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68" r:id="rId3"/>
    <p:sldMasterId id="2147483670" r:id="rId4"/>
  </p:sldMasterIdLst>
  <p:notesMasterIdLst>
    <p:notesMasterId r:id="rId42"/>
  </p:notesMasterIdLst>
  <p:handoutMasterIdLst>
    <p:handoutMasterId r:id="rId43"/>
  </p:handoutMasterIdLst>
  <p:sldIdLst>
    <p:sldId id="1110" r:id="rId5"/>
    <p:sldId id="1028" r:id="rId6"/>
    <p:sldId id="1027" r:id="rId7"/>
    <p:sldId id="1014" r:id="rId8"/>
    <p:sldId id="1060" r:id="rId9"/>
    <p:sldId id="1062" r:id="rId10"/>
    <p:sldId id="1058" r:id="rId11"/>
    <p:sldId id="1066" r:id="rId12"/>
    <p:sldId id="1063" r:id="rId13"/>
    <p:sldId id="1067" r:id="rId14"/>
    <p:sldId id="1069" r:id="rId15"/>
    <p:sldId id="1068" r:id="rId16"/>
    <p:sldId id="1093" r:id="rId17"/>
    <p:sldId id="1070" r:id="rId18"/>
    <p:sldId id="1071" r:id="rId19"/>
    <p:sldId id="1072" r:id="rId20"/>
    <p:sldId id="1073" r:id="rId21"/>
    <p:sldId id="1074" r:id="rId22"/>
    <p:sldId id="1076" r:id="rId23"/>
    <p:sldId id="1077" r:id="rId24"/>
    <p:sldId id="1078" r:id="rId25"/>
    <p:sldId id="1079" r:id="rId26"/>
    <p:sldId id="1080" r:id="rId27"/>
    <p:sldId id="1081" r:id="rId28"/>
    <p:sldId id="1082" r:id="rId29"/>
    <p:sldId id="1083" r:id="rId30"/>
    <p:sldId id="1084" r:id="rId31"/>
    <p:sldId id="1085" r:id="rId32"/>
    <p:sldId id="1086" r:id="rId33"/>
    <p:sldId id="1087" r:id="rId34"/>
    <p:sldId id="1088" r:id="rId35"/>
    <p:sldId id="1089" r:id="rId36"/>
    <p:sldId id="1090" r:id="rId37"/>
    <p:sldId id="1092" r:id="rId38"/>
    <p:sldId id="1091" r:id="rId39"/>
    <p:sldId id="1095" r:id="rId40"/>
    <p:sldId id="1032" r:id="rId41"/>
  </p:sldIdLst>
  <p:sldSz cx="12196763" cy="6858000"/>
  <p:notesSz cx="6858000" cy="9144000"/>
  <p:custDataLst>
    <p:tags r:id="rId44"/>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84" userDrawn="1">
          <p15:clr>
            <a:srgbClr val="A4A3A4"/>
          </p15:clr>
        </p15:guide>
        <p15:guide id="2" pos="3841" userDrawn="1">
          <p15:clr>
            <a:srgbClr val="A4A3A4"/>
          </p15:clr>
        </p15:guide>
      </p15:sldGuideLst>
    </p:ext>
    <p:ext uri="{2D200454-40CA-4A62-9FC3-DE9A4176ACB9}">
      <p15:notesGuideLst xmlns:p15="http://schemas.microsoft.com/office/powerpoint/2012/main">
        <p15:guide id="1" orient="horz" pos="277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5A00"/>
    <a:srgbClr val="294A5A"/>
    <a:srgbClr val="0A97A6"/>
    <a:srgbClr val="D53E25"/>
    <a:srgbClr val="ECA11A"/>
    <a:srgbClr val="2C99C0"/>
    <a:srgbClr val="99CC39"/>
    <a:srgbClr val="00AAA2"/>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2" autoAdjust="0"/>
    <p:restoredTop sz="95244" autoAdjust="0"/>
  </p:normalViewPr>
  <p:slideViewPr>
    <p:cSldViewPr snapToObjects="1" showGuides="1">
      <p:cViewPr varScale="1">
        <p:scale>
          <a:sx n="82" d="100"/>
          <a:sy n="82" d="100"/>
        </p:scale>
        <p:origin x="581" y="72"/>
      </p:cViewPr>
      <p:guideLst>
        <p:guide orient="horz" pos="2084"/>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Objects="1">
      <p:cViewPr varScale="1">
        <p:scale>
          <a:sx n="69" d="100"/>
          <a:sy n="69" d="100"/>
        </p:scale>
        <p:origin x="-2838" y="-90"/>
      </p:cViewPr>
      <p:guideLst>
        <p:guide orient="horz" pos="2778"/>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2024/10/2</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云安全接入代理，令牌化</a:t>
            </a:r>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err="1"/>
              <a:t>Saas.paas</a:t>
            </a:r>
            <a:r>
              <a:rPr lang="en-US" altLang="zh-CN" dirty="0"/>
              <a:t>, </a:t>
            </a:r>
            <a:r>
              <a:rPr lang="en-US" altLang="zh-CN" dirty="0" err="1"/>
              <a:t>Iaas</a:t>
            </a:r>
            <a:r>
              <a:rPr lang="en-US" altLang="zh-CN" dirty="0"/>
              <a:t>,,</a:t>
            </a:r>
            <a:r>
              <a:rPr lang="en-US" altLang="zh-CN" b="0" i="0" dirty="0">
                <a:solidFill>
                  <a:srgbClr val="333333"/>
                </a:solidFill>
                <a:effectLst/>
                <a:latin typeface="Helvetica Neue"/>
              </a:rPr>
              <a:t> microservice</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34</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35</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36</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37</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eaLnBrk="1" hangingPunct="1">
              <a:lnSpc>
                <a:spcPct val="150000"/>
              </a:lnSpc>
              <a:spcBef>
                <a:spcPct val="0"/>
              </a:spcBef>
              <a:buFontTx/>
              <a:buNone/>
            </a:pPr>
            <a:r>
              <a:rPr lang="zh-CN" altLang="en-US" sz="1200" dirty="0">
                <a:latin typeface="Calibri" panose="020F0502020204030204" pitchFamily="34" charset="0"/>
                <a:cs typeface="Calibri" panose="020F0502020204030204" pitchFamily="34" charset="0"/>
              </a:rPr>
              <a:t>移动互联将人类社会带入一个以PB（1024TB）为单位的结构与非结构数据信息的大数据时代。</a:t>
            </a:r>
            <a:endParaRPr lang="en-US" altLang="zh-CN" sz="1200" dirty="0">
              <a:latin typeface="Calibri" panose="020F0502020204030204" pitchFamily="34" charset="0"/>
              <a:cs typeface="Calibri" panose="020F0502020204030204" pitchFamily="34" charset="0"/>
            </a:endParaRPr>
          </a:p>
          <a:p>
            <a:pPr eaLnBrk="1" hangingPunct="1">
              <a:lnSpc>
                <a:spcPct val="150000"/>
              </a:lnSpc>
              <a:spcBef>
                <a:spcPct val="0"/>
              </a:spcBef>
              <a:buFontTx/>
              <a:buNone/>
            </a:pPr>
            <a:r>
              <a:rPr lang="zh-CN" altLang="en-US" sz="1200" dirty="0">
                <a:latin typeface="Calibri" panose="020F0502020204030204" pitchFamily="34" charset="0"/>
                <a:cs typeface="Calibri" panose="020F0502020204030204" pitchFamily="34" charset="0"/>
              </a:rPr>
              <a:t>国际数据公司</a:t>
            </a:r>
            <a:r>
              <a:rPr lang="en-US" altLang="zh-CN" sz="1200" dirty="0">
                <a:latin typeface="Calibri" panose="020F0502020204030204" pitchFamily="34" charset="0"/>
                <a:cs typeface="Calibri" panose="020F0502020204030204" pitchFamily="34" charset="0"/>
              </a:rPr>
              <a:t>IDC</a:t>
            </a:r>
            <a:endParaRPr lang="zh-CN" altLang="en-US" sz="1200" dirty="0">
              <a:latin typeface="Calibri" panose="020F0502020204030204" pitchFamily="34" charset="0"/>
              <a:cs typeface="Calibri" panose="020F0502020204030204" pitchFamily="34" charset="0"/>
            </a:endParaRPr>
          </a:p>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eaLnBrk="1" hangingPunct="1">
              <a:lnSpc>
                <a:spcPct val="150000"/>
              </a:lnSpc>
              <a:spcBef>
                <a:spcPct val="0"/>
              </a:spcBef>
              <a:buFontTx/>
              <a:buNone/>
            </a:pPr>
            <a:r>
              <a:rPr lang="en-US" altLang="zh-CN" sz="1200" dirty="0">
                <a:latin typeface="Calibri" panose="020F0502020204030204" pitchFamily="34" charset="0"/>
                <a:cs typeface="Calibri" panose="020F0502020204030204" pitchFamily="34" charset="0"/>
              </a:rPr>
              <a:t>2008,HADOOP,1TB,910</a:t>
            </a:r>
            <a:r>
              <a:rPr lang="zh-CN" altLang="en-US" sz="1200" dirty="0">
                <a:latin typeface="Calibri" panose="020F0502020204030204" pitchFamily="34" charset="0"/>
                <a:cs typeface="Calibri" panose="020F0502020204030204" pitchFamily="34" charset="0"/>
              </a:rPr>
              <a:t>节点，排序</a:t>
            </a:r>
            <a:r>
              <a:rPr lang="en-US" altLang="zh-CN" sz="1200" dirty="0">
                <a:latin typeface="Calibri" panose="020F0502020204030204" pitchFamily="34" charset="0"/>
                <a:cs typeface="Calibri" panose="020F0502020204030204" pitchFamily="34" charset="0"/>
              </a:rPr>
              <a:t>209s</a:t>
            </a:r>
            <a:r>
              <a:rPr lang="zh-CN" altLang="en-US" sz="1200" dirty="0">
                <a:latin typeface="Calibri" panose="020F0502020204030204" pitchFamily="34" charset="0"/>
                <a:cs typeface="Calibri" panose="020F0502020204030204" pitchFamily="34" charset="0"/>
              </a:rPr>
              <a:t>。</a:t>
            </a:r>
            <a:endParaRPr lang="en-US" altLang="zh-CN" sz="1200" dirty="0">
              <a:latin typeface="Calibri" panose="020F0502020204030204" pitchFamily="34" charset="0"/>
              <a:cs typeface="Calibri" panose="020F0502020204030204" pitchFamily="34" charset="0"/>
            </a:endParaRPr>
          </a:p>
          <a:p>
            <a:pPr eaLnBrk="1" hangingPunct="1">
              <a:lnSpc>
                <a:spcPct val="150000"/>
              </a:lnSpc>
              <a:spcBef>
                <a:spcPct val="0"/>
              </a:spcBef>
              <a:buFontTx/>
              <a:buNone/>
            </a:pPr>
            <a:r>
              <a:rPr lang="zh-CN" altLang="en-US" sz="1200" dirty="0">
                <a:latin typeface="Calibri" panose="020F0502020204030204" pitchFamily="34" charset="0"/>
                <a:cs typeface="Calibri" panose="020F0502020204030204" pitchFamily="34" charset="0"/>
              </a:rPr>
              <a:t>2012年3月美国前总统奥巴马签署并发布了一个《大数据研究发展创新计划》，投资2亿美元。</a:t>
            </a:r>
            <a:endParaRPr lang="en-US" altLang="zh-CN" sz="1200" dirty="0">
              <a:latin typeface="Calibri" panose="020F0502020204030204" pitchFamily="34" charset="0"/>
              <a:cs typeface="Calibri" panose="020F0502020204030204" pitchFamily="34" charset="0"/>
            </a:endParaRPr>
          </a:p>
          <a:p>
            <a:pPr eaLnBrk="1" hangingPunct="1">
              <a:lnSpc>
                <a:spcPct val="150000"/>
              </a:lnSpc>
              <a:spcBef>
                <a:spcPct val="0"/>
              </a:spcBef>
              <a:buFontTx/>
              <a:buNone/>
            </a:pPr>
            <a:r>
              <a:rPr lang="en-US" altLang="zh-CN" sz="1200" dirty="0">
                <a:latin typeface="Calibri" panose="020F0502020204030204" pitchFamily="34" charset="0"/>
                <a:cs typeface="Calibri" panose="020F0502020204030204" pitchFamily="34" charset="0"/>
              </a:rPr>
              <a:t>       </a:t>
            </a:r>
            <a:r>
              <a:rPr lang="zh-CN" altLang="en-US" sz="1200" dirty="0">
                <a:latin typeface="Calibri" panose="020F0502020204030204" pitchFamily="34" charset="0"/>
                <a:cs typeface="Calibri" panose="020F0502020204030204" pitchFamily="34" charset="0"/>
              </a:rPr>
              <a:t>2015年9月我国李克强总理签批，国务院印发《促进大数据发展行动纲要》。</a:t>
            </a:r>
            <a:endParaRPr lang="en-US" altLang="zh-CN" sz="1200" dirty="0">
              <a:latin typeface="Calibri" panose="020F0502020204030204" pitchFamily="34" charset="0"/>
              <a:cs typeface="Calibri" panose="020F0502020204030204" pitchFamily="34" charset="0"/>
            </a:endParaRPr>
          </a:p>
          <a:p>
            <a:pPr eaLnBrk="1" hangingPunct="1">
              <a:lnSpc>
                <a:spcPct val="150000"/>
              </a:lnSpc>
              <a:spcBef>
                <a:spcPct val="0"/>
              </a:spcBef>
              <a:buFontTx/>
              <a:buNone/>
            </a:pPr>
            <a:r>
              <a:rPr lang="en-US" altLang="zh-CN" sz="1200" dirty="0">
                <a:latin typeface="Calibri" panose="020F0502020204030204" pitchFamily="34" charset="0"/>
                <a:cs typeface="Calibri" panose="020F0502020204030204" pitchFamily="34" charset="0"/>
              </a:rPr>
              <a:t>       2017</a:t>
            </a:r>
            <a:r>
              <a:rPr lang="zh-CN" altLang="en-US" sz="1200" dirty="0">
                <a:latin typeface="Calibri" panose="020F0502020204030204" pitchFamily="34" charset="0"/>
                <a:cs typeface="Calibri" panose="020F0502020204030204" pitchFamily="34" charset="0"/>
              </a:rPr>
              <a:t>年</a:t>
            </a:r>
            <a:r>
              <a:rPr lang="en-US" altLang="zh-CN" sz="1200" dirty="0">
                <a:latin typeface="Calibri" panose="020F0502020204030204" pitchFamily="34" charset="0"/>
                <a:cs typeface="Calibri" panose="020F0502020204030204" pitchFamily="34" charset="0"/>
              </a:rPr>
              <a:t>3</a:t>
            </a:r>
            <a:r>
              <a:rPr lang="zh-CN" altLang="en-US" sz="1200" dirty="0">
                <a:latin typeface="Calibri" panose="020F0502020204030204" pitchFamily="34" charset="0"/>
                <a:cs typeface="Calibri" panose="020F0502020204030204" pitchFamily="34" charset="0"/>
              </a:rPr>
              <a:t>月大连的两个中心（国家东北地区互联网大数据中心，国家一带一路东北亚大数据中心）揭牌。</a:t>
            </a:r>
            <a:endParaRPr lang="en-US" altLang="zh-CN" sz="1200" dirty="0">
              <a:latin typeface="Calibri" panose="020F0502020204030204" pitchFamily="34" charset="0"/>
              <a:cs typeface="Calibri" panose="020F0502020204030204" pitchFamily="34" charset="0"/>
            </a:endParaRPr>
          </a:p>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defRPr/>
            </a:pPr>
            <a:r>
              <a:rPr lang="en-US" altLang="zh-CN" dirty="0"/>
              <a:t>2012</a:t>
            </a:r>
            <a:r>
              <a:rPr lang="zh-CN" altLang="en-US" dirty="0"/>
              <a:t>年，英国的数据科学家舍恩伯格推出了一部巨著</a:t>
            </a:r>
            <a:r>
              <a:rPr lang="en-US" altLang="zh-CN" dirty="0"/>
              <a:t>《</a:t>
            </a:r>
            <a:r>
              <a:rPr lang="zh-CN" altLang="en-US" dirty="0"/>
              <a:t>大数据时代</a:t>
            </a:r>
            <a:r>
              <a:rPr lang="en-US" altLang="zh-CN" dirty="0"/>
              <a:t>-</a:t>
            </a:r>
            <a:r>
              <a:rPr lang="zh-CN" altLang="en-US" dirty="0"/>
              <a:t>工作、生活和思维的大变革</a:t>
            </a:r>
            <a:r>
              <a:rPr lang="en-US" altLang="zh-CN" dirty="0"/>
              <a:t>》</a:t>
            </a:r>
            <a:r>
              <a:rPr lang="zh-CN" altLang="en-US" dirty="0"/>
              <a:t>（</a:t>
            </a:r>
            <a:r>
              <a:rPr lang="en-US" altLang="zh-CN" dirty="0"/>
              <a:t>Viktor Mayer-</a:t>
            </a:r>
            <a:r>
              <a:rPr lang="en-US" altLang="zh-CN" dirty="0" err="1"/>
              <a:t>Schönberger</a:t>
            </a:r>
            <a:r>
              <a:rPr lang="en-US" altLang="zh-CN" dirty="0"/>
              <a:t>, Big Data: A Revolution That Transforms How we Work, Live, and Think, Houghton Mifflin Harcourt, 2012</a:t>
            </a:r>
            <a:r>
              <a:rPr lang="zh-CN" altLang="en-US" dirty="0"/>
              <a:t>）。三个观点：要全体数据不要抽样，要效率不要绝对精确，要相关关系不要因果关系。</a:t>
            </a:r>
            <a:endParaRPr lang="en-US" altLang="zh-CN" dirty="0"/>
          </a:p>
          <a:p>
            <a:r>
              <a:rPr lang="zh-CN" altLang="en-US" dirty="0"/>
              <a:t>因果关系：雪糕</a:t>
            </a:r>
            <a:r>
              <a:rPr lang="en-US" altLang="zh-CN" dirty="0"/>
              <a:t>+</a:t>
            </a:r>
            <a:r>
              <a:rPr lang="zh-CN" altLang="en-US" dirty="0"/>
              <a:t>太阳伞；</a:t>
            </a:r>
            <a:r>
              <a:rPr lang="en-US" altLang="zh-CN" dirty="0"/>
              <a:t>3</a:t>
            </a:r>
            <a:r>
              <a:rPr lang="zh-CN" altLang="en-US" dirty="0"/>
              <a:t>条腿椅子投影投影后，移动</a:t>
            </a:r>
            <a:r>
              <a:rPr lang="en-US" altLang="zh-CN" dirty="0"/>
              <a:t>-</a:t>
            </a:r>
            <a:r>
              <a:rPr lang="zh-CN" altLang="en-US" dirty="0"/>
              <a:t>旋转</a:t>
            </a:r>
            <a:r>
              <a:rPr lang="en-US" altLang="zh-CN" dirty="0"/>
              <a:t>-2</a:t>
            </a:r>
            <a:r>
              <a:rPr lang="zh-CN" altLang="en-US" dirty="0"/>
              <a:t>个投影点相关，真正的因果要升维（</a:t>
            </a:r>
            <a:r>
              <a:rPr lang="en-US" altLang="zh-CN" dirty="0"/>
              <a:t>3</a:t>
            </a:r>
            <a:r>
              <a:rPr lang="zh-CN" altLang="en-US" dirty="0"/>
              <a:t>维采用）。但不影响</a:t>
            </a:r>
            <a:r>
              <a:rPr lang="en-US" altLang="zh-CN" dirty="0"/>
              <a:t>2</a:t>
            </a:r>
            <a:r>
              <a:rPr lang="zh-CN" altLang="en-US" dirty="0"/>
              <a:t>维应用</a:t>
            </a:r>
            <a:r>
              <a:rPr lang="en-US" altLang="zh-CN" dirty="0"/>
              <a:t>-</a:t>
            </a:r>
            <a:r>
              <a:rPr lang="zh-CN" altLang="en-US" dirty="0"/>
              <a:t>规律</a:t>
            </a:r>
            <a:r>
              <a:rPr lang="en-US" altLang="zh-CN" dirty="0"/>
              <a:t>-</a:t>
            </a:r>
            <a:r>
              <a:rPr lang="zh-CN" altLang="en-US" dirty="0"/>
              <a:t>模型，但要给出适应范围！（科学研究）爱因斯坦</a:t>
            </a:r>
            <a:r>
              <a:rPr lang="en-US" altLang="zh-CN" dirty="0"/>
              <a:t>3</a:t>
            </a:r>
            <a:r>
              <a:rPr lang="zh-CN" altLang="en-US" dirty="0"/>
              <a:t>维</a:t>
            </a:r>
            <a:r>
              <a:rPr lang="en-US" altLang="zh-CN" dirty="0"/>
              <a:t>-4</a:t>
            </a:r>
            <a:r>
              <a:rPr lang="zh-CN" altLang="en-US" dirty="0"/>
              <a:t>维时空效应。</a:t>
            </a:r>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30204" pitchFamily="34" charset="0"/>
              </a:rPr>
              <a:t>2024/10/2</a:t>
            </a:fld>
            <a:endParaRPr lang="zh-CN" altLang="en-US">
              <a:solidFill>
                <a:prstClr val="black">
                  <a:tint val="75000"/>
                </a:prstClr>
              </a:solidFill>
              <a:latin typeface="Calibri" panose="020F050202020403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3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30204" pitchFamily="34" charset="0"/>
              </a:rPr>
              <a:t>‹#›</a:t>
            </a:fld>
            <a:endParaRPr lang="zh-CN" altLang="en-US">
              <a:solidFill>
                <a:prstClr val="black">
                  <a:tint val="75000"/>
                </a:prst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381250" y="2663825"/>
            <a:ext cx="8478520"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sz="5400" b="1" cap="all" dirty="0">
                <a:solidFill>
                  <a:prstClr val="black">
                    <a:lumMod val="65000"/>
                    <a:lumOff val="35000"/>
                  </a:prstClr>
                </a:solidFill>
                <a:cs typeface="Arial" panose="020B0604020202020204" pitchFamily="34" charset="0"/>
              </a:rPr>
              <a:t>大数据技术</a:t>
            </a:r>
            <a:r>
              <a:rPr sz="5400" b="1" cap="all" dirty="0">
                <a:solidFill>
                  <a:prstClr val="black">
                    <a:lumMod val="65000"/>
                    <a:lumOff val="35000"/>
                  </a:prstClr>
                </a:solidFill>
                <a:cs typeface="Arial" panose="020B0604020202020204" pitchFamily="34" charset="0"/>
              </a:rPr>
              <a:t>基础</a:t>
            </a: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1.2</a:t>
            </a:r>
            <a:r>
              <a:rPr lang="zh-CN" altLang="en-US" sz="2800" b="1" dirty="0">
                <a:solidFill>
                  <a:schemeClr val="accent2"/>
                </a:solidFill>
                <a:latin typeface="微软雅黑" panose="020B0503020204020204" pitchFamily="34" charset="-122"/>
                <a:ea typeface="微软雅黑" panose="020B0503020204020204" pitchFamily="34" charset="-122"/>
              </a:rPr>
              <a:t>大数据的定义与特征</a:t>
            </a:r>
          </a:p>
        </p:txBody>
      </p:sp>
      <p:grpSp>
        <p:nvGrpSpPr>
          <p:cNvPr id="15" name="组合 14"/>
          <p:cNvGrpSpPr/>
          <p:nvPr/>
        </p:nvGrpSpPr>
        <p:grpSpPr>
          <a:xfrm>
            <a:off x="603885" y="85852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1.2.1</a:t>
              </a:r>
              <a:r>
                <a:rPr lang="zh-CN" altLang="en-US" sz="2400" b="1" dirty="0">
                  <a:solidFill>
                    <a:srgbClr val="484849"/>
                  </a:solidFill>
                  <a:latin typeface="微软雅黑" panose="020B0503020204020204" pitchFamily="34" charset="-122"/>
                  <a:ea typeface="微软雅黑" panose="020B0503020204020204" pitchFamily="34" charset="-122"/>
                </a:rPr>
                <a:t>大数据的定义</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53250" name="文本框 2"/>
          <p:cNvSpPr txBox="1"/>
          <p:nvPr/>
        </p:nvSpPr>
        <p:spPr>
          <a:xfrm>
            <a:off x="1323975" y="756920"/>
            <a:ext cx="9548495" cy="534479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just" eaLnBrk="1" hangingPunct="1">
              <a:lnSpc>
                <a:spcPct val="150000"/>
              </a:lnSpc>
              <a:spcBef>
                <a:spcPct val="0"/>
              </a:spcBef>
              <a:spcAft>
                <a:spcPts val="600"/>
              </a:spcAft>
              <a:buNone/>
            </a:pPr>
            <a:endParaRPr lang="en-US" altLang="zh-CN" sz="2400" dirty="0">
              <a:latin typeface="Calibri" panose="020F0502020204030204" pitchFamily="34" charset="0"/>
              <a:cs typeface="Calibri" panose="020F0502020204030204" pitchFamily="34" charset="0"/>
            </a:endParaRPr>
          </a:p>
          <a:p>
            <a:pPr marL="0" lvl="0" algn="l" eaLnBrk="1" hangingPunct="1">
              <a:lnSpc>
                <a:spcPct val="150000"/>
              </a:lnSpc>
              <a:spcAft>
                <a:spcPts val="600"/>
              </a:spcAft>
              <a:buClrTx/>
              <a:buSzTx/>
              <a:buNone/>
            </a:pPr>
            <a:r>
              <a:rPr lang="en-US" altLang="zh-CN" sz="2400" dirty="0">
                <a:latin typeface="Calibri" panose="020F0502020204030204" pitchFamily="34" charset="0"/>
                <a:cs typeface="Calibri" panose="020F0502020204030204" pitchFamily="34" charset="0"/>
              </a:rPr>
              <a:t>        </a:t>
            </a:r>
            <a:r>
              <a:rPr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目前，业界对大数据缺乏统一的定义，常见的大数据定义如下：</a:t>
            </a:r>
          </a:p>
          <a:p>
            <a:pPr marL="0" lvl="0" algn="l" eaLnBrk="1" hangingPunct="1">
              <a:lnSpc>
                <a:spcPct val="150000"/>
              </a:lnSpc>
              <a:spcAft>
                <a:spcPts val="600"/>
              </a:spcAft>
              <a:buClrTx/>
              <a:buSzTx/>
              <a:buNone/>
            </a:pPr>
            <a:r>
              <a:rPr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“大数据是指无法在一定时间内用传统数据库软件工具对其内容进行抓取、管理和处理的数据集合。”</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——麦肯锡</a:t>
            </a:r>
          </a:p>
          <a:p>
            <a:pPr marL="0" lvl="0" algn="l" eaLnBrk="1" hangingPunct="1">
              <a:lnSpc>
                <a:spcPct val="150000"/>
              </a:lnSpc>
              <a:spcAft>
                <a:spcPts val="600"/>
              </a:spcAft>
              <a:buClrTx/>
              <a:buSzTx/>
              <a:buNone/>
            </a:pP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“大数据是需要新处理模式才能具有更强的决策力、洞察发现力和流程优化能力的海量、高增长率和多样化的信息资产。”									</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——Gartner</a:t>
            </a:r>
          </a:p>
        </p:txBody>
      </p:sp>
    </p:spTree>
  </p:cSld>
  <p:clrMapOvr>
    <a:masterClrMapping/>
  </p:clrMapOvr>
  <p:transition spd="slow" advClick="0" advTm="362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1.2</a:t>
            </a:r>
            <a:r>
              <a:rPr lang="zh-CN" altLang="en-US" sz="2800" b="1" dirty="0">
                <a:solidFill>
                  <a:schemeClr val="accent2"/>
                </a:solidFill>
                <a:latin typeface="微软雅黑" panose="020B0503020204020204" pitchFamily="34" charset="-122"/>
                <a:ea typeface="微软雅黑" panose="020B0503020204020204" pitchFamily="34" charset="-122"/>
              </a:rPr>
              <a:t>大数据的定义与特征</a:t>
            </a:r>
          </a:p>
        </p:txBody>
      </p:sp>
      <p:grpSp>
        <p:nvGrpSpPr>
          <p:cNvPr id="15" name="组合 14"/>
          <p:cNvGrpSpPr/>
          <p:nvPr/>
        </p:nvGrpSpPr>
        <p:grpSpPr>
          <a:xfrm>
            <a:off x="603885" y="85852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1.2.1</a:t>
              </a:r>
              <a:r>
                <a:rPr lang="zh-CN" altLang="en-US" sz="2400" b="1" dirty="0">
                  <a:solidFill>
                    <a:srgbClr val="484849"/>
                  </a:solidFill>
                  <a:latin typeface="微软雅黑" panose="020B0503020204020204" pitchFamily="34" charset="-122"/>
                  <a:ea typeface="微软雅黑" panose="020B0503020204020204" pitchFamily="34" charset="-122"/>
                </a:rPr>
                <a:t>大数据的定义</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55302" name="文本框 2"/>
          <p:cNvSpPr txBox="1"/>
          <p:nvPr/>
        </p:nvSpPr>
        <p:spPr>
          <a:xfrm>
            <a:off x="1134745" y="1418590"/>
            <a:ext cx="9937115" cy="457200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algn="l" eaLnBrk="1" hangingPunct="1">
              <a:lnSpc>
                <a:spcPct val="150000"/>
              </a:lnSpc>
              <a:spcBef>
                <a:spcPct val="20000"/>
              </a:spcBef>
              <a:spcAft>
                <a:spcPts val="600"/>
              </a:spcAft>
              <a:buClrTx/>
              <a:buSzTx/>
              <a:buNone/>
            </a:pPr>
            <a:r>
              <a:rPr lang="zh-CN" altLang="en-US" sz="2400" dirty="0">
                <a:latin typeface="Calibri" panose="020F0502020204030204" pitchFamily="34" charset="0"/>
                <a:cs typeface="Calibri" panose="020F0502020204030204" pitchFamily="34" charset="0"/>
              </a:rPr>
              <a:t>        </a:t>
            </a:r>
            <a:r>
              <a:rPr lang="en-US" altLang="zh-CN" sz="2400" dirty="0">
                <a:solidFill>
                  <a:schemeClr val="accent1">
                    <a:lumMod val="50000"/>
                  </a:schemeClr>
                </a:solidFill>
                <a:latin typeface="Calibri" panose="020F0502020204030204" pitchFamily="34" charset="0"/>
                <a:cs typeface="Calibri" panose="020F0502020204030204" pitchFamily="34" charset="0"/>
              </a:rPr>
              <a:t>“大数据是大交易数据、大交互数据和大数据处理的总称。”</a:t>
            </a:r>
          </a:p>
          <a:p>
            <a:pPr marL="0" lvl="0" algn="l" eaLnBrk="1" hangingPunct="1">
              <a:lnSpc>
                <a:spcPct val="150000"/>
              </a:lnSpc>
              <a:spcBef>
                <a:spcPct val="20000"/>
              </a:spcBef>
              <a:spcAft>
                <a:spcPts val="600"/>
              </a:spcAft>
              <a:buClrTx/>
              <a:buSzTx/>
              <a:buNone/>
            </a:pPr>
            <a:r>
              <a:rPr lang="en-US" altLang="zh-CN" sz="2400" dirty="0">
                <a:latin typeface="Calibri" panose="020F0502020204030204" pitchFamily="34" charset="0"/>
                <a:cs typeface="Calibri" panose="020F0502020204030204" pitchFamily="34" charset="0"/>
              </a:rPr>
              <a:t>					                                        </a:t>
            </a:r>
            <a:r>
              <a:rPr lang="en-US" altLang="zh-CN" sz="2400" dirty="0">
                <a:solidFill>
                  <a:schemeClr val="accent1">
                    <a:lumMod val="50000"/>
                  </a:schemeClr>
                </a:solidFill>
                <a:latin typeface="Calibri" panose="020F0502020204030204" pitchFamily="34" charset="0"/>
                <a:cs typeface="Calibri" panose="020F0502020204030204" pitchFamily="34" charset="0"/>
              </a:rPr>
              <a:t>    ——Informatica</a:t>
            </a:r>
          </a:p>
          <a:p>
            <a:pPr marL="0" lvl="0" algn="l" eaLnBrk="1" hangingPunct="1">
              <a:lnSpc>
                <a:spcPct val="150000"/>
              </a:lnSpc>
              <a:spcBef>
                <a:spcPct val="20000"/>
              </a:spcBef>
              <a:spcAft>
                <a:spcPts val="600"/>
              </a:spcAft>
              <a:buClrTx/>
              <a:buSzTx/>
              <a:buNone/>
            </a:pPr>
            <a:r>
              <a:rPr lang="en-US" altLang="zh-CN" sz="2400" dirty="0">
                <a:latin typeface="Calibri" panose="020F0502020204030204" pitchFamily="34" charset="0"/>
                <a:cs typeface="Calibri" panose="020F0502020204030204" pitchFamily="34" charset="0"/>
              </a:rPr>
              <a:t>       </a:t>
            </a:r>
            <a:r>
              <a:rPr lang="en-US" altLang="zh-CN" sz="2400" dirty="0">
                <a:solidFill>
                  <a:schemeClr val="accent1">
                    <a:lumMod val="50000"/>
                  </a:schemeClr>
                </a:solidFill>
                <a:latin typeface="Calibri" panose="020F0502020204030204" pitchFamily="34" charset="0"/>
                <a:cs typeface="Calibri" panose="020F0502020204030204" pitchFamily="34" charset="0"/>
              </a:rPr>
              <a:t> “大数据是指无法在一定时间内用常规软件工具对其内容进行抓取、管理和处理的数据集合。”</a:t>
            </a:r>
            <a:r>
              <a:rPr lang="en-US" altLang="zh-CN" sz="2400" dirty="0">
                <a:latin typeface="Calibri" panose="020F0502020204030204" pitchFamily="34" charset="0"/>
                <a:cs typeface="Calibri" panose="020F0502020204030204" pitchFamily="34" charset="0"/>
              </a:rPr>
              <a:t>					</a:t>
            </a:r>
          </a:p>
          <a:p>
            <a:pPr marL="0" lvl="0" algn="l" eaLnBrk="1" hangingPunct="1">
              <a:lnSpc>
                <a:spcPct val="150000"/>
              </a:lnSpc>
              <a:spcBef>
                <a:spcPct val="20000"/>
              </a:spcBef>
              <a:spcAft>
                <a:spcPts val="600"/>
              </a:spcAft>
              <a:buClrTx/>
              <a:buSzTx/>
              <a:buNone/>
            </a:pPr>
            <a:r>
              <a:rPr lang="en-US" altLang="zh-CN" sz="2400" dirty="0">
                <a:latin typeface="Calibri" panose="020F0502020204030204" pitchFamily="34" charset="0"/>
                <a:cs typeface="Calibri" panose="020F0502020204030204" pitchFamily="34" charset="0"/>
              </a:rPr>
              <a:t>                                                                                                                 </a:t>
            </a:r>
            <a:r>
              <a:rPr lang="en-US" altLang="zh-CN" sz="2400" dirty="0">
                <a:solidFill>
                  <a:schemeClr val="accent1">
                    <a:lumMod val="50000"/>
                  </a:schemeClr>
                </a:solidFill>
                <a:latin typeface="Calibri" panose="020F0502020204030204" pitchFamily="34" charset="0"/>
                <a:cs typeface="Calibri" panose="020F0502020204030204" pitchFamily="34" charset="0"/>
              </a:rPr>
              <a:t>——维基百科</a:t>
            </a:r>
          </a:p>
          <a:p>
            <a:pPr marL="0" lvl="0" algn="l" eaLnBrk="1" hangingPunct="1">
              <a:lnSpc>
                <a:spcPct val="150000"/>
              </a:lnSpc>
              <a:spcBef>
                <a:spcPct val="20000"/>
              </a:spcBef>
              <a:spcAft>
                <a:spcPts val="600"/>
              </a:spcAft>
              <a:buClrTx/>
              <a:buSzTx/>
              <a:buNone/>
            </a:pPr>
            <a:r>
              <a:rPr lang="en-US" altLang="zh-CN" sz="2400" dirty="0">
                <a:solidFill>
                  <a:schemeClr val="accent1">
                    <a:lumMod val="50000"/>
                  </a:schemeClr>
                </a:solidFill>
                <a:latin typeface="Calibri" panose="020F0502020204030204" pitchFamily="34" charset="0"/>
                <a:cs typeface="Calibri" panose="020F0502020204030204" pitchFamily="34" charset="0"/>
                <a:sym typeface="宋体" panose="02010600030101010101" pitchFamily="2" charset="-122"/>
              </a:rPr>
              <a:t>        我们认为：大数据是指海量（TB或PB级以上）数据的采集、处理、存储、管理、计算、分析、挖掘及应用的相关技术及其在各个领域中的应用。</a:t>
            </a:r>
          </a:p>
        </p:txBody>
      </p:sp>
    </p:spTree>
  </p:cSld>
  <p:clrMapOvr>
    <a:masterClrMapping/>
  </p:clrMapOvr>
  <p:transition spd="slow" advClick="0" advTm="3624"/>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1.2</a:t>
            </a:r>
            <a:r>
              <a:rPr lang="zh-CN" altLang="en-US" sz="2800" b="1" dirty="0">
                <a:solidFill>
                  <a:schemeClr val="accent2"/>
                </a:solidFill>
                <a:latin typeface="微软雅黑" panose="020B0503020204020204" pitchFamily="34" charset="-122"/>
                <a:ea typeface="微软雅黑" panose="020B0503020204020204" pitchFamily="34" charset="-122"/>
              </a:rPr>
              <a:t>大数据的定义与特征</a:t>
            </a:r>
          </a:p>
        </p:txBody>
      </p:sp>
      <p:grpSp>
        <p:nvGrpSpPr>
          <p:cNvPr id="15" name="组合 14"/>
          <p:cNvGrpSpPr/>
          <p:nvPr/>
        </p:nvGrpSpPr>
        <p:grpSpPr>
          <a:xfrm>
            <a:off x="603885" y="85852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1.2.2</a:t>
              </a:r>
              <a:r>
                <a:rPr lang="zh-CN" altLang="en-US" sz="2400" b="1" dirty="0">
                  <a:solidFill>
                    <a:srgbClr val="484849"/>
                  </a:solidFill>
                  <a:latin typeface="微软雅黑" panose="020B0503020204020204" pitchFamily="34" charset="-122"/>
                  <a:ea typeface="微软雅黑" panose="020B0503020204020204" pitchFamily="34" charset="-122"/>
                </a:rPr>
                <a:t>大数据的数据特征</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3" name="图片 17" descr="timg%20(2).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195320" y="1579880"/>
            <a:ext cx="5804535" cy="4407535"/>
          </a:xfrm>
          <a:prstGeom prst="rect">
            <a:avLst/>
          </a:prstGeom>
          <a:noFill/>
          <a:ln>
            <a:noFill/>
          </a:ln>
        </p:spPr>
      </p:pic>
    </p:spTree>
  </p:cSld>
  <p:clrMapOvr>
    <a:masterClrMapping/>
  </p:clrMapOvr>
  <p:transition spd="slow" advClick="0" advTm="3624"/>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1.2</a:t>
            </a:r>
            <a:r>
              <a:rPr lang="zh-CN" altLang="en-US" sz="2800" b="1" dirty="0">
                <a:solidFill>
                  <a:schemeClr val="accent2"/>
                </a:solidFill>
                <a:latin typeface="微软雅黑" panose="020B0503020204020204" pitchFamily="34" charset="-122"/>
                <a:ea typeface="微软雅黑" panose="020B0503020204020204" pitchFamily="34" charset="-122"/>
              </a:rPr>
              <a:t>大数据的定义与特征</a:t>
            </a:r>
          </a:p>
        </p:txBody>
      </p:sp>
      <p:grpSp>
        <p:nvGrpSpPr>
          <p:cNvPr id="15" name="组合 14"/>
          <p:cNvGrpSpPr/>
          <p:nvPr/>
        </p:nvGrpSpPr>
        <p:grpSpPr>
          <a:xfrm>
            <a:off x="603885" y="85852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1.2.3</a:t>
              </a:r>
              <a:r>
                <a:rPr lang="zh-CN" altLang="en-US" sz="2400" b="1" dirty="0">
                  <a:solidFill>
                    <a:srgbClr val="484849"/>
                  </a:solidFill>
                  <a:latin typeface="微软雅黑" panose="020B0503020204020204" pitchFamily="34" charset="-122"/>
                  <a:ea typeface="微软雅黑" panose="020B0503020204020204" pitchFamily="34" charset="-122"/>
                </a:rPr>
                <a:t>大数据与传统数据对比</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aphicFrame>
        <p:nvGraphicFramePr>
          <p:cNvPr id="12" name="表格 11"/>
          <p:cNvGraphicFramePr/>
          <p:nvPr/>
        </p:nvGraphicFramePr>
        <p:xfrm>
          <a:off x="1345853" y="2133600"/>
          <a:ext cx="8135938" cy="3527424"/>
        </p:xfrm>
        <a:graphic>
          <a:graphicData uri="http://schemas.openxmlformats.org/drawingml/2006/table">
            <a:tbl>
              <a:tblPr firstRow="1" bandRow="1">
                <a:tableStyleId>{5C22544A-7EE6-4342-B048-85BDC9FD1C3A}</a:tableStyleId>
              </a:tblPr>
              <a:tblGrid>
                <a:gridCol w="2712173">
                  <a:extLst>
                    <a:ext uri="{9D8B030D-6E8A-4147-A177-3AD203B41FA5}">
                      <a16:colId xmlns:a16="http://schemas.microsoft.com/office/drawing/2014/main" val="20000"/>
                    </a:ext>
                  </a:extLst>
                </a:gridCol>
                <a:gridCol w="2711592">
                  <a:extLst>
                    <a:ext uri="{9D8B030D-6E8A-4147-A177-3AD203B41FA5}">
                      <a16:colId xmlns:a16="http://schemas.microsoft.com/office/drawing/2014/main" val="20001"/>
                    </a:ext>
                  </a:extLst>
                </a:gridCol>
                <a:gridCol w="2712173">
                  <a:extLst>
                    <a:ext uri="{9D8B030D-6E8A-4147-A177-3AD203B41FA5}">
                      <a16:colId xmlns:a16="http://schemas.microsoft.com/office/drawing/2014/main" val="20002"/>
                    </a:ext>
                  </a:extLst>
                </a:gridCol>
              </a:tblGrid>
              <a:tr h="444023">
                <a:tc>
                  <a:txBody>
                    <a:bodyPr/>
                    <a:lstStyle/>
                    <a:p>
                      <a:pPr>
                        <a:buNone/>
                      </a:pPr>
                      <a:endParaRPr lang="zh-CN" altLang="en-US" sz="1400" dirty="0"/>
                    </a:p>
                  </a:txBody>
                  <a:tcPr marL="68561" marR="68561" marT="34305" marB="34305"/>
                </a:tc>
                <a:tc>
                  <a:txBody>
                    <a:bodyPr/>
                    <a:lstStyle/>
                    <a:p>
                      <a:pPr algn="ctr">
                        <a:buNone/>
                      </a:pPr>
                      <a:r>
                        <a:rPr lang="zh-CN" altLang="en-US" sz="1400" dirty="0"/>
                        <a:t>传统数据</a:t>
                      </a:r>
                    </a:p>
                  </a:txBody>
                  <a:tcPr marL="68561" marR="68561" marT="34305" marB="34305"/>
                </a:tc>
                <a:tc>
                  <a:txBody>
                    <a:bodyPr/>
                    <a:lstStyle/>
                    <a:p>
                      <a:pPr algn="ctr">
                        <a:buNone/>
                      </a:pPr>
                      <a:r>
                        <a:rPr lang="zh-CN" altLang="en-US" sz="1400"/>
                        <a:t>大数据</a:t>
                      </a:r>
                    </a:p>
                  </a:txBody>
                  <a:tcPr marL="68561" marR="68561" marT="34305" marB="34305"/>
                </a:tc>
                <a:extLst>
                  <a:ext uri="{0D108BD9-81ED-4DB2-BD59-A6C34878D82A}">
                    <a16:rowId xmlns:a16="http://schemas.microsoft.com/office/drawing/2014/main" val="10000"/>
                  </a:ext>
                </a:extLst>
              </a:tr>
              <a:tr h="444023">
                <a:tc>
                  <a:txBody>
                    <a:bodyPr/>
                    <a:lstStyle/>
                    <a:p>
                      <a:pPr algn="ctr">
                        <a:buNone/>
                      </a:pPr>
                      <a:r>
                        <a:rPr lang="zh-CN" altLang="en-US" sz="1400"/>
                        <a:t>数量Volume</a:t>
                      </a:r>
                    </a:p>
                  </a:txBody>
                  <a:tcPr marL="68561" marR="68561" marT="34305" marB="34305"/>
                </a:tc>
                <a:tc>
                  <a:txBody>
                    <a:bodyPr/>
                    <a:lstStyle/>
                    <a:p>
                      <a:pPr algn="ctr">
                        <a:buNone/>
                      </a:pPr>
                      <a:r>
                        <a:rPr lang="zh-CN" altLang="en-US" sz="1400"/>
                        <a:t>GB，TB</a:t>
                      </a:r>
                    </a:p>
                  </a:txBody>
                  <a:tcPr marL="68561" marR="68561" marT="34305" marB="34305"/>
                </a:tc>
                <a:tc>
                  <a:txBody>
                    <a:bodyPr/>
                    <a:lstStyle/>
                    <a:p>
                      <a:pPr algn="ctr">
                        <a:buNone/>
                      </a:pPr>
                      <a:r>
                        <a:rPr lang="zh-CN" altLang="en-US" sz="1400"/>
                        <a:t>TB→PB以上</a:t>
                      </a:r>
                    </a:p>
                  </a:txBody>
                  <a:tcPr marL="68561" marR="68561" marT="34305" marB="34305"/>
                </a:tc>
                <a:extLst>
                  <a:ext uri="{0D108BD9-81ED-4DB2-BD59-A6C34878D82A}">
                    <a16:rowId xmlns:a16="http://schemas.microsoft.com/office/drawing/2014/main" val="10001"/>
                  </a:ext>
                </a:extLst>
              </a:tr>
              <a:tr h="1100716">
                <a:tc>
                  <a:txBody>
                    <a:bodyPr/>
                    <a:lstStyle/>
                    <a:p>
                      <a:pPr algn="ctr">
                        <a:buNone/>
                      </a:pPr>
                      <a:r>
                        <a:rPr lang="zh-CN" altLang="en-US" sz="1400"/>
                        <a:t>多样Variety</a:t>
                      </a:r>
                    </a:p>
                  </a:txBody>
                  <a:tcPr marL="68561" marR="68561" marT="34305" marB="34305"/>
                </a:tc>
                <a:tc>
                  <a:txBody>
                    <a:bodyPr/>
                    <a:lstStyle/>
                    <a:p>
                      <a:pPr>
                        <a:buNone/>
                      </a:pPr>
                      <a:r>
                        <a:rPr lang="zh-CN" altLang="en-US" sz="1400"/>
                        <a:t>结构化数据为主，数据源不多</a:t>
                      </a:r>
                    </a:p>
                  </a:txBody>
                  <a:tcPr marL="68561" marR="68561" marT="34305" marB="34305"/>
                </a:tc>
                <a:tc>
                  <a:txBody>
                    <a:bodyPr/>
                    <a:lstStyle/>
                    <a:p>
                      <a:pPr>
                        <a:buNone/>
                      </a:pPr>
                      <a:r>
                        <a:rPr lang="zh-CN" altLang="en-US" sz="1400"/>
                        <a:t>结构化、半结构化、网页、文档、音频视频、多维多源数据</a:t>
                      </a:r>
                    </a:p>
                  </a:txBody>
                  <a:tcPr marL="68561" marR="68561" marT="34305" marB="34305"/>
                </a:tc>
                <a:extLst>
                  <a:ext uri="{0D108BD9-81ED-4DB2-BD59-A6C34878D82A}">
                    <a16:rowId xmlns:a16="http://schemas.microsoft.com/office/drawing/2014/main" val="10002"/>
                  </a:ext>
                </a:extLst>
              </a:tr>
              <a:tr h="769331">
                <a:tc>
                  <a:txBody>
                    <a:bodyPr/>
                    <a:lstStyle/>
                    <a:p>
                      <a:pPr algn="ctr">
                        <a:buNone/>
                      </a:pPr>
                      <a:r>
                        <a:rPr lang="zh-CN" altLang="en-US" sz="1400"/>
                        <a:t>时效Velocity</a:t>
                      </a:r>
                    </a:p>
                  </a:txBody>
                  <a:tcPr marL="68561" marR="68561" marT="34305" marB="34305"/>
                </a:tc>
                <a:tc>
                  <a:txBody>
                    <a:bodyPr/>
                    <a:lstStyle/>
                    <a:p>
                      <a:pPr>
                        <a:buNone/>
                      </a:pPr>
                      <a:r>
                        <a:rPr lang="zh-CN" altLang="en-US" sz="1400"/>
                        <a:t>数据量相对稳定，增长不快</a:t>
                      </a:r>
                    </a:p>
                  </a:txBody>
                  <a:tcPr marL="68561" marR="68561" marT="34305" marB="34305"/>
                </a:tc>
                <a:tc>
                  <a:txBody>
                    <a:bodyPr/>
                    <a:lstStyle/>
                    <a:p>
                      <a:pPr>
                        <a:buNone/>
                      </a:pPr>
                      <a:r>
                        <a:rPr lang="zh-CN" altLang="en-US" sz="1400"/>
                        <a:t>持续、实时产生数据，增长量高</a:t>
                      </a:r>
                    </a:p>
                  </a:txBody>
                  <a:tcPr marL="68561" marR="68561" marT="34305" marB="34305"/>
                </a:tc>
                <a:extLst>
                  <a:ext uri="{0D108BD9-81ED-4DB2-BD59-A6C34878D82A}">
                    <a16:rowId xmlns:a16="http://schemas.microsoft.com/office/drawing/2014/main" val="10003"/>
                  </a:ext>
                </a:extLst>
              </a:tr>
              <a:tr h="769331">
                <a:tc>
                  <a:txBody>
                    <a:bodyPr/>
                    <a:lstStyle/>
                    <a:p>
                      <a:pPr algn="ctr">
                        <a:buNone/>
                      </a:pPr>
                      <a:r>
                        <a:rPr lang="zh-CN" altLang="en-US" sz="1400" dirty="0"/>
                        <a:t>价值Value</a:t>
                      </a:r>
                    </a:p>
                  </a:txBody>
                  <a:tcPr marL="68561" marR="68561" marT="34305" marB="34305"/>
                </a:tc>
                <a:tc>
                  <a:txBody>
                    <a:bodyPr/>
                    <a:lstStyle/>
                    <a:p>
                      <a:pPr>
                        <a:buNone/>
                      </a:pPr>
                      <a:r>
                        <a:rPr lang="zh-CN" altLang="en-US" sz="1400" dirty="0"/>
                        <a:t>统计和报表</a:t>
                      </a:r>
                    </a:p>
                  </a:txBody>
                  <a:tcPr marL="68561" marR="68561" marT="34305" marB="34305"/>
                </a:tc>
                <a:tc>
                  <a:txBody>
                    <a:bodyPr/>
                    <a:lstStyle/>
                    <a:p>
                      <a:pPr>
                        <a:buNone/>
                      </a:pPr>
                      <a:r>
                        <a:rPr lang="zh-CN" altLang="en-US" sz="1400" dirty="0"/>
                        <a:t>数据挖掘、分析预测、决策</a:t>
                      </a:r>
                    </a:p>
                  </a:txBody>
                  <a:tcPr marL="68561" marR="68561" marT="34305" marB="34305"/>
                </a:tc>
                <a:extLst>
                  <a:ext uri="{0D108BD9-81ED-4DB2-BD59-A6C34878D82A}">
                    <a16:rowId xmlns:a16="http://schemas.microsoft.com/office/drawing/2014/main" val="10004"/>
                  </a:ext>
                </a:extLst>
              </a:tr>
            </a:tbl>
          </a:graphicData>
        </a:graphic>
      </p:graphicFrame>
    </p:spTree>
  </p:cSld>
  <p:clrMapOvr>
    <a:masterClrMapping/>
  </p:clrMapOvr>
  <p:transition spd="slow" advClick="0" advTm="3624"/>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1.3</a:t>
            </a:r>
            <a:r>
              <a:rPr lang="zh-CN" altLang="en-US" sz="2800" b="1" dirty="0">
                <a:solidFill>
                  <a:schemeClr val="accent2"/>
                </a:solidFill>
                <a:latin typeface="微软雅黑" panose="020B0503020204020204" pitchFamily="34" charset="-122"/>
                <a:ea typeface="微软雅黑" panose="020B0503020204020204" pitchFamily="34" charset="-122"/>
              </a:rPr>
              <a:t>大数据的应用</a:t>
            </a:r>
          </a:p>
        </p:txBody>
      </p:sp>
      <p:grpSp>
        <p:nvGrpSpPr>
          <p:cNvPr id="15" name="组合 14"/>
          <p:cNvGrpSpPr/>
          <p:nvPr/>
        </p:nvGrpSpPr>
        <p:grpSpPr>
          <a:xfrm>
            <a:off x="603885" y="85852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1.3.1</a:t>
              </a:r>
              <a:r>
                <a:rPr lang="zh-CN" altLang="en-US" sz="2400" b="1" dirty="0">
                  <a:solidFill>
                    <a:srgbClr val="484849"/>
                  </a:solidFill>
                  <a:latin typeface="微软雅黑" panose="020B0503020204020204" pitchFamily="34" charset="-122"/>
                  <a:ea typeface="微软雅黑" panose="020B0503020204020204" pitchFamily="34" charset="-122"/>
                </a:rPr>
                <a:t>大数据在科研领域的应用</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4" name="组合 3"/>
          <p:cNvGrpSpPr/>
          <p:nvPr/>
        </p:nvGrpSpPr>
        <p:grpSpPr>
          <a:xfrm>
            <a:off x="603885" y="3198495"/>
            <a:ext cx="6646545" cy="460348"/>
            <a:chOff x="772" y="481"/>
            <a:chExt cx="9749" cy="724"/>
          </a:xfrm>
        </p:grpSpPr>
        <p:sp>
          <p:nvSpPr>
            <p:cNvPr id="8"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1.3.2</a:t>
              </a:r>
              <a:r>
                <a:rPr lang="zh-CN" altLang="en-US" sz="2400" b="1" dirty="0">
                  <a:solidFill>
                    <a:srgbClr val="484849"/>
                  </a:solidFill>
                  <a:latin typeface="微软雅黑" panose="020B0503020204020204" pitchFamily="34" charset="-122"/>
                  <a:ea typeface="微软雅黑" panose="020B0503020204020204" pitchFamily="34" charset="-122"/>
                </a:rPr>
                <a:t>大数据在交通领域的应用</a:t>
              </a:r>
            </a:p>
          </p:txBody>
        </p:sp>
        <p:sp>
          <p:nvSpPr>
            <p:cNvPr id="9"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1109980" y="1400175"/>
            <a:ext cx="9605010" cy="201485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大数据的计算能力影响着很多行业的科学研究。比如政府需要的人口普查数据、自然灾害数据等，变得更容易获取和分析，从而为我们的健康和社会发展创造更多的价值。</a:t>
            </a:r>
          </a:p>
          <a:p>
            <a:pPr marL="0" lvl="0" indent="0" eaLnBrk="1"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p>
        </p:txBody>
      </p:sp>
      <p:sp>
        <p:nvSpPr>
          <p:cNvPr id="100" name="文本框 99"/>
          <p:cNvSpPr txBox="1"/>
          <p:nvPr/>
        </p:nvSpPr>
        <p:spPr>
          <a:xfrm>
            <a:off x="1068705" y="3801745"/>
            <a:ext cx="9686925" cy="1938020"/>
          </a:xfrm>
          <a:prstGeom prst="rect">
            <a:avLst/>
          </a:prstGeom>
          <a:noFill/>
          <a:ln w="9525">
            <a:noFill/>
          </a:ln>
        </p:spPr>
        <p:txBody>
          <a:bodyPr wrap="square">
            <a:spAutoFit/>
          </a:bodyPr>
          <a:lstStyle/>
          <a:p>
            <a:pPr marL="0" indent="266700" eaLnBrk="1" latinLnBrk="0" hangingPunct="1">
              <a:lnSpc>
                <a:spcPct val="150000"/>
              </a:lnSpc>
            </a:pPr>
            <a:r>
              <a:rPr lang="en-US" altLang="zh-CN"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大数据技术可以构建</a:t>
            </a:r>
            <a:r>
              <a:rPr lang="zh-CN" altLang="en-US" sz="2000" b="0" dirty="0">
                <a:solidFill>
                  <a:srgbClr val="FF0000"/>
                </a:solidFill>
                <a:latin typeface="Calibri" panose="020F0502020204030204" pitchFamily="34" charset="0"/>
                <a:ea typeface="微软雅黑" panose="020B0503020204020204" pitchFamily="34" charset="-122"/>
                <a:cs typeface="Calibri" panose="020F0502020204030204" pitchFamily="34" charset="0"/>
              </a:rPr>
              <a:t>城市智慧交通</a:t>
            </a:r>
            <a:r>
              <a:rPr lang="zh-CN" altLang="en-US"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车辆、行人、道路基础设施、公共服务场所都被整合在智慧交通网络中。洛杉矶利用磁性道路传感器和交通摄像头的数据来控制交通灯信号，从而优化城市的交通流量。通过控制了全市的4500个交通灯，将交通拥堵状况减少了约16%。</a:t>
            </a:r>
            <a:endPar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Tree>
  </p:cSld>
  <p:clrMapOvr>
    <a:masterClrMapping/>
  </p:clrMapOvr>
  <p:transition spd="slow" advClick="0" advTm="362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1.3</a:t>
            </a:r>
            <a:r>
              <a:rPr lang="zh-CN" altLang="en-US" sz="2800" b="1" dirty="0">
                <a:solidFill>
                  <a:schemeClr val="accent2"/>
                </a:solidFill>
                <a:latin typeface="微软雅黑" panose="020B0503020204020204" pitchFamily="34" charset="-122"/>
                <a:ea typeface="微软雅黑" panose="020B0503020204020204" pitchFamily="34" charset="-122"/>
              </a:rPr>
              <a:t>大数据的应用</a:t>
            </a:r>
          </a:p>
        </p:txBody>
      </p:sp>
      <p:grpSp>
        <p:nvGrpSpPr>
          <p:cNvPr id="15" name="组合 14"/>
          <p:cNvGrpSpPr/>
          <p:nvPr/>
        </p:nvGrpSpPr>
        <p:grpSpPr>
          <a:xfrm>
            <a:off x="603885" y="85852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1.3.3</a:t>
              </a:r>
              <a:r>
                <a:rPr lang="zh-CN" altLang="en-US" sz="2400" b="1" dirty="0">
                  <a:solidFill>
                    <a:srgbClr val="484849"/>
                  </a:solidFill>
                  <a:latin typeface="微软雅黑" panose="020B0503020204020204" pitchFamily="34" charset="-122"/>
                  <a:ea typeface="微软雅黑" panose="020B0503020204020204" pitchFamily="34" charset="-122"/>
                </a:rPr>
                <a:t>大数据在通讯领域的应用</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4" name="组合 3"/>
          <p:cNvGrpSpPr/>
          <p:nvPr/>
        </p:nvGrpSpPr>
        <p:grpSpPr>
          <a:xfrm>
            <a:off x="603885" y="3198495"/>
            <a:ext cx="6646545" cy="460348"/>
            <a:chOff x="772" y="481"/>
            <a:chExt cx="9749" cy="724"/>
          </a:xfrm>
        </p:grpSpPr>
        <p:sp>
          <p:nvSpPr>
            <p:cNvPr id="8"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1.3.4</a:t>
              </a:r>
              <a:r>
                <a:rPr lang="zh-CN" altLang="en-US" sz="2400" b="1" dirty="0">
                  <a:solidFill>
                    <a:srgbClr val="484849"/>
                  </a:solidFill>
                  <a:latin typeface="微软雅黑" panose="020B0503020204020204" pitchFamily="34" charset="-122"/>
                  <a:ea typeface="微软雅黑" panose="020B0503020204020204" pitchFamily="34" charset="-122"/>
                </a:rPr>
                <a:t>大数据在医疗领域的应用</a:t>
              </a:r>
            </a:p>
          </p:txBody>
        </p:sp>
        <p:sp>
          <p:nvSpPr>
            <p:cNvPr id="9"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1109980" y="1400175"/>
            <a:ext cx="9605010" cy="10147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利用大数据的采集和分析技术</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实时追踪</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媒体内容使用形式，能够为通讯公司以及媒体提供个性化的定制内容，并且还能及时评价定制内容的应用效果。         </a:t>
            </a:r>
          </a:p>
        </p:txBody>
      </p:sp>
      <p:sp>
        <p:nvSpPr>
          <p:cNvPr id="100" name="文本框 99"/>
          <p:cNvSpPr txBox="1"/>
          <p:nvPr/>
        </p:nvSpPr>
        <p:spPr>
          <a:xfrm>
            <a:off x="1068705" y="3801745"/>
            <a:ext cx="9686925" cy="1938020"/>
          </a:xfrm>
          <a:prstGeom prst="rect">
            <a:avLst/>
          </a:prstGeom>
          <a:noFill/>
          <a:ln w="9525">
            <a:noFill/>
          </a:ln>
        </p:spPr>
        <p:txBody>
          <a:bodyPr wrap="square">
            <a:spAutoFit/>
          </a:bodyPr>
          <a:lstStyle/>
          <a:p>
            <a:pPr marL="0" indent="266700" eaLnBrk="1" latinLnBrk="0" hangingPunct="1">
              <a:lnSpc>
                <a:spcPct val="150000"/>
              </a:lnSpc>
            </a:pPr>
            <a:r>
              <a:rPr lang="en-US" altLang="zh-CN"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大数据分析应用的计算能力可以更好的去</a:t>
            </a:r>
            <a:r>
              <a:rPr lang="zh-CN" altLang="en-US" sz="2000" b="0" dirty="0">
                <a:solidFill>
                  <a:srgbClr val="FF0000"/>
                </a:solidFill>
                <a:latin typeface="Calibri" panose="020F0502020204030204" pitchFamily="34" charset="0"/>
                <a:ea typeface="微软雅黑" panose="020B0503020204020204" pitchFamily="34" charset="-122"/>
                <a:cs typeface="Calibri" panose="020F0502020204030204" pitchFamily="34" charset="0"/>
              </a:rPr>
              <a:t>理解和预测疾病</a:t>
            </a:r>
            <a:r>
              <a:rPr lang="zh-CN" altLang="en-US"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可以帮助病人对于病情进行更好的治疗。例如，大数据技术目前已经在医院应用监视早产婴儿和患病婴儿的情况，通过记录和分析婴儿的心跳，医生针对婴儿的身体可能会出现不适症状做出预测。这样可以帮助医生更好的救助婴儿。</a:t>
            </a:r>
          </a:p>
        </p:txBody>
      </p:sp>
    </p:spTree>
  </p:cSld>
  <p:clrMapOvr>
    <a:masterClrMapping/>
  </p:clrMapOvr>
  <p:transition spd="slow" advClick="0" advTm="36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1.3</a:t>
            </a:r>
            <a:r>
              <a:rPr lang="zh-CN" altLang="en-US" sz="2800" b="1" dirty="0">
                <a:solidFill>
                  <a:schemeClr val="accent2"/>
                </a:solidFill>
                <a:latin typeface="微软雅黑" panose="020B0503020204020204" pitchFamily="34" charset="-122"/>
                <a:ea typeface="微软雅黑" panose="020B0503020204020204" pitchFamily="34" charset="-122"/>
              </a:rPr>
              <a:t>大数据的应用</a:t>
            </a:r>
          </a:p>
        </p:txBody>
      </p:sp>
      <p:grpSp>
        <p:nvGrpSpPr>
          <p:cNvPr id="15" name="组合 14"/>
          <p:cNvGrpSpPr/>
          <p:nvPr/>
        </p:nvGrpSpPr>
        <p:grpSpPr>
          <a:xfrm>
            <a:off x="603885" y="85852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1.3.5</a:t>
              </a:r>
              <a:r>
                <a:rPr lang="zh-CN" altLang="en-US" sz="2400" b="1" dirty="0">
                  <a:solidFill>
                    <a:srgbClr val="484849"/>
                  </a:solidFill>
                  <a:latin typeface="微软雅黑" panose="020B0503020204020204" pitchFamily="34" charset="-122"/>
                  <a:ea typeface="微软雅黑" panose="020B0503020204020204" pitchFamily="34" charset="-122"/>
                </a:rPr>
                <a:t>大数据在金融领域的应用</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4" name="组合 3"/>
          <p:cNvGrpSpPr/>
          <p:nvPr/>
        </p:nvGrpSpPr>
        <p:grpSpPr>
          <a:xfrm>
            <a:off x="603885" y="3198495"/>
            <a:ext cx="6646545" cy="460348"/>
            <a:chOff x="772" y="481"/>
            <a:chExt cx="9749" cy="724"/>
          </a:xfrm>
        </p:grpSpPr>
        <p:sp>
          <p:nvSpPr>
            <p:cNvPr id="8"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1.3.6</a:t>
              </a:r>
              <a:r>
                <a:rPr lang="zh-CN" altLang="en-US" sz="2400" b="1" dirty="0">
                  <a:solidFill>
                    <a:srgbClr val="484849"/>
                  </a:solidFill>
                  <a:latin typeface="微软雅黑" panose="020B0503020204020204" pitchFamily="34" charset="-122"/>
                  <a:ea typeface="微软雅黑" panose="020B0503020204020204" pitchFamily="34" charset="-122"/>
                </a:rPr>
                <a:t>大数据在制造领域的应用</a:t>
              </a:r>
            </a:p>
          </p:txBody>
        </p:sp>
        <p:sp>
          <p:nvSpPr>
            <p:cNvPr id="9"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1109980" y="1400175"/>
            <a:ext cx="9605010" cy="1476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大数据在金融领域主要是应用在</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金融交易</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方面。高频交易（HFT）是大数据应用比较多的领域。其中大数据分析和挖掘算法可用于交易决策的指定。大数据算法现在越来越多的考虑了社交媒体和网站新闻来决定在未来几秒内是买出还是卖出。</a:t>
            </a:r>
          </a:p>
        </p:txBody>
      </p:sp>
      <p:sp>
        <p:nvSpPr>
          <p:cNvPr id="100" name="文本框 99"/>
          <p:cNvSpPr txBox="1"/>
          <p:nvPr/>
        </p:nvSpPr>
        <p:spPr>
          <a:xfrm>
            <a:off x="1068705" y="3801745"/>
            <a:ext cx="9686925" cy="1014730"/>
          </a:xfrm>
          <a:prstGeom prst="rect">
            <a:avLst/>
          </a:prstGeom>
          <a:noFill/>
          <a:ln w="9525">
            <a:noFill/>
          </a:ln>
        </p:spPr>
        <p:txBody>
          <a:bodyPr wrap="square">
            <a:spAutoFit/>
          </a:bodyPr>
          <a:lstStyle/>
          <a:p>
            <a:pPr marL="0" indent="266700" eaLnBrk="1" latinLnBrk="0" hangingPunct="1">
              <a:lnSpc>
                <a:spcPct val="150000"/>
              </a:lnSpc>
            </a:pPr>
            <a:r>
              <a:rPr lang="en-US" altLang="zh-CN"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利用工业大数据提升制造业水平，包括产品</a:t>
            </a:r>
            <a:r>
              <a:rPr lang="zh-CN" altLang="en-US" sz="2000" b="0" dirty="0">
                <a:solidFill>
                  <a:srgbClr val="FF0000"/>
                </a:solidFill>
                <a:latin typeface="Calibri" panose="020F0502020204030204" pitchFamily="34" charset="0"/>
                <a:ea typeface="微软雅黑" panose="020B0503020204020204" pitchFamily="34" charset="-122"/>
                <a:cs typeface="Calibri" panose="020F0502020204030204" pitchFamily="34" charset="0"/>
              </a:rPr>
              <a:t>故障诊断与预测</a:t>
            </a:r>
            <a:r>
              <a:rPr lang="zh-CN" altLang="en-US"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、分析工艺流程、改进生产工艺、优化生产过程能耗、工业供应链分析与优化、生产计划与排程。</a:t>
            </a:r>
          </a:p>
        </p:txBody>
      </p:sp>
    </p:spTree>
  </p:cSld>
  <p:clrMapOvr>
    <a:masterClrMapping/>
  </p:clrMapOvr>
  <p:transition spd="slow" advClick="0" advTm="362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1.3</a:t>
            </a:r>
            <a:r>
              <a:rPr lang="zh-CN" altLang="en-US" sz="2800" b="1" dirty="0">
                <a:solidFill>
                  <a:schemeClr val="accent2"/>
                </a:solidFill>
                <a:latin typeface="微软雅黑" panose="020B0503020204020204" pitchFamily="34" charset="-122"/>
                <a:ea typeface="微软雅黑" panose="020B0503020204020204" pitchFamily="34" charset="-122"/>
              </a:rPr>
              <a:t>大数据的应用</a:t>
            </a:r>
          </a:p>
        </p:txBody>
      </p:sp>
      <p:grpSp>
        <p:nvGrpSpPr>
          <p:cNvPr id="15" name="组合 14"/>
          <p:cNvGrpSpPr/>
          <p:nvPr/>
        </p:nvGrpSpPr>
        <p:grpSpPr>
          <a:xfrm>
            <a:off x="603885" y="85852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1.3.7</a:t>
              </a:r>
              <a:r>
                <a:rPr lang="zh-CN" altLang="en-US" sz="2400" b="1" dirty="0">
                  <a:solidFill>
                    <a:srgbClr val="484849"/>
                  </a:solidFill>
                  <a:latin typeface="微软雅黑" panose="020B0503020204020204" pitchFamily="34" charset="-122"/>
                  <a:ea typeface="微软雅黑" panose="020B0503020204020204" pitchFamily="34" charset="-122"/>
                </a:rPr>
                <a:t>大数据在体育领域的应用</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4" name="组合 3"/>
          <p:cNvGrpSpPr/>
          <p:nvPr/>
        </p:nvGrpSpPr>
        <p:grpSpPr>
          <a:xfrm>
            <a:off x="603885" y="3198495"/>
            <a:ext cx="6646545" cy="460348"/>
            <a:chOff x="772" y="481"/>
            <a:chExt cx="9749" cy="724"/>
          </a:xfrm>
        </p:grpSpPr>
        <p:sp>
          <p:nvSpPr>
            <p:cNvPr id="8"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1.3.8</a:t>
              </a:r>
              <a:r>
                <a:rPr lang="zh-CN" altLang="en-US" sz="2400" b="1" dirty="0">
                  <a:solidFill>
                    <a:srgbClr val="484849"/>
                  </a:solidFill>
                  <a:latin typeface="微软雅黑" panose="020B0503020204020204" pitchFamily="34" charset="-122"/>
                  <a:ea typeface="微软雅黑" panose="020B0503020204020204" pitchFamily="34" charset="-122"/>
                </a:rPr>
                <a:t>大数据在个性化生活领域的应用</a:t>
              </a:r>
            </a:p>
          </p:txBody>
        </p:sp>
        <p:sp>
          <p:nvSpPr>
            <p:cNvPr id="9"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1109980" y="1400175"/>
            <a:ext cx="9605010" cy="1476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大数据分析技术可用于运动员训练。例如使用视频分析来追踪足球或棒球比赛中每个球员的表现，运动器材中的传感器技术让我们可以获得比赛的数据以及如何改进等。</a:t>
            </a:r>
          </a:p>
        </p:txBody>
      </p:sp>
      <p:sp>
        <p:nvSpPr>
          <p:cNvPr id="100" name="文本框 99"/>
          <p:cNvSpPr txBox="1"/>
          <p:nvPr/>
        </p:nvSpPr>
        <p:spPr>
          <a:xfrm>
            <a:off x="1068705" y="3801745"/>
            <a:ext cx="9686925" cy="1476375"/>
          </a:xfrm>
          <a:prstGeom prst="rect">
            <a:avLst/>
          </a:prstGeom>
          <a:noFill/>
          <a:ln w="9525">
            <a:noFill/>
          </a:ln>
        </p:spPr>
        <p:txBody>
          <a:bodyPr wrap="square">
            <a:spAutoFit/>
          </a:bodyPr>
          <a:lstStyle/>
          <a:p>
            <a:pPr marL="0" indent="266700" eaLnBrk="1" latinLnBrk="0" hangingPunct="1">
              <a:lnSpc>
                <a:spcPct val="150000"/>
              </a:lnSpc>
            </a:pPr>
            <a:r>
              <a:rPr lang="en-US" altLang="zh-CN"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借助大数据技术更好的了解客户以及他们的爱好和行为。通过搜集浏览器的日志和传感器数据，建立数据模型并预测。比如</a:t>
            </a:r>
            <a:r>
              <a:rPr lang="zh-CN"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sz="2000" b="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美国的著名零售商Target就是通过大数据的分析，得到有价值的信息，精准地预测到客户在什么时候想要小孩。</a:t>
            </a:r>
          </a:p>
        </p:txBody>
      </p:sp>
    </p:spTree>
  </p:cSld>
  <p:clrMapOvr>
    <a:masterClrMapping/>
  </p:clrMapOvr>
  <p:transition spd="slow" advClick="0" advTm="3624"/>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1.3</a:t>
            </a:r>
            <a:r>
              <a:rPr lang="zh-CN" altLang="en-US" sz="2800" b="1" dirty="0">
                <a:solidFill>
                  <a:schemeClr val="accent2"/>
                </a:solidFill>
                <a:latin typeface="微软雅黑" panose="020B0503020204020204" pitchFamily="34" charset="-122"/>
                <a:ea typeface="微软雅黑" panose="020B0503020204020204" pitchFamily="34" charset="-122"/>
              </a:rPr>
              <a:t>大数据的应用</a:t>
            </a:r>
          </a:p>
        </p:txBody>
      </p:sp>
      <p:grpSp>
        <p:nvGrpSpPr>
          <p:cNvPr id="15" name="组合 14"/>
          <p:cNvGrpSpPr/>
          <p:nvPr/>
        </p:nvGrpSpPr>
        <p:grpSpPr>
          <a:xfrm>
            <a:off x="603885" y="85852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1.3.7</a:t>
              </a:r>
              <a:r>
                <a:rPr lang="zh-CN" altLang="en-US" sz="2400" b="1" dirty="0">
                  <a:solidFill>
                    <a:srgbClr val="484849"/>
                  </a:solidFill>
                  <a:latin typeface="微软雅黑" panose="020B0503020204020204" pitchFamily="34" charset="-122"/>
                  <a:ea typeface="微软雅黑" panose="020B0503020204020204" pitchFamily="34" charset="-122"/>
                </a:rPr>
                <a:t>大数据在安全领域的应用</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1109980" y="1400175"/>
            <a:ext cx="9605010" cy="10147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政府可以利用大数据技术构建起强大的国家安全保障体系，企业可以利用大数据抵御网络攻击，警察可以借助大数据来预防犯罪。</a:t>
            </a:r>
          </a:p>
        </p:txBody>
      </p:sp>
    </p:spTree>
  </p:cSld>
  <p:clrMapOvr>
    <a:masterClrMapping/>
  </p:clrMapOvr>
  <p:transition spd="slow" advClick="0" advTm="362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1.4</a:t>
            </a:r>
            <a:r>
              <a:rPr lang="zh-CN" altLang="en-US" sz="2800" b="1" dirty="0">
                <a:solidFill>
                  <a:schemeClr val="accent2"/>
                </a:solidFill>
                <a:latin typeface="微软雅黑" panose="020B0503020204020204" pitchFamily="34" charset="-122"/>
                <a:ea typeface="微软雅黑" panose="020B0503020204020204" pitchFamily="34" charset="-122"/>
              </a:rPr>
              <a:t>大数据框架体系</a:t>
            </a:r>
          </a:p>
        </p:txBody>
      </p:sp>
      <p:grpSp>
        <p:nvGrpSpPr>
          <p:cNvPr id="15" name="组合 14"/>
          <p:cNvGrpSpPr/>
          <p:nvPr/>
        </p:nvGrpSpPr>
        <p:grpSpPr>
          <a:xfrm>
            <a:off x="316865" y="64960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400" b="1" dirty="0">
                  <a:solidFill>
                    <a:srgbClr val="484849"/>
                  </a:solidFill>
                  <a:latin typeface="微软雅黑" panose="020B0503020204020204" pitchFamily="34" charset="-122"/>
                  <a:ea typeface="微软雅黑" panose="020B0503020204020204" pitchFamily="34" charset="-122"/>
                </a:rPr>
                <a:t>大数据技术框架如下图：</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pic>
        <p:nvPicPr>
          <p:cNvPr id="3" name="图片 2" descr="大数据技术框架-教材"/>
          <p:cNvPicPr>
            <a:picLocks noChangeAspect="1"/>
          </p:cNvPicPr>
          <p:nvPr/>
        </p:nvPicPr>
        <p:blipFill>
          <a:blip r:embed="rId3"/>
          <a:srcRect l="1856" t="6018" r="10706" b="6767"/>
          <a:stretch>
            <a:fillRect/>
          </a:stretch>
        </p:blipFill>
        <p:spPr>
          <a:xfrm>
            <a:off x="2506980" y="1109980"/>
            <a:ext cx="7540625" cy="5727065"/>
          </a:xfrm>
          <a:prstGeom prst="rect">
            <a:avLst/>
          </a:prstGeom>
        </p:spPr>
      </p:pic>
    </p:spTree>
  </p:cSld>
  <p:clrMapOvr>
    <a:masterClrMapping/>
  </p:clrMapOvr>
  <p:transition spd="slow" advClick="0" advTm="3624"/>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4645025" y="2691130"/>
            <a:ext cx="4476115" cy="738505"/>
          </a:xfrm>
          <a:prstGeom prst="rect">
            <a:avLst/>
          </a:prstGeom>
          <a:noFill/>
        </p:spPr>
        <p:txBody>
          <a:bodyPr wrap="square" lIns="0" tIns="0" rIns="0" bIns="0" rtlCol="0">
            <a:spAutoFit/>
          </a:bodyPr>
          <a:lstStyle/>
          <a:p>
            <a:pPr>
              <a:buFontTx/>
              <a:buNone/>
            </a:pPr>
            <a:r>
              <a:rPr lang="zh-CN" altLang="en-GB" sz="4800" b="1" dirty="0">
                <a:solidFill>
                  <a:schemeClr val="tx2"/>
                </a:solidFill>
                <a:latin typeface="微软雅黑" panose="020B0503020204020204" pitchFamily="34" charset="-122"/>
                <a:ea typeface="微软雅黑" panose="020B0503020204020204" pitchFamily="34" charset="-122"/>
                <a:cs typeface="+mn-ea"/>
                <a:sym typeface="+mn-lt"/>
              </a:rPr>
              <a:t>大数据基本概念</a:t>
            </a:r>
          </a:p>
        </p:txBody>
      </p:sp>
      <p:sp>
        <p:nvSpPr>
          <p:cNvPr id="15" name="矩形 259"/>
          <p:cNvSpPr>
            <a:spLocks noChangeArrowheads="1"/>
          </p:cNvSpPr>
          <p:nvPr/>
        </p:nvSpPr>
        <p:spPr bwMode="auto">
          <a:xfrm>
            <a:off x="2861948" y="240234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01</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1.4</a:t>
            </a:r>
            <a:r>
              <a:rPr lang="zh-CN" altLang="en-US" sz="2800" b="1" dirty="0">
                <a:solidFill>
                  <a:schemeClr val="accent2"/>
                </a:solidFill>
                <a:latin typeface="微软雅黑" panose="020B0503020204020204" pitchFamily="34" charset="-122"/>
                <a:ea typeface="微软雅黑" panose="020B0503020204020204" pitchFamily="34" charset="-122"/>
              </a:rPr>
              <a:t>大数据框架体系</a:t>
            </a:r>
          </a:p>
        </p:txBody>
      </p:sp>
      <p:grpSp>
        <p:nvGrpSpPr>
          <p:cNvPr id="15" name="组合 14"/>
          <p:cNvGrpSpPr/>
          <p:nvPr/>
        </p:nvGrpSpPr>
        <p:grpSpPr>
          <a:xfrm>
            <a:off x="316865" y="64960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1.4.1</a:t>
              </a:r>
              <a:r>
                <a:rPr lang="zh-CN" altLang="en-US" sz="2400" b="1" dirty="0">
                  <a:solidFill>
                    <a:srgbClr val="484849"/>
                  </a:solidFill>
                  <a:latin typeface="微软雅黑" panose="020B0503020204020204" pitchFamily="34" charset="-122"/>
                  <a:ea typeface="微软雅黑" panose="020B0503020204020204" pitchFamily="34" charset="-122"/>
                </a:rPr>
                <a:t>大数据基础设施层</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685165" y="1272540"/>
            <a:ext cx="9990455" cy="10147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大数据基础设施层为大数据平台的底层提供必要的</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基础设施支持</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，比如基础的环境、计算、存储、网络设备、云数据中心、云计算平台等。</a:t>
            </a:r>
          </a:p>
        </p:txBody>
      </p:sp>
      <p:grpSp>
        <p:nvGrpSpPr>
          <p:cNvPr id="57" name="组合 56"/>
          <p:cNvGrpSpPr/>
          <p:nvPr/>
        </p:nvGrpSpPr>
        <p:grpSpPr>
          <a:xfrm>
            <a:off x="316865" y="2704465"/>
            <a:ext cx="6646545" cy="460348"/>
            <a:chOff x="772" y="481"/>
            <a:chExt cx="9749" cy="724"/>
          </a:xfrm>
        </p:grpSpPr>
        <p:sp>
          <p:nvSpPr>
            <p:cNvPr id="58"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1.4.2</a:t>
              </a:r>
              <a:r>
                <a:rPr lang="zh-CN" altLang="en-US" sz="2400" b="1" dirty="0">
                  <a:solidFill>
                    <a:srgbClr val="484849"/>
                  </a:solidFill>
                  <a:latin typeface="微软雅黑" panose="020B0503020204020204" pitchFamily="34" charset="-122"/>
                  <a:ea typeface="微软雅黑" panose="020B0503020204020204" pitchFamily="34" charset="-122"/>
                </a:rPr>
                <a:t>大数据采集层</a:t>
              </a:r>
            </a:p>
          </p:txBody>
        </p:sp>
        <p:sp>
          <p:nvSpPr>
            <p:cNvPr id="59"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60" name="文本框 4"/>
          <p:cNvSpPr txBox="1"/>
          <p:nvPr/>
        </p:nvSpPr>
        <p:spPr>
          <a:xfrm>
            <a:off x="685165" y="3367405"/>
            <a:ext cx="10213975" cy="19380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数据的采集有基于</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物联网传感器</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的采集，也有基于</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网络信息</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的数据采集。比如，在智能交通中，数据的采集有基于GPS的定位信息采集、基于交通摄像头的视频采集等。而在互联网上的数据采集是对各类网络媒介，如搜索引擎、新闻网站、论坛、微博、博客、电商网站等各种页面信息和用户访问信息进行采集。</a:t>
            </a:r>
          </a:p>
        </p:txBody>
      </p:sp>
    </p:spTree>
  </p:cSld>
  <p:clrMapOvr>
    <a:masterClrMapping/>
  </p:clrMapOvr>
  <p:transition spd="slow" advClick="0" advTm="362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1.4</a:t>
            </a:r>
            <a:r>
              <a:rPr lang="zh-CN" altLang="en-US" sz="2800" b="1" dirty="0">
                <a:solidFill>
                  <a:schemeClr val="accent2"/>
                </a:solidFill>
                <a:latin typeface="微软雅黑" panose="020B0503020204020204" pitchFamily="34" charset="-122"/>
                <a:ea typeface="微软雅黑" panose="020B0503020204020204" pitchFamily="34" charset="-122"/>
              </a:rPr>
              <a:t>大数据框架体系</a:t>
            </a:r>
          </a:p>
        </p:txBody>
      </p:sp>
      <p:grpSp>
        <p:nvGrpSpPr>
          <p:cNvPr id="15" name="组合 14"/>
          <p:cNvGrpSpPr/>
          <p:nvPr/>
        </p:nvGrpSpPr>
        <p:grpSpPr>
          <a:xfrm>
            <a:off x="316865" y="64960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1.4.3</a:t>
              </a:r>
              <a:r>
                <a:rPr lang="zh-CN" altLang="en-US" sz="2400" b="1" dirty="0">
                  <a:solidFill>
                    <a:srgbClr val="484849"/>
                  </a:solidFill>
                  <a:latin typeface="微软雅黑" panose="020B0503020204020204" pitchFamily="34" charset="-122"/>
                  <a:ea typeface="微软雅黑" panose="020B0503020204020204" pitchFamily="34" charset="-122"/>
                </a:rPr>
                <a:t>大</a:t>
              </a:r>
              <a:r>
                <a:rPr lang="zh-CN" altLang="en-US" sz="2400" b="1">
                  <a:solidFill>
                    <a:srgbClr val="484849"/>
                  </a:solidFill>
                  <a:latin typeface="微软雅黑" panose="020B0503020204020204" pitchFamily="34" charset="-122"/>
                  <a:ea typeface="微软雅黑" panose="020B0503020204020204" pitchFamily="34" charset="-122"/>
                </a:rPr>
                <a:t>数据存储层</a:t>
              </a:r>
              <a:endParaRPr lang="zh-CN" altLang="en-US" sz="2400" b="1" dirty="0">
                <a:solidFill>
                  <a:srgbClr val="484849"/>
                </a:solidFill>
                <a:latin typeface="微软雅黑" panose="020B0503020204020204" pitchFamily="34" charset="-122"/>
                <a:ea typeface="微软雅黑" panose="020B0503020204020204" pitchFamily="34" charset="-122"/>
              </a:endParaRP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685165" y="1228090"/>
            <a:ext cx="10467340" cy="10147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数据规模增大就需要采用NoSQL的数据管理查询模式，通过多种NoSQL数据库完成存储结构化、半结构化、非结构化数据，解决大数据的存储管理和查询问题。</a:t>
            </a:r>
          </a:p>
        </p:txBody>
      </p:sp>
      <p:grpSp>
        <p:nvGrpSpPr>
          <p:cNvPr id="57" name="组合 56"/>
          <p:cNvGrpSpPr/>
          <p:nvPr/>
        </p:nvGrpSpPr>
        <p:grpSpPr>
          <a:xfrm>
            <a:off x="316865" y="2704465"/>
            <a:ext cx="6646545" cy="460348"/>
            <a:chOff x="772" y="481"/>
            <a:chExt cx="9749" cy="724"/>
          </a:xfrm>
        </p:grpSpPr>
        <p:sp>
          <p:nvSpPr>
            <p:cNvPr id="58"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1.4.4</a:t>
              </a:r>
              <a:r>
                <a:rPr lang="zh-CN" altLang="en-US" sz="2400" b="1" dirty="0">
                  <a:solidFill>
                    <a:srgbClr val="484849"/>
                  </a:solidFill>
                  <a:latin typeface="微软雅黑" panose="020B0503020204020204" pitchFamily="34" charset="-122"/>
                  <a:ea typeface="微软雅黑" panose="020B0503020204020204" pitchFamily="34" charset="-122"/>
                </a:rPr>
                <a:t>大数据处理层</a:t>
              </a:r>
            </a:p>
          </p:txBody>
        </p:sp>
        <p:sp>
          <p:nvSpPr>
            <p:cNvPr id="59"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60" name="文本框 4"/>
          <p:cNvSpPr txBox="1"/>
          <p:nvPr/>
        </p:nvSpPr>
        <p:spPr>
          <a:xfrm>
            <a:off x="685165" y="3367405"/>
            <a:ext cx="10467340" cy="19380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大数据处理层主要用于大数据的</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并行计算</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及大数据的</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分析和挖掘</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。利用大数据分布式计算框架Hadoop MapReduce、Spark等，结合</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机器学习和数据挖掘算法</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，实现批处理计算、流计算、图计算、迭代计算、内存计算、混合计算、定制计算等多种计算模式，完成对海量数据的处理和分析。</a:t>
            </a:r>
          </a:p>
        </p:txBody>
      </p:sp>
    </p:spTree>
  </p:cSld>
  <p:clrMapOvr>
    <a:masterClrMapping/>
  </p:clrMapOvr>
  <p:transition spd="slow" advClick="0" advTm="3624"/>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1.4</a:t>
            </a:r>
            <a:r>
              <a:rPr lang="zh-CN" altLang="en-US" sz="2800" b="1" dirty="0">
                <a:solidFill>
                  <a:schemeClr val="accent2"/>
                </a:solidFill>
                <a:latin typeface="微软雅黑" panose="020B0503020204020204" pitchFamily="34" charset="-122"/>
                <a:ea typeface="微软雅黑" panose="020B0503020204020204" pitchFamily="34" charset="-122"/>
              </a:rPr>
              <a:t>大数据框架体系</a:t>
            </a:r>
          </a:p>
        </p:txBody>
      </p:sp>
      <p:grpSp>
        <p:nvGrpSpPr>
          <p:cNvPr id="15" name="组合 14"/>
          <p:cNvGrpSpPr/>
          <p:nvPr/>
        </p:nvGrpSpPr>
        <p:grpSpPr>
          <a:xfrm>
            <a:off x="316865" y="64960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1.4.5</a:t>
              </a:r>
              <a:r>
                <a:rPr lang="zh-CN" altLang="en-US" sz="2400" b="1" dirty="0">
                  <a:solidFill>
                    <a:srgbClr val="484849"/>
                  </a:solidFill>
                  <a:latin typeface="微软雅黑" panose="020B0503020204020204" pitchFamily="34" charset="-122"/>
                  <a:ea typeface="微软雅黑" panose="020B0503020204020204" pitchFamily="34" charset="-122"/>
                </a:rPr>
                <a:t>大数据交互展示</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685165" y="1228090"/>
            <a:ext cx="10467340" cy="10147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大数据交互层用于将分析和计算结果以</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简单直观的方式展现</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出来，便于用户理解和使用，并能够形成有效的统计、分析、预测及决策。</a:t>
            </a:r>
          </a:p>
        </p:txBody>
      </p:sp>
      <p:grpSp>
        <p:nvGrpSpPr>
          <p:cNvPr id="57" name="组合 56"/>
          <p:cNvGrpSpPr/>
          <p:nvPr/>
        </p:nvGrpSpPr>
        <p:grpSpPr>
          <a:xfrm>
            <a:off x="316865" y="2704465"/>
            <a:ext cx="6646545" cy="460348"/>
            <a:chOff x="772" y="481"/>
            <a:chExt cx="9749" cy="724"/>
          </a:xfrm>
        </p:grpSpPr>
        <p:sp>
          <p:nvSpPr>
            <p:cNvPr id="58"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1.4.6</a:t>
              </a:r>
              <a:r>
                <a:rPr lang="zh-CN" altLang="en-US" sz="2400" b="1" dirty="0">
                  <a:solidFill>
                    <a:srgbClr val="484849"/>
                  </a:solidFill>
                  <a:latin typeface="微软雅黑" panose="020B0503020204020204" pitchFamily="34" charset="-122"/>
                  <a:ea typeface="微软雅黑" panose="020B0503020204020204" pitchFamily="34" charset="-122"/>
                </a:rPr>
                <a:t>大数据应用层</a:t>
              </a:r>
            </a:p>
          </p:txBody>
        </p:sp>
        <p:sp>
          <p:nvSpPr>
            <p:cNvPr id="59"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60" name="文本框 4"/>
          <p:cNvSpPr txBox="1"/>
          <p:nvPr/>
        </p:nvSpPr>
        <p:spPr>
          <a:xfrm>
            <a:off x="685165" y="3367405"/>
            <a:ext cx="10467340" cy="10147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几乎在每个行业都可以见到大数据应用的影子。大数据的应用层可以构建各种领域的</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大数据应用系统</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，目前大数据主要应用的领域有科研领域、交通</a:t>
            </a:r>
            <a:r>
              <a:rPr lang="zh-CN" altLang="en-US" sz="200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领域、通信领域</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、医疗领域等。</a:t>
            </a:r>
          </a:p>
        </p:txBody>
      </p:sp>
    </p:spTree>
  </p:cSld>
  <p:clrMapOvr>
    <a:masterClrMapping/>
  </p:clrMapOvr>
  <p:transition spd="slow" advClick="0" advTm="3624"/>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1.5</a:t>
            </a:r>
            <a:r>
              <a:rPr lang="zh-CN" altLang="en-US" sz="2800" b="1" dirty="0">
                <a:solidFill>
                  <a:schemeClr val="accent2"/>
                </a:solidFill>
                <a:latin typeface="微软雅黑" panose="020B0503020204020204" pitchFamily="34" charset="-122"/>
                <a:ea typeface="微软雅黑" panose="020B0503020204020204" pitchFamily="34" charset="-122"/>
              </a:rPr>
              <a:t>大数据关键技术</a:t>
            </a:r>
          </a:p>
        </p:txBody>
      </p:sp>
      <p:grpSp>
        <p:nvGrpSpPr>
          <p:cNvPr id="15" name="组合 14"/>
          <p:cNvGrpSpPr/>
          <p:nvPr/>
        </p:nvGrpSpPr>
        <p:grpSpPr>
          <a:xfrm>
            <a:off x="316865"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400" b="1" dirty="0">
                  <a:solidFill>
                    <a:srgbClr val="484849"/>
                  </a:solidFill>
                  <a:latin typeface="微软雅黑" panose="020B0503020204020204" pitchFamily="34" charset="-122"/>
                  <a:ea typeface="微软雅黑" panose="020B0503020204020204" pitchFamily="34" charset="-122"/>
                </a:rPr>
                <a:t>大数据关键技术框架</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 name="圆角矩形 2"/>
          <p:cNvSpPr/>
          <p:nvPr/>
        </p:nvSpPr>
        <p:spPr>
          <a:xfrm>
            <a:off x="1595120" y="1948815"/>
            <a:ext cx="225298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rPr>
              <a:t>大数据展示与可视化技术</a:t>
            </a:r>
          </a:p>
        </p:txBody>
      </p:sp>
      <p:sp>
        <p:nvSpPr>
          <p:cNvPr id="10" name="圆角矩形 9"/>
          <p:cNvSpPr/>
          <p:nvPr/>
        </p:nvSpPr>
        <p:spPr>
          <a:xfrm>
            <a:off x="1595120" y="2701290"/>
            <a:ext cx="2252980" cy="63246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rPr>
              <a:t>大数据分析与挖掘技术</a:t>
            </a:r>
          </a:p>
        </p:txBody>
      </p:sp>
      <p:sp>
        <p:nvSpPr>
          <p:cNvPr id="12" name="圆角矩形 11"/>
          <p:cNvSpPr/>
          <p:nvPr/>
        </p:nvSpPr>
        <p:spPr>
          <a:xfrm>
            <a:off x="1595120" y="3455670"/>
            <a:ext cx="225298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rPr>
              <a:t>大数据计算</a:t>
            </a:r>
          </a:p>
        </p:txBody>
      </p:sp>
      <p:sp>
        <p:nvSpPr>
          <p:cNvPr id="13" name="圆角矩形 12"/>
          <p:cNvSpPr/>
          <p:nvPr/>
        </p:nvSpPr>
        <p:spPr>
          <a:xfrm>
            <a:off x="1595120" y="4208145"/>
            <a:ext cx="225298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rPr>
              <a:t>大数据存储与管理技术</a:t>
            </a:r>
          </a:p>
        </p:txBody>
      </p:sp>
      <p:sp>
        <p:nvSpPr>
          <p:cNvPr id="14" name="圆角矩形 13"/>
          <p:cNvSpPr/>
          <p:nvPr/>
        </p:nvSpPr>
        <p:spPr>
          <a:xfrm>
            <a:off x="1595120" y="4960620"/>
            <a:ext cx="225298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rPr>
              <a:t>大数据采集与预处理技术</a:t>
            </a:r>
          </a:p>
        </p:txBody>
      </p:sp>
      <p:sp>
        <p:nvSpPr>
          <p:cNvPr id="4" name="圆角矩形 3"/>
          <p:cNvSpPr/>
          <p:nvPr/>
        </p:nvSpPr>
        <p:spPr>
          <a:xfrm>
            <a:off x="1595120" y="5713095"/>
            <a:ext cx="225298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rPr>
              <a:t>大数据数据源</a:t>
            </a:r>
          </a:p>
        </p:txBody>
      </p:sp>
      <p:sp>
        <p:nvSpPr>
          <p:cNvPr id="8" name="圆角矩形 7"/>
          <p:cNvSpPr/>
          <p:nvPr/>
        </p:nvSpPr>
        <p:spPr>
          <a:xfrm>
            <a:off x="4069715" y="1917700"/>
            <a:ext cx="1266190" cy="63246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err="1">
                <a:ln>
                  <a:noFill/>
                </a:ln>
                <a:solidFill>
                  <a:schemeClr val="dk1"/>
                </a:solidFill>
                <a:effectLst/>
                <a:uLnTx/>
                <a:uFillTx/>
                <a:latin typeface="+mn-lt"/>
                <a:ea typeface="+mn-ea"/>
                <a:cs typeface="+mn-cs"/>
              </a:rPr>
              <a:t>Datawatch</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9" name="圆角矩形 8"/>
          <p:cNvSpPr/>
          <p:nvPr/>
        </p:nvSpPr>
        <p:spPr>
          <a:xfrm>
            <a:off x="5636260" y="4207510"/>
            <a:ext cx="319278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solidFill>
                <a:effectLst/>
                <a:uLnTx/>
                <a:uFillTx/>
                <a:latin typeface="+mn-lt"/>
                <a:ea typeface="+mn-ea"/>
                <a:cs typeface="+mn-cs"/>
              </a:rPr>
              <a:t>NoSQL(</a:t>
            </a:r>
            <a:r>
              <a:rPr kumimoji="0" lang="en-US" altLang="zh-CN" sz="1800" b="0" i="0" u="none" strike="noStrike" kern="1200" cap="none" spc="0" normalizeH="0" baseline="0" noProof="0" dirty="0" err="1">
                <a:ln>
                  <a:noFill/>
                </a:ln>
                <a:solidFill>
                  <a:schemeClr val="dk1"/>
                </a:solidFill>
                <a:effectLst/>
                <a:uLnTx/>
                <a:uFillTx/>
                <a:latin typeface="+mn-lt"/>
                <a:ea typeface="+mn-ea"/>
                <a:cs typeface="+mn-cs"/>
              </a:rPr>
              <a:t>HBase,MongoDB</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11" name="圆角矩形 10"/>
          <p:cNvSpPr/>
          <p:nvPr/>
        </p:nvSpPr>
        <p:spPr>
          <a:xfrm>
            <a:off x="4069715" y="2667635"/>
            <a:ext cx="142748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solidFill>
                <a:effectLst/>
                <a:uLnTx/>
                <a:uFillTx/>
                <a:latin typeface="+mn-lt"/>
                <a:ea typeface="+mn-ea"/>
                <a:cs typeface="+mn-cs"/>
              </a:rPr>
              <a:t>Hive</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19" name="圆角矩形 18"/>
          <p:cNvSpPr/>
          <p:nvPr/>
        </p:nvSpPr>
        <p:spPr>
          <a:xfrm>
            <a:off x="4069715" y="5737860"/>
            <a:ext cx="1939925"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rPr>
              <a:t>结构化</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(ERP</a:t>
            </a:r>
            <a:r>
              <a:rPr kumimoji="0" lang="zh-CN" altLang="en-US" sz="1800" b="0" i="0" u="none" strike="noStrike" kern="1200" cap="none" spc="0" normalizeH="0" baseline="0" noProof="0" dirty="0">
                <a:ln>
                  <a:noFill/>
                </a:ln>
                <a:solidFill>
                  <a:schemeClr val="dk1"/>
                </a:solidFill>
                <a:effectLst/>
                <a:uLnTx/>
                <a:uFillTx/>
                <a:latin typeface="+mn-lt"/>
                <a:ea typeface="+mn-ea"/>
                <a:cs typeface="+mn-cs"/>
              </a:rPr>
              <a:t>等</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20" name="圆角矩形 19"/>
          <p:cNvSpPr/>
          <p:nvPr/>
        </p:nvSpPr>
        <p:spPr>
          <a:xfrm>
            <a:off x="4069715" y="3415030"/>
            <a:ext cx="142748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err="1">
                <a:ln>
                  <a:noFill/>
                </a:ln>
                <a:solidFill>
                  <a:schemeClr val="dk1"/>
                </a:solidFill>
                <a:effectLst/>
                <a:uLnTx/>
                <a:uFillTx/>
                <a:latin typeface="+mn-lt"/>
                <a:ea typeface="+mn-ea"/>
                <a:cs typeface="+mn-cs"/>
              </a:rPr>
              <a:t>MapReduce</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21" name="圆角矩形 20"/>
          <p:cNvSpPr/>
          <p:nvPr/>
        </p:nvSpPr>
        <p:spPr>
          <a:xfrm>
            <a:off x="4069715" y="4956810"/>
            <a:ext cx="6851015"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dk1"/>
                </a:solidFill>
                <a:effectLst/>
                <a:uLnTx/>
                <a:uFillTx/>
                <a:latin typeface="+mn-lt"/>
                <a:ea typeface="+mn-ea"/>
                <a:cs typeface="+mn-cs"/>
              </a:rPr>
              <a:t>数据抽取转换加载</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ETL</a:t>
            </a:r>
            <a:r>
              <a:rPr kumimoji="0" lang="zh-CN" altLang="zh-CN" sz="1800" b="0" i="0" u="none" strike="noStrike" kern="1200" cap="none" spc="0" normalizeH="0" baseline="0" noProof="0" dirty="0">
                <a:ln>
                  <a:noFill/>
                </a:ln>
                <a:solidFill>
                  <a:schemeClr val="dk1"/>
                </a:solidFill>
                <a:effectLst/>
                <a:uLnTx/>
                <a:uFillTx/>
                <a:latin typeface="+mn-lt"/>
                <a:ea typeface="+mn-ea"/>
                <a:cs typeface="+mn-cs"/>
              </a:rPr>
              <a:t>工具（</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Flume</a:t>
            </a:r>
            <a:r>
              <a:rPr kumimoji="0" lang="zh-CN" altLang="zh-CN" sz="1800" b="0" i="0" u="none" strike="noStrike" kern="1200" cap="none" spc="0" normalizeH="0" baseline="0" noProof="0" dirty="0">
                <a:ln>
                  <a:noFill/>
                </a:ln>
                <a:solidFill>
                  <a:schemeClr val="dk1"/>
                </a:solidFill>
                <a:effectLst/>
                <a:uLnTx/>
                <a:uFillTx/>
                <a:latin typeface="+mn-lt"/>
                <a:ea typeface="+mn-ea"/>
                <a:cs typeface="+mn-cs"/>
              </a:rPr>
              <a:t>，</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Kettle</a:t>
            </a:r>
            <a:r>
              <a:rPr kumimoji="0" lang="zh-CN" altLang="zh-CN" sz="1800" b="0" i="0" u="none" strike="noStrike" kern="1200" cap="none" spc="0" normalizeH="0" baseline="0" noProof="0" dirty="0">
                <a:ln>
                  <a:noFill/>
                </a:ln>
                <a:solidFill>
                  <a:schemeClr val="dk1"/>
                </a:solidFill>
                <a:effectLst/>
                <a:uLnTx/>
                <a:uFillTx/>
                <a:latin typeface="+mn-lt"/>
                <a:ea typeface="+mn-ea"/>
                <a:cs typeface="+mn-cs"/>
              </a:rPr>
              <a:t>，</a:t>
            </a:r>
            <a:r>
              <a:rPr kumimoji="0" lang="en-US" altLang="zh-CN" sz="1800" b="0" i="0" u="none" strike="noStrike" kern="1200" cap="none" spc="0" normalizeH="0" baseline="0" noProof="0" dirty="0" err="1">
                <a:ln>
                  <a:noFill/>
                </a:ln>
                <a:solidFill>
                  <a:schemeClr val="dk1"/>
                </a:solidFill>
                <a:effectLst/>
                <a:uLnTx/>
                <a:uFillTx/>
                <a:latin typeface="+mn-lt"/>
                <a:ea typeface="+mn-ea"/>
                <a:cs typeface="+mn-cs"/>
              </a:rPr>
              <a:t>Sqoop</a:t>
            </a:r>
            <a:r>
              <a:rPr kumimoji="0" lang="zh-CN" altLang="zh-CN" sz="1800" b="0" i="0" u="none" strike="noStrike" kern="1200" cap="none" spc="0" normalizeH="0" baseline="0" noProof="0" dirty="0">
                <a:ln>
                  <a:noFill/>
                </a:ln>
                <a:solidFill>
                  <a:schemeClr val="dk1"/>
                </a:solidFill>
                <a:effectLst/>
                <a:uLnTx/>
                <a:uFillTx/>
                <a:latin typeface="+mn-lt"/>
                <a:ea typeface="+mn-ea"/>
                <a:cs typeface="+mn-cs"/>
              </a:rPr>
              <a:t>等）</a:t>
            </a:r>
          </a:p>
        </p:txBody>
      </p:sp>
      <p:sp>
        <p:nvSpPr>
          <p:cNvPr id="22" name="圆角矩形 21"/>
          <p:cNvSpPr/>
          <p:nvPr/>
        </p:nvSpPr>
        <p:spPr>
          <a:xfrm>
            <a:off x="6144895" y="5779135"/>
            <a:ext cx="2352675" cy="63246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rPr>
              <a:t>半结构化</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a:t>
            </a:r>
            <a:r>
              <a:rPr kumimoji="0" lang="zh-CN" altLang="en-US" sz="1800" b="0" i="0" u="none" strike="noStrike" kern="1200" cap="none" spc="0" normalizeH="0" baseline="0" noProof="0" dirty="0">
                <a:ln>
                  <a:noFill/>
                </a:ln>
                <a:solidFill>
                  <a:schemeClr val="dk1"/>
                </a:solidFill>
                <a:effectLst/>
                <a:uLnTx/>
                <a:uFillTx/>
                <a:latin typeface="+mn-lt"/>
                <a:ea typeface="+mn-ea"/>
                <a:cs typeface="+mn-cs"/>
              </a:rPr>
              <a:t>网页等</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23" name="圆角矩形 22"/>
          <p:cNvSpPr/>
          <p:nvPr/>
        </p:nvSpPr>
        <p:spPr>
          <a:xfrm>
            <a:off x="8729980" y="5780405"/>
            <a:ext cx="200914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rPr>
              <a:t>非结构化</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a:t>
            </a:r>
            <a:r>
              <a:rPr kumimoji="0" lang="zh-CN" altLang="en-US" sz="1800" b="0" i="0" u="none" strike="noStrike" kern="1200" cap="none" spc="0" normalizeH="0" baseline="0" noProof="0" dirty="0">
                <a:ln>
                  <a:noFill/>
                </a:ln>
                <a:solidFill>
                  <a:schemeClr val="dk1"/>
                </a:solidFill>
                <a:effectLst/>
                <a:uLnTx/>
                <a:uFillTx/>
                <a:latin typeface="+mn-lt"/>
                <a:ea typeface="+mn-ea"/>
                <a:cs typeface="+mn-cs"/>
              </a:rPr>
              <a:t>视频等</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24" name="圆角矩形 23"/>
          <p:cNvSpPr/>
          <p:nvPr/>
        </p:nvSpPr>
        <p:spPr>
          <a:xfrm>
            <a:off x="4069715" y="4207510"/>
            <a:ext cx="142748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solidFill>
                <a:effectLst/>
                <a:uLnTx/>
                <a:uFillTx/>
                <a:latin typeface="+mn-lt"/>
                <a:ea typeface="+mn-ea"/>
                <a:cs typeface="+mn-cs"/>
              </a:rPr>
              <a:t>HDFS</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25" name="圆角矩形 24"/>
          <p:cNvSpPr/>
          <p:nvPr/>
        </p:nvSpPr>
        <p:spPr>
          <a:xfrm>
            <a:off x="8956675" y="4207510"/>
            <a:ext cx="1913255"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solidFill>
                <a:effectLst/>
                <a:uLnTx/>
                <a:uFillTx/>
                <a:latin typeface="+mn-lt"/>
                <a:ea typeface="+mn-ea"/>
                <a:cs typeface="+mn-cs"/>
              </a:rPr>
              <a:t>Data Warehouse</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26" name="圆角矩形 25"/>
          <p:cNvSpPr/>
          <p:nvPr/>
        </p:nvSpPr>
        <p:spPr>
          <a:xfrm>
            <a:off x="5660390" y="3382010"/>
            <a:ext cx="1425575" cy="63246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solidFill>
                <a:effectLst/>
                <a:uLnTx/>
                <a:uFillTx/>
                <a:latin typeface="+mn-lt"/>
                <a:ea typeface="+mn-ea"/>
                <a:cs typeface="+mn-cs"/>
              </a:rPr>
              <a:t>Spark</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27" name="圆角矩形 26"/>
          <p:cNvSpPr/>
          <p:nvPr/>
        </p:nvSpPr>
        <p:spPr>
          <a:xfrm>
            <a:off x="7266305" y="3382010"/>
            <a:ext cx="1425575" cy="63246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solidFill>
                <a:effectLst/>
                <a:uLnTx/>
                <a:uFillTx/>
                <a:latin typeface="+mn-lt"/>
                <a:ea typeface="+mn-ea"/>
                <a:cs typeface="+mn-cs"/>
              </a:rPr>
              <a:t>Storm</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28" name="圆角矩形 27"/>
          <p:cNvSpPr/>
          <p:nvPr/>
        </p:nvSpPr>
        <p:spPr>
          <a:xfrm>
            <a:off x="5662295" y="2667635"/>
            <a:ext cx="142367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solidFill>
                <a:effectLst/>
                <a:uLnTx/>
                <a:uFillTx/>
                <a:latin typeface="+mn-lt"/>
                <a:ea typeface="+mn-ea"/>
                <a:cs typeface="+mn-cs"/>
              </a:rPr>
              <a:t>Pig</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29" name="圆角矩形 28"/>
          <p:cNvSpPr/>
          <p:nvPr/>
        </p:nvSpPr>
        <p:spPr>
          <a:xfrm>
            <a:off x="7266305" y="2667635"/>
            <a:ext cx="1425575" cy="63246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solidFill>
                <a:effectLst/>
                <a:uLnTx/>
                <a:uFillTx/>
                <a:latin typeface="+mn-lt"/>
                <a:ea typeface="+mn-ea"/>
                <a:cs typeface="+mn-cs"/>
              </a:rPr>
              <a:t>Mahout</a:t>
            </a:r>
            <a:endParaRPr kumimoji="0" lang="zh-CN" altLang="zh-CN"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30" name="圆角矩形 29"/>
          <p:cNvSpPr/>
          <p:nvPr/>
        </p:nvSpPr>
        <p:spPr>
          <a:xfrm>
            <a:off x="8900160" y="2667635"/>
            <a:ext cx="1427480" cy="63246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solidFill>
                <a:effectLst/>
                <a:uLnTx/>
                <a:uFillTx/>
                <a:latin typeface="+mn-lt"/>
                <a:ea typeface="+mn-ea"/>
                <a:cs typeface="+mn-cs"/>
              </a:rPr>
              <a:t>R</a:t>
            </a:r>
            <a:r>
              <a:rPr kumimoji="0" lang="zh-CN" altLang="en-US" sz="1800" b="0" i="0" u="none" strike="noStrike" kern="1200" cap="none" spc="0" normalizeH="0" baseline="0" noProof="0" dirty="0">
                <a:ln>
                  <a:noFill/>
                </a:ln>
                <a:solidFill>
                  <a:schemeClr val="dk1"/>
                </a:solidFill>
                <a:effectLst/>
                <a:uLnTx/>
                <a:uFillTx/>
                <a:latin typeface="+mn-lt"/>
                <a:ea typeface="+mn-ea"/>
                <a:cs typeface="+mn-cs"/>
              </a:rPr>
              <a:t>语言</a:t>
            </a:r>
            <a:endParaRPr kumimoji="0" lang="zh-CN" altLang="zh-CN"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31" name="圆角矩形 30"/>
          <p:cNvSpPr/>
          <p:nvPr/>
        </p:nvSpPr>
        <p:spPr>
          <a:xfrm>
            <a:off x="5518785" y="1917700"/>
            <a:ext cx="5182235" cy="63246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solidFill>
                <a:effectLst/>
                <a:uLnTx/>
                <a:uFillTx/>
                <a:latin typeface="+mn-lt"/>
                <a:ea typeface="+mn-ea"/>
                <a:cs typeface="+mn-cs"/>
              </a:rPr>
              <a:t>JAVA</a:t>
            </a:r>
            <a:r>
              <a:rPr kumimoji="0" lang="zh-CN" altLang="zh-CN" sz="1800" b="0" i="0" u="none" strike="noStrike" kern="1200" cap="none" spc="0" normalizeH="0" baseline="0" noProof="0" dirty="0">
                <a:ln>
                  <a:noFill/>
                </a:ln>
                <a:solidFill>
                  <a:schemeClr val="dk1"/>
                </a:solidFill>
                <a:effectLst/>
                <a:uLnTx/>
                <a:uFillTx/>
                <a:latin typeface="+mn-lt"/>
                <a:ea typeface="+mn-ea"/>
                <a:cs typeface="+mn-cs"/>
              </a:rPr>
              <a:t>语言，</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R</a:t>
            </a:r>
            <a:r>
              <a:rPr kumimoji="0" lang="zh-CN" altLang="zh-CN" sz="1800" b="0" i="0" u="none" strike="noStrike" kern="1200" cap="none" spc="0" normalizeH="0" baseline="0" noProof="0" dirty="0">
                <a:ln>
                  <a:noFill/>
                </a:ln>
                <a:solidFill>
                  <a:schemeClr val="dk1"/>
                </a:solidFill>
                <a:effectLst/>
                <a:uLnTx/>
                <a:uFillTx/>
                <a:latin typeface="+mn-lt"/>
                <a:ea typeface="+mn-ea"/>
                <a:cs typeface="+mn-cs"/>
              </a:rPr>
              <a:t>语言，</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SPSS</a:t>
            </a:r>
            <a:r>
              <a:rPr kumimoji="0" lang="zh-CN" altLang="zh-CN" sz="1800" b="0" i="0" u="none" strike="noStrike" kern="1200" cap="none" spc="0" normalizeH="0" baseline="0" noProof="0" dirty="0">
                <a:ln>
                  <a:noFill/>
                </a:ln>
                <a:solidFill>
                  <a:schemeClr val="dk1"/>
                </a:solidFill>
                <a:effectLst/>
                <a:uLnTx/>
                <a:uFillTx/>
                <a:latin typeface="+mn-lt"/>
                <a:ea typeface="+mn-ea"/>
                <a:cs typeface="+mn-cs"/>
              </a:rPr>
              <a:t>，</a:t>
            </a:r>
            <a:r>
              <a:rPr kumimoji="0" lang="en-US" altLang="zh-CN" sz="1800" b="0" i="0" u="none" strike="noStrike" kern="1200" cap="none" spc="0" normalizeH="0" baseline="0" noProof="0" dirty="0">
                <a:ln>
                  <a:noFill/>
                </a:ln>
                <a:solidFill>
                  <a:schemeClr val="dk1"/>
                </a:solidFill>
                <a:effectLst/>
                <a:uLnTx/>
                <a:uFillTx/>
                <a:latin typeface="+mn-lt"/>
                <a:ea typeface="+mn-ea"/>
                <a:cs typeface="+mn-cs"/>
              </a:rPr>
              <a:t>SAS</a:t>
            </a:r>
            <a:r>
              <a:rPr kumimoji="0" lang="zh-CN" altLang="zh-CN" sz="1800" b="0" i="0" u="none" strike="noStrike" kern="1200" cap="none" spc="0" normalizeH="0" baseline="0" noProof="0" dirty="0">
                <a:ln>
                  <a:noFill/>
                </a:ln>
                <a:solidFill>
                  <a:schemeClr val="dk1"/>
                </a:solidFill>
                <a:effectLst/>
                <a:uLnTx/>
                <a:uFillTx/>
                <a:latin typeface="+mn-lt"/>
                <a:ea typeface="+mn-ea"/>
                <a:cs typeface="+mn-cs"/>
              </a:rPr>
              <a:t>工具等</a:t>
            </a:r>
          </a:p>
        </p:txBody>
      </p:sp>
      <p:sp>
        <p:nvSpPr>
          <p:cNvPr id="36" name="圆角矩形 35"/>
          <p:cNvSpPr/>
          <p:nvPr/>
        </p:nvSpPr>
        <p:spPr>
          <a:xfrm>
            <a:off x="1595120" y="1196340"/>
            <a:ext cx="225298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rPr>
              <a:t>数据安全保护技术</a:t>
            </a:r>
          </a:p>
        </p:txBody>
      </p:sp>
      <p:sp>
        <p:nvSpPr>
          <p:cNvPr id="37" name="圆角矩形 36"/>
          <p:cNvSpPr/>
          <p:nvPr/>
        </p:nvSpPr>
        <p:spPr>
          <a:xfrm>
            <a:off x="4069715" y="1196340"/>
            <a:ext cx="1266190" cy="63246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1800" b="0" i="0" u="none" strike="noStrike" kern="1200" cap="none" spc="0" normalizeH="0" baseline="0" noProof="0" dirty="0" err="1">
                <a:ln>
                  <a:noFill/>
                </a:ln>
                <a:solidFill>
                  <a:schemeClr val="dk1"/>
                </a:solidFill>
                <a:effectLst/>
                <a:uLnTx/>
                <a:uFillTx/>
                <a:latin typeface="+mn-lt"/>
                <a:ea typeface="+mn-ea"/>
                <a:cs typeface="+mn-cs"/>
              </a:rPr>
              <a:t>CASB</a:t>
            </a:r>
            <a:endParaRPr kumimoji="0" 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38" name="圆角矩形 37"/>
          <p:cNvSpPr/>
          <p:nvPr/>
        </p:nvSpPr>
        <p:spPr>
          <a:xfrm>
            <a:off x="5519420" y="1196340"/>
            <a:ext cx="1566545"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altLang="zh-CN" sz="1800" b="0" i="0" u="none" strike="noStrike" kern="1200" cap="none" spc="0" normalizeH="0" baseline="0" noProof="0" dirty="0">
                <a:ln>
                  <a:noFill/>
                </a:ln>
                <a:solidFill>
                  <a:schemeClr val="dk1"/>
                </a:solidFill>
                <a:effectLst/>
                <a:uLnTx/>
                <a:uFillTx/>
                <a:latin typeface="+mn-lt"/>
                <a:ea typeface="+mn-ea"/>
                <a:cs typeface="+mn-cs"/>
              </a:rPr>
              <a:t>Tokenization</a:t>
            </a:r>
          </a:p>
        </p:txBody>
      </p:sp>
      <p:sp>
        <p:nvSpPr>
          <p:cNvPr id="39" name="圆角矩形 38"/>
          <p:cNvSpPr/>
          <p:nvPr/>
        </p:nvSpPr>
        <p:spPr>
          <a:xfrm>
            <a:off x="7266305" y="1196340"/>
            <a:ext cx="1634490" cy="63055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altLang="zh-CN" sz="1800" b="0" i="0" u="none" strike="noStrike" kern="1200" cap="none" spc="0" normalizeH="0" baseline="0" noProof="0" dirty="0">
                <a:ln>
                  <a:noFill/>
                </a:ln>
                <a:solidFill>
                  <a:schemeClr val="dk1"/>
                </a:solidFill>
                <a:effectLst/>
                <a:uLnTx/>
                <a:uFillTx/>
                <a:latin typeface="+mn-lt"/>
                <a:ea typeface="+mn-ea"/>
                <a:cs typeface="+mn-cs"/>
              </a:rPr>
              <a:t>大数据加密技术</a:t>
            </a:r>
          </a:p>
        </p:txBody>
      </p:sp>
      <p:sp>
        <p:nvSpPr>
          <p:cNvPr id="40" name="圆角矩形 39"/>
          <p:cNvSpPr/>
          <p:nvPr/>
        </p:nvSpPr>
        <p:spPr>
          <a:xfrm>
            <a:off x="9079865" y="1195070"/>
            <a:ext cx="1621155" cy="631825"/>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altLang="zh-CN" sz="1800" b="0" i="0" u="none" strike="noStrike" kern="1200" cap="none" spc="0" normalizeH="0" baseline="0" noProof="0" dirty="0">
                <a:ln>
                  <a:noFill/>
                </a:ln>
                <a:solidFill>
                  <a:schemeClr val="dk1"/>
                </a:solidFill>
                <a:effectLst/>
                <a:uLnTx/>
                <a:uFillTx/>
                <a:latin typeface="+mn-lt"/>
                <a:ea typeface="+mn-ea"/>
                <a:cs typeface="+mn-cs"/>
              </a:rPr>
              <a:t>身份识别与访问管理技术</a:t>
            </a:r>
          </a:p>
        </p:txBody>
      </p:sp>
    </p:spTree>
  </p:cSld>
  <p:clrMapOvr>
    <a:masterClrMapping/>
  </p:clrMapOvr>
  <p:transition spd="slow" advClick="0" advTm="3624"/>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39938" name="文本框 4"/>
          <p:cNvSpPr txBox="1"/>
          <p:nvPr/>
        </p:nvSpPr>
        <p:spPr>
          <a:xfrm>
            <a:off x="1030605" y="710565"/>
            <a:ext cx="9209405" cy="10147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en-US" altLang="zh-CN" sz="2000" dirty="0">
                <a:solidFill>
                  <a:schemeClr val="accent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accent1">
                    <a:lumMod val="50000"/>
                  </a:schemeClr>
                </a:solidFill>
                <a:latin typeface="Calibri" panose="020F0502020204030204" pitchFamily="34" charset="0"/>
                <a:ea typeface="微软雅黑" panose="020B0503020204020204" pitchFamily="34" charset="-122"/>
                <a:cs typeface="Calibri" panose="020F0502020204030204" pitchFamily="34" charset="0"/>
              </a:rPr>
              <a:t>随着大数据的发展，</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云计算、物联网和人工智能</a:t>
            </a:r>
            <a:r>
              <a:rPr lang="zh-CN" altLang="en-US" sz="2000" dirty="0">
                <a:solidFill>
                  <a:schemeClr val="accent1">
                    <a:lumMod val="50000"/>
                  </a:schemeClr>
                </a:solidFill>
                <a:latin typeface="Calibri" panose="020F0502020204030204" pitchFamily="34" charset="0"/>
                <a:ea typeface="微软雅黑" panose="020B0503020204020204" pitchFamily="34" charset="-122"/>
                <a:cs typeface="Calibri" panose="020F0502020204030204" pitchFamily="34" charset="0"/>
              </a:rPr>
              <a:t>逐渐走入了我们的视野，这四者代表了IT领域较新的发展趋势，相辅相成。</a:t>
            </a:r>
          </a:p>
        </p:txBody>
      </p:sp>
      <p:pic>
        <p:nvPicPr>
          <p:cNvPr id="49158" name="图片 2"/>
          <p:cNvPicPr>
            <a:picLocks noChangeAspect="1"/>
          </p:cNvPicPr>
          <p:nvPr/>
        </p:nvPicPr>
        <p:blipFill>
          <a:blip r:embed="rId3"/>
          <a:stretch>
            <a:fillRect/>
          </a:stretch>
        </p:blipFill>
        <p:spPr>
          <a:xfrm>
            <a:off x="2933700" y="1989455"/>
            <a:ext cx="6546215" cy="4458970"/>
          </a:xfrm>
          <a:prstGeom prst="rect">
            <a:avLst/>
          </a:prstGeom>
          <a:noFill/>
          <a:ln w="9525">
            <a:noFill/>
          </a:ln>
        </p:spPr>
      </p:pic>
    </p:spTree>
  </p:cSld>
  <p:clrMapOvr>
    <a:masterClrMapping/>
  </p:clrMapOvr>
  <p:transition spd="slow" advClick="0" advTm="3624"/>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39938" name="文本框 4"/>
          <p:cNvSpPr txBox="1"/>
          <p:nvPr/>
        </p:nvSpPr>
        <p:spPr>
          <a:xfrm>
            <a:off x="941070" y="1532255"/>
            <a:ext cx="10314305" cy="35693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en-US" alt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1.</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云计算的定义</a:t>
            </a:r>
            <a:endPar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a:p>
            <a:pPr marL="0" lvl="0" indent="0" eaLnBrk="1"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维基百科</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中对云计算的定义为：云计算是一种基于互联网的计算方式，通过这种方式，共享的软硬件的资源和信息可以按需求提供给计算机和其他设备。 </a:t>
            </a:r>
          </a:p>
          <a:p>
            <a:pPr marL="0" lvl="0" indent="0" eaLnBrk="1"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美国国家标准与技术研究院</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对云计算的定义是：云计算是一种模型，可以实现随时随地、便捷地、按需地从可配置计算资源共享池中获取所需的资源(例如，网络、服务器、存储、应用程序及服务)，资源可以快速供给和释放，使管理的工作量和服务提供者的介入降低至最少。</a:t>
            </a:r>
          </a:p>
        </p:txBody>
      </p:sp>
      <p:grpSp>
        <p:nvGrpSpPr>
          <p:cNvPr id="15" name="组合 14"/>
          <p:cNvGrpSpPr/>
          <p:nvPr/>
        </p:nvGrpSpPr>
        <p:grpSpPr>
          <a:xfrm>
            <a:off x="316865"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1.6.1</a:t>
              </a:r>
              <a:r>
                <a:rPr lang="zh-CN" altLang="en-US" sz="2400" b="1" dirty="0">
                  <a:solidFill>
                    <a:srgbClr val="484849"/>
                  </a:solidFill>
                  <a:latin typeface="微软雅黑" panose="020B0503020204020204" pitchFamily="34" charset="-122"/>
                  <a:ea typeface="微软雅黑" panose="020B0503020204020204" pitchFamily="34" charset="-122"/>
                </a:rPr>
                <a:t>云计算</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39938" name="文本框 4"/>
          <p:cNvSpPr txBox="1"/>
          <p:nvPr/>
        </p:nvSpPr>
        <p:spPr>
          <a:xfrm>
            <a:off x="758190" y="1339850"/>
            <a:ext cx="10314305" cy="572389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en-US" alt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2.</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云计算的特点</a:t>
            </a:r>
          </a:p>
          <a:p>
            <a:pPr marL="0" lvl="0" indent="457200" eaLnBrk="1" latinLnBrk="0"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1）</a:t>
            </a:r>
            <a:r>
              <a:rPr lang="zh-CN" altLang="en-US" sz="2400" dirty="0">
                <a:solidFill>
                  <a:srgbClr val="FF0000"/>
                </a:solidFill>
                <a:latin typeface="Calibri" panose="020F0502020204030204" pitchFamily="34" charset="0"/>
                <a:ea typeface="微软雅黑" panose="020B0503020204020204" pitchFamily="34" charset="-122"/>
                <a:cs typeface="Calibri" panose="020F0502020204030204" pitchFamily="34" charset="0"/>
              </a:rPr>
              <a:t>资源池弹性可扩张</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从资源低效率的分散使用到资源高效的集约化使用正是云计算的基本特征之一。</a:t>
            </a:r>
            <a:endPar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a:p>
            <a:pPr marL="0" lvl="0" indent="457200" eaLnBrk="1" latinLnBrk="0"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2）</a:t>
            </a:r>
            <a:r>
              <a:rPr lang="zh-CN" altLang="en-US" sz="2400" dirty="0">
                <a:solidFill>
                  <a:srgbClr val="FF0000"/>
                </a:solidFill>
                <a:latin typeface="Calibri" panose="020F0502020204030204" pitchFamily="34" charset="0"/>
                <a:ea typeface="微软雅黑" panose="020B0503020204020204" pitchFamily="34" charset="-122"/>
                <a:cs typeface="Calibri" panose="020F0502020204030204" pitchFamily="34" charset="0"/>
              </a:rPr>
              <a:t>按需提供资源服务</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云计算可以敏捷地适应用户对资源不断变化的需求，云计算系统按需求向用户提供资源，大大节省了用户的硬件资源开资。</a:t>
            </a:r>
          </a:p>
          <a:p>
            <a:pPr marL="0" lvl="0" indent="457200" eaLnBrk="1" latinLnBrk="0"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3）</a:t>
            </a:r>
            <a:r>
              <a:rPr lang="zh-CN" altLang="en-US" sz="2400" dirty="0">
                <a:solidFill>
                  <a:srgbClr val="FF0000"/>
                </a:solidFill>
                <a:latin typeface="Calibri" panose="020F0502020204030204" pitchFamily="34" charset="0"/>
                <a:ea typeface="微软雅黑" panose="020B0503020204020204" pitchFamily="34" charset="-122"/>
                <a:cs typeface="Calibri" panose="020F0502020204030204" pitchFamily="34" charset="0"/>
              </a:rPr>
              <a:t>虚拟化</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利用软件来实现硬件资源的虚拟化管理、调度和应用。</a:t>
            </a:r>
            <a:endPar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a:p>
            <a:pPr marL="0" lvl="0" indent="457200" eaLnBrk="1" latinLnBrk="0"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4）</a:t>
            </a:r>
            <a:r>
              <a:rPr lang="zh-CN" altLang="en-US" sz="2400" dirty="0">
                <a:solidFill>
                  <a:srgbClr val="FF0000"/>
                </a:solidFill>
                <a:latin typeface="Calibri" panose="020F0502020204030204" pitchFamily="34" charset="0"/>
                <a:ea typeface="微软雅黑" panose="020B0503020204020204" pitchFamily="34" charset="-122"/>
                <a:cs typeface="Calibri" panose="020F0502020204030204" pitchFamily="34" charset="0"/>
              </a:rPr>
              <a:t>网络化的资源接入</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p>
          <a:p>
            <a:pPr marL="0" lvl="0" indent="457200" eaLnBrk="1" latinLnBrk="0"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5）</a:t>
            </a:r>
            <a:r>
              <a:rPr lang="zh-CN" altLang="en-US" sz="2400" dirty="0">
                <a:solidFill>
                  <a:srgbClr val="FF0000"/>
                </a:solidFill>
                <a:latin typeface="Calibri" panose="020F0502020204030204" pitchFamily="34" charset="0"/>
                <a:ea typeface="微软雅黑" panose="020B0503020204020204" pitchFamily="34" charset="-122"/>
                <a:cs typeface="Calibri" panose="020F0502020204030204" pitchFamily="34" charset="0"/>
              </a:rPr>
              <a:t>高可靠性和安全性</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所有的服务会分布在不同的服务器上，如果有节点出现问题就会终止该节点，在另一个节点上运行。</a:t>
            </a:r>
          </a:p>
          <a:p>
            <a:pPr marL="0" lvl="0" indent="0" eaLnBrk="1" hangingPunct="1">
              <a:lnSpc>
                <a:spcPct val="150000"/>
              </a:lnSpc>
              <a:spcBef>
                <a:spcPct val="0"/>
              </a:spcBef>
              <a:spcAft>
                <a:spcPts val="600"/>
              </a:spcAft>
              <a:buNone/>
            </a:pPr>
            <a:endPar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grpSp>
        <p:nvGrpSpPr>
          <p:cNvPr id="15" name="组合 14"/>
          <p:cNvGrpSpPr/>
          <p:nvPr/>
        </p:nvGrpSpPr>
        <p:grpSpPr>
          <a:xfrm>
            <a:off x="316865"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1.6.1</a:t>
              </a:r>
              <a:r>
                <a:rPr lang="zh-CN" altLang="en-US" sz="2400" b="1" dirty="0">
                  <a:solidFill>
                    <a:srgbClr val="484849"/>
                  </a:solidFill>
                  <a:latin typeface="微软雅黑" panose="020B0503020204020204" pitchFamily="34" charset="-122"/>
                  <a:ea typeface="微软雅黑" panose="020B0503020204020204" pitchFamily="34" charset="-122"/>
                </a:rPr>
                <a:t>云计算</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39938" name="文本框 4"/>
          <p:cNvSpPr txBox="1"/>
          <p:nvPr/>
        </p:nvSpPr>
        <p:spPr>
          <a:xfrm>
            <a:off x="603885" y="1329055"/>
            <a:ext cx="10752455" cy="379984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3.</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云计算的分类</a:t>
            </a:r>
          </a:p>
          <a:p>
            <a:pPr marL="0" lvl="0" indent="0" eaLnBrk="1" hangingPunct="1">
              <a:lnSpc>
                <a:spcPct val="150000"/>
              </a:lnSpc>
              <a:spcBef>
                <a:spcPct val="0"/>
              </a:spcBef>
              <a:spcAft>
                <a:spcPts val="600"/>
              </a:spcAft>
              <a:buNone/>
            </a:pPr>
            <a:r>
              <a:rPr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1）按技术类型分类</a:t>
            </a:r>
            <a:r>
              <a:rPr 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：资源整合型云计算、资源切分型云计算</a:t>
            </a:r>
          </a:p>
          <a:p>
            <a:pPr marL="0" lvl="0" indent="0" eaLnBrk="1" hangingPunct="1">
              <a:lnSpc>
                <a:spcPct val="150000"/>
              </a:lnSpc>
              <a:spcBef>
                <a:spcPct val="0"/>
              </a:spcBef>
              <a:spcAft>
                <a:spcPts val="600"/>
              </a:spcAft>
              <a:buNone/>
            </a:pPr>
            <a:r>
              <a:rPr 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2）按服务对象分类：私有云计算、公有云计算、混合云计算</a:t>
            </a:r>
          </a:p>
          <a:p>
            <a:pPr marL="0" lvl="0" indent="0" eaLnBrk="1" hangingPunct="1">
              <a:lnSpc>
                <a:spcPct val="150000"/>
              </a:lnSpc>
              <a:spcBef>
                <a:spcPct val="0"/>
              </a:spcBef>
              <a:spcAft>
                <a:spcPts val="600"/>
              </a:spcAft>
              <a:buNone/>
            </a:pPr>
            <a:r>
              <a:rPr 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3）按资源封装的层次分类：</a:t>
            </a:r>
          </a:p>
          <a:p>
            <a:pPr marL="0" lvl="0" indent="0" eaLnBrk="1" hangingPunct="1">
              <a:lnSpc>
                <a:spcPct val="150000"/>
              </a:lnSpc>
              <a:spcBef>
                <a:spcPct val="0"/>
              </a:spcBef>
              <a:spcAft>
                <a:spcPts val="600"/>
              </a:spcAft>
              <a:buNone/>
            </a:pPr>
            <a:endParaRPr 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a:p>
            <a:pPr marL="0" lvl="0" indent="0" eaLnBrk="1" hangingPunct="1">
              <a:lnSpc>
                <a:spcPct val="150000"/>
              </a:lnSpc>
              <a:spcBef>
                <a:spcPct val="0"/>
              </a:spcBef>
              <a:spcAft>
                <a:spcPts val="600"/>
              </a:spcAft>
              <a:buNone/>
            </a:pPr>
            <a:endParaRPr 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grpSp>
        <p:nvGrpSpPr>
          <p:cNvPr id="15" name="组合 14"/>
          <p:cNvGrpSpPr/>
          <p:nvPr/>
        </p:nvGrpSpPr>
        <p:grpSpPr>
          <a:xfrm>
            <a:off x="316865"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1.6.1</a:t>
              </a:r>
              <a:r>
                <a:rPr lang="zh-CN" altLang="en-US" sz="2400" b="1" dirty="0">
                  <a:solidFill>
                    <a:srgbClr val="484849"/>
                  </a:solidFill>
                  <a:latin typeface="微软雅黑" panose="020B0503020204020204" pitchFamily="34" charset="-122"/>
                  <a:ea typeface="微软雅黑" panose="020B0503020204020204" pitchFamily="34" charset="-122"/>
                </a:rPr>
                <a:t>云计算</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grpSp>
        <p:nvGrpSpPr>
          <p:cNvPr id="8" name="组合 7"/>
          <p:cNvGrpSpPr/>
          <p:nvPr/>
        </p:nvGrpSpPr>
        <p:grpSpPr>
          <a:xfrm>
            <a:off x="3663950" y="3603625"/>
            <a:ext cx="5829935" cy="2901950"/>
            <a:chOff x="5770" y="5675"/>
            <a:chExt cx="7665" cy="3744"/>
          </a:xfrm>
        </p:grpSpPr>
        <p:sp>
          <p:nvSpPr>
            <p:cNvPr id="3" name="云形 1"/>
            <p:cNvSpPr/>
            <p:nvPr/>
          </p:nvSpPr>
          <p:spPr>
            <a:xfrm>
              <a:off x="8082" y="5675"/>
              <a:ext cx="2726" cy="1245"/>
            </a:xfrm>
            <a:prstGeom prst="cloud">
              <a:avLst/>
            </a:prstGeom>
            <a:solidFill>
              <a:sysClr val="window" lastClr="FFFFFF"/>
            </a:solidFill>
            <a:ln w="12700" cap="flat" cmpd="sng" algn="ctr">
              <a:solidFill>
                <a:sysClr val="windowText" lastClr="000000"/>
              </a:solidFill>
              <a:prstDash val="solid"/>
              <a:miter lim="800000"/>
            </a:ln>
            <a:effec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200" kern="100">
                  <a:latin typeface="Calibri" panose="020F0502020204030204"/>
                  <a:ea typeface="宋体" panose="02010600030101010101" pitchFamily="2" charset="-122"/>
                  <a:cs typeface="Times New Roman" panose="02020603050405020304"/>
                  <a:sym typeface="Times New Roman" panose="02020603050405020304"/>
                </a:rPr>
                <a:t>Cloud Computing</a:t>
              </a:r>
            </a:p>
            <a:p>
              <a:pPr algn="ctr"/>
              <a:r>
                <a:rPr lang="en-US" altLang="zh-CN" sz="1200" kern="100">
                  <a:latin typeface="Calibri" panose="020F0502020204030204"/>
                  <a:ea typeface="宋体" panose="02010600030101010101" pitchFamily="2" charset="-122"/>
                  <a:cs typeface="Times New Roman" panose="02020603050405020304"/>
                  <a:sym typeface="Times New Roman" panose="02020603050405020304"/>
                </a:rPr>
                <a:t>云计算</a:t>
              </a:r>
            </a:p>
            <a:p>
              <a:pPr indent="0" algn="ctr"/>
              <a:r>
                <a:rPr lang="en-US" altLang="zh-CN" sz="1400" kern="100">
                  <a:latin typeface="Calibri" panose="020F0502020204030204"/>
                  <a:ea typeface="宋体" panose="02010600030101010101" pitchFamily="2" charset="-122"/>
                  <a:cs typeface="Times New Roman" panose="02020603050405020304"/>
                  <a:sym typeface="Times New Roman" panose="02020603050405020304"/>
                </a:rPr>
                <a:t> </a:t>
              </a:r>
            </a:p>
          </p:txBody>
        </p:sp>
        <p:sp>
          <p:nvSpPr>
            <p:cNvPr id="46" name="圆角矩形 46"/>
            <p:cNvSpPr/>
            <p:nvPr/>
          </p:nvSpPr>
          <p:spPr>
            <a:xfrm>
              <a:off x="5770" y="8171"/>
              <a:ext cx="2205" cy="1248"/>
            </a:xfrm>
            <a:prstGeom prst="roundRect">
              <a:avLst/>
            </a:prstGeom>
            <a:solidFill>
              <a:sysClr val="window" lastClr="FFFFFF"/>
            </a:solidFill>
            <a:ln w="12700" cap="flat" cmpd="sng" algn="ctr">
              <a:solidFill>
                <a:sysClr val="windowText" lastClr="000000"/>
              </a:solidFill>
              <a:prstDash val="solid"/>
              <a:miter lim="800000"/>
            </a:ln>
            <a:effec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kern="100">
                  <a:latin typeface="Calibri" panose="020F0502020204030204"/>
                  <a:ea typeface="宋体" panose="02010600030101010101" pitchFamily="2" charset="-122"/>
                  <a:cs typeface="Times New Roman" panose="02020603050405020304"/>
                  <a:sym typeface="Times New Roman" panose="02020603050405020304"/>
                </a:rPr>
                <a:t>IaaS</a:t>
              </a:r>
            </a:p>
            <a:p>
              <a:pPr algn="ctr"/>
              <a:r>
                <a:rPr lang="en-US" altLang="zh-CN" sz="1400" kern="100">
                  <a:latin typeface="Calibri" panose="020F0502020204030204"/>
                  <a:ea typeface="宋体" panose="02010600030101010101" pitchFamily="2" charset="-122"/>
                  <a:cs typeface="Times New Roman" panose="02020603050405020304"/>
                  <a:sym typeface="Times New Roman" panose="02020603050405020304"/>
                </a:rPr>
                <a:t>(Infrastructure-as-a-Service)基础设施即服务</a:t>
              </a:r>
            </a:p>
          </p:txBody>
        </p:sp>
        <p:sp>
          <p:nvSpPr>
            <p:cNvPr id="50" name="圆角矩形 50"/>
            <p:cNvSpPr/>
            <p:nvPr/>
          </p:nvSpPr>
          <p:spPr>
            <a:xfrm>
              <a:off x="8605" y="8165"/>
              <a:ext cx="2205" cy="1248"/>
            </a:xfrm>
            <a:prstGeom prst="roundRect">
              <a:avLst/>
            </a:prstGeom>
            <a:solidFill>
              <a:sysClr val="window" lastClr="FFFFFF"/>
            </a:solidFill>
            <a:ln w="12700" cap="flat" cmpd="sng" algn="ctr">
              <a:solidFill>
                <a:sysClr val="windowText" lastClr="000000"/>
              </a:solidFill>
              <a:prstDash val="solid"/>
              <a:miter lim="800000"/>
            </a:ln>
            <a:effec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kern="100">
                  <a:latin typeface="Calibri" panose="020F0502020204030204"/>
                  <a:ea typeface="宋体" panose="02010600030101010101" pitchFamily="2" charset="-122"/>
                  <a:cs typeface="Times New Roman" panose="02020603050405020304"/>
                  <a:sym typeface="Times New Roman" panose="02020603050405020304"/>
                </a:rPr>
                <a:t>PaaS</a:t>
              </a:r>
            </a:p>
            <a:p>
              <a:pPr algn="ctr"/>
              <a:r>
                <a:rPr lang="en-US" altLang="zh-CN" sz="1400" kern="100">
                  <a:latin typeface="Calibri" panose="020F0502020204030204"/>
                  <a:ea typeface="宋体" panose="02010600030101010101" pitchFamily="2" charset="-122"/>
                  <a:cs typeface="Times New Roman" panose="02020603050405020304"/>
                  <a:sym typeface="Times New Roman" panose="02020603050405020304"/>
                </a:rPr>
                <a:t>（Platform-as-a-Service）平台即服务</a:t>
              </a:r>
            </a:p>
          </p:txBody>
        </p:sp>
        <p:sp>
          <p:nvSpPr>
            <p:cNvPr id="51" name="圆角矩形 51"/>
            <p:cNvSpPr/>
            <p:nvPr/>
          </p:nvSpPr>
          <p:spPr>
            <a:xfrm>
              <a:off x="11231" y="8171"/>
              <a:ext cx="2205" cy="1248"/>
            </a:xfrm>
            <a:prstGeom prst="roundRect">
              <a:avLst/>
            </a:prstGeom>
            <a:solidFill>
              <a:sysClr val="window" lastClr="FFFFFF"/>
            </a:solidFill>
            <a:ln w="12700" cap="flat" cmpd="sng" algn="ctr">
              <a:solidFill>
                <a:sysClr val="windowText" lastClr="000000"/>
              </a:solidFill>
              <a:prstDash val="solid"/>
              <a:miter lim="800000"/>
            </a:ln>
            <a:effectLst/>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400" kern="100">
                  <a:latin typeface="Calibri" panose="020F0502020204030204"/>
                  <a:ea typeface="宋体" panose="02010600030101010101" pitchFamily="2" charset="-122"/>
                  <a:cs typeface="Times New Roman" panose="02020603050405020304"/>
                  <a:sym typeface="Times New Roman" panose="02020603050405020304"/>
                </a:rPr>
                <a:t>SaaS</a:t>
              </a:r>
            </a:p>
            <a:p>
              <a:pPr algn="ctr"/>
              <a:r>
                <a:rPr lang="en-US" altLang="zh-CN" sz="1400" kern="100">
                  <a:latin typeface="Calibri" panose="020F0502020204030204"/>
                  <a:ea typeface="宋体" panose="02010600030101010101" pitchFamily="2" charset="-122"/>
                  <a:cs typeface="Times New Roman" panose="02020603050405020304"/>
                  <a:sym typeface="Times New Roman" panose="02020603050405020304"/>
                </a:rPr>
                <a:t>（Software-as-a-Service）软件即服务</a:t>
              </a:r>
            </a:p>
          </p:txBody>
        </p:sp>
        <p:cxnSp>
          <p:nvCxnSpPr>
            <p:cNvPr id="4" name="直线箭头连接符 55"/>
            <p:cNvCxnSpPr/>
            <p:nvPr/>
          </p:nvCxnSpPr>
          <p:spPr>
            <a:xfrm flipV="1">
              <a:off x="6930" y="6924"/>
              <a:ext cx="1887" cy="1241"/>
            </a:xfrm>
            <a:prstGeom prst="straightConnector1">
              <a:avLst/>
            </a:prstGeom>
            <a:noFill/>
            <a:ln w="6350" cap="flat" cmpd="sng" algn="ctr">
              <a:solidFill>
                <a:sysClr val="windowText" lastClr="000000"/>
              </a:solidFill>
              <a:prstDash val="solid"/>
              <a:miter lim="800000"/>
              <a:tailEnd type="triangle"/>
            </a:ln>
            <a:effectLst/>
          </p:spPr>
          <p:style>
            <a:lnRef idx="1">
              <a:schemeClr val="dk1"/>
            </a:lnRef>
            <a:fillRef idx="0">
              <a:schemeClr val="dk1"/>
            </a:fillRef>
            <a:effectRef idx="0">
              <a:schemeClr val="dk1"/>
            </a:effectRef>
            <a:fontRef idx="minor">
              <a:schemeClr val="tx1"/>
            </a:fontRef>
          </p:style>
        </p:cxnSp>
        <p:cxnSp>
          <p:nvCxnSpPr>
            <p:cNvPr id="57" name="直线箭头连接符 57"/>
            <p:cNvCxnSpPr/>
            <p:nvPr/>
          </p:nvCxnSpPr>
          <p:spPr>
            <a:xfrm flipH="1" flipV="1">
              <a:off x="9552" y="6923"/>
              <a:ext cx="101" cy="1240"/>
            </a:xfrm>
            <a:prstGeom prst="straightConnector1">
              <a:avLst/>
            </a:prstGeom>
            <a:noFill/>
            <a:ln w="6350" cap="flat" cmpd="sng" algn="ctr">
              <a:solidFill>
                <a:sysClr val="windowText" lastClr="000000"/>
              </a:solidFill>
              <a:prstDash val="solid"/>
              <a:miter lim="800000"/>
              <a:tailEnd type="triangle"/>
            </a:ln>
            <a:effectLst/>
          </p:spPr>
          <p:style>
            <a:lnRef idx="1">
              <a:schemeClr val="dk1"/>
            </a:lnRef>
            <a:fillRef idx="0">
              <a:schemeClr val="dk1"/>
            </a:fillRef>
            <a:effectRef idx="0">
              <a:schemeClr val="dk1"/>
            </a:effectRef>
            <a:fontRef idx="minor">
              <a:schemeClr val="tx1"/>
            </a:fontRef>
          </p:style>
        </p:cxnSp>
        <p:cxnSp>
          <p:nvCxnSpPr>
            <p:cNvPr id="59" name="直线箭头连接符 59"/>
            <p:cNvCxnSpPr>
              <a:stCxn id="51" idx="0"/>
            </p:cNvCxnSpPr>
            <p:nvPr/>
          </p:nvCxnSpPr>
          <p:spPr>
            <a:xfrm flipH="1" flipV="1">
              <a:off x="10288" y="6880"/>
              <a:ext cx="2046" cy="1404"/>
            </a:xfrm>
            <a:prstGeom prst="straightConnector1">
              <a:avLst/>
            </a:prstGeom>
            <a:noFill/>
            <a:ln w="6350" cap="flat" cmpd="sng" algn="ctr">
              <a:solidFill>
                <a:sysClr val="windowText" lastClr="000000"/>
              </a:solidFill>
              <a:prstDash val="solid"/>
              <a:miter lim="800000"/>
              <a:tailEnd type="triangle"/>
            </a:ln>
            <a:effectLst/>
          </p:spPr>
          <p:style>
            <a:lnRef idx="1">
              <a:schemeClr val="dk1"/>
            </a:lnRef>
            <a:fillRef idx="0">
              <a:schemeClr val="dk1"/>
            </a:fillRef>
            <a:effectRef idx="0">
              <a:schemeClr val="dk1"/>
            </a:effectRef>
            <a:fontRef idx="minor">
              <a:schemeClr val="tx1"/>
            </a:fontRef>
          </p:style>
        </p:cxnSp>
      </p:grpSp>
    </p:spTree>
  </p:cSld>
  <p:clrMapOvr>
    <a:masterClrMapping/>
  </p:clrMapOvr>
  <p:transition spd="slow" advClick="0" advTm="3624"/>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39938" name="文本框 4"/>
          <p:cNvSpPr txBox="1"/>
          <p:nvPr/>
        </p:nvSpPr>
        <p:spPr>
          <a:xfrm>
            <a:off x="603885" y="1318895"/>
            <a:ext cx="10752455" cy="48463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4.</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微服务架构</a:t>
            </a: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利用微服务可以为敏捷部署以及复杂企业的SaaS实施提供巨大帮助。可以将一个大型复杂软件拆分成多个微服务，系统中每个微服务仅关注一件任务，并且能很好地完成任务。各微服务可以独立部署，微服务之间是松耦合的，各服务之间相互协调、配合，为企业与用户提供最终价值。</a:t>
            </a:r>
            <a:endPar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5</a:t>
            </a:r>
            <a:r>
              <a:rPr lang="en-US" alt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Docker</a:t>
            </a: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在微服务架构中，所有的功能模块都可以视为微服务并封装在Docker容器中。Docker是一种开源容器级虚拟化技术，基于它可建立PaaS云服务。在软件开发中应用Docker技术能够使程序的部署和运行更加高效。</a:t>
            </a:r>
            <a:endParaRPr 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grpSp>
        <p:nvGrpSpPr>
          <p:cNvPr id="15" name="组合 14"/>
          <p:cNvGrpSpPr/>
          <p:nvPr/>
        </p:nvGrpSpPr>
        <p:grpSpPr>
          <a:xfrm>
            <a:off x="316865"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1.6.1</a:t>
              </a:r>
              <a:r>
                <a:rPr lang="zh-CN" altLang="en-US" sz="2400" b="1" dirty="0">
                  <a:solidFill>
                    <a:srgbClr val="484849"/>
                  </a:solidFill>
                  <a:latin typeface="微软雅黑" panose="020B0503020204020204" pitchFamily="34" charset="-122"/>
                  <a:ea typeface="微软雅黑" panose="020B0503020204020204" pitchFamily="34" charset="-122"/>
                </a:rPr>
                <a:t>云计算</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39938" name="文本框 4"/>
          <p:cNvSpPr txBox="1"/>
          <p:nvPr/>
        </p:nvSpPr>
        <p:spPr>
          <a:xfrm>
            <a:off x="603885" y="1318895"/>
            <a:ext cx="10752455" cy="23685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6.</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云计算的应用</a:t>
            </a: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云计算在电子政务、医疗、卫生、教育、企业等领域的应用不断深化，对提高政府服务水平、促进产业转型升级和培育发展新兴产业等都起到了关键的作用。</a:t>
            </a:r>
          </a:p>
          <a:p>
            <a:pPr marL="0" lvl="0" indent="0" eaLnBrk="1" hangingPunct="1">
              <a:lnSpc>
                <a:spcPct val="150000"/>
              </a:lnSpc>
              <a:spcBef>
                <a:spcPct val="0"/>
              </a:spcBef>
              <a:spcAft>
                <a:spcPts val="600"/>
              </a:spcAft>
              <a:buNone/>
            </a:pPr>
            <a:endParaRPr 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grpSp>
        <p:nvGrpSpPr>
          <p:cNvPr id="15" name="组合 14"/>
          <p:cNvGrpSpPr/>
          <p:nvPr/>
        </p:nvGrpSpPr>
        <p:grpSpPr>
          <a:xfrm>
            <a:off x="316865"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1.6.1</a:t>
              </a:r>
              <a:r>
                <a:rPr lang="zh-CN" altLang="en-US" sz="2400" b="1" dirty="0">
                  <a:solidFill>
                    <a:srgbClr val="484849"/>
                  </a:solidFill>
                  <a:latin typeface="微软雅黑" panose="020B0503020204020204" pitchFamily="34" charset="-122"/>
                  <a:ea typeface="微软雅黑" panose="020B0503020204020204" pitchFamily="34" charset="-122"/>
                </a:rPr>
                <a:t>云计算</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Tree>
  </p:cSld>
  <p:clrMapOvr>
    <a:masterClrMapping/>
  </p:clrMapOvr>
  <p:transition spd="slow" advClick="0" advTm="3624"/>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5" name="组合 41"/>
          <p:cNvGrpSpPr/>
          <p:nvPr/>
        </p:nvGrpSpPr>
        <p:grpSpPr>
          <a:xfrm>
            <a:off x="1520079" y="2992039"/>
            <a:ext cx="5312708" cy="398780"/>
            <a:chOff x="8258783" y="2250998"/>
            <a:chExt cx="5313425" cy="398781"/>
          </a:xfrm>
        </p:grpSpPr>
        <p:sp>
          <p:nvSpPr>
            <p:cNvPr id="43" name="矩形 42"/>
            <p:cNvSpPr/>
            <p:nvPr/>
          </p:nvSpPr>
          <p:spPr>
            <a:xfrm>
              <a:off x="8258783" y="2358640"/>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055766" y="2250998"/>
              <a:ext cx="4516442" cy="398781"/>
            </a:xfrm>
            <a:prstGeom prst="rect">
              <a:avLst/>
            </a:prstGeom>
            <a:noFill/>
          </p:spPr>
          <p:txBody>
            <a:bodyPr wrap="square" rtlCol="0">
              <a:spAutoFit/>
            </a:bodyPr>
            <a:lstStyle/>
            <a:p>
              <a:pPr defTabSz="914400">
                <a:defRPr/>
              </a:pPr>
              <a:r>
                <a:rPr lang="zh-CN" altLang="en-US" sz="2000" b="1" dirty="0">
                  <a:solidFill>
                    <a:schemeClr val="tx2"/>
                  </a:solidFill>
                  <a:latin typeface="Arial" panose="020B0604020202020204"/>
                  <a:ea typeface="微软雅黑" panose="020B0503020204020204" pitchFamily="34" charset="-122"/>
                </a:rPr>
                <a:t>1.3大数据的应用</a:t>
              </a:r>
            </a:p>
          </p:txBody>
        </p:sp>
      </p:grpSp>
      <p:grpSp>
        <p:nvGrpSpPr>
          <p:cNvPr id="18" name="组合 44"/>
          <p:cNvGrpSpPr/>
          <p:nvPr/>
        </p:nvGrpSpPr>
        <p:grpSpPr>
          <a:xfrm>
            <a:off x="1520714" y="3548299"/>
            <a:ext cx="6752868" cy="398145"/>
            <a:chOff x="8258783" y="2250998"/>
            <a:chExt cx="6753779" cy="398779"/>
          </a:xfrm>
        </p:grpSpPr>
        <p:sp>
          <p:nvSpPr>
            <p:cNvPr id="46" name="矩形 45"/>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7" name="文本框 46"/>
            <p:cNvSpPr txBox="1"/>
            <p:nvPr/>
          </p:nvSpPr>
          <p:spPr>
            <a:xfrm>
              <a:off x="9055765" y="2250998"/>
              <a:ext cx="5956797" cy="398779"/>
            </a:xfrm>
            <a:prstGeom prst="rect">
              <a:avLst/>
            </a:prstGeom>
            <a:noFill/>
          </p:spPr>
          <p:txBody>
            <a:bodyPr wrap="square" rtlCol="0">
              <a:spAutoFit/>
            </a:bodyPr>
            <a:lstStyle/>
            <a:p>
              <a:pPr defTabSz="914400">
                <a:defRPr/>
              </a:pPr>
              <a:r>
                <a:rPr lang="zh-CN" altLang="en-US" sz="2000" b="1" dirty="0">
                  <a:solidFill>
                    <a:schemeClr val="tx2"/>
                  </a:solidFill>
                  <a:latin typeface="Arial" panose="020B0604020202020204"/>
                  <a:ea typeface="微软雅黑" panose="020B0503020204020204" pitchFamily="34" charset="-122"/>
                </a:rPr>
                <a:t>1.4大数据框架体系</a:t>
              </a:r>
            </a:p>
          </p:txBody>
        </p:sp>
      </p:grpSp>
      <p:grpSp>
        <p:nvGrpSpPr>
          <p:cNvPr id="2" name="组合 44"/>
          <p:cNvGrpSpPr/>
          <p:nvPr/>
        </p:nvGrpSpPr>
        <p:grpSpPr>
          <a:xfrm>
            <a:off x="1521349" y="4103924"/>
            <a:ext cx="6752868" cy="398780"/>
            <a:chOff x="8258783" y="2251633"/>
            <a:chExt cx="6753779" cy="398779"/>
          </a:xfrm>
        </p:grpSpPr>
        <p:sp>
          <p:nvSpPr>
            <p:cNvPr id="3" name="矩形 2"/>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4" name="文本框 3"/>
            <p:cNvSpPr txBox="1"/>
            <p:nvPr/>
          </p:nvSpPr>
          <p:spPr>
            <a:xfrm>
              <a:off x="9055765" y="2251633"/>
              <a:ext cx="5956797" cy="398779"/>
            </a:xfrm>
            <a:prstGeom prst="rect">
              <a:avLst/>
            </a:prstGeom>
            <a:noFill/>
          </p:spPr>
          <p:txBody>
            <a:bodyPr wrap="square" rtlCol="0">
              <a:spAutoFit/>
            </a:bodyPr>
            <a:lstStyle/>
            <a:p>
              <a:pPr defTabSz="914400">
                <a:defRPr/>
              </a:pPr>
              <a:r>
                <a:rPr lang="zh-CN" altLang="en-US" sz="2000" b="1" dirty="0">
                  <a:solidFill>
                    <a:schemeClr val="tx2"/>
                  </a:solidFill>
                  <a:latin typeface="Arial" panose="020B0604020202020204"/>
                  <a:ea typeface="微软雅黑" panose="020B0503020204020204" pitchFamily="34" charset="-122"/>
                </a:rPr>
                <a:t>1.5大数据关键技术</a:t>
              </a:r>
            </a:p>
          </p:txBody>
        </p:sp>
      </p:grpSp>
      <p:grpSp>
        <p:nvGrpSpPr>
          <p:cNvPr id="6" name="组合 38"/>
          <p:cNvGrpSpPr/>
          <p:nvPr/>
        </p:nvGrpSpPr>
        <p:grpSpPr>
          <a:xfrm>
            <a:off x="1520079" y="4660184"/>
            <a:ext cx="5312707" cy="398780"/>
            <a:chOff x="8258783" y="2250997"/>
            <a:chExt cx="5313424" cy="398779"/>
          </a:xfrm>
        </p:grpSpPr>
        <p:sp>
          <p:nvSpPr>
            <p:cNvPr id="8" name="矩形 7"/>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9" name="文本框 8"/>
            <p:cNvSpPr txBox="1"/>
            <p:nvPr/>
          </p:nvSpPr>
          <p:spPr>
            <a:xfrm>
              <a:off x="9055765" y="2250997"/>
              <a:ext cx="4516442" cy="398779"/>
            </a:xfrm>
            <a:prstGeom prst="rect">
              <a:avLst/>
            </a:prstGeom>
            <a:noFill/>
          </p:spPr>
          <p:txBody>
            <a:bodyPr wrap="square" rtlCol="0">
              <a:spAutoFit/>
            </a:bodyPr>
            <a:lstStyle/>
            <a:p>
              <a:pPr defTabSz="914400">
                <a:defRPr/>
              </a:pPr>
              <a:r>
                <a:rPr sz="2000" b="1" dirty="0">
                  <a:solidFill>
                    <a:schemeClr val="tx2"/>
                  </a:solidFill>
                  <a:latin typeface="Arial" panose="020B0604020202020204"/>
                  <a:ea typeface="微软雅黑" panose="020B0503020204020204" pitchFamily="34" charset="-122"/>
                </a:rPr>
                <a:t>1.6大数据支撑技术</a:t>
              </a:r>
            </a:p>
          </p:txBody>
        </p:sp>
      </p:grpSp>
      <p:grpSp>
        <p:nvGrpSpPr>
          <p:cNvPr id="10" name="组合 37"/>
          <p:cNvGrpSpPr/>
          <p:nvPr/>
        </p:nvGrpSpPr>
        <p:grpSpPr>
          <a:xfrm>
            <a:off x="1520079" y="1879519"/>
            <a:ext cx="4520621" cy="398780"/>
            <a:chOff x="8258783" y="2250997"/>
            <a:chExt cx="4521231" cy="398779"/>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65" y="2250997"/>
              <a:ext cx="3724249" cy="398779"/>
            </a:xfrm>
            <a:prstGeom prst="rect">
              <a:avLst/>
            </a:prstGeom>
            <a:noFill/>
          </p:spPr>
          <p:txBody>
            <a:bodyPr wrap="square" rtlCol="0">
              <a:spAutoFit/>
            </a:bodyPr>
            <a:lstStyle/>
            <a:p>
              <a:pPr defTabSz="914400">
                <a:defRPr/>
              </a:pPr>
              <a:r>
                <a:rPr lang="en-US" altLang="zh-CN" sz="2000" b="1" dirty="0">
                  <a:solidFill>
                    <a:schemeClr val="tx2"/>
                  </a:solidFill>
                  <a:latin typeface="Arial" panose="020B0604020202020204"/>
                  <a:ea typeface="微软雅黑" panose="020B0503020204020204" pitchFamily="34" charset="-122"/>
                </a:rPr>
                <a:t>1.1</a:t>
              </a:r>
              <a:r>
                <a:rPr lang="zh-CN" altLang="en-US" sz="2000" b="1" dirty="0">
                  <a:solidFill>
                    <a:schemeClr val="tx2"/>
                  </a:solidFill>
                  <a:latin typeface="Arial" panose="020B0604020202020204"/>
                  <a:ea typeface="微软雅黑" panose="020B0503020204020204" pitchFamily="34" charset="-122"/>
                </a:rPr>
                <a:t>大数据时代</a:t>
              </a:r>
            </a:p>
          </p:txBody>
        </p:sp>
      </p:grpSp>
      <p:grpSp>
        <p:nvGrpSpPr>
          <p:cNvPr id="14" name="组合 38"/>
          <p:cNvGrpSpPr/>
          <p:nvPr/>
        </p:nvGrpSpPr>
        <p:grpSpPr>
          <a:xfrm>
            <a:off x="1520079" y="2435779"/>
            <a:ext cx="5312707" cy="398780"/>
            <a:chOff x="8258783" y="2250997"/>
            <a:chExt cx="5313424" cy="398779"/>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865"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250997"/>
              <a:ext cx="4516442" cy="398779"/>
            </a:xfrm>
            <a:prstGeom prst="rect">
              <a:avLst/>
            </a:prstGeom>
            <a:noFill/>
          </p:spPr>
          <p:txBody>
            <a:bodyPr wrap="square" rtlCol="0">
              <a:spAutoFit/>
            </a:bodyPr>
            <a:lstStyle/>
            <a:p>
              <a:pPr defTabSz="914400">
                <a:defRPr/>
              </a:pPr>
              <a:r>
                <a:rPr lang="en-US" altLang="zh-CN" sz="2000" b="1" dirty="0">
                  <a:solidFill>
                    <a:schemeClr val="tx2"/>
                  </a:solidFill>
                  <a:latin typeface="Arial" panose="020B0604020202020204"/>
                  <a:ea typeface="微软雅黑" panose="020B0503020204020204" pitchFamily="34" charset="-122"/>
                </a:rPr>
                <a:t>1.2</a:t>
              </a:r>
              <a:r>
                <a:rPr lang="zh-CN" altLang="en-US" sz="2000" b="1" dirty="0">
                  <a:solidFill>
                    <a:schemeClr val="tx2"/>
                  </a:solidFill>
                  <a:latin typeface="Arial" panose="020B0604020202020204"/>
                  <a:ea typeface="微软雅黑" panose="020B0503020204020204" pitchFamily="34" charset="-122"/>
                </a:rPr>
                <a:t>大数据的定义与特征</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16865"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1.6.2</a:t>
              </a:r>
              <a:r>
                <a:rPr lang="zh-CN" altLang="en-US" sz="2400" b="1" dirty="0">
                  <a:solidFill>
                    <a:srgbClr val="484849"/>
                  </a:solidFill>
                  <a:latin typeface="微软雅黑" panose="020B0503020204020204" pitchFamily="34" charset="-122"/>
                  <a:ea typeface="微软雅黑" panose="020B0503020204020204" pitchFamily="34" charset="-122"/>
                </a:rPr>
                <a:t>物联网</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 name="文本框 4"/>
          <p:cNvSpPr txBox="1"/>
          <p:nvPr/>
        </p:nvSpPr>
        <p:spPr>
          <a:xfrm>
            <a:off x="603885" y="1500505"/>
            <a:ext cx="10651490" cy="39998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en-US" alt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1.</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物联网的简介</a:t>
            </a:r>
          </a:p>
          <a:p>
            <a:pPr marL="0" lvl="0" indent="0" eaLnBrk="1"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zh-CN" altLang="en-US" sz="2000" dirty="0">
                <a:latin typeface="Calibri" panose="020F0502020204030204" pitchFamily="34" charset="0"/>
                <a:ea typeface="微软雅黑" panose="020B0503020204020204" pitchFamily="34" charset="-122"/>
                <a:cs typeface="Calibri" panose="020F0502020204030204" pitchFamily="34" charset="0"/>
              </a:rPr>
              <a:t>物联网实际是互联网的延伸，即物与物相连的互联网，万物皆可联网，可以将各种信息传感设备与互联网结合起来而形成一个巨大的网络，使得人与物、物与物任何时间，任何地点互联互通。</a:t>
            </a:r>
          </a:p>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     </a:t>
            </a:r>
            <a:r>
              <a:rPr lang="en-US" alt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2.</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物联网的层次结构</a:t>
            </a: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        </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感知层、网络层、应用层。物联网三层架构如下图所示：</a:t>
            </a: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        </a:t>
            </a:r>
          </a:p>
        </p:txBody>
      </p:sp>
    </p:spTree>
  </p:cSld>
  <p:clrMapOvr>
    <a:masterClrMapping/>
  </p:clrMapOvr>
  <p:transition spd="slow" advClick="0" advTm="3624"/>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16865"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1.6.2</a:t>
              </a:r>
              <a:r>
                <a:rPr lang="zh-CN" altLang="en-US" sz="2400" b="1" dirty="0">
                  <a:solidFill>
                    <a:srgbClr val="484849"/>
                  </a:solidFill>
                  <a:latin typeface="微软雅黑" panose="020B0503020204020204" pitchFamily="34" charset="-122"/>
                  <a:ea typeface="微软雅黑" panose="020B0503020204020204" pitchFamily="34" charset="-122"/>
                </a:rPr>
                <a:t>物联网</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548005" y="1381760"/>
            <a:ext cx="2131060" cy="398780"/>
          </a:xfrm>
          <a:prstGeom prst="rect">
            <a:avLst/>
          </a:prstGeom>
          <a:noFill/>
        </p:spPr>
        <p:txBody>
          <a:bodyPr wrap="square" rtlCol="0" anchor="t">
            <a:spAutoFit/>
          </a:bodyPr>
          <a:lstStyle/>
          <a:p>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物联网三层架构：</a:t>
            </a:r>
          </a:p>
        </p:txBody>
      </p:sp>
      <p:pic>
        <p:nvPicPr>
          <p:cNvPr id="13" name="图片 12"/>
          <p:cNvPicPr>
            <a:picLocks noChangeAspect="1"/>
          </p:cNvPicPr>
          <p:nvPr/>
        </p:nvPicPr>
        <p:blipFill>
          <a:blip r:embed="rId3"/>
          <a:stretch>
            <a:fillRect/>
          </a:stretch>
        </p:blipFill>
        <p:spPr>
          <a:xfrm>
            <a:off x="4064335" y="975677"/>
            <a:ext cx="4914366" cy="5615151"/>
          </a:xfrm>
          <a:prstGeom prst="rect">
            <a:avLst/>
          </a:prstGeom>
        </p:spPr>
      </p:pic>
    </p:spTree>
  </p:cSld>
  <p:clrMapOvr>
    <a:masterClrMapping/>
  </p:clrMapOvr>
  <p:transition spd="slow" advClick="0" advTm="3624"/>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13690"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1.6.2</a:t>
              </a:r>
              <a:r>
                <a:rPr lang="zh-CN" altLang="en-US" sz="2400" b="1" dirty="0">
                  <a:solidFill>
                    <a:srgbClr val="484849"/>
                  </a:solidFill>
                  <a:latin typeface="微软雅黑" panose="020B0503020204020204" pitchFamily="34" charset="-122"/>
                  <a:ea typeface="微软雅黑" panose="020B0503020204020204" pitchFamily="34" charset="-122"/>
                </a:rPr>
                <a:t>物联网</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603885" y="1082675"/>
            <a:ext cx="10250170" cy="541591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en-US" alt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3.</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物联网相关技术</a:t>
            </a:r>
            <a:endPar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a:p>
            <a:pPr marL="0" lvl="0" indent="457200" eaLnBrk="1" latinLnBrk="0"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1）</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sym typeface="+mn-ea"/>
              </a:rPr>
              <a:t>射频识别技术（RFID）</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18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又称电子标签，是一种通信技术，可通过无线电信号识别特定目标并读写相关数据，而无须识别系统与特定目标之间建立机械或光学接触。</a:t>
            </a:r>
          </a:p>
          <a:p>
            <a:pPr marL="0" lvl="0" indent="457200" eaLnBrk="1" latinLnBrk="0"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2）</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二维码技术</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18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它是用某种特定的几何图形按一定规律在平面（二维方向上）分布的记录数据符号信息的黑白相间的图形。</a:t>
            </a:r>
          </a:p>
          <a:p>
            <a:pPr marL="0" lvl="0" indent="457200" eaLnBrk="1" latinLnBrk="0"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3）</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传感网</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18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传感网是由随机分布的，集成有传感器（传感器有很多种类型，包括温度、湿度、速度、气敏等）、数据处理单元和通信单元的微小节点，通过自组织的方式构成的无线网络。</a:t>
            </a:r>
          </a:p>
          <a:p>
            <a:pPr marL="0" lvl="0" indent="457200" eaLnBrk="1" latinLnBrk="0"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4）</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M2M </a:t>
            </a:r>
            <a:r>
              <a:rPr lang="zh-CN" altLang="en-US" sz="2000" dirty="0">
                <a:solidFill>
                  <a:schemeClr val="accent1">
                    <a:lumMod val="75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1800" dirty="0">
                <a:solidFill>
                  <a:schemeClr val="accent1">
                    <a:lumMod val="75000"/>
                  </a:schemeClr>
                </a:solidFill>
                <a:latin typeface="Calibri" panose="020F0502020204030204" pitchFamily="34" charset="0"/>
                <a:ea typeface="微软雅黑" panose="020B0503020204020204" pitchFamily="34" charset="-122"/>
                <a:cs typeface="Calibri" panose="020F0502020204030204" pitchFamily="34" charset="0"/>
              </a:rPr>
              <a:t>机器与机器（Machine to Machine）的对话。</a:t>
            </a:r>
            <a:endParaRPr lang="zh-CN" altLang="en-US" sz="1800" dirty="0">
              <a:solidFill>
                <a:srgbClr val="FF0000"/>
              </a:solidFill>
              <a:latin typeface="Calibri" panose="020F0502020204030204" pitchFamily="34" charset="0"/>
              <a:ea typeface="微软雅黑" panose="020B0503020204020204" pitchFamily="34" charset="-122"/>
              <a:cs typeface="Calibri" panose="020F0502020204030204" pitchFamily="34" charset="0"/>
            </a:endParaRPr>
          </a:p>
          <a:p>
            <a:pPr marL="0" lvl="0" indent="457200" eaLnBrk="1" latinLnBrk="0"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5）</a:t>
            </a:r>
            <a:r>
              <a:rPr lang="zh-CN" altLang="en-US" sz="2000" dirty="0">
                <a:solidFill>
                  <a:srgbClr val="FF0000"/>
                </a:solidFill>
                <a:latin typeface="Calibri" panose="020F0502020204030204" pitchFamily="34" charset="0"/>
                <a:ea typeface="微软雅黑" panose="020B0503020204020204" pitchFamily="34" charset="-122"/>
                <a:cs typeface="Calibri" panose="020F0502020204030204" pitchFamily="34" charset="0"/>
              </a:rPr>
              <a:t>数据挖掘与融合技术</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18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云计算和大数据技术的出现，为物联网数据存储、处理和分析提供了强大的技术支撑，海量物联网数据可以借助于庞大的云计算基础设施实现廉价存储，利用大数据技术实现快速处理和分析，满足各种实际应用需求。</a:t>
            </a:r>
          </a:p>
        </p:txBody>
      </p:sp>
    </p:spTree>
  </p:cSld>
  <p:clrMapOvr>
    <a:masterClrMapping/>
  </p:clrMapOvr>
  <p:transition spd="slow" advClick="0" advTm="3624"/>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13690"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1.6.2</a:t>
              </a:r>
              <a:r>
                <a:rPr lang="zh-CN" altLang="en-US" sz="2400" b="1" dirty="0">
                  <a:solidFill>
                    <a:srgbClr val="484849"/>
                  </a:solidFill>
                  <a:latin typeface="微软雅黑" panose="020B0503020204020204" pitchFamily="34" charset="-122"/>
                  <a:ea typeface="微软雅黑" panose="020B0503020204020204" pitchFamily="34" charset="-122"/>
                </a:rPr>
                <a:t>物联网</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1064260" y="1271905"/>
            <a:ext cx="4703445" cy="38925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4</a:t>
            </a:r>
            <a:r>
              <a:rPr lang="en-US" altLang="zh-CN" sz="28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a:t>
            </a: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物联网的应用</a:t>
            </a: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1）智能电网</a:t>
            </a: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2）智能交通</a:t>
            </a: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3）智能物流</a:t>
            </a: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4）智能家居</a:t>
            </a:r>
          </a:p>
          <a:p>
            <a:pPr marL="0" lvl="0" indent="0" eaLnBrk="1" hangingPunct="1">
              <a:lnSpc>
                <a:spcPct val="150000"/>
              </a:lnSpc>
              <a:spcBef>
                <a:spcPct val="0"/>
              </a:spcBef>
              <a:spcAft>
                <a:spcPts val="600"/>
              </a:spcAft>
              <a:buNone/>
            </a:pPr>
            <a:endPar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3" name="文本框 2"/>
          <p:cNvSpPr txBox="1"/>
          <p:nvPr/>
        </p:nvSpPr>
        <p:spPr>
          <a:xfrm>
            <a:off x="4688840" y="1969135"/>
            <a:ext cx="2540000" cy="1906905"/>
          </a:xfrm>
          <a:prstGeom prst="rect">
            <a:avLst/>
          </a:prstGeom>
          <a:noFill/>
        </p:spPr>
        <p:txBody>
          <a:bodyPr wrap="square" rtlCol="0" anchor="t">
            <a:spAutoFit/>
          </a:bodyPr>
          <a:lstStyle/>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5）智能仓库</a:t>
            </a:r>
            <a:endPar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6）智能农业</a:t>
            </a:r>
            <a:endPar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7）防入侵系统</a:t>
            </a:r>
          </a:p>
        </p:txBody>
      </p:sp>
    </p:spTree>
  </p:cSld>
  <p:clrMapOvr>
    <a:masterClrMapping/>
  </p:clrMapOvr>
  <p:transition spd="slow" advClick="0" advTm="3624"/>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16865" y="83312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1.6.3 </a:t>
              </a:r>
              <a:r>
                <a:rPr lang="zh-CN" altLang="en-US" sz="2400" b="1" dirty="0">
                  <a:solidFill>
                    <a:srgbClr val="484849"/>
                  </a:solidFill>
                  <a:latin typeface="微软雅黑" panose="020B0503020204020204" pitchFamily="34" charset="-122"/>
                  <a:ea typeface="微软雅黑" panose="020B0503020204020204" pitchFamily="34" charset="-122"/>
                </a:rPr>
                <a:t>人工智能与机器学习</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 name="文本框 4"/>
          <p:cNvSpPr txBox="1"/>
          <p:nvPr/>
        </p:nvSpPr>
        <p:spPr>
          <a:xfrm>
            <a:off x="914400" y="1443355"/>
            <a:ext cx="9875520" cy="401510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人工智能（Artificial Intelligence），英文缩写为AI。它是研究、开发用于模拟、延伸和扩展人的智能的理论、方法、技术及应用系统的一门新的技术科学。人工智能的核心方法是机器学习（Machine Learning，ML）。</a:t>
            </a:r>
          </a:p>
          <a:p>
            <a:pPr marL="0" lvl="0" indent="0" eaLnBrk="1" hangingPunct="1">
              <a:lnSpc>
                <a:spcPct val="150000"/>
              </a:lnSpc>
              <a:spcBef>
                <a:spcPct val="0"/>
              </a:spcBef>
              <a:spcAft>
                <a:spcPts val="600"/>
              </a:spcAft>
              <a:buNone/>
            </a:pPr>
            <a:r>
              <a:rPr 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sz="2000" dirty="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机器学习（Machine Learning，ML）涉及概率论、统计学、逼近论、凸分析、算法复杂度理论等多门学科。机器学习的定义为“计算机程序如何随着经验积累自动提高性能”</a:t>
            </a:r>
            <a:r>
              <a:rPr lang="zh-CN" sz="2000" dirty="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a:t>
            </a:r>
          </a:p>
          <a:p>
            <a:pPr marL="0" lvl="0" indent="0" eaLnBrk="1" hangingPunct="1">
              <a:lnSpc>
                <a:spcPct val="150000"/>
              </a:lnSpc>
              <a:spcBef>
                <a:spcPct val="0"/>
              </a:spcBef>
              <a:spcAft>
                <a:spcPts val="600"/>
              </a:spcAft>
              <a:buNone/>
            </a:pPr>
            <a:r>
              <a:rPr lang="zh-CN" sz="2000" dirty="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机器学习按学习方式分类可以分为以下四类：</a:t>
            </a:r>
          </a:p>
          <a:p>
            <a:pPr marL="0" lvl="0" indent="0" eaLnBrk="1" hangingPunct="1">
              <a:lnSpc>
                <a:spcPct val="150000"/>
              </a:lnSpc>
              <a:spcBef>
                <a:spcPct val="0"/>
              </a:spcBef>
              <a:spcAft>
                <a:spcPts val="600"/>
              </a:spcAft>
              <a:buNone/>
            </a:pPr>
            <a:endParaRPr lang="zh-CN" sz="2000" dirty="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1.6</a:t>
            </a:r>
            <a:r>
              <a:rPr lang="zh-CN" altLang="en-US" sz="2800" b="1" dirty="0">
                <a:solidFill>
                  <a:schemeClr val="accent2"/>
                </a:solidFill>
                <a:latin typeface="微软雅黑" panose="020B0503020204020204" pitchFamily="34" charset="-122"/>
                <a:ea typeface="微软雅黑" panose="020B0503020204020204" pitchFamily="34" charset="-122"/>
              </a:rPr>
              <a:t>大数据支撑技术</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13690" y="73596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1.6.3 </a:t>
              </a:r>
              <a:r>
                <a:rPr lang="zh-CN" altLang="en-US" sz="2400" b="1" dirty="0">
                  <a:solidFill>
                    <a:srgbClr val="484849"/>
                  </a:solidFill>
                  <a:latin typeface="微软雅黑" panose="020B0503020204020204" pitchFamily="34" charset="-122"/>
                  <a:ea typeface="微软雅黑" panose="020B0503020204020204" pitchFamily="34" charset="-122"/>
                </a:rPr>
                <a:t>机器学习</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8" name="矩形 7"/>
          <p:cNvSpPr/>
          <p:nvPr/>
        </p:nvSpPr>
        <p:spPr bwMode="auto">
          <a:xfrm>
            <a:off x="3564308" y="1659006"/>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p>
        </p:txBody>
      </p:sp>
      <p:sp>
        <p:nvSpPr>
          <p:cNvPr id="9" name="右箭头 8"/>
          <p:cNvSpPr/>
          <p:nvPr/>
        </p:nvSpPr>
        <p:spPr bwMode="auto">
          <a:xfrm>
            <a:off x="3492300" y="1803022"/>
            <a:ext cx="576064" cy="461820"/>
          </a:xfrm>
          <a:prstGeom prst="rightArrow">
            <a:avLst/>
          </a:prstGeom>
          <a:solidFill>
            <a:srgbClr val="0A97A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bwMode="auto">
          <a:xfrm>
            <a:off x="1163102" y="1659006"/>
            <a:ext cx="2448272" cy="749853"/>
          </a:xfrm>
          <a:prstGeom prst="rect">
            <a:avLst/>
          </a:prstGeom>
          <a:solidFill>
            <a:srgbClr val="0A97A6"/>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矩形 10"/>
          <p:cNvSpPr/>
          <p:nvPr/>
        </p:nvSpPr>
        <p:spPr bwMode="auto">
          <a:xfrm>
            <a:off x="3564308" y="2778357"/>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p>
        </p:txBody>
      </p:sp>
      <p:sp>
        <p:nvSpPr>
          <p:cNvPr id="12" name="右箭头 11"/>
          <p:cNvSpPr/>
          <p:nvPr/>
        </p:nvSpPr>
        <p:spPr bwMode="auto">
          <a:xfrm>
            <a:off x="3492300" y="2922373"/>
            <a:ext cx="576064" cy="461820"/>
          </a:xfrm>
          <a:prstGeom prst="rightArrow">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 name="矩形 12"/>
          <p:cNvSpPr/>
          <p:nvPr/>
        </p:nvSpPr>
        <p:spPr bwMode="auto">
          <a:xfrm>
            <a:off x="1163102" y="2778357"/>
            <a:ext cx="2448272" cy="749853"/>
          </a:xfrm>
          <a:prstGeom prst="rect">
            <a:avLst/>
          </a:prstGeom>
          <a:solidFill>
            <a:srgbClr val="2C99C0"/>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4" name="矩形 13"/>
          <p:cNvSpPr/>
          <p:nvPr/>
        </p:nvSpPr>
        <p:spPr bwMode="auto">
          <a:xfrm>
            <a:off x="3564308" y="3929240"/>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p>
        </p:txBody>
      </p:sp>
      <p:sp>
        <p:nvSpPr>
          <p:cNvPr id="4" name="右箭头 3"/>
          <p:cNvSpPr/>
          <p:nvPr/>
        </p:nvSpPr>
        <p:spPr bwMode="auto">
          <a:xfrm>
            <a:off x="3492300" y="4073256"/>
            <a:ext cx="576064" cy="461820"/>
          </a:xfrm>
          <a:prstGeom prst="rightArrow">
            <a:avLst/>
          </a:prstGeom>
          <a:solidFill>
            <a:srgbClr val="D53E2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9" name="矩形 18"/>
          <p:cNvSpPr/>
          <p:nvPr/>
        </p:nvSpPr>
        <p:spPr bwMode="auto">
          <a:xfrm>
            <a:off x="1163102" y="3929240"/>
            <a:ext cx="2448272" cy="749853"/>
          </a:xfrm>
          <a:prstGeom prst="rect">
            <a:avLst/>
          </a:prstGeom>
          <a:solidFill>
            <a:schemeClr val="tx1">
              <a:lumMod val="20000"/>
              <a:lumOff val="80000"/>
            </a:schemeClr>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20" name="矩形 19"/>
          <p:cNvSpPr/>
          <p:nvPr/>
        </p:nvSpPr>
        <p:spPr bwMode="auto">
          <a:xfrm>
            <a:off x="3564308" y="5127419"/>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p>
        </p:txBody>
      </p:sp>
      <p:sp>
        <p:nvSpPr>
          <p:cNvPr id="21" name="右箭头 20"/>
          <p:cNvSpPr/>
          <p:nvPr/>
        </p:nvSpPr>
        <p:spPr bwMode="auto">
          <a:xfrm>
            <a:off x="3492300" y="5271435"/>
            <a:ext cx="576064" cy="461820"/>
          </a:xfrm>
          <a:prstGeom prst="rightArrow">
            <a:avLst/>
          </a:prstGeom>
          <a:solidFill>
            <a:srgbClr val="ECA11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矩形 21"/>
          <p:cNvSpPr/>
          <p:nvPr/>
        </p:nvSpPr>
        <p:spPr bwMode="auto">
          <a:xfrm>
            <a:off x="1163102" y="5127419"/>
            <a:ext cx="2448272" cy="749853"/>
          </a:xfrm>
          <a:prstGeom prst="rect">
            <a:avLst/>
          </a:prstGeom>
          <a:solidFill>
            <a:schemeClr val="tx1">
              <a:lumMod val="60000"/>
              <a:lumOff val="40000"/>
            </a:schemeClr>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23" name="TextBox 19"/>
          <p:cNvSpPr txBox="1"/>
          <p:nvPr/>
        </p:nvSpPr>
        <p:spPr>
          <a:xfrm>
            <a:off x="1553369" y="1818488"/>
            <a:ext cx="1672938" cy="398780"/>
          </a:xfrm>
          <a:prstGeom prst="rect">
            <a:avLst/>
          </a:prstGeom>
          <a:noFill/>
        </p:spPr>
        <p:txBody>
          <a:bodyPr wrap="square" rtlCol="0">
            <a:spAutoFit/>
          </a:bodyPr>
          <a:lstStyle/>
          <a:p>
            <a:pPr algn="ctr"/>
            <a:r>
              <a:rPr lang="zh-CN" altLang="en-US" sz="2000" b="1" dirty="0">
                <a:solidFill>
                  <a:schemeClr val="accent2"/>
                </a:solidFill>
                <a:latin typeface="+mj-ea"/>
                <a:ea typeface="+mj-ea"/>
              </a:rPr>
              <a:t>监督式学习</a:t>
            </a:r>
          </a:p>
        </p:txBody>
      </p:sp>
      <p:sp>
        <p:nvSpPr>
          <p:cNvPr id="24" name="TextBox 20"/>
          <p:cNvSpPr txBox="1"/>
          <p:nvPr/>
        </p:nvSpPr>
        <p:spPr>
          <a:xfrm>
            <a:off x="4248785" y="1677670"/>
            <a:ext cx="6673850" cy="829945"/>
          </a:xfrm>
          <a:prstGeom prst="rect">
            <a:avLst/>
          </a:prstGeom>
          <a:noFill/>
        </p:spPr>
        <p:txBody>
          <a:bodyPr wrap="square" rtlCol="0">
            <a:spAutoFit/>
          </a:bodyPr>
          <a:lstStyle/>
          <a:p>
            <a:r>
              <a:rPr lang="zh-CN" altLang="en-US" sz="1600" dirty="0">
                <a:solidFill>
                  <a:schemeClr val="accent1"/>
                </a:solidFill>
                <a:latin typeface="+mn-ea"/>
                <a:ea typeface="+mn-ea"/>
              </a:rPr>
              <a:t>常见应用场景包括分类问题和回归问题。常见算法有逻辑回归（Logistic Regression）和反向传递神经网络（Back Propagation Neural Network）。</a:t>
            </a:r>
          </a:p>
        </p:txBody>
      </p:sp>
      <p:sp>
        <p:nvSpPr>
          <p:cNvPr id="25" name="TextBox 21"/>
          <p:cNvSpPr txBox="1"/>
          <p:nvPr/>
        </p:nvSpPr>
        <p:spPr>
          <a:xfrm>
            <a:off x="1553210" y="2922270"/>
            <a:ext cx="1854200" cy="398780"/>
          </a:xfrm>
          <a:prstGeom prst="rect">
            <a:avLst/>
          </a:prstGeom>
          <a:noFill/>
        </p:spPr>
        <p:txBody>
          <a:bodyPr wrap="square" rtlCol="0">
            <a:spAutoFit/>
          </a:bodyPr>
          <a:lstStyle/>
          <a:p>
            <a:pPr algn="ctr"/>
            <a:r>
              <a:rPr lang="zh-CN" altLang="en-US" sz="2000" b="1" dirty="0">
                <a:solidFill>
                  <a:schemeClr val="accent2"/>
                </a:solidFill>
                <a:latin typeface="+mj-ea"/>
                <a:ea typeface="+mj-ea"/>
              </a:rPr>
              <a:t>非监督式学习</a:t>
            </a:r>
          </a:p>
        </p:txBody>
      </p:sp>
      <p:sp>
        <p:nvSpPr>
          <p:cNvPr id="26" name="TextBox 22"/>
          <p:cNvSpPr txBox="1"/>
          <p:nvPr/>
        </p:nvSpPr>
        <p:spPr>
          <a:xfrm>
            <a:off x="4226173" y="2882884"/>
            <a:ext cx="6408712" cy="645160"/>
          </a:xfrm>
          <a:prstGeom prst="rect">
            <a:avLst/>
          </a:prstGeom>
          <a:noFill/>
        </p:spPr>
        <p:txBody>
          <a:bodyPr wrap="square" rtlCol="0">
            <a:spAutoFit/>
          </a:bodyPr>
          <a:lstStyle/>
          <a:p>
            <a:r>
              <a:rPr lang="zh-CN" altLang="en-US">
                <a:solidFill>
                  <a:schemeClr val="accent1"/>
                </a:solidFill>
                <a:latin typeface="+mn-ea"/>
                <a:ea typeface="+mn-ea"/>
              </a:rPr>
              <a:t>常见的应用场景包括管理规则的学习及聚类等。常见算法包括Apriori算法和K-Means算法。</a:t>
            </a:r>
          </a:p>
        </p:txBody>
      </p:sp>
      <p:sp>
        <p:nvSpPr>
          <p:cNvPr id="27" name="TextBox 23"/>
          <p:cNvSpPr txBox="1"/>
          <p:nvPr/>
        </p:nvSpPr>
        <p:spPr>
          <a:xfrm>
            <a:off x="1468120" y="4136390"/>
            <a:ext cx="1939290" cy="398780"/>
          </a:xfrm>
          <a:prstGeom prst="rect">
            <a:avLst/>
          </a:prstGeom>
          <a:noFill/>
        </p:spPr>
        <p:txBody>
          <a:bodyPr wrap="square" rtlCol="0">
            <a:spAutoFit/>
          </a:bodyPr>
          <a:lstStyle/>
          <a:p>
            <a:pPr algn="ctr"/>
            <a:r>
              <a:rPr lang="zh-CN" altLang="en-US" sz="2000" b="1" dirty="0">
                <a:solidFill>
                  <a:schemeClr val="accent2"/>
                </a:solidFill>
                <a:latin typeface="+mj-ea"/>
                <a:ea typeface="+mj-ea"/>
              </a:rPr>
              <a:t>半监督式学习</a:t>
            </a:r>
          </a:p>
        </p:txBody>
      </p:sp>
      <p:sp>
        <p:nvSpPr>
          <p:cNvPr id="28" name="TextBox 24"/>
          <p:cNvSpPr txBox="1"/>
          <p:nvPr/>
        </p:nvSpPr>
        <p:spPr>
          <a:xfrm>
            <a:off x="4225925" y="4034790"/>
            <a:ext cx="6696710" cy="583565"/>
          </a:xfrm>
          <a:prstGeom prst="rect">
            <a:avLst/>
          </a:prstGeom>
          <a:noFill/>
        </p:spPr>
        <p:txBody>
          <a:bodyPr wrap="square" rtlCol="0">
            <a:spAutoFit/>
          </a:bodyPr>
          <a:lstStyle/>
          <a:p>
            <a:r>
              <a:rPr lang="zh-CN" altLang="en-US" sz="1600">
                <a:solidFill>
                  <a:schemeClr val="accent1"/>
                </a:solidFill>
                <a:latin typeface="+mn-ea"/>
                <a:ea typeface="+mn-ea"/>
              </a:rPr>
              <a:t>常见算法包括一些对常用监督式学习算法的延伸。如图论推理算法（Graph Inference）或拉普拉斯支持向量机（Laplacian SVM）等。</a:t>
            </a:r>
          </a:p>
        </p:txBody>
      </p:sp>
      <p:sp>
        <p:nvSpPr>
          <p:cNvPr id="29" name="TextBox 25"/>
          <p:cNvSpPr txBox="1"/>
          <p:nvPr/>
        </p:nvSpPr>
        <p:spPr>
          <a:xfrm>
            <a:off x="1553369" y="5271136"/>
            <a:ext cx="1672938" cy="398780"/>
          </a:xfrm>
          <a:prstGeom prst="rect">
            <a:avLst/>
          </a:prstGeom>
          <a:noFill/>
        </p:spPr>
        <p:txBody>
          <a:bodyPr wrap="square" rtlCol="0">
            <a:spAutoFit/>
          </a:bodyPr>
          <a:lstStyle/>
          <a:p>
            <a:pPr algn="ctr"/>
            <a:r>
              <a:rPr lang="zh-CN" altLang="en-US" sz="2000" b="1" dirty="0">
                <a:solidFill>
                  <a:schemeClr val="accent2"/>
                </a:solidFill>
                <a:latin typeface="+mj-ea"/>
                <a:ea typeface="+mj-ea"/>
              </a:rPr>
              <a:t>强化学习</a:t>
            </a:r>
          </a:p>
        </p:txBody>
      </p:sp>
      <p:sp>
        <p:nvSpPr>
          <p:cNvPr id="30" name="TextBox 26"/>
          <p:cNvSpPr txBox="1"/>
          <p:nvPr/>
        </p:nvSpPr>
        <p:spPr>
          <a:xfrm>
            <a:off x="4226173" y="5169386"/>
            <a:ext cx="6408712" cy="583565"/>
          </a:xfrm>
          <a:prstGeom prst="rect">
            <a:avLst/>
          </a:prstGeom>
          <a:noFill/>
        </p:spPr>
        <p:txBody>
          <a:bodyPr wrap="square" rtlCol="0">
            <a:spAutoFit/>
          </a:bodyPr>
          <a:lstStyle/>
          <a:p>
            <a:r>
              <a:rPr lang="zh-CN" altLang="en-US" sz="1600">
                <a:solidFill>
                  <a:schemeClr val="accent1"/>
                </a:solidFill>
                <a:latin typeface="+mn-ea"/>
                <a:ea typeface="+mn-ea"/>
              </a:rPr>
              <a:t>常见的应用场景包括动态系统及机器人控制等。常见算法包括Q-Learning及时间差学习（Temporal Difference Learning）等。</a:t>
            </a:r>
          </a:p>
        </p:txBody>
      </p:sp>
      <p:sp>
        <p:nvSpPr>
          <p:cNvPr id="31" name="文本框 4"/>
          <p:cNvSpPr txBox="1"/>
          <p:nvPr/>
        </p:nvSpPr>
        <p:spPr>
          <a:xfrm>
            <a:off x="313690" y="553720"/>
            <a:ext cx="9875520" cy="163004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endParaRPr lang="zh-CN" sz="2000" dirty="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eaLnBrk="1" hangingPunct="1">
              <a:lnSpc>
                <a:spcPct val="150000"/>
              </a:lnSpc>
              <a:spcBef>
                <a:spcPct val="0"/>
              </a:spcBef>
              <a:spcAft>
                <a:spcPts val="600"/>
              </a:spcAft>
              <a:buNone/>
            </a:pPr>
            <a:r>
              <a:rPr lang="zh-CN" sz="2000" dirty="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机器学习按学习方式分类可以分为以下四类：</a:t>
            </a:r>
          </a:p>
          <a:p>
            <a:pPr marL="0" lvl="0" indent="0" eaLnBrk="1" hangingPunct="1">
              <a:lnSpc>
                <a:spcPct val="150000"/>
              </a:lnSpc>
              <a:spcBef>
                <a:spcPct val="0"/>
              </a:spcBef>
              <a:spcAft>
                <a:spcPts val="600"/>
              </a:spcAft>
              <a:buNone/>
            </a:pPr>
            <a:endParaRPr lang="zh-CN" sz="2000" dirty="0">
              <a:solidFill>
                <a:schemeClr val="tx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39938" name="文本框 4"/>
          <p:cNvSpPr txBox="1"/>
          <p:nvPr/>
        </p:nvSpPr>
        <p:spPr>
          <a:xfrm>
            <a:off x="8625902" y="3163343"/>
            <a:ext cx="3096344" cy="2862322"/>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zh-CN" altLang="en-US" sz="24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例举一个你熟悉的大数据应用场景，通过调研分析，形成该应用场景的一个系统实现调研报告。</a:t>
            </a:r>
          </a:p>
        </p:txBody>
      </p:sp>
      <p:sp>
        <p:nvSpPr>
          <p:cNvPr id="18" name="Freeform 6"/>
          <p:cNvSpPr/>
          <p:nvPr/>
        </p:nvSpPr>
        <p:spPr bwMode="auto">
          <a:xfrm>
            <a:off x="8771238" y="2411003"/>
            <a:ext cx="231119" cy="214914"/>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sp>
        <p:nvSpPr>
          <p:cNvPr id="12" name="Rectangle 5"/>
          <p:cNvSpPr>
            <a:spLocks noChangeArrowheads="1"/>
          </p:cNvSpPr>
          <p:nvPr/>
        </p:nvSpPr>
        <p:spPr bwMode="auto">
          <a:xfrm>
            <a:off x="913805" y="2856581"/>
            <a:ext cx="8450263"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647700" indent="-4572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lvl="1" eaLnBrk="1" hangingPunct="1">
              <a:lnSpc>
                <a:spcPct val="130000"/>
              </a:lnSpc>
              <a:buClr>
                <a:schemeClr val="accent2"/>
              </a:buClr>
              <a:buSzPct val="150000"/>
              <a:buFont typeface="Arial" panose="020B0604020202020204" pitchFamily="34" charset="0"/>
              <a:buChar char="•"/>
            </a:pPr>
            <a:endParaRPr kumimoji="1" lang="en-US" altLang="zh-CN" sz="3200" b="1" dirty="0">
              <a:solidFill>
                <a:srgbClr val="FF0000"/>
              </a:solidFill>
              <a:latin typeface="Times New Roman" panose="02020603050405020304" pitchFamily="18" charset="0"/>
            </a:endParaRPr>
          </a:p>
        </p:txBody>
      </p:sp>
      <p:sp>
        <p:nvSpPr>
          <p:cNvPr id="13" name="TextBox 54"/>
          <p:cNvSpPr txBox="1"/>
          <p:nvPr/>
        </p:nvSpPr>
        <p:spPr>
          <a:xfrm>
            <a:off x="9036876" y="2287908"/>
            <a:ext cx="1558849" cy="46034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400" b="1" dirty="0">
                <a:solidFill>
                  <a:srgbClr val="484849"/>
                </a:solidFill>
                <a:latin typeface="微软雅黑" panose="020B0503020204020204" pitchFamily="34" charset="-122"/>
                <a:ea typeface="微软雅黑" panose="020B0503020204020204" pitchFamily="34" charset="-122"/>
              </a:rPr>
              <a:t>调研作业</a:t>
            </a:r>
          </a:p>
        </p:txBody>
      </p:sp>
      <p:pic>
        <p:nvPicPr>
          <p:cNvPr id="3" name="图片 2"/>
          <p:cNvPicPr>
            <a:picLocks noChangeAspect="1"/>
          </p:cNvPicPr>
          <p:nvPr/>
        </p:nvPicPr>
        <p:blipFill>
          <a:blip r:embed="rId3"/>
          <a:stretch>
            <a:fillRect/>
          </a:stretch>
        </p:blipFill>
        <p:spPr>
          <a:xfrm>
            <a:off x="785813" y="712013"/>
            <a:ext cx="6965206" cy="6113393"/>
          </a:xfrm>
          <a:prstGeom prst="rect">
            <a:avLst/>
          </a:prstGeom>
        </p:spPr>
      </p:pic>
      <p:sp>
        <p:nvSpPr>
          <p:cNvPr id="14" name="文本框 13"/>
          <p:cNvSpPr txBox="1">
            <a:spLocks noChangeArrowheads="1"/>
          </p:cNvSpPr>
          <p:nvPr/>
        </p:nvSpPr>
        <p:spPr bwMode="auto">
          <a:xfrm>
            <a:off x="785813" y="142875"/>
            <a:ext cx="5816624"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Bef>
                <a:spcPct val="0"/>
              </a:spcBef>
              <a:buFontTx/>
              <a:buNone/>
            </a:pPr>
            <a:r>
              <a:rPr lang="zh-CN" altLang="en-US" sz="2400" b="1" dirty="0">
                <a:solidFill>
                  <a:srgbClr val="F2F2F2"/>
                </a:solidFill>
                <a:latin typeface="微软雅黑" panose="020B0503020204020204" pitchFamily="34" charset="-122"/>
                <a:ea typeface="微软雅黑" panose="020B0503020204020204" pitchFamily="34" charset="-122"/>
              </a:rPr>
              <a:t>大数据应用场景示例</a:t>
            </a:r>
            <a:r>
              <a:rPr lang="en-US" altLang="zh-CN" sz="2400" b="1" dirty="0">
                <a:solidFill>
                  <a:srgbClr val="F2F2F2"/>
                </a:solidFill>
                <a:latin typeface="微软雅黑" panose="020B0503020204020204" pitchFamily="34" charset="-122"/>
                <a:ea typeface="微软雅黑" panose="020B0503020204020204" pitchFamily="34" charset="-122"/>
              </a:rPr>
              <a:t>-</a:t>
            </a:r>
            <a:r>
              <a:rPr lang="zh-CN" altLang="en-US" sz="2400" b="1" dirty="0">
                <a:solidFill>
                  <a:srgbClr val="F2F2F2"/>
                </a:solidFill>
                <a:latin typeface="微软雅黑" panose="020B0503020204020204" pitchFamily="34" charset="-122"/>
                <a:ea typeface="微软雅黑" panose="020B0503020204020204" pitchFamily="34" charset="-122"/>
              </a:rPr>
              <a:t>智慧校园框架模型</a:t>
            </a:r>
          </a:p>
        </p:txBody>
      </p:sp>
    </p:spTree>
  </p:cSld>
  <p:clrMapOvr>
    <a:masterClrMapping/>
  </p:clrMapOvr>
  <p:transition spd="slow" advClick="0" advTm="362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ppt_x</p:attrName>
                                        </p:attrNameLst>
                                      </p:cBhvr>
                                      <p:tavLst>
                                        <p:tav tm="0">
                                          <p:val>
                                            <p:strVal val="#ppt_x"/>
                                          </p:val>
                                        </p:tav>
                                        <p:tav tm="100000">
                                          <p:val>
                                            <p:strVal val="#ppt_x"/>
                                          </p:val>
                                        </p:tav>
                                      </p:tavLst>
                                    </p:anim>
                                    <p:anim calcmode="lin" valueType="num">
                                      <p:cBhvr>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734310" y="2665017"/>
            <a:ext cx="7433818" cy="81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zh-CN" altLang="en-US" sz="5330" b="1" cap="all" dirty="0">
                <a:solidFill>
                  <a:prstClr val="black">
                    <a:lumMod val="65000"/>
                    <a:lumOff val="35000"/>
                  </a:prstClr>
                </a:solidFill>
                <a:cs typeface="Arial" panose="020B0604020202020204" pitchFamily="34" charset="0"/>
              </a:rPr>
              <a:t>谢谢！</a:t>
            </a:r>
          </a:p>
        </p:txBody>
      </p:sp>
    </p:spTree>
  </p:cSld>
  <p:clrMapOvr>
    <a:masterClrMapping/>
  </p:clrMapOvr>
  <p:transition spd="med" advClick="0" advTm="7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1.1</a:t>
            </a:r>
            <a:r>
              <a:rPr lang="zh-CN" altLang="en-US" sz="2800" b="1" dirty="0">
                <a:solidFill>
                  <a:schemeClr val="accent2"/>
                </a:solidFill>
                <a:latin typeface="微软雅黑" panose="020B0503020204020204" pitchFamily="34" charset="-122"/>
                <a:ea typeface="微软雅黑" panose="020B0503020204020204" pitchFamily="34" charset="-122"/>
              </a:rPr>
              <a:t>大数据时代</a:t>
            </a:r>
          </a:p>
        </p:txBody>
      </p:sp>
      <p:grpSp>
        <p:nvGrpSpPr>
          <p:cNvPr id="3" name="组合 2"/>
          <p:cNvGrpSpPr/>
          <p:nvPr/>
        </p:nvGrpSpPr>
        <p:grpSpPr>
          <a:xfrm>
            <a:off x="362585" y="737870"/>
            <a:ext cx="6646545" cy="460348"/>
            <a:chOff x="772" y="481"/>
            <a:chExt cx="9749" cy="724"/>
          </a:xfrm>
        </p:grpSpPr>
        <p:sp>
          <p:nvSpPr>
            <p:cNvPr id="116"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1.1.1</a:t>
              </a:r>
              <a:r>
                <a:rPr lang="zh-CN" altLang="en-US" sz="2400" b="1" dirty="0">
                  <a:solidFill>
                    <a:srgbClr val="484849"/>
                  </a:solidFill>
                  <a:latin typeface="微软雅黑" panose="020B0503020204020204" pitchFamily="34" charset="-122"/>
                  <a:ea typeface="微软雅黑" panose="020B0503020204020204" pitchFamily="34" charset="-122"/>
                </a:rPr>
                <a:t>大数据有多大</a:t>
              </a:r>
            </a:p>
          </p:txBody>
        </p:sp>
        <p:sp>
          <p:nvSpPr>
            <p:cNvPr id="1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8" name="TextBox 54"/>
          <p:cNvSpPr txBox="1"/>
          <p:nvPr/>
        </p:nvSpPr>
        <p:spPr>
          <a:xfrm>
            <a:off x="605178" y="1298575"/>
            <a:ext cx="6739867" cy="39878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000" b="1" dirty="0">
                <a:solidFill>
                  <a:srgbClr val="484849"/>
                </a:solidFill>
                <a:latin typeface="微软雅黑" panose="020B0503020204020204" pitchFamily="34" charset="-122"/>
                <a:ea typeface="微软雅黑" panose="020B0503020204020204" pitchFamily="34" charset="-122"/>
              </a:rPr>
              <a:t>大数据是什么？大数据究竟有多大？大数据来源？</a:t>
            </a:r>
          </a:p>
        </p:txBody>
      </p:sp>
      <p:pic>
        <p:nvPicPr>
          <p:cNvPr id="1523219112" name="图片 1"/>
          <p:cNvPicPr>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a:xfrm>
            <a:off x="913765" y="1917065"/>
            <a:ext cx="9786620" cy="4758690"/>
          </a:xfrm>
          <a:prstGeom prst="rect">
            <a:avLst/>
          </a:prstGeom>
          <a:noFill/>
          <a:ln>
            <a:noFill/>
          </a:ln>
        </p:spPr>
      </p:pic>
    </p:spTree>
  </p:cSld>
  <p:clrMapOvr>
    <a:masterClrMapping/>
  </p:clrMapOvr>
  <p:transition spd="slow" advClick="0" advTm="3624"/>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1.1</a:t>
            </a:r>
            <a:r>
              <a:rPr lang="zh-CN" altLang="en-US" sz="2800" b="1" dirty="0">
                <a:solidFill>
                  <a:schemeClr val="accent2"/>
                </a:solidFill>
                <a:latin typeface="微软雅黑" panose="020B0503020204020204" pitchFamily="34" charset="-122"/>
                <a:ea typeface="微软雅黑" panose="020B0503020204020204" pitchFamily="34" charset="-122"/>
              </a:rPr>
              <a:t>大数据时代</a:t>
            </a:r>
          </a:p>
        </p:txBody>
      </p:sp>
      <p:pic>
        <p:nvPicPr>
          <p:cNvPr id="4" name="图片 3" descr="D:\研一\next term\大数据技术\ppt图片\02.png02"/>
          <p:cNvPicPr>
            <a:picLocks noChangeAspect="1"/>
          </p:cNvPicPr>
          <p:nvPr/>
        </p:nvPicPr>
        <p:blipFill>
          <a:blip r:embed="rId3"/>
          <a:srcRect/>
          <a:stretch>
            <a:fillRect/>
          </a:stretch>
        </p:blipFill>
        <p:spPr>
          <a:xfrm>
            <a:off x="2282190" y="1890395"/>
            <a:ext cx="7350125" cy="4557395"/>
          </a:xfrm>
          <a:prstGeom prst="rect">
            <a:avLst/>
          </a:prstGeom>
        </p:spPr>
      </p:pic>
      <p:grpSp>
        <p:nvGrpSpPr>
          <p:cNvPr id="15" name="组合 14"/>
          <p:cNvGrpSpPr/>
          <p:nvPr/>
        </p:nvGrpSpPr>
        <p:grpSpPr>
          <a:xfrm>
            <a:off x="362585" y="746772"/>
            <a:ext cx="6659499" cy="460348"/>
            <a:chOff x="772" y="495"/>
            <a:chExt cx="9768" cy="724"/>
          </a:xfrm>
        </p:grpSpPr>
        <p:sp>
          <p:nvSpPr>
            <p:cNvPr id="17" name="TextBox 54"/>
            <p:cNvSpPr txBox="1"/>
            <p:nvPr/>
          </p:nvSpPr>
          <p:spPr>
            <a:xfrm>
              <a:off x="1128" y="495"/>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1.1.1</a:t>
              </a:r>
              <a:r>
                <a:rPr lang="zh-CN" altLang="en-US" sz="2400" b="1" dirty="0">
                  <a:solidFill>
                    <a:srgbClr val="484849"/>
                  </a:solidFill>
                  <a:latin typeface="微软雅黑" panose="020B0503020204020204" pitchFamily="34" charset="-122"/>
                  <a:ea typeface="微软雅黑" panose="020B0503020204020204" pitchFamily="34" charset="-122"/>
                </a:rPr>
                <a:t>大数据有多大</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9" name="TextBox 54"/>
          <p:cNvSpPr txBox="1"/>
          <p:nvPr/>
        </p:nvSpPr>
        <p:spPr>
          <a:xfrm>
            <a:off x="605178" y="1298575"/>
            <a:ext cx="6739867" cy="39878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000" b="1" dirty="0">
                <a:solidFill>
                  <a:srgbClr val="484849"/>
                </a:solidFill>
                <a:latin typeface="微软雅黑" panose="020B0503020204020204" pitchFamily="34" charset="-122"/>
                <a:ea typeface="微软雅黑" panose="020B0503020204020204" pitchFamily="34" charset="-122"/>
              </a:rPr>
              <a:t>大数据是什么？大数据究竟有多大？大数据来源？</a:t>
            </a:r>
          </a:p>
        </p:txBody>
      </p:sp>
    </p:spTree>
  </p:cSld>
  <p:clrMapOvr>
    <a:masterClrMapping/>
  </p:clrMapOvr>
  <p:transition spd="slow" advClick="0" advTm="3624"/>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1.1</a:t>
            </a:r>
            <a:r>
              <a:rPr lang="zh-CN" altLang="en-US" sz="2800" b="1" dirty="0">
                <a:solidFill>
                  <a:schemeClr val="accent2"/>
                </a:solidFill>
                <a:latin typeface="微软雅黑" panose="020B0503020204020204" pitchFamily="34" charset="-122"/>
                <a:ea typeface="微软雅黑" panose="020B0503020204020204" pitchFamily="34" charset="-122"/>
              </a:rPr>
              <a:t>大数据时代</a:t>
            </a:r>
          </a:p>
        </p:txBody>
      </p:sp>
      <p:grpSp>
        <p:nvGrpSpPr>
          <p:cNvPr id="15" name="组合 14"/>
          <p:cNvGrpSpPr/>
          <p:nvPr/>
        </p:nvGrpSpPr>
        <p:grpSpPr>
          <a:xfrm>
            <a:off x="389890" y="83820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1.1.2</a:t>
              </a:r>
              <a:r>
                <a:rPr lang="zh-CN" altLang="en-US" sz="2400" b="1" dirty="0">
                  <a:solidFill>
                    <a:srgbClr val="484849"/>
                  </a:solidFill>
                  <a:latin typeface="微软雅黑" panose="020B0503020204020204" pitchFamily="34" charset="-122"/>
                  <a:ea typeface="微软雅黑" panose="020B0503020204020204" pitchFamily="34" charset="-122"/>
                </a:rPr>
                <a:t>大数据的产生</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9" name="TextBox 54"/>
          <p:cNvSpPr txBox="1"/>
          <p:nvPr/>
        </p:nvSpPr>
        <p:spPr>
          <a:xfrm>
            <a:off x="800123" y="1529080"/>
            <a:ext cx="6739867" cy="39878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000" b="1" dirty="0">
                <a:solidFill>
                  <a:srgbClr val="484849"/>
                </a:solidFill>
                <a:latin typeface="微软雅黑" panose="020B0503020204020204" pitchFamily="34" charset="-122"/>
                <a:ea typeface="微软雅黑" panose="020B0503020204020204" pitchFamily="34" charset="-122"/>
              </a:rPr>
              <a:t>大数据产生的三个阶段：</a:t>
            </a:r>
          </a:p>
        </p:txBody>
      </p:sp>
      <p:sp>
        <p:nvSpPr>
          <p:cNvPr id="39938" name="文本框 4"/>
          <p:cNvSpPr txBox="1"/>
          <p:nvPr/>
        </p:nvSpPr>
        <p:spPr>
          <a:xfrm>
            <a:off x="1120775" y="2003425"/>
            <a:ext cx="9168130" cy="36309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solidFill>
                <a:latin typeface="Calibri" panose="020F0502020204030204" pitchFamily="34" charset="0"/>
                <a:cs typeface="Calibri" panose="020F0502020204030204" pitchFamily="34" charset="0"/>
              </a:rPr>
              <a:t> </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a:solidFill>
                  <a:schemeClr val="tx1"/>
                </a:solidFill>
                <a:latin typeface="Calibri" panose="020F0502020204030204" pitchFamily="34" charset="0"/>
                <a:ea typeface="微软雅黑" panose="020B0503020204020204" pitchFamily="34" charset="-122"/>
                <a:cs typeface="Calibri" panose="020F0502020204030204" pitchFamily="34" charset="0"/>
              </a:rPr>
              <a:t>      •</a:t>
            </a: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信息系统管理阶段</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：数据库技术</a:t>
            </a: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数据库的广泛应用</a:t>
            </a: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被动</a:t>
            </a:r>
            <a:endPar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•互联网及移动互联网阶段</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：互联网技术（</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数据呈爆炸性增长</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主动</a:t>
            </a:r>
          </a:p>
          <a:p>
            <a:pPr marL="0" lvl="0" indent="0" eaLnBrk="1"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•物联网阶段</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物联网技术兴起产生大量的高速的物联数据，万物皆可联网（随时随地产生数据）    </a:t>
            </a: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自动</a:t>
            </a:r>
          </a:p>
          <a:p>
            <a:pPr marL="0" lvl="0" indent="0" eaLnBrk="1"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例如：</a:t>
            </a:r>
          </a:p>
          <a:p>
            <a:pPr marL="0" lvl="0" indent="0" eaLnBrk="1"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智能交通产生的即时的路况信息、智慧医疗实时地向医生提供病人的身体各项指标或者是智能电力应用在电力传输的各个环节，如隧道、核电站等。</a:t>
            </a:r>
          </a:p>
        </p:txBody>
      </p:sp>
    </p:spTree>
  </p:cSld>
  <p:clrMapOvr>
    <a:masterClrMapping/>
  </p:clrMapOvr>
  <p:transition spd="slow" advClick="0" advTm="3624"/>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1.1</a:t>
            </a:r>
            <a:r>
              <a:rPr lang="zh-CN" altLang="en-US" sz="2800" b="1" dirty="0">
                <a:solidFill>
                  <a:schemeClr val="accent2"/>
                </a:solidFill>
                <a:latin typeface="微软雅黑" panose="020B0503020204020204" pitchFamily="34" charset="-122"/>
                <a:ea typeface="微软雅黑" panose="020B0503020204020204" pitchFamily="34" charset="-122"/>
                <a:sym typeface="+mn-ea"/>
              </a:rPr>
              <a:t>大数据时代</a:t>
            </a:r>
            <a:endParaRPr lang="zh-CN" altLang="en-US"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pic>
        <p:nvPicPr>
          <p:cNvPr id="4" name="图片 3" descr="03"/>
          <p:cNvPicPr>
            <a:picLocks noChangeAspect="1"/>
          </p:cNvPicPr>
          <p:nvPr/>
        </p:nvPicPr>
        <p:blipFill>
          <a:blip r:embed="rId3"/>
          <a:stretch>
            <a:fillRect/>
          </a:stretch>
        </p:blipFill>
        <p:spPr>
          <a:xfrm>
            <a:off x="316865" y="1406525"/>
            <a:ext cx="8749030" cy="4375150"/>
          </a:xfrm>
          <a:prstGeom prst="rect">
            <a:avLst/>
          </a:prstGeom>
        </p:spPr>
      </p:pic>
      <p:grpSp>
        <p:nvGrpSpPr>
          <p:cNvPr id="15" name="组合 14"/>
          <p:cNvGrpSpPr/>
          <p:nvPr/>
        </p:nvGrpSpPr>
        <p:grpSpPr>
          <a:xfrm>
            <a:off x="416560" y="753745"/>
            <a:ext cx="6351905" cy="460371"/>
            <a:chOff x="772" y="481"/>
            <a:chExt cx="9749" cy="720"/>
          </a:xfrm>
        </p:grpSpPr>
        <p:sp>
          <p:nvSpPr>
            <p:cNvPr id="17" name="TextBox 54"/>
            <p:cNvSpPr txBox="1"/>
            <p:nvPr/>
          </p:nvSpPr>
          <p:spPr>
            <a:xfrm>
              <a:off x="1109" y="481"/>
              <a:ext cx="9412" cy="7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1.1.3</a:t>
              </a:r>
              <a:r>
                <a:rPr lang="zh-CN" altLang="en-US" sz="2400" b="1" dirty="0">
                  <a:solidFill>
                    <a:srgbClr val="484849"/>
                  </a:solidFill>
                  <a:latin typeface="微软雅黑" panose="020B0503020204020204" pitchFamily="34" charset="-122"/>
                  <a:ea typeface="微软雅黑" panose="020B0503020204020204" pitchFamily="34" charset="-122"/>
                </a:rPr>
                <a:t>大数据的发展历程</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10" name="矩形 9"/>
          <p:cNvSpPr/>
          <p:nvPr/>
        </p:nvSpPr>
        <p:spPr>
          <a:xfrm>
            <a:off x="9404350" y="1579245"/>
            <a:ext cx="2455545" cy="711200"/>
          </a:xfrm>
          <a:prstGeom prst="rect">
            <a:avLst/>
          </a:prstGeom>
          <a:solidFill>
            <a:schemeClr val="accent2"/>
          </a:solidFill>
          <a:ln w="57150">
            <a:solidFill>
              <a:schemeClr val="tx1">
                <a:lumMod val="60000"/>
                <a:lumOff val="40000"/>
              </a:schemeClr>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000" b="0" i="0" u="none" strike="noStrike" cap="none" normalizeH="0" baseline="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大数据萌芽阶段：</a:t>
            </a: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000" b="0" i="0" u="none" strike="noStrike" cap="none" normalizeH="0" baseline="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21世纪初</a:t>
            </a:r>
          </a:p>
        </p:txBody>
      </p:sp>
      <p:sp>
        <p:nvSpPr>
          <p:cNvPr id="11" name="矩形 10"/>
          <p:cNvSpPr/>
          <p:nvPr/>
        </p:nvSpPr>
        <p:spPr>
          <a:xfrm>
            <a:off x="9404350" y="2917825"/>
            <a:ext cx="2455545" cy="711200"/>
          </a:xfrm>
          <a:prstGeom prst="rect">
            <a:avLst/>
          </a:prstGeom>
          <a:solidFill>
            <a:schemeClr val="accent2"/>
          </a:solidFill>
          <a:ln w="57150">
            <a:solidFill>
              <a:schemeClr val="tx1">
                <a:lumMod val="60000"/>
                <a:lumOff val="40000"/>
              </a:schemeClr>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000" b="0" i="0" u="none" strike="noStrike" cap="none" normalizeH="0" baseline="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大数据成熟阶段：</a:t>
            </a: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000" b="0" i="0" u="none" strike="noStrike" cap="none" normalizeH="0" baseline="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2005-2011</a:t>
            </a:r>
          </a:p>
        </p:txBody>
      </p:sp>
      <p:sp>
        <p:nvSpPr>
          <p:cNvPr id="12" name="矩形 11"/>
          <p:cNvSpPr/>
          <p:nvPr/>
        </p:nvSpPr>
        <p:spPr>
          <a:xfrm>
            <a:off x="9404350" y="4430395"/>
            <a:ext cx="2455545" cy="711200"/>
          </a:xfrm>
          <a:prstGeom prst="rect">
            <a:avLst/>
          </a:prstGeom>
          <a:solidFill>
            <a:schemeClr val="accent2"/>
          </a:solidFill>
          <a:ln w="57150">
            <a:solidFill>
              <a:schemeClr val="tx1">
                <a:lumMod val="60000"/>
                <a:lumOff val="40000"/>
              </a:schemeClr>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000" b="0" i="0" u="none" strike="noStrike" cap="none" normalizeH="0" baseline="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大数据</a:t>
            </a:r>
            <a:r>
              <a:rPr kumimoji="0" lang="zh-CN" altLang="en-US" sz="2000" b="0" i="0" u="none" strike="noStrike" cap="none" normalizeH="0" baseline="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大规模应用</a:t>
            </a:r>
            <a:r>
              <a:rPr kumimoji="0" lang="en-US" altLang="zh-CN" sz="2000" b="0" i="0" u="none" strike="noStrike" cap="none" normalizeH="0" baseline="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阶段：2012至今</a:t>
            </a: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en-US" altLang="zh-CN" sz="1600" i="0" u="none" strike="noStrike" cap="none" normalizeH="0" baseline="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3" name="文本框 12"/>
          <p:cNvSpPr txBox="1"/>
          <p:nvPr/>
        </p:nvSpPr>
        <p:spPr>
          <a:xfrm>
            <a:off x="8786495" y="5234940"/>
            <a:ext cx="830580" cy="275590"/>
          </a:xfrm>
          <a:prstGeom prst="rect">
            <a:avLst/>
          </a:prstGeom>
          <a:noFill/>
        </p:spPr>
        <p:txBody>
          <a:bodyPr wrap="square" rtlCol="0">
            <a:spAutoFit/>
          </a:bodyPr>
          <a:lstStyle/>
          <a:p>
            <a:r>
              <a:rPr lang="zh-CN" altLang="en-US" sz="1200">
                <a:latin typeface="微软雅黑" panose="020B0503020204020204" pitchFamily="34" charset="-122"/>
                <a:ea typeface="微软雅黑" panose="020B0503020204020204" pitchFamily="34" charset="-122"/>
              </a:rPr>
              <a:t>至今</a:t>
            </a:r>
          </a:p>
        </p:txBody>
      </p:sp>
    </p:spTree>
  </p:cSld>
  <p:clrMapOvr>
    <a:masterClrMapping/>
  </p:clrMapOvr>
  <p:transition spd="slow" advClick="0" advTm="362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1.1</a:t>
            </a:r>
            <a:r>
              <a:rPr lang="zh-CN" altLang="en-US" sz="2800" b="1" dirty="0">
                <a:solidFill>
                  <a:schemeClr val="accent2"/>
                </a:solidFill>
                <a:latin typeface="微软雅黑" panose="020B0503020204020204" pitchFamily="34" charset="-122"/>
                <a:ea typeface="微软雅黑" panose="020B0503020204020204" pitchFamily="34" charset="-122"/>
              </a:rPr>
              <a:t>大数据时代</a:t>
            </a:r>
          </a:p>
        </p:txBody>
      </p:sp>
      <p:grpSp>
        <p:nvGrpSpPr>
          <p:cNvPr id="15" name="组合 14"/>
          <p:cNvGrpSpPr/>
          <p:nvPr/>
        </p:nvGrpSpPr>
        <p:grpSpPr>
          <a:xfrm>
            <a:off x="389890" y="838200"/>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rPr>
                <a:t>1.1.4</a:t>
              </a:r>
              <a:r>
                <a:rPr lang="zh-CN" altLang="en-US" sz="2400" b="1" dirty="0">
                  <a:solidFill>
                    <a:srgbClr val="484849"/>
                  </a:solidFill>
                  <a:latin typeface="微软雅黑" panose="020B0503020204020204" pitchFamily="34" charset="-122"/>
                  <a:ea typeface="微软雅黑" panose="020B0503020204020204" pitchFamily="34" charset="-122"/>
                </a:rPr>
                <a:t>大数据对科学研究的影响</a:t>
              </a: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9938" name="文本框 4"/>
          <p:cNvSpPr txBox="1"/>
          <p:nvPr/>
        </p:nvSpPr>
        <p:spPr>
          <a:xfrm>
            <a:off x="543560" y="1959880"/>
            <a:ext cx="9066530" cy="32461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spcAft>
                <a:spcPts val="600"/>
              </a:spcAft>
              <a:buNone/>
            </a:pPr>
            <a:r>
              <a:rPr lang="en-US" altLang="zh-CN" sz="2000" dirty="0">
                <a:solidFill>
                  <a:schemeClr val="tx1"/>
                </a:solidFill>
                <a:latin typeface="Calibri" panose="020F0502020204030204" pitchFamily="34" charset="0"/>
                <a:cs typeface="Calibri" panose="020F0502020204030204" pitchFamily="34" charset="0"/>
              </a:rPr>
              <a:t> </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科学研究的范式共有四个：</a:t>
            </a:r>
            <a:endParaRPr lang="en-US" altLang="zh-CN" sz="20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p>
            <a:pPr marL="0" lvl="0" indent="0" eaLnBrk="1" hangingPunct="1">
              <a:lnSpc>
                <a:spcPct val="150000"/>
              </a:lnSpc>
              <a:spcBef>
                <a:spcPct val="0"/>
              </a:spcBef>
              <a:spcAft>
                <a:spcPts val="600"/>
              </a:spcAft>
              <a:buNone/>
            </a:pPr>
            <a:r>
              <a:rPr lang="en-US" altLang="zh-CN" sz="2000" dirty="0">
                <a:solidFill>
                  <a:schemeClr val="tx1"/>
                </a:solidFill>
                <a:latin typeface="Calibri" panose="020F0502020204030204" pitchFamily="34" charset="0"/>
                <a:ea typeface="微软雅黑" panose="020B0503020204020204" pitchFamily="34" charset="-122"/>
                <a:cs typeface="Calibri" panose="020F0502020204030204" pitchFamily="34" charset="0"/>
              </a:rPr>
              <a:t>        •</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第一种范式：实验科学范式</a:t>
            </a:r>
            <a:r>
              <a:rPr 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研究</a:t>
            </a:r>
            <a:r>
              <a:rPr 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模型</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：科学实验。</a:t>
            </a:r>
          </a:p>
          <a:p>
            <a:pPr marL="0" lvl="0" indent="0" eaLnBrk="1" hangingPunct="1">
              <a:lnSpc>
                <a:spcPct val="150000"/>
              </a:lnSpc>
              <a:spcBef>
                <a:spcPct val="0"/>
              </a:spcBef>
              <a:spcAft>
                <a:spcPts val="600"/>
              </a:spcAft>
              <a:buNone/>
            </a:pP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第二种范式：理论科学范式</a:t>
            </a:r>
            <a:r>
              <a:rPr 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研究模型：数学模型</a:t>
            </a:r>
            <a:r>
              <a:rPr 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endPar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endParaRPr>
          </a:p>
          <a:p>
            <a:pPr marL="0" lvl="0" indent="0" eaLnBrk="1"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第三种范式：计算科学范式</a:t>
            </a:r>
            <a:r>
              <a:rPr 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研究方法： 计算机模拟和其他形式的计算。 </a:t>
            </a:r>
          </a:p>
          <a:p>
            <a:pPr marL="0" lvl="0" indent="0" eaLnBrk="1"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        </a:t>
            </a:r>
            <a:r>
              <a:rPr lang="en-US" alt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第</a:t>
            </a:r>
            <a:r>
              <a:rPr lang="zh-CN"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四</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种范式：数据密集型科学范式</a:t>
            </a:r>
            <a:r>
              <a:rPr 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a:t>
            </a: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rPr>
              <a:t>研究方法：计算机技术及人工智能。</a:t>
            </a:r>
            <a:endPar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mn-ea"/>
            </a:endParaRPr>
          </a:p>
          <a:p>
            <a:pPr marL="0" lvl="0" indent="0" eaLnBrk="1" hangingPunct="1">
              <a:lnSpc>
                <a:spcPct val="150000"/>
              </a:lnSpc>
              <a:spcBef>
                <a:spcPct val="0"/>
              </a:spcBef>
              <a:spcAft>
                <a:spcPts val="600"/>
              </a:spcAft>
              <a:buNone/>
            </a:pPr>
            <a:r>
              <a:rPr lang="zh-CN" altLang="en-US"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rPr>
              <a:t>  </a:t>
            </a:r>
          </a:p>
        </p:txBody>
      </p:sp>
      <p:sp>
        <p:nvSpPr>
          <p:cNvPr id="3" name="TextBox 54"/>
          <p:cNvSpPr txBox="1"/>
          <p:nvPr/>
        </p:nvSpPr>
        <p:spPr>
          <a:xfrm>
            <a:off x="603885" y="1542415"/>
            <a:ext cx="9986010" cy="39878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000" dirty="0">
                <a:solidFill>
                  <a:srgbClr val="484849"/>
                </a:solidFill>
                <a:latin typeface="微软雅黑" panose="020B0503020204020204" pitchFamily="34" charset="-122"/>
                <a:ea typeface="微软雅黑" panose="020B0503020204020204" pitchFamily="34" charset="-122"/>
              </a:rPr>
              <a:t>大数据为科学研究提供了新的科学方法，开创了新的科学范式——</a:t>
            </a:r>
            <a:r>
              <a:rPr lang="zh-CN" altLang="en-US" sz="2000" dirty="0">
                <a:solidFill>
                  <a:srgbClr val="FF0000"/>
                </a:solidFill>
                <a:latin typeface="微软雅黑" panose="020B0503020204020204" pitchFamily="34" charset="-122"/>
                <a:ea typeface="微软雅黑" panose="020B0503020204020204" pitchFamily="34" charset="-122"/>
              </a:rPr>
              <a:t>科学研究第四范式</a:t>
            </a:r>
            <a:endParaRPr lang="zh-CN" altLang="en-US" sz="2000" dirty="0">
              <a:solidFill>
                <a:srgbClr val="484849"/>
              </a:solidFill>
              <a:latin typeface="微软雅黑" panose="020B0503020204020204" pitchFamily="34" charset="-122"/>
              <a:ea typeface="微软雅黑" panose="020B0503020204020204" pitchFamily="34" charset="-122"/>
            </a:endParaRPr>
          </a:p>
        </p:txBody>
      </p:sp>
      <p:pic>
        <p:nvPicPr>
          <p:cNvPr id="13" name="图片 1"/>
          <p:cNvPicPr>
            <a:picLocks noChangeAspect="1"/>
          </p:cNvPicPr>
          <p:nvPr/>
        </p:nvPicPr>
        <p:blipFill rotWithShape="1">
          <a:blip r:embed="rId3">
            <a:extLst>
              <a:ext uri="{28A0092B-C50C-407E-A947-70E740481C1C}">
                <a14:useLocalDpi xmlns:a14="http://schemas.microsoft.com/office/drawing/2010/main" val="0"/>
              </a:ext>
            </a:extLst>
          </a:blip>
          <a:srcRect l="233" t="-2602" r="-233" b="29441"/>
          <a:stretch>
            <a:fillRect/>
          </a:stretch>
        </p:blipFill>
        <p:spPr bwMode="auto">
          <a:xfrm>
            <a:off x="7036435" y="4635574"/>
            <a:ext cx="4267200" cy="2090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10964" y="2514878"/>
            <a:ext cx="1644463" cy="12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78710" y="4730170"/>
            <a:ext cx="5534478" cy="2090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62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rPr>
              <a:t>1.1</a:t>
            </a:r>
            <a:r>
              <a:rPr lang="zh-CN" altLang="en-US" sz="2800" b="1" dirty="0">
                <a:solidFill>
                  <a:schemeClr val="accent2"/>
                </a:solidFill>
                <a:latin typeface="微软雅黑" panose="020B0503020204020204" pitchFamily="34" charset="-122"/>
                <a:ea typeface="微软雅黑" panose="020B0503020204020204" pitchFamily="34" charset="-122"/>
              </a:rPr>
              <a:t>大数据时代</a:t>
            </a:r>
          </a:p>
        </p:txBody>
      </p:sp>
      <p:grpSp>
        <p:nvGrpSpPr>
          <p:cNvPr id="15" name="组合 14"/>
          <p:cNvGrpSpPr/>
          <p:nvPr/>
        </p:nvGrpSpPr>
        <p:grpSpPr>
          <a:xfrm>
            <a:off x="268605" y="639445"/>
            <a:ext cx="6646545" cy="460348"/>
            <a:chOff x="772" y="481"/>
            <a:chExt cx="9749" cy="724"/>
          </a:xfrm>
        </p:grpSpPr>
        <p:sp>
          <p:nvSpPr>
            <p:cNvPr id="17" name="TextBox 54"/>
            <p:cNvSpPr txBox="1"/>
            <p:nvPr/>
          </p:nvSpPr>
          <p:spPr>
            <a:xfrm>
              <a:off x="1109" y="481"/>
              <a:ext cx="9412" cy="724"/>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400" b="1" dirty="0">
                  <a:solidFill>
                    <a:srgbClr val="484849"/>
                  </a:solidFill>
                  <a:latin typeface="微软雅黑" panose="020B0503020204020204" pitchFamily="34" charset="-122"/>
                  <a:ea typeface="微软雅黑" panose="020B0503020204020204" pitchFamily="34" charset="-122"/>
                  <a:sym typeface="+mn-ea"/>
                </a:rPr>
                <a:t>1.1.5</a:t>
              </a:r>
              <a:r>
                <a:rPr lang="zh-CN" altLang="en-US" sz="2400" b="1" dirty="0">
                  <a:solidFill>
                    <a:srgbClr val="484849"/>
                  </a:solidFill>
                  <a:latin typeface="微软雅黑" panose="020B0503020204020204" pitchFamily="34" charset="-122"/>
                  <a:ea typeface="微软雅黑" panose="020B0503020204020204" pitchFamily="34" charset="-122"/>
                  <a:sym typeface="+mn-ea"/>
                </a:rPr>
                <a:t>大数据对思维模式的影响</a:t>
              </a:r>
              <a:endParaRPr lang="zh-CN" altLang="en-US" sz="2400" b="1" dirty="0">
                <a:solidFill>
                  <a:srgbClr val="484849"/>
                </a:solidFill>
                <a:latin typeface="微软雅黑" panose="020B0503020204020204" pitchFamily="34" charset="-122"/>
                <a:ea typeface="微软雅黑" panose="020B0503020204020204" pitchFamily="34" charset="-122"/>
              </a:endParaRPr>
            </a:p>
          </p:txBody>
        </p:sp>
        <p:sp>
          <p:nvSpPr>
            <p:cNvPr id="18" name="Freeform 6"/>
            <p:cNvSpPr/>
            <p:nvPr/>
          </p:nvSpPr>
          <p:spPr bwMode="auto">
            <a:xfrm>
              <a:off x="772" y="689"/>
              <a:ext cx="339" cy="338"/>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3" name="TextBox 54"/>
          <p:cNvSpPr txBox="1"/>
          <p:nvPr/>
        </p:nvSpPr>
        <p:spPr>
          <a:xfrm>
            <a:off x="543560" y="1167130"/>
            <a:ext cx="9986010" cy="39878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000" dirty="0">
                <a:latin typeface="微软雅黑" panose="020B0503020204020204" pitchFamily="34" charset="-122"/>
                <a:ea typeface="微软雅黑" panose="020B0503020204020204" pitchFamily="34" charset="-122"/>
              </a:rPr>
              <a:t>大数据时代最大的转变就是思维方式的3种转变</a:t>
            </a:r>
            <a:r>
              <a:rPr lang="zh-CN" altLang="en-US" sz="2000" b="1" dirty="0">
                <a:latin typeface="微软雅黑" panose="020B0503020204020204" pitchFamily="34" charset="-122"/>
                <a:ea typeface="微软雅黑" panose="020B0503020204020204" pitchFamily="34" charset="-122"/>
              </a:rPr>
              <a:t>：</a:t>
            </a:r>
          </a:p>
        </p:txBody>
      </p:sp>
      <p:sp>
        <p:nvSpPr>
          <p:cNvPr id="8" name="Oval 5"/>
          <p:cNvSpPr>
            <a:spLocks noChangeArrowheads="1"/>
          </p:cNvSpPr>
          <p:nvPr/>
        </p:nvSpPr>
        <p:spPr bwMode="auto">
          <a:xfrm>
            <a:off x="5080000" y="3314354"/>
            <a:ext cx="2100263" cy="2103438"/>
          </a:xfrm>
          <a:prstGeom prst="ellipse">
            <a:avLst/>
          </a:prstGeom>
          <a:solidFill>
            <a:srgbClr val="2C99C0"/>
          </a:solidFill>
          <a:ln>
            <a:noFill/>
          </a:ln>
        </p:spPr>
        <p:txBody>
          <a:bodyPr vert="horz" wrap="square" lIns="91440" tIns="45720" rIns="91440" bIns="45720" numCol="1" anchor="t" anchorCtr="0" compatLnSpc="1"/>
          <a:lstStyle/>
          <a:p>
            <a:endParaRPr lang="zh-CN" altLang="en-US"/>
          </a:p>
        </p:txBody>
      </p:sp>
      <p:sp>
        <p:nvSpPr>
          <p:cNvPr id="9" name="Oval 6"/>
          <p:cNvSpPr>
            <a:spLocks noChangeArrowheads="1"/>
          </p:cNvSpPr>
          <p:nvPr/>
        </p:nvSpPr>
        <p:spPr bwMode="auto">
          <a:xfrm>
            <a:off x="3921125" y="2152304"/>
            <a:ext cx="4418013" cy="4427538"/>
          </a:xfrm>
          <a:prstGeom prst="ellipse">
            <a:avLst/>
          </a:prstGeom>
          <a:noFill/>
          <a:ln w="12700" cap="flat">
            <a:solidFill>
              <a:srgbClr val="2E2C2C"/>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 name="Oval 8"/>
          <p:cNvSpPr>
            <a:spLocks noChangeArrowheads="1"/>
          </p:cNvSpPr>
          <p:nvPr/>
        </p:nvSpPr>
        <p:spPr bwMode="auto">
          <a:xfrm>
            <a:off x="5539105" y="1565910"/>
            <a:ext cx="1117600" cy="1101725"/>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2" name="Oval 9"/>
          <p:cNvSpPr>
            <a:spLocks noChangeArrowheads="1"/>
          </p:cNvSpPr>
          <p:nvPr/>
        </p:nvSpPr>
        <p:spPr bwMode="auto">
          <a:xfrm>
            <a:off x="7639685" y="4732020"/>
            <a:ext cx="1080135" cy="1032510"/>
          </a:xfrm>
          <a:prstGeom prst="ellipse">
            <a:avLst/>
          </a:prstGeom>
          <a:solidFill>
            <a:srgbClr val="0A97A6"/>
          </a:solidFill>
          <a:ln>
            <a:noFill/>
          </a:ln>
        </p:spPr>
        <p:txBody>
          <a:bodyPr vert="horz" wrap="square" lIns="91440" tIns="45720" rIns="91440" bIns="45720" numCol="1" anchor="t" anchorCtr="0" compatLnSpc="1"/>
          <a:lstStyle/>
          <a:p>
            <a:endParaRPr lang="zh-CN" altLang="en-US"/>
          </a:p>
        </p:txBody>
      </p:sp>
      <p:sp>
        <p:nvSpPr>
          <p:cNvPr id="14" name="Oval 11"/>
          <p:cNvSpPr>
            <a:spLocks noChangeArrowheads="1"/>
          </p:cNvSpPr>
          <p:nvPr/>
        </p:nvSpPr>
        <p:spPr bwMode="auto">
          <a:xfrm>
            <a:off x="3414395" y="4731385"/>
            <a:ext cx="1092835" cy="1033145"/>
          </a:xfrm>
          <a:prstGeom prst="ellipse">
            <a:avLst/>
          </a:prstGeom>
          <a:solidFill>
            <a:srgbClr val="2C99C0"/>
          </a:solidFill>
          <a:ln>
            <a:noFill/>
          </a:ln>
        </p:spPr>
        <p:txBody>
          <a:bodyPr vert="horz" wrap="square" lIns="91440" tIns="45720" rIns="91440" bIns="45720" numCol="1" anchor="t" anchorCtr="0" compatLnSpc="1"/>
          <a:lstStyle/>
          <a:p>
            <a:endParaRPr lang="zh-CN" altLang="en-US"/>
          </a:p>
        </p:txBody>
      </p:sp>
      <p:sp>
        <p:nvSpPr>
          <p:cNvPr id="4" name="Line 13"/>
          <p:cNvSpPr>
            <a:spLocks noChangeShapeType="1"/>
          </p:cNvSpPr>
          <p:nvPr/>
        </p:nvSpPr>
        <p:spPr bwMode="auto">
          <a:xfrm flipV="1">
            <a:off x="6097905" y="2675862"/>
            <a:ext cx="0" cy="638175"/>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Line 15"/>
          <p:cNvSpPr>
            <a:spLocks noChangeShapeType="1"/>
          </p:cNvSpPr>
          <p:nvPr/>
        </p:nvSpPr>
        <p:spPr bwMode="auto">
          <a:xfrm rot="1680000" flipH="1">
            <a:off x="4606608" y="4577369"/>
            <a:ext cx="374650" cy="51593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 name="Line 16"/>
          <p:cNvSpPr>
            <a:spLocks noChangeShapeType="1"/>
          </p:cNvSpPr>
          <p:nvPr/>
        </p:nvSpPr>
        <p:spPr bwMode="auto">
          <a:xfrm rot="20460000">
            <a:off x="7254558" y="4588164"/>
            <a:ext cx="373063" cy="51593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 name="TextBox 19"/>
          <p:cNvSpPr txBox="1"/>
          <p:nvPr/>
        </p:nvSpPr>
        <p:spPr>
          <a:xfrm>
            <a:off x="5483225" y="3879215"/>
            <a:ext cx="1294130" cy="953135"/>
          </a:xfrm>
          <a:prstGeom prst="rect">
            <a:avLst/>
          </a:prstGeom>
          <a:noFill/>
        </p:spPr>
        <p:txBody>
          <a:bodyPr wrap="square" rtlCol="0">
            <a:spAutoFit/>
          </a:bodyPr>
          <a:lstStyle/>
          <a:p>
            <a:pPr algn="ctr"/>
            <a:r>
              <a:rPr lang="zh-CN" altLang="en-US" sz="2800" b="1" dirty="0">
                <a:solidFill>
                  <a:schemeClr val="accent2"/>
                </a:solidFill>
                <a:latin typeface="+mj-ea"/>
                <a:ea typeface="+mj-ea"/>
              </a:rPr>
              <a:t>大数据技术</a:t>
            </a:r>
          </a:p>
        </p:txBody>
      </p:sp>
      <p:sp>
        <p:nvSpPr>
          <p:cNvPr id="23" name="TextBox 22"/>
          <p:cNvSpPr txBox="1"/>
          <p:nvPr/>
        </p:nvSpPr>
        <p:spPr>
          <a:xfrm>
            <a:off x="5700901" y="1727161"/>
            <a:ext cx="793562" cy="829945"/>
          </a:xfrm>
          <a:prstGeom prst="rect">
            <a:avLst/>
          </a:prstGeom>
          <a:noFill/>
        </p:spPr>
        <p:txBody>
          <a:bodyPr wrap="square" rtlCol="0">
            <a:spAutoFit/>
          </a:bodyPr>
          <a:lstStyle/>
          <a:p>
            <a:pPr algn="ctr"/>
            <a:r>
              <a:rPr lang="zh-CN" altLang="en-US" sz="2400" dirty="0">
                <a:solidFill>
                  <a:schemeClr val="accent2"/>
                </a:solidFill>
                <a:latin typeface="+mj-ea"/>
                <a:ea typeface="+mj-ea"/>
              </a:rPr>
              <a:t>样本全样</a:t>
            </a:r>
          </a:p>
        </p:txBody>
      </p:sp>
      <p:sp>
        <p:nvSpPr>
          <p:cNvPr id="25" name="TextBox 24"/>
          <p:cNvSpPr txBox="1"/>
          <p:nvPr/>
        </p:nvSpPr>
        <p:spPr>
          <a:xfrm>
            <a:off x="7783280" y="4872531"/>
            <a:ext cx="793562" cy="829945"/>
          </a:xfrm>
          <a:prstGeom prst="rect">
            <a:avLst/>
          </a:prstGeom>
          <a:noFill/>
        </p:spPr>
        <p:txBody>
          <a:bodyPr wrap="square" rtlCol="0">
            <a:spAutoFit/>
          </a:bodyPr>
          <a:lstStyle/>
          <a:p>
            <a:pPr algn="ctr"/>
            <a:r>
              <a:rPr lang="zh-CN" altLang="en-US" sz="2400" dirty="0">
                <a:solidFill>
                  <a:schemeClr val="accent2"/>
                </a:solidFill>
                <a:latin typeface="+mj-ea"/>
                <a:ea typeface="+mj-ea"/>
              </a:rPr>
              <a:t>相关关系</a:t>
            </a:r>
          </a:p>
        </p:txBody>
      </p:sp>
      <p:sp>
        <p:nvSpPr>
          <p:cNvPr id="30" name="TextBox 84"/>
          <p:cNvSpPr txBox="1">
            <a:spLocks noChangeArrowheads="1"/>
          </p:cNvSpPr>
          <p:nvPr/>
        </p:nvSpPr>
        <p:spPr bwMode="auto">
          <a:xfrm>
            <a:off x="7353935" y="1480820"/>
            <a:ext cx="399034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sz="1800" b="1" dirty="0">
                <a:solidFill>
                  <a:srgbClr val="FF0000"/>
                </a:solidFill>
                <a:latin typeface="Calibri" panose="020F0502020204030204" pitchFamily="34" charset="0"/>
                <a:ea typeface="微软雅黑" panose="020B0503020204020204" pitchFamily="34" charset="-122"/>
                <a:cs typeface="Calibri" panose="020F0502020204030204" pitchFamily="34" charset="0"/>
                <a:sym typeface="微软雅黑" panose="020B0503020204020204" pitchFamily="34" charset="-122"/>
              </a:rPr>
              <a:t>要全样而非抽样</a:t>
            </a:r>
            <a:r>
              <a:rPr sz="20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微软雅黑" panose="020B0503020204020204" pitchFamily="34" charset="-122"/>
              </a:rPr>
              <a:t>：</a:t>
            </a:r>
            <a:r>
              <a:rPr sz="18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微软雅黑" panose="020B0503020204020204" pitchFamily="34" charset="-122"/>
              </a:rPr>
              <a:t>不再是依靠分析少量的数据样本，开始关注整体数据中价值。</a:t>
            </a:r>
            <a:endParaRPr lang="zh-CN" altLang="en-US" sz="18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微软雅黑" panose="020B0503020204020204" pitchFamily="34" charset="-122"/>
            </a:endParaRPr>
          </a:p>
        </p:txBody>
      </p:sp>
      <p:sp>
        <p:nvSpPr>
          <p:cNvPr id="31" name="TextBox 84"/>
          <p:cNvSpPr txBox="1">
            <a:spLocks noChangeArrowheads="1"/>
          </p:cNvSpPr>
          <p:nvPr/>
        </p:nvSpPr>
        <p:spPr bwMode="auto">
          <a:xfrm>
            <a:off x="8799195" y="4993640"/>
            <a:ext cx="325310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buClrTx/>
              <a:buSzTx/>
            </a:pPr>
            <a:r>
              <a:rPr lang="en-US" altLang="zh-CN" sz="1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要注重相关关系而非因果关系</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sz="18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微软雅黑" panose="020B0503020204020204" pitchFamily="34" charset="-122"/>
              </a:rPr>
              <a:t>建立在相关关系分析法基础上的预测是大数据的核心。“因果关系”往往没有那么重要了，我们更多研究的是“相关关系”。</a:t>
            </a:r>
          </a:p>
        </p:txBody>
      </p:sp>
      <p:sp>
        <p:nvSpPr>
          <p:cNvPr id="34" name="TextBox 84"/>
          <p:cNvSpPr txBox="1">
            <a:spLocks noChangeArrowheads="1"/>
          </p:cNvSpPr>
          <p:nvPr/>
        </p:nvSpPr>
        <p:spPr bwMode="auto">
          <a:xfrm>
            <a:off x="168910" y="3395980"/>
            <a:ext cx="339471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buClrTx/>
              <a:buSzTx/>
            </a:pPr>
            <a:r>
              <a:rPr lang="zh-CN" altLang="en-US" sz="1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要效率而非绝对精确</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sz="1800" dirty="0">
                <a:solidFill>
                  <a:schemeClr val="tx1">
                    <a:lumMod val="50000"/>
                  </a:schemeClr>
                </a:solidFill>
                <a:latin typeface="Calibri" panose="020F0502020204030204" pitchFamily="34" charset="0"/>
                <a:ea typeface="微软雅黑" panose="020B0503020204020204" pitchFamily="34" charset="-122"/>
                <a:cs typeface="Calibri" panose="020F0502020204030204" pitchFamily="34" charset="0"/>
                <a:sym typeface="微软雅黑" panose="020B0503020204020204" pitchFamily="34" charset="-122"/>
              </a:rPr>
              <a:t>不必追求绝对的精确，大数据具备时效性特征，要求大数据处理必须具备高效率，否则就会丧失数据分析的价值。</a:t>
            </a:r>
          </a:p>
        </p:txBody>
      </p:sp>
      <p:sp>
        <p:nvSpPr>
          <p:cNvPr id="21" name="TextBox 24"/>
          <p:cNvSpPr txBox="1"/>
          <p:nvPr/>
        </p:nvSpPr>
        <p:spPr>
          <a:xfrm>
            <a:off x="3563705" y="4872531"/>
            <a:ext cx="793562" cy="829945"/>
          </a:xfrm>
          <a:prstGeom prst="rect">
            <a:avLst/>
          </a:prstGeom>
          <a:noFill/>
        </p:spPr>
        <p:txBody>
          <a:bodyPr wrap="square" rtlCol="0">
            <a:spAutoFit/>
          </a:bodyPr>
          <a:lstStyle/>
          <a:p>
            <a:pPr algn="ctr"/>
            <a:r>
              <a:rPr lang="zh-CN" altLang="en-US" sz="2400" dirty="0">
                <a:solidFill>
                  <a:schemeClr val="accent2"/>
                </a:solidFill>
                <a:latin typeface="+mj-ea"/>
                <a:ea typeface="+mj-ea"/>
              </a:rPr>
              <a:t>高效率</a:t>
            </a:r>
          </a:p>
        </p:txBody>
      </p:sp>
    </p:spTree>
  </p:cSld>
  <p:clrMapOvr>
    <a:masterClrMapping/>
  </p:clrMapOvr>
  <p:transition spd="slow" advClick="0" advTm="3624"/>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96FFF5B-1D19-49F6-80CE-FB420BFED85D"/>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个人述职"/>
  <p:tag name="ISPRING_SCORM_ENDPOINT" val="&lt;endpoint&gt;&lt;enable&gt;0&lt;/enable&gt;&lt;lrs&gt;http://&lt;/lrs&gt;&lt;auth&gt;0&lt;/auth&gt;&lt;login&gt;&lt;/login&gt;&lt;password&gt;&lt;/password&gt;&lt;key&gt;&lt;/key&gt;&lt;name&gt;&lt;/name&gt;&lt;email&gt;&lt;/email&gt;&lt;/endpoint&gt;&#10;"/>
  <p:tag name="KSO_WPP_MARK_KEY" val="f9838595-ffce-403e-96ff-0cecde15c223"/>
  <p:tag name="COMMONDATA" val="eyJoZGlkIjoiMDE3MTE0MGU2YTI0ZWNhZWUzYWJmOWU2YzhiOWJjNGY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3168</Words>
  <Application>Microsoft Office PowerPoint</Application>
  <PresentationFormat>自定义</PresentationFormat>
  <Paragraphs>289</Paragraphs>
  <Slides>37</Slides>
  <Notes>37</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37</vt:i4>
      </vt:variant>
    </vt:vector>
  </HeadingPairs>
  <TitlesOfParts>
    <vt:vector size="48" baseType="lpstr">
      <vt:lpstr>Helvetica Neue</vt:lpstr>
      <vt:lpstr>微软雅黑</vt:lpstr>
      <vt:lpstr>Arial</vt:lpstr>
      <vt:lpstr>Calibri</vt:lpstr>
      <vt:lpstr>Calibri Light</vt:lpstr>
      <vt:lpstr>Impact</vt:lpstr>
      <vt:lpstr>Times New Roman</vt:lpstr>
      <vt:lpstr>清风素材 12sc.taobao.com</vt:lpstr>
      <vt:lpstr>1_自定义设计方案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sxd@djtu.edu.cn</cp:lastModifiedBy>
  <cp:revision>1219</cp:revision>
  <dcterms:created xsi:type="dcterms:W3CDTF">2013-01-25T01:44:00Z</dcterms:created>
  <dcterms:modified xsi:type="dcterms:W3CDTF">2024-10-02T01:40:35Z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2052-11.1.0.14252</vt:lpwstr>
  </property>
  <property fmtid="{D5CDD505-2E9C-101B-9397-08002B2CF9AE}" pid="3" name="ICV">
    <vt:lpwstr>50E0B6DB25304D7EA11AEBE41FCD4753_12</vt:lpwstr>
  </property>
</Properties>
</file>