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68" r:id="rId3"/>
    <p:sldMasterId id="2147483670" r:id="rId4"/>
  </p:sldMasterIdLst>
  <p:notesMasterIdLst>
    <p:notesMasterId r:id="rId67"/>
  </p:notesMasterIdLst>
  <p:handoutMasterIdLst>
    <p:handoutMasterId r:id="rId68"/>
  </p:handoutMasterIdLst>
  <p:sldIdLst>
    <p:sldId id="1167" r:id="rId5"/>
    <p:sldId id="1026" r:id="rId6"/>
    <p:sldId id="1068" r:id="rId7"/>
    <p:sldId id="1028" r:id="rId8"/>
    <p:sldId id="1027" r:id="rId9"/>
    <p:sldId id="1014" r:id="rId10"/>
    <p:sldId id="1170" r:id="rId11"/>
    <p:sldId id="1058" r:id="rId12"/>
    <p:sldId id="1113" r:id="rId13"/>
    <p:sldId id="1114" r:id="rId14"/>
    <p:sldId id="1115" r:id="rId15"/>
    <p:sldId id="1116" r:id="rId16"/>
    <p:sldId id="1117" r:id="rId17"/>
    <p:sldId id="1118" r:id="rId18"/>
    <p:sldId id="1119" r:id="rId19"/>
    <p:sldId id="1120" r:id="rId20"/>
    <p:sldId id="1121" r:id="rId21"/>
    <p:sldId id="1122" r:id="rId22"/>
    <p:sldId id="1123" r:id="rId23"/>
    <p:sldId id="1124" r:id="rId24"/>
    <p:sldId id="1125" r:id="rId25"/>
    <p:sldId id="1126" r:id="rId26"/>
    <p:sldId id="1127" r:id="rId27"/>
    <p:sldId id="1128" r:id="rId28"/>
    <p:sldId id="1129" r:id="rId29"/>
    <p:sldId id="1130" r:id="rId30"/>
    <p:sldId id="1131" r:id="rId31"/>
    <p:sldId id="1132" r:id="rId32"/>
    <p:sldId id="1069" r:id="rId33"/>
    <p:sldId id="1072" r:id="rId34"/>
    <p:sldId id="1133" r:id="rId35"/>
    <p:sldId id="1134" r:id="rId36"/>
    <p:sldId id="1168" r:id="rId37"/>
    <p:sldId id="1169" r:id="rId38"/>
    <p:sldId id="1137" r:id="rId39"/>
    <p:sldId id="1070" r:id="rId40"/>
    <p:sldId id="1138" r:id="rId41"/>
    <p:sldId id="1140" r:id="rId42"/>
    <p:sldId id="1141" r:id="rId43"/>
    <p:sldId id="1142" r:id="rId44"/>
    <p:sldId id="1060" r:id="rId45"/>
    <p:sldId id="1085" r:id="rId46"/>
    <p:sldId id="1074" r:id="rId47"/>
    <p:sldId id="1075" r:id="rId48"/>
    <p:sldId id="1144" r:id="rId49"/>
    <p:sldId id="1077" r:id="rId50"/>
    <p:sldId id="1061" r:id="rId51"/>
    <p:sldId id="1145" r:id="rId52"/>
    <p:sldId id="1080" r:id="rId53"/>
    <p:sldId id="1146" r:id="rId54"/>
    <p:sldId id="1147" r:id="rId55"/>
    <p:sldId id="1148" r:id="rId56"/>
    <p:sldId id="1149" r:id="rId57"/>
    <p:sldId id="1150" r:id="rId58"/>
    <p:sldId id="1151" r:id="rId59"/>
    <p:sldId id="1081" r:id="rId60"/>
    <p:sldId id="1152" r:id="rId61"/>
    <p:sldId id="1153" r:id="rId62"/>
    <p:sldId id="1154" r:id="rId63"/>
    <p:sldId id="1155" r:id="rId64"/>
    <p:sldId id="1156" r:id="rId65"/>
    <p:sldId id="1032" r:id="rId66"/>
  </p:sldIdLst>
  <p:sldSz cx="12196763" cy="6858000"/>
  <p:notesSz cx="6858000" cy="9144000"/>
  <p:custDataLst>
    <p:tags r:id="rId6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97A6"/>
    <a:srgbClr val="D53E25"/>
    <a:srgbClr val="ECA11A"/>
    <a:srgbClr val="2C99C0"/>
    <a:srgbClr val="294A5A"/>
    <a:srgbClr val="99CC39"/>
    <a:srgbClr val="ED5A00"/>
    <a:srgbClr val="00AAA2"/>
    <a:srgbClr val="F8F8F8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2" autoAdjust="0"/>
    <p:restoredTop sz="49635" autoAdjust="0"/>
  </p:normalViewPr>
  <p:slideViewPr>
    <p:cSldViewPr snapToObjects="1" showGuides="1">
      <p:cViewPr varScale="1">
        <p:scale>
          <a:sx n="82" d="100"/>
          <a:sy n="82" d="100"/>
        </p:scale>
        <p:origin x="581" y="72"/>
      </p:cViewPr>
      <p:guideLst>
        <p:guide orient="horz" pos="2159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7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ags" Target="tags/tag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2024/10/2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47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48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62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rgbClr val="F8F8F8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8F8F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381250" y="2663825"/>
            <a:ext cx="8478520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sz="540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大数据技术</a:t>
            </a:r>
            <a:r>
              <a:rPr sz="540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基础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768350"/>
            <a:chOff x="695" y="481"/>
            <a:chExt cx="9826" cy="121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3）接下来是系统默认的，直接点击下一步。</a:t>
              </a:r>
              <a:endParaRPr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05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15" y="1586230"/>
            <a:ext cx="9639300" cy="49155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1137285"/>
            <a:chOff x="695" y="481"/>
            <a:chExt cx="9826" cy="1791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4）选择安装程序光盘映像文件，然后点击浏览，找到你所下载的CentOS7操作系统所在的目录，点击下一步。</a:t>
              </a:r>
              <a:endParaRPr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3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055" y="1841500"/>
            <a:ext cx="9081135" cy="4595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768350"/>
            <a:chOff x="695" y="481"/>
            <a:chExt cx="9826" cy="121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5）全名输入你之后要用的主机名，记住自己设置的密码即可，点击下一步。</a:t>
              </a:r>
              <a:endParaRPr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06" name="图片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945" y="1521460"/>
            <a:ext cx="8352790" cy="5002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829945"/>
            <a:chOff x="695" y="481"/>
            <a:chExt cx="9826" cy="1307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6）然后位置这里尽量不要放在C盘，而且目录的最后一个要和上面的Linux系统名称相对应，我这里设置的是bigdata01，设置好后点击下一步。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2" name="图片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745" y="1938020"/>
            <a:ext cx="9988550" cy="4605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83515" y="865505"/>
            <a:ext cx="11779885" cy="460375"/>
            <a:chOff x="695" y="481"/>
            <a:chExt cx="9826" cy="725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7）点击下一步即可。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41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970" y="1325880"/>
            <a:ext cx="9669780" cy="530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1137285"/>
            <a:chOff x="695" y="481"/>
            <a:chExt cx="9826" cy="1791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8）如果读者电脑的内存有16GB的话可以将虚拟机的内存设置成2G，如果内存不足16GB建议将虚拟机的内存设置成1GB。</a:t>
              </a:r>
              <a:endParaRPr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0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" y="1762760"/>
            <a:ext cx="9883140" cy="4712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768350"/>
            <a:chOff x="695" y="481"/>
            <a:chExt cx="9826" cy="121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9）这里还需要注意的一点就是网络适配器设置成NAT模式。然后点击下一步。</a:t>
              </a:r>
              <a:endParaRPr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4" name="图片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020" y="1586230"/>
            <a:ext cx="9284970" cy="5068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460375"/>
            <a:chOff x="695" y="481"/>
            <a:chExt cx="9826" cy="725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10）接下来的两步都是选择系统的推荐即可。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84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1366520"/>
            <a:ext cx="5287010" cy="5047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7145" y="1366520"/>
            <a:ext cx="5577840" cy="5047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460375"/>
            <a:chOff x="695" y="481"/>
            <a:chExt cx="9826" cy="725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11）接下来选择创建新的虚拟磁盘。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1" name="图片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340" y="1478280"/>
            <a:ext cx="9030970" cy="509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829945"/>
            <a:chOff x="695" y="481"/>
            <a:chExt cx="9826" cy="1307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12）这里给个建议，如果读者电脑的硬盘空间足够大的话，建议把最大磁盘大小设置成40GB或者50GB。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86" name="图片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1772920"/>
            <a:ext cx="9992995" cy="493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3218061" y="2769370"/>
            <a:ext cx="84785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sz="4800" b="1" cap="all" dirty="0" err="1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Hadoop大数据平台实践</a:t>
            </a:r>
            <a:endParaRPr sz="4800" b="1" cap="all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506284" y="2437431"/>
            <a:ext cx="3202940" cy="1230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sz="8000" b="1" cap="all" dirty="0">
                <a:solidFill>
                  <a:srgbClr val="2C99C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15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460375"/>
            <a:chOff x="695" y="481"/>
            <a:chExt cx="9826" cy="725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13）接下来的是自动生成的，直接点击下一步即可。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44" name="图片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215" y="1508760"/>
            <a:ext cx="9152255" cy="5017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405130"/>
            <a:chOff x="695" y="481"/>
            <a:chExt cx="9826" cy="638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14）点击完成即可完成安装。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85" name="图片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385" y="1447165"/>
            <a:ext cx="9325610" cy="5047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460375"/>
            <a:chOff x="695" y="481"/>
            <a:chExt cx="9826" cy="725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15）安装完成后如下图所示。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07" name="图片 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760" y="1373505"/>
            <a:ext cx="9624695" cy="5146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829945"/>
            <a:chOff x="695" y="481"/>
            <a:chExt cx="9826" cy="1307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16）进入系统之后主要是一些语言的设置，我这里设置的都是英文，读者可根据自己的需求进行设置。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5" name="图片 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65" y="1843405"/>
            <a:ext cx="4331335" cy="4795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图片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4560" y="1859280"/>
            <a:ext cx="5266690" cy="4779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图片 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6925" y="1859280"/>
            <a:ext cx="5135880" cy="48031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2306955"/>
            <a:chOff x="695" y="481"/>
            <a:chExt cx="9826" cy="3633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17）IP地址的修改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首先打开命令行终端，因为只有root用户有权限对IP进行修改，所以要先切换到root用户下，切换命令为：su root，然后输入以下命令实现对IP的修改。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 /etc/sysconfig/network-scripts/ifcfg-eno16777736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这里需要注意的是并不是每台电脑后面结尾都是eno16777736，所以在这里输入到e的时候按下tab键进行自动补全，回车进入编辑页面，如下图所示</a:t>
              </a:r>
              <a:r>
                <a:rPr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11" name="图片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3336290"/>
            <a:ext cx="10346690" cy="336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829945"/>
            <a:chOff x="695" y="481"/>
            <a:chExt cx="9826" cy="1307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进入编辑界面后，需要将BOOTPROTO改成static，然后在下面添加需要修改的配置，如下图所示</a:t>
              </a:r>
              <a:r>
                <a:rPr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36" name="图片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350" y="1638935"/>
            <a:ext cx="10110470" cy="4858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1198880"/>
            <a:chOff x="695" y="481"/>
            <a:chExt cx="9826" cy="1888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修改好保存退出后，输入命令：service network restart，以此使修改的IP地址生效，最后要验证IP是否生效，输入命令：ping www.baidu.com，出现如下图结果表示修改成功。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13" name="图片 70" descr="1557194543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80" y="2077720"/>
            <a:ext cx="9992360" cy="4337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6148705" cy="4523105"/>
            <a:chOff x="695" y="481"/>
            <a:chExt cx="9826" cy="7123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18）关闭防火墙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在进行安装之前先要将Linux的防火墙关闭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命令如下所示。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（1）临时关闭防火墙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systemctl stop firewalld.service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（2）永久禁用防火墙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systemctl disable firewalld.service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（3）查看防火墙状态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systemctl status firewalld.service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如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右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图所示，出现dead字样表示关闭防火墙成功。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21" name="图片 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805" y="879475"/>
            <a:ext cx="5747385" cy="585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1198880"/>
            <a:chOff x="695" y="481"/>
            <a:chExt cx="9826" cy="1888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19）映射配置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接下来需要配置IP地址和主机名的映射关系，使用命令：vi /etc/hosts进行配置，如下图所示。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7" name="图片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060" y="2078990"/>
            <a:ext cx="9885045" cy="44913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15.1.3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安装和配置JDK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1132840"/>
            <a:ext cx="11759565" cy="5323205"/>
            <a:chOff x="695" y="481"/>
            <a:chExt cx="9826" cy="8383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8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Hadoop是以Java语言写成的，本书的Hadoop应用程序也是采用Java语言编写的，因此需要安装Java环境。Java环境本书选择安装Oracle的JDK。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在这里，我们采用的版本为jdk-8u181-linux-x64。安装步骤如下：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1）将jdk-8u181-linux-x64.tar.gz拷贝到Linux中指定的目录下，如/opt/software，注意，这里需要自己新建文件夹，读者可按自己的习惯来执行，这里仅供参考。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2）对拷贝到Linux中的jdk压缩包进行解压（这里需要用winscp这款软件进行上传），解压到module文件夹下，具体命令如下：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tar -zxvf jdk-8u181-linux-x64.tar.gz -C /opt/module/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3）接下来就是配置JDK环境变量，vi进入/etc/profile，在文件的最后面加上如下语句：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export JAVA_HOME=/opt/module/jdk1.8.0_181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export PATH=$JAVA_HOME/bin:$PATH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4）保存并退出，执行以下命令使得环境变量生效。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source /etc/profile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5）最后执行以下命令以检查JDK环境变量是否生效。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java -version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java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javac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41"/>
          <p:cNvGrpSpPr/>
          <p:nvPr/>
        </p:nvGrpSpPr>
        <p:grpSpPr>
          <a:xfrm>
            <a:off x="2853690" y="3634740"/>
            <a:ext cx="9735820" cy="521970"/>
            <a:chOff x="8258783" y="2250998"/>
            <a:chExt cx="5313425" cy="521971"/>
          </a:xfrm>
        </p:grpSpPr>
        <p:sp>
          <p:nvSpPr>
            <p:cNvPr id="43" name="矩形 42"/>
            <p:cNvSpPr/>
            <p:nvPr/>
          </p:nvSpPr>
          <p:spPr>
            <a:xfrm>
              <a:off x="8258783" y="2341803"/>
              <a:ext cx="728118" cy="201931"/>
            </a:xfrm>
            <a:prstGeom prst="rect">
              <a:avLst/>
            </a:prstGeom>
            <a:solidFill>
              <a:srgbClr val="ECA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267266" y="2250998"/>
              <a:ext cx="4304942" cy="521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Hadoop平台程序开发过程</a:t>
              </a:r>
            </a:p>
          </p:txBody>
        </p:sp>
      </p:grpSp>
      <p:grpSp>
        <p:nvGrpSpPr>
          <p:cNvPr id="10" name="组合 37"/>
          <p:cNvGrpSpPr/>
          <p:nvPr/>
        </p:nvGrpSpPr>
        <p:grpSpPr>
          <a:xfrm>
            <a:off x="1520190" y="1869440"/>
            <a:ext cx="9248775" cy="521970"/>
            <a:chOff x="8258783" y="2240837"/>
            <a:chExt cx="4521231" cy="52196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62098" y="2240837"/>
              <a:ext cx="3617916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15.1.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Hadoop系统的安装与配置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2186305" y="2722880"/>
            <a:ext cx="10114280" cy="521970"/>
            <a:chOff x="8506854" y="2543731"/>
            <a:chExt cx="6576666" cy="521969"/>
          </a:xfrm>
        </p:grpSpPr>
        <p:sp>
          <p:nvSpPr>
            <p:cNvPr id="16" name="矩形 15"/>
            <p:cNvSpPr/>
            <p:nvPr/>
          </p:nvSpPr>
          <p:spPr>
            <a:xfrm>
              <a:off x="8506854" y="2640251"/>
              <a:ext cx="866676" cy="194945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708392" y="2543731"/>
              <a:ext cx="5375128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15.2.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Hadoop平台基本操作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下载安装Hadoop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310" y="753745"/>
            <a:ext cx="11333480" cy="4584700"/>
            <a:chOff x="695" y="481"/>
            <a:chExt cx="9826" cy="722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书采用的Hadoop版本是2.7.3，可以到Hadoop官网下载安装软件。在Windows系统下面下载安装文件hadoop-2.7.3.tar.gz，则需要通过上面提到过的winscp软件上传到Linux系统的“/opt/software/”目录下，这个目录是本书所有安装文件的中转站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1）使用以下命令进行解压。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tar -zxvf hadoop-2.7.3.tar.gz -C /opt/module/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2）配置Hadoop环境变量，vi进入~/.bash_profile，在文件后面加上如下语句：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HADOOP_HOME=/opt/module/hadoop-2.7.3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export HADOOP_HOME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P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ATH=$HADOOP_HOME/bin:$HADOOP_HOME/sbin:$PATH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export PATH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下载安装Hadoop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310" y="753745"/>
            <a:ext cx="11333480" cy="1630045"/>
            <a:chOff x="695" y="481"/>
            <a:chExt cx="9826" cy="2567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3）执行以下命令使环境变量生效。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source ~/.bash_profile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）查看是否生效：输入start，然后按两下tab键，看是否有以下内容，如下图所示。如果出现以下内容表示环境变量已生效。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22" name="图片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990" y="2383790"/>
            <a:ext cx="9928860" cy="42614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下载安装Hadoop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3505" y="1473200"/>
            <a:ext cx="11333480" cy="4123055"/>
            <a:chOff x="695" y="481"/>
            <a:chExt cx="9826" cy="6493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6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接下来就是配置Hadoop环境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1）切换到Hadoop的安装路径找到etc/hadoop下的hadoop-env.sh文件夹，使用vi打开，添加如下语句：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JAVA_HOME=/opt/module/jdk1.8.0_181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2）在同一目录下配置hdfs-site.xml文件夹，配置文件如下：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&lt;!--注释配置数据块的冗余度，默认是3--&gt;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&lt;property&gt;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   &lt;name&gt;dfs.replication&lt;/name&gt;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   &lt;value&gt;2&lt;/value&gt;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&lt;/property&gt;</a:t>
              </a:r>
            </a:p>
            <a:p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下载安装Hadoop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310" y="1245235"/>
            <a:ext cx="11333480" cy="4215765"/>
            <a:chOff x="695" y="481"/>
            <a:chExt cx="9826" cy="6639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6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3）在同一目录下配置core-site.xml文件夹，配置文件如下：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&lt;!--配置HDFS主节点，NameNode的地址,9000是RPC通信端口--&gt;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&lt;property&gt;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   &lt;name&gt;fs.defaultFS&lt;/name&gt;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   &lt;value&gt;hdfs://bigdata01:9000&lt;/value&gt;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&lt;/property&gt; 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&lt;!--配置HDFS数据块和元数据保存的目录,一定要修改--&gt;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&lt;property&gt;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   &lt;name&gt;hadoop.tmp.dir&lt;/name&gt;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   &lt;value&gt;/opt/module/hadoop-2.7.3/tmp&lt;/value&gt;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&lt;/property&gt;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下载安装Hadoop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6865" y="1455420"/>
            <a:ext cx="11333480" cy="4123055"/>
            <a:chOff x="695" y="481"/>
            <a:chExt cx="9826" cy="6493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6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4）在同一目录下配置Mapred-site.xml文件夹，这里需要注意，在Hadoop2.7.3版本中这个文件夹是默认没有的，需要读者自己手动创建，创建的命令为：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cp Mapred-site.xml.template  Mapred-site.xml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创建好之后，执行命令vi Mapred-site.xml进行配置，配置文件如下：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&lt;!--配置MR程序运行的框架--&gt;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&lt;property&gt;	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&lt;name&gt;MapReduce.framework.name&lt;/name&gt;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&lt;value&gt;yarn&lt;/value&gt;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&lt;/property&gt;</a:t>
              </a:r>
            </a:p>
            <a:p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15.1.4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下载安装Hadoop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808355"/>
            <a:ext cx="11333480" cy="4954270"/>
            <a:chOff x="695" y="481"/>
            <a:chExt cx="9826" cy="7802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7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5）在同一目录下配置yarn-site.xml文件夹，配置文件如下：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&lt;!--配置Yarn的节点--&gt;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&lt;property&gt;	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&lt;name&gt;yarn.resourcemanager.hostname&lt;/name&gt;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&lt;value&gt;bigdata01&lt;/value&gt;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&lt;/property&gt;	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&lt;!--NodeManager执行MR任务的方式是Shuffle--&gt;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&lt;property&gt;	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&lt;name&gt;yarn.nodemanager.aux-services&lt;/name&gt;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&lt;value&gt;MapReduce_Shuffle&lt;/value&gt;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&lt;/property&gt;	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6）配置好以上文件夹之后，还需要配置slaves，命令如下：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vi slaves       进入之后输入你所有从节点的主机名，保存退出即可。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15.1.5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SSH免密登陆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7395"/>
            <a:ext cx="11403330" cy="829945"/>
            <a:chOff x="695" y="481"/>
            <a:chExt cx="9826" cy="1307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输入命令：ssh-keygen -t rsa，进行免密登陆配置，一直按回车即可，如下图所示。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28" name="图片 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15" y="1670050"/>
            <a:ext cx="10189845" cy="487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15.1.5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SSH免密登陆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7395"/>
            <a:ext cx="11403330" cy="829945"/>
            <a:chOff x="695" y="481"/>
            <a:chExt cx="9826" cy="1307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接下来输入命令：ssh-copy-id localhost，然后按下回车，会提示你输入密码，按提示进行即可，如下图所示。最后输入ssh localhost进行验证是否成功即可。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30" name="图片 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25" y="1736725"/>
            <a:ext cx="10191115" cy="4836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15.1.6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虚拟机克隆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656590"/>
            <a:ext cx="11403330" cy="6000750"/>
            <a:chOff x="695" y="481"/>
            <a:chExt cx="9826" cy="945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9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克隆之前注意一定要先关闭虚拟机，之后选中虚拟机的名字，右键—&gt;管理—&gt;克隆，选择当前状态，创建完整克隆，等待克隆完毕就行，这里注意，根据读者自己的需求，要搭建几个从节点就克隆几台虚拟机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克隆完成之后，需要对克隆好的虚拟机修改主机名和IP，拿一台克隆的虚拟机为例，其他的虚拟机操作步骤同样，具体操作如下：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1）IP的修改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执行以下命令：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vi /etc/sysconfig/network-scripts/ifcfg-eno16777736进行IP的修改，这里需要注意，并不是每台电脑都是eno16777736，所以在输入到e的时候需要按tab键进行自动补全，进去之后只需要对IPADDR进行修改，改成你自己想要的IP地址即可。之后保存退出，执行命令service network restart使IP地址生效，然后输入ping www.baidu.com看是否能够ping通，若ping通则配置成功，按ctrl+c停止。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2）主机名的修改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输入以下命令：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hostnamectl set-hostname 主机名，输入hostname看主机名是否生效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15.1.7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Hadoop运行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7395"/>
            <a:ext cx="11403330" cy="1568450"/>
            <a:chOff x="695" y="481"/>
            <a:chExt cx="9826" cy="247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在运行Hadoop之前，要先将主节点的NameNode进行格式化，命令如下：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hadoop namenode -format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最后通过命令：start-all.sh，启动集群，如下图所示。</a:t>
              </a:r>
            </a:p>
            <a:p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2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835" y="2069465"/>
            <a:ext cx="9329420" cy="44697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4645025" y="2691130"/>
            <a:ext cx="4476115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defRPr/>
            </a:pPr>
            <a:r>
              <a:rPr sz="4800" b="1" dirty="0">
                <a:solidFill>
                  <a:schemeClr val="tx2"/>
                </a:solidFill>
                <a:latin typeface="Arial" panose="020B0604020202020204"/>
                <a:ea typeface="微软雅黑" panose="020B0503020204020204" pitchFamily="34" charset="-122"/>
                <a:sym typeface="+mn-ea"/>
              </a:rPr>
              <a:t>Hadoop系统的安装与配置</a:t>
            </a:r>
            <a:endParaRPr lang="zh-CN" altLang="en-GB" sz="4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861948" y="2402346"/>
            <a:ext cx="2082271" cy="131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8000" cap="all" spc="284" dirty="0">
                <a:solidFill>
                  <a:srgbClr val="2C99C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15.1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/>
    </mc:Choice>
    <mc:Fallback xmlns="">
      <p:transition spd="slow" advClick="0" advTm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15.1.8查看集群状态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7395"/>
            <a:ext cx="11403330" cy="5815965"/>
            <a:chOff x="695" y="481"/>
            <a:chExt cx="9826" cy="9159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9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通过在主节点和从节点输入jps查看集群的状态，效果如下：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访问NameNode提供的Web端口：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http://主机名或IP地址:50070 HDFS（注意：是主节点的主机名或IP地址）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14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850" y="1386205"/>
            <a:ext cx="9241155" cy="4299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4766945" y="2690495"/>
            <a:ext cx="4476115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FontTx/>
              <a:buNone/>
            </a:pPr>
            <a:r>
              <a:rPr lang="zh-CN" altLang="en-GB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Hadoop平台基本操作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861948" y="2402346"/>
            <a:ext cx="2082271" cy="131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8000" cap="all" spc="284" dirty="0">
                <a:solidFill>
                  <a:srgbClr val="2C99C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15.2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/>
    </mc:Choice>
    <mc:Fallback xmlns="">
      <p:transition spd="slow" advClick="0" advTm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41"/>
          <p:cNvGrpSpPr/>
          <p:nvPr/>
        </p:nvGrpSpPr>
        <p:grpSpPr>
          <a:xfrm>
            <a:off x="3013710" y="3716655"/>
            <a:ext cx="9735820" cy="521970"/>
            <a:chOff x="8258783" y="2250998"/>
            <a:chExt cx="5313425" cy="521971"/>
          </a:xfrm>
        </p:grpSpPr>
        <p:sp>
          <p:nvSpPr>
            <p:cNvPr id="43" name="矩形 42"/>
            <p:cNvSpPr/>
            <p:nvPr/>
          </p:nvSpPr>
          <p:spPr>
            <a:xfrm>
              <a:off x="8258783" y="2341803"/>
              <a:ext cx="728118" cy="201931"/>
            </a:xfrm>
            <a:prstGeom prst="rect">
              <a:avLst/>
            </a:prstGeom>
            <a:solidFill>
              <a:srgbClr val="ECA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267266" y="2250998"/>
              <a:ext cx="4304942" cy="521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15.2.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Hadoop程序运行命令</a:t>
              </a:r>
            </a:p>
          </p:txBody>
        </p:sp>
      </p:grpSp>
      <p:grpSp>
        <p:nvGrpSpPr>
          <p:cNvPr id="10" name="组合 37"/>
          <p:cNvGrpSpPr/>
          <p:nvPr/>
        </p:nvGrpSpPr>
        <p:grpSpPr>
          <a:xfrm>
            <a:off x="1520190" y="1869440"/>
            <a:ext cx="9248775" cy="521970"/>
            <a:chOff x="8258783" y="2240837"/>
            <a:chExt cx="4521231" cy="52196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62098" y="2240837"/>
              <a:ext cx="3617916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15.2.1.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Hadoop启动与关闭命令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2294890" y="2723515"/>
            <a:ext cx="10114280" cy="521970"/>
            <a:chOff x="8506854" y="2543731"/>
            <a:chExt cx="6576666" cy="521969"/>
          </a:xfrm>
        </p:grpSpPr>
        <p:sp>
          <p:nvSpPr>
            <p:cNvPr id="16" name="矩形 15"/>
            <p:cNvSpPr/>
            <p:nvPr/>
          </p:nvSpPr>
          <p:spPr>
            <a:xfrm>
              <a:off x="8506854" y="2640251"/>
              <a:ext cx="866676" cy="194945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708392" y="2543731"/>
              <a:ext cx="5375128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15.2.2.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Hadoop文件操作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15.2.1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Hadoop启动与关闭命令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756920"/>
            <a:ext cx="11918315" cy="5630971"/>
            <a:chOff x="695" y="561"/>
            <a:chExt cx="9889" cy="9194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9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1.启动HADOOP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1）进入HADOOP_HOME目录。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2）执行sh bin/start-all.sh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2.关闭HADOOP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1） 进入HADOOP_HOME目录。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2） 执行sh bin/stop-all.sh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3.启动HDFS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1）进入HADOOP_HOME目录。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2）执行sbin/start-dfs.sh 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4.关闭HDFS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1）进入HADOOP_HOME目录。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2）执行sbin/stop-dfs.sh 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5.启动Yarn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1）进入HADOOP_HOME目录。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2）执行sbin/start-yarn.sh 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6.关闭Yarn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1）进入HADOOP_HOME目录。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2）执行sbin/stop-yarn.sh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77025" y="1216025"/>
            <a:ext cx="4196080" cy="4650740"/>
            <a:chOff x="11591" y="1914"/>
            <a:chExt cx="6494" cy="5934"/>
          </a:xfrm>
        </p:grpSpPr>
        <p:grpSp>
          <p:nvGrpSpPr>
            <p:cNvPr id="18" name="组合 17"/>
            <p:cNvGrpSpPr/>
            <p:nvPr/>
          </p:nvGrpSpPr>
          <p:grpSpPr>
            <a:xfrm>
              <a:off x="12544" y="3484"/>
              <a:ext cx="4628" cy="4364"/>
              <a:chOff x="12544" y="3484"/>
              <a:chExt cx="4628" cy="4364"/>
            </a:xfrm>
          </p:grpSpPr>
          <p:sp>
            <p:nvSpPr>
              <p:cNvPr id="51" name="Oval 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606" y="3484"/>
                <a:ext cx="2483" cy="2483"/>
              </a:xfrm>
              <a:prstGeom prst="ellipse">
                <a:avLst/>
              </a:prstGeom>
              <a:solidFill>
                <a:srgbClr val="2196F3">
                  <a:alpha val="8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en-US" sz="1350" strike="noStrike" noProof="1">
                  <a:solidFill>
                    <a:sysClr val="windowText" lastClr="000000"/>
                  </a:solidFill>
                  <a:latin typeface="Source Sans Pro" charset="0"/>
                </a:endParaRPr>
              </a:p>
            </p:txBody>
          </p:sp>
          <p:sp>
            <p:nvSpPr>
              <p:cNvPr id="50" name="Oval 3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2544" y="5364"/>
                <a:ext cx="2483" cy="2485"/>
              </a:xfrm>
              <a:prstGeom prst="ellipse">
                <a:avLst/>
              </a:prstGeom>
              <a:solidFill>
                <a:srgbClr val="38A9C9">
                  <a:alpha val="8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en-US" sz="1350" strike="noStrike" noProof="1">
                  <a:solidFill>
                    <a:sysClr val="windowText" lastClr="000000"/>
                  </a:solidFill>
                  <a:latin typeface="Source Sans Pro" charset="0"/>
                </a:endParaRPr>
              </a:p>
            </p:txBody>
          </p:sp>
          <p:sp>
            <p:nvSpPr>
              <p:cNvPr id="52" name="Oval 9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4690" y="5364"/>
                <a:ext cx="2483" cy="2485"/>
              </a:xfrm>
              <a:prstGeom prst="ellipse">
                <a:avLst/>
              </a:prstGeom>
              <a:solidFill>
                <a:srgbClr val="50BB9F">
                  <a:alpha val="8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en-US" sz="1350" strike="noStrike" noProof="1">
                  <a:solidFill>
                    <a:sysClr val="windowText" lastClr="000000"/>
                  </a:solidFill>
                  <a:latin typeface="Source Sans Pro" charset="0"/>
                </a:endParaRPr>
              </a:p>
            </p:txBody>
          </p:sp>
        </p:grpSp>
        <p:sp>
          <p:nvSpPr>
            <p:cNvPr id="4" name="Oval 3"/>
            <p:cNvSpPr/>
            <p:nvPr>
              <p:custDataLst>
                <p:tags r:id="rId1"/>
              </p:custDataLst>
            </p:nvPr>
          </p:nvSpPr>
          <p:spPr bwMode="auto">
            <a:xfrm>
              <a:off x="14597" y="1914"/>
              <a:ext cx="2483" cy="2485"/>
            </a:xfrm>
            <a:prstGeom prst="ellipse">
              <a:avLst/>
            </a:prstGeom>
            <a:solidFill>
              <a:srgbClr val="38A9C9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  <a:latin typeface="Source Sans Pro" charset="0"/>
              </a:endParaRPr>
            </a:p>
          </p:txBody>
        </p:sp>
        <p:sp>
          <p:nvSpPr>
            <p:cNvPr id="9" name="Oval 9"/>
            <p:cNvSpPr/>
            <p:nvPr>
              <p:custDataLst>
                <p:tags r:id="rId2"/>
              </p:custDataLst>
            </p:nvPr>
          </p:nvSpPr>
          <p:spPr bwMode="auto">
            <a:xfrm>
              <a:off x="12333" y="1914"/>
              <a:ext cx="2483" cy="2485"/>
            </a:xfrm>
            <a:prstGeom prst="ellipse">
              <a:avLst/>
            </a:prstGeom>
            <a:solidFill>
              <a:srgbClr val="50BB9F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  <a:latin typeface="Source Sans Pro" charset="0"/>
              </a:endParaRPr>
            </a:p>
          </p:txBody>
        </p:sp>
        <p:sp>
          <p:nvSpPr>
            <p:cNvPr id="10" name="Oval 9"/>
            <p:cNvSpPr/>
            <p:nvPr>
              <p:custDataLst>
                <p:tags r:id="rId3"/>
              </p:custDataLst>
            </p:nvPr>
          </p:nvSpPr>
          <p:spPr bwMode="auto">
            <a:xfrm>
              <a:off x="15603" y="3482"/>
              <a:ext cx="2483" cy="2485"/>
            </a:xfrm>
            <a:prstGeom prst="ellipse">
              <a:avLst/>
            </a:prstGeom>
            <a:solidFill>
              <a:srgbClr val="50BB9F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  <a:latin typeface="Source Sans Pro" charset="0"/>
              </a:endParaRPr>
            </a:p>
          </p:txBody>
        </p:sp>
        <p:sp>
          <p:nvSpPr>
            <p:cNvPr id="11" name="Oval 3"/>
            <p:cNvSpPr/>
            <p:nvPr>
              <p:custDataLst>
                <p:tags r:id="rId4"/>
              </p:custDataLst>
            </p:nvPr>
          </p:nvSpPr>
          <p:spPr bwMode="auto">
            <a:xfrm>
              <a:off x="11591" y="3563"/>
              <a:ext cx="2483" cy="2485"/>
            </a:xfrm>
            <a:prstGeom prst="ellipse">
              <a:avLst/>
            </a:prstGeom>
            <a:solidFill>
              <a:srgbClr val="38A9C9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  <a:latin typeface="Source Sans Pro" charset="0"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15.2.2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Hadoop文件操作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7315" y="920750"/>
            <a:ext cx="11779885" cy="5323205"/>
            <a:chOff x="695" y="481"/>
            <a:chExt cx="9826" cy="8383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8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1.将本地文件存储至Hadoop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使用方法：hadoop fs –put [本地地址] [hadoop目录]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示例：hadoop fs –put /home/t/file.txt /user/t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2.将本地文件夹存储至Hadoop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使用方法：hadoop fs –put [本地目录] [Hadoop目录] 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示例：hadoop fs –put /home/t/dir_name /user/t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3.将Hadoop上某个文件下载至本地已有目录下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使用方法：hadoop fs -get [文件目录] [本地目录]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示例：hadoop fs –get /user/t/ok.txt /home/t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4.删除Hadoop上指定文件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使用方法：hadoop fs –rm [文件地址]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示例：hadoop fs –rm /user/t/ok.txt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5.删除Hadoop上指定文件夹（包含子目录等）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使用方法：hadoop fs –rm [目录地址]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示例：hadoop fs –rmr /user/t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6.在Hadoop指定目录内创建新目录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使用方法：hadoop fs –mkdir /user/t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51395" y="1797685"/>
            <a:ext cx="4123690" cy="3768090"/>
            <a:chOff x="11591" y="1914"/>
            <a:chExt cx="6494" cy="5934"/>
          </a:xfrm>
        </p:grpSpPr>
        <p:grpSp>
          <p:nvGrpSpPr>
            <p:cNvPr id="18" name="组合 17"/>
            <p:cNvGrpSpPr/>
            <p:nvPr/>
          </p:nvGrpSpPr>
          <p:grpSpPr>
            <a:xfrm>
              <a:off x="12544" y="3484"/>
              <a:ext cx="4628" cy="4364"/>
              <a:chOff x="12544" y="3484"/>
              <a:chExt cx="4628" cy="4364"/>
            </a:xfrm>
          </p:grpSpPr>
          <p:sp>
            <p:nvSpPr>
              <p:cNvPr id="51" name="Oval 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606" y="3484"/>
                <a:ext cx="2483" cy="2483"/>
              </a:xfrm>
              <a:prstGeom prst="ellipse">
                <a:avLst/>
              </a:prstGeom>
              <a:solidFill>
                <a:srgbClr val="2196F3">
                  <a:alpha val="8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en-US" sz="1350" strike="noStrike" noProof="1">
                  <a:solidFill>
                    <a:sysClr val="windowText" lastClr="000000"/>
                  </a:solidFill>
                  <a:latin typeface="Source Sans Pro" charset="0"/>
                </a:endParaRPr>
              </a:p>
            </p:txBody>
          </p:sp>
          <p:sp>
            <p:nvSpPr>
              <p:cNvPr id="50" name="Oval 3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2544" y="5364"/>
                <a:ext cx="2483" cy="2485"/>
              </a:xfrm>
              <a:prstGeom prst="ellipse">
                <a:avLst/>
              </a:prstGeom>
              <a:solidFill>
                <a:srgbClr val="38A9C9">
                  <a:alpha val="8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en-US" sz="1350" strike="noStrike" noProof="1">
                  <a:solidFill>
                    <a:sysClr val="windowText" lastClr="000000"/>
                  </a:solidFill>
                  <a:latin typeface="Source Sans Pro" charset="0"/>
                </a:endParaRPr>
              </a:p>
            </p:txBody>
          </p:sp>
          <p:sp>
            <p:nvSpPr>
              <p:cNvPr id="52" name="Oval 9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4690" y="5364"/>
                <a:ext cx="2483" cy="2485"/>
              </a:xfrm>
              <a:prstGeom prst="ellipse">
                <a:avLst/>
              </a:prstGeom>
              <a:solidFill>
                <a:srgbClr val="50BB9F">
                  <a:alpha val="8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en-US" sz="1350" strike="noStrike" noProof="1">
                  <a:solidFill>
                    <a:sysClr val="windowText" lastClr="000000"/>
                  </a:solidFill>
                  <a:latin typeface="Source Sans Pro" charset="0"/>
                </a:endParaRPr>
              </a:p>
            </p:txBody>
          </p:sp>
        </p:grpSp>
        <p:sp>
          <p:nvSpPr>
            <p:cNvPr id="4" name="Oval 3"/>
            <p:cNvSpPr/>
            <p:nvPr>
              <p:custDataLst>
                <p:tags r:id="rId1"/>
              </p:custDataLst>
            </p:nvPr>
          </p:nvSpPr>
          <p:spPr bwMode="auto">
            <a:xfrm>
              <a:off x="14597" y="1914"/>
              <a:ext cx="2483" cy="2485"/>
            </a:xfrm>
            <a:prstGeom prst="ellipse">
              <a:avLst/>
            </a:prstGeom>
            <a:solidFill>
              <a:srgbClr val="38A9C9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  <a:latin typeface="Source Sans Pro" charset="0"/>
              </a:endParaRPr>
            </a:p>
          </p:txBody>
        </p:sp>
        <p:sp>
          <p:nvSpPr>
            <p:cNvPr id="9" name="Oval 9"/>
            <p:cNvSpPr/>
            <p:nvPr>
              <p:custDataLst>
                <p:tags r:id="rId2"/>
              </p:custDataLst>
            </p:nvPr>
          </p:nvSpPr>
          <p:spPr bwMode="auto">
            <a:xfrm>
              <a:off x="12333" y="1914"/>
              <a:ext cx="2483" cy="2485"/>
            </a:xfrm>
            <a:prstGeom prst="ellipse">
              <a:avLst/>
            </a:prstGeom>
            <a:solidFill>
              <a:srgbClr val="50BB9F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  <a:latin typeface="Source Sans Pro" charset="0"/>
              </a:endParaRPr>
            </a:p>
          </p:txBody>
        </p:sp>
        <p:sp>
          <p:nvSpPr>
            <p:cNvPr id="10" name="Oval 9"/>
            <p:cNvSpPr/>
            <p:nvPr>
              <p:custDataLst>
                <p:tags r:id="rId3"/>
              </p:custDataLst>
            </p:nvPr>
          </p:nvSpPr>
          <p:spPr bwMode="auto">
            <a:xfrm>
              <a:off x="15603" y="3482"/>
              <a:ext cx="2483" cy="2485"/>
            </a:xfrm>
            <a:prstGeom prst="ellipse">
              <a:avLst/>
            </a:prstGeom>
            <a:solidFill>
              <a:srgbClr val="50BB9F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  <a:latin typeface="Source Sans Pro" charset="0"/>
              </a:endParaRPr>
            </a:p>
          </p:txBody>
        </p:sp>
        <p:sp>
          <p:nvSpPr>
            <p:cNvPr id="11" name="Oval 3"/>
            <p:cNvSpPr/>
            <p:nvPr>
              <p:custDataLst>
                <p:tags r:id="rId4"/>
              </p:custDataLst>
            </p:nvPr>
          </p:nvSpPr>
          <p:spPr bwMode="auto">
            <a:xfrm>
              <a:off x="11591" y="3563"/>
              <a:ext cx="2483" cy="2485"/>
            </a:xfrm>
            <a:prstGeom prst="ellipse">
              <a:avLst/>
            </a:prstGeom>
            <a:solidFill>
              <a:srgbClr val="38A9C9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  <a:latin typeface="Source Sans Pro" charset="0"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15.2.2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Hadoop文件操作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1417320"/>
            <a:ext cx="11779885" cy="3784600"/>
            <a:chOff x="695" y="481"/>
            <a:chExt cx="9826" cy="596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5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7.在Hadoop指定目录下新建一个空文件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使用touchz命令：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hadoop fs -touchz /user/new.txt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8.将Hadoop上某个文件重命名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使用mv命令：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hadoop fs –mv /user/test.txt /user/ok.txt （将test.txt重命名为ok.txt）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9.将Hadoop指定目录下所有内容保存为一个文件，同时下载至本地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使用方法：hadoop dfs –getmerge /user /home/t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10.将正在运行的Hadoop作业Kill掉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使用方法：hadoop job –kill [job-id]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15.2.3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Hadoop程序运行命令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1443990"/>
            <a:ext cx="11333480" cy="1568450"/>
            <a:chOff x="695" y="481"/>
            <a:chExt cx="9826" cy="247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Jar作业运行命令：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使用方法：$bin/hadoop jar  jar作业  &lt;args&gt;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示例：$bin/hadoop jar hadoop-examples-1.2.1.jar wordcount hdfsinput hdfsoutput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4766945" y="2690495"/>
            <a:ext cx="4476115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FontTx/>
              <a:buNone/>
            </a:pPr>
            <a:r>
              <a:rPr lang="zh-CN" altLang="en-GB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Hadoop平台程序开发过程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861948" y="2402346"/>
            <a:ext cx="2082271" cy="131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8000" cap="all" spc="284" dirty="0">
                <a:solidFill>
                  <a:srgbClr val="2C99C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15.3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/>
    </mc:Choice>
    <mc:Fallback xmlns="">
      <p:transition spd="slow" advClick="0" advTm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37"/>
          <p:cNvGrpSpPr/>
          <p:nvPr/>
        </p:nvGrpSpPr>
        <p:grpSpPr>
          <a:xfrm>
            <a:off x="1520190" y="1869440"/>
            <a:ext cx="9248775" cy="521970"/>
            <a:chOff x="8258783" y="2240837"/>
            <a:chExt cx="4521231" cy="52196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62098" y="2240837"/>
              <a:ext cx="3617916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15.3.1.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开发环境配置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3588385" y="3235325"/>
            <a:ext cx="10114280" cy="521970"/>
            <a:chOff x="8506854" y="2543731"/>
            <a:chExt cx="6576666" cy="521969"/>
          </a:xfrm>
        </p:grpSpPr>
        <p:sp>
          <p:nvSpPr>
            <p:cNvPr id="16" name="矩形 15"/>
            <p:cNvSpPr/>
            <p:nvPr/>
          </p:nvSpPr>
          <p:spPr>
            <a:xfrm>
              <a:off x="8506854" y="2640251"/>
              <a:ext cx="866676" cy="194945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708392" y="2543731"/>
              <a:ext cx="5375128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15.3.2.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程序开发流程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开发环境配置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4855"/>
            <a:ext cx="11701396" cy="1938020"/>
            <a:chOff x="695" y="561"/>
            <a:chExt cx="9889" cy="3052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这里选用IDEA作为Hadoop平台程序开发工具，此外还需要下载安装Maven。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这里就不介绍IDEA的安装了，下面主要介绍一下Maven的配置安装。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首先去官网下载Maven，网址：http://Maven.apache.org/download.cgi，下载好之后，解压此Maven的压缩包， 如图所示。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38" name="图片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0" y="2607310"/>
            <a:ext cx="9858375" cy="402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41"/>
          <p:cNvGrpSpPr/>
          <p:nvPr/>
        </p:nvGrpSpPr>
        <p:grpSpPr>
          <a:xfrm>
            <a:off x="2068195" y="3053080"/>
            <a:ext cx="6195695" cy="521970"/>
            <a:chOff x="8258783" y="2250998"/>
            <a:chExt cx="5313425" cy="521971"/>
          </a:xfrm>
        </p:grpSpPr>
        <p:sp>
          <p:nvSpPr>
            <p:cNvPr id="43" name="矩形 42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ECA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055766" y="2250998"/>
              <a:ext cx="4516442" cy="521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1.3安装和配置JDK</a:t>
              </a:r>
            </a:p>
          </p:txBody>
        </p:sp>
      </p:grpSp>
      <p:grpSp>
        <p:nvGrpSpPr>
          <p:cNvPr id="18" name="组合 44"/>
          <p:cNvGrpSpPr/>
          <p:nvPr/>
        </p:nvGrpSpPr>
        <p:grpSpPr>
          <a:xfrm>
            <a:off x="2468245" y="3559175"/>
            <a:ext cx="8036560" cy="521970"/>
            <a:chOff x="8258783" y="2250998"/>
            <a:chExt cx="6753779" cy="522801"/>
          </a:xfrm>
        </p:grpSpPr>
        <p:sp>
          <p:nvSpPr>
            <p:cNvPr id="46" name="矩形 45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055765" y="2250998"/>
              <a:ext cx="5956797" cy="522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1.4下载安装Hadoop</a:t>
              </a:r>
            </a:p>
          </p:txBody>
        </p:sp>
      </p:grpSp>
      <p:grpSp>
        <p:nvGrpSpPr>
          <p:cNvPr id="2" name="组合 44"/>
          <p:cNvGrpSpPr/>
          <p:nvPr/>
        </p:nvGrpSpPr>
        <p:grpSpPr>
          <a:xfrm>
            <a:off x="2828290" y="4064635"/>
            <a:ext cx="8090535" cy="521970"/>
            <a:chOff x="8258783" y="2251633"/>
            <a:chExt cx="6753779" cy="521969"/>
          </a:xfrm>
        </p:grpSpPr>
        <p:sp>
          <p:nvSpPr>
            <p:cNvPr id="3" name="矩形 2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055765" y="2251633"/>
              <a:ext cx="5956797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1.5SSH免密登陆</a:t>
              </a:r>
            </a:p>
          </p:txBody>
        </p:sp>
      </p:grpSp>
      <p:grpSp>
        <p:nvGrpSpPr>
          <p:cNvPr id="10" name="组合 37"/>
          <p:cNvGrpSpPr/>
          <p:nvPr/>
        </p:nvGrpSpPr>
        <p:grpSpPr>
          <a:xfrm>
            <a:off x="1520190" y="1879600"/>
            <a:ext cx="5376545" cy="521970"/>
            <a:chOff x="8258783" y="2250997"/>
            <a:chExt cx="4521231" cy="52196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055765" y="2250997"/>
              <a:ext cx="3724249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15.1.1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安装前的准备工作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1838960" y="2435860"/>
            <a:ext cx="6422390" cy="521970"/>
            <a:chOff x="8258783" y="2250997"/>
            <a:chExt cx="5313424" cy="521969"/>
          </a:xfrm>
        </p:grpSpPr>
        <p:sp>
          <p:nvSpPr>
            <p:cNvPr id="16" name="矩形 15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55765" y="2250997"/>
              <a:ext cx="4516442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15.1.2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Linux虚拟机的安装</a:t>
              </a:r>
            </a:p>
          </p:txBody>
        </p:sp>
      </p:grpSp>
      <p:grpSp>
        <p:nvGrpSpPr>
          <p:cNvPr id="6" name="组合 44"/>
          <p:cNvGrpSpPr/>
          <p:nvPr/>
        </p:nvGrpSpPr>
        <p:grpSpPr>
          <a:xfrm>
            <a:off x="3108960" y="4559300"/>
            <a:ext cx="8364220" cy="521970"/>
            <a:chOff x="8258783" y="2251633"/>
            <a:chExt cx="6753779" cy="521969"/>
          </a:xfrm>
        </p:grpSpPr>
        <p:sp>
          <p:nvSpPr>
            <p:cNvPr id="7" name="矩形 6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055765" y="2251633"/>
              <a:ext cx="5956797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1.</a:t>
              </a: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6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虚拟机克隆</a:t>
              </a:r>
            </a:p>
          </p:txBody>
        </p:sp>
      </p:grpSp>
      <p:grpSp>
        <p:nvGrpSpPr>
          <p:cNvPr id="20" name="组合 44"/>
          <p:cNvGrpSpPr/>
          <p:nvPr/>
        </p:nvGrpSpPr>
        <p:grpSpPr>
          <a:xfrm>
            <a:off x="3916045" y="5764530"/>
            <a:ext cx="8883015" cy="521970"/>
            <a:chOff x="8258783" y="2251633"/>
            <a:chExt cx="6753779" cy="521969"/>
          </a:xfrm>
        </p:grpSpPr>
        <p:sp>
          <p:nvSpPr>
            <p:cNvPr id="21" name="矩形 2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55765" y="2251633"/>
              <a:ext cx="5956797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1.</a:t>
              </a: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8查看集群状态</a:t>
              </a:r>
            </a:p>
          </p:txBody>
        </p:sp>
      </p:grpSp>
      <p:grpSp>
        <p:nvGrpSpPr>
          <p:cNvPr id="23" name="组合 44"/>
          <p:cNvGrpSpPr/>
          <p:nvPr/>
        </p:nvGrpSpPr>
        <p:grpSpPr>
          <a:xfrm>
            <a:off x="3469640" y="5121910"/>
            <a:ext cx="8446135" cy="521970"/>
            <a:chOff x="8258783" y="2251633"/>
            <a:chExt cx="6753779" cy="521969"/>
          </a:xfrm>
        </p:grpSpPr>
        <p:sp>
          <p:nvSpPr>
            <p:cNvPr id="24" name="矩形 23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55765" y="2251633"/>
              <a:ext cx="5956797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15.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1.</a:t>
              </a: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7Hadoop运行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开发环境配置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4855"/>
            <a:ext cx="11701396" cy="1198880"/>
            <a:chOff x="695" y="561"/>
            <a:chExt cx="9889" cy="1888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解压完后,Maven这个工具就算安装好了,但是我们还需要配置一下Maven的本地仓库路径，首先找到解压Maven的目录，找到conf—settings.xml，把这个配置文件打开，如图所示。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31" name="图片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810" y="2007870"/>
            <a:ext cx="9839325" cy="44557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开发环境配置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4855"/>
            <a:ext cx="5263515" cy="4154423"/>
            <a:chOff x="695" y="561"/>
            <a:chExt cx="4448" cy="5171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3971" cy="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打开settings.xml 配置文件 选一个本地的目录作为Maven本地仓库将配置好，如图所示。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</a:p>
            <a:p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至此我们的Maven工具就算安装并配置好了。接下来我们看下Maven如何在Intellij IDEA中设置。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首先打开IDEA 选择File——Settings，如下图所示。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25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5" y="1873250"/>
            <a:ext cx="6774180" cy="604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图片 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5870" y="553720"/>
            <a:ext cx="5815330" cy="620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开发环境配置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4855"/>
            <a:ext cx="11701396" cy="1198880"/>
            <a:chOff x="695" y="561"/>
            <a:chExt cx="9889" cy="1888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好了到此,我们在IDEA也就配置好了Maven，那么现在我们看一下如何在IDEA中创建Maven工程。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首先点击new，选择project，之后再选择Maven，如下图所示。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26" name="图片 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395" y="1943735"/>
            <a:ext cx="10062210" cy="4699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开发环境配置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4855"/>
            <a:ext cx="11701396" cy="1568450"/>
            <a:chOff x="695" y="561"/>
            <a:chExt cx="9889" cy="2470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接下来的面板中，我们填写Maven的坐标，“groupId”，“artifactId”，以及“version”，其中groupId是公司域名的反写，而artifactId是项目名或模块名，而version就是该项目或模块所对应的版本号。填写完之后，点击【Next】，如下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10" name="图片 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840" y="2312670"/>
            <a:ext cx="9887585" cy="4330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开发环境配置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4855"/>
            <a:ext cx="11701396" cy="829945"/>
            <a:chOff x="695" y="561"/>
            <a:chExt cx="9889" cy="1307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在接下来的慢板中填写项目名，比如说我的填写如下，填写完成后点击【Finish】。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32" name="图片 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145" y="1735455"/>
            <a:ext cx="9659620" cy="482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开发环境配置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744855"/>
            <a:ext cx="11701396" cy="829945"/>
            <a:chOff x="695" y="561"/>
            <a:chExt cx="9889" cy="1307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之后就进入了Maven的主页面，在这里Maven将自动下载一系列的Maven依赖，当所有的都自动完成后，创建的Maven项目结构如下所示：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22" name="图片 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760" y="1645285"/>
            <a:ext cx="10094595" cy="490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程序开发流程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690" y="761365"/>
            <a:ext cx="11779885" cy="2676525"/>
            <a:chOff x="695" y="481"/>
            <a:chExt cx="9826" cy="4215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下面简要介绍一下IDEA集成开发平台下程序开发整体流程：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1.首先在自己电脑中放入测试数据，然后在IDEA中配置好路径；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2.然后点击build进行编译，之后就可以在Windows环境下运行程序，查看运行结果；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3.接下来将程序打包和测试数据一起上传到Linux环境下；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4.最后就是在Linux中运行程序来查看一下运行结果看是否成功。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接下来测试一下在前面提到的MapReduce程序。测试数据如下图所示。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12" name="图片 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790" y="3779520"/>
            <a:ext cx="8756015" cy="269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程序开发流程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690" y="761365"/>
            <a:ext cx="11779885" cy="4061460"/>
            <a:chOff x="695" y="481"/>
            <a:chExt cx="9826" cy="6396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6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我的测试数据是放在E盘下的in文件夹中，运行程序后会在E盘中产生一个out文件夹，结果如下所示。</a:t>
              </a:r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接下来具体看一下产生的结果是什么样子的，打开out文件夹，结果在part-r-00000中，如下图所示。</a:t>
              </a:r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4" name="图片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065" y="1649730"/>
            <a:ext cx="9378315" cy="180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图片 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065" y="4488815"/>
            <a:ext cx="9377680" cy="217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程序开发流程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690" y="761365"/>
            <a:ext cx="11779885" cy="3784600"/>
            <a:chOff x="695" y="481"/>
            <a:chExt cx="9826" cy="596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5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接下来我们打开part-r-00000文件就可以看到最终的结果数据，如下图所示。</a:t>
              </a:r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以上是在Windows本地中进行的测试，下面我们在Hadoop集群中测试一下看一下结果。首先要启动集群，把代码打包和测试数据一起上传到集群中去，如下图所示。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34" name="图片 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210" y="1414145"/>
            <a:ext cx="8287385" cy="1604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图片 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3210" y="4311015"/>
            <a:ext cx="8287385" cy="2337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程序开发流程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690" y="761365"/>
            <a:ext cx="11779885" cy="3415030"/>
            <a:chOff x="695" y="481"/>
            <a:chExt cx="9826" cy="5378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其中，w.txt是测试的数据，MapReduce-1.0-SNAPSHOT.jar是打包上传的Jar包。之后在HDFS中创建mp文件夹，将测试数据上传到里面，如下图所示。</a:t>
              </a:r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在网页中看上传的数据如下所示。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23" name="图片 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50" y="1746885"/>
            <a:ext cx="9566910" cy="1395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图片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2850" y="4099560"/>
            <a:ext cx="9566275" cy="2320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安装前的准备工作</a:t>
            </a:r>
            <a:endParaRPr lang="zh-CN" altLang="en-US" sz="2800" b="1" dirty="0">
              <a:solidFill>
                <a:schemeClr val="tx2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defTabSz="914400">
              <a:defRPr/>
            </a:pP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6865" y="798195"/>
            <a:ext cx="11701145" cy="4830870"/>
            <a:chOff x="695" y="561"/>
            <a:chExt cx="9889" cy="5419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下面简要介绍一下Hadoop系统安装流程：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虚拟机Linux操作系统的安装。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JDK的配置。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然后就是虚拟机的主机名和IP地址之间映射的配置。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克隆虚拟机，虚拟机进行免密登陆。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Hadoop环境配置的实现。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查看集群状态。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Hadoop系统安装总体规划如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下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表所示。</a:t>
              </a:r>
              <a:endParaRPr lang="en-US" altLang="zh-CN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  <a:p>
              <a:endPara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48410" y="3475575"/>
          <a:ext cx="9528175" cy="3381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7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6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756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服务器名称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IP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HDFS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YARN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07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bigdata01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192.168.136.111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NameNode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ResourceManager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7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bigdata02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192.168.136.112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DataNode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NodeManager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07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bigdata03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192.168.136.113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DataNode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NodeManager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程序开发流程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690" y="761365"/>
            <a:ext cx="11779885" cy="3876675"/>
            <a:chOff x="695" y="481"/>
            <a:chExt cx="9826" cy="6105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6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接下来就在集群中运行一下上传的Jar包，执行命令如下：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hadoop jar MapReduce-1.0-SNAPSHOT.jar com.itstaredu.wordcount.WordCountDriver /mp/in /mp/out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运行成功后会产生一个out文件夹，我们可以在网页中看到，如下图所示。</a:t>
              </a: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进入out文件夹后会看到产生的结果文件，如下所示。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9" name="图片 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50" y="2344420"/>
            <a:ext cx="9566275" cy="1799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图片 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3485" y="4774565"/>
            <a:ext cx="9565640" cy="197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15.3.2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程序开发流程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690" y="761365"/>
            <a:ext cx="11779885" cy="3415030"/>
            <a:chOff x="695" y="481"/>
            <a:chExt cx="9826" cy="5378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接下来我们去集群中查看一下最终结果，执行以下命令：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hdfs dfs -cat /mp/out/part-r-00000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结果如下所示。</a:t>
              </a: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8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33" name="图片 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230" y="2097405"/>
            <a:ext cx="9478010" cy="4450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734310" y="2665017"/>
            <a:ext cx="7433818" cy="81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533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谢谢！</a:t>
            </a:r>
          </a:p>
        </p:txBody>
      </p:sp>
    </p:spTree>
  </p:cSld>
  <p:clrMapOvr>
    <a:masterClrMapping/>
  </p:clrMapOvr>
  <p:transition spd="med" advClick="0" advTm="7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安装前的准备工作</a:t>
            </a:r>
            <a:endParaRPr lang="zh-CN" altLang="en-US" sz="2800" b="1" dirty="0">
              <a:solidFill>
                <a:schemeClr val="tx2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defTabSz="914400">
              <a:defRPr/>
            </a:pP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6865" y="918543"/>
            <a:ext cx="11832486" cy="2682430"/>
            <a:chOff x="695" y="696"/>
            <a:chExt cx="10000" cy="3009"/>
          </a:xfrm>
        </p:grpSpPr>
        <p:sp>
          <p:nvSpPr>
            <p:cNvPr id="116" name="TextBox 54"/>
            <p:cNvSpPr txBox="1"/>
            <p:nvPr/>
          </p:nvSpPr>
          <p:spPr>
            <a:xfrm>
              <a:off x="1283" y="701"/>
              <a:ext cx="9412" cy="3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</a:t>
              </a:r>
              <a:r>
                <a:rPr lang="en-US" altLang="zh-CN" sz="2400" b="1" dirty="0" err="1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 </a:t>
              </a:r>
              <a:endParaRPr lang="en-US" altLang="zh-CN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</a:t>
              </a:r>
              <a:endPara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861" y="2261986"/>
            <a:ext cx="6552397" cy="3571478"/>
          </a:xfrm>
          <a:prstGeom prst="rect">
            <a:avLst/>
          </a:prstGeom>
        </p:spPr>
      </p:pic>
    </p:spTree>
  </p:cSld>
  <p:clrMapOvr>
    <a:masterClrMapping/>
  </p:clrMapOvr>
  <p:transition spd="slow" advClick="0" advTm="3624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768350"/>
            <a:chOff x="695" y="481"/>
            <a:chExt cx="9826" cy="121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1）首先打开VMware workstation14这款软件，打开之后如下图所示。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08" name="图片 49"/>
          <p:cNvPicPr>
            <a:picLocks noChangeAspect="1"/>
          </p:cNvPicPr>
          <p:nvPr/>
        </p:nvPicPr>
        <p:blipFill>
          <a:blip r:embed="rId3"/>
          <a:srcRect l="13010" t="2068" r="1013" b="4967"/>
          <a:stretch>
            <a:fillRect/>
          </a:stretch>
        </p:blipFill>
        <p:spPr>
          <a:xfrm>
            <a:off x="1136015" y="1465580"/>
            <a:ext cx="9316720" cy="5031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15.1.2</a:t>
            </a: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虚拟机的安装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879475"/>
            <a:ext cx="11779885" cy="768350"/>
            <a:chOff x="695" y="481"/>
            <a:chExt cx="9826" cy="121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2）点击创建新的虚拟机，选择自定义，然后点击下一步。</a:t>
              </a:r>
              <a:endParaRPr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09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095" y="1454785"/>
            <a:ext cx="8929370" cy="5098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3624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96FFF5B-1D19-49F6-80CE-FB420BFED85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个人述职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COMMONDATA" val="eyJoZGlkIjoiNTU0ZGQzZDdhYTMzNGY0YjgyYzhiNzdjMmYwODcyY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93_1*l_h_i*1_2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93_1*l_h_i*1_3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93_1*l_h_i*1_3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93_1*l_h_i*1_2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01393_1*l_h_i*1_1_3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93_1*l_h_i*1_2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93_1*l_h_i*1_3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18462bb-64f0-45f1-9689-522cce75636f}"/>
  <p:tag name="TABLE_RECT" val="105.05*153.967*750.25*242.5"/>
  <p:tag name="TABLE_EMPHASIZE_COLOR" val="6579300"/>
  <p:tag name="TABLE_ONEKEY_SKIN_IDX" val="0"/>
  <p:tag name="TABLE_SKINIDX" val="-1"/>
  <p:tag name="TABLE_COLORIDX" val="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93_1*l_h_i*1_2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93_1*l_h_i*1_3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93_1*l_h_i*1_3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93_1*l_h_i*1_2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01393_1*l_h_i*1_1_3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93_1*l_h_i*1_2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93_1*l_h_i*1_3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清风素材 12sc.taobao.com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3499</Words>
  <Application>Microsoft Office PowerPoint</Application>
  <PresentationFormat>自定义</PresentationFormat>
  <Paragraphs>436</Paragraphs>
  <Slides>62</Slides>
  <Notes>62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62</vt:i4>
      </vt:variant>
    </vt:vector>
  </HeadingPairs>
  <TitlesOfParts>
    <vt:vector size="72" baseType="lpstr">
      <vt:lpstr>微软雅黑</vt:lpstr>
      <vt:lpstr>Arial</vt:lpstr>
      <vt:lpstr>Calibri</vt:lpstr>
      <vt:lpstr>Calibri Light</vt:lpstr>
      <vt:lpstr>Impact</vt:lpstr>
      <vt:lpstr>Source Sans Pro</vt:lpstr>
      <vt:lpstr>清风素材 12sc.taobao.com</vt:lpstr>
      <vt:lpstr>1_自定义设计方案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sxd@djtu.edu.cn</cp:lastModifiedBy>
  <cp:revision>1186</cp:revision>
  <dcterms:created xsi:type="dcterms:W3CDTF">2013-01-25T01:44:00Z</dcterms:created>
  <dcterms:modified xsi:type="dcterms:W3CDTF">2024-10-02T01:43:02Z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C8439ED027EE42CDAF40B02131BBC8A8_12</vt:lpwstr>
  </property>
</Properties>
</file>