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69"/>
  </p:notesMasterIdLst>
  <p:handoutMasterIdLst>
    <p:handoutMasterId r:id="rId70"/>
  </p:handoutMasterIdLst>
  <p:sldIdLst>
    <p:sldId id="1026" r:id="rId5"/>
    <p:sldId id="1081" r:id="rId6"/>
    <p:sldId id="1027" r:id="rId7"/>
    <p:sldId id="1014" r:id="rId8"/>
    <p:sldId id="1085" r:id="rId9"/>
    <p:sldId id="1154" r:id="rId10"/>
    <p:sldId id="1153" r:id="rId11"/>
    <p:sldId id="1156" r:id="rId12"/>
    <p:sldId id="1157" r:id="rId13"/>
    <p:sldId id="1158" r:id="rId14"/>
    <p:sldId id="1159" r:id="rId15"/>
    <p:sldId id="1160" r:id="rId16"/>
    <p:sldId id="1161" r:id="rId17"/>
    <p:sldId id="1211" r:id="rId18"/>
    <p:sldId id="1210" r:id="rId19"/>
    <p:sldId id="1162" r:id="rId20"/>
    <p:sldId id="1163" r:id="rId21"/>
    <p:sldId id="1212" r:id="rId22"/>
    <p:sldId id="1164" r:id="rId23"/>
    <p:sldId id="1185" r:id="rId24"/>
    <p:sldId id="1166" r:id="rId25"/>
    <p:sldId id="1186" r:id="rId26"/>
    <p:sldId id="1167" r:id="rId27"/>
    <p:sldId id="1168" r:id="rId28"/>
    <p:sldId id="1169" r:id="rId29"/>
    <p:sldId id="1170" r:id="rId30"/>
    <p:sldId id="1171" r:id="rId31"/>
    <p:sldId id="1152" r:id="rId32"/>
    <p:sldId id="1087" r:id="rId33"/>
    <p:sldId id="1213" r:id="rId34"/>
    <p:sldId id="1172" r:id="rId35"/>
    <p:sldId id="1173" r:id="rId36"/>
    <p:sldId id="1214" r:id="rId37"/>
    <p:sldId id="1215" r:id="rId38"/>
    <p:sldId id="1216" r:id="rId39"/>
    <p:sldId id="1217" r:id="rId40"/>
    <p:sldId id="1218" r:id="rId41"/>
    <p:sldId id="1219" r:id="rId42"/>
    <p:sldId id="1187" r:id="rId43"/>
    <p:sldId id="1188" r:id="rId44"/>
    <p:sldId id="1189" r:id="rId45"/>
    <p:sldId id="1190" r:id="rId46"/>
    <p:sldId id="1191" r:id="rId47"/>
    <p:sldId id="1220" r:id="rId48"/>
    <p:sldId id="1221" r:id="rId49"/>
    <p:sldId id="1222" r:id="rId50"/>
    <p:sldId id="1223" r:id="rId51"/>
    <p:sldId id="1224" r:id="rId52"/>
    <p:sldId id="1225" r:id="rId53"/>
    <p:sldId id="1226" r:id="rId54"/>
    <p:sldId id="1227" r:id="rId55"/>
    <p:sldId id="1228" r:id="rId56"/>
    <p:sldId id="1229" r:id="rId57"/>
    <p:sldId id="1230" r:id="rId58"/>
    <p:sldId id="1231" r:id="rId59"/>
    <p:sldId id="1232" r:id="rId60"/>
    <p:sldId id="1233" r:id="rId61"/>
    <p:sldId id="1192" r:id="rId62"/>
    <p:sldId id="1175" r:id="rId63"/>
    <p:sldId id="1176" r:id="rId64"/>
    <p:sldId id="1178" r:id="rId65"/>
    <p:sldId id="1182" r:id="rId66"/>
    <p:sldId id="1092" r:id="rId67"/>
    <p:sldId id="1032" r:id="rId68"/>
  </p:sldIdLst>
  <p:sldSz cx="12196763" cy="6858000"/>
  <p:notesSz cx="6858000" cy="9144000"/>
  <p:custDataLst>
    <p:tags r:id="rId71"/>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5">
          <p15:clr>
            <a:srgbClr val="A4A3A4"/>
          </p15:clr>
        </p15:guide>
        <p15:guide id="2" pos="3841">
          <p15:clr>
            <a:srgbClr val="A4A3A4"/>
          </p15:clr>
        </p15:guide>
      </p15:sldGuideLst>
    </p:ext>
    <p:ext uri="{2D200454-40CA-4A62-9FC3-DE9A4176ACB9}">
      <p15:notesGuideLst xmlns:p15="http://schemas.microsoft.com/office/powerpoint/2012/main">
        <p15:guide id="1" orient="horz" pos="2926">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4A5A"/>
    <a:srgbClr val="0A97A6"/>
    <a:srgbClr val="D53E25"/>
    <a:srgbClr val="ECA11A"/>
    <a:srgbClr val="2C99C0"/>
    <a:srgbClr val="99CC39"/>
    <a:srgbClr val="ED5A00"/>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2" autoAdjust="0"/>
    <p:restoredTop sz="49635" autoAdjust="0"/>
  </p:normalViewPr>
  <p:slideViewPr>
    <p:cSldViewPr snapToObjects="1">
      <p:cViewPr varScale="1">
        <p:scale>
          <a:sx n="82" d="100"/>
          <a:sy n="82" d="100"/>
        </p:scale>
        <p:origin x="581" y="72"/>
      </p:cViewPr>
      <p:guideLst>
        <p:guide orient="horz" pos="2195"/>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926"/>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222176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9703408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2162361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3436243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extLst>
      <p:ext uri="{BB962C8B-B14F-4D97-AF65-F5344CB8AC3E}">
        <p14:creationId xmlns:p14="http://schemas.microsoft.com/office/powerpoint/2010/main" val="4282540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extLst>
      <p:ext uri="{BB962C8B-B14F-4D97-AF65-F5344CB8AC3E}">
        <p14:creationId xmlns:p14="http://schemas.microsoft.com/office/powerpoint/2010/main" val="178023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extLst>
      <p:ext uri="{BB962C8B-B14F-4D97-AF65-F5344CB8AC3E}">
        <p14:creationId xmlns:p14="http://schemas.microsoft.com/office/powerpoint/2010/main" val="1052346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extLst>
      <p:ext uri="{BB962C8B-B14F-4D97-AF65-F5344CB8AC3E}">
        <p14:creationId xmlns:p14="http://schemas.microsoft.com/office/powerpoint/2010/main" val="265499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extLst>
      <p:ext uri="{BB962C8B-B14F-4D97-AF65-F5344CB8AC3E}">
        <p14:creationId xmlns:p14="http://schemas.microsoft.com/office/powerpoint/2010/main" val="709640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2482094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4185332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1315410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extLst>
      <p:ext uri="{BB962C8B-B14F-4D97-AF65-F5344CB8AC3E}">
        <p14:creationId xmlns:p14="http://schemas.microsoft.com/office/powerpoint/2010/main" val="73460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3712210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extLst>
      <p:ext uri="{BB962C8B-B14F-4D97-AF65-F5344CB8AC3E}">
        <p14:creationId xmlns:p14="http://schemas.microsoft.com/office/powerpoint/2010/main" val="4132701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extLst>
      <p:ext uri="{BB962C8B-B14F-4D97-AF65-F5344CB8AC3E}">
        <p14:creationId xmlns:p14="http://schemas.microsoft.com/office/powerpoint/2010/main" val="389095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extLst>
      <p:ext uri="{BB962C8B-B14F-4D97-AF65-F5344CB8AC3E}">
        <p14:creationId xmlns:p14="http://schemas.microsoft.com/office/powerpoint/2010/main" val="40686460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extLst>
      <p:ext uri="{BB962C8B-B14F-4D97-AF65-F5344CB8AC3E}">
        <p14:creationId xmlns:p14="http://schemas.microsoft.com/office/powerpoint/2010/main" val="264500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extLst>
      <p:ext uri="{BB962C8B-B14F-4D97-AF65-F5344CB8AC3E}">
        <p14:creationId xmlns:p14="http://schemas.microsoft.com/office/powerpoint/2010/main" val="1386879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extLst>
      <p:ext uri="{BB962C8B-B14F-4D97-AF65-F5344CB8AC3E}">
        <p14:creationId xmlns:p14="http://schemas.microsoft.com/office/powerpoint/2010/main" val="10794057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extLst>
      <p:ext uri="{BB962C8B-B14F-4D97-AF65-F5344CB8AC3E}">
        <p14:creationId xmlns:p14="http://schemas.microsoft.com/office/powerpoint/2010/main" val="31064522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extLst>
      <p:ext uri="{BB962C8B-B14F-4D97-AF65-F5344CB8AC3E}">
        <p14:creationId xmlns:p14="http://schemas.microsoft.com/office/powerpoint/2010/main" val="2738998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extLst>
      <p:ext uri="{BB962C8B-B14F-4D97-AF65-F5344CB8AC3E}">
        <p14:creationId xmlns:p14="http://schemas.microsoft.com/office/powerpoint/2010/main" val="23067188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extLst>
      <p:ext uri="{BB962C8B-B14F-4D97-AF65-F5344CB8AC3E}">
        <p14:creationId xmlns:p14="http://schemas.microsoft.com/office/powerpoint/2010/main" val="236627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4017822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85303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extLst>
      <p:ext uri="{BB962C8B-B14F-4D97-AF65-F5344CB8AC3E}">
        <p14:creationId xmlns:p14="http://schemas.microsoft.com/office/powerpoint/2010/main" val="108893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extLst>
      <p:ext uri="{BB962C8B-B14F-4D97-AF65-F5344CB8AC3E}">
        <p14:creationId xmlns:p14="http://schemas.microsoft.com/office/powerpoint/2010/main" val="37132240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0184944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1125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856242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8754552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700825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0793087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39</a:t>
            </a:fld>
            <a:endParaRPr lang="en-US">
              <a:solidFill>
                <a:prstClr val="black"/>
              </a:solidFill>
            </a:endParaRPr>
          </a:p>
        </p:txBody>
      </p:sp>
    </p:spTree>
    <p:extLst>
      <p:ext uri="{BB962C8B-B14F-4D97-AF65-F5344CB8AC3E}">
        <p14:creationId xmlns:p14="http://schemas.microsoft.com/office/powerpoint/2010/main" val="3244085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extLst>
      <p:ext uri="{BB962C8B-B14F-4D97-AF65-F5344CB8AC3E}">
        <p14:creationId xmlns:p14="http://schemas.microsoft.com/office/powerpoint/2010/main" val="24347987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40</a:t>
            </a:fld>
            <a:endParaRPr lang="en-US">
              <a:solidFill>
                <a:prstClr val="black"/>
              </a:solidFill>
            </a:endParaRPr>
          </a:p>
        </p:txBody>
      </p:sp>
    </p:spTree>
    <p:extLst>
      <p:ext uri="{BB962C8B-B14F-4D97-AF65-F5344CB8AC3E}">
        <p14:creationId xmlns:p14="http://schemas.microsoft.com/office/powerpoint/2010/main" val="12700750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41</a:t>
            </a:fld>
            <a:endParaRPr lang="en-US">
              <a:solidFill>
                <a:prstClr val="black"/>
              </a:solidFill>
            </a:endParaRPr>
          </a:p>
        </p:txBody>
      </p:sp>
    </p:spTree>
    <p:extLst>
      <p:ext uri="{BB962C8B-B14F-4D97-AF65-F5344CB8AC3E}">
        <p14:creationId xmlns:p14="http://schemas.microsoft.com/office/powerpoint/2010/main" val="38092526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42</a:t>
            </a:fld>
            <a:endParaRPr lang="en-US">
              <a:solidFill>
                <a:prstClr val="black"/>
              </a:solidFill>
            </a:endParaRPr>
          </a:p>
        </p:txBody>
      </p:sp>
    </p:spTree>
    <p:extLst>
      <p:ext uri="{BB962C8B-B14F-4D97-AF65-F5344CB8AC3E}">
        <p14:creationId xmlns:p14="http://schemas.microsoft.com/office/powerpoint/2010/main" val="40603350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43</a:t>
            </a:fld>
            <a:endParaRPr lang="en-US">
              <a:solidFill>
                <a:prstClr val="black"/>
              </a:solidFill>
            </a:endParaRPr>
          </a:p>
        </p:txBody>
      </p:sp>
    </p:spTree>
    <p:extLst>
      <p:ext uri="{BB962C8B-B14F-4D97-AF65-F5344CB8AC3E}">
        <p14:creationId xmlns:p14="http://schemas.microsoft.com/office/powerpoint/2010/main" val="3856174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2965371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882578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902877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152113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050414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365003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extLst>
      <p:ext uri="{BB962C8B-B14F-4D97-AF65-F5344CB8AC3E}">
        <p14:creationId xmlns:p14="http://schemas.microsoft.com/office/powerpoint/2010/main" val="42683108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3143257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7413600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5709073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2279097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8244054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0039342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4054239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7430400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58</a:t>
            </a:fld>
            <a:endParaRPr lang="en-US">
              <a:solidFill>
                <a:prstClr val="black"/>
              </a:solidFill>
            </a:endParaRPr>
          </a:p>
        </p:txBody>
      </p:sp>
    </p:spTree>
    <p:extLst>
      <p:ext uri="{BB962C8B-B14F-4D97-AF65-F5344CB8AC3E}">
        <p14:creationId xmlns:p14="http://schemas.microsoft.com/office/powerpoint/2010/main" val="25622972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59</a:t>
            </a:fld>
            <a:endParaRPr lang="en-US">
              <a:solidFill>
                <a:prstClr val="black"/>
              </a:solidFill>
            </a:endParaRPr>
          </a:p>
        </p:txBody>
      </p:sp>
    </p:spTree>
    <p:extLst>
      <p:ext uri="{BB962C8B-B14F-4D97-AF65-F5344CB8AC3E}">
        <p14:creationId xmlns:p14="http://schemas.microsoft.com/office/powerpoint/2010/main" val="3358950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extLst>
      <p:ext uri="{BB962C8B-B14F-4D97-AF65-F5344CB8AC3E}">
        <p14:creationId xmlns:p14="http://schemas.microsoft.com/office/powerpoint/2010/main" val="61302916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60</a:t>
            </a:fld>
            <a:endParaRPr lang="en-US">
              <a:solidFill>
                <a:prstClr val="black"/>
              </a:solidFill>
            </a:endParaRPr>
          </a:p>
        </p:txBody>
      </p:sp>
    </p:spTree>
    <p:extLst>
      <p:ext uri="{BB962C8B-B14F-4D97-AF65-F5344CB8AC3E}">
        <p14:creationId xmlns:p14="http://schemas.microsoft.com/office/powerpoint/2010/main" val="7417865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61</a:t>
            </a:fld>
            <a:endParaRPr lang="en-US">
              <a:solidFill>
                <a:prstClr val="black"/>
              </a:solidFill>
            </a:endParaRPr>
          </a:p>
        </p:txBody>
      </p:sp>
    </p:spTree>
    <p:extLst>
      <p:ext uri="{BB962C8B-B14F-4D97-AF65-F5344CB8AC3E}">
        <p14:creationId xmlns:p14="http://schemas.microsoft.com/office/powerpoint/2010/main" val="3201924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62</a:t>
            </a:fld>
            <a:endParaRPr lang="en-US">
              <a:solidFill>
                <a:prstClr val="black"/>
              </a:solidFill>
            </a:endParaRPr>
          </a:p>
        </p:txBody>
      </p:sp>
    </p:spTree>
    <p:extLst>
      <p:ext uri="{BB962C8B-B14F-4D97-AF65-F5344CB8AC3E}">
        <p14:creationId xmlns:p14="http://schemas.microsoft.com/office/powerpoint/2010/main" val="34414102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63</a:t>
            </a:fld>
            <a:endParaRPr lang="en-US">
              <a:solidFill>
                <a:prstClr val="black"/>
              </a:solidFill>
            </a:endParaRPr>
          </a:p>
        </p:txBody>
      </p:sp>
    </p:spTree>
    <p:extLst>
      <p:ext uri="{BB962C8B-B14F-4D97-AF65-F5344CB8AC3E}">
        <p14:creationId xmlns:p14="http://schemas.microsoft.com/office/powerpoint/2010/main" val="6750648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64</a:t>
            </a:fld>
            <a:endParaRPr lang="zh-CN" altLang="en-US">
              <a:solidFill>
                <a:prstClr val="black"/>
              </a:solidFill>
            </a:endParaRPr>
          </a:p>
        </p:txBody>
      </p:sp>
    </p:spTree>
    <p:extLst>
      <p:ext uri="{BB962C8B-B14F-4D97-AF65-F5344CB8AC3E}">
        <p14:creationId xmlns:p14="http://schemas.microsoft.com/office/powerpoint/2010/main" val="951914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extLst>
      <p:ext uri="{BB962C8B-B14F-4D97-AF65-F5344CB8AC3E}">
        <p14:creationId xmlns:p14="http://schemas.microsoft.com/office/powerpoint/2010/main" val="3297651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extLst>
      <p:ext uri="{BB962C8B-B14F-4D97-AF65-F5344CB8AC3E}">
        <p14:creationId xmlns:p14="http://schemas.microsoft.com/office/powerpoint/2010/main" val="1864845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2189743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747"/>
            <a:ext cx="743381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zh-CN" altLang="en-US" sz="5400" b="1" cap="all" dirty="0">
                <a:solidFill>
                  <a:prstClr val="black">
                    <a:lumMod val="65000"/>
                    <a:lumOff val="35000"/>
                  </a:prstClr>
                </a:solidFill>
                <a:cs typeface="Arial" panose="020B0604020202020204" pitchFamily="34" charset="0"/>
              </a:rPr>
              <a:t>大数据技术基础</a:t>
            </a:r>
            <a:endParaRPr lang="en-US" altLang="zh-CN" sz="5400" b="1" cap="all" dirty="0">
              <a:solidFill>
                <a:prstClr val="black">
                  <a:lumMod val="65000"/>
                  <a:lumOff val="35000"/>
                </a:prstClr>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99465" y="904240"/>
            <a:ext cx="10545445" cy="119888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3.Sqoop</a:t>
            </a:r>
            <a:r>
              <a:rPr sz="2400">
                <a:latin typeface="微软雅黑" panose="020B0503020204020204" pitchFamily="34" charset="-122"/>
                <a:ea typeface="微软雅黑" panose="020B0503020204020204" pitchFamily="34" charset="-122"/>
                <a:cs typeface="微软雅黑" panose="020B0503020204020204" pitchFamily="34" charset="-122"/>
              </a:rPr>
              <a:t>操作</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下面介绍如何将 Mysql 数据与 Hadoop 数据实现互相抽取。操作中常用到的参数如表</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8.1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所示。</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155632" y="2103120"/>
            <a:ext cx="5080000" cy="398780"/>
          </a:xfrm>
          <a:prstGeom prst="rect">
            <a:avLst/>
          </a:prstGeom>
          <a:noFill/>
          <a:ln w="9525">
            <a:noFill/>
          </a:ln>
        </p:spPr>
        <p:txBody>
          <a:bodyPr>
            <a:spAutoFit/>
          </a:bodyPr>
          <a:lstStyle/>
          <a:p>
            <a:pPr marL="0" indent="228600" algn="ctr"/>
            <a:r>
              <a:rPr lang="en-US" sz="2000" b="0">
                <a:latin typeface="微软雅黑" panose="020B0503020204020204" pitchFamily="34" charset="-122"/>
                <a:ea typeface="微软雅黑" panose="020B0503020204020204" pitchFamily="34" charset="-122"/>
                <a:cs typeface="微软雅黑" panose="020B0503020204020204" pitchFamily="34" charset="-122"/>
              </a:rPr>
              <a:t>表8.1  </a:t>
            </a:r>
            <a:r>
              <a:rPr lang="zh-CN" sz="2000" b="0">
                <a:latin typeface="微软雅黑" panose="020B0503020204020204" pitchFamily="34" charset="-122"/>
                <a:ea typeface="微软雅黑" panose="020B0503020204020204" pitchFamily="34" charset="-122"/>
                <a:cs typeface="微软雅黑" panose="020B0503020204020204" pitchFamily="34" charset="-122"/>
              </a:rPr>
              <a:t>常用参数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表格 9"/>
          <p:cNvGraphicFramePr/>
          <p:nvPr>
            <p:custDataLst>
              <p:tags r:id="rId1"/>
            </p:custDataLst>
          </p:nvPr>
        </p:nvGraphicFramePr>
        <p:xfrm>
          <a:off x="2505710" y="2501900"/>
          <a:ext cx="7069455" cy="3556000"/>
        </p:xfrm>
        <a:graphic>
          <a:graphicData uri="http://schemas.openxmlformats.org/drawingml/2006/table">
            <a:tbl>
              <a:tblPr firstRow="1" bandRow="1">
                <a:tableStyleId>{5940675A-B579-460E-94D1-54222C63F5DA}</a:tableStyleId>
              </a:tblPr>
              <a:tblGrid>
                <a:gridCol w="3298190">
                  <a:extLst>
                    <a:ext uri="{9D8B030D-6E8A-4147-A177-3AD203B41FA5}">
                      <a16:colId xmlns:a16="http://schemas.microsoft.com/office/drawing/2014/main" val="20000"/>
                    </a:ext>
                  </a:extLst>
                </a:gridCol>
                <a:gridCol w="3771265">
                  <a:extLst>
                    <a:ext uri="{9D8B030D-6E8A-4147-A177-3AD203B41FA5}">
                      <a16:colId xmlns:a16="http://schemas.microsoft.com/office/drawing/2014/main" val="20001"/>
                    </a:ext>
                  </a:extLst>
                </a:gridCol>
              </a:tblGrid>
              <a:tr h="797560">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参数</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描述</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0"/>
                  </a:ext>
                </a:extLst>
              </a:tr>
              <a:tr h="116332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--connect &lt;jdbc-uri&gt;</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指定JDBC连接字符串</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1"/>
                  </a:ext>
                </a:extLst>
              </a:tr>
              <a:tr h="79756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--username</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指定连接mysql用户名</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2"/>
                  </a:ext>
                </a:extLst>
              </a:tr>
              <a:tr h="79756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--password</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指定连接mysql密码</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3"/>
                  </a:ext>
                </a:extLst>
              </a:tr>
            </a:tbl>
          </a:graphicData>
        </a:graphic>
      </p:graphicFrame>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802005"/>
            <a:ext cx="10741025" cy="119888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1）将MySql数据导入到Hadoop中</a:t>
            </a:r>
          </a:p>
          <a:p>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数据导入HDFS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642360" y="1863090"/>
            <a:ext cx="3824605" cy="398780"/>
          </a:xfrm>
          <a:prstGeom prst="rect">
            <a:avLst/>
          </a:prstGeom>
          <a:noFill/>
          <a:ln w="9525">
            <a:noFill/>
          </a:ln>
        </p:spPr>
        <p:txBody>
          <a:bodyPr wrap="square">
            <a:spAutoFit/>
          </a:bodyPr>
          <a:lstStyle/>
          <a:p>
            <a:pPr marL="0" indent="228600" algn="ctr"/>
            <a:r>
              <a:rPr lang="zh-CN" sz="2000" b="0">
                <a:latin typeface="微软雅黑" panose="020B0503020204020204" pitchFamily="34" charset="-122"/>
                <a:ea typeface="微软雅黑" panose="020B0503020204020204" pitchFamily="34" charset="-122"/>
                <a:cs typeface="微软雅黑" panose="020B0503020204020204" pitchFamily="34" charset="-122"/>
              </a:rPr>
              <a:t>表8.</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2</a:t>
            </a:r>
            <a:r>
              <a:rPr lang="zh-CN" sz="2000" b="0">
                <a:latin typeface="微软雅黑" panose="020B0503020204020204" pitchFamily="34" charset="-122"/>
                <a:ea typeface="微软雅黑" panose="020B0503020204020204" pitchFamily="34" charset="-122"/>
                <a:cs typeface="微软雅黑" panose="020B0503020204020204" pitchFamily="34" charset="-122"/>
              </a:rPr>
              <a:t>  HDFS参数</a:t>
            </a:r>
            <a:endParaRPr lang="zh-CN" altLang="en-US" sz="2000"/>
          </a:p>
        </p:txBody>
      </p:sp>
      <p:graphicFrame>
        <p:nvGraphicFramePr>
          <p:cNvPr id="11" name="表格 10"/>
          <p:cNvGraphicFramePr/>
          <p:nvPr>
            <p:custDataLst>
              <p:tags r:id="rId1"/>
            </p:custDataLst>
          </p:nvPr>
        </p:nvGraphicFramePr>
        <p:xfrm>
          <a:off x="1684655" y="2390775"/>
          <a:ext cx="8578850" cy="3751453"/>
        </p:xfrm>
        <a:graphic>
          <a:graphicData uri="http://schemas.openxmlformats.org/drawingml/2006/table">
            <a:tbl>
              <a:tblPr firstRow="1" bandRow="1">
                <a:tableStyleId>{5940675A-B579-460E-94D1-54222C63F5DA}</a:tableStyleId>
              </a:tblPr>
              <a:tblGrid>
                <a:gridCol w="2121535">
                  <a:extLst>
                    <a:ext uri="{9D8B030D-6E8A-4147-A177-3AD203B41FA5}">
                      <a16:colId xmlns:a16="http://schemas.microsoft.com/office/drawing/2014/main" val="20000"/>
                    </a:ext>
                  </a:extLst>
                </a:gridCol>
                <a:gridCol w="6457315">
                  <a:extLst>
                    <a:ext uri="{9D8B030D-6E8A-4147-A177-3AD203B41FA5}">
                      <a16:colId xmlns:a16="http://schemas.microsoft.com/office/drawing/2014/main" val="20001"/>
                    </a:ext>
                  </a:extLst>
                </a:gridCol>
              </a:tblGrid>
              <a:tr h="614045">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参数</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描述</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0"/>
                  </a:ext>
                </a:extLst>
              </a:tr>
              <a:tr h="887730">
                <a:tc>
                  <a:txBody>
                    <a:bodyPr/>
                    <a:lstStyle/>
                    <a:p>
                      <a:pPr indent="0" algn="l">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table &lt;table name&gt;</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抽取 mysql 数据库中的表</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1"/>
                  </a:ext>
                </a:extLst>
              </a:tr>
              <a:tr h="887730">
                <a:tc>
                  <a:txBody>
                    <a:bodyPr/>
                    <a:lstStyle/>
                    <a:p>
                      <a:pPr indent="0" algn="l">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--target-dir &lt;path&gt;</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指定导入 hdfs 的具体位置。默认生成在为 /user/&lt;user&gt;/&lt;table_name&gt;/目录下</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2"/>
                  </a:ext>
                </a:extLst>
              </a:tr>
              <a:tr h="577215">
                <a:tc>
                  <a:txBody>
                    <a:bodyPr/>
                    <a:lstStyle/>
                    <a:p>
                      <a:pPr indent="0" algn="l">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-m &lt;数值&gt;</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执行 map 任务的个数，默认是 4个</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3"/>
                  </a:ext>
                </a:extLst>
              </a:tr>
              <a:tr h="577215">
                <a:tc>
                  <a:txBody>
                    <a:bodyPr/>
                    <a:lstStyle/>
                    <a:p>
                      <a:pPr indent="0" algn="l">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--direct</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rPr>
                        <a:t>可快速转换数据</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extLst>
                  <a:ext uri="{0D108BD9-81ED-4DB2-BD59-A6C34878D82A}">
                    <a16:rowId xmlns:a16="http://schemas.microsoft.com/office/drawing/2014/main" val="10004"/>
                  </a:ext>
                </a:extLst>
              </a:tr>
            </a:tbl>
          </a:graphicData>
        </a:graphic>
      </p:graphicFrame>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904240"/>
            <a:ext cx="10741025" cy="829945"/>
          </a:xfrm>
          <a:prstGeom prst="rect">
            <a:avLst/>
          </a:prstGeom>
          <a:noFill/>
        </p:spPr>
        <p:txBody>
          <a:bodyPr wrap="square" rtlCol="0">
            <a:spAutoFit/>
          </a:bodyPr>
          <a:lstStyle/>
          <a:p>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1450340" y="1415415"/>
            <a:ext cx="9295765" cy="5262245"/>
          </a:xfrm>
          <a:prstGeom prst="rect">
            <a:avLst/>
          </a:prstGeom>
          <a:noFill/>
          <a:ln w="9525">
            <a:noFill/>
          </a:ln>
        </p:spPr>
        <p:txBody>
          <a:bodyPr wrap="square">
            <a:spAutoFit/>
          </a:bodyPr>
          <a:lstStyle/>
          <a:p>
            <a:pPr marL="0" indent="266700"/>
            <a:r>
              <a:rPr lang="zh-CN" sz="2400" b="0">
                <a:latin typeface="微软雅黑" panose="020B0503020204020204" pitchFamily="34" charset="-122"/>
                <a:ea typeface="微软雅黑" panose="020B0503020204020204" pitchFamily="34" charset="-122"/>
                <a:cs typeface="微软雅黑" panose="020B0503020204020204" pitchFamily="34" charset="-122"/>
              </a:rPr>
              <a:t>将</a:t>
            </a:r>
            <a:r>
              <a:rPr lang="en-US" sz="2400" b="0">
                <a:latin typeface="微软雅黑" panose="020B0503020204020204" pitchFamily="34" charset="-122"/>
                <a:ea typeface="微软雅黑" panose="020B0503020204020204" pitchFamily="34" charset="-122"/>
                <a:cs typeface="微软雅黑" panose="020B0503020204020204" pitchFamily="34" charset="-122"/>
              </a:rPr>
              <a:t> mysql </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数据库中的</a:t>
            </a:r>
            <a:r>
              <a:rPr lang="en-US" sz="2400" b="0">
                <a:latin typeface="微软雅黑" panose="020B0503020204020204" pitchFamily="34" charset="-122"/>
                <a:ea typeface="微软雅黑" panose="020B0503020204020204" pitchFamily="34" charset="-122"/>
                <a:cs typeface="微软雅黑" panose="020B0503020204020204" pitchFamily="34" charset="-122"/>
              </a:rPr>
              <a:t> hive </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数据库中的</a:t>
            </a:r>
            <a:r>
              <a:rPr lang="en-US" sz="2400" b="0">
                <a:latin typeface="微软雅黑" panose="020B0503020204020204" pitchFamily="34" charset="-122"/>
                <a:ea typeface="微软雅黑" panose="020B0503020204020204" pitchFamily="34" charset="-122"/>
                <a:cs typeface="微软雅黑" panose="020B0503020204020204" pitchFamily="34" charset="-122"/>
              </a:rPr>
              <a:t> roles </a:t>
            </a:r>
            <a:r>
              <a:rPr lang="zh-CN" sz="2400" b="0">
                <a:latin typeface="微软雅黑" panose="020B0503020204020204" pitchFamily="34" charset="-122"/>
                <a:ea typeface="微软雅黑" panose="020B0503020204020204" pitchFamily="34" charset="-122"/>
                <a:cs typeface="微软雅黑" panose="020B0503020204020204" pitchFamily="34" charset="-122"/>
              </a:rPr>
              <a:t>表数据导入到</a:t>
            </a:r>
            <a:r>
              <a:rPr lang="en-US" sz="2400" b="0">
                <a:latin typeface="微软雅黑" panose="020B0503020204020204" pitchFamily="34" charset="-122"/>
                <a:ea typeface="微软雅黑" panose="020B0503020204020204" pitchFamily="34" charset="-122"/>
                <a:cs typeface="微软雅黑" panose="020B0503020204020204" pitchFamily="34" charset="-122"/>
              </a:rPr>
              <a:t> HDFS </a:t>
            </a:r>
            <a:r>
              <a:rPr lang="zh-CN" sz="2400" b="0">
                <a:latin typeface="微软雅黑" panose="020B0503020204020204" pitchFamily="34" charset="-122"/>
                <a:ea typeface="微软雅黑" panose="020B0503020204020204" pitchFamily="34" charset="-122"/>
                <a:cs typeface="微软雅黑" panose="020B0503020204020204" pitchFamily="34" charset="-122"/>
              </a:rPr>
              <a:t>中的</a:t>
            </a:r>
            <a:r>
              <a:rPr lang="en-US" sz="2400" b="0">
                <a:latin typeface="微软雅黑" panose="020B0503020204020204" pitchFamily="34" charset="-122"/>
                <a:ea typeface="微软雅黑" panose="020B0503020204020204" pitchFamily="34" charset="-122"/>
                <a:cs typeface="微软雅黑" panose="020B0503020204020204" pitchFamily="34" charset="-122"/>
              </a:rPr>
              <a:t>/user/lyz/111 </a:t>
            </a:r>
            <a:r>
              <a:rPr lang="zh-CN" sz="2400" b="0">
                <a:latin typeface="微软雅黑" panose="020B0503020204020204" pitchFamily="34" charset="-122"/>
                <a:ea typeface="微软雅黑" panose="020B0503020204020204" pitchFamily="34" charset="-122"/>
                <a:cs typeface="微软雅黑" panose="020B0503020204020204" pitchFamily="34" charset="-122"/>
              </a:rPr>
              <a:t>目录下。执行代码如下</a:t>
            </a:r>
            <a:r>
              <a:rPr lang="en-US" sz="2400" b="0">
                <a:latin typeface="微软雅黑" panose="020B0503020204020204" pitchFamily="34" charset="-122"/>
                <a:ea typeface="微软雅黑" panose="020B0503020204020204" pitchFamily="34" charset="-122"/>
                <a:cs typeface="微软雅黑" panose="020B0503020204020204" pitchFamily="34" charset="-122"/>
              </a:rPr>
              <a:t>: </a:t>
            </a:r>
            <a:endPar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sqoop import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--connect jdbc:mysql://10.6.6.71:3309/hive \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--username root \ 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--password root123 \ 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--table roles \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--target-dir /user/lyz/111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--fields-terminated-by ','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-m 1 \</a:t>
            </a:r>
          </a:p>
          <a:p>
            <a:pPr marL="0" indent="266700"/>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--direct</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0" indent="266700"/>
            <a:r>
              <a:rPr lang="zh-CN" sz="2400" b="0">
                <a:latin typeface="微软雅黑" panose="020B0503020204020204" pitchFamily="34" charset="-122"/>
                <a:ea typeface="微软雅黑" panose="020B0503020204020204" pitchFamily="34" charset="-122"/>
                <a:cs typeface="微软雅黑" panose="020B0503020204020204" pitchFamily="34" charset="-122"/>
              </a:rPr>
              <a:t>备注</a:t>
            </a:r>
            <a:r>
              <a:rPr lang="en-US" sz="2400" b="0">
                <a:latin typeface="微软雅黑" panose="020B0503020204020204" pitchFamily="34" charset="-122"/>
                <a:ea typeface="微软雅黑" panose="020B0503020204020204" pitchFamily="34" charset="-122"/>
                <a:cs typeface="微软雅黑" panose="020B0503020204020204" pitchFamily="34" charset="-122"/>
              </a:rPr>
              <a:t>:</a:t>
            </a:r>
            <a:r>
              <a:rPr lang="en-US" sz="2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0">
                <a:latin typeface="微软雅黑" panose="020B0503020204020204" pitchFamily="34" charset="-122"/>
                <a:ea typeface="微软雅黑" panose="020B0503020204020204" pitchFamily="34" charset="-122"/>
                <a:cs typeface="微软雅黑" panose="020B0503020204020204" pitchFamily="34" charset="-122"/>
              </a:rPr>
              <a:t>-m</a:t>
            </a:r>
            <a:r>
              <a:rPr lang="zh-CN" sz="2400" b="0">
                <a:latin typeface="微软雅黑" panose="020B0503020204020204" pitchFamily="34" charset="-122"/>
                <a:ea typeface="微软雅黑" panose="020B0503020204020204" pitchFamily="34" charset="-122"/>
                <a:cs typeface="微软雅黑" panose="020B0503020204020204" pitchFamily="34" charset="-122"/>
              </a:rPr>
              <a:t>参数可以指定</a:t>
            </a:r>
            <a:r>
              <a:rPr lang="en-US" sz="2400" b="0">
                <a:latin typeface="微软雅黑" panose="020B0503020204020204" pitchFamily="34" charset="-122"/>
                <a:ea typeface="微软雅黑" panose="020B0503020204020204" pitchFamily="34" charset="-122"/>
                <a:cs typeface="微软雅黑" panose="020B0503020204020204" pitchFamily="34" charset="-122"/>
              </a:rPr>
              <a:t>map</a:t>
            </a:r>
            <a:r>
              <a:rPr lang="zh-CN" sz="2400" b="0">
                <a:latin typeface="微软雅黑" panose="020B0503020204020204" pitchFamily="34" charset="-122"/>
                <a:ea typeface="微软雅黑" panose="020B0503020204020204" pitchFamily="34" charset="-122"/>
                <a:cs typeface="微软雅黑" panose="020B0503020204020204" pitchFamily="34" charset="-122"/>
              </a:rPr>
              <a:t>任务的个数，默认是</a:t>
            </a:r>
            <a:r>
              <a:rPr lang="en-US" sz="2400" b="0">
                <a:latin typeface="微软雅黑" panose="020B0503020204020204" pitchFamily="34" charset="-122"/>
                <a:ea typeface="微软雅黑" panose="020B0503020204020204" pitchFamily="34" charset="-122"/>
                <a:cs typeface="微软雅黑" panose="020B0503020204020204" pitchFamily="34" charset="-122"/>
              </a:rPr>
              <a:t>4</a:t>
            </a:r>
            <a:r>
              <a:rPr lang="zh-CN" sz="2400" b="0">
                <a:latin typeface="微软雅黑" panose="020B0503020204020204" pitchFamily="34" charset="-122"/>
                <a:ea typeface="微软雅黑" panose="020B0503020204020204" pitchFamily="34" charset="-122"/>
                <a:cs typeface="微软雅黑" panose="020B0503020204020204" pitchFamily="34" charset="-122"/>
              </a:rPr>
              <a:t>个。如果指定为</a:t>
            </a:r>
            <a:r>
              <a:rPr lang="en-US" sz="2400" b="0">
                <a:latin typeface="微软雅黑" panose="020B0503020204020204" pitchFamily="34" charset="-122"/>
                <a:ea typeface="微软雅黑" panose="020B0503020204020204" pitchFamily="34" charset="-122"/>
                <a:cs typeface="微软雅黑" panose="020B0503020204020204" pitchFamily="34" charset="-122"/>
              </a:rPr>
              <a:t>1</a:t>
            </a:r>
            <a:r>
              <a:rPr lang="zh-CN" sz="2400" b="0">
                <a:latin typeface="微软雅黑" panose="020B0503020204020204" pitchFamily="34" charset="-122"/>
                <a:ea typeface="微软雅黑" panose="020B0503020204020204" pitchFamily="34" charset="-122"/>
                <a:cs typeface="微软雅黑" panose="020B0503020204020204" pitchFamily="34" charset="-122"/>
              </a:rPr>
              <a:t>个</a:t>
            </a:r>
            <a:r>
              <a:rPr lang="en-US" sz="2400" b="0">
                <a:latin typeface="微软雅黑" panose="020B0503020204020204" pitchFamily="34" charset="-122"/>
                <a:ea typeface="微软雅黑" panose="020B0503020204020204" pitchFamily="34" charset="-122"/>
                <a:cs typeface="微软雅黑" panose="020B0503020204020204" pitchFamily="34" charset="-122"/>
              </a:rPr>
              <a:t>map</a:t>
            </a:r>
            <a:r>
              <a:rPr lang="zh-CN" sz="2400" b="0">
                <a:latin typeface="微软雅黑" panose="020B0503020204020204" pitchFamily="34" charset="-122"/>
                <a:ea typeface="微软雅黑" panose="020B0503020204020204" pitchFamily="34" charset="-122"/>
                <a:cs typeface="微软雅黑" panose="020B0503020204020204" pitchFamily="34" charset="-122"/>
              </a:rPr>
              <a:t>任务的话，最终生成的</a:t>
            </a:r>
            <a:r>
              <a:rPr lang="en-US" sz="2400" b="0">
                <a:latin typeface="微软雅黑" panose="020B0503020204020204" pitchFamily="34" charset="-122"/>
                <a:ea typeface="微软雅黑" panose="020B0503020204020204" pitchFamily="34" charset="-122"/>
                <a:cs typeface="微软雅黑" panose="020B0503020204020204" pitchFamily="34" charset="-122"/>
              </a:rPr>
              <a:t>part-m-xxxxx</a:t>
            </a:r>
            <a:r>
              <a:rPr lang="zh-CN" sz="2400" b="0">
                <a:latin typeface="微软雅黑" panose="020B0503020204020204" pitchFamily="34" charset="-122"/>
                <a:ea typeface="微软雅黑" panose="020B0503020204020204" pitchFamily="34" charset="-122"/>
                <a:cs typeface="微软雅黑" panose="020B0503020204020204" pitchFamily="34" charset="-122"/>
              </a:rPr>
              <a:t>文件个数就为</a:t>
            </a:r>
            <a:r>
              <a:rPr lang="en-US" sz="2400" b="0">
                <a:latin typeface="微软雅黑" panose="020B0503020204020204" pitchFamily="34" charset="-122"/>
                <a:ea typeface="微软雅黑" panose="020B0503020204020204" pitchFamily="34" charset="-122"/>
                <a:cs typeface="微软雅黑" panose="020B0503020204020204" pitchFamily="34" charset="-122"/>
              </a:rPr>
              <a:t>1</a:t>
            </a:r>
            <a:r>
              <a:rPr lang="zh-CN" sz="2400" b="0">
                <a:latin typeface="微软雅黑" panose="020B0503020204020204" pitchFamily="34" charset="-122"/>
                <a:ea typeface="微软雅黑" panose="020B0503020204020204" pitchFamily="34" charset="-122"/>
                <a:cs typeface="微软雅黑" panose="020B0503020204020204" pitchFamily="34" charset="-122"/>
              </a:rPr>
              <a:t>。在数据充足的情况下，生成的文件个数与指定</a:t>
            </a:r>
            <a:r>
              <a:rPr lang="en-US" sz="2400" b="0">
                <a:latin typeface="微软雅黑" panose="020B0503020204020204" pitchFamily="34" charset="-122"/>
                <a:ea typeface="微软雅黑" panose="020B0503020204020204" pitchFamily="34" charset="-122"/>
                <a:cs typeface="微软雅黑" panose="020B0503020204020204" pitchFamily="34" charset="-122"/>
              </a:rPr>
              <a:t>map </a:t>
            </a:r>
            <a:r>
              <a:rPr lang="zh-CN" sz="2400" b="0">
                <a:latin typeface="微软雅黑" panose="020B0503020204020204" pitchFamily="34" charset="-122"/>
                <a:ea typeface="微软雅黑" panose="020B0503020204020204" pitchFamily="34" charset="-122"/>
                <a:cs typeface="微软雅黑" panose="020B0503020204020204" pitchFamily="34" charset="-122"/>
              </a:rPr>
              <a:t>任务的个数是等值的。</a:t>
            </a:r>
            <a:r>
              <a:rPr lang="en-US" sz="24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829945"/>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 数据导入Hive中，</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操作用常用到的参数如表8.3所示。</a:t>
            </a:r>
          </a:p>
        </p:txBody>
      </p:sp>
      <p:sp>
        <p:nvSpPr>
          <p:cNvPr id="100" name="文本框 99"/>
          <p:cNvSpPr txBox="1"/>
          <p:nvPr/>
        </p:nvSpPr>
        <p:spPr>
          <a:xfrm>
            <a:off x="895032" y="1546860"/>
            <a:ext cx="5080000" cy="398780"/>
          </a:xfrm>
          <a:prstGeom prst="rect">
            <a:avLst/>
          </a:prstGeom>
          <a:noFill/>
          <a:ln w="9525">
            <a:noFill/>
          </a:ln>
        </p:spPr>
        <p:txBody>
          <a:bodyPr>
            <a:spAutoFit/>
          </a:bodyPr>
          <a:lstStyle/>
          <a:p>
            <a:pPr marL="0" indent="228600" algn="ct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表 8.3  Hive参数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8" name="表格 7"/>
          <p:cNvGraphicFramePr/>
          <p:nvPr>
            <p:custDataLst>
              <p:tags r:id="rId1"/>
            </p:custDataLst>
          </p:nvPr>
        </p:nvGraphicFramePr>
        <p:xfrm>
          <a:off x="1349375" y="2017395"/>
          <a:ext cx="8293100" cy="4330700"/>
        </p:xfrm>
        <a:graphic>
          <a:graphicData uri="http://schemas.openxmlformats.org/drawingml/2006/table">
            <a:tbl>
              <a:tblPr firstRow="1" bandRow="1">
                <a:tableStyleId>{5940675A-B579-460E-94D1-54222C63F5DA}</a:tableStyleId>
              </a:tblPr>
              <a:tblGrid>
                <a:gridCol w="4067810">
                  <a:extLst>
                    <a:ext uri="{9D8B030D-6E8A-4147-A177-3AD203B41FA5}">
                      <a16:colId xmlns:a16="http://schemas.microsoft.com/office/drawing/2014/main" val="20000"/>
                    </a:ext>
                  </a:extLst>
                </a:gridCol>
                <a:gridCol w="4225290">
                  <a:extLst>
                    <a:ext uri="{9D8B030D-6E8A-4147-A177-3AD203B41FA5}">
                      <a16:colId xmlns:a16="http://schemas.microsoft.com/office/drawing/2014/main" val="20001"/>
                    </a:ext>
                  </a:extLst>
                </a:gridCol>
              </a:tblGrid>
              <a:tr h="546735">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参数</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描述</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0"/>
                  </a:ext>
                </a:extLst>
              </a:tr>
              <a:tr h="50927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--hive-import</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将表导入 Hive 中</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1"/>
                  </a:ext>
                </a:extLst>
              </a:tr>
              <a:tr h="69088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--hive-table &lt;table name&gt;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指定导入 Hive 的表名</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2"/>
                  </a:ext>
                </a:extLst>
              </a:tr>
              <a:tr h="94234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--fields-terminated-by &lt;char&gt;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指定导入到 hive 中的文件数据格式</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3"/>
                  </a:ext>
                </a:extLst>
              </a:tr>
              <a:tr h="69088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-m &lt;数值&gt;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执行 map 任务的个数，默认是 4 个</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4"/>
                  </a:ext>
                </a:extLst>
              </a:tr>
              <a:tr h="50927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--direct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rPr>
                        <a:t>可快速转换数据</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829945"/>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1095375" y="910590"/>
            <a:ext cx="10249535" cy="829945"/>
          </a:xfrm>
          <a:prstGeom prst="rect">
            <a:avLst/>
          </a:prstGeom>
          <a:noFill/>
          <a:ln w="9525">
            <a:noFill/>
          </a:ln>
        </p:spPr>
        <p:txBody>
          <a:bodyPr wrap="square">
            <a:spAutoFit/>
          </a:bodyPr>
          <a:lstStyle/>
          <a:p>
            <a:pPr marL="0" indent="266700"/>
            <a:r>
              <a:rPr lang="zh-CN" sz="2400" b="0">
                <a:latin typeface="微软雅黑" panose="020B0503020204020204" pitchFamily="34" charset="-122"/>
                <a:ea typeface="微软雅黑" panose="020B0503020204020204" pitchFamily="34" charset="-122"/>
                <a:cs typeface="微软雅黑" panose="020B0503020204020204" pitchFamily="34" charset="-122"/>
              </a:rPr>
              <a:t>将</a:t>
            </a:r>
            <a:r>
              <a:rPr lang="en-US" sz="2400" b="0">
                <a:latin typeface="微软雅黑" panose="020B0503020204020204" pitchFamily="34" charset="-122"/>
                <a:ea typeface="微软雅黑" panose="020B0503020204020204" pitchFamily="34" charset="-122"/>
                <a:cs typeface="微软雅黑" panose="020B0503020204020204" pitchFamily="34" charset="-122"/>
              </a:rPr>
              <a:t>mysql</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数据库中的</a:t>
            </a:r>
            <a:r>
              <a:rPr lang="en-US" sz="2400" b="0">
                <a:latin typeface="微软雅黑" panose="020B0503020204020204" pitchFamily="34" charset="-122"/>
                <a:ea typeface="微软雅黑" panose="020B0503020204020204" pitchFamily="34" charset="-122"/>
                <a:cs typeface="微软雅黑" panose="020B0503020204020204" pitchFamily="34" charset="-122"/>
              </a:rPr>
              <a:t>hive</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数据库中的</a:t>
            </a:r>
            <a:r>
              <a:rPr lang="en-US" sz="2400" b="0">
                <a:latin typeface="微软雅黑" panose="020B0503020204020204" pitchFamily="34" charset="-122"/>
                <a:ea typeface="微软雅黑" panose="020B0503020204020204" pitchFamily="34" charset="-122"/>
                <a:cs typeface="微软雅黑" panose="020B0503020204020204" pitchFamily="34" charset="-122"/>
              </a:rPr>
              <a:t>roles</a:t>
            </a:r>
            <a:r>
              <a:rPr lang="zh-CN" sz="2400" b="0">
                <a:latin typeface="微软雅黑" panose="020B0503020204020204" pitchFamily="34" charset="-122"/>
                <a:ea typeface="微软雅黑" panose="020B0503020204020204" pitchFamily="34" charset="-122"/>
                <a:cs typeface="微软雅黑" panose="020B0503020204020204" pitchFamily="34" charset="-122"/>
              </a:rPr>
              <a:t>表数据导入到</a:t>
            </a:r>
            <a:r>
              <a:rPr lang="en-US" sz="2400" b="0">
                <a:latin typeface="微软雅黑" panose="020B0503020204020204" pitchFamily="34" charset="-122"/>
                <a:ea typeface="微软雅黑" panose="020B0503020204020204" pitchFamily="34" charset="-122"/>
                <a:cs typeface="微软雅黑" panose="020B0503020204020204" pitchFamily="34" charset="-122"/>
              </a:rPr>
              <a:t>Hive</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数据库中，并生成</a:t>
            </a:r>
            <a:r>
              <a:rPr lang="en-US" sz="2400" b="0">
                <a:latin typeface="微软雅黑" panose="020B0503020204020204" pitchFamily="34" charset="-122"/>
                <a:ea typeface="微软雅黑" panose="020B0503020204020204" pitchFamily="34" charset="-122"/>
                <a:cs typeface="微软雅黑" panose="020B0503020204020204" pitchFamily="34" charset="-122"/>
              </a:rPr>
              <a:t> roles_test</a:t>
            </a:r>
            <a:r>
              <a:rPr lang="zh-CN" sz="2400" b="0">
                <a:latin typeface="微软雅黑" panose="020B0503020204020204" pitchFamily="34" charset="-122"/>
                <a:ea typeface="微软雅黑" panose="020B0503020204020204" pitchFamily="34" charset="-122"/>
                <a:cs typeface="微软雅黑" panose="020B0503020204020204" pitchFamily="34" charset="-122"/>
              </a:rPr>
              <a:t>表。执行代码如下</a:t>
            </a:r>
            <a:r>
              <a:rPr lang="en-US" sz="24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2444115" y="1740535"/>
            <a:ext cx="4001770" cy="5262245"/>
          </a:xfrm>
          <a:prstGeom prst="rect">
            <a:avLst/>
          </a:prstGeom>
          <a:noFill/>
          <a:ln w="9525">
            <a:noFill/>
          </a:ln>
        </p:spPr>
        <p:txBody>
          <a:bodyPr wrap="square">
            <a:spAutoFit/>
          </a:bodyPr>
          <a:lstStyle/>
          <a:p>
            <a:pPr marL="0" indent="0"/>
            <a:r>
              <a:rPr lang="en-US" sz="2400" b="0">
                <a:solidFill>
                  <a:srgbClr val="000000"/>
                </a:solidFill>
                <a:latin typeface="Calibri" panose="020F05020202040A0204" pitchFamily="34" charset="0"/>
                <a:ea typeface="宋体" panose="02010600030101010101" pitchFamily="2" charset="-122"/>
                <a:cs typeface="Times New Roman" panose="02020603050405020304" charset="0"/>
              </a:rPr>
              <a:t>sqoop import \</a:t>
            </a:r>
            <a:r>
              <a:rPr lang="en-US" sz="2400" b="0">
                <a:solidFill>
                  <a:srgbClr val="000000"/>
                </a:solidFill>
                <a:latin typeface="MS Mincho" panose="02020609040205080304" charset="-128"/>
                <a:ea typeface="宋体" panose="02010600030101010101" pitchFamily="2" charset="-122"/>
              </a:rPr>
              <a:t> </a:t>
            </a:r>
            <a:endParaRPr lang="en-US" sz="2400" b="0">
              <a:solidFill>
                <a:srgbClr val="000000"/>
              </a:solidFill>
              <a:latin typeface="Calibri" panose="020F05020202040A0204" pitchFamily="34" charset="0"/>
              <a:ea typeface="宋体" panose="02010600030101010101" pitchFamily="2" charset="-122"/>
              <a:cs typeface="Times New Roman" panose="02020603050405020304" charset="0"/>
            </a:endParaRPr>
          </a:p>
          <a:p>
            <a:pPr marL="0" indent="0"/>
            <a:r>
              <a:rPr lang="en-US" sz="2400" b="0">
                <a:solidFill>
                  <a:srgbClr val="000000"/>
                </a:solidFill>
                <a:latin typeface="Calibri" panose="020F05020202040A0204" pitchFamily="34" charset="0"/>
                <a:ea typeface="宋体" panose="02010600030101010101" pitchFamily="2" charset="-122"/>
                <a:cs typeface="Times New Roman" panose="02020603050405020304" charset="0"/>
              </a:rPr>
              <a:t>--connect jdbc:mysql://10.6.6.71:3309/hive \</a:t>
            </a:r>
          </a:p>
          <a:p>
            <a:pPr marL="0" indent="0"/>
            <a:r>
              <a:rPr lang="en-US" sz="2400" b="0">
                <a:solidFill>
                  <a:srgbClr val="000000"/>
                </a:solidFill>
                <a:latin typeface="Calibri" panose="020F05020202040A0204" pitchFamily="34" charset="0"/>
                <a:ea typeface="宋体" panose="02010600030101010101" pitchFamily="2" charset="-122"/>
                <a:cs typeface="Times New Roman" panose="02020603050405020304" charset="0"/>
              </a:rPr>
              <a:t>--username root \</a:t>
            </a:r>
            <a:r>
              <a:rPr lang="en-US" sz="2400" b="0">
                <a:solidFill>
                  <a:srgbClr val="000000"/>
                </a:solidFill>
                <a:latin typeface="MS Mincho" panose="02020609040205080304" charset="-128"/>
                <a:ea typeface="宋体" panose="02010600030101010101" pitchFamily="2" charset="-122"/>
              </a:rPr>
              <a:t> </a:t>
            </a:r>
            <a:endParaRPr lang="en-US" sz="2400" b="0">
              <a:solidFill>
                <a:srgbClr val="000000"/>
              </a:solidFill>
              <a:latin typeface="Calibri" panose="020F05020202040A0204" pitchFamily="34" charset="0"/>
              <a:ea typeface="宋体" panose="02010600030101010101" pitchFamily="2" charset="-122"/>
              <a:cs typeface="Times New Roman" panose="02020603050405020304" charset="0"/>
            </a:endParaRPr>
          </a:p>
          <a:p>
            <a:pPr marL="0" indent="0"/>
            <a:r>
              <a:rPr lang="en-US" sz="2400" b="0">
                <a:solidFill>
                  <a:srgbClr val="000000"/>
                </a:solidFill>
                <a:latin typeface="Calibri" panose="020F05020202040A0204" pitchFamily="34" charset="0"/>
                <a:ea typeface="宋体" panose="02010600030101010101" pitchFamily="2" charset="-122"/>
                <a:cs typeface="Times New Roman" panose="02020603050405020304" charset="0"/>
              </a:rPr>
              <a:t>--password root123 \</a:t>
            </a:r>
            <a:r>
              <a:rPr lang="en-US" sz="2400" b="0">
                <a:solidFill>
                  <a:srgbClr val="000000"/>
                </a:solidFill>
                <a:latin typeface="MS Mincho" panose="02020609040205080304" charset="-128"/>
                <a:ea typeface="宋体" panose="02010600030101010101" pitchFamily="2" charset="-122"/>
              </a:rPr>
              <a:t> </a:t>
            </a:r>
            <a:endParaRPr lang="en-US" sz="2400" b="0">
              <a:solidFill>
                <a:srgbClr val="000000"/>
              </a:solidFill>
              <a:latin typeface="Calibri" panose="020F05020202040A0204" pitchFamily="34" charset="0"/>
              <a:ea typeface="宋体" panose="02010600030101010101" pitchFamily="2" charset="-122"/>
              <a:cs typeface="Times New Roman" panose="02020603050405020304" charset="0"/>
            </a:endParaRPr>
          </a:p>
          <a:p>
            <a:pPr marL="0" indent="0"/>
            <a:r>
              <a:rPr lang="en-US" sz="2400" b="0">
                <a:solidFill>
                  <a:srgbClr val="000000"/>
                </a:solidFill>
                <a:latin typeface="Calibri" panose="020F05020202040A0204" pitchFamily="34" charset="0"/>
                <a:ea typeface="宋体" panose="02010600030101010101" pitchFamily="2" charset="-122"/>
                <a:cs typeface="Times New Roman" panose="02020603050405020304" charset="0"/>
              </a:rPr>
              <a:t>--hive-import \</a:t>
            </a:r>
            <a:r>
              <a:rPr lang="en-US" sz="2400" b="0">
                <a:solidFill>
                  <a:srgbClr val="000000"/>
                </a:solidFill>
                <a:latin typeface="MS Mincho" panose="02020609040205080304" charset="-128"/>
                <a:ea typeface="宋体" panose="02010600030101010101" pitchFamily="2" charset="-122"/>
              </a:rPr>
              <a:t> </a:t>
            </a:r>
            <a:endParaRPr lang="en-US" sz="2400" b="0">
              <a:solidFill>
                <a:srgbClr val="000000"/>
              </a:solidFill>
              <a:latin typeface="Calibri" panose="020F05020202040A0204" pitchFamily="34" charset="0"/>
              <a:ea typeface="宋体" panose="02010600030101010101" pitchFamily="2" charset="-122"/>
              <a:cs typeface="Times New Roman" panose="02020603050405020304" charset="0"/>
            </a:endParaRPr>
          </a:p>
          <a:p>
            <a:pPr marL="0" indent="0"/>
            <a:r>
              <a:rPr lang="en-US" sz="2400" b="0">
                <a:solidFill>
                  <a:srgbClr val="000000"/>
                </a:solidFill>
                <a:latin typeface="Calibri" panose="020F05020202040A0204" pitchFamily="34" charset="0"/>
                <a:ea typeface="宋体" panose="02010600030101010101" pitchFamily="2" charset="-122"/>
                <a:cs typeface="Times New Roman" panose="02020603050405020304" charset="0"/>
              </a:rPr>
              <a:t>--table roles \</a:t>
            </a:r>
            <a:r>
              <a:rPr lang="en-US" sz="2400" b="0">
                <a:solidFill>
                  <a:srgbClr val="000000"/>
                </a:solidFill>
                <a:latin typeface="MS Mincho" panose="02020609040205080304" charset="-128"/>
                <a:ea typeface="宋体" panose="02010600030101010101" pitchFamily="2" charset="-122"/>
              </a:rPr>
              <a:t> </a:t>
            </a:r>
            <a:endParaRPr lang="en-US" sz="2400" b="0">
              <a:solidFill>
                <a:srgbClr val="000000"/>
              </a:solidFill>
              <a:latin typeface="Calibri" panose="020F05020202040A0204" pitchFamily="34" charset="0"/>
              <a:ea typeface="宋体" panose="02010600030101010101" pitchFamily="2" charset="-122"/>
              <a:cs typeface="Times New Roman" panose="02020603050405020304" charset="0"/>
            </a:endParaRPr>
          </a:p>
          <a:p>
            <a:pPr marL="0" indent="0"/>
            <a:r>
              <a:rPr lang="en-US" sz="2400" b="0">
                <a:solidFill>
                  <a:srgbClr val="000000"/>
                </a:solidFill>
                <a:latin typeface="Calibri" panose="020F05020202040A0204" pitchFamily="34" charset="0"/>
                <a:ea typeface="宋体" panose="02010600030101010101" pitchFamily="2" charset="-122"/>
                <a:cs typeface="Times New Roman" panose="02020603050405020304" charset="0"/>
              </a:rPr>
              <a:t>--hive-database default \ </a:t>
            </a:r>
          </a:p>
          <a:p>
            <a:pPr marL="0" indent="0"/>
            <a:endParaRPr lang="zh-CN" altLang="en-US" sz="2400"/>
          </a:p>
          <a:p>
            <a:pPr marL="0" indent="0"/>
            <a:r>
              <a:rPr lang="zh-CN" altLang="en-US" sz="2400"/>
              <a:t>--hive-table roles_test \</a:t>
            </a:r>
          </a:p>
          <a:p>
            <a:pPr marL="0" indent="0"/>
            <a:r>
              <a:rPr lang="zh-CN" altLang="en-US" sz="2400"/>
              <a:t>--fields-terminated-by ',' \</a:t>
            </a:r>
          </a:p>
          <a:p>
            <a:pPr marL="0" indent="0"/>
            <a:r>
              <a:rPr lang="zh-CN" altLang="en-US" sz="2400"/>
              <a:t>-m 1 \</a:t>
            </a:r>
          </a:p>
          <a:p>
            <a:pPr marL="0" indent="0"/>
            <a:r>
              <a:rPr lang="zh-CN" altLang="en-US" sz="2400"/>
              <a:t>--direct</a:t>
            </a:r>
          </a:p>
        </p:txBody>
      </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829945"/>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 数据导入Hive中，</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操作用常用到的参数如表8.3所示。</a:t>
            </a:r>
          </a:p>
        </p:txBody>
      </p:sp>
      <p:sp>
        <p:nvSpPr>
          <p:cNvPr id="100" name="文本框 99"/>
          <p:cNvSpPr txBox="1"/>
          <p:nvPr/>
        </p:nvSpPr>
        <p:spPr>
          <a:xfrm>
            <a:off x="2191067" y="1617980"/>
            <a:ext cx="5080000" cy="460375"/>
          </a:xfrm>
          <a:prstGeom prst="rect">
            <a:avLst/>
          </a:prstGeom>
          <a:noFill/>
          <a:ln w="9525">
            <a:noFill/>
          </a:ln>
        </p:spPr>
        <p:txBody>
          <a:bodyPr>
            <a:spAutoFit/>
          </a:bodyPr>
          <a:lstStyle/>
          <a:p>
            <a:pPr marL="0" indent="228600" algn="ctr"/>
            <a:r>
              <a:rPr lang="zh-CN" sz="2400" b="0">
                <a:latin typeface="微软雅黑" panose="020B0503020204020204" pitchFamily="34" charset="-122"/>
                <a:ea typeface="微软雅黑" panose="020B0503020204020204" pitchFamily="34" charset="-122"/>
                <a:cs typeface="微软雅黑" panose="020B0503020204020204" pitchFamily="34" charset="-122"/>
              </a:rPr>
              <a:t>表 8.3  Hive参数</a:t>
            </a:r>
            <a:endParaRPr lang="zh-CN" altLang="en-US" sz="2400" b="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8" name="表格 7"/>
          <p:cNvGraphicFramePr/>
          <p:nvPr>
            <p:custDataLst>
              <p:tags r:id="rId1"/>
            </p:custDataLst>
          </p:nvPr>
        </p:nvGraphicFramePr>
        <p:xfrm>
          <a:off x="1943735" y="2078355"/>
          <a:ext cx="8309610" cy="4256405"/>
        </p:xfrm>
        <a:graphic>
          <a:graphicData uri="http://schemas.openxmlformats.org/drawingml/2006/table">
            <a:tbl>
              <a:tblPr firstRow="1" bandRow="1">
                <a:tableStyleId>{5940675A-B579-460E-94D1-54222C63F5DA}</a:tableStyleId>
              </a:tblPr>
              <a:tblGrid>
                <a:gridCol w="3608070">
                  <a:extLst>
                    <a:ext uri="{9D8B030D-6E8A-4147-A177-3AD203B41FA5}">
                      <a16:colId xmlns:a16="http://schemas.microsoft.com/office/drawing/2014/main" val="20000"/>
                    </a:ext>
                  </a:extLst>
                </a:gridCol>
                <a:gridCol w="4701540">
                  <a:extLst>
                    <a:ext uri="{9D8B030D-6E8A-4147-A177-3AD203B41FA5}">
                      <a16:colId xmlns:a16="http://schemas.microsoft.com/office/drawing/2014/main" val="20001"/>
                    </a:ext>
                  </a:extLst>
                </a:gridCol>
              </a:tblGrid>
              <a:tr h="581660">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参数</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描述</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0"/>
                  </a:ext>
                </a:extLst>
              </a:tr>
              <a:tr h="58166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--hive-import</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将表导入 Hive 中</a:t>
                      </a: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1"/>
                  </a:ext>
                </a:extLst>
              </a:tr>
              <a:tr h="94742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--hive-table &lt;table name&gt;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指定导入 Hive 的表名</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2"/>
                  </a:ext>
                </a:extLst>
              </a:tr>
              <a:tr h="94742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--fields-terminated-by &lt;char&gt;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指定导入到 hive 中的文件数据格式</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3"/>
                  </a:ext>
                </a:extLst>
              </a:tr>
              <a:tr h="616585">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-m &lt;数值&gt;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执行 map 任务的个数，默认是 4 个</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4"/>
                  </a:ext>
                </a:extLst>
              </a:tr>
              <a:tr h="581660">
                <a:tc>
                  <a:txBody>
                    <a:bodyPr/>
                    <a:lstStyle/>
                    <a:p>
                      <a:pPr indent="0" algn="l">
                        <a:lnSpc>
                          <a:spcPct val="120000"/>
                        </a:lnSpc>
                        <a:spcBef>
                          <a:spcPts val="0"/>
                        </a:spcBef>
                        <a:spcAft>
                          <a:spcPts val="0"/>
                        </a:spcAft>
                        <a:buNone/>
                      </a:pPr>
                      <a:r>
                        <a:rPr lang="en-US" sz="2000" b="0" spc="120">
                          <a:solidFill>
                            <a:srgbClr val="646464"/>
                          </a:solidFill>
                          <a:latin typeface="微软雅黑" panose="020B0503020204020204" pitchFamily="34" charset="-122"/>
                          <a:ea typeface="微软雅黑" panose="020B0503020204020204" pitchFamily="34" charset="-122"/>
                        </a:rPr>
                        <a:t>--direct</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20">
                          <a:solidFill>
                            <a:srgbClr val="404040"/>
                          </a:solidFill>
                          <a:latin typeface="微软雅黑" panose="020B0503020204020204" pitchFamily="34" charset="-122"/>
                          <a:ea typeface="微软雅黑" panose="020B0503020204020204" pitchFamily="34" charset="-122"/>
                        </a:rPr>
                        <a:t>可快速转换数据</a:t>
                      </a: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904240"/>
            <a:ext cx="10741025" cy="829945"/>
          </a:xfrm>
          <a:prstGeom prst="rect">
            <a:avLst/>
          </a:prstGeom>
          <a:noFill/>
        </p:spPr>
        <p:txBody>
          <a:bodyPr wrap="square" rtlCol="0">
            <a:spAutoFit/>
          </a:bodyPr>
          <a:lstStyle/>
          <a:p>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1151255" y="904240"/>
            <a:ext cx="9893935" cy="5262245"/>
          </a:xfrm>
          <a:prstGeom prst="rect">
            <a:avLst/>
          </a:prstGeom>
          <a:noFill/>
          <a:ln w="9525">
            <a:noFill/>
          </a:ln>
        </p:spPr>
        <p:txBody>
          <a:bodyPr wrap="square">
            <a:spAutoFit/>
          </a:bodyPr>
          <a:lstStyle/>
          <a:p>
            <a:pPr marL="0" indent="266700"/>
            <a:r>
              <a:rPr sz="2000" b="0">
                <a:latin typeface="微软雅黑" panose="020B0503020204020204" pitchFamily="34" charset="-122"/>
                <a:ea typeface="微软雅黑" panose="020B0503020204020204" pitchFamily="34" charset="-122"/>
                <a:cs typeface="微软雅黑" panose="020B0503020204020204" pitchFamily="34" charset="-122"/>
              </a:rPr>
              <a:t>-m参数可以指定map任务的个数，默认是4个。如果指定为1个map任务的话，最终生成在/apps/hive/warehouse/ roles_test目录下的part-m-xxxxx文件个数就为1。在数据充足的情况下,生成的文件个数与指定map任务的个数是等值的。执行数据导入过程中，会触发MapReduce任务。任务执行成功以后，我们访问Hive验证 一下数据是否导入成功。 </a:t>
            </a:r>
          </a:p>
          <a:p>
            <a:pPr marL="0" indent="26670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hive&gt; show tables;</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OK</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roles_test</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hive&gt; select * from roles_test;</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OK</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.1 1545355484 admin admin  </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.2 1545355484 public public  </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Time taken: 0.536 seconds, Fetched: 2 row(s) </a:t>
            </a:r>
          </a:p>
          <a:p>
            <a:pPr marL="0" indent="266700"/>
            <a:r>
              <a:rPr sz="2400" b="0">
                <a:latin typeface="微软雅黑" panose="020B0503020204020204" pitchFamily="34" charset="-122"/>
                <a:ea typeface="微软雅黑" panose="020B0503020204020204" pitchFamily="34" charset="-122"/>
                <a:cs typeface="微软雅黑" panose="020B0503020204020204" pitchFamily="34" charset="-122"/>
              </a:rPr>
              <a:t>数据导入成功。 </a:t>
            </a:r>
            <a:r>
              <a:rPr lang="en-US" sz="24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829945"/>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数据导入HBase中，操作中用到的常用参数如表8.4所示。</a:t>
            </a:r>
          </a:p>
        </p:txBody>
      </p:sp>
      <p:sp>
        <p:nvSpPr>
          <p:cNvPr id="3" name="文本框 2"/>
          <p:cNvSpPr txBox="1"/>
          <p:nvPr/>
        </p:nvSpPr>
        <p:spPr>
          <a:xfrm>
            <a:off x="2493327" y="1568450"/>
            <a:ext cx="5080000" cy="398780"/>
          </a:xfrm>
          <a:prstGeom prst="rect">
            <a:avLst/>
          </a:prstGeom>
          <a:noFill/>
          <a:ln w="9525">
            <a:noFill/>
          </a:ln>
        </p:spPr>
        <p:txBody>
          <a:bodyPr>
            <a:spAutoFit/>
          </a:bodyPr>
          <a:lstStyle/>
          <a:p>
            <a:pPr marL="0" indent="228600" algn="ctr"/>
            <a:r>
              <a:rPr lang="zh-CN" sz="2000" b="0">
                <a:ea typeface="宋体" panose="02010600030101010101" pitchFamily="2" charset="-122"/>
              </a:rPr>
              <a:t>表</a:t>
            </a:r>
            <a:r>
              <a:rPr lang="zh-CN" sz="2000" b="0">
                <a:ea typeface="宋体" panose="02010600030101010101" pitchFamily="2" charset="-122"/>
                <a:cs typeface="Times New Roman" panose="02020603050405020304" charset="0"/>
              </a:rPr>
              <a:t>8.4  HBase参</a:t>
            </a:r>
            <a:r>
              <a:rPr lang="zh-CN" sz="2000" b="0">
                <a:ea typeface="宋体" panose="02010600030101010101" pitchFamily="2" charset="-122"/>
              </a:rPr>
              <a:t>数</a:t>
            </a:r>
            <a:endParaRPr lang="zh-CN" altLang="en-US" sz="2000"/>
          </a:p>
        </p:txBody>
      </p:sp>
      <p:graphicFrame>
        <p:nvGraphicFramePr>
          <p:cNvPr id="9" name="表格 8"/>
          <p:cNvGraphicFramePr/>
          <p:nvPr>
            <p:custDataLst>
              <p:tags r:id="rId1"/>
            </p:custDataLst>
          </p:nvPr>
        </p:nvGraphicFramePr>
        <p:xfrm>
          <a:off x="2070100" y="1967230"/>
          <a:ext cx="8361045" cy="3970909"/>
        </p:xfrm>
        <a:graphic>
          <a:graphicData uri="http://schemas.openxmlformats.org/drawingml/2006/table">
            <a:tbl>
              <a:tblPr firstRow="1" bandRow="1">
                <a:tableStyleId>{5940675A-B579-460E-94D1-54222C63F5DA}</a:tableStyleId>
              </a:tblPr>
              <a:tblGrid>
                <a:gridCol w="3627755">
                  <a:extLst>
                    <a:ext uri="{9D8B030D-6E8A-4147-A177-3AD203B41FA5}">
                      <a16:colId xmlns:a16="http://schemas.microsoft.com/office/drawing/2014/main" val="20000"/>
                    </a:ext>
                  </a:extLst>
                </a:gridCol>
                <a:gridCol w="4733290">
                  <a:extLst>
                    <a:ext uri="{9D8B030D-6E8A-4147-A177-3AD203B41FA5}">
                      <a16:colId xmlns:a16="http://schemas.microsoft.com/office/drawing/2014/main" val="20001"/>
                    </a:ext>
                  </a:extLst>
                </a:gridCol>
              </a:tblGrid>
              <a:tr h="614045">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参数</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描述</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0"/>
                  </a:ext>
                </a:extLst>
              </a:tr>
              <a:tr h="102743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--column-family &lt;family&gt;</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rPr>
                        <a:t>设置导入的目标列族</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1"/>
                  </a:ext>
                </a:extLst>
              </a:tr>
              <a:tr h="88773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--hbase-row-key &lt;col&gt;</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指定要用作行键的输入列;如果没有该参数，默认为 mysql 表的主键</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2"/>
                  </a:ext>
                </a:extLst>
              </a:tr>
              <a:tr h="76073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--hbase-create-table</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如果执行，则创建缺少的 HBase 表</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3"/>
                  </a:ext>
                </a:extLst>
              </a:tr>
              <a:tr h="54229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--hbase-bulkload</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rPr>
                        <a:t>启用批量加载</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extLst>
                  <a:ext uri="{0D108BD9-81ED-4DB2-BD59-A6C34878D82A}">
                    <a16:rowId xmlns:a16="http://schemas.microsoft.com/office/drawing/2014/main" val="10004"/>
                  </a:ext>
                </a:extLst>
              </a:tr>
            </a:tbl>
          </a:graphicData>
        </a:graphic>
      </p:graphicFrame>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829945"/>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1132205" y="1166495"/>
            <a:ext cx="9932670" cy="4892675"/>
          </a:xfrm>
          <a:prstGeom prst="rect">
            <a:avLst/>
          </a:prstGeom>
          <a:noFill/>
          <a:ln w="9525">
            <a:noFill/>
          </a:ln>
        </p:spPr>
        <p:txBody>
          <a:bodyPr wrap="square">
            <a:spAutoFit/>
          </a:bodyPr>
          <a:lstStyle/>
          <a:p>
            <a:pPr marL="0" indent="266700"/>
            <a:r>
              <a:rPr lang="zh-CN" sz="2400" b="0">
                <a:latin typeface="微软雅黑" panose="020B0503020204020204" pitchFamily="34" charset="-122"/>
                <a:ea typeface="微软雅黑" panose="020B0503020204020204" pitchFamily="34" charset="-122"/>
                <a:cs typeface="微软雅黑" panose="020B0503020204020204" pitchFamily="34" charset="-122"/>
              </a:rPr>
              <a:t>将</a:t>
            </a:r>
            <a:r>
              <a:rPr lang="en-US" sz="2400" b="0">
                <a:latin typeface="微软雅黑" panose="020B0503020204020204" pitchFamily="34" charset="-122"/>
                <a:ea typeface="微软雅黑" panose="020B0503020204020204" pitchFamily="34" charset="-122"/>
                <a:cs typeface="微软雅黑" panose="020B0503020204020204" pitchFamily="34" charset="-122"/>
              </a:rPr>
              <a:t>mysql</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数据库中的</a:t>
            </a:r>
            <a:r>
              <a:rPr lang="en-US" sz="2400" b="0">
                <a:latin typeface="微软雅黑" panose="020B0503020204020204" pitchFamily="34" charset="-122"/>
                <a:ea typeface="微软雅黑" panose="020B0503020204020204" pitchFamily="34" charset="-122"/>
                <a:cs typeface="微软雅黑" panose="020B0503020204020204" pitchFamily="34" charset="-122"/>
              </a:rPr>
              <a:t>hive</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数据库中的</a:t>
            </a:r>
            <a:r>
              <a:rPr lang="en-US" sz="2400" b="0">
                <a:latin typeface="微软雅黑" panose="020B0503020204020204" pitchFamily="34" charset="-122"/>
                <a:ea typeface="微软雅黑" panose="020B0503020204020204" pitchFamily="34" charset="-122"/>
                <a:cs typeface="微软雅黑" panose="020B0503020204020204" pitchFamily="34" charset="-122"/>
              </a:rPr>
              <a:t>roles</a:t>
            </a:r>
            <a:r>
              <a:rPr lang="zh-CN" sz="2400" b="0">
                <a:latin typeface="微软雅黑" panose="020B0503020204020204" pitchFamily="34" charset="-122"/>
                <a:ea typeface="微软雅黑" panose="020B0503020204020204" pitchFamily="34" charset="-122"/>
                <a:cs typeface="微软雅黑" panose="020B0503020204020204" pitchFamily="34" charset="-122"/>
              </a:rPr>
              <a:t>表数据导入到</a:t>
            </a:r>
            <a:r>
              <a:rPr lang="en-US" sz="2400" b="0">
                <a:latin typeface="微软雅黑" panose="020B0503020204020204" pitchFamily="34" charset="-122"/>
                <a:ea typeface="微软雅黑" panose="020B0503020204020204" pitchFamily="34" charset="-122"/>
                <a:cs typeface="微软雅黑" panose="020B0503020204020204" pitchFamily="34" charset="-122"/>
              </a:rPr>
              <a:t>HBase</a:t>
            </a:r>
            <a:r>
              <a:rPr lang="zh-CN" sz="2400" b="0">
                <a:latin typeface="微软雅黑" panose="020B0503020204020204" pitchFamily="34" charset="-122"/>
                <a:ea typeface="微软雅黑" panose="020B0503020204020204" pitchFamily="34" charset="-122"/>
                <a:cs typeface="微软雅黑" panose="020B0503020204020204" pitchFamily="34" charset="-122"/>
              </a:rPr>
              <a:t>中，并生成</a:t>
            </a:r>
            <a:r>
              <a:rPr lang="en-US" sz="2400" b="0">
                <a:latin typeface="微软雅黑" panose="020B0503020204020204" pitchFamily="34" charset="-122"/>
                <a:ea typeface="微软雅黑" panose="020B0503020204020204" pitchFamily="34" charset="-122"/>
                <a:cs typeface="微软雅黑" panose="020B0503020204020204" pitchFamily="34" charset="-122"/>
              </a:rPr>
              <a:t>roles_test </a:t>
            </a:r>
            <a:r>
              <a:rPr lang="zh-CN" sz="2400" b="0">
                <a:latin typeface="微软雅黑" panose="020B0503020204020204" pitchFamily="34" charset="-122"/>
                <a:ea typeface="微软雅黑" panose="020B0503020204020204" pitchFamily="34" charset="-122"/>
                <a:cs typeface="微软雅黑" panose="020B0503020204020204" pitchFamily="34" charset="-122"/>
              </a:rPr>
              <a:t>表。执行代码如下</a:t>
            </a:r>
            <a:r>
              <a:rPr lang="en-US" sz="2400" b="0">
                <a:latin typeface="微软雅黑" panose="020B0503020204020204" pitchFamily="34" charset="-122"/>
                <a:ea typeface="微软雅黑" panose="020B0503020204020204" pitchFamily="34" charset="-122"/>
                <a:cs typeface="微软雅黑" panose="020B0503020204020204" pitchFamily="34" charset="-122"/>
              </a:rPr>
              <a:t>: </a:t>
            </a:r>
          </a:p>
          <a:p>
            <a:pPr marL="0" indent="266700"/>
            <a:endParaRPr lang="en-US" sz="2400" b="0">
              <a:latin typeface="微软雅黑" panose="020B0503020204020204" pitchFamily="34" charset="-122"/>
              <a:ea typeface="微软雅黑" panose="020B0503020204020204" pitchFamily="34" charset="-122"/>
              <a:cs typeface="微软雅黑" panose="020B0503020204020204" pitchFamily="34" charset="-122"/>
            </a:endParaRP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sqoop import \ 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--connect jdbc:mysql://10.6.6.71:3309/hive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--username root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--password root123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--table roles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--hbase-table roles_test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--column-family info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--hbase-row-key ROLE_ID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--hbase-create-table \</a:t>
            </a:r>
          </a:p>
          <a:p>
            <a:pPr marL="0" indent="266700"/>
            <a:r>
              <a:rPr lang="en-US" sz="2400" b="0">
                <a:latin typeface="微软雅黑" panose="020B0503020204020204" pitchFamily="34" charset="-122"/>
                <a:ea typeface="微软雅黑" panose="020B0503020204020204" pitchFamily="34" charset="-122"/>
                <a:cs typeface="微软雅黑" panose="020B0503020204020204" pitchFamily="34" charset="-122"/>
              </a:rPr>
              <a:t>--hbase-bulkload</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904240"/>
            <a:ext cx="10741025" cy="829945"/>
          </a:xfrm>
          <a:prstGeom prst="rect">
            <a:avLst/>
          </a:prstGeom>
          <a:noFill/>
        </p:spPr>
        <p:txBody>
          <a:bodyPr wrap="square" rtlCol="0">
            <a:spAutoFit/>
          </a:bodyPr>
          <a:lstStyle/>
          <a:p>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1449705" y="1611630"/>
            <a:ext cx="9295765" cy="2306955"/>
          </a:xfrm>
          <a:prstGeom prst="rect">
            <a:avLst/>
          </a:prstGeom>
          <a:noFill/>
          <a:ln w="9525">
            <a:noFill/>
          </a:ln>
        </p:spPr>
        <p:txBody>
          <a:bodyPr wrap="square">
            <a:spAutoFit/>
          </a:bodyPr>
          <a:lstStyle/>
          <a:p>
            <a:pPr marL="0" indent="266700"/>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关于参数--hbase-bulkload 的解释:实现将数据批量的导入Hbase数据库中，BulkLoad 特性能够利用MR计算框架将源数据直接生成内部的HFile格式，直接将数据快速的 load到HBase中。使用hbase-bulkload参数会触发MapReduce 的 reduce任务。执行数据导入过程中，会触发MapReduce 任务。任务执行成功以后，我们访问HBase验证一下数据是否导入成功 </a:t>
            </a:r>
          </a:p>
        </p:txBody>
      </p:sp>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312920" y="2689860"/>
            <a:ext cx="5668645" cy="738505"/>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大数据采集工具</a:t>
            </a:r>
          </a:p>
        </p:txBody>
      </p:sp>
      <p:sp>
        <p:nvSpPr>
          <p:cNvPr id="15" name="矩形 259"/>
          <p:cNvSpPr>
            <a:spLocks noChangeArrowheads="1"/>
          </p:cNvSpPr>
          <p:nvPr/>
        </p:nvSpPr>
        <p:spPr bwMode="auto">
          <a:xfrm>
            <a:off x="2321563" y="2400441"/>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08</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904240"/>
            <a:ext cx="10741025" cy="829945"/>
          </a:xfrm>
          <a:prstGeom prst="rect">
            <a:avLst/>
          </a:prstGeom>
          <a:noFill/>
        </p:spPr>
        <p:txBody>
          <a:bodyPr wrap="square" rtlCol="0">
            <a:spAutoFit/>
          </a:bodyPr>
          <a:lstStyle/>
          <a:p>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1450340" y="1415415"/>
            <a:ext cx="9295765" cy="398780"/>
          </a:xfrm>
          <a:prstGeom prst="rect">
            <a:avLst/>
          </a:prstGeom>
          <a:noFill/>
          <a:ln w="9525">
            <a:noFill/>
          </a:ln>
        </p:spPr>
        <p:txBody>
          <a:bodyPr wrap="square">
            <a:spAutoFit/>
          </a:bodyPr>
          <a:lstStyle/>
          <a:p>
            <a:pPr marL="0" indent="266700"/>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p>
        </p:txBody>
      </p:sp>
      <p:pic>
        <p:nvPicPr>
          <p:cNvPr id="240" name="图片 240" descr="../屏幕快照%202019-05-18%20下午2.40.3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95045" y="1415415"/>
            <a:ext cx="5395595" cy="4060825"/>
          </a:xfrm>
          <a:prstGeom prst="rect">
            <a:avLst/>
          </a:prstGeom>
          <a:noFill/>
          <a:ln>
            <a:noFill/>
          </a:ln>
        </p:spPr>
      </p:pic>
      <p:sp>
        <p:nvSpPr>
          <p:cNvPr id="3" name="文本框 2"/>
          <p:cNvSpPr txBox="1"/>
          <p:nvPr/>
        </p:nvSpPr>
        <p:spPr>
          <a:xfrm>
            <a:off x="7018655" y="2325370"/>
            <a:ext cx="3727450" cy="1938020"/>
          </a:xfrm>
          <a:prstGeom prst="rect">
            <a:avLst/>
          </a:prstGeom>
          <a:noFill/>
          <a:ln w="9525">
            <a:noFill/>
          </a:ln>
        </p:spPr>
        <p:txBody>
          <a:bodyPr wrap="square">
            <a:spAutoFit/>
          </a:bodyPr>
          <a:lstStyle/>
          <a:p>
            <a:pPr marL="0" indent="266700"/>
            <a:r>
              <a:rPr lang="zh-CN" sz="2400" b="0">
                <a:latin typeface="微软雅黑" panose="020B0503020204020204" pitchFamily="34" charset="-122"/>
                <a:ea typeface="微软雅黑" panose="020B0503020204020204" pitchFamily="34" charset="-122"/>
                <a:cs typeface="微软雅黑" panose="020B0503020204020204" pitchFamily="34" charset="-122"/>
              </a:rPr>
              <a:t>从运行结果中可以看到，</a:t>
            </a:r>
            <a:r>
              <a:rPr lang="en-US" sz="2400" b="0">
                <a:latin typeface="微软雅黑" panose="020B0503020204020204" pitchFamily="34" charset="-122"/>
                <a:ea typeface="微软雅黑" panose="020B0503020204020204" pitchFamily="34" charset="-122"/>
                <a:cs typeface="微软雅黑" panose="020B0503020204020204" pitchFamily="34" charset="-122"/>
              </a:rPr>
              <a:t>roles_test </a:t>
            </a:r>
            <a:r>
              <a:rPr lang="zh-CN" sz="2400" b="0">
                <a:latin typeface="微软雅黑" panose="020B0503020204020204" pitchFamily="34" charset="-122"/>
                <a:ea typeface="微软雅黑" panose="020B0503020204020204" pitchFamily="34" charset="-122"/>
                <a:cs typeface="微软雅黑" panose="020B0503020204020204" pitchFamily="34" charset="-122"/>
              </a:rPr>
              <a:t>表的</a:t>
            </a:r>
            <a:r>
              <a:rPr lang="en-US" sz="2400" b="0">
                <a:latin typeface="微软雅黑" panose="020B0503020204020204" pitchFamily="34" charset="-122"/>
                <a:ea typeface="微软雅黑" panose="020B0503020204020204" pitchFamily="34" charset="-122"/>
                <a:cs typeface="微软雅黑" panose="020B0503020204020204" pitchFamily="34" charset="-122"/>
              </a:rPr>
              <a:t> row_key </a:t>
            </a:r>
            <a:r>
              <a:rPr lang="zh-CN" sz="2400" b="0">
                <a:latin typeface="微软雅黑" panose="020B0503020204020204" pitchFamily="34" charset="-122"/>
                <a:ea typeface="微软雅黑" panose="020B0503020204020204" pitchFamily="34" charset="-122"/>
                <a:cs typeface="微软雅黑" panose="020B0503020204020204" pitchFamily="34" charset="-122"/>
              </a:rPr>
              <a:t>是源表的主键</a:t>
            </a:r>
            <a:r>
              <a:rPr lang="en-US" sz="2400" b="0">
                <a:latin typeface="微软雅黑" panose="020B0503020204020204" pitchFamily="34" charset="-122"/>
                <a:ea typeface="微软雅黑" panose="020B0503020204020204" pitchFamily="34" charset="-122"/>
                <a:cs typeface="微软雅黑" panose="020B0503020204020204" pitchFamily="34" charset="-122"/>
              </a:rPr>
              <a:t> ROLE_ID </a:t>
            </a:r>
            <a:r>
              <a:rPr lang="zh-CN" sz="2400" b="0">
                <a:latin typeface="微软雅黑" panose="020B0503020204020204" pitchFamily="34" charset="-122"/>
                <a:ea typeface="微软雅黑" panose="020B0503020204020204" pitchFamily="34" charset="-122"/>
                <a:cs typeface="微软雅黑" panose="020B0503020204020204" pitchFamily="34" charset="-122"/>
              </a:rPr>
              <a:t>值，其余列均放入了</a:t>
            </a:r>
            <a:r>
              <a:rPr lang="en-US" sz="2400" b="0">
                <a:latin typeface="微软雅黑" panose="020B0503020204020204" pitchFamily="34" charset="-122"/>
                <a:ea typeface="微软雅黑" panose="020B0503020204020204" pitchFamily="34" charset="-122"/>
                <a:cs typeface="微软雅黑" panose="020B0503020204020204" pitchFamily="34" charset="-122"/>
              </a:rPr>
              <a:t> info </a:t>
            </a:r>
            <a:r>
              <a:rPr lang="zh-CN" sz="2400" b="0">
                <a:latin typeface="微软雅黑" panose="020B0503020204020204" pitchFamily="34" charset="-122"/>
                <a:ea typeface="微软雅黑" panose="020B0503020204020204" pitchFamily="34" charset="-122"/>
                <a:cs typeface="微软雅黑" panose="020B0503020204020204" pitchFamily="34" charset="-122"/>
              </a:rPr>
              <a:t>这个列族中</a:t>
            </a:r>
            <a:r>
              <a:rPr lang="zh-CN" sz="2000" b="0">
                <a:latin typeface="微软雅黑" panose="020B0503020204020204" pitchFamily="34" charset="-122"/>
                <a:ea typeface="微软雅黑" panose="020B0503020204020204" pitchFamily="34" charset="-122"/>
                <a:cs typeface="微软雅黑" panose="020B0503020204020204" pitchFamily="34" charset="-122"/>
              </a:rPr>
              <a:t>。</a:t>
            </a:r>
            <a:r>
              <a:rPr lang="en-US" sz="1050" b="0">
                <a:latin typeface="宋体" panose="02010600030101010101" pitchFamily="2" charset="-122"/>
                <a:ea typeface="宋体" panose="02010600030101010101" pitchFamily="2" charset="-122"/>
                <a:cs typeface="Songti SC" charset="0"/>
              </a:rPr>
              <a:t> </a:t>
            </a:r>
            <a:endParaRPr lang="zh-CN" altLang="en-US"/>
          </a:p>
        </p:txBody>
      </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45185" y="1656080"/>
            <a:ext cx="10741025" cy="304609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a:t>
            </a:r>
            <a:r>
              <a:rPr sz="2400">
                <a:latin typeface="微软雅黑" panose="020B0503020204020204" pitchFamily="34" charset="-122"/>
                <a:ea typeface="微软雅黑" panose="020B0503020204020204" pitchFamily="34" charset="-122"/>
                <a:cs typeface="微软雅黑" panose="020B0503020204020204" pitchFamily="34" charset="-122"/>
              </a:rPr>
              <a:t>）将Hadoop数据导入到MySql中</a:t>
            </a:r>
          </a:p>
          <a:p>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Sqoop export 工具将一组文件从 HDFS 导出回 Mysql。目标表必须已存在于数据库中。根据用户指定的分隔符读取输入文件并将其解析为一组记录。默认操作是将这些转换为一组 INSERT 将记录注入数据库的语句。在“更新模式”中，Sqoop 将生成 UPDATE 替换数据库中现有记录的语句，并且在“调用模式”下，Sqoop 将 为每条记录进行存储过程调用。 </a:t>
            </a: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855980"/>
            <a:ext cx="10741025" cy="82994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a:p>
            <a:pPr marL="0" indent="0">
              <a:buFont typeface="+mj-ea"/>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将 HDFS、Hive、HBase 的数据导出到 Mysql 表中，都会用到表8.5 的参数: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3000692" y="1978025"/>
            <a:ext cx="5080000" cy="398780"/>
          </a:xfrm>
          <a:prstGeom prst="rect">
            <a:avLst/>
          </a:prstGeom>
          <a:noFill/>
          <a:ln w="9525">
            <a:noFill/>
          </a:ln>
        </p:spPr>
        <p:txBody>
          <a:bodyPr>
            <a:spAutoFit/>
          </a:bodyPr>
          <a:lstStyle/>
          <a:p>
            <a:pPr marL="0" indent="228600" algn="ctr"/>
            <a:r>
              <a:rPr lang="zh-CN" sz="2000" b="0">
                <a:latin typeface="微软雅黑" panose="020B0503020204020204" pitchFamily="34" charset="-122"/>
                <a:ea typeface="微软雅黑" panose="020B0503020204020204" pitchFamily="34" charset="-122"/>
                <a:cs typeface="微软雅黑" panose="020B0503020204020204" pitchFamily="34" charset="-122"/>
              </a:rPr>
              <a:t>表8.5 MySql参数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1467485" y="2376805"/>
          <a:ext cx="8807450" cy="3528060"/>
        </p:xfrm>
        <a:graphic>
          <a:graphicData uri="http://schemas.openxmlformats.org/drawingml/2006/table">
            <a:tbl>
              <a:tblPr firstRow="1" bandRow="1">
                <a:tableStyleId>{5940675A-B579-460E-94D1-54222C63F5DA}</a:tableStyleId>
              </a:tblPr>
              <a:tblGrid>
                <a:gridCol w="3596005">
                  <a:extLst>
                    <a:ext uri="{9D8B030D-6E8A-4147-A177-3AD203B41FA5}">
                      <a16:colId xmlns:a16="http://schemas.microsoft.com/office/drawing/2014/main" val="20000"/>
                    </a:ext>
                  </a:extLst>
                </a:gridCol>
                <a:gridCol w="5211445">
                  <a:extLst>
                    <a:ext uri="{9D8B030D-6E8A-4147-A177-3AD203B41FA5}">
                      <a16:colId xmlns:a16="http://schemas.microsoft.com/office/drawing/2014/main" val="20001"/>
                    </a:ext>
                  </a:extLst>
                </a:gridCol>
              </a:tblGrid>
              <a:tr h="632460">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参数</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描述</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0"/>
                  </a:ext>
                </a:extLst>
              </a:tr>
              <a:tr h="63246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--table &lt;table name&gt;</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指定要导出的 mysql 目标表</a:t>
                      </a: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1"/>
                  </a:ext>
                </a:extLst>
              </a:tr>
              <a:tr h="63246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--export-dir &lt;path&gt;</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指定要导出的 hdfs 路径</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extLst>
                  <a:ext uri="{0D108BD9-81ED-4DB2-BD59-A6C34878D82A}">
                    <a16:rowId xmlns:a16="http://schemas.microsoft.com/office/drawing/2014/main" val="10002"/>
                  </a:ext>
                </a:extLst>
              </a:tr>
              <a:tr h="99822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rPr>
                        <a:t>--input-fields-terminated-by &lt;char&gt;</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ctr">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rPr>
                        <a:t>指定输入字段分隔符</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3"/>
                  </a:ext>
                </a:extLst>
              </a:tr>
              <a:tr h="632460">
                <a:tc>
                  <a:txBody>
                    <a:bodyPr/>
                    <a:lstStyle/>
                    <a:p>
                      <a:pPr indent="0" algn="ctr">
                        <a:lnSpc>
                          <a:spcPct val="120000"/>
                        </a:lnSpc>
                        <a:spcBef>
                          <a:spcPts val="0"/>
                        </a:spcBef>
                        <a:spcAft>
                          <a:spcPts val="0"/>
                        </a:spcAft>
                        <a:buNone/>
                      </a:pPr>
                      <a:r>
                        <a:rPr lang="en-US" sz="2000" b="0"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-m &lt;数值&gt;</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ctr">
                        <a:lnSpc>
                          <a:spcPct val="120000"/>
                        </a:lnSpc>
                        <a:spcBef>
                          <a:spcPts val="0"/>
                        </a:spcBef>
                        <a:spcAft>
                          <a:spcPts val="0"/>
                        </a:spcAft>
                        <a:buNone/>
                      </a:pPr>
                      <a:r>
                        <a:rPr lang="en-US" sz="2000" b="0"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执行 map 任务的个数，默认是 4 个</a:t>
                      </a: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extLst>
                  <a:ext uri="{0D108BD9-81ED-4DB2-BD59-A6C34878D82A}">
                    <a16:rowId xmlns:a16="http://schemas.microsoft.com/office/drawing/2014/main" val="10004"/>
                  </a:ext>
                </a:extLst>
              </a:tr>
            </a:tbl>
          </a:graphicData>
        </a:graphic>
      </p:graphicFrame>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1137285"/>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HDFS数据导出至Mysql</a:t>
            </a:r>
          </a:p>
          <a:p>
            <a:pPr marL="0" indent="0">
              <a:buFont typeface="+mj-ea"/>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首先在 test 数据库中创建 roles_hdfs 数据表: </a:t>
            </a:r>
          </a:p>
        </p:txBody>
      </p:sp>
      <p:pic>
        <p:nvPicPr>
          <p:cNvPr id="241" name="图片 241" descr="../屏幕快照%202019-05-18%20下午2.54.5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27100" y="1663065"/>
            <a:ext cx="8774430" cy="2222500"/>
          </a:xfrm>
          <a:prstGeom prst="rect">
            <a:avLst/>
          </a:prstGeom>
          <a:noFill/>
          <a:ln>
            <a:noFill/>
          </a:ln>
        </p:spPr>
      </p:pic>
      <p:sp>
        <p:nvSpPr>
          <p:cNvPr id="3" name="文本框 2"/>
          <p:cNvSpPr txBox="1"/>
          <p:nvPr/>
        </p:nvSpPr>
        <p:spPr>
          <a:xfrm>
            <a:off x="645795" y="3996690"/>
            <a:ext cx="10657205" cy="398780"/>
          </a:xfrm>
          <a:prstGeom prst="rect">
            <a:avLst/>
          </a:prstGeom>
          <a:noFill/>
          <a:ln w="9525">
            <a:noFill/>
          </a:ln>
        </p:spPr>
        <p:txBody>
          <a:bodyPr wrap="square">
            <a:spAutoFit/>
          </a:bodyPr>
          <a:lstStyle/>
          <a:p>
            <a:pPr marL="0"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将</a:t>
            </a:r>
            <a:r>
              <a:rPr lang="en-US" sz="2000" b="0">
                <a:latin typeface="微软雅黑" panose="020B0503020204020204" pitchFamily="34" charset="-122"/>
                <a:ea typeface="微软雅黑" panose="020B0503020204020204" pitchFamily="34" charset="-122"/>
                <a:cs typeface="微软雅黑" panose="020B0503020204020204" pitchFamily="34" charset="-122"/>
              </a:rPr>
              <a:t> HDFS </a:t>
            </a:r>
            <a:r>
              <a:rPr lang="zh-CN" sz="2000" b="0">
                <a:latin typeface="微软雅黑" panose="020B0503020204020204" pitchFamily="34" charset="-122"/>
                <a:ea typeface="微软雅黑" panose="020B0503020204020204" pitchFamily="34" charset="-122"/>
                <a:cs typeface="微软雅黑" panose="020B0503020204020204" pitchFamily="34" charset="-122"/>
              </a:rPr>
              <a:t>上的数据导出到</a:t>
            </a:r>
            <a:r>
              <a:rPr lang="en-US" sz="2000" b="0">
                <a:latin typeface="微软雅黑" panose="020B0503020204020204" pitchFamily="34" charset="-122"/>
                <a:ea typeface="微软雅黑" panose="020B0503020204020204" pitchFamily="34" charset="-122"/>
                <a:cs typeface="微软雅黑" panose="020B0503020204020204" pitchFamily="34" charset="-122"/>
              </a:rPr>
              <a:t> mysql </a:t>
            </a:r>
            <a:r>
              <a:rPr lang="zh-CN" sz="2000" b="0">
                <a:latin typeface="微软雅黑" panose="020B0503020204020204" pitchFamily="34" charset="-122"/>
                <a:ea typeface="微软雅黑" panose="020B0503020204020204" pitchFamily="34" charset="-122"/>
                <a:cs typeface="微软雅黑" panose="020B0503020204020204" pitchFamily="34" charset="-122"/>
              </a:rPr>
              <a:t>的</a:t>
            </a:r>
            <a:r>
              <a:rPr lang="en-US" sz="2000" b="0">
                <a:latin typeface="微软雅黑" panose="020B0503020204020204" pitchFamily="34" charset="-122"/>
                <a:ea typeface="微软雅黑" panose="020B0503020204020204" pitchFamily="34" charset="-122"/>
                <a:cs typeface="微软雅黑" panose="020B0503020204020204" pitchFamily="34" charset="-122"/>
              </a:rPr>
              <a:t> test </a:t>
            </a:r>
            <a:r>
              <a:rPr lang="zh-CN" sz="2000" b="0">
                <a:latin typeface="微软雅黑" panose="020B0503020204020204" pitchFamily="34" charset="-122"/>
                <a:ea typeface="微软雅黑" panose="020B0503020204020204" pitchFamily="34" charset="-122"/>
                <a:cs typeface="微软雅黑" panose="020B0503020204020204" pitchFamily="34" charset="-122"/>
              </a:rPr>
              <a:t>数据库的</a:t>
            </a:r>
            <a:r>
              <a:rPr lang="en-US" sz="2000" b="0">
                <a:latin typeface="微软雅黑" panose="020B0503020204020204" pitchFamily="34" charset="-122"/>
                <a:ea typeface="微软雅黑" panose="020B0503020204020204" pitchFamily="34" charset="-122"/>
                <a:cs typeface="微软雅黑" panose="020B0503020204020204" pitchFamily="34" charset="-122"/>
              </a:rPr>
              <a:t> roles_hdfs </a:t>
            </a:r>
            <a:r>
              <a:rPr lang="zh-CN" sz="2000" b="0">
                <a:latin typeface="微软雅黑" panose="020B0503020204020204" pitchFamily="34" charset="-122"/>
                <a:ea typeface="微软雅黑" panose="020B0503020204020204" pitchFamily="34" charset="-122"/>
                <a:cs typeface="微软雅黑" panose="020B0503020204020204" pitchFamily="34" charset="-122"/>
              </a:rPr>
              <a:t>表中，执行代码如下</a:t>
            </a:r>
            <a:r>
              <a:rPr lang="en-US" sz="2000" b="0">
                <a:latin typeface="微软雅黑" panose="020B0503020204020204" pitchFamily="34" charset="-122"/>
                <a:ea typeface="微软雅黑" panose="020B0503020204020204" pitchFamily="34" charset="-122"/>
                <a:cs typeface="微软雅黑" panose="020B0503020204020204" pitchFamily="34" charset="-122"/>
              </a:rPr>
              <a:t>:</a:t>
            </a:r>
            <a:r>
              <a:rPr lang="en-US" sz="1050" b="0">
                <a:latin typeface="Calibri" panose="020F05020202040A0204" pitchFamily="34" charset="0"/>
                <a:ea typeface="宋体" panose="02010600030101010101" pitchFamily="2" charset="-122"/>
                <a:cs typeface="Times New Roman" panose="02020603050405020304" charset="0"/>
              </a:rPr>
              <a:t> </a:t>
            </a:r>
            <a:endParaRPr lang="zh-CN" altLang="en-US"/>
          </a:p>
        </p:txBody>
      </p:sp>
      <p:pic>
        <p:nvPicPr>
          <p:cNvPr id="242" name="图片 242" descr="../屏幕快照%202019-05-18%20下午2.55.3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22960" y="4395470"/>
            <a:ext cx="8711565" cy="1565910"/>
          </a:xfrm>
          <a:prstGeom prst="rect">
            <a:avLst/>
          </a:prstGeom>
          <a:noFill/>
          <a:ln>
            <a:noFill/>
          </a:ln>
        </p:spPr>
      </p:pic>
      <p:sp>
        <p:nvSpPr>
          <p:cNvPr id="9" name="文本框 8"/>
          <p:cNvSpPr txBox="1"/>
          <p:nvPr/>
        </p:nvSpPr>
        <p:spPr>
          <a:xfrm>
            <a:off x="822960" y="6028055"/>
            <a:ext cx="11274425" cy="829945"/>
          </a:xfrm>
          <a:prstGeom prst="rect">
            <a:avLst/>
          </a:prstGeom>
          <a:noFill/>
          <a:ln w="9525">
            <a:noFill/>
          </a:ln>
        </p:spPr>
        <p:txBody>
          <a:bodyPr wrap="square">
            <a:spAutoFit/>
          </a:bodyPr>
          <a:lstStyle/>
          <a:p>
            <a:pPr marL="0" indent="266700"/>
            <a:r>
              <a:rPr lang="zh-CN" sz="2400" b="0">
                <a:latin typeface="微软雅黑" panose="020B0503020204020204" pitchFamily="34" charset="-122"/>
                <a:ea typeface="微软雅黑" panose="020B0503020204020204" pitchFamily="34" charset="-122"/>
                <a:cs typeface="微软雅黑" panose="020B0503020204020204" pitchFamily="34" charset="-122"/>
              </a:rPr>
              <a:t>执行数据导入过程中，会触发</a:t>
            </a:r>
            <a:r>
              <a:rPr lang="en-US" sz="2400" b="0">
                <a:latin typeface="微软雅黑" panose="020B0503020204020204" pitchFamily="34" charset="-122"/>
                <a:ea typeface="微软雅黑" panose="020B0503020204020204" pitchFamily="34" charset="-122"/>
                <a:cs typeface="微软雅黑" panose="020B0503020204020204" pitchFamily="34" charset="-122"/>
              </a:rPr>
              <a:t> MapReduce </a:t>
            </a:r>
            <a:r>
              <a:rPr lang="zh-CN" sz="2400" b="0">
                <a:latin typeface="微软雅黑" panose="020B0503020204020204" pitchFamily="34" charset="-122"/>
                <a:ea typeface="微软雅黑" panose="020B0503020204020204" pitchFamily="34" charset="-122"/>
                <a:cs typeface="微软雅黑" panose="020B0503020204020204" pitchFamily="34" charset="-122"/>
              </a:rPr>
              <a:t>任务。任务成功之后，前往</a:t>
            </a:r>
            <a:r>
              <a:rPr lang="en-US" sz="2400" b="0">
                <a:latin typeface="微软雅黑" panose="020B0503020204020204" pitchFamily="34" charset="-122"/>
                <a:ea typeface="微软雅黑" panose="020B0503020204020204" pitchFamily="34" charset="-122"/>
                <a:cs typeface="微软雅黑" panose="020B0503020204020204" pitchFamily="34" charset="-122"/>
              </a:rPr>
              <a:t> mysql </a:t>
            </a:r>
            <a:r>
              <a:rPr lang="zh-CN" sz="2400" b="0">
                <a:latin typeface="微软雅黑" panose="020B0503020204020204" pitchFamily="34" charset="-122"/>
                <a:ea typeface="微软雅黑" panose="020B0503020204020204" pitchFamily="34" charset="-122"/>
                <a:cs typeface="微软雅黑" panose="020B0503020204020204" pitchFamily="34" charset="-122"/>
              </a:rPr>
              <a:t>数据库查看是否导入成功。</a:t>
            </a:r>
            <a:r>
              <a:rPr lang="en-US" sz="1050" b="0">
                <a:latin typeface="Calibri" panose="020F05020202040A0204" pitchFamily="34" charset="0"/>
                <a:ea typeface="宋体" panose="02010600030101010101" pitchFamily="2" charset="-122"/>
                <a:cs typeface="Times New Roman" panose="02020603050405020304" charset="0"/>
              </a:rPr>
              <a:t> </a:t>
            </a:r>
            <a:endParaRPr lang="zh-CN" altLang="en-US"/>
          </a:p>
        </p:txBody>
      </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1445260"/>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 Hive数据导出至Mysql</a:t>
            </a:r>
          </a:p>
          <a:p>
            <a:pPr marL="0" indent="0">
              <a:buFont typeface="+mj-ea"/>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p>
          <a:p>
            <a:pPr marL="0" indent="0">
              <a:buFont typeface="+mj-ea"/>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首先在 test 数据库中创建 roles_hive 数据表:</a:t>
            </a:r>
          </a:p>
        </p:txBody>
      </p:sp>
      <p:sp>
        <p:nvSpPr>
          <p:cNvPr id="3" name="文本框 2"/>
          <p:cNvSpPr txBox="1"/>
          <p:nvPr/>
        </p:nvSpPr>
        <p:spPr>
          <a:xfrm>
            <a:off x="603885" y="4141470"/>
            <a:ext cx="10464800" cy="706755"/>
          </a:xfrm>
          <a:prstGeom prst="rect">
            <a:avLst/>
          </a:prstGeom>
          <a:noFill/>
          <a:ln w="9525">
            <a:noFill/>
          </a:ln>
        </p:spPr>
        <p:txBody>
          <a:bodyPr wrap="square">
            <a:spAutoFit/>
          </a:bodyPr>
          <a:lstStyle/>
          <a:p>
            <a:pPr marL="0" indent="266700"/>
            <a:r>
              <a:rPr sz="2000" b="0">
                <a:latin typeface="微软雅黑" panose="020B0503020204020204" pitchFamily="34" charset="-122"/>
                <a:ea typeface="微软雅黑" panose="020B0503020204020204" pitchFamily="34" charset="-122"/>
                <a:cs typeface="微软雅黑" panose="020B0503020204020204" pitchFamily="34" charset="-122"/>
              </a:rPr>
              <a:t>由于Hive数据存储在HDFS上，所以从根本上还是将hdfs上的文件导出到mysql的test数据库的roles_hive表中，执行代码如下: </a:t>
            </a:r>
            <a:r>
              <a:rPr lang="en-US" sz="1050" b="0">
                <a:latin typeface="Calibri" panose="020F05020202040A0204" pitchFamily="34" charset="0"/>
                <a:ea typeface="宋体" panose="02010600030101010101" pitchFamily="2" charset="-122"/>
                <a:cs typeface="Times New Roman" panose="02020603050405020304" charset="0"/>
              </a:rPr>
              <a:t> </a:t>
            </a:r>
            <a:endParaRPr lang="zh-CN" altLang="en-US"/>
          </a:p>
        </p:txBody>
      </p:sp>
      <p:pic>
        <p:nvPicPr>
          <p:cNvPr id="243" name="图片 243" descr="../屏幕快照%202019-05-18%20下午2.59.4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096010" y="2055495"/>
            <a:ext cx="7766685" cy="2011045"/>
          </a:xfrm>
          <a:prstGeom prst="rect">
            <a:avLst/>
          </a:prstGeom>
          <a:noFill/>
          <a:ln>
            <a:noFill/>
          </a:ln>
        </p:spPr>
      </p:pic>
      <p:pic>
        <p:nvPicPr>
          <p:cNvPr id="244" name="图片 244" descr="../屏幕快照%202019-05-18%20下午3.01.1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096010" y="4763770"/>
            <a:ext cx="7766050" cy="2094230"/>
          </a:xfrm>
          <a:prstGeom prst="rect">
            <a:avLst/>
          </a:prstGeom>
          <a:noFill/>
          <a:ln>
            <a:noFill/>
          </a:ln>
        </p:spPr>
      </p:pic>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1753235"/>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 HBase数据导出至Mysql</a:t>
            </a:r>
          </a:p>
          <a:p>
            <a:pPr marL="0" indent="0">
              <a:buFont typeface="+mj-ea"/>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p>
          <a:p>
            <a:pPr marL="0" indent="0">
              <a:buFont typeface="+mj-ea"/>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目前Sqoop不支持从HBase直接导出到关系型数据库。可以使用Hive中转一下。创建的Hive外部表如图8.4所示。</a:t>
            </a:r>
          </a:p>
        </p:txBody>
      </p:sp>
      <p:pic>
        <p:nvPicPr>
          <p:cNvPr id="245" name="图片 245" descr="../屏幕快照%202019-05-18%20下午3.03.5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74065" y="2279015"/>
            <a:ext cx="10088880" cy="2461895"/>
          </a:xfrm>
          <a:prstGeom prst="rect">
            <a:avLst/>
          </a:prstGeom>
          <a:noFill/>
          <a:ln>
            <a:noFill/>
          </a:ln>
        </p:spPr>
      </p:pic>
      <p:pic>
        <p:nvPicPr>
          <p:cNvPr id="246" name="图片 246" descr="../屏幕快照%202019-05-18%20下午3.04.1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935355" y="4839335"/>
            <a:ext cx="8865235" cy="1603375"/>
          </a:xfrm>
          <a:prstGeom prst="rect">
            <a:avLst/>
          </a:prstGeom>
          <a:noFill/>
          <a:ln>
            <a:noFill/>
          </a:ln>
        </p:spPr>
      </p:pic>
      <p:sp>
        <p:nvSpPr>
          <p:cNvPr id="100" name="文本框 99"/>
          <p:cNvSpPr txBox="1"/>
          <p:nvPr/>
        </p:nvSpPr>
        <p:spPr>
          <a:xfrm>
            <a:off x="2061527" y="6442710"/>
            <a:ext cx="5080000" cy="398780"/>
          </a:xfrm>
          <a:prstGeom prst="rect">
            <a:avLst/>
          </a:prstGeom>
          <a:noFill/>
          <a:ln w="9525">
            <a:noFill/>
          </a:ln>
        </p:spPr>
        <p:txBody>
          <a:bodyPr>
            <a:spAutoFit/>
          </a:bodyPr>
          <a:lstStyle/>
          <a:p>
            <a:pPr marL="0" indent="228600" algn="ctr"/>
            <a:r>
              <a:rPr lang="zh-CN" sz="2000" b="0">
                <a:latin typeface="微软雅黑" panose="020B0503020204020204" pitchFamily="34" charset="-122"/>
                <a:ea typeface="微软雅黑" panose="020B0503020204020204" pitchFamily="34" charset="-122"/>
                <a:cs typeface="微软雅黑" panose="020B0503020204020204" pitchFamily="34" charset="-122"/>
              </a:rPr>
              <a:t>图8.4  创建hive外部表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1445260"/>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创建适配于Hive外部表的内部表: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p>
          <a:p>
            <a:pPr marL="0" indent="0">
              <a:buFont typeface="+mj-ea"/>
              <a:buNone/>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2061527" y="6442710"/>
            <a:ext cx="5080000" cy="398780"/>
          </a:xfrm>
          <a:prstGeom prst="rect">
            <a:avLst/>
          </a:prstGeom>
          <a:noFill/>
          <a:ln w="9525">
            <a:noFill/>
          </a:ln>
        </p:spPr>
        <p:txBody>
          <a:bodyPr>
            <a:spAutoFit/>
          </a:bodyPr>
          <a:lstStyle/>
          <a:p>
            <a:pPr marL="0" indent="228600" algn="ctr"/>
            <a:r>
              <a:rPr lang="zh-CN" sz="2000" b="0">
                <a:latin typeface="微软雅黑" panose="020B0503020204020204" pitchFamily="34" charset="-122"/>
                <a:ea typeface="微软雅黑" panose="020B0503020204020204" pitchFamily="34" charset="-122"/>
                <a:cs typeface="微软雅黑" panose="020B0503020204020204" pitchFamily="34" charset="-122"/>
              </a:rPr>
              <a:t>图8.5  导入数据</a:t>
            </a:r>
          </a:p>
        </p:txBody>
      </p:sp>
      <p:pic>
        <p:nvPicPr>
          <p:cNvPr id="247" name="图片 247" descr="../屏幕快照%202019-05-18%20下午3.06.5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43560" y="1528445"/>
            <a:ext cx="8521065" cy="1129030"/>
          </a:xfrm>
          <a:prstGeom prst="rect">
            <a:avLst/>
          </a:prstGeom>
          <a:noFill/>
          <a:ln>
            <a:noFill/>
          </a:ln>
        </p:spPr>
      </p:pic>
      <p:sp>
        <p:nvSpPr>
          <p:cNvPr id="3" name="文本框 2"/>
          <p:cNvSpPr txBox="1"/>
          <p:nvPr/>
        </p:nvSpPr>
        <p:spPr>
          <a:xfrm>
            <a:off x="543560" y="2914650"/>
            <a:ext cx="10194925" cy="706755"/>
          </a:xfrm>
          <a:prstGeom prst="rect">
            <a:avLst/>
          </a:prstGeom>
          <a:noFill/>
          <a:ln w="9525">
            <a:noFill/>
          </a:ln>
        </p:spPr>
        <p:txBody>
          <a:bodyPr wrap="square">
            <a:spAutoFit/>
          </a:bodyPr>
          <a:lstStyle/>
          <a:p>
            <a:pPr marL="0" indent="266700"/>
            <a:r>
              <a:rPr lang="en-US" sz="2000" b="0">
                <a:latin typeface="微软雅黑" panose="020B0503020204020204" pitchFamily="34" charset="-122"/>
                <a:ea typeface="微软雅黑" panose="020B0503020204020204" pitchFamily="34" charset="-122"/>
                <a:cs typeface="微软雅黑" panose="020B0503020204020204" pitchFamily="34" charset="-122"/>
              </a:rPr>
              <a:t>hive_hbase</a:t>
            </a:r>
            <a:r>
              <a:rPr lang="zh-CN" sz="2000" b="0">
                <a:latin typeface="微软雅黑" panose="020B0503020204020204" pitchFamily="34" charset="-122"/>
                <a:ea typeface="微软雅黑" panose="020B0503020204020204" pitchFamily="34" charset="-122"/>
                <a:cs typeface="微软雅黑" panose="020B0503020204020204" pitchFamily="34" charset="-122"/>
              </a:rPr>
              <a:t>外部表的源是</a:t>
            </a:r>
            <a:r>
              <a:rPr lang="en-US" sz="2000" b="0">
                <a:latin typeface="微软雅黑" panose="020B0503020204020204" pitchFamily="34" charset="-122"/>
                <a:ea typeface="微软雅黑" panose="020B0503020204020204" pitchFamily="34" charset="-122"/>
                <a:cs typeface="微软雅黑" panose="020B0503020204020204" pitchFamily="34" charset="-122"/>
              </a:rPr>
              <a:t>HBase</a:t>
            </a:r>
            <a:r>
              <a:rPr lang="zh-CN" sz="2000" b="0">
                <a:latin typeface="微软雅黑" panose="020B0503020204020204" pitchFamily="34" charset="-122"/>
                <a:ea typeface="微软雅黑" panose="020B0503020204020204" pitchFamily="34" charset="-122"/>
                <a:cs typeface="微软雅黑" panose="020B0503020204020204" pitchFamily="34" charset="-122"/>
              </a:rPr>
              <a:t>表数据，当创建适配于</a:t>
            </a:r>
            <a:r>
              <a:rPr lang="en-US" sz="2000" b="0">
                <a:latin typeface="微软雅黑" panose="020B0503020204020204" pitchFamily="34" charset="-122"/>
                <a:ea typeface="微软雅黑" panose="020B0503020204020204" pitchFamily="34" charset="-122"/>
                <a:cs typeface="微软雅黑" panose="020B0503020204020204" pitchFamily="34" charset="-122"/>
              </a:rPr>
              <a:t>hive_hbase</a:t>
            </a:r>
            <a:r>
              <a:rPr lang="zh-CN" sz="2000" b="0">
                <a:latin typeface="微软雅黑" panose="020B0503020204020204" pitchFamily="34" charset="-122"/>
                <a:ea typeface="微软雅黑" panose="020B0503020204020204" pitchFamily="34" charset="-122"/>
                <a:cs typeface="微软雅黑" panose="020B0503020204020204" pitchFamily="34" charset="-122"/>
              </a:rPr>
              <a:t>外部表的</a:t>
            </a:r>
            <a:r>
              <a:rPr lang="en-US" sz="2000" b="0">
                <a:latin typeface="微软雅黑" panose="020B0503020204020204" pitchFamily="34" charset="-122"/>
                <a:ea typeface="微软雅黑" panose="020B0503020204020204" pitchFamily="34" charset="-122"/>
                <a:cs typeface="微软雅黑" panose="020B0503020204020204" pitchFamily="34" charset="-122"/>
              </a:rPr>
              <a:t>Hive</a:t>
            </a:r>
            <a:r>
              <a:rPr lang="zh-CN" sz="2000" b="0">
                <a:latin typeface="微软雅黑" panose="020B0503020204020204" pitchFamily="34" charset="-122"/>
                <a:ea typeface="微软雅黑" panose="020B0503020204020204" pitchFamily="34" charset="-122"/>
                <a:cs typeface="微软雅黑" panose="020B0503020204020204" pitchFamily="34" charset="-122"/>
              </a:rPr>
              <a:t>内部表时，指定行的格式为</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。将外部表的数据导入到内部表中，如图</a:t>
            </a:r>
            <a:r>
              <a:rPr lang="en-US" sz="2000" b="0">
                <a:latin typeface="微软雅黑" panose="020B0503020204020204" pitchFamily="34" charset="-122"/>
                <a:ea typeface="微软雅黑" panose="020B0503020204020204" pitchFamily="34" charset="-122"/>
                <a:cs typeface="微软雅黑" panose="020B0503020204020204" pitchFamily="34" charset="-122"/>
              </a:rPr>
              <a:t>8.5</a:t>
            </a:r>
            <a:r>
              <a:rPr lang="zh-CN" sz="2000" b="0">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48" name="图片 248" descr="../屏幕快照%202019-05-18%20下午3.08.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543560" y="3621405"/>
            <a:ext cx="8701405" cy="826770"/>
          </a:xfrm>
          <a:prstGeom prst="rect">
            <a:avLst/>
          </a:prstGeom>
          <a:noFill/>
          <a:ln>
            <a:noFill/>
          </a:ln>
        </p:spPr>
      </p:pic>
      <p:pic>
        <p:nvPicPr>
          <p:cNvPr id="249" name="图片 249" descr="../屏幕快照%202019-05-18%20下午3.08.1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544195" y="4500880"/>
            <a:ext cx="8700770" cy="1941830"/>
          </a:xfrm>
          <a:prstGeom prst="rect">
            <a:avLst/>
          </a:prstGeom>
          <a:noFill/>
          <a:ln>
            <a:noFill/>
          </a:ln>
        </p:spPr>
      </p:pic>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525780"/>
            <a:ext cx="10741025" cy="1445260"/>
          </a:xfrm>
          <a:prstGeom prst="rect">
            <a:avLst/>
          </a:prstGeom>
          <a:noFill/>
        </p:spPr>
        <p:txBody>
          <a:bodyPr wrap="square" rtlCol="0">
            <a:spAutoFit/>
          </a:bodyPr>
          <a:lstStyle/>
          <a:p>
            <a:pPr marL="0" indent="0">
              <a:buFont typeface="+mj-ea"/>
              <a:buNone/>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创建Mysql表: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p>
          <a:p>
            <a:pPr marL="0" indent="0">
              <a:buFont typeface="+mj-ea"/>
              <a:buNone/>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0" name="图片 250" descr="../屏幕快照%202019-05-18%20下午3.09.5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854710" y="1551305"/>
            <a:ext cx="7832090" cy="2024380"/>
          </a:xfrm>
          <a:prstGeom prst="rect">
            <a:avLst/>
          </a:prstGeom>
          <a:noFill/>
          <a:ln>
            <a:noFill/>
          </a:ln>
        </p:spPr>
      </p:pic>
      <p:sp>
        <p:nvSpPr>
          <p:cNvPr id="8" name="文本框 7"/>
          <p:cNvSpPr txBox="1"/>
          <p:nvPr/>
        </p:nvSpPr>
        <p:spPr>
          <a:xfrm>
            <a:off x="604202" y="3688715"/>
            <a:ext cx="5080000" cy="398780"/>
          </a:xfrm>
          <a:prstGeom prst="rect">
            <a:avLst/>
          </a:prstGeom>
          <a:noFill/>
          <a:ln w="9525">
            <a:noFill/>
          </a:ln>
        </p:spPr>
        <p:txBody>
          <a:bodyPr>
            <a:spAutoFit/>
          </a:bodyPr>
          <a:lstStyle/>
          <a:p>
            <a:pPr marL="0"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执行</a:t>
            </a:r>
            <a:r>
              <a:rPr lang="en-US" sz="2000" b="0">
                <a:latin typeface="微软雅黑" panose="020B0503020204020204" pitchFamily="34" charset="-122"/>
                <a:ea typeface="微软雅黑" panose="020B0503020204020204" pitchFamily="34" charset="-122"/>
                <a:cs typeface="微软雅黑" panose="020B0503020204020204" pitchFamily="34" charset="-122"/>
              </a:rPr>
              <a:t>sqoop export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1" name="图片 251" descr="../屏幕快照%202019-05-18%20下午3.10.3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54710" y="4087495"/>
            <a:ext cx="7565390" cy="2076450"/>
          </a:xfrm>
          <a:prstGeom prst="rect">
            <a:avLst/>
          </a:prstGeom>
          <a:noFill/>
          <a:ln>
            <a:noFill/>
          </a:ln>
        </p:spPr>
      </p:pic>
      <p:sp>
        <p:nvSpPr>
          <p:cNvPr id="9" name="文本框 8"/>
          <p:cNvSpPr txBox="1"/>
          <p:nvPr/>
        </p:nvSpPr>
        <p:spPr>
          <a:xfrm>
            <a:off x="854710" y="6407785"/>
            <a:ext cx="8425815" cy="398780"/>
          </a:xfrm>
          <a:prstGeom prst="rect">
            <a:avLst/>
          </a:prstGeom>
          <a:noFill/>
          <a:ln w="9525">
            <a:noFill/>
          </a:ln>
        </p:spPr>
        <p:txBody>
          <a:bodyPr wrap="square">
            <a:spAutoFit/>
          </a:bodyPr>
          <a:lstStyle/>
          <a:p>
            <a:pPr marL="0" indent="0"/>
            <a:r>
              <a:rPr lang="zh-CN" sz="2000" b="0">
                <a:latin typeface="微软雅黑" panose="020B0503020204020204" pitchFamily="34" charset="-122"/>
                <a:ea typeface="微软雅黑" panose="020B0503020204020204" pitchFamily="34" charset="-122"/>
                <a:cs typeface="微软雅黑" panose="020B0503020204020204" pitchFamily="34" charset="-122"/>
              </a:rPr>
              <a:t>查看</a:t>
            </a:r>
            <a:r>
              <a:rPr lang="en-US" sz="2000" b="0">
                <a:latin typeface="微软雅黑" panose="020B0503020204020204" pitchFamily="34" charset="-122"/>
                <a:ea typeface="微软雅黑" panose="020B0503020204020204" pitchFamily="34" charset="-122"/>
                <a:cs typeface="微软雅黑" panose="020B0503020204020204" pitchFamily="34" charset="-122"/>
              </a:rPr>
              <a:t> mysql </a:t>
            </a:r>
            <a:r>
              <a:rPr lang="zh-CN" sz="2000" b="0">
                <a:latin typeface="微软雅黑" panose="020B0503020204020204" pitchFamily="34" charset="-122"/>
                <a:ea typeface="微软雅黑" panose="020B0503020204020204" pitchFamily="34" charset="-122"/>
                <a:cs typeface="微软雅黑" panose="020B0503020204020204" pitchFamily="34" charset="-122"/>
              </a:rPr>
              <a:t>中的</a:t>
            </a:r>
            <a:r>
              <a:rPr lang="en-US" sz="2000" b="0">
                <a:latin typeface="微软雅黑" panose="020B0503020204020204" pitchFamily="34" charset="-122"/>
                <a:ea typeface="微软雅黑" panose="020B0503020204020204" pitchFamily="34" charset="-122"/>
                <a:cs typeface="微软雅黑" panose="020B0503020204020204" pitchFamily="34" charset="-122"/>
              </a:rPr>
              <a:t>roles_hbase </a:t>
            </a:r>
            <a:r>
              <a:rPr lang="zh-CN" sz="2000" b="0">
                <a:latin typeface="微软雅黑" panose="020B0503020204020204" pitchFamily="34" charset="-122"/>
                <a:ea typeface="微软雅黑" panose="020B0503020204020204" pitchFamily="34" charset="-122"/>
                <a:cs typeface="微软雅黑" panose="020B0503020204020204" pitchFamily="34" charset="-122"/>
              </a:rPr>
              <a:t>表，数据成功被导入。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19505" y="1677670"/>
            <a:ext cx="10047605" cy="230695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软件系统在运行过程中都会产生大量的日志，日志往往隐藏了很多有价值的信息。在没有分析方法之前，这些日志存储一段时间后就会被清理。随着技术的发展和分析能力的提高，日志的价值被重视起来。在分析这些日志之前，需要将分散在各个软件系统中的日志收集起来。本节介绍广泛应用的Flume日志收集系统。</a:t>
            </a:r>
          </a:p>
        </p:txBody>
      </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8.2.1   Flume简介</a:t>
              </a: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074102" y="1539368"/>
            <a:ext cx="10047605" cy="5262979"/>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1．什么是Flume </a:t>
            </a:r>
          </a:p>
          <a:p>
            <a:r>
              <a:rPr lang="en-US" altLang="zh-CN" sz="2400" dirty="0">
                <a:latin typeface="微软雅黑" panose="020B0503020204020204" pitchFamily="34" charset="-122"/>
                <a:ea typeface="微软雅黑" panose="020B0503020204020204" pitchFamily="34" charset="-122"/>
              </a:rPr>
              <a:t>       Flume </a:t>
            </a:r>
            <a:r>
              <a:rPr lang="zh-CN" altLang="en-US" sz="2400" dirty="0">
                <a:latin typeface="微软雅黑" panose="020B0503020204020204" pitchFamily="34" charset="-122"/>
                <a:ea typeface="微软雅黑" panose="020B0503020204020204" pitchFamily="34" charset="-122"/>
              </a:rPr>
              <a:t>是一个分布式日志采集系统，它将海量日志数据从不同的数据源进行采集、聚合， 并传输到一个数据中心（如 </a:t>
            </a:r>
            <a:r>
              <a:rPr lang="en-US" altLang="zh-CN" sz="2400" dirty="0">
                <a:latin typeface="微软雅黑" panose="020B0503020204020204" pitchFamily="34" charset="-122"/>
                <a:ea typeface="微软雅黑" panose="020B0503020204020204" pitchFamily="34" charset="-122"/>
              </a:rPr>
              <a:t>HDFS</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HBase </a:t>
            </a:r>
            <a:r>
              <a:rPr lang="zh-CN" altLang="en-US" sz="2400" dirty="0">
                <a:latin typeface="微软雅黑" panose="020B0503020204020204" pitchFamily="34" charset="-122"/>
                <a:ea typeface="微软雅黑" panose="020B0503020204020204" pitchFamily="34" charset="-122"/>
              </a:rPr>
              <a:t>等）集中存储。</a:t>
            </a:r>
            <a:r>
              <a:rPr lang="en-US" altLang="zh-CN" sz="2400" dirty="0">
                <a:latin typeface="微软雅黑" panose="020B0503020204020204" pitchFamily="34" charset="-122"/>
                <a:ea typeface="微软雅黑" panose="020B0503020204020204" pitchFamily="34" charset="-122"/>
              </a:rPr>
              <a:t>Flume </a:t>
            </a:r>
            <a:r>
              <a:rPr lang="zh-CN" altLang="en-US" sz="2400" dirty="0">
                <a:latin typeface="微软雅黑" panose="020B0503020204020204" pitchFamily="34" charset="-122"/>
                <a:ea typeface="微软雅黑" panose="020B0503020204020204" pitchFamily="34" charset="-122"/>
              </a:rPr>
              <a:t>采用 </a:t>
            </a:r>
            <a:r>
              <a:rPr lang="en-US" altLang="zh-CN" sz="2400" dirty="0">
                <a:latin typeface="微软雅黑" panose="020B0503020204020204" pitchFamily="34" charset="-122"/>
                <a:ea typeface="微软雅黑" panose="020B0503020204020204" pitchFamily="34" charset="-122"/>
              </a:rPr>
              <a:t>Java </a:t>
            </a:r>
            <a:r>
              <a:rPr lang="zh-CN" altLang="en-US" sz="2400" dirty="0">
                <a:latin typeface="微软雅黑" panose="020B0503020204020204" pitchFamily="34" charset="-122"/>
                <a:ea typeface="微软雅黑" panose="020B0503020204020204" pitchFamily="34" charset="-122"/>
              </a:rPr>
              <a:t>语言实现，具有高可用性，采用系统框架设计，模块分明，既易于开发，也可以轻松与其它系统集成</a:t>
            </a:r>
            <a:r>
              <a:rPr lang="zh-CN" altLang="en-US" sz="2400" dirty="0"/>
              <a:t>。</a:t>
            </a:r>
            <a:endParaRPr lang="en-US" altLang="zh-CN" sz="2400" dirty="0"/>
          </a:p>
          <a:p>
            <a:r>
              <a:rPr lang="zh-CN" altLang="en-US" sz="2400" dirty="0">
                <a:latin typeface="微软雅黑" panose="020B0503020204020204" pitchFamily="34" charset="-122"/>
                <a:ea typeface="微软雅黑" panose="020B0503020204020204" pitchFamily="34" charset="-122"/>
              </a:rPr>
              <a:t>其中：</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       事务（</a:t>
            </a:r>
            <a:r>
              <a:rPr lang="en-US" altLang="zh-CN" sz="2400" dirty="0">
                <a:latin typeface="微软雅黑" panose="020B0503020204020204" pitchFamily="34" charset="-122"/>
                <a:ea typeface="微软雅黑" panose="020B0503020204020204" pitchFamily="34" charset="-122"/>
              </a:rPr>
              <a:t>event</a:t>
            </a:r>
            <a:r>
              <a:rPr lang="zh-CN" altLang="en-US" sz="2400" dirty="0">
                <a:latin typeface="微软雅黑" panose="020B0503020204020204" pitchFamily="34" charset="-122"/>
                <a:ea typeface="微软雅黑" panose="020B0503020204020204" pitchFamily="34" charset="-122"/>
              </a:rPr>
              <a:t>）是 </a:t>
            </a:r>
            <a:r>
              <a:rPr lang="en-US" altLang="zh-CN" sz="2400" dirty="0">
                <a:latin typeface="微软雅黑" panose="020B0503020204020204" pitchFamily="34" charset="-122"/>
                <a:ea typeface="微软雅黑" panose="020B0503020204020204" pitchFamily="34" charset="-122"/>
              </a:rPr>
              <a:t>Flume </a:t>
            </a:r>
            <a:r>
              <a:rPr lang="zh-CN" altLang="en-US" sz="2400" dirty="0">
                <a:latin typeface="微软雅黑" panose="020B0503020204020204" pitchFamily="34" charset="-122"/>
                <a:ea typeface="微软雅黑" panose="020B0503020204020204" pitchFamily="34" charset="-122"/>
              </a:rPr>
              <a:t>数据流的基本单位，针对文本文件，每行数据对应一个 </a:t>
            </a:r>
            <a:r>
              <a:rPr lang="en-US" altLang="zh-CN" sz="2400" dirty="0">
                <a:latin typeface="微软雅黑" panose="020B0503020204020204" pitchFamily="34" charset="-122"/>
                <a:ea typeface="微软雅黑" panose="020B0503020204020204" pitchFamily="34" charset="-122"/>
              </a:rPr>
              <a:t>event</a:t>
            </a:r>
            <a:r>
              <a:rPr lang="zh-CN" altLang="en-US" sz="2400" dirty="0">
                <a:latin typeface="微软雅黑" panose="020B0503020204020204" pitchFamily="34" charset="-122"/>
                <a:ea typeface="微软雅黑" panose="020B0503020204020204" pitchFamily="34" charset="-122"/>
              </a:rPr>
              <a:t>， 每个 </a:t>
            </a:r>
            <a:r>
              <a:rPr lang="en-US" altLang="zh-CN" sz="2400" dirty="0">
                <a:latin typeface="微软雅黑" panose="020B0503020204020204" pitchFamily="34" charset="-122"/>
                <a:ea typeface="微软雅黑" panose="020B0503020204020204" pitchFamily="34" charset="-122"/>
              </a:rPr>
              <a:t>event </a:t>
            </a:r>
            <a:r>
              <a:rPr lang="zh-CN" altLang="en-US" sz="2400" dirty="0">
                <a:latin typeface="微软雅黑" panose="020B0503020204020204" pitchFamily="34" charset="-122"/>
                <a:ea typeface="微软雅黑" panose="020B0503020204020204" pitchFamily="34" charset="-122"/>
              </a:rPr>
              <a:t>包括 </a:t>
            </a:r>
            <a:r>
              <a:rPr lang="en-US" altLang="zh-CN" sz="2400" dirty="0" err="1">
                <a:latin typeface="微软雅黑" panose="020B0503020204020204" pitchFamily="34" charset="-122"/>
                <a:ea typeface="微软雅黑" panose="020B0503020204020204" pitchFamily="34" charset="-122"/>
              </a:rPr>
              <a:t>eventheader</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和 </a:t>
            </a:r>
            <a:r>
              <a:rPr lang="en-US" altLang="zh-CN" sz="2400" dirty="0" err="1">
                <a:latin typeface="微软雅黑" panose="020B0503020204020204" pitchFamily="34" charset="-122"/>
                <a:ea typeface="微软雅黑" panose="020B0503020204020204" pitchFamily="34" charset="-122"/>
              </a:rPr>
              <a:t>eventbody</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两部分，前者是一些键值对，用于传输标识类信 息，后者是一个字节数组，用于存储实际要传输的数据。</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       代理（</a:t>
            </a:r>
            <a:r>
              <a:rPr lang="en-US" altLang="zh-CN" sz="2400" dirty="0">
                <a:latin typeface="微软雅黑" panose="020B0503020204020204" pitchFamily="34" charset="-122"/>
                <a:ea typeface="微软雅黑" panose="020B0503020204020204" pitchFamily="34" charset="-122"/>
              </a:rPr>
              <a:t>Agent</a:t>
            </a:r>
            <a:r>
              <a:rPr lang="zh-CN" altLang="en-US" sz="2400" dirty="0">
                <a:latin typeface="微软雅黑" panose="020B0503020204020204" pitchFamily="34" charset="-122"/>
                <a:ea typeface="微软雅黑" panose="020B0503020204020204" pitchFamily="34" charset="-122"/>
              </a:rPr>
              <a:t>）是 </a:t>
            </a:r>
            <a:r>
              <a:rPr lang="en-US" altLang="zh-CN" sz="2400" dirty="0">
                <a:latin typeface="微软雅黑" panose="020B0503020204020204" pitchFamily="34" charset="-122"/>
                <a:ea typeface="微软雅黑" panose="020B0503020204020204" pitchFamily="34" charset="-122"/>
              </a:rPr>
              <a:t>Flume </a:t>
            </a:r>
            <a:r>
              <a:rPr lang="zh-CN" altLang="en-US" sz="2400" dirty="0">
                <a:latin typeface="微软雅黑" panose="020B0503020204020204" pitchFamily="34" charset="-122"/>
                <a:ea typeface="微软雅黑" panose="020B0503020204020204" pitchFamily="34" charset="-122"/>
              </a:rPr>
              <a:t>中最小的独立运行单位，它是一个 </a:t>
            </a:r>
            <a:r>
              <a:rPr lang="en-US" altLang="zh-CN" sz="2400" dirty="0">
                <a:latin typeface="微软雅黑" panose="020B0503020204020204" pitchFamily="34" charset="-122"/>
                <a:ea typeface="微软雅黑" panose="020B0503020204020204" pitchFamily="34" charset="-122"/>
              </a:rPr>
              <a:t>JVM </a:t>
            </a:r>
            <a:r>
              <a:rPr lang="zh-CN" altLang="en-US" sz="2400" dirty="0">
                <a:latin typeface="微软雅黑" panose="020B0503020204020204" pitchFamily="34" charset="-122"/>
                <a:ea typeface="微软雅黑" panose="020B0503020204020204" pitchFamily="34" charset="-122"/>
              </a:rPr>
              <a:t>进程，运行在日志采集 节点之上，包括 </a:t>
            </a:r>
            <a:r>
              <a:rPr lang="en-US" altLang="zh-CN" sz="2400" dirty="0">
                <a:latin typeface="微软雅黑" panose="020B0503020204020204" pitchFamily="34" charset="-122"/>
                <a:ea typeface="微软雅黑" panose="020B0503020204020204" pitchFamily="34" charset="-122"/>
              </a:rPr>
              <a:t>Source</a:t>
            </a:r>
            <a:r>
              <a:rPr lang="zh-CN" altLang="en-US" sz="2400" dirty="0">
                <a:latin typeface="微软雅黑" panose="020B0503020204020204" pitchFamily="34" charset="-122"/>
                <a:ea typeface="微软雅黑" panose="020B0503020204020204" pitchFamily="34" charset="-122"/>
              </a:rPr>
              <a:t>（源）、</a:t>
            </a:r>
            <a:r>
              <a:rPr lang="en-US" altLang="zh-CN" sz="2400" dirty="0">
                <a:latin typeface="微软雅黑" panose="020B0503020204020204" pitchFamily="34" charset="-122"/>
                <a:ea typeface="微软雅黑" panose="020B0503020204020204" pitchFamily="34" charset="-122"/>
              </a:rPr>
              <a:t>Channel</a:t>
            </a:r>
            <a:r>
              <a:rPr lang="zh-CN" altLang="en-US" sz="2400" dirty="0">
                <a:latin typeface="微软雅黑" panose="020B0503020204020204" pitchFamily="34" charset="-122"/>
                <a:ea typeface="微软雅黑" panose="020B0503020204020204" pitchFamily="34" charset="-122"/>
              </a:rPr>
              <a:t>（通道）和 </a:t>
            </a:r>
            <a:r>
              <a:rPr lang="en-US" altLang="zh-CN" sz="2400" dirty="0">
                <a:latin typeface="微软雅黑" panose="020B0503020204020204" pitchFamily="34" charset="-122"/>
                <a:ea typeface="微软雅黑" panose="020B0503020204020204" pitchFamily="34" charset="-122"/>
              </a:rPr>
              <a:t>Sink</a:t>
            </a:r>
            <a:r>
              <a:rPr lang="zh-CN" altLang="en-US" sz="2400" dirty="0">
                <a:latin typeface="微软雅黑" panose="020B0503020204020204" pitchFamily="34" charset="-122"/>
                <a:ea typeface="微软雅黑" panose="020B0503020204020204" pitchFamily="34" charset="-122"/>
              </a:rPr>
              <a:t>（目的地）三个基本组件，将外部 数据源产生的数据以 </a:t>
            </a:r>
            <a:r>
              <a:rPr lang="en-US" altLang="zh-CN" sz="2400" dirty="0">
                <a:latin typeface="微软雅黑" panose="020B0503020204020204" pitchFamily="34" charset="-122"/>
                <a:ea typeface="微软雅黑" panose="020B0503020204020204" pitchFamily="34" charset="-122"/>
              </a:rPr>
              <a:t>event </a:t>
            </a:r>
            <a:r>
              <a:rPr lang="zh-CN" altLang="en-US" sz="2400" dirty="0">
                <a:latin typeface="微软雅黑" panose="020B0503020204020204" pitchFamily="34" charset="-122"/>
                <a:ea typeface="微软雅黑" panose="020B0503020204020204" pitchFamily="34" charset="-122"/>
              </a:rPr>
              <a:t>的形式传输到目的地。</a:t>
            </a:r>
            <a:endParaRPr lang="en-US" altLang="zh-CN" sz="24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530467" y="2333625"/>
            <a:ext cx="7334757" cy="3265669"/>
            <a:chOff x="2394" y="3104"/>
            <a:chExt cx="8384" cy="2463"/>
          </a:xfrm>
        </p:grpSpPr>
        <p:grpSp>
          <p:nvGrpSpPr>
            <p:cNvPr id="15" name="组合 41"/>
            <p:cNvGrpSpPr/>
            <p:nvPr/>
          </p:nvGrpSpPr>
          <p:grpSpPr>
            <a:xfrm>
              <a:off x="2394" y="5173"/>
              <a:ext cx="8327" cy="394"/>
              <a:chOff x="8258783" y="2543466"/>
              <a:chExt cx="5288477" cy="250187"/>
            </a:xfrm>
          </p:grpSpPr>
          <p:sp>
            <p:nvSpPr>
              <p:cNvPr id="43" name="矩形 42"/>
              <p:cNvSpPr/>
              <p:nvPr/>
            </p:nvSpPr>
            <p:spPr>
              <a:xfrm>
                <a:off x="8258783" y="2543466"/>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30818" y="2543466"/>
                <a:ext cx="4516442" cy="250187"/>
              </a:xfrm>
              <a:prstGeom prst="rect">
                <a:avLst/>
              </a:prstGeom>
              <a:noFill/>
            </p:spPr>
            <p:txBody>
              <a:bodyPr wrap="square" rtlCol="0">
                <a:spAutoFit/>
              </a:bodyPr>
              <a:lstStyle/>
              <a:p>
                <a:pPr lvl="0" algn="l" defTabSz="914400">
                  <a:buClrTx/>
                  <a:buSzTx/>
                  <a:defRPr/>
                </a:pPr>
                <a:r>
                  <a:rPr lang="en-US" altLang="zh-CN" sz="2800" b="1" dirty="0">
                    <a:solidFill>
                      <a:schemeClr val="tx2"/>
                    </a:solidFill>
                    <a:latin typeface="Arial" panose="020B0604020202020204"/>
                    <a:ea typeface="微软雅黑" panose="020B0503020204020204" pitchFamily="34" charset="-122"/>
                    <a:sym typeface="+mn-ea"/>
                  </a:rPr>
                  <a:t>8.4  Nutch分布式大数据爬虫系统</a:t>
                </a:r>
              </a:p>
            </p:txBody>
          </p:sp>
        </p:grpSp>
        <p:grpSp>
          <p:nvGrpSpPr>
            <p:cNvPr id="10" name="组合 37"/>
            <p:cNvGrpSpPr/>
            <p:nvPr/>
          </p:nvGrpSpPr>
          <p:grpSpPr>
            <a:xfrm>
              <a:off x="2403" y="3104"/>
              <a:ext cx="8031" cy="394"/>
              <a:chOff x="8264548" y="2342765"/>
              <a:chExt cx="5100348" cy="250014"/>
            </a:xfrm>
          </p:grpSpPr>
          <p:sp>
            <p:nvSpPr>
              <p:cNvPr id="11" name="矩形 10"/>
              <p:cNvSpPr/>
              <p:nvPr/>
            </p:nvSpPr>
            <p:spPr>
              <a:xfrm>
                <a:off x="8264548" y="2375359"/>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89" y="2342765"/>
                <a:ext cx="4309107" cy="250014"/>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8.1 Sqoop关系型大数据采集系统</a:t>
                </a:r>
              </a:p>
            </p:txBody>
          </p:sp>
        </p:grpSp>
        <p:grpSp>
          <p:nvGrpSpPr>
            <p:cNvPr id="14" name="组合 38"/>
            <p:cNvGrpSpPr/>
            <p:nvPr/>
          </p:nvGrpSpPr>
          <p:grpSpPr>
            <a:xfrm>
              <a:off x="2403" y="3821"/>
              <a:ext cx="8375" cy="394"/>
              <a:chOff x="8264539" y="2241743"/>
              <a:chExt cx="5319092" cy="249548"/>
            </a:xfrm>
          </p:grpSpPr>
          <p:sp>
            <p:nvSpPr>
              <p:cNvPr id="16" name="矩形 15"/>
              <p:cNvSpPr/>
              <p:nvPr/>
            </p:nvSpPr>
            <p:spPr>
              <a:xfrm>
                <a:off x="8264539" y="2274104"/>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67189" y="2241743"/>
                <a:ext cx="4516442" cy="249548"/>
              </a:xfrm>
              <a:prstGeom prst="rect">
                <a:avLst/>
              </a:prstGeom>
              <a:noFill/>
            </p:spPr>
            <p:txBody>
              <a:bodyPr wrap="square" rtlCol="0">
                <a:spAutoFit/>
              </a:bodyPr>
              <a:lstStyle/>
              <a:p>
                <a:pPr lvl="0" algn="l" defTabSz="914400">
                  <a:buClrTx/>
                  <a:buSzTx/>
                  <a:defRPr/>
                </a:pPr>
                <a:r>
                  <a:rPr lang="en-US" altLang="zh-CN" sz="2800" b="1" dirty="0">
                    <a:solidFill>
                      <a:schemeClr val="tx2"/>
                    </a:solidFill>
                    <a:latin typeface="Arial" panose="020B0604020202020204"/>
                    <a:ea typeface="微软雅黑" panose="020B0503020204020204" pitchFamily="34" charset="-122"/>
                    <a:sym typeface="+mn-ea"/>
                  </a:rPr>
                  <a:t>8.2 Flume日志大数据采集系统</a:t>
                </a:r>
              </a:p>
            </p:txBody>
          </p:sp>
        </p:grpSp>
      </p:grpSp>
      <p:sp>
        <p:nvSpPr>
          <p:cNvPr id="2" name="矩形 1">
            <a:extLst>
              <a:ext uri="{FF2B5EF4-FFF2-40B4-BE49-F238E27FC236}">
                <a16:creationId xmlns:a16="http://schemas.microsoft.com/office/drawing/2014/main" id="{8BFDE17A-EADB-4A1B-CB47-7C552E9D3F02}"/>
              </a:ext>
            </a:extLst>
          </p:cNvPr>
          <p:cNvSpPr/>
          <p:nvPr/>
        </p:nvSpPr>
        <p:spPr>
          <a:xfrm>
            <a:off x="1538396" y="4214463"/>
            <a:ext cx="897761" cy="386913"/>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3" name="文本框 2">
            <a:extLst>
              <a:ext uri="{FF2B5EF4-FFF2-40B4-BE49-F238E27FC236}">
                <a16:creationId xmlns:a16="http://schemas.microsoft.com/office/drawing/2014/main" id="{4DC7A99E-2B09-4E2F-42CD-F7E17CE13337}"/>
              </a:ext>
            </a:extLst>
          </p:cNvPr>
          <p:cNvSpPr txBox="1"/>
          <p:nvPr/>
        </p:nvSpPr>
        <p:spPr>
          <a:xfrm>
            <a:off x="2628496" y="4125237"/>
            <a:ext cx="6221258" cy="522401"/>
          </a:xfrm>
          <a:prstGeom prst="rect">
            <a:avLst/>
          </a:prstGeom>
          <a:noFill/>
        </p:spPr>
        <p:txBody>
          <a:bodyPr wrap="square" rtlCol="0">
            <a:spAutoFit/>
          </a:bodyPr>
          <a:lstStyle/>
          <a:p>
            <a:pPr lvl="0" algn="l" defTabSz="914400">
              <a:buClrTx/>
              <a:buSzTx/>
              <a:defRPr/>
            </a:pPr>
            <a:r>
              <a:rPr lang="en-US" altLang="zh-CN" sz="2800" b="1" dirty="0">
                <a:solidFill>
                  <a:schemeClr val="tx2"/>
                </a:solidFill>
                <a:latin typeface="Arial" panose="020B0604020202020204"/>
                <a:ea typeface="微软雅黑" panose="020B0503020204020204" pitchFamily="34" charset="-122"/>
                <a:sym typeface="+mn-ea"/>
              </a:rPr>
              <a:t>8.3 </a:t>
            </a:r>
            <a:r>
              <a:rPr lang="en-US" altLang="zh-CN" sz="2800" b="1" dirty="0">
                <a:solidFill>
                  <a:schemeClr val="tx2"/>
                </a:solidFill>
                <a:latin typeface="Arial" panose="020B0604020202020204"/>
                <a:ea typeface="微软雅黑" panose="020B0503020204020204" pitchFamily="34" charset="-122"/>
              </a:rPr>
              <a:t>Kafka </a:t>
            </a:r>
            <a:r>
              <a:rPr lang="zh-CN" altLang="en-US" sz="2800" b="1" dirty="0">
                <a:solidFill>
                  <a:schemeClr val="tx2"/>
                </a:solidFill>
                <a:latin typeface="Arial" panose="020B0604020202020204"/>
                <a:ea typeface="微软雅黑" panose="020B0503020204020204" pitchFamily="34" charset="-122"/>
              </a:rPr>
              <a:t>消息队列大数据采集系统</a:t>
            </a:r>
            <a:endParaRPr lang="en-US" altLang="zh-CN" sz="2800" b="1" dirty="0">
              <a:solidFill>
                <a:schemeClr val="tx2"/>
              </a:solidFill>
              <a:latin typeface="Arial" panose="020B0604020202020204"/>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8.2.1   Flume简介</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1074102" y="1539368"/>
            <a:ext cx="10047605"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latin typeface="微软雅黑" panose="020B0503020204020204" pitchFamily="34" charset="-122"/>
                <a:ea typeface="微软雅黑" panose="020B0503020204020204" pitchFamily="34" charset="-122"/>
              </a:rPr>
              <a:t>     Flume </a:t>
            </a:r>
            <a:r>
              <a:rPr lang="zh-CN" altLang="en-US" sz="2400" dirty="0">
                <a:latin typeface="微软雅黑" panose="020B0503020204020204" pitchFamily="34" charset="-122"/>
                <a:ea typeface="微软雅黑" panose="020B0503020204020204" pitchFamily="34" charset="-122"/>
              </a:rPr>
              <a:t>的基本架构如图 ，其中 </a:t>
            </a:r>
            <a:r>
              <a:rPr lang="en-US" altLang="zh-CN" sz="2400" dirty="0">
                <a:latin typeface="微软雅黑" panose="020B0503020204020204" pitchFamily="34" charset="-122"/>
                <a:ea typeface="微软雅黑" panose="020B0503020204020204" pitchFamily="34" charset="-122"/>
              </a:rPr>
              <a:t>Source </a:t>
            </a:r>
            <a:r>
              <a:rPr lang="zh-CN" altLang="en-US" sz="2400" dirty="0">
                <a:latin typeface="微软雅黑" panose="020B0503020204020204" pitchFamily="34" charset="-122"/>
                <a:ea typeface="微软雅黑" panose="020B0503020204020204" pitchFamily="34" charset="-122"/>
              </a:rPr>
              <a:t>组件从外部数据源读入 </a:t>
            </a:r>
            <a:r>
              <a:rPr lang="en-US" altLang="zh-CN" sz="2400" dirty="0">
                <a:latin typeface="微软雅黑" panose="020B0503020204020204" pitchFamily="34" charset="-122"/>
                <a:ea typeface="微软雅黑" panose="020B0503020204020204" pitchFamily="34" charset="-122"/>
              </a:rPr>
              <a:t>event </a:t>
            </a:r>
            <a:r>
              <a:rPr lang="zh-CN" altLang="en-US" sz="2400" dirty="0">
                <a:latin typeface="微软雅黑" panose="020B0503020204020204" pitchFamily="34" charset="-122"/>
                <a:ea typeface="微软雅黑" panose="020B0503020204020204" pitchFamily="34" charset="-122"/>
              </a:rPr>
              <a:t>并写入 </a:t>
            </a:r>
            <a:r>
              <a:rPr lang="en-US" altLang="zh-CN" sz="2400" dirty="0">
                <a:latin typeface="微软雅黑" panose="020B0503020204020204" pitchFamily="34" charset="-122"/>
                <a:ea typeface="微软雅黑" panose="020B0503020204020204" pitchFamily="34" charset="-122"/>
              </a:rPr>
              <a:t>Channel</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Channel </a:t>
            </a:r>
            <a:r>
              <a:rPr lang="zh-CN" altLang="en-US" sz="2400" dirty="0">
                <a:latin typeface="微软雅黑" panose="020B0503020204020204" pitchFamily="34" charset="-122"/>
                <a:ea typeface="微软雅黑" panose="020B0503020204020204" pitchFamily="34" charset="-122"/>
              </a:rPr>
              <a:t>组件暂存由 </a:t>
            </a:r>
            <a:r>
              <a:rPr lang="en-US" altLang="zh-CN" sz="2400" dirty="0">
                <a:latin typeface="微软雅黑" panose="020B0503020204020204" pitchFamily="34" charset="-122"/>
                <a:ea typeface="微软雅黑" panose="020B0503020204020204" pitchFamily="34" charset="-122"/>
              </a:rPr>
              <a:t>Source </a:t>
            </a:r>
            <a:r>
              <a:rPr lang="zh-CN" altLang="en-US" sz="2400" dirty="0">
                <a:latin typeface="微软雅黑" panose="020B0503020204020204" pitchFamily="34" charset="-122"/>
                <a:ea typeface="微软雅黑" panose="020B0503020204020204" pitchFamily="34" charset="-122"/>
              </a:rPr>
              <a:t>写入的 </a:t>
            </a:r>
            <a:r>
              <a:rPr lang="en-US" altLang="zh-CN" sz="2400" dirty="0">
                <a:latin typeface="微软雅黑" panose="020B0503020204020204" pitchFamily="34" charset="-122"/>
                <a:ea typeface="微软雅黑" panose="020B0503020204020204" pitchFamily="34" charset="-122"/>
              </a:rPr>
              <a:t>event</a:t>
            </a:r>
            <a:r>
              <a:rPr lang="zh-CN" altLang="en-US" sz="2400" dirty="0">
                <a:latin typeface="微软雅黑" panose="020B0503020204020204" pitchFamily="34" charset="-122"/>
                <a:ea typeface="微软雅黑" panose="020B0503020204020204" pitchFamily="34" charset="-122"/>
              </a:rPr>
              <a:t>，直到被 </a:t>
            </a:r>
            <a:r>
              <a:rPr lang="en-US" altLang="zh-CN" sz="2400" dirty="0">
                <a:latin typeface="微软雅黑" panose="020B0503020204020204" pitchFamily="34" charset="-122"/>
                <a:ea typeface="微软雅黑" panose="020B0503020204020204" pitchFamily="34" charset="-122"/>
              </a:rPr>
              <a:t>Sink </a:t>
            </a:r>
            <a:r>
              <a:rPr lang="zh-CN" altLang="en-US" sz="2400" dirty="0">
                <a:latin typeface="微软雅黑" panose="020B0503020204020204" pitchFamily="34" charset="-122"/>
                <a:ea typeface="微软雅黑" panose="020B0503020204020204" pitchFamily="34" charset="-122"/>
              </a:rPr>
              <a:t>成功消费后被删除；</a:t>
            </a:r>
            <a:r>
              <a:rPr lang="en-US" altLang="zh-CN" sz="2400" dirty="0">
                <a:latin typeface="微软雅黑" panose="020B0503020204020204" pitchFamily="34" charset="-122"/>
                <a:ea typeface="微软雅黑" panose="020B0503020204020204" pitchFamily="34" charset="-122"/>
              </a:rPr>
              <a:t>Sink </a:t>
            </a:r>
            <a:r>
              <a:rPr lang="zh-CN" altLang="en-US" sz="2400" dirty="0">
                <a:latin typeface="微软雅黑" panose="020B0503020204020204" pitchFamily="34" charset="-122"/>
                <a:ea typeface="微软雅黑" panose="020B0503020204020204" pitchFamily="34" charset="-122"/>
              </a:rPr>
              <a:t>组件从 </a:t>
            </a:r>
            <a:r>
              <a:rPr lang="en-US" altLang="zh-CN" sz="2400" dirty="0">
                <a:latin typeface="微软雅黑" panose="020B0503020204020204" pitchFamily="34" charset="-122"/>
                <a:ea typeface="微软雅黑" panose="020B0503020204020204" pitchFamily="34" charset="-122"/>
              </a:rPr>
              <a:t>Channel </a:t>
            </a:r>
            <a:r>
              <a:rPr lang="zh-CN" altLang="en-US" sz="2400" dirty="0">
                <a:latin typeface="微软雅黑" panose="020B0503020204020204" pitchFamily="34" charset="-122"/>
                <a:ea typeface="微软雅黑" panose="020B0503020204020204" pitchFamily="34" charset="-122"/>
              </a:rPr>
              <a:t>读取 </a:t>
            </a:r>
            <a:r>
              <a:rPr lang="en-US" altLang="zh-CN" sz="2400" dirty="0">
                <a:latin typeface="微软雅黑" panose="020B0503020204020204" pitchFamily="34" charset="-122"/>
                <a:ea typeface="微软雅黑" panose="020B0503020204020204" pitchFamily="34" charset="-122"/>
              </a:rPr>
              <a:t>event</a:t>
            </a:r>
            <a:r>
              <a:rPr lang="zh-CN" altLang="en-US" sz="2400" dirty="0">
                <a:latin typeface="微软雅黑" panose="020B0503020204020204" pitchFamily="34" charset="-122"/>
                <a:ea typeface="微软雅黑" panose="020B0503020204020204" pitchFamily="34" charset="-122"/>
              </a:rPr>
              <a:t>，并写入目的地。</a:t>
            </a:r>
            <a:endParaRPr lang="en-US" altLang="zh-CN" sz="24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3611ADFB-6AF9-D22B-CC5A-6A96385B21B0}"/>
              </a:ext>
            </a:extLst>
          </p:cNvPr>
          <p:cNvPicPr>
            <a:picLocks noChangeAspect="1"/>
          </p:cNvPicPr>
          <p:nvPr/>
        </p:nvPicPr>
        <p:blipFill>
          <a:blip r:embed="rId3"/>
          <a:stretch>
            <a:fillRect/>
          </a:stretch>
        </p:blipFill>
        <p:spPr>
          <a:xfrm>
            <a:off x="1201837" y="3302127"/>
            <a:ext cx="7949918" cy="2570988"/>
          </a:xfrm>
          <a:prstGeom prst="rect">
            <a:avLst/>
          </a:prstGeom>
        </p:spPr>
      </p:pic>
    </p:spTree>
    <p:extLst>
      <p:ext uri="{BB962C8B-B14F-4D97-AF65-F5344CB8AC3E}">
        <p14:creationId xmlns:p14="http://schemas.microsoft.com/office/powerpoint/2010/main" val="1840261537"/>
      </p:ext>
    </p:extLst>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11530" y="1147445"/>
            <a:ext cx="10339070" cy="4154984"/>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2．Flume的优势</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Font typeface="+mj-ea"/>
              <a:buAutoNum type="circleNumDbPlai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Flume可以将应用产生的数据存储到任何集中存储器中，比如HDFS，HBase</a:t>
            </a:r>
          </a:p>
          <a:p>
            <a:pPr marL="457200" indent="-457200">
              <a:buFont typeface="+mj-ea"/>
              <a:buAutoNum type="circleNumDbPlai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当收集数据的速度超过将写入数据的时候，也就是当收集信息遇到峰值时，这时候收集的信息非常大，甚至超过了系统的写入数据能力，这时候，Flume会在数据生产者和数据收容器间做出调整，保证其能够在两者之间提供一共平稳的数据。</a:t>
            </a:r>
          </a:p>
          <a:p>
            <a:pPr marL="457200" indent="-457200">
              <a:buFont typeface="+mj-ea"/>
              <a:buAutoNum type="circleNumDbPlai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提供上下文路由特征。</a:t>
            </a:r>
          </a:p>
          <a:p>
            <a:pPr marL="457200" indent="-457200">
              <a:buFont typeface="+mj-ea"/>
              <a:buAutoNum type="circleNumDbPlai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Flume的管道是基于事务，保证了数据在传送和接收时的一致性。</a:t>
            </a:r>
          </a:p>
          <a:p>
            <a:pPr marL="457200" indent="-457200">
              <a:buFont typeface="+mj-ea"/>
              <a:buAutoNum type="circleNumDbPlai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Flume是可靠的，容错性高的，可升级的，易管理的,并且可定制的。</a:t>
            </a:r>
          </a:p>
        </p:txBody>
      </p:sp>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8.2.2   Flume工作原理</a:t>
              </a: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863600" y="1677670"/>
            <a:ext cx="10544810" cy="2677656"/>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      根据 </a:t>
            </a:r>
            <a:r>
              <a:rPr lang="en-US" altLang="zh-CN" sz="2400" dirty="0">
                <a:latin typeface="微软雅黑" panose="020B0503020204020204" pitchFamily="34" charset="-122"/>
                <a:ea typeface="微软雅黑" panose="020B0503020204020204" pitchFamily="34" charset="-122"/>
              </a:rPr>
              <a:t>Flume </a:t>
            </a:r>
            <a:r>
              <a:rPr lang="zh-CN" altLang="en-US" sz="2400" dirty="0">
                <a:latin typeface="微软雅黑" panose="020B0503020204020204" pitchFamily="34" charset="-122"/>
                <a:ea typeface="微软雅黑" panose="020B0503020204020204" pitchFamily="34" charset="-122"/>
              </a:rPr>
              <a:t>运行 </a:t>
            </a:r>
            <a:r>
              <a:rPr lang="en-US" altLang="zh-CN" sz="2400" dirty="0">
                <a:latin typeface="微软雅黑" panose="020B0503020204020204" pitchFamily="34" charset="-122"/>
                <a:ea typeface="微软雅黑" panose="020B0503020204020204" pitchFamily="34" charset="-122"/>
              </a:rPr>
              <a:t>Agent </a:t>
            </a:r>
            <a:r>
              <a:rPr lang="zh-CN" altLang="en-US" sz="2400" dirty="0">
                <a:latin typeface="微软雅黑" panose="020B0503020204020204" pitchFamily="34" charset="-122"/>
                <a:ea typeface="微软雅黑" panose="020B0503020204020204" pitchFamily="34" charset="-122"/>
              </a:rPr>
              <a:t>数量的不同，可以将 </a:t>
            </a:r>
            <a:r>
              <a:rPr lang="en-US" altLang="zh-CN" sz="2400" dirty="0">
                <a:latin typeface="微软雅黑" panose="020B0503020204020204" pitchFamily="34" charset="-122"/>
                <a:ea typeface="微软雅黑" panose="020B0503020204020204" pitchFamily="34" charset="-122"/>
              </a:rPr>
              <a:t>Flume </a:t>
            </a:r>
            <a:r>
              <a:rPr lang="zh-CN" altLang="en-US" sz="2400" dirty="0">
                <a:latin typeface="微软雅黑" panose="020B0503020204020204" pitchFamily="34" charset="-122"/>
                <a:ea typeface="微软雅黑" panose="020B0503020204020204" pitchFamily="34" charset="-122"/>
              </a:rPr>
              <a:t>架构分为单 </a:t>
            </a:r>
            <a:r>
              <a:rPr lang="en-US" altLang="zh-CN" sz="2400" dirty="0">
                <a:latin typeface="微软雅黑" panose="020B0503020204020204" pitchFamily="34" charset="-122"/>
                <a:ea typeface="微软雅黑" panose="020B0503020204020204" pitchFamily="34" charset="-122"/>
              </a:rPr>
              <a:t>Agent </a:t>
            </a:r>
            <a:r>
              <a:rPr lang="zh-CN" altLang="en-US" sz="2400" dirty="0">
                <a:latin typeface="微软雅黑" panose="020B0503020204020204" pitchFamily="34" charset="-122"/>
                <a:ea typeface="微软雅黑" panose="020B0503020204020204" pitchFamily="34" charset="-122"/>
              </a:rPr>
              <a:t>数据流模型和多 </a:t>
            </a:r>
            <a:r>
              <a:rPr lang="en-US" altLang="zh-CN" sz="2400" dirty="0">
                <a:latin typeface="微软雅黑" panose="020B0503020204020204" pitchFamily="34" charset="-122"/>
                <a:ea typeface="微软雅黑" panose="020B0503020204020204" pitchFamily="34" charset="-122"/>
              </a:rPr>
              <a:t>Agent </a:t>
            </a:r>
            <a:r>
              <a:rPr lang="zh-CN" altLang="en-US" sz="2400" dirty="0">
                <a:latin typeface="微软雅黑" panose="020B0503020204020204" pitchFamily="34" charset="-122"/>
                <a:ea typeface="微软雅黑" panose="020B0503020204020204" pitchFamily="34" charset="-122"/>
              </a:rPr>
              <a:t>数据流模型；根据 </a:t>
            </a:r>
            <a:r>
              <a:rPr lang="en-US" altLang="zh-CN" sz="2400" dirty="0">
                <a:latin typeface="微软雅黑" panose="020B0503020204020204" pitchFamily="34" charset="-122"/>
                <a:ea typeface="微软雅黑" panose="020B0503020204020204" pitchFamily="34" charset="-122"/>
              </a:rPr>
              <a:t>Source</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Channel</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Sink </a:t>
            </a:r>
            <a:r>
              <a:rPr lang="zh-CN" altLang="en-US" sz="2400" dirty="0">
                <a:latin typeface="微软雅黑" panose="020B0503020204020204" pitchFamily="34" charset="-122"/>
                <a:ea typeface="微软雅黑" panose="020B0503020204020204" pitchFamily="34" charset="-122"/>
              </a:rPr>
              <a:t>组件数量不同，</a:t>
            </a:r>
            <a:r>
              <a:rPr lang="en-US" altLang="zh-CN" sz="2400" dirty="0">
                <a:latin typeface="微软雅黑" panose="020B0503020204020204" pitchFamily="34" charset="-122"/>
                <a:ea typeface="微软雅黑" panose="020B0503020204020204" pitchFamily="34" charset="-122"/>
              </a:rPr>
              <a:t>Flume </a:t>
            </a:r>
            <a:r>
              <a:rPr lang="zh-CN" altLang="en-US" sz="2400" dirty="0">
                <a:latin typeface="微软雅黑" panose="020B0503020204020204" pitchFamily="34" charset="-122"/>
                <a:ea typeface="微软雅黑" panose="020B0503020204020204" pitchFamily="34" charset="-122"/>
              </a:rPr>
              <a:t>架构还可以分为多路 数据流模型和 </a:t>
            </a:r>
            <a:r>
              <a:rPr lang="en-US" altLang="zh-CN" sz="2400" dirty="0">
                <a:latin typeface="微软雅黑" panose="020B0503020204020204" pitchFamily="34" charset="-122"/>
                <a:ea typeface="微软雅黑" panose="020B0503020204020204" pitchFamily="34" charset="-122"/>
              </a:rPr>
              <a:t>Sink </a:t>
            </a:r>
            <a:r>
              <a:rPr lang="zh-CN" altLang="en-US" sz="2400" dirty="0">
                <a:latin typeface="微软雅黑" panose="020B0503020204020204" pitchFamily="34" charset="-122"/>
                <a:ea typeface="微软雅黑" panose="020B0503020204020204" pitchFamily="34" charset="-122"/>
              </a:rPr>
              <a:t>组数据流模型等，下面分别说明各个模型的工作原理。</a:t>
            </a:r>
            <a:endParaRPr lang="en-US"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单</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Agent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数据流模型</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t>Agent </a:t>
            </a:r>
            <a:r>
              <a:rPr lang="zh-CN" altLang="en-US" sz="2400" dirty="0"/>
              <a:t>由单个 </a:t>
            </a:r>
            <a:r>
              <a:rPr lang="en-US" altLang="zh-CN" sz="2400" dirty="0"/>
              <a:t>Source</a:t>
            </a:r>
            <a:r>
              <a:rPr lang="zh-CN" altLang="en-US" sz="2400" dirty="0"/>
              <a:t>、</a:t>
            </a:r>
            <a:r>
              <a:rPr lang="en-US" altLang="zh-CN" sz="2400" dirty="0"/>
              <a:t>Channel </a:t>
            </a:r>
            <a:r>
              <a:rPr lang="zh-CN" altLang="en-US" sz="2400" dirty="0"/>
              <a:t>和 </a:t>
            </a:r>
            <a:r>
              <a:rPr lang="en-US" altLang="zh-CN" sz="2400" dirty="0"/>
              <a:t>Sink </a:t>
            </a:r>
            <a:r>
              <a:rPr lang="zh-CN" altLang="en-US" sz="2400" dirty="0"/>
              <a:t>组成，整 个数据流向为 </a:t>
            </a:r>
            <a:r>
              <a:rPr lang="en-US" altLang="zh-CN" sz="2400" dirty="0"/>
              <a:t>Web Server-&gt;Source-&gt;Channel-&gt;Sink-&gt;HDFS</a:t>
            </a:r>
            <a:r>
              <a:rPr lang="zh-CN" altLang="en-US" sz="2400" dirty="0"/>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2" name="图片 252" descr="../屏幕快照%202019-05-14%20下午8.10.4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489869" y="4357889"/>
            <a:ext cx="7488832" cy="2383479"/>
          </a:xfrm>
          <a:prstGeom prst="rect">
            <a:avLst/>
          </a:prstGeom>
          <a:noFill/>
          <a:ln>
            <a:noFill/>
          </a:ln>
        </p:spPr>
      </p:pic>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8.2.2   Flume工作原理</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863600" y="1677670"/>
            <a:ext cx="10544810"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多</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Agent</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串行数据流模型</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t>多 </a:t>
            </a:r>
            <a:r>
              <a:rPr lang="en-US" altLang="zh-CN" sz="2400" dirty="0"/>
              <a:t>Agent </a:t>
            </a:r>
            <a:r>
              <a:rPr lang="zh-CN" altLang="en-US" sz="2400" dirty="0"/>
              <a:t>串行数据流模型架构如图 ，多个 </a:t>
            </a:r>
            <a:r>
              <a:rPr lang="en-US" altLang="zh-CN" sz="2400" dirty="0"/>
              <a:t>Agent </a:t>
            </a:r>
            <a:r>
              <a:rPr lang="zh-CN" altLang="en-US" sz="2400" dirty="0"/>
              <a:t>串在一起，将数据从 </a:t>
            </a:r>
            <a:r>
              <a:rPr lang="en-US" altLang="zh-CN" sz="2400" dirty="0"/>
              <a:t>Agent1 </a:t>
            </a:r>
            <a:r>
              <a:rPr lang="zh-CN" altLang="en-US" sz="2400" dirty="0"/>
              <a:t>传到 </a:t>
            </a:r>
            <a:r>
              <a:rPr lang="en-US" altLang="zh-CN" sz="2400" dirty="0"/>
              <a:t>Agent2</a:t>
            </a:r>
            <a:r>
              <a:rPr lang="zh-CN" altLang="en-US" sz="2400" dirty="0"/>
              <a:t>，再传到目的地。</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a:extLst>
              <a:ext uri="{FF2B5EF4-FFF2-40B4-BE49-F238E27FC236}">
                <a16:creationId xmlns:a16="http://schemas.microsoft.com/office/drawing/2014/main" id="{B366E43E-31EC-2CA3-722C-0F080FD4B1E1}"/>
              </a:ext>
            </a:extLst>
          </p:cNvPr>
          <p:cNvPicPr>
            <a:picLocks noChangeAspect="1"/>
          </p:cNvPicPr>
          <p:nvPr/>
        </p:nvPicPr>
        <p:blipFill>
          <a:blip r:embed="rId3"/>
          <a:stretch>
            <a:fillRect/>
          </a:stretch>
        </p:blipFill>
        <p:spPr>
          <a:xfrm>
            <a:off x="635382" y="3061970"/>
            <a:ext cx="10499726" cy="2789416"/>
          </a:xfrm>
          <a:prstGeom prst="rect">
            <a:avLst/>
          </a:prstGeom>
        </p:spPr>
      </p:pic>
    </p:spTree>
    <p:extLst>
      <p:ext uri="{BB962C8B-B14F-4D97-AF65-F5344CB8AC3E}">
        <p14:creationId xmlns:p14="http://schemas.microsoft.com/office/powerpoint/2010/main" val="865983952"/>
      </p:ext>
    </p:extLst>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98B1E589-C4CC-483E-DB21-99CC9BD8A647}"/>
              </a:ext>
            </a:extLst>
          </p:cNvPr>
          <p:cNvPicPr>
            <a:picLocks noChangeAspect="1"/>
          </p:cNvPicPr>
          <p:nvPr/>
        </p:nvPicPr>
        <p:blipFill>
          <a:blip r:embed="rId3"/>
          <a:stretch>
            <a:fillRect/>
          </a:stretch>
        </p:blipFill>
        <p:spPr>
          <a:xfrm>
            <a:off x="5234284" y="815880"/>
            <a:ext cx="6961526" cy="5853480"/>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8.2.2   Flume工作原理</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863600" y="1677670"/>
            <a:ext cx="4442693" cy="378565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cs typeface="微软雅黑" panose="020B0503020204020204" pitchFamily="34" charset="-122"/>
              </a:rPr>
              <a:t>3</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多</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Agent</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聚合数据流模型</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t>多 </a:t>
            </a:r>
            <a:r>
              <a:rPr lang="en-US" altLang="zh-CN" sz="2400" dirty="0"/>
              <a:t>Agent </a:t>
            </a:r>
            <a:r>
              <a:rPr lang="zh-CN" altLang="en-US" sz="2400" dirty="0"/>
              <a:t>聚合数据流模型架构如图，将位于不同服务器的 </a:t>
            </a:r>
            <a:r>
              <a:rPr lang="en-US" altLang="zh-CN" sz="2400" dirty="0"/>
              <a:t>Agent1</a:t>
            </a:r>
            <a:r>
              <a:rPr lang="zh-CN" altLang="en-US" sz="2400" dirty="0"/>
              <a:t>、</a:t>
            </a:r>
            <a:r>
              <a:rPr lang="en-US" altLang="zh-CN" sz="2400" dirty="0"/>
              <a:t>Agent2 </a:t>
            </a:r>
            <a:r>
              <a:rPr lang="zh-CN" altLang="en-US" sz="2400" dirty="0"/>
              <a:t>和 </a:t>
            </a:r>
            <a:r>
              <a:rPr lang="en-US" altLang="zh-CN" sz="2400" dirty="0"/>
              <a:t>Agent3 </a:t>
            </a:r>
            <a:r>
              <a:rPr lang="zh-CN" altLang="en-US" sz="2400" dirty="0"/>
              <a:t>采集到的数据汇聚到一个中心节点 </a:t>
            </a:r>
            <a:r>
              <a:rPr lang="en-US" altLang="zh-CN" sz="2400" dirty="0"/>
              <a:t>Agent4 </a:t>
            </a:r>
            <a:r>
              <a:rPr lang="zh-CN" altLang="en-US" sz="2400" dirty="0"/>
              <a:t>上，再写入 </a:t>
            </a:r>
            <a:r>
              <a:rPr lang="en-US" altLang="zh-CN" sz="2400" dirty="0"/>
              <a:t>HDFS </a:t>
            </a:r>
            <a:r>
              <a:rPr lang="zh-CN" altLang="en-US" sz="2400" dirty="0"/>
              <a:t>中，通常 </a:t>
            </a:r>
            <a:r>
              <a:rPr lang="en-US" altLang="zh-CN" sz="2400" dirty="0"/>
              <a:t>Agent1</a:t>
            </a:r>
            <a:r>
              <a:rPr lang="zh-CN" altLang="en-US" sz="2400" dirty="0"/>
              <a:t>、</a:t>
            </a:r>
            <a:r>
              <a:rPr lang="en-US" altLang="zh-CN" sz="2400" dirty="0"/>
              <a:t>Agent2</a:t>
            </a:r>
            <a:r>
              <a:rPr lang="zh-CN" altLang="en-US" sz="2400" dirty="0"/>
              <a:t>、 </a:t>
            </a:r>
            <a:r>
              <a:rPr lang="en-US" altLang="zh-CN" sz="2400" dirty="0"/>
              <a:t>Agent3 </a:t>
            </a:r>
            <a:r>
              <a:rPr lang="zh-CN" altLang="en-US" sz="2400" dirty="0"/>
              <a:t>被成为 </a:t>
            </a:r>
            <a:r>
              <a:rPr lang="en-US" altLang="zh-CN" sz="2400" dirty="0"/>
              <a:t>Flume Agent</a:t>
            </a:r>
            <a:r>
              <a:rPr lang="zh-CN" altLang="en-US" sz="2400" dirty="0"/>
              <a:t>，而 </a:t>
            </a:r>
            <a:r>
              <a:rPr lang="en-US" altLang="zh-CN" sz="2400" dirty="0"/>
              <a:t>Agent4 </a:t>
            </a:r>
            <a:r>
              <a:rPr lang="zh-CN" altLang="en-US" sz="2400" dirty="0"/>
              <a:t>被成为 </a:t>
            </a:r>
            <a:r>
              <a:rPr lang="en-US" altLang="zh-CN" sz="2400" dirty="0"/>
              <a:t>Flume Collector</a:t>
            </a:r>
            <a:r>
              <a:rPr lang="zh-CN" altLang="en-US" sz="2400" dirty="0"/>
              <a:t>。</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4099910508"/>
      </p:ext>
    </p:extLst>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8.2.2   Flume工作原理</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193607" y="1487808"/>
            <a:ext cx="11161358" cy="34163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单</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Agent</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多路数据流模型</a:t>
            </a:r>
            <a:endPar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zh-CN" altLang="en-US" sz="2400" dirty="0"/>
              <a:t>单 </a:t>
            </a:r>
            <a:r>
              <a:rPr lang="en-US" altLang="zh-CN" sz="2400" dirty="0"/>
              <a:t>Agent </a:t>
            </a:r>
            <a:r>
              <a:rPr lang="zh-CN" altLang="en-US" sz="2400" dirty="0"/>
              <a:t>多路数据流模型架构如图 </a:t>
            </a:r>
            <a:r>
              <a:rPr lang="en-US" altLang="zh-CN" sz="2400" dirty="0"/>
              <a:t>8.9 </a:t>
            </a:r>
            <a:r>
              <a:rPr lang="zh-CN" altLang="en-US" sz="2400" dirty="0"/>
              <a:t>所示，一个 </a:t>
            </a:r>
            <a:r>
              <a:rPr lang="en-US" altLang="zh-CN" sz="2400" dirty="0"/>
              <a:t>Agent </a:t>
            </a:r>
            <a:r>
              <a:rPr lang="zh-CN" altLang="en-US" sz="2400" dirty="0"/>
              <a:t>可由一个 </a:t>
            </a:r>
            <a:r>
              <a:rPr lang="en-US" altLang="zh-CN" sz="2400" dirty="0"/>
              <a:t>Source</a:t>
            </a:r>
            <a:r>
              <a:rPr lang="zh-CN" altLang="en-US" sz="2400" dirty="0"/>
              <a:t>、多个 </a:t>
            </a:r>
            <a:r>
              <a:rPr lang="en-US" altLang="zh-CN" sz="2400" dirty="0"/>
              <a:t>Channel</a:t>
            </a:r>
            <a:r>
              <a:rPr lang="zh-CN" altLang="en-US" sz="2400" dirty="0"/>
              <a:t>、 多个 </a:t>
            </a:r>
            <a:r>
              <a:rPr lang="en-US" altLang="zh-CN" sz="2400" dirty="0"/>
              <a:t>Sink </a:t>
            </a:r>
            <a:r>
              <a:rPr lang="zh-CN" altLang="en-US" sz="2400" dirty="0"/>
              <a:t>组成多路数据流。 一个 </a:t>
            </a:r>
            <a:r>
              <a:rPr lang="en-US" altLang="zh-CN" sz="2400" dirty="0"/>
              <a:t>Source </a:t>
            </a:r>
            <a:r>
              <a:rPr lang="zh-CN" altLang="en-US" sz="2400" dirty="0"/>
              <a:t>接受外部 </a:t>
            </a:r>
            <a:r>
              <a:rPr lang="en-US" altLang="zh-CN" sz="2400" dirty="0"/>
              <a:t>event</a:t>
            </a:r>
            <a:r>
              <a:rPr lang="zh-CN" altLang="en-US" sz="2400" dirty="0"/>
              <a:t>，并将 </a:t>
            </a:r>
            <a:r>
              <a:rPr lang="en-US" altLang="zh-CN" sz="2400" dirty="0"/>
              <a:t>event </a:t>
            </a:r>
            <a:r>
              <a:rPr lang="zh-CN" altLang="en-US" sz="2400" dirty="0"/>
              <a:t>发送到多路 </a:t>
            </a:r>
            <a:r>
              <a:rPr lang="en-US" altLang="zh-CN" sz="2400" dirty="0"/>
              <a:t>Channel </a:t>
            </a:r>
            <a:r>
              <a:rPr lang="zh-CN" altLang="en-US" sz="2400" dirty="0"/>
              <a:t>中，然后不同的 </a:t>
            </a:r>
            <a:r>
              <a:rPr lang="en-US" altLang="zh-CN" sz="2400" dirty="0"/>
              <a:t>Sink </a:t>
            </a:r>
            <a:r>
              <a:rPr lang="zh-CN" altLang="en-US" sz="2400" dirty="0"/>
              <a:t>消费 不 </a:t>
            </a:r>
            <a:r>
              <a:rPr lang="en-US" altLang="zh-CN" sz="2400" dirty="0"/>
              <a:t>Channel </a:t>
            </a:r>
            <a:r>
              <a:rPr lang="zh-CN" altLang="en-US" sz="2400" dirty="0"/>
              <a:t>中的 </a:t>
            </a:r>
            <a:r>
              <a:rPr lang="en-US" altLang="zh-CN" sz="2400" dirty="0"/>
              <a:t>event</a:t>
            </a:r>
            <a:r>
              <a:rPr lang="zh-CN" altLang="en-US" sz="2400" dirty="0"/>
              <a:t>，再将 </a:t>
            </a:r>
            <a:r>
              <a:rPr lang="en-US" altLang="zh-CN" sz="2400" dirty="0"/>
              <a:t>event </a:t>
            </a:r>
            <a:r>
              <a:rPr lang="zh-CN" altLang="en-US" sz="2400" dirty="0"/>
              <a:t>进行不同的处理。 </a:t>
            </a:r>
            <a:r>
              <a:rPr lang="en-US" altLang="zh-CN" sz="2400" dirty="0"/>
              <a:t>Source </a:t>
            </a:r>
            <a:r>
              <a:rPr lang="zh-CN" altLang="en-US" sz="2400" dirty="0"/>
              <a:t>将 </a:t>
            </a:r>
            <a:r>
              <a:rPr lang="en-US" altLang="zh-CN" sz="2400" dirty="0"/>
              <a:t>event </a:t>
            </a:r>
            <a:r>
              <a:rPr lang="zh-CN" altLang="en-US" sz="2400" dirty="0"/>
              <a:t>发送到 </a:t>
            </a:r>
            <a:r>
              <a:rPr lang="en-US" altLang="zh-CN" sz="2400" dirty="0"/>
              <a:t>Channel </a:t>
            </a:r>
            <a:r>
              <a:rPr lang="zh-CN" altLang="en-US" sz="2400" dirty="0"/>
              <a:t>有两种不同的策略，分别是 </a:t>
            </a:r>
            <a:r>
              <a:rPr lang="en-US" altLang="zh-CN" sz="2400" dirty="0"/>
              <a:t>replicating </a:t>
            </a:r>
            <a:r>
              <a:rPr lang="zh-CN" altLang="en-US" sz="2400" dirty="0"/>
              <a:t>和 </a:t>
            </a:r>
            <a:r>
              <a:rPr lang="en-US" altLang="zh-CN" sz="2400" dirty="0"/>
              <a:t>multiplexing</a:t>
            </a:r>
            <a:r>
              <a:rPr lang="zh-CN" altLang="en-US" sz="2400" dirty="0"/>
              <a:t>。 其中，</a:t>
            </a:r>
            <a:r>
              <a:rPr lang="en-US" altLang="zh-CN" sz="2400" dirty="0"/>
              <a:t>replicating </a:t>
            </a:r>
            <a:r>
              <a:rPr lang="zh-CN" altLang="en-US" sz="2400" dirty="0"/>
              <a:t>是 </a:t>
            </a:r>
            <a:r>
              <a:rPr lang="en-US" altLang="zh-CN" sz="2400" dirty="0"/>
              <a:t>Source </a:t>
            </a:r>
            <a:r>
              <a:rPr lang="zh-CN" altLang="en-US" sz="2400" dirty="0"/>
              <a:t>将每个 </a:t>
            </a:r>
            <a:r>
              <a:rPr lang="en-US" altLang="zh-CN" sz="2400" dirty="0"/>
              <a:t>event </a:t>
            </a:r>
            <a:r>
              <a:rPr lang="zh-CN" altLang="en-US" sz="2400" dirty="0"/>
              <a:t>复制成 </a:t>
            </a:r>
            <a:r>
              <a:rPr lang="en-US" altLang="zh-CN" sz="2400" dirty="0"/>
              <a:t>3 </a:t>
            </a:r>
            <a:r>
              <a:rPr lang="zh-CN" altLang="en-US" sz="2400" dirty="0"/>
              <a:t>份发送到不同的 </a:t>
            </a:r>
            <a:r>
              <a:rPr lang="en-US" altLang="zh-CN" sz="2400" dirty="0"/>
              <a:t>Channel </a:t>
            </a:r>
            <a:r>
              <a:rPr lang="zh-CN" altLang="en-US" sz="2400" dirty="0"/>
              <a:t>中；</a:t>
            </a:r>
            <a:r>
              <a:rPr lang="en-US" altLang="zh-CN" sz="2400" dirty="0"/>
              <a:t>multiplexing </a:t>
            </a:r>
            <a:r>
              <a:rPr lang="zh-CN" altLang="en-US" sz="2400" dirty="0"/>
              <a:t>是 </a:t>
            </a:r>
            <a:r>
              <a:rPr lang="en-US" altLang="zh-CN" sz="2400" dirty="0"/>
              <a:t>Source </a:t>
            </a:r>
            <a:r>
              <a:rPr lang="zh-CN" altLang="en-US" sz="2400" dirty="0"/>
              <a:t>将 </a:t>
            </a:r>
            <a:r>
              <a:rPr lang="en-US" altLang="zh-CN" sz="2400" dirty="0"/>
              <a:t>event </a:t>
            </a:r>
            <a:r>
              <a:rPr lang="zh-CN" altLang="en-US" sz="2400" dirty="0"/>
              <a:t>分成 </a:t>
            </a:r>
            <a:r>
              <a:rPr lang="en-US" altLang="zh-CN" sz="2400" dirty="0"/>
              <a:t>3 </a:t>
            </a:r>
            <a:r>
              <a:rPr lang="zh-CN" altLang="en-US" sz="2400" dirty="0"/>
              <a:t>部分，分别发送到不同的 </a:t>
            </a:r>
            <a:r>
              <a:rPr lang="en-US" altLang="zh-CN" sz="2400" dirty="0"/>
              <a:t>Channel </a:t>
            </a:r>
            <a:r>
              <a:rPr lang="zh-CN" altLang="en-US" sz="2400" dirty="0"/>
              <a:t>中。 </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737459874"/>
      </p:ext>
    </p:extLst>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EF1EE43B-3002-267B-253C-21D01022EC22}"/>
              </a:ext>
            </a:extLst>
          </p:cNvPr>
          <p:cNvPicPr>
            <a:picLocks noChangeAspect="1"/>
          </p:cNvPicPr>
          <p:nvPr/>
        </p:nvPicPr>
        <p:blipFill>
          <a:blip r:embed="rId3"/>
          <a:stretch>
            <a:fillRect/>
          </a:stretch>
        </p:blipFill>
        <p:spPr>
          <a:xfrm>
            <a:off x="1777901" y="1884142"/>
            <a:ext cx="8928992" cy="4713210"/>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1384935"/>
            <a:chOff x="695" y="481"/>
            <a:chExt cx="9826" cy="2181"/>
          </a:xfrm>
        </p:grpSpPr>
        <p:sp>
          <p:nvSpPr>
            <p:cNvPr id="116" name="TextBox 54"/>
            <p:cNvSpPr txBox="1"/>
            <p:nvPr/>
          </p:nvSpPr>
          <p:spPr>
            <a:xfrm>
              <a:off x="1109" y="481"/>
              <a:ext cx="9412" cy="218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8.2.2   Flume工作原理</a:t>
              </a:r>
            </a:p>
            <a:p>
              <a:r>
                <a:rPr kumimoji="0" lang="en-US" altLang="zh-CN" sz="28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28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单</a:t>
              </a:r>
              <a:r>
                <a:rPr kumimoji="0" lang="en-US" altLang="zh-CN" sz="28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Agent</a:t>
              </a:r>
              <a:r>
                <a:rPr kumimoji="0" lang="zh-CN" altLang="en-US" sz="28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多路数据流模型</a:t>
              </a:r>
              <a:endParaRPr kumimoji="0" lang="en-US" altLang="zh-CN" sz="28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Tree>
    <p:extLst>
      <p:ext uri="{BB962C8B-B14F-4D97-AF65-F5344CB8AC3E}">
        <p14:creationId xmlns:p14="http://schemas.microsoft.com/office/powerpoint/2010/main" val="3229987629"/>
      </p:ext>
    </p:extLst>
  </p:cSld>
  <p:clrMapOvr>
    <a:masterClrMapping/>
  </p:clrMapOvr>
  <p:transition spd="slow" advClick="0" advTm="3624"/>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8.2.2   Flume工作原理</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193607" y="1487808"/>
            <a:ext cx="11161358" cy="193899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cs typeface="微软雅黑" panose="020B0503020204020204" pitchFamily="34" charset="-122"/>
              </a:rPr>
              <a:t>5</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Sink Group </a:t>
            </a:r>
            <a:r>
              <a:rPr lang="zh-CN" altLang="en-US" sz="2400" dirty="0">
                <a:solidFill>
                  <a:srgbClr val="294A5A"/>
                </a:solidFill>
                <a:latin typeface="微软雅黑" panose="020B0503020204020204" pitchFamily="34" charset="-122"/>
                <a:ea typeface="微软雅黑" panose="020B0503020204020204" pitchFamily="34" charset="-122"/>
              </a:rPr>
              <a:t>数据流模型</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zh-CN" altLang="en-US" sz="2400" dirty="0"/>
              <a:t>在前面几种架构中，一个数据流经过所有组件，如果中间某个组件出现故障，会导致整 个数据流断流。</a:t>
            </a:r>
            <a:r>
              <a:rPr lang="en-US" altLang="zh-CN" sz="2400" dirty="0"/>
              <a:t>Flume </a:t>
            </a:r>
            <a:r>
              <a:rPr lang="zh-CN" altLang="en-US" sz="2400" dirty="0"/>
              <a:t>内部提供了 </a:t>
            </a:r>
            <a:r>
              <a:rPr lang="en-US" altLang="zh-CN" sz="2400" dirty="0"/>
              <a:t>Sink Group </a:t>
            </a:r>
            <a:r>
              <a:rPr lang="zh-CN" altLang="en-US" sz="2400" dirty="0"/>
              <a:t>数据流模型架构，将多个 </a:t>
            </a:r>
            <a:r>
              <a:rPr lang="en-US" altLang="zh-CN" sz="2400" dirty="0"/>
              <a:t>Sink </a:t>
            </a:r>
            <a:r>
              <a:rPr lang="zh-CN" altLang="en-US" sz="2400" dirty="0"/>
              <a:t>组件组合在一起， 如图所示。</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a:extLst>
              <a:ext uri="{FF2B5EF4-FFF2-40B4-BE49-F238E27FC236}">
                <a16:creationId xmlns:a16="http://schemas.microsoft.com/office/drawing/2014/main" id="{973C2472-561D-1FD5-C948-5598A3DCB9E0}"/>
              </a:ext>
            </a:extLst>
          </p:cNvPr>
          <p:cNvPicPr>
            <a:picLocks noChangeAspect="1"/>
          </p:cNvPicPr>
          <p:nvPr/>
        </p:nvPicPr>
        <p:blipFill>
          <a:blip r:embed="rId3"/>
          <a:stretch>
            <a:fillRect/>
          </a:stretch>
        </p:blipFill>
        <p:spPr>
          <a:xfrm>
            <a:off x="1057821" y="3356992"/>
            <a:ext cx="9649072" cy="3384375"/>
          </a:xfrm>
          <a:prstGeom prst="rect">
            <a:avLst/>
          </a:prstGeom>
        </p:spPr>
      </p:pic>
    </p:spTree>
    <p:extLst>
      <p:ext uri="{BB962C8B-B14F-4D97-AF65-F5344CB8AC3E}">
        <p14:creationId xmlns:p14="http://schemas.microsoft.com/office/powerpoint/2010/main" val="424147450"/>
      </p:ext>
    </p:extLst>
  </p:cSld>
  <p:clrMapOvr>
    <a:masterClrMapping/>
  </p:clrMapOvr>
  <p:transition spd="slow" advClick="0" advTm="3624"/>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8.2.2   Flume工作原理</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193607" y="1487808"/>
            <a:ext cx="11161358" cy="378565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Sink Group </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数据流模型</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	</a:t>
            </a:r>
            <a:r>
              <a:rPr lang="en-US" altLang="zh-CN" sz="2400" dirty="0"/>
              <a:t>Sink Group </a:t>
            </a:r>
            <a:r>
              <a:rPr lang="zh-CN" altLang="en-US" sz="2400" dirty="0"/>
              <a:t>数据流模型提供 </a:t>
            </a:r>
            <a:r>
              <a:rPr lang="en-US" altLang="zh-CN" sz="2400" dirty="0"/>
              <a:t>Failover </a:t>
            </a:r>
            <a:r>
              <a:rPr lang="zh-CN" altLang="en-US" sz="2400" dirty="0"/>
              <a:t>和 </a:t>
            </a:r>
            <a:r>
              <a:rPr lang="en-US" altLang="zh-CN" sz="2400" dirty="0"/>
              <a:t>Load-Balance </a:t>
            </a:r>
            <a:r>
              <a:rPr lang="zh-CN" altLang="en-US" sz="2400" dirty="0"/>
              <a:t>两种策略，其中 </a:t>
            </a:r>
            <a:r>
              <a:rPr lang="en-US" altLang="zh-CN" sz="2400" dirty="0"/>
              <a:t>Failover </a:t>
            </a:r>
            <a:r>
              <a:rPr lang="zh-CN" altLang="en-US" sz="2400" dirty="0"/>
              <a:t>策略是将每 个</a:t>
            </a:r>
            <a:r>
              <a:rPr lang="en-US" altLang="zh-CN" sz="2400" dirty="0"/>
              <a:t>Sink</a:t>
            </a:r>
            <a:r>
              <a:rPr lang="zh-CN" altLang="en-US" sz="2400" dirty="0"/>
              <a:t>标识一个优先级，每次都会选择优先级最高的、运行成功的</a:t>
            </a:r>
            <a:r>
              <a:rPr lang="en-US" altLang="zh-CN" sz="2400" dirty="0"/>
              <a:t>Sink</a:t>
            </a:r>
            <a:r>
              <a:rPr lang="zh-CN" altLang="en-US" sz="2400" dirty="0"/>
              <a:t>消费</a:t>
            </a:r>
            <a:r>
              <a:rPr lang="en-US" altLang="zh-CN" sz="2400" dirty="0"/>
              <a:t>Channel</a:t>
            </a:r>
            <a:r>
              <a:rPr lang="zh-CN" altLang="en-US" sz="2400" dirty="0"/>
              <a:t>中</a:t>
            </a:r>
            <a:r>
              <a:rPr lang="en-US" altLang="zh-CN" sz="2400" dirty="0"/>
              <a:t>event</a:t>
            </a:r>
            <a:r>
              <a:rPr lang="zh-CN" altLang="en-US" sz="2400" dirty="0"/>
              <a:t>。 </a:t>
            </a:r>
            <a:r>
              <a:rPr lang="en-US" altLang="zh-CN" sz="2400" dirty="0"/>
              <a:t>Load-Balance</a:t>
            </a:r>
            <a:r>
              <a:rPr lang="zh-CN" altLang="en-US" sz="2400" dirty="0"/>
              <a:t>策略是要保障负载均衡，有</a:t>
            </a:r>
            <a:r>
              <a:rPr lang="en-US" altLang="zh-CN" sz="2400" dirty="0" err="1"/>
              <a:t>round_robin</a:t>
            </a:r>
            <a:r>
              <a:rPr lang="zh-CN" altLang="en-US" sz="2400" dirty="0"/>
              <a:t>和</a:t>
            </a:r>
            <a:r>
              <a:rPr lang="en-US" altLang="zh-CN" sz="2400" dirty="0"/>
              <a:t>random</a:t>
            </a:r>
            <a:r>
              <a:rPr lang="zh-CN" altLang="en-US" sz="2400" dirty="0"/>
              <a:t>两种不同的机制，</a:t>
            </a:r>
            <a:r>
              <a:rPr lang="en-US" altLang="zh-CN" sz="2400" dirty="0" err="1"/>
              <a:t>round_robin</a:t>
            </a:r>
            <a:r>
              <a:rPr lang="en-US" altLang="zh-CN" sz="2400" dirty="0"/>
              <a:t> </a:t>
            </a:r>
            <a:r>
              <a:rPr lang="zh-CN" altLang="en-US" sz="2400" dirty="0"/>
              <a:t>是轮流询问 </a:t>
            </a:r>
            <a:r>
              <a:rPr lang="en-US" altLang="zh-CN" sz="2400" dirty="0"/>
              <a:t>Sink Group </a:t>
            </a:r>
            <a:r>
              <a:rPr lang="zh-CN" altLang="en-US" sz="2400" dirty="0"/>
              <a:t>中的 </a:t>
            </a:r>
            <a:r>
              <a:rPr lang="en-US" altLang="zh-CN" sz="2400" dirty="0"/>
              <a:t>Sink </a:t>
            </a:r>
            <a:r>
              <a:rPr lang="zh-CN" altLang="en-US" sz="2400" dirty="0"/>
              <a:t>组件，有一个满足条件即可，</a:t>
            </a:r>
            <a:r>
              <a:rPr lang="en-US" altLang="zh-CN" sz="2400" dirty="0"/>
              <a:t>random </a:t>
            </a:r>
            <a:r>
              <a:rPr lang="zh-CN" altLang="en-US" sz="2400" dirty="0"/>
              <a:t>是从 </a:t>
            </a:r>
            <a:r>
              <a:rPr lang="en-US" altLang="zh-CN" sz="2400" dirty="0"/>
              <a:t>Sink Group </a:t>
            </a:r>
            <a:r>
              <a:rPr lang="zh-CN" altLang="en-US" sz="2400" dirty="0"/>
              <a:t>中随 机选择一个 </a:t>
            </a:r>
            <a:r>
              <a:rPr lang="en-US" altLang="zh-CN" sz="2400" dirty="0"/>
              <a:t>Sink </a:t>
            </a:r>
            <a:r>
              <a:rPr lang="zh-CN" altLang="en-US" sz="2400" dirty="0"/>
              <a:t>组件。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Flume </a:t>
            </a:r>
            <a:r>
              <a:rPr lang="zh-CN" altLang="en-US" sz="2400" dirty="0"/>
              <a:t>采用了分层架构，分别为 </a:t>
            </a:r>
            <a:r>
              <a:rPr lang="en-US" altLang="zh-CN" sz="2400" dirty="0"/>
              <a:t>Agent</a:t>
            </a:r>
            <a:r>
              <a:rPr lang="zh-CN" altLang="en-US" sz="2400" dirty="0"/>
              <a:t>、</a:t>
            </a:r>
            <a:r>
              <a:rPr lang="en-US" altLang="zh-CN" sz="2400" dirty="0"/>
              <a:t>Collector </a:t>
            </a:r>
            <a:r>
              <a:rPr lang="zh-CN" altLang="en-US" sz="2400" dirty="0"/>
              <a:t>和 </a:t>
            </a:r>
            <a:r>
              <a:rPr lang="en-US" altLang="zh-CN" sz="2400" dirty="0"/>
              <a:t>Storage</a:t>
            </a:r>
            <a:r>
              <a:rPr lang="zh-CN" altLang="en-US" sz="2400" dirty="0"/>
              <a:t>，其中 </a:t>
            </a:r>
            <a:r>
              <a:rPr lang="en-US" altLang="zh-CN" sz="2400" dirty="0"/>
              <a:t>Agent </a:t>
            </a:r>
            <a:r>
              <a:rPr lang="zh-CN" altLang="en-US" sz="2400" dirty="0"/>
              <a:t>和 </a:t>
            </a:r>
            <a:r>
              <a:rPr lang="en-US" altLang="zh-CN" sz="2400" dirty="0"/>
              <a:t>Collector </a:t>
            </a:r>
            <a:r>
              <a:rPr lang="zh-CN" altLang="en-US" sz="2400" dirty="0"/>
              <a:t>均 由 </a:t>
            </a:r>
            <a:r>
              <a:rPr lang="en-US" altLang="zh-CN" sz="2400" dirty="0"/>
              <a:t>Source </a:t>
            </a:r>
            <a:r>
              <a:rPr lang="zh-CN" altLang="en-US" sz="2400" dirty="0"/>
              <a:t>和 </a:t>
            </a:r>
            <a:r>
              <a:rPr lang="en-US" altLang="zh-CN" sz="2400" dirty="0"/>
              <a:t>Sink </a:t>
            </a:r>
            <a:r>
              <a:rPr lang="zh-CN" altLang="en-US" sz="2400" dirty="0"/>
              <a:t>两部分组成。</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524525643"/>
      </p:ext>
    </p:extLst>
  </p:cSld>
  <p:clrMapOvr>
    <a:masterClrMapping/>
  </p:clrMapOvr>
  <p:transition spd="slow" advClick="0" advTm="3624"/>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23439"/>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Agent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29478" y="1387129"/>
            <a:ext cx="10333355" cy="5262245"/>
          </a:xfrm>
          <a:prstGeom prst="rect">
            <a:avLst/>
          </a:prstGeom>
          <a:noFill/>
        </p:spPr>
        <p:txBody>
          <a:bodyPr wrap="square" rtlCol="0">
            <a:spAutoFit/>
          </a:bodyPr>
          <a:lstStyle/>
          <a:p>
            <a:r>
              <a:rPr lang="en-US" altLang="zh-CN" sz="2400" dirty="0"/>
              <a:t>Agent </a:t>
            </a:r>
            <a:r>
              <a:rPr lang="zh-CN" altLang="en-US" sz="2400" dirty="0"/>
              <a:t>的作用是将数据源的数据发送给 </a:t>
            </a:r>
            <a:r>
              <a:rPr lang="en-US" altLang="zh-CN" sz="2400" dirty="0"/>
              <a:t>Collector</a:t>
            </a:r>
            <a:r>
              <a:rPr lang="zh-CN" altLang="en-US" sz="2400" dirty="0"/>
              <a:t>，</a:t>
            </a:r>
            <a:r>
              <a:rPr lang="en-US" altLang="zh-CN" sz="2400" dirty="0"/>
              <a:t>Flume </a:t>
            </a:r>
            <a:r>
              <a:rPr lang="zh-CN" altLang="en-US" sz="2400" dirty="0"/>
              <a:t>自带了很多直接可用的数据源， 如下所述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text("filename”)：将文件filename作为数据源，按行发送。</a:t>
            </a:r>
          </a:p>
          <a:p>
            <a:pPr marL="0" indent="0">
              <a:buFont typeface="Wingdings" panose="05000000000000000000" charset="0"/>
              <a:buNone/>
            </a:pP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tail(“filename”)：探测filename新产生的数据，按行发送。</a:t>
            </a:r>
          </a:p>
          <a:p>
            <a:pPr marL="0" indent="0">
              <a:buFont typeface="Wingdings" panose="05000000000000000000" charset="0"/>
              <a:buNone/>
            </a:pP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fsyslogTcp(5140)：监听TCP的5140端口，并将接收到的数据发送。</a:t>
            </a:r>
          </a:p>
          <a:p>
            <a:pPr marL="0" indent="0">
              <a:buFont typeface="Wingdings" panose="05000000000000000000" charset="0"/>
              <a:buNone/>
            </a:pP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tailDir(“dirname”[,fileregex=”.*”[,startFromEnd=false[,recurseDepth=0]]])：监听目录中的文件末尾，使用正则表达式选定需要监听的文件（不包含目录），recurseDepth为递归监听其下子目录的深度，同时提供了很多Sink，如console[(“format”)]，直接将数据显示在console上。</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263650" y="1631950"/>
            <a:ext cx="9730105" cy="1938020"/>
          </a:xfrm>
          <a:prstGeom prst="rect">
            <a:avLst/>
          </a:prstGeom>
          <a:noFill/>
        </p:spPr>
        <p:txBody>
          <a:bodyPr wrap="square" rtlCol="0">
            <a:spAutoFit/>
          </a:bodyPr>
          <a:lstStyle/>
          <a:p>
            <a:pPr marL="0" indent="266700"/>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266700"/>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    基于传统关系型数据库的稳定性，还是有很多企业将数据存储在关系型数据库中；早期由于工具的缺乏，Hadoop 与传统数据库之间的数据传输非常困难。基于前两个方面的考虑， 需要一个在传统关系型数据库和Hadoop之间进行数据传输的项目，Sqoop应运而生。</a:t>
            </a:r>
          </a:p>
        </p:txBody>
      </p:sp>
    </p:spTree>
  </p:cSld>
  <p:clrMapOvr>
    <a:masterClrMapping/>
  </p:clrMapOvr>
  <p:transition spd="slow" advClick="0" advTm="3624"/>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50620" y="1416050"/>
            <a:ext cx="10061575" cy="4892675"/>
          </a:xfrm>
          <a:prstGeom prst="rect">
            <a:avLst/>
          </a:prstGeom>
          <a:noFill/>
        </p:spPr>
        <p:txBody>
          <a:bodyPr wrap="square" rtlCol="0">
            <a:spAutoFit/>
          </a:bodyPr>
          <a:lstStyle/>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text(“txtfile”)：将数据写到文件txtfile中。</a:t>
            </a:r>
          </a:p>
          <a:p>
            <a:pPr marL="342900" indent="-342900">
              <a:buFont typeface="Wingdings" panose="05000000000000000000" charset="0"/>
              <a:buChar char="Ø"/>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dfs(“dfsfile”)：将数据写到HDFS上的dfsfile文件中。</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syslogTcp(“host”,port)：将数据通过TCP传递给host节点。</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gentSink[(“machine”[,port])]：等价于agentE2ESink，如果省略machine参数，则默认使用flume.collector.event.host与flume.collector.event.port作为默认collectro。</a:t>
            </a:r>
          </a:p>
          <a:p>
            <a:pPr marL="342900" indent="-342900">
              <a:buFont typeface="Wingdings" panose="05000000000000000000" charset="0"/>
              <a:buChar char="Ø"/>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agentDFOSink[(“machine”[,port])]：等价于agentE2ESink，如果省略machine参数，则默认使用flume.collector.event.host与flume.collector.event.port作为默认collectro。</a:t>
            </a:r>
          </a:p>
        </p:txBody>
      </p:sp>
    </p:spTree>
  </p:cSld>
  <p:clrMapOvr>
    <a:masterClrMapping/>
  </p:clrMapOvr>
  <p:transition spd="slow" advClick="0" advTm="3624"/>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67435" y="2125980"/>
            <a:ext cx="10061575" cy="2306955"/>
          </a:xfrm>
          <a:prstGeom prst="rect">
            <a:avLst/>
          </a:prstGeom>
          <a:noFill/>
        </p:spPr>
        <p:txBody>
          <a:bodyPr wrap="square" rtlCol="0">
            <a:spAutoFit/>
          </a:bodyPr>
          <a:lstStyle/>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agentBESink[(“machine”[,port])]：不负责的Agent。如果Collector出现故障，将不作任何处理，它发送的数据也将被直接丢弃。</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agentE2EChain：指定多个Collector，以提高可用性。当向主Collector发送Event失效后，将转向第二个Collector发送；当所有的Collector都失效后，它还会再发送一遍。</a:t>
            </a:r>
          </a:p>
        </p:txBody>
      </p:sp>
    </p:spTree>
  </p:cSld>
  <p:clrMapOvr>
    <a:masterClrMapping/>
  </p:clrMapOvr>
  <p:transition spd="slow" advClick="0" advTm="3624"/>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21715" y="1188720"/>
            <a:ext cx="10288270" cy="3784600"/>
          </a:xfrm>
          <a:prstGeom prst="rect">
            <a:avLst/>
          </a:prstGeom>
          <a:noFill/>
        </p:spPr>
        <p:txBody>
          <a:bodyPr wrap="square" rtlCol="0">
            <a:spAutoFit/>
          </a:bodyPr>
          <a:lstStyle/>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2）Collector</a:t>
            </a: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Collector的作用是将多个Agent的数据汇总后，加载到Storage中。它的Source和Sink与Agent类似。</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Collector中Source如下：</a:t>
            </a:r>
          </a:p>
          <a:p>
            <a:pPr marL="342900" indent="-342900">
              <a:buFont typeface="Wingdings" panose="05000000000000000000" charset="0"/>
              <a:buChar char="Ø"/>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ollectorSource[(port)]：Collector Source，监听端口汇聚数据。</a:t>
            </a: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autoCollectorSource：通过Master协调物理节点自动汇聚数据。</a:t>
            </a: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logicalSource：逻辑Source，由Master分配端口并监听rpcSink。</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8.2  Flume日志大数据采集系统</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21715" y="1188720"/>
            <a:ext cx="10574655" cy="4892675"/>
          </a:xfrm>
          <a:prstGeom prst="rect">
            <a:avLst/>
          </a:prstGeom>
          <a:noFill/>
        </p:spPr>
        <p:txBody>
          <a:bodyPr wrap="square" rtlCol="0">
            <a:spAutoFit/>
          </a:bodyPr>
          <a:lstStyle/>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Collector中Sink如下：</a:t>
            </a: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collectorSink(“fsdir”,”fsfileprefix”,rollmillis)：collectorSink，数据通过Collector汇聚之后发送到HDFS，fsdir是HDFS目录，fsfileprefix为文件前缀码。</a:t>
            </a:r>
          </a:p>
          <a:p>
            <a:pPr marL="342900" indent="-342900">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customdfs(“hdfspath”[,”format”])：自定义格式DFS。</a:t>
            </a:r>
          </a:p>
          <a:p>
            <a:pPr marL="342900" indent="-342900">
              <a:buFont typeface="Wingdings" panose="05000000000000000000" charset="0"/>
              <a:buChar char="Ø"/>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3）Storage</a:t>
            </a: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Storage是存储系统，可以是一个普通的File，也可以是HDFS、Hive、HBase、分布式存储等。</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4）Master</a:t>
            </a: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Master负责管理、协调Agent和Collector的配置信息，是Flume集群的控制器。</a:t>
            </a:r>
          </a:p>
        </p:txBody>
      </p:sp>
    </p:spTree>
  </p:cSld>
  <p:clrMapOvr>
    <a:masterClrMapping/>
  </p:clrMapOvr>
  <p:transition spd="slow" advClick="0" advTm="3624"/>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8.2.3   Flume</a:t>
              </a:r>
              <a:r>
                <a:rPr lang="zh-CN" altLang="en-US" sz="2800" b="1" dirty="0">
                  <a:solidFill>
                    <a:srgbClr val="484849"/>
                  </a:solidFill>
                  <a:latin typeface="微软雅黑" panose="020B0503020204020204" pitchFamily="34" charset="-122"/>
                  <a:ea typeface="微软雅黑" panose="020B0503020204020204" pitchFamily="34" charset="-122"/>
                </a:rPr>
                <a:t>的配置与启动</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193607" y="1487808"/>
            <a:ext cx="11161358" cy="4154984"/>
          </a:xfrm>
          <a:prstGeom prst="rect">
            <a:avLst/>
          </a:prstGeom>
          <a:noFill/>
        </p:spPr>
        <p:txBody>
          <a:bodyPr wrap="square" rtlCol="0">
            <a:spAutoFit/>
          </a:bodyPr>
          <a:lstStyle/>
          <a:p>
            <a:r>
              <a:rPr lang="en-US" altLang="zh-CN" sz="2400" dirty="0">
                <a:solidFill>
                  <a:srgbClr val="294A5A"/>
                </a:solidFill>
                <a:latin typeface="微软雅黑" panose="020B0503020204020204" pitchFamily="34" charset="-122"/>
                <a:ea typeface="微软雅黑" panose="020B0503020204020204" pitchFamily="34" charset="-122"/>
              </a:rPr>
              <a:t>       </a:t>
            </a:r>
            <a:r>
              <a:rPr lang="zh-CN" altLang="en-US" sz="2400" dirty="0">
                <a:solidFill>
                  <a:srgbClr val="294A5A"/>
                </a:solidFill>
                <a:latin typeface="微软雅黑" panose="020B0503020204020204" pitchFamily="34" charset="-122"/>
                <a:ea typeface="微软雅黑" panose="020B0503020204020204" pitchFamily="34" charset="-122"/>
              </a:rPr>
              <a:t>启动 </a:t>
            </a:r>
            <a:r>
              <a:rPr lang="en-US" altLang="zh-CN" sz="2400" dirty="0">
                <a:solidFill>
                  <a:srgbClr val="294A5A"/>
                </a:solidFill>
                <a:latin typeface="微软雅黑" panose="020B0503020204020204" pitchFamily="34" charset="-122"/>
                <a:ea typeface="微软雅黑" panose="020B0503020204020204" pitchFamily="34" charset="-122"/>
              </a:rPr>
              <a:t>Flume </a:t>
            </a:r>
            <a:r>
              <a:rPr lang="zh-CN" altLang="en-US" sz="2400" dirty="0">
                <a:solidFill>
                  <a:srgbClr val="294A5A"/>
                </a:solidFill>
                <a:latin typeface="微软雅黑" panose="020B0503020204020204" pitchFamily="34" charset="-122"/>
                <a:ea typeface="微软雅黑" panose="020B0503020204020204" pitchFamily="34" charset="-122"/>
              </a:rPr>
              <a:t>之前需要编辑用户配置文件，描述 </a:t>
            </a:r>
            <a:r>
              <a:rPr lang="en-US" altLang="zh-CN" sz="2400" dirty="0">
                <a:solidFill>
                  <a:srgbClr val="294A5A"/>
                </a:solidFill>
                <a:latin typeface="微软雅黑" panose="020B0503020204020204" pitchFamily="34" charset="-122"/>
                <a:ea typeface="微软雅黑" panose="020B0503020204020204" pitchFamily="34" charset="-122"/>
              </a:rPr>
              <a:t>Source</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Channel </a:t>
            </a:r>
            <a:r>
              <a:rPr lang="zh-CN" altLang="en-US" sz="2400" dirty="0">
                <a:solidFill>
                  <a:srgbClr val="294A5A"/>
                </a:solidFill>
                <a:latin typeface="微软雅黑" panose="020B0503020204020204" pitchFamily="34" charset="-122"/>
                <a:ea typeface="微软雅黑" panose="020B0503020204020204" pitchFamily="34" charset="-122"/>
              </a:rPr>
              <a:t>与 </a:t>
            </a:r>
            <a:r>
              <a:rPr lang="en-US" altLang="zh-CN" sz="2400" dirty="0">
                <a:solidFill>
                  <a:srgbClr val="294A5A"/>
                </a:solidFill>
                <a:latin typeface="微软雅黑" panose="020B0503020204020204" pitchFamily="34" charset="-122"/>
                <a:ea typeface="微软雅黑" panose="020B0503020204020204" pitchFamily="34" charset="-122"/>
              </a:rPr>
              <a:t>Sink </a:t>
            </a:r>
            <a:r>
              <a:rPr lang="zh-CN" altLang="en-US" sz="2400" dirty="0">
                <a:solidFill>
                  <a:srgbClr val="294A5A"/>
                </a:solidFill>
                <a:latin typeface="微软雅黑" panose="020B0503020204020204" pitchFamily="34" charset="-122"/>
                <a:ea typeface="微软雅黑" panose="020B0503020204020204" pitchFamily="34" charset="-122"/>
              </a:rPr>
              <a:t>的具体实现。 这里结合一个 </a:t>
            </a:r>
            <a:r>
              <a:rPr lang="en-US" altLang="zh-CN" sz="2400" dirty="0">
                <a:solidFill>
                  <a:srgbClr val="294A5A"/>
                </a:solidFill>
                <a:latin typeface="微软雅黑" panose="020B0503020204020204" pitchFamily="34" charset="-122"/>
                <a:ea typeface="微软雅黑" panose="020B0503020204020204" pitchFamily="34" charset="-122"/>
              </a:rPr>
              <a:t>Agent </a:t>
            </a:r>
            <a:r>
              <a:rPr lang="zh-CN" altLang="en-US" sz="2400" dirty="0">
                <a:solidFill>
                  <a:srgbClr val="294A5A"/>
                </a:solidFill>
                <a:latin typeface="微软雅黑" panose="020B0503020204020204" pitchFamily="34" charset="-122"/>
                <a:ea typeface="微软雅黑" panose="020B0503020204020204" pitchFamily="34" charset="-122"/>
              </a:rPr>
              <a:t>实例进行说明，在运行实例的过程中，系统会读取配置文件的内容，从 而采集到数据。</a:t>
            </a:r>
            <a:r>
              <a:rPr lang="en-US" altLang="zh-CN" sz="2400" dirty="0">
                <a:solidFill>
                  <a:srgbClr val="294A5A"/>
                </a:solidFill>
                <a:latin typeface="微软雅黑" panose="020B0503020204020204" pitchFamily="34" charset="-122"/>
                <a:ea typeface="微软雅黑" panose="020B0503020204020204" pitchFamily="34" charset="-122"/>
              </a:rPr>
              <a:t>Flume </a:t>
            </a:r>
            <a:r>
              <a:rPr lang="zh-CN" altLang="en-US" sz="2400" dirty="0">
                <a:solidFill>
                  <a:srgbClr val="294A5A"/>
                </a:solidFill>
                <a:latin typeface="微软雅黑" panose="020B0503020204020204" pitchFamily="34" charset="-122"/>
                <a:ea typeface="微软雅黑" panose="020B0503020204020204" pitchFamily="34" charset="-122"/>
              </a:rPr>
              <a:t>中提供了大量内置的 </a:t>
            </a:r>
            <a:r>
              <a:rPr lang="en-US" altLang="zh-CN" sz="2400" dirty="0">
                <a:solidFill>
                  <a:srgbClr val="294A5A"/>
                </a:solidFill>
                <a:latin typeface="微软雅黑" panose="020B0503020204020204" pitchFamily="34" charset="-122"/>
                <a:ea typeface="微软雅黑" panose="020B0503020204020204" pitchFamily="34" charset="-122"/>
              </a:rPr>
              <a:t>Source</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Channel </a:t>
            </a:r>
            <a:r>
              <a:rPr lang="zh-CN" altLang="en-US" sz="2400" dirty="0">
                <a:solidFill>
                  <a:srgbClr val="294A5A"/>
                </a:solidFill>
                <a:latin typeface="微软雅黑" panose="020B0503020204020204" pitchFamily="34" charset="-122"/>
                <a:ea typeface="微软雅黑" panose="020B0503020204020204" pitchFamily="34" charset="-122"/>
              </a:rPr>
              <a:t>和 </a:t>
            </a:r>
            <a:r>
              <a:rPr lang="en-US" altLang="zh-CN" sz="2400" dirty="0">
                <a:solidFill>
                  <a:srgbClr val="294A5A"/>
                </a:solidFill>
                <a:latin typeface="微软雅黑" panose="020B0503020204020204" pitchFamily="34" charset="-122"/>
                <a:ea typeface="微软雅黑" panose="020B0503020204020204" pitchFamily="34" charset="-122"/>
              </a:rPr>
              <a:t>Sink </a:t>
            </a:r>
            <a:r>
              <a:rPr lang="zh-CN" altLang="en-US" sz="2400" dirty="0">
                <a:solidFill>
                  <a:srgbClr val="294A5A"/>
                </a:solidFill>
                <a:latin typeface="微软雅黑" panose="020B0503020204020204" pitchFamily="34" charset="-122"/>
                <a:ea typeface="微软雅黑" panose="020B0503020204020204" pitchFamily="34" charset="-122"/>
              </a:rPr>
              <a:t>类型，它们之间可以 灵活组合。</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400" dirty="0">
              <a:solidFill>
                <a:srgbClr val="294A5A"/>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294A5A"/>
                </a:solidFill>
                <a:latin typeface="微软雅黑" panose="020B0503020204020204" pitchFamily="34" charset="-122"/>
                <a:ea typeface="微软雅黑" panose="020B0503020204020204" pitchFamily="34" charset="-122"/>
              </a:rPr>
              <a:t>从整体上描述 </a:t>
            </a:r>
            <a:r>
              <a:rPr lang="en-US" altLang="zh-CN" sz="2400" dirty="0">
                <a:solidFill>
                  <a:srgbClr val="294A5A"/>
                </a:solidFill>
                <a:latin typeface="微软雅黑" panose="020B0503020204020204" pitchFamily="34" charset="-122"/>
                <a:ea typeface="微软雅黑" panose="020B0503020204020204" pitchFamily="34" charset="-122"/>
              </a:rPr>
              <a:t>Agent </a:t>
            </a:r>
            <a:r>
              <a:rPr lang="zh-CN" altLang="en-US" sz="2400" dirty="0">
                <a:solidFill>
                  <a:srgbClr val="294A5A"/>
                </a:solidFill>
                <a:latin typeface="微软雅黑" panose="020B0503020204020204" pitchFamily="34" charset="-122"/>
                <a:ea typeface="微软雅黑" panose="020B0503020204020204" pitchFamily="34" charset="-122"/>
              </a:rPr>
              <a:t>中 </a:t>
            </a:r>
            <a:r>
              <a:rPr lang="en-US" altLang="zh-CN" sz="2400" dirty="0">
                <a:solidFill>
                  <a:srgbClr val="294A5A"/>
                </a:solidFill>
                <a:latin typeface="微软雅黑" panose="020B0503020204020204" pitchFamily="34" charset="-122"/>
                <a:ea typeface="微软雅黑" panose="020B0503020204020204" pitchFamily="34" charset="-122"/>
              </a:rPr>
              <a:t>Source</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Channel</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Sink </a:t>
            </a:r>
            <a:r>
              <a:rPr lang="zh-CN" altLang="en-US" sz="2400" dirty="0">
                <a:solidFill>
                  <a:srgbClr val="294A5A"/>
                </a:solidFill>
                <a:latin typeface="微软雅黑" panose="020B0503020204020204" pitchFamily="34" charset="-122"/>
                <a:ea typeface="微软雅黑" panose="020B0503020204020204" pitchFamily="34" charset="-122"/>
              </a:rPr>
              <a:t>所涉及的组件。 </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400" dirty="0">
              <a:solidFill>
                <a:srgbClr val="294A5A"/>
              </a:solidFill>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t>
            </a:r>
            <a:r>
              <a:rPr lang="zh-CN" altLang="en-US" sz="2400" dirty="0"/>
              <a:t>首先给 </a:t>
            </a:r>
            <a:r>
              <a:rPr lang="en-US" altLang="zh-CN" sz="2400" dirty="0"/>
              <a:t>Agent </a:t>
            </a:r>
            <a:r>
              <a:rPr lang="zh-CN" altLang="en-US" sz="2400" dirty="0"/>
              <a:t>起一个名字叫 </a:t>
            </a:r>
            <a:r>
              <a:rPr lang="en-US" altLang="zh-CN" sz="2400" dirty="0"/>
              <a:t>a1</a:t>
            </a:r>
            <a:r>
              <a:rPr lang="zh-CN" altLang="en-US" sz="2400" dirty="0"/>
              <a:t>，再为 </a:t>
            </a:r>
            <a:r>
              <a:rPr lang="en-US" altLang="zh-CN" sz="2400" dirty="0"/>
              <a:t>a1 </a:t>
            </a:r>
            <a:r>
              <a:rPr lang="zh-CN" altLang="en-US" sz="2400" dirty="0"/>
              <a:t>的 </a:t>
            </a:r>
            <a:r>
              <a:rPr lang="en-US" altLang="zh-CN" sz="2400" dirty="0"/>
              <a:t>Agent </a:t>
            </a:r>
            <a:r>
              <a:rPr lang="zh-CN" altLang="en-US" sz="2400" dirty="0"/>
              <a:t>各组件命名。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a1.sources=r1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a1.sinks=k1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a1.channels=c1</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592969039"/>
      </p:ext>
    </p:extLst>
  </p:cSld>
  <p:clrMapOvr>
    <a:masterClrMapping/>
  </p:clrMapOvr>
  <p:transition spd="slow" advClick="0" advTm="3624"/>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8.2.3   Flume</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的配置与启动</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193607" y="1487808"/>
            <a:ext cx="5976620" cy="378565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cs typeface="微软雅黑" panose="020B0503020204020204" pitchFamily="34" charset="-122"/>
              </a:rPr>
              <a:t>2</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从整体上描述 </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Agent </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中 </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Source</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Channel</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Sink </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所涉及的组件。 </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294A5A"/>
                </a:solidFill>
                <a:latin typeface="微软雅黑" panose="020B0503020204020204" pitchFamily="34" charset="-122"/>
                <a:ea typeface="微软雅黑" panose="020B0503020204020204" pitchFamily="34" charset="-122"/>
              </a:rPr>
              <a:t>详细描述 </a:t>
            </a:r>
            <a:r>
              <a:rPr lang="en-US" altLang="zh-CN" sz="2400" dirty="0">
                <a:solidFill>
                  <a:srgbClr val="294A5A"/>
                </a:solidFill>
                <a:latin typeface="微软雅黑" panose="020B0503020204020204" pitchFamily="34" charset="-122"/>
                <a:ea typeface="微软雅黑" panose="020B0503020204020204" pitchFamily="34" charset="-122"/>
              </a:rPr>
              <a:t>Agent </a:t>
            </a:r>
            <a:r>
              <a:rPr lang="zh-CN" altLang="en-US" sz="2400" dirty="0">
                <a:solidFill>
                  <a:srgbClr val="294A5A"/>
                </a:solidFill>
                <a:latin typeface="微软雅黑" panose="020B0503020204020204" pitchFamily="34" charset="-122"/>
                <a:ea typeface="微软雅黑" panose="020B0503020204020204" pitchFamily="34" charset="-122"/>
              </a:rPr>
              <a:t>中每一个 </a:t>
            </a:r>
            <a:r>
              <a:rPr lang="en-US" altLang="zh-CN" sz="2400" dirty="0">
                <a:solidFill>
                  <a:srgbClr val="294A5A"/>
                </a:solidFill>
                <a:latin typeface="微软雅黑" panose="020B0503020204020204" pitchFamily="34" charset="-122"/>
                <a:ea typeface="微软雅黑" panose="020B0503020204020204" pitchFamily="34" charset="-122"/>
              </a:rPr>
              <a:t>Source</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Channel </a:t>
            </a:r>
            <a:r>
              <a:rPr lang="zh-CN" altLang="en-US" sz="2400" dirty="0">
                <a:solidFill>
                  <a:srgbClr val="294A5A"/>
                </a:solidFill>
                <a:latin typeface="微软雅黑" panose="020B0503020204020204" pitchFamily="34" charset="-122"/>
                <a:ea typeface="微软雅黑" panose="020B0503020204020204" pitchFamily="34" charset="-122"/>
              </a:rPr>
              <a:t>和 </a:t>
            </a:r>
            <a:r>
              <a:rPr lang="en-US" altLang="zh-CN" sz="2400" dirty="0">
                <a:solidFill>
                  <a:srgbClr val="294A5A"/>
                </a:solidFill>
                <a:latin typeface="微软雅黑" panose="020B0503020204020204" pitchFamily="34" charset="-122"/>
                <a:ea typeface="微软雅黑" panose="020B0503020204020204" pitchFamily="34" charset="-122"/>
              </a:rPr>
              <a:t>Sink </a:t>
            </a:r>
            <a:r>
              <a:rPr lang="zh-CN" altLang="en-US" sz="2400" dirty="0">
                <a:solidFill>
                  <a:srgbClr val="294A5A"/>
                </a:solidFill>
                <a:latin typeface="微软雅黑" panose="020B0503020204020204" pitchFamily="34" charset="-122"/>
                <a:ea typeface="微软雅黑" panose="020B0503020204020204" pitchFamily="34" charset="-122"/>
              </a:rPr>
              <a:t>的具体实现。对于 </a:t>
            </a:r>
            <a:r>
              <a:rPr lang="en-US" altLang="zh-CN" sz="2400" dirty="0">
                <a:solidFill>
                  <a:srgbClr val="294A5A"/>
                </a:solidFill>
                <a:latin typeface="微软雅黑" panose="020B0503020204020204" pitchFamily="34" charset="-122"/>
                <a:ea typeface="微软雅黑" panose="020B0503020204020204" pitchFamily="34" charset="-122"/>
              </a:rPr>
              <a:t>Source </a:t>
            </a:r>
            <a:r>
              <a:rPr lang="zh-CN" altLang="en-US" sz="2400" dirty="0">
                <a:solidFill>
                  <a:srgbClr val="294A5A"/>
                </a:solidFill>
                <a:latin typeface="微软雅黑" panose="020B0503020204020204" pitchFamily="34" charset="-122"/>
                <a:ea typeface="微软雅黑" panose="020B0503020204020204" pitchFamily="34" charset="-122"/>
              </a:rPr>
              <a:t>组 件，需要指定其具体是什么类型的，是接收文件的、接收 </a:t>
            </a:r>
            <a:r>
              <a:rPr lang="en-US" altLang="zh-CN" sz="2400" dirty="0">
                <a:solidFill>
                  <a:srgbClr val="294A5A"/>
                </a:solidFill>
                <a:latin typeface="微软雅黑" panose="020B0503020204020204" pitchFamily="34" charset="-122"/>
                <a:ea typeface="微软雅黑" panose="020B0503020204020204" pitchFamily="34" charset="-122"/>
              </a:rPr>
              <a:t>HTTP </a:t>
            </a:r>
            <a:r>
              <a:rPr lang="zh-CN" altLang="en-US" sz="2400" dirty="0">
                <a:solidFill>
                  <a:srgbClr val="294A5A"/>
                </a:solidFill>
                <a:latin typeface="微软雅黑" panose="020B0503020204020204" pitchFamily="34" charset="-122"/>
                <a:ea typeface="微软雅黑" panose="020B0503020204020204" pitchFamily="34" charset="-122"/>
              </a:rPr>
              <a:t>的，还是接收 </a:t>
            </a:r>
            <a:r>
              <a:rPr lang="en-US" altLang="zh-CN" sz="2400" dirty="0">
                <a:solidFill>
                  <a:srgbClr val="294A5A"/>
                </a:solidFill>
                <a:latin typeface="微软雅黑" panose="020B0503020204020204" pitchFamily="34" charset="-122"/>
                <a:ea typeface="微软雅黑" panose="020B0503020204020204" pitchFamily="34" charset="-122"/>
              </a:rPr>
              <a:t>Thrift </a:t>
            </a:r>
            <a:r>
              <a:rPr lang="zh-CN" altLang="en-US" sz="2400" dirty="0">
                <a:solidFill>
                  <a:srgbClr val="294A5A"/>
                </a:solidFill>
                <a:latin typeface="微软雅黑" panose="020B0503020204020204" pitchFamily="34" charset="-122"/>
                <a:ea typeface="微软雅黑" panose="020B0503020204020204" pitchFamily="34" charset="-122"/>
              </a:rPr>
              <a:t>的；对 于 </a:t>
            </a:r>
            <a:r>
              <a:rPr lang="en-US" altLang="zh-CN" sz="2400" dirty="0">
                <a:solidFill>
                  <a:srgbClr val="294A5A"/>
                </a:solidFill>
                <a:latin typeface="微软雅黑" panose="020B0503020204020204" pitchFamily="34" charset="-122"/>
                <a:ea typeface="微软雅黑" panose="020B0503020204020204" pitchFamily="34" charset="-122"/>
              </a:rPr>
              <a:t>Sink </a:t>
            </a:r>
            <a:r>
              <a:rPr lang="zh-CN" altLang="en-US" sz="2400" dirty="0">
                <a:solidFill>
                  <a:srgbClr val="294A5A"/>
                </a:solidFill>
                <a:latin typeface="微软雅黑" panose="020B0503020204020204" pitchFamily="34" charset="-122"/>
                <a:ea typeface="微软雅黑" panose="020B0503020204020204" pitchFamily="34" charset="-122"/>
              </a:rPr>
              <a:t>组件，需要指定结果是输出到 </a:t>
            </a:r>
            <a:r>
              <a:rPr lang="en-US" altLang="zh-CN" sz="2400" dirty="0">
                <a:solidFill>
                  <a:srgbClr val="294A5A"/>
                </a:solidFill>
                <a:latin typeface="微软雅黑" panose="020B0503020204020204" pitchFamily="34" charset="-122"/>
                <a:ea typeface="微软雅黑" panose="020B0503020204020204" pitchFamily="34" charset="-122"/>
              </a:rPr>
              <a:t>HDFS </a:t>
            </a:r>
            <a:r>
              <a:rPr lang="zh-CN" altLang="en-US" sz="2400" dirty="0">
                <a:solidFill>
                  <a:srgbClr val="294A5A"/>
                </a:solidFill>
                <a:latin typeface="微软雅黑" panose="020B0503020204020204" pitchFamily="34" charset="-122"/>
                <a:ea typeface="微软雅黑" panose="020B0503020204020204" pitchFamily="34" charset="-122"/>
              </a:rPr>
              <a:t>中，还是 </a:t>
            </a:r>
            <a:r>
              <a:rPr lang="en-US" altLang="zh-CN" sz="2400" dirty="0">
                <a:solidFill>
                  <a:srgbClr val="294A5A"/>
                </a:solidFill>
                <a:latin typeface="微软雅黑" panose="020B0503020204020204" pitchFamily="34" charset="-122"/>
                <a:ea typeface="微软雅黑" panose="020B0503020204020204" pitchFamily="34" charset="-122"/>
              </a:rPr>
              <a:t>HBase </a:t>
            </a:r>
            <a:r>
              <a:rPr lang="zh-CN" altLang="en-US" sz="2400" dirty="0">
                <a:solidFill>
                  <a:srgbClr val="294A5A"/>
                </a:solidFill>
                <a:latin typeface="微软雅黑" panose="020B0503020204020204" pitchFamily="34" charset="-122"/>
                <a:ea typeface="微软雅黑" panose="020B0503020204020204" pitchFamily="34" charset="-122"/>
              </a:rPr>
              <a:t>中，或者是其它位置；对于 </a:t>
            </a:r>
            <a:r>
              <a:rPr lang="en-US" altLang="zh-CN" sz="2400" dirty="0">
                <a:solidFill>
                  <a:srgbClr val="294A5A"/>
                </a:solidFill>
                <a:latin typeface="微软雅黑" panose="020B0503020204020204" pitchFamily="34" charset="-122"/>
                <a:ea typeface="微软雅黑" panose="020B0503020204020204" pitchFamily="34" charset="-122"/>
              </a:rPr>
              <a:t>Channel </a:t>
            </a:r>
            <a:r>
              <a:rPr lang="zh-CN" altLang="en-US" sz="2400" dirty="0">
                <a:solidFill>
                  <a:srgbClr val="294A5A"/>
                </a:solidFill>
                <a:latin typeface="微软雅黑" panose="020B0503020204020204" pitchFamily="34" charset="-122"/>
                <a:ea typeface="微软雅黑" panose="020B0503020204020204" pitchFamily="34" charset="-122"/>
              </a:rPr>
              <a:t>组件，需要指定格式是内存、数据库，还是文件等。</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a:extLst>
              <a:ext uri="{FF2B5EF4-FFF2-40B4-BE49-F238E27FC236}">
                <a16:creationId xmlns:a16="http://schemas.microsoft.com/office/drawing/2014/main" id="{1A55AE83-6D93-565E-CD67-4371D5582648}"/>
              </a:ext>
            </a:extLst>
          </p:cNvPr>
          <p:cNvSpPr txBox="1"/>
          <p:nvPr/>
        </p:nvSpPr>
        <p:spPr>
          <a:xfrm>
            <a:off x="6580421" y="1415510"/>
            <a:ext cx="5688632" cy="3785652"/>
          </a:xfrm>
          <a:prstGeom prst="rect">
            <a:avLst/>
          </a:prstGeom>
          <a:noFill/>
        </p:spPr>
        <p:txBody>
          <a:bodyPr wrap="square">
            <a:spAutoFit/>
          </a:bodyPr>
          <a:lstStyle/>
          <a:p>
            <a:pPr>
              <a:defRPr/>
            </a:pPr>
            <a:r>
              <a:rPr lang="en-US" altLang="zh-CN" sz="2400" dirty="0"/>
              <a:t>#Source </a:t>
            </a:r>
            <a:r>
              <a:rPr lang="zh-CN" altLang="en-US" sz="2400" dirty="0"/>
              <a:t>组件属性配置 </a:t>
            </a:r>
            <a:r>
              <a:rPr lang="en-US" altLang="zh-CN" sz="2400" dirty="0"/>
              <a:t>a1.sources.r1.type=</a:t>
            </a:r>
            <a:r>
              <a:rPr lang="en-US" altLang="zh-CN" sz="2400" dirty="0" err="1"/>
              <a:t>netcat</a:t>
            </a:r>
            <a:r>
              <a:rPr lang="en-US" altLang="zh-CN" sz="2400" dirty="0"/>
              <a:t> a1.sources.r1.bind=localhost a1.sources.r1.port=44444 </a:t>
            </a:r>
          </a:p>
          <a:p>
            <a:pPr>
              <a:defRPr/>
            </a:pPr>
            <a:r>
              <a:rPr lang="en-US" altLang="zh-CN" sz="2400" dirty="0"/>
              <a:t>#Sink </a:t>
            </a:r>
            <a:r>
              <a:rPr lang="zh-CN" altLang="en-US" sz="2400" dirty="0"/>
              <a:t>组件属性配置 </a:t>
            </a:r>
            <a:r>
              <a:rPr lang="en-US" altLang="zh-CN" sz="2400" dirty="0"/>
              <a:t>a1.sinks.k1.type=logger </a:t>
            </a:r>
          </a:p>
          <a:p>
            <a:pPr>
              <a:defRPr/>
            </a:pPr>
            <a:r>
              <a:rPr lang="en-US" altLang="zh-CN" sz="2400" dirty="0"/>
              <a:t>#Channel </a:t>
            </a:r>
            <a:r>
              <a:rPr lang="zh-CN" altLang="en-US" sz="2400" dirty="0"/>
              <a:t>组件属性配置 </a:t>
            </a:r>
            <a:r>
              <a:rPr lang="en-US" altLang="zh-CN" sz="2400" dirty="0"/>
              <a:t>a1.channels.c1.type=memory a1.channels.c1.capacity=1000 a1.channels.c1.transactionCapacity=10</a:t>
            </a:r>
            <a:endParaRPr lang="zh-CN" altLang="en-US" sz="2400" dirty="0"/>
          </a:p>
        </p:txBody>
      </p:sp>
    </p:spTree>
    <p:extLst>
      <p:ext uri="{BB962C8B-B14F-4D97-AF65-F5344CB8AC3E}">
        <p14:creationId xmlns:p14="http://schemas.microsoft.com/office/powerpoint/2010/main" val="257811101"/>
      </p:ext>
    </p:extLst>
  </p:cSld>
  <p:clrMapOvr>
    <a:masterClrMapping/>
  </p:clrMapOvr>
  <p:transition spd="slow" advClick="0" advTm="3624"/>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8.2.3   Flume</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的配置与启动</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161358" cy="452431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cs typeface="微软雅黑" panose="020B0503020204020204" pitchFamily="34" charset="-122"/>
              </a:rPr>
              <a:t>3</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294A5A"/>
                </a:solidFill>
                <a:latin typeface="微软雅黑" panose="020B0503020204020204" pitchFamily="34" charset="-122"/>
                <a:ea typeface="微软雅黑" panose="020B0503020204020204" pitchFamily="34" charset="-122"/>
              </a:rPr>
              <a:t>通过 </a:t>
            </a:r>
            <a:r>
              <a:rPr lang="en-US" altLang="zh-CN" sz="2400" dirty="0">
                <a:solidFill>
                  <a:srgbClr val="294A5A"/>
                </a:solidFill>
                <a:latin typeface="微软雅黑" panose="020B0503020204020204" pitchFamily="34" charset="-122"/>
                <a:ea typeface="微软雅黑" panose="020B0503020204020204" pitchFamily="34" charset="-122"/>
              </a:rPr>
              <a:t>Channel </a:t>
            </a:r>
            <a:r>
              <a:rPr lang="zh-CN" altLang="en-US" sz="2400" dirty="0">
                <a:solidFill>
                  <a:srgbClr val="294A5A"/>
                </a:solidFill>
                <a:latin typeface="微软雅黑" panose="020B0503020204020204" pitchFamily="34" charset="-122"/>
                <a:ea typeface="微软雅黑" panose="020B0503020204020204" pitchFamily="34" charset="-122"/>
              </a:rPr>
              <a:t>将 </a:t>
            </a:r>
            <a:r>
              <a:rPr lang="en-US" altLang="zh-CN" sz="2400" dirty="0">
                <a:solidFill>
                  <a:srgbClr val="294A5A"/>
                </a:solidFill>
                <a:latin typeface="微软雅黑" panose="020B0503020204020204" pitchFamily="34" charset="-122"/>
                <a:ea typeface="微软雅黑" panose="020B0503020204020204" pitchFamily="34" charset="-122"/>
              </a:rPr>
              <a:t>Source </a:t>
            </a:r>
            <a:r>
              <a:rPr lang="zh-CN" altLang="en-US" sz="2400" dirty="0">
                <a:solidFill>
                  <a:srgbClr val="294A5A"/>
                </a:solidFill>
                <a:latin typeface="微软雅黑" panose="020B0503020204020204" pitchFamily="34" charset="-122"/>
                <a:ea typeface="微软雅黑" panose="020B0503020204020204" pitchFamily="34" charset="-122"/>
              </a:rPr>
              <a:t>与 </a:t>
            </a:r>
            <a:r>
              <a:rPr lang="en-US" altLang="zh-CN" sz="2400" dirty="0">
                <a:solidFill>
                  <a:srgbClr val="294A5A"/>
                </a:solidFill>
                <a:latin typeface="微软雅黑" panose="020B0503020204020204" pitchFamily="34" charset="-122"/>
                <a:ea typeface="微软雅黑" panose="020B0503020204020204" pitchFamily="34" charset="-122"/>
              </a:rPr>
              <a:t>Sink </a:t>
            </a:r>
            <a:r>
              <a:rPr lang="zh-CN" altLang="en-US" sz="2400" dirty="0">
                <a:solidFill>
                  <a:srgbClr val="294A5A"/>
                </a:solidFill>
                <a:latin typeface="微软雅黑" panose="020B0503020204020204" pitchFamily="34" charset="-122"/>
                <a:ea typeface="微软雅黑" panose="020B0503020204020204" pitchFamily="34" charset="-122"/>
              </a:rPr>
              <a:t>连接起来。</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294A5A"/>
                </a:solidFill>
                <a:latin typeface="微软雅黑" panose="020B0503020204020204" pitchFamily="34" charset="-122"/>
                <a:ea typeface="微软雅黑" panose="020B0503020204020204" pitchFamily="34" charset="-122"/>
              </a:rPr>
              <a:t> </a:t>
            </a:r>
            <a:endPar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#Source </a:t>
            </a:r>
            <a:r>
              <a:rPr lang="zh-CN" altLang="en-US" sz="2400" dirty="0"/>
              <a:t>组件和 </a:t>
            </a:r>
            <a:r>
              <a:rPr lang="en-US" altLang="zh-CN" sz="2400" dirty="0"/>
              <a:t>Sink </a:t>
            </a:r>
            <a:r>
              <a:rPr lang="zh-CN" altLang="en-US" sz="2400" dirty="0"/>
              <a:t>组件与 </a:t>
            </a:r>
            <a:r>
              <a:rPr lang="en-US" altLang="zh-CN" sz="2400" dirty="0"/>
              <a:t>Channel </a:t>
            </a:r>
            <a:r>
              <a:rPr lang="zh-CN" altLang="en-US" sz="2400" dirty="0"/>
              <a:t>组件绑定。</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a1.sources.r1.channels=c1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a1.sinks.k1.channel=c1</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a:defRPr/>
            </a:pPr>
            <a:r>
              <a:rPr lang="en-US" altLang="zh-CN" sz="2400" dirty="0">
                <a:solidFill>
                  <a:srgbClr val="294A5A"/>
                </a:solidFill>
                <a:latin typeface="微软雅黑" panose="020B0503020204020204" pitchFamily="34" charset="-122"/>
                <a:ea typeface="微软雅黑" panose="020B0503020204020204" pitchFamily="34" charset="-122"/>
                <a:cs typeface="微软雅黑" panose="020B0503020204020204" pitchFamily="34" charset="-122"/>
              </a:rPr>
              <a:t>4</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启动</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Agent</a:t>
            </a:r>
            <a:r>
              <a:rPr lang="zh-CN" altLang="en-US" sz="2400" dirty="0">
                <a:solidFill>
                  <a:srgbClr val="294A5A"/>
                </a:solidFill>
                <a:latin typeface="微软雅黑" panose="020B0503020204020204" pitchFamily="34" charset="-122"/>
                <a:ea typeface="微软雅黑" panose="020B0503020204020204" pitchFamily="34" charset="-122"/>
              </a:rPr>
              <a:t>。</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t>上述配置文件定义了 </a:t>
            </a:r>
            <a:r>
              <a:rPr lang="en-US" altLang="zh-CN" sz="2400" dirty="0"/>
              <a:t>Agent a1 </a:t>
            </a:r>
            <a:r>
              <a:rPr lang="zh-CN" altLang="en-US" sz="2400" dirty="0"/>
              <a:t>的 </a:t>
            </a:r>
            <a:r>
              <a:rPr lang="en-US" altLang="zh-CN" sz="2400" dirty="0"/>
              <a:t>Source </a:t>
            </a:r>
            <a:r>
              <a:rPr lang="zh-CN" altLang="en-US" sz="2400" dirty="0"/>
              <a:t>组件监听 </a:t>
            </a:r>
            <a:r>
              <a:rPr lang="en-US" altLang="zh-CN" sz="2400" dirty="0"/>
              <a:t>localhost </a:t>
            </a:r>
            <a:r>
              <a:rPr lang="zh-CN" altLang="en-US" sz="2400" dirty="0"/>
              <a:t>主机的 </a:t>
            </a:r>
            <a:r>
              <a:rPr lang="en-US" altLang="zh-CN" sz="2400" dirty="0"/>
              <a:t>44444 </a:t>
            </a:r>
            <a:r>
              <a:rPr lang="zh-CN" altLang="en-US" sz="2400" dirty="0"/>
              <a:t>端口上的数 据源，并将接收到的 </a:t>
            </a:r>
            <a:r>
              <a:rPr lang="en-US" altLang="zh-CN" sz="2400" dirty="0"/>
              <a:t>event </a:t>
            </a:r>
            <a:r>
              <a:rPr lang="zh-CN" altLang="en-US" sz="2400" dirty="0"/>
              <a:t>发送给 </a:t>
            </a:r>
            <a:r>
              <a:rPr lang="en-US" altLang="zh-CN" sz="2400" dirty="0"/>
              <a:t>Channel </a:t>
            </a:r>
            <a:r>
              <a:rPr lang="zh-CN" altLang="en-US" sz="2400" dirty="0"/>
              <a:t>组件；</a:t>
            </a:r>
            <a:r>
              <a:rPr lang="en-US" altLang="zh-CN" sz="2400" dirty="0"/>
              <a:t>Channel </a:t>
            </a:r>
            <a:r>
              <a:rPr lang="zh-CN" altLang="en-US" sz="2400" dirty="0"/>
              <a:t>组件将接收到的 </a:t>
            </a:r>
            <a:r>
              <a:rPr lang="en-US" altLang="zh-CN" sz="2400" dirty="0"/>
              <a:t>event </a:t>
            </a:r>
            <a:r>
              <a:rPr lang="zh-CN" altLang="en-US" sz="2400" dirty="0"/>
              <a:t>缓存到内 存中，其最大存储容量为 </a:t>
            </a:r>
            <a:r>
              <a:rPr lang="en-US" altLang="zh-CN" sz="2400" dirty="0"/>
              <a:t>1000 </a:t>
            </a:r>
            <a:r>
              <a:rPr lang="zh-CN" altLang="en-US" sz="2400" dirty="0"/>
              <a:t>个 </a:t>
            </a:r>
            <a:r>
              <a:rPr lang="en-US" altLang="zh-CN" sz="2400" dirty="0"/>
              <a:t>event</a:t>
            </a:r>
            <a:r>
              <a:rPr lang="zh-CN" altLang="en-US" sz="2400" dirty="0"/>
              <a:t>，每次从 </a:t>
            </a:r>
            <a:r>
              <a:rPr lang="en-US" altLang="zh-CN" sz="2400" dirty="0"/>
              <a:t>Source </a:t>
            </a:r>
            <a:r>
              <a:rPr lang="zh-CN" altLang="en-US" sz="2400" dirty="0"/>
              <a:t>接收或发送给 </a:t>
            </a:r>
            <a:r>
              <a:rPr lang="en-US" altLang="zh-CN" sz="2400" dirty="0"/>
              <a:t>Sink </a:t>
            </a:r>
            <a:r>
              <a:rPr lang="zh-CN" altLang="en-US" sz="2400" dirty="0"/>
              <a:t>的 </a:t>
            </a:r>
            <a:r>
              <a:rPr lang="en-US" altLang="zh-CN" sz="2400" dirty="0"/>
              <a:t>event </a:t>
            </a:r>
            <a:r>
              <a:rPr lang="zh-CN" altLang="en-US" sz="2400" dirty="0"/>
              <a:t>以事 务为单位，每个事务中包含</a:t>
            </a:r>
            <a:r>
              <a:rPr lang="en-US" altLang="zh-CN" sz="2400" dirty="0"/>
              <a:t>event</a:t>
            </a:r>
            <a:r>
              <a:rPr lang="zh-CN" altLang="en-US" sz="2400" dirty="0"/>
              <a:t>的最大数量为</a:t>
            </a:r>
            <a:r>
              <a:rPr lang="en-US" altLang="zh-CN" sz="2400" dirty="0"/>
              <a:t>100</a:t>
            </a:r>
            <a:r>
              <a:rPr lang="zh-CN" altLang="en-US" sz="2400" dirty="0"/>
              <a:t>；</a:t>
            </a:r>
            <a:r>
              <a:rPr lang="en-US" altLang="zh-CN" sz="2400" dirty="0"/>
              <a:t>Sink</a:t>
            </a:r>
            <a:r>
              <a:rPr lang="zh-CN" altLang="en-US" sz="2400" dirty="0"/>
              <a:t>组件读取</a:t>
            </a:r>
            <a:r>
              <a:rPr lang="en-US" altLang="zh-CN" sz="2400" dirty="0"/>
              <a:t>Channel</a:t>
            </a:r>
            <a:r>
              <a:rPr lang="zh-CN" altLang="en-US" sz="2400" dirty="0"/>
              <a:t>组件中的</a:t>
            </a:r>
            <a:r>
              <a:rPr lang="en-US" altLang="zh-CN" sz="2400" dirty="0"/>
              <a:t>event</a:t>
            </a:r>
            <a:r>
              <a:rPr lang="zh-CN" altLang="en-US" sz="2400" dirty="0"/>
              <a:t>， 并且随日志信息一起输出到控制台。</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1443952042"/>
      </p:ext>
    </p:extLst>
  </p:cSld>
  <p:clrMapOvr>
    <a:masterClrMapping/>
  </p:clrMapOvr>
  <p:transition spd="slow" advClick="0" advTm="3624"/>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8.2  Flume日志大数据采集系统</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8.2.3   Flume</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的配置与启动</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403187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启动</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Agent</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t>在终端输入如下指令，即可启动 </a:t>
            </a:r>
            <a:r>
              <a:rPr lang="en-US" altLang="zh-CN" sz="2400" dirty="0"/>
              <a:t>Flume</a:t>
            </a:r>
            <a:r>
              <a:rPr lang="zh-CN" altLang="en-US" sz="2400" dirty="0"/>
              <a:t>。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000" dirty="0"/>
              <a:t>$ flume-ng agent -n a1 -c ./conf -f ./conf/</a:t>
            </a:r>
            <a:r>
              <a:rPr lang="en-US" altLang="zh-CN" sz="2000" dirty="0" err="1"/>
              <a:t>example.conf</a:t>
            </a:r>
            <a:r>
              <a:rPr lang="en-US" altLang="zh-CN" sz="2000" dirty="0"/>
              <a:t> -</a:t>
            </a:r>
            <a:r>
              <a:rPr lang="en-US" altLang="zh-CN" sz="2000" dirty="0" err="1"/>
              <a:t>Dflume.root.logger</a:t>
            </a:r>
            <a:r>
              <a:rPr lang="en-US" altLang="zh-CN" sz="2000" dirty="0"/>
              <a:t>=</a:t>
            </a:r>
            <a:r>
              <a:rPr lang="en-US" altLang="zh-CN" sz="2000" dirty="0" err="1"/>
              <a:t>INFO,console</a:t>
            </a:r>
            <a:r>
              <a:rPr lang="en-US" altLang="zh-CN" sz="2000" dirty="0"/>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0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t>参数说明：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-n: </a:t>
            </a:r>
            <a:r>
              <a:rPr lang="zh-CN" altLang="en-US" sz="2400" dirty="0"/>
              <a:t>指定 </a:t>
            </a:r>
            <a:r>
              <a:rPr lang="en-US" altLang="zh-CN" sz="2400" dirty="0"/>
              <a:t>Agent </a:t>
            </a:r>
            <a:r>
              <a:rPr lang="zh-CN" altLang="en-US" sz="2400" dirty="0"/>
              <a:t>的名称（与配置文件中代理的名字相同）。</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-c: </a:t>
            </a:r>
            <a:r>
              <a:rPr lang="zh-CN" altLang="en-US" sz="2400" dirty="0"/>
              <a:t>指定 </a:t>
            </a:r>
            <a:r>
              <a:rPr lang="en-US" altLang="zh-CN" sz="2400" dirty="0"/>
              <a:t>Flume </a:t>
            </a:r>
            <a:r>
              <a:rPr lang="zh-CN" altLang="en-US" sz="2400" dirty="0"/>
              <a:t>中配置文件的目录。 </a:t>
            </a:r>
            <a:r>
              <a:rPr lang="en-US" altLang="zh-CN" sz="2400" dirty="0"/>
              <a:t>-f: </a:t>
            </a:r>
            <a:r>
              <a:rPr lang="zh-CN" altLang="en-US" sz="2400" dirty="0"/>
              <a:t>指定配置文件。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t>
            </a:r>
            <a:r>
              <a:rPr lang="en-US" altLang="zh-CN" sz="2400" dirty="0" err="1"/>
              <a:t>Dflume.root.logger</a:t>
            </a:r>
            <a:r>
              <a:rPr lang="en-US" altLang="zh-CN" sz="2400" dirty="0"/>
              <a:t>=</a:t>
            </a:r>
            <a:r>
              <a:rPr lang="en-US" altLang="zh-CN" sz="2400" dirty="0" err="1"/>
              <a:t>INFO,console</a:t>
            </a:r>
            <a:r>
              <a:rPr lang="en-US" altLang="zh-CN" sz="2400" dirty="0"/>
              <a:t> </a:t>
            </a:r>
            <a:r>
              <a:rPr lang="zh-CN" altLang="en-US" sz="2400" dirty="0"/>
              <a:t>将</a:t>
            </a:r>
            <a:r>
              <a:rPr lang="en-US" altLang="zh-CN" sz="2400" dirty="0"/>
              <a:t>Flume</a:t>
            </a:r>
            <a:r>
              <a:rPr lang="zh-CN" altLang="en-US" sz="2400" dirty="0"/>
              <a:t>运行日志展示到</a:t>
            </a:r>
            <a:r>
              <a:rPr lang="en-US" altLang="zh-CN" sz="2400" dirty="0"/>
              <a:t>console</a:t>
            </a:r>
            <a:r>
              <a:rPr lang="zh-CN" altLang="en-US" sz="2400" dirty="0"/>
              <a:t>台，此参数为可选项。</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875384277"/>
      </p:ext>
    </p:extLst>
  </p:cSld>
  <p:clrMapOvr>
    <a:masterClrMapping/>
  </p:clrMapOvr>
  <p:transition spd="slow" advClick="0" advTm="3624"/>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lang="en-US" altLang="zh-CN" sz="2800" b="1" dirty="0">
                <a:solidFill>
                  <a:srgbClr val="FFFFFF"/>
                </a:solidFill>
                <a:latin typeface="微软雅黑" panose="020B0503020204020204" pitchFamily="34" charset="-122"/>
                <a:ea typeface="微软雅黑" panose="020B0503020204020204" pitchFamily="34" charset="-122"/>
              </a:rPr>
              <a:t>Kafka </a:t>
            </a:r>
            <a:r>
              <a:rPr lang="zh-CN" altLang="en-US" sz="2800" b="1" dirty="0">
                <a:solidFill>
                  <a:srgbClr val="FFFFFF"/>
                </a:solidFill>
                <a:latin typeface="微软雅黑" panose="020B0503020204020204" pitchFamily="34" charset="-122"/>
                <a:ea typeface="微软雅黑" panose="020B0503020204020204" pitchFamily="34" charset="-122"/>
              </a:rPr>
              <a:t>消息队列大数据采集系统</a:t>
            </a:r>
            <a:endParaRPr lang="en-US" altLang="zh-CN" sz="2800" b="1" dirty="0">
              <a:solidFill>
                <a:srgbClr val="FFFFFF"/>
              </a:solidFill>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8.3.1   </a:t>
              </a:r>
              <a:r>
                <a:rPr lang="en-US" altLang="zh-CN" sz="2800" b="1" dirty="0">
                  <a:solidFill>
                    <a:srgbClr val="484849"/>
                  </a:solidFill>
                  <a:latin typeface="微软雅黑" panose="020B0503020204020204" pitchFamily="34" charset="-122"/>
                  <a:ea typeface="微软雅黑" panose="020B0503020204020204" pitchFamily="34" charset="-122"/>
                </a:rPr>
                <a:t>Kafka </a:t>
              </a:r>
              <a:r>
                <a:rPr lang="zh-CN" altLang="en-US" sz="2800" b="1" dirty="0">
                  <a:solidFill>
                    <a:srgbClr val="484849"/>
                  </a:solidFill>
                  <a:latin typeface="微软雅黑" panose="020B0503020204020204" pitchFamily="34" charset="-122"/>
                  <a:ea typeface="微软雅黑" panose="020B0503020204020204" pitchFamily="34" charset="-122"/>
                </a:rPr>
                <a:t>简介</a:t>
              </a:r>
              <a:endParaRPr lang="en-US" altLang="zh-CN" sz="2800" b="1" dirty="0">
                <a:solidFill>
                  <a:srgbClr val="484849"/>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489364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rPr>
              <a:t>       Kafka </a:t>
            </a:r>
            <a:r>
              <a:rPr lang="zh-CN" altLang="en-US" sz="2400" dirty="0">
                <a:solidFill>
                  <a:srgbClr val="294A5A"/>
                </a:solidFill>
                <a:latin typeface="微软雅黑" panose="020B0503020204020204" pitchFamily="34" charset="-122"/>
                <a:ea typeface="微软雅黑" panose="020B0503020204020204" pitchFamily="34" charset="-122"/>
              </a:rPr>
              <a:t>是 </a:t>
            </a:r>
            <a:r>
              <a:rPr lang="en-US" altLang="zh-CN" sz="2400" dirty="0">
                <a:solidFill>
                  <a:srgbClr val="294A5A"/>
                </a:solidFill>
                <a:latin typeface="微软雅黑" panose="020B0503020204020204" pitchFamily="34" charset="-122"/>
                <a:ea typeface="微软雅黑" panose="020B0503020204020204" pitchFamily="34" charset="-122"/>
              </a:rPr>
              <a:t>Apache </a:t>
            </a:r>
            <a:r>
              <a:rPr lang="zh-CN" altLang="en-US" sz="2400" dirty="0">
                <a:solidFill>
                  <a:srgbClr val="294A5A"/>
                </a:solidFill>
                <a:latin typeface="微软雅黑" panose="020B0503020204020204" pitchFamily="34" charset="-122"/>
                <a:ea typeface="微软雅黑" panose="020B0503020204020204" pitchFamily="34" charset="-122"/>
              </a:rPr>
              <a:t>软件基金会开发的开源流处理平台，由 </a:t>
            </a:r>
            <a:r>
              <a:rPr lang="en-US" altLang="zh-CN" sz="2400" dirty="0">
                <a:solidFill>
                  <a:srgbClr val="294A5A"/>
                </a:solidFill>
                <a:latin typeface="微软雅黑" panose="020B0503020204020204" pitchFamily="34" charset="-122"/>
                <a:ea typeface="微软雅黑" panose="020B0503020204020204" pitchFamily="34" charset="-122"/>
              </a:rPr>
              <a:t>Scala </a:t>
            </a:r>
            <a:r>
              <a:rPr lang="zh-CN" altLang="en-US" sz="2400" dirty="0">
                <a:solidFill>
                  <a:srgbClr val="294A5A"/>
                </a:solidFill>
                <a:latin typeface="微软雅黑" panose="020B0503020204020204" pitchFamily="34" charset="-122"/>
                <a:ea typeface="微软雅黑" panose="020B0503020204020204" pitchFamily="34" charset="-122"/>
              </a:rPr>
              <a:t>和 </a:t>
            </a:r>
            <a:r>
              <a:rPr lang="en-US" altLang="zh-CN" sz="2400" dirty="0">
                <a:solidFill>
                  <a:srgbClr val="294A5A"/>
                </a:solidFill>
                <a:latin typeface="微软雅黑" panose="020B0503020204020204" pitchFamily="34" charset="-122"/>
                <a:ea typeface="微软雅黑" panose="020B0503020204020204" pitchFamily="34" charset="-122"/>
              </a:rPr>
              <a:t>Java </a:t>
            </a:r>
            <a:r>
              <a:rPr lang="zh-CN" altLang="en-US" sz="2400" dirty="0">
                <a:solidFill>
                  <a:srgbClr val="294A5A"/>
                </a:solidFill>
                <a:latin typeface="微软雅黑" panose="020B0503020204020204" pitchFamily="34" charset="-122"/>
                <a:ea typeface="微软雅黑" panose="020B0503020204020204" pitchFamily="34" charset="-122"/>
              </a:rPr>
              <a:t>编写。它是一个 高性能、可扩展、高吞吐、容错性强的分布式消息系统，可利用 </a:t>
            </a:r>
            <a:r>
              <a:rPr lang="en-US" altLang="zh-CN" sz="2400" dirty="0">
                <a:solidFill>
                  <a:srgbClr val="294A5A"/>
                </a:solidFill>
                <a:latin typeface="微软雅黑" panose="020B0503020204020204" pitchFamily="34" charset="-122"/>
                <a:ea typeface="微软雅黑" panose="020B0503020204020204" pitchFamily="34" charset="-122"/>
              </a:rPr>
              <a:t>Zookeeper </a:t>
            </a:r>
            <a:r>
              <a:rPr lang="zh-CN" altLang="en-US" sz="2400" dirty="0">
                <a:solidFill>
                  <a:srgbClr val="294A5A"/>
                </a:solidFill>
                <a:latin typeface="微软雅黑" panose="020B0503020204020204" pitchFamily="34" charset="-122"/>
                <a:ea typeface="微软雅黑" panose="020B0503020204020204" pitchFamily="34" charset="-122"/>
              </a:rPr>
              <a:t>进行协调。其主 要特性包括实时大数据处理、适用于多种需求场景，如基于 </a:t>
            </a:r>
            <a:r>
              <a:rPr lang="en-US" altLang="zh-CN" sz="2400" dirty="0">
                <a:solidFill>
                  <a:srgbClr val="294A5A"/>
                </a:solidFill>
                <a:latin typeface="微软雅黑" panose="020B0503020204020204" pitchFamily="34" charset="-122"/>
                <a:ea typeface="微软雅黑" panose="020B0503020204020204" pitchFamily="34" charset="-122"/>
              </a:rPr>
              <a:t>Hadoop </a:t>
            </a:r>
            <a:r>
              <a:rPr lang="zh-CN" altLang="en-US" sz="2400" dirty="0">
                <a:solidFill>
                  <a:srgbClr val="294A5A"/>
                </a:solidFill>
                <a:latin typeface="微软雅黑" panose="020B0503020204020204" pitchFamily="34" charset="-122"/>
                <a:ea typeface="微软雅黑" panose="020B0503020204020204" pitchFamily="34" charset="-122"/>
              </a:rPr>
              <a:t>的批处理系统、低延迟 的实时系统、</a:t>
            </a:r>
            <a:r>
              <a:rPr lang="en-US" altLang="zh-CN" sz="2400" dirty="0">
                <a:solidFill>
                  <a:srgbClr val="294A5A"/>
                </a:solidFill>
                <a:latin typeface="微软雅黑" panose="020B0503020204020204" pitchFamily="34" charset="-122"/>
                <a:ea typeface="微软雅黑" panose="020B0503020204020204" pitchFamily="34" charset="-122"/>
              </a:rPr>
              <a:t>Storm/Spark </a:t>
            </a:r>
            <a:r>
              <a:rPr lang="zh-CN" altLang="en-US" sz="2400" dirty="0">
                <a:solidFill>
                  <a:srgbClr val="294A5A"/>
                </a:solidFill>
                <a:latin typeface="微软雅黑" panose="020B0503020204020204" pitchFamily="34" charset="-122"/>
                <a:ea typeface="微软雅黑" panose="020B0503020204020204" pitchFamily="34" charset="-122"/>
              </a:rPr>
              <a:t>流式处理引擎、</a:t>
            </a:r>
            <a:r>
              <a:rPr lang="en-US" altLang="zh-CN" sz="2400" dirty="0">
                <a:solidFill>
                  <a:srgbClr val="294A5A"/>
                </a:solidFill>
                <a:latin typeface="微软雅黑" panose="020B0503020204020204" pitchFamily="34" charset="-122"/>
                <a:ea typeface="微软雅黑" panose="020B0503020204020204" pitchFamily="34" charset="-122"/>
              </a:rPr>
              <a:t>Web </a:t>
            </a:r>
            <a:r>
              <a:rPr lang="zh-CN" altLang="en-US" sz="2400" dirty="0">
                <a:solidFill>
                  <a:srgbClr val="294A5A"/>
                </a:solidFill>
                <a:latin typeface="微软雅黑" panose="020B0503020204020204" pitchFamily="34" charset="-122"/>
                <a:ea typeface="微软雅黑" panose="020B0503020204020204" pitchFamily="34" charset="-122"/>
              </a:rPr>
              <a:t>服务器和 </a:t>
            </a:r>
            <a:r>
              <a:rPr lang="en-US" altLang="zh-CN" sz="2400" dirty="0">
                <a:solidFill>
                  <a:srgbClr val="294A5A"/>
                </a:solidFill>
                <a:latin typeface="微软雅黑" panose="020B0503020204020204" pitchFamily="34" charset="-122"/>
                <a:ea typeface="微软雅黑" panose="020B0503020204020204" pitchFamily="34" charset="-122"/>
              </a:rPr>
              <a:t>Nginx </a:t>
            </a:r>
            <a:r>
              <a:rPr lang="zh-CN" altLang="en-US" sz="2400" dirty="0">
                <a:solidFill>
                  <a:srgbClr val="294A5A"/>
                </a:solidFill>
                <a:latin typeface="微软雅黑" panose="020B0503020204020204" pitchFamily="34" charset="-122"/>
                <a:ea typeface="微软雅黑" panose="020B0503020204020204" pitchFamily="34" charset="-122"/>
              </a:rPr>
              <a:t>访问日志管理、消息服务等。 </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rPr>
              <a:t>       Kafka </a:t>
            </a:r>
            <a:r>
              <a:rPr lang="zh-CN" altLang="en-US" sz="2400" dirty="0">
                <a:solidFill>
                  <a:srgbClr val="294A5A"/>
                </a:solidFill>
                <a:latin typeface="微软雅黑" panose="020B0503020204020204" pitchFamily="34" charset="-122"/>
                <a:ea typeface="微软雅黑" panose="020B0503020204020204" pitchFamily="34" charset="-122"/>
              </a:rPr>
              <a:t>可处理生产者和消费者之间的数据流动。生产者向 </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发送消息，</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能够 可靠地将实时消息传递到订阅者端点，适用于离线和在线消息消费。</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支持消息持久化， 可将消息保存在磁盘上，并在群集内进行冗余复制以确保数据不丢失。此外，</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还支持 多种消息格式，如 </a:t>
            </a:r>
            <a:r>
              <a:rPr lang="en-US" altLang="zh-CN" sz="2400" dirty="0">
                <a:solidFill>
                  <a:srgbClr val="294A5A"/>
                </a:solidFill>
                <a:latin typeface="微软雅黑" panose="020B0503020204020204" pitchFamily="34" charset="-122"/>
                <a:ea typeface="微软雅黑" panose="020B0503020204020204" pitchFamily="34" charset="-122"/>
              </a:rPr>
              <a:t>JSON</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XML </a:t>
            </a:r>
            <a:r>
              <a:rPr lang="zh-CN" altLang="en-US" sz="2400" dirty="0">
                <a:solidFill>
                  <a:srgbClr val="294A5A"/>
                </a:solidFill>
                <a:latin typeface="微软雅黑" panose="020B0503020204020204" pitchFamily="34" charset="-122"/>
                <a:ea typeface="微软雅黑" panose="020B0503020204020204" pitchFamily="34" charset="-122"/>
              </a:rPr>
              <a:t>和 </a:t>
            </a:r>
            <a:r>
              <a:rPr lang="en-US" altLang="zh-CN" sz="2400" dirty="0">
                <a:solidFill>
                  <a:srgbClr val="294A5A"/>
                </a:solidFill>
                <a:latin typeface="微软雅黑" panose="020B0503020204020204" pitchFamily="34" charset="-122"/>
                <a:ea typeface="微软雅黑" panose="020B0503020204020204" pitchFamily="34" charset="-122"/>
              </a:rPr>
              <a:t>Avro </a:t>
            </a:r>
            <a:r>
              <a:rPr lang="zh-CN" altLang="en-US" sz="2400" dirty="0">
                <a:solidFill>
                  <a:srgbClr val="294A5A"/>
                </a:solidFill>
                <a:latin typeface="微软雅黑" panose="020B0503020204020204" pitchFamily="34" charset="-122"/>
                <a:ea typeface="微软雅黑" panose="020B0503020204020204" pitchFamily="34" charset="-122"/>
              </a:rPr>
              <a:t>等，以及多种消息处理模式，如实时处理、批处理和 流处理，有助于开发人员构建分布式应用程序。</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还提供多种容错机制，包括数据复制 和数据恢复，以确保消息的可靠性和高可用性。因此，</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是一个强大的大数据采集工具， 用于应对大规模消息处理和数据流管理的挑战。</a:t>
            </a:r>
            <a:endParaRPr lang="en-US" altLang="zh-CN" sz="2400" dirty="0">
              <a:solidFill>
                <a:srgbClr val="294A5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416096"/>
      </p:ext>
    </p:extLst>
  </p:cSld>
  <p:clrMapOvr>
    <a:masterClrMapping/>
  </p:clrMapOvr>
  <p:transition spd="slow" advClick="0" advTm="3624"/>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8.3.2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工作原理</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rPr>
              <a:t>       Kafka </a:t>
            </a:r>
            <a:r>
              <a:rPr lang="zh-CN" altLang="en-US" sz="2400" dirty="0">
                <a:solidFill>
                  <a:srgbClr val="294A5A"/>
                </a:solidFill>
                <a:latin typeface="微软雅黑" panose="020B0503020204020204" pitchFamily="34" charset="-122"/>
                <a:ea typeface="微软雅黑" panose="020B0503020204020204" pitchFamily="34" charset="-122"/>
              </a:rPr>
              <a:t>的运行架构图如图：</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       </a:t>
            </a:r>
          </a:p>
        </p:txBody>
      </p:sp>
      <p:pic>
        <p:nvPicPr>
          <p:cNvPr id="8" name="图片 7">
            <a:extLst>
              <a:ext uri="{FF2B5EF4-FFF2-40B4-BE49-F238E27FC236}">
                <a16:creationId xmlns:a16="http://schemas.microsoft.com/office/drawing/2014/main" id="{AAA01B69-1ADC-FF4F-FB76-30520DD29508}"/>
              </a:ext>
            </a:extLst>
          </p:cNvPr>
          <p:cNvPicPr>
            <a:picLocks noChangeAspect="1"/>
          </p:cNvPicPr>
          <p:nvPr/>
        </p:nvPicPr>
        <p:blipFill>
          <a:blip r:embed="rId3"/>
          <a:stretch>
            <a:fillRect/>
          </a:stretch>
        </p:blipFill>
        <p:spPr>
          <a:xfrm>
            <a:off x="985813" y="1952422"/>
            <a:ext cx="9937104" cy="4788946"/>
          </a:xfrm>
          <a:prstGeom prst="rect">
            <a:avLst/>
          </a:prstGeom>
        </p:spPr>
      </p:pic>
    </p:spTree>
    <p:extLst>
      <p:ext uri="{BB962C8B-B14F-4D97-AF65-F5344CB8AC3E}">
        <p14:creationId xmlns:p14="http://schemas.microsoft.com/office/powerpoint/2010/main" val="1207556911"/>
      </p:ext>
    </p:extLst>
  </p:cSld>
  <p:clrMapOvr>
    <a:masterClrMapping/>
  </p:clrMapOvr>
  <p:transition spd="slow" advClick="0" advTm="3624"/>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8.1.1  Sqoop简介</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5452110" y="2076450"/>
            <a:ext cx="5729605" cy="304609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Sqoop是一个开源工具，它允许用户将数据从关系型数据库抽取到Hadoop中，用于进一步的处理。抽取出来的数据可以被MapReduce作业使用，也可以被其他类似于Hive的工具使用。一旦形成分析结果，Sqoop便可以将这些结果导回到数据库中，供其他客户端使用。</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Sqoop功能图如图所示。</a:t>
            </a:r>
          </a:p>
        </p:txBody>
      </p:sp>
      <p:pic>
        <p:nvPicPr>
          <p:cNvPr id="238" name="图片 238" descr="屏幕快照%202019-07-28%20下午12.05.3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43560" y="2076450"/>
            <a:ext cx="4083050" cy="3223895"/>
          </a:xfrm>
          <a:prstGeom prst="rect">
            <a:avLst/>
          </a:prstGeom>
          <a:noFill/>
          <a:ln>
            <a:noFill/>
          </a:ln>
        </p:spPr>
      </p:pic>
    </p:spTree>
  </p:cSld>
  <p:clrMapOvr>
    <a:masterClrMapping/>
  </p:clrMapOvr>
  <p:transition spd="slow" advClick="0" advTm="3624"/>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8.3.2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工作原理</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489364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latin typeface="微软雅黑" panose="020B0503020204020204" pitchFamily="34" charset="-122"/>
                <a:ea typeface="微软雅黑" panose="020B0503020204020204" pitchFamily="34" charset="-122"/>
              </a:rPr>
              <a:t>      Kafka </a:t>
            </a:r>
            <a:r>
              <a:rPr lang="zh-CN" altLang="en-US" sz="2400" dirty="0">
                <a:solidFill>
                  <a:srgbClr val="294A5A"/>
                </a:solidFill>
                <a:latin typeface="微软雅黑" panose="020B0503020204020204" pitchFamily="34" charset="-122"/>
                <a:ea typeface="微软雅黑" panose="020B0503020204020204" pitchFamily="34" charset="-122"/>
              </a:rPr>
              <a:t>的运行架构由三个主要组件组成：</a:t>
            </a:r>
            <a:r>
              <a:rPr lang="en-US" altLang="zh-CN" sz="2400" dirty="0">
                <a:solidFill>
                  <a:srgbClr val="294A5A"/>
                </a:solidFill>
                <a:latin typeface="微软雅黑" panose="020B0503020204020204" pitchFamily="34" charset="-122"/>
                <a:ea typeface="微软雅黑" panose="020B0503020204020204" pitchFamily="34" charset="-122"/>
              </a:rPr>
              <a:t>Broker</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Producer </a:t>
            </a:r>
            <a:r>
              <a:rPr lang="zh-CN" altLang="en-US" sz="2400" dirty="0">
                <a:solidFill>
                  <a:srgbClr val="294A5A"/>
                </a:solidFill>
                <a:latin typeface="微软雅黑" panose="020B0503020204020204" pitchFamily="34" charset="-122"/>
                <a:ea typeface="微软雅黑" panose="020B0503020204020204" pitchFamily="34" charset="-122"/>
              </a:rPr>
              <a:t>和 </a:t>
            </a:r>
            <a:r>
              <a:rPr lang="en-US" altLang="zh-CN" sz="2400" dirty="0">
                <a:solidFill>
                  <a:srgbClr val="294A5A"/>
                </a:solidFill>
                <a:latin typeface="微软雅黑" panose="020B0503020204020204" pitchFamily="34" charset="-122"/>
                <a:ea typeface="微软雅黑" panose="020B0503020204020204" pitchFamily="34" charset="-122"/>
              </a:rPr>
              <a:t>Consumer</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Broker </a:t>
            </a:r>
            <a:r>
              <a:rPr lang="zh-CN" altLang="en-US" sz="2400" dirty="0">
                <a:solidFill>
                  <a:srgbClr val="294A5A"/>
                </a:solidFill>
                <a:latin typeface="微软雅黑" panose="020B0503020204020204" pitchFamily="34" charset="-122"/>
                <a:ea typeface="微软雅黑" panose="020B0503020204020204" pitchFamily="34" charset="-122"/>
              </a:rPr>
              <a:t>是 </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的核心组件，负责管理和调度消息，并监控消息的发布和消费情况。</a:t>
            </a:r>
            <a:r>
              <a:rPr lang="en-US" altLang="zh-CN" sz="2400" dirty="0">
                <a:solidFill>
                  <a:srgbClr val="294A5A"/>
                </a:solidFill>
                <a:latin typeface="微软雅黑" panose="020B0503020204020204" pitchFamily="34" charset="-122"/>
                <a:ea typeface="微软雅黑" panose="020B0503020204020204" pitchFamily="34" charset="-122"/>
              </a:rPr>
              <a:t>Producer </a:t>
            </a:r>
            <a:r>
              <a:rPr lang="zh-CN" altLang="en-US" sz="2400" dirty="0">
                <a:solidFill>
                  <a:srgbClr val="294A5A"/>
                </a:solidFill>
                <a:latin typeface="微软雅黑" panose="020B0503020204020204" pitchFamily="34" charset="-122"/>
                <a:ea typeface="微软雅黑" panose="020B0503020204020204" pitchFamily="34" charset="-122"/>
              </a:rPr>
              <a:t>是 </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的 消息生产者，负责将消息发布到 </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集群。</a:t>
            </a:r>
            <a:r>
              <a:rPr lang="en-US" altLang="zh-CN" sz="2400" dirty="0">
                <a:solidFill>
                  <a:srgbClr val="294A5A"/>
                </a:solidFill>
                <a:latin typeface="微软雅黑" panose="020B0503020204020204" pitchFamily="34" charset="-122"/>
                <a:ea typeface="微软雅黑" panose="020B0503020204020204" pitchFamily="34" charset="-122"/>
              </a:rPr>
              <a:t>Consumer </a:t>
            </a:r>
            <a:r>
              <a:rPr lang="zh-CN" altLang="en-US" sz="2400" dirty="0">
                <a:solidFill>
                  <a:srgbClr val="294A5A"/>
                </a:solidFill>
                <a:latin typeface="微软雅黑" panose="020B0503020204020204" pitchFamily="34" charset="-122"/>
                <a:ea typeface="微软雅黑" panose="020B0503020204020204" pitchFamily="34" charset="-122"/>
              </a:rPr>
              <a:t>是 </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的消息消费者，负责从 </a:t>
            </a:r>
            <a:r>
              <a:rPr lang="en-US" altLang="zh-CN" sz="2400" dirty="0">
                <a:solidFill>
                  <a:srgbClr val="294A5A"/>
                </a:solidFill>
                <a:latin typeface="微软雅黑" panose="020B0503020204020204" pitchFamily="34" charset="-122"/>
                <a:ea typeface="微软雅黑" panose="020B0503020204020204" pitchFamily="34" charset="-122"/>
              </a:rPr>
              <a:t>Kafka </a:t>
            </a:r>
            <a:r>
              <a:rPr lang="zh-CN" altLang="en-US" sz="2400" dirty="0">
                <a:solidFill>
                  <a:srgbClr val="294A5A"/>
                </a:solidFill>
                <a:latin typeface="微软雅黑" panose="020B0503020204020204" pitchFamily="34" charset="-122"/>
                <a:ea typeface="微软雅黑" panose="020B0503020204020204" pitchFamily="34" charset="-122"/>
              </a:rPr>
              <a:t>集群中订阅消息。以下是对主要组件的详细介绍。</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       </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1</a:t>
            </a: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Producer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Producer </a:t>
            </a:r>
            <a:r>
              <a:rPr lang="zh-CN" altLang="en-US" sz="2400" dirty="0"/>
              <a:t>消息生产者创建要发送的消息内容，这些消息可以包含不同的业务数据或信 息。生产者将消息封装成 </a:t>
            </a:r>
            <a:r>
              <a:rPr lang="en-US" altLang="zh-CN" sz="2400" dirty="0" err="1"/>
              <a:t>ProducerRecord</a:t>
            </a:r>
            <a:r>
              <a:rPr lang="en-US" altLang="zh-CN" sz="2400" dirty="0"/>
              <a:t> </a:t>
            </a:r>
            <a:r>
              <a:rPr lang="zh-CN" altLang="en-US" sz="2400" dirty="0"/>
              <a:t>对象，该对象包含了消息的元数据，例如目标主 题（</a:t>
            </a:r>
            <a:r>
              <a:rPr lang="en-US" altLang="zh-CN" sz="2400" dirty="0"/>
              <a:t>Topic</a:t>
            </a:r>
            <a:r>
              <a:rPr lang="zh-CN" altLang="en-US" sz="2400" dirty="0"/>
              <a:t>）、可选的分区（</a:t>
            </a:r>
            <a:r>
              <a:rPr lang="en-US" altLang="zh-CN" sz="2400" dirty="0"/>
              <a:t>Partition</a:t>
            </a:r>
            <a:r>
              <a:rPr lang="zh-CN" altLang="en-US" sz="2400" dirty="0"/>
              <a:t>）、消息键（</a:t>
            </a:r>
            <a:r>
              <a:rPr lang="en-US" altLang="zh-CN" sz="2400" dirty="0"/>
              <a:t>Key</a:t>
            </a:r>
            <a:r>
              <a:rPr lang="zh-CN" altLang="en-US" sz="2400" dirty="0"/>
              <a:t>）和消息值（</a:t>
            </a:r>
            <a:r>
              <a:rPr lang="en-US" altLang="zh-CN" sz="2400" dirty="0"/>
              <a:t>Value</a:t>
            </a:r>
            <a:r>
              <a:rPr lang="zh-CN" altLang="en-US" sz="2400" dirty="0"/>
              <a:t>）等信息。在发 送消息之前，</a:t>
            </a:r>
            <a:r>
              <a:rPr lang="en-US" altLang="zh-CN" sz="2400" dirty="0"/>
              <a:t>Kafka </a:t>
            </a:r>
            <a:r>
              <a:rPr lang="zh-CN" altLang="en-US" sz="2400" dirty="0"/>
              <a:t>生产者使用序列化器对消息进行序列化，将其转换为字节流形式，分发 到指定 </a:t>
            </a:r>
            <a:r>
              <a:rPr lang="en-US" altLang="zh-CN" sz="2400" dirty="0"/>
              <a:t>Topic </a:t>
            </a:r>
            <a:r>
              <a:rPr lang="zh-CN" altLang="en-US" sz="2400" dirty="0"/>
              <a:t>对应的 </a:t>
            </a:r>
            <a:r>
              <a:rPr lang="en-US" altLang="zh-CN" sz="2400" dirty="0"/>
              <a:t>Partition</a:t>
            </a:r>
            <a:r>
              <a:rPr lang="zh-CN" altLang="en-US" sz="2400" dirty="0"/>
              <a:t>。如果写入成功，</a:t>
            </a:r>
            <a:r>
              <a:rPr lang="en-US" altLang="zh-CN" sz="2400" dirty="0"/>
              <a:t>Kafka </a:t>
            </a:r>
            <a:r>
              <a:rPr lang="zh-CN" altLang="en-US" sz="2400" dirty="0"/>
              <a:t>集群会回应生产者一个 </a:t>
            </a:r>
            <a:r>
              <a:rPr lang="en-US" altLang="zh-CN" sz="2400" dirty="0" err="1"/>
              <a:t>Recordmetadata</a:t>
            </a:r>
            <a:r>
              <a:rPr lang="en-US" altLang="zh-CN" sz="2400" dirty="0"/>
              <a:t> </a:t>
            </a:r>
            <a:r>
              <a:rPr lang="zh-CN" altLang="en-US" sz="2400" dirty="0"/>
              <a:t>的消息。如果消息写入失败，根据配置的允许失败次数进行重试，若重试 依然失败，生产者将接收到相关的失败通知，并可以采取适当的纠正措施。</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938008403"/>
      </p:ext>
    </p:extLst>
  </p:cSld>
  <p:clrMapOvr>
    <a:masterClrMapping/>
  </p:clrMapOvr>
  <p:transition spd="slow" advClick="0" advTm="3624"/>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8.3.2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工作原理</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452431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2</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lang="en-US" altLang="zh-CN" sz="2400" dirty="0">
                <a:solidFill>
                  <a:srgbClr val="294A5A"/>
                </a:solidFill>
                <a:latin typeface="微软雅黑" panose="020B0503020204020204" pitchFamily="34" charset="-122"/>
                <a:ea typeface="微软雅黑" panose="020B0503020204020204" pitchFamily="34" charset="-122"/>
              </a:rPr>
              <a:t>Broker</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solidFill>
                  <a:srgbClr val="294A5A"/>
                </a:solidFill>
              </a:rPr>
              <a:t>      </a:t>
            </a:r>
            <a:r>
              <a:rPr lang="zh-CN" altLang="en-US" sz="2400" dirty="0"/>
              <a:t>⼀台 </a:t>
            </a:r>
            <a:r>
              <a:rPr lang="en-US" altLang="zh-CN" sz="2400" dirty="0"/>
              <a:t>Kafka </a:t>
            </a:r>
            <a:r>
              <a:rPr lang="zh-CN" altLang="en-US" sz="2400" dirty="0"/>
              <a:t>机器就是⼀个 </a:t>
            </a:r>
            <a:r>
              <a:rPr lang="en-US" altLang="zh-CN" sz="2400" dirty="0"/>
              <a:t>Broker</a:t>
            </a:r>
            <a:r>
              <a:rPr lang="zh-CN" altLang="en-US" sz="2400" dirty="0"/>
              <a:t>。⼀个集群</a:t>
            </a:r>
            <a:r>
              <a:rPr lang="en-US" altLang="zh-CN" sz="2400" dirty="0"/>
              <a:t>(Kafka Cluster)</a:t>
            </a:r>
            <a:r>
              <a:rPr lang="zh-CN" altLang="en-US" sz="2400" dirty="0"/>
              <a:t>由多个 </a:t>
            </a:r>
            <a:r>
              <a:rPr lang="en-US" altLang="zh-CN" sz="2400" dirty="0"/>
              <a:t>Broker </a:t>
            </a:r>
            <a:r>
              <a:rPr lang="zh-CN" altLang="en-US" sz="2400" dirty="0"/>
              <a:t>组成。⼀ 个 </a:t>
            </a:r>
            <a:r>
              <a:rPr lang="en-US" altLang="zh-CN" sz="2400" dirty="0"/>
              <a:t>Broker </a:t>
            </a:r>
            <a:r>
              <a:rPr lang="zh-CN" altLang="en-US" sz="2400" dirty="0"/>
              <a:t>可以容纳多个 </a:t>
            </a:r>
            <a:r>
              <a:rPr lang="en-US" altLang="zh-CN" sz="2400" dirty="0"/>
              <a:t>Topic</a:t>
            </a:r>
            <a:r>
              <a:rPr lang="zh-CN" altLang="en-US" sz="2400" dirty="0"/>
              <a:t>。在 </a:t>
            </a:r>
            <a:r>
              <a:rPr lang="en-US" altLang="zh-CN" sz="2400" dirty="0"/>
              <a:t>Kafka </a:t>
            </a:r>
            <a:r>
              <a:rPr lang="zh-CN" altLang="en-US" sz="2400" dirty="0"/>
              <a:t>中，</a:t>
            </a:r>
            <a:r>
              <a:rPr lang="en-US" altLang="zh-CN" sz="2400" dirty="0"/>
              <a:t>Broker </a:t>
            </a:r>
            <a:r>
              <a:rPr lang="zh-CN" altLang="en-US" sz="2400" dirty="0"/>
              <a:t>一般有多个，它们组成一个分布式高容错的集群。</a:t>
            </a:r>
            <a:r>
              <a:rPr lang="en-US" altLang="zh-CN" sz="2400" dirty="0"/>
              <a:t>Broker </a:t>
            </a:r>
            <a:r>
              <a:rPr lang="zh-CN" altLang="en-US" sz="2400" dirty="0"/>
              <a:t>的主要职责是接受 </a:t>
            </a:r>
            <a:r>
              <a:rPr lang="en-US" altLang="zh-CN" sz="2400" dirty="0"/>
              <a:t>Producer </a:t>
            </a:r>
            <a:r>
              <a:rPr lang="zh-CN" altLang="en-US" sz="2400" dirty="0"/>
              <a:t>和 </a:t>
            </a:r>
            <a:r>
              <a:rPr lang="en-US" altLang="zh-CN" sz="2400" dirty="0"/>
              <a:t>Consumer </a:t>
            </a:r>
            <a:r>
              <a:rPr lang="zh-CN" altLang="en-US" sz="2400" dirty="0"/>
              <a:t>的请求，并把消息持久化到 本地磁盘。</a:t>
            </a:r>
            <a:r>
              <a:rPr lang="en-US" altLang="zh-CN" sz="2400" dirty="0"/>
              <a:t>Broker </a:t>
            </a:r>
            <a:r>
              <a:rPr lang="zh-CN" altLang="en-US" sz="2400" dirty="0"/>
              <a:t>以 </a:t>
            </a:r>
            <a:r>
              <a:rPr lang="en-US" altLang="zh-CN" sz="2400" dirty="0"/>
              <a:t>Topic </a:t>
            </a:r>
            <a:r>
              <a:rPr lang="zh-CN" altLang="en-US" sz="2400" dirty="0"/>
              <a:t>为单位将消息分成不同的分区（</a:t>
            </a:r>
            <a:r>
              <a:rPr lang="en-US" altLang="zh-CN" sz="2400" dirty="0"/>
              <a:t>Partition</a:t>
            </a:r>
            <a:r>
              <a:rPr lang="zh-CN" altLang="en-US" sz="2400" dirty="0"/>
              <a:t>），每个分区可以有 多个副本，通过数据冗余的方式实现容错。当 </a:t>
            </a:r>
            <a:r>
              <a:rPr lang="en-US" altLang="zh-CN" sz="2400" dirty="0"/>
              <a:t>Partition </a:t>
            </a:r>
            <a:r>
              <a:rPr lang="zh-CN" altLang="en-US" sz="2400" dirty="0"/>
              <a:t>存在多个副本时，其中有一个是 </a:t>
            </a:r>
            <a:r>
              <a:rPr lang="en-US" altLang="zh-CN" sz="2400" dirty="0"/>
              <a:t>Leader</a:t>
            </a:r>
            <a:r>
              <a:rPr lang="zh-CN" altLang="en-US" sz="2400" dirty="0"/>
              <a:t>，对外提供读写请求，其它均是 </a:t>
            </a:r>
            <a:r>
              <a:rPr lang="en-US" altLang="zh-CN" sz="2400" dirty="0"/>
              <a:t>Follower</a:t>
            </a:r>
            <a:r>
              <a:rPr lang="zh-CN" altLang="en-US" sz="2400" dirty="0"/>
              <a:t>，不对外提供读写服务，只是同步 </a:t>
            </a:r>
            <a:r>
              <a:rPr lang="en-US" altLang="zh-CN" sz="2400" dirty="0"/>
              <a:t>Leader </a:t>
            </a:r>
            <a:r>
              <a:rPr lang="zh-CN" altLang="en-US" sz="2400" dirty="0"/>
              <a:t>中的数据，并在 </a:t>
            </a:r>
            <a:r>
              <a:rPr lang="en-US" altLang="zh-CN" sz="2400" dirty="0"/>
              <a:t>Leader </a:t>
            </a:r>
            <a:r>
              <a:rPr lang="zh-CN" altLang="en-US" sz="2400" dirty="0"/>
              <a:t>出现问题时，通过选举算法将其中的某一个提升为 </a:t>
            </a:r>
            <a:r>
              <a:rPr lang="en-US" altLang="zh-CN" sz="2400" dirty="0"/>
              <a:t>Leader</a:t>
            </a:r>
            <a:r>
              <a:rPr lang="zh-CN" altLang="en-US" sz="2400" dirty="0"/>
              <a:t>。</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zh-CN" altLang="en-US" sz="2400" dirty="0"/>
              <a:t>为了实现扩展性，提⾼并发能⼒，⼀个⾮常⼤的 </a:t>
            </a:r>
            <a:r>
              <a:rPr lang="en-US" altLang="zh-CN" sz="2400" dirty="0"/>
              <a:t>Topic </a:t>
            </a:r>
            <a:r>
              <a:rPr lang="zh-CN" altLang="en-US" sz="2400" dirty="0"/>
              <a:t>可以分布到多个 </a:t>
            </a:r>
            <a:r>
              <a:rPr lang="en-US" altLang="zh-CN" sz="2400" dirty="0"/>
              <a:t>Broker </a:t>
            </a:r>
            <a:r>
              <a:rPr lang="zh-CN" altLang="en-US" sz="2400" dirty="0"/>
              <a:t>上， ⼀个 </a:t>
            </a:r>
            <a:r>
              <a:rPr lang="en-US" altLang="zh-CN" sz="2400" dirty="0"/>
              <a:t>Topic </a:t>
            </a:r>
            <a:r>
              <a:rPr lang="zh-CN" altLang="en-US" sz="2400" dirty="0"/>
              <a:t>可以分为多个 </a:t>
            </a:r>
            <a:r>
              <a:rPr lang="en-US" altLang="zh-CN" sz="2400" dirty="0"/>
              <a:t>Partition</a:t>
            </a:r>
            <a:r>
              <a:rPr lang="zh-CN" altLang="en-US" sz="2400" dirty="0"/>
              <a:t>，同⼀个 </a:t>
            </a:r>
            <a:r>
              <a:rPr lang="en-US" altLang="zh-CN" sz="2400" dirty="0"/>
              <a:t>Topic </a:t>
            </a:r>
            <a:r>
              <a:rPr lang="zh-CN" altLang="en-US" sz="2400" dirty="0"/>
              <a:t>在不同的分区的数据是不重复的，每 个 </a:t>
            </a:r>
            <a:r>
              <a:rPr lang="en-US" altLang="zh-CN" sz="2400" dirty="0"/>
              <a:t>Partition </a:t>
            </a:r>
            <a:r>
              <a:rPr lang="zh-CN" altLang="en-US" sz="2400" dirty="0"/>
              <a:t>是⼀个有序的队列，其表现形式就是⼀个⼀个的⽂件夹。</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587001264"/>
      </p:ext>
    </p:extLst>
  </p:cSld>
  <p:clrMapOvr>
    <a:masterClrMapping/>
  </p:clrMapOvr>
  <p:transition spd="slow" advClick="0" advTm="3624"/>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8.3.2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工作原理</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526297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2</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Broker</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       </a:t>
            </a:r>
            <a:r>
              <a:rPr lang="en-US" altLang="zh-CN" sz="2400" dirty="0"/>
              <a:t>Kafka Broker </a:t>
            </a:r>
            <a:r>
              <a:rPr lang="zh-CN" altLang="en-US" sz="2400" dirty="0"/>
              <a:t>能够保证同一 </a:t>
            </a:r>
            <a:r>
              <a:rPr lang="en-US" altLang="zh-CN" sz="2400" dirty="0"/>
              <a:t>Topic </a:t>
            </a:r>
            <a:r>
              <a:rPr lang="zh-CN" altLang="en-US" sz="2400" dirty="0"/>
              <a:t>下同一 </a:t>
            </a:r>
            <a:r>
              <a:rPr lang="en-US" altLang="zh-CN" sz="2400" dirty="0"/>
              <a:t>Partition </a:t>
            </a:r>
            <a:r>
              <a:rPr lang="zh-CN" altLang="en-US" sz="2400" dirty="0"/>
              <a:t>内部的消息是有序的，但无法保 证 </a:t>
            </a:r>
            <a:r>
              <a:rPr lang="en-US" altLang="zh-CN" sz="2400" dirty="0"/>
              <a:t>Partition </a:t>
            </a:r>
            <a:r>
              <a:rPr lang="zh-CN" altLang="en-US" sz="2400" dirty="0"/>
              <a:t>之间的消息全局有序，这意味着一个 </a:t>
            </a:r>
            <a:r>
              <a:rPr lang="en-US" altLang="zh-CN" sz="2400" dirty="0"/>
              <a:t>Consumer </a:t>
            </a:r>
            <a:r>
              <a:rPr lang="zh-CN" altLang="en-US" sz="2400" dirty="0"/>
              <a:t>读取某个 </a:t>
            </a:r>
            <a:r>
              <a:rPr lang="en-US" altLang="zh-CN" sz="2400" dirty="0"/>
              <a:t>Topic </a:t>
            </a:r>
            <a:r>
              <a:rPr lang="zh-CN" altLang="en-US" sz="2400" dirty="0"/>
              <a:t>下多个分区的 消息时，可能得到跟写入顺序不一致的消息序列。但在实际应用中，合理利用分区内部有序 这一特征即可完成时序相关的需求。 </a:t>
            </a:r>
            <a:r>
              <a:rPr lang="en-US" altLang="zh-CN" sz="2400" dirty="0"/>
              <a:t>Kafka Broker </a:t>
            </a:r>
            <a:r>
              <a:rPr lang="zh-CN" altLang="en-US" sz="2400" dirty="0"/>
              <a:t>以追加的方式将消息写到磁盘文件中，且每个分区中的消息被赋予了唯 一整数标识，称之为偏移量 </a:t>
            </a:r>
            <a:r>
              <a:rPr lang="en-US" altLang="zh-CN" sz="2400" dirty="0"/>
              <a:t>Offset</a:t>
            </a:r>
            <a:r>
              <a:rPr lang="zh-CN" altLang="en-US" sz="2400" dirty="0"/>
              <a:t>。</a:t>
            </a:r>
            <a:r>
              <a:rPr lang="en-US" altLang="zh-CN" sz="2400" dirty="0"/>
              <a:t>Offset </a:t>
            </a:r>
            <a:r>
              <a:rPr lang="zh-CN" altLang="en-US" sz="2400" dirty="0"/>
              <a:t>是消费者消费的位置信息，监控数据消费到什 么位置，当消费者挂掉再重新恢复的时候，可以从消费位置继续消费。</a:t>
            </a:r>
            <a:r>
              <a:rPr lang="en-US" altLang="zh-CN" sz="2400" dirty="0"/>
              <a:t>Broker </a:t>
            </a:r>
            <a:r>
              <a:rPr lang="zh-CN" altLang="en-US" sz="2400" dirty="0"/>
              <a:t>仅提供基于 </a:t>
            </a:r>
            <a:r>
              <a:rPr lang="en-US" altLang="zh-CN" sz="2400" dirty="0"/>
              <a:t>Offset </a:t>
            </a:r>
            <a:r>
              <a:rPr lang="zh-CN" altLang="en-US" sz="2400" dirty="0"/>
              <a:t>的读取方式，不会维护各个 </a:t>
            </a:r>
            <a:r>
              <a:rPr lang="en-US" altLang="zh-CN" sz="2400" dirty="0"/>
              <a:t>Consumer </a:t>
            </a:r>
            <a:r>
              <a:rPr lang="zh-CN" altLang="en-US" sz="2400" dirty="0"/>
              <a:t>当前已消费消息的 </a:t>
            </a:r>
            <a:r>
              <a:rPr lang="en-US" altLang="zh-CN" sz="2400" dirty="0"/>
              <a:t>Offset </a:t>
            </a:r>
            <a:r>
              <a:rPr lang="zh-CN" altLang="en-US" sz="2400" dirty="0"/>
              <a:t>值，而是由 </a:t>
            </a:r>
            <a:r>
              <a:rPr lang="en-US" altLang="zh-CN" sz="2400" dirty="0"/>
              <a:t>Consumer </a:t>
            </a:r>
            <a:r>
              <a:rPr lang="zh-CN" altLang="en-US" sz="2400" dirty="0"/>
              <a:t>各自维护当前读取的进度。</a:t>
            </a:r>
            <a:r>
              <a:rPr lang="en-US" altLang="zh-CN" sz="2400" dirty="0"/>
              <a:t>Consumer </a:t>
            </a:r>
            <a:r>
              <a:rPr lang="zh-CN" altLang="en-US" sz="2400" dirty="0"/>
              <a:t>读取数据时告诉 </a:t>
            </a:r>
            <a:r>
              <a:rPr lang="en-US" altLang="zh-CN" sz="2400" dirty="0"/>
              <a:t>Broker </a:t>
            </a:r>
            <a:r>
              <a:rPr lang="zh-CN" altLang="en-US" sz="2400" dirty="0"/>
              <a:t>请求消息的起始 </a:t>
            </a:r>
            <a:r>
              <a:rPr lang="en-US" altLang="zh-CN" sz="2400" dirty="0"/>
              <a:t>Offset </a:t>
            </a:r>
            <a:r>
              <a:rPr lang="zh-CN" altLang="en-US" sz="2400" dirty="0"/>
              <a:t>值， </a:t>
            </a:r>
            <a:r>
              <a:rPr lang="en-US" altLang="zh-CN" sz="2400" dirty="0"/>
              <a:t>Broker </a:t>
            </a:r>
            <a:r>
              <a:rPr lang="zh-CN" altLang="en-US" sz="2400" dirty="0"/>
              <a:t>将之后的消息流式发送过去。</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zh-CN" altLang="en-US" sz="2400" dirty="0"/>
              <a:t> </a:t>
            </a:r>
            <a:r>
              <a:rPr lang="en-US" altLang="zh-CN" sz="2400" dirty="0"/>
              <a:t>Broker </a:t>
            </a:r>
            <a:r>
              <a:rPr lang="zh-CN" altLang="en-US" sz="2400" dirty="0"/>
              <a:t>中保存的数据是有有效期的，比如 </a:t>
            </a:r>
            <a:r>
              <a:rPr lang="en-US" altLang="zh-CN" sz="2400" dirty="0"/>
              <a:t>7 </a:t>
            </a:r>
            <a:r>
              <a:rPr lang="zh-CN" altLang="en-US" sz="2400" dirty="0"/>
              <a:t>天，一旦超过了有效期，对应的数据将被 移除以释放磁盘空间。只要数据在有效期内，</a:t>
            </a:r>
            <a:r>
              <a:rPr lang="en-US" altLang="zh-CN" sz="2400" dirty="0"/>
              <a:t>Consumer </a:t>
            </a:r>
            <a:r>
              <a:rPr lang="zh-CN" altLang="en-US" sz="2400" dirty="0"/>
              <a:t>可以重复读取而不受限制。</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92565909"/>
      </p:ext>
    </p:extLst>
  </p:cSld>
  <p:clrMapOvr>
    <a:masterClrMapping/>
  </p:clrMapOvr>
  <p:transition spd="slow" advClick="0" advTm="3624"/>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8.3.2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工作原理</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489364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3</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lang="en-US" altLang="zh-CN" sz="2400" dirty="0"/>
              <a:t>Consumer</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       </a:t>
            </a:r>
            <a:r>
              <a:rPr lang="en-US" altLang="zh-CN" sz="2400" dirty="0"/>
              <a:t>Consumer </a:t>
            </a:r>
            <a:r>
              <a:rPr lang="zh-CN" altLang="en-US" sz="2400" dirty="0"/>
              <a:t>消息消费者是从 </a:t>
            </a:r>
            <a:r>
              <a:rPr lang="en-US" altLang="zh-CN" sz="2400" dirty="0"/>
              <a:t>Kafka Broker </a:t>
            </a:r>
            <a:r>
              <a:rPr lang="zh-CN" altLang="en-US" sz="2400" dirty="0"/>
              <a:t>取消息的客户端。</a:t>
            </a:r>
            <a:r>
              <a:rPr lang="en-US" altLang="zh-CN" sz="2400" dirty="0"/>
              <a:t>Kafka </a:t>
            </a:r>
            <a:r>
              <a:rPr lang="zh-CN" altLang="en-US" sz="2400" dirty="0"/>
              <a:t>支持持久化，生产者 退出后，未消费的消息仍可被消费。</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zh-CN" altLang="en-US" sz="2400" dirty="0"/>
              <a:t> </a:t>
            </a:r>
            <a:r>
              <a:rPr lang="en-US" altLang="zh-CN" sz="2400" dirty="0"/>
              <a:t>Consumer </a:t>
            </a:r>
            <a:r>
              <a:rPr lang="zh-CN" altLang="en-US" sz="2400" dirty="0"/>
              <a:t>采用 </a:t>
            </a:r>
            <a:r>
              <a:rPr lang="en-US" altLang="zh-CN" sz="2400" dirty="0"/>
              <a:t>Pull </a:t>
            </a:r>
            <a:r>
              <a:rPr lang="zh-CN" altLang="en-US" sz="2400" dirty="0"/>
              <a:t>的模式从 </a:t>
            </a:r>
            <a:r>
              <a:rPr lang="en-US" altLang="zh-CN" sz="2400" dirty="0"/>
              <a:t>Broker </a:t>
            </a:r>
            <a:r>
              <a:rPr lang="zh-CN" altLang="en-US" sz="2400" dirty="0"/>
              <a:t>中读取数据。</a:t>
            </a:r>
            <a:r>
              <a:rPr lang="en-US" altLang="zh-CN" sz="2400" dirty="0"/>
              <a:t>Push </a:t>
            </a:r>
            <a:r>
              <a:rPr lang="zh-CN" altLang="en-US" sz="2400" dirty="0"/>
              <a:t>模式很难适应消费速率不同的 消费者，因为消息发送速率是由 </a:t>
            </a:r>
            <a:r>
              <a:rPr lang="en-US" altLang="zh-CN" sz="2400" dirty="0"/>
              <a:t>Broker </a:t>
            </a:r>
            <a:r>
              <a:rPr lang="zh-CN" altLang="en-US" sz="2400" dirty="0"/>
              <a:t>决定的。它的目标是尽可能以最快的速度传递消息， 但是这样容易造成 </a:t>
            </a:r>
            <a:r>
              <a:rPr lang="en-US" altLang="zh-CN" sz="2400" dirty="0"/>
              <a:t>Consumer </a:t>
            </a:r>
            <a:r>
              <a:rPr lang="zh-CN" altLang="en-US" sz="2400" dirty="0"/>
              <a:t>来不及处理消息，典型的表现就是拒绝服务以及网络拥塞。而 </a:t>
            </a:r>
            <a:r>
              <a:rPr lang="en-US" altLang="zh-CN" sz="2400" dirty="0"/>
              <a:t>Pull </a:t>
            </a:r>
            <a:r>
              <a:rPr lang="zh-CN" altLang="en-US" sz="2400" dirty="0"/>
              <a:t>模式可以根据 </a:t>
            </a:r>
            <a:r>
              <a:rPr lang="en-US" altLang="zh-CN" sz="2400" dirty="0"/>
              <a:t>Consumer </a:t>
            </a:r>
            <a:r>
              <a:rPr lang="zh-CN" altLang="en-US" sz="2400" dirty="0"/>
              <a:t>的消费能力以适当的速率消费消息。</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Consumer Group </a:t>
            </a:r>
            <a:r>
              <a:rPr lang="zh-CN" altLang="en-US" sz="2400" dirty="0"/>
              <a:t>又称消费者组，消费者组内每个消费者负责消费不同分区的数据。⼀ 个分区只能由组内⼀个消费者消费，消费者组之间互不影响。所有的消费者都属于某个消费 者组，即消费者组是逻辑上的⼀个订阅者。一个 </a:t>
            </a:r>
            <a:r>
              <a:rPr lang="en-US" altLang="zh-CN" sz="2400" dirty="0"/>
              <a:t>Consumer Group </a:t>
            </a:r>
            <a:r>
              <a:rPr lang="zh-CN" altLang="en-US" sz="2400" dirty="0"/>
              <a:t>中有多个 </a:t>
            </a:r>
            <a:r>
              <a:rPr lang="en-US" altLang="zh-CN" sz="2400" dirty="0"/>
              <a:t>Consumer</a:t>
            </a:r>
            <a:r>
              <a:rPr lang="zh-CN" altLang="en-US" sz="2400" dirty="0"/>
              <a:t>，一个 </a:t>
            </a:r>
            <a:r>
              <a:rPr lang="en-US" altLang="zh-CN" sz="2400" dirty="0"/>
              <a:t>Topic </a:t>
            </a:r>
            <a:r>
              <a:rPr lang="zh-CN" altLang="en-US" sz="2400" dirty="0"/>
              <a:t>有多个 </a:t>
            </a:r>
            <a:r>
              <a:rPr lang="en-US" altLang="zh-CN" sz="2400" dirty="0"/>
              <a:t>Partition</a:t>
            </a:r>
            <a:r>
              <a:rPr lang="zh-CN" altLang="en-US" sz="2400" dirty="0"/>
              <a:t>，所以必然会涉及到 </a:t>
            </a:r>
            <a:r>
              <a:rPr lang="en-US" altLang="zh-CN" sz="2400" dirty="0"/>
              <a:t>Partition </a:t>
            </a:r>
            <a:r>
              <a:rPr lang="zh-CN" altLang="en-US" sz="2400" dirty="0"/>
              <a:t>的分配问题，即确定哪个 </a:t>
            </a:r>
            <a:r>
              <a:rPr lang="en-US" altLang="zh-CN" sz="2400" dirty="0"/>
              <a:t>Partition </a:t>
            </a:r>
            <a:r>
              <a:rPr lang="zh-CN" altLang="en-US" sz="2400" dirty="0"/>
              <a:t>由哪个 </a:t>
            </a:r>
            <a:r>
              <a:rPr lang="en-US" altLang="zh-CN" sz="2400" dirty="0"/>
              <a:t>Consumer </a:t>
            </a:r>
            <a:r>
              <a:rPr lang="zh-CN" altLang="en-US" sz="2400" dirty="0"/>
              <a:t>来消费。</a:t>
            </a:r>
            <a:r>
              <a:rPr lang="en-US" altLang="zh-CN" sz="2400" dirty="0"/>
              <a:t>Kafka </a:t>
            </a:r>
            <a:r>
              <a:rPr lang="zh-CN" altLang="en-US" sz="2400" dirty="0"/>
              <a:t>提供了 </a:t>
            </a:r>
            <a:r>
              <a:rPr lang="en-US" altLang="zh-CN" sz="2400" dirty="0"/>
              <a:t>3 </a:t>
            </a:r>
            <a:r>
              <a:rPr lang="zh-CN" altLang="en-US" sz="2400" dirty="0"/>
              <a:t>种消费者分区分配策略：</a:t>
            </a:r>
            <a:r>
              <a:rPr lang="en-US" altLang="zh-CN" sz="2400" dirty="0" err="1"/>
              <a:t>Rangeassigor</a:t>
            </a:r>
            <a:r>
              <a:rPr lang="zh-CN" altLang="en-US" sz="2400" dirty="0"/>
              <a:t>、 </a:t>
            </a:r>
            <a:r>
              <a:rPr lang="en-US" altLang="zh-CN" sz="2400" dirty="0" err="1"/>
              <a:t>Roundrobinassignor</a:t>
            </a:r>
            <a:r>
              <a:rPr lang="zh-CN" altLang="en-US" sz="2400" dirty="0"/>
              <a:t>、</a:t>
            </a:r>
            <a:r>
              <a:rPr lang="en-US" altLang="zh-CN" sz="2400" dirty="0" err="1"/>
              <a:t>Stickyassignor</a:t>
            </a:r>
            <a:r>
              <a:rPr lang="zh-CN" altLang="en-US" sz="2400" dirty="0"/>
              <a:t>。</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317365872"/>
      </p:ext>
    </p:extLst>
  </p:cSld>
  <p:clrMapOvr>
    <a:masterClrMapping/>
  </p:clrMapOvr>
  <p:transition spd="slow" advClick="0" advTm="3624"/>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8.3.2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工作原理</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378565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3</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Consumer</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       </a:t>
            </a:r>
            <a:r>
              <a:rPr lang="en-US" altLang="zh-CN" sz="2400" dirty="0" err="1"/>
              <a:t>Partitionassignor</a:t>
            </a:r>
            <a:r>
              <a:rPr lang="en-US" altLang="zh-CN" sz="2400" dirty="0"/>
              <a:t> </a:t>
            </a:r>
            <a:r>
              <a:rPr lang="zh-CN" altLang="en-US" sz="2400" dirty="0"/>
              <a:t>接口用于用户定义实现分区分配算法，以实现 </a:t>
            </a:r>
            <a:r>
              <a:rPr lang="en-US" altLang="zh-CN" sz="2400" dirty="0"/>
              <a:t>Consumer </a:t>
            </a:r>
            <a:r>
              <a:rPr lang="zh-CN" altLang="en-US" sz="2400" dirty="0"/>
              <a:t>之间的分 区分配。消费组的成员订阅它们感兴趣的 </a:t>
            </a:r>
            <a:r>
              <a:rPr lang="en-US" altLang="zh-CN" sz="2400" dirty="0"/>
              <a:t>Topic </a:t>
            </a:r>
            <a:r>
              <a:rPr lang="zh-CN" altLang="en-US" sz="2400" dirty="0"/>
              <a:t>并将这种订阅关系传递给作为订阅组协调者的 </a:t>
            </a:r>
            <a:r>
              <a:rPr lang="en-US" altLang="zh-CN" sz="2400" dirty="0"/>
              <a:t>Broker</a:t>
            </a:r>
            <a:r>
              <a:rPr lang="zh-CN" altLang="en-US" sz="2400" dirty="0"/>
              <a:t>。协调者选择其中的一个消费者来执行这个消费组的分区分配并将分配结果转发 给消费组内所有的消费者。</a:t>
            </a:r>
            <a:r>
              <a:rPr lang="en-US" altLang="zh-CN" sz="2400" dirty="0"/>
              <a:t>Kafka </a:t>
            </a:r>
            <a:r>
              <a:rPr lang="zh-CN" altLang="en-US" sz="2400" dirty="0"/>
              <a:t>默认采用 </a:t>
            </a:r>
            <a:r>
              <a:rPr lang="en-US" altLang="zh-CN" sz="2400" dirty="0" err="1"/>
              <a:t>Rangeassignor</a:t>
            </a:r>
            <a:r>
              <a:rPr lang="en-US" altLang="zh-CN" sz="2400" dirty="0"/>
              <a:t> </a:t>
            </a:r>
            <a:r>
              <a:rPr lang="zh-CN" altLang="en-US" sz="2400" dirty="0"/>
              <a:t>的分配算法。</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en-US" altLang="zh-CN" sz="2400" dirty="0" err="1"/>
              <a:t>Rangeassignor</a:t>
            </a:r>
            <a:r>
              <a:rPr lang="en-US" altLang="zh-CN" sz="2400" dirty="0"/>
              <a:t> </a:t>
            </a:r>
            <a:r>
              <a:rPr lang="zh-CN" altLang="en-US" sz="2400" dirty="0"/>
              <a:t>对每个 </a:t>
            </a:r>
            <a:r>
              <a:rPr lang="en-US" altLang="zh-CN" sz="2400" dirty="0"/>
              <a:t>Topic </a:t>
            </a:r>
            <a:r>
              <a:rPr lang="zh-CN" altLang="en-US" sz="2400" dirty="0"/>
              <a:t>进行独立的分区分配。对于每一个 </a:t>
            </a:r>
            <a:r>
              <a:rPr lang="en-US" altLang="zh-CN" sz="2400" dirty="0"/>
              <a:t>Topic</a:t>
            </a:r>
            <a:r>
              <a:rPr lang="zh-CN" altLang="en-US" sz="2400" dirty="0"/>
              <a:t>，首先对分区按 照分区 </a:t>
            </a:r>
            <a:r>
              <a:rPr lang="en-US" altLang="zh-CN" sz="2400" dirty="0"/>
              <a:t>Id </a:t>
            </a:r>
            <a:r>
              <a:rPr lang="zh-CN" altLang="en-US" sz="2400" dirty="0"/>
              <a:t>进行排序，然后订阅这个 </a:t>
            </a:r>
            <a:r>
              <a:rPr lang="en-US" altLang="zh-CN" sz="2400" dirty="0"/>
              <a:t>Topic </a:t>
            </a:r>
            <a:r>
              <a:rPr lang="zh-CN" altLang="en-US" sz="2400" dirty="0"/>
              <a:t>的消费组的消费者再进行排序，之后尽量均衡的 将分区分配给消费者。这里只能是尽量均衡，因为分区数可能无法被消费者数量整除，那么 有一些消费者就会多分配到一些分区。</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97556014"/>
      </p:ext>
    </p:extLst>
  </p:cSld>
  <p:clrMapOvr>
    <a:masterClrMapping/>
  </p:clrMapOvr>
  <p:transition spd="slow" advClick="0" advTm="3624"/>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8.3.2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工作原理</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452431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3</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Consumer</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en-US" altLang="zh-CN" sz="2400" dirty="0" err="1"/>
              <a:t>Roundrobinassignor</a:t>
            </a:r>
            <a:r>
              <a:rPr lang="en-US" altLang="zh-CN" sz="2400" dirty="0"/>
              <a:t> </a:t>
            </a:r>
            <a:r>
              <a:rPr lang="zh-CN" altLang="en-US" sz="2400" dirty="0"/>
              <a:t>的分配策略是将消费组内订阅的所有 </a:t>
            </a:r>
            <a:r>
              <a:rPr lang="en-US" altLang="zh-CN" sz="2400" dirty="0"/>
              <a:t>Topic </a:t>
            </a:r>
            <a:r>
              <a:rPr lang="zh-CN" altLang="en-US" sz="2400" dirty="0"/>
              <a:t>的分区及所有消费者 进行排序后尽量均衡的分配（</a:t>
            </a:r>
            <a:r>
              <a:rPr lang="en-US" altLang="zh-CN" sz="2400" dirty="0" err="1"/>
              <a:t>Rangeassignor</a:t>
            </a:r>
            <a:r>
              <a:rPr lang="en-US" altLang="zh-CN" sz="2400" dirty="0"/>
              <a:t> </a:t>
            </a:r>
            <a:r>
              <a:rPr lang="zh-CN" altLang="en-US" sz="2400" dirty="0"/>
              <a:t>是针对单个 </a:t>
            </a:r>
            <a:r>
              <a:rPr lang="en-US" altLang="zh-CN" sz="2400" dirty="0"/>
              <a:t>Topic </a:t>
            </a:r>
            <a:r>
              <a:rPr lang="zh-CN" altLang="en-US" sz="2400" dirty="0"/>
              <a:t>的分区进行排序分配的）。 如果消费组内，消费者订阅的 </a:t>
            </a:r>
            <a:r>
              <a:rPr lang="en-US" altLang="zh-CN" sz="2400" dirty="0"/>
              <a:t>Topic </a:t>
            </a:r>
            <a:r>
              <a:rPr lang="zh-CN" altLang="en-US" sz="2400" dirty="0"/>
              <a:t>列表是相同的（每个消费者都订阅了相同的 </a:t>
            </a:r>
            <a:r>
              <a:rPr lang="en-US" altLang="zh-CN" sz="2400" dirty="0"/>
              <a:t>Topic</a:t>
            </a:r>
            <a:r>
              <a:rPr lang="zh-CN" altLang="en-US" sz="2400" dirty="0"/>
              <a:t>）， 那么分配结果是尽量均衡的（消费者之间分配到的分区数的差值不会超过 </a:t>
            </a:r>
            <a:r>
              <a:rPr lang="en-US" altLang="zh-CN" sz="2400" dirty="0"/>
              <a:t>1</a:t>
            </a:r>
            <a:r>
              <a:rPr lang="zh-CN" altLang="en-US" sz="2400" dirty="0"/>
              <a:t>）。如果订阅的 </a:t>
            </a:r>
            <a:r>
              <a:rPr lang="en-US" altLang="zh-CN" sz="2400" dirty="0"/>
              <a:t>Topic </a:t>
            </a:r>
            <a:r>
              <a:rPr lang="zh-CN" altLang="en-US" sz="2400" dirty="0"/>
              <a:t>列表是不同的，那么分配结果是不保证“尽量均衡”的，因为某些消费者不参与一些 </a:t>
            </a:r>
            <a:r>
              <a:rPr lang="en-US" altLang="zh-CN" sz="2400" dirty="0"/>
              <a:t>Topic </a:t>
            </a:r>
            <a:r>
              <a:rPr lang="zh-CN" altLang="en-US" sz="2400" dirty="0"/>
              <a:t>的分配。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en-US" altLang="zh-CN" sz="2400" dirty="0" err="1"/>
              <a:t>Stickyassignor</a:t>
            </a:r>
            <a:r>
              <a:rPr lang="en-US" altLang="zh-CN" sz="2400" dirty="0"/>
              <a:t> </a:t>
            </a:r>
            <a:r>
              <a:rPr lang="zh-CN" altLang="en-US" sz="2400" dirty="0"/>
              <a:t>分区分配算法，目的是在执行一次新的分配时，能在上一次分配的结 果的基础上，尽量少的调整分区分配的变动，节省因分区分配变化带来的开销。</a:t>
            </a:r>
            <a:r>
              <a:rPr lang="en-US" altLang="zh-CN" sz="2400" dirty="0"/>
              <a:t>Sticky </a:t>
            </a:r>
            <a:r>
              <a:rPr lang="zh-CN" altLang="en-US" sz="2400" dirty="0"/>
              <a:t>是 “粘性的”，可以理解为分配结果是带“粘性的”，每一次分配变更相对上一次分配做最少 的变动。</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51380736"/>
      </p:ext>
    </p:extLst>
  </p:cSld>
  <p:clrMapOvr>
    <a:masterClrMapping/>
  </p:clrMapOvr>
  <p:transition spd="slow" advClick="0" advTm="3624"/>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8.3.3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的配置与启动</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526297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1</a:t>
            </a:r>
            <a:r>
              <a:rPr kumimoji="0" lang="zh-CN" altLang="en-US"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rPr>
              <a:t>）</a:t>
            </a:r>
            <a:r>
              <a:rPr lang="zh-CN" altLang="en-US" sz="2400" dirty="0"/>
              <a:t>安装 </a:t>
            </a:r>
            <a:r>
              <a:rPr lang="en-US" altLang="zh-CN" sz="2400" dirty="0" err="1"/>
              <a:t>kafka</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t>直接去官网下载并解压。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a:t>
            </a:r>
            <a:r>
              <a:rPr lang="en-US" altLang="zh-CN" sz="2400" dirty="0" err="1"/>
              <a:t>wget</a:t>
            </a:r>
            <a:r>
              <a:rPr lang="en-US" altLang="zh-CN" sz="2400" dirty="0"/>
              <a:t> http://mirrors.shu.edu.cn/apache/kafka/2.0.0/kafka_2.11-2.0.0.tgz $ tar -</a:t>
            </a:r>
            <a:r>
              <a:rPr lang="en-US" altLang="zh-CN" sz="2400" dirty="0" err="1"/>
              <a:t>zxvf</a:t>
            </a:r>
            <a:r>
              <a:rPr lang="en-US" altLang="zh-CN" sz="2400" dirty="0"/>
              <a:t> kafka_2.11-2.0.0.tgz</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294A5A"/>
                </a:solidFill>
                <a:latin typeface="微软雅黑" panose="020B0503020204020204" pitchFamily="34" charset="-122"/>
                <a:ea typeface="微软雅黑" panose="020B0503020204020204" pitchFamily="34" charset="-122"/>
              </a:rPr>
              <a:t>（</a:t>
            </a:r>
            <a:r>
              <a:rPr lang="en-US" altLang="zh-CN" sz="2400" dirty="0">
                <a:solidFill>
                  <a:srgbClr val="294A5A"/>
                </a:solidFill>
                <a:latin typeface="微软雅黑" panose="020B0503020204020204" pitchFamily="34" charset="-122"/>
                <a:ea typeface="微软雅黑" panose="020B0503020204020204" pitchFamily="34" charset="-122"/>
              </a:rPr>
              <a:t>2</a:t>
            </a:r>
            <a:r>
              <a:rPr lang="zh-CN" altLang="en-US" sz="2400" dirty="0">
                <a:solidFill>
                  <a:srgbClr val="294A5A"/>
                </a:solidFill>
                <a:latin typeface="微软雅黑" panose="020B0503020204020204" pitchFamily="34" charset="-122"/>
                <a:ea typeface="微软雅黑" panose="020B0503020204020204" pitchFamily="34" charset="-122"/>
              </a:rPr>
              <a:t>）配置启动</a:t>
            </a:r>
            <a:endParaRPr lang="en-US" altLang="zh-CN" sz="2400" dirty="0">
              <a:solidFill>
                <a:srgbClr val="294A5A"/>
              </a:solidFill>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0070C0"/>
                </a:solidFill>
              </a:rPr>
              <a:t>启动 </a:t>
            </a:r>
            <a:r>
              <a:rPr lang="en-US" altLang="zh-CN" sz="2400" dirty="0">
                <a:solidFill>
                  <a:srgbClr val="0070C0"/>
                </a:solidFill>
              </a:rPr>
              <a:t>zookeeper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t>
            </a:r>
            <a:r>
              <a:rPr lang="zh-CN" altLang="en-US" sz="2400" dirty="0"/>
              <a:t>启动 </a:t>
            </a:r>
            <a:r>
              <a:rPr lang="en-US" altLang="zh-CN" sz="2400" dirty="0"/>
              <a:t>zookeeper </a:t>
            </a:r>
            <a:r>
              <a:rPr lang="zh-CN" altLang="en-US" sz="2400" dirty="0"/>
              <a:t>指定 </a:t>
            </a:r>
            <a:r>
              <a:rPr lang="en-US" altLang="zh-CN" sz="2400" dirty="0"/>
              <a:t>zookeeper </a:t>
            </a:r>
            <a:r>
              <a:rPr lang="zh-CN" altLang="en-US" sz="2400" dirty="0"/>
              <a:t>配置文件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./bin/zookeeper-server-start.sh ./config/</a:t>
            </a:r>
            <a:r>
              <a:rPr lang="en-US" altLang="zh-CN" sz="2400" dirty="0" err="1"/>
              <a:t>zookeeper.properties</a:t>
            </a:r>
            <a:r>
              <a:rPr lang="en-US" altLang="zh-CN" sz="2400" dirty="0"/>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0070C0"/>
                </a:solidFill>
              </a:rPr>
              <a:t>启动 </a:t>
            </a:r>
            <a:r>
              <a:rPr lang="en-US" altLang="zh-CN" sz="2400" dirty="0" err="1">
                <a:solidFill>
                  <a:srgbClr val="0070C0"/>
                </a:solidFill>
              </a:rPr>
              <a:t>kafka</a:t>
            </a:r>
            <a:r>
              <a:rPr lang="en-US" altLang="zh-CN" sz="2400" dirty="0">
                <a:solidFill>
                  <a:srgbClr val="0070C0"/>
                </a:solidFill>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a:t>
            </a:r>
            <a:r>
              <a:rPr lang="zh-CN" altLang="en-US" sz="2400" dirty="0"/>
              <a:t>打开 </a:t>
            </a:r>
            <a:r>
              <a:rPr lang="en-US" altLang="zh-CN" sz="2400" dirty="0" err="1"/>
              <a:t>kafka</a:t>
            </a:r>
            <a:r>
              <a:rPr lang="en-US" altLang="zh-CN" sz="2400" dirty="0"/>
              <a:t> </a:t>
            </a:r>
            <a:r>
              <a:rPr lang="zh-CN" altLang="en-US" sz="2400" dirty="0"/>
              <a:t>配置文件，开启监听端口 </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vim </a:t>
            </a:r>
            <a:r>
              <a:rPr lang="en-US" altLang="zh-CN" sz="2400" dirty="0" err="1"/>
              <a:t>server.properties</a:t>
            </a:r>
            <a:r>
              <a:rPr lang="en-US" altLang="zh-CN" sz="2400" dirty="0"/>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listeners=PLAINTEXT://localhost:9092</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880822490"/>
      </p:ext>
    </p:extLst>
  </p:cSld>
  <p:clrMapOvr>
    <a:masterClrMapping/>
  </p:clrMapOvr>
  <p:transition spd="slow" advClick="0" advTm="3624"/>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8662932" cy="138499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8.3  </a:t>
            </a:r>
            <a:r>
              <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Kafka </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消息队列大数据采集系统</a:t>
            </a:r>
            <a:endParaRPr kumimoji="0" lang="en-US" altLang="zh-CN"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F9C900"/>
              </a:solidFill>
              <a:effectLst/>
              <a:uLnTx/>
              <a:uFillTx/>
              <a:latin typeface="Arial" panose="020B0604020202020204"/>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16865" y="984885"/>
            <a:ext cx="6239510" cy="954405"/>
            <a:chOff x="695" y="481"/>
            <a:chExt cx="9826" cy="1503"/>
          </a:xfrm>
        </p:grpSpPr>
        <p:sp>
          <p:nvSpPr>
            <p:cNvPr id="116" name="TextBox 54"/>
            <p:cNvSpPr txBox="1"/>
            <p:nvPr/>
          </p:nvSpPr>
          <p:spPr>
            <a:xfrm>
              <a:off x="1109" y="481"/>
              <a:ext cx="9412" cy="15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8.3.3   Kafka </a:t>
              </a:r>
              <a:r>
                <a:rPr kumimoji="0" lang="zh-CN" altLang="en-US"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的配置与启动</a:t>
              </a: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4" name="文本框 3"/>
          <p:cNvSpPr txBox="1"/>
          <p:nvPr/>
        </p:nvSpPr>
        <p:spPr>
          <a:xfrm>
            <a:off x="219529" y="1487808"/>
            <a:ext cx="11783508" cy="378565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0070C0"/>
                </a:solidFill>
              </a:rPr>
              <a:t>启动 </a:t>
            </a:r>
            <a:r>
              <a:rPr lang="en-US" altLang="zh-CN" sz="2400" dirty="0" err="1">
                <a:solidFill>
                  <a:srgbClr val="0070C0"/>
                </a:solidFill>
              </a:rPr>
              <a:t>kafka</a:t>
            </a:r>
            <a:r>
              <a:rPr lang="en-US" altLang="zh-CN" sz="2400" dirty="0">
                <a:solidFill>
                  <a:srgbClr val="0070C0"/>
                </a:solidFill>
              </a:rPr>
              <a:t> </a:t>
            </a:r>
            <a:r>
              <a:rPr lang="zh-CN" altLang="en-US" sz="2400" dirty="0">
                <a:solidFill>
                  <a:srgbClr val="0070C0"/>
                </a:solidFill>
              </a:rPr>
              <a:t>服务 </a:t>
            </a:r>
            <a:endParaRPr lang="en-US" altLang="zh-CN" sz="2400" dirty="0">
              <a:solidFill>
                <a:srgbClr val="0070C0"/>
              </a:solidFill>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./bin/kafka-server-start.sh ./config/</a:t>
            </a:r>
            <a:r>
              <a:rPr lang="en-US" altLang="zh-CN" sz="2400" dirty="0" err="1"/>
              <a:t>server.properties</a:t>
            </a:r>
            <a:r>
              <a:rPr lang="en-US" altLang="zh-CN" sz="2400" dirty="0"/>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t>注意 </a:t>
            </a:r>
            <a:r>
              <a:rPr lang="en-US" altLang="zh-CN" sz="2400" dirty="0" err="1"/>
              <a:t>kafka</a:t>
            </a:r>
            <a:r>
              <a:rPr lang="en-US" altLang="zh-CN" sz="2400" dirty="0"/>
              <a:t> </a:t>
            </a:r>
            <a:r>
              <a:rPr lang="zh-CN" altLang="en-US" sz="2400" dirty="0"/>
              <a:t>基于 </a:t>
            </a:r>
            <a:r>
              <a:rPr lang="en-US" altLang="zh-CN" sz="2400" dirty="0"/>
              <a:t>zookeeper</a:t>
            </a:r>
            <a:r>
              <a:rPr lang="zh-CN" altLang="en-US" sz="2400" dirty="0"/>
              <a:t>，必须先启动 </a:t>
            </a:r>
            <a:r>
              <a:rPr lang="en-US" altLang="zh-CN" sz="2400" dirty="0"/>
              <a:t>zookeeper </a:t>
            </a:r>
            <a:r>
              <a:rPr lang="zh-CN" altLang="en-US" sz="2400" dirty="0"/>
              <a:t>，再启动 </a:t>
            </a:r>
            <a:r>
              <a:rPr lang="en-US" altLang="zh-CN" sz="2400" dirty="0" err="1"/>
              <a:t>kafka</a:t>
            </a:r>
            <a:r>
              <a:rPr lang="zh-CN" altLang="en-US" sz="2400" dirty="0"/>
              <a:t>。</a:t>
            </a:r>
            <a:endParaRPr lang="en-US" altLang="zh-CN" sz="2400" dirty="0"/>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0070C0"/>
                </a:solidFill>
              </a:rPr>
              <a:t>启动消费者 </a:t>
            </a:r>
            <a:endParaRPr lang="en-US" altLang="zh-CN" sz="2400" dirty="0">
              <a:solidFill>
                <a:srgbClr val="0070C0"/>
              </a:solidFill>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./bin/kafka-console-consumer.sh --bootstrap-server localhost:9092 --topic test --from-beginning</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400" dirty="0">
                <a:solidFill>
                  <a:srgbClr val="0070C0"/>
                </a:solidFill>
              </a:rPr>
              <a:t>启动生产者 </a:t>
            </a:r>
            <a:endParaRPr lang="en-US" altLang="zh-CN" sz="2400" dirty="0">
              <a:solidFill>
                <a:srgbClr val="0070C0"/>
              </a:solidFill>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2400" dirty="0"/>
              <a:t>$ ./bin/kafka-console-producer.sh --broker-list localhost:9092 --topic test </a:t>
            </a:r>
            <a:endParaRPr kumimoji="0" lang="en-US" altLang="zh-CN" sz="2400" b="0" i="0" u="none" strike="noStrike" kern="1200" cap="none" spc="0" normalizeH="0" baseline="0" noProof="0" dirty="0">
              <a:ln>
                <a:noFill/>
              </a:ln>
              <a:solidFill>
                <a:srgbClr val="294A5A"/>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74450240"/>
      </p:ext>
    </p:extLst>
  </p:cSld>
  <p:clrMapOvr>
    <a:masterClrMapping/>
  </p:clrMapOvr>
  <p:transition spd="slow" advClick="0" advTm="3624"/>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 8.4 Nutch分布式大数据爬虫系统</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1405" y="1826260"/>
            <a:ext cx="10032365" cy="5262245"/>
          </a:xfrm>
          <a:prstGeom prst="rect">
            <a:avLst/>
          </a:prstGeom>
          <a:noFill/>
        </p:spPr>
        <p:txBody>
          <a:bodyPr wrap="square" rtlCol="0">
            <a:spAutoFit/>
          </a:bodyPr>
          <a:lstStyle/>
          <a:p>
            <a:pPr marL="342900" indent="-342900">
              <a:buFont typeface="Wingdings" panose="05000000000000000000" charset="0"/>
              <a:buChar char="u"/>
            </a:pPr>
            <a:r>
              <a:rPr lang="en-US" sz="2400">
                <a:latin typeface="微软雅黑" panose="020B0503020204020204" pitchFamily="34" charset="-122"/>
                <a:ea typeface="微软雅黑" panose="020B0503020204020204" pitchFamily="34" charset="-122"/>
                <a:cs typeface="微软雅黑" panose="020B0503020204020204" pitchFamily="34" charset="-122"/>
              </a:rPr>
              <a:t>网页数据库</a:t>
            </a:r>
          </a:p>
          <a:p>
            <a:r>
              <a:rPr lang="en-US" sz="2400">
                <a:latin typeface="微软雅黑" panose="020B0503020204020204" pitchFamily="34" charset="-122"/>
                <a:ea typeface="微软雅黑" panose="020B0503020204020204" pitchFamily="34" charset="-122"/>
                <a:cs typeface="微软雅黑" panose="020B0503020204020204" pitchFamily="34" charset="-122"/>
              </a:rPr>
              <a:t>这个数据库监控网络爬虫要抓取的所有网页和它们的状态，如上一次访问的时间，它的抓取状态信息，刷新间隔，内容校验和，等等。用Nutch的术语来说，这个数据库称为CrawlDb。</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en-US" sz="2400">
                <a:latin typeface="微软雅黑" panose="020B0503020204020204" pitchFamily="34" charset="-122"/>
                <a:ea typeface="微软雅黑" panose="020B0503020204020204" pitchFamily="34" charset="-122"/>
                <a:cs typeface="微软雅黑" panose="020B0503020204020204" pitchFamily="34" charset="-122"/>
              </a:rPr>
              <a:t>爬取网页清单</a:t>
            </a:r>
          </a:p>
          <a:p>
            <a:r>
              <a:rPr lang="en-US" sz="2400">
                <a:latin typeface="微软雅黑" panose="020B0503020204020204" pitchFamily="34" charset="-122"/>
                <a:ea typeface="微软雅黑" panose="020B0503020204020204" pitchFamily="34" charset="-122"/>
                <a:cs typeface="微软雅黑" panose="020B0503020204020204" pitchFamily="34" charset="-122"/>
              </a:rPr>
              <a:t>网络爬虫定期刷新其Web视图信息，然后下载新的网页（以前没有抓取的）或刷新他们认为已经过期的网页。这些准备爬取的候选网页清单，Nutch称为fetchlist。</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en-US" sz="2400">
                <a:latin typeface="微软雅黑" panose="020B0503020204020204" pitchFamily="34" charset="-122"/>
                <a:ea typeface="微软雅黑" panose="020B0503020204020204" pitchFamily="34" charset="-122"/>
                <a:cs typeface="微软雅黑" panose="020B0503020204020204" pitchFamily="34" charset="-122"/>
              </a:rPr>
              <a:t>原始网页数据</a:t>
            </a:r>
          </a:p>
          <a:p>
            <a:r>
              <a:rPr lang="en-US" sz="2400">
                <a:latin typeface="微软雅黑" panose="020B0503020204020204" pitchFamily="34" charset="-122"/>
                <a:ea typeface="微软雅黑" panose="020B0503020204020204" pitchFamily="34" charset="-122"/>
                <a:cs typeface="微软雅黑" panose="020B0503020204020204" pitchFamily="34" charset="-122"/>
              </a:rPr>
              <a:t>网页内容从远程网站下载，以原始的未解释的格式在本地存储成字节数组。Nutch称这种数据为page content。</a:t>
            </a:r>
          </a:p>
          <a:p>
            <a:pPr marL="0" indent="0">
              <a:buFont typeface="Wingdings" panose="05000000000000000000" charset="0"/>
              <a:buNone/>
            </a:pP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8.4.1   Nutch简介</a:t>
              </a: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 8.4 Nutch分布式大数据爬虫系统</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1214755"/>
            <a:ext cx="10032365" cy="460375"/>
          </a:xfrm>
          <a:prstGeom prst="rect">
            <a:avLst/>
          </a:prstGeom>
          <a:noFill/>
        </p:spPr>
        <p:txBody>
          <a:bodyPr wrap="square" rtlCol="0">
            <a:spAutoFit/>
          </a:bodyPr>
          <a:lstStyle/>
          <a:p>
            <a:pPr marL="0" indent="0">
              <a:buFont typeface="Wingdings" panose="05000000000000000000" charset="0"/>
              <a:buNone/>
            </a:pPr>
            <a:endParaRPr 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1047750" y="1384300"/>
            <a:ext cx="10100310" cy="5423535"/>
          </a:xfrm>
          <a:prstGeom prst="rect">
            <a:avLst/>
          </a:prstGeom>
          <a:noFill/>
          <a:ln w="9525">
            <a:noFill/>
          </a:ln>
        </p:spPr>
        <p:txBody>
          <a:bodyPr wrap="square">
            <a:spAutoFit/>
          </a:bodyPr>
          <a:lstStyle/>
          <a:p>
            <a:pPr marL="342900" indent="-342900">
              <a:buFont typeface="Wingdings" panose="05000000000000000000" charset="0"/>
              <a:buChar char="u"/>
            </a:pP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解析的网页数据</a:t>
            </a:r>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    网页内容用适合的解析器进行解析，Nutch为各种常见格式的文档提供了解析器，如HTML，PDF，Open Office和Microsoft Office，RSS等</a:t>
            </a:r>
          </a:p>
          <a:p>
            <a:pPr marL="0" indent="0">
              <a:buFont typeface="Wingdings" panose="05000000000000000000" charset="0"/>
              <a:buNone/>
            </a:pP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链接图数据库</a:t>
            </a:r>
          </a:p>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对于计算基于链接（</a:t>
            </a:r>
            <a:r>
              <a:rPr lang="en-US" sz="2400" b="0">
                <a:latin typeface="微软雅黑" panose="020B0503020204020204" pitchFamily="34" charset="-122"/>
                <a:ea typeface="微软雅黑" panose="020B0503020204020204" pitchFamily="34" charset="-122"/>
                <a:cs typeface="微软雅黑" panose="020B0503020204020204" pitchFamily="34" charset="-122"/>
              </a:rPr>
              <a:t>link</a:t>
            </a:r>
            <a:r>
              <a:rPr lang="zh-CN" sz="2400" b="0">
                <a:latin typeface="微软雅黑" panose="020B0503020204020204" pitchFamily="34" charset="-122"/>
                <a:ea typeface="微软雅黑" panose="020B0503020204020204" pitchFamily="34" charset="-122"/>
                <a:cs typeface="微软雅黑" panose="020B0503020204020204" pitchFamily="34" charset="-122"/>
              </a:rPr>
              <a:t>）的网页排序（</a:t>
            </a:r>
            <a:r>
              <a:rPr lang="en-US" sz="2400" b="0">
                <a:latin typeface="微软雅黑" panose="020B0503020204020204" pitchFamily="34" charset="-122"/>
                <a:ea typeface="微软雅黑" panose="020B0503020204020204" pitchFamily="34" charset="-122"/>
                <a:cs typeface="微软雅黑" panose="020B0503020204020204" pitchFamily="34" charset="-122"/>
              </a:rPr>
              <a:t>page rank</a:t>
            </a:r>
            <a:r>
              <a:rPr lang="zh-CN" sz="2400" b="0">
                <a:latin typeface="微软雅黑" panose="020B0503020204020204" pitchFamily="34" charset="-122"/>
                <a:ea typeface="微软雅黑" panose="020B0503020204020204" pitchFamily="34" charset="-122"/>
                <a:cs typeface="微软雅黑" panose="020B0503020204020204" pitchFamily="34" charset="-122"/>
              </a:rPr>
              <a:t>）值来说，如</a:t>
            </a:r>
            <a:r>
              <a:rPr lang="en-US" sz="2400" b="0">
                <a:latin typeface="微软雅黑" panose="020B0503020204020204" pitchFamily="34" charset="-122"/>
                <a:ea typeface="微软雅黑" panose="020B0503020204020204" pitchFamily="34" charset="-122"/>
                <a:cs typeface="微软雅黑" panose="020B0503020204020204" pitchFamily="34" charset="-122"/>
              </a:rPr>
              <a:t>PageRank</a:t>
            </a:r>
            <a:r>
              <a:rPr lang="zh-CN" sz="2400" b="0">
                <a:latin typeface="微软雅黑" panose="020B0503020204020204" pitchFamily="34" charset="-122"/>
                <a:ea typeface="微软雅黑" panose="020B0503020204020204" pitchFamily="34" charset="-122"/>
                <a:cs typeface="微软雅黑" panose="020B0503020204020204" pitchFamily="34" charset="-122"/>
              </a:rPr>
              <a:t>，这个数据库是必须的。对于</a:t>
            </a:r>
            <a:r>
              <a:rPr lang="en-US" sz="2400" b="0">
                <a:latin typeface="微软雅黑" panose="020B0503020204020204" pitchFamily="34" charset="-122"/>
                <a:ea typeface="微软雅黑" panose="020B0503020204020204" pitchFamily="34" charset="-122"/>
                <a:cs typeface="微软雅黑" panose="020B0503020204020204" pitchFamily="34" charset="-122"/>
              </a:rPr>
              <a:t>Nutch</a:t>
            </a:r>
            <a:r>
              <a:rPr lang="zh-CN" sz="2400" b="0">
                <a:latin typeface="微软雅黑" panose="020B0503020204020204" pitchFamily="34" charset="-122"/>
                <a:ea typeface="微软雅黑" panose="020B0503020204020204" pitchFamily="34" charset="-122"/>
                <a:cs typeface="微软雅黑" panose="020B0503020204020204" pitchFamily="34" charset="-122"/>
              </a:rPr>
              <a:t>记录的每一个</a:t>
            </a:r>
            <a:r>
              <a:rPr lang="en-US" sz="2400" b="0">
                <a:latin typeface="微软雅黑" panose="020B0503020204020204" pitchFamily="34" charset="-122"/>
                <a:ea typeface="微软雅黑" panose="020B0503020204020204" pitchFamily="34" charset="-122"/>
                <a:cs typeface="微软雅黑" panose="020B0503020204020204" pitchFamily="34" charset="-122"/>
              </a:rPr>
              <a:t>URL</a:t>
            </a:r>
            <a:r>
              <a:rPr lang="zh-CN" sz="2400" b="0">
                <a:latin typeface="微软雅黑" panose="020B0503020204020204" pitchFamily="34" charset="-122"/>
                <a:ea typeface="微软雅黑" panose="020B0503020204020204" pitchFamily="34" charset="-122"/>
                <a:cs typeface="微软雅黑" panose="020B0503020204020204" pitchFamily="34" charset="-122"/>
              </a:rPr>
              <a:t>，它会包含一串指向它的其他的</a:t>
            </a:r>
            <a:r>
              <a:rPr lang="en-US" sz="2400" b="0">
                <a:latin typeface="微软雅黑" panose="020B0503020204020204" pitchFamily="34" charset="-122"/>
                <a:ea typeface="微软雅黑" panose="020B0503020204020204" pitchFamily="34" charset="-122"/>
                <a:cs typeface="微软雅黑" panose="020B0503020204020204" pitchFamily="34" charset="-122"/>
              </a:rPr>
              <a:t>URL</a:t>
            </a:r>
            <a:r>
              <a:rPr lang="zh-CN" sz="2400" b="0">
                <a:latin typeface="微软雅黑" panose="020B0503020204020204" pitchFamily="34" charset="-122"/>
                <a:ea typeface="微软雅黑" panose="020B0503020204020204" pitchFamily="34" charset="-122"/>
                <a:cs typeface="微软雅黑" panose="020B0503020204020204" pitchFamily="34" charset="-122"/>
              </a:rPr>
              <a:t>值以及这些</a:t>
            </a:r>
            <a:r>
              <a:rPr lang="en-US" sz="2400" b="0">
                <a:latin typeface="微软雅黑" panose="020B0503020204020204" pitchFamily="34" charset="-122"/>
                <a:ea typeface="微软雅黑" panose="020B0503020204020204" pitchFamily="34" charset="-122"/>
                <a:cs typeface="微软雅黑" panose="020B0503020204020204" pitchFamily="34" charset="-122"/>
              </a:rPr>
              <a:t>URL</a:t>
            </a:r>
            <a:r>
              <a:rPr lang="zh-CN" sz="2400" b="0">
                <a:latin typeface="微软雅黑" panose="020B0503020204020204" pitchFamily="34" charset="-122"/>
                <a:ea typeface="微软雅黑" panose="020B0503020204020204" pitchFamily="34" charset="-122"/>
                <a:cs typeface="微软雅黑" panose="020B0503020204020204" pitchFamily="34" charset="-122"/>
              </a:rPr>
              <a:t>关联的锚文本（在</a:t>
            </a:r>
            <a:r>
              <a:rPr lang="en-US" sz="2400" b="0">
                <a:latin typeface="微软雅黑" panose="020B0503020204020204" pitchFamily="34" charset="-122"/>
                <a:ea typeface="微软雅黑" panose="020B0503020204020204" pitchFamily="34" charset="-122"/>
                <a:cs typeface="微软雅黑" panose="020B0503020204020204" pitchFamily="34" charset="-122"/>
              </a:rPr>
              <a:t>HTML</a:t>
            </a:r>
            <a:r>
              <a:rPr lang="zh-CN" sz="2400" b="0">
                <a:latin typeface="微软雅黑" panose="020B0503020204020204" pitchFamily="34" charset="-122"/>
                <a:ea typeface="微软雅黑" panose="020B0503020204020204" pitchFamily="34" charset="-122"/>
                <a:cs typeface="微软雅黑" panose="020B0503020204020204" pitchFamily="34" charset="-122"/>
              </a:rPr>
              <a:t>文件的</a:t>
            </a:r>
            <a:r>
              <a:rPr lang="en-US" sz="2400" b="0">
                <a:latin typeface="微软雅黑" panose="020B0503020204020204" pitchFamily="34" charset="-122"/>
                <a:ea typeface="微软雅黑" panose="020B0503020204020204" pitchFamily="34" charset="-122"/>
                <a:cs typeface="微软雅黑" panose="020B0503020204020204" pitchFamily="34" charset="-122"/>
              </a:rPr>
              <a:t>&lt;a href=”..”&gt;</a:t>
            </a:r>
            <a:r>
              <a:rPr lang="zh-CN" sz="2400" b="0">
                <a:latin typeface="微软雅黑" panose="020B0503020204020204" pitchFamily="34" charset="-122"/>
                <a:ea typeface="微软雅黑" panose="020B0503020204020204" pitchFamily="34" charset="-122"/>
                <a:cs typeface="微软雅黑" panose="020B0503020204020204" pitchFamily="34" charset="-122"/>
              </a:rPr>
              <a:t>锚文本</a:t>
            </a:r>
            <a:r>
              <a:rPr lang="en-US" sz="2400" b="0">
                <a:latin typeface="微软雅黑" panose="020B0503020204020204" pitchFamily="34" charset="-122"/>
                <a:ea typeface="微软雅黑" panose="020B0503020204020204" pitchFamily="34" charset="-122"/>
                <a:cs typeface="微软雅黑" panose="020B0503020204020204" pitchFamily="34" charset="-122"/>
              </a:rPr>
              <a:t>&lt;/a&gt;</a:t>
            </a:r>
            <a:r>
              <a:rPr lang="zh-CN" sz="2400" b="0">
                <a:latin typeface="微软雅黑" panose="020B0503020204020204" pitchFamily="34" charset="-122"/>
                <a:ea typeface="微软雅黑" panose="020B0503020204020204" pitchFamily="34" charset="-122"/>
                <a:cs typeface="微软雅黑" panose="020B0503020204020204" pitchFamily="34" charset="-122"/>
              </a:rPr>
              <a:t>元素中得到）。这个数据库称为</a:t>
            </a:r>
            <a:r>
              <a:rPr lang="en-US" sz="2400" b="0">
                <a:latin typeface="微软雅黑" panose="020B0503020204020204" pitchFamily="34" charset="-122"/>
                <a:ea typeface="微软雅黑" panose="020B0503020204020204" pitchFamily="34" charset="-122"/>
                <a:cs typeface="微软雅黑" panose="020B0503020204020204" pitchFamily="34" charset="-122"/>
              </a:rPr>
              <a:t>LinkDb</a:t>
            </a:r>
            <a:r>
              <a:rPr lang="zh-CN" sz="2400" b="0">
                <a:latin typeface="微软雅黑" panose="020B0503020204020204" pitchFamily="34" charset="-122"/>
                <a:ea typeface="微软雅黑" panose="020B0503020204020204" pitchFamily="34" charset="-122"/>
                <a:cs typeface="微软雅黑" panose="020B0503020204020204" pitchFamily="34" charset="-122"/>
              </a:rPr>
              <a:t>。</a:t>
            </a:r>
          </a:p>
          <a:p>
            <a:pPr marL="0" indent="0">
              <a:buFont typeface="Wingdings" panose="05000000000000000000" charset="0"/>
              <a:buNone/>
            </a:pP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全文检索索引</a:t>
            </a:r>
          </a:p>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这是一个传统的倒排索引，基于搜集到的所有网页元数据与抽取到的纯文本内容而建立。它是使用性能优越的</a:t>
            </a:r>
            <a:r>
              <a:rPr lang="en-US" sz="2400" b="0">
                <a:latin typeface="微软雅黑" panose="020B0503020204020204" pitchFamily="34" charset="-122"/>
                <a:ea typeface="微软雅黑" panose="020B0503020204020204" pitchFamily="34" charset="-122"/>
                <a:cs typeface="微软雅黑" panose="020B0503020204020204" pitchFamily="34" charset="-122"/>
              </a:rPr>
              <a:t>Lucene</a:t>
            </a:r>
            <a:r>
              <a:rPr lang="zh-CN" sz="2400" b="0">
                <a:latin typeface="微软雅黑" panose="020B0503020204020204" pitchFamily="34" charset="-122"/>
                <a:ea typeface="微软雅黑" panose="020B0503020204020204" pitchFamily="34" charset="-122"/>
                <a:cs typeface="微软雅黑" panose="020B0503020204020204" pitchFamily="34" charset="-122"/>
              </a:rPr>
              <a:t>库来实现的。</a:t>
            </a:r>
            <a:endParaRPr lang="en-US" sz="1050" b="0">
              <a:latin typeface="Arial" panose="020B0604020202020204" pitchFamily="34" charset="0"/>
              <a:cs typeface="Times New Roman" panose="02020603050405020304" charset="0"/>
            </a:endParaRPr>
          </a:p>
          <a:p>
            <a:pPr marL="342900" indent="-342900">
              <a:buFont typeface="Wingdings" panose="05000000000000000000" charset="0"/>
              <a:buChar char="u"/>
            </a:pPr>
            <a:r>
              <a:rPr lang="en-US" sz="1050" b="0">
                <a:latin typeface="Arial" panose="020B0604020202020204" pitchFamily="34" charset="0"/>
                <a:cs typeface="Times New Roman" panose="02020603050405020304" charset="0"/>
              </a:rPr>
              <a:t> </a:t>
            </a:r>
            <a:endParaRPr lang="zh-CN" altLang="en-US"/>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29945" y="1150620"/>
            <a:ext cx="10268585" cy="4523105"/>
          </a:xfrm>
          <a:prstGeom prst="rect">
            <a:avLst/>
          </a:prstGeom>
          <a:noFill/>
        </p:spPr>
        <p:txBody>
          <a:bodyPr wrap="square" rtlCol="0">
            <a:spAutoFit/>
          </a:bodyPr>
          <a:lstStyle/>
          <a:p>
            <a:pPr marL="0" indent="266700"/>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Sqoop数据导入具有以下特点。</a:t>
            </a:r>
          </a:p>
          <a:p>
            <a:pPr marL="457200" indent="-457200">
              <a:buFont typeface="+mj-ea"/>
              <a:buAutoNum type="circleNumDbPlain"/>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支持文本文件（-as-textfile）、avro（-as-avrodatafile）、SequenceFiles（-as-sequencefile）。</a:t>
            </a:r>
          </a:p>
          <a:p>
            <a:pPr marL="457200" indent="-457200">
              <a:buFont typeface="+mj-ea"/>
              <a:buAutoNum type="circleNumDbPlain"/>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支持数据追加，通过-apend指定。</a:t>
            </a:r>
          </a:p>
          <a:p>
            <a:pPr marL="457200" indent="-457200">
              <a:buFont typeface="+mj-ea"/>
              <a:buAutoNum type="circleNumDbPlain"/>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支持table列选取（-column），支持数据选取（-where），和-table 一起使用。</a:t>
            </a:r>
          </a:p>
          <a:p>
            <a:pPr marL="457200" indent="-457200">
              <a:buFont typeface="+mj-ea"/>
              <a:buAutoNum type="circleNumDbPlain"/>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支持数据选取，例如，读入多表join后的数据SELECT a. * ,b. * FROM a JOIN b on (a.id == b.id),不可以和-table同时使用。</a:t>
            </a:r>
          </a:p>
          <a:p>
            <a:pPr marL="457200" indent="-457200">
              <a:buFont typeface="+mj-ea"/>
              <a:buAutoNum type="circleNumDbPlain"/>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支持map数定制（-m）。</a:t>
            </a:r>
          </a:p>
          <a:p>
            <a:pPr marL="457200" indent="-457200">
              <a:buFont typeface="+mj-ea"/>
              <a:buAutoNum type="circleNumDbPlain"/>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支持压缩（-compress）。</a:t>
            </a:r>
          </a:p>
          <a:p>
            <a:pPr marL="457200" indent="-457200">
              <a:buFont typeface="+mj-ea"/>
              <a:buAutoNum type="circleNumDbPlain"/>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支持将关系数据库中的数据导入到Hive（-hive-imoort）、HBase（-hbase-table）。</a:t>
            </a:r>
          </a:p>
        </p:txBody>
      </p:sp>
    </p:spTree>
  </p:cSld>
  <p:clrMapOvr>
    <a:masterClrMapping/>
  </p:clrMapOvr>
  <p:transition spd="slow" advClick="0" advTm="3624"/>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410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8.4 </a:t>
            </a:r>
            <a:r>
              <a:rPr lang="en-US" altLang="zh-CN" sz="2800" b="1" dirty="0" err="1">
                <a:solidFill>
                  <a:schemeClr val="accent2"/>
                </a:solidFill>
                <a:latin typeface="微软雅黑" panose="020B0503020204020204" pitchFamily="34" charset="-122"/>
                <a:ea typeface="微软雅黑" panose="020B0503020204020204" pitchFamily="34" charset="-122"/>
              </a:rPr>
              <a:t>Nutch分布式大数据爬虫系统</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8.4.2  Nutch工作原理</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253" name="图片 2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926465" y="1847850"/>
            <a:ext cx="6015355" cy="3658235"/>
          </a:xfrm>
          <a:prstGeom prst="rect">
            <a:avLst/>
          </a:prstGeom>
          <a:noFill/>
          <a:ln>
            <a:noFill/>
          </a:ln>
        </p:spPr>
      </p:pic>
      <p:sp>
        <p:nvSpPr>
          <p:cNvPr id="100" name="文本框 99"/>
          <p:cNvSpPr txBox="1"/>
          <p:nvPr/>
        </p:nvSpPr>
        <p:spPr>
          <a:xfrm>
            <a:off x="1322387" y="5486400"/>
            <a:ext cx="5080000" cy="398780"/>
          </a:xfrm>
          <a:prstGeom prst="rect">
            <a:avLst/>
          </a:prstGeom>
          <a:noFill/>
          <a:ln w="9525">
            <a:noFill/>
          </a:ln>
        </p:spPr>
        <p:txBody>
          <a:bodyPr>
            <a:spAutoFit/>
          </a:bodyPr>
          <a:lstStyle/>
          <a:p>
            <a:pPr marL="0" indent="0"/>
            <a:r>
              <a:rPr lang="zh-CN" sz="2000" b="0">
                <a:latin typeface="微软雅黑" panose="020B0503020204020204" pitchFamily="34" charset="-122"/>
                <a:ea typeface="微软雅黑" panose="020B0503020204020204" pitchFamily="34" charset="-122"/>
                <a:cs typeface="微软雅黑" panose="020B0503020204020204" pitchFamily="34" charset="-122"/>
              </a:rPr>
              <a:t>Nutch系统结构图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6941820" y="1607820"/>
            <a:ext cx="4899025" cy="3476625"/>
          </a:xfrm>
          <a:prstGeom prst="rect">
            <a:avLst/>
          </a:prstGeom>
          <a:noFill/>
        </p:spPr>
        <p:txBody>
          <a:bodyPr wrap="square" rtlCol="0" anchor="t">
            <a:spAutoFit/>
          </a:bodyPr>
          <a:lstStyle/>
          <a:p>
            <a:pPr marL="0" indent="0">
              <a:buFont typeface="Wingdings" panose="05000000000000000000" charset="0"/>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latin typeface="微软雅黑" panose="020B0503020204020204" pitchFamily="34" charset="-122"/>
                <a:ea typeface="微软雅黑" panose="020B0503020204020204" pitchFamily="34" charset="-122"/>
                <a:cs typeface="微软雅黑" panose="020B0503020204020204" pitchFamily="34" charset="-122"/>
                <a:sym typeface="+mn-ea"/>
              </a:rPr>
              <a:t>在Nutch系统中，“分段”（segment）指的是爬取和解析一组URL。</a:t>
            </a:r>
          </a:p>
          <a:p>
            <a:pPr marL="0" indent="0">
              <a:buFont typeface="Wingdings" panose="05000000000000000000" charset="0"/>
              <a:buNone/>
            </a:pPr>
            <a:r>
              <a:rPr lang="zh-CN" sz="2000">
                <a:latin typeface="微软雅黑" panose="020B0503020204020204" pitchFamily="34" charset="-122"/>
                <a:ea typeface="微软雅黑" panose="020B0503020204020204" pitchFamily="34" charset="-122"/>
                <a:cs typeface="微软雅黑" panose="020B0503020204020204" pitchFamily="34" charset="-122"/>
                <a:sym typeface="+mn-ea"/>
              </a:rPr>
              <a:t>左图解释了分段的创建和处理过程。一个分段（对应文件系统里的一个目录）包含以下几个部分：</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zh-CN" sz="2000">
                <a:latin typeface="微软雅黑" panose="020B0503020204020204" pitchFamily="34" charset="-122"/>
                <a:ea typeface="微软雅黑" panose="020B0503020204020204" pitchFamily="34" charset="-122"/>
                <a:cs typeface="微软雅黑" panose="020B0503020204020204" pitchFamily="34" charset="-122"/>
                <a:sym typeface="+mn-ea"/>
              </a:rPr>
              <a:t>content</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zh-CN" sz="2000">
                <a:latin typeface="微软雅黑" panose="020B0503020204020204" pitchFamily="34" charset="-122"/>
                <a:ea typeface="微软雅黑" panose="020B0503020204020204" pitchFamily="34" charset="-122"/>
                <a:cs typeface="微软雅黑" panose="020B0503020204020204" pitchFamily="34" charset="-122"/>
                <a:sym typeface="+mn-ea"/>
              </a:rPr>
              <a:t>content包含下载页面的原始数据，存储为map文件，格式是&lt;url, Content&gt;。为了展示缓存页的视图，这里使用map文件存储数据从而支持Nutch对文件的快速随机访问。</a:t>
            </a:r>
            <a:endParaRPr lang="zh-CN" altLang="en-US" sz="2000"/>
          </a:p>
        </p:txBody>
      </p:sp>
    </p:spTree>
  </p:cSld>
  <p:clrMapOvr>
    <a:masterClrMapping/>
  </p:clrMapOvr>
  <p:transition spd="slow" advClick="0" advTm="3624"/>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 8.4 Nutch分布式大数据爬虫系统</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983615" y="1435100"/>
            <a:ext cx="10502265" cy="3784600"/>
          </a:xfrm>
          <a:prstGeom prst="rect">
            <a:avLst/>
          </a:prstGeom>
          <a:noFill/>
          <a:ln w="9525">
            <a:noFill/>
          </a:ln>
        </p:spPr>
        <p:txBody>
          <a:bodyPr wrap="square">
            <a:spAutoFit/>
          </a:bodyPr>
          <a:lstStyle/>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crawl_generate</a:t>
            </a:r>
          </a:p>
          <a:p>
            <a:pPr marL="0" indent="0">
              <a:buFont typeface="Wingdings" panose="05000000000000000000" charset="0"/>
              <a:buNone/>
            </a:pPr>
            <a:r>
              <a:rPr lang="zh-CN" sz="2400" b="0">
                <a:latin typeface="微软雅黑" panose="020B0503020204020204" pitchFamily="34" charset="-122"/>
                <a:ea typeface="微软雅黑" panose="020B0503020204020204" pitchFamily="34" charset="-122"/>
                <a:cs typeface="微软雅黑" panose="020B0503020204020204" pitchFamily="34" charset="-122"/>
              </a:rPr>
              <a:t>它包含将要爬取的URL列表以及从CrawlDb取到的这些URL页相关的页面状态信息，对应的顺序文件格式是&lt;url, CrawlDatum&gt;。这个数据采用顺序文件存储，原因有两点。第一这些数据是按顺序逐个处理的；第二，我们无法满足map文件排序键值的不变性要求。另外，我们需要尽量分散属于同一台主机的URL，从而减少每个目标主机的负载，从而记录信息基本上是随机的。</a:t>
            </a:r>
          </a:p>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crawl_fetch</a:t>
            </a:r>
          </a:p>
          <a:p>
            <a:pPr marL="0" indent="0">
              <a:buFont typeface="Wingdings" panose="05000000000000000000" charset="0"/>
              <a:buNone/>
            </a:pPr>
            <a:r>
              <a:rPr lang="zh-CN" sz="2400" b="0">
                <a:latin typeface="微软雅黑" panose="020B0503020204020204" pitchFamily="34" charset="-122"/>
                <a:ea typeface="微软雅黑" panose="020B0503020204020204" pitchFamily="34" charset="-122"/>
                <a:cs typeface="微软雅黑" panose="020B0503020204020204" pitchFamily="34" charset="-122"/>
              </a:rPr>
              <a:t>它包含数据爬取的状态信息，即爬取是否成功，响应码是类别，等等。这个数据以&lt;url, CrawlDatum&gt;格式。存储在map文件里。</a:t>
            </a:r>
          </a:p>
          <a:p>
            <a:endParaRPr lang="zh-CN" altLang="en-US" sz="2400"/>
          </a:p>
        </p:txBody>
      </p:sp>
    </p:spTree>
  </p:cSld>
  <p:clrMapOvr>
    <a:masterClrMapping/>
  </p:clrMapOvr>
  <p:transition spd="slow" advClick="0" advTm="3624"/>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 8.4 Nutch分布式大数据爬虫系统</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048385" y="1351915"/>
            <a:ext cx="10293350" cy="4154170"/>
          </a:xfrm>
          <a:prstGeom prst="rect">
            <a:avLst/>
          </a:prstGeom>
          <a:noFill/>
          <a:ln w="9525">
            <a:noFill/>
          </a:ln>
        </p:spPr>
        <p:txBody>
          <a:bodyPr wrap="square">
            <a:spAutoFit/>
          </a:bodyPr>
          <a:lstStyle/>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crawl_parse</a:t>
            </a:r>
          </a:p>
          <a:p>
            <a:pPr marL="0" indent="0">
              <a:buFont typeface="Wingdings" panose="05000000000000000000" charset="0"/>
              <a:buNone/>
            </a:pPr>
            <a:r>
              <a:rPr lang="zh-CN" sz="2400" b="0">
                <a:latin typeface="微软雅黑" panose="020B0503020204020204" pitchFamily="34" charset="-122"/>
                <a:ea typeface="微软雅黑" panose="020B0503020204020204" pitchFamily="34" charset="-122"/>
                <a:cs typeface="微软雅黑" panose="020B0503020204020204" pitchFamily="34" charset="-122"/>
              </a:rPr>
              <a:t>每个成功爬取并被解析的页面的出链接列表都保存在这里，因此Nutch通过学习新的URL可以扩展它的爬取前端页范围。</a:t>
            </a:r>
          </a:p>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parse_data</a:t>
            </a:r>
          </a:p>
          <a:p>
            <a:pPr marL="0" indent="0">
              <a:buFont typeface="Wingdings" panose="05000000000000000000" charset="0"/>
              <a:buNone/>
            </a:pPr>
            <a:r>
              <a:rPr lang="zh-CN" sz="2400" b="0">
                <a:latin typeface="微软雅黑" panose="020B0503020204020204" pitchFamily="34" charset="-122"/>
                <a:ea typeface="微软雅黑" panose="020B0503020204020204" pitchFamily="34" charset="-122"/>
                <a:cs typeface="微软雅黑" panose="020B0503020204020204" pitchFamily="34" charset="-122"/>
              </a:rPr>
              <a:t>解析过程中收集的元数据；其中还有页面的出链接（outlinks）列表。这些信息对于建立反向图（入连接，inlink方向图）是相当关键的。</a:t>
            </a:r>
          </a:p>
          <a:p>
            <a:pPr marL="342900" indent="-342900">
              <a:buFont typeface="Wingdings" panose="05000000000000000000" charset="0"/>
              <a:buChar char="u"/>
            </a:pPr>
            <a:r>
              <a:rPr lang="zh-CN" sz="2400" b="0">
                <a:latin typeface="微软雅黑" panose="020B0503020204020204" pitchFamily="34" charset="-122"/>
                <a:ea typeface="微软雅黑" panose="020B0503020204020204" pitchFamily="34" charset="-122"/>
                <a:cs typeface="微软雅黑" panose="020B0503020204020204" pitchFamily="34" charset="-122"/>
              </a:rPr>
              <a:t>parse_text</a:t>
            </a:r>
          </a:p>
          <a:p>
            <a:pPr marL="0" indent="0">
              <a:buFont typeface="Wingdings" panose="05000000000000000000" charset="0"/>
              <a:buNone/>
            </a:pPr>
            <a:r>
              <a:rPr lang="zh-CN" sz="2400" b="0">
                <a:latin typeface="微软雅黑" panose="020B0503020204020204" pitchFamily="34" charset="-122"/>
                <a:ea typeface="微软雅黑" panose="020B0503020204020204" pitchFamily="34" charset="-122"/>
                <a:cs typeface="微软雅黑" panose="020B0503020204020204" pitchFamily="34" charset="-122"/>
              </a:rPr>
              <a:t>页面的纯文本内容适合用Lucene进行索引。这些纯文本存储成map文件，格式是&lt;url, ParseText&gt;，因此要展示搜索结果列表的概要信息的时候，Nutch可以快速地访问这些文件。</a:t>
            </a:r>
          </a:p>
          <a:p>
            <a:endParaRPr lang="zh-CN" altLang="en-US" sz="2400"/>
          </a:p>
        </p:txBody>
      </p:sp>
    </p:spTree>
  </p:cSld>
  <p:clrMapOvr>
    <a:masterClrMapping/>
  </p:clrMapOvr>
  <p:transition spd="slow" advClick="0" advTm="3624"/>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8.4 </a:t>
            </a:r>
            <a:r>
              <a:rPr lang="en-US" altLang="zh-CN" sz="2800" b="1" dirty="0" err="1">
                <a:solidFill>
                  <a:schemeClr val="accent2"/>
                </a:solidFill>
                <a:latin typeface="微软雅黑" panose="020B0503020204020204" pitchFamily="34" charset="-122"/>
                <a:ea typeface="微软雅黑" panose="020B0503020204020204" pitchFamily="34" charset="-122"/>
              </a:rPr>
              <a:t>Nutch分布式大数据爬虫系统</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737100" y="1143000"/>
            <a:ext cx="7459345" cy="4769485"/>
          </a:xfrm>
          <a:prstGeom prst="rect">
            <a:avLst/>
          </a:prstGeom>
          <a:noFill/>
        </p:spPr>
        <p:txBody>
          <a:bodyPr wrap="square" rtlCol="0">
            <a:spAutoFit/>
          </a:bodyPr>
          <a:lstStyle/>
          <a:p>
            <a:r>
              <a:rPr lang="en-US" sz="2000">
                <a:latin typeface="微软雅黑" panose="020B0503020204020204" pitchFamily="34" charset="-122"/>
                <a:ea typeface="微软雅黑" panose="020B0503020204020204" pitchFamily="34" charset="-122"/>
                <a:cs typeface="微软雅黑" panose="020B0503020204020204" pitchFamily="34" charset="-122"/>
              </a:rPr>
              <a:t>我们可以将Nutch爬虫工作流程简要概况为以下几步，如图所示。</a:t>
            </a:r>
          </a:p>
          <a:p>
            <a:r>
              <a:rPr lang="en-US" sz="2000">
                <a:latin typeface="微软雅黑" panose="020B0503020204020204" pitchFamily="34" charset="-122"/>
                <a:ea typeface="微软雅黑" panose="020B0503020204020204" pitchFamily="34" charset="-122"/>
                <a:cs typeface="微软雅黑" panose="020B0503020204020204" pitchFamily="34" charset="-122"/>
              </a:rPr>
              <a:t>（1）建立初始种子URL集；</a:t>
            </a:r>
          </a:p>
          <a:p>
            <a:r>
              <a:rPr lang="en-US" sz="2000">
                <a:latin typeface="微软雅黑" panose="020B0503020204020204" pitchFamily="34" charset="-122"/>
                <a:ea typeface="微软雅黑" panose="020B0503020204020204" pitchFamily="34" charset="-122"/>
                <a:cs typeface="微软雅黑" panose="020B0503020204020204" pitchFamily="34" charset="-122"/>
              </a:rPr>
              <a:t>（2）Inject注入操作将初始URL种子集中的URL链接依次注入Crawl DB数据库；</a:t>
            </a:r>
          </a:p>
          <a:p>
            <a:r>
              <a:rPr lang="en-US" sz="2000">
                <a:latin typeface="微软雅黑" panose="020B0503020204020204" pitchFamily="34" charset="-122"/>
                <a:ea typeface="微软雅黑" panose="020B0503020204020204" pitchFamily="34" charset="-122"/>
                <a:cs typeface="微软雅黑" panose="020B0503020204020204" pitchFamily="34" charset="-122"/>
              </a:rPr>
              <a:t>（3）Generate操作根据Crawl DB数据库生成抓取列表；</a:t>
            </a:r>
          </a:p>
          <a:p>
            <a:r>
              <a:rPr lang="en-US" sz="2000">
                <a:latin typeface="微软雅黑" panose="020B0503020204020204" pitchFamily="34" charset="-122"/>
                <a:ea typeface="微软雅黑" panose="020B0503020204020204" pitchFamily="34" charset="-122"/>
                <a:cs typeface="微软雅黑" panose="020B0503020204020204" pitchFamily="34" charset="-122"/>
              </a:rPr>
              <a:t>（4）Fetch抓取操作执行抓取工作，获取网页源信息，同时建立索引；</a:t>
            </a:r>
          </a:p>
          <a:p>
            <a:r>
              <a:rPr lang="en-US" sz="2000">
                <a:latin typeface="微软雅黑" panose="020B0503020204020204" pitchFamily="34" charset="-122"/>
                <a:ea typeface="微软雅黑" panose="020B0503020204020204" pitchFamily="34" charset="-122"/>
                <a:cs typeface="微软雅黑" panose="020B0503020204020204" pitchFamily="34" charset="-122"/>
              </a:rPr>
              <a:t>（5）Updatedb操作用Fetch抓取到的网页信息来更新Crawl DB数据库，包括已存在网页URL信息的更新和将新的URL网页信息加入到Crawl DB数据库；</a:t>
            </a:r>
          </a:p>
          <a:p>
            <a:r>
              <a:rPr lang="en-US" sz="2000">
                <a:latin typeface="微软雅黑" panose="020B0503020204020204" pitchFamily="34" charset="-122"/>
                <a:ea typeface="微软雅黑" panose="020B0503020204020204" pitchFamily="34" charset="-122"/>
                <a:cs typeface="微软雅黑" panose="020B0503020204020204" pitchFamily="34" charset="-122"/>
              </a:rPr>
              <a:t>（6）从生成抓取队列、抓取网页信息、更新Crawl DB这三个操作重复进行，直到爬取深度达到了事先设定的数值，这个过程被称为循环抓取过程；</a:t>
            </a:r>
          </a:p>
          <a:p>
            <a:r>
              <a:rPr lang="en-US" sz="2000">
                <a:latin typeface="微软雅黑" panose="020B0503020204020204" pitchFamily="34" charset="-122"/>
                <a:ea typeface="微软雅黑" panose="020B0503020204020204" pitchFamily="34" charset="-122"/>
                <a:cs typeface="微软雅黑" panose="020B0503020204020204" pitchFamily="34" charset="-122"/>
              </a:rPr>
              <a:t>（7）根据循环抓取工作完成后存放网页的Segment目录里的相应文件，Invert Links建立并输出索引。</a:t>
            </a:r>
            <a:r>
              <a:rPr 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pic>
        <p:nvPicPr>
          <p:cNvPr id="308" name="图片 3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16865" y="1515110"/>
            <a:ext cx="4526280" cy="3410585"/>
          </a:xfrm>
          <a:prstGeom prst="rect">
            <a:avLst/>
          </a:prstGeom>
          <a:noFill/>
          <a:ln>
            <a:noFill/>
          </a:ln>
        </p:spPr>
      </p:pic>
      <p:sp>
        <p:nvSpPr>
          <p:cNvPr id="100" name="文本框 99"/>
          <p:cNvSpPr txBox="1"/>
          <p:nvPr/>
        </p:nvSpPr>
        <p:spPr>
          <a:xfrm>
            <a:off x="935672" y="5083810"/>
            <a:ext cx="5080000" cy="398780"/>
          </a:xfrm>
          <a:prstGeom prst="rect">
            <a:avLst/>
          </a:prstGeom>
          <a:noFill/>
          <a:ln w="9525">
            <a:noFill/>
          </a:ln>
        </p:spPr>
        <p:txBody>
          <a:bodyPr>
            <a:spAutoFit/>
          </a:bodyPr>
          <a:lstStyle/>
          <a:p>
            <a:pPr marL="0" indent="0"/>
            <a:r>
              <a:rPr lang="zh-CN" sz="2000" b="0">
                <a:ea typeface="宋体" panose="02010600030101010101" pitchFamily="2" charset="-122"/>
                <a:cs typeface="Times New Roman" panose="02020603050405020304" charset="0"/>
              </a:rPr>
              <a:t> Nutch工作流程图</a:t>
            </a:r>
            <a:endParaRPr lang="zh-CN" altLang="en-US" sz="2000"/>
          </a:p>
        </p:txBody>
      </p:sp>
    </p:spTree>
  </p:cSld>
  <p:clrMapOvr>
    <a:masterClrMapping/>
  </p:clrMapOvr>
  <p:transition spd="slow" advClick="0" advTm="3624"/>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99465" y="904240"/>
            <a:ext cx="10545445" cy="119888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1.Sqoop导入过程</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Sqoop通过MapReduce作业进行导入工作，在作业中，会从表中读取一行行记录，然后将其写入HDFS中，如图所示。    </a:t>
            </a:r>
          </a:p>
        </p:txBody>
      </p:sp>
      <p:pic>
        <p:nvPicPr>
          <p:cNvPr id="89"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165" y="2618105"/>
            <a:ext cx="4319905" cy="3342005"/>
          </a:xfrm>
          <a:prstGeom prst="rect">
            <a:avLst/>
          </a:prstGeom>
        </p:spPr>
      </p:pic>
      <p:sp>
        <p:nvSpPr>
          <p:cNvPr id="100" name="文本框 99"/>
          <p:cNvSpPr txBox="1"/>
          <p:nvPr/>
        </p:nvSpPr>
        <p:spPr>
          <a:xfrm>
            <a:off x="4751070" y="2484120"/>
            <a:ext cx="6605270" cy="3476625"/>
          </a:xfrm>
          <a:prstGeom prst="rect">
            <a:avLst/>
          </a:prstGeom>
          <a:noFill/>
          <a:ln w="9525">
            <a:noFill/>
          </a:ln>
        </p:spPr>
        <p:txBody>
          <a:bodyPr wrap="square">
            <a:spAutoFit/>
          </a:bodyPr>
          <a:lstStyle/>
          <a:p>
            <a:pPr marL="0" indent="0">
              <a:buFont typeface="+mj-ea"/>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Sqoop</a:t>
            </a:r>
            <a:r>
              <a:rPr lang="zh-CN" sz="2000" b="0">
                <a:latin typeface="微软雅黑" panose="020B0503020204020204" pitchFamily="34" charset="-122"/>
                <a:ea typeface="微软雅黑" panose="020B0503020204020204" pitchFamily="34" charset="-122"/>
                <a:cs typeface="微软雅黑" panose="020B0503020204020204" pitchFamily="34" charset="-122"/>
              </a:rPr>
              <a:t>导入数据库的步骤如下所示：</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1.  </a:t>
            </a:r>
            <a:r>
              <a:rPr lang="zh-CN" sz="2000" b="0">
                <a:latin typeface="微软雅黑" panose="020B0503020204020204" pitchFamily="34" charset="-122"/>
                <a:ea typeface="微软雅黑" panose="020B0503020204020204" pitchFamily="34" charset="-122"/>
                <a:cs typeface="微软雅黑" panose="020B0503020204020204" pitchFamily="34" charset="-122"/>
              </a:rPr>
              <a:t>在开始导入之前，</a:t>
            </a:r>
            <a:r>
              <a:rPr lang="en-US" sz="2000" b="0">
                <a:latin typeface="微软雅黑" panose="020B0503020204020204" pitchFamily="34" charset="-122"/>
                <a:ea typeface="微软雅黑" panose="020B0503020204020204" pitchFamily="34" charset="-122"/>
                <a:cs typeface="微软雅黑" panose="020B0503020204020204" pitchFamily="34" charset="-122"/>
              </a:rPr>
              <a:t>Sqoop</a:t>
            </a:r>
            <a:r>
              <a:rPr lang="zh-CN" sz="2000" b="0">
                <a:latin typeface="微软雅黑" panose="020B0503020204020204" pitchFamily="34" charset="-122"/>
                <a:ea typeface="微软雅黑" panose="020B0503020204020204" pitchFamily="34" charset="-122"/>
                <a:cs typeface="微软雅黑" panose="020B0503020204020204" pitchFamily="34" charset="-122"/>
              </a:rPr>
              <a:t>会通过</a:t>
            </a:r>
            <a:r>
              <a:rPr lang="en-US" sz="2000" b="0">
                <a:latin typeface="微软雅黑" panose="020B0503020204020204" pitchFamily="34" charset="-122"/>
                <a:ea typeface="微软雅黑" panose="020B0503020204020204" pitchFamily="34" charset="-122"/>
                <a:cs typeface="微软雅黑" panose="020B0503020204020204" pitchFamily="34" charset="-122"/>
              </a:rPr>
              <a:t>JDBC</a:t>
            </a:r>
            <a:r>
              <a:rPr lang="zh-CN" sz="2000" b="0">
                <a:latin typeface="微软雅黑" panose="020B0503020204020204" pitchFamily="34" charset="-122"/>
                <a:ea typeface="微软雅黑" panose="020B0503020204020204" pitchFamily="34" charset="-122"/>
                <a:cs typeface="微软雅黑" panose="020B0503020204020204" pitchFamily="34" charset="-122"/>
              </a:rPr>
              <a:t>来或得所需要的数据库元数据，例如，导入表的列名、数据类型等。</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2.  </a:t>
            </a:r>
            <a:r>
              <a:rPr lang="zh-CN" sz="2000" b="0">
                <a:latin typeface="微软雅黑" panose="020B0503020204020204" pitchFamily="34" charset="-122"/>
                <a:ea typeface="微软雅黑" panose="020B0503020204020204" pitchFamily="34" charset="-122"/>
                <a:cs typeface="微软雅黑" panose="020B0503020204020204" pitchFamily="34" charset="-122"/>
              </a:rPr>
              <a:t>根据这些信息，</a:t>
            </a:r>
            <a:r>
              <a:rPr lang="en-US" sz="2000" b="0">
                <a:latin typeface="微软雅黑" panose="020B0503020204020204" pitchFamily="34" charset="-122"/>
                <a:ea typeface="微软雅黑" panose="020B0503020204020204" pitchFamily="34" charset="-122"/>
                <a:cs typeface="微软雅黑" panose="020B0503020204020204" pitchFamily="34" charset="-122"/>
              </a:rPr>
              <a:t>Sqoop</a:t>
            </a:r>
            <a:r>
              <a:rPr lang="zh-CN" sz="2000" b="0">
                <a:latin typeface="微软雅黑" panose="020B0503020204020204" pitchFamily="34" charset="-122"/>
                <a:ea typeface="微软雅黑" panose="020B0503020204020204" pitchFamily="34" charset="-122"/>
                <a:cs typeface="微软雅黑" panose="020B0503020204020204" pitchFamily="34" charset="-122"/>
              </a:rPr>
              <a:t>会生成一个与表名同名的类用来完成反序列化工作，保存表中的每一行记录。</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3.  Sqoop</a:t>
            </a:r>
            <a:r>
              <a:rPr lang="zh-CN" sz="2000" b="0">
                <a:latin typeface="微软雅黑" panose="020B0503020204020204" pitchFamily="34" charset="-122"/>
                <a:ea typeface="微软雅黑" panose="020B0503020204020204" pitchFamily="34" charset="-122"/>
                <a:cs typeface="微软雅黑" panose="020B0503020204020204" pitchFamily="34" charset="-122"/>
              </a:rPr>
              <a:t>启动</a:t>
            </a:r>
            <a:r>
              <a:rPr lang="en-US" sz="2000" b="0">
                <a:latin typeface="微软雅黑" panose="020B0503020204020204" pitchFamily="34" charset="-122"/>
                <a:ea typeface="微软雅黑" panose="020B0503020204020204" pitchFamily="34" charset="-122"/>
                <a:cs typeface="微软雅黑" panose="020B0503020204020204" pitchFamily="34" charset="-122"/>
              </a:rPr>
              <a:t>MapReduce</a:t>
            </a:r>
            <a:r>
              <a:rPr lang="zh-CN" sz="2000" b="0">
                <a:latin typeface="微软雅黑" panose="020B0503020204020204" pitchFamily="34" charset="-122"/>
                <a:ea typeface="微软雅黑" panose="020B0503020204020204" pitchFamily="34" charset="-122"/>
                <a:cs typeface="微软雅黑" panose="020B0503020204020204" pitchFamily="34" charset="-122"/>
              </a:rPr>
              <a:t>作业。</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4.  </a:t>
            </a:r>
            <a:r>
              <a:rPr lang="zh-CN" sz="2000" b="0">
                <a:latin typeface="微软雅黑" panose="020B0503020204020204" pitchFamily="34" charset="-122"/>
                <a:ea typeface="微软雅黑" panose="020B0503020204020204" pitchFamily="34" charset="-122"/>
                <a:cs typeface="微软雅黑" panose="020B0503020204020204" pitchFamily="34" charset="-122"/>
              </a:rPr>
              <a:t>启动的作业在</a:t>
            </a:r>
            <a:r>
              <a:rPr lang="en-US" sz="2000" b="0">
                <a:latin typeface="微软雅黑" panose="020B0503020204020204" pitchFamily="34" charset="-122"/>
                <a:ea typeface="微软雅黑" panose="020B0503020204020204" pitchFamily="34" charset="-122"/>
                <a:cs typeface="微软雅黑" panose="020B0503020204020204" pitchFamily="34" charset="-122"/>
              </a:rPr>
              <a:t>input</a:t>
            </a:r>
            <a:r>
              <a:rPr lang="zh-CN" sz="2000" b="0">
                <a:latin typeface="微软雅黑" panose="020B0503020204020204" pitchFamily="34" charset="-122"/>
                <a:ea typeface="微软雅黑" panose="020B0503020204020204" pitchFamily="34" charset="-122"/>
                <a:cs typeface="微软雅黑" panose="020B0503020204020204" pitchFamily="34" charset="-122"/>
              </a:rPr>
              <a:t>的过程中，会通过</a:t>
            </a:r>
            <a:r>
              <a:rPr lang="en-US" sz="2000" b="0">
                <a:latin typeface="微软雅黑" panose="020B0503020204020204" pitchFamily="34" charset="-122"/>
                <a:ea typeface="微软雅黑" panose="020B0503020204020204" pitchFamily="34" charset="-122"/>
                <a:cs typeface="微软雅黑" panose="020B0503020204020204" pitchFamily="34" charset="-122"/>
              </a:rPr>
              <a:t>JDBC</a:t>
            </a:r>
            <a:r>
              <a:rPr lang="zh-CN" sz="2000" b="0">
                <a:latin typeface="微软雅黑" panose="020B0503020204020204" pitchFamily="34" charset="-122"/>
                <a:ea typeface="微软雅黑" panose="020B0503020204020204" pitchFamily="34" charset="-122"/>
                <a:cs typeface="微软雅黑" panose="020B0503020204020204" pitchFamily="34" charset="-122"/>
              </a:rPr>
              <a:t>读取数据库表中的内容。</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5.  </a:t>
            </a:r>
            <a:r>
              <a:rPr lang="zh-CN" sz="2000" b="0">
                <a:latin typeface="微软雅黑" panose="020B0503020204020204" pitchFamily="34" charset="-122"/>
                <a:ea typeface="微软雅黑" panose="020B0503020204020204" pitchFamily="34" charset="-122"/>
                <a:cs typeface="微软雅黑" panose="020B0503020204020204" pitchFamily="34" charset="-122"/>
              </a:rPr>
              <a:t>使用</a:t>
            </a:r>
            <a:r>
              <a:rPr lang="en-US" sz="2000" b="0">
                <a:latin typeface="微软雅黑" panose="020B0503020204020204" pitchFamily="34" charset="-122"/>
                <a:ea typeface="微软雅黑" panose="020B0503020204020204" pitchFamily="34" charset="-122"/>
                <a:cs typeface="微软雅黑" panose="020B0503020204020204" pitchFamily="34" charset="-122"/>
              </a:rPr>
              <a:t>Sqoop</a:t>
            </a:r>
            <a:r>
              <a:rPr lang="zh-CN" sz="2000" b="0">
                <a:latin typeface="微软雅黑" panose="020B0503020204020204" pitchFamily="34" charset="-122"/>
                <a:ea typeface="微软雅黑" panose="020B0503020204020204" pitchFamily="34" charset="-122"/>
                <a:cs typeface="微软雅黑" panose="020B0503020204020204" pitchFamily="34" charset="-122"/>
              </a:rPr>
              <a:t>生成的类进行反序列化</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ea"/>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6.  </a:t>
            </a:r>
            <a:r>
              <a:rPr lang="zh-CN" sz="2000" b="0">
                <a:latin typeface="微软雅黑" panose="020B0503020204020204" pitchFamily="34" charset="-122"/>
                <a:ea typeface="微软雅黑" panose="020B0503020204020204" pitchFamily="34" charset="-122"/>
                <a:cs typeface="微软雅黑" panose="020B0503020204020204" pitchFamily="34" charset="-122"/>
              </a:rPr>
              <a:t>最后再将这些记录写到</a:t>
            </a:r>
            <a:r>
              <a:rPr lang="en-US" sz="2000" b="0">
                <a:latin typeface="微软雅黑" panose="020B0503020204020204" pitchFamily="34" charset="-122"/>
                <a:ea typeface="微软雅黑" panose="020B0503020204020204" pitchFamily="34" charset="-122"/>
                <a:cs typeface="微软雅黑" panose="020B0503020204020204" pitchFamily="34" charset="-122"/>
              </a:rPr>
              <a:t>HDFS</a:t>
            </a:r>
            <a:r>
              <a:rPr lang="zh-CN" sz="2000" b="0">
                <a:latin typeface="微软雅黑" panose="020B0503020204020204" pitchFamily="34" charset="-122"/>
                <a:ea typeface="微软雅黑" panose="020B0503020204020204" pitchFamily="34" charset="-122"/>
                <a:cs typeface="微软雅黑" panose="020B0503020204020204" pitchFamily="34" charset="-122"/>
              </a:rPr>
              <a:t>中，在写入</a:t>
            </a:r>
            <a:r>
              <a:rPr lang="en-US" sz="2000" b="0">
                <a:latin typeface="微软雅黑" panose="020B0503020204020204" pitchFamily="34" charset="-122"/>
                <a:ea typeface="微软雅黑" panose="020B0503020204020204" pitchFamily="34" charset="-122"/>
                <a:cs typeface="微软雅黑" panose="020B0503020204020204" pitchFamily="34" charset="-122"/>
              </a:rPr>
              <a:t>HDFS</a:t>
            </a:r>
            <a:r>
              <a:rPr lang="zh-CN" sz="2000" b="0">
                <a:latin typeface="微软雅黑" panose="020B0503020204020204" pitchFamily="34" charset="-122"/>
                <a:ea typeface="微软雅黑" panose="020B0503020204020204" pitchFamily="34" charset="-122"/>
                <a:cs typeface="微软雅黑" panose="020B0503020204020204" pitchFamily="34" charset="-122"/>
              </a:rPr>
              <a:t>的过程中，同样会使用</a:t>
            </a:r>
            <a:r>
              <a:rPr lang="en-US" sz="2000" b="0">
                <a:latin typeface="微软雅黑" panose="020B0503020204020204" pitchFamily="34" charset="-122"/>
                <a:ea typeface="微软雅黑" panose="020B0503020204020204" pitchFamily="34" charset="-122"/>
                <a:cs typeface="微软雅黑" panose="020B0503020204020204" pitchFamily="34" charset="-122"/>
              </a:rPr>
              <a:t>Sqoop</a:t>
            </a:r>
            <a:r>
              <a:rPr lang="zh-CN" sz="2000" b="0">
                <a:latin typeface="微软雅黑" panose="020B0503020204020204" pitchFamily="34" charset="-122"/>
                <a:ea typeface="微软雅黑" panose="020B0503020204020204" pitchFamily="34" charset="-122"/>
                <a:cs typeface="微软雅黑" panose="020B0503020204020204" pitchFamily="34" charset="-122"/>
              </a:rPr>
              <a:t>生成的类进行序列化。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169025" y="1311910"/>
            <a:ext cx="4870450" cy="3415030"/>
          </a:xfrm>
          <a:prstGeom prst="rect">
            <a:avLst/>
          </a:prstGeom>
          <a:noFill/>
        </p:spPr>
        <p:txBody>
          <a:bodyPr wrap="square" rtlCol="0">
            <a:spAutoFit/>
          </a:bodyPr>
          <a:lstStyle/>
          <a:p>
            <a:pPr marL="0" indent="266700"/>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266700"/>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    我们可以看出Sqoop的导入作业通常不只是一个Map任务完成，也就是说每个任务会获取表的一部分数据。如果只由一个Map任务完成导入的话会获得表的全部数据。如果需要多个Map任务来完成，那就必须对表进行水平切分，水平切分的依据通常是表的主键。</a:t>
            </a:r>
          </a:p>
        </p:txBody>
      </p:sp>
      <p:pic>
        <p:nvPicPr>
          <p:cNvPr id="89"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885" y="1415415"/>
            <a:ext cx="4464685" cy="3453765"/>
          </a:xfrm>
          <a:prstGeom prst="rect">
            <a:avLst/>
          </a:prstGeom>
        </p:spPr>
      </p:pic>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8.1 Sqoop关系型大数据采集系统</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99465" y="904240"/>
            <a:ext cx="10545445" cy="119888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2.Sqoop导</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出</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过程</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与Sqoop导入功能相比，Sqoop导出功能使用频率相对较低，一般都是将Hive的分析结果导出到关系型数据库以供数据分析师查看、生成报表等。 </a:t>
            </a:r>
          </a:p>
        </p:txBody>
      </p:sp>
      <p:sp>
        <p:nvSpPr>
          <p:cNvPr id="100" name="文本框 99"/>
          <p:cNvSpPr txBox="1"/>
          <p:nvPr/>
        </p:nvSpPr>
        <p:spPr>
          <a:xfrm>
            <a:off x="1007745" y="2499360"/>
            <a:ext cx="9260840" cy="3415030"/>
          </a:xfrm>
          <a:prstGeom prst="rect">
            <a:avLst/>
          </a:prstGeom>
          <a:noFill/>
          <a:ln w="9525">
            <a:noFill/>
          </a:ln>
        </p:spPr>
        <p:txBody>
          <a:bodyPr wrap="square">
            <a:spAutoFit/>
          </a:bodyPr>
          <a:lstStyle/>
          <a:p>
            <a:pPr marL="0" indent="0">
              <a:buFont typeface="+mj-ea"/>
              <a:buNone/>
            </a:pPr>
            <a:r>
              <a:rPr lang="en-US" sz="2400" b="0">
                <a:latin typeface="微软雅黑" panose="020B0503020204020204" pitchFamily="34" charset="-122"/>
                <a:ea typeface="微软雅黑" panose="020B0503020204020204" pitchFamily="34" charset="-122"/>
                <a:cs typeface="微软雅黑" panose="020B0503020204020204" pitchFamily="34" charset="-122"/>
              </a:rPr>
              <a:t>Sqoop</a:t>
            </a:r>
            <a:r>
              <a:rPr lang="zh-CN" sz="2400" b="0">
                <a:latin typeface="微软雅黑" panose="020B0503020204020204" pitchFamily="34" charset="-122"/>
                <a:ea typeface="微软雅黑" panose="020B0503020204020204" pitchFamily="34" charset="-122"/>
                <a:cs typeface="微软雅黑" panose="020B0503020204020204" pitchFamily="34" charset="-122"/>
              </a:rPr>
              <a:t>导出数据库的步骤如下所示：</a:t>
            </a:r>
          </a:p>
          <a:p>
            <a:pPr marL="0" indent="0">
              <a:buFont typeface="+mj-ea"/>
              <a:buNone/>
            </a:pPr>
            <a:endParaRPr lang="en-US" sz="2400" b="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Font typeface="+mj-ea"/>
              <a:buAutoNum type="circleNumDbPlain"/>
            </a:pPr>
            <a:r>
              <a:rPr sz="2400" b="0">
                <a:latin typeface="微软雅黑" panose="020B0503020204020204" pitchFamily="34" charset="-122"/>
                <a:ea typeface="微软雅黑" panose="020B0503020204020204" pitchFamily="34" charset="-122"/>
                <a:cs typeface="微软雅黑" panose="020B0503020204020204" pitchFamily="34" charset="-122"/>
              </a:rPr>
              <a:t>Sqoop根据目标表的结构生成一个Java类，该类的作用是序列化和反序列化。</a:t>
            </a:r>
          </a:p>
          <a:p>
            <a:pPr marL="457200" indent="-457200">
              <a:buFont typeface="+mj-ea"/>
              <a:buAutoNum type="circleNumDbPlain"/>
            </a:pPr>
            <a:r>
              <a:rPr sz="2400" b="0">
                <a:latin typeface="微软雅黑" panose="020B0503020204020204" pitchFamily="34" charset="-122"/>
                <a:ea typeface="微软雅黑" panose="020B0503020204020204" pitchFamily="34" charset="-122"/>
                <a:cs typeface="微软雅黑" panose="020B0503020204020204" pitchFamily="34" charset="-122"/>
              </a:rPr>
              <a:t>启动一个MapReduce作业。</a:t>
            </a:r>
          </a:p>
          <a:p>
            <a:pPr marL="457200" indent="-457200">
              <a:buFont typeface="+mj-ea"/>
              <a:buAutoNum type="circleNumDbPlain"/>
            </a:pPr>
            <a:r>
              <a:rPr sz="2400" b="0">
                <a:latin typeface="微软雅黑" panose="020B0503020204020204" pitchFamily="34" charset="-122"/>
                <a:ea typeface="微软雅黑" panose="020B0503020204020204" pitchFamily="34" charset="-122"/>
                <a:cs typeface="微软雅黑" panose="020B0503020204020204" pitchFamily="34" charset="-122"/>
              </a:rPr>
              <a:t>在作业中会用生成的Java类从HDFS中读取数据。</a:t>
            </a:r>
          </a:p>
          <a:p>
            <a:pPr marL="457200" indent="-457200">
              <a:buFont typeface="+mj-ea"/>
              <a:buAutoNum type="circleNumDbPlain"/>
            </a:pPr>
            <a:r>
              <a:rPr sz="2400" b="0">
                <a:latin typeface="微软雅黑" panose="020B0503020204020204" pitchFamily="34" charset="-122"/>
                <a:ea typeface="微软雅黑" panose="020B0503020204020204" pitchFamily="34" charset="-122"/>
                <a:cs typeface="微软雅黑" panose="020B0503020204020204" pitchFamily="34" charset="-122"/>
              </a:rPr>
              <a:t>生成一批INSERT语句，每条语句都会向MySQL的目标表中插入多条记录，这样读的时候是并行，写入的时候也是并行，但是其写入性能会受限于目标数据库的写入性能。</a:t>
            </a:r>
          </a:p>
        </p:txBody>
      </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6b82a882-210d-481d-aae4-e6765372cef2}"/>
  <p:tag name="TABLE_RECT" val="229*245.642*502.35*242.5"/>
  <p:tag name="TABLE_EMPHASIZE_COLOR" val="6579300"/>
  <p:tag name="TABLE_ONEKEY_SKIN_IDX" val="0"/>
  <p:tag name="TABLE_SKINIDX" val="-1"/>
  <p:tag name="TABLE_COLORIDX" val="l"/>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34640068-12b7-42fd-96ca-83fe45175775}"/>
  <p:tag name="TABLE_RECT" val="36*243.792*888.35*254.6"/>
  <p:tag name="TABLE_EMPHASIZE_COLOR" val="6579300"/>
  <p:tag name="TABLE_ONEKEY_SKIN_IDX" val="0"/>
  <p:tag name="TABLE_SKINIDX" val="-1"/>
  <p:tag name="TABLE_COLORIDX" val="l"/>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15d56494-0215-4505-8a0e-ddce629a40c5}"/>
  <p:tag name="TABLE_RECT" val="179.375*246.892*601.6*242.9"/>
  <p:tag name="TABLE_EMPHASIZE_COLOR" val="6579300"/>
  <p:tag name="TABLE_ONEKEY_SKIN_IDX" val="0"/>
  <p:tag name="TABLE_SKINIDX" val="-1"/>
  <p:tag name="TABLE_COLORIDX" val="l"/>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15d56494-0215-4505-8a0e-ddce629a40c5}"/>
  <p:tag name="TABLE_RECT" val="179.375*246.892*601.6*242.9"/>
  <p:tag name="TABLE_EMPHASIZE_COLOR" val="6579300"/>
  <p:tag name="TABLE_ONEKEY_SKIN_IDX" val="0"/>
  <p:tag name="TABLE_SKINIDX" val="-1"/>
  <p:tag name="TABLE_COLORIDX" val="l"/>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213877d3-1954-4745-9349-4f3bcc3cae6a}"/>
  <p:tag name="TABLE_RECT" val="50.525*259.817*859.3*230.15"/>
  <p:tag name="TABLE_EMPHASIZE_COLOR" val="6579300"/>
  <p:tag name="TABLE_ONEKEY_SKIN_IDX" val="0"/>
  <p:tag name="TABLE_SKINIDX" val="-1"/>
  <p:tag name="TABLE_COLORIDX" val="l"/>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f2ed96a-0171-4886-ac0b-e59b54630a37}"/>
  <p:tag name="TABLE_RECT" val="127.275*262.517*705.8*230.15"/>
  <p:tag name="TABLE_EMPHASIZE_COLOR" val="6579300"/>
  <p:tag name="TABLE_ONEKEY_SKIN_IDX" val="0"/>
  <p:tag name="TABLE_SKINIDX" val="-1"/>
  <p:tag name="TABLE_COLORIDX" val="l"/>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6610</Words>
  <Application>Microsoft Office PowerPoint</Application>
  <PresentationFormat>自定义</PresentationFormat>
  <Paragraphs>551</Paragraphs>
  <Slides>64</Slides>
  <Notes>64</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64</vt:i4>
      </vt:variant>
    </vt:vector>
  </HeadingPairs>
  <TitlesOfParts>
    <vt:vector size="76" baseType="lpstr">
      <vt:lpstr>MS Mincho</vt:lpstr>
      <vt:lpstr>宋体</vt:lpstr>
      <vt:lpstr>微软雅黑</vt:lpstr>
      <vt:lpstr>Arial</vt:lpstr>
      <vt:lpstr>Calibri</vt:lpstr>
      <vt:lpstr>Calibri Light</vt:lpstr>
      <vt:lpstr>Impact</vt:lpstr>
      <vt:lpstr>Wingdings</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1212</cp:revision>
  <dcterms:created xsi:type="dcterms:W3CDTF">2013-01-25T01:44:00Z</dcterms:created>
  <dcterms:modified xsi:type="dcterms:W3CDTF">2024-10-02T01:41:45Z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