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39.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68" r:id="rId3"/>
    <p:sldMasterId id="2147483670" r:id="rId4"/>
  </p:sldMasterIdLst>
  <p:notesMasterIdLst>
    <p:notesMasterId r:id="rId62"/>
  </p:notesMasterIdLst>
  <p:handoutMasterIdLst>
    <p:handoutMasterId r:id="rId63"/>
  </p:handoutMasterIdLst>
  <p:sldIdLst>
    <p:sldId id="1165" r:id="rId5"/>
    <p:sldId id="1026" r:id="rId6"/>
    <p:sldId id="1068" r:id="rId7"/>
    <p:sldId id="1028" r:id="rId8"/>
    <p:sldId id="1027" r:id="rId9"/>
    <p:sldId id="1166" r:id="rId10"/>
    <p:sldId id="1014" r:id="rId11"/>
    <p:sldId id="1113" r:id="rId12"/>
    <p:sldId id="1114" r:id="rId13"/>
    <p:sldId id="1167" r:id="rId14"/>
    <p:sldId id="1115" r:id="rId15"/>
    <p:sldId id="1058" r:id="rId16"/>
    <p:sldId id="1116" r:id="rId17"/>
    <p:sldId id="1117" r:id="rId18"/>
    <p:sldId id="1118" r:id="rId19"/>
    <p:sldId id="1120" r:id="rId20"/>
    <p:sldId id="1168" r:id="rId21"/>
    <p:sldId id="1123" r:id="rId22"/>
    <p:sldId id="1169" r:id="rId23"/>
    <p:sldId id="1124" r:id="rId24"/>
    <p:sldId id="1125" r:id="rId25"/>
    <p:sldId id="1126" r:id="rId26"/>
    <p:sldId id="1127" r:id="rId27"/>
    <p:sldId id="1134" r:id="rId28"/>
    <p:sldId id="1135" r:id="rId29"/>
    <p:sldId id="1164" r:id="rId30"/>
    <p:sldId id="1131" r:id="rId31"/>
    <p:sldId id="1136" r:id="rId32"/>
    <p:sldId id="1170" r:id="rId33"/>
    <p:sldId id="1137" r:id="rId34"/>
    <p:sldId id="1138" r:id="rId35"/>
    <p:sldId id="1139" r:id="rId36"/>
    <p:sldId id="1142" r:id="rId37"/>
    <p:sldId id="1171" r:id="rId38"/>
    <p:sldId id="1143" r:id="rId39"/>
    <p:sldId id="1144" r:id="rId40"/>
    <p:sldId id="1172" r:id="rId41"/>
    <p:sldId id="1145" r:id="rId42"/>
    <p:sldId id="1146" r:id="rId43"/>
    <p:sldId id="1147" r:id="rId44"/>
    <p:sldId id="1148" r:id="rId45"/>
    <p:sldId id="1173" r:id="rId46"/>
    <p:sldId id="1151" r:id="rId47"/>
    <p:sldId id="1174" r:id="rId48"/>
    <p:sldId id="1152" r:id="rId49"/>
    <p:sldId id="1149" r:id="rId50"/>
    <p:sldId id="1153" r:id="rId51"/>
    <p:sldId id="1154" r:id="rId52"/>
    <p:sldId id="1155" r:id="rId53"/>
    <p:sldId id="1175" r:id="rId54"/>
    <p:sldId id="1156" r:id="rId55"/>
    <p:sldId id="1157" r:id="rId56"/>
    <p:sldId id="1158" r:id="rId57"/>
    <p:sldId id="1159" r:id="rId58"/>
    <p:sldId id="1160" r:id="rId59"/>
    <p:sldId id="1032" r:id="rId60"/>
    <p:sldId id="1176" r:id="rId61"/>
  </p:sldIdLst>
  <p:sldSz cx="12196763" cy="6858000"/>
  <p:notesSz cx="6858000" cy="9144000"/>
  <p:custDataLst>
    <p:tags r:id="rId64"/>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6">
          <p15:clr>
            <a:srgbClr val="A4A3A4"/>
          </p15:clr>
        </p15:guide>
        <p15:guide id="2" pos="3838">
          <p15:clr>
            <a:srgbClr val="A4A3A4"/>
          </p15:clr>
        </p15:guide>
      </p15:sldGuideLst>
    </p:ext>
    <p:ext uri="{2D200454-40CA-4A62-9FC3-DE9A4176ACB9}">
      <p15:notesGuideLst xmlns:p15="http://schemas.microsoft.com/office/powerpoint/2012/main">
        <p15:guide id="1" orient="horz" pos="2848">
          <p15:clr>
            <a:srgbClr val="A4A3A4"/>
          </p15:clr>
        </p15:guide>
        <p15:guide id="2" pos="215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97A6"/>
    <a:srgbClr val="D53E25"/>
    <a:srgbClr val="ECA11A"/>
    <a:srgbClr val="2C99C0"/>
    <a:srgbClr val="294A5A"/>
    <a:srgbClr val="99CC39"/>
    <a:srgbClr val="ED5A00"/>
    <a:srgbClr val="00AAA2"/>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72" autoAdjust="0"/>
    <p:restoredTop sz="84856" autoAdjust="0"/>
  </p:normalViewPr>
  <p:slideViewPr>
    <p:cSldViewPr snapToObjects="1">
      <p:cViewPr varScale="1">
        <p:scale>
          <a:sx n="70" d="100"/>
          <a:sy n="70" d="100"/>
        </p:scale>
        <p:origin x="1027" y="43"/>
      </p:cViewPr>
      <p:guideLst>
        <p:guide orient="horz" pos="2136"/>
        <p:guide pos="3838"/>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0"/>
    </p:cViewPr>
  </p:sorterViewPr>
  <p:notesViewPr>
    <p:cSldViewPr snapToObjects="1">
      <p:cViewPr varScale="1">
        <p:scale>
          <a:sx n="69" d="100"/>
          <a:sy n="69" d="100"/>
        </p:scale>
        <p:origin x="-2838" y="-90"/>
      </p:cViewPr>
      <p:guideLst>
        <p:guide orient="horz" pos="2848"/>
        <p:guide pos="215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handoutMaster" Target="handoutMasters/handoutMaster1.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gs" Target="tags/tag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2157943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2024/10/2</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extLst>
      <p:ext uri="{BB962C8B-B14F-4D97-AF65-F5344CB8AC3E}">
        <p14:creationId xmlns:p14="http://schemas.microsoft.com/office/powerpoint/2010/main" val="28597220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3308680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extLst>
      <p:ext uri="{BB962C8B-B14F-4D97-AF65-F5344CB8AC3E}">
        <p14:creationId xmlns:p14="http://schemas.microsoft.com/office/powerpoint/2010/main" val="1832514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extLst>
      <p:ext uri="{BB962C8B-B14F-4D97-AF65-F5344CB8AC3E}">
        <p14:creationId xmlns:p14="http://schemas.microsoft.com/office/powerpoint/2010/main" val="31277169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12</a:t>
            </a:fld>
            <a:endParaRPr lang="en-US">
              <a:solidFill>
                <a:prstClr val="black"/>
              </a:solidFill>
            </a:endParaRPr>
          </a:p>
        </p:txBody>
      </p:sp>
    </p:spTree>
    <p:extLst>
      <p:ext uri="{BB962C8B-B14F-4D97-AF65-F5344CB8AC3E}">
        <p14:creationId xmlns:p14="http://schemas.microsoft.com/office/powerpoint/2010/main" val="922673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13</a:t>
            </a:fld>
            <a:endParaRPr lang="en-US">
              <a:solidFill>
                <a:prstClr val="black"/>
              </a:solidFill>
            </a:endParaRPr>
          </a:p>
        </p:txBody>
      </p:sp>
    </p:spTree>
    <p:extLst>
      <p:ext uri="{BB962C8B-B14F-4D97-AF65-F5344CB8AC3E}">
        <p14:creationId xmlns:p14="http://schemas.microsoft.com/office/powerpoint/2010/main" val="8453298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extLst>
      <p:ext uri="{BB962C8B-B14F-4D97-AF65-F5344CB8AC3E}">
        <p14:creationId xmlns:p14="http://schemas.microsoft.com/office/powerpoint/2010/main" val="41891743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extLst>
      <p:ext uri="{BB962C8B-B14F-4D97-AF65-F5344CB8AC3E}">
        <p14:creationId xmlns:p14="http://schemas.microsoft.com/office/powerpoint/2010/main" val="3566162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extLst>
      <p:ext uri="{BB962C8B-B14F-4D97-AF65-F5344CB8AC3E}">
        <p14:creationId xmlns:p14="http://schemas.microsoft.com/office/powerpoint/2010/main" val="3685500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extLst>
      <p:ext uri="{BB962C8B-B14F-4D97-AF65-F5344CB8AC3E}">
        <p14:creationId xmlns:p14="http://schemas.microsoft.com/office/powerpoint/2010/main" val="978237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extLst>
      <p:ext uri="{BB962C8B-B14F-4D97-AF65-F5344CB8AC3E}">
        <p14:creationId xmlns:p14="http://schemas.microsoft.com/office/powerpoint/2010/main" val="140160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extLst>
      <p:ext uri="{BB962C8B-B14F-4D97-AF65-F5344CB8AC3E}">
        <p14:creationId xmlns:p14="http://schemas.microsoft.com/office/powerpoint/2010/main" val="1816872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3932004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extLst>
      <p:ext uri="{BB962C8B-B14F-4D97-AF65-F5344CB8AC3E}">
        <p14:creationId xmlns:p14="http://schemas.microsoft.com/office/powerpoint/2010/main" val="15619784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21</a:t>
            </a:fld>
            <a:endParaRPr lang="zh-CN" altLang="en-US">
              <a:solidFill>
                <a:prstClr val="black"/>
              </a:solidFill>
            </a:endParaRPr>
          </a:p>
        </p:txBody>
      </p:sp>
    </p:spTree>
    <p:extLst>
      <p:ext uri="{BB962C8B-B14F-4D97-AF65-F5344CB8AC3E}">
        <p14:creationId xmlns:p14="http://schemas.microsoft.com/office/powerpoint/2010/main" val="35307907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22</a:t>
            </a:fld>
            <a:endParaRPr lang="zh-CN" altLang="en-US">
              <a:solidFill>
                <a:prstClr val="black"/>
              </a:solidFill>
            </a:endParaRPr>
          </a:p>
        </p:txBody>
      </p:sp>
    </p:spTree>
    <p:extLst>
      <p:ext uri="{BB962C8B-B14F-4D97-AF65-F5344CB8AC3E}">
        <p14:creationId xmlns:p14="http://schemas.microsoft.com/office/powerpoint/2010/main" val="6786445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23</a:t>
            </a:fld>
            <a:endParaRPr lang="en-US">
              <a:solidFill>
                <a:prstClr val="black"/>
              </a:solidFill>
            </a:endParaRPr>
          </a:p>
        </p:txBody>
      </p:sp>
    </p:spTree>
    <p:extLst>
      <p:ext uri="{BB962C8B-B14F-4D97-AF65-F5344CB8AC3E}">
        <p14:creationId xmlns:p14="http://schemas.microsoft.com/office/powerpoint/2010/main" val="37042772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24</a:t>
            </a:fld>
            <a:endParaRPr lang="en-US">
              <a:solidFill>
                <a:prstClr val="black"/>
              </a:solidFill>
            </a:endParaRPr>
          </a:p>
        </p:txBody>
      </p:sp>
    </p:spTree>
    <p:extLst>
      <p:ext uri="{BB962C8B-B14F-4D97-AF65-F5344CB8AC3E}">
        <p14:creationId xmlns:p14="http://schemas.microsoft.com/office/powerpoint/2010/main" val="35204592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25</a:t>
            </a:fld>
            <a:endParaRPr lang="en-US">
              <a:solidFill>
                <a:prstClr val="black"/>
              </a:solidFill>
            </a:endParaRPr>
          </a:p>
        </p:txBody>
      </p:sp>
    </p:spTree>
    <p:extLst>
      <p:ext uri="{BB962C8B-B14F-4D97-AF65-F5344CB8AC3E}">
        <p14:creationId xmlns:p14="http://schemas.microsoft.com/office/powerpoint/2010/main" val="16081518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extLst>
      <p:ext uri="{BB962C8B-B14F-4D97-AF65-F5344CB8AC3E}">
        <p14:creationId xmlns:p14="http://schemas.microsoft.com/office/powerpoint/2010/main" val="282614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extLst>
      <p:ext uri="{BB962C8B-B14F-4D97-AF65-F5344CB8AC3E}">
        <p14:creationId xmlns:p14="http://schemas.microsoft.com/office/powerpoint/2010/main" val="1511917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extLst>
      <p:ext uri="{BB962C8B-B14F-4D97-AF65-F5344CB8AC3E}">
        <p14:creationId xmlns:p14="http://schemas.microsoft.com/office/powerpoint/2010/main" val="634216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extLst>
      <p:ext uri="{BB962C8B-B14F-4D97-AF65-F5344CB8AC3E}">
        <p14:creationId xmlns:p14="http://schemas.microsoft.com/office/powerpoint/2010/main" val="3706356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1028235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30</a:t>
            </a:fld>
            <a:endParaRPr lang="zh-CN" altLang="en-US">
              <a:solidFill>
                <a:prstClr val="black"/>
              </a:solidFill>
            </a:endParaRPr>
          </a:p>
        </p:txBody>
      </p:sp>
    </p:spTree>
    <p:extLst>
      <p:ext uri="{BB962C8B-B14F-4D97-AF65-F5344CB8AC3E}">
        <p14:creationId xmlns:p14="http://schemas.microsoft.com/office/powerpoint/2010/main" val="22860943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31</a:t>
            </a:fld>
            <a:endParaRPr lang="zh-CN" altLang="en-US">
              <a:solidFill>
                <a:prstClr val="black"/>
              </a:solidFill>
            </a:endParaRPr>
          </a:p>
        </p:txBody>
      </p:sp>
    </p:spTree>
    <p:extLst>
      <p:ext uri="{BB962C8B-B14F-4D97-AF65-F5344CB8AC3E}">
        <p14:creationId xmlns:p14="http://schemas.microsoft.com/office/powerpoint/2010/main" val="24387127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32</a:t>
            </a:fld>
            <a:endParaRPr lang="en-US">
              <a:solidFill>
                <a:prstClr val="black"/>
              </a:solidFill>
            </a:endParaRPr>
          </a:p>
        </p:txBody>
      </p:sp>
    </p:spTree>
    <p:extLst>
      <p:ext uri="{BB962C8B-B14F-4D97-AF65-F5344CB8AC3E}">
        <p14:creationId xmlns:p14="http://schemas.microsoft.com/office/powerpoint/2010/main" val="40445760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33</a:t>
            </a:fld>
            <a:endParaRPr lang="en-US">
              <a:solidFill>
                <a:prstClr val="black"/>
              </a:solidFill>
            </a:endParaRPr>
          </a:p>
        </p:txBody>
      </p:sp>
    </p:spTree>
    <p:extLst>
      <p:ext uri="{BB962C8B-B14F-4D97-AF65-F5344CB8AC3E}">
        <p14:creationId xmlns:p14="http://schemas.microsoft.com/office/powerpoint/2010/main" val="35887103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34</a:t>
            </a:fld>
            <a:endParaRPr lang="en-US">
              <a:solidFill>
                <a:prstClr val="black"/>
              </a:solidFill>
            </a:endParaRPr>
          </a:p>
        </p:txBody>
      </p:sp>
    </p:spTree>
    <p:extLst>
      <p:ext uri="{BB962C8B-B14F-4D97-AF65-F5344CB8AC3E}">
        <p14:creationId xmlns:p14="http://schemas.microsoft.com/office/powerpoint/2010/main" val="38726509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35</a:t>
            </a:fld>
            <a:endParaRPr lang="en-US">
              <a:solidFill>
                <a:prstClr val="black"/>
              </a:solidFill>
            </a:endParaRPr>
          </a:p>
        </p:txBody>
      </p:sp>
    </p:spTree>
    <p:extLst>
      <p:ext uri="{BB962C8B-B14F-4D97-AF65-F5344CB8AC3E}">
        <p14:creationId xmlns:p14="http://schemas.microsoft.com/office/powerpoint/2010/main" val="42468021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36</a:t>
            </a:fld>
            <a:endParaRPr lang="en-US">
              <a:solidFill>
                <a:prstClr val="black"/>
              </a:solidFill>
            </a:endParaRPr>
          </a:p>
        </p:txBody>
      </p:sp>
    </p:spTree>
    <p:extLst>
      <p:ext uri="{BB962C8B-B14F-4D97-AF65-F5344CB8AC3E}">
        <p14:creationId xmlns:p14="http://schemas.microsoft.com/office/powerpoint/2010/main" val="11118639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37</a:t>
            </a:fld>
            <a:endParaRPr lang="en-US">
              <a:solidFill>
                <a:prstClr val="black"/>
              </a:solidFill>
            </a:endParaRPr>
          </a:p>
        </p:txBody>
      </p:sp>
    </p:spTree>
    <p:extLst>
      <p:ext uri="{BB962C8B-B14F-4D97-AF65-F5344CB8AC3E}">
        <p14:creationId xmlns:p14="http://schemas.microsoft.com/office/powerpoint/2010/main" val="29552610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38</a:t>
            </a:fld>
            <a:endParaRPr lang="zh-CN" altLang="en-US">
              <a:solidFill>
                <a:prstClr val="black"/>
              </a:solidFill>
            </a:endParaRPr>
          </a:p>
        </p:txBody>
      </p:sp>
    </p:spTree>
    <p:extLst>
      <p:ext uri="{BB962C8B-B14F-4D97-AF65-F5344CB8AC3E}">
        <p14:creationId xmlns:p14="http://schemas.microsoft.com/office/powerpoint/2010/main" val="36640272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39</a:t>
            </a:fld>
            <a:endParaRPr lang="zh-CN" altLang="en-US">
              <a:solidFill>
                <a:prstClr val="black"/>
              </a:solidFill>
            </a:endParaRPr>
          </a:p>
        </p:txBody>
      </p:sp>
    </p:spTree>
    <p:extLst>
      <p:ext uri="{BB962C8B-B14F-4D97-AF65-F5344CB8AC3E}">
        <p14:creationId xmlns:p14="http://schemas.microsoft.com/office/powerpoint/2010/main" val="162606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35579605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40</a:t>
            </a:fld>
            <a:endParaRPr lang="en-US">
              <a:solidFill>
                <a:prstClr val="black"/>
              </a:solidFill>
            </a:endParaRPr>
          </a:p>
        </p:txBody>
      </p:sp>
    </p:spTree>
    <p:extLst>
      <p:ext uri="{BB962C8B-B14F-4D97-AF65-F5344CB8AC3E}">
        <p14:creationId xmlns:p14="http://schemas.microsoft.com/office/powerpoint/2010/main" val="30955506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41</a:t>
            </a:fld>
            <a:endParaRPr lang="en-US">
              <a:solidFill>
                <a:prstClr val="black"/>
              </a:solidFill>
            </a:endParaRPr>
          </a:p>
        </p:txBody>
      </p:sp>
    </p:spTree>
    <p:extLst>
      <p:ext uri="{BB962C8B-B14F-4D97-AF65-F5344CB8AC3E}">
        <p14:creationId xmlns:p14="http://schemas.microsoft.com/office/powerpoint/2010/main" val="30250160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42</a:t>
            </a:fld>
            <a:endParaRPr lang="en-US">
              <a:solidFill>
                <a:prstClr val="black"/>
              </a:solidFill>
            </a:endParaRPr>
          </a:p>
        </p:txBody>
      </p:sp>
    </p:spTree>
    <p:extLst>
      <p:ext uri="{BB962C8B-B14F-4D97-AF65-F5344CB8AC3E}">
        <p14:creationId xmlns:p14="http://schemas.microsoft.com/office/powerpoint/2010/main" val="16778073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43</a:t>
            </a:fld>
            <a:endParaRPr lang="en-US">
              <a:solidFill>
                <a:prstClr val="black"/>
              </a:solidFill>
            </a:endParaRPr>
          </a:p>
        </p:txBody>
      </p:sp>
    </p:spTree>
    <p:extLst>
      <p:ext uri="{BB962C8B-B14F-4D97-AF65-F5344CB8AC3E}">
        <p14:creationId xmlns:p14="http://schemas.microsoft.com/office/powerpoint/2010/main" val="38086389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44</a:t>
            </a:fld>
            <a:endParaRPr lang="en-US">
              <a:solidFill>
                <a:prstClr val="black"/>
              </a:solidFill>
            </a:endParaRPr>
          </a:p>
        </p:txBody>
      </p:sp>
    </p:spTree>
    <p:extLst>
      <p:ext uri="{BB962C8B-B14F-4D97-AF65-F5344CB8AC3E}">
        <p14:creationId xmlns:p14="http://schemas.microsoft.com/office/powerpoint/2010/main" val="30577467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45</a:t>
            </a:fld>
            <a:endParaRPr lang="en-US">
              <a:solidFill>
                <a:prstClr val="black"/>
              </a:solidFill>
            </a:endParaRPr>
          </a:p>
        </p:txBody>
      </p:sp>
    </p:spTree>
    <p:extLst>
      <p:ext uri="{BB962C8B-B14F-4D97-AF65-F5344CB8AC3E}">
        <p14:creationId xmlns:p14="http://schemas.microsoft.com/office/powerpoint/2010/main" val="23607861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46</a:t>
            </a:fld>
            <a:endParaRPr lang="en-US">
              <a:solidFill>
                <a:prstClr val="black"/>
              </a:solidFill>
            </a:endParaRPr>
          </a:p>
        </p:txBody>
      </p:sp>
    </p:spTree>
    <p:extLst>
      <p:ext uri="{BB962C8B-B14F-4D97-AF65-F5344CB8AC3E}">
        <p14:creationId xmlns:p14="http://schemas.microsoft.com/office/powerpoint/2010/main" val="23996958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47</a:t>
            </a:fld>
            <a:endParaRPr lang="zh-CN" altLang="en-US">
              <a:solidFill>
                <a:prstClr val="black"/>
              </a:solidFill>
            </a:endParaRPr>
          </a:p>
        </p:txBody>
      </p:sp>
    </p:spTree>
    <p:extLst>
      <p:ext uri="{BB962C8B-B14F-4D97-AF65-F5344CB8AC3E}">
        <p14:creationId xmlns:p14="http://schemas.microsoft.com/office/powerpoint/2010/main" val="16730525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48</a:t>
            </a:fld>
            <a:endParaRPr lang="zh-CN" altLang="en-US">
              <a:solidFill>
                <a:prstClr val="black"/>
              </a:solidFill>
            </a:endParaRPr>
          </a:p>
        </p:txBody>
      </p:sp>
    </p:spTree>
    <p:extLst>
      <p:ext uri="{BB962C8B-B14F-4D97-AF65-F5344CB8AC3E}">
        <p14:creationId xmlns:p14="http://schemas.microsoft.com/office/powerpoint/2010/main" val="5035142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49</a:t>
            </a:fld>
            <a:endParaRPr lang="en-US">
              <a:solidFill>
                <a:prstClr val="black"/>
              </a:solidFill>
            </a:endParaRPr>
          </a:p>
        </p:txBody>
      </p:sp>
    </p:spTree>
    <p:extLst>
      <p:ext uri="{BB962C8B-B14F-4D97-AF65-F5344CB8AC3E}">
        <p14:creationId xmlns:p14="http://schemas.microsoft.com/office/powerpoint/2010/main" val="2066198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405594401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50</a:t>
            </a:fld>
            <a:endParaRPr lang="en-US">
              <a:solidFill>
                <a:prstClr val="black"/>
              </a:solidFill>
            </a:endParaRPr>
          </a:p>
        </p:txBody>
      </p:sp>
    </p:spTree>
    <p:extLst>
      <p:ext uri="{BB962C8B-B14F-4D97-AF65-F5344CB8AC3E}">
        <p14:creationId xmlns:p14="http://schemas.microsoft.com/office/powerpoint/2010/main" val="38521751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51</a:t>
            </a:fld>
            <a:endParaRPr lang="en-US">
              <a:solidFill>
                <a:prstClr val="black"/>
              </a:solidFill>
            </a:endParaRPr>
          </a:p>
        </p:txBody>
      </p:sp>
    </p:spTree>
    <p:extLst>
      <p:ext uri="{BB962C8B-B14F-4D97-AF65-F5344CB8AC3E}">
        <p14:creationId xmlns:p14="http://schemas.microsoft.com/office/powerpoint/2010/main" val="15671010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52</a:t>
            </a:fld>
            <a:endParaRPr lang="en-US">
              <a:solidFill>
                <a:prstClr val="black"/>
              </a:solidFill>
            </a:endParaRPr>
          </a:p>
        </p:txBody>
      </p:sp>
    </p:spTree>
    <p:extLst>
      <p:ext uri="{BB962C8B-B14F-4D97-AF65-F5344CB8AC3E}">
        <p14:creationId xmlns:p14="http://schemas.microsoft.com/office/powerpoint/2010/main" val="558412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53</a:t>
            </a:fld>
            <a:endParaRPr lang="en-US">
              <a:solidFill>
                <a:prstClr val="black"/>
              </a:solidFill>
            </a:endParaRPr>
          </a:p>
        </p:txBody>
      </p:sp>
    </p:spTree>
    <p:extLst>
      <p:ext uri="{BB962C8B-B14F-4D97-AF65-F5344CB8AC3E}">
        <p14:creationId xmlns:p14="http://schemas.microsoft.com/office/powerpoint/2010/main" val="13347486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54</a:t>
            </a:fld>
            <a:endParaRPr lang="en-US">
              <a:solidFill>
                <a:prstClr val="black"/>
              </a:solidFill>
            </a:endParaRPr>
          </a:p>
        </p:txBody>
      </p:sp>
    </p:spTree>
    <p:extLst>
      <p:ext uri="{BB962C8B-B14F-4D97-AF65-F5344CB8AC3E}">
        <p14:creationId xmlns:p14="http://schemas.microsoft.com/office/powerpoint/2010/main" val="34727590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55</a:t>
            </a:fld>
            <a:endParaRPr lang="en-US">
              <a:solidFill>
                <a:prstClr val="black"/>
              </a:solidFill>
            </a:endParaRPr>
          </a:p>
        </p:txBody>
      </p:sp>
    </p:spTree>
    <p:extLst>
      <p:ext uri="{BB962C8B-B14F-4D97-AF65-F5344CB8AC3E}">
        <p14:creationId xmlns:p14="http://schemas.microsoft.com/office/powerpoint/2010/main" val="2587770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56</a:t>
            </a:fld>
            <a:endParaRPr lang="zh-CN" altLang="en-US">
              <a:solidFill>
                <a:prstClr val="black"/>
              </a:solidFill>
            </a:endParaRPr>
          </a:p>
        </p:txBody>
      </p:sp>
    </p:spTree>
    <p:extLst>
      <p:ext uri="{BB962C8B-B14F-4D97-AF65-F5344CB8AC3E}">
        <p14:creationId xmlns:p14="http://schemas.microsoft.com/office/powerpoint/2010/main" val="4284720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200" dirty="0">
                <a:latin typeface="Calibri" panose="020F0502020204030204" pitchFamily="34" charset="0"/>
                <a:cs typeface="Calibri" panose="020F0502020204030204" pitchFamily="34" charset="0"/>
              </a:rPr>
              <a:t>Windows</a:t>
            </a:r>
            <a:r>
              <a:rPr lang="zh-CN" altLang="zh-CN" sz="1200" dirty="0">
                <a:latin typeface="Calibri" panose="020F0502020204030204" pitchFamily="34" charset="0"/>
                <a:cs typeface="Calibri" panose="020F0502020204030204" pitchFamily="34" charset="0"/>
              </a:rPr>
              <a:t>下</a:t>
            </a:r>
            <a:r>
              <a:rPr lang="en-US" altLang="zh-CN" sz="1200" dirty="0">
                <a:latin typeface="Calibri" panose="020F0502020204030204" pitchFamily="34" charset="0"/>
                <a:cs typeface="Calibri" panose="020F0502020204030204" pitchFamily="34" charset="0"/>
              </a:rPr>
              <a:t>OS</a:t>
            </a:r>
            <a:r>
              <a:rPr lang="zh-CN" altLang="zh-CN" sz="1200" dirty="0">
                <a:latin typeface="Calibri" panose="020F0502020204030204" pitchFamily="34" charset="0"/>
                <a:cs typeface="Calibri" panose="020F0502020204030204" pitchFamily="34" charset="0"/>
              </a:rPr>
              <a:t>块是</a:t>
            </a:r>
            <a:r>
              <a:rPr lang="en-US" altLang="zh-CN" sz="1200" dirty="0">
                <a:latin typeface="Calibri" panose="020F0502020204030204" pitchFamily="34" charset="0"/>
                <a:cs typeface="Calibri" panose="020F0502020204030204" pitchFamily="34" charset="0"/>
              </a:rPr>
              <a:t>512Byte</a:t>
            </a:r>
            <a:r>
              <a:rPr lang="zh-CN" altLang="zh-CN" sz="1200" dirty="0">
                <a:latin typeface="Calibri" panose="020F0502020204030204" pitchFamily="34" charset="0"/>
                <a:cs typeface="Calibri" panose="020F0502020204030204" pitchFamily="34" charset="0"/>
              </a:rPr>
              <a:t>，</a:t>
            </a:r>
            <a:r>
              <a:rPr lang="en-US" altLang="zh-CN" sz="1200" dirty="0">
                <a:latin typeface="Calibri" panose="020F0502020204030204" pitchFamily="34" charset="0"/>
                <a:cs typeface="Calibri" panose="020F0502020204030204" pitchFamily="34" charset="0"/>
              </a:rPr>
              <a:t>Oracle</a:t>
            </a:r>
            <a:r>
              <a:rPr lang="zh-CN" altLang="zh-CN" sz="1200" dirty="0">
                <a:latin typeface="Calibri" panose="020F0502020204030204" pitchFamily="34" charset="0"/>
                <a:cs typeface="Calibri" panose="020F0502020204030204" pitchFamily="34" charset="0"/>
              </a:rPr>
              <a:t>的数据块是</a:t>
            </a:r>
            <a:r>
              <a:rPr lang="en-US" altLang="zh-CN" sz="1200" dirty="0">
                <a:latin typeface="Calibri" panose="020F0502020204030204" pitchFamily="34" charset="0"/>
                <a:cs typeface="Calibri" panose="020F0502020204030204" pitchFamily="34" charset="0"/>
              </a:rPr>
              <a:t>8KB</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extLst>
      <p:ext uri="{BB962C8B-B14F-4D97-AF65-F5344CB8AC3E}">
        <p14:creationId xmlns:p14="http://schemas.microsoft.com/office/powerpoint/2010/main" val="690942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extLst>
      <p:ext uri="{BB962C8B-B14F-4D97-AF65-F5344CB8AC3E}">
        <p14:creationId xmlns:p14="http://schemas.microsoft.com/office/powerpoint/2010/main" val="4136475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extLst>
      <p:ext uri="{BB962C8B-B14F-4D97-AF65-F5344CB8AC3E}">
        <p14:creationId xmlns:p14="http://schemas.microsoft.com/office/powerpoint/2010/main" val="1680793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extLst>
      <p:ext uri="{BB962C8B-B14F-4D97-AF65-F5344CB8AC3E}">
        <p14:creationId xmlns:p14="http://schemas.microsoft.com/office/powerpoint/2010/main" val="2504082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0_自定义版式">
    <p:spTree>
      <p:nvGrpSpPr>
        <p:cNvPr id="1" name=""/>
        <p:cNvGrpSpPr/>
        <p:nvPr/>
      </p:nvGrpSpPr>
      <p:grpSpPr>
        <a:xfrm>
          <a:off x="0" y="0"/>
          <a:ext cx="0" cy="0"/>
          <a:chOff x="0" y="0"/>
          <a:chExt cx="0" cy="0"/>
        </a:xfrm>
      </p:grpSpPr>
      <p:cxnSp>
        <p:nvCxnSpPr>
          <p:cNvPr id="2" name="直接连接符 1"/>
          <p:cNvCxnSpPr/>
          <p:nvPr userDrawn="1"/>
        </p:nvCxnSpPr>
        <p:spPr>
          <a:xfrm>
            <a:off x="1" y="6667500"/>
            <a:ext cx="5918395"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cxnSp>
        <p:nvCxnSpPr>
          <p:cNvPr id="3" name="直接连接符 6"/>
          <p:cNvCxnSpPr/>
          <p:nvPr userDrawn="1"/>
        </p:nvCxnSpPr>
        <p:spPr>
          <a:xfrm flipH="1">
            <a:off x="6278369" y="6667500"/>
            <a:ext cx="5918394"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
        <p:nvSpPr>
          <p:cNvPr id="4" name="日期占位符 2"/>
          <p:cNvSpPr>
            <a:spLocks noGrp="1"/>
          </p:cNvSpPr>
          <p:nvPr>
            <p:ph type="dt" sz="half" idx="10"/>
          </p:nvPr>
        </p:nvSpPr>
        <p:spPr/>
        <p:txBody>
          <a:bodyPr/>
          <a:lstStyle>
            <a:lvl1pPr>
              <a:defRPr/>
            </a:lvl1pPr>
          </a:lstStyle>
          <a:p>
            <a:pPr>
              <a:defRPr/>
            </a:pPr>
            <a:fld id="{E7954FF1-254E-41AE-9266-F8BD0B79BA4E}" type="datetime1">
              <a:rPr lang="zh-CN" altLang="en-US"/>
              <a:pPr>
                <a:defRPr/>
              </a:pPr>
              <a:t>2024/10/2</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E0E243AA-2027-4C73-871C-52C1C95FECF1}" type="slidenum">
              <a:rPr lang="zh-CN" altLang="en-US"/>
              <a:pPr>
                <a:defRPr/>
              </a:pPr>
              <a:t>‹#›</a:t>
            </a:fld>
            <a:endParaRPr lang="zh-CN" altLang="en-US"/>
          </a:p>
        </p:txBody>
      </p:sp>
    </p:spTree>
    <p:extLst>
      <p:ext uri="{BB962C8B-B14F-4D97-AF65-F5344CB8AC3E}">
        <p14:creationId xmlns:p14="http://schemas.microsoft.com/office/powerpoint/2010/main" val="3942086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9"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9"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9"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381250" y="2663825"/>
            <a:ext cx="8478520"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zh-CN" sz="5400" b="1" cap="all" dirty="0">
                <a:solidFill>
                  <a:prstClr val="black">
                    <a:lumMod val="65000"/>
                    <a:lumOff val="35000"/>
                  </a:prstClr>
                </a:solidFill>
                <a:cs typeface="Arial" panose="020B0604020202020204" pitchFamily="34" charset="0"/>
              </a:rPr>
              <a:t>大数据技术</a:t>
            </a:r>
            <a:r>
              <a:rPr sz="5400" b="1" cap="all" dirty="0">
                <a:solidFill>
                  <a:prstClr val="black">
                    <a:lumMod val="65000"/>
                    <a:lumOff val="35000"/>
                  </a:prstClr>
                </a:solidFill>
                <a:cs typeface="Arial" panose="020B0604020202020204" pitchFamily="34" charset="0"/>
              </a:rPr>
              <a:t>基础</a:t>
            </a:r>
          </a:p>
        </p:txBody>
      </p:sp>
    </p:spTree>
  </p:cSld>
  <p:clrMapOvr>
    <a:masterClrMapping/>
  </p:clrMapOvr>
  <mc:AlternateContent xmlns:mc="http://schemas.openxmlformats.org/markup-compatibility/2006" xmlns:p14="http://schemas.microsoft.com/office/powerpoint/2010/main">
    <mc:Choice Requires="p14">
      <p:transition p14:dur="0" advClick="0" advTm="7000"/>
    </mc:Choice>
    <mc:Fallback xmlns="">
      <p:transition advClick="0" advTm="7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4.1.1</a:t>
            </a:r>
            <a:r>
              <a:rPr sz="2800" b="1" dirty="0">
                <a:solidFill>
                  <a:schemeClr val="accent2"/>
                </a:solidFill>
                <a:latin typeface="微软雅黑" panose="020B0503020204020204" pitchFamily="34" charset="-122"/>
                <a:ea typeface="微软雅黑" panose="020B0503020204020204" pitchFamily="34" charset="-122"/>
              </a:rPr>
              <a:t>HDFS简介</a:t>
            </a:r>
          </a:p>
        </p:txBody>
      </p:sp>
      <p:grpSp>
        <p:nvGrpSpPr>
          <p:cNvPr id="3" name="组合 2"/>
          <p:cNvGrpSpPr/>
          <p:nvPr/>
        </p:nvGrpSpPr>
        <p:grpSpPr>
          <a:xfrm>
            <a:off x="93834" y="869315"/>
            <a:ext cx="11760560" cy="3415030"/>
            <a:chOff x="704" y="1520"/>
            <a:chExt cx="9939" cy="5378"/>
          </a:xfrm>
        </p:grpSpPr>
        <p:sp>
          <p:nvSpPr>
            <p:cNvPr id="116" name="TextBox 54"/>
            <p:cNvSpPr txBox="1"/>
            <p:nvPr/>
          </p:nvSpPr>
          <p:spPr>
            <a:xfrm>
              <a:off x="1231" y="1520"/>
              <a:ext cx="9412" cy="537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 4）机架感知功能</a:t>
              </a:r>
            </a:p>
            <a:p>
              <a:r>
                <a:rPr lang="zh-CN" altLang="en-US" sz="2400" b="1" dirty="0">
                  <a:solidFill>
                    <a:srgbClr val="484849"/>
                  </a:solidFill>
                  <a:latin typeface="微软雅黑" panose="020B0503020204020204" pitchFamily="34" charset="-122"/>
                  <a:ea typeface="微软雅黑" panose="020B0503020204020204" pitchFamily="34" charset="-122"/>
                </a:rPr>
                <a:t>副本存放时，当第一个存到rack1，第二个就会选择不同于rack1的其他的rack上面存储。</a:t>
              </a:r>
            </a:p>
            <a:p>
              <a:r>
                <a:rPr lang="zh-CN" altLang="en-US" sz="2400" b="1" dirty="0">
                  <a:solidFill>
                    <a:srgbClr val="484849"/>
                  </a:solidFill>
                  <a:latin typeface="微软雅黑" panose="020B0503020204020204" pitchFamily="34" charset="-122"/>
                  <a:ea typeface="微软雅黑" panose="020B0503020204020204" pitchFamily="34" charset="-122"/>
                </a:rPr>
                <a:t>       5）负载均衡</a:t>
              </a:r>
            </a:p>
            <a:p>
              <a:r>
                <a:rPr lang="zh-CN" altLang="en-US" sz="2400" b="1" dirty="0">
                  <a:solidFill>
                    <a:srgbClr val="484849"/>
                  </a:solidFill>
                  <a:latin typeface="微软雅黑" panose="020B0503020204020204" pitchFamily="34" charset="-122"/>
                  <a:ea typeface="微软雅黑" panose="020B0503020204020204" pitchFamily="34" charset="-122"/>
                </a:rPr>
                <a:t>理想状态下，集群中每个服务器上面存储数据都是均匀的。但在实际当中，经常会出现数据偏移。</a:t>
              </a:r>
            </a:p>
            <a:p>
              <a:r>
                <a:rPr lang="zh-CN" altLang="en-US" sz="2400" b="1" dirty="0">
                  <a:solidFill>
                    <a:srgbClr val="484849"/>
                  </a:solidFill>
                  <a:latin typeface="微软雅黑" panose="020B0503020204020204" pitchFamily="34" charset="-122"/>
                  <a:ea typeface="微软雅黑" panose="020B0503020204020204" pitchFamily="34" charset="-122"/>
                </a:rPr>
                <a:t>       6）提供Web界面浏览信息</a:t>
              </a:r>
            </a:p>
            <a:p>
              <a:r>
                <a:rPr lang="zh-CN" altLang="en-US" sz="2400" b="1" dirty="0">
                  <a:solidFill>
                    <a:srgbClr val="484849"/>
                  </a:solidFill>
                  <a:latin typeface="微软雅黑" panose="020B0503020204020204" pitchFamily="34" charset="-122"/>
                  <a:ea typeface="微软雅黑" panose="020B0503020204020204" pitchFamily="34" charset="-122"/>
                </a:rPr>
                <a:t>http://master:8088 yarn，可用于查看Yarn的管理界面；</a:t>
              </a:r>
            </a:p>
            <a:p>
              <a:r>
                <a:rPr lang="zh-CN" altLang="en-US" sz="2400" b="1" dirty="0">
                  <a:solidFill>
                    <a:srgbClr val="484849"/>
                  </a:solidFill>
                  <a:latin typeface="微软雅黑" panose="020B0503020204020204" pitchFamily="34" charset="-122"/>
                  <a:ea typeface="微软雅黑" panose="020B0503020204020204" pitchFamily="34" charset="-122"/>
                </a:rPr>
                <a:t>http://master:50070 hdfs，可用于查看HDFS文件系统中的文件信息。</a:t>
              </a:r>
            </a:p>
          </p:txBody>
        </p:sp>
        <p:sp>
          <p:nvSpPr>
            <p:cNvPr id="118" name="Freeform 6"/>
            <p:cNvSpPr/>
            <p:nvPr/>
          </p:nvSpPr>
          <p:spPr bwMode="auto">
            <a:xfrm>
              <a:off x="704" y="165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4.1.1</a:t>
            </a:r>
            <a:r>
              <a:rPr sz="2800" b="1" dirty="0">
                <a:solidFill>
                  <a:schemeClr val="accent2"/>
                </a:solidFill>
                <a:latin typeface="微软雅黑" panose="020B0503020204020204" pitchFamily="34" charset="-122"/>
                <a:ea typeface="微软雅黑" panose="020B0503020204020204" pitchFamily="34" charset="-122"/>
              </a:rPr>
              <a:t>HDFS简介</a:t>
            </a:r>
          </a:p>
        </p:txBody>
      </p:sp>
      <p:grpSp>
        <p:nvGrpSpPr>
          <p:cNvPr id="3" name="组合 2"/>
          <p:cNvGrpSpPr/>
          <p:nvPr/>
        </p:nvGrpSpPr>
        <p:grpSpPr>
          <a:xfrm>
            <a:off x="168764" y="1167130"/>
            <a:ext cx="11760560" cy="4523105"/>
            <a:chOff x="704" y="1520"/>
            <a:chExt cx="9939" cy="7123"/>
          </a:xfrm>
        </p:grpSpPr>
        <p:sp>
          <p:nvSpPr>
            <p:cNvPr id="116" name="TextBox 54"/>
            <p:cNvSpPr txBox="1"/>
            <p:nvPr/>
          </p:nvSpPr>
          <p:spPr>
            <a:xfrm>
              <a:off x="1231" y="1520"/>
              <a:ext cx="9412" cy="712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3.HDFS设计目标</a:t>
              </a:r>
            </a:p>
            <a:p>
              <a:r>
                <a:rPr lang="zh-CN" altLang="en-US" sz="2400" b="1" dirty="0">
                  <a:solidFill>
                    <a:srgbClr val="484849"/>
                  </a:solidFill>
                  <a:latin typeface="微软雅黑" panose="020B0503020204020204" pitchFamily="34" charset="-122"/>
                  <a:ea typeface="微软雅黑" panose="020B0503020204020204" pitchFamily="34" charset="-122"/>
                </a:rPr>
                <a:t>       1）监测和快速恢复硬件故障</a:t>
              </a:r>
            </a:p>
            <a:p>
              <a:r>
                <a:rPr lang="zh-CN" altLang="en-US" sz="2400" b="1" dirty="0">
                  <a:solidFill>
                    <a:srgbClr val="484849"/>
                  </a:solidFill>
                  <a:latin typeface="微软雅黑" panose="020B0503020204020204" pitchFamily="34" charset="-122"/>
                  <a:ea typeface="微软雅黑" panose="020B0503020204020204" pitchFamily="34" charset="-122"/>
                </a:rPr>
                <a:t>监测：立刻会监测到坏的块然后上报到主节点。</a:t>
              </a:r>
            </a:p>
            <a:p>
              <a:r>
                <a:rPr lang="zh-CN" altLang="en-US" sz="2400" b="1" dirty="0">
                  <a:solidFill>
                    <a:srgbClr val="484849"/>
                  </a:solidFill>
                  <a:latin typeface="微软雅黑" panose="020B0503020204020204" pitchFamily="34" charset="-122"/>
                  <a:ea typeface="微软雅黑" panose="020B0503020204020204" pitchFamily="34" charset="-122"/>
                </a:rPr>
                <a:t>恢复：执行命令hdfs debug recoverLease -path /+路径 </a:t>
              </a:r>
            </a:p>
            <a:p>
              <a:r>
                <a:rPr lang="zh-CN" altLang="en-US" sz="2400" b="1" dirty="0">
                  <a:solidFill>
                    <a:srgbClr val="484849"/>
                  </a:solidFill>
                  <a:latin typeface="微软雅黑" panose="020B0503020204020204" pitchFamily="34" charset="-122"/>
                  <a:ea typeface="微软雅黑" panose="020B0503020204020204" pitchFamily="34" charset="-122"/>
                </a:rPr>
                <a:t>       2）流式数据访问</a:t>
              </a:r>
            </a:p>
            <a:p>
              <a:r>
                <a:rPr lang="zh-CN" altLang="en-US" sz="2400" b="1" dirty="0">
                  <a:solidFill>
                    <a:srgbClr val="484849"/>
                  </a:solidFill>
                  <a:latin typeface="微软雅黑" panose="020B0503020204020204" pitchFamily="34" charset="-122"/>
                  <a:ea typeface="微软雅黑" panose="020B0503020204020204" pitchFamily="34" charset="-122"/>
                </a:rPr>
                <a:t>HDFS注重吞吐量，而不是数据处理的速度，实现批处理。</a:t>
              </a:r>
            </a:p>
            <a:p>
              <a:r>
                <a:rPr lang="zh-CN" altLang="en-US" sz="2400" b="1" dirty="0">
                  <a:solidFill>
                    <a:srgbClr val="484849"/>
                  </a:solidFill>
                  <a:latin typeface="微软雅黑" panose="020B0503020204020204" pitchFamily="34" charset="-122"/>
                  <a:ea typeface="微软雅黑" panose="020B0503020204020204" pitchFamily="34" charset="-122"/>
                </a:rPr>
                <a:t>       3）大规模数据集</a:t>
              </a:r>
            </a:p>
            <a:p>
              <a:r>
                <a:rPr lang="zh-CN" altLang="en-US" sz="2400" b="1" dirty="0">
                  <a:solidFill>
                    <a:srgbClr val="484849"/>
                  </a:solidFill>
                  <a:latin typeface="微软雅黑" panose="020B0503020204020204" pitchFamily="34" charset="-122"/>
                  <a:ea typeface="微软雅黑" panose="020B0503020204020204" pitchFamily="34" charset="-122"/>
                </a:rPr>
                <a:t>支持大文件存储，一个单一的HDFS实例能支撑数以千万计的文件。</a:t>
              </a:r>
            </a:p>
            <a:p>
              <a:r>
                <a:rPr lang="zh-CN" altLang="en-US" sz="2400" b="1" dirty="0">
                  <a:solidFill>
                    <a:srgbClr val="484849"/>
                  </a:solidFill>
                  <a:latin typeface="微软雅黑" panose="020B0503020204020204" pitchFamily="34" charset="-122"/>
                  <a:ea typeface="微软雅黑" panose="020B0503020204020204" pitchFamily="34" charset="-122"/>
                </a:rPr>
                <a:t>       4）简化一致性访问模式</a:t>
              </a:r>
            </a:p>
            <a:p>
              <a:r>
                <a:rPr lang="zh-CN" altLang="en-US" sz="2400" b="1" dirty="0">
                  <a:solidFill>
                    <a:srgbClr val="484849"/>
                  </a:solidFill>
                  <a:latin typeface="微软雅黑" panose="020B0503020204020204" pitchFamily="34" charset="-122"/>
                  <a:ea typeface="微软雅黑" panose="020B0503020204020204" pitchFamily="34" charset="-122"/>
                </a:rPr>
                <a:t>一次写入，多次读取。</a:t>
              </a:r>
            </a:p>
            <a:p>
              <a:r>
                <a:rPr lang="zh-CN" altLang="en-US" sz="2400" b="1" dirty="0">
                  <a:solidFill>
                    <a:srgbClr val="484849"/>
                  </a:solidFill>
                  <a:latin typeface="微软雅黑" panose="020B0503020204020204" pitchFamily="34" charset="-122"/>
                  <a:ea typeface="微软雅黑" panose="020B0503020204020204" pitchFamily="34" charset="-122"/>
                </a:rPr>
                <a:t>       5）移动计算</a:t>
              </a:r>
            </a:p>
            <a:p>
              <a:r>
                <a:rPr lang="zh-CN" altLang="en-US" sz="2400" b="1" dirty="0">
                  <a:solidFill>
                    <a:srgbClr val="484849"/>
                  </a:solidFill>
                  <a:latin typeface="微软雅黑" panose="020B0503020204020204" pitchFamily="34" charset="-122"/>
                  <a:ea typeface="微软雅黑" panose="020B0503020204020204" pitchFamily="34" charset="-122"/>
                </a:rPr>
                <a:t>移动计算的代价，要比移动数据的代价低。</a:t>
              </a:r>
            </a:p>
          </p:txBody>
        </p:sp>
        <p:sp>
          <p:nvSpPr>
            <p:cNvPr id="118" name="Freeform 6"/>
            <p:cNvSpPr/>
            <p:nvPr/>
          </p:nvSpPr>
          <p:spPr bwMode="auto">
            <a:xfrm>
              <a:off x="704" y="165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4.1.2</a:t>
            </a:r>
            <a:r>
              <a:rPr sz="2800" b="1" dirty="0">
                <a:solidFill>
                  <a:schemeClr val="accent2"/>
                </a:solidFill>
                <a:latin typeface="微软雅黑" panose="020B0503020204020204" pitchFamily="34" charset="-122"/>
                <a:ea typeface="微软雅黑" panose="020B0503020204020204" pitchFamily="34" charset="-122"/>
              </a:rPr>
              <a:t>HDFS设计特点</a:t>
            </a:r>
          </a:p>
        </p:txBody>
      </p:sp>
      <p:grpSp>
        <p:nvGrpSpPr>
          <p:cNvPr id="3" name="组合 2"/>
          <p:cNvGrpSpPr/>
          <p:nvPr/>
        </p:nvGrpSpPr>
        <p:grpSpPr>
          <a:xfrm>
            <a:off x="208280" y="1244600"/>
            <a:ext cx="11779885" cy="4154170"/>
            <a:chOff x="695" y="481"/>
            <a:chExt cx="9826" cy="6542"/>
          </a:xfrm>
        </p:grpSpPr>
        <p:sp>
          <p:nvSpPr>
            <p:cNvPr id="116" name="TextBox 54"/>
            <p:cNvSpPr txBox="1"/>
            <p:nvPr/>
          </p:nvSpPr>
          <p:spPr>
            <a:xfrm>
              <a:off x="1109" y="481"/>
              <a:ext cx="9412" cy="654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1.Block的放置</a:t>
              </a:r>
            </a:p>
            <a:p>
              <a:r>
                <a:rPr lang="zh-CN" altLang="en-US" sz="2400" b="1" dirty="0">
                  <a:solidFill>
                    <a:srgbClr val="484849"/>
                  </a:solidFill>
                  <a:latin typeface="微软雅黑" panose="020B0503020204020204" pitchFamily="34" charset="-122"/>
                  <a:ea typeface="微软雅黑" panose="020B0503020204020204" pitchFamily="34" charset="-122"/>
                </a:rPr>
                <a:t>默认不配置。一个Block会有三份备份，一份放在NameNode指定的DataNode上，另一份放在与指定DataNode非同一Rack上的DataNode，最后一份放在与指定DataNode同一Rack上的另外一个DataNode上。备份无非就是为了数据安全，考虑同一Rack的失败情况及不同Rack之间数据拷贝性能问题就采用这种配置方式。</a:t>
              </a:r>
            </a:p>
            <a:p>
              <a:r>
                <a:rPr lang="zh-CN" altLang="en-US" sz="2400" b="1" dirty="0">
                  <a:solidFill>
                    <a:srgbClr val="484849"/>
                  </a:solidFill>
                  <a:latin typeface="微软雅黑" panose="020B0503020204020204" pitchFamily="34" charset="-122"/>
                  <a:ea typeface="微软雅黑" panose="020B0503020204020204" pitchFamily="34" charset="-122"/>
                </a:rPr>
                <a:t>       使用块的好处：假如上传的一个文件非常大，没有任何一块磁盘能够存储，这样这个文件就没法上传了，如果使用块的概念，会把文件分割成许多块，这样这个文件可以使用集群中的任意节点进行存储。数据存储要考虑容灾备份，以块为单位非常有利于进行备份，HDFS默认每个块备份3份，这样如果这个块上或这个节点坏掉，可以直接找其他节点上的备份块。</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4.1.2</a:t>
            </a:r>
            <a:r>
              <a:rPr sz="2800" b="1" dirty="0">
                <a:solidFill>
                  <a:schemeClr val="accent2"/>
                </a:solidFill>
                <a:latin typeface="微软雅黑" panose="020B0503020204020204" pitchFamily="34" charset="-122"/>
                <a:ea typeface="微软雅黑" panose="020B0503020204020204" pitchFamily="34" charset="-122"/>
              </a:rPr>
              <a:t>HDFS设计特点</a:t>
            </a:r>
          </a:p>
        </p:txBody>
      </p:sp>
      <p:grpSp>
        <p:nvGrpSpPr>
          <p:cNvPr id="3" name="组合 2"/>
          <p:cNvGrpSpPr/>
          <p:nvPr/>
        </p:nvGrpSpPr>
        <p:grpSpPr>
          <a:xfrm>
            <a:off x="165100" y="1327150"/>
            <a:ext cx="11779885" cy="3046095"/>
            <a:chOff x="695" y="481"/>
            <a:chExt cx="9826" cy="4797"/>
          </a:xfrm>
        </p:grpSpPr>
        <p:sp>
          <p:nvSpPr>
            <p:cNvPr id="116" name="TextBox 54"/>
            <p:cNvSpPr txBox="1"/>
            <p:nvPr/>
          </p:nvSpPr>
          <p:spPr>
            <a:xfrm>
              <a:off x="1109" y="481"/>
              <a:ext cx="9412" cy="4797"/>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2.心跳检测</a:t>
              </a:r>
            </a:p>
            <a:p>
              <a:r>
                <a:rPr lang="en-US" altLang="zh-CN" sz="2400" b="1" dirty="0">
                  <a:solidFill>
                    <a:srgbClr val="484849"/>
                  </a:solidFill>
                  <a:latin typeface="微软雅黑" panose="020B0503020204020204" pitchFamily="34" charset="-122"/>
                  <a:ea typeface="微软雅黑" panose="020B0503020204020204" pitchFamily="34" charset="-122"/>
                </a:rPr>
                <a:t>       心跳检测DataNode的健康状况，如果发现问题就采取数据备份的方式来保证数据的安全性。</a:t>
              </a:r>
            </a:p>
            <a:p>
              <a:r>
                <a:rPr lang="en-US" altLang="zh-CN" sz="2400" b="1" dirty="0">
                  <a:solidFill>
                    <a:srgbClr val="484849"/>
                  </a:solidFill>
                  <a:latin typeface="微软雅黑" panose="020B0503020204020204" pitchFamily="34" charset="-122"/>
                  <a:ea typeface="微软雅黑" panose="020B0503020204020204" pitchFamily="34" charset="-122"/>
                </a:rPr>
                <a:t>       心跳机制最简单的由来就是为了证明数据节点还活着，如果一段时间内DataNode没有向NameNode发送心跳包信息，DataNode就会被认为是Dead状态。并且DataNode从心跳包回复中获取命令信息，然后进行下一步操作，所以从这里可以看出，心跳机制在整个HDFS系统中都有很重要的作用。</a:t>
              </a:r>
            </a:p>
            <a:p>
              <a:r>
                <a:rPr lang="en-US" altLang="zh-CN" sz="24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4.1.2</a:t>
            </a:r>
            <a:r>
              <a:rPr sz="2800" b="1" dirty="0">
                <a:solidFill>
                  <a:schemeClr val="accent2"/>
                </a:solidFill>
                <a:latin typeface="微软雅黑" panose="020B0503020204020204" pitchFamily="34" charset="-122"/>
                <a:ea typeface="微软雅黑" panose="020B0503020204020204" pitchFamily="34" charset="-122"/>
              </a:rPr>
              <a:t>HDFS设计特点</a:t>
            </a:r>
          </a:p>
        </p:txBody>
      </p:sp>
      <p:grpSp>
        <p:nvGrpSpPr>
          <p:cNvPr id="3" name="组合 2"/>
          <p:cNvGrpSpPr/>
          <p:nvPr/>
        </p:nvGrpSpPr>
        <p:grpSpPr>
          <a:xfrm>
            <a:off x="165100" y="1000760"/>
            <a:ext cx="11779885" cy="4154170"/>
            <a:chOff x="695" y="481"/>
            <a:chExt cx="9826" cy="6542"/>
          </a:xfrm>
        </p:grpSpPr>
        <p:sp>
          <p:nvSpPr>
            <p:cNvPr id="116" name="TextBox 54"/>
            <p:cNvSpPr txBox="1"/>
            <p:nvPr/>
          </p:nvSpPr>
          <p:spPr>
            <a:xfrm>
              <a:off x="1109" y="481"/>
              <a:ext cx="9412" cy="654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3.数据复制</a:t>
              </a:r>
            </a:p>
            <a:p>
              <a:r>
                <a:rPr lang="en-US" altLang="zh-CN" sz="2400" b="1" dirty="0">
                  <a:solidFill>
                    <a:srgbClr val="484849"/>
                  </a:solidFill>
                  <a:latin typeface="微软雅黑" panose="020B0503020204020204" pitchFamily="34" charset="-122"/>
                  <a:ea typeface="微软雅黑" panose="020B0503020204020204" pitchFamily="34" charset="-122"/>
                </a:rPr>
                <a:t>       数据复制用于DataNode失败、需要平衡DataNode的存储利用率和需要平衡DataNode数据交互压力等情况。使用HDFS的Balancer命令，可以配置一个Threshold来平衡每一个DataNode磁盘利用率。例如设置了Threshold为10%，那么执行Balancer命令的时候，首先统计所有DataNode的磁盘利用率的均值，然后判断如果某一个DataNode的磁盘利用率超过这个均值Threshold以上，那么将会把这个DataNode的Block转移到磁盘利用率低的DataNode上，这对于新节点的加入来说十分有用。</a:t>
              </a:r>
            </a:p>
            <a:p>
              <a:r>
                <a:rPr lang="en-US" altLang="zh-CN" sz="2400" b="1" dirty="0">
                  <a:solidFill>
                    <a:srgbClr val="484849"/>
                  </a:solidFill>
                  <a:latin typeface="微软雅黑" panose="020B0503020204020204" pitchFamily="34" charset="-122"/>
                  <a:ea typeface="微软雅黑" panose="020B0503020204020204" pitchFamily="34" charset="-122"/>
                </a:rPr>
                <a:t>       为了保证存储文件的可靠性，HDFS把文件分解成多个序列块，并保存数据块的多个副本。这对容错非常重要，当文件的一个数据块损坏时，可以从其他节点读取数据块副本。</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4.1.2</a:t>
            </a:r>
            <a:r>
              <a:rPr sz="2800" b="1" dirty="0">
                <a:solidFill>
                  <a:schemeClr val="accent2"/>
                </a:solidFill>
                <a:latin typeface="微软雅黑" panose="020B0503020204020204" pitchFamily="34" charset="-122"/>
                <a:ea typeface="微软雅黑" panose="020B0503020204020204" pitchFamily="34" charset="-122"/>
              </a:rPr>
              <a:t>HDFS设计特点</a:t>
            </a:r>
          </a:p>
        </p:txBody>
      </p:sp>
      <p:grpSp>
        <p:nvGrpSpPr>
          <p:cNvPr id="3" name="组合 2"/>
          <p:cNvGrpSpPr/>
          <p:nvPr/>
        </p:nvGrpSpPr>
        <p:grpSpPr>
          <a:xfrm>
            <a:off x="168910" y="1323975"/>
            <a:ext cx="11779885" cy="3353435"/>
            <a:chOff x="695" y="481"/>
            <a:chExt cx="9826" cy="5281"/>
          </a:xfrm>
        </p:grpSpPr>
        <p:sp>
          <p:nvSpPr>
            <p:cNvPr id="116" name="TextBox 54"/>
            <p:cNvSpPr txBox="1"/>
            <p:nvPr/>
          </p:nvSpPr>
          <p:spPr>
            <a:xfrm>
              <a:off x="1109" y="481"/>
              <a:ext cx="9412" cy="528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p>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4.HDFS数据完整性校验</a:t>
              </a:r>
            </a:p>
            <a:p>
              <a:r>
                <a:rPr lang="en-US" altLang="zh-CN" sz="2400" b="1" dirty="0">
                  <a:solidFill>
                    <a:srgbClr val="484849"/>
                  </a:solidFill>
                  <a:latin typeface="微软雅黑" panose="020B0503020204020204" pitchFamily="34" charset="-122"/>
                  <a:ea typeface="微软雅黑" panose="020B0503020204020204" pitchFamily="34" charset="-122"/>
                </a:rPr>
                <a:t>       1）什么是数据完整性</a:t>
              </a:r>
            </a:p>
            <a:p>
              <a:r>
                <a:rPr lang="en-US" altLang="zh-CN" sz="2400" b="1" dirty="0">
                  <a:solidFill>
                    <a:srgbClr val="484849"/>
                  </a:solidFill>
                  <a:latin typeface="微软雅黑" panose="020B0503020204020204" pitchFamily="34" charset="-122"/>
                  <a:ea typeface="微软雅黑" panose="020B0503020204020204" pitchFamily="34" charset="-122"/>
                </a:rPr>
                <a:t>       HDFS的数据完整性，包括两个方面：一是，数据传输过程中的完整性，也就是读写数据的完整性；二是，数据存储的完整性。</a:t>
              </a:r>
            </a:p>
            <a:p>
              <a:r>
                <a:rPr lang="en-US" altLang="zh-CN" sz="2400" b="1" dirty="0">
                  <a:solidFill>
                    <a:srgbClr val="484849"/>
                  </a:solidFill>
                  <a:latin typeface="微软雅黑" panose="020B0503020204020204" pitchFamily="34" charset="-122"/>
                  <a:ea typeface="微软雅黑" panose="020B0503020204020204" pitchFamily="34" charset="-122"/>
                </a:rPr>
                <a:t>       2）为什么要完整性校验</a:t>
              </a:r>
            </a:p>
            <a:p>
              <a:r>
                <a:rPr lang="en-US" altLang="zh-CN" sz="2400" b="1" dirty="0">
                  <a:solidFill>
                    <a:srgbClr val="484849"/>
                  </a:solidFill>
                  <a:latin typeface="微软雅黑" panose="020B0503020204020204" pitchFamily="34" charset="-122"/>
                  <a:ea typeface="微软雅黑" panose="020B0503020204020204" pitchFamily="34" charset="-122"/>
                </a:rPr>
                <a:t>不希望在存储和处理数据时丢失和损坏数据。受网络不稳定、硬件损坏等因素，在数据传输和数据存储上，难免会出现数据丢失或脏数据，数据传输的量越大，出现错误的概率就越高。</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4.1.2</a:t>
            </a:r>
            <a:r>
              <a:rPr sz="2800" b="1" dirty="0">
                <a:solidFill>
                  <a:schemeClr val="accent2"/>
                </a:solidFill>
                <a:latin typeface="微软雅黑" panose="020B0503020204020204" pitchFamily="34" charset="-122"/>
                <a:ea typeface="微软雅黑" panose="020B0503020204020204" pitchFamily="34" charset="-122"/>
              </a:rPr>
              <a:t>HDFS设计特点</a:t>
            </a:r>
          </a:p>
        </p:txBody>
      </p:sp>
      <p:grpSp>
        <p:nvGrpSpPr>
          <p:cNvPr id="3" name="组合 2"/>
          <p:cNvGrpSpPr/>
          <p:nvPr/>
        </p:nvGrpSpPr>
        <p:grpSpPr>
          <a:xfrm>
            <a:off x="208280" y="1247140"/>
            <a:ext cx="11779885" cy="4092575"/>
            <a:chOff x="695" y="528"/>
            <a:chExt cx="9826" cy="6445"/>
          </a:xfrm>
        </p:grpSpPr>
        <p:sp>
          <p:nvSpPr>
            <p:cNvPr id="116" name="TextBox 54"/>
            <p:cNvSpPr txBox="1"/>
            <p:nvPr/>
          </p:nvSpPr>
          <p:spPr>
            <a:xfrm>
              <a:off x="1109" y="528"/>
              <a:ext cx="9412" cy="644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5.NameNode是单点</a:t>
              </a:r>
            </a:p>
            <a:p>
              <a:r>
                <a:rPr lang="en-US" altLang="zh-CN" sz="2400" b="1" dirty="0">
                  <a:solidFill>
                    <a:srgbClr val="484849"/>
                  </a:solidFill>
                  <a:latin typeface="微软雅黑" panose="020B0503020204020204" pitchFamily="34" charset="-122"/>
                  <a:ea typeface="微软雅黑" panose="020B0503020204020204" pitchFamily="34" charset="-122"/>
                </a:rPr>
                <a:t>       如果失败的话，任务处理信息将会记录在本地文件系统和远端的文件系统中。</a:t>
              </a:r>
            </a:p>
            <a:p>
              <a:r>
                <a:rPr lang="en-US" altLang="zh-CN" sz="2400" b="1" dirty="0">
                  <a:solidFill>
                    <a:srgbClr val="484849"/>
                  </a:solidFill>
                  <a:latin typeface="微软雅黑" panose="020B0503020204020204" pitchFamily="34" charset="-122"/>
                  <a:ea typeface="微软雅黑" panose="020B0503020204020204" pitchFamily="34" charset="-122"/>
                </a:rPr>
                <a:t>MapReduce和HDFS,这两个系统的设计缺陷是单点故障，即MR的JobTracker和HDFS的NameNode两个核心服务均存在单点问题。</a:t>
              </a:r>
            </a:p>
            <a:p>
              <a:r>
                <a:rPr lang="en-US" altLang="zh-CN" sz="2400" b="1" dirty="0">
                  <a:solidFill>
                    <a:srgbClr val="484849"/>
                  </a:solidFill>
                  <a:latin typeface="微软雅黑" panose="020B0503020204020204" pitchFamily="34" charset="-122"/>
                  <a:ea typeface="微软雅黑" panose="020B0503020204020204" pitchFamily="34" charset="-122"/>
                </a:rPr>
                <a:t>       HDFS仿照Google GFS实现的分布式存储系统，由NameNode和DataNode两种服务组成，其中NameNode是存储了元数据信息（FsImage）和操作日志（EditLog），由于它是唯一的，其可用性直接决定了整个存储系统的可用性。因为客户端对HDFS的读、写操作之前都要访问NameNode服务器，客户端只有从NameNode获取元数据之后才能继续进行读、写。一旦NameNode出现故障，将影响整个存储系统的使用。</a:t>
              </a:r>
            </a:p>
            <a:p>
              <a:r>
                <a:rPr lang="en-US" altLang="zh-CN"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4.1.2</a:t>
            </a:r>
            <a:r>
              <a:rPr sz="2800" b="1" dirty="0">
                <a:solidFill>
                  <a:schemeClr val="accent2"/>
                </a:solidFill>
                <a:latin typeface="微软雅黑" panose="020B0503020204020204" pitchFamily="34" charset="-122"/>
                <a:ea typeface="微软雅黑" panose="020B0503020204020204" pitchFamily="34" charset="-122"/>
              </a:rPr>
              <a:t>HDFS设计特点</a:t>
            </a:r>
          </a:p>
        </p:txBody>
      </p:sp>
      <p:grpSp>
        <p:nvGrpSpPr>
          <p:cNvPr id="3" name="组合 2"/>
          <p:cNvGrpSpPr/>
          <p:nvPr/>
        </p:nvGrpSpPr>
        <p:grpSpPr>
          <a:xfrm>
            <a:off x="208280" y="746125"/>
            <a:ext cx="11779885" cy="4892675"/>
            <a:chOff x="695" y="528"/>
            <a:chExt cx="9826" cy="7705"/>
          </a:xfrm>
        </p:grpSpPr>
        <p:sp>
          <p:nvSpPr>
            <p:cNvPr id="116" name="TextBox 54"/>
            <p:cNvSpPr txBox="1"/>
            <p:nvPr/>
          </p:nvSpPr>
          <p:spPr>
            <a:xfrm>
              <a:off x="1109" y="528"/>
              <a:ext cx="9412" cy="770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 6.数据管道性的写入</a:t>
              </a:r>
            </a:p>
            <a:p>
              <a:r>
                <a:rPr lang="en-US" altLang="zh-CN" sz="2400" b="1" dirty="0">
                  <a:solidFill>
                    <a:srgbClr val="484849"/>
                  </a:solidFill>
                  <a:latin typeface="微软雅黑" panose="020B0503020204020204" pitchFamily="34" charset="-122"/>
                  <a:ea typeface="微软雅黑" panose="020B0503020204020204" pitchFamily="34" charset="-122"/>
                </a:rPr>
                <a:t>       当客户端要写入文件到DataNode上，首先客户端读取一个Block，然后写到第一个DataNode上，再由第一个DataNode传递到备份的DataNode上，一直到所有需要写入这个Block的NataNode都成功写入，客户端才会继续开始写下一个Block。</a:t>
              </a:r>
            </a:p>
            <a:p>
              <a:r>
                <a:rPr lang="en-US" altLang="zh-CN" sz="2400" b="1" dirty="0">
                  <a:solidFill>
                    <a:srgbClr val="484849"/>
                  </a:solidFill>
                  <a:latin typeface="微软雅黑" panose="020B0503020204020204" pitchFamily="34" charset="-122"/>
                  <a:ea typeface="微软雅黑" panose="020B0503020204020204" pitchFamily="34" charset="-122"/>
                </a:rPr>
                <a:t>       7.安全模式</a:t>
              </a:r>
            </a:p>
            <a:p>
              <a:r>
                <a:rPr lang="en-US" altLang="zh-CN" sz="2400" b="1" dirty="0">
                  <a:solidFill>
                    <a:srgbClr val="484849"/>
                  </a:solidFill>
                  <a:latin typeface="微软雅黑" panose="020B0503020204020204" pitchFamily="34" charset="-122"/>
                  <a:ea typeface="微软雅黑" panose="020B0503020204020204" pitchFamily="34" charset="-122"/>
                </a:rPr>
                <a:t>       安全模式主要是为了系统启动的时候检查各个DataNode上数据块的有效性，同时根据策略必要的复制或者删除部分数据块。在分布式文件系统启动的时候，开始时会有安全模式，当分布式文件系统处于安全模式的情况下，文件系统中的内容不允许修改也不允许删除，直到安全模式结束。运行期通过命令也可以进入安全模式。在实践过程中，系统启动的时候去修改和删除文件也会有安全模式不允许修改的出错提示，只需要等待一会即可。</a:t>
              </a:r>
            </a:p>
            <a:p>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4.1.2</a:t>
            </a:r>
            <a:r>
              <a:rPr sz="2800" b="1" dirty="0">
                <a:solidFill>
                  <a:schemeClr val="accent2"/>
                </a:solidFill>
                <a:latin typeface="微软雅黑" panose="020B0503020204020204" pitchFamily="34" charset="-122"/>
                <a:ea typeface="微软雅黑" panose="020B0503020204020204" pitchFamily="34" charset="-122"/>
              </a:rPr>
              <a:t>HDFS设计特点</a:t>
            </a:r>
          </a:p>
        </p:txBody>
      </p:sp>
      <p:grpSp>
        <p:nvGrpSpPr>
          <p:cNvPr id="3" name="组合 2"/>
          <p:cNvGrpSpPr/>
          <p:nvPr/>
        </p:nvGrpSpPr>
        <p:grpSpPr>
          <a:xfrm>
            <a:off x="208280" y="1487170"/>
            <a:ext cx="11779885" cy="3723005"/>
            <a:chOff x="695" y="528"/>
            <a:chExt cx="9826" cy="5863"/>
          </a:xfrm>
        </p:grpSpPr>
        <p:sp>
          <p:nvSpPr>
            <p:cNvPr id="116" name="TextBox 54"/>
            <p:cNvSpPr txBox="1"/>
            <p:nvPr/>
          </p:nvSpPr>
          <p:spPr>
            <a:xfrm>
              <a:off x="1109" y="528"/>
              <a:ext cx="9412" cy="586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8.CPU占用</a:t>
              </a:r>
            </a:p>
            <a:p>
              <a:r>
                <a:rPr lang="en-US" altLang="zh-CN" sz="2400" b="1" dirty="0">
                  <a:solidFill>
                    <a:srgbClr val="484849"/>
                  </a:solidFill>
                  <a:latin typeface="微软雅黑" panose="020B0503020204020204" pitchFamily="34" charset="-122"/>
                  <a:ea typeface="微软雅黑" panose="020B0503020204020204" pitchFamily="34" charset="-122"/>
                </a:rPr>
                <a:t>       分布式计算程序的运行优先级非常低，一般不会对正常使用造成影响，但有部分大型软件中部分组件也可能运行于同等低优先级，这种情况下，可以手动暂停计算或是设置为不在使用计算机的时候进行计算。</a:t>
              </a:r>
            </a:p>
            <a:p>
              <a:r>
                <a:rPr lang="en-US" altLang="zh-CN" sz="2400" b="1" dirty="0">
                  <a:solidFill>
                    <a:srgbClr val="484849"/>
                  </a:solidFill>
                  <a:latin typeface="微软雅黑" panose="020B0503020204020204" pitchFamily="34" charset="-122"/>
                  <a:ea typeface="微软雅黑" panose="020B0503020204020204" pitchFamily="34" charset="-122"/>
                </a:rPr>
                <a:t>       9.流式数据访问</a:t>
              </a:r>
            </a:p>
            <a:p>
              <a:r>
                <a:rPr lang="en-US" altLang="zh-CN" sz="2400" b="1" dirty="0">
                  <a:solidFill>
                    <a:srgbClr val="484849"/>
                  </a:solidFill>
                  <a:latin typeface="微软雅黑" panose="020B0503020204020204" pitchFamily="34" charset="-122"/>
                  <a:ea typeface="微软雅黑" panose="020B0503020204020204" pitchFamily="34" charset="-122"/>
                </a:rPr>
                <a:t>       流式数据访问即一次写入、多次读取是最高效的访问模式。数据集通常由数据源生成或从数据源复制而来，接着长时间在此数据集上进行各种分析。每次分析都将涉及该数据集的大部分数据甚至全部，因此读取整个数据集的时间延迟比读取第一条记录的时间延迟更重要。</a:t>
              </a:r>
            </a:p>
            <a:p>
              <a:r>
                <a:rPr lang="en-US" altLang="zh-CN"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4.1.2</a:t>
            </a:r>
            <a:r>
              <a:rPr sz="2800" b="1" dirty="0">
                <a:solidFill>
                  <a:schemeClr val="accent2"/>
                </a:solidFill>
                <a:latin typeface="微软雅黑" panose="020B0503020204020204" pitchFamily="34" charset="-122"/>
                <a:ea typeface="微软雅黑" panose="020B0503020204020204" pitchFamily="34" charset="-122"/>
              </a:rPr>
              <a:t>HDFS设计特点</a:t>
            </a:r>
          </a:p>
        </p:txBody>
      </p:sp>
      <p:grpSp>
        <p:nvGrpSpPr>
          <p:cNvPr id="3" name="组合 2"/>
          <p:cNvGrpSpPr/>
          <p:nvPr/>
        </p:nvGrpSpPr>
        <p:grpSpPr>
          <a:xfrm>
            <a:off x="316865" y="1578610"/>
            <a:ext cx="11779885" cy="3046095"/>
            <a:chOff x="695" y="528"/>
            <a:chExt cx="9826" cy="4797"/>
          </a:xfrm>
        </p:grpSpPr>
        <p:sp>
          <p:nvSpPr>
            <p:cNvPr id="116" name="TextBox 54"/>
            <p:cNvSpPr txBox="1"/>
            <p:nvPr/>
          </p:nvSpPr>
          <p:spPr>
            <a:xfrm>
              <a:off x="1109" y="528"/>
              <a:ext cx="9412" cy="4797"/>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 10.硬件要求低</a:t>
              </a:r>
            </a:p>
            <a:p>
              <a:r>
                <a:rPr lang="en-US" altLang="zh-CN" sz="2400" b="1" dirty="0">
                  <a:solidFill>
                    <a:srgbClr val="484849"/>
                  </a:solidFill>
                  <a:latin typeface="微软雅黑" panose="020B0503020204020204" pitchFamily="34" charset="-122"/>
                  <a:ea typeface="微软雅黑" panose="020B0503020204020204" pitchFamily="34" charset="-122"/>
                </a:rPr>
                <a:t>       Hadoop并不需要运行在昂贵且高可靠的硬件上。它是被设计可以运行在廉价的集群上的，因此至少对于庞大的集群来说，节点故障的几率还是非常高的。HDFS遇到上述故障后，被设计成能够继续运行且不让用户察觉到明显的中断。</a:t>
              </a:r>
            </a:p>
            <a:p>
              <a:r>
                <a:rPr lang="en-US" altLang="zh-CN" sz="2400" b="1" dirty="0">
                  <a:solidFill>
                    <a:srgbClr val="484849"/>
                  </a:solidFill>
                  <a:latin typeface="微软雅黑" panose="020B0503020204020204" pitchFamily="34" charset="-122"/>
                  <a:ea typeface="微软雅黑" panose="020B0503020204020204" pitchFamily="34" charset="-122"/>
                </a:rPr>
                <a:t>       11.低时间延迟的数据访问</a:t>
              </a:r>
            </a:p>
            <a:p>
              <a:r>
                <a:rPr lang="en-US" altLang="zh-CN" sz="2400" b="1" dirty="0">
                  <a:solidFill>
                    <a:srgbClr val="484849"/>
                  </a:solidFill>
                  <a:latin typeface="微软雅黑" panose="020B0503020204020204" pitchFamily="34" charset="-122"/>
                  <a:ea typeface="微软雅黑" panose="020B0503020204020204" pitchFamily="34" charset="-122"/>
                </a:rPr>
                <a:t>       要求低时间延迟数据访问的应用，例如几十毫米范围，不适合在HDFS上运行。HDFS是为高数据吞吐量应用优化的，这可能会以提高时间延迟为代价。目前，对于低延迟的访问需求，HBase是更好的选择。</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714005" y="2699726"/>
            <a:ext cx="91986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sz="4800" b="1" cap="all" dirty="0" err="1">
                <a:solidFill>
                  <a:prstClr val="black">
                    <a:lumMod val="65000"/>
                    <a:lumOff val="35000"/>
                  </a:prstClr>
                </a:solidFill>
                <a:cs typeface="Arial" panose="020B0604020202020204" pitchFamily="34" charset="0"/>
              </a:rPr>
              <a:t>大数据分布式文件系统HDFS</a:t>
            </a:r>
            <a:endParaRPr sz="4800" b="1" cap="all" dirty="0">
              <a:solidFill>
                <a:prstClr val="black">
                  <a:lumMod val="65000"/>
                  <a:lumOff val="35000"/>
                </a:prstClr>
              </a:solidFill>
              <a:cs typeface="Arial" panose="020B0604020202020204" pitchFamily="34" charset="0"/>
            </a:endParaRPr>
          </a:p>
        </p:txBody>
      </p:sp>
      <p:sp>
        <p:nvSpPr>
          <p:cNvPr id="20" name="矩形 259"/>
          <p:cNvSpPr>
            <a:spLocks noChangeArrowheads="1"/>
          </p:cNvSpPr>
          <p:nvPr/>
        </p:nvSpPr>
        <p:spPr bwMode="auto">
          <a:xfrm>
            <a:off x="1112535" y="2453505"/>
            <a:ext cx="3202940"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sz="8000" b="1" cap="all" dirty="0">
                <a:solidFill>
                  <a:srgbClr val="2C99C0"/>
                </a:solidFill>
                <a:latin typeface="Agency FB" panose="020B0503020202020204" pitchFamily="34" charset="0"/>
                <a:cs typeface="Arial" panose="020B0604020202020204" pitchFamily="34" charset="0"/>
              </a:rPr>
              <a:t>04</a:t>
            </a:r>
          </a:p>
        </p:txBody>
      </p:sp>
    </p:spTree>
  </p:cSld>
  <p:clrMapOvr>
    <a:masterClrMapping/>
  </p:clrMapOvr>
  <mc:AlternateContent xmlns:mc="http://schemas.openxmlformats.org/markup-compatibility/2006" xmlns:p14="http://schemas.microsoft.com/office/powerpoint/2010/main">
    <mc:Choice Requires="p14">
      <p:transition p14:dur="0" advClick="0" advTm="7000"/>
    </mc:Choice>
    <mc:Fallback xmlns="">
      <p:transition advClick="0" advTm="7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4.1.2</a:t>
            </a:r>
            <a:r>
              <a:rPr sz="2800" b="1" dirty="0">
                <a:solidFill>
                  <a:schemeClr val="accent2"/>
                </a:solidFill>
                <a:latin typeface="微软雅黑" panose="020B0503020204020204" pitchFamily="34" charset="-122"/>
                <a:ea typeface="微软雅黑" panose="020B0503020204020204" pitchFamily="34" charset="-122"/>
              </a:rPr>
              <a:t>HDFS设计特点</a:t>
            </a:r>
          </a:p>
        </p:txBody>
      </p:sp>
      <p:grpSp>
        <p:nvGrpSpPr>
          <p:cNvPr id="3" name="组合 2"/>
          <p:cNvGrpSpPr/>
          <p:nvPr/>
        </p:nvGrpSpPr>
        <p:grpSpPr>
          <a:xfrm>
            <a:off x="207645" y="1462405"/>
            <a:ext cx="11779885" cy="3415030"/>
            <a:chOff x="695" y="528"/>
            <a:chExt cx="9826" cy="5378"/>
          </a:xfrm>
        </p:grpSpPr>
        <p:sp>
          <p:nvSpPr>
            <p:cNvPr id="116" name="TextBox 54"/>
            <p:cNvSpPr txBox="1"/>
            <p:nvPr/>
          </p:nvSpPr>
          <p:spPr>
            <a:xfrm>
              <a:off x="1109" y="528"/>
              <a:ext cx="9412" cy="537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12.大量的小文件</a:t>
              </a:r>
            </a:p>
            <a:p>
              <a:r>
                <a:rPr lang="en-US" altLang="zh-CN" sz="2400" b="1" dirty="0">
                  <a:solidFill>
                    <a:srgbClr val="484849"/>
                  </a:solidFill>
                  <a:latin typeface="微软雅黑" panose="020B0503020204020204" pitchFamily="34" charset="-122"/>
                  <a:ea typeface="微软雅黑" panose="020B0503020204020204" pitchFamily="34" charset="-122"/>
                </a:rPr>
                <a:t>       小文件指的是那些Size比HDFS的Block Size(默认64M)小的多的文件。</a:t>
              </a:r>
            </a:p>
            <a:p>
              <a:r>
                <a:rPr lang="en-US" altLang="zh-CN" sz="2400" b="1" dirty="0">
                  <a:solidFill>
                    <a:srgbClr val="484849"/>
                  </a:solidFill>
                  <a:latin typeface="微软雅黑" panose="020B0503020204020204" pitchFamily="34" charset="-122"/>
                  <a:ea typeface="微软雅黑" panose="020B0503020204020204" pitchFamily="34" charset="-122"/>
                </a:rPr>
                <a:t>       首先，在HDFS中，任何一个文件，目录或者Block在NameNode节点的内存中均以一个对象表示（元数据），而这受到NameNode物理内存容量的限制。</a:t>
              </a:r>
            </a:p>
            <a:p>
              <a:r>
                <a:rPr lang="en-US" altLang="zh-CN" sz="2400" b="1" dirty="0">
                  <a:solidFill>
                    <a:srgbClr val="484849"/>
                  </a:solidFill>
                  <a:latin typeface="微软雅黑" panose="020B0503020204020204" pitchFamily="34" charset="-122"/>
                  <a:ea typeface="微软雅黑" panose="020B0503020204020204" pitchFamily="34" charset="-122"/>
                </a:rPr>
                <a:t>       其次，处理小文件并非Hadoop的设计目标，HDFS的设计目标是流式访问大数据集。因而，在HDFS中存储大量小文件是很低效的。</a:t>
              </a:r>
            </a:p>
            <a:p>
              <a:r>
                <a:rPr lang="en-US" altLang="zh-CN" sz="2400" b="1" dirty="0">
                  <a:solidFill>
                    <a:srgbClr val="484849"/>
                  </a:solidFill>
                  <a:latin typeface="微软雅黑" panose="020B0503020204020204" pitchFamily="34" charset="-122"/>
                  <a:ea typeface="微软雅黑" panose="020B0503020204020204" pitchFamily="34" charset="-122"/>
                </a:rPr>
                <a:t>       最后，处理大量小文件速度远远小于处理同等大小的大文件的速度。每一个小文件要占用一个Slot，而Task启动将耗费大量时间甚至大部分时间都耗费在启动Task和释放Task上。</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4645025" y="2691130"/>
            <a:ext cx="4476115" cy="1477010"/>
          </a:xfrm>
          <a:prstGeom prst="rect">
            <a:avLst/>
          </a:prstGeom>
          <a:noFill/>
        </p:spPr>
        <p:txBody>
          <a:bodyPr wrap="square" lIns="0" tIns="0" rIns="0" bIns="0" rtlCol="0">
            <a:spAutoFit/>
          </a:bodyPr>
          <a:lstStyle/>
          <a:p>
            <a:pPr defTabSz="914400">
              <a:defRPr/>
            </a:pPr>
            <a:r>
              <a:rPr sz="4800" b="1" dirty="0">
                <a:solidFill>
                  <a:schemeClr val="tx2"/>
                </a:solidFill>
                <a:latin typeface="Arial" panose="020B0604020202020204"/>
                <a:ea typeface="微软雅黑" panose="020B0503020204020204" pitchFamily="34" charset="-122"/>
                <a:sym typeface="+mn-ea"/>
              </a:rPr>
              <a:t>HDFS文件系统工作原理</a:t>
            </a:r>
          </a:p>
        </p:txBody>
      </p:sp>
      <p:sp>
        <p:nvSpPr>
          <p:cNvPr id="15" name="矩形 259"/>
          <p:cNvSpPr>
            <a:spLocks noChangeArrowheads="1"/>
          </p:cNvSpPr>
          <p:nvPr/>
        </p:nvSpPr>
        <p:spPr bwMode="auto">
          <a:xfrm>
            <a:off x="2861948" y="240234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4.2</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0" name="组合 37"/>
          <p:cNvGrpSpPr/>
          <p:nvPr/>
        </p:nvGrpSpPr>
        <p:grpSpPr>
          <a:xfrm>
            <a:off x="1520079" y="1920159"/>
            <a:ext cx="4520621" cy="521970"/>
            <a:chOff x="8258783" y="2250997"/>
            <a:chExt cx="4521231" cy="52196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5765" y="2250997"/>
              <a:ext cx="3724249"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4.2.1</a:t>
              </a:r>
              <a:r>
                <a:rPr lang="zh-CN" altLang="en-US" sz="2800" b="1" dirty="0">
                  <a:solidFill>
                    <a:schemeClr val="tx2"/>
                  </a:solidFill>
                  <a:latin typeface="Arial" panose="020B0604020202020204"/>
                  <a:ea typeface="微软雅黑" panose="020B0503020204020204" pitchFamily="34" charset="-122"/>
                </a:rPr>
                <a:t>HDFS体系结构</a:t>
              </a:r>
            </a:p>
          </p:txBody>
        </p:sp>
      </p:grpSp>
      <p:grpSp>
        <p:nvGrpSpPr>
          <p:cNvPr id="14" name="组合 38"/>
          <p:cNvGrpSpPr/>
          <p:nvPr/>
        </p:nvGrpSpPr>
        <p:grpSpPr>
          <a:xfrm>
            <a:off x="2652919" y="3518454"/>
            <a:ext cx="5312707" cy="521970"/>
            <a:chOff x="8258783" y="2250997"/>
            <a:chExt cx="5313424" cy="521969"/>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250997"/>
              <a:ext cx="4516442"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4.2.2</a:t>
              </a:r>
              <a:r>
                <a:rPr lang="zh-CN" altLang="en-US" sz="2800" b="1" dirty="0">
                  <a:solidFill>
                    <a:schemeClr val="tx2"/>
                  </a:solidFill>
                  <a:latin typeface="Arial" panose="020B0604020202020204"/>
                  <a:ea typeface="微软雅黑" panose="020B0503020204020204" pitchFamily="34" charset="-122"/>
                </a:rPr>
                <a:t>HDFS工作组件</a:t>
              </a:r>
            </a:p>
          </p:txBody>
        </p:sp>
      </p:grpSp>
      <p:grpSp>
        <p:nvGrpSpPr>
          <p:cNvPr id="8" name="组合 7"/>
          <p:cNvGrpSpPr/>
          <p:nvPr/>
        </p:nvGrpSpPr>
        <p:grpSpPr>
          <a:xfrm>
            <a:off x="7360285" y="1215390"/>
            <a:ext cx="4123690" cy="3768090"/>
            <a:chOff x="11591" y="1914"/>
            <a:chExt cx="6494" cy="5934"/>
          </a:xfrm>
        </p:grpSpPr>
        <p:grpSp>
          <p:nvGrpSpPr>
            <p:cNvPr id="2" name="组合 1"/>
            <p:cNvGrpSpPr/>
            <p:nvPr/>
          </p:nvGrpSpPr>
          <p:grpSpPr>
            <a:xfrm>
              <a:off x="12544" y="3484"/>
              <a:ext cx="4628" cy="4364"/>
              <a:chOff x="12544" y="3484"/>
              <a:chExt cx="4628" cy="4364"/>
            </a:xfrm>
          </p:grpSpPr>
          <p:sp>
            <p:nvSpPr>
              <p:cNvPr id="3" name="Oval 6"/>
              <p:cNvSpPr/>
              <p:nvPr>
                <p:custDataLst>
                  <p:tags r:id="rId5"/>
                </p:custDataLst>
              </p:nvPr>
            </p:nvSpPr>
            <p:spPr bwMode="auto">
              <a:xfrm>
                <a:off x="13606" y="3484"/>
                <a:ext cx="2483" cy="2483"/>
              </a:xfrm>
              <a:prstGeom prst="ellipse">
                <a:avLst/>
              </a:prstGeom>
              <a:solidFill>
                <a:srgbClr val="2196F3">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4" name="Oval 3"/>
              <p:cNvSpPr/>
              <p:nvPr>
                <p:custDataLst>
                  <p:tags r:id="rId6"/>
                </p:custDataLst>
              </p:nvPr>
            </p:nvSpPr>
            <p:spPr bwMode="auto">
              <a:xfrm>
                <a:off x="12544" y="5364"/>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6" name="Oval 9"/>
              <p:cNvSpPr/>
              <p:nvPr>
                <p:custDataLst>
                  <p:tags r:id="rId7"/>
                </p:custDataLst>
              </p:nvPr>
            </p:nvSpPr>
            <p:spPr bwMode="auto">
              <a:xfrm>
                <a:off x="14690" y="5364"/>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grpSp>
        <p:sp>
          <p:nvSpPr>
            <p:cNvPr id="7" name="Oval 3"/>
            <p:cNvSpPr/>
            <p:nvPr>
              <p:custDataLst>
                <p:tags r:id="rId1"/>
              </p:custDataLst>
            </p:nvPr>
          </p:nvSpPr>
          <p:spPr bwMode="auto">
            <a:xfrm>
              <a:off x="14597" y="1914"/>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9" name="Oval 9"/>
            <p:cNvSpPr/>
            <p:nvPr>
              <p:custDataLst>
                <p:tags r:id="rId2"/>
              </p:custDataLst>
            </p:nvPr>
          </p:nvSpPr>
          <p:spPr bwMode="auto">
            <a:xfrm>
              <a:off x="12333" y="1914"/>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12" name="Oval 9"/>
            <p:cNvSpPr/>
            <p:nvPr>
              <p:custDataLst>
                <p:tags r:id="rId3"/>
              </p:custDataLst>
            </p:nvPr>
          </p:nvSpPr>
          <p:spPr bwMode="auto">
            <a:xfrm>
              <a:off x="15603" y="3482"/>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15" name="Oval 3"/>
            <p:cNvSpPr/>
            <p:nvPr>
              <p:custDataLst>
                <p:tags r:id="rId4"/>
              </p:custDataLst>
            </p:nvPr>
          </p:nvSpPr>
          <p:spPr bwMode="auto">
            <a:xfrm>
              <a:off x="11591" y="3563"/>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4.2.1</a:t>
            </a:r>
            <a:r>
              <a:rPr sz="2800" b="1" dirty="0">
                <a:solidFill>
                  <a:schemeClr val="accent2"/>
                </a:solidFill>
                <a:latin typeface="微软雅黑" panose="020B0503020204020204" pitchFamily="34" charset="-122"/>
                <a:ea typeface="微软雅黑" panose="020B0503020204020204" pitchFamily="34" charset="-122"/>
              </a:rPr>
              <a:t>HDFS</a:t>
            </a:r>
            <a:r>
              <a:rPr lang="zh-CN" sz="2800" b="1" dirty="0">
                <a:solidFill>
                  <a:schemeClr val="accent2"/>
                </a:solidFill>
                <a:latin typeface="微软雅黑" panose="020B0503020204020204" pitchFamily="34" charset="-122"/>
                <a:ea typeface="微软雅黑" panose="020B0503020204020204" pitchFamily="34" charset="-122"/>
              </a:rPr>
              <a:t>体系结构</a:t>
            </a:r>
          </a:p>
        </p:txBody>
      </p:sp>
      <p:grpSp>
        <p:nvGrpSpPr>
          <p:cNvPr id="3" name="组合 2"/>
          <p:cNvGrpSpPr/>
          <p:nvPr/>
        </p:nvGrpSpPr>
        <p:grpSpPr>
          <a:xfrm>
            <a:off x="395774" y="1544955"/>
            <a:ext cx="11439892" cy="3353435"/>
            <a:chOff x="942" y="1616"/>
            <a:chExt cx="9668" cy="5281"/>
          </a:xfrm>
        </p:grpSpPr>
        <p:sp>
          <p:nvSpPr>
            <p:cNvPr id="116" name="TextBox 54"/>
            <p:cNvSpPr txBox="1"/>
            <p:nvPr/>
          </p:nvSpPr>
          <p:spPr>
            <a:xfrm>
              <a:off x="1198" y="1616"/>
              <a:ext cx="9412" cy="528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endParaRPr lang="zh-CN" altLang="en-US"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HDFS采用了主从（Master/Slaves）结构模型，一个HDFS集群包括一个NameNode和若干个DataNode（如图4.1）。名称节点作为中心服务器，负责管理文件系统的命名空间及客户端对文件的访问。集群中的数据节点一般是一个节点运行一个数据节点进程，负责处理文件系统客户端的读/写请求，在名称节点的统一调度下进行数据块的创建、删除和复制等操作。每个数据节点的数据实际上是保存在本地Linux文件系统中的。每个数据节点会周期性地向名称节点发送“心跳”信息，报告自己的状态，没有按时发送心跳信息的数据节点会被标记为Dead，不会再给它分配任何I/O请求。</a:t>
              </a:r>
            </a:p>
          </p:txBody>
        </p:sp>
        <p:sp>
          <p:nvSpPr>
            <p:cNvPr id="118" name="Freeform 6"/>
            <p:cNvSpPr/>
            <p:nvPr/>
          </p:nvSpPr>
          <p:spPr bwMode="auto">
            <a:xfrm>
              <a:off x="942" y="2165"/>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4.2.1</a:t>
            </a:r>
            <a:r>
              <a:rPr sz="2800" b="1" dirty="0">
                <a:solidFill>
                  <a:schemeClr val="accent2"/>
                </a:solidFill>
                <a:latin typeface="微软雅黑" panose="020B0503020204020204" pitchFamily="34" charset="-122"/>
                <a:ea typeface="微软雅黑" panose="020B0503020204020204" pitchFamily="34" charset="-122"/>
              </a:rPr>
              <a:t>HDFS</a:t>
            </a:r>
            <a:r>
              <a:rPr lang="zh-CN" sz="2800" b="1" dirty="0">
                <a:solidFill>
                  <a:schemeClr val="accent2"/>
                </a:solidFill>
                <a:latin typeface="微软雅黑" panose="020B0503020204020204" pitchFamily="34" charset="-122"/>
                <a:ea typeface="微软雅黑" panose="020B0503020204020204" pitchFamily="34" charset="-122"/>
              </a:rPr>
              <a:t>体系结构</a:t>
            </a:r>
          </a:p>
        </p:txBody>
      </p:sp>
      <p:grpSp>
        <p:nvGrpSpPr>
          <p:cNvPr id="3" name="组合 2"/>
          <p:cNvGrpSpPr/>
          <p:nvPr/>
        </p:nvGrpSpPr>
        <p:grpSpPr>
          <a:xfrm>
            <a:off x="63175" y="1107440"/>
            <a:ext cx="11667081" cy="768350"/>
            <a:chOff x="750" y="1616"/>
            <a:chExt cx="9860" cy="1210"/>
          </a:xfrm>
        </p:grpSpPr>
        <p:sp>
          <p:nvSpPr>
            <p:cNvPr id="116" name="TextBox 54"/>
            <p:cNvSpPr txBox="1"/>
            <p:nvPr/>
          </p:nvSpPr>
          <p:spPr>
            <a:xfrm>
              <a:off x="1198" y="1616"/>
              <a:ext cx="9412" cy="121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HDFS</a:t>
              </a:r>
              <a:r>
                <a:rPr lang="zh-CN" altLang="en-US" sz="2400" b="1" dirty="0">
                  <a:solidFill>
                    <a:srgbClr val="484849"/>
                  </a:solidFill>
                  <a:latin typeface="微软雅黑" panose="020B0503020204020204" pitchFamily="34" charset="-122"/>
                  <a:ea typeface="微软雅黑" panose="020B0503020204020204" pitchFamily="34" charset="-122"/>
                </a:rPr>
                <a:t>体系架构如下图所示。</a:t>
              </a:r>
              <a:endParaRPr lang="zh-CN" altLang="en-US" sz="2000" b="1" dirty="0">
                <a:solidFill>
                  <a:srgbClr val="484849"/>
                </a:solidFill>
                <a:latin typeface="微软雅黑" panose="020B0503020204020204" pitchFamily="34" charset="-122"/>
                <a:ea typeface="微软雅黑" panose="020B0503020204020204" pitchFamily="34" charset="-122"/>
              </a:endParaRPr>
            </a:p>
            <a:p>
              <a:endParaRPr lang="zh-CN" altLang="en-US" sz="20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4" name="图片 3"/>
          <p:cNvPicPr>
            <a:picLocks noChangeAspect="1"/>
          </p:cNvPicPr>
          <p:nvPr/>
        </p:nvPicPr>
        <p:blipFill>
          <a:blip r:embed="rId3"/>
          <a:srcRect l="28832" t="23750" r="37057" b="30448"/>
          <a:stretch>
            <a:fillRect/>
          </a:stretch>
        </p:blipFill>
        <p:spPr>
          <a:xfrm>
            <a:off x="1462405" y="1751965"/>
            <a:ext cx="9554210" cy="4962525"/>
          </a:xfrm>
          <a:prstGeom prst="rect">
            <a:avLst/>
          </a:prstGeom>
        </p:spPr>
      </p:pic>
    </p:spTree>
  </p:cSld>
  <p:clrMapOvr>
    <a:masterClrMapping/>
  </p:clrMapOvr>
  <p:transition spd="slow" advClick="0" advTm="3624"/>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4.2.1</a:t>
            </a:r>
            <a:r>
              <a:rPr sz="2800" b="1" dirty="0">
                <a:solidFill>
                  <a:schemeClr val="accent2"/>
                </a:solidFill>
                <a:latin typeface="微软雅黑" panose="020B0503020204020204" pitchFamily="34" charset="-122"/>
                <a:ea typeface="微软雅黑" panose="020B0503020204020204" pitchFamily="34" charset="-122"/>
              </a:rPr>
              <a:t>HDFS</a:t>
            </a:r>
            <a:r>
              <a:rPr lang="zh-CN" sz="2800" b="1" dirty="0">
                <a:solidFill>
                  <a:schemeClr val="accent2"/>
                </a:solidFill>
                <a:latin typeface="微软雅黑" panose="020B0503020204020204" pitchFamily="34" charset="-122"/>
                <a:ea typeface="微软雅黑" panose="020B0503020204020204" pitchFamily="34" charset="-122"/>
              </a:rPr>
              <a:t>体系结构</a:t>
            </a:r>
          </a:p>
        </p:txBody>
      </p:sp>
      <p:grpSp>
        <p:nvGrpSpPr>
          <p:cNvPr id="3" name="组合 2"/>
          <p:cNvGrpSpPr/>
          <p:nvPr/>
        </p:nvGrpSpPr>
        <p:grpSpPr>
          <a:xfrm>
            <a:off x="317175" y="1626870"/>
            <a:ext cx="11667081" cy="3723005"/>
            <a:chOff x="750" y="1616"/>
            <a:chExt cx="9860" cy="5863"/>
          </a:xfrm>
        </p:grpSpPr>
        <p:sp>
          <p:nvSpPr>
            <p:cNvPr id="116" name="TextBox 54"/>
            <p:cNvSpPr txBox="1"/>
            <p:nvPr/>
          </p:nvSpPr>
          <p:spPr>
            <a:xfrm>
              <a:off x="1198" y="1616"/>
              <a:ext cx="9412" cy="586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000" b="1" dirty="0">
                  <a:solidFill>
                    <a:srgbClr val="484849"/>
                  </a:solidFill>
                  <a:latin typeface="微软雅黑" panose="020B0503020204020204" pitchFamily="34" charset="-122"/>
                  <a:ea typeface="微软雅黑" panose="020B0503020204020204" pitchFamily="34" charset="-122"/>
                </a:rPr>
                <a:t>         </a:t>
              </a:r>
              <a:r>
                <a:rPr sz="2400" b="1" dirty="0">
                  <a:solidFill>
                    <a:srgbClr val="484849"/>
                  </a:solidFill>
                  <a:latin typeface="微软雅黑" panose="020B0503020204020204" pitchFamily="34" charset="-122"/>
                  <a:ea typeface="微软雅黑" panose="020B0503020204020204" pitchFamily="34" charset="-122"/>
                </a:rPr>
                <a:t>HDFS采用Java语言开发，因此，任何支持JVM的机器都可以部署NameNode和DataNode。在实际部署时，通常在集群中选择一台性能较好的机器作为NameNode，其他机器作为DataNode。当然，一台机器可以运行任意多个DataNode，甚至NameNode和DataNode也可以放在一台机器上运行，不过，很少在正式部署中采用这种模式。</a:t>
              </a:r>
            </a:p>
            <a:p>
              <a:r>
                <a:rPr sz="2400" b="1" dirty="0">
                  <a:solidFill>
                    <a:srgbClr val="484849"/>
                  </a:solidFill>
                  <a:latin typeface="微软雅黑" panose="020B0503020204020204" pitchFamily="34" charset="-122"/>
                  <a:ea typeface="微软雅黑" panose="020B0503020204020204" pitchFamily="34" charset="-122"/>
                </a:rPr>
                <a:t>       HDFS集群中只有唯一一个NameNode，该节点负责所有元数据的管理，这种设计大大简化了分布式文件系统的结构，可以保证数据不会脱离NameNode的控制，同时，用户数据也永远不会经过NameNode，这大大减轻了中心服务器的负担，方便了数据的管理。</a:t>
              </a:r>
              <a:endParaRPr sz="2000" b="1" dirty="0">
                <a:solidFill>
                  <a:srgbClr val="484849"/>
                </a:solidFill>
                <a:latin typeface="微软雅黑" panose="020B0503020204020204" pitchFamily="34" charset="-122"/>
                <a:ea typeface="微软雅黑" panose="020B0503020204020204" pitchFamily="34" charset="-122"/>
              </a:endParaRPr>
            </a:p>
            <a:p>
              <a:endParaRPr lang="zh-CN" altLang="en-US" sz="20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4.2.2</a:t>
            </a:r>
            <a:r>
              <a:rPr sz="2800" b="1" dirty="0">
                <a:solidFill>
                  <a:schemeClr val="accent2"/>
                </a:solidFill>
                <a:latin typeface="微软雅黑" panose="020B0503020204020204" pitchFamily="34" charset="-122"/>
                <a:ea typeface="微软雅黑" panose="020B0503020204020204" pitchFamily="34" charset="-122"/>
              </a:rPr>
              <a:t>HDFS工作组件</a:t>
            </a:r>
          </a:p>
        </p:txBody>
      </p:sp>
      <p:grpSp>
        <p:nvGrpSpPr>
          <p:cNvPr id="3" name="组合 2"/>
          <p:cNvGrpSpPr/>
          <p:nvPr/>
        </p:nvGrpSpPr>
        <p:grpSpPr>
          <a:xfrm>
            <a:off x="208280" y="1410335"/>
            <a:ext cx="11779885" cy="3784600"/>
            <a:chOff x="695" y="481"/>
            <a:chExt cx="9826" cy="5960"/>
          </a:xfrm>
        </p:grpSpPr>
        <p:sp>
          <p:nvSpPr>
            <p:cNvPr id="116" name="TextBox 54"/>
            <p:cNvSpPr txBox="1"/>
            <p:nvPr/>
          </p:nvSpPr>
          <p:spPr>
            <a:xfrm>
              <a:off x="1109" y="481"/>
              <a:ext cx="9412" cy="596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1.HDFS数据块（Block）</a:t>
              </a:r>
            </a:p>
            <a:p>
              <a:r>
                <a:rPr lang="en-US" altLang="zh-CN" sz="2400" b="1" dirty="0">
                  <a:solidFill>
                    <a:srgbClr val="484849"/>
                  </a:solidFill>
                  <a:latin typeface="微软雅黑" panose="020B0503020204020204" pitchFamily="34" charset="-122"/>
                  <a:ea typeface="微软雅黑" panose="020B0503020204020204" pitchFamily="34" charset="-122"/>
                </a:rPr>
                <a:t>       为了提高硬盘的效率，文件系统中最小的数据读写单位不是字节，而是数据块。但是，数据块的信息对于用户来说是透明的，除非通过特殊的工具，否则很难看到具体的数据块信息。</a:t>
              </a:r>
            </a:p>
            <a:p>
              <a:r>
                <a:rPr lang="en-US" altLang="zh-CN" sz="2400" b="1" dirty="0">
                  <a:solidFill>
                    <a:srgbClr val="484849"/>
                  </a:solidFill>
                  <a:latin typeface="微软雅黑" panose="020B0503020204020204" pitchFamily="34" charset="-122"/>
                  <a:ea typeface="微软雅黑" panose="020B0503020204020204" pitchFamily="34" charset="-122"/>
                </a:rPr>
                <a:t>       HDFS同样也有数据块的概念。但是，与一般文件系统中大小为若干KB的数据块不同，HDFS数据块的默认大小是64MB，而且在不少实际部署中，HDFS的数据块甚至会被设置成128MB甚至更多，比起文件系统上几个KB的数据块，大了几千倍。</a:t>
              </a:r>
            </a:p>
            <a:p>
              <a:r>
                <a:rPr lang="en-US" altLang="zh-CN" sz="2400" b="1" dirty="0">
                  <a:solidFill>
                    <a:srgbClr val="484849"/>
                  </a:solidFill>
                  <a:latin typeface="微软雅黑" panose="020B0503020204020204" pitchFamily="34" charset="-122"/>
                  <a:ea typeface="微软雅黑" panose="020B0503020204020204" pitchFamily="34" charset="-122"/>
                </a:rPr>
                <a:t>      </a:t>
              </a:r>
            </a:p>
            <a:p>
              <a:r>
                <a:rPr lang="en-US" altLang="zh-CN" sz="24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4.2.2</a:t>
            </a:r>
            <a:r>
              <a:rPr sz="2800" b="1" dirty="0">
                <a:solidFill>
                  <a:schemeClr val="accent2"/>
                </a:solidFill>
                <a:latin typeface="微软雅黑" panose="020B0503020204020204" pitchFamily="34" charset="-122"/>
                <a:ea typeface="微软雅黑" panose="020B0503020204020204" pitchFamily="34" charset="-122"/>
              </a:rPr>
              <a:t>HDFS工作组件</a:t>
            </a:r>
          </a:p>
        </p:txBody>
      </p:sp>
      <p:grpSp>
        <p:nvGrpSpPr>
          <p:cNvPr id="3" name="组合 2"/>
          <p:cNvGrpSpPr/>
          <p:nvPr/>
        </p:nvGrpSpPr>
        <p:grpSpPr>
          <a:xfrm>
            <a:off x="208280" y="1978025"/>
            <a:ext cx="11779885" cy="3046095"/>
            <a:chOff x="695" y="481"/>
            <a:chExt cx="9826" cy="4797"/>
          </a:xfrm>
        </p:grpSpPr>
        <p:sp>
          <p:nvSpPr>
            <p:cNvPr id="116" name="TextBox 54"/>
            <p:cNvSpPr txBox="1"/>
            <p:nvPr/>
          </p:nvSpPr>
          <p:spPr>
            <a:xfrm>
              <a:off x="1109" y="481"/>
              <a:ext cx="9412" cy="4797"/>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2.HDFS命名空间管理</a:t>
              </a:r>
            </a:p>
            <a:p>
              <a:r>
                <a:rPr lang="en-US" altLang="zh-CN" sz="2400" b="1" dirty="0">
                  <a:solidFill>
                    <a:srgbClr val="484849"/>
                  </a:solidFill>
                  <a:latin typeface="微软雅黑" panose="020B0503020204020204" pitchFamily="34" charset="-122"/>
                  <a:ea typeface="微软雅黑" panose="020B0503020204020204" pitchFamily="34" charset="-122"/>
                </a:rPr>
                <a:t>       HDFS中的文件命名遵循了传统的“目录/子目录/文件”格式。通过命令行或者是API可以创建目录，并且将文件保存在目录中；也可以对文件进行创建、删除、重命名操作。命名空间由NameNode管理，所有对命名空间的改动（包括创建、删除、重命名，或是改变属性等，但是不包括打开、读取、写入数据）都会被HDFS记录下来。</a:t>
              </a:r>
            </a:p>
            <a:p>
              <a:r>
                <a:rPr lang="en-US" altLang="zh-CN" sz="2400" b="1" dirty="0">
                  <a:solidFill>
                    <a:srgbClr val="484849"/>
                  </a:solidFill>
                  <a:latin typeface="微软雅黑" panose="020B0503020204020204" pitchFamily="34" charset="-122"/>
                  <a:ea typeface="微软雅黑" panose="020B0503020204020204" pitchFamily="34" charset="-122"/>
                </a:rPr>
                <a:t>       HDFS允许用户配置文件在HDFS上保存的副本数量称作“副本因子”（Replication Factor），这个信息也保存在NameNode中。</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4.2.2</a:t>
            </a:r>
            <a:r>
              <a:rPr sz="2800" b="1" dirty="0">
                <a:solidFill>
                  <a:schemeClr val="accent2"/>
                </a:solidFill>
                <a:latin typeface="微软雅黑" panose="020B0503020204020204" pitchFamily="34" charset="-122"/>
                <a:ea typeface="微软雅黑" panose="020B0503020204020204" pitchFamily="34" charset="-122"/>
              </a:rPr>
              <a:t>HDFS工作组件</a:t>
            </a:r>
          </a:p>
        </p:txBody>
      </p:sp>
      <p:grpSp>
        <p:nvGrpSpPr>
          <p:cNvPr id="3" name="组合 2"/>
          <p:cNvGrpSpPr/>
          <p:nvPr/>
        </p:nvGrpSpPr>
        <p:grpSpPr>
          <a:xfrm>
            <a:off x="165100" y="1519555"/>
            <a:ext cx="11779885" cy="3103245"/>
            <a:chOff x="695" y="696"/>
            <a:chExt cx="9826" cy="4887"/>
          </a:xfrm>
        </p:grpSpPr>
        <p:sp>
          <p:nvSpPr>
            <p:cNvPr id="116" name="TextBox 54"/>
            <p:cNvSpPr txBox="1"/>
            <p:nvPr/>
          </p:nvSpPr>
          <p:spPr>
            <a:xfrm>
              <a:off x="1109" y="883"/>
              <a:ext cx="9412" cy="470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3.HDFS通信协议</a:t>
              </a:r>
            </a:p>
            <a:p>
              <a:r>
                <a:rPr lang="en-US" altLang="zh-CN" sz="2400" b="1" dirty="0">
                  <a:solidFill>
                    <a:srgbClr val="484849"/>
                  </a:solidFill>
                  <a:latin typeface="微软雅黑" panose="020B0503020204020204" pitchFamily="34" charset="-122"/>
                  <a:ea typeface="微软雅黑" panose="020B0503020204020204" pitchFamily="34" charset="-122"/>
                </a:rPr>
                <a:t>       作为一个分布式文件系统，HDFS中大部分的数据都是通过网络进行传输的。为了保证传输的可靠性，HDFS采用TCP协议作为底层的支撑协议。应用可以向NameNode主动发起TCP连接。应用和NameNode交互的协议称为Client协议，NameNode和DataNode交互的协议称为DataNode协议。而用户和DataNode的交互是通过发起远程过程调用（Remote Procedure Call，RPC）、并由NameNode响应来完成的。另外，NameNode不会主动发起远程过程调用请求。</a:t>
              </a:r>
            </a:p>
            <a:p>
              <a:r>
                <a:rPr lang="en-US" altLang="zh-CN"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4.2.2</a:t>
            </a:r>
            <a:r>
              <a:rPr sz="2800" b="1" dirty="0">
                <a:solidFill>
                  <a:schemeClr val="accent2"/>
                </a:solidFill>
                <a:latin typeface="微软雅黑" panose="020B0503020204020204" pitchFamily="34" charset="-122"/>
                <a:ea typeface="微软雅黑" panose="020B0503020204020204" pitchFamily="34" charset="-122"/>
              </a:rPr>
              <a:t>HDFS工作组件</a:t>
            </a:r>
          </a:p>
        </p:txBody>
      </p:sp>
      <p:grpSp>
        <p:nvGrpSpPr>
          <p:cNvPr id="3" name="组合 2"/>
          <p:cNvGrpSpPr/>
          <p:nvPr/>
        </p:nvGrpSpPr>
        <p:grpSpPr>
          <a:xfrm>
            <a:off x="165100" y="1383030"/>
            <a:ext cx="11779885" cy="3046095"/>
            <a:chOff x="695" y="481"/>
            <a:chExt cx="9826" cy="4797"/>
          </a:xfrm>
        </p:grpSpPr>
        <p:sp>
          <p:nvSpPr>
            <p:cNvPr id="116" name="TextBox 54"/>
            <p:cNvSpPr txBox="1"/>
            <p:nvPr/>
          </p:nvSpPr>
          <p:spPr>
            <a:xfrm>
              <a:off x="1109" y="481"/>
              <a:ext cx="9412" cy="4797"/>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   4.HDFS客户端</a:t>
              </a:r>
            </a:p>
            <a:p>
              <a:r>
                <a:rPr lang="en-US" altLang="zh-CN" sz="2400" b="1" dirty="0">
                  <a:solidFill>
                    <a:srgbClr val="484849"/>
                  </a:solidFill>
                  <a:latin typeface="微软雅黑" panose="020B0503020204020204" pitchFamily="34" charset="-122"/>
                  <a:ea typeface="微软雅黑" panose="020B0503020204020204" pitchFamily="34" charset="-122"/>
                </a:rPr>
                <a:t>       严格来讲，客户端并不能算是HDFS的一部分，但是客户端是用户和HDFS通信最常见也是最方便的渠道，而且部署的HDFS都会提供客户端。</a:t>
              </a:r>
            </a:p>
            <a:p>
              <a:r>
                <a:rPr lang="en-US" altLang="zh-CN" sz="2400" b="1" dirty="0">
                  <a:solidFill>
                    <a:srgbClr val="484849"/>
                  </a:solidFill>
                  <a:latin typeface="微软雅黑" panose="020B0503020204020204" pitchFamily="34" charset="-122"/>
                  <a:ea typeface="微软雅黑" panose="020B0503020204020204" pitchFamily="34" charset="-122"/>
                </a:rPr>
                <a:t>客户端为用户提供了一种可以通过与Linux中的Shell类似的方式访问HDFS的数据。客户端支持最常见的操作如：打开、读取、写入等；而且命令的格式也和Shell十分相似，大大方便了程序员和管理员的操作。</a:t>
              </a:r>
            </a:p>
            <a:p>
              <a:r>
                <a:rPr lang="en-US" altLang="zh-CN" sz="2400" b="1" dirty="0">
                  <a:solidFill>
                    <a:srgbClr val="484849"/>
                  </a:solidFill>
                  <a:latin typeface="微软雅黑" panose="020B0503020204020204" pitchFamily="34" charset="-122"/>
                  <a:ea typeface="微软雅黑" panose="020B0503020204020204" pitchFamily="34" charset="-122"/>
                </a:rPr>
                <a:t>       除了命令行客户端以外，HDFS还提供了应用程序开发时访问文件系统的客户端编程接口。</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5" name="组合 41"/>
          <p:cNvGrpSpPr/>
          <p:nvPr/>
        </p:nvGrpSpPr>
        <p:grpSpPr>
          <a:xfrm>
            <a:off x="2568575" y="3563620"/>
            <a:ext cx="9735820" cy="521970"/>
            <a:chOff x="8258783" y="2250998"/>
            <a:chExt cx="5313425" cy="521971"/>
          </a:xfrm>
        </p:grpSpPr>
        <p:sp>
          <p:nvSpPr>
            <p:cNvPr id="43" name="矩形 42"/>
            <p:cNvSpPr/>
            <p:nvPr/>
          </p:nvSpPr>
          <p:spPr>
            <a:xfrm>
              <a:off x="8258783" y="2341803"/>
              <a:ext cx="728118" cy="201931"/>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267266" y="2250998"/>
              <a:ext cx="4304942" cy="52197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sym typeface="+mn-ea"/>
                </a:rPr>
                <a:t>4.</a:t>
              </a:r>
              <a:r>
                <a:rPr lang="zh-CN" altLang="en-US" sz="2800" b="1" dirty="0">
                  <a:solidFill>
                    <a:schemeClr val="tx2"/>
                  </a:solidFill>
                  <a:latin typeface="Arial" panose="020B0604020202020204"/>
                  <a:ea typeface="微软雅黑" panose="020B0503020204020204" pitchFamily="34" charset="-122"/>
                </a:rPr>
                <a:t>3</a:t>
              </a:r>
              <a:r>
                <a:rPr lang="en-US" altLang="zh-CN" sz="2800" b="1" dirty="0">
                  <a:solidFill>
                    <a:schemeClr val="tx2"/>
                  </a:solidFill>
                  <a:latin typeface="Arial" panose="020B0604020202020204"/>
                  <a:ea typeface="微软雅黑" panose="020B0503020204020204" pitchFamily="34" charset="-122"/>
                </a:rPr>
                <a:t>.</a:t>
              </a:r>
              <a:r>
                <a:rPr sz="2800" b="1" dirty="0">
                  <a:solidFill>
                    <a:schemeClr val="tx2"/>
                  </a:solidFill>
                  <a:latin typeface="Arial" panose="020B0604020202020204"/>
                  <a:ea typeface="微软雅黑" panose="020B0503020204020204" pitchFamily="34" charset="-122"/>
                </a:rPr>
                <a:t>HDFS文件系统工作流程</a:t>
              </a:r>
            </a:p>
          </p:txBody>
        </p:sp>
      </p:grpSp>
      <p:grpSp>
        <p:nvGrpSpPr>
          <p:cNvPr id="10" name="组合 37"/>
          <p:cNvGrpSpPr/>
          <p:nvPr/>
        </p:nvGrpSpPr>
        <p:grpSpPr>
          <a:xfrm>
            <a:off x="1520190" y="1869440"/>
            <a:ext cx="9248775" cy="521970"/>
            <a:chOff x="8258783" y="2240837"/>
            <a:chExt cx="4521231" cy="52196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162098" y="2240837"/>
              <a:ext cx="3617916"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4.1.</a:t>
              </a:r>
              <a:r>
                <a:rPr sz="2800" b="1" dirty="0">
                  <a:solidFill>
                    <a:schemeClr val="tx2"/>
                  </a:solidFill>
                  <a:latin typeface="Arial" panose="020B0604020202020204"/>
                  <a:ea typeface="微软雅黑" panose="020B0503020204020204" pitchFamily="34" charset="-122"/>
                </a:rPr>
                <a:t>HDFS文件系统概述</a:t>
              </a:r>
            </a:p>
          </p:txBody>
        </p:sp>
      </p:grpSp>
      <p:grpSp>
        <p:nvGrpSpPr>
          <p:cNvPr id="14" name="组合 38"/>
          <p:cNvGrpSpPr/>
          <p:nvPr/>
        </p:nvGrpSpPr>
        <p:grpSpPr>
          <a:xfrm>
            <a:off x="2035175" y="2764790"/>
            <a:ext cx="10114280" cy="521970"/>
            <a:chOff x="8506854" y="2543731"/>
            <a:chExt cx="6576666" cy="521969"/>
          </a:xfrm>
        </p:grpSpPr>
        <p:sp>
          <p:nvSpPr>
            <p:cNvPr id="16" name="矩形 15"/>
            <p:cNvSpPr/>
            <p:nvPr/>
          </p:nvSpPr>
          <p:spPr>
            <a:xfrm>
              <a:off x="8506854" y="2640251"/>
              <a:ext cx="866676" cy="194945"/>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708392" y="2543731"/>
              <a:ext cx="5375128"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4.2.</a:t>
              </a:r>
              <a:r>
                <a:rPr sz="2800" b="1" dirty="0">
                  <a:solidFill>
                    <a:schemeClr val="tx2"/>
                  </a:solidFill>
                  <a:latin typeface="Arial" panose="020B0604020202020204"/>
                  <a:ea typeface="微软雅黑" panose="020B0503020204020204" pitchFamily="34" charset="-122"/>
                </a:rPr>
                <a:t>HDFS文件系统工作原理</a:t>
              </a:r>
            </a:p>
          </p:txBody>
        </p:sp>
      </p:grpSp>
      <p:grpSp>
        <p:nvGrpSpPr>
          <p:cNvPr id="2" name="组合 38"/>
          <p:cNvGrpSpPr/>
          <p:nvPr/>
        </p:nvGrpSpPr>
        <p:grpSpPr>
          <a:xfrm>
            <a:off x="3160395" y="4302125"/>
            <a:ext cx="10114280" cy="521970"/>
            <a:chOff x="8506854" y="2543731"/>
            <a:chExt cx="6576666" cy="521969"/>
          </a:xfrm>
        </p:grpSpPr>
        <p:sp>
          <p:nvSpPr>
            <p:cNvPr id="3" name="矩形 2"/>
            <p:cNvSpPr/>
            <p:nvPr/>
          </p:nvSpPr>
          <p:spPr>
            <a:xfrm>
              <a:off x="8506854" y="2640251"/>
              <a:ext cx="866676" cy="194945"/>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 name="文本框 3"/>
            <p:cNvSpPr txBox="1"/>
            <p:nvPr/>
          </p:nvSpPr>
          <p:spPr>
            <a:xfrm>
              <a:off x="9708392" y="2543731"/>
              <a:ext cx="5375128"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sym typeface="+mn-ea"/>
                </a:rPr>
                <a:t>4.</a:t>
              </a:r>
              <a:r>
                <a:rPr lang="en-US" sz="2800" b="1" dirty="0">
                  <a:solidFill>
                    <a:schemeClr val="tx2"/>
                  </a:solidFill>
                  <a:latin typeface="Arial" panose="020B0604020202020204"/>
                  <a:ea typeface="微软雅黑" panose="020B0503020204020204" pitchFamily="34" charset="-122"/>
                </a:rPr>
                <a:t>4.HDFS文件系统基本操作</a:t>
              </a:r>
            </a:p>
          </p:txBody>
        </p:sp>
      </p:grpSp>
      <p:grpSp>
        <p:nvGrpSpPr>
          <p:cNvPr id="6" name="组合 41"/>
          <p:cNvGrpSpPr/>
          <p:nvPr/>
        </p:nvGrpSpPr>
        <p:grpSpPr>
          <a:xfrm>
            <a:off x="3771900" y="5156835"/>
            <a:ext cx="9735820" cy="521970"/>
            <a:chOff x="8258783" y="2250998"/>
            <a:chExt cx="5313425" cy="521971"/>
          </a:xfrm>
        </p:grpSpPr>
        <p:sp>
          <p:nvSpPr>
            <p:cNvPr id="7" name="矩形 6"/>
            <p:cNvSpPr/>
            <p:nvPr/>
          </p:nvSpPr>
          <p:spPr>
            <a:xfrm>
              <a:off x="8258783" y="2341803"/>
              <a:ext cx="728118" cy="201931"/>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8" name="文本框 7"/>
            <p:cNvSpPr txBox="1"/>
            <p:nvPr/>
          </p:nvSpPr>
          <p:spPr>
            <a:xfrm>
              <a:off x="9267266" y="2250998"/>
              <a:ext cx="4304942" cy="52197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sym typeface="+mn-ea"/>
                </a:rPr>
                <a:t>4.</a:t>
              </a:r>
              <a:r>
                <a:rPr lang="en-US" sz="2800" b="1" dirty="0">
                  <a:solidFill>
                    <a:schemeClr val="tx2"/>
                  </a:solidFill>
                  <a:latin typeface="Arial" panose="020B0604020202020204"/>
                  <a:ea typeface="微软雅黑" panose="020B0503020204020204" pitchFamily="34" charset="-122"/>
                </a:rPr>
                <a:t>5.</a:t>
              </a:r>
              <a:r>
                <a:rPr sz="2800" b="1" dirty="0">
                  <a:solidFill>
                    <a:schemeClr val="tx2"/>
                  </a:solidFill>
                  <a:latin typeface="Arial" panose="020B0604020202020204"/>
                  <a:ea typeface="微软雅黑" panose="020B0503020204020204" pitchFamily="34" charset="-122"/>
                </a:rPr>
                <a:t>HDFS编程接口</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4645025" y="2691130"/>
            <a:ext cx="4476115" cy="1477010"/>
          </a:xfrm>
          <a:prstGeom prst="rect">
            <a:avLst/>
          </a:prstGeom>
          <a:noFill/>
        </p:spPr>
        <p:txBody>
          <a:bodyPr wrap="square" lIns="0" tIns="0" rIns="0" bIns="0" rtlCol="0">
            <a:spAutoFit/>
          </a:bodyPr>
          <a:lstStyle/>
          <a:p>
            <a:pPr defTabSz="914400">
              <a:defRPr/>
            </a:pPr>
            <a:r>
              <a:rPr sz="4800" b="1" dirty="0">
                <a:solidFill>
                  <a:schemeClr val="tx2"/>
                </a:solidFill>
                <a:latin typeface="Arial" panose="020B0604020202020204"/>
                <a:ea typeface="微软雅黑" panose="020B0503020204020204" pitchFamily="34" charset="-122"/>
                <a:sym typeface="+mn-ea"/>
              </a:rPr>
              <a:t>HDFS文件系统工作流程</a:t>
            </a:r>
          </a:p>
        </p:txBody>
      </p:sp>
      <p:sp>
        <p:nvSpPr>
          <p:cNvPr id="15" name="矩形 259"/>
          <p:cNvSpPr>
            <a:spLocks noChangeArrowheads="1"/>
          </p:cNvSpPr>
          <p:nvPr/>
        </p:nvSpPr>
        <p:spPr bwMode="auto">
          <a:xfrm>
            <a:off x="2861948" y="240234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4.3</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0" name="组合 37"/>
          <p:cNvGrpSpPr/>
          <p:nvPr/>
        </p:nvGrpSpPr>
        <p:grpSpPr>
          <a:xfrm>
            <a:off x="1520079" y="1920159"/>
            <a:ext cx="4520621" cy="521970"/>
            <a:chOff x="8258783" y="2250997"/>
            <a:chExt cx="4521231" cy="52196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5765" y="2250997"/>
              <a:ext cx="3724249"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4.3.1</a:t>
              </a:r>
              <a:r>
                <a:rPr lang="zh-CN" altLang="en-US" sz="2800" b="1" dirty="0">
                  <a:solidFill>
                    <a:schemeClr val="tx2"/>
                  </a:solidFill>
                  <a:latin typeface="Arial" panose="020B0604020202020204"/>
                  <a:ea typeface="微软雅黑" panose="020B0503020204020204" pitchFamily="34" charset="-122"/>
                </a:rPr>
                <a:t>读数据的过程</a:t>
              </a:r>
            </a:p>
          </p:txBody>
        </p:sp>
      </p:grpSp>
      <p:grpSp>
        <p:nvGrpSpPr>
          <p:cNvPr id="14" name="组合 38"/>
          <p:cNvGrpSpPr/>
          <p:nvPr/>
        </p:nvGrpSpPr>
        <p:grpSpPr>
          <a:xfrm>
            <a:off x="2528459" y="3524169"/>
            <a:ext cx="5312707" cy="521970"/>
            <a:chOff x="8258783" y="2250997"/>
            <a:chExt cx="5313424" cy="521969"/>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250997"/>
              <a:ext cx="4516442"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sym typeface="+mn-ea"/>
                </a:rPr>
                <a:t>4.</a:t>
              </a:r>
              <a:r>
                <a:rPr lang="en-US" altLang="zh-CN" sz="2800" b="1" dirty="0">
                  <a:solidFill>
                    <a:schemeClr val="tx2"/>
                  </a:solidFill>
                  <a:latin typeface="Arial" panose="020B0604020202020204"/>
                  <a:ea typeface="微软雅黑" panose="020B0503020204020204" pitchFamily="34" charset="-122"/>
                </a:rPr>
                <a:t>3.2</a:t>
              </a:r>
              <a:r>
                <a:rPr lang="zh-CN" altLang="en-US" sz="2800" b="1" dirty="0">
                  <a:solidFill>
                    <a:schemeClr val="tx2"/>
                  </a:solidFill>
                  <a:latin typeface="Arial" panose="020B0604020202020204"/>
                  <a:ea typeface="微软雅黑" panose="020B0503020204020204" pitchFamily="34" charset="-122"/>
                </a:rPr>
                <a:t>写数据的过程</a:t>
              </a:r>
            </a:p>
          </p:txBody>
        </p:sp>
      </p:grpSp>
      <p:grpSp>
        <p:nvGrpSpPr>
          <p:cNvPr id="19" name="组合 18"/>
          <p:cNvGrpSpPr/>
          <p:nvPr/>
        </p:nvGrpSpPr>
        <p:grpSpPr>
          <a:xfrm>
            <a:off x="7323455" y="1443355"/>
            <a:ext cx="4123690" cy="3768090"/>
            <a:chOff x="11591" y="1914"/>
            <a:chExt cx="6494" cy="5934"/>
          </a:xfrm>
        </p:grpSpPr>
        <p:grpSp>
          <p:nvGrpSpPr>
            <p:cNvPr id="20" name="组合 19"/>
            <p:cNvGrpSpPr/>
            <p:nvPr/>
          </p:nvGrpSpPr>
          <p:grpSpPr>
            <a:xfrm>
              <a:off x="12544" y="3484"/>
              <a:ext cx="4628" cy="4364"/>
              <a:chOff x="12544" y="3484"/>
              <a:chExt cx="4628" cy="4364"/>
            </a:xfrm>
          </p:grpSpPr>
          <p:sp>
            <p:nvSpPr>
              <p:cNvPr id="26" name="Oval 6"/>
              <p:cNvSpPr/>
              <p:nvPr>
                <p:custDataLst>
                  <p:tags r:id="rId5"/>
                </p:custDataLst>
              </p:nvPr>
            </p:nvSpPr>
            <p:spPr bwMode="auto">
              <a:xfrm>
                <a:off x="13606" y="3484"/>
                <a:ext cx="2483" cy="2483"/>
              </a:xfrm>
              <a:prstGeom prst="ellipse">
                <a:avLst/>
              </a:prstGeom>
              <a:solidFill>
                <a:srgbClr val="2196F3">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30" name="Oval 3"/>
              <p:cNvSpPr/>
              <p:nvPr>
                <p:custDataLst>
                  <p:tags r:id="rId6"/>
                </p:custDataLst>
              </p:nvPr>
            </p:nvSpPr>
            <p:spPr bwMode="auto">
              <a:xfrm>
                <a:off x="12544" y="5364"/>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33" name="Oval 9"/>
              <p:cNvSpPr/>
              <p:nvPr>
                <p:custDataLst>
                  <p:tags r:id="rId7"/>
                </p:custDataLst>
              </p:nvPr>
            </p:nvSpPr>
            <p:spPr bwMode="auto">
              <a:xfrm>
                <a:off x="14690" y="5364"/>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grpSp>
        <p:sp>
          <p:nvSpPr>
            <p:cNvPr id="35" name="Oval 3"/>
            <p:cNvSpPr/>
            <p:nvPr>
              <p:custDataLst>
                <p:tags r:id="rId1"/>
              </p:custDataLst>
            </p:nvPr>
          </p:nvSpPr>
          <p:spPr bwMode="auto">
            <a:xfrm>
              <a:off x="14597" y="1914"/>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36" name="Oval 9"/>
            <p:cNvSpPr/>
            <p:nvPr>
              <p:custDataLst>
                <p:tags r:id="rId2"/>
              </p:custDataLst>
            </p:nvPr>
          </p:nvSpPr>
          <p:spPr bwMode="auto">
            <a:xfrm>
              <a:off x="12333" y="1914"/>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37" name="Oval 9"/>
            <p:cNvSpPr/>
            <p:nvPr>
              <p:custDataLst>
                <p:tags r:id="rId3"/>
              </p:custDataLst>
            </p:nvPr>
          </p:nvSpPr>
          <p:spPr bwMode="auto">
            <a:xfrm>
              <a:off x="15603" y="3482"/>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38" name="Oval 3"/>
            <p:cNvSpPr/>
            <p:nvPr>
              <p:custDataLst>
                <p:tags r:id="rId4"/>
              </p:custDataLst>
            </p:nvPr>
          </p:nvSpPr>
          <p:spPr bwMode="auto">
            <a:xfrm>
              <a:off x="11591" y="3563"/>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4.3.1</a:t>
            </a:r>
            <a:r>
              <a:rPr lang="zh-CN" altLang="en-US" sz="2800" b="1" dirty="0">
                <a:solidFill>
                  <a:schemeClr val="accent2"/>
                </a:solidFill>
                <a:latin typeface="微软雅黑" panose="020B0503020204020204" pitchFamily="34" charset="-122"/>
                <a:ea typeface="微软雅黑" panose="020B0503020204020204" pitchFamily="34" charset="-122"/>
              </a:rPr>
              <a:t>读数据的过程</a:t>
            </a:r>
          </a:p>
        </p:txBody>
      </p:sp>
      <p:grpSp>
        <p:nvGrpSpPr>
          <p:cNvPr id="3" name="组合 2"/>
          <p:cNvGrpSpPr/>
          <p:nvPr/>
        </p:nvGrpSpPr>
        <p:grpSpPr>
          <a:xfrm>
            <a:off x="114610" y="1179830"/>
            <a:ext cx="11667081" cy="768350"/>
            <a:chOff x="750" y="1616"/>
            <a:chExt cx="9860" cy="1210"/>
          </a:xfrm>
        </p:grpSpPr>
        <p:sp>
          <p:nvSpPr>
            <p:cNvPr id="116" name="TextBox 54"/>
            <p:cNvSpPr txBox="1"/>
            <p:nvPr/>
          </p:nvSpPr>
          <p:spPr>
            <a:xfrm>
              <a:off x="1198" y="1616"/>
              <a:ext cx="9412" cy="121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HDFS读数据过程图如下所示：</a:t>
              </a:r>
              <a:endParaRPr lang="zh-CN" altLang="en-US" sz="2000" b="1" dirty="0">
                <a:solidFill>
                  <a:srgbClr val="484849"/>
                </a:solidFill>
                <a:latin typeface="微软雅黑" panose="020B0503020204020204" pitchFamily="34" charset="-122"/>
                <a:ea typeface="微软雅黑" panose="020B0503020204020204" pitchFamily="34" charset="-122"/>
              </a:endParaRPr>
            </a:p>
            <a:p>
              <a:endParaRPr lang="zh-CN" altLang="en-US" sz="20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267" name="图片 1"/>
          <p:cNvPicPr>
            <a:picLocks noChangeAspect="1"/>
          </p:cNvPicPr>
          <p:nvPr/>
        </p:nvPicPr>
        <p:blipFill>
          <a:blip r:embed="rId3"/>
          <a:stretch>
            <a:fillRect/>
          </a:stretch>
        </p:blipFill>
        <p:spPr>
          <a:xfrm>
            <a:off x="1951355" y="2197100"/>
            <a:ext cx="7992110" cy="4054475"/>
          </a:xfrm>
          <a:prstGeom prst="rect">
            <a:avLst/>
          </a:prstGeom>
          <a:noFill/>
          <a:ln>
            <a:noFill/>
          </a:ln>
        </p:spPr>
      </p:pic>
    </p:spTree>
  </p:cSld>
  <p:clrMapOvr>
    <a:masterClrMapping/>
  </p:clrMapOvr>
  <p:transition spd="slow" advClick="0" advTm="3624"/>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4.3.1</a:t>
            </a:r>
            <a:r>
              <a:rPr lang="zh-CN" altLang="en-US" sz="2800" b="1" dirty="0">
                <a:solidFill>
                  <a:schemeClr val="accent2"/>
                </a:solidFill>
                <a:latin typeface="微软雅黑" panose="020B0503020204020204" pitchFamily="34" charset="-122"/>
                <a:ea typeface="微软雅黑" panose="020B0503020204020204" pitchFamily="34" charset="-122"/>
              </a:rPr>
              <a:t>读数据的过程</a:t>
            </a:r>
          </a:p>
        </p:txBody>
      </p:sp>
      <p:grpSp>
        <p:nvGrpSpPr>
          <p:cNvPr id="3" name="组合 2"/>
          <p:cNvGrpSpPr/>
          <p:nvPr/>
        </p:nvGrpSpPr>
        <p:grpSpPr>
          <a:xfrm>
            <a:off x="264470" y="1536700"/>
            <a:ext cx="11667081" cy="3784600"/>
            <a:chOff x="750" y="1616"/>
            <a:chExt cx="9860" cy="5960"/>
          </a:xfrm>
        </p:grpSpPr>
        <p:sp>
          <p:nvSpPr>
            <p:cNvPr id="116" name="TextBox 54"/>
            <p:cNvSpPr txBox="1"/>
            <p:nvPr/>
          </p:nvSpPr>
          <p:spPr>
            <a:xfrm>
              <a:off x="1198" y="1616"/>
              <a:ext cx="9412" cy="596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（1）初始化FileSystem，然后客户端(Client)用FileSystem的open()函数打开文件，在HDFS中，DistributedFileSystem具体实现了FileSystem。</a:t>
              </a:r>
            </a:p>
            <a:p>
              <a:r>
                <a:rPr lang="zh-CN" altLang="en-US" sz="2400" b="1" dirty="0">
                  <a:solidFill>
                    <a:srgbClr val="484849"/>
                  </a:solidFill>
                  <a:latin typeface="微软雅黑" panose="020B0503020204020204" pitchFamily="34" charset="-122"/>
                  <a:ea typeface="微软雅黑" panose="020B0503020204020204" pitchFamily="34" charset="-122"/>
                </a:rPr>
                <a:t>      （2）FileSystem用RPC调用NameNode，得到文件的数据块信息，对于每一个数据块，元数据节点返回保存数据块的数据节点的地址。</a:t>
              </a:r>
            </a:p>
            <a:p>
              <a:r>
                <a:rPr lang="zh-CN" altLang="en-US" sz="2400" b="1" dirty="0">
                  <a:solidFill>
                    <a:srgbClr val="484849"/>
                  </a:solidFill>
                  <a:latin typeface="微软雅黑" panose="020B0503020204020204" pitchFamily="34" charset="-122"/>
                  <a:ea typeface="微软雅黑" panose="020B0503020204020204" pitchFamily="34" charset="-122"/>
                </a:rPr>
                <a:t>      （3）FileSystem返回DFSInputStream给客户端，用来读取数据，客户端调用DFSInputStream的read()函数开始读取数据（在HDFS中，输入流DFSInputStream 具体实现了输入流FSDataInputStream）。</a:t>
              </a:r>
            </a:p>
            <a:p>
              <a:r>
                <a:rPr lang="zh-CN" altLang="en-US" sz="2400" b="1" dirty="0">
                  <a:solidFill>
                    <a:srgbClr val="484849"/>
                  </a:solidFill>
                  <a:latin typeface="微软雅黑" panose="020B0503020204020204" pitchFamily="34" charset="-122"/>
                  <a:ea typeface="微软雅黑" panose="020B0503020204020204" pitchFamily="34" charset="-122"/>
                </a:rPr>
                <a:t>      （4）DFSInputStream连接保存此文件第一个数据块的最近的数据节点，Data从数据节点读到客户端。</a:t>
              </a:r>
            </a:p>
            <a:p>
              <a:endParaRPr lang="zh-CN" altLang="en-US" sz="24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4.3.1</a:t>
            </a:r>
            <a:r>
              <a:rPr lang="zh-CN" altLang="en-US" sz="2800" b="1" dirty="0">
                <a:solidFill>
                  <a:schemeClr val="accent2"/>
                </a:solidFill>
                <a:latin typeface="微软雅黑" panose="020B0503020204020204" pitchFamily="34" charset="-122"/>
                <a:ea typeface="微软雅黑" panose="020B0503020204020204" pitchFamily="34" charset="-122"/>
              </a:rPr>
              <a:t>读数据的过程</a:t>
            </a:r>
          </a:p>
        </p:txBody>
      </p:sp>
      <p:grpSp>
        <p:nvGrpSpPr>
          <p:cNvPr id="3" name="组合 2"/>
          <p:cNvGrpSpPr/>
          <p:nvPr/>
        </p:nvGrpSpPr>
        <p:grpSpPr>
          <a:xfrm>
            <a:off x="310" y="1889760"/>
            <a:ext cx="11667081" cy="2676525"/>
            <a:chOff x="750" y="1616"/>
            <a:chExt cx="9860" cy="4215"/>
          </a:xfrm>
        </p:grpSpPr>
        <p:sp>
          <p:nvSpPr>
            <p:cNvPr id="116" name="TextBox 54"/>
            <p:cNvSpPr txBox="1"/>
            <p:nvPr/>
          </p:nvSpPr>
          <p:spPr>
            <a:xfrm>
              <a:off x="1198" y="1616"/>
              <a:ext cx="9412" cy="421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（5）当此数据块读取完毕时，DFSInputStream关闭和此数据节点的连接，然后连接此文件下一个数据块的最近的数据节点。</a:t>
              </a:r>
            </a:p>
            <a:p>
              <a:r>
                <a:rPr lang="zh-CN" altLang="en-US" sz="2400" b="1" dirty="0">
                  <a:solidFill>
                    <a:srgbClr val="484849"/>
                  </a:solidFill>
                  <a:latin typeface="微软雅黑" panose="020B0503020204020204" pitchFamily="34" charset="-122"/>
                  <a:ea typeface="微软雅黑" panose="020B0503020204020204" pitchFamily="34" charset="-122"/>
                </a:rPr>
                <a:t>     （6）当客户端读取完数据的时候，调用DFSInputStream的close函数。</a:t>
              </a:r>
            </a:p>
            <a:p>
              <a:r>
                <a:rPr lang="zh-CN" altLang="en-US" sz="2400" b="1" dirty="0">
                  <a:solidFill>
                    <a:srgbClr val="484849"/>
                  </a:solidFill>
                  <a:latin typeface="微软雅黑" panose="020B0503020204020204" pitchFamily="34" charset="-122"/>
                  <a:ea typeface="微软雅黑" panose="020B0503020204020204" pitchFamily="34" charset="-122"/>
                </a:rPr>
                <a:t>     （7）在读取数据的过程中，如果客户端在与数据节点通信出现错误，则尝试连接包含此数据块的下一个数据节点。</a:t>
              </a:r>
            </a:p>
            <a:p>
              <a:r>
                <a:rPr lang="zh-CN" altLang="en-US" sz="2400" b="1" dirty="0">
                  <a:solidFill>
                    <a:srgbClr val="484849"/>
                  </a:solidFill>
                  <a:latin typeface="微软雅黑" panose="020B0503020204020204" pitchFamily="34" charset="-122"/>
                  <a:ea typeface="微软雅黑" panose="020B0503020204020204" pitchFamily="34" charset="-122"/>
                </a:rPr>
                <a:t>     （8）失败的数据节点将被记录，以后不再连接。</a:t>
              </a:r>
            </a:p>
            <a:p>
              <a:endParaRPr lang="zh-CN" altLang="en-US" sz="24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4.3.2</a:t>
            </a:r>
            <a:r>
              <a:rPr lang="zh-CN" altLang="en-US" sz="2800" b="1" dirty="0">
                <a:solidFill>
                  <a:schemeClr val="accent2"/>
                </a:solidFill>
                <a:latin typeface="微软雅黑" panose="020B0503020204020204" pitchFamily="34" charset="-122"/>
                <a:ea typeface="微软雅黑" panose="020B0503020204020204" pitchFamily="34" charset="-122"/>
              </a:rPr>
              <a:t>写数据的过程</a:t>
            </a:r>
          </a:p>
        </p:txBody>
      </p:sp>
      <p:grpSp>
        <p:nvGrpSpPr>
          <p:cNvPr id="3" name="组合 2"/>
          <p:cNvGrpSpPr/>
          <p:nvPr/>
        </p:nvGrpSpPr>
        <p:grpSpPr>
          <a:xfrm>
            <a:off x="82225" y="973455"/>
            <a:ext cx="11667081" cy="768350"/>
            <a:chOff x="750" y="1616"/>
            <a:chExt cx="9860" cy="1210"/>
          </a:xfrm>
        </p:grpSpPr>
        <p:sp>
          <p:nvSpPr>
            <p:cNvPr id="116" name="TextBox 54"/>
            <p:cNvSpPr txBox="1"/>
            <p:nvPr/>
          </p:nvSpPr>
          <p:spPr>
            <a:xfrm>
              <a:off x="1198" y="1616"/>
              <a:ext cx="9412" cy="121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HDFS写数据过程图如下所示：</a:t>
              </a:r>
              <a:endParaRPr lang="zh-CN" altLang="en-US" sz="2000" b="1" dirty="0">
                <a:solidFill>
                  <a:srgbClr val="484849"/>
                </a:solidFill>
                <a:latin typeface="微软雅黑" panose="020B0503020204020204" pitchFamily="34" charset="-122"/>
                <a:ea typeface="微软雅黑" panose="020B0503020204020204" pitchFamily="34" charset="-122"/>
              </a:endParaRPr>
            </a:p>
            <a:p>
              <a:endParaRPr lang="zh-CN" altLang="en-US" sz="20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163" name="图片 2"/>
          <p:cNvPicPr>
            <a:picLocks noChangeAspect="1"/>
          </p:cNvPicPr>
          <p:nvPr/>
        </p:nvPicPr>
        <p:blipFill>
          <a:blip r:embed="rId3"/>
          <a:stretch>
            <a:fillRect/>
          </a:stretch>
        </p:blipFill>
        <p:spPr>
          <a:xfrm>
            <a:off x="1240790" y="1742440"/>
            <a:ext cx="9321165" cy="4673600"/>
          </a:xfrm>
          <a:prstGeom prst="rect">
            <a:avLst/>
          </a:prstGeom>
          <a:noFill/>
          <a:ln>
            <a:noFill/>
          </a:ln>
        </p:spPr>
      </p:pic>
    </p:spTree>
  </p:cSld>
  <p:clrMapOvr>
    <a:masterClrMapping/>
  </p:clrMapOvr>
  <p:transition spd="slow" advClick="0" advTm="3624"/>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4.3.2</a:t>
            </a:r>
            <a:r>
              <a:rPr lang="zh-CN" altLang="en-US" sz="2800" b="1" dirty="0">
                <a:solidFill>
                  <a:schemeClr val="accent2"/>
                </a:solidFill>
                <a:latin typeface="微软雅黑" panose="020B0503020204020204" pitchFamily="34" charset="-122"/>
                <a:ea typeface="微软雅黑" panose="020B0503020204020204" pitchFamily="34" charset="-122"/>
              </a:rPr>
              <a:t>写数据的过程</a:t>
            </a:r>
          </a:p>
        </p:txBody>
      </p:sp>
      <p:grpSp>
        <p:nvGrpSpPr>
          <p:cNvPr id="3" name="组合 2"/>
          <p:cNvGrpSpPr/>
          <p:nvPr/>
        </p:nvGrpSpPr>
        <p:grpSpPr>
          <a:xfrm>
            <a:off x="389897" y="1039495"/>
            <a:ext cx="11501423" cy="5200650"/>
            <a:chOff x="856" y="2157"/>
            <a:chExt cx="9720" cy="8190"/>
          </a:xfrm>
        </p:grpSpPr>
        <p:sp>
          <p:nvSpPr>
            <p:cNvPr id="116" name="TextBox 54"/>
            <p:cNvSpPr txBox="1"/>
            <p:nvPr/>
          </p:nvSpPr>
          <p:spPr>
            <a:xfrm>
              <a:off x="1164" y="2157"/>
              <a:ext cx="9412" cy="819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（1）初始化FileSystem，客户端调用create()来创建文件。</a:t>
              </a:r>
            </a:p>
            <a:p>
              <a:r>
                <a:rPr lang="en-US" altLang="zh-CN" sz="2400" b="1" dirty="0">
                  <a:solidFill>
                    <a:srgbClr val="484849"/>
                  </a:solidFill>
                  <a:latin typeface="微软雅黑" panose="020B0503020204020204" pitchFamily="34" charset="-122"/>
                  <a:ea typeface="微软雅黑" panose="020B0503020204020204" pitchFamily="34" charset="-122"/>
                </a:rPr>
                <a:t>     （2）FileSystem用RPC调用NameNode，在文件系统的命名空间中创建一个新的文件，元数据节点首先确定文件原来不存在，并且客户端有创建文件的权限，然后创建新文件。</a:t>
              </a:r>
            </a:p>
            <a:p>
              <a:r>
                <a:rPr lang="en-US" altLang="zh-CN" sz="2400" b="1" dirty="0">
                  <a:solidFill>
                    <a:srgbClr val="484849"/>
                  </a:solidFill>
                  <a:latin typeface="微软雅黑" panose="020B0503020204020204" pitchFamily="34" charset="-122"/>
                  <a:ea typeface="微软雅黑" panose="020B0503020204020204" pitchFamily="34" charset="-122"/>
                </a:rPr>
                <a:t>     （3）FileSystem返回DFSOutputStream，客户端用于写数据，客户端开始写入数据（在HDFS中，输出流DFSOutputStream 具体实现了输出流FSDataOutputStream）。</a:t>
              </a:r>
            </a:p>
            <a:p>
              <a:r>
                <a:rPr lang="en-US" altLang="zh-CN" sz="2400" b="1" dirty="0">
                  <a:solidFill>
                    <a:srgbClr val="484849"/>
                  </a:solidFill>
                  <a:latin typeface="微软雅黑" panose="020B0503020204020204" pitchFamily="34" charset="-122"/>
                  <a:ea typeface="微软雅黑" panose="020B0503020204020204" pitchFamily="34" charset="-122"/>
                </a:rPr>
                <a:t>     （4）DFSOutputStream将数据分成块，写入Data Queue。Data Queue由DFSOutputStream 读取，并通知元数据节点分配数据节点，用来存储数据块(每块默认复制3块)。分配的数据节点放在一个Pipeline（管道）里。DFSOutputStream 将数据块写入Pipeline中的第一个数据节点。第一个数据节点将数据块发送给第二个数据节点。第二个数据节点将数据发送给第三个数据节点。</a:t>
              </a:r>
            </a:p>
            <a:p>
              <a:r>
                <a:rPr lang="en-US" altLang="zh-CN"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856" y="2279"/>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4.3.2</a:t>
            </a:r>
            <a:r>
              <a:rPr lang="zh-CN" altLang="en-US" sz="2800" b="1" dirty="0">
                <a:solidFill>
                  <a:schemeClr val="accent2"/>
                </a:solidFill>
                <a:latin typeface="微软雅黑" panose="020B0503020204020204" pitchFamily="34" charset="-122"/>
                <a:ea typeface="微软雅黑" panose="020B0503020204020204" pitchFamily="34" charset="-122"/>
              </a:rPr>
              <a:t>写数据的过程</a:t>
            </a:r>
          </a:p>
        </p:txBody>
      </p:sp>
      <p:grpSp>
        <p:nvGrpSpPr>
          <p:cNvPr id="3" name="组合 2"/>
          <p:cNvGrpSpPr/>
          <p:nvPr/>
        </p:nvGrpSpPr>
        <p:grpSpPr>
          <a:xfrm>
            <a:off x="264470" y="1369695"/>
            <a:ext cx="11667081" cy="3784600"/>
            <a:chOff x="750" y="1616"/>
            <a:chExt cx="9860" cy="5960"/>
          </a:xfrm>
        </p:grpSpPr>
        <p:sp>
          <p:nvSpPr>
            <p:cNvPr id="116" name="TextBox 54"/>
            <p:cNvSpPr txBox="1"/>
            <p:nvPr/>
          </p:nvSpPr>
          <p:spPr>
            <a:xfrm>
              <a:off x="1198" y="1616"/>
              <a:ext cx="9412" cy="596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（5）DFSOutputStream为发出去的数据块保存了Ack Queue（队列），等待Pipeline中的数据节点告知数据已经写入成功。</a:t>
              </a:r>
            </a:p>
            <a:p>
              <a:r>
                <a:rPr lang="en-US" altLang="zh-CN" sz="2400" b="1" dirty="0">
                  <a:solidFill>
                    <a:srgbClr val="484849"/>
                  </a:solidFill>
                  <a:latin typeface="微软雅黑" panose="020B0503020204020204" pitchFamily="34" charset="-122"/>
                  <a:ea typeface="微软雅黑" panose="020B0503020204020204" pitchFamily="34" charset="-122"/>
                </a:rPr>
                <a:t>     （6）当客户端结束写入数据，则调用DFSOutputStream的close函数。此操作将所有的数据块写入Pipeline中的数据节点，并等待Ack Queue返回成功。最后通知元数据节点写入完毕。</a:t>
              </a:r>
            </a:p>
            <a:p>
              <a:r>
                <a:rPr lang="en-US" altLang="zh-CN" sz="2400" b="1" dirty="0">
                  <a:solidFill>
                    <a:srgbClr val="484849"/>
                  </a:solidFill>
                  <a:latin typeface="微软雅黑" panose="020B0503020204020204" pitchFamily="34" charset="-122"/>
                  <a:ea typeface="微软雅黑" panose="020B0503020204020204" pitchFamily="34" charset="-122"/>
                </a:rPr>
                <a:t>       如果数据节点在写入的过程中失败，关闭Pipeline，将Ack Queue中的数据块放入Data Queue的开始，当前的数据块在已经写入的数据节点中被元数据节点赋予新的标示，则错误节点重启后能够察觉其数据块是过时的，会被删除。失败的数据节点从Pipeline中移除，另外的数据块则写入Pipeline中的另外两个数据节点。元数据节点则被通知此数据块是复制块数不足，将来会再创建第三份备份。</a:t>
              </a: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4645025" y="2691130"/>
            <a:ext cx="4476115" cy="1477010"/>
          </a:xfrm>
          <a:prstGeom prst="rect">
            <a:avLst/>
          </a:prstGeom>
          <a:noFill/>
        </p:spPr>
        <p:txBody>
          <a:bodyPr wrap="square" lIns="0" tIns="0" rIns="0" bIns="0" rtlCol="0">
            <a:spAutoFit/>
          </a:bodyPr>
          <a:lstStyle/>
          <a:p>
            <a:pPr defTabSz="914400">
              <a:defRPr/>
            </a:pPr>
            <a:r>
              <a:rPr sz="4800" b="1" dirty="0">
                <a:solidFill>
                  <a:schemeClr val="tx2"/>
                </a:solidFill>
                <a:latin typeface="Arial" panose="020B0604020202020204"/>
                <a:ea typeface="微软雅黑" panose="020B0503020204020204" pitchFamily="34" charset="-122"/>
                <a:sym typeface="+mn-ea"/>
              </a:rPr>
              <a:t>HDFS文件系统基本操作</a:t>
            </a:r>
          </a:p>
        </p:txBody>
      </p:sp>
      <p:sp>
        <p:nvSpPr>
          <p:cNvPr id="15" name="矩形 259"/>
          <p:cNvSpPr>
            <a:spLocks noChangeArrowheads="1"/>
          </p:cNvSpPr>
          <p:nvPr/>
        </p:nvSpPr>
        <p:spPr bwMode="auto">
          <a:xfrm>
            <a:off x="2861948" y="240234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4.4</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0" name="组合 37"/>
          <p:cNvGrpSpPr/>
          <p:nvPr/>
        </p:nvGrpSpPr>
        <p:grpSpPr>
          <a:xfrm>
            <a:off x="1520079" y="1920159"/>
            <a:ext cx="4520621" cy="521970"/>
            <a:chOff x="8258783" y="2250997"/>
            <a:chExt cx="4521231" cy="52196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5765" y="2250997"/>
              <a:ext cx="3724249"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4.4.1HDFS文件操作</a:t>
              </a:r>
            </a:p>
          </p:txBody>
        </p:sp>
      </p:grpSp>
      <p:grpSp>
        <p:nvGrpSpPr>
          <p:cNvPr id="14" name="组合 38"/>
          <p:cNvGrpSpPr/>
          <p:nvPr/>
        </p:nvGrpSpPr>
        <p:grpSpPr>
          <a:xfrm>
            <a:off x="2476389" y="3680379"/>
            <a:ext cx="5312707" cy="521970"/>
            <a:chOff x="8258783" y="2250997"/>
            <a:chExt cx="5313424" cy="521969"/>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250997"/>
              <a:ext cx="4516442"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4.4.2HDFS管理命令</a:t>
              </a:r>
            </a:p>
          </p:txBody>
        </p:sp>
      </p:grpSp>
      <p:grpSp>
        <p:nvGrpSpPr>
          <p:cNvPr id="8" name="组合 7"/>
          <p:cNvGrpSpPr/>
          <p:nvPr/>
        </p:nvGrpSpPr>
        <p:grpSpPr>
          <a:xfrm>
            <a:off x="7405370" y="1597025"/>
            <a:ext cx="4123690" cy="3768090"/>
            <a:chOff x="11591" y="1914"/>
            <a:chExt cx="6494" cy="5934"/>
          </a:xfrm>
        </p:grpSpPr>
        <p:grpSp>
          <p:nvGrpSpPr>
            <p:cNvPr id="2" name="组合 1"/>
            <p:cNvGrpSpPr/>
            <p:nvPr/>
          </p:nvGrpSpPr>
          <p:grpSpPr>
            <a:xfrm>
              <a:off x="12544" y="3484"/>
              <a:ext cx="4628" cy="4364"/>
              <a:chOff x="12544" y="3484"/>
              <a:chExt cx="4628" cy="4364"/>
            </a:xfrm>
          </p:grpSpPr>
          <p:sp>
            <p:nvSpPr>
              <p:cNvPr id="3" name="Oval 6"/>
              <p:cNvSpPr/>
              <p:nvPr>
                <p:custDataLst>
                  <p:tags r:id="rId5"/>
                </p:custDataLst>
              </p:nvPr>
            </p:nvSpPr>
            <p:spPr bwMode="auto">
              <a:xfrm>
                <a:off x="13606" y="3484"/>
                <a:ext cx="2483" cy="2483"/>
              </a:xfrm>
              <a:prstGeom prst="ellipse">
                <a:avLst/>
              </a:prstGeom>
              <a:solidFill>
                <a:srgbClr val="2196F3">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4" name="Oval 3"/>
              <p:cNvSpPr/>
              <p:nvPr>
                <p:custDataLst>
                  <p:tags r:id="rId6"/>
                </p:custDataLst>
              </p:nvPr>
            </p:nvSpPr>
            <p:spPr bwMode="auto">
              <a:xfrm>
                <a:off x="12544" y="5364"/>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6" name="Oval 9"/>
              <p:cNvSpPr/>
              <p:nvPr>
                <p:custDataLst>
                  <p:tags r:id="rId7"/>
                </p:custDataLst>
              </p:nvPr>
            </p:nvSpPr>
            <p:spPr bwMode="auto">
              <a:xfrm>
                <a:off x="14690" y="5364"/>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grpSp>
        <p:sp>
          <p:nvSpPr>
            <p:cNvPr id="7" name="Oval 3"/>
            <p:cNvSpPr/>
            <p:nvPr>
              <p:custDataLst>
                <p:tags r:id="rId1"/>
              </p:custDataLst>
            </p:nvPr>
          </p:nvSpPr>
          <p:spPr bwMode="auto">
            <a:xfrm>
              <a:off x="14597" y="1914"/>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9" name="Oval 9"/>
            <p:cNvSpPr/>
            <p:nvPr>
              <p:custDataLst>
                <p:tags r:id="rId2"/>
              </p:custDataLst>
            </p:nvPr>
          </p:nvSpPr>
          <p:spPr bwMode="auto">
            <a:xfrm>
              <a:off x="12333" y="1914"/>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12" name="Oval 9"/>
            <p:cNvSpPr/>
            <p:nvPr>
              <p:custDataLst>
                <p:tags r:id="rId3"/>
              </p:custDataLst>
            </p:nvPr>
          </p:nvSpPr>
          <p:spPr bwMode="auto">
            <a:xfrm>
              <a:off x="15603" y="3482"/>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15" name="Oval 3"/>
            <p:cNvSpPr/>
            <p:nvPr>
              <p:custDataLst>
                <p:tags r:id="rId4"/>
              </p:custDataLst>
            </p:nvPr>
          </p:nvSpPr>
          <p:spPr bwMode="auto">
            <a:xfrm>
              <a:off x="11591" y="3563"/>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4645025" y="2691130"/>
            <a:ext cx="4476115" cy="1477010"/>
          </a:xfrm>
          <a:prstGeom prst="rect">
            <a:avLst/>
          </a:prstGeom>
          <a:noFill/>
        </p:spPr>
        <p:txBody>
          <a:bodyPr wrap="square" lIns="0" tIns="0" rIns="0" bIns="0" rtlCol="0">
            <a:spAutoFit/>
          </a:bodyPr>
          <a:lstStyle/>
          <a:p>
            <a:pPr defTabSz="914400">
              <a:defRPr/>
            </a:pPr>
            <a:r>
              <a:rPr sz="4800" b="1" dirty="0">
                <a:solidFill>
                  <a:schemeClr val="tx2"/>
                </a:solidFill>
                <a:latin typeface="Arial" panose="020B0604020202020204"/>
                <a:ea typeface="微软雅黑" panose="020B0503020204020204" pitchFamily="34" charset="-122"/>
                <a:sym typeface="+mn-ea"/>
              </a:rPr>
              <a:t>HDFS文件系统概述</a:t>
            </a:r>
            <a:endParaRPr lang="zh-CN" altLang="en-GB" sz="4800" b="1"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15" name="矩形 259"/>
          <p:cNvSpPr>
            <a:spLocks noChangeArrowheads="1"/>
          </p:cNvSpPr>
          <p:nvPr/>
        </p:nvSpPr>
        <p:spPr bwMode="auto">
          <a:xfrm>
            <a:off x="2861948" y="240234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4.1</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4.4.1HDFS</a:t>
            </a:r>
            <a:r>
              <a:rPr lang="zh-CN" altLang="en-US" sz="2800" b="1" dirty="0">
                <a:solidFill>
                  <a:schemeClr val="accent2"/>
                </a:solidFill>
                <a:latin typeface="微软雅黑" panose="020B0503020204020204" pitchFamily="34" charset="-122"/>
                <a:ea typeface="微软雅黑" panose="020B0503020204020204" pitchFamily="34" charset="-122"/>
              </a:rPr>
              <a:t>文件操作</a:t>
            </a:r>
          </a:p>
        </p:txBody>
      </p:sp>
      <p:grpSp>
        <p:nvGrpSpPr>
          <p:cNvPr id="3" name="组合 2"/>
          <p:cNvGrpSpPr/>
          <p:nvPr/>
        </p:nvGrpSpPr>
        <p:grpSpPr>
          <a:xfrm>
            <a:off x="414330" y="610870"/>
            <a:ext cx="11532188" cy="6247130"/>
            <a:chOff x="750" y="1616"/>
            <a:chExt cx="9746" cy="9838"/>
          </a:xfrm>
        </p:grpSpPr>
        <p:sp>
          <p:nvSpPr>
            <p:cNvPr id="116" name="TextBox 54"/>
            <p:cNvSpPr txBox="1"/>
            <p:nvPr/>
          </p:nvSpPr>
          <p:spPr>
            <a:xfrm>
              <a:off x="1084" y="1616"/>
              <a:ext cx="9412" cy="983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1.ls显示目录下的所有文件或者文件夹</a:t>
              </a:r>
            </a:p>
            <a:p>
              <a:r>
                <a:rPr lang="zh-CN" altLang="en-US" sz="2000" b="1" dirty="0">
                  <a:solidFill>
                    <a:srgbClr val="484849"/>
                  </a:solidFill>
                  <a:latin typeface="微软雅黑" panose="020B0503020204020204" pitchFamily="34" charset="-122"/>
                  <a:ea typeface="微软雅黑" panose="020B0503020204020204" pitchFamily="34" charset="-122"/>
                </a:rPr>
                <a:t>          使用方法：hdfs fs -ls [URI形式目录]</a:t>
              </a:r>
            </a:p>
            <a:p>
              <a:r>
                <a:rPr lang="zh-CN" altLang="en-US" sz="2000" b="1" dirty="0">
                  <a:solidFill>
                    <a:srgbClr val="484849"/>
                  </a:solidFill>
                  <a:latin typeface="微软雅黑" panose="020B0503020204020204" pitchFamily="34" charset="-122"/>
                  <a:ea typeface="微软雅黑" panose="020B0503020204020204" pitchFamily="34" charset="-122"/>
                </a:rPr>
                <a:t>             示例：显示根目录下的所有文件和目录</a:t>
              </a:r>
            </a:p>
            <a:p>
              <a:r>
                <a:rPr lang="zh-CN" altLang="en-US" sz="2000" b="1" dirty="0">
                  <a:solidFill>
                    <a:srgbClr val="484849"/>
                  </a:solidFill>
                  <a:latin typeface="微软雅黑" panose="020B0503020204020204" pitchFamily="34" charset="-122"/>
                  <a:ea typeface="微软雅黑" panose="020B0503020204020204" pitchFamily="34" charset="-122"/>
                </a:rPr>
                <a:t>                 hdfs fs -ls /  </a:t>
              </a:r>
            </a:p>
            <a:p>
              <a:r>
                <a:rPr lang="zh-CN" altLang="en-US" sz="2000" b="1" dirty="0">
                  <a:solidFill>
                    <a:srgbClr val="484849"/>
                  </a:solidFill>
                  <a:latin typeface="微软雅黑" panose="020B0503020204020204" pitchFamily="34" charset="-122"/>
                  <a:ea typeface="微软雅黑" panose="020B0503020204020204" pitchFamily="34" charset="-122"/>
                </a:rPr>
                <a:t>         显示目录下的所有文件可以加-R选项</a:t>
              </a:r>
            </a:p>
            <a:p>
              <a:r>
                <a:rPr lang="zh-CN" altLang="en-US" sz="2000" b="1" dirty="0">
                  <a:solidFill>
                    <a:srgbClr val="484849"/>
                  </a:solidFill>
                  <a:latin typeface="微软雅黑" panose="020B0503020204020204" pitchFamily="34" charset="-122"/>
                  <a:ea typeface="微软雅黑" panose="020B0503020204020204" pitchFamily="34" charset="-122"/>
                </a:rPr>
                <a:t>             示例：hdfs fs -ls -R /</a:t>
              </a:r>
            </a:p>
            <a:p>
              <a:r>
                <a:rPr lang="zh-CN" altLang="en-US" sz="2000" b="1" dirty="0">
                  <a:solidFill>
                    <a:srgbClr val="484849"/>
                  </a:solidFill>
                  <a:latin typeface="微软雅黑" panose="020B0503020204020204" pitchFamily="34" charset="-122"/>
                  <a:ea typeface="微软雅黑" panose="020B0503020204020204" pitchFamily="34" charset="-122"/>
                </a:rPr>
                <a:t>      2.cat查看文件内容</a:t>
              </a:r>
            </a:p>
            <a:p>
              <a:r>
                <a:rPr lang="zh-CN" altLang="en-US" sz="2000" b="1" dirty="0">
                  <a:solidFill>
                    <a:srgbClr val="484849"/>
                  </a:solidFill>
                  <a:latin typeface="微软雅黑" panose="020B0503020204020204" pitchFamily="34" charset="-122"/>
                  <a:ea typeface="微软雅黑" panose="020B0503020204020204" pitchFamily="34" charset="-122"/>
                </a:rPr>
                <a:t>          使用方法：hdfs fs -cat URI [URI …]</a:t>
              </a:r>
            </a:p>
            <a:p>
              <a:r>
                <a:rPr lang="zh-CN" altLang="en-US" sz="2000" b="1" dirty="0">
                  <a:solidFill>
                    <a:srgbClr val="484849"/>
                  </a:solidFill>
                  <a:latin typeface="微软雅黑" panose="020B0503020204020204" pitchFamily="34" charset="-122"/>
                  <a:ea typeface="微软雅黑" panose="020B0503020204020204" pitchFamily="34" charset="-122"/>
                </a:rPr>
                <a:t>             示例：hdfs fs -cat /in/test2.txt</a:t>
              </a:r>
            </a:p>
            <a:p>
              <a:r>
                <a:rPr lang="zh-CN" altLang="en-US" sz="2000" b="1" dirty="0">
                  <a:solidFill>
                    <a:srgbClr val="484849"/>
                  </a:solidFill>
                  <a:latin typeface="微软雅黑" panose="020B0503020204020204" pitchFamily="34" charset="-122"/>
                  <a:ea typeface="微软雅黑" panose="020B0503020204020204" pitchFamily="34" charset="-122"/>
                </a:rPr>
                <a:t>      3.mkdir创建目录</a:t>
              </a:r>
            </a:p>
            <a:p>
              <a:r>
                <a:rPr lang="zh-CN" altLang="en-US" sz="2000" b="1" dirty="0">
                  <a:solidFill>
                    <a:srgbClr val="484849"/>
                  </a:solidFill>
                  <a:latin typeface="微软雅黑" panose="020B0503020204020204" pitchFamily="34" charset="-122"/>
                  <a:ea typeface="微软雅黑" panose="020B0503020204020204" pitchFamily="34" charset="-122"/>
                </a:rPr>
                <a:t>          使用方法：hdfs fs -mkdir [URI形式目录] </a:t>
              </a:r>
            </a:p>
            <a:p>
              <a:r>
                <a:rPr lang="zh-CN" altLang="en-US" sz="2000" b="1" dirty="0">
                  <a:solidFill>
                    <a:srgbClr val="484849"/>
                  </a:solidFill>
                  <a:latin typeface="微软雅黑" panose="020B0503020204020204" pitchFamily="34" charset="-122"/>
                  <a:ea typeface="微软雅黑" panose="020B0503020204020204" pitchFamily="34" charset="-122"/>
                </a:rPr>
                <a:t>             示例：hdfs fs -mkdir /test</a:t>
              </a:r>
            </a:p>
            <a:p>
              <a:r>
                <a:rPr lang="zh-CN" altLang="en-US" sz="2000" b="1" dirty="0">
                  <a:solidFill>
                    <a:srgbClr val="484849"/>
                  </a:solidFill>
                  <a:latin typeface="微软雅黑" panose="020B0503020204020204" pitchFamily="34" charset="-122"/>
                  <a:ea typeface="微软雅黑" panose="020B0503020204020204" pitchFamily="34" charset="-122"/>
                </a:rPr>
                <a:t>          创建多级目录加上 -p </a:t>
              </a:r>
            </a:p>
            <a:p>
              <a:r>
                <a:rPr lang="zh-CN" altLang="en-US" sz="2000" b="1" dirty="0">
                  <a:solidFill>
                    <a:srgbClr val="484849"/>
                  </a:solidFill>
                  <a:latin typeface="微软雅黑" panose="020B0503020204020204" pitchFamily="34" charset="-122"/>
                  <a:ea typeface="微软雅黑" panose="020B0503020204020204" pitchFamily="34" charset="-122"/>
                </a:rPr>
                <a:t>             示例：hdfs fs -mkdir -p /a/b/c</a:t>
              </a:r>
            </a:p>
            <a:p>
              <a:r>
                <a:rPr lang="zh-CN" altLang="en-US" sz="2000" b="1" dirty="0">
                  <a:solidFill>
                    <a:srgbClr val="484849"/>
                  </a:solidFill>
                  <a:latin typeface="微软雅黑" panose="020B0503020204020204" pitchFamily="34" charset="-122"/>
                  <a:ea typeface="微软雅黑" panose="020B0503020204020204" pitchFamily="34" charset="-122"/>
                </a:rPr>
                <a:t>      4.rm删除目录或者文件</a:t>
              </a:r>
            </a:p>
            <a:p>
              <a:r>
                <a:rPr lang="zh-CN" altLang="en-US" sz="2000" b="1" dirty="0">
                  <a:solidFill>
                    <a:srgbClr val="484849"/>
                  </a:solidFill>
                  <a:latin typeface="微软雅黑" panose="020B0503020204020204" pitchFamily="34" charset="-122"/>
                  <a:ea typeface="微软雅黑" panose="020B0503020204020204" pitchFamily="34" charset="-122"/>
                </a:rPr>
                <a:t>           使用方法：hdfs fs -rm [文件路径]   </a:t>
              </a:r>
            </a:p>
            <a:p>
              <a:r>
                <a:rPr lang="zh-CN" altLang="en-US" sz="2000" b="1" dirty="0">
                  <a:solidFill>
                    <a:srgbClr val="484849"/>
                  </a:solidFill>
                  <a:latin typeface="微软雅黑" panose="020B0503020204020204" pitchFamily="34" charset="-122"/>
                  <a:ea typeface="微软雅黑" panose="020B0503020204020204" pitchFamily="34" charset="-122"/>
                </a:rPr>
                <a:t>             示例: hdfs fs -rm /test1.txt</a:t>
              </a:r>
            </a:p>
            <a:p>
              <a:r>
                <a:rPr lang="zh-CN" altLang="en-US" sz="2000" b="1" dirty="0">
                  <a:solidFill>
                    <a:srgbClr val="484849"/>
                  </a:solidFill>
                  <a:latin typeface="微软雅黑" panose="020B0503020204020204" pitchFamily="34" charset="-122"/>
                  <a:ea typeface="微软雅黑" panose="020B0503020204020204" pitchFamily="34" charset="-122"/>
                </a:rPr>
                <a:t>           删除文件夹加上-r，</a:t>
              </a:r>
            </a:p>
            <a:p>
              <a:r>
                <a:rPr lang="zh-CN" altLang="en-US" sz="2000" b="1" dirty="0">
                  <a:solidFill>
                    <a:srgbClr val="484849"/>
                  </a:solidFill>
                  <a:latin typeface="微软雅黑" panose="020B0503020204020204" pitchFamily="34" charset="-122"/>
                  <a:ea typeface="微软雅黑" panose="020B0503020204020204" pitchFamily="34" charset="-122"/>
                </a:rPr>
                <a:t>             示例：hdfs fs -rm -r /test</a:t>
              </a:r>
            </a:p>
            <a:p>
              <a:endParaRPr lang="zh-CN" altLang="en-US" sz="20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8" name="组合 7"/>
          <p:cNvGrpSpPr/>
          <p:nvPr/>
        </p:nvGrpSpPr>
        <p:grpSpPr>
          <a:xfrm>
            <a:off x="7460615" y="1217930"/>
            <a:ext cx="4215130" cy="4410710"/>
            <a:chOff x="11591" y="1914"/>
            <a:chExt cx="6494" cy="5934"/>
          </a:xfrm>
        </p:grpSpPr>
        <p:grpSp>
          <p:nvGrpSpPr>
            <p:cNvPr id="4" name="组合 3"/>
            <p:cNvGrpSpPr/>
            <p:nvPr/>
          </p:nvGrpSpPr>
          <p:grpSpPr>
            <a:xfrm>
              <a:off x="12544" y="3484"/>
              <a:ext cx="4628" cy="4364"/>
              <a:chOff x="12544" y="3484"/>
              <a:chExt cx="4628" cy="4364"/>
            </a:xfrm>
          </p:grpSpPr>
          <p:sp>
            <p:nvSpPr>
              <p:cNvPr id="9" name="Oval 6"/>
              <p:cNvSpPr/>
              <p:nvPr>
                <p:custDataLst>
                  <p:tags r:id="rId5"/>
                </p:custDataLst>
              </p:nvPr>
            </p:nvSpPr>
            <p:spPr bwMode="auto">
              <a:xfrm>
                <a:off x="13606" y="3484"/>
                <a:ext cx="2483" cy="2483"/>
              </a:xfrm>
              <a:prstGeom prst="ellipse">
                <a:avLst/>
              </a:prstGeom>
              <a:solidFill>
                <a:srgbClr val="2196F3">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10" name="Oval 3"/>
              <p:cNvSpPr/>
              <p:nvPr>
                <p:custDataLst>
                  <p:tags r:id="rId6"/>
                </p:custDataLst>
              </p:nvPr>
            </p:nvSpPr>
            <p:spPr bwMode="auto">
              <a:xfrm>
                <a:off x="12544" y="5364"/>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11" name="Oval 9"/>
              <p:cNvSpPr/>
              <p:nvPr>
                <p:custDataLst>
                  <p:tags r:id="rId7"/>
                </p:custDataLst>
              </p:nvPr>
            </p:nvSpPr>
            <p:spPr bwMode="auto">
              <a:xfrm>
                <a:off x="14690" y="5364"/>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grpSp>
        <p:sp>
          <p:nvSpPr>
            <p:cNvPr id="12" name="Oval 3"/>
            <p:cNvSpPr/>
            <p:nvPr>
              <p:custDataLst>
                <p:tags r:id="rId1"/>
              </p:custDataLst>
            </p:nvPr>
          </p:nvSpPr>
          <p:spPr bwMode="auto">
            <a:xfrm>
              <a:off x="14597" y="1914"/>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13" name="Oval 9"/>
            <p:cNvSpPr/>
            <p:nvPr>
              <p:custDataLst>
                <p:tags r:id="rId2"/>
              </p:custDataLst>
            </p:nvPr>
          </p:nvSpPr>
          <p:spPr bwMode="auto">
            <a:xfrm>
              <a:off x="12333" y="1914"/>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14" name="Oval 9"/>
            <p:cNvSpPr/>
            <p:nvPr>
              <p:custDataLst>
                <p:tags r:id="rId3"/>
              </p:custDataLst>
            </p:nvPr>
          </p:nvSpPr>
          <p:spPr bwMode="auto">
            <a:xfrm>
              <a:off x="15603" y="3482"/>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15" name="Oval 3"/>
            <p:cNvSpPr/>
            <p:nvPr>
              <p:custDataLst>
                <p:tags r:id="rId4"/>
              </p:custDataLst>
            </p:nvPr>
          </p:nvSpPr>
          <p:spPr bwMode="auto">
            <a:xfrm>
              <a:off x="11591" y="3563"/>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grpSp>
    </p:spTree>
  </p:cSld>
  <p:clrMapOvr>
    <a:masterClrMapping/>
  </p:clrMapOvr>
  <p:transition spd="slow" advClick="0" advTm="3624"/>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4.4.1HDFS</a:t>
            </a:r>
            <a:r>
              <a:rPr lang="zh-CN" altLang="en-US" sz="2800" b="1" dirty="0">
                <a:solidFill>
                  <a:schemeClr val="accent2"/>
                </a:solidFill>
                <a:latin typeface="微软雅黑" panose="020B0503020204020204" pitchFamily="34" charset="-122"/>
                <a:ea typeface="微软雅黑" panose="020B0503020204020204" pitchFamily="34" charset="-122"/>
              </a:rPr>
              <a:t>文件操作</a:t>
            </a:r>
          </a:p>
        </p:txBody>
      </p:sp>
      <p:grpSp>
        <p:nvGrpSpPr>
          <p:cNvPr id="3" name="组合 2"/>
          <p:cNvGrpSpPr/>
          <p:nvPr/>
        </p:nvGrpSpPr>
        <p:grpSpPr>
          <a:xfrm>
            <a:off x="310" y="709295"/>
            <a:ext cx="11680097" cy="4631055"/>
            <a:chOff x="750" y="1734"/>
            <a:chExt cx="9871" cy="7293"/>
          </a:xfrm>
        </p:grpSpPr>
        <p:sp>
          <p:nvSpPr>
            <p:cNvPr id="116" name="TextBox 54"/>
            <p:cNvSpPr txBox="1"/>
            <p:nvPr/>
          </p:nvSpPr>
          <p:spPr>
            <a:xfrm>
              <a:off x="1209" y="2001"/>
              <a:ext cx="9412" cy="7026"/>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 5.put复制文件</a:t>
              </a:r>
            </a:p>
            <a:p>
              <a:r>
                <a:rPr lang="en-US" altLang="zh-CN" sz="2400" b="1" dirty="0">
                  <a:solidFill>
                    <a:srgbClr val="484849"/>
                  </a:solidFill>
                  <a:latin typeface="微软雅黑" panose="020B0503020204020204" pitchFamily="34" charset="-122"/>
                  <a:ea typeface="微软雅黑" panose="020B0503020204020204" pitchFamily="34" charset="-122"/>
                </a:rPr>
                <a:t>将文件复制到HDFS系统中，也可以是从标准输入中读取文件，此时的dst是一个文件。</a:t>
              </a:r>
            </a:p>
            <a:p>
              <a:r>
                <a:rPr lang="en-US" altLang="zh-CN" sz="2400" b="1" dirty="0">
                  <a:solidFill>
                    <a:srgbClr val="484849"/>
                  </a:solidFill>
                  <a:latin typeface="微软雅黑" panose="020B0503020204020204" pitchFamily="34" charset="-122"/>
                  <a:ea typeface="微软雅黑" panose="020B0503020204020204" pitchFamily="34" charset="-122"/>
                </a:rPr>
                <a:t>使用方法：hdfs fs -put &lt;localsrc&gt; ... &lt;dst&gt;</a:t>
              </a:r>
            </a:p>
            <a:p>
              <a:r>
                <a:rPr lang="en-US" altLang="zh-CN" sz="2400" b="1" dirty="0">
                  <a:solidFill>
                    <a:srgbClr val="484849"/>
                  </a:solidFill>
                  <a:latin typeface="微软雅黑" panose="020B0503020204020204" pitchFamily="34" charset="-122"/>
                  <a:ea typeface="微软雅黑" panose="020B0503020204020204" pitchFamily="34" charset="-122"/>
                </a:rPr>
                <a:t>示例：hdfs fs -put /in/test1.txt /out/hadoopFile</a:t>
              </a:r>
            </a:p>
            <a:p>
              <a:r>
                <a:rPr lang="en-US" altLang="zh-CN" sz="2400" b="1" dirty="0">
                  <a:solidFill>
                    <a:srgbClr val="484849"/>
                  </a:solidFill>
                  <a:latin typeface="微软雅黑" panose="020B0503020204020204" pitchFamily="34" charset="-122"/>
                  <a:ea typeface="微软雅黑" panose="020B0503020204020204" pitchFamily="34" charset="-122"/>
                </a:rPr>
                <a:t>从标准输入中读取文件：hdfs fs -put - /out/myword</a:t>
              </a:r>
            </a:p>
            <a:p>
              <a:r>
                <a:rPr lang="en-US" altLang="zh-CN" sz="2400" b="1" dirty="0">
                  <a:solidFill>
                    <a:srgbClr val="484849"/>
                  </a:solidFill>
                  <a:latin typeface="微软雅黑" panose="020B0503020204020204" pitchFamily="34" charset="-122"/>
                  <a:ea typeface="微软雅黑" panose="020B0503020204020204" pitchFamily="34" charset="-122"/>
                </a:rPr>
                <a:t>       6.cp复制系统内文件</a:t>
              </a:r>
            </a:p>
            <a:p>
              <a:r>
                <a:rPr lang="en-US" altLang="zh-CN" sz="2400" b="1" dirty="0">
                  <a:solidFill>
                    <a:srgbClr val="484849"/>
                  </a:solidFill>
                  <a:latin typeface="微软雅黑" panose="020B0503020204020204" pitchFamily="34" charset="-122"/>
                  <a:ea typeface="微软雅黑" panose="020B0503020204020204" pitchFamily="34" charset="-122"/>
                </a:rPr>
                <a:t>使用方法：hdfs fs -cp URI [URI …] &lt;dest&gt;</a:t>
              </a:r>
            </a:p>
            <a:p>
              <a:r>
                <a:rPr lang="en-US" altLang="zh-CN" sz="2400" b="1" dirty="0">
                  <a:solidFill>
                    <a:srgbClr val="484849"/>
                  </a:solidFill>
                  <a:latin typeface="微软雅黑" panose="020B0503020204020204" pitchFamily="34" charset="-122"/>
                  <a:ea typeface="微软雅黑" panose="020B0503020204020204" pitchFamily="34" charset="-122"/>
                </a:rPr>
                <a:t>将文件从源路径复制到目标路径。这个命令允许有多个源路径，此时目标路径必须是一个目录。 </a:t>
              </a:r>
            </a:p>
            <a:p>
              <a:r>
                <a:rPr lang="en-US" altLang="zh-CN" sz="2400" b="1" dirty="0">
                  <a:solidFill>
                    <a:srgbClr val="484849"/>
                  </a:solidFill>
                  <a:latin typeface="微软雅黑" panose="020B0503020204020204" pitchFamily="34" charset="-122"/>
                  <a:ea typeface="微软雅黑" panose="020B0503020204020204" pitchFamily="34" charset="-122"/>
                </a:rPr>
                <a:t>示例：hdfs fs -cp /in/word.txt /out/hadoopFile</a:t>
              </a:r>
            </a:p>
            <a:p>
              <a:r>
                <a:rPr lang="en-US" altLang="zh-CN"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4.4.1HDFS</a:t>
            </a:r>
            <a:r>
              <a:rPr lang="zh-CN" altLang="en-US" sz="2800" b="1" dirty="0">
                <a:solidFill>
                  <a:schemeClr val="accent2"/>
                </a:solidFill>
                <a:latin typeface="微软雅黑" panose="020B0503020204020204" pitchFamily="34" charset="-122"/>
                <a:ea typeface="微软雅黑" panose="020B0503020204020204" pitchFamily="34" charset="-122"/>
              </a:rPr>
              <a:t>文件操作</a:t>
            </a:r>
          </a:p>
        </p:txBody>
      </p:sp>
      <p:grpSp>
        <p:nvGrpSpPr>
          <p:cNvPr id="3" name="组合 2"/>
          <p:cNvGrpSpPr/>
          <p:nvPr/>
        </p:nvGrpSpPr>
        <p:grpSpPr>
          <a:xfrm>
            <a:off x="310" y="1392555"/>
            <a:ext cx="11680097" cy="3584575"/>
            <a:chOff x="750" y="1734"/>
            <a:chExt cx="9871" cy="5645"/>
          </a:xfrm>
        </p:grpSpPr>
        <p:sp>
          <p:nvSpPr>
            <p:cNvPr id="116" name="TextBox 54"/>
            <p:cNvSpPr txBox="1"/>
            <p:nvPr/>
          </p:nvSpPr>
          <p:spPr>
            <a:xfrm>
              <a:off x="1209" y="2001"/>
              <a:ext cx="9412" cy="537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 7.copyFromLocal复制本地文件到HDFS</a:t>
              </a:r>
            </a:p>
            <a:p>
              <a:r>
                <a:rPr lang="en-US" altLang="zh-CN" sz="2400" b="1" dirty="0">
                  <a:solidFill>
                    <a:srgbClr val="484849"/>
                  </a:solidFill>
                  <a:latin typeface="微软雅黑" panose="020B0503020204020204" pitchFamily="34" charset="-122"/>
                  <a:ea typeface="微软雅黑" panose="020B0503020204020204" pitchFamily="34" charset="-122"/>
                </a:rPr>
                <a:t>使用方法：hdfs fs -copyFromLocal &lt;localsrc&gt; URI</a:t>
              </a:r>
            </a:p>
            <a:p>
              <a:r>
                <a:rPr lang="en-US" altLang="zh-CN" sz="2400" b="1" dirty="0">
                  <a:solidFill>
                    <a:srgbClr val="484849"/>
                  </a:solidFill>
                  <a:latin typeface="微软雅黑" panose="020B0503020204020204" pitchFamily="34" charset="-122"/>
                  <a:ea typeface="微软雅黑" panose="020B0503020204020204" pitchFamily="34" charset="-122"/>
                </a:rPr>
                <a:t>除了限定源路径是一个本地文件外，和put命令相似。</a:t>
              </a:r>
            </a:p>
            <a:p>
              <a:r>
                <a:rPr lang="en-US" altLang="zh-CN" sz="2400" b="1" dirty="0">
                  <a:solidFill>
                    <a:srgbClr val="484849"/>
                  </a:solidFill>
                  <a:latin typeface="微软雅黑" panose="020B0503020204020204" pitchFamily="34" charset="-122"/>
                  <a:ea typeface="微软雅黑" panose="020B0503020204020204" pitchFamily="34" charset="-122"/>
                </a:rPr>
                <a:t>       8.get复制文件到本地系统</a:t>
              </a:r>
            </a:p>
            <a:p>
              <a:r>
                <a:rPr lang="en-US" altLang="zh-CN" sz="2400" b="1" dirty="0">
                  <a:solidFill>
                    <a:srgbClr val="484849"/>
                  </a:solidFill>
                  <a:latin typeface="微软雅黑" panose="020B0503020204020204" pitchFamily="34" charset="-122"/>
                  <a:ea typeface="微软雅黑" panose="020B0503020204020204" pitchFamily="34" charset="-122"/>
                </a:rPr>
                <a:t>使用方法：hdfs fs -get[-ignorecrc] [-crc] &lt;src&gt; &lt;localdst&gt; </a:t>
              </a:r>
            </a:p>
            <a:p>
              <a:r>
                <a:rPr lang="en-US" altLang="zh-CN" sz="2400" b="1" dirty="0">
                  <a:solidFill>
                    <a:srgbClr val="484849"/>
                  </a:solidFill>
                  <a:latin typeface="微软雅黑" panose="020B0503020204020204" pitchFamily="34" charset="-122"/>
                  <a:ea typeface="微软雅黑" panose="020B0503020204020204" pitchFamily="34" charset="-122"/>
                </a:rPr>
                <a:t>复制文件到本地文件系统。可用-ignorecrc选项复制CRC校验失败的文件。文件和CRC校验和可以通过-crc选项拷贝。</a:t>
              </a:r>
            </a:p>
            <a:p>
              <a:r>
                <a:rPr lang="en-US" altLang="zh-CN" sz="2400" b="1" dirty="0">
                  <a:solidFill>
                    <a:srgbClr val="484849"/>
                  </a:solidFill>
                  <a:latin typeface="微软雅黑" panose="020B0503020204020204" pitchFamily="34" charset="-122"/>
                  <a:ea typeface="微软雅黑" panose="020B0503020204020204" pitchFamily="34" charset="-122"/>
                </a:rPr>
                <a:t>示例：hdfs fs -get /out/word.tx /in</a:t>
              </a:r>
            </a:p>
            <a:p>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4.4.1HDFS</a:t>
            </a:r>
            <a:r>
              <a:rPr lang="zh-CN" altLang="en-US" sz="2800" b="1" dirty="0">
                <a:solidFill>
                  <a:schemeClr val="accent2"/>
                </a:solidFill>
                <a:latin typeface="微软雅黑" panose="020B0503020204020204" pitchFamily="34" charset="-122"/>
                <a:ea typeface="微软雅黑" panose="020B0503020204020204" pitchFamily="34" charset="-122"/>
              </a:rPr>
              <a:t>文件操作</a:t>
            </a:r>
          </a:p>
        </p:txBody>
      </p:sp>
      <p:grpSp>
        <p:nvGrpSpPr>
          <p:cNvPr id="3" name="组合 2"/>
          <p:cNvGrpSpPr/>
          <p:nvPr/>
        </p:nvGrpSpPr>
        <p:grpSpPr>
          <a:xfrm>
            <a:off x="258120" y="1337945"/>
            <a:ext cx="11680097" cy="3892550"/>
            <a:chOff x="750" y="1734"/>
            <a:chExt cx="9871" cy="6130"/>
          </a:xfrm>
        </p:grpSpPr>
        <p:sp>
          <p:nvSpPr>
            <p:cNvPr id="116" name="TextBox 54"/>
            <p:cNvSpPr txBox="1"/>
            <p:nvPr/>
          </p:nvSpPr>
          <p:spPr>
            <a:xfrm>
              <a:off x="1209" y="2001"/>
              <a:ext cx="9412" cy="586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 9.copyToLocal复制文件到本地系统</a:t>
              </a:r>
            </a:p>
            <a:p>
              <a:r>
                <a:rPr lang="en-US" altLang="zh-CN" sz="2400" b="1" dirty="0">
                  <a:solidFill>
                    <a:srgbClr val="484849"/>
                  </a:solidFill>
                  <a:latin typeface="微软雅黑" panose="020B0503020204020204" pitchFamily="34" charset="-122"/>
                  <a:ea typeface="微软雅黑" panose="020B0503020204020204" pitchFamily="34" charset="-122"/>
                </a:rPr>
                <a:t>使用方法：hdfs fs -copyToLocal [-ignorecrc] [-crc] URI &lt;localdst&gt;</a:t>
              </a:r>
            </a:p>
            <a:p>
              <a:r>
                <a:rPr lang="en-US" altLang="zh-CN" sz="2400" b="1" dirty="0">
                  <a:solidFill>
                    <a:srgbClr val="484849"/>
                  </a:solidFill>
                  <a:latin typeface="微软雅黑" panose="020B0503020204020204" pitchFamily="34" charset="-122"/>
                  <a:ea typeface="微软雅黑" panose="020B0503020204020204" pitchFamily="34" charset="-122"/>
                </a:rPr>
                <a:t>除了限定目标路径是一个本地文件外，和get命令类似。</a:t>
              </a:r>
            </a:p>
            <a:p>
              <a:r>
                <a:rPr lang="en-US" altLang="zh-CN" sz="2400" b="1" dirty="0">
                  <a:solidFill>
                    <a:srgbClr val="484849"/>
                  </a:solidFill>
                  <a:latin typeface="微软雅黑" panose="020B0503020204020204" pitchFamily="34" charset="-122"/>
                  <a:ea typeface="微软雅黑" panose="020B0503020204020204" pitchFamily="34" charset="-122"/>
                </a:rPr>
                <a:t>示例：hdfs fs - copyToLocal /out/word.txt /in</a:t>
              </a:r>
            </a:p>
            <a:p>
              <a:r>
                <a:rPr lang="en-US" altLang="zh-CN" sz="2400" b="1" dirty="0">
                  <a:solidFill>
                    <a:srgbClr val="484849"/>
                  </a:solidFill>
                  <a:latin typeface="微软雅黑" panose="020B0503020204020204" pitchFamily="34" charset="-122"/>
                  <a:ea typeface="微软雅黑" panose="020B0503020204020204" pitchFamily="34" charset="-122"/>
                </a:rPr>
                <a:t>      10.mv移动文件</a:t>
              </a:r>
            </a:p>
            <a:p>
              <a:r>
                <a:rPr lang="en-US" altLang="zh-CN" sz="2400" b="1" dirty="0">
                  <a:solidFill>
                    <a:srgbClr val="484849"/>
                  </a:solidFill>
                  <a:latin typeface="微软雅黑" panose="020B0503020204020204" pitchFamily="34" charset="-122"/>
                  <a:ea typeface="微软雅黑" panose="020B0503020204020204" pitchFamily="34" charset="-122"/>
                </a:rPr>
                <a:t>将文件从源路径移动到目标路径。这个命令允许有多个源路径，此时目标路径必须是一个目录。不允许在不同的文件系统间移动文件。</a:t>
              </a:r>
            </a:p>
            <a:p>
              <a:r>
                <a:rPr lang="en-US" altLang="zh-CN" sz="2400" b="1" dirty="0">
                  <a:solidFill>
                    <a:srgbClr val="484849"/>
                  </a:solidFill>
                  <a:latin typeface="微软雅黑" panose="020B0503020204020204" pitchFamily="34" charset="-122"/>
                  <a:ea typeface="微软雅黑" panose="020B0503020204020204" pitchFamily="34" charset="-122"/>
                </a:rPr>
                <a:t>使用方法：hdfs fs -mv URI [URI …] &lt;dest&gt;</a:t>
              </a:r>
            </a:p>
            <a:p>
              <a:r>
                <a:rPr lang="en-US" altLang="zh-CN" sz="2400" b="1" dirty="0">
                  <a:solidFill>
                    <a:srgbClr val="484849"/>
                  </a:solidFill>
                  <a:latin typeface="微软雅黑" panose="020B0503020204020204" pitchFamily="34" charset="-122"/>
                  <a:ea typeface="微软雅黑" panose="020B0503020204020204" pitchFamily="34" charset="-122"/>
                </a:rPr>
                <a:t>示例：hdfs fs -mv /in/test1.txt /test2.txt</a:t>
              </a:r>
            </a:p>
            <a:p>
              <a:r>
                <a:rPr lang="en-US" altLang="zh-CN"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4.4.1HDFS</a:t>
            </a:r>
            <a:r>
              <a:rPr lang="zh-CN" altLang="en-US" sz="2800" b="1" dirty="0">
                <a:solidFill>
                  <a:schemeClr val="accent2"/>
                </a:solidFill>
                <a:latin typeface="微软雅黑" panose="020B0503020204020204" pitchFamily="34" charset="-122"/>
                <a:ea typeface="微软雅黑" panose="020B0503020204020204" pitchFamily="34" charset="-122"/>
              </a:rPr>
              <a:t>文件操作</a:t>
            </a:r>
          </a:p>
        </p:txBody>
      </p:sp>
      <p:grpSp>
        <p:nvGrpSpPr>
          <p:cNvPr id="3" name="组合 2"/>
          <p:cNvGrpSpPr/>
          <p:nvPr/>
        </p:nvGrpSpPr>
        <p:grpSpPr>
          <a:xfrm>
            <a:off x="797093" y="1097280"/>
            <a:ext cx="10521147" cy="3415030"/>
            <a:chOff x="928" y="2001"/>
            <a:chExt cx="9693" cy="5378"/>
          </a:xfrm>
        </p:grpSpPr>
        <p:sp>
          <p:nvSpPr>
            <p:cNvPr id="116" name="TextBox 54"/>
            <p:cNvSpPr txBox="1"/>
            <p:nvPr/>
          </p:nvSpPr>
          <p:spPr>
            <a:xfrm>
              <a:off x="1209" y="2001"/>
              <a:ext cx="9412" cy="537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11.du显示文件大小</a:t>
              </a:r>
            </a:p>
            <a:p>
              <a:r>
                <a:rPr lang="en-US" altLang="zh-CN" sz="2400" b="1" dirty="0">
                  <a:solidFill>
                    <a:srgbClr val="484849"/>
                  </a:solidFill>
                  <a:latin typeface="微软雅黑" panose="020B0503020204020204" pitchFamily="34" charset="-122"/>
                  <a:ea typeface="微软雅黑" panose="020B0503020204020204" pitchFamily="34" charset="-122"/>
                </a:rPr>
                <a:t>使用方法：hdfs fs -du URI [URI …]</a:t>
              </a:r>
            </a:p>
            <a:p>
              <a:r>
                <a:rPr lang="en-US" altLang="zh-CN" sz="2400" b="1" dirty="0">
                  <a:solidFill>
                    <a:srgbClr val="484849"/>
                  </a:solidFill>
                  <a:latin typeface="微软雅黑" panose="020B0503020204020204" pitchFamily="34" charset="-122"/>
                  <a:ea typeface="微软雅黑" panose="020B0503020204020204" pitchFamily="34" charset="-122"/>
                </a:rPr>
                <a:t>示例：hdfs fs -du /</a:t>
              </a:r>
            </a:p>
            <a:p>
              <a:r>
                <a:rPr lang="en-US" altLang="zh-CN" sz="2400" b="1" dirty="0">
                  <a:solidFill>
                    <a:srgbClr val="484849"/>
                  </a:solidFill>
                  <a:latin typeface="微软雅黑" panose="020B0503020204020204" pitchFamily="34" charset="-122"/>
                  <a:ea typeface="微软雅黑" panose="020B0503020204020204" pitchFamily="34" charset="-122"/>
                </a:rPr>
                <a:t>显示当前目录或者文件夹的大小可加选项-s</a:t>
              </a:r>
            </a:p>
            <a:p>
              <a:r>
                <a:rPr lang="en-US" altLang="zh-CN" sz="2400" b="1" dirty="0">
                  <a:solidFill>
                    <a:srgbClr val="484849"/>
                  </a:solidFill>
                  <a:latin typeface="微软雅黑" panose="020B0503020204020204" pitchFamily="34" charset="-122"/>
                  <a:ea typeface="微软雅黑" panose="020B0503020204020204" pitchFamily="34" charset="-122"/>
                </a:rPr>
                <a:t>示例：hdfs fs -du -s /</a:t>
              </a:r>
            </a:p>
            <a:p>
              <a:r>
                <a:rPr lang="en-US" altLang="zh-CN" sz="2400" b="1" dirty="0">
                  <a:solidFill>
                    <a:srgbClr val="484849"/>
                  </a:solidFill>
                  <a:latin typeface="微软雅黑" panose="020B0503020204020204" pitchFamily="34" charset="-122"/>
                  <a:ea typeface="微软雅黑" panose="020B0503020204020204" pitchFamily="34" charset="-122"/>
                </a:rPr>
                <a:t>      12.touchz创建空文件</a:t>
              </a:r>
            </a:p>
            <a:p>
              <a:r>
                <a:rPr lang="en-US" altLang="zh-CN" sz="2400" b="1" dirty="0">
                  <a:solidFill>
                    <a:srgbClr val="484849"/>
                  </a:solidFill>
                  <a:latin typeface="微软雅黑" panose="020B0503020204020204" pitchFamily="34" charset="-122"/>
                  <a:ea typeface="微软雅黑" panose="020B0503020204020204" pitchFamily="34" charset="-122"/>
                </a:rPr>
                <a:t>使用方法：hdfs fs -touchz URI [URI …] </a:t>
              </a:r>
            </a:p>
            <a:p>
              <a:r>
                <a:rPr lang="en-US" altLang="zh-CN" sz="2400" b="1" dirty="0">
                  <a:solidFill>
                    <a:srgbClr val="484849"/>
                  </a:solidFill>
                  <a:latin typeface="微软雅黑" panose="020B0503020204020204" pitchFamily="34" charset="-122"/>
                  <a:ea typeface="微软雅黑" panose="020B0503020204020204" pitchFamily="34" charset="-122"/>
                </a:rPr>
                <a:t>创建一个0字节的空文件</a:t>
              </a:r>
            </a:p>
            <a:p>
              <a:r>
                <a:rPr lang="en-US" altLang="zh-CN" sz="2400" b="1" dirty="0">
                  <a:solidFill>
                    <a:srgbClr val="484849"/>
                  </a:solidFill>
                  <a:latin typeface="微软雅黑" panose="020B0503020204020204" pitchFamily="34" charset="-122"/>
                  <a:ea typeface="微软雅黑" panose="020B0503020204020204" pitchFamily="34" charset="-122"/>
                </a:rPr>
                <a:t>示例：hdfs fs -touchz /empty.txt</a:t>
              </a:r>
            </a:p>
          </p:txBody>
        </p:sp>
        <p:sp>
          <p:nvSpPr>
            <p:cNvPr id="118" name="Freeform 6"/>
            <p:cNvSpPr/>
            <p:nvPr/>
          </p:nvSpPr>
          <p:spPr bwMode="auto">
            <a:xfrm>
              <a:off x="928" y="2230"/>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4.4.1HDFS</a:t>
            </a:r>
            <a:r>
              <a:rPr lang="zh-CN" altLang="en-US" sz="2800" b="1" dirty="0">
                <a:solidFill>
                  <a:schemeClr val="accent2"/>
                </a:solidFill>
                <a:latin typeface="微软雅黑" panose="020B0503020204020204" pitchFamily="34" charset="-122"/>
                <a:ea typeface="微软雅黑" panose="020B0503020204020204" pitchFamily="34" charset="-122"/>
              </a:rPr>
              <a:t>文件操作</a:t>
            </a:r>
          </a:p>
        </p:txBody>
      </p:sp>
      <p:grpSp>
        <p:nvGrpSpPr>
          <p:cNvPr id="3" name="组合 2"/>
          <p:cNvGrpSpPr/>
          <p:nvPr/>
        </p:nvGrpSpPr>
        <p:grpSpPr>
          <a:xfrm>
            <a:off x="544364" y="1106170"/>
            <a:ext cx="11452908" cy="4892675"/>
            <a:chOff x="942" y="2001"/>
            <a:chExt cx="9679" cy="7705"/>
          </a:xfrm>
        </p:grpSpPr>
        <p:sp>
          <p:nvSpPr>
            <p:cNvPr id="116" name="TextBox 54"/>
            <p:cNvSpPr txBox="1"/>
            <p:nvPr/>
          </p:nvSpPr>
          <p:spPr>
            <a:xfrm>
              <a:off x="1209" y="2001"/>
              <a:ext cx="9412" cy="770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13.chmod改变文件权限</a:t>
              </a:r>
            </a:p>
            <a:p>
              <a:r>
                <a:rPr lang="en-US" altLang="zh-CN" sz="2400" b="1" dirty="0">
                  <a:solidFill>
                    <a:srgbClr val="484849"/>
                  </a:solidFill>
                  <a:latin typeface="微软雅黑" panose="020B0503020204020204" pitchFamily="34" charset="-122"/>
                  <a:ea typeface="微软雅黑" panose="020B0503020204020204" pitchFamily="34" charset="-122"/>
                </a:rPr>
                <a:t>使用方法：hdfs fs -chmod[-R] &lt;MODE[,MODE]... | OCTALMODE&gt; URI [URI …]</a:t>
              </a:r>
            </a:p>
            <a:p>
              <a:r>
                <a:rPr lang="en-US" altLang="zh-CN" sz="2400" b="1" dirty="0">
                  <a:solidFill>
                    <a:srgbClr val="484849"/>
                  </a:solidFill>
                  <a:latin typeface="微软雅黑" panose="020B0503020204020204" pitchFamily="34" charset="-122"/>
                  <a:ea typeface="微软雅黑" panose="020B0503020204020204" pitchFamily="34" charset="-122"/>
                </a:rPr>
                <a:t>与Linux平台下chmod命令相似，改变文件的权限。使用-R将使改变在目录结构下递归进行。命令的使用者必须是文件的所有者或者超级用户。</a:t>
              </a:r>
            </a:p>
            <a:p>
              <a:r>
                <a:rPr lang="en-US" altLang="zh-CN" sz="2400" b="1" dirty="0">
                  <a:solidFill>
                    <a:srgbClr val="484849"/>
                  </a:solidFill>
                  <a:latin typeface="微软雅黑" panose="020B0503020204020204" pitchFamily="34" charset="-122"/>
                  <a:ea typeface="微软雅黑" panose="020B0503020204020204" pitchFamily="34" charset="-122"/>
                </a:rPr>
                <a:t>       14.chown改变文件所有者</a:t>
              </a:r>
            </a:p>
            <a:p>
              <a:r>
                <a:rPr lang="en-US" altLang="zh-CN" sz="2400" b="1" dirty="0">
                  <a:solidFill>
                    <a:srgbClr val="484849"/>
                  </a:solidFill>
                  <a:latin typeface="微软雅黑" panose="020B0503020204020204" pitchFamily="34" charset="-122"/>
                  <a:ea typeface="微软雅黑" panose="020B0503020204020204" pitchFamily="34" charset="-122"/>
                </a:rPr>
                <a:t>使用方法：hdfs fs -chown [-R] [OWNER][，[GROUP]] URI [URI]</a:t>
              </a:r>
            </a:p>
            <a:p>
              <a:r>
                <a:rPr lang="en-US" altLang="zh-CN" sz="2400" b="1" dirty="0">
                  <a:solidFill>
                    <a:srgbClr val="484849"/>
                  </a:solidFill>
                  <a:latin typeface="微软雅黑" panose="020B0503020204020204" pitchFamily="34" charset="-122"/>
                  <a:ea typeface="微软雅黑" panose="020B0503020204020204" pitchFamily="34" charset="-122"/>
                </a:rPr>
                <a:t>改变文件的拥有者。使用-R将使改变在目录结构下递归进行。命令的使用者必须是超级用户。</a:t>
              </a:r>
            </a:p>
            <a:p>
              <a:r>
                <a:rPr lang="en-US" altLang="zh-CN" sz="2400" b="1" dirty="0">
                  <a:solidFill>
                    <a:srgbClr val="484849"/>
                  </a:solidFill>
                  <a:latin typeface="微软雅黑" panose="020B0503020204020204" pitchFamily="34" charset="-122"/>
                  <a:ea typeface="微软雅黑" panose="020B0503020204020204" pitchFamily="34" charset="-122"/>
                </a:rPr>
                <a:t>       15.chgrp改变文件所在组</a:t>
              </a:r>
            </a:p>
            <a:p>
              <a:r>
                <a:rPr lang="en-US" altLang="zh-CN" sz="2400" b="1" dirty="0">
                  <a:solidFill>
                    <a:srgbClr val="484849"/>
                  </a:solidFill>
                  <a:latin typeface="微软雅黑" panose="020B0503020204020204" pitchFamily="34" charset="-122"/>
                  <a:ea typeface="微软雅黑" panose="020B0503020204020204" pitchFamily="34" charset="-122"/>
                </a:rPr>
                <a:t>使用方法：hdfs fs -chgrp [-R] GROUP URI [URI …]</a:t>
              </a:r>
            </a:p>
            <a:p>
              <a:r>
                <a:rPr lang="en-US" altLang="zh-CN" sz="2400" b="1" dirty="0">
                  <a:solidFill>
                    <a:srgbClr val="484849"/>
                  </a:solidFill>
                  <a:latin typeface="微软雅黑" panose="020B0503020204020204" pitchFamily="34" charset="-122"/>
                  <a:ea typeface="微软雅黑" panose="020B0503020204020204" pitchFamily="34" charset="-122"/>
                </a:rPr>
                <a:t>改变文件所属的组。使用-R将使改变在目录结构下递归进行。命令的使用者必须是文件的所有者或者超级用户。</a:t>
              </a:r>
            </a:p>
          </p:txBody>
        </p:sp>
        <p:sp>
          <p:nvSpPr>
            <p:cNvPr id="118" name="Freeform 6"/>
            <p:cNvSpPr/>
            <p:nvPr/>
          </p:nvSpPr>
          <p:spPr bwMode="auto">
            <a:xfrm>
              <a:off x="942" y="2150"/>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4.4.2HDFS</a:t>
            </a:r>
            <a:r>
              <a:rPr lang="zh-CN" altLang="en-US" sz="2800" b="1" dirty="0">
                <a:solidFill>
                  <a:schemeClr val="accent2"/>
                </a:solidFill>
                <a:latin typeface="微软雅黑" panose="020B0503020204020204" pitchFamily="34" charset="-122"/>
                <a:ea typeface="微软雅黑" panose="020B0503020204020204" pitchFamily="34" charset="-122"/>
              </a:rPr>
              <a:t>管理命令</a:t>
            </a:r>
          </a:p>
        </p:txBody>
      </p:sp>
      <p:grpSp>
        <p:nvGrpSpPr>
          <p:cNvPr id="3" name="组合 2"/>
          <p:cNvGrpSpPr/>
          <p:nvPr/>
        </p:nvGrpSpPr>
        <p:grpSpPr>
          <a:xfrm>
            <a:off x="71430" y="921385"/>
            <a:ext cx="11667081" cy="6000750"/>
            <a:chOff x="750" y="1616"/>
            <a:chExt cx="9860" cy="9450"/>
          </a:xfrm>
        </p:grpSpPr>
        <p:sp>
          <p:nvSpPr>
            <p:cNvPr id="116" name="TextBox 54"/>
            <p:cNvSpPr txBox="1"/>
            <p:nvPr/>
          </p:nvSpPr>
          <p:spPr>
            <a:xfrm>
              <a:off x="1198" y="1616"/>
              <a:ext cx="9412" cy="945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1.-report查看文件系统的基本信息和统计信息</a:t>
              </a:r>
            </a:p>
            <a:p>
              <a:r>
                <a:rPr lang="zh-CN" altLang="en-US" sz="2400" b="1" dirty="0">
                  <a:solidFill>
                    <a:srgbClr val="484849"/>
                  </a:solidFill>
                  <a:latin typeface="微软雅黑" panose="020B0503020204020204" pitchFamily="34" charset="-122"/>
                  <a:ea typeface="微软雅黑" panose="020B0503020204020204" pitchFamily="34" charset="-122"/>
                </a:rPr>
                <a:t>使用方法：hdfs dfsadmin -report</a:t>
              </a:r>
            </a:p>
            <a:p>
              <a:r>
                <a:rPr lang="zh-CN" altLang="en-US" sz="2400" b="1" dirty="0">
                  <a:solidFill>
                    <a:srgbClr val="484849"/>
                  </a:solidFill>
                  <a:latin typeface="微软雅黑" panose="020B0503020204020204" pitchFamily="34" charset="-122"/>
                  <a:ea typeface="微软雅黑" panose="020B0503020204020204" pitchFamily="34" charset="-122"/>
                </a:rPr>
                <a:t>      2.-safemode设置安全模式</a:t>
              </a:r>
            </a:p>
            <a:p>
              <a:r>
                <a:rPr lang="zh-CN" altLang="en-US" sz="2400" b="1" dirty="0">
                  <a:solidFill>
                    <a:srgbClr val="484849"/>
                  </a:solidFill>
                  <a:latin typeface="微软雅黑" panose="020B0503020204020204" pitchFamily="34" charset="-122"/>
                  <a:ea typeface="微软雅黑" panose="020B0503020204020204" pitchFamily="34" charset="-122"/>
                </a:rPr>
                <a:t>enter | leave | get | wait：安全模式命令。安全模式是NameNode的一种状态，在这种状态下，NameNode不接受对名字空间的更改（只读）；不复制或删除块。NameNode在启动时自动进入安全模式，当配置块的最小百分数满足最小副本数的条件时，会自动离开安全模式。enter是进入，leave是离开。</a:t>
              </a:r>
            </a:p>
            <a:p>
              <a:r>
                <a:rPr lang="zh-CN" altLang="en-US" sz="2400" b="1" dirty="0">
                  <a:solidFill>
                    <a:srgbClr val="484849"/>
                  </a:solidFill>
                  <a:latin typeface="微软雅黑" panose="020B0503020204020204" pitchFamily="34" charset="-122"/>
                  <a:ea typeface="微软雅黑" panose="020B0503020204020204" pitchFamily="34" charset="-122"/>
                </a:rPr>
                <a:t>使用方法：hdfs dfs admin -safemode get</a:t>
              </a:r>
            </a:p>
            <a:p>
              <a:r>
                <a:rPr lang="zh-CN" altLang="en-US" sz="2400" b="1" dirty="0">
                  <a:solidFill>
                    <a:srgbClr val="484849"/>
                  </a:solidFill>
                  <a:latin typeface="微软雅黑" panose="020B0503020204020204" pitchFamily="34" charset="-122"/>
                  <a:ea typeface="微软雅黑" panose="020B0503020204020204" pitchFamily="34" charset="-122"/>
                </a:rPr>
                <a:t>            hdfs dfs admin -safemode enter</a:t>
              </a:r>
            </a:p>
            <a:p>
              <a:r>
                <a:rPr lang="zh-CN" altLang="en-US" sz="2400" b="1" dirty="0">
                  <a:solidFill>
                    <a:srgbClr val="484849"/>
                  </a:solidFill>
                  <a:latin typeface="微软雅黑" panose="020B0503020204020204" pitchFamily="34" charset="-122"/>
                  <a:ea typeface="微软雅黑" panose="020B0503020204020204" pitchFamily="34" charset="-122"/>
                </a:rPr>
                <a:t>       3.-refreshNodes刷新节点</a:t>
              </a:r>
            </a:p>
            <a:p>
              <a:r>
                <a:rPr lang="zh-CN" altLang="en-US" sz="2400" b="1" dirty="0">
                  <a:solidFill>
                    <a:srgbClr val="484849"/>
                  </a:solidFill>
                  <a:latin typeface="微软雅黑" panose="020B0503020204020204" pitchFamily="34" charset="-122"/>
                  <a:ea typeface="微软雅黑" panose="020B0503020204020204" pitchFamily="34" charset="-122"/>
                </a:rPr>
                <a:t>重新读取hosts和exclude文件，使新的节点或需要退出集群的节点能够被NameNode重新识别。这个命令在新增节点或注销节点时用到。</a:t>
              </a:r>
            </a:p>
            <a:p>
              <a:r>
                <a:rPr lang="zh-CN" altLang="en-US" sz="2400" b="1" dirty="0">
                  <a:solidFill>
                    <a:srgbClr val="484849"/>
                  </a:solidFill>
                  <a:latin typeface="微软雅黑" panose="020B0503020204020204" pitchFamily="34" charset="-122"/>
                  <a:ea typeface="微软雅黑" panose="020B0503020204020204" pitchFamily="34" charset="-122"/>
                </a:rPr>
                <a:t>示例：hdfs dfsadmin -refreshNodes</a:t>
              </a:r>
            </a:p>
            <a:p>
              <a:r>
                <a:rPr lang="zh-CN" altLang="en-US" sz="2400" b="1" dirty="0">
                  <a:solidFill>
                    <a:srgbClr val="484849"/>
                  </a:solidFill>
                  <a:latin typeface="微软雅黑" panose="020B0503020204020204" pitchFamily="34" charset="-122"/>
                  <a:ea typeface="微软雅黑" panose="020B0503020204020204" pitchFamily="34" charset="-122"/>
                </a:rPr>
                <a:t>       4.-help</a:t>
              </a:r>
            </a:p>
            <a:p>
              <a:r>
                <a:rPr lang="zh-CN" altLang="en-US" sz="2400" b="1" dirty="0">
                  <a:solidFill>
                    <a:srgbClr val="484849"/>
                  </a:solidFill>
                  <a:latin typeface="微软雅黑" panose="020B0503020204020204" pitchFamily="34" charset="-122"/>
                  <a:ea typeface="微软雅黑" panose="020B0503020204020204" pitchFamily="34" charset="-122"/>
                </a:rPr>
                <a:t>显示帮助信息。</a:t>
              </a:r>
            </a:p>
            <a:p>
              <a:endParaRPr lang="zh-CN" altLang="en-US" sz="24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4645025" y="2691130"/>
            <a:ext cx="4476115" cy="738505"/>
          </a:xfrm>
          <a:prstGeom prst="rect">
            <a:avLst/>
          </a:prstGeom>
          <a:noFill/>
        </p:spPr>
        <p:txBody>
          <a:bodyPr wrap="square" lIns="0" tIns="0" rIns="0" bIns="0" rtlCol="0">
            <a:spAutoFit/>
          </a:bodyPr>
          <a:lstStyle/>
          <a:p>
            <a:pPr defTabSz="914400">
              <a:defRPr/>
            </a:pPr>
            <a:r>
              <a:rPr sz="4800" b="1" dirty="0">
                <a:solidFill>
                  <a:schemeClr val="tx2"/>
                </a:solidFill>
                <a:latin typeface="Arial" panose="020B0604020202020204"/>
                <a:ea typeface="微软雅黑" panose="020B0503020204020204" pitchFamily="34" charset="-122"/>
                <a:sym typeface="+mn-ea"/>
              </a:rPr>
              <a:t>HDFS编程接口</a:t>
            </a:r>
          </a:p>
        </p:txBody>
      </p:sp>
      <p:sp>
        <p:nvSpPr>
          <p:cNvPr id="15" name="矩形 259"/>
          <p:cNvSpPr>
            <a:spLocks noChangeArrowheads="1"/>
          </p:cNvSpPr>
          <p:nvPr/>
        </p:nvSpPr>
        <p:spPr bwMode="auto">
          <a:xfrm>
            <a:off x="2861948" y="240234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4.5</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0" name="组合 37"/>
          <p:cNvGrpSpPr/>
          <p:nvPr/>
        </p:nvGrpSpPr>
        <p:grpSpPr>
          <a:xfrm>
            <a:off x="1520190" y="1920240"/>
            <a:ext cx="5434330" cy="521970"/>
            <a:chOff x="8258783" y="2250997"/>
            <a:chExt cx="4521231" cy="52196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5765" y="2250997"/>
              <a:ext cx="3724249"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sym typeface="+mn-ea"/>
                </a:rPr>
                <a:t>4.</a:t>
              </a:r>
              <a:r>
                <a:rPr lang="en-US" altLang="zh-CN" sz="2800" b="1" dirty="0">
                  <a:solidFill>
                    <a:schemeClr val="tx2"/>
                  </a:solidFill>
                  <a:latin typeface="Arial" panose="020B0604020202020204"/>
                  <a:ea typeface="微软雅黑" panose="020B0503020204020204" pitchFamily="34" charset="-122"/>
                </a:rPr>
                <a:t>5.1HDFS常用Java API</a:t>
              </a:r>
            </a:p>
          </p:txBody>
        </p:sp>
      </p:grpSp>
      <p:grpSp>
        <p:nvGrpSpPr>
          <p:cNvPr id="14" name="组合 38"/>
          <p:cNvGrpSpPr/>
          <p:nvPr/>
        </p:nvGrpSpPr>
        <p:grpSpPr>
          <a:xfrm>
            <a:off x="2485279" y="3711494"/>
            <a:ext cx="5312707" cy="521970"/>
            <a:chOff x="8258783" y="2250997"/>
            <a:chExt cx="5313424" cy="521969"/>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250997"/>
              <a:ext cx="4516442"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sym typeface="+mn-ea"/>
                </a:rPr>
                <a:t>4.</a:t>
              </a:r>
              <a:r>
                <a:rPr lang="en-US" altLang="zh-CN" sz="2800" b="1" dirty="0">
                  <a:solidFill>
                    <a:schemeClr val="tx2"/>
                  </a:solidFill>
                  <a:latin typeface="Arial" panose="020B0604020202020204"/>
                  <a:ea typeface="微软雅黑" panose="020B0503020204020204" pitchFamily="34" charset="-122"/>
                </a:rPr>
                <a:t>5.2HDFS API编程实例</a:t>
              </a:r>
            </a:p>
          </p:txBody>
        </p:sp>
      </p:grpSp>
      <p:grpSp>
        <p:nvGrpSpPr>
          <p:cNvPr id="8" name="组合 7"/>
          <p:cNvGrpSpPr/>
          <p:nvPr/>
        </p:nvGrpSpPr>
        <p:grpSpPr>
          <a:xfrm>
            <a:off x="7342505" y="1752600"/>
            <a:ext cx="4123690" cy="3768090"/>
            <a:chOff x="11591" y="1914"/>
            <a:chExt cx="6494" cy="5934"/>
          </a:xfrm>
        </p:grpSpPr>
        <p:grpSp>
          <p:nvGrpSpPr>
            <p:cNvPr id="2" name="组合 1"/>
            <p:cNvGrpSpPr/>
            <p:nvPr/>
          </p:nvGrpSpPr>
          <p:grpSpPr>
            <a:xfrm>
              <a:off x="12544" y="3484"/>
              <a:ext cx="4628" cy="4364"/>
              <a:chOff x="12544" y="3484"/>
              <a:chExt cx="4628" cy="4364"/>
            </a:xfrm>
          </p:grpSpPr>
          <p:sp>
            <p:nvSpPr>
              <p:cNvPr id="3" name="Oval 6"/>
              <p:cNvSpPr/>
              <p:nvPr>
                <p:custDataLst>
                  <p:tags r:id="rId5"/>
                </p:custDataLst>
              </p:nvPr>
            </p:nvSpPr>
            <p:spPr bwMode="auto">
              <a:xfrm>
                <a:off x="13606" y="3484"/>
                <a:ext cx="2483" cy="2483"/>
              </a:xfrm>
              <a:prstGeom prst="ellipse">
                <a:avLst/>
              </a:prstGeom>
              <a:solidFill>
                <a:srgbClr val="2196F3">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4" name="Oval 3"/>
              <p:cNvSpPr/>
              <p:nvPr>
                <p:custDataLst>
                  <p:tags r:id="rId6"/>
                </p:custDataLst>
              </p:nvPr>
            </p:nvSpPr>
            <p:spPr bwMode="auto">
              <a:xfrm>
                <a:off x="12544" y="5364"/>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6" name="Oval 9"/>
              <p:cNvSpPr/>
              <p:nvPr>
                <p:custDataLst>
                  <p:tags r:id="rId7"/>
                </p:custDataLst>
              </p:nvPr>
            </p:nvSpPr>
            <p:spPr bwMode="auto">
              <a:xfrm>
                <a:off x="14690" y="5364"/>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grpSp>
        <p:sp>
          <p:nvSpPr>
            <p:cNvPr id="7" name="Oval 3"/>
            <p:cNvSpPr/>
            <p:nvPr>
              <p:custDataLst>
                <p:tags r:id="rId1"/>
              </p:custDataLst>
            </p:nvPr>
          </p:nvSpPr>
          <p:spPr bwMode="auto">
            <a:xfrm>
              <a:off x="14597" y="1914"/>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9" name="Oval 9"/>
            <p:cNvSpPr/>
            <p:nvPr>
              <p:custDataLst>
                <p:tags r:id="rId2"/>
              </p:custDataLst>
            </p:nvPr>
          </p:nvSpPr>
          <p:spPr bwMode="auto">
            <a:xfrm>
              <a:off x="12333" y="1914"/>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12" name="Oval 9"/>
            <p:cNvSpPr/>
            <p:nvPr>
              <p:custDataLst>
                <p:tags r:id="rId3"/>
              </p:custDataLst>
            </p:nvPr>
          </p:nvSpPr>
          <p:spPr bwMode="auto">
            <a:xfrm>
              <a:off x="15603" y="3482"/>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15" name="Oval 3"/>
            <p:cNvSpPr/>
            <p:nvPr>
              <p:custDataLst>
                <p:tags r:id="rId4"/>
              </p:custDataLst>
            </p:nvPr>
          </p:nvSpPr>
          <p:spPr bwMode="auto">
            <a:xfrm>
              <a:off x="11591" y="3563"/>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4.5.1HDFS</a:t>
            </a:r>
            <a:r>
              <a:rPr lang="zh-CN" altLang="en-US" sz="2800" b="1" dirty="0">
                <a:solidFill>
                  <a:schemeClr val="accent2"/>
                </a:solidFill>
                <a:latin typeface="微软雅黑" panose="020B0503020204020204" pitchFamily="34" charset="-122"/>
                <a:ea typeface="微软雅黑" panose="020B0503020204020204" pitchFamily="34" charset="-122"/>
              </a:rPr>
              <a:t>常用</a:t>
            </a:r>
            <a:r>
              <a:rPr lang="en-US" altLang="zh-CN" sz="2800" b="1" dirty="0">
                <a:solidFill>
                  <a:schemeClr val="accent2"/>
                </a:solidFill>
                <a:latin typeface="微软雅黑" panose="020B0503020204020204" pitchFamily="34" charset="-122"/>
                <a:ea typeface="微软雅黑" panose="020B0503020204020204" pitchFamily="34" charset="-122"/>
              </a:rPr>
              <a:t>Java API</a:t>
            </a:r>
          </a:p>
        </p:txBody>
      </p:sp>
      <p:grpSp>
        <p:nvGrpSpPr>
          <p:cNvPr id="3" name="组合 2"/>
          <p:cNvGrpSpPr/>
          <p:nvPr/>
        </p:nvGrpSpPr>
        <p:grpSpPr>
          <a:xfrm>
            <a:off x="472704" y="1351915"/>
            <a:ext cx="11404394" cy="4154170"/>
            <a:chOff x="875" y="2514"/>
            <a:chExt cx="9638" cy="6542"/>
          </a:xfrm>
        </p:grpSpPr>
        <p:sp>
          <p:nvSpPr>
            <p:cNvPr id="116" name="TextBox 54"/>
            <p:cNvSpPr txBox="1"/>
            <p:nvPr/>
          </p:nvSpPr>
          <p:spPr>
            <a:xfrm>
              <a:off x="1101" y="2514"/>
              <a:ext cx="9412" cy="654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（1）org.apache.hadoop.fs.FileSystem：一个通用文件系统的抽象基类，可以被分布式文件系统继承。所有使用Hadoop文件系统的代码都要使用到这个类。其提供create方法创建文件，open方法打开文件。</a:t>
              </a:r>
            </a:p>
            <a:p>
              <a:r>
                <a:rPr lang="zh-CN" altLang="en-US" sz="2400" b="1" dirty="0">
                  <a:solidFill>
                    <a:srgbClr val="484849"/>
                  </a:solidFill>
                  <a:latin typeface="微软雅黑" panose="020B0503020204020204" pitchFamily="34" charset="-122"/>
                  <a:ea typeface="微软雅黑" panose="020B0503020204020204" pitchFamily="34" charset="-122"/>
                </a:rPr>
                <a:t>FileSystem.create(Path path)方法获得与路径Path相关的FSDataOutputStream对象，并利用该对象将字节数组输出到文件。</a:t>
              </a:r>
            </a:p>
            <a:p>
              <a:r>
                <a:rPr lang="zh-CN" altLang="en-US" sz="2400" b="1" dirty="0">
                  <a:solidFill>
                    <a:srgbClr val="484849"/>
                  </a:solidFill>
                  <a:latin typeface="微软雅黑" panose="020B0503020204020204" pitchFamily="34" charset="-122"/>
                  <a:ea typeface="微软雅黑" panose="020B0503020204020204" pitchFamily="34" charset="-122"/>
                </a:rPr>
                <a:t>FileSystem.open(Path path)方法获得与路径Path相关的FSDataInputStream对象，并利用该对象读取文件的内容。</a:t>
              </a:r>
            </a:p>
            <a:p>
              <a:r>
                <a:rPr lang="zh-CN" altLang="en-US" sz="2400" b="1" dirty="0">
                  <a:solidFill>
                    <a:srgbClr val="484849"/>
                  </a:solidFill>
                  <a:latin typeface="微软雅黑" panose="020B0503020204020204" pitchFamily="34" charset="-122"/>
                  <a:ea typeface="微软雅黑" panose="020B0503020204020204" pitchFamily="34" charset="-122"/>
                </a:rPr>
                <a:t>     （2）org.apache.hadoop.fs.FileStatus：一个接口，用于向客户端展示系统中文件和目录的元数据，具体包括文件大小、块大小、副本信息、所有者、修改时间等。可通过FileSystem.listStatus()方法获得具体的实例对象。</a:t>
              </a:r>
            </a:p>
            <a:p>
              <a:r>
                <a:rPr lang="zh-CN" altLang="en-US" sz="24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875" y="251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0" name="组合 37"/>
          <p:cNvGrpSpPr/>
          <p:nvPr/>
        </p:nvGrpSpPr>
        <p:grpSpPr>
          <a:xfrm>
            <a:off x="1520079" y="1920159"/>
            <a:ext cx="4520621" cy="521970"/>
            <a:chOff x="8258783" y="2250997"/>
            <a:chExt cx="4521231" cy="52196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5765" y="2250997"/>
              <a:ext cx="3724249"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sym typeface="+mn-ea"/>
                </a:rPr>
                <a:t>4.</a:t>
              </a:r>
              <a:r>
                <a:rPr lang="en-US" altLang="zh-CN" sz="2800" b="1" dirty="0">
                  <a:solidFill>
                    <a:schemeClr val="tx2"/>
                  </a:solidFill>
                  <a:latin typeface="Arial" panose="020B0604020202020204"/>
                  <a:ea typeface="微软雅黑" panose="020B0503020204020204" pitchFamily="34" charset="-122"/>
                </a:rPr>
                <a:t>1.1</a:t>
              </a:r>
              <a:r>
                <a:rPr lang="zh-CN" altLang="en-US" sz="2800" b="1" dirty="0">
                  <a:solidFill>
                    <a:schemeClr val="tx2"/>
                  </a:solidFill>
                  <a:latin typeface="Arial" panose="020B0604020202020204"/>
                  <a:ea typeface="微软雅黑" panose="020B0503020204020204" pitchFamily="34" charset="-122"/>
                </a:rPr>
                <a:t>HDFS简介</a:t>
              </a:r>
            </a:p>
          </p:txBody>
        </p:sp>
      </p:grpSp>
      <p:grpSp>
        <p:nvGrpSpPr>
          <p:cNvPr id="14" name="组合 38"/>
          <p:cNvGrpSpPr/>
          <p:nvPr/>
        </p:nvGrpSpPr>
        <p:grpSpPr>
          <a:xfrm>
            <a:off x="2854849" y="3548299"/>
            <a:ext cx="5312707" cy="521970"/>
            <a:chOff x="8258783" y="2250997"/>
            <a:chExt cx="5313424" cy="521969"/>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250997"/>
              <a:ext cx="4516442"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sym typeface="+mn-ea"/>
                </a:rPr>
                <a:t>4.</a:t>
              </a:r>
              <a:r>
                <a:rPr lang="en-US" altLang="zh-CN" sz="2800" b="1" dirty="0">
                  <a:solidFill>
                    <a:schemeClr val="tx2"/>
                  </a:solidFill>
                  <a:latin typeface="Arial" panose="020B0604020202020204"/>
                  <a:ea typeface="微软雅黑" panose="020B0503020204020204" pitchFamily="34" charset="-122"/>
                </a:rPr>
                <a:t>1.2</a:t>
              </a:r>
              <a:r>
                <a:rPr lang="zh-CN" altLang="en-US" sz="2800" b="1" dirty="0">
                  <a:solidFill>
                    <a:schemeClr val="tx2"/>
                  </a:solidFill>
                  <a:latin typeface="Arial" panose="020B0604020202020204"/>
                  <a:ea typeface="微软雅黑" panose="020B0503020204020204" pitchFamily="34" charset="-122"/>
                </a:rPr>
                <a:t>HDFS设计特点</a:t>
              </a:r>
            </a:p>
          </p:txBody>
        </p:sp>
      </p:grpSp>
      <p:grpSp>
        <p:nvGrpSpPr>
          <p:cNvPr id="8" name="组合 7"/>
          <p:cNvGrpSpPr/>
          <p:nvPr/>
        </p:nvGrpSpPr>
        <p:grpSpPr>
          <a:xfrm>
            <a:off x="7578725" y="1561465"/>
            <a:ext cx="4123690" cy="3768090"/>
            <a:chOff x="11591" y="1914"/>
            <a:chExt cx="6494" cy="5934"/>
          </a:xfrm>
        </p:grpSpPr>
        <p:grpSp>
          <p:nvGrpSpPr>
            <p:cNvPr id="18" name="组合 17"/>
            <p:cNvGrpSpPr/>
            <p:nvPr/>
          </p:nvGrpSpPr>
          <p:grpSpPr>
            <a:xfrm>
              <a:off x="12544" y="3484"/>
              <a:ext cx="4628" cy="4364"/>
              <a:chOff x="12544" y="3484"/>
              <a:chExt cx="4628" cy="4364"/>
            </a:xfrm>
          </p:grpSpPr>
          <p:sp>
            <p:nvSpPr>
              <p:cNvPr id="51" name="Oval 6"/>
              <p:cNvSpPr/>
              <p:nvPr>
                <p:custDataLst>
                  <p:tags r:id="rId5"/>
                </p:custDataLst>
              </p:nvPr>
            </p:nvSpPr>
            <p:spPr bwMode="auto">
              <a:xfrm>
                <a:off x="13606" y="3484"/>
                <a:ext cx="2483" cy="2483"/>
              </a:xfrm>
              <a:prstGeom prst="ellipse">
                <a:avLst/>
              </a:prstGeom>
              <a:solidFill>
                <a:srgbClr val="2196F3">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50" name="Oval 3"/>
              <p:cNvSpPr/>
              <p:nvPr>
                <p:custDataLst>
                  <p:tags r:id="rId6"/>
                </p:custDataLst>
              </p:nvPr>
            </p:nvSpPr>
            <p:spPr bwMode="auto">
              <a:xfrm>
                <a:off x="12544" y="5364"/>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52" name="Oval 9"/>
              <p:cNvSpPr/>
              <p:nvPr>
                <p:custDataLst>
                  <p:tags r:id="rId7"/>
                </p:custDataLst>
              </p:nvPr>
            </p:nvSpPr>
            <p:spPr bwMode="auto">
              <a:xfrm>
                <a:off x="14690" y="5364"/>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grpSp>
        <p:sp>
          <p:nvSpPr>
            <p:cNvPr id="3" name="Oval 3"/>
            <p:cNvSpPr/>
            <p:nvPr>
              <p:custDataLst>
                <p:tags r:id="rId1"/>
              </p:custDataLst>
            </p:nvPr>
          </p:nvSpPr>
          <p:spPr bwMode="auto">
            <a:xfrm>
              <a:off x="14597" y="1914"/>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4" name="Oval 9"/>
            <p:cNvSpPr/>
            <p:nvPr>
              <p:custDataLst>
                <p:tags r:id="rId2"/>
              </p:custDataLst>
            </p:nvPr>
          </p:nvSpPr>
          <p:spPr bwMode="auto">
            <a:xfrm>
              <a:off x="12333" y="1914"/>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6" name="Oval 9"/>
            <p:cNvSpPr/>
            <p:nvPr>
              <p:custDataLst>
                <p:tags r:id="rId3"/>
              </p:custDataLst>
            </p:nvPr>
          </p:nvSpPr>
          <p:spPr bwMode="auto">
            <a:xfrm>
              <a:off x="15603" y="3482"/>
              <a:ext cx="2483" cy="2485"/>
            </a:xfrm>
            <a:prstGeom prst="ellipse">
              <a:avLst/>
            </a:prstGeom>
            <a:solidFill>
              <a:srgbClr val="50BB9F">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sp>
          <p:nvSpPr>
            <p:cNvPr id="7" name="Oval 3"/>
            <p:cNvSpPr/>
            <p:nvPr>
              <p:custDataLst>
                <p:tags r:id="rId4"/>
              </p:custDataLst>
            </p:nvPr>
          </p:nvSpPr>
          <p:spPr bwMode="auto">
            <a:xfrm>
              <a:off x="11591" y="3563"/>
              <a:ext cx="2483" cy="2485"/>
            </a:xfrm>
            <a:prstGeom prst="ellipse">
              <a:avLst/>
            </a:prstGeom>
            <a:solidFill>
              <a:srgbClr val="38A9C9">
                <a:alpha val="80000"/>
              </a:srgbClr>
            </a:solidFill>
            <a:ln>
              <a:noFill/>
            </a:ln>
          </p:spPr>
          <p:txBody>
            <a:bodyPr vert="horz" wrap="square" lIns="68580" tIns="34290" rIns="68580" bIns="34290" numCol="1" anchor="t" anchorCtr="0" compatLnSpc="1"/>
            <a:lstStyle/>
            <a:p>
              <a:pPr fontAlgn="base"/>
              <a:endParaRPr lang="en-US" sz="1350" strike="noStrike" noProof="1">
                <a:solidFill>
                  <a:sysClr val="windowText" lastClr="000000"/>
                </a:solidFill>
                <a:latin typeface="Source Sans Pro"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4.5.1HDFS</a:t>
            </a:r>
            <a:r>
              <a:rPr lang="zh-CN" altLang="en-US" sz="2800" b="1" dirty="0">
                <a:solidFill>
                  <a:schemeClr val="accent2"/>
                </a:solidFill>
                <a:latin typeface="微软雅黑" panose="020B0503020204020204" pitchFamily="34" charset="-122"/>
                <a:ea typeface="微软雅黑" panose="020B0503020204020204" pitchFamily="34" charset="-122"/>
              </a:rPr>
              <a:t>常用</a:t>
            </a:r>
            <a:r>
              <a:rPr lang="en-US" altLang="zh-CN" sz="2800" b="1" dirty="0">
                <a:solidFill>
                  <a:schemeClr val="accent2"/>
                </a:solidFill>
                <a:latin typeface="微软雅黑" panose="020B0503020204020204" pitchFamily="34" charset="-122"/>
                <a:ea typeface="微软雅黑" panose="020B0503020204020204" pitchFamily="34" charset="-122"/>
              </a:rPr>
              <a:t>Java API</a:t>
            </a:r>
          </a:p>
        </p:txBody>
      </p:sp>
      <p:grpSp>
        <p:nvGrpSpPr>
          <p:cNvPr id="3" name="组合 2"/>
          <p:cNvGrpSpPr/>
          <p:nvPr/>
        </p:nvGrpSpPr>
        <p:grpSpPr>
          <a:xfrm>
            <a:off x="462544" y="1161415"/>
            <a:ext cx="11404394" cy="4154170"/>
            <a:chOff x="875" y="2514"/>
            <a:chExt cx="9638" cy="6542"/>
          </a:xfrm>
        </p:grpSpPr>
        <p:sp>
          <p:nvSpPr>
            <p:cNvPr id="116" name="TextBox 54"/>
            <p:cNvSpPr txBox="1"/>
            <p:nvPr/>
          </p:nvSpPr>
          <p:spPr>
            <a:xfrm>
              <a:off x="1101" y="2514"/>
              <a:ext cx="9412" cy="654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18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3</a:t>
              </a:r>
              <a:r>
                <a:rPr lang="zh-CN" altLang="en-US" sz="2400" b="1" dirty="0">
                  <a:solidFill>
                    <a:srgbClr val="484849"/>
                  </a:solidFill>
                  <a:latin typeface="微软雅黑" panose="020B0503020204020204" pitchFamily="34" charset="-122"/>
                  <a:ea typeface="微软雅黑" panose="020B0503020204020204" pitchFamily="34" charset="-122"/>
                </a:rPr>
                <a:t>）org.apache.hadoop.fs.FSDataInputStream：文件输入流，用于读取Hadoop文件。其提供read方法读数据。</a:t>
              </a:r>
            </a:p>
            <a:p>
              <a:r>
                <a:rPr lang="zh-CN" altLang="en-US" sz="2400" b="1" dirty="0">
                  <a:solidFill>
                    <a:srgbClr val="484849"/>
                  </a:solidFill>
                  <a:latin typeface="微软雅黑" panose="020B0503020204020204" pitchFamily="34" charset="-122"/>
                  <a:ea typeface="微软雅黑" panose="020B0503020204020204" pitchFamily="34" charset="-122"/>
                </a:rPr>
                <a:t>    （4）org.apache.hadoop.fs.FSDataOutputStream：文件输出流，用于写Hadoop文件。其提供write方法写入数据。</a:t>
              </a:r>
            </a:p>
            <a:p>
              <a:r>
                <a:rPr lang="zh-CN" altLang="en-US" sz="2400" b="1" dirty="0">
                  <a:solidFill>
                    <a:srgbClr val="484849"/>
                  </a:solidFill>
                  <a:latin typeface="微软雅黑" panose="020B0503020204020204" pitchFamily="34" charset="-122"/>
                  <a:ea typeface="微软雅黑" panose="020B0503020204020204" pitchFamily="34" charset="-122"/>
                </a:rPr>
                <a:t>    （5）org.apache.hadoop.conf.Configuration：访问配置项。所有的配置项的值，如果在core-site.xml中有对应的配置，则以core-site.xml为准，否则以core-default.xml中相应的配置项信息为准。</a:t>
              </a:r>
            </a:p>
            <a:p>
              <a:r>
                <a:rPr lang="zh-CN" altLang="en-US" sz="2400" b="1" dirty="0">
                  <a:solidFill>
                    <a:srgbClr val="484849"/>
                  </a:solidFill>
                  <a:latin typeface="微软雅黑" panose="020B0503020204020204" pitchFamily="34" charset="-122"/>
                  <a:ea typeface="微软雅黑" panose="020B0503020204020204" pitchFamily="34" charset="-122"/>
                </a:rPr>
                <a:t>    （6）org.apache.hadoop.fs.Path：用于表示Hadoop文件系统中的一个文件或者一个目录的路径。</a:t>
              </a:r>
            </a:p>
            <a:p>
              <a:r>
                <a:rPr lang="zh-CN" altLang="en-US" sz="2400" b="1" dirty="0">
                  <a:solidFill>
                    <a:srgbClr val="484849"/>
                  </a:solidFill>
                  <a:latin typeface="微软雅黑" panose="020B0503020204020204" pitchFamily="34" charset="-122"/>
                  <a:ea typeface="微软雅黑" panose="020B0503020204020204" pitchFamily="34" charset="-122"/>
                </a:rPr>
                <a:t>    （7）org.apache.hadoop.fs.PathFilter：一个接口，通过实现方法PathFilter.accept(Path path)来判定是否接收路径Path表示的文件或目录。</a:t>
              </a:r>
            </a:p>
          </p:txBody>
        </p:sp>
        <p:sp>
          <p:nvSpPr>
            <p:cNvPr id="118" name="Freeform 6"/>
            <p:cNvSpPr/>
            <p:nvPr/>
          </p:nvSpPr>
          <p:spPr bwMode="auto">
            <a:xfrm>
              <a:off x="875" y="251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4.5.2HDFS API</a:t>
            </a:r>
            <a:r>
              <a:rPr lang="zh-CN" altLang="en-US" sz="2800" b="1" dirty="0">
                <a:solidFill>
                  <a:schemeClr val="accent2"/>
                </a:solidFill>
                <a:latin typeface="微软雅黑" panose="020B0503020204020204" pitchFamily="34" charset="-122"/>
                <a:ea typeface="微软雅黑" panose="020B0503020204020204" pitchFamily="34" charset="-122"/>
              </a:rPr>
              <a:t>编程实例</a:t>
            </a:r>
          </a:p>
        </p:txBody>
      </p:sp>
      <p:grpSp>
        <p:nvGrpSpPr>
          <p:cNvPr id="3" name="组合 2"/>
          <p:cNvGrpSpPr/>
          <p:nvPr/>
        </p:nvGrpSpPr>
        <p:grpSpPr>
          <a:xfrm>
            <a:off x="390154" y="641985"/>
            <a:ext cx="11404394" cy="6216015"/>
            <a:chOff x="875" y="2514"/>
            <a:chExt cx="9638" cy="9789"/>
          </a:xfrm>
        </p:grpSpPr>
        <p:sp>
          <p:nvSpPr>
            <p:cNvPr id="116" name="TextBox 54"/>
            <p:cNvSpPr txBox="1"/>
            <p:nvPr/>
          </p:nvSpPr>
          <p:spPr>
            <a:xfrm>
              <a:off x="1101" y="2514"/>
              <a:ext cx="9412" cy="9789"/>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编写HDFS API程序实现如下功能：1、连接HDFS集群并对一些主要参数进行设置；2、实现从HDFS下载数据到本地；3、实现将本地数据上传到HDFS；4、在HDFS中创建文件夹；5、在HDFS中移动修改文件；6、实现在HDFS中删除文件夹；7、查询HDFS下指定目录下的文件和文件夹信息。</a:t>
              </a:r>
            </a:p>
            <a:p>
              <a:r>
                <a:rPr lang="zh-CN" altLang="en-US" sz="1800" b="1" dirty="0">
                  <a:solidFill>
                    <a:srgbClr val="484849"/>
                  </a:solidFill>
                  <a:latin typeface="微软雅黑" panose="020B0503020204020204" pitchFamily="34" charset="-122"/>
                  <a:ea typeface="微软雅黑" panose="020B0503020204020204" pitchFamily="34" charset="-122"/>
                </a:rPr>
                <a:t>针对上述功能模块设计的基于HDFS API的 Java代码如下：</a:t>
              </a:r>
            </a:p>
            <a:p>
              <a:r>
                <a:rPr lang="zh-CN" altLang="en-US" sz="1800" b="1" dirty="0">
                  <a:solidFill>
                    <a:srgbClr val="484849"/>
                  </a:solidFill>
                  <a:latin typeface="微软雅黑" panose="020B0503020204020204" pitchFamily="34" charset="-122"/>
                  <a:ea typeface="微软雅黑" panose="020B0503020204020204" pitchFamily="34" charset="-122"/>
                </a:rPr>
                <a:t>// 1、连接HDFS集群</a:t>
              </a:r>
            </a:p>
            <a:p>
              <a:r>
                <a:rPr lang="zh-CN" altLang="en-US" sz="1800" b="1" dirty="0">
                  <a:solidFill>
                    <a:srgbClr val="484849"/>
                  </a:solidFill>
                  <a:latin typeface="微软雅黑" panose="020B0503020204020204" pitchFamily="34" charset="-122"/>
                  <a:ea typeface="微软雅黑" panose="020B0503020204020204" pitchFamily="34" charset="-122"/>
                </a:rPr>
                <a:t>    @Before</a:t>
              </a:r>
            </a:p>
            <a:p>
              <a:r>
                <a:rPr lang="zh-CN" altLang="en-US" sz="1800" b="1" dirty="0">
                  <a:solidFill>
                    <a:srgbClr val="484849"/>
                  </a:solidFill>
                  <a:latin typeface="微软雅黑" panose="020B0503020204020204" pitchFamily="34" charset="-122"/>
                  <a:ea typeface="微软雅黑" panose="020B0503020204020204" pitchFamily="34" charset="-122"/>
                </a:rPr>
                <a:t>    public void init(){</a:t>
              </a:r>
            </a:p>
            <a:p>
              <a:r>
                <a:rPr lang="zh-CN" altLang="en-US" sz="1800" b="1" dirty="0">
                  <a:solidFill>
                    <a:srgbClr val="484849"/>
                  </a:solidFill>
                  <a:latin typeface="微软雅黑" panose="020B0503020204020204" pitchFamily="34" charset="-122"/>
                  <a:ea typeface="微软雅黑" panose="020B0503020204020204" pitchFamily="34" charset="-122"/>
                </a:rPr>
                <a:t>        Configuration conf = new Configuration();</a:t>
              </a:r>
            </a:p>
            <a:p>
              <a:r>
                <a:rPr lang="zh-CN" altLang="en-US" sz="1800" b="1" dirty="0">
                  <a:solidFill>
                    <a:srgbClr val="484849"/>
                  </a:solidFill>
                  <a:latin typeface="微软雅黑" panose="020B0503020204020204" pitchFamily="34" charset="-122"/>
                  <a:ea typeface="微软雅黑" panose="020B0503020204020204" pitchFamily="34" charset="-122"/>
                </a:rPr>
                <a:t>        //设置的副本数（修改配置文件）</a:t>
              </a:r>
            </a:p>
            <a:p>
              <a:r>
                <a:rPr lang="zh-CN" altLang="en-US" sz="1800" b="1" dirty="0">
                  <a:solidFill>
                    <a:srgbClr val="484849"/>
                  </a:solidFill>
                  <a:latin typeface="微软雅黑" panose="020B0503020204020204" pitchFamily="34" charset="-122"/>
                  <a:ea typeface="微软雅黑" panose="020B0503020204020204" pitchFamily="34" charset="-122"/>
                </a:rPr>
                <a:t>        conf.set("dfs.replication","2");</a:t>
              </a:r>
            </a:p>
            <a:p>
              <a:r>
                <a:rPr lang="zh-CN" altLang="en-US" sz="1800" b="1" dirty="0">
                  <a:solidFill>
                    <a:srgbClr val="484849"/>
                  </a:solidFill>
                  <a:latin typeface="微软雅黑" panose="020B0503020204020204" pitchFamily="34" charset="-122"/>
                  <a:ea typeface="微软雅黑" panose="020B0503020204020204" pitchFamily="34" charset="-122"/>
                </a:rPr>
                <a:t>        //设置的块大小 hadoop2.x-&gt;128M hadoop1.x -&gt; 64M</a:t>
              </a:r>
            </a:p>
            <a:p>
              <a:r>
                <a:rPr lang="zh-CN" altLang="en-US" sz="1800" b="1" dirty="0">
                  <a:solidFill>
                    <a:srgbClr val="484849"/>
                  </a:solidFill>
                  <a:latin typeface="微软雅黑" panose="020B0503020204020204" pitchFamily="34" charset="-122"/>
                  <a:ea typeface="微软雅黑" panose="020B0503020204020204" pitchFamily="34" charset="-122"/>
                </a:rPr>
                <a:t>        conf.set("dfs.blocksize","256m");</a:t>
              </a:r>
            </a:p>
            <a:p>
              <a:r>
                <a:rPr lang="zh-CN" altLang="en-US" sz="1800" b="1" dirty="0">
                  <a:solidFill>
                    <a:srgbClr val="484849"/>
                  </a:solidFill>
                  <a:latin typeface="微软雅黑" panose="020B0503020204020204" pitchFamily="34" charset="-122"/>
                  <a:ea typeface="微软雅黑" panose="020B0503020204020204" pitchFamily="34" charset="-122"/>
                </a:rPr>
                <a:t>        try {</a:t>
              </a:r>
            </a:p>
            <a:p>
              <a:r>
                <a:rPr lang="zh-CN" altLang="en-US" sz="1800" b="1" dirty="0">
                  <a:solidFill>
                    <a:srgbClr val="484849"/>
                  </a:solidFill>
                  <a:latin typeface="微软雅黑" panose="020B0503020204020204" pitchFamily="34" charset="-122"/>
                  <a:ea typeface="微软雅黑" panose="020B0503020204020204" pitchFamily="34" charset="-122"/>
                </a:rPr>
                <a:t>            fs = FileSystem.get(new URI("hdfs://192.168.136.111:9000/"),conf,"root");</a:t>
              </a:r>
            </a:p>
            <a:p>
              <a:r>
                <a:rPr lang="zh-CN" altLang="en-US" sz="1800" b="1" dirty="0">
                  <a:solidFill>
                    <a:srgbClr val="484849"/>
                  </a:solidFill>
                  <a:latin typeface="微软雅黑" panose="020B0503020204020204" pitchFamily="34" charset="-122"/>
                  <a:ea typeface="微软雅黑" panose="020B0503020204020204" pitchFamily="34" charset="-122"/>
                </a:rPr>
                <a:t>        } catch (IOException e) {</a:t>
              </a:r>
            </a:p>
            <a:p>
              <a:r>
                <a:rPr lang="zh-CN" altLang="en-US" sz="1800" b="1" dirty="0">
                  <a:solidFill>
                    <a:srgbClr val="484849"/>
                  </a:solidFill>
                  <a:latin typeface="微软雅黑" panose="020B0503020204020204" pitchFamily="34" charset="-122"/>
                  <a:ea typeface="微软雅黑" panose="020B0503020204020204" pitchFamily="34" charset="-122"/>
                </a:rPr>
                <a:t>            e.printStackTrace();</a:t>
              </a:r>
            </a:p>
            <a:p>
              <a:r>
                <a:rPr lang="zh-CN" altLang="en-US" sz="1800" b="1" dirty="0">
                  <a:solidFill>
                    <a:srgbClr val="484849"/>
                  </a:solidFill>
                  <a:latin typeface="微软雅黑" panose="020B0503020204020204" pitchFamily="34" charset="-122"/>
                  <a:ea typeface="微软雅黑" panose="020B0503020204020204" pitchFamily="34" charset="-122"/>
                </a:rPr>
                <a:t>        } catch (InterruptedException e) {</a:t>
              </a:r>
            </a:p>
            <a:p>
              <a:r>
                <a:rPr lang="zh-CN" altLang="en-US" sz="1800" b="1" dirty="0">
                  <a:solidFill>
                    <a:srgbClr val="484849"/>
                  </a:solidFill>
                  <a:latin typeface="微软雅黑" panose="020B0503020204020204" pitchFamily="34" charset="-122"/>
                  <a:ea typeface="微软雅黑" panose="020B0503020204020204" pitchFamily="34" charset="-122"/>
                </a:rPr>
                <a:t>            e.printStackTrace();</a:t>
              </a:r>
            </a:p>
            <a:p>
              <a:r>
                <a:rPr lang="zh-CN" altLang="en-US" sz="1800" b="1" dirty="0">
                  <a:solidFill>
                    <a:srgbClr val="484849"/>
                  </a:solidFill>
                  <a:latin typeface="微软雅黑" panose="020B0503020204020204" pitchFamily="34" charset="-122"/>
                  <a:ea typeface="微软雅黑" panose="020B0503020204020204" pitchFamily="34" charset="-122"/>
                </a:rPr>
                <a:t>        } catch (URISyntaxException e) {</a:t>
              </a:r>
            </a:p>
            <a:p>
              <a:r>
                <a:rPr lang="zh-CN" altLang="en-US" sz="1800" b="1" dirty="0">
                  <a:solidFill>
                    <a:srgbClr val="484849"/>
                  </a:solidFill>
                  <a:latin typeface="微软雅黑" panose="020B0503020204020204" pitchFamily="34" charset="-122"/>
                  <a:ea typeface="微软雅黑" panose="020B0503020204020204" pitchFamily="34" charset="-122"/>
                </a:rPr>
                <a:t>            e.printStackTrace();</a:t>
              </a:r>
            </a:p>
            <a:p>
              <a:r>
                <a:rPr lang="zh-CN" altLang="en-US" sz="1800" b="1" dirty="0">
                  <a:solidFill>
                    <a:srgbClr val="484849"/>
                  </a:solidFill>
                  <a:latin typeface="微软雅黑" panose="020B0503020204020204" pitchFamily="34" charset="-122"/>
                  <a:ea typeface="微软雅黑" panose="020B0503020204020204" pitchFamily="34" charset="-122"/>
                </a:rPr>
                <a:t>        }</a:t>
              </a:r>
            </a:p>
            <a:p>
              <a:r>
                <a:rPr lang="zh-CN" altLang="en-US" sz="18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875" y="251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4.5.2HDFS API</a:t>
            </a:r>
            <a:r>
              <a:rPr lang="zh-CN" altLang="en-US" sz="2800" b="1" dirty="0">
                <a:solidFill>
                  <a:schemeClr val="accent2"/>
                </a:solidFill>
                <a:latin typeface="微软雅黑" panose="020B0503020204020204" pitchFamily="34" charset="-122"/>
                <a:ea typeface="微软雅黑" panose="020B0503020204020204" pitchFamily="34" charset="-122"/>
              </a:rPr>
              <a:t>编程实例</a:t>
            </a:r>
          </a:p>
        </p:txBody>
      </p:sp>
      <p:grpSp>
        <p:nvGrpSpPr>
          <p:cNvPr id="3" name="组合 2"/>
          <p:cNvGrpSpPr/>
          <p:nvPr/>
        </p:nvGrpSpPr>
        <p:grpSpPr>
          <a:xfrm>
            <a:off x="390154" y="641985"/>
            <a:ext cx="11404394" cy="6247130"/>
            <a:chOff x="875" y="2514"/>
            <a:chExt cx="9638" cy="9838"/>
          </a:xfrm>
        </p:grpSpPr>
        <p:sp>
          <p:nvSpPr>
            <p:cNvPr id="116" name="TextBox 54"/>
            <p:cNvSpPr txBox="1"/>
            <p:nvPr/>
          </p:nvSpPr>
          <p:spPr>
            <a:xfrm>
              <a:off x="1101" y="2514"/>
              <a:ext cx="9412" cy="983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 2、下载数据HDFS到本地</a:t>
              </a:r>
            </a:p>
            <a:p>
              <a:r>
                <a:rPr lang="zh-CN" altLang="en-US" sz="2000" b="1" dirty="0">
                  <a:solidFill>
                    <a:srgbClr val="484849"/>
                  </a:solidFill>
                  <a:latin typeface="微软雅黑" panose="020B0503020204020204" pitchFamily="34" charset="-122"/>
                  <a:ea typeface="微软雅黑" panose="020B0503020204020204" pitchFamily="34" charset="-122"/>
                </a:rPr>
                <a:t>    @Test</a:t>
              </a:r>
            </a:p>
            <a:p>
              <a:r>
                <a:rPr lang="zh-CN" altLang="en-US" sz="2000" b="1" dirty="0">
                  <a:solidFill>
                    <a:srgbClr val="484849"/>
                  </a:solidFill>
                  <a:latin typeface="微软雅黑" panose="020B0503020204020204" pitchFamily="34" charset="-122"/>
                  <a:ea typeface="微软雅黑" panose="020B0503020204020204" pitchFamily="34" charset="-122"/>
                </a:rPr>
                <a:t>    public void hdfsGet(){</a:t>
              </a:r>
            </a:p>
            <a:p>
              <a:r>
                <a:rPr lang="zh-CN" altLang="en-US" sz="2000" b="1" dirty="0">
                  <a:solidFill>
                    <a:srgbClr val="484849"/>
                  </a:solidFill>
                  <a:latin typeface="微软雅黑" panose="020B0503020204020204" pitchFamily="34" charset="-122"/>
                  <a:ea typeface="微软雅黑" panose="020B0503020204020204" pitchFamily="34" charset="-122"/>
                </a:rPr>
                <a:t>        try {</a:t>
              </a:r>
            </a:p>
            <a:p>
              <a:r>
                <a:rPr lang="zh-CN" altLang="en-US" sz="2000" b="1" dirty="0">
                  <a:solidFill>
                    <a:srgbClr val="484849"/>
                  </a:solidFill>
                  <a:latin typeface="微软雅黑" panose="020B0503020204020204" pitchFamily="34" charset="-122"/>
                  <a:ea typeface="微软雅黑" panose="020B0503020204020204" pitchFamily="34" charset="-122"/>
                </a:rPr>
                <a:t>            fs.copyToLocalFile(new Path("/it.txt"),new Path("c:/it.txt"));</a:t>
              </a:r>
            </a:p>
            <a:p>
              <a:r>
                <a:rPr lang="zh-CN" altLang="en-US" sz="2000" b="1" dirty="0">
                  <a:solidFill>
                    <a:srgbClr val="484849"/>
                  </a:solidFill>
                  <a:latin typeface="微软雅黑" panose="020B0503020204020204" pitchFamily="34" charset="-122"/>
                  <a:ea typeface="微软雅黑" panose="020B0503020204020204" pitchFamily="34" charset="-122"/>
                </a:rPr>
                <a:t>            fs.close();</a:t>
              </a:r>
            </a:p>
            <a:p>
              <a:r>
                <a:rPr lang="zh-CN" altLang="en-US" sz="2000" b="1" dirty="0">
                  <a:solidFill>
                    <a:srgbClr val="484849"/>
                  </a:solidFill>
                  <a:latin typeface="微软雅黑" panose="020B0503020204020204" pitchFamily="34" charset="-122"/>
                  <a:ea typeface="微软雅黑" panose="020B0503020204020204" pitchFamily="34" charset="-122"/>
                </a:rPr>
                <a:t>        } catch (IOException e) {</a:t>
              </a:r>
            </a:p>
            <a:p>
              <a:r>
                <a:rPr lang="zh-CN" altLang="en-US" sz="2000" b="1" dirty="0">
                  <a:solidFill>
                    <a:srgbClr val="484849"/>
                  </a:solidFill>
                  <a:latin typeface="微软雅黑" panose="020B0503020204020204" pitchFamily="34" charset="-122"/>
                  <a:ea typeface="微软雅黑" panose="020B0503020204020204" pitchFamily="34" charset="-122"/>
                </a:rPr>
                <a:t>            e.printStackTrace();</a:t>
              </a:r>
            </a:p>
            <a:p>
              <a:r>
                <a:rPr lang="zh-CN" altLang="en-US" sz="2000" b="1" dirty="0">
                  <a:solidFill>
                    <a:srgbClr val="484849"/>
                  </a:solidFill>
                  <a:latin typeface="微软雅黑" panose="020B0503020204020204" pitchFamily="34" charset="-122"/>
                  <a:ea typeface="微软雅黑" panose="020B0503020204020204" pitchFamily="34" charset="-122"/>
                </a:rPr>
                <a:t>        }</a:t>
              </a:r>
            </a:p>
            <a:p>
              <a:r>
                <a:rPr lang="zh-CN" altLang="en-US" sz="2000" b="1" dirty="0">
                  <a:solidFill>
                    <a:srgbClr val="484849"/>
                  </a:solidFill>
                  <a:latin typeface="微软雅黑" panose="020B0503020204020204" pitchFamily="34" charset="-122"/>
                  <a:ea typeface="微软雅黑" panose="020B0503020204020204" pitchFamily="34" charset="-122"/>
                </a:rPr>
                <a:t>    }</a:t>
              </a:r>
            </a:p>
            <a:p>
              <a:r>
                <a:rPr lang="zh-CN" altLang="en-US" sz="2000" b="1" dirty="0">
                  <a:solidFill>
                    <a:srgbClr val="484849"/>
                  </a:solidFill>
                  <a:latin typeface="微软雅黑" panose="020B0503020204020204" pitchFamily="34" charset="-122"/>
                  <a:ea typeface="微软雅黑" panose="020B0503020204020204" pitchFamily="34" charset="-122"/>
                </a:rPr>
                <a:t>     // 3、上传本地数据到HDFS集群</a:t>
              </a:r>
            </a:p>
            <a:p>
              <a:r>
                <a:rPr lang="zh-CN" altLang="en-US" sz="2000" b="1" dirty="0">
                  <a:solidFill>
                    <a:srgbClr val="484849"/>
                  </a:solidFill>
                  <a:latin typeface="微软雅黑" panose="020B0503020204020204" pitchFamily="34" charset="-122"/>
                  <a:ea typeface="微软雅黑" panose="020B0503020204020204" pitchFamily="34" charset="-122"/>
                </a:rPr>
                <a:t>    @Test</a:t>
              </a:r>
            </a:p>
            <a:p>
              <a:r>
                <a:rPr lang="zh-CN" altLang="en-US" sz="2000" b="1" dirty="0">
                  <a:solidFill>
                    <a:srgbClr val="484849"/>
                  </a:solidFill>
                  <a:latin typeface="微软雅黑" panose="020B0503020204020204" pitchFamily="34" charset="-122"/>
                  <a:ea typeface="微软雅黑" panose="020B0503020204020204" pitchFamily="34" charset="-122"/>
                </a:rPr>
                <a:t>    public void localToHdfs(){</a:t>
              </a:r>
            </a:p>
            <a:p>
              <a:r>
                <a:rPr lang="zh-CN" altLang="en-US" sz="2000" b="1" dirty="0">
                  <a:solidFill>
                    <a:srgbClr val="484849"/>
                  </a:solidFill>
                  <a:latin typeface="微软雅黑" panose="020B0503020204020204" pitchFamily="34" charset="-122"/>
                  <a:ea typeface="微软雅黑" panose="020B0503020204020204" pitchFamily="34" charset="-122"/>
                </a:rPr>
                <a:t>        try {</a:t>
              </a:r>
            </a:p>
            <a:p>
              <a:r>
                <a:rPr lang="zh-CN" altLang="en-US" sz="2000" b="1" dirty="0">
                  <a:solidFill>
                    <a:srgbClr val="484849"/>
                  </a:solidFill>
                  <a:latin typeface="微软雅黑" panose="020B0503020204020204" pitchFamily="34" charset="-122"/>
                  <a:ea typeface="微软雅黑" panose="020B0503020204020204" pitchFamily="34" charset="-122"/>
                </a:rPr>
                <a:t>            fs.copyFromLocalFile(new Path("c:/it.log"),new Path("/it.log"));</a:t>
              </a:r>
            </a:p>
            <a:p>
              <a:r>
                <a:rPr lang="zh-CN" altLang="en-US" sz="2000" b="1" dirty="0">
                  <a:solidFill>
                    <a:srgbClr val="484849"/>
                  </a:solidFill>
                  <a:latin typeface="微软雅黑" panose="020B0503020204020204" pitchFamily="34" charset="-122"/>
                  <a:ea typeface="微软雅黑" panose="020B0503020204020204" pitchFamily="34" charset="-122"/>
                </a:rPr>
                <a:t>            fs.close();</a:t>
              </a:r>
            </a:p>
            <a:p>
              <a:r>
                <a:rPr lang="zh-CN" altLang="en-US" sz="2000" b="1" dirty="0">
                  <a:solidFill>
                    <a:srgbClr val="484849"/>
                  </a:solidFill>
                  <a:latin typeface="微软雅黑" panose="020B0503020204020204" pitchFamily="34" charset="-122"/>
                  <a:ea typeface="微软雅黑" panose="020B0503020204020204" pitchFamily="34" charset="-122"/>
                </a:rPr>
                <a:t>        } catch (IOException e) {</a:t>
              </a:r>
            </a:p>
            <a:p>
              <a:r>
                <a:rPr lang="zh-CN" altLang="en-US" sz="2000" b="1" dirty="0">
                  <a:solidFill>
                    <a:srgbClr val="484849"/>
                  </a:solidFill>
                  <a:latin typeface="微软雅黑" panose="020B0503020204020204" pitchFamily="34" charset="-122"/>
                  <a:ea typeface="微软雅黑" panose="020B0503020204020204" pitchFamily="34" charset="-122"/>
                </a:rPr>
                <a:t>            e.printStackTrace();</a:t>
              </a:r>
            </a:p>
            <a:p>
              <a:r>
                <a:rPr lang="zh-CN" altLang="en-US" sz="2000" b="1" dirty="0">
                  <a:solidFill>
                    <a:srgbClr val="484849"/>
                  </a:solidFill>
                  <a:latin typeface="微软雅黑" panose="020B0503020204020204" pitchFamily="34" charset="-122"/>
                  <a:ea typeface="微软雅黑" panose="020B0503020204020204" pitchFamily="34" charset="-122"/>
                </a:rPr>
                <a:t>        }</a:t>
              </a:r>
            </a:p>
            <a:p>
              <a:r>
                <a:rPr lang="zh-CN" altLang="en-US"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875" y="251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4.5.2HDFS API</a:t>
            </a:r>
            <a:r>
              <a:rPr lang="zh-CN" altLang="en-US" sz="2800" b="1" dirty="0">
                <a:solidFill>
                  <a:schemeClr val="accent2"/>
                </a:solidFill>
                <a:latin typeface="微软雅黑" panose="020B0503020204020204" pitchFamily="34" charset="-122"/>
                <a:ea typeface="微软雅黑" panose="020B0503020204020204" pitchFamily="34" charset="-122"/>
              </a:rPr>
              <a:t>编程实例</a:t>
            </a:r>
          </a:p>
        </p:txBody>
      </p:sp>
      <p:grpSp>
        <p:nvGrpSpPr>
          <p:cNvPr id="3" name="组合 2"/>
          <p:cNvGrpSpPr/>
          <p:nvPr/>
        </p:nvGrpSpPr>
        <p:grpSpPr>
          <a:xfrm>
            <a:off x="390154" y="641985"/>
            <a:ext cx="11404394" cy="6247130"/>
            <a:chOff x="875" y="2514"/>
            <a:chExt cx="9638" cy="9838"/>
          </a:xfrm>
        </p:grpSpPr>
        <p:sp>
          <p:nvSpPr>
            <p:cNvPr id="116" name="TextBox 54"/>
            <p:cNvSpPr txBox="1"/>
            <p:nvPr/>
          </p:nvSpPr>
          <p:spPr>
            <a:xfrm>
              <a:off x="1101" y="2514"/>
              <a:ext cx="9412" cy="983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 4、HDFS中创建文件夹</a:t>
              </a:r>
            </a:p>
            <a:p>
              <a:r>
                <a:rPr lang="zh-CN" altLang="en-US" sz="2000" b="1" dirty="0">
                  <a:solidFill>
                    <a:srgbClr val="484849"/>
                  </a:solidFill>
                  <a:latin typeface="微软雅黑" panose="020B0503020204020204" pitchFamily="34" charset="-122"/>
                  <a:ea typeface="微软雅黑" panose="020B0503020204020204" pitchFamily="34" charset="-122"/>
                </a:rPr>
                <a:t>    @Test</a:t>
              </a:r>
            </a:p>
            <a:p>
              <a:r>
                <a:rPr lang="zh-CN" altLang="en-US" sz="2000" b="1" dirty="0">
                  <a:solidFill>
                    <a:srgbClr val="484849"/>
                  </a:solidFill>
                  <a:latin typeface="微软雅黑" panose="020B0503020204020204" pitchFamily="34" charset="-122"/>
                  <a:ea typeface="微软雅黑" panose="020B0503020204020204" pitchFamily="34" charset="-122"/>
                </a:rPr>
                <a:t>    public void hdfsMkdir(){</a:t>
              </a:r>
            </a:p>
            <a:p>
              <a:r>
                <a:rPr lang="zh-CN" altLang="en-US" sz="2000" b="1" dirty="0">
                  <a:solidFill>
                    <a:srgbClr val="484849"/>
                  </a:solidFill>
                  <a:latin typeface="微软雅黑" panose="020B0503020204020204" pitchFamily="34" charset="-122"/>
                  <a:ea typeface="微软雅黑" panose="020B0503020204020204" pitchFamily="34" charset="-122"/>
                </a:rPr>
                <a:t>        try {</a:t>
              </a:r>
            </a:p>
            <a:p>
              <a:r>
                <a:rPr lang="zh-CN" altLang="en-US" sz="2000" b="1" dirty="0">
                  <a:solidFill>
                    <a:srgbClr val="484849"/>
                  </a:solidFill>
                  <a:latin typeface="微软雅黑" panose="020B0503020204020204" pitchFamily="34" charset="-122"/>
                  <a:ea typeface="微软雅黑" panose="020B0503020204020204" pitchFamily="34" charset="-122"/>
                </a:rPr>
                <a:t>            fs.mkdirs(new Path("/ittest"));</a:t>
              </a:r>
            </a:p>
            <a:p>
              <a:r>
                <a:rPr lang="zh-CN" altLang="en-US" sz="2000" b="1" dirty="0">
                  <a:solidFill>
                    <a:srgbClr val="484849"/>
                  </a:solidFill>
                  <a:latin typeface="微软雅黑" panose="020B0503020204020204" pitchFamily="34" charset="-122"/>
                  <a:ea typeface="微软雅黑" panose="020B0503020204020204" pitchFamily="34" charset="-122"/>
                </a:rPr>
                <a:t>            fs.close();</a:t>
              </a:r>
            </a:p>
            <a:p>
              <a:r>
                <a:rPr lang="zh-CN" altLang="en-US" sz="2000" b="1" dirty="0">
                  <a:solidFill>
                    <a:srgbClr val="484849"/>
                  </a:solidFill>
                  <a:latin typeface="微软雅黑" panose="020B0503020204020204" pitchFamily="34" charset="-122"/>
                  <a:ea typeface="微软雅黑" panose="020B0503020204020204" pitchFamily="34" charset="-122"/>
                </a:rPr>
                <a:t>        } catch (IOException e) {</a:t>
              </a:r>
            </a:p>
            <a:p>
              <a:r>
                <a:rPr lang="zh-CN" altLang="en-US" sz="2000" b="1" dirty="0">
                  <a:solidFill>
                    <a:srgbClr val="484849"/>
                  </a:solidFill>
                  <a:latin typeface="微软雅黑" panose="020B0503020204020204" pitchFamily="34" charset="-122"/>
                  <a:ea typeface="微软雅黑" panose="020B0503020204020204" pitchFamily="34" charset="-122"/>
                </a:rPr>
                <a:t>            e.printStackTrace();</a:t>
              </a:r>
            </a:p>
            <a:p>
              <a:r>
                <a:rPr lang="zh-CN" altLang="en-US" sz="2000" b="1" dirty="0">
                  <a:solidFill>
                    <a:srgbClr val="484849"/>
                  </a:solidFill>
                  <a:latin typeface="微软雅黑" panose="020B0503020204020204" pitchFamily="34" charset="-122"/>
                  <a:ea typeface="微软雅黑" panose="020B0503020204020204" pitchFamily="34" charset="-122"/>
                </a:rPr>
                <a:t>        }</a:t>
              </a:r>
            </a:p>
            <a:p>
              <a:r>
                <a:rPr lang="zh-CN" altLang="en-US" sz="2000" b="1" dirty="0">
                  <a:solidFill>
                    <a:srgbClr val="484849"/>
                  </a:solidFill>
                  <a:latin typeface="微软雅黑" panose="020B0503020204020204" pitchFamily="34" charset="-122"/>
                  <a:ea typeface="微软雅黑" panose="020B0503020204020204" pitchFamily="34" charset="-122"/>
                </a:rPr>
                <a:t>    }</a:t>
              </a:r>
            </a:p>
            <a:p>
              <a:r>
                <a:rPr lang="zh-CN" altLang="en-US" sz="2000" b="1" dirty="0">
                  <a:solidFill>
                    <a:srgbClr val="484849"/>
                  </a:solidFill>
                  <a:latin typeface="微软雅黑" panose="020B0503020204020204" pitchFamily="34" charset="-122"/>
                  <a:ea typeface="微软雅黑" panose="020B0503020204020204" pitchFamily="34" charset="-122"/>
                </a:rPr>
                <a:t>      // 5、在HDFS中移动修改文件</a:t>
              </a:r>
            </a:p>
            <a:p>
              <a:r>
                <a:rPr lang="zh-CN" altLang="en-US" sz="2000" b="1" dirty="0">
                  <a:solidFill>
                    <a:srgbClr val="484849"/>
                  </a:solidFill>
                  <a:latin typeface="微软雅黑" panose="020B0503020204020204" pitchFamily="34" charset="-122"/>
                  <a:ea typeface="微软雅黑" panose="020B0503020204020204" pitchFamily="34" charset="-122"/>
                </a:rPr>
                <a:t>    @Test</a:t>
              </a:r>
            </a:p>
            <a:p>
              <a:r>
                <a:rPr lang="zh-CN" altLang="en-US" sz="2000" b="1" dirty="0">
                  <a:solidFill>
                    <a:srgbClr val="484849"/>
                  </a:solidFill>
                  <a:latin typeface="微软雅黑" panose="020B0503020204020204" pitchFamily="34" charset="-122"/>
                  <a:ea typeface="微软雅黑" panose="020B0503020204020204" pitchFamily="34" charset="-122"/>
                </a:rPr>
                <a:t>    public void hdfsRename(){</a:t>
              </a:r>
            </a:p>
            <a:p>
              <a:r>
                <a:rPr lang="zh-CN" altLang="en-US" sz="2000" b="1" dirty="0">
                  <a:solidFill>
                    <a:srgbClr val="484849"/>
                  </a:solidFill>
                  <a:latin typeface="微软雅黑" panose="020B0503020204020204" pitchFamily="34" charset="-122"/>
                  <a:ea typeface="微软雅黑" panose="020B0503020204020204" pitchFamily="34" charset="-122"/>
                </a:rPr>
                <a:t>        try {</a:t>
              </a:r>
            </a:p>
            <a:p>
              <a:r>
                <a:rPr lang="zh-CN" altLang="en-US" sz="2000" b="1" dirty="0">
                  <a:solidFill>
                    <a:srgbClr val="484849"/>
                  </a:solidFill>
                  <a:latin typeface="微软雅黑" panose="020B0503020204020204" pitchFamily="34" charset="-122"/>
                  <a:ea typeface="微软雅黑" panose="020B0503020204020204" pitchFamily="34" charset="-122"/>
                </a:rPr>
                <a:t>            fs.rename(new Path("/a.txt"),new Path("/software/b.txt"));</a:t>
              </a:r>
            </a:p>
            <a:p>
              <a:r>
                <a:rPr lang="zh-CN" altLang="en-US" sz="2000" b="1" dirty="0">
                  <a:solidFill>
                    <a:srgbClr val="484849"/>
                  </a:solidFill>
                  <a:latin typeface="微软雅黑" panose="020B0503020204020204" pitchFamily="34" charset="-122"/>
                  <a:ea typeface="微软雅黑" panose="020B0503020204020204" pitchFamily="34" charset="-122"/>
                </a:rPr>
                <a:t>            fs.close();</a:t>
              </a:r>
            </a:p>
            <a:p>
              <a:r>
                <a:rPr lang="zh-CN" altLang="en-US" sz="2000" b="1" dirty="0">
                  <a:solidFill>
                    <a:srgbClr val="484849"/>
                  </a:solidFill>
                  <a:latin typeface="微软雅黑" panose="020B0503020204020204" pitchFamily="34" charset="-122"/>
                  <a:ea typeface="微软雅黑" panose="020B0503020204020204" pitchFamily="34" charset="-122"/>
                </a:rPr>
                <a:t>        } catch (IOException e) {</a:t>
              </a:r>
            </a:p>
            <a:p>
              <a:r>
                <a:rPr lang="zh-CN" altLang="en-US" sz="2000" b="1" dirty="0">
                  <a:solidFill>
                    <a:srgbClr val="484849"/>
                  </a:solidFill>
                  <a:latin typeface="微软雅黑" panose="020B0503020204020204" pitchFamily="34" charset="-122"/>
                  <a:ea typeface="微软雅黑" panose="020B0503020204020204" pitchFamily="34" charset="-122"/>
                </a:rPr>
                <a:t>            e.printStackTrace();</a:t>
              </a:r>
            </a:p>
            <a:p>
              <a:r>
                <a:rPr lang="zh-CN" altLang="en-US" sz="2000" b="1" dirty="0">
                  <a:solidFill>
                    <a:srgbClr val="484849"/>
                  </a:solidFill>
                  <a:latin typeface="微软雅黑" panose="020B0503020204020204" pitchFamily="34" charset="-122"/>
                  <a:ea typeface="微软雅黑" panose="020B0503020204020204" pitchFamily="34" charset="-122"/>
                </a:rPr>
                <a:t>        }</a:t>
              </a:r>
            </a:p>
            <a:p>
              <a:r>
                <a:rPr lang="zh-CN" altLang="en-US"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875" y="251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4.5.2HDFS API</a:t>
            </a:r>
            <a:r>
              <a:rPr lang="zh-CN" altLang="en-US" sz="2800" b="1" dirty="0">
                <a:solidFill>
                  <a:schemeClr val="accent2"/>
                </a:solidFill>
                <a:latin typeface="微软雅黑" panose="020B0503020204020204" pitchFamily="34" charset="-122"/>
                <a:ea typeface="微软雅黑" panose="020B0503020204020204" pitchFamily="34" charset="-122"/>
              </a:rPr>
              <a:t>编程实例</a:t>
            </a:r>
          </a:p>
        </p:txBody>
      </p:sp>
      <p:grpSp>
        <p:nvGrpSpPr>
          <p:cNvPr id="3" name="组合 2"/>
          <p:cNvGrpSpPr/>
          <p:nvPr/>
        </p:nvGrpSpPr>
        <p:grpSpPr>
          <a:xfrm>
            <a:off x="336179" y="631825"/>
            <a:ext cx="11404394" cy="5908040"/>
            <a:chOff x="875" y="2514"/>
            <a:chExt cx="9638" cy="9304"/>
          </a:xfrm>
        </p:grpSpPr>
        <p:sp>
          <p:nvSpPr>
            <p:cNvPr id="116" name="TextBox 54"/>
            <p:cNvSpPr txBox="1"/>
            <p:nvPr/>
          </p:nvSpPr>
          <p:spPr>
            <a:xfrm>
              <a:off x="1101" y="2514"/>
              <a:ext cx="9412" cy="930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 </a:t>
              </a:r>
              <a:r>
                <a:rPr lang="zh-CN" altLang="en-US" sz="2000" b="1" dirty="0">
                  <a:solidFill>
                    <a:srgbClr val="484849"/>
                  </a:solidFill>
                  <a:latin typeface="微软雅黑" panose="020B0503020204020204" pitchFamily="34" charset="-122"/>
                  <a:ea typeface="微软雅黑" panose="020B0503020204020204" pitchFamily="34" charset="-122"/>
                </a:rPr>
                <a:t>// 6、删除文件夹</a:t>
              </a:r>
            </a:p>
            <a:p>
              <a:r>
                <a:rPr lang="zh-CN" altLang="en-US" sz="2000" b="1" dirty="0">
                  <a:solidFill>
                    <a:srgbClr val="484849"/>
                  </a:solidFill>
                  <a:latin typeface="微软雅黑" panose="020B0503020204020204" pitchFamily="34" charset="-122"/>
                  <a:ea typeface="微软雅黑" panose="020B0503020204020204" pitchFamily="34" charset="-122"/>
                </a:rPr>
                <a:t>    @Test</a:t>
              </a:r>
            </a:p>
            <a:p>
              <a:r>
                <a:rPr lang="zh-CN" altLang="en-US" sz="2000" b="1" dirty="0">
                  <a:solidFill>
                    <a:srgbClr val="484849"/>
                  </a:solidFill>
                  <a:latin typeface="微软雅黑" panose="020B0503020204020204" pitchFamily="34" charset="-122"/>
                  <a:ea typeface="微软雅黑" panose="020B0503020204020204" pitchFamily="34" charset="-122"/>
                </a:rPr>
                <a:t>    public void deleteDir(){</a:t>
              </a:r>
            </a:p>
            <a:p>
              <a:r>
                <a:rPr lang="zh-CN" altLang="en-US" sz="2000" b="1" dirty="0">
                  <a:solidFill>
                    <a:srgbClr val="484849"/>
                  </a:solidFill>
                  <a:latin typeface="微软雅黑" panose="020B0503020204020204" pitchFamily="34" charset="-122"/>
                  <a:ea typeface="微软雅黑" panose="020B0503020204020204" pitchFamily="34" charset="-122"/>
                </a:rPr>
                <a:t>        try {</a:t>
              </a:r>
            </a:p>
            <a:p>
              <a:r>
                <a:rPr lang="zh-CN" altLang="en-US" sz="2000" b="1" dirty="0">
                  <a:solidFill>
                    <a:srgbClr val="484849"/>
                  </a:solidFill>
                  <a:latin typeface="微软雅黑" panose="020B0503020204020204" pitchFamily="34" charset="-122"/>
                  <a:ea typeface="微软雅黑" panose="020B0503020204020204" pitchFamily="34" charset="-122"/>
                </a:rPr>
                <a:t>            fs.delete(new Path("/xxx"),true);</a:t>
              </a:r>
            </a:p>
            <a:p>
              <a:r>
                <a:rPr lang="zh-CN" altLang="en-US" sz="2000" b="1" dirty="0">
                  <a:solidFill>
                    <a:srgbClr val="484849"/>
                  </a:solidFill>
                  <a:latin typeface="微软雅黑" panose="020B0503020204020204" pitchFamily="34" charset="-122"/>
                  <a:ea typeface="微软雅黑" panose="020B0503020204020204" pitchFamily="34" charset="-122"/>
                </a:rPr>
                <a:t>            fs.close();</a:t>
              </a:r>
            </a:p>
            <a:p>
              <a:r>
                <a:rPr lang="zh-CN" altLang="en-US" sz="2000" b="1" dirty="0">
                  <a:solidFill>
                    <a:srgbClr val="484849"/>
                  </a:solidFill>
                  <a:latin typeface="微软雅黑" panose="020B0503020204020204" pitchFamily="34" charset="-122"/>
                  <a:ea typeface="微软雅黑" panose="020B0503020204020204" pitchFamily="34" charset="-122"/>
                </a:rPr>
                <a:t>        } catch (IOException e) {</a:t>
              </a:r>
            </a:p>
            <a:p>
              <a:r>
                <a:rPr lang="zh-CN" altLang="en-US" sz="2000" b="1" dirty="0">
                  <a:solidFill>
                    <a:srgbClr val="484849"/>
                  </a:solidFill>
                  <a:latin typeface="微软雅黑" panose="020B0503020204020204" pitchFamily="34" charset="-122"/>
                  <a:ea typeface="微软雅黑" panose="020B0503020204020204" pitchFamily="34" charset="-122"/>
                </a:rPr>
                <a:t>            e.printStackTrace();</a:t>
              </a:r>
            </a:p>
            <a:p>
              <a:r>
                <a:rPr lang="zh-CN" altLang="en-US" sz="2000" b="1" dirty="0">
                  <a:solidFill>
                    <a:srgbClr val="484849"/>
                  </a:solidFill>
                  <a:latin typeface="微软雅黑" panose="020B0503020204020204" pitchFamily="34" charset="-122"/>
                  <a:ea typeface="微软雅黑" panose="020B0503020204020204" pitchFamily="34" charset="-122"/>
                </a:rPr>
                <a:t>        }</a:t>
              </a:r>
            </a:p>
            <a:p>
              <a:r>
                <a:rPr lang="zh-CN" altLang="en-US" sz="2000" b="1" dirty="0">
                  <a:solidFill>
                    <a:srgbClr val="484849"/>
                  </a:solidFill>
                  <a:latin typeface="微软雅黑" panose="020B0503020204020204" pitchFamily="34" charset="-122"/>
                  <a:ea typeface="微软雅黑" panose="020B0503020204020204" pitchFamily="34" charset="-122"/>
                </a:rPr>
                <a:t>    }</a:t>
              </a:r>
            </a:p>
            <a:p>
              <a:r>
                <a:rPr lang="zh-CN" altLang="en-US" sz="2000" b="1" dirty="0">
                  <a:solidFill>
                    <a:srgbClr val="484849"/>
                  </a:solidFill>
                  <a:latin typeface="微软雅黑" panose="020B0503020204020204" pitchFamily="34" charset="-122"/>
                  <a:ea typeface="微软雅黑" panose="020B0503020204020204" pitchFamily="34" charset="-122"/>
                </a:rPr>
                <a:t>       // 7、查询HDFS下指定目录下的文件和文件夹信息</a:t>
              </a:r>
            </a:p>
            <a:p>
              <a:r>
                <a:rPr lang="zh-CN" altLang="en-US" sz="2000" b="1" dirty="0">
                  <a:solidFill>
                    <a:srgbClr val="484849"/>
                  </a:solidFill>
                  <a:latin typeface="微软雅黑" panose="020B0503020204020204" pitchFamily="34" charset="-122"/>
                  <a:ea typeface="微软雅黑" panose="020B0503020204020204" pitchFamily="34" charset="-122"/>
                </a:rPr>
                <a:t>    @Test</a:t>
              </a:r>
            </a:p>
            <a:p>
              <a:r>
                <a:rPr lang="zh-CN" altLang="en-US" sz="2000" b="1" dirty="0">
                  <a:solidFill>
                    <a:srgbClr val="484849"/>
                  </a:solidFill>
                  <a:latin typeface="微软雅黑" panose="020B0503020204020204" pitchFamily="34" charset="-122"/>
                  <a:ea typeface="微软雅黑" panose="020B0503020204020204" pitchFamily="34" charset="-122"/>
                </a:rPr>
                <a:t>    public void hdfsLs2() throws Exception {</a:t>
              </a:r>
            </a:p>
            <a:p>
              <a:r>
                <a:rPr lang="zh-CN" altLang="en-US" sz="2000" b="1" dirty="0">
                  <a:solidFill>
                    <a:srgbClr val="484849"/>
                  </a:solidFill>
                  <a:latin typeface="微软雅黑" panose="020B0503020204020204" pitchFamily="34" charset="-122"/>
                  <a:ea typeface="微软雅黑" panose="020B0503020204020204" pitchFamily="34" charset="-122"/>
                </a:rPr>
                <a:t>        //展示状态信息</a:t>
              </a:r>
            </a:p>
            <a:p>
              <a:r>
                <a:rPr lang="zh-CN" altLang="en-US" sz="2000" b="1" dirty="0">
                  <a:solidFill>
                    <a:srgbClr val="484849"/>
                  </a:solidFill>
                  <a:latin typeface="微软雅黑" panose="020B0503020204020204" pitchFamily="34" charset="-122"/>
                  <a:ea typeface="微软雅黑" panose="020B0503020204020204" pitchFamily="34" charset="-122"/>
                </a:rPr>
                <a:t>        FileStatus[] listStatus = fs.listStatus(new Path("/"));</a:t>
              </a:r>
            </a:p>
            <a:p>
              <a:r>
                <a:rPr lang="zh-CN" altLang="en-US" sz="2000" b="1" dirty="0">
                  <a:solidFill>
                    <a:srgbClr val="484849"/>
                  </a:solidFill>
                  <a:latin typeface="微软雅黑" panose="020B0503020204020204" pitchFamily="34" charset="-122"/>
                  <a:ea typeface="微软雅黑" panose="020B0503020204020204" pitchFamily="34" charset="-122"/>
                </a:rPr>
                <a:t>        for(FileStatus ls:listStatus) {</a:t>
              </a:r>
            </a:p>
            <a:p>
              <a:r>
                <a:rPr lang="zh-CN" altLang="en-US" sz="2000" b="1" dirty="0">
                  <a:solidFill>
                    <a:srgbClr val="484849"/>
                  </a:solidFill>
                  <a:latin typeface="微软雅黑" panose="020B0503020204020204" pitchFamily="34" charset="-122"/>
                  <a:ea typeface="微软雅黑" panose="020B0503020204020204" pitchFamily="34" charset="-122"/>
                </a:rPr>
                <a:t>            System.out.println("文件路径为："+ ls.getPath());</a:t>
              </a:r>
            </a:p>
            <a:p>
              <a:r>
                <a:rPr lang="zh-CN" altLang="en-US" sz="2000" b="1" dirty="0">
                  <a:solidFill>
                    <a:srgbClr val="484849"/>
                  </a:solidFill>
                  <a:latin typeface="微软雅黑" panose="020B0503020204020204" pitchFamily="34" charset="-122"/>
                  <a:ea typeface="微软雅黑" panose="020B0503020204020204" pitchFamily="34" charset="-122"/>
                </a:rPr>
                <a:t>            System.out.println("块大小为："+ ls.getBlockSize());</a:t>
              </a:r>
            </a:p>
            <a:p>
              <a:r>
                <a:rPr lang="zh-CN" altLang="en-US" sz="18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875" y="251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4.5.2HDFS API</a:t>
            </a:r>
            <a:r>
              <a:rPr lang="zh-CN" altLang="en-US" sz="2800" b="1" dirty="0">
                <a:solidFill>
                  <a:schemeClr val="accent2"/>
                </a:solidFill>
                <a:latin typeface="微软雅黑" panose="020B0503020204020204" pitchFamily="34" charset="-122"/>
                <a:ea typeface="微软雅黑" panose="020B0503020204020204" pitchFamily="34" charset="-122"/>
              </a:rPr>
              <a:t>编程实例</a:t>
            </a:r>
          </a:p>
        </p:txBody>
      </p:sp>
      <p:grpSp>
        <p:nvGrpSpPr>
          <p:cNvPr id="3" name="组合 2"/>
          <p:cNvGrpSpPr/>
          <p:nvPr/>
        </p:nvGrpSpPr>
        <p:grpSpPr>
          <a:xfrm>
            <a:off x="317129" y="1426210"/>
            <a:ext cx="11404394" cy="2245360"/>
            <a:chOff x="875" y="2514"/>
            <a:chExt cx="9638" cy="3536"/>
          </a:xfrm>
        </p:grpSpPr>
        <p:sp>
          <p:nvSpPr>
            <p:cNvPr id="116" name="TextBox 54"/>
            <p:cNvSpPr txBox="1"/>
            <p:nvPr/>
          </p:nvSpPr>
          <p:spPr>
            <a:xfrm>
              <a:off x="1101" y="2514"/>
              <a:ext cx="9412" cy="3536"/>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rPr>
                <a:t> </a:t>
              </a:r>
              <a:r>
                <a:rPr lang="zh-CN" altLang="en-US" sz="1800" b="1" dirty="0">
                  <a:solidFill>
                    <a:srgbClr val="484849"/>
                  </a:solidFill>
                  <a:latin typeface="微软雅黑" panose="020B0503020204020204" pitchFamily="34" charset="-122"/>
                  <a:ea typeface="微软雅黑" panose="020B0503020204020204" pitchFamily="34" charset="-122"/>
                  <a:sym typeface="+mn-ea"/>
                </a:rPr>
                <a:t> </a:t>
              </a:r>
              <a:r>
                <a:rPr lang="zh-CN" altLang="en-US" sz="2000" b="1" dirty="0">
                  <a:solidFill>
                    <a:srgbClr val="484849"/>
                  </a:solidFill>
                  <a:latin typeface="微软雅黑" panose="020B0503020204020204" pitchFamily="34" charset="-122"/>
                  <a:ea typeface="微软雅黑" panose="020B0503020204020204" pitchFamily="34" charset="-122"/>
                  <a:sym typeface="+mn-ea"/>
                </a:rPr>
                <a:t>   System.out.println("文件长度为："+ ls.getLen());</a:t>
              </a:r>
              <a:endParaRPr lang="zh-CN" altLang="en-US"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sym typeface="+mn-ea"/>
                </a:rPr>
                <a:t>            System.out.println("副本数量为："+ ls.getReplication());</a:t>
              </a:r>
              <a:endParaRPr lang="zh-CN" altLang="en-US"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sym typeface="+mn-ea"/>
                </a:rPr>
                <a:t>            System.out.println("==================================");</a:t>
              </a:r>
              <a:endParaRPr lang="zh-CN" altLang="en-US"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sym typeface="+mn-ea"/>
                </a:rPr>
                <a:t>        }</a:t>
              </a:r>
              <a:endParaRPr lang="zh-CN" altLang="en-US"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sym typeface="+mn-ea"/>
                </a:rPr>
                <a:t>        fs.close();</a:t>
              </a:r>
              <a:endParaRPr lang="zh-CN" altLang="en-US"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sym typeface="+mn-ea"/>
                </a:rPr>
                <a:t>    }</a:t>
              </a:r>
              <a:endParaRPr lang="zh-CN" altLang="en-US"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sym typeface="+mn-ea"/>
                </a:rPr>
                <a:t>}</a:t>
              </a:r>
              <a:endParaRPr lang="zh-CN" altLang="en-US" sz="20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875" y="251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734310" y="2665017"/>
            <a:ext cx="7433818" cy="81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zh-CN" altLang="en-US" sz="5330" b="1" cap="all" dirty="0">
                <a:solidFill>
                  <a:prstClr val="black">
                    <a:lumMod val="65000"/>
                    <a:lumOff val="35000"/>
                  </a:prstClr>
                </a:solidFill>
                <a:cs typeface="Arial" panose="020B0604020202020204" pitchFamily="34" charset="0"/>
              </a:rPr>
              <a:t>谢谢！</a:t>
            </a:r>
          </a:p>
        </p:txBody>
      </p:sp>
    </p:spTree>
  </p:cSld>
  <p:clrMapOvr>
    <a:masterClrMapping/>
  </p:clrMapOvr>
  <p:transition spd="med" advClick="0" advTm="7000"/>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19"/>
          <p:cNvSpPr txBox="1">
            <a:spLocks noChangeArrowheads="1"/>
          </p:cNvSpPr>
          <p:nvPr/>
        </p:nvSpPr>
        <p:spPr bwMode="auto">
          <a:xfrm>
            <a:off x="1850232" y="333375"/>
            <a:ext cx="5186363"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ct val="0"/>
              </a:spcBef>
              <a:buFontTx/>
              <a:buNone/>
            </a:pPr>
            <a:r>
              <a:rPr lang="zh-CN" altLang="en-US" sz="2100" b="1" dirty="0">
                <a:solidFill>
                  <a:srgbClr val="404040"/>
                </a:solidFill>
                <a:latin typeface="微软雅黑" panose="020B0503020204020204" pitchFamily="34" charset="-122"/>
                <a:ea typeface="微软雅黑" panose="020B0503020204020204" pitchFamily="34" charset="-122"/>
              </a:rPr>
              <a:t>大数据</a:t>
            </a:r>
            <a:r>
              <a:rPr lang="en-US" altLang="zh-CN" sz="2100" b="1" dirty="0">
                <a:solidFill>
                  <a:srgbClr val="404040"/>
                </a:solidFill>
                <a:latin typeface="微软雅黑" panose="020B0503020204020204" pitchFamily="34" charset="-122"/>
                <a:ea typeface="微软雅黑" panose="020B0503020204020204" pitchFamily="34" charset="-122"/>
              </a:rPr>
              <a:t>Hadoop</a:t>
            </a:r>
            <a:r>
              <a:rPr lang="zh-CN" altLang="en-US" sz="2100" b="1" dirty="0">
                <a:solidFill>
                  <a:srgbClr val="404040"/>
                </a:solidFill>
                <a:latin typeface="微软雅黑" panose="020B0503020204020204" pitchFamily="34" charset="-122"/>
                <a:ea typeface="微软雅黑" panose="020B0503020204020204" pitchFamily="34" charset="-122"/>
              </a:rPr>
              <a:t>平台</a:t>
            </a:r>
          </a:p>
          <a:p>
            <a:pPr eaLnBrk="1" hangingPunct="1">
              <a:lnSpc>
                <a:spcPct val="90000"/>
              </a:lnSpc>
              <a:spcBef>
                <a:spcPct val="0"/>
              </a:spcBef>
              <a:buFontTx/>
              <a:buNone/>
            </a:pPr>
            <a:endParaRPr lang="zh-CN" altLang="en-US" sz="2100" b="1" dirty="0">
              <a:solidFill>
                <a:srgbClr val="404040"/>
              </a:solidFill>
              <a:latin typeface="微软雅黑" panose="020B0503020204020204" pitchFamily="34" charset="-122"/>
              <a:ea typeface="微软雅黑" panose="020B0503020204020204" pitchFamily="34" charset="-122"/>
            </a:endParaRPr>
          </a:p>
        </p:txBody>
      </p:sp>
      <p:sp>
        <p:nvSpPr>
          <p:cNvPr id="6" name="灯片编号占位符 5"/>
          <p:cNvSpPr>
            <a:spLocks noGrp="1"/>
          </p:cNvSpPr>
          <p:nvPr>
            <p:ph type="sldNum" sz="quarter" idx="12"/>
          </p:nvPr>
        </p:nvSpPr>
        <p:spPr>
          <a:xfrm>
            <a:off x="5044281" y="6524625"/>
            <a:ext cx="2133600" cy="476250"/>
          </a:xfrm>
        </p:spPr>
        <p:txBody>
          <a:bodyPr/>
          <a:lstStyle/>
          <a:p>
            <a:pPr algn="ctr">
              <a:defRPr/>
            </a:pPr>
            <a:fld id="{8062E1BE-2B0A-474A-97CE-82EC28AB9383}" type="slidenum">
              <a:rPr lang="zh-CN" altLang="en-US">
                <a:solidFill>
                  <a:schemeClr val="bg1">
                    <a:lumMod val="50000"/>
                  </a:schemeClr>
                </a:solidFill>
              </a:rPr>
              <a:pPr algn="ctr">
                <a:defRPr/>
              </a:pPr>
              <a:t>57</a:t>
            </a:fld>
            <a:endParaRPr lang="zh-CN" altLang="en-US" dirty="0">
              <a:solidFill>
                <a:schemeClr val="bg1">
                  <a:lumMod val="50000"/>
                </a:schemeClr>
              </a:solidFill>
            </a:endParaRPr>
          </a:p>
        </p:txBody>
      </p:sp>
      <p:cxnSp>
        <p:nvCxnSpPr>
          <p:cNvPr id="3" name="直接连接符 2"/>
          <p:cNvCxnSpPr/>
          <p:nvPr/>
        </p:nvCxnSpPr>
        <p:spPr>
          <a:xfrm flipV="1">
            <a:off x="1994694" y="692151"/>
            <a:ext cx="8012112" cy="23813"/>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32773" name="Rectangle 2"/>
          <p:cNvSpPr txBox="1">
            <a:spLocks noChangeArrowheads="1"/>
          </p:cNvSpPr>
          <p:nvPr/>
        </p:nvSpPr>
        <p:spPr bwMode="auto">
          <a:xfrm>
            <a:off x="1850231" y="88741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6600" b="1" dirty="0">
                <a:solidFill>
                  <a:srgbClr val="0033CC"/>
                </a:solidFill>
                <a:latin typeface="隶书" panose="02010509060101010101" pitchFamily="49" charset="-122"/>
                <a:ea typeface="隶书" panose="02010509060101010101" pitchFamily="49" charset="-122"/>
              </a:rPr>
              <a:t>作  业</a:t>
            </a:r>
          </a:p>
        </p:txBody>
      </p:sp>
      <p:sp>
        <p:nvSpPr>
          <p:cNvPr id="10" name="Rectangle 5"/>
          <p:cNvSpPr>
            <a:spLocks noChangeArrowheads="1"/>
          </p:cNvSpPr>
          <p:nvPr/>
        </p:nvSpPr>
        <p:spPr bwMode="auto">
          <a:xfrm>
            <a:off x="1751807" y="2203451"/>
            <a:ext cx="8450263"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647700" indent="-4572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lvl="1" eaLnBrk="1" hangingPunct="1">
              <a:lnSpc>
                <a:spcPct val="130000"/>
              </a:lnSpc>
              <a:buClr>
                <a:schemeClr val="accent2"/>
              </a:buClr>
              <a:buSzPct val="150000"/>
              <a:buFont typeface="Arial" panose="020B0604020202020204" pitchFamily="34" charset="0"/>
              <a:buChar char="•"/>
              <a:defRPr/>
            </a:pPr>
            <a:r>
              <a:rPr kumimoji="1" lang="en-US" altLang="zh-CN" sz="3200" b="1" dirty="0">
                <a:latin typeface="Times New Roman" panose="02020603050405020304" pitchFamily="18" charset="0"/>
              </a:rPr>
              <a:t>Hadoop</a:t>
            </a:r>
            <a:r>
              <a:rPr kumimoji="1" lang="zh-CN" altLang="en-US" sz="3200" b="1" dirty="0">
                <a:latin typeface="Times New Roman" panose="02020603050405020304" pitchFamily="18" charset="0"/>
              </a:rPr>
              <a:t>安装实践</a:t>
            </a:r>
            <a:endParaRPr kumimoji="1" lang="en-US" altLang="zh-CN" sz="3200" b="1" dirty="0">
              <a:latin typeface="Times New Roman" panose="02020603050405020304" pitchFamily="18" charset="0"/>
            </a:endParaRPr>
          </a:p>
          <a:p>
            <a:pPr marL="190500" lvl="1" indent="0">
              <a:lnSpc>
                <a:spcPct val="130000"/>
              </a:lnSpc>
              <a:buClr>
                <a:schemeClr val="accent2"/>
              </a:buClr>
              <a:buSzPct val="150000"/>
              <a:buNone/>
              <a:defRPr/>
            </a:pPr>
            <a:r>
              <a:rPr kumimoji="1" lang="zh-CN" altLang="en-US" sz="3200" b="1" dirty="0">
                <a:latin typeface="Times New Roman" panose="02020603050405020304" pitchFamily="18" charset="0"/>
              </a:rPr>
              <a:t>建议环境：</a:t>
            </a:r>
            <a:r>
              <a:rPr kumimoji="1" lang="en-US" altLang="zh-CN" sz="3200" b="1" dirty="0" err="1">
                <a:latin typeface="Times New Roman" panose="02020603050405020304" pitchFamily="18" charset="0"/>
              </a:rPr>
              <a:t>VMware+CentOS+Hadoop</a:t>
            </a:r>
            <a:endParaRPr kumimoji="1" lang="en-US" altLang="zh-CN" sz="3200" b="1" dirty="0">
              <a:latin typeface="宋体" panose="02010600030101010101" pitchFamily="2" charset="-122"/>
            </a:endParaRPr>
          </a:p>
          <a:p>
            <a:pPr lvl="1" eaLnBrk="1" hangingPunct="1">
              <a:lnSpc>
                <a:spcPct val="130000"/>
              </a:lnSpc>
              <a:buClr>
                <a:schemeClr val="accent2"/>
              </a:buClr>
              <a:buSzPct val="150000"/>
              <a:buFont typeface="Arial" panose="020B0604020202020204" pitchFamily="34" charset="0"/>
              <a:buChar char="•"/>
              <a:defRPr/>
            </a:pPr>
            <a:r>
              <a:rPr kumimoji="1" lang="zh-CN" altLang="en-US" sz="3200" b="1" dirty="0">
                <a:latin typeface="Times New Roman" panose="02020603050405020304" pitchFamily="18" charset="0"/>
              </a:rPr>
              <a:t>运行</a:t>
            </a:r>
            <a:r>
              <a:rPr kumimoji="1" lang="en-US" altLang="zh-CN" sz="3200" b="1" dirty="0">
                <a:latin typeface="Times New Roman" panose="02020603050405020304" pitchFamily="18" charset="0"/>
              </a:rPr>
              <a:t>Hadoop</a:t>
            </a:r>
            <a:r>
              <a:rPr kumimoji="1" lang="zh-CN" altLang="en-US" sz="3200" b="1" dirty="0">
                <a:latin typeface="Times New Roman" panose="02020603050405020304" pitchFamily="18" charset="0"/>
              </a:rPr>
              <a:t>下的</a:t>
            </a:r>
            <a:r>
              <a:rPr kumimoji="1" lang="en-US" altLang="zh-CN" sz="3200" b="1" dirty="0" err="1">
                <a:latin typeface="Times New Roman" panose="02020603050405020304" pitchFamily="18" charset="0"/>
              </a:rPr>
              <a:t>HelloCount</a:t>
            </a:r>
            <a:r>
              <a:rPr kumimoji="1" lang="zh-CN" altLang="en-US" sz="3200" b="1" dirty="0">
                <a:latin typeface="Times New Roman" panose="02020603050405020304" pitchFamily="18" charset="0"/>
              </a:rPr>
              <a:t>程序</a:t>
            </a:r>
            <a:endParaRPr kumimoji="1" lang="en-US" altLang="zh-CN" sz="3200" b="1" dirty="0">
              <a:latin typeface="Times New Roman" panose="02020603050405020304" pitchFamily="18" charset="0"/>
            </a:endParaRPr>
          </a:p>
          <a:p>
            <a:pPr lvl="1" eaLnBrk="1" hangingPunct="1">
              <a:lnSpc>
                <a:spcPct val="130000"/>
              </a:lnSpc>
              <a:buClr>
                <a:schemeClr val="accent2"/>
              </a:buClr>
              <a:buSzPct val="150000"/>
              <a:buFont typeface="Arial" panose="020B0604020202020204" pitchFamily="34" charset="0"/>
              <a:buChar char="•"/>
              <a:defRPr/>
            </a:pPr>
            <a:r>
              <a:rPr kumimoji="1" lang="zh-CN" altLang="en-US" sz="3200" b="1" dirty="0">
                <a:latin typeface="Times New Roman" panose="02020603050405020304" pitchFamily="18" charset="0"/>
              </a:rPr>
              <a:t>搭建开发</a:t>
            </a:r>
            <a:r>
              <a:rPr kumimoji="1" lang="en-US" altLang="zh-CN" sz="3200" b="1" dirty="0">
                <a:latin typeface="Times New Roman" panose="02020603050405020304" pitchFamily="18" charset="0"/>
              </a:rPr>
              <a:t>Hadoop</a:t>
            </a:r>
            <a:r>
              <a:rPr kumimoji="1" lang="zh-CN" altLang="en-US" sz="3200" b="1" dirty="0">
                <a:latin typeface="Times New Roman" panose="02020603050405020304" pitchFamily="18" charset="0"/>
              </a:rPr>
              <a:t>程序环境</a:t>
            </a:r>
            <a:endParaRPr kumimoji="1" lang="en-US" altLang="zh-CN" sz="3200" b="1" dirty="0">
              <a:latin typeface="Times New Roman" panose="02020603050405020304" pitchFamily="18" charset="0"/>
            </a:endParaRPr>
          </a:p>
          <a:p>
            <a:pPr lvl="1" eaLnBrk="1" hangingPunct="1">
              <a:lnSpc>
                <a:spcPct val="130000"/>
              </a:lnSpc>
              <a:buClr>
                <a:schemeClr val="accent2"/>
              </a:buClr>
              <a:buSzPct val="150000"/>
              <a:buFont typeface="Arial" panose="020B0604020202020204" pitchFamily="34" charset="0"/>
              <a:buChar char="•"/>
              <a:defRPr/>
            </a:pPr>
            <a:endParaRPr kumimoji="1" lang="en-US" altLang="zh-CN" sz="3200" b="1" dirty="0">
              <a:latin typeface="Times New Roman" panose="02020603050405020304" pitchFamily="18" charset="0"/>
            </a:endParaRPr>
          </a:p>
        </p:txBody>
      </p:sp>
    </p:spTree>
    <p:extLst>
      <p:ext uri="{BB962C8B-B14F-4D97-AF65-F5344CB8AC3E}">
        <p14:creationId xmlns:p14="http://schemas.microsoft.com/office/powerpoint/2010/main" val="31992890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4.1.1</a:t>
            </a:r>
            <a:r>
              <a:rPr sz="2800" b="1" dirty="0">
                <a:solidFill>
                  <a:schemeClr val="accent2"/>
                </a:solidFill>
                <a:latin typeface="微软雅黑" panose="020B0503020204020204" pitchFamily="34" charset="-122"/>
                <a:ea typeface="微软雅黑" panose="020B0503020204020204" pitchFamily="34" charset="-122"/>
              </a:rPr>
              <a:t>HDFS简介</a:t>
            </a:r>
          </a:p>
        </p:txBody>
      </p:sp>
      <p:grpSp>
        <p:nvGrpSpPr>
          <p:cNvPr id="3" name="组合 2"/>
          <p:cNvGrpSpPr/>
          <p:nvPr/>
        </p:nvGrpSpPr>
        <p:grpSpPr>
          <a:xfrm>
            <a:off x="134295" y="1449070"/>
            <a:ext cx="11667081" cy="5201285"/>
            <a:chOff x="750" y="1616"/>
            <a:chExt cx="9860" cy="8191"/>
          </a:xfrm>
        </p:grpSpPr>
        <p:sp>
          <p:nvSpPr>
            <p:cNvPr id="116" name="TextBox 54"/>
            <p:cNvSpPr txBox="1"/>
            <p:nvPr/>
          </p:nvSpPr>
          <p:spPr>
            <a:xfrm>
              <a:off x="1198" y="1616"/>
              <a:ext cx="9412" cy="819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HDFS是Hadoop分布式文件系统，它是一个高度容错性的系统，适合部署在廉价的机器上。HDFS能提供高吞吐量的数据访问，适合处理有着超大数据集的应用程序。</a:t>
              </a:r>
              <a:endParaRPr lang="en-US" altLang="zh-CN"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1.HDFS名词简介</a:t>
              </a:r>
            </a:p>
            <a:p>
              <a:r>
                <a:rPr lang="zh-CN" altLang="en-US" sz="2400" b="1" dirty="0">
                  <a:solidFill>
                    <a:srgbClr val="484849"/>
                  </a:solidFill>
                  <a:latin typeface="微软雅黑" panose="020B0503020204020204" pitchFamily="34" charset="-122"/>
                  <a:ea typeface="微软雅黑" panose="020B0503020204020204" pitchFamily="34" charset="-122"/>
                </a:rPr>
                <a:t>      1）Block（数据块）</a:t>
              </a:r>
            </a:p>
            <a:p>
              <a:r>
                <a:rPr lang="zh-CN" altLang="en-US" sz="2400" b="1" dirty="0">
                  <a:solidFill>
                    <a:srgbClr val="484849"/>
                  </a:solidFill>
                  <a:latin typeface="微软雅黑" panose="020B0503020204020204" pitchFamily="34" charset="-122"/>
                  <a:ea typeface="微软雅黑" panose="020B0503020204020204" pitchFamily="34" charset="-122"/>
                </a:rPr>
                <a:t>      基本存储单位，Hadoop下块的默认大小为64M，其大小决定了文件系统读写数据的吞吐量，应用程序寻址的速度。 </a:t>
              </a:r>
            </a:p>
            <a:p>
              <a:r>
                <a:rPr lang="zh-CN" altLang="en-US" sz="2400" b="1" dirty="0">
                  <a:solidFill>
                    <a:srgbClr val="484849"/>
                  </a:solidFill>
                  <a:latin typeface="微软雅黑" panose="020B0503020204020204" pitchFamily="34" charset="-122"/>
                  <a:ea typeface="微软雅黑" panose="020B0503020204020204" pitchFamily="34" charset="-122"/>
                </a:rPr>
                <a:t>      2）NameNode（名称节点）</a:t>
              </a:r>
            </a:p>
            <a:p>
              <a:r>
                <a:rPr lang="zh-CN" altLang="en-US" sz="2400" b="1" dirty="0">
                  <a:solidFill>
                    <a:srgbClr val="484849"/>
                  </a:solidFill>
                  <a:latin typeface="微软雅黑" panose="020B0503020204020204" pitchFamily="34" charset="-122"/>
                  <a:ea typeface="微软雅黑" panose="020B0503020204020204" pitchFamily="34" charset="-122"/>
                </a:rPr>
                <a:t>      维护HDFS文件系统，存储文件数据的元信息。处理来自客户端对HDFS的各种操作的交互反馈。</a:t>
              </a:r>
              <a:endParaRPr lang="en-US" altLang="zh-CN"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存储镜像文件(Namespace image)和操作日志文件(EditLog)，这两个文件也会被持久化存储在本地硬盘。</a:t>
              </a: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4.1.1</a:t>
            </a:r>
            <a:r>
              <a:rPr sz="2800" b="1" dirty="0">
                <a:solidFill>
                  <a:schemeClr val="accent2"/>
                </a:solidFill>
                <a:latin typeface="微软雅黑" panose="020B0503020204020204" pitchFamily="34" charset="-122"/>
                <a:ea typeface="微软雅黑" panose="020B0503020204020204" pitchFamily="34" charset="-122"/>
              </a:rPr>
              <a:t>HDFS简介</a:t>
            </a:r>
          </a:p>
        </p:txBody>
      </p:sp>
      <p:grpSp>
        <p:nvGrpSpPr>
          <p:cNvPr id="3" name="组合 2"/>
          <p:cNvGrpSpPr/>
          <p:nvPr/>
        </p:nvGrpSpPr>
        <p:grpSpPr>
          <a:xfrm>
            <a:off x="106355" y="1176655"/>
            <a:ext cx="11667081" cy="5262880"/>
            <a:chOff x="750" y="1616"/>
            <a:chExt cx="9860" cy="8288"/>
          </a:xfrm>
        </p:grpSpPr>
        <p:sp>
          <p:nvSpPr>
            <p:cNvPr id="116" name="TextBox 54"/>
            <p:cNvSpPr txBox="1"/>
            <p:nvPr/>
          </p:nvSpPr>
          <p:spPr>
            <a:xfrm>
              <a:off x="1198" y="1616"/>
              <a:ext cx="9412" cy="828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endParaRPr lang="en-US" altLang="zh-CN"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3）SecondaryNameNode</a:t>
              </a:r>
            </a:p>
            <a:p>
              <a:r>
                <a:rPr lang="zh-CN" altLang="en-US" sz="2400" b="1" dirty="0">
                  <a:solidFill>
                    <a:srgbClr val="484849"/>
                  </a:solidFill>
                  <a:latin typeface="微软雅黑" panose="020B0503020204020204" pitchFamily="34" charset="-122"/>
                  <a:ea typeface="微软雅黑" panose="020B0503020204020204" pitchFamily="34" charset="-122"/>
                </a:rPr>
                <a:t>      周期性保存NameNode的元数据，这些元数据包括文件镜像数据FsImage和编辑日志数据EditLog。</a:t>
              </a:r>
            </a:p>
            <a:p>
              <a:r>
                <a:rPr lang="zh-CN" altLang="en-US" sz="2400" b="1" dirty="0">
                  <a:solidFill>
                    <a:srgbClr val="484849"/>
                  </a:solidFill>
                  <a:latin typeface="微软雅黑" panose="020B0503020204020204" pitchFamily="34" charset="-122"/>
                  <a:ea typeface="微软雅黑" panose="020B0503020204020204" pitchFamily="34" charset="-122"/>
                </a:rPr>
                <a:t>      如果Namenode节点故障，Namenode下次启动的时候，会把FsImage加载到内存中。</a:t>
              </a:r>
            </a:p>
            <a:p>
              <a:r>
                <a:rPr lang="zh-CN" altLang="en-US" sz="2400" b="1" dirty="0">
                  <a:solidFill>
                    <a:srgbClr val="484849"/>
                  </a:solidFill>
                  <a:latin typeface="微软雅黑" panose="020B0503020204020204" pitchFamily="34" charset="-122"/>
                  <a:ea typeface="微软雅黑" panose="020B0503020204020204" pitchFamily="34" charset="-122"/>
                  <a:sym typeface="+mn-ea"/>
                </a:rPr>
                <a:t>      4）DataNode（数据节点）</a:t>
              </a:r>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sym typeface="+mn-ea"/>
                </a:rPr>
                <a:t>     文件系统的工作节点，根据客户端或是NameNode的调度存储和检索数据。</a:t>
              </a:r>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sym typeface="+mn-ea"/>
                </a:rPr>
                <a:t>     定期向Namenode发送他们所存储的块的列表。</a:t>
              </a:r>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sym typeface="+mn-ea"/>
                </a:rPr>
                <a:t>     DataNode启动时会向NameNode报告当前存储的数据块信息，后续也会定时报告修改信息。</a:t>
              </a:r>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sym typeface="+mn-ea"/>
                </a:rPr>
                <a:t>     DataNode之间会进行通信，复制数据块，默认3份，保证数据的冗余性。</a:t>
              </a:r>
              <a:endParaRPr lang="zh-CN" altLang="en-US" sz="2400" b="1" dirty="0">
                <a:solidFill>
                  <a:srgbClr val="484849"/>
                </a:solidFill>
                <a:latin typeface="微软雅黑" panose="020B0503020204020204" pitchFamily="34" charset="-122"/>
                <a:ea typeface="微软雅黑" panose="020B0503020204020204" pitchFamily="34" charset="-122"/>
              </a:endParaRPr>
            </a:p>
            <a:p>
              <a:endParaRPr lang="zh-CN" altLang="en-US" sz="2400" b="1" dirty="0">
                <a:solidFill>
                  <a:srgbClr val="484849"/>
                </a:solidFill>
                <a:latin typeface="微软雅黑" panose="020B0503020204020204" pitchFamily="34" charset="-122"/>
                <a:ea typeface="微软雅黑" panose="020B0503020204020204" pitchFamily="34" charset="-122"/>
              </a:endParaRPr>
            </a:p>
            <a:p>
              <a:endParaRPr lang="zh-CN" altLang="en-US" sz="24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50" y="173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4.1.1</a:t>
            </a:r>
            <a:r>
              <a:rPr sz="2800" b="1" dirty="0">
                <a:solidFill>
                  <a:schemeClr val="accent2"/>
                </a:solidFill>
                <a:latin typeface="微软雅黑" panose="020B0503020204020204" pitchFamily="34" charset="-122"/>
                <a:ea typeface="微软雅黑" panose="020B0503020204020204" pitchFamily="34" charset="-122"/>
              </a:rPr>
              <a:t>HDFS简介</a:t>
            </a:r>
          </a:p>
        </p:txBody>
      </p:sp>
      <p:grpSp>
        <p:nvGrpSpPr>
          <p:cNvPr id="3" name="组合 2"/>
          <p:cNvGrpSpPr/>
          <p:nvPr/>
        </p:nvGrpSpPr>
        <p:grpSpPr>
          <a:xfrm>
            <a:off x="114154" y="1234440"/>
            <a:ext cx="11760560" cy="4523105"/>
            <a:chOff x="704" y="1520"/>
            <a:chExt cx="9939" cy="7123"/>
          </a:xfrm>
        </p:grpSpPr>
        <p:sp>
          <p:nvSpPr>
            <p:cNvPr id="116" name="TextBox 54"/>
            <p:cNvSpPr txBox="1"/>
            <p:nvPr/>
          </p:nvSpPr>
          <p:spPr>
            <a:xfrm>
              <a:off x="1231" y="1520"/>
              <a:ext cx="9412" cy="712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5）NodeManager        </a:t>
              </a:r>
            </a:p>
            <a:p>
              <a:r>
                <a:rPr lang="zh-CN" altLang="en-US" sz="2400" b="1" dirty="0">
                  <a:solidFill>
                    <a:srgbClr val="484849"/>
                  </a:solidFill>
                  <a:latin typeface="微软雅黑" panose="020B0503020204020204" pitchFamily="34" charset="-122"/>
                  <a:ea typeface="微软雅黑" panose="020B0503020204020204" pitchFamily="34" charset="-122"/>
                </a:rPr>
                <a:t>     对它所在的节点上的资源进行管理（CPU、内存、磁盘的利用情况）。</a:t>
              </a:r>
            </a:p>
            <a:p>
              <a:r>
                <a:rPr lang="zh-CN" altLang="en-US" sz="2400" b="1" dirty="0">
                  <a:solidFill>
                    <a:srgbClr val="484849"/>
                  </a:solidFill>
                  <a:latin typeface="微软雅黑" panose="020B0503020204020204" pitchFamily="34" charset="-122"/>
                  <a:ea typeface="微软雅黑" panose="020B0503020204020204" pitchFamily="34" charset="-122"/>
                </a:rPr>
                <a:t>     定期向ResourceManager进行汇报该节点上的资源利用信息。  </a:t>
              </a:r>
            </a:p>
            <a:p>
              <a:r>
                <a:rPr lang="zh-CN" altLang="en-US" sz="2400" b="1" dirty="0">
                  <a:solidFill>
                    <a:srgbClr val="484849"/>
                  </a:solidFill>
                  <a:latin typeface="微软雅黑" panose="020B0503020204020204" pitchFamily="34" charset="-122"/>
                  <a:ea typeface="微软雅黑" panose="020B0503020204020204" pitchFamily="34" charset="-122"/>
                </a:rPr>
                <a:t>     监督Container(容器)的生命周期。</a:t>
              </a:r>
            </a:p>
            <a:p>
              <a:r>
                <a:rPr lang="zh-CN" altLang="en-US" sz="2400" b="1" dirty="0">
                  <a:solidFill>
                    <a:srgbClr val="484849"/>
                  </a:solidFill>
                  <a:latin typeface="微软雅黑" panose="020B0503020204020204" pitchFamily="34" charset="-122"/>
                  <a:ea typeface="微软雅黑" panose="020B0503020204020204" pitchFamily="34" charset="-122"/>
                </a:rPr>
                <a:t>     监控每个Container的资源使用情况。</a:t>
              </a:r>
            </a:p>
            <a:p>
              <a:r>
                <a:rPr lang="zh-CN" altLang="en-US" sz="2400" b="1" dirty="0">
                  <a:solidFill>
                    <a:srgbClr val="484849"/>
                  </a:solidFill>
                  <a:latin typeface="微软雅黑" panose="020B0503020204020204" pitchFamily="34" charset="-122"/>
                  <a:ea typeface="微软雅黑" panose="020B0503020204020204" pitchFamily="34" charset="-122"/>
                </a:rPr>
                <a:t>     追踪节点健康状况，管理日志和不同应用程序用到的附属服务（Auxiliary Service）。</a:t>
              </a:r>
            </a:p>
            <a:p>
              <a:r>
                <a:rPr lang="zh-CN" altLang="en-US" sz="2400" b="1" dirty="0">
                  <a:solidFill>
                    <a:srgbClr val="484849"/>
                  </a:solidFill>
                  <a:latin typeface="微软雅黑" panose="020B0503020204020204" pitchFamily="34" charset="-122"/>
                  <a:ea typeface="微软雅黑" panose="020B0503020204020204" pitchFamily="34" charset="-122"/>
                </a:rPr>
                <a:t>       6）ResouceManager</a:t>
              </a:r>
            </a:p>
            <a:p>
              <a:r>
                <a:rPr lang="zh-CN" altLang="en-US" sz="2400" b="1" dirty="0">
                  <a:solidFill>
                    <a:srgbClr val="484849"/>
                  </a:solidFill>
                  <a:latin typeface="微软雅黑" panose="020B0503020204020204" pitchFamily="34" charset="-122"/>
                  <a:ea typeface="微软雅黑" panose="020B0503020204020204" pitchFamily="34" charset="-122"/>
                </a:rPr>
                <a:t>     负责集群中所有资源的统一管理和分配。</a:t>
              </a:r>
            </a:p>
            <a:p>
              <a:r>
                <a:rPr lang="zh-CN" altLang="en-US" sz="2400" b="1" dirty="0">
                  <a:solidFill>
                    <a:srgbClr val="484849"/>
                  </a:solidFill>
                  <a:latin typeface="微软雅黑" panose="020B0503020204020204" pitchFamily="34" charset="-122"/>
                  <a:ea typeface="微软雅黑" panose="020B0503020204020204" pitchFamily="34" charset="-122"/>
                </a:rPr>
                <a:t>接收来自各个节点（NodeManager）的资源汇报信息，并把这些信息按照一定的策略分配给各个应用程序（实际上是ApplicationManager）。</a:t>
              </a:r>
            </a:p>
            <a:p>
              <a:endParaRPr lang="zh-CN" altLang="en-US" sz="24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704" y="165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4.1.1</a:t>
            </a:r>
            <a:r>
              <a:rPr sz="2800" b="1" dirty="0">
                <a:solidFill>
                  <a:schemeClr val="accent2"/>
                </a:solidFill>
                <a:latin typeface="微软雅黑" panose="020B0503020204020204" pitchFamily="34" charset="-122"/>
                <a:ea typeface="微软雅黑" panose="020B0503020204020204" pitchFamily="34" charset="-122"/>
              </a:rPr>
              <a:t>HDFS简介</a:t>
            </a:r>
          </a:p>
        </p:txBody>
      </p:sp>
      <p:grpSp>
        <p:nvGrpSpPr>
          <p:cNvPr id="3" name="组合 2"/>
          <p:cNvGrpSpPr/>
          <p:nvPr/>
        </p:nvGrpSpPr>
        <p:grpSpPr>
          <a:xfrm>
            <a:off x="93834" y="1383030"/>
            <a:ext cx="11760560" cy="4092575"/>
            <a:chOff x="704" y="1520"/>
            <a:chExt cx="9939" cy="6445"/>
          </a:xfrm>
        </p:grpSpPr>
        <p:sp>
          <p:nvSpPr>
            <p:cNvPr id="116" name="TextBox 54"/>
            <p:cNvSpPr txBox="1"/>
            <p:nvPr/>
          </p:nvSpPr>
          <p:spPr>
            <a:xfrm>
              <a:off x="1231" y="1520"/>
              <a:ext cx="9412" cy="644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2.HDFS特性</a:t>
              </a:r>
            </a:p>
            <a:p>
              <a:r>
                <a:rPr lang="zh-CN" altLang="en-US" sz="2400" b="1" dirty="0">
                  <a:solidFill>
                    <a:srgbClr val="484849"/>
                  </a:solidFill>
                  <a:latin typeface="微软雅黑" panose="020B0503020204020204" pitchFamily="34" charset="-122"/>
                  <a:ea typeface="微软雅黑" panose="020B0503020204020204" pitchFamily="34" charset="-122"/>
                </a:rPr>
                <a:t>       1）高容错，可扩展性强</a:t>
              </a:r>
            </a:p>
            <a:p>
              <a:r>
                <a:rPr lang="zh-CN" altLang="en-US" sz="2400" b="1" dirty="0">
                  <a:solidFill>
                    <a:srgbClr val="484849"/>
                  </a:solidFill>
                  <a:latin typeface="微软雅黑" panose="020B0503020204020204" pitchFamily="34" charset="-122"/>
                  <a:ea typeface="微软雅黑" panose="020B0503020204020204" pitchFamily="34" charset="-122"/>
                </a:rPr>
                <a:t>数据自动保存多个副本。它通过增加数据冗余来提高容错性。某一个副本丢失以后，它可以自动恢复。可扩展性表示可以不断的添加新的DataNode。</a:t>
              </a:r>
            </a:p>
            <a:p>
              <a:r>
                <a:rPr lang="zh-CN" altLang="en-US" sz="2400" b="1" dirty="0">
                  <a:solidFill>
                    <a:srgbClr val="484849"/>
                  </a:solidFill>
                  <a:latin typeface="微软雅黑" panose="020B0503020204020204" pitchFamily="34" charset="-122"/>
                  <a:ea typeface="微软雅黑" panose="020B0503020204020204" pitchFamily="34" charset="-122"/>
                </a:rPr>
                <a:t>       2）跨平台</a:t>
              </a:r>
            </a:p>
            <a:p>
              <a:r>
                <a:rPr lang="zh-CN" altLang="en-US" sz="2400" b="1" dirty="0">
                  <a:solidFill>
                    <a:srgbClr val="484849"/>
                  </a:solidFill>
                  <a:latin typeface="微软雅黑" panose="020B0503020204020204" pitchFamily="34" charset="-122"/>
                  <a:ea typeface="微软雅黑" panose="020B0503020204020204" pitchFamily="34" charset="-122"/>
                </a:rPr>
                <a:t>HDFS是Java语言开发的，支持多个平台。</a:t>
              </a:r>
            </a:p>
            <a:p>
              <a:r>
                <a:rPr lang="zh-CN" altLang="en-US" sz="2400" b="1" dirty="0">
                  <a:solidFill>
                    <a:srgbClr val="484849"/>
                  </a:solidFill>
                  <a:latin typeface="微软雅黑" panose="020B0503020204020204" pitchFamily="34" charset="-122"/>
                  <a:ea typeface="微软雅黑" panose="020B0503020204020204" pitchFamily="34" charset="-122"/>
                </a:rPr>
                <a:t>       3）Shell命令接口</a:t>
              </a:r>
            </a:p>
            <a:p>
              <a:r>
                <a:rPr lang="zh-CN" altLang="en-US" sz="2400" b="1" dirty="0">
                  <a:solidFill>
                    <a:srgbClr val="484849"/>
                  </a:solidFill>
                  <a:latin typeface="微软雅黑" panose="020B0503020204020204" pitchFamily="34" charset="-122"/>
                  <a:ea typeface="微软雅黑" panose="020B0503020204020204" pitchFamily="34" charset="-122"/>
                </a:rPr>
                <a:t>提供多个Shell命令方便用户操作，例如：</a:t>
              </a:r>
            </a:p>
            <a:p>
              <a:r>
                <a:rPr lang="zh-CN" altLang="en-US" sz="2400" b="1" dirty="0">
                  <a:solidFill>
                    <a:srgbClr val="484849"/>
                  </a:solidFill>
                  <a:latin typeface="微软雅黑" panose="020B0503020204020204" pitchFamily="34" charset="-122"/>
                  <a:ea typeface="微软雅黑" panose="020B0503020204020204" pitchFamily="34" charset="-122"/>
                </a:rPr>
                <a:t>hadoop fs -put 上传，把本地Linux文件系统的文件，上传到HDFS文件系统中。 </a:t>
              </a:r>
            </a:p>
            <a:p>
              <a:r>
                <a:rPr lang="zh-CN" altLang="en-US" sz="2400" b="1" dirty="0">
                  <a:solidFill>
                    <a:srgbClr val="484849"/>
                  </a:solidFill>
                  <a:latin typeface="微软雅黑" panose="020B0503020204020204" pitchFamily="34" charset="-122"/>
                  <a:ea typeface="微软雅黑" panose="020B0503020204020204" pitchFamily="34" charset="-122"/>
                </a:rPr>
                <a:t>hadoop fs -ls hdfs://master:9000/ 查看HDFS文件系统根目录下的文件。</a:t>
              </a:r>
            </a:p>
            <a:p>
              <a:r>
                <a:rPr lang="zh-CN" altLang="en-US"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704" y="1654"/>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96FFF5B-1D19-49F6-80CE-FB420BFED85D"/>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个人述职"/>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93_1*l_h_i*1_1_3"/>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93_1*l_h_i*1_1_3"/>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93_1*l_h_i*1_1_3"/>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93_1*l_h_i*1_1_3"/>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93_1*l_h_i*1_1_3"/>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93_1*l_h_i*1_1_3"/>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TotalTime>
  <Words>4453</Words>
  <Application>Microsoft Office PowerPoint</Application>
  <PresentationFormat>自定义</PresentationFormat>
  <Paragraphs>450</Paragraphs>
  <Slides>57</Slides>
  <Notes>56</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57</vt:i4>
      </vt:variant>
    </vt:vector>
  </HeadingPairs>
  <TitlesOfParts>
    <vt:vector size="71" baseType="lpstr">
      <vt:lpstr>隶书</vt:lpstr>
      <vt:lpstr>宋体</vt:lpstr>
      <vt:lpstr>微软雅黑</vt:lpstr>
      <vt:lpstr>Agency FB</vt:lpstr>
      <vt:lpstr>Arial</vt:lpstr>
      <vt:lpstr>Calibri</vt:lpstr>
      <vt:lpstr>Calibri Light</vt:lpstr>
      <vt:lpstr>Impact</vt:lpstr>
      <vt:lpstr>Source Sans Pro</vt:lpstr>
      <vt:lpstr>Times New Roman</vt:lpstr>
      <vt:lpstr>清风素材 12sc.taobao.com</vt:lpstr>
      <vt:lpstr>1_自定义设计方案</vt:lpstr>
      <vt:lpstr>2_自定义设计方案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sxd@djtu.edu.cn</cp:lastModifiedBy>
  <cp:revision>1194</cp:revision>
  <dcterms:created xsi:type="dcterms:W3CDTF">2013-01-25T01:44:00Z</dcterms:created>
  <dcterms:modified xsi:type="dcterms:W3CDTF">2024-10-02T01:41:09Z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