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3.xml" ContentType="application/vnd.openxmlformats-officedocument.presentationml.notesSlide+xml"/>
  <Override PartName="/ppt/tags/tag89.xml" ContentType="application/vnd.openxmlformats-officedocument.presentationml.tags+xml"/>
  <Override PartName="/ppt/notesSlides/notesSlide24.xml" ContentType="application/vnd.openxmlformats-officedocument.presentationml.notesSlide+xml"/>
  <Override PartName="/ppt/tags/tag90.xml" ContentType="application/vnd.openxmlformats-officedocument.presentationml.tags+xml"/>
  <Override PartName="/ppt/notesSlides/notesSlide25.xml" ContentType="application/vnd.openxmlformats-officedocument.presentationml.notesSlide+xml"/>
  <Override PartName="/ppt/tags/tag91.xml" ContentType="application/vnd.openxmlformats-officedocument.presentationml.tags+xml"/>
  <Override PartName="/ppt/notesSlides/notesSlide26.xml" ContentType="application/vnd.openxmlformats-officedocument.presentationml.notesSlide+xml"/>
  <Override PartName="/ppt/tags/tag92.xml" ContentType="application/vnd.openxmlformats-officedocument.presentationml.tags+xml"/>
  <Override PartName="/ppt/notesSlides/notesSlide27.xml" ContentType="application/vnd.openxmlformats-officedocument.presentationml.notesSlide+xml"/>
  <Override PartName="/ppt/tags/tag93.xml" ContentType="application/vnd.openxmlformats-officedocument.presentationml.tags+xml"/>
  <Override PartName="/ppt/notesSlides/notesSlide28.xml" ContentType="application/vnd.openxmlformats-officedocument.presentationml.notesSlide+xml"/>
  <Override PartName="/ppt/tags/tag94.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52"/>
  </p:notesMasterIdLst>
  <p:handoutMasterIdLst>
    <p:handoutMasterId r:id="rId53"/>
  </p:handoutMasterIdLst>
  <p:sldIdLst>
    <p:sldId id="1026" r:id="rId5"/>
    <p:sldId id="1028" r:id="rId6"/>
    <p:sldId id="1027" r:id="rId7"/>
    <p:sldId id="1058" r:id="rId8"/>
    <p:sldId id="1166" r:id="rId9"/>
    <p:sldId id="1103" r:id="rId10"/>
    <p:sldId id="1062" r:id="rId11"/>
    <p:sldId id="1204" r:id="rId12"/>
    <p:sldId id="1129" r:id="rId13"/>
    <p:sldId id="1104" r:id="rId14"/>
    <p:sldId id="1105" r:id="rId15"/>
    <p:sldId id="1153" r:id="rId16"/>
    <p:sldId id="1241" r:id="rId17"/>
    <p:sldId id="1242" r:id="rId18"/>
    <p:sldId id="1243" r:id="rId19"/>
    <p:sldId id="1106" r:id="rId20"/>
    <p:sldId id="1154" r:id="rId21"/>
    <p:sldId id="1107" r:id="rId22"/>
    <p:sldId id="1155" r:id="rId23"/>
    <p:sldId id="1108" r:id="rId24"/>
    <p:sldId id="1240" r:id="rId25"/>
    <p:sldId id="1110" r:id="rId26"/>
    <p:sldId id="1156" r:id="rId27"/>
    <p:sldId id="1157" r:id="rId28"/>
    <p:sldId id="1160" r:id="rId29"/>
    <p:sldId id="1161" r:id="rId30"/>
    <p:sldId id="1162" r:id="rId31"/>
    <p:sldId id="1163" r:id="rId32"/>
    <p:sldId id="1164" r:id="rId33"/>
    <p:sldId id="1061" r:id="rId34"/>
    <p:sldId id="1111" r:id="rId35"/>
    <p:sldId id="1112" r:id="rId36"/>
    <p:sldId id="1113" r:id="rId37"/>
    <p:sldId id="1114" r:id="rId38"/>
    <p:sldId id="1116" r:id="rId39"/>
    <p:sldId id="1117" r:id="rId40"/>
    <p:sldId id="1118" r:id="rId41"/>
    <p:sldId id="1119" r:id="rId42"/>
    <p:sldId id="1120" r:id="rId43"/>
    <p:sldId id="1122" r:id="rId44"/>
    <p:sldId id="1165" r:id="rId45"/>
    <p:sldId id="1123" r:id="rId46"/>
    <p:sldId id="1125" r:id="rId47"/>
    <p:sldId id="1126" r:id="rId48"/>
    <p:sldId id="1127" r:id="rId49"/>
    <p:sldId id="1128" r:id="rId50"/>
    <p:sldId id="1032" r:id="rId51"/>
  </p:sldIdLst>
  <p:sldSz cx="12196763" cy="6858000"/>
  <p:notesSz cx="6858000" cy="9144000"/>
  <p:custDataLst>
    <p:tags r:id="rId5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p15:clr>
            <a:srgbClr val="A4A3A4"/>
          </p15:clr>
        </p15:guide>
        <p15:guide id="2" pos="3841">
          <p15:clr>
            <a:srgbClr val="A4A3A4"/>
          </p15:clr>
        </p15:guide>
      </p15:sldGuideLst>
    </p:ext>
    <p:ext uri="{2D200454-40CA-4A62-9FC3-DE9A4176ACB9}">
      <p15:notesGuideLst xmlns:p15="http://schemas.microsoft.com/office/powerpoint/2012/main">
        <p15:guide id="1" orient="horz" pos="294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ED5A00"/>
    <a:srgbClr val="0A97A6"/>
    <a:srgbClr val="D53E25"/>
    <a:srgbClr val="ECA11A"/>
    <a:srgbClr val="2C99C0"/>
    <a:srgbClr val="99CC39"/>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2" autoAdjust="0"/>
    <p:restoredTop sz="49635" autoAdjust="0"/>
  </p:normalViewPr>
  <p:slideViewPr>
    <p:cSldViewPr snapToObjects="1">
      <p:cViewPr varScale="1">
        <p:scale>
          <a:sx n="82" d="100"/>
          <a:sy n="82" d="100"/>
        </p:scale>
        <p:origin x="581" y="72"/>
      </p:cViewPr>
      <p:guideLst>
        <p:guide orient="horz" pos="2205"/>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94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12091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864376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35371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38</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40</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41</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42</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43</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44</a:t>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45</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46</a:t>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47</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slideLayout" Target="../slideLayouts/slideLayout3.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24.png"/><Relationship Id="rId5" Type="http://schemas.openxmlformats.org/officeDocument/2006/relationships/notesSlide" Target="../notesSlides/notesSlide13.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notesSlide" Target="../notesSlides/notesSlide14.xml"/><Relationship Id="rId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notesSlide" Target="../notesSlides/notesSlide15.xml"/><Relationship Id="rId4"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25.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notesSlide" Target="../notesSlides/notesSlide17.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3" Type="http://schemas.openxmlformats.org/officeDocument/2006/relationships/tags" Target="../tags/tag60.xml"/><Relationship Id="rId18" Type="http://schemas.openxmlformats.org/officeDocument/2006/relationships/tags" Target="../tags/tag65.xml"/><Relationship Id="rId26" Type="http://schemas.openxmlformats.org/officeDocument/2006/relationships/tags" Target="../tags/tag73.xml"/><Relationship Id="rId39" Type="http://schemas.openxmlformats.org/officeDocument/2006/relationships/tags" Target="../tags/tag86.xml"/><Relationship Id="rId21" Type="http://schemas.openxmlformats.org/officeDocument/2006/relationships/tags" Target="../tags/tag68.xml"/><Relationship Id="rId34" Type="http://schemas.openxmlformats.org/officeDocument/2006/relationships/tags" Target="../tags/tag81.xml"/><Relationship Id="rId42" Type="http://schemas.openxmlformats.org/officeDocument/2006/relationships/slideLayout" Target="../slideLayouts/slideLayout3.xml"/><Relationship Id="rId7" Type="http://schemas.openxmlformats.org/officeDocument/2006/relationships/tags" Target="../tags/tag54.xml"/><Relationship Id="rId2" Type="http://schemas.openxmlformats.org/officeDocument/2006/relationships/tags" Target="../tags/tag49.xml"/><Relationship Id="rId16" Type="http://schemas.openxmlformats.org/officeDocument/2006/relationships/tags" Target="../tags/tag63.xml"/><Relationship Id="rId20" Type="http://schemas.openxmlformats.org/officeDocument/2006/relationships/tags" Target="../tags/tag67.xml"/><Relationship Id="rId29" Type="http://schemas.openxmlformats.org/officeDocument/2006/relationships/tags" Target="../tags/tag76.xml"/><Relationship Id="rId41" Type="http://schemas.openxmlformats.org/officeDocument/2006/relationships/tags" Target="../tags/tag88.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tags" Target="../tags/tag71.xml"/><Relationship Id="rId32" Type="http://schemas.openxmlformats.org/officeDocument/2006/relationships/tags" Target="../tags/tag79.xml"/><Relationship Id="rId37" Type="http://schemas.openxmlformats.org/officeDocument/2006/relationships/tags" Target="../tags/tag84.xml"/><Relationship Id="rId40" Type="http://schemas.openxmlformats.org/officeDocument/2006/relationships/tags" Target="../tags/tag87.xml"/><Relationship Id="rId5" Type="http://schemas.openxmlformats.org/officeDocument/2006/relationships/tags" Target="../tags/tag52.xml"/><Relationship Id="rId15" Type="http://schemas.openxmlformats.org/officeDocument/2006/relationships/tags" Target="../tags/tag62.xml"/><Relationship Id="rId23" Type="http://schemas.openxmlformats.org/officeDocument/2006/relationships/tags" Target="../tags/tag70.xml"/><Relationship Id="rId28" Type="http://schemas.openxmlformats.org/officeDocument/2006/relationships/tags" Target="../tags/tag75.xml"/><Relationship Id="rId36" Type="http://schemas.openxmlformats.org/officeDocument/2006/relationships/tags" Target="../tags/tag83.xml"/><Relationship Id="rId10" Type="http://schemas.openxmlformats.org/officeDocument/2006/relationships/tags" Target="../tags/tag57.xml"/><Relationship Id="rId19" Type="http://schemas.openxmlformats.org/officeDocument/2006/relationships/tags" Target="../tags/tag66.xml"/><Relationship Id="rId31" Type="http://schemas.openxmlformats.org/officeDocument/2006/relationships/tags" Target="../tags/tag78.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tags" Target="../tags/tag69.xml"/><Relationship Id="rId27" Type="http://schemas.openxmlformats.org/officeDocument/2006/relationships/tags" Target="../tags/tag74.xml"/><Relationship Id="rId30" Type="http://schemas.openxmlformats.org/officeDocument/2006/relationships/tags" Target="../tags/tag77.xml"/><Relationship Id="rId35" Type="http://schemas.openxmlformats.org/officeDocument/2006/relationships/tags" Target="../tags/tag82.xml"/><Relationship Id="rId43" Type="http://schemas.openxmlformats.org/officeDocument/2006/relationships/notesSlide" Target="../notesSlides/notesSlide23.xml"/><Relationship Id="rId8" Type="http://schemas.openxmlformats.org/officeDocument/2006/relationships/tags" Target="../tags/tag55.xml"/><Relationship Id="rId3" Type="http://schemas.openxmlformats.org/officeDocument/2006/relationships/tags" Target="../tags/tag50.xml"/><Relationship Id="rId12" Type="http://schemas.openxmlformats.org/officeDocument/2006/relationships/tags" Target="../tags/tag59.xml"/><Relationship Id="rId17" Type="http://schemas.openxmlformats.org/officeDocument/2006/relationships/tags" Target="../tags/tag64.xml"/><Relationship Id="rId25" Type="http://schemas.openxmlformats.org/officeDocument/2006/relationships/tags" Target="../tags/tag72.xml"/><Relationship Id="rId33" Type="http://schemas.openxmlformats.org/officeDocument/2006/relationships/tags" Target="../tags/tag80.xml"/><Relationship Id="rId38" Type="http://schemas.openxmlformats.org/officeDocument/2006/relationships/tags" Target="../tags/tag8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7.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8.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sv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sz="5400" b="1" cap="all" dirty="0">
                <a:solidFill>
                  <a:prstClr val="black">
                    <a:lumMod val="65000"/>
                    <a:lumOff val="35000"/>
                  </a:prstClr>
                </a:solidFill>
                <a:cs typeface="Arial" panose="020B0604020202020204" pitchFamily="34" charset="0"/>
              </a:rPr>
              <a:t> 大数据技术基础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MapReduce设计思想</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10.2 </a:t>
            </a:r>
            <a:r>
              <a:rPr sz="2800" b="1" dirty="0">
                <a:solidFill>
                  <a:schemeClr val="accent2"/>
                </a:solidFill>
                <a:latin typeface="Arial" panose="020B0604020202020204"/>
                <a:ea typeface="微软雅黑" panose="020B0503020204020204" pitchFamily="34" charset="-122"/>
                <a:sym typeface="+mn-ea"/>
              </a:rPr>
              <a:t>MapReduce模型框架</a:t>
            </a:r>
          </a:p>
        </p:txBody>
      </p:sp>
      <p:grpSp>
        <p:nvGrpSpPr>
          <p:cNvPr id="58" name="组合 57"/>
          <p:cNvGrpSpPr/>
          <p:nvPr/>
        </p:nvGrpSpPr>
        <p:grpSpPr>
          <a:xfrm>
            <a:off x="599440" y="1439545"/>
            <a:ext cx="10650855" cy="1642110"/>
            <a:chOff x="1464" y="5770"/>
            <a:chExt cx="16773" cy="2586"/>
          </a:xfrm>
        </p:grpSpPr>
        <p:sp>
          <p:nvSpPr>
            <p:cNvPr id="61" name="文本框 60"/>
            <p:cNvSpPr txBox="1"/>
            <p:nvPr/>
          </p:nvSpPr>
          <p:spPr>
            <a:xfrm>
              <a:off x="2225" y="5770"/>
              <a:ext cx="16012" cy="2586"/>
            </a:xfrm>
            <a:prstGeom prst="rect">
              <a:avLst/>
            </a:prstGeom>
            <a:noFill/>
          </p:spPr>
          <p:txBody>
            <a:bodyPr wrap="square" rtlCol="0">
              <a:spAutoFit/>
            </a:bodyPr>
            <a:lstStyle/>
            <a:p>
              <a:pPr>
                <a:lnSpc>
                  <a:spcPct val="120000"/>
                </a:lnSpc>
              </a:pPr>
              <a:r>
                <a:rPr lang="zh-CN" altLang="en-US" sz="2400" b="1" dirty="0"/>
                <a:t>大数据划分</a:t>
              </a:r>
            </a:p>
            <a:p>
              <a:pPr>
                <a:lnSpc>
                  <a:spcPct val="120000"/>
                </a:lnSpc>
              </a:pPr>
              <a:r>
                <a:rPr lang="zh-CN" altLang="en-US" sz="2000" dirty="0"/>
                <a:t>MapReduce采用了这种“分而治之”的设计思想，对相互间不具有或者有较少数据依赖关系的大数据，用一定的数据划分方法对数据分片，然后将每个数据分片交由一个节点去处理，最后汇总处理结果。</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599440" y="3138170"/>
            <a:ext cx="10516235" cy="1273175"/>
            <a:chOff x="1464" y="5770"/>
            <a:chExt cx="16561" cy="2005"/>
          </a:xfrm>
        </p:grpSpPr>
        <p:sp>
          <p:nvSpPr>
            <p:cNvPr id="67" name="文本框 66"/>
            <p:cNvSpPr txBox="1"/>
            <p:nvPr/>
          </p:nvSpPr>
          <p:spPr>
            <a:xfrm>
              <a:off x="2225" y="5770"/>
              <a:ext cx="15800" cy="2005"/>
            </a:xfrm>
            <a:prstGeom prst="rect">
              <a:avLst/>
            </a:prstGeom>
            <a:noFill/>
          </p:spPr>
          <p:txBody>
            <a:bodyPr wrap="square" rtlCol="0">
              <a:spAutoFit/>
            </a:bodyPr>
            <a:lstStyle/>
            <a:p>
              <a:pPr>
                <a:lnSpc>
                  <a:spcPct val="120000"/>
                </a:lnSpc>
              </a:pPr>
              <a:r>
                <a:rPr lang="zh-CN" altLang="en-US" sz="2400" b="1"/>
                <a:t>MapReduce任务划分</a:t>
              </a:r>
            </a:p>
            <a:p>
              <a:pPr>
                <a:lnSpc>
                  <a:spcPct val="120000"/>
                </a:lnSpc>
              </a:pPr>
              <a:r>
                <a:rPr lang="zh-CN" altLang="en-US" sz="2000"/>
                <a:t>Map 函数主要负责对一组数据记录进行某种映射处理，而Reduce函数主要负责对Map的中间结果进行某种进一步的结果整理和输出。</a:t>
              </a:r>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7" name="组合 16"/>
          <p:cNvGrpSpPr/>
          <p:nvPr/>
        </p:nvGrpSpPr>
        <p:grpSpPr>
          <a:xfrm>
            <a:off x="582930" y="4723765"/>
            <a:ext cx="10650855" cy="1642110"/>
            <a:chOff x="1464" y="5770"/>
            <a:chExt cx="16773" cy="2586"/>
          </a:xfrm>
        </p:grpSpPr>
        <p:sp>
          <p:nvSpPr>
            <p:cNvPr id="18" name="文本框 17"/>
            <p:cNvSpPr txBox="1"/>
            <p:nvPr/>
          </p:nvSpPr>
          <p:spPr>
            <a:xfrm>
              <a:off x="2225" y="5770"/>
              <a:ext cx="16012" cy="2586"/>
            </a:xfrm>
            <a:prstGeom prst="rect">
              <a:avLst/>
            </a:prstGeom>
            <a:noFill/>
          </p:spPr>
          <p:txBody>
            <a:bodyPr wrap="square" rtlCol="0">
              <a:spAutoFit/>
            </a:bodyPr>
            <a:lstStyle/>
            <a:p>
              <a:pPr>
                <a:lnSpc>
                  <a:spcPct val="120000"/>
                </a:lnSpc>
              </a:pPr>
              <a:r>
                <a:rPr lang="zh-CN" altLang="en-US" sz="2400" b="1"/>
                <a:t>统一计算框架</a:t>
              </a:r>
            </a:p>
            <a:p>
              <a:pPr>
                <a:lnSpc>
                  <a:spcPct val="120000"/>
                </a:lnSpc>
              </a:pPr>
              <a:r>
                <a:rPr lang="zh-CN" altLang="en-US" sz="2000"/>
                <a:t>MapReduce提供了统一的计算框架，为程序员隐藏了绝大多数系统层面的处理细节，程序员只需要集中于应用问题和算法本身，而不需要关注其他系统层的处理细节，大大减轻了程序员开发程序的负担。</a:t>
              </a:r>
            </a:p>
          </p:txBody>
        </p:sp>
        <p:sp>
          <p:nvSpPr>
            <p:cNvPr id="21" name="文本框 2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MapReduce模型架构</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10.2 </a:t>
            </a:r>
            <a:r>
              <a:rPr sz="2800" b="1" dirty="0">
                <a:solidFill>
                  <a:schemeClr val="accent2"/>
                </a:solidFill>
                <a:latin typeface="Arial" panose="020B0604020202020204"/>
                <a:ea typeface="微软雅黑" panose="020B0503020204020204" pitchFamily="34" charset="-122"/>
                <a:sym typeface="+mn-ea"/>
              </a:rPr>
              <a:t>MapReduce模型框架</a:t>
            </a:r>
          </a:p>
        </p:txBody>
      </p:sp>
      <p:pic>
        <p:nvPicPr>
          <p:cNvPr id="263" name="图片 38" descr="IMG_256"/>
          <p:cNvPicPr>
            <a:picLocks noChangeAspect="1"/>
          </p:cNvPicPr>
          <p:nvPr/>
        </p:nvPicPr>
        <p:blipFill>
          <a:blip r:embed="rId3"/>
          <a:stretch>
            <a:fillRect/>
          </a:stretch>
        </p:blipFill>
        <p:spPr>
          <a:xfrm>
            <a:off x="1655445" y="1290955"/>
            <a:ext cx="9702165" cy="5537200"/>
          </a:xfrm>
          <a:prstGeom prst="rect">
            <a:avLst/>
          </a:prstGeom>
          <a:noFill/>
          <a:ln w="9525">
            <a:noFill/>
          </a:ln>
        </p:spPr>
      </p:pic>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3839845" y="768985"/>
            <a:ext cx="4429760" cy="521970"/>
            <a:chOff x="695" y="481"/>
            <a:chExt cx="6976" cy="822"/>
          </a:xfrm>
        </p:grpSpPr>
        <p:sp>
          <p:nvSpPr>
            <p:cNvPr id="116" name="TextBox 54"/>
            <p:cNvSpPr txBox="1"/>
            <p:nvPr/>
          </p:nvSpPr>
          <p:spPr>
            <a:xfrm>
              <a:off x="1222" y="481"/>
              <a:ext cx="644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l"/>
              <a:r>
                <a:rPr lang="zh-CN" altLang="zh-CN" sz="2800" b="1" dirty="0">
                  <a:solidFill>
                    <a:srgbClr val="484849"/>
                  </a:solidFill>
                  <a:latin typeface="微软雅黑" panose="020B0503020204020204" pitchFamily="34" charset="-122"/>
                  <a:ea typeface="微软雅黑" panose="020B0503020204020204" pitchFamily="34" charset="-122"/>
                </a:rPr>
                <a:t>MapReduce模型架构</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10.2 </a:t>
            </a:r>
            <a:r>
              <a:rPr sz="2800" b="1" dirty="0">
                <a:solidFill>
                  <a:schemeClr val="accent2"/>
                </a:solidFill>
                <a:latin typeface="Arial" panose="020B0604020202020204"/>
                <a:ea typeface="微软雅黑" panose="020B0503020204020204" pitchFamily="34" charset="-122"/>
                <a:sym typeface="+mn-ea"/>
              </a:rPr>
              <a:t>MapReduce模型框架</a:t>
            </a:r>
          </a:p>
        </p:txBody>
      </p:sp>
      <p:sp>
        <p:nvSpPr>
          <p:cNvPr id="19" name="文本框 18"/>
          <p:cNvSpPr txBox="1"/>
          <p:nvPr/>
        </p:nvSpPr>
        <p:spPr>
          <a:xfrm>
            <a:off x="7127240" y="1630045"/>
            <a:ext cx="4451985" cy="2306955"/>
          </a:xfrm>
          <a:prstGeom prst="rect">
            <a:avLst/>
          </a:prstGeom>
          <a:noFill/>
          <a:ln w="9525">
            <a:noFill/>
          </a:ln>
        </p:spPr>
        <p:txBody>
          <a:bodyPr wrap="square">
            <a:spAutoFit/>
          </a:bodyPr>
          <a:lstStyle/>
          <a:p>
            <a:pPr marL="0" indent="0"/>
            <a:r>
              <a:rPr lang="en-US" sz="2400" b="1">
                <a:latin typeface="宋体" panose="02010600030101010101" pitchFamily="2" charset="-122"/>
                <a:cs typeface="宋体" panose="02010600030101010101" pitchFamily="2" charset="-122"/>
              </a:rPr>
              <a:t>JobTracker</a:t>
            </a:r>
            <a:r>
              <a:rPr lang="zh-CN" sz="2400" b="1">
                <a:latin typeface="宋体" panose="02010600030101010101" pitchFamily="2" charset="-122"/>
                <a:cs typeface="宋体" panose="02010600030101010101" pitchFamily="2" charset="-122"/>
              </a:rPr>
              <a:t>负责资源监控和作业调度。</a:t>
            </a:r>
            <a:r>
              <a:rPr lang="en-US" sz="2400" b="1">
                <a:latin typeface="宋体" panose="02010600030101010101" pitchFamily="2" charset="-122"/>
                <a:cs typeface="宋体" panose="02010600030101010101" pitchFamily="2" charset="-122"/>
              </a:rPr>
              <a:t>JobTracker </a:t>
            </a:r>
            <a:r>
              <a:rPr lang="zh-CN" sz="2400" b="1">
                <a:latin typeface="宋体" panose="02010600030101010101" pitchFamily="2" charset="-122"/>
                <a:cs typeface="宋体" panose="02010600030101010101" pitchFamily="2" charset="-122"/>
              </a:rPr>
              <a:t>监控所有</a:t>
            </a:r>
            <a:r>
              <a:rPr lang="en-US" sz="2400" b="1">
                <a:latin typeface="宋体" panose="02010600030101010101" pitchFamily="2" charset="-122"/>
                <a:cs typeface="宋体" panose="02010600030101010101" pitchFamily="2" charset="-122"/>
              </a:rPr>
              <a:t>TaskTracker </a:t>
            </a:r>
            <a:r>
              <a:rPr lang="zh-CN" sz="2400" b="1">
                <a:latin typeface="宋体" panose="02010600030101010101" pitchFamily="2" charset="-122"/>
                <a:cs typeface="宋体" panose="02010600030101010101" pitchFamily="2" charset="-122"/>
              </a:rPr>
              <a:t>与</a:t>
            </a:r>
            <a:r>
              <a:rPr lang="en-US" sz="2400" b="1">
                <a:latin typeface="宋体" panose="02010600030101010101" pitchFamily="2" charset="-122"/>
                <a:cs typeface="宋体" panose="02010600030101010101" pitchFamily="2" charset="-122"/>
              </a:rPr>
              <a:t>Job</a:t>
            </a:r>
            <a:r>
              <a:rPr lang="zh-CN" sz="2400" b="1">
                <a:latin typeface="宋体" panose="02010600030101010101" pitchFamily="2" charset="-122"/>
                <a:cs typeface="宋体" panose="02010600030101010101" pitchFamily="2" charset="-122"/>
              </a:rPr>
              <a:t>的健康状况，如果发现有故障，</a:t>
            </a:r>
            <a:r>
              <a:rPr lang="en-US" sz="2400" b="1">
                <a:latin typeface="宋体" panose="02010600030101010101" pitchFamily="2" charset="-122"/>
                <a:cs typeface="宋体" panose="02010600030101010101" pitchFamily="2" charset="-122"/>
              </a:rPr>
              <a:t>JobTracker</a:t>
            </a:r>
            <a:r>
              <a:rPr lang="zh-CN" sz="2400" b="1">
                <a:latin typeface="宋体" panose="02010600030101010101" pitchFamily="2" charset="-122"/>
                <a:cs typeface="宋体" panose="02010600030101010101" pitchFamily="2" charset="-122"/>
              </a:rPr>
              <a:t>就会将相应的任务转分配给其他节点去完成。</a:t>
            </a:r>
            <a:endParaRPr lang="zh-CN" altLang="en-US" sz="2400" b="1">
              <a:latin typeface="宋体" panose="02010600030101010101" pitchFamily="2" charset="-122"/>
              <a:cs typeface="宋体" panose="02010600030101010101" pitchFamily="2" charset="-122"/>
            </a:endParaRPr>
          </a:p>
        </p:txBody>
      </p:sp>
      <p:sp>
        <p:nvSpPr>
          <p:cNvPr id="20" name="文本框 19"/>
          <p:cNvSpPr txBox="1"/>
          <p:nvPr/>
        </p:nvSpPr>
        <p:spPr>
          <a:xfrm>
            <a:off x="7211695" y="4812348"/>
            <a:ext cx="4777740" cy="1630045"/>
          </a:xfrm>
          <a:prstGeom prst="rect">
            <a:avLst/>
          </a:prstGeom>
          <a:noFill/>
          <a:ln w="9525">
            <a:noFill/>
          </a:ln>
        </p:spPr>
        <p:txBody>
          <a:bodyPr wrap="square">
            <a:spAutoFit/>
          </a:bodyPr>
          <a:lstStyle/>
          <a:p>
            <a:pPr marL="0" indent="0"/>
            <a:r>
              <a:rPr lang="en-US" sz="2000" b="1">
                <a:latin typeface="宋体" panose="02010600030101010101" pitchFamily="2" charset="-122"/>
                <a:cs typeface="宋体" panose="02010600030101010101" pitchFamily="2" charset="-122"/>
              </a:rPr>
              <a:t>TaskTracker</a:t>
            </a:r>
            <a:r>
              <a:rPr lang="zh-CN" sz="2000" b="1">
                <a:latin typeface="宋体" panose="02010600030101010101" pitchFamily="2" charset="-122"/>
                <a:cs typeface="宋体" panose="02010600030101010101" pitchFamily="2" charset="-122"/>
              </a:rPr>
              <a:t>会周期性地通过</a:t>
            </a:r>
            <a:r>
              <a:rPr lang="en-US" sz="2000" b="1">
                <a:latin typeface="宋体" panose="02010600030101010101" pitchFamily="2" charset="-122"/>
                <a:cs typeface="宋体" panose="02010600030101010101" pitchFamily="2" charset="-122"/>
              </a:rPr>
              <a:t>HeartBeat</a:t>
            </a:r>
            <a:r>
              <a:rPr lang="zh-CN" sz="2000" b="1">
                <a:latin typeface="宋体" panose="02010600030101010101" pitchFamily="2" charset="-122"/>
                <a:cs typeface="宋体" panose="02010600030101010101" pitchFamily="2" charset="-122"/>
              </a:rPr>
              <a:t>将本节点上资源的使用情况和任务的运行进度汇报给</a:t>
            </a:r>
            <a:r>
              <a:rPr lang="en-US" sz="2000" b="1">
                <a:latin typeface="宋体" panose="02010600030101010101" pitchFamily="2" charset="-122"/>
                <a:cs typeface="宋体" panose="02010600030101010101" pitchFamily="2" charset="-122"/>
              </a:rPr>
              <a:t>JobTracker</a:t>
            </a:r>
            <a:r>
              <a:rPr lang="zh-CN" sz="2000" b="1">
                <a:latin typeface="宋体" panose="02010600030101010101" pitchFamily="2" charset="-122"/>
                <a:cs typeface="宋体" panose="02010600030101010101" pitchFamily="2" charset="-122"/>
              </a:rPr>
              <a:t>，同时接收</a:t>
            </a:r>
            <a:r>
              <a:rPr lang="en-US" sz="2000" b="1">
                <a:latin typeface="宋体" panose="02010600030101010101" pitchFamily="2" charset="-122"/>
                <a:cs typeface="宋体" panose="02010600030101010101" pitchFamily="2" charset="-122"/>
              </a:rPr>
              <a:t>JobTracker</a:t>
            </a:r>
            <a:r>
              <a:rPr lang="zh-CN" sz="2000" b="1">
                <a:latin typeface="宋体" panose="02010600030101010101" pitchFamily="2" charset="-122"/>
                <a:cs typeface="宋体" panose="02010600030101010101" pitchFamily="2" charset="-122"/>
              </a:rPr>
              <a:t>发送过来的命令并执行相应的操作</a:t>
            </a:r>
            <a:endParaRPr lang="zh-CN" altLang="en-US" sz="2000" b="1">
              <a:latin typeface="宋体" panose="02010600030101010101" pitchFamily="2" charset="-122"/>
              <a:cs typeface="宋体" panose="02010600030101010101" pitchFamily="2" charset="-122"/>
            </a:endParaRPr>
          </a:p>
        </p:txBody>
      </p:sp>
      <p:sp>
        <p:nvSpPr>
          <p:cNvPr id="22" name="文本框 21"/>
          <p:cNvSpPr txBox="1"/>
          <p:nvPr/>
        </p:nvSpPr>
        <p:spPr>
          <a:xfrm>
            <a:off x="543560" y="4966335"/>
            <a:ext cx="3926840" cy="1322070"/>
          </a:xfrm>
          <a:prstGeom prst="rect">
            <a:avLst/>
          </a:prstGeom>
          <a:noFill/>
          <a:ln w="9525">
            <a:noFill/>
          </a:ln>
        </p:spPr>
        <p:txBody>
          <a:bodyPr wrap="square">
            <a:spAutoFit/>
          </a:bodyPr>
          <a:lstStyle/>
          <a:p>
            <a:pPr marL="0" indent="0"/>
            <a:r>
              <a:rPr lang="en-US" sz="2000" b="1">
                <a:latin typeface="宋体" panose="02010600030101010101" pitchFamily="2" charset="-122"/>
                <a:cs typeface="宋体" panose="02010600030101010101" pitchFamily="2" charset="-122"/>
              </a:rPr>
              <a:t>Task</a:t>
            </a:r>
            <a:r>
              <a:rPr lang="zh-CN" sz="2000" b="1">
                <a:latin typeface="宋体" panose="02010600030101010101" pitchFamily="2" charset="-122"/>
                <a:cs typeface="宋体" panose="02010600030101010101" pitchFamily="2" charset="-122"/>
              </a:rPr>
              <a:t>分为</a:t>
            </a:r>
            <a:r>
              <a:rPr lang="en-US" sz="2000" b="1">
                <a:latin typeface="宋体" panose="02010600030101010101" pitchFamily="2" charset="-122"/>
                <a:cs typeface="宋体" panose="02010600030101010101" pitchFamily="2" charset="-122"/>
              </a:rPr>
              <a:t>MapTask</a:t>
            </a:r>
            <a:r>
              <a:rPr lang="zh-CN" sz="2000" b="1">
                <a:latin typeface="宋体" panose="02010600030101010101" pitchFamily="2" charset="-122"/>
                <a:cs typeface="宋体" panose="02010600030101010101" pitchFamily="2" charset="-122"/>
              </a:rPr>
              <a:t>和</a:t>
            </a:r>
            <a:r>
              <a:rPr lang="en-US" sz="2000" b="1">
                <a:latin typeface="宋体" panose="02010600030101010101" pitchFamily="2" charset="-122"/>
                <a:cs typeface="宋体" panose="02010600030101010101" pitchFamily="2" charset="-122"/>
              </a:rPr>
              <a:t>Reduce Task</a:t>
            </a:r>
            <a:r>
              <a:rPr lang="zh-CN" sz="2000" b="1">
                <a:latin typeface="宋体" panose="02010600030101010101" pitchFamily="2" charset="-122"/>
                <a:cs typeface="宋体" panose="02010600030101010101" pitchFamily="2" charset="-122"/>
              </a:rPr>
              <a:t>两种，均由</a:t>
            </a:r>
            <a:r>
              <a:rPr lang="en-US" sz="2000" b="1">
                <a:latin typeface="宋体" panose="02010600030101010101" pitchFamily="2" charset="-122"/>
                <a:cs typeface="宋体" panose="02010600030101010101" pitchFamily="2" charset="-122"/>
              </a:rPr>
              <a:t>TaskTracker</a:t>
            </a:r>
            <a:r>
              <a:rPr lang="zh-CN" sz="2000" b="1">
                <a:latin typeface="宋体" panose="02010600030101010101" pitchFamily="2" charset="-122"/>
                <a:cs typeface="宋体" panose="02010600030101010101" pitchFamily="2" charset="-122"/>
              </a:rPr>
              <a:t>启动。对于MapReduce而言，其处理单位是Spli</a:t>
            </a:r>
            <a:r>
              <a:rPr lang="en-US" altLang="zh-CN" sz="2000" b="1">
                <a:latin typeface="宋体" panose="02010600030101010101" pitchFamily="2" charset="-122"/>
                <a:cs typeface="宋体" panose="02010600030101010101" pitchFamily="2" charset="-122"/>
              </a:rPr>
              <a:t>t</a:t>
            </a:r>
          </a:p>
        </p:txBody>
      </p:sp>
      <p:sp>
        <p:nvSpPr>
          <p:cNvPr id="8" name="文本框 7"/>
          <p:cNvSpPr txBox="1"/>
          <p:nvPr/>
        </p:nvSpPr>
        <p:spPr>
          <a:xfrm>
            <a:off x="168910" y="1506855"/>
            <a:ext cx="4953635" cy="2553335"/>
          </a:xfrm>
          <a:prstGeom prst="rect">
            <a:avLst/>
          </a:prstGeom>
          <a:noFill/>
          <a:ln w="9525">
            <a:noFill/>
          </a:ln>
        </p:spPr>
        <p:txBody>
          <a:bodyPr wrap="square">
            <a:spAutoFit/>
          </a:bodyPr>
          <a:lstStyle/>
          <a:p>
            <a:pPr marL="0" indent="266700"/>
            <a:r>
              <a:rPr lang="en-US" sz="2000" b="1">
                <a:latin typeface="宋体" panose="02010600030101010101" pitchFamily="2" charset="-122"/>
                <a:cs typeface="宋体" panose="02010600030101010101" pitchFamily="2" charset="-122"/>
              </a:rPr>
              <a:t>Client</a:t>
            </a:r>
            <a:r>
              <a:rPr lang="zh-CN" sz="2000" b="1">
                <a:latin typeface="宋体" panose="02010600030101010101" pitchFamily="2" charset="-122"/>
                <a:cs typeface="宋体" panose="02010600030101010101" pitchFamily="2" charset="-122"/>
              </a:rPr>
              <a:t>是用户编写的</a:t>
            </a:r>
            <a:r>
              <a:rPr lang="en-US" sz="2000" b="1">
                <a:latin typeface="宋体" panose="02010600030101010101" pitchFamily="2" charset="-122"/>
                <a:cs typeface="宋体" panose="02010600030101010101" pitchFamily="2" charset="-122"/>
              </a:rPr>
              <a:t>MapReduce</a:t>
            </a:r>
            <a:r>
              <a:rPr lang="zh-CN" sz="2000" b="1">
                <a:latin typeface="宋体" panose="02010600030101010101" pitchFamily="2" charset="-122"/>
                <a:cs typeface="宋体" panose="02010600030101010101" pitchFamily="2" charset="-122"/>
              </a:rPr>
              <a:t>程序与</a:t>
            </a:r>
            <a:r>
              <a:rPr lang="en-US" sz="2000" b="1">
                <a:latin typeface="宋体" panose="02010600030101010101" pitchFamily="2" charset="-122"/>
                <a:cs typeface="宋体" panose="02010600030101010101" pitchFamily="2" charset="-122"/>
              </a:rPr>
              <a:t>JobTracker</a:t>
            </a:r>
            <a:r>
              <a:rPr lang="zh-CN" sz="2000" b="1">
                <a:latin typeface="宋体" panose="02010600030101010101" pitchFamily="2" charset="-122"/>
                <a:cs typeface="宋体" panose="02010600030101010101" pitchFamily="2" charset="-122"/>
              </a:rPr>
              <a:t>交互的桥梁。每一个</a:t>
            </a:r>
            <a:r>
              <a:rPr lang="en-US" sz="2000" b="1">
                <a:latin typeface="宋体" panose="02010600030101010101" pitchFamily="2" charset="-122"/>
                <a:cs typeface="宋体" panose="02010600030101010101" pitchFamily="2" charset="-122"/>
              </a:rPr>
              <a:t> Job </a:t>
            </a:r>
            <a:r>
              <a:rPr lang="zh-CN" sz="2000" b="1">
                <a:latin typeface="宋体" panose="02010600030101010101" pitchFamily="2" charset="-122"/>
                <a:cs typeface="宋体" panose="02010600030101010101" pitchFamily="2" charset="-122"/>
              </a:rPr>
              <a:t>都会在用户端通过</a:t>
            </a:r>
            <a:r>
              <a:rPr lang="en-US" sz="2000" b="1">
                <a:latin typeface="宋体" panose="02010600030101010101" pitchFamily="2" charset="-122"/>
                <a:cs typeface="宋体" panose="02010600030101010101" pitchFamily="2" charset="-122"/>
              </a:rPr>
              <a:t> Client </a:t>
            </a:r>
            <a:r>
              <a:rPr lang="zh-CN" sz="2000" b="1">
                <a:latin typeface="宋体" panose="02010600030101010101" pitchFamily="2" charset="-122"/>
                <a:cs typeface="宋体" panose="02010600030101010101" pitchFamily="2" charset="-122"/>
              </a:rPr>
              <a:t>类将应用程序以及配置参数</a:t>
            </a:r>
            <a:r>
              <a:rPr lang="en-US" sz="2000" b="1">
                <a:latin typeface="宋体" panose="02010600030101010101" pitchFamily="2" charset="-122"/>
                <a:cs typeface="宋体" panose="02010600030101010101" pitchFamily="2" charset="-122"/>
              </a:rPr>
              <a:t> Configuration </a:t>
            </a:r>
            <a:r>
              <a:rPr lang="zh-CN" sz="2000" b="1">
                <a:latin typeface="宋体" panose="02010600030101010101" pitchFamily="2" charset="-122"/>
                <a:cs typeface="宋体" panose="02010600030101010101" pitchFamily="2" charset="-122"/>
              </a:rPr>
              <a:t>打包成</a:t>
            </a:r>
            <a:r>
              <a:rPr lang="en-US" sz="2000" b="1">
                <a:latin typeface="宋体" panose="02010600030101010101" pitchFamily="2" charset="-122"/>
                <a:cs typeface="宋体" panose="02010600030101010101" pitchFamily="2" charset="-122"/>
              </a:rPr>
              <a:t>Jar</a:t>
            </a:r>
            <a:r>
              <a:rPr lang="zh-CN" sz="2000" b="1">
                <a:latin typeface="宋体" panose="02010600030101010101" pitchFamily="2" charset="-122"/>
                <a:cs typeface="宋体" panose="02010600030101010101" pitchFamily="2" charset="-122"/>
              </a:rPr>
              <a:t>文件存储在</a:t>
            </a:r>
            <a:r>
              <a:rPr lang="en-US" sz="2000" b="1">
                <a:latin typeface="宋体" panose="02010600030101010101" pitchFamily="2" charset="-122"/>
                <a:cs typeface="宋体" panose="02010600030101010101" pitchFamily="2" charset="-122"/>
              </a:rPr>
              <a:t>HDFS</a:t>
            </a:r>
            <a:r>
              <a:rPr lang="zh-CN" sz="2000" b="1">
                <a:latin typeface="宋体" panose="02010600030101010101" pitchFamily="2" charset="-122"/>
                <a:cs typeface="宋体" panose="02010600030101010101" pitchFamily="2" charset="-122"/>
              </a:rPr>
              <a:t>，并把路径提交到</a:t>
            </a:r>
            <a:r>
              <a:rPr lang="en-US" sz="2000" b="1">
                <a:latin typeface="宋体" panose="02010600030101010101" pitchFamily="2" charset="-122"/>
                <a:cs typeface="宋体" panose="02010600030101010101" pitchFamily="2" charset="-122"/>
              </a:rPr>
              <a:t>JobTracker</a:t>
            </a:r>
            <a:r>
              <a:rPr lang="zh-CN" sz="2000" b="1">
                <a:latin typeface="宋体" panose="02010600030101010101" pitchFamily="2" charset="-122"/>
                <a:cs typeface="宋体" panose="02010600030101010101" pitchFamily="2" charset="-122"/>
              </a:rPr>
              <a:t>的</a:t>
            </a:r>
            <a:r>
              <a:rPr lang="en-US" sz="2000" b="1">
                <a:latin typeface="宋体" panose="02010600030101010101" pitchFamily="2" charset="-122"/>
                <a:cs typeface="宋体" panose="02010600030101010101" pitchFamily="2" charset="-122"/>
              </a:rPr>
              <a:t>Master</a:t>
            </a:r>
            <a:r>
              <a:rPr lang="zh-CN" sz="2000" b="1">
                <a:latin typeface="宋体" panose="02010600030101010101" pitchFamily="2" charset="-122"/>
                <a:cs typeface="宋体" panose="02010600030101010101" pitchFamily="2" charset="-122"/>
              </a:rPr>
              <a:t>服务，然后由</a:t>
            </a:r>
            <a:r>
              <a:rPr lang="en-US" sz="2000" b="1">
                <a:latin typeface="宋体" panose="02010600030101010101" pitchFamily="2" charset="-122"/>
                <a:cs typeface="宋体" panose="02010600030101010101" pitchFamily="2" charset="-122"/>
              </a:rPr>
              <a:t>Master</a:t>
            </a:r>
            <a:r>
              <a:rPr lang="zh-CN" sz="2000" b="1">
                <a:latin typeface="宋体" panose="02010600030101010101" pitchFamily="2" charset="-122"/>
                <a:cs typeface="宋体" panose="02010600030101010101" pitchFamily="2" charset="-122"/>
              </a:rPr>
              <a:t>创建每一个</a:t>
            </a:r>
            <a:r>
              <a:rPr lang="en-US" sz="2000" b="1">
                <a:latin typeface="宋体" panose="02010600030101010101" pitchFamily="2" charset="-122"/>
                <a:cs typeface="宋体" panose="02010600030101010101" pitchFamily="2" charset="-122"/>
              </a:rPr>
              <a:t>Task</a:t>
            </a:r>
            <a:r>
              <a:rPr lang="zh-CN" sz="2000" b="1">
                <a:latin typeface="宋体" panose="02010600030101010101" pitchFamily="2" charset="-122"/>
                <a:cs typeface="宋体" panose="02010600030101010101" pitchFamily="2" charset="-122"/>
              </a:rPr>
              <a:t>将它们分发到各个</a:t>
            </a:r>
            <a:r>
              <a:rPr lang="en-US" sz="2000" b="1">
                <a:latin typeface="宋体" panose="02010600030101010101" pitchFamily="2" charset="-122"/>
                <a:cs typeface="宋体" panose="02010600030101010101" pitchFamily="2" charset="-122"/>
              </a:rPr>
              <a:t>TaskTracker </a:t>
            </a:r>
            <a:r>
              <a:rPr lang="zh-CN" sz="2000" b="1">
                <a:latin typeface="宋体" panose="02010600030101010101" pitchFamily="2" charset="-122"/>
                <a:cs typeface="宋体" panose="02010600030101010101" pitchFamily="2" charset="-122"/>
              </a:rPr>
              <a:t>服务中去执行。</a:t>
            </a:r>
            <a:endParaRPr lang="zh-CN" altLang="en-US" sz="2000" b="1">
              <a:latin typeface="宋体" panose="02010600030101010101" pitchFamily="2" charset="-122"/>
              <a:cs typeface="宋体" panose="02010600030101010101" pitchFamily="2" charset="-122"/>
            </a:endParaRPr>
          </a:p>
        </p:txBody>
      </p:sp>
      <p:sp>
        <p:nvSpPr>
          <p:cNvPr id="52" name="5 Elipse"/>
          <p:cNvSpPr>
            <a:spLocks noChangeAspect="1"/>
          </p:cNvSpPr>
          <p:nvPr>
            <p:custDataLst>
              <p:tags r:id="rId1"/>
            </p:custDataLst>
          </p:nvPr>
        </p:nvSpPr>
        <p:spPr bwMode="auto">
          <a:xfrm rot="16200000">
            <a:off x="4706933" y="3299687"/>
            <a:ext cx="1180275" cy="2312528"/>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rgbClr val="F17900"/>
          </a:solidFill>
          <a:ln w="19050">
            <a:noFill/>
          </a:ln>
          <a:effectLst>
            <a:outerShdw blurRad="381000" dist="76200" dir="5400000" algn="t" rotWithShape="0">
              <a:prstClr val="black">
                <a:alpha val="28000"/>
              </a:prstClr>
            </a:outerShdw>
          </a:effectLst>
        </p:spPr>
        <p:txBody>
          <a:bodyPr lIns="0" tIns="0" rIns="0" bIns="0" rtlCol="0" anchor="ctr"/>
          <a:lstStyle/>
          <a:p>
            <a:pPr algn="ctr">
              <a:lnSpc>
                <a:spcPct val="120000"/>
              </a:lnSpc>
            </a:pPr>
            <a:endParaRPr lang="es-SV" sz="900">
              <a:latin typeface="Arial" panose="020B0604020202020204" pitchFamily="34" charset="0"/>
              <a:ea typeface="微软雅黑" panose="020B0503020204020204" pitchFamily="34" charset="-122"/>
            </a:endParaRPr>
          </a:p>
        </p:txBody>
      </p:sp>
      <p:sp>
        <p:nvSpPr>
          <p:cNvPr id="57" name="62 Elipse"/>
          <p:cNvSpPr>
            <a:spLocks noChangeAspect="1"/>
          </p:cNvSpPr>
          <p:nvPr>
            <p:custDataLst>
              <p:tags r:id="rId2"/>
            </p:custDataLst>
          </p:nvPr>
        </p:nvSpPr>
        <p:spPr>
          <a:xfrm rot="13375255">
            <a:off x="4190868" y="4216181"/>
            <a:ext cx="479540" cy="479540"/>
          </a:xfrm>
          <a:prstGeom prst="ellipse">
            <a:avLst/>
          </a:prstGeom>
          <a:solidFill>
            <a:srgbClr val="FFFFFF"/>
          </a:solidFill>
          <a:ln>
            <a:noFill/>
          </a:ln>
          <a:effectLst/>
        </p:spPr>
        <p:txBody>
          <a:bodyPr lIns="0" tIns="0" rIns="0" bIns="0" rtlCol="0" anchor="ctr"/>
          <a:lstStyle/>
          <a:p>
            <a:pPr algn="ctr">
              <a:lnSpc>
                <a:spcPct val="120000"/>
              </a:lnSpc>
            </a:pPr>
            <a:r>
              <a:rPr lang="es-MX" sz="3400" dirty="0">
                <a:noFill/>
                <a:latin typeface="Arial" panose="020B0604020202020204" pitchFamily="34" charset="0"/>
                <a:ea typeface="微软雅黑" panose="020B0503020204020204" pitchFamily="34" charset="-122"/>
                <a:cs typeface="Open Sans Extrabold" panose="020B0906030804020204" pitchFamily="34" charset="0"/>
              </a:rPr>
              <a:t>01</a:t>
            </a:r>
          </a:p>
        </p:txBody>
      </p:sp>
      <p:sp>
        <p:nvSpPr>
          <p:cNvPr id="61" name="5 Elipse"/>
          <p:cNvSpPr>
            <a:spLocks noChangeAspect="1"/>
          </p:cNvSpPr>
          <p:nvPr>
            <p:custDataLst>
              <p:tags r:id="rId3"/>
            </p:custDataLst>
          </p:nvPr>
        </p:nvSpPr>
        <p:spPr bwMode="auto">
          <a:xfrm rot="5400000">
            <a:off x="5863198" y="3288912"/>
            <a:ext cx="1180275" cy="2312528"/>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rgbClr val="F0393C"/>
          </a:solidFill>
          <a:ln w="19050">
            <a:noFill/>
          </a:ln>
          <a:effectLst>
            <a:outerShdw blurRad="381000" dist="76200" dir="5400000" algn="t" rotWithShape="0">
              <a:prstClr val="black">
                <a:alpha val="28000"/>
              </a:prstClr>
            </a:outerShdw>
          </a:effectLst>
        </p:spPr>
        <p:txBody>
          <a:bodyPr lIns="0" tIns="0" rIns="0" bIns="0" rtlCol="0" anchor="ctr"/>
          <a:lstStyle/>
          <a:p>
            <a:pPr algn="ctr">
              <a:lnSpc>
                <a:spcPct val="120000"/>
              </a:lnSpc>
            </a:pPr>
            <a:endParaRPr lang="es-SV" sz="900">
              <a:latin typeface="Arial" panose="020B0604020202020204" pitchFamily="34" charset="0"/>
              <a:ea typeface="微软雅黑" panose="020B0503020204020204" pitchFamily="34" charset="-122"/>
            </a:endParaRPr>
          </a:p>
        </p:txBody>
      </p:sp>
      <p:sp>
        <p:nvSpPr>
          <p:cNvPr id="62" name="62 Elipse"/>
          <p:cNvSpPr>
            <a:spLocks noChangeAspect="1"/>
          </p:cNvSpPr>
          <p:nvPr>
            <p:custDataLst>
              <p:tags r:id="rId4"/>
            </p:custDataLst>
          </p:nvPr>
        </p:nvSpPr>
        <p:spPr>
          <a:xfrm>
            <a:off x="7079998" y="4205406"/>
            <a:ext cx="479540" cy="479540"/>
          </a:xfrm>
          <a:prstGeom prst="ellipse">
            <a:avLst/>
          </a:prstGeom>
          <a:solidFill>
            <a:srgbClr val="FFFFFF"/>
          </a:solidFill>
          <a:ln>
            <a:noFill/>
          </a:ln>
          <a:effectLst/>
        </p:spPr>
        <p:txBody>
          <a:bodyPr lIns="0" tIns="0" rIns="0" bIns="0" rtlCol="0" anchor="ctr"/>
          <a:lstStyle/>
          <a:p>
            <a:pPr algn="ctr">
              <a:lnSpc>
                <a:spcPct val="120000"/>
              </a:lnSpc>
            </a:pPr>
            <a:r>
              <a:rPr lang="es-MX" sz="3400" dirty="0">
                <a:noFill/>
                <a:latin typeface="Arial" panose="020B0604020202020204" pitchFamily="34" charset="0"/>
                <a:ea typeface="微软雅黑" panose="020B0503020204020204" pitchFamily="34" charset="-122"/>
                <a:cs typeface="Open Sans Extrabold" panose="020B0906030804020204" pitchFamily="34" charset="0"/>
              </a:rPr>
              <a:t>02</a:t>
            </a:r>
          </a:p>
        </p:txBody>
      </p:sp>
      <p:sp>
        <p:nvSpPr>
          <p:cNvPr id="64" name="5 Elipse"/>
          <p:cNvSpPr>
            <a:spLocks noChangeAspect="1"/>
          </p:cNvSpPr>
          <p:nvPr>
            <p:custDataLst>
              <p:tags r:id="rId5"/>
            </p:custDataLst>
          </p:nvPr>
        </p:nvSpPr>
        <p:spPr bwMode="auto">
          <a:xfrm flipV="1">
            <a:off x="5273060" y="3855038"/>
            <a:ext cx="1180275" cy="2312528"/>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rgbClr val="7541F0"/>
          </a:solidFill>
          <a:ln w="19050">
            <a:noFill/>
          </a:ln>
          <a:effectLst>
            <a:outerShdw blurRad="381000" dist="76200" dir="5400000" algn="t" rotWithShape="0">
              <a:prstClr val="black">
                <a:alpha val="28000"/>
              </a:prstClr>
            </a:outerShdw>
          </a:effectLst>
        </p:spPr>
        <p:txBody>
          <a:bodyPr lIns="0" tIns="0" rIns="0" bIns="0" rtlCol="0" anchor="ctr"/>
          <a:lstStyle/>
          <a:p>
            <a:pPr algn="ctr">
              <a:lnSpc>
                <a:spcPct val="120000"/>
              </a:lnSpc>
            </a:pPr>
            <a:endParaRPr lang="es-SV" sz="900">
              <a:latin typeface="Arial" panose="020B0604020202020204" pitchFamily="34" charset="0"/>
              <a:ea typeface="微软雅黑" panose="020B0503020204020204" pitchFamily="34" charset="-122"/>
            </a:endParaRPr>
          </a:p>
        </p:txBody>
      </p:sp>
      <p:sp>
        <p:nvSpPr>
          <p:cNvPr id="65" name="62 Elipse"/>
          <p:cNvSpPr>
            <a:spLocks noChangeAspect="1"/>
          </p:cNvSpPr>
          <p:nvPr>
            <p:custDataLst>
              <p:tags r:id="rId6"/>
            </p:custDataLst>
          </p:nvPr>
        </p:nvSpPr>
        <p:spPr>
          <a:xfrm rot="13624745" flipV="1">
            <a:off x="5623427" y="5637964"/>
            <a:ext cx="479540" cy="479540"/>
          </a:xfrm>
          <a:prstGeom prst="ellipse">
            <a:avLst/>
          </a:prstGeom>
          <a:solidFill>
            <a:srgbClr val="FFFFFF"/>
          </a:solidFill>
          <a:ln>
            <a:noFill/>
          </a:ln>
          <a:effectLst/>
        </p:spPr>
        <p:txBody>
          <a:bodyPr lIns="0" tIns="0" rIns="0" bIns="0" rtlCol="0" anchor="ctr"/>
          <a:lstStyle/>
          <a:p>
            <a:pPr algn="ctr">
              <a:lnSpc>
                <a:spcPct val="120000"/>
              </a:lnSpc>
            </a:pPr>
            <a:r>
              <a:rPr lang="es-MX" sz="3400" dirty="0">
                <a:noFill/>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68" name="5 Elipse"/>
          <p:cNvSpPr>
            <a:spLocks noChangeAspect="1"/>
          </p:cNvSpPr>
          <p:nvPr>
            <p:custDataLst>
              <p:tags r:id="rId7"/>
            </p:custDataLst>
          </p:nvPr>
        </p:nvSpPr>
        <p:spPr bwMode="auto">
          <a:xfrm rot="10800000" flipV="1">
            <a:off x="5273060" y="2687999"/>
            <a:ext cx="1180275" cy="2312528"/>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rgbClr val="0397FF"/>
          </a:solidFill>
          <a:ln w="19050">
            <a:noFill/>
          </a:ln>
          <a:effectLst>
            <a:outerShdw blurRad="381000" dist="76200" dir="5400000" algn="t" rotWithShape="0">
              <a:prstClr val="black">
                <a:alpha val="28000"/>
              </a:prstClr>
            </a:outerShdw>
          </a:effectLst>
        </p:spPr>
        <p:txBody>
          <a:bodyPr lIns="0" tIns="0" rIns="0" bIns="0" rtlCol="0" anchor="ctr"/>
          <a:lstStyle/>
          <a:p>
            <a:pPr algn="ctr">
              <a:lnSpc>
                <a:spcPct val="120000"/>
              </a:lnSpc>
            </a:pPr>
            <a:endParaRPr lang="es-SV" sz="900">
              <a:latin typeface="Arial" panose="020B0604020202020204" pitchFamily="34" charset="0"/>
              <a:ea typeface="微软雅黑" panose="020B0503020204020204" pitchFamily="34" charset="-122"/>
            </a:endParaRPr>
          </a:p>
        </p:txBody>
      </p:sp>
      <p:sp>
        <p:nvSpPr>
          <p:cNvPr id="69" name="62 Elipse"/>
          <p:cNvSpPr>
            <a:spLocks noChangeAspect="1"/>
          </p:cNvSpPr>
          <p:nvPr>
            <p:custDataLst>
              <p:tags r:id="rId8"/>
            </p:custDataLst>
          </p:nvPr>
        </p:nvSpPr>
        <p:spPr>
          <a:xfrm rot="2824745" flipV="1">
            <a:off x="5623427" y="2738061"/>
            <a:ext cx="479540" cy="479540"/>
          </a:xfrm>
          <a:prstGeom prst="ellipse">
            <a:avLst/>
          </a:prstGeom>
          <a:solidFill>
            <a:srgbClr val="FFFFFF"/>
          </a:solidFill>
          <a:ln>
            <a:noFill/>
          </a:ln>
          <a:effectLst/>
        </p:spPr>
        <p:txBody>
          <a:bodyPr lIns="0" tIns="0" rIns="0" bIns="0" rtlCol="0" anchor="ctr"/>
          <a:lstStyle/>
          <a:p>
            <a:pPr algn="ctr">
              <a:lnSpc>
                <a:spcPct val="120000"/>
              </a:lnSpc>
            </a:pPr>
            <a:r>
              <a:rPr lang="es-MX" sz="3400" dirty="0">
                <a:noFill/>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73" name="Freeform 26"/>
          <p:cNvSpPr/>
          <p:nvPr>
            <p:custDataLst>
              <p:tags r:id="rId9"/>
            </p:custDataLst>
          </p:nvPr>
        </p:nvSpPr>
        <p:spPr bwMode="auto">
          <a:xfrm>
            <a:off x="4262851" y="4334117"/>
            <a:ext cx="285087" cy="237843"/>
          </a:xfrm>
          <a:custGeom>
            <a:avLst/>
            <a:gdLst>
              <a:gd name="T0" fmla="*/ 128 w 132"/>
              <a:gd name="T1" fmla="*/ 71 h 110"/>
              <a:gd name="T2" fmla="*/ 108 w 132"/>
              <a:gd name="T3" fmla="*/ 26 h 110"/>
              <a:gd name="T4" fmla="*/ 105 w 132"/>
              <a:gd name="T5" fmla="*/ 23 h 110"/>
              <a:gd name="T6" fmla="*/ 87 w 132"/>
              <a:gd name="T7" fmla="*/ 20 h 110"/>
              <a:gd name="T8" fmla="*/ 86 w 132"/>
              <a:gd name="T9" fmla="*/ 21 h 110"/>
              <a:gd name="T10" fmla="*/ 77 w 132"/>
              <a:gd name="T11" fmla="*/ 18 h 110"/>
              <a:gd name="T12" fmla="*/ 70 w 132"/>
              <a:gd name="T13" fmla="*/ 21 h 110"/>
              <a:gd name="T14" fmla="*/ 67 w 132"/>
              <a:gd name="T15" fmla="*/ 26 h 110"/>
              <a:gd name="T16" fmla="*/ 59 w 132"/>
              <a:gd name="T17" fmla="*/ 24 h 110"/>
              <a:gd name="T18" fmla="*/ 53 w 132"/>
              <a:gd name="T19" fmla="*/ 27 h 110"/>
              <a:gd name="T20" fmla="*/ 50 w 132"/>
              <a:gd name="T21" fmla="*/ 31 h 110"/>
              <a:gd name="T22" fmla="*/ 50 w 132"/>
              <a:gd name="T23" fmla="*/ 37 h 110"/>
              <a:gd name="T24" fmla="*/ 47 w 132"/>
              <a:gd name="T25" fmla="*/ 35 h 110"/>
              <a:gd name="T26" fmla="*/ 27 w 132"/>
              <a:gd name="T27" fmla="*/ 15 h 110"/>
              <a:gd name="T28" fmla="*/ 22 w 132"/>
              <a:gd name="T29" fmla="*/ 36 h 110"/>
              <a:gd name="T30" fmla="*/ 38 w 132"/>
              <a:gd name="T31" fmla="*/ 53 h 110"/>
              <a:gd name="T32" fmla="*/ 61 w 132"/>
              <a:gd name="T33" fmla="*/ 89 h 110"/>
              <a:gd name="T34" fmla="*/ 40 w 132"/>
              <a:gd name="T35" fmla="*/ 87 h 110"/>
              <a:gd name="T36" fmla="*/ 25 w 132"/>
              <a:gd name="T37" fmla="*/ 100 h 110"/>
              <a:gd name="T38" fmla="*/ 89 w 132"/>
              <a:gd name="T39" fmla="*/ 106 h 110"/>
              <a:gd name="T40" fmla="*/ 93 w 132"/>
              <a:gd name="T41" fmla="*/ 110 h 110"/>
              <a:gd name="T42" fmla="*/ 119 w 132"/>
              <a:gd name="T43" fmla="*/ 95 h 110"/>
              <a:gd name="T44" fmla="*/ 132 w 132"/>
              <a:gd name="T45" fmla="*/ 75 h 110"/>
              <a:gd name="T46" fmla="*/ 128 w 132"/>
              <a:gd name="T47" fmla="*/ 7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10">
                <a:moveTo>
                  <a:pt x="128" y="71"/>
                </a:moveTo>
                <a:cubicBezTo>
                  <a:pt x="119" y="58"/>
                  <a:pt x="128" y="62"/>
                  <a:pt x="108" y="26"/>
                </a:cubicBezTo>
                <a:cubicBezTo>
                  <a:pt x="106" y="24"/>
                  <a:pt x="106" y="23"/>
                  <a:pt x="105" y="23"/>
                </a:cubicBezTo>
                <a:cubicBezTo>
                  <a:pt x="98" y="16"/>
                  <a:pt x="92" y="15"/>
                  <a:pt x="87" y="20"/>
                </a:cubicBezTo>
                <a:cubicBezTo>
                  <a:pt x="87" y="21"/>
                  <a:pt x="87" y="21"/>
                  <a:pt x="86" y="21"/>
                </a:cubicBezTo>
                <a:cubicBezTo>
                  <a:pt x="83" y="19"/>
                  <a:pt x="80" y="18"/>
                  <a:pt x="77" y="18"/>
                </a:cubicBezTo>
                <a:cubicBezTo>
                  <a:pt x="75" y="18"/>
                  <a:pt x="72" y="19"/>
                  <a:pt x="70" y="21"/>
                </a:cubicBezTo>
                <a:cubicBezTo>
                  <a:pt x="69" y="22"/>
                  <a:pt x="68" y="24"/>
                  <a:pt x="67" y="26"/>
                </a:cubicBezTo>
                <a:cubicBezTo>
                  <a:pt x="64" y="24"/>
                  <a:pt x="62" y="24"/>
                  <a:pt x="59" y="24"/>
                </a:cubicBezTo>
                <a:cubicBezTo>
                  <a:pt x="57" y="24"/>
                  <a:pt x="55" y="25"/>
                  <a:pt x="53" y="27"/>
                </a:cubicBezTo>
                <a:cubicBezTo>
                  <a:pt x="52" y="28"/>
                  <a:pt x="51" y="30"/>
                  <a:pt x="50" y="31"/>
                </a:cubicBezTo>
                <a:cubicBezTo>
                  <a:pt x="50" y="33"/>
                  <a:pt x="50" y="35"/>
                  <a:pt x="50" y="37"/>
                </a:cubicBezTo>
                <a:cubicBezTo>
                  <a:pt x="47" y="35"/>
                  <a:pt x="47" y="35"/>
                  <a:pt x="47" y="35"/>
                </a:cubicBezTo>
                <a:cubicBezTo>
                  <a:pt x="47" y="35"/>
                  <a:pt x="41" y="30"/>
                  <a:pt x="27" y="15"/>
                </a:cubicBezTo>
                <a:cubicBezTo>
                  <a:pt x="14" y="0"/>
                  <a:pt x="0" y="12"/>
                  <a:pt x="22" y="36"/>
                </a:cubicBezTo>
                <a:cubicBezTo>
                  <a:pt x="44" y="59"/>
                  <a:pt x="38" y="53"/>
                  <a:pt x="38" y="53"/>
                </a:cubicBezTo>
                <a:cubicBezTo>
                  <a:pt x="38" y="53"/>
                  <a:pt x="66" y="83"/>
                  <a:pt x="61" y="89"/>
                </a:cubicBezTo>
                <a:cubicBezTo>
                  <a:pt x="59" y="93"/>
                  <a:pt x="50" y="88"/>
                  <a:pt x="40" y="87"/>
                </a:cubicBezTo>
                <a:cubicBezTo>
                  <a:pt x="29" y="86"/>
                  <a:pt x="17" y="92"/>
                  <a:pt x="25" y="100"/>
                </a:cubicBezTo>
                <a:cubicBezTo>
                  <a:pt x="34" y="107"/>
                  <a:pt x="83" y="105"/>
                  <a:pt x="89" y="106"/>
                </a:cubicBezTo>
                <a:cubicBezTo>
                  <a:pt x="93" y="110"/>
                  <a:pt x="93" y="110"/>
                  <a:pt x="93" y="110"/>
                </a:cubicBezTo>
                <a:cubicBezTo>
                  <a:pt x="102" y="107"/>
                  <a:pt x="112" y="102"/>
                  <a:pt x="119" y="95"/>
                </a:cubicBezTo>
                <a:cubicBezTo>
                  <a:pt x="124" y="90"/>
                  <a:pt x="129" y="83"/>
                  <a:pt x="132" y="75"/>
                </a:cubicBezTo>
                <a:cubicBezTo>
                  <a:pt x="132" y="75"/>
                  <a:pt x="130" y="74"/>
                  <a:pt x="128" y="71"/>
                </a:cubicBezTo>
                <a:close/>
              </a:path>
            </a:pathLst>
          </a:custGeom>
          <a:solidFill>
            <a:srgbClr val="F17900"/>
          </a:solidFill>
          <a:ln>
            <a:noFill/>
          </a:ln>
        </p:spPr>
        <p:txBody>
          <a:bodyPr vert="horz" wrap="square" lIns="91440" tIns="45720" rIns="91440" bIns="45720" numCol="1" anchor="t" anchorCtr="0" compatLnSpc="1"/>
          <a:lstStyle/>
          <a:p>
            <a:pPr algn="ctr">
              <a:lnSpc>
                <a:spcPct val="120000"/>
              </a:lnSpc>
            </a:pPr>
            <a:endParaRPr lang="en-US">
              <a:solidFill>
                <a:srgbClr val="000000">
                  <a:lumMod val="65000"/>
                  <a:lumOff val="35000"/>
                </a:srgbClr>
              </a:solidFill>
              <a:latin typeface="Arial" panose="020B0604020202020204" pitchFamily="34" charset="0"/>
              <a:ea typeface="微软雅黑" panose="020B0503020204020204" pitchFamily="34" charset="-122"/>
            </a:endParaRPr>
          </a:p>
        </p:txBody>
      </p:sp>
      <p:sp>
        <p:nvSpPr>
          <p:cNvPr id="75" name="Freeform 28"/>
          <p:cNvSpPr/>
          <p:nvPr>
            <p:custDataLst>
              <p:tags r:id="rId10"/>
            </p:custDataLst>
          </p:nvPr>
        </p:nvSpPr>
        <p:spPr bwMode="auto">
          <a:xfrm>
            <a:off x="5720327" y="5762952"/>
            <a:ext cx="293231" cy="288343"/>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rgbClr val="7541F0"/>
          </a:solidFill>
          <a:ln>
            <a:noFill/>
          </a:ln>
        </p:spPr>
        <p:txBody>
          <a:bodyPr vert="horz" wrap="square" lIns="91440" tIns="45720" rIns="91440" bIns="45720" numCol="1" anchor="t" anchorCtr="0" compatLnSpc="1"/>
          <a:lstStyle/>
          <a:p>
            <a:pPr>
              <a:lnSpc>
                <a:spcPct val="120000"/>
              </a:lnSpc>
            </a:pPr>
            <a:endParaRPr lang="en-US">
              <a:latin typeface="Arial" panose="020B0604020202020204" pitchFamily="34" charset="0"/>
              <a:ea typeface="微软雅黑" panose="020B0503020204020204" pitchFamily="34" charset="-122"/>
            </a:endParaRPr>
          </a:p>
        </p:txBody>
      </p:sp>
      <p:sp>
        <p:nvSpPr>
          <p:cNvPr id="78" name="Freeform 25"/>
          <p:cNvSpPr/>
          <p:nvPr>
            <p:custDataLst>
              <p:tags r:id="rId11"/>
            </p:custDataLst>
          </p:nvPr>
        </p:nvSpPr>
        <p:spPr bwMode="auto">
          <a:xfrm>
            <a:off x="5745089" y="2872977"/>
            <a:ext cx="236215" cy="234585"/>
          </a:xfrm>
          <a:custGeom>
            <a:avLst/>
            <a:gdLst>
              <a:gd name="T0" fmla="*/ 0 w 145"/>
              <a:gd name="T1" fmla="*/ 0 h 144"/>
              <a:gd name="T2" fmla="*/ 61 w 145"/>
              <a:gd name="T3" fmla="*/ 116 h 144"/>
              <a:gd name="T4" fmla="*/ 71 w 145"/>
              <a:gd name="T5" fmla="*/ 82 h 144"/>
              <a:gd name="T6" fmla="*/ 133 w 145"/>
              <a:gd name="T7" fmla="*/ 144 h 144"/>
              <a:gd name="T8" fmla="*/ 145 w 145"/>
              <a:gd name="T9" fmla="*/ 132 h 144"/>
              <a:gd name="T10" fmla="*/ 83 w 145"/>
              <a:gd name="T11" fmla="*/ 69 h 144"/>
              <a:gd name="T12" fmla="*/ 117 w 145"/>
              <a:gd name="T13" fmla="*/ 61 h 144"/>
              <a:gd name="T14" fmla="*/ 0 w 145"/>
              <a:gd name="T15" fmla="*/ 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44">
                <a:moveTo>
                  <a:pt x="0" y="0"/>
                </a:moveTo>
                <a:lnTo>
                  <a:pt x="61" y="116"/>
                </a:lnTo>
                <a:lnTo>
                  <a:pt x="71" y="82"/>
                </a:lnTo>
                <a:lnTo>
                  <a:pt x="133" y="144"/>
                </a:lnTo>
                <a:lnTo>
                  <a:pt x="145" y="132"/>
                </a:lnTo>
                <a:lnTo>
                  <a:pt x="83" y="69"/>
                </a:lnTo>
                <a:lnTo>
                  <a:pt x="117" y="61"/>
                </a:lnTo>
                <a:lnTo>
                  <a:pt x="0" y="0"/>
                </a:lnTo>
                <a:close/>
              </a:path>
            </a:pathLst>
          </a:custGeom>
          <a:solidFill>
            <a:srgbClr val="0397FF"/>
          </a:solidFill>
          <a:ln>
            <a:noFill/>
          </a:ln>
        </p:spPr>
        <p:txBody>
          <a:bodyPr vert="horz" wrap="square" lIns="91440" tIns="45720" rIns="91440" bIns="45720" numCol="1" anchor="t" anchorCtr="0" compatLnSpc="1"/>
          <a:lstStyle/>
          <a:p>
            <a:pPr>
              <a:lnSpc>
                <a:spcPct val="120000"/>
              </a:lnSpc>
            </a:pPr>
            <a:endParaRPr lang="en-US">
              <a:latin typeface="Arial" panose="020B0604020202020204" pitchFamily="34" charset="0"/>
              <a:ea typeface="微软雅黑" panose="020B0503020204020204" pitchFamily="34" charset="-122"/>
            </a:endParaRPr>
          </a:p>
        </p:txBody>
      </p:sp>
      <p:sp>
        <p:nvSpPr>
          <p:cNvPr id="79" name="Freeform 27"/>
          <p:cNvSpPr>
            <a:spLocks noEditPoints="1"/>
          </p:cNvSpPr>
          <p:nvPr>
            <p:custDataLst>
              <p:tags r:id="rId12"/>
            </p:custDataLst>
          </p:nvPr>
        </p:nvSpPr>
        <p:spPr bwMode="auto">
          <a:xfrm>
            <a:off x="7193005" y="4315186"/>
            <a:ext cx="280429" cy="283320"/>
          </a:xfrm>
          <a:custGeom>
            <a:avLst/>
            <a:gdLst>
              <a:gd name="T0" fmla="*/ 142 w 147"/>
              <a:gd name="T1" fmla="*/ 125 h 148"/>
              <a:gd name="T2" fmla="*/ 105 w 147"/>
              <a:gd name="T3" fmla="*/ 88 h 148"/>
              <a:gd name="T4" fmla="*/ 95 w 147"/>
              <a:gd name="T5" fmla="*/ 84 h 148"/>
              <a:gd name="T6" fmla="*/ 87 w 147"/>
              <a:gd name="T7" fmla="*/ 75 h 148"/>
              <a:gd name="T8" fmla="*/ 81 w 147"/>
              <a:gd name="T9" fmla="*/ 18 h 148"/>
              <a:gd name="T10" fmla="*/ 17 w 147"/>
              <a:gd name="T11" fmla="*/ 18 h 148"/>
              <a:gd name="T12" fmla="*/ 17 w 147"/>
              <a:gd name="T13" fmla="*/ 82 h 148"/>
              <a:gd name="T14" fmla="*/ 75 w 147"/>
              <a:gd name="T15" fmla="*/ 87 h 148"/>
              <a:gd name="T16" fmla="*/ 84 w 147"/>
              <a:gd name="T17" fmla="*/ 96 h 148"/>
              <a:gd name="T18" fmla="*/ 87 w 147"/>
              <a:gd name="T19" fmla="*/ 105 h 148"/>
              <a:gd name="T20" fmla="*/ 125 w 147"/>
              <a:gd name="T21" fmla="*/ 143 h 148"/>
              <a:gd name="T22" fmla="*/ 142 w 147"/>
              <a:gd name="T23" fmla="*/ 143 h 148"/>
              <a:gd name="T24" fmla="*/ 142 w 147"/>
              <a:gd name="T25" fmla="*/ 125 h 148"/>
              <a:gd name="T26" fmla="*/ 73 w 147"/>
              <a:gd name="T27" fmla="*/ 73 h 148"/>
              <a:gd name="T28" fmla="*/ 26 w 147"/>
              <a:gd name="T29" fmla="*/ 73 h 148"/>
              <a:gd name="T30" fmla="*/ 26 w 147"/>
              <a:gd name="T31" fmla="*/ 27 h 148"/>
              <a:gd name="T32" fmla="*/ 73 w 147"/>
              <a:gd name="T33" fmla="*/ 27 h 148"/>
              <a:gd name="T34" fmla="*/ 73 w 147"/>
              <a:gd name="T35" fmla="*/ 73 h 148"/>
              <a:gd name="T36" fmla="*/ 53 w 147"/>
              <a:gd name="T37" fmla="*/ 27 h 148"/>
              <a:gd name="T38" fmla="*/ 26 w 147"/>
              <a:gd name="T39" fmla="*/ 53 h 148"/>
              <a:gd name="T40" fmla="*/ 34 w 147"/>
              <a:gd name="T41" fmla="*/ 59 h 148"/>
              <a:gd name="T42" fmla="*/ 34 w 147"/>
              <a:gd name="T43" fmla="*/ 51 h 148"/>
              <a:gd name="T44" fmla="*/ 51 w 147"/>
              <a:gd name="T45" fmla="*/ 34 h 148"/>
              <a:gd name="T46" fmla="*/ 59 w 147"/>
              <a:gd name="T47" fmla="*/ 35 h 148"/>
              <a:gd name="T48" fmla="*/ 53 w 147"/>
              <a:gd name="T49" fmla="*/ 2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rgbClr val="F0393C"/>
          </a:solidFill>
          <a:ln>
            <a:noFill/>
          </a:ln>
        </p:spPr>
        <p:txBody>
          <a:bodyPr vert="horz" wrap="square" lIns="91440" tIns="45720" rIns="91440" bIns="45720" numCol="1" anchor="t" anchorCtr="0" compatLnSpc="1"/>
          <a:lstStyle/>
          <a:p>
            <a:pPr>
              <a:lnSpc>
                <a:spcPct val="120000"/>
              </a:lnSpc>
            </a:pPr>
            <a:endParaRPr lang="en-US">
              <a:latin typeface="Arial" panose="020B0604020202020204" pitchFamily="34" charset="0"/>
              <a:ea typeface="微软雅黑" panose="020B0503020204020204" pitchFamily="34" charset="-122"/>
            </a:endParaRP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8E6D4C9D-D7F4-9BF9-1D73-FB55E45753AE}"/>
              </a:ext>
            </a:extLst>
          </p:cNvPr>
          <p:cNvPicPr>
            <a:picLocks noChangeAspect="1"/>
          </p:cNvPicPr>
          <p:nvPr/>
        </p:nvPicPr>
        <p:blipFill>
          <a:blip r:embed="rId6"/>
          <a:stretch>
            <a:fillRect/>
          </a:stretch>
        </p:blipFill>
        <p:spPr>
          <a:xfrm>
            <a:off x="3218061" y="1366892"/>
            <a:ext cx="8670004" cy="5266578"/>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grpSp>
        <p:nvGrpSpPr>
          <p:cNvPr id="3" name="组合 2"/>
          <p:cNvGrpSpPr/>
          <p:nvPr/>
        </p:nvGrpSpPr>
        <p:grpSpPr>
          <a:xfrm>
            <a:off x="521142" y="719700"/>
            <a:ext cx="4429760" cy="521970"/>
            <a:chOff x="695" y="481"/>
            <a:chExt cx="6976" cy="822"/>
          </a:xfrm>
        </p:grpSpPr>
        <p:sp>
          <p:nvSpPr>
            <p:cNvPr id="116" name="TextBox 54"/>
            <p:cNvSpPr txBox="1"/>
            <p:nvPr/>
          </p:nvSpPr>
          <p:spPr>
            <a:xfrm>
              <a:off x="1222" y="481"/>
              <a:ext cx="644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MapReduce模型架构</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10.2 </a:t>
            </a:r>
            <a:r>
              <a:rPr kumimoji="0"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MapReduce模型框架</a:t>
            </a:r>
          </a:p>
        </p:txBody>
      </p:sp>
      <p:sp>
        <p:nvSpPr>
          <p:cNvPr id="57" name="62 Elipse"/>
          <p:cNvSpPr>
            <a:spLocks noChangeAspect="1"/>
          </p:cNvSpPr>
          <p:nvPr>
            <p:custDataLst>
              <p:tags r:id="rId1"/>
            </p:custDataLst>
          </p:nvPr>
        </p:nvSpPr>
        <p:spPr>
          <a:xfrm rot="13375255">
            <a:off x="4190868" y="421618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01</a:t>
            </a:r>
          </a:p>
        </p:txBody>
      </p:sp>
      <p:sp>
        <p:nvSpPr>
          <p:cNvPr id="65" name="62 Elipse"/>
          <p:cNvSpPr>
            <a:spLocks noChangeAspect="1"/>
          </p:cNvSpPr>
          <p:nvPr>
            <p:custDataLst>
              <p:tags r:id="rId2"/>
            </p:custDataLst>
          </p:nvPr>
        </p:nvSpPr>
        <p:spPr>
          <a:xfrm rot="13624745" flipV="1">
            <a:off x="5623427" y="5637964"/>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69" name="62 Elipse"/>
          <p:cNvSpPr>
            <a:spLocks noChangeAspect="1"/>
          </p:cNvSpPr>
          <p:nvPr>
            <p:custDataLst>
              <p:tags r:id="rId3"/>
            </p:custDataLst>
          </p:nvPr>
        </p:nvSpPr>
        <p:spPr>
          <a:xfrm rot="2824745" flipV="1">
            <a:off x="5623427" y="273806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10" name="文本框 9">
            <a:extLst>
              <a:ext uri="{FF2B5EF4-FFF2-40B4-BE49-F238E27FC236}">
                <a16:creationId xmlns:a16="http://schemas.microsoft.com/office/drawing/2014/main" id="{14A8BB57-8C2C-1A27-5FA1-7B7271F9ED58}"/>
              </a:ext>
            </a:extLst>
          </p:cNvPr>
          <p:cNvSpPr txBox="1"/>
          <p:nvPr/>
        </p:nvSpPr>
        <p:spPr>
          <a:xfrm>
            <a:off x="507102" y="1366892"/>
            <a:ext cx="6099858" cy="491481"/>
          </a:xfrm>
          <a:prstGeom prst="rect">
            <a:avLst/>
          </a:prstGeom>
          <a:noFill/>
        </p:spPr>
        <p:txBody>
          <a:bodyPr wrap="square">
            <a:spAutoFit/>
          </a:bodyPr>
          <a:lstStyle/>
          <a:p>
            <a:pPr>
              <a:lnSpc>
                <a:spcPct val="120000"/>
              </a:lnSpc>
            </a:pPr>
            <a:r>
              <a:rPr lang="en-US" altLang="zh-CN" sz="2400" b="1" dirty="0"/>
              <a:t>MapReduce 2.0 </a:t>
            </a:r>
            <a:r>
              <a:rPr lang="zh-CN" altLang="en-US" sz="2400" b="1" dirty="0"/>
              <a:t>架构图如图 所示。</a:t>
            </a:r>
          </a:p>
        </p:txBody>
      </p:sp>
    </p:spTree>
    <p:extLst>
      <p:ext uri="{BB962C8B-B14F-4D97-AF65-F5344CB8AC3E}">
        <p14:creationId xmlns:p14="http://schemas.microsoft.com/office/powerpoint/2010/main" val="1740398196"/>
      </p:ext>
    </p:extLst>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grpSp>
        <p:nvGrpSpPr>
          <p:cNvPr id="3" name="组合 2"/>
          <p:cNvGrpSpPr/>
          <p:nvPr/>
        </p:nvGrpSpPr>
        <p:grpSpPr>
          <a:xfrm>
            <a:off x="521142" y="719700"/>
            <a:ext cx="4429760" cy="521970"/>
            <a:chOff x="695" y="481"/>
            <a:chExt cx="6976" cy="822"/>
          </a:xfrm>
        </p:grpSpPr>
        <p:sp>
          <p:nvSpPr>
            <p:cNvPr id="116" name="TextBox 54"/>
            <p:cNvSpPr txBox="1"/>
            <p:nvPr/>
          </p:nvSpPr>
          <p:spPr>
            <a:xfrm>
              <a:off x="1222" y="481"/>
              <a:ext cx="644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MapReduce模型架构</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10.2 </a:t>
            </a:r>
            <a:r>
              <a:rPr kumimoji="0"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MapReduce模型框架</a:t>
            </a:r>
          </a:p>
        </p:txBody>
      </p:sp>
      <p:sp>
        <p:nvSpPr>
          <p:cNvPr id="57" name="62 Elipse"/>
          <p:cNvSpPr>
            <a:spLocks noChangeAspect="1"/>
          </p:cNvSpPr>
          <p:nvPr>
            <p:custDataLst>
              <p:tags r:id="rId1"/>
            </p:custDataLst>
          </p:nvPr>
        </p:nvSpPr>
        <p:spPr>
          <a:xfrm rot="13375255">
            <a:off x="4190868" y="421618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01</a:t>
            </a:r>
          </a:p>
        </p:txBody>
      </p:sp>
      <p:sp>
        <p:nvSpPr>
          <p:cNvPr id="65" name="62 Elipse"/>
          <p:cNvSpPr>
            <a:spLocks noChangeAspect="1"/>
          </p:cNvSpPr>
          <p:nvPr>
            <p:custDataLst>
              <p:tags r:id="rId2"/>
            </p:custDataLst>
          </p:nvPr>
        </p:nvSpPr>
        <p:spPr>
          <a:xfrm rot="13624745" flipV="1">
            <a:off x="5623427" y="5637964"/>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69" name="62 Elipse"/>
          <p:cNvSpPr>
            <a:spLocks noChangeAspect="1"/>
          </p:cNvSpPr>
          <p:nvPr>
            <p:custDataLst>
              <p:tags r:id="rId3"/>
            </p:custDataLst>
          </p:nvPr>
        </p:nvSpPr>
        <p:spPr>
          <a:xfrm rot="2824745" flipV="1">
            <a:off x="5623427" y="273806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10" name="文本框 9">
            <a:extLst>
              <a:ext uri="{FF2B5EF4-FFF2-40B4-BE49-F238E27FC236}">
                <a16:creationId xmlns:a16="http://schemas.microsoft.com/office/drawing/2014/main" id="{14A8BB57-8C2C-1A27-5FA1-7B7271F9ED58}"/>
              </a:ext>
            </a:extLst>
          </p:cNvPr>
          <p:cNvSpPr txBox="1"/>
          <p:nvPr/>
        </p:nvSpPr>
        <p:spPr>
          <a:xfrm>
            <a:off x="507101" y="1366892"/>
            <a:ext cx="10631840" cy="5366662"/>
          </a:xfrm>
          <a:prstGeom prst="rect">
            <a:avLst/>
          </a:prstGeom>
          <a:noFill/>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b="1" dirty="0"/>
              <a:t>MapReduce 2.0 </a:t>
            </a:r>
            <a:r>
              <a:rPr lang="zh-CN" altLang="en-US" sz="2400" b="1" dirty="0"/>
              <a:t>组成部分</a:t>
            </a:r>
            <a:endParaRPr lang="en-US" altLang="zh-CN" sz="2400" b="1"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zh-CN" altLang="en-US" sz="2400" dirty="0"/>
              <a:t>包括</a:t>
            </a:r>
            <a:r>
              <a:rPr lang="en-US" altLang="zh-CN" sz="2400" dirty="0"/>
              <a:t>Resource Manager</a:t>
            </a:r>
            <a:r>
              <a:rPr lang="zh-CN" altLang="en-US" sz="2400" dirty="0"/>
              <a:t>、</a:t>
            </a:r>
            <a:r>
              <a:rPr lang="en-US" altLang="zh-CN" sz="2400" dirty="0"/>
              <a:t>Node Manager</a:t>
            </a:r>
            <a:r>
              <a:rPr lang="zh-CN" altLang="en-US" sz="2400" dirty="0"/>
              <a:t>、</a:t>
            </a:r>
            <a:r>
              <a:rPr lang="en-US" altLang="zh-CN" sz="2400" dirty="0"/>
              <a:t>App Master</a:t>
            </a:r>
            <a:r>
              <a:rPr lang="zh-CN" altLang="en-US" sz="2400" dirty="0"/>
              <a:t>和 </a:t>
            </a:r>
            <a:r>
              <a:rPr lang="en-US" altLang="zh-CN" sz="2400" dirty="0"/>
              <a:t>Container</a:t>
            </a:r>
            <a:r>
              <a:rPr lang="zh-CN" altLang="en-US" sz="2400" dirty="0"/>
              <a:t>。 </a:t>
            </a:r>
            <a:endParaRPr lang="en-US" altLang="zh-CN" sz="2400"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dirty="0"/>
              <a:t>1</a:t>
            </a:r>
            <a:r>
              <a:rPr lang="zh-CN" altLang="en-US" sz="2400" dirty="0"/>
              <a:t>）</a:t>
            </a:r>
            <a:r>
              <a:rPr lang="en-US" altLang="zh-CN" sz="2400" dirty="0"/>
              <a:t>Resource Manager </a:t>
            </a:r>
            <a:r>
              <a:rPr lang="zh-CN" altLang="en-US" sz="2400" dirty="0"/>
              <a:t>它包含两个主要的组件：资源调用器 </a:t>
            </a:r>
            <a:r>
              <a:rPr lang="en-US" altLang="zh-CN" sz="2400" dirty="0"/>
              <a:t>(Resource Scheduler) </a:t>
            </a:r>
            <a:r>
              <a:rPr lang="zh-CN" altLang="en-US" sz="2400" dirty="0"/>
              <a:t>以及应用管理器 </a:t>
            </a:r>
            <a:r>
              <a:rPr lang="en-US" altLang="zh-CN" sz="2400" dirty="0"/>
              <a:t>(Application Manager)</a:t>
            </a:r>
            <a:r>
              <a:rPr lang="zh-CN" altLang="en-US" sz="2400" dirty="0"/>
              <a:t>。资源调度器是指根据容量，队列等限制条件，将系统中的资源分 配给各个正在运行的应用。它主要负责向应用程序分配资源，它不做监控以及应用程序的状 态跟踪，并且它不保证会重启由于应用程序本身或硬件出错而执行失败的应用程序。应用管 理器主要负责接收作业。</a:t>
            </a:r>
            <a:endParaRPr lang="en-US" altLang="zh-CN" sz="2400"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zh-CN" altLang="en-US" sz="2400" dirty="0"/>
              <a:t> </a:t>
            </a:r>
            <a:r>
              <a:rPr lang="en-US" altLang="zh-CN" sz="2400" dirty="0"/>
              <a:t>2</a:t>
            </a:r>
            <a:r>
              <a:rPr lang="zh-CN" altLang="en-US" sz="2400" dirty="0"/>
              <a:t>）</a:t>
            </a:r>
            <a:r>
              <a:rPr lang="en-US" altLang="zh-CN" sz="2400" dirty="0"/>
              <a:t>Node Manager Node Manager</a:t>
            </a:r>
            <a:r>
              <a:rPr lang="zh-CN" altLang="en-US" sz="2400" dirty="0"/>
              <a:t>是每个节点上的框架代理，主要负责启动应用所需的容器，监控资源（内 存，</a:t>
            </a:r>
            <a:r>
              <a:rPr lang="en-US" altLang="zh-CN" sz="2400" dirty="0"/>
              <a:t>CPU</a:t>
            </a:r>
            <a:r>
              <a:rPr lang="zh-CN" altLang="en-US" sz="2400" dirty="0"/>
              <a:t>，磁盘，网络等）的使用情况并将之汇报给调度器。</a:t>
            </a:r>
            <a:endParaRPr kumimoji="0" lang="zh-CN" altLang="en-US" sz="2400" b="1"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19562713"/>
      </p:ext>
    </p:extLst>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grpSp>
        <p:nvGrpSpPr>
          <p:cNvPr id="3" name="组合 2"/>
          <p:cNvGrpSpPr/>
          <p:nvPr/>
        </p:nvGrpSpPr>
        <p:grpSpPr>
          <a:xfrm>
            <a:off x="521142" y="719700"/>
            <a:ext cx="4429760" cy="521970"/>
            <a:chOff x="695" y="481"/>
            <a:chExt cx="6976" cy="822"/>
          </a:xfrm>
        </p:grpSpPr>
        <p:sp>
          <p:nvSpPr>
            <p:cNvPr id="116" name="TextBox 54"/>
            <p:cNvSpPr txBox="1"/>
            <p:nvPr/>
          </p:nvSpPr>
          <p:spPr>
            <a:xfrm>
              <a:off x="1222" y="481"/>
              <a:ext cx="644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MapReduce模型架构</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10.2 </a:t>
            </a:r>
            <a:r>
              <a:rPr kumimoji="0"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sym typeface="+mn-ea"/>
              </a:rPr>
              <a:t>MapReduce模型框架</a:t>
            </a:r>
          </a:p>
        </p:txBody>
      </p:sp>
      <p:sp>
        <p:nvSpPr>
          <p:cNvPr id="57" name="62 Elipse"/>
          <p:cNvSpPr>
            <a:spLocks noChangeAspect="1"/>
          </p:cNvSpPr>
          <p:nvPr>
            <p:custDataLst>
              <p:tags r:id="rId1"/>
            </p:custDataLst>
          </p:nvPr>
        </p:nvSpPr>
        <p:spPr>
          <a:xfrm rot="13375255">
            <a:off x="4190868" y="421618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01</a:t>
            </a:r>
          </a:p>
        </p:txBody>
      </p:sp>
      <p:sp>
        <p:nvSpPr>
          <p:cNvPr id="65" name="62 Elipse"/>
          <p:cNvSpPr>
            <a:spLocks noChangeAspect="1"/>
          </p:cNvSpPr>
          <p:nvPr>
            <p:custDataLst>
              <p:tags r:id="rId2"/>
            </p:custDataLst>
          </p:nvPr>
        </p:nvSpPr>
        <p:spPr>
          <a:xfrm rot="13624745" flipV="1">
            <a:off x="5623427" y="5637964"/>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69" name="62 Elipse"/>
          <p:cNvSpPr>
            <a:spLocks noChangeAspect="1"/>
          </p:cNvSpPr>
          <p:nvPr>
            <p:custDataLst>
              <p:tags r:id="rId3"/>
            </p:custDataLst>
          </p:nvPr>
        </p:nvSpPr>
        <p:spPr>
          <a:xfrm rot="2824745" flipV="1">
            <a:off x="5623427" y="2738061"/>
            <a:ext cx="479540" cy="479540"/>
          </a:xfrm>
          <a:prstGeom prst="ellipse">
            <a:avLst/>
          </a:prstGeom>
          <a:solidFill>
            <a:srgbClr val="FFFFFF"/>
          </a:solidFill>
          <a:ln>
            <a:noFill/>
          </a:ln>
          <a:effectLst/>
        </p:spPr>
        <p:txBody>
          <a:bodyPr lIns="0" tIns="0" rIns="0" bIns="0" rtlCol="0"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s-MX" sz="3400" b="0" i="0" u="none" strike="noStrike" kern="1200" cap="none" spc="0" normalizeH="0" baseline="0" noProof="0" dirty="0">
                <a:ln>
                  <a:noFill/>
                </a:ln>
                <a:noFill/>
                <a:effectLst/>
                <a:uLnTx/>
                <a:uFillTx/>
                <a:latin typeface="Arial" panose="020B0604020202020204" pitchFamily="34" charset="0"/>
                <a:ea typeface="微软雅黑" panose="020B0503020204020204" pitchFamily="34" charset="-122"/>
                <a:cs typeface="Open Sans Extrabold" panose="020B0906030804020204" pitchFamily="34" charset="0"/>
              </a:rPr>
              <a:t>03</a:t>
            </a:r>
          </a:p>
        </p:txBody>
      </p:sp>
      <p:sp>
        <p:nvSpPr>
          <p:cNvPr id="10" name="文本框 9">
            <a:extLst>
              <a:ext uri="{FF2B5EF4-FFF2-40B4-BE49-F238E27FC236}">
                <a16:creationId xmlns:a16="http://schemas.microsoft.com/office/drawing/2014/main" id="{14A8BB57-8C2C-1A27-5FA1-7B7271F9ED58}"/>
              </a:ext>
            </a:extLst>
          </p:cNvPr>
          <p:cNvSpPr txBox="1"/>
          <p:nvPr/>
        </p:nvSpPr>
        <p:spPr>
          <a:xfrm>
            <a:off x="507101" y="1366892"/>
            <a:ext cx="10631840" cy="3593869"/>
          </a:xfrm>
          <a:prstGeom prst="rect">
            <a:avLst/>
          </a:prstGeom>
          <a:noFill/>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MapReduce 2.0 </a:t>
            </a:r>
            <a:r>
              <a:rPr kumimoji="0" lang="zh-CN" altLang="en-US" sz="2400" b="1"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rPr>
              <a:t>组成部分</a:t>
            </a:r>
            <a:endParaRPr kumimoji="0" lang="en-US" altLang="zh-CN" sz="2400" b="1"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dirty="0"/>
              <a:t>3</a:t>
            </a:r>
            <a:r>
              <a:rPr lang="zh-CN" altLang="en-US" sz="2400" dirty="0"/>
              <a:t>）</a:t>
            </a:r>
            <a:r>
              <a:rPr lang="en-US" altLang="zh-CN" sz="2400" dirty="0"/>
              <a:t>App Master </a:t>
            </a: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dirty="0"/>
              <a:t>App Master</a:t>
            </a:r>
            <a:r>
              <a:rPr lang="zh-CN" altLang="en-US" sz="2400" dirty="0"/>
              <a:t>它负责从资源调度器（</a:t>
            </a:r>
            <a:r>
              <a:rPr lang="en-US" altLang="zh-CN" sz="2400" dirty="0"/>
              <a:t>Resource Scheduler</a:t>
            </a:r>
            <a:r>
              <a:rPr lang="zh-CN" altLang="en-US" sz="2400" dirty="0"/>
              <a:t>）申请资源，以及跟踪这些资源 的使用情况以及任务进度的监控。</a:t>
            </a:r>
            <a:endParaRPr lang="en-US" altLang="zh-CN" sz="2400"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endParaRPr lang="en-US" altLang="zh-CN" sz="2400" dirty="0"/>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dirty="0"/>
              <a:t>4</a:t>
            </a:r>
            <a:r>
              <a:rPr lang="zh-CN" altLang="en-US" sz="2400" dirty="0"/>
              <a:t>）</a:t>
            </a:r>
            <a:r>
              <a:rPr lang="en-US" altLang="zh-CN" sz="2400" dirty="0"/>
              <a:t>Container </a:t>
            </a: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tabLst/>
              <a:defRPr/>
            </a:pPr>
            <a:r>
              <a:rPr lang="en-US" altLang="zh-CN" sz="2400" dirty="0"/>
              <a:t>Container</a:t>
            </a:r>
            <a:r>
              <a:rPr lang="zh-CN" altLang="en-US" sz="2400" dirty="0"/>
              <a:t>是资源的抽象，它将内存、</a:t>
            </a:r>
            <a:r>
              <a:rPr lang="en-US" altLang="zh-CN" sz="2400" dirty="0"/>
              <a:t>CPU</a:t>
            </a:r>
            <a:r>
              <a:rPr lang="zh-CN" altLang="en-US" sz="2400" dirty="0"/>
              <a:t>、磁盘、网络等资源封装在一起。</a:t>
            </a:r>
            <a:r>
              <a:rPr lang="en-US" altLang="zh-CN" sz="2400" dirty="0"/>
              <a:t>App Master</a:t>
            </a:r>
            <a:r>
              <a:rPr lang="zh-CN" altLang="en-US" sz="2400" dirty="0"/>
              <a:t>、 </a:t>
            </a:r>
            <a:r>
              <a:rPr lang="en-US" altLang="zh-CN" sz="2400" dirty="0"/>
              <a:t>Map Task</a:t>
            </a:r>
            <a:r>
              <a:rPr lang="zh-CN" altLang="en-US" sz="2400" dirty="0"/>
              <a:t>和</a:t>
            </a:r>
            <a:r>
              <a:rPr lang="en-US" altLang="zh-CN" sz="2400" dirty="0"/>
              <a:t>Reduce Task</a:t>
            </a:r>
            <a:r>
              <a:rPr lang="zh-CN" altLang="en-US" sz="2400" dirty="0"/>
              <a:t>可在</a:t>
            </a:r>
            <a:r>
              <a:rPr lang="en-US" altLang="zh-CN" sz="2400" dirty="0"/>
              <a:t>Container</a:t>
            </a:r>
            <a:r>
              <a:rPr lang="zh-CN" altLang="en-US" sz="2400" dirty="0"/>
              <a:t>中执行。</a:t>
            </a:r>
            <a:endParaRPr kumimoji="0" lang="zh-CN" altLang="en-US" sz="2400" b="1" i="0" u="none" strike="noStrike" kern="1200" cap="none" spc="0" normalizeH="0" baseline="0" noProof="0" dirty="0">
              <a:ln>
                <a:noFill/>
              </a:ln>
              <a:solidFill>
                <a:srgbClr val="294A5A"/>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417519390"/>
      </p:ext>
    </p:extLst>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MapReduce运行原理</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10.3  MapReduce数据处理过程</a:t>
            </a:r>
          </a:p>
        </p:txBody>
      </p:sp>
      <p:pic>
        <p:nvPicPr>
          <p:cNvPr id="264" name="图片 39" descr="IMG_257"/>
          <p:cNvPicPr>
            <a:picLocks noChangeAspect="1"/>
          </p:cNvPicPr>
          <p:nvPr/>
        </p:nvPicPr>
        <p:blipFill>
          <a:blip r:embed="rId5"/>
          <a:stretch>
            <a:fillRect/>
          </a:stretch>
        </p:blipFill>
        <p:spPr>
          <a:xfrm>
            <a:off x="3181350" y="1290955"/>
            <a:ext cx="7829550" cy="5552440"/>
          </a:xfrm>
          <a:prstGeom prst="rect">
            <a:avLst/>
          </a:prstGeom>
          <a:noFill/>
          <a:ln w="9525">
            <a:noFill/>
          </a:ln>
        </p:spPr>
      </p:pic>
      <p:cxnSp>
        <p:nvCxnSpPr>
          <p:cNvPr id="8" name="直接箭头连接符 7"/>
          <p:cNvCxnSpPr/>
          <p:nvPr/>
        </p:nvCxnSpPr>
        <p:spPr>
          <a:xfrm flipH="1" flipV="1">
            <a:off x="2176780" y="1844675"/>
            <a:ext cx="2866390" cy="720090"/>
          </a:xfrm>
          <a:prstGeom prst="straightConnector1">
            <a:avLst/>
          </a:prstGeom>
          <a:solidFill>
            <a:schemeClr val="accent1"/>
          </a:solidFill>
          <a:ln w="9525" cap="flat" cmpd="sng" algn="ctr">
            <a:solidFill>
              <a:srgbClr val="FF0000"/>
            </a:solidFill>
            <a:prstDash val="solid"/>
            <a:round/>
            <a:headEnd type="none" w="med" len="med"/>
            <a:tailEnd type="arrow" w="med" len="med"/>
          </a:ln>
        </p:spPr>
      </p:cxnSp>
      <p:sp>
        <p:nvSpPr>
          <p:cNvPr id="10" name="文本框 9"/>
          <p:cNvSpPr txBox="1"/>
          <p:nvPr/>
        </p:nvSpPr>
        <p:spPr>
          <a:xfrm>
            <a:off x="574040" y="2449830"/>
            <a:ext cx="2294890" cy="2245360"/>
          </a:xfrm>
          <a:prstGeom prst="rect">
            <a:avLst/>
          </a:prstGeom>
          <a:noFill/>
          <a:ln w="9525">
            <a:noFill/>
          </a:ln>
        </p:spPr>
        <p:txBody>
          <a:bodyPr wrap="square">
            <a:spAutoFit/>
          </a:bodyPr>
          <a:lstStyle/>
          <a:p>
            <a:pPr marL="0" indent="269240"/>
            <a:r>
              <a:rPr sz="2000" b="0">
                <a:ea typeface="宋体" panose="02010600030101010101" pitchFamily="2" charset="-122"/>
              </a:rPr>
              <a:t>JobTracker在分布式环境中负责客户端对任务的建立和提交，InputFormat模块主要为Map做预处理。</a:t>
            </a:r>
          </a:p>
        </p:txBody>
      </p:sp>
      <p:sp>
        <p:nvSpPr>
          <p:cNvPr id="45" name="椭圆 44"/>
          <p:cNvSpPr/>
          <p:nvPr>
            <p:custDataLst>
              <p:tags r:id="rId1"/>
            </p:custDataLst>
          </p:nvPr>
        </p:nvSpPr>
        <p:spPr>
          <a:xfrm>
            <a:off x="1359218" y="1438275"/>
            <a:ext cx="817245" cy="817245"/>
          </a:xfrm>
          <a:prstGeom prst="ellipse">
            <a:avLst/>
          </a:prstGeom>
          <a:solidFill>
            <a:srgbClr val="1E6BC5">
              <a:lumMod val="75000"/>
            </a:srgbClr>
          </a:solidFill>
          <a:ln w="57150" cap="flat" cmpd="sng" algn="ctr">
            <a:solidFill>
              <a:srgbClr val="FFFFFF">
                <a:lumMod val="95000"/>
              </a:srgbClr>
            </a:solidFill>
            <a:prstDash val="solid"/>
            <a:miter lim="800000"/>
          </a:ln>
          <a:effectLst/>
        </p:spPr>
        <p:txBody>
          <a:bodyPr rtlCol="0" anchor="ctr"/>
          <a:lstStyle/>
          <a:p>
            <a:pPr algn="ctr"/>
            <a:endParaRPr kumimoji="1"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custDataLst>
              <p:tags r:id="rId2"/>
            </p:custDataLst>
          </p:nvPr>
        </p:nvSpPr>
        <p:spPr>
          <a:xfrm flipH="1">
            <a:off x="1431608" y="1585605"/>
            <a:ext cx="673735" cy="523220"/>
          </a:xfrm>
          <a:prstGeom prst="rect">
            <a:avLst/>
          </a:prstGeom>
          <a:noFill/>
          <a:ln w="12700" cap="flat" cmpd="sng" algn="ctr">
            <a:noFill/>
            <a:prstDash val="solid"/>
            <a:miter lim="800000"/>
          </a:ln>
          <a:effectLst/>
        </p:spPr>
        <p:txBody>
          <a:bodyPr lIns="91440" tIns="45720" rIns="91440" bIns="45720" rtlCol="0" anchor="ctr">
            <a:normAutofit/>
          </a:bodyPr>
          <a:lstStyle/>
          <a:p>
            <a:pPr algn="ctr"/>
            <a:r>
              <a:rPr kumimoji="1" lang="en-US" altLang="zh-CN" sz="28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kumimoji="1" lang="zh-CN" altLang="en-US" sz="28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MapReduce运行原理</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10.3  MapReduce数据处理过程</a:t>
            </a:r>
          </a:p>
        </p:txBody>
      </p:sp>
      <p:sp>
        <p:nvSpPr>
          <p:cNvPr id="12" name="文本框 11"/>
          <p:cNvSpPr txBox="1"/>
          <p:nvPr/>
        </p:nvSpPr>
        <p:spPr>
          <a:xfrm>
            <a:off x="3520440" y="2603500"/>
            <a:ext cx="2294890" cy="1938020"/>
          </a:xfrm>
          <a:prstGeom prst="rect">
            <a:avLst/>
          </a:prstGeom>
          <a:noFill/>
          <a:ln w="9525">
            <a:solidFill>
              <a:srgbClr val="7030A0"/>
            </a:solidFill>
          </a:ln>
        </p:spPr>
        <p:txBody>
          <a:bodyPr wrap="square">
            <a:spAutoFit/>
          </a:bodyPr>
          <a:lstStyle/>
          <a:p>
            <a:pPr marL="0" indent="269240"/>
            <a:r>
              <a:rPr sz="2000" b="0">
                <a:ea typeface="宋体" panose="02010600030101010101" pitchFamily="2" charset="-122"/>
              </a:rPr>
              <a:t>Shuffle和Partitioner这两部分的功能主要是负责对输出的结果进行排序、分割和配置。</a:t>
            </a:r>
          </a:p>
        </p:txBody>
      </p:sp>
      <p:sp>
        <p:nvSpPr>
          <p:cNvPr id="13" name="文本框 12"/>
          <p:cNvSpPr txBox="1"/>
          <p:nvPr/>
        </p:nvSpPr>
        <p:spPr>
          <a:xfrm>
            <a:off x="6464300" y="2603500"/>
            <a:ext cx="1903095" cy="2553335"/>
          </a:xfrm>
          <a:prstGeom prst="rect">
            <a:avLst/>
          </a:prstGeom>
          <a:noFill/>
          <a:ln w="9525">
            <a:solidFill>
              <a:srgbClr val="7030A0"/>
            </a:solidFill>
          </a:ln>
        </p:spPr>
        <p:txBody>
          <a:bodyPr wrap="square">
            <a:spAutoFit/>
          </a:bodyPr>
          <a:lstStyle/>
          <a:p>
            <a:pPr marL="0" indent="269240"/>
            <a:r>
              <a:rPr sz="2000" b="0">
                <a:ea typeface="宋体" panose="02010600030101010101" pitchFamily="2" charset="-122"/>
              </a:rPr>
              <a:t>Reduce将一系列以&lt;k,v&gt;形式的数据作为输入，执行用户定义的逻辑，并将输出结果传递给OutputFormat。</a:t>
            </a:r>
          </a:p>
        </p:txBody>
      </p:sp>
      <p:sp>
        <p:nvSpPr>
          <p:cNvPr id="14" name="文本框 13"/>
          <p:cNvSpPr txBox="1"/>
          <p:nvPr/>
        </p:nvSpPr>
        <p:spPr>
          <a:xfrm>
            <a:off x="9236710" y="2603500"/>
            <a:ext cx="2458085" cy="2861310"/>
          </a:xfrm>
          <a:prstGeom prst="rect">
            <a:avLst/>
          </a:prstGeom>
          <a:noFill/>
          <a:ln w="9525">
            <a:solidFill>
              <a:srgbClr val="7030A0"/>
            </a:solidFill>
          </a:ln>
        </p:spPr>
        <p:txBody>
          <a:bodyPr wrap="square">
            <a:spAutoFit/>
          </a:bodyPr>
          <a:lstStyle/>
          <a:p>
            <a:pPr marL="0" indent="269240"/>
            <a:r>
              <a:rPr sz="2000" b="0">
                <a:ea typeface="宋体" panose="02010600030101010101" pitchFamily="2" charset="-122"/>
              </a:rPr>
              <a:t>OutputFormat用于测试是否已有输出目录，以及测试输出结果的类型是否满足Config中配置的类型，如果满足，就输出Reduce的结果到分布式文件系统中。</a:t>
            </a:r>
          </a:p>
        </p:txBody>
      </p:sp>
      <p:cxnSp>
        <p:nvCxnSpPr>
          <p:cNvPr id="29" name="直接连接符 28"/>
          <p:cNvCxnSpPr/>
          <p:nvPr>
            <p:custDataLst>
              <p:tags r:id="rId1"/>
            </p:custDataLst>
          </p:nvPr>
        </p:nvCxnSpPr>
        <p:spPr>
          <a:xfrm>
            <a:off x="3217573" y="2726961"/>
            <a:ext cx="0" cy="1129394"/>
          </a:xfrm>
          <a:prstGeom prst="line">
            <a:avLst/>
          </a:prstGeom>
          <a:noFill/>
          <a:ln w="1270" cap="flat" cmpd="sng" algn="ctr">
            <a:solidFill>
              <a:srgbClr val="FFFFFF">
                <a:lumMod val="75000"/>
              </a:srgbClr>
            </a:solidFill>
            <a:prstDash val="dash"/>
            <a:miter lim="800000"/>
            <a:headEnd type="diamond"/>
            <a:tailEnd type="diamond"/>
          </a:ln>
          <a:effectLst/>
        </p:spPr>
      </p:cxnSp>
      <p:cxnSp>
        <p:nvCxnSpPr>
          <p:cNvPr id="30" name="直接连接符 29"/>
          <p:cNvCxnSpPr/>
          <p:nvPr>
            <p:custDataLst>
              <p:tags r:id="rId2"/>
            </p:custDataLst>
          </p:nvPr>
        </p:nvCxnSpPr>
        <p:spPr>
          <a:xfrm>
            <a:off x="6116637" y="2726961"/>
            <a:ext cx="0" cy="1129394"/>
          </a:xfrm>
          <a:prstGeom prst="line">
            <a:avLst/>
          </a:prstGeom>
          <a:noFill/>
          <a:ln w="1270" cap="flat" cmpd="sng" algn="ctr">
            <a:solidFill>
              <a:srgbClr val="FFFFFF">
                <a:lumMod val="75000"/>
              </a:srgbClr>
            </a:solidFill>
            <a:prstDash val="dash"/>
            <a:miter lim="800000"/>
            <a:headEnd type="diamond"/>
            <a:tailEnd type="diamond"/>
          </a:ln>
          <a:effectLst/>
        </p:spPr>
      </p:cxnSp>
      <p:cxnSp>
        <p:nvCxnSpPr>
          <p:cNvPr id="51" name="直接连接符 50"/>
          <p:cNvCxnSpPr/>
          <p:nvPr>
            <p:custDataLst>
              <p:tags r:id="rId3"/>
            </p:custDataLst>
          </p:nvPr>
        </p:nvCxnSpPr>
        <p:spPr>
          <a:xfrm>
            <a:off x="9015701" y="2726961"/>
            <a:ext cx="0" cy="1129394"/>
          </a:xfrm>
          <a:prstGeom prst="line">
            <a:avLst/>
          </a:prstGeom>
          <a:noFill/>
          <a:ln w="1270" cap="flat" cmpd="sng" algn="ctr">
            <a:solidFill>
              <a:srgbClr val="FFFFFF">
                <a:lumMod val="75000"/>
              </a:srgbClr>
            </a:solidFill>
            <a:prstDash val="dash"/>
            <a:miter lim="800000"/>
            <a:headEnd type="diamond"/>
            <a:tailEnd type="diamond"/>
          </a:ln>
          <a:effectLst/>
        </p:spPr>
      </p:cxnSp>
      <p:sp>
        <p:nvSpPr>
          <p:cNvPr id="45" name="椭圆 44"/>
          <p:cNvSpPr/>
          <p:nvPr>
            <p:custDataLst>
              <p:tags r:id="rId4"/>
            </p:custDataLst>
          </p:nvPr>
        </p:nvSpPr>
        <p:spPr>
          <a:xfrm>
            <a:off x="1359218" y="1438275"/>
            <a:ext cx="817245" cy="817245"/>
          </a:xfrm>
          <a:prstGeom prst="ellipse">
            <a:avLst/>
          </a:prstGeom>
          <a:solidFill>
            <a:srgbClr val="1E6BC5">
              <a:lumMod val="75000"/>
            </a:srgbClr>
          </a:solidFill>
          <a:ln w="57150" cap="flat" cmpd="sng" algn="ctr">
            <a:solidFill>
              <a:srgbClr val="FFFFFF">
                <a:lumMod val="95000"/>
              </a:srgbClr>
            </a:solidFill>
            <a:prstDash val="solid"/>
            <a:miter lim="800000"/>
          </a:ln>
          <a:effectLst/>
        </p:spPr>
        <p:txBody>
          <a:bodyPr rtlCol="0" anchor="ctr"/>
          <a:lstStyle/>
          <a:p>
            <a:pPr algn="ctr"/>
            <a:endParaRPr kumimoji="1"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custDataLst>
              <p:tags r:id="rId5"/>
            </p:custDataLst>
          </p:nvPr>
        </p:nvSpPr>
        <p:spPr>
          <a:xfrm flipH="1">
            <a:off x="1431608" y="1585605"/>
            <a:ext cx="673735" cy="523220"/>
          </a:xfrm>
          <a:prstGeom prst="rect">
            <a:avLst/>
          </a:prstGeom>
          <a:noFill/>
          <a:ln w="12700" cap="flat" cmpd="sng" algn="ctr">
            <a:noFill/>
            <a:prstDash val="solid"/>
            <a:miter lim="800000"/>
          </a:ln>
          <a:effectLst/>
        </p:spPr>
        <p:txBody>
          <a:bodyPr lIns="91440" tIns="45720" rIns="91440" bIns="45720" rtlCol="0" anchor="ctr">
            <a:normAutofit/>
          </a:bodyPr>
          <a:lstStyle/>
          <a:p>
            <a:pPr algn="ctr"/>
            <a:r>
              <a:rPr kumimoji="1" lang="en-US" altLang="zh-CN" sz="2800"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kumimoji="1" lang="zh-CN" altLang="en-US" sz="28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custDataLst>
              <p:tags r:id="rId6"/>
            </p:custDataLst>
          </p:nvPr>
        </p:nvSpPr>
        <p:spPr>
          <a:xfrm>
            <a:off x="4258628" y="1427480"/>
            <a:ext cx="817245" cy="817245"/>
          </a:xfrm>
          <a:prstGeom prst="ellipse">
            <a:avLst/>
          </a:prstGeom>
          <a:solidFill>
            <a:srgbClr val="1E6BC5">
              <a:lumMod val="75000"/>
            </a:srgbClr>
          </a:solidFill>
          <a:ln w="57150" cap="flat" cmpd="sng" algn="ctr">
            <a:solidFill>
              <a:srgbClr val="FFFFFF">
                <a:lumMod val="95000"/>
              </a:srgbClr>
            </a:solidFill>
            <a:prstDash val="solid"/>
            <a:miter lim="800000"/>
          </a:ln>
          <a:effectLst/>
        </p:spPr>
        <p:txBody>
          <a:bodyPr rtlCol="0" anchor="ctr"/>
          <a:lstStyle/>
          <a:p>
            <a:pPr algn="ctr"/>
            <a:endParaRPr kumimoji="1"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custDataLst>
              <p:tags r:id="rId7"/>
            </p:custDataLst>
          </p:nvPr>
        </p:nvSpPr>
        <p:spPr>
          <a:xfrm flipH="1">
            <a:off x="4330383" y="1574810"/>
            <a:ext cx="673735" cy="523220"/>
          </a:xfrm>
          <a:prstGeom prst="rect">
            <a:avLst/>
          </a:prstGeom>
          <a:noFill/>
          <a:ln w="12700" cap="flat" cmpd="sng" algn="ctr">
            <a:noFill/>
            <a:prstDash val="solid"/>
            <a:miter lim="800000"/>
          </a:ln>
          <a:effectLst/>
        </p:spPr>
        <p:txBody>
          <a:bodyPr lIns="91440" tIns="45720" rIns="91440" bIns="45720" rtlCol="0" anchor="ctr">
            <a:normAutofit/>
          </a:bodyPr>
          <a:lstStyle/>
          <a:p>
            <a:pPr algn="ctr"/>
            <a:r>
              <a:rPr kumimoji="1" lang="en-US" altLang="zh-CN" sz="2800"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kumimoji="1" lang="zh-CN" altLang="en-US" sz="28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custDataLst>
              <p:tags r:id="rId8"/>
            </p:custDataLst>
          </p:nvPr>
        </p:nvSpPr>
        <p:spPr>
          <a:xfrm>
            <a:off x="7157403" y="1427480"/>
            <a:ext cx="817245" cy="817245"/>
          </a:xfrm>
          <a:prstGeom prst="ellipse">
            <a:avLst/>
          </a:prstGeom>
          <a:solidFill>
            <a:srgbClr val="1E6BC5">
              <a:lumMod val="75000"/>
            </a:srgbClr>
          </a:solidFill>
          <a:ln w="57150" cap="flat" cmpd="sng" algn="ctr">
            <a:solidFill>
              <a:srgbClr val="FFFFFF">
                <a:lumMod val="95000"/>
              </a:srgbClr>
            </a:solidFill>
            <a:prstDash val="solid"/>
            <a:miter lim="800000"/>
          </a:ln>
          <a:effectLst/>
        </p:spPr>
        <p:txBody>
          <a:bodyPr rtlCol="0" anchor="ctr"/>
          <a:lstStyle/>
          <a:p>
            <a:pPr algn="ctr"/>
            <a:endParaRPr kumimoji="1"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custDataLst>
              <p:tags r:id="rId9"/>
            </p:custDataLst>
          </p:nvPr>
        </p:nvSpPr>
        <p:spPr>
          <a:xfrm flipH="1">
            <a:off x="7229158" y="1574810"/>
            <a:ext cx="673735" cy="523220"/>
          </a:xfrm>
          <a:prstGeom prst="rect">
            <a:avLst/>
          </a:prstGeom>
          <a:noFill/>
          <a:ln w="12700" cap="flat" cmpd="sng" algn="ctr">
            <a:noFill/>
            <a:prstDash val="solid"/>
            <a:miter lim="800000"/>
          </a:ln>
          <a:effectLst/>
        </p:spPr>
        <p:txBody>
          <a:bodyPr lIns="91440" tIns="45720" rIns="91440" bIns="45720" rtlCol="0" anchor="ctr">
            <a:normAutofit/>
          </a:bodyPr>
          <a:lstStyle/>
          <a:p>
            <a:pPr algn="ctr"/>
            <a:r>
              <a:rPr kumimoji="1" lang="en-US" altLang="zh-CN" sz="2800"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kumimoji="1" lang="zh-CN" altLang="en-US" sz="28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custDataLst>
              <p:tags r:id="rId10"/>
            </p:custDataLst>
          </p:nvPr>
        </p:nvSpPr>
        <p:spPr>
          <a:xfrm>
            <a:off x="10056813" y="1427480"/>
            <a:ext cx="817245" cy="817245"/>
          </a:xfrm>
          <a:prstGeom prst="ellipse">
            <a:avLst/>
          </a:prstGeom>
          <a:solidFill>
            <a:srgbClr val="1E6BC5">
              <a:lumMod val="75000"/>
            </a:srgbClr>
          </a:solidFill>
          <a:ln w="57150" cap="flat" cmpd="sng" algn="ctr">
            <a:solidFill>
              <a:srgbClr val="FFFFFF">
                <a:lumMod val="95000"/>
              </a:srgbClr>
            </a:solidFill>
            <a:prstDash val="solid"/>
            <a:miter lim="800000"/>
          </a:ln>
          <a:effectLst/>
        </p:spPr>
        <p:txBody>
          <a:bodyPr rtlCol="0" anchor="ctr"/>
          <a:lstStyle/>
          <a:p>
            <a:pPr algn="ctr"/>
            <a:endParaRPr kumimoji="1"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custDataLst>
              <p:tags r:id="rId11"/>
            </p:custDataLst>
          </p:nvPr>
        </p:nvSpPr>
        <p:spPr>
          <a:xfrm flipH="1">
            <a:off x="10128568" y="1574810"/>
            <a:ext cx="673735" cy="523220"/>
          </a:xfrm>
          <a:prstGeom prst="rect">
            <a:avLst/>
          </a:prstGeom>
          <a:noFill/>
          <a:ln w="12700" cap="flat" cmpd="sng" algn="ctr">
            <a:noFill/>
            <a:prstDash val="solid"/>
            <a:miter lim="800000"/>
          </a:ln>
          <a:effectLst/>
        </p:spPr>
        <p:txBody>
          <a:bodyPr lIns="91440" tIns="45720" rIns="91440" bIns="45720" rtlCol="0" anchor="ctr">
            <a:normAutofit/>
          </a:bodyPr>
          <a:lstStyle/>
          <a:p>
            <a:pPr algn="ctr"/>
            <a:r>
              <a:rPr kumimoji="1" lang="en-US" altLang="zh-CN" sz="2800" b="1" dirty="0">
                <a:solidFill>
                  <a:srgbClr val="FFFFFF"/>
                </a:solidFill>
                <a:latin typeface="Arial" panose="020B0604020202020204" pitchFamily="34" charset="0"/>
                <a:ea typeface="微软雅黑" panose="020B0503020204020204" pitchFamily="34" charset="-122"/>
                <a:sym typeface="Arial" panose="020B0604020202020204" pitchFamily="34" charset="0"/>
              </a:rPr>
              <a:t>05</a:t>
            </a:r>
            <a:endParaRPr kumimoji="1" lang="zh-CN" altLang="en-US" sz="28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543560" y="2603500"/>
            <a:ext cx="2294890" cy="2861310"/>
          </a:xfrm>
          <a:prstGeom prst="rect">
            <a:avLst/>
          </a:prstGeom>
          <a:noFill/>
          <a:ln w="9525">
            <a:solidFill>
              <a:srgbClr val="C00000"/>
            </a:solidFill>
          </a:ln>
        </p:spPr>
        <p:txBody>
          <a:bodyPr wrap="square">
            <a:spAutoFit/>
          </a:bodyPr>
          <a:lstStyle/>
          <a:p>
            <a:pPr marL="0" indent="269240"/>
            <a:r>
              <a:rPr lang="zh-CN" sz="2000" b="0">
                <a:ea typeface="宋体" panose="02010600030101010101" pitchFamily="2" charset="-122"/>
              </a:rPr>
              <a:t>在进入</a:t>
            </a:r>
            <a:r>
              <a:rPr lang="en-US" sz="2000" b="0">
                <a:latin typeface="Times New Roman" panose="02020603050405020304" charset="0"/>
                <a:ea typeface="宋体" panose="02010600030101010101" pitchFamily="2" charset="-122"/>
              </a:rPr>
              <a:t>Map</a:t>
            </a:r>
            <a:r>
              <a:rPr lang="zh-CN" sz="2000" b="0">
                <a:ea typeface="宋体" panose="02010600030101010101" pitchFamily="2" charset="-122"/>
              </a:rPr>
              <a:t>之前，需要通过</a:t>
            </a:r>
            <a:r>
              <a:rPr lang="en-US" sz="2000" b="0">
                <a:latin typeface="Times New Roman" panose="02020603050405020304" charset="0"/>
                <a:ea typeface="宋体" panose="02010600030101010101" pitchFamily="2" charset="-122"/>
              </a:rPr>
              <a:t>RecordReader</a:t>
            </a:r>
            <a:r>
              <a:rPr lang="zh-CN" sz="2000" b="0">
                <a:ea typeface="宋体" panose="02010600030101010101" pitchFamily="2" charset="-122"/>
              </a:rPr>
              <a:t>对象逐个从数据分片中读出数据记录、并转换为一系列的</a:t>
            </a:r>
            <a:r>
              <a:rPr lang="en-US" sz="2000" b="0">
                <a:latin typeface="Times New Roman" panose="02020603050405020304" charset="0"/>
                <a:ea typeface="宋体" panose="02010600030101010101" pitchFamily="2" charset="-122"/>
              </a:rPr>
              <a:t>&lt;key,value&gt;</a:t>
            </a:r>
            <a:r>
              <a:rPr lang="zh-CN" sz="2000" b="0">
                <a:ea typeface="宋体" panose="02010600030101010101" pitchFamily="2" charset="-122"/>
              </a:rPr>
              <a:t>键值对，逐个输入到</a:t>
            </a:r>
            <a:r>
              <a:rPr lang="en-US" sz="2000" b="0">
                <a:latin typeface="Times New Roman" panose="02020603050405020304" charset="0"/>
                <a:ea typeface="宋体" panose="02010600030101010101" pitchFamily="2" charset="-122"/>
              </a:rPr>
              <a:t>Map</a:t>
            </a:r>
            <a:r>
              <a:rPr lang="zh-CN" sz="2000" b="0">
                <a:ea typeface="宋体" panose="02010600030101010101" pitchFamily="2" charset="-122"/>
              </a:rPr>
              <a:t>中处理。</a:t>
            </a:r>
            <a:endParaRPr lang="zh-CN" altLang="en-US" sz="2000"/>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数据输入输出流程</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10.3  MapReduce数据处理过程</a:t>
            </a:r>
          </a:p>
        </p:txBody>
      </p:sp>
      <p:pic>
        <p:nvPicPr>
          <p:cNvPr id="265" name="图片 40" descr="IMG_258"/>
          <p:cNvPicPr>
            <a:picLocks noChangeAspect="1"/>
          </p:cNvPicPr>
          <p:nvPr/>
        </p:nvPicPr>
        <p:blipFill>
          <a:blip r:embed="rId3"/>
          <a:stretch>
            <a:fillRect/>
          </a:stretch>
        </p:blipFill>
        <p:spPr>
          <a:xfrm>
            <a:off x="1397000" y="2131060"/>
            <a:ext cx="8677910" cy="4358640"/>
          </a:xfrm>
          <a:prstGeom prst="rect">
            <a:avLst/>
          </a:prstGeom>
          <a:noFill/>
          <a:ln w="9525">
            <a:noFill/>
          </a:ln>
        </p:spPr>
      </p:pic>
      <p:sp>
        <p:nvSpPr>
          <p:cNvPr id="13" name="文本框 12"/>
          <p:cNvSpPr txBox="1"/>
          <p:nvPr/>
        </p:nvSpPr>
        <p:spPr>
          <a:xfrm>
            <a:off x="4636770" y="768985"/>
            <a:ext cx="7233920" cy="1198880"/>
          </a:xfrm>
          <a:prstGeom prst="rect">
            <a:avLst/>
          </a:prstGeom>
          <a:noFill/>
          <a:ln w="9525">
            <a:noFill/>
          </a:ln>
        </p:spPr>
        <p:txBody>
          <a:bodyPr wrap="square">
            <a:spAutoFit/>
          </a:bodyPr>
          <a:lstStyle/>
          <a:p>
            <a:pPr marL="0" indent="269240"/>
            <a:r>
              <a:rPr lang="zh-CN" sz="2400" b="0">
                <a:ea typeface="宋体" panose="02010600030101010101" pitchFamily="2" charset="-122"/>
              </a:rPr>
              <a:t>数据输入输出流程，按照时间顺序包括：</a:t>
            </a:r>
          </a:p>
          <a:p>
            <a:pPr marL="0" indent="269240"/>
            <a:r>
              <a:rPr lang="zh-CN" sz="2400" b="0">
                <a:ea typeface="宋体" panose="02010600030101010101" pitchFamily="2" charset="-122"/>
              </a:rPr>
              <a:t>输入分片（</a:t>
            </a:r>
            <a:r>
              <a:rPr lang="en-US" sz="2400" b="0">
                <a:latin typeface="Times New Roman" panose="02020603050405020304" charset="0"/>
                <a:ea typeface="宋体" panose="02010600030101010101" pitchFamily="2" charset="-122"/>
              </a:rPr>
              <a:t>I</a:t>
            </a:r>
            <a:r>
              <a:rPr lang="en-US" sz="2400" b="0">
                <a:latin typeface="Times New Roman" panose="02020603050405020304" charset="0"/>
                <a:ea typeface="宋体" panose="02010600030101010101" pitchFamily="2" charset="-122"/>
                <a:cs typeface="宋体" panose="02010600030101010101" pitchFamily="2" charset="-122"/>
              </a:rPr>
              <a:t>nput </a:t>
            </a:r>
            <a:r>
              <a:rPr lang="en-US" sz="2400" b="0">
                <a:latin typeface="Times New Roman" panose="02020603050405020304" charset="0"/>
                <a:ea typeface="宋体" panose="02010600030101010101" pitchFamily="2" charset="-122"/>
              </a:rPr>
              <a:t>S</a:t>
            </a:r>
            <a:r>
              <a:rPr lang="en-US" sz="2400" b="0">
                <a:latin typeface="Times New Roman" panose="02020603050405020304" charset="0"/>
                <a:ea typeface="宋体" panose="02010600030101010101" pitchFamily="2" charset="-122"/>
                <a:cs typeface="宋体" panose="02010600030101010101" pitchFamily="2" charset="-122"/>
              </a:rPr>
              <a:t>plit</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Map</a:t>
            </a:r>
            <a:r>
              <a:rPr lang="zh-CN" sz="2400" b="0">
                <a:ea typeface="宋体" panose="02010600030101010101" pitchFamily="2" charset="-122"/>
              </a:rPr>
              <a:t>阶段、</a:t>
            </a:r>
            <a:r>
              <a:rPr lang="en-US" sz="2400" b="0">
                <a:latin typeface="Times New Roman" panose="02020603050405020304" charset="0"/>
                <a:ea typeface="宋体" panose="02010600030101010101" pitchFamily="2" charset="-122"/>
              </a:rPr>
              <a:t>C</a:t>
            </a:r>
            <a:r>
              <a:rPr lang="en-US" sz="2400" b="0">
                <a:latin typeface="Times New Roman" panose="02020603050405020304" charset="0"/>
                <a:ea typeface="宋体" panose="02010600030101010101" pitchFamily="2" charset="-122"/>
                <a:cs typeface="宋体" panose="02010600030101010101" pitchFamily="2" charset="-122"/>
              </a:rPr>
              <a:t>ombiner</a:t>
            </a:r>
            <a:r>
              <a:rPr lang="zh-CN" sz="2400" b="0">
                <a:ea typeface="宋体" panose="02010600030101010101" pitchFamily="2" charset="-122"/>
              </a:rPr>
              <a:t>阶段、          </a:t>
            </a:r>
            <a:r>
              <a:rPr lang="en-US" sz="2400" b="0">
                <a:latin typeface="Times New Roman" panose="02020603050405020304" charset="0"/>
                <a:ea typeface="宋体" panose="02010600030101010101" pitchFamily="2" charset="-122"/>
              </a:rPr>
              <a:t>Shuffle</a:t>
            </a:r>
            <a:r>
              <a:rPr lang="zh-CN" sz="2400" b="0">
                <a:ea typeface="宋体" panose="02010600030101010101" pitchFamily="2" charset="-122"/>
              </a:rPr>
              <a:t>阶段和</a:t>
            </a:r>
            <a:r>
              <a:rPr lang="en-US" sz="2400" b="0">
                <a:latin typeface="Times New Roman" panose="02020603050405020304" charset="0"/>
                <a:ea typeface="宋体" panose="02010600030101010101" pitchFamily="2" charset="-122"/>
              </a:rPr>
              <a:t>Reduce</a:t>
            </a:r>
            <a:r>
              <a:rPr lang="zh-CN" sz="2400" b="0">
                <a:ea typeface="宋体" panose="02010600030101010101" pitchFamily="2" charset="-122"/>
              </a:rPr>
              <a:t>阶段。</a:t>
            </a:r>
            <a:endParaRPr lang="zh-CN" altLang="en-US" sz="2400" b="0">
              <a:ea typeface="宋体" panose="02010600030101010101" pitchFamily="2" charset="-122"/>
            </a:endParaRP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10.3  MapReduce数据处理过程</a:t>
            </a:r>
          </a:p>
        </p:txBody>
      </p:sp>
      <p:sp>
        <p:nvSpPr>
          <p:cNvPr id="14" name="文本框 13"/>
          <p:cNvSpPr txBox="1"/>
          <p:nvPr/>
        </p:nvSpPr>
        <p:spPr>
          <a:xfrm>
            <a:off x="168910" y="2739390"/>
            <a:ext cx="3867785" cy="1630045"/>
          </a:xfrm>
          <a:prstGeom prst="rect">
            <a:avLst/>
          </a:prstGeom>
          <a:noFill/>
          <a:ln w="9525">
            <a:solidFill>
              <a:schemeClr val="tx1">
                <a:lumMod val="50000"/>
              </a:schemeClr>
            </a:solidFill>
          </a:ln>
        </p:spPr>
        <p:txBody>
          <a:bodyPr wrap="square">
            <a:spAutoFit/>
          </a:bodyPr>
          <a:lstStyle/>
          <a:p>
            <a:pPr marL="0" indent="0"/>
            <a:r>
              <a:rPr lang="en-US" sz="2000" b="1">
                <a:latin typeface="Times New Roman" panose="02020603050405020304" charset="0"/>
                <a:ea typeface="宋体" panose="02010600030101010101" pitchFamily="2" charset="-122"/>
              </a:rPr>
              <a:t>Mappper</a:t>
            </a:r>
            <a:r>
              <a:rPr lang="zh-CN" sz="2000" b="0">
                <a:ea typeface="宋体" panose="02010600030101010101" pitchFamily="2" charset="-122"/>
              </a:rPr>
              <a:t>任务将</a:t>
            </a:r>
            <a:r>
              <a:rPr lang="en-US" sz="2000" b="0">
                <a:latin typeface="Times New Roman" panose="02020603050405020304" charset="0"/>
                <a:ea typeface="宋体" panose="02010600030101010101" pitchFamily="2" charset="-122"/>
              </a:rPr>
              <a:t>&lt;k1,v1&gt;</a:t>
            </a:r>
            <a:r>
              <a:rPr lang="zh-CN" sz="2000" b="0">
                <a:ea typeface="宋体" panose="02010600030101010101" pitchFamily="2" charset="-122"/>
              </a:rPr>
              <a:t>进行处理，生成</a:t>
            </a:r>
            <a:r>
              <a:rPr lang="en-US" sz="2000" b="0">
                <a:latin typeface="Times New Roman" panose="02020603050405020304" charset="0"/>
                <a:ea typeface="宋体" panose="02010600030101010101" pitchFamily="2" charset="-122"/>
              </a:rPr>
              <a:t>&lt;k2,v2&gt;</a:t>
            </a:r>
            <a:r>
              <a:rPr lang="zh-CN" sz="2000" b="0">
                <a:ea typeface="宋体" panose="02010600030101010101" pitchFamily="2" charset="-122"/>
              </a:rPr>
              <a:t>列表。经过最</a:t>
            </a:r>
            <a:r>
              <a:rPr lang="en-US" sz="2000" b="0">
                <a:latin typeface="Times New Roman" panose="02020603050405020304" charset="0"/>
                <a:ea typeface="宋体" panose="02010600030101010101" pitchFamily="2" charset="-122"/>
              </a:rPr>
              <a:t>Shuffle</a:t>
            </a:r>
            <a:r>
              <a:rPr lang="zh-CN" sz="2000" b="0">
                <a:ea typeface="宋体" panose="02010600030101010101" pitchFamily="2" charset="-122"/>
              </a:rPr>
              <a:t>处理后汇总得到</a:t>
            </a:r>
            <a:r>
              <a:rPr lang="en-US" sz="2000" b="0">
                <a:latin typeface="Times New Roman" panose="02020603050405020304" charset="0"/>
                <a:ea typeface="宋体" panose="02010600030101010101" pitchFamily="2" charset="-122"/>
              </a:rPr>
              <a:t>&lt;k2,[v2]&gt;</a:t>
            </a:r>
            <a:r>
              <a:rPr lang="zh-CN" sz="2000" b="0">
                <a:ea typeface="宋体" panose="02010600030101010101" pitchFamily="2" charset="-122"/>
              </a:rPr>
              <a:t>。而且一般</a:t>
            </a:r>
            <a:r>
              <a:rPr lang="en-US" sz="2000" b="0">
                <a:latin typeface="Times New Roman" panose="02020603050405020304" charset="0"/>
                <a:ea typeface="宋体" panose="02010600030101010101" pitchFamily="2" charset="-122"/>
              </a:rPr>
              <a:t>Map</a:t>
            </a:r>
            <a:r>
              <a:rPr lang="zh-CN" sz="2000" b="0">
                <a:ea typeface="宋体" panose="02010600030101010101" pitchFamily="2" charset="-122"/>
              </a:rPr>
              <a:t>操作都是本地化操作也就是在数据存储节点上进行。</a:t>
            </a:r>
            <a:endParaRPr lang="zh-CN" altLang="en-US" sz="2000"/>
          </a:p>
        </p:txBody>
      </p:sp>
      <p:sp>
        <p:nvSpPr>
          <p:cNvPr id="15" name="文本框 14"/>
          <p:cNvSpPr txBox="1"/>
          <p:nvPr/>
        </p:nvSpPr>
        <p:spPr>
          <a:xfrm>
            <a:off x="4328160" y="5022215"/>
            <a:ext cx="3867785" cy="1630045"/>
          </a:xfrm>
          <a:prstGeom prst="rect">
            <a:avLst/>
          </a:prstGeom>
          <a:noFill/>
          <a:ln w="9525">
            <a:solidFill>
              <a:schemeClr val="tx1">
                <a:lumMod val="50000"/>
              </a:schemeClr>
            </a:solidFill>
          </a:ln>
        </p:spPr>
        <p:txBody>
          <a:bodyPr wrap="square">
            <a:spAutoFit/>
          </a:bodyPr>
          <a:lstStyle/>
          <a:p>
            <a:pPr marL="0" indent="0"/>
            <a:r>
              <a:rPr sz="2000">
                <a:ea typeface="宋体" panose="02010600030101010101" pitchFamily="2" charset="-122"/>
              </a:rPr>
              <a:t>Combiner是一个本地化的Reduce操作，它是Map运算的后续操作，主要是在Map计算出中间文件前做一个简单的合并重复key值的操作</a:t>
            </a:r>
          </a:p>
        </p:txBody>
      </p:sp>
      <p:sp>
        <p:nvSpPr>
          <p:cNvPr id="17" name="文本框 16"/>
          <p:cNvSpPr txBox="1"/>
          <p:nvPr/>
        </p:nvSpPr>
        <p:spPr>
          <a:xfrm>
            <a:off x="8195945" y="3573145"/>
            <a:ext cx="3867785" cy="1014730"/>
          </a:xfrm>
          <a:prstGeom prst="rect">
            <a:avLst/>
          </a:prstGeom>
          <a:noFill/>
          <a:ln w="9525">
            <a:solidFill>
              <a:schemeClr val="tx1">
                <a:lumMod val="50000"/>
              </a:schemeClr>
            </a:solidFill>
          </a:ln>
        </p:spPr>
        <p:txBody>
          <a:bodyPr wrap="square">
            <a:spAutoFit/>
          </a:bodyPr>
          <a:lstStyle/>
          <a:p>
            <a:pPr marL="0" indent="0"/>
            <a:r>
              <a:rPr sz="2000">
                <a:ea typeface="宋体" panose="02010600030101010101" pitchFamily="2" charset="-122"/>
              </a:rPr>
              <a:t>将Map的输出作为Reduce的输入的过程就是Shuffle了，这个是MapReduce优化的重点地方。</a:t>
            </a:r>
          </a:p>
        </p:txBody>
      </p:sp>
      <p:sp>
        <p:nvSpPr>
          <p:cNvPr id="18" name="文本框 17"/>
          <p:cNvSpPr txBox="1"/>
          <p:nvPr/>
        </p:nvSpPr>
        <p:spPr>
          <a:xfrm>
            <a:off x="8861425" y="1516380"/>
            <a:ext cx="2967990" cy="1014730"/>
          </a:xfrm>
          <a:prstGeom prst="rect">
            <a:avLst/>
          </a:prstGeom>
          <a:noFill/>
          <a:ln w="9525">
            <a:solidFill>
              <a:schemeClr val="tx1">
                <a:lumMod val="50000"/>
              </a:schemeClr>
            </a:solidFill>
          </a:ln>
        </p:spPr>
        <p:txBody>
          <a:bodyPr wrap="square">
            <a:spAutoFit/>
          </a:bodyPr>
          <a:lstStyle/>
          <a:p>
            <a:pPr marL="0" indent="0"/>
            <a:r>
              <a:rPr sz="2000">
                <a:ea typeface="宋体" panose="02010600030101010101" pitchFamily="2" charset="-122"/>
              </a:rPr>
              <a:t>Reducer整理Mapper的输出结果最后以[&lt;k3,v3&gt;]的形式输出。</a:t>
            </a:r>
          </a:p>
        </p:txBody>
      </p:sp>
      <p:sp>
        <p:nvSpPr>
          <p:cNvPr id="21" name="文本框 20"/>
          <p:cNvSpPr txBox="1"/>
          <p:nvPr/>
        </p:nvSpPr>
        <p:spPr>
          <a:xfrm>
            <a:off x="3934460" y="1049020"/>
            <a:ext cx="3942080" cy="1322070"/>
          </a:xfrm>
          <a:prstGeom prst="rect">
            <a:avLst/>
          </a:prstGeom>
          <a:noFill/>
          <a:ln w="9525">
            <a:solidFill>
              <a:schemeClr val="tx1"/>
            </a:solidFill>
          </a:ln>
        </p:spPr>
        <p:txBody>
          <a:bodyPr wrap="square">
            <a:spAutoFit/>
          </a:bodyPr>
          <a:lstStyle/>
          <a:p>
            <a:pPr marL="0" indent="0"/>
            <a:r>
              <a:rPr lang="zh-CN" sz="2000" b="0">
                <a:ea typeface="宋体" panose="02010600030101010101" pitchFamily="2" charset="-122"/>
              </a:rPr>
              <a:t>在进行</a:t>
            </a:r>
            <a:r>
              <a:rPr lang="en-US" sz="2000" b="0">
                <a:latin typeface="Times New Roman" panose="02020603050405020304" charset="0"/>
                <a:ea typeface="宋体" panose="02010600030101010101" pitchFamily="2" charset="-122"/>
              </a:rPr>
              <a:t>Map</a:t>
            </a:r>
            <a:r>
              <a:rPr lang="zh-CN" sz="2000" b="0">
                <a:ea typeface="宋体" panose="02010600030101010101" pitchFamily="2" charset="-122"/>
              </a:rPr>
              <a:t>计算之前，</a:t>
            </a:r>
            <a:r>
              <a:rPr lang="en-US" sz="2000" b="0">
                <a:latin typeface="Times New Roman" panose="02020603050405020304" charset="0"/>
                <a:ea typeface="宋体" panose="02010600030101010101" pitchFamily="2" charset="-122"/>
              </a:rPr>
              <a:t>MapReduce</a:t>
            </a:r>
            <a:r>
              <a:rPr lang="zh-CN" sz="2000" b="0">
                <a:ea typeface="宋体" panose="02010600030101010101" pitchFamily="2" charset="-122"/>
              </a:rPr>
              <a:t>会根据输入文件计算输入分片（</a:t>
            </a:r>
            <a:r>
              <a:rPr lang="en-US" sz="2000" b="0">
                <a:latin typeface="Times New Roman" panose="02020603050405020304" charset="0"/>
                <a:ea typeface="宋体" panose="02010600030101010101" pitchFamily="2" charset="-122"/>
              </a:rPr>
              <a:t>Input Split</a:t>
            </a:r>
            <a:r>
              <a:rPr lang="zh-CN" sz="2000" b="0">
                <a:ea typeface="宋体" panose="02010600030101010101" pitchFamily="2" charset="-122"/>
              </a:rPr>
              <a:t>），每个输入分片（</a:t>
            </a:r>
            <a:r>
              <a:rPr lang="en-US" sz="2000" b="0">
                <a:latin typeface="Times New Roman" panose="02020603050405020304" charset="0"/>
                <a:ea typeface="宋体" panose="02010600030101010101" pitchFamily="2" charset="-122"/>
              </a:rPr>
              <a:t>Input Split</a:t>
            </a:r>
            <a:r>
              <a:rPr lang="zh-CN" sz="2000" b="0">
                <a:ea typeface="宋体" panose="02010600030101010101" pitchFamily="2" charset="-122"/>
              </a:rPr>
              <a:t>）针对一个</a:t>
            </a:r>
            <a:r>
              <a:rPr lang="en-US" sz="2000" b="0">
                <a:latin typeface="Times New Roman" panose="02020603050405020304" charset="0"/>
                <a:ea typeface="宋体" panose="02010600030101010101" pitchFamily="2" charset="-122"/>
              </a:rPr>
              <a:t>Map</a:t>
            </a:r>
            <a:r>
              <a:rPr lang="zh-CN" sz="2000" b="0">
                <a:ea typeface="宋体" panose="02010600030101010101" pitchFamily="2" charset="-122"/>
              </a:rPr>
              <a:t>任务</a:t>
            </a:r>
            <a:endParaRPr lang="zh-CN" altLang="en-US" sz="2000"/>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左弧形箭头 23"/>
          <p:cNvSpPr/>
          <p:nvPr/>
        </p:nvSpPr>
        <p:spPr>
          <a:xfrm rot="2880000">
            <a:off x="2633980" y="871855"/>
            <a:ext cx="516255" cy="2007870"/>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左弧形箭头 24"/>
          <p:cNvSpPr/>
          <p:nvPr/>
        </p:nvSpPr>
        <p:spPr>
          <a:xfrm rot="18540000">
            <a:off x="2882265" y="4392930"/>
            <a:ext cx="585470" cy="2280285"/>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左弧形箭头 3"/>
          <p:cNvSpPr/>
          <p:nvPr/>
        </p:nvSpPr>
        <p:spPr>
          <a:xfrm rot="13980000">
            <a:off x="9208135" y="4417695"/>
            <a:ext cx="585470" cy="2280285"/>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上箭头 7"/>
          <p:cNvSpPr/>
          <p:nvPr/>
        </p:nvSpPr>
        <p:spPr>
          <a:xfrm>
            <a:off x="9986645" y="2459355"/>
            <a:ext cx="288290" cy="1042035"/>
          </a:xfrm>
          <a:prstGeom prst="up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TextBox 54"/>
          <p:cNvSpPr txBox="1"/>
          <p:nvPr/>
        </p:nvSpPr>
        <p:spPr>
          <a:xfrm>
            <a:off x="4550410" y="3208655"/>
            <a:ext cx="325818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数据输入输出流程</a:t>
            </a:r>
          </a:p>
        </p:txBody>
      </p:sp>
      <p:sp>
        <p:nvSpPr>
          <p:cNvPr id="19" name="流程图: 终止 18"/>
          <p:cNvSpPr/>
          <p:nvPr/>
        </p:nvSpPr>
        <p:spPr>
          <a:xfrm>
            <a:off x="4478655" y="2925445"/>
            <a:ext cx="3326130" cy="1007745"/>
          </a:xfrm>
          <a:prstGeom prst="flowChartTerminator">
            <a:avLst/>
          </a:prstGeom>
          <a:noFill/>
          <a:ln>
            <a:solidFill>
              <a:srgbClr val="FFC000"/>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0" name="文本框 19"/>
          <p:cNvSpPr txBox="1"/>
          <p:nvPr/>
        </p:nvSpPr>
        <p:spPr>
          <a:xfrm>
            <a:off x="4786630" y="643890"/>
            <a:ext cx="2622550" cy="368300"/>
          </a:xfrm>
          <a:prstGeom prst="rect">
            <a:avLst/>
          </a:prstGeom>
          <a:noFill/>
        </p:spPr>
        <p:txBody>
          <a:bodyPr wrap="none" rtlCol="0" anchor="t">
            <a:spAutoFit/>
          </a:bodyPr>
          <a:lstStyle/>
          <a:p>
            <a:r>
              <a:rPr lang="zh-CN" b="1">
                <a:sym typeface="+mn-ea"/>
              </a:rPr>
              <a:t>输入分片（</a:t>
            </a:r>
            <a:r>
              <a:rPr lang="en-US" b="1">
                <a:latin typeface="Times New Roman" panose="02020603050405020304" charset="0"/>
                <a:sym typeface="+mn-ea"/>
              </a:rPr>
              <a:t>I</a:t>
            </a:r>
            <a:r>
              <a:rPr lang="en-US" b="1">
                <a:latin typeface="Times New Roman" panose="02020603050405020304" charset="0"/>
                <a:cs typeface="宋体" panose="02010600030101010101" pitchFamily="2" charset="-122"/>
                <a:sym typeface="+mn-ea"/>
              </a:rPr>
              <a:t>nput </a:t>
            </a:r>
            <a:r>
              <a:rPr lang="en-US" b="1">
                <a:latin typeface="Times New Roman" panose="02020603050405020304" charset="0"/>
                <a:sym typeface="+mn-ea"/>
              </a:rPr>
              <a:t>S</a:t>
            </a:r>
            <a:r>
              <a:rPr lang="en-US" b="1">
                <a:latin typeface="Times New Roman" panose="02020603050405020304" charset="0"/>
                <a:cs typeface="宋体" panose="02010600030101010101" pitchFamily="2" charset="-122"/>
                <a:sym typeface="+mn-ea"/>
              </a:rPr>
              <a:t>plit</a:t>
            </a:r>
            <a:r>
              <a:rPr lang="zh-CN" b="1">
                <a:sym typeface="+mn-ea"/>
              </a:rPr>
              <a:t>）</a:t>
            </a:r>
            <a:endParaRPr lang="zh-CN" altLang="en-US" b="1"/>
          </a:p>
        </p:txBody>
      </p:sp>
      <p:sp>
        <p:nvSpPr>
          <p:cNvPr id="22" name="文本框 21"/>
          <p:cNvSpPr txBox="1"/>
          <p:nvPr/>
        </p:nvSpPr>
        <p:spPr>
          <a:xfrm>
            <a:off x="914400" y="2162810"/>
            <a:ext cx="1201420" cy="398780"/>
          </a:xfrm>
          <a:prstGeom prst="rect">
            <a:avLst/>
          </a:prstGeom>
          <a:noFill/>
        </p:spPr>
        <p:txBody>
          <a:bodyPr wrap="none" rtlCol="0" anchor="t">
            <a:spAutoFit/>
          </a:bodyPr>
          <a:lstStyle/>
          <a:p>
            <a:r>
              <a:rPr lang="en-US" sz="2000" b="1">
                <a:latin typeface="Times New Roman" panose="02020603050405020304" charset="0"/>
                <a:sym typeface="+mn-ea"/>
              </a:rPr>
              <a:t>Map</a:t>
            </a:r>
            <a:r>
              <a:rPr lang="zh-CN" sz="2000" b="1">
                <a:sym typeface="+mn-ea"/>
              </a:rPr>
              <a:t>阶段</a:t>
            </a:r>
            <a:endParaRPr lang="zh-CN" altLang="en-US" sz="2000" b="1">
              <a:sym typeface="+mn-ea"/>
            </a:endParaRPr>
          </a:p>
        </p:txBody>
      </p:sp>
      <p:sp>
        <p:nvSpPr>
          <p:cNvPr id="28" name="文本框 27"/>
          <p:cNvSpPr txBox="1"/>
          <p:nvPr/>
        </p:nvSpPr>
        <p:spPr>
          <a:xfrm>
            <a:off x="5320665" y="4608195"/>
            <a:ext cx="1793875" cy="398780"/>
          </a:xfrm>
          <a:prstGeom prst="rect">
            <a:avLst/>
          </a:prstGeom>
          <a:noFill/>
        </p:spPr>
        <p:txBody>
          <a:bodyPr wrap="none" rtlCol="0" anchor="t">
            <a:spAutoFit/>
          </a:bodyPr>
          <a:lstStyle/>
          <a:p>
            <a:r>
              <a:rPr lang="en-US" sz="2000" b="1">
                <a:latin typeface="Times New Roman" panose="02020603050405020304" charset="0"/>
                <a:sym typeface="+mn-ea"/>
              </a:rPr>
              <a:t>C</a:t>
            </a:r>
            <a:r>
              <a:rPr lang="en-US" sz="2000" b="1">
                <a:latin typeface="Times New Roman" panose="02020603050405020304" charset="0"/>
                <a:cs typeface="宋体" panose="02010600030101010101" pitchFamily="2" charset="-122"/>
                <a:sym typeface="+mn-ea"/>
              </a:rPr>
              <a:t>ombiner</a:t>
            </a:r>
            <a:r>
              <a:rPr lang="zh-CN" sz="2000" b="1">
                <a:sym typeface="+mn-ea"/>
              </a:rPr>
              <a:t>阶段</a:t>
            </a:r>
            <a:endParaRPr lang="zh-CN" altLang="en-US" sz="2000" b="1">
              <a:sym typeface="+mn-ea"/>
            </a:endParaRPr>
          </a:p>
        </p:txBody>
      </p:sp>
      <p:sp>
        <p:nvSpPr>
          <p:cNvPr id="29" name="文本框 28"/>
          <p:cNvSpPr txBox="1"/>
          <p:nvPr/>
        </p:nvSpPr>
        <p:spPr>
          <a:xfrm>
            <a:off x="8242300" y="3173095"/>
            <a:ext cx="1468755" cy="398780"/>
          </a:xfrm>
          <a:prstGeom prst="rect">
            <a:avLst/>
          </a:prstGeom>
          <a:noFill/>
        </p:spPr>
        <p:txBody>
          <a:bodyPr wrap="none" rtlCol="0" anchor="t">
            <a:spAutoFit/>
          </a:bodyPr>
          <a:lstStyle/>
          <a:p>
            <a:r>
              <a:rPr lang="en-US" sz="2000" b="1">
                <a:latin typeface="Times New Roman" panose="02020603050405020304" charset="0"/>
                <a:sym typeface="+mn-ea"/>
              </a:rPr>
              <a:t>Shuffle</a:t>
            </a:r>
            <a:r>
              <a:rPr lang="zh-CN" sz="2000" b="1">
                <a:sym typeface="+mn-ea"/>
              </a:rPr>
              <a:t>阶段</a:t>
            </a:r>
            <a:endParaRPr lang="zh-CN" altLang="en-US" sz="2000" b="1">
              <a:sym typeface="+mn-ea"/>
            </a:endParaRPr>
          </a:p>
        </p:txBody>
      </p:sp>
      <p:sp>
        <p:nvSpPr>
          <p:cNvPr id="30" name="文本框 29"/>
          <p:cNvSpPr txBox="1"/>
          <p:nvPr/>
        </p:nvSpPr>
        <p:spPr>
          <a:xfrm>
            <a:off x="9022715" y="1092200"/>
            <a:ext cx="1497965" cy="398780"/>
          </a:xfrm>
          <a:prstGeom prst="rect">
            <a:avLst/>
          </a:prstGeom>
          <a:noFill/>
        </p:spPr>
        <p:txBody>
          <a:bodyPr wrap="none" rtlCol="0" anchor="t">
            <a:spAutoFit/>
          </a:bodyPr>
          <a:lstStyle/>
          <a:p>
            <a:r>
              <a:rPr lang="en-US" sz="2000" b="1">
                <a:latin typeface="Times New Roman" panose="02020603050405020304" charset="0"/>
                <a:sym typeface="+mn-ea"/>
              </a:rPr>
              <a:t>Reduce</a:t>
            </a:r>
            <a:r>
              <a:rPr lang="zh-CN" sz="2000" b="1">
                <a:sym typeface="+mn-ea"/>
              </a:rPr>
              <a:t>阶段</a:t>
            </a:r>
            <a:endParaRPr lang="zh-CN" altLang="en-US" sz="2000" b="1">
              <a:sym typeface="+mn-ea"/>
            </a:endParaRPr>
          </a:p>
        </p:txBody>
      </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3049270" y="2691130"/>
            <a:ext cx="8210550"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 大数据MapReduce计算模型</a:t>
            </a:r>
          </a:p>
        </p:txBody>
      </p:sp>
      <p:sp>
        <p:nvSpPr>
          <p:cNvPr id="15" name="矩形 259"/>
          <p:cNvSpPr>
            <a:spLocks noChangeArrowheads="1"/>
          </p:cNvSpPr>
          <p:nvPr/>
        </p:nvSpPr>
        <p:spPr bwMode="auto">
          <a:xfrm>
            <a:off x="1266193"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10</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0" name="文本框 99"/>
          <p:cNvSpPr txBox="1"/>
          <p:nvPr/>
        </p:nvSpPr>
        <p:spPr>
          <a:xfrm>
            <a:off x="317182" y="713740"/>
            <a:ext cx="5080000" cy="6000750"/>
          </a:xfrm>
          <a:prstGeom prst="rect">
            <a:avLst/>
          </a:prstGeom>
          <a:noFill/>
          <a:ln w="9525">
            <a:noFill/>
          </a:ln>
        </p:spPr>
        <p:txBody>
          <a:bodyPr>
            <a:spAutoFit/>
          </a:bodyPr>
          <a:lstStyle/>
          <a:p>
            <a:pPr marL="0" indent="0">
              <a:lnSpc>
                <a:spcPct val="120000"/>
              </a:lnSpc>
            </a:pPr>
            <a:r>
              <a:rPr lang="zh-CN" sz="2000" b="0">
                <a:ea typeface="宋体" panose="02010600030101010101" pitchFamily="2" charset="-122"/>
              </a:rPr>
              <a:t>（1）客户端，提交</a:t>
            </a:r>
            <a:r>
              <a:rPr lang="en-US" sz="2000" b="0">
                <a:latin typeface="Times New Roman" panose="02020603050405020304" charset="0"/>
                <a:ea typeface="宋体" panose="02010600030101010101" pitchFamily="2" charset="-122"/>
              </a:rPr>
              <a:t>MapReduce</a:t>
            </a:r>
            <a:r>
              <a:rPr lang="zh-CN" sz="2000" b="0">
                <a:ea typeface="宋体" panose="02010600030101010101" pitchFamily="2" charset="-122"/>
              </a:rPr>
              <a:t>作业。</a:t>
            </a:r>
          </a:p>
          <a:p>
            <a:pPr marL="0" indent="0">
              <a:lnSpc>
                <a:spcPct val="120000"/>
              </a:lnSpc>
            </a:pPr>
            <a:r>
              <a:rPr lang="zh-CN" sz="2000" b="0">
                <a:ea typeface="宋体" panose="02010600030101010101" pitchFamily="2" charset="-122"/>
              </a:rPr>
              <a:t>（2）</a:t>
            </a:r>
            <a:r>
              <a:rPr lang="en-US" sz="2000" b="0">
                <a:latin typeface="Times New Roman" panose="02020603050405020304" charset="0"/>
                <a:ea typeface="宋体" panose="02010600030101010101" pitchFamily="2" charset="-122"/>
              </a:rPr>
              <a:t>Yarn</a:t>
            </a:r>
            <a:r>
              <a:rPr lang="zh-CN" sz="2000" b="0">
                <a:ea typeface="宋体" panose="02010600030101010101" pitchFamily="2" charset="-122"/>
              </a:rPr>
              <a:t>资源管理器（</a:t>
            </a:r>
            <a:r>
              <a:rPr lang="en-US" sz="2000" b="0">
                <a:latin typeface="Times New Roman" panose="02020603050405020304" charset="0"/>
                <a:ea typeface="宋体" panose="02010600030101010101" pitchFamily="2" charset="-122"/>
              </a:rPr>
              <a:t>Yarn</a:t>
            </a:r>
            <a:r>
              <a:rPr lang="en-US" sz="2000" b="0">
                <a:latin typeface="Calibri" panose="020F0502020204030204" pitchFamily="3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ResourceManager</a:t>
            </a:r>
            <a:r>
              <a:rPr lang="zh-CN" sz="2000" b="0">
                <a:ea typeface="宋体" panose="02010600030101010101" pitchFamily="2" charset="-122"/>
              </a:rPr>
              <a:t>），负责协调集群上计算机资源的分配</a:t>
            </a:r>
            <a:r>
              <a:rPr lang="en-US" sz="2000" b="0">
                <a:latin typeface="Calibri" panose="020F0502020204030204" pitchFamily="34" charset="0"/>
                <a:ea typeface="宋体" panose="02010600030101010101" pitchFamily="2" charset="-122"/>
                <a:cs typeface="Times New Roman" panose="02020603050405020304" charset="0"/>
              </a:rPr>
              <a:t>.</a:t>
            </a:r>
            <a:endParaRPr lang="zh-CN" sz="2000" b="0">
              <a:ea typeface="宋体" panose="02010600030101010101" pitchFamily="2" charset="-122"/>
            </a:endParaRPr>
          </a:p>
          <a:p>
            <a:pPr marL="0" indent="0">
              <a:lnSpc>
                <a:spcPct val="120000"/>
              </a:lnSpc>
            </a:pPr>
            <a:r>
              <a:rPr lang="zh-CN" sz="2000" b="0">
                <a:ea typeface="宋体" panose="02010600030101010101" pitchFamily="2" charset="-122"/>
              </a:rPr>
              <a:t>（3）</a:t>
            </a:r>
            <a:r>
              <a:rPr lang="en-US" sz="2000" b="0">
                <a:latin typeface="Times New Roman" panose="02020603050405020304" charset="0"/>
                <a:ea typeface="宋体" panose="02010600030101010101" pitchFamily="2" charset="-122"/>
              </a:rPr>
              <a:t>Yarn</a:t>
            </a:r>
            <a:r>
              <a:rPr lang="zh-CN" sz="2000" b="0">
                <a:ea typeface="宋体" panose="02010600030101010101" pitchFamily="2" charset="-122"/>
              </a:rPr>
              <a:t>节点管理器（</a:t>
            </a:r>
            <a:r>
              <a:rPr lang="en-US" sz="2000" b="0">
                <a:latin typeface="Times New Roman" panose="02020603050405020304" charset="0"/>
                <a:ea typeface="宋体" panose="02010600030101010101" pitchFamily="2" charset="-122"/>
              </a:rPr>
              <a:t>Yarn</a:t>
            </a:r>
            <a:r>
              <a:rPr lang="en-US" sz="2000" b="0">
                <a:latin typeface="Calibri" panose="020F0502020204030204" pitchFamily="34" charset="0"/>
                <a:ea typeface="宋体" panose="02010600030101010101" pitchFamily="2" charset="-122"/>
                <a:cs typeface="Times New Roman" panose="02020603050405020304" charset="0"/>
              </a:rPr>
              <a:t> </a:t>
            </a:r>
            <a:r>
              <a:rPr lang="en-US" sz="2000" b="0">
                <a:latin typeface="Times New Roman" panose="02020603050405020304" charset="0"/>
                <a:ea typeface="宋体" panose="02010600030101010101" pitchFamily="2" charset="-122"/>
              </a:rPr>
              <a:t>NodeManager</a:t>
            </a:r>
            <a:r>
              <a:rPr lang="zh-CN" sz="2000" b="0">
                <a:ea typeface="宋体" panose="02010600030101010101" pitchFamily="2" charset="-122"/>
              </a:rPr>
              <a:t>），负责启动和监视集群中机器上的计算容器（</a:t>
            </a:r>
            <a:r>
              <a:rPr lang="en-US" sz="2000" b="0">
                <a:latin typeface="Times New Roman" panose="02020603050405020304" charset="0"/>
                <a:ea typeface="宋体" panose="02010600030101010101" pitchFamily="2" charset="-122"/>
              </a:rPr>
              <a:t>Container</a:t>
            </a:r>
            <a:r>
              <a:rPr lang="zh-CN" sz="2000" b="0">
                <a:ea typeface="宋体" panose="02010600030101010101" pitchFamily="2" charset="-122"/>
              </a:rPr>
              <a:t>）。</a:t>
            </a:r>
          </a:p>
          <a:p>
            <a:pPr marL="0" indent="0">
              <a:lnSpc>
                <a:spcPct val="120000"/>
              </a:lnSpc>
            </a:pPr>
            <a:r>
              <a:rPr lang="zh-CN" sz="2000" b="0">
                <a:ea typeface="宋体" panose="02010600030101010101" pitchFamily="2" charset="-122"/>
              </a:rPr>
              <a:t>（4）</a:t>
            </a:r>
            <a:r>
              <a:rPr lang="en-US" sz="2000" b="0">
                <a:latin typeface="Times New Roman" panose="02020603050405020304" charset="0"/>
                <a:ea typeface="宋体" panose="02010600030101010101" pitchFamily="2" charset="-122"/>
              </a:rPr>
              <a:t>MRAppMaster</a:t>
            </a:r>
            <a:r>
              <a:rPr lang="zh-CN" sz="2000" b="0">
                <a:ea typeface="宋体" panose="02010600030101010101" pitchFamily="2" charset="-122"/>
              </a:rPr>
              <a:t>（</a:t>
            </a:r>
            <a:r>
              <a:rPr lang="en-US" sz="2000" b="0">
                <a:latin typeface="Times New Roman" panose="02020603050405020304" charset="0"/>
                <a:ea typeface="宋体" panose="02010600030101010101" pitchFamily="2" charset="-122"/>
              </a:rPr>
              <a:t>MapReduce Application Master</a:t>
            </a:r>
            <a:r>
              <a:rPr lang="zh-CN" sz="2000" b="0">
                <a:ea typeface="宋体" panose="02010600030101010101" pitchFamily="2" charset="-122"/>
              </a:rPr>
              <a:t>），负责协调</a:t>
            </a:r>
            <a:r>
              <a:rPr lang="en-US" sz="2000" b="0">
                <a:latin typeface="Times New Roman" panose="02020603050405020304" charset="0"/>
                <a:ea typeface="宋体" panose="02010600030101010101" pitchFamily="2" charset="-122"/>
              </a:rPr>
              <a:t>MapReduce</a:t>
            </a:r>
            <a:r>
              <a:rPr lang="zh-CN" sz="2000" b="0">
                <a:ea typeface="宋体" panose="02010600030101010101" pitchFamily="2" charset="-122"/>
              </a:rPr>
              <a:t>作业的任务（</a:t>
            </a:r>
            <a:r>
              <a:rPr lang="en-US" sz="2000" b="0">
                <a:latin typeface="Times New Roman" panose="02020603050405020304" charset="0"/>
                <a:ea typeface="宋体" panose="02010600030101010101" pitchFamily="2" charset="-122"/>
              </a:rPr>
              <a:t>Tasks</a:t>
            </a:r>
            <a:r>
              <a:rPr lang="zh-CN" sz="2000" b="0">
                <a:ea typeface="宋体" panose="02010600030101010101" pitchFamily="2" charset="-122"/>
              </a:rPr>
              <a:t>）的运行。</a:t>
            </a:r>
            <a:r>
              <a:rPr lang="en-US" sz="2000" b="0">
                <a:latin typeface="Times New Roman" panose="02020603050405020304" charset="0"/>
                <a:ea typeface="宋体" panose="02010600030101010101" pitchFamily="2" charset="-122"/>
              </a:rPr>
              <a:t>MRAppMaster</a:t>
            </a:r>
            <a:r>
              <a:rPr lang="zh-CN" sz="2000" b="0">
                <a:ea typeface="宋体" panose="02010600030101010101" pitchFamily="2" charset="-122"/>
              </a:rPr>
              <a:t>和</a:t>
            </a:r>
            <a:r>
              <a:rPr lang="en-US" sz="2000" b="0">
                <a:latin typeface="Times New Roman" panose="02020603050405020304" charset="0"/>
                <a:ea typeface="宋体" panose="02010600030101010101" pitchFamily="2" charset="-122"/>
              </a:rPr>
              <a:t>MapReduce</a:t>
            </a:r>
            <a:r>
              <a:rPr lang="zh-CN" sz="2000" b="0">
                <a:ea typeface="宋体" panose="02010600030101010101" pitchFamily="2" charset="-122"/>
              </a:rPr>
              <a:t>任务运行在容器中，该容器由资源管理器进行调度（</a:t>
            </a:r>
            <a:r>
              <a:rPr lang="en-US" sz="2000" b="0">
                <a:latin typeface="Times New Roman" panose="02020603050405020304" charset="0"/>
                <a:ea typeface="宋体" panose="02010600030101010101" pitchFamily="2" charset="-122"/>
              </a:rPr>
              <a:t>Schedule</a:t>
            </a:r>
            <a:r>
              <a:rPr lang="zh-CN" sz="2000" b="0">
                <a:ea typeface="宋体" panose="02010600030101010101" pitchFamily="2" charset="-122"/>
              </a:rPr>
              <a:t>）</a:t>
            </a:r>
            <a:r>
              <a:rPr lang="en-US" sz="2000" b="0">
                <a:latin typeface="Calibri" panose="020F0502020204030204" pitchFamily="34" charset="0"/>
                <a:ea typeface="宋体" panose="02010600030101010101" pitchFamily="2" charset="-122"/>
                <a:cs typeface="Times New Roman" panose="02020603050405020304" charset="0"/>
              </a:rPr>
              <a:t>[</a:t>
            </a:r>
            <a:r>
              <a:rPr lang="zh-CN" sz="2000" b="0">
                <a:ea typeface="宋体" panose="02010600030101010101" pitchFamily="2" charset="-122"/>
              </a:rPr>
              <a:t>此处理解为划分、分配更为合适</a:t>
            </a:r>
            <a:r>
              <a:rPr lang="en-US" sz="2000" b="0">
                <a:latin typeface="Calibri" panose="020F0502020204030204" pitchFamily="34" charset="0"/>
                <a:ea typeface="宋体" panose="02010600030101010101" pitchFamily="2" charset="-122"/>
              </a:rPr>
              <a:t>] </a:t>
            </a:r>
            <a:r>
              <a:rPr lang="zh-CN" sz="2000" b="0">
                <a:ea typeface="宋体" panose="02010600030101010101" pitchFamily="2" charset="-122"/>
              </a:rPr>
              <a:t>且由节点管理器进行管理。</a:t>
            </a:r>
          </a:p>
          <a:p>
            <a:pPr marL="0" indent="0">
              <a:lnSpc>
                <a:spcPct val="120000"/>
              </a:lnSpc>
            </a:pPr>
            <a:r>
              <a:rPr lang="zh-CN" sz="2000" b="0">
                <a:ea typeface="宋体" panose="02010600030101010101" pitchFamily="2" charset="-122"/>
              </a:rPr>
              <a:t>（5）分布式文件系统（通常是</a:t>
            </a:r>
            <a:r>
              <a:rPr lang="en-US" sz="2000" b="0">
                <a:latin typeface="Times New Roman" panose="02020603050405020304" charset="0"/>
                <a:ea typeface="宋体" panose="02010600030101010101" pitchFamily="2" charset="-122"/>
              </a:rPr>
              <a:t>HDFS</a:t>
            </a:r>
            <a:r>
              <a:rPr lang="zh-CN" sz="2000" b="0">
                <a:ea typeface="宋体" panose="02010600030101010101" pitchFamily="2" charset="-122"/>
              </a:rPr>
              <a:t>），用来在其他实体间共享作业文件。</a:t>
            </a:r>
            <a:endParaRPr lang="zh-CN" altLang="en-US" sz="2000"/>
          </a:p>
        </p:txBody>
      </p:sp>
      <p:pic>
        <p:nvPicPr>
          <p:cNvPr id="266" name="图片 41" descr="IMG_259"/>
          <p:cNvPicPr>
            <a:picLocks noChangeAspect="1"/>
          </p:cNvPicPr>
          <p:nvPr/>
        </p:nvPicPr>
        <p:blipFill>
          <a:blip r:embed="rId3"/>
          <a:stretch>
            <a:fillRect/>
          </a:stretch>
        </p:blipFill>
        <p:spPr>
          <a:xfrm>
            <a:off x="5685790" y="525780"/>
            <a:ext cx="6132195" cy="6172835"/>
          </a:xfrm>
          <a:prstGeom prst="rect">
            <a:avLst/>
          </a:prstGeom>
          <a:noFill/>
          <a:ln w="9525">
            <a:noFill/>
          </a:ln>
        </p:spPr>
      </p:pic>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14" name="文本框 13"/>
          <p:cNvSpPr txBox="1"/>
          <p:nvPr/>
        </p:nvSpPr>
        <p:spPr>
          <a:xfrm>
            <a:off x="682625" y="2501265"/>
            <a:ext cx="3867785" cy="1014730"/>
          </a:xfrm>
          <a:prstGeom prst="rect">
            <a:avLst/>
          </a:prstGeom>
          <a:noFill/>
          <a:ln w="9525">
            <a:solidFill>
              <a:schemeClr val="tx1">
                <a:lumMod val="50000"/>
              </a:schemeClr>
            </a:solidFill>
          </a:ln>
        </p:spPr>
        <p:txBody>
          <a:bodyPr wrap="square">
            <a:spAutoFit/>
          </a:bodyPr>
          <a:lstStyle/>
          <a:p>
            <a:pPr marL="0" indent="0"/>
            <a:r>
              <a:rPr lang="en-US" sz="2000">
                <a:latin typeface="Times New Roman" panose="02020603050405020304" charset="0"/>
                <a:sym typeface="+mn-ea"/>
              </a:rPr>
              <a:t>Yarn</a:t>
            </a:r>
            <a:r>
              <a:rPr lang="zh-CN" sz="2000">
                <a:sym typeface="+mn-ea"/>
              </a:rPr>
              <a:t>资源管理器（</a:t>
            </a:r>
            <a:r>
              <a:rPr lang="en-US" sz="2000">
                <a:latin typeface="Times New Roman" panose="02020603050405020304" charset="0"/>
                <a:sym typeface="+mn-ea"/>
              </a:rPr>
              <a:t>Yarn</a:t>
            </a:r>
            <a:r>
              <a:rPr lang="en-US" sz="2000">
                <a:latin typeface="Calibri" panose="020F0502020204030204" pitchFamily="34" charset="0"/>
                <a:cs typeface="Times New Roman" panose="02020603050405020304" charset="0"/>
                <a:sym typeface="+mn-ea"/>
              </a:rPr>
              <a:t> </a:t>
            </a:r>
            <a:r>
              <a:rPr lang="en-US" sz="2000">
                <a:latin typeface="Times New Roman" panose="02020603050405020304" charset="0"/>
                <a:sym typeface="+mn-ea"/>
              </a:rPr>
              <a:t>ResourceManager</a:t>
            </a:r>
            <a:r>
              <a:rPr lang="zh-CN" sz="2000">
                <a:sym typeface="+mn-ea"/>
              </a:rPr>
              <a:t>），负责协调集群上计算机资源的分配</a:t>
            </a:r>
            <a:r>
              <a:rPr lang="en-US" sz="2000">
                <a:latin typeface="Calibri" panose="020F0502020204030204" pitchFamily="34" charset="0"/>
                <a:cs typeface="Times New Roman" panose="02020603050405020304" charset="0"/>
                <a:sym typeface="+mn-ea"/>
              </a:rPr>
              <a:t>.</a:t>
            </a:r>
            <a:endParaRPr lang="zh-CN" altLang="en-US" sz="2000"/>
          </a:p>
        </p:txBody>
      </p:sp>
      <p:sp>
        <p:nvSpPr>
          <p:cNvPr id="15" name="文本框 14"/>
          <p:cNvSpPr txBox="1"/>
          <p:nvPr/>
        </p:nvSpPr>
        <p:spPr>
          <a:xfrm>
            <a:off x="2480945" y="5006975"/>
            <a:ext cx="3867785" cy="1322070"/>
          </a:xfrm>
          <a:prstGeom prst="rect">
            <a:avLst/>
          </a:prstGeom>
          <a:noFill/>
          <a:ln w="9525">
            <a:solidFill>
              <a:schemeClr val="tx1">
                <a:lumMod val="50000"/>
              </a:schemeClr>
            </a:solidFill>
          </a:ln>
        </p:spPr>
        <p:txBody>
          <a:bodyPr wrap="square">
            <a:spAutoFit/>
          </a:bodyPr>
          <a:lstStyle/>
          <a:p>
            <a:pPr marL="0" indent="0"/>
            <a:r>
              <a:rPr lang="en-US" sz="2000">
                <a:latin typeface="Times New Roman" panose="02020603050405020304" charset="0"/>
                <a:sym typeface="+mn-ea"/>
              </a:rPr>
              <a:t>Yarn</a:t>
            </a:r>
            <a:r>
              <a:rPr lang="zh-CN" sz="2000">
                <a:sym typeface="+mn-ea"/>
              </a:rPr>
              <a:t>节点管理器（</a:t>
            </a:r>
            <a:r>
              <a:rPr lang="en-US" sz="2000">
                <a:latin typeface="Times New Roman" panose="02020603050405020304" charset="0"/>
                <a:sym typeface="+mn-ea"/>
              </a:rPr>
              <a:t>Yarn</a:t>
            </a:r>
            <a:r>
              <a:rPr lang="en-US" sz="2000">
                <a:latin typeface="Calibri" panose="020F0502020204030204" pitchFamily="34" charset="0"/>
                <a:cs typeface="Times New Roman" panose="02020603050405020304" charset="0"/>
                <a:sym typeface="+mn-ea"/>
              </a:rPr>
              <a:t> </a:t>
            </a:r>
            <a:r>
              <a:rPr lang="en-US" sz="2000">
                <a:latin typeface="Times New Roman" panose="02020603050405020304" charset="0"/>
                <a:sym typeface="+mn-ea"/>
              </a:rPr>
              <a:t>NodeManager</a:t>
            </a:r>
            <a:r>
              <a:rPr lang="zh-CN" sz="2000">
                <a:sym typeface="+mn-ea"/>
              </a:rPr>
              <a:t>），负责启动和监视集群中机器上的计算容器（</a:t>
            </a:r>
            <a:r>
              <a:rPr lang="en-US" sz="2000">
                <a:latin typeface="Times New Roman" panose="02020603050405020304" charset="0"/>
                <a:sym typeface="+mn-ea"/>
              </a:rPr>
              <a:t>Container</a:t>
            </a:r>
            <a:r>
              <a:rPr lang="zh-CN" sz="2000">
                <a:sym typeface="+mn-ea"/>
              </a:rPr>
              <a:t>）。</a:t>
            </a:r>
            <a:endParaRPr sz="2000">
              <a:ea typeface="宋体" panose="02010600030101010101" pitchFamily="2" charset="-122"/>
            </a:endParaRPr>
          </a:p>
        </p:txBody>
      </p:sp>
      <p:sp>
        <p:nvSpPr>
          <p:cNvPr id="17" name="文本框 16"/>
          <p:cNvSpPr txBox="1"/>
          <p:nvPr/>
        </p:nvSpPr>
        <p:spPr>
          <a:xfrm>
            <a:off x="8196580" y="3358515"/>
            <a:ext cx="3867785" cy="3169285"/>
          </a:xfrm>
          <a:prstGeom prst="rect">
            <a:avLst/>
          </a:prstGeom>
          <a:noFill/>
          <a:ln w="9525">
            <a:solidFill>
              <a:schemeClr val="tx1">
                <a:lumMod val="50000"/>
              </a:schemeClr>
            </a:solidFill>
          </a:ln>
        </p:spPr>
        <p:txBody>
          <a:bodyPr wrap="square">
            <a:spAutoFit/>
          </a:bodyPr>
          <a:lstStyle/>
          <a:p>
            <a:pPr marL="0" indent="0"/>
            <a:r>
              <a:rPr lang="en-US" sz="2000">
                <a:latin typeface="Times New Roman" panose="02020603050405020304" charset="0"/>
                <a:sym typeface="+mn-ea"/>
              </a:rPr>
              <a:t>MRAppMaster</a:t>
            </a:r>
            <a:r>
              <a:rPr lang="zh-CN" sz="2000">
                <a:sym typeface="+mn-ea"/>
              </a:rPr>
              <a:t>（</a:t>
            </a:r>
            <a:r>
              <a:rPr lang="en-US" sz="2000">
                <a:latin typeface="Times New Roman" panose="02020603050405020304" charset="0"/>
                <a:sym typeface="+mn-ea"/>
              </a:rPr>
              <a:t>MapReduce Application Master</a:t>
            </a:r>
            <a:r>
              <a:rPr lang="zh-CN" sz="2000">
                <a:sym typeface="+mn-ea"/>
              </a:rPr>
              <a:t>），负责协调</a:t>
            </a:r>
            <a:r>
              <a:rPr lang="en-US" sz="2000">
                <a:latin typeface="Times New Roman" panose="02020603050405020304" charset="0"/>
                <a:sym typeface="+mn-ea"/>
              </a:rPr>
              <a:t>MapReduce</a:t>
            </a:r>
            <a:r>
              <a:rPr lang="zh-CN" sz="2000">
                <a:sym typeface="+mn-ea"/>
              </a:rPr>
              <a:t>作业的任务（</a:t>
            </a:r>
            <a:r>
              <a:rPr lang="en-US" sz="2000">
                <a:latin typeface="Times New Roman" panose="02020603050405020304" charset="0"/>
                <a:sym typeface="+mn-ea"/>
              </a:rPr>
              <a:t>Tasks</a:t>
            </a:r>
            <a:r>
              <a:rPr lang="zh-CN" sz="2000">
                <a:sym typeface="+mn-ea"/>
              </a:rPr>
              <a:t>）的运行。</a:t>
            </a:r>
            <a:r>
              <a:rPr lang="en-US" sz="2000">
                <a:latin typeface="Times New Roman" panose="02020603050405020304" charset="0"/>
                <a:sym typeface="+mn-ea"/>
              </a:rPr>
              <a:t>MRAppMaster</a:t>
            </a:r>
            <a:r>
              <a:rPr lang="zh-CN" sz="2000">
                <a:sym typeface="+mn-ea"/>
              </a:rPr>
              <a:t>和</a:t>
            </a:r>
            <a:r>
              <a:rPr lang="en-US" sz="2000">
                <a:latin typeface="Times New Roman" panose="02020603050405020304" charset="0"/>
                <a:sym typeface="+mn-ea"/>
              </a:rPr>
              <a:t>MapReduce</a:t>
            </a:r>
            <a:r>
              <a:rPr lang="zh-CN" sz="2000">
                <a:sym typeface="+mn-ea"/>
              </a:rPr>
              <a:t>任务运行在容器中，该容器由资源管理器进行调度（</a:t>
            </a:r>
            <a:r>
              <a:rPr lang="en-US" sz="2000">
                <a:latin typeface="Times New Roman" panose="02020603050405020304" charset="0"/>
                <a:sym typeface="+mn-ea"/>
              </a:rPr>
              <a:t>Schedule</a:t>
            </a:r>
            <a:r>
              <a:rPr lang="zh-CN" sz="2000">
                <a:sym typeface="+mn-ea"/>
              </a:rPr>
              <a:t>）</a:t>
            </a:r>
            <a:r>
              <a:rPr lang="en-US" sz="2000">
                <a:latin typeface="Calibri" panose="020F0502020204030204" pitchFamily="34" charset="0"/>
                <a:cs typeface="Times New Roman" panose="02020603050405020304" charset="0"/>
                <a:sym typeface="+mn-ea"/>
              </a:rPr>
              <a:t>[</a:t>
            </a:r>
            <a:r>
              <a:rPr lang="zh-CN" sz="2000">
                <a:sym typeface="+mn-ea"/>
              </a:rPr>
              <a:t>此处理解为划分、分配更为合适</a:t>
            </a:r>
            <a:r>
              <a:rPr lang="en-US" sz="2000">
                <a:latin typeface="Calibri" panose="020F0502020204030204" pitchFamily="34" charset="0"/>
                <a:sym typeface="+mn-ea"/>
              </a:rPr>
              <a:t>] </a:t>
            </a:r>
            <a:r>
              <a:rPr lang="zh-CN" sz="2000">
                <a:sym typeface="+mn-ea"/>
              </a:rPr>
              <a:t>且由节点管理器进行管理。</a:t>
            </a:r>
          </a:p>
          <a:p>
            <a:pPr marL="0" indent="0"/>
            <a:endParaRPr sz="2000">
              <a:ea typeface="宋体" panose="02010600030101010101" pitchFamily="2" charset="-122"/>
            </a:endParaRPr>
          </a:p>
        </p:txBody>
      </p:sp>
      <p:sp>
        <p:nvSpPr>
          <p:cNvPr id="18" name="文本框 17"/>
          <p:cNvSpPr txBox="1"/>
          <p:nvPr/>
        </p:nvSpPr>
        <p:spPr>
          <a:xfrm>
            <a:off x="8535670" y="1117600"/>
            <a:ext cx="2967990" cy="1198880"/>
          </a:xfrm>
          <a:prstGeom prst="rect">
            <a:avLst/>
          </a:prstGeom>
          <a:noFill/>
          <a:ln w="9525">
            <a:solidFill>
              <a:schemeClr val="tx1">
                <a:lumMod val="50000"/>
              </a:schemeClr>
            </a:solidFill>
          </a:ln>
        </p:spPr>
        <p:txBody>
          <a:bodyPr wrap="square">
            <a:spAutoFit/>
          </a:bodyPr>
          <a:lstStyle/>
          <a:p>
            <a:pPr marL="0" indent="0">
              <a:lnSpc>
                <a:spcPct val="120000"/>
              </a:lnSpc>
            </a:pPr>
            <a:r>
              <a:rPr lang="zh-CN" sz="2000">
                <a:sym typeface="+mn-ea"/>
              </a:rPr>
              <a:t>分布式文件系统（通常是</a:t>
            </a:r>
            <a:r>
              <a:rPr lang="en-US" sz="2000">
                <a:latin typeface="Times New Roman" panose="02020603050405020304" charset="0"/>
                <a:sym typeface="+mn-ea"/>
              </a:rPr>
              <a:t>HDFS</a:t>
            </a:r>
            <a:r>
              <a:rPr lang="zh-CN" sz="2000">
                <a:sym typeface="+mn-ea"/>
              </a:rPr>
              <a:t>），用来在其他实体间共享作业文件。</a:t>
            </a:r>
            <a:endParaRPr sz="2000">
              <a:ea typeface="宋体" panose="02010600030101010101" pitchFamily="2" charset="-122"/>
            </a:endParaRPr>
          </a:p>
        </p:txBody>
      </p:sp>
      <p:sp>
        <p:nvSpPr>
          <p:cNvPr id="21" name="文本框 20"/>
          <p:cNvSpPr txBox="1"/>
          <p:nvPr/>
        </p:nvSpPr>
        <p:spPr>
          <a:xfrm>
            <a:off x="3463925" y="1117600"/>
            <a:ext cx="3942080" cy="398780"/>
          </a:xfrm>
          <a:prstGeom prst="rect">
            <a:avLst/>
          </a:prstGeom>
          <a:noFill/>
          <a:ln w="9525">
            <a:solidFill>
              <a:schemeClr val="tx1"/>
            </a:solidFill>
          </a:ln>
        </p:spPr>
        <p:txBody>
          <a:bodyPr wrap="square">
            <a:spAutoFit/>
          </a:bodyPr>
          <a:lstStyle/>
          <a:p>
            <a:pPr marL="0" indent="0"/>
            <a:r>
              <a:rPr lang="zh-CN" sz="2000">
                <a:sym typeface="+mn-ea"/>
              </a:rPr>
              <a:t>客户端，提交</a:t>
            </a:r>
            <a:r>
              <a:rPr lang="en-US" sz="2000">
                <a:latin typeface="Times New Roman" panose="02020603050405020304" charset="0"/>
                <a:sym typeface="+mn-ea"/>
              </a:rPr>
              <a:t>MapReduce</a:t>
            </a:r>
            <a:r>
              <a:rPr lang="zh-CN" sz="2000">
                <a:sym typeface="+mn-ea"/>
              </a:rPr>
              <a:t>作业。</a:t>
            </a:r>
            <a:endParaRPr lang="zh-CN" altLang="en-US" sz="2000"/>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左弧形箭头 23"/>
          <p:cNvSpPr/>
          <p:nvPr/>
        </p:nvSpPr>
        <p:spPr>
          <a:xfrm rot="3420000">
            <a:off x="2030095" y="678180"/>
            <a:ext cx="507365" cy="2078355"/>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左弧形箭头 24"/>
          <p:cNvSpPr/>
          <p:nvPr/>
        </p:nvSpPr>
        <p:spPr>
          <a:xfrm rot="19140000">
            <a:off x="1358900" y="3556000"/>
            <a:ext cx="585470" cy="2280285"/>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左弧形箭头 3"/>
          <p:cNvSpPr/>
          <p:nvPr/>
        </p:nvSpPr>
        <p:spPr>
          <a:xfrm rot="13980000">
            <a:off x="7155815" y="4269105"/>
            <a:ext cx="585470" cy="2280285"/>
          </a:xfrm>
          <a:prstGeom prst="curved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上箭头 7"/>
          <p:cNvSpPr/>
          <p:nvPr/>
        </p:nvSpPr>
        <p:spPr>
          <a:xfrm>
            <a:off x="9986010" y="2316480"/>
            <a:ext cx="288290" cy="1042035"/>
          </a:xfrm>
          <a:prstGeom prst="up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TextBox 54"/>
          <p:cNvSpPr txBox="1"/>
          <p:nvPr/>
        </p:nvSpPr>
        <p:spPr>
          <a:xfrm>
            <a:off x="4550410" y="2849880"/>
            <a:ext cx="3258185" cy="82994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sz="2400" b="1" dirty="0">
                <a:ln/>
                <a:solidFill>
                  <a:schemeClr val="tx1"/>
                </a:solidFill>
                <a:effectLst>
                  <a:outerShdw blurRad="38100" dist="19050" dir="2700000" algn="tl" rotWithShape="0">
                    <a:schemeClr val="dk1">
                      <a:alpha val="40000"/>
                    </a:schemeClr>
                  </a:outerShdw>
                </a:effectLst>
                <a:latin typeface="Arial" panose="020B0604020202020204"/>
                <a:ea typeface="微软雅黑" panose="020B0503020204020204" pitchFamily="34" charset="-122"/>
                <a:sym typeface="+mn-ea"/>
              </a:rPr>
              <a:t>MapReduce程序</a:t>
            </a:r>
          </a:p>
          <a:p>
            <a:pPr algn="ctr"/>
            <a:r>
              <a:rPr sz="2400" b="1" dirty="0">
                <a:ln/>
                <a:solidFill>
                  <a:schemeClr val="tx1"/>
                </a:solidFill>
                <a:effectLst>
                  <a:outerShdw blurRad="38100" dist="19050" dir="2700000" algn="tl" rotWithShape="0">
                    <a:schemeClr val="dk1">
                      <a:alpha val="40000"/>
                    </a:schemeClr>
                  </a:outerShdw>
                </a:effectLst>
                <a:latin typeface="Arial" panose="020B0604020202020204"/>
                <a:ea typeface="微软雅黑" panose="020B0503020204020204" pitchFamily="34" charset="-122"/>
                <a:sym typeface="+mn-ea"/>
              </a:rPr>
              <a:t>执行过程</a:t>
            </a:r>
            <a:endParaRPr lang="zh-CN" altLang="zh-CN" sz="2400" b="1" dirty="0">
              <a:ln/>
              <a:solidFill>
                <a:schemeClr val="tx1"/>
              </a:solidFill>
              <a:effectLst>
                <a:outerShdw blurRad="38100" dist="19050" dir="2700000" algn="tl" rotWithShape="0">
                  <a:schemeClr val="dk1">
                    <a:alpha val="40000"/>
                  </a:schemeClr>
                </a:outerShdw>
              </a:effectLst>
              <a:latin typeface="Arial" panose="020B0604020202020204"/>
              <a:ea typeface="微软雅黑" panose="020B0503020204020204" pitchFamily="34" charset="-122"/>
              <a:sym typeface="+mn-ea"/>
            </a:endParaRPr>
          </a:p>
        </p:txBody>
      </p:sp>
      <p:sp>
        <p:nvSpPr>
          <p:cNvPr id="19" name="流程图: 终止 18"/>
          <p:cNvSpPr/>
          <p:nvPr/>
        </p:nvSpPr>
        <p:spPr>
          <a:xfrm rot="2640000">
            <a:off x="4313555" y="2528570"/>
            <a:ext cx="3326130" cy="1282700"/>
          </a:xfrm>
          <a:prstGeom prst="flowChartTerminator">
            <a:avLst/>
          </a:prstGeom>
          <a:noFill/>
          <a:ln>
            <a:solidFill>
              <a:srgbClr val="FFC000"/>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 name="流程图: 终止 12"/>
          <p:cNvSpPr/>
          <p:nvPr/>
        </p:nvSpPr>
        <p:spPr>
          <a:xfrm rot="18780000">
            <a:off x="4490720" y="2528570"/>
            <a:ext cx="3326130" cy="1282700"/>
          </a:xfrm>
          <a:prstGeom prst="flowChartTerminator">
            <a:avLst/>
          </a:prstGeom>
          <a:noFill/>
          <a:ln>
            <a:solidFill>
              <a:srgbClr val="FFC000"/>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6" name="矩形 25"/>
          <p:cNvSpPr/>
          <p:nvPr/>
        </p:nvSpPr>
        <p:spPr>
          <a:xfrm>
            <a:off x="3027680" y="717550"/>
            <a:ext cx="408940"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1</a:t>
            </a:r>
          </a:p>
        </p:txBody>
      </p:sp>
      <p:sp>
        <p:nvSpPr>
          <p:cNvPr id="27" name="矩形 26"/>
          <p:cNvSpPr/>
          <p:nvPr/>
        </p:nvSpPr>
        <p:spPr>
          <a:xfrm>
            <a:off x="212725" y="2207895"/>
            <a:ext cx="408940"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2</a:t>
            </a:r>
          </a:p>
        </p:txBody>
      </p:sp>
      <p:sp>
        <p:nvSpPr>
          <p:cNvPr id="31" name="矩形 30"/>
          <p:cNvSpPr/>
          <p:nvPr/>
        </p:nvSpPr>
        <p:spPr>
          <a:xfrm>
            <a:off x="2061845" y="4487545"/>
            <a:ext cx="408940"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3</a:t>
            </a:r>
          </a:p>
        </p:txBody>
      </p:sp>
      <p:sp>
        <p:nvSpPr>
          <p:cNvPr id="32" name="矩形 31"/>
          <p:cNvSpPr/>
          <p:nvPr/>
        </p:nvSpPr>
        <p:spPr>
          <a:xfrm>
            <a:off x="7730490" y="3052445"/>
            <a:ext cx="408940"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4</a:t>
            </a:r>
          </a:p>
        </p:txBody>
      </p:sp>
      <p:sp>
        <p:nvSpPr>
          <p:cNvPr id="33" name="矩形 32"/>
          <p:cNvSpPr/>
          <p:nvPr/>
        </p:nvSpPr>
        <p:spPr>
          <a:xfrm>
            <a:off x="8089265" y="756285"/>
            <a:ext cx="408940"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5</a:t>
            </a:r>
          </a:p>
        </p:txBody>
      </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27655" name="图片 4"/>
          <p:cNvPicPr>
            <a:picLocks noChangeAspect="1"/>
          </p:cNvPicPr>
          <p:nvPr/>
        </p:nvPicPr>
        <p:blipFill>
          <a:blip r:embed="rId3"/>
          <a:stretch>
            <a:fillRect/>
          </a:stretch>
        </p:blipFill>
        <p:spPr>
          <a:xfrm>
            <a:off x="168910" y="1016635"/>
            <a:ext cx="8315960" cy="5620385"/>
          </a:xfrm>
          <a:prstGeom prst="rect">
            <a:avLst/>
          </a:prstGeom>
          <a:noFill/>
          <a:ln w="9525">
            <a:noFill/>
          </a:ln>
        </p:spPr>
      </p:pic>
      <p:grpSp>
        <p:nvGrpSpPr>
          <p:cNvPr id="27" name="组合 26"/>
          <p:cNvGrpSpPr/>
          <p:nvPr/>
        </p:nvGrpSpPr>
        <p:grpSpPr>
          <a:xfrm>
            <a:off x="8623300" y="979170"/>
            <a:ext cx="4148377" cy="645160"/>
            <a:chOff x="1130" y="2333"/>
            <a:chExt cx="11577" cy="1016"/>
          </a:xfrm>
        </p:grpSpPr>
        <p:sp>
          <p:nvSpPr>
            <p:cNvPr id="10" name="文本框 9"/>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2581" y="2430"/>
              <a:ext cx="10126" cy="822"/>
            </a:xfrm>
            <a:prstGeom prst="rect">
              <a:avLst/>
            </a:prstGeom>
            <a:noFill/>
          </p:spPr>
          <p:txBody>
            <a:bodyPr wrap="square" rtlCol="0">
              <a:spAutoFit/>
            </a:bodyPr>
            <a:lstStyle/>
            <a:p>
              <a:pPr algn="l"/>
              <a:r>
                <a:rPr lang="zh-CN" altLang="en-US" sz="2800" b="1">
                  <a:sym typeface="+mn-ea"/>
                </a:rPr>
                <a:t>作业提交</a:t>
              </a:r>
              <a:endParaRPr lang="zh-CN" altLang="en-US" sz="2200">
                <a:sym typeface="+mn-ea"/>
              </a:endParaRPr>
            </a:p>
          </p:txBody>
        </p:sp>
      </p:grpSp>
      <p:grpSp>
        <p:nvGrpSpPr>
          <p:cNvPr id="25" name="组合 24"/>
          <p:cNvGrpSpPr/>
          <p:nvPr/>
        </p:nvGrpSpPr>
        <p:grpSpPr>
          <a:xfrm>
            <a:off x="8623300" y="1877060"/>
            <a:ext cx="4005045" cy="645160"/>
            <a:chOff x="1130" y="2333"/>
            <a:chExt cx="11177" cy="1016"/>
          </a:xfrm>
        </p:grpSpPr>
        <p:sp>
          <p:nvSpPr>
            <p:cNvPr id="26" name="文本框 25"/>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28" name="文本框 27"/>
            <p:cNvSpPr txBox="1"/>
            <p:nvPr/>
          </p:nvSpPr>
          <p:spPr>
            <a:xfrm>
              <a:off x="2181" y="2356"/>
              <a:ext cx="10126" cy="822"/>
            </a:xfrm>
            <a:prstGeom prst="rect">
              <a:avLst/>
            </a:prstGeom>
            <a:noFill/>
          </p:spPr>
          <p:txBody>
            <a:bodyPr wrap="square" rtlCol="0">
              <a:spAutoFit/>
            </a:bodyPr>
            <a:lstStyle/>
            <a:p>
              <a:pPr algn="l"/>
              <a:r>
                <a:rPr lang="zh-CN" altLang="en-US" sz="2800" b="1">
                  <a:sym typeface="+mn-ea"/>
                </a:rPr>
                <a:t>作业初始化</a:t>
              </a:r>
              <a:endParaRPr lang="zh-CN" altLang="en-US" sz="2200">
                <a:sym typeface="+mn-ea"/>
              </a:endParaRPr>
            </a:p>
          </p:txBody>
        </p:sp>
      </p:grpSp>
      <p:grpSp>
        <p:nvGrpSpPr>
          <p:cNvPr id="29" name="组合 28"/>
          <p:cNvGrpSpPr/>
          <p:nvPr/>
        </p:nvGrpSpPr>
        <p:grpSpPr>
          <a:xfrm>
            <a:off x="8623300" y="2775585"/>
            <a:ext cx="4005045" cy="645160"/>
            <a:chOff x="1130" y="2333"/>
            <a:chExt cx="11177" cy="1016"/>
          </a:xfrm>
        </p:grpSpPr>
        <p:sp>
          <p:nvSpPr>
            <p:cNvPr id="30" name="文本框 29"/>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31" name="文本框 30"/>
            <p:cNvSpPr txBox="1"/>
            <p:nvPr/>
          </p:nvSpPr>
          <p:spPr>
            <a:xfrm>
              <a:off x="2181" y="2356"/>
              <a:ext cx="10126" cy="822"/>
            </a:xfrm>
            <a:prstGeom prst="rect">
              <a:avLst/>
            </a:prstGeom>
            <a:noFill/>
          </p:spPr>
          <p:txBody>
            <a:bodyPr wrap="square" rtlCol="0">
              <a:spAutoFit/>
            </a:bodyPr>
            <a:lstStyle/>
            <a:p>
              <a:pPr algn="l"/>
              <a:r>
                <a:rPr lang="zh-CN" altLang="en-US" sz="2800" b="1">
                  <a:sym typeface="+mn-ea"/>
                </a:rPr>
                <a:t>作业分配</a:t>
              </a:r>
              <a:endParaRPr lang="zh-CN" altLang="en-US" sz="2200">
                <a:sym typeface="+mn-ea"/>
              </a:endParaRPr>
            </a:p>
          </p:txBody>
        </p:sp>
      </p:grpSp>
      <p:grpSp>
        <p:nvGrpSpPr>
          <p:cNvPr id="32" name="组合 31"/>
          <p:cNvGrpSpPr/>
          <p:nvPr/>
        </p:nvGrpSpPr>
        <p:grpSpPr>
          <a:xfrm>
            <a:off x="8623300" y="3617595"/>
            <a:ext cx="4005045" cy="645160"/>
            <a:chOff x="1130" y="2333"/>
            <a:chExt cx="11177" cy="1016"/>
          </a:xfrm>
        </p:grpSpPr>
        <p:sp>
          <p:nvSpPr>
            <p:cNvPr id="33" name="文本框 32"/>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34" name="文本框 33"/>
            <p:cNvSpPr txBox="1"/>
            <p:nvPr/>
          </p:nvSpPr>
          <p:spPr>
            <a:xfrm>
              <a:off x="2181" y="2356"/>
              <a:ext cx="10126" cy="822"/>
            </a:xfrm>
            <a:prstGeom prst="rect">
              <a:avLst/>
            </a:prstGeom>
            <a:noFill/>
          </p:spPr>
          <p:txBody>
            <a:bodyPr wrap="square" rtlCol="0">
              <a:spAutoFit/>
            </a:bodyPr>
            <a:lstStyle/>
            <a:p>
              <a:pPr algn="l"/>
              <a:r>
                <a:rPr lang="zh-CN" altLang="en-US" sz="2800" b="1">
                  <a:sym typeface="+mn-ea"/>
                </a:rPr>
                <a:t>任务执行</a:t>
              </a:r>
              <a:endParaRPr lang="zh-CN" altLang="en-US" sz="2200">
                <a:sym typeface="+mn-ea"/>
              </a:endParaRPr>
            </a:p>
          </p:txBody>
        </p:sp>
      </p:grpSp>
      <p:grpSp>
        <p:nvGrpSpPr>
          <p:cNvPr id="35" name="组合 34"/>
          <p:cNvGrpSpPr/>
          <p:nvPr/>
        </p:nvGrpSpPr>
        <p:grpSpPr>
          <a:xfrm>
            <a:off x="8623300" y="4496435"/>
            <a:ext cx="4005045" cy="645160"/>
            <a:chOff x="1130" y="2333"/>
            <a:chExt cx="11177" cy="1016"/>
          </a:xfrm>
        </p:grpSpPr>
        <p:sp>
          <p:nvSpPr>
            <p:cNvPr id="36" name="文本框 35"/>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37" name="文本框 36"/>
            <p:cNvSpPr txBox="1"/>
            <p:nvPr/>
          </p:nvSpPr>
          <p:spPr>
            <a:xfrm>
              <a:off x="2181" y="2356"/>
              <a:ext cx="10126" cy="822"/>
            </a:xfrm>
            <a:prstGeom prst="rect">
              <a:avLst/>
            </a:prstGeom>
            <a:noFill/>
          </p:spPr>
          <p:txBody>
            <a:bodyPr wrap="square" rtlCol="0">
              <a:spAutoFit/>
            </a:bodyPr>
            <a:lstStyle/>
            <a:p>
              <a:pPr algn="l"/>
              <a:r>
                <a:rPr lang="zh-CN" altLang="en-US" sz="2800" b="1">
                  <a:sym typeface="+mn-ea"/>
                </a:rPr>
                <a:t>过程和状态更新</a:t>
              </a:r>
              <a:endParaRPr lang="zh-CN" altLang="en-US" sz="2200">
                <a:sym typeface="+mn-ea"/>
              </a:endParaRPr>
            </a:p>
          </p:txBody>
        </p:sp>
      </p:grpSp>
      <p:grpSp>
        <p:nvGrpSpPr>
          <p:cNvPr id="38" name="组合 37"/>
          <p:cNvGrpSpPr/>
          <p:nvPr/>
        </p:nvGrpSpPr>
        <p:grpSpPr>
          <a:xfrm>
            <a:off x="8623300" y="5431790"/>
            <a:ext cx="4005045" cy="645160"/>
            <a:chOff x="1130" y="2333"/>
            <a:chExt cx="11177" cy="1016"/>
          </a:xfrm>
        </p:grpSpPr>
        <p:sp>
          <p:nvSpPr>
            <p:cNvPr id="39" name="文本框 38"/>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40" name="文本框 39"/>
            <p:cNvSpPr txBox="1"/>
            <p:nvPr/>
          </p:nvSpPr>
          <p:spPr>
            <a:xfrm>
              <a:off x="2181" y="2356"/>
              <a:ext cx="10126" cy="822"/>
            </a:xfrm>
            <a:prstGeom prst="rect">
              <a:avLst/>
            </a:prstGeom>
            <a:noFill/>
          </p:spPr>
          <p:txBody>
            <a:bodyPr wrap="square" rtlCol="0">
              <a:spAutoFit/>
            </a:bodyPr>
            <a:lstStyle/>
            <a:p>
              <a:pPr algn="l"/>
              <a:r>
                <a:rPr lang="zh-CN" altLang="en-US" sz="2800" b="1">
                  <a:sym typeface="+mn-ea"/>
                </a:rPr>
                <a:t>作业完成</a:t>
              </a:r>
              <a:endParaRPr lang="zh-CN" altLang="en-US" sz="2200">
                <a:sym typeface="+mn-ea"/>
              </a:endParaRPr>
            </a:p>
          </p:txBody>
        </p:sp>
      </p:gr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椭圆 2"/>
          <p:cNvSpPr/>
          <p:nvPr>
            <p:custDataLst>
              <p:tags r:id="rId1"/>
            </p:custDataLst>
          </p:nvPr>
        </p:nvSpPr>
        <p:spPr>
          <a:xfrm>
            <a:off x="1032259" y="1346102"/>
            <a:ext cx="1078353" cy="1078353"/>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dirty="0">
              <a:solidFill>
                <a:srgbClr val="FFFFFF"/>
              </a:solidFill>
              <a:sym typeface="Arial" panose="020B0604020202020204" pitchFamily="34" charset="0"/>
            </a:endParaRPr>
          </a:p>
        </p:txBody>
      </p:sp>
      <p:sp>
        <p:nvSpPr>
          <p:cNvPr id="4" name="椭圆 3"/>
          <p:cNvSpPr/>
          <p:nvPr>
            <p:custDataLst>
              <p:tags r:id="rId2"/>
            </p:custDataLst>
          </p:nvPr>
        </p:nvSpPr>
        <p:spPr>
          <a:xfrm>
            <a:off x="5002165" y="1561262"/>
            <a:ext cx="2162305" cy="2162306"/>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sp>
        <p:nvSpPr>
          <p:cNvPr id="8" name="椭圆 7"/>
          <p:cNvSpPr/>
          <p:nvPr>
            <p:custDataLst>
              <p:tags r:id="rId3"/>
            </p:custDataLst>
          </p:nvPr>
        </p:nvSpPr>
        <p:spPr>
          <a:xfrm>
            <a:off x="7496183" y="2108777"/>
            <a:ext cx="1205268" cy="1205268"/>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sp>
        <p:nvSpPr>
          <p:cNvPr id="12" name="椭圆 11"/>
          <p:cNvSpPr/>
          <p:nvPr>
            <p:custDataLst>
              <p:tags r:id="rId4"/>
            </p:custDataLst>
          </p:nvPr>
        </p:nvSpPr>
        <p:spPr>
          <a:xfrm>
            <a:off x="2234228" y="2357472"/>
            <a:ext cx="1205268" cy="1205268"/>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sp>
        <p:nvSpPr>
          <p:cNvPr id="13" name="文本框 12"/>
          <p:cNvSpPr txBox="1"/>
          <p:nvPr>
            <p:custDataLst>
              <p:tags r:id="rId5"/>
            </p:custDataLst>
          </p:nvPr>
        </p:nvSpPr>
        <p:spPr>
          <a:xfrm>
            <a:off x="41755" y="2842069"/>
            <a:ext cx="1572945" cy="1754326"/>
          </a:xfrm>
          <a:prstGeom prst="rect">
            <a:avLst/>
          </a:prstGeom>
          <a:noFill/>
        </p:spPr>
        <p:txBody>
          <a:bodyPr wrap="square" lIns="0" tIns="0" rIns="0" bIns="0" rtlCol="0">
            <a:normAutofit lnSpcReduction="10000"/>
          </a:bodyPr>
          <a:lstStyle/>
          <a:p>
            <a:pPr algn="ctr"/>
            <a:r>
              <a:rPr lang="zh-CN" altLang="en-US" sz="2800" b="1" dirty="0">
                <a:solidFill>
                  <a:srgbClr val="F1C84C"/>
                </a:solidFill>
                <a:sym typeface="Arial" panose="020B0604020202020204" pitchFamily="34" charset="0"/>
              </a:rPr>
              <a:t>作业提交</a:t>
            </a:r>
          </a:p>
          <a:p>
            <a:pPr algn="ctr"/>
            <a:endParaRPr lang="zh-CN" altLang="en-US" sz="2200" dirty="0">
              <a:solidFill>
                <a:srgbClr val="F1C84C"/>
              </a:solidFill>
              <a:sym typeface="Arial" panose="020B0604020202020204" pitchFamily="34" charset="0"/>
            </a:endParaRPr>
          </a:p>
          <a:p>
            <a:pPr algn="ctr"/>
            <a:r>
              <a:rPr lang="zh-CN" altLang="en-US" sz="2200" dirty="0">
                <a:solidFill>
                  <a:srgbClr val="F1C84C"/>
                </a:solidFill>
                <a:sym typeface="Arial" panose="020B0604020202020204" pitchFamily="34" charset="0"/>
              </a:rPr>
              <a:t>提交过程由JobSubmitter实现</a:t>
            </a:r>
          </a:p>
        </p:txBody>
      </p:sp>
      <p:grpSp>
        <p:nvGrpSpPr>
          <p:cNvPr id="14" name="组合 13"/>
          <p:cNvGrpSpPr/>
          <p:nvPr>
            <p:custDataLst>
              <p:tags r:id="rId6"/>
            </p:custDataLst>
          </p:nvPr>
        </p:nvGrpSpPr>
        <p:grpSpPr>
          <a:xfrm>
            <a:off x="7998092" y="3057048"/>
            <a:ext cx="1406717" cy="1662680"/>
            <a:chOff x="3371811" y="5123471"/>
            <a:chExt cx="1784826" cy="2109588"/>
          </a:xfrm>
        </p:grpSpPr>
        <p:sp>
          <p:nvSpPr>
            <p:cNvPr id="15" name="弧形 14"/>
            <p:cNvSpPr/>
            <p:nvPr>
              <p:custDataLst>
                <p:tags r:id="rId39"/>
              </p:custDataLst>
            </p:nvPr>
          </p:nvSpPr>
          <p:spPr>
            <a:xfrm>
              <a:off x="3371811" y="5123471"/>
              <a:ext cx="1575445" cy="2109588"/>
            </a:xfrm>
            <a:prstGeom prst="arc">
              <a:avLst/>
            </a:prstGeom>
            <a:noFill/>
            <a:ln w="635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grpSp>
          <p:nvGrpSpPr>
            <p:cNvPr id="17" name="组合 16"/>
            <p:cNvGrpSpPr/>
            <p:nvPr/>
          </p:nvGrpSpPr>
          <p:grpSpPr>
            <a:xfrm rot="20481501">
              <a:off x="4784399" y="5842035"/>
              <a:ext cx="372238" cy="370693"/>
              <a:chOff x="1283829" y="4222294"/>
              <a:chExt cx="372238" cy="370693"/>
            </a:xfrm>
          </p:grpSpPr>
          <p:cxnSp>
            <p:nvCxnSpPr>
              <p:cNvPr id="18" name="直接连接符 17"/>
              <p:cNvCxnSpPr/>
              <p:nvPr>
                <p:custDataLst>
                  <p:tags r:id="rId40"/>
                </p:custDataLst>
              </p:nvPr>
            </p:nvCxnSpPr>
            <p:spPr>
              <a:xfrm flipH="1" flipV="1">
                <a:off x="1283829" y="4222294"/>
                <a:ext cx="128542" cy="370693"/>
              </a:xfrm>
              <a:prstGeom prst="line">
                <a:avLst/>
              </a:prstGeom>
              <a:noFill/>
              <a:ln w="6350" cap="flat" cmpd="sng" algn="ctr">
                <a:solidFill>
                  <a:srgbClr val="96F8E8"/>
                </a:solidFill>
                <a:prstDash val="dash"/>
                <a:miter lim="800000"/>
              </a:ln>
              <a:effectLst/>
            </p:spPr>
          </p:cxnSp>
          <p:cxnSp>
            <p:nvCxnSpPr>
              <p:cNvPr id="19" name="直接连接符 18"/>
              <p:cNvCxnSpPr/>
              <p:nvPr>
                <p:custDataLst>
                  <p:tags r:id="rId41"/>
                </p:custDataLst>
              </p:nvPr>
            </p:nvCxnSpPr>
            <p:spPr>
              <a:xfrm flipH="1">
                <a:off x="1417137" y="4224898"/>
                <a:ext cx="238930" cy="368089"/>
              </a:xfrm>
              <a:prstGeom prst="line">
                <a:avLst/>
              </a:prstGeom>
              <a:noFill/>
              <a:ln w="6350" cap="flat" cmpd="sng" algn="ctr">
                <a:solidFill>
                  <a:srgbClr val="96F8E8"/>
                </a:solidFill>
                <a:prstDash val="dash"/>
                <a:miter lim="800000"/>
              </a:ln>
              <a:effectLst/>
            </p:spPr>
          </p:cxnSp>
        </p:grpSp>
      </p:grpSp>
      <p:sp>
        <p:nvSpPr>
          <p:cNvPr id="20" name="文本框 19"/>
          <p:cNvSpPr txBox="1"/>
          <p:nvPr>
            <p:custDataLst>
              <p:tags r:id="rId7"/>
            </p:custDataLst>
          </p:nvPr>
        </p:nvSpPr>
        <p:spPr>
          <a:xfrm>
            <a:off x="8475215" y="3979559"/>
            <a:ext cx="1573200" cy="1753200"/>
          </a:xfrm>
          <a:prstGeom prst="rect">
            <a:avLst/>
          </a:prstGeom>
          <a:noFill/>
        </p:spPr>
        <p:txBody>
          <a:bodyPr wrap="square" lIns="0" tIns="0" rIns="0" bIns="0" rtlCol="0">
            <a:normAutofit/>
          </a:bodyPr>
          <a:lstStyle/>
          <a:p>
            <a:pPr algn="ctr"/>
            <a:r>
              <a:rPr lang="zh-CN" altLang="en-US" sz="2400" b="1" dirty="0">
                <a:solidFill>
                  <a:srgbClr val="5EC2AA"/>
                </a:solidFill>
                <a:sym typeface="Arial" panose="020B0604020202020204" pitchFamily="34" charset="0"/>
              </a:rPr>
              <a:t>过程和状态更新</a:t>
            </a:r>
          </a:p>
        </p:txBody>
      </p:sp>
      <p:sp>
        <p:nvSpPr>
          <p:cNvPr id="21" name="弧形 20"/>
          <p:cNvSpPr/>
          <p:nvPr>
            <p:custDataLst>
              <p:tags r:id="rId8"/>
            </p:custDataLst>
          </p:nvPr>
        </p:nvSpPr>
        <p:spPr>
          <a:xfrm>
            <a:off x="6260037" y="3123365"/>
            <a:ext cx="1184066" cy="1371046"/>
          </a:xfrm>
          <a:prstGeom prst="arc">
            <a:avLst>
              <a:gd name="adj1" fmla="val 17194534"/>
              <a:gd name="adj2" fmla="val 4424249"/>
            </a:avLst>
          </a:prstGeom>
          <a:noFill/>
          <a:ln w="635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grpSp>
        <p:nvGrpSpPr>
          <p:cNvPr id="22" name="组合 21"/>
          <p:cNvGrpSpPr/>
          <p:nvPr>
            <p:custDataLst>
              <p:tags r:id="rId9"/>
            </p:custDataLst>
          </p:nvPr>
        </p:nvGrpSpPr>
        <p:grpSpPr>
          <a:xfrm rot="3208807">
            <a:off x="6908594" y="4350411"/>
            <a:ext cx="326503" cy="241275"/>
            <a:chOff x="1310640" y="4224898"/>
            <a:chExt cx="345427" cy="370693"/>
          </a:xfrm>
        </p:grpSpPr>
        <p:cxnSp>
          <p:nvCxnSpPr>
            <p:cNvPr id="24" name="直接连接符 23"/>
            <p:cNvCxnSpPr/>
            <p:nvPr>
              <p:custDataLst>
                <p:tags r:id="rId37"/>
              </p:custDataLst>
            </p:nvPr>
          </p:nvCxnSpPr>
          <p:spPr>
            <a:xfrm flipH="1" flipV="1">
              <a:off x="1310640" y="4224898"/>
              <a:ext cx="128542" cy="370693"/>
            </a:xfrm>
            <a:prstGeom prst="line">
              <a:avLst/>
            </a:prstGeom>
            <a:noFill/>
            <a:ln w="6350" cap="flat" cmpd="sng" algn="ctr">
              <a:solidFill>
                <a:srgbClr val="96F8E8"/>
              </a:solidFill>
              <a:prstDash val="dash"/>
              <a:miter lim="800000"/>
            </a:ln>
            <a:effectLst/>
          </p:spPr>
        </p:cxnSp>
        <p:cxnSp>
          <p:nvCxnSpPr>
            <p:cNvPr id="41" name="直接连接符 40"/>
            <p:cNvCxnSpPr/>
            <p:nvPr>
              <p:custDataLst>
                <p:tags r:id="rId38"/>
              </p:custDataLst>
            </p:nvPr>
          </p:nvCxnSpPr>
          <p:spPr>
            <a:xfrm flipH="1">
              <a:off x="1417137" y="4224898"/>
              <a:ext cx="238930" cy="368089"/>
            </a:xfrm>
            <a:prstGeom prst="line">
              <a:avLst/>
            </a:prstGeom>
            <a:noFill/>
            <a:ln w="6350" cap="flat" cmpd="sng" algn="ctr">
              <a:solidFill>
                <a:srgbClr val="96F8E8"/>
              </a:solidFill>
              <a:prstDash val="dash"/>
              <a:miter lim="800000"/>
            </a:ln>
            <a:effectLst/>
          </p:spPr>
        </p:cxnSp>
      </p:grpSp>
      <p:sp>
        <p:nvSpPr>
          <p:cNvPr id="42" name="文本框 41"/>
          <p:cNvSpPr txBox="1"/>
          <p:nvPr>
            <p:custDataLst>
              <p:tags r:id="rId10"/>
            </p:custDataLst>
          </p:nvPr>
        </p:nvSpPr>
        <p:spPr>
          <a:xfrm>
            <a:off x="6279835" y="4599708"/>
            <a:ext cx="1573200" cy="1753200"/>
          </a:xfrm>
          <a:prstGeom prst="rect">
            <a:avLst/>
          </a:prstGeom>
          <a:noFill/>
        </p:spPr>
        <p:txBody>
          <a:bodyPr wrap="square" lIns="0" tIns="0" rIns="0" bIns="0" rtlCol="0">
            <a:normAutofit/>
          </a:bodyPr>
          <a:lstStyle/>
          <a:p>
            <a:pPr algn="ctr"/>
            <a:r>
              <a:rPr lang="zh-CN" altLang="en-US" sz="2400" b="1" dirty="0">
                <a:solidFill>
                  <a:srgbClr val="A2D06E"/>
                </a:solidFill>
                <a:sym typeface="Arial" panose="020B0604020202020204" pitchFamily="34" charset="0"/>
              </a:rPr>
              <a:t>任务执行</a:t>
            </a:r>
          </a:p>
        </p:txBody>
      </p:sp>
      <p:sp>
        <p:nvSpPr>
          <p:cNvPr id="43" name="文本框 42"/>
          <p:cNvSpPr txBox="1"/>
          <p:nvPr>
            <p:custDataLst>
              <p:tags r:id="rId11"/>
            </p:custDataLst>
          </p:nvPr>
        </p:nvSpPr>
        <p:spPr>
          <a:xfrm>
            <a:off x="2485059" y="4100331"/>
            <a:ext cx="1573200" cy="1753200"/>
          </a:xfrm>
          <a:prstGeom prst="rect">
            <a:avLst/>
          </a:prstGeom>
          <a:noFill/>
        </p:spPr>
        <p:txBody>
          <a:bodyPr wrap="square" lIns="0" tIns="0" rIns="0" bIns="0" rtlCol="0">
            <a:normAutofit/>
          </a:bodyPr>
          <a:lstStyle/>
          <a:p>
            <a:pPr algn="ctr"/>
            <a:r>
              <a:rPr lang="zh-CN" altLang="en-US" sz="2400" b="1" dirty="0">
                <a:solidFill>
                  <a:srgbClr val="56687C"/>
                </a:solidFill>
                <a:sym typeface="Arial" panose="020B0604020202020204" pitchFamily="34" charset="0"/>
              </a:rPr>
              <a:t>作业初始化</a:t>
            </a:r>
          </a:p>
        </p:txBody>
      </p:sp>
      <p:sp>
        <p:nvSpPr>
          <p:cNvPr id="44" name="弧形 43"/>
          <p:cNvSpPr/>
          <p:nvPr>
            <p:custDataLst>
              <p:tags r:id="rId12"/>
            </p:custDataLst>
          </p:nvPr>
        </p:nvSpPr>
        <p:spPr>
          <a:xfrm flipH="1">
            <a:off x="1902515" y="3040445"/>
            <a:ext cx="883264" cy="1662680"/>
          </a:xfrm>
          <a:prstGeom prst="arc">
            <a:avLst>
              <a:gd name="adj1" fmla="val 16631840"/>
              <a:gd name="adj2" fmla="val 7369174"/>
            </a:avLst>
          </a:prstGeom>
          <a:noFill/>
          <a:ln w="635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cxnSp>
        <p:nvCxnSpPr>
          <p:cNvPr id="45" name="直接连接符 44"/>
          <p:cNvCxnSpPr/>
          <p:nvPr>
            <p:custDataLst>
              <p:tags r:id="rId13"/>
            </p:custDataLst>
          </p:nvPr>
        </p:nvCxnSpPr>
        <p:spPr>
          <a:xfrm rot="13170407" flipH="1" flipV="1">
            <a:off x="2654704" y="4357167"/>
            <a:ext cx="80209" cy="241275"/>
          </a:xfrm>
          <a:prstGeom prst="line">
            <a:avLst/>
          </a:prstGeom>
          <a:noFill/>
          <a:ln w="6350" cap="flat" cmpd="sng" algn="ctr">
            <a:solidFill>
              <a:srgbClr val="96F8E8"/>
            </a:solidFill>
            <a:prstDash val="dash"/>
            <a:miter lim="800000"/>
          </a:ln>
          <a:effectLst/>
        </p:spPr>
      </p:cxnSp>
      <p:cxnSp>
        <p:nvCxnSpPr>
          <p:cNvPr id="46" name="直接连接符 45"/>
          <p:cNvCxnSpPr/>
          <p:nvPr>
            <p:custDataLst>
              <p:tags r:id="rId14"/>
            </p:custDataLst>
          </p:nvPr>
        </p:nvCxnSpPr>
        <p:spPr>
          <a:xfrm rot="13170407" flipH="1">
            <a:off x="2541881" y="4294483"/>
            <a:ext cx="149090" cy="239580"/>
          </a:xfrm>
          <a:prstGeom prst="line">
            <a:avLst/>
          </a:prstGeom>
          <a:noFill/>
          <a:ln w="6350" cap="flat" cmpd="sng" algn="ctr">
            <a:solidFill>
              <a:srgbClr val="96F8E8"/>
            </a:solidFill>
            <a:prstDash val="dash"/>
            <a:miter lim="800000"/>
          </a:ln>
          <a:effectLst/>
        </p:spPr>
      </p:cxnSp>
      <p:sp>
        <p:nvSpPr>
          <p:cNvPr id="47" name="椭圆 46"/>
          <p:cNvSpPr/>
          <p:nvPr>
            <p:custDataLst>
              <p:tags r:id="rId15"/>
            </p:custDataLst>
          </p:nvPr>
        </p:nvSpPr>
        <p:spPr>
          <a:xfrm>
            <a:off x="5208414" y="1767511"/>
            <a:ext cx="1749809" cy="1749809"/>
          </a:xfrm>
          <a:prstGeom prst="ellipse">
            <a:avLst/>
          </a:prstGeom>
          <a:solidFill>
            <a:srgbClr val="A2D06E"/>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4</a:t>
            </a:r>
          </a:p>
        </p:txBody>
      </p:sp>
      <p:sp>
        <p:nvSpPr>
          <p:cNvPr id="48" name="椭圆 47"/>
          <p:cNvSpPr/>
          <p:nvPr>
            <p:custDataLst>
              <p:tags r:id="rId16"/>
            </p:custDataLst>
          </p:nvPr>
        </p:nvSpPr>
        <p:spPr>
          <a:xfrm>
            <a:off x="2349191" y="2472435"/>
            <a:ext cx="975342" cy="975343"/>
          </a:xfrm>
          <a:prstGeom prst="ellipse">
            <a:avLst/>
          </a:prstGeom>
          <a:solidFill>
            <a:srgbClr val="56687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2</a:t>
            </a:r>
          </a:p>
        </p:txBody>
      </p:sp>
      <p:sp>
        <p:nvSpPr>
          <p:cNvPr id="49" name="椭圆 48"/>
          <p:cNvSpPr/>
          <p:nvPr>
            <p:custDataLst>
              <p:tags r:id="rId17"/>
            </p:custDataLst>
          </p:nvPr>
        </p:nvSpPr>
        <p:spPr>
          <a:xfrm>
            <a:off x="7611146" y="2221201"/>
            <a:ext cx="975342" cy="975343"/>
          </a:xfrm>
          <a:prstGeom prst="ellipse">
            <a:avLst/>
          </a:prstGeom>
          <a:solidFill>
            <a:srgbClr val="5EC2AA"/>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5</a:t>
            </a:r>
          </a:p>
        </p:txBody>
      </p:sp>
      <p:sp>
        <p:nvSpPr>
          <p:cNvPr id="50" name="椭圆 49"/>
          <p:cNvSpPr/>
          <p:nvPr>
            <p:custDataLst>
              <p:tags r:id="rId18"/>
            </p:custDataLst>
          </p:nvPr>
        </p:nvSpPr>
        <p:spPr>
          <a:xfrm>
            <a:off x="1135117" y="1448960"/>
            <a:ext cx="872639" cy="872639"/>
          </a:xfrm>
          <a:prstGeom prst="ellipse">
            <a:avLst/>
          </a:prstGeom>
          <a:solidFill>
            <a:srgbClr val="F1C84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1</a:t>
            </a:r>
          </a:p>
        </p:txBody>
      </p:sp>
      <p:sp>
        <p:nvSpPr>
          <p:cNvPr id="51" name="椭圆 50"/>
          <p:cNvSpPr/>
          <p:nvPr>
            <p:custDataLst>
              <p:tags r:id="rId19"/>
            </p:custDataLst>
          </p:nvPr>
        </p:nvSpPr>
        <p:spPr>
          <a:xfrm>
            <a:off x="9377633" y="2380838"/>
            <a:ext cx="1205268" cy="1205268"/>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grpSp>
        <p:nvGrpSpPr>
          <p:cNvPr id="52" name="组合 51"/>
          <p:cNvGrpSpPr/>
          <p:nvPr>
            <p:custDataLst>
              <p:tags r:id="rId20"/>
            </p:custDataLst>
          </p:nvPr>
        </p:nvGrpSpPr>
        <p:grpSpPr>
          <a:xfrm rot="18994653">
            <a:off x="10731779" y="3092909"/>
            <a:ext cx="699043" cy="1730374"/>
            <a:chOff x="3371811" y="5123471"/>
            <a:chExt cx="1784826" cy="2109588"/>
          </a:xfrm>
        </p:grpSpPr>
        <p:sp>
          <p:nvSpPr>
            <p:cNvPr id="53" name="弧形 52"/>
            <p:cNvSpPr/>
            <p:nvPr>
              <p:custDataLst>
                <p:tags r:id="rId34"/>
              </p:custDataLst>
            </p:nvPr>
          </p:nvSpPr>
          <p:spPr>
            <a:xfrm>
              <a:off x="3371811" y="5123471"/>
              <a:ext cx="1575445" cy="2109588"/>
            </a:xfrm>
            <a:prstGeom prst="arc">
              <a:avLst/>
            </a:prstGeom>
            <a:noFill/>
            <a:ln w="635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grpSp>
          <p:nvGrpSpPr>
            <p:cNvPr id="54" name="组合 53"/>
            <p:cNvGrpSpPr/>
            <p:nvPr/>
          </p:nvGrpSpPr>
          <p:grpSpPr>
            <a:xfrm rot="20481501">
              <a:off x="4784399" y="5842035"/>
              <a:ext cx="372238" cy="370693"/>
              <a:chOff x="1283829" y="4222294"/>
              <a:chExt cx="372238" cy="370693"/>
            </a:xfrm>
          </p:grpSpPr>
          <p:cxnSp>
            <p:nvCxnSpPr>
              <p:cNvPr id="55" name="直接连接符 54"/>
              <p:cNvCxnSpPr/>
              <p:nvPr>
                <p:custDataLst>
                  <p:tags r:id="rId35"/>
                </p:custDataLst>
              </p:nvPr>
            </p:nvCxnSpPr>
            <p:spPr>
              <a:xfrm flipH="1" flipV="1">
                <a:off x="1283829" y="4222294"/>
                <a:ext cx="128542" cy="370693"/>
              </a:xfrm>
              <a:prstGeom prst="line">
                <a:avLst/>
              </a:prstGeom>
              <a:noFill/>
              <a:ln w="6350" cap="flat" cmpd="sng" algn="ctr">
                <a:solidFill>
                  <a:srgbClr val="96F8E8"/>
                </a:solidFill>
                <a:prstDash val="dash"/>
                <a:miter lim="800000"/>
              </a:ln>
              <a:effectLst/>
            </p:spPr>
          </p:cxnSp>
          <p:cxnSp>
            <p:nvCxnSpPr>
              <p:cNvPr id="56" name="直接连接符 55"/>
              <p:cNvCxnSpPr/>
              <p:nvPr>
                <p:custDataLst>
                  <p:tags r:id="rId36"/>
                </p:custDataLst>
              </p:nvPr>
            </p:nvCxnSpPr>
            <p:spPr>
              <a:xfrm flipH="1">
                <a:off x="1417137" y="4224898"/>
                <a:ext cx="238930" cy="368089"/>
              </a:xfrm>
              <a:prstGeom prst="line">
                <a:avLst/>
              </a:prstGeom>
              <a:noFill/>
              <a:ln w="6350" cap="flat" cmpd="sng" algn="ctr">
                <a:solidFill>
                  <a:srgbClr val="96F8E8"/>
                </a:solidFill>
                <a:prstDash val="dash"/>
                <a:miter lim="800000"/>
              </a:ln>
              <a:effectLst/>
            </p:spPr>
          </p:cxnSp>
        </p:grpSp>
      </p:grpSp>
      <p:sp>
        <p:nvSpPr>
          <p:cNvPr id="57" name="文本框 56"/>
          <p:cNvSpPr txBox="1"/>
          <p:nvPr>
            <p:custDataLst>
              <p:tags r:id="rId21"/>
            </p:custDataLst>
          </p:nvPr>
        </p:nvSpPr>
        <p:spPr>
          <a:xfrm>
            <a:off x="10534295" y="3838522"/>
            <a:ext cx="1573200" cy="1753200"/>
          </a:xfrm>
          <a:prstGeom prst="rect">
            <a:avLst/>
          </a:prstGeom>
          <a:noFill/>
        </p:spPr>
        <p:txBody>
          <a:bodyPr wrap="square" lIns="0" tIns="0" rIns="0" bIns="0" rtlCol="0">
            <a:normAutofit/>
          </a:bodyPr>
          <a:lstStyle/>
          <a:p>
            <a:pPr algn="ctr"/>
            <a:r>
              <a:rPr lang="zh-CN" altLang="en-US" sz="2400" b="1" dirty="0">
                <a:solidFill>
                  <a:srgbClr val="4C99BC"/>
                </a:solidFill>
                <a:sym typeface="Arial" panose="020B0604020202020204" pitchFamily="34" charset="0"/>
              </a:rPr>
              <a:t>作业完成</a:t>
            </a:r>
          </a:p>
        </p:txBody>
      </p:sp>
      <p:sp>
        <p:nvSpPr>
          <p:cNvPr id="58" name="椭圆 57"/>
          <p:cNvSpPr/>
          <p:nvPr>
            <p:custDataLst>
              <p:tags r:id="rId22"/>
            </p:custDataLst>
          </p:nvPr>
        </p:nvSpPr>
        <p:spPr>
          <a:xfrm>
            <a:off x="9492596" y="2495802"/>
            <a:ext cx="975342" cy="975343"/>
          </a:xfrm>
          <a:prstGeom prst="ellipse">
            <a:avLst/>
          </a:prstGeom>
          <a:solidFill>
            <a:srgbClr val="4C99B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6</a:t>
            </a:r>
          </a:p>
        </p:txBody>
      </p:sp>
      <p:grpSp>
        <p:nvGrpSpPr>
          <p:cNvPr id="59" name="组合 58"/>
          <p:cNvGrpSpPr/>
          <p:nvPr>
            <p:custDataLst>
              <p:tags r:id="rId23"/>
            </p:custDataLst>
          </p:nvPr>
        </p:nvGrpSpPr>
        <p:grpSpPr>
          <a:xfrm>
            <a:off x="678076" y="2442748"/>
            <a:ext cx="292102" cy="339544"/>
            <a:chOff x="955040" y="3843898"/>
            <a:chExt cx="370616" cy="430810"/>
          </a:xfrm>
        </p:grpSpPr>
        <p:cxnSp>
          <p:nvCxnSpPr>
            <p:cNvPr id="60" name="直接连接符 59"/>
            <p:cNvCxnSpPr/>
            <p:nvPr>
              <p:custDataLst>
                <p:tags r:id="rId32"/>
              </p:custDataLst>
            </p:nvPr>
          </p:nvCxnSpPr>
          <p:spPr>
            <a:xfrm flipH="1" flipV="1">
              <a:off x="955040" y="3843898"/>
              <a:ext cx="128542" cy="370693"/>
            </a:xfrm>
            <a:prstGeom prst="line">
              <a:avLst/>
            </a:prstGeom>
            <a:noFill/>
            <a:ln w="6350" cap="flat" cmpd="sng" algn="ctr">
              <a:solidFill>
                <a:srgbClr val="96F8E8"/>
              </a:solidFill>
              <a:prstDash val="dash"/>
              <a:miter lim="800000"/>
            </a:ln>
            <a:effectLst/>
          </p:spPr>
        </p:cxnSp>
        <p:cxnSp>
          <p:nvCxnSpPr>
            <p:cNvPr id="61" name="直接连接符 60"/>
            <p:cNvCxnSpPr/>
            <p:nvPr>
              <p:custDataLst>
                <p:tags r:id="rId33"/>
              </p:custDataLst>
            </p:nvPr>
          </p:nvCxnSpPr>
          <p:spPr>
            <a:xfrm flipH="1">
              <a:off x="1086726" y="3906619"/>
              <a:ext cx="238930" cy="368089"/>
            </a:xfrm>
            <a:prstGeom prst="line">
              <a:avLst/>
            </a:prstGeom>
            <a:noFill/>
            <a:ln w="6350" cap="flat" cmpd="sng" algn="ctr">
              <a:solidFill>
                <a:srgbClr val="96F8E8"/>
              </a:solidFill>
              <a:prstDash val="dash"/>
              <a:miter lim="800000"/>
            </a:ln>
            <a:effectLst/>
          </p:spPr>
        </p:cxnSp>
      </p:grpSp>
      <p:sp>
        <p:nvSpPr>
          <p:cNvPr id="62" name="弧形 61"/>
          <p:cNvSpPr/>
          <p:nvPr>
            <p:custDataLst>
              <p:tags r:id="rId24"/>
            </p:custDataLst>
          </p:nvPr>
        </p:nvSpPr>
        <p:spPr>
          <a:xfrm flipH="1">
            <a:off x="824127" y="1808465"/>
            <a:ext cx="1130468" cy="1662680"/>
          </a:xfrm>
          <a:prstGeom prst="arc">
            <a:avLst>
              <a:gd name="adj1" fmla="val 17856514"/>
              <a:gd name="adj2" fmla="val 0"/>
            </a:avLst>
          </a:prstGeom>
          <a:noFill/>
          <a:ln w="635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sp>
        <p:nvSpPr>
          <p:cNvPr id="63" name="椭圆 62"/>
          <p:cNvSpPr/>
          <p:nvPr>
            <p:custDataLst>
              <p:tags r:id="rId25"/>
            </p:custDataLst>
          </p:nvPr>
        </p:nvSpPr>
        <p:spPr>
          <a:xfrm>
            <a:off x="3613601" y="3024127"/>
            <a:ext cx="1205268" cy="1205268"/>
          </a:xfrm>
          <a:prstGeom prst="ellipse">
            <a:avLst/>
          </a:prstGeom>
          <a:noFill/>
          <a:ln w="12700" cap="flat" cmpd="sng" algn="ctr">
            <a:solidFill>
              <a:srgbClr val="96F8E8"/>
            </a:solidFill>
            <a:prstDash val="dash"/>
            <a:miter lim="800000"/>
          </a:ln>
          <a:effectLst/>
        </p:spPr>
        <p:txBody>
          <a:bodyPr rtlCol="0" anchor="ctr">
            <a:normAutofit/>
          </a:bodyPr>
          <a:lstStyle/>
          <a:p>
            <a:pPr algn="ctr"/>
            <a:endParaRPr lang="zh-CN" altLang="en-US">
              <a:solidFill>
                <a:srgbClr val="FFFFFF"/>
              </a:solidFill>
              <a:sym typeface="Arial" panose="020B0604020202020204" pitchFamily="34" charset="0"/>
            </a:endParaRPr>
          </a:p>
        </p:txBody>
      </p:sp>
      <p:sp>
        <p:nvSpPr>
          <p:cNvPr id="64" name="椭圆 63"/>
          <p:cNvSpPr/>
          <p:nvPr>
            <p:custDataLst>
              <p:tags r:id="rId26"/>
            </p:custDataLst>
          </p:nvPr>
        </p:nvSpPr>
        <p:spPr>
          <a:xfrm>
            <a:off x="3728564" y="3139090"/>
            <a:ext cx="975342" cy="975343"/>
          </a:xfrm>
          <a:prstGeom prst="ellipse">
            <a:avLst/>
          </a:prstGeom>
          <a:solidFill>
            <a:srgbClr val="F99C77"/>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3</a:t>
            </a:r>
          </a:p>
        </p:txBody>
      </p:sp>
      <p:grpSp>
        <p:nvGrpSpPr>
          <p:cNvPr id="65" name="组合 64"/>
          <p:cNvGrpSpPr/>
          <p:nvPr>
            <p:custDataLst>
              <p:tags r:id="rId27"/>
            </p:custDataLst>
          </p:nvPr>
        </p:nvGrpSpPr>
        <p:grpSpPr>
          <a:xfrm>
            <a:off x="4160080" y="3991050"/>
            <a:ext cx="1020950" cy="1452244"/>
            <a:chOff x="3371811" y="5123471"/>
            <a:chExt cx="1784826" cy="2109588"/>
          </a:xfrm>
        </p:grpSpPr>
        <p:sp>
          <p:nvSpPr>
            <p:cNvPr id="66" name="弧形 65"/>
            <p:cNvSpPr/>
            <p:nvPr>
              <p:custDataLst>
                <p:tags r:id="rId29"/>
              </p:custDataLst>
            </p:nvPr>
          </p:nvSpPr>
          <p:spPr>
            <a:xfrm>
              <a:off x="3371811" y="5123471"/>
              <a:ext cx="1575445" cy="2109588"/>
            </a:xfrm>
            <a:prstGeom prst="arc">
              <a:avLst/>
            </a:prstGeom>
            <a:noFill/>
            <a:ln w="6350" cap="flat" cmpd="sng" algn="ctr">
              <a:solidFill>
                <a:srgbClr val="96F8E8"/>
              </a:solidFill>
              <a:prstDash val="dash"/>
              <a:miter lim="800000"/>
            </a:ln>
            <a:effectLst/>
          </p:spPr>
          <p:txBody>
            <a:bodyPr rtlCol="0" anchor="ctr">
              <a:normAutofit/>
            </a:bodyPr>
            <a:lstStyle/>
            <a:p>
              <a:pPr algn="ctr"/>
              <a:endParaRPr lang="zh-CN" altLang="en-US">
                <a:sym typeface="Arial" panose="020B0604020202020204" pitchFamily="34" charset="0"/>
              </a:endParaRPr>
            </a:p>
          </p:txBody>
        </p:sp>
        <p:grpSp>
          <p:nvGrpSpPr>
            <p:cNvPr id="67" name="组合 66"/>
            <p:cNvGrpSpPr/>
            <p:nvPr/>
          </p:nvGrpSpPr>
          <p:grpSpPr>
            <a:xfrm rot="20481501">
              <a:off x="4784399" y="5842035"/>
              <a:ext cx="372238" cy="370693"/>
              <a:chOff x="1283829" y="4222294"/>
              <a:chExt cx="372238" cy="370693"/>
            </a:xfrm>
          </p:grpSpPr>
          <p:cxnSp>
            <p:nvCxnSpPr>
              <p:cNvPr id="68" name="直接连接符 67"/>
              <p:cNvCxnSpPr/>
              <p:nvPr>
                <p:custDataLst>
                  <p:tags r:id="rId30"/>
                </p:custDataLst>
              </p:nvPr>
            </p:nvCxnSpPr>
            <p:spPr>
              <a:xfrm flipH="1" flipV="1">
                <a:off x="1283829" y="4222294"/>
                <a:ext cx="128542" cy="370693"/>
              </a:xfrm>
              <a:prstGeom prst="line">
                <a:avLst/>
              </a:prstGeom>
              <a:noFill/>
              <a:ln w="6350" cap="flat" cmpd="sng" algn="ctr">
                <a:solidFill>
                  <a:srgbClr val="96F8E8"/>
                </a:solidFill>
                <a:prstDash val="dash"/>
                <a:miter lim="800000"/>
              </a:ln>
              <a:effectLst/>
            </p:spPr>
          </p:cxnSp>
          <p:cxnSp>
            <p:nvCxnSpPr>
              <p:cNvPr id="69" name="直接连接符 68"/>
              <p:cNvCxnSpPr/>
              <p:nvPr>
                <p:custDataLst>
                  <p:tags r:id="rId31"/>
                </p:custDataLst>
              </p:nvPr>
            </p:nvCxnSpPr>
            <p:spPr>
              <a:xfrm flipH="1">
                <a:off x="1417137" y="4224898"/>
                <a:ext cx="238930" cy="368089"/>
              </a:xfrm>
              <a:prstGeom prst="line">
                <a:avLst/>
              </a:prstGeom>
              <a:noFill/>
              <a:ln w="6350" cap="flat" cmpd="sng" algn="ctr">
                <a:solidFill>
                  <a:srgbClr val="96F8E8"/>
                </a:solidFill>
                <a:prstDash val="dash"/>
                <a:miter lim="800000"/>
              </a:ln>
              <a:effectLst/>
            </p:spPr>
          </p:cxnSp>
        </p:grpSp>
      </p:grpSp>
      <p:sp>
        <p:nvSpPr>
          <p:cNvPr id="70" name="文本框 69"/>
          <p:cNvSpPr txBox="1"/>
          <p:nvPr>
            <p:custDataLst>
              <p:tags r:id="rId28"/>
            </p:custDataLst>
          </p:nvPr>
        </p:nvSpPr>
        <p:spPr>
          <a:xfrm>
            <a:off x="4319652" y="4904224"/>
            <a:ext cx="1573200" cy="1753200"/>
          </a:xfrm>
          <a:prstGeom prst="rect">
            <a:avLst/>
          </a:prstGeom>
          <a:noFill/>
        </p:spPr>
        <p:txBody>
          <a:bodyPr wrap="square" lIns="0" tIns="0" rIns="0" bIns="0" rtlCol="0">
            <a:normAutofit/>
          </a:bodyPr>
          <a:lstStyle/>
          <a:p>
            <a:pPr algn="ctr"/>
            <a:r>
              <a:rPr lang="zh-CN" altLang="en-US" sz="2400" b="1" dirty="0">
                <a:solidFill>
                  <a:srgbClr val="F99C77"/>
                </a:solidFill>
                <a:sym typeface="Arial" panose="020B0604020202020204" pitchFamily="34" charset="0"/>
              </a:rPr>
              <a:t>作业分配</a:t>
            </a:r>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0" name="椭圆 49"/>
          <p:cNvSpPr/>
          <p:nvPr>
            <p:custDataLst>
              <p:tags r:id="rId1"/>
            </p:custDataLst>
          </p:nvPr>
        </p:nvSpPr>
        <p:spPr>
          <a:xfrm>
            <a:off x="417567" y="803165"/>
            <a:ext cx="872639" cy="872639"/>
          </a:xfrm>
          <a:prstGeom prst="ellipse">
            <a:avLst/>
          </a:prstGeom>
          <a:solidFill>
            <a:srgbClr val="F1C84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1</a:t>
            </a:r>
          </a:p>
        </p:txBody>
      </p:sp>
      <p:sp>
        <p:nvSpPr>
          <p:cNvPr id="3" name="文本框 2"/>
          <p:cNvSpPr txBox="1"/>
          <p:nvPr/>
        </p:nvSpPr>
        <p:spPr>
          <a:xfrm>
            <a:off x="1553845" y="978535"/>
            <a:ext cx="1612900" cy="521970"/>
          </a:xfrm>
          <a:prstGeom prst="rect">
            <a:avLst/>
          </a:prstGeom>
          <a:solidFill>
            <a:schemeClr val="accent2"/>
          </a:solidFill>
        </p:spPr>
        <p:txBody>
          <a:bodyPr wrap="none" rtlCol="0" anchor="t">
            <a:spAutoFit/>
          </a:bodyPr>
          <a:lstStyle/>
          <a:p>
            <a:r>
              <a:rPr lang="zh-CN" altLang="en-US" sz="2800" b="1" dirty="0">
                <a:solidFill>
                  <a:srgbClr val="F1C84C"/>
                </a:solidFill>
                <a:sym typeface="Arial" panose="020B0604020202020204" pitchFamily="34" charset="0"/>
              </a:rPr>
              <a:t>作业提交</a:t>
            </a:r>
          </a:p>
        </p:txBody>
      </p:sp>
      <p:sp>
        <p:nvSpPr>
          <p:cNvPr id="100" name="文本框 99"/>
          <p:cNvSpPr txBox="1"/>
          <p:nvPr/>
        </p:nvSpPr>
        <p:spPr>
          <a:xfrm>
            <a:off x="1290320" y="1917065"/>
            <a:ext cx="10115550" cy="4492625"/>
          </a:xfrm>
          <a:prstGeom prst="rect">
            <a:avLst/>
          </a:prstGeom>
          <a:noFill/>
          <a:ln w="28575">
            <a:solidFill>
              <a:srgbClr val="FFC000"/>
            </a:solidFill>
          </a:ln>
        </p:spPr>
        <p:txBody>
          <a:bodyPr wrap="square">
            <a:spAutoFit/>
          </a:bodyPr>
          <a:lstStyle/>
          <a:p>
            <a:pPr marL="0" indent="269240">
              <a:lnSpc>
                <a:spcPct val="130000"/>
              </a:lnSpc>
            </a:pPr>
            <a:r>
              <a:rPr lang="zh-CN" sz="2000" b="0">
                <a:ea typeface="宋体" panose="02010600030101010101" pitchFamily="2" charset="-122"/>
              </a:rPr>
              <a:t>作业的提交过程由</a:t>
            </a:r>
            <a:r>
              <a:rPr lang="en-US" sz="2000" b="0">
                <a:latin typeface="Times New Roman" panose="02020603050405020304" charset="0"/>
                <a:ea typeface="宋体" panose="02010600030101010101" pitchFamily="2" charset="-122"/>
              </a:rPr>
              <a:t>JobSubmitter</a:t>
            </a:r>
            <a:r>
              <a:rPr lang="zh-CN" sz="2000" b="0">
                <a:ea typeface="宋体" panose="02010600030101010101" pitchFamily="2" charset="-122"/>
              </a:rPr>
              <a:t>实现，执行如下任务：</a:t>
            </a:r>
            <a:endParaRPr lang="en-US" sz="2000" b="0">
              <a:latin typeface="Wingdings" panose="05000000000000000000" charset="0"/>
              <a:ea typeface="宋体" panose="02010600030101010101" pitchFamily="2" charset="-122"/>
            </a:endParaRPr>
          </a:p>
          <a:p>
            <a:pPr marL="0" indent="269240">
              <a:lnSpc>
                <a:spcPct val="130000"/>
              </a:lnSpc>
            </a:pPr>
            <a:r>
              <a:rPr lang="en-US" sz="2000" b="0">
                <a:latin typeface="Wingdings" panose="05000000000000000000" charset="0"/>
                <a:ea typeface="宋体" panose="02010600030101010101" pitchFamily="2" charset="-122"/>
              </a:rPr>
              <a:t>l </a:t>
            </a:r>
            <a:r>
              <a:rPr lang="zh-CN" sz="2000" b="0">
                <a:latin typeface="Calibri" panose="020F0502020204030204" pitchFamily="34" charset="0"/>
                <a:ea typeface="宋体" panose="02010600030101010101" pitchFamily="2" charset="-122"/>
              </a:rPr>
              <a:t>向资源管理器请求一个</a:t>
            </a:r>
            <a:r>
              <a:rPr lang="en-US" sz="2000" b="0">
                <a:latin typeface="Calibri" panose="020F0502020204030204" pitchFamily="34" charset="0"/>
                <a:ea typeface="宋体" panose="02010600030101010101" pitchFamily="2" charset="-122"/>
                <a:cs typeface="Times New Roman" panose="02020603050405020304" charset="0"/>
              </a:rPr>
              <a:t>ID</a:t>
            </a:r>
            <a:r>
              <a:rPr lang="zh-CN" sz="2000" b="0">
                <a:latin typeface="Calibri" panose="020F0502020204030204" pitchFamily="34" charset="0"/>
                <a:ea typeface="宋体" panose="02010600030101010101" pitchFamily="2" charset="-122"/>
              </a:rPr>
              <a:t>，该</a:t>
            </a:r>
            <a:r>
              <a:rPr lang="en-US" sz="2000" b="0">
                <a:latin typeface="Calibri" panose="020F0502020204030204" pitchFamily="34" charset="0"/>
                <a:ea typeface="宋体" panose="02010600030101010101" pitchFamily="2" charset="-122"/>
                <a:cs typeface="Times New Roman" panose="02020603050405020304" charset="0"/>
              </a:rPr>
              <a:t>ID</a:t>
            </a:r>
            <a:r>
              <a:rPr lang="zh-CN" sz="2000" b="0">
                <a:latin typeface="Calibri" panose="020F0502020204030204" pitchFamily="34" charset="0"/>
                <a:ea typeface="宋体" panose="02010600030101010101" pitchFamily="2" charset="-122"/>
              </a:rPr>
              <a:t>被用作</a:t>
            </a:r>
            <a:r>
              <a:rPr lang="en-US" sz="2000" b="0">
                <a:latin typeface="Calibri" panose="020F0502020204030204" pitchFamily="34" charset="0"/>
                <a:ea typeface="宋体" panose="02010600030101010101" pitchFamily="2" charset="-122"/>
                <a:cs typeface="Times New Roman" panose="02020603050405020304" charset="0"/>
              </a:rPr>
              <a:t>MapReduce</a:t>
            </a:r>
            <a:r>
              <a:rPr lang="zh-CN" sz="2000" b="0">
                <a:latin typeface="Calibri" panose="020F0502020204030204" pitchFamily="34" charset="0"/>
                <a:ea typeface="宋体" panose="02010600030101010101" pitchFamily="2" charset="-122"/>
              </a:rPr>
              <a:t>作业的</a:t>
            </a:r>
            <a:r>
              <a:rPr lang="en-US" sz="2000" b="0">
                <a:latin typeface="Calibri" panose="020F0502020204030204" pitchFamily="34" charset="0"/>
                <a:ea typeface="宋体" panose="02010600030101010101" pitchFamily="2" charset="-122"/>
                <a:cs typeface="Times New Roman" panose="02020603050405020304" charset="0"/>
              </a:rPr>
              <a:t>ID</a:t>
            </a:r>
            <a:r>
              <a:rPr lang="zh-CN" sz="2000" b="0">
                <a:latin typeface="Calibri" panose="020F0502020204030204" pitchFamily="34" charset="0"/>
                <a:ea typeface="宋体" panose="02010600030101010101" pitchFamily="2" charset="-122"/>
              </a:rPr>
              <a:t>。</a:t>
            </a:r>
            <a:endParaRPr lang="en-US" sz="2000" b="0">
              <a:latin typeface="Wingdings" panose="05000000000000000000" charset="0"/>
              <a:ea typeface="宋体" panose="02010600030101010101" pitchFamily="2" charset="-122"/>
            </a:endParaRPr>
          </a:p>
          <a:p>
            <a:pPr marL="0" indent="269240">
              <a:lnSpc>
                <a:spcPct val="130000"/>
              </a:lnSpc>
            </a:pPr>
            <a:r>
              <a:rPr lang="en-US" sz="2000" b="0">
                <a:latin typeface="Wingdings" panose="05000000000000000000" charset="0"/>
                <a:ea typeface="宋体" panose="02010600030101010101" pitchFamily="2" charset="-122"/>
              </a:rPr>
              <a:t>l </a:t>
            </a:r>
            <a:r>
              <a:rPr lang="zh-CN" sz="2000" b="0">
                <a:latin typeface="Calibri" panose="020F0502020204030204" pitchFamily="34" charset="0"/>
                <a:ea typeface="宋体" panose="02010600030101010101" pitchFamily="2" charset="-122"/>
              </a:rPr>
              <a:t>检查作业指定的输出（</a:t>
            </a:r>
            <a:r>
              <a:rPr lang="en-US" sz="2000" b="0">
                <a:latin typeface="Calibri" panose="020F0502020204030204" pitchFamily="34" charset="0"/>
                <a:ea typeface="宋体" panose="02010600030101010101" pitchFamily="2" charset="-122"/>
                <a:cs typeface="Times New Roman" panose="02020603050405020304" charset="0"/>
              </a:rPr>
              <a:t>Output</a:t>
            </a:r>
            <a:r>
              <a:rPr lang="zh-CN" sz="2000" b="0">
                <a:latin typeface="Calibri" panose="020F0502020204030204" pitchFamily="34" charset="0"/>
                <a:ea typeface="宋体" panose="02010600030101010101" pitchFamily="2" charset="-122"/>
              </a:rPr>
              <a:t>）目录。例如，如果该输出目录没有被指定或者已经存在，作业不会被提交且一个错误被抛出给</a:t>
            </a:r>
            <a:r>
              <a:rPr lang="en-US" sz="2000" b="0">
                <a:latin typeface="Calibri" panose="020F0502020204030204" pitchFamily="34" charset="0"/>
                <a:ea typeface="宋体" panose="02010600030101010101" pitchFamily="2" charset="-122"/>
                <a:cs typeface="Times New Roman" panose="02020603050405020304" charset="0"/>
              </a:rPr>
              <a:t>MapReduce</a:t>
            </a:r>
            <a:r>
              <a:rPr lang="zh-CN" sz="2000" b="0">
                <a:latin typeface="Calibri" panose="020F0502020204030204" pitchFamily="34" charset="0"/>
                <a:ea typeface="宋体" panose="02010600030101010101" pitchFamily="2" charset="-122"/>
              </a:rPr>
              <a:t>程序。</a:t>
            </a:r>
            <a:endParaRPr lang="en-US" sz="2000" b="0">
              <a:latin typeface="Wingdings" panose="05000000000000000000" charset="0"/>
              <a:ea typeface="宋体" panose="02010600030101010101" pitchFamily="2" charset="-122"/>
            </a:endParaRPr>
          </a:p>
          <a:p>
            <a:pPr marL="0" indent="269240">
              <a:lnSpc>
                <a:spcPct val="130000"/>
              </a:lnSpc>
            </a:pPr>
            <a:r>
              <a:rPr lang="en-US" sz="2000" b="0">
                <a:latin typeface="Wingdings" panose="05000000000000000000" charset="0"/>
                <a:ea typeface="宋体" panose="02010600030101010101" pitchFamily="2" charset="-122"/>
              </a:rPr>
              <a:t>l </a:t>
            </a:r>
            <a:r>
              <a:rPr lang="zh-CN" sz="2000" b="0">
                <a:latin typeface="Calibri" panose="020F0502020204030204" pitchFamily="34" charset="0"/>
                <a:ea typeface="宋体" panose="02010600030101010101" pitchFamily="2" charset="-122"/>
              </a:rPr>
              <a:t>为作业计算输入分片（</a:t>
            </a:r>
            <a:r>
              <a:rPr lang="en-US" sz="2000" b="0">
                <a:latin typeface="Calibri" panose="020F0502020204030204" pitchFamily="34" charset="0"/>
                <a:ea typeface="宋体" panose="02010600030101010101" pitchFamily="2" charset="-122"/>
                <a:cs typeface="Times New Roman" panose="02020603050405020304" charset="0"/>
              </a:rPr>
              <a:t>Input Splits</a:t>
            </a:r>
            <a:r>
              <a:rPr lang="zh-CN" sz="2000" b="0">
                <a:latin typeface="Calibri" panose="020F0502020204030204" pitchFamily="34" charset="0"/>
                <a:ea typeface="宋体" panose="02010600030101010101" pitchFamily="2" charset="-122"/>
              </a:rPr>
              <a:t>）。如果分片不能被计算（可能因为输入路径（</a:t>
            </a:r>
            <a:r>
              <a:rPr lang="en-US" sz="2000" b="0">
                <a:latin typeface="Calibri" panose="020F0502020204030204" pitchFamily="34" charset="0"/>
                <a:ea typeface="宋体" panose="02010600030101010101" pitchFamily="2" charset="-122"/>
                <a:cs typeface="Times New Roman" panose="02020603050405020304" charset="0"/>
              </a:rPr>
              <a:t>Input Paths</a:t>
            </a:r>
            <a:r>
              <a:rPr lang="zh-CN" sz="2000" b="0">
                <a:latin typeface="Calibri" panose="020F0502020204030204" pitchFamily="34" charset="0"/>
                <a:ea typeface="宋体" panose="02010600030101010101" pitchFamily="2" charset="-122"/>
              </a:rPr>
              <a:t>）不存在），该作业不会被提交且一个错误被抛出给</a:t>
            </a:r>
            <a:r>
              <a:rPr lang="en-US" sz="2000" b="0">
                <a:latin typeface="Calibri" panose="020F0502020204030204" pitchFamily="34" charset="0"/>
                <a:ea typeface="宋体" panose="02010600030101010101" pitchFamily="2" charset="-122"/>
                <a:cs typeface="Times New Roman" panose="02020603050405020304" charset="0"/>
              </a:rPr>
              <a:t>MapReduce</a:t>
            </a:r>
            <a:r>
              <a:rPr lang="zh-CN" sz="2000" b="0">
                <a:latin typeface="Calibri" panose="020F0502020204030204" pitchFamily="34" charset="0"/>
                <a:ea typeface="宋体" panose="02010600030101010101" pitchFamily="2" charset="-122"/>
              </a:rPr>
              <a:t>程序。拷贝作业运行必备的资源，包括作业</a:t>
            </a:r>
            <a:r>
              <a:rPr lang="en-US" sz="2000" b="0">
                <a:latin typeface="Calibri" panose="020F0502020204030204" pitchFamily="34" charset="0"/>
                <a:ea typeface="宋体" panose="02010600030101010101" pitchFamily="2" charset="-122"/>
                <a:cs typeface="Times New Roman" panose="02020603050405020304" charset="0"/>
              </a:rPr>
              <a:t>Jar</a:t>
            </a:r>
            <a:r>
              <a:rPr lang="zh-CN" sz="2000" b="0">
                <a:latin typeface="Calibri" panose="020F0502020204030204" pitchFamily="34" charset="0"/>
                <a:ea typeface="宋体" panose="02010600030101010101" pitchFamily="2" charset="-122"/>
              </a:rPr>
              <a:t>文件、配置文件以及计算的输入分片，到一个以作业</a:t>
            </a:r>
            <a:r>
              <a:rPr lang="en-US" sz="2000" b="0">
                <a:latin typeface="Calibri" panose="020F0502020204030204" pitchFamily="34" charset="0"/>
                <a:ea typeface="宋体" panose="02010600030101010101" pitchFamily="2" charset="-122"/>
                <a:cs typeface="Times New Roman" panose="02020603050405020304" charset="0"/>
              </a:rPr>
              <a:t>ID</a:t>
            </a:r>
            <a:r>
              <a:rPr lang="zh-CN" sz="2000" b="0">
                <a:latin typeface="Calibri" panose="020F0502020204030204" pitchFamily="34" charset="0"/>
                <a:ea typeface="宋体" panose="02010600030101010101" pitchFamily="2" charset="-122"/>
              </a:rPr>
              <a:t>命名的共享文件系统目录中。作业</a:t>
            </a:r>
            <a:r>
              <a:rPr lang="en-US" sz="2000" b="0">
                <a:latin typeface="Calibri" panose="020F0502020204030204" pitchFamily="34" charset="0"/>
                <a:ea typeface="宋体" panose="02010600030101010101" pitchFamily="2" charset="-122"/>
                <a:cs typeface="Times New Roman" panose="02020603050405020304" charset="0"/>
              </a:rPr>
              <a:t>Jar</a:t>
            </a:r>
            <a:r>
              <a:rPr lang="zh-CN" sz="2000" b="0">
                <a:latin typeface="Calibri" panose="020F0502020204030204" pitchFamily="34" charset="0"/>
                <a:ea typeface="宋体" panose="02010600030101010101" pitchFamily="2" charset="-122"/>
              </a:rPr>
              <a:t>文件以一个高副本因子进行拷贝（由</a:t>
            </a:r>
            <a:r>
              <a:rPr lang="en-US" sz="2000" b="0">
                <a:latin typeface="Calibri" panose="020F0502020204030204" pitchFamily="34" charset="0"/>
                <a:ea typeface="宋体" panose="02010600030101010101" pitchFamily="2" charset="-122"/>
                <a:cs typeface="Times New Roman" panose="02020603050405020304" charset="0"/>
              </a:rPr>
              <a:t>MapReduce.client.submit.file.replication</a:t>
            </a:r>
            <a:r>
              <a:rPr lang="zh-CN" sz="2000" b="0">
                <a:latin typeface="Calibri" panose="020F0502020204030204" pitchFamily="34" charset="0"/>
                <a:ea typeface="宋体" panose="02010600030101010101" pitchFamily="2" charset="-122"/>
              </a:rPr>
              <a:t>属性控制，默认值为</a:t>
            </a:r>
            <a:r>
              <a:rPr lang="en-US" sz="2000" b="0">
                <a:latin typeface="Calibri" panose="020F0502020204030204" pitchFamily="34" charset="0"/>
                <a:ea typeface="宋体" panose="02010600030101010101" pitchFamily="2" charset="-122"/>
                <a:cs typeface="Times New Roman" panose="02020603050405020304" charset="0"/>
              </a:rPr>
              <a:t>10</a:t>
            </a:r>
            <a:r>
              <a:rPr lang="zh-CN" sz="2000" b="0">
                <a:latin typeface="Calibri" panose="020F0502020204030204" pitchFamily="34" charset="0"/>
                <a:ea typeface="宋体" panose="02010600030101010101" pitchFamily="2" charset="-122"/>
              </a:rPr>
              <a:t>），所以在作业任务运行时，在集群中有很多的作业</a:t>
            </a:r>
            <a:r>
              <a:rPr lang="en-US" sz="2000" b="0">
                <a:latin typeface="Calibri" panose="020F0502020204030204" pitchFamily="34" charset="0"/>
                <a:ea typeface="宋体" panose="02010600030101010101" pitchFamily="2" charset="-122"/>
                <a:cs typeface="Times New Roman" panose="02020603050405020304" charset="0"/>
              </a:rPr>
              <a:t>Jar</a:t>
            </a:r>
            <a:r>
              <a:rPr lang="zh-CN" sz="2000" b="0">
                <a:latin typeface="Calibri" panose="020F0502020204030204" pitchFamily="34" charset="0"/>
                <a:ea typeface="宋体" panose="02010600030101010101" pitchFamily="2" charset="-122"/>
              </a:rPr>
              <a:t>副本供节点管理器来访问。</a:t>
            </a:r>
            <a:endParaRPr lang="en-US" sz="2000" b="0">
              <a:latin typeface="Wingdings" panose="05000000000000000000" charset="0"/>
              <a:ea typeface="宋体" panose="02010600030101010101" pitchFamily="2" charset="-122"/>
            </a:endParaRPr>
          </a:p>
          <a:p>
            <a:pPr marL="0" indent="269240">
              <a:lnSpc>
                <a:spcPct val="130000"/>
              </a:lnSpc>
            </a:pPr>
            <a:r>
              <a:rPr lang="en-US" sz="2000" b="0">
                <a:latin typeface="Wingdings" panose="05000000000000000000" charset="0"/>
                <a:ea typeface="宋体" panose="02010600030101010101" pitchFamily="2" charset="-122"/>
              </a:rPr>
              <a:t>l </a:t>
            </a:r>
            <a:r>
              <a:rPr lang="zh-CN" sz="2000" b="0">
                <a:latin typeface="Calibri" panose="020F0502020204030204" pitchFamily="34" charset="0"/>
                <a:ea typeface="宋体" panose="02010600030101010101" pitchFamily="2" charset="-122"/>
              </a:rPr>
              <a:t>通过在资源管理器上调用</a:t>
            </a:r>
            <a:r>
              <a:rPr lang="en-US" sz="2000" b="0">
                <a:latin typeface="Calibri" panose="020F0502020204030204" pitchFamily="34" charset="0"/>
                <a:ea typeface="宋体" panose="02010600030101010101" pitchFamily="2" charset="-122"/>
                <a:cs typeface="Times New Roman" panose="02020603050405020304" charset="0"/>
              </a:rPr>
              <a:t>submitApplication</a:t>
            </a:r>
            <a:r>
              <a:rPr lang="zh-CN" sz="2000" b="0">
                <a:latin typeface="Calibri" panose="020F0502020204030204" pitchFamily="34" charset="0"/>
                <a:ea typeface="宋体" panose="02010600030101010101" pitchFamily="2" charset="-122"/>
              </a:rPr>
              <a:t>来提交作业。</a:t>
            </a:r>
            <a:endParaRPr lang="zh-CN" altLang="en-US" sz="2000"/>
          </a:p>
        </p:txBody>
      </p:sp>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576388" y="762000"/>
            <a:ext cx="1970405" cy="521970"/>
          </a:xfrm>
          <a:prstGeom prst="rect">
            <a:avLst/>
          </a:prstGeom>
          <a:solidFill>
            <a:schemeClr val="accent2"/>
          </a:solidFill>
        </p:spPr>
        <p:txBody>
          <a:bodyPr wrap="none" rtlCol="0" anchor="t">
            <a:spAutoFit/>
          </a:bodyPr>
          <a:lstStyle/>
          <a:p>
            <a:pPr algn="ctr"/>
            <a:r>
              <a:rPr lang="zh-CN" altLang="en-US" sz="2800" b="1" dirty="0">
                <a:solidFill>
                  <a:srgbClr val="56687C"/>
                </a:solidFill>
                <a:sym typeface="Arial" panose="020B0604020202020204" pitchFamily="34" charset="0"/>
              </a:rPr>
              <a:t>作业初始化</a:t>
            </a:r>
            <a:endParaRPr lang="zh-CN" altLang="en-US" sz="2800" b="1" dirty="0">
              <a:solidFill>
                <a:srgbClr val="F1C84C"/>
              </a:solidFill>
              <a:sym typeface="Arial" panose="020B0604020202020204" pitchFamily="34" charset="0"/>
            </a:endParaRPr>
          </a:p>
        </p:txBody>
      </p:sp>
      <p:sp>
        <p:nvSpPr>
          <p:cNvPr id="100" name="文本框 99"/>
          <p:cNvSpPr txBox="1"/>
          <p:nvPr/>
        </p:nvSpPr>
        <p:spPr>
          <a:xfrm>
            <a:off x="412115" y="1510665"/>
            <a:ext cx="11468100" cy="5262245"/>
          </a:xfrm>
          <a:prstGeom prst="rect">
            <a:avLst/>
          </a:prstGeom>
          <a:noFill/>
          <a:ln w="28575">
            <a:solidFill>
              <a:srgbClr val="294A5A"/>
            </a:solidFill>
          </a:ln>
        </p:spPr>
        <p:txBody>
          <a:bodyPr wrap="square">
            <a:spAutoFit/>
          </a:bodyPr>
          <a:lstStyle/>
          <a:p>
            <a:pPr marL="342900" indent="-342900">
              <a:lnSpc>
                <a:spcPct val="140000"/>
              </a:lnSpc>
              <a:buFont typeface="Wingdings" panose="05000000000000000000" charset="0"/>
              <a:buChar char="Ø"/>
            </a:pPr>
            <a:r>
              <a:rPr sz="2000" b="0">
                <a:ea typeface="宋体" panose="02010600030101010101" pitchFamily="2" charset="-122"/>
              </a:rPr>
              <a:t>当资源管理器接受到submitApplication()方法的调用，它把请求递交给Yarn调度器（Scheduler）</a:t>
            </a:r>
            <a:r>
              <a:rPr lang="zh-CN" sz="2000" b="0">
                <a:ea typeface="宋体" panose="02010600030101010101" pitchFamily="2" charset="-122"/>
              </a:rPr>
              <a:t>并</a:t>
            </a:r>
            <a:r>
              <a:rPr sz="2000" b="0">
                <a:ea typeface="宋体" panose="02010600030101010101" pitchFamily="2" charset="-122"/>
              </a:rPr>
              <a:t>配了一个容器（Container），资源管理器在该容器中启动Application Master进程，该进程被节点管理器管理。</a:t>
            </a:r>
          </a:p>
          <a:p>
            <a:pPr marL="342900" indent="-342900">
              <a:lnSpc>
                <a:spcPct val="140000"/>
              </a:lnSpc>
              <a:buFont typeface="Wingdings" panose="05000000000000000000" charset="0"/>
              <a:buChar char="Ø"/>
            </a:pPr>
            <a:r>
              <a:rPr sz="2000" b="0">
                <a:ea typeface="宋体" panose="02010600030101010101" pitchFamily="2" charset="-122"/>
              </a:rPr>
              <a:t>MapReduce作业的Application Master是一个Java应用。它通过创建一定数量的簿记对象（Bookkeeping Object）跟踪作业进度来初始化作业，该簿记对象接受任务报告的进度和完成情</a:t>
            </a:r>
            <a:r>
              <a:rPr lang="zh-CN" sz="2000" b="0">
                <a:ea typeface="宋体" panose="02010600030101010101" pitchFamily="2" charset="-122"/>
              </a:rPr>
              <a:t>况。</a:t>
            </a:r>
            <a:endParaRPr sz="2000" b="0">
              <a:ea typeface="宋体" panose="02010600030101010101" pitchFamily="2" charset="-122"/>
            </a:endParaRPr>
          </a:p>
          <a:p>
            <a:pPr marL="342900" indent="-342900">
              <a:lnSpc>
                <a:spcPct val="140000"/>
              </a:lnSpc>
              <a:buFont typeface="Wingdings" panose="05000000000000000000" charset="0"/>
              <a:buChar char="Ø"/>
            </a:pPr>
            <a:r>
              <a:rPr sz="2000" b="0">
                <a:ea typeface="宋体" panose="02010600030101010101" pitchFamily="2" charset="-122"/>
              </a:rPr>
              <a:t>接下来，Application Master为每个分片创建一个Map任务，同样创建由MapReduce.job.Reduces属性控制的多个Reduce任务对象</a:t>
            </a:r>
            <a:r>
              <a:rPr lang="zh-CN" sz="2000" b="0">
                <a:ea typeface="宋体" panose="02010600030101010101" pitchFamily="2" charset="-122"/>
              </a:rPr>
              <a:t>，</a:t>
            </a:r>
            <a:r>
              <a:rPr sz="2000" b="0">
                <a:ea typeface="宋体" panose="02010600030101010101" pitchFamily="2" charset="-122"/>
              </a:rPr>
              <a:t>任务在此时给定ID。</a:t>
            </a:r>
          </a:p>
          <a:p>
            <a:pPr marL="342900" indent="-342900">
              <a:lnSpc>
                <a:spcPct val="140000"/>
              </a:lnSpc>
              <a:buFont typeface="Wingdings" panose="05000000000000000000" charset="0"/>
              <a:buChar char="Ø"/>
            </a:pPr>
            <a:r>
              <a:rPr sz="2000" b="0">
                <a:ea typeface="宋体" panose="02010600030101010101" pitchFamily="2" charset="-122"/>
              </a:rPr>
              <a:t>Applcation Master必须决定如何运行组成MapReduce作业的任务。如果作业比较小，Application Master可能选择在和它自身运行的JVM上运行这些任务。这样的作业被称为 uberized，或者作为一个uber任务运行。</a:t>
            </a:r>
          </a:p>
          <a:p>
            <a:pPr marL="342900" indent="-342900">
              <a:lnSpc>
                <a:spcPct val="140000"/>
              </a:lnSpc>
              <a:buFont typeface="Wingdings" panose="05000000000000000000" charset="0"/>
              <a:buChar char="Ø"/>
            </a:pPr>
            <a:r>
              <a:rPr sz="2000" b="0">
                <a:ea typeface="宋体" panose="02010600030101010101" pitchFamily="2" charset="-122"/>
              </a:rPr>
              <a:t>最后，在任何任务运行之前，Application Master调用OutputCommiter的SetupJob()方法。系统默认是使用FileOutputCommiter，它为作业创建最终的输出目录和任务输出创建临时工作空间。</a:t>
            </a:r>
          </a:p>
        </p:txBody>
      </p:sp>
      <p:sp>
        <p:nvSpPr>
          <p:cNvPr id="48" name="椭圆 47"/>
          <p:cNvSpPr/>
          <p:nvPr>
            <p:custDataLst>
              <p:tags r:id="rId1"/>
            </p:custDataLst>
          </p:nvPr>
        </p:nvSpPr>
        <p:spPr>
          <a:xfrm>
            <a:off x="411806" y="535050"/>
            <a:ext cx="975342" cy="975343"/>
          </a:xfrm>
          <a:prstGeom prst="ellipse">
            <a:avLst/>
          </a:prstGeom>
          <a:solidFill>
            <a:srgbClr val="56687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2</a:t>
            </a:r>
          </a:p>
        </p:txBody>
      </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553845" y="978535"/>
            <a:ext cx="1612900" cy="521970"/>
          </a:xfrm>
          <a:prstGeom prst="rect">
            <a:avLst/>
          </a:prstGeom>
          <a:solidFill>
            <a:schemeClr val="accent2"/>
          </a:solidFill>
        </p:spPr>
        <p:txBody>
          <a:bodyPr wrap="none" rtlCol="0" anchor="t">
            <a:spAutoFit/>
          </a:bodyPr>
          <a:lstStyle/>
          <a:p>
            <a:pPr algn="l"/>
            <a:r>
              <a:rPr lang="zh-CN" altLang="en-US" sz="2800" b="1" dirty="0">
                <a:solidFill>
                  <a:srgbClr val="F99C77"/>
                </a:solidFill>
                <a:sym typeface="Arial" panose="020B0604020202020204" pitchFamily="34" charset="0"/>
              </a:rPr>
              <a:t>作业分配</a:t>
            </a:r>
            <a:endParaRPr lang="zh-CN" altLang="en-US" sz="2800" b="1" dirty="0">
              <a:solidFill>
                <a:srgbClr val="F1C84C"/>
              </a:solidFill>
              <a:sym typeface="Arial" panose="020B0604020202020204" pitchFamily="34" charset="0"/>
            </a:endParaRPr>
          </a:p>
        </p:txBody>
      </p:sp>
      <p:sp>
        <p:nvSpPr>
          <p:cNvPr id="100" name="文本框 99"/>
          <p:cNvSpPr txBox="1"/>
          <p:nvPr/>
        </p:nvSpPr>
        <p:spPr>
          <a:xfrm>
            <a:off x="1040765" y="1674495"/>
            <a:ext cx="10115550" cy="4799965"/>
          </a:xfrm>
          <a:prstGeom prst="rect">
            <a:avLst/>
          </a:prstGeom>
          <a:noFill/>
          <a:ln w="28575">
            <a:solidFill>
              <a:schemeClr val="bg2">
                <a:lumMod val="40000"/>
                <a:lumOff val="60000"/>
              </a:schemeClr>
            </a:solidFill>
          </a:ln>
        </p:spPr>
        <p:txBody>
          <a:bodyPr wrap="square">
            <a:spAutoFit/>
          </a:bodyPr>
          <a:lstStyle/>
          <a:p>
            <a:pPr marL="0" indent="269240">
              <a:lnSpc>
                <a:spcPct val="170000"/>
              </a:lnSpc>
            </a:pPr>
            <a:r>
              <a:rPr sz="2000" b="0">
                <a:latin typeface="宋体" panose="02010600030101010101" pitchFamily="2" charset="-122"/>
              </a:rPr>
              <a:t>◎ </a:t>
            </a:r>
            <a:r>
              <a:rPr sz="2000" b="0">
                <a:ea typeface="宋体" panose="02010600030101010101" pitchFamily="2" charset="-122"/>
              </a:rPr>
              <a:t>如果要处理的作业量比较大，那么Application Master为作业中的Map任务和Reduce任务向资源管理器请求容器。首先要为Map任务发送请求，该请求优先级高于Reduce任务的请求，因为所有的Map任务必须在Reduce的排序阶段（Sort Phase）能够启动之前完成。Reduce任务的请求至少有5%的Map任务已经完成才会发出。</a:t>
            </a:r>
          </a:p>
          <a:p>
            <a:pPr marL="0" indent="269240">
              <a:lnSpc>
                <a:spcPct val="170000"/>
              </a:lnSpc>
            </a:pPr>
            <a:r>
              <a:rPr sz="2000">
                <a:latin typeface="宋体" panose="02010600030101010101" pitchFamily="2" charset="-122"/>
                <a:sym typeface="+mn-ea"/>
              </a:rPr>
              <a:t>◎ </a:t>
            </a:r>
            <a:r>
              <a:rPr sz="2000" b="0">
                <a:ea typeface="宋体" panose="02010600030101010101" pitchFamily="2" charset="-122"/>
              </a:rPr>
              <a:t>请求也为任务指定内存需求和CPU数量。默认每个Map和Reduce任务被分配1024MB的内存和一个虚拟的核。这些值可以通过如下属性（MapReduce.Map.memory.mb, MapReduce.Reduce.memory.mb, MapReduce.Map.cpu.vcores, MapReduce.Reduce.cpu.vcores）在每个作业基础上进行配置（遵守Memory settings in YARN and MapReduce中描述的最小最大值）。</a:t>
            </a:r>
          </a:p>
        </p:txBody>
      </p:sp>
      <p:sp>
        <p:nvSpPr>
          <p:cNvPr id="64" name="椭圆 63"/>
          <p:cNvSpPr/>
          <p:nvPr>
            <p:custDataLst>
              <p:tags r:id="rId1"/>
            </p:custDataLst>
          </p:nvPr>
        </p:nvSpPr>
        <p:spPr>
          <a:xfrm>
            <a:off x="427834" y="699420"/>
            <a:ext cx="975342" cy="975343"/>
          </a:xfrm>
          <a:prstGeom prst="ellipse">
            <a:avLst/>
          </a:prstGeom>
          <a:solidFill>
            <a:srgbClr val="F99C77"/>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3</a:t>
            </a:r>
          </a:p>
        </p:txBody>
      </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553845" y="1006475"/>
            <a:ext cx="1612900" cy="521970"/>
          </a:xfrm>
          <a:prstGeom prst="rect">
            <a:avLst/>
          </a:prstGeom>
          <a:solidFill>
            <a:schemeClr val="accent2"/>
          </a:solidFill>
        </p:spPr>
        <p:txBody>
          <a:bodyPr wrap="none" rtlCol="0" anchor="t">
            <a:spAutoFit/>
          </a:bodyPr>
          <a:lstStyle/>
          <a:p>
            <a:pPr algn="l"/>
            <a:r>
              <a:rPr lang="zh-CN" altLang="en-US" sz="2800" b="1" dirty="0">
                <a:solidFill>
                  <a:srgbClr val="A2D06E"/>
                </a:solidFill>
                <a:sym typeface="Arial" panose="020B0604020202020204" pitchFamily="34" charset="0"/>
              </a:rPr>
              <a:t>任务执行</a:t>
            </a:r>
            <a:endParaRPr lang="zh-CN" altLang="en-US" sz="2800" b="1" dirty="0">
              <a:solidFill>
                <a:srgbClr val="F1C84C"/>
              </a:solidFill>
              <a:sym typeface="Arial" panose="020B0604020202020204" pitchFamily="34" charset="0"/>
            </a:endParaRPr>
          </a:p>
        </p:txBody>
      </p:sp>
      <p:sp>
        <p:nvSpPr>
          <p:cNvPr id="100" name="文本框 99"/>
          <p:cNvSpPr txBox="1"/>
          <p:nvPr/>
        </p:nvSpPr>
        <p:spPr>
          <a:xfrm>
            <a:off x="1290320" y="1917065"/>
            <a:ext cx="10115550" cy="4492625"/>
          </a:xfrm>
          <a:prstGeom prst="rect">
            <a:avLst/>
          </a:prstGeom>
          <a:noFill/>
          <a:ln w="28575">
            <a:solidFill>
              <a:srgbClr val="92D050"/>
            </a:solidFill>
          </a:ln>
        </p:spPr>
        <p:txBody>
          <a:bodyPr wrap="square">
            <a:spAutoFit/>
          </a:bodyPr>
          <a:lstStyle/>
          <a:p>
            <a:pPr marL="0" indent="269240">
              <a:lnSpc>
                <a:spcPct val="130000"/>
              </a:lnSpc>
            </a:pPr>
            <a:r>
              <a:rPr sz="2000" b="0">
                <a:ea typeface="宋体" panose="02010600030101010101" pitchFamily="2" charset="-122"/>
              </a:rPr>
              <a:t>一旦资源调度器在一个特定的节点上为一个任务分配一个容器所需的资源，Application Master通过连接节点管理器来启动这个容器。任务通过一个主类为YarnChild的Java应用程序来执行。在它运行任务之前，它会本地化这个任务所需的资源，包括作业配置，Jar文件以及一些在分布式缓存中的文件。最后，它运行Map或者Reduce任务。</a:t>
            </a:r>
          </a:p>
          <a:p>
            <a:pPr marL="0" indent="269240">
              <a:lnSpc>
                <a:spcPct val="130000"/>
              </a:lnSpc>
            </a:pPr>
            <a:r>
              <a:rPr sz="2000" b="0">
                <a:ea typeface="宋体" panose="02010600030101010101" pitchFamily="2" charset="-122"/>
              </a:rPr>
              <a:t>这个YarnChild在一个专用的JVM中运行，所以任何用户自定义的Map和Reduce函数的bugs（或者甚至在YarnChild）都不会影响到节点管理器—比如造成节点管理的宕机或者挂起。</a:t>
            </a:r>
          </a:p>
          <a:p>
            <a:pPr marL="0" indent="269240">
              <a:lnSpc>
                <a:spcPct val="130000"/>
              </a:lnSpc>
            </a:pPr>
            <a:r>
              <a:rPr sz="2000" b="0">
                <a:ea typeface="宋体" panose="02010600030101010101" pitchFamily="2" charset="-122"/>
              </a:rPr>
              <a:t>每个任务能够执行计划（Setup）和提交（Commit）动作，它们运行在和任务本身相同的 JVM 当中，由作业的 OutputCommiter 来确定。对于基于文件的作业，提交动作把任务的输出从临时位置移动到最终位置。提交协议确保当推测执行可用时，在复制的任务中只有一个被提交，其他的都被取消掉。</a:t>
            </a:r>
          </a:p>
        </p:txBody>
      </p:sp>
      <p:sp>
        <p:nvSpPr>
          <p:cNvPr id="47" name="椭圆 46"/>
          <p:cNvSpPr/>
          <p:nvPr>
            <p:custDataLst>
              <p:tags r:id="rId1"/>
            </p:custDataLst>
          </p:nvPr>
        </p:nvSpPr>
        <p:spPr>
          <a:xfrm>
            <a:off x="388620" y="807631"/>
            <a:ext cx="1007745" cy="918934"/>
          </a:xfrm>
          <a:prstGeom prst="ellipse">
            <a:avLst/>
          </a:prstGeom>
          <a:solidFill>
            <a:srgbClr val="A2D06E"/>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4</a:t>
            </a:r>
          </a:p>
        </p:txBody>
      </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442403" y="978535"/>
            <a:ext cx="2685415" cy="521970"/>
          </a:xfrm>
          <a:prstGeom prst="rect">
            <a:avLst/>
          </a:prstGeom>
          <a:solidFill>
            <a:schemeClr val="accent2"/>
          </a:solidFill>
        </p:spPr>
        <p:txBody>
          <a:bodyPr wrap="none" rtlCol="0" anchor="t">
            <a:spAutoFit/>
          </a:bodyPr>
          <a:lstStyle/>
          <a:p>
            <a:pPr algn="ctr"/>
            <a:r>
              <a:rPr lang="zh-CN" altLang="en-US" sz="2800" b="1" dirty="0">
                <a:solidFill>
                  <a:srgbClr val="5EC2AA"/>
                </a:solidFill>
                <a:sym typeface="Arial" panose="020B0604020202020204" pitchFamily="34" charset="0"/>
              </a:rPr>
              <a:t>过程和状态更新</a:t>
            </a:r>
            <a:endParaRPr lang="zh-CN" altLang="en-US" sz="2800" b="1" dirty="0">
              <a:solidFill>
                <a:srgbClr val="F1C84C"/>
              </a:solidFill>
              <a:sym typeface="Arial" panose="020B0604020202020204" pitchFamily="34" charset="0"/>
            </a:endParaRPr>
          </a:p>
        </p:txBody>
      </p:sp>
      <p:sp>
        <p:nvSpPr>
          <p:cNvPr id="100" name="文本框 99"/>
          <p:cNvSpPr txBox="1"/>
          <p:nvPr/>
        </p:nvSpPr>
        <p:spPr>
          <a:xfrm>
            <a:off x="1218565" y="1773555"/>
            <a:ext cx="10115550" cy="4831080"/>
          </a:xfrm>
          <a:prstGeom prst="rect">
            <a:avLst/>
          </a:prstGeom>
          <a:noFill/>
          <a:ln w="28575">
            <a:solidFill>
              <a:srgbClr val="00AAA2"/>
            </a:solidFill>
          </a:ln>
        </p:spPr>
        <p:txBody>
          <a:bodyPr wrap="square">
            <a:spAutoFit/>
          </a:bodyPr>
          <a:lstStyle/>
          <a:p>
            <a:pPr marL="0" indent="269240">
              <a:lnSpc>
                <a:spcPct val="140000"/>
              </a:lnSpc>
            </a:pPr>
            <a:r>
              <a:rPr sz="2000" b="0">
                <a:ea typeface="宋体" panose="02010600030101010101" pitchFamily="2" charset="-122"/>
              </a:rPr>
              <a:t>MapReduce作业是长时间运行的批处理作业（Long-Running Batch Jobs），运行时间从几十秒到几小时。由于可能运行时间很长，所以用户得到该作业的处理进度反馈是很重要的。</a:t>
            </a:r>
          </a:p>
          <a:p>
            <a:pPr marL="0" indent="269240">
              <a:lnSpc>
                <a:spcPct val="140000"/>
              </a:lnSpc>
            </a:pPr>
            <a:r>
              <a:rPr sz="2000" b="0">
                <a:ea typeface="宋体" panose="02010600030101010101" pitchFamily="2" charset="-122"/>
              </a:rPr>
              <a:t>作业和任务都含有一个状态，包括运行状态、Maps和Reduces的处理进度，作业计数器的值，以及一个状态消息或描述（可在用户代码中设置）。这些状态会在作业的过程中改变。那么它是如何与客户端进行通信的呢？</a:t>
            </a:r>
          </a:p>
          <a:p>
            <a:pPr marL="0" indent="269240">
              <a:lnSpc>
                <a:spcPct val="140000"/>
              </a:lnSpc>
            </a:pPr>
            <a:r>
              <a:rPr sz="2000" b="0">
                <a:ea typeface="宋体" panose="02010600030101010101" pitchFamily="2" charset="-122"/>
              </a:rPr>
              <a:t>当一个任务运行，它会保持进度的跟踪（就是任务完成的比例）。对于Map任务，就是被处理的输入的比例。对于Reduce任务，稍微复杂一点，但是系统任然能够估算已处理的Reduce输入的比例。通过把整个过程分为三个部分，对应于Shuffle的三个阶段。例如，如果一个任务运行Reducer完成了一半的输入，该任务的进度就是5/6，因为它已经完成了copy和sort阶段（1/3 each）以及Reduce阶段完成了一半（1/6）。</a:t>
            </a:r>
          </a:p>
        </p:txBody>
      </p:sp>
      <p:sp>
        <p:nvSpPr>
          <p:cNvPr id="49" name="椭圆 48"/>
          <p:cNvSpPr/>
          <p:nvPr>
            <p:custDataLst>
              <p:tags r:id="rId1"/>
            </p:custDataLst>
          </p:nvPr>
        </p:nvSpPr>
        <p:spPr>
          <a:xfrm>
            <a:off x="435646" y="714346"/>
            <a:ext cx="975342" cy="975343"/>
          </a:xfrm>
          <a:prstGeom prst="ellipse">
            <a:avLst/>
          </a:prstGeom>
          <a:solidFill>
            <a:srgbClr val="5EC2AA"/>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5</a:t>
            </a:r>
          </a:p>
        </p:txBody>
      </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10.4  MapReduce程序执行过程</a:t>
            </a:r>
          </a:p>
        </p:txBody>
      </p:sp>
      <p:sp>
        <p:nvSpPr>
          <p:cNvPr id="23" name="左弧形箭头 22"/>
          <p:cNvSpPr/>
          <p:nvPr/>
        </p:nvSpPr>
        <p:spPr>
          <a:xfrm>
            <a:off x="165100" y="1917065"/>
            <a:ext cx="75565" cy="1583690"/>
          </a:xfrm>
          <a:prstGeom prst="curvedRight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404620" y="978535"/>
            <a:ext cx="1612900" cy="521970"/>
          </a:xfrm>
          <a:prstGeom prst="rect">
            <a:avLst/>
          </a:prstGeom>
          <a:solidFill>
            <a:schemeClr val="accent2"/>
          </a:solidFill>
        </p:spPr>
        <p:txBody>
          <a:bodyPr wrap="none" rtlCol="0" anchor="t">
            <a:spAutoFit/>
          </a:bodyPr>
          <a:lstStyle/>
          <a:p>
            <a:pPr algn="ctr"/>
            <a:r>
              <a:rPr lang="zh-CN" altLang="en-US" sz="2800" b="1" dirty="0">
                <a:solidFill>
                  <a:srgbClr val="4C99BC"/>
                </a:solidFill>
                <a:sym typeface="Arial" panose="020B0604020202020204" pitchFamily="34" charset="0"/>
              </a:rPr>
              <a:t>作业完成</a:t>
            </a:r>
            <a:endParaRPr lang="zh-CN" altLang="en-US" sz="2800" b="1" dirty="0">
              <a:solidFill>
                <a:srgbClr val="F1C84C"/>
              </a:solidFill>
              <a:sym typeface="Arial" panose="020B0604020202020204" pitchFamily="34" charset="0"/>
            </a:endParaRPr>
          </a:p>
        </p:txBody>
      </p:sp>
      <p:sp>
        <p:nvSpPr>
          <p:cNvPr id="100" name="文本框 99"/>
          <p:cNvSpPr txBox="1"/>
          <p:nvPr/>
        </p:nvSpPr>
        <p:spPr>
          <a:xfrm>
            <a:off x="1146810" y="1773555"/>
            <a:ext cx="10115550" cy="4799965"/>
          </a:xfrm>
          <a:prstGeom prst="rect">
            <a:avLst/>
          </a:prstGeom>
          <a:noFill/>
          <a:ln w="28575">
            <a:solidFill>
              <a:srgbClr val="0070C0"/>
            </a:solidFill>
          </a:ln>
        </p:spPr>
        <p:txBody>
          <a:bodyPr wrap="square">
            <a:spAutoFit/>
          </a:bodyPr>
          <a:lstStyle/>
          <a:p>
            <a:pPr marL="0" indent="269240">
              <a:lnSpc>
                <a:spcPct val="170000"/>
              </a:lnSpc>
            </a:pPr>
            <a:r>
              <a:rPr sz="2000" b="0">
                <a:ea typeface="宋体" panose="02010600030101010101" pitchFamily="2" charset="-122"/>
              </a:rPr>
              <a:t>当Application Master接受到最后一个任务完成的通知，它改变该作业的状态为“successful”。当Job对象轮询状态，它知道作业已经成功完成，所以它打印一条消息告诉用户以及从waitForCompletion()方法返回。此时，作业的统计信息和计数器被打印到控制台。</a:t>
            </a:r>
          </a:p>
          <a:p>
            <a:pPr marL="0" indent="269240">
              <a:lnSpc>
                <a:spcPct val="170000"/>
              </a:lnSpc>
            </a:pPr>
            <a:r>
              <a:rPr sz="2000" b="0">
                <a:ea typeface="宋体" panose="02010600030101010101" pitchFamily="2" charset="-122"/>
              </a:rPr>
              <a:t>Application Master也可以发送一条HTTP作业通知，如果配置了的话。当客户端想要接受回调时，可以通过MapReduce.job.end-notification.url属性进行配置。</a:t>
            </a:r>
          </a:p>
          <a:p>
            <a:pPr marL="0" indent="269240">
              <a:lnSpc>
                <a:spcPct val="170000"/>
              </a:lnSpc>
            </a:pPr>
            <a:r>
              <a:rPr sz="2000" b="0">
                <a:ea typeface="宋体" panose="02010600030101010101" pitchFamily="2" charset="-122"/>
              </a:rPr>
              <a:t>最后，当作业完成，Application Master和作业容器清理他们的工作状态（所以中间输入会被删除），然后OutputCommiter的commitJob()方法被调用。作业的信息被Job History Server 归档，以便用户后续查看。</a:t>
            </a:r>
          </a:p>
        </p:txBody>
      </p:sp>
      <p:sp>
        <p:nvSpPr>
          <p:cNvPr id="58" name="椭圆 57"/>
          <p:cNvSpPr/>
          <p:nvPr>
            <p:custDataLst>
              <p:tags r:id="rId1"/>
            </p:custDataLst>
          </p:nvPr>
        </p:nvSpPr>
        <p:spPr>
          <a:xfrm>
            <a:off x="395586" y="752092"/>
            <a:ext cx="975342" cy="975343"/>
          </a:xfrm>
          <a:prstGeom prst="ellipse">
            <a:avLst/>
          </a:prstGeom>
          <a:solidFill>
            <a:srgbClr val="4C99BC"/>
          </a:solidFill>
          <a:ln w="12700" cap="flat" cmpd="sng" algn="ctr">
            <a:noFill/>
            <a:prstDash val="solid"/>
            <a:miter lim="800000"/>
          </a:ln>
          <a:effectLst/>
        </p:spPr>
        <p:txBody>
          <a:bodyPr wrap="square" lIns="0" tIns="0" rIns="0" bIns="0" rtlCol="0" anchor="ctr">
            <a:normAutofit/>
          </a:bodyPr>
          <a:lstStyle/>
          <a:p>
            <a:pPr algn="ctr"/>
            <a:r>
              <a:rPr lang="en-US" altLang="zh-CN">
                <a:solidFill>
                  <a:srgbClr val="FFFFFF"/>
                </a:solidFill>
                <a:latin typeface="Arial" panose="020B0604020202020204" pitchFamily="34" charset="0"/>
                <a:ea typeface="黑体" panose="02010609060101010101" charset="-122"/>
                <a:cs typeface="+mn-ea"/>
                <a:sym typeface="Arial" panose="020B0604020202020204" pitchFamily="34" charset="0"/>
              </a:rPr>
              <a:t>6</a:t>
            </a:r>
          </a:p>
        </p:txBody>
      </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3279059"/>
            <a:ext cx="5312708" cy="398780"/>
            <a:chOff x="8258783" y="2250998"/>
            <a:chExt cx="5313425" cy="39878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398781"/>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10.3  MapReduce数据处理过程</a:t>
              </a:r>
            </a:p>
          </p:txBody>
        </p:sp>
      </p:grpSp>
      <p:grpSp>
        <p:nvGrpSpPr>
          <p:cNvPr id="18" name="组合 44"/>
          <p:cNvGrpSpPr/>
          <p:nvPr/>
        </p:nvGrpSpPr>
        <p:grpSpPr>
          <a:xfrm>
            <a:off x="1520714" y="3835319"/>
            <a:ext cx="6752868" cy="398780"/>
            <a:chOff x="8258783" y="2250998"/>
            <a:chExt cx="6753779" cy="399415"/>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399415"/>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10.4  MapReduce程序执行过程</a:t>
              </a:r>
            </a:p>
          </p:txBody>
        </p:sp>
      </p:grpSp>
      <p:grpSp>
        <p:nvGrpSpPr>
          <p:cNvPr id="2" name="组合 44"/>
          <p:cNvGrpSpPr/>
          <p:nvPr/>
        </p:nvGrpSpPr>
        <p:grpSpPr>
          <a:xfrm>
            <a:off x="1521349" y="4390944"/>
            <a:ext cx="6752868" cy="398780"/>
            <a:chOff x="8258783" y="2251633"/>
            <a:chExt cx="6753779" cy="398779"/>
          </a:xfrm>
        </p:grpSpPr>
        <p:sp>
          <p:nvSpPr>
            <p:cNvPr id="3" name="矩形 2"/>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b="1"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055765" y="2251633"/>
              <a:ext cx="5956797" cy="398779"/>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10.5  MapReduce编程接口</a:t>
              </a:r>
            </a:p>
          </p:txBody>
        </p:sp>
      </p:grpSp>
      <p:grpSp>
        <p:nvGrpSpPr>
          <p:cNvPr id="10" name="组合 37"/>
          <p:cNvGrpSpPr/>
          <p:nvPr/>
        </p:nvGrpSpPr>
        <p:grpSpPr>
          <a:xfrm>
            <a:off x="1520079" y="2167174"/>
            <a:ext cx="4521891" cy="398780"/>
            <a:chOff x="8258783" y="2251632"/>
            <a:chExt cx="4522501" cy="39877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7035" y="2251632"/>
              <a:ext cx="3724249"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10.1  MapReduce概述</a:t>
              </a:r>
            </a:p>
          </p:txBody>
        </p:sp>
      </p:grpSp>
      <p:grpSp>
        <p:nvGrpSpPr>
          <p:cNvPr id="14" name="组合 38"/>
          <p:cNvGrpSpPr/>
          <p:nvPr/>
        </p:nvGrpSpPr>
        <p:grpSpPr>
          <a:xfrm>
            <a:off x="1521349" y="2722799"/>
            <a:ext cx="5312707" cy="398780"/>
            <a:chOff x="8258783" y="2250997"/>
            <a:chExt cx="5313424" cy="39877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10.2  MapReduce模型框架</a:t>
              </a:r>
            </a:p>
          </p:txBody>
        </p:sp>
      </p:grpSp>
      <p:sp>
        <p:nvSpPr>
          <p:cNvPr id="100" name="文本框 99"/>
          <p:cNvSpPr txBox="1"/>
          <p:nvPr/>
        </p:nvSpPr>
        <p:spPr>
          <a:xfrm>
            <a:off x="3558222" y="3275647"/>
            <a:ext cx="5080000" cy="368300"/>
          </a:xfrm>
          <a:prstGeom prst="rect">
            <a:avLst/>
          </a:prstGeom>
          <a:noFill/>
          <a:ln w="9525">
            <a:noFill/>
          </a:ln>
        </p:spPr>
        <p:txBody>
          <a:bodyPr>
            <a:spAutoFit/>
          </a:bodyPr>
          <a:lstStyle/>
          <a:p>
            <a:pPr marL="0" indent="0" algn="ctr"/>
            <a:endParaRPr lang="zh-CN" altLang="en-US"/>
          </a:p>
        </p:txBody>
      </p:sp>
      <p:grpSp>
        <p:nvGrpSpPr>
          <p:cNvPr id="6" name="组合 44"/>
          <p:cNvGrpSpPr/>
          <p:nvPr/>
        </p:nvGrpSpPr>
        <p:grpSpPr>
          <a:xfrm>
            <a:off x="1504839" y="4948474"/>
            <a:ext cx="6752868" cy="398780"/>
            <a:chOff x="8258783" y="2251633"/>
            <a:chExt cx="6753779" cy="398779"/>
          </a:xfrm>
        </p:grpSpPr>
        <p:sp>
          <p:nvSpPr>
            <p:cNvPr id="7" name="矩形 6"/>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b="1" dirty="0">
                <a:solidFill>
                  <a:prstClr val="white">
                    <a:lumMod val="50000"/>
                  </a:prstClr>
                </a:solidFill>
                <a:latin typeface="Arial" panose="020B0604020202020204"/>
                <a:ea typeface="微软雅黑" panose="020B0503020204020204" pitchFamily="34" charset="-122"/>
              </a:endParaRPr>
            </a:p>
          </p:txBody>
        </p:sp>
        <p:sp>
          <p:nvSpPr>
            <p:cNvPr id="8" name="文本框 7"/>
            <p:cNvSpPr txBox="1"/>
            <p:nvPr/>
          </p:nvSpPr>
          <p:spPr>
            <a:xfrm>
              <a:off x="9055765" y="2251633"/>
              <a:ext cx="5956797" cy="398779"/>
            </a:xfrm>
            <a:prstGeom prst="rect">
              <a:avLst/>
            </a:prstGeom>
            <a:noFill/>
          </p:spPr>
          <p:txBody>
            <a:bodyPr wrap="square" rtlCol="0">
              <a:spAutoFit/>
            </a:bodyPr>
            <a:lstStyle/>
            <a:p>
              <a:pPr marL="0" indent="0" algn="l"/>
              <a:r>
                <a:rPr lang="en-US" sz="2000" b="1">
                  <a:ea typeface="黑体" panose="02010609060101010101" charset="-122"/>
                  <a:cs typeface="Times New Roman" panose="02020603050405020304" charset="0"/>
                  <a:sym typeface="+mn-ea"/>
                </a:rPr>
                <a:t>10.6  </a:t>
              </a:r>
              <a:r>
                <a:rPr lang="en-US" sz="2000" b="1">
                  <a:cs typeface="Times New Roman" panose="02020603050405020304" charset="0"/>
                  <a:sym typeface="+mn-ea"/>
                </a:rPr>
                <a:t>MapReduce</a:t>
              </a:r>
              <a:r>
                <a:rPr lang="zh-CN" sz="2000" b="1">
                  <a:ea typeface="黑体" panose="02010609060101010101" charset="-122"/>
                  <a:sym typeface="+mn-ea"/>
                </a:rPr>
                <a:t>实例分析</a:t>
              </a:r>
              <a:endParaRPr lang="zh-CN" altLang="en-US" sz="2000" b="1" dirty="0">
                <a:solidFill>
                  <a:schemeClr val="tx2"/>
                </a:solidFill>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2403475" cy="521970"/>
            <a:chOff x="695" y="481"/>
            <a:chExt cx="3785" cy="822"/>
          </a:xfrm>
        </p:grpSpPr>
        <p:sp>
          <p:nvSpPr>
            <p:cNvPr id="116" name="TextBox 54"/>
            <p:cNvSpPr txBox="1"/>
            <p:nvPr/>
          </p:nvSpPr>
          <p:spPr>
            <a:xfrm>
              <a:off x="1109" y="481"/>
              <a:ext cx="3371"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数据读入</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10" name="TextBox 54"/>
          <p:cNvSpPr txBox="1"/>
          <p:nvPr/>
        </p:nvSpPr>
        <p:spPr>
          <a:xfrm>
            <a:off x="675640" y="162750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数据输入格式InputFormat：</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769620" y="2093595"/>
            <a:ext cx="11043920" cy="1938020"/>
            <a:chOff x="1464" y="5770"/>
            <a:chExt cx="17392" cy="3052"/>
          </a:xfrm>
        </p:grpSpPr>
        <p:sp>
          <p:nvSpPr>
            <p:cNvPr id="13" name="文本框 12"/>
            <p:cNvSpPr txBox="1"/>
            <p:nvPr/>
          </p:nvSpPr>
          <p:spPr>
            <a:xfrm>
              <a:off x="2564" y="5770"/>
              <a:ext cx="16292" cy="3052"/>
            </a:xfrm>
            <a:prstGeom prst="rect">
              <a:avLst/>
            </a:prstGeom>
            <a:noFill/>
          </p:spPr>
          <p:txBody>
            <a:bodyPr wrap="square" rtlCol="0">
              <a:spAutoFit/>
            </a:bodyPr>
            <a:lstStyle/>
            <a:p>
              <a:r>
                <a:rPr lang="zh-CN" altLang="en-US" sz="2400">
                  <a:sym typeface="+mn-ea"/>
                </a:rPr>
                <a:t>InputFormat是一个抽象类，是MapReduce框架中的基础类之一，位于org.apache.hadoop.MapReduce.InputFormat&lt;K,V&gt;，定义了数据文件如何分割和读取。将输入数据分割为若干InputSplits，其中每个InputSplit将单独作为一个Mapper的输入。提供RecordReader，用来将每个InputSplit转化为若干输入记录。</a:t>
              </a:r>
            </a:p>
          </p:txBody>
        </p:sp>
        <p:sp>
          <p:nvSpPr>
            <p:cNvPr id="14" name="文本框 13"/>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575945" y="4704715"/>
            <a:ext cx="11043920" cy="1938020"/>
            <a:chOff x="1464" y="5770"/>
            <a:chExt cx="17392" cy="3052"/>
          </a:xfrm>
        </p:grpSpPr>
        <p:sp>
          <p:nvSpPr>
            <p:cNvPr id="21" name="文本框 20"/>
            <p:cNvSpPr txBox="1"/>
            <p:nvPr/>
          </p:nvSpPr>
          <p:spPr>
            <a:xfrm>
              <a:off x="2564" y="5770"/>
              <a:ext cx="16292" cy="3052"/>
            </a:xfrm>
            <a:prstGeom prst="rect">
              <a:avLst/>
            </a:prstGeom>
            <a:noFill/>
          </p:spPr>
          <p:txBody>
            <a:bodyPr wrap="square" rtlCol="0">
              <a:spAutoFit/>
            </a:bodyPr>
            <a:lstStyle/>
            <a:p>
              <a:r>
                <a:rPr lang="zh-CN" altLang="en-US" sz="2400">
                  <a:sym typeface="+mn-ea"/>
                </a:rPr>
                <a:t>RecordReader从InputSplit读取&lt;key，value&gt;对。通常，RecordReader转换由InputSplit提供的输入面向字节的视图，并向Mapper实现提供面向记录的视图以进行处理。因此，RecordReader承担处理记录边界的责任，并使用键和值显示任务。RecordReader即为负责从数据分块中读取数据记录并转化为键值对的类。</a:t>
              </a:r>
            </a:p>
          </p:txBody>
        </p:sp>
        <p:sp>
          <p:nvSpPr>
            <p:cNvPr id="22" name="文本框 2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
        <p:nvSpPr>
          <p:cNvPr id="4" name="TextBox 54"/>
          <p:cNvSpPr txBox="1"/>
          <p:nvPr/>
        </p:nvSpPr>
        <p:spPr>
          <a:xfrm>
            <a:off x="659130" y="405066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数据记录读入RecordReader</a:t>
            </a:r>
          </a:p>
        </p:txBody>
      </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5081905" cy="521970"/>
            <a:chOff x="695" y="481"/>
            <a:chExt cx="8003" cy="822"/>
          </a:xfrm>
        </p:grpSpPr>
        <p:sp>
          <p:nvSpPr>
            <p:cNvPr id="116" name="TextBox 54"/>
            <p:cNvSpPr txBox="1"/>
            <p:nvPr/>
          </p:nvSpPr>
          <p:spPr>
            <a:xfrm>
              <a:off x="1109" y="481"/>
              <a:ext cx="758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Mapper类和Reduce类</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10" name="TextBox 54"/>
          <p:cNvSpPr txBox="1"/>
          <p:nvPr/>
        </p:nvSpPr>
        <p:spPr>
          <a:xfrm>
            <a:off x="603885" y="1412240"/>
            <a:ext cx="224980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Mapper类</a:t>
            </a:r>
          </a:p>
        </p:txBody>
      </p:sp>
      <p:sp>
        <p:nvSpPr>
          <p:cNvPr id="13" name="文本框 12"/>
          <p:cNvSpPr txBox="1"/>
          <p:nvPr/>
        </p:nvSpPr>
        <p:spPr>
          <a:xfrm>
            <a:off x="1057821" y="1846425"/>
            <a:ext cx="10345420" cy="1535741"/>
          </a:xfrm>
          <a:prstGeom prst="rect">
            <a:avLst/>
          </a:prstGeom>
          <a:noFill/>
        </p:spPr>
        <p:txBody>
          <a:bodyPr wrap="square" rtlCol="0">
            <a:spAutoFit/>
          </a:bodyPr>
          <a:lstStyle/>
          <a:p>
            <a:pPr>
              <a:lnSpc>
                <a:spcPct val="120000"/>
              </a:lnSpc>
            </a:pPr>
            <a:r>
              <a:rPr lang="zh-CN" altLang="en-US" sz="2000" dirty="0">
                <a:sym typeface="+mn-ea"/>
              </a:rPr>
              <a:t>Hadoop提供了一个抽象的Mapper基类，可以继承这个基类，并实现其中的相关接口函数，位于org.apache.hadoop.mapreduce.Reducer&lt;KEYIN,VALUEIN,KEYOUT,VALUEOUT&gt;。Mapper类提供Map()方法，可将输入的键值对进行处理，并以另一种键值对的形式输出。</a:t>
            </a:r>
            <a:r>
              <a:rPr lang="en-US" altLang="zh-CN" sz="2000" dirty="0">
                <a:sym typeface="+mn-ea"/>
              </a:rPr>
              <a:t>Setup</a:t>
            </a:r>
            <a:r>
              <a:rPr lang="zh-CN" altLang="en-US" sz="2000" dirty="0">
                <a:sym typeface="+mn-ea"/>
              </a:rPr>
              <a:t>（），</a:t>
            </a:r>
            <a:r>
              <a:rPr lang="en-US" altLang="zh-CN" sz="2000" dirty="0">
                <a:sym typeface="+mn-ea"/>
              </a:rPr>
              <a:t>cleanup</a:t>
            </a:r>
            <a:r>
              <a:rPr lang="zh-CN" altLang="en-US" sz="2000" dirty="0">
                <a:sym typeface="+mn-ea"/>
              </a:rPr>
              <a:t>（），</a:t>
            </a:r>
            <a:r>
              <a:rPr lang="en-US" altLang="zh-CN" sz="2000" dirty="0">
                <a:sym typeface="+mn-ea"/>
              </a:rPr>
              <a:t>run().</a:t>
            </a:r>
            <a:endParaRPr lang="zh-CN" altLang="en-US" sz="2000" dirty="0">
              <a:sym typeface="+mn-ea"/>
            </a:endParaRPr>
          </a:p>
        </p:txBody>
      </p:sp>
      <p:sp>
        <p:nvSpPr>
          <p:cNvPr id="8" name="文本框 7"/>
          <p:cNvSpPr txBox="1"/>
          <p:nvPr/>
        </p:nvSpPr>
        <p:spPr>
          <a:xfrm>
            <a:off x="641066" y="3429764"/>
            <a:ext cx="10871835" cy="3192780"/>
          </a:xfrm>
          <a:prstGeom prst="rect">
            <a:avLst/>
          </a:prstGeom>
          <a:noFill/>
          <a:ln>
            <a:solidFill>
              <a:srgbClr val="C00000"/>
            </a:solidFill>
          </a:ln>
        </p:spPr>
        <p:txBody>
          <a:bodyPr wrap="square" rtlCol="0">
            <a:spAutoFit/>
          </a:bodyPr>
          <a:lstStyle/>
          <a:p>
            <a:pPr marL="0" indent="266700" algn="l">
              <a:lnSpc>
                <a:spcPct val="120000"/>
              </a:lnSpc>
            </a:pPr>
            <a:r>
              <a:rPr lang="en-US" sz="2400">
                <a:latin typeface="Times New Roman" panose="02020603050405020304" charset="0"/>
                <a:sym typeface="+mn-ea"/>
              </a:rPr>
              <a:t>Mapper</a:t>
            </a:r>
            <a:r>
              <a:rPr lang="zh-CN" sz="2400">
                <a:sym typeface="+mn-ea"/>
              </a:rPr>
              <a:t>的过程主要包括初始化、</a:t>
            </a:r>
            <a:r>
              <a:rPr lang="en-US" sz="2400">
                <a:latin typeface="Times New Roman" panose="02020603050405020304" charset="0"/>
                <a:sym typeface="+mn-ea"/>
              </a:rPr>
              <a:t>Map</a:t>
            </a:r>
            <a:r>
              <a:rPr lang="zh-CN" sz="2400">
                <a:sym typeface="+mn-ea"/>
              </a:rPr>
              <a:t>操作执行和清理三个部分：</a:t>
            </a:r>
            <a:endParaRPr lang="en-US" sz="2400">
              <a:latin typeface="Wingdings" panose="05000000000000000000" charset="0"/>
              <a:sym typeface="+mn-ea"/>
            </a:endParaRPr>
          </a:p>
          <a:p>
            <a:pPr marL="0" indent="266700" algn="l">
              <a:lnSpc>
                <a:spcPct val="120000"/>
              </a:lnSpc>
            </a:pPr>
            <a:r>
              <a:rPr lang="en-US" sz="2400">
                <a:latin typeface="Wingdings" panose="05000000000000000000" charset="0"/>
                <a:sym typeface="+mn-ea"/>
              </a:rPr>
              <a:t>l </a:t>
            </a:r>
            <a:r>
              <a:rPr lang="zh-CN" sz="2400">
                <a:sym typeface="+mn-ea"/>
              </a:rPr>
              <a:t>初始化，</a:t>
            </a:r>
          </a:p>
          <a:p>
            <a:pPr marL="0" indent="266700" algn="l">
              <a:lnSpc>
                <a:spcPct val="120000"/>
              </a:lnSpc>
            </a:pPr>
            <a:r>
              <a:rPr lang="en-US" sz="2400">
                <a:latin typeface="Times New Roman" panose="02020603050405020304" charset="0"/>
                <a:sym typeface="+mn-ea"/>
              </a:rPr>
              <a:t>Mapper</a:t>
            </a:r>
            <a:r>
              <a:rPr lang="zh-CN" sz="2400">
                <a:sym typeface="+mn-ea"/>
              </a:rPr>
              <a:t>中的</a:t>
            </a:r>
            <a:r>
              <a:rPr lang="en-US" sz="2400">
                <a:latin typeface="Times New Roman" panose="02020603050405020304" charset="0"/>
                <a:sym typeface="+mn-ea"/>
              </a:rPr>
              <a:t>Configure</a:t>
            </a:r>
            <a:r>
              <a:rPr lang="zh-CN" sz="2400">
                <a:sym typeface="+mn-ea"/>
              </a:rPr>
              <a:t>方法允许通过</a:t>
            </a:r>
            <a:r>
              <a:rPr lang="en-US" sz="2400">
                <a:latin typeface="Times New Roman" panose="02020603050405020304" charset="0"/>
                <a:sym typeface="+mn-ea"/>
              </a:rPr>
              <a:t>JobConf</a:t>
            </a:r>
            <a:r>
              <a:rPr lang="zh-CN" sz="2400">
                <a:sym typeface="+mn-ea"/>
              </a:rPr>
              <a:t>参数对</a:t>
            </a:r>
            <a:r>
              <a:rPr lang="en-US" sz="2400">
                <a:latin typeface="Times New Roman" panose="02020603050405020304" charset="0"/>
                <a:sym typeface="+mn-ea"/>
              </a:rPr>
              <a:t>Mapper</a:t>
            </a:r>
            <a:r>
              <a:rPr lang="zh-CN" sz="2400">
                <a:sym typeface="+mn-ea"/>
              </a:rPr>
              <a:t>进行初始化工作；</a:t>
            </a:r>
            <a:endParaRPr lang="en-US" sz="2400">
              <a:latin typeface="Wingdings" panose="05000000000000000000" charset="0"/>
              <a:sym typeface="+mn-ea"/>
            </a:endParaRPr>
          </a:p>
          <a:p>
            <a:pPr marL="0" indent="266700" algn="l">
              <a:lnSpc>
                <a:spcPct val="120000"/>
              </a:lnSpc>
            </a:pPr>
            <a:r>
              <a:rPr lang="en-US" sz="2400">
                <a:latin typeface="Wingdings" panose="05000000000000000000" charset="0"/>
                <a:sym typeface="+mn-ea"/>
              </a:rPr>
              <a:t>l </a:t>
            </a:r>
            <a:r>
              <a:rPr lang="en-US" sz="2400">
                <a:latin typeface="Times New Roman" panose="02020603050405020304" charset="0"/>
                <a:sym typeface="+mn-ea"/>
              </a:rPr>
              <a:t>Map</a:t>
            </a:r>
            <a:r>
              <a:rPr lang="zh-CN" sz="2400">
                <a:sym typeface="+mn-ea"/>
              </a:rPr>
              <a:t>操作，</a:t>
            </a:r>
          </a:p>
          <a:p>
            <a:pPr marL="0" indent="266700" algn="l">
              <a:lnSpc>
                <a:spcPct val="120000"/>
              </a:lnSpc>
            </a:pPr>
            <a:r>
              <a:rPr lang="zh-CN" sz="2400">
                <a:sym typeface="+mn-ea"/>
              </a:rPr>
              <a:t>通过前面介绍的</a:t>
            </a:r>
            <a:r>
              <a:rPr lang="en-US" sz="2400">
                <a:latin typeface="Times New Roman" panose="02020603050405020304" charset="0"/>
                <a:sym typeface="+mn-ea"/>
              </a:rPr>
              <a:t>InputFormat</a:t>
            </a:r>
            <a:r>
              <a:rPr lang="zh-CN" sz="2400">
                <a:sym typeface="+mn-ea"/>
              </a:rPr>
              <a:t>中的</a:t>
            </a:r>
            <a:r>
              <a:rPr lang="en-US" sz="2400">
                <a:latin typeface="Times New Roman" panose="02020603050405020304" charset="0"/>
                <a:sym typeface="+mn-ea"/>
              </a:rPr>
              <a:t>RecordReader</a:t>
            </a:r>
            <a:r>
              <a:rPr lang="zh-CN" sz="2400">
                <a:sym typeface="+mn-ea"/>
              </a:rPr>
              <a:t>从</a:t>
            </a:r>
            <a:r>
              <a:rPr lang="en-US" sz="2400">
                <a:latin typeface="Times New Roman" panose="02020603050405020304" charset="0"/>
                <a:sym typeface="+mn-ea"/>
              </a:rPr>
              <a:t>InputSplit</a:t>
            </a:r>
            <a:r>
              <a:rPr lang="zh-CN" sz="2400">
                <a:sym typeface="+mn-ea"/>
              </a:rPr>
              <a:t>获取一个</a:t>
            </a:r>
            <a:r>
              <a:rPr lang="en-US" sz="2400">
                <a:latin typeface="Times New Roman" panose="02020603050405020304" charset="0"/>
                <a:sym typeface="+mn-ea"/>
              </a:rPr>
              <a:t>key/value</a:t>
            </a:r>
            <a:r>
              <a:rPr lang="zh-CN" sz="2400">
                <a:sym typeface="+mn-ea"/>
              </a:rPr>
              <a:t>对，交给实际的</a:t>
            </a:r>
            <a:r>
              <a:rPr lang="en-US" sz="2400">
                <a:latin typeface="Times New Roman" panose="02020603050405020304" charset="0"/>
                <a:sym typeface="+mn-ea"/>
              </a:rPr>
              <a:t>Map</a:t>
            </a:r>
            <a:r>
              <a:rPr lang="zh-CN" sz="2400">
                <a:sym typeface="+mn-ea"/>
              </a:rPr>
              <a:t>函数进行处理；</a:t>
            </a:r>
            <a:endParaRPr lang="en-US" sz="2400">
              <a:latin typeface="Wingdings" panose="05000000000000000000" charset="0"/>
              <a:sym typeface="+mn-ea"/>
            </a:endParaRPr>
          </a:p>
          <a:p>
            <a:pPr marL="0" indent="266700" algn="l">
              <a:lnSpc>
                <a:spcPct val="120000"/>
              </a:lnSpc>
            </a:pPr>
            <a:r>
              <a:rPr lang="en-US" sz="2400">
                <a:latin typeface="Wingdings" panose="05000000000000000000" charset="0"/>
                <a:sym typeface="+mn-ea"/>
              </a:rPr>
              <a:t>l </a:t>
            </a:r>
            <a:r>
              <a:rPr lang="zh-CN" sz="2400">
                <a:sym typeface="+mn-ea"/>
              </a:rPr>
              <a:t>通过继承</a:t>
            </a:r>
            <a:r>
              <a:rPr lang="en-US" sz="2400">
                <a:latin typeface="Times New Roman" panose="02020603050405020304" charset="0"/>
                <a:sym typeface="+mn-ea"/>
              </a:rPr>
              <a:t>Closable</a:t>
            </a:r>
            <a:r>
              <a:rPr lang="zh-CN" sz="2400">
                <a:sym typeface="+mn-ea"/>
              </a:rPr>
              <a:t>接口，获得</a:t>
            </a:r>
            <a:r>
              <a:rPr lang="en-US" sz="2400">
                <a:latin typeface="Times New Roman" panose="02020603050405020304" charset="0"/>
                <a:sym typeface="+mn-ea"/>
              </a:rPr>
              <a:t>close</a:t>
            </a:r>
            <a:r>
              <a:rPr lang="zh-CN" sz="2400">
                <a:sym typeface="+mn-ea"/>
              </a:rPr>
              <a:t>方法，实现对</a:t>
            </a:r>
            <a:r>
              <a:rPr lang="en-US" sz="2400">
                <a:latin typeface="Times New Roman" panose="02020603050405020304" charset="0"/>
                <a:sym typeface="+mn-ea"/>
              </a:rPr>
              <a:t>Mapper</a:t>
            </a:r>
            <a:r>
              <a:rPr lang="zh-CN" sz="2400">
                <a:sym typeface="+mn-ea"/>
              </a:rPr>
              <a:t>的清理。</a:t>
            </a:r>
            <a:endParaRPr lang="zh-CN" altLang="en-US" sz="2400">
              <a:sym typeface="+mn-ea"/>
            </a:endParaRPr>
          </a:p>
        </p:txBody>
      </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5081905" cy="521970"/>
            <a:chOff x="695" y="481"/>
            <a:chExt cx="8003" cy="822"/>
          </a:xfrm>
        </p:grpSpPr>
        <p:sp>
          <p:nvSpPr>
            <p:cNvPr id="116" name="TextBox 54"/>
            <p:cNvSpPr txBox="1"/>
            <p:nvPr/>
          </p:nvSpPr>
          <p:spPr>
            <a:xfrm>
              <a:off x="1109" y="481"/>
              <a:ext cx="7589"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Mapper类和Reduce类</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10" name="TextBox 54"/>
          <p:cNvSpPr txBox="1"/>
          <p:nvPr/>
        </p:nvSpPr>
        <p:spPr>
          <a:xfrm>
            <a:off x="603885" y="1412240"/>
            <a:ext cx="224980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Reducer类</a:t>
            </a:r>
          </a:p>
        </p:txBody>
      </p:sp>
      <p:sp>
        <p:nvSpPr>
          <p:cNvPr id="13" name="文本框 12"/>
          <p:cNvSpPr txBox="1"/>
          <p:nvPr/>
        </p:nvSpPr>
        <p:spPr>
          <a:xfrm>
            <a:off x="894080" y="1950085"/>
            <a:ext cx="10345420" cy="3709035"/>
          </a:xfrm>
          <a:prstGeom prst="rect">
            <a:avLst/>
          </a:prstGeom>
          <a:noFill/>
        </p:spPr>
        <p:txBody>
          <a:bodyPr wrap="square" rtlCol="0">
            <a:spAutoFit/>
          </a:bodyPr>
          <a:lstStyle/>
          <a:p>
            <a:pPr>
              <a:lnSpc>
                <a:spcPct val="140000"/>
              </a:lnSpc>
            </a:pPr>
            <a:r>
              <a:rPr lang="zh-CN" altLang="en-US" sz="2400">
                <a:sym typeface="+mn-ea"/>
              </a:rPr>
              <a:t>Hadoop提供了一个抽象的Reducer基类，程序员需要继承这个基类，并实现其中的相关接口函数。Reducer类提供四个抽象方法。</a:t>
            </a:r>
            <a:r>
              <a:rPr lang="zh-CN" altLang="en-US" sz="2400" b="1">
                <a:sym typeface="+mn-ea"/>
              </a:rPr>
              <a:t>setup（Context context）方法</a:t>
            </a:r>
            <a:r>
              <a:rPr lang="zh-CN" altLang="en-US" sz="2400">
                <a:sym typeface="+mn-ea"/>
              </a:rPr>
              <a:t>，做一些初始化工作；</a:t>
            </a:r>
            <a:r>
              <a:rPr lang="zh-CN" altLang="en-US" sz="2400" b="1">
                <a:sym typeface="+mn-ea"/>
              </a:rPr>
              <a:t>reduce方法</a:t>
            </a:r>
            <a:r>
              <a:rPr lang="zh-CN" altLang="en-US" sz="2400">
                <a:sym typeface="+mn-ea"/>
              </a:rPr>
              <a:t>，用于完成具体的Reduce任务。</a:t>
            </a:r>
            <a:r>
              <a:rPr lang="zh-CN" altLang="en-US" sz="2400" b="1">
                <a:sym typeface="+mn-ea"/>
              </a:rPr>
              <a:t>cleanup（Context context）方法</a:t>
            </a:r>
            <a:r>
              <a:rPr lang="zh-CN" altLang="en-US" sz="2400">
                <a:sym typeface="+mn-ea"/>
              </a:rPr>
              <a:t>，完成关闭文件等收尾工作；</a:t>
            </a:r>
            <a:r>
              <a:rPr lang="zh-CN" altLang="en-US" sz="2400" b="1">
                <a:sym typeface="+mn-ea"/>
              </a:rPr>
              <a:t>run（Context context）方法</a:t>
            </a:r>
            <a:r>
              <a:rPr lang="zh-CN" altLang="en-US" sz="2400">
                <a:sym typeface="+mn-ea"/>
              </a:rPr>
              <a:t>，相当于Reduce任务的驱动，它首先调用setup，然后对每个context.nextKey ()获取的Key-Values，调用reduce方法处理，最后调用clean方法结束。</a:t>
            </a:r>
          </a:p>
        </p:txBody>
      </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2440940" cy="521970"/>
            <a:chOff x="695" y="481"/>
            <a:chExt cx="3844" cy="822"/>
          </a:xfrm>
        </p:grpSpPr>
        <p:sp>
          <p:nvSpPr>
            <p:cNvPr id="116" name="TextBox 54"/>
            <p:cNvSpPr txBox="1"/>
            <p:nvPr/>
          </p:nvSpPr>
          <p:spPr>
            <a:xfrm>
              <a:off x="1109" y="481"/>
              <a:ext cx="343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数据处理</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grpSp>
        <p:nvGrpSpPr>
          <p:cNvPr id="27" name="组合 26"/>
          <p:cNvGrpSpPr/>
          <p:nvPr/>
        </p:nvGrpSpPr>
        <p:grpSpPr>
          <a:xfrm>
            <a:off x="645795" y="1337945"/>
            <a:ext cx="11169650" cy="1876425"/>
            <a:chOff x="1130" y="2107"/>
            <a:chExt cx="17590" cy="2955"/>
          </a:xfrm>
        </p:grpSpPr>
        <p:sp>
          <p:nvSpPr>
            <p:cNvPr id="4" name="文本框 3"/>
            <p:cNvSpPr txBox="1"/>
            <p:nvPr/>
          </p:nvSpPr>
          <p:spPr>
            <a:xfrm>
              <a:off x="1130" y="2220"/>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2181" y="2107"/>
              <a:ext cx="16539" cy="2955"/>
            </a:xfrm>
            <a:prstGeom prst="rect">
              <a:avLst/>
            </a:prstGeom>
            <a:noFill/>
          </p:spPr>
          <p:txBody>
            <a:bodyPr wrap="square" rtlCol="0">
              <a:spAutoFit/>
            </a:bodyPr>
            <a:lstStyle/>
            <a:p>
              <a:pPr algn="l"/>
              <a:r>
                <a:rPr lang="zh-CN" altLang="en-US" sz="2400" b="1">
                  <a:sym typeface="+mn-ea"/>
                </a:rPr>
                <a:t>Partitioner</a:t>
              </a:r>
              <a:r>
                <a:rPr lang="zh-CN" altLang="en-US" sz="2800" b="1">
                  <a:sym typeface="+mn-ea"/>
                </a:rPr>
                <a:t>：</a:t>
              </a:r>
            </a:p>
            <a:p>
              <a:pPr algn="l"/>
              <a:r>
                <a:rPr lang="zh-CN" altLang="en-US" sz="2200">
                  <a:sym typeface="+mn-ea"/>
                </a:rPr>
                <a:t>Partitoner的作用是对Mapper产生的中间结果进行分片，将同一分组的数据交给一个Reducer来处理，直接影响这Reducer阶段的负载均衡。</a:t>
              </a:r>
            </a:p>
            <a:p>
              <a:pPr algn="l"/>
              <a:r>
                <a:rPr lang="zh-CN" altLang="en-US" sz="2200">
                  <a:sym typeface="+mn-ea"/>
                </a:rPr>
                <a:t>Partitoner中最重要的方法就是getPartition()，包含三个参数，key，value，以及Reducer的个数numPartions</a:t>
              </a:r>
            </a:p>
          </p:txBody>
        </p:sp>
      </p:grpSp>
      <p:grpSp>
        <p:nvGrpSpPr>
          <p:cNvPr id="30" name="组合 29"/>
          <p:cNvGrpSpPr/>
          <p:nvPr/>
        </p:nvGrpSpPr>
        <p:grpSpPr>
          <a:xfrm>
            <a:off x="645795" y="4909185"/>
            <a:ext cx="11169650" cy="1652270"/>
            <a:chOff x="1217" y="7392"/>
            <a:chExt cx="17590" cy="2602"/>
          </a:xfrm>
        </p:grpSpPr>
        <p:sp>
          <p:nvSpPr>
            <p:cNvPr id="23" name="文本框 22"/>
            <p:cNvSpPr txBox="1"/>
            <p:nvPr/>
          </p:nvSpPr>
          <p:spPr>
            <a:xfrm>
              <a:off x="1217" y="7392"/>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24" name="文本框 23"/>
            <p:cNvSpPr txBox="1"/>
            <p:nvPr/>
          </p:nvSpPr>
          <p:spPr>
            <a:xfrm>
              <a:off x="2268" y="7415"/>
              <a:ext cx="16539" cy="2579"/>
            </a:xfrm>
            <a:prstGeom prst="rect">
              <a:avLst/>
            </a:prstGeom>
            <a:noFill/>
          </p:spPr>
          <p:txBody>
            <a:bodyPr wrap="square" rtlCol="0">
              <a:spAutoFit/>
            </a:bodyPr>
            <a:lstStyle/>
            <a:p>
              <a:pPr algn="l"/>
              <a:r>
                <a:rPr lang="zh-CN" altLang="en-US" sz="2800" b="1">
                  <a:sym typeface="+mn-ea"/>
                </a:rPr>
                <a:t>Sort：</a:t>
              </a:r>
            </a:p>
            <a:p>
              <a:pPr algn="l">
                <a:lnSpc>
                  <a:spcPct val="110000"/>
                </a:lnSpc>
              </a:pPr>
              <a:r>
                <a:rPr lang="zh-CN" altLang="en-US" sz="2200">
                  <a:sym typeface="+mn-ea"/>
                </a:rPr>
                <a:t>Sort是Map过程所产生的中间数据在送给Reduce进行处理之前所要经过的一个过程，它的作用是把传输到每一个节点上的所有&lt;key,value&gt;对进行排序（即Map生成的结果传送到某一个节点，在进行Reduce之前，会被Hadoop自动排序）</a:t>
              </a:r>
            </a:p>
          </p:txBody>
        </p:sp>
      </p:grpSp>
      <p:grpSp>
        <p:nvGrpSpPr>
          <p:cNvPr id="29" name="组合 28"/>
          <p:cNvGrpSpPr/>
          <p:nvPr/>
        </p:nvGrpSpPr>
        <p:grpSpPr>
          <a:xfrm>
            <a:off x="645795" y="3258820"/>
            <a:ext cx="11169650" cy="1552575"/>
            <a:chOff x="1217" y="5923"/>
            <a:chExt cx="17590" cy="2445"/>
          </a:xfrm>
        </p:grpSpPr>
        <p:sp>
          <p:nvSpPr>
            <p:cNvPr id="25" name="文本框 24"/>
            <p:cNvSpPr txBox="1"/>
            <p:nvPr/>
          </p:nvSpPr>
          <p:spPr>
            <a:xfrm>
              <a:off x="1217" y="592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26" name="文本框 25"/>
            <p:cNvSpPr txBox="1"/>
            <p:nvPr/>
          </p:nvSpPr>
          <p:spPr>
            <a:xfrm>
              <a:off x="2268" y="5946"/>
              <a:ext cx="16539" cy="2422"/>
            </a:xfrm>
            <a:prstGeom prst="rect">
              <a:avLst/>
            </a:prstGeom>
            <a:noFill/>
          </p:spPr>
          <p:txBody>
            <a:bodyPr wrap="square" rtlCol="0">
              <a:spAutoFit/>
            </a:bodyPr>
            <a:lstStyle/>
            <a:p>
              <a:pPr algn="l"/>
              <a:r>
                <a:rPr lang="zh-CN" altLang="en-US" sz="2800" b="1">
                  <a:sym typeface="+mn-ea"/>
                </a:rPr>
                <a:t>输入数据分块InputSplit</a:t>
              </a:r>
              <a:br>
                <a:rPr lang="zh-CN" altLang="en-US" sz="2800" b="1">
                  <a:sym typeface="+mn-ea"/>
                </a:rPr>
              </a:br>
              <a:r>
                <a:rPr lang="zh-CN" altLang="en-US" sz="2200">
                  <a:sym typeface="+mn-ea"/>
                </a:rPr>
                <a:t>数据分块InputSplit是Hadoop MapReduce框架中的基础类之一。InputSplit定义了输入到单个Map任务的输入数据，一个InputSplit将单独作为一个Mapper的输入，即作业的Mapper数量是由InputSplit的个数决定的。</a:t>
              </a:r>
            </a:p>
          </p:txBody>
        </p:sp>
      </p:gr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2403475" cy="521970"/>
            <a:chOff x="695" y="481"/>
            <a:chExt cx="3785" cy="822"/>
          </a:xfrm>
        </p:grpSpPr>
        <p:sp>
          <p:nvSpPr>
            <p:cNvPr id="116" name="TextBox 54"/>
            <p:cNvSpPr txBox="1"/>
            <p:nvPr/>
          </p:nvSpPr>
          <p:spPr>
            <a:xfrm>
              <a:off x="1109" y="481"/>
              <a:ext cx="3371"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数据输出</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10" name="TextBox 54"/>
          <p:cNvSpPr txBox="1"/>
          <p:nvPr/>
        </p:nvSpPr>
        <p:spPr>
          <a:xfrm>
            <a:off x="675640" y="134048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数据输出格式OutputFormat：</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65835" y="1950085"/>
            <a:ext cx="10345420" cy="3066415"/>
          </a:xfrm>
          <a:prstGeom prst="rect">
            <a:avLst/>
          </a:prstGeom>
          <a:noFill/>
          <a:ln>
            <a:solidFill>
              <a:srgbClr val="0A97A6"/>
            </a:solidFill>
          </a:ln>
        </p:spPr>
        <p:txBody>
          <a:bodyPr wrap="square" rtlCol="0">
            <a:spAutoFit/>
          </a:bodyPr>
          <a:lstStyle/>
          <a:p>
            <a:pPr>
              <a:lnSpc>
                <a:spcPct val="110000"/>
              </a:lnSpc>
            </a:pPr>
            <a:r>
              <a:rPr lang="zh-CN" altLang="en-US" sz="2200">
                <a:sym typeface="+mn-ea"/>
              </a:rPr>
              <a:t>OutputFormat是一个抽象类，位于org.apache.hadoop.MapReduce.OutputFormat&lt;K,V&gt;，为文件输出格式提供作业结果数据输出的功能。</a:t>
            </a:r>
          </a:p>
          <a:p>
            <a:pPr>
              <a:lnSpc>
                <a:spcPct val="110000"/>
              </a:lnSpc>
            </a:pPr>
            <a:r>
              <a:rPr lang="zh-CN" altLang="en-US" sz="2200">
                <a:sym typeface="+mn-ea"/>
              </a:rPr>
              <a:t>OutputFormat主要用于描述输出数据的格式，能够将用户提供的key/value对写入特定格式的文件中。 其中与InputFormat类似，OutputFormat接口中有一个重要的方法就是getRecordWriter()，返回的RecordWriter接收一个key/value对，并将之写入文件。Task执行过程中，MapReduce框架会将Map或Reduce函数产生的结果传入write方法。</a:t>
            </a:r>
          </a:p>
        </p:txBody>
      </p:sp>
      <p:sp>
        <p:nvSpPr>
          <p:cNvPr id="100" name="文本框 99"/>
          <p:cNvSpPr txBox="1"/>
          <p:nvPr/>
        </p:nvSpPr>
        <p:spPr>
          <a:xfrm>
            <a:off x="925195" y="5387340"/>
            <a:ext cx="10345420" cy="1106805"/>
          </a:xfrm>
          <a:prstGeom prst="rect">
            <a:avLst/>
          </a:prstGeom>
          <a:noFill/>
          <a:ln w="9525">
            <a:solidFill>
              <a:srgbClr val="C00000"/>
            </a:solidFill>
          </a:ln>
        </p:spPr>
        <p:txBody>
          <a:bodyPr wrap="square">
            <a:spAutoFit/>
          </a:bodyPr>
          <a:lstStyle/>
          <a:p>
            <a:pPr marL="0" indent="266700"/>
            <a:r>
              <a:rPr lang="zh-CN" sz="2200" b="0">
                <a:ea typeface="宋体" panose="02010600030101010101" pitchFamily="2" charset="-122"/>
              </a:rPr>
              <a:t>默认情况下，当作业成功完成后，会在最终结果目录下生成空文件</a:t>
            </a:r>
            <a:r>
              <a:rPr lang="en-US" sz="2200" b="0">
                <a:latin typeface="Times New Roman" panose="02020603050405020304" charset="0"/>
                <a:ea typeface="宋体" panose="02010600030101010101" pitchFamily="2" charset="-122"/>
              </a:rPr>
              <a:t>_SUCCESS</a:t>
            </a:r>
            <a:r>
              <a:rPr lang="zh-CN" sz="2200" b="0">
                <a:ea typeface="宋体" panose="02010600030101010101" pitchFamily="2" charset="-122"/>
              </a:rPr>
              <a:t>，该文件主要为高层应用提供作业运行完成的标识，比如</a:t>
            </a:r>
            <a:r>
              <a:rPr lang="en-US" sz="2200" b="0">
                <a:latin typeface="Times New Roman" panose="02020603050405020304" charset="0"/>
                <a:ea typeface="宋体" panose="02010600030101010101" pitchFamily="2" charset="-122"/>
              </a:rPr>
              <a:t>oozie</a:t>
            </a:r>
            <a:r>
              <a:rPr lang="zh-CN" sz="2200" b="0">
                <a:ea typeface="宋体" panose="02010600030101010101" pitchFamily="2" charset="-122"/>
              </a:rPr>
              <a:t>工作流就可以根据这个判断任务是否执行成功。</a:t>
            </a:r>
            <a:endParaRPr lang="zh-CN" altLang="en-US" sz="2200"/>
          </a:p>
        </p:txBody>
      </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2403475" cy="521970"/>
            <a:chOff x="695" y="481"/>
            <a:chExt cx="3785" cy="822"/>
          </a:xfrm>
        </p:grpSpPr>
        <p:sp>
          <p:nvSpPr>
            <p:cNvPr id="116" name="TextBox 54"/>
            <p:cNvSpPr txBox="1"/>
            <p:nvPr/>
          </p:nvSpPr>
          <p:spPr>
            <a:xfrm>
              <a:off x="1109" y="481"/>
              <a:ext cx="3371"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数据输出</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21" name="文本框 20"/>
          <p:cNvSpPr txBox="1"/>
          <p:nvPr/>
        </p:nvSpPr>
        <p:spPr>
          <a:xfrm>
            <a:off x="987425" y="2121535"/>
            <a:ext cx="10345420" cy="4521835"/>
          </a:xfrm>
          <a:prstGeom prst="rect">
            <a:avLst/>
          </a:prstGeom>
          <a:noFill/>
          <a:ln>
            <a:solidFill>
              <a:srgbClr val="0A97A6"/>
            </a:solidFill>
          </a:ln>
        </p:spPr>
        <p:txBody>
          <a:bodyPr wrap="square" rtlCol="0">
            <a:spAutoFit/>
          </a:bodyPr>
          <a:lstStyle/>
          <a:p>
            <a:pPr>
              <a:lnSpc>
                <a:spcPct val="120000"/>
              </a:lnSpc>
            </a:pPr>
            <a:r>
              <a:rPr lang="zh-CN" altLang="en-US" sz="2400">
                <a:sym typeface="+mn-ea"/>
              </a:rPr>
              <a:t>RecordWriter是一个抽象类，位于org.apache.hadoop.MapReduce.RecordWriter&lt;K,V&gt;。RecordWriter用于将Reduce对象的输出结果导入数据接收器中。对于一个文件输出格式，都需要有一个对应的数据记录输出RecordWriter，以便系统明确输出结果写入到文件中的具体格式。close()方法负责关闭操作，而write()方法则实现key/value键值对的写入。这两个抽象方法如下：</a:t>
            </a:r>
          </a:p>
          <a:p>
            <a:pPr>
              <a:lnSpc>
                <a:spcPct val="120000"/>
              </a:lnSpc>
            </a:pPr>
            <a:r>
              <a:rPr lang="zh-CN" altLang="en-US" sz="2400">
                <a:sym typeface="+mn-ea"/>
              </a:rPr>
              <a:t>1)public abstract void close(TaskAttemptContext context) </a:t>
            </a:r>
          </a:p>
          <a:p>
            <a:pPr>
              <a:lnSpc>
                <a:spcPct val="120000"/>
              </a:lnSpc>
            </a:pPr>
            <a:r>
              <a:rPr lang="zh-CN" altLang="en-US" sz="2400">
                <a:sym typeface="+mn-ea"/>
              </a:rPr>
              <a:t>2)public abstract void write(K key,V value)</a:t>
            </a:r>
          </a:p>
          <a:p>
            <a:pPr>
              <a:lnSpc>
                <a:spcPct val="120000"/>
              </a:lnSpc>
            </a:pPr>
            <a:r>
              <a:rPr lang="zh-CN" altLang="en-US" sz="2400">
                <a:sym typeface="+mn-ea"/>
              </a:rPr>
              <a:t>第一个方法是关闭RecordWriter，继承Closable接口，第二个方法是写一个key/value键值对。</a:t>
            </a:r>
          </a:p>
        </p:txBody>
      </p:sp>
      <p:sp>
        <p:nvSpPr>
          <p:cNvPr id="4" name="TextBox 54"/>
          <p:cNvSpPr txBox="1"/>
          <p:nvPr/>
        </p:nvSpPr>
        <p:spPr>
          <a:xfrm>
            <a:off x="659130" y="146748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数据记录输出RecordWriter</a:t>
            </a:r>
          </a:p>
        </p:txBody>
      </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2403475" cy="521970"/>
            <a:chOff x="695" y="481"/>
            <a:chExt cx="3785" cy="822"/>
          </a:xfrm>
        </p:grpSpPr>
        <p:sp>
          <p:nvSpPr>
            <p:cNvPr id="116" name="TextBox 54"/>
            <p:cNvSpPr txBox="1"/>
            <p:nvPr/>
          </p:nvSpPr>
          <p:spPr>
            <a:xfrm>
              <a:off x="1109" y="481"/>
              <a:ext cx="3371"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数据输出</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10.5  MapReduce编程接口</a:t>
            </a:r>
          </a:p>
        </p:txBody>
      </p:sp>
      <p:sp>
        <p:nvSpPr>
          <p:cNvPr id="21" name="文本框 20"/>
          <p:cNvSpPr txBox="1"/>
          <p:nvPr/>
        </p:nvSpPr>
        <p:spPr>
          <a:xfrm>
            <a:off x="987425" y="2121535"/>
            <a:ext cx="10345420" cy="4521835"/>
          </a:xfrm>
          <a:prstGeom prst="rect">
            <a:avLst/>
          </a:prstGeom>
          <a:noFill/>
          <a:ln>
            <a:solidFill>
              <a:srgbClr val="0A97A6"/>
            </a:solidFill>
          </a:ln>
        </p:spPr>
        <p:txBody>
          <a:bodyPr wrap="square" rtlCol="0">
            <a:spAutoFit/>
          </a:bodyPr>
          <a:lstStyle/>
          <a:p>
            <a:pPr>
              <a:lnSpc>
                <a:spcPct val="120000"/>
              </a:lnSpc>
            </a:pPr>
            <a:r>
              <a:rPr lang="zh-CN" altLang="en-US" sz="2400">
                <a:sym typeface="+mn-ea"/>
              </a:rPr>
              <a:t>RecordWriter是一个抽象类，位于org.apache.hadoop.MapReduce.RecordWriter&lt;K,V&gt;。RecordWriter用于将Reduce对象的输出结果导入数据接收器中。对于一个文件输出格式，都需要有一个对应的数据记录输出RecordWriter，以便系统明确输出结果写入到文件中的具体格式。close()方法负责关闭操作，而write()方法则实现key/value键值对的写入。这两个抽象方法如下：</a:t>
            </a:r>
          </a:p>
          <a:p>
            <a:pPr>
              <a:lnSpc>
                <a:spcPct val="120000"/>
              </a:lnSpc>
            </a:pPr>
            <a:r>
              <a:rPr lang="zh-CN" altLang="en-US" sz="2400">
                <a:sym typeface="+mn-ea"/>
              </a:rPr>
              <a:t>1)public abstract void close(TaskAttemptContext context) </a:t>
            </a:r>
          </a:p>
          <a:p>
            <a:pPr>
              <a:lnSpc>
                <a:spcPct val="120000"/>
              </a:lnSpc>
            </a:pPr>
            <a:r>
              <a:rPr lang="zh-CN" altLang="en-US" sz="2400">
                <a:sym typeface="+mn-ea"/>
              </a:rPr>
              <a:t>2)public abstract void write(K key,V value)</a:t>
            </a:r>
          </a:p>
          <a:p>
            <a:pPr>
              <a:lnSpc>
                <a:spcPct val="120000"/>
              </a:lnSpc>
            </a:pPr>
            <a:r>
              <a:rPr lang="zh-CN" altLang="en-US" sz="2400">
                <a:sym typeface="+mn-ea"/>
              </a:rPr>
              <a:t>第一个方法是关闭RecordWriter，继承Closable接口，第二个方法是写一个key/value键值对。</a:t>
            </a:r>
          </a:p>
        </p:txBody>
      </p:sp>
      <p:sp>
        <p:nvSpPr>
          <p:cNvPr id="4" name="TextBox 54"/>
          <p:cNvSpPr txBox="1"/>
          <p:nvPr/>
        </p:nvSpPr>
        <p:spPr>
          <a:xfrm>
            <a:off x="659130" y="146748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数据记录输出RecordWriter</a:t>
            </a:r>
          </a:p>
        </p:txBody>
      </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sp>
        <p:nvSpPr>
          <p:cNvPr id="21" name="文本框 20"/>
          <p:cNvSpPr txBox="1"/>
          <p:nvPr/>
        </p:nvSpPr>
        <p:spPr>
          <a:xfrm>
            <a:off x="603885" y="945515"/>
            <a:ext cx="10345420" cy="1863725"/>
          </a:xfrm>
          <a:prstGeom prst="rect">
            <a:avLst/>
          </a:prstGeom>
          <a:noFill/>
          <a:ln>
            <a:solidFill>
              <a:srgbClr val="0A97A6"/>
            </a:solidFill>
          </a:ln>
        </p:spPr>
        <p:txBody>
          <a:bodyPr wrap="square" rtlCol="0">
            <a:spAutoFit/>
          </a:bodyPr>
          <a:lstStyle/>
          <a:p>
            <a:pPr>
              <a:lnSpc>
                <a:spcPct val="120000"/>
              </a:lnSpc>
            </a:pPr>
            <a:r>
              <a:rPr lang="zh-CN" altLang="en-US" sz="2400">
                <a:sym typeface="+mn-ea"/>
              </a:rPr>
              <a:t>WordCount是一个能够统计文本中单词个数的MapReduce入门程序。其输入是一个包含大量单词的文本文件，输出是文件中每个单词及其出现次数（频数），并按照单词字母顺序排序，每个单词和其频数占一行，单词和频数之间有间隔。</a:t>
            </a:r>
          </a:p>
        </p:txBody>
      </p:sp>
      <p:pic>
        <p:nvPicPr>
          <p:cNvPr id="10" name="图片 9"/>
          <p:cNvPicPr>
            <a:picLocks noChangeAspect="1"/>
          </p:cNvPicPr>
          <p:nvPr/>
        </p:nvPicPr>
        <p:blipFill>
          <a:blip r:embed="rId3"/>
          <a:stretch>
            <a:fillRect/>
          </a:stretch>
        </p:blipFill>
        <p:spPr>
          <a:xfrm>
            <a:off x="2891790" y="3236595"/>
            <a:ext cx="5769610" cy="3135630"/>
          </a:xfrm>
          <a:prstGeom prst="rect">
            <a:avLst/>
          </a:prstGeom>
        </p:spPr>
      </p:pic>
    </p:spTree>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grpSp>
        <p:nvGrpSpPr>
          <p:cNvPr id="3" name="组合 2"/>
          <p:cNvGrpSpPr/>
          <p:nvPr/>
        </p:nvGrpSpPr>
        <p:grpSpPr>
          <a:xfrm>
            <a:off x="389890" y="884555"/>
            <a:ext cx="6088380"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WordCount MapReduce设计</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61" name="图片 42" descr="IMG_260"/>
          <p:cNvPicPr>
            <a:picLocks noChangeAspect="1"/>
          </p:cNvPicPr>
          <p:nvPr/>
        </p:nvPicPr>
        <p:blipFill>
          <a:blip r:embed="rId3"/>
          <a:stretch>
            <a:fillRect/>
          </a:stretch>
        </p:blipFill>
        <p:spPr>
          <a:xfrm>
            <a:off x="6665595" y="1635760"/>
            <a:ext cx="5386070" cy="4796155"/>
          </a:xfrm>
          <a:prstGeom prst="rect">
            <a:avLst/>
          </a:prstGeom>
          <a:noFill/>
          <a:ln w="9525">
            <a:noFill/>
          </a:ln>
        </p:spPr>
      </p:pic>
      <p:sp>
        <p:nvSpPr>
          <p:cNvPr id="100" name="文本框 99"/>
          <p:cNvSpPr txBox="1"/>
          <p:nvPr/>
        </p:nvSpPr>
        <p:spPr>
          <a:xfrm>
            <a:off x="316865" y="2277745"/>
            <a:ext cx="6348730" cy="3784600"/>
          </a:xfrm>
          <a:prstGeom prst="rect">
            <a:avLst/>
          </a:prstGeom>
          <a:noFill/>
          <a:ln w="9525">
            <a:solidFill>
              <a:schemeClr val="tx1"/>
            </a:solidFill>
          </a:ln>
        </p:spPr>
        <p:txBody>
          <a:bodyPr wrap="square">
            <a:spAutoFit/>
          </a:bodyPr>
          <a:lstStyle/>
          <a:p>
            <a:pPr marL="0" indent="269240"/>
            <a:r>
              <a:rPr lang="zh-CN" sz="2400" b="0">
                <a:ea typeface="宋体" panose="02010600030101010101" pitchFamily="2" charset="-122"/>
              </a:rPr>
              <a:t>一个有三行文本的文件进行</a:t>
            </a:r>
            <a:r>
              <a:rPr lang="en-US" sz="2400" b="0">
                <a:latin typeface="Times New Roman" panose="02020603050405020304" charset="0"/>
                <a:ea typeface="宋体" panose="02010600030101010101" pitchFamily="2" charset="-122"/>
              </a:rPr>
              <a:t>MapReduce</a:t>
            </a:r>
            <a:r>
              <a:rPr lang="zh-CN" sz="2400" b="0">
                <a:ea typeface="宋体" panose="02010600030101010101" pitchFamily="2" charset="-122"/>
              </a:rPr>
              <a:t>操作：</a:t>
            </a:r>
            <a:endParaRPr lang="en-US" sz="2400" b="0">
              <a:latin typeface="Times New Roman" panose="02020603050405020304" charset="0"/>
              <a:ea typeface="宋体" panose="02010600030101010101" pitchFamily="2" charset="-122"/>
            </a:endParaRPr>
          </a:p>
          <a:p>
            <a:pPr marL="0" indent="269240"/>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）读取第一行</a:t>
            </a:r>
            <a:r>
              <a:rPr lang="en-US" sz="2400" b="0">
                <a:latin typeface="Times New Roman" panose="02020603050405020304" charset="0"/>
                <a:ea typeface="宋体" panose="02010600030101010101" pitchFamily="2" charset="-122"/>
              </a:rPr>
              <a:t>Hello World Bye World </a:t>
            </a:r>
            <a:r>
              <a:rPr lang="zh-CN" sz="2400" b="0">
                <a:ea typeface="宋体" panose="02010600030101010101" pitchFamily="2" charset="-122"/>
              </a:rPr>
              <a:t>，</a:t>
            </a:r>
          </a:p>
          <a:p>
            <a:pPr marL="0" indent="269240"/>
            <a:r>
              <a:rPr lang="zh-CN" sz="2400" b="0">
                <a:ea typeface="宋体" panose="02010600030101010101" pitchFamily="2" charset="-122"/>
              </a:rPr>
              <a:t>分割单词形成</a:t>
            </a:r>
            <a:r>
              <a:rPr lang="en-US" sz="2400" b="0">
                <a:latin typeface="Times New Roman" panose="02020603050405020304" charset="0"/>
                <a:ea typeface="宋体" panose="02010600030101010101" pitchFamily="2" charset="-122"/>
              </a:rPr>
              <a:t>Map</a:t>
            </a:r>
            <a:r>
              <a:rPr lang="zh-CN" sz="2400" b="0">
                <a:ea typeface="宋体" panose="02010600030101010101" pitchFamily="2" charset="-122"/>
              </a:rPr>
              <a:t>。</a:t>
            </a:r>
            <a:endParaRPr lang="en-US" sz="2400" b="0">
              <a:latin typeface="Times New Roman" panose="02020603050405020304" charset="0"/>
              <a:ea typeface="宋体" panose="02010600030101010101" pitchFamily="2" charset="-122"/>
            </a:endParaRPr>
          </a:p>
          <a:p>
            <a:pPr marL="0" indent="269240"/>
            <a:r>
              <a:rPr lang="en-US" sz="2400" b="0">
                <a:latin typeface="Times New Roman" panose="02020603050405020304" charset="0"/>
                <a:ea typeface="宋体" panose="02010600030101010101" pitchFamily="2" charset="-122"/>
              </a:rPr>
              <a:t>&lt;Hello,1&gt; &lt;World,1&gt; &lt;Bye,1&gt; &lt;World,1&gt;</a:t>
            </a:r>
          </a:p>
          <a:p>
            <a:pPr marL="0" indent="269240"/>
            <a:r>
              <a:rPr lang="en-US" sz="2400" b="0">
                <a:latin typeface="Times New Roman" panose="02020603050405020304" charset="0"/>
                <a:ea typeface="宋体" panose="02010600030101010101" pitchFamily="2" charset="-122"/>
              </a:rPr>
              <a:t>2</a:t>
            </a:r>
            <a:r>
              <a:rPr lang="zh-CN" sz="2400" b="0">
                <a:ea typeface="宋体" panose="02010600030101010101" pitchFamily="2" charset="-122"/>
              </a:rPr>
              <a:t>）读取第二行</a:t>
            </a:r>
            <a:r>
              <a:rPr lang="en-US" sz="2400" b="0">
                <a:latin typeface="Times New Roman" panose="02020603050405020304" charset="0"/>
                <a:ea typeface="宋体" panose="02010600030101010101" pitchFamily="2" charset="-122"/>
              </a:rPr>
              <a:t>Hello Hadoop Bye Hadoop </a:t>
            </a:r>
            <a:r>
              <a:rPr lang="zh-CN" sz="2400" b="0">
                <a:ea typeface="宋体" panose="02010600030101010101" pitchFamily="2" charset="-122"/>
              </a:rPr>
              <a:t>，</a:t>
            </a:r>
          </a:p>
          <a:p>
            <a:pPr marL="0" indent="269240"/>
            <a:r>
              <a:rPr lang="zh-CN" sz="2400" b="0">
                <a:ea typeface="宋体" panose="02010600030101010101" pitchFamily="2" charset="-122"/>
              </a:rPr>
              <a:t>分割单词形成</a:t>
            </a:r>
            <a:r>
              <a:rPr lang="en-US" sz="2400" b="0">
                <a:latin typeface="Times New Roman" panose="02020603050405020304" charset="0"/>
                <a:ea typeface="宋体" panose="02010600030101010101" pitchFamily="2" charset="-122"/>
              </a:rPr>
              <a:t>Map</a:t>
            </a:r>
            <a:r>
              <a:rPr lang="zh-CN" sz="2400" b="0">
                <a:ea typeface="宋体" panose="02010600030101010101" pitchFamily="2" charset="-122"/>
              </a:rPr>
              <a:t>。</a:t>
            </a:r>
            <a:endParaRPr lang="en-US" sz="2400" b="0">
              <a:latin typeface="Times New Roman" panose="02020603050405020304" charset="0"/>
              <a:ea typeface="宋体" panose="02010600030101010101" pitchFamily="2" charset="-122"/>
            </a:endParaRPr>
          </a:p>
          <a:p>
            <a:pPr marL="0" indent="269240"/>
            <a:r>
              <a:rPr lang="en-US" sz="2400" b="0">
                <a:latin typeface="Times New Roman" panose="02020603050405020304" charset="0"/>
                <a:ea typeface="宋体" panose="02010600030101010101" pitchFamily="2" charset="-122"/>
              </a:rPr>
              <a:t>&lt;Hello,1&gt; &lt;Hadoop,1&gt; &lt;Bye,1&gt; &lt;Hadoop,1&gt;</a:t>
            </a:r>
          </a:p>
          <a:p>
            <a:pPr marL="0" indent="269240"/>
            <a:r>
              <a:rPr lang="en-US" sz="2400" b="0">
                <a:latin typeface="Times New Roman" panose="02020603050405020304" charset="0"/>
                <a:ea typeface="宋体" panose="02010600030101010101" pitchFamily="2" charset="-122"/>
              </a:rPr>
              <a:t>3</a:t>
            </a:r>
            <a:r>
              <a:rPr lang="zh-CN" sz="2400" b="0">
                <a:ea typeface="宋体" panose="02010600030101010101" pitchFamily="2" charset="-122"/>
              </a:rPr>
              <a:t>）读取第三行</a:t>
            </a:r>
            <a:r>
              <a:rPr lang="en-US" sz="2400" b="0">
                <a:latin typeface="Times New Roman" panose="02020603050405020304" charset="0"/>
                <a:ea typeface="宋体" panose="02010600030101010101" pitchFamily="2" charset="-122"/>
              </a:rPr>
              <a:t>Bye Hadoop Hello Hadoop</a:t>
            </a:r>
            <a:r>
              <a:rPr lang="zh-CN" sz="2400" b="0">
                <a:ea typeface="宋体" panose="02010600030101010101" pitchFamily="2" charset="-122"/>
              </a:rPr>
              <a:t>，</a:t>
            </a:r>
          </a:p>
          <a:p>
            <a:pPr marL="0" indent="269240"/>
            <a:r>
              <a:rPr lang="zh-CN" sz="2400" b="0">
                <a:ea typeface="宋体" panose="02010600030101010101" pitchFamily="2" charset="-122"/>
              </a:rPr>
              <a:t>分割单词形成</a:t>
            </a:r>
            <a:r>
              <a:rPr lang="en-US" sz="2400" b="0">
                <a:latin typeface="Times New Roman" panose="02020603050405020304" charset="0"/>
                <a:ea typeface="宋体" panose="02010600030101010101" pitchFamily="2" charset="-122"/>
              </a:rPr>
              <a:t>Map</a:t>
            </a:r>
            <a:r>
              <a:rPr lang="zh-CN" sz="2400" b="0">
                <a:ea typeface="宋体" panose="02010600030101010101" pitchFamily="2" charset="-122"/>
              </a:rPr>
              <a:t>。</a:t>
            </a:r>
            <a:endParaRPr lang="en-US" sz="2400" b="0">
              <a:latin typeface="Times New Roman" panose="02020603050405020304" charset="0"/>
              <a:ea typeface="宋体" panose="02010600030101010101" pitchFamily="2" charset="-122"/>
            </a:endParaRPr>
          </a:p>
          <a:p>
            <a:pPr marL="0" indent="269240"/>
            <a:r>
              <a:rPr lang="en-US" sz="2400" b="0">
                <a:latin typeface="Times New Roman" panose="02020603050405020304" charset="0"/>
                <a:ea typeface="宋体" panose="02010600030101010101" pitchFamily="2" charset="-122"/>
              </a:rPr>
              <a:t>&lt;Bye,1&gt; &lt;Hadoop,1&gt; &lt;Hello,1&gt; &lt;Hadoop,1&gt;</a:t>
            </a:r>
            <a:endParaRPr lang="zh-CN" altLang="en-US" sz="2400"/>
          </a:p>
        </p:txBody>
      </p:sp>
      <p:sp>
        <p:nvSpPr>
          <p:cNvPr id="8" name="文本框 7"/>
          <p:cNvSpPr txBox="1"/>
          <p:nvPr/>
        </p:nvSpPr>
        <p:spPr>
          <a:xfrm>
            <a:off x="603885" y="1559560"/>
            <a:ext cx="241490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a:t>
            </a:r>
            <a:r>
              <a:rPr lang="en-US" altLang="zh-CN" sz="2800" b="1">
                <a:latin typeface="微软雅黑" panose="020B0503020204020204" pitchFamily="34" charset="-122"/>
                <a:ea typeface="微软雅黑" panose="020B0503020204020204" pitchFamily="34" charset="-122"/>
                <a:sym typeface="+mn-ea"/>
              </a:rPr>
              <a:t>Map</a:t>
            </a:r>
            <a:r>
              <a:rPr lang="zh-CN" altLang="en-US" sz="2800" b="1">
                <a:latin typeface="微软雅黑" panose="020B0503020204020204" pitchFamily="34" charset="-122"/>
                <a:ea typeface="微软雅黑" panose="020B0503020204020204" pitchFamily="34" charset="-122"/>
                <a:sym typeface="+mn-ea"/>
              </a:rPr>
              <a:t>操作：</a:t>
            </a:r>
          </a:p>
        </p:txBody>
      </p:sp>
    </p:spTree>
  </p:cSld>
  <p:clrMapOvr>
    <a:masterClrMapping/>
  </p:clrMapOvr>
  <p:transition spd="slow" advClick="0" advTm="36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grpSp>
        <p:nvGrpSpPr>
          <p:cNvPr id="3" name="组合 2"/>
          <p:cNvGrpSpPr/>
          <p:nvPr/>
        </p:nvGrpSpPr>
        <p:grpSpPr>
          <a:xfrm>
            <a:off x="389890" y="884555"/>
            <a:ext cx="6088380"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WordCount MapReduce设计</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文本框 7"/>
          <p:cNvSpPr txBox="1"/>
          <p:nvPr/>
        </p:nvSpPr>
        <p:spPr>
          <a:xfrm>
            <a:off x="603885" y="1559560"/>
            <a:ext cx="11042015"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a:t>
            </a:r>
            <a:r>
              <a:rPr lang="en-US" altLang="zh-CN" sz="2800" b="1">
                <a:latin typeface="微软雅黑" panose="020B0503020204020204" pitchFamily="34" charset="-122"/>
                <a:ea typeface="微软雅黑" panose="020B0503020204020204" pitchFamily="34" charset="-122"/>
                <a:sym typeface="+mn-ea"/>
              </a:rPr>
              <a:t>Reduce</a:t>
            </a:r>
            <a:r>
              <a:rPr lang="zh-CN" altLang="en-US" sz="2800" b="1">
                <a:latin typeface="微软雅黑" panose="020B0503020204020204" pitchFamily="34" charset="-122"/>
                <a:ea typeface="微软雅黑" panose="020B0503020204020204" pitchFamily="34" charset="-122"/>
                <a:sym typeface="+mn-ea"/>
              </a:rPr>
              <a:t>操作：</a:t>
            </a:r>
            <a:r>
              <a:rPr lang="zh-CN" altLang="en-US" sz="2400">
                <a:latin typeface="微软雅黑" panose="020B0503020204020204" pitchFamily="34" charset="-122"/>
                <a:ea typeface="微软雅黑" panose="020B0503020204020204" pitchFamily="34" charset="-122"/>
                <a:sym typeface="+mn-ea"/>
              </a:rPr>
              <a:t>Reduce操作是对Map的结果进行排序，合并，最后得出词频</a:t>
            </a:r>
          </a:p>
        </p:txBody>
      </p:sp>
      <p:pic>
        <p:nvPicPr>
          <p:cNvPr id="262" name="图片 43" descr="IMG_261"/>
          <p:cNvPicPr>
            <a:picLocks noChangeAspect="1"/>
          </p:cNvPicPr>
          <p:nvPr/>
        </p:nvPicPr>
        <p:blipFill>
          <a:blip r:embed="rId3"/>
          <a:stretch>
            <a:fillRect/>
          </a:stretch>
        </p:blipFill>
        <p:spPr>
          <a:xfrm>
            <a:off x="2042160" y="2202180"/>
            <a:ext cx="7356475" cy="4489450"/>
          </a:xfrm>
          <a:prstGeom prst="rect">
            <a:avLst/>
          </a:prstGeom>
          <a:noFill/>
          <a:ln w="9525">
            <a:noFill/>
          </a:ln>
        </p:spPr>
      </p:pic>
    </p:spTree>
  </p:cSld>
  <p:clrMapOvr>
    <a:masterClrMapping/>
  </p:clrMapOvr>
  <p:transition spd="slow" advClick="0" advTm="3624"/>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8" name="文本框 7"/>
          <p:cNvSpPr txBox="1"/>
          <p:nvPr/>
        </p:nvSpPr>
        <p:spPr>
          <a:xfrm>
            <a:off x="603885" y="1539875"/>
            <a:ext cx="7392670" cy="4887595"/>
          </a:xfrm>
          <a:prstGeom prst="rect">
            <a:avLst/>
          </a:prstGeom>
          <a:noFill/>
          <a:ln>
            <a:solidFill>
              <a:schemeClr val="accent4"/>
            </a:solidFill>
          </a:ln>
        </p:spPr>
        <p:txBody>
          <a:bodyPr wrap="square" rtlCol="0">
            <a:spAutoFit/>
            <a:scene3d>
              <a:camera prst="orthographicFront"/>
              <a:lightRig rig="threePt" dir="t"/>
            </a:scene3d>
          </a:bodyPr>
          <a:lstStyle/>
          <a:p>
            <a:pPr>
              <a:lnSpc>
                <a:spcPct val="130000"/>
              </a:lnSpc>
            </a:pPr>
            <a:r>
              <a:rPr lang="zh-CN" altLang="en-US" sz="2400">
                <a:effectLst>
                  <a:outerShdw blurRad="38100" dist="19050" dir="2700000" algn="tl" rotWithShape="0">
                    <a:schemeClr val="dk1">
                      <a:alpha val="40000"/>
                    </a:schemeClr>
                  </a:outerShdw>
                </a:effectLst>
              </a:rPr>
              <a:t>MapReduce是一个基于集群的高性能并行计算平台。它可以被部署在廉价的包含数十、数百至数千个节点的分布和并行计算集群。</a:t>
            </a:r>
          </a:p>
          <a:p>
            <a:pPr>
              <a:lnSpc>
                <a:spcPct val="130000"/>
              </a:lnSpc>
            </a:pPr>
            <a:r>
              <a:rPr lang="zh-CN" altLang="en-US" sz="2400">
                <a:effectLst>
                  <a:outerShdw blurRad="38100" dist="19050" dir="2700000" algn="tl" rotWithShape="0">
                    <a:schemeClr val="dk1">
                      <a:alpha val="40000"/>
                    </a:schemeClr>
                  </a:outerShdw>
                </a:effectLst>
              </a:rPr>
              <a:t>MapReduce是一个分布式并行计算的软件框架。它可以自动划分计算数据和计算任务，并能完成计算任务的并行化处理，提供了一个庞大但设计精良的并行计算软件框架，隐藏系统底层的复杂细节事务的处理。</a:t>
            </a:r>
          </a:p>
          <a:p>
            <a:pPr>
              <a:lnSpc>
                <a:spcPct val="130000"/>
              </a:lnSpc>
            </a:pPr>
            <a:r>
              <a:rPr lang="zh-CN" altLang="en-US" sz="2400">
                <a:effectLst>
                  <a:outerShdw blurRad="38100" dist="19050" dir="2700000" algn="tl" rotWithShape="0">
                    <a:schemeClr val="dk1">
                      <a:alpha val="40000"/>
                    </a:schemeClr>
                  </a:outerShdw>
                </a:effectLst>
              </a:rPr>
              <a:t>MapReduce提供了一个可用于分布式并行计算的程序设计简易方法。通过Map和Reduce两个函数编程来实现大规模数据并行处理的计算任务。</a:t>
            </a:r>
          </a:p>
        </p:txBody>
      </p:sp>
      <p:sp>
        <p:nvSpPr>
          <p:cNvPr id="55" name="TextBox 54"/>
          <p:cNvSpPr txBox="1"/>
          <p:nvPr/>
        </p:nvSpPr>
        <p:spPr>
          <a:xfrm>
            <a:off x="603801" y="9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340995" y="809625"/>
            <a:ext cx="6239510" cy="521970"/>
            <a:chOff x="695" y="481"/>
            <a:chExt cx="9826" cy="822"/>
          </a:xfrm>
        </p:grpSpPr>
        <p:sp>
          <p:nvSpPr>
            <p:cNvPr id="14"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MapReduce简介</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9" name="图片 8" descr="2018144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11390" y="1330960"/>
            <a:ext cx="5389880" cy="5838825"/>
          </a:xfrm>
          <a:prstGeom prst="rect">
            <a:avLst/>
          </a:prstGeom>
        </p:spPr>
      </p:pic>
    </p:spTree>
  </p:cSld>
  <p:clrMapOvr>
    <a:masterClrMapping/>
  </p:clrMapOvr>
  <p:transition spd="slow" advClick="0" advTm="3624"/>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grpSp>
        <p:nvGrpSpPr>
          <p:cNvPr id="3" name="组合 2"/>
          <p:cNvGrpSpPr/>
          <p:nvPr/>
        </p:nvGrpSpPr>
        <p:grpSpPr>
          <a:xfrm>
            <a:off x="389890" y="812800"/>
            <a:ext cx="6088380"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WordCount MapReduce设计</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1105535" y="1490980"/>
            <a:ext cx="9587865" cy="4887595"/>
          </a:xfrm>
          <a:prstGeom prst="rect">
            <a:avLst/>
          </a:prstGeom>
          <a:noFill/>
          <a:ln w="9525">
            <a:solidFill>
              <a:schemeClr val="tx1"/>
            </a:solidFill>
          </a:ln>
        </p:spPr>
        <p:txBody>
          <a:bodyPr wrap="square">
            <a:spAutoFit/>
          </a:bodyPr>
          <a:lstStyle/>
          <a:p>
            <a:pPr marL="0" indent="269240">
              <a:lnSpc>
                <a:spcPct val="130000"/>
              </a:lnSpc>
            </a:pPr>
            <a:r>
              <a:rPr sz="2400" b="0">
                <a:ea typeface="宋体" panose="02010600030101010101" pitchFamily="2" charset="-122"/>
              </a:rPr>
              <a:t>文字叙述简易流程：</a:t>
            </a:r>
          </a:p>
          <a:p>
            <a:pPr marL="0" indent="269240">
              <a:lnSpc>
                <a:spcPct val="130000"/>
              </a:lnSpc>
            </a:pPr>
            <a:r>
              <a:rPr sz="2400" b="0">
                <a:ea typeface="宋体" panose="02010600030101010101" pitchFamily="2" charset="-122"/>
              </a:rPr>
              <a:t>1）首先先查看下待处理的数据信息，根据自己的参数配置，形成一个任务分配规划。</a:t>
            </a:r>
          </a:p>
          <a:p>
            <a:pPr marL="0" indent="269240">
              <a:lnSpc>
                <a:spcPct val="130000"/>
              </a:lnSpc>
            </a:pPr>
            <a:r>
              <a:rPr sz="2400" b="0">
                <a:ea typeface="宋体" panose="02010600030101010101" pitchFamily="2" charset="-122"/>
              </a:rPr>
              <a:t>2）根据任务分配规划（job.split,job.xml,wc.jar）和待处理的文件提交给Yarn。</a:t>
            </a:r>
          </a:p>
          <a:p>
            <a:pPr marL="0" indent="269240">
              <a:lnSpc>
                <a:spcPct val="130000"/>
              </a:lnSpc>
            </a:pPr>
            <a:r>
              <a:rPr sz="2400" b="0">
                <a:ea typeface="宋体" panose="02010600030101010101" pitchFamily="2" charset="-122"/>
              </a:rPr>
              <a:t>3）Yarn会查看哪些机器比较空闲找一个最空闲的机器把mrAppMaster启动起来。</a:t>
            </a:r>
          </a:p>
          <a:p>
            <a:pPr marL="0" indent="269240">
              <a:lnSpc>
                <a:spcPct val="130000"/>
              </a:lnSpc>
            </a:pPr>
            <a:r>
              <a:rPr sz="2400" b="0">
                <a:ea typeface="宋体" panose="02010600030101010101" pitchFamily="2" charset="-122"/>
              </a:rPr>
              <a:t>4）mrAppMaster启动后根据本次Job的描述信息，计算出需要好的MapTask实例数量，然后向集群申请启动相应数量的MapTask进程，MapTask启动后，根据给定的数据切片范围进行数据处理。</a:t>
            </a:r>
          </a:p>
        </p:txBody>
      </p:sp>
    </p:spTree>
  </p:cSld>
  <p:clrMapOvr>
    <a:masterClrMapping/>
  </p:clrMapOvr>
  <p:transition spd="slow" advClick="0" advTm="3624"/>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grpSp>
        <p:nvGrpSpPr>
          <p:cNvPr id="3" name="组合 2"/>
          <p:cNvGrpSpPr/>
          <p:nvPr/>
        </p:nvGrpSpPr>
        <p:grpSpPr>
          <a:xfrm>
            <a:off x="389890" y="812800"/>
            <a:ext cx="6088380"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WordCount MapReduce设计</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1292860" y="1741805"/>
            <a:ext cx="9008745" cy="3448685"/>
          </a:xfrm>
          <a:prstGeom prst="rect">
            <a:avLst/>
          </a:prstGeom>
          <a:noFill/>
          <a:ln w="9525">
            <a:solidFill>
              <a:schemeClr val="tx1"/>
            </a:solidFill>
          </a:ln>
        </p:spPr>
        <p:txBody>
          <a:bodyPr wrap="square">
            <a:spAutoFit/>
          </a:bodyPr>
          <a:lstStyle/>
          <a:p>
            <a:pPr marL="0" indent="269240">
              <a:lnSpc>
                <a:spcPct val="130000"/>
              </a:lnSpc>
            </a:pPr>
            <a:r>
              <a:rPr sz="2400" b="0">
                <a:ea typeface="宋体" panose="02010600030101010101" pitchFamily="2" charset="-122"/>
              </a:rPr>
              <a:t>5）根据MapTask去读取一行数据，先是通过InputFormat读取一行的数据返回我们自己定义的WordcountMapper.class，并且通过收集器中OutputCollector输出到本地是已经排好序且分区的。</a:t>
            </a:r>
          </a:p>
          <a:p>
            <a:pPr marL="0" indent="269240">
              <a:lnSpc>
                <a:spcPct val="130000"/>
              </a:lnSpc>
            </a:pPr>
            <a:r>
              <a:rPr sz="2400" b="0">
                <a:ea typeface="宋体" panose="02010600030101010101" pitchFamily="2" charset="-122"/>
              </a:rPr>
              <a:t>6）待全部收集完毕后，这时mrAppMaster通知ReduceTask会读取分区且排好序的文件，一组一组的读进去，通过我们自定义的WordcountReducer.class写出去，在经过OutputFormat组件生成part-r-00000这样的文件。</a:t>
            </a:r>
          </a:p>
        </p:txBody>
      </p:sp>
    </p:spTree>
  </p:cSld>
  <p:clrMapOvr>
    <a:masterClrMapping/>
  </p:clrMapOvr>
  <p:transition spd="slow" advClick="0" advTm="3624"/>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p>
        </p:txBody>
      </p:sp>
      <p:grpSp>
        <p:nvGrpSpPr>
          <p:cNvPr id="3" name="组合 2"/>
          <p:cNvGrpSpPr/>
          <p:nvPr/>
        </p:nvGrpSpPr>
        <p:grpSpPr>
          <a:xfrm>
            <a:off x="389890" y="669290"/>
            <a:ext cx="6088380"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WordCount编程实现</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389890" y="1255395"/>
            <a:ext cx="11469370" cy="5631180"/>
          </a:xfrm>
          <a:prstGeom prst="rect">
            <a:avLst/>
          </a:prstGeom>
          <a:noFill/>
          <a:ln w="9525">
            <a:solidFill>
              <a:schemeClr val="tx1"/>
            </a:solidFill>
          </a:ln>
        </p:spPr>
        <p:txBody>
          <a:bodyPr wrap="square">
            <a:spAutoFit/>
          </a:bodyPr>
          <a:lstStyle/>
          <a:p>
            <a:pPr marL="0" indent="269240"/>
            <a:r>
              <a:rPr sz="2000" b="0">
                <a:ea typeface="宋体" panose="02010600030101010101" pitchFamily="2" charset="-122"/>
              </a:rPr>
              <a:t>&lt;?xml version="1.0" encoding="UTF-8"?&gt;</a:t>
            </a:r>
          </a:p>
          <a:p>
            <a:pPr marL="0" indent="269240"/>
            <a:r>
              <a:rPr sz="2000" b="0">
                <a:ea typeface="宋体" panose="02010600030101010101" pitchFamily="2" charset="-122"/>
              </a:rPr>
              <a:t>&lt;project xmlns="http://Maven.apache.org/POM/4.0.0"</a:t>
            </a:r>
          </a:p>
          <a:p>
            <a:pPr marL="0" indent="269240"/>
            <a:r>
              <a:rPr sz="2000" b="0">
                <a:ea typeface="宋体" panose="02010600030101010101" pitchFamily="2" charset="-122"/>
              </a:rPr>
              <a:t>xmlns:xsi="http://www.w3.org/2001/XMLSchema-instance"</a:t>
            </a:r>
          </a:p>
          <a:p>
            <a:pPr marL="0" indent="269240"/>
            <a:r>
              <a:rPr sz="2000" b="0">
                <a:ea typeface="宋体" panose="02010600030101010101" pitchFamily="2" charset="-122"/>
              </a:rPr>
              <a:t>xsi:schemaLocation="http://Maven.apache.org/POM/4.0.0</a:t>
            </a:r>
          </a:p>
          <a:p>
            <a:pPr marL="0" indent="269240"/>
            <a:r>
              <a:rPr sz="2000" b="0">
                <a:ea typeface="宋体" panose="02010600030101010101" pitchFamily="2" charset="-122"/>
              </a:rPr>
              <a:t>http://Maven.apache.org/xsd/Maven-4.0.0.xsd"&gt;</a:t>
            </a:r>
          </a:p>
          <a:p>
            <a:pPr marL="0" indent="269240"/>
            <a:r>
              <a:rPr sz="2000" b="0">
                <a:ea typeface="宋体" panose="02010600030101010101" pitchFamily="2" charset="-122"/>
              </a:rPr>
              <a:t>&lt;modelVersion&gt;4.0.0&lt;/modelVersion&gt;</a:t>
            </a:r>
          </a:p>
          <a:p>
            <a:pPr marL="0" indent="269240"/>
            <a:r>
              <a:rPr sz="2000" b="0">
                <a:ea typeface="宋体" panose="02010600030101010101" pitchFamily="2" charset="-122"/>
              </a:rPr>
              <a:t>&lt;groupId&gt;com.itstaredu&lt;/groupId&gt;</a:t>
            </a:r>
          </a:p>
          <a:p>
            <a:pPr marL="0" indent="269240"/>
            <a:r>
              <a:rPr sz="2000" b="0">
                <a:ea typeface="宋体" panose="02010600030101010101" pitchFamily="2" charset="-122"/>
              </a:rPr>
              <a:t>&lt;artifactId&gt;MapReduce&lt;/artifactId&gt;</a:t>
            </a:r>
          </a:p>
          <a:p>
            <a:pPr marL="0" indent="269240"/>
            <a:r>
              <a:rPr sz="2000" b="0">
                <a:ea typeface="宋体" panose="02010600030101010101" pitchFamily="2" charset="-122"/>
              </a:rPr>
              <a:t>&lt;version&gt;1.0-SNAPSHOT&lt;/version&gt;</a:t>
            </a:r>
          </a:p>
          <a:p>
            <a:pPr marL="0" indent="269240"/>
            <a:r>
              <a:rPr sz="2000" b="0">
                <a:ea typeface="宋体" panose="02010600030101010101" pitchFamily="2" charset="-122"/>
              </a:rPr>
              <a:t>&lt;dependencies&gt;</a:t>
            </a:r>
          </a:p>
          <a:p>
            <a:pPr marL="0" indent="269240"/>
            <a:r>
              <a:rPr sz="2000" b="0">
                <a:ea typeface="宋体" panose="02010600030101010101" pitchFamily="2" charset="-122"/>
              </a:rPr>
              <a:t>&lt;!-- https://mvnrepository.com/artifact/org.apache.hadoop/hadoop-common --&gt;</a:t>
            </a:r>
          </a:p>
          <a:p>
            <a:pPr marL="0" indent="269240"/>
            <a:r>
              <a:rPr sz="2000" b="0">
                <a:ea typeface="宋体" panose="02010600030101010101" pitchFamily="2" charset="-122"/>
              </a:rPr>
              <a:t>        &lt;dependency&gt;</a:t>
            </a:r>
          </a:p>
          <a:p>
            <a:pPr marL="0" indent="269240"/>
            <a:r>
              <a:rPr sz="2000" b="0">
                <a:ea typeface="宋体" panose="02010600030101010101" pitchFamily="2" charset="-122"/>
              </a:rPr>
              <a:t>            &lt;groupId&gt;org.apache.hadoop&lt;/groupId&gt;</a:t>
            </a:r>
          </a:p>
          <a:p>
            <a:pPr marL="0" indent="269240"/>
            <a:r>
              <a:rPr sz="2000" b="0">
                <a:ea typeface="宋体" panose="02010600030101010101" pitchFamily="2" charset="-122"/>
              </a:rPr>
              <a:t>            &lt;artifactId&gt;hadoop-client&lt;/artifactId&gt;</a:t>
            </a:r>
          </a:p>
          <a:p>
            <a:pPr marL="0" indent="269240"/>
            <a:r>
              <a:rPr sz="2000" b="0">
                <a:ea typeface="宋体" panose="02010600030101010101" pitchFamily="2" charset="-122"/>
              </a:rPr>
              <a:t>            &lt;version&gt;2.7.3&lt;/version&gt;</a:t>
            </a:r>
          </a:p>
          <a:p>
            <a:pPr marL="0" indent="269240"/>
            <a:r>
              <a:rPr sz="2000" b="0">
                <a:ea typeface="宋体" panose="02010600030101010101" pitchFamily="2" charset="-122"/>
              </a:rPr>
              <a:t>        &lt;/dependency&gt;</a:t>
            </a:r>
          </a:p>
          <a:p>
            <a:pPr marL="0" indent="269240"/>
            <a:r>
              <a:rPr sz="2000" b="0">
                <a:ea typeface="宋体" panose="02010600030101010101" pitchFamily="2" charset="-122"/>
              </a:rPr>
              <a:t>       &lt;/dependencies&gt;</a:t>
            </a:r>
          </a:p>
          <a:p>
            <a:pPr marL="0" indent="269240"/>
            <a:r>
              <a:rPr sz="2000" b="0">
                <a:ea typeface="宋体" panose="02010600030101010101" pitchFamily="2" charset="-122"/>
              </a:rPr>
              <a:t>&lt;/project&gt;</a:t>
            </a:r>
          </a:p>
        </p:txBody>
      </p:sp>
      <p:sp>
        <p:nvSpPr>
          <p:cNvPr id="12" name="TextBox 54"/>
          <p:cNvSpPr txBox="1"/>
          <p:nvPr/>
        </p:nvSpPr>
        <p:spPr>
          <a:xfrm>
            <a:off x="4963160" y="668655"/>
            <a:ext cx="226885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en-US" altLang="zh-CN" sz="2800" b="1">
                <a:latin typeface="微软雅黑" panose="020B0503020204020204" pitchFamily="34" charset="-122"/>
                <a:ea typeface="微软雅黑" panose="020B0503020204020204" pitchFamily="34" charset="-122"/>
                <a:sym typeface="+mn-ea"/>
              </a:rPr>
              <a:t>pom</a:t>
            </a:r>
            <a:r>
              <a:rPr lang="zh-CN" altLang="en-US" sz="2800" b="1">
                <a:latin typeface="微软雅黑" panose="020B0503020204020204" pitchFamily="34" charset="-122"/>
                <a:ea typeface="微软雅黑" panose="020B0503020204020204" pitchFamily="34" charset="-122"/>
                <a:sym typeface="+mn-ea"/>
              </a:rPr>
              <a:t>文件：</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624"/>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1046543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r>
              <a:rPr lang="en-US"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sym typeface="+mn-ea"/>
              </a:rPr>
              <a:t>WordCountMapper类</a:t>
            </a:r>
            <a:endParaRPr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9890" y="466090"/>
            <a:ext cx="11469370" cy="6554470"/>
          </a:xfrm>
          <a:prstGeom prst="rect">
            <a:avLst/>
          </a:prstGeom>
          <a:noFill/>
          <a:ln w="9525">
            <a:solidFill>
              <a:schemeClr val="tx1"/>
            </a:solidFill>
          </a:ln>
        </p:spPr>
        <p:txBody>
          <a:bodyPr wrap="square">
            <a:spAutoFit/>
          </a:bodyPr>
          <a:lstStyle/>
          <a:p>
            <a:pPr marL="0" indent="269240"/>
            <a:r>
              <a:rPr sz="2000" b="0">
                <a:ea typeface="宋体" panose="02010600030101010101" pitchFamily="2" charset="-122"/>
              </a:rPr>
              <a:t>import org.apache.hadoop.io.IntWritable;</a:t>
            </a:r>
          </a:p>
          <a:p>
            <a:pPr marL="0" indent="269240"/>
            <a:r>
              <a:rPr sz="2000" b="0">
                <a:ea typeface="宋体" panose="02010600030101010101" pitchFamily="2" charset="-122"/>
              </a:rPr>
              <a:t>import org.apache.hadoop.io.LongWritable;</a:t>
            </a:r>
          </a:p>
          <a:p>
            <a:pPr marL="0" indent="269240"/>
            <a:r>
              <a:rPr sz="2000" b="0">
                <a:ea typeface="宋体" panose="02010600030101010101" pitchFamily="2" charset="-122"/>
              </a:rPr>
              <a:t>import org.apache.hadoop.io.Text;</a:t>
            </a:r>
          </a:p>
          <a:p>
            <a:pPr marL="0" indent="269240"/>
            <a:r>
              <a:rPr sz="2000" b="0">
                <a:ea typeface="宋体" panose="02010600030101010101" pitchFamily="2" charset="-122"/>
              </a:rPr>
              <a:t>import org.apache.hadoop.MapReduce.Mapper;</a:t>
            </a:r>
          </a:p>
          <a:p>
            <a:pPr marL="0" indent="269240"/>
            <a:r>
              <a:rPr sz="2000" b="0">
                <a:ea typeface="宋体" panose="02010600030101010101" pitchFamily="2" charset="-122"/>
              </a:rPr>
              <a:t>import java.io.IOException;</a:t>
            </a:r>
          </a:p>
          <a:p>
            <a:pPr marL="0" indent="269240"/>
            <a:r>
              <a:rPr sz="2000" b="0">
                <a:ea typeface="宋体" panose="02010600030101010101" pitchFamily="2" charset="-122"/>
              </a:rPr>
              <a:t>public class WordCountMapper extends Mapper&lt;LongWritable, Text,Text, IntWritable&gt; {</a:t>
            </a:r>
          </a:p>
          <a:p>
            <a:pPr marL="0" indent="269240"/>
            <a:r>
              <a:rPr sz="2000" b="0">
                <a:ea typeface="宋体" panose="02010600030101010101" pitchFamily="2" charset="-122"/>
              </a:rPr>
              <a:t>    //对数据进行打散 </a:t>
            </a:r>
          </a:p>
          <a:p>
            <a:pPr marL="0" indent="269240"/>
            <a:r>
              <a:rPr sz="2000" b="0">
                <a:ea typeface="宋体" panose="02010600030101010101" pitchFamily="2" charset="-122"/>
              </a:rPr>
              <a:t>    @Override</a:t>
            </a:r>
          </a:p>
          <a:p>
            <a:pPr marL="0" indent="269240"/>
            <a:r>
              <a:rPr sz="2000" b="0">
                <a:ea typeface="宋体" panose="02010600030101010101" pitchFamily="2" charset="-122"/>
              </a:rPr>
              <a:t>    protected void Map(LongWritable key, Text value, Context context) throws IOException, InterruptedException {</a:t>
            </a:r>
          </a:p>
          <a:p>
            <a:pPr marL="0" indent="269240"/>
            <a:r>
              <a:rPr sz="2000" b="0">
                <a:ea typeface="宋体" panose="02010600030101010101" pitchFamily="2" charset="-122"/>
              </a:rPr>
              <a:t>        //1.接入数据 </a:t>
            </a:r>
          </a:p>
          <a:p>
            <a:pPr marL="0" indent="269240"/>
            <a:r>
              <a:rPr sz="2000" b="0">
                <a:ea typeface="宋体" panose="02010600030101010101" pitchFamily="2" charset="-122"/>
              </a:rPr>
              <a:t>        String line = value.toString();</a:t>
            </a:r>
          </a:p>
          <a:p>
            <a:pPr marL="0" indent="269240"/>
            <a:r>
              <a:rPr sz="2000" b="0">
                <a:ea typeface="宋体" panose="02010600030101010101" pitchFamily="2" charset="-122"/>
              </a:rPr>
              <a:t>        //2.对数据进行切分</a:t>
            </a:r>
          </a:p>
          <a:p>
            <a:pPr marL="0" indent="269240"/>
            <a:r>
              <a:rPr sz="2000" b="0">
                <a:ea typeface="宋体" panose="02010600030101010101" pitchFamily="2" charset="-122"/>
              </a:rPr>
              <a:t>        String[] words = line.split(" ");</a:t>
            </a:r>
          </a:p>
          <a:p>
            <a:pPr marL="0" indent="269240"/>
            <a:r>
              <a:rPr sz="2000" b="0">
                <a:ea typeface="宋体" panose="02010600030101010101" pitchFamily="2" charset="-122"/>
              </a:rPr>
              <a:t>        //3.写出以&lt;key,value&gt;形式</a:t>
            </a:r>
          </a:p>
          <a:p>
            <a:pPr marL="0" indent="269240"/>
            <a:r>
              <a:rPr sz="2000" b="0">
                <a:ea typeface="宋体" panose="02010600030101010101" pitchFamily="2" charset="-122"/>
              </a:rPr>
              <a:t>        for(String w:words){</a:t>
            </a:r>
          </a:p>
          <a:p>
            <a:pPr marL="0" indent="269240"/>
            <a:r>
              <a:rPr sz="2000" b="0">
                <a:ea typeface="宋体" panose="02010600030101010101" pitchFamily="2" charset="-122"/>
              </a:rPr>
              <a:t>            //写到Reducer端</a:t>
            </a:r>
          </a:p>
          <a:p>
            <a:pPr marL="0" indent="269240"/>
            <a:r>
              <a:rPr sz="2000" b="0">
                <a:ea typeface="宋体" panose="02010600030101010101" pitchFamily="2" charset="-122"/>
              </a:rPr>
              <a:t>            context.write(new Text(w),new IntWritable(1));</a:t>
            </a:r>
          </a:p>
          <a:p>
            <a:pPr marL="0" indent="269240"/>
            <a:r>
              <a:rPr sz="2000" b="0">
                <a:ea typeface="宋体" panose="02010600030101010101" pitchFamily="2" charset="-122"/>
              </a:rPr>
              <a:t>        }</a:t>
            </a:r>
          </a:p>
          <a:p>
            <a:pPr marL="0" indent="269240"/>
            <a:r>
              <a:rPr sz="2000" b="0">
                <a:ea typeface="宋体" panose="02010600030101010101" pitchFamily="2" charset="-122"/>
              </a:rPr>
              <a:t>    }</a:t>
            </a:r>
          </a:p>
          <a:p>
            <a:pPr marL="0" indent="269240"/>
            <a:r>
              <a:rPr sz="2000" b="0">
                <a:ea typeface="宋体" panose="02010600030101010101" pitchFamily="2" charset="-122"/>
              </a:rPr>
              <a:t>}</a:t>
            </a:r>
          </a:p>
        </p:txBody>
      </p:sp>
    </p:spTree>
  </p:cSld>
  <p:clrMapOvr>
    <a:masterClrMapping/>
  </p:clrMapOvr>
  <p:transition spd="slow" advClick="0" advTm="3624"/>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1046543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r>
              <a:rPr lang="en-US"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sym typeface="+mn-ea"/>
              </a:rPr>
              <a:t>WordCountReducer类</a:t>
            </a:r>
            <a:endParaRPr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9890" y="753110"/>
            <a:ext cx="11469370" cy="5631180"/>
          </a:xfrm>
          <a:prstGeom prst="rect">
            <a:avLst/>
          </a:prstGeom>
          <a:noFill/>
          <a:ln w="9525">
            <a:solidFill>
              <a:schemeClr val="tx1"/>
            </a:solidFill>
          </a:ln>
        </p:spPr>
        <p:txBody>
          <a:bodyPr wrap="square">
            <a:spAutoFit/>
          </a:bodyPr>
          <a:lstStyle/>
          <a:p>
            <a:pPr marL="0" indent="269240"/>
            <a:r>
              <a:rPr sz="2000" b="0">
                <a:ea typeface="宋体" panose="02010600030101010101" pitchFamily="2" charset="-122"/>
              </a:rPr>
              <a:t>import org.apache.hadoop.io.IntWritable;</a:t>
            </a:r>
          </a:p>
          <a:p>
            <a:pPr marL="0" indent="269240"/>
            <a:r>
              <a:rPr sz="2000" b="0">
                <a:ea typeface="宋体" panose="02010600030101010101" pitchFamily="2" charset="-122"/>
              </a:rPr>
              <a:t>import org.apache.hadoop.io.Text;</a:t>
            </a:r>
          </a:p>
          <a:p>
            <a:pPr marL="0" indent="269240"/>
            <a:r>
              <a:rPr sz="2000" b="0">
                <a:ea typeface="宋体" panose="02010600030101010101" pitchFamily="2" charset="-122"/>
              </a:rPr>
              <a:t>import org.apache.hadoop.MapReduce.Reducer;</a:t>
            </a:r>
          </a:p>
          <a:p>
            <a:pPr marL="0" indent="269240"/>
            <a:r>
              <a:rPr sz="2000" b="0">
                <a:ea typeface="宋体" panose="02010600030101010101" pitchFamily="2" charset="-122"/>
              </a:rPr>
              <a:t>import java.io.IOException;</a:t>
            </a:r>
          </a:p>
          <a:p>
            <a:pPr marL="0" indent="269240"/>
            <a:r>
              <a:rPr sz="2000" b="0">
                <a:ea typeface="宋体" panose="02010600030101010101" pitchFamily="2" charset="-122"/>
              </a:rPr>
              <a:t>public class WordCountReducer extends Reducer&lt;Text,IntWritable,Text,IntWritable&gt; {</a:t>
            </a:r>
          </a:p>
          <a:p>
            <a:pPr marL="0" indent="269240"/>
            <a:r>
              <a:rPr sz="2000" b="0">
                <a:ea typeface="宋体" panose="02010600030101010101" pitchFamily="2" charset="-122"/>
              </a:rPr>
              <a:t>    //key是单词，values是次数 </a:t>
            </a:r>
          </a:p>
          <a:p>
            <a:pPr marL="0" indent="269240"/>
            <a:r>
              <a:rPr sz="2000" b="0">
                <a:ea typeface="宋体" panose="02010600030101010101" pitchFamily="2" charset="-122"/>
              </a:rPr>
              <a:t>    @Override</a:t>
            </a:r>
          </a:p>
          <a:p>
            <a:pPr marL="0" indent="269240"/>
            <a:r>
              <a:rPr sz="2000" b="0">
                <a:ea typeface="宋体" panose="02010600030101010101" pitchFamily="2" charset="-122"/>
              </a:rPr>
              <a:t>    protected void Reduce(Text key, Iterable&lt;IntWritable&gt; values, Context context) throws IOException, InterruptedException {</a:t>
            </a:r>
          </a:p>
          <a:p>
            <a:pPr marL="0" indent="269240"/>
            <a:r>
              <a:rPr sz="2000" b="0">
                <a:ea typeface="宋体" panose="02010600030101010101" pitchFamily="2" charset="-122"/>
              </a:rPr>
              <a:t>        //1.记录出现次数</a:t>
            </a:r>
          </a:p>
          <a:p>
            <a:pPr marL="0" indent="269240"/>
            <a:r>
              <a:rPr sz="2000" b="0">
                <a:ea typeface="宋体" panose="02010600030101010101" pitchFamily="2" charset="-122"/>
              </a:rPr>
              <a:t>        int sum=0;</a:t>
            </a:r>
          </a:p>
          <a:p>
            <a:pPr marL="0" indent="269240"/>
            <a:r>
              <a:rPr sz="2000" b="0">
                <a:ea typeface="宋体" panose="02010600030101010101" pitchFamily="2" charset="-122"/>
              </a:rPr>
              <a:t>        for(IntWritable v:values){</a:t>
            </a:r>
          </a:p>
          <a:p>
            <a:pPr marL="0" indent="269240"/>
            <a:r>
              <a:rPr sz="2000" b="0">
                <a:ea typeface="宋体" panose="02010600030101010101" pitchFamily="2" charset="-122"/>
              </a:rPr>
              <a:t>            sum+=v.get();</a:t>
            </a:r>
          </a:p>
          <a:p>
            <a:pPr marL="0" indent="269240"/>
            <a:r>
              <a:rPr sz="2000" b="0">
                <a:ea typeface="宋体" panose="02010600030101010101" pitchFamily="2" charset="-122"/>
              </a:rPr>
              <a:t>        }</a:t>
            </a:r>
          </a:p>
          <a:p>
            <a:pPr marL="0" indent="269240"/>
            <a:r>
              <a:rPr sz="2000" b="0">
                <a:ea typeface="宋体" panose="02010600030101010101" pitchFamily="2" charset="-122"/>
              </a:rPr>
              <a:t>        //2.累加求和输出</a:t>
            </a:r>
          </a:p>
          <a:p>
            <a:pPr marL="0" indent="269240"/>
            <a:r>
              <a:rPr sz="2000" b="0">
                <a:ea typeface="宋体" panose="02010600030101010101" pitchFamily="2" charset="-122"/>
              </a:rPr>
              <a:t>        context.write(key,new IntWritable(sum));</a:t>
            </a:r>
          </a:p>
          <a:p>
            <a:pPr marL="0" indent="269240"/>
            <a:r>
              <a:rPr sz="2000" b="0">
                <a:ea typeface="宋体" panose="02010600030101010101" pitchFamily="2" charset="-122"/>
              </a:rPr>
              <a:t>    }</a:t>
            </a:r>
          </a:p>
          <a:p>
            <a:pPr marL="0" indent="269240"/>
            <a:r>
              <a:rPr sz="2000" b="0">
                <a:ea typeface="宋体" panose="02010600030101010101" pitchFamily="2" charset="-122"/>
              </a:rPr>
              <a:t>}</a:t>
            </a:r>
          </a:p>
        </p:txBody>
      </p:sp>
    </p:spTree>
  </p:cSld>
  <p:clrMapOvr>
    <a:masterClrMapping/>
  </p:clrMapOvr>
  <p:transition spd="slow" advClick="0" advTm="3624"/>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1046543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r>
              <a:rPr lang="en-US"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sym typeface="+mn-ea"/>
              </a:rPr>
              <a:t>WordCountReducer类</a:t>
            </a:r>
            <a:endParaRPr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9890" y="753110"/>
            <a:ext cx="11469370" cy="5631180"/>
          </a:xfrm>
          <a:prstGeom prst="rect">
            <a:avLst/>
          </a:prstGeom>
          <a:noFill/>
          <a:ln w="9525">
            <a:solidFill>
              <a:schemeClr val="tx1"/>
            </a:solidFill>
          </a:ln>
        </p:spPr>
        <p:txBody>
          <a:bodyPr wrap="square">
            <a:spAutoFit/>
          </a:bodyPr>
          <a:lstStyle/>
          <a:p>
            <a:pPr marL="0" indent="269240"/>
            <a:r>
              <a:rPr sz="2000" b="0">
                <a:ea typeface="宋体" panose="02010600030101010101" pitchFamily="2" charset="-122"/>
              </a:rPr>
              <a:t>import org.apache.hadoop.io.IntWritable;</a:t>
            </a:r>
          </a:p>
          <a:p>
            <a:pPr marL="0" indent="269240"/>
            <a:r>
              <a:rPr sz="2000" b="0">
                <a:ea typeface="宋体" panose="02010600030101010101" pitchFamily="2" charset="-122"/>
              </a:rPr>
              <a:t>import org.apache.hadoop.io.Text;</a:t>
            </a:r>
          </a:p>
          <a:p>
            <a:pPr marL="0" indent="269240"/>
            <a:r>
              <a:rPr sz="2000" b="0">
                <a:ea typeface="宋体" panose="02010600030101010101" pitchFamily="2" charset="-122"/>
              </a:rPr>
              <a:t>import org.apache.hadoop.MapReduce.Reducer;</a:t>
            </a:r>
          </a:p>
          <a:p>
            <a:pPr marL="0" indent="269240"/>
            <a:r>
              <a:rPr sz="2000" b="0">
                <a:ea typeface="宋体" panose="02010600030101010101" pitchFamily="2" charset="-122"/>
              </a:rPr>
              <a:t>import java.io.IOException;</a:t>
            </a:r>
          </a:p>
          <a:p>
            <a:pPr marL="0" indent="269240"/>
            <a:r>
              <a:rPr sz="2000" b="0">
                <a:ea typeface="宋体" panose="02010600030101010101" pitchFamily="2" charset="-122"/>
              </a:rPr>
              <a:t>public class WordCountReducer extends Reducer&lt;Text,IntWritable,Text,IntWritable&gt; {</a:t>
            </a:r>
          </a:p>
          <a:p>
            <a:pPr marL="0" indent="269240"/>
            <a:r>
              <a:rPr sz="2000" b="0">
                <a:ea typeface="宋体" panose="02010600030101010101" pitchFamily="2" charset="-122"/>
              </a:rPr>
              <a:t>    //key是单词，values是次数 </a:t>
            </a:r>
          </a:p>
          <a:p>
            <a:pPr marL="0" indent="269240"/>
            <a:r>
              <a:rPr sz="2000" b="0">
                <a:ea typeface="宋体" panose="02010600030101010101" pitchFamily="2" charset="-122"/>
              </a:rPr>
              <a:t>    @Override</a:t>
            </a:r>
          </a:p>
          <a:p>
            <a:pPr marL="0" indent="269240"/>
            <a:r>
              <a:rPr sz="2000" b="0">
                <a:ea typeface="宋体" panose="02010600030101010101" pitchFamily="2" charset="-122"/>
              </a:rPr>
              <a:t>    protected void Reduce(Text key, Iterable&lt;IntWritable&gt; values, Context context) throws IOException, InterruptedException {</a:t>
            </a:r>
          </a:p>
          <a:p>
            <a:pPr marL="0" indent="269240"/>
            <a:r>
              <a:rPr sz="2000" b="0">
                <a:ea typeface="宋体" panose="02010600030101010101" pitchFamily="2" charset="-122"/>
              </a:rPr>
              <a:t>        //1.记录出现次数</a:t>
            </a:r>
          </a:p>
          <a:p>
            <a:pPr marL="0" indent="269240"/>
            <a:r>
              <a:rPr sz="2000" b="0">
                <a:ea typeface="宋体" panose="02010600030101010101" pitchFamily="2" charset="-122"/>
              </a:rPr>
              <a:t>        int sum=0;</a:t>
            </a:r>
          </a:p>
          <a:p>
            <a:pPr marL="0" indent="269240"/>
            <a:r>
              <a:rPr sz="2000" b="0">
                <a:ea typeface="宋体" panose="02010600030101010101" pitchFamily="2" charset="-122"/>
              </a:rPr>
              <a:t>        for(IntWritable v:values){</a:t>
            </a:r>
          </a:p>
          <a:p>
            <a:pPr marL="0" indent="269240"/>
            <a:r>
              <a:rPr sz="2000" b="0">
                <a:ea typeface="宋体" panose="02010600030101010101" pitchFamily="2" charset="-122"/>
              </a:rPr>
              <a:t>            sum+=v.get();</a:t>
            </a:r>
          </a:p>
          <a:p>
            <a:pPr marL="0" indent="269240"/>
            <a:r>
              <a:rPr sz="2000" b="0">
                <a:ea typeface="宋体" panose="02010600030101010101" pitchFamily="2" charset="-122"/>
              </a:rPr>
              <a:t>        }</a:t>
            </a:r>
          </a:p>
          <a:p>
            <a:pPr marL="0" indent="269240"/>
            <a:r>
              <a:rPr sz="2000" b="0">
                <a:ea typeface="宋体" panose="02010600030101010101" pitchFamily="2" charset="-122"/>
              </a:rPr>
              <a:t>        //2.累加求和输出</a:t>
            </a:r>
          </a:p>
          <a:p>
            <a:pPr marL="0" indent="269240"/>
            <a:r>
              <a:rPr sz="2000" b="0">
                <a:ea typeface="宋体" panose="02010600030101010101" pitchFamily="2" charset="-122"/>
              </a:rPr>
              <a:t>        context.write(key,new IntWritable(sum));</a:t>
            </a:r>
          </a:p>
          <a:p>
            <a:pPr marL="0" indent="269240"/>
            <a:r>
              <a:rPr sz="2000" b="0">
                <a:ea typeface="宋体" panose="02010600030101010101" pitchFamily="2" charset="-122"/>
              </a:rPr>
              <a:t>    }</a:t>
            </a:r>
          </a:p>
          <a:p>
            <a:pPr marL="0" indent="269240"/>
            <a:r>
              <a:rPr sz="2000" b="0">
                <a:ea typeface="宋体" panose="02010600030101010101" pitchFamily="2" charset="-122"/>
              </a:rPr>
              <a:t>}</a:t>
            </a:r>
          </a:p>
        </p:txBody>
      </p:sp>
    </p:spTree>
  </p:cSld>
  <p:clrMapOvr>
    <a:masterClrMapping/>
  </p:clrMapOvr>
  <p:transition spd="slow" advClick="0" advTm="3624"/>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1046543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10.6 </a:t>
            </a:r>
            <a:r>
              <a:rPr sz="2800" b="1" dirty="0">
                <a:solidFill>
                  <a:schemeClr val="accent2"/>
                </a:solidFill>
                <a:latin typeface="微软雅黑" panose="020B0503020204020204" pitchFamily="34" charset="-122"/>
                <a:ea typeface="微软雅黑" panose="020B0503020204020204" pitchFamily="34" charset="-122"/>
              </a:rPr>
              <a:t>MapReduce实例分析</a:t>
            </a:r>
            <a:r>
              <a:rPr lang="en-US"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rPr>
              <a:t>—</a:t>
            </a:r>
            <a:r>
              <a:rPr sz="2800" b="1" dirty="0">
                <a:solidFill>
                  <a:schemeClr val="accent2"/>
                </a:solidFill>
                <a:latin typeface="微软雅黑" panose="020B0503020204020204" pitchFamily="34" charset="-122"/>
                <a:ea typeface="微软雅黑" panose="020B0503020204020204" pitchFamily="34" charset="-122"/>
                <a:sym typeface="+mn-ea"/>
              </a:rPr>
              <a:t>WordCountReducer类</a:t>
            </a:r>
            <a:endParaRPr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9890" y="609600"/>
            <a:ext cx="5824220" cy="6185535"/>
          </a:xfrm>
          <a:prstGeom prst="rect">
            <a:avLst/>
          </a:prstGeom>
          <a:noFill/>
          <a:ln w="9525">
            <a:solidFill>
              <a:schemeClr val="tx1"/>
            </a:solidFill>
          </a:ln>
        </p:spPr>
        <p:txBody>
          <a:bodyPr wrap="square">
            <a:spAutoFit/>
          </a:bodyPr>
          <a:lstStyle/>
          <a:p>
            <a:pPr marL="0" indent="269240"/>
            <a:r>
              <a:rPr sz="1800" b="0">
                <a:ea typeface="宋体" panose="02010600030101010101" pitchFamily="2" charset="-122"/>
              </a:rPr>
              <a:t>import org.apache.hadoop.conf.Configuration;</a:t>
            </a:r>
          </a:p>
          <a:p>
            <a:pPr marL="0" indent="269240"/>
            <a:r>
              <a:rPr sz="1800" b="0">
                <a:ea typeface="宋体" panose="02010600030101010101" pitchFamily="2" charset="-122"/>
              </a:rPr>
              <a:t>import org.apache.hadoop.fs.Path;</a:t>
            </a:r>
          </a:p>
          <a:p>
            <a:pPr marL="0" indent="269240"/>
            <a:r>
              <a:rPr sz="1800" b="0">
                <a:ea typeface="宋体" panose="02010600030101010101" pitchFamily="2" charset="-122"/>
              </a:rPr>
              <a:t>import org.apache.hadoop.io.IntWritable;</a:t>
            </a:r>
          </a:p>
          <a:p>
            <a:pPr marL="0" indent="269240"/>
            <a:r>
              <a:rPr sz="1800" b="0">
                <a:ea typeface="宋体" panose="02010600030101010101" pitchFamily="2" charset="-122"/>
              </a:rPr>
              <a:t>import org.apache.hadoop.io.Text;</a:t>
            </a:r>
          </a:p>
          <a:p>
            <a:pPr marL="0" indent="269240"/>
            <a:r>
              <a:rPr sz="1800" b="0">
                <a:ea typeface="宋体" panose="02010600030101010101" pitchFamily="2" charset="-122"/>
              </a:rPr>
              <a:t>import org.apache.hadoop.MapReduce.Job;</a:t>
            </a:r>
          </a:p>
          <a:p>
            <a:pPr marL="0" indent="269240"/>
            <a:r>
              <a:rPr sz="1800" b="0">
                <a:ea typeface="宋体" panose="02010600030101010101" pitchFamily="2" charset="-122"/>
              </a:rPr>
              <a:t>import org.apache.hadoop.MapReduce.lib.input.FileInputFormat;</a:t>
            </a:r>
          </a:p>
          <a:p>
            <a:pPr marL="0" indent="269240"/>
            <a:r>
              <a:rPr sz="1800" b="0">
                <a:ea typeface="宋体" panose="02010600030101010101" pitchFamily="2" charset="-122"/>
              </a:rPr>
              <a:t>importorg.apache.hadoop.MapReduce.lib.output.FileOutputFormat;</a:t>
            </a:r>
          </a:p>
          <a:p>
            <a:pPr marL="0" indent="269240"/>
            <a:r>
              <a:rPr sz="1800" b="0">
                <a:ea typeface="宋体" panose="02010600030101010101" pitchFamily="2" charset="-122"/>
              </a:rPr>
              <a:t>import java.io.IOException;</a:t>
            </a:r>
          </a:p>
          <a:p>
            <a:pPr marL="0" indent="269240"/>
            <a:r>
              <a:rPr sz="1800" b="0">
                <a:ea typeface="宋体" panose="02010600030101010101" pitchFamily="2" charset="-122"/>
              </a:rPr>
              <a:t>public class WordCountDriver {</a:t>
            </a:r>
          </a:p>
          <a:p>
            <a:pPr marL="0" indent="269240"/>
            <a:r>
              <a:rPr sz="1800" b="0">
                <a:ea typeface="宋体" panose="02010600030101010101" pitchFamily="2" charset="-122"/>
              </a:rPr>
              <a:t>    public static void main(String[] args) throws IOException, ClassNotFoundException, InterruptedException {</a:t>
            </a:r>
          </a:p>
          <a:p>
            <a:pPr marL="0" indent="269240"/>
            <a:r>
              <a:rPr sz="1800" b="0">
                <a:ea typeface="宋体" panose="02010600030101010101" pitchFamily="2" charset="-122"/>
              </a:rPr>
              <a:t>        //1.创建Job任务</a:t>
            </a:r>
          </a:p>
          <a:p>
            <a:pPr marL="0" indent="269240"/>
            <a:r>
              <a:rPr sz="1800" b="0">
                <a:ea typeface="宋体" panose="02010600030101010101" pitchFamily="2" charset="-122"/>
              </a:rPr>
              <a:t>        Configuration conf = new Configuration();</a:t>
            </a:r>
          </a:p>
          <a:p>
            <a:pPr marL="0" indent="269240"/>
            <a:r>
              <a:rPr sz="1800" b="0">
                <a:ea typeface="宋体" panose="02010600030101010101" pitchFamily="2" charset="-122"/>
              </a:rPr>
              <a:t>        Job job = Job.getInstance(conf);</a:t>
            </a:r>
          </a:p>
          <a:p>
            <a:pPr marL="0" indent="269240"/>
            <a:r>
              <a:rPr sz="1800" b="0">
                <a:ea typeface="宋体" panose="02010600030101010101" pitchFamily="2" charset="-122"/>
              </a:rPr>
              <a:t>        //2.指定Jar包位置</a:t>
            </a:r>
          </a:p>
          <a:p>
            <a:pPr marL="0" indent="269240"/>
            <a:r>
              <a:rPr sz="1800" b="0">
                <a:ea typeface="宋体" panose="02010600030101010101" pitchFamily="2" charset="-122"/>
              </a:rPr>
              <a:t>        job.setJarByClass(WordCountDriver.class);</a:t>
            </a:r>
          </a:p>
          <a:p>
            <a:pPr marL="0" indent="269240"/>
            <a:r>
              <a:rPr sz="1800" b="0">
                <a:ea typeface="宋体" panose="02010600030101010101" pitchFamily="2" charset="-122"/>
              </a:rPr>
              <a:t>        //3.关联使用的Mapper类</a:t>
            </a:r>
          </a:p>
          <a:p>
            <a:pPr marL="0" indent="269240"/>
            <a:r>
              <a:rPr sz="1800" b="0">
                <a:ea typeface="宋体" panose="02010600030101010101" pitchFamily="2" charset="-122"/>
              </a:rPr>
              <a:t>        job.setMapperClass(WordCountMapper.class)</a:t>
            </a:r>
          </a:p>
        </p:txBody>
      </p:sp>
      <p:sp>
        <p:nvSpPr>
          <p:cNvPr id="3" name="文本框 2"/>
          <p:cNvSpPr txBox="1"/>
          <p:nvPr/>
        </p:nvSpPr>
        <p:spPr>
          <a:xfrm>
            <a:off x="6764655" y="598805"/>
            <a:ext cx="5254625" cy="6185535"/>
          </a:xfrm>
          <a:prstGeom prst="rect">
            <a:avLst/>
          </a:prstGeom>
          <a:noFill/>
          <a:ln>
            <a:solidFill>
              <a:schemeClr val="tx1"/>
            </a:solidFill>
          </a:ln>
        </p:spPr>
        <p:txBody>
          <a:bodyPr wrap="square" rtlCol="0" anchor="t">
            <a:spAutoFit/>
          </a:bodyPr>
          <a:lstStyle/>
          <a:p>
            <a:pPr marL="0" indent="269240"/>
            <a:r>
              <a:rPr>
                <a:sym typeface="+mn-ea"/>
              </a:rPr>
              <a:t>  //4.关联使用的Reducer类</a:t>
            </a:r>
            <a:endParaRPr b="0">
              <a:ea typeface="宋体" panose="02010600030101010101" pitchFamily="2" charset="-122"/>
            </a:endParaRPr>
          </a:p>
          <a:p>
            <a:pPr marL="0" indent="269240"/>
            <a:r>
              <a:rPr>
                <a:sym typeface="+mn-ea"/>
              </a:rPr>
              <a:t>        job.setReducerClass(WordCountReducer.class); </a:t>
            </a:r>
          </a:p>
          <a:p>
            <a:pPr marL="0" indent="269240"/>
            <a:r>
              <a:rPr>
                <a:sym typeface="+mn-ea"/>
              </a:rPr>
              <a:t>//5.设置Mapper阶段输出的数据类型</a:t>
            </a:r>
            <a:endParaRPr b="0">
              <a:ea typeface="宋体" panose="02010600030101010101" pitchFamily="2" charset="-122"/>
            </a:endParaRPr>
          </a:p>
          <a:p>
            <a:pPr marL="0" indent="269240"/>
            <a:r>
              <a:rPr>
                <a:sym typeface="+mn-ea"/>
              </a:rPr>
              <a:t>        job.setMapOutputKeyClass(Text.class);</a:t>
            </a:r>
            <a:endParaRPr b="0">
              <a:ea typeface="宋体" panose="02010600030101010101" pitchFamily="2" charset="-122"/>
            </a:endParaRPr>
          </a:p>
          <a:p>
            <a:pPr marL="0" indent="269240"/>
            <a:r>
              <a:rPr>
                <a:sym typeface="+mn-ea"/>
              </a:rPr>
              <a:t>        job.setMapOutputValueClass(IntWritable.class);</a:t>
            </a:r>
            <a:endParaRPr b="0">
              <a:ea typeface="宋体" panose="02010600030101010101" pitchFamily="2" charset="-122"/>
            </a:endParaRPr>
          </a:p>
          <a:p>
            <a:pPr marL="0" indent="269240"/>
            <a:r>
              <a:rPr>
                <a:sym typeface="+mn-ea"/>
              </a:rPr>
              <a:t>        //6.设置Reducer阶段输出的数据类型</a:t>
            </a:r>
            <a:endParaRPr b="0">
              <a:ea typeface="宋体" panose="02010600030101010101" pitchFamily="2" charset="-122"/>
            </a:endParaRPr>
          </a:p>
          <a:p>
            <a:pPr marL="0" indent="269240"/>
            <a:r>
              <a:rPr>
                <a:sym typeface="+mn-ea"/>
              </a:rPr>
              <a:t>        job.setOutputKeyClass(Text.class);</a:t>
            </a:r>
            <a:endParaRPr b="0">
              <a:ea typeface="宋体" panose="02010600030101010101" pitchFamily="2" charset="-122"/>
            </a:endParaRPr>
          </a:p>
          <a:p>
            <a:pPr marL="0" indent="269240"/>
            <a:r>
              <a:rPr>
                <a:sym typeface="+mn-ea"/>
              </a:rPr>
              <a:t>        job.setOutputValueClass(IntWritable.class);</a:t>
            </a:r>
            <a:endParaRPr b="0">
              <a:ea typeface="宋体" panose="02010600030101010101" pitchFamily="2" charset="-122"/>
            </a:endParaRPr>
          </a:p>
          <a:p>
            <a:pPr marL="0" indent="269240"/>
            <a:r>
              <a:rPr>
                <a:sym typeface="+mn-ea"/>
              </a:rPr>
              <a:t>        //7.设置数据输入的路径</a:t>
            </a:r>
            <a:endParaRPr b="0">
              <a:ea typeface="宋体" panose="02010600030101010101" pitchFamily="2" charset="-122"/>
            </a:endParaRPr>
          </a:p>
          <a:p>
            <a:pPr marL="0" indent="269240"/>
            <a:r>
              <a:rPr>
                <a:sym typeface="+mn-ea"/>
              </a:rPr>
              <a:t>        FileInputFormat.setInputPaths(job,new Path(args[0]));</a:t>
            </a:r>
            <a:endParaRPr b="0">
              <a:ea typeface="宋体" panose="02010600030101010101" pitchFamily="2" charset="-122"/>
            </a:endParaRPr>
          </a:p>
          <a:p>
            <a:pPr marL="0" indent="269240"/>
            <a:r>
              <a:rPr>
                <a:sym typeface="+mn-ea"/>
              </a:rPr>
              <a:t>        //8.设置数据输出的路径</a:t>
            </a:r>
            <a:endParaRPr b="0">
              <a:ea typeface="宋体" panose="02010600030101010101" pitchFamily="2" charset="-122"/>
            </a:endParaRPr>
          </a:p>
          <a:p>
            <a:pPr marL="0" indent="269240"/>
            <a:r>
              <a:rPr>
                <a:sym typeface="+mn-ea"/>
              </a:rPr>
              <a:t>        FileOutputFormat.setOutputPath(job,new Path(args[1]));</a:t>
            </a:r>
            <a:endParaRPr b="0">
              <a:ea typeface="宋体" panose="02010600030101010101" pitchFamily="2" charset="-122"/>
            </a:endParaRPr>
          </a:p>
          <a:p>
            <a:pPr marL="0" indent="269240"/>
            <a:r>
              <a:rPr>
                <a:sym typeface="+mn-ea"/>
              </a:rPr>
              <a:t>        //9.提交任务</a:t>
            </a:r>
            <a:endParaRPr b="0">
              <a:ea typeface="宋体" panose="02010600030101010101" pitchFamily="2" charset="-122"/>
            </a:endParaRPr>
          </a:p>
          <a:p>
            <a:pPr marL="0" indent="269240"/>
            <a:r>
              <a:rPr>
                <a:sym typeface="+mn-ea"/>
              </a:rPr>
              <a:t>        boolean rs = job.waitForCompletion(true);</a:t>
            </a:r>
            <a:endParaRPr b="0">
              <a:ea typeface="宋体" panose="02010600030101010101" pitchFamily="2" charset="-122"/>
            </a:endParaRPr>
          </a:p>
          <a:p>
            <a:pPr marL="0" indent="269240"/>
            <a:r>
              <a:rPr>
                <a:sym typeface="+mn-ea"/>
              </a:rPr>
              <a:t>        System.exit(rs?0:1);</a:t>
            </a:r>
            <a:endParaRPr b="0">
              <a:ea typeface="宋体" panose="02010600030101010101" pitchFamily="2" charset="-122"/>
            </a:endParaRPr>
          </a:p>
          <a:p>
            <a:pPr marL="0" indent="269240"/>
            <a:r>
              <a:rPr>
                <a:sym typeface="+mn-ea"/>
              </a:rPr>
              <a:t>    }</a:t>
            </a:r>
            <a:endParaRPr b="0">
              <a:ea typeface="宋体" panose="02010600030101010101" pitchFamily="2" charset="-122"/>
            </a:endParaRPr>
          </a:p>
          <a:p>
            <a:pPr marL="0" indent="269240"/>
            <a:r>
              <a:rPr>
                <a:sym typeface="+mn-ea"/>
              </a:rPr>
              <a:t>}</a:t>
            </a:r>
            <a:endParaRPr lang="zh-CN" altLang="en-US"/>
          </a:p>
        </p:txBody>
      </p:sp>
    </p:spTree>
  </p:cSld>
  <p:clrMapOvr>
    <a:masterClrMapping/>
  </p:clrMapOvr>
  <p:transition spd="slow" advClick="0" advTm="3624"/>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9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340995" y="809625"/>
            <a:ext cx="6239510" cy="521970"/>
            <a:chOff x="695" y="481"/>
            <a:chExt cx="9826" cy="822"/>
          </a:xfrm>
        </p:grpSpPr>
        <p:sp>
          <p:nvSpPr>
            <p:cNvPr id="14"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MapReduce简介</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916305" y="1797050"/>
            <a:ext cx="5351145" cy="1568450"/>
          </a:xfrm>
          <a:prstGeom prst="rect">
            <a:avLst/>
          </a:prstGeom>
          <a:noFill/>
          <a:ln w="9525">
            <a:noFill/>
          </a:ln>
        </p:spPr>
        <p:txBody>
          <a:bodyPr wrap="square">
            <a:spAutoFit/>
          </a:bodyPr>
          <a:lstStyle/>
          <a:p>
            <a:pPr marL="0" indent="266700"/>
            <a:r>
              <a:rPr lang="zh-CN" sz="2400" b="0">
                <a:latin typeface="宋体" panose="02010600030101010101" pitchFamily="2" charset="-122"/>
                <a:cs typeface="宋体" panose="02010600030101010101" pitchFamily="2" charset="-122"/>
              </a:rPr>
              <a:t>对集合里的每个目标应用同一个操作。即，如果要把表单里每个单元格乘以二，那么把这个函数单独地应用在每个单元格上的操作就属于</a:t>
            </a:r>
            <a:r>
              <a:rPr lang="en-US" sz="2400" b="0">
                <a:latin typeface="宋体" panose="02010600030101010101" pitchFamily="2" charset="-122"/>
                <a:cs typeface="宋体" panose="02010600030101010101" pitchFamily="2" charset="-122"/>
              </a:rPr>
              <a:t>Map</a:t>
            </a:r>
            <a:r>
              <a:rPr lang="zh-CN" sz="2400" b="0">
                <a:latin typeface="宋体" panose="02010600030101010101" pitchFamily="2" charset="-122"/>
                <a:cs typeface="宋体" panose="02010600030101010101" pitchFamily="2" charset="-122"/>
              </a:rPr>
              <a:t>。</a:t>
            </a:r>
            <a:endParaRPr lang="zh-CN" altLang="en-US" sz="2400" b="0">
              <a:latin typeface="宋体" panose="02010600030101010101" pitchFamily="2" charset="-122"/>
              <a:cs typeface="宋体" panose="02010600030101010101" pitchFamily="2" charset="-122"/>
            </a:endParaRPr>
          </a:p>
        </p:txBody>
      </p:sp>
      <p:sp>
        <p:nvSpPr>
          <p:cNvPr id="17" name="文本框 16"/>
          <p:cNvSpPr txBox="1"/>
          <p:nvPr/>
        </p:nvSpPr>
        <p:spPr>
          <a:xfrm>
            <a:off x="7424420" y="1798955"/>
            <a:ext cx="4429760" cy="1568450"/>
          </a:xfrm>
          <a:prstGeom prst="rect">
            <a:avLst/>
          </a:prstGeom>
          <a:noFill/>
        </p:spPr>
        <p:txBody>
          <a:bodyPr wrap="square" rtlCol="0" anchor="t">
            <a:spAutoFit/>
          </a:bodyPr>
          <a:lstStyle/>
          <a:p>
            <a:pPr marL="0" indent="266700"/>
            <a:r>
              <a:rPr lang="zh-CN" sz="2400">
                <a:latin typeface="宋体" panose="02010600030101010101" pitchFamily="2" charset="-122"/>
                <a:cs typeface="宋体" panose="02010600030101010101" pitchFamily="2" charset="-122"/>
                <a:sym typeface="+mn-ea"/>
              </a:rPr>
              <a:t>遍历集合中的元素来返回一个综合的结果。即，输出表单里一列数字的和，这个任务属于</a:t>
            </a:r>
            <a:r>
              <a:rPr lang="en-US" sz="2400">
                <a:latin typeface="宋体" panose="02010600030101010101" pitchFamily="2" charset="-122"/>
                <a:cs typeface="宋体" panose="02010600030101010101" pitchFamily="2" charset="-122"/>
                <a:sym typeface="+mn-ea"/>
              </a:rPr>
              <a:t>Reduce</a:t>
            </a:r>
            <a:r>
              <a:rPr lang="zh-CN" sz="2400">
                <a:latin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cs typeface="宋体" panose="02010600030101010101" pitchFamily="2" charset="-122"/>
              <a:sym typeface="+mn-ea"/>
            </a:endParaRPr>
          </a:p>
        </p:txBody>
      </p:sp>
      <p:sp>
        <p:nvSpPr>
          <p:cNvPr id="18" name="TextBox 54"/>
          <p:cNvSpPr txBox="1"/>
          <p:nvPr/>
        </p:nvSpPr>
        <p:spPr>
          <a:xfrm>
            <a:off x="316865" y="1581785"/>
            <a:ext cx="28651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Map</a:t>
            </a:r>
          </a:p>
        </p:txBody>
      </p:sp>
      <p:sp>
        <p:nvSpPr>
          <p:cNvPr id="19" name="文本框 18"/>
          <p:cNvSpPr txBox="1"/>
          <p:nvPr/>
        </p:nvSpPr>
        <p:spPr>
          <a:xfrm>
            <a:off x="6267450" y="1653540"/>
            <a:ext cx="1485265" cy="521970"/>
          </a:xfrm>
          <a:prstGeom prst="rect">
            <a:avLst/>
          </a:prstGeom>
          <a:noFill/>
        </p:spPr>
        <p:txBody>
          <a:bodyPr wrap="none" rtlCol="0" anchor="t">
            <a:spAutoFit/>
          </a:bodyPr>
          <a:lstStyle/>
          <a:p>
            <a:r>
              <a:rPr lang="zh-CN" altLang="en-US" sz="2800" b="1" dirty="0">
                <a:solidFill>
                  <a:srgbClr val="484849"/>
                </a:solidFill>
                <a:latin typeface="微软雅黑" panose="020B0503020204020204" pitchFamily="34" charset="-122"/>
                <a:ea typeface="微软雅黑" panose="020B0503020204020204" pitchFamily="34" charset="-122"/>
                <a:sym typeface="+mn-ea"/>
              </a:rPr>
              <a:t>Reduce</a:t>
            </a:r>
          </a:p>
        </p:txBody>
      </p:sp>
      <p:sp>
        <p:nvSpPr>
          <p:cNvPr id="12" name="文本框 11"/>
          <p:cNvSpPr txBox="1"/>
          <p:nvPr/>
        </p:nvSpPr>
        <p:spPr>
          <a:xfrm>
            <a:off x="532130" y="3711575"/>
            <a:ext cx="11118850" cy="2676525"/>
          </a:xfrm>
          <a:prstGeom prst="rect">
            <a:avLst/>
          </a:prstGeom>
          <a:noFill/>
          <a:ln>
            <a:solidFill>
              <a:schemeClr val="accent4"/>
            </a:solidFill>
          </a:ln>
        </p:spPr>
        <p:txBody>
          <a:bodyPr wrap="square" rtlCol="0">
            <a:spAutoFit/>
            <a:scene3d>
              <a:camera prst="orthographicFront"/>
              <a:lightRig rig="threePt" dir="t"/>
            </a:scene3d>
          </a:bodyPr>
          <a:lstStyle/>
          <a:p>
            <a:r>
              <a:rPr lang="zh-CN" altLang="en-US" sz="2400">
                <a:effectLst>
                  <a:outerShdw blurRad="38100" dist="19050" dir="2700000" algn="tl" rotWithShape="0">
                    <a:schemeClr val="dk1">
                      <a:alpha val="40000"/>
                    </a:schemeClr>
                  </a:outerShdw>
                </a:effectLst>
              </a:rPr>
              <a:t>向MapReduce框架提交一个计算作业时，它会首先把计算作业拆分成若干个Map任务，然后分配到不同的节点上去执行，每一个Map任务处理输入数据中的一部分，当Map任务完成后，它会生成一些中间文件，这些中间文件将会作为Reduce任务的输入数据。Reduce任务的主要目标就是把前面若干个Map的输出汇总到一起并输出。</a:t>
            </a:r>
          </a:p>
          <a:p>
            <a:r>
              <a:rPr lang="zh-CN" altLang="en-US" sz="2400">
                <a:effectLst>
                  <a:outerShdw blurRad="38100" dist="19050" dir="2700000" algn="tl" rotWithShape="0">
                    <a:schemeClr val="dk1">
                      <a:alpha val="40000"/>
                    </a:schemeClr>
                  </a:outerShdw>
                </a:effectLst>
                <a:sym typeface="+mn-ea"/>
              </a:rPr>
              <a:t>MapReduce的意义就在于编程人员在不会分布式并行编程的情况下，将自己的程序运行在分布式系统上。</a:t>
            </a:r>
            <a:endParaRPr lang="zh-CN" altLang="en-US" sz="2400">
              <a:effectLst>
                <a:outerShdw blurRad="38100" dist="19050" dir="2700000" algn="tl" rotWithShape="0">
                  <a:schemeClr val="dk1">
                    <a:alpha val="40000"/>
                  </a:schemeClr>
                </a:outerShdw>
              </a:effectLst>
            </a:endParaRP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9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340995" y="809625"/>
            <a:ext cx="6239510" cy="521970"/>
            <a:chOff x="695" y="481"/>
            <a:chExt cx="9826" cy="822"/>
          </a:xfrm>
        </p:grpSpPr>
        <p:sp>
          <p:nvSpPr>
            <p:cNvPr id="14"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MapReduce简介</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1" name="任意多边形 30"/>
          <p:cNvSpPr/>
          <p:nvPr>
            <p:custDataLst>
              <p:tags r:id="rId1"/>
            </p:custDataLst>
          </p:nvPr>
        </p:nvSpPr>
        <p:spPr>
          <a:xfrm>
            <a:off x="1171301" y="2979945"/>
            <a:ext cx="3407192" cy="2762865"/>
          </a:xfrm>
          <a:custGeom>
            <a:avLst/>
            <a:gdLst>
              <a:gd name="connsiteX0" fmla="*/ 2197509 w 3598606"/>
              <a:gd name="connsiteY0" fmla="*/ 0 h 2772696"/>
              <a:gd name="connsiteX1" fmla="*/ 3598606 w 3598606"/>
              <a:gd name="connsiteY1" fmla="*/ 1386348 h 2772696"/>
              <a:gd name="connsiteX2" fmla="*/ 2197509 w 3598606"/>
              <a:gd name="connsiteY2" fmla="*/ 2772696 h 2772696"/>
              <a:gd name="connsiteX3" fmla="*/ 1206784 w 3598606"/>
              <a:gd name="connsiteY3" fmla="*/ 2366644 h 2772696"/>
              <a:gd name="connsiteX4" fmla="*/ 1182168 w 3598606"/>
              <a:gd name="connsiteY4" fmla="*/ 2339845 h 2772696"/>
              <a:gd name="connsiteX5" fmla="*/ 1179866 w 3598606"/>
              <a:gd name="connsiteY5" fmla="*/ 2340077 h 2772696"/>
              <a:gd name="connsiteX6" fmla="*/ 235979 w 3598606"/>
              <a:gd name="connsiteY6" fmla="*/ 2340077 h 2772696"/>
              <a:gd name="connsiteX7" fmla="*/ 0 w 3598606"/>
              <a:gd name="connsiteY7" fmla="*/ 2104098 h 2772696"/>
              <a:gd name="connsiteX8" fmla="*/ 0 w 3598606"/>
              <a:gd name="connsiteY8" fmla="*/ 934069 h 2772696"/>
              <a:gd name="connsiteX9" fmla="*/ 235979 w 3598606"/>
              <a:gd name="connsiteY9" fmla="*/ 698090 h 2772696"/>
              <a:gd name="connsiteX10" fmla="*/ 982366 w 3598606"/>
              <a:gd name="connsiteY10" fmla="*/ 698090 h 2772696"/>
              <a:gd name="connsiteX11" fmla="*/ 1035697 w 3598606"/>
              <a:gd name="connsiteY11" fmla="*/ 611228 h 2772696"/>
              <a:gd name="connsiteX12" fmla="*/ 2197509 w 3598606"/>
              <a:gd name="connsiteY12" fmla="*/ 0 h 277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606" h="2772696">
                <a:moveTo>
                  <a:pt x="2197509" y="0"/>
                </a:moveTo>
                <a:cubicBezTo>
                  <a:pt x="2971314" y="0"/>
                  <a:pt x="3598606" y="620689"/>
                  <a:pt x="3598606" y="1386348"/>
                </a:cubicBezTo>
                <a:cubicBezTo>
                  <a:pt x="3598606" y="2152007"/>
                  <a:pt x="2971314" y="2772696"/>
                  <a:pt x="2197509" y="2772696"/>
                </a:cubicBezTo>
                <a:cubicBezTo>
                  <a:pt x="1810607" y="2772696"/>
                  <a:pt x="1460332" y="2617524"/>
                  <a:pt x="1206784" y="2366644"/>
                </a:cubicBezTo>
                <a:lnTo>
                  <a:pt x="1182168" y="2339845"/>
                </a:lnTo>
                <a:lnTo>
                  <a:pt x="1179866" y="2340077"/>
                </a:lnTo>
                <a:lnTo>
                  <a:pt x="235979" y="2340077"/>
                </a:lnTo>
                <a:cubicBezTo>
                  <a:pt x="105651" y="2340077"/>
                  <a:pt x="0" y="2234426"/>
                  <a:pt x="0" y="2104098"/>
                </a:cubicBezTo>
                <a:lnTo>
                  <a:pt x="0" y="934069"/>
                </a:lnTo>
                <a:cubicBezTo>
                  <a:pt x="0" y="803741"/>
                  <a:pt x="105651" y="698090"/>
                  <a:pt x="235979" y="698090"/>
                </a:cubicBezTo>
                <a:lnTo>
                  <a:pt x="982366" y="698090"/>
                </a:lnTo>
                <a:lnTo>
                  <a:pt x="1035697" y="611228"/>
                </a:lnTo>
                <a:cubicBezTo>
                  <a:pt x="1287485" y="242457"/>
                  <a:pt x="1713881" y="0"/>
                  <a:pt x="2197509" y="0"/>
                </a:cubicBezTo>
                <a:close/>
              </a:path>
            </a:pathLst>
          </a:custGeom>
          <a:blipFill>
            <a:blip r:embed="rId15">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30"/>
          <p:cNvSpPr/>
          <p:nvPr>
            <p:custDataLst>
              <p:tags r:id="rId2"/>
            </p:custDataLst>
          </p:nvPr>
        </p:nvSpPr>
        <p:spPr>
          <a:xfrm>
            <a:off x="1372434" y="3143042"/>
            <a:ext cx="3004926" cy="2436671"/>
          </a:xfrm>
          <a:custGeom>
            <a:avLst/>
            <a:gdLst>
              <a:gd name="connsiteX0" fmla="*/ 2197509 w 3598606"/>
              <a:gd name="connsiteY0" fmla="*/ 0 h 2772696"/>
              <a:gd name="connsiteX1" fmla="*/ 3598606 w 3598606"/>
              <a:gd name="connsiteY1" fmla="*/ 1386348 h 2772696"/>
              <a:gd name="connsiteX2" fmla="*/ 2197509 w 3598606"/>
              <a:gd name="connsiteY2" fmla="*/ 2772696 h 2772696"/>
              <a:gd name="connsiteX3" fmla="*/ 1206784 w 3598606"/>
              <a:gd name="connsiteY3" fmla="*/ 2366644 h 2772696"/>
              <a:gd name="connsiteX4" fmla="*/ 1182168 w 3598606"/>
              <a:gd name="connsiteY4" fmla="*/ 2339845 h 2772696"/>
              <a:gd name="connsiteX5" fmla="*/ 1179866 w 3598606"/>
              <a:gd name="connsiteY5" fmla="*/ 2340077 h 2772696"/>
              <a:gd name="connsiteX6" fmla="*/ 235979 w 3598606"/>
              <a:gd name="connsiteY6" fmla="*/ 2340077 h 2772696"/>
              <a:gd name="connsiteX7" fmla="*/ 0 w 3598606"/>
              <a:gd name="connsiteY7" fmla="*/ 2104098 h 2772696"/>
              <a:gd name="connsiteX8" fmla="*/ 0 w 3598606"/>
              <a:gd name="connsiteY8" fmla="*/ 934069 h 2772696"/>
              <a:gd name="connsiteX9" fmla="*/ 235979 w 3598606"/>
              <a:gd name="connsiteY9" fmla="*/ 698090 h 2772696"/>
              <a:gd name="connsiteX10" fmla="*/ 982366 w 3598606"/>
              <a:gd name="connsiteY10" fmla="*/ 698090 h 2772696"/>
              <a:gd name="connsiteX11" fmla="*/ 1035697 w 3598606"/>
              <a:gd name="connsiteY11" fmla="*/ 611228 h 2772696"/>
              <a:gd name="connsiteX12" fmla="*/ 2197509 w 3598606"/>
              <a:gd name="connsiteY12" fmla="*/ 0 h 277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8606" h="2772696">
                <a:moveTo>
                  <a:pt x="2197509" y="0"/>
                </a:moveTo>
                <a:cubicBezTo>
                  <a:pt x="2971314" y="0"/>
                  <a:pt x="3598606" y="620689"/>
                  <a:pt x="3598606" y="1386348"/>
                </a:cubicBezTo>
                <a:cubicBezTo>
                  <a:pt x="3598606" y="2152007"/>
                  <a:pt x="2971314" y="2772696"/>
                  <a:pt x="2197509" y="2772696"/>
                </a:cubicBezTo>
                <a:cubicBezTo>
                  <a:pt x="1810607" y="2772696"/>
                  <a:pt x="1460332" y="2617524"/>
                  <a:pt x="1206784" y="2366644"/>
                </a:cubicBezTo>
                <a:lnTo>
                  <a:pt x="1182168" y="2339845"/>
                </a:lnTo>
                <a:lnTo>
                  <a:pt x="1179866" y="2340077"/>
                </a:lnTo>
                <a:lnTo>
                  <a:pt x="235979" y="2340077"/>
                </a:lnTo>
                <a:cubicBezTo>
                  <a:pt x="105651" y="2340077"/>
                  <a:pt x="0" y="2234426"/>
                  <a:pt x="0" y="2104098"/>
                </a:cubicBezTo>
                <a:lnTo>
                  <a:pt x="0" y="934069"/>
                </a:lnTo>
                <a:cubicBezTo>
                  <a:pt x="0" y="803741"/>
                  <a:pt x="105651" y="698090"/>
                  <a:pt x="235979" y="698090"/>
                </a:cubicBezTo>
                <a:lnTo>
                  <a:pt x="982366" y="698090"/>
                </a:lnTo>
                <a:lnTo>
                  <a:pt x="1035697" y="611228"/>
                </a:lnTo>
                <a:cubicBezTo>
                  <a:pt x="1287485" y="242457"/>
                  <a:pt x="1713881" y="0"/>
                  <a:pt x="2197509" y="0"/>
                </a:cubicBezTo>
                <a:close/>
              </a:path>
            </a:pathLst>
          </a:custGeom>
          <a:solidFill>
            <a:srgbClr val="FFFFFF">
              <a:alpha val="90000"/>
            </a:srgbClr>
          </a:solidFill>
          <a:ln w="12700" cap="flat" cmpd="sng" algn="ctr">
            <a:noFill/>
            <a:prstDash val="solid"/>
            <a:miter lim="800000"/>
          </a:ln>
          <a:effectLst/>
        </p:spPr>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圆角 4"/>
          <p:cNvSpPr/>
          <p:nvPr>
            <p:custDataLst>
              <p:tags r:id="rId3"/>
            </p:custDataLst>
          </p:nvPr>
        </p:nvSpPr>
        <p:spPr>
          <a:xfrm rot="20700000">
            <a:off x="3293914" y="1917963"/>
            <a:ext cx="1631958" cy="768779"/>
          </a:xfrm>
          <a:prstGeom prst="roundRect">
            <a:avLst>
              <a:gd name="adj" fmla="val 50000"/>
            </a:avLst>
          </a:prstGeom>
          <a:solidFill>
            <a:srgbClr val="00A5CC"/>
          </a:solidFill>
          <a:ln w="12700" cap="flat" cmpd="sng" algn="ctr">
            <a:noFill/>
            <a:prstDash val="solid"/>
            <a:miter lim="800000"/>
          </a:ln>
          <a:effectLst/>
        </p:spPr>
        <p:txBody>
          <a:bodyPr lIns="91440" tIns="45720" rIns="91440" bIns="45720" rtlCol="0" anchor="ctr"/>
          <a:lstStyle/>
          <a:p>
            <a:pPr algn="ctr"/>
            <a:endParaRPr lang="zh-CN" altLang="en-US"/>
          </a:p>
        </p:txBody>
      </p:sp>
      <p:sp>
        <p:nvSpPr>
          <p:cNvPr id="28" name="矩形: 圆角 27"/>
          <p:cNvSpPr/>
          <p:nvPr>
            <p:custDataLst>
              <p:tags r:id="rId4"/>
            </p:custDataLst>
          </p:nvPr>
        </p:nvSpPr>
        <p:spPr>
          <a:xfrm rot="20817892">
            <a:off x="4403568" y="3000909"/>
            <a:ext cx="2003401" cy="545094"/>
          </a:xfrm>
          <a:prstGeom prst="roundRect">
            <a:avLst>
              <a:gd name="adj" fmla="val 50000"/>
            </a:avLst>
          </a:prstGeom>
          <a:solidFill>
            <a:srgbClr val="1E74AD"/>
          </a:solidFill>
          <a:ln w="12700" cap="flat" cmpd="sng" algn="ctr">
            <a:noFill/>
            <a:prstDash val="solid"/>
            <a:miter lim="800000"/>
          </a:ln>
          <a:effectLst/>
        </p:spPr>
        <p:txBody>
          <a:bodyPr lIns="91440" tIns="45720" rIns="91440" bIns="45720" rtlCol="0" anchor="ctr"/>
          <a:lstStyle/>
          <a:p>
            <a:pPr algn="ctr"/>
            <a:endParaRPr lang="zh-CN" altLang="en-US">
              <a:solidFill>
                <a:srgbClr val="FFFFFF"/>
              </a:solidFill>
            </a:endParaRPr>
          </a:p>
        </p:txBody>
      </p:sp>
      <p:sp>
        <p:nvSpPr>
          <p:cNvPr id="29" name="矩形: 圆角 28"/>
          <p:cNvSpPr/>
          <p:nvPr>
            <p:custDataLst>
              <p:tags r:id="rId5"/>
            </p:custDataLst>
          </p:nvPr>
        </p:nvSpPr>
        <p:spPr>
          <a:xfrm>
            <a:off x="4627798" y="4035257"/>
            <a:ext cx="2261636" cy="545094"/>
          </a:xfrm>
          <a:prstGeom prst="roundRect">
            <a:avLst>
              <a:gd name="adj" fmla="val 50000"/>
            </a:avLst>
          </a:prstGeom>
          <a:solidFill>
            <a:srgbClr val="0DBBAF"/>
          </a:solidFill>
          <a:ln w="12700" cap="flat" cmpd="sng" algn="ctr">
            <a:noFill/>
            <a:prstDash val="solid"/>
            <a:miter lim="800000"/>
          </a:ln>
          <a:effectLst/>
        </p:spPr>
        <p:txBody>
          <a:bodyPr lIns="91440" tIns="45720" rIns="91440" bIns="45720" rtlCol="0" anchor="ctr"/>
          <a:lstStyle/>
          <a:p>
            <a:pPr algn="ctr"/>
            <a:endParaRPr lang="zh-CN" altLang="en-US"/>
          </a:p>
        </p:txBody>
      </p:sp>
      <p:sp>
        <p:nvSpPr>
          <p:cNvPr id="24" name="文本框 23"/>
          <p:cNvSpPr txBox="1"/>
          <p:nvPr>
            <p:custDataLst>
              <p:tags r:id="rId6"/>
            </p:custDataLst>
          </p:nvPr>
        </p:nvSpPr>
        <p:spPr>
          <a:xfrm>
            <a:off x="5304155" y="1790700"/>
            <a:ext cx="4168775" cy="728345"/>
          </a:xfrm>
          <a:prstGeom prst="rect">
            <a:avLst/>
          </a:prstGeom>
          <a:noFill/>
        </p:spPr>
        <p:txBody>
          <a:bodyPr wrap="square" lIns="91440" tIns="45720" rIns="91440" bIns="45720" rtlCol="0"/>
          <a:lstStyle/>
          <a:p>
            <a:pPr>
              <a:lnSpc>
                <a:spcPct val="120000"/>
              </a:lnSpc>
            </a:pPr>
            <a:r>
              <a:rPr lang="zh-CN" sz="1800" b="1">
                <a:latin typeface="宋体" panose="02010600030101010101" pitchFamily="2" charset="-122"/>
                <a:cs typeface="宋体" panose="02010600030101010101" pitchFamily="2" charset="-122"/>
                <a:sym typeface="+mn-ea"/>
              </a:rPr>
              <a:t>海量数据在单机上处理因为硬件资源限制，无法胜任。</a:t>
            </a:r>
            <a:endParaRPr lang="zh-CN" sz="1800" b="1">
              <a:latin typeface="宋体" panose="02010600030101010101" pitchFamily="2" charset="-122"/>
              <a:cs typeface="宋体" panose="02010600030101010101" pitchFamily="2" charset="-122"/>
            </a:endParaRPr>
          </a:p>
          <a:p>
            <a:pPr>
              <a:lnSpc>
                <a:spcPct val="120000"/>
              </a:lnSpc>
            </a:pPr>
            <a:endParaRPr lang="zh-CN" altLang="en-US" sz="1800" b="1" spc="150">
              <a:latin typeface="宋体" panose="02010600030101010101" pitchFamily="2" charset="-122"/>
              <a:ea typeface="微软雅黑" panose="020B0503020204020204" pitchFamily="34" charset="-122"/>
              <a:cs typeface="宋体" panose="02010600030101010101" pitchFamily="2" charset="-122"/>
              <a:sym typeface="Arial" panose="020B0604020202020204" pitchFamily="34" charset="0"/>
            </a:endParaRPr>
          </a:p>
        </p:txBody>
      </p:sp>
      <p:sp>
        <p:nvSpPr>
          <p:cNvPr id="46" name="文本框 45"/>
          <p:cNvSpPr txBox="1"/>
          <p:nvPr>
            <p:custDataLst>
              <p:tags r:id="rId7"/>
            </p:custDataLst>
          </p:nvPr>
        </p:nvSpPr>
        <p:spPr>
          <a:xfrm>
            <a:off x="6724015" y="2836545"/>
            <a:ext cx="4874895" cy="728345"/>
          </a:xfrm>
          <a:prstGeom prst="rect">
            <a:avLst/>
          </a:prstGeom>
          <a:noFill/>
        </p:spPr>
        <p:txBody>
          <a:bodyPr wrap="square" lIns="91440" tIns="45720" rIns="91440" bIns="45720" rtlCol="0"/>
          <a:lstStyle/>
          <a:p>
            <a:pPr>
              <a:lnSpc>
                <a:spcPct val="120000"/>
              </a:lnSpc>
            </a:pPr>
            <a:r>
              <a:rPr lang="zh-CN" sz="1800" b="1">
                <a:latin typeface="宋体" panose="02010600030101010101" pitchFamily="2" charset="-122"/>
                <a:cs typeface="宋体" panose="02010600030101010101" pitchFamily="2" charset="-122"/>
                <a:sym typeface="+mn-ea"/>
              </a:rPr>
              <a:t>而一旦将单机版程序扩展到集群来分布式运行，将极大增加程序的复杂度和开发难度。</a:t>
            </a:r>
            <a:endParaRPr lang="zh-CN" sz="1800" b="1">
              <a:latin typeface="宋体" panose="02010600030101010101" pitchFamily="2" charset="-122"/>
              <a:cs typeface="宋体" panose="02010600030101010101" pitchFamily="2" charset="-122"/>
            </a:endParaRPr>
          </a:p>
          <a:p>
            <a:pPr>
              <a:lnSpc>
                <a:spcPct val="120000"/>
              </a:lnSpc>
            </a:pPr>
            <a:endParaRPr lang="zh-CN" altLang="en-US" sz="1800" b="1" spc="150">
              <a:latin typeface="宋体" panose="02010600030101010101" pitchFamily="2" charset="-122"/>
              <a:ea typeface="微软雅黑" panose="020B0503020204020204" pitchFamily="34" charset="-122"/>
              <a:cs typeface="宋体" panose="02010600030101010101" pitchFamily="2" charset="-122"/>
              <a:sym typeface="Arial" panose="020B0604020202020204" pitchFamily="34" charset="0"/>
            </a:endParaRPr>
          </a:p>
        </p:txBody>
      </p:sp>
      <p:sp>
        <p:nvSpPr>
          <p:cNvPr id="47" name="文本框 46"/>
          <p:cNvSpPr txBox="1"/>
          <p:nvPr>
            <p:custDataLst>
              <p:tags r:id="rId8"/>
            </p:custDataLst>
          </p:nvPr>
        </p:nvSpPr>
        <p:spPr>
          <a:xfrm>
            <a:off x="7196455" y="3970655"/>
            <a:ext cx="4402455" cy="1487805"/>
          </a:xfrm>
          <a:prstGeom prst="rect">
            <a:avLst/>
          </a:prstGeom>
          <a:noFill/>
        </p:spPr>
        <p:txBody>
          <a:bodyPr wrap="square" lIns="91440" tIns="45720" rIns="91440" bIns="45720" rtlCol="0"/>
          <a:lstStyle/>
          <a:p>
            <a:pPr>
              <a:lnSpc>
                <a:spcPct val="120000"/>
              </a:lnSpc>
            </a:pPr>
            <a:r>
              <a:rPr lang="zh-CN" sz="1800" b="1">
                <a:latin typeface="宋体" panose="02010600030101010101" pitchFamily="2" charset="-122"/>
                <a:cs typeface="宋体" panose="02010600030101010101" pitchFamily="2" charset="-122"/>
                <a:sym typeface="+mn-ea"/>
              </a:rPr>
              <a:t>引入</a:t>
            </a:r>
            <a:r>
              <a:rPr lang="en-US" sz="1800" b="1">
                <a:latin typeface="宋体" panose="02010600030101010101" pitchFamily="2" charset="-122"/>
                <a:cs typeface="宋体" panose="02010600030101010101" pitchFamily="2" charset="-122"/>
                <a:sym typeface="+mn-ea"/>
              </a:rPr>
              <a:t>MapReduce</a:t>
            </a:r>
            <a:r>
              <a:rPr lang="zh-CN" sz="1800" b="1">
                <a:latin typeface="宋体" panose="02010600030101010101" pitchFamily="2" charset="-122"/>
                <a:cs typeface="宋体" panose="02010600030101010101" pitchFamily="2" charset="-122"/>
                <a:sym typeface="+mn-ea"/>
              </a:rPr>
              <a:t>框架后，开发人员可以将绝大部分工作集中在业务逻辑的开发上，而将分布式计算中的复杂性交由框架来处理。</a:t>
            </a:r>
            <a:endParaRPr lang="zh-CN" altLang="en-US" sz="1800" b="1" spc="150">
              <a:latin typeface="宋体" panose="02010600030101010101" pitchFamily="2" charset="-122"/>
              <a:ea typeface="微软雅黑" panose="020B0503020204020204" pitchFamily="34" charset="-122"/>
              <a:cs typeface="宋体" panose="02010600030101010101" pitchFamily="2" charset="-122"/>
              <a:sym typeface="+mn-ea"/>
            </a:endParaRPr>
          </a:p>
        </p:txBody>
      </p:sp>
      <p:sp>
        <p:nvSpPr>
          <p:cNvPr id="9" name="文本框 8"/>
          <p:cNvSpPr txBox="1"/>
          <p:nvPr>
            <p:custDataLst>
              <p:tags r:id="rId9"/>
            </p:custDataLst>
          </p:nvPr>
        </p:nvSpPr>
        <p:spPr>
          <a:xfrm>
            <a:off x="1686993" y="3813958"/>
            <a:ext cx="2629929" cy="1323439"/>
          </a:xfrm>
          <a:prstGeom prst="rect">
            <a:avLst/>
          </a:prstGeom>
          <a:noFill/>
        </p:spPr>
        <p:txBody>
          <a:bodyPr wrap="square" rtlCol="0">
            <a:normAutofit fontScale="92500"/>
          </a:bodyPr>
          <a:lstStyle/>
          <a:p>
            <a:pPr marL="0" indent="0">
              <a:buFont typeface="Arial" panose="020B0604020202020204" pitchFamily="34" charset="0"/>
              <a:buNone/>
            </a:pPr>
            <a:r>
              <a:rPr lang="zh-CN" sz="4000" b="1">
                <a:latin typeface="宋体" panose="02010600030101010101" pitchFamily="2" charset="-122"/>
                <a:cs typeface="宋体" panose="02010600030101010101" pitchFamily="2" charset="-122"/>
                <a:sym typeface="+mn-ea"/>
              </a:rPr>
              <a:t>为什么要</a:t>
            </a:r>
            <a:r>
              <a:rPr lang="en-US" sz="4000" b="1">
                <a:latin typeface="宋体" panose="02010600030101010101" pitchFamily="2" charset="-122"/>
                <a:cs typeface="宋体" panose="02010600030101010101" pitchFamily="2" charset="-122"/>
                <a:sym typeface="+mn-ea"/>
              </a:rPr>
              <a:t>MapReduce?</a:t>
            </a:r>
            <a:endParaRPr lang="zh-CN" altLang="en-US" sz="4000" b="1"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10"/>
            </p:custDataLst>
          </p:nvPr>
        </p:nvSpPr>
        <p:spPr>
          <a:xfrm rot="20690508">
            <a:off x="3305236" y="2053694"/>
            <a:ext cx="1609315" cy="497316"/>
          </a:xfrm>
          <a:prstGeom prst="rect">
            <a:avLst/>
          </a:prstGeom>
          <a:noFill/>
        </p:spPr>
        <p:txBody>
          <a:bodyPr wrap="square" rtlCol="0">
            <a:normAutofit/>
          </a:bodyPr>
          <a:lstStyle/>
          <a:p>
            <a:pPr algn="ctr">
              <a:lnSpc>
                <a:spcPct val="120000"/>
              </a:lnSpc>
            </a:pPr>
            <a:r>
              <a:rPr lang="en-US" altLang="zh-CN" sz="2400" b="1" spc="300">
                <a:solidFill>
                  <a:srgbClr val="FFFFFF"/>
                </a:solidFill>
                <a:latin typeface="Arial" panose="020B0604020202020204" pitchFamily="34" charset="0"/>
                <a:ea typeface="微软雅黑" panose="020B0503020204020204" pitchFamily="34" charset="-122"/>
              </a:rPr>
              <a:t>1</a:t>
            </a:r>
          </a:p>
        </p:txBody>
      </p:sp>
      <p:sp>
        <p:nvSpPr>
          <p:cNvPr id="22" name="文本框 21"/>
          <p:cNvSpPr txBox="1"/>
          <p:nvPr>
            <p:custDataLst>
              <p:tags r:id="rId11"/>
            </p:custDataLst>
          </p:nvPr>
        </p:nvSpPr>
        <p:spPr>
          <a:xfrm rot="20799727">
            <a:off x="4597427" y="3024798"/>
            <a:ext cx="1615682" cy="497316"/>
          </a:xfrm>
          <a:prstGeom prst="rect">
            <a:avLst/>
          </a:prstGeom>
          <a:noFill/>
        </p:spPr>
        <p:txBody>
          <a:bodyPr wrap="square" rtlCol="0">
            <a:normAutofit/>
          </a:bodyPr>
          <a:lstStyle/>
          <a:p>
            <a:pPr algn="ctr">
              <a:lnSpc>
                <a:spcPct val="120000"/>
              </a:lnSpc>
            </a:pPr>
            <a:r>
              <a:rPr lang="en-US" altLang="zh-CN" sz="2400" b="1" spc="300">
                <a:solidFill>
                  <a:srgbClr val="FFFFFF"/>
                </a:solidFill>
                <a:latin typeface="Arial" panose="020B0604020202020204" pitchFamily="34" charset="0"/>
                <a:ea typeface="微软雅黑" panose="020B0503020204020204" pitchFamily="34" charset="-122"/>
              </a:rPr>
              <a:t>2</a:t>
            </a:r>
          </a:p>
        </p:txBody>
      </p:sp>
      <p:sp>
        <p:nvSpPr>
          <p:cNvPr id="34" name="文本框 33"/>
          <p:cNvSpPr txBox="1"/>
          <p:nvPr>
            <p:custDataLst>
              <p:tags r:id="rId12"/>
            </p:custDataLst>
          </p:nvPr>
        </p:nvSpPr>
        <p:spPr>
          <a:xfrm>
            <a:off x="4950775" y="4059146"/>
            <a:ext cx="1615682" cy="497316"/>
          </a:xfrm>
          <a:prstGeom prst="rect">
            <a:avLst/>
          </a:prstGeom>
          <a:noFill/>
        </p:spPr>
        <p:txBody>
          <a:bodyPr wrap="square" rtlCol="0">
            <a:normAutofit/>
          </a:bodyPr>
          <a:lstStyle/>
          <a:p>
            <a:pPr algn="ctr">
              <a:lnSpc>
                <a:spcPct val="120000"/>
              </a:lnSpc>
            </a:pPr>
            <a:r>
              <a:rPr lang="en-US" altLang="zh-CN" sz="2400" b="1" spc="300">
                <a:solidFill>
                  <a:srgbClr val="FFFFFF"/>
                </a:solidFill>
                <a:latin typeface="Arial" panose="020B0604020202020204" pitchFamily="34" charset="0"/>
                <a:ea typeface="微软雅黑" panose="020B0503020204020204" pitchFamily="34" charset="-122"/>
              </a:rPr>
              <a:t>3</a:t>
            </a:r>
          </a:p>
        </p:txBody>
      </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MapReduce主要功能</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99440" y="1654810"/>
            <a:ext cx="10650855" cy="1076325"/>
            <a:chOff x="1464" y="5657"/>
            <a:chExt cx="16773" cy="1695"/>
          </a:xfrm>
        </p:grpSpPr>
        <p:sp>
          <p:nvSpPr>
            <p:cNvPr id="61" name="文本框 60"/>
            <p:cNvSpPr txBox="1"/>
            <p:nvPr/>
          </p:nvSpPr>
          <p:spPr>
            <a:xfrm>
              <a:off x="2225" y="5657"/>
              <a:ext cx="16012" cy="1695"/>
            </a:xfrm>
            <a:prstGeom prst="rect">
              <a:avLst/>
            </a:prstGeom>
            <a:noFill/>
          </p:spPr>
          <p:txBody>
            <a:bodyPr wrap="square" rtlCol="0">
              <a:spAutoFit/>
            </a:bodyPr>
            <a:lstStyle/>
            <a:p>
              <a:r>
                <a:rPr lang="zh-CN" altLang="en-US" sz="2400" b="1"/>
                <a:t>数据划分</a:t>
              </a:r>
            </a:p>
            <a:p>
              <a:r>
                <a:rPr lang="zh-CN" altLang="en-US" sz="2000"/>
                <a:t>MapReduce自动将一个作业待处理的大数据划分为很多个数据块，所有数据块都可以并行处理，每个数据块对应一个计算任务。</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599440" y="3018155"/>
            <a:ext cx="10516235" cy="1851025"/>
            <a:chOff x="1464" y="5092"/>
            <a:chExt cx="16561" cy="2915"/>
          </a:xfrm>
        </p:grpSpPr>
        <p:sp>
          <p:nvSpPr>
            <p:cNvPr id="67" name="文本框 66"/>
            <p:cNvSpPr txBox="1"/>
            <p:nvPr/>
          </p:nvSpPr>
          <p:spPr>
            <a:xfrm>
              <a:off x="2225" y="5092"/>
              <a:ext cx="15800" cy="2915"/>
            </a:xfrm>
            <a:prstGeom prst="rect">
              <a:avLst/>
            </a:prstGeom>
            <a:noFill/>
          </p:spPr>
          <p:txBody>
            <a:bodyPr wrap="square" rtlCol="0">
              <a:spAutoFit/>
            </a:bodyPr>
            <a:lstStyle/>
            <a:p>
              <a:pPr>
                <a:lnSpc>
                  <a:spcPct val="110000"/>
                </a:lnSpc>
              </a:pPr>
              <a:r>
                <a:rPr lang="zh-CN" altLang="en-US" sz="2400" b="1"/>
                <a:t>计算任务调度与优化</a:t>
              </a:r>
            </a:p>
            <a:p>
              <a:pPr>
                <a:lnSpc>
                  <a:spcPct val="110000"/>
                </a:lnSpc>
              </a:pPr>
              <a:r>
                <a:rPr lang="zh-CN" altLang="en-US" sz="2000"/>
                <a:t>MapReduce可以为作业分配和调度计算节点（Map节点或Reduce节点），用于执行计算任务，同时采用就近计算的原则，将任务向数据迁移，计算节点尽可能处理本地磁盘上所分布存储的数据，以减少数据通信，Map处理后的中间结果数据在进入Reduce节点前也会进行一定的合并处理，此外，提供系统通信、负载平衡、计算性能优化处理。</a:t>
              </a:r>
            </a:p>
          </p:txBody>
        </p:sp>
        <p:sp>
          <p:nvSpPr>
            <p:cNvPr id="68" name="文本框 67"/>
            <p:cNvSpPr txBox="1"/>
            <p:nvPr/>
          </p:nvSpPr>
          <p:spPr>
            <a:xfrm>
              <a:off x="1464" y="5205"/>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7" name="组合 16"/>
          <p:cNvGrpSpPr/>
          <p:nvPr/>
        </p:nvGrpSpPr>
        <p:grpSpPr>
          <a:xfrm>
            <a:off x="582930" y="5154295"/>
            <a:ext cx="10650855" cy="768350"/>
            <a:chOff x="1464" y="5770"/>
            <a:chExt cx="16773" cy="1210"/>
          </a:xfrm>
        </p:grpSpPr>
        <p:sp>
          <p:nvSpPr>
            <p:cNvPr id="18" name="文本框 17"/>
            <p:cNvSpPr txBox="1"/>
            <p:nvPr/>
          </p:nvSpPr>
          <p:spPr>
            <a:xfrm>
              <a:off x="2225" y="5770"/>
              <a:ext cx="16012" cy="1210"/>
            </a:xfrm>
            <a:prstGeom prst="rect">
              <a:avLst/>
            </a:prstGeom>
            <a:noFill/>
          </p:spPr>
          <p:txBody>
            <a:bodyPr wrap="square" rtlCol="0">
              <a:spAutoFit/>
            </a:bodyPr>
            <a:lstStyle/>
            <a:p>
              <a:r>
                <a:rPr lang="zh-CN" altLang="en-US" sz="2400" b="1"/>
                <a:t>统一的计算模型框架</a:t>
              </a:r>
            </a:p>
            <a:p>
              <a:r>
                <a:rPr lang="zh-CN" altLang="en-US" sz="2000"/>
                <a:t>实现自动并行化计算，为程序员隐藏系统层细节，处理系统节点出错检测和失效恢复。</a:t>
              </a:r>
            </a:p>
          </p:txBody>
        </p:sp>
        <p:sp>
          <p:nvSpPr>
            <p:cNvPr id="21" name="文本框 2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03530" y="774065"/>
            <a:ext cx="6239510" cy="521970"/>
            <a:chOff x="695" y="481"/>
            <a:chExt cx="9826" cy="822"/>
          </a:xfrm>
        </p:grpSpPr>
        <p:sp>
          <p:nvSpPr>
            <p:cNvPr id="24"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MapReduce技术特征</a:t>
              </a:r>
            </a:p>
          </p:txBody>
        </p:sp>
        <p:sp>
          <p:nvSpPr>
            <p:cNvPr id="2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26" name="组合 25"/>
          <p:cNvGrpSpPr/>
          <p:nvPr/>
        </p:nvGrpSpPr>
        <p:grpSpPr>
          <a:xfrm>
            <a:off x="1276985" y="1678305"/>
            <a:ext cx="9215755" cy="1568450"/>
            <a:chOff x="1464" y="5770"/>
            <a:chExt cx="14513" cy="2470"/>
          </a:xfrm>
        </p:grpSpPr>
        <p:sp>
          <p:nvSpPr>
            <p:cNvPr id="27" name="文本框 26"/>
            <p:cNvSpPr txBox="1"/>
            <p:nvPr/>
          </p:nvSpPr>
          <p:spPr>
            <a:xfrm>
              <a:off x="2225" y="5770"/>
              <a:ext cx="13752" cy="2470"/>
            </a:xfrm>
            <a:prstGeom prst="rect">
              <a:avLst/>
            </a:prstGeom>
            <a:noFill/>
          </p:spPr>
          <p:txBody>
            <a:bodyPr wrap="square" rtlCol="0">
              <a:spAutoFit/>
            </a:bodyPr>
            <a:lstStyle/>
            <a:p>
              <a:r>
                <a:rPr lang="zh-CN" altLang="en-US" sz="2400" b="1"/>
                <a:t>可扩展性强</a:t>
              </a:r>
            </a:p>
            <a:p>
              <a:r>
                <a:rPr lang="zh-CN" altLang="en-US" sz="2400"/>
                <a:t>MapReduce集群的构建选用廉价的、易于扩展的计算机集群，当集群资源不能满足计算需求时。可以通过增加节点的方式达到线性扩展集群的目的。</a:t>
              </a:r>
            </a:p>
          </p:txBody>
        </p:sp>
        <p:sp>
          <p:nvSpPr>
            <p:cNvPr id="28" name="文本框 2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1239520" y="3421380"/>
            <a:ext cx="9253131" cy="2645410"/>
            <a:chOff x="1377" y="5722"/>
            <a:chExt cx="15344" cy="4166"/>
          </a:xfrm>
        </p:grpSpPr>
        <p:sp>
          <p:nvSpPr>
            <p:cNvPr id="70" name="文本框 69"/>
            <p:cNvSpPr txBox="1"/>
            <p:nvPr/>
          </p:nvSpPr>
          <p:spPr>
            <a:xfrm>
              <a:off x="2225" y="5770"/>
              <a:ext cx="14496" cy="4118"/>
            </a:xfrm>
            <a:prstGeom prst="rect">
              <a:avLst/>
            </a:prstGeom>
            <a:noFill/>
          </p:spPr>
          <p:txBody>
            <a:bodyPr wrap="square" rtlCol="0">
              <a:spAutoFit/>
            </a:bodyPr>
            <a:lstStyle/>
            <a:p>
              <a:r>
                <a:rPr lang="zh-CN" altLang="en-US" sz="2000" b="1">
                  <a:sym typeface="+mn-ea"/>
                </a:rPr>
                <a:t>容错性强</a:t>
              </a:r>
            </a:p>
            <a:p>
              <a:pPr>
                <a:lnSpc>
                  <a:spcPct val="120000"/>
                </a:lnSpc>
              </a:pPr>
              <a:r>
                <a:rPr lang="zh-CN" altLang="en-US" sz="2000">
                  <a:sym typeface="+mn-ea"/>
                </a:rPr>
                <a:t>MapReduce并行计算软件框架使用了多种有效的错误检测和恢复机制，如节点自动重启技术，使集群和计算框架具有对付节点失效的健壮性，能有效处理失效节点的检测和恢复。对于节点故障导致的作业失败，MapReduce的其他节点要能够无缝接管失效节点的计算任务；当故障节点恢复后能自动无缝加入集群，而不需要管理员人工进行系统配置，这些，对于用户来说都是透明的。</a:t>
              </a:r>
            </a:p>
          </p:txBody>
        </p:sp>
        <p:sp>
          <p:nvSpPr>
            <p:cNvPr id="71" name="文本框 70"/>
            <p:cNvSpPr txBox="1"/>
            <p:nvPr/>
          </p:nvSpPr>
          <p:spPr>
            <a:xfrm>
              <a:off x="1377" y="5722"/>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pic>
        <p:nvPicPr>
          <p:cNvPr id="8" name="图片 7" descr="2018164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92740" y="5179060"/>
            <a:ext cx="1678940" cy="1678940"/>
          </a:xfrm>
          <a:prstGeom prst="rect">
            <a:avLst/>
          </a:prstGeom>
        </p:spPr>
      </p:pic>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10.1  MapReduce概述</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03530" y="774065"/>
            <a:ext cx="6239510" cy="521970"/>
            <a:chOff x="695" y="481"/>
            <a:chExt cx="9826" cy="822"/>
          </a:xfrm>
        </p:grpSpPr>
        <p:sp>
          <p:nvSpPr>
            <p:cNvPr id="24"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MapReduce技术特征</a:t>
              </a:r>
            </a:p>
          </p:txBody>
        </p:sp>
        <p:sp>
          <p:nvSpPr>
            <p:cNvPr id="2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29" name="组合 28"/>
          <p:cNvGrpSpPr/>
          <p:nvPr/>
        </p:nvGrpSpPr>
        <p:grpSpPr>
          <a:xfrm>
            <a:off x="1356360" y="1671955"/>
            <a:ext cx="8137525" cy="1938020"/>
            <a:chOff x="1464" y="5770"/>
            <a:chExt cx="12815" cy="3052"/>
          </a:xfrm>
        </p:grpSpPr>
        <p:sp>
          <p:nvSpPr>
            <p:cNvPr id="30" name="文本框 29"/>
            <p:cNvSpPr txBox="1"/>
            <p:nvPr/>
          </p:nvSpPr>
          <p:spPr>
            <a:xfrm>
              <a:off x="2225" y="5770"/>
              <a:ext cx="12054" cy="3052"/>
            </a:xfrm>
            <a:prstGeom prst="rect">
              <a:avLst/>
            </a:prstGeom>
            <a:noFill/>
          </p:spPr>
          <p:txBody>
            <a:bodyPr wrap="square" rtlCol="0">
              <a:spAutoFit/>
            </a:bodyPr>
            <a:lstStyle/>
            <a:p>
              <a:r>
                <a:rPr lang="zh-CN" altLang="en-US" sz="2400" b="1">
                  <a:sym typeface="+mn-ea"/>
                </a:rPr>
                <a:t>本地化数据处理</a:t>
              </a:r>
            </a:p>
            <a:p>
              <a:r>
                <a:rPr lang="zh-CN" altLang="en-US" sz="2400">
                  <a:sym typeface="+mn-ea"/>
                </a:rPr>
                <a:t>为了减少大规模数据并行计算系统中的数据通信开销，MapReduce将处理向数据靠拢和迁移，即计算节点将首先尽量负责计算其本地存储的数据，以发挥数据本地化特点</a:t>
              </a:r>
            </a:p>
          </p:txBody>
        </p:sp>
        <p:sp>
          <p:nvSpPr>
            <p:cNvPr id="31" name="文本框 3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5" name="组合 74"/>
          <p:cNvGrpSpPr/>
          <p:nvPr/>
        </p:nvGrpSpPr>
        <p:grpSpPr>
          <a:xfrm>
            <a:off x="1247775" y="4022090"/>
            <a:ext cx="8246745" cy="1938020"/>
            <a:chOff x="1464" y="5770"/>
            <a:chExt cx="12987" cy="3052"/>
          </a:xfrm>
        </p:grpSpPr>
        <p:sp>
          <p:nvSpPr>
            <p:cNvPr id="76" name="文本框 75"/>
            <p:cNvSpPr txBox="1"/>
            <p:nvPr/>
          </p:nvSpPr>
          <p:spPr>
            <a:xfrm>
              <a:off x="2225" y="5770"/>
              <a:ext cx="12226" cy="3052"/>
            </a:xfrm>
            <a:prstGeom prst="rect">
              <a:avLst/>
            </a:prstGeom>
            <a:noFill/>
          </p:spPr>
          <p:txBody>
            <a:bodyPr wrap="square" rtlCol="0">
              <a:spAutoFit/>
            </a:bodyPr>
            <a:lstStyle/>
            <a:p>
              <a:r>
                <a:rPr lang="zh-CN" altLang="en-US" sz="2400" b="1">
                  <a:sym typeface="+mn-ea"/>
                </a:rPr>
                <a:t>易于编程开发</a:t>
              </a:r>
            </a:p>
            <a:p>
              <a:r>
                <a:rPr lang="zh-CN" altLang="en-US" sz="2400">
                  <a:sym typeface="+mn-ea"/>
                </a:rPr>
                <a:t>MapReduce提供了一种抽象机制将程序员与系统层细节隔离开来，程序员仅需描述需要计算什么，可以不用考虑进程间通信、套接字编程，只需要实现一些非常简单的逻辑</a:t>
              </a:r>
            </a:p>
          </p:txBody>
        </p:sp>
        <p:sp>
          <p:nvSpPr>
            <p:cNvPr id="77" name="文本框 76"/>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pic>
        <p:nvPicPr>
          <p:cNvPr id="4" name="图片 3" descr="2018164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0975" y="379730"/>
            <a:ext cx="2018030" cy="2336165"/>
          </a:xfrm>
          <a:prstGeom prst="rect">
            <a:avLst/>
          </a:prstGeom>
        </p:spPr>
      </p:pic>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69686_2*n_h_i*1_1_3"/>
  <p:tag name="KSO_WM_TEMPLATE_CATEGORY" val="diagram"/>
  <p:tag name="KSO_WM_TEMPLATE_INDEX" val="20169686"/>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169686_2*n_h_h_a*1_2_1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169686_2*n_h_h_a*1_2_2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169686_2*n_h_h_a*1_2_3_1"/>
  <p:tag name="KSO_WM_TEMPLATE_CATEGORY" val="diagram"/>
  <p:tag name="KSO_WM_TEMPLATE_INDEX" val="20169686"/>
  <p:tag name="KSO_WM_UNIT_LAYERLEVEL" val="1_1_1_1"/>
  <p:tag name="KSO_WM_TAG_VERSION" val="1.0"/>
  <p:tag name="KSO_WM_BEAUTIFY_FLAG" val="#wm#"/>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51_1*l_h_i*1_3_1"/>
  <p:tag name="KSO_WM_TEMPLATE_CATEGORY" val="diagram"/>
  <p:tag name="KSO_WM_TEMPLATE_INDEX" val="2020345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51_1*l_h_i*1_3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51_1*l_h_i*1_1_2"/>
  <p:tag name="KSO_WM_TEMPLATE_CATEGORY" val="diagram"/>
  <p:tag name="KSO_WM_TEMPLATE_INDEX" val="2020345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451_1*l_h_i*1_1_3"/>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451_1*l_h_i*1_4_1"/>
  <p:tag name="KSO_WM_TEMPLATE_CATEGORY" val="diagram"/>
  <p:tag name="KSO_WM_TEMPLATE_INDEX" val="2020345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51_1*l_h_i*1_4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69686_2*n_h_i*1_1_1"/>
  <p:tag name="KSO_WM_TEMPLATE_CATEGORY" val="diagram"/>
  <p:tag name="KSO_WM_TEMPLATE_INDEX" val="20169686"/>
  <p:tag name="KSO_WM_UNIT_LAYERLEVEL" val="1_1_1"/>
  <p:tag name="KSO_WM_TAG_VERSION" val="1.0"/>
  <p:tag name="KSO_WM_BEAUTIFY_FLAG" val="#wm#"/>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51_1*l_h_i*1_2_3"/>
  <p:tag name="KSO_WM_TEMPLATE_CATEGORY" val="diagram"/>
  <p:tag name="KSO_WM_TEMPLATE_INDEX" val="2020345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51_1*l_h_i*1_2_1"/>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451_1*l_h_i*1_3_3"/>
  <p:tag name="KSO_WM_TEMPLATE_CATEGORY" val="diagram"/>
  <p:tag name="KSO_WM_TEMPLATE_INDEX" val="2020345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3451_1*l_h_i*1_4_3"/>
  <p:tag name="KSO_WM_TEMPLATE_CATEGORY" val="diagram"/>
  <p:tag name="KSO_WM_TEMPLATE_INDEX" val="2020345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51_1*l_h_i*1_2_2"/>
  <p:tag name="KSO_WM_TEMPLATE_CATEGORY" val="diagram"/>
  <p:tag name="KSO_WM_TEMPLATE_INDEX" val="2020345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51_1*l_h_i*1_1_1"/>
  <p:tag name="KSO_WM_TEMPLATE_CATEGORY" val="diagram"/>
  <p:tag name="KSO_WM_TEMPLATE_INDEX" val="2020345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51_1*l_h_i*1_3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51_1*l_h_i*1_4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51_1*l_h_i*1_2_1"/>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51_1*l_h_i*1_3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686_2*n_h_i*1_1_2"/>
  <p:tag name="KSO_WM_TEMPLATE_CATEGORY" val="diagram"/>
  <p:tag name="KSO_WM_TEMPLATE_INDEX" val="201696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51_1*l_h_i*1_4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51_1*l_h_i*1_2_1"/>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51_1*l_h_i*1_3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51_1*l_h_i*1_4_2"/>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51_1*l_h_i*1_2_1"/>
  <p:tag name="KSO_WM_TEMPLATE_CATEGORY" val="diagram"/>
  <p:tag name="KSO_WM_TEMPLATE_INDEX" val="20203451"/>
  <p:tag name="KSO_WM_UNIT_LAYERLEVEL" val="1_1_1"/>
  <p:tag name="KSO_WM_TAG_VERSION" val="1.0"/>
  <p:tag name="KSO_WM_BEAUTIFY_FLAG" val="#wm#"/>
  <p:tag name="KSO_WM_UNIT_FILL_FORE_SCHEMECOLOR_INDEX" val="14"/>
  <p:tag name="KSO_WM_UNI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COLOR_SCHEME_SHAPE_ID" val="45"/>
  <p:tag name="KSO_WM_UNIT_COLOR_SCHEME_PARENT_PAGE" val="0_3"/>
  <p:tag name="KSO_WM_UNIT_ADJUSTLAYOUT_ID" val="4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6517_3*l_h_i*1_1_1"/>
  <p:tag name="KSO_WM_TEMPLATE_CATEGORY" val="diagram"/>
  <p:tag name="KSO_WM_TEMPLATE_INDEX" val="2019651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COLOR_SCHEME_SHAPE_ID" val="46"/>
  <p:tag name="KSO_WM_UNIT_COLOR_SCHEME_PARENT_PAGE" val="0_3"/>
  <p:tag name="KSO_WM_UNIT_ADJUSTLAYOUT_ID" val="4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6517_3*l_h_i*1_1_2"/>
  <p:tag name="KSO_WM_TEMPLATE_CATEGORY" val="diagram"/>
  <p:tag name="KSO_WM_TEMPLATE_INDEX" val="20196517"/>
  <p:tag name="KSO_WM_UNIT_LAYERLEVEL" val="1_1_1"/>
  <p:tag name="KSO_WM_TAG_VERSION" val="1.0"/>
  <p:tag name="KSO_WM_BEAUTIFY_FLAG" val="#wm#"/>
  <p:tag name="KSO_WM_UNIT_TEXT_FILL_FORE_SCHEMECOLOR_INDEX" val="14"/>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COLOR_SCHEME_SHAPE_ID" val="29"/>
  <p:tag name="KSO_WM_UNIT_COLOR_SCHEME_PARENT_PAGE" val="0_3"/>
  <p:tag name="KSO_WM_UNIT_DECOLORIZATION" val="1"/>
  <p:tag name="KSO_WM_UNIT_ADJUSTLAYOUT_ID" val="2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6517_3*l_i*1_1"/>
  <p:tag name="KSO_WM_TEMPLATE_CATEGORY" val="diagram"/>
  <p:tag name="KSO_WM_TEMPLATE_INDEX" val="20196517"/>
  <p:tag name="KSO_WM_UNIT_LAYERLEVEL" val="1_1"/>
  <p:tag name="KSO_WM_TAG_VERSION" val="1.0"/>
  <p:tag name="KSO_WM_BEAUTIFY_FLAG" val="#wm#"/>
  <p:tag name="KSO_WM_UNIT_LINE_FORE_SCHEMECOLOR_INDEX" val="14"/>
  <p:tag name="KSO_WM_UNIT_LINE_FILL_TYPE" val="2"/>
</p:tagLst>
</file>

<file path=ppt/tags/tag38.xml><?xml version="1.0" encoding="utf-8"?>
<p:tagLst xmlns:a="http://schemas.openxmlformats.org/drawingml/2006/main" xmlns:r="http://schemas.openxmlformats.org/officeDocument/2006/relationships" xmlns:p="http://schemas.openxmlformats.org/presentationml/2006/main">
  <p:tag name="KSO_WM_UNIT_COLOR_SCHEME_SHAPE_ID" val="30"/>
  <p:tag name="KSO_WM_UNIT_COLOR_SCHEME_PARENT_PAGE" val="0_3"/>
  <p:tag name="KSO_WM_UNIT_DECOLORIZATION" val="1"/>
  <p:tag name="KSO_WM_UNIT_ADJUSTLAYOUT_ID" val="30"/>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6517_3*l_i*1_2"/>
  <p:tag name="KSO_WM_TEMPLATE_CATEGORY" val="diagram"/>
  <p:tag name="KSO_WM_TEMPLATE_INDEX" val="20196517"/>
  <p:tag name="KSO_WM_UNIT_LAYERLEVEL" val="1_1"/>
  <p:tag name="KSO_WM_TAG_VERSION" val="1.0"/>
  <p:tag name="KSO_WM_BEAUTIFY_FLAG" val="#wm#"/>
  <p:tag name="KSO_WM_UNIT_LINE_FORE_SCHEMECOLOR_INDEX" val="14"/>
  <p:tag name="KSO_WM_UNIT_LINE_FILL_TYPE" val="2"/>
</p:tagLst>
</file>

<file path=ppt/tags/tag39.xml><?xml version="1.0" encoding="utf-8"?>
<p:tagLst xmlns:a="http://schemas.openxmlformats.org/drawingml/2006/main" xmlns:r="http://schemas.openxmlformats.org/officeDocument/2006/relationships" xmlns:p="http://schemas.openxmlformats.org/presentationml/2006/main">
  <p:tag name="KSO_WM_UNIT_COLOR_SCHEME_SHAPE_ID" val="51"/>
  <p:tag name="KSO_WM_UNIT_COLOR_SCHEME_PARENT_PAGE" val="0_3"/>
  <p:tag name="KSO_WM_UNIT_DECOLORIZATION" val="1"/>
  <p:tag name="KSO_WM_UNIT_ADJUSTLAYOUT_ID" val="5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6517_3*l_i*1_3"/>
  <p:tag name="KSO_WM_TEMPLATE_CATEGORY" val="diagram"/>
  <p:tag name="KSO_WM_TEMPLATE_INDEX" val="20196517"/>
  <p:tag name="KSO_WM_UNIT_LAYERLEVEL" val="1_1"/>
  <p:tag name="KSO_WM_TAG_VERSION" val="1.0"/>
  <p:tag name="KSO_WM_BEAUTIFY_FLAG" val="#wm#"/>
  <p:tag name="KSO_WM_UNIT_LINE_FORE_SCHEMECOLOR_INDEX" val="14"/>
  <p:tag name="KSO_WM_UNIT_LINE_FILL_TYPE" val="2"/>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686_2*n_h_h_i*1_2_1_1"/>
  <p:tag name="KSO_WM_TEMPLATE_CATEGORY" val="diagram"/>
  <p:tag name="KSO_WM_TEMPLATE_INDEX" val="20169686"/>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COLOR_SCHEME_SHAPE_ID" val="45"/>
  <p:tag name="KSO_WM_UNIT_COLOR_SCHEME_PARENT_PAGE" val="0_3"/>
  <p:tag name="KSO_WM_UNIT_ADJUSTLAYOUT_ID" val="4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6517_3*l_h_i*1_1_1"/>
  <p:tag name="KSO_WM_TEMPLATE_CATEGORY" val="diagram"/>
  <p:tag name="KSO_WM_TEMPLATE_INDEX" val="2019651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COLOR_SCHEME_SHAPE_ID" val="46"/>
  <p:tag name="KSO_WM_UNIT_COLOR_SCHEME_PARENT_PAGE" val="0_3"/>
  <p:tag name="KSO_WM_UNIT_ADJUSTLAYOUT_ID" val="4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6517_3*l_h_i*1_1_2"/>
  <p:tag name="KSO_WM_TEMPLATE_CATEGORY" val="diagram"/>
  <p:tag name="KSO_WM_TEMPLATE_INDEX" val="20196517"/>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COLOR_SCHEME_SHAPE_ID" val="48"/>
  <p:tag name="KSO_WM_UNIT_COLOR_SCHEME_PARENT_PAGE" val="0_3"/>
  <p:tag name="KSO_WM_UNIT_ADJUSTLAYOUT_ID" val="4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6517_3*l_h_i*1_2_1"/>
  <p:tag name="KSO_WM_TEMPLATE_CATEGORY" val="diagram"/>
  <p:tag name="KSO_WM_TEMPLATE_INDEX" val="2019651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6517_3*l_h_i*1_2_2"/>
  <p:tag name="KSO_WM_TEMPLATE_CATEGORY" val="diagram"/>
  <p:tag name="KSO_WM_TEMPLATE_INDEX" val="20196517"/>
  <p:tag name="KSO_WM_UNIT_LAYERLEVEL" val="1_1_1"/>
  <p:tag name="KSO_WM_TAG_VERSION" val="1.0"/>
  <p:tag name="KSO_WM_BEAUTIFY_FLAG" val="#wm#"/>
  <p:tag name="KSO_WM_UNIT_TEXT_FILL_FORE_SCHEMECOLOR_INDEX" val="14"/>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COLOR_SCHEME_SHAPE_ID" val="52"/>
  <p:tag name="KSO_WM_UNIT_COLOR_SCHEME_PARENT_PAGE" val="0_3"/>
  <p:tag name="KSO_WM_UNIT_ADJUSTLAYOUT_ID" val="5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6517_3*l_h_i*1_3_1"/>
  <p:tag name="KSO_WM_TEMPLATE_CATEGORY" val="diagram"/>
  <p:tag name="KSO_WM_TEMPLATE_INDEX" val="2019651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6517_3*l_h_i*1_3_2"/>
  <p:tag name="KSO_WM_TEMPLATE_CATEGORY" val="diagram"/>
  <p:tag name="KSO_WM_TEMPLATE_INDEX" val="20196517"/>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COLOR_SCHEME_SHAPE_ID" val="55"/>
  <p:tag name="KSO_WM_UNIT_COLOR_SCHEME_PARENT_PAGE" val="0_3"/>
  <p:tag name="KSO_WM_UNIT_ADJUSTLAYOUT_ID" val="5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6517_3*l_h_i*1_4_1"/>
  <p:tag name="KSO_WM_TEMPLATE_CATEGORY" val="diagram"/>
  <p:tag name="KSO_WM_TEMPLATE_INDEX" val="2019651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COLOR_SCHEME_SHAPE_ID" val="56"/>
  <p:tag name="KSO_WM_UNIT_COLOR_SCHEME_PARENT_PAGE" val="0_3"/>
  <p:tag name="KSO_WM_UNIT_ADJUSTLAYOUT_ID" val="5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6517_3*l_h_i*1_4_2"/>
  <p:tag name="KSO_WM_TEMPLATE_CATEGORY" val="diagram"/>
  <p:tag name="KSO_WM_TEMPLATE_INDEX" val="20196517"/>
  <p:tag name="KSO_WM_UNIT_LAYERLEVEL" val="1_1_1"/>
  <p:tag name="KSO_WM_TAG_VERSION" val="1.0"/>
  <p:tag name="KSO_WM_BEAUTIFY_FLAG" val="#wm#"/>
  <p:tag name="KSO_WM_UNIT_TEXT_FILL_FORE_SCHEMECOLOR_INDEX" val="14"/>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
  <p:tag name="KSO_WM_UNIT_ID" val="diagram631_1*m_i*1_1"/>
  <p:tag name="KSO_WM_UNIT_CLEAR" val="1"/>
  <p:tag name="KSO_WM_UNIT_LAYERLEVEL" val="1_1"/>
  <p:tag name="KSO_WM_DIAGRAM_GROUP_CODE" val="m1-1"/>
  <p:tag name="KSO_WM_UNIT_TEXT_FILL_FORE_SCHEMECOLOR_INDEX" val="14"/>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
  <p:tag name="KSO_WM_UNIT_ID" val="diagram631_1*m_i*1_2"/>
  <p:tag name="KSO_WM_UNIT_CLEAR" val="1"/>
  <p:tag name="KSO_WM_UNIT_LAYERLEVEL" val="1_1"/>
  <p:tag name="KSO_WM_DIAGRAM_GROUP_CODE" val="m1-1"/>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686_2*n_h_h_i*1_2_2_1"/>
  <p:tag name="KSO_WM_TEMPLATE_CATEGORY" val="diagram"/>
  <p:tag name="KSO_WM_TEMPLATE_INDEX" val="20169686"/>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3"/>
  <p:tag name="KSO_WM_UNIT_ID" val="diagram631_1*m_i*1_3"/>
  <p:tag name="KSO_WM_UNIT_CLEAR" val="1"/>
  <p:tag name="KSO_WM_UNIT_LAYERLEVEL" val="1_1"/>
  <p:tag name="KSO_WM_DIAGRAM_GROUP_CODE" val="m1-1"/>
  <p:tag name="KSO_WM_UNIT_TEXT_FILL_FORE_SCHEMECOLOR_INDEX" val="14"/>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4"/>
  <p:tag name="KSO_WM_UNIT_ID" val="diagram631_1*m_i*1_4"/>
  <p:tag name="KSO_WM_UNIT_CLEAR" val="1"/>
  <p:tag name="KSO_WM_UNIT_LAYERLEVEL" val="1_1"/>
  <p:tag name="KSO_WM_DIAGRAM_GROUP_CODE" val="m1-1"/>
  <p:tag name="KSO_WM_UNIT_TEXT_FILL_FORE_SCHEMECOLOR_INDEX" val="14"/>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1_1"/>
  <p:tag name="KSO_WM_UNIT_ID" val="diagram631_1*m_h_f*1_1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6"/>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631_1*i*5"/>
  <p:tag name="KSO_WM_TEMPLATE_CATEGORY" val="diagram"/>
  <p:tag name="KSO_WM_TEMPLATE_INDEX" val="631"/>
  <p:tag name="KSO_WM_UNIT_INDEX" val="5"/>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5_1"/>
  <p:tag name="KSO_WM_UNIT_ID" val="diagram631_1*m_h_f*1_5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8"/>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8"/>
  <p:tag name="KSO_WM_UNIT_ID" val="diagram631_1*m_i*1_8"/>
  <p:tag name="KSO_WM_UNIT_CLEAR" val="1"/>
  <p:tag name="KSO_WM_UNIT_LAYERLEVEL" val="1_1"/>
  <p:tag name="KSO_WM_DIAGRAM_GROUP_CODE" val="m1-1"/>
  <p:tag name="KSO_WM_UNIT_TEXT_FILL_FORE_SCHEMECOLOR_INDEX" val="14"/>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631_1*i*14"/>
  <p:tag name="KSO_WM_TEMPLATE_CATEGORY" val="diagram"/>
  <p:tag name="KSO_WM_TEMPLATE_INDEX" val="631"/>
  <p:tag name="KSO_WM_UNIT_INDEX" val="14"/>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4_1"/>
  <p:tag name="KSO_WM_UNIT_ID" val="diagram631_1*m_h_f*1_4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5"/>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2_1"/>
  <p:tag name="KSO_WM_UNIT_ID" val="diagram631_1*m_h_f*1_2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7"/>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1"/>
  <p:tag name="KSO_WM_UNIT_ID" val="diagram631_1*m_i*1_11"/>
  <p:tag name="KSO_WM_UNIT_CLEAR" val="1"/>
  <p:tag name="KSO_WM_UNIT_LAYERLEVEL" val="1_1"/>
  <p:tag name="KSO_WM_DIAGRAM_GROUP_CODE" val="m1-1"/>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69686_2*n_h_h_i*1_2_3_1"/>
  <p:tag name="KSO_WM_TEMPLATE_CATEGORY" val="diagram"/>
  <p:tag name="KSO_WM_TEMPLATE_INDEX" val="20169686"/>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2"/>
  <p:tag name="KSO_WM_UNIT_ID" val="diagram631_1*m_i*1_12"/>
  <p:tag name="KSO_WM_UNIT_CLEAR" val="1"/>
  <p:tag name="KSO_WM_UNIT_LAYERLEVEL" val="1_1"/>
  <p:tag name="KSO_WM_DIAGRAM_GROUP_CODE" val="m1-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3"/>
  <p:tag name="KSO_WM_UNIT_ID" val="diagram631_1*m_i*1_13"/>
  <p:tag name="KSO_WM_UNIT_CLEAR" val="1"/>
  <p:tag name="KSO_WM_UNIT_LAYERLEVEL" val="1_1"/>
  <p:tag name="KSO_WM_DIAGRAM_GROUP_CODE" val="m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4_1"/>
  <p:tag name="KSO_WM_UNIT_ID" val="diagram631_1*m_h_a*1_4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2_1"/>
  <p:tag name="KSO_WM_UNIT_ID" val="diagram631_1*m_h_a*1_2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7"/>
  <p:tag name="KSO_WM_UNIT_FILL_TYPE" val="1"/>
  <p:tag name="KSO_WM_UNIT_TEXT_FILL_FORE_SCHEMECOLOR_INDEX" val="14"/>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5_1"/>
  <p:tag name="KSO_WM_UNIT_ID" val="diagram631_1*m_h_a*1_5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8"/>
  <p:tag name="KSO_WM_UNIT_FILL_TYPE" val="1"/>
  <p:tag name="KSO_WM_UNIT_TEXT_FILL_FORE_SCHEMECOLOR_INDEX" val="14"/>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1_1"/>
  <p:tag name="KSO_WM_UNIT_ID" val="diagram631_1*m_h_a*1_1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FILL_FORE_SCHEMECOLOR_INDEX" val="6"/>
  <p:tag name="KSO_WM_UNIT_FILL_TYPE" val="1"/>
  <p:tag name="KSO_WM_UNIT_TEXT_FILL_FORE_SCHEMECOLOR_INDEX" val="14"/>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4"/>
  <p:tag name="KSO_WM_UNIT_ID" val="diagram631_1*m_i*1_14"/>
  <p:tag name="KSO_WM_UNIT_CLEAR" val="1"/>
  <p:tag name="KSO_WM_UNIT_LAYERLEVEL" val="1_1"/>
  <p:tag name="KSO_WM_DIAGRAM_GROUP_CODE" val="m1-1"/>
  <p:tag name="KSO_WM_UNIT_TEXT_FILL_FORE_SCHEMECOLOR_INDEX" val="14"/>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631_1*i*30"/>
  <p:tag name="KSO_WM_TEMPLATE_CATEGORY" val="diagram"/>
  <p:tag name="KSO_WM_TEMPLATE_INDEX" val="631"/>
  <p:tag name="KSO_WM_UNIT_INDEX" val="30"/>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6_1"/>
  <p:tag name="KSO_WM_UNIT_ID" val="diagram631_1*m_h_f*1_6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9"/>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6_1"/>
  <p:tag name="KSO_WM_UNIT_ID" val="diagram631_1*m_h_a*1_6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9"/>
  <p:tag name="KSO_WM_UNIT_FILL_TYPE" val="1"/>
  <p:tag name="KSO_WM_UNIT_TEXT_FILL_FORE_SCHEMECOLOR_INDEX" val="14"/>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地阐述你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686_2*n_h_h_f*1_2_1_1"/>
  <p:tag name="KSO_WM_TEMPLATE_CATEGORY" val="diagram"/>
  <p:tag name="KSO_WM_TEMPLATE_INDEX" val="20169686"/>
  <p:tag name="KSO_WM_UNIT_LAYERLEVEL" val="1_1_1_1"/>
  <p:tag name="KSO_WM_TAG_VERSION" val="1.0"/>
  <p:tag name="KSO_WM_BEAUTIFY_FLAG" val="#wm#"/>
  <p:tag name="KSO_WM_UNIT_TEXT_FILL_FORE_SCHEMECOLOR_INDEX" val="13"/>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631_1*i*39"/>
  <p:tag name="KSO_WM_TEMPLATE_CATEGORY" val="diagram"/>
  <p:tag name="KSO_WM_TEMPLATE_INDEX" val="631"/>
  <p:tag name="KSO_WM_UNIT_INDEX" val="39"/>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0"/>
  <p:tag name="KSO_WM_UNIT_ID" val="diagram631_1*m_i*1_20"/>
  <p:tag name="KSO_WM_UNIT_CLEAR" val="1"/>
  <p:tag name="KSO_WM_UNIT_LAYERLEVEL" val="1_1"/>
  <p:tag name="KSO_WM_DIAGRAM_GROUP_CODE" val="m1-1"/>
  <p:tag name="KSO_WM_UNIT_TEXT_FILL_FORE_SCHEMECOLOR_INDEX" val="14"/>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1"/>
  <p:tag name="KSO_WM_UNIT_ID" val="diagram631_1*m_i*1_21"/>
  <p:tag name="KSO_WM_UNIT_CLEAR" val="1"/>
  <p:tag name="KSO_WM_UNIT_LAYERLEVEL" val="1_1"/>
  <p:tag name="KSO_WM_DIAGRAM_GROUP_CODE" val="m1-1"/>
  <p:tag name="KSO_WM_UNIT_TEXT_FILL_FORE_SCHEMECOLOR_INDEX" val="14"/>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3_1"/>
  <p:tag name="KSO_WM_UNIT_ID" val="diagram631_1*m_h_a*1_3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10"/>
  <p:tag name="KSO_WM_UNIT_FILL_TYPE" val="1"/>
  <p:tag name="KSO_WM_UNIT_TEXT_FILL_FORE_SCHEMECOLOR_INDEX" val="14"/>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631_1*i*47"/>
  <p:tag name="KSO_WM_TEMPLATE_CATEGORY" val="diagram"/>
  <p:tag name="KSO_WM_TEMPLATE_INDEX" val="631"/>
  <p:tag name="KSO_WM_UNIT_INDEX" val="47"/>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f"/>
  <p:tag name="KSO_WM_UNIT_INDEX" val="1_3_1"/>
  <p:tag name="KSO_WM_UNIT_ID" val="diagram631_1*m_h_f*1_3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10"/>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2"/>
  <p:tag name="KSO_WM_UNIT_ID" val="diagram631_1*m_i*1_22"/>
  <p:tag name="KSO_WM_UNIT_CLEAR" val="1"/>
  <p:tag name="KSO_WM_UNIT_LAYERLEVEL" val="1_1"/>
  <p:tag name="KSO_WM_DIAGRAM_GROUP_CODE" val="m1-1"/>
  <p:tag name="KSO_WM_UNIT_TEXT_FILL_FORE_SCHEMECOLOR_INDEX" val="13"/>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3"/>
  <p:tag name="KSO_WM_UNIT_ID" val="diagram631_1*m_i*1_23"/>
  <p:tag name="KSO_WM_UNIT_CLEAR" val="1"/>
  <p:tag name="KSO_WM_UNIT_LAYERLEVEL" val="1_1"/>
  <p:tag name="KSO_WM_DIAGRAM_GROUP_CODE" val="m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24"/>
  <p:tag name="KSO_WM_UNIT_ID" val="diagram631_1*m_i*1_24"/>
  <p:tag name="KSO_WM_UNIT_CLEAR" val="1"/>
  <p:tag name="KSO_WM_UNIT_LAYERLEVEL" val="1_1"/>
  <p:tag name="KSO_WM_DIAGRAM_GROUP_CODE" val="m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8"/>
  <p:tag name="KSO_WM_UNIT_ID" val="diagram631_1*m_i*1_18"/>
  <p:tag name="KSO_WM_UNIT_CLEAR" val="1"/>
  <p:tag name="KSO_WM_UNIT_LAYERLEVEL" val="1_1"/>
  <p:tag name="KSO_WM_DIAGRAM_GROUP_CODE" val="m1-1"/>
</p:tagLst>
</file>

<file path=ppt/tags/tag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地阐述你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686_2*n_h_h_f*1_2_2_1"/>
  <p:tag name="KSO_WM_TEMPLATE_CATEGORY" val="diagram"/>
  <p:tag name="KSO_WM_TEMPLATE_INDEX" val="20169686"/>
  <p:tag name="KSO_WM_UNIT_LAYERLEVEL" val="1_1_1_1"/>
  <p:tag name="KSO_WM_TAG_VERSION" val="1.0"/>
  <p:tag name="KSO_WM_BEAUTIFY_FLAG" val="#wm#"/>
  <p:tag name="KSO_WM_UNIT_TEXT_FILL_FORE_SCHEMECOLOR_INDEX" val="13"/>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9"/>
  <p:tag name="KSO_WM_UNIT_ID" val="diagram631_1*m_i*1_19"/>
  <p:tag name="KSO_WM_UNIT_CLEAR" val="1"/>
  <p:tag name="KSO_WM_UNIT_LAYERLEVEL" val="1_1"/>
  <p:tag name="KSO_WM_DIAGRAM_GROUP_CODE" val="m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5"/>
  <p:tag name="KSO_WM_UNIT_ID" val="diagram631_1*m_i*1_15"/>
  <p:tag name="KSO_WM_UNIT_CLEAR" val="1"/>
  <p:tag name="KSO_WM_UNIT_LAYERLEVEL" val="1_1"/>
  <p:tag name="KSO_WM_DIAGRAM_GROUP_CODE" val="m1-1"/>
  <p:tag name="KSO_WM_UNIT_TEXT_FILL_FORE_SCHEMECOLOR_INDEX" val="14"/>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6"/>
  <p:tag name="KSO_WM_UNIT_ID" val="diagram631_1*m_i*1_16"/>
  <p:tag name="KSO_WM_UNIT_CLEAR" val="1"/>
  <p:tag name="KSO_WM_UNIT_LAYERLEVEL" val="1_1"/>
  <p:tag name="KSO_WM_DIAGRAM_GROUP_CODE" val="m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7"/>
  <p:tag name="KSO_WM_UNIT_ID" val="diagram631_1*m_i*1_17"/>
  <p:tag name="KSO_WM_UNIT_CLEAR" val="1"/>
  <p:tag name="KSO_WM_UNIT_LAYERLEVEL" val="1_1"/>
  <p:tag name="KSO_WM_DIAGRAM_GROUP_CODE" val="m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9"/>
  <p:tag name="KSO_WM_UNIT_ID" val="diagram631_1*m_i*1_9"/>
  <p:tag name="KSO_WM_UNIT_CLEAR" val="1"/>
  <p:tag name="KSO_WM_UNIT_LAYERLEVEL" val="1_1"/>
  <p:tag name="KSO_WM_DIAGRAM_GROUP_CODE" val="m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10"/>
  <p:tag name="KSO_WM_UNIT_ID" val="diagram631_1*m_i*1_10"/>
  <p:tag name="KSO_WM_UNIT_CLEAR" val="1"/>
  <p:tag name="KSO_WM_UNIT_LAYERLEVEL" val="1_1"/>
  <p:tag name="KSO_WM_DIAGRAM_GROUP_CODE" val="m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5"/>
  <p:tag name="KSO_WM_UNIT_ID" val="diagram631_1*m_i*1_5"/>
  <p:tag name="KSO_WM_UNIT_CLEAR" val="1"/>
  <p:tag name="KSO_WM_UNIT_LAYERLEVEL" val="1_1"/>
  <p:tag name="KSO_WM_DIAGRAM_GROUP_CODE" val="m1-1"/>
  <p:tag name="KSO_WM_UNIT_TEXT_FILL_FORE_SCHEMECOLOR_INDEX" val="14"/>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6"/>
  <p:tag name="KSO_WM_UNIT_ID" val="diagram631_1*m_i*1_6"/>
  <p:tag name="KSO_WM_UNIT_CLEAR" val="1"/>
  <p:tag name="KSO_WM_UNIT_LAYERLEVEL" val="1_1"/>
  <p:tag name="KSO_WM_DIAGRAM_GROUP_CODE" val="m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i"/>
  <p:tag name="KSO_WM_UNIT_INDEX" val="1_7"/>
  <p:tag name="KSO_WM_UNIT_ID" val="diagram631_1*m_i*1_7"/>
  <p:tag name="KSO_WM_UNIT_CLEAR" val="1"/>
  <p:tag name="KSO_WM_UNIT_LAYERLEVEL" val="1_1"/>
  <p:tag name="KSO_WM_DIAGRAM_GROUP_CODE" val="m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1_1"/>
  <p:tag name="KSO_WM_UNIT_ID" val="diagram631_1*m_h_a*1_1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FILL_FORE_SCHEMECOLOR_INDEX" val="6"/>
  <p:tag name="KSO_WM_UNIT_FILL_TYPE" val="1"/>
  <p:tag name="KSO_WM_UNIT_TEXT_FILL_FORE_SCHEMECOLOR_INDEX" val="14"/>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地阐述你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686_2*n_h_h_f*1_2_3_1"/>
  <p:tag name="KSO_WM_TEMPLATE_CATEGORY" val="diagram"/>
  <p:tag name="KSO_WM_TEMPLATE_INDEX" val="20169686"/>
  <p:tag name="KSO_WM_UNIT_LAYERLEVEL" val="1_1_1_1"/>
  <p:tag name="KSO_WM_TAG_VERSION" val="1.0"/>
  <p:tag name="KSO_WM_BEAUTIFY_FLAG" val="#wm#"/>
  <p:tag name="KSO_WM_UNIT_TEXT_FILL_FORE_SCHEMECOLOR_INDEX" val="13"/>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2_1"/>
  <p:tag name="KSO_WM_UNIT_ID" val="diagram631_1*m_h_a*1_2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7"/>
  <p:tag name="KSO_WM_UNIT_FILL_TYPE" val="1"/>
  <p:tag name="KSO_WM_UNIT_TEXT_FILL_FORE_SCHEMECOLOR_INDEX" val="14"/>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3_1"/>
  <p:tag name="KSO_WM_UNIT_ID" val="diagram631_1*m_h_a*1_3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10"/>
  <p:tag name="KSO_WM_UNIT_FILL_TYPE" val="1"/>
  <p:tag name="KSO_WM_UNIT_TEXT_FILL_FORE_SCHEMECOLOR_INDEX" val="14"/>
  <p:tag name="KSO_WM_UNIT_TEXT_FILL_TYPE" val="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4_1"/>
  <p:tag name="KSO_WM_UNIT_ID" val="diagram631_1*m_h_a*1_4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5_1"/>
  <p:tag name="KSO_WM_UNIT_ID" val="diagram631_1*m_h_a*1_5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8"/>
  <p:tag name="KSO_WM_UNIT_FILL_TYPE" val="1"/>
  <p:tag name="KSO_WM_UNIT_TEXT_FILL_FORE_SCHEMECOLOR_INDEX" val="14"/>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31"/>
  <p:tag name="KSO_WM_UNIT_TYPE" val="m_h_a"/>
  <p:tag name="KSO_WM_UNIT_INDEX" val="1_6_1"/>
  <p:tag name="KSO_WM_UNIT_ID" val="diagram631_1*m_h_a*1_6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9"/>
  <p:tag name="KSO_WM_UNIT_FILL_TYPE" val="1"/>
  <p:tag name="KSO_WM_UNIT_TEXT_FILL_FORE_SCHEMECOLOR_INDEX" val="14"/>
  <p:tag name="KSO_WM_UNIT_TEXT_FILL_TYPE"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5092</Words>
  <Application>Microsoft Office PowerPoint</Application>
  <PresentationFormat>自定义</PresentationFormat>
  <Paragraphs>469</Paragraphs>
  <Slides>47</Slides>
  <Notes>47</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47</vt:i4>
      </vt:variant>
    </vt:vector>
  </HeadingPairs>
  <TitlesOfParts>
    <vt:vector size="61" baseType="lpstr">
      <vt:lpstr>黑体</vt:lpstr>
      <vt:lpstr>宋体</vt:lpstr>
      <vt:lpstr>微软雅黑</vt:lpstr>
      <vt:lpstr>Arial</vt:lpstr>
      <vt:lpstr>Calibri</vt:lpstr>
      <vt:lpstr>Calibri Light</vt:lpstr>
      <vt:lpstr>Impact</vt:lpstr>
      <vt:lpstr>Times New Roman</vt:lpstr>
      <vt:lpstr>Wingdings</vt:lpstr>
      <vt:lpstr>Wingdings 2</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1179</cp:revision>
  <dcterms:created xsi:type="dcterms:W3CDTF">2013-01-25T01:44:00Z</dcterms:created>
  <dcterms:modified xsi:type="dcterms:W3CDTF">2024-10-02T01:42:03Z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