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5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68" r:id="rId3"/>
    <p:sldMasterId id="2147483670" r:id="rId4"/>
  </p:sldMasterIdLst>
  <p:notesMasterIdLst>
    <p:notesMasterId r:id="rId51"/>
  </p:notesMasterIdLst>
  <p:handoutMasterIdLst>
    <p:handoutMasterId r:id="rId52"/>
  </p:handoutMasterIdLst>
  <p:sldIdLst>
    <p:sldId id="1110" r:id="rId5"/>
    <p:sldId id="1026" r:id="rId6"/>
    <p:sldId id="1068" r:id="rId7"/>
    <p:sldId id="1028" r:id="rId8"/>
    <p:sldId id="1027" r:id="rId9"/>
    <p:sldId id="1014" r:id="rId10"/>
    <p:sldId id="1148" r:id="rId11"/>
    <p:sldId id="1149" r:id="rId12"/>
    <p:sldId id="1150" r:id="rId13"/>
    <p:sldId id="1151" r:id="rId14"/>
    <p:sldId id="1152" r:id="rId15"/>
    <p:sldId id="1153" r:id="rId16"/>
    <p:sldId id="1154" r:id="rId17"/>
    <p:sldId id="1155" r:id="rId18"/>
    <p:sldId id="1058" r:id="rId19"/>
    <p:sldId id="1156" r:id="rId20"/>
    <p:sldId id="1157" r:id="rId21"/>
    <p:sldId id="1158" r:id="rId22"/>
    <p:sldId id="1159" r:id="rId23"/>
    <p:sldId id="1160" r:id="rId24"/>
    <p:sldId id="1161" r:id="rId25"/>
    <p:sldId id="1162" r:id="rId26"/>
    <p:sldId id="1163" r:id="rId27"/>
    <p:sldId id="1164" r:id="rId28"/>
    <p:sldId id="1165" r:id="rId29"/>
    <p:sldId id="1166" r:id="rId30"/>
    <p:sldId id="1167" r:id="rId31"/>
    <p:sldId id="1168" r:id="rId32"/>
    <p:sldId id="1169" r:id="rId33"/>
    <p:sldId id="1171" r:id="rId34"/>
    <p:sldId id="1170" r:id="rId35"/>
    <p:sldId id="1060" r:id="rId36"/>
    <p:sldId id="1085" r:id="rId37"/>
    <p:sldId id="1074" r:id="rId38"/>
    <p:sldId id="1075" r:id="rId39"/>
    <p:sldId id="1172" r:id="rId40"/>
    <p:sldId id="1173" r:id="rId41"/>
    <p:sldId id="1174" r:id="rId42"/>
    <p:sldId id="1077" r:id="rId43"/>
    <p:sldId id="1175" r:id="rId44"/>
    <p:sldId id="1176" r:id="rId45"/>
    <p:sldId id="1177" r:id="rId46"/>
    <p:sldId id="1178" r:id="rId47"/>
    <p:sldId id="1179" r:id="rId48"/>
    <p:sldId id="1180" r:id="rId49"/>
    <p:sldId id="1032" r:id="rId50"/>
  </p:sldIdLst>
  <p:sldSz cx="12196763" cy="6858000"/>
  <p:notesSz cx="6858000" cy="9144000"/>
  <p:custDataLst>
    <p:tags r:id="rId5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8">
          <p15:clr>
            <a:srgbClr val="A4A3A4"/>
          </p15:clr>
        </p15:guide>
        <p15:guide id="2" pos="214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97A6"/>
    <a:srgbClr val="D53E25"/>
    <a:srgbClr val="ECA11A"/>
    <a:srgbClr val="2C99C0"/>
    <a:srgbClr val="294A5A"/>
    <a:srgbClr val="99CC39"/>
    <a:srgbClr val="ED5A00"/>
    <a:srgbClr val="00AAA2"/>
    <a:srgbClr val="F8F8F8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2" autoAdjust="0"/>
    <p:restoredTop sz="49635" autoAdjust="0"/>
  </p:normalViewPr>
  <p:slideViewPr>
    <p:cSldViewPr snapToObjects="1" showGuides="1">
      <p:cViewPr varScale="1">
        <p:scale>
          <a:sx n="82" d="100"/>
          <a:sy n="82" d="100"/>
        </p:scale>
        <p:origin x="581" y="72"/>
      </p:cViewPr>
      <p:guideLst>
        <p:guide orient="horz" pos="2159"/>
        <p:guide pos="38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78"/>
        <p:guide pos="21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gs" Target="tags/tag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2024/10/2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330691"/>
            <a:ext cx="2397157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493729"/>
            <a:ext cx="2395722" cy="33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buFontTx/>
              <a:buNone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rgbClr val="F8F8F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8F8F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" panose="0201060906010101010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717" y="365781"/>
            <a:ext cx="10519331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717" y="1825891"/>
            <a:ext cx="10519331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717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2024/10/2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991" y="6356747"/>
            <a:ext cx="4116784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4531" y="6356747"/>
            <a:ext cx="2743519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Tx/>
              <a:buNone/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ransition spd="med" advClick="0" advTm="0">
    <p:push dir="r"/>
  </p:transition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2pPr>
      <a:lvl3pPr marL="108331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95008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81686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25056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3355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467100" algn="l" defTabSz="86677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31.wmf"/><Relationship Id="rId3" Type="http://schemas.openxmlformats.org/officeDocument/2006/relationships/oleObject" Target="../embeddings/oleObject4.bin"/><Relationship Id="rId21" Type="http://schemas.openxmlformats.org/officeDocument/2006/relationships/oleObject" Target="../embeddings/oleObject1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11.bin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30.wmf"/><Relationship Id="rId20" Type="http://schemas.openxmlformats.org/officeDocument/2006/relationships/image" Target="../media/image32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34.wm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4.bin"/><Relationship Id="rId10" Type="http://schemas.openxmlformats.org/officeDocument/2006/relationships/image" Target="../media/image27.wmf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24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9.wmf"/><Relationship Id="rId22" Type="http://schemas.openxmlformats.org/officeDocument/2006/relationships/image" Target="../media/image33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5.bin"/><Relationship Id="rId7" Type="http://schemas.openxmlformats.org/officeDocument/2006/relationships/image" Target="../media/image36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5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058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381250" y="2663825"/>
            <a:ext cx="8478520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大数据技术</a:t>
            </a:r>
            <a:r>
              <a:rPr sz="540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基础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7650" y="1490980"/>
            <a:ext cx="11701396" cy="460375"/>
            <a:chOff x="695" y="561"/>
            <a:chExt cx="9889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608705" y="676275"/>
          <a:ext cx="4979670" cy="3116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5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9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756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R-S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756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073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（e）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43560" y="3792758"/>
          <a:ext cx="11282045" cy="297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5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4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6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0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49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756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859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a1a1a1a1a1a1a2a2a2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b2b2b2b2b2b2b2b2b2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c1c1c1c2c2c2c1c1c1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a1a1a2a1a1a2a1a1a2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b2b3b2b2b3b2b2b3b2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c2c2c1c2c2c1c2c2c1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730">
                <a:tc gridSpan="6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（f）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7650" y="1490980"/>
            <a:ext cx="11701396" cy="2614930"/>
            <a:chOff x="695" y="561"/>
            <a:chExt cx="9889" cy="4118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4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2.专门的关系运算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专门的关系运算比较复杂，我们只举一些简单的例子做示例：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这里设关系R和关系S具有不一定相同的目n和m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1）选择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选择是在关系R中选择满足给定条件的元组，如选择关系R中A属性大于2的元组，记作：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对象 -2147482607"/>
          <p:cNvGraphicFramePr>
            <a:graphicFrameLocks noChangeAspect="1"/>
          </p:cNvGraphicFramePr>
          <p:nvPr/>
        </p:nvGraphicFramePr>
        <p:xfrm>
          <a:off x="1805940" y="3784600"/>
          <a:ext cx="1249680" cy="62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596900" imgH="228600" progId="Equation.3">
                  <p:embed/>
                </p:oleObj>
              </mc:Choice>
              <mc:Fallback>
                <p:oleObj r:id="rId3" imgW="5969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5940" y="3784600"/>
                        <a:ext cx="1249680" cy="6267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606"/>
          <p:cNvGraphicFramePr>
            <a:graphicFrameLocks noChangeAspect="1"/>
          </p:cNvGraphicFramePr>
          <p:nvPr/>
        </p:nvGraphicFramePr>
        <p:xfrm>
          <a:off x="1805940" y="4528820"/>
          <a:ext cx="568769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2019300" imgH="228600" progId="Equation.3">
                  <p:embed/>
                </p:oleObj>
              </mc:Choice>
              <mc:Fallback>
                <p:oleObj r:id="rId5" imgW="2019300" imgH="2286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05940" y="4528820"/>
                        <a:ext cx="5687695" cy="755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62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7650" y="1148080"/>
            <a:ext cx="11701396" cy="4954270"/>
            <a:chOff x="695" y="561"/>
            <a:chExt cx="9889" cy="7802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7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2）投影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关系R上的投影是从R中选择出若干属性列组成新的关系，如果新的关系中出现重复行，则应删去多余的重复行，如选择A、B列作为关系R的投影，记作：</a:t>
              </a:r>
            </a:p>
            <a:p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3）自然连接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自然连接是从两个关系中进行比较的分量必须是相同的属性组，并且在结果中把重复的属性列去掉。如果关系R与S具有相同的属性组B，且该属性组的值相等时的连接称为自然连接，结果关系的属性集合为R的属性并上S减去属性B的属性集合，记作：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                </a:t>
              </a:r>
              <a:r>
                <a:rPr lang="zh-CN" altLang="en-US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R⋈S 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对象 -2147482605"/>
          <p:cNvGraphicFramePr>
            <a:graphicFrameLocks noChangeAspect="1"/>
          </p:cNvGraphicFramePr>
          <p:nvPr/>
        </p:nvGraphicFramePr>
        <p:xfrm>
          <a:off x="4379595" y="2805430"/>
          <a:ext cx="1928495" cy="666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520700" imgH="241300" progId="Equation.3">
                  <p:embed/>
                </p:oleObj>
              </mc:Choice>
              <mc:Fallback>
                <p:oleObj r:id="rId3" imgW="520700" imgH="2413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79595" y="2805430"/>
                        <a:ext cx="1928495" cy="6661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62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1350" y="1266190"/>
            <a:ext cx="11493140" cy="1198880"/>
            <a:chOff x="753" y="-518"/>
            <a:chExt cx="9713" cy="1888"/>
          </a:xfrm>
        </p:grpSpPr>
        <p:sp>
          <p:nvSpPr>
            <p:cNvPr id="116" name="TextBox 54"/>
            <p:cNvSpPr txBox="1"/>
            <p:nvPr/>
          </p:nvSpPr>
          <p:spPr>
            <a:xfrm>
              <a:off x="1054" y="-518"/>
              <a:ext cx="941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表(a)、表(b)分别为具有三个属性列的关系R，S。表(c)在关系R上选择A属性为a2的元组。表(d)为关系R在A、B两个属性上的投影。表(e)为关系R与S的自然连接。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53" y="-35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1868170" y="2760345"/>
          <a:ext cx="8758555" cy="3496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7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1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52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7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52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9598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264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a1a1a2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b1b1b2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c1c2c1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b2b3b2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c2c2c1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d1d2d3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01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（a）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（b）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280" y="805815"/>
            <a:ext cx="11493140" cy="460375"/>
            <a:chOff x="753" y="-518"/>
            <a:chExt cx="9713" cy="725"/>
          </a:xfrm>
        </p:grpSpPr>
        <p:sp>
          <p:nvSpPr>
            <p:cNvPr id="116" name="TextBox 54"/>
            <p:cNvSpPr txBox="1"/>
            <p:nvPr/>
          </p:nvSpPr>
          <p:spPr>
            <a:xfrm>
              <a:off x="1054" y="-518"/>
              <a:ext cx="94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53" y="-35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1185545" y="1543905"/>
          <a:ext cx="9824085" cy="4206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8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85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76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0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0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89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8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97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b1b2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33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（c）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（d）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197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R⋈S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133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197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1335"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（e）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6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Click="0" advTm="362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789940"/>
            <a:ext cx="11779885" cy="5569585"/>
            <a:chOff x="695" y="481"/>
            <a:chExt cx="9826" cy="8771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MapReduce可以在关系代数的运算上发挥重要的作用，因为关系代数运算中 关系具有数据相关性低的特性，这使得其便于进行MapReduce的并行化算法设计。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下面分别介绍一些常见的关系代数运算的MapReduce并行化算法设计。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1.关系的交、并、差运算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求两个关系的交集时，使用与并集相同的Map过程，在Reduce过程中，如果键t有两个相同值与它关联，则输出一个元组&lt;t,t&gt;，如果与键关联的只有一个值，则输出空值（NULL）。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下面是参考代码：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/**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*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求交集，对于每个record发送(record,1)，reduce值为2才发送此record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*/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class Intersection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public static class IntersectionMap extends Mapper&lt;LongWritable, Text, RelationA, IntWritable&gt;{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private IntWritable one = new IntWritable(1);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789940"/>
            <a:ext cx="11779885" cy="5539105"/>
            <a:chOff x="695" y="481"/>
            <a:chExt cx="9826" cy="872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8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@Override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map(LongWritable offSet, Text line, Context context)throws 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 InterruptedException{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RelationA record = new RelationA(line.toString());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context.write(record, one);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public static class IntersectionReduce extends Reducer&lt;RelationA, IntWritable, RelationA, NullWritable&gt;{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@Override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reduce(RelationA key, Iterable&lt;IntWritable&gt; value, Context context) throws 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IOException,InterruptedException{</a:t>
              </a:r>
            </a:p>
            <a:p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789940"/>
            <a:ext cx="11779885" cy="3046095"/>
            <a:chOff x="695" y="481"/>
            <a:chExt cx="9826" cy="4797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4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 sum = 0;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for(IntWritable val : value){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sum += val.get();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if(sum == 2)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context.write(key, NullWritable.get());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697" y="1167130"/>
            <a:ext cx="11776288" cy="4523105"/>
            <a:chOff x="698" y="1075"/>
            <a:chExt cx="9823" cy="7123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1075"/>
              <a:ext cx="9412" cy="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求两个关系的并集时，Map任务将两个关系的元组转换成键值对&lt;t,t&gt;,Reduce任务则是一个剔除冗余数据的过程（合并成一个文件）。这里只需将求两个关系的交集的代码稍作修改，将其中的if(sum==2)改为if(sum！=0)即可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求两个关系的差时，Map过程产生键值对，不仅要记录元组的信息，还要记录该元组来自于哪个关系（R或S），Reduce过程中按键值相同的t并合后，与键t相关联的值如果只有R，就输出元组，其他情况均输出空值。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下面是参考代码；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class Difference 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public static class DifferenceMap extends Mapper&lt;Text, BytesWritable, RelationA, Text&gt;{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8" y="1075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4887" y="867410"/>
            <a:ext cx="11776288" cy="5631180"/>
            <a:chOff x="698" y="1075"/>
            <a:chExt cx="9823" cy="886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1075"/>
              <a:ext cx="9412" cy="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void map(Text relationName, BytesWritable content, Context context)throws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 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String[] records = new String(content.getBytes(),"UTF-8").split("\\n");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for(int i = 0; i &lt; records.length; i++){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RelationA record = new RelationA(records[i]);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context.write(record, relationName);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pPr algn="l">
                <a:buClrTx/>
                <a:buSzTx/>
                <a:buNone/>
              </a:pP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   public static class DifferenceReduce extends Reducer&lt;RelationA, Text, RelationA, NullWritable&gt;{</a:t>
              </a:r>
              <a:endParaRPr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buClrTx/>
                <a:buSzTx/>
                <a:buNone/>
              </a:pP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		String setR;</a:t>
              </a:r>
              <a:endParaRPr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buClrTx/>
                <a:buSzTx/>
                <a:buNone/>
              </a:pP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8" y="1075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940883" y="2586266"/>
            <a:ext cx="84785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sz="4800" b="1" cap="all" dirty="0" err="1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大数据MapReduce基础算法</a:t>
            </a:r>
            <a:endParaRPr sz="4800" b="1" cap="all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777166" y="2339737"/>
            <a:ext cx="1119267" cy="1230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sz="8000" b="1" cap="all" dirty="0">
                <a:solidFill>
                  <a:srgbClr val="2C99C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13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4887" y="685165"/>
            <a:ext cx="11776288" cy="6000750"/>
            <a:chOff x="698" y="1075"/>
            <a:chExt cx="9823" cy="945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1075"/>
              <a:ext cx="9412" cy="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protected void setup(Context context) throws 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setR = context.getConfiguration().get("setR");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reduce(RelationA key, Iterable&lt;Text&gt; value, Context context) 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for(Text val : value){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if(!val.toString().equals(setR))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	return 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context.write(key, NullWritable.get());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8" y="1075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1204" y="1209675"/>
            <a:ext cx="11693567" cy="4892675"/>
            <a:chOff x="770" y="1901"/>
            <a:chExt cx="9754" cy="7705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2.关系的选择运算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对于关系R应用条件C,例如：查询分数等于95分的学生。我们只需要在Map阶段对于每个输入的记录判断是否满足条件，将满足条件的记录的输出即可。Reduce阶段无需做额外的工作。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/**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* 获得列号为col的列上所有值为value的元组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*/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class Selection 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public static class SelectionMap extends Mapper&lt;LongWritable, Text, RelationA, NullWritable&gt;{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private int col;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private String value;</a:t>
              </a:r>
            </a:p>
            <a:p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1204" y="1209675"/>
            <a:ext cx="11693567" cy="5262245"/>
            <a:chOff x="770" y="1901"/>
            <a:chExt cx="9754" cy="8287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protected void setup(Context context) throws 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col = context.getConfiguration().getInt("col", 0);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value = context.getConfiguration().get("value");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map(LongWritable offSet, Text line, Context context)throws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 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RelationA record = new RelationA(line.toString());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if(record.isCondition(id, value))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context.write(record, NullWritable.get());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4054" y="1112520"/>
            <a:ext cx="11693567" cy="4892675"/>
            <a:chOff x="770" y="1901"/>
            <a:chExt cx="9754" cy="7705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3.关系的投影运算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例如在关系R上应用投影操作获得属性col的所有值。我们只需要在Map阶段将每条记录在该属性上的值作为键输出即可，此时对应该键的值为MapReduce一个自定义类型NullWritable的一个对象。而在Reduce端我们仅仅将Map端输入的键输出即可。注意，此时投影操作具有去重的功能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/**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* 投影运算,选择列col的值输出，这里输出的值进行了剔重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*/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class Projection 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public static class ProjectionMap extends Mapper&lt;LongWritable, Text, Text, NullWritable&gt;{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private int col;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4054" y="1112520"/>
            <a:ext cx="11693567" cy="4892675"/>
            <a:chOff x="770" y="1901"/>
            <a:chExt cx="9754" cy="7705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protected void setup(Context context) throws 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col = context.getConfiguration().getInt("col", 0);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map(LongWritable offSet, Text line, Context context)throws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 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RelationA record = new RelationA(line.toString());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context.write(new Text(record.getCol(col)), NullWritable.get());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	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4054" y="1112520"/>
            <a:ext cx="11693567" cy="3415030"/>
            <a:chOff x="770" y="1901"/>
            <a:chExt cx="9754" cy="5378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static class ProjectionReduce extends Reducer&lt;Text, NullWritable, Text, NullWritable&gt;{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reduce(Text key, Iterable&lt;NullWritable&gt; value, Context context) 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context.write(key, NullWritable.get());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4054" y="1112520"/>
            <a:ext cx="11693567" cy="4523105"/>
            <a:chOff x="770" y="1901"/>
            <a:chExt cx="9754" cy="7123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4.关系的自然连接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假设有关系R(A，B)和S(B,C)，对二者进行自然连接操作。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使用Map过程，把来自R的每个元组&lt;a,b&gt;转换成一个键值对&lt;b, &lt;R,a&gt;&gt;，其中的键就是属性B的值。把关系R包含到值中，这样做使得我们可以在Reduce阶段，只把那些来自R的元组和来自S的元组进行匹配。类似地，使用Map过程，把来自S的每个元组&lt;b,c&gt;，转换成一个键值对&lt;b,&lt;S,c&gt;&gt; 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所有具有相同B值的元组被发送到同一个Reduce进程中，Reduce进程的任务是，把来自关系R和S的、具有相同属性B值的元组进行合并。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Reduce进程的输出则是连接后的元组&lt;a,b,c&gt;，输出被写到一个单独的输出文件中。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4054" y="1112520"/>
            <a:ext cx="11693567" cy="737235"/>
            <a:chOff x="770" y="1901"/>
            <a:chExt cx="9754" cy="1161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下面举例说明两个关系自然连接的MapReduce实现过程，如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图所示。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03" name="图片 3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760" y="1663065"/>
            <a:ext cx="9996170" cy="4807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62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0569" y="737870"/>
            <a:ext cx="11693567" cy="5631180"/>
            <a:chOff x="770" y="1901"/>
            <a:chExt cx="9754" cy="8868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自然连接的参考代码如下：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Mapper类：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class NaturalJoin 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public static class NaturalJoinMap extends Mapper&lt;Text, BytesWritable, Text, Text&gt;{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private int col;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protected void setup(Context context) throws 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col = context.getConfiguration().getInt("col", 0);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@Override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map(Text relationName, BytesWritable content, Context context)throws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 InterruptedException{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654" y="1466215"/>
            <a:ext cx="11693567" cy="4154170"/>
            <a:chOff x="770" y="1901"/>
            <a:chExt cx="9754" cy="6542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String[] records = new String(content.getBytes(),"UTF-8").split("\\n");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for(int i = 0; i &lt; records.length; i++){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RelationA record = new RelationA(records[i]);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context.write(new Text(record.getCol(col)),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		new Text(relationName.toString() + " " + record.getValueExcept(col)));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7"/>
          <p:cNvGrpSpPr/>
          <p:nvPr/>
        </p:nvGrpSpPr>
        <p:grpSpPr>
          <a:xfrm>
            <a:off x="1520190" y="1869440"/>
            <a:ext cx="9248775" cy="521970"/>
            <a:chOff x="8258783" y="224083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2098" y="2240837"/>
              <a:ext cx="3617916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13.1 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关系代数运算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2853690" y="3627120"/>
            <a:ext cx="10114280" cy="521970"/>
            <a:chOff x="8506854" y="2543731"/>
            <a:chExt cx="6576666" cy="521969"/>
          </a:xfrm>
        </p:grpSpPr>
        <p:sp>
          <p:nvSpPr>
            <p:cNvPr id="16" name="矩形 15"/>
            <p:cNvSpPr/>
            <p:nvPr/>
          </p:nvSpPr>
          <p:spPr>
            <a:xfrm>
              <a:off x="8506854" y="2640251"/>
              <a:ext cx="866676" cy="194945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08392" y="2543731"/>
              <a:ext cx="5375128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13.2 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矩阵乘法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78725" y="1561465"/>
            <a:ext cx="4123690" cy="3768090"/>
            <a:chOff x="11591" y="1914"/>
            <a:chExt cx="6494" cy="5934"/>
          </a:xfrm>
        </p:grpSpPr>
        <p:grpSp>
          <p:nvGrpSpPr>
            <p:cNvPr id="18" name="组合 17"/>
            <p:cNvGrpSpPr/>
            <p:nvPr/>
          </p:nvGrpSpPr>
          <p:grpSpPr>
            <a:xfrm>
              <a:off x="12544" y="3484"/>
              <a:ext cx="4628" cy="4364"/>
              <a:chOff x="12544" y="3484"/>
              <a:chExt cx="4628" cy="4364"/>
            </a:xfrm>
          </p:grpSpPr>
          <p:sp>
            <p:nvSpPr>
              <p:cNvPr id="51" name="Oval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3606" y="3484"/>
                <a:ext cx="2483" cy="2483"/>
              </a:xfrm>
              <a:prstGeom prst="ellipse">
                <a:avLst/>
              </a:prstGeom>
              <a:solidFill>
                <a:srgbClr val="2196F3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Oval 3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2544" y="5364"/>
                <a:ext cx="2483" cy="2485"/>
              </a:xfrm>
              <a:prstGeom prst="ellipse">
                <a:avLst/>
              </a:prstGeom>
              <a:solidFill>
                <a:srgbClr val="38A9C9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2" name="Oval 9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4690" y="5364"/>
                <a:ext cx="2483" cy="2485"/>
              </a:xfrm>
              <a:prstGeom prst="ellipse">
                <a:avLst/>
              </a:prstGeom>
              <a:solidFill>
                <a:srgbClr val="50BB9F">
                  <a:alpha val="8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fontAlgn="base"/>
                <a:endParaRPr lang="en-US" sz="1350" strike="noStrike" noProof="1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" name="Oval 3"/>
            <p:cNvSpPr/>
            <p:nvPr>
              <p:custDataLst>
                <p:tags r:id="rId1"/>
              </p:custDataLst>
            </p:nvPr>
          </p:nvSpPr>
          <p:spPr bwMode="auto">
            <a:xfrm>
              <a:off x="14597" y="1914"/>
              <a:ext cx="2483" cy="2485"/>
            </a:xfrm>
            <a:prstGeom prst="ellipse">
              <a:avLst/>
            </a:prstGeom>
            <a:solidFill>
              <a:srgbClr val="38A9C9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Oval 9"/>
            <p:cNvSpPr/>
            <p:nvPr>
              <p:custDataLst>
                <p:tags r:id="rId2"/>
              </p:custDataLst>
            </p:nvPr>
          </p:nvSpPr>
          <p:spPr bwMode="auto">
            <a:xfrm>
              <a:off x="12333" y="1914"/>
              <a:ext cx="2483" cy="2485"/>
            </a:xfrm>
            <a:prstGeom prst="ellipse">
              <a:avLst/>
            </a:prstGeom>
            <a:solidFill>
              <a:srgbClr val="50BB9F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Oval 9"/>
            <p:cNvSpPr/>
            <p:nvPr>
              <p:custDataLst>
                <p:tags r:id="rId3"/>
              </p:custDataLst>
            </p:nvPr>
          </p:nvSpPr>
          <p:spPr bwMode="auto">
            <a:xfrm>
              <a:off x="15603" y="3482"/>
              <a:ext cx="2483" cy="2485"/>
            </a:xfrm>
            <a:prstGeom prst="ellipse">
              <a:avLst/>
            </a:prstGeom>
            <a:solidFill>
              <a:srgbClr val="50BB9F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Oval 3"/>
            <p:cNvSpPr/>
            <p:nvPr>
              <p:custDataLst>
                <p:tags r:id="rId4"/>
              </p:custDataLst>
            </p:nvPr>
          </p:nvSpPr>
          <p:spPr bwMode="auto">
            <a:xfrm>
              <a:off x="11591" y="3563"/>
              <a:ext cx="2483" cy="2485"/>
            </a:xfrm>
            <a:prstGeom prst="ellipse">
              <a:avLst/>
            </a:prstGeom>
            <a:solidFill>
              <a:srgbClr val="38A9C9">
                <a:alpha val="8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en-US" sz="1350" strike="noStrike" noProof="1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609" y="652145"/>
            <a:ext cx="11693567" cy="5908040"/>
            <a:chOff x="770" y="1901"/>
            <a:chExt cx="9754" cy="9304"/>
          </a:xfrm>
        </p:grpSpPr>
        <p:sp>
          <p:nvSpPr>
            <p:cNvPr id="116" name="TextBox 54"/>
            <p:cNvSpPr txBox="1"/>
            <p:nvPr/>
          </p:nvSpPr>
          <p:spPr>
            <a:xfrm>
              <a:off x="1112" y="1901"/>
              <a:ext cx="9412" cy="9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Reducer类：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static class NaturalJoinReduce extends Reducer&lt;Text,Text,Text,NullWritable&gt;{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private String relationNameA;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protected void setup(Context context) throws 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relationNameA = context.getConfiguration().get("relationNameA");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public void reduce(Text key, Iterable&lt;Text&gt; value, Context context)throws 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IOException,InterruptedException{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ArrayList&lt;Text&gt; setR = new ArrayList&lt;Text&gt;();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ArrayList&lt;Text&gt; setS = new ArrayList&lt;Text&gt;();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//按照来源分为两组然后做笛卡尔乘积			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85" y="31750"/>
            <a:ext cx="765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关系代数运算的MapReduce设计与实现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609" y="553720"/>
            <a:ext cx="11570086" cy="6369685"/>
            <a:chOff x="770" y="1746"/>
            <a:chExt cx="9651" cy="10031"/>
          </a:xfrm>
        </p:grpSpPr>
        <p:sp>
          <p:nvSpPr>
            <p:cNvPr id="116" name="TextBox 54"/>
            <p:cNvSpPr txBox="1"/>
            <p:nvPr/>
          </p:nvSpPr>
          <p:spPr>
            <a:xfrm>
              <a:off x="1009" y="1746"/>
              <a:ext cx="9412" cy="10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for(Text val : value){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String[] recordInfo = val.toString().split(" ");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if(recordInfo[0].equalsIgnoreCase(relationNameA))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	setR.add(new Text(recordInfo[1]));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else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	setS.add(new Text(recordInfo[1]));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for(int i = 0; i &lt; setR.size(); i++){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for(int j = 0; j &lt; setS.size(); j++){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	Text t = new Text(setR.get(i).toString() + "," + key.toString() + "," + setS.get(j).toString());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	context.write(t, NullWritable.get());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}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			</a:t>
              </a:r>
              <a:r>
                <a:rPr lang="zh-CN" altLang="en-US" sz="18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	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70" y="207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837430" y="2690495"/>
            <a:ext cx="44761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Tx/>
              <a:buNone/>
            </a:pPr>
            <a:r>
              <a:rPr lang="zh-CN" altLang="en-GB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矩阵乘法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861948" y="24023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13.2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41"/>
          <p:cNvGrpSpPr/>
          <p:nvPr/>
        </p:nvGrpSpPr>
        <p:grpSpPr>
          <a:xfrm>
            <a:off x="4531360" y="3726180"/>
            <a:ext cx="9735820" cy="521970"/>
            <a:chOff x="8258783" y="2250998"/>
            <a:chExt cx="5313425" cy="521971"/>
          </a:xfrm>
        </p:grpSpPr>
        <p:sp>
          <p:nvSpPr>
            <p:cNvPr id="43" name="矩形 42"/>
            <p:cNvSpPr/>
            <p:nvPr/>
          </p:nvSpPr>
          <p:spPr>
            <a:xfrm>
              <a:off x="8258783" y="2341803"/>
              <a:ext cx="728118" cy="201931"/>
            </a:xfrm>
            <a:prstGeom prst="rect">
              <a:avLst/>
            </a:prstGeom>
            <a:solidFill>
              <a:srgbClr val="ECA1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267266" y="2250998"/>
              <a:ext cx="4304942" cy="521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13.2.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矩阵乘法MapReduce实现</a:t>
              </a:r>
            </a:p>
          </p:txBody>
        </p:sp>
      </p:grpSp>
      <p:grpSp>
        <p:nvGrpSpPr>
          <p:cNvPr id="10" name="组合 37"/>
          <p:cNvGrpSpPr/>
          <p:nvPr/>
        </p:nvGrpSpPr>
        <p:grpSpPr>
          <a:xfrm>
            <a:off x="1520190" y="1869440"/>
            <a:ext cx="9248775" cy="521970"/>
            <a:chOff x="8258783" y="224083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2098" y="2240837"/>
              <a:ext cx="3617916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13.2.1.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矩阵乘法原理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2853690" y="2722880"/>
            <a:ext cx="10114280" cy="521970"/>
            <a:chOff x="8506854" y="2543731"/>
            <a:chExt cx="6576666" cy="521969"/>
          </a:xfrm>
        </p:grpSpPr>
        <p:sp>
          <p:nvSpPr>
            <p:cNvPr id="16" name="矩形 15"/>
            <p:cNvSpPr/>
            <p:nvPr/>
          </p:nvSpPr>
          <p:spPr>
            <a:xfrm>
              <a:off x="8506854" y="2640251"/>
              <a:ext cx="866676" cy="194945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08392" y="2543731"/>
              <a:ext cx="5375128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13.2.2.</a:t>
              </a:r>
              <a:r>
                <a:rPr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矩阵乘法MapReduce设计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矩阵乘法原理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4770" y="914400"/>
            <a:ext cx="11918315" cy="2307113"/>
            <a:chOff x="695" y="561"/>
            <a:chExt cx="9889" cy="3913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3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并行化矩阵乘法是MapReduce实现的一项基本算法。Google公司为了解决PageRank（网页排序）中包含的大量矩阵乘法运算，将其MapReduce并行算法实现并引入使用。这里我们先介绍一下矩阵乘法的定义。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设A为m×p的矩阵，B为p×n的矩阵，那么A与B的乘积记作C，C=A·B。C为m×n的矩阵。其中记作矩阵A的第i行第k列的元素，记作矩阵B的第k行第j列的元素，则矩阵C中的第i行第j列元素可以由如下公式表示：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13" name="表格 12"/>
          <p:cNvGraphicFramePr/>
          <p:nvPr>
            <p:custDataLst>
              <p:tags r:id="rId1"/>
            </p:custDataLst>
          </p:nvPr>
        </p:nvGraphicFramePr>
        <p:xfrm>
          <a:off x="2383155" y="3436620"/>
          <a:ext cx="6444615" cy="1823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1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1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1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3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818765" y="3324860"/>
            <a:ext cx="5166360" cy="1800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624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矩阵乘法MapReduce设计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1200785"/>
            <a:ext cx="11779885" cy="4154170"/>
            <a:chOff x="695" y="481"/>
            <a:chExt cx="9826" cy="654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81"/>
              <a:ext cx="9412" cy="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分布式计算的特点，需要找到相互独立的计算过程，以便能够在不同的节点上进行计算而不会彼此影响。根据矩阵乘法的公式，C中各个元素的计算都是相互独立的，即各个在计算过程中彼此不影响。这样的话，在Map阶段可以把计算所需要的元素都集中到同一个key中，然后，在Reduce阶段就可以从中解析出各个元素来计算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另外，以为       例，它将会在      、    ……      的计算中使用。也就是说，在Map阶段，当我们从HDFS取出一行记录时，如果该记录是A的元素，则需要存储成n个&lt;key, value&gt;对，并且这n个key互不相同；如果该记录是B的元素，则需要存储成m个&lt;key, value&gt;对，同样的，m个key也应互不相同；但同时，用于存放计算      的      、   ……     和       、    ……      的&lt;key, value&gt;对的key应该都是相同的，这样才能被传递到同一个Reduce中。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97835" y="2867025"/>
          <a:ext cx="48641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03200" imgH="215900" progId="Equation.3">
                  <p:embed/>
                </p:oleObj>
              </mc:Choice>
              <mc:Fallback>
                <p:oleObj r:id="rId3" imgW="2032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7835" y="2867025"/>
                        <a:ext cx="486410" cy="679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596"/>
          <p:cNvGraphicFramePr>
            <a:graphicFrameLocks noChangeAspect="1"/>
          </p:cNvGraphicFramePr>
          <p:nvPr/>
        </p:nvGraphicFramePr>
        <p:xfrm>
          <a:off x="5426075" y="2875915"/>
          <a:ext cx="596900" cy="68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90500" imgH="215900" progId="Equation.3">
                  <p:embed/>
                </p:oleObj>
              </mc:Choice>
              <mc:Fallback>
                <p:oleObj r:id="rId5" imgW="1905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26075" y="2875915"/>
                        <a:ext cx="596900" cy="6864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595"/>
          <p:cNvGraphicFramePr>
            <a:graphicFrameLocks noChangeAspect="1"/>
          </p:cNvGraphicFramePr>
          <p:nvPr/>
        </p:nvGraphicFramePr>
        <p:xfrm>
          <a:off x="6005830" y="2903855"/>
          <a:ext cx="574675" cy="63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203200" imgH="215900" progId="Equation.3">
                  <p:embed/>
                </p:oleObj>
              </mc:Choice>
              <mc:Fallback>
                <p:oleObj r:id="rId7" imgW="2032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05830" y="2903855"/>
                        <a:ext cx="574675" cy="6305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563"/>
          <p:cNvGraphicFramePr>
            <a:graphicFrameLocks noChangeAspect="1"/>
          </p:cNvGraphicFramePr>
          <p:nvPr/>
        </p:nvGraphicFramePr>
        <p:xfrm>
          <a:off x="7145020" y="2905760"/>
          <a:ext cx="584835" cy="640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203200" imgH="215900" progId="Equation.3">
                  <p:embed/>
                </p:oleObj>
              </mc:Choice>
              <mc:Fallback>
                <p:oleObj r:id="rId9" imgW="2032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45020" y="2905760"/>
                        <a:ext cx="584835" cy="6407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593"/>
          <p:cNvGraphicFramePr>
            <a:graphicFrameLocks noChangeAspect="1"/>
          </p:cNvGraphicFramePr>
          <p:nvPr/>
        </p:nvGraphicFramePr>
        <p:xfrm>
          <a:off x="1417320" y="4364990"/>
          <a:ext cx="622300" cy="707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165100" imgH="241300" progId="Equation.3">
                  <p:embed/>
                </p:oleObj>
              </mc:Choice>
              <mc:Fallback>
                <p:oleObj r:id="rId11" imgW="165100" imgH="2413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17320" y="4364990"/>
                        <a:ext cx="622300" cy="7073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592"/>
          <p:cNvGraphicFramePr>
            <a:graphicFrameLocks noChangeAspect="1"/>
          </p:cNvGraphicFramePr>
          <p:nvPr/>
        </p:nvGraphicFramePr>
        <p:xfrm>
          <a:off x="2286635" y="4344670"/>
          <a:ext cx="605790" cy="72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3" imgW="190500" imgH="228600" progId="Equation.3">
                  <p:embed/>
                </p:oleObj>
              </mc:Choice>
              <mc:Fallback>
                <p:oleObj r:id="rId13" imgW="190500" imgH="2286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86635" y="4344670"/>
                        <a:ext cx="605790" cy="7277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591"/>
          <p:cNvGraphicFramePr>
            <a:graphicFrameLocks noChangeAspect="1"/>
          </p:cNvGraphicFramePr>
          <p:nvPr/>
        </p:nvGraphicFramePr>
        <p:xfrm>
          <a:off x="2817495" y="4395470"/>
          <a:ext cx="592455" cy="67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5" imgW="203200" imgH="228600" progId="Equation.3">
                  <p:embed/>
                </p:oleObj>
              </mc:Choice>
              <mc:Fallback>
                <p:oleObj r:id="rId15" imgW="203200" imgH="228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17495" y="4395470"/>
                        <a:ext cx="592455" cy="6769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2590"/>
          <p:cNvGraphicFramePr>
            <a:graphicFrameLocks noChangeAspect="1"/>
          </p:cNvGraphicFramePr>
          <p:nvPr/>
        </p:nvGraphicFramePr>
        <p:xfrm>
          <a:off x="3877945" y="4364990"/>
          <a:ext cx="641985" cy="764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7" imgW="203200" imgH="241300" progId="Equation.3">
                  <p:embed/>
                </p:oleObj>
              </mc:Choice>
              <mc:Fallback>
                <p:oleObj r:id="rId17" imgW="203200" imgH="2413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77945" y="4364990"/>
                        <a:ext cx="641985" cy="7645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2589"/>
          <p:cNvGraphicFramePr>
            <a:graphicFrameLocks noChangeAspect="1"/>
          </p:cNvGraphicFramePr>
          <p:nvPr/>
        </p:nvGraphicFramePr>
        <p:xfrm>
          <a:off x="4669155" y="4500245"/>
          <a:ext cx="756920" cy="57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9" imgW="203200" imgH="241300" progId="Equation.3">
                  <p:embed/>
                </p:oleObj>
              </mc:Choice>
              <mc:Fallback>
                <p:oleObj r:id="rId19" imgW="203200" imgH="2413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69155" y="4500245"/>
                        <a:ext cx="756920" cy="5721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-2147482588"/>
          <p:cNvGraphicFramePr>
            <a:graphicFrameLocks noChangeAspect="1"/>
          </p:cNvGraphicFramePr>
          <p:nvPr/>
        </p:nvGraphicFramePr>
        <p:xfrm>
          <a:off x="5470525" y="4491990"/>
          <a:ext cx="552450" cy="560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1" imgW="228600" imgH="241300" progId="Equation.3">
                  <p:embed/>
                </p:oleObj>
              </mc:Choice>
              <mc:Fallback>
                <p:oleObj r:id="rId21" imgW="228600" imgH="241300" progId="Equation.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70525" y="4491990"/>
                        <a:ext cx="552450" cy="5600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-2147482587"/>
          <p:cNvGraphicFramePr>
            <a:graphicFrameLocks noChangeAspect="1"/>
          </p:cNvGraphicFramePr>
          <p:nvPr/>
        </p:nvGraphicFramePr>
        <p:xfrm>
          <a:off x="6588125" y="4491990"/>
          <a:ext cx="556895" cy="58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3" imgW="215900" imgH="241300" progId="Equation.3">
                  <p:embed/>
                </p:oleObj>
              </mc:Choice>
              <mc:Fallback>
                <p:oleObj r:id="rId23" imgW="215900" imgH="241300" progId="Equation.3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88125" y="4491990"/>
                        <a:ext cx="556895" cy="5803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624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矩阵乘法MapReduce设计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1179830"/>
            <a:ext cx="11779885" cy="4154170"/>
            <a:chOff x="695" y="448"/>
            <a:chExt cx="9826" cy="6542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48"/>
              <a:ext cx="9412" cy="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Map阶段：在Map阶段，需要做的是进行数据准备。把来自矩阵A的元素      ，标识成n条&lt;key, value&gt;的形式，key="i,k",（其中k=1,2,...,n）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value="A,j,      ；把来自矩阵B的元素      ，标识成m条&lt;key, value&gt;形式，key="k,j"（其中k=1,2,...,m），value="B,i,      "。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经过处理，用于计算cij需要的a、b就转变为有相同key（"i,j"）的数据对，通过value中"a:"、"b:"能区分元素是来自矩阵A还是矩阵B，以及具体的位置（在矩阵A的第几列，在矩阵B的第几行）。</a:t>
              </a:r>
            </a:p>
            <a:p>
              <a:endParaRPr lang="en-US" altLang="zh-CN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Shuffle阶段：这个阶段是Hadoop自动完成的阶段，具有相同key的value被分到同一个Iterable中，形成&lt;key,Iterable(value)&gt;对，再传递给Reduce。</a:t>
              </a:r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对象 -2147482586"/>
          <p:cNvGraphicFramePr>
            <a:graphicFrameLocks noChangeAspect="1"/>
          </p:cNvGraphicFramePr>
          <p:nvPr/>
        </p:nvGraphicFramePr>
        <p:xfrm>
          <a:off x="11233150" y="992505"/>
          <a:ext cx="615315" cy="80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77165" imgH="241300" progId="Equation.3">
                  <p:embed/>
                </p:oleObj>
              </mc:Choice>
              <mc:Fallback>
                <p:oleObj r:id="rId3" imgW="177165" imgH="2413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33150" y="992505"/>
                        <a:ext cx="615315" cy="8089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-2147482586"/>
          <p:cNvGraphicFramePr>
            <a:graphicFrameLocks noChangeAspect="1"/>
          </p:cNvGraphicFramePr>
          <p:nvPr/>
        </p:nvGraphicFramePr>
        <p:xfrm>
          <a:off x="2452370" y="1801495"/>
          <a:ext cx="604520" cy="795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77165" imgH="241300" progId="Equation.3">
                  <p:embed/>
                </p:oleObj>
              </mc:Choice>
              <mc:Fallback>
                <p:oleObj r:id="rId5" imgW="177165" imgH="2413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2370" y="1801495"/>
                        <a:ext cx="604520" cy="7950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584"/>
          <p:cNvGraphicFramePr>
            <a:graphicFrameLocks noChangeAspect="1"/>
          </p:cNvGraphicFramePr>
          <p:nvPr/>
        </p:nvGraphicFramePr>
        <p:xfrm>
          <a:off x="5978525" y="1929130"/>
          <a:ext cx="50546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90500" imgH="241300" progId="Equation.3">
                  <p:embed/>
                </p:oleObj>
              </mc:Choice>
              <mc:Fallback>
                <p:oleObj r:id="rId6" imgW="190500" imgH="241300" progId="Equation.3">
                  <p:embed/>
                  <p:pic>
                    <p:nvPicPr>
                      <p:cNvPr id="0" name="图片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78525" y="1929130"/>
                        <a:ext cx="505460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-2147482584"/>
          <p:cNvGraphicFramePr>
            <a:graphicFrameLocks noChangeAspect="1"/>
          </p:cNvGraphicFramePr>
          <p:nvPr/>
        </p:nvGraphicFramePr>
        <p:xfrm>
          <a:off x="7047865" y="2298065"/>
          <a:ext cx="50546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90500" imgH="241300" progId="Equation.3">
                  <p:embed/>
                </p:oleObj>
              </mc:Choice>
              <mc:Fallback>
                <p:oleObj r:id="rId8" imgW="190500" imgH="241300" progId="Equation.3">
                  <p:embed/>
                  <p:pic>
                    <p:nvPicPr>
                      <p:cNvPr id="0" name="图片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47865" y="2298065"/>
                        <a:ext cx="505460" cy="631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624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矩阵乘法MapReduce设计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1179830"/>
            <a:ext cx="11779885" cy="3415030"/>
            <a:chOff x="695" y="448"/>
            <a:chExt cx="9826" cy="5378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48"/>
              <a:ext cx="9412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Reduce阶段：通过Map数据预处理和Shuffle数据分组两个阶段，Reduce阶段只需要知道两件事就行：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&lt;key,Iterable(value)&gt;对经过计算得到的是矩阵C的哪个元素，因为Map阶段对数据的处理，key（i,j）中的数据对，就是其在矩阵C中的位置，第i行j列。</a:t>
              </a: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Iterable中的每个value来自于矩阵A和矩阵B的哪个位置？这个也在Map阶段进行了标记，对于value（x,y,z），只需要找到y相同的来自不同矩阵（即x分别为a和b）的两个元素，取z相乘，然后加和即可。</a:t>
              </a:r>
            </a:p>
            <a:p>
              <a:endParaRPr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矩阵相乘的计算过程已经设计清楚后，我们还需要定义数据存储。</a:t>
              </a:r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13.2.2</a:t>
            </a:r>
            <a:r>
              <a:rPr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矩阵乘法MapReduce设计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100" y="1179830"/>
            <a:ext cx="11779885" cy="1568450"/>
            <a:chOff x="695" y="448"/>
            <a:chExt cx="9826" cy="2470"/>
          </a:xfrm>
        </p:grpSpPr>
        <p:sp>
          <p:nvSpPr>
            <p:cNvPr id="116" name="TextBox 54"/>
            <p:cNvSpPr txBox="1"/>
            <p:nvPr/>
          </p:nvSpPr>
          <p:spPr>
            <a:xfrm>
              <a:off x="1109" y="448"/>
              <a:ext cx="941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矩阵数据的存储通过行列表示法，即文件中的每行数据有三个元素通过分隔符分割，第一个元素表示行，第二个元素表示列，第三个元素表示数据。这种方式具体如下所示（这里的分隔符与下一节代码对应，第一个元素和第二个元素以“，”分割，第二个元素和第三个元素以“\t”（即Tab键间隔符）分割），如</a:t>
              </a:r>
              <a:r>
                <a:rPr 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</a:t>
              </a:r>
              <a:r>
                <a:rPr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图所示。</a:t>
              </a:r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31788" t="37747" r="39965" b="43002"/>
          <a:stretch>
            <a:fillRect/>
          </a:stretch>
        </p:blipFill>
        <p:spPr>
          <a:xfrm>
            <a:off x="1665605" y="2936240"/>
            <a:ext cx="8489315" cy="2836545"/>
          </a:xfrm>
          <a:prstGeom prst="rect">
            <a:avLst/>
          </a:prstGeom>
        </p:spPr>
      </p:pic>
    </p:spTree>
  </p:cSld>
  <p:clrMapOvr>
    <a:masterClrMapping/>
  </p:clrMapOvr>
  <p:transition spd="slow" advClick="0" advTm="3624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1629" y="1013460"/>
            <a:ext cx="11207757" cy="4831080"/>
            <a:chOff x="718" y="190"/>
            <a:chExt cx="9717" cy="7608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7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MapReduce的程序实现主要包括Map过程和Reduce过程，这里只展示部分关键代码。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矩阵乘法的Mapper类代码如下：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class MatrixMultiply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/** mapper和reducer需要的三个必要变量，由conf.get()方法得到 **/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static int rowM = 0; 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static int columnM = 0;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static int columnN = 0;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public static class MatrixMapper extends Mapper&lt;Object, Text, Text, Text&gt;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private Text map_key = new Text();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private Text map_value = new Text()；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695825" y="2691130"/>
            <a:ext cx="447611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FontTx/>
              <a:buNone/>
            </a:pPr>
            <a:r>
              <a:rPr lang="zh-CN" altLang="en-GB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关系代数运算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861948" y="2402346"/>
            <a:ext cx="2082271" cy="131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8000" cap="all" spc="284" dirty="0">
                <a:solidFill>
                  <a:srgbClr val="2C99C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13.1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/>
    </mc:Choice>
    <mc:Fallback xmlns="">
      <p:transition spd="slow" advClick="0" advTm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1629" y="1013460"/>
            <a:ext cx="11207757" cy="4769485"/>
            <a:chOff x="718" y="190"/>
            <a:chExt cx="9717" cy="7511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7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/**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* 执行map()函数前先由conf.get()得到main函数中提供的必要变量， 这也是MapReduce中共享变量的一种方式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*/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public void setup(Context context) throws IOException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Configuration conf = context.getConfiguration();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columnN = Integer.parseInt(conf.get("columnN"));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rowM = Integer.parseInt(conf.get("rowM"));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public void map(Object key, Text value, Context context)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throws IOException, InterruptedException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/** 得到输入文件名，从而区分输入矩阵M和N **/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1629" y="1013460"/>
            <a:ext cx="11207757" cy="5569585"/>
            <a:chOff x="718" y="190"/>
            <a:chExt cx="9717" cy="8771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8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FileSplit fileSplit = (FileSplit) context.getInputSplit();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 fileName = fileSplit.getPath().getName();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(fileName.contains("M"))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String[] tuple = value.toString().split(",");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int i = Integer.parseInt(tuple[0]);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String[] tuples = tuple[1].split("\t");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 j = Integer.parseInt(tuples[0]);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 Mij = Integer.parseInt(tuples[1]);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for (int k = 1; k &lt; columnN + 1; k++)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map_key.set(i + "," + k);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map_value.set("M" + "," + j + "," + Mij);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context.write(map_key, map_value);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}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1629" y="1013460"/>
            <a:ext cx="11207757" cy="5939155"/>
            <a:chOff x="718" y="190"/>
            <a:chExt cx="9717" cy="9353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else if (fileName.contains("N"))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String[] tuple = value.toString().split(",");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 j = Integer.parseInt(tuple[0]);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String[] tuples = tuple[1].split("\t");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 k = Integer.parseInt(tuples[0]);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 Njk = Integer.parseInt(tuples[1]);</a:t>
              </a:r>
            </a:p>
            <a:p>
              <a:endParaRPr lang="zh-CN" altLang="en-US" sz="24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for (int i = 1; i &lt; rowM + 1; i++)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map_key.set(i + "," + k);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map_value.set("N" + "," + j + "," + Njk);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context.write(map_key, map_value);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}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9124" y="671195"/>
            <a:ext cx="11207757" cy="5939155"/>
            <a:chOff x="718" y="190"/>
            <a:chExt cx="9717" cy="9353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对每一行数据，我们经过处理得到了形如&lt;(1,2),(A,3,2)&gt;这种格式的&lt;key, value&gt;对，并输出给Reducer。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Reducer类代码如下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public static class MatrixReducer extends Reducer&lt;Text, Text, Text, Text&gt;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private int sum = 0;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public void setup(Context context) throws IOException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Configuration conf = context.getConfiguration();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columnM = Integer.parseInt(conf.get("columnM"));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public void reduce(Text key, Iterable&lt;Text&gt; values, Context context)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throws IOException, InterruptedException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int[] M = new int[columnM + 1];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int[] N = new int[columnM + 1];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9124" y="671195"/>
            <a:ext cx="11207757" cy="4461510"/>
            <a:chOff x="718" y="190"/>
            <a:chExt cx="9717" cy="7026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for (Text val : values)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String[] tuple = val.toString().split(",");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en-US" altLang="zh-CN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(tuple[0].equals("M"))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M[Integer.parseInt(tuple[1])] = Integer.parseInt(tuple[2]);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} else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N[Integer.parseInt(tuple[1])] = Integer.parseInt(tuple[2]);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/** 根据j值，对M[j]和N[j]进行相乘累加得到乘积矩阵的数据 **/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for (int j = 1; j &lt; columnM + 1; j++) {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sum += M[j] * N[j];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}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>
              <a:defRPr/>
            </a:pPr>
            <a:r>
              <a:rPr 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13.2.3矩阵乘法MapReduce实现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9124" y="671195"/>
            <a:ext cx="11207757" cy="3353435"/>
            <a:chOff x="718" y="190"/>
            <a:chExt cx="9717" cy="5281"/>
          </a:xfrm>
        </p:grpSpPr>
        <p:sp>
          <p:nvSpPr>
            <p:cNvPr id="116" name="TextBox 54"/>
            <p:cNvSpPr txBox="1"/>
            <p:nvPr/>
          </p:nvSpPr>
          <p:spPr>
            <a:xfrm>
              <a:off x="1023" y="190"/>
              <a:ext cx="9412" cy="5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en-US" altLang="zh-CN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endParaRPr lang="zh-CN" altLang="en-US" sz="2000" b="1" dirty="0">
                <a:solidFill>
                  <a:srgbClr val="48484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context.write(key, new Text(Integer.toString(sum)));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sum = 0;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代码中的rowM，columnM，columnN三个参数是需要在整段程序中使用的共享变量，它们在main()函数中通过运行参数获得，通过conf.setInt()方法设置成全局共享的变量，可以通过conf.get()方法获取其值。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18" y="73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ilin\Desktop\图片111.png图片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" y="-2062"/>
            <a:ext cx="12190095" cy="6860063"/>
          </a:xfrm>
          <a:prstGeom prst="rect">
            <a:avLst/>
          </a:prstGeom>
          <a:noFill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34310" y="2665017"/>
            <a:ext cx="7433818" cy="81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330" b="1" cap="all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谢谢！</a:t>
            </a:r>
          </a:p>
        </p:txBody>
      </p:sp>
    </p:spTree>
  </p:cSld>
  <p:clrMapOvr>
    <a:masterClrMapping/>
  </p:clrMapOvr>
  <p:transition spd="med" advClick="0" advTm="7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/>
        </p:nvGrpSpPr>
        <p:grpSpPr>
          <a:xfrm>
            <a:off x="730829" y="788299"/>
            <a:ext cx="2637764" cy="767270"/>
            <a:chOff x="1409700" y="1155700"/>
            <a:chExt cx="2638120" cy="767269"/>
          </a:xfrm>
        </p:grpSpPr>
        <p:sp>
          <p:nvSpPr>
            <p:cNvPr id="31" name="文本框 30"/>
            <p:cNvSpPr txBox="1"/>
            <p:nvPr/>
          </p:nvSpPr>
          <p:spPr>
            <a:xfrm>
              <a:off x="1409700" y="1155700"/>
              <a:ext cx="1210752" cy="7077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zh-CN" altLang="en-US" sz="40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47288" y="1520685"/>
              <a:ext cx="1300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r>
                <a:rPr lang="en-US" altLang="zh-CN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B0604020202020204"/>
                  <a:ea typeface="微软雅黑" panose="020B0503020204020204" pitchFamily="34" charset="-122"/>
                </a:rPr>
                <a:t>CONTENT</a:t>
              </a:r>
              <a:endPara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451765" y="1461463"/>
              <a:ext cx="413246" cy="461506"/>
            </a:xfrm>
            <a:prstGeom prst="line">
              <a:avLst/>
            </a:prstGeom>
            <a:ln w="25400" cap="rnd">
              <a:solidFill>
                <a:schemeClr val="bg2">
                  <a:lumMod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7"/>
          <p:cNvGrpSpPr/>
          <p:nvPr/>
        </p:nvGrpSpPr>
        <p:grpSpPr>
          <a:xfrm>
            <a:off x="1607820" y="2132965"/>
            <a:ext cx="7889240" cy="521970"/>
            <a:chOff x="8258783" y="2250997"/>
            <a:chExt cx="4521231" cy="521969"/>
          </a:xfrm>
        </p:grpSpPr>
        <p:sp>
          <p:nvSpPr>
            <p:cNvPr id="11" name="矩形 10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2C9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55765" y="2250997"/>
              <a:ext cx="3724249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13.1.1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关系代数运算规则</a:t>
              </a:r>
            </a:p>
          </p:txBody>
        </p:sp>
      </p:grpSp>
      <p:grpSp>
        <p:nvGrpSpPr>
          <p:cNvPr id="14" name="组合 38"/>
          <p:cNvGrpSpPr/>
          <p:nvPr/>
        </p:nvGrpSpPr>
        <p:grpSpPr>
          <a:xfrm>
            <a:off x="2367915" y="3838575"/>
            <a:ext cx="8974455" cy="521970"/>
            <a:chOff x="8258783" y="2250997"/>
            <a:chExt cx="5313424" cy="521969"/>
          </a:xfrm>
        </p:grpSpPr>
        <p:sp>
          <p:nvSpPr>
            <p:cNvPr id="16" name="矩形 15"/>
            <p:cNvSpPr/>
            <p:nvPr/>
          </p:nvSpPr>
          <p:spPr>
            <a:xfrm>
              <a:off x="8258783" y="2358640"/>
              <a:ext cx="651753" cy="184826"/>
            </a:xfrm>
            <a:prstGeom prst="rect">
              <a:avLst/>
            </a:prstGeom>
            <a:solidFill>
              <a:srgbClr val="D53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zh-CN" altLang="en-US" sz="1865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55765" y="2250997"/>
              <a:ext cx="4516442" cy="521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13.1.2</a:t>
              </a: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/>
                  <a:ea typeface="微软雅黑" panose="020B0503020204020204" pitchFamily="34" charset="-122"/>
                </a:rPr>
                <a:t>关系代数运算的MapReduce设计与实现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7000"/>
    </mc:Choice>
    <mc:Fallback xmlns="">
      <p:transition spd="slow" advClick="0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8910" y="827405"/>
            <a:ext cx="11701396" cy="2614930"/>
            <a:chOff x="695" y="561"/>
            <a:chExt cx="9889" cy="4118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4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关系代数是以关系为运算对象的一组高级运算的集合。由于关系定义为属性个数相同的元组的集合，因此集合代数的操作就可以引入到关系代数中。常见的关系代数运算包括传统的集合运算操作如：并、差、交、笛卡尔积；及专门的关系运算如对关系进行垂直分割（投影）、水平分割（选择）、关系的结合（自然连接）等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各种关系代数运算符如下表所示：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25391" t="40463" r="31684" b="33627"/>
          <a:stretch>
            <a:fillRect/>
          </a:stretch>
        </p:blipFill>
        <p:spPr>
          <a:xfrm>
            <a:off x="913765" y="3131185"/>
            <a:ext cx="10754360" cy="3534410"/>
          </a:xfrm>
          <a:prstGeom prst="rect">
            <a:avLst/>
          </a:prstGeom>
        </p:spPr>
      </p:pic>
    </p:spTree>
  </p:cSld>
  <p:clrMapOvr>
    <a:masterClrMapping/>
  </p:clrMapOvr>
  <p:transition spd="slow" advClick="0" advTm="362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7015" y="1030605"/>
            <a:ext cx="11701396" cy="4461510"/>
            <a:chOff x="695" y="561"/>
            <a:chExt cx="9889" cy="7026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1.传统集合运输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设关系R和关系S具有相同的目n（即两个关系都有n个属性），相应的属性取自同一个域，则可以定义并、差、交、笛卡尔积运算如下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1）并（Union）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关系R与关系S的并记作：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R∪S = {t|tR∨tS}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关系R与关系S的并仍为n目关系，由属于R或属于S元组组成。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2）差（Difference）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关系R与关系S的差记作：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R-S = {t|tRtS}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关系R与关系S的并仍为n目关系，由属于R而不属于S的元组组成。</a:t>
              </a:r>
            </a:p>
            <a:p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7650" y="1490980"/>
            <a:ext cx="11701396" cy="3415030"/>
            <a:chOff x="695" y="561"/>
            <a:chExt cx="9889" cy="5378"/>
          </a:xfrm>
        </p:grpSpPr>
        <p:sp>
          <p:nvSpPr>
            <p:cNvPr id="116" name="TextBox 54"/>
            <p:cNvSpPr txBox="1"/>
            <p:nvPr/>
          </p:nvSpPr>
          <p:spPr>
            <a:xfrm>
              <a:off x="1172" y="561"/>
              <a:ext cx="9412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3）交（Intersection）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关系R与关系S的交记作：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RS = {t|tRtS}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关系R与关系S的并仍为n目关系，由既属于R又属于S的元组组成。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4）笛卡尔积（Cartesian Product）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两个分别为n目和m目的关系R和关系S的笛卡尔积是（n+m）列的元组的集合。元组的前n列式关系R的一个元组，后m列是关系S的一个元组。若R有a个元组，S有b个元组，则关系R和关系S的笛卡尔积有a×b个元组。记作：</a:t>
              </a:r>
            </a:p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R×S={ab|aR∧bS}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 spd="slow" advClick="0" advTm="362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0" y="0"/>
            <a:ext cx="12195810" cy="553720"/>
          </a:xfrm>
          <a:prstGeom prst="rect">
            <a:avLst/>
          </a:prstGeom>
          <a:solidFill>
            <a:srgbClr val="2C99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100" y="19685"/>
            <a:ext cx="378460" cy="506095"/>
            <a:chOff x="418" y="422"/>
            <a:chExt cx="691" cy="980"/>
          </a:xfrm>
        </p:grpSpPr>
        <p:sp>
          <p:nvSpPr>
            <p:cNvPr id="5" name="Freeform 5"/>
            <p:cNvSpPr/>
            <p:nvPr/>
          </p:nvSpPr>
          <p:spPr bwMode="auto">
            <a:xfrm>
              <a:off x="425" y="422"/>
              <a:ext cx="414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5" y="696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8" y="982"/>
              <a:ext cx="411" cy="420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03801" y="31845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13.1.1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关系代数运算规则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6280" y="805815"/>
            <a:ext cx="11493140" cy="829945"/>
            <a:chOff x="753" y="-518"/>
            <a:chExt cx="9713" cy="1307"/>
          </a:xfrm>
        </p:grpSpPr>
        <p:sp>
          <p:nvSpPr>
            <p:cNvPr id="116" name="TextBox 54"/>
            <p:cNvSpPr txBox="1"/>
            <p:nvPr/>
          </p:nvSpPr>
          <p:spPr>
            <a:xfrm>
              <a:off x="1054" y="-518"/>
              <a:ext cx="941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表(a)、表(b)分别为具有三个属性列的关系R，S。表(c)为关系R与S的并。表(d)为关系R与S的交。表(e)为关系R与S的差。表(f)为关系R与S的笛卡尔积。</a:t>
              </a:r>
              <a:r>
                <a:rPr lang="zh-CN" altLang="en-US" sz="2000" b="1" dirty="0">
                  <a:solidFill>
                    <a:srgbClr val="4848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753" y="-350"/>
              <a:ext cx="414" cy="423"/>
            </a:xfrm>
            <a:custGeom>
              <a:avLst/>
              <a:gdLst>
                <a:gd name="T0" fmla="*/ 11 w 295"/>
                <a:gd name="T1" fmla="*/ 128 h 295"/>
                <a:gd name="T2" fmla="*/ 128 w 295"/>
                <a:gd name="T3" fmla="*/ 11 h 295"/>
                <a:gd name="T4" fmla="*/ 167 w 295"/>
                <a:gd name="T5" fmla="*/ 11 h 295"/>
                <a:gd name="T6" fmla="*/ 284 w 295"/>
                <a:gd name="T7" fmla="*/ 128 h 295"/>
                <a:gd name="T8" fmla="*/ 284 w 295"/>
                <a:gd name="T9" fmla="*/ 167 h 295"/>
                <a:gd name="T10" fmla="*/ 167 w 295"/>
                <a:gd name="T11" fmla="*/ 284 h 295"/>
                <a:gd name="T12" fmla="*/ 128 w 295"/>
                <a:gd name="T13" fmla="*/ 284 h 295"/>
                <a:gd name="T14" fmla="*/ 11 w 295"/>
                <a:gd name="T15" fmla="*/ 167 h 295"/>
                <a:gd name="T16" fmla="*/ 11 w 295"/>
                <a:gd name="T17" fmla="*/ 12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295">
                  <a:moveTo>
                    <a:pt x="11" y="128"/>
                  </a:moveTo>
                  <a:lnTo>
                    <a:pt x="128" y="11"/>
                  </a:lnTo>
                  <a:cubicBezTo>
                    <a:pt x="139" y="0"/>
                    <a:pt x="156" y="0"/>
                    <a:pt x="167" y="11"/>
                  </a:cubicBezTo>
                  <a:lnTo>
                    <a:pt x="284" y="128"/>
                  </a:lnTo>
                  <a:cubicBezTo>
                    <a:pt x="295" y="139"/>
                    <a:pt x="295" y="156"/>
                    <a:pt x="284" y="167"/>
                  </a:cubicBezTo>
                  <a:lnTo>
                    <a:pt x="167" y="284"/>
                  </a:lnTo>
                  <a:cubicBezTo>
                    <a:pt x="156" y="295"/>
                    <a:pt x="139" y="295"/>
                    <a:pt x="128" y="284"/>
                  </a:cubicBezTo>
                  <a:lnTo>
                    <a:pt x="11" y="167"/>
                  </a:lnTo>
                  <a:cubicBezTo>
                    <a:pt x="0" y="156"/>
                    <a:pt x="0" y="139"/>
                    <a:pt x="11" y="128"/>
                  </a:cubicBezTo>
                  <a:close/>
                </a:path>
              </a:pathLst>
            </a:custGeom>
            <a:solidFill>
              <a:srgbClr val="2C99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1285" y="2004695"/>
          <a:ext cx="6370320" cy="4633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9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3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5664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664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71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a1a1a2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b2b3b2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c2c2c1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a1a1a2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b2b3b2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c2c2c1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314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（a）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（b）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363335" y="2004695"/>
          <a:ext cx="5703570" cy="4633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3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56005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664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78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a1a1a2a1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b1b2b2b3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c1c2c1c2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a1a2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b2b2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c2c1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3140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（c）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（d）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3418522" y="3073400"/>
            <a:ext cx="152400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6"/>
          <a:stretch>
            <a:fillRect/>
          </a:stretch>
        </p:blipFill>
        <p:spPr>
          <a:xfrm>
            <a:off x="6491922" y="3073400"/>
            <a:ext cx="152400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62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96FFF5B-1D19-49F6-80CE-FB420BFED85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个人述职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COMMONDATA" val="eyJoZGlkIjoiNTU0ZGQzZDdhYTMzNGY0YjgyYzhiNzdjMmYwODcy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2b96de64-bd55-4f3f-a2ab-a01169bd586a}"/>
  <p:tag name="TABLE_RECT" val="109.425*265.517*741.5*187.6"/>
  <p:tag name="TABLE_EMPHASIZE_COLOR" val="6579300"/>
  <p:tag name="TABLE_ONEKEY_SKIN_IDX" val="0"/>
  <p:tag name="TABLE_SKINIDX" val="-1"/>
  <p:tag name="TABLE_COLORIDX" val="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3091df4-c770-4b71-a4d2-a24a4066833c}"/>
  <p:tag name="TABLE_RECT" val="284.125*207.542*392.1*245.4"/>
  <p:tag name="TABLE_EMPHASIZE_COLOR" val="6579300"/>
  <p:tag name="TABLE_ONEKEY_SKIN_IDX" val="0"/>
  <p:tag name="TABLE_SKINIDX" val="-1"/>
  <p:tag name="TABLE_COLORIDX" val="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fa57941-aa7a-4103-b98d-2d3cd7d12255}"/>
  <p:tag name="TABLE_RECT" val="36*213.042*888.35*234.4"/>
  <p:tag name="TABLE_EMPHASIZE_COLOR" val="6579300"/>
  <p:tag name="TABLE_ONEKEY_SKIN_IDX" val="0"/>
  <p:tag name="TABLE_SKINIDX" val="-1"/>
  <p:tag name="TABLE_COLORIDX" val="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26e107e-5f73-4b94-a829-def8589a1973}"/>
  <p:tag name="TABLE_RECT" val="135.85*238.542*688.65*187.6"/>
  <p:tag name="TABLE_EMPHASIZE_COLOR" val="6579300"/>
  <p:tag name="TABLE_ONEKEY_SKIN_IDX" val="0"/>
  <p:tag name="TABLE_SKINIDX" val="-1"/>
  <p:tag name="TABLE_COLORIDX" val="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07f8869-5546-4451-be6a-ff05cf9cbb18}"/>
  <p:tag name="TABLE_RECT" val="93.4*165.067*773.55*334.55"/>
  <p:tag name="TABLE_EMPHASIZE_COLOR" val="6579300"/>
  <p:tag name="TABLE_ONEKEY_SKIN_IDX" val="0"/>
  <p:tag name="TABLE_SKINIDX" val="-1"/>
  <p:tag name="TABLE_COLORIDX" val="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ac2fd1cb-5bec-4603-b651-ede897778f3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01393_1*l_h_i*1_1_3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93_1*l_h_i*1_2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93_1*l_h_i*1_3_1"/>
  <p:tag name="KSO_WM_TEMPLATE_CATEGORY" val="diagram"/>
  <p:tag name="KSO_WM_TEMPLATE_INDEX" val="2020139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4daffbe-8dfe-4bbf-9fd1-68dc2478d312}"/>
  <p:tag name="TABLE_RECT" val="138.025*265.517*684.3*187.6"/>
  <p:tag name="TABLE_EMPHASIZE_COLOR" val="6579300"/>
  <p:tag name="TABLE_ONEKEY_SKIN_IDX" val="0"/>
  <p:tag name="TABLE_SKINIDX" val="-1"/>
  <p:tag name="TABLE_COLORIDX" val="l"/>
</p:tagLst>
</file>

<file path=ppt/theme/theme1.xml><?xml version="1.0" encoding="utf-8"?>
<a:theme xmlns:a="http://schemas.openxmlformats.org/drawingml/2006/main" name="清风素材 12sc.taobao.com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自定义 1261">
      <a:dk1>
        <a:sysClr val="windowText" lastClr="000000"/>
      </a:dk1>
      <a:lt1>
        <a:sysClr val="window" lastClr="FFFFFF"/>
      </a:lt1>
      <a:dk2>
        <a:srgbClr val="464646"/>
      </a:dk2>
      <a:lt2>
        <a:srgbClr val="7F7F7F"/>
      </a:lt2>
      <a:accent1>
        <a:srgbClr val="2C99C0"/>
      </a:accent1>
      <a:accent2>
        <a:srgbClr val="D53E25"/>
      </a:accent2>
      <a:accent3>
        <a:srgbClr val="ECA11A"/>
      </a:accent3>
      <a:accent4>
        <a:srgbClr val="2C99C0"/>
      </a:accent4>
      <a:accent5>
        <a:srgbClr val="D53E25"/>
      </a:accent5>
      <a:accent6>
        <a:srgbClr val="ECA11A"/>
      </a:accent6>
      <a:hlink>
        <a:srgbClr val="FF8119"/>
      </a:hlink>
      <a:folHlink>
        <a:srgbClr val="44B9E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4529</Words>
  <Application>Microsoft Office PowerPoint</Application>
  <PresentationFormat>自定义</PresentationFormat>
  <Paragraphs>527</Paragraphs>
  <Slides>46</Slides>
  <Notes>46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宋体</vt:lpstr>
      <vt:lpstr>微软雅黑</vt:lpstr>
      <vt:lpstr>Arial</vt:lpstr>
      <vt:lpstr>Calibri</vt:lpstr>
      <vt:lpstr>Calibri Light</vt:lpstr>
      <vt:lpstr>Impact</vt:lpstr>
      <vt:lpstr>清风素材 12sc.taobao.com</vt:lpstr>
      <vt:lpstr>1_自定义设计方案</vt:lpstr>
      <vt:lpstr>2_自定义设计方案</vt:lpstr>
      <vt:lpstr>3_自定义设计方案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sxd@djtu.edu.cn</cp:lastModifiedBy>
  <cp:revision>1195</cp:revision>
  <dcterms:created xsi:type="dcterms:W3CDTF">2013-01-25T01:44:00Z</dcterms:created>
  <dcterms:modified xsi:type="dcterms:W3CDTF">2024-10-02T01:42:39Z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D497DE46CF9A427599125A924696C61A_12</vt:lpwstr>
  </property>
</Properties>
</file>