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68" r:id="rId3"/>
    <p:sldMasterId id="2147483670" r:id="rId4"/>
  </p:sldMasterIdLst>
  <p:notesMasterIdLst>
    <p:notesMasterId r:id="rId44"/>
  </p:notesMasterIdLst>
  <p:handoutMasterIdLst>
    <p:handoutMasterId r:id="rId45"/>
  </p:handoutMasterIdLst>
  <p:sldIdLst>
    <p:sldId id="1026" r:id="rId5"/>
    <p:sldId id="1028" r:id="rId6"/>
    <p:sldId id="1027" r:id="rId7"/>
    <p:sldId id="1014" r:id="rId8"/>
    <p:sldId id="1152" r:id="rId9"/>
    <p:sldId id="1153" r:id="rId10"/>
    <p:sldId id="1154" r:id="rId11"/>
    <p:sldId id="1155" r:id="rId12"/>
    <p:sldId id="1156" r:id="rId13"/>
    <p:sldId id="1157" r:id="rId14"/>
    <p:sldId id="1158" r:id="rId15"/>
    <p:sldId id="1159" r:id="rId16"/>
    <p:sldId id="1160" r:id="rId17"/>
    <p:sldId id="1161" r:id="rId18"/>
    <p:sldId id="1162" r:id="rId19"/>
    <p:sldId id="1163" r:id="rId20"/>
    <p:sldId id="1164" r:id="rId21"/>
    <p:sldId id="1165" r:id="rId22"/>
    <p:sldId id="1166" r:id="rId23"/>
    <p:sldId id="1167" r:id="rId24"/>
    <p:sldId id="1169" r:id="rId25"/>
    <p:sldId id="1168" r:id="rId26"/>
    <p:sldId id="1170" r:id="rId27"/>
    <p:sldId id="1171" r:id="rId28"/>
    <p:sldId id="1173" r:id="rId29"/>
    <p:sldId id="1172" r:id="rId30"/>
    <p:sldId id="1174" r:id="rId31"/>
    <p:sldId id="1175" r:id="rId32"/>
    <p:sldId id="1176" r:id="rId33"/>
    <p:sldId id="1177" r:id="rId34"/>
    <p:sldId id="1178" r:id="rId35"/>
    <p:sldId id="1179" r:id="rId36"/>
    <p:sldId id="1180" r:id="rId37"/>
    <p:sldId id="1181" r:id="rId38"/>
    <p:sldId id="1182" r:id="rId39"/>
    <p:sldId id="1183" r:id="rId40"/>
    <p:sldId id="1184" r:id="rId41"/>
    <p:sldId id="1185" r:id="rId42"/>
    <p:sldId id="1032" r:id="rId43"/>
  </p:sldIdLst>
  <p:sldSz cx="12196763" cy="6858000"/>
  <p:notesSz cx="6858000" cy="9144000"/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89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5A00"/>
    <a:srgbClr val="294A5A"/>
    <a:srgbClr val="0A97A6"/>
    <a:srgbClr val="D53E25"/>
    <a:srgbClr val="ECA11A"/>
    <a:srgbClr val="2C99C0"/>
    <a:srgbClr val="99CC39"/>
    <a:srgbClr val="00AAA2"/>
    <a:srgbClr val="F8F8F8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2" autoAdjust="0"/>
    <p:restoredTop sz="49635" autoAdjust="0"/>
  </p:normalViewPr>
  <p:slideViewPr>
    <p:cSldViewPr snapToObjects="1">
      <p:cViewPr varScale="1">
        <p:scale>
          <a:sx n="82" d="100"/>
          <a:sy n="82" d="100"/>
        </p:scale>
        <p:origin x="581" y="72"/>
      </p:cViewPr>
      <p:guideLst>
        <p:guide orient="horz" pos="2092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78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t>2024/10/2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组合 3"/>
          <p:cNvGrpSpPr/>
          <p:nvPr userDrawn="1"/>
        </p:nvGrpSpPr>
        <p:grpSpPr bwMode="auto">
          <a:xfrm flipH="1">
            <a:off x="-1" y="330691"/>
            <a:ext cx="2397157" cy="676275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-1" y="493729"/>
            <a:ext cx="2395722" cy="33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>
              <a:buFontTx/>
              <a:buNone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组合 3"/>
          <p:cNvGrpSpPr/>
          <p:nvPr userDrawn="1"/>
        </p:nvGrpSpPr>
        <p:grpSpPr bwMode="auto">
          <a:xfrm flipH="1">
            <a:off x="-1" y="330691"/>
            <a:ext cx="2397157" cy="676275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-1" y="493729"/>
            <a:ext cx="2395722" cy="33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>
              <a:buFontTx/>
              <a:buNone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624" y="908050"/>
            <a:ext cx="10601349" cy="635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624" y="1600200"/>
            <a:ext cx="10601349" cy="45259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>
                <a:solidFill>
                  <a:srgbClr val="F8F8F8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8F8F8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ilin\Desktop\图片111.png图片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4" y="-2062"/>
            <a:ext cx="12190095" cy="6860063"/>
          </a:xfrm>
          <a:prstGeom prst="rect">
            <a:avLst/>
          </a:prstGeom>
          <a:noFill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381250" y="2663747"/>
            <a:ext cx="7433818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 cap="all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大数据技术基础</a:t>
            </a:r>
            <a:endParaRPr lang="en-US" altLang="zh-CN" sz="5400" b="1" cap="all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000"/>
    </mc:Choice>
    <mc:Fallback xmlns="">
      <p:transition advClick="0" advTm="7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Spark概述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11.1.2  Spark的相关概念及其组件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726440" y="1262380"/>
            <a:ext cx="10743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1）Spark Core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26440" y="1815465"/>
            <a:ext cx="1022921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主要提供Spark应用的运行时环境，包括以下功能：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6440" y="2392045"/>
            <a:ext cx="102292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</a:pPr>
            <a:r>
              <a:rPr 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1）Spark Conf：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用于管理Spark应用程序的各种配置信息；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（2）内置的基于Netty的RPC框架：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包括同步和异步的多种实现。RCP框架时Spark各组件间通信的基础；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（3）事件总线：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 Context内部各组件间使用事件—监听器模式异步调用；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（4）度量系统：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由Spark中的多种度量源（Source）和多种度量输出（Sink）构成，完成对整个Spark集群中各组件运行期状态的监控；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（5）Spark Context：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通常而言，用户开发的Spark应用程序的提交与执行都离不开Spark Context的支持。在正式提交应用程序之前，首先需要初始化Spark Context。</a:t>
            </a:r>
          </a:p>
        </p:txBody>
      </p:sp>
    </p:spTree>
  </p:cSld>
  <p:clrMapOvr>
    <a:masterClrMapping/>
  </p:clrMapOvr>
  <p:transition spd="slow" advClick="0" advTm="3624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Spark概述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11.1.2  Spark的相关概念及其组件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726440" y="1262380"/>
            <a:ext cx="10743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1）Spark Core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6440" y="1889125"/>
            <a:ext cx="969391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（6）Spark Env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：Spark执行环境Spark Env是Spark中的Task运行所必需的组件。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（7）存储体系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：Spark优先考虑使用各节点的内存作为存储，当内存不足时才会考虑使用磁盘，这极大地减少了磁盘I/O，提升了任务执行的效率，使得Spark适用于实时计算、迭代计算、流式计算等场景。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（8）调度系统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：调度系统主要由DAGScheduler和TaskScheduler组成，它们都内置在Spark Context中。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计算引擎：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计算引擎由内存管理器（MemoryManager）、Tungsten、任务内存管理器（TaskMemory-Manager）、Task、外部排序器（ExternalSorter）、Shuffle管理器（ShuffleManager）等组成。</a:t>
            </a:r>
            <a:endParaRPr sz="180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457200" algn="just" eaLnBrk="1" latinLnBrk="0" hangingPunct="1">
              <a:lnSpc>
                <a:spcPct val="150000"/>
              </a:lnSpc>
            </a:pPr>
            <a:endParaRPr sz="180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Spark概述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11.1.2  Spark的相关概念及其组件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726440" y="1262380"/>
            <a:ext cx="10743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1）Spark Core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5345" y="1815465"/>
            <a:ext cx="10229215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</a:pPr>
            <a:r>
              <a:rPr 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计算引擎：</a:t>
            </a:r>
            <a:endParaRPr sz="1800" b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cs typeface="微软雅黑" panose="020B0503020204020204" pitchFamily="34" charset="-122"/>
            </a:endParaRP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cs typeface="微软雅黑" panose="020B0503020204020204" pitchFamily="34" charset="-122"/>
              </a:rPr>
              <a:t>•</a:t>
            </a: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MemoryManager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除了对存储体系中的存储内存提供支持和管理外，还为计算引擎中的执行内存提供支持和管理。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cs typeface="微软雅黑" panose="020B0503020204020204" pitchFamily="34" charset="-122"/>
              </a:rPr>
              <a:t>•</a:t>
            </a: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Tungsten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除用于存储外，也可以用于计算或执行。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cs typeface="微软雅黑" panose="020B0503020204020204" pitchFamily="34" charset="-122"/>
              </a:rPr>
              <a:t>•</a:t>
            </a: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TaskMemoryManager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对分配给单个Task的内存资源进行更细粒度的管理和控制。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cs typeface="微软雅黑" panose="020B0503020204020204" pitchFamily="34" charset="-122"/>
              </a:rPr>
              <a:t>•</a:t>
            </a: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ExternalSorter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用于在map端或reduce端对ShuffleMapTask计算得到的中间结果进行排序、聚合等操作。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cs typeface="微软雅黑" panose="020B0503020204020204" pitchFamily="34" charset="-122"/>
              </a:rPr>
              <a:t>•</a:t>
            </a: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ShuffleManager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用于将各个分区对应的ShuffleMapTask产生的中间结果持久化到磁盘，并在reduce端按照分区远程拉取ShuffleMapTask产生的中间结果。</a:t>
            </a:r>
          </a:p>
        </p:txBody>
      </p:sp>
    </p:spTree>
  </p:cSld>
  <p:clrMapOvr>
    <a:masterClrMapping/>
  </p:clrMapOvr>
  <p:transition spd="slow" advClick="0" advTm="3624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Spark概述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11.1.2  Spark的相关概念及其组件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726440" y="1262380"/>
            <a:ext cx="10743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2）Spark SQL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5345" y="1815465"/>
            <a:ext cx="1022921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Spark SQL的过程可以总结为：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首先使用SQL语句解析器（SqlParser）将SQL转换为语法树（Tree），并且使用规则执行器（RuleExecutor）将一系列规则（Rule）应用到语法树，最终生成物理执行计划并执行的过程。其中，规则包括语法分析器（Analyzer）和优化器（Optimizer）。</a:t>
            </a:r>
          </a:p>
        </p:txBody>
      </p:sp>
      <p:sp>
        <p:nvSpPr>
          <p:cNvPr id="9" name="TextBox 54"/>
          <p:cNvSpPr txBox="1"/>
          <p:nvPr/>
        </p:nvSpPr>
        <p:spPr>
          <a:xfrm>
            <a:off x="855345" y="3338195"/>
            <a:ext cx="10743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）Spark Streaming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90575" y="3960495"/>
            <a:ext cx="102939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>
              <a:lnSpc>
                <a:spcPct val="150000"/>
              </a:lnSpc>
              <a:buClrTx/>
              <a:buSzTx/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 Streaming与Apache Storm类似，也用于流式计算。Spark Streaming支持Kafka、Flume、Kinesis和简单的TCP套接字等多种数据输入源。</a:t>
            </a:r>
          </a:p>
        </p:txBody>
      </p:sp>
    </p:spTree>
  </p:cSld>
  <p:clrMapOvr>
    <a:masterClrMapping/>
  </p:clrMapOvr>
  <p:transition spd="slow" advClick="0" advTm="3624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Spark概述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11.1.2  Spark的相关概念及其组件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855345" y="1262380"/>
            <a:ext cx="10743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4）GraphX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5345" y="1815465"/>
            <a:ext cx="1022921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Spark提供的分布式图计算框架。</a:t>
            </a:r>
            <a:r>
              <a:rPr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aphX主要遵循整体同步并行计算模式下的Pregel模型实现。GraphX提供了对图Graph的抽象，Graph由顶点（Vertex）、边（Edge）及继承了Edge的EdgeTriplet（添加了srcAttr和dstAttr，用来保存源顶点和目的顶点的属性）三种结构组成。</a:t>
            </a:r>
          </a:p>
        </p:txBody>
      </p:sp>
      <p:sp>
        <p:nvSpPr>
          <p:cNvPr id="9" name="TextBox 54"/>
          <p:cNvSpPr txBox="1"/>
          <p:nvPr/>
        </p:nvSpPr>
        <p:spPr>
          <a:xfrm>
            <a:off x="855345" y="3338195"/>
            <a:ext cx="10743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5）MLlib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90575" y="3960495"/>
            <a:ext cx="1029398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>
              <a:lnSpc>
                <a:spcPct val="150000"/>
              </a:lnSpc>
              <a:buClrTx/>
              <a:buSzTx/>
            </a:pP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Spark提供的机器学习框架。</a:t>
            </a:r>
          </a:p>
        </p:txBody>
      </p:sp>
    </p:spTree>
  </p:cSld>
  <p:clrMapOvr>
    <a:masterClrMapping/>
  </p:clrMapOvr>
  <p:transition spd="slow" advClick="0" advTm="3624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Spark概述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11.1.3  Spark特性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934085" y="1336040"/>
          <a:ext cx="10392410" cy="492887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2797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9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2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特性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05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检查点支持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/>
                        <a:t>Spark的RDD之间维护了血缘关系（lineage），一旦某个RDD失败了，则可以由父RDD重建。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高效性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/>
                        <a:t>Apache Spark使用最先进的DAG调度程序，查询优化程序和物理执行引擎，实现批量和流式数据的高性能。运行速度提高100倍。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2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易于使用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/>
                        <a:t>park现在支持Java、Scala、Python和R等语言编写应用程序，大大降低了使用者的门槛。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支持交互式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/>
                        <a:t>Spark使用Scala开发，并借助于Scala类库中的Iloop实现交互式Shell，提供对REPL（Read-eval-print-loop）的实现。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支持SQL查询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/>
                        <a:t>在数据查询方面，Spark支持SQL及Hive SQL，这极大地方便了传统SQL开发和数据仓库的使用者。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95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支持流式计算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/>
                        <a:t>与MapReduce只能处理离线数据相比，Spark还支持实时的流计算。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高可用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/>
                        <a:t>Spark自身实现了Standalone部署模式，此模式下的Master可以有多个，解决了单点故障问题。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73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丰富的数据源支持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/>
                        <a:t>Spark除了可以访问操作系统自身的文件系统和HDFS之外，还可以访问Kafka、Socket、Cassandra、HBase、Hive、Alluxio（Tachyon）及任何Hadoop的数据源。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5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丰富的文件格式支持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/>
                        <a:t>Spark支持多种文件格式，有利于Spark与其他数据处理平台的对接。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11.2.1  RDD原理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89890" y="1407795"/>
            <a:ext cx="46412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/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1.RDD概念</a:t>
            </a:r>
          </a:p>
          <a:p>
            <a:pPr marL="0" indent="267970"/>
            <a:r>
              <a:rPr lang="zh-CN" altLang="en-US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0565" y="1835785"/>
            <a:ext cx="107753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en-US" alt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RDD是Spark的基本抽象，是一个</a:t>
            </a:r>
            <a:r>
              <a:rPr 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弹性分布式数据集</a:t>
            </a: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，代表着不可变的，分区（Partition）的集合，能够进行并行计算。RDD是Spark的核心概念。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Spark采用RDD以后能够实现高效计算，主要原因如下：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（1）高效的容错性。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（2）中间结果持久化到内存。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（3）存放的数据可以是Java对象，避免了不必要的对象序列化和反序列化开销。</a:t>
            </a:r>
          </a:p>
        </p:txBody>
      </p:sp>
    </p:spTree>
  </p:cSld>
  <p:clrMapOvr>
    <a:masterClrMapping/>
  </p:clrMapOvr>
  <p:transition spd="slow" advClick="0" advTm="3624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11.2.1  RDD原理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89890" y="1407795"/>
            <a:ext cx="46412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/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2.RDD工作原理</a:t>
            </a:r>
            <a:r>
              <a:rPr lang="zh-CN" altLang="en-US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0565" y="1835785"/>
            <a:ext cx="10775315" cy="4015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en-US" alt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RDD的包含三种基本操作：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1）Transformation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lang="zh-CN"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原有的一个RDD进行操作创建一个新的RDD，通常是一个lazy过程，例如map、filter、groupBy、join，Spark只是记录下“Transformation”操作应用的一些基础数据集以及RDD生成的轨迹，即相互之间的依赖关系，而不会触发真正的计算，直到有Action算子执行的时候。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2）Action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返回给驱动程序一个值，或者将计算出来的结果集导出到存储系统中，例如count或reduce。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3）Persist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1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数据一般存储在内存中，当内存不足时可以存储在硬盘中。存储方式有：cache、persist、unpersist。</a:t>
            </a:r>
          </a:p>
        </p:txBody>
      </p:sp>
    </p:spTree>
  </p:cSld>
  <p:clrMapOvr>
    <a:masterClrMapping/>
  </p:clrMapOvr>
  <p:transition spd="slow" advClick="0" advTm="3624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图片 2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595" y="3334385"/>
            <a:ext cx="8592185" cy="2162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11.2.1  RDD原理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89890" y="1407795"/>
            <a:ext cx="46412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/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2.RDD工作原理</a:t>
            </a:r>
            <a:r>
              <a:rPr lang="zh-CN" altLang="en-US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2585" y="1806575"/>
            <a:ext cx="10775315" cy="2353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en-US" alt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RDD的包含三种基本操作：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1）Transformation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2）Action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3）Persist</a:t>
            </a:r>
          </a:p>
          <a:p>
            <a:pPr marL="0" indent="457200" eaLnBrk="1" latinLnBrk="0" hangingPunct="1">
              <a:lnSpc>
                <a:spcPct val="150000"/>
              </a:lnSpc>
            </a:pPr>
            <a:endParaRPr lang="zh-CN" sz="180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43947" y="564832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28600" algn="ctr"/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RDD执行过程的一个实例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图片 270" descr="图9-12-RDD在Spark中的运行过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505" y="3181985"/>
            <a:ext cx="7681595" cy="282765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11.2.1  RDD原理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43560" y="1198245"/>
            <a:ext cx="10775315" cy="1983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RDD在Spark架构中的的运行过程，如图</a:t>
            </a: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所示：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（1）创建RDD对象；</a:t>
            </a:r>
          </a:p>
          <a:p>
            <a:pPr marL="0" indent="457200" algn="just" eaLnBrk="1" latinLnBrk="0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（2）SparkContext负责计算RDD之间的依赖关系，构建DAG；</a:t>
            </a:r>
          </a:p>
          <a:p>
            <a:pPr marL="0" indent="457200" eaLnBrk="1" latinLnBrk="0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（3）DAGScheduler负责把DAG图分解成多个阶段，每个阶段中包含了多个任务，每个任务会被任务调度器分发给各个工作节点（Worker Node）上的Executor去执行。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58222" y="616204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28600" algn="ctr"/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RDD运行过程</a:t>
            </a:r>
          </a:p>
        </p:txBody>
      </p:sp>
    </p:spTree>
  </p:cSld>
  <p:clrMapOvr>
    <a:masterClrMapping/>
  </p:clrMapOvr>
  <p:transition spd="slow" advClick="0" advTm="3624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4013200" y="2246630"/>
            <a:ext cx="6391910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FontTx/>
              <a:buNone/>
            </a:pPr>
            <a:r>
              <a:rPr lang="zh-CN" altLang="en-GB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大数据</a:t>
            </a:r>
            <a:r>
              <a:rPr lang="en-US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Spark</a:t>
            </a:r>
            <a:r>
              <a:rPr lang="zh-CN" altLang="en-US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计算模型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058673" y="1957846"/>
            <a:ext cx="2082271" cy="131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8000" cap="all" spc="284" dirty="0">
                <a:solidFill>
                  <a:srgbClr val="2C99C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06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/>
    </mc:Choice>
    <mc:Fallback xmlns="">
      <p:transition spd="slow" advClick="0" advTm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11.2.2  Spark工作流程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16865" y="1084580"/>
            <a:ext cx="10775315" cy="875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1.</a:t>
            </a: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Spark工作流程如图</a:t>
            </a:r>
            <a:r>
              <a:rPr 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</a:t>
            </a:r>
            <a:r>
              <a:rPr 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sz="18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457200" eaLnBrk="1" latinLnBrk="0" hangingPunct="1">
              <a:lnSpc>
                <a:spcPct val="150000"/>
              </a:lnSpc>
            </a:pPr>
            <a:endParaRPr lang="zh-CN" altLang="en-US" sz="160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8857" y="620458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28600" algn="ctr"/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Spark运行流程</a:t>
            </a:r>
          </a:p>
        </p:txBody>
      </p:sp>
      <p:pic>
        <p:nvPicPr>
          <p:cNvPr id="9" name="图片 8" descr="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985" y="1581150"/>
            <a:ext cx="6646545" cy="4685030"/>
          </a:xfrm>
          <a:prstGeom prst="rect">
            <a:avLst/>
          </a:prstGeom>
        </p:spPr>
      </p:pic>
    </p:spTree>
  </p:cSld>
  <p:clrMapOvr>
    <a:masterClrMapping/>
  </p:clrMapOvr>
  <p:transition spd="slow" advClick="0" advTm="3624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Spark工作原理</a:t>
            </a:r>
            <a:endParaRPr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13690" y="735965"/>
            <a:ext cx="6646545" cy="460348"/>
            <a:chOff x="772" y="481"/>
            <a:chExt cx="9749" cy="724"/>
          </a:xfrm>
        </p:grpSpPr>
        <p:sp>
          <p:nvSpPr>
            <p:cNvPr id="17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sz="24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</a:t>
              </a:r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11.2.2  Spark工作流程</a:t>
              </a:r>
              <a:r>
                <a:rPr lang="en-US" sz="24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1.2 </a:t>
              </a:r>
              <a:r>
                <a:rPr sz="24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Spark工作原理</a:t>
              </a:r>
              <a:endParaRPr lang="zh-CN" altLang="en-US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矩形 7"/>
          <p:cNvSpPr/>
          <p:nvPr/>
        </p:nvSpPr>
        <p:spPr bwMode="auto">
          <a:xfrm>
            <a:off x="2193343" y="2006351"/>
            <a:ext cx="7430617" cy="749853"/>
          </a:xfrm>
          <a:prstGeom prst="rect">
            <a:avLst/>
          </a:prstGeom>
          <a:solidFill>
            <a:schemeClr val="accent2">
              <a:lumMod val="95000"/>
            </a:schemeClr>
          </a:solidFill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/>
          </a:p>
        </p:txBody>
      </p:sp>
      <p:sp>
        <p:nvSpPr>
          <p:cNvPr id="9" name="右箭头 8"/>
          <p:cNvSpPr/>
          <p:nvPr/>
        </p:nvSpPr>
        <p:spPr bwMode="auto">
          <a:xfrm>
            <a:off x="1553210" y="2151002"/>
            <a:ext cx="576064" cy="461820"/>
          </a:xfrm>
          <a:prstGeom prst="rightArrow">
            <a:avLst/>
          </a:prstGeom>
          <a:solidFill>
            <a:srgbClr val="0A97A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2193343" y="3053947"/>
            <a:ext cx="7430617" cy="749853"/>
          </a:xfrm>
          <a:prstGeom prst="rect">
            <a:avLst/>
          </a:prstGeom>
          <a:solidFill>
            <a:schemeClr val="accent2">
              <a:lumMod val="95000"/>
            </a:schemeClr>
          </a:solidFill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/>
          </a:p>
        </p:txBody>
      </p:sp>
      <p:sp>
        <p:nvSpPr>
          <p:cNvPr id="12" name="右箭头 11"/>
          <p:cNvSpPr/>
          <p:nvPr/>
        </p:nvSpPr>
        <p:spPr bwMode="auto">
          <a:xfrm>
            <a:off x="1553210" y="3176702"/>
            <a:ext cx="576064" cy="461645"/>
          </a:xfrm>
          <a:prstGeom prst="rightArrow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2193343" y="4012425"/>
            <a:ext cx="7430617" cy="749853"/>
          </a:xfrm>
          <a:prstGeom prst="rect">
            <a:avLst/>
          </a:prstGeom>
          <a:solidFill>
            <a:schemeClr val="accent2">
              <a:lumMod val="95000"/>
            </a:schemeClr>
          </a:solidFill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/>
          </a:p>
        </p:txBody>
      </p:sp>
      <p:sp>
        <p:nvSpPr>
          <p:cNvPr id="4" name="右箭头 3"/>
          <p:cNvSpPr/>
          <p:nvPr/>
        </p:nvSpPr>
        <p:spPr bwMode="auto">
          <a:xfrm>
            <a:off x="1553210" y="4202227"/>
            <a:ext cx="576064" cy="461645"/>
          </a:xfrm>
          <a:prstGeom prst="rightArrow">
            <a:avLst/>
          </a:prstGeom>
          <a:solidFill>
            <a:srgbClr val="D53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2286635" y="2089785"/>
            <a:ext cx="6673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n-ea"/>
                <a:ea typeface="+mn-ea"/>
              </a:rPr>
              <a:t>每个应用都有自己专属的Executor进程，并且该进程在应用运行期间一直驻留。</a:t>
            </a:r>
          </a:p>
        </p:txBody>
      </p:sp>
      <p:sp>
        <p:nvSpPr>
          <p:cNvPr id="28" name="TextBox 24"/>
          <p:cNvSpPr txBox="1"/>
          <p:nvPr/>
        </p:nvSpPr>
        <p:spPr>
          <a:xfrm>
            <a:off x="2193290" y="4095750"/>
            <a:ext cx="6696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accent1"/>
                </a:solidFill>
                <a:latin typeface="+mn-ea"/>
                <a:ea typeface="+mn-ea"/>
              </a:rPr>
              <a:t>常见算法包括一些对常用监督式学习算法的延伸。如图论推理算法（Graph Inference）或拉普拉斯支持向量机（Laplacian SVM）等。</a:t>
            </a:r>
          </a:p>
        </p:txBody>
      </p:sp>
      <p:sp>
        <p:nvSpPr>
          <p:cNvPr id="20" name="矩形 19"/>
          <p:cNvSpPr/>
          <p:nvPr/>
        </p:nvSpPr>
        <p:spPr bwMode="auto">
          <a:xfrm>
            <a:off x="2193290" y="5179060"/>
            <a:ext cx="7430770" cy="749935"/>
          </a:xfrm>
          <a:prstGeom prst="rect">
            <a:avLst/>
          </a:prstGeom>
          <a:solidFill>
            <a:schemeClr val="accent2">
              <a:lumMod val="95000"/>
            </a:schemeClr>
          </a:solidFill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/>
          </a:p>
        </p:txBody>
      </p:sp>
      <p:sp>
        <p:nvSpPr>
          <p:cNvPr id="21" name="右箭头 20"/>
          <p:cNvSpPr/>
          <p:nvPr/>
        </p:nvSpPr>
        <p:spPr bwMode="auto">
          <a:xfrm>
            <a:off x="1553210" y="5227752"/>
            <a:ext cx="575945" cy="461645"/>
          </a:xfrm>
          <a:prstGeom prst="rightArrow">
            <a:avLst/>
          </a:prstGeom>
          <a:solidFill>
            <a:srgbClr val="ECA11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2302510" y="3106420"/>
            <a:ext cx="72116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latin typeface="+mn-ea"/>
                <a:ea typeface="+mn-ea"/>
              </a:rPr>
              <a:t>Executor上有一个BlockManager存储模块。在交互式查询场景下，也可以把表提前缓存到这个存储系统上，提高读写IO性能；</a:t>
            </a:r>
          </a:p>
        </p:txBody>
      </p:sp>
      <p:sp>
        <p:nvSpPr>
          <p:cNvPr id="30" name="TextBox 26"/>
          <p:cNvSpPr txBox="1"/>
          <p:nvPr/>
        </p:nvSpPr>
        <p:spPr>
          <a:xfrm>
            <a:off x="2193290" y="5262245"/>
            <a:ext cx="6408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accent1"/>
                </a:solidFill>
                <a:latin typeface="+mn-ea"/>
                <a:ea typeface="+mn-ea"/>
              </a:rPr>
              <a:t>在交互式查询场景下，也可以把表提前缓存到这个存储系统上，提高读写IO性能；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5605" y="1291590"/>
            <a:ext cx="107753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en-US" alt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2.Spark运行架构的特点</a:t>
            </a:r>
          </a:p>
        </p:txBody>
      </p:sp>
    </p:spTree>
  </p:cSld>
  <p:clrMapOvr>
    <a:masterClrMapping/>
  </p:clrMapOvr>
  <p:transition spd="slow" advClick="0" advTm="3624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11.2.3  Spark集群架构及运行模式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5605" y="1397000"/>
            <a:ext cx="1066927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 eaLnBrk="1" latinLnBrk="0" hangingPunct="1">
              <a:lnSpc>
                <a:spcPct val="150000"/>
              </a:lnSpc>
            </a:pP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1.Spark的集群架构</a:t>
            </a:r>
          </a:p>
          <a:p>
            <a:pPr marL="0" indent="267970" algn="just" eaLnBrk="1" latinLnBrk="0" hangingPunct="1">
              <a:lnSpc>
                <a:spcPct val="150000"/>
              </a:lnSpc>
            </a:pPr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从集群部署的角度看，Spark集群由集群管理器（Cluster Manager）、工作节点（Worker）、执行器（Executor）、驱动器（Driver）、应用程序（Application）等部分组成，如图</a:t>
            </a: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所示：</a:t>
            </a:r>
          </a:p>
        </p:txBody>
      </p:sp>
      <p:pic>
        <p:nvPicPr>
          <p:cNvPr id="299" name="图片 299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840" y="2811780"/>
            <a:ext cx="6654800" cy="31934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558222" y="625665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28600" algn="ctr"/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 </a:t>
            </a:r>
            <a:r>
              <a:rPr lang="en-US" alt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集群架构</a:t>
            </a:r>
          </a:p>
        </p:txBody>
      </p:sp>
    </p:spTree>
  </p:cSld>
  <p:clrMapOvr>
    <a:masterClrMapping/>
  </p:clrMapOvr>
  <p:transition spd="slow" advClick="0" advTm="3624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11.2.3  Spark集群架构及运行模式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5605" y="1342390"/>
            <a:ext cx="106692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 eaLnBrk="1" latinLnBrk="0" hangingPunct="1">
              <a:lnSpc>
                <a:spcPct val="150000"/>
              </a:lnSpc>
            </a:pP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2.Spark的运行模式</a:t>
            </a:r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3270" y="1895475"/>
            <a:ext cx="10431780" cy="3122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508000" algn="just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en-US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local</a:t>
            </a: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模式</a:t>
            </a:r>
            <a:endParaRPr lang="zh-CN" sz="1800" b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508000" algn="just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sz="1800" b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这种模式，主要是用来简单的逻辑验证类的，也可以进行对</a:t>
            </a:r>
            <a:r>
              <a:rPr lang="en-US" sz="1800" b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</a:t>
            </a:r>
            <a:r>
              <a:rPr lang="zh-CN" sz="1800" b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应用进行</a:t>
            </a:r>
            <a:r>
              <a:rPr lang="en-US" sz="1800" b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debug</a:t>
            </a:r>
            <a:r>
              <a:rPr lang="zh-CN" sz="1800" b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。实际生产中我们可以用</a:t>
            </a:r>
            <a:r>
              <a:rPr lang="en-US" sz="1800" b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client</a:t>
            </a:r>
            <a:r>
              <a:rPr lang="zh-CN" sz="1800" b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模式进行验证性测试。使用方法很简单。</a:t>
            </a:r>
          </a:p>
          <a:p>
            <a:pPr marL="0" indent="406400" algn="just" eaLnBrk="1" latinLnBrk="0" hangingPunct="1">
              <a:lnSpc>
                <a:spcPct val="150000"/>
              </a:lnSpc>
              <a:spcBef>
                <a:spcPts val="600"/>
              </a:spcBef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sz="1600" b="0">
                <a:solidFill>
                  <a:schemeClr val="tx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运行命令为：</a:t>
            </a:r>
            <a:r>
              <a:rPr lang="en-US" sz="1600" b="0">
                <a:solidFill>
                  <a:schemeClr val="tx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./bin/run-example org.apache.spark.examples.SparkPi local</a:t>
            </a:r>
            <a:r>
              <a:rPr lang="zh-CN" sz="1600" b="0">
                <a:solidFill>
                  <a:schemeClr val="tx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。</a:t>
            </a:r>
          </a:p>
          <a:p>
            <a:pPr marL="0" indent="508000" algn="just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en-US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2）Standalone 模式</a:t>
            </a:r>
          </a:p>
          <a:p>
            <a:pPr marL="0" indent="457200" algn="just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sz="1800" b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Standalone 模式是Spark实现的资源调度框架，其主要的节点有Client节点、Master节点和Worker节点。</a:t>
            </a:r>
          </a:p>
        </p:txBody>
      </p:sp>
    </p:spTree>
  </p:cSld>
  <p:clrMapOvr>
    <a:masterClrMapping/>
  </p:clrMapOvr>
  <p:transition spd="slow" advClick="0" advTm="3624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11.2.3  Spark集群架构及运行模式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5605" y="1198245"/>
            <a:ext cx="106692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 eaLnBrk="1" latinLnBrk="0" hangingPunct="1">
              <a:lnSpc>
                <a:spcPct val="150000"/>
              </a:lnSpc>
            </a:pP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2.Spark的运行模式</a:t>
            </a:r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9890" y="1836420"/>
            <a:ext cx="5485130" cy="2722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3）Spark on YARN 模式</a:t>
            </a:r>
          </a:p>
          <a:p>
            <a:pPr marL="0" indent="406400" algn="just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sz="16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YARN 是一种统一资源管理机制，在其上面可以运行多套计算框架。Spark on YARN模式根据Driver在集群中的位置分为两种模式：一种是YARN-Client模式，另一种是YARN-Cluster。</a:t>
            </a:r>
          </a:p>
          <a:p>
            <a:pPr marL="0" indent="406400" algn="just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sz="16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16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16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YARN</a:t>
            </a:r>
            <a:r>
              <a:rPr lang="zh-CN" altLang="en-US" sz="16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框架</a:t>
            </a:r>
          </a:p>
          <a:p>
            <a:pPr marL="0" indent="406400" algn="just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en-US" sz="16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如图</a:t>
            </a:r>
            <a:r>
              <a:rPr lang="en-US" altLang="zh-CN" sz="16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6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所示：</a:t>
            </a:r>
          </a:p>
        </p:txBody>
      </p:sp>
      <p:pic>
        <p:nvPicPr>
          <p:cNvPr id="300" name="图片 2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1550" y="909955"/>
            <a:ext cx="5855970" cy="5038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6363652" y="608711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28600" algn="ctr"/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Yarn框架的基本运行流程</a:t>
            </a:r>
            <a:endParaRPr lang="zh-CN" altLang="en-US" sz="1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11.2.3  Spark集群架构及运行模式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5605" y="1198245"/>
            <a:ext cx="106692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 eaLnBrk="1" latinLnBrk="0" hangingPunct="1">
              <a:lnSpc>
                <a:spcPct val="150000"/>
              </a:lnSpc>
            </a:pP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2.Spark的运行模式</a:t>
            </a:r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3560" y="1836420"/>
            <a:ext cx="10268585" cy="3507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（2）YARN-Client</a:t>
            </a:r>
          </a:p>
          <a:p>
            <a:pPr marL="0" indent="406400" algn="just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Yarn-Client模式中，Driver在客户端本地运行，这种模式可以使得Spark Application和客户端进行交互，因为Driver在客户端，所以可以通过webUI访问Driver的状态，默认是http://hadoop1:4040访问，而YARN通过http:// hadoop1:8088访问。</a:t>
            </a:r>
          </a:p>
          <a:p>
            <a:pPr marL="0" indent="457200" algn="just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3）YARN-Cluster</a:t>
            </a:r>
          </a:p>
          <a:p>
            <a:pPr marL="0" indent="406400" algn="just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 YARN-Cluster模式中，当用户向YARN中提交一个应用程序后，YARN将分两个阶段运行该应用程序：第一个阶段是把Spark的Driver 作为一个Application Master在YARN集群中先启动；第二个阶段是由Application Master创建应用程序，然后为它向 Resource Manager申请资源，并启动Executor来运行Task，同时监控它的整个运行过程，直到运行完成。</a:t>
            </a:r>
          </a:p>
        </p:txBody>
      </p:sp>
    </p:spTree>
  </p:cSld>
  <p:clrMapOvr>
    <a:masterClrMapping/>
  </p:clrMapOvr>
  <p:transition spd="slow" advClick="0" advTm="3624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11.2.3  Spark集群架构及运行模式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5605" y="1198245"/>
            <a:ext cx="106692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 eaLnBrk="1" latinLnBrk="0" hangingPunct="1">
              <a:lnSpc>
                <a:spcPct val="150000"/>
              </a:lnSpc>
            </a:pP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2.Spark的运行模式</a:t>
            </a:r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3560" y="1836420"/>
            <a:ext cx="10268585" cy="4061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（4）YARN-Client和YARN-Cluster的区别</a:t>
            </a:r>
          </a:p>
          <a:p>
            <a:pPr marL="0" indent="406400" algn="just" eaLnBrk="1" latinLnBrk="0" hangingPunct="1">
              <a:lnSpc>
                <a:spcPct val="150000"/>
              </a:lnSpc>
              <a:spcBef>
                <a:spcPts val="600"/>
              </a:spcBef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理解YARN-Client和YARN-Cluster深层次的区别之前先清楚一个概念：Application Master。在YARN中，每个Application实例都有一个Application Master进程，它是Application启动的第一个容器。它负责和Resource Manager打交道并请求资源，获取资源之后告诉Node Manager为其启动Container。从深层次的含义讲 YARN-Cluster和YARN-Client模式的区别其实就是Application Master进程的区别。</a:t>
            </a:r>
          </a:p>
          <a:p>
            <a:pPr marL="0" indent="406400" algn="just" eaLnBrk="1" latinLnBrk="0" hangingPunct="1">
              <a:lnSpc>
                <a:spcPct val="150000"/>
              </a:lnSpc>
              <a:spcBef>
                <a:spcPts val="600"/>
              </a:spcBef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YARN- Cluster模式下，Driver运行在AM(Application Master)中，它负责向YARN申请资源，并监督作业的运行状况。当用户提交了作业之后，就可以关掉Client，作业会继续在YARN上运行，因而 YARN-Cluster模式不适合运行交互类型的作业；</a:t>
            </a:r>
          </a:p>
          <a:p>
            <a:pPr marL="0" indent="406400" algn="just" eaLnBrk="1" latinLnBrk="0" hangingPunct="1">
              <a:lnSpc>
                <a:spcPct val="150000"/>
              </a:lnSpc>
              <a:spcBef>
                <a:spcPts val="600"/>
              </a:spcBef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YARN-Client模式下，Application Master仅仅向YARN请求Executor，Client会和请求的Container通信来调度他们工作，也就是说Client不能离开。</a:t>
            </a:r>
          </a:p>
        </p:txBody>
      </p:sp>
    </p:spTree>
  </p:cSld>
  <p:clrMapOvr>
    <a:masterClrMapping/>
  </p:clrMapOvr>
  <p:transition spd="slow" advClick="0" advTm="3624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11.2.4</a:t>
              </a:r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Spark Streaming工作原理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5605" y="1198245"/>
            <a:ext cx="106692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 eaLnBrk="1" latinLnBrk="0" hangingPunct="1">
              <a:lnSpc>
                <a:spcPct val="150000"/>
              </a:lnSpc>
            </a:pP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1.Spark Streaming的相关概念</a:t>
            </a:r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2455" y="1751330"/>
            <a:ext cx="11050270" cy="4984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 Streaming是</a:t>
            </a:r>
            <a:r>
              <a:rPr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Spark核心AP</a:t>
            </a:r>
            <a:r>
              <a:rPr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I的一个</a:t>
            </a:r>
            <a:r>
              <a:rPr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扩展</a:t>
            </a:r>
            <a:r>
              <a:rPr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，可以实现高吞吐量的、具备容错机制的实时流数据的处理。</a:t>
            </a:r>
          </a:p>
          <a:p>
            <a:pPr marL="0" indent="406400" algn="just" eaLnBrk="1" latinLnBrk="0" hangingPunct="1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离散流（discretized stream）或DStream：</a:t>
            </a: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这是Spark Streaming对内部持续的实时数据流的抽象描述，是们处理的一个实时数据流，在Spark Streaming中对应于一个DStream实例。</a:t>
            </a:r>
          </a:p>
          <a:p>
            <a:pPr marL="0" indent="406400" algn="just" eaLnBrk="1" latinLnBrk="0" hangingPunct="1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批数据（batch data）：</a:t>
            </a: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这是化整为零的第一步，将实时流数据以时间片为单位进行分批，将流处理转化为时间片数据的批处理。</a:t>
            </a:r>
          </a:p>
          <a:p>
            <a:pPr marL="0" indent="406400" algn="just" eaLnBrk="1" latinLnBrk="0" hangingPunct="1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时间片或批处理时间间隔（batch interval）：</a:t>
            </a: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这是人为地对流数据进行定量的标准，以时间片作为我们拆分流数据的依据。一个时间片的数据对应一个RDD实例。</a:t>
            </a:r>
          </a:p>
          <a:p>
            <a:pPr marL="0" indent="406400" algn="just" eaLnBrk="1" latinLnBrk="0" hangingPunct="1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窗口长度（window length）：</a:t>
            </a: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一个窗口覆盖的流数据的时间长度。必须是批处理时间间隔的倍数。</a:t>
            </a:r>
          </a:p>
          <a:p>
            <a:pPr marL="0" indent="406400" algn="just" eaLnBrk="1" latinLnBrk="0" hangingPunct="1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滑动时间间隔：</a:t>
            </a: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前一个窗口到后一个窗口所经过的时间长度。必须是批处理时间间隔的倍数。</a:t>
            </a:r>
          </a:p>
          <a:p>
            <a:pPr marL="0" indent="406400" algn="just" eaLnBrk="1" latinLnBrk="0" hangingPunct="1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Input DStream :</a:t>
            </a: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一个input DStream是一个特殊的DStream，将Spark Streaming连接到一个外部数据源来读取数据。</a:t>
            </a:r>
          </a:p>
          <a:p>
            <a:pPr marL="0" indent="406400" algn="just" eaLnBrk="1" latinLnBrk="0" hangingPunct="1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endParaRPr sz="160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Spark工作原理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11.2.4</a:t>
              </a:r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Spark Streaming工作原理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5605" y="1198245"/>
            <a:ext cx="106692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 eaLnBrk="1" latinLnBrk="0" hangingPunct="1">
              <a:lnSpc>
                <a:spcPct val="150000"/>
              </a:lnSpc>
            </a:pP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2.Spark streaming的运行原理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2455" y="1751330"/>
            <a:ext cx="558038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 Streaming是将流式计算分解成一系列短小的批处理作业。</a:t>
            </a:r>
          </a:p>
          <a:p>
            <a:pPr marL="0" indent="406400" algn="just" eaLnBrk="1" latinLnBrk="0" hangingPunct="1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endParaRPr sz="1600" b="1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01" name="图片 1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350" y="1395730"/>
            <a:ext cx="5176520" cy="4066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7384733" y="5782310"/>
            <a:ext cx="340233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228600" algn="ctr"/>
            <a:r>
              <a:rPr lang="zh-CN"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</a:t>
            </a:r>
            <a:r>
              <a:rPr lang="en-US" altLang="zh-CN"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Spark Streaming的运行流程</a:t>
            </a:r>
          </a:p>
        </p:txBody>
      </p:sp>
    </p:spTree>
  </p:cSld>
  <p:clrMapOvr>
    <a:masterClrMapping/>
  </p:clrMapOvr>
  <p:transition spd="slow" advClick="0" advTm="3624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  Spark访问接口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11.3.1  Spark访问接口概述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03885" y="1198245"/>
            <a:ext cx="106692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 eaLnBrk="1" latinLnBrk="0" hangingPunct="1">
              <a:lnSpc>
                <a:spcPct val="150000"/>
              </a:lnSpc>
            </a:pPr>
            <a:r>
              <a:rPr lang="en-US" altLang="zh-CN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Spark提供多种访问接口，这里介绍Spark Shell和Spark Java、Scala的API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9605" y="1879600"/>
            <a:ext cx="10161270" cy="2661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对于Spark的使用来说，Spark Shell是一个特别适合快速开发Spark程序的工具。Spark的Shell作为一个强大的交互式数据分析工具，提供了一个简单的方式学习API。它可以使用Scala(在Java虚拟机上运行现有的Java库的一个很好方式)或Python，在Spark目录里使用下面的方式开始运行。即使你对Scala不熟悉，仍然可以使用这个工具快速应用Scala操作Spark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Spark的API主要由两个抽象部件组成：</a:t>
            </a:r>
            <a:r>
              <a:rPr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SparkContext和RDD</a:t>
            </a: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，应用程序通过这两个部件和Spark进行交互，连接到Spark集群并使用相关资源。</a:t>
            </a:r>
          </a:p>
        </p:txBody>
      </p:sp>
    </p:spTree>
  </p:cSld>
  <p:clrMapOvr>
    <a:masterClrMapping/>
  </p:clrMapOvr>
  <p:transition spd="slow" advClick="0" advTm="3624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"/>
          <p:cNvGrpSpPr/>
          <p:nvPr/>
        </p:nvGrpSpPr>
        <p:grpSpPr>
          <a:xfrm>
            <a:off x="730829" y="788299"/>
            <a:ext cx="2637764" cy="767270"/>
            <a:chOff x="1409700" y="1155700"/>
            <a:chExt cx="2638120" cy="767269"/>
          </a:xfrm>
        </p:grpSpPr>
        <p:sp>
          <p:nvSpPr>
            <p:cNvPr id="31" name="文本框 30"/>
            <p:cNvSpPr txBox="1"/>
            <p:nvPr/>
          </p:nvSpPr>
          <p:spPr>
            <a:xfrm>
              <a:off x="1409700" y="1155700"/>
              <a:ext cx="1210752" cy="707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zh-CN" altLang="en-US" sz="40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747288" y="1520685"/>
              <a:ext cx="1300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en-US" altLang="zh-CN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CONTENT</a:t>
              </a:r>
              <a:endPara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2451765" y="1461463"/>
              <a:ext cx="413246" cy="461506"/>
            </a:xfrm>
            <a:prstGeom prst="line">
              <a:avLst/>
            </a:prstGeom>
            <a:ln w="25400" cap="rnd">
              <a:solidFill>
                <a:schemeClr val="bg2">
                  <a:lumMod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41"/>
          <p:cNvGrpSpPr/>
          <p:nvPr/>
        </p:nvGrpSpPr>
        <p:grpSpPr>
          <a:xfrm>
            <a:off x="1520079" y="2992039"/>
            <a:ext cx="5312708" cy="398780"/>
            <a:chOff x="8258783" y="2250998"/>
            <a:chExt cx="5313425" cy="398781"/>
          </a:xfrm>
        </p:grpSpPr>
        <p:sp>
          <p:nvSpPr>
            <p:cNvPr id="43" name="矩形 42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ECA1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055766" y="2250998"/>
              <a:ext cx="4516442" cy="398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6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.3</a:t>
              </a:r>
              <a:r>
                <a:rPr 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Spark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访问接口</a:t>
              </a:r>
            </a:p>
          </p:txBody>
        </p:sp>
      </p:grpSp>
      <p:grpSp>
        <p:nvGrpSpPr>
          <p:cNvPr id="18" name="组合 44"/>
          <p:cNvGrpSpPr/>
          <p:nvPr/>
        </p:nvGrpSpPr>
        <p:grpSpPr>
          <a:xfrm>
            <a:off x="1520714" y="3548299"/>
            <a:ext cx="6752868" cy="398780"/>
            <a:chOff x="8258783" y="2250998"/>
            <a:chExt cx="6753779" cy="399415"/>
          </a:xfrm>
        </p:grpSpPr>
        <p:sp>
          <p:nvSpPr>
            <p:cNvPr id="46" name="矩形 45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055765" y="2250998"/>
              <a:ext cx="5956797" cy="399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6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.4</a:t>
              </a: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Spark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实例分析</a:t>
              </a:r>
            </a:p>
          </p:txBody>
        </p:sp>
      </p:grpSp>
      <p:grpSp>
        <p:nvGrpSpPr>
          <p:cNvPr id="10" name="组合 37"/>
          <p:cNvGrpSpPr/>
          <p:nvPr/>
        </p:nvGrpSpPr>
        <p:grpSpPr>
          <a:xfrm>
            <a:off x="1520079" y="1879519"/>
            <a:ext cx="4520621" cy="398780"/>
            <a:chOff x="8258783" y="2250997"/>
            <a:chExt cx="4521231" cy="398779"/>
          </a:xfrm>
        </p:grpSpPr>
        <p:sp>
          <p:nvSpPr>
            <p:cNvPr id="11" name="矩形 10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055765" y="2250997"/>
              <a:ext cx="3724249" cy="398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6.1</a:t>
              </a:r>
              <a:r>
                <a:rPr 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Spark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概述</a:t>
              </a:r>
            </a:p>
          </p:txBody>
        </p:sp>
      </p:grpSp>
      <p:grpSp>
        <p:nvGrpSpPr>
          <p:cNvPr id="14" name="组合 38"/>
          <p:cNvGrpSpPr/>
          <p:nvPr/>
        </p:nvGrpSpPr>
        <p:grpSpPr>
          <a:xfrm>
            <a:off x="1520079" y="2435779"/>
            <a:ext cx="5312707" cy="398780"/>
            <a:chOff x="8258783" y="2250997"/>
            <a:chExt cx="5313424" cy="398779"/>
          </a:xfrm>
        </p:grpSpPr>
        <p:sp>
          <p:nvSpPr>
            <p:cNvPr id="16" name="矩形 15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D53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55765" y="2250997"/>
              <a:ext cx="4516442" cy="398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6.2</a:t>
              </a:r>
              <a:r>
                <a:rPr 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Spark</a:t>
              </a:r>
              <a:r>
                <a:rPr lang="zh-CN" altLang="en-US" sz="20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工作原理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7000"/>
    </mc:Choice>
    <mc:Fallback xmlns="">
      <p:transition spd="slow" advClick="0" advTm="7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  Spark访问接口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11.3.2  SparkContext 访问接口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17270" y="2197100"/>
            <a:ext cx="10161270" cy="4061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parkContext是位于org.apache.spark包下的org.apache.spark.SparkContext对象。SparkContext在Spark应用程序的执行过程中起着主导作用，它负责与程序和spark集群进行交互，包括申请集群资源、创建RDD、累加器（accumulators）及广播变量等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parkContext是Spark的入口，相当于应用程序的main函数。目前在一个JVM进程中可以创建多个SparkContext，但是只能有一个active级别的。如果你需要创建一个新的SparkContext实例，必须先调用stop方法停掉当前active级别的SparkContext实例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在创建SparkContext之前，要先创建一个SparkConf，它包含你的一些应用程序的信息（key-value pairs），比如ApplicationName、core、memory。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endParaRPr sz="180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6780" y="1198245"/>
            <a:ext cx="10009505" cy="998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SparkContext的API主要有</a:t>
            </a:r>
            <a:r>
              <a:rPr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textFile(Path)：</a:t>
            </a:r>
            <a:r>
              <a:rPr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将path 里的所有文件内容读出，以文件中的每一行作为一条记录的方式。</a:t>
            </a:r>
            <a:endParaRPr lang="zh-CN" altLang="en-US"/>
          </a:p>
        </p:txBody>
      </p:sp>
    </p:spTree>
  </p:cSld>
  <p:clrMapOvr>
    <a:masterClrMapping/>
  </p:clrMapOvr>
  <p:transition spd="slow" advClick="0" advTm="3624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  Spark访问接口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11.3.2  SparkContext 访问接口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00100" y="1198245"/>
            <a:ext cx="10161270" cy="5677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通过三种方法创建SparkContext：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1）Spark Shell在开启时就帮我们初始化了SparkContext，定义为变量sc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2）Scala创建SparkConf使用如下语句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           val conf = new SparkConf()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           conf.setAppName("APPName")  //设置应用程序的名称   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           conf.setMaster("local") //设置Spark的集群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           val sc = new SparkContext(conf)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3）Java创建SparkContext使用如下语句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                   SparkConf sparkConf = new SparkConf()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		.setAppName("APPName")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		.setMaster("local");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                   JavaSparkContext sc = new JavaSparkContext(sparkConf);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endParaRPr sz="180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Click="0" advTm="3624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  Spark访问接口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11.3.3  RDD 访问接口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00100" y="1198245"/>
            <a:ext cx="10161270" cy="4923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RDD有两种类型的操作，分别是Transformation（返回一个新的RDD）和Action（返回values）。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1.创建RDD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1）Spark Shell创建RDD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RDD可以从普通数组创建出来，也可以从文件系统或者HDFS中的文件创建出来。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举例：从普通数组创建RDD，里面包含了1到9这9个数字，它们分别在3个分区中。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                        scala&gt; val a = sc.parallelize(1 to 9, 3)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举例：读取文件README.md来创建RDD，文件中的每一行就是RDD中的一个元素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                       scala&gt; val b = sc.textFile("README.md")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2）Scala创建RDD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  <a:buClrTx/>
              <a:buSzTx/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                       val lines= sc.textFile("D://in//input.txt", 1)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3）Java创建RDD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  <a:buClrTx/>
              <a:buSzTx/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                      JavaRDD&lt;String&gt; lines = sc.textFile("D://in//input.txt");</a:t>
            </a:r>
          </a:p>
        </p:txBody>
      </p:sp>
    </p:spTree>
  </p:cSld>
  <p:clrMapOvr>
    <a:masterClrMapping/>
  </p:clrMapOvr>
  <p:transition spd="slow" advClick="0" advTm="3624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  Spark访问接口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11.3.3  RDD 访问接口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00100" y="1198245"/>
            <a:ext cx="10161270" cy="4631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2.Transformation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Transformation的API主要有：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（1）map(func)：</a:t>
            </a: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对调用map的RDD数据集中的每个element都使用func，然后返回一个新的RDD，这个返回的数据集是分布式的数据集。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（2）filter(func) ：</a:t>
            </a: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对调用filter的RDD数据集中的每个元素都使用func，然后返回一个包含使func为true的元素构成的RDD。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（3）flatMap(func)：</a:t>
            </a: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类似于 map，但是每一个输入元素可以被映射为 0 或多个输出元素（所以 func 应该返回一个序列，而不是单一元素）。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（4）reduceByKey(func,[numTasks])：</a:t>
            </a: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就是用一个给定的reduce func再作用在groupByKey产生的(K,Seq[V])，比如求和，求平均数。</a:t>
            </a:r>
          </a:p>
        </p:txBody>
      </p:sp>
    </p:spTree>
  </p:cSld>
  <p:clrMapOvr>
    <a:masterClrMapping/>
  </p:clrMapOvr>
  <p:transition spd="slow" advClick="0" advTm="3624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  Spark访问接口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11.3.3  RDD 访问接口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00100" y="1198245"/>
            <a:ext cx="10161270" cy="3799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3.Action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Action的API主要有：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（1）reduce(func)：</a:t>
            </a: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reduce将RDD中元素前两个传给输入函数，产生一个新的return值，新产生的return值与RDD中下一个元素（第三个元素）组成两个元素，再被传给输入函数，直到最后只有一个值为止。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（2）collect()：</a:t>
            </a: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在足够小的结果的时候，用collect封装返回一个数组。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（3）count()：</a:t>
            </a: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返回的是RDD中的element的个数。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60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（4）foreach(func)：</a:t>
            </a:r>
            <a:r>
              <a:rPr sz="1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在数据集的每一个元素上都使用func。</a:t>
            </a:r>
          </a:p>
        </p:txBody>
      </p:sp>
    </p:spTree>
  </p:cSld>
  <p:clrMapOvr>
    <a:masterClrMapping/>
  </p:clrMapOvr>
  <p:transition spd="slow" advClick="0" advTm="3624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  Spark实例分析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11.4.1  Spark Shell Wordcount编程实现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9305" y="1084580"/>
            <a:ext cx="10161270" cy="5677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Spark Shell的使用非常简单，这里我们基于hadoop+spark环境，用Spark shell编程实现WordCount。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我们的读入文件为本地w.txt文件。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1）执行以下命令：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hadoop fs -mkdir -p /Hadoop/Input（在HDFS创建目录）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hadoop fs -put w.txt /Hadoop/Input（将w.txt文件上传到HDFS）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hadoop fs -ls /Hadoop/Input （查看上传的文件）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hadoop fs -text /Hadoop/Input/word.txt （查看文件内容）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2）启动spark-shell：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spark-shell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3）直接输入scala语句：</a:t>
            </a:r>
            <a:endParaRPr sz="1400" b="1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val file=sc.textFile("word.txt")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val rdd = file.flatMap(line =&gt; line.split(" ")).map(word =&gt; (word,1)).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reduceByKey(_+_)rdd.collect()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rdd.foreach(println)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4）执行完毕</a:t>
            </a:r>
          </a:p>
        </p:txBody>
      </p:sp>
    </p:spTree>
  </p:cSld>
  <p:clrMapOvr>
    <a:masterClrMapping/>
  </p:clrMapOvr>
  <p:transition spd="slow" advClick="0" advTm="3624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  Spark实例分析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11.4.2  Scala Wordcount编程实现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9305" y="1180465"/>
            <a:ext cx="10161270" cy="4661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准备工作：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1）准备数据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在本地创建input.txt文件，并添加一些语句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2）Idea工具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3）Scala插件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下载界面：http://plugins.jetbrains.com/plugin/1347-scala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4）本地安装JDK1.8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5）本地安装Scala SDK（一定要注意，Scala的版本需要与spark的版本匹配，当spark版本为2.4.0时，Scala版本为2.11，不能太高也不能低，一定要注意，否则创建Scala project会报错）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下载地址：https://www.scala-lang.org/download/2.11.12.html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</a:p>
        </p:txBody>
      </p:sp>
    </p:spTree>
  </p:cSld>
  <p:clrMapOvr>
    <a:masterClrMapping/>
  </p:clrMapOvr>
  <p:transition spd="slow" advClick="0" advTm="3624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  Spark实例分析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11.4.</a:t>
              </a:r>
              <a:r>
                <a:rPr lang="en-US"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Scala Wordcount编程实现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9305" y="1180465"/>
            <a:ext cx="10161270" cy="5584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创建项目及代码实现：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1）创建maven项目，命名为Spark-wordcount</a:t>
            </a:r>
            <a:r>
              <a:rPr lang="zh-CN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2）添加maven依赖，即修改pom文件的内容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添加Spark核心依赖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&lt;dependency&gt;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    &lt;groupId&gt;org.apache.spark&lt;/groupId&gt;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    &lt;artifactId&gt;spark-core_2.11&lt;/artifactId&gt;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    &lt;version&gt;2.4.0&lt;/version&gt;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&lt;/dependency&gt;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Java1.8版本还需加入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&lt;dependency&gt;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    &lt;groupId&gt;com.thoughtworks.paranamer&lt;/groupId&gt;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    &lt;artifactId&gt;paranamer&lt;/artifactId&gt;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    &lt;version&gt;2.8&lt;/version&gt;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sz="1400" b="1">
                <a:solidFill>
                  <a:schemeClr val="accent1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微软雅黑" panose="020B0503020204020204" pitchFamily="34" charset="-122"/>
                <a:sym typeface="+mn-ea"/>
              </a:rPr>
              <a:t>&lt;/dependency&gt;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4）在spark-wordcount项目中创建Scala class，命名为WordCountScala，代码</a:t>
            </a:r>
            <a:r>
              <a:rPr lang="zh-CN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如书中所示。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5）执行wordCount（右键run as Scala Application即可）</a:t>
            </a:r>
          </a:p>
        </p:txBody>
      </p:sp>
    </p:spTree>
  </p:cSld>
  <p:clrMapOvr>
    <a:masterClrMapping/>
  </p:clrMapOvr>
  <p:transition spd="slow" advClick="0" advTm="3624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  Spark实例分析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11.4.</a:t>
              </a:r>
              <a:r>
                <a:rPr lang="en-US"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sz="24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Java Wordcount编程实现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96620" y="1619885"/>
            <a:ext cx="1016127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准备工作：与11.4.</a:t>
            </a:r>
            <a:r>
              <a:rPr lang="en-US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准备工作相同。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创建项目及代码实现：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1）创建maven项目 spark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2）添加Maven依赖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3）在spark项目中添加WordCountJava类，代码</a:t>
            </a:r>
            <a:r>
              <a:rPr lang="zh-CN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如书中所示。</a:t>
            </a:r>
          </a:p>
          <a:p>
            <a:pPr marL="0" indent="457200"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4）执行（右键 run as java application即可）</a:t>
            </a:r>
          </a:p>
        </p:txBody>
      </p:sp>
    </p:spTree>
  </p:cSld>
  <p:clrMapOvr>
    <a:masterClrMapping/>
  </p:clrMapOvr>
  <p:transition spd="slow" advClick="0" advTm="3624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ilin\Desktop\图片111.png图片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4" y="-2062"/>
            <a:ext cx="12190095" cy="6860063"/>
          </a:xfrm>
          <a:prstGeom prst="rect">
            <a:avLst/>
          </a:prstGeom>
          <a:noFill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734310" y="2665017"/>
            <a:ext cx="7433818" cy="81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5330" b="1" cap="all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谢谢！</a:t>
            </a:r>
          </a:p>
        </p:txBody>
      </p:sp>
    </p:spTree>
  </p:cSld>
  <p:clrMapOvr>
    <a:masterClrMapping/>
  </p:clrMapOvr>
  <p:transition spd="med" advClick="0" advTm="7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Spark概述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11.1.1 Spark产生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603885" y="1609090"/>
            <a:ext cx="1074356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just" eaLnBrk="1" latinLnBrk="0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Spark是一个通用的并行计算框架，由加州伯克利大学（UC Berkeley） 的AMP实验室于2009年开发，并于2010年开源，2013年成长为Apache旗下在大数据领域最活跃的开源项目之一。</a:t>
            </a:r>
          </a:p>
          <a:p>
            <a:pPr algn="just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Spark本质上也是一个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基于MapReduce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编程模型实现的分布式计算框架，Spark不仅拥有了Hadoop、MapReduce的能力和优点，还解决了Hadoop、MapReduce中的诸多性能缺陷。</a:t>
            </a:r>
          </a:p>
        </p:txBody>
      </p:sp>
    </p:spTree>
  </p:cSld>
  <p:clrMapOvr>
    <a:masterClrMapping/>
  </p:clrMapOvr>
  <p:transition spd="slow" advClick="0" advTm="3624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Spark概述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11.1.1 Spark产生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603885" y="1459230"/>
            <a:ext cx="1074356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早期的Hadoop MapReduce采用的是MRv1版本的MapReduce编程模型。MRv1的Map和Reduce都是通过接口实现的。</a:t>
            </a:r>
          </a:p>
          <a:p>
            <a:pPr eaLnBrk="1" latinLnBrk="0" hangingPunct="1">
              <a:lnSpc>
                <a:spcPct val="150000"/>
              </a:lnSpc>
            </a:pPr>
            <a:endParaRPr lang="zh-CN" altLang="en-US" sz="2000" b="1" dirty="0">
              <a:solidFill>
                <a:srgbClr val="4848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1.MRv1主要部件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（1）运行时环境（JobTracker和TaskTracker）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（2）编程模型（MapReduce）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（3）数据处理引擎（Map任务和Reduce任务）</a:t>
            </a:r>
          </a:p>
        </p:txBody>
      </p:sp>
    </p:spTree>
  </p:cSld>
  <p:clrMapOvr>
    <a:masterClrMapping/>
  </p:clrMapOvr>
  <p:transition spd="slow" advClick="0" advTm="3624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Spark概述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11.1.1 Spark产生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725805" y="1497965"/>
            <a:ext cx="1074356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2.MRv1存在的问题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MRv1将集群管理功能和数据处理能力紧耦合在一起，这种紧耦合的设计会导致以下问题：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（1）可扩展性差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（2）可用性差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（3）资源利用率低</a:t>
            </a:r>
          </a:p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（4）无法支持多种MapReduce框架</a:t>
            </a:r>
          </a:p>
        </p:txBody>
      </p:sp>
    </p:spTree>
  </p:cSld>
  <p:clrMapOvr>
    <a:masterClrMapping/>
  </p:clrMapOvr>
  <p:transition spd="slow" advClick="0" advTm="3624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Spark概述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11.1.1 Spark产生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726440" y="1326515"/>
            <a:ext cx="1074356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just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3.Spark对MRv1做出的改进</a:t>
            </a:r>
          </a:p>
          <a:p>
            <a:pPr algn="just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Spark针对MRv1的问题，对MapReduce做了大量的改进和优化，主要包括以下5个方面：</a:t>
            </a:r>
          </a:p>
          <a:p>
            <a:pPr indent="457200" algn="just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（1）Spark运算中间结果缓存在内存中</a:t>
            </a:r>
          </a:p>
          <a:p>
            <a:pPr indent="457200" algn="just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（2）增加任务并行度</a:t>
            </a:r>
          </a:p>
          <a:p>
            <a:pPr indent="457200" algn="just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（3）避免重新计算</a:t>
            </a:r>
          </a:p>
          <a:p>
            <a:pPr indent="457200" algn="just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（4）可选的Shuffle排序</a:t>
            </a:r>
          </a:p>
          <a:p>
            <a:pPr indent="457200" algn="just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（5）灵活的内存管理策略</a:t>
            </a:r>
          </a:p>
          <a:p>
            <a:pPr indent="457200" algn="just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Spark是一个能够在内存中进行计算，即使依赖磁盘进行复杂的运算，Spark依然比MapReduce更加高效的工具。Spark是MapReduce的替代方案，而且兼容HDFS、Hive，可融入Hadoop的生态系统，以弥补MapReduce的不足。</a:t>
            </a:r>
          </a:p>
        </p:txBody>
      </p:sp>
    </p:spTree>
  </p:cSld>
  <p:clrMapOvr>
    <a:masterClrMapping/>
  </p:clrMapOvr>
  <p:transition spd="slow" advClick="0" advTm="3624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Spark概述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11.1.2  Spark的相关概念及其组件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726440" y="1262380"/>
            <a:ext cx="10743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1.Spark的相关概念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058545" y="1988820"/>
          <a:ext cx="8536940" cy="389001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2158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8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71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相关概念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相关概念介绍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RDD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弹性分布式数据集，一个只读的有属性的数据集。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Shark和Spark SQL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/>
                        <a:t>Shark是在Spark框架基础上提供和Hive一样的HiveQL的命令接口，其底层依赖于Hive引擎的但是在Spark平台上。Spark SQL，基于Spark平台的数据仓库框架。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Scala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/>
                        <a:t>Spark使用Scala语言实现，为Scala和Java提供了API，用户还可以使用Scala命令行查询大数据集。RDD就表现为一个Scala对象。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DAG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有向无环图。Spark使用DAG来反映各RDD之间的依赖或血缘关系。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Job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用户提交的作业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Stage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Job的执行阶段。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具体执行任务。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Shuffle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/>
                        <a:t>Shuffle是所有MapReduce计算框架的核心执行阶段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Spark概述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2585" y="737870"/>
            <a:ext cx="6646545" cy="460348"/>
            <a:chOff x="772" y="481"/>
            <a:chExt cx="9749" cy="724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11.1.2  Spark的相关概念及其组件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2" y="689"/>
              <a:ext cx="339" cy="338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4"/>
          <p:cNvSpPr txBox="1"/>
          <p:nvPr/>
        </p:nvSpPr>
        <p:spPr>
          <a:xfrm>
            <a:off x="726440" y="1262380"/>
            <a:ext cx="10743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1.Spark的组件</a:t>
            </a:r>
          </a:p>
        </p:txBody>
      </p:sp>
      <p:pic>
        <p:nvPicPr>
          <p:cNvPr id="268" name="图片 2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720" y="3036570"/>
            <a:ext cx="5748655" cy="262064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26440" y="1815465"/>
            <a:ext cx="102292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eaLnBrk="1" latinLnBrk="0" hangingPunct="1">
              <a:lnSpc>
                <a:spcPct val="150000"/>
              </a:lnSpc>
            </a:pPr>
            <a:r>
              <a:rPr 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Apache Spark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</a:t>
            </a:r>
            <a:r>
              <a:rPr 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</a:t>
            </a:r>
            <a:r>
              <a:rPr 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park Core</a:t>
            </a:r>
            <a:r>
              <a:rPr 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 SQL</a:t>
            </a:r>
            <a:r>
              <a:rPr 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 Streaming</a:t>
            </a:r>
            <a:r>
              <a:rPr 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GraphX</a:t>
            </a:r>
            <a:r>
              <a:rPr 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MLlib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等模块组成，如下图所示。其中</a:t>
            </a:r>
            <a:r>
              <a:rPr 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Spark Core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Apache Spark</a:t>
            </a:r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的核心，是其他扩展模块的基础运行时环境。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624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96FFF5B-1D19-49F6-80CE-FB420BFED85D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个人述职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35948bd1-5b3a-47ed-ac86-3a0b3b8d769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4e009cb-bd9b-4d0f-aa04-27d37fd22f0f}"/>
</p:tagLst>
</file>

<file path=ppt/theme/theme1.xml><?xml version="1.0" encoding="utf-8"?>
<a:theme xmlns:a="http://schemas.openxmlformats.org/drawingml/2006/main" name="清风素材 12sc.taobao.com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3431</Words>
  <Application>Microsoft Office PowerPoint</Application>
  <PresentationFormat>自定义</PresentationFormat>
  <Paragraphs>368</Paragraphs>
  <Slides>39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39</vt:i4>
      </vt:variant>
    </vt:vector>
  </HeadingPairs>
  <TitlesOfParts>
    <vt:vector size="50" baseType="lpstr">
      <vt:lpstr>华文宋体</vt:lpstr>
      <vt:lpstr>宋体</vt:lpstr>
      <vt:lpstr>微软雅黑</vt:lpstr>
      <vt:lpstr>Arial</vt:lpstr>
      <vt:lpstr>Calibri</vt:lpstr>
      <vt:lpstr>Calibri Light</vt:lpstr>
      <vt:lpstr>Impact</vt:lpstr>
      <vt:lpstr>清风素材 12sc.taobao.com</vt:lpstr>
      <vt:lpstr>1_自定义设计方案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sxd@djtu.edu.cn</cp:lastModifiedBy>
  <cp:revision>1200</cp:revision>
  <dcterms:created xsi:type="dcterms:W3CDTF">2013-01-25T01:44:00Z</dcterms:created>
  <dcterms:modified xsi:type="dcterms:W3CDTF">2024-10-02T01:42:14Z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