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2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68" r:id="rId3"/>
    <p:sldMasterId id="2147483670" r:id="rId4"/>
  </p:sldMasterIdLst>
  <p:notesMasterIdLst>
    <p:notesMasterId r:id="rId38"/>
  </p:notesMasterIdLst>
  <p:handoutMasterIdLst>
    <p:handoutMasterId r:id="rId39"/>
  </p:handoutMasterIdLst>
  <p:sldIdLst>
    <p:sldId id="1026" r:id="rId5"/>
    <p:sldId id="1028" r:id="rId6"/>
    <p:sldId id="1027" r:id="rId7"/>
    <p:sldId id="1058" r:id="rId8"/>
    <p:sldId id="1014" r:id="rId9"/>
    <p:sldId id="1062" r:id="rId10"/>
    <p:sldId id="1061" r:id="rId11"/>
    <p:sldId id="1103" r:id="rId12"/>
    <p:sldId id="1063" r:id="rId13"/>
    <p:sldId id="1067" r:id="rId14"/>
    <p:sldId id="1112" r:id="rId15"/>
    <p:sldId id="1113" r:id="rId16"/>
    <p:sldId id="1114" r:id="rId17"/>
    <p:sldId id="1115" r:id="rId18"/>
    <p:sldId id="1116" r:id="rId19"/>
    <p:sldId id="1117" r:id="rId20"/>
    <p:sldId id="1118" r:id="rId21"/>
    <p:sldId id="1119" r:id="rId22"/>
    <p:sldId id="1120" r:id="rId23"/>
    <p:sldId id="1121" r:id="rId24"/>
    <p:sldId id="1122" r:id="rId25"/>
    <p:sldId id="1123" r:id="rId26"/>
    <p:sldId id="1124" r:id="rId27"/>
    <p:sldId id="1065" r:id="rId28"/>
    <p:sldId id="1104" r:id="rId29"/>
    <p:sldId id="1106" r:id="rId30"/>
    <p:sldId id="1105" r:id="rId31"/>
    <p:sldId id="1107" r:id="rId32"/>
    <p:sldId id="1108" r:id="rId33"/>
    <p:sldId id="1109" r:id="rId34"/>
    <p:sldId id="1110" r:id="rId35"/>
    <p:sldId id="1111" r:id="rId36"/>
    <p:sldId id="1032" r:id="rId37"/>
  </p:sldIdLst>
  <p:sldSz cx="12196763" cy="6858000"/>
  <p:notesSz cx="6858000" cy="9144000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97A6"/>
    <a:srgbClr val="D53E25"/>
    <a:srgbClr val="ECA11A"/>
    <a:srgbClr val="2C99C0"/>
    <a:srgbClr val="294A5A"/>
    <a:srgbClr val="99CC39"/>
    <a:srgbClr val="ED5A00"/>
    <a:srgbClr val="00AAA2"/>
    <a:srgbClr val="F8F8F8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2" autoAdjust="0"/>
    <p:restoredTop sz="85607" autoAdjust="0"/>
  </p:normalViewPr>
  <p:slideViewPr>
    <p:cSldViewPr snapToObjects="1">
      <p:cViewPr varScale="1">
        <p:scale>
          <a:sx n="70" d="100"/>
          <a:sy n="70" d="100"/>
        </p:scale>
        <p:origin x="1027" y="58"/>
      </p:cViewPr>
      <p:guideLst>
        <p:guide orient="horz" pos="2192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Objects="1">
      <p:cViewPr varScale="1">
        <p:scale>
          <a:sx n="69" d="100"/>
          <a:sy n="69" d="100"/>
        </p:scale>
        <p:origin x="-2838" y="-90"/>
      </p:cViewPr>
      <p:guideLst>
        <p:guide orient="horz" pos="292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t>2024/10/2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29528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36130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3936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90825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63006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0419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51886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89992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5094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50968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16121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26030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98101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D52DC-2AC0-40EB-AE3E-9EAE589A4496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6913" y="2886609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30462" y="2758265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0451" y="1447779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67436" y="3771071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376340" y="2904246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277817" y="2574149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61942" y="3206628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2404" y="3446014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9886102" y="2725338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942800" y="3624920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1254880" y="2365000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054437" y="2795894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83626" y="2785815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19340" y="3325061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239008" y="2909285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744990" y="3446013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5" name="组合 3"/>
          <p:cNvGrpSpPr/>
          <p:nvPr userDrawn="1"/>
        </p:nvGrpSpPr>
        <p:grpSpPr bwMode="auto">
          <a:xfrm flipH="1">
            <a:off x="-1" y="330691"/>
            <a:ext cx="2397157" cy="676275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13" name="矩形 1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-1" y="493729"/>
            <a:ext cx="2395722" cy="33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pPr>
              <a:buFontTx/>
              <a:buNone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5" name="组合 3"/>
          <p:cNvGrpSpPr/>
          <p:nvPr userDrawn="1"/>
        </p:nvGrpSpPr>
        <p:grpSpPr bwMode="auto">
          <a:xfrm flipH="1">
            <a:off x="-1" y="330691"/>
            <a:ext cx="2397157" cy="676275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13" name="矩形 1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-1" y="493729"/>
            <a:ext cx="2395722" cy="33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pPr>
              <a:buFontTx/>
              <a:buNone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5624" y="908050"/>
            <a:ext cx="10601349" cy="635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5624" y="1600200"/>
            <a:ext cx="10601349" cy="45259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>
                <a:solidFill>
                  <a:srgbClr val="F8F8F8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8F8F8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717" y="365781"/>
            <a:ext cx="10519331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717" y="1825891"/>
            <a:ext cx="10519331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717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991" y="6356747"/>
            <a:ext cx="4116784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4531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ransition spd="med" advClick="0" advTm="0">
    <p:push dir="r"/>
  </p:transition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5" kern="1200">
          <a:solidFill>
            <a:schemeClr val="tx1"/>
          </a:solidFill>
          <a:latin typeface="+mn-lt"/>
          <a:ea typeface="+mn-ea"/>
          <a:cs typeface="+mn-cs"/>
        </a:defRPr>
      </a:lvl2pPr>
      <a:lvl3pPr marL="108331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95008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81686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25056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73355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46710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717" y="365781"/>
            <a:ext cx="10519331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717" y="1825891"/>
            <a:ext cx="10519331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717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991" y="6356747"/>
            <a:ext cx="4116784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4531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ransition spd="med" advClick="0" advTm="0">
    <p:push dir="r"/>
  </p:transition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5" kern="1200">
          <a:solidFill>
            <a:schemeClr val="tx1"/>
          </a:solidFill>
          <a:latin typeface="+mn-lt"/>
          <a:ea typeface="+mn-ea"/>
          <a:cs typeface="+mn-cs"/>
        </a:defRPr>
      </a:lvl2pPr>
      <a:lvl3pPr marL="108331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95008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81686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25056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73355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46710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717" y="365781"/>
            <a:ext cx="10519331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717" y="1825891"/>
            <a:ext cx="10519331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717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991" y="6356747"/>
            <a:ext cx="4116784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4531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ransition spd="med" advClick="0" advTm="0">
    <p:push dir="r"/>
  </p:transition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5" kern="1200">
          <a:solidFill>
            <a:schemeClr val="tx1"/>
          </a:solidFill>
          <a:latin typeface="+mn-lt"/>
          <a:ea typeface="+mn-ea"/>
          <a:cs typeface="+mn-cs"/>
        </a:defRPr>
      </a:lvl2pPr>
      <a:lvl3pPr marL="108331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95008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81686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25056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73355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46710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sql.com/downloads/connector/j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yilin\Desktop\图片111.png图片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" y="-2062"/>
            <a:ext cx="12190095" cy="6860063"/>
          </a:xfrm>
          <a:prstGeom prst="rect">
            <a:avLst/>
          </a:prstGeom>
          <a:noFill/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381250" y="2663747"/>
            <a:ext cx="7433818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sz="5400" b="1" cap="all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大数据技术基础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7000"/>
    </mc:Choice>
    <mc:Fallback xmlns="">
      <p:transition advClick="0" advTm="7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512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6.2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Hive数据类型及数据模型</a:t>
            </a:r>
            <a:endParaRPr lang="zh-CN" altLang="en-US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7685" y="704850"/>
            <a:ext cx="3447415" cy="521970"/>
            <a:chOff x="695" y="497"/>
            <a:chExt cx="5429" cy="822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501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两组数据模型对比</a:t>
              </a: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03885" y="1422400"/>
            <a:ext cx="10649585" cy="2614930"/>
            <a:chOff x="1464" y="5770"/>
            <a:chExt cx="16771" cy="4118"/>
          </a:xfrm>
        </p:grpSpPr>
        <p:sp>
          <p:nvSpPr>
            <p:cNvPr id="61" name="文本框 60"/>
            <p:cNvSpPr txBox="1"/>
            <p:nvPr/>
          </p:nvSpPr>
          <p:spPr>
            <a:xfrm>
              <a:off x="2225" y="5770"/>
              <a:ext cx="16010" cy="4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内部表和外部表</a:t>
              </a:r>
            </a:p>
            <a:p>
              <a:r>
                <a:rPr lang="zh-CN" altLang="en-US" sz="2000" dirty="0"/>
                <a:t>大多数情况，他们的区别不明显，如果数据的所有处理都在Hive中进行，那么倾向于选择内部表，但是如果Hive和其他工具要针对相同的数据集进行处理，外部表更合适。</a:t>
              </a:r>
            </a:p>
            <a:p>
              <a:r>
                <a:rPr lang="zh-CN" altLang="en-US" sz="2000" dirty="0"/>
                <a:t>使用外部表访问存储在HDFS上的初始数据，然后通过Hive转换数据并存到内部表中。使用外部表的场景是针对一个数据集有多个不同的处理方式。通过外部表和内部表的区别和使用的对比可以看出来，Hive其实仅仅只是对存储在HDFS上的数据提供了一种新的抽象。而不是管理存储在HDFS上的数据。所以不管创建内部表还是外部表，都可以对Hive表的数据存储目录中的数据进行增删操作。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❏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03885" y="4250690"/>
            <a:ext cx="10288024" cy="2306955"/>
            <a:chOff x="1464" y="5770"/>
            <a:chExt cx="9209" cy="3633"/>
          </a:xfrm>
        </p:grpSpPr>
        <p:sp>
          <p:nvSpPr>
            <p:cNvPr id="79" name="文本框 78"/>
            <p:cNvSpPr txBox="1"/>
            <p:nvPr/>
          </p:nvSpPr>
          <p:spPr>
            <a:xfrm>
              <a:off x="1969" y="5770"/>
              <a:ext cx="8704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/>
                <a:t>分区表和分桶表</a:t>
              </a:r>
            </a:p>
            <a:p>
              <a:r>
                <a:rPr lang="zh-CN" altLang="en-US" sz="2000"/>
                <a:t>Hive数据表可以根据某些字段进行分区操作，细化数据管理，可以让部分查询更快。同时表和分区也可以进一步被划分为Buckets，分桶表的原理和MapReduce编程中的HashPartitioner的原理类似。</a:t>
              </a:r>
            </a:p>
            <a:p>
              <a:r>
                <a:rPr lang="zh-CN" altLang="en-US" sz="2000"/>
                <a:t>分区和分桶都是细化数据管理，但是分区表是手动添加区分，由于Hive是读模式，所以对添加进分区的数据不做模式校验，分桶表中的数据是按照某些分桶字段进行hash散列形成的多个文件，所以数据的准确性也高很多。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❏</a:t>
              </a:r>
            </a:p>
          </p:txBody>
        </p:sp>
      </p:grpSp>
    </p:spTree>
  </p:cSld>
  <p:clrMapOvr>
    <a:masterClrMapping/>
  </p:clrMapOvr>
  <p:transition spd="slow" advClick="0" advTm="3624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512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6.3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安装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Hive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7685" y="704850"/>
            <a:ext cx="4490576" cy="523240"/>
            <a:chOff x="695" y="497"/>
            <a:chExt cx="5429" cy="824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501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6.3.1 </a:t>
              </a:r>
              <a:r>
                <a:rPr lang="zh-CN" altLang="en-US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下载</a:t>
              </a:r>
              <a:r>
                <a:rPr lang="en-US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Hive</a:t>
              </a:r>
              <a:endPara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03885" y="1422400"/>
            <a:ext cx="10649585" cy="831215"/>
            <a:chOff x="1464" y="5770"/>
            <a:chExt cx="16771" cy="1309"/>
          </a:xfrm>
        </p:grpSpPr>
        <p:sp>
          <p:nvSpPr>
            <p:cNvPr id="61" name="文本框 60"/>
            <p:cNvSpPr txBox="1"/>
            <p:nvPr/>
          </p:nvSpPr>
          <p:spPr>
            <a:xfrm>
              <a:off x="2225" y="5770"/>
              <a:ext cx="16010" cy="1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400" b="1" dirty="0">
                  <a:solidFill>
                    <a:srgbClr val="294A5A"/>
                  </a:solidFill>
                </a:rPr>
                <a:t>登录 </a:t>
              </a:r>
              <a:r>
                <a:rPr lang="en-US" altLang="zh-CN" sz="2400" b="1" dirty="0">
                  <a:solidFill>
                    <a:srgbClr val="294A5A"/>
                  </a:solidFill>
                </a:rPr>
                <a:t>Linux </a:t>
              </a:r>
              <a:r>
                <a:rPr lang="zh-CN" altLang="en-US" sz="2400" b="1" dirty="0">
                  <a:solidFill>
                    <a:srgbClr val="294A5A"/>
                  </a:solidFill>
                </a:rPr>
                <a:t>操作系统，打开浏览器，访问 </a:t>
              </a:r>
              <a:r>
                <a:rPr lang="en-US" altLang="zh-CN" sz="2400" b="1" dirty="0">
                  <a:solidFill>
                    <a:srgbClr val="294A5A"/>
                  </a:solidFill>
                </a:rPr>
                <a:t>Hive </a:t>
              </a:r>
              <a:r>
                <a:rPr lang="zh-CN" altLang="en-US" sz="2400" b="1" dirty="0">
                  <a:solidFill>
                    <a:srgbClr val="294A5A"/>
                  </a:solidFill>
                </a:rPr>
                <a:t>官网下载安装文件 </a:t>
              </a:r>
              <a:r>
                <a:rPr lang="en-US" altLang="zh-CN" sz="2400" b="1" dirty="0">
                  <a:solidFill>
                    <a:srgbClr val="FF0000"/>
                  </a:solidFill>
                </a:rPr>
                <a:t>https://dlcdn.apache.org/hive/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❏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ADB9064D-1C4B-4CBA-04E6-EC6C7C418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145" y="2349397"/>
            <a:ext cx="7154970" cy="3803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80080"/>
      </p:ext>
    </p:extLst>
  </p:cSld>
  <p:clrMapOvr>
    <a:masterClrMapping/>
  </p:clrMapOvr>
  <p:transition spd="slow" advClick="0" advTm="3624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512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6.3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安装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Hive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7685" y="704850"/>
            <a:ext cx="4490576" cy="523240"/>
            <a:chOff x="695" y="497"/>
            <a:chExt cx="5429" cy="824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501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6.3.2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安装配置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Hive</a:t>
              </a:r>
              <a:endPara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03885" y="1422400"/>
            <a:ext cx="10649585" cy="1692910"/>
            <a:chOff x="1464" y="5770"/>
            <a:chExt cx="16771" cy="2666"/>
          </a:xfrm>
        </p:grpSpPr>
        <p:sp>
          <p:nvSpPr>
            <p:cNvPr id="61" name="文本框 60"/>
            <p:cNvSpPr txBox="1"/>
            <p:nvPr/>
          </p:nvSpPr>
          <p:spPr>
            <a:xfrm>
              <a:off x="2225" y="5770"/>
              <a:ext cx="16010" cy="2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1.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解压压缩包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       下载好的 </a:t>
              </a:r>
              <a:r>
                <a:rPr lang="en-US" altLang="zh-CN" sz="2000" dirty="0"/>
                <a:t>Hive </a:t>
              </a:r>
              <a:r>
                <a:rPr lang="zh-CN" altLang="en-US" sz="2000" dirty="0"/>
                <a:t>安装文件是压缩包格式，需要对其解压。如图 </a:t>
              </a:r>
              <a:r>
                <a:rPr lang="en-US" altLang="zh-CN" sz="2000" dirty="0"/>
                <a:t>6.3 </a:t>
              </a:r>
              <a:r>
                <a:rPr lang="zh-CN" altLang="en-US" sz="2000" dirty="0"/>
                <a:t>所示，使用 </a:t>
              </a:r>
              <a:r>
                <a:rPr lang="en-US" altLang="zh-CN" sz="2000" dirty="0"/>
                <a:t>tar </a:t>
              </a:r>
              <a:r>
                <a:rPr lang="zh-CN" altLang="en-US" sz="2000" dirty="0"/>
                <a:t>命令， 将其解压至</a:t>
              </a:r>
              <a:r>
                <a:rPr lang="en-US" altLang="zh-CN" sz="2000" dirty="0"/>
                <a:t>/</a:t>
              </a:r>
              <a:r>
                <a:rPr lang="en-US" altLang="zh-CN" sz="2000" dirty="0" err="1"/>
                <a:t>usr</a:t>
              </a:r>
              <a:r>
                <a:rPr lang="en-US" altLang="zh-CN" sz="2000" dirty="0"/>
                <a:t>/local </a:t>
              </a:r>
              <a:r>
                <a:rPr lang="zh-CN" altLang="en-US" sz="2000" dirty="0"/>
                <a:t>目录下。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终端输入命令： </a:t>
              </a:r>
              <a:r>
                <a:rPr lang="en-US" altLang="zh-CN" sz="2000" dirty="0" err="1"/>
                <a:t>sudo</a:t>
              </a:r>
              <a:r>
                <a:rPr lang="en-US" altLang="zh-CN" sz="2000" dirty="0"/>
                <a:t> tar -</a:t>
              </a:r>
              <a:r>
                <a:rPr lang="en-US" altLang="zh-CN" sz="2000" dirty="0" err="1"/>
                <a:t>zxvf</a:t>
              </a:r>
              <a:r>
                <a:rPr lang="en-US" altLang="zh-CN" sz="2000" dirty="0"/>
                <a:t> ~/Downloads/apache-hive-3.1.2-bin.tar.gz -C /</a:t>
              </a:r>
              <a:r>
                <a:rPr lang="en-US" altLang="zh-CN" sz="2000" dirty="0" err="1"/>
                <a:t>usr</a:t>
              </a:r>
              <a:r>
                <a:rPr lang="en-US" altLang="zh-CN" sz="2000" dirty="0"/>
                <a:t>/local</a:t>
              </a:r>
              <a:endParaRPr lang="zh-CN" altLang="en-US" sz="2000" dirty="0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❏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745C1CDF-5865-0EFE-1888-83EAA71F8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365" y="3408744"/>
            <a:ext cx="9890437" cy="232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308227"/>
      </p:ext>
    </p:extLst>
  </p:cSld>
  <p:clrMapOvr>
    <a:masterClrMapping/>
  </p:clrMapOvr>
  <p:transition spd="slow" advClick="0" advTm="3624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512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6.3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安装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Hive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7685" y="704850"/>
            <a:ext cx="4490576" cy="523240"/>
            <a:chOff x="695" y="497"/>
            <a:chExt cx="5429" cy="824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501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6.3.2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安装配置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Hive</a:t>
              </a:r>
              <a:endPara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03885" y="1422400"/>
            <a:ext cx="10649585" cy="4462721"/>
            <a:chOff x="1464" y="5770"/>
            <a:chExt cx="16771" cy="5495"/>
          </a:xfrm>
        </p:grpSpPr>
        <p:sp>
          <p:nvSpPr>
            <p:cNvPr id="61" name="文本框 60"/>
            <p:cNvSpPr txBox="1"/>
            <p:nvPr/>
          </p:nvSpPr>
          <p:spPr>
            <a:xfrm>
              <a:off x="2225" y="5770"/>
              <a:ext cx="16010" cy="5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400" b="1" dirty="0">
                  <a:solidFill>
                    <a:srgbClr val="294A5A"/>
                  </a:solidFill>
                </a:rPr>
                <a:t>2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.</a:t>
              </a:r>
              <a:r>
                <a:rPr lang="zh-CN" altLang="en-US" sz="2400" b="1" dirty="0">
                  <a:solidFill>
                    <a:srgbClr val="294A5A"/>
                  </a:solidFill>
                </a:rPr>
                <a:t>配置</a:t>
              </a:r>
              <a:r>
                <a:rPr lang="en-US" altLang="zh-CN" sz="2400" b="1" dirty="0" err="1">
                  <a:solidFill>
                    <a:srgbClr val="294A5A"/>
                  </a:solidFill>
                </a:rPr>
                <a:t>Hbase</a:t>
              </a:r>
              <a:r>
                <a:rPr lang="zh-CN" altLang="en-US" sz="2400" b="1" dirty="0">
                  <a:solidFill>
                    <a:srgbClr val="294A5A"/>
                  </a:solidFill>
                </a:rPr>
                <a:t>环境变量</a:t>
              </a:r>
              <a:endParaRPr lang="en-US" altLang="zh-CN" sz="2400" b="1" dirty="0">
                <a:solidFill>
                  <a:srgbClr val="294A5A"/>
                </a:solidFill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为使用方便，可以把 </a:t>
              </a:r>
              <a:r>
                <a:rPr lang="en-US" altLang="zh-CN" sz="2000" dirty="0"/>
                <a:t>hive </a:t>
              </a:r>
              <a:r>
                <a:rPr lang="zh-CN" altLang="en-US" sz="2000" dirty="0"/>
                <a:t>命令加入环境变量 </a:t>
              </a:r>
              <a:r>
                <a:rPr lang="en-US" altLang="zh-CN" sz="2000" dirty="0"/>
                <a:t>PATH </a:t>
              </a:r>
              <a:r>
                <a:rPr lang="zh-CN" altLang="en-US" sz="2000" dirty="0"/>
                <a:t>中，这样可以在任意目录下使用 </a:t>
              </a:r>
              <a:r>
                <a:rPr lang="en-US" altLang="zh-CN" sz="2000" dirty="0"/>
                <a:t>hive </a:t>
              </a:r>
              <a:r>
                <a:rPr lang="zh-CN" altLang="en-US" sz="2000" dirty="0"/>
                <a:t>命令启动。使用 </a:t>
              </a:r>
              <a:r>
                <a:rPr lang="en-US" altLang="zh-CN" sz="2000" dirty="0"/>
                <a:t>vi </a:t>
              </a:r>
              <a:r>
                <a:rPr lang="zh-CN" altLang="en-US" sz="2000" dirty="0"/>
                <a:t>命令，对</a:t>
              </a:r>
              <a:r>
                <a:rPr lang="en-US" altLang="zh-CN" sz="2000" dirty="0"/>
                <a:t>~/.</a:t>
              </a:r>
              <a:r>
                <a:rPr lang="en-US" altLang="zh-CN" sz="2000" dirty="0" err="1"/>
                <a:t>bashrc</a:t>
              </a:r>
              <a:r>
                <a:rPr lang="en-US" altLang="zh-CN" sz="2000" dirty="0"/>
                <a:t> </a:t>
              </a:r>
              <a:r>
                <a:rPr lang="zh-CN" altLang="en-US" sz="2000" dirty="0"/>
                <a:t>文件进行编辑，在文件尾行添加如下内容。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 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dirty="0"/>
                <a:t>export HIVE_HOME=/</a:t>
              </a:r>
              <a:r>
                <a:rPr lang="en-US" altLang="zh-CN" sz="2000" dirty="0" err="1"/>
                <a:t>usr</a:t>
              </a:r>
              <a:r>
                <a:rPr lang="en-US" altLang="zh-CN" sz="2000" dirty="0"/>
                <a:t>/local/hive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dirty="0"/>
                <a:t>export PATH=$PATH:$HIVE_HOME/bin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保存该文件并退出编辑模式，运行如下命令使配置立即生效：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 </a:t>
              </a:r>
              <a:r>
                <a:rPr lang="en-US" altLang="zh-CN" sz="2000" dirty="0"/>
                <a:t>source ~/.</a:t>
              </a:r>
              <a:r>
                <a:rPr lang="en-US" altLang="zh-CN" sz="2000" dirty="0" err="1"/>
                <a:t>bashrc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7609217"/>
      </p:ext>
    </p:extLst>
  </p:cSld>
  <p:clrMapOvr>
    <a:masterClrMapping/>
  </p:clrMapOvr>
  <p:transition spd="slow" advClick="0" advTm="3624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512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6.3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安装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Hive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7685" y="704850"/>
            <a:ext cx="4490576" cy="523240"/>
            <a:chOff x="695" y="497"/>
            <a:chExt cx="5429" cy="824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501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6.3.2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安装配置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Hive</a:t>
              </a:r>
              <a:endPara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03885" y="1422400"/>
            <a:ext cx="10649585" cy="4154919"/>
            <a:chOff x="1464" y="5770"/>
            <a:chExt cx="16771" cy="5116"/>
          </a:xfrm>
        </p:grpSpPr>
        <p:sp>
          <p:nvSpPr>
            <p:cNvPr id="61" name="文本框 60"/>
            <p:cNvSpPr txBox="1"/>
            <p:nvPr/>
          </p:nvSpPr>
          <p:spPr>
            <a:xfrm>
              <a:off x="2225" y="5770"/>
              <a:ext cx="16010" cy="5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400" b="1" dirty="0">
                  <a:solidFill>
                    <a:srgbClr val="294A5A"/>
                  </a:solidFill>
                </a:rPr>
                <a:t>3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.</a:t>
              </a:r>
              <a:r>
                <a:rPr lang="zh-CN" altLang="en-US" sz="2400" b="1" dirty="0">
                  <a:solidFill>
                    <a:srgbClr val="294A5A"/>
                  </a:solidFill>
                </a:rPr>
                <a:t>修改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Hive</a:t>
              </a:r>
              <a:r>
                <a:rPr lang="zh-CN" altLang="en-US" sz="2400" b="1" dirty="0">
                  <a:solidFill>
                    <a:srgbClr val="294A5A"/>
                  </a:solidFill>
                </a:rPr>
                <a:t>系统文件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将</a:t>
              </a:r>
              <a:r>
                <a:rPr lang="en-US" altLang="zh-CN" sz="2000" dirty="0"/>
                <a:t>/</a:t>
              </a:r>
              <a:r>
                <a:rPr lang="en-US" altLang="zh-CN" sz="2000" dirty="0" err="1"/>
                <a:t>usr</a:t>
              </a:r>
              <a:r>
                <a:rPr lang="en-US" altLang="zh-CN" sz="2000" dirty="0"/>
                <a:t>/local/hive/conf </a:t>
              </a:r>
              <a:r>
                <a:rPr lang="zh-CN" altLang="en-US" sz="2000" dirty="0"/>
                <a:t>目录下的 </a:t>
              </a:r>
              <a:r>
                <a:rPr lang="en-US" altLang="zh-CN" sz="2000" dirty="0"/>
                <a:t>hive-</a:t>
              </a:r>
              <a:r>
                <a:rPr lang="en-US" altLang="zh-CN" sz="2000" dirty="0" err="1"/>
                <a:t>default.xml.template</a:t>
              </a:r>
              <a:r>
                <a:rPr lang="en-US" altLang="zh-CN" sz="2000" dirty="0"/>
                <a:t> </a:t>
              </a:r>
              <a:r>
                <a:rPr lang="zh-CN" altLang="en-US" sz="2000" dirty="0"/>
                <a:t>文件重命名为 </a:t>
              </a:r>
              <a:r>
                <a:rPr lang="en-US" altLang="zh-CN" sz="2000" dirty="0"/>
                <a:t>hive-default.xml</a:t>
              </a:r>
              <a:r>
                <a:rPr lang="zh-CN" altLang="en-US" sz="2000" dirty="0"/>
                <a:t>， 命令如下。 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 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dirty="0"/>
                <a:t>cd /</a:t>
              </a:r>
              <a:r>
                <a:rPr lang="en-US" altLang="zh-CN" sz="2000" dirty="0" err="1"/>
                <a:t>usr</a:t>
              </a:r>
              <a:r>
                <a:rPr lang="en-US" altLang="zh-CN" sz="2000" dirty="0"/>
                <a:t>/local/hive/conf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dirty="0"/>
                <a:t>mv hive-</a:t>
              </a:r>
              <a:r>
                <a:rPr lang="en-US" altLang="zh-CN" sz="2000" dirty="0" err="1"/>
                <a:t>default.xml.template</a:t>
              </a:r>
              <a:r>
                <a:rPr lang="en-US" altLang="zh-CN" sz="2000" dirty="0"/>
                <a:t> hive-site.xml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6118511"/>
      </p:ext>
    </p:extLst>
  </p:cSld>
  <p:clrMapOvr>
    <a:masterClrMapping/>
  </p:clrMapOvr>
  <p:transition spd="slow" advClick="0" advTm="3624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512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6.3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安装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Hive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7685" y="704850"/>
            <a:ext cx="4490576" cy="523240"/>
            <a:chOff x="695" y="497"/>
            <a:chExt cx="5429" cy="824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501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6.3.2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安装配置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Hive</a:t>
              </a:r>
              <a:endPara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03885" y="1422401"/>
            <a:ext cx="4702175" cy="2985435"/>
            <a:chOff x="1464" y="5770"/>
            <a:chExt cx="7405" cy="3676"/>
          </a:xfrm>
        </p:grpSpPr>
        <p:sp>
          <p:nvSpPr>
            <p:cNvPr id="61" name="文本框 60"/>
            <p:cNvSpPr txBox="1"/>
            <p:nvPr/>
          </p:nvSpPr>
          <p:spPr>
            <a:xfrm>
              <a:off x="2225" y="5770"/>
              <a:ext cx="6644" cy="3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3.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修改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Hive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系统文件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使用 </a:t>
              </a:r>
              <a:r>
                <a:rPr lang="en-US" altLang="zh-CN" sz="2000" dirty="0"/>
                <a:t>vi </a:t>
              </a:r>
              <a:r>
                <a:rPr lang="zh-CN" altLang="en-US" sz="2000" dirty="0"/>
                <a:t>命令，对重命名的 </a:t>
              </a:r>
              <a:r>
                <a:rPr lang="en-US" altLang="zh-CN" sz="2000" dirty="0"/>
                <a:t>hive-default.xml </a:t>
              </a:r>
              <a:r>
                <a:rPr lang="zh-CN" altLang="en-US" sz="2000" dirty="0"/>
                <a:t>文件进行编辑，在配置中输入信息。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❏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82A0D02A-DAD7-01C0-072B-4D3914543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8215" y="1099820"/>
            <a:ext cx="6058425" cy="540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893931"/>
      </p:ext>
    </p:extLst>
  </p:cSld>
  <p:clrMapOvr>
    <a:masterClrMapping/>
  </p:clrMapOvr>
  <p:transition spd="slow" advClick="0" advTm="3624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512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6.3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安装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Hive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7685" y="704850"/>
            <a:ext cx="4490576" cy="523240"/>
            <a:chOff x="695" y="497"/>
            <a:chExt cx="5429" cy="824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501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6.3.2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安装配置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Hive</a:t>
              </a:r>
              <a:endPara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EC89259E-6118-B8E8-4D9B-E40F9CFAA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813" y="1379220"/>
            <a:ext cx="8424936" cy="493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562498"/>
      </p:ext>
    </p:extLst>
  </p:cSld>
  <p:clrMapOvr>
    <a:masterClrMapping/>
  </p:clrMapOvr>
  <p:transition spd="slow" advClick="0" advTm="3624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512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6.3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安装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Hive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7685" y="704850"/>
            <a:ext cx="4490576" cy="523240"/>
            <a:chOff x="695" y="497"/>
            <a:chExt cx="5429" cy="824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501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6.3.3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安装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MySQL</a:t>
              </a:r>
              <a:endPara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65734" y="1458957"/>
            <a:ext cx="5278755" cy="3539316"/>
            <a:chOff x="1464" y="5770"/>
            <a:chExt cx="8313" cy="4358"/>
          </a:xfrm>
        </p:grpSpPr>
        <p:sp>
          <p:nvSpPr>
            <p:cNvPr id="61" name="文本框 60"/>
            <p:cNvSpPr txBox="1"/>
            <p:nvPr/>
          </p:nvSpPr>
          <p:spPr>
            <a:xfrm>
              <a:off x="2225" y="5770"/>
              <a:ext cx="7552" cy="4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AutoNum type="arabicPeriod"/>
                <a:tabLst/>
                <a:defRPr/>
              </a:pPr>
              <a:r>
                <a:rPr lang="zh-CN" altLang="en-US" sz="2400" dirty="0"/>
                <a:t>安装 </a:t>
              </a:r>
              <a:r>
                <a:rPr lang="en-US" altLang="zh-CN" sz="2400" dirty="0"/>
                <a:t>MySQL</a:t>
              </a:r>
            </a:p>
            <a:p>
              <a:pPr marR="0" lvl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endParaRPr lang="en-US" altLang="zh-CN" sz="2000" dirty="0"/>
            </a:p>
            <a:p>
              <a:pPr marR="0" lvl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lang="zh-CN" altLang="en-US" sz="2000" dirty="0"/>
                <a:t>先更新软件源以获得最新版本，命令如下。</a:t>
              </a:r>
              <a:endParaRPr lang="en-US" altLang="zh-CN" sz="2000" dirty="0"/>
            </a:p>
            <a:p>
              <a:pPr marR="0" lvl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lang="zh-CN" altLang="en-US" sz="2000" dirty="0"/>
                <a:t> </a:t>
              </a:r>
              <a:r>
                <a:rPr lang="en-US" altLang="zh-CN" sz="2000" dirty="0" err="1"/>
                <a:t>sudo</a:t>
              </a:r>
              <a:r>
                <a:rPr lang="en-US" altLang="zh-CN" sz="2000" dirty="0"/>
                <a:t> apt-get update</a:t>
              </a:r>
            </a:p>
            <a:p>
              <a:pPr marR="0" lvl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lang="en-US" altLang="zh-CN" sz="2000" dirty="0"/>
                <a:t> </a:t>
              </a:r>
              <a:r>
                <a:rPr lang="zh-CN" altLang="en-US" sz="2000" dirty="0"/>
                <a:t>执行下面命令安装 </a:t>
              </a:r>
              <a:r>
                <a:rPr lang="en-US" altLang="zh-CN" sz="2000" dirty="0"/>
                <a:t>MySQL</a:t>
              </a:r>
              <a:r>
                <a:rPr lang="zh-CN" altLang="en-US" sz="2000" dirty="0"/>
                <a:t>。 </a:t>
              </a:r>
              <a:endParaRPr lang="en-US" altLang="zh-CN" sz="2000" dirty="0"/>
            </a:p>
            <a:p>
              <a:pPr marR="0" lvl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lang="en-US" altLang="zh-CN" sz="2000" dirty="0" err="1"/>
                <a:t>sudo</a:t>
              </a:r>
              <a:r>
                <a:rPr lang="en-US" altLang="zh-CN" sz="2000" dirty="0"/>
                <a:t> apt-get install </a:t>
              </a:r>
              <a:r>
                <a:rPr lang="en-US" altLang="zh-CN" sz="2000" dirty="0" err="1"/>
                <a:t>mysql</a:t>
              </a:r>
              <a:r>
                <a:rPr lang="en-US" altLang="zh-CN" sz="2000" dirty="0"/>
                <a:t>-server </a:t>
              </a:r>
            </a:p>
            <a:p>
              <a:pPr marR="0" lvl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lang="zh-CN" altLang="en-US" sz="2000" dirty="0"/>
                <a:t>安装过程如图 。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❏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FBE71E5-98E3-BC89-0217-E1C06A915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2237" y="2492896"/>
            <a:ext cx="712879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006290"/>
      </p:ext>
    </p:extLst>
  </p:cSld>
  <p:clrMapOvr>
    <a:masterClrMapping/>
  </p:clrMapOvr>
  <p:transition spd="slow" advClick="0" advTm="3624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512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6.3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安装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Hive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7685" y="704850"/>
            <a:ext cx="4490576" cy="523240"/>
            <a:chOff x="695" y="497"/>
            <a:chExt cx="5429" cy="824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501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6.3.3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安装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MySQL</a:t>
              </a:r>
              <a:endPara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65734" y="1458956"/>
            <a:ext cx="5278755" cy="2615910"/>
            <a:chOff x="1464" y="5770"/>
            <a:chExt cx="8313" cy="3221"/>
          </a:xfrm>
        </p:grpSpPr>
        <p:sp>
          <p:nvSpPr>
            <p:cNvPr id="61" name="文本框 60"/>
            <p:cNvSpPr txBox="1"/>
            <p:nvPr/>
          </p:nvSpPr>
          <p:spPr>
            <a:xfrm>
              <a:off x="2225" y="5770"/>
              <a:ext cx="7552" cy="3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2. 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启动 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MySQL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服务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执行下面命令启动 </a:t>
              </a:r>
              <a:r>
                <a:rPr lang="en-US" altLang="zh-CN" sz="2000" dirty="0"/>
                <a:t>MySQL </a:t>
              </a:r>
              <a:r>
                <a:rPr lang="zh-CN" altLang="en-US" sz="2000" dirty="0"/>
                <a:t>服务。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 </a:t>
              </a:r>
              <a:r>
                <a:rPr lang="en-US" altLang="zh-CN" sz="2000" dirty="0"/>
                <a:t>service </a:t>
              </a:r>
              <a:r>
                <a:rPr lang="en-US" altLang="zh-CN" sz="2000" dirty="0" err="1"/>
                <a:t>mysql</a:t>
              </a:r>
              <a:r>
                <a:rPr lang="en-US" altLang="zh-CN" sz="2000" dirty="0"/>
                <a:t> start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❏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DCBCEB3E-CB15-F042-CAD7-7DDAE8009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937" y="3413754"/>
            <a:ext cx="11202475" cy="238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372415"/>
      </p:ext>
    </p:extLst>
  </p:cSld>
  <p:clrMapOvr>
    <a:masterClrMapping/>
  </p:clrMapOvr>
  <p:transition spd="slow" advClick="0" advTm="3624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512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6.3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安装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Hive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7685" y="704850"/>
            <a:ext cx="4490576" cy="523240"/>
            <a:chOff x="695" y="497"/>
            <a:chExt cx="5429" cy="824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501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6.3.3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安装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MySQL</a:t>
              </a:r>
              <a:endPara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65734" y="1458955"/>
            <a:ext cx="7128791" cy="1446425"/>
            <a:chOff x="1464" y="5770"/>
            <a:chExt cx="8313" cy="1781"/>
          </a:xfrm>
        </p:grpSpPr>
        <p:sp>
          <p:nvSpPr>
            <p:cNvPr id="61" name="文本框 60"/>
            <p:cNvSpPr txBox="1"/>
            <p:nvPr/>
          </p:nvSpPr>
          <p:spPr>
            <a:xfrm>
              <a:off x="2225" y="5770"/>
              <a:ext cx="7552" cy="1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400" dirty="0"/>
                <a:t>可通过下面命令查看 </a:t>
              </a:r>
              <a:r>
                <a:rPr lang="en-US" altLang="zh-CN" sz="2400" dirty="0"/>
                <a:t>MySQL </a:t>
              </a:r>
              <a:r>
                <a:rPr lang="zh-CN" altLang="en-US" sz="2400" dirty="0"/>
                <a:t>是否启动成功，若看到 </a:t>
              </a:r>
              <a:r>
                <a:rPr lang="en-US" altLang="zh-CN" sz="2400" dirty="0"/>
                <a:t>MySQL </a:t>
              </a:r>
              <a:r>
                <a:rPr lang="zh-CN" altLang="en-US" sz="2400" dirty="0"/>
                <a:t>处于 </a:t>
              </a:r>
              <a:r>
                <a:rPr lang="en-US" altLang="zh-CN" sz="2400" dirty="0"/>
                <a:t>LISTEN </a:t>
              </a:r>
              <a:r>
                <a:rPr lang="zh-CN" altLang="en-US" sz="2400" dirty="0"/>
                <a:t>状态则表示成功。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dirty="0" err="1"/>
                <a:t>sudo</a:t>
              </a:r>
              <a:r>
                <a:rPr lang="en-US" altLang="zh-CN" sz="2000" dirty="0"/>
                <a:t> netstat -tap | grep </a:t>
              </a:r>
              <a:r>
                <a:rPr lang="en-US" altLang="zh-CN" sz="2000" dirty="0" err="1"/>
                <a:t>mysql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❏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5D6DACFB-7708-DFD1-BE55-FCD71408F4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710" y="3717032"/>
            <a:ext cx="11593288" cy="144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807277"/>
      </p:ext>
    </p:extLst>
  </p:cSld>
  <p:clrMapOvr>
    <a:masterClrMapping/>
  </p:clrMapOvr>
  <p:transition spd="slow" advClick="0" advTm="3624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2922905" y="2691130"/>
            <a:ext cx="899477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FontTx/>
              <a:buNone/>
            </a:pPr>
            <a:r>
              <a:rPr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大数据分布式数据仓库系统Hive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139828" y="2402346"/>
            <a:ext cx="2082271" cy="1316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8000" cap="all" spc="284" dirty="0">
                <a:solidFill>
                  <a:srgbClr val="2C99C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06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/>
    </mc:Choice>
    <mc:Fallback xmlns="">
      <p:transition spd="slow" advClick="0" advTm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512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6.3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安装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Hive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7685" y="704850"/>
            <a:ext cx="6218768" cy="954405"/>
            <a:chOff x="695" y="497"/>
            <a:chExt cx="5429" cy="1503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5015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6.3.4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配置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MySQL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允许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Hive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接入</a:t>
              </a:r>
              <a:endPara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99224" y="1458955"/>
            <a:ext cx="10895629" cy="4524444"/>
            <a:chOff x="1464" y="5770"/>
            <a:chExt cx="8313" cy="5571"/>
          </a:xfrm>
        </p:grpSpPr>
        <p:sp>
          <p:nvSpPr>
            <p:cNvPr id="61" name="文本框 60"/>
            <p:cNvSpPr txBox="1"/>
            <p:nvPr/>
          </p:nvSpPr>
          <p:spPr>
            <a:xfrm>
              <a:off x="2225" y="5770"/>
              <a:ext cx="7552" cy="5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400" dirty="0">
                  <a:solidFill>
                    <a:srgbClr val="294A5A"/>
                  </a:solidFill>
                </a:rPr>
                <a:t>1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. </a:t>
              </a:r>
              <a:r>
                <a:rPr lang="zh-CN" altLang="en-US" sz="2400" dirty="0"/>
                <a:t>下载 </a:t>
              </a:r>
              <a:r>
                <a:rPr lang="en-US" altLang="zh-CN" sz="2400" dirty="0"/>
                <a:t>MySQL JDBC </a:t>
              </a:r>
              <a:r>
                <a:rPr lang="zh-CN" altLang="en-US" sz="2400" dirty="0"/>
                <a:t>驱动程序 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为了让 </a:t>
              </a:r>
              <a:r>
                <a:rPr lang="en-US" altLang="zh-CN" sz="2000" dirty="0"/>
                <a:t>Hive </a:t>
              </a:r>
              <a:r>
                <a:rPr lang="zh-CN" altLang="en-US" sz="2000" dirty="0"/>
                <a:t>能够连接到 </a:t>
              </a:r>
              <a:r>
                <a:rPr lang="en-US" altLang="zh-CN" sz="2000" dirty="0"/>
                <a:t>MySQL </a:t>
              </a:r>
              <a:r>
                <a:rPr lang="zh-CN" altLang="en-US" sz="2000" dirty="0"/>
                <a:t>数据库，需要下载并安装 </a:t>
              </a:r>
              <a:r>
                <a:rPr lang="en-US" altLang="zh-CN" sz="2000" dirty="0"/>
                <a:t>MySQL JDBC </a:t>
              </a:r>
              <a:r>
                <a:rPr lang="zh-CN" altLang="en-US" sz="2000" dirty="0"/>
                <a:t>驱动程序。在 </a:t>
              </a:r>
              <a:r>
                <a:rPr lang="en-US" altLang="zh-CN" sz="2000" dirty="0"/>
                <a:t>MySQL </a:t>
              </a:r>
              <a:r>
                <a:rPr lang="zh-CN" altLang="en-US" sz="2000" dirty="0"/>
                <a:t>官网（</a:t>
              </a:r>
              <a:r>
                <a:rPr lang="en-US" altLang="zh-CN" sz="2000" dirty="0">
                  <a:solidFill>
                    <a:srgbClr val="FF0000"/>
                  </a:solidFill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http://www.mysql.com/downloads/connector/j/</a:t>
              </a:r>
              <a:r>
                <a:rPr lang="zh-CN" altLang="en-US" sz="2000" dirty="0"/>
                <a:t>）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下载文件 </a:t>
              </a:r>
              <a:r>
                <a:rPr lang="en-US" altLang="zh-CN" sz="2000" dirty="0">
                  <a:solidFill>
                    <a:srgbClr val="0070C0"/>
                  </a:solidFill>
                </a:rPr>
                <a:t>mysql-connector-java-5.1.40.tar.gz</a:t>
              </a:r>
              <a:r>
                <a:rPr lang="zh-CN" altLang="en-US" sz="2000" dirty="0"/>
                <a:t>，保存在 </a:t>
              </a:r>
              <a:r>
                <a:rPr lang="en-US" altLang="zh-CN" sz="2000" dirty="0"/>
                <a:t>Linux </a:t>
              </a:r>
              <a:r>
                <a:rPr lang="zh-CN" altLang="en-US" sz="2000" dirty="0"/>
                <a:t>操作系统目录中。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2. </a:t>
              </a:r>
              <a:r>
                <a:rPr lang="zh-CN" altLang="en-US" sz="2400" dirty="0"/>
                <a:t>解压 </a:t>
              </a:r>
              <a:r>
                <a:rPr lang="en-US" altLang="zh-CN" sz="2400" dirty="0"/>
                <a:t>MySQL JDBC </a:t>
              </a:r>
              <a:r>
                <a:rPr lang="zh-CN" altLang="en-US" sz="2400" dirty="0"/>
                <a:t>驱动程序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打开终端，使用 </a:t>
              </a:r>
              <a:r>
                <a:rPr lang="en-US" altLang="zh-CN" sz="2000" dirty="0"/>
                <a:t>tar </a:t>
              </a:r>
              <a:r>
                <a:rPr lang="zh-CN" altLang="en-US" sz="2000" dirty="0"/>
                <a:t>命令对下载的 </a:t>
              </a:r>
              <a:r>
                <a:rPr lang="en-US" altLang="zh-CN" sz="2000" dirty="0"/>
                <a:t>MySQL JDBC </a:t>
              </a:r>
              <a:r>
                <a:rPr lang="zh-CN" altLang="en-US" sz="2000" dirty="0"/>
                <a:t>文件进行解压。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终端输入： </a:t>
              </a:r>
              <a:r>
                <a:rPr lang="en-US" altLang="zh-CN" sz="2000" dirty="0"/>
                <a:t>tar -</a:t>
              </a:r>
              <a:r>
                <a:rPr lang="en-US" altLang="zh-CN" sz="2000" dirty="0" err="1"/>
                <a:t>zxvf</a:t>
              </a:r>
              <a:r>
                <a:rPr lang="en-US" altLang="zh-CN" sz="2000" dirty="0"/>
                <a:t> ~/Downloads/mysql-connector-java-5.1.40.tar.gz </a:t>
              </a:r>
              <a:r>
                <a:rPr lang="zh-CN" altLang="en-US" sz="2000" dirty="0"/>
                <a:t>。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把 </a:t>
              </a:r>
              <a:r>
                <a:rPr lang="en-US" altLang="zh-CN" sz="2000" dirty="0"/>
                <a:t>mysql-connector-java-5.1.40/mysql-connector-java-5.1.40-bin.jar </a:t>
              </a:r>
              <a:r>
                <a:rPr lang="zh-CN" altLang="en-US" sz="2000" dirty="0"/>
                <a:t>文件拷贝 到 </a:t>
              </a:r>
              <a:r>
                <a:rPr lang="en-US" altLang="zh-CN" sz="2000" dirty="0"/>
                <a:t>hive </a:t>
              </a:r>
              <a:r>
                <a:rPr lang="zh-CN" altLang="en-US" sz="2000" dirty="0"/>
                <a:t>安装文件中的 </a:t>
              </a:r>
              <a:r>
                <a:rPr lang="en-US" altLang="zh-CN" sz="2000" dirty="0"/>
                <a:t>lib </a:t>
              </a:r>
              <a:r>
                <a:rPr lang="zh-CN" altLang="en-US" sz="2000" dirty="0"/>
                <a:t>文件夹，命令如下。 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dirty="0"/>
                <a:t>cp mysql-connector-java-5.1.40/mysql-connector-java-5.1.40-bin.jar /</a:t>
              </a:r>
              <a:r>
                <a:rPr lang="en-US" altLang="zh-CN" sz="2000" dirty="0" err="1"/>
                <a:t>usr</a:t>
              </a:r>
              <a:r>
                <a:rPr lang="en-US" altLang="zh-CN" sz="2000" dirty="0"/>
                <a:t>/local/hive/lib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❏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F7E9DB77-42EE-C73F-FFA6-B2E07E353696}"/>
              </a:ext>
            </a:extLst>
          </p:cNvPr>
          <p:cNvSpPr txBox="1"/>
          <p:nvPr/>
        </p:nvSpPr>
        <p:spPr>
          <a:xfrm>
            <a:off x="316813" y="3387386"/>
            <a:ext cx="1111451" cy="6675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❏</a:t>
            </a:r>
          </a:p>
        </p:txBody>
      </p:sp>
    </p:spTree>
    <p:extLst>
      <p:ext uri="{BB962C8B-B14F-4D97-AF65-F5344CB8AC3E}">
        <p14:creationId xmlns:p14="http://schemas.microsoft.com/office/powerpoint/2010/main" val="3157476026"/>
      </p:ext>
    </p:extLst>
  </p:cSld>
  <p:clrMapOvr>
    <a:masterClrMapping/>
  </p:clrMapOvr>
  <p:transition spd="slow" advClick="0" advTm="3624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512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6.3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安装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Hive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7685" y="704850"/>
            <a:ext cx="6218768" cy="954405"/>
            <a:chOff x="695" y="497"/>
            <a:chExt cx="5429" cy="1503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5015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6.3.4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配置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MySQL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允许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Hive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接入</a:t>
              </a:r>
              <a:endPara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99224" y="1458954"/>
            <a:ext cx="10895629" cy="4524444"/>
            <a:chOff x="1464" y="5770"/>
            <a:chExt cx="8313" cy="5571"/>
          </a:xfrm>
        </p:grpSpPr>
        <p:sp>
          <p:nvSpPr>
            <p:cNvPr id="61" name="文本框 60"/>
            <p:cNvSpPr txBox="1"/>
            <p:nvPr/>
          </p:nvSpPr>
          <p:spPr>
            <a:xfrm>
              <a:off x="2225" y="5770"/>
              <a:ext cx="7552" cy="5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3.</a:t>
              </a:r>
              <a:r>
                <a:rPr lang="zh-CN" altLang="en-US" sz="2400" dirty="0"/>
                <a:t>在 </a:t>
              </a:r>
              <a:r>
                <a:rPr lang="en-US" altLang="zh-CN" sz="2400" dirty="0"/>
                <a:t>MySQL </a:t>
              </a:r>
              <a:r>
                <a:rPr lang="zh-CN" altLang="en-US" sz="2400" dirty="0"/>
                <a:t>中为 </a:t>
              </a:r>
              <a:r>
                <a:rPr lang="en-US" altLang="zh-CN" sz="2400" dirty="0"/>
                <a:t>Hive </a:t>
              </a:r>
              <a:r>
                <a:rPr lang="zh-CN" altLang="en-US" sz="2400" dirty="0"/>
                <a:t>新建数据库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需要在 </a:t>
              </a:r>
              <a:r>
                <a:rPr lang="en-US" altLang="zh-CN" sz="2000" dirty="0"/>
                <a:t>MySQL </a:t>
              </a:r>
              <a:r>
                <a:rPr lang="zh-CN" altLang="en-US" sz="2000" dirty="0"/>
                <a:t>数据库中新建一个名为 </a:t>
              </a:r>
              <a:r>
                <a:rPr lang="en-US" altLang="zh-CN" sz="2000" dirty="0"/>
                <a:t>hive </a:t>
              </a:r>
              <a:r>
                <a:rPr lang="zh-CN" altLang="en-US" sz="2000" dirty="0"/>
                <a:t>的数据库，用于保存 </a:t>
              </a:r>
              <a:r>
                <a:rPr lang="en-US" altLang="zh-CN" sz="2000" dirty="0"/>
                <a:t>Hive </a:t>
              </a:r>
              <a:r>
                <a:rPr lang="zh-CN" altLang="en-US" sz="2000" dirty="0"/>
                <a:t>的元数据。 新建的 </a:t>
              </a:r>
              <a:r>
                <a:rPr lang="en-US" altLang="zh-CN" sz="2000" dirty="0"/>
                <a:t>hive </a:t>
              </a:r>
              <a:r>
                <a:rPr lang="zh-CN" altLang="en-US" sz="2000" dirty="0"/>
                <a:t>数据库，与 </a:t>
              </a:r>
              <a:r>
                <a:rPr lang="en-US" altLang="zh-CN" sz="2000" dirty="0"/>
                <a:t>Hive </a:t>
              </a:r>
              <a:r>
                <a:rPr lang="zh-CN" altLang="en-US" sz="2000" dirty="0"/>
                <a:t>配置文件 </a:t>
              </a:r>
              <a:r>
                <a:rPr lang="en-US" altLang="zh-CN" sz="2000" dirty="0"/>
                <a:t>hive-site.xml </a:t>
              </a:r>
              <a:r>
                <a:rPr lang="zh-CN" altLang="en-US" sz="2000" dirty="0"/>
                <a:t>中的 </a:t>
              </a:r>
              <a:r>
                <a:rPr lang="en-US" altLang="zh-CN" sz="2000" dirty="0"/>
                <a:t>mysql://localhost:3306/hive </a:t>
              </a:r>
              <a:r>
                <a:rPr lang="zh-CN" altLang="en-US" sz="2000" dirty="0"/>
                <a:t>需对应起来。 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首先通过下面命令进入 </a:t>
              </a:r>
              <a:r>
                <a:rPr lang="en-US" altLang="zh-CN" sz="2000" dirty="0"/>
                <a:t>MySQL </a:t>
              </a:r>
              <a:r>
                <a:rPr lang="zh-CN" altLang="en-US" sz="2000" dirty="0"/>
                <a:t>数据库的 </a:t>
              </a:r>
              <a:r>
                <a:rPr lang="en-US" altLang="zh-CN" sz="2000" dirty="0"/>
                <a:t>shell </a:t>
              </a:r>
              <a:r>
                <a:rPr lang="zh-CN" altLang="en-US" sz="2000" dirty="0"/>
                <a:t>界面。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 </a:t>
              </a:r>
              <a:r>
                <a:rPr lang="en-US" altLang="zh-CN" sz="2000" dirty="0" err="1"/>
                <a:t>mysql</a:t>
              </a:r>
              <a:r>
                <a:rPr lang="en-US" altLang="zh-CN" sz="2000" dirty="0"/>
                <a:t> -u root –p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dirty="0"/>
                <a:t> </a:t>
              </a:r>
              <a:r>
                <a:rPr lang="zh-CN" altLang="en-US" sz="2000" dirty="0"/>
                <a:t>在 </a:t>
              </a:r>
              <a:r>
                <a:rPr lang="en-US" altLang="zh-CN" sz="2000" dirty="0"/>
                <a:t>MySQL shell </a:t>
              </a:r>
              <a:r>
                <a:rPr lang="zh-CN" altLang="en-US" sz="2000" dirty="0"/>
                <a:t>界面中创建 </a:t>
              </a:r>
              <a:r>
                <a:rPr lang="en-US" altLang="zh-CN" sz="2000" dirty="0"/>
                <a:t>Hive </a:t>
              </a:r>
              <a:r>
                <a:rPr lang="zh-CN" altLang="en-US" sz="2000" dirty="0"/>
                <a:t>数据库： </a:t>
              </a:r>
              <a:r>
                <a:rPr lang="en-US" altLang="zh-CN" sz="2000" dirty="0" err="1"/>
                <a:t>mysql</a:t>
              </a:r>
              <a:r>
                <a:rPr lang="en-US" altLang="zh-CN" sz="2000" dirty="0"/>
                <a:t>&gt; create database hive;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4.</a:t>
              </a:r>
              <a:r>
                <a:rPr lang="zh-CN" altLang="en-US" sz="2400" dirty="0"/>
                <a:t>配置 </a:t>
              </a:r>
              <a:r>
                <a:rPr lang="en-US" altLang="zh-CN" sz="2400" dirty="0"/>
                <a:t>MySQL </a:t>
              </a:r>
              <a:r>
                <a:rPr lang="zh-CN" altLang="en-US" sz="2400" dirty="0"/>
                <a:t>允许 </a:t>
              </a:r>
              <a:r>
                <a:rPr lang="en-US" altLang="zh-CN" sz="2400" dirty="0"/>
                <a:t>Hive </a:t>
              </a:r>
              <a:r>
                <a:rPr lang="zh-CN" altLang="en-US" sz="2400" dirty="0"/>
                <a:t>接入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需对 </a:t>
              </a:r>
              <a:r>
                <a:rPr lang="en-US" altLang="zh-CN" sz="2000" dirty="0"/>
                <a:t>MySQL </a:t>
              </a:r>
              <a:r>
                <a:rPr lang="zh-CN" altLang="en-US" sz="2000" dirty="0"/>
                <a:t>进行权限设置，允许 </a:t>
              </a:r>
              <a:r>
                <a:rPr lang="en-US" altLang="zh-CN" sz="2000" dirty="0"/>
                <a:t>Hive </a:t>
              </a:r>
              <a:r>
                <a:rPr lang="zh-CN" altLang="en-US" sz="2000" dirty="0"/>
                <a:t>链接到 </a:t>
              </a:r>
              <a:r>
                <a:rPr lang="en-US" altLang="zh-CN" sz="2000" dirty="0"/>
                <a:t>MySQL</a:t>
              </a:r>
              <a:r>
                <a:rPr lang="zh-CN" altLang="en-US" sz="2000" dirty="0"/>
                <a:t>。命令如下。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 </a:t>
              </a:r>
              <a:r>
                <a:rPr lang="en-US" altLang="zh-CN" sz="2000" dirty="0" err="1"/>
                <a:t>mysql</a:t>
              </a:r>
              <a:r>
                <a:rPr lang="en-US" altLang="zh-CN" sz="2000" dirty="0"/>
                <a:t>&gt; grant all on *.* to </a:t>
              </a:r>
              <a:r>
                <a:rPr lang="en-US" altLang="zh-CN" sz="2000" dirty="0" err="1"/>
                <a:t>hive@localhost</a:t>
              </a:r>
              <a:r>
                <a:rPr lang="en-US" altLang="zh-CN" sz="2000" dirty="0"/>
                <a:t> identified by 'hive’;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dirty="0"/>
                <a:t> </a:t>
              </a:r>
              <a:r>
                <a:rPr lang="en-US" altLang="zh-CN" sz="2000" dirty="0" err="1"/>
                <a:t>mysql</a:t>
              </a:r>
              <a:r>
                <a:rPr lang="en-US" altLang="zh-CN" sz="2000" dirty="0"/>
                <a:t>&gt; flush privileges;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❏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F7E9DB77-42EE-C73F-FFA6-B2E07E353696}"/>
              </a:ext>
            </a:extLst>
          </p:cNvPr>
          <p:cNvSpPr txBox="1"/>
          <p:nvPr/>
        </p:nvSpPr>
        <p:spPr>
          <a:xfrm>
            <a:off x="316813" y="4221088"/>
            <a:ext cx="1111451" cy="6675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❏</a:t>
            </a:r>
          </a:p>
        </p:txBody>
      </p:sp>
    </p:spTree>
    <p:extLst>
      <p:ext uri="{BB962C8B-B14F-4D97-AF65-F5344CB8AC3E}">
        <p14:creationId xmlns:p14="http://schemas.microsoft.com/office/powerpoint/2010/main" val="1631392617"/>
      </p:ext>
    </p:extLst>
  </p:cSld>
  <p:clrMapOvr>
    <a:masterClrMapping/>
  </p:clrMapOvr>
  <p:transition spd="slow" advClick="0" advTm="3624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512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6.3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安装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Hive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7685" y="704850"/>
            <a:ext cx="6218768" cy="523240"/>
            <a:chOff x="695" y="497"/>
            <a:chExt cx="5429" cy="824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501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6.3.5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启动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Hive</a:t>
              </a:r>
              <a:endPara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99224" y="1458953"/>
            <a:ext cx="10895629" cy="4893968"/>
            <a:chOff x="1464" y="5770"/>
            <a:chExt cx="8313" cy="6026"/>
          </a:xfrm>
        </p:grpSpPr>
        <p:sp>
          <p:nvSpPr>
            <p:cNvPr id="61" name="文本框 60"/>
            <p:cNvSpPr txBox="1"/>
            <p:nvPr/>
          </p:nvSpPr>
          <p:spPr>
            <a:xfrm>
              <a:off x="2225" y="5770"/>
              <a:ext cx="7552" cy="6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1.</a:t>
              </a:r>
              <a:r>
                <a:rPr lang="zh-CN" altLang="en-US" sz="2400" dirty="0"/>
                <a:t>启动集群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dirty="0"/>
                <a:t>Hive </a:t>
              </a:r>
              <a:r>
                <a:rPr lang="zh-CN" altLang="en-US" sz="2000" dirty="0"/>
                <a:t>是基于 </a:t>
              </a:r>
              <a:r>
                <a:rPr lang="en-US" altLang="zh-CN" sz="2000" dirty="0"/>
                <a:t>Hadoop </a:t>
              </a:r>
              <a:r>
                <a:rPr lang="zh-CN" altLang="en-US" sz="2000" dirty="0"/>
                <a:t>的数据仓库，所以首先需要启动集群，具体命令步骤可参考第 </a:t>
              </a:r>
              <a:r>
                <a:rPr lang="en-US" altLang="zh-CN" sz="2000" dirty="0"/>
                <a:t>15 </a:t>
              </a:r>
              <a:r>
                <a:rPr lang="zh-CN" altLang="en-US" sz="2000" dirty="0"/>
                <a:t>章 </a:t>
              </a:r>
              <a:r>
                <a:rPr lang="en-US" altLang="zh-CN" sz="2000" dirty="0"/>
                <a:t>Hadoop </a:t>
              </a:r>
              <a:r>
                <a:rPr lang="zh-CN" altLang="en-US" sz="2000" dirty="0"/>
                <a:t>大数据平台实践内容。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400" dirty="0">
                  <a:solidFill>
                    <a:srgbClr val="294A5A"/>
                  </a:solidFill>
                </a:rPr>
                <a:t>2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.</a:t>
              </a:r>
              <a:r>
                <a:rPr lang="zh-CN" altLang="en-US" sz="2400" dirty="0"/>
                <a:t>启动 </a:t>
              </a:r>
              <a:r>
                <a:rPr lang="en-US" altLang="zh-CN" sz="2400" dirty="0"/>
                <a:t>MySQL </a:t>
              </a:r>
              <a:r>
                <a:rPr lang="zh-CN" altLang="en-US" sz="2400" dirty="0"/>
                <a:t>服务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在终端中输入下面命令来启动 </a:t>
              </a:r>
              <a:r>
                <a:rPr lang="en-US" altLang="zh-CN" sz="2000" dirty="0"/>
                <a:t>MySQL </a:t>
              </a:r>
              <a:r>
                <a:rPr lang="zh-CN" altLang="en-US" sz="2000" dirty="0"/>
                <a:t>服务：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dirty="0"/>
                <a:t>service </a:t>
              </a:r>
              <a:r>
                <a:rPr lang="en-US" altLang="zh-CN" sz="2000" dirty="0" err="1"/>
                <a:t>mysql</a:t>
              </a:r>
              <a:r>
                <a:rPr lang="en-US" altLang="zh-CN" sz="2000" dirty="0"/>
                <a:t> start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400" dirty="0">
                  <a:solidFill>
                    <a:srgbClr val="294A5A"/>
                  </a:solidFill>
                </a:rPr>
                <a:t>3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.</a:t>
              </a:r>
              <a:r>
                <a:rPr lang="zh-CN" altLang="en-US" sz="2400" dirty="0"/>
                <a:t>启动 </a:t>
              </a:r>
              <a:r>
                <a:rPr lang="en-US" altLang="zh-CN" sz="2400" dirty="0"/>
                <a:t>Hive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进入 </a:t>
              </a:r>
              <a:r>
                <a:rPr lang="en-US" altLang="zh-CN" sz="2000" dirty="0"/>
                <a:t>Hive </a:t>
              </a:r>
              <a:r>
                <a:rPr lang="zh-CN" altLang="en-US" sz="2000" dirty="0"/>
                <a:t>的安装路径启动 </a:t>
              </a:r>
              <a:r>
                <a:rPr lang="en-US" altLang="zh-CN" sz="2000" dirty="0"/>
                <a:t>Hive</a:t>
              </a:r>
              <a:r>
                <a:rPr lang="zh-CN" altLang="en-US" sz="2000" dirty="0"/>
                <a:t>： 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dirty="0"/>
                <a:t>cd /</a:t>
              </a:r>
              <a:r>
                <a:rPr lang="en-US" altLang="zh-CN" sz="2000" dirty="0" err="1"/>
                <a:t>usr</a:t>
              </a:r>
              <a:r>
                <a:rPr lang="en-US" altLang="zh-CN" sz="2000" dirty="0"/>
                <a:t>/local/hive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dirty="0"/>
                <a:t>./bin/hive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❏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F7E9DB77-42EE-C73F-FFA6-B2E07E353696}"/>
              </a:ext>
            </a:extLst>
          </p:cNvPr>
          <p:cNvSpPr txBox="1"/>
          <p:nvPr/>
        </p:nvSpPr>
        <p:spPr>
          <a:xfrm>
            <a:off x="302803" y="2985594"/>
            <a:ext cx="1111451" cy="6675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❏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7973177-3D2C-1162-B0F7-D27B2E206AF8}"/>
              </a:ext>
            </a:extLst>
          </p:cNvPr>
          <p:cNvSpPr txBox="1"/>
          <p:nvPr/>
        </p:nvSpPr>
        <p:spPr>
          <a:xfrm>
            <a:off x="316813" y="4667240"/>
            <a:ext cx="1111451" cy="6675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❏</a:t>
            </a:r>
          </a:p>
        </p:txBody>
      </p:sp>
    </p:spTree>
    <p:extLst>
      <p:ext uri="{BB962C8B-B14F-4D97-AF65-F5344CB8AC3E}">
        <p14:creationId xmlns:p14="http://schemas.microsoft.com/office/powerpoint/2010/main" val="1623079478"/>
      </p:ext>
    </p:extLst>
  </p:cSld>
  <p:clrMapOvr>
    <a:masterClrMapping/>
  </p:clrMapOvr>
  <p:transition spd="slow" advClick="0" advTm="3624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512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6.3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安装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Hive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7685" y="704850"/>
            <a:ext cx="6218768" cy="523240"/>
            <a:chOff x="695" y="497"/>
            <a:chExt cx="5429" cy="824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501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6.3.6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关闭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Hive</a:t>
              </a:r>
              <a:endPara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99224" y="1458953"/>
            <a:ext cx="10895629" cy="4708799"/>
            <a:chOff x="1464" y="5770"/>
            <a:chExt cx="8313" cy="5798"/>
          </a:xfrm>
        </p:grpSpPr>
        <p:sp>
          <p:nvSpPr>
            <p:cNvPr id="61" name="文本框 60"/>
            <p:cNvSpPr txBox="1"/>
            <p:nvPr/>
          </p:nvSpPr>
          <p:spPr>
            <a:xfrm>
              <a:off x="2225" y="5770"/>
              <a:ext cx="7552" cy="5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1.</a:t>
              </a:r>
              <a:r>
                <a:rPr lang="zh-CN" altLang="en-US" sz="2400" dirty="0"/>
                <a:t>关闭 </a:t>
              </a:r>
              <a:r>
                <a:rPr lang="en-US" altLang="zh-CN" sz="2400" dirty="0"/>
                <a:t>Hive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通过下面命令关闭 </a:t>
              </a:r>
              <a:r>
                <a:rPr lang="en-US" altLang="zh-CN" sz="2000" dirty="0"/>
                <a:t>Hive</a:t>
              </a:r>
              <a:r>
                <a:rPr lang="zh-CN" altLang="en-US" sz="2000" dirty="0"/>
                <a:t>。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 </a:t>
              </a:r>
              <a:r>
                <a:rPr lang="en-US" altLang="zh-CN" sz="2000" dirty="0"/>
                <a:t>exit; 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2.</a:t>
              </a:r>
              <a:r>
                <a:rPr lang="zh-CN" altLang="en-US" sz="2400" dirty="0"/>
                <a:t>关闭 </a:t>
              </a:r>
              <a:r>
                <a:rPr lang="en-US" altLang="zh-CN" sz="2400" dirty="0"/>
                <a:t>MySQL </a:t>
              </a:r>
              <a:r>
                <a:rPr lang="zh-CN" altLang="en-US" sz="2400" dirty="0"/>
                <a:t>服务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在终端中输入下面命令来关闭 </a:t>
              </a:r>
              <a:r>
                <a:rPr lang="en-US" altLang="zh-CN" sz="2000" dirty="0"/>
                <a:t>MySQL </a:t>
              </a:r>
              <a:r>
                <a:rPr lang="zh-CN" altLang="en-US" sz="2000" dirty="0"/>
                <a:t>服务。 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dirty="0"/>
                <a:t>service </a:t>
              </a:r>
              <a:r>
                <a:rPr lang="en-US" altLang="zh-CN" sz="2000" dirty="0" err="1"/>
                <a:t>mysql</a:t>
              </a:r>
              <a:r>
                <a:rPr lang="en-US" altLang="zh-CN" sz="2000" dirty="0"/>
                <a:t> stop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3.</a:t>
              </a:r>
              <a:r>
                <a:rPr lang="zh-CN" altLang="en-US" sz="2400" dirty="0"/>
                <a:t>关闭集群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2000" dirty="0"/>
                <a:t>可通过下述命令关闭集群。 </a:t>
              </a:r>
              <a:endParaRPr lang="en-US" altLang="zh-CN" sz="2000" dirty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dirty="0"/>
                <a:t>stop-all.sh 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94A5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❏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F7E9DB77-42EE-C73F-FFA6-B2E07E353696}"/>
              </a:ext>
            </a:extLst>
          </p:cNvPr>
          <p:cNvSpPr txBox="1"/>
          <p:nvPr/>
        </p:nvSpPr>
        <p:spPr>
          <a:xfrm>
            <a:off x="302803" y="2985594"/>
            <a:ext cx="1111451" cy="6675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❏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7973177-3D2C-1162-B0F7-D27B2E206AF8}"/>
              </a:ext>
            </a:extLst>
          </p:cNvPr>
          <p:cNvSpPr txBox="1"/>
          <p:nvPr/>
        </p:nvSpPr>
        <p:spPr>
          <a:xfrm>
            <a:off x="316813" y="4667240"/>
            <a:ext cx="1111451" cy="6675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❏</a:t>
            </a:r>
          </a:p>
        </p:txBody>
      </p:sp>
    </p:spTree>
    <p:extLst>
      <p:ext uri="{BB962C8B-B14F-4D97-AF65-F5344CB8AC3E}">
        <p14:creationId xmlns:p14="http://schemas.microsoft.com/office/powerpoint/2010/main" val="3494842509"/>
      </p:ext>
    </p:extLst>
  </p:cSld>
  <p:clrMapOvr>
    <a:masterClrMapping/>
  </p:clrMapOvr>
  <p:transition spd="slow" advClick="0" advTm="3624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Hive SQL查询语言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8635" y="799465"/>
            <a:ext cx="11005185" cy="1198880"/>
          </a:xfrm>
          <a:prstGeom prst="rect">
            <a:avLst/>
          </a:prstGeom>
          <a:noFill/>
          <a:ln>
            <a:solidFill>
              <a:srgbClr val="0A97A6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Hive SQL与关系型数据库的SQL相类似，具有DDL（数据定义语言）、DML（数据操纵语言）以及常见的DQL（数据查询操作）。但Hive不适合用于联机（Online)事务处理，也不提供实时查询功能。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40995" y="1998345"/>
            <a:ext cx="11855450" cy="521970"/>
            <a:chOff x="695" y="497"/>
            <a:chExt cx="18670" cy="822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1825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DDL语句：</a:t>
              </a:r>
              <a:r>
                <a:rPr lang="zh-CN" altLang="zh-CN" sz="2000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包括创建CREATE 、删除DROP、修改ALTER、查看SHOW或DESC等操作。</a:t>
              </a: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40995" y="2678429"/>
            <a:ext cx="3453130" cy="3639651"/>
          </a:xfrm>
          <a:prstGeom prst="rect">
            <a:avLst/>
          </a:prstGeom>
          <a:noFill/>
          <a:ln w="952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0" indent="267970">
              <a:lnSpc>
                <a:spcPct val="110000"/>
              </a:lnSpc>
            </a:pPr>
            <a:r>
              <a:rPr lang="zh-CN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创建语法：</a:t>
            </a:r>
            <a:endParaRPr lang="en-US" sz="2000" b="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7970">
              <a:lnSpc>
                <a:spcPct val="110000"/>
              </a:lnSpc>
            </a:pPr>
            <a:r>
              <a:rPr lang="en-US" sz="2000" b="0" dirty="0">
                <a:latin typeface="宋体" panose="02010600030101010101" pitchFamily="2" charset="-122"/>
                <a:cs typeface="宋体" panose="02010600030101010101" pitchFamily="2" charset="-122"/>
              </a:rPr>
              <a:t>CREATE (DATABASE|SCHEMA) [IF NOT EXISTS] </a:t>
            </a:r>
            <a:r>
              <a:rPr lang="en-US" sz="2000" b="0" dirty="0" err="1">
                <a:latin typeface="宋体" panose="02010600030101010101" pitchFamily="2" charset="-122"/>
                <a:cs typeface="宋体" panose="02010600030101010101" pitchFamily="2" charset="-122"/>
              </a:rPr>
              <a:t>database_name</a:t>
            </a:r>
            <a:endParaRPr lang="en-US" sz="2000" b="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7970">
              <a:lnSpc>
                <a:spcPct val="110000"/>
              </a:lnSpc>
            </a:pPr>
            <a:r>
              <a:rPr lang="en-US" sz="2000" b="0" dirty="0">
                <a:latin typeface="宋体" panose="02010600030101010101" pitchFamily="2" charset="-122"/>
                <a:cs typeface="宋体" panose="02010600030101010101" pitchFamily="2" charset="-122"/>
              </a:rPr>
              <a:t>  [COMMENT </a:t>
            </a:r>
            <a:r>
              <a:rPr lang="en-US" sz="2000" b="0" dirty="0" err="1">
                <a:latin typeface="宋体" panose="02010600030101010101" pitchFamily="2" charset="-122"/>
                <a:cs typeface="宋体" panose="02010600030101010101" pitchFamily="2" charset="-122"/>
              </a:rPr>
              <a:t>database_comment</a:t>
            </a:r>
            <a:r>
              <a:rPr lang="en-US" sz="2000" b="0" dirty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</a:p>
          <a:p>
            <a:pPr marL="0" indent="267970">
              <a:lnSpc>
                <a:spcPct val="110000"/>
              </a:lnSpc>
            </a:pPr>
            <a:r>
              <a:rPr lang="en-US" sz="2000" b="0" dirty="0">
                <a:latin typeface="宋体" panose="02010600030101010101" pitchFamily="2" charset="-122"/>
                <a:cs typeface="宋体" panose="02010600030101010101" pitchFamily="2" charset="-122"/>
              </a:rPr>
              <a:t>  [LOCATION </a:t>
            </a:r>
            <a:r>
              <a:rPr lang="en-US" sz="2000" b="0" dirty="0" err="1">
                <a:latin typeface="宋体" panose="02010600030101010101" pitchFamily="2" charset="-122"/>
                <a:cs typeface="宋体" panose="02010600030101010101" pitchFamily="2" charset="-122"/>
              </a:rPr>
              <a:t>hdfs_path</a:t>
            </a:r>
            <a:r>
              <a:rPr lang="en-US" sz="2000" b="0" dirty="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</a:p>
          <a:p>
            <a:pPr marL="0" indent="267970">
              <a:lnSpc>
                <a:spcPct val="110000"/>
              </a:lnSpc>
            </a:pPr>
            <a:r>
              <a:rPr lang="en-US" sz="2000" b="0" dirty="0">
                <a:latin typeface="宋体" panose="02010600030101010101" pitchFamily="2" charset="-122"/>
                <a:cs typeface="宋体" panose="02010600030101010101" pitchFamily="2" charset="-122"/>
              </a:rPr>
              <a:t>  [WITH DBPROPERTIES (</a:t>
            </a:r>
            <a:r>
              <a:rPr lang="en-US" sz="2000" b="0" dirty="0" err="1">
                <a:latin typeface="宋体" panose="02010600030101010101" pitchFamily="2" charset="-122"/>
                <a:cs typeface="宋体" panose="02010600030101010101" pitchFamily="2" charset="-122"/>
              </a:rPr>
              <a:t>property_name</a:t>
            </a:r>
            <a:r>
              <a:rPr lang="en-US" sz="2000" b="0" dirty="0">
                <a:latin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en-US" sz="2000" b="0" dirty="0" err="1">
                <a:latin typeface="宋体" panose="02010600030101010101" pitchFamily="2" charset="-122"/>
                <a:cs typeface="宋体" panose="02010600030101010101" pitchFamily="2" charset="-122"/>
              </a:rPr>
              <a:t>property_value</a:t>
            </a:r>
            <a:r>
              <a:rPr lang="en-US" sz="2000" b="0" dirty="0">
                <a:latin typeface="宋体" panose="02010600030101010101" pitchFamily="2" charset="-122"/>
                <a:cs typeface="宋体" panose="02010600030101010101" pitchFamily="2" charset="-122"/>
              </a:rPr>
              <a:t>, ...)];</a:t>
            </a:r>
            <a:endParaRPr lang="en-US" altLang="en-US" sz="2000" b="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51705" y="2740025"/>
            <a:ext cx="7310120" cy="37846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 marL="0" indent="267970"/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例：</a:t>
            </a:r>
            <a:r>
              <a:rPr 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创建数据库</a:t>
            </a:r>
            <a:r>
              <a:rPr lang="en-US" dirty="0" err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mydb</a:t>
            </a:r>
            <a:endParaRPr lang="en-US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267970"/>
            <a:r>
              <a:rPr 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Hive</a:t>
            </a:r>
            <a:r>
              <a:rPr 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中的数据库对应</a:t>
            </a:r>
            <a:r>
              <a:rPr 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HDFS</a:t>
            </a:r>
            <a:r>
              <a:rPr 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中的一个文件夹，文件夹命名格式为：数据库名</a:t>
            </a:r>
            <a:r>
              <a:rPr 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en-US" dirty="0" err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db</a:t>
            </a:r>
            <a:endParaRPr lang="en-US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267970"/>
            <a:r>
              <a:rPr 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create database </a:t>
            </a:r>
            <a:r>
              <a:rPr lang="en-US" dirty="0" err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mydb</a:t>
            </a:r>
            <a:r>
              <a:rPr 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if not exists test;</a:t>
            </a:r>
            <a:endParaRPr 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267970"/>
            <a:r>
              <a:rPr 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在指定路径下创建数据库</a:t>
            </a:r>
            <a:endParaRPr lang="en-US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267970"/>
            <a:r>
              <a:rPr 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create database </a:t>
            </a:r>
            <a:r>
              <a:rPr lang="en-US" dirty="0" err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mydb</a:t>
            </a:r>
            <a:r>
              <a:rPr 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location '/hive/</a:t>
            </a:r>
            <a:r>
              <a:rPr lang="en-US" dirty="0" err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mydb</a:t>
            </a:r>
            <a:r>
              <a:rPr 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';</a:t>
            </a:r>
            <a:endParaRPr 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267970"/>
            <a:r>
              <a:rPr 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创建数据库，并为数据库添加描述信息</a:t>
            </a:r>
            <a:endParaRPr lang="en-US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267970"/>
            <a:r>
              <a:rPr 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create database </a:t>
            </a:r>
            <a:r>
              <a:rPr lang="en-US" dirty="0" err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mydb</a:t>
            </a:r>
            <a:r>
              <a:rPr 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comment 'my test </a:t>
            </a:r>
            <a:r>
              <a:rPr lang="en-US" dirty="0" err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db</a:t>
            </a:r>
            <a:r>
              <a:rPr 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'</a:t>
            </a:r>
          </a:p>
          <a:p>
            <a:pPr marL="0" indent="267970"/>
            <a:r>
              <a:rPr 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with </a:t>
            </a:r>
            <a:r>
              <a:rPr lang="en-US" dirty="0" err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dbproperties</a:t>
            </a:r>
            <a:r>
              <a:rPr 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('creator'='</a:t>
            </a:r>
            <a:r>
              <a:rPr lang="en-US" dirty="0" err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zhangsan</a:t>
            </a:r>
            <a:r>
              <a:rPr 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','date'='2019-5-24');</a:t>
            </a:r>
            <a:endParaRPr 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267970"/>
            <a:r>
              <a:rPr 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在数据库</a:t>
            </a:r>
            <a:r>
              <a:rPr lang="en-US" dirty="0" err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mydb</a:t>
            </a:r>
            <a:r>
              <a:rPr 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中创建表</a:t>
            </a:r>
            <a:r>
              <a:rPr 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student</a:t>
            </a:r>
            <a:r>
              <a:rPr 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，并定义列属性</a:t>
            </a:r>
            <a:endParaRPr lang="en-US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267970"/>
            <a:r>
              <a:rPr 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create table student(id int, name string, sex string, age int, department string) row format delimited fields terminated by ",";</a:t>
            </a:r>
            <a:endParaRPr lang="zh-CN" altLang="en-US" dirty="0"/>
          </a:p>
        </p:txBody>
      </p:sp>
      <p:sp>
        <p:nvSpPr>
          <p:cNvPr id="24" name="左右箭头 23"/>
          <p:cNvSpPr/>
          <p:nvPr/>
        </p:nvSpPr>
        <p:spPr>
          <a:xfrm>
            <a:off x="3568065" y="4220845"/>
            <a:ext cx="1183640" cy="288290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8021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Hive SQL查询语言——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DDL语句</a:t>
            </a:r>
            <a:endParaRPr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4195" y="895985"/>
            <a:ext cx="9468485" cy="1918335"/>
          </a:xfrm>
          <a:prstGeom prst="rect">
            <a:avLst/>
          </a:prstGeom>
          <a:noFill/>
          <a:ln w="952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0" indent="267970">
              <a:lnSpc>
                <a:spcPct val="110000"/>
              </a:lnSpc>
            </a:pPr>
            <a:r>
              <a:rPr 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查看语法：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				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查看创建数据库mydb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7970">
              <a:lnSpc>
                <a:spcPct val="11000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查询所有的数据库  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		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show create database mydb;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show databases;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查看mydb数据库的详细信息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desc database mydb;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3560" y="2948940"/>
            <a:ext cx="9469120" cy="1851025"/>
          </a:xfrm>
          <a:prstGeom prst="rect">
            <a:avLst/>
          </a:prstGeom>
          <a:noFill/>
          <a:ln w="952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0" indent="267970">
              <a:lnSpc>
                <a:spcPct val="110000"/>
              </a:lnSpc>
            </a:pPr>
            <a:r>
              <a:rPr 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修改语法：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更改修改人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alter database mydb set dbproperties ('modifier'='user');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修改表（插入列）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alter table student add columns(score int);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3560" y="5000625"/>
            <a:ext cx="9469120" cy="1512570"/>
          </a:xfrm>
          <a:prstGeom prst="rect">
            <a:avLst/>
          </a:prstGeom>
          <a:noFill/>
          <a:ln w="952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0" indent="267970">
              <a:lnSpc>
                <a:spcPct val="110000"/>
              </a:lnSpc>
            </a:pPr>
            <a:r>
              <a:rPr 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删除语法：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如果数据库中有表时，不能直接删除，需要先删除表再删除数据库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drop table student;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drop database if exists student;</a:t>
            </a:r>
          </a:p>
        </p:txBody>
      </p:sp>
    </p:spTree>
  </p:cSld>
  <p:clrMapOvr>
    <a:masterClrMapping/>
  </p:clrMapOvr>
  <p:transition spd="slow" advClick="0" advTm="3624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8021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Hive SQL查询语言——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DML语句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44195" y="671830"/>
            <a:ext cx="9468485" cy="1918335"/>
          </a:xfrm>
          <a:prstGeom prst="rect">
            <a:avLst/>
          </a:prstGeom>
          <a:noFill/>
          <a:ln w="952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0" indent="267970">
              <a:lnSpc>
                <a:spcPct val="110000"/>
              </a:lnSpc>
            </a:pPr>
            <a:r>
              <a:rPr 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加载数据：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				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LOAD DATA [LOCAL] INPATH 'filepath' [OVERWRITE] INTO TABLE tablename [PARTITION (partcol1=val1, partcol2=val2 ...)]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将/hive/data/emp.txt中的数据加载到表emp中。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load data inpath '/hive/data/emp.txt' overwrite into table 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emp;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43560" y="2661920"/>
            <a:ext cx="9469120" cy="1851025"/>
          </a:xfrm>
          <a:prstGeom prst="rect">
            <a:avLst/>
          </a:prstGeom>
          <a:noFill/>
          <a:ln w="952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0" indent="267970">
              <a:lnSpc>
                <a:spcPct val="110000"/>
              </a:lnSpc>
            </a:pPr>
            <a:r>
              <a:rPr 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插入语句：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INSERT OVERWRITE TABLE tablename [PARTITION (partcol1=val1, partcol2=val2 ...) [IF NOT EXISTS]] select_statement FROM from_statement;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INSERT INTO TABLE tablename [PARTITION (partcol1=val1, partcol2=val2 ...)] select_statement1 FROM from_statement;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3560" y="5144135"/>
            <a:ext cx="10139680" cy="1512570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0" indent="267970">
              <a:lnSpc>
                <a:spcPct val="110000"/>
              </a:lnSpc>
            </a:pPr>
            <a:r>
              <a:rPr 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插入数据：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insert into emp(no,name,job) values(1001,'TOM','MANAGER');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insert into emp values(1002,'JOHN','CLERK',7786,'1995-8-28',1850.0,2.0,30);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insert overwrite table copy select * from emp;</a:t>
            </a:r>
          </a:p>
        </p:txBody>
      </p:sp>
      <p:sp>
        <p:nvSpPr>
          <p:cNvPr id="3" name="上下箭头 2"/>
          <p:cNvSpPr/>
          <p:nvPr/>
        </p:nvSpPr>
        <p:spPr>
          <a:xfrm>
            <a:off x="4225925" y="4512945"/>
            <a:ext cx="288290" cy="631190"/>
          </a:xfrm>
          <a:prstGeom prst="upDown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253345" y="908685"/>
            <a:ext cx="18059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indent="266700" algn="l"/>
            <a:r>
              <a:rPr lang="en-US" sz="2400" b="1">
                <a:solidFill>
                  <a:schemeClr val="accent4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DML</a:t>
            </a:r>
          </a:p>
          <a:p>
            <a:pPr marL="0" indent="266700" algn="l"/>
            <a:r>
              <a:rPr lang="zh-CN" sz="2400" b="1">
                <a:solidFill>
                  <a:schemeClr val="accent4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数据操纵语言，包括加载</a:t>
            </a:r>
            <a:r>
              <a:rPr lang="en-US" sz="2400" b="1">
                <a:solidFill>
                  <a:schemeClr val="accent4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LOAD</a:t>
            </a:r>
            <a:r>
              <a:rPr lang="zh-CN" sz="2400" b="1">
                <a:solidFill>
                  <a:schemeClr val="accent4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、插入</a:t>
            </a:r>
            <a:r>
              <a:rPr lang="en-US" sz="2400" b="1">
                <a:solidFill>
                  <a:schemeClr val="accent4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INSERT</a:t>
            </a:r>
            <a:r>
              <a:rPr lang="zh-CN" sz="2400" b="1">
                <a:solidFill>
                  <a:schemeClr val="accent4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等操作。</a:t>
            </a:r>
            <a:endParaRPr lang="zh-CN" altLang="en-US" sz="2400" b="1">
              <a:solidFill>
                <a:schemeClr val="accent4"/>
              </a:solidFill>
              <a:effectLst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1207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Hive SQL查询语言——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L语句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（主要是SELECT语句）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43560" y="905510"/>
            <a:ext cx="9468485" cy="3272790"/>
          </a:xfrm>
          <a:prstGeom prst="rect">
            <a:avLst/>
          </a:prstGeom>
          <a:noFill/>
          <a:ln w="952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0" indent="267970">
              <a:lnSpc>
                <a:spcPct val="110000"/>
              </a:lnSpc>
            </a:pPr>
            <a:r>
              <a:rPr 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语法：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</a:p>
          <a:p>
            <a:pPr marL="0" indent="267970" algn="l">
              <a:lnSpc>
                <a:spcPct val="110000"/>
              </a:lnSpc>
              <a:buClrTx/>
              <a:buSzTx/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SELECT [ALL | DISTINCT] select_expr, select_expr, ...</a:t>
            </a:r>
          </a:p>
          <a:p>
            <a:pPr marL="0" indent="267970" algn="l">
              <a:lnSpc>
                <a:spcPct val="110000"/>
              </a:lnSpc>
              <a:buClrTx/>
              <a:buSzTx/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FROM table_reference</a:t>
            </a:r>
          </a:p>
          <a:p>
            <a:pPr marL="0" indent="267970" algn="l">
              <a:lnSpc>
                <a:spcPct val="110000"/>
              </a:lnSpc>
              <a:buClrTx/>
              <a:buSzTx/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[WHERE where_condition]</a:t>
            </a:r>
          </a:p>
          <a:p>
            <a:pPr marL="0" indent="267970" algn="l">
              <a:lnSpc>
                <a:spcPct val="110000"/>
              </a:lnSpc>
              <a:buClrTx/>
              <a:buSzTx/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[GROUP BY col_list [HAVING condition]]</a:t>
            </a:r>
          </a:p>
          <a:p>
            <a:pPr marL="0" indent="267970" algn="l">
              <a:lnSpc>
                <a:spcPct val="110000"/>
              </a:lnSpc>
              <a:buClrTx/>
              <a:buSzTx/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[   CLUSTER BY col_list</a:t>
            </a:r>
          </a:p>
          <a:p>
            <a:pPr marL="0" indent="267970" algn="l">
              <a:lnSpc>
                <a:spcPct val="110000"/>
              </a:lnSpc>
              <a:buClrTx/>
              <a:buSzTx/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  | [DISTRIBUTE BY col_list] [SORT BY| ORDER BY col_list]</a:t>
            </a:r>
          </a:p>
          <a:p>
            <a:pPr marL="0" indent="267970" algn="l">
              <a:lnSpc>
                <a:spcPct val="110000"/>
              </a:lnSpc>
              <a:buClrTx/>
              <a:buSzTx/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</a:p>
          <a:p>
            <a:pPr marL="0" indent="267970" algn="l">
              <a:lnSpc>
                <a:spcPct val="110000"/>
              </a:lnSpc>
              <a:buClrTx/>
              <a:buSzTx/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[LIMIT number]		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3560" y="4928870"/>
            <a:ext cx="9469120" cy="1512570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0" indent="267970">
              <a:lnSpc>
                <a:spcPct val="110000"/>
              </a:lnSpc>
            </a:pPr>
            <a:r>
              <a:rPr 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例：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查询销售记录最大的 5 个销售代表：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SET mapred.reduce.tasks = 1 </a:t>
            </a:r>
          </a:p>
          <a:p>
            <a:pPr marL="0" indent="267970">
              <a:lnSpc>
                <a:spcPct val="110000"/>
              </a:lnSpc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  SELECT * FROM emp SORT BY amount DESC LIMIT 5</a:t>
            </a:r>
          </a:p>
        </p:txBody>
      </p:sp>
      <p:sp>
        <p:nvSpPr>
          <p:cNvPr id="3" name="上下箭头 2"/>
          <p:cNvSpPr/>
          <p:nvPr/>
        </p:nvSpPr>
        <p:spPr>
          <a:xfrm>
            <a:off x="3649980" y="4178300"/>
            <a:ext cx="215900" cy="750570"/>
          </a:xfrm>
          <a:prstGeom prst="upDown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Hive SQL查询语言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95605" y="706755"/>
            <a:ext cx="11855450" cy="521970"/>
            <a:chOff x="695" y="497"/>
            <a:chExt cx="18670" cy="822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1825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Hive</a:t>
              </a:r>
              <a:r>
                <a:rPr lang="zh-CN" altLang="en-US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操作实例</a:t>
              </a: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06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90" y="1228725"/>
            <a:ext cx="5581015" cy="540194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2804160" y="2369820"/>
            <a:ext cx="2212340" cy="101473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/>
              <a:t>目标：</a:t>
            </a:r>
          </a:p>
          <a:p>
            <a:r>
              <a:rPr lang="zh-CN" altLang="en-US" sz="2000"/>
              <a:t>将文件student.txt存入hive中</a:t>
            </a:r>
          </a:p>
        </p:txBody>
      </p:sp>
      <p:sp>
        <p:nvSpPr>
          <p:cNvPr id="10" name="圆角右箭头 9"/>
          <p:cNvSpPr/>
          <p:nvPr/>
        </p:nvSpPr>
        <p:spPr>
          <a:xfrm>
            <a:off x="3648075" y="1228725"/>
            <a:ext cx="2570480" cy="904240"/>
          </a:xfrm>
          <a:prstGeom prst="ben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78655" y="768350"/>
            <a:ext cx="149225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步骤 </a:t>
            </a:r>
          </a:p>
        </p:txBody>
      </p:sp>
      <p:pic>
        <p:nvPicPr>
          <p:cNvPr id="207" name="图片 6"/>
          <p:cNvPicPr>
            <a:picLocks noChangeAspect="1"/>
          </p:cNvPicPr>
          <p:nvPr/>
        </p:nvPicPr>
        <p:blipFill>
          <a:blip r:embed="rId4"/>
          <a:srcRect r="349" b="387"/>
          <a:stretch>
            <a:fillRect/>
          </a:stretch>
        </p:blipFill>
        <p:spPr>
          <a:xfrm>
            <a:off x="6218555" y="706755"/>
            <a:ext cx="5937250" cy="406908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6580505" y="5138420"/>
            <a:ext cx="4627880" cy="132207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indent="267970" algn="l"/>
            <a:r>
              <a:rPr 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启动</a:t>
            </a:r>
            <a:r>
              <a:rPr 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Hive</a:t>
            </a:r>
            <a:endParaRPr lang="zh-CN" sz="20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267970" algn="l"/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）启动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hadoop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start-all.sh</a:t>
            </a:r>
            <a:endParaRPr lang="zh-CN" sz="20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267970" algn="l"/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（2）启动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mysql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service mysql start </a:t>
            </a:r>
            <a:endParaRPr lang="zh-CN" sz="20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267970" algn="l"/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）启动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hive 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hive</a:t>
            </a:r>
            <a:endParaRPr lang="en-US" alt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上箭头 12"/>
          <p:cNvSpPr/>
          <p:nvPr/>
        </p:nvSpPr>
        <p:spPr>
          <a:xfrm>
            <a:off x="10418445" y="4775835"/>
            <a:ext cx="215900" cy="362585"/>
          </a:xfrm>
          <a:prstGeom prst="up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Hive SQL查询语言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95605" y="706755"/>
            <a:ext cx="11855450" cy="521970"/>
            <a:chOff x="695" y="497"/>
            <a:chExt cx="18670" cy="822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1825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Hive</a:t>
              </a:r>
              <a:r>
                <a:rPr lang="zh-CN" altLang="en-US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操作实例</a:t>
              </a: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08" name="图片 46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510" y="1101725"/>
            <a:ext cx="6319520" cy="5534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74625" y="1376045"/>
            <a:ext cx="6189980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7970"/>
            <a:r>
              <a:rPr lang="en-US" sz="2000" b="1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2000" b="1">
                <a:latin typeface="宋体" panose="02010600030101010101" pitchFamily="2" charset="-122"/>
                <a:cs typeface="宋体" panose="02010600030101010101" pitchFamily="2" charset="-122"/>
              </a:rPr>
              <a:t>创建数据库</a:t>
            </a:r>
            <a:endParaRPr lang="zh-CN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7970"/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）创建一个数据库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bigdata</a:t>
            </a:r>
          </a:p>
          <a:p>
            <a:pPr marL="0" indent="267970"/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hive&gt; create database bigdata;</a:t>
            </a:r>
            <a:endParaRPr lang="zh-CN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7970"/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）使用新的数据库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bigdata</a:t>
            </a:r>
          </a:p>
          <a:p>
            <a:pPr marL="0" indent="267970"/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hive&gt; use bigdata;</a:t>
            </a:r>
            <a:endParaRPr lang="zh-CN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7970"/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）查看当前正在使用的数据库</a:t>
            </a:r>
            <a:endParaRPr 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7970"/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hive&gt; select current_database();</a:t>
            </a:r>
            <a:endParaRPr lang="en-US" sz="20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7970"/>
            <a:r>
              <a:rPr lang="en-US" sz="2000" b="1"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sz="2000" b="1">
                <a:latin typeface="宋体" panose="02010600030101010101" pitchFamily="2" charset="-122"/>
                <a:cs typeface="宋体" panose="02010600030101010101" pitchFamily="2" charset="-122"/>
              </a:rPr>
              <a:t>创建表</a:t>
            </a:r>
            <a:endParaRPr lang="zh-CN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7970"/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）在数据库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bigdata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创建一张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student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表</a:t>
            </a:r>
            <a:endParaRPr 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7970"/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hive&gt; create table student(id int,name string, sex string, age int, department string) row format delimited fields terminated by ",";</a:t>
            </a:r>
            <a:endParaRPr lang="zh-CN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7970"/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）往表中加载数据</a:t>
            </a:r>
            <a:endParaRPr 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7970"/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hive&gt; load data local inpath "/home/student.txt" into table student;</a:t>
            </a:r>
            <a:endParaRPr lang="zh-CN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7970"/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）查询数据</a:t>
            </a:r>
            <a:endParaRPr 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7970"/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hive&gt; select * from student where age=’21’;</a:t>
            </a:r>
            <a:endParaRPr lang="en-US" alt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 rot="480000">
            <a:off x="8799830" y="2593975"/>
            <a:ext cx="263144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实际操作运行结果</a:t>
            </a:r>
          </a:p>
        </p:txBody>
      </p:sp>
    </p:spTree>
  </p:cSld>
  <p:clrMapOvr>
    <a:masterClrMapping/>
  </p:clrMapOvr>
  <p:transition spd="slow" advClick="0" advTm="3624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0"/>
          <p:cNvGrpSpPr/>
          <p:nvPr/>
        </p:nvGrpSpPr>
        <p:grpSpPr>
          <a:xfrm>
            <a:off x="730829" y="788299"/>
            <a:ext cx="2637764" cy="767270"/>
            <a:chOff x="1409700" y="1155700"/>
            <a:chExt cx="2638120" cy="767269"/>
          </a:xfrm>
        </p:grpSpPr>
        <p:sp>
          <p:nvSpPr>
            <p:cNvPr id="31" name="文本框 30"/>
            <p:cNvSpPr txBox="1"/>
            <p:nvPr/>
          </p:nvSpPr>
          <p:spPr>
            <a:xfrm>
              <a:off x="1409700" y="1155700"/>
              <a:ext cx="1210752" cy="7077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zh-CN" altLang="en-US" sz="4000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747288" y="1520685"/>
              <a:ext cx="1300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en-US" altLang="zh-CN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CONTENT</a:t>
              </a:r>
              <a:endParaRPr lang="zh-CN" altLang="en-US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2451765" y="1461463"/>
              <a:ext cx="413246" cy="461506"/>
            </a:xfrm>
            <a:prstGeom prst="line">
              <a:avLst/>
            </a:prstGeom>
            <a:ln w="25400" cap="rnd">
              <a:solidFill>
                <a:schemeClr val="bg2">
                  <a:lumMod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41"/>
          <p:cNvGrpSpPr/>
          <p:nvPr/>
        </p:nvGrpSpPr>
        <p:grpSpPr>
          <a:xfrm>
            <a:off x="1533333" y="4284692"/>
            <a:ext cx="5313343" cy="398780"/>
            <a:chOff x="8258783" y="2250998"/>
            <a:chExt cx="5314060" cy="398781"/>
          </a:xfrm>
        </p:grpSpPr>
        <p:sp>
          <p:nvSpPr>
            <p:cNvPr id="43" name="矩形 42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ECA1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9056401" y="2250998"/>
              <a:ext cx="4516442" cy="398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6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.</a:t>
              </a: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4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  Hive SQL查询语言</a:t>
              </a:r>
            </a:p>
          </p:txBody>
        </p:sp>
      </p:grpSp>
      <p:grpSp>
        <p:nvGrpSpPr>
          <p:cNvPr id="18" name="组合 44"/>
          <p:cNvGrpSpPr/>
          <p:nvPr/>
        </p:nvGrpSpPr>
        <p:grpSpPr>
          <a:xfrm>
            <a:off x="1533333" y="4904699"/>
            <a:ext cx="6752868" cy="398780"/>
            <a:chOff x="8258783" y="2250998"/>
            <a:chExt cx="6753779" cy="399415"/>
          </a:xfrm>
        </p:grpSpPr>
        <p:sp>
          <p:nvSpPr>
            <p:cNvPr id="46" name="矩形 45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055765" y="2250998"/>
              <a:ext cx="5956797" cy="399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6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.</a:t>
              </a: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5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  Hive访问接口</a:t>
              </a:r>
            </a:p>
          </p:txBody>
        </p:sp>
      </p:grpSp>
      <p:grpSp>
        <p:nvGrpSpPr>
          <p:cNvPr id="10" name="组合 37"/>
          <p:cNvGrpSpPr/>
          <p:nvPr/>
        </p:nvGrpSpPr>
        <p:grpSpPr>
          <a:xfrm>
            <a:off x="1533333" y="2547738"/>
            <a:ext cx="4521891" cy="398780"/>
            <a:chOff x="8258783" y="2251632"/>
            <a:chExt cx="4522501" cy="398779"/>
          </a:xfrm>
        </p:grpSpPr>
        <p:sp>
          <p:nvSpPr>
            <p:cNvPr id="11" name="矩形 10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057035" y="2251632"/>
              <a:ext cx="3724249" cy="398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6</a:t>
              </a:r>
              <a:r>
                <a:rPr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.1  Hive概述</a:t>
              </a:r>
            </a:p>
          </p:txBody>
        </p:sp>
      </p:grpSp>
      <p:grpSp>
        <p:nvGrpSpPr>
          <p:cNvPr id="14" name="组合 38"/>
          <p:cNvGrpSpPr/>
          <p:nvPr/>
        </p:nvGrpSpPr>
        <p:grpSpPr>
          <a:xfrm>
            <a:off x="1521349" y="3100017"/>
            <a:ext cx="5312707" cy="398780"/>
            <a:chOff x="8258783" y="2250997"/>
            <a:chExt cx="5313424" cy="398779"/>
          </a:xfrm>
        </p:grpSpPr>
        <p:sp>
          <p:nvSpPr>
            <p:cNvPr id="16" name="矩形 15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D53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055765" y="2250997"/>
              <a:ext cx="4516442" cy="398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6</a:t>
              </a:r>
              <a:r>
                <a:rPr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.2  Hive数据类型及数据模型</a:t>
              </a:r>
            </a:p>
          </p:txBody>
        </p:sp>
      </p:grpSp>
      <p:grpSp>
        <p:nvGrpSpPr>
          <p:cNvPr id="2" name="组合 38">
            <a:extLst>
              <a:ext uri="{FF2B5EF4-FFF2-40B4-BE49-F238E27FC236}">
                <a16:creationId xmlns:a16="http://schemas.microsoft.com/office/drawing/2014/main" id="{EBE8DA42-7F90-7725-31D5-C55D14B00CED}"/>
              </a:ext>
            </a:extLst>
          </p:cNvPr>
          <p:cNvGrpSpPr/>
          <p:nvPr/>
        </p:nvGrpSpPr>
        <p:grpSpPr>
          <a:xfrm>
            <a:off x="1521349" y="3692564"/>
            <a:ext cx="5312707" cy="398780"/>
            <a:chOff x="8258783" y="2250997"/>
            <a:chExt cx="5313424" cy="39877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91BCAC4-68A5-2319-DE3E-D45D093F95CF}"/>
                </a:ext>
              </a:extLst>
            </p:cNvPr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D53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A32799F-3B76-BCCF-B6A8-49F209F7CBA2}"/>
                </a:ext>
              </a:extLst>
            </p:cNvPr>
            <p:cNvSpPr txBox="1"/>
            <p:nvPr/>
          </p:nvSpPr>
          <p:spPr>
            <a:xfrm>
              <a:off x="9055765" y="2250997"/>
              <a:ext cx="4516442" cy="398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6</a:t>
              </a:r>
              <a:r>
                <a:rPr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.</a:t>
              </a:r>
              <a:r>
                <a:rPr 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3</a:t>
              </a:r>
              <a:r>
                <a:rPr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  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安装</a:t>
              </a:r>
              <a:r>
                <a:rPr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Hive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7000"/>
    </mc:Choice>
    <mc:Fallback xmlns="">
      <p:transition spd="slow" advClick="0" advTm="7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Hive访问接口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81940" y="789940"/>
            <a:ext cx="116319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Hive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的访问接口，主要包括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Hive CLI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（控制命令行接口）、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Beeline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JDBC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ODBC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Web GUI 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/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Hive CLI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Beeline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都是交互式用户接口，并且功能相似；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JDBC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ODBC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是一种类似于编程访问关系型数据库的访问接口；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Web GUI 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接口是通过浏览器的访问接口。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Hive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的各个接口的模型图</a:t>
            </a:r>
            <a:endParaRPr lang="zh-CN" alt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28" name="图片 228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69989" y="1929368"/>
            <a:ext cx="6045200" cy="4627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Hive访问接口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16865" y="850900"/>
            <a:ext cx="6366510" cy="521970"/>
            <a:chOff x="695" y="497"/>
            <a:chExt cx="10026" cy="822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961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en-US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Hive CLI访问接口</a:t>
              </a: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43560" y="1591310"/>
            <a:ext cx="1085215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charset="0"/>
              <a:buChar char="ü"/>
            </a:pP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Shell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环境下输入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hive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命令可以启用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Hive CLI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。在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CLI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下，所有的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Hive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语句都以分号结束。</a:t>
            </a:r>
          </a:p>
          <a:p>
            <a:pPr marL="342900" indent="-342900">
              <a:buFont typeface="Wingdings" panose="05000000000000000000" charset="0"/>
              <a:buChar char="ü"/>
            </a:pP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CLI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下可以对一些属性做出设置，像是设置底层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MapReduce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任务中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Reducer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的实例数。</a:t>
            </a:r>
          </a:p>
          <a:p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下面列举几个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Hive CLI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常用的属性：</a:t>
            </a:r>
            <a:endParaRPr lang="en-US" sz="2400" b="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>
              <a:buFont typeface="Wingdings" panose="05000000000000000000" charset="0"/>
              <a:buChar char="p"/>
            </a:pPr>
            <a:r>
              <a:rPr lang="en-US" sz="2400" b="0" dirty="0" err="1">
                <a:latin typeface="宋体" panose="02010600030101010101" pitchFamily="2" charset="-122"/>
                <a:cs typeface="宋体" panose="02010600030101010101" pitchFamily="2" charset="-122"/>
              </a:rPr>
              <a:t>hive.cli.print.header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当设置为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true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时，查询返回结果的同时会打印列名。默认情况下设置为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false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。因此不会打印。</a:t>
            </a:r>
          </a:p>
          <a:p>
            <a:r>
              <a:rPr lang="en-US" alt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想要开启列名打印的功能需要输入以下指令。</a:t>
            </a:r>
            <a:endParaRPr lang="en-US" sz="2400" b="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   hive &gt; set </a:t>
            </a:r>
            <a:r>
              <a:rPr lang="en-US" sz="2400" b="0" dirty="0" err="1">
                <a:latin typeface="宋体" panose="02010600030101010101" pitchFamily="2" charset="-122"/>
                <a:cs typeface="宋体" panose="02010600030101010101" pitchFamily="2" charset="-122"/>
              </a:rPr>
              <a:t>hive.cli.print.header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=true;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lang="en-US" sz="2400" b="0" dirty="0" err="1">
                <a:latin typeface="宋体" panose="02010600030101010101" pitchFamily="2" charset="-122"/>
                <a:cs typeface="宋体" panose="02010600030101010101" pitchFamily="2" charset="-122"/>
              </a:rPr>
              <a:t>hive.cli.print.current.db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当设置为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true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时，将打印当前数据库的名字。默认情况下设置为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false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r>
              <a:rPr lang="en-US" alt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可以通过输入以下指令修改属性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</a:p>
          <a:p>
            <a:r>
              <a:rPr 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  hive 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&gt; set </a:t>
            </a:r>
            <a:r>
              <a:rPr lang="en-US" sz="2400" b="0" dirty="0" err="1">
                <a:latin typeface="宋体" panose="02010600030101010101" pitchFamily="2" charset="-122"/>
                <a:cs typeface="宋体" panose="02010600030101010101" pitchFamily="2" charset="-122"/>
              </a:rPr>
              <a:t>hive.cli.print.current.db</a:t>
            </a:r>
            <a:r>
              <a:rPr lang="en-US" sz="2400" b="0" dirty="0">
                <a:latin typeface="宋体" panose="02010600030101010101" pitchFamily="2" charset="-122"/>
                <a:cs typeface="宋体" panose="02010600030101010101" pitchFamily="2" charset="-122"/>
              </a:rPr>
              <a:t>=true;</a:t>
            </a:r>
            <a:endParaRPr lang="zh-CN" altLang="en-US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Hive访问接口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16865" y="850900"/>
            <a:ext cx="6366510" cy="521970"/>
            <a:chOff x="695" y="497"/>
            <a:chExt cx="10026" cy="822"/>
          </a:xfrm>
        </p:grpSpPr>
        <p:sp>
          <p:nvSpPr>
            <p:cNvPr id="4" name="TextBox 54"/>
            <p:cNvSpPr txBox="1"/>
            <p:nvPr/>
          </p:nvSpPr>
          <p:spPr>
            <a:xfrm>
              <a:off x="1109" y="497"/>
              <a:ext cx="961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en-US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JDBC访问接口</a:t>
              </a: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43560" y="1591310"/>
            <a:ext cx="10852150" cy="3636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◎</a:t>
            </a:r>
            <a:r>
              <a:rPr sz="2400" b="0">
                <a:latin typeface="宋体" panose="02010600030101010101" pitchFamily="2" charset="-122"/>
                <a:cs typeface="宋体" panose="02010600030101010101" pitchFamily="2" charset="-122"/>
              </a:rPr>
              <a:t>Java客户端可以使用预先提供的JDBC驱动来连接Hive。</a:t>
            </a:r>
          </a:p>
          <a:p>
            <a:pPr marL="0" indent="0">
              <a:lnSpc>
                <a:spcPct val="120000"/>
              </a:lnSpc>
              <a:buNone/>
            </a:pPr>
            <a:r>
              <a:rPr sz="2400" b="0">
                <a:latin typeface="宋体" panose="02010600030101010101" pitchFamily="2" charset="-122"/>
                <a:cs typeface="宋体" panose="02010600030101010101" pitchFamily="2" charset="-122"/>
              </a:rPr>
              <a:t>  连接步骤和其他兼容JDBC的数据库一样。首先载入驱动，然后建立连接。</a:t>
            </a:r>
          </a:p>
          <a:p>
            <a:pPr marL="0" indent="0">
              <a:lnSpc>
                <a:spcPct val="120000"/>
              </a:lnSpc>
              <a:buNone/>
            </a:pPr>
            <a:r>
              <a:rPr sz="2400" b="0">
                <a:latin typeface="宋体" panose="02010600030101010101" pitchFamily="2" charset="-122"/>
                <a:cs typeface="宋体" panose="02010600030101010101" pitchFamily="2" charset="-122"/>
              </a:rPr>
              <a:t>◎ JDBC驱动的类名是org.apache.hadoop.hive.jdbc.HiveDriver。</a:t>
            </a:r>
          </a:p>
          <a:p>
            <a:pPr marL="0" indent="0">
              <a:lnSpc>
                <a:spcPct val="120000"/>
              </a:lnSpc>
              <a:buNone/>
            </a:pPr>
            <a:r>
              <a:rPr sz="2400" b="0">
                <a:latin typeface="宋体" panose="02010600030101010101" pitchFamily="2" charset="-122"/>
                <a:cs typeface="宋体" panose="02010600030101010101" pitchFamily="2" charset="-122"/>
              </a:rPr>
              <a:t>本地模式中使用的JDBC的URL是jdbc:hive://</a:t>
            </a:r>
          </a:p>
          <a:p>
            <a:pPr marL="0" indent="0">
              <a:lnSpc>
                <a:spcPct val="120000"/>
              </a:lnSpc>
              <a:buNone/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◎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400" b="0">
                <a:latin typeface="宋体" panose="02010600030101010101" pitchFamily="2" charset="-122"/>
                <a:cs typeface="宋体" panose="02010600030101010101" pitchFamily="2" charset="-122"/>
              </a:rPr>
              <a:t>如果是集群中的配置，那么JDBC的URL通常是这样的形式：jdbc:hive//&lt;hostname&gt;:&lt;port&gt;。</a:t>
            </a:r>
          </a:p>
          <a:p>
            <a:pPr marL="0" indent="0">
              <a:lnSpc>
                <a:spcPct val="120000"/>
              </a:lnSpc>
              <a:buNone/>
            </a:pPr>
            <a:r>
              <a:rPr sz="2400" b="0">
                <a:latin typeface="宋体" panose="02010600030101010101" pitchFamily="2" charset="-122"/>
                <a:cs typeface="宋体" panose="02010600030101010101" pitchFamily="2" charset="-122"/>
              </a:rPr>
              <a:t>&lt;hostname&gt;是Hive服务器的主机名，&lt;port&gt;是预先配置的端口号（默认为10000）。</a:t>
            </a:r>
          </a:p>
        </p:txBody>
      </p:sp>
    </p:spTree>
  </p:cSld>
  <p:clrMapOvr>
    <a:masterClrMapping/>
  </p:clrMapOvr>
  <p:transition spd="slow" advClick="0" advTm="3624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yilin\Desktop\图片111.png图片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4" y="-2062"/>
            <a:ext cx="12190095" cy="6860063"/>
          </a:xfrm>
          <a:prstGeom prst="rect">
            <a:avLst/>
          </a:prstGeom>
          <a:noFill/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734310" y="2665017"/>
            <a:ext cx="7433818" cy="819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5330" b="1" cap="all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谢谢！</a:t>
            </a:r>
          </a:p>
        </p:txBody>
      </p:sp>
    </p:spTree>
  </p:cSld>
  <p:clrMapOvr>
    <a:masterClrMapping/>
  </p:clrMapOvr>
  <p:transition spd="med" advClick="0" advTm="7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32130" y="802640"/>
            <a:ext cx="10991215" cy="2306955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ive是由Facebook用来处理日志分析需求而开发的，它建立在Hadoop上的数据仓库工具，用于存储和处理海量结构化数据。Hive将海量结构化数据映射为一张张数据库表，数据分布式存储在HDFS上，元数据存储在RDMBS（关系数据库管理系统）中。Hive提供的了一套类似数据库的数据存储和处理机制，采用HQL（Hive SQL）语言对数据进行操作，Hive可以对操作语句进行解析和转化，生成一系列Map-Reduce任务，通过执行这些任务来完成数据处理。</a:t>
            </a:r>
          </a:p>
        </p:txBody>
      </p:sp>
      <p:sp>
        <p:nvSpPr>
          <p:cNvPr id="9" name="TextBox 54"/>
          <p:cNvSpPr txBox="1"/>
          <p:nvPr/>
        </p:nvSpPr>
        <p:spPr>
          <a:xfrm>
            <a:off x="603885" y="31750"/>
            <a:ext cx="7389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6.1  Hive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12750" y="3136900"/>
            <a:ext cx="2946400" cy="521970"/>
            <a:chOff x="695" y="481"/>
            <a:chExt cx="4640" cy="822"/>
          </a:xfrm>
        </p:grpSpPr>
        <p:sp>
          <p:nvSpPr>
            <p:cNvPr id="14" name="TextBox 54"/>
            <p:cNvSpPr txBox="1"/>
            <p:nvPr/>
          </p:nvSpPr>
          <p:spPr>
            <a:xfrm>
              <a:off x="1109" y="481"/>
              <a:ext cx="42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Hive特性</a:t>
              </a:r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90880" y="3750945"/>
            <a:ext cx="10271760" cy="2891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sz="2000" b="0">
                <a:latin typeface="Times New Roman" panose="02020603050405020304" charset="0"/>
                <a:ea typeface="宋体" panose="02010600030101010101" pitchFamily="2" charset="-122"/>
              </a:rPr>
              <a:t>可扩展性</a:t>
            </a:r>
            <a:r>
              <a:rPr lang="en-US" sz="2000" b="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sz="2000" b="0">
                <a:latin typeface="Times New Roman" panose="02020603050405020304" charset="0"/>
                <a:ea typeface="宋体" panose="02010600030101010101" pitchFamily="2" charset="-122"/>
              </a:rPr>
              <a:t>横向扩展，</a:t>
            </a:r>
            <a:r>
              <a:rPr lang="en-US" sz="2000" b="0">
                <a:latin typeface="Times New Roman" panose="02020603050405020304" charset="0"/>
                <a:ea typeface="宋体" panose="02010600030101010101" pitchFamily="2" charset="-122"/>
              </a:rPr>
              <a:t>Hive</a:t>
            </a:r>
            <a:r>
              <a:rPr lang="zh-CN" sz="2000" b="0">
                <a:latin typeface="Times New Roman" panose="02020603050405020304" charset="0"/>
                <a:ea typeface="宋体" panose="02010600030101010101" pitchFamily="2" charset="-122"/>
              </a:rPr>
              <a:t>可以自由的扩展集群的规模。</a:t>
            </a: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sz="2000" b="0">
                <a:latin typeface="Times New Roman" panose="02020603050405020304" charset="0"/>
                <a:ea typeface="宋体" panose="02010600030101010101" pitchFamily="2" charset="-122"/>
              </a:rPr>
              <a:t>延展性，</a:t>
            </a:r>
            <a:r>
              <a:rPr lang="en-US" sz="2000" b="0">
                <a:latin typeface="Times New Roman" panose="02020603050405020304" charset="0"/>
                <a:ea typeface="宋体" panose="02010600030101010101" pitchFamily="2" charset="-122"/>
              </a:rPr>
              <a:t>Hive</a:t>
            </a:r>
            <a:r>
              <a:rPr lang="zh-CN" sz="2000" b="0">
                <a:latin typeface="Times New Roman" panose="02020603050405020304" charset="0"/>
                <a:ea typeface="宋体" panose="02010600030101010101" pitchFamily="2" charset="-122"/>
              </a:rPr>
              <a:t>支持自定义函数，用户可以根据自己的需求来实现自己的函数。</a:t>
            </a: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sz="2000" b="0">
                <a:latin typeface="Times New Roman" panose="02020603050405020304" charset="0"/>
                <a:ea typeface="宋体" panose="02010600030101010101" pitchFamily="2" charset="-122"/>
              </a:rPr>
              <a:t>良好的容错性，可以保障即使有节点出现问题，</a:t>
            </a:r>
            <a:r>
              <a:rPr lang="en-US" sz="2000" b="0">
                <a:latin typeface="Times New Roman" panose="02020603050405020304" charset="0"/>
                <a:ea typeface="宋体" panose="02010600030101010101" pitchFamily="2" charset="-122"/>
              </a:rPr>
              <a:t>SQL</a:t>
            </a:r>
            <a:r>
              <a:rPr lang="zh-CN" sz="2000" b="0">
                <a:latin typeface="Times New Roman" panose="02020603050405020304" charset="0"/>
                <a:ea typeface="宋体" panose="02010600030101010101" pitchFamily="2" charset="-122"/>
              </a:rPr>
              <a:t>语句仍可完成执行。</a:t>
            </a:r>
            <a:endParaRPr lang="en-US" sz="200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en-US" sz="2000" b="1">
                <a:latin typeface="Times New Roman" panose="02020603050405020304" charset="0"/>
                <a:ea typeface="宋体" panose="02010600030101010101" pitchFamily="2" charset="-122"/>
              </a:rPr>
              <a:t>Hive</a:t>
            </a:r>
            <a:r>
              <a:rPr lang="zh-CN" sz="2000" b="1">
                <a:latin typeface="Times New Roman" panose="02020603050405020304" charset="0"/>
                <a:ea typeface="宋体" panose="02010600030101010101" pitchFamily="2" charset="-122"/>
              </a:rPr>
              <a:t>与直接使用</a:t>
            </a:r>
            <a:r>
              <a:rPr lang="en-US" sz="2000" b="1">
                <a:latin typeface="Times New Roman" panose="02020603050405020304" charset="0"/>
                <a:ea typeface="宋体" panose="02010600030101010101" pitchFamily="2" charset="-122"/>
              </a:rPr>
              <a:t>Map-Reduce</a:t>
            </a:r>
            <a:r>
              <a:rPr lang="zh-CN" sz="2000" b="1">
                <a:latin typeface="Times New Roman" panose="02020603050405020304" charset="0"/>
                <a:ea typeface="宋体" panose="02010600030101010101" pitchFamily="2" charset="-122"/>
              </a:rPr>
              <a:t>相比，具有明显的优势：</a:t>
            </a: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p"/>
            </a:pPr>
            <a:r>
              <a:rPr lang="zh-CN" sz="2000" b="0">
                <a:latin typeface="Times New Roman" panose="02020603050405020304" charset="0"/>
                <a:ea typeface="宋体" panose="02010600030101010101" pitchFamily="2" charset="-122"/>
              </a:rPr>
              <a:t>更友好的接口：操作接口采用类似</a:t>
            </a:r>
            <a:r>
              <a:rPr lang="en-US" sz="2000" b="0">
                <a:latin typeface="Times New Roman" panose="02020603050405020304" charset="0"/>
                <a:ea typeface="宋体" panose="02010600030101010101" pitchFamily="2" charset="-122"/>
              </a:rPr>
              <a:t>SQL</a:t>
            </a:r>
            <a:r>
              <a:rPr lang="zh-CN" sz="2000" b="0">
                <a:latin typeface="Times New Roman" panose="02020603050405020304" charset="0"/>
                <a:ea typeface="宋体" panose="02010600030101010101" pitchFamily="2" charset="-122"/>
              </a:rPr>
              <a:t>的语法，提供快速开发的能力。</a:t>
            </a: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p"/>
            </a:pPr>
            <a:r>
              <a:rPr lang="zh-CN" sz="2000" b="0">
                <a:latin typeface="Times New Roman" panose="02020603050405020304" charset="0"/>
                <a:ea typeface="宋体" panose="02010600030101010101" pitchFamily="2" charset="-122"/>
              </a:rPr>
              <a:t>更低的学习成本：避免了写</a:t>
            </a:r>
            <a:r>
              <a:rPr lang="en-US" sz="2000" b="0">
                <a:latin typeface="Times New Roman" panose="02020603050405020304" charset="0"/>
                <a:ea typeface="宋体" panose="02010600030101010101" pitchFamily="2" charset="-122"/>
              </a:rPr>
              <a:t>Map-Reduce</a:t>
            </a:r>
            <a:r>
              <a:rPr lang="zh-CN" sz="2000" b="0">
                <a:latin typeface="Times New Roman" panose="02020603050405020304" charset="0"/>
                <a:ea typeface="宋体" panose="02010600030101010101" pitchFamily="2" charset="-122"/>
              </a:rPr>
              <a:t>，减少开发人员的学习成本。</a:t>
            </a: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p"/>
            </a:pPr>
            <a:r>
              <a:rPr lang="zh-CN" sz="2000" b="0">
                <a:latin typeface="Times New Roman" panose="02020603050405020304" charset="0"/>
                <a:ea typeface="宋体" panose="02010600030101010101" pitchFamily="2" charset="-122"/>
              </a:rPr>
              <a:t>更好的扩展性：可自由扩展集群规模而无需重启服务，还支持用户自定义函数。</a:t>
            </a:r>
            <a:endParaRPr lang="zh-CN" altLang="en-US" sz="2000" b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6.1  Hive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概述</a:t>
            </a:r>
            <a:endParaRPr lang="zh-CN" altLang="en-US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0995" y="809625"/>
            <a:ext cx="6239510" cy="521970"/>
            <a:chOff x="695" y="481"/>
            <a:chExt cx="9826" cy="822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en-US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Hive工作原理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67385" y="1280795"/>
            <a:ext cx="105022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Hive的体系结构如图所示，主要由四个部分组成：用户接口、元数据存储（MetaStore）、跨语言服务（Thrift Server）、底层Driver。</a:t>
            </a:r>
          </a:p>
        </p:txBody>
      </p:sp>
      <p:pic>
        <p:nvPicPr>
          <p:cNvPr id="205" name="图片 1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2091690"/>
            <a:ext cx="4297045" cy="490410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4787900" y="2380615"/>
            <a:ext cx="6936740" cy="829945"/>
            <a:chOff x="1464" y="5770"/>
            <a:chExt cx="17392" cy="1307"/>
          </a:xfrm>
        </p:grpSpPr>
        <p:sp>
          <p:nvSpPr>
            <p:cNvPr id="23" name="文本框 22"/>
            <p:cNvSpPr txBox="1"/>
            <p:nvPr/>
          </p:nvSpPr>
          <p:spPr>
            <a:xfrm>
              <a:off x="2564" y="5770"/>
              <a:ext cx="16292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ym typeface="+mn-ea"/>
                </a:rPr>
                <a:t>用户接口：</a:t>
              </a:r>
              <a:r>
                <a:rPr lang="zh-CN" altLang="en-US" sz="2400">
                  <a:sym typeface="+mn-ea"/>
                </a:rPr>
                <a:t>负责接收用户的输入命令。主要由三个：CLI、JDBC/ODBC和Web UI。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❏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87900" y="3363595"/>
            <a:ext cx="6936740" cy="829945"/>
            <a:chOff x="1464" y="5770"/>
            <a:chExt cx="17392" cy="1307"/>
          </a:xfrm>
        </p:grpSpPr>
        <p:sp>
          <p:nvSpPr>
            <p:cNvPr id="26" name="文本框 25"/>
            <p:cNvSpPr txBox="1"/>
            <p:nvPr/>
          </p:nvSpPr>
          <p:spPr>
            <a:xfrm>
              <a:off x="2564" y="5770"/>
              <a:ext cx="16292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ym typeface="+mn-ea"/>
                </a:rPr>
                <a:t>元数据存储：</a:t>
              </a:r>
              <a:r>
                <a:rPr lang="zh-CN" altLang="en-US" sz="2400">
                  <a:sym typeface="+mn-ea"/>
                </a:rPr>
                <a:t>存储着Hive的元数据信息。元数据信息存储在关系型数据库中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❏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87900" y="4189730"/>
            <a:ext cx="6936740" cy="1198880"/>
            <a:chOff x="1464" y="5770"/>
            <a:chExt cx="17392" cy="1888"/>
          </a:xfrm>
        </p:grpSpPr>
        <p:sp>
          <p:nvSpPr>
            <p:cNvPr id="29" name="文本框 28"/>
            <p:cNvSpPr txBox="1"/>
            <p:nvPr/>
          </p:nvSpPr>
          <p:spPr>
            <a:xfrm>
              <a:off x="2564" y="5770"/>
              <a:ext cx="16292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ym typeface="+mn-ea"/>
                </a:rPr>
                <a:t>Thrift服务</a:t>
              </a:r>
              <a:r>
                <a:rPr lang="zh-CN" altLang="en-US" sz="2400">
                  <a:sym typeface="+mn-ea"/>
                </a:rPr>
                <a:t>：Thrift是Facebook开发的一个软件框架，可以用来进行可扩展且跨语言的服务的开发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❏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99635" y="5321300"/>
            <a:ext cx="6936740" cy="1198880"/>
            <a:chOff x="1464" y="5770"/>
            <a:chExt cx="17392" cy="1888"/>
          </a:xfrm>
        </p:grpSpPr>
        <p:sp>
          <p:nvSpPr>
            <p:cNvPr id="38" name="文本框 37"/>
            <p:cNvSpPr txBox="1"/>
            <p:nvPr/>
          </p:nvSpPr>
          <p:spPr>
            <a:xfrm>
              <a:off x="2564" y="5770"/>
              <a:ext cx="16292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ym typeface="+mn-ea"/>
                </a:rPr>
                <a:t>引擎Driver：</a:t>
              </a:r>
              <a:r>
                <a:rPr lang="zh-CN" altLang="en-US" sz="2400">
                  <a:sym typeface="+mn-ea"/>
                </a:rPr>
                <a:t>Hive的核心是引擎，包括解释器Parser，编译器Compiler，优化器Optimizer，执行器Executor。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❏</a:t>
              </a:r>
            </a:p>
          </p:txBody>
        </p:sp>
      </p:grpSp>
    </p:spTree>
  </p:cSld>
  <p:clrMapOvr>
    <a:masterClrMapping/>
  </p:clrMapOvr>
  <p:transition spd="slow" advClick="0" advTm="3624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2750" y="768985"/>
            <a:ext cx="6239510" cy="521970"/>
            <a:chOff x="695" y="481"/>
            <a:chExt cx="9826" cy="822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Hive执行流程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75640" y="1443355"/>
            <a:ext cx="10345420" cy="11988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/>
              <a:t>Hive作业通过命令行或者客户端提交，经过Compiler编译器，借助MetaStore中的元数据进行类型检测和语法分析，生成一个逻辑方案(Logical Plan)，然后通过优化处理，产生一个Map-Reduce任务。</a:t>
            </a:r>
          </a:p>
        </p:txBody>
      </p:sp>
      <p:sp>
        <p:nvSpPr>
          <p:cNvPr id="9" name="TextBox 54"/>
          <p:cNvSpPr txBox="1"/>
          <p:nvPr/>
        </p:nvSpPr>
        <p:spPr>
          <a:xfrm>
            <a:off x="603885" y="31750"/>
            <a:ext cx="8384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6.1  Hive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概述</a:t>
            </a:r>
            <a:endParaRPr lang="zh-CN" altLang="en-US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75640" y="2642235"/>
            <a:ext cx="1142047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30000"/>
              </a:lnSpc>
            </a:pP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流程大致步骤为：</a:t>
            </a:r>
          </a:p>
          <a:p>
            <a:pPr marL="0" indent="0">
              <a:lnSpc>
                <a:spcPct val="130000"/>
              </a:lnSpc>
            </a:pP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）用户提交查询等作业给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Driver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。（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）编译器获得该用户的任务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Plan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0" indent="0">
              <a:lnSpc>
                <a:spcPct val="130000"/>
              </a:lnSpc>
            </a:pP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）编译器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Compiler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根据用户任务去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MetaStore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中获取需要的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Hive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的元数据信息。</a:t>
            </a:r>
          </a:p>
          <a:p>
            <a:pPr marL="0" indent="0">
              <a:lnSpc>
                <a:spcPct val="130000"/>
              </a:lnSpc>
            </a:pP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）编译器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Compiler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得到元数据信息，对任务进行编译，先将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Hive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任务转换为抽象语法树，然后将抽象语法树转换成查询块，将查询块转化为逻辑的查询计划，重写逻辑查询计划，将逻辑计划转化为物理的计划（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Map-Reduce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最后选择最佳的策略。</a:t>
            </a:r>
          </a:p>
          <a:p>
            <a:pPr marL="0" indent="0">
              <a:lnSpc>
                <a:spcPct val="130000"/>
              </a:lnSpc>
            </a:pP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）将最终的计划提交给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Driver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0" indent="0">
              <a:lnSpc>
                <a:spcPct val="130000"/>
              </a:lnSpc>
            </a:pP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Driver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Map-Reduce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计划转交给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Execution Engine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去执行，获取元数据信息，提</a:t>
            </a:r>
          </a:p>
          <a:p>
            <a:pPr marL="0" indent="0">
              <a:lnSpc>
                <a:spcPct val="130000"/>
              </a:lnSpc>
            </a:pP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交给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Job Tracker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或者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Source Manager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执行该任务，任务会直接读取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HDFS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中文件进行相应的操作。</a:t>
            </a:r>
          </a:p>
          <a:p>
            <a:pPr marL="0" indent="0">
              <a:lnSpc>
                <a:spcPct val="130000"/>
              </a:lnSpc>
            </a:pP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）取得并返回执行结果。</a:t>
            </a:r>
            <a:endParaRPr lang="zh-CN" altLang="en-US" sz="2000" b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2750" y="768985"/>
            <a:ext cx="6239510" cy="521970"/>
            <a:chOff x="695" y="481"/>
            <a:chExt cx="9826" cy="822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Hive数据类型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" name="TextBox 54"/>
          <p:cNvSpPr txBox="1"/>
          <p:nvPr/>
        </p:nvSpPr>
        <p:spPr>
          <a:xfrm>
            <a:off x="603885" y="31750"/>
            <a:ext cx="8384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6.2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Hive数据类型及数据模型</a:t>
            </a:r>
          </a:p>
        </p:txBody>
      </p:sp>
      <p:sp>
        <p:nvSpPr>
          <p:cNvPr id="10" name="TextBox 54"/>
          <p:cNvSpPr txBox="1"/>
          <p:nvPr/>
        </p:nvSpPr>
        <p:spPr>
          <a:xfrm>
            <a:off x="626110" y="2726055"/>
            <a:ext cx="5976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✬基本类型数据转换规则：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25830" y="3371215"/>
            <a:ext cx="10345420" cy="31076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>
                <a:sym typeface="+mn-ea"/>
              </a:rPr>
              <a:t>（1）基本数据类型是可以进行隐式的转换的，例如TinyInt类型会自动转为Int类型，</a:t>
            </a:r>
          </a:p>
          <a:p>
            <a:pPr>
              <a:lnSpc>
                <a:spcPct val="140000"/>
              </a:lnSpc>
            </a:pPr>
            <a:r>
              <a:rPr lang="zh-CN" altLang="en-US" sz="2000">
                <a:sym typeface="+mn-ea"/>
              </a:rPr>
              <a:t>（2）但是不能由Int自动转为tinyInt类型。</a:t>
            </a:r>
          </a:p>
          <a:p>
            <a:pPr>
              <a:lnSpc>
                <a:spcPct val="140000"/>
              </a:lnSpc>
            </a:pPr>
            <a:r>
              <a:rPr lang="zh-CN" altLang="en-US" sz="2000">
                <a:sym typeface="+mn-ea"/>
              </a:rPr>
              <a:t>（3）所有的整数类型、Float和String类型都可以转换为Double类型。</a:t>
            </a:r>
          </a:p>
          <a:p>
            <a:pPr>
              <a:lnSpc>
                <a:spcPct val="140000"/>
              </a:lnSpc>
            </a:pPr>
            <a:r>
              <a:rPr lang="zh-CN" altLang="en-US" sz="2000">
                <a:sym typeface="+mn-ea"/>
              </a:rPr>
              <a:t>（4）TinyInt、SmallInt、Int都可以转为Float类型。</a:t>
            </a:r>
          </a:p>
          <a:p>
            <a:pPr>
              <a:lnSpc>
                <a:spcPct val="140000"/>
              </a:lnSpc>
            </a:pPr>
            <a:r>
              <a:rPr lang="zh-CN" altLang="en-US" sz="2000">
                <a:sym typeface="+mn-ea"/>
              </a:rPr>
              <a:t>（5）Boolean 类型不可以转换为其他的任何类型。</a:t>
            </a:r>
          </a:p>
          <a:p>
            <a:pPr>
              <a:lnSpc>
                <a:spcPct val="140000"/>
              </a:lnSpc>
            </a:pPr>
            <a:r>
              <a:rPr lang="zh-CN" altLang="en-US" sz="2000">
                <a:sym typeface="+mn-ea"/>
              </a:rPr>
              <a:t>（6）可以通过使用Cast操作显式的进行数据转换，例如Cast('1' as int)，将字符串转为</a:t>
            </a:r>
          </a:p>
          <a:p>
            <a:pPr>
              <a:lnSpc>
                <a:spcPct val="140000"/>
              </a:lnSpc>
            </a:pPr>
            <a:r>
              <a:rPr lang="zh-CN" altLang="en-US" sz="2000">
                <a:sym typeface="+mn-ea"/>
              </a:rPr>
              <a:t>整型；如果强制转换失败如：Cast('X' as int)，表达式返回的是NULL。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68020" y="1360805"/>
            <a:ext cx="106984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Hive</a:t>
            </a:r>
            <a:r>
              <a:rPr lang="zh-CN" sz="2400" b="0">
                <a:latin typeface="宋体" panose="02010600030101010101" pitchFamily="2" charset="-122"/>
                <a:cs typeface="宋体" panose="02010600030101010101" pitchFamily="2" charset="-122"/>
              </a:rPr>
              <a:t>支持基本数据类型和复杂数据类型，基本数据类型包括：数据值、布尔类型、字符串类型等，复杂数据类型包括：</a:t>
            </a:r>
            <a:r>
              <a:rPr 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Array</a:t>
            </a:r>
            <a:r>
              <a:rPr lang="zh-CN" sz="2400" b="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Map</a:t>
            </a:r>
            <a:r>
              <a:rPr lang="zh-CN" sz="2400" b="0"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Struct</a:t>
            </a:r>
            <a:r>
              <a:rPr lang="zh-CN" sz="2400" b="0">
                <a:latin typeface="宋体" panose="02010600030101010101" pitchFamily="2" charset="-122"/>
                <a:cs typeface="宋体" panose="02010600030101010101" pitchFamily="2" charset="-122"/>
              </a:rPr>
              <a:t>。其中</a:t>
            </a:r>
            <a:r>
              <a:rPr 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Array</a:t>
            </a:r>
            <a:r>
              <a:rPr lang="zh-CN" sz="2400" b="0"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Map</a:t>
            </a:r>
            <a:r>
              <a:rPr lang="zh-CN" sz="2400" b="0">
                <a:latin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java</a:t>
            </a:r>
            <a:r>
              <a:rPr lang="zh-CN" sz="2400" b="0">
                <a:latin typeface="宋体" panose="02010600030101010101" pitchFamily="2" charset="-122"/>
                <a:cs typeface="宋体" panose="02010600030101010101" pitchFamily="2" charset="-122"/>
              </a:rPr>
              <a:t>中的</a:t>
            </a:r>
            <a:r>
              <a:rPr 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Array</a:t>
            </a:r>
            <a:r>
              <a:rPr lang="zh-CN" sz="2400" b="0"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Map</a:t>
            </a:r>
            <a:r>
              <a:rPr lang="zh-CN" sz="2400" b="0">
                <a:latin typeface="宋体" panose="02010600030101010101" pitchFamily="2" charset="-122"/>
                <a:cs typeface="宋体" panose="02010600030101010101" pitchFamily="2" charset="-122"/>
              </a:rPr>
              <a:t>是相似的，</a:t>
            </a:r>
            <a:r>
              <a:rPr 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Struct</a:t>
            </a:r>
            <a:r>
              <a:rPr lang="zh-CN" sz="2400" b="0">
                <a:latin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sz="2400" b="0">
                <a:latin typeface="宋体" panose="02010600030101010101" pitchFamily="2" charset="-122"/>
                <a:cs typeface="宋体" panose="02010600030101010101" pitchFamily="2" charset="-122"/>
              </a:rPr>
              <a:t>语言中的</a:t>
            </a:r>
            <a:r>
              <a:rPr 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Struct</a:t>
            </a:r>
            <a:r>
              <a:rPr lang="zh-CN" sz="2400" b="0">
                <a:latin typeface="宋体" panose="02010600030101010101" pitchFamily="2" charset="-122"/>
                <a:cs typeface="宋体" panose="02010600030101010101" pitchFamily="2" charset="-122"/>
              </a:rPr>
              <a:t>相似。</a:t>
            </a:r>
            <a:endParaRPr lang="zh-CN" altLang="en-US" sz="2400" b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2750" y="768985"/>
            <a:ext cx="6239510" cy="521970"/>
            <a:chOff x="695" y="481"/>
            <a:chExt cx="9826" cy="822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Hive数据类型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" name="TextBox 54"/>
          <p:cNvSpPr txBox="1"/>
          <p:nvPr/>
        </p:nvSpPr>
        <p:spPr>
          <a:xfrm>
            <a:off x="603885" y="31750"/>
            <a:ext cx="8384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6.2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Hive数据类型及数据模型</a:t>
            </a:r>
          </a:p>
        </p:txBody>
      </p:sp>
      <p:sp>
        <p:nvSpPr>
          <p:cNvPr id="10" name="TextBox 54"/>
          <p:cNvSpPr txBox="1"/>
          <p:nvPr/>
        </p:nvSpPr>
        <p:spPr>
          <a:xfrm>
            <a:off x="675640" y="1627505"/>
            <a:ext cx="5976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✬复杂数据类型：</a:t>
            </a:r>
            <a:endParaRPr lang="zh-CN" altLang="zh-CN" sz="2800" b="1" dirty="0">
              <a:solidFill>
                <a:srgbClr val="4848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69620" y="2595880"/>
            <a:ext cx="11043920" cy="1014730"/>
            <a:chOff x="1464" y="5770"/>
            <a:chExt cx="17392" cy="1598"/>
          </a:xfrm>
        </p:grpSpPr>
        <p:sp>
          <p:nvSpPr>
            <p:cNvPr id="13" name="文本框 12"/>
            <p:cNvSpPr txBox="1"/>
            <p:nvPr/>
          </p:nvSpPr>
          <p:spPr>
            <a:xfrm>
              <a:off x="2564" y="5770"/>
              <a:ext cx="16292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ym typeface="+mn-ea"/>
                </a:rPr>
                <a:t>Array：Array类型是由一系列相同数据类型的元素组成，这些元素可以通过下标来访问。比如有一个Array类型的变量fruits，它是由 ['apple','orange','mango']组成，那么我们可以通过fruits[1]来访问元素orange，因为Array类型的下标是从 0开始的；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❏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9620" y="3812540"/>
            <a:ext cx="11043920" cy="1198880"/>
            <a:chOff x="1464" y="5770"/>
            <a:chExt cx="17392" cy="1888"/>
          </a:xfrm>
        </p:grpSpPr>
        <p:sp>
          <p:nvSpPr>
            <p:cNvPr id="17" name="文本框 16"/>
            <p:cNvSpPr txBox="1"/>
            <p:nvPr/>
          </p:nvSpPr>
          <p:spPr>
            <a:xfrm>
              <a:off x="2564" y="5770"/>
              <a:ext cx="16292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ym typeface="+mn-ea"/>
                </a:rPr>
                <a:t>Map：Map包含key-&gt;value键值对，可以通过key来访问元素。比如“userlist”是一个map类型，其中username是 key，password是value；那么我们可以通过userlist['username']来得到这个用户对应的password；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❏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69620" y="5050790"/>
            <a:ext cx="11043920" cy="1014730"/>
            <a:chOff x="1464" y="5770"/>
            <a:chExt cx="17392" cy="1598"/>
          </a:xfrm>
        </p:grpSpPr>
        <p:sp>
          <p:nvSpPr>
            <p:cNvPr id="21" name="文本框 20"/>
            <p:cNvSpPr txBox="1"/>
            <p:nvPr/>
          </p:nvSpPr>
          <p:spPr>
            <a:xfrm>
              <a:off x="2564" y="5770"/>
              <a:ext cx="16292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ym typeface="+mn-ea"/>
                </a:rPr>
                <a:t>Struct：Struct可以包含不同数据类型的元素。这些元素可以通过“.”语法的方式</a:t>
              </a:r>
            </a:p>
            <a:p>
              <a:r>
                <a:rPr lang="zh-CN" altLang="en-US" sz="2000">
                  <a:sym typeface="+mn-ea"/>
                </a:rPr>
                <a:t>来得到所需要的元素，比如user是一个Struct类型，那么可以通过user.address得到这个用户的地址；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❏</a:t>
              </a:r>
            </a:p>
          </p:txBody>
        </p:sp>
      </p:grpSp>
    </p:spTree>
  </p:cSld>
  <p:clrMapOvr>
    <a:masterClrMapping/>
  </p:clrMapOvr>
  <p:transition spd="slow" advClick="0" advTm="3624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2750" y="840740"/>
            <a:ext cx="6239510" cy="521970"/>
            <a:chOff x="695" y="481"/>
            <a:chExt cx="9826" cy="822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Hive数据模型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" name="TextBox 54"/>
          <p:cNvSpPr txBox="1"/>
          <p:nvPr/>
        </p:nvSpPr>
        <p:spPr>
          <a:xfrm>
            <a:off x="603885" y="31750"/>
            <a:ext cx="8384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6.2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Hive数据类型及数据模型</a:t>
            </a:r>
            <a:endParaRPr lang="zh-CN" altLang="en-US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55930" y="1439545"/>
            <a:ext cx="6035675" cy="1383665"/>
            <a:chOff x="1464" y="5770"/>
            <a:chExt cx="9505" cy="2179"/>
          </a:xfrm>
        </p:grpSpPr>
        <p:sp>
          <p:nvSpPr>
            <p:cNvPr id="61" name="文本框 60"/>
            <p:cNvSpPr txBox="1"/>
            <p:nvPr/>
          </p:nvSpPr>
          <p:spPr>
            <a:xfrm>
              <a:off x="2225" y="5770"/>
              <a:ext cx="8744" cy="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/>
                <a:t>表(Table)</a:t>
              </a:r>
            </a:p>
            <a:p>
              <a:r>
                <a:rPr lang="zh-CN" altLang="en-US" sz="2000"/>
                <a:t>Hive 中的 Table 和数据库中的 Table 在概念上是类似的，每一个 Table 在 Hive 中都有一个相应的目录存储数据。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❏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55930" y="4429760"/>
            <a:ext cx="6010275" cy="1999615"/>
            <a:chOff x="1464" y="5770"/>
            <a:chExt cx="7900" cy="3149"/>
          </a:xfrm>
        </p:grpSpPr>
        <p:sp>
          <p:nvSpPr>
            <p:cNvPr id="67" name="文本框 66"/>
            <p:cNvSpPr txBox="1"/>
            <p:nvPr/>
          </p:nvSpPr>
          <p:spPr>
            <a:xfrm>
              <a:off x="2225" y="5770"/>
              <a:ext cx="7139" cy="3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/>
                <a:t>分区(Partition)</a:t>
              </a:r>
              <a:endParaRPr lang="zh-CN" altLang="en-US" sz="2000" b="1"/>
            </a:p>
            <a:p>
              <a:r>
                <a:rPr lang="zh-CN" altLang="en-US" sz="2000"/>
                <a:t>Partition对应于数据库中的Partition列的密集索引，但是Hive中Partition 的组织方式和数据库中的很不相同。在Hive中，表中的一个Partition对应于表下的一个目录，所有的Partition的数据都存储在对应的目录中。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❏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652260" y="1198245"/>
            <a:ext cx="5306060" cy="4154213"/>
            <a:chOff x="1464" y="5770"/>
            <a:chExt cx="9465" cy="5551"/>
          </a:xfrm>
        </p:grpSpPr>
        <p:sp>
          <p:nvSpPr>
            <p:cNvPr id="70" name="文本框 69"/>
            <p:cNvSpPr txBox="1"/>
            <p:nvPr/>
          </p:nvSpPr>
          <p:spPr>
            <a:xfrm>
              <a:off x="2225" y="5770"/>
              <a:ext cx="8704" cy="5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/>
                <a:t>外部表(External Table)</a:t>
              </a:r>
            </a:p>
            <a:p>
              <a:r>
                <a:rPr lang="zh-CN" altLang="en-US" sz="2000"/>
                <a:t>    External Table指向已经在HDFS中存在的数据，可以创建Partition。它和Table在元数据的组织上是相同的，而实际数据的存储则有较大的差异。</a:t>
              </a:r>
            </a:p>
            <a:p>
              <a:r>
                <a:rPr lang="zh-CN" altLang="en-US" sz="2000"/>
                <a:t>    与Table不同，External Table只有一个过程，加载数据和创建表同时完成（CREATE EXTERNAL TABLE ……LOCATION），实际数据是存储在LOCATION后面指定的HDFS路径中，并不会移动到数据仓库目录中。当删除一个External Table时，仅删除元数据，表中的数据不会真正被删除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464" y="5770"/>
              <a:ext cx="848" cy="69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❏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55930" y="2974340"/>
            <a:ext cx="6035675" cy="1383665"/>
            <a:chOff x="1464" y="5770"/>
            <a:chExt cx="9505" cy="2179"/>
          </a:xfrm>
        </p:grpSpPr>
        <p:sp>
          <p:nvSpPr>
            <p:cNvPr id="79" name="文本框 78"/>
            <p:cNvSpPr txBox="1"/>
            <p:nvPr/>
          </p:nvSpPr>
          <p:spPr>
            <a:xfrm>
              <a:off x="2225" y="5770"/>
              <a:ext cx="8744" cy="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/>
                <a:t>桶(Bucket)</a:t>
              </a:r>
            </a:p>
            <a:p>
              <a:r>
                <a:rPr lang="zh-CN" altLang="en-US" sz="2000"/>
                <a:t>Buckets对指定列计算hash，根据hash值切分数据，目的是为了并行，每一个Bucket对应一个文件。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464" y="5770"/>
              <a:ext cx="84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❏</a:t>
              </a:r>
            </a:p>
          </p:txBody>
        </p:sp>
      </p:grpSp>
    </p:spTree>
  </p:cSld>
  <p:clrMapOvr>
    <a:masterClrMapping/>
  </p:clrMapOvr>
  <p:transition spd="slow" advClick="0" advTm="3624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96FFF5B-1D19-49F6-80CE-FB420BFED85D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个人述职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350,&quot;width&quot;:6705}"/>
</p:tagLst>
</file>

<file path=ppt/theme/theme1.xml><?xml version="1.0" encoding="utf-8"?>
<a:theme xmlns:a="http://schemas.openxmlformats.org/drawingml/2006/main" name="清风素材 12sc.taobao.com">
  <a:themeElements>
    <a:clrScheme name="155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自定义 1261">
      <a:dk1>
        <a:sysClr val="windowText" lastClr="000000"/>
      </a:dk1>
      <a:lt1>
        <a:sysClr val="window" lastClr="FFFFFF"/>
      </a:lt1>
      <a:dk2>
        <a:srgbClr val="464646"/>
      </a:dk2>
      <a:lt2>
        <a:srgbClr val="7F7F7F"/>
      </a:lt2>
      <a:accent1>
        <a:srgbClr val="2C99C0"/>
      </a:accent1>
      <a:accent2>
        <a:srgbClr val="D53E25"/>
      </a:accent2>
      <a:accent3>
        <a:srgbClr val="ECA11A"/>
      </a:accent3>
      <a:accent4>
        <a:srgbClr val="2C99C0"/>
      </a:accent4>
      <a:accent5>
        <a:srgbClr val="D53E25"/>
      </a:accent5>
      <a:accent6>
        <a:srgbClr val="ECA11A"/>
      </a:accent6>
      <a:hlink>
        <a:srgbClr val="FF8119"/>
      </a:hlink>
      <a:folHlink>
        <a:srgbClr val="44B9E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自定义 1261">
      <a:dk1>
        <a:sysClr val="windowText" lastClr="000000"/>
      </a:dk1>
      <a:lt1>
        <a:sysClr val="window" lastClr="FFFFFF"/>
      </a:lt1>
      <a:dk2>
        <a:srgbClr val="464646"/>
      </a:dk2>
      <a:lt2>
        <a:srgbClr val="7F7F7F"/>
      </a:lt2>
      <a:accent1>
        <a:srgbClr val="2C99C0"/>
      </a:accent1>
      <a:accent2>
        <a:srgbClr val="D53E25"/>
      </a:accent2>
      <a:accent3>
        <a:srgbClr val="ECA11A"/>
      </a:accent3>
      <a:accent4>
        <a:srgbClr val="2C99C0"/>
      </a:accent4>
      <a:accent5>
        <a:srgbClr val="D53E25"/>
      </a:accent5>
      <a:accent6>
        <a:srgbClr val="ECA11A"/>
      </a:accent6>
      <a:hlink>
        <a:srgbClr val="FF8119"/>
      </a:hlink>
      <a:folHlink>
        <a:srgbClr val="44B9E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自定义设计方案">
  <a:themeElements>
    <a:clrScheme name="自定义 1261">
      <a:dk1>
        <a:sysClr val="windowText" lastClr="000000"/>
      </a:dk1>
      <a:lt1>
        <a:sysClr val="window" lastClr="FFFFFF"/>
      </a:lt1>
      <a:dk2>
        <a:srgbClr val="464646"/>
      </a:dk2>
      <a:lt2>
        <a:srgbClr val="7F7F7F"/>
      </a:lt2>
      <a:accent1>
        <a:srgbClr val="2C99C0"/>
      </a:accent1>
      <a:accent2>
        <a:srgbClr val="D53E25"/>
      </a:accent2>
      <a:accent3>
        <a:srgbClr val="ECA11A"/>
      </a:accent3>
      <a:accent4>
        <a:srgbClr val="2C99C0"/>
      </a:accent4>
      <a:accent5>
        <a:srgbClr val="D53E25"/>
      </a:accent5>
      <a:accent6>
        <a:srgbClr val="ECA11A"/>
      </a:accent6>
      <a:hlink>
        <a:srgbClr val="FF8119"/>
      </a:hlink>
      <a:folHlink>
        <a:srgbClr val="44B9E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3552</Words>
  <Application>Microsoft Office PowerPoint</Application>
  <PresentationFormat>自定义</PresentationFormat>
  <Paragraphs>377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33</vt:i4>
      </vt:variant>
    </vt:vector>
  </HeadingPairs>
  <TitlesOfParts>
    <vt:vector size="45" baseType="lpstr">
      <vt:lpstr>宋体</vt:lpstr>
      <vt:lpstr>微软雅黑</vt:lpstr>
      <vt:lpstr>Arial</vt:lpstr>
      <vt:lpstr>Calibri</vt:lpstr>
      <vt:lpstr>Calibri Light</vt:lpstr>
      <vt:lpstr>Impact</vt:lpstr>
      <vt:lpstr>Times New Roman</vt:lpstr>
      <vt:lpstr>Wingdings</vt:lpstr>
      <vt:lpstr>清风素材 12sc.taobao.com</vt:lpstr>
      <vt:lpstr>1_自定义设计方案</vt:lpstr>
      <vt:lpstr>2_自定义设计方案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sxd@djtu.edu.cn</cp:lastModifiedBy>
  <cp:revision>1182</cp:revision>
  <dcterms:created xsi:type="dcterms:W3CDTF">2013-01-25T01:44:00Z</dcterms:created>
  <dcterms:modified xsi:type="dcterms:W3CDTF">2024-10-02T01:41:28Z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