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19.xml" ContentType="application/vnd.openxmlformats-officedocument.presentationml.slideLayout+xml"/>
  <Override PartName="/ppt/theme/theme3.xml" ContentType="application/vnd.openxmlformats-officedocument.theme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tags/tag2.xml" ContentType="application/vnd.openxmlformats-officedocument.presentationml.tags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tags/tag3.xml" ContentType="application/vnd.openxmlformats-officedocument.presentationml.tags+xml"/>
  <Override PartName="/ppt/notesSlides/notesSlide14.xml" ContentType="application/vnd.openxmlformats-officedocument.presentationml.notesSlide+xml"/>
  <Override PartName="/ppt/tags/tag4.xml" ContentType="application/vnd.openxmlformats-officedocument.presentationml.tags+xml"/>
  <Override PartName="/ppt/notesSlides/notesSlide15.xml" ContentType="application/vnd.openxmlformats-officedocument.presentationml.notesSlide+xml"/>
  <Override PartName="/ppt/tags/tag5.xml" ContentType="application/vnd.openxmlformats-officedocument.presentationml.tags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5" r:id="rId2"/>
    <p:sldMasterId id="2147483668" r:id="rId3"/>
    <p:sldMasterId id="2147483670" r:id="rId4"/>
  </p:sldMasterIdLst>
  <p:notesMasterIdLst>
    <p:notesMasterId r:id="rId68"/>
  </p:notesMasterIdLst>
  <p:handoutMasterIdLst>
    <p:handoutMasterId r:id="rId69"/>
  </p:handoutMasterIdLst>
  <p:sldIdLst>
    <p:sldId id="1026" r:id="rId5"/>
    <p:sldId id="1028" r:id="rId6"/>
    <p:sldId id="1027" r:id="rId7"/>
    <p:sldId id="1014" r:id="rId8"/>
    <p:sldId id="1095" r:id="rId9"/>
    <p:sldId id="1108" r:id="rId10"/>
    <p:sldId id="1096" r:id="rId11"/>
    <p:sldId id="1097" r:id="rId12"/>
    <p:sldId id="1098" r:id="rId13"/>
    <p:sldId id="1099" r:id="rId14"/>
    <p:sldId id="1151" r:id="rId15"/>
    <p:sldId id="1152" r:id="rId16"/>
    <p:sldId id="1100" r:id="rId17"/>
    <p:sldId id="1101" r:id="rId18"/>
    <p:sldId id="1102" r:id="rId19"/>
    <p:sldId id="1103" r:id="rId20"/>
    <p:sldId id="1104" r:id="rId21"/>
    <p:sldId id="1105" r:id="rId22"/>
    <p:sldId id="1109" r:id="rId23"/>
    <p:sldId id="1106" r:id="rId24"/>
    <p:sldId id="1153" r:id="rId25"/>
    <p:sldId id="1154" r:id="rId26"/>
    <p:sldId id="1155" r:id="rId27"/>
    <p:sldId id="1156" r:id="rId28"/>
    <p:sldId id="1157" r:id="rId29"/>
    <p:sldId id="1158" r:id="rId30"/>
    <p:sldId id="1159" r:id="rId31"/>
    <p:sldId id="1160" r:id="rId32"/>
    <p:sldId id="1161" r:id="rId33"/>
    <p:sldId id="1162" r:id="rId34"/>
    <p:sldId id="1163" r:id="rId35"/>
    <p:sldId id="1164" r:id="rId36"/>
    <p:sldId id="1165" r:id="rId37"/>
    <p:sldId id="1166" r:id="rId38"/>
    <p:sldId id="1107" r:id="rId39"/>
    <p:sldId id="1110" r:id="rId40"/>
    <p:sldId id="1111" r:id="rId41"/>
    <p:sldId id="1112" r:id="rId42"/>
    <p:sldId id="1113" r:id="rId43"/>
    <p:sldId id="1114" r:id="rId44"/>
    <p:sldId id="1115" r:id="rId45"/>
    <p:sldId id="1129" r:id="rId46"/>
    <p:sldId id="1130" r:id="rId47"/>
    <p:sldId id="1131" r:id="rId48"/>
    <p:sldId id="1132" r:id="rId49"/>
    <p:sldId id="1133" r:id="rId50"/>
    <p:sldId id="1134" r:id="rId51"/>
    <p:sldId id="1135" r:id="rId52"/>
    <p:sldId id="1136" r:id="rId53"/>
    <p:sldId id="1138" r:id="rId54"/>
    <p:sldId id="1137" r:id="rId55"/>
    <p:sldId id="1140" r:id="rId56"/>
    <p:sldId id="1141" r:id="rId57"/>
    <p:sldId id="1142" r:id="rId58"/>
    <p:sldId id="1143" r:id="rId59"/>
    <p:sldId id="1144" r:id="rId60"/>
    <p:sldId id="1145" r:id="rId61"/>
    <p:sldId id="1146" r:id="rId62"/>
    <p:sldId id="1147" r:id="rId63"/>
    <p:sldId id="1148" r:id="rId64"/>
    <p:sldId id="1149" r:id="rId65"/>
    <p:sldId id="1150" r:id="rId66"/>
    <p:sldId id="1032" r:id="rId67"/>
  </p:sldIdLst>
  <p:sldSz cx="12196763" cy="6858000"/>
  <p:notesSz cx="6858000" cy="9144000"/>
  <p:custDataLst>
    <p:tags r:id="rId70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12" userDrawn="1">
          <p15:clr>
            <a:srgbClr val="A4A3A4"/>
          </p15:clr>
        </p15:guide>
        <p15:guide id="2" pos="384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16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D5A00"/>
    <a:srgbClr val="294A5A"/>
    <a:srgbClr val="0A97A6"/>
    <a:srgbClr val="D53E25"/>
    <a:srgbClr val="ECA11A"/>
    <a:srgbClr val="2C99C0"/>
    <a:srgbClr val="99CC39"/>
    <a:srgbClr val="00AAA2"/>
    <a:srgbClr val="F8F8F8"/>
    <a:srgbClr val="EAEA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84E427A-3D55-4303-BF80-6455036E1DE7}" styleName="主题样式 1 - 强调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672" autoAdjust="0"/>
    <p:restoredTop sz="85989" autoAdjust="0"/>
  </p:normalViewPr>
  <p:slideViewPr>
    <p:cSldViewPr snapToObjects="1" showGuides="1">
      <p:cViewPr varScale="1">
        <p:scale>
          <a:sx n="71" d="100"/>
          <a:sy n="71" d="100"/>
        </p:scale>
        <p:origin x="994" y="48"/>
      </p:cViewPr>
      <p:guideLst>
        <p:guide orient="horz" pos="2112"/>
        <p:guide pos="384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70" d="100"/>
        <a:sy n="70" d="100"/>
      </p:scale>
      <p:origin x="0" y="0"/>
    </p:cViewPr>
  </p:sorterViewPr>
  <p:notesViewPr>
    <p:cSldViewPr snapToObjects="1">
      <p:cViewPr varScale="1">
        <p:scale>
          <a:sx n="69" d="100"/>
          <a:sy n="69" d="100"/>
        </p:scale>
        <p:origin x="-2838" y="-90"/>
      </p:cViewPr>
      <p:guideLst>
        <p:guide orient="horz" pos="2816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63" Type="http://schemas.openxmlformats.org/officeDocument/2006/relationships/slide" Target="slides/slide59.xml"/><Relationship Id="rId68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66" Type="http://schemas.openxmlformats.org/officeDocument/2006/relationships/slide" Target="slides/slide62.xml"/><Relationship Id="rId74" Type="http://schemas.openxmlformats.org/officeDocument/2006/relationships/tableStyles" Target="tableStyles.xml"/><Relationship Id="rId5" Type="http://schemas.openxmlformats.org/officeDocument/2006/relationships/slide" Target="slides/slide1.xml"/><Relationship Id="rId61" Type="http://schemas.openxmlformats.org/officeDocument/2006/relationships/slide" Target="slides/slide57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slide" Target="slides/slide52.xml"/><Relationship Id="rId64" Type="http://schemas.openxmlformats.org/officeDocument/2006/relationships/slide" Target="slides/slide60.xml"/><Relationship Id="rId69" Type="http://schemas.openxmlformats.org/officeDocument/2006/relationships/handoutMaster" Target="handoutMasters/handoutMaster1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72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slide" Target="slides/slide55.xml"/><Relationship Id="rId67" Type="http://schemas.openxmlformats.org/officeDocument/2006/relationships/slide" Target="slides/slide63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slide" Target="slides/slide58.xml"/><Relationship Id="rId7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slide" Target="slides/slide56.xml"/><Relationship Id="rId65" Type="http://schemas.openxmlformats.org/officeDocument/2006/relationships/slide" Target="slides/slide61.xml"/><Relationship Id="rId73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9" Type="http://schemas.openxmlformats.org/officeDocument/2006/relationships/slide" Target="slides/slide35.xml"/><Relationship Id="rId34" Type="http://schemas.openxmlformats.org/officeDocument/2006/relationships/slide" Target="slides/slide30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7" Type="http://schemas.openxmlformats.org/officeDocument/2006/relationships/slide" Target="slides/slide3.xml"/><Relationship Id="rId71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610686-844B-4A1B-87C8-BB90DB4BAB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defRPr sz="1200"/>
            </a:lvl1pPr>
          </a:lstStyle>
          <a:p>
            <a:endParaRPr lang="zh-CN" alt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 eaLnBrk="0" hangingPunct="0">
              <a:defRPr sz="1200"/>
            </a:lvl1pPr>
          </a:lstStyle>
          <a:p>
            <a:fld id="{B9EEDA17-7CE7-49CA-897E-A1888A19DA62}" type="datetimeFigureOut">
              <a:rPr lang="zh-CN" altLang="en-US"/>
              <a:t>2024/10/2</a:t>
            </a:fld>
            <a:endParaRPr lang="en-US"/>
          </a:p>
        </p:txBody>
      </p:sp>
      <p:sp>
        <p:nvSpPr>
          <p:cNvPr id="3076" name="Rectangle 4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eaLnBrk="0" hangingPunct="0">
              <a:defRPr sz="1200"/>
            </a:lvl1pPr>
          </a:lstStyle>
          <a:p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r" eaLnBrk="0" hangingPunct="0">
              <a:defRPr sz="1200"/>
            </a:lvl1pPr>
          </a:lstStyle>
          <a:p>
            <a:fld id="{CE1689F0-D8FB-450F-A36F-553F26501FEE}" type="slidenum">
              <a:rPr lang="zh-CN" altLang="en-US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>
                <a:solidFill>
                  <a:prstClr val="black"/>
                </a:solidFill>
              </a:rPr>
              <a:t>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t>10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fld id="{CE1689F0-D8FB-450F-A36F-553F26501FE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t>11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176183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fld id="{CE1689F0-D8FB-450F-A36F-553F26501FE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t>12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6977543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t>13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t>14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t>15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Table-{region}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t>16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t>17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t>18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t>19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>
                <a:solidFill>
                  <a:prstClr val="black"/>
                </a:solidFill>
              </a:rPr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t>20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fld id="{CE1689F0-D8FB-450F-A36F-553F26501FE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t>21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1165167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fld id="{CE1689F0-D8FB-450F-A36F-553F26501FE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t>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8549669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fld id="{CE1689F0-D8FB-450F-A36F-553F26501FE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t>23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4424053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fld id="{CE1689F0-D8FB-450F-A36F-553F26501FE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t>24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693033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fld id="{CE1689F0-D8FB-450F-A36F-553F26501FE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t>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6993590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fld id="{CE1689F0-D8FB-450F-A36F-553F26501FE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t>26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443728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fld id="{CE1689F0-D8FB-450F-A36F-553F26501FE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t>27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85677889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fld id="{CE1689F0-D8FB-450F-A36F-553F26501FE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t>28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156930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fld id="{CE1689F0-D8FB-450F-A36F-553F26501FE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t>29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7822254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7D52DC-2AC0-40EB-AE3E-9EAE589A4496}" type="slidenum">
              <a:rPr lang="zh-CN" altLang="en-US" smtClean="0">
                <a:solidFill>
                  <a:prstClr val="black"/>
                </a:solidFill>
              </a:rPr>
              <a:t>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fld id="{CE1689F0-D8FB-450F-A36F-553F26501FE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t>30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72086496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fld id="{CE1689F0-D8FB-450F-A36F-553F26501FE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t>31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36917614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fld id="{CE1689F0-D8FB-450F-A36F-553F26501FE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t>32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3677188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fld id="{CE1689F0-D8FB-450F-A36F-553F26501FE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t>33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28890117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fld id="{CE1689F0-D8FB-450F-A36F-553F26501FE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t>34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97416050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t>35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t>36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t>37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t>38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t>39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t>4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t>40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t>41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t>42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t>43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t>44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t>45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t>46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t>47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t>48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t>49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t>5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t>50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t>51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t>52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t>53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t>54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t>55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t>56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t>57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t>58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t>59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t>6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t>60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t>61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t>62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>
                <a:solidFill>
                  <a:prstClr val="black"/>
                </a:solidFill>
              </a:rPr>
              <a:t>63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t>7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err="1"/>
              <a:t>Mysql</a:t>
            </a:r>
            <a:r>
              <a:rPr lang="en-US" altLang="zh-CN" dirty="0"/>
              <a:t>, </a:t>
            </a:r>
            <a:r>
              <a:rPr lang="en-US" altLang="zh-CN" dirty="0" err="1"/>
              <a:t>MyISAM</a:t>
            </a:r>
            <a:r>
              <a:rPr lang="en-US" altLang="zh-CN" dirty="0"/>
              <a:t>,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以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select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、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insert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为主的应用基本都可以选用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MYISAM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。</a:t>
            </a:r>
            <a:endParaRPr lang="en-US" altLang="zh-CN" sz="1200" b="0" i="0" kern="1200" dirty="0"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r>
              <a:rPr lang="en-US" altLang="zh-CN" dirty="0" err="1"/>
              <a:t>InnoDB</a:t>
            </a:r>
            <a:r>
              <a:rPr lang="zh-CN" altLang="en-US" dirty="0"/>
              <a:t>是默认的数据库存储引擎</a:t>
            </a:r>
            <a:r>
              <a:rPr lang="en-US" altLang="zh-CN" dirty="0"/>
              <a:t>,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对事务的完整性有较高的要求，在并发条件下要求数据的一致性，数据操作中包含读、插入、删除、更新，那</a:t>
            </a:r>
            <a:r>
              <a:rPr lang="en-US" altLang="zh-CN" sz="1200" b="0" i="0" kern="12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InnoDB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是最好的选择。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t>8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t>9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3200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8850" y="273050"/>
            <a:ext cx="681831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3200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90775" y="4800600"/>
            <a:ext cx="7318375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90775" y="612775"/>
            <a:ext cx="7318375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90775" y="5367338"/>
            <a:ext cx="7318375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43963" y="908050"/>
            <a:ext cx="2743200" cy="5218113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908050"/>
            <a:ext cx="8081963" cy="5218113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PPECLOGO-eff-0-1"/>
          <p:cNvPicPr>
            <a:picLocks noChangeAspect="1" noChangeArrowheads="1"/>
          </p:cNvPicPr>
          <p:nvPr userDrawn="1"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4146913" y="2886609"/>
            <a:ext cx="1060349" cy="7987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PPECLOGO-eff-0-2"/>
          <p:cNvPicPr>
            <a:picLocks noChangeAspect="1" noChangeArrowheads="1"/>
          </p:cNvPicPr>
          <p:nvPr userDrawn="1"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8430462" y="2758265"/>
            <a:ext cx="1096814" cy="838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PPECLOGO-eff-0-3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40451" y="1447779"/>
            <a:ext cx="3013731" cy="23762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5" descr="PPECLOGO-eff-0-1"/>
          <p:cNvPicPr>
            <a:picLocks noChangeAspect="1" noChangeArrowheads="1"/>
          </p:cNvPicPr>
          <p:nvPr userDrawn="1"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4467436" y="3771071"/>
            <a:ext cx="524127" cy="395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6" descr="PPECLOGO-eff-0-1"/>
          <p:cNvPicPr>
            <a:picLocks noChangeAspect="1" noChangeArrowheads="1"/>
          </p:cNvPicPr>
          <p:nvPr userDrawn="1"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7376340" y="2904246"/>
            <a:ext cx="401158" cy="302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 descr="PPECLOGO-eff-0-2"/>
          <p:cNvPicPr>
            <a:picLocks noChangeAspect="1" noChangeArrowheads="1"/>
          </p:cNvPicPr>
          <p:nvPr userDrawn="1"/>
        </p:nvPicPr>
        <p:blipFill>
          <a:blip r:embed="rId7" cstate="screen"/>
          <a:srcRect/>
          <a:stretch>
            <a:fillRect/>
          </a:stretch>
        </p:blipFill>
        <p:spPr bwMode="auto">
          <a:xfrm>
            <a:off x="5277817" y="2574149"/>
            <a:ext cx="981731" cy="750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9" descr="PPECLOGO-eff-5-4"/>
          <p:cNvPicPr>
            <a:picLocks noChangeAspect="1" noChangeArrowheads="1"/>
          </p:cNvPicPr>
          <p:nvPr userDrawn="1"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261942" y="3206628"/>
            <a:ext cx="1477636" cy="11238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0" descr="PPECLOGO-eff-5-2"/>
          <p:cNvPicPr>
            <a:picLocks noChangeAspect="1" noChangeArrowheads="1"/>
          </p:cNvPicPr>
          <p:nvPr userDrawn="1"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352404" y="3446014"/>
            <a:ext cx="1834444" cy="14363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 descr="PPECLOGO-eff-5-4"/>
          <p:cNvPicPr>
            <a:picLocks noChangeAspect="1" noChangeArrowheads="1"/>
          </p:cNvPicPr>
          <p:nvPr userDrawn="1"/>
        </p:nvPicPr>
        <p:blipFill>
          <a:blip r:embed="rId10" cstate="screen"/>
          <a:srcRect/>
          <a:stretch>
            <a:fillRect/>
          </a:stretch>
        </p:blipFill>
        <p:spPr bwMode="auto">
          <a:xfrm>
            <a:off x="9886102" y="2725338"/>
            <a:ext cx="1116794" cy="8517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2" descr="PPECLOGO-eff-0-1"/>
          <p:cNvPicPr>
            <a:picLocks noChangeAspect="1" noChangeArrowheads="1"/>
          </p:cNvPicPr>
          <p:nvPr userDrawn="1"/>
        </p:nvPicPr>
        <p:blipFill>
          <a:blip r:embed="rId11" cstate="screen"/>
          <a:srcRect/>
          <a:stretch>
            <a:fillRect/>
          </a:stretch>
        </p:blipFill>
        <p:spPr bwMode="auto">
          <a:xfrm>
            <a:off x="7942800" y="3624920"/>
            <a:ext cx="522112" cy="393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3" descr="PPECLOGO-eff-0-1"/>
          <p:cNvPicPr>
            <a:picLocks noChangeAspect="1" noChangeArrowheads="1"/>
          </p:cNvPicPr>
          <p:nvPr userDrawn="1"/>
        </p:nvPicPr>
        <p:blipFill>
          <a:blip r:embed="rId11" cstate="screen"/>
          <a:srcRect/>
          <a:stretch>
            <a:fillRect/>
          </a:stretch>
        </p:blipFill>
        <p:spPr bwMode="auto">
          <a:xfrm>
            <a:off x="11254880" y="2365000"/>
            <a:ext cx="522110" cy="393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4" descr="PPECLOGO-eff2-1-2"/>
          <p:cNvPicPr>
            <a:picLocks noChangeAspect="1" noChangeArrowheads="1"/>
          </p:cNvPicPr>
          <p:nvPr userDrawn="1"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2054437" y="2795894"/>
            <a:ext cx="1697365" cy="14287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5" descr="PPECLOGO-eff2-1-3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3983626" y="2785815"/>
            <a:ext cx="437445" cy="365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6" descr="PPECLOGO-eff2-1-4"/>
          <p:cNvPicPr>
            <a:picLocks noChangeAspect="1" noChangeArrowheads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8519340" y="3325061"/>
            <a:ext cx="703540" cy="587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7" descr="PPECLOGO-eff2-1-3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9239008" y="2909285"/>
            <a:ext cx="360841" cy="302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18" descr="PPECLOGO-eff2-1-3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9744990" y="3446013"/>
            <a:ext cx="282222" cy="2368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rAng="0" ptsTypes="">
                                      <p:cBhvr>
                                        <p:cTn id="39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3.33333E-6 L -0.31632 3.33333E-6 " pathEditMode="relative" rAng="0" ptsTypes="AA">
                                      <p:cBhvr>
                                        <p:cTn id="41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816" y="0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504 -1.85185E-6 L -0.46684 -1.85185E-6 " pathEditMode="relative" rAng="0" ptsTypes="AA">
                                      <p:cBhvr>
                                        <p:cTn id="43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594" y="0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1.11111E-6 L -0.19531 1.11111E-6 " pathEditMode="relative" rAng="0" ptsTypes="AA">
                                      <p:cBhvr>
                                        <p:cTn id="45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74" y="0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2.59259E-6 L -0.43594 2.59259E-6 " pathEditMode="relative" rAng="0" ptsTypes="AA">
                                      <p:cBhvr>
                                        <p:cTn id="47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806" y="0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1.85185E-6 L -0.33577 -1.85185E-6 " pathEditMode="relative" rAng="0" ptsTypes="AA">
                                      <p:cBhvr>
                                        <p:cTn id="49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788" y="0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1.85185E-6 L -0.57188 -1.85185E-6 " pathEditMode="relative" rAng="0" ptsTypes="AA">
                                      <p:cBhvr>
                                        <p:cTn id="51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594" y="0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1.85185E-6 L -0.57188 -1.85185E-6 " pathEditMode="relative" rAng="0" ptsTypes="AA">
                                      <p:cBhvr>
                                        <p:cTn id="53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594" y="0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2.59259E-6 L 0.43906 2.59259E-6 " pathEditMode="relative" rAng="0" ptsTypes="AA">
                                      <p:cBhvr>
                                        <p:cTn id="55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944" y="0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2.96296E-6 L 0.62813 2.96296E-6 " pathEditMode="relative" rAng="0" ptsTypes="AA">
                                      <p:cBhvr>
                                        <p:cTn id="57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406" y="0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2.96296E-6 L 0.42465 -2.96296E-6 " pathEditMode="relative" rAng="0" ptsTypes="AA">
                                      <p:cBhvr>
                                        <p:cTn id="59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233" y="0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1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53" presetClass="exit" presetSubtype="16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9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53" presetClass="exit" presetSubtype="16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4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53" presetClass="exit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9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53" presetClass="exit" presetSubtype="16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4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53" presetClass="exit" presetSubtype="16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9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 advClick="0" advTm="0">
    <p:push dir="r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 advClick="0" advTm="0">
    <p:push dir="r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854A03-91AF-448A-9954-517C0577E5F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2024/10/2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FC946-6D13-4F8C-9740-992A906A613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grpSp>
        <p:nvGrpSpPr>
          <p:cNvPr id="5" name="组合 3"/>
          <p:cNvGrpSpPr/>
          <p:nvPr userDrawn="1"/>
        </p:nvGrpSpPr>
        <p:grpSpPr bwMode="auto">
          <a:xfrm flipH="1">
            <a:off x="-1" y="330691"/>
            <a:ext cx="2397157" cy="676275"/>
            <a:chOff x="2370576" y="533400"/>
            <a:chExt cx="2417494" cy="675969"/>
          </a:xfrm>
          <a:solidFill>
            <a:srgbClr val="EE1C39"/>
          </a:solidFill>
        </p:grpSpPr>
        <p:sp>
          <p:nvSpPr>
            <p:cNvPr id="13" name="矩形 12"/>
            <p:cNvSpPr/>
            <p:nvPr/>
          </p:nvSpPr>
          <p:spPr>
            <a:xfrm>
              <a:off x="2738030" y="533400"/>
              <a:ext cx="2050040" cy="67596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Tx/>
                <a:buNone/>
                <a:defRPr/>
              </a:pPr>
              <a:endParaRPr lang="zh-CN" altLang="en-US" sz="1865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2370576" y="533400"/>
              <a:ext cx="623734" cy="67596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Tx/>
                <a:buNone/>
                <a:defRPr/>
              </a:pPr>
              <a:endParaRPr lang="zh-CN" altLang="en-US" sz="1865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5" name="文本框 12"/>
          <p:cNvSpPr txBox="1">
            <a:spLocks noChangeArrowheads="1"/>
          </p:cNvSpPr>
          <p:nvPr userDrawn="1"/>
        </p:nvSpPr>
        <p:spPr bwMode="auto">
          <a:xfrm>
            <a:off x="-1" y="493729"/>
            <a:ext cx="2395722" cy="3336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6688" tIns="43344" rIns="86688" bIns="43344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pPr>
              <a:buFontTx/>
              <a:buNone/>
            </a:pPr>
            <a:r>
              <a:rPr lang="zh-CN" altLang="en-US" sz="16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 advClick="0" advTm="0">
    <p:push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 advClick="0" advTm="0">
    <p:push dir="r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854A03-91AF-448A-9954-517C0577E5F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2024/10/2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FC946-6D13-4F8C-9740-992A906A613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grpSp>
        <p:nvGrpSpPr>
          <p:cNvPr id="5" name="组合 3"/>
          <p:cNvGrpSpPr/>
          <p:nvPr userDrawn="1"/>
        </p:nvGrpSpPr>
        <p:grpSpPr bwMode="auto">
          <a:xfrm flipH="1">
            <a:off x="-1" y="330691"/>
            <a:ext cx="2397157" cy="676275"/>
            <a:chOff x="2370576" y="533400"/>
            <a:chExt cx="2417494" cy="675969"/>
          </a:xfrm>
          <a:solidFill>
            <a:srgbClr val="EE1C39"/>
          </a:solidFill>
        </p:grpSpPr>
        <p:sp>
          <p:nvSpPr>
            <p:cNvPr id="13" name="矩形 12"/>
            <p:cNvSpPr/>
            <p:nvPr/>
          </p:nvSpPr>
          <p:spPr>
            <a:xfrm>
              <a:off x="2738030" y="533400"/>
              <a:ext cx="2050040" cy="67596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Tx/>
                <a:buNone/>
                <a:defRPr/>
              </a:pPr>
              <a:endParaRPr lang="zh-CN" altLang="en-US" sz="1865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2370576" y="533400"/>
              <a:ext cx="623734" cy="67596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Tx/>
                <a:buNone/>
                <a:defRPr/>
              </a:pPr>
              <a:endParaRPr lang="zh-CN" altLang="en-US" sz="1865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5" name="文本框 12"/>
          <p:cNvSpPr txBox="1">
            <a:spLocks noChangeArrowheads="1"/>
          </p:cNvSpPr>
          <p:nvPr userDrawn="1"/>
        </p:nvSpPr>
        <p:spPr bwMode="auto">
          <a:xfrm>
            <a:off x="-1" y="493729"/>
            <a:ext cx="2395722" cy="3336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6688" tIns="43344" rIns="86688" bIns="43344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pPr>
              <a:buFontTx/>
              <a:buNone/>
            </a:pPr>
            <a:r>
              <a:rPr lang="zh-CN" altLang="en-US" sz="16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25624" y="908050"/>
            <a:ext cx="10601349" cy="635000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25624" y="1600200"/>
            <a:ext cx="10601349" cy="4525963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  <a:lvl2pPr>
              <a:defRPr>
                <a:solidFill>
                  <a:schemeClr val="accent1"/>
                </a:solidFill>
              </a:defRPr>
            </a:lvl2pPr>
            <a:lvl3pPr>
              <a:defRPr>
                <a:solidFill>
                  <a:schemeClr val="accent1"/>
                </a:solidFill>
              </a:defRPr>
            </a:lvl3pPr>
            <a:lvl4pPr>
              <a:defRPr>
                <a:solidFill>
                  <a:schemeClr val="accent1"/>
                </a:solidFill>
              </a:defRPr>
            </a:lvl4pPr>
            <a:lvl5pPr>
              <a:defRPr>
                <a:solidFill>
                  <a:schemeClr val="accent1"/>
                </a:solidFill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6375" cy="1362075"/>
          </a:xfrm>
        </p:spPr>
        <p:txBody>
          <a:bodyPr anchor="t"/>
          <a:lstStyle>
            <a:lvl1pPr algn="l">
              <a:defRPr sz="4000" b="1" cap="all">
                <a:solidFill>
                  <a:srgbClr val="F8F8F8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6375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rgbClr val="F8F8F8"/>
                </a:solidFill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1788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3788" y="1600200"/>
            <a:ext cx="541337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7563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956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956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6013" y="1535113"/>
            <a:ext cx="539115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6013" y="2174875"/>
            <a:ext cx="539115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9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2" Type="http://schemas.openxmlformats.org/officeDocument/2006/relationships/slideLayout" Target="../slideLayouts/slideLayout21.xml"/><Relationship Id="rId1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908050"/>
            <a:ext cx="10977563" cy="63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dirty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10977563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dirty="0"/>
              <a:t>单击此处编辑母版文本样式</a:t>
            </a:r>
          </a:p>
          <a:p>
            <a:pPr lvl="1"/>
            <a:r>
              <a:rPr lang="zh-CN" dirty="0"/>
              <a:t>第二级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txStyles>
    <p:titleStyle>
      <a:lvl1pPr algn="l" rtl="0" fontAlgn="base">
        <a:spcBef>
          <a:spcPct val="0"/>
        </a:spcBef>
        <a:spcAft>
          <a:spcPct val="0"/>
        </a:spcAft>
        <a:defRPr sz="2400">
          <a:solidFill>
            <a:schemeClr val="accent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accent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accent1"/>
          </a:solidFill>
          <a:latin typeface="+mn-lt"/>
          <a:ea typeface="仿宋_GB2312" pitchFamily="49" charset="-122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宋体" panose="02010600030101010101" pitchFamily="2" charset="-122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宋体" panose="02010600030101010101" pitchFamily="2" charset="-122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anose="02010600030101010101" pitchFamily="2" charset="-122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anose="02010600030101010101" pitchFamily="2" charset="-122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anose="02010600030101010101" pitchFamily="2" charset="-122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anose="02010600030101010101" pitchFamily="2" charset="-122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anose="02010600030101010101" pitchFamily="2" charset="-122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717" y="365781"/>
            <a:ext cx="10519331" cy="1324635"/>
          </a:xfrm>
          <a:prstGeom prst="rect">
            <a:avLst/>
          </a:prstGeom>
        </p:spPr>
        <p:txBody>
          <a:bodyPr vert="horz" lIns="65032" tIns="32516" rIns="65032" bIns="32516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717" y="1825891"/>
            <a:ext cx="10519331" cy="4351728"/>
          </a:xfrm>
          <a:prstGeom prst="rect">
            <a:avLst/>
          </a:prstGeom>
        </p:spPr>
        <p:txBody>
          <a:bodyPr vert="horz" lIns="65032" tIns="32516" rIns="65032" bIns="32516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717" y="6356747"/>
            <a:ext cx="2743519" cy="364274"/>
          </a:xfrm>
          <a:prstGeom prst="rect">
            <a:avLst/>
          </a:prstGeom>
        </p:spPr>
        <p:txBody>
          <a:bodyPr vert="horz" lIns="65032" tIns="32516" rIns="65032" bIns="32516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buFontTx/>
              <a:buNone/>
            </a:pPr>
            <a:fld id="{43A93E93-166D-47F5-9EF1-ACEABE24AEEA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 pitchFamily="34" charset="0"/>
              </a:rPr>
              <a:t>2024/10/2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9991" y="6356747"/>
            <a:ext cx="4116784" cy="364274"/>
          </a:xfrm>
          <a:prstGeom prst="rect">
            <a:avLst/>
          </a:prstGeom>
        </p:spPr>
        <p:txBody>
          <a:bodyPr vert="horz" lIns="65032" tIns="32516" rIns="65032" bIns="32516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buFontTx/>
              <a:buNone/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4531" y="6356747"/>
            <a:ext cx="2743519" cy="364274"/>
          </a:xfrm>
          <a:prstGeom prst="rect">
            <a:avLst/>
          </a:prstGeom>
        </p:spPr>
        <p:txBody>
          <a:bodyPr vert="horz" lIns="65032" tIns="32516" rIns="65032" bIns="32516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buFontTx/>
              <a:buNone/>
            </a:pPr>
            <a:fld id="{118D5ACA-62CA-46DB-AD6B-12EDD6D51A23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 pitchFamily="34" charset="0"/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</p:sldLayoutIdLst>
  <p:transition spd="med" advClick="0" advTm="0">
    <p:push dir="r"/>
  </p:transition>
  <p:txStyles>
    <p:titleStyle>
      <a:lvl1pPr algn="l" defTabSz="866775" rtl="0" eaLnBrk="1" latinLnBrk="0" hangingPunct="1">
        <a:lnSpc>
          <a:spcPct val="90000"/>
        </a:lnSpc>
        <a:spcBef>
          <a:spcPct val="0"/>
        </a:spcBef>
        <a:buNone/>
        <a:defRPr sz="413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16535" indent="-216535" algn="l" defTabSz="866775" rtl="0" eaLnBrk="1" latinLnBrk="0" hangingPunct="1">
        <a:lnSpc>
          <a:spcPct val="90000"/>
        </a:lnSpc>
        <a:spcBef>
          <a:spcPts val="95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1pPr>
      <a:lvl2pPr marL="650240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2265" kern="1200">
          <a:solidFill>
            <a:schemeClr val="tx1"/>
          </a:solidFill>
          <a:latin typeface="+mn-lt"/>
          <a:ea typeface="+mn-ea"/>
          <a:cs typeface="+mn-cs"/>
        </a:defRPr>
      </a:lvl2pPr>
      <a:lvl3pPr marL="1083310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865" kern="1200">
          <a:solidFill>
            <a:schemeClr val="tx1"/>
          </a:solidFill>
          <a:latin typeface="+mn-lt"/>
          <a:ea typeface="+mn-ea"/>
          <a:cs typeface="+mn-cs"/>
        </a:defRPr>
      </a:lvl3pPr>
      <a:lvl4pPr marL="1517015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735" kern="1200">
          <a:solidFill>
            <a:schemeClr val="tx1"/>
          </a:solidFill>
          <a:latin typeface="+mn-lt"/>
          <a:ea typeface="+mn-ea"/>
          <a:cs typeface="+mn-cs"/>
        </a:defRPr>
      </a:lvl4pPr>
      <a:lvl5pPr marL="1950085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735" kern="1200">
          <a:solidFill>
            <a:schemeClr val="tx1"/>
          </a:solidFill>
          <a:latin typeface="+mn-lt"/>
          <a:ea typeface="+mn-ea"/>
          <a:cs typeface="+mn-cs"/>
        </a:defRPr>
      </a:lvl5pPr>
      <a:lvl6pPr marL="2383790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735" kern="1200">
          <a:solidFill>
            <a:schemeClr val="tx1"/>
          </a:solidFill>
          <a:latin typeface="+mn-lt"/>
          <a:ea typeface="+mn-ea"/>
          <a:cs typeface="+mn-cs"/>
        </a:defRPr>
      </a:lvl6pPr>
      <a:lvl7pPr marL="2816860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735" kern="1200">
          <a:solidFill>
            <a:schemeClr val="tx1"/>
          </a:solidFill>
          <a:latin typeface="+mn-lt"/>
          <a:ea typeface="+mn-ea"/>
          <a:cs typeface="+mn-cs"/>
        </a:defRPr>
      </a:lvl7pPr>
      <a:lvl8pPr marL="3250565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735" kern="1200">
          <a:solidFill>
            <a:schemeClr val="tx1"/>
          </a:solidFill>
          <a:latin typeface="+mn-lt"/>
          <a:ea typeface="+mn-ea"/>
          <a:cs typeface="+mn-cs"/>
        </a:defRPr>
      </a:lvl8pPr>
      <a:lvl9pPr marL="3684270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73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6775" rtl="0" eaLnBrk="1" latinLnBrk="0" hangingPunct="1">
        <a:defRPr sz="1735" kern="1200">
          <a:solidFill>
            <a:schemeClr val="tx1"/>
          </a:solidFill>
          <a:latin typeface="+mn-lt"/>
          <a:ea typeface="+mn-ea"/>
          <a:cs typeface="+mn-cs"/>
        </a:defRPr>
      </a:lvl1pPr>
      <a:lvl2pPr marL="433705" algn="l" defTabSz="866775" rtl="0" eaLnBrk="1" latinLnBrk="0" hangingPunct="1">
        <a:defRPr sz="1735" kern="1200">
          <a:solidFill>
            <a:schemeClr val="tx1"/>
          </a:solidFill>
          <a:latin typeface="+mn-lt"/>
          <a:ea typeface="+mn-ea"/>
          <a:cs typeface="+mn-cs"/>
        </a:defRPr>
      </a:lvl2pPr>
      <a:lvl3pPr marL="866775" algn="l" defTabSz="866775" rtl="0" eaLnBrk="1" latinLnBrk="0" hangingPunct="1">
        <a:defRPr sz="1735" kern="1200">
          <a:solidFill>
            <a:schemeClr val="tx1"/>
          </a:solidFill>
          <a:latin typeface="+mn-lt"/>
          <a:ea typeface="+mn-ea"/>
          <a:cs typeface="+mn-cs"/>
        </a:defRPr>
      </a:lvl3pPr>
      <a:lvl4pPr marL="1300480" algn="l" defTabSz="866775" rtl="0" eaLnBrk="1" latinLnBrk="0" hangingPunct="1">
        <a:defRPr sz="1735" kern="1200">
          <a:solidFill>
            <a:schemeClr val="tx1"/>
          </a:solidFill>
          <a:latin typeface="+mn-lt"/>
          <a:ea typeface="+mn-ea"/>
          <a:cs typeface="+mn-cs"/>
        </a:defRPr>
      </a:lvl4pPr>
      <a:lvl5pPr marL="1733550" algn="l" defTabSz="866775" rtl="0" eaLnBrk="1" latinLnBrk="0" hangingPunct="1">
        <a:defRPr sz="1735" kern="1200">
          <a:solidFill>
            <a:schemeClr val="tx1"/>
          </a:solidFill>
          <a:latin typeface="+mn-lt"/>
          <a:ea typeface="+mn-ea"/>
          <a:cs typeface="+mn-cs"/>
        </a:defRPr>
      </a:lvl5pPr>
      <a:lvl6pPr marL="2167255" algn="l" defTabSz="866775" rtl="0" eaLnBrk="1" latinLnBrk="0" hangingPunct="1">
        <a:defRPr sz="1735" kern="1200">
          <a:solidFill>
            <a:schemeClr val="tx1"/>
          </a:solidFill>
          <a:latin typeface="+mn-lt"/>
          <a:ea typeface="+mn-ea"/>
          <a:cs typeface="+mn-cs"/>
        </a:defRPr>
      </a:lvl6pPr>
      <a:lvl7pPr marL="2600325" algn="l" defTabSz="866775" rtl="0" eaLnBrk="1" latinLnBrk="0" hangingPunct="1">
        <a:defRPr sz="1735" kern="1200">
          <a:solidFill>
            <a:schemeClr val="tx1"/>
          </a:solidFill>
          <a:latin typeface="+mn-lt"/>
          <a:ea typeface="+mn-ea"/>
          <a:cs typeface="+mn-cs"/>
        </a:defRPr>
      </a:lvl7pPr>
      <a:lvl8pPr marL="3034030" algn="l" defTabSz="866775" rtl="0" eaLnBrk="1" latinLnBrk="0" hangingPunct="1">
        <a:defRPr sz="1735" kern="1200">
          <a:solidFill>
            <a:schemeClr val="tx1"/>
          </a:solidFill>
          <a:latin typeface="+mn-lt"/>
          <a:ea typeface="+mn-ea"/>
          <a:cs typeface="+mn-cs"/>
        </a:defRPr>
      </a:lvl8pPr>
      <a:lvl9pPr marL="3467100" algn="l" defTabSz="866775" rtl="0" eaLnBrk="1" latinLnBrk="0" hangingPunct="1">
        <a:defRPr sz="173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717" y="365781"/>
            <a:ext cx="10519331" cy="1324635"/>
          </a:xfrm>
          <a:prstGeom prst="rect">
            <a:avLst/>
          </a:prstGeom>
        </p:spPr>
        <p:txBody>
          <a:bodyPr vert="horz" lIns="65032" tIns="32516" rIns="65032" bIns="32516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717" y="1825891"/>
            <a:ext cx="10519331" cy="4351728"/>
          </a:xfrm>
          <a:prstGeom prst="rect">
            <a:avLst/>
          </a:prstGeom>
        </p:spPr>
        <p:txBody>
          <a:bodyPr vert="horz" lIns="65032" tIns="32516" rIns="65032" bIns="32516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717" y="6356747"/>
            <a:ext cx="2743519" cy="364274"/>
          </a:xfrm>
          <a:prstGeom prst="rect">
            <a:avLst/>
          </a:prstGeom>
        </p:spPr>
        <p:txBody>
          <a:bodyPr vert="horz" lIns="65032" tIns="32516" rIns="65032" bIns="32516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buFontTx/>
              <a:buNone/>
            </a:pPr>
            <a:fld id="{43A93E93-166D-47F5-9EF1-ACEABE24AEEA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 pitchFamily="34" charset="0"/>
              </a:rPr>
              <a:t>2024/10/2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9991" y="6356747"/>
            <a:ext cx="4116784" cy="364274"/>
          </a:xfrm>
          <a:prstGeom prst="rect">
            <a:avLst/>
          </a:prstGeom>
        </p:spPr>
        <p:txBody>
          <a:bodyPr vert="horz" lIns="65032" tIns="32516" rIns="65032" bIns="32516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buFontTx/>
              <a:buNone/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4531" y="6356747"/>
            <a:ext cx="2743519" cy="364274"/>
          </a:xfrm>
          <a:prstGeom prst="rect">
            <a:avLst/>
          </a:prstGeom>
        </p:spPr>
        <p:txBody>
          <a:bodyPr vert="horz" lIns="65032" tIns="32516" rIns="65032" bIns="32516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buFontTx/>
              <a:buNone/>
            </a:pPr>
            <a:fld id="{118D5ACA-62CA-46DB-AD6B-12EDD6D51A23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 pitchFamily="34" charset="0"/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</p:sldLayoutIdLst>
  <p:transition spd="med" advClick="0" advTm="0">
    <p:push dir="r"/>
  </p:transition>
  <p:txStyles>
    <p:titleStyle>
      <a:lvl1pPr algn="l" defTabSz="866775" rtl="0" eaLnBrk="1" latinLnBrk="0" hangingPunct="1">
        <a:lnSpc>
          <a:spcPct val="90000"/>
        </a:lnSpc>
        <a:spcBef>
          <a:spcPct val="0"/>
        </a:spcBef>
        <a:buNone/>
        <a:defRPr sz="413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16535" indent="-216535" algn="l" defTabSz="866775" rtl="0" eaLnBrk="1" latinLnBrk="0" hangingPunct="1">
        <a:lnSpc>
          <a:spcPct val="90000"/>
        </a:lnSpc>
        <a:spcBef>
          <a:spcPts val="95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1pPr>
      <a:lvl2pPr marL="650240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2265" kern="1200">
          <a:solidFill>
            <a:schemeClr val="tx1"/>
          </a:solidFill>
          <a:latin typeface="+mn-lt"/>
          <a:ea typeface="+mn-ea"/>
          <a:cs typeface="+mn-cs"/>
        </a:defRPr>
      </a:lvl2pPr>
      <a:lvl3pPr marL="1083310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865" kern="1200">
          <a:solidFill>
            <a:schemeClr val="tx1"/>
          </a:solidFill>
          <a:latin typeface="+mn-lt"/>
          <a:ea typeface="+mn-ea"/>
          <a:cs typeface="+mn-cs"/>
        </a:defRPr>
      </a:lvl3pPr>
      <a:lvl4pPr marL="1517015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735" kern="1200">
          <a:solidFill>
            <a:schemeClr val="tx1"/>
          </a:solidFill>
          <a:latin typeface="+mn-lt"/>
          <a:ea typeface="+mn-ea"/>
          <a:cs typeface="+mn-cs"/>
        </a:defRPr>
      </a:lvl4pPr>
      <a:lvl5pPr marL="1950085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735" kern="1200">
          <a:solidFill>
            <a:schemeClr val="tx1"/>
          </a:solidFill>
          <a:latin typeface="+mn-lt"/>
          <a:ea typeface="+mn-ea"/>
          <a:cs typeface="+mn-cs"/>
        </a:defRPr>
      </a:lvl5pPr>
      <a:lvl6pPr marL="2383790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735" kern="1200">
          <a:solidFill>
            <a:schemeClr val="tx1"/>
          </a:solidFill>
          <a:latin typeface="+mn-lt"/>
          <a:ea typeface="+mn-ea"/>
          <a:cs typeface="+mn-cs"/>
        </a:defRPr>
      </a:lvl6pPr>
      <a:lvl7pPr marL="2816860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735" kern="1200">
          <a:solidFill>
            <a:schemeClr val="tx1"/>
          </a:solidFill>
          <a:latin typeface="+mn-lt"/>
          <a:ea typeface="+mn-ea"/>
          <a:cs typeface="+mn-cs"/>
        </a:defRPr>
      </a:lvl7pPr>
      <a:lvl8pPr marL="3250565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735" kern="1200">
          <a:solidFill>
            <a:schemeClr val="tx1"/>
          </a:solidFill>
          <a:latin typeface="+mn-lt"/>
          <a:ea typeface="+mn-ea"/>
          <a:cs typeface="+mn-cs"/>
        </a:defRPr>
      </a:lvl8pPr>
      <a:lvl9pPr marL="3684270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73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6775" rtl="0" eaLnBrk="1" latinLnBrk="0" hangingPunct="1">
        <a:defRPr sz="1735" kern="1200">
          <a:solidFill>
            <a:schemeClr val="tx1"/>
          </a:solidFill>
          <a:latin typeface="+mn-lt"/>
          <a:ea typeface="+mn-ea"/>
          <a:cs typeface="+mn-cs"/>
        </a:defRPr>
      </a:lvl1pPr>
      <a:lvl2pPr marL="433705" algn="l" defTabSz="866775" rtl="0" eaLnBrk="1" latinLnBrk="0" hangingPunct="1">
        <a:defRPr sz="1735" kern="1200">
          <a:solidFill>
            <a:schemeClr val="tx1"/>
          </a:solidFill>
          <a:latin typeface="+mn-lt"/>
          <a:ea typeface="+mn-ea"/>
          <a:cs typeface="+mn-cs"/>
        </a:defRPr>
      </a:lvl2pPr>
      <a:lvl3pPr marL="866775" algn="l" defTabSz="866775" rtl="0" eaLnBrk="1" latinLnBrk="0" hangingPunct="1">
        <a:defRPr sz="1735" kern="1200">
          <a:solidFill>
            <a:schemeClr val="tx1"/>
          </a:solidFill>
          <a:latin typeface="+mn-lt"/>
          <a:ea typeface="+mn-ea"/>
          <a:cs typeface="+mn-cs"/>
        </a:defRPr>
      </a:lvl3pPr>
      <a:lvl4pPr marL="1300480" algn="l" defTabSz="866775" rtl="0" eaLnBrk="1" latinLnBrk="0" hangingPunct="1">
        <a:defRPr sz="1735" kern="1200">
          <a:solidFill>
            <a:schemeClr val="tx1"/>
          </a:solidFill>
          <a:latin typeface="+mn-lt"/>
          <a:ea typeface="+mn-ea"/>
          <a:cs typeface="+mn-cs"/>
        </a:defRPr>
      </a:lvl4pPr>
      <a:lvl5pPr marL="1733550" algn="l" defTabSz="866775" rtl="0" eaLnBrk="1" latinLnBrk="0" hangingPunct="1">
        <a:defRPr sz="1735" kern="1200">
          <a:solidFill>
            <a:schemeClr val="tx1"/>
          </a:solidFill>
          <a:latin typeface="+mn-lt"/>
          <a:ea typeface="+mn-ea"/>
          <a:cs typeface="+mn-cs"/>
        </a:defRPr>
      </a:lvl5pPr>
      <a:lvl6pPr marL="2167255" algn="l" defTabSz="866775" rtl="0" eaLnBrk="1" latinLnBrk="0" hangingPunct="1">
        <a:defRPr sz="1735" kern="1200">
          <a:solidFill>
            <a:schemeClr val="tx1"/>
          </a:solidFill>
          <a:latin typeface="+mn-lt"/>
          <a:ea typeface="+mn-ea"/>
          <a:cs typeface="+mn-cs"/>
        </a:defRPr>
      </a:lvl6pPr>
      <a:lvl7pPr marL="2600325" algn="l" defTabSz="866775" rtl="0" eaLnBrk="1" latinLnBrk="0" hangingPunct="1">
        <a:defRPr sz="1735" kern="1200">
          <a:solidFill>
            <a:schemeClr val="tx1"/>
          </a:solidFill>
          <a:latin typeface="+mn-lt"/>
          <a:ea typeface="+mn-ea"/>
          <a:cs typeface="+mn-cs"/>
        </a:defRPr>
      </a:lvl7pPr>
      <a:lvl8pPr marL="3034030" algn="l" defTabSz="866775" rtl="0" eaLnBrk="1" latinLnBrk="0" hangingPunct="1">
        <a:defRPr sz="1735" kern="1200">
          <a:solidFill>
            <a:schemeClr val="tx1"/>
          </a:solidFill>
          <a:latin typeface="+mn-lt"/>
          <a:ea typeface="+mn-ea"/>
          <a:cs typeface="+mn-cs"/>
        </a:defRPr>
      </a:lvl8pPr>
      <a:lvl9pPr marL="3467100" algn="l" defTabSz="866775" rtl="0" eaLnBrk="1" latinLnBrk="0" hangingPunct="1">
        <a:defRPr sz="173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717" y="365781"/>
            <a:ext cx="10519331" cy="1324635"/>
          </a:xfrm>
          <a:prstGeom prst="rect">
            <a:avLst/>
          </a:prstGeom>
        </p:spPr>
        <p:txBody>
          <a:bodyPr vert="horz" lIns="65032" tIns="32516" rIns="65032" bIns="32516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717" y="1825891"/>
            <a:ext cx="10519331" cy="4351728"/>
          </a:xfrm>
          <a:prstGeom prst="rect">
            <a:avLst/>
          </a:prstGeom>
        </p:spPr>
        <p:txBody>
          <a:bodyPr vert="horz" lIns="65032" tIns="32516" rIns="65032" bIns="32516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717" y="6356747"/>
            <a:ext cx="2743519" cy="364274"/>
          </a:xfrm>
          <a:prstGeom prst="rect">
            <a:avLst/>
          </a:prstGeom>
        </p:spPr>
        <p:txBody>
          <a:bodyPr vert="horz" lIns="65032" tIns="32516" rIns="65032" bIns="32516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buFontTx/>
              <a:buNone/>
            </a:pPr>
            <a:fld id="{43A93E93-166D-47F5-9EF1-ACEABE24AEEA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 pitchFamily="34" charset="0"/>
              </a:rPr>
              <a:t>2024/10/2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9991" y="6356747"/>
            <a:ext cx="4116784" cy="364274"/>
          </a:xfrm>
          <a:prstGeom prst="rect">
            <a:avLst/>
          </a:prstGeom>
        </p:spPr>
        <p:txBody>
          <a:bodyPr vert="horz" lIns="65032" tIns="32516" rIns="65032" bIns="32516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buFontTx/>
              <a:buNone/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4531" y="6356747"/>
            <a:ext cx="2743519" cy="364274"/>
          </a:xfrm>
          <a:prstGeom prst="rect">
            <a:avLst/>
          </a:prstGeom>
        </p:spPr>
        <p:txBody>
          <a:bodyPr vert="horz" lIns="65032" tIns="32516" rIns="65032" bIns="32516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buFontTx/>
              <a:buNone/>
            </a:pPr>
            <a:fld id="{118D5ACA-62CA-46DB-AD6B-12EDD6D51A23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 pitchFamily="34" charset="0"/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</p:sldLayoutIdLst>
  <p:transition spd="med" advClick="0" advTm="0">
    <p:push dir="r"/>
  </p:transition>
  <p:txStyles>
    <p:titleStyle>
      <a:lvl1pPr algn="l" defTabSz="866775" rtl="0" eaLnBrk="1" latinLnBrk="0" hangingPunct="1">
        <a:lnSpc>
          <a:spcPct val="90000"/>
        </a:lnSpc>
        <a:spcBef>
          <a:spcPct val="0"/>
        </a:spcBef>
        <a:buNone/>
        <a:defRPr sz="413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16535" indent="-216535" algn="l" defTabSz="866775" rtl="0" eaLnBrk="1" latinLnBrk="0" hangingPunct="1">
        <a:lnSpc>
          <a:spcPct val="90000"/>
        </a:lnSpc>
        <a:spcBef>
          <a:spcPts val="95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1pPr>
      <a:lvl2pPr marL="650240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2265" kern="1200">
          <a:solidFill>
            <a:schemeClr val="tx1"/>
          </a:solidFill>
          <a:latin typeface="+mn-lt"/>
          <a:ea typeface="+mn-ea"/>
          <a:cs typeface="+mn-cs"/>
        </a:defRPr>
      </a:lvl2pPr>
      <a:lvl3pPr marL="1083310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865" kern="1200">
          <a:solidFill>
            <a:schemeClr val="tx1"/>
          </a:solidFill>
          <a:latin typeface="+mn-lt"/>
          <a:ea typeface="+mn-ea"/>
          <a:cs typeface="+mn-cs"/>
        </a:defRPr>
      </a:lvl3pPr>
      <a:lvl4pPr marL="1517015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735" kern="1200">
          <a:solidFill>
            <a:schemeClr val="tx1"/>
          </a:solidFill>
          <a:latin typeface="+mn-lt"/>
          <a:ea typeface="+mn-ea"/>
          <a:cs typeface="+mn-cs"/>
        </a:defRPr>
      </a:lvl4pPr>
      <a:lvl5pPr marL="1950085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735" kern="1200">
          <a:solidFill>
            <a:schemeClr val="tx1"/>
          </a:solidFill>
          <a:latin typeface="+mn-lt"/>
          <a:ea typeface="+mn-ea"/>
          <a:cs typeface="+mn-cs"/>
        </a:defRPr>
      </a:lvl5pPr>
      <a:lvl6pPr marL="2383790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735" kern="1200">
          <a:solidFill>
            <a:schemeClr val="tx1"/>
          </a:solidFill>
          <a:latin typeface="+mn-lt"/>
          <a:ea typeface="+mn-ea"/>
          <a:cs typeface="+mn-cs"/>
        </a:defRPr>
      </a:lvl6pPr>
      <a:lvl7pPr marL="2816860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735" kern="1200">
          <a:solidFill>
            <a:schemeClr val="tx1"/>
          </a:solidFill>
          <a:latin typeface="+mn-lt"/>
          <a:ea typeface="+mn-ea"/>
          <a:cs typeface="+mn-cs"/>
        </a:defRPr>
      </a:lvl7pPr>
      <a:lvl8pPr marL="3250565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735" kern="1200">
          <a:solidFill>
            <a:schemeClr val="tx1"/>
          </a:solidFill>
          <a:latin typeface="+mn-lt"/>
          <a:ea typeface="+mn-ea"/>
          <a:cs typeface="+mn-cs"/>
        </a:defRPr>
      </a:lvl8pPr>
      <a:lvl9pPr marL="3684270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73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6775" rtl="0" eaLnBrk="1" latinLnBrk="0" hangingPunct="1">
        <a:defRPr sz="1735" kern="1200">
          <a:solidFill>
            <a:schemeClr val="tx1"/>
          </a:solidFill>
          <a:latin typeface="+mn-lt"/>
          <a:ea typeface="+mn-ea"/>
          <a:cs typeface="+mn-cs"/>
        </a:defRPr>
      </a:lvl1pPr>
      <a:lvl2pPr marL="433705" algn="l" defTabSz="866775" rtl="0" eaLnBrk="1" latinLnBrk="0" hangingPunct="1">
        <a:defRPr sz="1735" kern="1200">
          <a:solidFill>
            <a:schemeClr val="tx1"/>
          </a:solidFill>
          <a:latin typeface="+mn-lt"/>
          <a:ea typeface="+mn-ea"/>
          <a:cs typeface="+mn-cs"/>
        </a:defRPr>
      </a:lvl2pPr>
      <a:lvl3pPr marL="866775" algn="l" defTabSz="866775" rtl="0" eaLnBrk="1" latinLnBrk="0" hangingPunct="1">
        <a:defRPr sz="1735" kern="1200">
          <a:solidFill>
            <a:schemeClr val="tx1"/>
          </a:solidFill>
          <a:latin typeface="+mn-lt"/>
          <a:ea typeface="+mn-ea"/>
          <a:cs typeface="+mn-cs"/>
        </a:defRPr>
      </a:lvl3pPr>
      <a:lvl4pPr marL="1300480" algn="l" defTabSz="866775" rtl="0" eaLnBrk="1" latinLnBrk="0" hangingPunct="1">
        <a:defRPr sz="1735" kern="1200">
          <a:solidFill>
            <a:schemeClr val="tx1"/>
          </a:solidFill>
          <a:latin typeface="+mn-lt"/>
          <a:ea typeface="+mn-ea"/>
          <a:cs typeface="+mn-cs"/>
        </a:defRPr>
      </a:lvl4pPr>
      <a:lvl5pPr marL="1733550" algn="l" defTabSz="866775" rtl="0" eaLnBrk="1" latinLnBrk="0" hangingPunct="1">
        <a:defRPr sz="1735" kern="1200">
          <a:solidFill>
            <a:schemeClr val="tx1"/>
          </a:solidFill>
          <a:latin typeface="+mn-lt"/>
          <a:ea typeface="+mn-ea"/>
          <a:cs typeface="+mn-cs"/>
        </a:defRPr>
      </a:lvl5pPr>
      <a:lvl6pPr marL="2167255" algn="l" defTabSz="866775" rtl="0" eaLnBrk="1" latinLnBrk="0" hangingPunct="1">
        <a:defRPr sz="1735" kern="1200">
          <a:solidFill>
            <a:schemeClr val="tx1"/>
          </a:solidFill>
          <a:latin typeface="+mn-lt"/>
          <a:ea typeface="+mn-ea"/>
          <a:cs typeface="+mn-cs"/>
        </a:defRPr>
      </a:lvl6pPr>
      <a:lvl7pPr marL="2600325" algn="l" defTabSz="866775" rtl="0" eaLnBrk="1" latinLnBrk="0" hangingPunct="1">
        <a:defRPr sz="1735" kern="1200">
          <a:solidFill>
            <a:schemeClr val="tx1"/>
          </a:solidFill>
          <a:latin typeface="+mn-lt"/>
          <a:ea typeface="+mn-ea"/>
          <a:cs typeface="+mn-cs"/>
        </a:defRPr>
      </a:lvl7pPr>
      <a:lvl8pPr marL="3034030" algn="l" defTabSz="866775" rtl="0" eaLnBrk="1" latinLnBrk="0" hangingPunct="1">
        <a:defRPr sz="1735" kern="1200">
          <a:solidFill>
            <a:schemeClr val="tx1"/>
          </a:solidFill>
          <a:latin typeface="+mn-lt"/>
          <a:ea typeface="+mn-ea"/>
          <a:cs typeface="+mn-cs"/>
        </a:defRPr>
      </a:lvl8pPr>
      <a:lvl9pPr marL="3467100" algn="l" defTabSz="866775" rtl="0" eaLnBrk="1" latinLnBrk="0" hangingPunct="1">
        <a:defRPr sz="173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5.xml"/><Relationship Id="rId4" Type="http://schemas.openxmlformats.org/officeDocument/2006/relationships/image" Target="../media/image17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6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1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4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6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3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3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3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3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3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3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3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3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3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9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1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3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3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3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3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3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7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0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2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3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2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yilin\Desktop\图片111.png图片11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34" y="-2062"/>
            <a:ext cx="12190095" cy="6860063"/>
          </a:xfrm>
          <a:prstGeom prst="rect">
            <a:avLst/>
          </a:prstGeom>
          <a:noFill/>
        </p:spPr>
      </p:pic>
      <p:sp>
        <p:nvSpPr>
          <p:cNvPr id="18" name="矩形 259"/>
          <p:cNvSpPr>
            <a:spLocks noChangeArrowheads="1"/>
          </p:cNvSpPr>
          <p:nvPr/>
        </p:nvSpPr>
        <p:spPr bwMode="auto">
          <a:xfrm>
            <a:off x="2381250" y="2663747"/>
            <a:ext cx="7433818" cy="8305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zh-CN" altLang="en-US" sz="5400" b="1" cap="all" dirty="0">
                <a:solidFill>
                  <a:prstClr val="black">
                    <a:lumMod val="65000"/>
                    <a:lumOff val="35000"/>
                  </a:prstClr>
                </a:solidFill>
                <a:cs typeface="Arial" panose="020B0604020202020204" pitchFamily="34" charset="0"/>
              </a:rPr>
              <a:t>大数据技术基础</a:t>
            </a:r>
            <a:endParaRPr lang="en-US" altLang="zh-CN" sz="5400" b="1" cap="all" dirty="0">
              <a:solidFill>
                <a:prstClr val="black">
                  <a:lumMod val="65000"/>
                  <a:lumOff val="35000"/>
                </a:prstClr>
              </a:solidFill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7000"/>
    </mc:Choice>
    <mc:Fallback xmlns="">
      <p:transition advClick="0" advTm="7000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 bwMode="auto">
          <a:xfrm>
            <a:off x="0" y="0"/>
            <a:ext cx="12195810" cy="553720"/>
          </a:xfrm>
          <a:prstGeom prst="rect">
            <a:avLst/>
          </a:prstGeom>
          <a:solidFill>
            <a:srgbClr val="2C99C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5100" y="19685"/>
            <a:ext cx="378460" cy="506095"/>
            <a:chOff x="418" y="422"/>
            <a:chExt cx="691" cy="980"/>
          </a:xfrm>
        </p:grpSpPr>
        <p:sp>
          <p:nvSpPr>
            <p:cNvPr id="5" name="Freeform 5"/>
            <p:cNvSpPr/>
            <p:nvPr/>
          </p:nvSpPr>
          <p:spPr bwMode="auto">
            <a:xfrm>
              <a:off x="425" y="422"/>
              <a:ext cx="414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418" y="982"/>
              <a:ext cx="411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5" name="TextBox 54"/>
          <p:cNvSpPr txBox="1"/>
          <p:nvPr/>
        </p:nvSpPr>
        <p:spPr>
          <a:xfrm>
            <a:off x="603801" y="31845"/>
            <a:ext cx="597666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r>
              <a:rPr lang="en-US" altLang="zh-CN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5.2HBase</a:t>
            </a:r>
            <a:r>
              <a:rPr lang="zh-CN" altLang="en-US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数据模型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362585" y="737870"/>
            <a:ext cx="6646545" cy="460348"/>
            <a:chOff x="772" y="481"/>
            <a:chExt cx="9749" cy="724"/>
          </a:xfrm>
        </p:grpSpPr>
        <p:sp>
          <p:nvSpPr>
            <p:cNvPr id="116" name="TextBox 54"/>
            <p:cNvSpPr txBox="1"/>
            <p:nvPr/>
          </p:nvSpPr>
          <p:spPr>
            <a:xfrm>
              <a:off x="1109" y="481"/>
              <a:ext cx="9412" cy="7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chemeClr val="tx1">
                      <a:lumMod val="75000"/>
                    </a:schemeClr>
                  </a:solidFill>
                  <a:latin typeface="方正卡通简体" pitchFamily="65" charset="-122"/>
                  <a:ea typeface="方正卡通简体" pitchFamily="65" charset="-122"/>
                </a:defRPr>
              </a:lvl1pPr>
            </a:lstStyle>
            <a:p>
              <a:r>
                <a:rPr lang="en-US" altLang="zh-CN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5.2.</a:t>
              </a:r>
              <a:r>
                <a:rPr 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r>
                <a:rPr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HBase数据模型术语</a:t>
              </a:r>
            </a:p>
          </p:txBody>
        </p:sp>
        <p:sp>
          <p:nvSpPr>
            <p:cNvPr id="118" name="Freeform 6"/>
            <p:cNvSpPr/>
            <p:nvPr/>
          </p:nvSpPr>
          <p:spPr bwMode="auto">
            <a:xfrm>
              <a:off x="772" y="689"/>
              <a:ext cx="339" cy="338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rgbClr val="2C99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768985" y="1502410"/>
            <a:ext cx="9833610" cy="373127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457200" algn="l" eaLnBrk="1" latinLnBrk="0" hangingPunct="1">
              <a:lnSpc>
                <a:spcPct val="150000"/>
              </a:lnSpc>
              <a:buClrTx/>
              <a:buSzTx/>
              <a:buNone/>
            </a:pPr>
            <a:r>
              <a:rPr lang="zh-CN" altLang="en-US" sz="2000" b="1" dirty="0">
                <a:solidFill>
                  <a:srgbClr val="48484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1．表（Table）</a:t>
            </a:r>
            <a:endParaRPr lang="en-US" altLang="zh-CN" sz="2000" b="1" dirty="0">
              <a:solidFill>
                <a:srgbClr val="48484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457200" algn="l" eaLnBrk="1" latinLnBrk="0" hangingPunct="1">
              <a:lnSpc>
                <a:spcPct val="150000"/>
              </a:lnSpc>
              <a:buClrTx/>
              <a:buSzTx/>
              <a:buNone/>
            </a:pPr>
            <a:r>
              <a:rPr lang="en-US" altLang="zh-CN" sz="2000" b="1" dirty="0">
                <a:solidFill>
                  <a:srgbClr val="48484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	</a:t>
            </a:r>
            <a:r>
              <a:rPr lang="en-US" altLang="zh-CN" sz="2000" dirty="0">
                <a:solidFill>
                  <a:srgbClr val="48484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HBase </a:t>
            </a:r>
            <a:r>
              <a:rPr lang="zh-CN" altLang="en-US" sz="2000" dirty="0">
                <a:solidFill>
                  <a:srgbClr val="48484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采用表来组织数据，表由行和列组成，列划分为若干个列族。</a:t>
            </a:r>
          </a:p>
          <a:p>
            <a:pPr marL="0" indent="457200" algn="l" eaLnBrk="1" latinLnBrk="0" hangingPunct="1">
              <a:lnSpc>
                <a:spcPct val="150000"/>
              </a:lnSpc>
              <a:buClrTx/>
              <a:buSzTx/>
              <a:buNone/>
            </a:pPr>
            <a:r>
              <a:rPr lang="zh-CN" altLang="en-US" sz="2000" b="1" dirty="0">
                <a:solidFill>
                  <a:srgbClr val="48484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2．行（Row）</a:t>
            </a:r>
            <a:endParaRPr lang="en-US" altLang="zh-CN" sz="2000" b="1" dirty="0">
              <a:solidFill>
                <a:srgbClr val="48484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en-US" altLang="zh-CN" sz="2000" b="1" dirty="0">
                <a:solidFill>
                  <a:srgbClr val="48484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	</a:t>
            </a:r>
            <a:r>
              <a:rPr lang="zh-CN" altLang="en-US" sz="2000" dirty="0">
                <a:solidFill>
                  <a:srgbClr val="48484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每个 </a:t>
            </a:r>
            <a:r>
              <a:rPr lang="en-US" altLang="zh-CN" sz="2000" dirty="0">
                <a:solidFill>
                  <a:srgbClr val="48484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HBase </a:t>
            </a:r>
            <a:r>
              <a:rPr lang="zh-CN" altLang="en-US" sz="2000" dirty="0">
                <a:solidFill>
                  <a:srgbClr val="48484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表都由若干行组成，每个行由行键（</a:t>
            </a:r>
            <a:r>
              <a:rPr lang="en-US" altLang="zh-CN" sz="2000" dirty="0">
                <a:solidFill>
                  <a:srgbClr val="48484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row key</a:t>
            </a:r>
            <a:r>
              <a:rPr lang="zh-CN" altLang="en-US" sz="2000" dirty="0">
                <a:solidFill>
                  <a:srgbClr val="48484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）来标识。访问表中的行有 </a:t>
            </a:r>
            <a:r>
              <a:rPr lang="en-US" altLang="zh-CN" sz="2000" dirty="0">
                <a:solidFill>
                  <a:srgbClr val="48484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 </a:t>
            </a:r>
            <a:r>
              <a:rPr lang="zh-CN" altLang="en-US" sz="2000" dirty="0">
                <a:solidFill>
                  <a:srgbClr val="48484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种方式：全表扫描、通过单个行键访问、通过一个行键的区间来访问。行键可以是任意字符 串，其最大长度为 </a:t>
            </a:r>
            <a:r>
              <a:rPr lang="en-US" altLang="zh-CN" sz="2000" dirty="0">
                <a:solidFill>
                  <a:srgbClr val="48484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64KB</a:t>
            </a:r>
            <a:r>
              <a:rPr lang="zh-CN" altLang="en-US" sz="2000" dirty="0">
                <a:solidFill>
                  <a:srgbClr val="48484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，一般来说行键的长度多在 </a:t>
            </a:r>
            <a:r>
              <a:rPr lang="en-US" altLang="zh-CN" sz="2000" dirty="0">
                <a:solidFill>
                  <a:srgbClr val="48484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 </a:t>
            </a:r>
            <a:r>
              <a:rPr lang="zh-CN" altLang="en-US" sz="2000" dirty="0">
                <a:solidFill>
                  <a:srgbClr val="48484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到 </a:t>
            </a:r>
            <a:r>
              <a:rPr lang="en-US" altLang="zh-CN" sz="2000" dirty="0">
                <a:solidFill>
                  <a:srgbClr val="48484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 </a:t>
            </a:r>
            <a:r>
              <a:rPr lang="zh-CN" altLang="en-US" sz="2000" dirty="0">
                <a:solidFill>
                  <a:srgbClr val="48484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字节之间，在 </a:t>
            </a:r>
            <a:r>
              <a:rPr lang="en-US" altLang="zh-CN" sz="2000" dirty="0">
                <a:solidFill>
                  <a:srgbClr val="48484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HBase </a:t>
            </a:r>
            <a:r>
              <a:rPr lang="zh-CN" altLang="en-US" sz="2000" dirty="0">
                <a:solidFill>
                  <a:srgbClr val="48484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内部行键 被保存的方式多为字节数组。</a:t>
            </a:r>
          </a:p>
          <a:p>
            <a:pPr marL="0" indent="457200" algn="l" eaLnBrk="1" latinLnBrk="0" hangingPunct="1">
              <a:lnSpc>
                <a:spcPct val="150000"/>
              </a:lnSpc>
              <a:buClrTx/>
              <a:buSzTx/>
              <a:buNone/>
            </a:pPr>
            <a:endParaRPr lang="zh-CN" altLang="en-US" sz="2000" b="1" dirty="0">
              <a:solidFill>
                <a:srgbClr val="48484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Click="0" advTm="3624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 bwMode="auto">
          <a:xfrm>
            <a:off x="0" y="0"/>
            <a:ext cx="12195810" cy="553720"/>
          </a:xfrm>
          <a:prstGeom prst="rect">
            <a:avLst/>
          </a:prstGeom>
          <a:solidFill>
            <a:srgbClr val="2C99C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294A5A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5100" y="19685"/>
            <a:ext cx="378460" cy="506095"/>
            <a:chOff x="418" y="422"/>
            <a:chExt cx="691" cy="980"/>
          </a:xfrm>
        </p:grpSpPr>
        <p:sp>
          <p:nvSpPr>
            <p:cNvPr id="5" name="Freeform 5"/>
            <p:cNvSpPr/>
            <p:nvPr/>
          </p:nvSpPr>
          <p:spPr bwMode="auto">
            <a:xfrm>
              <a:off x="425" y="422"/>
              <a:ext cx="414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418" y="982"/>
              <a:ext cx="411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55" name="TextBox 54"/>
          <p:cNvSpPr txBox="1"/>
          <p:nvPr/>
        </p:nvSpPr>
        <p:spPr>
          <a:xfrm>
            <a:off x="603801" y="31845"/>
            <a:ext cx="597666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5.2HBase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数据模型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362585" y="737870"/>
            <a:ext cx="6646545" cy="460348"/>
            <a:chOff x="772" y="481"/>
            <a:chExt cx="9749" cy="724"/>
          </a:xfrm>
        </p:grpSpPr>
        <p:sp>
          <p:nvSpPr>
            <p:cNvPr id="116" name="TextBox 54"/>
            <p:cNvSpPr txBox="1"/>
            <p:nvPr/>
          </p:nvSpPr>
          <p:spPr>
            <a:xfrm>
              <a:off x="1109" y="481"/>
              <a:ext cx="9412" cy="7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chemeClr val="tx1">
                      <a:lumMod val="75000"/>
                    </a:schemeClr>
                  </a:solidFill>
                  <a:latin typeface="方正卡通简体" pitchFamily="65" charset="-122"/>
                  <a:ea typeface="方正卡通简体" pitchFamily="65" charset="-122"/>
                </a:defRPr>
              </a:lvl1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484849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5.2.</a:t>
              </a: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484849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1</a:t>
              </a:r>
              <a:r>
                <a:rPr kumimoji="0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484849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 HBase数据模型术语</a:t>
              </a:r>
            </a:p>
          </p:txBody>
        </p:sp>
        <p:sp>
          <p:nvSpPr>
            <p:cNvPr id="118" name="Freeform 6"/>
            <p:cNvSpPr/>
            <p:nvPr/>
          </p:nvSpPr>
          <p:spPr bwMode="auto">
            <a:xfrm>
              <a:off x="772" y="689"/>
              <a:ext cx="339" cy="338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rgbClr val="2C99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768985" y="1502410"/>
            <a:ext cx="9833610" cy="511293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marR="0" lvl="0" indent="4572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484849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3．列族（Column Family）</a:t>
            </a:r>
            <a:endParaRPr kumimoji="0" lang="en-US" altLang="zh-CN" sz="2000" b="1" i="0" u="none" strike="noStrike" kern="1200" cap="none" spc="0" normalizeH="0" baseline="0" noProof="0" dirty="0">
              <a:ln>
                <a:noFill/>
              </a:ln>
              <a:solidFill>
                <a:srgbClr val="484849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457200" defTabSz="914400" eaLnBrk="1" latinLnBrk="0" hangingPunct="1">
              <a:lnSpc>
                <a:spcPct val="150000"/>
              </a:lnSpc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CN" sz="2000" b="1" dirty="0">
                <a:solidFill>
                  <a:srgbClr val="48484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	</a:t>
            </a:r>
            <a:r>
              <a:rPr lang="zh-CN" altLang="en-US" sz="2000" dirty="0">
                <a:solidFill>
                  <a:srgbClr val="48484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一个 </a:t>
            </a:r>
            <a:r>
              <a:rPr lang="en-US" altLang="zh-CN" sz="2000" dirty="0">
                <a:solidFill>
                  <a:srgbClr val="48484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HBase </a:t>
            </a:r>
            <a:r>
              <a:rPr lang="zh-CN" altLang="en-US" sz="2000" dirty="0">
                <a:solidFill>
                  <a:srgbClr val="48484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表被分组成许多“列族”的集合，它是基本的访问控制单元。列族需要在表 创建时就定义好。当列族被创建好之后，数据可以被存放到列族中的某个列下面。列名都以 列族作为前缀，举例来说：</a:t>
            </a:r>
            <a:r>
              <a:rPr lang="en-US" altLang="zh-CN" sz="2000" dirty="0" err="1">
                <a:solidFill>
                  <a:srgbClr val="48484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score:math</a:t>
            </a:r>
            <a:r>
              <a:rPr lang="en-US" altLang="zh-CN" sz="2000" dirty="0">
                <a:solidFill>
                  <a:srgbClr val="48484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dirty="0">
                <a:solidFill>
                  <a:srgbClr val="48484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 </a:t>
            </a:r>
            <a:r>
              <a:rPr lang="en-US" altLang="zh-CN" sz="2000" dirty="0" err="1">
                <a:solidFill>
                  <a:srgbClr val="48484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score:English</a:t>
            </a:r>
            <a:r>
              <a:rPr lang="en-US" altLang="zh-CN" sz="2000" dirty="0">
                <a:solidFill>
                  <a:srgbClr val="48484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dirty="0">
                <a:solidFill>
                  <a:srgbClr val="48484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这两个列都属于 </a:t>
            </a:r>
            <a:r>
              <a:rPr lang="en-US" altLang="zh-CN" sz="2000" dirty="0">
                <a:solidFill>
                  <a:srgbClr val="48484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score </a:t>
            </a:r>
            <a:r>
              <a:rPr lang="zh-CN" altLang="en-US" sz="2000" dirty="0">
                <a:solidFill>
                  <a:srgbClr val="48484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这个列族。</a:t>
            </a:r>
          </a:p>
          <a:p>
            <a:pPr marL="0" marR="0" lvl="0" indent="4572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484849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4．列限定符（Column Qualifier）</a:t>
            </a:r>
            <a:endParaRPr kumimoji="0" lang="en-US" altLang="zh-CN" sz="2000" b="1" i="0" u="none" strike="noStrike" kern="1200" cap="none" spc="0" normalizeH="0" baseline="0" noProof="0" dirty="0">
              <a:ln>
                <a:noFill/>
              </a:ln>
              <a:solidFill>
                <a:srgbClr val="484849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4572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CN" sz="2000" b="1" dirty="0">
                <a:solidFill>
                  <a:srgbClr val="48484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	</a:t>
            </a:r>
            <a:r>
              <a:rPr lang="zh-CN" altLang="en-US" sz="2000" dirty="0">
                <a:solidFill>
                  <a:srgbClr val="48484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列的限定符是列族中数据的索引，列族里的数据通过列限定符（或列）来定位。例如， </a:t>
            </a:r>
            <a:r>
              <a:rPr lang="en-US" altLang="zh-CN" sz="2000" dirty="0" err="1">
                <a:solidFill>
                  <a:srgbClr val="48484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person:student</a:t>
            </a:r>
            <a:r>
              <a:rPr lang="zh-CN" altLang="en-US" sz="2000" dirty="0">
                <a:solidFill>
                  <a:srgbClr val="48484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2000" dirty="0">
                <a:solidFill>
                  <a:srgbClr val="48484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student </a:t>
            </a:r>
            <a:r>
              <a:rPr lang="zh-CN" altLang="en-US" sz="2000" dirty="0">
                <a:solidFill>
                  <a:srgbClr val="48484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就可以看做是对于列族 </a:t>
            </a:r>
            <a:r>
              <a:rPr lang="en-US" altLang="zh-CN" sz="2000" dirty="0">
                <a:solidFill>
                  <a:srgbClr val="48484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person </a:t>
            </a:r>
            <a:r>
              <a:rPr lang="zh-CN" altLang="en-US" sz="2000" dirty="0">
                <a:solidFill>
                  <a:srgbClr val="48484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的一个列限定符，里面放的就是关于 学生的数据。列限定符没有数据类型，一般被视为字节数组 </a:t>
            </a:r>
            <a:r>
              <a:rPr lang="en-US" altLang="zh-CN" sz="2000" dirty="0">
                <a:solidFill>
                  <a:srgbClr val="48484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Byte[]</a:t>
            </a:r>
            <a:r>
              <a:rPr lang="zh-CN" altLang="en-US" sz="2000" dirty="0">
                <a:solidFill>
                  <a:srgbClr val="48484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。在 </a:t>
            </a:r>
            <a:r>
              <a:rPr lang="en-US" altLang="zh-CN" sz="2000" dirty="0">
                <a:solidFill>
                  <a:srgbClr val="48484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HBase </a:t>
            </a:r>
            <a:r>
              <a:rPr lang="zh-CN" altLang="en-US" sz="2000" dirty="0">
                <a:solidFill>
                  <a:srgbClr val="48484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中，为了方便， 使用冒号（</a:t>
            </a:r>
            <a:r>
              <a:rPr lang="en-US" altLang="zh-CN" sz="2000" dirty="0">
                <a:solidFill>
                  <a:srgbClr val="48484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2000" dirty="0">
                <a:solidFill>
                  <a:srgbClr val="48484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）来分隔列族和列族修饰符，这是写在 </a:t>
            </a:r>
            <a:r>
              <a:rPr lang="en-US" altLang="zh-CN" sz="2000" dirty="0">
                <a:solidFill>
                  <a:srgbClr val="48484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HBase </a:t>
            </a:r>
            <a:r>
              <a:rPr lang="zh-CN" altLang="en-US" sz="2000" dirty="0">
                <a:solidFill>
                  <a:srgbClr val="48484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源码中的不能够修改。</a:t>
            </a:r>
          </a:p>
        </p:txBody>
      </p:sp>
    </p:spTree>
    <p:extLst>
      <p:ext uri="{BB962C8B-B14F-4D97-AF65-F5344CB8AC3E}">
        <p14:creationId xmlns:p14="http://schemas.microsoft.com/office/powerpoint/2010/main" val="624896710"/>
      </p:ext>
    </p:extLst>
  </p:cSld>
  <p:clrMapOvr>
    <a:masterClrMapping/>
  </p:clrMapOvr>
  <p:transition spd="slow" advClick="0" advTm="3624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 bwMode="auto">
          <a:xfrm>
            <a:off x="0" y="0"/>
            <a:ext cx="12195810" cy="553720"/>
          </a:xfrm>
          <a:prstGeom prst="rect">
            <a:avLst/>
          </a:prstGeom>
          <a:solidFill>
            <a:srgbClr val="2C99C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294A5A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5100" y="19685"/>
            <a:ext cx="378460" cy="506095"/>
            <a:chOff x="418" y="422"/>
            <a:chExt cx="691" cy="980"/>
          </a:xfrm>
        </p:grpSpPr>
        <p:sp>
          <p:nvSpPr>
            <p:cNvPr id="5" name="Freeform 5"/>
            <p:cNvSpPr/>
            <p:nvPr/>
          </p:nvSpPr>
          <p:spPr bwMode="auto">
            <a:xfrm>
              <a:off x="425" y="422"/>
              <a:ext cx="414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418" y="982"/>
              <a:ext cx="411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55" name="TextBox 54"/>
          <p:cNvSpPr txBox="1"/>
          <p:nvPr/>
        </p:nvSpPr>
        <p:spPr>
          <a:xfrm>
            <a:off x="603801" y="31845"/>
            <a:ext cx="597666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5.2HBase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数据模型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362585" y="737870"/>
            <a:ext cx="6646545" cy="460348"/>
            <a:chOff x="772" y="481"/>
            <a:chExt cx="9749" cy="724"/>
          </a:xfrm>
        </p:grpSpPr>
        <p:sp>
          <p:nvSpPr>
            <p:cNvPr id="116" name="TextBox 54"/>
            <p:cNvSpPr txBox="1"/>
            <p:nvPr/>
          </p:nvSpPr>
          <p:spPr>
            <a:xfrm>
              <a:off x="1109" y="481"/>
              <a:ext cx="9412" cy="7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chemeClr val="tx1">
                      <a:lumMod val="75000"/>
                    </a:schemeClr>
                  </a:solidFill>
                  <a:latin typeface="方正卡通简体" pitchFamily="65" charset="-122"/>
                  <a:ea typeface="方正卡通简体" pitchFamily="65" charset="-122"/>
                </a:defRPr>
              </a:lvl1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484849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5.2.</a:t>
              </a: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484849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1</a:t>
              </a:r>
              <a:r>
                <a:rPr kumimoji="0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484849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 HBase数据模型术语</a:t>
              </a:r>
            </a:p>
          </p:txBody>
        </p:sp>
        <p:sp>
          <p:nvSpPr>
            <p:cNvPr id="118" name="Freeform 6"/>
            <p:cNvSpPr/>
            <p:nvPr/>
          </p:nvSpPr>
          <p:spPr bwMode="auto">
            <a:xfrm>
              <a:off x="772" y="689"/>
              <a:ext cx="339" cy="338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rgbClr val="2C99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768985" y="1502410"/>
            <a:ext cx="9833610" cy="511293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marR="0" lvl="0" indent="4572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484849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5．单元格（Cell）</a:t>
            </a:r>
            <a:endParaRPr kumimoji="0" lang="en-US" altLang="zh-CN" sz="2000" b="1" i="0" u="none" strike="noStrike" kern="1200" cap="none" spc="0" normalizeH="0" baseline="0" noProof="0" dirty="0">
              <a:ln>
                <a:noFill/>
              </a:ln>
              <a:solidFill>
                <a:srgbClr val="484849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4572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CN" sz="2000" b="1" dirty="0">
                <a:solidFill>
                  <a:srgbClr val="48484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	</a:t>
            </a:r>
            <a:r>
              <a:rPr lang="zh-CN" altLang="en-US" sz="2000" dirty="0">
                <a:solidFill>
                  <a:srgbClr val="48484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 </a:t>
            </a:r>
            <a:r>
              <a:rPr lang="en-US" altLang="zh-CN" sz="2000" dirty="0">
                <a:solidFill>
                  <a:srgbClr val="48484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HBase </a:t>
            </a:r>
            <a:r>
              <a:rPr lang="zh-CN" altLang="en-US" sz="2000" dirty="0">
                <a:solidFill>
                  <a:srgbClr val="48484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表中，通过行、列族、列限定符和时间戳或版本来确定一个“单元格”（</a:t>
            </a:r>
            <a:r>
              <a:rPr lang="en-US" altLang="zh-CN" sz="2000" dirty="0">
                <a:solidFill>
                  <a:srgbClr val="48484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Cell</a:t>
            </a:r>
            <a:r>
              <a:rPr lang="zh-CN" altLang="en-US" sz="2000" dirty="0">
                <a:solidFill>
                  <a:srgbClr val="48484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）。 例如，</a:t>
            </a:r>
            <a:r>
              <a:rPr lang="en-US" altLang="zh-CN" sz="2000" dirty="0">
                <a:solidFill>
                  <a:srgbClr val="48484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 {row, column, version} </a:t>
            </a:r>
            <a:r>
              <a:rPr lang="zh-CN" altLang="en-US" sz="2000" dirty="0">
                <a:solidFill>
                  <a:srgbClr val="48484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元组就是一个 </a:t>
            </a:r>
            <a:r>
              <a:rPr lang="en-US" altLang="zh-CN" sz="2000" dirty="0">
                <a:solidFill>
                  <a:srgbClr val="48484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HBase </a:t>
            </a:r>
            <a:r>
              <a:rPr lang="zh-CN" altLang="en-US" sz="2000" dirty="0">
                <a:solidFill>
                  <a:srgbClr val="48484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中的一个单元格。单元格的内容是不可 分割的字节数组。单元格中存储的数据没有数据类型，总被视为字节数组 </a:t>
            </a:r>
            <a:r>
              <a:rPr lang="en-US" altLang="zh-CN" sz="2000" dirty="0">
                <a:solidFill>
                  <a:srgbClr val="48484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Byte[]</a:t>
            </a:r>
            <a:r>
              <a:rPr lang="zh-CN" altLang="en-US" sz="2000" dirty="0">
                <a:solidFill>
                  <a:srgbClr val="48484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。每个版本 对应一个不同的时间戳。</a:t>
            </a:r>
          </a:p>
          <a:p>
            <a:pPr marL="0" marR="0" lvl="0" indent="4572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484849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6．时间戳（Timestamp）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dirty="0">
                <a:solidFill>
                  <a:srgbClr val="48484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每个单元格都保存着同一份数据的多个版本，这些版本采用时间戳进行索引。每次对一 单元格执行操作时（新建、删除、修改）时，</a:t>
            </a:r>
            <a:r>
              <a:rPr lang="en-US" altLang="zh-CN" sz="2000" dirty="0">
                <a:solidFill>
                  <a:srgbClr val="48484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HBase </a:t>
            </a:r>
            <a:r>
              <a:rPr lang="zh-CN" altLang="en-US" sz="2000" dirty="0">
                <a:solidFill>
                  <a:srgbClr val="48484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都会隐式地自动生成并存储一个时间戳。 在每个存储单元中，不同版本的数据按照时间戳倒叙排序，即最新的数排在最前面。时间戳 一般是 </a:t>
            </a:r>
            <a:r>
              <a:rPr lang="en-US" altLang="zh-CN" sz="2000" dirty="0">
                <a:solidFill>
                  <a:srgbClr val="48484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64 </a:t>
            </a:r>
            <a:r>
              <a:rPr lang="zh-CN" altLang="en-US" sz="2000" dirty="0">
                <a:solidFill>
                  <a:srgbClr val="48484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位整形，可以由用户自己赋值，也可以由 </a:t>
            </a:r>
            <a:r>
              <a:rPr lang="en-US" altLang="zh-CN" sz="2000" dirty="0">
                <a:solidFill>
                  <a:srgbClr val="48484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HBase </a:t>
            </a:r>
            <a:r>
              <a:rPr lang="zh-CN" altLang="en-US" sz="2000" dirty="0">
                <a:solidFill>
                  <a:srgbClr val="48484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在数据库写入时自动赋值。 </a:t>
            </a:r>
          </a:p>
        </p:txBody>
      </p:sp>
    </p:spTree>
    <p:extLst>
      <p:ext uri="{BB962C8B-B14F-4D97-AF65-F5344CB8AC3E}">
        <p14:creationId xmlns:p14="http://schemas.microsoft.com/office/powerpoint/2010/main" val="1600391210"/>
      </p:ext>
    </p:extLst>
  </p:cSld>
  <p:clrMapOvr>
    <a:masterClrMapping/>
  </p:clrMapOvr>
  <p:transition spd="slow" advClick="0" advTm="3624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 bwMode="auto">
          <a:xfrm>
            <a:off x="0" y="0"/>
            <a:ext cx="12195810" cy="553720"/>
          </a:xfrm>
          <a:prstGeom prst="rect">
            <a:avLst/>
          </a:prstGeom>
          <a:solidFill>
            <a:srgbClr val="2C99C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5100" y="19685"/>
            <a:ext cx="378460" cy="506095"/>
            <a:chOff x="418" y="422"/>
            <a:chExt cx="691" cy="980"/>
          </a:xfrm>
        </p:grpSpPr>
        <p:sp>
          <p:nvSpPr>
            <p:cNvPr id="5" name="Freeform 5"/>
            <p:cNvSpPr/>
            <p:nvPr/>
          </p:nvSpPr>
          <p:spPr bwMode="auto">
            <a:xfrm>
              <a:off x="425" y="422"/>
              <a:ext cx="414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418" y="982"/>
              <a:ext cx="411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5" name="TextBox 54"/>
          <p:cNvSpPr txBox="1"/>
          <p:nvPr/>
        </p:nvSpPr>
        <p:spPr>
          <a:xfrm>
            <a:off x="603801" y="31845"/>
            <a:ext cx="597666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r>
              <a:rPr lang="en-US" altLang="zh-CN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5.2HBase</a:t>
            </a:r>
            <a:r>
              <a:rPr lang="zh-CN" altLang="en-US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数据模型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362585" y="737870"/>
            <a:ext cx="6646545" cy="460348"/>
            <a:chOff x="772" y="481"/>
            <a:chExt cx="9749" cy="724"/>
          </a:xfrm>
        </p:grpSpPr>
        <p:sp>
          <p:nvSpPr>
            <p:cNvPr id="116" name="TextBox 54"/>
            <p:cNvSpPr txBox="1"/>
            <p:nvPr/>
          </p:nvSpPr>
          <p:spPr>
            <a:xfrm>
              <a:off x="1109" y="481"/>
              <a:ext cx="9412" cy="7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chemeClr val="tx1">
                      <a:lumMod val="75000"/>
                    </a:schemeClr>
                  </a:solidFill>
                  <a:latin typeface="方正卡通简体" pitchFamily="65" charset="-122"/>
                  <a:ea typeface="方正卡通简体" pitchFamily="65" charset="-122"/>
                </a:defRPr>
              </a:lvl1pPr>
            </a:lstStyle>
            <a:p>
              <a:r>
                <a:rPr lang="en-US" altLang="zh-CN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5.2.</a:t>
              </a:r>
              <a:r>
                <a:rPr 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r>
                <a:rPr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HBase数据逻辑模型</a:t>
              </a:r>
            </a:p>
          </p:txBody>
        </p:sp>
        <p:sp>
          <p:nvSpPr>
            <p:cNvPr id="118" name="Freeform 6"/>
            <p:cNvSpPr/>
            <p:nvPr/>
          </p:nvSpPr>
          <p:spPr bwMode="auto">
            <a:xfrm>
              <a:off x="772" y="689"/>
              <a:ext cx="339" cy="338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rgbClr val="2C99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592455" y="1423670"/>
            <a:ext cx="10142220" cy="37846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457200" algn="l" eaLnBrk="1" latinLnBrk="0" hangingPunct="1">
              <a:lnSpc>
                <a:spcPct val="150000"/>
              </a:lnSpc>
              <a:buClrTx/>
              <a:buSzTx/>
              <a:buNone/>
            </a:pPr>
            <a:r>
              <a:rPr lang="zh-CN" altLang="en-US" sz="2000" b="1" dirty="0">
                <a:solidFill>
                  <a:srgbClr val="48484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HBase的逻辑视图模型实例：</a:t>
            </a:r>
          </a:p>
          <a:p>
            <a:pPr marL="0" indent="457200" algn="l" eaLnBrk="1" latinLnBrk="0" hangingPunct="1">
              <a:lnSpc>
                <a:spcPct val="150000"/>
              </a:lnSpc>
              <a:buClrTx/>
              <a:buSzTx/>
              <a:buNone/>
            </a:pPr>
            <a:r>
              <a:rPr lang="zh-CN" altLang="en-US" sz="2000" dirty="0">
                <a:solidFill>
                  <a:srgbClr val="48484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表示一张用来存储学生信息的HBase表，学号作为行键来唯一标识每个学生。表中存有如下两组数据：学生李明，学号1001，英语成绩100分，数学成绩80分；学生张三，学号1002，英语成绩100分，数学录入为成绩90分。</a:t>
            </a:r>
          </a:p>
          <a:p>
            <a:pPr marL="0" indent="457200" algn="l" eaLnBrk="1" latinLnBrk="0" hangingPunct="1">
              <a:lnSpc>
                <a:spcPct val="150000"/>
              </a:lnSpc>
              <a:buClrTx/>
              <a:buSzTx/>
              <a:buNone/>
            </a:pPr>
            <a:r>
              <a:rPr lang="zh-CN" altLang="en-US" sz="2000" dirty="0">
                <a:solidFill>
                  <a:srgbClr val="48484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表中的数据通过一个行键（row key）、一个列族和列限定符进行索引和查询定位。即通过{row key, column family, timestamp}可以唯一地确定一个存储值，即一个键值对：</a:t>
            </a:r>
            <a:endParaRPr lang="zh-CN" altLang="en-US" sz="2000" dirty="0">
              <a:solidFill>
                <a:srgbClr val="48484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457200" algn="l" eaLnBrk="1" latinLnBrk="0" hangingPunct="1">
              <a:lnSpc>
                <a:spcPct val="150000"/>
              </a:lnSpc>
              <a:buClrTx/>
              <a:buSzTx/>
              <a:buNone/>
            </a:pPr>
            <a:r>
              <a:rPr lang="zh-CN" altLang="en-US" sz="2000" dirty="0">
                <a:solidFill>
                  <a:srgbClr val="48484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{row key, column family, timestamp} → value</a:t>
            </a:r>
            <a:endParaRPr lang="zh-CN" altLang="en-US" sz="2000" dirty="0">
              <a:solidFill>
                <a:srgbClr val="48484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457200" algn="l" eaLnBrk="1" latinLnBrk="0" hangingPunct="1">
              <a:lnSpc>
                <a:spcPct val="150000"/>
              </a:lnSpc>
              <a:buClrTx/>
              <a:buSzTx/>
              <a:buNone/>
            </a:pPr>
            <a:endParaRPr lang="zh-CN" altLang="en-US" sz="2000" dirty="0">
              <a:solidFill>
                <a:srgbClr val="48484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Click="0" advTm="3624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 bwMode="auto">
          <a:xfrm>
            <a:off x="0" y="0"/>
            <a:ext cx="12195810" cy="553720"/>
          </a:xfrm>
          <a:prstGeom prst="rect">
            <a:avLst/>
          </a:prstGeom>
          <a:solidFill>
            <a:srgbClr val="2C99C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5100" y="19685"/>
            <a:ext cx="378460" cy="506095"/>
            <a:chOff x="418" y="422"/>
            <a:chExt cx="691" cy="980"/>
          </a:xfrm>
        </p:grpSpPr>
        <p:sp>
          <p:nvSpPr>
            <p:cNvPr id="5" name="Freeform 5"/>
            <p:cNvSpPr/>
            <p:nvPr/>
          </p:nvSpPr>
          <p:spPr bwMode="auto">
            <a:xfrm>
              <a:off x="425" y="422"/>
              <a:ext cx="414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418" y="982"/>
              <a:ext cx="411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5" name="TextBox 54"/>
          <p:cNvSpPr txBox="1"/>
          <p:nvPr/>
        </p:nvSpPr>
        <p:spPr>
          <a:xfrm>
            <a:off x="603801" y="31845"/>
            <a:ext cx="597666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r>
              <a:rPr lang="en-US" altLang="zh-CN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5.2HBase</a:t>
            </a:r>
            <a:r>
              <a:rPr lang="zh-CN" altLang="en-US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数据模型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362585" y="737870"/>
            <a:ext cx="6646545" cy="460348"/>
            <a:chOff x="772" y="481"/>
            <a:chExt cx="9749" cy="724"/>
          </a:xfrm>
        </p:grpSpPr>
        <p:sp>
          <p:nvSpPr>
            <p:cNvPr id="116" name="TextBox 54"/>
            <p:cNvSpPr txBox="1"/>
            <p:nvPr/>
          </p:nvSpPr>
          <p:spPr>
            <a:xfrm>
              <a:off x="1109" y="481"/>
              <a:ext cx="9412" cy="7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chemeClr val="tx1">
                      <a:lumMod val="75000"/>
                    </a:schemeClr>
                  </a:solidFill>
                  <a:latin typeface="方正卡通简体" pitchFamily="65" charset="-122"/>
                  <a:ea typeface="方正卡通简体" pitchFamily="65" charset="-122"/>
                </a:defRPr>
              </a:lvl1pPr>
            </a:lstStyle>
            <a:p>
              <a:r>
                <a:rPr lang="en-US" altLang="zh-CN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5.2.</a:t>
              </a:r>
              <a:r>
                <a:rPr 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r>
                <a:rPr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HBase数据逻辑模型</a:t>
              </a:r>
            </a:p>
          </p:txBody>
        </p:sp>
        <p:sp>
          <p:nvSpPr>
            <p:cNvPr id="118" name="Freeform 6"/>
            <p:cNvSpPr/>
            <p:nvPr/>
          </p:nvSpPr>
          <p:spPr bwMode="auto">
            <a:xfrm>
              <a:off x="772" y="689"/>
              <a:ext cx="339" cy="338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rgbClr val="2C99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</a:endParaRPr>
            </a:p>
          </p:txBody>
        </p:sp>
      </p:grpSp>
      <p:graphicFrame>
        <p:nvGraphicFramePr>
          <p:cNvPr id="4" name="表格 3"/>
          <p:cNvGraphicFramePr/>
          <p:nvPr>
            <p:custDataLst>
              <p:tags r:id="rId1"/>
            </p:custDataLst>
          </p:nvPr>
        </p:nvGraphicFramePr>
        <p:xfrm>
          <a:off x="1949450" y="2075815"/>
          <a:ext cx="7827010" cy="401002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893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827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081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5229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540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4046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52730"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 b="1">
                          <a:solidFill>
                            <a:srgbClr val="848587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行键</a:t>
                      </a:r>
                      <a:endParaRPr lang="en-US" altLang="en-US" sz="1800" b="1">
                        <a:solidFill>
                          <a:srgbClr val="848587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28575">
                      <a:solidFill>
                        <a:srgbClr val="848587"/>
                      </a:solidFill>
                      <a:prstDash val="solid"/>
                    </a:lnT>
                    <a:lnB w="28575">
                      <a:solidFill>
                        <a:srgbClr val="848587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 b="1">
                          <a:solidFill>
                            <a:srgbClr val="848587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列族“Sname”</a:t>
                      </a:r>
                      <a:endParaRPr lang="en-US" altLang="en-US" sz="1800" b="1">
                        <a:solidFill>
                          <a:srgbClr val="848587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68580" marR="68580" marT="0" marB="0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28575">
                      <a:solidFill>
                        <a:srgbClr val="848587"/>
                      </a:solidFill>
                      <a:prstDash val="solid"/>
                    </a:lnT>
                    <a:lnB w="28575">
                      <a:solidFill>
                        <a:srgbClr val="848587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 b="1">
                          <a:solidFill>
                            <a:srgbClr val="848587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列族“course”</a:t>
                      </a:r>
                      <a:endParaRPr lang="en-US" altLang="en-US" sz="1800" b="1">
                        <a:solidFill>
                          <a:srgbClr val="848587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68580" marR="68580" marT="0" marB="0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28575">
                      <a:solidFill>
                        <a:srgbClr val="848587"/>
                      </a:solidFill>
                      <a:prstDash val="solid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9525">
                      <a:solidFill>
                        <a:srgbClr val="848587"/>
                      </a:solidFill>
                      <a:prstDash val="sysDash"/>
                    </a:lnR>
                    <a:lnT w="28575">
                      <a:solidFill>
                        <a:srgbClr val="848587"/>
                      </a:solidFill>
                      <a:prstDash val="solid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</a:tcPr>
                </a:tc>
                <a:tc rowSpan="2"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800" b="1">
                          <a:solidFill>
                            <a:srgbClr val="848587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时间戳</a:t>
                      </a:r>
                      <a:endParaRPr lang="en-US" altLang="en-US" sz="1800" b="1">
                        <a:solidFill>
                          <a:srgbClr val="848587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28575">
                      <a:solidFill>
                        <a:srgbClr val="848587"/>
                      </a:solidFill>
                      <a:prstDash val="solid"/>
                    </a:lnT>
                    <a:lnB w="28575">
                      <a:solidFill>
                        <a:srgbClr val="848587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 rowSpan="2"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800" b="1">
                          <a:solidFill>
                            <a:srgbClr val="848587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  value</a:t>
                      </a:r>
                      <a:endParaRPr lang="en-US" altLang="en-US" sz="1800" b="1">
                        <a:solidFill>
                          <a:srgbClr val="848587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28575">
                      <a:solidFill>
                        <a:srgbClr val="848587"/>
                      </a:solidFill>
                      <a:prstDash val="solid"/>
                    </a:lnT>
                    <a:lnB w="28575">
                      <a:solidFill>
                        <a:srgbClr val="848587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2705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B w="28575">
                      <a:solidFill>
                        <a:srgbClr val="848587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B w="28575">
                      <a:solidFill>
                        <a:srgbClr val="848587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 b="1">
                          <a:solidFill>
                            <a:srgbClr val="848587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math</a:t>
                      </a:r>
                      <a:endParaRPr lang="en-US" altLang="en-US" sz="1800" b="1">
                        <a:solidFill>
                          <a:srgbClr val="848587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28575">
                      <a:solidFill>
                        <a:srgbClr val="848587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 b="1">
                          <a:solidFill>
                            <a:srgbClr val="848587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English</a:t>
                      </a:r>
                      <a:endParaRPr lang="en-US" altLang="en-US" sz="1800" b="1">
                        <a:solidFill>
                          <a:srgbClr val="848587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28575">
                      <a:solidFill>
                        <a:srgbClr val="848587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B w="28575">
                      <a:solidFill>
                        <a:srgbClr val="848587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B w="28575">
                      <a:solidFill>
                        <a:srgbClr val="848587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27685">
                <a:tc rowSpan="3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 b="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1001</a:t>
                      </a:r>
                      <a:endParaRPr lang="en-US" altLang="en-US" sz="1800" b="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28575">
                      <a:solidFill>
                        <a:srgbClr val="848587"/>
                      </a:solidFill>
                      <a:prstDash val="solid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 b="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800" b="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28575">
                      <a:solidFill>
                        <a:srgbClr val="848587"/>
                      </a:solidFill>
                      <a:prstDash val="solid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 b="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course:math</a:t>
                      </a:r>
                      <a:endParaRPr lang="en-US" altLang="en-US" sz="1800" b="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28575">
                      <a:solidFill>
                        <a:srgbClr val="848587"/>
                      </a:solidFill>
                      <a:prstDash val="solid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 b="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800" b="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28575">
                      <a:solidFill>
                        <a:srgbClr val="848587"/>
                      </a:solidFill>
                      <a:prstDash val="solid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 b="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t3</a:t>
                      </a:r>
                      <a:endParaRPr lang="en-US" altLang="en-US" sz="1800" b="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28575">
                      <a:solidFill>
                        <a:srgbClr val="848587"/>
                      </a:solidFill>
                      <a:prstDash val="solid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 b="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80</a:t>
                      </a:r>
                      <a:endParaRPr lang="en-US" altLang="en-US" sz="1800" b="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28575">
                      <a:solidFill>
                        <a:srgbClr val="848587"/>
                      </a:solidFill>
                      <a:prstDash val="solid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2705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 b="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800" b="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 b="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800" b="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 b="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course:English</a:t>
                      </a:r>
                      <a:endParaRPr lang="en-US" altLang="en-US" sz="1800" b="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 b="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t2</a:t>
                      </a:r>
                      <a:endParaRPr lang="en-US" altLang="en-US" sz="1800" b="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 b="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100</a:t>
                      </a:r>
                      <a:endParaRPr lang="en-US" altLang="en-US" sz="1800" b="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768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B w="9525">
                      <a:solidFill>
                        <a:srgbClr val="848587"/>
                      </a:solidFill>
                      <a:prstDash val="sysDash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 b="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Sname</a:t>
                      </a:r>
                      <a:endParaRPr lang="en-US" altLang="en-US" sz="1800" b="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 b="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800" b="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 b="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800" b="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 b="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t1</a:t>
                      </a:r>
                      <a:endParaRPr lang="en-US" altLang="en-US" sz="1800" b="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 b="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LiMing</a:t>
                      </a:r>
                      <a:endParaRPr lang="en-US" altLang="en-US" sz="1800" b="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28320">
                <a:tc rowSpan="3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 b="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1002</a:t>
                      </a:r>
                      <a:endParaRPr lang="en-US" altLang="en-US" sz="1800" b="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28575">
                      <a:solidFill>
                        <a:srgbClr val="848587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 b="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800" b="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 b="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course:math</a:t>
                      </a:r>
                      <a:endParaRPr lang="en-US" altLang="en-US" sz="1800" b="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 b="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800" b="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 b="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t6</a:t>
                      </a:r>
                      <a:endParaRPr lang="en-US" altLang="en-US" sz="1800" b="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 b="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90</a:t>
                      </a:r>
                      <a:endParaRPr lang="en-US" altLang="en-US" sz="1800" b="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2768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 b="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800" b="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 b="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800" b="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 b="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course:English</a:t>
                      </a:r>
                      <a:endParaRPr lang="en-US" altLang="en-US" sz="1800" b="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 b="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t5</a:t>
                      </a:r>
                      <a:endParaRPr lang="en-US" altLang="en-US" sz="1800" b="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 b="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100</a:t>
                      </a:r>
                      <a:endParaRPr lang="en-US" altLang="en-US" sz="1800" b="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4864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B w="28575">
                      <a:solidFill>
                        <a:srgbClr val="848587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 b="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Sname</a:t>
                      </a:r>
                      <a:endParaRPr lang="en-US" altLang="en-US" sz="1800" b="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28575">
                      <a:solidFill>
                        <a:srgbClr val="848587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 b="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800" b="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28575">
                      <a:solidFill>
                        <a:srgbClr val="848587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 b="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800" b="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28575">
                      <a:solidFill>
                        <a:srgbClr val="848587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 b="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t4</a:t>
                      </a:r>
                      <a:endParaRPr lang="en-US" altLang="en-US" sz="1800" b="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28575">
                      <a:solidFill>
                        <a:srgbClr val="848587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 b="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ZhangSan</a:t>
                      </a:r>
                      <a:endParaRPr lang="en-US" altLang="en-US" sz="1800" b="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28575">
                      <a:solidFill>
                        <a:srgbClr val="848587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8" name="文本框 7"/>
          <p:cNvSpPr txBox="1"/>
          <p:nvPr/>
        </p:nvSpPr>
        <p:spPr>
          <a:xfrm>
            <a:off x="168910" y="1198245"/>
            <a:ext cx="4598670" cy="55308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0" indent="457200" algn="l" eaLnBrk="1" latinLnBrk="0" hangingPunct="1">
              <a:lnSpc>
                <a:spcPct val="150000"/>
              </a:lnSpc>
              <a:buClrTx/>
              <a:buSzTx/>
              <a:buNone/>
            </a:pPr>
            <a:r>
              <a:rPr lang="zh-CN" altLang="en-US" b="1" dirty="0">
                <a:solidFill>
                  <a:srgbClr val="48484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2000" b="1" dirty="0">
                <a:solidFill>
                  <a:srgbClr val="48484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HBase数据逻辑视图——学生表：</a:t>
            </a:r>
          </a:p>
        </p:txBody>
      </p:sp>
    </p:spTree>
  </p:cSld>
  <p:clrMapOvr>
    <a:masterClrMapping/>
  </p:clrMapOvr>
  <p:transition spd="slow" advClick="0" advTm="3624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 bwMode="auto">
          <a:xfrm>
            <a:off x="0" y="0"/>
            <a:ext cx="12195810" cy="553720"/>
          </a:xfrm>
          <a:prstGeom prst="rect">
            <a:avLst/>
          </a:prstGeom>
          <a:solidFill>
            <a:srgbClr val="2C99C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5100" y="19685"/>
            <a:ext cx="378460" cy="506095"/>
            <a:chOff x="418" y="422"/>
            <a:chExt cx="691" cy="980"/>
          </a:xfrm>
        </p:grpSpPr>
        <p:sp>
          <p:nvSpPr>
            <p:cNvPr id="5" name="Freeform 5"/>
            <p:cNvSpPr/>
            <p:nvPr/>
          </p:nvSpPr>
          <p:spPr bwMode="auto">
            <a:xfrm>
              <a:off x="425" y="422"/>
              <a:ext cx="414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418" y="982"/>
              <a:ext cx="411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5" name="TextBox 54"/>
          <p:cNvSpPr txBox="1"/>
          <p:nvPr/>
        </p:nvSpPr>
        <p:spPr>
          <a:xfrm>
            <a:off x="603801" y="31845"/>
            <a:ext cx="597666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r>
              <a:rPr lang="en-US" altLang="zh-CN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5.2HBase</a:t>
            </a:r>
            <a:r>
              <a:rPr lang="zh-CN" altLang="en-US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数据模型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362585" y="737870"/>
            <a:ext cx="6646545" cy="460348"/>
            <a:chOff x="772" y="481"/>
            <a:chExt cx="9749" cy="724"/>
          </a:xfrm>
        </p:grpSpPr>
        <p:sp>
          <p:nvSpPr>
            <p:cNvPr id="116" name="TextBox 54"/>
            <p:cNvSpPr txBox="1"/>
            <p:nvPr/>
          </p:nvSpPr>
          <p:spPr>
            <a:xfrm>
              <a:off x="1109" y="481"/>
              <a:ext cx="9412" cy="7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chemeClr val="tx1">
                      <a:lumMod val="75000"/>
                    </a:schemeClr>
                  </a:solidFill>
                  <a:latin typeface="方正卡通简体" pitchFamily="65" charset="-122"/>
                  <a:ea typeface="方正卡通简体" pitchFamily="65" charset="-122"/>
                </a:defRPr>
              </a:lvl1pPr>
            </a:lstStyle>
            <a:p>
              <a:r>
                <a:rPr lang="en-US" altLang="zh-CN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5.2.</a:t>
              </a:r>
              <a:r>
                <a:rPr 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r>
                <a:rPr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HBase数据物理模型</a:t>
              </a:r>
            </a:p>
          </p:txBody>
        </p:sp>
        <p:sp>
          <p:nvSpPr>
            <p:cNvPr id="118" name="Freeform 6"/>
            <p:cNvSpPr/>
            <p:nvPr/>
          </p:nvSpPr>
          <p:spPr bwMode="auto">
            <a:xfrm>
              <a:off x="772" y="689"/>
              <a:ext cx="339" cy="338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rgbClr val="2C99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543560" y="1306195"/>
            <a:ext cx="10838180" cy="1476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457200" eaLnBrk="1" latinLnBrk="0" hangingPunct="1">
              <a:lnSpc>
                <a:spcPct val="150000"/>
              </a:lnSpc>
              <a:buClrTx/>
              <a:buSzTx/>
              <a:buNone/>
            </a:pPr>
            <a:r>
              <a:rPr lang="zh-CN" altLang="en-US" sz="2000" dirty="0">
                <a:solidFill>
                  <a:srgbClr val="48484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逻辑视图在物理存储的时候，会存储成如下表所示的形式。按照Sname和course这两个列族分别存放，属于同一个列族的数据会保存在一起，空的列不会被存储成null，而是不会被存储，但是当被请求时会返回null值。HBase数据物理视图——学生表：</a:t>
            </a:r>
          </a:p>
        </p:txBody>
      </p:sp>
      <p:graphicFrame>
        <p:nvGraphicFramePr>
          <p:cNvPr id="4" name="表格 3"/>
          <p:cNvGraphicFramePr/>
          <p:nvPr>
            <p:custDataLst>
              <p:tags r:id="rId1"/>
            </p:custDataLst>
          </p:nvPr>
        </p:nvGraphicFramePr>
        <p:xfrm>
          <a:off x="2339340" y="2871470"/>
          <a:ext cx="7366000" cy="333629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782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7825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999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735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3604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6703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1" dirty="0" err="1">
                          <a:solidFill>
                            <a:srgbClr val="848587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列族</a:t>
                      </a:r>
                      <a:endParaRPr lang="en-US" altLang="en-US" sz="1600" b="1" dirty="0">
                        <a:solidFill>
                          <a:srgbClr val="848587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28575">
                      <a:solidFill>
                        <a:srgbClr val="848587"/>
                      </a:solidFill>
                      <a:prstDash val="solid"/>
                    </a:lnT>
                    <a:lnB w="28575">
                      <a:solidFill>
                        <a:srgbClr val="848587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1">
                          <a:solidFill>
                            <a:srgbClr val="848587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 行键</a:t>
                      </a:r>
                      <a:endParaRPr lang="en-US" altLang="en-US" sz="1600" b="1">
                        <a:solidFill>
                          <a:srgbClr val="848587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68580" marR="68580" marT="0" marB="0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28575">
                      <a:solidFill>
                        <a:srgbClr val="848587"/>
                      </a:solidFill>
                      <a:prstDash val="solid"/>
                    </a:lnT>
                    <a:lnB w="28575">
                      <a:solidFill>
                        <a:srgbClr val="848587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1">
                          <a:solidFill>
                            <a:srgbClr val="848587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列限定符</a:t>
                      </a:r>
                      <a:endParaRPr lang="en-US" altLang="en-US" sz="1600" b="1">
                        <a:solidFill>
                          <a:srgbClr val="848587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28575">
                      <a:solidFill>
                        <a:srgbClr val="848587"/>
                      </a:solidFill>
                      <a:prstDash val="solid"/>
                    </a:lnT>
                    <a:lnB w="28575">
                      <a:solidFill>
                        <a:srgbClr val="848587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1">
                          <a:solidFill>
                            <a:srgbClr val="848587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时间戳</a:t>
                      </a:r>
                      <a:endParaRPr lang="en-US" altLang="en-US" sz="1600" b="1">
                        <a:solidFill>
                          <a:srgbClr val="848587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28575">
                      <a:solidFill>
                        <a:srgbClr val="848587"/>
                      </a:solidFill>
                      <a:prstDash val="solid"/>
                    </a:lnT>
                    <a:lnB w="28575">
                      <a:solidFill>
                        <a:srgbClr val="848587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1">
                          <a:solidFill>
                            <a:srgbClr val="848587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value</a:t>
                      </a:r>
                      <a:endParaRPr lang="en-US" altLang="en-US" sz="1600" b="1">
                        <a:solidFill>
                          <a:srgbClr val="848587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28575">
                      <a:solidFill>
                        <a:srgbClr val="848587"/>
                      </a:solidFill>
                      <a:prstDash val="solid"/>
                    </a:lnT>
                    <a:lnB w="28575">
                      <a:solidFill>
                        <a:srgbClr val="848587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7990"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 dirty="0" err="1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Sname</a:t>
                      </a:r>
                      <a:endParaRPr lang="en-US" altLang="en-US" sz="1600" b="0" dirty="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28575">
                      <a:solidFill>
                        <a:srgbClr val="848587"/>
                      </a:solidFill>
                      <a:prstDash val="solid"/>
                    </a:lnT>
                    <a:lnB w="28575" cap="flat" cmpd="sng" algn="ctr">
                      <a:solidFill>
                        <a:srgbClr val="8485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1002</a:t>
                      </a:r>
                      <a:endParaRPr lang="en-US" altLang="en-US" sz="1600" b="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28575">
                      <a:solidFill>
                        <a:srgbClr val="848587"/>
                      </a:solidFill>
                      <a:prstDash val="solid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Sname</a:t>
                      </a:r>
                      <a:endParaRPr lang="en-US" altLang="en-US" sz="1600" b="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28575">
                      <a:solidFill>
                        <a:srgbClr val="848587"/>
                      </a:solidFill>
                      <a:prstDash val="solid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buNone/>
                      </a:pPr>
                      <a:r>
                        <a:rPr lang="en-US" sz="1600" b="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t4</a:t>
                      </a:r>
                      <a:endParaRPr lang="en-US" altLang="en-US" sz="1600" b="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 anchorCtr="1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28575">
                      <a:solidFill>
                        <a:srgbClr val="848587"/>
                      </a:solidFill>
                      <a:prstDash val="solid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  <a:sym typeface="+mn-ea"/>
                        </a:rPr>
                        <a:t>ZhangSan</a:t>
                      </a:r>
                      <a:endParaRPr lang="en-US" altLang="en-US" sz="1600" b="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28575">
                      <a:solidFill>
                        <a:srgbClr val="848587"/>
                      </a:solidFill>
                      <a:prstDash val="solid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5880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1001</a:t>
                      </a:r>
                      <a:endParaRPr lang="en-US" altLang="en-US" sz="1600" b="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Sname</a:t>
                      </a:r>
                      <a:endParaRPr lang="en-US" altLang="en-US" sz="1600" b="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buNone/>
                      </a:pPr>
                      <a:r>
                        <a:rPr lang="en-US" sz="1600" b="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t1</a:t>
                      </a:r>
                      <a:endParaRPr lang="en-US" altLang="en-US" sz="1600" b="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  <a:sym typeface="+mn-ea"/>
                        </a:rPr>
                        <a:t>LiMing</a:t>
                      </a:r>
                      <a:endParaRPr lang="en-US" altLang="en-US" sz="1600" b="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15620">
                <a:tc rowSpan="4">
                  <a:txBody>
                    <a:bodyPr/>
                    <a:lstStyle/>
                    <a:p>
                      <a:r>
                        <a:rPr lang="en-US" altLang="zh-CN" dirty="0"/>
                        <a:t>Course</a:t>
                      </a:r>
                      <a:endParaRPr lang="zh-CN" dirty="0"/>
                    </a:p>
                  </a:txBody>
                  <a:tcPr marL="68580" marR="68580" marT="0" marB="0" anchor="ctr">
                    <a:lnL w="9525" cap="flat" cmpd="sng" algn="ctr">
                      <a:solidFill>
                        <a:srgbClr val="848587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848587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8485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>
                      <a:solidFill>
                        <a:srgbClr val="848587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1002</a:t>
                      </a:r>
                      <a:endParaRPr lang="en-US" altLang="en-US" sz="1600" b="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rgbClr val="848587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math</a:t>
                      </a:r>
                      <a:endParaRPr lang="en-US" altLang="en-US" sz="1600" b="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buNone/>
                      </a:pPr>
                      <a:r>
                        <a:rPr lang="en-US" sz="1600" b="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t6</a:t>
                      </a:r>
                      <a:endParaRPr lang="en-US" altLang="en-US" sz="1600" b="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90</a:t>
                      </a:r>
                      <a:endParaRPr lang="en-US" altLang="en-US" sz="1600" b="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8831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B w="9525">
                      <a:solidFill>
                        <a:srgbClr val="848587"/>
                      </a:solidFill>
                      <a:prstDash val="sysDash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English</a:t>
                      </a:r>
                      <a:endParaRPr lang="en-US" altLang="en-US" sz="1600" b="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9525" cap="flat" cmpd="sng" algn="ctr">
                      <a:solidFill>
                        <a:srgbClr val="848587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848587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848587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buNone/>
                      </a:pPr>
                      <a:r>
                        <a:rPr lang="en-US" sz="1600" b="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t5</a:t>
                      </a:r>
                      <a:endParaRPr lang="en-US" altLang="en-US" sz="1600" b="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rgbClr val="848587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848587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848587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100</a:t>
                      </a:r>
                      <a:endParaRPr lang="en-US" altLang="en-US" sz="1600" b="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rgbClr val="848587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 cap="flat" cmpd="sng" algn="ctr">
                      <a:solidFill>
                        <a:srgbClr val="848587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8958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1001</a:t>
                      </a:r>
                      <a:endParaRPr lang="en-US" altLang="en-US" sz="1600" b="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28575">
                      <a:solidFill>
                        <a:srgbClr val="848587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math</a:t>
                      </a:r>
                      <a:endParaRPr lang="en-US" altLang="en-US" sz="1600" b="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buNone/>
                      </a:pPr>
                      <a:r>
                        <a:rPr lang="en-US" sz="1600" b="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t3</a:t>
                      </a:r>
                      <a:endParaRPr lang="en-US" altLang="en-US" sz="1600" b="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90</a:t>
                      </a:r>
                      <a:endParaRPr lang="en-US" altLang="en-US" sz="1600" b="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8895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B w="28575">
                      <a:solidFill>
                        <a:srgbClr val="848587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B w="28575">
                      <a:solidFill>
                        <a:srgbClr val="848587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Englih</a:t>
                      </a:r>
                      <a:endParaRPr lang="en-US" altLang="en-US" sz="1600" b="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28575">
                      <a:solidFill>
                        <a:srgbClr val="848587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buNone/>
                      </a:pPr>
                      <a:r>
                        <a:rPr lang="en-US" sz="1600" b="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t2</a:t>
                      </a:r>
                      <a:endParaRPr lang="en-US" altLang="en-US" sz="1600" b="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28575">
                      <a:solidFill>
                        <a:srgbClr val="848587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100</a:t>
                      </a:r>
                      <a:endParaRPr lang="en-US" altLang="en-US" sz="1600" b="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28575">
                      <a:solidFill>
                        <a:srgbClr val="848587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 advClick="0" advTm="3624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 bwMode="auto">
          <a:xfrm>
            <a:off x="0" y="0"/>
            <a:ext cx="12195810" cy="553720"/>
          </a:xfrm>
          <a:prstGeom prst="rect">
            <a:avLst/>
          </a:prstGeom>
          <a:solidFill>
            <a:srgbClr val="2C99C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5100" y="19685"/>
            <a:ext cx="378460" cy="506095"/>
            <a:chOff x="418" y="422"/>
            <a:chExt cx="691" cy="980"/>
          </a:xfrm>
        </p:grpSpPr>
        <p:sp>
          <p:nvSpPr>
            <p:cNvPr id="5" name="Freeform 5"/>
            <p:cNvSpPr/>
            <p:nvPr/>
          </p:nvSpPr>
          <p:spPr bwMode="auto">
            <a:xfrm>
              <a:off x="425" y="422"/>
              <a:ext cx="414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418" y="982"/>
              <a:ext cx="411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5" name="TextBox 54"/>
          <p:cNvSpPr txBox="1"/>
          <p:nvPr/>
        </p:nvSpPr>
        <p:spPr>
          <a:xfrm>
            <a:off x="603801" y="31845"/>
            <a:ext cx="597666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r>
              <a:rPr lang="en-US" altLang="zh-CN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5.3</a:t>
            </a:r>
            <a:r>
              <a:rPr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HBase工作原理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362585" y="737870"/>
            <a:ext cx="6646545" cy="460348"/>
            <a:chOff x="772" y="481"/>
            <a:chExt cx="9749" cy="724"/>
          </a:xfrm>
        </p:grpSpPr>
        <p:sp>
          <p:nvSpPr>
            <p:cNvPr id="116" name="TextBox 54"/>
            <p:cNvSpPr txBox="1"/>
            <p:nvPr/>
          </p:nvSpPr>
          <p:spPr>
            <a:xfrm>
              <a:off x="1109" y="481"/>
              <a:ext cx="9412" cy="7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chemeClr val="tx1">
                      <a:lumMod val="75000"/>
                    </a:schemeClr>
                  </a:solidFill>
                  <a:latin typeface="方正卡通简体" pitchFamily="65" charset="-122"/>
                  <a:ea typeface="方正卡通简体" pitchFamily="65" charset="-122"/>
                </a:defRPr>
              </a:lvl1pPr>
            </a:lstStyle>
            <a:p>
              <a:r>
                <a:rPr lang="en-US" altLang="zh-CN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5.3.1</a:t>
              </a:r>
              <a:r>
                <a:rPr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HBase体系结构</a:t>
              </a:r>
            </a:p>
          </p:txBody>
        </p:sp>
        <p:sp>
          <p:nvSpPr>
            <p:cNvPr id="118" name="Freeform 6"/>
            <p:cNvSpPr/>
            <p:nvPr/>
          </p:nvSpPr>
          <p:spPr bwMode="auto">
            <a:xfrm>
              <a:off x="772" y="689"/>
              <a:ext cx="339" cy="338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rgbClr val="2C99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543877" y="1348740"/>
            <a:ext cx="50800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0" indent="0"/>
            <a:r>
              <a:rPr lang="en-US" sz="1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HBase</a:t>
            </a:r>
            <a:r>
              <a:rPr lang="zh-CN" sz="1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体系结构如下图所示：</a:t>
            </a:r>
            <a:endParaRPr lang="zh-CN" altLang="en-US" sz="18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100" name="图片 99"/>
          <p:cNvPicPr/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409575" y="2132330"/>
            <a:ext cx="11510010" cy="369633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 advClick="0" advTm="3624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 bwMode="auto">
          <a:xfrm>
            <a:off x="0" y="0"/>
            <a:ext cx="12195810" cy="553720"/>
          </a:xfrm>
          <a:prstGeom prst="rect">
            <a:avLst/>
          </a:prstGeom>
          <a:solidFill>
            <a:srgbClr val="2C99C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5100" y="19685"/>
            <a:ext cx="378460" cy="506095"/>
            <a:chOff x="418" y="422"/>
            <a:chExt cx="691" cy="980"/>
          </a:xfrm>
        </p:grpSpPr>
        <p:sp>
          <p:nvSpPr>
            <p:cNvPr id="5" name="Freeform 5"/>
            <p:cNvSpPr/>
            <p:nvPr/>
          </p:nvSpPr>
          <p:spPr bwMode="auto">
            <a:xfrm>
              <a:off x="425" y="422"/>
              <a:ext cx="414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418" y="982"/>
              <a:ext cx="411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5" name="TextBox 54"/>
          <p:cNvSpPr txBox="1"/>
          <p:nvPr/>
        </p:nvSpPr>
        <p:spPr>
          <a:xfrm>
            <a:off x="603801" y="31845"/>
            <a:ext cx="597666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r>
              <a:rPr lang="en-US" altLang="zh-CN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5.3</a:t>
            </a:r>
            <a:r>
              <a:rPr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HBase工作原理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362585" y="737870"/>
            <a:ext cx="6646545" cy="460348"/>
            <a:chOff x="772" y="481"/>
            <a:chExt cx="9749" cy="724"/>
          </a:xfrm>
        </p:grpSpPr>
        <p:sp>
          <p:nvSpPr>
            <p:cNvPr id="116" name="TextBox 54"/>
            <p:cNvSpPr txBox="1"/>
            <p:nvPr/>
          </p:nvSpPr>
          <p:spPr>
            <a:xfrm>
              <a:off x="1109" y="481"/>
              <a:ext cx="9412" cy="7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chemeClr val="tx1">
                      <a:lumMod val="75000"/>
                    </a:schemeClr>
                  </a:solidFill>
                  <a:latin typeface="方正卡通简体" pitchFamily="65" charset="-122"/>
                  <a:ea typeface="方正卡通简体" pitchFamily="65" charset="-122"/>
                </a:defRPr>
              </a:lvl1pPr>
            </a:lstStyle>
            <a:p>
              <a:r>
                <a:rPr lang="en-US" altLang="zh-CN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5.3.2</a:t>
              </a:r>
              <a:r>
                <a:rPr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HBase</a:t>
              </a:r>
              <a:r>
                <a:rPr lang="zh-CN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工作组件</a:t>
              </a:r>
            </a:p>
          </p:txBody>
        </p:sp>
        <p:sp>
          <p:nvSpPr>
            <p:cNvPr id="118" name="Freeform 6"/>
            <p:cNvSpPr/>
            <p:nvPr/>
          </p:nvSpPr>
          <p:spPr bwMode="auto">
            <a:xfrm>
              <a:off x="772" y="689"/>
              <a:ext cx="339" cy="338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rgbClr val="2C99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543877" y="1348740"/>
            <a:ext cx="50800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0" indent="0"/>
            <a:r>
              <a:rPr lang="en-US" sz="1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HBase</a:t>
            </a:r>
            <a:r>
              <a:rPr lang="zh-CN" altLang="en-US" sz="1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工作组件</a:t>
            </a:r>
            <a:r>
              <a:rPr lang="zh-CN" sz="1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如下图所示：</a:t>
            </a:r>
            <a:endParaRPr lang="zh-CN" altLang="en-US" sz="18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4" name="图片 3" descr="423ac28b386a684f02faef9824ec6a0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93795" y="1609725"/>
            <a:ext cx="5718810" cy="4594225"/>
          </a:xfrm>
          <a:prstGeom prst="rect">
            <a:avLst/>
          </a:prstGeom>
        </p:spPr>
      </p:pic>
    </p:spTree>
  </p:cSld>
  <p:clrMapOvr>
    <a:masterClrMapping/>
  </p:clrMapOvr>
  <p:transition spd="slow" advClick="0" advTm="3624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 bwMode="auto">
          <a:xfrm>
            <a:off x="0" y="0"/>
            <a:ext cx="12195810" cy="553720"/>
          </a:xfrm>
          <a:prstGeom prst="rect">
            <a:avLst/>
          </a:prstGeom>
          <a:solidFill>
            <a:srgbClr val="2C99C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5100" y="19685"/>
            <a:ext cx="378460" cy="506095"/>
            <a:chOff x="418" y="422"/>
            <a:chExt cx="691" cy="980"/>
          </a:xfrm>
        </p:grpSpPr>
        <p:sp>
          <p:nvSpPr>
            <p:cNvPr id="5" name="Freeform 5"/>
            <p:cNvSpPr/>
            <p:nvPr/>
          </p:nvSpPr>
          <p:spPr bwMode="auto">
            <a:xfrm>
              <a:off x="425" y="422"/>
              <a:ext cx="414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418" y="982"/>
              <a:ext cx="411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5" name="TextBox 54"/>
          <p:cNvSpPr txBox="1"/>
          <p:nvPr/>
        </p:nvSpPr>
        <p:spPr>
          <a:xfrm>
            <a:off x="603801" y="31845"/>
            <a:ext cx="597666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r>
              <a:rPr lang="en-US" altLang="zh-CN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5.3</a:t>
            </a:r>
            <a:r>
              <a:rPr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HBase工作原理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389890" y="834390"/>
            <a:ext cx="6646545" cy="460348"/>
            <a:chOff x="772" y="481"/>
            <a:chExt cx="9749" cy="724"/>
          </a:xfrm>
        </p:grpSpPr>
        <p:sp>
          <p:nvSpPr>
            <p:cNvPr id="116" name="TextBox 54"/>
            <p:cNvSpPr txBox="1"/>
            <p:nvPr/>
          </p:nvSpPr>
          <p:spPr>
            <a:xfrm>
              <a:off x="1109" y="481"/>
              <a:ext cx="9412" cy="7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chemeClr val="tx1">
                      <a:lumMod val="75000"/>
                    </a:schemeClr>
                  </a:solidFill>
                  <a:latin typeface="方正卡通简体" pitchFamily="65" charset="-122"/>
                  <a:ea typeface="方正卡通简体" pitchFamily="65" charset="-122"/>
                </a:defRPr>
              </a:lvl1pPr>
            </a:lstStyle>
            <a:p>
              <a:r>
                <a:rPr lang="en-US" altLang="zh-CN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5.3.2</a:t>
              </a:r>
              <a:r>
                <a:rPr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HBase</a:t>
              </a:r>
              <a:r>
                <a:rPr lang="zh-CN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工作组件</a:t>
              </a:r>
            </a:p>
          </p:txBody>
        </p:sp>
        <p:sp>
          <p:nvSpPr>
            <p:cNvPr id="118" name="Freeform 6"/>
            <p:cNvSpPr/>
            <p:nvPr/>
          </p:nvSpPr>
          <p:spPr bwMode="auto">
            <a:xfrm>
              <a:off x="772" y="689"/>
              <a:ext cx="339" cy="338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rgbClr val="2C99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543560" y="1445260"/>
            <a:ext cx="10923905" cy="37846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457200" eaLnBrk="1" latinLnBrk="0" hangingPunct="1">
              <a:lnSpc>
                <a:spcPct val="150000"/>
              </a:lnSpc>
            </a:pPr>
            <a:r>
              <a:rPr sz="1800" b="1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1．</a:t>
            </a:r>
            <a:r>
              <a:rPr sz="2000" b="1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Client（客户端）</a:t>
            </a:r>
            <a:r>
              <a:rPr lang="zh-CN" sz="2000" b="1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</a:t>
            </a:r>
            <a:r>
              <a:rPr sz="200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客户端包含访问HBase的接口，可以作一些本地缓存</a:t>
            </a:r>
            <a:r>
              <a:rPr lang="zh-CN" sz="200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endParaRPr sz="2400">
              <a:solidFill>
                <a:schemeClr val="accent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457200" eaLnBrk="1" latinLnBrk="0" hangingPunct="1">
              <a:lnSpc>
                <a:spcPct val="150000"/>
              </a:lnSpc>
            </a:pPr>
            <a:r>
              <a:rPr sz="1800" b="1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2．</a:t>
            </a:r>
            <a:r>
              <a:rPr sz="2000" b="1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Master（HMaster）</a:t>
            </a:r>
            <a:r>
              <a:rPr lang="zh-CN" sz="2000" b="1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</a:t>
            </a:r>
            <a:r>
              <a:rPr sz="200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管理运行不同的Region服务器，也为客户端操作HBase的所有元数据提供接口，同时负责RegionServer的故障处理和Region的切分。在HBase集群中可以有多个Master</a:t>
            </a:r>
            <a:r>
              <a:rPr lang="zh-CN" sz="200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endParaRPr sz="2000" b="1">
              <a:solidFill>
                <a:schemeClr val="accent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457200" eaLnBrk="1" latinLnBrk="0" hangingPunct="1">
              <a:lnSpc>
                <a:spcPct val="150000"/>
              </a:lnSpc>
            </a:pPr>
            <a:r>
              <a:rPr sz="2000" b="1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3.Region和Region服务器</a:t>
            </a:r>
            <a:r>
              <a:rPr lang="zh-CN" sz="2000" b="1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</a:t>
            </a:r>
            <a:r>
              <a:rPr lang="zh-CN" sz="200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Region是HBase中分布式存储和负载均衡的最小单元，即不同的Region可以分别在不同的Region服务器上，但同一个Region是不会拆分到多个Region服务器上的。</a:t>
            </a:r>
          </a:p>
          <a:p>
            <a:pPr marL="0" indent="457200" eaLnBrk="1" latinLnBrk="0" hangingPunct="1">
              <a:lnSpc>
                <a:spcPct val="150000"/>
              </a:lnSpc>
            </a:pPr>
            <a:endParaRPr lang="zh-CN" sz="2000">
              <a:solidFill>
                <a:schemeClr val="accent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Click="0" advTm="3624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 bwMode="auto">
          <a:xfrm>
            <a:off x="0" y="0"/>
            <a:ext cx="12195810" cy="553720"/>
          </a:xfrm>
          <a:prstGeom prst="rect">
            <a:avLst/>
          </a:prstGeom>
          <a:solidFill>
            <a:srgbClr val="2C99C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5100" y="19685"/>
            <a:ext cx="378460" cy="506095"/>
            <a:chOff x="418" y="422"/>
            <a:chExt cx="691" cy="980"/>
          </a:xfrm>
        </p:grpSpPr>
        <p:sp>
          <p:nvSpPr>
            <p:cNvPr id="5" name="Freeform 5"/>
            <p:cNvSpPr/>
            <p:nvPr/>
          </p:nvSpPr>
          <p:spPr bwMode="auto">
            <a:xfrm>
              <a:off x="425" y="422"/>
              <a:ext cx="414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418" y="982"/>
              <a:ext cx="411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5" name="TextBox 54"/>
          <p:cNvSpPr txBox="1"/>
          <p:nvPr/>
        </p:nvSpPr>
        <p:spPr>
          <a:xfrm>
            <a:off x="603801" y="31845"/>
            <a:ext cx="597666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r>
              <a:rPr lang="en-US" altLang="zh-CN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5.3</a:t>
            </a:r>
            <a:r>
              <a:rPr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HBase工作原理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395605" y="801370"/>
            <a:ext cx="6646545" cy="460348"/>
            <a:chOff x="772" y="481"/>
            <a:chExt cx="9749" cy="724"/>
          </a:xfrm>
        </p:grpSpPr>
        <p:sp>
          <p:nvSpPr>
            <p:cNvPr id="116" name="TextBox 54"/>
            <p:cNvSpPr txBox="1"/>
            <p:nvPr/>
          </p:nvSpPr>
          <p:spPr>
            <a:xfrm>
              <a:off x="1109" y="481"/>
              <a:ext cx="9412" cy="7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chemeClr val="tx1">
                      <a:lumMod val="75000"/>
                    </a:schemeClr>
                  </a:solidFill>
                  <a:latin typeface="方正卡通简体" pitchFamily="65" charset="-122"/>
                  <a:ea typeface="方正卡通简体" pitchFamily="65" charset="-122"/>
                </a:defRPr>
              </a:lvl1pPr>
            </a:lstStyle>
            <a:p>
              <a:r>
                <a:rPr lang="en-US" altLang="zh-CN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5.3.2</a:t>
              </a:r>
              <a:r>
                <a:rPr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HBase</a:t>
              </a:r>
              <a:r>
                <a:rPr lang="zh-CN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工作组件</a:t>
              </a:r>
            </a:p>
          </p:txBody>
        </p:sp>
        <p:sp>
          <p:nvSpPr>
            <p:cNvPr id="118" name="Freeform 6"/>
            <p:cNvSpPr/>
            <p:nvPr/>
          </p:nvSpPr>
          <p:spPr bwMode="auto">
            <a:xfrm>
              <a:off x="772" y="689"/>
              <a:ext cx="339" cy="338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rgbClr val="2C99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603885" y="1508760"/>
            <a:ext cx="1064577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457200" eaLnBrk="1" latinLnBrk="0" hangingPunct="1">
              <a:lnSpc>
                <a:spcPct val="150000"/>
              </a:lnSpc>
            </a:pPr>
            <a:r>
              <a:rPr sz="200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4．Store（HStore）</a:t>
            </a:r>
            <a:r>
              <a:rPr lang="zh-CN" sz="180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</a:t>
            </a:r>
            <a:r>
              <a:rPr lang="zh-CN" sz="2000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Region服务器是HBase的核心模块，而Store则是Region服务器的核心。每个Store对应了表中的一个列族的存储。每个Store包含了一个MemStore缓存和若干个StoreFile文件。</a:t>
            </a:r>
          </a:p>
          <a:p>
            <a:pPr marL="0" indent="457200" eaLnBrk="1" latinLnBrk="0" hangingPunct="1">
              <a:lnSpc>
                <a:spcPct val="150000"/>
              </a:lnSpc>
            </a:pPr>
            <a:r>
              <a:rPr sz="200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5．HLog</a:t>
            </a:r>
            <a:r>
              <a:rPr lang="zh-CN" sz="200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</a:t>
            </a:r>
            <a:r>
              <a:rPr lang="zh-CN" sz="1800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zh-CN" sz="2000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一种预写式日志）来应对MemStore缓存中的数据会掉电全部丢失</a:t>
            </a:r>
            <a:r>
              <a:rPr lang="zh-CN" sz="2000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这种突发情况。</a:t>
            </a:r>
            <a:endParaRPr lang="zh-CN" sz="2000" b="1" dirty="0">
              <a:solidFill>
                <a:schemeClr val="accent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457200" eaLnBrk="1" latinLnBrk="0" hangingPunct="1">
              <a:lnSpc>
                <a:spcPct val="150000"/>
              </a:lnSpc>
            </a:pPr>
            <a:r>
              <a:rPr sz="200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6．Zookeeper服务器</a:t>
            </a:r>
            <a:r>
              <a:rPr lang="zh-CN" sz="200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</a:t>
            </a:r>
            <a:r>
              <a:rPr lang="zh-CN" sz="2000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通常由多台机器构成集群来提供稳定可靠的协同服务。</a:t>
            </a:r>
          </a:p>
        </p:txBody>
      </p:sp>
    </p:spTree>
  </p:cSld>
  <p:clrMapOvr>
    <a:masterClrMapping/>
  </p:clrMapOvr>
  <p:transition spd="slow" advClick="0" advTm="3624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48"/>
          <p:cNvSpPr txBox="1"/>
          <p:nvPr/>
        </p:nvSpPr>
        <p:spPr>
          <a:xfrm>
            <a:off x="4044950" y="1834515"/>
            <a:ext cx="5985510" cy="14770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buFontTx/>
              <a:buNone/>
            </a:pPr>
            <a:r>
              <a:rPr lang="zh-CN" altLang="en-GB" sz="48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大数据分布式数据库系统</a:t>
            </a:r>
            <a:r>
              <a:rPr lang="en-US" altLang="zh-CN" sz="48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HBase</a:t>
            </a:r>
          </a:p>
        </p:txBody>
      </p:sp>
      <p:sp>
        <p:nvSpPr>
          <p:cNvPr id="15" name="矩形 259"/>
          <p:cNvSpPr>
            <a:spLocks noChangeArrowheads="1"/>
          </p:cNvSpPr>
          <p:nvPr/>
        </p:nvSpPr>
        <p:spPr bwMode="auto">
          <a:xfrm>
            <a:off x="2047878" y="1834656"/>
            <a:ext cx="2082271" cy="15633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6688" tIns="43344" rIns="86688" bIns="43344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en-US" altLang="zh-CN" sz="9600" cap="all" spc="284" dirty="0">
                <a:solidFill>
                  <a:srgbClr val="2C99C0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05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/>
    </mc:Choice>
    <mc:Fallback xmlns="">
      <p:transition spd="slow" advClick="0" advTm="0"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 bwMode="auto">
          <a:xfrm>
            <a:off x="0" y="0"/>
            <a:ext cx="12195810" cy="553720"/>
          </a:xfrm>
          <a:prstGeom prst="rect">
            <a:avLst/>
          </a:prstGeom>
          <a:solidFill>
            <a:srgbClr val="2C99C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5100" y="19685"/>
            <a:ext cx="378460" cy="506095"/>
            <a:chOff x="418" y="422"/>
            <a:chExt cx="691" cy="980"/>
          </a:xfrm>
        </p:grpSpPr>
        <p:sp>
          <p:nvSpPr>
            <p:cNvPr id="5" name="Freeform 5"/>
            <p:cNvSpPr/>
            <p:nvPr/>
          </p:nvSpPr>
          <p:spPr bwMode="auto">
            <a:xfrm>
              <a:off x="425" y="422"/>
              <a:ext cx="414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418" y="982"/>
              <a:ext cx="411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5" name="TextBox 54"/>
          <p:cNvSpPr txBox="1"/>
          <p:nvPr/>
        </p:nvSpPr>
        <p:spPr>
          <a:xfrm>
            <a:off x="603801" y="31845"/>
            <a:ext cx="597666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r>
              <a:rPr lang="en-US" altLang="zh-CN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5.3</a:t>
            </a:r>
            <a:r>
              <a:rPr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HBase工作原理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362585" y="737870"/>
            <a:ext cx="6646545" cy="460348"/>
            <a:chOff x="772" y="481"/>
            <a:chExt cx="9749" cy="724"/>
          </a:xfrm>
        </p:grpSpPr>
        <p:sp>
          <p:nvSpPr>
            <p:cNvPr id="116" name="TextBox 54"/>
            <p:cNvSpPr txBox="1"/>
            <p:nvPr/>
          </p:nvSpPr>
          <p:spPr>
            <a:xfrm>
              <a:off x="1109" y="481"/>
              <a:ext cx="9412" cy="7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chemeClr val="tx1">
                      <a:lumMod val="75000"/>
                    </a:schemeClr>
                  </a:solidFill>
                  <a:latin typeface="方正卡通简体" pitchFamily="65" charset="-122"/>
                  <a:ea typeface="方正卡通简体" pitchFamily="65" charset="-122"/>
                </a:defRPr>
              </a:lvl1pPr>
            </a:lstStyle>
            <a:p>
              <a:r>
                <a:rPr lang="en-US" altLang="zh-CN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5.3.2</a:t>
              </a:r>
              <a:r>
                <a:rPr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HBase</a:t>
              </a:r>
              <a:r>
                <a:rPr lang="zh-CN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工作组件</a:t>
              </a:r>
            </a:p>
          </p:txBody>
        </p:sp>
        <p:sp>
          <p:nvSpPr>
            <p:cNvPr id="118" name="Freeform 6"/>
            <p:cNvSpPr/>
            <p:nvPr/>
          </p:nvSpPr>
          <p:spPr bwMode="auto">
            <a:xfrm>
              <a:off x="772" y="689"/>
              <a:ext cx="339" cy="338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rgbClr val="2C99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543560" y="1348740"/>
            <a:ext cx="10645775" cy="506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457200" eaLnBrk="1" latinLnBrk="0" hangingPunct="1">
              <a:lnSpc>
                <a:spcPct val="150000"/>
              </a:lnSpc>
            </a:pPr>
            <a:endParaRPr lang="zh-CN" sz="18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4" name="TextBox 54"/>
          <p:cNvSpPr txBox="1"/>
          <p:nvPr/>
        </p:nvSpPr>
        <p:spPr>
          <a:xfrm>
            <a:off x="168934" y="1514623"/>
            <a:ext cx="641679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r>
              <a:rPr sz="2000" b="1" dirty="0" err="1">
                <a:solidFill>
                  <a:srgbClr val="48484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HBase数据结构的三层访问</a:t>
            </a:r>
            <a:endParaRPr sz="2000" b="1" dirty="0">
              <a:solidFill>
                <a:srgbClr val="48484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90" name="图片 20" descr="http://www.myexception.cn/img/2014/08/01/105223347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00735" y="737870"/>
            <a:ext cx="8389620" cy="3871595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文本框 4"/>
          <p:cNvSpPr txBox="1">
            <a:spLocks noChangeArrowheads="1"/>
          </p:cNvSpPr>
          <p:nvPr/>
        </p:nvSpPr>
        <p:spPr bwMode="auto">
          <a:xfrm>
            <a:off x="492688" y="4609465"/>
            <a:ext cx="11110160" cy="18825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50000"/>
              </a:lnSpc>
              <a:spcBef>
                <a:spcPts val="450"/>
              </a:spcBef>
              <a:spcAft>
                <a:spcPts val="450"/>
              </a:spcAft>
              <a:buFontTx/>
              <a:buNone/>
            </a:pP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Zookeeper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文件中还存储了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-ROOT-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表（不能被分割）的地址和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Master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的地址。</a:t>
            </a: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algn="just" eaLnBrk="1" hangingPunct="1">
              <a:lnSpc>
                <a:spcPct val="150000"/>
              </a:lnSpc>
              <a:spcBef>
                <a:spcPts val="450"/>
              </a:spcBef>
              <a:spcAft>
                <a:spcPts val="450"/>
              </a:spcAft>
              <a:buFontTx/>
              <a:buNone/>
            </a:pP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HBase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通过三级寻址方式找到所需的数据，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-ROOT-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表记录了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.META.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表（元数据表）的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Region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位置信息，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.META.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表记录了用户数据表的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Region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位置信息。</a:t>
            </a:r>
          </a:p>
        </p:txBody>
      </p:sp>
    </p:spTree>
  </p:cSld>
  <p:clrMapOvr>
    <a:masterClrMapping/>
  </p:clrMapOvr>
  <p:transition spd="slow" advClick="0" advTm="3624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id="{71E8E1E5-E58B-6236-7496-C22D41D14B8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0845" y="1940613"/>
            <a:ext cx="9898380" cy="4438445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 bwMode="auto">
          <a:xfrm>
            <a:off x="0" y="0"/>
            <a:ext cx="12195810" cy="553720"/>
          </a:xfrm>
          <a:prstGeom prst="rect">
            <a:avLst/>
          </a:prstGeom>
          <a:solidFill>
            <a:srgbClr val="2C99C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294A5A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5100" y="19685"/>
            <a:ext cx="378460" cy="506095"/>
            <a:chOff x="418" y="422"/>
            <a:chExt cx="691" cy="980"/>
          </a:xfrm>
        </p:grpSpPr>
        <p:sp>
          <p:nvSpPr>
            <p:cNvPr id="5" name="Freeform 5"/>
            <p:cNvSpPr/>
            <p:nvPr/>
          </p:nvSpPr>
          <p:spPr bwMode="auto">
            <a:xfrm>
              <a:off x="425" y="422"/>
              <a:ext cx="414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418" y="982"/>
              <a:ext cx="411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55" name="TextBox 54"/>
          <p:cNvSpPr txBox="1"/>
          <p:nvPr/>
        </p:nvSpPr>
        <p:spPr>
          <a:xfrm>
            <a:off x="603801" y="31845"/>
            <a:ext cx="597666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5.4</a:t>
            </a:r>
            <a:r>
              <a:rPr kumimoji="0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HBase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安装</a:t>
            </a:r>
            <a:endParaRPr kumimoji="0" sz="28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45340" y="622493"/>
            <a:ext cx="6646545" cy="460348"/>
            <a:chOff x="772" y="481"/>
            <a:chExt cx="9749" cy="724"/>
          </a:xfrm>
        </p:grpSpPr>
        <p:sp>
          <p:nvSpPr>
            <p:cNvPr id="116" name="TextBox 54"/>
            <p:cNvSpPr txBox="1"/>
            <p:nvPr/>
          </p:nvSpPr>
          <p:spPr>
            <a:xfrm>
              <a:off x="1109" y="481"/>
              <a:ext cx="9412" cy="7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chemeClr val="tx1">
                      <a:lumMod val="75000"/>
                    </a:schemeClr>
                  </a:solidFill>
                  <a:latin typeface="方正卡通简体" pitchFamily="65" charset="-122"/>
                  <a:ea typeface="方正卡通简体" pitchFamily="65" charset="-122"/>
                </a:defRPr>
              </a:lvl1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484849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5.4.1</a:t>
              </a: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484849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下载</a:t>
              </a: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484849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HBase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484849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18" name="Freeform 6"/>
            <p:cNvSpPr/>
            <p:nvPr/>
          </p:nvSpPr>
          <p:spPr bwMode="auto">
            <a:xfrm>
              <a:off x="772" y="689"/>
              <a:ext cx="339" cy="338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rgbClr val="2C99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4" name="TextBox 54"/>
          <p:cNvSpPr txBox="1"/>
          <p:nvPr/>
        </p:nvSpPr>
        <p:spPr>
          <a:xfrm>
            <a:off x="618063" y="1066206"/>
            <a:ext cx="10829925" cy="874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CN" sz="180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en-US" sz="180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访问 </a:t>
            </a:r>
            <a:r>
              <a:rPr lang="en-US" altLang="zh-CN" sz="180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HBase </a:t>
            </a:r>
            <a:r>
              <a:rPr lang="zh-CN" altLang="en-US" sz="180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的官方网址：</a:t>
            </a:r>
            <a:r>
              <a:rPr lang="en-US" altLang="zh-CN" sz="1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https://hbase.apache.org/</a:t>
            </a:r>
            <a:r>
              <a:rPr lang="zh-CN" altLang="en-US" sz="180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，单击 </a:t>
            </a:r>
            <a:r>
              <a:rPr lang="en-US" altLang="zh-CN" sz="180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Download </a:t>
            </a:r>
            <a:r>
              <a:rPr lang="zh-CN" altLang="en-US" sz="180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 </a:t>
            </a:r>
            <a:r>
              <a:rPr lang="en-US" altLang="zh-CN" sz="180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 </a:t>
            </a:r>
            <a:r>
              <a:rPr lang="zh-CN" altLang="en-US" sz="180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链接，跳转进入 </a:t>
            </a:r>
            <a:r>
              <a:rPr lang="en-US" altLang="zh-CN" sz="180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HBase </a:t>
            </a:r>
            <a:r>
              <a:rPr lang="zh-CN" altLang="en-US" sz="180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下载页面。</a:t>
            </a:r>
            <a:endParaRPr sz="1800" b="1" dirty="0">
              <a:solidFill>
                <a:schemeClr val="accent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73132266"/>
      </p:ext>
    </p:extLst>
  </p:cSld>
  <p:clrMapOvr>
    <a:masterClrMapping/>
  </p:clrMapOvr>
  <p:transition spd="slow" advClick="0" advTm="3624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20756EF5-A840-20FA-64CF-183A2AF8E59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3805" y="2276872"/>
            <a:ext cx="9721080" cy="4464496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 bwMode="auto">
          <a:xfrm>
            <a:off x="0" y="0"/>
            <a:ext cx="12195810" cy="553720"/>
          </a:xfrm>
          <a:prstGeom prst="rect">
            <a:avLst/>
          </a:prstGeom>
          <a:solidFill>
            <a:srgbClr val="2C99C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294A5A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5100" y="19685"/>
            <a:ext cx="378460" cy="506095"/>
            <a:chOff x="418" y="422"/>
            <a:chExt cx="691" cy="980"/>
          </a:xfrm>
        </p:grpSpPr>
        <p:sp>
          <p:nvSpPr>
            <p:cNvPr id="5" name="Freeform 5"/>
            <p:cNvSpPr/>
            <p:nvPr/>
          </p:nvSpPr>
          <p:spPr bwMode="auto">
            <a:xfrm>
              <a:off x="425" y="422"/>
              <a:ext cx="414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418" y="982"/>
              <a:ext cx="411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55" name="TextBox 54"/>
          <p:cNvSpPr txBox="1"/>
          <p:nvPr/>
        </p:nvSpPr>
        <p:spPr>
          <a:xfrm>
            <a:off x="603801" y="31845"/>
            <a:ext cx="597666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5.4</a:t>
            </a:r>
            <a:r>
              <a:rPr kumimoji="0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HBase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安装</a:t>
            </a:r>
            <a:endParaRPr kumimoji="0" sz="28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45340" y="622493"/>
            <a:ext cx="6646545" cy="460348"/>
            <a:chOff x="772" y="481"/>
            <a:chExt cx="9749" cy="724"/>
          </a:xfrm>
        </p:grpSpPr>
        <p:sp>
          <p:nvSpPr>
            <p:cNvPr id="116" name="TextBox 54"/>
            <p:cNvSpPr txBox="1"/>
            <p:nvPr/>
          </p:nvSpPr>
          <p:spPr>
            <a:xfrm>
              <a:off x="1109" y="481"/>
              <a:ext cx="9412" cy="7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chemeClr val="tx1">
                      <a:lumMod val="75000"/>
                    </a:schemeClr>
                  </a:solidFill>
                  <a:latin typeface="方正卡通简体" pitchFamily="65" charset="-122"/>
                  <a:ea typeface="方正卡通简体" pitchFamily="65" charset="-122"/>
                </a:defRPr>
              </a:lvl1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484849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5.4.1</a:t>
              </a: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484849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下载</a:t>
              </a: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484849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HBase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484849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18" name="Freeform 6"/>
            <p:cNvSpPr/>
            <p:nvPr/>
          </p:nvSpPr>
          <p:spPr bwMode="auto">
            <a:xfrm>
              <a:off x="772" y="689"/>
              <a:ext cx="339" cy="338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rgbClr val="2C99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4" name="TextBox 54"/>
          <p:cNvSpPr txBox="1"/>
          <p:nvPr/>
        </p:nvSpPr>
        <p:spPr>
          <a:xfrm>
            <a:off x="618063" y="1066206"/>
            <a:ext cx="10829925" cy="12899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CN" sz="180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HBase </a:t>
            </a:r>
            <a:r>
              <a:rPr lang="zh-CN" altLang="en-US" sz="180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下载页面，可以看到多个 </a:t>
            </a:r>
            <a:r>
              <a:rPr lang="en-US" altLang="zh-CN" sz="180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HBase </a:t>
            </a:r>
            <a:r>
              <a:rPr lang="zh-CN" altLang="en-US" sz="180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版本，由于 </a:t>
            </a:r>
            <a:r>
              <a:rPr lang="en-US" altLang="zh-CN" sz="180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HBase </a:t>
            </a:r>
            <a:r>
              <a:rPr lang="zh-CN" altLang="en-US" sz="180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的版本需要可 以匹配 </a:t>
            </a:r>
            <a:r>
              <a:rPr lang="en-US" altLang="zh-CN" sz="180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Hadoop </a:t>
            </a:r>
            <a:r>
              <a:rPr lang="zh-CN" altLang="en-US" sz="180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的版本，</a:t>
            </a:r>
            <a:r>
              <a:rPr lang="en-US" altLang="zh-CN" sz="180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HBase 2.5.5 </a:t>
            </a:r>
            <a:r>
              <a:rPr lang="zh-CN" altLang="en-US" sz="180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版本目前可以匹配 </a:t>
            </a:r>
            <a:r>
              <a:rPr lang="en-US" altLang="zh-CN" sz="180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Hadoop 3.2.4 </a:t>
            </a:r>
            <a:r>
              <a:rPr lang="zh-CN" altLang="en-US" sz="180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版本。本教程以 </a:t>
            </a:r>
            <a:r>
              <a:rPr lang="en-US" altLang="zh-CN" sz="180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HBase 2.5.5 </a:t>
            </a:r>
            <a:r>
              <a:rPr lang="zh-CN" altLang="en-US" sz="180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版本作为安装教学版本，单击 </a:t>
            </a:r>
            <a:r>
              <a:rPr lang="en-US" altLang="zh-CN" sz="180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bin </a:t>
            </a:r>
            <a:r>
              <a:rPr lang="zh-CN" altLang="en-US" sz="180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链接。跳转到 </a:t>
            </a:r>
            <a:r>
              <a:rPr lang="en-US" altLang="zh-CN" sz="180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hbase-2.5.5-bin.tar.gz </a:t>
            </a:r>
            <a:r>
              <a:rPr lang="zh-CN" altLang="en-US" sz="180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下载界面。</a:t>
            </a:r>
            <a:endParaRPr sz="1800" b="1" dirty="0">
              <a:solidFill>
                <a:schemeClr val="accent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20063882"/>
      </p:ext>
    </p:extLst>
  </p:cSld>
  <p:clrMapOvr>
    <a:masterClrMapping/>
  </p:clrMapOvr>
  <p:transition spd="slow" advClick="0" advTm="3624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 bwMode="auto">
          <a:xfrm>
            <a:off x="0" y="0"/>
            <a:ext cx="12195810" cy="553720"/>
          </a:xfrm>
          <a:prstGeom prst="rect">
            <a:avLst/>
          </a:prstGeom>
          <a:solidFill>
            <a:srgbClr val="2C99C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294A5A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5100" y="19685"/>
            <a:ext cx="378460" cy="506095"/>
            <a:chOff x="418" y="422"/>
            <a:chExt cx="691" cy="980"/>
          </a:xfrm>
        </p:grpSpPr>
        <p:sp>
          <p:nvSpPr>
            <p:cNvPr id="5" name="Freeform 5"/>
            <p:cNvSpPr/>
            <p:nvPr/>
          </p:nvSpPr>
          <p:spPr bwMode="auto">
            <a:xfrm>
              <a:off x="425" y="422"/>
              <a:ext cx="414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418" y="982"/>
              <a:ext cx="411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55" name="TextBox 54"/>
          <p:cNvSpPr txBox="1"/>
          <p:nvPr/>
        </p:nvSpPr>
        <p:spPr>
          <a:xfrm>
            <a:off x="603801" y="31845"/>
            <a:ext cx="597666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5.4</a:t>
            </a:r>
            <a:r>
              <a:rPr kumimoji="0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HBase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安装</a:t>
            </a:r>
            <a:endParaRPr kumimoji="0" sz="28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45340" y="622493"/>
            <a:ext cx="6646545" cy="460348"/>
            <a:chOff x="772" y="481"/>
            <a:chExt cx="9749" cy="724"/>
          </a:xfrm>
        </p:grpSpPr>
        <p:sp>
          <p:nvSpPr>
            <p:cNvPr id="116" name="TextBox 54"/>
            <p:cNvSpPr txBox="1"/>
            <p:nvPr/>
          </p:nvSpPr>
          <p:spPr>
            <a:xfrm>
              <a:off x="1109" y="481"/>
              <a:ext cx="9412" cy="7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chemeClr val="tx1">
                      <a:lumMod val="75000"/>
                    </a:schemeClr>
                  </a:solidFill>
                  <a:latin typeface="方正卡通简体" pitchFamily="65" charset="-122"/>
                  <a:ea typeface="方正卡通简体" pitchFamily="65" charset="-122"/>
                </a:defRPr>
              </a:lvl1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484849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5.4.1</a:t>
              </a: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484849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下载</a:t>
              </a: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484849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HBase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484849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18" name="Freeform 6"/>
            <p:cNvSpPr/>
            <p:nvPr/>
          </p:nvSpPr>
          <p:spPr bwMode="auto">
            <a:xfrm>
              <a:off x="772" y="689"/>
              <a:ext cx="339" cy="338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rgbClr val="2C99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4" name="TextBox 54"/>
          <p:cNvSpPr txBox="1"/>
          <p:nvPr/>
        </p:nvSpPr>
        <p:spPr>
          <a:xfrm>
            <a:off x="618063" y="1066206"/>
            <a:ext cx="10829925" cy="458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484849">
                    <a:lumMod val="50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 </a:t>
            </a:r>
            <a:r>
              <a:rPr lang="zh-CN" altLang="en-US" sz="1800" b="1" dirty="0">
                <a:solidFill>
                  <a:srgbClr val="484849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单击文件链接，将 </a:t>
            </a:r>
            <a:r>
              <a:rPr lang="en-US" altLang="zh-CN" sz="1800" b="1" dirty="0">
                <a:solidFill>
                  <a:srgbClr val="484849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hbase-2.5.5-bin.tar.gz </a:t>
            </a:r>
            <a:r>
              <a:rPr lang="zh-CN" altLang="en-US" sz="1800" b="1" dirty="0">
                <a:solidFill>
                  <a:srgbClr val="484849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下载。 </a:t>
            </a:r>
            <a:endParaRPr sz="1800" b="1" dirty="0">
              <a:solidFill>
                <a:srgbClr val="484849">
                  <a:lumMod val="5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7804FDA0-F1B0-3B0B-8928-F9AD24E0DE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7821" y="1772816"/>
            <a:ext cx="9073008" cy="4392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667615"/>
      </p:ext>
    </p:extLst>
  </p:cSld>
  <p:clrMapOvr>
    <a:masterClrMapping/>
  </p:clrMapOvr>
  <p:transition spd="slow" advClick="0" advTm="3624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 bwMode="auto">
          <a:xfrm>
            <a:off x="0" y="0"/>
            <a:ext cx="12195810" cy="553720"/>
          </a:xfrm>
          <a:prstGeom prst="rect">
            <a:avLst/>
          </a:prstGeom>
          <a:solidFill>
            <a:srgbClr val="2C99C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294A5A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5100" y="19685"/>
            <a:ext cx="378460" cy="506095"/>
            <a:chOff x="418" y="422"/>
            <a:chExt cx="691" cy="980"/>
          </a:xfrm>
        </p:grpSpPr>
        <p:sp>
          <p:nvSpPr>
            <p:cNvPr id="5" name="Freeform 5"/>
            <p:cNvSpPr/>
            <p:nvPr/>
          </p:nvSpPr>
          <p:spPr bwMode="auto">
            <a:xfrm>
              <a:off x="425" y="422"/>
              <a:ext cx="414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418" y="982"/>
              <a:ext cx="411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55" name="TextBox 54"/>
          <p:cNvSpPr txBox="1"/>
          <p:nvPr/>
        </p:nvSpPr>
        <p:spPr>
          <a:xfrm>
            <a:off x="603801" y="31845"/>
            <a:ext cx="597666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5.4</a:t>
            </a:r>
            <a:r>
              <a:rPr kumimoji="0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HBase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安装</a:t>
            </a:r>
            <a:endParaRPr kumimoji="0" sz="28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45340" y="622493"/>
            <a:ext cx="6646545" cy="460348"/>
            <a:chOff x="772" y="481"/>
            <a:chExt cx="9749" cy="724"/>
          </a:xfrm>
        </p:grpSpPr>
        <p:sp>
          <p:nvSpPr>
            <p:cNvPr id="116" name="TextBox 54"/>
            <p:cNvSpPr txBox="1"/>
            <p:nvPr/>
          </p:nvSpPr>
          <p:spPr>
            <a:xfrm>
              <a:off x="1109" y="481"/>
              <a:ext cx="9412" cy="7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chemeClr val="tx1">
                      <a:lumMod val="75000"/>
                    </a:schemeClr>
                  </a:solidFill>
                  <a:latin typeface="方正卡通简体" pitchFamily="65" charset="-122"/>
                  <a:ea typeface="方正卡通简体" pitchFamily="65" charset="-122"/>
                </a:defRPr>
              </a:lvl1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484849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5.4.2</a:t>
              </a: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484849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安装</a:t>
              </a: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484849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HBase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484849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18" name="Freeform 6"/>
            <p:cNvSpPr/>
            <p:nvPr/>
          </p:nvSpPr>
          <p:spPr bwMode="auto">
            <a:xfrm>
              <a:off x="772" y="689"/>
              <a:ext cx="339" cy="338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rgbClr val="2C99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4" name="TextBox 54"/>
          <p:cNvSpPr txBox="1"/>
          <p:nvPr/>
        </p:nvSpPr>
        <p:spPr>
          <a:xfrm>
            <a:off x="580334" y="1082841"/>
            <a:ext cx="10829925" cy="3638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484849">
                    <a:lumMod val="50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1.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484849">
                    <a:lumMod val="50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lang="zh-CN" altLang="en-US" sz="1800" b="1" dirty="0">
                <a:solidFill>
                  <a:srgbClr val="484849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解压 </a:t>
            </a:r>
            <a:r>
              <a:rPr lang="en-US" altLang="zh-CN" sz="1800" b="1" dirty="0">
                <a:solidFill>
                  <a:srgbClr val="484849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HBase </a:t>
            </a:r>
            <a:r>
              <a:rPr lang="zh-CN" altLang="en-US" sz="1800" b="1" dirty="0">
                <a:solidFill>
                  <a:srgbClr val="484849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压缩包</a:t>
            </a:r>
            <a:endParaRPr lang="en-US" altLang="zh-CN" sz="1800" b="1" dirty="0">
              <a:solidFill>
                <a:srgbClr val="484849">
                  <a:lumMod val="5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zh-CN" altLang="en-US" sz="2000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下载好的 </a:t>
            </a:r>
            <a:r>
              <a:rPr lang="en-US" altLang="zh-CN" sz="2000" dirty="0" err="1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hbase</a:t>
            </a:r>
            <a:r>
              <a:rPr lang="en-US" altLang="zh-CN" sz="2000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文件是压缩包格式，需要对 </a:t>
            </a:r>
            <a:r>
              <a:rPr lang="en-US" altLang="zh-CN" sz="2000" dirty="0" err="1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hbase</a:t>
            </a:r>
            <a:r>
              <a:rPr lang="en-US" altLang="zh-CN" sz="2000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解压。使用 </a:t>
            </a:r>
            <a:r>
              <a:rPr lang="en-US" altLang="zh-CN" sz="2000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tar </a:t>
            </a:r>
            <a:r>
              <a:rPr lang="zh-CN" altLang="en-US" sz="2000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命令，对 </a:t>
            </a:r>
            <a:r>
              <a:rPr lang="en-US" altLang="zh-CN" sz="2000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hbase-2.5.5-bin.tar.gz </a:t>
            </a:r>
            <a:r>
              <a:rPr lang="zh-CN" altLang="en-US" sz="2000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解压。终端输入： </a:t>
            </a:r>
            <a:r>
              <a:rPr lang="en-US" altLang="zh-CN" sz="2000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tar –</a:t>
            </a:r>
            <a:r>
              <a:rPr lang="en-US" altLang="zh-CN" sz="2000" dirty="0" err="1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zxvf</a:t>
            </a:r>
            <a:r>
              <a:rPr lang="en-US" altLang="zh-CN" sz="2000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hbase-2.5.5-bin.tar.gz</a:t>
            </a:r>
            <a:r>
              <a:rPr lang="zh-CN" altLang="en-US" sz="2000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2000" dirty="0">
              <a:solidFill>
                <a:schemeClr val="accent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altLang="zh-CN" sz="2000" dirty="0">
              <a:solidFill>
                <a:schemeClr val="accent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484849">
                    <a:lumMod val="50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2.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484849">
                    <a:lumMod val="50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lang="zh-CN" altLang="en-US" sz="1800" b="1" dirty="0">
                <a:solidFill>
                  <a:srgbClr val="484849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解压 </a:t>
            </a:r>
            <a:r>
              <a:rPr lang="en-US" altLang="zh-CN" sz="1800" b="1" dirty="0">
                <a:solidFill>
                  <a:srgbClr val="484849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HBase </a:t>
            </a:r>
            <a:r>
              <a:rPr lang="zh-CN" altLang="en-US" sz="1800" b="1" dirty="0">
                <a:solidFill>
                  <a:srgbClr val="484849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压缩包配置 </a:t>
            </a:r>
            <a:r>
              <a:rPr lang="en-US" altLang="zh-CN" sz="1800" b="1" dirty="0">
                <a:solidFill>
                  <a:srgbClr val="484849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HBase </a:t>
            </a:r>
            <a:r>
              <a:rPr lang="zh-CN" altLang="en-US" sz="1800" b="1" dirty="0">
                <a:solidFill>
                  <a:srgbClr val="484849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环境变量</a:t>
            </a:r>
            <a:endParaRPr lang="en-US" altLang="zh-CN" sz="1800" b="1" dirty="0">
              <a:solidFill>
                <a:srgbClr val="484849">
                  <a:lumMod val="5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zh-CN" altLang="en-US" sz="2000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解压后的 </a:t>
            </a:r>
            <a:r>
              <a:rPr lang="en-US" altLang="zh-CN" sz="2000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HBase</a:t>
            </a:r>
            <a:r>
              <a:rPr lang="zh-CN" altLang="en-US" sz="2000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，将 </a:t>
            </a:r>
            <a:r>
              <a:rPr lang="en-US" altLang="zh-CN" sz="2000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HBase </a:t>
            </a:r>
            <a:r>
              <a:rPr lang="zh-CN" altLang="en-US" sz="2000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的解压路径配置到 </a:t>
            </a:r>
            <a:r>
              <a:rPr lang="en-US" altLang="zh-CN" sz="2000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Linux </a:t>
            </a:r>
            <a:r>
              <a:rPr lang="zh-CN" altLang="en-US" sz="2000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环境变量文件上。 使用 </a:t>
            </a:r>
            <a:r>
              <a:rPr lang="en-US" altLang="zh-CN" sz="2000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vi </a:t>
            </a:r>
            <a:r>
              <a:rPr lang="zh-CN" altLang="en-US" sz="2000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命令，对</a:t>
            </a:r>
            <a:r>
              <a:rPr lang="en-US" altLang="zh-CN" sz="2000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~/.</a:t>
            </a:r>
            <a:r>
              <a:rPr lang="en-US" altLang="zh-CN" sz="2000" dirty="0" err="1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bashrc</a:t>
            </a:r>
            <a:r>
              <a:rPr lang="en-US" altLang="zh-CN" sz="2000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编辑。终端输入： </a:t>
            </a:r>
            <a:r>
              <a:rPr lang="en-US" altLang="zh-CN" sz="2000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vi ~/.</a:t>
            </a:r>
            <a:r>
              <a:rPr lang="en-US" altLang="zh-CN" sz="2000" dirty="0" err="1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bashrc</a:t>
            </a:r>
            <a:endParaRPr lang="en-US" altLang="zh-CN" sz="2000" dirty="0">
              <a:solidFill>
                <a:schemeClr val="accent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zh-CN" altLang="en-US" sz="2000" dirty="0">
              <a:solidFill>
                <a:schemeClr val="accent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7135AA5A-AA0C-3EAB-1A89-6EB98DCC145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7781" y="4266960"/>
            <a:ext cx="9281927" cy="1034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3250627"/>
      </p:ext>
    </p:extLst>
  </p:cSld>
  <p:clrMapOvr>
    <a:masterClrMapping/>
  </p:clrMapOvr>
  <p:transition spd="slow" advClick="0" advTm="3624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 bwMode="auto">
          <a:xfrm>
            <a:off x="0" y="0"/>
            <a:ext cx="12195810" cy="553720"/>
          </a:xfrm>
          <a:prstGeom prst="rect">
            <a:avLst/>
          </a:prstGeom>
          <a:solidFill>
            <a:srgbClr val="2C99C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294A5A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5100" y="19685"/>
            <a:ext cx="378460" cy="506095"/>
            <a:chOff x="418" y="422"/>
            <a:chExt cx="691" cy="980"/>
          </a:xfrm>
        </p:grpSpPr>
        <p:sp>
          <p:nvSpPr>
            <p:cNvPr id="5" name="Freeform 5"/>
            <p:cNvSpPr/>
            <p:nvPr/>
          </p:nvSpPr>
          <p:spPr bwMode="auto">
            <a:xfrm>
              <a:off x="425" y="422"/>
              <a:ext cx="414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418" y="982"/>
              <a:ext cx="411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55" name="TextBox 54"/>
          <p:cNvSpPr txBox="1"/>
          <p:nvPr/>
        </p:nvSpPr>
        <p:spPr>
          <a:xfrm>
            <a:off x="603801" y="31845"/>
            <a:ext cx="597666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5.4</a:t>
            </a:r>
            <a:r>
              <a:rPr kumimoji="0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HBase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安装</a:t>
            </a:r>
            <a:endParaRPr kumimoji="0" sz="28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45340" y="622493"/>
            <a:ext cx="6646545" cy="460348"/>
            <a:chOff x="772" y="481"/>
            <a:chExt cx="9749" cy="724"/>
          </a:xfrm>
        </p:grpSpPr>
        <p:sp>
          <p:nvSpPr>
            <p:cNvPr id="116" name="TextBox 54"/>
            <p:cNvSpPr txBox="1"/>
            <p:nvPr/>
          </p:nvSpPr>
          <p:spPr>
            <a:xfrm>
              <a:off x="1109" y="481"/>
              <a:ext cx="9412" cy="7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chemeClr val="tx1">
                      <a:lumMod val="75000"/>
                    </a:schemeClr>
                  </a:solidFill>
                  <a:latin typeface="方正卡通简体" pitchFamily="65" charset="-122"/>
                  <a:ea typeface="方正卡通简体" pitchFamily="65" charset="-122"/>
                </a:defRPr>
              </a:lvl1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484849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5.4.2</a:t>
              </a: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484849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安装</a:t>
              </a: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484849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HBase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484849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18" name="Freeform 6"/>
            <p:cNvSpPr/>
            <p:nvPr/>
          </p:nvSpPr>
          <p:spPr bwMode="auto">
            <a:xfrm>
              <a:off x="772" y="689"/>
              <a:ext cx="339" cy="338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rgbClr val="2C99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4" name="TextBox 54"/>
          <p:cNvSpPr txBox="1"/>
          <p:nvPr/>
        </p:nvSpPr>
        <p:spPr>
          <a:xfrm>
            <a:off x="580334" y="1082841"/>
            <a:ext cx="10829925" cy="12844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CN" sz="2000" dirty="0">
                <a:solidFill>
                  <a:srgbClr val="484849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en-US" sz="1400" dirty="0">
                <a:solidFill>
                  <a:srgbClr val="484849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进入 </a:t>
            </a:r>
            <a:r>
              <a:rPr lang="en-US" altLang="zh-CN" sz="1400" dirty="0">
                <a:solidFill>
                  <a:srgbClr val="484849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vi </a:t>
            </a:r>
            <a:r>
              <a:rPr lang="zh-CN" altLang="en-US" sz="1400" dirty="0">
                <a:solidFill>
                  <a:srgbClr val="484849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编辑模式，在</a:t>
            </a:r>
            <a:r>
              <a:rPr lang="en-US" altLang="zh-CN" sz="1400" dirty="0">
                <a:solidFill>
                  <a:srgbClr val="484849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~/.</a:t>
            </a:r>
            <a:r>
              <a:rPr lang="en-US" altLang="zh-CN" sz="1400" dirty="0" err="1">
                <a:solidFill>
                  <a:srgbClr val="484849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bashrc</a:t>
            </a:r>
            <a:r>
              <a:rPr lang="en-US" altLang="zh-CN" sz="1400" dirty="0">
                <a:solidFill>
                  <a:srgbClr val="484849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400" dirty="0">
                <a:solidFill>
                  <a:srgbClr val="484849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文件尾行添加 </a:t>
            </a:r>
            <a:r>
              <a:rPr lang="en-US" altLang="zh-CN" sz="1400" dirty="0">
                <a:solidFill>
                  <a:srgbClr val="484849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HBase </a:t>
            </a:r>
            <a:r>
              <a:rPr lang="zh-CN" altLang="en-US" sz="1400" dirty="0">
                <a:solidFill>
                  <a:srgbClr val="484849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压缩包的解压路径（以实际解压路 径为准）。 编辑内容： </a:t>
            </a:r>
            <a:r>
              <a:rPr lang="en-US" altLang="zh-CN" sz="1400" dirty="0">
                <a:solidFill>
                  <a:srgbClr val="484849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export HBASE_HOME=/home/</a:t>
            </a:r>
            <a:r>
              <a:rPr lang="en-US" altLang="zh-CN" sz="1400" dirty="0" err="1">
                <a:solidFill>
                  <a:srgbClr val="484849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xiaor</a:t>
            </a:r>
            <a:r>
              <a:rPr lang="en-US" altLang="zh-CN" sz="1400" dirty="0">
                <a:solidFill>
                  <a:srgbClr val="484849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en-US" altLang="zh-CN" sz="1400" dirty="0" err="1">
                <a:solidFill>
                  <a:srgbClr val="484849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luxm</a:t>
            </a:r>
            <a:r>
              <a:rPr lang="en-US" altLang="zh-CN" sz="1400" dirty="0">
                <a:solidFill>
                  <a:srgbClr val="484849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/opts/hbase-2.5.5 export PATH=$PATH:$HBASE_HOME/bin </a:t>
            </a: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CN" sz="2000" dirty="0">
                <a:solidFill>
                  <a:srgbClr val="484849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2000" dirty="0">
              <a:solidFill>
                <a:srgbClr val="484849">
                  <a:lumMod val="5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E10F679D-6965-166E-0FCB-6FDA49B5046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3965" y="1916832"/>
            <a:ext cx="5865434" cy="48245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7676754"/>
      </p:ext>
    </p:extLst>
  </p:cSld>
  <p:clrMapOvr>
    <a:masterClrMapping/>
  </p:clrMapOvr>
  <p:transition spd="slow" advClick="0" advTm="3624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 bwMode="auto">
          <a:xfrm>
            <a:off x="0" y="0"/>
            <a:ext cx="12195810" cy="553720"/>
          </a:xfrm>
          <a:prstGeom prst="rect">
            <a:avLst/>
          </a:prstGeom>
          <a:solidFill>
            <a:srgbClr val="2C99C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294A5A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5100" y="19685"/>
            <a:ext cx="378460" cy="506095"/>
            <a:chOff x="418" y="422"/>
            <a:chExt cx="691" cy="980"/>
          </a:xfrm>
        </p:grpSpPr>
        <p:sp>
          <p:nvSpPr>
            <p:cNvPr id="5" name="Freeform 5"/>
            <p:cNvSpPr/>
            <p:nvPr/>
          </p:nvSpPr>
          <p:spPr bwMode="auto">
            <a:xfrm>
              <a:off x="425" y="422"/>
              <a:ext cx="414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418" y="982"/>
              <a:ext cx="411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55" name="TextBox 54"/>
          <p:cNvSpPr txBox="1"/>
          <p:nvPr/>
        </p:nvSpPr>
        <p:spPr>
          <a:xfrm>
            <a:off x="603801" y="31845"/>
            <a:ext cx="597666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5.4</a:t>
            </a:r>
            <a:r>
              <a:rPr kumimoji="0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HBase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安装</a:t>
            </a:r>
            <a:endParaRPr kumimoji="0" sz="28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45340" y="622493"/>
            <a:ext cx="6646545" cy="460348"/>
            <a:chOff x="772" y="481"/>
            <a:chExt cx="9749" cy="724"/>
          </a:xfrm>
        </p:grpSpPr>
        <p:sp>
          <p:nvSpPr>
            <p:cNvPr id="116" name="TextBox 54"/>
            <p:cNvSpPr txBox="1"/>
            <p:nvPr/>
          </p:nvSpPr>
          <p:spPr>
            <a:xfrm>
              <a:off x="1109" y="481"/>
              <a:ext cx="9412" cy="7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chemeClr val="tx1">
                      <a:lumMod val="75000"/>
                    </a:schemeClr>
                  </a:solidFill>
                  <a:latin typeface="方正卡通简体" pitchFamily="65" charset="-122"/>
                  <a:ea typeface="方正卡通简体" pitchFamily="65" charset="-122"/>
                </a:defRPr>
              </a:lvl1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484849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5.4.2</a:t>
              </a: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484849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安装</a:t>
              </a: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484849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HBase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484849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18" name="Freeform 6"/>
            <p:cNvSpPr/>
            <p:nvPr/>
          </p:nvSpPr>
          <p:spPr bwMode="auto">
            <a:xfrm>
              <a:off x="772" y="689"/>
              <a:ext cx="339" cy="338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rgbClr val="2C99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4" name="TextBox 54"/>
          <p:cNvSpPr txBox="1"/>
          <p:nvPr/>
        </p:nvSpPr>
        <p:spPr>
          <a:xfrm>
            <a:off x="580334" y="1082841"/>
            <a:ext cx="10829925" cy="49017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zh-CN" altLang="en-US" sz="1400" dirty="0">
                <a:solidFill>
                  <a:srgbClr val="484849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编辑完成后，再执行 </a:t>
            </a:r>
            <a:r>
              <a:rPr lang="en-US" altLang="zh-CN" sz="1400" dirty="0">
                <a:solidFill>
                  <a:srgbClr val="484849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source </a:t>
            </a:r>
            <a:r>
              <a:rPr lang="zh-CN" altLang="en-US" sz="1400" dirty="0">
                <a:solidFill>
                  <a:srgbClr val="484849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命令使上述配置在当前终端立即生效。终端 输入： </a:t>
            </a:r>
            <a:r>
              <a:rPr lang="en-US" altLang="zh-CN" sz="1400" dirty="0">
                <a:solidFill>
                  <a:srgbClr val="484849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source ~/.</a:t>
            </a:r>
            <a:r>
              <a:rPr lang="en-US" altLang="zh-CN" sz="1400" dirty="0" err="1">
                <a:solidFill>
                  <a:srgbClr val="484849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bashrc</a:t>
            </a:r>
            <a:endParaRPr lang="en-US" altLang="zh-CN" sz="1400" dirty="0">
              <a:solidFill>
                <a:srgbClr val="484849">
                  <a:lumMod val="5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altLang="zh-CN" sz="1400" dirty="0">
              <a:solidFill>
                <a:srgbClr val="484849">
                  <a:lumMod val="5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altLang="zh-CN" sz="1400" dirty="0">
              <a:solidFill>
                <a:srgbClr val="484849">
                  <a:lumMod val="5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altLang="zh-CN" sz="1400" dirty="0">
              <a:solidFill>
                <a:srgbClr val="484849">
                  <a:lumMod val="5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altLang="zh-CN" sz="1400" dirty="0">
              <a:solidFill>
                <a:srgbClr val="484849">
                  <a:lumMod val="5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zh-CN" altLang="en-US" sz="1400" dirty="0">
                <a:solidFill>
                  <a:srgbClr val="484849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生效</a:t>
            </a:r>
            <a:r>
              <a:rPr lang="en-US" altLang="zh-CN" sz="1400" dirty="0">
                <a:solidFill>
                  <a:srgbClr val="484849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~/.</a:t>
            </a:r>
            <a:r>
              <a:rPr lang="en-US" altLang="zh-CN" sz="1400" dirty="0" err="1">
                <a:solidFill>
                  <a:srgbClr val="484849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bashrc</a:t>
            </a:r>
            <a:r>
              <a:rPr lang="en-US" altLang="zh-CN" sz="1400" dirty="0">
                <a:solidFill>
                  <a:srgbClr val="484849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400" dirty="0">
                <a:solidFill>
                  <a:srgbClr val="484849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文件后，输入 </a:t>
            </a:r>
            <a:r>
              <a:rPr lang="en-US" altLang="zh-CN" sz="1400" dirty="0" err="1">
                <a:solidFill>
                  <a:srgbClr val="484849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hbase</a:t>
            </a:r>
            <a:r>
              <a:rPr lang="en-US" altLang="zh-CN" sz="1400" dirty="0">
                <a:solidFill>
                  <a:srgbClr val="484849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version </a:t>
            </a:r>
            <a:r>
              <a:rPr lang="zh-CN" altLang="en-US" sz="1400" dirty="0">
                <a:solidFill>
                  <a:srgbClr val="484849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检查 </a:t>
            </a:r>
            <a:r>
              <a:rPr lang="en-US" altLang="zh-CN" sz="1400" dirty="0">
                <a:solidFill>
                  <a:srgbClr val="484849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HBase </a:t>
            </a:r>
            <a:r>
              <a:rPr lang="zh-CN" altLang="en-US" sz="1400" dirty="0">
                <a:solidFill>
                  <a:srgbClr val="484849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版本，确定 </a:t>
            </a:r>
            <a:r>
              <a:rPr lang="en-US" altLang="zh-CN" sz="1400" dirty="0">
                <a:solidFill>
                  <a:srgbClr val="484849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HBase </a:t>
            </a:r>
            <a:r>
              <a:rPr lang="zh-CN" altLang="en-US" sz="1400" dirty="0">
                <a:solidFill>
                  <a:srgbClr val="484849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环境变量是否 配置成功。终端输入： </a:t>
            </a:r>
            <a:r>
              <a:rPr lang="en-US" altLang="zh-CN" sz="1400" dirty="0" err="1">
                <a:solidFill>
                  <a:srgbClr val="484849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hbase</a:t>
            </a:r>
            <a:r>
              <a:rPr lang="en-US" altLang="zh-CN" sz="1400" dirty="0">
                <a:solidFill>
                  <a:srgbClr val="484849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version</a:t>
            </a: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altLang="zh-CN" sz="1400" dirty="0">
              <a:solidFill>
                <a:srgbClr val="484849">
                  <a:lumMod val="5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altLang="zh-CN" sz="1400" dirty="0">
              <a:solidFill>
                <a:srgbClr val="484849">
                  <a:lumMod val="5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altLang="zh-CN" sz="1400" dirty="0">
              <a:solidFill>
                <a:srgbClr val="484849">
                  <a:lumMod val="5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altLang="zh-CN" sz="1400" dirty="0">
              <a:solidFill>
                <a:srgbClr val="484849">
                  <a:lumMod val="5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altLang="zh-CN" sz="1400" dirty="0">
              <a:solidFill>
                <a:srgbClr val="484849">
                  <a:lumMod val="5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altLang="zh-CN" sz="1400" dirty="0">
              <a:solidFill>
                <a:srgbClr val="484849">
                  <a:lumMod val="5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altLang="zh-CN" sz="1400" dirty="0">
              <a:solidFill>
                <a:srgbClr val="484849">
                  <a:lumMod val="5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altLang="zh-CN" sz="1400" dirty="0">
              <a:solidFill>
                <a:srgbClr val="484849">
                  <a:lumMod val="5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zh-CN" altLang="en-US" sz="1400" dirty="0">
                <a:solidFill>
                  <a:srgbClr val="484849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如果配置成功，可以查看到 </a:t>
            </a:r>
            <a:r>
              <a:rPr lang="en-US" altLang="zh-CN" sz="1400" dirty="0">
                <a:solidFill>
                  <a:srgbClr val="484849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HBase </a:t>
            </a:r>
            <a:r>
              <a:rPr lang="zh-CN" altLang="en-US" sz="1400" dirty="0">
                <a:solidFill>
                  <a:srgbClr val="484849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的版本：</a:t>
            </a:r>
            <a:r>
              <a:rPr lang="en-US" altLang="zh-CN" sz="1400" dirty="0">
                <a:solidFill>
                  <a:srgbClr val="484849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2.5.5</a:t>
            </a:r>
            <a:r>
              <a:rPr lang="zh-CN" altLang="en-US" sz="1400" dirty="0">
                <a:solidFill>
                  <a:srgbClr val="484849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88B5C78E-0AEC-FB09-0C7A-B420A4100E9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3801" y="1478972"/>
            <a:ext cx="8039797" cy="792549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0AF36FBD-0819-D4F2-D53C-0368F49CB9C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1422" y="3284984"/>
            <a:ext cx="8032176" cy="2027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7393373"/>
      </p:ext>
    </p:extLst>
  </p:cSld>
  <p:clrMapOvr>
    <a:masterClrMapping/>
  </p:clrMapOvr>
  <p:transition spd="slow" advClick="0" advTm="3624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 bwMode="auto">
          <a:xfrm>
            <a:off x="0" y="0"/>
            <a:ext cx="12195810" cy="553720"/>
          </a:xfrm>
          <a:prstGeom prst="rect">
            <a:avLst/>
          </a:prstGeom>
          <a:solidFill>
            <a:srgbClr val="2C99C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294A5A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5100" y="19685"/>
            <a:ext cx="378460" cy="506095"/>
            <a:chOff x="418" y="422"/>
            <a:chExt cx="691" cy="980"/>
          </a:xfrm>
        </p:grpSpPr>
        <p:sp>
          <p:nvSpPr>
            <p:cNvPr id="5" name="Freeform 5"/>
            <p:cNvSpPr/>
            <p:nvPr/>
          </p:nvSpPr>
          <p:spPr bwMode="auto">
            <a:xfrm>
              <a:off x="425" y="422"/>
              <a:ext cx="414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418" y="982"/>
              <a:ext cx="411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55" name="TextBox 54"/>
          <p:cNvSpPr txBox="1"/>
          <p:nvPr/>
        </p:nvSpPr>
        <p:spPr>
          <a:xfrm>
            <a:off x="603801" y="31845"/>
            <a:ext cx="597666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5.4</a:t>
            </a:r>
            <a:r>
              <a:rPr kumimoji="0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HBase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安装</a:t>
            </a:r>
            <a:endParaRPr kumimoji="0" sz="28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45340" y="622493"/>
            <a:ext cx="6646545" cy="460348"/>
            <a:chOff x="772" y="481"/>
            <a:chExt cx="9749" cy="724"/>
          </a:xfrm>
        </p:grpSpPr>
        <p:sp>
          <p:nvSpPr>
            <p:cNvPr id="116" name="TextBox 54"/>
            <p:cNvSpPr txBox="1"/>
            <p:nvPr/>
          </p:nvSpPr>
          <p:spPr>
            <a:xfrm>
              <a:off x="1109" y="481"/>
              <a:ext cx="9412" cy="7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chemeClr val="tx1">
                      <a:lumMod val="75000"/>
                    </a:schemeClr>
                  </a:solidFill>
                  <a:latin typeface="方正卡通简体" pitchFamily="65" charset="-122"/>
                  <a:ea typeface="方正卡通简体" pitchFamily="65" charset="-122"/>
                </a:defRPr>
              </a:lvl1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484849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5.4.2</a:t>
              </a: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484849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安装</a:t>
              </a: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484849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HBase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484849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18" name="Freeform 6"/>
            <p:cNvSpPr/>
            <p:nvPr/>
          </p:nvSpPr>
          <p:spPr bwMode="auto">
            <a:xfrm>
              <a:off x="772" y="689"/>
              <a:ext cx="339" cy="338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rgbClr val="2C99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4" name="TextBox 54"/>
          <p:cNvSpPr txBox="1"/>
          <p:nvPr/>
        </p:nvSpPr>
        <p:spPr>
          <a:xfrm>
            <a:off x="543560" y="1151519"/>
            <a:ext cx="10829925" cy="36443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484849">
                    <a:lumMod val="50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3.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484849">
                    <a:lumMod val="50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配置 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484849">
                    <a:lumMod val="50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HBase </a:t>
            </a:r>
            <a:r>
              <a:rPr lang="zh-CN" altLang="en-US" sz="1800" b="1" dirty="0">
                <a:solidFill>
                  <a:srgbClr val="484849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系统文件</a:t>
            </a:r>
            <a:endParaRPr kumimoji="0" lang="en-US" altLang="zh-CN" sz="1800" b="1" i="0" u="none" strike="noStrike" kern="1200" cap="none" spc="0" normalizeH="0" baseline="0" noProof="0" dirty="0">
              <a:ln>
                <a:noFill/>
              </a:ln>
              <a:solidFill>
                <a:srgbClr val="484849">
                  <a:lumMod val="50000"/>
                </a:srgb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CN" sz="2000" dirty="0">
                <a:solidFill>
                  <a:srgbClr val="484849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HBase </a:t>
            </a:r>
            <a:r>
              <a:rPr lang="zh-CN" altLang="en-US" sz="2000" dirty="0">
                <a:solidFill>
                  <a:srgbClr val="484849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环境变量配置成功后，还需要配置 </a:t>
            </a:r>
            <a:r>
              <a:rPr lang="en-US" altLang="zh-CN" sz="2000" dirty="0">
                <a:solidFill>
                  <a:srgbClr val="484849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HBase </a:t>
            </a:r>
            <a:r>
              <a:rPr lang="zh-CN" altLang="en-US" sz="2000" dirty="0">
                <a:solidFill>
                  <a:srgbClr val="484849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的系统文件。 </a:t>
            </a:r>
            <a:r>
              <a:rPr lang="en-US" altLang="zh-CN" sz="2000" dirty="0">
                <a:solidFill>
                  <a:srgbClr val="484849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HBase </a:t>
            </a:r>
            <a:r>
              <a:rPr lang="zh-CN" altLang="en-US" sz="2000" dirty="0">
                <a:solidFill>
                  <a:srgbClr val="484849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 </a:t>
            </a:r>
            <a:r>
              <a:rPr lang="en-US" altLang="zh-CN" sz="2000" dirty="0">
                <a:solidFill>
                  <a:srgbClr val="484849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 </a:t>
            </a:r>
            <a:r>
              <a:rPr lang="zh-CN" altLang="en-US" sz="2000" dirty="0">
                <a:solidFill>
                  <a:srgbClr val="484849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种运行模式：单机模式、伪分布式模式、分布式模式。这里，安装伪分布式 模式。在安装 </a:t>
            </a:r>
            <a:r>
              <a:rPr lang="en-US" altLang="zh-CN" sz="2000" dirty="0">
                <a:solidFill>
                  <a:srgbClr val="484849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HBase </a:t>
            </a:r>
            <a:r>
              <a:rPr lang="zh-CN" altLang="en-US" sz="2000" dirty="0">
                <a:solidFill>
                  <a:srgbClr val="484849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前，请确保 </a:t>
            </a:r>
            <a:r>
              <a:rPr lang="en-US" altLang="zh-CN" sz="2000" dirty="0">
                <a:solidFill>
                  <a:srgbClr val="484849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JDK 1.8 </a:t>
            </a:r>
            <a:r>
              <a:rPr lang="zh-CN" altLang="en-US" sz="2000" dirty="0">
                <a:solidFill>
                  <a:srgbClr val="484849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以上、</a:t>
            </a:r>
            <a:r>
              <a:rPr lang="en-US" altLang="zh-CN" sz="2000" dirty="0">
                <a:solidFill>
                  <a:srgbClr val="484849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Hadoop 2.7 </a:t>
            </a:r>
            <a:r>
              <a:rPr lang="zh-CN" altLang="en-US" sz="2000" dirty="0">
                <a:solidFill>
                  <a:srgbClr val="484849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以上已经成功安装到 </a:t>
            </a:r>
            <a:r>
              <a:rPr lang="en-US" altLang="zh-CN" sz="2000" dirty="0">
                <a:solidFill>
                  <a:srgbClr val="484849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Linux </a:t>
            </a:r>
            <a:r>
              <a:rPr lang="zh-CN" altLang="en-US" sz="2000" dirty="0">
                <a:solidFill>
                  <a:srgbClr val="484849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系统 上。 使用 </a:t>
            </a:r>
            <a:r>
              <a:rPr lang="en-US" altLang="zh-CN" sz="2000" dirty="0">
                <a:solidFill>
                  <a:srgbClr val="484849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vi </a:t>
            </a:r>
            <a:r>
              <a:rPr lang="zh-CN" altLang="en-US" sz="2000" dirty="0">
                <a:solidFill>
                  <a:srgbClr val="484849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命令配置 </a:t>
            </a:r>
            <a:r>
              <a:rPr lang="en-US" altLang="zh-CN" sz="2000" dirty="0">
                <a:solidFill>
                  <a:srgbClr val="484849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hbase-env.sh</a:t>
            </a:r>
            <a:r>
              <a:rPr lang="zh-CN" altLang="en-US" sz="2000" dirty="0">
                <a:solidFill>
                  <a:srgbClr val="484849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，文件路径是：解压路径</a:t>
            </a:r>
            <a:r>
              <a:rPr lang="en-US" altLang="zh-CN" sz="2000" dirty="0">
                <a:solidFill>
                  <a:srgbClr val="484849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/conf/</a:t>
            </a:r>
            <a:r>
              <a:rPr lang="zh-CN" altLang="en-US" sz="2000" dirty="0">
                <a:solidFill>
                  <a:srgbClr val="484849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，当前的 解压路径是：</a:t>
            </a:r>
            <a:r>
              <a:rPr lang="en-US" altLang="zh-CN" sz="2000" dirty="0">
                <a:solidFill>
                  <a:srgbClr val="484849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/home/</a:t>
            </a:r>
            <a:r>
              <a:rPr lang="en-US" altLang="zh-CN" sz="2000" dirty="0" err="1">
                <a:solidFill>
                  <a:srgbClr val="484849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xiaor</a:t>
            </a:r>
            <a:r>
              <a:rPr lang="en-US" altLang="zh-CN" sz="2000" dirty="0">
                <a:solidFill>
                  <a:srgbClr val="484849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en-US" altLang="zh-CN" sz="2000" dirty="0" err="1">
                <a:solidFill>
                  <a:srgbClr val="484849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luxm</a:t>
            </a:r>
            <a:r>
              <a:rPr lang="en-US" altLang="zh-CN" sz="2000" dirty="0">
                <a:solidFill>
                  <a:srgbClr val="484849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/opts/hbase-2.5.5/</a:t>
            </a:r>
            <a:r>
              <a:rPr lang="zh-CN" altLang="en-US" sz="2000" dirty="0">
                <a:solidFill>
                  <a:srgbClr val="484849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000" dirty="0">
              <a:solidFill>
                <a:srgbClr val="484849">
                  <a:lumMod val="5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CN" sz="2000" dirty="0">
                <a:solidFill>
                  <a:srgbClr val="484849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en-US" sz="2000" dirty="0">
                <a:solidFill>
                  <a:srgbClr val="484849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终端输入： </a:t>
            </a:r>
            <a:r>
              <a:rPr lang="en-US" altLang="zh-CN" sz="2000" dirty="0">
                <a:solidFill>
                  <a:srgbClr val="484849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vi /home/xiaor/luxm/opts/hbase-2.5.5/conf/hbase-env.sh</a:t>
            </a: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484849">
                    <a:lumMod val="50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484849">
                  <a:lumMod val="50000"/>
                </a:srgb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B202D15E-AB2E-A1B2-D1A9-3EB8207A917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7781" y="4431754"/>
            <a:ext cx="8039797" cy="2027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3200423"/>
      </p:ext>
    </p:extLst>
  </p:cSld>
  <p:clrMapOvr>
    <a:masterClrMapping/>
  </p:clrMapOvr>
  <p:transition spd="slow" advClick="0" advTm="3624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 bwMode="auto">
          <a:xfrm>
            <a:off x="0" y="0"/>
            <a:ext cx="12195810" cy="553720"/>
          </a:xfrm>
          <a:prstGeom prst="rect">
            <a:avLst/>
          </a:prstGeom>
          <a:solidFill>
            <a:srgbClr val="2C99C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294A5A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5100" y="19685"/>
            <a:ext cx="378460" cy="506095"/>
            <a:chOff x="418" y="422"/>
            <a:chExt cx="691" cy="980"/>
          </a:xfrm>
        </p:grpSpPr>
        <p:sp>
          <p:nvSpPr>
            <p:cNvPr id="5" name="Freeform 5"/>
            <p:cNvSpPr/>
            <p:nvPr/>
          </p:nvSpPr>
          <p:spPr bwMode="auto">
            <a:xfrm>
              <a:off x="425" y="422"/>
              <a:ext cx="414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418" y="982"/>
              <a:ext cx="411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55" name="TextBox 54"/>
          <p:cNvSpPr txBox="1"/>
          <p:nvPr/>
        </p:nvSpPr>
        <p:spPr>
          <a:xfrm>
            <a:off x="603801" y="31845"/>
            <a:ext cx="597666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5.4</a:t>
            </a:r>
            <a:r>
              <a:rPr kumimoji="0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HBase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安装</a:t>
            </a:r>
            <a:endParaRPr kumimoji="0" sz="28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45340" y="622493"/>
            <a:ext cx="6646545" cy="460348"/>
            <a:chOff x="772" y="481"/>
            <a:chExt cx="9749" cy="724"/>
          </a:xfrm>
        </p:grpSpPr>
        <p:sp>
          <p:nvSpPr>
            <p:cNvPr id="116" name="TextBox 54"/>
            <p:cNvSpPr txBox="1"/>
            <p:nvPr/>
          </p:nvSpPr>
          <p:spPr>
            <a:xfrm>
              <a:off x="1109" y="481"/>
              <a:ext cx="9412" cy="7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chemeClr val="tx1">
                      <a:lumMod val="75000"/>
                    </a:schemeClr>
                  </a:solidFill>
                  <a:latin typeface="方正卡通简体" pitchFamily="65" charset="-122"/>
                  <a:ea typeface="方正卡通简体" pitchFamily="65" charset="-122"/>
                </a:defRPr>
              </a:lvl1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484849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5.4.2</a:t>
              </a: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484849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安装</a:t>
              </a: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484849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HBase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484849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18" name="Freeform 6"/>
            <p:cNvSpPr/>
            <p:nvPr/>
          </p:nvSpPr>
          <p:spPr bwMode="auto">
            <a:xfrm>
              <a:off x="772" y="689"/>
              <a:ext cx="339" cy="338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rgbClr val="2C99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4" name="TextBox 54"/>
          <p:cNvSpPr txBox="1"/>
          <p:nvPr/>
        </p:nvSpPr>
        <p:spPr>
          <a:xfrm>
            <a:off x="543560" y="1151519"/>
            <a:ext cx="10829925" cy="11975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zh-CN" altLang="en-US" sz="1600" dirty="0">
                <a:solidFill>
                  <a:srgbClr val="484849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编辑 </a:t>
            </a:r>
            <a:r>
              <a:rPr lang="en-US" altLang="zh-CN" sz="1600" dirty="0">
                <a:solidFill>
                  <a:srgbClr val="484849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hbase-env.sh </a:t>
            </a:r>
            <a:r>
              <a:rPr lang="zh-CN" altLang="en-US" sz="1600" dirty="0">
                <a:solidFill>
                  <a:srgbClr val="484849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内容： </a:t>
            </a:r>
            <a:r>
              <a:rPr lang="en-US" altLang="zh-CN" sz="1600" dirty="0">
                <a:solidFill>
                  <a:srgbClr val="484849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export JAVA_HOME=/home/</a:t>
            </a:r>
            <a:r>
              <a:rPr lang="en-US" altLang="zh-CN" sz="1600" dirty="0" err="1">
                <a:solidFill>
                  <a:srgbClr val="484849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xiaor</a:t>
            </a:r>
            <a:r>
              <a:rPr lang="en-US" altLang="zh-CN" sz="1600" dirty="0">
                <a:solidFill>
                  <a:srgbClr val="484849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en-US" altLang="zh-CN" sz="1600" dirty="0" err="1">
                <a:solidFill>
                  <a:srgbClr val="484849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luxm</a:t>
            </a:r>
            <a:r>
              <a:rPr lang="en-US" altLang="zh-CN" sz="1600" dirty="0">
                <a:solidFill>
                  <a:srgbClr val="484849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/opts/jdk1.8.0_361 export HBASE_CLASSPATH=/home/</a:t>
            </a:r>
            <a:r>
              <a:rPr lang="en-US" altLang="zh-CN" sz="1600" dirty="0" err="1">
                <a:solidFill>
                  <a:srgbClr val="484849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xiaor</a:t>
            </a:r>
            <a:r>
              <a:rPr lang="en-US" altLang="zh-CN" sz="1600" dirty="0">
                <a:solidFill>
                  <a:srgbClr val="484849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en-US" altLang="zh-CN" sz="1600" dirty="0" err="1">
                <a:solidFill>
                  <a:srgbClr val="484849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luxm</a:t>
            </a:r>
            <a:r>
              <a:rPr lang="en-US" altLang="zh-CN" sz="1600" dirty="0">
                <a:solidFill>
                  <a:srgbClr val="484849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en-US" altLang="zh-CN" sz="1600" dirty="0" err="1">
                <a:solidFill>
                  <a:srgbClr val="484849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bigdatas</a:t>
            </a:r>
            <a:r>
              <a:rPr lang="en-US" altLang="zh-CN" sz="1600" dirty="0">
                <a:solidFill>
                  <a:srgbClr val="484849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/opts/hbase-2.5.5/conf export HBASE_MANAGES_ZK=true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rgbClr val="484849">
                  <a:lumMod val="50000"/>
                </a:srgb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484849">
                    <a:lumMod val="50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484849">
                  <a:lumMod val="50000"/>
                </a:srgb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E0909609-8B99-2485-A8EC-720A704520B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57642" y="1916833"/>
            <a:ext cx="6737851" cy="4824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3411792"/>
      </p:ext>
    </p:extLst>
  </p:cSld>
  <p:clrMapOvr>
    <a:masterClrMapping/>
  </p:clrMapOvr>
  <p:transition spd="slow" advClick="0" advTm="3624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 bwMode="auto">
          <a:xfrm>
            <a:off x="0" y="0"/>
            <a:ext cx="12195810" cy="553720"/>
          </a:xfrm>
          <a:prstGeom prst="rect">
            <a:avLst/>
          </a:prstGeom>
          <a:solidFill>
            <a:srgbClr val="2C99C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294A5A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5100" y="19685"/>
            <a:ext cx="378460" cy="506095"/>
            <a:chOff x="418" y="422"/>
            <a:chExt cx="691" cy="980"/>
          </a:xfrm>
        </p:grpSpPr>
        <p:sp>
          <p:nvSpPr>
            <p:cNvPr id="5" name="Freeform 5"/>
            <p:cNvSpPr/>
            <p:nvPr/>
          </p:nvSpPr>
          <p:spPr bwMode="auto">
            <a:xfrm>
              <a:off x="425" y="422"/>
              <a:ext cx="414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418" y="982"/>
              <a:ext cx="411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55" name="TextBox 54"/>
          <p:cNvSpPr txBox="1"/>
          <p:nvPr/>
        </p:nvSpPr>
        <p:spPr>
          <a:xfrm>
            <a:off x="603801" y="31845"/>
            <a:ext cx="597666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5.4</a:t>
            </a:r>
            <a:r>
              <a:rPr kumimoji="0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HBase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安装</a:t>
            </a:r>
            <a:endParaRPr kumimoji="0" sz="28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45340" y="622493"/>
            <a:ext cx="6646545" cy="460348"/>
            <a:chOff x="772" y="481"/>
            <a:chExt cx="9749" cy="724"/>
          </a:xfrm>
        </p:grpSpPr>
        <p:sp>
          <p:nvSpPr>
            <p:cNvPr id="116" name="TextBox 54"/>
            <p:cNvSpPr txBox="1"/>
            <p:nvPr/>
          </p:nvSpPr>
          <p:spPr>
            <a:xfrm>
              <a:off x="1109" y="481"/>
              <a:ext cx="9412" cy="7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chemeClr val="tx1">
                      <a:lumMod val="75000"/>
                    </a:schemeClr>
                  </a:solidFill>
                  <a:latin typeface="方正卡通简体" pitchFamily="65" charset="-122"/>
                  <a:ea typeface="方正卡通简体" pitchFamily="65" charset="-122"/>
                </a:defRPr>
              </a:lvl1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484849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5.4.2</a:t>
              </a: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484849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安装</a:t>
              </a: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484849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HBase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484849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18" name="Freeform 6"/>
            <p:cNvSpPr/>
            <p:nvPr/>
          </p:nvSpPr>
          <p:spPr bwMode="auto">
            <a:xfrm>
              <a:off x="772" y="689"/>
              <a:ext cx="339" cy="338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rgbClr val="2C99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4" name="TextBox 54"/>
          <p:cNvSpPr txBox="1"/>
          <p:nvPr/>
        </p:nvSpPr>
        <p:spPr>
          <a:xfrm>
            <a:off x="682942" y="1844824"/>
            <a:ext cx="10829925" cy="9612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zh-CN" altLang="en-US" sz="2000" dirty="0">
                <a:solidFill>
                  <a:srgbClr val="484849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用命令 </a:t>
            </a:r>
            <a:r>
              <a:rPr lang="en-US" altLang="zh-CN" sz="2000" dirty="0">
                <a:solidFill>
                  <a:srgbClr val="484849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vi </a:t>
            </a:r>
            <a:r>
              <a:rPr lang="zh-CN" altLang="en-US" sz="2000" dirty="0">
                <a:solidFill>
                  <a:srgbClr val="484849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打开并配置 </a:t>
            </a:r>
            <a:r>
              <a:rPr lang="en-US" altLang="zh-CN" sz="2000" dirty="0">
                <a:solidFill>
                  <a:srgbClr val="484849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hbase-site.xml</a:t>
            </a:r>
            <a:r>
              <a:rPr lang="zh-CN" altLang="en-US" sz="2000" dirty="0">
                <a:solidFill>
                  <a:srgbClr val="484849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，文件路径在解压路径的 </a:t>
            </a:r>
            <a:r>
              <a:rPr lang="en-US" altLang="zh-CN" sz="2000" dirty="0">
                <a:solidFill>
                  <a:srgbClr val="484849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conf </a:t>
            </a:r>
            <a:r>
              <a:rPr lang="zh-CN" altLang="en-US" sz="2000" dirty="0">
                <a:solidFill>
                  <a:srgbClr val="484849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目录下。</a:t>
            </a:r>
            <a:endParaRPr lang="en-US" altLang="zh-CN" sz="2000" dirty="0">
              <a:solidFill>
                <a:srgbClr val="484849">
                  <a:lumMod val="5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zh-CN" altLang="en-US" sz="2000" dirty="0">
                <a:solidFill>
                  <a:srgbClr val="484849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终端输入： </a:t>
            </a:r>
            <a:r>
              <a:rPr lang="en-US" altLang="zh-CN" sz="2000" dirty="0">
                <a:solidFill>
                  <a:srgbClr val="484849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vi /home/</a:t>
            </a:r>
            <a:r>
              <a:rPr lang="en-US" altLang="zh-CN" sz="2000" dirty="0" err="1">
                <a:solidFill>
                  <a:srgbClr val="484849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xiaor</a:t>
            </a:r>
            <a:r>
              <a:rPr lang="en-US" altLang="zh-CN" sz="2000" dirty="0">
                <a:solidFill>
                  <a:srgbClr val="484849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en-US" altLang="zh-CN" sz="2000" dirty="0" err="1">
                <a:solidFill>
                  <a:srgbClr val="484849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luxm</a:t>
            </a:r>
            <a:r>
              <a:rPr lang="en-US" altLang="zh-CN" sz="2000" dirty="0">
                <a:solidFill>
                  <a:srgbClr val="484849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/opts/hbase-2.5.5/conf/hbase-site.xml</a:t>
            </a:r>
            <a:endParaRPr lang="zh-CN" altLang="en-US" sz="2000" dirty="0">
              <a:solidFill>
                <a:srgbClr val="484849">
                  <a:lumMod val="5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BEDC0564-ACA3-33B9-6D8C-88B0A148843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0961" y="3212976"/>
            <a:ext cx="10153128" cy="1296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2887992"/>
      </p:ext>
    </p:extLst>
  </p:cSld>
  <p:clrMapOvr>
    <a:masterClrMapping/>
  </p:clrMapOvr>
  <p:transition spd="slow" advClick="0" advTm="3624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10"/>
          <p:cNvGrpSpPr/>
          <p:nvPr/>
        </p:nvGrpSpPr>
        <p:grpSpPr>
          <a:xfrm>
            <a:off x="730829" y="788299"/>
            <a:ext cx="2637764" cy="767270"/>
            <a:chOff x="1409700" y="1155700"/>
            <a:chExt cx="2638120" cy="767269"/>
          </a:xfrm>
        </p:grpSpPr>
        <p:sp>
          <p:nvSpPr>
            <p:cNvPr id="31" name="文本框 30"/>
            <p:cNvSpPr txBox="1"/>
            <p:nvPr/>
          </p:nvSpPr>
          <p:spPr>
            <a:xfrm>
              <a:off x="1409700" y="1155700"/>
              <a:ext cx="1210752" cy="70775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>
                <a:defRPr/>
              </a:pPr>
              <a:r>
                <a:rPr lang="zh-CN" altLang="en-US" sz="4000" b="1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 panose="020B0604020202020204"/>
                  <a:ea typeface="微软雅黑" panose="020B0503020204020204" pitchFamily="34" charset="-122"/>
                </a:rPr>
                <a:t>目录</a:t>
              </a: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2747288" y="1520685"/>
              <a:ext cx="130053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>
                <a:defRPr/>
              </a:pPr>
              <a:r>
                <a:rPr lang="en-US" altLang="zh-CN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 panose="020B0604020202020204"/>
                  <a:ea typeface="微软雅黑" panose="020B0503020204020204" pitchFamily="34" charset="-122"/>
                </a:rPr>
                <a:t>CONTENT</a:t>
              </a:r>
              <a:endParaRPr lang="zh-CN" altLang="en-US" dirty="0">
                <a:solidFill>
                  <a:srgbClr val="000000">
                    <a:lumMod val="85000"/>
                    <a:lumOff val="15000"/>
                  </a:srgbClr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cxnSp>
          <p:nvCxnSpPr>
            <p:cNvPr id="34" name="直接连接符 33"/>
            <p:cNvCxnSpPr/>
            <p:nvPr/>
          </p:nvCxnSpPr>
          <p:spPr>
            <a:xfrm flipH="1">
              <a:off x="2451765" y="1461463"/>
              <a:ext cx="413246" cy="461506"/>
            </a:xfrm>
            <a:prstGeom prst="line">
              <a:avLst/>
            </a:prstGeom>
            <a:ln w="25400" cap="rnd">
              <a:solidFill>
                <a:schemeClr val="bg2">
                  <a:lumMod val="2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组合 41"/>
          <p:cNvGrpSpPr/>
          <p:nvPr/>
        </p:nvGrpSpPr>
        <p:grpSpPr>
          <a:xfrm>
            <a:off x="1520080" y="2992039"/>
            <a:ext cx="5293240" cy="398780"/>
            <a:chOff x="8258783" y="2250998"/>
            <a:chExt cx="5293954" cy="398781"/>
          </a:xfrm>
        </p:grpSpPr>
        <p:sp>
          <p:nvSpPr>
            <p:cNvPr id="43" name="矩形 42"/>
            <p:cNvSpPr/>
            <p:nvPr/>
          </p:nvSpPr>
          <p:spPr>
            <a:xfrm>
              <a:off x="8258783" y="2358640"/>
              <a:ext cx="651753" cy="184826"/>
            </a:xfrm>
            <a:prstGeom prst="rect">
              <a:avLst/>
            </a:prstGeom>
            <a:solidFill>
              <a:srgbClr val="ECA1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>
                <a:defRPr/>
              </a:pPr>
              <a:endParaRPr lang="zh-CN" altLang="en-US" sz="1865" dirty="0">
                <a:solidFill>
                  <a:prstClr val="white">
                    <a:lumMod val="50000"/>
                  </a:prstClr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9036295" y="2250998"/>
              <a:ext cx="4516442" cy="3987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400">
                <a:defRPr/>
              </a:pPr>
              <a:r>
                <a:rPr lang="en-US" altLang="zh-CN" sz="2000" b="1" dirty="0">
                  <a:solidFill>
                    <a:schemeClr val="tx2"/>
                  </a:solidFill>
                  <a:latin typeface="Arial" panose="020B0604020202020204"/>
                  <a:ea typeface="微软雅黑" panose="020B0503020204020204" pitchFamily="34" charset="-122"/>
                </a:rPr>
                <a:t>5</a:t>
              </a:r>
              <a:r>
                <a:rPr lang="zh-CN" altLang="en-US" sz="2000" b="1" dirty="0">
                  <a:solidFill>
                    <a:schemeClr val="tx2"/>
                  </a:solidFill>
                  <a:latin typeface="Arial" panose="020B0604020202020204"/>
                  <a:ea typeface="微软雅黑" panose="020B0503020204020204" pitchFamily="34" charset="-122"/>
                </a:rPr>
                <a:t>.3</a:t>
              </a:r>
              <a:r>
                <a:rPr lang="en-US" altLang="zh-CN" sz="2000" b="1" dirty="0">
                  <a:solidFill>
                    <a:schemeClr val="tx2"/>
                  </a:solidFill>
                  <a:latin typeface="Arial" panose="020B0604020202020204"/>
                  <a:ea typeface="微软雅黑" panose="020B0503020204020204" pitchFamily="34" charset="-122"/>
                </a:rPr>
                <a:t>HBase</a:t>
              </a:r>
              <a:r>
                <a:rPr lang="zh-CN" altLang="en-US" sz="2000" b="1" dirty="0">
                  <a:solidFill>
                    <a:schemeClr val="tx2"/>
                  </a:solidFill>
                  <a:latin typeface="Arial" panose="020B0604020202020204"/>
                  <a:ea typeface="微软雅黑" panose="020B0503020204020204" pitchFamily="34" charset="-122"/>
                </a:rPr>
                <a:t>工作原理</a:t>
              </a:r>
            </a:p>
          </p:txBody>
        </p:sp>
      </p:grpSp>
      <p:grpSp>
        <p:nvGrpSpPr>
          <p:cNvPr id="18" name="组合 44"/>
          <p:cNvGrpSpPr/>
          <p:nvPr/>
        </p:nvGrpSpPr>
        <p:grpSpPr>
          <a:xfrm>
            <a:off x="1520079" y="4167393"/>
            <a:ext cx="6717872" cy="398780"/>
            <a:chOff x="8258783" y="2250998"/>
            <a:chExt cx="6718778" cy="399415"/>
          </a:xfrm>
        </p:grpSpPr>
        <p:sp>
          <p:nvSpPr>
            <p:cNvPr id="46" name="矩形 45"/>
            <p:cNvSpPr/>
            <p:nvPr/>
          </p:nvSpPr>
          <p:spPr>
            <a:xfrm>
              <a:off x="8258783" y="2358640"/>
              <a:ext cx="651753" cy="184826"/>
            </a:xfrm>
            <a:prstGeom prst="rect">
              <a:avLst/>
            </a:prstGeom>
            <a:solidFill>
              <a:srgbClr val="2C99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>
                <a:defRPr/>
              </a:pPr>
              <a:endParaRPr lang="zh-CN" altLang="en-US" sz="1865" dirty="0">
                <a:solidFill>
                  <a:prstClr val="white">
                    <a:lumMod val="50000"/>
                  </a:prstClr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9020764" y="2250998"/>
              <a:ext cx="5956797" cy="3994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400">
                <a:defRPr/>
              </a:pPr>
              <a:r>
                <a:rPr lang="en-US" altLang="zh-CN" sz="2000" b="1" dirty="0">
                  <a:solidFill>
                    <a:schemeClr val="tx2"/>
                  </a:solidFill>
                  <a:latin typeface="Arial" panose="020B0604020202020204"/>
                  <a:ea typeface="微软雅黑" panose="020B0503020204020204" pitchFamily="34" charset="-122"/>
                </a:rPr>
                <a:t>5</a:t>
              </a:r>
              <a:r>
                <a:rPr lang="zh-CN" altLang="en-US" sz="2000" b="1" dirty="0">
                  <a:solidFill>
                    <a:schemeClr val="tx2"/>
                  </a:solidFill>
                  <a:latin typeface="Arial" panose="020B0604020202020204"/>
                  <a:ea typeface="微软雅黑" panose="020B0503020204020204" pitchFamily="34" charset="-122"/>
                </a:rPr>
                <a:t>.</a:t>
              </a:r>
              <a:r>
                <a:rPr lang="en-US" altLang="zh-CN" sz="2000" b="1" dirty="0">
                  <a:solidFill>
                    <a:schemeClr val="tx2"/>
                  </a:solidFill>
                  <a:latin typeface="Arial" panose="020B0604020202020204"/>
                  <a:ea typeface="微软雅黑" panose="020B0503020204020204" pitchFamily="34" charset="-122"/>
                </a:rPr>
                <a:t>5</a:t>
              </a:r>
              <a:r>
                <a:rPr lang="zh-CN" altLang="en-US" sz="2000" b="1" dirty="0">
                  <a:solidFill>
                    <a:schemeClr val="tx2"/>
                  </a:solidFill>
                  <a:latin typeface="Arial" panose="020B0604020202020204"/>
                  <a:ea typeface="微软雅黑" panose="020B0503020204020204" pitchFamily="34" charset="-122"/>
                </a:rPr>
                <a:t> HBase操作命令</a:t>
              </a:r>
            </a:p>
          </p:txBody>
        </p:sp>
      </p:grpSp>
      <p:grpSp>
        <p:nvGrpSpPr>
          <p:cNvPr id="2" name="组合 44"/>
          <p:cNvGrpSpPr/>
          <p:nvPr/>
        </p:nvGrpSpPr>
        <p:grpSpPr>
          <a:xfrm>
            <a:off x="1520079" y="4829964"/>
            <a:ext cx="6728070" cy="398780"/>
            <a:chOff x="8258783" y="2251633"/>
            <a:chExt cx="6728978" cy="398779"/>
          </a:xfrm>
        </p:grpSpPr>
        <p:sp>
          <p:nvSpPr>
            <p:cNvPr id="3" name="矩形 2"/>
            <p:cNvSpPr/>
            <p:nvPr/>
          </p:nvSpPr>
          <p:spPr>
            <a:xfrm>
              <a:off x="8258783" y="2358640"/>
              <a:ext cx="651753" cy="184826"/>
            </a:xfrm>
            <a:prstGeom prst="rect">
              <a:avLst/>
            </a:prstGeom>
            <a:solidFill>
              <a:srgbClr val="2C99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>
                <a:defRPr/>
              </a:pPr>
              <a:endParaRPr lang="zh-CN" altLang="en-US" sz="1865" dirty="0">
                <a:solidFill>
                  <a:prstClr val="white">
                    <a:lumMod val="50000"/>
                  </a:prstClr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9030964" y="2251633"/>
              <a:ext cx="5956797" cy="3987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400">
                <a:defRPr/>
              </a:pPr>
              <a:r>
                <a:rPr lang="en-US" altLang="zh-CN" sz="2000" b="1" dirty="0">
                  <a:solidFill>
                    <a:schemeClr val="tx2"/>
                  </a:solidFill>
                  <a:latin typeface="Arial" panose="020B0604020202020204"/>
                  <a:ea typeface="微软雅黑" panose="020B0503020204020204" pitchFamily="34" charset="-122"/>
                </a:rPr>
                <a:t>5</a:t>
              </a:r>
              <a:r>
                <a:rPr lang="zh-CN" altLang="en-US" sz="2000" b="1" dirty="0">
                  <a:solidFill>
                    <a:schemeClr val="tx2"/>
                  </a:solidFill>
                  <a:latin typeface="Arial" panose="020B0604020202020204"/>
                  <a:ea typeface="微软雅黑" panose="020B0503020204020204" pitchFamily="34" charset="-122"/>
                </a:rPr>
                <a:t>.</a:t>
              </a:r>
              <a:r>
                <a:rPr lang="en-US" altLang="zh-CN" sz="2000" b="1" dirty="0">
                  <a:solidFill>
                    <a:schemeClr val="tx2"/>
                  </a:solidFill>
                  <a:latin typeface="Arial" panose="020B0604020202020204"/>
                  <a:ea typeface="微软雅黑" panose="020B0503020204020204" pitchFamily="34" charset="-122"/>
                </a:rPr>
                <a:t>6</a:t>
              </a:r>
              <a:r>
                <a:rPr lang="zh-CN" altLang="en-US" sz="2000" b="1" dirty="0">
                  <a:solidFill>
                    <a:schemeClr val="tx2"/>
                  </a:solidFill>
                  <a:latin typeface="Arial" panose="020B0604020202020204"/>
                  <a:ea typeface="微软雅黑" panose="020B0503020204020204" pitchFamily="34" charset="-122"/>
                </a:rPr>
                <a:t>HBase编程接口</a:t>
              </a:r>
            </a:p>
          </p:txBody>
        </p:sp>
      </p:grpSp>
      <p:grpSp>
        <p:nvGrpSpPr>
          <p:cNvPr id="10" name="组合 37"/>
          <p:cNvGrpSpPr/>
          <p:nvPr/>
        </p:nvGrpSpPr>
        <p:grpSpPr>
          <a:xfrm>
            <a:off x="1520079" y="1879519"/>
            <a:ext cx="4520621" cy="398780"/>
            <a:chOff x="8258783" y="2250997"/>
            <a:chExt cx="4521231" cy="398779"/>
          </a:xfrm>
        </p:grpSpPr>
        <p:sp>
          <p:nvSpPr>
            <p:cNvPr id="11" name="矩形 10"/>
            <p:cNvSpPr/>
            <p:nvPr/>
          </p:nvSpPr>
          <p:spPr>
            <a:xfrm>
              <a:off x="8258783" y="2358640"/>
              <a:ext cx="651753" cy="184826"/>
            </a:xfrm>
            <a:prstGeom prst="rect">
              <a:avLst/>
            </a:prstGeom>
            <a:solidFill>
              <a:srgbClr val="2C99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>
                <a:defRPr/>
              </a:pPr>
              <a:endParaRPr lang="zh-CN" altLang="en-US" sz="1865" dirty="0">
                <a:solidFill>
                  <a:prstClr val="white">
                    <a:lumMod val="50000"/>
                  </a:prstClr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9055765" y="2250997"/>
              <a:ext cx="3724249" cy="3987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400">
                <a:defRPr/>
              </a:pPr>
              <a:r>
                <a:rPr lang="en-US" altLang="zh-CN" sz="2000" b="1" dirty="0">
                  <a:solidFill>
                    <a:schemeClr val="tx2"/>
                  </a:solidFill>
                  <a:latin typeface="Arial" panose="020B0604020202020204"/>
                  <a:ea typeface="微软雅黑" panose="020B0503020204020204" pitchFamily="34" charset="-122"/>
                </a:rPr>
                <a:t>5.1HBase</a:t>
              </a:r>
              <a:r>
                <a:rPr lang="zh-CN" altLang="en-US" sz="2000" b="1" dirty="0">
                  <a:solidFill>
                    <a:schemeClr val="tx2"/>
                  </a:solidFill>
                  <a:latin typeface="Arial" panose="020B0604020202020204"/>
                  <a:ea typeface="微软雅黑" panose="020B0503020204020204" pitchFamily="34" charset="-122"/>
                </a:rPr>
                <a:t>概述</a:t>
              </a:r>
            </a:p>
          </p:txBody>
        </p:sp>
      </p:grpSp>
      <p:grpSp>
        <p:nvGrpSpPr>
          <p:cNvPr id="14" name="组合 38"/>
          <p:cNvGrpSpPr/>
          <p:nvPr/>
        </p:nvGrpSpPr>
        <p:grpSpPr>
          <a:xfrm>
            <a:off x="1520080" y="2421196"/>
            <a:ext cx="5293241" cy="398780"/>
            <a:chOff x="8258783" y="2236414"/>
            <a:chExt cx="5293955" cy="398779"/>
          </a:xfrm>
        </p:grpSpPr>
        <p:sp>
          <p:nvSpPr>
            <p:cNvPr id="16" name="矩形 15"/>
            <p:cNvSpPr/>
            <p:nvPr/>
          </p:nvSpPr>
          <p:spPr>
            <a:xfrm>
              <a:off x="8258783" y="2358640"/>
              <a:ext cx="651753" cy="184826"/>
            </a:xfrm>
            <a:prstGeom prst="rect">
              <a:avLst/>
            </a:prstGeom>
            <a:solidFill>
              <a:srgbClr val="D53E2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>
                <a:defRPr/>
              </a:pPr>
              <a:endParaRPr lang="zh-CN" altLang="en-US" sz="1865" dirty="0">
                <a:solidFill>
                  <a:prstClr val="white">
                    <a:lumMod val="50000"/>
                  </a:prstClr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9036296" y="2236414"/>
              <a:ext cx="4516442" cy="3987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400">
                <a:defRPr/>
              </a:pPr>
              <a:r>
                <a:rPr lang="en-US" altLang="zh-CN" sz="2000" b="1" dirty="0">
                  <a:solidFill>
                    <a:schemeClr val="tx2"/>
                  </a:solidFill>
                  <a:latin typeface="Arial" panose="020B0604020202020204"/>
                  <a:ea typeface="微软雅黑" panose="020B0503020204020204" pitchFamily="34" charset="-122"/>
                </a:rPr>
                <a:t>5.2HBase</a:t>
              </a:r>
              <a:r>
                <a:rPr lang="zh-CN" altLang="en-US" sz="2000" b="1" dirty="0">
                  <a:solidFill>
                    <a:schemeClr val="tx2"/>
                  </a:solidFill>
                  <a:latin typeface="Arial" panose="020B0604020202020204"/>
                  <a:ea typeface="微软雅黑" panose="020B0503020204020204" pitchFamily="34" charset="-122"/>
                </a:rPr>
                <a:t>数据模型</a:t>
              </a:r>
            </a:p>
          </p:txBody>
        </p:sp>
      </p:grpSp>
      <p:grpSp>
        <p:nvGrpSpPr>
          <p:cNvPr id="6" name="组合 38">
            <a:extLst>
              <a:ext uri="{FF2B5EF4-FFF2-40B4-BE49-F238E27FC236}">
                <a16:creationId xmlns:a16="http://schemas.microsoft.com/office/drawing/2014/main" id="{2FF5711A-5FE2-8F24-6E38-8E24E70BED79}"/>
              </a:ext>
            </a:extLst>
          </p:cNvPr>
          <p:cNvGrpSpPr/>
          <p:nvPr/>
        </p:nvGrpSpPr>
        <p:grpSpPr>
          <a:xfrm>
            <a:off x="1520079" y="3597271"/>
            <a:ext cx="5288653" cy="398780"/>
            <a:chOff x="8258783" y="2250997"/>
            <a:chExt cx="5289367" cy="398779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80B2C5D0-6742-046E-EDB2-7BA88AD4A21F}"/>
                </a:ext>
              </a:extLst>
            </p:cNvPr>
            <p:cNvSpPr/>
            <p:nvPr/>
          </p:nvSpPr>
          <p:spPr>
            <a:xfrm>
              <a:off x="8258783" y="2358640"/>
              <a:ext cx="651753" cy="184826"/>
            </a:xfrm>
            <a:prstGeom prst="rect">
              <a:avLst/>
            </a:prstGeom>
            <a:solidFill>
              <a:srgbClr val="D53E2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>
                <a:defRPr/>
              </a:pPr>
              <a:endParaRPr lang="zh-CN" altLang="en-US" sz="1865" dirty="0">
                <a:solidFill>
                  <a:prstClr val="white">
                    <a:lumMod val="50000"/>
                  </a:prstClr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51040B5D-0888-F4E6-79FE-E62396566306}"/>
                </a:ext>
              </a:extLst>
            </p:cNvPr>
            <p:cNvSpPr txBox="1"/>
            <p:nvPr/>
          </p:nvSpPr>
          <p:spPr>
            <a:xfrm>
              <a:off x="9031708" y="2250997"/>
              <a:ext cx="4516442" cy="3987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400">
                <a:defRPr/>
              </a:pPr>
              <a:r>
                <a:rPr lang="en-US" altLang="zh-CN" sz="2000" b="1" dirty="0">
                  <a:solidFill>
                    <a:schemeClr val="tx2"/>
                  </a:solidFill>
                  <a:latin typeface="Arial" panose="020B0604020202020204"/>
                  <a:ea typeface="微软雅黑" panose="020B0503020204020204" pitchFamily="34" charset="-122"/>
                </a:rPr>
                <a:t>5.4HBase</a:t>
              </a:r>
              <a:r>
                <a:rPr lang="zh-CN" altLang="en-US" sz="2000" b="1" dirty="0">
                  <a:solidFill>
                    <a:schemeClr val="tx2"/>
                  </a:solidFill>
                  <a:latin typeface="Arial" panose="020B0604020202020204"/>
                  <a:ea typeface="微软雅黑" panose="020B0503020204020204" pitchFamily="34" charset="-122"/>
                </a:rPr>
                <a:t>安装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7000"/>
    </mc:Choice>
    <mc:Fallback xmlns="">
      <p:transition spd="slow" advClick="0" advTm="7000"/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 bwMode="auto">
          <a:xfrm>
            <a:off x="0" y="0"/>
            <a:ext cx="12195810" cy="553720"/>
          </a:xfrm>
          <a:prstGeom prst="rect">
            <a:avLst/>
          </a:prstGeom>
          <a:solidFill>
            <a:srgbClr val="2C99C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294A5A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5100" y="19685"/>
            <a:ext cx="378460" cy="506095"/>
            <a:chOff x="418" y="422"/>
            <a:chExt cx="691" cy="980"/>
          </a:xfrm>
        </p:grpSpPr>
        <p:sp>
          <p:nvSpPr>
            <p:cNvPr id="5" name="Freeform 5"/>
            <p:cNvSpPr/>
            <p:nvPr/>
          </p:nvSpPr>
          <p:spPr bwMode="auto">
            <a:xfrm>
              <a:off x="425" y="422"/>
              <a:ext cx="414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418" y="982"/>
              <a:ext cx="411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55" name="TextBox 54"/>
          <p:cNvSpPr txBox="1"/>
          <p:nvPr/>
        </p:nvSpPr>
        <p:spPr>
          <a:xfrm>
            <a:off x="603801" y="31845"/>
            <a:ext cx="597666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5.4</a:t>
            </a:r>
            <a:r>
              <a:rPr kumimoji="0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HBase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安装</a:t>
            </a:r>
            <a:endParaRPr kumimoji="0" sz="28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45340" y="622493"/>
            <a:ext cx="6646545" cy="460348"/>
            <a:chOff x="772" y="481"/>
            <a:chExt cx="9749" cy="724"/>
          </a:xfrm>
        </p:grpSpPr>
        <p:sp>
          <p:nvSpPr>
            <p:cNvPr id="116" name="TextBox 54"/>
            <p:cNvSpPr txBox="1"/>
            <p:nvPr/>
          </p:nvSpPr>
          <p:spPr>
            <a:xfrm>
              <a:off x="1109" y="481"/>
              <a:ext cx="9412" cy="7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chemeClr val="tx1">
                      <a:lumMod val="75000"/>
                    </a:schemeClr>
                  </a:solidFill>
                  <a:latin typeface="方正卡通简体" pitchFamily="65" charset="-122"/>
                  <a:ea typeface="方正卡通简体" pitchFamily="65" charset="-122"/>
                </a:defRPr>
              </a:lvl1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484849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5.4.2</a:t>
              </a: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484849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安装</a:t>
              </a: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484849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HBase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484849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18" name="Freeform 6"/>
            <p:cNvSpPr/>
            <p:nvPr/>
          </p:nvSpPr>
          <p:spPr bwMode="auto">
            <a:xfrm>
              <a:off x="772" y="689"/>
              <a:ext cx="339" cy="338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rgbClr val="2C99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4" name="TextBox 54"/>
          <p:cNvSpPr txBox="1"/>
          <p:nvPr/>
        </p:nvSpPr>
        <p:spPr>
          <a:xfrm>
            <a:off x="603801" y="1151519"/>
            <a:ext cx="10829925" cy="10753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zh-CN" altLang="en-US" sz="2000" dirty="0"/>
              <a:t>配置 </a:t>
            </a:r>
            <a:r>
              <a:rPr lang="en-US" altLang="zh-CN" sz="2000" dirty="0"/>
              <a:t>hbase-site.xml </a:t>
            </a:r>
            <a:r>
              <a:rPr lang="zh-CN" altLang="en-US" sz="2000" dirty="0"/>
              <a:t>内容：</a:t>
            </a:r>
            <a:endParaRPr lang="en-US" altLang="zh-CN" sz="2000" dirty="0"/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altLang="zh-CN" sz="1200" dirty="0"/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zh-CN" altLang="en-US" sz="1200" dirty="0"/>
              <a:t> 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484849">
                  <a:lumMod val="50000"/>
                </a:srgb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357D0628-09CC-FADF-12B3-FBEA6E840EE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789" y="1567462"/>
            <a:ext cx="5616427" cy="5129354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DEEB6B06-2123-A4B7-EABB-0A3D727BC07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22317" y="754748"/>
            <a:ext cx="6222657" cy="5986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6924644"/>
      </p:ext>
    </p:extLst>
  </p:cSld>
  <p:clrMapOvr>
    <a:masterClrMapping/>
  </p:clrMapOvr>
  <p:transition spd="slow" advClick="0" advTm="3624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 bwMode="auto">
          <a:xfrm>
            <a:off x="0" y="0"/>
            <a:ext cx="12195810" cy="553720"/>
          </a:xfrm>
          <a:prstGeom prst="rect">
            <a:avLst/>
          </a:prstGeom>
          <a:solidFill>
            <a:srgbClr val="2C99C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294A5A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5100" y="19685"/>
            <a:ext cx="378460" cy="506095"/>
            <a:chOff x="418" y="422"/>
            <a:chExt cx="691" cy="980"/>
          </a:xfrm>
        </p:grpSpPr>
        <p:sp>
          <p:nvSpPr>
            <p:cNvPr id="5" name="Freeform 5"/>
            <p:cNvSpPr/>
            <p:nvPr/>
          </p:nvSpPr>
          <p:spPr bwMode="auto">
            <a:xfrm>
              <a:off x="425" y="422"/>
              <a:ext cx="414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418" y="982"/>
              <a:ext cx="411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55" name="TextBox 54"/>
          <p:cNvSpPr txBox="1"/>
          <p:nvPr/>
        </p:nvSpPr>
        <p:spPr>
          <a:xfrm>
            <a:off x="603801" y="31845"/>
            <a:ext cx="597666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5.4</a:t>
            </a:r>
            <a:r>
              <a:rPr kumimoji="0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HBase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安装</a:t>
            </a:r>
            <a:endParaRPr kumimoji="0" sz="28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45340" y="622493"/>
            <a:ext cx="6646545" cy="460348"/>
            <a:chOff x="772" y="481"/>
            <a:chExt cx="9749" cy="724"/>
          </a:xfrm>
        </p:grpSpPr>
        <p:sp>
          <p:nvSpPr>
            <p:cNvPr id="116" name="TextBox 54"/>
            <p:cNvSpPr txBox="1"/>
            <p:nvPr/>
          </p:nvSpPr>
          <p:spPr>
            <a:xfrm>
              <a:off x="1109" y="481"/>
              <a:ext cx="9412" cy="7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chemeClr val="tx1">
                      <a:lumMod val="75000"/>
                    </a:schemeClr>
                  </a:solidFill>
                  <a:latin typeface="方正卡通简体" pitchFamily="65" charset="-122"/>
                  <a:ea typeface="方正卡通简体" pitchFamily="65" charset="-122"/>
                </a:defRPr>
              </a:lvl1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484849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5.4.3</a:t>
              </a: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484849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启动</a:t>
              </a: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484849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HBase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484849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18" name="Freeform 6"/>
            <p:cNvSpPr/>
            <p:nvPr/>
          </p:nvSpPr>
          <p:spPr bwMode="auto">
            <a:xfrm>
              <a:off x="772" y="689"/>
              <a:ext cx="339" cy="338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rgbClr val="2C99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4" name="TextBox 54"/>
          <p:cNvSpPr txBox="1"/>
          <p:nvPr/>
        </p:nvSpPr>
        <p:spPr>
          <a:xfrm>
            <a:off x="603086" y="1151519"/>
            <a:ext cx="10829925" cy="14229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zh-CN" altLang="en-US" sz="2000" dirty="0">
                <a:solidFill>
                  <a:srgbClr val="484849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首先启动 </a:t>
            </a:r>
            <a:r>
              <a:rPr lang="en-US" altLang="zh-CN" sz="2000" dirty="0">
                <a:solidFill>
                  <a:srgbClr val="484849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Hadoop </a:t>
            </a:r>
            <a:r>
              <a:rPr lang="zh-CN" altLang="en-US" sz="2000" dirty="0">
                <a:solidFill>
                  <a:srgbClr val="484849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 </a:t>
            </a:r>
            <a:r>
              <a:rPr lang="en-US" altLang="zh-CN" sz="2000" dirty="0">
                <a:solidFill>
                  <a:srgbClr val="484849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HDFS </a:t>
            </a:r>
            <a:r>
              <a:rPr lang="zh-CN" altLang="en-US" sz="2000" dirty="0">
                <a:solidFill>
                  <a:srgbClr val="484849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服务，这里已经将 </a:t>
            </a:r>
            <a:r>
              <a:rPr lang="en-US" altLang="zh-CN" sz="2000" dirty="0">
                <a:solidFill>
                  <a:srgbClr val="484849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Hadoop </a:t>
            </a:r>
            <a:r>
              <a:rPr lang="zh-CN" altLang="en-US" sz="2000" dirty="0">
                <a:solidFill>
                  <a:srgbClr val="484849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 </a:t>
            </a:r>
            <a:r>
              <a:rPr lang="en-US" altLang="zh-CN" sz="2000" dirty="0" err="1">
                <a:solidFill>
                  <a:srgbClr val="484849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sbin</a:t>
            </a:r>
            <a:r>
              <a:rPr lang="en-US" altLang="zh-CN" sz="2000" dirty="0">
                <a:solidFill>
                  <a:srgbClr val="484849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dirty="0">
                <a:solidFill>
                  <a:srgbClr val="484849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路径配 置到</a:t>
            </a:r>
            <a:r>
              <a:rPr lang="en-US" altLang="zh-CN" sz="2000" dirty="0">
                <a:solidFill>
                  <a:srgbClr val="484849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~/.</a:t>
            </a:r>
            <a:r>
              <a:rPr lang="en-US" altLang="zh-CN" sz="2000" dirty="0" err="1">
                <a:solidFill>
                  <a:srgbClr val="484849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bashrc</a:t>
            </a:r>
            <a:r>
              <a:rPr lang="en-US" altLang="zh-CN" sz="2000" dirty="0">
                <a:solidFill>
                  <a:srgbClr val="484849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dirty="0">
                <a:solidFill>
                  <a:srgbClr val="484849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的环境变量 </a:t>
            </a:r>
            <a:r>
              <a:rPr lang="en-US" altLang="zh-CN" sz="2000" dirty="0">
                <a:solidFill>
                  <a:srgbClr val="484849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path </a:t>
            </a:r>
            <a:r>
              <a:rPr lang="zh-CN" altLang="en-US" sz="2000" dirty="0">
                <a:solidFill>
                  <a:srgbClr val="484849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上。</a:t>
            </a:r>
            <a:endParaRPr lang="en-US" altLang="zh-CN" sz="2000" dirty="0">
              <a:solidFill>
                <a:srgbClr val="484849">
                  <a:lumMod val="5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zh-CN" altLang="en-US" sz="2000" dirty="0">
                <a:solidFill>
                  <a:srgbClr val="484849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终端输入： </a:t>
            </a:r>
            <a:r>
              <a:rPr lang="en-US" altLang="zh-CN" sz="2000" dirty="0">
                <a:solidFill>
                  <a:srgbClr val="484849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start-dfs.sh</a:t>
            </a:r>
            <a:endParaRPr lang="zh-CN" altLang="en-US" sz="2000" dirty="0">
              <a:solidFill>
                <a:srgbClr val="484849">
                  <a:lumMod val="5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AC002048-F9F0-FFD2-300C-1D03F9C65E5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4717" y="2924944"/>
            <a:ext cx="9352096" cy="2304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2509396"/>
      </p:ext>
    </p:extLst>
  </p:cSld>
  <p:clrMapOvr>
    <a:masterClrMapping/>
  </p:clrMapOvr>
  <p:transition spd="slow" advClick="0" advTm="3624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 bwMode="auto">
          <a:xfrm>
            <a:off x="0" y="0"/>
            <a:ext cx="12195810" cy="553720"/>
          </a:xfrm>
          <a:prstGeom prst="rect">
            <a:avLst/>
          </a:prstGeom>
          <a:solidFill>
            <a:srgbClr val="2C99C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294A5A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5100" y="19685"/>
            <a:ext cx="378460" cy="506095"/>
            <a:chOff x="418" y="422"/>
            <a:chExt cx="691" cy="980"/>
          </a:xfrm>
        </p:grpSpPr>
        <p:sp>
          <p:nvSpPr>
            <p:cNvPr id="5" name="Freeform 5"/>
            <p:cNvSpPr/>
            <p:nvPr/>
          </p:nvSpPr>
          <p:spPr bwMode="auto">
            <a:xfrm>
              <a:off x="425" y="422"/>
              <a:ext cx="414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418" y="982"/>
              <a:ext cx="411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55" name="TextBox 54"/>
          <p:cNvSpPr txBox="1"/>
          <p:nvPr/>
        </p:nvSpPr>
        <p:spPr>
          <a:xfrm>
            <a:off x="603801" y="31845"/>
            <a:ext cx="597666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5.4</a:t>
            </a:r>
            <a:r>
              <a:rPr kumimoji="0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HBase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安装</a:t>
            </a:r>
            <a:endParaRPr kumimoji="0" sz="28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45340" y="622493"/>
            <a:ext cx="6646545" cy="460348"/>
            <a:chOff x="772" y="481"/>
            <a:chExt cx="9749" cy="724"/>
          </a:xfrm>
        </p:grpSpPr>
        <p:sp>
          <p:nvSpPr>
            <p:cNvPr id="116" name="TextBox 54"/>
            <p:cNvSpPr txBox="1"/>
            <p:nvPr/>
          </p:nvSpPr>
          <p:spPr>
            <a:xfrm>
              <a:off x="1109" y="481"/>
              <a:ext cx="9412" cy="7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chemeClr val="tx1">
                      <a:lumMod val="75000"/>
                    </a:schemeClr>
                  </a:solidFill>
                  <a:latin typeface="方正卡通简体" pitchFamily="65" charset="-122"/>
                  <a:ea typeface="方正卡通简体" pitchFamily="65" charset="-122"/>
                </a:defRPr>
              </a:lvl1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484849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5.4.3</a:t>
              </a: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484849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启动</a:t>
              </a: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484849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HBase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484849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18" name="Freeform 6"/>
            <p:cNvSpPr/>
            <p:nvPr/>
          </p:nvSpPr>
          <p:spPr bwMode="auto">
            <a:xfrm>
              <a:off x="772" y="689"/>
              <a:ext cx="339" cy="338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rgbClr val="2C99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4" name="TextBox 54"/>
          <p:cNvSpPr txBox="1"/>
          <p:nvPr/>
        </p:nvSpPr>
        <p:spPr>
          <a:xfrm>
            <a:off x="603086" y="1151519"/>
            <a:ext cx="10829925" cy="32696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484849">
                    <a:lumMod val="50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 </a:t>
            </a:r>
            <a:r>
              <a:rPr lang="zh-CN" altLang="en-US" sz="2000" dirty="0">
                <a:solidFill>
                  <a:srgbClr val="484849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然后启动 </a:t>
            </a:r>
            <a:r>
              <a:rPr lang="en-US" altLang="zh-CN" sz="2000" dirty="0">
                <a:solidFill>
                  <a:srgbClr val="484849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HBase</a:t>
            </a:r>
            <a:r>
              <a:rPr lang="zh-CN" altLang="en-US" sz="2000" dirty="0">
                <a:solidFill>
                  <a:srgbClr val="484849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，通过上文的配置 </a:t>
            </a:r>
            <a:r>
              <a:rPr lang="en-US" altLang="zh-CN" sz="2000" dirty="0">
                <a:solidFill>
                  <a:srgbClr val="484849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HBase </a:t>
            </a:r>
            <a:r>
              <a:rPr lang="zh-CN" altLang="en-US" sz="2000" dirty="0">
                <a:solidFill>
                  <a:srgbClr val="484849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的环境变量，可知 </a:t>
            </a:r>
            <a:r>
              <a:rPr lang="en-US" altLang="zh-CN" sz="2000" dirty="0">
                <a:solidFill>
                  <a:srgbClr val="484849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HBase </a:t>
            </a:r>
            <a:r>
              <a:rPr lang="zh-CN" altLang="en-US" sz="2000" dirty="0">
                <a:solidFill>
                  <a:srgbClr val="484849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 </a:t>
            </a:r>
            <a:r>
              <a:rPr lang="en-US" altLang="zh-CN" sz="2000" dirty="0">
                <a:solidFill>
                  <a:srgbClr val="484849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bin </a:t>
            </a:r>
            <a:r>
              <a:rPr lang="zh-CN" altLang="en-US" sz="2000" dirty="0">
                <a:solidFill>
                  <a:srgbClr val="484849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路径已经配置 到</a:t>
            </a:r>
            <a:r>
              <a:rPr lang="en-US" altLang="zh-CN" sz="2000" dirty="0">
                <a:solidFill>
                  <a:srgbClr val="484849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~/.</a:t>
            </a:r>
            <a:r>
              <a:rPr lang="en-US" altLang="zh-CN" sz="2000" dirty="0" err="1">
                <a:solidFill>
                  <a:srgbClr val="484849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bashrc</a:t>
            </a:r>
            <a:r>
              <a:rPr lang="en-US" altLang="zh-CN" sz="2000" dirty="0">
                <a:solidFill>
                  <a:srgbClr val="484849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dirty="0">
                <a:solidFill>
                  <a:srgbClr val="484849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的环境变量 </a:t>
            </a:r>
            <a:r>
              <a:rPr lang="en-US" altLang="zh-CN" sz="2000" dirty="0">
                <a:solidFill>
                  <a:srgbClr val="484849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path </a:t>
            </a:r>
            <a:r>
              <a:rPr lang="zh-CN" altLang="en-US" sz="2000" dirty="0">
                <a:solidFill>
                  <a:srgbClr val="484849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上，终端输入： </a:t>
            </a:r>
            <a:r>
              <a:rPr lang="en-US" altLang="zh-CN" sz="2000" dirty="0">
                <a:solidFill>
                  <a:srgbClr val="484849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start-hbase.sh</a:t>
            </a: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altLang="zh-CN" sz="2000" dirty="0">
              <a:solidFill>
                <a:srgbClr val="484849">
                  <a:lumMod val="5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altLang="zh-CN" sz="2000" dirty="0">
              <a:solidFill>
                <a:srgbClr val="484849">
                  <a:lumMod val="5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altLang="zh-CN" sz="2000" dirty="0">
              <a:solidFill>
                <a:srgbClr val="484849">
                  <a:lumMod val="5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zh-CN" altLang="en-US" sz="2000" dirty="0">
                <a:solidFill>
                  <a:srgbClr val="484849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通过 </a:t>
            </a:r>
            <a:r>
              <a:rPr lang="en-US" altLang="zh-CN" sz="2000" dirty="0" err="1">
                <a:solidFill>
                  <a:srgbClr val="484849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jps</a:t>
            </a:r>
            <a:r>
              <a:rPr lang="en-US" altLang="zh-CN" sz="2000" dirty="0">
                <a:solidFill>
                  <a:srgbClr val="484849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dirty="0">
                <a:solidFill>
                  <a:srgbClr val="484849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命令查看 </a:t>
            </a:r>
            <a:r>
              <a:rPr lang="en-US" altLang="zh-CN" sz="2000" dirty="0">
                <a:solidFill>
                  <a:srgbClr val="484849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HBase </a:t>
            </a:r>
            <a:r>
              <a:rPr lang="zh-CN" altLang="en-US" sz="2000" dirty="0">
                <a:solidFill>
                  <a:srgbClr val="484849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 </a:t>
            </a:r>
            <a:r>
              <a:rPr lang="en-US" altLang="zh-CN" sz="2000" dirty="0">
                <a:solidFill>
                  <a:srgbClr val="484849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 </a:t>
            </a:r>
            <a:r>
              <a:rPr lang="zh-CN" altLang="en-US" sz="2000" dirty="0">
                <a:solidFill>
                  <a:srgbClr val="484849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个进程：</a:t>
            </a:r>
            <a:r>
              <a:rPr lang="en-US" altLang="zh-CN" sz="2000" dirty="0" err="1">
                <a:solidFill>
                  <a:srgbClr val="484849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HMaster</a:t>
            </a:r>
            <a:r>
              <a:rPr lang="zh-CN" altLang="en-US" sz="2000" dirty="0">
                <a:solidFill>
                  <a:srgbClr val="484849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000" dirty="0" err="1">
                <a:solidFill>
                  <a:srgbClr val="484849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HRegionServer</a:t>
            </a:r>
            <a:r>
              <a:rPr lang="en-US" altLang="zh-CN" sz="2000" dirty="0">
                <a:solidFill>
                  <a:srgbClr val="484849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dirty="0">
                <a:solidFill>
                  <a:srgbClr val="484849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与 </a:t>
            </a:r>
            <a:r>
              <a:rPr lang="en-US" altLang="zh-CN" sz="2000" dirty="0" err="1">
                <a:solidFill>
                  <a:srgbClr val="484849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HQuorumPeer</a:t>
            </a:r>
            <a:r>
              <a:rPr lang="zh-CN" altLang="en-US" sz="2000" dirty="0">
                <a:solidFill>
                  <a:srgbClr val="484849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，说明 </a:t>
            </a:r>
            <a:r>
              <a:rPr lang="en-US" altLang="zh-CN" sz="2000" dirty="0">
                <a:solidFill>
                  <a:srgbClr val="484849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HBase </a:t>
            </a:r>
            <a:r>
              <a:rPr lang="zh-CN" altLang="en-US" sz="2000" dirty="0">
                <a:solidFill>
                  <a:srgbClr val="484849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启动成功。终端输入： </a:t>
            </a:r>
            <a:r>
              <a:rPr lang="en-US" altLang="zh-CN" sz="2000" dirty="0" err="1">
                <a:solidFill>
                  <a:srgbClr val="484849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jps</a:t>
            </a:r>
            <a:endParaRPr lang="zh-CN" altLang="en-US" sz="2000" dirty="0">
              <a:solidFill>
                <a:srgbClr val="484849">
                  <a:lumMod val="5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13CF3A12-4ADC-E58D-1AD6-5341DC8A451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7781" y="2348880"/>
            <a:ext cx="9730304" cy="720080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8A329316-2EC7-F16A-BDA4-666DB36A2D8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2738" y="4489810"/>
            <a:ext cx="7963590" cy="1546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9022497"/>
      </p:ext>
    </p:extLst>
  </p:cSld>
  <p:clrMapOvr>
    <a:masterClrMapping/>
  </p:clrMapOvr>
  <p:transition spd="slow" advClick="0" advTm="3624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 bwMode="auto">
          <a:xfrm>
            <a:off x="0" y="0"/>
            <a:ext cx="12195810" cy="553720"/>
          </a:xfrm>
          <a:prstGeom prst="rect">
            <a:avLst/>
          </a:prstGeom>
          <a:solidFill>
            <a:srgbClr val="2C99C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294A5A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5100" y="19685"/>
            <a:ext cx="378460" cy="506095"/>
            <a:chOff x="418" y="422"/>
            <a:chExt cx="691" cy="980"/>
          </a:xfrm>
        </p:grpSpPr>
        <p:sp>
          <p:nvSpPr>
            <p:cNvPr id="5" name="Freeform 5"/>
            <p:cNvSpPr/>
            <p:nvPr/>
          </p:nvSpPr>
          <p:spPr bwMode="auto">
            <a:xfrm>
              <a:off x="425" y="422"/>
              <a:ext cx="414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418" y="982"/>
              <a:ext cx="411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55" name="TextBox 54"/>
          <p:cNvSpPr txBox="1"/>
          <p:nvPr/>
        </p:nvSpPr>
        <p:spPr>
          <a:xfrm>
            <a:off x="603801" y="31845"/>
            <a:ext cx="597666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5.4</a:t>
            </a:r>
            <a:r>
              <a:rPr kumimoji="0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HBase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安装</a:t>
            </a:r>
            <a:endParaRPr kumimoji="0" sz="28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45340" y="622493"/>
            <a:ext cx="6646545" cy="460348"/>
            <a:chOff x="772" y="481"/>
            <a:chExt cx="9749" cy="724"/>
          </a:xfrm>
        </p:grpSpPr>
        <p:sp>
          <p:nvSpPr>
            <p:cNvPr id="116" name="TextBox 54"/>
            <p:cNvSpPr txBox="1"/>
            <p:nvPr/>
          </p:nvSpPr>
          <p:spPr>
            <a:xfrm>
              <a:off x="1109" y="481"/>
              <a:ext cx="9412" cy="7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chemeClr val="tx1">
                      <a:lumMod val="75000"/>
                    </a:schemeClr>
                  </a:solidFill>
                  <a:latin typeface="方正卡通简体" pitchFamily="65" charset="-122"/>
                  <a:ea typeface="方正卡通简体" pitchFamily="65" charset="-122"/>
                </a:defRPr>
              </a:lvl1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484849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5.4.3</a:t>
              </a: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484849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启动</a:t>
              </a: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484849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HBase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484849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18" name="Freeform 6"/>
            <p:cNvSpPr/>
            <p:nvPr/>
          </p:nvSpPr>
          <p:spPr bwMode="auto">
            <a:xfrm>
              <a:off x="772" y="689"/>
              <a:ext cx="339" cy="338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rgbClr val="2C99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4" name="TextBox 54"/>
          <p:cNvSpPr txBox="1"/>
          <p:nvPr/>
        </p:nvSpPr>
        <p:spPr>
          <a:xfrm>
            <a:off x="603086" y="1151519"/>
            <a:ext cx="10829925" cy="28079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484849">
                    <a:lumMod val="50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 </a:t>
            </a:r>
            <a:r>
              <a:rPr lang="en-US" altLang="zh-CN" sz="2000" dirty="0">
                <a:solidFill>
                  <a:srgbClr val="484849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HBase </a:t>
            </a:r>
            <a:r>
              <a:rPr lang="zh-CN" altLang="en-US" sz="2000" dirty="0">
                <a:solidFill>
                  <a:srgbClr val="484849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启动后，可以直接进入 </a:t>
            </a:r>
            <a:r>
              <a:rPr lang="en-US" altLang="zh-CN" sz="2000" dirty="0">
                <a:solidFill>
                  <a:srgbClr val="484849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HBase </a:t>
            </a:r>
            <a:r>
              <a:rPr lang="zh-CN" altLang="en-US" sz="2000" dirty="0">
                <a:solidFill>
                  <a:srgbClr val="484849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 </a:t>
            </a:r>
            <a:r>
              <a:rPr lang="en-US" altLang="zh-CN" sz="2000" dirty="0">
                <a:solidFill>
                  <a:srgbClr val="484849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Shell </a:t>
            </a:r>
            <a:r>
              <a:rPr lang="zh-CN" altLang="en-US" sz="2000" dirty="0">
                <a:solidFill>
                  <a:srgbClr val="484849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界面。</a:t>
            </a:r>
            <a:endParaRPr lang="en-US" altLang="zh-CN" sz="2000" dirty="0">
              <a:solidFill>
                <a:srgbClr val="484849">
                  <a:lumMod val="5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zh-CN" altLang="en-US" sz="2000" dirty="0">
                <a:solidFill>
                  <a:srgbClr val="484849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终端输入： </a:t>
            </a:r>
            <a:r>
              <a:rPr lang="en-US" altLang="zh-CN" sz="2000" dirty="0" err="1">
                <a:solidFill>
                  <a:srgbClr val="484849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hbase</a:t>
            </a:r>
            <a:r>
              <a:rPr lang="en-US" altLang="zh-CN" sz="2000" dirty="0">
                <a:solidFill>
                  <a:srgbClr val="484849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shell</a:t>
            </a: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srgbClr val="484849">
                  <a:lumMod val="50000"/>
                </a:srgb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srgbClr val="484849">
                  <a:lumMod val="50000"/>
                </a:srgb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484849">
                    <a:lumMod val="50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 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srgbClr val="484849">
                  <a:lumMod val="50000"/>
                </a:srgb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CN" sz="2000" dirty="0">
                <a:solidFill>
                  <a:srgbClr val="484849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HBase Shell </a:t>
            </a:r>
            <a:r>
              <a:rPr lang="zh-CN" altLang="en-US" sz="2000" dirty="0">
                <a:solidFill>
                  <a:srgbClr val="484849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界面显示，这里可以使用 </a:t>
            </a:r>
            <a:r>
              <a:rPr lang="en-US" altLang="zh-CN" sz="2000" dirty="0">
                <a:solidFill>
                  <a:srgbClr val="484849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HBase </a:t>
            </a:r>
            <a:r>
              <a:rPr lang="zh-CN" altLang="en-US" sz="2000" dirty="0">
                <a:solidFill>
                  <a:srgbClr val="484849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的命令操作 </a:t>
            </a:r>
            <a:r>
              <a:rPr lang="en-US" altLang="zh-CN" sz="2000" dirty="0" err="1">
                <a:solidFill>
                  <a:srgbClr val="484849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Hbase</a:t>
            </a:r>
            <a:r>
              <a:rPr lang="zh-CN" altLang="en-US" sz="2000" dirty="0">
                <a:solidFill>
                  <a:srgbClr val="484849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DF17B65F-87E9-553B-16FB-D6C9FEEAD1F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1797" y="2262097"/>
            <a:ext cx="10049378" cy="734855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6E2CEA08-63F3-079B-EFBA-1C5C04E5BE4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1797" y="4114689"/>
            <a:ext cx="7209145" cy="21795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488968"/>
      </p:ext>
    </p:extLst>
  </p:cSld>
  <p:clrMapOvr>
    <a:masterClrMapping/>
  </p:clrMapOvr>
  <p:transition spd="slow" advClick="0" advTm="3624"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 bwMode="auto">
          <a:xfrm>
            <a:off x="0" y="0"/>
            <a:ext cx="12195810" cy="553720"/>
          </a:xfrm>
          <a:prstGeom prst="rect">
            <a:avLst/>
          </a:prstGeom>
          <a:solidFill>
            <a:srgbClr val="2C99C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294A5A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5100" y="19685"/>
            <a:ext cx="378460" cy="506095"/>
            <a:chOff x="418" y="422"/>
            <a:chExt cx="691" cy="980"/>
          </a:xfrm>
        </p:grpSpPr>
        <p:sp>
          <p:nvSpPr>
            <p:cNvPr id="5" name="Freeform 5"/>
            <p:cNvSpPr/>
            <p:nvPr/>
          </p:nvSpPr>
          <p:spPr bwMode="auto">
            <a:xfrm>
              <a:off x="425" y="422"/>
              <a:ext cx="414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418" y="982"/>
              <a:ext cx="411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55" name="TextBox 54"/>
          <p:cNvSpPr txBox="1"/>
          <p:nvPr/>
        </p:nvSpPr>
        <p:spPr>
          <a:xfrm>
            <a:off x="603801" y="31845"/>
            <a:ext cx="597666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5.4</a:t>
            </a:r>
            <a:r>
              <a:rPr kumimoji="0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HBase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安装</a:t>
            </a:r>
            <a:endParaRPr kumimoji="0" sz="28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45340" y="622493"/>
            <a:ext cx="6646545" cy="460348"/>
            <a:chOff x="772" y="481"/>
            <a:chExt cx="9749" cy="724"/>
          </a:xfrm>
        </p:grpSpPr>
        <p:sp>
          <p:nvSpPr>
            <p:cNvPr id="116" name="TextBox 54"/>
            <p:cNvSpPr txBox="1"/>
            <p:nvPr/>
          </p:nvSpPr>
          <p:spPr>
            <a:xfrm>
              <a:off x="1109" y="481"/>
              <a:ext cx="9412" cy="7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chemeClr val="tx1">
                      <a:lumMod val="75000"/>
                    </a:schemeClr>
                  </a:solidFill>
                  <a:latin typeface="方正卡通简体" pitchFamily="65" charset="-122"/>
                  <a:ea typeface="方正卡通简体" pitchFamily="65" charset="-122"/>
                </a:defRPr>
              </a:lvl1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484849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5.4.4</a:t>
              </a: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484849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关闭</a:t>
              </a: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484849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HBase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484849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18" name="Freeform 6"/>
            <p:cNvSpPr/>
            <p:nvPr/>
          </p:nvSpPr>
          <p:spPr bwMode="auto">
            <a:xfrm>
              <a:off x="772" y="689"/>
              <a:ext cx="339" cy="338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rgbClr val="2C99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4" name="TextBox 54"/>
          <p:cNvSpPr txBox="1"/>
          <p:nvPr/>
        </p:nvSpPr>
        <p:spPr>
          <a:xfrm>
            <a:off x="603086" y="1151519"/>
            <a:ext cx="10829925" cy="37312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zh-CN" altLang="en-US" sz="2000" dirty="0">
                <a:solidFill>
                  <a:srgbClr val="484849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关闭 </a:t>
            </a:r>
            <a:r>
              <a:rPr lang="en-US" altLang="zh-CN" sz="2000" dirty="0">
                <a:solidFill>
                  <a:srgbClr val="484849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HBase </a:t>
            </a:r>
            <a:r>
              <a:rPr lang="zh-CN" altLang="en-US" sz="2000" dirty="0">
                <a:solidFill>
                  <a:srgbClr val="484849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服务，使用 </a:t>
            </a:r>
            <a:r>
              <a:rPr lang="en-US" altLang="zh-CN" sz="2000" dirty="0">
                <a:solidFill>
                  <a:srgbClr val="484849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stop-hbase.sh</a:t>
            </a:r>
            <a:r>
              <a:rPr lang="zh-CN" altLang="en-US" sz="2000" dirty="0">
                <a:solidFill>
                  <a:srgbClr val="484849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，终端输入： </a:t>
            </a:r>
            <a:r>
              <a:rPr lang="en-US" altLang="zh-CN" sz="2000" dirty="0">
                <a:solidFill>
                  <a:srgbClr val="484849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stop-hbase.sh</a:t>
            </a: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srgbClr val="484849">
                  <a:lumMod val="50000"/>
                </a:srgb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484849">
                    <a:lumMod val="50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 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srgbClr val="484849">
                  <a:lumMod val="50000"/>
                </a:srgb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srgbClr val="484849">
                  <a:lumMod val="50000"/>
                </a:srgb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altLang="zh-CN" sz="2000" dirty="0">
              <a:solidFill>
                <a:srgbClr val="484849">
                  <a:lumMod val="5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altLang="zh-CN" sz="2000" dirty="0">
              <a:solidFill>
                <a:srgbClr val="484849">
                  <a:lumMod val="5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zh-CN" altLang="en-US" sz="2000" dirty="0">
                <a:solidFill>
                  <a:srgbClr val="484849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关闭后，终端输入：</a:t>
            </a:r>
            <a:r>
              <a:rPr lang="en-US" altLang="zh-CN" sz="2000" dirty="0" err="1">
                <a:solidFill>
                  <a:srgbClr val="484849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jps</a:t>
            </a:r>
            <a:r>
              <a:rPr lang="zh-CN" altLang="en-US" sz="2000" dirty="0">
                <a:solidFill>
                  <a:srgbClr val="484849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，查看是否还存在 </a:t>
            </a:r>
            <a:r>
              <a:rPr lang="en-US" altLang="zh-CN" sz="2000" dirty="0">
                <a:solidFill>
                  <a:srgbClr val="484849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HBase </a:t>
            </a:r>
            <a:r>
              <a:rPr lang="zh-CN" altLang="en-US" sz="2000" dirty="0">
                <a:solidFill>
                  <a:srgbClr val="484849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 </a:t>
            </a:r>
            <a:r>
              <a:rPr lang="en-US" altLang="zh-CN" sz="2000" dirty="0">
                <a:solidFill>
                  <a:srgbClr val="484849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 </a:t>
            </a:r>
            <a:r>
              <a:rPr lang="zh-CN" altLang="en-US" sz="2000" dirty="0">
                <a:solidFill>
                  <a:srgbClr val="484849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个进程：</a:t>
            </a:r>
            <a:r>
              <a:rPr lang="en-US" altLang="zh-CN" sz="2000" dirty="0" err="1">
                <a:solidFill>
                  <a:srgbClr val="484849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HMaster</a:t>
            </a:r>
            <a:r>
              <a:rPr lang="zh-CN" altLang="en-US" sz="2000" dirty="0">
                <a:solidFill>
                  <a:srgbClr val="484849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000" dirty="0" err="1">
                <a:solidFill>
                  <a:srgbClr val="484849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HRegionServer</a:t>
            </a:r>
            <a:r>
              <a:rPr lang="en-US" altLang="zh-CN" sz="2000" dirty="0">
                <a:solidFill>
                  <a:srgbClr val="484849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dirty="0">
                <a:solidFill>
                  <a:srgbClr val="484849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与 </a:t>
            </a:r>
            <a:r>
              <a:rPr lang="en-US" altLang="zh-CN" sz="2000" dirty="0" err="1">
                <a:solidFill>
                  <a:srgbClr val="484849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HQuorumPeer</a:t>
            </a:r>
            <a:r>
              <a:rPr lang="zh-CN" altLang="en-US" sz="2000" dirty="0">
                <a:solidFill>
                  <a:srgbClr val="484849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。如果都不存在，说明 </a:t>
            </a:r>
            <a:r>
              <a:rPr lang="en-US" altLang="zh-CN" sz="2000" dirty="0">
                <a:solidFill>
                  <a:srgbClr val="484849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HBase </a:t>
            </a:r>
            <a:r>
              <a:rPr lang="zh-CN" altLang="en-US" sz="2000" dirty="0">
                <a:solidFill>
                  <a:srgbClr val="484849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关闭成功。。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91A17DBB-4AD5-30A8-7766-8B53AF15B4F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7818" y="1922978"/>
            <a:ext cx="10874255" cy="9299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8356109"/>
      </p:ext>
    </p:extLst>
  </p:cSld>
  <p:clrMapOvr>
    <a:masterClrMapping/>
  </p:clrMapOvr>
  <p:transition spd="slow" advClick="0" advTm="3624"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 bwMode="auto">
          <a:xfrm>
            <a:off x="0" y="0"/>
            <a:ext cx="12195810" cy="553720"/>
          </a:xfrm>
          <a:prstGeom prst="rect">
            <a:avLst/>
          </a:prstGeom>
          <a:solidFill>
            <a:srgbClr val="2C99C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5100" y="19685"/>
            <a:ext cx="378460" cy="506095"/>
            <a:chOff x="418" y="422"/>
            <a:chExt cx="691" cy="980"/>
          </a:xfrm>
        </p:grpSpPr>
        <p:sp>
          <p:nvSpPr>
            <p:cNvPr id="5" name="Freeform 5"/>
            <p:cNvSpPr/>
            <p:nvPr/>
          </p:nvSpPr>
          <p:spPr bwMode="auto">
            <a:xfrm>
              <a:off x="425" y="422"/>
              <a:ext cx="414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418" y="982"/>
              <a:ext cx="411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5" name="TextBox 54"/>
          <p:cNvSpPr txBox="1"/>
          <p:nvPr/>
        </p:nvSpPr>
        <p:spPr>
          <a:xfrm>
            <a:off x="603801" y="31845"/>
            <a:ext cx="597666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r>
              <a:rPr lang="en-US" altLang="zh-CN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5.5</a:t>
            </a:r>
            <a:r>
              <a:rPr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HBase操作命令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362585" y="737870"/>
            <a:ext cx="6646545" cy="460348"/>
            <a:chOff x="772" y="481"/>
            <a:chExt cx="9749" cy="724"/>
          </a:xfrm>
        </p:grpSpPr>
        <p:sp>
          <p:nvSpPr>
            <p:cNvPr id="116" name="TextBox 54"/>
            <p:cNvSpPr txBox="1"/>
            <p:nvPr/>
          </p:nvSpPr>
          <p:spPr>
            <a:xfrm>
              <a:off x="1109" y="481"/>
              <a:ext cx="9412" cy="7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chemeClr val="tx1">
                      <a:lumMod val="75000"/>
                    </a:schemeClr>
                  </a:solidFill>
                  <a:latin typeface="方正卡通简体" pitchFamily="65" charset="-122"/>
                  <a:ea typeface="方正卡通简体" pitchFamily="65" charset="-122"/>
                </a:defRPr>
              </a:lvl1pPr>
            </a:lstStyle>
            <a:p>
              <a:r>
                <a:rPr lang="en-US" altLang="zh-CN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5.5.1</a:t>
              </a:r>
              <a:r>
                <a:rPr lang="zh-CN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HBase表操作</a:t>
              </a:r>
            </a:p>
          </p:txBody>
        </p:sp>
        <p:sp>
          <p:nvSpPr>
            <p:cNvPr id="118" name="Freeform 6"/>
            <p:cNvSpPr/>
            <p:nvPr/>
          </p:nvSpPr>
          <p:spPr bwMode="auto">
            <a:xfrm>
              <a:off x="772" y="689"/>
              <a:ext cx="339" cy="338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rgbClr val="2C99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543560" y="1348740"/>
            <a:ext cx="10645775" cy="506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457200" eaLnBrk="1" latinLnBrk="0" hangingPunct="1">
              <a:lnSpc>
                <a:spcPct val="150000"/>
              </a:lnSpc>
            </a:pPr>
            <a:endParaRPr lang="zh-CN" sz="18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4" name="TextBox 54"/>
          <p:cNvSpPr txBox="1"/>
          <p:nvPr/>
        </p:nvSpPr>
        <p:spPr>
          <a:xfrm>
            <a:off x="669925" y="1348740"/>
            <a:ext cx="10829925" cy="5354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pPr eaLnBrk="1" latinLnBrk="0" hangingPunct="1">
              <a:lnSpc>
                <a:spcPct val="150000"/>
              </a:lnSpc>
            </a:pPr>
            <a:r>
              <a:rPr sz="180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启动HDFS和HBase进程；然后，在终端输入“hbase shell”命令即可进入Shell环境。</a:t>
            </a:r>
          </a:p>
          <a:p>
            <a:pPr indent="457200" eaLnBrk="1" latinLnBrk="0" hangingPunct="1">
              <a:lnSpc>
                <a:spcPct val="150000"/>
              </a:lnSpc>
            </a:pPr>
            <a:r>
              <a:rPr sz="180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1．create：创建表</a:t>
            </a:r>
          </a:p>
          <a:p>
            <a:pPr indent="457200" eaLnBrk="1" latinLnBrk="0" hangingPunct="1">
              <a:lnSpc>
                <a:spcPct val="150000"/>
              </a:lnSpc>
            </a:pPr>
            <a:r>
              <a:rPr sz="1800" dirty="0">
                <a:solidFill>
                  <a:schemeClr val="accent1">
                    <a:lumMod val="50000"/>
                  </a:schemeClr>
                </a:solidFill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创建表student_1,列族为Sname，列族版本号为5（相当于可以存储最近的5个版本的记录），命令如下。</a:t>
            </a:r>
          </a:p>
          <a:p>
            <a:pPr indent="457200" eaLnBrk="1" latinLnBrk="0" hangingPunct="1">
              <a:lnSpc>
                <a:spcPct val="150000"/>
              </a:lnSpc>
            </a:pPr>
            <a:r>
              <a:rPr sz="1800" b="1" dirty="0">
                <a:solidFill>
                  <a:schemeClr val="accent1">
                    <a:lumMod val="50000"/>
                  </a:schemeClr>
                </a:solidFill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hbase&gt;create ‘student_1’, {NAME =&gt; ‘Sname’, VERSIONS =&gt; 1}</a:t>
            </a:r>
          </a:p>
          <a:p>
            <a:pPr indent="457200" eaLnBrk="1" latinLnBrk="0" hangingPunct="1">
              <a:lnSpc>
                <a:spcPct val="150000"/>
              </a:lnSpc>
            </a:pPr>
            <a:r>
              <a:rPr sz="1800" dirty="0">
                <a:solidFill>
                  <a:schemeClr val="accent1">
                    <a:lumMod val="50000"/>
                  </a:schemeClr>
                </a:solidFill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创建表student_2, 3个列族分别为Sname、gender、score，命令如下。</a:t>
            </a:r>
          </a:p>
          <a:p>
            <a:pPr indent="457200" algn="l" eaLnBrk="1" latinLnBrk="0" hangingPunct="1">
              <a:lnSpc>
                <a:spcPct val="150000"/>
              </a:lnSpc>
              <a:buClrTx/>
              <a:buSzTx/>
            </a:pPr>
            <a:r>
              <a:rPr sz="1800" b="1" dirty="0">
                <a:solidFill>
                  <a:schemeClr val="accent1">
                    <a:lumMod val="50000"/>
                  </a:schemeClr>
                </a:solidFill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hbase&gt;create ‘student_2’,{NAME =&gt; ‘Sname’}, {NAME =&gt; ‘gender}, {NAME =&gt; ‘score’}</a:t>
            </a:r>
          </a:p>
          <a:p>
            <a:pPr indent="457200" eaLnBrk="1" latinLnBrk="0" hangingPunct="1">
              <a:lnSpc>
                <a:spcPct val="150000"/>
              </a:lnSpc>
            </a:pPr>
            <a:r>
              <a:rPr sz="1800" dirty="0">
                <a:solidFill>
                  <a:schemeClr val="accent1">
                    <a:lumMod val="50000"/>
                  </a:schemeClr>
                </a:solidFill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或者使用如下等价的命令（推荐）</a:t>
            </a:r>
          </a:p>
          <a:p>
            <a:pPr indent="457200" algn="l" eaLnBrk="1" latinLnBrk="0" hangingPunct="1">
              <a:lnSpc>
                <a:spcPct val="150000"/>
              </a:lnSpc>
              <a:buClrTx/>
              <a:buSzTx/>
            </a:pPr>
            <a:r>
              <a:rPr sz="1800" b="1" dirty="0">
                <a:solidFill>
                  <a:schemeClr val="accent1">
                    <a:lumMod val="50000"/>
                  </a:schemeClr>
                </a:solidFill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hbase&gt;create ‘student_2’, ‘Sname’, ‘gender, ‘score’</a:t>
            </a:r>
          </a:p>
          <a:p>
            <a:pPr indent="457200" eaLnBrk="1" latinLnBrk="0" hangingPunct="1">
              <a:lnSpc>
                <a:spcPct val="150000"/>
              </a:lnSpc>
            </a:pPr>
            <a:r>
              <a:rPr sz="1800" dirty="0">
                <a:solidFill>
                  <a:schemeClr val="accent1">
                    <a:lumMod val="50000"/>
                  </a:schemeClr>
                </a:solidFill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创建表student_3，将表依据分割算法HexStringSplit分布在5个Region里，命令如下。</a:t>
            </a:r>
          </a:p>
          <a:p>
            <a:pPr indent="457200" algn="l" eaLnBrk="1" latinLnBrk="0" hangingPunct="1">
              <a:lnSpc>
                <a:spcPct val="150000"/>
              </a:lnSpc>
              <a:buClrTx/>
              <a:buSzTx/>
            </a:pPr>
            <a:r>
              <a:rPr sz="1800" b="1" dirty="0">
                <a:solidFill>
                  <a:schemeClr val="accent1">
                    <a:lumMod val="50000"/>
                  </a:schemeClr>
                </a:solidFill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Hbase&gt;create ‘student_3’, ‘Sname’,{NUMREGIONS =&gt; 5, SPLITALGO =&gt; ‘HexStringSplit’}</a:t>
            </a:r>
          </a:p>
          <a:p>
            <a:pPr indent="457200" eaLnBrk="1" latinLnBrk="0" hangingPunct="1">
              <a:lnSpc>
                <a:spcPct val="150000"/>
              </a:lnSpc>
            </a:pPr>
            <a:r>
              <a:rPr sz="1800" dirty="0">
                <a:solidFill>
                  <a:schemeClr val="accent1">
                    <a:lumMod val="50000"/>
                  </a:schemeClr>
                </a:solidFill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创建表student_4，指定切分点，命令如下。</a:t>
            </a:r>
          </a:p>
          <a:p>
            <a:pPr indent="457200" algn="l" eaLnBrk="1" latinLnBrk="0" hangingPunct="1">
              <a:lnSpc>
                <a:spcPct val="150000"/>
              </a:lnSpc>
              <a:buClrTx/>
              <a:buSzTx/>
            </a:pPr>
            <a:r>
              <a:rPr sz="1800" b="1" dirty="0">
                <a:solidFill>
                  <a:schemeClr val="accent1">
                    <a:lumMod val="50000"/>
                  </a:schemeClr>
                </a:solidFill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hbase&gt;create ‘student_4’, ‘Sname’, {SPLITALGO =&gt; [‘10’,‘20’, ‘30’, ‘40’]}</a:t>
            </a:r>
          </a:p>
          <a:p>
            <a:endParaRPr sz="1800" b="1" dirty="0">
              <a:solidFill>
                <a:schemeClr val="accent1">
                  <a:lumMod val="50000"/>
                </a:schemeClr>
              </a:solidFill>
              <a:latin typeface="华文宋体" panose="02010600040101010101" charset="-122"/>
              <a:ea typeface="华文宋体" panose="02010600040101010101" charset="-122"/>
              <a:cs typeface="华文宋体" panose="02010600040101010101" charset="-122"/>
            </a:endParaRPr>
          </a:p>
        </p:txBody>
      </p:sp>
    </p:spTree>
  </p:cSld>
  <p:clrMapOvr>
    <a:masterClrMapping/>
  </p:clrMapOvr>
  <p:transition spd="slow" advClick="0" advTm="3624"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 bwMode="auto">
          <a:xfrm>
            <a:off x="0" y="0"/>
            <a:ext cx="12195810" cy="553720"/>
          </a:xfrm>
          <a:prstGeom prst="rect">
            <a:avLst/>
          </a:prstGeom>
          <a:solidFill>
            <a:srgbClr val="2C99C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5100" y="19685"/>
            <a:ext cx="378460" cy="506095"/>
            <a:chOff x="418" y="422"/>
            <a:chExt cx="691" cy="980"/>
          </a:xfrm>
        </p:grpSpPr>
        <p:sp>
          <p:nvSpPr>
            <p:cNvPr id="5" name="Freeform 5"/>
            <p:cNvSpPr/>
            <p:nvPr/>
          </p:nvSpPr>
          <p:spPr bwMode="auto">
            <a:xfrm>
              <a:off x="425" y="422"/>
              <a:ext cx="414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418" y="982"/>
              <a:ext cx="411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5" name="TextBox 54"/>
          <p:cNvSpPr txBox="1"/>
          <p:nvPr/>
        </p:nvSpPr>
        <p:spPr>
          <a:xfrm>
            <a:off x="603801" y="31845"/>
            <a:ext cx="597666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r>
              <a:rPr lang="en-US" altLang="zh-CN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5.5</a:t>
            </a:r>
            <a:r>
              <a:rPr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HBase操作命令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362585" y="737870"/>
            <a:ext cx="6646545" cy="460348"/>
            <a:chOff x="772" y="481"/>
            <a:chExt cx="9749" cy="724"/>
          </a:xfrm>
        </p:grpSpPr>
        <p:sp>
          <p:nvSpPr>
            <p:cNvPr id="116" name="TextBox 54"/>
            <p:cNvSpPr txBox="1"/>
            <p:nvPr/>
          </p:nvSpPr>
          <p:spPr>
            <a:xfrm>
              <a:off x="1109" y="481"/>
              <a:ext cx="9412" cy="7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chemeClr val="tx1">
                      <a:lumMod val="75000"/>
                    </a:schemeClr>
                  </a:solidFill>
                  <a:latin typeface="方正卡通简体" pitchFamily="65" charset="-122"/>
                  <a:ea typeface="方正卡通简体" pitchFamily="65" charset="-122"/>
                </a:defRPr>
              </a:lvl1pPr>
            </a:lstStyle>
            <a:p>
              <a:r>
                <a:rPr lang="en-US" altLang="zh-CN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5.5.1</a:t>
              </a:r>
              <a:r>
                <a:rPr lang="zh-CN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HBase表操作</a:t>
              </a:r>
            </a:p>
          </p:txBody>
        </p:sp>
        <p:sp>
          <p:nvSpPr>
            <p:cNvPr id="118" name="Freeform 6"/>
            <p:cNvSpPr/>
            <p:nvPr/>
          </p:nvSpPr>
          <p:spPr bwMode="auto">
            <a:xfrm>
              <a:off x="772" y="689"/>
              <a:ext cx="339" cy="338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rgbClr val="2C99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543560" y="1348740"/>
            <a:ext cx="10645775" cy="506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457200" eaLnBrk="1" latinLnBrk="0" hangingPunct="1">
              <a:lnSpc>
                <a:spcPct val="150000"/>
              </a:lnSpc>
            </a:pPr>
            <a:endParaRPr lang="zh-CN" sz="18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4" name="TextBox 54"/>
          <p:cNvSpPr txBox="1"/>
          <p:nvPr/>
        </p:nvSpPr>
        <p:spPr>
          <a:xfrm>
            <a:off x="688975" y="1517650"/>
            <a:ext cx="10958195" cy="4523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pPr indent="457200" eaLnBrk="1" latinLnBrk="0" hangingPunct="1">
              <a:lnSpc>
                <a:spcPct val="150000"/>
              </a:lnSpc>
            </a:pPr>
            <a:r>
              <a:rPr sz="180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2．alter：修改列族模式</a:t>
            </a:r>
          </a:p>
          <a:p>
            <a:pPr indent="457200" eaLnBrk="1" latinLnBrk="0" hangingPunct="1">
              <a:lnSpc>
                <a:spcPct val="150000"/>
              </a:lnSpc>
            </a:pPr>
            <a:r>
              <a:rPr sz="1800" dirty="0">
                <a:solidFill>
                  <a:schemeClr val="accent1">
                    <a:lumMod val="50000"/>
                  </a:schemeClr>
                </a:solidFill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向表student_1中添加列族gender，命令如下。</a:t>
            </a:r>
          </a:p>
          <a:p>
            <a:pPr indent="457200" eaLnBrk="1" latinLnBrk="0" hangingPunct="1">
              <a:lnSpc>
                <a:spcPct val="150000"/>
              </a:lnSpc>
            </a:pPr>
            <a:r>
              <a:rPr sz="1800" b="1" dirty="0">
                <a:solidFill>
                  <a:schemeClr val="accent1">
                    <a:lumMod val="50000"/>
                  </a:schemeClr>
                </a:solidFill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hbase&gt;alter ‘student_1’, NAME =&gt; ‘gender’</a:t>
            </a:r>
          </a:p>
          <a:p>
            <a:pPr indent="457200" eaLnBrk="1" latinLnBrk="0" hangingPunct="1">
              <a:lnSpc>
                <a:spcPct val="150000"/>
              </a:lnSpc>
            </a:pPr>
            <a:r>
              <a:rPr sz="1800" dirty="0">
                <a:solidFill>
                  <a:schemeClr val="accent1">
                    <a:lumMod val="50000"/>
                  </a:schemeClr>
                </a:solidFill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删除表student_1中的列族gender，命令如下。</a:t>
            </a:r>
          </a:p>
          <a:p>
            <a:pPr indent="457200" eaLnBrk="1" latinLnBrk="0" hangingPunct="1">
              <a:lnSpc>
                <a:spcPct val="150000"/>
              </a:lnSpc>
            </a:pPr>
            <a:r>
              <a:rPr sz="1800" b="1" dirty="0">
                <a:solidFill>
                  <a:schemeClr val="accent1">
                    <a:lumMod val="50000"/>
                  </a:schemeClr>
                </a:solidFill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Hbase&gt;alter ‘student_1’, NAME =&gt; ‘gender’, METHOD =&gt; ‘delete’</a:t>
            </a:r>
          </a:p>
          <a:p>
            <a:pPr indent="457200" eaLnBrk="1" latinLnBrk="0" hangingPunct="1">
              <a:lnSpc>
                <a:spcPct val="150000"/>
              </a:lnSpc>
            </a:pPr>
            <a:r>
              <a:rPr sz="1800" dirty="0">
                <a:solidFill>
                  <a:schemeClr val="accent1">
                    <a:lumMod val="50000"/>
                  </a:schemeClr>
                </a:solidFill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设定表student_1中列族Sname最大为128MB，命令如下。</a:t>
            </a:r>
          </a:p>
          <a:p>
            <a:pPr indent="457200" eaLnBrk="1" latinLnBrk="0" hangingPunct="1">
              <a:lnSpc>
                <a:spcPct val="150000"/>
              </a:lnSpc>
            </a:pPr>
            <a:r>
              <a:rPr sz="1800" b="1" dirty="0">
                <a:solidFill>
                  <a:schemeClr val="accent1">
                    <a:lumMod val="50000"/>
                  </a:schemeClr>
                </a:solidFill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hbase&gt;alter ‘student_1’, METHOD =&gt; ‘table_att’, MAX_FILESIZE =&gt; ‘134217728’</a:t>
            </a:r>
          </a:p>
          <a:p>
            <a:pPr indent="457200" eaLnBrk="1" latinLnBrk="0" hangingPunct="1">
              <a:lnSpc>
                <a:spcPct val="150000"/>
              </a:lnSpc>
            </a:pPr>
            <a:r>
              <a:rPr sz="1800" dirty="0">
                <a:solidFill>
                  <a:schemeClr val="accent1">
                    <a:lumMod val="50000"/>
                  </a:schemeClr>
                </a:solidFill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上面命令中，“134217728”表示字节数，128MB等于134217728字节。</a:t>
            </a:r>
            <a:endParaRPr sz="1800" dirty="0">
              <a:solidFill>
                <a:schemeClr val="accent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latinLnBrk="0" hangingPunct="1">
              <a:lnSpc>
                <a:spcPct val="150000"/>
              </a:lnSpc>
            </a:pPr>
            <a:r>
              <a:rPr sz="180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3．list：列出HBase中所有的表信息</a:t>
            </a:r>
          </a:p>
          <a:p>
            <a:pPr indent="457200" eaLnBrk="1" latinLnBrk="0" hangingPunct="1">
              <a:lnSpc>
                <a:spcPct val="150000"/>
              </a:lnSpc>
            </a:pPr>
            <a:r>
              <a:rPr sz="1800" b="1" dirty="0">
                <a:solidFill>
                  <a:schemeClr val="accent1">
                    <a:lumMod val="50000"/>
                  </a:schemeClr>
                </a:solidFill>
                <a:latin typeface="华文宋体" panose="02010600040101010101" charset="-122"/>
                <a:ea typeface="华文宋体" panose="02010600040101010101" charset="-122"/>
              </a:rPr>
              <a:t>hbase&gt;list </a:t>
            </a:r>
          </a:p>
          <a:p>
            <a:endParaRPr sz="1800" b="1" dirty="0">
              <a:solidFill>
                <a:schemeClr val="accent1">
                  <a:lumMod val="50000"/>
                </a:schemeClr>
              </a:solidFill>
              <a:latin typeface="华文宋体" panose="02010600040101010101" charset="-122"/>
              <a:ea typeface="华文宋体" panose="02010600040101010101" charset="-122"/>
              <a:cs typeface="华文宋体" panose="02010600040101010101" charset="-122"/>
            </a:endParaRPr>
          </a:p>
        </p:txBody>
      </p:sp>
    </p:spTree>
  </p:cSld>
  <p:clrMapOvr>
    <a:masterClrMapping/>
  </p:clrMapOvr>
  <p:transition spd="slow" advClick="0" advTm="3624"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 bwMode="auto">
          <a:xfrm>
            <a:off x="0" y="0"/>
            <a:ext cx="12195810" cy="553720"/>
          </a:xfrm>
          <a:prstGeom prst="rect">
            <a:avLst/>
          </a:prstGeom>
          <a:solidFill>
            <a:srgbClr val="2C99C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5100" y="19685"/>
            <a:ext cx="378460" cy="506095"/>
            <a:chOff x="418" y="422"/>
            <a:chExt cx="691" cy="980"/>
          </a:xfrm>
        </p:grpSpPr>
        <p:sp>
          <p:nvSpPr>
            <p:cNvPr id="5" name="Freeform 5"/>
            <p:cNvSpPr/>
            <p:nvPr/>
          </p:nvSpPr>
          <p:spPr bwMode="auto">
            <a:xfrm>
              <a:off x="425" y="422"/>
              <a:ext cx="414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418" y="982"/>
              <a:ext cx="411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5" name="TextBox 54"/>
          <p:cNvSpPr txBox="1"/>
          <p:nvPr/>
        </p:nvSpPr>
        <p:spPr>
          <a:xfrm>
            <a:off x="603801" y="31845"/>
            <a:ext cx="597666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r>
              <a:rPr lang="en-US" altLang="zh-CN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5.5</a:t>
            </a:r>
            <a:r>
              <a:rPr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HBase操作命令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362585" y="737870"/>
            <a:ext cx="6646545" cy="460348"/>
            <a:chOff x="772" y="481"/>
            <a:chExt cx="9749" cy="724"/>
          </a:xfrm>
        </p:grpSpPr>
        <p:sp>
          <p:nvSpPr>
            <p:cNvPr id="116" name="TextBox 54"/>
            <p:cNvSpPr txBox="1"/>
            <p:nvPr/>
          </p:nvSpPr>
          <p:spPr>
            <a:xfrm>
              <a:off x="1109" y="481"/>
              <a:ext cx="9412" cy="7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chemeClr val="tx1">
                      <a:lumMod val="75000"/>
                    </a:schemeClr>
                  </a:solidFill>
                  <a:latin typeface="方正卡通简体" pitchFamily="65" charset="-122"/>
                  <a:ea typeface="方正卡通简体" pitchFamily="65" charset="-122"/>
                </a:defRPr>
              </a:lvl1pPr>
            </a:lstStyle>
            <a:p>
              <a:r>
                <a:rPr lang="en-US" altLang="zh-CN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5.5.1</a:t>
              </a:r>
              <a:r>
                <a:rPr lang="zh-CN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HBase表操作</a:t>
              </a:r>
            </a:p>
          </p:txBody>
        </p:sp>
        <p:sp>
          <p:nvSpPr>
            <p:cNvPr id="118" name="Freeform 6"/>
            <p:cNvSpPr/>
            <p:nvPr/>
          </p:nvSpPr>
          <p:spPr bwMode="auto">
            <a:xfrm>
              <a:off x="772" y="689"/>
              <a:ext cx="339" cy="338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rgbClr val="2C99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543560" y="1348740"/>
            <a:ext cx="10645775" cy="506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457200" eaLnBrk="1" latinLnBrk="0" hangingPunct="1">
              <a:lnSpc>
                <a:spcPct val="150000"/>
              </a:lnSpc>
            </a:pPr>
            <a:endParaRPr lang="zh-CN" sz="18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4" name="TextBox 54"/>
          <p:cNvSpPr txBox="1"/>
          <p:nvPr/>
        </p:nvSpPr>
        <p:spPr>
          <a:xfrm>
            <a:off x="618490" y="1348740"/>
            <a:ext cx="10958195" cy="50774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pPr indent="457200" eaLnBrk="1" latinLnBrk="0" hangingPunct="1">
              <a:lnSpc>
                <a:spcPct val="150000"/>
              </a:lnSpc>
            </a:pPr>
            <a:r>
              <a:rPr sz="180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4．count：统计表中的行数</a:t>
            </a:r>
            <a:endParaRPr sz="1800" b="1" dirty="0">
              <a:solidFill>
                <a:schemeClr val="accent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latinLnBrk="0" hangingPunct="1">
              <a:lnSpc>
                <a:spcPct val="150000"/>
              </a:lnSpc>
            </a:pPr>
            <a:r>
              <a:rPr sz="1800" dirty="0">
                <a:solidFill>
                  <a:schemeClr val="accent1">
                    <a:lumMod val="50000"/>
                  </a:schemeClr>
                </a:solidFill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  <a:sym typeface="+mn-ea"/>
              </a:rPr>
              <a:t>可以使用如下命令统计表student_1的行数</a:t>
            </a:r>
            <a:r>
              <a:rPr sz="1800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。</a:t>
            </a:r>
            <a:endParaRPr sz="1800" dirty="0">
              <a:solidFill>
                <a:schemeClr val="accent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latinLnBrk="0" hangingPunct="1">
              <a:lnSpc>
                <a:spcPct val="150000"/>
              </a:lnSpc>
            </a:pPr>
            <a:r>
              <a:rPr sz="1800" b="1" dirty="0">
                <a:solidFill>
                  <a:schemeClr val="accent1">
                    <a:lumMod val="50000"/>
                  </a:schemeClr>
                </a:solidFill>
                <a:latin typeface="华文宋体" panose="02010600040101010101" charset="-122"/>
                <a:ea typeface="华文宋体" panose="02010600040101010101" charset="-122"/>
                <a:sym typeface="+mn-ea"/>
              </a:rPr>
              <a:t>hbase&gt;count ‘student_1’</a:t>
            </a:r>
            <a:endParaRPr sz="1800" b="1" dirty="0">
              <a:solidFill>
                <a:schemeClr val="accent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latinLnBrk="0" hangingPunct="1">
              <a:lnSpc>
                <a:spcPct val="150000"/>
              </a:lnSpc>
            </a:pPr>
            <a:r>
              <a:rPr sz="180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5．describe：显示表的相关信息</a:t>
            </a:r>
          </a:p>
          <a:p>
            <a:pPr indent="457200" eaLnBrk="1" latinLnBrk="0" hangingPunct="1">
              <a:lnSpc>
                <a:spcPct val="150000"/>
              </a:lnSpc>
            </a:pPr>
            <a:r>
              <a:rPr sz="1800" dirty="0">
                <a:solidFill>
                  <a:schemeClr val="accent1">
                    <a:lumMod val="50000"/>
                  </a:schemeClr>
                </a:solidFill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可以使用如下命令显示表student_1的信息</a:t>
            </a:r>
          </a:p>
          <a:p>
            <a:pPr indent="457200" eaLnBrk="1" latinLnBrk="0" hangingPunct="1">
              <a:lnSpc>
                <a:spcPct val="150000"/>
              </a:lnSpc>
            </a:pPr>
            <a:r>
              <a:rPr sz="1800" b="1" dirty="0">
                <a:solidFill>
                  <a:schemeClr val="accent1">
                    <a:lumMod val="50000"/>
                  </a:schemeClr>
                </a:solidFill>
                <a:latin typeface="华文宋体" panose="02010600040101010101" charset="-122"/>
                <a:ea typeface="华文宋体" panose="02010600040101010101" charset="-122"/>
              </a:rPr>
              <a:t>hbase&gt;describe ‘student_1’</a:t>
            </a:r>
          </a:p>
          <a:p>
            <a:pPr indent="457200" eaLnBrk="1" latinLnBrk="0" hangingPunct="1">
              <a:lnSpc>
                <a:spcPct val="150000"/>
              </a:lnSpc>
            </a:pPr>
            <a:r>
              <a:rPr sz="180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6．enable/disable：使表有效或无效</a:t>
            </a:r>
          </a:p>
          <a:p>
            <a:pPr indent="457200" eaLnBrk="1" latinLnBrk="0" hangingPunct="1">
              <a:lnSpc>
                <a:spcPct val="150000"/>
              </a:lnSpc>
            </a:pPr>
            <a:r>
              <a:rPr sz="1800" dirty="0">
                <a:solidFill>
                  <a:schemeClr val="accent1">
                    <a:lumMod val="50000"/>
                  </a:schemeClr>
                </a:solidFill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可以使用如下命令使表t1无效</a:t>
            </a:r>
          </a:p>
          <a:p>
            <a:pPr indent="457200" eaLnBrk="1" latinLnBrk="0" hangingPunct="1">
              <a:lnSpc>
                <a:spcPct val="150000"/>
              </a:lnSpc>
            </a:pPr>
            <a:r>
              <a:rPr sz="1800" b="1" dirty="0">
                <a:solidFill>
                  <a:schemeClr val="accent1">
                    <a:lumMod val="50000"/>
                  </a:schemeClr>
                </a:solidFill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hbase&gt;disable ‘student_1’</a:t>
            </a:r>
          </a:p>
          <a:p>
            <a:pPr indent="457200" eaLnBrk="1" latinLnBrk="0" hangingPunct="1">
              <a:lnSpc>
                <a:spcPct val="150000"/>
              </a:lnSpc>
            </a:pPr>
            <a:r>
              <a:rPr sz="1800" dirty="0">
                <a:solidFill>
                  <a:schemeClr val="accent1">
                    <a:lumMod val="50000"/>
                  </a:schemeClr>
                </a:solidFill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使表有效</a:t>
            </a:r>
          </a:p>
          <a:p>
            <a:pPr indent="457200" eaLnBrk="1" latinLnBrk="0" hangingPunct="1">
              <a:lnSpc>
                <a:spcPct val="150000"/>
              </a:lnSpc>
            </a:pPr>
            <a:r>
              <a:rPr sz="1800" b="1" dirty="0">
                <a:solidFill>
                  <a:schemeClr val="accent1">
                    <a:lumMod val="50000"/>
                  </a:schemeClr>
                </a:solidFill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hbase&gt;enable ‘student_1’</a:t>
            </a:r>
          </a:p>
          <a:p>
            <a:pPr indent="457200" eaLnBrk="1" latinLnBrk="0" hangingPunct="1">
              <a:lnSpc>
                <a:spcPct val="150000"/>
              </a:lnSpc>
            </a:pPr>
            <a:endParaRPr sz="1800" b="1" dirty="0">
              <a:solidFill>
                <a:schemeClr val="accent1">
                  <a:lumMod val="50000"/>
                </a:schemeClr>
              </a:solidFill>
              <a:latin typeface="华文宋体" panose="02010600040101010101" charset="-122"/>
              <a:ea typeface="华文宋体" panose="02010600040101010101" charset="-122"/>
              <a:cs typeface="华文宋体" panose="02010600040101010101" charset="-122"/>
            </a:endParaRPr>
          </a:p>
        </p:txBody>
      </p:sp>
    </p:spTree>
  </p:cSld>
  <p:clrMapOvr>
    <a:masterClrMapping/>
  </p:clrMapOvr>
  <p:transition spd="slow" advClick="0" advTm="3624"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 bwMode="auto">
          <a:xfrm>
            <a:off x="0" y="0"/>
            <a:ext cx="12195810" cy="553720"/>
          </a:xfrm>
          <a:prstGeom prst="rect">
            <a:avLst/>
          </a:prstGeom>
          <a:solidFill>
            <a:srgbClr val="2C99C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5100" y="19685"/>
            <a:ext cx="378460" cy="506095"/>
            <a:chOff x="418" y="422"/>
            <a:chExt cx="691" cy="980"/>
          </a:xfrm>
        </p:grpSpPr>
        <p:sp>
          <p:nvSpPr>
            <p:cNvPr id="5" name="Freeform 5"/>
            <p:cNvSpPr/>
            <p:nvPr/>
          </p:nvSpPr>
          <p:spPr bwMode="auto">
            <a:xfrm>
              <a:off x="425" y="422"/>
              <a:ext cx="414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418" y="982"/>
              <a:ext cx="411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5" name="TextBox 54"/>
          <p:cNvSpPr txBox="1"/>
          <p:nvPr/>
        </p:nvSpPr>
        <p:spPr>
          <a:xfrm>
            <a:off x="603801" y="31845"/>
            <a:ext cx="597666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r>
              <a:rPr lang="en-US" altLang="zh-CN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5.5</a:t>
            </a:r>
            <a:r>
              <a:rPr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HBase操作命令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362585" y="737870"/>
            <a:ext cx="6646545" cy="460348"/>
            <a:chOff x="772" y="481"/>
            <a:chExt cx="9749" cy="724"/>
          </a:xfrm>
        </p:grpSpPr>
        <p:sp>
          <p:nvSpPr>
            <p:cNvPr id="116" name="TextBox 54"/>
            <p:cNvSpPr txBox="1"/>
            <p:nvPr/>
          </p:nvSpPr>
          <p:spPr>
            <a:xfrm>
              <a:off x="1109" y="481"/>
              <a:ext cx="9412" cy="7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chemeClr val="tx1">
                      <a:lumMod val="75000"/>
                    </a:schemeClr>
                  </a:solidFill>
                  <a:latin typeface="方正卡通简体" pitchFamily="65" charset="-122"/>
                  <a:ea typeface="方正卡通简体" pitchFamily="65" charset="-122"/>
                </a:defRPr>
              </a:lvl1pPr>
            </a:lstStyle>
            <a:p>
              <a:r>
                <a:rPr lang="en-US" altLang="zh-CN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5.5.1</a:t>
              </a:r>
              <a:r>
                <a:rPr lang="zh-CN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HBase表操作</a:t>
              </a:r>
            </a:p>
          </p:txBody>
        </p:sp>
        <p:sp>
          <p:nvSpPr>
            <p:cNvPr id="118" name="Freeform 6"/>
            <p:cNvSpPr/>
            <p:nvPr/>
          </p:nvSpPr>
          <p:spPr bwMode="auto">
            <a:xfrm>
              <a:off x="772" y="689"/>
              <a:ext cx="339" cy="338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rgbClr val="2C99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543560" y="1348740"/>
            <a:ext cx="10645775" cy="506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457200" eaLnBrk="1" latinLnBrk="0" hangingPunct="1">
              <a:lnSpc>
                <a:spcPct val="150000"/>
              </a:lnSpc>
            </a:pPr>
            <a:endParaRPr lang="zh-CN" sz="18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4" name="TextBox 54"/>
          <p:cNvSpPr txBox="1"/>
          <p:nvPr/>
        </p:nvSpPr>
        <p:spPr>
          <a:xfrm>
            <a:off x="619125" y="1430020"/>
            <a:ext cx="10958195" cy="47078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pPr indent="457200" eaLnBrk="1" latinLnBrk="0" hangingPunct="1">
              <a:lnSpc>
                <a:spcPct val="150000"/>
              </a:lnSpc>
            </a:pPr>
            <a:r>
              <a:rPr sz="180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7．drop删除表</a:t>
            </a:r>
            <a:endParaRPr sz="1800" b="1" dirty="0">
              <a:solidFill>
                <a:schemeClr val="accent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latinLnBrk="0" hangingPunct="1">
              <a:lnSpc>
                <a:spcPct val="150000"/>
              </a:lnSpc>
            </a:pPr>
            <a:r>
              <a:rPr sz="1800" dirty="0">
                <a:solidFill>
                  <a:schemeClr val="accent1">
                    <a:lumMod val="50000"/>
                  </a:schemeClr>
                </a:solidFill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  <a:sym typeface="+mn-ea"/>
              </a:rPr>
              <a:t>删除某个表之前，必须先使该表无效。例如，删除表student_1</a:t>
            </a:r>
            <a:endParaRPr sz="1800" dirty="0">
              <a:solidFill>
                <a:schemeClr val="accent1">
                  <a:lumMod val="50000"/>
                </a:schemeClr>
              </a:solidFill>
              <a:latin typeface="华文宋体" panose="02010600040101010101" charset="-122"/>
              <a:ea typeface="华文宋体" panose="02010600040101010101" charset="-122"/>
              <a:cs typeface="华文宋体" panose="02010600040101010101" charset="-122"/>
            </a:endParaRPr>
          </a:p>
          <a:p>
            <a:pPr indent="457200" eaLnBrk="1" latinLnBrk="0" hangingPunct="1">
              <a:lnSpc>
                <a:spcPct val="150000"/>
              </a:lnSpc>
            </a:pPr>
            <a:r>
              <a:rPr sz="1800" b="1" dirty="0">
                <a:solidFill>
                  <a:schemeClr val="accent1">
                    <a:lumMod val="50000"/>
                  </a:schemeClr>
                </a:solidFill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  <a:sym typeface="+mn-ea"/>
              </a:rPr>
              <a:t>hbase&gt;disable ‘student_1’</a:t>
            </a:r>
            <a:endParaRPr sz="1800" b="1" dirty="0">
              <a:solidFill>
                <a:schemeClr val="accent1">
                  <a:lumMod val="50000"/>
                </a:schemeClr>
              </a:solidFill>
              <a:latin typeface="华文宋体" panose="02010600040101010101" charset="-122"/>
              <a:ea typeface="华文宋体" panose="02010600040101010101" charset="-122"/>
              <a:cs typeface="华文宋体" panose="02010600040101010101" charset="-122"/>
            </a:endParaRPr>
          </a:p>
          <a:p>
            <a:pPr indent="457200" eaLnBrk="1" latinLnBrk="0" hangingPunct="1">
              <a:lnSpc>
                <a:spcPct val="150000"/>
              </a:lnSpc>
            </a:pPr>
            <a:r>
              <a:rPr sz="1800" b="1" dirty="0">
                <a:solidFill>
                  <a:schemeClr val="accent1">
                    <a:lumMod val="50000"/>
                  </a:schemeClr>
                </a:solidFill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  <a:sym typeface="+mn-ea"/>
              </a:rPr>
              <a:t>hbase&gt;drop ‘student_1’</a:t>
            </a:r>
            <a:endParaRPr sz="1800" b="1" dirty="0">
              <a:solidFill>
                <a:schemeClr val="accent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latinLnBrk="0" hangingPunct="1">
              <a:lnSpc>
                <a:spcPct val="150000"/>
              </a:lnSpc>
            </a:pPr>
            <a:r>
              <a:rPr sz="180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8．exists：判断表是否存储</a:t>
            </a:r>
          </a:p>
          <a:p>
            <a:pPr indent="457200" eaLnBrk="1" latinLnBrk="0" hangingPunct="1">
              <a:lnSpc>
                <a:spcPct val="150000"/>
              </a:lnSpc>
            </a:pPr>
            <a:r>
              <a:rPr sz="1800" dirty="0">
                <a:solidFill>
                  <a:schemeClr val="accent1">
                    <a:lumMod val="50000"/>
                  </a:schemeClr>
                </a:solidFill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exists：判断表是否存在</a:t>
            </a:r>
          </a:p>
          <a:p>
            <a:pPr indent="457200" eaLnBrk="1" latinLnBrk="0" hangingPunct="1">
              <a:lnSpc>
                <a:spcPct val="150000"/>
              </a:lnSpc>
            </a:pPr>
            <a:r>
              <a:rPr sz="1800" dirty="0">
                <a:solidFill>
                  <a:schemeClr val="accent1">
                    <a:lumMod val="50000"/>
                  </a:schemeClr>
                </a:solidFill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判断表student_1是否存在</a:t>
            </a:r>
          </a:p>
          <a:p>
            <a:pPr indent="457200" eaLnBrk="1" latinLnBrk="0" hangingPunct="1">
              <a:lnSpc>
                <a:spcPct val="150000"/>
              </a:lnSpc>
            </a:pPr>
            <a:r>
              <a:rPr sz="1800" b="1" dirty="0">
                <a:solidFill>
                  <a:schemeClr val="accent1">
                    <a:lumMod val="50000"/>
                  </a:schemeClr>
                </a:solidFill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hbase&gt;exists ‘student_1</a:t>
            </a:r>
            <a:r>
              <a:rPr sz="200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’</a:t>
            </a:r>
          </a:p>
          <a:p>
            <a:pPr indent="457200" eaLnBrk="1" latinLnBrk="0" hangingPunct="1">
              <a:lnSpc>
                <a:spcPct val="150000"/>
              </a:lnSpc>
            </a:pPr>
            <a:r>
              <a:rPr sz="180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9．exit：退出</a:t>
            </a:r>
          </a:p>
          <a:p>
            <a:pPr indent="457200" eaLnBrk="1" latinLnBrk="0" hangingPunct="1">
              <a:lnSpc>
                <a:spcPct val="150000"/>
              </a:lnSpc>
            </a:pPr>
            <a:r>
              <a:rPr sz="1800" dirty="0">
                <a:solidFill>
                  <a:schemeClr val="accent1">
                    <a:lumMod val="50000"/>
                  </a:schemeClr>
                </a:solidFill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exit：退出HBase Shell</a:t>
            </a:r>
          </a:p>
          <a:p>
            <a:pPr indent="457200" eaLnBrk="1" latinLnBrk="0" hangingPunct="1">
              <a:lnSpc>
                <a:spcPct val="150000"/>
              </a:lnSpc>
            </a:pPr>
            <a:r>
              <a:rPr sz="1800" b="1" dirty="0">
                <a:solidFill>
                  <a:schemeClr val="accent1">
                    <a:lumMod val="50000"/>
                  </a:schemeClr>
                </a:solidFill>
                <a:latin typeface="华文宋体" panose="02010600040101010101" charset="-122"/>
                <a:ea typeface="华文宋体" panose="02010600040101010101" charset="-122"/>
              </a:rPr>
              <a:t>hbase&gt;exit</a:t>
            </a:r>
          </a:p>
        </p:txBody>
      </p:sp>
    </p:spTree>
  </p:cSld>
  <p:clrMapOvr>
    <a:masterClrMapping/>
  </p:clrMapOvr>
  <p:transition spd="slow" advClick="0" advTm="3624"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 bwMode="auto">
          <a:xfrm>
            <a:off x="0" y="0"/>
            <a:ext cx="12195810" cy="553720"/>
          </a:xfrm>
          <a:prstGeom prst="rect">
            <a:avLst/>
          </a:prstGeom>
          <a:solidFill>
            <a:srgbClr val="2C99C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5100" y="19685"/>
            <a:ext cx="378460" cy="506095"/>
            <a:chOff x="418" y="422"/>
            <a:chExt cx="691" cy="980"/>
          </a:xfrm>
        </p:grpSpPr>
        <p:sp>
          <p:nvSpPr>
            <p:cNvPr id="5" name="Freeform 5"/>
            <p:cNvSpPr/>
            <p:nvPr/>
          </p:nvSpPr>
          <p:spPr bwMode="auto">
            <a:xfrm>
              <a:off x="425" y="422"/>
              <a:ext cx="414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418" y="982"/>
              <a:ext cx="411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5" name="TextBox 54"/>
          <p:cNvSpPr txBox="1"/>
          <p:nvPr/>
        </p:nvSpPr>
        <p:spPr>
          <a:xfrm>
            <a:off x="603801" y="31845"/>
            <a:ext cx="597666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r>
              <a:rPr lang="en-US" altLang="zh-CN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5.5</a:t>
            </a:r>
            <a:r>
              <a:rPr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HBase操作命令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389890" y="824230"/>
            <a:ext cx="6646545" cy="460348"/>
            <a:chOff x="772" y="481"/>
            <a:chExt cx="9749" cy="724"/>
          </a:xfrm>
        </p:grpSpPr>
        <p:sp>
          <p:nvSpPr>
            <p:cNvPr id="116" name="TextBox 54"/>
            <p:cNvSpPr txBox="1"/>
            <p:nvPr/>
          </p:nvSpPr>
          <p:spPr>
            <a:xfrm>
              <a:off x="1109" y="481"/>
              <a:ext cx="9412" cy="7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chemeClr val="tx1">
                      <a:lumMod val="75000"/>
                    </a:schemeClr>
                  </a:solidFill>
                  <a:latin typeface="方正卡通简体" pitchFamily="65" charset="-122"/>
                  <a:ea typeface="方正卡通简体" pitchFamily="65" charset="-122"/>
                </a:defRPr>
              </a:lvl1pPr>
            </a:lstStyle>
            <a:p>
              <a:r>
                <a:rPr lang="en-US" altLang="zh-CN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5.5.2</a:t>
              </a:r>
              <a:r>
                <a:rPr lang="zh-CN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HBase数据操作</a:t>
              </a:r>
            </a:p>
          </p:txBody>
        </p:sp>
        <p:sp>
          <p:nvSpPr>
            <p:cNvPr id="118" name="Freeform 6"/>
            <p:cNvSpPr/>
            <p:nvPr/>
          </p:nvSpPr>
          <p:spPr bwMode="auto">
            <a:xfrm>
              <a:off x="772" y="689"/>
              <a:ext cx="339" cy="338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rgbClr val="2C99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543560" y="1348740"/>
            <a:ext cx="10645775" cy="506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457200" eaLnBrk="1" latinLnBrk="0" hangingPunct="1">
              <a:lnSpc>
                <a:spcPct val="150000"/>
              </a:lnSpc>
            </a:pPr>
            <a:endParaRPr lang="zh-CN" sz="18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4" name="TextBox 54"/>
          <p:cNvSpPr txBox="1"/>
          <p:nvPr/>
        </p:nvSpPr>
        <p:spPr>
          <a:xfrm>
            <a:off x="395605" y="1412875"/>
            <a:ext cx="11203305" cy="4246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pPr indent="457200" eaLnBrk="1" latinLnBrk="0" hangingPunct="1">
              <a:lnSpc>
                <a:spcPct val="150000"/>
              </a:lnSpc>
            </a:pPr>
            <a:r>
              <a:rPr sz="180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1．put：向表、行、列指定的单元格添加数据</a:t>
            </a:r>
          </a:p>
          <a:p>
            <a:pPr indent="457200" eaLnBrk="1" latinLnBrk="0" hangingPunct="1">
              <a:lnSpc>
                <a:spcPct val="150000"/>
              </a:lnSpc>
            </a:pPr>
            <a:r>
              <a:rPr sz="1800" dirty="0">
                <a:solidFill>
                  <a:schemeClr val="accent1">
                    <a:lumMod val="50000"/>
                  </a:schemeClr>
                </a:solidFill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  <a:sym typeface="+mn-ea"/>
              </a:rPr>
              <a:t>向表student_2中行键为1001号的学生和列score:math所对应的单元格中添加数据80，时间戳为设为1234（若不指定会默认生成系统当前时间与1970年1月1日零点的毫秒值之差作为时间戳）命令如下。</a:t>
            </a:r>
          </a:p>
          <a:p>
            <a:pPr indent="457200" eaLnBrk="1" latinLnBrk="0" hangingPunct="1">
              <a:lnSpc>
                <a:spcPct val="150000"/>
              </a:lnSpc>
            </a:pPr>
            <a:r>
              <a:rPr sz="1800" b="1" dirty="0">
                <a:solidFill>
                  <a:schemeClr val="accent1">
                    <a:lumMod val="50000"/>
                  </a:schemeClr>
                </a:solidFill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  <a:sym typeface="+mn-ea"/>
              </a:rPr>
              <a:t>hbase&gt;put ‘student_2’, 1001, ‘score:math’, 80,1234</a:t>
            </a:r>
          </a:p>
          <a:p>
            <a:pPr indent="457200" eaLnBrk="1" latinLnBrk="0" hangingPunct="1">
              <a:lnSpc>
                <a:spcPct val="150000"/>
              </a:lnSpc>
            </a:pPr>
            <a:r>
              <a:rPr sz="180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2．get:通过指定表名、行键、列、时间戳、时间范围和版本号来获得相应单元格的值</a:t>
            </a:r>
          </a:p>
          <a:p>
            <a:pPr indent="457200" eaLnBrk="1" latinLnBrk="0" hangingPunct="1">
              <a:lnSpc>
                <a:spcPct val="150000"/>
              </a:lnSpc>
            </a:pPr>
            <a:r>
              <a:rPr sz="1800" dirty="0">
                <a:solidFill>
                  <a:schemeClr val="accent1">
                    <a:lumMod val="50000"/>
                  </a:schemeClr>
                </a:solidFill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  <a:sym typeface="+mn-ea"/>
              </a:rPr>
              <a:t>获得表student_2、行键1001、列score:math、时间范围为[ts1,ts2]、4个版本的数据，命令如下。</a:t>
            </a:r>
          </a:p>
          <a:p>
            <a:pPr indent="457200" eaLnBrk="1" latinLnBrk="0" hangingPunct="1">
              <a:lnSpc>
                <a:spcPct val="150000"/>
              </a:lnSpc>
            </a:pPr>
            <a:r>
              <a:rPr sz="1800" b="1" dirty="0">
                <a:solidFill>
                  <a:schemeClr val="accent1">
                    <a:lumMod val="50000"/>
                  </a:schemeClr>
                </a:solidFill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  <a:sym typeface="+mn-ea"/>
              </a:rPr>
              <a:t>hbase&gt;get ‘student_2’,‘1001’,{COLUMN =&gt;‘score:math’, TIMERANGE=&gt;[ts1, ts2], VERSIONS=&gt; 4}</a:t>
            </a:r>
          </a:p>
          <a:p>
            <a:pPr indent="457200" eaLnBrk="1" latinLnBrk="0" hangingPunct="1">
              <a:lnSpc>
                <a:spcPct val="150000"/>
              </a:lnSpc>
            </a:pPr>
            <a:r>
              <a:rPr sz="1800" dirty="0">
                <a:solidFill>
                  <a:schemeClr val="accent1">
                    <a:lumMod val="50000"/>
                  </a:schemeClr>
                </a:solidFill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  <a:sym typeface="+mn-ea"/>
              </a:rPr>
              <a:t>获得表student_2、行键1001、列socre:math和score:English上的数据，命令如下。</a:t>
            </a:r>
          </a:p>
          <a:p>
            <a:pPr indent="457200" eaLnBrk="1" latinLnBrk="0" hangingPunct="1">
              <a:lnSpc>
                <a:spcPct val="150000"/>
              </a:lnSpc>
            </a:pPr>
            <a:r>
              <a:rPr sz="1800" b="1" dirty="0">
                <a:solidFill>
                  <a:schemeClr val="accent1">
                    <a:lumMod val="50000"/>
                  </a:schemeClr>
                </a:solidFill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  <a:sym typeface="+mn-ea"/>
              </a:rPr>
              <a:t>hbase&gt;get ‘student_2’, ‘1001’, ‘score:math’, ‘score:English’</a:t>
            </a:r>
          </a:p>
          <a:p>
            <a:pPr indent="457200" eaLnBrk="1" latinLnBrk="0" hangingPunct="1">
              <a:lnSpc>
                <a:spcPct val="150000"/>
              </a:lnSpc>
            </a:pPr>
            <a:endParaRPr sz="1800" b="1" dirty="0">
              <a:solidFill>
                <a:schemeClr val="accent1">
                  <a:lumMod val="50000"/>
                </a:schemeClr>
              </a:solidFill>
              <a:latin typeface="华文宋体" panose="02010600040101010101" charset="-122"/>
              <a:ea typeface="华文宋体" panose="02010600040101010101" charset="-122"/>
              <a:cs typeface="华文宋体" panose="02010600040101010101" charset="-122"/>
              <a:sym typeface="+mn-ea"/>
            </a:endParaRPr>
          </a:p>
        </p:txBody>
      </p:sp>
    </p:spTree>
  </p:cSld>
  <p:clrMapOvr>
    <a:masterClrMapping/>
  </p:clrMapOvr>
  <p:transition spd="slow" advClick="0" advTm="3624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 bwMode="auto">
          <a:xfrm>
            <a:off x="0" y="0"/>
            <a:ext cx="12195810" cy="553720"/>
          </a:xfrm>
          <a:prstGeom prst="rect">
            <a:avLst/>
          </a:prstGeom>
          <a:solidFill>
            <a:srgbClr val="2C99C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5100" y="19685"/>
            <a:ext cx="378460" cy="506095"/>
            <a:chOff x="418" y="422"/>
            <a:chExt cx="691" cy="980"/>
          </a:xfrm>
        </p:grpSpPr>
        <p:sp>
          <p:nvSpPr>
            <p:cNvPr id="5" name="Freeform 5"/>
            <p:cNvSpPr/>
            <p:nvPr/>
          </p:nvSpPr>
          <p:spPr bwMode="auto">
            <a:xfrm>
              <a:off x="425" y="422"/>
              <a:ext cx="414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418" y="982"/>
              <a:ext cx="411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5" name="TextBox 54"/>
          <p:cNvSpPr txBox="1"/>
          <p:nvPr/>
        </p:nvSpPr>
        <p:spPr>
          <a:xfrm>
            <a:off x="603801" y="31845"/>
            <a:ext cx="597666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r>
              <a:rPr lang="en-US" altLang="zh-CN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5.1HBase</a:t>
            </a:r>
            <a:r>
              <a:rPr lang="zh-CN" altLang="en-US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概述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362585" y="737870"/>
            <a:ext cx="6646545" cy="460348"/>
            <a:chOff x="772" y="481"/>
            <a:chExt cx="9749" cy="724"/>
          </a:xfrm>
        </p:grpSpPr>
        <p:sp>
          <p:nvSpPr>
            <p:cNvPr id="116" name="TextBox 54"/>
            <p:cNvSpPr txBox="1"/>
            <p:nvPr/>
          </p:nvSpPr>
          <p:spPr>
            <a:xfrm>
              <a:off x="1109" y="481"/>
              <a:ext cx="9412" cy="7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chemeClr val="tx1">
                      <a:lumMod val="75000"/>
                    </a:schemeClr>
                  </a:solidFill>
                  <a:latin typeface="方正卡通简体" pitchFamily="65" charset="-122"/>
                  <a:ea typeface="方正卡通简体" pitchFamily="65" charset="-122"/>
                </a:defRPr>
              </a:lvl1pPr>
            </a:lstStyle>
            <a:p>
              <a:r>
                <a:rPr lang="en-US" altLang="zh-CN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5.1.1</a:t>
              </a:r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HBase简介</a:t>
              </a:r>
            </a:p>
          </p:txBody>
        </p:sp>
        <p:sp>
          <p:nvSpPr>
            <p:cNvPr id="118" name="Freeform 6"/>
            <p:cNvSpPr/>
            <p:nvPr/>
          </p:nvSpPr>
          <p:spPr bwMode="auto">
            <a:xfrm>
              <a:off x="772" y="689"/>
              <a:ext cx="339" cy="338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rgbClr val="2C99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8" name="TextBox 54"/>
          <p:cNvSpPr txBox="1"/>
          <p:nvPr/>
        </p:nvSpPr>
        <p:spPr>
          <a:xfrm>
            <a:off x="605155" y="1298575"/>
            <a:ext cx="10743565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pPr eaLnBrk="1" latinLnBrk="0" hangingPunct="1">
              <a:lnSpc>
                <a:spcPct val="150000"/>
              </a:lnSpc>
            </a:pPr>
            <a:r>
              <a:rPr lang="en-US" altLang="zh-CN" sz="2000" b="1" dirty="0">
                <a:solidFill>
                  <a:srgbClr val="48484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en-US" sz="2000" b="1" dirty="0">
                <a:solidFill>
                  <a:srgbClr val="48484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HBase是一个分布式的、面向列的开源数据库。HBase的目标是处理非常庞大的表，可以通过水平扩展的方式，利用计算机集群处理由超过10亿行数据和数百万列元素组成的数据表。</a:t>
            </a:r>
          </a:p>
          <a:p>
            <a:pPr eaLnBrk="1" latinLnBrk="0" hangingPunct="1">
              <a:lnSpc>
                <a:spcPct val="150000"/>
              </a:lnSpc>
            </a:pPr>
            <a:endParaRPr lang="zh-CN" altLang="en-US" sz="2000" b="1" dirty="0">
              <a:solidFill>
                <a:srgbClr val="48484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0" hangingPunct="1">
              <a:lnSpc>
                <a:spcPct val="150000"/>
              </a:lnSpc>
            </a:pPr>
            <a:r>
              <a:rPr lang="zh-CN" altLang="en-US" sz="2000" b="1" dirty="0">
                <a:solidFill>
                  <a:srgbClr val="48484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HBase利用</a:t>
            </a: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Hadoop MapReduce</a:t>
            </a:r>
            <a:r>
              <a:rPr lang="zh-CN" altLang="en-US" sz="2000" b="1" dirty="0">
                <a:solidFill>
                  <a:srgbClr val="48484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来处理HBase中的海量数据，实现高性能计算；利用</a:t>
            </a: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Zookeeper</a:t>
            </a:r>
            <a:r>
              <a:rPr lang="zh-CN" altLang="en-US" sz="2000" b="1" dirty="0">
                <a:solidFill>
                  <a:srgbClr val="48484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作为协同服务，实现稳定服务和失败恢复；使用</a:t>
            </a: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HDFS</a:t>
            </a:r>
            <a:r>
              <a:rPr lang="zh-CN" altLang="en-US" sz="2000" b="1" dirty="0">
                <a:solidFill>
                  <a:srgbClr val="48484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作为高可靠的底层存储，利用廉价集群提供海量数据存储能力。此外，为了方便在HBase上进行数据处理，</a:t>
            </a: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Sqoop</a:t>
            </a:r>
            <a:r>
              <a:rPr lang="zh-CN" altLang="en-US" sz="2000" b="1" dirty="0">
                <a:solidFill>
                  <a:srgbClr val="48484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为HBase提供了高效、便捷的RDBMS数据导入功能，</a:t>
            </a: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Pig和Hive</a:t>
            </a:r>
            <a:r>
              <a:rPr lang="zh-CN" altLang="en-US" sz="2000" b="1" dirty="0">
                <a:solidFill>
                  <a:srgbClr val="48484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为HBase提供了高层语言支持。</a:t>
            </a:r>
          </a:p>
        </p:txBody>
      </p:sp>
    </p:spTree>
  </p:cSld>
  <p:clrMapOvr>
    <a:masterClrMapping/>
  </p:clrMapOvr>
  <p:transition spd="slow" advClick="0" advTm="3624"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 bwMode="auto">
          <a:xfrm>
            <a:off x="0" y="0"/>
            <a:ext cx="12195810" cy="553720"/>
          </a:xfrm>
          <a:prstGeom prst="rect">
            <a:avLst/>
          </a:prstGeom>
          <a:solidFill>
            <a:srgbClr val="2C99C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5100" y="19685"/>
            <a:ext cx="378460" cy="506095"/>
            <a:chOff x="418" y="422"/>
            <a:chExt cx="691" cy="980"/>
          </a:xfrm>
        </p:grpSpPr>
        <p:sp>
          <p:nvSpPr>
            <p:cNvPr id="5" name="Freeform 5"/>
            <p:cNvSpPr/>
            <p:nvPr/>
          </p:nvSpPr>
          <p:spPr bwMode="auto">
            <a:xfrm>
              <a:off x="425" y="422"/>
              <a:ext cx="414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418" y="982"/>
              <a:ext cx="411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5" name="TextBox 54"/>
          <p:cNvSpPr txBox="1"/>
          <p:nvPr/>
        </p:nvSpPr>
        <p:spPr>
          <a:xfrm>
            <a:off x="603801" y="31845"/>
            <a:ext cx="597666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r>
              <a:rPr lang="en-US" altLang="zh-CN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5.5</a:t>
            </a:r>
            <a:r>
              <a:rPr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HBase操作命令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389890" y="824230"/>
            <a:ext cx="6646545" cy="460348"/>
            <a:chOff x="772" y="481"/>
            <a:chExt cx="9749" cy="724"/>
          </a:xfrm>
        </p:grpSpPr>
        <p:sp>
          <p:nvSpPr>
            <p:cNvPr id="116" name="TextBox 54"/>
            <p:cNvSpPr txBox="1"/>
            <p:nvPr/>
          </p:nvSpPr>
          <p:spPr>
            <a:xfrm>
              <a:off x="1109" y="481"/>
              <a:ext cx="9412" cy="7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chemeClr val="tx1">
                      <a:lumMod val="75000"/>
                    </a:schemeClr>
                  </a:solidFill>
                  <a:latin typeface="方正卡通简体" pitchFamily="65" charset="-122"/>
                  <a:ea typeface="方正卡通简体" pitchFamily="65" charset="-122"/>
                </a:defRPr>
              </a:lvl1pPr>
            </a:lstStyle>
            <a:p>
              <a:r>
                <a:rPr lang="en-US" altLang="zh-CN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5.5.2</a:t>
              </a:r>
              <a:r>
                <a:rPr lang="zh-CN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HBase数据操作</a:t>
              </a:r>
            </a:p>
          </p:txBody>
        </p:sp>
        <p:sp>
          <p:nvSpPr>
            <p:cNvPr id="118" name="Freeform 6"/>
            <p:cNvSpPr/>
            <p:nvPr/>
          </p:nvSpPr>
          <p:spPr bwMode="auto">
            <a:xfrm>
              <a:off x="772" y="689"/>
              <a:ext cx="339" cy="338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rgbClr val="2C99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543560" y="1348740"/>
            <a:ext cx="10645775" cy="506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457200" eaLnBrk="1" latinLnBrk="0" hangingPunct="1">
              <a:lnSpc>
                <a:spcPct val="150000"/>
              </a:lnSpc>
            </a:pPr>
            <a:endParaRPr lang="zh-CN" sz="18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4" name="TextBox 54"/>
          <p:cNvSpPr txBox="1"/>
          <p:nvPr/>
        </p:nvSpPr>
        <p:spPr>
          <a:xfrm>
            <a:off x="395605" y="1412875"/>
            <a:ext cx="11203305" cy="4246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pPr indent="457200" eaLnBrk="1" latinLnBrk="0" hangingPunct="1">
              <a:lnSpc>
                <a:spcPct val="150000"/>
              </a:lnSpc>
            </a:pPr>
            <a:r>
              <a:rPr sz="180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3．scan：查询整个表的相关信息</a:t>
            </a:r>
          </a:p>
          <a:p>
            <a:pPr indent="457200" eaLnBrk="1" latinLnBrk="0" hangingPunct="1">
              <a:lnSpc>
                <a:spcPct val="150000"/>
              </a:lnSpc>
            </a:pPr>
            <a:r>
              <a:rPr sz="1800" dirty="0">
                <a:solidFill>
                  <a:schemeClr val="accent1">
                    <a:lumMod val="50000"/>
                  </a:schemeClr>
                </a:solidFill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  <a:sym typeface="+mn-ea"/>
              </a:rPr>
              <a:t>可以通过TIMERANGE、FILTER、LIMIT、STARTROW、STOPROW、TIMESTAMP、MAXLENGTH、COLUMNS、CACHE来限定所需要浏览的数据。</a:t>
            </a:r>
          </a:p>
          <a:p>
            <a:pPr indent="457200" eaLnBrk="1" latinLnBrk="0" hangingPunct="1">
              <a:lnSpc>
                <a:spcPct val="150000"/>
              </a:lnSpc>
            </a:pPr>
            <a:r>
              <a:rPr sz="1800" dirty="0">
                <a:solidFill>
                  <a:schemeClr val="accent1">
                    <a:lumMod val="50000"/>
                  </a:schemeClr>
                </a:solidFill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  <a:sym typeface="+mn-ea"/>
              </a:rPr>
              <a:t>浏览表“.META.”、列info:regioninfo上的数据、命令如下。</a:t>
            </a:r>
          </a:p>
          <a:p>
            <a:pPr indent="457200" eaLnBrk="1" latinLnBrk="0" hangingPunct="1">
              <a:lnSpc>
                <a:spcPct val="150000"/>
              </a:lnSpc>
            </a:pPr>
            <a:r>
              <a:rPr sz="1800" b="1" dirty="0">
                <a:solidFill>
                  <a:schemeClr val="accent1">
                    <a:lumMod val="50000"/>
                  </a:schemeClr>
                </a:solidFill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  <a:sym typeface="+mn-ea"/>
              </a:rPr>
              <a:t>hbase&gt;scan ‘.META.’, {COLUMNS =&gt; ‘info:regioninfo’}</a:t>
            </a:r>
          </a:p>
          <a:p>
            <a:pPr indent="457200" eaLnBrk="1" latinLnBrk="0" hangingPunct="1">
              <a:lnSpc>
                <a:spcPct val="150000"/>
              </a:lnSpc>
            </a:pPr>
            <a:r>
              <a:rPr sz="1800" dirty="0">
                <a:solidFill>
                  <a:schemeClr val="accent1">
                    <a:lumMod val="50000"/>
                  </a:schemeClr>
                </a:solidFill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  <a:sym typeface="+mn-ea"/>
              </a:rPr>
              <a:t>浏览表student_1、列score:English、时间范围为[1303668804,1303668904]的数据，命令如下。</a:t>
            </a:r>
          </a:p>
          <a:p>
            <a:pPr indent="457200" eaLnBrk="1" latinLnBrk="0" hangingPunct="1">
              <a:lnSpc>
                <a:spcPct val="150000"/>
              </a:lnSpc>
            </a:pPr>
            <a:r>
              <a:rPr sz="1800" b="1" dirty="0">
                <a:solidFill>
                  <a:schemeClr val="accent1">
                    <a:lumMod val="50000"/>
                  </a:schemeClr>
                </a:solidFill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  <a:sym typeface="+mn-ea"/>
              </a:rPr>
              <a:t>hbase&gt;scan ‘student_1’, {COLUMNS =&gt; ‘score:English’, timerange =&gt; [1303668804, 1303668904]}</a:t>
            </a:r>
          </a:p>
          <a:p>
            <a:pPr indent="457200" eaLnBrk="1" latinLnBrk="0" hangingPunct="1">
              <a:lnSpc>
                <a:spcPct val="150000"/>
              </a:lnSpc>
            </a:pPr>
            <a:r>
              <a:rPr sz="180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4．delete：删除指定单元格的数据</a:t>
            </a:r>
          </a:p>
          <a:p>
            <a:pPr indent="457200" eaLnBrk="1" latinLnBrk="0" hangingPunct="1">
              <a:lnSpc>
                <a:spcPct val="150000"/>
              </a:lnSpc>
            </a:pPr>
            <a:r>
              <a:rPr sz="1800" dirty="0">
                <a:solidFill>
                  <a:schemeClr val="accent1">
                    <a:lumMod val="50000"/>
                  </a:schemeClr>
                </a:solidFill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  <a:sym typeface="+mn-ea"/>
              </a:rPr>
              <a:t>删除表student_1、行1001、列族Sname、时间戳为ts1上的数据，命令如下。</a:t>
            </a:r>
          </a:p>
          <a:p>
            <a:pPr indent="457200" eaLnBrk="1" latinLnBrk="0" hangingPunct="1">
              <a:lnSpc>
                <a:spcPct val="150000"/>
              </a:lnSpc>
            </a:pPr>
            <a:r>
              <a:rPr sz="1800" b="1" dirty="0">
                <a:solidFill>
                  <a:schemeClr val="accent1">
                    <a:lumMod val="50000"/>
                  </a:schemeClr>
                </a:solidFill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  <a:sym typeface="+mn-ea"/>
              </a:rPr>
              <a:t>hbase&gt;delete ‘student_1’, ‘1001’, ‘Sname’, ts1</a:t>
            </a:r>
          </a:p>
        </p:txBody>
      </p:sp>
    </p:spTree>
  </p:cSld>
  <p:clrMapOvr>
    <a:masterClrMapping/>
  </p:clrMapOvr>
  <p:transition spd="slow" advClick="0" advTm="3624"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 bwMode="auto">
          <a:xfrm>
            <a:off x="0" y="0"/>
            <a:ext cx="12195810" cy="553720"/>
          </a:xfrm>
          <a:prstGeom prst="rect">
            <a:avLst/>
          </a:prstGeom>
          <a:solidFill>
            <a:srgbClr val="2C99C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5100" y="19685"/>
            <a:ext cx="378460" cy="506095"/>
            <a:chOff x="418" y="422"/>
            <a:chExt cx="691" cy="980"/>
          </a:xfrm>
        </p:grpSpPr>
        <p:sp>
          <p:nvSpPr>
            <p:cNvPr id="5" name="Freeform 5"/>
            <p:cNvSpPr/>
            <p:nvPr/>
          </p:nvSpPr>
          <p:spPr bwMode="auto">
            <a:xfrm>
              <a:off x="425" y="422"/>
              <a:ext cx="414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418" y="982"/>
              <a:ext cx="411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5" name="TextBox 54"/>
          <p:cNvSpPr txBox="1"/>
          <p:nvPr/>
        </p:nvSpPr>
        <p:spPr>
          <a:xfrm>
            <a:off x="603801" y="31845"/>
            <a:ext cx="597666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r>
              <a:rPr lang="en-US" altLang="zh-CN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5.6</a:t>
            </a:r>
            <a:r>
              <a:rPr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HBase</a:t>
            </a:r>
            <a:r>
              <a:rPr lang="zh-CN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编程接口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389890" y="824230"/>
            <a:ext cx="6646545" cy="460348"/>
            <a:chOff x="772" y="481"/>
            <a:chExt cx="9749" cy="724"/>
          </a:xfrm>
        </p:grpSpPr>
        <p:sp>
          <p:nvSpPr>
            <p:cNvPr id="116" name="TextBox 54"/>
            <p:cNvSpPr txBox="1"/>
            <p:nvPr/>
          </p:nvSpPr>
          <p:spPr>
            <a:xfrm>
              <a:off x="1109" y="481"/>
              <a:ext cx="9412" cy="7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chemeClr val="tx1">
                      <a:lumMod val="75000"/>
                    </a:schemeClr>
                  </a:solidFill>
                  <a:latin typeface="方正卡通简体" pitchFamily="65" charset="-122"/>
                  <a:ea typeface="方正卡通简体" pitchFamily="65" charset="-122"/>
                </a:defRPr>
              </a:lvl1pPr>
            </a:lstStyle>
            <a:p>
              <a:r>
                <a:rPr lang="en-US" altLang="zh-CN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5.6.1</a:t>
              </a:r>
              <a:r>
                <a:rPr lang="zh-CN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HBase常用JAVA API</a:t>
              </a:r>
            </a:p>
          </p:txBody>
        </p:sp>
        <p:sp>
          <p:nvSpPr>
            <p:cNvPr id="118" name="Freeform 6"/>
            <p:cNvSpPr/>
            <p:nvPr/>
          </p:nvSpPr>
          <p:spPr bwMode="auto">
            <a:xfrm>
              <a:off x="772" y="689"/>
              <a:ext cx="339" cy="338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rgbClr val="2C99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543560" y="1348740"/>
            <a:ext cx="10645775" cy="506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457200" eaLnBrk="1" latinLnBrk="0" hangingPunct="1">
              <a:lnSpc>
                <a:spcPct val="150000"/>
              </a:lnSpc>
            </a:pPr>
            <a:endParaRPr lang="zh-CN" sz="18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4" name="TextBox 54"/>
          <p:cNvSpPr txBox="1"/>
          <p:nvPr/>
        </p:nvSpPr>
        <p:spPr>
          <a:xfrm>
            <a:off x="706120" y="1348740"/>
            <a:ext cx="11203305" cy="37828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pPr indent="457200" eaLnBrk="1" latinLnBrk="0" hangingPunct="1">
              <a:lnSpc>
                <a:spcPct val="150000"/>
              </a:lnSpc>
            </a:pPr>
            <a:endParaRPr lang="en-US" sz="1800" b="1" dirty="0">
              <a:solidFill>
                <a:schemeClr val="accent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indent="457200" eaLnBrk="1" latinLnBrk="0" hangingPunct="1">
              <a:lnSpc>
                <a:spcPct val="150000"/>
              </a:lnSpc>
            </a:pPr>
            <a:endParaRPr lang="en-US" sz="1800" b="1" dirty="0">
              <a:solidFill>
                <a:schemeClr val="accent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indent="457200" eaLnBrk="1" latinLnBrk="0" hangingPunct="1">
              <a:lnSpc>
                <a:spcPct val="150000"/>
              </a:lnSpc>
            </a:pPr>
            <a:r>
              <a:rPr sz="1800" b="1" dirty="0" err="1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与HBase数据存储管理相关的Java</a:t>
            </a:r>
            <a:r>
              <a:rPr sz="180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API主要包括：Admin、HBaseConfiguration、HTableDescriptor、HColumnDescriptor、Put、Get、ResultScanner、Result、Scan。</a:t>
            </a:r>
            <a:endParaRPr lang="en-US" sz="1800" b="1" dirty="0">
              <a:solidFill>
                <a:schemeClr val="accent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indent="457200" eaLnBrk="1" latinLnBrk="0" hangingPunct="1">
              <a:lnSpc>
                <a:spcPct val="150000"/>
              </a:lnSpc>
            </a:pPr>
            <a:endParaRPr lang="en-US" sz="1800" b="1" dirty="0">
              <a:solidFill>
                <a:schemeClr val="accent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indent="457200" eaLnBrk="1" latinLnBrk="0" hangingPunct="1">
              <a:lnSpc>
                <a:spcPct val="150000"/>
              </a:lnSpc>
            </a:pPr>
            <a:r>
              <a:rPr sz="180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1．org.apache.hadoop.hbase.client.Admin</a:t>
            </a:r>
          </a:p>
          <a:p>
            <a:pPr indent="457200" eaLnBrk="1" latinLnBrk="0" hangingPunct="1">
              <a:lnSpc>
                <a:spcPct val="150000"/>
              </a:lnSpc>
            </a:pPr>
            <a:r>
              <a:rPr sz="1800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public interface Admin，是一个接口，必须通过调用Connection.getAdmin()方法，返回一个实例化对象。该接口用于管理HBase数据库的表信息，包括创建表、删除表、列出表项、使表有效或无效、添加或删除表的列族成员、检查HBase的运行状态等。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1273845" y="1573732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/>
              <a:t>https://hbase.apache.org/apidocs/index.html</a:t>
            </a:r>
            <a:endParaRPr lang="zh-CN" altLang="en-US" dirty="0"/>
          </a:p>
        </p:txBody>
      </p:sp>
    </p:spTree>
  </p:cSld>
  <p:clrMapOvr>
    <a:masterClrMapping/>
  </p:clrMapOvr>
  <p:transition spd="slow" advClick="0" advTm="3624"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 bwMode="auto">
          <a:xfrm>
            <a:off x="0" y="0"/>
            <a:ext cx="12195810" cy="553720"/>
          </a:xfrm>
          <a:prstGeom prst="rect">
            <a:avLst/>
          </a:prstGeom>
          <a:solidFill>
            <a:srgbClr val="2C99C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5100" y="19685"/>
            <a:ext cx="378460" cy="506095"/>
            <a:chOff x="418" y="422"/>
            <a:chExt cx="691" cy="980"/>
          </a:xfrm>
        </p:grpSpPr>
        <p:sp>
          <p:nvSpPr>
            <p:cNvPr id="5" name="Freeform 5"/>
            <p:cNvSpPr/>
            <p:nvPr/>
          </p:nvSpPr>
          <p:spPr bwMode="auto">
            <a:xfrm>
              <a:off x="425" y="422"/>
              <a:ext cx="414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418" y="982"/>
              <a:ext cx="411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5" name="TextBox 54"/>
          <p:cNvSpPr txBox="1"/>
          <p:nvPr/>
        </p:nvSpPr>
        <p:spPr>
          <a:xfrm>
            <a:off x="603801" y="31845"/>
            <a:ext cx="597666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r>
              <a:rPr lang="en-US" altLang="zh-CN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5.6</a:t>
            </a:r>
            <a:r>
              <a:rPr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HBase</a:t>
            </a:r>
            <a:r>
              <a:rPr lang="zh-CN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编程接口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389890" y="824230"/>
            <a:ext cx="6646545" cy="460348"/>
            <a:chOff x="772" y="481"/>
            <a:chExt cx="9749" cy="724"/>
          </a:xfrm>
        </p:grpSpPr>
        <p:sp>
          <p:nvSpPr>
            <p:cNvPr id="116" name="TextBox 54"/>
            <p:cNvSpPr txBox="1"/>
            <p:nvPr/>
          </p:nvSpPr>
          <p:spPr>
            <a:xfrm>
              <a:off x="1109" y="481"/>
              <a:ext cx="9412" cy="7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chemeClr val="tx1">
                      <a:lumMod val="75000"/>
                    </a:schemeClr>
                  </a:solidFill>
                  <a:latin typeface="方正卡通简体" pitchFamily="65" charset="-122"/>
                  <a:ea typeface="方正卡通简体" pitchFamily="65" charset="-122"/>
                </a:defRPr>
              </a:lvl1pPr>
            </a:lstStyle>
            <a:p>
              <a:r>
                <a:rPr lang="en-US" altLang="zh-CN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5.6.1</a:t>
              </a:r>
              <a:r>
                <a:rPr lang="zh-CN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HBase数据操作</a:t>
              </a:r>
            </a:p>
          </p:txBody>
        </p:sp>
        <p:sp>
          <p:nvSpPr>
            <p:cNvPr id="118" name="Freeform 6"/>
            <p:cNvSpPr/>
            <p:nvPr/>
          </p:nvSpPr>
          <p:spPr bwMode="auto">
            <a:xfrm>
              <a:off x="772" y="689"/>
              <a:ext cx="339" cy="338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rgbClr val="2C99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316865" y="1284605"/>
            <a:ext cx="10645775" cy="5530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457200" eaLnBrk="1" latinLnBrk="0" hangingPunct="1">
              <a:lnSpc>
                <a:spcPct val="150000"/>
              </a:lnSpc>
            </a:pPr>
            <a:r>
              <a:rPr lang="zh-CN" sz="1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sz="2000" b="1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Admin接口的主要方法：</a:t>
            </a:r>
          </a:p>
        </p:txBody>
      </p:sp>
      <p:graphicFrame>
        <p:nvGraphicFramePr>
          <p:cNvPr id="9" name="表格 8"/>
          <p:cNvGraphicFramePr/>
          <p:nvPr/>
        </p:nvGraphicFramePr>
        <p:xfrm>
          <a:off x="1870075" y="1936750"/>
          <a:ext cx="8456930" cy="4147185"/>
        </p:xfrm>
        <a:graphic>
          <a:graphicData uri="http://schemas.openxmlformats.org/drawingml/2006/table">
            <a:tbl>
              <a:tblPr firstRow="1" bandRow="1">
                <a:tableStyleId>{284E427A-3D55-4303-BF80-6455036E1DE7}</a:tableStyleId>
              </a:tblPr>
              <a:tblGrid>
                <a:gridCol w="84569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620395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void addColumn(TableName tableName, ColumnFamilyDescriptor columnFamily)向一个已存在的表中添加列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1795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1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void closeRegion(String regionname, String serverName)关闭Resign</a:t>
                      </a:r>
                      <a:endParaRPr lang="en-US" altLang="en-US" sz="1600" b="1">
                        <a:solidFill>
                          <a:schemeClr val="accent1">
                            <a:lumMod val="50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9116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1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void createTable(TableDescriptor desc)创建表</a:t>
                      </a:r>
                      <a:endParaRPr lang="en-US" altLang="en-US" sz="1600" b="1">
                        <a:solidFill>
                          <a:schemeClr val="accent1">
                            <a:lumMod val="50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91795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1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void disableTable(TableName tableName)使表无效</a:t>
                      </a:r>
                      <a:endParaRPr lang="en-US" altLang="en-US" sz="1600" b="1">
                        <a:solidFill>
                          <a:schemeClr val="accent1">
                            <a:lumMod val="50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9116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1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void deleteTable(TableName tableName)删除表</a:t>
                      </a:r>
                      <a:endParaRPr lang="en-US" altLang="en-US" sz="1600" b="1">
                        <a:solidFill>
                          <a:schemeClr val="accent1">
                            <a:lumMod val="50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9243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1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Void enableTable(TableName tableName)使表有效</a:t>
                      </a:r>
                      <a:endParaRPr lang="en-US" altLang="en-US" sz="1600" b="1">
                        <a:solidFill>
                          <a:schemeClr val="accent1">
                            <a:lumMod val="50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9370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1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Boolean tableExists(TableName tableName)检查表是否存在</a:t>
                      </a:r>
                      <a:endParaRPr lang="en-US" altLang="en-US" sz="1600" b="1">
                        <a:solidFill>
                          <a:schemeClr val="accent1">
                            <a:lumMod val="50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9116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1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HTableDescriptor[] listTables()列出所有表</a:t>
                      </a:r>
                      <a:endParaRPr lang="en-US" altLang="en-US" sz="1600" b="1">
                        <a:solidFill>
                          <a:schemeClr val="accent1">
                            <a:lumMod val="50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93065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Void abort(String why, Throwable e)</a:t>
                      </a:r>
                      <a:r>
                        <a:rPr lang="en-US" sz="1600" b="1" dirty="0" err="1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终止服务器或客户端</a:t>
                      </a:r>
                      <a:endParaRPr lang="en-US" altLang="en-US" sz="16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90525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Boolean balance()</a:t>
                      </a:r>
                      <a:r>
                        <a:rPr lang="en-US" sz="1600" b="1" dirty="0" err="1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负载均衡</a:t>
                      </a:r>
                      <a:endParaRPr lang="en-US" altLang="en-US" sz="16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 advClick="0" advTm="3624"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 bwMode="auto">
          <a:xfrm>
            <a:off x="0" y="0"/>
            <a:ext cx="12195810" cy="553720"/>
          </a:xfrm>
          <a:prstGeom prst="rect">
            <a:avLst/>
          </a:prstGeom>
          <a:solidFill>
            <a:srgbClr val="2C99C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5100" y="19685"/>
            <a:ext cx="378460" cy="506095"/>
            <a:chOff x="418" y="422"/>
            <a:chExt cx="691" cy="980"/>
          </a:xfrm>
        </p:grpSpPr>
        <p:sp>
          <p:nvSpPr>
            <p:cNvPr id="5" name="Freeform 5"/>
            <p:cNvSpPr/>
            <p:nvPr/>
          </p:nvSpPr>
          <p:spPr bwMode="auto">
            <a:xfrm>
              <a:off x="425" y="422"/>
              <a:ext cx="414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418" y="982"/>
              <a:ext cx="411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5" name="TextBox 54"/>
          <p:cNvSpPr txBox="1"/>
          <p:nvPr/>
        </p:nvSpPr>
        <p:spPr>
          <a:xfrm>
            <a:off x="603801" y="31845"/>
            <a:ext cx="597666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r>
              <a:rPr lang="en-US" altLang="zh-CN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5.6</a:t>
            </a:r>
            <a:r>
              <a:rPr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HBase</a:t>
            </a:r>
            <a:r>
              <a:rPr lang="zh-CN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编程接口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389890" y="824230"/>
            <a:ext cx="6646545" cy="460348"/>
            <a:chOff x="772" y="481"/>
            <a:chExt cx="9749" cy="724"/>
          </a:xfrm>
        </p:grpSpPr>
        <p:sp>
          <p:nvSpPr>
            <p:cNvPr id="116" name="TextBox 54"/>
            <p:cNvSpPr txBox="1"/>
            <p:nvPr/>
          </p:nvSpPr>
          <p:spPr>
            <a:xfrm>
              <a:off x="1109" y="481"/>
              <a:ext cx="9412" cy="7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chemeClr val="tx1">
                      <a:lumMod val="75000"/>
                    </a:schemeClr>
                  </a:solidFill>
                  <a:latin typeface="方正卡通简体" pitchFamily="65" charset="-122"/>
                  <a:ea typeface="方正卡通简体" pitchFamily="65" charset="-122"/>
                </a:defRPr>
              </a:lvl1pPr>
            </a:lstStyle>
            <a:p>
              <a:r>
                <a:rPr lang="en-US" altLang="zh-CN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5.6.1</a:t>
              </a:r>
              <a:r>
                <a:rPr lang="zh-CN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HBase数据操作</a:t>
              </a:r>
            </a:p>
          </p:txBody>
        </p:sp>
        <p:sp>
          <p:nvSpPr>
            <p:cNvPr id="118" name="Freeform 6"/>
            <p:cNvSpPr/>
            <p:nvPr/>
          </p:nvSpPr>
          <p:spPr bwMode="auto">
            <a:xfrm>
              <a:off x="772" y="689"/>
              <a:ext cx="339" cy="338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rgbClr val="2C99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316865" y="1284605"/>
            <a:ext cx="10645775" cy="968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457200" eaLnBrk="1" latinLnBrk="0" hangingPunct="1">
              <a:lnSpc>
                <a:spcPct val="150000"/>
              </a:lnSpc>
            </a:pPr>
            <a:r>
              <a:rPr lang="zh-CN" sz="1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sz="2000" b="1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2．org.apache.hadoop.hbase.HBaseConfiguration</a:t>
            </a:r>
          </a:p>
          <a:p>
            <a:pPr marL="0" indent="457200" eaLnBrk="1" latinLnBrk="0" hangingPunct="1">
              <a:lnSpc>
                <a:spcPct val="150000"/>
              </a:lnSpc>
            </a:pPr>
            <a:r>
              <a:rPr lang="zh-CN" sz="180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该类用于管理HBase的配置信息。</a:t>
            </a:r>
          </a:p>
        </p:txBody>
      </p:sp>
      <p:graphicFrame>
        <p:nvGraphicFramePr>
          <p:cNvPr id="4" name="表格 3"/>
          <p:cNvGraphicFramePr/>
          <p:nvPr/>
        </p:nvGraphicFramePr>
        <p:xfrm>
          <a:off x="1591310" y="3079115"/>
          <a:ext cx="8674735" cy="2213610"/>
        </p:xfrm>
        <a:graphic>
          <a:graphicData uri="http://schemas.openxmlformats.org/drawingml/2006/table">
            <a:tbl>
              <a:tblPr firstRow="1" bandRow="1">
                <a:tableStyleId>{284E427A-3D55-4303-BF80-6455036E1DE7}</a:tableStyleId>
              </a:tblPr>
              <a:tblGrid>
                <a:gridCol w="867473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509905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Configuration create()使用默认的HBase配置文件创建Configuration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0899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1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Configuration addHbaseResources(Configuration conf)向当前Configuration添加conf中的配置信息</a:t>
                      </a:r>
                      <a:endParaRPr lang="en-US" altLang="en-US" sz="1600" b="1">
                        <a:solidFill>
                          <a:schemeClr val="accent1">
                            <a:lumMod val="50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94715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1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Void merge(Configuration destConf, Configuration srcConf)合并两个Configuration</a:t>
                      </a:r>
                      <a:endParaRPr lang="en-US" altLang="en-US" sz="1600" b="1">
                        <a:solidFill>
                          <a:schemeClr val="accent1">
                            <a:lumMod val="50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00" name="文本框 99"/>
          <p:cNvSpPr txBox="1"/>
          <p:nvPr/>
        </p:nvSpPr>
        <p:spPr>
          <a:xfrm>
            <a:off x="870267" y="2353310"/>
            <a:ext cx="5080000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0" indent="0"/>
            <a:r>
              <a:rPr lang="zh-CN" sz="2000" b="1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</a:t>
            </a:r>
            <a:r>
              <a:rPr lang="zh-CN" sz="1800" b="1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HBaseConfiguration类的主要方法：</a:t>
            </a:r>
          </a:p>
        </p:txBody>
      </p:sp>
    </p:spTree>
  </p:cSld>
  <p:clrMapOvr>
    <a:masterClrMapping/>
  </p:clrMapOvr>
  <p:transition spd="slow" advClick="0" advTm="3624"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 bwMode="auto">
          <a:xfrm>
            <a:off x="0" y="0"/>
            <a:ext cx="12195810" cy="553720"/>
          </a:xfrm>
          <a:prstGeom prst="rect">
            <a:avLst/>
          </a:prstGeom>
          <a:solidFill>
            <a:srgbClr val="2C99C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5100" y="19685"/>
            <a:ext cx="378460" cy="506095"/>
            <a:chOff x="418" y="422"/>
            <a:chExt cx="691" cy="980"/>
          </a:xfrm>
        </p:grpSpPr>
        <p:sp>
          <p:nvSpPr>
            <p:cNvPr id="5" name="Freeform 5"/>
            <p:cNvSpPr/>
            <p:nvPr/>
          </p:nvSpPr>
          <p:spPr bwMode="auto">
            <a:xfrm>
              <a:off x="425" y="422"/>
              <a:ext cx="414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418" y="982"/>
              <a:ext cx="411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5" name="TextBox 54"/>
          <p:cNvSpPr txBox="1"/>
          <p:nvPr/>
        </p:nvSpPr>
        <p:spPr>
          <a:xfrm>
            <a:off x="603801" y="31845"/>
            <a:ext cx="597666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r>
              <a:rPr lang="en-US" altLang="zh-CN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5.6</a:t>
            </a:r>
            <a:r>
              <a:rPr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HBase</a:t>
            </a:r>
            <a:r>
              <a:rPr lang="zh-CN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编程接口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389890" y="824230"/>
            <a:ext cx="6646545" cy="460348"/>
            <a:chOff x="772" y="481"/>
            <a:chExt cx="9749" cy="724"/>
          </a:xfrm>
        </p:grpSpPr>
        <p:sp>
          <p:nvSpPr>
            <p:cNvPr id="116" name="TextBox 54"/>
            <p:cNvSpPr txBox="1"/>
            <p:nvPr/>
          </p:nvSpPr>
          <p:spPr>
            <a:xfrm>
              <a:off x="1109" y="481"/>
              <a:ext cx="9412" cy="7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chemeClr val="tx1">
                      <a:lumMod val="75000"/>
                    </a:schemeClr>
                  </a:solidFill>
                  <a:latin typeface="方正卡通简体" pitchFamily="65" charset="-122"/>
                  <a:ea typeface="方正卡通简体" pitchFamily="65" charset="-122"/>
                </a:defRPr>
              </a:lvl1pPr>
            </a:lstStyle>
            <a:p>
              <a:r>
                <a:rPr lang="en-US" altLang="zh-CN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5.6.1</a:t>
              </a:r>
              <a:r>
                <a:rPr lang="zh-CN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HBase数据操作</a:t>
              </a:r>
            </a:p>
          </p:txBody>
        </p:sp>
        <p:sp>
          <p:nvSpPr>
            <p:cNvPr id="118" name="Freeform 6"/>
            <p:cNvSpPr/>
            <p:nvPr/>
          </p:nvSpPr>
          <p:spPr bwMode="auto">
            <a:xfrm>
              <a:off x="772" y="689"/>
              <a:ext cx="339" cy="338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rgbClr val="2C99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316865" y="1284605"/>
            <a:ext cx="10645775" cy="1383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457200" eaLnBrk="1" latinLnBrk="0" hangingPunct="1">
              <a:lnSpc>
                <a:spcPct val="150000"/>
              </a:lnSpc>
            </a:pPr>
            <a:r>
              <a:rPr lang="zh-CN" sz="1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sz="2000" b="1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3．org.apache.hadoop.hbase.client.Table</a:t>
            </a:r>
          </a:p>
          <a:p>
            <a:pPr marL="0" indent="457200" eaLnBrk="1" latinLnBrk="0" hangingPunct="1">
              <a:lnSpc>
                <a:spcPct val="150000"/>
              </a:lnSpc>
            </a:pPr>
            <a:r>
              <a:rPr lang="zh-CN" sz="180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public interface Table接口，必须调用Connection.getTable()返回一个实例化对象。该接口用于    与HBase进行通信。多线程情况下，使用HTablePool较好。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543877" y="2668270"/>
            <a:ext cx="5080000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0" indent="0"/>
            <a:r>
              <a:rPr lang="zh-CN" sz="2000" b="1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</a:t>
            </a:r>
            <a:r>
              <a:rPr lang="zh-CN" b="1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Table接口的主要方法：</a:t>
            </a:r>
          </a:p>
        </p:txBody>
      </p:sp>
      <p:graphicFrame>
        <p:nvGraphicFramePr>
          <p:cNvPr id="9" name="表格 8"/>
          <p:cNvGraphicFramePr/>
          <p:nvPr/>
        </p:nvGraphicFramePr>
        <p:xfrm>
          <a:off x="1478280" y="3169920"/>
          <a:ext cx="9238615" cy="3214370"/>
        </p:xfrm>
        <a:graphic>
          <a:graphicData uri="http://schemas.openxmlformats.org/drawingml/2006/table">
            <a:tbl>
              <a:tblPr firstRow="1" bandRow="1">
                <a:tableStyleId>{284E427A-3D55-4303-BF80-6455036E1DE7}</a:tableStyleId>
              </a:tblPr>
              <a:tblGrid>
                <a:gridCol w="92386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8227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Void close()释放所有资源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2425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1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Void delete(Delete delete)删除指定的单元格或行</a:t>
                      </a:r>
                      <a:endParaRPr lang="en-US" altLang="en-US" sz="1600" b="1">
                        <a:solidFill>
                          <a:schemeClr val="accent1">
                            <a:lumMod val="50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0365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1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Boolean exists(Get get)检查Get对象指定的列是否存在</a:t>
                      </a:r>
                      <a:endParaRPr lang="en-US" altLang="en-US" sz="1600" b="1">
                        <a:solidFill>
                          <a:schemeClr val="accent1">
                            <a:lumMod val="50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9725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1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Result get(Get get)从指定行的单元格中取得相应的值</a:t>
                      </a:r>
                      <a:endParaRPr lang="en-US" altLang="en-US" sz="1600" b="1">
                        <a:solidFill>
                          <a:schemeClr val="accent1">
                            <a:lumMod val="50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40995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1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Void put(Put put)向表中添加值</a:t>
                      </a:r>
                      <a:endParaRPr lang="en-US" altLang="en-US" sz="1600" b="1">
                        <a:solidFill>
                          <a:schemeClr val="accent1">
                            <a:lumMod val="50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44525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1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ResultScanner  getScanner(byte[] family)ResultScanner  getScanner(byte[] family, byte[] qualifier)ResultScanner  getScanner(Scan scan)</a:t>
                      </a:r>
                      <a:endParaRPr lang="en-US" altLang="en-US" sz="1600" b="1">
                        <a:solidFill>
                          <a:schemeClr val="accent1">
                            <a:lumMod val="50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3782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1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HTableDescriptor  getTableDescriptor()获得当前表格的HTableDescriptor对象</a:t>
                      </a:r>
                      <a:endParaRPr lang="en-US" altLang="en-US" sz="1600" b="1">
                        <a:solidFill>
                          <a:schemeClr val="accent1">
                            <a:lumMod val="50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36245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1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TableName getName()获取当前表名</a:t>
                      </a:r>
                      <a:endParaRPr lang="en-US" altLang="en-US" sz="1600" b="1">
                        <a:solidFill>
                          <a:schemeClr val="accent1">
                            <a:lumMod val="50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 advClick="0" advTm="3624"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 bwMode="auto">
          <a:xfrm>
            <a:off x="0" y="0"/>
            <a:ext cx="12195810" cy="553720"/>
          </a:xfrm>
          <a:prstGeom prst="rect">
            <a:avLst/>
          </a:prstGeom>
          <a:solidFill>
            <a:srgbClr val="2C99C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5100" y="19685"/>
            <a:ext cx="378460" cy="506095"/>
            <a:chOff x="418" y="422"/>
            <a:chExt cx="691" cy="980"/>
          </a:xfrm>
        </p:grpSpPr>
        <p:sp>
          <p:nvSpPr>
            <p:cNvPr id="5" name="Freeform 5"/>
            <p:cNvSpPr/>
            <p:nvPr/>
          </p:nvSpPr>
          <p:spPr bwMode="auto">
            <a:xfrm>
              <a:off x="425" y="422"/>
              <a:ext cx="414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418" y="982"/>
              <a:ext cx="411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5" name="TextBox 54"/>
          <p:cNvSpPr txBox="1"/>
          <p:nvPr/>
        </p:nvSpPr>
        <p:spPr>
          <a:xfrm>
            <a:off x="603801" y="31845"/>
            <a:ext cx="597666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r>
              <a:rPr lang="en-US" altLang="zh-CN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5.6</a:t>
            </a:r>
            <a:r>
              <a:rPr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HBase</a:t>
            </a:r>
            <a:r>
              <a:rPr lang="zh-CN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编程接口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389890" y="824230"/>
            <a:ext cx="6646545" cy="460348"/>
            <a:chOff x="772" y="481"/>
            <a:chExt cx="9749" cy="724"/>
          </a:xfrm>
        </p:grpSpPr>
        <p:sp>
          <p:nvSpPr>
            <p:cNvPr id="116" name="TextBox 54"/>
            <p:cNvSpPr txBox="1"/>
            <p:nvPr/>
          </p:nvSpPr>
          <p:spPr>
            <a:xfrm>
              <a:off x="1109" y="481"/>
              <a:ext cx="9412" cy="7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chemeClr val="tx1">
                      <a:lumMod val="75000"/>
                    </a:schemeClr>
                  </a:solidFill>
                  <a:latin typeface="方正卡通简体" pitchFamily="65" charset="-122"/>
                  <a:ea typeface="方正卡通简体" pitchFamily="65" charset="-122"/>
                </a:defRPr>
              </a:lvl1pPr>
            </a:lstStyle>
            <a:p>
              <a:r>
                <a:rPr lang="en-US" altLang="zh-CN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5.6.1</a:t>
              </a:r>
              <a:r>
                <a:rPr lang="zh-CN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HBase数据操作</a:t>
              </a:r>
            </a:p>
          </p:txBody>
        </p:sp>
        <p:sp>
          <p:nvSpPr>
            <p:cNvPr id="118" name="Freeform 6"/>
            <p:cNvSpPr/>
            <p:nvPr/>
          </p:nvSpPr>
          <p:spPr bwMode="auto">
            <a:xfrm>
              <a:off x="772" y="689"/>
              <a:ext cx="339" cy="338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rgbClr val="2C99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316865" y="1284605"/>
            <a:ext cx="10891520" cy="1337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457200" eaLnBrk="1" latinLnBrk="0" hangingPunct="1">
              <a:lnSpc>
                <a:spcPct val="150000"/>
              </a:lnSpc>
            </a:pPr>
            <a:r>
              <a:rPr lang="zh-CN" b="1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4．org.apache.hadoop.hbase.HTableDescriptor</a:t>
            </a:r>
          </a:p>
          <a:p>
            <a:pPr marL="0" indent="457200" eaLnBrk="1" latinLnBrk="0" hangingPunct="1">
              <a:lnSpc>
                <a:spcPct val="150000"/>
              </a:lnSpc>
            </a:pPr>
            <a:r>
              <a:rPr lang="zh-CN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HTableDescriptor包含了HBase中表格的详细信息，例如表中的列族、该表的类型（-ROOT-，.META.）、该表是否只读、MemStore的最大空间、Region什么时候应该分裂等等。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543877" y="2668270"/>
            <a:ext cx="5080000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0" indent="0"/>
            <a:r>
              <a:rPr lang="zh-CN" sz="2000" b="1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</a:t>
            </a:r>
            <a:r>
              <a:rPr lang="zh-CN" b="1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HTableDescriptor类的主要方法</a:t>
            </a:r>
            <a:r>
              <a:rPr lang="en-US" altLang="zh-CN" b="1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:</a:t>
            </a:r>
          </a:p>
        </p:txBody>
      </p:sp>
      <p:graphicFrame>
        <p:nvGraphicFramePr>
          <p:cNvPr id="4" name="表格 3"/>
          <p:cNvGraphicFramePr/>
          <p:nvPr/>
        </p:nvGraphicFramePr>
        <p:xfrm>
          <a:off x="1270635" y="3216910"/>
          <a:ext cx="8437245" cy="3048635"/>
        </p:xfrm>
        <a:graphic>
          <a:graphicData uri="http://schemas.openxmlformats.org/drawingml/2006/table">
            <a:tbl>
              <a:tblPr firstRow="1" bandRow="1">
                <a:tableStyleId>{284E427A-3D55-4303-BF80-6455036E1DE7}</a:tableStyleId>
              </a:tblPr>
              <a:tblGrid>
                <a:gridCol w="84372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605155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HTableDescriptor  addFamily(HColumnDescriptor family)添加列族</a:t>
                      </a:r>
                      <a:endParaRPr lang="en-US" altLang="en-US" sz="16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5455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1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Collection&lt;HColumnDescriptor&gt;  getFamilies()返回所有列族的名称</a:t>
                      </a:r>
                      <a:endParaRPr lang="en-US" altLang="en-US" sz="1600" b="1">
                        <a:solidFill>
                          <a:schemeClr val="accent1">
                            <a:lumMod val="50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4323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1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TableName getTableName()返回表名实例</a:t>
                      </a:r>
                      <a:endParaRPr lang="en-US" altLang="en-US" sz="1600" b="1">
                        <a:solidFill>
                          <a:schemeClr val="accent1">
                            <a:lumMod val="50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74345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1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Byte[] getValue(Bytes key)获得属性值</a:t>
                      </a:r>
                      <a:endParaRPr lang="en-US" altLang="en-US" sz="1600" b="1">
                        <a:solidFill>
                          <a:schemeClr val="accent1">
                            <a:lumMod val="50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55295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1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HTableDescriptor  removeFamily(byte[] column)删除列族</a:t>
                      </a:r>
                      <a:endParaRPr lang="en-US" altLang="en-US" sz="1600" b="1">
                        <a:solidFill>
                          <a:schemeClr val="accent1">
                            <a:lumMod val="50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05155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1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HTableDescriptor  setValue(byte[] key, byte[] value)设置属性的值</a:t>
                      </a:r>
                      <a:endParaRPr lang="en-US" altLang="en-US" sz="1600" b="1">
                        <a:solidFill>
                          <a:schemeClr val="accent1">
                            <a:lumMod val="50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 advClick="0" advTm="3624"/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 bwMode="auto">
          <a:xfrm>
            <a:off x="0" y="0"/>
            <a:ext cx="12195810" cy="553720"/>
          </a:xfrm>
          <a:prstGeom prst="rect">
            <a:avLst/>
          </a:prstGeom>
          <a:solidFill>
            <a:srgbClr val="2C99C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5100" y="19685"/>
            <a:ext cx="378460" cy="506095"/>
            <a:chOff x="418" y="422"/>
            <a:chExt cx="691" cy="980"/>
          </a:xfrm>
        </p:grpSpPr>
        <p:sp>
          <p:nvSpPr>
            <p:cNvPr id="5" name="Freeform 5"/>
            <p:cNvSpPr/>
            <p:nvPr/>
          </p:nvSpPr>
          <p:spPr bwMode="auto">
            <a:xfrm>
              <a:off x="425" y="422"/>
              <a:ext cx="414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418" y="982"/>
              <a:ext cx="411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5" name="TextBox 54"/>
          <p:cNvSpPr txBox="1"/>
          <p:nvPr/>
        </p:nvSpPr>
        <p:spPr>
          <a:xfrm>
            <a:off x="603801" y="31845"/>
            <a:ext cx="597666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r>
              <a:rPr lang="en-US" altLang="zh-CN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5.6</a:t>
            </a:r>
            <a:r>
              <a:rPr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HBase</a:t>
            </a:r>
            <a:r>
              <a:rPr lang="zh-CN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编程接口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389890" y="824230"/>
            <a:ext cx="6646545" cy="460348"/>
            <a:chOff x="772" y="481"/>
            <a:chExt cx="9749" cy="724"/>
          </a:xfrm>
        </p:grpSpPr>
        <p:sp>
          <p:nvSpPr>
            <p:cNvPr id="116" name="TextBox 54"/>
            <p:cNvSpPr txBox="1"/>
            <p:nvPr/>
          </p:nvSpPr>
          <p:spPr>
            <a:xfrm>
              <a:off x="1109" y="481"/>
              <a:ext cx="9412" cy="7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chemeClr val="tx1">
                      <a:lumMod val="75000"/>
                    </a:schemeClr>
                  </a:solidFill>
                  <a:latin typeface="方正卡通简体" pitchFamily="65" charset="-122"/>
                  <a:ea typeface="方正卡通简体" pitchFamily="65" charset="-122"/>
                </a:defRPr>
              </a:lvl1pPr>
            </a:lstStyle>
            <a:p>
              <a:r>
                <a:rPr lang="en-US" altLang="zh-CN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5.6.1</a:t>
              </a:r>
              <a:r>
                <a:rPr lang="zh-CN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HBase数据操作</a:t>
              </a:r>
            </a:p>
          </p:txBody>
        </p:sp>
        <p:sp>
          <p:nvSpPr>
            <p:cNvPr id="118" name="Freeform 6"/>
            <p:cNvSpPr/>
            <p:nvPr/>
          </p:nvSpPr>
          <p:spPr bwMode="auto">
            <a:xfrm>
              <a:off x="772" y="689"/>
              <a:ext cx="339" cy="338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rgbClr val="2C99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316865" y="1284605"/>
            <a:ext cx="10891520" cy="922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457200" eaLnBrk="1" latinLnBrk="0" hangingPunct="1">
              <a:lnSpc>
                <a:spcPct val="150000"/>
              </a:lnSpc>
            </a:pPr>
            <a:r>
              <a:rPr lang="zh-CN" b="1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5．org.apache.hadoop.hbase.HColumnDescriptor</a:t>
            </a:r>
          </a:p>
          <a:p>
            <a:pPr marL="0" indent="457200" eaLnBrk="1" latinLnBrk="0" hangingPunct="1">
              <a:lnSpc>
                <a:spcPct val="150000"/>
              </a:lnSpc>
            </a:pPr>
            <a:r>
              <a:rPr lang="zh-CN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HColumnDescriptor包含了列族的详细信息，例如列族的版本号、压缩设置等。</a:t>
            </a:r>
          </a:p>
        </p:txBody>
      </p:sp>
      <p:graphicFrame>
        <p:nvGraphicFramePr>
          <p:cNvPr id="9" name="表格 8"/>
          <p:cNvGraphicFramePr/>
          <p:nvPr/>
        </p:nvGraphicFramePr>
        <p:xfrm>
          <a:off x="1365250" y="3032125"/>
          <a:ext cx="7743825" cy="1543685"/>
        </p:xfrm>
        <a:graphic>
          <a:graphicData uri="http://schemas.openxmlformats.org/drawingml/2006/table">
            <a:tbl>
              <a:tblPr firstRow="1" bandRow="1">
                <a:tableStyleId>{284E427A-3D55-4303-BF80-6455036E1DE7}</a:tableStyleId>
              </a:tblPr>
              <a:tblGrid>
                <a:gridCol w="77438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8768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Byte[] getName()获得列族名称</a:t>
                      </a:r>
                      <a:endParaRPr lang="en-US" altLang="en-US" sz="16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3545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1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Byte[] getValue(byte[] key)获得某列单元格的值</a:t>
                      </a:r>
                      <a:endParaRPr lang="en-US" altLang="en-US" sz="1600" b="1">
                        <a:solidFill>
                          <a:schemeClr val="accent1">
                            <a:lumMod val="50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3246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1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HColumnDescriptor setValue(byte[] key, byte[] value)设置某列单元格的值</a:t>
                      </a:r>
                      <a:endParaRPr lang="en-US" altLang="en-US" sz="1600" b="1">
                        <a:solidFill>
                          <a:schemeClr val="accent1">
                            <a:lumMod val="50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0" name="文本框 9"/>
          <p:cNvSpPr txBox="1"/>
          <p:nvPr/>
        </p:nvSpPr>
        <p:spPr>
          <a:xfrm>
            <a:off x="1137920" y="2356485"/>
            <a:ext cx="512254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algn="l">
              <a:buClrTx/>
              <a:buSzTx/>
            </a:pPr>
            <a:r>
              <a:rPr lang="zh-CN" sz="1800" b="1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HColumnDescriptor类的主要方法</a:t>
            </a:r>
            <a:r>
              <a:rPr lang="en-US" altLang="zh-CN" sz="1800" b="1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:</a:t>
            </a:r>
          </a:p>
        </p:txBody>
      </p:sp>
    </p:spTree>
  </p:cSld>
  <p:clrMapOvr>
    <a:masterClrMapping/>
  </p:clrMapOvr>
  <p:transition spd="slow" advClick="0" advTm="3624"/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 bwMode="auto">
          <a:xfrm>
            <a:off x="0" y="0"/>
            <a:ext cx="12195810" cy="553720"/>
          </a:xfrm>
          <a:prstGeom prst="rect">
            <a:avLst/>
          </a:prstGeom>
          <a:solidFill>
            <a:srgbClr val="2C99C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5100" y="19685"/>
            <a:ext cx="378460" cy="506095"/>
            <a:chOff x="418" y="422"/>
            <a:chExt cx="691" cy="980"/>
          </a:xfrm>
        </p:grpSpPr>
        <p:sp>
          <p:nvSpPr>
            <p:cNvPr id="5" name="Freeform 5"/>
            <p:cNvSpPr/>
            <p:nvPr/>
          </p:nvSpPr>
          <p:spPr bwMode="auto">
            <a:xfrm>
              <a:off x="425" y="422"/>
              <a:ext cx="414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418" y="982"/>
              <a:ext cx="411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5" name="TextBox 54"/>
          <p:cNvSpPr txBox="1"/>
          <p:nvPr/>
        </p:nvSpPr>
        <p:spPr>
          <a:xfrm>
            <a:off x="603801" y="31845"/>
            <a:ext cx="597666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r>
              <a:rPr lang="en-US" altLang="zh-CN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5.6</a:t>
            </a:r>
            <a:r>
              <a:rPr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HBase</a:t>
            </a:r>
            <a:r>
              <a:rPr lang="zh-CN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编程接口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389890" y="824230"/>
            <a:ext cx="6646545" cy="460348"/>
            <a:chOff x="772" y="481"/>
            <a:chExt cx="9749" cy="724"/>
          </a:xfrm>
        </p:grpSpPr>
        <p:sp>
          <p:nvSpPr>
            <p:cNvPr id="116" name="TextBox 54"/>
            <p:cNvSpPr txBox="1"/>
            <p:nvPr/>
          </p:nvSpPr>
          <p:spPr>
            <a:xfrm>
              <a:off x="1109" y="481"/>
              <a:ext cx="9412" cy="7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chemeClr val="tx1">
                      <a:lumMod val="75000"/>
                    </a:schemeClr>
                  </a:solidFill>
                  <a:latin typeface="方正卡通简体" pitchFamily="65" charset="-122"/>
                  <a:ea typeface="方正卡通简体" pitchFamily="65" charset="-122"/>
                </a:defRPr>
              </a:lvl1pPr>
            </a:lstStyle>
            <a:p>
              <a:r>
                <a:rPr lang="en-US" altLang="zh-CN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5.6.1</a:t>
              </a:r>
              <a:r>
                <a:rPr lang="zh-CN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HBase数据操作</a:t>
              </a:r>
            </a:p>
          </p:txBody>
        </p:sp>
        <p:sp>
          <p:nvSpPr>
            <p:cNvPr id="118" name="Freeform 6"/>
            <p:cNvSpPr/>
            <p:nvPr/>
          </p:nvSpPr>
          <p:spPr bwMode="auto">
            <a:xfrm>
              <a:off x="772" y="689"/>
              <a:ext cx="339" cy="338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rgbClr val="2C99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316865" y="1284605"/>
            <a:ext cx="10891520" cy="922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457200" eaLnBrk="1" latinLnBrk="0" hangingPunct="1">
              <a:lnSpc>
                <a:spcPct val="150000"/>
              </a:lnSpc>
            </a:pPr>
            <a:r>
              <a:rPr lang="zh-CN" b="1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6．org.apache.hadoop.hbase.client.Put</a:t>
            </a:r>
          </a:p>
          <a:p>
            <a:pPr marL="0" indent="457200" eaLnBrk="1" latinLnBrk="0" hangingPunct="1">
              <a:lnSpc>
                <a:spcPct val="150000"/>
              </a:lnSpc>
            </a:pPr>
            <a:r>
              <a:rPr lang="zh-CN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用来对单元格执行添加数据操作。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891540" y="2206625"/>
            <a:ext cx="512254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>
              <a:buClrTx/>
              <a:buSzTx/>
            </a:pPr>
            <a:r>
              <a:rPr sz="1800" b="1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Put类的主要方法</a:t>
            </a:r>
            <a:r>
              <a:rPr lang="en-US" sz="1800" b="1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:</a:t>
            </a:r>
          </a:p>
        </p:txBody>
      </p:sp>
      <p:graphicFrame>
        <p:nvGraphicFramePr>
          <p:cNvPr id="4" name="表格 3"/>
          <p:cNvGraphicFramePr/>
          <p:nvPr/>
        </p:nvGraphicFramePr>
        <p:xfrm>
          <a:off x="1083945" y="2918460"/>
          <a:ext cx="8585835" cy="2400300"/>
        </p:xfrm>
        <a:graphic>
          <a:graphicData uri="http://schemas.openxmlformats.org/drawingml/2006/table">
            <a:tbl>
              <a:tblPr firstRow="1" bandRow="1">
                <a:tableStyleId>{284E427A-3D55-4303-BF80-6455036E1DE7}</a:tableStyleId>
              </a:tblPr>
              <a:tblGrid>
                <a:gridCol w="858583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68453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Put addColumn(byte[] family, byte[] qualifier, byte[] value)将指定的列族、列、值添加到Put对象中</a:t>
                      </a:r>
                      <a:endParaRPr lang="en-US" altLang="en-US" sz="16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150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1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List&lt;Cell&gt; get(byte[] family, byte[] qualifier)获取列族和列中的所有单元格</a:t>
                      </a:r>
                      <a:endParaRPr lang="en-US" altLang="en-US" sz="1600" b="1">
                        <a:solidFill>
                          <a:schemeClr val="accent1">
                            <a:lumMod val="50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72135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1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Boolean has(byte[] family, byte[] qualifier)列族和列是否存在</a:t>
                      </a:r>
                      <a:endParaRPr lang="en-US" altLang="en-US" sz="1600" b="1">
                        <a:solidFill>
                          <a:schemeClr val="accent1">
                            <a:lumMod val="50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72135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1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Boolean has(byte[] family, byte[] qualifier, byte[] value)检查列族和列中是否存在value</a:t>
                      </a:r>
                      <a:endParaRPr lang="en-US" altLang="en-US" sz="1600" b="1">
                        <a:solidFill>
                          <a:schemeClr val="accent1">
                            <a:lumMod val="50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 advClick="0" advTm="3624"/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 bwMode="auto">
          <a:xfrm>
            <a:off x="0" y="0"/>
            <a:ext cx="12195810" cy="553720"/>
          </a:xfrm>
          <a:prstGeom prst="rect">
            <a:avLst/>
          </a:prstGeom>
          <a:solidFill>
            <a:srgbClr val="2C99C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5100" y="19685"/>
            <a:ext cx="378460" cy="506095"/>
            <a:chOff x="418" y="422"/>
            <a:chExt cx="691" cy="980"/>
          </a:xfrm>
        </p:grpSpPr>
        <p:sp>
          <p:nvSpPr>
            <p:cNvPr id="5" name="Freeform 5"/>
            <p:cNvSpPr/>
            <p:nvPr/>
          </p:nvSpPr>
          <p:spPr bwMode="auto">
            <a:xfrm>
              <a:off x="425" y="422"/>
              <a:ext cx="414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418" y="982"/>
              <a:ext cx="411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5" name="TextBox 54"/>
          <p:cNvSpPr txBox="1"/>
          <p:nvPr/>
        </p:nvSpPr>
        <p:spPr>
          <a:xfrm>
            <a:off x="603801" y="31845"/>
            <a:ext cx="597666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r>
              <a:rPr lang="en-US" altLang="zh-CN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5.6</a:t>
            </a:r>
            <a:r>
              <a:rPr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HBase</a:t>
            </a:r>
            <a:r>
              <a:rPr lang="zh-CN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编程接口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389890" y="824230"/>
            <a:ext cx="6646545" cy="460348"/>
            <a:chOff x="772" y="481"/>
            <a:chExt cx="9749" cy="724"/>
          </a:xfrm>
        </p:grpSpPr>
        <p:sp>
          <p:nvSpPr>
            <p:cNvPr id="116" name="TextBox 54"/>
            <p:cNvSpPr txBox="1"/>
            <p:nvPr/>
          </p:nvSpPr>
          <p:spPr>
            <a:xfrm>
              <a:off x="1109" y="481"/>
              <a:ext cx="9412" cy="7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chemeClr val="tx1">
                      <a:lumMod val="75000"/>
                    </a:schemeClr>
                  </a:solidFill>
                  <a:latin typeface="方正卡通简体" pitchFamily="65" charset="-122"/>
                  <a:ea typeface="方正卡通简体" pitchFamily="65" charset="-122"/>
                </a:defRPr>
              </a:lvl1pPr>
            </a:lstStyle>
            <a:p>
              <a:r>
                <a:rPr lang="en-US" altLang="zh-CN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5.6.1</a:t>
              </a:r>
              <a:r>
                <a:rPr lang="zh-CN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HBase数据操作</a:t>
              </a:r>
            </a:p>
          </p:txBody>
        </p:sp>
        <p:sp>
          <p:nvSpPr>
            <p:cNvPr id="118" name="Freeform 6"/>
            <p:cNvSpPr/>
            <p:nvPr/>
          </p:nvSpPr>
          <p:spPr bwMode="auto">
            <a:xfrm>
              <a:off x="772" y="689"/>
              <a:ext cx="339" cy="338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rgbClr val="2C99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316865" y="1284605"/>
            <a:ext cx="10891520" cy="12915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457200" eaLnBrk="1" latinLnBrk="0" hangingPunct="1">
              <a:lnSpc>
                <a:spcPct val="150000"/>
              </a:lnSpc>
            </a:pPr>
            <a:r>
              <a:rPr lang="zh-CN" b="1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7．org.apache.hadoop.hbase.client.Get</a:t>
            </a:r>
          </a:p>
          <a:p>
            <a:pPr marL="0" indent="457200" eaLnBrk="1" latinLnBrk="0" hangingPunct="1">
              <a:lnSpc>
                <a:spcPct val="150000"/>
              </a:lnSpc>
            </a:pPr>
            <a:r>
              <a:rPr lang="zh-CN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</a:t>
            </a:r>
            <a:r>
              <a:rPr lang="zh-CN" sz="160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用来获取单行的信息。</a:t>
            </a:r>
            <a:r>
              <a:rPr sz="1600" b="1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Get类的主要方法</a:t>
            </a:r>
            <a:r>
              <a:rPr lang="en-US" sz="1600" b="1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:</a:t>
            </a:r>
            <a:endParaRPr lang="en-US" sz="1600" b="1">
              <a:solidFill>
                <a:schemeClr val="accent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457200" eaLnBrk="1" latinLnBrk="0" hangingPunct="1">
              <a:lnSpc>
                <a:spcPct val="150000"/>
              </a:lnSpc>
            </a:pPr>
            <a:endParaRPr lang="zh-CN" sz="1600">
              <a:solidFill>
                <a:schemeClr val="accent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aphicFrame>
        <p:nvGraphicFramePr>
          <p:cNvPr id="9" name="表格 8"/>
          <p:cNvGraphicFramePr/>
          <p:nvPr/>
        </p:nvGraphicFramePr>
        <p:xfrm>
          <a:off x="1194435" y="2339975"/>
          <a:ext cx="8018145" cy="695960"/>
        </p:xfrm>
        <a:graphic>
          <a:graphicData uri="http://schemas.openxmlformats.org/drawingml/2006/table">
            <a:tbl>
              <a:tblPr firstRow="1" bandRow="1">
                <a:tableStyleId>{284E427A-3D55-4303-BF80-6455036E1DE7}</a:tableStyleId>
              </a:tblPr>
              <a:tblGrid>
                <a:gridCol w="80181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1465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/>
                        <a:t>Get addColumn(byte[] family, byte[] qualifier)根据列族和列获取对应的列</a:t>
                      </a:r>
                      <a:endParaRPr lang="en-US" altLang="en-US" sz="1400"/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495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1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Get setFilter(Filter filter)通过设置过滤器获取具体的列</a:t>
                      </a:r>
                      <a:endParaRPr lang="en-US" altLang="en-US" sz="1400" b="1">
                        <a:solidFill>
                          <a:schemeClr val="accent1">
                            <a:lumMod val="50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00" name="文本框 99"/>
          <p:cNvSpPr txBox="1"/>
          <p:nvPr/>
        </p:nvSpPr>
        <p:spPr>
          <a:xfrm>
            <a:off x="389890" y="3286760"/>
            <a:ext cx="10965180" cy="922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457200">
              <a:lnSpc>
                <a:spcPct val="150000"/>
              </a:lnSpc>
              <a:buClrTx/>
              <a:buSzTx/>
            </a:pPr>
            <a:r>
              <a:rPr lang="zh-CN" sz="1800" b="1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8．org.apache.hadoop.hbase.client.Result</a:t>
            </a:r>
            <a:endParaRPr lang="zh-CN" sz="1050" b="0"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marL="0" indent="457200">
              <a:lnSpc>
                <a:spcPct val="150000"/>
              </a:lnSpc>
              <a:buClrTx/>
              <a:buSzTx/>
            </a:pPr>
            <a:r>
              <a:rPr lang="zh-CN" sz="1800" b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 </a:t>
            </a:r>
            <a:r>
              <a:rPr lang="zh-CN" sz="1600" b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用于存放Get或Scan操作后的查询结果，并以&lt;key，value&gt;的格式存储在map结构中。</a:t>
            </a:r>
            <a:r>
              <a:rPr lang="zh-CN" sz="1600" b="1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Result类的主要方法</a:t>
            </a:r>
            <a:r>
              <a:rPr lang="en-US" altLang="zh-CN" sz="1600" b="1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:</a:t>
            </a:r>
          </a:p>
        </p:txBody>
      </p:sp>
      <p:graphicFrame>
        <p:nvGraphicFramePr>
          <p:cNvPr id="11" name="表格 10"/>
          <p:cNvGraphicFramePr/>
          <p:nvPr/>
        </p:nvGraphicFramePr>
        <p:xfrm>
          <a:off x="1194435" y="4367530"/>
          <a:ext cx="9499600" cy="1982470"/>
        </p:xfrm>
        <a:graphic>
          <a:graphicData uri="http://schemas.openxmlformats.org/drawingml/2006/table">
            <a:tbl>
              <a:tblPr firstRow="1" bandRow="1">
                <a:tableStyleId>{284E427A-3D55-4303-BF80-6455036E1DE7}</a:tableStyleId>
              </a:tblPr>
              <a:tblGrid>
                <a:gridCol w="9499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540385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Boolean containsColumn(byte[] family, byte[] qualifier)检查是否包含列族和列限定符指定的列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8768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1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List&lt;Cell&gt; getColumnCells(byte[] family, byte[] qualifier)获得列族和列限定符指定的列中的所有单元格</a:t>
                      </a:r>
                      <a:endParaRPr lang="en-US" altLang="en-US" sz="1400" b="1">
                        <a:solidFill>
                          <a:schemeClr val="accent1">
                            <a:lumMod val="50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8768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1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NavigableMap&lt;byte[],byte[]&gt; getFamilyMap(byte[] family)根据列族获得包含列和值的所有行的键值对</a:t>
                      </a:r>
                      <a:endParaRPr lang="en-US" altLang="en-US" sz="1400" b="1">
                        <a:solidFill>
                          <a:schemeClr val="accent1">
                            <a:lumMod val="50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66725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1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Byte[] getValue(byte[] family, byte[] qualifier)获得列族和列指定的单元格的最新值</a:t>
                      </a:r>
                      <a:endParaRPr lang="en-US" altLang="en-US" sz="1400" b="1">
                        <a:solidFill>
                          <a:schemeClr val="accent1">
                            <a:lumMod val="50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 advClick="0" advTm="3624"/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 bwMode="auto">
          <a:xfrm>
            <a:off x="0" y="0"/>
            <a:ext cx="12195810" cy="553720"/>
          </a:xfrm>
          <a:prstGeom prst="rect">
            <a:avLst/>
          </a:prstGeom>
          <a:solidFill>
            <a:srgbClr val="2C99C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5100" y="19685"/>
            <a:ext cx="378460" cy="506095"/>
            <a:chOff x="418" y="422"/>
            <a:chExt cx="691" cy="980"/>
          </a:xfrm>
        </p:grpSpPr>
        <p:sp>
          <p:nvSpPr>
            <p:cNvPr id="5" name="Freeform 5"/>
            <p:cNvSpPr/>
            <p:nvPr/>
          </p:nvSpPr>
          <p:spPr bwMode="auto">
            <a:xfrm>
              <a:off x="425" y="422"/>
              <a:ext cx="414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418" y="982"/>
              <a:ext cx="411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5" name="TextBox 54"/>
          <p:cNvSpPr txBox="1"/>
          <p:nvPr/>
        </p:nvSpPr>
        <p:spPr>
          <a:xfrm>
            <a:off x="603801" y="31845"/>
            <a:ext cx="597666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r>
              <a:rPr lang="en-US" altLang="zh-CN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5.6</a:t>
            </a:r>
            <a:r>
              <a:rPr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HBase</a:t>
            </a:r>
            <a:r>
              <a:rPr lang="zh-CN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编程接口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389890" y="824230"/>
            <a:ext cx="6646545" cy="460348"/>
            <a:chOff x="772" y="481"/>
            <a:chExt cx="9749" cy="724"/>
          </a:xfrm>
        </p:grpSpPr>
        <p:sp>
          <p:nvSpPr>
            <p:cNvPr id="116" name="TextBox 54"/>
            <p:cNvSpPr txBox="1"/>
            <p:nvPr/>
          </p:nvSpPr>
          <p:spPr>
            <a:xfrm>
              <a:off x="1109" y="481"/>
              <a:ext cx="9412" cy="7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chemeClr val="tx1">
                      <a:lumMod val="75000"/>
                    </a:schemeClr>
                  </a:solidFill>
                  <a:latin typeface="方正卡通简体" pitchFamily="65" charset="-122"/>
                  <a:ea typeface="方正卡通简体" pitchFamily="65" charset="-122"/>
                </a:defRPr>
              </a:lvl1pPr>
            </a:lstStyle>
            <a:p>
              <a:r>
                <a:rPr lang="en-US" altLang="zh-CN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5.6.1</a:t>
              </a:r>
              <a:r>
                <a:rPr lang="zh-CN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HBase数据操作</a:t>
              </a:r>
            </a:p>
          </p:txBody>
        </p:sp>
        <p:sp>
          <p:nvSpPr>
            <p:cNvPr id="118" name="Freeform 6"/>
            <p:cNvSpPr/>
            <p:nvPr/>
          </p:nvSpPr>
          <p:spPr bwMode="auto">
            <a:xfrm>
              <a:off x="772" y="689"/>
              <a:ext cx="339" cy="338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rgbClr val="2C99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426720" y="1284605"/>
            <a:ext cx="10891520" cy="875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457200" eaLnBrk="1" latinLnBrk="0" hangingPunct="1">
              <a:lnSpc>
                <a:spcPct val="150000"/>
              </a:lnSpc>
            </a:pPr>
            <a:r>
              <a:rPr lang="zh-CN" b="1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9．org.apache.hadoop.hbase.client.ResultScanner</a:t>
            </a:r>
          </a:p>
          <a:p>
            <a:pPr marL="0" indent="457200" eaLnBrk="1" latinLnBrk="0" hangingPunct="1">
              <a:lnSpc>
                <a:spcPct val="150000"/>
              </a:lnSpc>
            </a:pPr>
            <a:r>
              <a:rPr lang="zh-CN" sz="160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客户端获取值的接口。</a:t>
            </a:r>
            <a:r>
              <a:rPr lang="zh-CN" sz="1600" b="1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ResultScanner类的主要方法：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389890" y="3158490"/>
            <a:ext cx="1096518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457200">
              <a:lnSpc>
                <a:spcPct val="150000"/>
              </a:lnSpc>
              <a:buClrTx/>
              <a:buSzTx/>
            </a:pPr>
            <a:r>
              <a:rPr lang="zh-CN" sz="1600" b="1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10．org.apache.hadoop.hbase.client.Scan</a:t>
            </a:r>
          </a:p>
          <a:p>
            <a:pPr marL="0" indent="457200">
              <a:lnSpc>
                <a:spcPct val="150000"/>
              </a:lnSpc>
              <a:buClrTx/>
              <a:buSzTx/>
            </a:pPr>
            <a:r>
              <a:rPr lang="zh-CN" sz="140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可以利用Scan设定需要查找的数据，如设定版本号、起始行号、终止行号、列族、列名、返回值数量上限等</a:t>
            </a:r>
            <a:r>
              <a:rPr lang="zh-CN" sz="160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</a:p>
          <a:p>
            <a:pPr marL="0" indent="457200">
              <a:lnSpc>
                <a:spcPct val="150000"/>
              </a:lnSpc>
              <a:buClrTx/>
              <a:buSzTx/>
            </a:pPr>
            <a:r>
              <a:rPr lang="zh-CN" sz="1600" b="1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Scan类的主要方法：</a:t>
            </a:r>
          </a:p>
        </p:txBody>
      </p:sp>
      <p:graphicFrame>
        <p:nvGraphicFramePr>
          <p:cNvPr id="4" name="表格 3"/>
          <p:cNvGraphicFramePr/>
          <p:nvPr/>
        </p:nvGraphicFramePr>
        <p:xfrm>
          <a:off x="1194435" y="2242185"/>
          <a:ext cx="6379845" cy="727710"/>
        </p:xfrm>
        <a:graphic>
          <a:graphicData uri="http://schemas.openxmlformats.org/drawingml/2006/table">
            <a:tbl>
              <a:tblPr firstRow="1" bandRow="1">
                <a:tableStyleId>{284E427A-3D55-4303-BF80-6455036E1DE7}</a:tableStyleId>
              </a:tblPr>
              <a:tblGrid>
                <a:gridCol w="63798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63855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Void close()关闭scanner并释放资源</a:t>
                      </a:r>
                      <a:endParaRPr lang="en-US" altLang="en-US" sz="14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3855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Result next()获得下一个Result实例</a:t>
                      </a:r>
                      <a:endParaRPr lang="en-US" altLang="en-US" sz="14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0" name="表格 9"/>
          <p:cNvGraphicFramePr/>
          <p:nvPr/>
        </p:nvGraphicFramePr>
        <p:xfrm>
          <a:off x="980440" y="4359910"/>
          <a:ext cx="9281795" cy="2303780"/>
        </p:xfrm>
        <a:graphic>
          <a:graphicData uri="http://schemas.openxmlformats.org/drawingml/2006/table">
            <a:tbl>
              <a:tblPr firstRow="1" bandRow="1">
                <a:tableStyleId>{284E427A-3D55-4303-BF80-6455036E1DE7}</a:tableStyleId>
              </a:tblPr>
              <a:tblGrid>
                <a:gridCol w="92817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384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Scan addFamily(byte[] family)设定列族</a:t>
                      </a:r>
                      <a:endParaRPr lang="en-US" altLang="en-US" sz="16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2895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public Scan addColumn (byte[] family, byte[] qualifier)设定列族和列</a:t>
                      </a:r>
                      <a:endParaRPr lang="en-US" altLang="en-US" sz="1400" b="0">
                        <a:solidFill>
                          <a:schemeClr val="accent1">
                            <a:lumMod val="50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226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public Scan setMaxVersions()public Scan setMaxVersions(int maxVersions)设定版本的最大个数</a:t>
                      </a:r>
                      <a:endParaRPr lang="en-US" altLang="en-US" sz="1400" b="0">
                        <a:solidFill>
                          <a:schemeClr val="accent1">
                            <a:lumMod val="50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2895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public Scan setTimeRange (long minStamp, long maxStamp)设定最大最小时间戳范围</a:t>
                      </a:r>
                      <a:endParaRPr lang="en-US" altLang="en-US" sz="1400" b="0">
                        <a:solidFill>
                          <a:schemeClr val="accent1">
                            <a:lumMod val="50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384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public Scan setFilter(Filter filter)设定Fileter过滤</a:t>
                      </a:r>
                      <a:endParaRPr lang="en-US" altLang="en-US" sz="1400" b="0">
                        <a:solidFill>
                          <a:schemeClr val="accent1">
                            <a:lumMod val="50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02895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public Scan setStartRow(byte[] startRow)设定开始的行</a:t>
                      </a:r>
                      <a:endParaRPr lang="en-US" altLang="en-US" sz="1400" b="0">
                        <a:solidFill>
                          <a:schemeClr val="accent1">
                            <a:lumMod val="50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0226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public Scan setStopRow(byte[] stopRow)设定结束的行（不包含）</a:t>
                      </a:r>
                      <a:endParaRPr lang="en-US" altLang="en-US" sz="1400" b="0">
                        <a:solidFill>
                          <a:schemeClr val="accent1">
                            <a:lumMod val="50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02895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public Scan setBatch(int batch)设定最多返回的单元格数目</a:t>
                      </a:r>
                      <a:endParaRPr lang="en-US" altLang="en-US" sz="1400" b="0">
                        <a:solidFill>
                          <a:schemeClr val="accent1">
                            <a:lumMod val="50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 advClick="0" advTm="3624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 bwMode="auto">
          <a:xfrm>
            <a:off x="0" y="0"/>
            <a:ext cx="12195810" cy="553720"/>
          </a:xfrm>
          <a:prstGeom prst="rect">
            <a:avLst/>
          </a:prstGeom>
          <a:solidFill>
            <a:srgbClr val="2C99C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5100" y="19685"/>
            <a:ext cx="378460" cy="506095"/>
            <a:chOff x="418" y="422"/>
            <a:chExt cx="691" cy="980"/>
          </a:xfrm>
        </p:grpSpPr>
        <p:sp>
          <p:nvSpPr>
            <p:cNvPr id="5" name="Freeform 5"/>
            <p:cNvSpPr/>
            <p:nvPr/>
          </p:nvSpPr>
          <p:spPr bwMode="auto">
            <a:xfrm>
              <a:off x="425" y="422"/>
              <a:ext cx="414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418" y="982"/>
              <a:ext cx="411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5" name="TextBox 54"/>
          <p:cNvSpPr txBox="1"/>
          <p:nvPr/>
        </p:nvSpPr>
        <p:spPr>
          <a:xfrm>
            <a:off x="603801" y="31845"/>
            <a:ext cx="597666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r>
              <a:rPr lang="en-US" altLang="zh-CN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5.1HBase</a:t>
            </a:r>
            <a:r>
              <a:rPr lang="zh-CN" altLang="en-US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概述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362585" y="737870"/>
            <a:ext cx="6646545" cy="460348"/>
            <a:chOff x="772" y="481"/>
            <a:chExt cx="9749" cy="724"/>
          </a:xfrm>
        </p:grpSpPr>
        <p:sp>
          <p:nvSpPr>
            <p:cNvPr id="116" name="TextBox 54"/>
            <p:cNvSpPr txBox="1"/>
            <p:nvPr/>
          </p:nvSpPr>
          <p:spPr>
            <a:xfrm>
              <a:off x="1109" y="481"/>
              <a:ext cx="9412" cy="7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chemeClr val="tx1">
                      <a:lumMod val="75000"/>
                    </a:schemeClr>
                  </a:solidFill>
                  <a:latin typeface="方正卡通简体" pitchFamily="65" charset="-122"/>
                  <a:ea typeface="方正卡通简体" pitchFamily="65" charset="-122"/>
                </a:defRPr>
              </a:lvl1pPr>
            </a:lstStyle>
            <a:p>
              <a:r>
                <a:rPr lang="en-US" altLang="zh-CN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5.1.2</a:t>
              </a:r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HBase特性</a:t>
              </a:r>
            </a:p>
          </p:txBody>
        </p:sp>
        <p:sp>
          <p:nvSpPr>
            <p:cNvPr id="118" name="Freeform 6"/>
            <p:cNvSpPr/>
            <p:nvPr/>
          </p:nvSpPr>
          <p:spPr bwMode="auto">
            <a:xfrm>
              <a:off x="772" y="689"/>
              <a:ext cx="339" cy="338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rgbClr val="2C99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8" name="TextBox 54"/>
          <p:cNvSpPr txBox="1"/>
          <p:nvPr/>
        </p:nvSpPr>
        <p:spPr>
          <a:xfrm>
            <a:off x="914400" y="1662430"/>
            <a:ext cx="9319260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pPr indent="457200" eaLnBrk="1" latinLnBrk="0" hangingPunct="1">
              <a:lnSpc>
                <a:spcPct val="150000"/>
              </a:lnSpc>
            </a:pPr>
            <a:r>
              <a:rPr lang="zh-CN" altLang="en-US" sz="2000" b="1" dirty="0">
                <a:solidFill>
                  <a:srgbClr val="48484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•</a:t>
            </a:r>
            <a:r>
              <a:rPr lang="zh-CN" altLang="en-US" sz="2000" b="1" dirty="0">
                <a:solidFill>
                  <a:srgbClr val="48484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规模大：</a:t>
            </a:r>
            <a:r>
              <a:rPr lang="zh-CN" altLang="en-US" sz="2000" dirty="0">
                <a:solidFill>
                  <a:srgbClr val="48484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一个表可以有上亿行，上百万列。</a:t>
            </a:r>
          </a:p>
          <a:p>
            <a:pPr indent="457200" eaLnBrk="1" latinLnBrk="0" hangingPunct="1">
              <a:lnSpc>
                <a:spcPct val="150000"/>
              </a:lnSpc>
            </a:pPr>
            <a:r>
              <a:rPr lang="zh-CN" altLang="en-US" sz="2000" b="1" dirty="0">
                <a:solidFill>
                  <a:srgbClr val="48484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•</a:t>
            </a:r>
            <a:r>
              <a:rPr lang="zh-CN" altLang="en-US" sz="2000" b="1" dirty="0">
                <a:solidFill>
                  <a:srgbClr val="48484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面向列：</a:t>
            </a:r>
            <a:r>
              <a:rPr lang="zh-CN" altLang="en-US" sz="2000" dirty="0">
                <a:solidFill>
                  <a:srgbClr val="48484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面向列表（簇）的存储和权限控制，列（簇）独立检索。</a:t>
            </a:r>
          </a:p>
          <a:p>
            <a:pPr indent="457200" eaLnBrk="1" latinLnBrk="0" hangingPunct="1">
              <a:lnSpc>
                <a:spcPct val="150000"/>
              </a:lnSpc>
            </a:pPr>
            <a:r>
              <a:rPr lang="zh-CN" altLang="en-US" sz="2000" b="1" dirty="0">
                <a:solidFill>
                  <a:srgbClr val="48484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•</a:t>
            </a:r>
            <a:r>
              <a:rPr lang="zh-CN" altLang="en-US" sz="2000" b="1" dirty="0">
                <a:solidFill>
                  <a:srgbClr val="48484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稀疏：</a:t>
            </a:r>
            <a:r>
              <a:rPr lang="zh-CN" altLang="en-US" sz="2000" dirty="0">
                <a:solidFill>
                  <a:srgbClr val="48484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对于为空（NULL）的列，并不占用存储空间，因此，表可以设计的非常稀疏。</a:t>
            </a:r>
            <a:endParaRPr lang="zh-CN" altLang="en-US" sz="2000" b="1" dirty="0">
              <a:solidFill>
                <a:srgbClr val="48484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latinLnBrk="0" hangingPunct="1">
              <a:lnSpc>
                <a:spcPct val="150000"/>
              </a:lnSpc>
            </a:pPr>
            <a:r>
              <a:rPr lang="zh-CN" altLang="en-US" sz="2000" b="1" dirty="0">
                <a:solidFill>
                  <a:srgbClr val="48484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•</a:t>
            </a:r>
            <a:r>
              <a:rPr lang="zh-CN" altLang="en-US" sz="2000" b="1" dirty="0">
                <a:solidFill>
                  <a:srgbClr val="48484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无模式：</a:t>
            </a:r>
            <a:r>
              <a:rPr lang="zh-CN" altLang="en-US" sz="2000" dirty="0">
                <a:solidFill>
                  <a:srgbClr val="48484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每一行都有一个可以排序的主键和任意多的列，列可以根据需要动态增加，同一张表中不同的行可以有截然不同的列。</a:t>
            </a:r>
          </a:p>
          <a:p>
            <a:pPr eaLnBrk="1" latinLnBrk="0" hangingPunct="1">
              <a:lnSpc>
                <a:spcPct val="150000"/>
              </a:lnSpc>
            </a:pPr>
            <a:endParaRPr lang="zh-CN" altLang="en-US" sz="2000" dirty="0">
              <a:solidFill>
                <a:srgbClr val="48484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Click="0" advTm="3624"/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 bwMode="auto">
          <a:xfrm>
            <a:off x="0" y="0"/>
            <a:ext cx="12195810" cy="553720"/>
          </a:xfrm>
          <a:prstGeom prst="rect">
            <a:avLst/>
          </a:prstGeom>
          <a:solidFill>
            <a:srgbClr val="2C99C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5100" y="19685"/>
            <a:ext cx="378460" cy="506095"/>
            <a:chOff x="418" y="422"/>
            <a:chExt cx="691" cy="980"/>
          </a:xfrm>
        </p:grpSpPr>
        <p:sp>
          <p:nvSpPr>
            <p:cNvPr id="5" name="Freeform 5"/>
            <p:cNvSpPr/>
            <p:nvPr/>
          </p:nvSpPr>
          <p:spPr bwMode="auto">
            <a:xfrm>
              <a:off x="425" y="422"/>
              <a:ext cx="414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418" y="982"/>
              <a:ext cx="411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5" name="TextBox 54"/>
          <p:cNvSpPr txBox="1"/>
          <p:nvPr/>
        </p:nvSpPr>
        <p:spPr>
          <a:xfrm>
            <a:off x="603801" y="31845"/>
            <a:ext cx="597666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r>
              <a:rPr lang="en-US" altLang="zh-CN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5.6</a:t>
            </a:r>
            <a:r>
              <a:rPr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HBase</a:t>
            </a:r>
            <a:r>
              <a:rPr lang="zh-CN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编程接口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389890" y="824230"/>
            <a:ext cx="6646545" cy="460348"/>
            <a:chOff x="772" y="481"/>
            <a:chExt cx="9749" cy="724"/>
          </a:xfrm>
        </p:grpSpPr>
        <p:sp>
          <p:nvSpPr>
            <p:cNvPr id="116" name="TextBox 54"/>
            <p:cNvSpPr txBox="1"/>
            <p:nvPr/>
          </p:nvSpPr>
          <p:spPr>
            <a:xfrm>
              <a:off x="1109" y="481"/>
              <a:ext cx="9412" cy="7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chemeClr val="tx1">
                      <a:lumMod val="75000"/>
                    </a:schemeClr>
                  </a:solidFill>
                  <a:latin typeface="方正卡通简体" pitchFamily="65" charset="-122"/>
                  <a:ea typeface="方正卡通简体" pitchFamily="65" charset="-122"/>
                </a:defRPr>
              </a:lvl1pPr>
            </a:lstStyle>
            <a:p>
              <a:r>
                <a:rPr lang="en-US" altLang="zh-CN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5.6.2</a:t>
              </a:r>
              <a:r>
                <a:rPr lang="zh-CN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HBase API编程实例</a:t>
              </a:r>
            </a:p>
          </p:txBody>
        </p:sp>
        <p:sp>
          <p:nvSpPr>
            <p:cNvPr id="118" name="Freeform 6"/>
            <p:cNvSpPr/>
            <p:nvPr/>
          </p:nvSpPr>
          <p:spPr bwMode="auto">
            <a:xfrm>
              <a:off x="772" y="689"/>
              <a:ext cx="339" cy="338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rgbClr val="2C99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748665" y="1605915"/>
            <a:ext cx="973582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457200" eaLnBrk="1" latinLnBrk="0" hangingPunct="1">
              <a:lnSpc>
                <a:spcPct val="150000"/>
              </a:lnSpc>
            </a:pPr>
            <a:r>
              <a:rPr lang="zh-CN" b="1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在Linux操作系统下，使用IDEA进行程序开发。在进行HBase编程之前我们需要启动Hadoop和HBase。这里我们使用的</a:t>
            </a:r>
            <a:r>
              <a:rPr lang="zh-CN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Hadoop版本为2.7.3</a:t>
            </a:r>
            <a:r>
              <a:rPr lang="zh-CN" b="1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</a:t>
            </a:r>
            <a:r>
              <a:rPr lang="zh-CN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HBase版本为2.2.0。</a:t>
            </a:r>
          </a:p>
          <a:p>
            <a:pPr marL="0" indent="457200" eaLnBrk="1" latinLnBrk="0" hangingPunct="1">
              <a:lnSpc>
                <a:spcPct val="150000"/>
              </a:lnSpc>
            </a:pPr>
            <a:endParaRPr lang="zh-CN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457200" eaLnBrk="1" latinLnBrk="0" hangingPunct="1">
              <a:lnSpc>
                <a:spcPct val="150000"/>
              </a:lnSpc>
            </a:pPr>
            <a:r>
              <a:rPr lang="zh-CN" b="1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1．在IDEA中创建项目</a:t>
            </a:r>
          </a:p>
          <a:p>
            <a:pPr marL="0" indent="457200" eaLnBrk="1" latinLnBrk="0" hangingPunct="1">
              <a:lnSpc>
                <a:spcPct val="150000"/>
              </a:lnSpc>
            </a:pPr>
            <a:r>
              <a:rPr lang="en-US" altLang="zh-CN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I</a:t>
            </a:r>
            <a:r>
              <a:rPr lang="zh-CN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DEA启动后，会弹出如图</a:t>
            </a:r>
            <a:r>
              <a:rPr lang="en-US" altLang="zh-CN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所示的启动界面我们选择Create New Project（创建一个新项目），接下来如图</a:t>
            </a:r>
            <a:r>
              <a:rPr lang="en-US" altLang="zh-CN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我们选中左边栏Java，点击Next来到了如图</a:t>
            </a:r>
            <a:r>
              <a:rPr lang="en-US" altLang="zh-CN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lang="zh-CN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所示的页面，在这里我们创建项目名为hbaseDemo，项目路径可以自由定义，我们将项目路径设置为~/IdeaProjects/hbaseDemo，点击Finish按钮。</a:t>
            </a:r>
          </a:p>
        </p:txBody>
      </p:sp>
    </p:spTree>
  </p:cSld>
  <p:clrMapOvr>
    <a:masterClrMapping/>
  </p:clrMapOvr>
  <p:transition spd="slow" advClick="0" advTm="3624"/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 bwMode="auto">
          <a:xfrm>
            <a:off x="0" y="0"/>
            <a:ext cx="12195810" cy="553720"/>
          </a:xfrm>
          <a:prstGeom prst="rect">
            <a:avLst/>
          </a:prstGeom>
          <a:solidFill>
            <a:srgbClr val="2C99C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5100" y="19685"/>
            <a:ext cx="378460" cy="506095"/>
            <a:chOff x="418" y="422"/>
            <a:chExt cx="691" cy="980"/>
          </a:xfrm>
        </p:grpSpPr>
        <p:sp>
          <p:nvSpPr>
            <p:cNvPr id="5" name="Freeform 5"/>
            <p:cNvSpPr/>
            <p:nvPr/>
          </p:nvSpPr>
          <p:spPr bwMode="auto">
            <a:xfrm>
              <a:off x="425" y="422"/>
              <a:ext cx="414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418" y="982"/>
              <a:ext cx="411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5" name="TextBox 54"/>
          <p:cNvSpPr txBox="1"/>
          <p:nvPr/>
        </p:nvSpPr>
        <p:spPr>
          <a:xfrm>
            <a:off x="603801" y="31845"/>
            <a:ext cx="597666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r>
              <a:rPr lang="en-US" altLang="zh-CN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5.6</a:t>
            </a:r>
            <a:r>
              <a:rPr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HBase</a:t>
            </a:r>
            <a:r>
              <a:rPr lang="zh-CN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编程接口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389890" y="824230"/>
            <a:ext cx="6646545" cy="460348"/>
            <a:chOff x="772" y="481"/>
            <a:chExt cx="9749" cy="724"/>
          </a:xfrm>
        </p:grpSpPr>
        <p:sp>
          <p:nvSpPr>
            <p:cNvPr id="116" name="TextBox 54"/>
            <p:cNvSpPr txBox="1"/>
            <p:nvPr/>
          </p:nvSpPr>
          <p:spPr>
            <a:xfrm>
              <a:off x="1109" y="481"/>
              <a:ext cx="9412" cy="7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chemeClr val="tx1">
                      <a:lumMod val="75000"/>
                    </a:schemeClr>
                  </a:solidFill>
                  <a:latin typeface="方正卡通简体" pitchFamily="65" charset="-122"/>
                  <a:ea typeface="方正卡通简体" pitchFamily="65" charset="-122"/>
                </a:defRPr>
              </a:lvl1pPr>
            </a:lstStyle>
            <a:p>
              <a:r>
                <a:rPr lang="en-US" altLang="zh-CN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5.6.2</a:t>
              </a:r>
              <a:r>
                <a:rPr lang="zh-CN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HBase API编程实例</a:t>
              </a:r>
            </a:p>
          </p:txBody>
        </p:sp>
        <p:sp>
          <p:nvSpPr>
            <p:cNvPr id="118" name="Freeform 6"/>
            <p:cNvSpPr/>
            <p:nvPr/>
          </p:nvSpPr>
          <p:spPr bwMode="auto">
            <a:xfrm>
              <a:off x="772" y="689"/>
              <a:ext cx="339" cy="338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rgbClr val="2C99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</a:endParaRPr>
            </a:p>
          </p:txBody>
        </p:sp>
      </p:grpSp>
      <p:pic>
        <p:nvPicPr>
          <p:cNvPr id="9" name="图片 6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6160" y="1409065"/>
            <a:ext cx="3983355" cy="404114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7" name="图片 6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22315" y="1409065"/>
            <a:ext cx="5800725" cy="4063365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文本框 10"/>
          <p:cNvSpPr txBox="1"/>
          <p:nvPr/>
        </p:nvSpPr>
        <p:spPr>
          <a:xfrm>
            <a:off x="2197735" y="5601970"/>
            <a:ext cx="163957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140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图</a:t>
            </a:r>
            <a:r>
              <a:rPr lang="en-US" altLang="zh-CN" sz="140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 IDEA启动界面 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7903210" y="5601970"/>
            <a:ext cx="1584325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140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图</a:t>
            </a:r>
            <a:r>
              <a:rPr lang="en-US" altLang="zh-CN" sz="140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 项目选择页面</a:t>
            </a:r>
          </a:p>
        </p:txBody>
      </p:sp>
    </p:spTree>
  </p:cSld>
  <p:clrMapOvr>
    <a:masterClrMapping/>
  </p:clrMapOvr>
  <p:transition spd="slow" advClick="0" advTm="3624"/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 bwMode="auto">
          <a:xfrm>
            <a:off x="0" y="0"/>
            <a:ext cx="12195810" cy="553720"/>
          </a:xfrm>
          <a:prstGeom prst="rect">
            <a:avLst/>
          </a:prstGeom>
          <a:solidFill>
            <a:srgbClr val="2C99C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5100" y="19685"/>
            <a:ext cx="378460" cy="506095"/>
            <a:chOff x="418" y="422"/>
            <a:chExt cx="691" cy="980"/>
          </a:xfrm>
        </p:grpSpPr>
        <p:sp>
          <p:nvSpPr>
            <p:cNvPr id="5" name="Freeform 5"/>
            <p:cNvSpPr/>
            <p:nvPr/>
          </p:nvSpPr>
          <p:spPr bwMode="auto">
            <a:xfrm>
              <a:off x="425" y="422"/>
              <a:ext cx="414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418" y="982"/>
              <a:ext cx="411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5" name="TextBox 54"/>
          <p:cNvSpPr txBox="1"/>
          <p:nvPr/>
        </p:nvSpPr>
        <p:spPr>
          <a:xfrm>
            <a:off x="603801" y="31845"/>
            <a:ext cx="597666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r>
              <a:rPr lang="en-US" altLang="zh-CN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5.6</a:t>
            </a:r>
            <a:r>
              <a:rPr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HBase</a:t>
            </a:r>
            <a:r>
              <a:rPr lang="zh-CN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编程接口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389890" y="824230"/>
            <a:ext cx="6646545" cy="460348"/>
            <a:chOff x="772" y="481"/>
            <a:chExt cx="9749" cy="724"/>
          </a:xfrm>
        </p:grpSpPr>
        <p:sp>
          <p:nvSpPr>
            <p:cNvPr id="116" name="TextBox 54"/>
            <p:cNvSpPr txBox="1"/>
            <p:nvPr/>
          </p:nvSpPr>
          <p:spPr>
            <a:xfrm>
              <a:off x="1109" y="481"/>
              <a:ext cx="9412" cy="7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chemeClr val="tx1">
                      <a:lumMod val="75000"/>
                    </a:schemeClr>
                  </a:solidFill>
                  <a:latin typeface="方正卡通简体" pitchFamily="65" charset="-122"/>
                  <a:ea typeface="方正卡通简体" pitchFamily="65" charset="-122"/>
                </a:defRPr>
              </a:lvl1pPr>
            </a:lstStyle>
            <a:p>
              <a:r>
                <a:rPr lang="en-US" altLang="zh-CN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5.6.2</a:t>
              </a:r>
              <a:r>
                <a:rPr lang="zh-CN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HBase API编程实例</a:t>
              </a:r>
            </a:p>
          </p:txBody>
        </p:sp>
        <p:sp>
          <p:nvSpPr>
            <p:cNvPr id="118" name="Freeform 6"/>
            <p:cNvSpPr/>
            <p:nvPr/>
          </p:nvSpPr>
          <p:spPr bwMode="auto">
            <a:xfrm>
              <a:off x="772" y="689"/>
              <a:ext cx="339" cy="338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rgbClr val="2C99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1769745" y="5601970"/>
            <a:ext cx="2295525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140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图</a:t>
            </a:r>
            <a:r>
              <a:rPr lang="en-US" altLang="zh-CN" sz="140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 项目名称路径设置页面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7861300" y="5601970"/>
            <a:ext cx="217297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140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图</a:t>
            </a:r>
            <a:r>
              <a:rPr lang="en-US" altLang="zh-CN" sz="140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 IDEA启动之后的界面</a:t>
            </a:r>
          </a:p>
        </p:txBody>
      </p:sp>
      <p:pic>
        <p:nvPicPr>
          <p:cNvPr id="191" name="图片 6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1960" y="1405255"/>
            <a:ext cx="5143500" cy="396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93" name="图片 7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1405255"/>
            <a:ext cx="5824855" cy="396176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 advClick="0" advTm="3624"/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 bwMode="auto">
          <a:xfrm>
            <a:off x="0" y="0"/>
            <a:ext cx="12195810" cy="553720"/>
          </a:xfrm>
          <a:prstGeom prst="rect">
            <a:avLst/>
          </a:prstGeom>
          <a:solidFill>
            <a:srgbClr val="2C99C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5100" y="19685"/>
            <a:ext cx="378460" cy="506095"/>
            <a:chOff x="418" y="422"/>
            <a:chExt cx="691" cy="980"/>
          </a:xfrm>
        </p:grpSpPr>
        <p:sp>
          <p:nvSpPr>
            <p:cNvPr id="5" name="Freeform 5"/>
            <p:cNvSpPr/>
            <p:nvPr/>
          </p:nvSpPr>
          <p:spPr bwMode="auto">
            <a:xfrm>
              <a:off x="425" y="422"/>
              <a:ext cx="414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418" y="982"/>
              <a:ext cx="411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5" name="TextBox 54"/>
          <p:cNvSpPr txBox="1"/>
          <p:nvPr/>
        </p:nvSpPr>
        <p:spPr>
          <a:xfrm>
            <a:off x="603801" y="31845"/>
            <a:ext cx="597666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r>
              <a:rPr lang="en-US" altLang="zh-CN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5.6</a:t>
            </a:r>
            <a:r>
              <a:rPr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HBase</a:t>
            </a:r>
            <a:r>
              <a:rPr lang="zh-CN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编程接口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389890" y="824230"/>
            <a:ext cx="6646545" cy="460348"/>
            <a:chOff x="772" y="481"/>
            <a:chExt cx="9749" cy="724"/>
          </a:xfrm>
        </p:grpSpPr>
        <p:sp>
          <p:nvSpPr>
            <p:cNvPr id="116" name="TextBox 54"/>
            <p:cNvSpPr txBox="1"/>
            <p:nvPr/>
          </p:nvSpPr>
          <p:spPr>
            <a:xfrm>
              <a:off x="1109" y="481"/>
              <a:ext cx="9412" cy="7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chemeClr val="tx1">
                      <a:lumMod val="75000"/>
                    </a:schemeClr>
                  </a:solidFill>
                  <a:latin typeface="方正卡通简体" pitchFamily="65" charset="-122"/>
                  <a:ea typeface="方正卡通简体" pitchFamily="65" charset="-122"/>
                </a:defRPr>
              </a:lvl1pPr>
            </a:lstStyle>
            <a:p>
              <a:r>
                <a:rPr lang="en-US" altLang="zh-CN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5.6.2</a:t>
              </a:r>
              <a:r>
                <a:rPr lang="zh-CN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HBase API编程实例</a:t>
              </a:r>
            </a:p>
          </p:txBody>
        </p:sp>
        <p:sp>
          <p:nvSpPr>
            <p:cNvPr id="118" name="Freeform 6"/>
            <p:cNvSpPr/>
            <p:nvPr/>
          </p:nvSpPr>
          <p:spPr bwMode="auto">
            <a:xfrm>
              <a:off x="772" y="689"/>
              <a:ext cx="339" cy="338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rgbClr val="2C99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389890" y="1284605"/>
            <a:ext cx="4575810" cy="21685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457200" eaLnBrk="1" latinLnBrk="0" hangingPunct="1">
              <a:lnSpc>
                <a:spcPct val="150000"/>
              </a:lnSpc>
            </a:pPr>
            <a:r>
              <a:rPr lang="zh-CN" b="1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2．为项目添加所需要的JAR包</a:t>
            </a:r>
          </a:p>
          <a:p>
            <a:pPr marL="0" indent="457200" eaLnBrk="1" latinLnBrk="0" hangingPunct="1">
              <a:lnSpc>
                <a:spcPct val="150000"/>
              </a:lnSpc>
            </a:pPr>
            <a:r>
              <a:rPr lang="zh-CN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在这里我们已经配置好了JDK1.8的环境，我们需要配置HBase需要用到的JAR包。我们点击左上角的File，选择Project Structure进入如图5所示的界面。</a:t>
            </a:r>
          </a:p>
        </p:txBody>
      </p:sp>
      <p:pic>
        <p:nvPicPr>
          <p:cNvPr id="4" name="图片 7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01615" y="1170940"/>
            <a:ext cx="6503670" cy="4700270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文本框 11"/>
          <p:cNvSpPr txBox="1"/>
          <p:nvPr/>
        </p:nvSpPr>
        <p:spPr>
          <a:xfrm>
            <a:off x="7144385" y="6019800"/>
            <a:ext cx="305689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140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图</a:t>
            </a:r>
            <a:r>
              <a:rPr lang="en-US" altLang="zh-CN" sz="140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5  Project Structure中的Libraties</a:t>
            </a:r>
          </a:p>
        </p:txBody>
      </p:sp>
    </p:spTree>
  </p:cSld>
  <p:clrMapOvr>
    <a:masterClrMapping/>
  </p:clrMapOvr>
  <p:transition spd="slow" advClick="0" advTm="3624"/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 bwMode="auto">
          <a:xfrm>
            <a:off x="0" y="0"/>
            <a:ext cx="12195810" cy="553720"/>
          </a:xfrm>
          <a:prstGeom prst="rect">
            <a:avLst/>
          </a:prstGeom>
          <a:solidFill>
            <a:srgbClr val="2C99C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5100" y="19685"/>
            <a:ext cx="378460" cy="506095"/>
            <a:chOff x="418" y="422"/>
            <a:chExt cx="691" cy="980"/>
          </a:xfrm>
        </p:grpSpPr>
        <p:sp>
          <p:nvSpPr>
            <p:cNvPr id="5" name="Freeform 5"/>
            <p:cNvSpPr/>
            <p:nvPr/>
          </p:nvSpPr>
          <p:spPr bwMode="auto">
            <a:xfrm>
              <a:off x="425" y="422"/>
              <a:ext cx="414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418" y="982"/>
              <a:ext cx="411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5" name="TextBox 54"/>
          <p:cNvSpPr txBox="1"/>
          <p:nvPr/>
        </p:nvSpPr>
        <p:spPr>
          <a:xfrm>
            <a:off x="603801" y="31845"/>
            <a:ext cx="597666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r>
              <a:rPr lang="en-US" altLang="zh-CN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5.6</a:t>
            </a:r>
            <a:r>
              <a:rPr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HBase</a:t>
            </a:r>
            <a:r>
              <a:rPr lang="zh-CN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编程接口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389890" y="824230"/>
            <a:ext cx="6646545" cy="460348"/>
            <a:chOff x="772" y="481"/>
            <a:chExt cx="9749" cy="724"/>
          </a:xfrm>
        </p:grpSpPr>
        <p:sp>
          <p:nvSpPr>
            <p:cNvPr id="116" name="TextBox 54"/>
            <p:cNvSpPr txBox="1"/>
            <p:nvPr/>
          </p:nvSpPr>
          <p:spPr>
            <a:xfrm>
              <a:off x="1109" y="481"/>
              <a:ext cx="9412" cy="7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chemeClr val="tx1">
                      <a:lumMod val="75000"/>
                    </a:schemeClr>
                  </a:solidFill>
                  <a:latin typeface="方正卡通简体" pitchFamily="65" charset="-122"/>
                  <a:ea typeface="方正卡通简体" pitchFamily="65" charset="-122"/>
                </a:defRPr>
              </a:lvl1pPr>
            </a:lstStyle>
            <a:p>
              <a:r>
                <a:rPr lang="en-US" altLang="zh-CN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5.6.2</a:t>
              </a:r>
              <a:r>
                <a:rPr lang="zh-CN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HBase API编程实例</a:t>
              </a:r>
            </a:p>
          </p:txBody>
        </p:sp>
        <p:sp>
          <p:nvSpPr>
            <p:cNvPr id="118" name="Freeform 6"/>
            <p:cNvSpPr/>
            <p:nvPr/>
          </p:nvSpPr>
          <p:spPr bwMode="auto">
            <a:xfrm>
              <a:off x="772" y="689"/>
              <a:ext cx="339" cy="338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rgbClr val="2C99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168910" y="1284605"/>
            <a:ext cx="4843145" cy="3830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457200" eaLnBrk="1" latinLnBrk="0" hangingPunct="1">
              <a:lnSpc>
                <a:spcPct val="150000"/>
              </a:lnSpc>
            </a:pPr>
            <a:r>
              <a:rPr lang="zh-CN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点击左上角的加号，选择Java，出现如图</a:t>
            </a:r>
            <a:r>
              <a:rPr lang="en-US" altLang="zh-CN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</a:t>
            </a:r>
            <a:r>
              <a:rPr lang="zh-CN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所示界面。为了能够编写一个能够与HBase交互的Java应用程序，我们需要在这个界面中加载该Java程序所需要用到的JAR包，这些JAR包中包含了可以访问HBase的Java API。这些JAR包都位于Linux系统的HBase安装目录下，在本书中位于/usr/loca</a:t>
            </a:r>
            <a:r>
              <a:rPr lang="en-US" altLang="zh-CN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l</a:t>
            </a:r>
            <a:r>
              <a:rPr lang="zh-CN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/hbase/lib目录下。我们需要选中将所有的.jar文件（包括文件夹下面的），然后点击OK按钮，如图</a:t>
            </a:r>
            <a:r>
              <a:rPr lang="en-US" altLang="zh-CN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7</a:t>
            </a:r>
            <a:r>
              <a:rPr lang="zh-CN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所示。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7583170" y="6030595"/>
            <a:ext cx="197612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140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图</a:t>
            </a:r>
            <a:r>
              <a:rPr lang="en-US" altLang="zh-CN" sz="140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 添加相关jar包界面</a:t>
            </a:r>
          </a:p>
        </p:txBody>
      </p:sp>
      <p:pic>
        <p:nvPicPr>
          <p:cNvPr id="197" name="图片 7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92725" y="1170940"/>
            <a:ext cx="6557010" cy="476821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 advClick="0" advTm="3624"/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 bwMode="auto">
          <a:xfrm>
            <a:off x="0" y="0"/>
            <a:ext cx="12195810" cy="553720"/>
          </a:xfrm>
          <a:prstGeom prst="rect">
            <a:avLst/>
          </a:prstGeom>
          <a:solidFill>
            <a:srgbClr val="2C99C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5100" y="19685"/>
            <a:ext cx="378460" cy="506095"/>
            <a:chOff x="418" y="422"/>
            <a:chExt cx="691" cy="980"/>
          </a:xfrm>
        </p:grpSpPr>
        <p:sp>
          <p:nvSpPr>
            <p:cNvPr id="5" name="Freeform 5"/>
            <p:cNvSpPr/>
            <p:nvPr/>
          </p:nvSpPr>
          <p:spPr bwMode="auto">
            <a:xfrm>
              <a:off x="425" y="422"/>
              <a:ext cx="414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418" y="982"/>
              <a:ext cx="411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5" name="TextBox 54"/>
          <p:cNvSpPr txBox="1"/>
          <p:nvPr/>
        </p:nvSpPr>
        <p:spPr>
          <a:xfrm>
            <a:off x="603801" y="31845"/>
            <a:ext cx="597666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r>
              <a:rPr lang="en-US" altLang="zh-CN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5.6</a:t>
            </a:r>
            <a:r>
              <a:rPr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HBase</a:t>
            </a:r>
            <a:r>
              <a:rPr lang="zh-CN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编程接口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389890" y="824230"/>
            <a:ext cx="6646545" cy="460348"/>
            <a:chOff x="772" y="481"/>
            <a:chExt cx="9749" cy="724"/>
          </a:xfrm>
        </p:grpSpPr>
        <p:sp>
          <p:nvSpPr>
            <p:cNvPr id="116" name="TextBox 54"/>
            <p:cNvSpPr txBox="1"/>
            <p:nvPr/>
          </p:nvSpPr>
          <p:spPr>
            <a:xfrm>
              <a:off x="1109" y="481"/>
              <a:ext cx="9412" cy="7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chemeClr val="tx1">
                      <a:lumMod val="75000"/>
                    </a:schemeClr>
                  </a:solidFill>
                  <a:latin typeface="方正卡通简体" pitchFamily="65" charset="-122"/>
                  <a:ea typeface="方正卡通简体" pitchFamily="65" charset="-122"/>
                </a:defRPr>
              </a:lvl1pPr>
            </a:lstStyle>
            <a:p>
              <a:r>
                <a:rPr lang="en-US" altLang="zh-CN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5.6.2</a:t>
              </a:r>
              <a:r>
                <a:rPr lang="zh-CN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HBase API编程实例</a:t>
              </a:r>
            </a:p>
          </p:txBody>
        </p:sp>
        <p:sp>
          <p:nvSpPr>
            <p:cNvPr id="118" name="Freeform 6"/>
            <p:cNvSpPr/>
            <p:nvPr/>
          </p:nvSpPr>
          <p:spPr bwMode="auto">
            <a:xfrm>
              <a:off x="772" y="689"/>
              <a:ext cx="339" cy="338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rgbClr val="2C99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5280025" y="6191250"/>
            <a:ext cx="197612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140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图</a:t>
            </a:r>
            <a:r>
              <a:rPr lang="en-US" altLang="zh-CN" sz="140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7 相关jar包添加完成</a:t>
            </a:r>
          </a:p>
        </p:txBody>
      </p:sp>
      <p:pic>
        <p:nvPicPr>
          <p:cNvPr id="198" name="图片 7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04490" y="1471295"/>
            <a:ext cx="6727190" cy="463423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 advClick="0" advTm="3624"/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 bwMode="auto">
          <a:xfrm>
            <a:off x="0" y="0"/>
            <a:ext cx="12195810" cy="553720"/>
          </a:xfrm>
          <a:prstGeom prst="rect">
            <a:avLst/>
          </a:prstGeom>
          <a:solidFill>
            <a:srgbClr val="2C99C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5100" y="19685"/>
            <a:ext cx="378460" cy="506095"/>
            <a:chOff x="418" y="422"/>
            <a:chExt cx="691" cy="980"/>
          </a:xfrm>
        </p:grpSpPr>
        <p:sp>
          <p:nvSpPr>
            <p:cNvPr id="5" name="Freeform 5"/>
            <p:cNvSpPr/>
            <p:nvPr/>
          </p:nvSpPr>
          <p:spPr bwMode="auto">
            <a:xfrm>
              <a:off x="425" y="422"/>
              <a:ext cx="414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418" y="982"/>
              <a:ext cx="411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5" name="TextBox 54"/>
          <p:cNvSpPr txBox="1"/>
          <p:nvPr/>
        </p:nvSpPr>
        <p:spPr>
          <a:xfrm>
            <a:off x="603801" y="31845"/>
            <a:ext cx="597666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r>
              <a:rPr lang="en-US" altLang="zh-CN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5.6</a:t>
            </a:r>
            <a:r>
              <a:rPr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HBase</a:t>
            </a:r>
            <a:r>
              <a:rPr lang="zh-CN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编程接口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389890" y="824230"/>
            <a:ext cx="6646545" cy="460348"/>
            <a:chOff x="772" y="481"/>
            <a:chExt cx="9749" cy="724"/>
          </a:xfrm>
        </p:grpSpPr>
        <p:sp>
          <p:nvSpPr>
            <p:cNvPr id="116" name="TextBox 54"/>
            <p:cNvSpPr txBox="1"/>
            <p:nvPr/>
          </p:nvSpPr>
          <p:spPr>
            <a:xfrm>
              <a:off x="1109" y="481"/>
              <a:ext cx="9412" cy="7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chemeClr val="tx1">
                      <a:lumMod val="75000"/>
                    </a:schemeClr>
                  </a:solidFill>
                  <a:latin typeface="方正卡通简体" pitchFamily="65" charset="-122"/>
                  <a:ea typeface="方正卡通简体" pitchFamily="65" charset="-122"/>
                </a:defRPr>
              </a:lvl1pPr>
            </a:lstStyle>
            <a:p>
              <a:r>
                <a:rPr lang="en-US" altLang="zh-CN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5.6.2</a:t>
              </a:r>
              <a:r>
                <a:rPr lang="zh-CN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HBase API编程实例</a:t>
              </a:r>
            </a:p>
          </p:txBody>
        </p:sp>
        <p:sp>
          <p:nvSpPr>
            <p:cNvPr id="118" name="Freeform 6"/>
            <p:cNvSpPr/>
            <p:nvPr/>
          </p:nvSpPr>
          <p:spPr bwMode="auto">
            <a:xfrm>
              <a:off x="772" y="689"/>
              <a:ext cx="339" cy="338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rgbClr val="2C99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742950" y="1584325"/>
            <a:ext cx="9201785" cy="3830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457200" eaLnBrk="1" latinLnBrk="0" hangingPunct="1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xmlns="" val="200" checksum="59296752"/>
                </a:ext>
              </a:extLst>
            </a:pPr>
            <a:r>
              <a:rPr lang="en-US" sz="1800" b="1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lang="zh-CN" sz="1800" b="1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．编写</a:t>
            </a:r>
            <a:r>
              <a:rPr lang="en-US" sz="1800" b="1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Java</a:t>
            </a:r>
            <a:r>
              <a:rPr lang="zh-CN" sz="1800" b="1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应用程序</a:t>
            </a:r>
            <a:endParaRPr lang="zh-CN" sz="1800" b="0">
              <a:solidFill>
                <a:schemeClr val="accent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457200" eaLnBrk="1" latinLnBrk="0" hangingPunct="1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xmlns="" val="200" checksum="59296752"/>
                </a:ext>
              </a:extLst>
            </a:pPr>
            <a:r>
              <a:rPr lang="zh-CN" sz="1800" b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下面我们编写一个</a:t>
            </a:r>
            <a:r>
              <a:rPr lang="en-US" sz="1800" b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Java</a:t>
            </a:r>
            <a:r>
              <a:rPr lang="zh-CN" sz="1800" b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应用程序，对</a:t>
            </a:r>
            <a:r>
              <a:rPr lang="en-US" sz="1800" b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HBase</a:t>
            </a:r>
            <a:r>
              <a:rPr lang="zh-CN" sz="1800" b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数据库进行操作。具体实现功能如下：</a:t>
            </a:r>
          </a:p>
          <a:p>
            <a:pPr marL="0" indent="457200" eaLnBrk="1" latinLnBrk="0" hangingPunct="1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xmlns="" val="200" checksum="59296752"/>
                </a:ext>
              </a:extLst>
            </a:pPr>
            <a:r>
              <a:rPr lang="zh-CN" sz="1800" b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1）</a:t>
            </a:r>
            <a:r>
              <a:rPr lang="en-US" sz="1800" b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sz="1800" b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完成</a:t>
            </a:r>
            <a:r>
              <a:rPr lang="en-US" sz="1800" b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Hadoop</a:t>
            </a:r>
            <a:r>
              <a:rPr lang="zh-CN" sz="1800" b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伪分布与</a:t>
            </a:r>
            <a:r>
              <a:rPr lang="en-US" sz="1800" b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HBase</a:t>
            </a:r>
            <a:r>
              <a:rPr lang="zh-CN" sz="1800" b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数据库的连接和关闭。</a:t>
            </a:r>
          </a:p>
          <a:p>
            <a:pPr marL="0" indent="457200" eaLnBrk="1" latinLnBrk="0" hangingPunct="1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xmlns="" val="200" checksum="59296752"/>
                </a:ext>
              </a:extLst>
            </a:pPr>
            <a:r>
              <a:rPr lang="zh-CN" sz="1800" b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2）</a:t>
            </a:r>
            <a:r>
              <a:rPr lang="en-US" sz="1800" b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sz="1800" b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创建表</a:t>
            </a:r>
            <a:r>
              <a:rPr lang="en-US" sz="1800" b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student_test</a:t>
            </a:r>
            <a:r>
              <a:rPr lang="zh-CN" sz="1800" b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</a:p>
          <a:p>
            <a:pPr marL="0" indent="457200" eaLnBrk="1" latinLnBrk="0" hangingPunct="1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xmlns="" val="200" checksum="59296752"/>
                </a:ext>
              </a:extLst>
            </a:pPr>
            <a:r>
              <a:rPr lang="zh-CN" sz="1800" b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3）</a:t>
            </a:r>
            <a:r>
              <a:rPr lang="en-US" sz="1800" b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sz="1800" b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向</a:t>
            </a:r>
            <a:r>
              <a:rPr lang="en-US" sz="1800" b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student_test</a:t>
            </a:r>
            <a:r>
              <a:rPr lang="zh-CN" sz="1800" b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表中插入一条数据：行键</a:t>
            </a:r>
            <a:r>
              <a:rPr lang="en-US" sz="1800" b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1001</a:t>
            </a:r>
            <a:r>
              <a:rPr lang="zh-CN" sz="1800" b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</a:t>
            </a:r>
            <a:r>
              <a:rPr lang="en-US" sz="1800" b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Sname</a:t>
            </a:r>
            <a:r>
              <a:rPr lang="zh-CN" sz="1800" b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为</a:t>
            </a:r>
            <a:r>
              <a:rPr lang="en-US" sz="1800" b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XiaoQiang</a:t>
            </a:r>
            <a:r>
              <a:rPr lang="zh-CN" sz="1800" b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</a:p>
          <a:p>
            <a:pPr marL="0" indent="457200" eaLnBrk="1" latinLnBrk="0" hangingPunct="1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xmlns="" val="200" checksum="59296752"/>
                </a:ext>
              </a:extLst>
            </a:pPr>
            <a:r>
              <a:rPr lang="zh-CN" sz="1800" b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4）</a:t>
            </a:r>
            <a:r>
              <a:rPr lang="en-US" sz="1800" b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sz="1800" b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在</a:t>
            </a:r>
            <a:r>
              <a:rPr lang="en-US" sz="1800" b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student_test</a:t>
            </a:r>
            <a:r>
              <a:rPr lang="zh-CN" sz="1800" b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表中删除一条数据。</a:t>
            </a:r>
          </a:p>
          <a:p>
            <a:pPr marL="0" indent="457200" eaLnBrk="1" latinLnBrk="0" hangingPunct="1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xmlns="" val="200" checksum="59296752"/>
                </a:ext>
              </a:extLst>
            </a:pPr>
            <a:r>
              <a:rPr lang="zh-CN" sz="1800" b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5）</a:t>
            </a:r>
            <a:r>
              <a:rPr lang="en-US" sz="1800" b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sz="1800" b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查询数据。</a:t>
            </a:r>
          </a:p>
          <a:p>
            <a:pPr marL="0" indent="457200" eaLnBrk="1" latinLnBrk="0" hangingPunct="1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xmlns="" val="200" checksum="59296752"/>
                </a:ext>
              </a:extLst>
            </a:pPr>
            <a:r>
              <a:rPr lang="zh-CN" sz="1800" b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在</a:t>
            </a:r>
            <a:r>
              <a:rPr lang="en-US" sz="1800" b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IDEA</a:t>
            </a:r>
            <a:r>
              <a:rPr lang="zh-CN" sz="1800" b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工作界面左侧的面板中如图</a:t>
            </a:r>
            <a:r>
              <a:rPr lang="en-US" sz="1800" b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8</a:t>
            </a:r>
            <a:r>
              <a:rPr lang="zh-CN" sz="1800" b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所示，找到</a:t>
            </a:r>
            <a:r>
              <a:rPr lang="en-US" sz="1800" b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src</a:t>
            </a:r>
            <a:r>
              <a:rPr lang="zh-CN" sz="1800" b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文件夹，在其上右击，在弹出的  菜单中选择</a:t>
            </a:r>
            <a:r>
              <a:rPr lang="en-US" sz="1800" b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New→Java Class</a:t>
            </a:r>
            <a:r>
              <a:rPr lang="zh-CN" sz="1800" b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命令。</a:t>
            </a:r>
            <a:endParaRPr lang="zh-CN" altLang="en-US" sz="1800" b="0">
              <a:solidFill>
                <a:schemeClr val="accent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Click="0" advTm="3624"/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 bwMode="auto">
          <a:xfrm>
            <a:off x="0" y="0"/>
            <a:ext cx="12195810" cy="553720"/>
          </a:xfrm>
          <a:prstGeom prst="rect">
            <a:avLst/>
          </a:prstGeom>
          <a:solidFill>
            <a:srgbClr val="2C99C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5100" y="19685"/>
            <a:ext cx="378460" cy="506095"/>
            <a:chOff x="418" y="422"/>
            <a:chExt cx="691" cy="980"/>
          </a:xfrm>
        </p:grpSpPr>
        <p:sp>
          <p:nvSpPr>
            <p:cNvPr id="5" name="Freeform 5"/>
            <p:cNvSpPr/>
            <p:nvPr/>
          </p:nvSpPr>
          <p:spPr bwMode="auto">
            <a:xfrm>
              <a:off x="425" y="422"/>
              <a:ext cx="414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418" y="982"/>
              <a:ext cx="411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5" name="TextBox 54"/>
          <p:cNvSpPr txBox="1"/>
          <p:nvPr/>
        </p:nvSpPr>
        <p:spPr>
          <a:xfrm>
            <a:off x="603801" y="31845"/>
            <a:ext cx="597666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r>
              <a:rPr lang="en-US" altLang="zh-CN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5.6</a:t>
            </a:r>
            <a:r>
              <a:rPr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HBase</a:t>
            </a:r>
            <a:r>
              <a:rPr lang="zh-CN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编程接口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389890" y="824230"/>
            <a:ext cx="6646545" cy="460348"/>
            <a:chOff x="772" y="481"/>
            <a:chExt cx="9749" cy="724"/>
          </a:xfrm>
        </p:grpSpPr>
        <p:sp>
          <p:nvSpPr>
            <p:cNvPr id="116" name="TextBox 54"/>
            <p:cNvSpPr txBox="1"/>
            <p:nvPr/>
          </p:nvSpPr>
          <p:spPr>
            <a:xfrm>
              <a:off x="1109" y="481"/>
              <a:ext cx="9412" cy="7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chemeClr val="tx1">
                      <a:lumMod val="75000"/>
                    </a:schemeClr>
                  </a:solidFill>
                  <a:latin typeface="方正卡通简体" pitchFamily="65" charset="-122"/>
                  <a:ea typeface="方正卡通简体" pitchFamily="65" charset="-122"/>
                </a:defRPr>
              </a:lvl1pPr>
            </a:lstStyle>
            <a:p>
              <a:r>
                <a:rPr lang="en-US" altLang="zh-CN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5.6.2</a:t>
              </a:r>
              <a:r>
                <a:rPr lang="zh-CN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HBase API编程实例</a:t>
              </a:r>
            </a:p>
          </p:txBody>
        </p:sp>
        <p:sp>
          <p:nvSpPr>
            <p:cNvPr id="118" name="Freeform 6"/>
            <p:cNvSpPr/>
            <p:nvPr/>
          </p:nvSpPr>
          <p:spPr bwMode="auto">
            <a:xfrm>
              <a:off x="772" y="689"/>
              <a:ext cx="339" cy="338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rgbClr val="2C99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5280025" y="6191250"/>
            <a:ext cx="211836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140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图</a:t>
            </a:r>
            <a:r>
              <a:rPr lang="en-US" altLang="zh-CN" sz="140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8  新建Java Class文件</a:t>
            </a:r>
          </a:p>
        </p:txBody>
      </p:sp>
      <p:pic>
        <p:nvPicPr>
          <p:cNvPr id="199" name="图片 74" descr="屏幕快照%202019-07-28%20下午5.49.2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2540" y="1396365"/>
            <a:ext cx="7206615" cy="46831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 advClick="0" advTm="3624"/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 bwMode="auto">
          <a:xfrm>
            <a:off x="0" y="0"/>
            <a:ext cx="12195810" cy="553720"/>
          </a:xfrm>
          <a:prstGeom prst="rect">
            <a:avLst/>
          </a:prstGeom>
          <a:solidFill>
            <a:srgbClr val="2C99C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5100" y="19685"/>
            <a:ext cx="378460" cy="506095"/>
            <a:chOff x="418" y="422"/>
            <a:chExt cx="691" cy="980"/>
          </a:xfrm>
        </p:grpSpPr>
        <p:sp>
          <p:nvSpPr>
            <p:cNvPr id="5" name="Freeform 5"/>
            <p:cNvSpPr/>
            <p:nvPr/>
          </p:nvSpPr>
          <p:spPr bwMode="auto">
            <a:xfrm>
              <a:off x="425" y="422"/>
              <a:ext cx="414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418" y="982"/>
              <a:ext cx="411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5" name="TextBox 54"/>
          <p:cNvSpPr txBox="1"/>
          <p:nvPr/>
        </p:nvSpPr>
        <p:spPr>
          <a:xfrm>
            <a:off x="603801" y="31845"/>
            <a:ext cx="597666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r>
              <a:rPr lang="en-US" altLang="zh-CN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5.6</a:t>
            </a:r>
            <a:r>
              <a:rPr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HBase</a:t>
            </a:r>
            <a:r>
              <a:rPr lang="zh-CN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编程接口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389890" y="824230"/>
            <a:ext cx="6646545" cy="460348"/>
            <a:chOff x="772" y="481"/>
            <a:chExt cx="9749" cy="724"/>
          </a:xfrm>
        </p:grpSpPr>
        <p:sp>
          <p:nvSpPr>
            <p:cNvPr id="116" name="TextBox 54"/>
            <p:cNvSpPr txBox="1"/>
            <p:nvPr/>
          </p:nvSpPr>
          <p:spPr>
            <a:xfrm>
              <a:off x="1109" y="481"/>
              <a:ext cx="9412" cy="7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chemeClr val="tx1">
                      <a:lumMod val="75000"/>
                    </a:schemeClr>
                  </a:solidFill>
                  <a:latin typeface="方正卡通简体" pitchFamily="65" charset="-122"/>
                  <a:ea typeface="方正卡通简体" pitchFamily="65" charset="-122"/>
                </a:defRPr>
              </a:lvl1pPr>
            </a:lstStyle>
            <a:p>
              <a:r>
                <a:rPr lang="en-US" altLang="zh-CN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5.6.2</a:t>
              </a:r>
              <a:r>
                <a:rPr lang="zh-CN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HBase API编程实例</a:t>
              </a:r>
            </a:p>
          </p:txBody>
        </p:sp>
        <p:sp>
          <p:nvSpPr>
            <p:cNvPr id="118" name="Freeform 6"/>
            <p:cNvSpPr/>
            <p:nvPr/>
          </p:nvSpPr>
          <p:spPr bwMode="auto">
            <a:xfrm>
              <a:off x="772" y="689"/>
              <a:ext cx="339" cy="338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rgbClr val="2C99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4664075" y="3546475"/>
            <a:ext cx="318516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140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图</a:t>
            </a:r>
            <a:r>
              <a:rPr lang="en-US" altLang="zh-CN" sz="140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9  新建Java Class文件时的设置页面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838517" y="1440180"/>
            <a:ext cx="5080000" cy="3371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0" indent="266700"/>
            <a:r>
              <a:rPr lang="zh-CN" sz="1600" b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选择</a:t>
            </a:r>
            <a:r>
              <a:rPr lang="en-US" sz="1600" b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New→Class</a:t>
            </a:r>
            <a:r>
              <a:rPr lang="zh-CN" sz="1600" b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命令之后出现的页面如图</a:t>
            </a:r>
            <a:r>
              <a:rPr lang="en-US" sz="1600" b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9</a:t>
            </a:r>
            <a:r>
              <a:rPr lang="zh-CN" sz="1600" b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所示。</a:t>
            </a:r>
            <a:endParaRPr lang="zh-CN" altLang="en-US" sz="1600" b="0">
              <a:solidFill>
                <a:schemeClr val="accent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200" name="图片 7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46880" y="1883410"/>
            <a:ext cx="3873500" cy="1571625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737235" y="3943985"/>
            <a:ext cx="8944610" cy="3371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266700" algn="l">
              <a:buClrTx/>
              <a:buSzTx/>
            </a:pPr>
            <a:r>
              <a:rPr lang="en-US" altLang="zh-CN" sz="1600" b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</a:t>
            </a:r>
            <a:r>
              <a:rPr lang="zh-CN" sz="1600" b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在该界面中我们输入类名HBaseOperation，然后点击OK按钮，出现如图</a:t>
            </a:r>
            <a:r>
              <a:rPr lang="en-US" altLang="zh-CN" sz="1600" b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10</a:t>
            </a:r>
            <a:r>
              <a:rPr lang="zh-CN" sz="1600" b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所示界面。</a:t>
            </a:r>
            <a:endParaRPr lang="zh-CN" sz="1600">
              <a:solidFill>
                <a:schemeClr val="accent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203" name="图片 7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58540" y="4396740"/>
            <a:ext cx="5657850" cy="1649730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文本框 7"/>
          <p:cNvSpPr txBox="1"/>
          <p:nvPr/>
        </p:nvSpPr>
        <p:spPr>
          <a:xfrm>
            <a:off x="4782502" y="6184265"/>
            <a:ext cx="5080000" cy="3067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0" algn="l">
              <a:buClrTx/>
              <a:buSzTx/>
            </a:pPr>
            <a:r>
              <a:rPr lang="zh-CN" altLang="en-US" sz="1400" b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图 10  新建一个类文件之后的IDEA界面</a:t>
            </a:r>
            <a:endParaRPr lang="zh-CN" altLang="en-US" sz="1400">
              <a:solidFill>
                <a:schemeClr val="accent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Click="0" advTm="3624"/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 bwMode="auto">
          <a:xfrm>
            <a:off x="0" y="0"/>
            <a:ext cx="12195810" cy="553720"/>
          </a:xfrm>
          <a:prstGeom prst="rect">
            <a:avLst/>
          </a:prstGeom>
          <a:solidFill>
            <a:srgbClr val="2C99C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5100" y="19685"/>
            <a:ext cx="378460" cy="506095"/>
            <a:chOff x="418" y="422"/>
            <a:chExt cx="691" cy="980"/>
          </a:xfrm>
        </p:grpSpPr>
        <p:sp>
          <p:nvSpPr>
            <p:cNvPr id="5" name="Freeform 5"/>
            <p:cNvSpPr/>
            <p:nvPr/>
          </p:nvSpPr>
          <p:spPr bwMode="auto">
            <a:xfrm>
              <a:off x="425" y="422"/>
              <a:ext cx="414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418" y="982"/>
              <a:ext cx="411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5" name="TextBox 54"/>
          <p:cNvSpPr txBox="1"/>
          <p:nvPr/>
        </p:nvSpPr>
        <p:spPr>
          <a:xfrm>
            <a:off x="603801" y="31845"/>
            <a:ext cx="597666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r>
              <a:rPr lang="en-US" altLang="zh-CN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5.6</a:t>
            </a:r>
            <a:r>
              <a:rPr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HBase</a:t>
            </a:r>
            <a:r>
              <a:rPr lang="zh-CN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编程接口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389890" y="824230"/>
            <a:ext cx="6646545" cy="460348"/>
            <a:chOff x="772" y="481"/>
            <a:chExt cx="9749" cy="724"/>
          </a:xfrm>
        </p:grpSpPr>
        <p:sp>
          <p:nvSpPr>
            <p:cNvPr id="116" name="TextBox 54"/>
            <p:cNvSpPr txBox="1"/>
            <p:nvPr/>
          </p:nvSpPr>
          <p:spPr>
            <a:xfrm>
              <a:off x="1109" y="481"/>
              <a:ext cx="9412" cy="7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chemeClr val="tx1">
                      <a:lumMod val="75000"/>
                    </a:schemeClr>
                  </a:solidFill>
                  <a:latin typeface="方正卡通简体" pitchFamily="65" charset="-122"/>
                  <a:ea typeface="方正卡通简体" pitchFamily="65" charset="-122"/>
                </a:defRPr>
              </a:lvl1pPr>
            </a:lstStyle>
            <a:p>
              <a:r>
                <a:rPr lang="en-US" altLang="zh-CN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5.6.2</a:t>
              </a:r>
              <a:r>
                <a:rPr lang="zh-CN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HBase API编程实例</a:t>
              </a:r>
            </a:p>
          </p:txBody>
        </p:sp>
        <p:sp>
          <p:nvSpPr>
            <p:cNvPr id="118" name="Freeform 6"/>
            <p:cNvSpPr/>
            <p:nvPr/>
          </p:nvSpPr>
          <p:spPr bwMode="auto">
            <a:xfrm>
              <a:off x="772" y="689"/>
              <a:ext cx="339" cy="338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rgbClr val="2C99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838200" y="1440180"/>
            <a:ext cx="1024953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266700"/>
            <a:r>
              <a:rPr sz="1800" b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IDEA自动为我们创建了一个名为HBaseOperation.java的源代码文件，在该文件中我们可以输入</a:t>
            </a:r>
            <a:r>
              <a:rPr lang="zh-CN" sz="1800" b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书中</a:t>
            </a:r>
            <a:r>
              <a:rPr sz="1800" b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代码</a:t>
            </a:r>
            <a:r>
              <a:rPr lang="zh-CN" sz="1800" b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5093017" y="6012815"/>
            <a:ext cx="5080000" cy="3067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0">
              <a:buClrTx/>
              <a:buSzTx/>
            </a:pPr>
            <a:r>
              <a:rPr lang="zh-CN" altLang="en-US" sz="1400" b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图 1</a:t>
            </a:r>
            <a:r>
              <a:rPr lang="en-US" altLang="zh-CN" sz="1400" b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altLang="en-US" sz="1400" b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运行程序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699135" y="2016125"/>
            <a:ext cx="10249535" cy="1337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267970" eaLnBrk="1" latinLnBrk="0" hangingPunct="1">
              <a:lnSpc>
                <a:spcPct val="150000"/>
              </a:lnSpc>
            </a:pPr>
            <a:r>
              <a:rPr lang="en-US" sz="1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4</a:t>
            </a:r>
            <a:r>
              <a:rPr lang="zh-CN" sz="1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．编译运行程序</a:t>
            </a:r>
            <a:endParaRPr lang="zh-CN" sz="18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267970" eaLnBrk="1" latinLnBrk="0" hangingPunct="1">
              <a:lnSpc>
                <a:spcPct val="150000"/>
              </a:lnSpc>
            </a:pPr>
            <a:r>
              <a:rPr lang="zh-CN" sz="18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在确保</a:t>
            </a:r>
            <a:r>
              <a:rPr lang="en-US" sz="18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Hadoop</a:t>
            </a:r>
            <a:r>
              <a:rPr lang="zh-CN" sz="18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和</a:t>
            </a:r>
            <a:r>
              <a:rPr lang="en-US" sz="18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HBase</a:t>
            </a:r>
            <a:r>
              <a:rPr lang="zh-CN" sz="18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已经启动的情况下我们编译运行上面编写的代码。单击</a:t>
            </a:r>
            <a:r>
              <a:rPr lang="en-US" sz="18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IDEA</a:t>
            </a:r>
            <a:r>
              <a:rPr lang="zh-CN" sz="18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工作界面右上方的绿色箭头，即可运行程序，如图</a:t>
            </a:r>
            <a:r>
              <a:rPr lang="en-US" sz="18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11</a:t>
            </a:r>
            <a:r>
              <a:rPr lang="zh-CN" sz="18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所示。</a:t>
            </a:r>
            <a:endParaRPr lang="zh-CN" altLang="en-US" sz="18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192" name="图片 7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68625" y="3354070"/>
            <a:ext cx="6257925" cy="256667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 advClick="0" advTm="3624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 bwMode="auto">
          <a:xfrm>
            <a:off x="0" y="0"/>
            <a:ext cx="12195810" cy="553720"/>
          </a:xfrm>
          <a:prstGeom prst="rect">
            <a:avLst/>
          </a:prstGeom>
          <a:solidFill>
            <a:srgbClr val="2C99C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5100" y="19685"/>
            <a:ext cx="378460" cy="506095"/>
            <a:chOff x="418" y="422"/>
            <a:chExt cx="691" cy="980"/>
          </a:xfrm>
        </p:grpSpPr>
        <p:sp>
          <p:nvSpPr>
            <p:cNvPr id="5" name="Freeform 5"/>
            <p:cNvSpPr/>
            <p:nvPr/>
          </p:nvSpPr>
          <p:spPr bwMode="auto">
            <a:xfrm>
              <a:off x="425" y="422"/>
              <a:ext cx="414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418" y="982"/>
              <a:ext cx="411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5" name="TextBox 54"/>
          <p:cNvSpPr txBox="1"/>
          <p:nvPr/>
        </p:nvSpPr>
        <p:spPr>
          <a:xfrm>
            <a:off x="603801" y="31845"/>
            <a:ext cx="597666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r>
              <a:rPr lang="en-US" altLang="zh-CN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5.1HBase</a:t>
            </a:r>
            <a:r>
              <a:rPr lang="zh-CN" altLang="en-US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概述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362585" y="737870"/>
            <a:ext cx="6646545" cy="460348"/>
            <a:chOff x="772" y="481"/>
            <a:chExt cx="9749" cy="724"/>
          </a:xfrm>
        </p:grpSpPr>
        <p:sp>
          <p:nvSpPr>
            <p:cNvPr id="116" name="TextBox 54"/>
            <p:cNvSpPr txBox="1"/>
            <p:nvPr/>
          </p:nvSpPr>
          <p:spPr>
            <a:xfrm>
              <a:off x="1109" y="481"/>
              <a:ext cx="9412" cy="7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chemeClr val="tx1">
                      <a:lumMod val="75000"/>
                    </a:schemeClr>
                  </a:solidFill>
                  <a:latin typeface="方正卡通简体" pitchFamily="65" charset="-122"/>
                  <a:ea typeface="方正卡通简体" pitchFamily="65" charset="-122"/>
                </a:defRPr>
              </a:lvl1pPr>
            </a:lstStyle>
            <a:p>
              <a:r>
                <a:rPr lang="en-US" altLang="zh-CN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5.1.2</a:t>
              </a:r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HBase特性</a:t>
              </a:r>
            </a:p>
          </p:txBody>
        </p:sp>
        <p:sp>
          <p:nvSpPr>
            <p:cNvPr id="118" name="Freeform 6"/>
            <p:cNvSpPr/>
            <p:nvPr/>
          </p:nvSpPr>
          <p:spPr bwMode="auto">
            <a:xfrm>
              <a:off x="772" y="689"/>
              <a:ext cx="339" cy="338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rgbClr val="2C99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8" name="TextBox 54"/>
          <p:cNvSpPr txBox="1"/>
          <p:nvPr/>
        </p:nvSpPr>
        <p:spPr>
          <a:xfrm>
            <a:off x="807720" y="1490980"/>
            <a:ext cx="9448165" cy="2399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pPr indent="457200" eaLnBrk="1" latinLnBrk="0" hangingPunct="1">
              <a:lnSpc>
                <a:spcPct val="150000"/>
              </a:lnSpc>
            </a:pPr>
            <a:r>
              <a:rPr lang="zh-CN" altLang="en-US" sz="2000" b="1" dirty="0">
                <a:solidFill>
                  <a:srgbClr val="48484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•</a:t>
            </a:r>
            <a:r>
              <a:rPr lang="zh-CN" altLang="en-US" sz="2000" b="1" dirty="0">
                <a:solidFill>
                  <a:srgbClr val="48484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数据多版本：</a:t>
            </a:r>
            <a:r>
              <a:rPr lang="zh-CN" altLang="en-US" sz="2000" dirty="0">
                <a:solidFill>
                  <a:srgbClr val="48484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在创建表时可以自定义多个VERSION（版本）。我们可以将版本数理解为开辟的存储空间数目，当写入数据的次数大于版本信息时，先被存储的信息将会被清理，即HBase只保存数据最新的N个版本，当版本数过多时老版本会被删除。</a:t>
            </a:r>
          </a:p>
          <a:p>
            <a:pPr indent="457200" eaLnBrk="1" latinLnBrk="0" hangingPunct="1">
              <a:lnSpc>
                <a:spcPct val="150000"/>
              </a:lnSpc>
            </a:pPr>
            <a:r>
              <a:rPr lang="zh-CN" altLang="en-US" sz="2000" b="1" dirty="0">
                <a:solidFill>
                  <a:srgbClr val="48484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•</a:t>
            </a:r>
            <a:r>
              <a:rPr lang="zh-CN" altLang="en-US" sz="2000" b="1" dirty="0">
                <a:solidFill>
                  <a:srgbClr val="48484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数据类型单一：</a:t>
            </a:r>
            <a:r>
              <a:rPr lang="zh-CN" altLang="en-US" sz="2000" dirty="0">
                <a:solidFill>
                  <a:srgbClr val="48484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HBase中的数据都是以Byte[]数组的方式存储。</a:t>
            </a:r>
          </a:p>
        </p:txBody>
      </p:sp>
    </p:spTree>
  </p:cSld>
  <p:clrMapOvr>
    <a:masterClrMapping/>
  </p:clrMapOvr>
  <p:transition spd="slow" advClick="0" advTm="3624"/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 bwMode="auto">
          <a:xfrm>
            <a:off x="0" y="0"/>
            <a:ext cx="12195810" cy="553720"/>
          </a:xfrm>
          <a:prstGeom prst="rect">
            <a:avLst/>
          </a:prstGeom>
          <a:solidFill>
            <a:srgbClr val="2C99C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5100" y="19685"/>
            <a:ext cx="378460" cy="506095"/>
            <a:chOff x="418" y="422"/>
            <a:chExt cx="691" cy="980"/>
          </a:xfrm>
        </p:grpSpPr>
        <p:sp>
          <p:nvSpPr>
            <p:cNvPr id="5" name="Freeform 5"/>
            <p:cNvSpPr/>
            <p:nvPr/>
          </p:nvSpPr>
          <p:spPr bwMode="auto">
            <a:xfrm>
              <a:off x="425" y="422"/>
              <a:ext cx="414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418" y="982"/>
              <a:ext cx="411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5" name="TextBox 54"/>
          <p:cNvSpPr txBox="1"/>
          <p:nvPr/>
        </p:nvSpPr>
        <p:spPr>
          <a:xfrm>
            <a:off x="603801" y="31845"/>
            <a:ext cx="597666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r>
              <a:rPr lang="en-US" altLang="zh-CN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5.6</a:t>
            </a:r>
            <a:r>
              <a:rPr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HBase</a:t>
            </a:r>
            <a:r>
              <a:rPr lang="zh-CN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编程接口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389890" y="824230"/>
            <a:ext cx="6646545" cy="460348"/>
            <a:chOff x="772" y="481"/>
            <a:chExt cx="9749" cy="724"/>
          </a:xfrm>
        </p:grpSpPr>
        <p:sp>
          <p:nvSpPr>
            <p:cNvPr id="116" name="TextBox 54"/>
            <p:cNvSpPr txBox="1"/>
            <p:nvPr/>
          </p:nvSpPr>
          <p:spPr>
            <a:xfrm>
              <a:off x="1109" y="481"/>
              <a:ext cx="9412" cy="7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chemeClr val="tx1">
                      <a:lumMod val="75000"/>
                    </a:schemeClr>
                  </a:solidFill>
                  <a:latin typeface="方正卡通简体" pitchFamily="65" charset="-122"/>
                  <a:ea typeface="方正卡通简体" pitchFamily="65" charset="-122"/>
                </a:defRPr>
              </a:lvl1pPr>
            </a:lstStyle>
            <a:p>
              <a:r>
                <a:rPr lang="en-US" altLang="zh-CN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5.6.2</a:t>
              </a:r>
              <a:r>
                <a:rPr lang="zh-CN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HBase API编程实例</a:t>
              </a:r>
            </a:p>
          </p:txBody>
        </p:sp>
        <p:sp>
          <p:nvSpPr>
            <p:cNvPr id="118" name="Freeform 6"/>
            <p:cNvSpPr/>
            <p:nvPr/>
          </p:nvSpPr>
          <p:spPr bwMode="auto">
            <a:xfrm>
              <a:off x="772" y="689"/>
              <a:ext cx="339" cy="338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rgbClr val="2C99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838200" y="1440180"/>
            <a:ext cx="1024953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266700"/>
            <a:r>
              <a:rPr sz="1800" b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程序运行完成之后，如图</a:t>
            </a:r>
            <a:r>
              <a:rPr lang="en-US" sz="1800" b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12</a:t>
            </a:r>
            <a:r>
              <a:rPr sz="1800" b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所示，在控制台面板中会打印我们写入HBase数据库的学生信息。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4696142" y="3882390"/>
            <a:ext cx="5080000" cy="3067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0">
              <a:buClrTx/>
              <a:buSzTx/>
            </a:pPr>
            <a:r>
              <a:rPr lang="zh-CN" altLang="en-US" sz="1400" b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图 1</a:t>
            </a:r>
            <a:r>
              <a:rPr lang="en-US" altLang="zh-CN" sz="1400" b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en-US" sz="1400" b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控制台打印信息</a:t>
            </a:r>
          </a:p>
        </p:txBody>
      </p:sp>
      <p:pic>
        <p:nvPicPr>
          <p:cNvPr id="201" name="图片 7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34310" y="2094230"/>
            <a:ext cx="6587490" cy="167640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838200" y="4189095"/>
            <a:ext cx="1009967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266700"/>
            <a:r>
              <a:rPr sz="1800" b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现在我们可以在Linux的终端中启动HBase Shell，来查看生成的student_test表，启动HBase Shell的命令如图</a:t>
            </a:r>
            <a:r>
              <a:rPr lang="en-US" sz="1800" b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13</a:t>
            </a:r>
            <a:r>
              <a:rPr sz="1800" b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所示</a:t>
            </a:r>
            <a:r>
              <a:rPr lang="en-US" sz="1800" b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.</a:t>
            </a:r>
          </a:p>
        </p:txBody>
      </p:sp>
      <p:pic>
        <p:nvPicPr>
          <p:cNvPr id="202" name="图片 7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34385" y="4963160"/>
            <a:ext cx="5528310" cy="635000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文本框 9"/>
          <p:cNvSpPr txBox="1"/>
          <p:nvPr/>
        </p:nvSpPr>
        <p:spPr>
          <a:xfrm>
            <a:off x="4842192" y="5733415"/>
            <a:ext cx="5080000" cy="3067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0">
              <a:buClrTx/>
              <a:buSzTx/>
            </a:pPr>
            <a:r>
              <a:rPr lang="zh-CN" altLang="en-US" sz="1400" b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图 1</a:t>
            </a:r>
            <a:r>
              <a:rPr lang="en-US" altLang="zh-CN" sz="1400" b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  </a:t>
            </a:r>
            <a:r>
              <a:rPr lang="zh-CN" altLang="en-US" sz="1400" b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控制台打印信息 </a:t>
            </a:r>
          </a:p>
        </p:txBody>
      </p:sp>
    </p:spTree>
  </p:cSld>
  <p:clrMapOvr>
    <a:masterClrMapping/>
  </p:clrMapOvr>
  <p:transition spd="slow" advClick="0" advTm="3624"/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 bwMode="auto">
          <a:xfrm>
            <a:off x="0" y="0"/>
            <a:ext cx="12195810" cy="553720"/>
          </a:xfrm>
          <a:prstGeom prst="rect">
            <a:avLst/>
          </a:prstGeom>
          <a:solidFill>
            <a:srgbClr val="2C99C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5100" y="19685"/>
            <a:ext cx="378460" cy="506095"/>
            <a:chOff x="418" y="422"/>
            <a:chExt cx="691" cy="980"/>
          </a:xfrm>
        </p:grpSpPr>
        <p:sp>
          <p:nvSpPr>
            <p:cNvPr id="5" name="Freeform 5"/>
            <p:cNvSpPr/>
            <p:nvPr/>
          </p:nvSpPr>
          <p:spPr bwMode="auto">
            <a:xfrm>
              <a:off x="425" y="422"/>
              <a:ext cx="414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418" y="982"/>
              <a:ext cx="411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5" name="TextBox 54"/>
          <p:cNvSpPr txBox="1"/>
          <p:nvPr/>
        </p:nvSpPr>
        <p:spPr>
          <a:xfrm>
            <a:off x="603801" y="31845"/>
            <a:ext cx="597666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r>
              <a:rPr lang="en-US" altLang="zh-CN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5.6</a:t>
            </a:r>
            <a:r>
              <a:rPr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HBase</a:t>
            </a:r>
            <a:r>
              <a:rPr lang="zh-CN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编程接口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389890" y="824230"/>
            <a:ext cx="6646545" cy="460348"/>
            <a:chOff x="772" y="481"/>
            <a:chExt cx="9749" cy="724"/>
          </a:xfrm>
        </p:grpSpPr>
        <p:sp>
          <p:nvSpPr>
            <p:cNvPr id="116" name="TextBox 54"/>
            <p:cNvSpPr txBox="1"/>
            <p:nvPr/>
          </p:nvSpPr>
          <p:spPr>
            <a:xfrm>
              <a:off x="1109" y="481"/>
              <a:ext cx="9412" cy="7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chemeClr val="tx1">
                      <a:lumMod val="75000"/>
                    </a:schemeClr>
                  </a:solidFill>
                  <a:latin typeface="方正卡通简体" pitchFamily="65" charset="-122"/>
                  <a:ea typeface="方正卡通简体" pitchFamily="65" charset="-122"/>
                </a:defRPr>
              </a:lvl1pPr>
            </a:lstStyle>
            <a:p>
              <a:r>
                <a:rPr lang="en-US" altLang="zh-CN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5.6.2</a:t>
              </a:r>
              <a:r>
                <a:rPr lang="zh-CN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HBase API编程实例</a:t>
              </a:r>
            </a:p>
          </p:txBody>
        </p:sp>
        <p:sp>
          <p:nvSpPr>
            <p:cNvPr id="118" name="Freeform 6"/>
            <p:cNvSpPr/>
            <p:nvPr/>
          </p:nvSpPr>
          <p:spPr bwMode="auto">
            <a:xfrm>
              <a:off x="772" y="689"/>
              <a:ext cx="339" cy="338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rgbClr val="2C99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838200" y="1440180"/>
            <a:ext cx="1024953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266700"/>
            <a:r>
              <a:rPr sz="1800" b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进入HBase Shell，可以使用list命令查看HBase数据库中是否含有名称为student_test的表。如图</a:t>
            </a:r>
            <a:r>
              <a:rPr lang="en-US" sz="1800" b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14</a:t>
            </a:r>
            <a:r>
              <a:rPr sz="1800" b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所示，我们发现student_test表已经被我们创建成功。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4643437" y="3882390"/>
            <a:ext cx="5080000" cy="3067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0">
              <a:buClrTx/>
              <a:buSzTx/>
            </a:pPr>
            <a:r>
              <a:rPr lang="zh-CN" altLang="en-US" sz="1400" b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图 1</a:t>
            </a:r>
            <a:r>
              <a:rPr lang="en-US" altLang="zh-CN" sz="1400" b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</a:t>
            </a:r>
            <a:r>
              <a:rPr lang="zh-CN" altLang="en-US" sz="1400" b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查看HBase中的所有表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838200" y="4189095"/>
            <a:ext cx="1009967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266700"/>
            <a:r>
              <a:rPr sz="1800" b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然后我们可以使用scan命令查询刚才插入到student_test表中的一行数据，如图</a:t>
            </a:r>
            <a:r>
              <a:rPr lang="en-US" sz="1800" b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15</a:t>
            </a:r>
            <a:r>
              <a:rPr sz="1800" b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所示，说明HBase中插入方法成功。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4643437" y="6118860"/>
            <a:ext cx="5080000" cy="3067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0">
              <a:buClrTx/>
              <a:buSzTx/>
            </a:pPr>
            <a:r>
              <a:rPr lang="zh-CN" altLang="en-US" sz="1400" b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图 1</a:t>
            </a:r>
            <a:r>
              <a:rPr lang="en-US" altLang="zh-CN" sz="1400" b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5 </a:t>
            </a:r>
            <a:r>
              <a:rPr sz="1400" b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通过scan命令查询插入的数据</a:t>
            </a:r>
          </a:p>
        </p:txBody>
      </p:sp>
      <p:pic>
        <p:nvPicPr>
          <p:cNvPr id="194" name="图片 8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25495" y="2085340"/>
            <a:ext cx="5274945" cy="1702435"/>
          </a:xfrm>
          <a:prstGeom prst="rect">
            <a:avLst/>
          </a:prstGeom>
          <a:noFill/>
          <a:ln>
            <a:noFill/>
          </a:ln>
        </p:spPr>
      </p:pic>
      <p:pic>
        <p:nvPicPr>
          <p:cNvPr id="204" name="图片 8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06600" y="4972050"/>
            <a:ext cx="7913370" cy="98615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 advClick="0" advTm="3624"/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 bwMode="auto">
          <a:xfrm>
            <a:off x="0" y="0"/>
            <a:ext cx="12195810" cy="553720"/>
          </a:xfrm>
          <a:prstGeom prst="rect">
            <a:avLst/>
          </a:prstGeom>
          <a:solidFill>
            <a:srgbClr val="2C99C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5100" y="19685"/>
            <a:ext cx="378460" cy="506095"/>
            <a:chOff x="418" y="422"/>
            <a:chExt cx="691" cy="980"/>
          </a:xfrm>
        </p:grpSpPr>
        <p:sp>
          <p:nvSpPr>
            <p:cNvPr id="5" name="Freeform 5"/>
            <p:cNvSpPr/>
            <p:nvPr/>
          </p:nvSpPr>
          <p:spPr bwMode="auto">
            <a:xfrm>
              <a:off x="425" y="422"/>
              <a:ext cx="414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418" y="982"/>
              <a:ext cx="411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5" name="TextBox 54"/>
          <p:cNvSpPr txBox="1"/>
          <p:nvPr/>
        </p:nvSpPr>
        <p:spPr>
          <a:xfrm>
            <a:off x="603801" y="31845"/>
            <a:ext cx="597666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r>
              <a:rPr lang="en-US" altLang="zh-CN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5.6</a:t>
            </a:r>
            <a:r>
              <a:rPr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HBase</a:t>
            </a:r>
            <a:r>
              <a:rPr lang="zh-CN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编程接口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389890" y="824230"/>
            <a:ext cx="6646545" cy="460348"/>
            <a:chOff x="772" y="481"/>
            <a:chExt cx="9749" cy="724"/>
          </a:xfrm>
        </p:grpSpPr>
        <p:sp>
          <p:nvSpPr>
            <p:cNvPr id="116" name="TextBox 54"/>
            <p:cNvSpPr txBox="1"/>
            <p:nvPr/>
          </p:nvSpPr>
          <p:spPr>
            <a:xfrm>
              <a:off x="1109" y="481"/>
              <a:ext cx="9412" cy="7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chemeClr val="tx1">
                      <a:lumMod val="75000"/>
                    </a:schemeClr>
                  </a:solidFill>
                  <a:latin typeface="方正卡通简体" pitchFamily="65" charset="-122"/>
                  <a:ea typeface="方正卡通简体" pitchFamily="65" charset="-122"/>
                </a:defRPr>
              </a:lvl1pPr>
            </a:lstStyle>
            <a:p>
              <a:r>
                <a:rPr lang="en-US" altLang="zh-CN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5.6.2</a:t>
              </a:r>
              <a:r>
                <a:rPr lang="zh-CN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HBase API编程实例</a:t>
              </a:r>
            </a:p>
          </p:txBody>
        </p:sp>
        <p:sp>
          <p:nvSpPr>
            <p:cNvPr id="118" name="Freeform 6"/>
            <p:cNvSpPr/>
            <p:nvPr/>
          </p:nvSpPr>
          <p:spPr bwMode="auto">
            <a:xfrm>
              <a:off x="772" y="689"/>
              <a:ext cx="339" cy="338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rgbClr val="2C99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838200" y="1440180"/>
            <a:ext cx="1024953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266700"/>
            <a:r>
              <a:rPr sz="1800" b="0" dirty="0" err="1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最后如果需要反复调试HBaseOperation.java代码，需要删除HBase已经创建的</a:t>
            </a:r>
            <a:r>
              <a:rPr lang="zh-CN" altLang="en-US" sz="1800" b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表</a:t>
            </a:r>
            <a:r>
              <a:rPr sz="1800" b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</a:t>
            </a:r>
            <a:r>
              <a:rPr sz="1800" b="0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可以使用Shell命令删除student_test表，如图</a:t>
            </a:r>
            <a:r>
              <a:rPr lang="en-US" sz="1800" b="0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16</a:t>
            </a:r>
            <a:r>
              <a:rPr sz="1800" b="0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所示</a:t>
            </a:r>
            <a:r>
              <a:rPr lang="zh-CN" sz="1800" b="0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4418012" y="3275330"/>
            <a:ext cx="5080000" cy="3067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0">
              <a:buClrTx/>
              <a:buSzTx/>
            </a:pPr>
            <a:r>
              <a:rPr lang="zh-CN" altLang="en-US" sz="1400" b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图 </a:t>
            </a:r>
            <a:r>
              <a:rPr lang="en-US" sz="1400" b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16</a:t>
            </a:r>
            <a:r>
              <a:rPr lang="zh-CN" altLang="en-US" sz="1400" b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删除student_test表</a:t>
            </a:r>
          </a:p>
        </p:txBody>
      </p:sp>
      <p:pic>
        <p:nvPicPr>
          <p:cNvPr id="196" name="图片 8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88690" y="2149475"/>
            <a:ext cx="4562475" cy="1000125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文本框 8"/>
          <p:cNvSpPr txBox="1"/>
          <p:nvPr/>
        </p:nvSpPr>
        <p:spPr>
          <a:xfrm>
            <a:off x="928370" y="3886200"/>
            <a:ext cx="9683750" cy="922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266700" algn="l" eaLnBrk="1" latinLnBrk="0" hangingPunct="1">
              <a:lnSpc>
                <a:spcPct val="150000"/>
              </a:lnSpc>
              <a:buClrTx/>
              <a:buSzTx/>
            </a:pPr>
            <a:r>
              <a:rPr sz="1800" b="1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5．应用程序的部署</a:t>
            </a:r>
            <a:endParaRPr sz="1800" b="0">
              <a:solidFill>
                <a:schemeClr val="accent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266700" algn="l" eaLnBrk="1" latinLnBrk="0" hangingPunct="1">
              <a:lnSpc>
                <a:spcPct val="150000"/>
              </a:lnSpc>
              <a:buClrTx/>
              <a:buSzTx/>
            </a:pPr>
            <a:r>
              <a:rPr sz="1800" b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可以将上面编写的Java应用程序打包后部署到远程的服务器上运行。</a:t>
            </a:r>
            <a:endParaRPr sz="1800">
              <a:solidFill>
                <a:schemeClr val="accent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Click="0" advTm="3624"/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yilin\Desktop\图片111.png图片11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34" y="-2062"/>
            <a:ext cx="12190095" cy="6860063"/>
          </a:xfrm>
          <a:prstGeom prst="rect">
            <a:avLst/>
          </a:prstGeom>
          <a:noFill/>
        </p:spPr>
      </p:pic>
      <p:sp>
        <p:nvSpPr>
          <p:cNvPr id="18" name="矩形 259"/>
          <p:cNvSpPr>
            <a:spLocks noChangeArrowheads="1"/>
          </p:cNvSpPr>
          <p:nvPr/>
        </p:nvSpPr>
        <p:spPr bwMode="auto">
          <a:xfrm>
            <a:off x="2734310" y="2665017"/>
            <a:ext cx="7433818" cy="8197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zh-CN" altLang="en-US" sz="5330" b="1" cap="all" dirty="0">
                <a:solidFill>
                  <a:prstClr val="black">
                    <a:lumMod val="65000"/>
                    <a:lumOff val="35000"/>
                  </a:prstClr>
                </a:solidFill>
                <a:cs typeface="Arial" panose="020B0604020202020204" pitchFamily="34" charset="0"/>
              </a:rPr>
              <a:t>谢谢！</a:t>
            </a:r>
          </a:p>
        </p:txBody>
      </p:sp>
    </p:spTree>
  </p:cSld>
  <p:clrMapOvr>
    <a:masterClrMapping/>
  </p:clrMapOvr>
  <p:transition spd="med" advClick="0" advTm="7000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 bwMode="auto">
          <a:xfrm>
            <a:off x="0" y="0"/>
            <a:ext cx="12195810" cy="553720"/>
          </a:xfrm>
          <a:prstGeom prst="rect">
            <a:avLst/>
          </a:prstGeom>
          <a:solidFill>
            <a:srgbClr val="2C99C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5100" y="19685"/>
            <a:ext cx="378460" cy="506095"/>
            <a:chOff x="418" y="422"/>
            <a:chExt cx="691" cy="980"/>
          </a:xfrm>
        </p:grpSpPr>
        <p:sp>
          <p:nvSpPr>
            <p:cNvPr id="5" name="Freeform 5"/>
            <p:cNvSpPr/>
            <p:nvPr/>
          </p:nvSpPr>
          <p:spPr bwMode="auto">
            <a:xfrm>
              <a:off x="425" y="422"/>
              <a:ext cx="414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418" y="982"/>
              <a:ext cx="411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5" name="TextBox 54"/>
          <p:cNvSpPr txBox="1"/>
          <p:nvPr/>
        </p:nvSpPr>
        <p:spPr>
          <a:xfrm>
            <a:off x="603801" y="31845"/>
            <a:ext cx="597666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r>
              <a:rPr lang="en-US" altLang="zh-CN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5.1HBase</a:t>
            </a:r>
            <a:r>
              <a:rPr lang="zh-CN" altLang="en-US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概述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362585" y="737870"/>
            <a:ext cx="6646545" cy="460348"/>
            <a:chOff x="772" y="481"/>
            <a:chExt cx="9749" cy="724"/>
          </a:xfrm>
        </p:grpSpPr>
        <p:sp>
          <p:nvSpPr>
            <p:cNvPr id="116" name="TextBox 54"/>
            <p:cNvSpPr txBox="1"/>
            <p:nvPr/>
          </p:nvSpPr>
          <p:spPr>
            <a:xfrm>
              <a:off x="1109" y="481"/>
              <a:ext cx="9412" cy="7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chemeClr val="tx1">
                      <a:lumMod val="75000"/>
                    </a:schemeClr>
                  </a:solidFill>
                  <a:latin typeface="方正卡通简体" pitchFamily="65" charset="-122"/>
                  <a:ea typeface="方正卡通简体" pitchFamily="65" charset="-122"/>
                </a:defRPr>
              </a:lvl1pPr>
            </a:lstStyle>
            <a:p>
              <a:r>
                <a:rPr lang="en-US" altLang="zh-CN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5.1.3</a:t>
              </a:r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HBase与传统关系数据库对比</a:t>
              </a:r>
            </a:p>
          </p:txBody>
        </p:sp>
        <p:sp>
          <p:nvSpPr>
            <p:cNvPr id="118" name="Freeform 6"/>
            <p:cNvSpPr/>
            <p:nvPr/>
          </p:nvSpPr>
          <p:spPr bwMode="auto">
            <a:xfrm>
              <a:off x="772" y="689"/>
              <a:ext cx="339" cy="338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rgbClr val="2C99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</a:endParaRPr>
            </a:p>
          </p:txBody>
        </p:sp>
      </p:grpSp>
      <p:graphicFrame>
        <p:nvGraphicFramePr>
          <p:cNvPr id="4" name="表格 3"/>
          <p:cNvGraphicFramePr/>
          <p:nvPr>
            <p:custDataLst>
              <p:tags r:id="rId1"/>
            </p:custDataLst>
          </p:nvPr>
        </p:nvGraphicFramePr>
        <p:xfrm>
          <a:off x="1478915" y="1424305"/>
          <a:ext cx="9549130" cy="506158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649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773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2068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4828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1" dirty="0" err="1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对比项</a:t>
                      </a:r>
                      <a:endParaRPr lang="en-US" altLang="en-US" sz="1600" b="1" dirty="0">
                        <a:solidFill>
                          <a:srgbClr val="FFFFF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595959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1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HBase</a:t>
                      </a:r>
                      <a:endParaRPr lang="en-US" altLang="en-US" sz="1600" b="1" dirty="0">
                        <a:solidFill>
                          <a:srgbClr val="FFFFF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29A9A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1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RDBMS</a:t>
                      </a:r>
                      <a:endParaRPr lang="en-US" altLang="en-US" sz="1600" b="1">
                        <a:solidFill>
                          <a:srgbClr val="FFFFF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FBBB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0424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数据类型</a:t>
                      </a:r>
                      <a:endParaRPr lang="en-US" altLang="en-US" sz="1600" b="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>
                      <a:solidFill>
                        <a:srgbClr val="D9D9D9"/>
                      </a:solidFill>
                      <a:prstDash val="soli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 dirty="0" err="1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用户把不同格式的结构化非结构化数据存储为Byte</a:t>
                      </a:r>
                      <a:r>
                        <a:rPr lang="en-US" sz="1600" b="0" dirty="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[]</a:t>
                      </a:r>
                      <a:r>
                        <a:rPr lang="en-US" sz="1600" b="0" dirty="0" err="1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数组，需自己编写程序</a:t>
                      </a:r>
                      <a:r>
                        <a:rPr lang="zh-CN" altLang="en-US" sz="1600" b="0" dirty="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把</a:t>
                      </a:r>
                      <a:r>
                        <a:rPr lang="en-US" sz="1600" b="0" dirty="0" err="1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字符串解析成不同数据类型</a:t>
                      </a:r>
                      <a:r>
                        <a:rPr lang="en-US" sz="1600" b="0" dirty="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。</a:t>
                      </a:r>
                      <a:endParaRPr lang="en-US" altLang="en-US" sz="1600" b="0" dirty="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68580" marR="68580" marT="0" marB="0" anchor="ctr">
                    <a:lnL w="12700">
                      <a:solidFill>
                        <a:srgbClr val="D9D9D9"/>
                      </a:solidFill>
                      <a:prstDash val="solid"/>
                    </a:lnL>
                    <a:lnR w="6350">
                      <a:solidFill>
                        <a:srgbClr val="D9D9D9"/>
                      </a:solidFill>
                      <a:prstDash val="soli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关系数据库采用关系模型，具有丰富的数据类型和存储方式。</a:t>
                      </a:r>
                      <a:endParaRPr lang="en-US" altLang="en-US" sz="1600" b="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6350">
                      <a:solidFill>
                        <a:srgbClr val="D9D9D9"/>
                      </a:solidFill>
                      <a:prstDash val="soli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9441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数据操作</a:t>
                      </a:r>
                      <a:endParaRPr lang="en-US" altLang="en-US" sz="1600" b="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>
                      <a:solidFill>
                        <a:srgbClr val="D9D9D9"/>
                      </a:solidFill>
                      <a:prstDash val="soli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HBase操作只有简单的插入、查询、删除、清空等，无法实现像关联数据库中的表与表之间连接的操作。</a:t>
                      </a:r>
                      <a:endParaRPr lang="en-US" altLang="en-US" sz="1600" b="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68580" marR="68580" marT="0" marB="0" anchor="ctr">
                    <a:lnL w="12700">
                      <a:solidFill>
                        <a:srgbClr val="D9D9D9"/>
                      </a:solidFill>
                      <a:prstDash val="solid"/>
                    </a:lnL>
                    <a:lnR w="6350">
                      <a:solidFill>
                        <a:srgbClr val="D9D9D9"/>
                      </a:solidFill>
                      <a:prstDash val="soli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关系数据库中包含了丰富的操作，如插入、删除、更新、查询等，其中会涉及复杂的多表连接，通常借助多个表之间的主外键关联来实现。</a:t>
                      </a:r>
                      <a:endParaRPr lang="en-US" altLang="en-US" sz="1600" b="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6350">
                      <a:solidFill>
                        <a:srgbClr val="D9D9D9"/>
                      </a:solidFill>
                      <a:prstDash val="soli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4549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数据存储</a:t>
                      </a:r>
                      <a:endParaRPr lang="en-US" altLang="en-US" sz="1600" b="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>
                      <a:solidFill>
                        <a:srgbClr val="D9D9D9"/>
                      </a:solidFill>
                      <a:prstDash val="soli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HBase是基于列存储的，每个列族都由几个文件保存，不同列族的文件是分离的。</a:t>
                      </a:r>
                      <a:endParaRPr lang="en-US" altLang="en-US" sz="1600" b="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68580" marR="68580" marT="0" marB="0" anchor="ctr">
                    <a:lnL w="12700">
                      <a:solidFill>
                        <a:srgbClr val="D9D9D9"/>
                      </a:solidFill>
                      <a:prstDash val="solid"/>
                    </a:lnL>
                    <a:lnR w="6350">
                      <a:solidFill>
                        <a:srgbClr val="D9D9D9"/>
                      </a:solidFill>
                      <a:prstDash val="soli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关系数据库是基于行模式存储的，元组或行会被连续地存储在磁盘页中。</a:t>
                      </a:r>
                      <a:endParaRPr lang="en-US" altLang="en-US" sz="1600" b="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6350">
                      <a:solidFill>
                        <a:srgbClr val="D9D9D9"/>
                      </a:solidFill>
                      <a:prstDash val="soli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7818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索引</a:t>
                      </a:r>
                      <a:endParaRPr lang="en-US" altLang="en-US" sz="1600" b="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>
                      <a:solidFill>
                        <a:srgbClr val="D9D9D9"/>
                      </a:solidFill>
                      <a:prstDash val="soli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HBase只有一个索引——行键。</a:t>
                      </a:r>
                      <a:endParaRPr lang="en-US" altLang="en-US" sz="1600" b="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68580" marR="68580" marT="0" marB="0" anchor="ctr">
                    <a:lnL w="12700">
                      <a:solidFill>
                        <a:srgbClr val="D9D9D9"/>
                      </a:solidFill>
                      <a:prstDash val="solid"/>
                    </a:lnL>
                    <a:lnR w="6350">
                      <a:solidFill>
                        <a:srgbClr val="D9D9D9"/>
                      </a:solidFill>
                      <a:prstDash val="soli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关系数据库通常可以针对不同列构建复杂的多个索引，以提高数据访问性能。</a:t>
                      </a:r>
                      <a:endParaRPr lang="en-US" altLang="en-US" sz="1600" b="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6350">
                      <a:solidFill>
                        <a:srgbClr val="D9D9D9"/>
                      </a:solidFill>
                      <a:prstDash val="soli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99377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数据更新</a:t>
                      </a:r>
                      <a:endParaRPr lang="en-US" altLang="en-US" sz="1600" b="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>
                      <a:solidFill>
                        <a:srgbClr val="D9D9D9"/>
                      </a:solidFill>
                      <a:prstDash val="soli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HBase在更新时，当更新次数不超过版本号时，并不会删除数据旧的版本，而是生成一个新的本，旧的版本仍然保留。</a:t>
                      </a:r>
                      <a:endParaRPr lang="en-US" altLang="en-US" sz="1600" b="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68580" marR="68580" marT="0" marB="0" anchor="ctr">
                    <a:lnL w="12700">
                      <a:solidFill>
                        <a:srgbClr val="D9D9D9"/>
                      </a:solidFill>
                      <a:prstDash val="solid"/>
                    </a:lnL>
                    <a:lnR w="6350">
                      <a:solidFill>
                        <a:srgbClr val="D9D9D9"/>
                      </a:solidFill>
                      <a:prstDash val="soli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在关系数据库中，更新操作会用最新的当前值去替换记录中原来的旧值，旧值被覆盖后就不会存在。</a:t>
                      </a:r>
                      <a:endParaRPr lang="en-US" altLang="en-US" sz="1600" b="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6350">
                      <a:solidFill>
                        <a:srgbClr val="D9D9D9"/>
                      </a:solidFill>
                      <a:prstDash val="soli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9720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扩展性</a:t>
                      </a:r>
                      <a:endParaRPr lang="en-US" altLang="en-US" sz="1600" b="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>
                      <a:solidFill>
                        <a:srgbClr val="D9D9D9"/>
                      </a:solidFill>
                      <a:prstDash val="solid"/>
                    </a:lnR>
                    <a:lnT>
                      <a:noFill/>
                    </a:lnT>
                    <a:lnB w="19050">
                      <a:solidFill>
                        <a:srgbClr val="595959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可以实现灵活的水平扩展。</a:t>
                      </a:r>
                      <a:endParaRPr lang="en-US" altLang="en-US" sz="1600" b="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>
                      <a:solidFill>
                        <a:srgbClr val="D9D9D9"/>
                      </a:solidFill>
                      <a:prstDash val="solid"/>
                    </a:lnL>
                    <a:lnR w="6350">
                      <a:solidFill>
                        <a:srgbClr val="D9D9D9"/>
                      </a:solidFill>
                      <a:prstDash val="solid"/>
                    </a:lnR>
                    <a:lnT>
                      <a:noFill/>
                    </a:lnT>
                    <a:lnB w="19050">
                      <a:solidFill>
                        <a:srgbClr val="595959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 dirty="0" err="1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关系数据库很难实现横向扩展，纵向扩展的空间也比较有限</a:t>
                      </a:r>
                      <a:endParaRPr lang="en-US" altLang="en-US" sz="1600" b="0" dirty="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6350">
                      <a:solidFill>
                        <a:srgbClr val="D9D9D9"/>
                      </a:solidFill>
                      <a:prstDash val="solid"/>
                    </a:lnL>
                    <a:lnR>
                      <a:noFill/>
                    </a:lnR>
                    <a:lnT>
                      <a:noFill/>
                    </a:lnT>
                    <a:lnB w="19050">
                      <a:solidFill>
                        <a:srgbClr val="595959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 advClick="0" advTm="3624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 bwMode="auto">
          <a:xfrm>
            <a:off x="0" y="0"/>
            <a:ext cx="12195810" cy="553720"/>
          </a:xfrm>
          <a:prstGeom prst="rect">
            <a:avLst/>
          </a:prstGeom>
          <a:solidFill>
            <a:srgbClr val="2C99C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5100" y="19685"/>
            <a:ext cx="378460" cy="506095"/>
            <a:chOff x="418" y="422"/>
            <a:chExt cx="691" cy="980"/>
          </a:xfrm>
        </p:grpSpPr>
        <p:sp>
          <p:nvSpPr>
            <p:cNvPr id="5" name="Freeform 5"/>
            <p:cNvSpPr/>
            <p:nvPr/>
          </p:nvSpPr>
          <p:spPr bwMode="auto">
            <a:xfrm>
              <a:off x="425" y="422"/>
              <a:ext cx="414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418" y="982"/>
              <a:ext cx="411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5" name="TextBox 54"/>
          <p:cNvSpPr txBox="1"/>
          <p:nvPr/>
        </p:nvSpPr>
        <p:spPr>
          <a:xfrm>
            <a:off x="603801" y="31845"/>
            <a:ext cx="597666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r>
              <a:rPr lang="en-US" altLang="zh-CN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5.1HBase</a:t>
            </a:r>
            <a:r>
              <a:rPr lang="zh-CN" altLang="en-US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概述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362585" y="737870"/>
            <a:ext cx="6646545" cy="460348"/>
            <a:chOff x="772" y="481"/>
            <a:chExt cx="9749" cy="724"/>
          </a:xfrm>
        </p:grpSpPr>
        <p:sp>
          <p:nvSpPr>
            <p:cNvPr id="116" name="TextBox 54"/>
            <p:cNvSpPr txBox="1"/>
            <p:nvPr/>
          </p:nvSpPr>
          <p:spPr>
            <a:xfrm>
              <a:off x="1109" y="481"/>
              <a:ext cx="9412" cy="7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chemeClr val="tx1">
                      <a:lumMod val="75000"/>
                    </a:schemeClr>
                  </a:solidFill>
                  <a:latin typeface="方正卡通简体" pitchFamily="65" charset="-122"/>
                  <a:ea typeface="方正卡通简体" pitchFamily="65" charset="-122"/>
                </a:defRPr>
              </a:lvl1pPr>
            </a:lstStyle>
            <a:p>
              <a:r>
                <a:rPr lang="en-US" altLang="zh-CN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5.1.</a:t>
              </a:r>
              <a:r>
                <a:rPr 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 </a:t>
              </a:r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HBase八大应用场景</a:t>
              </a:r>
            </a:p>
          </p:txBody>
        </p:sp>
        <p:sp>
          <p:nvSpPr>
            <p:cNvPr id="118" name="Freeform 6"/>
            <p:cNvSpPr/>
            <p:nvPr/>
          </p:nvSpPr>
          <p:spPr bwMode="auto">
            <a:xfrm>
              <a:off x="772" y="689"/>
              <a:ext cx="339" cy="338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rgbClr val="2C99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748155" y="1198245"/>
            <a:ext cx="8698230" cy="5455920"/>
            <a:chOff x="2753" y="1887"/>
            <a:chExt cx="13698" cy="8592"/>
          </a:xfrm>
        </p:grpSpPr>
        <p:pic>
          <p:nvPicPr>
            <p:cNvPr id="8" name="图片 7" descr="0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753" y="1887"/>
              <a:ext cx="13699" cy="8593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13119" y="9937"/>
              <a:ext cx="3333" cy="430"/>
            </a:xfrm>
            <a:prstGeom prst="rect">
              <a:avLst/>
            </a:prstGeom>
            <a:solidFill>
              <a:schemeClr val="accent2"/>
            </a:solidFill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slow" advClick="0" advTm="3624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 bwMode="auto">
          <a:xfrm>
            <a:off x="0" y="0"/>
            <a:ext cx="12195810" cy="553720"/>
          </a:xfrm>
          <a:prstGeom prst="rect">
            <a:avLst/>
          </a:prstGeom>
          <a:solidFill>
            <a:srgbClr val="2C99C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5100" y="19685"/>
            <a:ext cx="378460" cy="506095"/>
            <a:chOff x="418" y="422"/>
            <a:chExt cx="691" cy="980"/>
          </a:xfrm>
        </p:grpSpPr>
        <p:sp>
          <p:nvSpPr>
            <p:cNvPr id="5" name="Freeform 5"/>
            <p:cNvSpPr/>
            <p:nvPr/>
          </p:nvSpPr>
          <p:spPr bwMode="auto">
            <a:xfrm>
              <a:off x="425" y="422"/>
              <a:ext cx="414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418" y="982"/>
              <a:ext cx="411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5" name="TextBox 54"/>
          <p:cNvSpPr txBox="1"/>
          <p:nvPr/>
        </p:nvSpPr>
        <p:spPr>
          <a:xfrm>
            <a:off x="603801" y="31845"/>
            <a:ext cx="597666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r>
              <a:rPr lang="en-US" altLang="zh-CN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5.1HBase</a:t>
            </a:r>
            <a:r>
              <a:rPr lang="zh-CN" altLang="en-US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概述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362585" y="737870"/>
            <a:ext cx="6646545" cy="460348"/>
            <a:chOff x="772" y="481"/>
            <a:chExt cx="9749" cy="724"/>
          </a:xfrm>
        </p:grpSpPr>
        <p:sp>
          <p:nvSpPr>
            <p:cNvPr id="116" name="TextBox 54"/>
            <p:cNvSpPr txBox="1"/>
            <p:nvPr/>
          </p:nvSpPr>
          <p:spPr>
            <a:xfrm>
              <a:off x="1109" y="481"/>
              <a:ext cx="9412" cy="7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chemeClr val="tx1">
                      <a:lumMod val="75000"/>
                    </a:schemeClr>
                  </a:solidFill>
                  <a:latin typeface="方正卡通简体" pitchFamily="65" charset="-122"/>
                  <a:ea typeface="方正卡通简体" pitchFamily="65" charset="-122"/>
                </a:defRPr>
              </a:lvl1pPr>
            </a:lstStyle>
            <a:p>
              <a:r>
                <a:rPr lang="en-US" altLang="zh-CN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5.1.</a:t>
              </a:r>
              <a:r>
                <a:rPr 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 </a:t>
              </a:r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HBase应用场景</a:t>
              </a:r>
            </a:p>
          </p:txBody>
        </p:sp>
        <p:sp>
          <p:nvSpPr>
            <p:cNvPr id="118" name="Freeform 6"/>
            <p:cNvSpPr/>
            <p:nvPr/>
          </p:nvSpPr>
          <p:spPr bwMode="auto">
            <a:xfrm>
              <a:off x="772" y="689"/>
              <a:ext cx="339" cy="338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rgbClr val="2C99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672465" y="1502410"/>
            <a:ext cx="9833610" cy="3322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457200" algn="l" eaLnBrk="1" latinLnBrk="0" hangingPunct="1">
              <a:lnSpc>
                <a:spcPct val="150000"/>
              </a:lnSpc>
              <a:buClrTx/>
              <a:buSzTx/>
              <a:buNone/>
            </a:pPr>
            <a:r>
              <a:rPr lang="zh-CN" altLang="en-US" sz="2000" b="0" dirty="0">
                <a:solidFill>
                  <a:srgbClr val="48484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（1）确信有足够大的数据。HBase适合分布在有上亿或上千亿行的数据。如果只有上千或上百万行，则用传统的RDBMS可能是更好的选择。因为所有数据可以在一两个节点保存，集群其他节点可能闲置。</a:t>
            </a:r>
          </a:p>
          <a:p>
            <a:pPr marL="0" indent="457200" algn="l" eaLnBrk="1" latinLnBrk="0" hangingPunct="1">
              <a:lnSpc>
                <a:spcPct val="150000"/>
              </a:lnSpc>
              <a:buClrTx/>
              <a:buSzTx/>
              <a:buNone/>
            </a:pPr>
            <a:r>
              <a:rPr lang="zh-CN" altLang="en-US" sz="2000" b="0" dirty="0">
                <a:solidFill>
                  <a:srgbClr val="48484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（2）确信可以不依赖所有RDBMS的额外特性（例如，列数据类型、 第二索引、事务、高级查询语言等）。</a:t>
            </a:r>
          </a:p>
          <a:p>
            <a:pPr marL="0" indent="457200" algn="l" eaLnBrk="1" latinLnBrk="0" hangingPunct="1">
              <a:lnSpc>
                <a:spcPct val="150000"/>
              </a:lnSpc>
              <a:buClrTx/>
              <a:buSzTx/>
              <a:buNone/>
            </a:pPr>
            <a:r>
              <a:rPr lang="zh-CN" altLang="en-US" sz="2000" b="0" dirty="0">
                <a:solidFill>
                  <a:srgbClr val="48484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（3）确信有足够的硬件环境。因为 HDFS 在小于5个数据节点时，基本上体现不出它的优势。</a:t>
            </a:r>
            <a:endParaRPr lang="zh-CN" altLang="en-US" sz="2000" dirty="0">
              <a:solidFill>
                <a:srgbClr val="48484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Click="0" advTm="3624"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F96FFF5B-1D19-49F6-80CE-FB420BFED85D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PRESENTATION_TITLE" val="个人述职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KSO_WPP_MARK_KEY" val="87c1d044-a44b-46d3-9000-88d19c91bc77"/>
  <p:tag name="COMMONDATA" val="eyJoZGlkIjoiMDE3MTE0MGU2YTI0ZWNhZWUzYWJmOWU2YzhiOWJjNGY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e627bf98-c84a-4c03-a30e-ebddd002c533}"/>
  <p:tag name="TABLE_EMPHASIZE_COLOR" val="14850714"/>
  <p:tag name="TABLE_SKINIDX" val="3"/>
  <p:tag name="TABLE_COLORIDX" val="h"/>
  <p:tag name="TABLE_COLOR_RGB" val="0x000000*0xFFFFFF*0x44546A*0xE6E5E5*0xE29A9A*0xDFBBB3*0xA3CDCB*0x8BAC74*0x849BCA*0xD1CD9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2cd2571e-0ef9-4f9f-9a71-c78010cea727}"/>
  <p:tag name="TABLE_EMPHASIZE_COLOR" val="8684935"/>
  <p:tag name="TABLE_SKINIDX" val="-1"/>
  <p:tag name="TABLE_COLORIDX" val="l"/>
  <p:tag name="TABLE_COLOR_RGB" val="0x000000*0xFFFFFF*0x44546A*0xE6E5E5*0x848587*0x738499*0x817CA0*0x9B819F*0xA7878C*0xAB968B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200f5dfd-dd5b-4ced-a9c8-52f7f3bafb06}"/>
  <p:tag name="TABLE_EMPHASIZE_COLOR" val="8684935"/>
  <p:tag name="TABLE_SKINIDX" val="-1"/>
  <p:tag name="TABLE_COLORIDX" val="l"/>
  <p:tag name="TABLE_COLOR_RGB" val="0x000000*0xFFFFFF*0x44546A*0xE6E5E5*0x848587*0x738499*0x817CA0*0x9B819F*0xA7878C*0xAB968B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清风素材 12sc.taobao.com">
  <a:themeElements>
    <a:clrScheme name="155">
      <a:dk1>
        <a:srgbClr val="294A5A"/>
      </a:dk1>
      <a:lt1>
        <a:srgbClr val="99CC39"/>
      </a:lt1>
      <a:dk2>
        <a:srgbClr val="F9C900"/>
      </a:dk2>
      <a:lt2>
        <a:srgbClr val="ED5A00"/>
      </a:lt2>
      <a:accent1>
        <a:srgbClr val="484849"/>
      </a:accent1>
      <a:accent2>
        <a:srgbClr val="FFFFFF"/>
      </a:accent2>
      <a:accent3>
        <a:srgbClr val="969696"/>
      </a:accent3>
      <a:accent4>
        <a:srgbClr val="00AAA2"/>
      </a:accent4>
      <a:accent5>
        <a:srgbClr val="99CC39"/>
      </a:accent5>
      <a:accent6>
        <a:srgbClr val="F9C900"/>
      </a:accent6>
      <a:hlink>
        <a:srgbClr val="ED5A00"/>
      </a:hlink>
      <a:folHlink>
        <a:srgbClr val="484849"/>
      </a:folHlink>
    </a:clrScheme>
    <a:fontScheme name="默认设计模板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FDEF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4ECF8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3">
        <a:dk1>
          <a:srgbClr val="000000"/>
        </a:dk1>
        <a:lt1>
          <a:srgbClr val="FFFFD9"/>
        </a:lt1>
        <a:dk2>
          <a:srgbClr val="2B2E30"/>
        </a:dk2>
        <a:lt2>
          <a:srgbClr val="777777"/>
        </a:lt2>
        <a:accent1>
          <a:srgbClr val="7FBA00"/>
        </a:accent1>
        <a:accent2>
          <a:srgbClr val="FCDB00"/>
        </a:accent2>
        <a:accent3>
          <a:srgbClr val="FFFFE9"/>
        </a:accent3>
        <a:accent4>
          <a:srgbClr val="000000"/>
        </a:accent4>
        <a:accent5>
          <a:srgbClr val="C0D9AA"/>
        </a:accent5>
        <a:accent6>
          <a:srgbClr val="E4C600"/>
        </a:accent6>
        <a:hlink>
          <a:srgbClr val="21A3D0"/>
        </a:hlink>
        <a:folHlink>
          <a:srgbClr val="DA251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自定义 1261">
      <a:dk1>
        <a:sysClr val="windowText" lastClr="000000"/>
      </a:dk1>
      <a:lt1>
        <a:sysClr val="window" lastClr="FFFFFF"/>
      </a:lt1>
      <a:dk2>
        <a:srgbClr val="464646"/>
      </a:dk2>
      <a:lt2>
        <a:srgbClr val="7F7F7F"/>
      </a:lt2>
      <a:accent1>
        <a:srgbClr val="2C99C0"/>
      </a:accent1>
      <a:accent2>
        <a:srgbClr val="D53E25"/>
      </a:accent2>
      <a:accent3>
        <a:srgbClr val="ECA11A"/>
      </a:accent3>
      <a:accent4>
        <a:srgbClr val="2C99C0"/>
      </a:accent4>
      <a:accent5>
        <a:srgbClr val="D53E25"/>
      </a:accent5>
      <a:accent6>
        <a:srgbClr val="ECA11A"/>
      </a:accent6>
      <a:hlink>
        <a:srgbClr val="FF8119"/>
      </a:hlink>
      <a:folHlink>
        <a:srgbClr val="44B9E8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自定义设计方案">
  <a:themeElements>
    <a:clrScheme name="自定义 1261">
      <a:dk1>
        <a:sysClr val="windowText" lastClr="000000"/>
      </a:dk1>
      <a:lt1>
        <a:sysClr val="window" lastClr="FFFFFF"/>
      </a:lt1>
      <a:dk2>
        <a:srgbClr val="464646"/>
      </a:dk2>
      <a:lt2>
        <a:srgbClr val="7F7F7F"/>
      </a:lt2>
      <a:accent1>
        <a:srgbClr val="2C99C0"/>
      </a:accent1>
      <a:accent2>
        <a:srgbClr val="D53E25"/>
      </a:accent2>
      <a:accent3>
        <a:srgbClr val="ECA11A"/>
      </a:accent3>
      <a:accent4>
        <a:srgbClr val="2C99C0"/>
      </a:accent4>
      <a:accent5>
        <a:srgbClr val="D53E25"/>
      </a:accent5>
      <a:accent6>
        <a:srgbClr val="ECA11A"/>
      </a:accent6>
      <a:hlink>
        <a:srgbClr val="FF8119"/>
      </a:hlink>
      <a:folHlink>
        <a:srgbClr val="44B9E8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自定义设计方案">
  <a:themeElements>
    <a:clrScheme name="自定义 1261">
      <a:dk1>
        <a:sysClr val="windowText" lastClr="000000"/>
      </a:dk1>
      <a:lt1>
        <a:sysClr val="window" lastClr="FFFFFF"/>
      </a:lt1>
      <a:dk2>
        <a:srgbClr val="464646"/>
      </a:dk2>
      <a:lt2>
        <a:srgbClr val="7F7F7F"/>
      </a:lt2>
      <a:accent1>
        <a:srgbClr val="2C99C0"/>
      </a:accent1>
      <a:accent2>
        <a:srgbClr val="D53E25"/>
      </a:accent2>
      <a:accent3>
        <a:srgbClr val="ECA11A"/>
      </a:accent3>
      <a:accent4>
        <a:srgbClr val="2C99C0"/>
      </a:accent4>
      <a:accent5>
        <a:srgbClr val="D53E25"/>
      </a:accent5>
      <a:accent6>
        <a:srgbClr val="ECA11A"/>
      </a:accent6>
      <a:hlink>
        <a:srgbClr val="FF8119"/>
      </a:hlink>
      <a:folHlink>
        <a:srgbClr val="44B9E8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53</TotalTime>
  <Words>5286</Words>
  <Application>Microsoft Office PowerPoint</Application>
  <PresentationFormat>自定义</PresentationFormat>
  <Paragraphs>568</Paragraphs>
  <Slides>63</Slides>
  <Notes>63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63</vt:i4>
      </vt:variant>
    </vt:vector>
  </HeadingPairs>
  <TitlesOfParts>
    <vt:vector size="75" baseType="lpstr">
      <vt:lpstr>华文宋体</vt:lpstr>
      <vt:lpstr>宋体</vt:lpstr>
      <vt:lpstr>微软雅黑</vt:lpstr>
      <vt:lpstr>Arial</vt:lpstr>
      <vt:lpstr>Calibri</vt:lpstr>
      <vt:lpstr>Calibri Light</vt:lpstr>
      <vt:lpstr>Impact</vt:lpstr>
      <vt:lpstr>Times New Roman</vt:lpstr>
      <vt:lpstr>清风素材 12sc.taobao.com</vt:lpstr>
      <vt:lpstr>1_自定义设计方案</vt:lpstr>
      <vt:lpstr>2_自定义设计方案</vt:lpstr>
      <vt:lpstr>3_自定义设计方案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sxd@djtu.edu.cn</cp:lastModifiedBy>
  <cp:revision>1226</cp:revision>
  <dcterms:created xsi:type="dcterms:W3CDTF">2013-01-25T01:44:00Z</dcterms:created>
  <dcterms:modified xsi:type="dcterms:W3CDTF">2024-10-02T01:41:18Z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2052-11.1.0.14252</vt:lpwstr>
  </property>
  <property fmtid="{D5CDD505-2E9C-101B-9397-08002B2CF9AE}" pid="3" name="ICV">
    <vt:lpwstr>9107DAFEA9D047359F382115CF39321D_12</vt:lpwstr>
  </property>
</Properties>
</file>