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3" r:id="rId5"/>
    <p:sldId id="257" r:id="rId6"/>
    <p:sldId id="274" r:id="rId7"/>
    <p:sldId id="339" r:id="rId8"/>
    <p:sldId id="340" r:id="rId9"/>
    <p:sldId id="273" r:id="rId10"/>
    <p:sldId id="366" r:id="rId11"/>
    <p:sldId id="367" r:id="rId12"/>
    <p:sldId id="258" r:id="rId13"/>
    <p:sldId id="354" r:id="rId14"/>
    <p:sldId id="341" r:id="rId15"/>
    <p:sldId id="342" r:id="rId16"/>
    <p:sldId id="349" r:id="rId17"/>
    <p:sldId id="350" r:id="rId18"/>
    <p:sldId id="343" r:id="rId19"/>
    <p:sldId id="344" r:id="rId20"/>
    <p:sldId id="352" r:id="rId21"/>
    <p:sldId id="345" r:id="rId22"/>
    <p:sldId id="356" r:id="rId23"/>
    <p:sldId id="369" r:id="rId24"/>
    <p:sldId id="370" r:id="rId25"/>
    <p:sldId id="371" r:id="rId26"/>
    <p:sldId id="372" r:id="rId27"/>
    <p:sldId id="373" r:id="rId28"/>
    <p:sldId id="308" r:id="rId29"/>
    <p:sldId id="389" r:id="rId30"/>
  </p:sldIdLst>
  <p:sldSz cx="9144000" cy="6858000" type="screen4x3"/>
  <p:notesSz cx="6858000" cy="9144000"/>
  <p:custDataLst>
    <p:tags r:id="rId3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p:restoredTop sz="86415"/>
  </p:normalViewPr>
  <p:slideViewPr>
    <p:cSldViewPr showGuides="1">
      <p:cViewPr varScale="1">
        <p:scale>
          <a:sx n="61" d="100"/>
          <a:sy n="61" d="100"/>
        </p:scale>
        <p:origin x="-1392" y="-78"/>
      </p:cViewPr>
      <p:guideLst>
        <p:guide orient="horz" pos="2188"/>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4.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10.jpeg"/><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5"/>
          <p:cNvSpPr>
            <a:spLocks noTextEdit="1"/>
          </p:cNvSpPr>
          <p:nvPr/>
        </p:nvSpPr>
        <p:spPr>
          <a:xfrm>
            <a:off x="539433" y="2132013"/>
            <a:ext cx="7848600" cy="609600"/>
          </a:xfrm>
          <a:prstGeom prst="rect">
            <a:avLst/>
          </a:prstGeom>
        </p:spPr>
        <p:txBody>
          <a:bodyPr wrap="none" fromWordArt="1">
            <a:prstTxWarp prst="textPlain">
              <a:avLst>
                <a:gd name="adj" fmla="val 50000"/>
              </a:avLst>
            </a:prstTxWarp>
            <a:normAutofit fontScale="70000"/>
          </a:bodyPr>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学习任务5 底座的加工</a:t>
            </a:r>
            <a:endPar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pic>
        <p:nvPicPr>
          <p:cNvPr id="3" name="图片 1"/>
          <p:cNvPicPr>
            <a:picLocks noChangeAspect="1"/>
          </p:cNvPicPr>
          <p:nvPr/>
        </p:nvPicPr>
        <p:blipFill>
          <a:blip r:embed="rId1"/>
          <a:stretch>
            <a:fillRect/>
          </a:stretch>
        </p:blipFill>
        <p:spPr>
          <a:xfrm>
            <a:off x="2555875" y="3357245"/>
            <a:ext cx="3895090" cy="2692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知识准备</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5" name="文本框 124"/>
          <p:cNvSpPr txBox="1"/>
          <p:nvPr/>
        </p:nvSpPr>
        <p:spPr>
          <a:xfrm>
            <a:off x="467995" y="1988820"/>
            <a:ext cx="8358505" cy="2584450"/>
          </a:xfrm>
          <a:prstGeom prst="rect">
            <a:avLst/>
          </a:prstGeom>
          <a:noFill/>
          <a:ln w="9525">
            <a:noFill/>
          </a:ln>
        </p:spPr>
        <p:txBody>
          <a:bodyPr wrap="square">
            <a:spAutoFit/>
          </a:bodyPr>
          <a:p>
            <a:pPr>
              <a:lnSpc>
                <a:spcPct val="150000"/>
              </a:lnSpc>
            </a:pPr>
            <a:r>
              <a:rPr lang="en-US" altLang="zh-CN" sz="1800" b="1">
                <a:ea typeface="宋体" panose="02010600030101010101" pitchFamily="2" charset="-122"/>
              </a:rPr>
              <a:t>1.</a:t>
            </a:r>
            <a:r>
              <a:rPr lang="zh-CN" altLang="en-US" sz="1800" b="1">
                <a:ea typeface="宋体" panose="02010600030101010101" pitchFamily="2" charset="-122"/>
              </a:rPr>
              <a:t>平面铣削的概念及刀具选用</a:t>
            </a:r>
            <a:endParaRPr lang="zh-CN" altLang="en-US" sz="1800" b="1">
              <a:ea typeface="宋体" panose="02010600030101010101" pitchFamily="2" charset="-122"/>
            </a:endParaRPr>
          </a:p>
          <a:p>
            <a:pPr>
              <a:lnSpc>
                <a:spcPct val="150000"/>
              </a:lnSpc>
            </a:pPr>
            <a:r>
              <a:rPr lang="zh-CN" altLang="en-US" sz="1800">
                <a:ea typeface="宋体" panose="02010600030101010101" pitchFamily="2" charset="-122"/>
              </a:rPr>
              <a:t>平面铣削加工通常是指对工件上的各类平面进行铣削并达到一定表面质量要求的加工。</a:t>
            </a:r>
            <a:endParaRPr lang="zh-CN" altLang="en-US" sz="1800">
              <a:ea typeface="宋体" panose="02010600030101010101" pitchFamily="2" charset="-122"/>
            </a:endParaRPr>
          </a:p>
          <a:p>
            <a:pPr>
              <a:lnSpc>
                <a:spcPct val="150000"/>
              </a:lnSpc>
            </a:pPr>
            <a:r>
              <a:rPr lang="zh-CN" altLang="en-US" sz="1800">
                <a:ea typeface="宋体" panose="02010600030101010101" pitchFamily="2" charset="-122"/>
              </a:rPr>
              <a:t>铣削加工平面可用端铣和周铣两种方法，如图</a:t>
            </a:r>
            <a:r>
              <a:rPr lang="en-US" altLang="zh-CN" sz="1800">
                <a:ea typeface="宋体" panose="02010600030101010101" pitchFamily="2" charset="-122"/>
              </a:rPr>
              <a:t>5-2</a:t>
            </a:r>
            <a:r>
              <a:rPr lang="zh-CN" altLang="en-US" sz="1800">
                <a:ea typeface="宋体" panose="02010600030101010101" pitchFamily="2" charset="-122"/>
              </a:rPr>
              <a:t>所示。</a:t>
            </a:r>
            <a:endParaRPr lang="zh-CN" altLang="en-US" sz="1800">
              <a:ea typeface="宋体" panose="02010600030101010101" pitchFamily="2" charset="-122"/>
            </a:endParaRPr>
          </a:p>
          <a:p>
            <a:pPr>
              <a:lnSpc>
                <a:spcPct val="150000"/>
              </a:lnSpc>
            </a:pPr>
            <a:r>
              <a:rPr lang="zh-CN" altLang="en-US" sz="1800">
                <a:ea typeface="宋体" panose="02010600030101010101" pitchFamily="2" charset="-122"/>
              </a:rPr>
              <a:t>端铣法的生产效率和铣削质量均比周铣高，因此一般采用端铣法。铣削加工大面积的平面时使用面铣刀端铣，小面积平面铣削可使用立铣刀端铣。</a:t>
            </a:r>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628265" y="4495800"/>
            <a:ext cx="3581400" cy="2362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 name="文本框 125"/>
          <p:cNvSpPr txBox="1"/>
          <p:nvPr/>
        </p:nvSpPr>
        <p:spPr>
          <a:xfrm>
            <a:off x="1043940" y="836930"/>
            <a:ext cx="7644765" cy="2999740"/>
          </a:xfrm>
          <a:prstGeom prst="rect">
            <a:avLst/>
          </a:prstGeom>
          <a:noFill/>
          <a:ln w="9525">
            <a:noFill/>
          </a:ln>
        </p:spPr>
        <p:txBody>
          <a:bodyPr wrap="square">
            <a:spAutoFit/>
          </a:bodyPr>
          <a:p>
            <a:pPr indent="304800">
              <a:lnSpc>
                <a:spcPct val="150000"/>
              </a:lnSpc>
            </a:pPr>
            <a:r>
              <a:rPr lang="en-US" sz="1800">
                <a:latin typeface="宋体" panose="02010600030101010101" pitchFamily="2" charset="-122"/>
              </a:rPr>
              <a:t> </a:t>
            </a:r>
            <a:endParaRPr lang="zh-CN" sz="1800">
              <a:ea typeface="宋体" panose="02010600030101010101" pitchFamily="2" charset="-122"/>
            </a:endParaRPr>
          </a:p>
          <a:p>
            <a:pPr indent="304800">
              <a:lnSpc>
                <a:spcPct val="150000"/>
              </a:lnSpc>
            </a:pPr>
            <a:r>
              <a:rPr lang="zh-CN" altLang="en-US" sz="1800">
                <a:ea typeface="宋体" panose="02010600030101010101" pitchFamily="2" charset="-122"/>
              </a:rPr>
              <a:t>面铣刀的圆周表面和端面均有切削刃，端部切削刃为副切削刃。面铣刀的直径较大（</a:t>
            </a:r>
            <a:r>
              <a:rPr lang="en-US" altLang="zh-CN" sz="1800">
                <a:ea typeface="宋体" panose="02010600030101010101" pitchFamily="2" charset="-122"/>
              </a:rPr>
              <a:t>φ50~φ500 mm</a:t>
            </a:r>
            <a:r>
              <a:rPr lang="zh-CN" altLang="en-US" sz="1800">
                <a:ea typeface="宋体" panose="02010600030101010101" pitchFamily="2" charset="-122"/>
              </a:rPr>
              <a:t>），常制成套式镶齿结构</a:t>
            </a:r>
            <a:r>
              <a:rPr lang="en-US" altLang="zh-CN" sz="1800">
                <a:ea typeface="宋体" panose="02010600030101010101" pitchFamily="2" charset="-122"/>
              </a:rPr>
              <a:t>(</a:t>
            </a:r>
            <a:r>
              <a:rPr lang="zh-CN" altLang="en-US" sz="1800">
                <a:ea typeface="宋体" panose="02010600030101010101" pitchFamily="2" charset="-122"/>
              </a:rPr>
              <a:t>将刀齿和刀体分开</a:t>
            </a:r>
            <a:r>
              <a:rPr lang="en-US" altLang="zh-CN" sz="1800">
                <a:ea typeface="宋体" panose="02010600030101010101" pitchFamily="2" charset="-122"/>
              </a:rPr>
              <a:t>)</a:t>
            </a:r>
            <a:r>
              <a:rPr lang="zh-CN" altLang="en-US" sz="1800">
                <a:ea typeface="宋体" panose="02010600030101010101" pitchFamily="2" charset="-122"/>
              </a:rPr>
              <a:t>，刀体采用</a:t>
            </a:r>
            <a:r>
              <a:rPr lang="en-US" altLang="zh-CN" sz="1800">
                <a:ea typeface="宋体" panose="02010600030101010101" pitchFamily="2" charset="-122"/>
              </a:rPr>
              <a:t>40Cr</a:t>
            </a:r>
            <a:r>
              <a:rPr lang="zh-CN" altLang="en-US" sz="1800">
                <a:ea typeface="宋体" panose="02010600030101010101" pitchFamily="2" charset="-122"/>
              </a:rPr>
              <a:t>制作，可长期使用。如图</a:t>
            </a:r>
            <a:r>
              <a:rPr lang="en-US" altLang="zh-CN" sz="1800">
                <a:ea typeface="宋体" panose="02010600030101010101" pitchFamily="2" charset="-122"/>
              </a:rPr>
              <a:t>5-3</a:t>
            </a:r>
            <a:r>
              <a:rPr lang="zh-CN" altLang="en-US" sz="1800">
                <a:ea typeface="宋体" panose="02010600030101010101" pitchFamily="2" charset="-122"/>
              </a:rPr>
              <a:t>所示为硬质合金可转位刀片面铣刀。这种铣刀结构成本低，制作方便，刀刃用钝后，可直接在机床上转换刀刃或更换刀片。可转位刀片面铣刀刀片定位精度高、夹紧可靠、易排屑、更换刀片迅速，各定位、夹紧元件通用性好，方便制造、使用等。</a:t>
            </a:r>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420110" y="3933190"/>
            <a:ext cx="2103120" cy="265176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6" name="文本框 125"/>
          <p:cNvSpPr txBox="1"/>
          <p:nvPr/>
        </p:nvSpPr>
        <p:spPr>
          <a:xfrm>
            <a:off x="899795" y="1340485"/>
            <a:ext cx="7277100" cy="2584450"/>
          </a:xfrm>
          <a:prstGeom prst="rect">
            <a:avLst/>
          </a:prstGeom>
          <a:noFill/>
          <a:ln w="9525">
            <a:noFill/>
          </a:ln>
        </p:spPr>
        <p:txBody>
          <a:bodyPr wrap="square">
            <a:spAutoFit/>
          </a:bodyPr>
          <a:p>
            <a:pPr indent="304800">
              <a:lnSpc>
                <a:spcPct val="150000"/>
              </a:lnSpc>
            </a:pPr>
            <a:r>
              <a:rPr lang="en-US" altLang="zh-CN" sz="1800" b="1">
                <a:ea typeface="宋体" panose="02010600030101010101" pitchFamily="2" charset="-122"/>
              </a:rPr>
              <a:t>2.</a:t>
            </a:r>
            <a:r>
              <a:rPr lang="zh-CN" altLang="en-US" sz="1800" b="1">
                <a:ea typeface="宋体" panose="02010600030101010101" pitchFamily="2" charset="-122"/>
              </a:rPr>
              <a:t>平面铣削切削用量的确定</a:t>
            </a:r>
            <a:endParaRPr lang="zh-CN" altLang="en-US" sz="1800" b="1">
              <a:ea typeface="宋体" panose="02010600030101010101" pitchFamily="2" charset="-122"/>
            </a:endParaRPr>
          </a:p>
          <a:p>
            <a:pPr indent="304800">
              <a:lnSpc>
                <a:spcPct val="150000"/>
              </a:lnSpc>
            </a:pPr>
            <a:r>
              <a:rPr lang="zh-CN" altLang="en-US" sz="1800">
                <a:ea typeface="宋体" panose="02010600030101010101" pitchFamily="2" charset="-122"/>
              </a:rPr>
              <a:t>平面铣削时切削用量选择得是否合理，将直接影响到铣削加工的质量。平面铣削分粗铣、半精铣、精铣三种情况。</a:t>
            </a:r>
            <a:endParaRPr lang="zh-CN" altLang="en-US" sz="1800">
              <a:ea typeface="宋体" panose="02010600030101010101" pitchFamily="2" charset="-122"/>
            </a:endParaRPr>
          </a:p>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）平面粗铣时切削用量的确定原则</a:t>
            </a:r>
            <a:endParaRPr lang="zh-CN" altLang="en-US" sz="1800" b="1">
              <a:ea typeface="宋体" panose="02010600030101010101" pitchFamily="2" charset="-122"/>
            </a:endParaRPr>
          </a:p>
          <a:p>
            <a:pPr indent="304800">
              <a:lnSpc>
                <a:spcPct val="150000"/>
              </a:lnSpc>
            </a:pPr>
            <a:r>
              <a:rPr lang="zh-CN" altLang="en-US" sz="1800">
                <a:ea typeface="宋体" panose="02010600030101010101" pitchFamily="2" charset="-122"/>
              </a:rPr>
              <a:t>平面粗铣加工时，工件余量多，质量要求低，选择切削用量时主要考虑工艺系统刚性、刀具使用寿命、机床功率、工件余量大小等因素。</a:t>
            </a:r>
            <a:endParaRPr lang="zh-CN" altLang="en-US" sz="180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6" name="文本框 125"/>
          <p:cNvSpPr txBox="1"/>
          <p:nvPr/>
        </p:nvSpPr>
        <p:spPr>
          <a:xfrm>
            <a:off x="899795" y="1917065"/>
            <a:ext cx="7069455" cy="4246245"/>
          </a:xfrm>
          <a:prstGeom prst="rect">
            <a:avLst/>
          </a:prstGeom>
          <a:noFill/>
          <a:ln w="9525">
            <a:noFill/>
          </a:ln>
        </p:spPr>
        <p:txBody>
          <a:bodyPr wrap="square">
            <a:spAutoFit/>
          </a:bodyPr>
          <a:p>
            <a:pPr indent="304800">
              <a:lnSpc>
                <a:spcPct val="150000"/>
              </a:lnSpc>
            </a:pPr>
            <a:r>
              <a:rPr lang="en-US" altLang="en-US" sz="1800">
                <a:ea typeface="宋体" panose="02010600030101010101" pitchFamily="2" charset="-122"/>
              </a:rPr>
              <a:t>①</a:t>
            </a:r>
            <a:r>
              <a:rPr lang="zh-CN" altLang="en-US" sz="1800">
                <a:ea typeface="宋体" panose="02010600030101010101" pitchFamily="2" charset="-122"/>
              </a:rPr>
              <a:t>确定</a:t>
            </a:r>
            <a:r>
              <a:rPr lang="en-US" altLang="zh-CN" sz="1800">
                <a:ea typeface="宋体" panose="02010600030101010101" pitchFamily="2" charset="-122"/>
              </a:rPr>
              <a:t>Z</a:t>
            </a:r>
            <a:r>
              <a:rPr lang="zh-CN" altLang="en-US" sz="1800">
                <a:ea typeface="宋体" panose="02010600030101010101" pitchFamily="2" charset="-122"/>
              </a:rPr>
              <a:t>向切削深度和切削宽度</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铣削无硬皮的钢料时，</a:t>
            </a:r>
            <a:r>
              <a:rPr lang="en-US" altLang="zh-CN" sz="1800">
                <a:ea typeface="宋体" panose="02010600030101010101" pitchFamily="2" charset="-122"/>
              </a:rPr>
              <a:t>Z</a:t>
            </a:r>
            <a:r>
              <a:rPr lang="zh-CN" altLang="en-US" sz="1800">
                <a:ea typeface="宋体" panose="02010600030101010101" pitchFamily="2" charset="-122"/>
              </a:rPr>
              <a:t>向切削深度一般选</a:t>
            </a:r>
            <a:r>
              <a:rPr lang="en-US" altLang="zh-CN" sz="1800">
                <a:ea typeface="宋体" panose="02010600030101010101" pitchFamily="2" charset="-122"/>
              </a:rPr>
              <a:t>3~5 mm </a:t>
            </a:r>
            <a:r>
              <a:rPr lang="zh-CN" altLang="en-US" sz="1800">
                <a:ea typeface="宋体" panose="02010600030101010101" pitchFamily="2" charset="-122"/>
              </a:rPr>
              <a:t>；铣削铸钢或铸铁时，</a:t>
            </a:r>
            <a:r>
              <a:rPr lang="en-US" altLang="zh-CN" sz="1800">
                <a:ea typeface="宋体" panose="02010600030101010101" pitchFamily="2" charset="-122"/>
              </a:rPr>
              <a:t>Z</a:t>
            </a:r>
            <a:r>
              <a:rPr lang="zh-CN" altLang="en-US" sz="1800">
                <a:ea typeface="宋体" panose="02010600030101010101" pitchFamily="2" charset="-122"/>
              </a:rPr>
              <a:t>向切削深度一般选</a:t>
            </a:r>
            <a:r>
              <a:rPr lang="en-US" altLang="zh-CN" sz="1800">
                <a:ea typeface="宋体" panose="02010600030101010101" pitchFamily="2" charset="-122"/>
              </a:rPr>
              <a:t>5~ 7 mm</a:t>
            </a:r>
            <a:r>
              <a:rPr lang="zh-CN" altLang="en-US" sz="1800">
                <a:ea typeface="宋体" panose="02010600030101010101" pitchFamily="2" charset="-122"/>
              </a:rPr>
              <a:t>。切削宽度可根据工件加工面的宽度尽量一次铣出，</a:t>
            </a:r>
            <a:r>
              <a:rPr lang="en-US" altLang="zh-CN" sz="1800">
                <a:ea typeface="宋体" panose="02010600030101010101" pitchFamily="2" charset="-122"/>
              </a:rPr>
              <a:t> </a:t>
            </a:r>
            <a:r>
              <a:rPr lang="zh-CN" altLang="en-US" sz="1800">
                <a:ea typeface="宋体" panose="02010600030101010101" pitchFamily="2" charset="-122"/>
              </a:rPr>
              <a:t>当切削宽度较小时，</a:t>
            </a:r>
            <a:r>
              <a:rPr lang="en-US" altLang="zh-CN" sz="1800">
                <a:ea typeface="宋体" panose="02010600030101010101" pitchFamily="2" charset="-122"/>
              </a:rPr>
              <a:t>Z</a:t>
            </a:r>
            <a:r>
              <a:rPr lang="zh-CN" altLang="en-US" sz="1800">
                <a:ea typeface="宋体" panose="02010600030101010101" pitchFamily="2" charset="-122"/>
              </a:rPr>
              <a:t>向切深可相应增大。</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②</a:t>
            </a:r>
            <a:r>
              <a:rPr lang="zh-CN" altLang="en-US" sz="1800">
                <a:ea typeface="宋体" panose="02010600030101010101" pitchFamily="2" charset="-122"/>
              </a:rPr>
              <a:t>确定每齿进给量</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选择较大的每齿进给量有利于提高粗铣效率，但同时应考虑到当选择了较大的</a:t>
            </a:r>
            <a:r>
              <a:rPr lang="en-US" altLang="zh-CN" sz="1800">
                <a:ea typeface="宋体" panose="02010600030101010101" pitchFamily="2" charset="-122"/>
              </a:rPr>
              <a:t>Z</a:t>
            </a:r>
            <a:r>
              <a:rPr lang="zh-CN" altLang="en-US" sz="1800">
                <a:ea typeface="宋体" panose="02010600030101010101" pitchFamily="2" charset="-122"/>
              </a:rPr>
              <a:t>向切削深度和切削宽度后工艺系统刚性是否足够。</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③</a:t>
            </a:r>
            <a:r>
              <a:rPr lang="zh-CN" altLang="en-US" sz="1800">
                <a:ea typeface="宋体" panose="02010600030101010101" pitchFamily="2" charset="-122"/>
              </a:rPr>
              <a:t>确定铣削速度</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当</a:t>
            </a:r>
            <a:r>
              <a:rPr lang="en-US" altLang="zh-CN" sz="1800">
                <a:ea typeface="宋体" panose="02010600030101010101" pitchFamily="2" charset="-122"/>
              </a:rPr>
              <a:t>Z</a:t>
            </a:r>
            <a:r>
              <a:rPr lang="zh-CN" altLang="en-US" sz="1800">
                <a:ea typeface="宋体" panose="02010600030101010101" pitchFamily="2" charset="-122"/>
              </a:rPr>
              <a:t>向切削深度、切削宽度、每齿进给量选择均较大时，受机床功率和刀具耐用度的限制，一般选择较低的铣削速度。</a:t>
            </a:r>
            <a:endParaRPr lang="zh-CN" altLang="en-US" sz="1800">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972185" y="1891665"/>
            <a:ext cx="7660640" cy="2584450"/>
          </a:xfrm>
          <a:prstGeom prst="rect">
            <a:avLst/>
          </a:prstGeom>
          <a:noFill/>
          <a:ln w="9525">
            <a:noFill/>
          </a:ln>
        </p:spPr>
        <p:txBody>
          <a:bodyPr wrap="square" anchor="ctr" anchorCtr="0">
            <a:spAutoFit/>
          </a:bodyPr>
          <a:p>
            <a:pPr algn="l">
              <a:lnSpc>
                <a:spcPct val="150000"/>
              </a:lnSpc>
            </a:pPr>
            <a:r>
              <a:rPr lang="zh-CN" altLang="en-US" b="1" dirty="0">
                <a:latin typeface="Tahoma" panose="020B0604030504040204" pitchFamily="34" charset="0"/>
              </a:rPr>
              <a:t>（</a:t>
            </a:r>
            <a:r>
              <a:rPr lang="en-US" altLang="zh-CN" b="1" dirty="0">
                <a:latin typeface="Tahoma" panose="020B0604030504040204" pitchFamily="34" charset="0"/>
              </a:rPr>
              <a:t>2</a:t>
            </a:r>
            <a:r>
              <a:rPr lang="zh-CN" altLang="en-US" b="1" dirty="0">
                <a:latin typeface="Tahoma" panose="020B0604030504040204" pitchFamily="34" charset="0"/>
              </a:rPr>
              <a:t>）平面精铣时切削用量的确定原则</a:t>
            </a:r>
            <a:endParaRPr lang="zh-CN" altLang="en-US" b="1" dirty="0">
              <a:latin typeface="Tahoma" panose="020B0604030504040204" pitchFamily="34" charset="0"/>
            </a:endParaRPr>
          </a:p>
          <a:p>
            <a:pPr algn="l">
              <a:lnSpc>
                <a:spcPct val="150000"/>
              </a:lnSpc>
            </a:pPr>
            <a:r>
              <a:rPr lang="zh-CN" altLang="en-US" dirty="0">
                <a:latin typeface="Tahoma" panose="020B0604030504040204" pitchFamily="34" charset="0"/>
              </a:rPr>
              <a:t>平面精铣时，切削用量选择侧重考虑表面粗糙度的要求。当表面粗糙度</a:t>
            </a:r>
            <a:r>
              <a:rPr lang="en-US" altLang="zh-CN" dirty="0">
                <a:latin typeface="Tahoma" panose="020B0604030504040204" pitchFamily="34" charset="0"/>
              </a:rPr>
              <a:t>Ra</a:t>
            </a:r>
            <a:r>
              <a:rPr lang="zh-CN" altLang="en-US" dirty="0">
                <a:latin typeface="Tahoma" panose="020B0604030504040204" pitchFamily="34" charset="0"/>
              </a:rPr>
              <a:t>在</a:t>
            </a:r>
            <a:r>
              <a:rPr lang="en-US" altLang="zh-CN" dirty="0">
                <a:latin typeface="Tahoma" panose="020B0604030504040204" pitchFamily="34" charset="0"/>
              </a:rPr>
              <a:t>1.6~ 3.2μm</a:t>
            </a:r>
            <a:r>
              <a:rPr lang="zh-CN" altLang="en-US" dirty="0">
                <a:latin typeface="Tahoma" panose="020B0604030504040204" pitchFamily="34" charset="0"/>
              </a:rPr>
              <a:t>范围内时，平面类零件一般采用粗、精铣两次加工。经过粗铣加工后，精铣加工的余量一般为</a:t>
            </a:r>
            <a:r>
              <a:rPr lang="en-US" altLang="zh-CN" dirty="0">
                <a:latin typeface="Tahoma" panose="020B0604030504040204" pitchFamily="34" charset="0"/>
              </a:rPr>
              <a:t>0.5~ 2 mm</a:t>
            </a:r>
            <a:r>
              <a:rPr lang="zh-CN" altLang="en-US" dirty="0">
                <a:latin typeface="Tahoma" panose="020B0604030504040204" pitchFamily="34" charset="0"/>
              </a:rPr>
              <a:t>，考虑到工件表面的质量要求，一般选择较小的每齿进给量。此时，因加工余量较少，应尽量选择较大铣削速度。</a:t>
            </a:r>
            <a:endParaRPr lang="zh-CN" altLang="en-US" dirty="0">
              <a:latin typeface="Tahoma" panose="020B060403050404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6" name="文本框 125"/>
          <p:cNvSpPr txBox="1"/>
          <p:nvPr/>
        </p:nvSpPr>
        <p:spPr>
          <a:xfrm>
            <a:off x="972185" y="2277110"/>
            <a:ext cx="7390130" cy="2584450"/>
          </a:xfrm>
          <a:prstGeom prst="rect">
            <a:avLst/>
          </a:prstGeom>
          <a:noFill/>
          <a:ln w="9525">
            <a:noFill/>
          </a:ln>
        </p:spPr>
        <p:txBody>
          <a:bodyPr wrap="square">
            <a:spAutoFit/>
          </a:bodyPr>
          <a:p>
            <a:pPr indent="304800">
              <a:lnSpc>
                <a:spcPct val="150000"/>
              </a:lnSpc>
            </a:pPr>
            <a:r>
              <a:rPr lang="zh-CN" altLang="en-US" sz="1800">
                <a:ea typeface="宋体" panose="02010600030101010101" pitchFamily="2" charset="-122"/>
              </a:rPr>
              <a:t>当表面粗糙度</a:t>
            </a:r>
            <a:r>
              <a:rPr lang="en-US" altLang="zh-CN" sz="1800">
                <a:ea typeface="宋体" panose="02010600030101010101" pitchFamily="2" charset="-122"/>
              </a:rPr>
              <a:t>Ra</a:t>
            </a:r>
            <a:r>
              <a:rPr lang="zh-CN" altLang="en-US" sz="1800">
                <a:ea typeface="宋体" panose="02010600030101010101" pitchFamily="2" charset="-122"/>
              </a:rPr>
              <a:t>在</a:t>
            </a:r>
            <a:r>
              <a:rPr lang="en-US" altLang="zh-CN" sz="1800">
                <a:ea typeface="宋体" panose="02010600030101010101" pitchFamily="2" charset="-122"/>
              </a:rPr>
              <a:t>0.4~0.8μm</a:t>
            </a:r>
            <a:r>
              <a:rPr lang="zh-CN" altLang="en-US" sz="1800">
                <a:ea typeface="宋体" panose="02010600030101010101" pitchFamily="2" charset="-122"/>
              </a:rPr>
              <a:t>范围时，平面精铣时的切削深度一般为</a:t>
            </a:r>
            <a:r>
              <a:rPr lang="en-US" altLang="zh-CN" sz="1800">
                <a:ea typeface="宋体" panose="02010600030101010101" pitchFamily="2" charset="-122"/>
              </a:rPr>
              <a:t>0.5 mm</a:t>
            </a:r>
            <a:r>
              <a:rPr lang="zh-CN" altLang="en-US" sz="1800">
                <a:ea typeface="宋体" panose="02010600030101010101" pitchFamily="2" charset="-122"/>
              </a:rPr>
              <a:t>左右。每齿进给量一般选较小值</a:t>
            </a:r>
            <a:r>
              <a:rPr lang="en-US" altLang="zh-CN" sz="1800">
                <a:ea typeface="宋体" panose="02010600030101010101" pitchFamily="2" charset="-122"/>
              </a:rPr>
              <a:t>(</a:t>
            </a:r>
            <a:r>
              <a:rPr lang="zh-CN" altLang="en-US" sz="1800">
                <a:ea typeface="宋体" panose="02010600030101010101" pitchFamily="2" charset="-122"/>
              </a:rPr>
              <a:t>高速钢铣刀为</a:t>
            </a:r>
            <a:r>
              <a:rPr lang="en-US" altLang="zh-CN" sz="1800">
                <a:ea typeface="宋体" panose="02010600030101010101" pitchFamily="2" charset="-122"/>
              </a:rPr>
              <a:t>0.02 ~ 0.05 mm,</a:t>
            </a:r>
            <a:r>
              <a:rPr lang="zh-CN" altLang="en-US" sz="1800">
                <a:ea typeface="宋体" panose="02010600030101010101" pitchFamily="2" charset="-122"/>
              </a:rPr>
              <a:t>硬质合金铣刀为</a:t>
            </a:r>
            <a:r>
              <a:rPr lang="en-US" altLang="zh-CN" sz="1800">
                <a:ea typeface="宋体" panose="02010600030101010101" pitchFamily="2" charset="-122"/>
              </a:rPr>
              <a:t>0.10~ 0.15mm)</a:t>
            </a:r>
            <a:r>
              <a:rPr lang="zh-CN" altLang="en-US" sz="1800">
                <a:ea typeface="宋体" panose="02010600030101010101" pitchFamily="2" charset="-122"/>
              </a:rPr>
              <a:t>。铣削速度在推荐范围内选最大值。如当采用高速钢铣刀铣削一般中碳钢或灰口铸铁时，铣削速度在</a:t>
            </a:r>
            <a:r>
              <a:rPr lang="en-US" altLang="zh-CN" sz="1800">
                <a:ea typeface="宋体" panose="02010600030101010101" pitchFamily="2" charset="-122"/>
              </a:rPr>
              <a:t>20~ 40 m/min</a:t>
            </a:r>
            <a:r>
              <a:rPr lang="zh-CN" altLang="en-US" sz="1800">
                <a:ea typeface="宋体" panose="02010600030101010101" pitchFamily="2" charset="-122"/>
              </a:rPr>
              <a:t>之间选较大值；当采用硬质合金铣刀铣削上述材料时，铣削速度在</a:t>
            </a:r>
            <a:r>
              <a:rPr lang="en-US" altLang="zh-CN" sz="1800">
                <a:ea typeface="宋体" panose="02010600030101010101" pitchFamily="2" charset="-122"/>
              </a:rPr>
              <a:t>90 ~150 m/min</a:t>
            </a:r>
            <a:r>
              <a:rPr lang="zh-CN" altLang="en-US" sz="1800">
                <a:ea typeface="宋体" panose="02010600030101010101" pitchFamily="2" charset="-122"/>
              </a:rPr>
              <a:t>之间选较大值。</a:t>
            </a:r>
            <a:endParaRPr lang="zh-CN" altLang="en-US" sz="180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6" name="文本框 125"/>
          <p:cNvSpPr txBox="1"/>
          <p:nvPr/>
        </p:nvSpPr>
        <p:spPr>
          <a:xfrm>
            <a:off x="899795" y="1340485"/>
            <a:ext cx="7574280" cy="2999740"/>
          </a:xfrm>
          <a:prstGeom prst="rect">
            <a:avLst/>
          </a:prstGeom>
          <a:noFill/>
          <a:ln w="9525">
            <a:noFill/>
          </a:ln>
        </p:spPr>
        <p:txBody>
          <a:bodyPr wrap="square">
            <a:spAutoFit/>
          </a:bodyPr>
          <a:p>
            <a:pPr indent="304800">
              <a:lnSpc>
                <a:spcPct val="150000"/>
              </a:lnSpc>
            </a:pPr>
            <a:r>
              <a:rPr lang="en-US" altLang="zh-CN" sz="1800" b="1">
                <a:ea typeface="宋体" panose="02010600030101010101" pitchFamily="2" charset="-122"/>
              </a:rPr>
              <a:t>3.</a:t>
            </a:r>
            <a:r>
              <a:rPr lang="zh-CN" altLang="en-US" sz="1800" b="1">
                <a:ea typeface="宋体" panose="02010600030101010101" pitchFamily="2" charset="-122"/>
              </a:rPr>
              <a:t>常用编程指令</a:t>
            </a:r>
            <a:endParaRPr lang="zh-CN" altLang="en-US" sz="1800" b="1">
              <a:ea typeface="宋体" panose="02010600030101010101" pitchFamily="2" charset="-122"/>
            </a:endParaRPr>
          </a:p>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）快速定位指令</a:t>
            </a:r>
            <a:r>
              <a:rPr lang="en-US" altLang="zh-CN" sz="1800" b="1">
                <a:ea typeface="宋体" panose="02010600030101010101" pitchFamily="2" charset="-122"/>
              </a:rPr>
              <a:t>G00 </a:t>
            </a:r>
            <a:endParaRPr lang="en-US" altLang="zh-CN" sz="1800" b="1">
              <a:ea typeface="宋体" panose="02010600030101010101" pitchFamily="2" charset="-122"/>
            </a:endParaRPr>
          </a:p>
          <a:p>
            <a:pPr indent="304800">
              <a:lnSpc>
                <a:spcPct val="150000"/>
              </a:lnSpc>
            </a:pPr>
            <a:r>
              <a:rPr lang="en-US" altLang="zh-CN" sz="1800">
                <a:ea typeface="宋体" panose="02010600030101010101" pitchFamily="2" charset="-122"/>
              </a:rPr>
              <a:t>G00</a:t>
            </a:r>
            <a:r>
              <a:rPr lang="zh-CN" altLang="en-US" sz="1800">
                <a:ea typeface="宋体" panose="02010600030101010101" pitchFamily="2" charset="-122"/>
              </a:rPr>
              <a:t>指令是以点定位控制方式从刀具所在点快速移动到下一个目标位置。</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1)</a:t>
            </a:r>
            <a:r>
              <a:rPr lang="zh-CN" altLang="en-US" sz="1800">
                <a:ea typeface="宋体" panose="02010600030101010101" pitchFamily="2" charset="-122"/>
              </a:rPr>
              <a:t>指令格式</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G00 X   Y   Z   </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式中，</a:t>
            </a:r>
            <a:r>
              <a:rPr lang="en-US" altLang="zh-CN" sz="1800">
                <a:ea typeface="宋体" panose="02010600030101010101" pitchFamily="2" charset="-122"/>
              </a:rPr>
              <a:t>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a:t>
            </a:r>
            <a:r>
              <a:rPr lang="en-US" altLang="zh-CN" sz="1800">
                <a:ea typeface="宋体" panose="02010600030101010101" pitchFamily="2" charset="-122"/>
              </a:rPr>
              <a:t>Z</a:t>
            </a:r>
            <a:r>
              <a:rPr lang="zh-CN" altLang="en-US" sz="1800">
                <a:ea typeface="宋体" panose="02010600030101010101" pitchFamily="2" charset="-122"/>
              </a:rPr>
              <a:t>为刀具目标点的坐标；绝对方式时为目标点的绝对坐标，增量方式时为目标点相对于前一点的增量坐标。</a:t>
            </a:r>
            <a:endParaRPr lang="zh-CN" altLang="en-US" sz="180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文本框 126"/>
          <p:cNvSpPr txBox="1"/>
          <p:nvPr/>
        </p:nvSpPr>
        <p:spPr>
          <a:xfrm>
            <a:off x="1176020" y="1340485"/>
            <a:ext cx="7237095" cy="4246245"/>
          </a:xfrm>
          <a:prstGeom prst="rect">
            <a:avLst/>
          </a:prstGeom>
          <a:noFill/>
          <a:ln w="9525">
            <a:noFill/>
          </a:ln>
        </p:spPr>
        <p:txBody>
          <a:bodyPr wrap="square">
            <a:spAutoFit/>
          </a:bodyPr>
          <a:p>
            <a:pPr indent="304800">
              <a:lnSpc>
                <a:spcPct val="150000"/>
              </a:lnSpc>
            </a:pPr>
            <a:r>
              <a:rPr lang="en-US" altLang="zh-CN" sz="1800" b="1">
                <a:ea typeface="宋体" panose="02010600030101010101" pitchFamily="2" charset="-122"/>
              </a:rPr>
              <a:t>2</a:t>
            </a:r>
            <a:r>
              <a:rPr lang="zh-CN" altLang="en-US" sz="1800" b="1">
                <a:ea typeface="宋体" panose="02010600030101010101" pitchFamily="2" charset="-122"/>
              </a:rPr>
              <a:t>）指令说明</a:t>
            </a:r>
            <a:endParaRPr lang="zh-CN" altLang="en-US" sz="1800" b="1">
              <a:ea typeface="宋体" panose="02010600030101010101" pitchFamily="2" charset="-122"/>
            </a:endParaRPr>
          </a:p>
          <a:p>
            <a:pPr indent="304800">
              <a:lnSpc>
                <a:spcPct val="150000"/>
              </a:lnSpc>
            </a:pPr>
            <a:r>
              <a:rPr lang="en-US" altLang="en-US" sz="1800">
                <a:ea typeface="宋体" panose="02010600030101010101" pitchFamily="2" charset="-122"/>
              </a:rPr>
              <a:t>①</a:t>
            </a:r>
            <a:r>
              <a:rPr lang="en-US" altLang="zh-CN" sz="1800">
                <a:ea typeface="宋体" panose="02010600030101010101" pitchFamily="2" charset="-122"/>
              </a:rPr>
              <a:t>G00</a:t>
            </a:r>
            <a:r>
              <a:rPr lang="zh-CN" altLang="en-US" sz="1800">
                <a:ea typeface="宋体" panose="02010600030101010101" pitchFamily="2" charset="-122"/>
              </a:rPr>
              <a:t>一般用于加工前的快速定位和加工后的快速定位。</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②</a:t>
            </a:r>
            <a:r>
              <a:rPr lang="en-US" altLang="zh-CN" sz="1800">
                <a:ea typeface="宋体" panose="02010600030101010101" pitchFamily="2" charset="-122"/>
              </a:rPr>
              <a:t>G00</a:t>
            </a:r>
            <a:r>
              <a:rPr lang="zh-CN" altLang="en-US" sz="1800">
                <a:ea typeface="宋体" panose="02010600030101010101" pitchFamily="2" charset="-122"/>
              </a:rPr>
              <a:t>为快移速度，是由机床参数设定的，不用</a:t>
            </a:r>
            <a:r>
              <a:rPr lang="en-US" altLang="zh-CN" sz="1800">
                <a:ea typeface="宋体" panose="02010600030101010101" pitchFamily="2" charset="-122"/>
              </a:rPr>
              <a:t>F</a:t>
            </a:r>
            <a:r>
              <a:rPr lang="zh-CN" altLang="en-US" sz="1800">
                <a:ea typeface="宋体" panose="02010600030101010101" pitchFamily="2" charset="-122"/>
              </a:rPr>
              <a:t>设定。</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③</a:t>
            </a:r>
            <a:r>
              <a:rPr lang="en-US" altLang="zh-CN" sz="1800">
                <a:ea typeface="宋体" panose="02010600030101010101" pitchFamily="2" charset="-122"/>
              </a:rPr>
              <a:t>G00</a:t>
            </a:r>
            <a:r>
              <a:rPr lang="zh-CN" altLang="en-US" sz="1800">
                <a:ea typeface="宋体" panose="02010600030101010101" pitchFamily="2" charset="-122"/>
              </a:rPr>
              <a:t>为模态功能，可由</a:t>
            </a:r>
            <a:r>
              <a:rPr lang="en-US" altLang="zh-CN" sz="1800">
                <a:ea typeface="宋体" panose="02010600030101010101" pitchFamily="2" charset="-122"/>
              </a:rPr>
              <a:t>G01</a:t>
            </a:r>
            <a:r>
              <a:rPr lang="zh-CN" altLang="en-US" sz="1800">
                <a:ea typeface="宋体" panose="02010600030101010101" pitchFamily="2" charset="-122"/>
              </a:rPr>
              <a:t>、</a:t>
            </a:r>
            <a:r>
              <a:rPr lang="en-US" altLang="zh-CN" sz="1800">
                <a:ea typeface="宋体" panose="02010600030101010101" pitchFamily="2" charset="-122"/>
              </a:rPr>
              <a:t>G02</a:t>
            </a:r>
            <a:r>
              <a:rPr lang="zh-CN" altLang="en-US" sz="1800">
                <a:ea typeface="宋体" panose="02010600030101010101" pitchFamily="2" charset="-122"/>
              </a:rPr>
              <a:t>、</a:t>
            </a:r>
            <a:r>
              <a:rPr lang="en-US" altLang="zh-CN" sz="1800">
                <a:ea typeface="宋体" panose="02010600030101010101" pitchFamily="2" charset="-122"/>
              </a:rPr>
              <a:t>G03</a:t>
            </a:r>
            <a:r>
              <a:rPr lang="zh-CN" altLang="en-US" sz="1800">
                <a:ea typeface="宋体" panose="02010600030101010101" pitchFamily="2" charset="-122"/>
              </a:rPr>
              <a:t>等同一组的</a:t>
            </a:r>
            <a:r>
              <a:rPr lang="en-US" altLang="zh-CN" sz="1800">
                <a:ea typeface="宋体" panose="02010600030101010101" pitchFamily="2" charset="-122"/>
              </a:rPr>
              <a:t>G</a:t>
            </a:r>
            <a:r>
              <a:rPr lang="zh-CN" altLang="en-US" sz="1800">
                <a:ea typeface="宋体" panose="02010600030101010101" pitchFamily="2" charset="-122"/>
              </a:rPr>
              <a:t>代码注销。</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④</a:t>
            </a:r>
            <a:r>
              <a:rPr lang="zh-CN" altLang="en-US" sz="1800">
                <a:ea typeface="宋体" panose="02010600030101010101" pitchFamily="2" charset="-122"/>
              </a:rPr>
              <a:t>快速定位的目标点不能选在工件上，一般要距离工件表面</a:t>
            </a:r>
            <a:r>
              <a:rPr lang="en-US" altLang="zh-CN" sz="1800">
                <a:ea typeface="宋体" panose="02010600030101010101" pitchFamily="2" charset="-122"/>
              </a:rPr>
              <a:t>5~ 10mm</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⑤</a:t>
            </a:r>
            <a:r>
              <a:rPr lang="zh-CN" altLang="en-US" sz="1800">
                <a:ea typeface="宋体" panose="02010600030101010101" pitchFamily="2" charset="-122"/>
              </a:rPr>
              <a:t>在执行</a:t>
            </a:r>
            <a:r>
              <a:rPr lang="en-US" altLang="zh-CN" sz="1800">
                <a:ea typeface="宋体" panose="02010600030101010101" pitchFamily="2" charset="-122"/>
              </a:rPr>
              <a:t>G00</a:t>
            </a:r>
            <a:r>
              <a:rPr lang="zh-CN" altLang="en-US" sz="1800">
                <a:ea typeface="宋体" panose="02010600030101010101" pitchFamily="2" charset="-122"/>
              </a:rPr>
              <a:t>指令时，由于各轴均以各自的速度移动，不能保证各轴同时到达终点，因而联动直线轴的合成轨迹不一定是直线，如图</a:t>
            </a:r>
            <a:r>
              <a:rPr lang="en-US" altLang="zh-CN" sz="1800">
                <a:ea typeface="宋体" panose="02010600030101010101" pitchFamily="2" charset="-122"/>
              </a:rPr>
              <a:t>5-4</a:t>
            </a:r>
            <a:r>
              <a:rPr lang="zh-CN" altLang="en-US" sz="1800">
                <a:ea typeface="宋体" panose="02010600030101010101" pitchFamily="2" charset="-122"/>
              </a:rPr>
              <a:t>所示。因此操作者必须格外小心，以免刀具与工件或夹具发生碰撞。一般情况下是先把</a:t>
            </a:r>
            <a:r>
              <a:rPr lang="en-US" altLang="zh-CN" sz="1800">
                <a:ea typeface="宋体" panose="02010600030101010101" pitchFamily="2" charset="-122"/>
              </a:rPr>
              <a:t>Z</a:t>
            </a:r>
            <a:r>
              <a:rPr lang="zh-CN" altLang="en-US" sz="1800">
                <a:ea typeface="宋体" panose="02010600030101010101" pitchFamily="2" charset="-122"/>
              </a:rPr>
              <a:t>轴移动到安全高度，再执行</a:t>
            </a:r>
            <a:r>
              <a:rPr lang="en-US" altLang="zh-CN" sz="1800">
                <a:ea typeface="宋体" panose="02010600030101010101" pitchFamily="2" charset="-122"/>
              </a:rPr>
              <a:t>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方向的</a:t>
            </a:r>
            <a:r>
              <a:rPr lang="en-US" altLang="zh-CN" sz="1800">
                <a:ea typeface="宋体" panose="02010600030101010101" pitchFamily="2" charset="-122"/>
              </a:rPr>
              <a:t>G00</a:t>
            </a:r>
            <a:r>
              <a:rPr lang="zh-CN" altLang="en-US" sz="1800">
                <a:ea typeface="宋体" panose="02010600030101010101" pitchFamily="2" charset="-122"/>
              </a:rPr>
              <a:t>指令。</a:t>
            </a:r>
            <a:endParaRPr lang="zh-CN" altLang="en-US" sz="180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文本框 126"/>
          <p:cNvSpPr txBox="1"/>
          <p:nvPr/>
        </p:nvSpPr>
        <p:spPr>
          <a:xfrm>
            <a:off x="1259840" y="1340485"/>
            <a:ext cx="6953885" cy="2999740"/>
          </a:xfrm>
          <a:prstGeom prst="rect">
            <a:avLst/>
          </a:prstGeom>
          <a:noFill/>
          <a:ln w="9525">
            <a:noFill/>
          </a:ln>
        </p:spPr>
        <p:txBody>
          <a:bodyPr wrap="square">
            <a:spAutoFit/>
          </a:bodyPr>
          <a:p>
            <a:pPr indent="306070">
              <a:lnSpc>
                <a:spcPct val="150000"/>
              </a:lnSpc>
            </a:pPr>
            <a:r>
              <a:rPr lang="en-US" altLang="zh-CN" sz="1800" b="1">
                <a:ea typeface="宋体" panose="02010600030101010101" pitchFamily="2" charset="-122"/>
              </a:rPr>
              <a:t>3</a:t>
            </a:r>
            <a:r>
              <a:rPr lang="zh-CN" altLang="en-US" sz="1800" b="1">
                <a:ea typeface="宋体" panose="02010600030101010101" pitchFamily="2" charset="-122"/>
              </a:rPr>
              <a:t>）编程实例</a:t>
            </a:r>
            <a:r>
              <a:rPr lang="en-US" altLang="zh-CN" sz="1800" b="1">
                <a:ea typeface="宋体" panose="02010600030101010101" pitchFamily="2" charset="-122"/>
              </a:rPr>
              <a:t>   </a:t>
            </a:r>
            <a:r>
              <a:rPr lang="en-US" altLang="zh-CN" sz="1800">
                <a:ea typeface="宋体" panose="02010600030101010101" pitchFamily="2" charset="-122"/>
              </a:rPr>
              <a:t>                       </a:t>
            </a:r>
            <a:endParaRPr lang="en-US" altLang="zh-CN" sz="1800">
              <a:ea typeface="宋体" panose="02010600030101010101" pitchFamily="2" charset="-122"/>
            </a:endParaRPr>
          </a:p>
          <a:p>
            <a:pPr indent="306070">
              <a:lnSpc>
                <a:spcPct val="150000"/>
              </a:lnSpc>
            </a:pPr>
            <a:r>
              <a:rPr lang="zh-CN" altLang="en-US" sz="1800">
                <a:ea typeface="宋体" panose="02010600030101010101" pitchFamily="2" charset="-122"/>
              </a:rPr>
              <a:t>如图</a:t>
            </a:r>
            <a:r>
              <a:rPr lang="en-US" altLang="zh-CN" sz="1800">
                <a:ea typeface="宋体" panose="02010600030101010101" pitchFamily="2" charset="-122"/>
              </a:rPr>
              <a:t>5-4</a:t>
            </a:r>
            <a:r>
              <a:rPr lang="zh-CN" altLang="en-US" sz="1800">
                <a:ea typeface="宋体" panose="02010600030101010101" pitchFamily="2" charset="-122"/>
              </a:rPr>
              <a:t>所示，刀具快速从点</a:t>
            </a:r>
            <a:r>
              <a:rPr lang="en-US" altLang="zh-CN" sz="1800">
                <a:ea typeface="宋体" panose="02010600030101010101" pitchFamily="2" charset="-122"/>
              </a:rPr>
              <a:t>A</a:t>
            </a:r>
            <a:r>
              <a:rPr lang="zh-CN" altLang="en-US" sz="1800">
                <a:ea typeface="宋体" panose="02010600030101010101" pitchFamily="2" charset="-122"/>
              </a:rPr>
              <a:t>移动到点</a:t>
            </a:r>
            <a:r>
              <a:rPr lang="en-US" altLang="zh-CN" sz="1800">
                <a:ea typeface="宋体" panose="02010600030101010101" pitchFamily="2" charset="-122"/>
              </a:rPr>
              <a:t>B</a:t>
            </a:r>
            <a:r>
              <a:rPr lang="zh-CN" altLang="en-US" sz="1800">
                <a:ea typeface="宋体" panose="02010600030101010101" pitchFamily="2" charset="-122"/>
              </a:rPr>
              <a:t>的编程方式如下。</a:t>
            </a:r>
            <a:r>
              <a:rPr lang="en-US" altLang="zh-CN" sz="1800">
                <a:ea typeface="宋体" panose="02010600030101010101" pitchFamily="2" charset="-122"/>
              </a:rPr>
              <a:t>   </a:t>
            </a:r>
            <a:endParaRPr lang="en-US" altLang="zh-CN" sz="1800">
              <a:ea typeface="宋体" panose="02010600030101010101" pitchFamily="2" charset="-122"/>
            </a:endParaRPr>
          </a:p>
          <a:p>
            <a:pPr indent="306070">
              <a:lnSpc>
                <a:spcPct val="150000"/>
              </a:lnSpc>
            </a:pPr>
            <a:r>
              <a:rPr lang="zh-CN" altLang="en-US" sz="1800">
                <a:ea typeface="宋体" panose="02010600030101010101" pitchFamily="2" charset="-122"/>
              </a:rPr>
              <a:t>铣刀从点</a:t>
            </a:r>
            <a:r>
              <a:rPr lang="en-US" altLang="zh-CN" sz="1800">
                <a:ea typeface="宋体" panose="02010600030101010101" pitchFamily="2" charset="-122"/>
              </a:rPr>
              <a:t>A</a:t>
            </a:r>
            <a:r>
              <a:rPr lang="zh-CN" altLang="en-US" sz="1800">
                <a:ea typeface="宋体" panose="02010600030101010101" pitchFamily="2" charset="-122"/>
              </a:rPr>
              <a:t>快速移动到点</a:t>
            </a:r>
            <a:r>
              <a:rPr lang="en-US" altLang="zh-CN" sz="1800">
                <a:ea typeface="宋体" panose="02010600030101010101" pitchFamily="2" charset="-122"/>
              </a:rPr>
              <a:t>B                    </a:t>
            </a:r>
            <a:endParaRPr lang="en-US" altLang="zh-CN" sz="1800">
              <a:ea typeface="宋体" panose="02010600030101010101" pitchFamily="2" charset="-122"/>
            </a:endParaRPr>
          </a:p>
          <a:p>
            <a:pPr indent="306070">
              <a:lnSpc>
                <a:spcPct val="150000"/>
              </a:lnSpc>
            </a:pPr>
            <a:r>
              <a:rPr lang="en-US" altLang="en-US" sz="1800">
                <a:ea typeface="宋体" panose="02010600030101010101" pitchFamily="2" charset="-122"/>
              </a:rPr>
              <a:t>①</a:t>
            </a:r>
            <a:r>
              <a:rPr lang="zh-CN" altLang="en-US" sz="1800">
                <a:ea typeface="宋体" panose="02010600030101010101" pitchFamily="2" charset="-122"/>
              </a:rPr>
              <a:t>绝对坐标编程方式</a:t>
            </a:r>
            <a:r>
              <a:rPr lang="en-US" altLang="zh-CN" sz="1800">
                <a:ea typeface="宋体" panose="02010600030101010101" pitchFamily="2" charset="-122"/>
              </a:rPr>
              <a:t>:G90 G00 X90 Y45</a:t>
            </a:r>
            <a:r>
              <a:rPr lang="zh-CN" altLang="en-US" sz="1800">
                <a:ea typeface="宋体" panose="02010600030101010101" pitchFamily="2" charset="-122"/>
              </a:rPr>
              <a:t>；</a:t>
            </a:r>
            <a:endParaRPr lang="zh-CN" altLang="en-US" sz="1800">
              <a:ea typeface="宋体" panose="02010600030101010101" pitchFamily="2" charset="-122"/>
            </a:endParaRPr>
          </a:p>
          <a:p>
            <a:pPr indent="306070">
              <a:lnSpc>
                <a:spcPct val="150000"/>
              </a:lnSpc>
            </a:pPr>
            <a:r>
              <a:rPr lang="en-US" altLang="en-US" sz="1800">
                <a:ea typeface="宋体" panose="02010600030101010101" pitchFamily="2" charset="-122"/>
              </a:rPr>
              <a:t>②</a:t>
            </a:r>
            <a:r>
              <a:rPr lang="zh-CN" altLang="en-US" sz="1800">
                <a:ea typeface="宋体" panose="02010600030101010101" pitchFamily="2" charset="-122"/>
              </a:rPr>
              <a:t>相对坐标编程方式</a:t>
            </a:r>
            <a:r>
              <a:rPr lang="en-US" altLang="zh-CN" sz="1800">
                <a:ea typeface="宋体" panose="02010600030101010101" pitchFamily="2" charset="-122"/>
              </a:rPr>
              <a:t>:G91 G00 X70 Y30</a:t>
            </a:r>
            <a:r>
              <a:rPr lang="zh-CN" altLang="en-US" sz="1800">
                <a:ea typeface="宋体" panose="02010600030101010101" pitchFamily="2" charset="-122"/>
              </a:rPr>
              <a:t>；</a:t>
            </a:r>
            <a:endParaRPr lang="zh-CN" altLang="en-US" sz="1800">
              <a:ea typeface="宋体" panose="02010600030101010101" pitchFamily="2" charset="-122"/>
            </a:endParaRPr>
          </a:p>
          <a:p>
            <a:pPr indent="306070">
              <a:lnSpc>
                <a:spcPct val="150000"/>
              </a:lnSpc>
            </a:pPr>
            <a:endParaRPr lang="en-US" altLang="zh-CN" sz="1800">
              <a:ea typeface="宋体" panose="02010600030101010101" pitchFamily="2" charset="-122"/>
            </a:endParaRPr>
          </a:p>
          <a:p>
            <a:pPr indent="306070">
              <a:lnSpc>
                <a:spcPct val="150000"/>
              </a:lnSpc>
            </a:pPr>
            <a:endParaRPr lang="zh-CN" altLang="en-US" sz="1800">
              <a:ea typeface="宋体" panose="02010600030101010101" pitchFamily="2" charset="-122"/>
            </a:endParaRPr>
          </a:p>
        </p:txBody>
      </p:sp>
      <p:sp>
        <p:nvSpPr>
          <p:cNvPr id="2" name="文本框 1"/>
          <p:cNvSpPr txBox="1"/>
          <p:nvPr/>
        </p:nvSpPr>
        <p:spPr>
          <a:xfrm>
            <a:off x="2195830" y="5877560"/>
            <a:ext cx="4572000" cy="506730"/>
          </a:xfrm>
          <a:prstGeom prst="rect">
            <a:avLst/>
          </a:prstGeom>
          <a:noFill/>
        </p:spPr>
        <p:txBody>
          <a:bodyPr wrap="square" rtlCol="0" anchor="t">
            <a:spAutoFit/>
          </a:bodyPr>
          <a:p>
            <a:pPr indent="306070">
              <a:lnSpc>
                <a:spcPct val="150000"/>
              </a:lnSpc>
            </a:pPr>
            <a:r>
              <a:rPr lang="zh-CN" altLang="en-US" sz="1800">
                <a:sym typeface="+mn-ea"/>
              </a:rPr>
              <a:t>图</a:t>
            </a:r>
            <a:r>
              <a:rPr lang="en-US" altLang="zh-CN" sz="1800">
                <a:sym typeface="+mn-ea"/>
              </a:rPr>
              <a:t>5-4 G00</a:t>
            </a:r>
            <a:r>
              <a:rPr lang="zh-CN" altLang="en-US" sz="1800">
                <a:sym typeface="+mn-ea"/>
              </a:rPr>
              <a:t>走刀路线</a:t>
            </a:r>
            <a:endParaRPr lang="zh-CN" altLang="en-US" sz="1800">
              <a:sym typeface="+mn-ea"/>
            </a:endParaRPr>
          </a:p>
        </p:txBody>
      </p:sp>
      <p:pic>
        <p:nvPicPr>
          <p:cNvPr id="8" name="图片 6"/>
          <p:cNvPicPr>
            <a:picLocks noChangeAspect="1"/>
          </p:cNvPicPr>
          <p:nvPr/>
        </p:nvPicPr>
        <p:blipFill>
          <a:blip r:embed="rId1"/>
          <a:stretch>
            <a:fillRect/>
          </a:stretch>
        </p:blipFill>
        <p:spPr>
          <a:xfrm>
            <a:off x="1979930" y="3658870"/>
            <a:ext cx="4052570" cy="221869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7" name="文本框 126"/>
          <p:cNvSpPr txBox="1"/>
          <p:nvPr/>
        </p:nvSpPr>
        <p:spPr>
          <a:xfrm>
            <a:off x="1043940" y="1340485"/>
            <a:ext cx="7418705" cy="5077460"/>
          </a:xfrm>
          <a:prstGeom prst="rect">
            <a:avLst/>
          </a:prstGeom>
          <a:noFill/>
          <a:ln w="9525">
            <a:noFill/>
          </a:ln>
        </p:spPr>
        <p:txBody>
          <a:bodyPr wrap="square">
            <a:spAutoFit/>
          </a:bodyPr>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）直线插补指令</a:t>
            </a:r>
            <a:r>
              <a:rPr lang="en-US" altLang="zh-CN" sz="1800" b="1">
                <a:ea typeface="宋体" panose="02010600030101010101" pitchFamily="2" charset="-122"/>
              </a:rPr>
              <a:t>G01 </a:t>
            </a:r>
            <a:endParaRPr lang="en-US" altLang="zh-CN" sz="1800" b="1">
              <a:ea typeface="宋体" panose="02010600030101010101" pitchFamily="2" charset="-122"/>
            </a:endParaRPr>
          </a:p>
          <a:p>
            <a:pPr indent="304800">
              <a:lnSpc>
                <a:spcPct val="150000"/>
              </a:lnSpc>
            </a:pPr>
            <a:r>
              <a:rPr lang="zh-CN" altLang="en-US" sz="1800">
                <a:ea typeface="宋体" panose="02010600030101010101" pitchFamily="2" charset="-122"/>
              </a:rPr>
              <a:t>使用直线插补指令可使刀具从当前点沿直线移动到指令规定的终点，移动的速度由</a:t>
            </a:r>
            <a:r>
              <a:rPr lang="en-US" altLang="zh-CN" sz="1800">
                <a:ea typeface="宋体" panose="02010600030101010101" pitchFamily="2" charset="-122"/>
              </a:rPr>
              <a:t>F</a:t>
            </a:r>
            <a:r>
              <a:rPr lang="zh-CN" altLang="en-US" sz="1800">
                <a:ea typeface="宋体" panose="02010600030101010101" pitchFamily="2" charset="-122"/>
              </a:rPr>
              <a:t>规定。</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1</a:t>
            </a:r>
            <a:r>
              <a:rPr lang="zh-CN" altLang="en-US" sz="1800">
                <a:ea typeface="宋体" panose="02010600030101010101" pitchFamily="2" charset="-122"/>
              </a:rPr>
              <a:t>）指令格式</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G01 X   Y   Z   F   </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式中，</a:t>
            </a:r>
            <a:r>
              <a:rPr lang="en-US" altLang="zh-CN" sz="1800">
                <a:ea typeface="宋体" panose="02010600030101010101" pitchFamily="2" charset="-122"/>
              </a:rPr>
              <a:t> 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a:t>
            </a:r>
            <a:r>
              <a:rPr lang="en-US" altLang="zh-CN" sz="1800">
                <a:ea typeface="宋体" panose="02010600030101010101" pitchFamily="2" charset="-122"/>
              </a:rPr>
              <a:t>Z</a:t>
            </a:r>
            <a:r>
              <a:rPr lang="zh-CN" altLang="en-US" sz="1800">
                <a:ea typeface="宋体" panose="02010600030101010101" pitchFamily="2" charset="-122"/>
              </a:rPr>
              <a:t>为刀具目标点的坐标；绝对方式时为目标点的绝对坐标，增量方式时为目标点相对于前一点的增量坐标。</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2</a:t>
            </a:r>
            <a:r>
              <a:rPr lang="zh-CN" altLang="en-US" sz="1800">
                <a:ea typeface="宋体" panose="02010600030101010101" pitchFamily="2" charset="-122"/>
              </a:rPr>
              <a:t>）指令说明</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①</a:t>
            </a:r>
            <a:r>
              <a:rPr lang="en-US" altLang="zh-CN" sz="1800">
                <a:ea typeface="宋体" panose="02010600030101010101" pitchFamily="2" charset="-122"/>
              </a:rPr>
              <a:t>F</a:t>
            </a:r>
            <a:r>
              <a:rPr lang="zh-CN" altLang="en-US" sz="1800">
                <a:ea typeface="宋体" panose="02010600030101010101" pitchFamily="2" charset="-122"/>
              </a:rPr>
              <a:t>为合成进给速度，单位一般为</a:t>
            </a:r>
            <a:r>
              <a:rPr lang="en-US" altLang="zh-CN" sz="1800">
                <a:ea typeface="宋体" panose="02010600030101010101" pitchFamily="2" charset="-122"/>
              </a:rPr>
              <a:t>mm/min</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②</a:t>
            </a:r>
            <a:r>
              <a:rPr lang="en-US" altLang="zh-CN" sz="1800">
                <a:ea typeface="宋体" panose="02010600030101010101" pitchFamily="2" charset="-122"/>
              </a:rPr>
              <a:t>G01</a:t>
            </a:r>
            <a:r>
              <a:rPr lang="zh-CN" altLang="en-US" sz="1800">
                <a:ea typeface="宋体" panose="02010600030101010101" pitchFamily="2" charset="-122"/>
              </a:rPr>
              <a:t>指令刀具以坐标轴联动的方式，按</a:t>
            </a:r>
            <a:r>
              <a:rPr lang="en-US" altLang="zh-CN" sz="1800">
                <a:ea typeface="宋体" panose="02010600030101010101" pitchFamily="2" charset="-122"/>
              </a:rPr>
              <a:t>F</a:t>
            </a:r>
            <a:r>
              <a:rPr lang="zh-CN" altLang="en-US" sz="1800">
                <a:ea typeface="宋体" panose="02010600030101010101" pitchFamily="2" charset="-122"/>
              </a:rPr>
              <a:t>指定的合成进给速度，从当前位置沿直线移动到程序段指定的终点。</a:t>
            </a:r>
            <a:r>
              <a:rPr lang="en-US" altLang="zh-CN" sz="1800">
                <a:ea typeface="宋体" panose="02010600030101010101" pitchFamily="2" charset="-122"/>
              </a:rPr>
              <a:t>G01</a:t>
            </a:r>
            <a:r>
              <a:rPr lang="zh-CN" altLang="en-US" sz="1800">
                <a:ea typeface="宋体" panose="02010600030101010101" pitchFamily="2" charset="-122"/>
              </a:rPr>
              <a:t>为模态代码，可由</a:t>
            </a:r>
            <a:r>
              <a:rPr lang="en-US" altLang="zh-CN" sz="1800">
                <a:ea typeface="宋体" panose="02010600030101010101" pitchFamily="2" charset="-122"/>
              </a:rPr>
              <a:t>G00</a:t>
            </a:r>
            <a:r>
              <a:rPr lang="zh-CN" altLang="en-US" sz="1800">
                <a:ea typeface="宋体" panose="02010600030101010101" pitchFamily="2" charset="-122"/>
              </a:rPr>
              <a:t>、</a:t>
            </a:r>
            <a:r>
              <a:rPr lang="en-US" altLang="zh-CN" sz="1800">
                <a:ea typeface="宋体" panose="02010600030101010101" pitchFamily="2" charset="-122"/>
              </a:rPr>
              <a:t>G02</a:t>
            </a:r>
            <a:r>
              <a:rPr lang="zh-CN" altLang="en-US" sz="1800">
                <a:ea typeface="宋体" panose="02010600030101010101" pitchFamily="2" charset="-122"/>
              </a:rPr>
              <a:t>、</a:t>
            </a:r>
            <a:r>
              <a:rPr lang="en-US" altLang="zh-CN" sz="1800">
                <a:ea typeface="宋体" panose="02010600030101010101" pitchFamily="2" charset="-122"/>
              </a:rPr>
              <a:t>G03</a:t>
            </a:r>
            <a:r>
              <a:rPr lang="zh-CN" altLang="en-US" sz="1800">
                <a:ea typeface="宋体" panose="02010600030101010101" pitchFamily="2" charset="-122"/>
              </a:rPr>
              <a:t>等同一组的</a:t>
            </a:r>
            <a:r>
              <a:rPr lang="en-US" altLang="zh-CN" sz="1800">
                <a:ea typeface="宋体" panose="02010600030101010101" pitchFamily="2" charset="-122"/>
              </a:rPr>
              <a:t>G</a:t>
            </a:r>
            <a:r>
              <a:rPr lang="zh-CN" altLang="en-US" sz="1800">
                <a:ea typeface="宋体" panose="02010600030101010101" pitchFamily="2" charset="-122"/>
              </a:rPr>
              <a:t>代码注销。</a:t>
            </a:r>
            <a:endParaRPr lang="zh-CN" altLang="en-US" sz="180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20000"/>
              </a:spcBef>
              <a:spcAft>
                <a:spcPts val="0"/>
              </a:spcAft>
              <a:buClrTx/>
              <a:buSzTx/>
              <a:buFontTx/>
              <a:buNone/>
              <a:defRPr/>
            </a:pPr>
            <a:r>
              <a:rPr kumimoji="0" lang="en-US" altLang="zh-CN" sz="4000" b="1" i="0" u="none" strike="noStrike" cap="none" spc="0" normalizeH="0" baseline="0" dirty="0">
                <a:solidFill>
                  <a:srgbClr val="3333CC"/>
                </a:solidFill>
                <a:latin typeface="黑体" panose="02010609060101010101" pitchFamily="49" charset="-122"/>
                <a:ea typeface="黑体" panose="02010609060101010101" pitchFamily="49" charset="-122"/>
                <a:cs typeface="+mj-cs"/>
              </a:rPr>
              <a:t>[学习内容]</a:t>
            </a:r>
            <a:r>
              <a:rPr kumimoji="0" lang="zh-CN" altLang="zh-CN" sz="4000" b="1" i="0" u="none" strike="noStrike" kern="1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j-cs"/>
              </a:rPr>
              <a:t> </a:t>
            </a:r>
            <a:endParaRPr kumimoji="0" lang="zh-CN" altLang="en-US" sz="4400" b="0" i="0" u="none" strike="noStrike" kern="0" cap="none" spc="0" normalizeH="0" baseline="0" noProof="0" dirty="0" smtClean="0">
              <a:ln>
                <a:noFill/>
              </a:ln>
              <a:solidFill>
                <a:schemeClr val="tx2"/>
              </a:solidFill>
              <a:effectLst/>
              <a:uLnTx/>
              <a:uFillTx/>
              <a:latin typeface="+mj-lt"/>
              <a:ea typeface="+mj-ea"/>
              <a:cs typeface="+mj-cs"/>
            </a:endParaRPr>
          </a:p>
        </p:txBody>
      </p:sp>
      <p:pic>
        <p:nvPicPr>
          <p:cNvPr id="4" name="图片 1"/>
          <p:cNvPicPr>
            <a:picLocks noChangeAspect="1"/>
          </p:cNvPicPr>
          <p:nvPr/>
        </p:nvPicPr>
        <p:blipFill>
          <a:blip r:embed="rId1"/>
          <a:stretch>
            <a:fillRect/>
          </a:stretch>
        </p:blipFill>
        <p:spPr>
          <a:xfrm>
            <a:off x="1907540" y="1917065"/>
            <a:ext cx="5584825" cy="405320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27" name="文本框 126"/>
          <p:cNvSpPr txBox="1"/>
          <p:nvPr/>
        </p:nvSpPr>
        <p:spPr>
          <a:xfrm>
            <a:off x="1043940" y="1988820"/>
            <a:ext cx="6553835" cy="2168525"/>
          </a:xfrm>
          <a:prstGeom prst="rect">
            <a:avLst/>
          </a:prstGeom>
          <a:noFill/>
          <a:ln w="9525">
            <a:noFill/>
          </a:ln>
        </p:spPr>
        <p:txBody>
          <a:bodyPr wrap="square">
            <a:spAutoFit/>
          </a:bodyPr>
          <a:p>
            <a:pPr indent="304800">
              <a:lnSpc>
                <a:spcPct val="150000"/>
              </a:lnSpc>
            </a:pPr>
            <a:r>
              <a:rPr lang="en-US" altLang="zh-CN" sz="1800">
                <a:ea typeface="宋体" panose="02010600030101010101" pitchFamily="2" charset="-122"/>
              </a:rPr>
              <a:t>3</a:t>
            </a:r>
            <a:r>
              <a:rPr lang="zh-CN" altLang="en-US" sz="1800">
                <a:ea typeface="宋体" panose="02010600030101010101" pitchFamily="2" charset="-122"/>
              </a:rPr>
              <a:t>）编程实例</a:t>
            </a:r>
            <a:r>
              <a:rPr lang="en-US" altLang="zh-CN" sz="1800">
                <a:ea typeface="宋体" panose="02010600030101010101" pitchFamily="2" charset="-122"/>
              </a:rPr>
              <a:t>                          </a:t>
            </a:r>
            <a:endParaRPr lang="en-US" altLang="zh-CN" sz="1800">
              <a:ea typeface="宋体" panose="02010600030101010101" pitchFamily="2" charset="-122"/>
            </a:endParaRPr>
          </a:p>
          <a:p>
            <a:pPr indent="304800">
              <a:lnSpc>
                <a:spcPct val="150000"/>
              </a:lnSpc>
            </a:pPr>
            <a:r>
              <a:rPr lang="zh-CN" altLang="en-US" sz="1800">
                <a:ea typeface="宋体" panose="02010600030101010101" pitchFamily="2" charset="-122"/>
              </a:rPr>
              <a:t>如图</a:t>
            </a:r>
            <a:r>
              <a:rPr lang="en-US" altLang="zh-CN" sz="1800">
                <a:ea typeface="宋体" panose="02010600030101010101" pitchFamily="2" charset="-122"/>
              </a:rPr>
              <a:t>5-5</a:t>
            </a:r>
            <a:r>
              <a:rPr lang="zh-CN" altLang="en-US" sz="1800">
                <a:ea typeface="宋体" panose="02010600030101010101" pitchFamily="2" charset="-122"/>
              </a:rPr>
              <a:t>所示，刀具从点</a:t>
            </a:r>
            <a:r>
              <a:rPr lang="en-US" altLang="zh-CN" sz="1800">
                <a:ea typeface="宋体" panose="02010600030101010101" pitchFamily="2" charset="-122"/>
              </a:rPr>
              <a:t>A</a:t>
            </a:r>
            <a:r>
              <a:rPr lang="zh-CN" altLang="en-US" sz="1800">
                <a:ea typeface="宋体" panose="02010600030101010101" pitchFamily="2" charset="-122"/>
              </a:rPr>
              <a:t>线性进给到点</a:t>
            </a:r>
            <a:r>
              <a:rPr lang="en-US" altLang="zh-CN" sz="1800">
                <a:ea typeface="宋体" panose="02010600030101010101" pitchFamily="2" charset="-122"/>
              </a:rPr>
              <a:t>B</a:t>
            </a:r>
            <a:r>
              <a:rPr lang="zh-CN" altLang="en-US" sz="1800">
                <a:ea typeface="宋体" panose="02010600030101010101" pitchFamily="2" charset="-122"/>
              </a:rPr>
              <a:t>的编程方式如下。</a:t>
            </a:r>
            <a:r>
              <a:rPr lang="en-US" altLang="zh-CN" sz="1800">
                <a:ea typeface="宋体" panose="02010600030101010101" pitchFamily="2" charset="-122"/>
              </a:rPr>
              <a:t>   </a:t>
            </a:r>
            <a:endParaRPr lang="en-US" altLang="zh-CN" sz="1800">
              <a:ea typeface="宋体" panose="02010600030101010101" pitchFamily="2" charset="-122"/>
            </a:endParaRPr>
          </a:p>
          <a:p>
            <a:pPr indent="304800">
              <a:lnSpc>
                <a:spcPct val="150000"/>
              </a:lnSpc>
            </a:pPr>
            <a:r>
              <a:rPr lang="zh-CN" altLang="en-US" sz="1800">
                <a:ea typeface="宋体" panose="02010600030101010101" pitchFamily="2" charset="-122"/>
              </a:rPr>
              <a:t>铣刀从点</a:t>
            </a:r>
            <a:r>
              <a:rPr lang="en-US" altLang="zh-CN" sz="1800">
                <a:ea typeface="宋体" panose="02010600030101010101" pitchFamily="2" charset="-122"/>
              </a:rPr>
              <a:t>A</a:t>
            </a:r>
            <a:r>
              <a:rPr lang="zh-CN" altLang="en-US" sz="1800">
                <a:ea typeface="宋体" panose="02010600030101010101" pitchFamily="2" charset="-122"/>
              </a:rPr>
              <a:t>线性进给到点</a:t>
            </a:r>
            <a:r>
              <a:rPr lang="en-US" altLang="zh-CN" sz="1800">
                <a:ea typeface="宋体" panose="02010600030101010101" pitchFamily="2" charset="-122"/>
              </a:rPr>
              <a:t>B                    </a:t>
            </a:r>
            <a:endParaRPr lang="en-US" altLang="zh-CN" sz="1800">
              <a:ea typeface="宋体" panose="02010600030101010101" pitchFamily="2" charset="-122"/>
            </a:endParaRPr>
          </a:p>
          <a:p>
            <a:pPr indent="304800">
              <a:lnSpc>
                <a:spcPct val="150000"/>
              </a:lnSpc>
            </a:pPr>
            <a:r>
              <a:rPr lang="en-US" altLang="en-US" sz="1800">
                <a:ea typeface="宋体" panose="02010600030101010101" pitchFamily="2" charset="-122"/>
              </a:rPr>
              <a:t>①</a:t>
            </a:r>
            <a:r>
              <a:rPr lang="zh-CN" altLang="en-US" sz="1800">
                <a:ea typeface="宋体" panose="02010600030101010101" pitchFamily="2" charset="-122"/>
              </a:rPr>
              <a:t>绝对坐标编程方式</a:t>
            </a:r>
            <a:r>
              <a:rPr lang="en-US" altLang="zh-CN" sz="1800">
                <a:ea typeface="宋体" panose="02010600030101010101" pitchFamily="2" charset="-122"/>
              </a:rPr>
              <a:t>:G90 G01 X90 Y45 F100</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en-US" altLang="en-US" sz="1800">
                <a:ea typeface="宋体" panose="02010600030101010101" pitchFamily="2" charset="-122"/>
              </a:rPr>
              <a:t>②</a:t>
            </a:r>
            <a:r>
              <a:rPr lang="zh-CN" altLang="en-US" sz="1800">
                <a:ea typeface="宋体" panose="02010600030101010101" pitchFamily="2" charset="-122"/>
              </a:rPr>
              <a:t>相对坐标编程方式</a:t>
            </a:r>
            <a:r>
              <a:rPr lang="en-US" altLang="zh-CN" sz="1800">
                <a:ea typeface="宋体" panose="02010600030101010101" pitchFamily="2" charset="-122"/>
              </a:rPr>
              <a:t>:G91 G01 X70 Y30 F100</a:t>
            </a:r>
            <a:r>
              <a:rPr lang="zh-CN" altLang="en-US" sz="1800">
                <a:ea typeface="宋体" panose="02010600030101010101" pitchFamily="2" charset="-122"/>
              </a:rPr>
              <a:t>；</a:t>
            </a:r>
            <a:endParaRPr lang="zh-CN" altLang="en-US" sz="1800">
              <a:ea typeface="宋体" panose="02010600030101010101" pitchFamily="2" charset="-122"/>
            </a:endParaRPr>
          </a:p>
        </p:txBody>
      </p:sp>
      <p:sp>
        <p:nvSpPr>
          <p:cNvPr id="128" name="文本框 127"/>
          <p:cNvSpPr txBox="1"/>
          <p:nvPr/>
        </p:nvSpPr>
        <p:spPr>
          <a:xfrm>
            <a:off x="1475740" y="6309360"/>
            <a:ext cx="5080000" cy="368300"/>
          </a:xfrm>
          <a:prstGeom prst="rect">
            <a:avLst/>
          </a:prstGeom>
          <a:noFill/>
          <a:ln w="9525">
            <a:noFill/>
          </a:ln>
        </p:spPr>
        <p:txBody>
          <a:bodyPr>
            <a:spAutoFit/>
          </a:bodyPr>
          <a:p>
            <a:pPr indent="304800" algn="ctr"/>
            <a:r>
              <a:rPr lang="zh-CN" altLang="en-US" sz="1800">
                <a:ea typeface="宋体" panose="02010600030101010101" pitchFamily="2" charset="-122"/>
              </a:rPr>
              <a:t>图</a:t>
            </a:r>
            <a:r>
              <a:rPr lang="en-US" altLang="zh-CN" sz="1800">
                <a:ea typeface="宋体" panose="02010600030101010101" pitchFamily="2" charset="-122"/>
              </a:rPr>
              <a:t>5-5 G01</a:t>
            </a:r>
            <a:r>
              <a:rPr lang="zh-CN" altLang="en-US" sz="1800">
                <a:ea typeface="宋体" panose="02010600030101010101" pitchFamily="2" charset="-122"/>
              </a:rPr>
              <a:t>走刀路线</a:t>
            </a:r>
            <a:endParaRPr lang="zh-CN" altLang="en-US" sz="1800">
              <a:ea typeface="宋体" panose="02010600030101010101" pitchFamily="2" charset="-122"/>
            </a:endParaRPr>
          </a:p>
        </p:txBody>
      </p:sp>
      <p:pic>
        <p:nvPicPr>
          <p:cNvPr id="9" name="图片 7"/>
          <p:cNvPicPr>
            <a:picLocks noChangeAspect="1"/>
          </p:cNvPicPr>
          <p:nvPr/>
        </p:nvPicPr>
        <p:blipFill>
          <a:blip r:embed="rId1"/>
          <a:stretch>
            <a:fillRect/>
          </a:stretch>
        </p:blipFill>
        <p:spPr>
          <a:xfrm>
            <a:off x="2339975" y="4077335"/>
            <a:ext cx="4074795" cy="19748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 name="文本框 127"/>
          <p:cNvSpPr txBox="1"/>
          <p:nvPr/>
        </p:nvSpPr>
        <p:spPr>
          <a:xfrm>
            <a:off x="1403985" y="1340485"/>
            <a:ext cx="6991350" cy="2168525"/>
          </a:xfrm>
          <a:prstGeom prst="rect">
            <a:avLst/>
          </a:prstGeom>
          <a:noFill/>
          <a:ln w="9525">
            <a:noFill/>
          </a:ln>
        </p:spPr>
        <p:txBody>
          <a:bodyPr wrap="square">
            <a:spAutoFit/>
          </a:bodyPr>
          <a:p>
            <a:pPr indent="304800">
              <a:lnSpc>
                <a:spcPct val="150000"/>
              </a:lnSpc>
            </a:pPr>
            <a:r>
              <a:rPr lang="en-US" sz="1800" b="1">
                <a:latin typeface="宋体" panose="02010600030101010101" pitchFamily="2" charset="-122"/>
              </a:rPr>
              <a:t>⑷</a:t>
            </a:r>
            <a:r>
              <a:rPr lang="zh-CN" sz="1800" b="1">
                <a:ea typeface="宋体" panose="02010600030101010101" pitchFamily="2" charset="-122"/>
              </a:rPr>
              <a:t>编程实例</a:t>
            </a:r>
            <a:r>
              <a:rPr lang="en-US" sz="1800" b="1">
                <a:latin typeface="宋体" panose="02010600030101010101" pitchFamily="2" charset="-122"/>
              </a:rPr>
              <a:t>                          </a:t>
            </a:r>
            <a:r>
              <a:rPr lang="zh-CN" sz="1800">
                <a:ea typeface="宋体" panose="02010600030101010101" pitchFamily="2" charset="-122"/>
              </a:rPr>
              <a:t>如图5-6所示，刀具快速从点A移动到点B的编程方式如下。                 </a:t>
            </a:r>
            <a:r>
              <a:rPr lang="en-US" sz="1800">
                <a:latin typeface="宋体" panose="02010600030101010101" pitchFamily="2" charset="-122"/>
              </a:rPr>
              <a:t>   ① </a:t>
            </a:r>
            <a:r>
              <a:rPr lang="zh-CN" sz="1800">
                <a:ea typeface="宋体" panose="02010600030101010101" pitchFamily="2" charset="-122"/>
              </a:rPr>
              <a:t>绝对坐标编程方式：</a:t>
            </a:r>
            <a:r>
              <a:rPr lang="en-US" sz="1800">
                <a:latin typeface="宋体" panose="02010600030101010101" pitchFamily="2" charset="-122"/>
              </a:rPr>
              <a:t> G00 X18 Z2;② </a:t>
            </a:r>
            <a:r>
              <a:rPr lang="zh-CN" sz="1800">
                <a:ea typeface="宋体" panose="02010600030101010101" pitchFamily="2" charset="-122"/>
              </a:rPr>
              <a:t>相对坐标编程方式：</a:t>
            </a:r>
            <a:r>
              <a:rPr lang="en-US" sz="1800">
                <a:latin typeface="宋体" panose="02010600030101010101" pitchFamily="2" charset="-122"/>
              </a:rPr>
              <a:t> G00 U-62 W-58;③ </a:t>
            </a:r>
            <a:r>
              <a:rPr lang="zh-CN" sz="1800">
                <a:ea typeface="宋体" panose="02010600030101010101" pitchFamily="2" charset="-122"/>
              </a:rPr>
              <a:t>混合坐标编程方式：</a:t>
            </a:r>
            <a:r>
              <a:rPr lang="en-US" sz="1800">
                <a:latin typeface="宋体" panose="02010600030101010101" pitchFamily="2" charset="-122"/>
              </a:rPr>
              <a:t> G00 U-62  Z2;</a:t>
            </a:r>
            <a:r>
              <a:rPr lang="zh-CN" sz="1800">
                <a:ea typeface="宋体" panose="02010600030101010101" pitchFamily="2" charset="-122"/>
              </a:rPr>
              <a:t>或</a:t>
            </a:r>
            <a:r>
              <a:rPr lang="en-US" sz="1800">
                <a:latin typeface="宋体" panose="02010600030101010101" pitchFamily="2" charset="-122"/>
              </a:rPr>
              <a:t>G00 X18  W-58;</a:t>
            </a:r>
            <a:endParaRPr lang="en-US" altLang="en-US" sz="1800">
              <a:latin typeface="宋体" panose="02010600030101010101" pitchFamily="2" charset="-122"/>
            </a:endParaRPr>
          </a:p>
        </p:txBody>
      </p:sp>
      <p:pic>
        <p:nvPicPr>
          <p:cNvPr id="4" name="图片 3"/>
          <p:cNvPicPr/>
          <p:nvPr/>
        </p:nvPicPr>
        <p:blipFill>
          <a:blip r:embed="rId1"/>
          <a:stretch>
            <a:fillRect/>
          </a:stretch>
        </p:blipFill>
        <p:spPr>
          <a:xfrm>
            <a:off x="2339975" y="3804920"/>
            <a:ext cx="3325495" cy="2551430"/>
          </a:xfrm>
          <a:prstGeom prst="rect">
            <a:avLst/>
          </a:prstGeom>
          <a:noFill/>
          <a:ln w="9525">
            <a:noFill/>
          </a:ln>
        </p:spPr>
      </p:pic>
      <p:sp>
        <p:nvSpPr>
          <p:cNvPr id="129" name="文本框 128"/>
          <p:cNvSpPr txBox="1"/>
          <p:nvPr/>
        </p:nvSpPr>
        <p:spPr>
          <a:xfrm>
            <a:off x="2124075" y="6453822"/>
            <a:ext cx="5080000" cy="368300"/>
          </a:xfrm>
          <a:prstGeom prst="rect">
            <a:avLst/>
          </a:prstGeom>
          <a:noFill/>
          <a:ln w="9525">
            <a:noFill/>
          </a:ln>
        </p:spPr>
        <p:txBody>
          <a:bodyPr>
            <a:spAutoFit/>
          </a:bodyPr>
          <a:p>
            <a:pPr indent="306070"/>
            <a:r>
              <a:rPr lang="zh-CN" sz="1800">
                <a:ea typeface="宋体" panose="02010600030101010101" pitchFamily="2" charset="-122"/>
              </a:rPr>
              <a:t>图5-6刀具移动轨迹示意图</a:t>
            </a:r>
            <a:endParaRPr lang="zh-CN" altLang="en-US" sz="180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 name="文本框 128"/>
          <p:cNvSpPr txBox="1"/>
          <p:nvPr/>
        </p:nvSpPr>
        <p:spPr>
          <a:xfrm>
            <a:off x="971550" y="1340485"/>
            <a:ext cx="7755255" cy="5077460"/>
          </a:xfrm>
          <a:prstGeom prst="rect">
            <a:avLst/>
          </a:prstGeom>
          <a:noFill/>
          <a:ln w="9525">
            <a:noFill/>
          </a:ln>
        </p:spPr>
        <p:txBody>
          <a:bodyPr wrap="square">
            <a:spAutoFit/>
          </a:bodyPr>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3</a:t>
            </a:r>
            <a:r>
              <a:rPr lang="zh-CN" altLang="en-US" sz="1800" b="1">
                <a:ea typeface="宋体" panose="02010600030101010101" pitchFamily="2" charset="-122"/>
              </a:rPr>
              <a:t>）深孔往复排屑钻孔指令</a:t>
            </a:r>
            <a:r>
              <a:rPr lang="en-US" altLang="zh-CN" sz="1800" b="1">
                <a:ea typeface="宋体" panose="02010600030101010101" pitchFamily="2" charset="-122"/>
              </a:rPr>
              <a:t>G83</a:t>
            </a:r>
            <a:endParaRPr lang="en-US" altLang="zh-CN" sz="1800" b="1">
              <a:ea typeface="宋体" panose="02010600030101010101" pitchFamily="2" charset="-122"/>
            </a:endParaRPr>
          </a:p>
          <a:p>
            <a:pPr indent="304800">
              <a:lnSpc>
                <a:spcPct val="150000"/>
              </a:lnSpc>
            </a:pPr>
            <a:r>
              <a:rPr lang="en-US" altLang="zh-CN" sz="1800">
                <a:ea typeface="宋体" panose="02010600030101010101" pitchFamily="2" charset="-122"/>
              </a:rPr>
              <a:t>    </a:t>
            </a:r>
            <a:r>
              <a:rPr lang="zh-CN" altLang="en-US" sz="1800">
                <a:ea typeface="宋体" panose="02010600030101010101" pitchFamily="2" charset="-122"/>
              </a:rPr>
              <a:t>该循环执行深孔钻削加工，执行间歇切削进给到孔的底部，钻孔过程中从孔中排除切屑。</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1</a:t>
            </a:r>
            <a:r>
              <a:rPr lang="zh-CN" altLang="en-US" sz="1800">
                <a:ea typeface="宋体" panose="02010600030101010101" pitchFamily="2" charset="-122"/>
              </a:rPr>
              <a:t>）指令格式</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G98/G99 G83 X   Y   Z   R   Q   F   K__</a:t>
            </a:r>
            <a:r>
              <a:rPr lang="zh-CN" altLang="en-US" sz="1800">
                <a:ea typeface="宋体" panose="02010600030101010101" pitchFamily="2" charset="-122"/>
              </a:rPr>
              <a:t>；</a:t>
            </a:r>
            <a:endParaRPr lang="zh-CN" altLang="en-US" sz="1800">
              <a:ea typeface="宋体" panose="02010600030101010101" pitchFamily="2" charset="-122"/>
            </a:endParaRPr>
          </a:p>
          <a:p>
            <a:pPr indent="304800">
              <a:lnSpc>
                <a:spcPct val="150000"/>
              </a:lnSpc>
            </a:pPr>
            <a:r>
              <a:rPr lang="zh-CN" altLang="en-US" sz="1800">
                <a:ea typeface="宋体" panose="02010600030101010101" pitchFamily="2" charset="-122"/>
              </a:rPr>
              <a:t>式中，</a:t>
            </a:r>
            <a:r>
              <a:rPr lang="en-US" altLang="zh-CN" sz="1800">
                <a:ea typeface="宋体" panose="02010600030101010101" pitchFamily="2" charset="-122"/>
              </a:rPr>
              <a:t>G98/G99</a:t>
            </a:r>
            <a:r>
              <a:rPr lang="zh-CN" altLang="en-US" sz="1800">
                <a:ea typeface="宋体" panose="02010600030101010101" pitchFamily="2" charset="-122"/>
              </a:rPr>
              <a:t>：返回位置；</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X</a:t>
            </a:r>
            <a:r>
              <a:rPr lang="zh-CN" altLang="en-US" sz="1800">
                <a:ea typeface="宋体" panose="02010600030101010101" pitchFamily="2" charset="-122"/>
              </a:rPr>
              <a:t>、</a:t>
            </a:r>
            <a:r>
              <a:rPr lang="en-US" altLang="zh-CN" sz="1800">
                <a:ea typeface="宋体" panose="02010600030101010101" pitchFamily="2" charset="-122"/>
              </a:rPr>
              <a:t>Y</a:t>
            </a:r>
            <a:r>
              <a:rPr lang="zh-CN" altLang="en-US" sz="1800">
                <a:ea typeface="宋体" panose="02010600030101010101" pitchFamily="2" charset="-122"/>
              </a:rPr>
              <a:t>：孔的位置；</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Z</a:t>
            </a:r>
            <a:r>
              <a:rPr lang="zh-CN" altLang="en-US" sz="1800">
                <a:ea typeface="宋体" panose="02010600030101010101" pitchFamily="2" charset="-122"/>
              </a:rPr>
              <a:t>：孔底位置；</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R</a:t>
            </a:r>
            <a:r>
              <a:rPr lang="zh-CN" altLang="en-US" sz="1800">
                <a:ea typeface="宋体" panose="02010600030101010101" pitchFamily="2" charset="-122"/>
              </a:rPr>
              <a:t>：参考平面的高度；</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Q</a:t>
            </a:r>
            <a:r>
              <a:rPr lang="zh-CN" altLang="en-US" sz="1800">
                <a:ea typeface="宋体" panose="02010600030101010101" pitchFamily="2" charset="-122"/>
              </a:rPr>
              <a:t>：每次钻削深度；</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F</a:t>
            </a:r>
            <a:r>
              <a:rPr lang="zh-CN" altLang="en-US" sz="1800">
                <a:ea typeface="宋体" panose="02010600030101010101" pitchFamily="2" charset="-122"/>
              </a:rPr>
              <a:t>：进给速度；</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K</a:t>
            </a:r>
            <a:r>
              <a:rPr lang="zh-CN" altLang="en-US" sz="1800">
                <a:ea typeface="宋体" panose="02010600030101010101" pitchFamily="2" charset="-122"/>
              </a:rPr>
              <a:t>：重复次数，未指定时默认为</a:t>
            </a:r>
            <a:r>
              <a:rPr lang="en-US" altLang="zh-CN" sz="1800">
                <a:ea typeface="宋体" panose="02010600030101010101" pitchFamily="2" charset="-122"/>
              </a:rPr>
              <a:t>1</a:t>
            </a:r>
            <a:r>
              <a:rPr lang="zh-CN" altLang="en-US" sz="1800">
                <a:ea typeface="宋体" panose="02010600030101010101" pitchFamily="2" charset="-122"/>
              </a:rPr>
              <a:t>次。</a:t>
            </a:r>
            <a:endParaRPr lang="zh-CN" altLang="en-US" sz="180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 name="文本框 128"/>
          <p:cNvSpPr txBox="1"/>
          <p:nvPr/>
        </p:nvSpPr>
        <p:spPr>
          <a:xfrm>
            <a:off x="1115695" y="1268730"/>
            <a:ext cx="7549515" cy="2168525"/>
          </a:xfrm>
          <a:prstGeom prst="rect">
            <a:avLst/>
          </a:prstGeom>
          <a:noFill/>
          <a:ln w="9525">
            <a:noFill/>
          </a:ln>
        </p:spPr>
        <p:txBody>
          <a:bodyPr wrap="square">
            <a:spAutoFit/>
          </a:bodyPr>
          <a:p>
            <a:pPr indent="304800">
              <a:lnSpc>
                <a:spcPct val="150000"/>
              </a:lnSpc>
            </a:pPr>
            <a:r>
              <a:rPr lang="en-US" altLang="zh-CN" sz="1800">
                <a:ea typeface="宋体" panose="02010600030101010101" pitchFamily="2" charset="-122"/>
              </a:rPr>
              <a:t>2</a:t>
            </a:r>
            <a:r>
              <a:rPr lang="zh-CN" altLang="en-US" sz="1800">
                <a:ea typeface="宋体" panose="02010600030101010101" pitchFamily="2" charset="-122"/>
              </a:rPr>
              <a:t>）指令说明</a:t>
            </a:r>
            <a:endParaRPr lang="zh-CN" altLang="en-US" sz="1800">
              <a:ea typeface="宋体" panose="02010600030101010101" pitchFamily="2" charset="-122"/>
            </a:endParaRPr>
          </a:p>
          <a:p>
            <a:pPr indent="304800">
              <a:lnSpc>
                <a:spcPct val="150000"/>
              </a:lnSpc>
            </a:pPr>
            <a:r>
              <a:rPr lang="en-US" altLang="zh-CN" sz="1800">
                <a:ea typeface="宋体" panose="02010600030101010101" pitchFamily="2" charset="-122"/>
              </a:rPr>
              <a:t>G83</a:t>
            </a:r>
            <a:r>
              <a:rPr lang="zh-CN" altLang="en-US" sz="1800">
                <a:ea typeface="宋体" panose="02010600030101010101" pitchFamily="2" charset="-122"/>
              </a:rPr>
              <a:t>指令适用于深孔加工，孔加工动作如图</a:t>
            </a:r>
            <a:r>
              <a:rPr lang="en-US" altLang="zh-CN" sz="1800">
                <a:ea typeface="宋体" panose="02010600030101010101" pitchFamily="2" charset="-122"/>
              </a:rPr>
              <a:t>5-6</a:t>
            </a:r>
            <a:r>
              <a:rPr lang="zh-CN" altLang="en-US" sz="1800">
                <a:ea typeface="宋体" panose="02010600030101010101" pitchFamily="2" charset="-122"/>
              </a:rPr>
              <a:t>所示，每次刀具间歇进给后退至</a:t>
            </a:r>
            <a:r>
              <a:rPr lang="en-US" altLang="zh-CN" sz="1800">
                <a:ea typeface="宋体" panose="02010600030101010101" pitchFamily="2" charset="-122"/>
              </a:rPr>
              <a:t>R</a:t>
            </a:r>
            <a:r>
              <a:rPr lang="zh-CN" altLang="en-US" sz="1800">
                <a:ea typeface="宋体" panose="02010600030101010101" pitchFamily="2" charset="-122"/>
              </a:rPr>
              <a:t>平面，每次钻削深度为</a:t>
            </a:r>
            <a:r>
              <a:rPr lang="en-US" altLang="zh-CN" sz="1800">
                <a:ea typeface="宋体" panose="02010600030101010101" pitchFamily="2" charset="-122"/>
              </a:rPr>
              <a:t>“Q”</a:t>
            </a:r>
            <a:r>
              <a:rPr lang="zh-CN" altLang="en-US" sz="1800">
                <a:ea typeface="宋体" panose="02010600030101010101" pitchFamily="2" charset="-122"/>
              </a:rPr>
              <a:t>（增量值，用正值表示，负值无效）。下次进刀，快速进刀到上次孔深减去</a:t>
            </a:r>
            <a:r>
              <a:rPr lang="en-US" altLang="zh-CN" sz="1800">
                <a:ea typeface="宋体" panose="02010600030101010101" pitchFamily="2" charset="-122"/>
              </a:rPr>
              <a:t>d</a:t>
            </a:r>
            <a:r>
              <a:rPr lang="zh-CN" altLang="en-US" sz="1800">
                <a:ea typeface="宋体" panose="02010600030101010101" pitchFamily="2" charset="-122"/>
              </a:rPr>
              <a:t>（安全距离）值处，再转为切削进给。</a:t>
            </a:r>
            <a:r>
              <a:rPr lang="en-US" altLang="zh-CN" sz="1800">
                <a:ea typeface="宋体" panose="02010600030101010101" pitchFamily="2" charset="-122"/>
              </a:rPr>
              <a:t>D</a:t>
            </a:r>
            <a:r>
              <a:rPr lang="zh-CN" altLang="en-US" sz="1800">
                <a:ea typeface="宋体" panose="02010600030101010101" pitchFamily="2" charset="-122"/>
              </a:rPr>
              <a:t>值已放置在数控系统中，无须用户设定。</a:t>
            </a:r>
            <a:endParaRPr lang="zh-CN" altLang="en-US" sz="1800">
              <a:ea typeface="宋体" panose="02010600030101010101" pitchFamily="2" charset="-122"/>
            </a:endParaRPr>
          </a:p>
        </p:txBody>
      </p:sp>
      <p:pic>
        <p:nvPicPr>
          <p:cNvPr id="2" name="图片 1"/>
          <p:cNvPicPr/>
          <p:nvPr/>
        </p:nvPicPr>
        <p:blipFill>
          <a:blip r:embed="rId1"/>
          <a:stretch>
            <a:fillRect/>
          </a:stretch>
        </p:blipFill>
        <p:spPr>
          <a:xfrm>
            <a:off x="2124075" y="3645535"/>
            <a:ext cx="2080895" cy="2272665"/>
          </a:xfrm>
          <a:prstGeom prst="rect">
            <a:avLst/>
          </a:prstGeom>
        </p:spPr>
      </p:pic>
      <p:sp>
        <p:nvSpPr>
          <p:cNvPr id="3" name="文本框 2"/>
          <p:cNvSpPr txBox="1"/>
          <p:nvPr/>
        </p:nvSpPr>
        <p:spPr>
          <a:xfrm>
            <a:off x="1979772" y="5086032"/>
            <a:ext cx="5080000" cy="337185"/>
          </a:xfrm>
          <a:prstGeom prst="rect">
            <a:avLst/>
          </a:prstGeom>
        </p:spPr>
        <p:txBody>
          <a:bodyPr>
            <a:spAutoFit/>
          </a:bodyPr>
          <a:p>
            <a:pPr marL="0" indent="0" algn="just" defTabSz="266700">
              <a:spcBef>
                <a:spcPct val="0"/>
              </a:spcBef>
              <a:spcAft>
                <a:spcPct val="0"/>
              </a:spcAft>
            </a:pPr>
            <a:r>
              <a:rPr lang="en-US" altLang="zh-CN" sz="1600">
                <a:latin typeface="宋体" panose="02010600030101010101" pitchFamily="2" charset="-122"/>
                <a:ea typeface="宋体" panose="02010600030101010101" pitchFamily="2" charset="-122"/>
              </a:rPr>
              <a:t>        </a:t>
            </a:r>
            <a:endParaRPr lang="en-US" altLang="zh-CN" sz="1600">
              <a:latin typeface="宋体" panose="02010600030101010101" pitchFamily="2" charset="-122"/>
              <a:ea typeface="宋体" panose="02010600030101010101" pitchFamily="2" charset="-122"/>
            </a:endParaRPr>
          </a:p>
        </p:txBody>
      </p:sp>
      <p:pic>
        <p:nvPicPr>
          <p:cNvPr id="4" name="图片 3"/>
          <p:cNvPicPr/>
          <p:nvPr/>
        </p:nvPicPr>
        <p:blipFill>
          <a:blip r:embed="rId2"/>
          <a:stretch>
            <a:fillRect/>
          </a:stretch>
        </p:blipFill>
        <p:spPr>
          <a:xfrm>
            <a:off x="4643755" y="3717290"/>
            <a:ext cx="2065020" cy="2290445"/>
          </a:xfrm>
          <a:prstGeom prst="rect">
            <a:avLst/>
          </a:prstGeom>
        </p:spPr>
      </p:pic>
      <p:sp>
        <p:nvSpPr>
          <p:cNvPr id="5" name="文本框 4"/>
          <p:cNvSpPr txBox="1"/>
          <p:nvPr/>
        </p:nvSpPr>
        <p:spPr>
          <a:xfrm>
            <a:off x="1835785" y="6126163"/>
            <a:ext cx="5080000" cy="460375"/>
          </a:xfrm>
          <a:prstGeom prst="rect">
            <a:avLst/>
          </a:prstGeom>
        </p:spPr>
        <p:txBody>
          <a:bodyPr>
            <a:spAutoFit/>
          </a:bodyPr>
          <a:p>
            <a:pPr marL="0" indent="0" algn="ctr" defTabSz="266700">
              <a:lnSpc>
                <a:spcPct val="150000"/>
              </a:lnSpc>
              <a:spcBef>
                <a:spcPct val="0"/>
              </a:spcBef>
              <a:spcAft>
                <a:spcPct val="0"/>
              </a:spcAft>
            </a:pPr>
            <a:r>
              <a:rPr lang="zh-CN" altLang="en-US" sz="1600">
                <a:latin typeface="宋体" panose="02010600030101010101" pitchFamily="2" charset="-122"/>
                <a:ea typeface="宋体" panose="02010600030101010101" pitchFamily="2" charset="-122"/>
              </a:rPr>
              <a:t>图</a:t>
            </a:r>
            <a:r>
              <a:rPr lang="en-US" altLang="zh-CN" sz="1600">
                <a:latin typeface="宋体" panose="02010600030101010101" pitchFamily="2" charset="-122"/>
                <a:ea typeface="宋体" panose="02010600030101010101" pitchFamily="2" charset="-122"/>
              </a:rPr>
              <a:t>5-6 G83</a:t>
            </a:r>
            <a:r>
              <a:rPr lang="zh-CN" altLang="en-US" sz="1600">
                <a:latin typeface="宋体" panose="02010600030101010101" pitchFamily="2" charset="-122"/>
                <a:ea typeface="宋体" panose="02010600030101010101" pitchFamily="2" charset="-122"/>
              </a:rPr>
              <a:t>指令动作</a:t>
            </a:r>
            <a:endParaRPr lang="zh-CN" altLang="en-US" sz="1600">
              <a:latin typeface="宋体" panose="02010600030101010101" pitchFamily="2" charset="-122"/>
              <a:ea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 name="文本框 128"/>
          <p:cNvSpPr txBox="1"/>
          <p:nvPr/>
        </p:nvSpPr>
        <p:spPr>
          <a:xfrm>
            <a:off x="1115695" y="1341120"/>
            <a:ext cx="7477125" cy="1337945"/>
          </a:xfrm>
          <a:prstGeom prst="rect">
            <a:avLst/>
          </a:prstGeom>
          <a:noFill/>
          <a:ln w="9525">
            <a:noFill/>
          </a:ln>
        </p:spPr>
        <p:txBody>
          <a:bodyPr wrap="square">
            <a:spAutoFit/>
          </a:bodyPr>
          <a:p>
            <a:pPr indent="304800">
              <a:lnSpc>
                <a:spcPct val="150000"/>
              </a:lnSpc>
            </a:pPr>
            <a:r>
              <a:rPr lang="zh-CN" altLang="en-US" sz="1800" b="1">
                <a:ea typeface="宋体" panose="02010600030101010101" pitchFamily="2" charset="-122"/>
              </a:rPr>
              <a:t>（</a:t>
            </a:r>
            <a:r>
              <a:rPr lang="en-US" altLang="zh-CN" sz="1800" b="1">
                <a:ea typeface="宋体" panose="02010600030101010101" pitchFamily="2" charset="-122"/>
              </a:rPr>
              <a:t>4</a:t>
            </a:r>
            <a:r>
              <a:rPr lang="zh-CN" altLang="en-US" sz="1800" b="1">
                <a:ea typeface="宋体" panose="02010600030101010101" pitchFamily="2" charset="-122"/>
              </a:rPr>
              <a:t>）取消固定循环指令</a:t>
            </a:r>
            <a:r>
              <a:rPr lang="en-US" altLang="zh-CN" sz="1800" b="1">
                <a:ea typeface="宋体" panose="02010600030101010101" pitchFamily="2" charset="-122"/>
              </a:rPr>
              <a:t>G80</a:t>
            </a:r>
            <a:endParaRPr lang="en-US" altLang="zh-CN" sz="1800" b="1">
              <a:ea typeface="宋体" panose="02010600030101010101" pitchFamily="2" charset="-122"/>
            </a:endParaRPr>
          </a:p>
          <a:p>
            <a:pPr indent="304800">
              <a:lnSpc>
                <a:spcPct val="150000"/>
              </a:lnSpc>
            </a:pPr>
            <a:r>
              <a:rPr lang="zh-CN" altLang="en-US" sz="1800">
                <a:ea typeface="宋体" panose="02010600030101010101" pitchFamily="2" charset="-122"/>
              </a:rPr>
              <a:t>固定循环指令是模态指令，可用</a:t>
            </a:r>
            <a:r>
              <a:rPr lang="en-US" altLang="zh-CN" sz="1800">
                <a:ea typeface="宋体" panose="02010600030101010101" pitchFamily="2" charset="-122"/>
              </a:rPr>
              <a:t>G80</a:t>
            </a:r>
            <a:r>
              <a:rPr lang="zh-CN" altLang="en-US" sz="1800">
                <a:ea typeface="宋体" panose="02010600030101010101" pitchFamily="2" charset="-122"/>
              </a:rPr>
              <a:t>指令取消循环。此外，</a:t>
            </a:r>
            <a:r>
              <a:rPr lang="en-US" altLang="zh-CN" sz="1800">
                <a:ea typeface="宋体" panose="02010600030101010101" pitchFamily="2" charset="-122"/>
              </a:rPr>
              <a:t> G0O</a:t>
            </a:r>
            <a:r>
              <a:rPr lang="zh-CN" altLang="en-US" sz="1800">
                <a:ea typeface="宋体" panose="02010600030101010101" pitchFamily="2" charset="-122"/>
              </a:rPr>
              <a:t>、</a:t>
            </a:r>
            <a:r>
              <a:rPr lang="en-US" altLang="zh-CN" sz="1800">
                <a:ea typeface="宋体" panose="02010600030101010101" pitchFamily="2" charset="-122"/>
              </a:rPr>
              <a:t>G01</a:t>
            </a:r>
            <a:r>
              <a:rPr lang="zh-CN" altLang="en-US" sz="1800">
                <a:ea typeface="宋体" panose="02010600030101010101" pitchFamily="2" charset="-122"/>
              </a:rPr>
              <a:t>、</a:t>
            </a:r>
            <a:r>
              <a:rPr lang="en-US" altLang="zh-CN" sz="1800">
                <a:ea typeface="宋体" panose="02010600030101010101" pitchFamily="2" charset="-122"/>
              </a:rPr>
              <a:t>G02</a:t>
            </a:r>
            <a:r>
              <a:rPr lang="zh-CN" altLang="en-US" sz="1800">
                <a:ea typeface="宋体" panose="02010600030101010101" pitchFamily="2" charset="-122"/>
              </a:rPr>
              <a:t>、</a:t>
            </a:r>
            <a:r>
              <a:rPr lang="en-US" altLang="zh-CN" sz="1800">
                <a:ea typeface="宋体" panose="02010600030101010101" pitchFamily="2" charset="-122"/>
              </a:rPr>
              <a:t>G03</a:t>
            </a:r>
            <a:r>
              <a:rPr lang="zh-CN" altLang="en-US" sz="1800">
                <a:ea typeface="宋体" panose="02010600030101010101" pitchFamily="2" charset="-122"/>
              </a:rPr>
              <a:t>也能起到取消固定循环指令的作用。</a:t>
            </a:r>
            <a:endParaRPr lang="zh-CN" altLang="en-US" sz="1800">
              <a:ea typeface="宋体" panose="02010600030101010101" pitchFamily="2" charset="-122"/>
            </a:endParaRPr>
          </a:p>
        </p:txBody>
      </p:sp>
      <p:sp>
        <p:nvSpPr>
          <p:cNvPr id="2" name="文本框 1"/>
          <p:cNvSpPr txBox="1"/>
          <p:nvPr/>
        </p:nvSpPr>
        <p:spPr>
          <a:xfrm>
            <a:off x="252095" y="2708910"/>
            <a:ext cx="7631430" cy="922020"/>
          </a:xfrm>
          <a:prstGeom prst="rect">
            <a:avLst/>
          </a:prstGeom>
        </p:spPr>
        <p:txBody>
          <a:bodyPr wrap="square">
            <a:spAutoFit/>
          </a:bodyPr>
          <a:p>
            <a:pPr marL="0" indent="304800" algn="just" defTabSz="266700">
              <a:lnSpc>
                <a:spcPct val="150000"/>
              </a:lnSpc>
              <a:spcBef>
                <a:spcPct val="0"/>
              </a:spcBef>
              <a:spcAft>
                <a:spcPct val="0"/>
              </a:spcAft>
            </a:pPr>
            <a:r>
              <a:rPr lang="zh-CN" altLang="en-US" sz="1800" b="1">
                <a:latin typeface="宋体" panose="02010600030101010101" pitchFamily="2" charset="-122"/>
                <a:ea typeface="宋体" panose="02010600030101010101" pitchFamily="2" charset="-122"/>
              </a:rPr>
              <a:t>编程实例 </a:t>
            </a:r>
            <a:r>
              <a:rPr lang="en-US" altLang="zh-CN" sz="1700" b="1">
                <a:latin typeface="宋体" panose="02010600030101010101" pitchFamily="2" charset="-122"/>
                <a:ea typeface="宋体" panose="02010600030101010101" pitchFamily="2" charset="-122"/>
              </a:rPr>
              <a:t>                         </a:t>
            </a:r>
            <a:endParaRPr lang="en-US" altLang="zh-CN" sz="1700" b="1">
              <a:latin typeface="宋体" panose="02010600030101010101" pitchFamily="2" charset="-122"/>
              <a:ea typeface="宋体" panose="02010600030101010101" pitchFamily="2" charset="-122"/>
            </a:endParaRPr>
          </a:p>
          <a:p>
            <a:pPr marL="0" indent="304800" algn="just" defTabSz="266700">
              <a:lnSpc>
                <a:spcPct val="150000"/>
              </a:lnSpc>
              <a:spcBef>
                <a:spcPct val="0"/>
              </a:spcBef>
              <a:spcAft>
                <a:spcPct val="0"/>
              </a:spcAft>
            </a:pPr>
            <a:r>
              <a:rPr lang="zh-CN" altLang="en-US" sz="1800">
                <a:latin typeface="宋体" panose="02010600030101010101" pitchFamily="2" charset="-122"/>
                <a:ea typeface="宋体" panose="02010600030101010101" pitchFamily="2" charset="-122"/>
              </a:rPr>
              <a:t>如图所示，利用</a:t>
            </a:r>
            <a:r>
              <a:rPr lang="en-US" altLang="zh-CN" sz="1800">
                <a:latin typeface="宋体" panose="02010600030101010101" pitchFamily="2" charset="-122"/>
                <a:ea typeface="宋体" panose="02010600030101010101" pitchFamily="2" charset="-122"/>
              </a:rPr>
              <a:t>G83</a:t>
            </a:r>
            <a:r>
              <a:rPr lang="zh-CN" altLang="en-US" sz="1800">
                <a:latin typeface="宋体" panose="02010600030101010101" pitchFamily="2" charset="-122"/>
                <a:ea typeface="宋体" panose="02010600030101010101" pitchFamily="2" charset="-122"/>
              </a:rPr>
              <a:t>和</a:t>
            </a:r>
            <a:r>
              <a:rPr lang="en-US" altLang="zh-CN" sz="1800">
                <a:latin typeface="宋体" panose="02010600030101010101" pitchFamily="2" charset="-122"/>
                <a:ea typeface="宋体" panose="02010600030101010101" pitchFamily="2" charset="-122"/>
              </a:rPr>
              <a:t>G80</a:t>
            </a:r>
            <a:r>
              <a:rPr lang="zh-CN" altLang="en-US" sz="1800">
                <a:latin typeface="宋体" panose="02010600030101010101" pitchFamily="2" charset="-122"/>
                <a:ea typeface="宋体" panose="02010600030101010101" pitchFamily="2" charset="-122"/>
              </a:rPr>
              <a:t>指令编写孔的数控铣床加工程序。</a:t>
            </a:r>
            <a:r>
              <a:rPr lang="en-US" altLang="zh-CN" sz="1700">
                <a:latin typeface="宋体" panose="02010600030101010101" pitchFamily="2" charset="-122"/>
                <a:ea typeface="宋体" panose="02010600030101010101" pitchFamily="2" charset="-122"/>
              </a:rPr>
              <a:t> </a:t>
            </a:r>
            <a:endParaRPr lang="en-US" altLang="zh-CN" sz="1700">
              <a:latin typeface="宋体" panose="02010600030101010101" pitchFamily="2" charset="-122"/>
              <a:ea typeface="宋体" panose="02010600030101010101" pitchFamily="2" charset="-122"/>
            </a:endParaRPr>
          </a:p>
        </p:txBody>
      </p:sp>
      <p:pic>
        <p:nvPicPr>
          <p:cNvPr id="12" name="图片 48" descr="扫描全能王 2023-08-15 22"/>
          <p:cNvPicPr>
            <a:picLocks noChangeAspect="1"/>
          </p:cNvPicPr>
          <p:nvPr/>
        </p:nvPicPr>
        <p:blipFill>
          <a:blip r:embed="rId1"/>
          <a:stretch>
            <a:fillRect/>
          </a:stretch>
        </p:blipFill>
        <p:spPr>
          <a:xfrm>
            <a:off x="2628265" y="3707765"/>
            <a:ext cx="2887345" cy="284861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43940" y="1412875"/>
            <a:ext cx="6781800" cy="5227320"/>
          </a:xfrm>
          <a:prstGeom prst="rect">
            <a:avLst/>
          </a:prstGeom>
        </p:spPr>
      </p:pic>
      <p:sp>
        <p:nvSpPr>
          <p:cNvPr id="3" name="文本框 2"/>
          <p:cNvSpPr txBox="1"/>
          <p:nvPr/>
        </p:nvSpPr>
        <p:spPr>
          <a:xfrm>
            <a:off x="1043940" y="981075"/>
            <a:ext cx="4561840" cy="368300"/>
          </a:xfrm>
          <a:prstGeom prst="rect">
            <a:avLst/>
          </a:prstGeom>
          <a:noFill/>
        </p:spPr>
        <p:txBody>
          <a:bodyPr wrap="square" rtlCol="0">
            <a:spAutoFit/>
          </a:bodyPr>
          <a:p>
            <a:r>
              <a:rPr lang="zh-CN" altLang="en-US"/>
              <a:t>使用</a:t>
            </a:r>
            <a:r>
              <a:rPr lang="en-US" altLang="zh-CN"/>
              <a:t>φ10mm</a:t>
            </a:r>
            <a:r>
              <a:rPr lang="zh-CN" altLang="en-US"/>
              <a:t>麻花钻头钻通孔</a:t>
            </a:r>
            <a:r>
              <a:rPr lang="zh-CN" altLang="en-US"/>
              <a:t>程序：</a:t>
            </a: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600" b="1" i="0" u="none" strike="noStrike" kern="100" cap="none" spc="0" normalizeH="0" baseline="0" noProof="0" dirty="0" smtClean="0">
                <a:ln>
                  <a:noFill/>
                </a:ln>
                <a:solidFill>
                  <a:schemeClr val="tx2"/>
                </a:solidFill>
                <a:effectLst/>
                <a:uLnTx/>
                <a:uFillTx/>
                <a:latin typeface="黑体" panose="02010609060101010101" pitchFamily="49" charset="-122"/>
                <a:ea typeface="黑体" panose="02010609060101010101" pitchFamily="49" charset="-122"/>
                <a:cs typeface="+mj-cs"/>
              </a:rPr>
              <a:t>【任务实施】</a:t>
            </a:r>
            <a:endParaRPr kumimoji="0" lang="zh-CN" altLang="en-US" sz="3600"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138" name="文本框 137"/>
          <p:cNvSpPr txBox="1"/>
          <p:nvPr>
            <p:custDataLst>
              <p:tags r:id="rId1"/>
            </p:custDataLst>
          </p:nvPr>
        </p:nvSpPr>
        <p:spPr>
          <a:xfrm>
            <a:off x="611505" y="2061210"/>
            <a:ext cx="8049895" cy="4246245"/>
          </a:xfrm>
          <a:prstGeom prst="rect">
            <a:avLst/>
          </a:prstGeom>
          <a:noFill/>
          <a:ln w="9525">
            <a:noFill/>
          </a:ln>
        </p:spPr>
        <p:txBody>
          <a:bodyPr wrap="square">
            <a:spAutoFit/>
          </a:bodyPr>
          <a:p>
            <a:pPr>
              <a:lnSpc>
                <a:spcPct val="150000"/>
              </a:lnSpc>
            </a:pPr>
            <a:r>
              <a:rPr lang="en-US" sz="1800" b="1">
                <a:latin typeface="宋体" panose="02010600030101010101" pitchFamily="2" charset="-122"/>
              </a:rPr>
              <a:t> </a:t>
            </a:r>
            <a:r>
              <a:rPr lang="en-US" altLang="zh-CN" sz="1800" b="1">
                <a:ea typeface="宋体" panose="02010600030101010101" pitchFamily="2" charset="-122"/>
              </a:rPr>
              <a:t>1.</a:t>
            </a:r>
            <a:r>
              <a:rPr lang="zh-CN" altLang="en-US" sz="1800" b="1">
                <a:ea typeface="宋体" panose="02010600030101010101" pitchFamily="2" charset="-122"/>
              </a:rPr>
              <a:t>识读零件图样</a:t>
            </a:r>
            <a:endParaRPr lang="zh-CN" altLang="en-US" sz="1800" b="1">
              <a:ea typeface="宋体" panose="02010600030101010101" pitchFamily="2" charset="-122"/>
            </a:endParaRPr>
          </a:p>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1</a:t>
            </a:r>
            <a:r>
              <a:rPr lang="zh-CN" altLang="en-US" sz="1800" b="1">
                <a:ea typeface="宋体" panose="02010600030101010101" pitchFamily="2" charset="-122"/>
              </a:rPr>
              <a:t>）图样分析</a:t>
            </a:r>
            <a:endParaRPr lang="zh-CN" altLang="en-US" sz="1800" b="1">
              <a:ea typeface="宋体" panose="02010600030101010101" pitchFamily="2" charset="-122"/>
            </a:endParaRPr>
          </a:p>
          <a:p>
            <a:pPr>
              <a:lnSpc>
                <a:spcPct val="150000"/>
              </a:lnSpc>
            </a:pPr>
            <a:r>
              <a:rPr lang="zh-CN" altLang="en-US" sz="1800">
                <a:ea typeface="宋体" panose="02010600030101010101" pitchFamily="2" charset="-122"/>
              </a:rPr>
              <a:t>由图</a:t>
            </a:r>
            <a:r>
              <a:rPr lang="en-US" altLang="zh-CN" sz="1800">
                <a:ea typeface="宋体" panose="02010600030101010101" pitchFamily="2" charset="-122"/>
              </a:rPr>
              <a:t>5-1</a:t>
            </a:r>
            <a:r>
              <a:rPr lang="zh-CN" altLang="en-US" sz="1800">
                <a:ea typeface="宋体" panose="02010600030101010101" pitchFamily="2" charset="-122"/>
              </a:rPr>
              <a:t>可知，该零件为平面类零件，外形为矩形，加工上下表面和</a:t>
            </a:r>
            <a:r>
              <a:rPr lang="en-US" altLang="zh-CN" sz="1800">
                <a:ea typeface="宋体" panose="02010600030101010101" pitchFamily="2" charset="-122"/>
              </a:rPr>
              <a:t>4</a:t>
            </a:r>
            <a:r>
              <a:rPr lang="zh-CN" altLang="en-US" sz="1800">
                <a:ea typeface="宋体" panose="02010600030101010101" pitchFamily="2" charset="-122"/>
              </a:rPr>
              <a:t>个沉孔，零件结构合理。由零件图可看出，需要保证十字形凹槽尺寸</a:t>
            </a:r>
            <a:r>
              <a:rPr lang="en-US" altLang="zh-CN" sz="1800">
                <a:ea typeface="宋体" panose="02010600030101010101" pitchFamily="2" charset="-122"/>
              </a:rPr>
              <a:t>60mm</a:t>
            </a:r>
            <a:r>
              <a:rPr lang="en-US" altLang="en-US" sz="1800">
                <a:ea typeface="宋体" panose="02010600030101010101" pitchFamily="2" charset="-122"/>
              </a:rPr>
              <a:t>×</a:t>
            </a:r>
            <a:r>
              <a:rPr lang="en-US" altLang="zh-CN" sz="1800">
                <a:ea typeface="宋体" panose="02010600030101010101" pitchFamily="2" charset="-122"/>
              </a:rPr>
              <a:t>20mm</a:t>
            </a:r>
            <a:r>
              <a:rPr lang="zh-CN" altLang="en-US" sz="1800">
                <a:ea typeface="宋体" panose="02010600030101010101" pitchFamily="2" charset="-122"/>
              </a:rPr>
              <a:t>、深度</a:t>
            </a:r>
            <a:r>
              <a:rPr lang="en-US" altLang="zh-CN" sz="1800">
                <a:ea typeface="宋体" panose="02010600030101010101" pitchFamily="2" charset="-122"/>
              </a:rPr>
              <a:t>5mm</a:t>
            </a:r>
            <a:r>
              <a:rPr lang="zh-CN" altLang="en-US" sz="1800">
                <a:ea typeface="宋体" panose="02010600030101010101" pitchFamily="2" charset="-122"/>
              </a:rPr>
              <a:t>，</a:t>
            </a:r>
            <a:r>
              <a:rPr lang="en-US" altLang="zh-CN" sz="1800">
                <a:ea typeface="宋体" panose="02010600030101010101" pitchFamily="2" charset="-122"/>
              </a:rPr>
              <a:t>4</a:t>
            </a:r>
            <a:r>
              <a:rPr lang="zh-CN" altLang="en-US" sz="1800">
                <a:ea typeface="宋体" panose="02010600030101010101" pitchFamily="2" charset="-122"/>
              </a:rPr>
              <a:t>个</a:t>
            </a:r>
            <a:r>
              <a:rPr lang="en-US" altLang="zh-CN" sz="1800">
                <a:ea typeface="宋体" panose="02010600030101010101" pitchFamily="2" charset="-122"/>
              </a:rPr>
              <a:t>φ7mm</a:t>
            </a:r>
            <a:r>
              <a:rPr lang="zh-CN" altLang="en-US" sz="1800">
                <a:ea typeface="宋体" panose="02010600030101010101" pitchFamily="2" charset="-122"/>
              </a:rPr>
              <a:t>沉孔的定位尺寸</a:t>
            </a:r>
            <a:r>
              <a:rPr lang="en-US" altLang="zh-CN" sz="1800">
                <a:ea typeface="宋体" panose="02010600030101010101" pitchFamily="2" charset="-122"/>
              </a:rPr>
              <a:t>7.5mm</a:t>
            </a:r>
            <a:r>
              <a:rPr lang="zh-CN" altLang="en-US" sz="1800">
                <a:ea typeface="宋体" panose="02010600030101010101" pitchFamily="2" charset="-122"/>
              </a:rPr>
              <a:t>、</a:t>
            </a:r>
            <a:r>
              <a:rPr lang="en-US" altLang="zh-CN" sz="1800">
                <a:ea typeface="宋体" panose="02010600030101010101" pitchFamily="2" charset="-122"/>
              </a:rPr>
              <a:t>92.5mm</a:t>
            </a:r>
            <a:r>
              <a:rPr lang="zh-CN" altLang="en-US" sz="1800">
                <a:ea typeface="宋体" panose="02010600030101010101" pitchFamily="2" charset="-122"/>
              </a:rPr>
              <a:t>、</a:t>
            </a:r>
            <a:r>
              <a:rPr lang="en-US" altLang="zh-CN" sz="1800">
                <a:ea typeface="宋体" panose="02010600030101010101" pitchFamily="2" charset="-122"/>
              </a:rPr>
              <a:t>35mm</a:t>
            </a:r>
            <a:r>
              <a:rPr lang="zh-CN" altLang="en-US" sz="1800">
                <a:ea typeface="宋体" panose="02010600030101010101" pitchFamily="2" charset="-122"/>
              </a:rPr>
              <a:t>，零件厚度尺寸（</a:t>
            </a:r>
            <a:r>
              <a:rPr lang="en-US" altLang="zh-CN" sz="1800">
                <a:ea typeface="宋体" panose="02010600030101010101" pitchFamily="2" charset="-122"/>
              </a:rPr>
              <a:t>12</a:t>
            </a:r>
            <a:r>
              <a:rPr lang="en-US" altLang="en-US" sz="1800">
                <a:ea typeface="宋体" panose="02010600030101010101" pitchFamily="2" charset="-122"/>
              </a:rPr>
              <a:t>±</a:t>
            </a:r>
            <a:r>
              <a:rPr lang="en-US" altLang="zh-CN" sz="1800">
                <a:ea typeface="宋体" panose="02010600030101010101" pitchFamily="2" charset="-122"/>
              </a:rPr>
              <a:t>0.05</a:t>
            </a:r>
            <a:r>
              <a:rPr lang="zh-CN" altLang="en-US" sz="1800">
                <a:ea typeface="宋体" panose="02010600030101010101" pitchFamily="2" charset="-122"/>
              </a:rPr>
              <a:t>）</a:t>
            </a:r>
            <a:r>
              <a:rPr lang="en-US" altLang="zh-CN" sz="1800">
                <a:ea typeface="宋体" panose="02010600030101010101" pitchFamily="2" charset="-122"/>
              </a:rPr>
              <a:t>mm</a:t>
            </a:r>
            <a:r>
              <a:rPr lang="zh-CN" altLang="en-US" sz="1800">
                <a:ea typeface="宋体" panose="02010600030101010101" pitchFamily="2" charset="-122"/>
              </a:rPr>
              <a:t>，两表面的表面粗糙度均为</a:t>
            </a:r>
            <a:r>
              <a:rPr lang="en-US" altLang="zh-CN" sz="1800">
                <a:ea typeface="宋体" panose="02010600030101010101" pitchFamily="2" charset="-122"/>
              </a:rPr>
              <a:t>Ra1.6μm</a:t>
            </a:r>
            <a:r>
              <a:rPr lang="zh-CN" altLang="en-US" sz="1800">
                <a:ea typeface="宋体" panose="02010600030101010101" pitchFamily="2" charset="-122"/>
              </a:rPr>
              <a:t>。总之，底座零件结构简单，但尺寸精度和表面粗糙度要求较高。</a:t>
            </a:r>
            <a:endParaRPr lang="zh-CN" altLang="en-US" sz="1800">
              <a:ea typeface="宋体" panose="02010600030101010101" pitchFamily="2" charset="-122"/>
            </a:endParaRPr>
          </a:p>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）确定工件毛坯</a:t>
            </a:r>
            <a:r>
              <a:rPr lang="en-US" altLang="zh-CN" sz="1800" b="1">
                <a:ea typeface="宋体" panose="02010600030101010101" pitchFamily="2" charset="-122"/>
              </a:rPr>
              <a:t>  </a:t>
            </a:r>
            <a:endParaRPr lang="en-US" altLang="zh-CN" sz="1800">
              <a:ea typeface="宋体" panose="02010600030101010101" pitchFamily="2" charset="-122"/>
            </a:endParaRPr>
          </a:p>
          <a:p>
            <a:pPr>
              <a:lnSpc>
                <a:spcPct val="150000"/>
              </a:lnSpc>
            </a:pPr>
            <a:r>
              <a:rPr lang="en-US" altLang="zh-CN" sz="1800">
                <a:ea typeface="宋体" panose="02010600030101010101" pitchFamily="2" charset="-122"/>
              </a:rPr>
              <a:t>    </a:t>
            </a:r>
            <a:r>
              <a:rPr lang="zh-CN" altLang="en-US" sz="1800">
                <a:ea typeface="宋体" panose="02010600030101010101" pitchFamily="2" charset="-122"/>
              </a:rPr>
              <a:t>根据图</a:t>
            </a:r>
            <a:r>
              <a:rPr lang="en-US" altLang="zh-CN" sz="1800">
                <a:ea typeface="宋体" panose="02010600030101010101" pitchFamily="2" charset="-122"/>
              </a:rPr>
              <a:t>5-1</a:t>
            </a:r>
            <a:r>
              <a:rPr lang="zh-CN" altLang="en-US" sz="1800">
                <a:ea typeface="宋体" panose="02010600030101010101" pitchFamily="2" charset="-122"/>
              </a:rPr>
              <a:t>可知，毛坯材料为铝材。根据零件的外形尺寸，确定的毛坯尺寸规格为</a:t>
            </a:r>
            <a:r>
              <a:rPr lang="en-US" altLang="zh-CN" sz="1800">
                <a:ea typeface="宋体" panose="02010600030101010101" pitchFamily="2" charset="-122"/>
              </a:rPr>
              <a:t>110mm</a:t>
            </a:r>
            <a:r>
              <a:rPr lang="en-US" altLang="en-US" sz="1800">
                <a:ea typeface="宋体" panose="02010600030101010101" pitchFamily="2" charset="-122"/>
              </a:rPr>
              <a:t>×</a:t>
            </a:r>
            <a:r>
              <a:rPr lang="en-US" altLang="zh-CN" sz="1800">
                <a:ea typeface="宋体" panose="02010600030101010101" pitchFamily="2" charset="-122"/>
              </a:rPr>
              <a:t>65mm</a:t>
            </a:r>
            <a:r>
              <a:rPr lang="en-US" altLang="en-US" sz="1800">
                <a:ea typeface="宋体" panose="02010600030101010101" pitchFamily="2" charset="-122"/>
              </a:rPr>
              <a:t>×</a:t>
            </a:r>
            <a:r>
              <a:rPr lang="en-US" altLang="zh-CN" sz="1800">
                <a:ea typeface="宋体" panose="02010600030101010101" pitchFamily="2" charset="-122"/>
              </a:rPr>
              <a:t>20mm</a:t>
            </a:r>
            <a:r>
              <a:rPr lang="zh-CN" altLang="en-US"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31595" y="2132965"/>
            <a:ext cx="5080000" cy="1900555"/>
          </a:xfrm>
          <a:prstGeom prst="rect">
            <a:avLst/>
          </a:prstGeom>
          <a:noFill/>
          <a:ln w="9525">
            <a:noFill/>
          </a:ln>
        </p:spPr>
        <p:txBody>
          <a:bodyPr>
            <a:spAutoFit/>
          </a:bodyPr>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2.</a:t>
            </a:r>
            <a:r>
              <a:rPr lang="zh-CN" altLang="en-US" sz="2400" b="1"/>
              <a:t>制订工艺路线</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3.</a:t>
            </a:r>
            <a:r>
              <a:rPr lang="zh-CN" altLang="en-US" sz="2400" b="1"/>
              <a:t>编写程序</a:t>
            </a:r>
            <a:endParaRPr lang="zh-CN" altLang="en-US" sz="2400" b="1"/>
          </a:p>
          <a:p>
            <a:pPr algn="just" defTabSz="914400" eaLnBrk="0" hangingPunct="0">
              <a:lnSpc>
                <a:spcPct val="150000"/>
              </a:lnSpc>
              <a:spcBef>
                <a:spcPct val="20000"/>
              </a:spcBef>
              <a:spcAft>
                <a:spcPts val="0"/>
              </a:spcAft>
              <a:buClr>
                <a:schemeClr val="folHlink"/>
              </a:buClr>
              <a:buSzPct val="60000"/>
              <a:buFont typeface="Wingdings" panose="05000000000000000000" pitchFamily="2" charset="2"/>
              <a:tabLst>
                <a:tab pos="609600" algn="l"/>
              </a:tabLst>
              <a:defRPr/>
            </a:pPr>
            <a:r>
              <a:rPr lang="en-US" altLang="zh-CN" sz="2400" b="1">
                <a:sym typeface="+mn-ea"/>
              </a:rPr>
              <a:t>4.</a:t>
            </a:r>
            <a:r>
              <a:rPr lang="zh-CN" altLang="en-US" sz="2400" b="1"/>
              <a:t>加工底座</a:t>
            </a:r>
            <a:endParaRPr lang="en-US" altLang="zh-CN" sz="24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5"/>
          <p:cNvSpPr>
            <a:spLocks noGrp="1"/>
          </p:cNvSpPr>
          <p:nvPr>
            <p:ph type="title"/>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知识目标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90220" y="2018030"/>
            <a:ext cx="8465185" cy="4435475"/>
          </a:xfrm>
        </p:spPr>
        <p:txBody>
          <a:bodyPr vert="horz" wrap="square" lIns="91440" tIns="45720" rIns="91440" bIns="45720" numCol="1" anchor="t" anchorCtr="0" compatLnSpc="1"/>
          <a:lstStyle/>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）识读底座的零件图样，清楚其加工要素。</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）知道平面铣削的概念及刀具的选用。</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）知道平面铣削时切削用量的选定。</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）清楚</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指令的编程格式及指令用途。</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技能目标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487045" y="1844675"/>
            <a:ext cx="846836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）能正确使用</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G01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G80</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指令编写程序。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）能根据零件的加工要求制订底座的加工工艺。</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）能在教师的指引下正确编写底座的加工程序。</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）能选择合适的刀具加工底座零件。</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5</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）能正确选用量具测量底座零件尺寸。</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素质</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839470" y="2018030"/>
            <a:ext cx="8115935"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）能够制订自我学习计划。</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）能够与小组同学团结协作完成学习任务。</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）能按</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5S</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要求做好物品的整理与清洁工作。</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）能够做到安全文明生产。</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核心素养</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504825" y="2018030"/>
            <a:ext cx="845058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）具备团队合作精神，积极参与小组讨论与学习。</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）具备环保意识，学习过程中不浪费学习资源。</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）具备良好的职业意识，能按照教师的要求，刻苦训练，按质、按时完成零件加工。</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4</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）对加工过程中产生的各类生产垃圾，能有效分类并按要求投放。</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6"/>
          <p:cNvSpPr>
            <a:spLocks noGrp="1" noChangeArrowheads="1"/>
          </p:cNvSpPr>
          <p:nvPr>
            <p:ph idx="1"/>
          </p:nvPr>
        </p:nvSpPr>
        <p:spPr>
          <a:xfrm>
            <a:off x="173990" y="2018030"/>
            <a:ext cx="8781415" cy="4580255"/>
          </a:xfrm>
        </p:spPr>
        <p:txBody>
          <a:bodyPr vert="horz" wrap="square" lIns="91440" tIns="45720" rIns="91440" bIns="45720" numCol="1" anchor="t" anchorCtr="0" compatLnSpc="1"/>
          <a:lstStyle/>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底座在滑动夹具机构中是一个起固定支承作用的零件，底座上的</a:t>
            </a:r>
            <a:r>
              <a:rPr kumimoji="0" lang="en-US" altLang="zh-CN"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4</a:t>
            </a: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个螺钉沉孔用于安装螺钉连接固定钳身，底座提供了滑动夹具的平稳工作平台，保证了机构运行的稳定与安全。</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数控铣床能高效、准确地进行大平面和孔的加工，根据毛坯尺寸，要求对底座进行数控铣削加工。零件图样如图</a:t>
            </a:r>
            <a:r>
              <a:rPr kumimoji="0" lang="en-US" altLang="zh-CN"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5-1</a:t>
            </a: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所示。</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7170" name="Rectangle 5"/>
          <p:cNvSpPr>
            <a:spLocks noGrp="1"/>
          </p:cNvSpPr>
          <p:nvPr>
            <p:ph type="title"/>
            <p:custDataLst>
              <p:tags r:id="rId1"/>
            </p:custDataLst>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任务描述</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5" name="文本框 124"/>
          <p:cNvSpPr txBox="1"/>
          <p:nvPr/>
        </p:nvSpPr>
        <p:spPr>
          <a:xfrm>
            <a:off x="2124075" y="5805170"/>
            <a:ext cx="5080000" cy="368300"/>
          </a:xfrm>
          <a:prstGeom prst="rect">
            <a:avLst/>
          </a:prstGeom>
          <a:noFill/>
          <a:ln w="9525">
            <a:noFill/>
          </a:ln>
        </p:spPr>
        <p:txBody>
          <a:bodyPr>
            <a:spAutoFit/>
          </a:bodyPr>
          <a:p>
            <a:pPr indent="266700" algn="ctr"/>
            <a:r>
              <a:rPr lang="zh-CN" sz="1800">
                <a:ea typeface="宋体" panose="02010600030101010101" pitchFamily="2" charset="-122"/>
              </a:rPr>
              <a:t>图5-</a:t>
            </a:r>
            <a:r>
              <a:rPr lang="en-US" altLang="zh-CN" sz="1800">
                <a:ea typeface="宋体" panose="02010600030101010101" pitchFamily="2" charset="-122"/>
              </a:rPr>
              <a:t>1</a:t>
            </a:r>
            <a:r>
              <a:rPr lang="zh-CN" sz="1800">
                <a:ea typeface="宋体" panose="02010600030101010101" pitchFamily="2" charset="-122"/>
              </a:rPr>
              <a:t> 底座零件图</a:t>
            </a:r>
            <a:endParaRPr lang="zh-CN" altLang="en-US" sz="1800">
              <a:ea typeface="宋体" panose="02010600030101010101" pitchFamily="2" charset="-122"/>
            </a:endParaRPr>
          </a:p>
        </p:txBody>
      </p:sp>
      <p:pic>
        <p:nvPicPr>
          <p:cNvPr id="5" name="图片 1"/>
          <p:cNvPicPr>
            <a:picLocks noChangeAspect="1"/>
          </p:cNvPicPr>
          <p:nvPr/>
        </p:nvPicPr>
        <p:blipFill>
          <a:blip r:embed="rId1"/>
          <a:stretch>
            <a:fillRect/>
          </a:stretch>
        </p:blipFill>
        <p:spPr>
          <a:xfrm>
            <a:off x="1179195" y="831215"/>
            <a:ext cx="6908800" cy="47859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custDataLst>
              <p:tags r:id="rId1"/>
            </p:custDataLst>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任务分析</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125" name="文本框 124"/>
          <p:cNvSpPr txBox="1"/>
          <p:nvPr/>
        </p:nvSpPr>
        <p:spPr>
          <a:xfrm>
            <a:off x="611505" y="1916430"/>
            <a:ext cx="7694930" cy="216852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1.</a:t>
            </a:r>
            <a:r>
              <a:rPr lang="zh-CN" altLang="en-US" sz="1800" b="1">
                <a:ea typeface="宋体" panose="02010600030101010101" pitchFamily="2" charset="-122"/>
              </a:rPr>
              <a:t>制订工作计划</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利用数控铣削技能完成底座的制作，分别需要完成准备毛坯，选取工具、量具、刀具，制订加工工艺，编写加工程序，加工零件，质量检测，</a:t>
            </a:r>
            <a:r>
              <a:rPr lang="en-US" altLang="zh-CN" sz="1800">
                <a:ea typeface="宋体" panose="02010600030101010101" pitchFamily="2" charset="-122"/>
              </a:rPr>
              <a:t>5S</a:t>
            </a:r>
            <a:r>
              <a:rPr lang="zh-CN" altLang="en-US" sz="1800">
                <a:ea typeface="宋体" panose="02010600030101010101" pitchFamily="2" charset="-122"/>
              </a:rPr>
              <a:t>现场作业，填写生产任务工单八项内容，请完善表</a:t>
            </a:r>
            <a:r>
              <a:rPr lang="en-US" altLang="zh-CN" sz="1800">
                <a:ea typeface="宋体" panose="02010600030101010101" pitchFamily="2" charset="-122"/>
              </a:rPr>
              <a:t>5-1</a:t>
            </a:r>
            <a:r>
              <a:rPr lang="zh-CN" altLang="en-US" sz="1800">
                <a:ea typeface="宋体" panose="02010600030101010101" pitchFamily="2" charset="-122"/>
              </a:rPr>
              <a:t>工作计划表中的相关内容</a:t>
            </a:r>
            <a:r>
              <a:rPr lang="zh-CN" sz="1800">
                <a:ea typeface="宋体" panose="02010600030101010101" pitchFamily="2" charset="-122"/>
              </a:rPr>
              <a:t>。</a:t>
            </a:r>
            <a:endParaRPr lang="zh-CN" altLang="en-US" sz="1800">
              <a:ea typeface="宋体" panose="02010600030101010101" pitchFamily="2" charset="-122"/>
            </a:endParaRPr>
          </a:p>
        </p:txBody>
      </p:sp>
      <p:sp>
        <p:nvSpPr>
          <p:cNvPr id="4" name="文本框 3"/>
          <p:cNvSpPr txBox="1"/>
          <p:nvPr/>
        </p:nvSpPr>
        <p:spPr>
          <a:xfrm>
            <a:off x="683260" y="4004945"/>
            <a:ext cx="7465695" cy="1337945"/>
          </a:xfrm>
          <a:prstGeom prst="rect">
            <a:avLst/>
          </a:prstGeom>
          <a:noFill/>
          <a:ln w="9525">
            <a:noFill/>
          </a:ln>
        </p:spPr>
        <p:txBody>
          <a:bodyPr wrap="square">
            <a:spAutoFit/>
          </a:bodyPr>
          <a:p>
            <a:pPr indent="298450">
              <a:lnSpc>
                <a:spcPct val="150000"/>
              </a:lnSpc>
            </a:pPr>
            <a:r>
              <a:rPr lang="en-US" altLang="zh-CN" sz="1800" b="1">
                <a:ea typeface="宋体" panose="02010600030101010101" pitchFamily="2" charset="-122"/>
              </a:rPr>
              <a:t>2.</a:t>
            </a:r>
            <a:r>
              <a:rPr lang="zh-CN" altLang="en-US" sz="1800" b="1">
                <a:ea typeface="宋体" panose="02010600030101010101" pitchFamily="2" charset="-122"/>
              </a:rPr>
              <a:t>选取加工设备及物料</a:t>
            </a:r>
            <a:endParaRPr lang="zh-CN" altLang="en-US" sz="1800" b="1">
              <a:ea typeface="宋体" panose="02010600030101010101" pitchFamily="2" charset="-122"/>
            </a:endParaRPr>
          </a:p>
          <a:p>
            <a:pPr indent="298450">
              <a:lnSpc>
                <a:spcPct val="150000"/>
              </a:lnSpc>
            </a:pPr>
            <a:r>
              <a:rPr lang="zh-CN" altLang="en-US" sz="1800">
                <a:ea typeface="宋体" panose="02010600030101010101" pitchFamily="2" charset="-122"/>
              </a:rPr>
              <a:t>请根据底座的零件图及工作计划，选取加工底座零件所需要毛坯、数控设备、刀具、量具等，并填写在表</a:t>
            </a:r>
            <a:r>
              <a:rPr lang="en-US" altLang="zh-CN" sz="1800">
                <a:ea typeface="宋体" panose="02010600030101010101" pitchFamily="2" charset="-122"/>
              </a:rPr>
              <a:t>5-2</a:t>
            </a:r>
            <a:r>
              <a:rPr lang="zh-CN" altLang="en-US" sz="1800">
                <a:ea typeface="宋体" panose="02010600030101010101" pitchFamily="2" charset="-122"/>
              </a:rPr>
              <a:t>中</a:t>
            </a:r>
            <a:r>
              <a:rPr lang="zh-CN" sz="1800">
                <a:ea typeface="宋体" panose="02010600030101010101" pitchFamily="2" charset="-122"/>
              </a:rPr>
              <a:t>。</a:t>
            </a:r>
            <a:endParaRPr lang="zh-CN" altLang="en-US" sz="1800">
              <a:ea typeface="宋体" panose="02010600030101010101" pitchFamily="2" charset="-122"/>
            </a:endParaRPr>
          </a:p>
        </p:txBody>
      </p:sp>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PP_MARK_KEY" val="032ee4b5-4e43-432b-9c74-a9fae6cb69ea"/>
  <p:tag name="COMMONDATA" val="eyJoZGlkIjoiN2I1Mjc1N2ZlOTU0NTY4ZTYzMjkzNjUwNWFlZmE2ZmEifQ=="/>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3752</Words>
  <Application>WPS 演示</Application>
  <PresentationFormat>全屏显示(4:3)</PresentationFormat>
  <Paragraphs>163</Paragraphs>
  <Slides>27</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27</vt:i4>
      </vt:variant>
    </vt:vector>
  </HeadingPairs>
  <TitlesOfParts>
    <vt:vector size="37" baseType="lpstr">
      <vt:lpstr>Arial</vt:lpstr>
      <vt:lpstr>宋体</vt:lpstr>
      <vt:lpstr>Wingdings</vt:lpstr>
      <vt:lpstr>Tahoma</vt:lpstr>
      <vt:lpstr>黑体</vt:lpstr>
      <vt:lpstr>微软雅黑</vt:lpstr>
      <vt:lpstr>Arial Unicode MS</vt:lpstr>
      <vt:lpstr>Calibri</vt:lpstr>
      <vt:lpstr>Blends</vt:lpstr>
      <vt:lpstr>1_Blends</vt:lpstr>
      <vt:lpstr>PowerPoint 演示文稿</vt:lpstr>
      <vt:lpstr>[学习内容] </vt:lpstr>
      <vt:lpstr> [知识目标]</vt:lpstr>
      <vt:lpstr> [技能目标]</vt:lpstr>
      <vt:lpstr> [素质目标]</vt:lpstr>
      <vt:lpstr> [核心素养目标]</vt:lpstr>
      <vt:lpstr> [任务描述]</vt:lpstr>
      <vt:lpstr>PowerPoint 演示文稿</vt:lpstr>
      <vt:lpstr>[任务分析] </vt:lpstr>
      <vt:lpstr>[知识准备]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lpstr>PowerPoint 演示文稿</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方迪成</cp:lastModifiedBy>
  <cp:revision>94</cp:revision>
  <dcterms:created xsi:type="dcterms:W3CDTF">2008-12-03T01:49:00Z</dcterms:created>
  <dcterms:modified xsi:type="dcterms:W3CDTF">2025-09-20T09:47:26Z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5A1DC3542C484C5881ABB51FB2D8CD33_13</vt:lpwstr>
  </property>
  <property fmtid="{D5CDD505-2E9C-101B-9397-08002B2CF9AE}" pid="3" name="KSOProductBuildVer">
    <vt:lpwstr>2052-12.1.0.22529</vt:lpwstr>
  </property>
</Properties>
</file>