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6" r:id="rId4"/>
    <p:sldId id="293" r:id="rId5"/>
    <p:sldId id="257" r:id="rId6"/>
    <p:sldId id="274" r:id="rId7"/>
    <p:sldId id="339" r:id="rId8"/>
    <p:sldId id="340" r:id="rId9"/>
    <p:sldId id="273" r:id="rId10"/>
    <p:sldId id="258" r:id="rId11"/>
    <p:sldId id="354" r:id="rId12"/>
    <p:sldId id="358" r:id="rId13"/>
    <p:sldId id="359" r:id="rId14"/>
    <p:sldId id="360" r:id="rId15"/>
    <p:sldId id="361" r:id="rId16"/>
    <p:sldId id="362" r:id="rId17"/>
    <p:sldId id="343" r:id="rId18"/>
    <p:sldId id="351" r:id="rId19"/>
    <p:sldId id="344" r:id="rId20"/>
    <p:sldId id="352" r:id="rId21"/>
    <p:sldId id="308" r:id="rId22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15"/>
    <p:restoredTop sz="86415"/>
  </p:normalViewPr>
  <p:slideViewPr>
    <p:cSldViewPr showGuides="1">
      <p:cViewPr varScale="1">
        <p:scale>
          <a:sx n="61" d="100"/>
          <a:sy n="61" d="100"/>
        </p:scale>
        <p:origin x="-1392" y="-78"/>
      </p:cViewPr>
      <p:guideLst>
        <p:guide orient="horz" pos="218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6" name="Group 3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63" name="Rectangle 4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064" name="Rectangle 5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057" name="Group 6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61" name="Rectangle 7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062" name="Rectangle 8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058" name="Rectangle 9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059" name="Rectangle 10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060" name="Rectangle 11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</p:grpSp>
      <p:sp>
        <p:nvSpPr>
          <p:cNvPr id="1127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127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4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chemeClr val="bg2"/>
                </a:solidFill>
              </a:rPr>
            </a:fld>
            <a:endParaRPr lang="en-US" altLang="zh-CN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6" name="Group 3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63" name="Rectangle 4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064" name="Rectangle 5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057" name="Group 6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61" name="Rectangle 7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062" name="Rectangle 8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058" name="Rectangle 9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059" name="Rectangle 10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060" name="Rectangle 11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</p:grpSp>
      <p:sp>
        <p:nvSpPr>
          <p:cNvPr id="1127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127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4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chemeClr val="bg2"/>
                </a:solidFill>
              </a:rPr>
            </a:fld>
            <a:endParaRPr lang="en-US" altLang="zh-CN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/>
          <p:nvPr/>
        </p:nvSpPr>
        <p:spPr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7" name="Rectangle 3"/>
          <p:cNvSpPr/>
          <p:nvPr/>
        </p:nvSpPr>
        <p:spPr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8" name="Rectangle 4"/>
          <p:cNvSpPr/>
          <p:nvPr/>
        </p:nvSpPr>
        <p:spPr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9" name="Rectangle 5"/>
          <p:cNvSpPr/>
          <p:nvPr/>
        </p:nvSpPr>
        <p:spPr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0" name="Rectangle 6"/>
          <p:cNvSpPr/>
          <p:nvPr/>
        </p:nvSpPr>
        <p:spPr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1" name="Rectangle 7"/>
          <p:cNvSpPr/>
          <p:nvPr/>
        </p:nvSpPr>
        <p:spPr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2" name="Rectangle 8"/>
          <p:cNvSpPr/>
          <p:nvPr/>
        </p:nvSpPr>
        <p:spPr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3" name="Rectangle 9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4" name="Rectangle 10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/>
          <p:nvPr/>
        </p:nvSpPr>
        <p:spPr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7" name="Rectangle 3"/>
          <p:cNvSpPr/>
          <p:nvPr/>
        </p:nvSpPr>
        <p:spPr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8" name="Rectangle 4"/>
          <p:cNvSpPr/>
          <p:nvPr/>
        </p:nvSpPr>
        <p:spPr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9" name="Rectangle 5"/>
          <p:cNvSpPr/>
          <p:nvPr/>
        </p:nvSpPr>
        <p:spPr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0" name="Rectangle 6"/>
          <p:cNvSpPr/>
          <p:nvPr/>
        </p:nvSpPr>
        <p:spPr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1" name="Rectangle 7"/>
          <p:cNvSpPr/>
          <p:nvPr/>
        </p:nvSpPr>
        <p:spPr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2" name="Rectangle 8"/>
          <p:cNvSpPr/>
          <p:nvPr/>
        </p:nvSpPr>
        <p:spPr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3" name="Rectangle 9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4" name="Rectangle 10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WordArt 5"/>
          <p:cNvSpPr>
            <a:spLocks noTextEdit="1"/>
          </p:cNvSpPr>
          <p:nvPr/>
        </p:nvSpPr>
        <p:spPr>
          <a:xfrm>
            <a:off x="539433" y="2132013"/>
            <a:ext cx="7848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48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学习任务4 数控铣床操作规程与维护保养</a:t>
            </a:r>
            <a:endParaRPr lang="zh-CN" altLang="en-US" sz="48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265" y="3068955"/>
            <a:ext cx="3436620" cy="33667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" name="文本框 120"/>
          <p:cNvSpPr txBox="1"/>
          <p:nvPr/>
        </p:nvSpPr>
        <p:spPr>
          <a:xfrm>
            <a:off x="755650" y="1845310"/>
            <a:ext cx="8107680" cy="3830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>
              <a:lnSpc>
                <a:spcPct val="150000"/>
              </a:lnSpc>
            </a:pP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(8)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凡装卸工件、更换刀具、测量工件，必须先停机。</a:t>
            </a: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(9)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加工过程中，如发生异常情况，应迅速按下红色急停按钮，终止机床所有运动和操作。待故障排除后，方可重新操作机床及执行程序。</a:t>
            </a: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(10)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清除切屑时，要使用专用的工具，应当注意不要被切屑划破手脚。</a:t>
            </a: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(11)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严禁多人同时操作机床；如需要时，须经老师同意，并明确分工，在确保安全的条件下进行操作。</a:t>
            </a: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(12)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每次工作完毕后必须将工作台移至机床中央方可停电。</a:t>
            </a: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(13)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工作结束后，将所用过的物件擦净归位，清理机床、清除切屑、擦净机床各部位的油污；按规定加注润滑油，整理工具柜，最后把机床周围打扫干净。</a:t>
            </a: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" name="文本框 120"/>
          <p:cNvSpPr txBox="1"/>
          <p:nvPr/>
        </p:nvSpPr>
        <p:spPr>
          <a:xfrm>
            <a:off x="252095" y="1268730"/>
            <a:ext cx="8401050" cy="4384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>
              <a:lnSpc>
                <a:spcPct val="150000"/>
              </a:lnSpc>
            </a:pPr>
            <a:r>
              <a:rPr lang="en-US" altLang="zh-CN" sz="2400" b="1"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2000" b="1">
                <a:latin typeface="Calibri" panose="020F0502020204030204" pitchFamily="34" charset="0"/>
                <a:ea typeface="宋体" panose="02010600030101010101" pitchFamily="2" charset="-122"/>
              </a:rPr>
              <a:t>     2.</a:t>
            </a:r>
            <a:r>
              <a:rPr lang="zh-CN" altLang="en-US" sz="2000" b="1">
                <a:latin typeface="Calibri" panose="020F0502020204030204" pitchFamily="34" charset="0"/>
                <a:ea typeface="宋体" panose="02010600030101010101" pitchFamily="2" charset="-122"/>
              </a:rPr>
              <a:t>数控车间</a:t>
            </a:r>
            <a:r>
              <a:rPr lang="en-US" altLang="zh-CN" sz="2000" b="1">
                <a:latin typeface="Calibri" panose="020F0502020204030204" pitchFamily="34" charset="0"/>
                <a:ea typeface="宋体" panose="02010600030101010101" pitchFamily="2" charset="-122"/>
              </a:rPr>
              <a:t>5S</a:t>
            </a:r>
            <a:r>
              <a:rPr lang="zh-CN" altLang="en-US" sz="2000" b="1">
                <a:latin typeface="Calibri" panose="020F0502020204030204" pitchFamily="34" charset="0"/>
                <a:ea typeface="宋体" panose="02010600030101010101" pitchFamily="2" charset="-122"/>
              </a:rPr>
              <a:t>要求</a:t>
            </a:r>
            <a:endParaRPr lang="zh-CN" altLang="en-US" sz="24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zh-CN" altLang="en-US" sz="1800" b="1">
                <a:latin typeface="Calibri" panose="020F050202020403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1800" b="1"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1800" b="1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r>
              <a:rPr lang="en-US" altLang="zh-CN" sz="1800" b="1">
                <a:latin typeface="Calibri" panose="020F0502020204030204" pitchFamily="34" charset="0"/>
                <a:ea typeface="宋体" panose="02010600030101010101" pitchFamily="2" charset="-122"/>
              </a:rPr>
              <a:t>“5S”</a:t>
            </a:r>
            <a:r>
              <a:rPr lang="zh-CN" altLang="en-US" sz="1800" b="1">
                <a:latin typeface="Calibri" panose="020F0502020204030204" pitchFamily="34" charset="0"/>
                <a:ea typeface="宋体" panose="02010600030101010101" pitchFamily="2" charset="-122"/>
              </a:rPr>
              <a:t>起源及定义</a:t>
            </a:r>
            <a:endParaRPr lang="zh-CN" altLang="en-US" sz="18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“5S”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是整理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(Seiri)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、整顿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(Seiton)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、清扫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(Seiso)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、清洁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(Seiketsu)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和素养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(Shitsuke)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这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个词的缩写。起源于日本，是指在生产现场对人员、机器、材料、方法、信息等生产要素进行有效管理。因为这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个词日语中罗马拼音均以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"S"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开头，所以简称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“5S”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，开展以整理、整顿、清扫、清洁和素养为内容的活动，称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 “5S”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活动。</a:t>
            </a: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en-US" sz="1800">
                <a:latin typeface="Calibri" panose="020F0502020204030204" pitchFamily="34" charset="0"/>
                <a:ea typeface="宋体" panose="02010600030101010101" pitchFamily="2" charset="-122"/>
              </a:rPr>
              <a:t>①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整理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(Seiri) 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就是区分要用与不要用的物资，把不要的清理掉。整理的目的是：将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空间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腾出来活用；改善和增加作业面积；现场无杂物，行道通畅，提高工作效率；消除管理上的混放、混料等差错事故，防止误用等。</a:t>
            </a: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" name="文本框 120"/>
          <p:cNvSpPr txBox="1"/>
          <p:nvPr/>
        </p:nvSpPr>
        <p:spPr>
          <a:xfrm>
            <a:off x="755650" y="1845310"/>
            <a:ext cx="8107680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>
              <a:lnSpc>
                <a:spcPct val="150000"/>
              </a:lnSpc>
            </a:pPr>
            <a:r>
              <a:rPr lang="en-US" altLang="en-US" sz="1800">
                <a:latin typeface="Calibri" panose="020F050202020403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整顿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(Seiton) 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就是指把要的物资按规定定位、定方法摆放整齐，明确数量，标明识别。实现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三定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即：定品、定量、定位。做到需要的物资能及时、准确地取出，并且保持马上能使用的状态和谁都能清楚的状态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整顿的目的是工作场所整洁明了，一目了然，减少取放物品的时间，提高工作效率。简而言之，整顿就是人和物放置方法的标准化。可以通过制作看板，做到目视管理，从而提炼出合适实训工作车间东西放置方法，进而使该方法标准化。</a:t>
            </a: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" name="文本框 120"/>
          <p:cNvSpPr txBox="1"/>
          <p:nvPr/>
        </p:nvSpPr>
        <p:spPr>
          <a:xfrm>
            <a:off x="755650" y="1845310"/>
            <a:ext cx="8107680" cy="3830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>
              <a:lnSpc>
                <a:spcPct val="150000"/>
              </a:lnSpc>
            </a:pPr>
            <a:r>
              <a:rPr lang="en-US" altLang="en-US" sz="1800">
                <a:latin typeface="Calibri" panose="020F0502020204030204" pitchFamily="34" charset="0"/>
                <a:ea typeface="宋体" panose="02010600030101010101" pitchFamily="2" charset="-122"/>
              </a:rPr>
              <a:t>③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清扫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(Seiso) 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就是指去除现场的脏物、垃圾、污物，经常清扫，防止污染的发生，采取有效的根治污物的对策。如彻底改善设备漏水、漏油、漏气以及易落下灰尘等状况。目的是保持工作空间现场干净、明亮。</a:t>
            </a: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en-US" sz="1800">
                <a:latin typeface="Calibri" panose="020F0502020204030204" pitchFamily="34" charset="0"/>
                <a:ea typeface="宋体" panose="02010600030101010101" pitchFamily="2" charset="-122"/>
              </a:rPr>
              <a:t>④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清洁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(Seiketsu) 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就是要时时保持工作空间现场干净状态，保持环境卫生，将上面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“3S”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的做法制度化，规范化，以维持成果，如定期进行卫生、安全检查等。目的是通过形成制度来维持成果。</a:t>
            </a: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en-US" sz="1800">
                <a:latin typeface="Calibri" panose="020F0502020204030204" pitchFamily="34" charset="0"/>
                <a:ea typeface="宋体" panose="02010600030101010101" pitchFamily="2" charset="-122"/>
              </a:rPr>
              <a:t>⑤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素养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(Shitsuke) 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就是要加强修养，美化身心，培养文明习惯，按规定行事，养成良好的工作习惯。养成良好的习惯，自觉遵守和执行各项规定，提升品质，对任何工作都讲究认真。</a:t>
            </a: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623" y="1124903"/>
            <a:ext cx="7772400" cy="4114800"/>
          </a:xfrm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zh-CN" altLang="en-US" sz="2000" b="1"/>
              <a:t>（2）数控车间</a:t>
            </a:r>
            <a:r>
              <a:rPr lang="en-US" altLang="zh-CN" sz="2000" b="1"/>
              <a:t>5S</a:t>
            </a:r>
            <a:r>
              <a:rPr lang="zh-CN" altLang="en-US" sz="2000" b="1"/>
              <a:t>管理</a:t>
            </a:r>
            <a:endParaRPr lang="zh-CN" altLang="en-US" sz="2000" b="1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800"/>
              <a:t> </a:t>
            </a:r>
            <a:r>
              <a:rPr lang="zh-CN" altLang="en-US" sz="1800"/>
              <a:t>数控车间的</a:t>
            </a:r>
            <a:r>
              <a:rPr lang="en-US" altLang="zh-CN" sz="1800"/>
              <a:t>5S</a:t>
            </a:r>
            <a:r>
              <a:rPr lang="zh-CN" altLang="en-US" sz="1800"/>
              <a:t>管理表，如表</a:t>
            </a:r>
            <a:r>
              <a:rPr lang="en-US" altLang="zh-CN" sz="1800"/>
              <a:t>4-1</a:t>
            </a:r>
            <a:r>
              <a:rPr lang="zh-CN" altLang="en-US" sz="1800"/>
              <a:t>所示。</a:t>
            </a:r>
            <a:endParaRPr lang="zh-CN" altLang="en-US" sz="1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7060" y="2205355"/>
            <a:ext cx="5389880" cy="44856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" name="文本框 120"/>
          <p:cNvSpPr txBox="1"/>
          <p:nvPr/>
        </p:nvSpPr>
        <p:spPr>
          <a:xfrm>
            <a:off x="1115695" y="1196975"/>
            <a:ext cx="6731635" cy="860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altLang="zh-CN" sz="2000" b="1">
                <a:latin typeface="Calibri" panose="020F050202020403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000" b="1">
                <a:latin typeface="Calibri" panose="020F0502020204030204" pitchFamily="34" charset="0"/>
                <a:ea typeface="宋体" panose="02010600030101010101" pitchFamily="2" charset="-122"/>
              </a:rPr>
              <a:t>数控铣床维护保养要求</a:t>
            </a:r>
            <a:endParaRPr lang="zh-CN" altLang="en-US" sz="20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endParaRPr lang="zh-CN" altLang="en-US" sz="2000" b="1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1795" y="2061210"/>
            <a:ext cx="8178800" cy="3830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数控铣床日常维护保养要求主要内容如下：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ea typeface="宋体" panose="02010600030101010101" pitchFamily="2" charset="-122"/>
              </a:rPr>
              <a:t>(1)</a:t>
            </a:r>
            <a:r>
              <a:rPr lang="zh-CN" altLang="en-US" sz="1800">
                <a:ea typeface="宋体" panose="02010600030101010101" pitchFamily="2" charset="-122"/>
              </a:rPr>
              <a:t>保持数控铣床工作场地的清洁，使机床周围保持干燥，保持工作区域状态良好。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ea typeface="宋体" panose="02010600030101010101" pitchFamily="2" charset="-122"/>
              </a:rPr>
              <a:t>(2)</a:t>
            </a:r>
            <a:r>
              <a:rPr lang="zh-CN" altLang="en-US" sz="1800">
                <a:ea typeface="宋体" panose="02010600030101010101" pitchFamily="2" charset="-122"/>
              </a:rPr>
              <a:t>保持机床清洁，每天开机前在教师的指导下检查润滑油箱的油量是否符合要求，开机后机床回零，并使机床主轴空转</a:t>
            </a:r>
            <a:r>
              <a:rPr lang="en-US" altLang="zh-CN" sz="1800">
                <a:ea typeface="宋体" panose="02010600030101010101" pitchFamily="2" charset="-122"/>
              </a:rPr>
              <a:t>3min</a:t>
            </a:r>
            <a:r>
              <a:rPr lang="zh-CN" altLang="en-US" sz="1800">
                <a:ea typeface="宋体" panose="02010600030101010101" pitchFamily="2" charset="-122"/>
              </a:rPr>
              <a:t>。检查各轴运动情况、手轮及面板按钮是否正常。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ea typeface="宋体" panose="02010600030101010101" pitchFamily="2" charset="-122"/>
              </a:rPr>
              <a:t>(3)</a:t>
            </a:r>
            <a:r>
              <a:rPr lang="zh-CN" altLang="en-US" sz="1800">
                <a:ea typeface="宋体" panose="02010600030101010101" pitchFamily="2" charset="-122"/>
              </a:rPr>
              <a:t>下班前按关闭流程关闭设备（数铣机床和配套电脑），并切断电源。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ea typeface="宋体" panose="02010600030101010101" pitchFamily="2" charset="-122"/>
              </a:rPr>
              <a:t>(4)</a:t>
            </a:r>
            <a:r>
              <a:rPr lang="zh-CN" altLang="en-US" sz="1800">
                <a:ea typeface="宋体" panose="02010600030101010101" pitchFamily="2" charset="-122"/>
              </a:rPr>
              <a:t>每天下班前</a:t>
            </a:r>
            <a:r>
              <a:rPr lang="en-US" altLang="zh-CN" sz="1800">
                <a:ea typeface="宋体" panose="02010600030101010101" pitchFamily="2" charset="-122"/>
              </a:rPr>
              <a:t>10min</a:t>
            </a:r>
            <a:r>
              <a:rPr lang="zh-CN" altLang="en-US" sz="1800">
                <a:ea typeface="宋体" panose="02010600030101010101" pitchFamily="2" charset="-122"/>
              </a:rPr>
              <a:t>，按</a:t>
            </a:r>
            <a:r>
              <a:rPr lang="en-US" altLang="zh-CN" sz="1800">
                <a:ea typeface="宋体" panose="02010600030101010101" pitchFamily="2" charset="-122"/>
              </a:rPr>
              <a:t>5S</a:t>
            </a:r>
            <a:r>
              <a:rPr lang="zh-CN" altLang="en-US" sz="1800">
                <a:ea typeface="宋体" panose="02010600030101010101" pitchFamily="2" charset="-122"/>
              </a:rPr>
              <a:t>管理要求，清洁机床，整理工量具，打扫实训工作环境，待检查合格后才可离开。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" name="文本框 121"/>
          <p:cNvSpPr txBox="1"/>
          <p:nvPr/>
        </p:nvSpPr>
        <p:spPr>
          <a:xfrm>
            <a:off x="1259840" y="621030"/>
            <a:ext cx="693674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99720">
              <a:lnSpc>
                <a:spcPct val="150000"/>
              </a:lnSpc>
            </a:pPr>
            <a:endParaRPr lang="zh-CN" sz="1800">
              <a:ea typeface="宋体" panose="02010600030101010101" pitchFamily="2" charset="-122"/>
            </a:endParaRPr>
          </a:p>
          <a:p>
            <a:pPr indent="299720"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数控铣床的日常保养详细内容如表</a:t>
            </a:r>
            <a:r>
              <a:rPr lang="en-US" altLang="zh-CN" sz="1800">
                <a:ea typeface="宋体" panose="02010600030101010101" pitchFamily="2" charset="-122"/>
              </a:rPr>
              <a:t>4-2</a:t>
            </a:r>
            <a:r>
              <a:rPr lang="zh-CN" altLang="en-US" sz="1800">
                <a:ea typeface="宋体" panose="02010600030101010101" pitchFamily="2" charset="-122"/>
              </a:rPr>
              <a:t>所示。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5695" y="1772920"/>
            <a:ext cx="7094220" cy="4953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485265"/>
            <a:ext cx="7155180" cy="39243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2348865"/>
            <a:ext cx="713232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8" cy="1462088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【任务实施】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988820"/>
            <a:ext cx="7629525" cy="42875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8" cy="1462088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cap="none" spc="0" normalizeH="0" baseline="0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[学习内容]</a:t>
            </a:r>
            <a:r>
              <a:rPr kumimoji="0" lang="zh-CN" altLang="zh-CN" sz="4000" b="1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</a:t>
            </a:r>
            <a:endParaRPr kumimoji="0" lang="zh-CN" altLang="en-US" sz="4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图片 6"/>
          <p:cNvPicPr>
            <a:picLocks noChangeAspect="1"/>
          </p:cNvPicPr>
          <p:nvPr/>
        </p:nvPicPr>
        <p:blipFill>
          <a:blip r:embed="rId1"/>
          <a:srcRect t="3381" b="1645"/>
          <a:stretch>
            <a:fillRect/>
          </a:stretch>
        </p:blipFill>
        <p:spPr>
          <a:xfrm>
            <a:off x="1691640" y="2277110"/>
            <a:ext cx="5571490" cy="37884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5"/>
          <p:cNvSpPr>
            <a:spLocks noGrp="1"/>
          </p:cNvSpPr>
          <p:nvPr>
            <p:ph type="title"/>
          </p:nvPr>
        </p:nvSpPr>
        <p:spPr>
          <a:xfrm>
            <a:off x="1116013" y="260350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知识目标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490220" y="2018030"/>
            <a:ext cx="8465185" cy="4435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ts val="51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）能明确数控铣床安全操作规程。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1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）能明确数控铣床的维护保养要求。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1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）能明确数控车间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5S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项目及其内容。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5"/>
          <p:cNvSpPr>
            <a:spLocks noGrp="1"/>
          </p:cNvSpPr>
          <p:nvPr>
            <p:ph type="title"/>
          </p:nvPr>
        </p:nvSpPr>
        <p:spPr>
          <a:xfrm>
            <a:off x="1116013" y="333375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技能目标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827723" y="1988503"/>
            <a:ext cx="7772400" cy="4435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）能按照数控铣床安全操作规程进行安全操作。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）能独立执行日常保养计划。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）能按照数控车间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5S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要求完成车间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5S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工作。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5"/>
          <p:cNvSpPr>
            <a:spLocks noGrp="1"/>
          </p:cNvSpPr>
          <p:nvPr>
            <p:ph type="title"/>
          </p:nvPr>
        </p:nvSpPr>
        <p:spPr>
          <a:xfrm>
            <a:off x="1116013" y="333375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素质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685483" y="2017713"/>
            <a:ext cx="7772400" cy="4435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）能够规范着装。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）能够制订自我工作计划。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）能够按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5S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要求做好工位的整理与清洁工作。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5"/>
          <p:cNvSpPr>
            <a:spLocks noGrp="1"/>
          </p:cNvSpPr>
          <p:nvPr>
            <p:ph type="title"/>
          </p:nvPr>
        </p:nvSpPr>
        <p:spPr>
          <a:xfrm>
            <a:off x="1116013" y="333375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核心素养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753745" y="2018030"/>
            <a:ext cx="7990205" cy="4435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）能够执行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5S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管理规范要求。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）主动沟通交流，具备团队协助精神。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）具备安全文明生产意识、环保意识和爱护财产意识。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468313" y="2017713"/>
            <a:ext cx="8486775" cy="45799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altLang="en-US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生产车间有一批数控铣床设备，为了确保安全，需要遵照安全操作规程来操作机床；每天下班后需要对数控铣床进行日常保养与维护工作。请同学们学习数控铣床的安全操作规程，结合数控车间</a:t>
            </a:r>
            <a:r>
              <a:rPr kumimoji="0" lang="en-US" altLang="zh-CN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5S</a:t>
            </a:r>
            <a:r>
              <a:rPr kumimoji="0" lang="zh-CN" altLang="en-US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管理要求，在教师的指导下，借助参考资料，制订数控铣床的日常保养计划，完成数控铣床的日常保养。</a:t>
            </a:r>
            <a:endParaRPr kumimoji="0" lang="zh-CN" altLang="en-US" sz="200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0" name="Rectangle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116013" y="260350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任务描述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5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知识准备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0" name="Rectangle 8"/>
          <p:cNvSpPr/>
          <p:nvPr/>
        </p:nvSpPr>
        <p:spPr>
          <a:xfrm>
            <a:off x="0" y="29003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585470" y="1917065"/>
            <a:ext cx="7973060" cy="4217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298450">
              <a:lnSpc>
                <a:spcPct val="150000"/>
              </a:lnSpc>
            </a:pPr>
            <a:r>
              <a:rPr lang="en-US" altLang="zh-CN" sz="2000" b="1">
                <a:ea typeface="宋体" panose="02010600030101010101" pitchFamily="2" charset="-122"/>
              </a:rPr>
              <a:t>1.</a:t>
            </a:r>
            <a:r>
              <a:rPr lang="zh-CN" altLang="en-US" sz="2000" b="1">
                <a:ea typeface="宋体" panose="02010600030101010101" pitchFamily="2" charset="-122"/>
              </a:rPr>
              <a:t>数控铣床安全操作规程</a:t>
            </a:r>
            <a:endParaRPr lang="zh-CN" altLang="en-US" sz="2000" b="1">
              <a:ea typeface="宋体" panose="02010600030101010101" pitchFamily="2" charset="-122"/>
            </a:endParaRPr>
          </a:p>
          <a:p>
            <a:pPr indent="298450">
              <a:lnSpc>
                <a:spcPct val="150000"/>
              </a:lnSpc>
            </a:pPr>
            <a:r>
              <a:rPr lang="en-US" altLang="zh-CN" sz="1800">
                <a:latin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1800">
                <a:latin typeface="宋体" panose="02010600030101010101" pitchFamily="2" charset="-122"/>
                <a:cs typeface="宋体" panose="02010600030101010101" pitchFamily="2" charset="-122"/>
              </a:rPr>
              <a:t>数控系统的编程、操作和维修人员必须经过专门的技术培训，熟悉所用数控铣床的使用环境、条件和工作参数等，严格按机床和系统的使用说明书要求正确、合理地操作机床。</a:t>
            </a:r>
            <a:endParaRPr lang="zh-CN" altLang="en-US" sz="1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298450">
              <a:lnSpc>
                <a:spcPct val="150000"/>
              </a:lnSpc>
            </a:pPr>
            <a:r>
              <a:rPr lang="en-US" altLang="zh-CN" sz="1800">
                <a:latin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1800">
                <a:latin typeface="宋体" panose="02010600030101010101" pitchFamily="2" charset="-122"/>
                <a:cs typeface="宋体" panose="02010600030101010101" pitchFamily="2" charset="-122"/>
              </a:rPr>
              <a:t>进入车间需要穿戴好防护用品（工作服﹑防护鞋、安全帽（长发压入帽内</a:t>
            </a:r>
            <a:r>
              <a:rPr lang="en-US" altLang="zh-CN" sz="1800">
                <a:latin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1800">
                <a:latin typeface="宋体" panose="02010600030101010101" pitchFamily="2" charset="-122"/>
                <a:cs typeface="宋体" panose="02010600030101010101" pitchFamily="2" charset="-122"/>
              </a:rPr>
              <a:t>﹑防护眼镜﹑口罩等），严禁穿拖鞋、凉鞋、短裤、裙子进入车间，禁止戴手链项链等首饰。操作时，操作人员必须扎紧袖口，束紧衣襟，严禁戴手套、围巾或敞开衣服。</a:t>
            </a:r>
            <a:endParaRPr lang="zh-CN" altLang="en-US" sz="1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298450">
              <a:lnSpc>
                <a:spcPct val="150000"/>
              </a:lnSpc>
            </a:pPr>
            <a:r>
              <a:rPr lang="en-US" altLang="zh-CN" sz="1800">
                <a:latin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lang="zh-CN" altLang="en-US" sz="1800">
                <a:latin typeface="宋体" panose="02010600030101010101" pitchFamily="2" charset="-122"/>
                <a:cs typeface="宋体" panose="02010600030101010101" pitchFamily="2" charset="-122"/>
              </a:rPr>
              <a:t>操作前应检查铣床各部件及安全装置是否安全可靠，检查设备电气部分是否安全可靠。检查机油箱内的润滑油是否在标尺范围内，及时补充润滑油。</a:t>
            </a:r>
            <a:endParaRPr lang="zh-CN" altLang="en-US" sz="1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298450">
              <a:lnSpc>
                <a:spcPct val="150000"/>
              </a:lnSpc>
            </a:pPr>
            <a:endParaRPr lang="zh-CN" altLang="en-US" sz="1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indent="298450">
              <a:lnSpc>
                <a:spcPct val="150000"/>
              </a:lnSpc>
            </a:pPr>
            <a:endParaRPr lang="zh-CN" altLang="en-US" sz="2400" b="1">
              <a:ea typeface="宋体" panose="02010600030101010101" pitchFamily="2" charset="-122"/>
            </a:endParaRPr>
          </a:p>
          <a:p>
            <a:pPr indent="298450">
              <a:lnSpc>
                <a:spcPct val="150000"/>
              </a:lnSpc>
            </a:pPr>
            <a:endParaRPr lang="zh-CN" altLang="en-US" sz="2400" b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" name="文本框 120"/>
          <p:cNvSpPr txBox="1"/>
          <p:nvPr/>
        </p:nvSpPr>
        <p:spPr>
          <a:xfrm>
            <a:off x="755650" y="1845310"/>
            <a:ext cx="810768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>
              <a:lnSpc>
                <a:spcPct val="150000"/>
              </a:lnSpc>
            </a:pP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(4)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工件、夹具、工具、刀具必须装夹牢固。一般来说，铣刀装夹长度应该为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到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倍刀具直径。工作台不准堆放任何物件。运转机床前要观察周围动态，有妨碍运转、传动的物件要先清除，确认一切正常后，才能操作。</a:t>
            </a: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(5)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开动机床前，必须熟知机床每个按钮的作用以及操作注意事项；学生学习时，未经教师的批准，不得开动机床。</a:t>
            </a: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(6)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练习或对刀过程中，一定要牢记增量方式的倍率（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X1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X10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X100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），选择合理的倍率，避免机床发生碰撞。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X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Z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Z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的正负方向不能搞错，否则按错方向按钮可能发生意外。</a:t>
            </a: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r>
              <a:rPr lang="en-US" altLang="zh-CN" sz="1800">
                <a:latin typeface="Calibri" panose="020F0502020204030204" pitchFamily="34" charset="0"/>
                <a:ea typeface="宋体" panose="02010600030101010101" pitchFamily="2" charset="-122"/>
              </a:rPr>
              <a:t>(7)</a:t>
            </a:r>
            <a:r>
              <a:rPr lang="zh-CN" altLang="en-US" sz="1800">
                <a:latin typeface="Calibri" panose="020F0502020204030204" pitchFamily="34" charset="0"/>
                <a:ea typeface="宋体" panose="02010600030101010101" pitchFamily="2" charset="-122"/>
              </a:rPr>
              <a:t>正确设定工件坐标系后，完成编辑或拷贝加工程序后，应校验运行。</a:t>
            </a: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endParaRPr lang="zh-CN" altLang="en-US" sz="18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PP_MARK_KEY" val="032ee4b5-4e43-432b-9c74-a9fae6cb69ea"/>
  <p:tag name="COMMONDATA" val="eyJoZGlkIjoiN2I1Mjc1N2ZlOTU0NTY4ZTYzMjkzNjUwNWFlZmE2ZmEifQ==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0</TotalTime>
  <Words>2308</Words>
  <Application>WPS 演示</Application>
  <PresentationFormat>全屏显示(4:3)</PresentationFormat>
  <Paragraphs>84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Tahoma</vt:lpstr>
      <vt:lpstr>黑体</vt:lpstr>
      <vt:lpstr>Calibri</vt:lpstr>
      <vt:lpstr>微软雅黑</vt:lpstr>
      <vt:lpstr>Arial Unicode MS</vt:lpstr>
      <vt:lpstr>Blends</vt:lpstr>
      <vt:lpstr>1_Blends</vt:lpstr>
      <vt:lpstr>PowerPoint 演示文稿</vt:lpstr>
      <vt:lpstr>[学习内容] </vt:lpstr>
      <vt:lpstr> [知识目标]</vt:lpstr>
      <vt:lpstr> [技能目标]</vt:lpstr>
      <vt:lpstr> [素质目标]</vt:lpstr>
      <vt:lpstr> [核心素养目标]</vt:lpstr>
      <vt:lpstr> [任务描述]</vt:lpstr>
      <vt:lpstr>[知识准备]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【任务实施】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hp</dc:creator>
  <cp:lastModifiedBy>方迪成</cp:lastModifiedBy>
  <cp:revision>75</cp:revision>
  <dcterms:created xsi:type="dcterms:W3CDTF">2008-12-03T01:49:00Z</dcterms:created>
  <dcterms:modified xsi:type="dcterms:W3CDTF">2025-09-20T09:48:12Z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64236AA656D04F1798F7B19A0E56E1A4_13</vt:lpwstr>
  </property>
  <property fmtid="{D5CDD505-2E9C-101B-9397-08002B2CF9AE}" pid="3" name="KSOProductBuildVer">
    <vt:lpwstr>2052-12.1.0.22529</vt:lpwstr>
  </property>
</Properties>
</file>