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256" r:id="rId4"/>
    <p:sldId id="293" r:id="rId5"/>
    <p:sldId id="257" r:id="rId6"/>
    <p:sldId id="274" r:id="rId7"/>
    <p:sldId id="339" r:id="rId8"/>
    <p:sldId id="340" r:id="rId9"/>
    <p:sldId id="273" r:id="rId10"/>
    <p:sldId id="366" r:id="rId11"/>
    <p:sldId id="367" r:id="rId12"/>
    <p:sldId id="258" r:id="rId13"/>
    <p:sldId id="354" r:id="rId14"/>
    <p:sldId id="341" r:id="rId15"/>
    <p:sldId id="342" r:id="rId16"/>
    <p:sldId id="349" r:id="rId17"/>
    <p:sldId id="350" r:id="rId18"/>
    <p:sldId id="343" r:id="rId19"/>
    <p:sldId id="351" r:id="rId20"/>
    <p:sldId id="344" r:id="rId21"/>
    <p:sldId id="352" r:id="rId22"/>
    <p:sldId id="393" r:id="rId23"/>
    <p:sldId id="345" r:id="rId24"/>
    <p:sldId id="356" r:id="rId25"/>
    <p:sldId id="308" r:id="rId26"/>
    <p:sldId id="389" r:id="rId27"/>
  </p:sldIdLst>
  <p:sldSz cx="9144000" cy="6858000" type="screen4x3"/>
  <p:notesSz cx="6858000" cy="9144000"/>
  <p:custDataLst>
    <p:tags r:id="rId3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7"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15"/>
    <p:restoredTop sz="86415"/>
  </p:normalViewPr>
  <p:slideViewPr>
    <p:cSldViewPr showGuides="1">
      <p:cViewPr varScale="1">
        <p:scale>
          <a:sx n="61" d="100"/>
          <a:sy n="61" d="100"/>
        </p:scale>
        <p:origin x="-1392" y="-78"/>
      </p:cViewPr>
      <p:guideLst>
        <p:guide orient="horz" pos="2187"/>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gs" Target="tags/tag4.xml"/><Relationship Id="rId30" Type="http://schemas.openxmlformats.org/officeDocument/2006/relationships/tableStyles" Target="tableStyles.xml"/><Relationship Id="rId3" Type="http://schemas.openxmlformats.org/officeDocument/2006/relationships/slideMaster" Target="slideMasters/slideMaster2.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2438400"/>
            <a:ext cx="9009063" cy="1052513"/>
            <a:chOff x="0" y="1536"/>
            <a:chExt cx="5675" cy="663"/>
          </a:xfrm>
        </p:grpSpPr>
        <p:grpSp>
          <p:nvGrpSpPr>
            <p:cNvPr id="2056" name="Group 3"/>
            <p:cNvGrpSpPr/>
            <p:nvPr/>
          </p:nvGrpSpPr>
          <p:grpSpPr>
            <a:xfrm>
              <a:off x="183" y="1604"/>
              <a:ext cx="448" cy="299"/>
              <a:chOff x="720" y="336"/>
              <a:chExt cx="624" cy="432"/>
            </a:xfrm>
          </p:grpSpPr>
          <p:sp>
            <p:nvSpPr>
              <p:cNvPr id="2063" name="Rectangle 4"/>
              <p:cNvSpPr/>
              <p:nvPr/>
            </p:nvSpPr>
            <p:spPr>
              <a:xfrm>
                <a:off x="720" y="336"/>
                <a:ext cx="384" cy="432"/>
              </a:xfrm>
              <a:prstGeom prst="rect">
                <a:avLst/>
              </a:prstGeom>
              <a:solidFill>
                <a:schemeClr val="folHlink"/>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4" name="Rectangle 5"/>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grpSp>
          <p:nvGrpSpPr>
            <p:cNvPr id="2057" name="Group 6"/>
            <p:cNvGrpSpPr/>
            <p:nvPr/>
          </p:nvGrpSpPr>
          <p:grpSpPr>
            <a:xfrm>
              <a:off x="261" y="1870"/>
              <a:ext cx="465" cy="299"/>
              <a:chOff x="912" y="2640"/>
              <a:chExt cx="672" cy="432"/>
            </a:xfrm>
          </p:grpSpPr>
          <p:sp>
            <p:nvSpPr>
              <p:cNvPr id="2061" name="Rectangle 7"/>
              <p:cNvSpPr/>
              <p:nvPr/>
            </p:nvSpPr>
            <p:spPr>
              <a:xfrm>
                <a:off x="912" y="2640"/>
                <a:ext cx="384" cy="432"/>
              </a:xfrm>
              <a:prstGeom prst="rect">
                <a:avLst/>
              </a:prstGeom>
              <a:solidFill>
                <a:schemeClr val="accent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2" name="Rectangle 8"/>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2058" name="Rectangle 9"/>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sp>
          <p:nvSpPr>
            <p:cNvPr id="2059" name="Rectangle 10"/>
            <p:cNvSpPr/>
            <p:nvPr/>
          </p:nvSpPr>
          <p:spPr>
            <a:xfrm>
              <a:off x="400" y="1536"/>
              <a:ext cx="20" cy="663"/>
            </a:xfrm>
            <a:prstGeom prst="rect">
              <a:avLst/>
            </a:prstGeom>
            <a:solidFill>
              <a:schemeClr val="bg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0" name="Rectangle 11"/>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11276" name="Rectangle 12"/>
          <p:cNvSpPr>
            <a:spLocks noGrp="1" noChangeArrowheads="1"/>
          </p:cNvSpPr>
          <p:nvPr>
            <p:ph type="ctrTitle"/>
          </p:nvPr>
        </p:nvSpPr>
        <p:spPr>
          <a:xfrm>
            <a:off x="990600" y="1676400"/>
            <a:ext cx="7772400" cy="1462088"/>
          </a:xfrm>
        </p:spPr>
        <p:txBody>
          <a:bodyPr/>
          <a:lstStyle>
            <a:lvl1pPr>
              <a:defRPr/>
            </a:lvl1pPr>
          </a:lstStyle>
          <a:p>
            <a:pPr lvl="0"/>
            <a:r>
              <a:rPr lang="zh-CN" altLang="en-US" noProof="0" smtClean="0"/>
              <a:t>单击此处编辑母版标题样式</a:t>
            </a:r>
            <a:endParaRPr lang="zh-CN" altLang="en-US" noProof="0" smtClean="0"/>
          </a:p>
        </p:txBody>
      </p:sp>
      <p:sp>
        <p:nvSpPr>
          <p:cNvPr id="11277" name="Rectangle 13"/>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24" name="Rectangle 14"/>
          <p:cNvSpPr>
            <a:spLocks noGrp="1" noChangeArrowheads="1"/>
          </p:cNvSpPr>
          <p:nvPr>
            <p:ph type="dt" sz="half" idx="2"/>
          </p:nvPr>
        </p:nvSpPr>
        <p:spPr bwMode="auto">
          <a:xfrm>
            <a:off x="9906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5" name="Rectangle 15"/>
          <p:cNvSpPr>
            <a:spLocks noGrp="1" noChangeArrowheads="1"/>
          </p:cNvSpPr>
          <p:nvPr>
            <p:ph type="ftr" sz="quarter" idx="3"/>
          </p:nvPr>
        </p:nvSpPr>
        <p:spPr bwMode="auto">
          <a:xfrm>
            <a:off x="3429000" y="6248400"/>
            <a:ext cx="28956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6" name="Rectangle 16"/>
          <p:cNvSpPr>
            <a:spLocks noGrp="1" noChangeArrowheads="1"/>
          </p:cNvSpPr>
          <p:nvPr>
            <p:ph type="sldNum" sz="quarter" idx="4"/>
          </p:nvPr>
        </p:nvSpPr>
        <p:spPr bwMode="auto">
          <a:xfrm>
            <a:off x="68580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algn="r">
              <a:buNone/>
            </a:pPr>
            <a:fld id="{9A0DB2DC-4C9A-4742-B13C-FB6460FD3503}" type="slidenum">
              <a:rPr lang="en-US" altLang="zh-CN" dirty="0">
                <a:solidFill>
                  <a:schemeClr val="bg2"/>
                </a:solidFill>
              </a:rPr>
            </a:fld>
            <a:endParaRPr lang="en-US" altLang="zh-CN" dirty="0">
              <a:solidFill>
                <a:schemeClr val="bg2"/>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214313"/>
            <a:ext cx="1951038" cy="591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214313"/>
            <a:ext cx="5700712" cy="591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3"/>
            <a:ext cx="7793037" cy="146208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1182688" y="2017713"/>
            <a:ext cx="77724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2438400"/>
            <a:ext cx="9009063" cy="1052513"/>
            <a:chOff x="0" y="1536"/>
            <a:chExt cx="5675" cy="663"/>
          </a:xfrm>
        </p:grpSpPr>
        <p:grpSp>
          <p:nvGrpSpPr>
            <p:cNvPr id="2056" name="Group 3"/>
            <p:cNvGrpSpPr/>
            <p:nvPr/>
          </p:nvGrpSpPr>
          <p:grpSpPr>
            <a:xfrm>
              <a:off x="183" y="1604"/>
              <a:ext cx="448" cy="299"/>
              <a:chOff x="720" y="336"/>
              <a:chExt cx="624" cy="432"/>
            </a:xfrm>
          </p:grpSpPr>
          <p:sp>
            <p:nvSpPr>
              <p:cNvPr id="2063" name="Rectangle 4"/>
              <p:cNvSpPr/>
              <p:nvPr/>
            </p:nvSpPr>
            <p:spPr>
              <a:xfrm>
                <a:off x="720" y="336"/>
                <a:ext cx="384" cy="432"/>
              </a:xfrm>
              <a:prstGeom prst="rect">
                <a:avLst/>
              </a:prstGeom>
              <a:solidFill>
                <a:schemeClr val="folHlink"/>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4" name="Rectangle 5"/>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grpSp>
          <p:nvGrpSpPr>
            <p:cNvPr id="2057" name="Group 6"/>
            <p:cNvGrpSpPr/>
            <p:nvPr/>
          </p:nvGrpSpPr>
          <p:grpSpPr>
            <a:xfrm>
              <a:off x="261" y="1870"/>
              <a:ext cx="465" cy="299"/>
              <a:chOff x="912" y="2640"/>
              <a:chExt cx="672" cy="432"/>
            </a:xfrm>
          </p:grpSpPr>
          <p:sp>
            <p:nvSpPr>
              <p:cNvPr id="2061" name="Rectangle 7"/>
              <p:cNvSpPr/>
              <p:nvPr/>
            </p:nvSpPr>
            <p:spPr>
              <a:xfrm>
                <a:off x="912" y="2640"/>
                <a:ext cx="384" cy="432"/>
              </a:xfrm>
              <a:prstGeom prst="rect">
                <a:avLst/>
              </a:prstGeom>
              <a:solidFill>
                <a:schemeClr val="accent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2" name="Rectangle 8"/>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2058" name="Rectangle 9"/>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sp>
          <p:nvSpPr>
            <p:cNvPr id="2059" name="Rectangle 10"/>
            <p:cNvSpPr/>
            <p:nvPr/>
          </p:nvSpPr>
          <p:spPr>
            <a:xfrm>
              <a:off x="400" y="1536"/>
              <a:ext cx="20" cy="663"/>
            </a:xfrm>
            <a:prstGeom prst="rect">
              <a:avLst/>
            </a:prstGeom>
            <a:solidFill>
              <a:schemeClr val="bg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0" name="Rectangle 11"/>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11276" name="Rectangle 12"/>
          <p:cNvSpPr>
            <a:spLocks noGrp="1" noChangeArrowheads="1"/>
          </p:cNvSpPr>
          <p:nvPr>
            <p:ph type="ctrTitle"/>
          </p:nvPr>
        </p:nvSpPr>
        <p:spPr>
          <a:xfrm>
            <a:off x="990600" y="1676400"/>
            <a:ext cx="7772400" cy="1462088"/>
          </a:xfrm>
        </p:spPr>
        <p:txBody>
          <a:bodyPr/>
          <a:lstStyle>
            <a:lvl1pPr>
              <a:defRPr/>
            </a:lvl1pPr>
          </a:lstStyle>
          <a:p>
            <a:pPr lvl="0"/>
            <a:r>
              <a:rPr lang="zh-CN" altLang="en-US" noProof="0" smtClean="0"/>
              <a:t>单击此处编辑母版标题样式</a:t>
            </a:r>
            <a:endParaRPr lang="zh-CN" altLang="en-US" noProof="0" smtClean="0"/>
          </a:p>
        </p:txBody>
      </p:sp>
      <p:sp>
        <p:nvSpPr>
          <p:cNvPr id="11277" name="Rectangle 13"/>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24" name="Rectangle 14"/>
          <p:cNvSpPr>
            <a:spLocks noGrp="1" noChangeArrowheads="1"/>
          </p:cNvSpPr>
          <p:nvPr>
            <p:ph type="dt" sz="half" idx="2"/>
          </p:nvPr>
        </p:nvSpPr>
        <p:spPr bwMode="auto">
          <a:xfrm>
            <a:off x="9906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5" name="Rectangle 15"/>
          <p:cNvSpPr>
            <a:spLocks noGrp="1" noChangeArrowheads="1"/>
          </p:cNvSpPr>
          <p:nvPr>
            <p:ph type="ftr" sz="quarter" idx="3"/>
          </p:nvPr>
        </p:nvSpPr>
        <p:spPr bwMode="auto">
          <a:xfrm>
            <a:off x="3429000" y="6248400"/>
            <a:ext cx="28956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6" name="Rectangle 16"/>
          <p:cNvSpPr>
            <a:spLocks noGrp="1" noChangeArrowheads="1"/>
          </p:cNvSpPr>
          <p:nvPr>
            <p:ph type="sldNum" sz="quarter" idx="4"/>
          </p:nvPr>
        </p:nvSpPr>
        <p:spPr bwMode="auto">
          <a:xfrm>
            <a:off x="68580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algn="r">
              <a:buNone/>
            </a:pPr>
            <a:fld id="{9A0DB2DC-4C9A-4742-B13C-FB6460FD3503}" type="slidenum">
              <a:rPr lang="en-US" altLang="zh-CN" dirty="0">
                <a:solidFill>
                  <a:schemeClr val="bg2"/>
                </a:solidFill>
              </a:rPr>
            </a:fld>
            <a:endParaRPr lang="en-US" altLang="zh-CN" dirty="0">
              <a:solidFill>
                <a:schemeClr val="bg2"/>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214313"/>
            <a:ext cx="1951038" cy="591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214313"/>
            <a:ext cx="5700712" cy="591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3"/>
            <a:ext cx="7793037" cy="146208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1182688" y="2017713"/>
            <a:ext cx="77724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p:nvPr/>
        </p:nvSpPr>
        <p:spPr>
          <a:xfrm>
            <a:off x="417513" y="1098550"/>
            <a:ext cx="438150" cy="474663"/>
          </a:xfrm>
          <a:prstGeom prst="rect">
            <a:avLst/>
          </a:prstGeom>
          <a:solidFill>
            <a:schemeClr val="accent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7" name="Rectangle 3"/>
          <p:cNvSpPr/>
          <p:nvPr/>
        </p:nvSpPr>
        <p:spPr>
          <a:xfrm>
            <a:off x="800100" y="1098550"/>
            <a:ext cx="328613" cy="474663"/>
          </a:xfrm>
          <a:prstGeom prst="rect">
            <a:avLst/>
          </a:prstGeom>
          <a:gradFill rotWithShape="0">
            <a:gsLst>
              <a:gs pos="0">
                <a:schemeClr val="accent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8" name="Rectangle 4"/>
          <p:cNvSpPr/>
          <p:nvPr/>
        </p:nvSpPr>
        <p:spPr>
          <a:xfrm>
            <a:off x="541338" y="1520825"/>
            <a:ext cx="422275" cy="474663"/>
          </a:xfrm>
          <a:prstGeom prst="rect">
            <a:avLst/>
          </a:prstGeom>
          <a:solidFill>
            <a:schemeClr val="folHlink"/>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9" name="Rectangle 5"/>
          <p:cNvSpPr/>
          <p:nvPr/>
        </p:nvSpPr>
        <p:spPr>
          <a:xfrm>
            <a:off x="911225" y="1520825"/>
            <a:ext cx="368300" cy="474663"/>
          </a:xfrm>
          <a:prstGeom prst="rect">
            <a:avLst/>
          </a:prstGeom>
          <a:gradFill rotWithShape="0">
            <a:gsLst>
              <a:gs pos="0">
                <a:schemeClr val="folHlink"/>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0" name="Rectangle 6"/>
          <p:cNvSpPr/>
          <p:nvPr/>
        </p:nvSpPr>
        <p:spPr>
          <a:xfrm>
            <a:off x="127000" y="1447800"/>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1" name="Rectangle 7"/>
          <p:cNvSpPr/>
          <p:nvPr/>
        </p:nvSpPr>
        <p:spPr>
          <a:xfrm>
            <a:off x="762000" y="990600"/>
            <a:ext cx="31750" cy="1052513"/>
          </a:xfrm>
          <a:prstGeom prst="rect">
            <a:avLst/>
          </a:prstGeom>
          <a:solidFill>
            <a:schemeClr val="bg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2" name="Rectangle 8"/>
          <p:cNvSpPr/>
          <p:nvPr/>
        </p:nvSpPr>
        <p:spPr>
          <a:xfrm>
            <a:off x="442913" y="1781175"/>
            <a:ext cx="8226425" cy="31750"/>
          </a:xfrm>
          <a:prstGeom prst="rect">
            <a:avLst/>
          </a:prstGeom>
          <a:gradFill rotWithShape="0">
            <a:gsLst>
              <a:gs pos="0">
                <a:schemeClr val="bg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3" name="Rectangle 9"/>
          <p:cNvSpPr>
            <a:spLocks noGrp="1"/>
          </p:cNvSpPr>
          <p:nvPr>
            <p:ph type="title"/>
          </p:nvPr>
        </p:nvSpPr>
        <p:spPr>
          <a:xfrm>
            <a:off x="1150938" y="214313"/>
            <a:ext cx="7793037" cy="1462087"/>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34" name="Rectangle 10"/>
          <p:cNvSpPr>
            <a:spLocks noGrp="1"/>
          </p:cNvSpPr>
          <p:nvPr>
            <p:ph type="body" idx="1"/>
          </p:nvPr>
        </p:nvSpPr>
        <p:spPr>
          <a:xfrm>
            <a:off x="1182688" y="2017713"/>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51" name="Rectangle 11"/>
          <p:cNvSpPr>
            <a:spLocks noGrp="1" noChangeArrowheads="1"/>
          </p:cNvSpPr>
          <p:nvPr>
            <p:ph type="dt" sz="half" idx="2"/>
          </p:nvPr>
        </p:nvSpPr>
        <p:spPr bwMode="auto">
          <a:xfrm>
            <a:off x="11620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2"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3" name="Rectangle 13"/>
          <p:cNvSpPr>
            <a:spLocks noGrp="1" noChangeArrowheads="1"/>
          </p:cNvSpPr>
          <p:nvPr>
            <p:ph type="sldNum" sz="quarter" idx="4"/>
          </p:nvPr>
        </p:nvSpPr>
        <p:spPr bwMode="auto">
          <a:xfrm>
            <a:off x="70421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400"/>
            </a:lvl1pPr>
          </a:lstStyle>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p:nvPr/>
        </p:nvSpPr>
        <p:spPr>
          <a:xfrm>
            <a:off x="417513" y="1098550"/>
            <a:ext cx="438150" cy="474663"/>
          </a:xfrm>
          <a:prstGeom prst="rect">
            <a:avLst/>
          </a:prstGeom>
          <a:solidFill>
            <a:schemeClr val="accent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7" name="Rectangle 3"/>
          <p:cNvSpPr/>
          <p:nvPr/>
        </p:nvSpPr>
        <p:spPr>
          <a:xfrm>
            <a:off x="800100" y="1098550"/>
            <a:ext cx="328613" cy="474663"/>
          </a:xfrm>
          <a:prstGeom prst="rect">
            <a:avLst/>
          </a:prstGeom>
          <a:gradFill rotWithShape="0">
            <a:gsLst>
              <a:gs pos="0">
                <a:schemeClr val="accent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8" name="Rectangle 4"/>
          <p:cNvSpPr/>
          <p:nvPr/>
        </p:nvSpPr>
        <p:spPr>
          <a:xfrm>
            <a:off x="541338" y="1520825"/>
            <a:ext cx="422275" cy="474663"/>
          </a:xfrm>
          <a:prstGeom prst="rect">
            <a:avLst/>
          </a:prstGeom>
          <a:solidFill>
            <a:schemeClr val="folHlink"/>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9" name="Rectangle 5"/>
          <p:cNvSpPr/>
          <p:nvPr/>
        </p:nvSpPr>
        <p:spPr>
          <a:xfrm>
            <a:off x="911225" y="1520825"/>
            <a:ext cx="368300" cy="474663"/>
          </a:xfrm>
          <a:prstGeom prst="rect">
            <a:avLst/>
          </a:prstGeom>
          <a:gradFill rotWithShape="0">
            <a:gsLst>
              <a:gs pos="0">
                <a:schemeClr val="folHlink"/>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0" name="Rectangle 6"/>
          <p:cNvSpPr/>
          <p:nvPr/>
        </p:nvSpPr>
        <p:spPr>
          <a:xfrm>
            <a:off x="127000" y="1447800"/>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1" name="Rectangle 7"/>
          <p:cNvSpPr/>
          <p:nvPr/>
        </p:nvSpPr>
        <p:spPr>
          <a:xfrm>
            <a:off x="762000" y="990600"/>
            <a:ext cx="31750" cy="1052513"/>
          </a:xfrm>
          <a:prstGeom prst="rect">
            <a:avLst/>
          </a:prstGeom>
          <a:solidFill>
            <a:schemeClr val="bg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2" name="Rectangle 8"/>
          <p:cNvSpPr/>
          <p:nvPr/>
        </p:nvSpPr>
        <p:spPr>
          <a:xfrm>
            <a:off x="442913" y="1781175"/>
            <a:ext cx="8226425" cy="31750"/>
          </a:xfrm>
          <a:prstGeom prst="rect">
            <a:avLst/>
          </a:prstGeom>
          <a:gradFill rotWithShape="0">
            <a:gsLst>
              <a:gs pos="0">
                <a:schemeClr val="bg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3" name="Rectangle 9"/>
          <p:cNvSpPr>
            <a:spLocks noGrp="1"/>
          </p:cNvSpPr>
          <p:nvPr>
            <p:ph type="title"/>
          </p:nvPr>
        </p:nvSpPr>
        <p:spPr>
          <a:xfrm>
            <a:off x="1150938" y="214313"/>
            <a:ext cx="7793037" cy="1462087"/>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34" name="Rectangle 10"/>
          <p:cNvSpPr>
            <a:spLocks noGrp="1"/>
          </p:cNvSpPr>
          <p:nvPr>
            <p:ph type="body" idx="1"/>
          </p:nvPr>
        </p:nvSpPr>
        <p:spPr>
          <a:xfrm>
            <a:off x="1182688" y="2017713"/>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51" name="Rectangle 11"/>
          <p:cNvSpPr>
            <a:spLocks noGrp="1" noChangeArrowheads="1"/>
          </p:cNvSpPr>
          <p:nvPr>
            <p:ph type="dt" sz="half" idx="2"/>
          </p:nvPr>
        </p:nvSpPr>
        <p:spPr bwMode="auto">
          <a:xfrm>
            <a:off x="11620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2"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3" name="Rectangle 13"/>
          <p:cNvSpPr>
            <a:spLocks noGrp="1" noChangeArrowheads="1"/>
          </p:cNvSpPr>
          <p:nvPr>
            <p:ph type="sldNum" sz="quarter" idx="4"/>
          </p:nvPr>
        </p:nvSpPr>
        <p:spPr bwMode="auto">
          <a:xfrm>
            <a:off x="70421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400"/>
            </a:lvl1pPr>
          </a:lstStyle>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WordArt 5"/>
          <p:cNvSpPr>
            <a:spLocks noTextEdit="1"/>
          </p:cNvSpPr>
          <p:nvPr/>
        </p:nvSpPr>
        <p:spPr>
          <a:xfrm>
            <a:off x="539433" y="2132013"/>
            <a:ext cx="7848600" cy="609600"/>
          </a:xfrm>
          <a:prstGeom prst="rect">
            <a:avLst/>
          </a:prstGeom>
        </p:spPr>
        <p:txBody>
          <a:bodyPr wrap="none" fromWordArt="1">
            <a:prstTxWarp prst="textPlain">
              <a:avLst>
                <a:gd name="adj" fmla="val 50000"/>
              </a:avLst>
            </a:prstTxWarp>
            <a:normAutofit fontScale="70000"/>
          </a:bodyPr>
          <a:p>
            <a:pPr algn="ctr"/>
            <a:r>
              <a:rPr lang="zh-CN" altLang="en-US" sz="4800" b="1">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学习任务8 活动钳口的加工</a:t>
            </a:r>
            <a:endParaRPr lang="zh-CN" altLang="en-US" sz="4800" b="1">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pic>
        <p:nvPicPr>
          <p:cNvPr id="2" name="图片 2"/>
          <p:cNvPicPr>
            <a:picLocks noChangeAspect="1"/>
          </p:cNvPicPr>
          <p:nvPr/>
        </p:nvPicPr>
        <p:blipFill>
          <a:blip r:embed="rId1"/>
          <a:stretch>
            <a:fillRect/>
          </a:stretch>
        </p:blipFill>
        <p:spPr>
          <a:xfrm>
            <a:off x="2844165" y="2997200"/>
            <a:ext cx="3665220" cy="35210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5"/>
          <p:cNvSpPr>
            <a:spLocks noGrp="1"/>
          </p:cNvSpPr>
          <p:nvPr>
            <p:ph type="title"/>
          </p:nvPr>
        </p:nvSpPr>
        <p:spPr/>
        <p:txBody>
          <a:bodyPr vert="horz" wrap="square" lIns="91440" tIns="45720" rIns="91440" bIns="45720" anchor="b" anchorCtr="0"/>
          <a:p>
            <a:pPr eaLnBrk="1" hangingPunct="1"/>
            <a:r>
              <a:rPr lang="en-US" altLang="zh-CN" sz="4000" b="1" dirty="0">
                <a:latin typeface="黑体" panose="02010609060101010101" pitchFamily="49" charset="-122"/>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知识准备</a:t>
            </a:r>
            <a:r>
              <a:rPr lang="en-US" altLang="zh-CN" sz="4000" b="1" dirty="0">
                <a:latin typeface="黑体" panose="02010609060101010101" pitchFamily="49" charset="-122"/>
                <a:ea typeface="黑体" panose="02010609060101010101" pitchFamily="49" charset="-122"/>
              </a:rPr>
              <a:t>] </a:t>
            </a:r>
            <a:endParaRPr lang="en-US" altLang="zh-CN" sz="4000" b="1" dirty="0">
              <a:latin typeface="黑体" panose="02010609060101010101" pitchFamily="49" charset="-122"/>
              <a:ea typeface="黑体" panose="02010609060101010101" pitchFamily="49" charset="-122"/>
            </a:endParaRPr>
          </a:p>
        </p:txBody>
      </p:sp>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61" name="文本框 160"/>
          <p:cNvSpPr txBox="1"/>
          <p:nvPr/>
        </p:nvSpPr>
        <p:spPr>
          <a:xfrm>
            <a:off x="755650" y="1772920"/>
            <a:ext cx="7671435" cy="5077460"/>
          </a:xfrm>
          <a:prstGeom prst="rect">
            <a:avLst/>
          </a:prstGeom>
          <a:noFill/>
          <a:ln w="9525">
            <a:noFill/>
          </a:ln>
        </p:spPr>
        <p:txBody>
          <a:bodyPr wrap="square">
            <a:spAutoFit/>
          </a:bodyPr>
          <a:p>
            <a:pPr indent="306070">
              <a:lnSpc>
                <a:spcPct val="150000"/>
              </a:lnSpc>
            </a:pPr>
            <a:r>
              <a:rPr lang="en-US" altLang="zh-CN" sz="1800" b="1">
                <a:ea typeface="宋体" panose="02010600030101010101" pitchFamily="2" charset="-122"/>
              </a:rPr>
              <a:t>1.</a:t>
            </a:r>
            <a:r>
              <a:rPr lang="zh-CN" altLang="en-US" sz="1800" b="1">
                <a:ea typeface="宋体" panose="02010600030101010101" pitchFamily="2" charset="-122"/>
              </a:rPr>
              <a:t>刀具长度补偿定义及作用</a:t>
            </a:r>
            <a:endParaRPr lang="zh-CN" altLang="en-US" sz="1800" b="1">
              <a:ea typeface="宋体" panose="02010600030101010101" pitchFamily="2" charset="-122"/>
            </a:endParaRPr>
          </a:p>
          <a:p>
            <a:pPr indent="306070">
              <a:lnSpc>
                <a:spcPct val="150000"/>
              </a:lnSpc>
            </a:pPr>
            <a:r>
              <a:rPr lang="zh-CN" altLang="en-US" sz="1800" b="1">
                <a:ea typeface="宋体" panose="02010600030101010101" pitchFamily="2" charset="-122"/>
              </a:rPr>
              <a:t>（</a:t>
            </a:r>
            <a:r>
              <a:rPr lang="en-US" altLang="zh-CN" sz="1800" b="1">
                <a:ea typeface="宋体" panose="02010600030101010101" pitchFamily="2" charset="-122"/>
              </a:rPr>
              <a:t>1</a:t>
            </a:r>
            <a:r>
              <a:rPr lang="zh-CN" altLang="en-US" sz="1800" b="1">
                <a:ea typeface="宋体" panose="02010600030101010101" pitchFamily="2" charset="-122"/>
              </a:rPr>
              <a:t>）刀具长度补偿的定义</a:t>
            </a:r>
            <a:endParaRPr lang="zh-CN" altLang="en-US" sz="1800" b="1">
              <a:ea typeface="宋体" panose="02010600030101010101" pitchFamily="2" charset="-122"/>
            </a:endParaRPr>
          </a:p>
          <a:p>
            <a:pPr indent="306070">
              <a:lnSpc>
                <a:spcPct val="150000"/>
              </a:lnSpc>
            </a:pPr>
            <a:r>
              <a:rPr lang="en-US" altLang="zh-CN" sz="1800">
                <a:ea typeface="宋体" panose="02010600030101010101" pitchFamily="2" charset="-122"/>
              </a:rPr>
              <a:t>CNC</a:t>
            </a:r>
            <a:r>
              <a:rPr lang="zh-CN" altLang="en-US" sz="1800">
                <a:ea typeface="宋体" panose="02010600030101010101" pitchFamily="2" charset="-122"/>
              </a:rPr>
              <a:t>系统除了具有刀具半径补偿功能外，还具有刀具长度补偿功能。数控铣床在用第一把刀具正常切削工件的情况下，需更换一把稍长的刀具，若工件坐标系不变，零件将被过切，甚至会发生碰撞。为了避免加工运行过程中因经常换刀而导致刀具长度的不同给工件坐标系的设定所带来的困难，我们可以采用刀具长度补偿功能。刀具长度补偿功能使刀具在垂直于进给平面</a:t>
            </a:r>
            <a:r>
              <a:rPr lang="en-US" altLang="zh-CN" sz="1800">
                <a:ea typeface="宋体" panose="02010600030101010101" pitchFamily="2" charset="-122"/>
              </a:rPr>
              <a:t>(</a:t>
            </a:r>
            <a:r>
              <a:rPr lang="zh-CN" altLang="en-US" sz="1800">
                <a:ea typeface="宋体" panose="02010600030101010101" pitchFamily="2" charset="-122"/>
              </a:rPr>
              <a:t>如</a:t>
            </a:r>
            <a:r>
              <a:rPr lang="en-US" altLang="zh-CN" sz="1800">
                <a:ea typeface="宋体" panose="02010600030101010101" pitchFamily="2" charset="-122"/>
              </a:rPr>
              <a:t>XY</a:t>
            </a:r>
            <a:r>
              <a:rPr lang="zh-CN" altLang="en-US" sz="1800">
                <a:ea typeface="宋体" panose="02010600030101010101" pitchFamily="2" charset="-122"/>
              </a:rPr>
              <a:t>平面，由</a:t>
            </a:r>
            <a:r>
              <a:rPr lang="en-US" altLang="zh-CN" sz="1800">
                <a:ea typeface="宋体" panose="02010600030101010101" pitchFamily="2" charset="-122"/>
              </a:rPr>
              <a:t>G17</a:t>
            </a:r>
            <a:r>
              <a:rPr lang="zh-CN" altLang="en-US" sz="1800">
                <a:ea typeface="宋体" panose="02010600030101010101" pitchFamily="2" charset="-122"/>
              </a:rPr>
              <a:t>指定</a:t>
            </a:r>
            <a:r>
              <a:rPr lang="en-US" altLang="zh-CN" sz="1800">
                <a:ea typeface="宋体" panose="02010600030101010101" pitchFamily="2" charset="-122"/>
              </a:rPr>
              <a:t>)</a:t>
            </a:r>
            <a:r>
              <a:rPr lang="zh-CN" altLang="en-US" sz="1800">
                <a:ea typeface="宋体" panose="02010600030101010101" pitchFamily="2" charset="-122"/>
              </a:rPr>
              <a:t>的方向上偏移一个刀具长度修正值，因此在数控编程过程中，一般无须考虑刀具长度。</a:t>
            </a:r>
            <a:endParaRPr lang="zh-CN" altLang="en-US" sz="1800">
              <a:ea typeface="宋体" panose="02010600030101010101" pitchFamily="2" charset="-122"/>
            </a:endParaRPr>
          </a:p>
          <a:p>
            <a:pPr indent="306070">
              <a:lnSpc>
                <a:spcPct val="150000"/>
              </a:lnSpc>
            </a:pPr>
            <a:r>
              <a:rPr lang="zh-CN" altLang="en-US" sz="1800">
                <a:ea typeface="宋体" panose="02010600030101010101" pitchFamily="2" charset="-122"/>
              </a:rPr>
              <a:t>刀具长度补偿的实质就是将</a:t>
            </a:r>
            <a:r>
              <a:rPr lang="en-US" altLang="zh-CN" sz="1800">
                <a:ea typeface="宋体" panose="02010600030101010101" pitchFamily="2" charset="-122"/>
              </a:rPr>
              <a:t>Z</a:t>
            </a:r>
            <a:r>
              <a:rPr lang="zh-CN" altLang="en-US" sz="1800">
                <a:ea typeface="宋体" panose="02010600030101010101" pitchFamily="2" charset="-122"/>
              </a:rPr>
              <a:t>轴运动的终点向正向或负向偏移一段距离。这段距离等于</a:t>
            </a:r>
            <a:r>
              <a:rPr lang="en-US" altLang="zh-CN" sz="1800">
                <a:ea typeface="宋体" panose="02010600030101010101" pitchFamily="2" charset="-122"/>
              </a:rPr>
              <a:t>H</a:t>
            </a:r>
            <a:r>
              <a:rPr lang="zh-CN" altLang="en-US" sz="1800">
                <a:ea typeface="宋体" panose="02010600030101010101" pitchFamily="2" charset="-122"/>
              </a:rPr>
              <a:t>指令的补偿号中存储的补偿值，可以用下面的公式表示</a:t>
            </a:r>
            <a:r>
              <a:rPr lang="en-US" altLang="zh-CN" sz="1800">
                <a:ea typeface="宋体" panose="02010600030101010101" pitchFamily="2" charset="-122"/>
              </a:rPr>
              <a:t>:</a:t>
            </a:r>
            <a:endParaRPr lang="en-US" altLang="zh-CN" sz="1800">
              <a:ea typeface="宋体" panose="02010600030101010101" pitchFamily="2" charset="-122"/>
            </a:endParaRPr>
          </a:p>
          <a:p>
            <a:pPr indent="306070">
              <a:lnSpc>
                <a:spcPct val="150000"/>
              </a:lnSpc>
            </a:pPr>
            <a:r>
              <a:rPr lang="en-US" altLang="zh-CN" sz="1800">
                <a:ea typeface="宋体" panose="02010600030101010101" pitchFamily="2" charset="-122"/>
              </a:rPr>
              <a:t>             Z</a:t>
            </a:r>
            <a:r>
              <a:rPr lang="zh-CN" altLang="en-US" sz="1800">
                <a:ea typeface="宋体" panose="02010600030101010101" pitchFamily="2" charset="-122"/>
              </a:rPr>
              <a:t>向实际位置</a:t>
            </a:r>
            <a:r>
              <a:rPr lang="en-US" altLang="zh-CN" sz="1800">
                <a:ea typeface="宋体" panose="02010600030101010101" pitchFamily="2" charset="-122"/>
              </a:rPr>
              <a:t>=</a:t>
            </a:r>
            <a:r>
              <a:rPr lang="zh-CN" altLang="en-US" sz="1800">
                <a:ea typeface="宋体" panose="02010600030101010101" pitchFamily="2" charset="-122"/>
              </a:rPr>
              <a:t>程序给定值</a:t>
            </a:r>
            <a:r>
              <a:rPr lang="en-US" altLang="en-US" sz="1800">
                <a:ea typeface="宋体" panose="02010600030101010101" pitchFamily="2" charset="-122"/>
              </a:rPr>
              <a:t>±</a:t>
            </a:r>
            <a:r>
              <a:rPr lang="zh-CN" altLang="en-US" sz="1800">
                <a:ea typeface="宋体" panose="02010600030101010101" pitchFamily="2" charset="-122"/>
              </a:rPr>
              <a:t>补偿值</a:t>
            </a:r>
            <a:endParaRPr lang="zh-CN" altLang="en-US" sz="180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 name="文本框 160"/>
          <p:cNvSpPr txBox="1"/>
          <p:nvPr/>
        </p:nvSpPr>
        <p:spPr>
          <a:xfrm>
            <a:off x="1043940" y="1268730"/>
            <a:ext cx="7505065" cy="2999740"/>
          </a:xfrm>
          <a:prstGeom prst="rect">
            <a:avLst/>
          </a:prstGeom>
          <a:noFill/>
          <a:ln w="9525">
            <a:noFill/>
          </a:ln>
        </p:spPr>
        <p:txBody>
          <a:bodyPr wrap="square">
            <a:spAutoFit/>
          </a:bodyPr>
          <a:p>
            <a:pPr indent="306070">
              <a:lnSpc>
                <a:spcPct val="150000"/>
              </a:lnSpc>
            </a:pPr>
            <a:r>
              <a:rPr lang="zh-CN" altLang="en-US" sz="1800" b="1">
                <a:ea typeface="宋体" panose="02010600030101010101" pitchFamily="2" charset="-122"/>
              </a:rPr>
              <a:t>（</a:t>
            </a:r>
            <a:r>
              <a:rPr lang="en-US" altLang="zh-CN" sz="1800" b="1">
                <a:ea typeface="宋体" panose="02010600030101010101" pitchFamily="2" charset="-122"/>
              </a:rPr>
              <a:t>2</a:t>
            </a:r>
            <a:r>
              <a:rPr lang="zh-CN" altLang="en-US" sz="1800" b="1">
                <a:ea typeface="宋体" panose="02010600030101010101" pitchFamily="2" charset="-122"/>
              </a:rPr>
              <a:t>）刀具长度补偿的建立及作用</a:t>
            </a:r>
            <a:endParaRPr lang="zh-CN" altLang="en-US" sz="1800" b="1">
              <a:ea typeface="宋体" panose="02010600030101010101" pitchFamily="2" charset="-122"/>
            </a:endParaRPr>
          </a:p>
          <a:p>
            <a:pPr indent="306070">
              <a:lnSpc>
                <a:spcPct val="150000"/>
              </a:lnSpc>
            </a:pPr>
            <a:r>
              <a:rPr lang="en-US" altLang="zh-CN" sz="1800">
                <a:ea typeface="宋体" panose="02010600030101010101" pitchFamily="2" charset="-122"/>
              </a:rPr>
              <a:t>1)</a:t>
            </a:r>
            <a:r>
              <a:rPr lang="zh-CN" altLang="en-US" sz="1800">
                <a:ea typeface="宋体" panose="02010600030101010101" pitchFamily="2" charset="-122"/>
              </a:rPr>
              <a:t>建立刀具长度补偿（</a:t>
            </a:r>
            <a:r>
              <a:rPr lang="en-US" altLang="zh-CN" sz="1800">
                <a:ea typeface="宋体" panose="02010600030101010101" pitchFamily="2" charset="-122"/>
              </a:rPr>
              <a:t>G43/G44</a:t>
            </a:r>
            <a:r>
              <a:rPr lang="zh-CN" altLang="en-US" sz="1800">
                <a:ea typeface="宋体" panose="02010600030101010101" pitchFamily="2" charset="-122"/>
              </a:rPr>
              <a:t>指令）</a:t>
            </a:r>
            <a:endParaRPr lang="zh-CN" altLang="en-US" sz="1800">
              <a:ea typeface="宋体" panose="02010600030101010101" pitchFamily="2" charset="-122"/>
            </a:endParaRPr>
          </a:p>
          <a:p>
            <a:pPr indent="306070">
              <a:lnSpc>
                <a:spcPct val="150000"/>
              </a:lnSpc>
            </a:pPr>
            <a:r>
              <a:rPr lang="zh-CN" altLang="en-US" sz="1800">
                <a:ea typeface="宋体" panose="02010600030101010101" pitchFamily="2" charset="-122"/>
              </a:rPr>
              <a:t>具体建立补偿的过程如下</a:t>
            </a:r>
            <a:r>
              <a:rPr lang="en-US" altLang="zh-CN" sz="1800">
                <a:ea typeface="宋体" panose="02010600030101010101" pitchFamily="2" charset="-122"/>
              </a:rPr>
              <a:t>:</a:t>
            </a:r>
            <a:r>
              <a:rPr lang="zh-CN" altLang="en-US" sz="1800">
                <a:ea typeface="宋体" panose="02010600030101010101" pitchFamily="2" charset="-122"/>
              </a:rPr>
              <a:t>当机床操作者在完成零件装夹、程序原点设置之后，根据刀具长度测量基准通过对刀过程测量出刀具的偏移量，然后在相应的刀具长度偏置寄存器中写入相应的刀具偏移量，如图</a:t>
            </a:r>
            <a:r>
              <a:rPr lang="en-US" altLang="zh-CN" sz="1800">
                <a:ea typeface="宋体" panose="02010600030101010101" pitchFamily="2" charset="-122"/>
              </a:rPr>
              <a:t>8-2</a:t>
            </a:r>
            <a:r>
              <a:rPr lang="zh-CN" altLang="en-US" sz="1800">
                <a:ea typeface="宋体" panose="02010600030101010101" pitchFamily="2" charset="-122"/>
              </a:rPr>
              <a:t>所示。当程序运行时，数控系统根据刀具长度补偿指令在程序给定值上偏移一个距离，</a:t>
            </a:r>
            <a:r>
              <a:rPr lang="en-US" altLang="zh-CN" sz="1800">
                <a:ea typeface="宋体" panose="02010600030101010101" pitchFamily="2" charset="-122"/>
              </a:rPr>
              <a:t> </a:t>
            </a:r>
            <a:r>
              <a:rPr lang="zh-CN" altLang="en-US" sz="1800">
                <a:ea typeface="宋体" panose="02010600030101010101" pitchFamily="2" charset="-122"/>
              </a:rPr>
              <a:t>从而完成刀具长度补偿。</a:t>
            </a:r>
            <a:endParaRPr lang="zh-CN" altLang="en-US" sz="1800">
              <a:ea typeface="宋体" panose="02010600030101010101" pitchFamily="2" charset="-122"/>
            </a:endParaRPr>
          </a:p>
        </p:txBody>
      </p:sp>
      <p:pic>
        <p:nvPicPr>
          <p:cNvPr id="104" name="图片 13"/>
          <p:cNvPicPr>
            <a:picLocks noChangeAspect="1"/>
          </p:cNvPicPr>
          <p:nvPr/>
        </p:nvPicPr>
        <p:blipFill>
          <a:blip r:embed="rId1"/>
          <a:stretch>
            <a:fillRect/>
          </a:stretch>
        </p:blipFill>
        <p:spPr>
          <a:xfrm>
            <a:off x="3275965" y="4324033"/>
            <a:ext cx="1871980" cy="1790065"/>
          </a:xfrm>
          <a:prstGeom prst="rect">
            <a:avLst/>
          </a:prstGeom>
          <a:noFill/>
          <a:ln>
            <a:noFill/>
          </a:ln>
        </p:spPr>
      </p:pic>
      <p:sp>
        <p:nvSpPr>
          <p:cNvPr id="2" name="文本框 1"/>
          <p:cNvSpPr txBox="1"/>
          <p:nvPr/>
        </p:nvSpPr>
        <p:spPr>
          <a:xfrm>
            <a:off x="1907540" y="6237288"/>
            <a:ext cx="5080000" cy="460375"/>
          </a:xfrm>
          <a:prstGeom prst="rect">
            <a:avLst/>
          </a:prstGeom>
        </p:spPr>
        <p:txBody>
          <a:bodyPr>
            <a:spAutoFit/>
          </a:bodyPr>
          <a:p>
            <a:pPr marL="0" indent="266700" algn="ctr" defTabSz="266700">
              <a:lnSpc>
                <a:spcPct val="150000"/>
              </a:lnSpc>
              <a:spcBef>
                <a:spcPct val="0"/>
              </a:spcBef>
              <a:spcAft>
                <a:spcPct val="0"/>
              </a:spcAft>
            </a:pPr>
            <a:r>
              <a:rPr lang="zh-CN" altLang="en-US" sz="1600">
                <a:latin typeface="宋体" panose="02010600030101010101" pitchFamily="2" charset="-122"/>
                <a:ea typeface="宋体" panose="02010600030101010101" pitchFamily="2" charset="-122"/>
              </a:rPr>
              <a:t>图</a:t>
            </a:r>
            <a:r>
              <a:rPr lang="en-US" altLang="zh-CN" sz="1600">
                <a:latin typeface="宋体" panose="02010600030101010101" pitchFamily="2" charset="-122"/>
                <a:ea typeface="宋体" panose="02010600030101010101" pitchFamily="2" charset="-122"/>
              </a:rPr>
              <a:t>8-2 </a:t>
            </a:r>
            <a:r>
              <a:rPr lang="zh-CN" altLang="en-US" sz="1600">
                <a:latin typeface="宋体" panose="02010600030101010101" pitchFamily="2" charset="-122"/>
                <a:ea typeface="宋体" panose="02010600030101010101" pitchFamily="2" charset="-122"/>
              </a:rPr>
              <a:t>刀具长度补偿设置页面</a:t>
            </a:r>
            <a:endParaRPr lang="zh-CN" altLang="en-US" sz="1600">
              <a:latin typeface="宋体" panose="02010600030101010101" pitchFamily="2" charset="-122"/>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 name="文本框 160"/>
          <p:cNvSpPr txBox="1"/>
          <p:nvPr/>
        </p:nvSpPr>
        <p:spPr>
          <a:xfrm>
            <a:off x="971550" y="1917065"/>
            <a:ext cx="7299960" cy="4246245"/>
          </a:xfrm>
          <a:prstGeom prst="rect">
            <a:avLst/>
          </a:prstGeom>
          <a:noFill/>
          <a:ln w="9525">
            <a:noFill/>
          </a:ln>
        </p:spPr>
        <p:txBody>
          <a:bodyPr wrap="square">
            <a:spAutoFit/>
          </a:bodyPr>
          <a:p>
            <a:pPr indent="228600">
              <a:lnSpc>
                <a:spcPct val="150000"/>
              </a:lnSpc>
            </a:pPr>
            <a:r>
              <a:rPr lang="en-US" altLang="zh-CN" sz="1800">
                <a:latin typeface="宋体" panose="02010600030101010101" pitchFamily="2" charset="-122"/>
              </a:rPr>
              <a:t>2)</a:t>
            </a:r>
            <a:r>
              <a:rPr lang="zh-CN" altLang="en-US" sz="1800">
                <a:latin typeface="宋体" panose="02010600030101010101" pitchFamily="2" charset="-122"/>
              </a:rPr>
              <a:t>进行刀具长度补偿</a:t>
            </a:r>
            <a:endParaRPr lang="zh-CN" altLang="en-US" sz="1800">
              <a:latin typeface="宋体" panose="02010600030101010101" pitchFamily="2" charset="-122"/>
            </a:endParaRPr>
          </a:p>
          <a:p>
            <a:pPr indent="228600">
              <a:lnSpc>
                <a:spcPct val="150000"/>
              </a:lnSpc>
            </a:pPr>
            <a:r>
              <a:rPr lang="zh-CN" altLang="en-US" sz="1800">
                <a:latin typeface="宋体" panose="02010600030101010101" pitchFamily="2" charset="-122"/>
              </a:rPr>
              <a:t>建立刀具长度补偿指令一经执行将一直有效。</a:t>
            </a:r>
            <a:endParaRPr lang="zh-CN" altLang="en-US" sz="1800">
              <a:latin typeface="宋体" panose="02010600030101010101" pitchFamily="2" charset="-122"/>
            </a:endParaRPr>
          </a:p>
          <a:p>
            <a:pPr indent="228600">
              <a:lnSpc>
                <a:spcPct val="150000"/>
              </a:lnSpc>
            </a:pPr>
            <a:r>
              <a:rPr lang="en-US" altLang="zh-CN" sz="1800">
                <a:latin typeface="宋体" panose="02010600030101010101" pitchFamily="2" charset="-122"/>
              </a:rPr>
              <a:t>3)</a:t>
            </a:r>
            <a:r>
              <a:rPr lang="zh-CN" altLang="en-US" sz="1800">
                <a:latin typeface="宋体" panose="02010600030101010101" pitchFamily="2" charset="-122"/>
              </a:rPr>
              <a:t>取消刀具长度补偿</a:t>
            </a:r>
            <a:r>
              <a:rPr lang="en-US" altLang="zh-CN" sz="1800">
                <a:latin typeface="宋体" panose="02010600030101010101" pitchFamily="2" charset="-122"/>
              </a:rPr>
              <a:t>(G49</a:t>
            </a:r>
            <a:r>
              <a:rPr lang="zh-CN" altLang="en-US" sz="1800">
                <a:latin typeface="宋体" panose="02010600030101010101" pitchFamily="2" charset="-122"/>
              </a:rPr>
              <a:t>指令</a:t>
            </a:r>
            <a:r>
              <a:rPr lang="en-US" altLang="zh-CN" sz="1800">
                <a:latin typeface="宋体" panose="02010600030101010101" pitchFamily="2" charset="-122"/>
              </a:rPr>
              <a:t>)</a:t>
            </a:r>
            <a:endParaRPr lang="en-US" altLang="zh-CN" sz="1800">
              <a:latin typeface="宋体" panose="02010600030101010101" pitchFamily="2" charset="-122"/>
            </a:endParaRPr>
          </a:p>
          <a:p>
            <a:pPr indent="228600">
              <a:lnSpc>
                <a:spcPct val="150000"/>
              </a:lnSpc>
            </a:pPr>
            <a:r>
              <a:rPr lang="zh-CN" altLang="en-US" sz="1800">
                <a:latin typeface="宋体" panose="02010600030101010101" pitchFamily="2" charset="-122"/>
              </a:rPr>
              <a:t>取消刀具长度补偿的指令，或建立新的长度补偿功能也可代替之前已建立的刀具长度补偿。</a:t>
            </a:r>
            <a:endParaRPr lang="zh-CN" altLang="en-US" sz="1800">
              <a:latin typeface="宋体" panose="02010600030101010101" pitchFamily="2" charset="-122"/>
            </a:endParaRPr>
          </a:p>
          <a:p>
            <a:pPr indent="228600">
              <a:lnSpc>
                <a:spcPct val="150000"/>
              </a:lnSpc>
            </a:pPr>
            <a:r>
              <a:rPr lang="en-US" altLang="zh-CN" sz="1800">
                <a:latin typeface="宋体" panose="02010600030101010101" pitchFamily="2" charset="-122"/>
              </a:rPr>
              <a:t>4)</a:t>
            </a:r>
            <a:r>
              <a:rPr lang="zh-CN" altLang="en-US" sz="1800">
                <a:latin typeface="宋体" panose="02010600030101010101" pitchFamily="2" charset="-122"/>
              </a:rPr>
              <a:t>刀具长度补偿的作用</a:t>
            </a:r>
            <a:endParaRPr lang="zh-CN" altLang="en-US" sz="1800">
              <a:latin typeface="宋体" panose="02010600030101010101" pitchFamily="2" charset="-122"/>
            </a:endParaRPr>
          </a:p>
          <a:p>
            <a:pPr indent="228600">
              <a:lnSpc>
                <a:spcPct val="150000"/>
              </a:lnSpc>
            </a:pPr>
            <a:r>
              <a:rPr lang="en-US" altLang="en-US" sz="1800">
                <a:latin typeface="宋体" panose="02010600030101010101" pitchFamily="2" charset="-122"/>
              </a:rPr>
              <a:t>①</a:t>
            </a:r>
            <a:r>
              <a:rPr lang="zh-CN" altLang="en-US" sz="1800">
                <a:latin typeface="宋体" panose="02010600030101010101" pitchFamily="2" charset="-122"/>
              </a:rPr>
              <a:t>使编程人员编写加工程序时无需考虑刀具的长度，只需考虑刀尖的位置即可。</a:t>
            </a:r>
            <a:endParaRPr lang="zh-CN" altLang="en-US" sz="1800">
              <a:latin typeface="宋体" panose="02010600030101010101" pitchFamily="2" charset="-122"/>
            </a:endParaRPr>
          </a:p>
          <a:p>
            <a:pPr indent="228600">
              <a:lnSpc>
                <a:spcPct val="150000"/>
              </a:lnSpc>
            </a:pPr>
            <a:r>
              <a:rPr lang="en-US" altLang="en-US" sz="1800">
                <a:latin typeface="宋体" panose="02010600030101010101" pitchFamily="2" charset="-122"/>
              </a:rPr>
              <a:t>②</a:t>
            </a:r>
            <a:r>
              <a:rPr lang="zh-CN" altLang="en-US" sz="1800">
                <a:latin typeface="宋体" panose="02010600030101010101" pitchFamily="2" charset="-122"/>
              </a:rPr>
              <a:t>刀具磨损或损坏后更换新的刀具时也无需重新编制加工程序，可直接修改刀具补偿值。</a:t>
            </a:r>
            <a:endParaRPr lang="zh-CN" altLang="en-US" sz="1800">
              <a:latin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61" name="文本框 160"/>
          <p:cNvSpPr txBox="1"/>
          <p:nvPr/>
        </p:nvSpPr>
        <p:spPr>
          <a:xfrm>
            <a:off x="1187450" y="1340485"/>
            <a:ext cx="7398385" cy="5077460"/>
          </a:xfrm>
          <a:prstGeom prst="rect">
            <a:avLst/>
          </a:prstGeom>
          <a:noFill/>
          <a:ln w="9525">
            <a:noFill/>
          </a:ln>
        </p:spPr>
        <p:txBody>
          <a:bodyPr wrap="square">
            <a:spAutoFit/>
          </a:bodyPr>
          <a:p>
            <a:pPr indent="228600">
              <a:lnSpc>
                <a:spcPct val="150000"/>
              </a:lnSpc>
            </a:pPr>
            <a:r>
              <a:rPr lang="en-US" altLang="zh-CN" sz="1800" b="1">
                <a:ea typeface="宋体" panose="02010600030101010101" pitchFamily="2" charset="-122"/>
              </a:rPr>
              <a:t>2.</a:t>
            </a:r>
            <a:r>
              <a:rPr lang="zh-CN" altLang="en-US" sz="1800" b="1">
                <a:ea typeface="宋体" panose="02010600030101010101" pitchFamily="2" charset="-122"/>
              </a:rPr>
              <a:t>刀具长度补偿指令（</a:t>
            </a:r>
            <a:r>
              <a:rPr lang="en-US" altLang="zh-CN" sz="1800" b="1">
                <a:ea typeface="宋体" panose="02010600030101010101" pitchFamily="2" charset="-122"/>
              </a:rPr>
              <a:t>G43</a:t>
            </a:r>
            <a:r>
              <a:rPr lang="zh-CN" altLang="en-US" sz="1800" b="1">
                <a:ea typeface="宋体" panose="02010600030101010101" pitchFamily="2" charset="-122"/>
              </a:rPr>
              <a:t>、</a:t>
            </a:r>
            <a:r>
              <a:rPr lang="en-US" altLang="zh-CN" sz="1800" b="1">
                <a:ea typeface="宋体" panose="02010600030101010101" pitchFamily="2" charset="-122"/>
              </a:rPr>
              <a:t>G44</a:t>
            </a:r>
            <a:r>
              <a:rPr lang="zh-CN" altLang="en-US" sz="1800" b="1">
                <a:ea typeface="宋体" panose="02010600030101010101" pitchFamily="2" charset="-122"/>
              </a:rPr>
              <a:t>）</a:t>
            </a:r>
            <a:endParaRPr lang="zh-CN" altLang="en-US" sz="1800" b="1">
              <a:ea typeface="宋体" panose="02010600030101010101" pitchFamily="2" charset="-122"/>
            </a:endParaRPr>
          </a:p>
          <a:p>
            <a:pPr indent="228600">
              <a:lnSpc>
                <a:spcPct val="150000"/>
              </a:lnSpc>
            </a:pPr>
            <a:r>
              <a:rPr lang="zh-CN" altLang="en-US" sz="1800">
                <a:ea typeface="宋体" panose="02010600030101010101" pitchFamily="2" charset="-122"/>
              </a:rPr>
              <a:t>刀具长度补偿与刀具半径补偿的原理一样，如在</a:t>
            </a:r>
            <a:r>
              <a:rPr lang="en-US" altLang="zh-CN" sz="1800">
                <a:ea typeface="宋体" panose="02010600030101010101" pitchFamily="2" charset="-122"/>
              </a:rPr>
              <a:t>XY</a:t>
            </a:r>
            <a:r>
              <a:rPr lang="zh-CN" altLang="en-US" sz="1800">
                <a:ea typeface="宋体" panose="02010600030101010101" pitchFamily="2" charset="-122"/>
              </a:rPr>
              <a:t>平面内，半径补偿是在平面内使刀具沿着工件轮廓的法向方向偏移一个半径，长度补偿则是沿着</a:t>
            </a:r>
            <a:r>
              <a:rPr lang="en-US" altLang="zh-CN" sz="1800">
                <a:ea typeface="宋体" panose="02010600030101010101" pitchFamily="2" charset="-122"/>
              </a:rPr>
              <a:t>Z</a:t>
            </a:r>
            <a:r>
              <a:rPr lang="zh-CN" altLang="en-US" sz="1800">
                <a:ea typeface="宋体" panose="02010600030101010101" pitchFamily="2" charset="-122"/>
              </a:rPr>
              <a:t>轴向上或向下偏移一个距离。</a:t>
            </a:r>
            <a:endParaRPr lang="zh-CN" altLang="en-US" sz="1800">
              <a:ea typeface="宋体" panose="02010600030101010101" pitchFamily="2" charset="-122"/>
            </a:endParaRPr>
          </a:p>
          <a:p>
            <a:pPr indent="228600">
              <a:lnSpc>
                <a:spcPct val="150000"/>
              </a:lnSpc>
            </a:pPr>
            <a:r>
              <a:rPr lang="en-US" altLang="zh-CN" sz="1800" b="1">
                <a:ea typeface="宋体" panose="02010600030101010101" pitchFamily="2" charset="-122"/>
              </a:rPr>
              <a:t>(1)</a:t>
            </a:r>
            <a:r>
              <a:rPr lang="zh-CN" altLang="en-US" sz="1800" b="1">
                <a:ea typeface="宋体" panose="02010600030101010101" pitchFamily="2" charset="-122"/>
              </a:rPr>
              <a:t>指令格式</a:t>
            </a:r>
            <a:endParaRPr lang="zh-CN" altLang="en-US" sz="1800" b="1">
              <a:ea typeface="宋体" panose="02010600030101010101" pitchFamily="2" charset="-122"/>
            </a:endParaRPr>
          </a:p>
          <a:p>
            <a:pPr indent="228600">
              <a:lnSpc>
                <a:spcPct val="150000"/>
              </a:lnSpc>
            </a:pPr>
            <a:r>
              <a:rPr lang="en-US" altLang="zh-CN" sz="1800">
                <a:ea typeface="宋体" panose="02010600030101010101" pitchFamily="2" charset="-122"/>
              </a:rPr>
              <a:t>G43 G00/G01 X</a:t>
            </a:r>
            <a:r>
              <a:rPr lang="en-US" altLang="zh-CN" sz="1800" u="sng">
                <a:ea typeface="宋体" panose="02010600030101010101" pitchFamily="2" charset="-122"/>
              </a:rPr>
              <a:t>    </a:t>
            </a:r>
            <a:r>
              <a:rPr lang="en-US" altLang="zh-CN" sz="1800">
                <a:ea typeface="宋体" panose="02010600030101010101" pitchFamily="2" charset="-122"/>
              </a:rPr>
              <a:t>Y</a:t>
            </a:r>
            <a:r>
              <a:rPr lang="en-US" altLang="zh-CN" sz="1800" u="sng">
                <a:sym typeface="+mn-ea"/>
              </a:rPr>
              <a:t>    </a:t>
            </a:r>
            <a:r>
              <a:rPr lang="en-US" altLang="zh-CN" sz="1800">
                <a:ea typeface="宋体" panose="02010600030101010101" pitchFamily="2" charset="-122"/>
              </a:rPr>
              <a:t>Z</a:t>
            </a:r>
            <a:r>
              <a:rPr lang="en-US" altLang="zh-CN" sz="1800" u="sng">
                <a:sym typeface="+mn-ea"/>
              </a:rPr>
              <a:t>    </a:t>
            </a:r>
            <a:r>
              <a:rPr lang="en-US" altLang="zh-CN" sz="1800">
                <a:ea typeface="宋体" panose="02010600030101010101" pitchFamily="2" charset="-122"/>
              </a:rPr>
              <a:t>H</a:t>
            </a:r>
            <a:r>
              <a:rPr lang="en-US" altLang="zh-CN" sz="1800" u="sng">
                <a:sym typeface="+mn-ea"/>
              </a:rPr>
              <a:t>    </a:t>
            </a:r>
            <a:r>
              <a:rPr lang="zh-CN" altLang="en-US" sz="1800">
                <a:ea typeface="宋体" panose="02010600030101010101" pitchFamily="2" charset="-122"/>
              </a:rPr>
              <a:t>；</a:t>
            </a:r>
            <a:endParaRPr lang="zh-CN" altLang="en-US" sz="1800">
              <a:ea typeface="宋体" panose="02010600030101010101" pitchFamily="2" charset="-122"/>
            </a:endParaRPr>
          </a:p>
          <a:p>
            <a:pPr indent="228600">
              <a:lnSpc>
                <a:spcPct val="150000"/>
              </a:lnSpc>
            </a:pPr>
            <a:r>
              <a:rPr lang="en-US" altLang="zh-CN" sz="1800">
                <a:ea typeface="宋体" panose="02010600030101010101" pitchFamily="2" charset="-122"/>
              </a:rPr>
              <a:t>G44 G00/G01 X</a:t>
            </a:r>
            <a:r>
              <a:rPr lang="en-US" altLang="zh-CN" sz="1800" u="sng">
                <a:sym typeface="+mn-ea"/>
              </a:rPr>
              <a:t>    </a:t>
            </a:r>
            <a:r>
              <a:rPr lang="en-US" altLang="zh-CN" sz="1800">
                <a:ea typeface="宋体" panose="02010600030101010101" pitchFamily="2" charset="-122"/>
              </a:rPr>
              <a:t>Y</a:t>
            </a:r>
            <a:r>
              <a:rPr lang="en-US" altLang="zh-CN" sz="1800" u="sng">
                <a:sym typeface="+mn-ea"/>
              </a:rPr>
              <a:t>    </a:t>
            </a:r>
            <a:r>
              <a:rPr lang="en-US" altLang="zh-CN" sz="1800">
                <a:ea typeface="宋体" panose="02010600030101010101" pitchFamily="2" charset="-122"/>
              </a:rPr>
              <a:t>Z</a:t>
            </a:r>
            <a:r>
              <a:rPr lang="en-US" altLang="zh-CN" sz="1800" u="sng">
                <a:sym typeface="+mn-ea"/>
              </a:rPr>
              <a:t>    </a:t>
            </a:r>
            <a:r>
              <a:rPr lang="en-US" altLang="zh-CN" sz="1800">
                <a:ea typeface="宋体" panose="02010600030101010101" pitchFamily="2" charset="-122"/>
              </a:rPr>
              <a:t>H</a:t>
            </a:r>
            <a:r>
              <a:rPr lang="en-US" altLang="zh-CN" sz="1800" u="sng">
                <a:sym typeface="+mn-ea"/>
              </a:rPr>
              <a:t>    </a:t>
            </a:r>
            <a:r>
              <a:rPr lang="zh-CN" altLang="en-US" sz="1800">
                <a:ea typeface="宋体" panose="02010600030101010101" pitchFamily="2" charset="-122"/>
              </a:rPr>
              <a:t>；</a:t>
            </a:r>
            <a:endParaRPr lang="zh-CN" altLang="en-US" sz="1800">
              <a:ea typeface="宋体" panose="02010600030101010101" pitchFamily="2" charset="-122"/>
            </a:endParaRPr>
          </a:p>
          <a:p>
            <a:pPr indent="228600">
              <a:lnSpc>
                <a:spcPct val="150000"/>
              </a:lnSpc>
            </a:pPr>
            <a:r>
              <a:rPr lang="zh-CN" altLang="en-US" sz="1800">
                <a:ea typeface="宋体" panose="02010600030101010101" pitchFamily="2" charset="-122"/>
              </a:rPr>
              <a:t>式中</a:t>
            </a:r>
            <a:endParaRPr lang="zh-CN" altLang="en-US" sz="1800">
              <a:ea typeface="宋体" panose="02010600030101010101" pitchFamily="2" charset="-122"/>
            </a:endParaRPr>
          </a:p>
          <a:p>
            <a:pPr indent="228600">
              <a:lnSpc>
                <a:spcPct val="150000"/>
              </a:lnSpc>
            </a:pPr>
            <a:r>
              <a:rPr lang="en-US" altLang="zh-CN" sz="1800">
                <a:ea typeface="宋体" panose="02010600030101010101" pitchFamily="2" charset="-122"/>
              </a:rPr>
              <a:t>G43</a:t>
            </a:r>
            <a:r>
              <a:rPr lang="zh-CN" altLang="en-US" sz="1800">
                <a:ea typeface="宋体" panose="02010600030101010101" pitchFamily="2" charset="-122"/>
              </a:rPr>
              <a:t>：刀具长度正补偿；</a:t>
            </a:r>
            <a:endParaRPr lang="zh-CN" altLang="en-US" sz="1800">
              <a:ea typeface="宋体" panose="02010600030101010101" pitchFamily="2" charset="-122"/>
            </a:endParaRPr>
          </a:p>
          <a:p>
            <a:pPr indent="228600">
              <a:lnSpc>
                <a:spcPct val="150000"/>
              </a:lnSpc>
            </a:pPr>
            <a:r>
              <a:rPr lang="en-US" altLang="zh-CN" sz="1800">
                <a:ea typeface="宋体" panose="02010600030101010101" pitchFamily="2" charset="-122"/>
              </a:rPr>
              <a:t>G44</a:t>
            </a:r>
            <a:r>
              <a:rPr lang="zh-CN" altLang="en-US" sz="1800">
                <a:ea typeface="宋体" panose="02010600030101010101" pitchFamily="2" charset="-122"/>
              </a:rPr>
              <a:t>：刀具长度负补偿；</a:t>
            </a:r>
            <a:endParaRPr lang="zh-CN" altLang="en-US" sz="1800">
              <a:ea typeface="宋体" panose="02010600030101010101" pitchFamily="2" charset="-122"/>
            </a:endParaRPr>
          </a:p>
          <a:p>
            <a:pPr indent="228600">
              <a:lnSpc>
                <a:spcPct val="150000"/>
              </a:lnSpc>
            </a:pPr>
            <a:r>
              <a:rPr lang="en-US" altLang="zh-CN" sz="1800">
                <a:ea typeface="宋体" panose="02010600030101010101" pitchFamily="2" charset="-122"/>
              </a:rPr>
              <a:t>X</a:t>
            </a:r>
            <a:r>
              <a:rPr lang="zh-CN" altLang="en-US" sz="1800">
                <a:ea typeface="宋体" panose="02010600030101010101" pitchFamily="2" charset="-122"/>
              </a:rPr>
              <a:t>、</a:t>
            </a:r>
            <a:r>
              <a:rPr lang="en-US" altLang="zh-CN" sz="1800">
                <a:ea typeface="宋体" panose="02010600030101010101" pitchFamily="2" charset="-122"/>
              </a:rPr>
              <a:t>Y</a:t>
            </a:r>
            <a:r>
              <a:rPr lang="zh-CN" altLang="en-US" sz="1800">
                <a:ea typeface="宋体" panose="02010600030101010101" pitchFamily="2" charset="-122"/>
              </a:rPr>
              <a:t>、</a:t>
            </a:r>
            <a:r>
              <a:rPr lang="en-US" altLang="zh-CN" sz="1800">
                <a:ea typeface="宋体" panose="02010600030101010101" pitchFamily="2" charset="-122"/>
              </a:rPr>
              <a:t>Z</a:t>
            </a:r>
            <a:r>
              <a:rPr lang="zh-CN" altLang="en-US" sz="1800">
                <a:ea typeface="宋体" panose="02010600030101010101" pitchFamily="2" charset="-122"/>
              </a:rPr>
              <a:t>：刀具长度补偿建立的终点坐标；</a:t>
            </a:r>
            <a:endParaRPr lang="zh-CN" altLang="en-US" sz="1800">
              <a:ea typeface="宋体" panose="02010600030101010101" pitchFamily="2" charset="-122"/>
            </a:endParaRPr>
          </a:p>
          <a:p>
            <a:pPr indent="228600">
              <a:lnSpc>
                <a:spcPct val="150000"/>
              </a:lnSpc>
            </a:pPr>
            <a:r>
              <a:rPr lang="en-US" altLang="zh-CN" sz="1800">
                <a:ea typeface="宋体" panose="02010600030101010101" pitchFamily="2" charset="-122"/>
              </a:rPr>
              <a:t>H</a:t>
            </a:r>
            <a:r>
              <a:rPr lang="zh-CN" altLang="en-US" sz="1800">
                <a:ea typeface="宋体" panose="02010600030101010101" pitchFamily="2" charset="-122"/>
              </a:rPr>
              <a:t>：刀具长度补偿号。</a:t>
            </a:r>
            <a:endParaRPr lang="zh-CN" altLang="en-US" sz="180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2" name="文本框 161"/>
          <p:cNvSpPr txBox="1"/>
          <p:nvPr/>
        </p:nvSpPr>
        <p:spPr>
          <a:xfrm>
            <a:off x="1115695" y="1341120"/>
            <a:ext cx="7402830" cy="3830955"/>
          </a:xfrm>
          <a:prstGeom prst="rect">
            <a:avLst/>
          </a:prstGeom>
          <a:noFill/>
          <a:ln w="9525">
            <a:noFill/>
          </a:ln>
        </p:spPr>
        <p:txBody>
          <a:bodyPr wrap="square">
            <a:spAutoFit/>
          </a:bodyPr>
          <a:p>
            <a:pPr indent="306070">
              <a:lnSpc>
                <a:spcPct val="150000"/>
              </a:lnSpc>
            </a:pPr>
            <a:r>
              <a:rPr lang="zh-CN" altLang="en-US" sz="1800" b="1">
                <a:latin typeface="宋体" panose="02010600030101010101" pitchFamily="2" charset="-122"/>
              </a:rPr>
              <a:t>（</a:t>
            </a:r>
            <a:r>
              <a:rPr lang="en-US" altLang="zh-CN" sz="1800" b="1">
                <a:latin typeface="宋体" panose="02010600030101010101" pitchFamily="2" charset="-122"/>
              </a:rPr>
              <a:t>2</a:t>
            </a:r>
            <a:r>
              <a:rPr lang="zh-CN" altLang="en-US" sz="1800" b="1">
                <a:latin typeface="宋体" panose="02010600030101010101" pitchFamily="2" charset="-122"/>
              </a:rPr>
              <a:t>）指令说明</a:t>
            </a:r>
            <a:endParaRPr lang="zh-CN" altLang="en-US" sz="1800" b="1">
              <a:latin typeface="宋体" panose="02010600030101010101" pitchFamily="2" charset="-122"/>
            </a:endParaRPr>
          </a:p>
          <a:p>
            <a:pPr indent="306070">
              <a:lnSpc>
                <a:spcPct val="150000"/>
              </a:lnSpc>
            </a:pPr>
            <a:r>
              <a:rPr lang="en-US" altLang="en-US" sz="1800">
                <a:latin typeface="宋体" panose="02010600030101010101" pitchFamily="2" charset="-122"/>
              </a:rPr>
              <a:t>①</a:t>
            </a:r>
            <a:r>
              <a:rPr lang="en-US" altLang="zh-CN" sz="1800">
                <a:latin typeface="宋体" panose="02010600030101010101" pitchFamily="2" charset="-122"/>
              </a:rPr>
              <a:t>G43</a:t>
            </a:r>
            <a:r>
              <a:rPr lang="zh-CN" altLang="en-US" sz="1800">
                <a:latin typeface="宋体" panose="02010600030101010101" pitchFamily="2" charset="-122"/>
              </a:rPr>
              <a:t>、</a:t>
            </a:r>
            <a:r>
              <a:rPr lang="en-US" altLang="zh-CN" sz="1800">
                <a:latin typeface="宋体" panose="02010600030101010101" pitchFamily="2" charset="-122"/>
              </a:rPr>
              <a:t>G44</a:t>
            </a:r>
            <a:r>
              <a:rPr lang="zh-CN" altLang="en-US" sz="1800">
                <a:latin typeface="宋体" panose="02010600030101010101" pitchFamily="2" charset="-122"/>
              </a:rPr>
              <a:t>为模态指令，可以在程序中保持连续有效。</a:t>
            </a:r>
            <a:endParaRPr lang="zh-CN" altLang="en-US" sz="1800">
              <a:latin typeface="宋体" panose="02010600030101010101" pitchFamily="2" charset="-122"/>
            </a:endParaRPr>
          </a:p>
          <a:p>
            <a:pPr indent="306070">
              <a:lnSpc>
                <a:spcPct val="150000"/>
              </a:lnSpc>
            </a:pPr>
            <a:r>
              <a:rPr lang="en-US" altLang="en-US" sz="1800">
                <a:latin typeface="宋体" panose="02010600030101010101" pitchFamily="2" charset="-122"/>
              </a:rPr>
              <a:t>②</a:t>
            </a:r>
            <a:r>
              <a:rPr lang="zh-CN" altLang="en-US" sz="1800">
                <a:latin typeface="宋体" panose="02010600030101010101" pitchFamily="2" charset="-122"/>
              </a:rPr>
              <a:t>在</a:t>
            </a:r>
            <a:r>
              <a:rPr lang="en-US" altLang="zh-CN" sz="1800">
                <a:latin typeface="宋体" panose="02010600030101010101" pitchFamily="2" charset="-122"/>
              </a:rPr>
              <a:t>Z</a:t>
            </a:r>
            <a:r>
              <a:rPr lang="zh-CN" altLang="en-US" sz="1800">
                <a:latin typeface="宋体" panose="02010600030101010101" pitchFamily="2" charset="-122"/>
              </a:rPr>
              <a:t>向运动中建立刀具长度补偿时必须使用一条</a:t>
            </a:r>
            <a:r>
              <a:rPr lang="en-US" altLang="zh-CN" sz="1800">
                <a:latin typeface="宋体" panose="02010600030101010101" pitchFamily="2" charset="-122"/>
              </a:rPr>
              <a:t>Z</a:t>
            </a:r>
            <a:r>
              <a:rPr lang="zh-CN" altLang="en-US" sz="1800">
                <a:latin typeface="宋体" panose="02010600030101010101" pitchFamily="2" charset="-122"/>
              </a:rPr>
              <a:t>向移动类指令引导。</a:t>
            </a:r>
            <a:endParaRPr lang="zh-CN" altLang="en-US" sz="1800">
              <a:latin typeface="宋体" panose="02010600030101010101" pitchFamily="2" charset="-122"/>
            </a:endParaRPr>
          </a:p>
          <a:p>
            <a:pPr indent="306070">
              <a:lnSpc>
                <a:spcPct val="150000"/>
              </a:lnSpc>
            </a:pPr>
            <a:r>
              <a:rPr lang="en-US" altLang="en-US" sz="1800">
                <a:latin typeface="宋体" panose="02010600030101010101" pitchFamily="2" charset="-122"/>
              </a:rPr>
              <a:t>③</a:t>
            </a:r>
            <a:r>
              <a:rPr lang="zh-CN" altLang="en-US" sz="1800">
                <a:latin typeface="宋体" panose="02010600030101010101" pitchFamily="2" charset="-122"/>
              </a:rPr>
              <a:t>刀具长度补偿号由</a:t>
            </a:r>
            <a:r>
              <a:rPr lang="en-US" altLang="zh-CN" sz="1800">
                <a:latin typeface="宋体" panose="02010600030101010101" pitchFamily="2" charset="-122"/>
              </a:rPr>
              <a:t>H</a:t>
            </a:r>
            <a:r>
              <a:rPr lang="zh-CN" altLang="en-US" sz="1800">
                <a:latin typeface="宋体" panose="02010600030101010101" pitchFamily="2" charset="-122"/>
              </a:rPr>
              <a:t>后加两位数字表示，用于指明刀具长度偏置寄存器的地址。寄存器中的内容为刀具</a:t>
            </a:r>
            <a:r>
              <a:rPr lang="en-US" altLang="zh-CN" sz="1800">
                <a:latin typeface="宋体" panose="02010600030101010101" pitchFamily="2" charset="-122"/>
              </a:rPr>
              <a:t>Z</a:t>
            </a:r>
            <a:r>
              <a:rPr lang="zh-CN" altLang="en-US" sz="1800">
                <a:latin typeface="宋体" panose="02010600030101010101" pitchFamily="2" charset="-122"/>
              </a:rPr>
              <a:t>向偏移量</a:t>
            </a:r>
            <a:r>
              <a:rPr lang="en-US" altLang="zh-CN" sz="1800">
                <a:latin typeface="宋体" panose="02010600030101010101" pitchFamily="2" charset="-122"/>
              </a:rPr>
              <a:t>(</a:t>
            </a:r>
            <a:r>
              <a:rPr lang="zh-CN" altLang="en-US" sz="1800">
                <a:latin typeface="宋体" panose="02010600030101010101" pitchFamily="2" charset="-122"/>
              </a:rPr>
              <a:t>补偿量</a:t>
            </a:r>
            <a:r>
              <a:rPr lang="en-US" altLang="zh-CN" sz="1800">
                <a:latin typeface="宋体" panose="02010600030101010101" pitchFamily="2" charset="-122"/>
              </a:rPr>
              <a:t>)</a:t>
            </a:r>
            <a:r>
              <a:rPr lang="zh-CN" altLang="en-US" sz="1800">
                <a:latin typeface="宋体" panose="02010600030101010101" pitchFamily="2" charset="-122"/>
              </a:rPr>
              <a:t>，而该补偿量是预先测量好后，在数控系统参数中人工设定的。</a:t>
            </a:r>
            <a:endParaRPr lang="zh-CN" altLang="en-US" sz="1800">
              <a:latin typeface="宋体" panose="02010600030101010101" pitchFamily="2" charset="-122"/>
            </a:endParaRPr>
          </a:p>
          <a:p>
            <a:pPr indent="306070">
              <a:lnSpc>
                <a:spcPct val="150000"/>
              </a:lnSpc>
            </a:pPr>
            <a:r>
              <a:rPr lang="en-US" altLang="en-US" sz="1800">
                <a:latin typeface="宋体" panose="02010600030101010101" pitchFamily="2" charset="-122"/>
              </a:rPr>
              <a:t>④</a:t>
            </a:r>
            <a:r>
              <a:rPr lang="zh-CN" altLang="en-US" sz="1800">
                <a:latin typeface="宋体" panose="02010600030101010101" pitchFamily="2" charset="-122"/>
              </a:rPr>
              <a:t>在程序调用补偿号时，一般情况下一把刀具匹配一个与其刀具号对应的刀具长度补偿号。如</a:t>
            </a:r>
            <a:r>
              <a:rPr lang="en-US" altLang="zh-CN" sz="1800">
                <a:latin typeface="宋体" panose="02010600030101010101" pitchFamily="2" charset="-122"/>
              </a:rPr>
              <a:t>“H01”</a:t>
            </a:r>
            <a:r>
              <a:rPr lang="zh-CN" altLang="en-US" sz="1800">
                <a:latin typeface="宋体" panose="02010600030101010101" pitchFamily="2" charset="-122"/>
              </a:rPr>
              <a:t>表示调用</a:t>
            </a:r>
            <a:r>
              <a:rPr lang="en-US" altLang="zh-CN" sz="1800">
                <a:latin typeface="宋体" panose="02010600030101010101" pitchFamily="2" charset="-122"/>
              </a:rPr>
              <a:t>01</a:t>
            </a:r>
            <a:r>
              <a:rPr lang="zh-CN" altLang="en-US" sz="1800">
                <a:latin typeface="宋体" panose="02010600030101010101" pitchFamily="2" charset="-122"/>
              </a:rPr>
              <a:t>号刀具长度偏置寄存器中的偏移量。</a:t>
            </a:r>
            <a:endParaRPr lang="zh-CN" altLang="en-US" sz="1800">
              <a:latin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5" name="文本框 164"/>
          <p:cNvSpPr txBox="1"/>
          <p:nvPr/>
        </p:nvSpPr>
        <p:spPr>
          <a:xfrm>
            <a:off x="899795" y="1268730"/>
            <a:ext cx="7885430" cy="5077460"/>
          </a:xfrm>
          <a:prstGeom prst="rect">
            <a:avLst/>
          </a:prstGeom>
          <a:noFill/>
          <a:ln w="9525">
            <a:noFill/>
          </a:ln>
        </p:spPr>
        <p:txBody>
          <a:bodyPr wrap="square">
            <a:spAutoFit/>
          </a:bodyPr>
          <a:p>
            <a:pPr indent="359410">
              <a:lnSpc>
                <a:spcPct val="150000"/>
              </a:lnSpc>
            </a:pPr>
            <a:r>
              <a:rPr lang="en-US" altLang="en-US" sz="1800">
                <a:latin typeface="宋体" panose="02010600030101010101" pitchFamily="2" charset="-122"/>
              </a:rPr>
              <a:t>⑤</a:t>
            </a:r>
            <a:r>
              <a:rPr lang="zh-CN" altLang="en-US" sz="1800">
                <a:latin typeface="宋体" panose="02010600030101010101" pitchFamily="2" charset="-122"/>
              </a:rPr>
              <a:t>正补偿</a:t>
            </a:r>
            <a:r>
              <a:rPr lang="en-US" altLang="zh-CN" sz="1800">
                <a:latin typeface="宋体" panose="02010600030101010101" pitchFamily="2" charset="-122"/>
              </a:rPr>
              <a:t>G43</a:t>
            </a:r>
            <a:endParaRPr lang="en-US" altLang="zh-CN" sz="1800">
              <a:latin typeface="宋体" panose="02010600030101010101" pitchFamily="2" charset="-122"/>
            </a:endParaRPr>
          </a:p>
          <a:p>
            <a:pPr indent="359410">
              <a:lnSpc>
                <a:spcPct val="150000"/>
              </a:lnSpc>
            </a:pPr>
            <a:r>
              <a:rPr lang="zh-CN" altLang="en-US" sz="1800">
                <a:latin typeface="宋体" panose="02010600030101010101" pitchFamily="2" charset="-122"/>
              </a:rPr>
              <a:t>如图</a:t>
            </a:r>
            <a:r>
              <a:rPr lang="en-US" altLang="zh-CN" sz="1800">
                <a:latin typeface="宋体" panose="02010600030101010101" pitchFamily="2" charset="-122"/>
              </a:rPr>
              <a:t>8-3</a:t>
            </a:r>
            <a:r>
              <a:rPr lang="zh-CN" altLang="en-US" sz="1800">
                <a:latin typeface="宋体" panose="02010600030101010101" pitchFamily="2" charset="-122"/>
              </a:rPr>
              <a:t>（</a:t>
            </a:r>
            <a:r>
              <a:rPr lang="en-US" altLang="zh-CN" sz="1800">
                <a:latin typeface="宋体" panose="02010600030101010101" pitchFamily="2" charset="-122"/>
              </a:rPr>
              <a:t>a</a:t>
            </a:r>
            <a:r>
              <a:rPr lang="zh-CN" altLang="en-US" sz="1800">
                <a:latin typeface="宋体" panose="02010600030101010101" pitchFamily="2" charset="-122"/>
              </a:rPr>
              <a:t>）所示，正补偿就是刀具沿</a:t>
            </a:r>
            <a:r>
              <a:rPr lang="en-US" altLang="zh-CN" sz="1800">
                <a:latin typeface="宋体" panose="02010600030101010101" pitchFamily="2" charset="-122"/>
              </a:rPr>
              <a:t>Z</a:t>
            </a:r>
            <a:r>
              <a:rPr lang="zh-CN" altLang="en-US" sz="1800">
                <a:latin typeface="宋体" panose="02010600030101010101" pitchFamily="2" charset="-122"/>
              </a:rPr>
              <a:t>轴正方向进行偏置的过程，即将</a:t>
            </a:r>
            <a:r>
              <a:rPr lang="en-US" altLang="zh-CN" sz="1800">
                <a:latin typeface="宋体" panose="02010600030101010101" pitchFamily="2" charset="-122"/>
              </a:rPr>
              <a:t>Z</a:t>
            </a:r>
            <a:r>
              <a:rPr lang="zh-CN" altLang="en-US" sz="1800">
                <a:latin typeface="宋体" panose="02010600030101010101" pitchFamily="2" charset="-122"/>
              </a:rPr>
              <a:t>坐标尺寸字与</a:t>
            </a:r>
            <a:r>
              <a:rPr lang="en-US" altLang="zh-CN" sz="1800">
                <a:latin typeface="宋体" panose="02010600030101010101" pitchFamily="2" charset="-122"/>
              </a:rPr>
              <a:t>H</a:t>
            </a:r>
            <a:r>
              <a:rPr lang="zh-CN" altLang="en-US" sz="1800">
                <a:latin typeface="宋体" panose="02010600030101010101" pitchFamily="2" charset="-122"/>
              </a:rPr>
              <a:t>代码中存储的长度补偿数值相加，按其结果进行</a:t>
            </a:r>
            <a:r>
              <a:rPr lang="en-US" altLang="zh-CN" sz="1800">
                <a:latin typeface="宋体" panose="02010600030101010101" pitchFamily="2" charset="-122"/>
              </a:rPr>
              <a:t>Z</a:t>
            </a:r>
            <a:r>
              <a:rPr lang="zh-CN" altLang="en-US" sz="1800">
                <a:latin typeface="宋体" panose="02010600030101010101" pitchFamily="2" charset="-122"/>
              </a:rPr>
              <a:t>轴运动。即</a:t>
            </a:r>
            <a:endParaRPr lang="zh-CN" altLang="en-US" sz="1800">
              <a:latin typeface="宋体" panose="02010600030101010101" pitchFamily="2" charset="-122"/>
            </a:endParaRPr>
          </a:p>
          <a:p>
            <a:pPr indent="359410">
              <a:lnSpc>
                <a:spcPct val="150000"/>
              </a:lnSpc>
            </a:pPr>
            <a:r>
              <a:rPr lang="en-US" altLang="zh-CN" sz="1800">
                <a:latin typeface="宋体" panose="02010600030101010101" pitchFamily="2" charset="-122"/>
              </a:rPr>
              <a:t>Z</a:t>
            </a:r>
            <a:r>
              <a:rPr lang="zh-CN" altLang="en-US" sz="1800">
                <a:latin typeface="宋体" panose="02010600030101010101" pitchFamily="2" charset="-122"/>
              </a:rPr>
              <a:t>向实际位置</a:t>
            </a:r>
            <a:r>
              <a:rPr lang="en-US" altLang="zh-CN" sz="1800">
                <a:latin typeface="宋体" panose="02010600030101010101" pitchFamily="2" charset="-122"/>
              </a:rPr>
              <a:t>=</a:t>
            </a:r>
            <a:r>
              <a:rPr lang="zh-CN" altLang="en-US" sz="1800">
                <a:latin typeface="宋体" panose="02010600030101010101" pitchFamily="2" charset="-122"/>
              </a:rPr>
              <a:t>程序给定值</a:t>
            </a:r>
            <a:r>
              <a:rPr lang="en-US" altLang="zh-CN" sz="1800">
                <a:latin typeface="宋体" panose="02010600030101010101" pitchFamily="2" charset="-122"/>
              </a:rPr>
              <a:t>+</a:t>
            </a:r>
            <a:r>
              <a:rPr lang="zh-CN" altLang="en-US" sz="1800">
                <a:latin typeface="宋体" panose="02010600030101010101" pitchFamily="2" charset="-122"/>
              </a:rPr>
              <a:t>补偿值</a:t>
            </a:r>
            <a:r>
              <a:rPr lang="en-US" altLang="zh-CN" sz="1800">
                <a:latin typeface="宋体" panose="02010600030101010101" pitchFamily="2" charset="-122"/>
              </a:rPr>
              <a:t>(Hxx)</a:t>
            </a:r>
            <a:endParaRPr lang="en-US" altLang="zh-CN" sz="1800">
              <a:latin typeface="宋体" panose="02010600030101010101" pitchFamily="2" charset="-122"/>
            </a:endParaRPr>
          </a:p>
          <a:p>
            <a:pPr indent="359410">
              <a:lnSpc>
                <a:spcPct val="150000"/>
              </a:lnSpc>
            </a:pPr>
            <a:r>
              <a:rPr lang="zh-CN" altLang="en-US" sz="1800">
                <a:latin typeface="宋体" panose="02010600030101010101" pitchFamily="2" charset="-122"/>
              </a:rPr>
              <a:t>如</a:t>
            </a:r>
            <a:r>
              <a:rPr lang="en-US" altLang="zh-CN" sz="1800">
                <a:latin typeface="宋体" panose="02010600030101010101" pitchFamily="2" charset="-122"/>
              </a:rPr>
              <a:t>“G90 G43 G00 Z15 H01</a:t>
            </a:r>
            <a:r>
              <a:rPr lang="zh-CN" altLang="en-US" sz="1800">
                <a:latin typeface="宋体" panose="02010600030101010101" pitchFamily="2" charset="-122"/>
              </a:rPr>
              <a:t>；</a:t>
            </a:r>
            <a:r>
              <a:rPr lang="en-US" altLang="zh-CN" sz="1800">
                <a:latin typeface="宋体" panose="02010600030101010101" pitchFamily="2" charset="-122"/>
              </a:rPr>
              <a:t>”</a:t>
            </a:r>
            <a:r>
              <a:rPr lang="zh-CN" altLang="en-US" sz="1800">
                <a:latin typeface="宋体" panose="02010600030101010101" pitchFamily="2" charset="-122"/>
              </a:rPr>
              <a:t>，其中</a:t>
            </a:r>
            <a:r>
              <a:rPr lang="en-US" altLang="zh-CN" sz="1800">
                <a:latin typeface="宋体" panose="02010600030101010101" pitchFamily="2" charset="-122"/>
              </a:rPr>
              <a:t>H01 = 10mm</a:t>
            </a:r>
            <a:r>
              <a:rPr lang="zh-CN" altLang="en-US" sz="1800">
                <a:latin typeface="宋体" panose="02010600030101010101" pitchFamily="2" charset="-122"/>
              </a:rPr>
              <a:t>，则</a:t>
            </a:r>
            <a:r>
              <a:rPr lang="en-US" altLang="zh-CN" sz="1800">
                <a:latin typeface="宋体" panose="02010600030101010101" pitchFamily="2" charset="-122"/>
              </a:rPr>
              <a:t>Z</a:t>
            </a:r>
            <a:r>
              <a:rPr lang="zh-CN" altLang="en-US" sz="1800">
                <a:latin typeface="宋体" panose="02010600030101010101" pitchFamily="2" charset="-122"/>
              </a:rPr>
              <a:t>向实际到达点为</a:t>
            </a:r>
            <a:r>
              <a:rPr lang="en-US" altLang="zh-CN" sz="1800">
                <a:latin typeface="宋体" panose="02010600030101010101" pitchFamily="2" charset="-122"/>
              </a:rPr>
              <a:t>15+10=25mm</a:t>
            </a:r>
            <a:r>
              <a:rPr lang="zh-CN" altLang="en-US" sz="1800">
                <a:latin typeface="宋体" panose="02010600030101010101" pitchFamily="2" charset="-122"/>
              </a:rPr>
              <a:t>。</a:t>
            </a:r>
            <a:endParaRPr lang="zh-CN" altLang="en-US" sz="1800">
              <a:latin typeface="宋体" panose="02010600030101010101" pitchFamily="2" charset="-122"/>
            </a:endParaRPr>
          </a:p>
          <a:p>
            <a:pPr indent="359410">
              <a:lnSpc>
                <a:spcPct val="150000"/>
              </a:lnSpc>
            </a:pPr>
            <a:r>
              <a:rPr lang="en-US" altLang="en-US" sz="1800">
                <a:latin typeface="宋体" panose="02010600030101010101" pitchFamily="2" charset="-122"/>
              </a:rPr>
              <a:t>⑥</a:t>
            </a:r>
            <a:r>
              <a:rPr lang="zh-CN" altLang="en-US" sz="1800">
                <a:latin typeface="宋体" panose="02010600030101010101" pitchFamily="2" charset="-122"/>
              </a:rPr>
              <a:t>负补偿</a:t>
            </a:r>
            <a:r>
              <a:rPr lang="en-US" altLang="zh-CN" sz="1800">
                <a:latin typeface="宋体" panose="02010600030101010101" pitchFamily="2" charset="-122"/>
              </a:rPr>
              <a:t>G44</a:t>
            </a:r>
            <a:endParaRPr lang="en-US" altLang="zh-CN" sz="1800">
              <a:latin typeface="宋体" panose="02010600030101010101" pitchFamily="2" charset="-122"/>
            </a:endParaRPr>
          </a:p>
          <a:p>
            <a:pPr indent="359410">
              <a:lnSpc>
                <a:spcPct val="150000"/>
              </a:lnSpc>
            </a:pPr>
            <a:r>
              <a:rPr lang="zh-CN" altLang="en-US" sz="1800">
                <a:latin typeface="宋体" panose="02010600030101010101" pitchFamily="2" charset="-122"/>
              </a:rPr>
              <a:t>如图</a:t>
            </a:r>
            <a:r>
              <a:rPr lang="en-US" altLang="zh-CN" sz="1800">
                <a:latin typeface="宋体" panose="02010600030101010101" pitchFamily="2" charset="-122"/>
              </a:rPr>
              <a:t>8-3</a:t>
            </a:r>
            <a:r>
              <a:rPr lang="zh-CN" altLang="en-US" sz="1800">
                <a:latin typeface="宋体" panose="02010600030101010101" pitchFamily="2" charset="-122"/>
              </a:rPr>
              <a:t>（</a:t>
            </a:r>
            <a:r>
              <a:rPr lang="en-US" altLang="zh-CN" sz="1800">
                <a:latin typeface="宋体" panose="02010600030101010101" pitchFamily="2" charset="-122"/>
              </a:rPr>
              <a:t>b</a:t>
            </a:r>
            <a:r>
              <a:rPr lang="zh-CN" altLang="en-US" sz="1800">
                <a:latin typeface="宋体" panose="02010600030101010101" pitchFamily="2" charset="-122"/>
              </a:rPr>
              <a:t>）所示，负补偿就是刀具沿</a:t>
            </a:r>
            <a:r>
              <a:rPr lang="en-US" altLang="zh-CN" sz="1800">
                <a:latin typeface="宋体" panose="02010600030101010101" pitchFamily="2" charset="-122"/>
              </a:rPr>
              <a:t>Z</a:t>
            </a:r>
            <a:r>
              <a:rPr lang="zh-CN" altLang="en-US" sz="1800">
                <a:latin typeface="宋体" panose="02010600030101010101" pitchFamily="2" charset="-122"/>
              </a:rPr>
              <a:t>轴负方向进行偏置的过程，即将</a:t>
            </a:r>
            <a:r>
              <a:rPr lang="en-US" altLang="zh-CN" sz="1800">
                <a:latin typeface="宋体" panose="02010600030101010101" pitchFamily="2" charset="-122"/>
              </a:rPr>
              <a:t>Z</a:t>
            </a:r>
            <a:r>
              <a:rPr lang="zh-CN" altLang="en-US" sz="1800">
                <a:latin typeface="宋体" panose="02010600030101010101" pitchFamily="2" charset="-122"/>
              </a:rPr>
              <a:t>坐标尺寸字与</a:t>
            </a:r>
            <a:r>
              <a:rPr lang="en-US" altLang="zh-CN" sz="1800">
                <a:latin typeface="宋体" panose="02010600030101010101" pitchFamily="2" charset="-122"/>
              </a:rPr>
              <a:t>H</a:t>
            </a:r>
            <a:r>
              <a:rPr lang="zh-CN" altLang="en-US" sz="1800">
                <a:latin typeface="宋体" panose="02010600030101010101" pitchFamily="2" charset="-122"/>
              </a:rPr>
              <a:t>代码中存储的长度补偿数值相减，按其结果进行</a:t>
            </a:r>
            <a:r>
              <a:rPr lang="en-US" altLang="zh-CN" sz="1800">
                <a:latin typeface="宋体" panose="02010600030101010101" pitchFamily="2" charset="-122"/>
              </a:rPr>
              <a:t>Z</a:t>
            </a:r>
            <a:r>
              <a:rPr lang="zh-CN" altLang="en-US" sz="1800">
                <a:latin typeface="宋体" panose="02010600030101010101" pitchFamily="2" charset="-122"/>
              </a:rPr>
              <a:t>轴运动。即</a:t>
            </a:r>
            <a:endParaRPr lang="zh-CN" altLang="en-US" sz="1800">
              <a:latin typeface="宋体" panose="02010600030101010101" pitchFamily="2" charset="-122"/>
            </a:endParaRPr>
          </a:p>
          <a:p>
            <a:pPr indent="359410">
              <a:lnSpc>
                <a:spcPct val="150000"/>
              </a:lnSpc>
            </a:pPr>
            <a:r>
              <a:rPr lang="en-US" altLang="zh-CN" sz="1800">
                <a:latin typeface="宋体" panose="02010600030101010101" pitchFamily="2" charset="-122"/>
              </a:rPr>
              <a:t>Z</a:t>
            </a:r>
            <a:r>
              <a:rPr lang="zh-CN" altLang="en-US" sz="1800">
                <a:latin typeface="宋体" panose="02010600030101010101" pitchFamily="2" charset="-122"/>
              </a:rPr>
              <a:t>向实际位置</a:t>
            </a:r>
            <a:r>
              <a:rPr lang="en-US" altLang="zh-CN" sz="1800">
                <a:latin typeface="宋体" panose="02010600030101010101" pitchFamily="2" charset="-122"/>
              </a:rPr>
              <a:t>=</a:t>
            </a:r>
            <a:r>
              <a:rPr lang="zh-CN" altLang="en-US" sz="1800">
                <a:latin typeface="宋体" panose="02010600030101010101" pitchFamily="2" charset="-122"/>
              </a:rPr>
              <a:t>程序给定值</a:t>
            </a:r>
            <a:r>
              <a:rPr lang="en-US" altLang="zh-CN" sz="1800">
                <a:latin typeface="宋体" panose="02010600030101010101" pitchFamily="2" charset="-122"/>
              </a:rPr>
              <a:t>-</a:t>
            </a:r>
            <a:r>
              <a:rPr lang="zh-CN" altLang="en-US" sz="1800">
                <a:latin typeface="宋体" panose="02010600030101010101" pitchFamily="2" charset="-122"/>
              </a:rPr>
              <a:t>补偿值</a:t>
            </a:r>
            <a:r>
              <a:rPr lang="en-US" altLang="zh-CN" sz="1800">
                <a:latin typeface="宋体" panose="02010600030101010101" pitchFamily="2" charset="-122"/>
              </a:rPr>
              <a:t>(Hxx)</a:t>
            </a:r>
            <a:endParaRPr lang="en-US" altLang="zh-CN" sz="1800">
              <a:latin typeface="宋体" panose="02010600030101010101" pitchFamily="2" charset="-122"/>
            </a:endParaRPr>
          </a:p>
          <a:p>
            <a:pPr indent="359410">
              <a:lnSpc>
                <a:spcPct val="150000"/>
              </a:lnSpc>
            </a:pPr>
            <a:r>
              <a:rPr lang="zh-CN" altLang="en-US" sz="1800">
                <a:latin typeface="宋体" panose="02010600030101010101" pitchFamily="2" charset="-122"/>
              </a:rPr>
              <a:t>如</a:t>
            </a:r>
            <a:r>
              <a:rPr lang="en-US" altLang="zh-CN" sz="1800">
                <a:latin typeface="宋体" panose="02010600030101010101" pitchFamily="2" charset="-122"/>
              </a:rPr>
              <a:t>“G90 G44 G00 Z15 H01</a:t>
            </a:r>
            <a:r>
              <a:rPr lang="zh-CN" altLang="en-US" sz="1800">
                <a:latin typeface="宋体" panose="02010600030101010101" pitchFamily="2" charset="-122"/>
              </a:rPr>
              <a:t>；</a:t>
            </a:r>
            <a:r>
              <a:rPr lang="en-US" altLang="zh-CN" sz="1800">
                <a:latin typeface="宋体" panose="02010600030101010101" pitchFamily="2" charset="-122"/>
              </a:rPr>
              <a:t>”</a:t>
            </a:r>
            <a:r>
              <a:rPr lang="zh-CN" altLang="en-US" sz="1800">
                <a:latin typeface="宋体" panose="02010600030101010101" pitchFamily="2" charset="-122"/>
              </a:rPr>
              <a:t>，其中</a:t>
            </a:r>
            <a:r>
              <a:rPr lang="en-US" altLang="zh-CN" sz="1800">
                <a:latin typeface="宋体" panose="02010600030101010101" pitchFamily="2" charset="-122"/>
              </a:rPr>
              <a:t>H01 = 10mm</a:t>
            </a:r>
            <a:r>
              <a:rPr lang="zh-CN" altLang="en-US" sz="1800">
                <a:latin typeface="宋体" panose="02010600030101010101" pitchFamily="2" charset="-122"/>
              </a:rPr>
              <a:t>，则</a:t>
            </a:r>
            <a:r>
              <a:rPr lang="en-US" altLang="zh-CN" sz="1800">
                <a:latin typeface="宋体" panose="02010600030101010101" pitchFamily="2" charset="-122"/>
              </a:rPr>
              <a:t>Z</a:t>
            </a:r>
            <a:r>
              <a:rPr lang="zh-CN" altLang="en-US" sz="1800">
                <a:latin typeface="宋体" panose="02010600030101010101" pitchFamily="2" charset="-122"/>
              </a:rPr>
              <a:t>向实际到达点为</a:t>
            </a:r>
            <a:r>
              <a:rPr lang="en-US" altLang="zh-CN" sz="1800">
                <a:latin typeface="宋体" panose="02010600030101010101" pitchFamily="2" charset="-122"/>
              </a:rPr>
              <a:t>15-10=5mm</a:t>
            </a:r>
            <a:r>
              <a:rPr lang="zh-CN" altLang="en-US" sz="1800">
                <a:latin typeface="宋体" panose="02010600030101010101" pitchFamily="2" charset="-122"/>
              </a:rPr>
              <a:t>。</a:t>
            </a:r>
            <a:endParaRPr lang="zh-CN" altLang="en-US" sz="1800">
              <a:latin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p:nvPr/>
        </p:nvPicPr>
        <p:blipFill>
          <a:blip r:embed="rId1"/>
          <a:stretch>
            <a:fillRect/>
          </a:stretch>
        </p:blipFill>
        <p:spPr>
          <a:xfrm>
            <a:off x="1403985" y="1988820"/>
            <a:ext cx="6306820" cy="2684780"/>
          </a:xfrm>
          <a:prstGeom prst="rect">
            <a:avLst/>
          </a:prstGeom>
        </p:spPr>
      </p:pic>
      <p:sp>
        <p:nvSpPr>
          <p:cNvPr id="3" name="文本框 2"/>
          <p:cNvSpPr txBox="1"/>
          <p:nvPr/>
        </p:nvSpPr>
        <p:spPr>
          <a:xfrm>
            <a:off x="1331595" y="4941570"/>
            <a:ext cx="6734810" cy="829945"/>
          </a:xfrm>
          <a:prstGeom prst="rect">
            <a:avLst/>
          </a:prstGeom>
        </p:spPr>
        <p:txBody>
          <a:bodyPr wrap="square">
            <a:spAutoFit/>
          </a:bodyPr>
          <a:p>
            <a:pPr marL="0" indent="800100" algn="l" defTabSz="266700">
              <a:lnSpc>
                <a:spcPct val="150000"/>
              </a:lnSpc>
              <a:spcBef>
                <a:spcPct val="0"/>
              </a:spcBef>
              <a:spcAft>
                <a:spcPct val="0"/>
              </a:spcAft>
            </a:pPr>
            <a:r>
              <a:rPr lang="zh-CN" altLang="en-US" sz="1600">
                <a:latin typeface="宋体" panose="02010600030101010101" pitchFamily="2" charset="-122"/>
                <a:ea typeface="宋体" panose="02010600030101010101" pitchFamily="2" charset="-122"/>
              </a:rPr>
              <a:t>（</a:t>
            </a:r>
            <a:r>
              <a:rPr lang="en-US" altLang="zh-CN" sz="1600">
                <a:latin typeface="宋体" panose="02010600030101010101" pitchFamily="2" charset="-122"/>
                <a:ea typeface="宋体" panose="02010600030101010101" pitchFamily="2" charset="-122"/>
              </a:rPr>
              <a:t>a</a:t>
            </a:r>
            <a:r>
              <a:rPr lang="zh-CN" altLang="en-US" sz="1600">
                <a:latin typeface="宋体" panose="02010600030101010101" pitchFamily="2" charset="-122"/>
                <a:ea typeface="宋体" panose="02010600030101010101" pitchFamily="2" charset="-122"/>
              </a:rPr>
              <a:t>）正补偿</a:t>
            </a:r>
            <a:r>
              <a:rPr lang="en-US" altLang="zh-CN" sz="1600">
                <a:latin typeface="宋体" panose="02010600030101010101" pitchFamily="2" charset="-122"/>
                <a:ea typeface="宋体" panose="02010600030101010101" pitchFamily="2" charset="-122"/>
              </a:rPr>
              <a:t>                      </a:t>
            </a:r>
            <a:r>
              <a:rPr lang="zh-CN" altLang="en-US" sz="1600">
                <a:latin typeface="宋体" panose="02010600030101010101" pitchFamily="2" charset="-122"/>
                <a:ea typeface="宋体" panose="02010600030101010101" pitchFamily="2" charset="-122"/>
              </a:rPr>
              <a:t>（</a:t>
            </a:r>
            <a:r>
              <a:rPr lang="en-US" altLang="zh-CN" sz="1600">
                <a:latin typeface="宋体" panose="02010600030101010101" pitchFamily="2" charset="-122"/>
                <a:ea typeface="宋体" panose="02010600030101010101" pitchFamily="2" charset="-122"/>
              </a:rPr>
              <a:t>b</a:t>
            </a:r>
            <a:r>
              <a:rPr lang="zh-CN" altLang="en-US" sz="1600">
                <a:latin typeface="宋体" panose="02010600030101010101" pitchFamily="2" charset="-122"/>
                <a:ea typeface="宋体" panose="02010600030101010101" pitchFamily="2" charset="-122"/>
              </a:rPr>
              <a:t>）负补偿</a:t>
            </a:r>
            <a:endParaRPr lang="zh-CN" altLang="en-US" sz="1600">
              <a:latin typeface="宋体" panose="02010600030101010101" pitchFamily="2" charset="-122"/>
              <a:ea typeface="宋体" panose="02010600030101010101" pitchFamily="2" charset="-122"/>
            </a:endParaRPr>
          </a:p>
          <a:p>
            <a:pPr marL="0" indent="400050" algn="ctr" defTabSz="266700">
              <a:lnSpc>
                <a:spcPct val="150000"/>
              </a:lnSpc>
              <a:spcBef>
                <a:spcPct val="0"/>
              </a:spcBef>
              <a:spcAft>
                <a:spcPct val="0"/>
              </a:spcAft>
            </a:pPr>
            <a:r>
              <a:rPr lang="zh-CN" altLang="en-US" sz="1600">
                <a:latin typeface="宋体" panose="02010600030101010101" pitchFamily="2" charset="-122"/>
                <a:ea typeface="宋体" panose="02010600030101010101" pitchFamily="2" charset="-122"/>
              </a:rPr>
              <a:t>图</a:t>
            </a:r>
            <a:r>
              <a:rPr lang="en-US" altLang="zh-CN" sz="1600">
                <a:latin typeface="宋体" panose="02010600030101010101" pitchFamily="2" charset="-122"/>
                <a:ea typeface="宋体" panose="02010600030101010101" pitchFamily="2" charset="-122"/>
              </a:rPr>
              <a:t>8-3 </a:t>
            </a:r>
            <a:r>
              <a:rPr lang="zh-CN" altLang="en-US" sz="1600">
                <a:latin typeface="宋体" panose="02010600030101010101" pitchFamily="2" charset="-122"/>
                <a:ea typeface="宋体" panose="02010600030101010101" pitchFamily="2" charset="-122"/>
              </a:rPr>
              <a:t>刀具长度补偿过程</a:t>
            </a:r>
            <a:endParaRPr lang="zh-CN" altLang="en-US" sz="1600">
              <a:latin typeface="宋体" panose="02010600030101010101" pitchFamily="2" charset="-122"/>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66" name="文本框 165"/>
          <p:cNvSpPr txBox="1"/>
          <p:nvPr/>
        </p:nvSpPr>
        <p:spPr>
          <a:xfrm>
            <a:off x="1115695" y="1268730"/>
            <a:ext cx="7403465" cy="5077460"/>
          </a:xfrm>
          <a:prstGeom prst="rect">
            <a:avLst/>
          </a:prstGeom>
          <a:noFill/>
          <a:ln w="9525">
            <a:noFill/>
          </a:ln>
        </p:spPr>
        <p:txBody>
          <a:bodyPr wrap="square">
            <a:spAutoFit/>
          </a:bodyPr>
          <a:p>
            <a:pPr indent="304800">
              <a:lnSpc>
                <a:spcPct val="150000"/>
              </a:lnSpc>
            </a:pPr>
            <a:r>
              <a:rPr lang="en-US" altLang="zh-CN" sz="1800" b="1">
                <a:latin typeface="宋体" panose="02010600030101010101" pitchFamily="2" charset="-122"/>
              </a:rPr>
              <a:t>3.</a:t>
            </a:r>
            <a:r>
              <a:rPr lang="zh-CN" altLang="en-US" sz="1800" b="1">
                <a:latin typeface="宋体" panose="02010600030101010101" pitchFamily="2" charset="-122"/>
              </a:rPr>
              <a:t>取消刀具长度补偿指令（</a:t>
            </a:r>
            <a:r>
              <a:rPr lang="en-US" altLang="zh-CN" sz="1800" b="1">
                <a:latin typeface="宋体" panose="02010600030101010101" pitchFamily="2" charset="-122"/>
              </a:rPr>
              <a:t>G49</a:t>
            </a:r>
            <a:r>
              <a:rPr lang="zh-CN" altLang="en-US" sz="1800" b="1">
                <a:latin typeface="宋体" panose="02010600030101010101" pitchFamily="2" charset="-122"/>
              </a:rPr>
              <a:t>）</a:t>
            </a:r>
            <a:endParaRPr lang="zh-CN" altLang="en-US" sz="1800" b="1">
              <a:latin typeface="宋体" panose="02010600030101010101" pitchFamily="2" charset="-122"/>
            </a:endParaRPr>
          </a:p>
          <a:p>
            <a:pPr indent="304800">
              <a:lnSpc>
                <a:spcPct val="150000"/>
              </a:lnSpc>
            </a:pPr>
            <a:r>
              <a:rPr lang="zh-CN" altLang="en-US" sz="1800">
                <a:latin typeface="宋体" panose="02010600030101010101" pitchFamily="2" charset="-122"/>
              </a:rPr>
              <a:t>类似刀具半径补偿功能，不需要长度补偿时可以使用取消长度补偿指令（</a:t>
            </a:r>
            <a:r>
              <a:rPr lang="en-US" altLang="zh-CN" sz="1800">
                <a:latin typeface="宋体" panose="02010600030101010101" pitchFamily="2" charset="-122"/>
              </a:rPr>
              <a:t>G49</a:t>
            </a:r>
            <a:r>
              <a:rPr lang="zh-CN" altLang="en-US" sz="1800">
                <a:latin typeface="宋体" panose="02010600030101010101" pitchFamily="2" charset="-122"/>
              </a:rPr>
              <a:t>）取消已建立的补偿。</a:t>
            </a:r>
            <a:endParaRPr lang="zh-CN" altLang="en-US" sz="1800">
              <a:latin typeface="宋体" panose="02010600030101010101" pitchFamily="2" charset="-122"/>
            </a:endParaRPr>
          </a:p>
          <a:p>
            <a:pPr indent="304800">
              <a:lnSpc>
                <a:spcPct val="150000"/>
              </a:lnSpc>
            </a:pPr>
            <a:r>
              <a:rPr lang="en-US" altLang="zh-CN" sz="1800" b="1">
                <a:latin typeface="宋体" panose="02010600030101010101" pitchFamily="2" charset="-122"/>
              </a:rPr>
              <a:t>(1)</a:t>
            </a:r>
            <a:r>
              <a:rPr lang="zh-CN" altLang="en-US" sz="1800" b="1">
                <a:latin typeface="宋体" panose="02010600030101010101" pitchFamily="2" charset="-122"/>
              </a:rPr>
              <a:t>指令格式</a:t>
            </a:r>
            <a:endParaRPr lang="zh-CN" altLang="en-US" sz="1800" b="1">
              <a:latin typeface="宋体" panose="02010600030101010101" pitchFamily="2" charset="-122"/>
            </a:endParaRPr>
          </a:p>
          <a:p>
            <a:pPr indent="304800">
              <a:lnSpc>
                <a:spcPct val="150000"/>
              </a:lnSpc>
            </a:pPr>
            <a:r>
              <a:rPr lang="en-US" altLang="zh-CN" sz="1800">
                <a:latin typeface="宋体" panose="02010600030101010101" pitchFamily="2" charset="-122"/>
              </a:rPr>
              <a:t>G49 G00/G01 Z</a:t>
            </a:r>
            <a:r>
              <a:rPr lang="en-US" altLang="zh-CN" sz="1800" u="sng">
                <a:latin typeface="宋体" panose="02010600030101010101" pitchFamily="2" charset="-122"/>
              </a:rPr>
              <a:t>  </a:t>
            </a:r>
            <a:r>
              <a:rPr lang="en-US" altLang="zh-CN" sz="1800">
                <a:latin typeface="宋体" panose="02010600030101010101" pitchFamily="2" charset="-122"/>
              </a:rPr>
              <a:t>;</a:t>
            </a:r>
            <a:endParaRPr lang="en-US" altLang="zh-CN" sz="1800">
              <a:latin typeface="宋体" panose="02010600030101010101" pitchFamily="2" charset="-122"/>
            </a:endParaRPr>
          </a:p>
          <a:p>
            <a:pPr indent="304800">
              <a:lnSpc>
                <a:spcPct val="150000"/>
              </a:lnSpc>
            </a:pPr>
            <a:r>
              <a:rPr lang="en-US" altLang="zh-CN" sz="1800" b="1">
                <a:latin typeface="宋体" panose="02010600030101010101" pitchFamily="2" charset="-122"/>
              </a:rPr>
              <a:t>(2)</a:t>
            </a:r>
            <a:r>
              <a:rPr lang="zh-CN" altLang="en-US" sz="1800" b="1">
                <a:latin typeface="宋体" panose="02010600030101010101" pitchFamily="2" charset="-122"/>
              </a:rPr>
              <a:t>指令说明</a:t>
            </a:r>
            <a:endParaRPr lang="zh-CN" altLang="en-US" sz="1800" b="1">
              <a:latin typeface="宋体" panose="02010600030101010101" pitchFamily="2" charset="-122"/>
            </a:endParaRPr>
          </a:p>
          <a:p>
            <a:pPr indent="304800">
              <a:lnSpc>
                <a:spcPct val="150000"/>
              </a:lnSpc>
            </a:pPr>
            <a:r>
              <a:rPr lang="en-US" altLang="en-US" sz="1800">
                <a:latin typeface="宋体" panose="02010600030101010101" pitchFamily="2" charset="-122"/>
              </a:rPr>
              <a:t>①</a:t>
            </a:r>
            <a:r>
              <a:rPr lang="zh-CN" altLang="en-US" sz="1800">
                <a:latin typeface="宋体" panose="02010600030101010101" pitchFamily="2" charset="-122"/>
              </a:rPr>
              <a:t>后建立的长度补偿也可以取消之前建立的补偿，新补偿值会自动替代原来的补偿值，不会造成补偿值的叠加。</a:t>
            </a:r>
            <a:endParaRPr lang="zh-CN" altLang="en-US" sz="1800">
              <a:latin typeface="宋体" panose="02010600030101010101" pitchFamily="2" charset="-122"/>
            </a:endParaRPr>
          </a:p>
          <a:p>
            <a:pPr indent="304800">
              <a:lnSpc>
                <a:spcPct val="150000"/>
              </a:lnSpc>
            </a:pPr>
            <a:r>
              <a:rPr lang="en-US" altLang="en-US" sz="1800">
                <a:latin typeface="宋体" panose="02010600030101010101" pitchFamily="2" charset="-122"/>
              </a:rPr>
              <a:t>②</a:t>
            </a:r>
            <a:r>
              <a:rPr lang="zh-CN" altLang="en-US" sz="1800">
                <a:latin typeface="宋体" panose="02010600030101010101" pitchFamily="2" charset="-122"/>
              </a:rPr>
              <a:t>在</a:t>
            </a:r>
            <a:r>
              <a:rPr lang="en-US" altLang="zh-CN" sz="1800">
                <a:latin typeface="宋体" panose="02010600030101010101" pitchFamily="2" charset="-122"/>
              </a:rPr>
              <a:t>Z</a:t>
            </a:r>
            <a:r>
              <a:rPr lang="zh-CN" altLang="en-US" sz="1800">
                <a:latin typeface="宋体" panose="02010600030101010101" pitchFamily="2" charset="-122"/>
              </a:rPr>
              <a:t>向运动中取消刀具长度补偿时必须使用一条</a:t>
            </a:r>
            <a:r>
              <a:rPr lang="en-US" altLang="zh-CN" sz="1800">
                <a:latin typeface="宋体" panose="02010600030101010101" pitchFamily="2" charset="-122"/>
              </a:rPr>
              <a:t>Z</a:t>
            </a:r>
            <a:r>
              <a:rPr lang="zh-CN" altLang="en-US" sz="1800">
                <a:latin typeface="宋体" panose="02010600030101010101" pitchFamily="2" charset="-122"/>
              </a:rPr>
              <a:t>向移动类指令引导取消过程。</a:t>
            </a:r>
            <a:endParaRPr lang="zh-CN" altLang="en-US" sz="1800">
              <a:latin typeface="宋体" panose="02010600030101010101" pitchFamily="2" charset="-122"/>
            </a:endParaRPr>
          </a:p>
          <a:p>
            <a:pPr indent="304800">
              <a:lnSpc>
                <a:spcPct val="150000"/>
              </a:lnSpc>
            </a:pPr>
            <a:r>
              <a:rPr lang="en-US" altLang="en-US" sz="1800">
                <a:latin typeface="宋体" panose="02010600030101010101" pitchFamily="2" charset="-122"/>
              </a:rPr>
              <a:t>③</a:t>
            </a:r>
            <a:r>
              <a:rPr lang="zh-CN" altLang="en-US" sz="1800">
                <a:latin typeface="宋体" panose="02010600030101010101" pitchFamily="2" charset="-122"/>
              </a:rPr>
              <a:t>取消长度补偿时，不用添加长度补偿号。若建立刀具长度补偿时，补偿号为</a:t>
            </a:r>
            <a:r>
              <a:rPr lang="en-US" altLang="zh-CN" sz="1800">
                <a:latin typeface="宋体" panose="02010600030101010101" pitchFamily="2" charset="-122"/>
              </a:rPr>
              <a:t>HOO</a:t>
            </a:r>
            <a:r>
              <a:rPr lang="zh-CN" altLang="en-US" sz="1800">
                <a:latin typeface="宋体" panose="02010600030101010101" pitchFamily="2" charset="-122"/>
              </a:rPr>
              <a:t>也意味着取消刀具长度补偿值，如</a:t>
            </a:r>
            <a:r>
              <a:rPr lang="en-US" altLang="zh-CN" sz="1800">
                <a:latin typeface="宋体" panose="02010600030101010101" pitchFamily="2" charset="-122"/>
              </a:rPr>
              <a:t>“G44 G01 Z10 H00;</a:t>
            </a:r>
            <a:endParaRPr lang="en-US" altLang="zh-CN" sz="1800">
              <a:latin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6" name="文本框 165"/>
          <p:cNvSpPr txBox="1"/>
          <p:nvPr/>
        </p:nvSpPr>
        <p:spPr>
          <a:xfrm>
            <a:off x="899160" y="1341120"/>
            <a:ext cx="7936865" cy="5077460"/>
          </a:xfrm>
          <a:prstGeom prst="rect">
            <a:avLst/>
          </a:prstGeom>
          <a:noFill/>
          <a:ln w="9525">
            <a:noFill/>
          </a:ln>
        </p:spPr>
        <p:txBody>
          <a:bodyPr wrap="square">
            <a:spAutoFit/>
          </a:bodyPr>
          <a:p>
            <a:pPr indent="381000">
              <a:lnSpc>
                <a:spcPct val="150000"/>
              </a:lnSpc>
            </a:pPr>
            <a:r>
              <a:rPr lang="en-US" altLang="zh-CN" sz="1800" b="1">
                <a:ea typeface="宋体" panose="02010600030101010101" pitchFamily="2" charset="-122"/>
              </a:rPr>
              <a:t>4.</a:t>
            </a:r>
            <a:r>
              <a:rPr lang="zh-CN" altLang="en-US" sz="1800" b="1">
                <a:ea typeface="宋体" panose="02010600030101010101" pitchFamily="2" charset="-122"/>
              </a:rPr>
              <a:t>攻螺纹循环指令（</a:t>
            </a:r>
            <a:r>
              <a:rPr lang="en-US" altLang="zh-CN" sz="1800" b="1">
                <a:ea typeface="宋体" panose="02010600030101010101" pitchFamily="2" charset="-122"/>
              </a:rPr>
              <a:t>G84</a:t>
            </a:r>
            <a:r>
              <a:rPr lang="zh-CN" altLang="en-US" sz="1800" b="1">
                <a:ea typeface="宋体" panose="02010600030101010101" pitchFamily="2" charset="-122"/>
              </a:rPr>
              <a:t>、</a:t>
            </a:r>
            <a:r>
              <a:rPr lang="en-US" altLang="zh-CN" sz="1800" b="1">
                <a:ea typeface="宋体" panose="02010600030101010101" pitchFamily="2" charset="-122"/>
              </a:rPr>
              <a:t>G74</a:t>
            </a:r>
            <a:r>
              <a:rPr lang="zh-CN" altLang="en-US" sz="1800" b="1">
                <a:ea typeface="宋体" panose="02010600030101010101" pitchFamily="2" charset="-122"/>
              </a:rPr>
              <a:t>）</a:t>
            </a:r>
            <a:endParaRPr lang="zh-CN" altLang="en-US" sz="1800" b="1">
              <a:ea typeface="宋体" panose="02010600030101010101" pitchFamily="2" charset="-122"/>
            </a:endParaRPr>
          </a:p>
          <a:p>
            <a:pPr indent="381000">
              <a:lnSpc>
                <a:spcPct val="150000"/>
              </a:lnSpc>
            </a:pPr>
            <a:r>
              <a:rPr lang="en-US" altLang="zh-CN" sz="1800">
                <a:ea typeface="宋体" panose="02010600030101010101" pitchFamily="2" charset="-122"/>
              </a:rPr>
              <a:t>G84</a:t>
            </a:r>
            <a:r>
              <a:rPr lang="zh-CN" altLang="en-US" sz="1800">
                <a:ea typeface="宋体" panose="02010600030101010101" pitchFamily="2" charset="-122"/>
              </a:rPr>
              <a:t>指令为攻右旋螺纹循环指令，用于加工右旋螺纹；</a:t>
            </a:r>
            <a:endParaRPr lang="zh-CN" altLang="en-US" sz="1800">
              <a:ea typeface="宋体" panose="02010600030101010101" pitchFamily="2" charset="-122"/>
            </a:endParaRPr>
          </a:p>
          <a:p>
            <a:pPr indent="381000">
              <a:lnSpc>
                <a:spcPct val="150000"/>
              </a:lnSpc>
            </a:pPr>
            <a:r>
              <a:rPr lang="en-US" altLang="zh-CN" sz="1800">
                <a:ea typeface="宋体" panose="02010600030101010101" pitchFamily="2" charset="-122"/>
              </a:rPr>
              <a:t>G74</a:t>
            </a:r>
            <a:r>
              <a:rPr lang="zh-CN" altLang="en-US" sz="1800">
                <a:ea typeface="宋体" panose="02010600030101010101" pitchFamily="2" charset="-122"/>
              </a:rPr>
              <a:t>指令为攻左旋螺纹循环指令，用于加工左旋螺纹。</a:t>
            </a:r>
            <a:endParaRPr lang="zh-CN" altLang="en-US" sz="1800">
              <a:ea typeface="宋体" panose="02010600030101010101" pitchFamily="2" charset="-122"/>
            </a:endParaRPr>
          </a:p>
          <a:p>
            <a:pPr indent="381000">
              <a:lnSpc>
                <a:spcPct val="150000"/>
              </a:lnSpc>
            </a:pPr>
            <a:r>
              <a:rPr lang="zh-CN" altLang="en-US" sz="1800" b="1">
                <a:ea typeface="宋体" panose="02010600030101010101" pitchFamily="2" charset="-122"/>
              </a:rPr>
              <a:t>（</a:t>
            </a:r>
            <a:r>
              <a:rPr lang="en-US" altLang="zh-CN" sz="1800" b="1">
                <a:ea typeface="宋体" panose="02010600030101010101" pitchFamily="2" charset="-122"/>
              </a:rPr>
              <a:t>1</a:t>
            </a:r>
            <a:r>
              <a:rPr lang="zh-CN" altLang="en-US" sz="1800" b="1">
                <a:ea typeface="宋体" panose="02010600030101010101" pitchFamily="2" charset="-122"/>
              </a:rPr>
              <a:t>）指令格式</a:t>
            </a:r>
            <a:endParaRPr lang="zh-CN" altLang="en-US" sz="1800" b="1">
              <a:ea typeface="宋体" panose="02010600030101010101" pitchFamily="2" charset="-122"/>
            </a:endParaRPr>
          </a:p>
          <a:p>
            <a:pPr indent="381000">
              <a:lnSpc>
                <a:spcPct val="150000"/>
              </a:lnSpc>
            </a:pPr>
            <a:r>
              <a:rPr lang="en-US" altLang="zh-CN" sz="1800">
                <a:ea typeface="宋体" panose="02010600030101010101" pitchFamily="2" charset="-122"/>
              </a:rPr>
              <a:t>G98/G99 G84 X</a:t>
            </a:r>
            <a:r>
              <a:rPr lang="en-US" altLang="zh-CN" sz="1800">
                <a:sym typeface="+mn-ea"/>
              </a:rPr>
              <a:t>__</a:t>
            </a:r>
            <a:r>
              <a:rPr lang="en-US" altLang="zh-CN" sz="1800">
                <a:ea typeface="宋体" panose="02010600030101010101" pitchFamily="2" charset="-122"/>
              </a:rPr>
              <a:t>Y</a:t>
            </a:r>
            <a:r>
              <a:rPr lang="en-US" altLang="zh-CN" sz="1800">
                <a:sym typeface="+mn-ea"/>
              </a:rPr>
              <a:t>__</a:t>
            </a:r>
            <a:r>
              <a:rPr lang="en-US" altLang="zh-CN" sz="1800">
                <a:ea typeface="宋体" panose="02010600030101010101" pitchFamily="2" charset="-122"/>
              </a:rPr>
              <a:t>Z</a:t>
            </a:r>
            <a:r>
              <a:rPr lang="en-US" altLang="zh-CN" sz="1800">
                <a:sym typeface="+mn-ea"/>
              </a:rPr>
              <a:t>__</a:t>
            </a:r>
            <a:r>
              <a:rPr lang="en-US" altLang="zh-CN" sz="1800">
                <a:ea typeface="宋体" panose="02010600030101010101" pitchFamily="2" charset="-122"/>
              </a:rPr>
              <a:t>R</a:t>
            </a:r>
            <a:r>
              <a:rPr lang="en-US" altLang="zh-CN" sz="1800">
                <a:sym typeface="+mn-ea"/>
              </a:rPr>
              <a:t>__</a:t>
            </a:r>
            <a:r>
              <a:rPr lang="en-US" altLang="zh-CN" sz="1800">
                <a:ea typeface="宋体" panose="02010600030101010101" pitchFamily="2" charset="-122"/>
              </a:rPr>
              <a:t>F</a:t>
            </a:r>
            <a:r>
              <a:rPr lang="en-US" altLang="zh-CN" sz="1800">
                <a:sym typeface="+mn-ea"/>
              </a:rPr>
              <a:t>__</a:t>
            </a:r>
            <a:r>
              <a:rPr lang="en-US" altLang="zh-CN" sz="1800">
                <a:ea typeface="宋体" panose="02010600030101010101" pitchFamily="2" charset="-122"/>
              </a:rPr>
              <a:t>K__</a:t>
            </a:r>
            <a:r>
              <a:rPr lang="zh-CN" altLang="en-US" sz="1800">
                <a:ea typeface="宋体" panose="02010600030101010101" pitchFamily="2" charset="-122"/>
              </a:rPr>
              <a:t>；</a:t>
            </a:r>
            <a:endParaRPr lang="zh-CN" altLang="en-US" sz="1800">
              <a:ea typeface="宋体" panose="02010600030101010101" pitchFamily="2" charset="-122"/>
            </a:endParaRPr>
          </a:p>
          <a:p>
            <a:pPr indent="381000">
              <a:lnSpc>
                <a:spcPct val="150000"/>
              </a:lnSpc>
            </a:pPr>
            <a:r>
              <a:rPr lang="en-US" altLang="zh-CN" sz="1800">
                <a:ea typeface="宋体" panose="02010600030101010101" pitchFamily="2" charset="-122"/>
              </a:rPr>
              <a:t>G98/G99 G74 </a:t>
            </a:r>
            <a:r>
              <a:rPr lang="en-US" altLang="zh-CN" sz="1800">
                <a:sym typeface="+mn-ea"/>
              </a:rPr>
              <a:t>X</a:t>
            </a:r>
            <a:r>
              <a:rPr lang="en-US" altLang="zh-CN" sz="1800">
                <a:sym typeface="+mn-ea"/>
              </a:rPr>
              <a:t>__</a:t>
            </a:r>
            <a:r>
              <a:rPr lang="en-US" altLang="zh-CN" sz="1800">
                <a:sym typeface="+mn-ea"/>
              </a:rPr>
              <a:t>Y</a:t>
            </a:r>
            <a:r>
              <a:rPr lang="en-US" altLang="zh-CN" sz="1800">
                <a:sym typeface="+mn-ea"/>
              </a:rPr>
              <a:t>__</a:t>
            </a:r>
            <a:r>
              <a:rPr lang="en-US" altLang="zh-CN" sz="1800">
                <a:sym typeface="+mn-ea"/>
              </a:rPr>
              <a:t>Z</a:t>
            </a:r>
            <a:r>
              <a:rPr lang="en-US" altLang="zh-CN" sz="1800">
                <a:sym typeface="+mn-ea"/>
              </a:rPr>
              <a:t>__</a:t>
            </a:r>
            <a:r>
              <a:rPr lang="en-US" altLang="zh-CN" sz="1800">
                <a:sym typeface="+mn-ea"/>
              </a:rPr>
              <a:t>R</a:t>
            </a:r>
            <a:r>
              <a:rPr lang="en-US" altLang="zh-CN" sz="1800">
                <a:sym typeface="+mn-ea"/>
              </a:rPr>
              <a:t>__</a:t>
            </a:r>
            <a:r>
              <a:rPr lang="en-US" altLang="zh-CN" sz="1800">
                <a:sym typeface="+mn-ea"/>
              </a:rPr>
              <a:t>F</a:t>
            </a:r>
            <a:r>
              <a:rPr lang="en-US" altLang="zh-CN" sz="1800">
                <a:sym typeface="+mn-ea"/>
              </a:rPr>
              <a:t>__</a:t>
            </a:r>
            <a:r>
              <a:rPr lang="en-US" altLang="zh-CN" sz="1800">
                <a:sym typeface="+mn-ea"/>
              </a:rPr>
              <a:t>K__</a:t>
            </a:r>
            <a:r>
              <a:rPr lang="zh-CN" altLang="en-US" sz="1800">
                <a:ea typeface="宋体" panose="02010600030101010101" pitchFamily="2" charset="-122"/>
              </a:rPr>
              <a:t>；</a:t>
            </a:r>
            <a:endParaRPr lang="zh-CN" altLang="en-US" sz="1800">
              <a:ea typeface="宋体" panose="02010600030101010101" pitchFamily="2" charset="-122"/>
            </a:endParaRPr>
          </a:p>
          <a:p>
            <a:pPr indent="381000">
              <a:lnSpc>
                <a:spcPct val="150000"/>
              </a:lnSpc>
            </a:pPr>
            <a:r>
              <a:rPr lang="zh-CN" altLang="en-US" sz="1800">
                <a:ea typeface="宋体" panose="02010600030101010101" pitchFamily="2" charset="-122"/>
              </a:rPr>
              <a:t>式中，</a:t>
            </a:r>
            <a:endParaRPr lang="zh-CN" altLang="en-US" sz="1800">
              <a:ea typeface="宋体" panose="02010600030101010101" pitchFamily="2" charset="-122"/>
            </a:endParaRPr>
          </a:p>
          <a:p>
            <a:pPr indent="381000">
              <a:lnSpc>
                <a:spcPct val="150000"/>
              </a:lnSpc>
            </a:pPr>
            <a:r>
              <a:rPr lang="en-US" altLang="zh-CN" sz="1800">
                <a:ea typeface="宋体" panose="02010600030101010101" pitchFamily="2" charset="-122"/>
              </a:rPr>
              <a:t>X</a:t>
            </a:r>
            <a:r>
              <a:rPr lang="zh-CN" altLang="en-US" sz="1800">
                <a:ea typeface="宋体" panose="02010600030101010101" pitchFamily="2" charset="-122"/>
              </a:rPr>
              <a:t>、</a:t>
            </a:r>
            <a:r>
              <a:rPr lang="en-US" altLang="zh-CN" sz="1800">
                <a:ea typeface="宋体" panose="02010600030101010101" pitchFamily="2" charset="-122"/>
              </a:rPr>
              <a:t>Y</a:t>
            </a:r>
            <a:r>
              <a:rPr lang="zh-CN" altLang="en-US" sz="1800">
                <a:ea typeface="宋体" panose="02010600030101010101" pitchFamily="2" charset="-122"/>
              </a:rPr>
              <a:t>：螺纹孔的位置；</a:t>
            </a:r>
            <a:endParaRPr lang="zh-CN" altLang="en-US" sz="1800">
              <a:ea typeface="宋体" panose="02010600030101010101" pitchFamily="2" charset="-122"/>
            </a:endParaRPr>
          </a:p>
          <a:p>
            <a:pPr indent="381000">
              <a:lnSpc>
                <a:spcPct val="150000"/>
              </a:lnSpc>
            </a:pPr>
            <a:r>
              <a:rPr lang="en-US" altLang="zh-CN" sz="1800">
                <a:ea typeface="宋体" panose="02010600030101010101" pitchFamily="2" charset="-122"/>
              </a:rPr>
              <a:t>Z</a:t>
            </a:r>
            <a:r>
              <a:rPr lang="zh-CN" altLang="en-US" sz="1800">
                <a:ea typeface="宋体" panose="02010600030101010101" pitchFamily="2" charset="-122"/>
              </a:rPr>
              <a:t>：攻螺纹</a:t>
            </a:r>
            <a:r>
              <a:rPr lang="en-US" altLang="zh-CN" sz="1800">
                <a:ea typeface="宋体" panose="02010600030101010101" pitchFamily="2" charset="-122"/>
              </a:rPr>
              <a:t>Z</a:t>
            </a:r>
            <a:r>
              <a:rPr lang="zh-CN" altLang="en-US" sz="1800">
                <a:ea typeface="宋体" panose="02010600030101010101" pitchFamily="2" charset="-122"/>
              </a:rPr>
              <a:t>向终点坐标；</a:t>
            </a:r>
            <a:endParaRPr lang="zh-CN" altLang="en-US" sz="1800">
              <a:ea typeface="宋体" panose="02010600030101010101" pitchFamily="2" charset="-122"/>
            </a:endParaRPr>
          </a:p>
          <a:p>
            <a:pPr indent="381000">
              <a:lnSpc>
                <a:spcPct val="150000"/>
              </a:lnSpc>
            </a:pPr>
            <a:r>
              <a:rPr lang="en-US" altLang="zh-CN" sz="1800">
                <a:ea typeface="宋体" panose="02010600030101010101" pitchFamily="2" charset="-122"/>
              </a:rPr>
              <a:t>R</a:t>
            </a:r>
            <a:r>
              <a:rPr lang="zh-CN" altLang="en-US" sz="1800">
                <a:ea typeface="宋体" panose="02010600030101010101" pitchFamily="2" charset="-122"/>
              </a:rPr>
              <a:t>：参考平面的高度；</a:t>
            </a:r>
            <a:endParaRPr lang="zh-CN" altLang="en-US" sz="1800">
              <a:ea typeface="宋体" panose="02010600030101010101" pitchFamily="2" charset="-122"/>
            </a:endParaRPr>
          </a:p>
          <a:p>
            <a:pPr indent="381000">
              <a:lnSpc>
                <a:spcPct val="150000"/>
              </a:lnSpc>
            </a:pPr>
            <a:r>
              <a:rPr lang="en-US" altLang="zh-CN" sz="1800">
                <a:ea typeface="宋体" panose="02010600030101010101" pitchFamily="2" charset="-122"/>
              </a:rPr>
              <a:t>F</a:t>
            </a:r>
            <a:r>
              <a:rPr lang="zh-CN" altLang="en-US" sz="1800">
                <a:ea typeface="宋体" panose="02010600030101010101" pitchFamily="2" charset="-122"/>
              </a:rPr>
              <a:t>：进给速度（</a:t>
            </a:r>
            <a:r>
              <a:rPr lang="en-US" altLang="zh-CN" sz="1800">
                <a:ea typeface="宋体" panose="02010600030101010101" pitchFamily="2" charset="-122"/>
              </a:rPr>
              <a:t>mm/min</a:t>
            </a:r>
            <a:r>
              <a:rPr lang="zh-CN" altLang="en-US" sz="1800">
                <a:ea typeface="宋体" panose="02010600030101010101" pitchFamily="2" charset="-122"/>
              </a:rPr>
              <a:t>）；</a:t>
            </a:r>
            <a:endParaRPr lang="zh-CN" altLang="en-US" sz="1800">
              <a:ea typeface="宋体" panose="02010600030101010101" pitchFamily="2" charset="-122"/>
            </a:endParaRPr>
          </a:p>
          <a:p>
            <a:pPr indent="381000">
              <a:lnSpc>
                <a:spcPct val="150000"/>
              </a:lnSpc>
            </a:pPr>
            <a:r>
              <a:rPr lang="en-US" altLang="zh-CN" sz="1800">
                <a:ea typeface="宋体" panose="02010600030101010101" pitchFamily="2" charset="-122"/>
              </a:rPr>
              <a:t>K</a:t>
            </a:r>
            <a:r>
              <a:rPr lang="zh-CN" altLang="en-US" sz="1800">
                <a:ea typeface="宋体" panose="02010600030101010101" pitchFamily="2" charset="-122"/>
              </a:rPr>
              <a:t>：重复次数，未指定时默认为</a:t>
            </a:r>
            <a:r>
              <a:rPr lang="en-US" altLang="zh-CN" sz="1800">
                <a:ea typeface="宋体" panose="02010600030101010101" pitchFamily="2" charset="-122"/>
              </a:rPr>
              <a:t>1</a:t>
            </a:r>
            <a:r>
              <a:rPr lang="zh-CN" altLang="en-US" sz="1800">
                <a:ea typeface="宋体" panose="02010600030101010101" pitchFamily="2" charset="-122"/>
              </a:rPr>
              <a:t>次。</a:t>
            </a:r>
            <a:endParaRPr lang="zh-CN" altLang="en-US" sz="1800">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972185" y="1268730"/>
            <a:ext cx="7517765" cy="5077460"/>
          </a:xfrm>
          <a:prstGeom prst="rect">
            <a:avLst/>
          </a:prstGeom>
          <a:noFill/>
          <a:ln w="9525">
            <a:noFill/>
          </a:ln>
        </p:spPr>
        <p:txBody>
          <a:bodyPr wrap="square">
            <a:spAutoFit/>
          </a:bodyPr>
          <a:p>
            <a:pPr indent="304800">
              <a:lnSpc>
                <a:spcPct val="150000"/>
              </a:lnSpc>
            </a:pPr>
            <a:r>
              <a:rPr lang="zh-CN" altLang="en-US" sz="1800" b="1">
                <a:ea typeface="宋体" panose="02010600030101010101" pitchFamily="2" charset="-122"/>
              </a:rPr>
              <a:t>（</a:t>
            </a:r>
            <a:r>
              <a:rPr lang="en-US" altLang="zh-CN" sz="1800" b="1">
                <a:ea typeface="宋体" panose="02010600030101010101" pitchFamily="2" charset="-122"/>
              </a:rPr>
              <a:t>2</a:t>
            </a:r>
            <a:r>
              <a:rPr lang="zh-CN" altLang="en-US" sz="1800" b="1">
                <a:ea typeface="宋体" panose="02010600030101010101" pitchFamily="2" charset="-122"/>
              </a:rPr>
              <a:t>）指令说明</a:t>
            </a:r>
            <a:endParaRPr lang="zh-CN" altLang="en-US" sz="1800" b="1">
              <a:ea typeface="宋体" panose="02010600030101010101" pitchFamily="2" charset="-122"/>
            </a:endParaRPr>
          </a:p>
          <a:p>
            <a:pPr indent="304800">
              <a:lnSpc>
                <a:spcPct val="150000"/>
              </a:lnSpc>
            </a:pPr>
            <a:r>
              <a:rPr lang="en-US" altLang="en-US" sz="1800">
                <a:ea typeface="宋体" panose="02010600030101010101" pitchFamily="2" charset="-122"/>
              </a:rPr>
              <a:t>①</a:t>
            </a:r>
            <a:r>
              <a:rPr lang="en-US" altLang="zh-CN" sz="1800">
                <a:ea typeface="宋体" panose="02010600030101010101" pitchFamily="2" charset="-122"/>
              </a:rPr>
              <a:t>G84</a:t>
            </a:r>
            <a:r>
              <a:rPr lang="zh-CN" altLang="en-US" sz="1800">
                <a:ea typeface="宋体" panose="02010600030101010101" pitchFamily="2" charset="-122"/>
              </a:rPr>
              <a:t>指令使主轴从</a:t>
            </a:r>
            <a:r>
              <a:rPr lang="en-US" altLang="zh-CN" sz="1800">
                <a:ea typeface="宋体" panose="02010600030101010101" pitchFamily="2" charset="-122"/>
              </a:rPr>
              <a:t>R</a:t>
            </a:r>
            <a:r>
              <a:rPr lang="zh-CN" altLang="en-US" sz="1800">
                <a:ea typeface="宋体" panose="02010600030101010101" pitchFamily="2" charset="-122"/>
              </a:rPr>
              <a:t>点移至</a:t>
            </a:r>
            <a:r>
              <a:rPr lang="en-US" altLang="zh-CN" sz="1800">
                <a:ea typeface="宋体" panose="02010600030101010101" pitchFamily="2" charset="-122"/>
              </a:rPr>
              <a:t>Z</a:t>
            </a:r>
            <a:r>
              <a:rPr lang="zh-CN" altLang="en-US" sz="1800">
                <a:ea typeface="宋体" panose="02010600030101010101" pitchFamily="2" charset="-122"/>
              </a:rPr>
              <a:t>点时，刀具正向进给，主轴正转，攻进至孔底时主轴反转，返回到</a:t>
            </a:r>
            <a:r>
              <a:rPr lang="en-US" altLang="zh-CN" sz="1800">
                <a:ea typeface="宋体" panose="02010600030101010101" pitchFamily="2" charset="-122"/>
              </a:rPr>
              <a:t>R</a:t>
            </a:r>
            <a:r>
              <a:rPr lang="zh-CN" altLang="en-US" sz="1800">
                <a:ea typeface="宋体" panose="02010600030101010101" pitchFamily="2" charset="-122"/>
              </a:rPr>
              <a:t>点平面后主轴恢复正转，如图</a:t>
            </a:r>
            <a:r>
              <a:rPr lang="en-US" altLang="zh-CN" sz="1800">
                <a:ea typeface="宋体" panose="02010600030101010101" pitchFamily="2" charset="-122"/>
              </a:rPr>
              <a:t>8-4</a:t>
            </a:r>
            <a:r>
              <a:rPr lang="zh-CN" altLang="en-US" sz="1800">
                <a:ea typeface="宋体" panose="02010600030101010101" pitchFamily="2" charset="-122"/>
              </a:rPr>
              <a:t>所示。</a:t>
            </a:r>
            <a:endParaRPr lang="zh-CN" altLang="en-US" sz="1800">
              <a:ea typeface="宋体" panose="02010600030101010101" pitchFamily="2" charset="-122"/>
            </a:endParaRPr>
          </a:p>
          <a:p>
            <a:pPr indent="304800">
              <a:lnSpc>
                <a:spcPct val="150000"/>
              </a:lnSpc>
            </a:pPr>
            <a:r>
              <a:rPr lang="en-US" altLang="en-US" sz="1800">
                <a:ea typeface="宋体" panose="02010600030101010101" pitchFamily="2" charset="-122"/>
              </a:rPr>
              <a:t>②</a:t>
            </a:r>
            <a:r>
              <a:rPr lang="en-US" altLang="zh-CN" sz="1800">
                <a:ea typeface="宋体" panose="02010600030101010101" pitchFamily="2" charset="-122"/>
              </a:rPr>
              <a:t>G74</a:t>
            </a:r>
            <a:r>
              <a:rPr lang="zh-CN" altLang="en-US" sz="1800">
                <a:ea typeface="宋体" panose="02010600030101010101" pitchFamily="2" charset="-122"/>
              </a:rPr>
              <a:t>指令使主轴攻螺纹时反转，到孔底正转，返回到</a:t>
            </a:r>
            <a:r>
              <a:rPr lang="en-US" altLang="zh-CN" sz="1800">
                <a:ea typeface="宋体" panose="02010600030101010101" pitchFamily="2" charset="-122"/>
              </a:rPr>
              <a:t>R</a:t>
            </a:r>
            <a:r>
              <a:rPr lang="zh-CN" altLang="en-US" sz="1800">
                <a:ea typeface="宋体" panose="02010600030101010101" pitchFamily="2" charset="-122"/>
              </a:rPr>
              <a:t>点时恢复反转，如图</a:t>
            </a:r>
            <a:r>
              <a:rPr lang="en-US" altLang="zh-CN" sz="1800">
                <a:ea typeface="宋体" panose="02010600030101010101" pitchFamily="2" charset="-122"/>
              </a:rPr>
              <a:t>8-5</a:t>
            </a:r>
            <a:r>
              <a:rPr lang="zh-CN" altLang="en-US" sz="1800">
                <a:ea typeface="宋体" panose="02010600030101010101" pitchFamily="2" charset="-122"/>
              </a:rPr>
              <a:t>所示。</a:t>
            </a:r>
            <a:endParaRPr lang="zh-CN" altLang="en-US" sz="1800">
              <a:ea typeface="宋体" panose="02010600030101010101" pitchFamily="2" charset="-122"/>
            </a:endParaRPr>
          </a:p>
          <a:p>
            <a:pPr indent="304800">
              <a:lnSpc>
                <a:spcPct val="150000"/>
              </a:lnSpc>
            </a:pPr>
            <a:r>
              <a:rPr lang="en-US" altLang="en-US" sz="1800">
                <a:ea typeface="宋体" panose="02010600030101010101" pitchFamily="2" charset="-122"/>
              </a:rPr>
              <a:t>③</a:t>
            </a:r>
            <a:r>
              <a:rPr lang="zh-CN" altLang="en-US" sz="1800">
                <a:ea typeface="宋体" panose="02010600030101010101" pitchFamily="2" charset="-122"/>
              </a:rPr>
              <a:t>与钻孔加工不同的是攻螺纹结束后的返回过程不是快速运动而是进给速度反转退出。攻螺纹过程要求主轴转速与进给速度成严格的比例关系，因此，编程时要求根据主轴转速计算进给速度，计算公式如下：</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F=nP</a:t>
            </a:r>
            <a:endParaRPr lang="en-US" altLang="zh-CN" sz="1800">
              <a:ea typeface="宋体" panose="02010600030101010101" pitchFamily="2" charset="-122"/>
            </a:endParaRPr>
          </a:p>
          <a:p>
            <a:pPr indent="304800">
              <a:lnSpc>
                <a:spcPct val="150000"/>
              </a:lnSpc>
            </a:pPr>
            <a:r>
              <a:rPr lang="zh-CN" altLang="en-US" sz="1800">
                <a:ea typeface="宋体" panose="02010600030101010101" pitchFamily="2" charset="-122"/>
              </a:rPr>
              <a:t>式中，</a:t>
            </a:r>
            <a:r>
              <a:rPr lang="en-US" altLang="zh-CN" sz="1800">
                <a:ea typeface="宋体" panose="02010600030101010101" pitchFamily="2" charset="-122"/>
              </a:rPr>
              <a:t>F</a:t>
            </a:r>
            <a:r>
              <a:rPr lang="zh-CN" altLang="en-US" sz="1800">
                <a:ea typeface="宋体" panose="02010600030101010101" pitchFamily="2" charset="-122"/>
              </a:rPr>
              <a:t>：进给速度，</a:t>
            </a:r>
            <a:r>
              <a:rPr lang="en-US" altLang="zh-CN" sz="1800">
                <a:ea typeface="宋体" panose="02010600030101010101" pitchFamily="2" charset="-122"/>
              </a:rPr>
              <a:t>mm/min</a:t>
            </a:r>
            <a:r>
              <a:rPr lang="zh-CN" altLang="en-US" sz="1800">
                <a:ea typeface="宋体" panose="02010600030101010101" pitchFamily="2" charset="-122"/>
              </a:rPr>
              <a:t>；</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         n</a:t>
            </a:r>
            <a:r>
              <a:rPr lang="zh-CN" altLang="en-US" sz="1800">
                <a:ea typeface="宋体" panose="02010600030101010101" pitchFamily="2" charset="-122"/>
              </a:rPr>
              <a:t>：主轴转速，</a:t>
            </a:r>
            <a:r>
              <a:rPr lang="en-US" altLang="zh-CN" sz="1800">
                <a:ea typeface="宋体" panose="02010600030101010101" pitchFamily="2" charset="-122"/>
              </a:rPr>
              <a:t>r/min</a:t>
            </a:r>
            <a:r>
              <a:rPr lang="zh-CN" altLang="en-US" sz="1800">
                <a:ea typeface="宋体" panose="02010600030101010101" pitchFamily="2" charset="-122"/>
              </a:rPr>
              <a:t>；</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         P</a:t>
            </a:r>
            <a:r>
              <a:rPr lang="zh-CN" altLang="en-US" sz="1800">
                <a:ea typeface="宋体" panose="02010600030101010101" pitchFamily="2" charset="-122"/>
              </a:rPr>
              <a:t>：螺纹导程</a:t>
            </a:r>
            <a:r>
              <a:rPr lang="en-US" altLang="zh-CN" sz="1800">
                <a:ea typeface="宋体" panose="02010600030101010101" pitchFamily="2" charset="-122"/>
              </a:rPr>
              <a:t> (</a:t>
            </a:r>
            <a:r>
              <a:rPr lang="zh-CN" altLang="en-US" sz="1800">
                <a:ea typeface="宋体" panose="02010600030101010101" pitchFamily="2" charset="-122"/>
              </a:rPr>
              <a:t>单线为螺距</a:t>
            </a:r>
            <a:r>
              <a:rPr lang="en-US" altLang="zh-CN" sz="1800">
                <a:ea typeface="宋体" panose="02010600030101010101" pitchFamily="2" charset="-122"/>
              </a:rPr>
              <a:t>)</a:t>
            </a:r>
            <a:r>
              <a:rPr lang="zh-CN" altLang="en-US" sz="1800">
                <a:ea typeface="宋体" panose="02010600030101010101" pitchFamily="2" charset="-122"/>
              </a:rPr>
              <a:t>，</a:t>
            </a:r>
            <a:r>
              <a:rPr lang="en-US" altLang="zh-CN" sz="1800">
                <a:ea typeface="宋体" panose="02010600030101010101" pitchFamily="2" charset="-122"/>
              </a:rPr>
              <a:t>mm</a:t>
            </a:r>
            <a:r>
              <a:rPr lang="zh-CN" altLang="en-US" sz="1800">
                <a:ea typeface="宋体" panose="02010600030101010101" pitchFamily="2" charset="-122"/>
              </a:rPr>
              <a:t>。</a:t>
            </a:r>
            <a:endParaRPr lang="zh-CN" altLang="en-US" sz="180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1"/>
          <p:cNvSpPr>
            <a:spLocks noGrp="1"/>
          </p:cNvSpPr>
          <p:nvPr>
            <p:ph type="title"/>
          </p:nvPr>
        </p:nvSpPr>
        <p:spPr>
          <a:xfrm>
            <a:off x="1150938" y="214313"/>
            <a:ext cx="7793038" cy="1462088"/>
          </a:xfrm>
        </p:spPr>
        <p:txBody>
          <a:bodyPr vert="horz" wrap="square" lIns="91440" tIns="45720" rIns="91440" bIns="45720" numCol="1" anchor="b" anchorCtr="0" compatLnSpc="1"/>
          <a:lstStyle/>
          <a:p>
            <a:pPr marL="0" marR="0" lvl="0" indent="0" algn="l" defTabSz="914400" rtl="0" eaLnBrk="0" fontAlgn="base" latinLnBrk="0" hangingPunct="0">
              <a:lnSpc>
                <a:spcPct val="100000"/>
              </a:lnSpc>
              <a:spcBef>
                <a:spcPct val="20000"/>
              </a:spcBef>
              <a:spcAft>
                <a:spcPts val="0"/>
              </a:spcAft>
              <a:buClrTx/>
              <a:buSzTx/>
              <a:buFontTx/>
              <a:buNone/>
              <a:defRPr/>
            </a:pPr>
            <a:r>
              <a:rPr kumimoji="0" lang="en-US" altLang="zh-CN" sz="4000" b="1" i="0" u="none" strike="noStrike" cap="none" spc="0" normalizeH="0" baseline="0" dirty="0">
                <a:solidFill>
                  <a:srgbClr val="3333CC"/>
                </a:solidFill>
                <a:latin typeface="黑体" panose="02010609060101010101" pitchFamily="49" charset="-122"/>
                <a:ea typeface="黑体" panose="02010609060101010101" pitchFamily="49" charset="-122"/>
                <a:cs typeface="+mj-cs"/>
              </a:rPr>
              <a:t>[学习内容]</a:t>
            </a:r>
            <a:r>
              <a:rPr kumimoji="0" lang="zh-CN" altLang="zh-CN" sz="4000" b="1" i="0" u="none" strike="noStrike" kern="1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mj-cs"/>
              </a:rPr>
              <a:t> </a:t>
            </a:r>
            <a:endParaRPr kumimoji="0" lang="zh-CN" altLang="en-US" sz="4400" b="0" i="0" u="none" strike="noStrike" kern="0" cap="none" spc="0" normalizeH="0" baseline="0" noProof="0" dirty="0" smtClean="0">
              <a:ln>
                <a:noFill/>
              </a:ln>
              <a:solidFill>
                <a:schemeClr val="tx2"/>
              </a:solidFill>
              <a:effectLst/>
              <a:uLnTx/>
              <a:uFillTx/>
              <a:latin typeface="+mj-lt"/>
              <a:ea typeface="+mj-ea"/>
              <a:cs typeface="+mj-cs"/>
            </a:endParaRPr>
          </a:p>
        </p:txBody>
      </p:sp>
      <p:pic>
        <p:nvPicPr>
          <p:cNvPr id="109" name="图片 17"/>
          <p:cNvPicPr>
            <a:picLocks noChangeAspect="1"/>
          </p:cNvPicPr>
          <p:nvPr/>
        </p:nvPicPr>
        <p:blipFill>
          <a:blip r:embed="rId1"/>
          <a:stretch>
            <a:fillRect/>
          </a:stretch>
        </p:blipFill>
        <p:spPr>
          <a:xfrm>
            <a:off x="1979930" y="2061210"/>
            <a:ext cx="5351145" cy="376809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147570" y="332740"/>
            <a:ext cx="4848860" cy="624141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2" name="文本框 1"/>
          <p:cNvSpPr txBox="1"/>
          <p:nvPr/>
        </p:nvSpPr>
        <p:spPr>
          <a:xfrm>
            <a:off x="1259840" y="1363980"/>
            <a:ext cx="7236460" cy="1198880"/>
          </a:xfrm>
          <a:prstGeom prst="rect">
            <a:avLst/>
          </a:prstGeom>
        </p:spPr>
        <p:txBody>
          <a:bodyPr wrap="square">
            <a:spAutoFit/>
          </a:bodyPr>
          <a:p>
            <a:pPr marL="0" indent="304800" algn="just" defTabSz="266700">
              <a:lnSpc>
                <a:spcPct val="150000"/>
              </a:lnSpc>
              <a:spcBef>
                <a:spcPct val="0"/>
              </a:spcBef>
              <a:spcAft>
                <a:spcPct val="0"/>
              </a:spcAft>
            </a:pPr>
            <a:r>
              <a:rPr lang="zh-CN" altLang="en-US" sz="1600" b="1">
                <a:latin typeface="宋体" panose="02010600030101010101" pitchFamily="2" charset="-122"/>
                <a:ea typeface="宋体" panose="02010600030101010101" pitchFamily="2" charset="-122"/>
              </a:rPr>
              <a:t>（</a:t>
            </a:r>
            <a:r>
              <a:rPr lang="en-US" altLang="zh-CN" sz="1600" b="1">
                <a:latin typeface="宋体" panose="02010600030101010101" pitchFamily="2" charset="-122"/>
                <a:ea typeface="宋体" panose="02010600030101010101" pitchFamily="2" charset="-122"/>
              </a:rPr>
              <a:t>3</a:t>
            </a:r>
            <a:r>
              <a:rPr lang="zh-CN" altLang="en-US" sz="1600" b="1">
                <a:latin typeface="宋体" panose="02010600030101010101" pitchFamily="2" charset="-122"/>
                <a:ea typeface="宋体" panose="02010600030101010101" pitchFamily="2" charset="-122"/>
              </a:rPr>
              <a:t>）编程实例 </a:t>
            </a:r>
            <a:r>
              <a:rPr lang="en-US" altLang="zh-CN" sz="1600" b="1">
                <a:latin typeface="宋体" panose="02010600030101010101" pitchFamily="2" charset="-122"/>
                <a:ea typeface="宋体" panose="02010600030101010101" pitchFamily="2" charset="-122"/>
              </a:rPr>
              <a:t>                         </a:t>
            </a:r>
            <a:endParaRPr lang="en-US" altLang="zh-CN" sz="1600" b="1">
              <a:latin typeface="宋体" panose="02010600030101010101" pitchFamily="2" charset="-122"/>
              <a:ea typeface="宋体" panose="02010600030101010101" pitchFamily="2" charset="-122"/>
            </a:endParaRPr>
          </a:p>
          <a:p>
            <a:pPr marL="0" indent="304800" algn="just" defTabSz="266700">
              <a:lnSpc>
                <a:spcPct val="150000"/>
              </a:lnSpc>
              <a:spcBef>
                <a:spcPct val="0"/>
              </a:spcBef>
              <a:spcAft>
                <a:spcPct val="0"/>
              </a:spcAft>
            </a:pPr>
            <a:r>
              <a:rPr lang="zh-CN" altLang="en-US" sz="1600">
                <a:latin typeface="宋体" panose="02010600030101010101" pitchFamily="2" charset="-122"/>
                <a:ea typeface="宋体" panose="02010600030101010101" pitchFamily="2" charset="-122"/>
              </a:rPr>
              <a:t>如图</a:t>
            </a:r>
            <a:r>
              <a:rPr lang="en-US" altLang="zh-CN" sz="1600">
                <a:latin typeface="宋体" panose="02010600030101010101" pitchFamily="2" charset="-122"/>
                <a:ea typeface="宋体" panose="02010600030101010101" pitchFamily="2" charset="-122"/>
              </a:rPr>
              <a:t>8-6</a:t>
            </a:r>
            <a:r>
              <a:rPr lang="zh-CN" altLang="en-US" sz="1600">
                <a:latin typeface="宋体" panose="02010600030101010101" pitchFamily="2" charset="-122"/>
                <a:ea typeface="宋体" panose="02010600030101010101" pitchFamily="2" charset="-122"/>
              </a:rPr>
              <a:t>所示，利用</a:t>
            </a:r>
            <a:r>
              <a:rPr lang="en-US" altLang="zh-CN" sz="1600">
                <a:latin typeface="宋体" panose="02010600030101010101" pitchFamily="2" charset="-122"/>
                <a:ea typeface="宋体" panose="02010600030101010101" pitchFamily="2" charset="-122"/>
              </a:rPr>
              <a:t>G84</a:t>
            </a:r>
            <a:r>
              <a:rPr lang="zh-CN" altLang="en-US" sz="1600">
                <a:latin typeface="宋体" panose="02010600030101010101" pitchFamily="2" charset="-122"/>
                <a:ea typeface="宋体" panose="02010600030101010101" pitchFamily="2" charset="-122"/>
              </a:rPr>
              <a:t>指令编写攻</a:t>
            </a:r>
            <a:r>
              <a:rPr lang="en-US" altLang="zh-CN" sz="1600">
                <a:latin typeface="宋体" panose="02010600030101010101" pitchFamily="2" charset="-122"/>
                <a:ea typeface="宋体" panose="02010600030101010101" pitchFamily="2" charset="-122"/>
              </a:rPr>
              <a:t>M12</a:t>
            </a:r>
            <a:r>
              <a:rPr lang="zh-CN" altLang="en-US" sz="1600">
                <a:latin typeface="宋体" panose="02010600030101010101" pitchFamily="2" charset="-122"/>
                <a:ea typeface="宋体" panose="02010600030101010101" pitchFamily="2" charset="-122"/>
              </a:rPr>
              <a:t>螺纹（螺距</a:t>
            </a:r>
            <a:r>
              <a:rPr lang="en-US" altLang="zh-CN" sz="1600">
                <a:latin typeface="宋体" panose="02010600030101010101" pitchFamily="2" charset="-122"/>
                <a:ea typeface="宋体" panose="02010600030101010101" pitchFamily="2" charset="-122"/>
              </a:rPr>
              <a:t>1.75mm</a:t>
            </a:r>
            <a:r>
              <a:rPr lang="zh-CN" altLang="en-US" sz="1600">
                <a:latin typeface="宋体" panose="02010600030101010101" pitchFamily="2" charset="-122"/>
                <a:ea typeface="宋体" panose="02010600030101010101" pitchFamily="2" charset="-122"/>
              </a:rPr>
              <a:t>）的数控铣床加工程序。</a:t>
            </a:r>
            <a:endParaRPr lang="zh-CN" altLang="en-US" sz="1600">
              <a:latin typeface="宋体" panose="02010600030101010101" pitchFamily="2" charset="-122"/>
              <a:ea typeface="宋体" panose="02010600030101010101" pitchFamily="2" charset="-122"/>
            </a:endParaRPr>
          </a:p>
        </p:txBody>
      </p:sp>
      <p:pic>
        <p:nvPicPr>
          <p:cNvPr id="3" name="图片 2"/>
          <p:cNvPicPr/>
          <p:nvPr/>
        </p:nvPicPr>
        <p:blipFill>
          <a:blip r:embed="rId1"/>
          <a:stretch>
            <a:fillRect/>
          </a:stretch>
        </p:blipFill>
        <p:spPr>
          <a:xfrm>
            <a:off x="2339975" y="2562860"/>
            <a:ext cx="4973955" cy="2768600"/>
          </a:xfrm>
          <a:prstGeom prst="rect">
            <a:avLst/>
          </a:prstGeom>
        </p:spPr>
      </p:pic>
      <p:sp>
        <p:nvSpPr>
          <p:cNvPr id="4" name="文本框 3"/>
          <p:cNvSpPr txBox="1"/>
          <p:nvPr/>
        </p:nvSpPr>
        <p:spPr>
          <a:xfrm>
            <a:off x="1597025" y="5661660"/>
            <a:ext cx="6193155" cy="337185"/>
          </a:xfrm>
          <a:prstGeom prst="rect">
            <a:avLst/>
          </a:prstGeom>
        </p:spPr>
        <p:txBody>
          <a:bodyPr wrap="square">
            <a:spAutoFit/>
          </a:bodyPr>
          <a:p>
            <a:pPr algn="ctr"/>
            <a:r>
              <a:rPr lang="zh-CN" altLang="en-US" sz="1600">
                <a:latin typeface="宋体" panose="02010600030101010101" pitchFamily="2" charset="-122"/>
                <a:ea typeface="宋体" panose="02010600030101010101" pitchFamily="2" charset="-122"/>
              </a:rPr>
              <a:t>图</a:t>
            </a:r>
            <a:r>
              <a:rPr lang="en-US" altLang="zh-CN" sz="1600">
                <a:latin typeface="宋体" panose="02010600030101010101" pitchFamily="2" charset="-122"/>
                <a:ea typeface="宋体" panose="02010600030101010101" pitchFamily="2" charset="-122"/>
              </a:rPr>
              <a:t>8-6 G84</a:t>
            </a:r>
            <a:r>
              <a:rPr lang="zh-CN" altLang="en-US" sz="1600">
                <a:latin typeface="宋体" panose="02010600030101010101" pitchFamily="2" charset="-122"/>
                <a:ea typeface="宋体" panose="02010600030101010101" pitchFamily="2" charset="-122"/>
              </a:rPr>
              <a:t>编程实例</a:t>
            </a:r>
            <a:endParaRPr lang="zh-CN" altLang="en-US" sz="1600">
              <a:latin typeface="宋体" panose="02010600030101010101" pitchFamily="2" charset="-122"/>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691640" y="1845310"/>
            <a:ext cx="6095365" cy="4368800"/>
          </a:xfrm>
          <a:prstGeom prst="rect">
            <a:avLst/>
          </a:prstGeom>
        </p:spPr>
      </p:pic>
      <p:sp>
        <p:nvSpPr>
          <p:cNvPr id="3" name="文本框 2"/>
          <p:cNvSpPr txBox="1"/>
          <p:nvPr/>
        </p:nvSpPr>
        <p:spPr>
          <a:xfrm>
            <a:off x="1524635" y="1428115"/>
            <a:ext cx="3048000" cy="368300"/>
          </a:xfrm>
          <a:prstGeom prst="rect">
            <a:avLst/>
          </a:prstGeom>
          <a:noFill/>
        </p:spPr>
        <p:txBody>
          <a:bodyPr wrap="square" rtlCol="0">
            <a:spAutoFit/>
          </a:bodyPr>
          <a:p>
            <a:r>
              <a:rPr lang="zh-CN" altLang="en-US"/>
              <a:t>程序：</a:t>
            </a: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50938" y="214313"/>
            <a:ext cx="7793038" cy="1462088"/>
          </a:xfrm>
        </p:spPr>
        <p:txBody>
          <a:bodyPr vert="horz" wrap="square" lIns="91440" tIns="45720" rIns="91440" bIns="45720" numCol="1" anchor="b" anchorCtr="0" compatLnSpc="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3600" b="1" i="0" u="none" strike="noStrike" kern="100" cap="none" spc="0" normalizeH="0" baseline="0" noProof="0" dirty="0" smtClean="0">
                <a:ln>
                  <a:noFill/>
                </a:ln>
                <a:solidFill>
                  <a:schemeClr val="tx2"/>
                </a:solidFill>
                <a:effectLst/>
                <a:uLnTx/>
                <a:uFillTx/>
                <a:latin typeface="黑体" panose="02010609060101010101" pitchFamily="49" charset="-122"/>
                <a:ea typeface="黑体" panose="02010609060101010101" pitchFamily="49" charset="-122"/>
                <a:cs typeface="+mj-cs"/>
              </a:rPr>
              <a:t>【任务实施】</a:t>
            </a:r>
            <a:endParaRPr kumimoji="0" lang="zh-CN" altLang="en-US" sz="3600" b="1" i="0" u="none" strike="noStrike" kern="0" cap="none" spc="0" normalizeH="0" baseline="0" noProof="0" dirty="0">
              <a:ln>
                <a:noFill/>
              </a:ln>
              <a:solidFill>
                <a:schemeClr val="tx2"/>
              </a:solidFill>
              <a:effectLst/>
              <a:uLnTx/>
              <a:uFillTx/>
              <a:latin typeface="黑体" panose="02010609060101010101" pitchFamily="49" charset="-122"/>
              <a:ea typeface="黑体" panose="02010609060101010101" pitchFamily="49" charset="-122"/>
              <a:cs typeface="+mj-cs"/>
            </a:endParaRPr>
          </a:p>
        </p:txBody>
      </p:sp>
      <p:sp>
        <p:nvSpPr>
          <p:cNvPr id="138" name="文本框 137"/>
          <p:cNvSpPr txBox="1"/>
          <p:nvPr>
            <p:custDataLst>
              <p:tags r:id="rId1"/>
            </p:custDataLst>
          </p:nvPr>
        </p:nvSpPr>
        <p:spPr>
          <a:xfrm>
            <a:off x="547370" y="2061210"/>
            <a:ext cx="8049895" cy="4246245"/>
          </a:xfrm>
          <a:prstGeom prst="rect">
            <a:avLst/>
          </a:prstGeom>
          <a:noFill/>
          <a:ln w="9525">
            <a:noFill/>
          </a:ln>
        </p:spPr>
        <p:txBody>
          <a:bodyPr wrap="square">
            <a:spAutoFit/>
          </a:bodyPr>
          <a:p>
            <a:pPr>
              <a:lnSpc>
                <a:spcPct val="150000"/>
              </a:lnSpc>
            </a:pPr>
            <a:r>
              <a:rPr lang="en-US" sz="1800" b="1">
                <a:latin typeface="宋体" panose="02010600030101010101" pitchFamily="2" charset="-122"/>
              </a:rPr>
              <a:t> </a:t>
            </a:r>
            <a:r>
              <a:rPr lang="en-US" altLang="zh-CN" sz="1800" b="1">
                <a:ea typeface="宋体" panose="02010600030101010101" pitchFamily="2" charset="-122"/>
              </a:rPr>
              <a:t>1.</a:t>
            </a:r>
            <a:r>
              <a:rPr lang="zh-CN" altLang="en-US" sz="1800" b="1">
                <a:ea typeface="宋体" panose="02010600030101010101" pitchFamily="2" charset="-122"/>
              </a:rPr>
              <a:t>识读零件图样</a:t>
            </a:r>
            <a:endParaRPr lang="zh-CN" altLang="en-US" sz="1800" b="1">
              <a:ea typeface="宋体" panose="02010600030101010101" pitchFamily="2" charset="-122"/>
            </a:endParaRPr>
          </a:p>
          <a:p>
            <a:pPr>
              <a:lnSpc>
                <a:spcPct val="150000"/>
              </a:lnSpc>
            </a:pPr>
            <a:r>
              <a:rPr lang="zh-CN" altLang="en-US" sz="1800" b="1">
                <a:ea typeface="宋体" panose="02010600030101010101" pitchFamily="2" charset="-122"/>
              </a:rPr>
              <a:t>（</a:t>
            </a:r>
            <a:r>
              <a:rPr lang="en-US" altLang="zh-CN" sz="1800" b="1">
                <a:ea typeface="宋体" panose="02010600030101010101" pitchFamily="2" charset="-122"/>
              </a:rPr>
              <a:t>1</a:t>
            </a:r>
            <a:r>
              <a:rPr lang="zh-CN" altLang="en-US" sz="1800" b="1">
                <a:ea typeface="宋体" panose="02010600030101010101" pitchFamily="2" charset="-122"/>
              </a:rPr>
              <a:t>）图样分析</a:t>
            </a:r>
            <a:endParaRPr lang="zh-CN" altLang="en-US" sz="1800" b="1">
              <a:ea typeface="宋体" panose="02010600030101010101" pitchFamily="2" charset="-122"/>
            </a:endParaRPr>
          </a:p>
          <a:p>
            <a:pPr>
              <a:lnSpc>
                <a:spcPct val="150000"/>
              </a:lnSpc>
            </a:pPr>
            <a:r>
              <a:rPr lang="zh-CN" altLang="en-US" sz="1800">
                <a:ea typeface="宋体" panose="02010600030101010101" pitchFamily="2" charset="-122"/>
              </a:rPr>
              <a:t>由图</a:t>
            </a:r>
            <a:r>
              <a:rPr lang="en-US" altLang="zh-CN" sz="1800">
                <a:ea typeface="宋体" panose="02010600030101010101" pitchFamily="2" charset="-122"/>
              </a:rPr>
              <a:t>8-1</a:t>
            </a:r>
            <a:r>
              <a:rPr lang="zh-CN" altLang="en-US" sz="1800">
                <a:ea typeface="宋体" panose="02010600030101010101" pitchFamily="2" charset="-122"/>
              </a:rPr>
              <a:t>可知，该零件外形为一个矩形凸台，需要加工上下表面、外轮廓、钳口台阶面、凸台面和螺纹孔。由零件图可看出，需要保证零件的外形长宽高尺寸</a:t>
            </a:r>
            <a:r>
              <a:rPr lang="en-US" altLang="zh-CN" sz="1800">
                <a:ea typeface="宋体" panose="02010600030101010101" pitchFamily="2" charset="-122"/>
              </a:rPr>
              <a:t>(50</a:t>
            </a:r>
            <a:r>
              <a:rPr lang="en-US" altLang="en-US" sz="1800">
                <a:ea typeface="宋体" panose="02010600030101010101" pitchFamily="2" charset="-122"/>
              </a:rPr>
              <a:t>×</a:t>
            </a:r>
            <a:r>
              <a:rPr lang="en-US" altLang="zh-CN" sz="1800">
                <a:ea typeface="宋体" panose="02010600030101010101" pitchFamily="2" charset="-122"/>
              </a:rPr>
              <a:t>38</a:t>
            </a:r>
            <a:r>
              <a:rPr lang="en-US" altLang="en-US" sz="1800">
                <a:ea typeface="宋体" panose="02010600030101010101" pitchFamily="2" charset="-122"/>
              </a:rPr>
              <a:t>×</a:t>
            </a:r>
            <a:r>
              <a:rPr lang="en-US" altLang="zh-CN" sz="1800">
                <a:ea typeface="宋体" panose="02010600030101010101" pitchFamily="2" charset="-122"/>
              </a:rPr>
              <a:t>15)mm</a:t>
            </a:r>
            <a:r>
              <a:rPr lang="zh-CN" altLang="en-US" sz="1800">
                <a:ea typeface="宋体" panose="02010600030101010101" pitchFamily="2" charset="-122"/>
              </a:rPr>
              <a:t>、钳口台阶面（</a:t>
            </a:r>
            <a:r>
              <a:rPr lang="en-US" altLang="zh-CN" sz="1800">
                <a:ea typeface="宋体" panose="02010600030101010101" pitchFamily="2" charset="-122"/>
              </a:rPr>
              <a:t>5</a:t>
            </a:r>
            <a:r>
              <a:rPr lang="en-US" altLang="en-US" sz="1800">
                <a:ea typeface="宋体" panose="02010600030101010101" pitchFamily="2" charset="-122"/>
              </a:rPr>
              <a:t>×</a:t>
            </a:r>
            <a:r>
              <a:rPr lang="en-US" altLang="zh-CN" sz="1800">
                <a:ea typeface="宋体" panose="02010600030101010101" pitchFamily="2" charset="-122"/>
              </a:rPr>
              <a:t>5)mm</a:t>
            </a:r>
            <a:r>
              <a:rPr lang="zh-CN" altLang="en-US" sz="1800">
                <a:ea typeface="宋体" panose="02010600030101010101" pitchFamily="2" charset="-122"/>
              </a:rPr>
              <a:t>、凸台尺寸（</a:t>
            </a:r>
            <a:r>
              <a:rPr lang="en-US" altLang="zh-CN" sz="1800">
                <a:ea typeface="宋体" panose="02010600030101010101" pitchFamily="2" charset="-122"/>
              </a:rPr>
              <a:t>20</a:t>
            </a:r>
            <a:r>
              <a:rPr lang="en-US" altLang="en-US" sz="1800">
                <a:ea typeface="宋体" panose="02010600030101010101" pitchFamily="2" charset="-122"/>
              </a:rPr>
              <a:t>×</a:t>
            </a:r>
            <a:r>
              <a:rPr lang="en-US" altLang="zh-CN" sz="1800">
                <a:ea typeface="宋体" panose="02010600030101010101" pitchFamily="2" charset="-122"/>
              </a:rPr>
              <a:t>10</a:t>
            </a:r>
            <a:r>
              <a:rPr lang="zh-CN" altLang="en-US" sz="1800">
                <a:ea typeface="宋体" panose="02010600030101010101" pitchFamily="2" charset="-122"/>
              </a:rPr>
              <a:t>）</a:t>
            </a:r>
            <a:r>
              <a:rPr lang="en-US" altLang="zh-CN" sz="1800">
                <a:ea typeface="宋体" panose="02010600030101010101" pitchFamily="2" charset="-122"/>
              </a:rPr>
              <a:t>mm</a:t>
            </a:r>
            <a:r>
              <a:rPr lang="zh-CN" altLang="en-US" sz="1800">
                <a:ea typeface="宋体" panose="02010600030101010101" pitchFamily="2" charset="-122"/>
              </a:rPr>
              <a:t>、</a:t>
            </a:r>
            <a:r>
              <a:rPr lang="en-US" altLang="zh-CN" sz="1800">
                <a:ea typeface="宋体" panose="02010600030101010101" pitchFamily="2" charset="-122"/>
              </a:rPr>
              <a:t>M14</a:t>
            </a:r>
            <a:r>
              <a:rPr lang="en-US" altLang="en-US" sz="1800">
                <a:ea typeface="宋体" panose="02010600030101010101" pitchFamily="2" charset="-122"/>
              </a:rPr>
              <a:t>×</a:t>
            </a:r>
            <a:r>
              <a:rPr lang="en-US" altLang="zh-CN" sz="1800">
                <a:ea typeface="宋体" panose="02010600030101010101" pitchFamily="2" charset="-122"/>
              </a:rPr>
              <a:t>2</a:t>
            </a:r>
            <a:r>
              <a:rPr lang="zh-CN" altLang="en-US" sz="1800">
                <a:ea typeface="宋体" panose="02010600030101010101" pitchFamily="2" charset="-122"/>
              </a:rPr>
              <a:t>内螺纹尺寸等。钳口台阶面及凸台的表面粗糙度均为</a:t>
            </a:r>
            <a:r>
              <a:rPr lang="en-US" altLang="zh-CN" sz="1800">
                <a:ea typeface="宋体" panose="02010600030101010101" pitchFamily="2" charset="-122"/>
              </a:rPr>
              <a:t>Ra1.6μm</a:t>
            </a:r>
            <a:r>
              <a:rPr lang="zh-CN" altLang="en-US" sz="1800">
                <a:ea typeface="宋体" panose="02010600030101010101" pitchFamily="2" charset="-122"/>
              </a:rPr>
              <a:t>。总之，活动钳口零件结构简单，但尺寸精度和表面粗糙度要求较高。</a:t>
            </a:r>
            <a:endParaRPr lang="zh-CN" altLang="en-US" sz="1800">
              <a:ea typeface="宋体" panose="02010600030101010101" pitchFamily="2" charset="-122"/>
            </a:endParaRPr>
          </a:p>
          <a:p>
            <a:pPr>
              <a:lnSpc>
                <a:spcPct val="150000"/>
              </a:lnSpc>
            </a:pPr>
            <a:r>
              <a:rPr lang="zh-CN" altLang="en-US" sz="1800" b="1">
                <a:ea typeface="宋体" panose="02010600030101010101" pitchFamily="2" charset="-122"/>
              </a:rPr>
              <a:t>（</a:t>
            </a:r>
            <a:r>
              <a:rPr lang="en-US" altLang="zh-CN" sz="1800" b="1">
                <a:ea typeface="宋体" panose="02010600030101010101" pitchFamily="2" charset="-122"/>
              </a:rPr>
              <a:t>2</a:t>
            </a:r>
            <a:r>
              <a:rPr lang="zh-CN" altLang="en-US" sz="1800" b="1">
                <a:ea typeface="宋体" panose="02010600030101010101" pitchFamily="2" charset="-122"/>
              </a:rPr>
              <a:t>）确定工件毛坯</a:t>
            </a:r>
            <a:r>
              <a:rPr lang="en-US" altLang="zh-CN" sz="1800" b="1">
                <a:ea typeface="宋体" panose="02010600030101010101" pitchFamily="2" charset="-122"/>
              </a:rPr>
              <a:t> </a:t>
            </a:r>
            <a:r>
              <a:rPr lang="en-US" altLang="zh-CN" sz="1800">
                <a:ea typeface="宋体" panose="02010600030101010101" pitchFamily="2" charset="-122"/>
              </a:rPr>
              <a:t> </a:t>
            </a:r>
            <a:endParaRPr lang="en-US" altLang="zh-CN" sz="1800">
              <a:ea typeface="宋体" panose="02010600030101010101" pitchFamily="2" charset="-122"/>
            </a:endParaRPr>
          </a:p>
          <a:p>
            <a:pPr>
              <a:lnSpc>
                <a:spcPct val="150000"/>
              </a:lnSpc>
            </a:pPr>
            <a:r>
              <a:rPr lang="en-US" altLang="zh-CN" sz="1800">
                <a:ea typeface="宋体" panose="02010600030101010101" pitchFamily="2" charset="-122"/>
              </a:rPr>
              <a:t>    </a:t>
            </a:r>
            <a:r>
              <a:rPr lang="zh-CN" altLang="en-US" sz="1800">
                <a:ea typeface="宋体" panose="02010600030101010101" pitchFamily="2" charset="-122"/>
              </a:rPr>
              <a:t>根据图</a:t>
            </a:r>
            <a:r>
              <a:rPr lang="en-US" altLang="zh-CN" sz="1800">
                <a:ea typeface="宋体" panose="02010600030101010101" pitchFamily="2" charset="-122"/>
              </a:rPr>
              <a:t>8-1</a:t>
            </a:r>
            <a:r>
              <a:rPr lang="zh-CN" altLang="en-US" sz="1800">
                <a:ea typeface="宋体" panose="02010600030101010101" pitchFamily="2" charset="-122"/>
              </a:rPr>
              <a:t>可知，毛坯材料为铝材。根据零件的外形尺寸，确定的毛坯尺寸规格为</a:t>
            </a:r>
            <a:r>
              <a:rPr lang="en-US" altLang="zh-CN" sz="1800">
                <a:ea typeface="宋体" panose="02010600030101010101" pitchFamily="2" charset="-122"/>
              </a:rPr>
              <a:t>55mm</a:t>
            </a:r>
            <a:r>
              <a:rPr lang="en-US" altLang="en-US" sz="1800">
                <a:ea typeface="宋体" panose="02010600030101010101" pitchFamily="2" charset="-122"/>
              </a:rPr>
              <a:t>×</a:t>
            </a:r>
            <a:r>
              <a:rPr lang="en-US" altLang="zh-CN" sz="1800">
                <a:ea typeface="宋体" panose="02010600030101010101" pitchFamily="2" charset="-122"/>
              </a:rPr>
              <a:t>20mm</a:t>
            </a:r>
            <a:r>
              <a:rPr lang="en-US" altLang="en-US" sz="1800">
                <a:ea typeface="宋体" panose="02010600030101010101" pitchFamily="2" charset="-122"/>
              </a:rPr>
              <a:t>×</a:t>
            </a:r>
            <a:r>
              <a:rPr lang="en-US" altLang="zh-CN" sz="1800">
                <a:ea typeface="宋体" panose="02010600030101010101" pitchFamily="2" charset="-122"/>
              </a:rPr>
              <a:t>45mm</a:t>
            </a:r>
            <a:endParaRPr lang="en-US" altLang="zh-CN" sz="1800">
              <a:ea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31595" y="2132965"/>
            <a:ext cx="5080000" cy="1900555"/>
          </a:xfrm>
          <a:prstGeom prst="rect">
            <a:avLst/>
          </a:prstGeom>
          <a:noFill/>
          <a:ln w="9525">
            <a:noFill/>
          </a:ln>
        </p:spPr>
        <p:txBody>
          <a:bodyPr>
            <a:spAutoFit/>
          </a:bodyPr>
          <a:p>
            <a:pPr algn="just" defTabSz="914400" eaLnBrk="0" hangingPunct="0">
              <a:lnSpc>
                <a:spcPct val="150000"/>
              </a:lnSpc>
              <a:spcBef>
                <a:spcPct val="20000"/>
              </a:spcBef>
              <a:spcAft>
                <a:spcPts val="0"/>
              </a:spcAft>
              <a:buClr>
                <a:schemeClr val="folHlink"/>
              </a:buClr>
              <a:buSzPct val="60000"/>
              <a:buFont typeface="Wingdings" panose="05000000000000000000" pitchFamily="2" charset="2"/>
              <a:tabLst>
                <a:tab pos="609600" algn="l"/>
              </a:tabLst>
              <a:defRPr/>
            </a:pPr>
            <a:r>
              <a:rPr lang="en-US" altLang="zh-CN" sz="2400" b="1">
                <a:sym typeface="+mn-ea"/>
              </a:rPr>
              <a:t>2.</a:t>
            </a:r>
            <a:r>
              <a:rPr lang="zh-CN" altLang="en-US" sz="2400" b="1"/>
              <a:t>制订工艺路线</a:t>
            </a:r>
            <a:endParaRPr lang="zh-CN" altLang="en-US" sz="2400" b="1"/>
          </a:p>
          <a:p>
            <a:pPr algn="just" defTabSz="914400" eaLnBrk="0" hangingPunct="0">
              <a:lnSpc>
                <a:spcPct val="150000"/>
              </a:lnSpc>
              <a:spcBef>
                <a:spcPct val="20000"/>
              </a:spcBef>
              <a:spcAft>
                <a:spcPts val="0"/>
              </a:spcAft>
              <a:buClr>
                <a:schemeClr val="folHlink"/>
              </a:buClr>
              <a:buSzPct val="60000"/>
              <a:buFont typeface="Wingdings" panose="05000000000000000000" pitchFamily="2" charset="2"/>
              <a:tabLst>
                <a:tab pos="609600" algn="l"/>
              </a:tabLst>
              <a:defRPr/>
            </a:pPr>
            <a:r>
              <a:rPr lang="en-US" altLang="zh-CN" sz="2400" b="1">
                <a:sym typeface="+mn-ea"/>
              </a:rPr>
              <a:t>3.</a:t>
            </a:r>
            <a:r>
              <a:rPr lang="zh-CN" altLang="en-US" sz="2400" b="1"/>
              <a:t>编写程序</a:t>
            </a:r>
            <a:endParaRPr lang="zh-CN" altLang="en-US" sz="2400" b="1"/>
          </a:p>
          <a:p>
            <a:pPr algn="just" defTabSz="914400" eaLnBrk="0" hangingPunct="0">
              <a:lnSpc>
                <a:spcPct val="150000"/>
              </a:lnSpc>
              <a:spcBef>
                <a:spcPct val="20000"/>
              </a:spcBef>
              <a:spcAft>
                <a:spcPts val="0"/>
              </a:spcAft>
              <a:buClr>
                <a:schemeClr val="folHlink"/>
              </a:buClr>
              <a:buSzPct val="60000"/>
              <a:buFont typeface="Wingdings" panose="05000000000000000000" pitchFamily="2" charset="2"/>
              <a:tabLst>
                <a:tab pos="609600" algn="l"/>
              </a:tabLst>
              <a:defRPr/>
            </a:pPr>
            <a:r>
              <a:rPr lang="en-US" altLang="zh-CN" sz="2400" b="1">
                <a:sym typeface="+mn-ea"/>
              </a:rPr>
              <a:t>4.</a:t>
            </a:r>
            <a:r>
              <a:rPr lang="zh-CN" altLang="en-US" sz="2400" b="1"/>
              <a:t>加工活动钳口</a:t>
            </a:r>
            <a:endParaRPr lang="en-US" altLang="zh-CN" sz="2400" b="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5"/>
          <p:cNvSpPr>
            <a:spLocks noGrp="1"/>
          </p:cNvSpPr>
          <p:nvPr>
            <p:ph type="title"/>
          </p:nvPr>
        </p:nvSpPr>
        <p:spPr>
          <a:xfrm>
            <a:off x="1116013" y="260350"/>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知识目标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490220" y="2018030"/>
            <a:ext cx="8465185" cy="4435475"/>
          </a:xfrm>
        </p:spPr>
        <p:txBody>
          <a:bodyPr vert="horz" wrap="square" lIns="91440" tIns="45720" rIns="91440" bIns="45720" numCol="1" anchor="t" anchorCtr="0" compatLnSpc="1"/>
          <a:lstStyle/>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）识读活动钳口的零件图样，清楚其加工要素。</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	</a:t>
            </a:r>
            <a:endPar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）知道刀具长度补偿的定义及作用。</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）清楚刀具长度补偿指令</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G43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G44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G49</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的编程格式及指令用途。</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）清楚攻螺纹循环指令</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G84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G74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的编程格式及指令用途。</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5"/>
          <p:cNvSpPr>
            <a:spLocks noGrp="1"/>
          </p:cNvSpPr>
          <p:nvPr>
            <p:ph type="title"/>
          </p:nvPr>
        </p:nvSpPr>
        <p:spPr>
          <a:xfrm>
            <a:off x="1116013" y="333375"/>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技能目标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487045" y="1844675"/>
            <a:ext cx="8468360" cy="4435475"/>
          </a:xfrm>
        </p:spPr>
        <p:txBody>
          <a:bodyPr vert="horz" wrap="square" lIns="91440" tIns="45720" rIns="91440" bIns="45720" numCol="1" anchor="t" anchorCtr="0" compatLnSpc="1"/>
          <a:lstStyle/>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）能正确使用</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G43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G44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G49</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和</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G84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G74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指令编写程序。</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）能根据零件的加工要求制订活动钳口的加工工艺。</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）能在教师的指引下正确编写活动钳口的加工程序。</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）能选择合适的刀具加工活动钳口零件。</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5</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）能正确选用量具测量活动钳口零件尺寸。</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5"/>
          <p:cNvSpPr>
            <a:spLocks noGrp="1"/>
          </p:cNvSpPr>
          <p:nvPr>
            <p:ph type="title"/>
          </p:nvPr>
        </p:nvSpPr>
        <p:spPr>
          <a:xfrm>
            <a:off x="1116013" y="333375"/>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素质</a:t>
            </a:r>
            <a:r>
              <a:rPr lang="zh-CN" altLang="en-US" sz="4000" b="1" dirty="0">
                <a:solidFill>
                  <a:srgbClr val="3333CC"/>
                </a:solidFill>
                <a:latin typeface="黑体" panose="02010609060101010101" pitchFamily="49" charset="-122"/>
                <a:ea typeface="黑体" panose="02010609060101010101" pitchFamily="49" charset="-122"/>
              </a:rPr>
              <a:t>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777240" y="2018030"/>
            <a:ext cx="8178165" cy="4435475"/>
          </a:xfrm>
        </p:spPr>
        <p:txBody>
          <a:bodyPr vert="horz" wrap="square" lIns="91440" tIns="45720" rIns="91440" bIns="45720" numCol="1" anchor="t" anchorCtr="0" compatLnSpc="1"/>
          <a:lstStyle/>
          <a:p>
            <a:pPr marL="0" marR="0" lvl="0" indent="0" algn="just" defTabSz="914400" rtl="0" eaLnBrk="0" fontAlgn="base" latinLnBrk="0" hangingPunct="0">
              <a:lnSpc>
                <a:spcPct val="150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）在制订加工计划阶段，通过小组协商学习，能正确选择毛坯、工量刀具等加工材料。</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50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）能和小组成员协商，共同完成活动钳口加工流程的制订、程序编制等学习任务。</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50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）能厘清左旋、右旋螺纹的异同和加工方法。</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50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）在加工过程中，能对出现的问题提出解决意见。</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5"/>
          <p:cNvSpPr>
            <a:spLocks noGrp="1"/>
          </p:cNvSpPr>
          <p:nvPr>
            <p:ph type="title"/>
          </p:nvPr>
        </p:nvSpPr>
        <p:spPr>
          <a:xfrm>
            <a:off x="1116013" y="333375"/>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核心素养</a:t>
            </a:r>
            <a:r>
              <a:rPr lang="zh-CN" altLang="en-US" sz="4000" b="1" dirty="0">
                <a:solidFill>
                  <a:srgbClr val="3333CC"/>
                </a:solidFill>
                <a:latin typeface="黑体" panose="02010609060101010101" pitchFamily="49" charset="-122"/>
                <a:ea typeface="黑体" panose="02010609060101010101" pitchFamily="49" charset="-122"/>
              </a:rPr>
              <a:t>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224155" y="2018030"/>
            <a:ext cx="8731250" cy="4435475"/>
          </a:xfrm>
        </p:spPr>
        <p:txBody>
          <a:bodyPr vert="horz" wrap="square" lIns="91440" tIns="45720" rIns="91440" bIns="45720" numCol="1" anchor="t" anchorCtr="0" compatLnSpc="1"/>
          <a:lstStyle/>
          <a:p>
            <a:pPr marL="0" marR="0" lvl="0" indent="0" algn="just" defTabSz="914400" rtl="0" eaLnBrk="0" fontAlgn="base" latinLnBrk="0" hangingPunct="0">
              <a:lnSpc>
                <a:spcPct val="150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）能正确选用螺纹塞规对螺纹进行检测，清楚螺纹是否合格并提出改进意见，培养精益求精的工匠精神。</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50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）实操过程中能严格按照安全文明生产要求规范操作</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培养安全文明生产意识。</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50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）积极参与小组合作学习，对小组学习过程中遇到的问题能共同分析并提出解决意见，具备团队合作精神。</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ct val="150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）节约学习资源，对学习过程中产生的废铝屑、余料等各类生产废料能正确分类并按要求投放，具备环保意识。</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Rectangle 6"/>
          <p:cNvSpPr>
            <a:spLocks noGrp="1" noChangeArrowheads="1"/>
          </p:cNvSpPr>
          <p:nvPr>
            <p:ph idx="1"/>
          </p:nvPr>
        </p:nvSpPr>
        <p:spPr>
          <a:xfrm>
            <a:off x="173990" y="2018030"/>
            <a:ext cx="8781415" cy="4580255"/>
          </a:xfrm>
        </p:spPr>
        <p:txBody>
          <a:bodyPr vert="horz" wrap="square" lIns="91440" tIns="45720" rIns="91440" bIns="45720" numCol="1" anchor="t" anchorCtr="0" compatLnSpc="1"/>
          <a:lstStyle/>
          <a:p>
            <a:pPr marL="34290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defRPr/>
            </a:pPr>
            <a:r>
              <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活动钳口在滑动夹具机构中是一个起夹持固定作用的零件，活动钳口的切口用于夹持固定工件，螺纹孔与螺杆配合，通过螺杆的旋转运动转化为活动钳口的直线往复移动，以实现滑动夹具的夹持功能。</a:t>
            </a:r>
            <a:endPar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34290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defRPr/>
            </a:pPr>
            <a:r>
              <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数控铣床能高效、准确地进行平面、轮廓和螺纹孔的加工，根据毛坯尺寸，要求对活动钳口进行数控铣削加工。零件图样如图</a:t>
            </a:r>
            <a:r>
              <a:rPr kumimoji="0" lang="en-US" altLang="zh-CN"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8-1</a:t>
            </a:r>
            <a:r>
              <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所示</a:t>
            </a:r>
            <a:endPar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7170" name="Rectangle 5"/>
          <p:cNvSpPr>
            <a:spLocks noGrp="1"/>
          </p:cNvSpPr>
          <p:nvPr>
            <p:ph type="title"/>
            <p:custDataLst>
              <p:tags r:id="rId1"/>
            </p:custDataLst>
          </p:nvPr>
        </p:nvSpPr>
        <p:spPr>
          <a:xfrm>
            <a:off x="1116013" y="260350"/>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任务描述</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 name="文本框 160"/>
          <p:cNvSpPr txBox="1"/>
          <p:nvPr/>
        </p:nvSpPr>
        <p:spPr>
          <a:xfrm>
            <a:off x="1835785" y="5949315"/>
            <a:ext cx="5080000" cy="368300"/>
          </a:xfrm>
          <a:prstGeom prst="rect">
            <a:avLst/>
          </a:prstGeom>
          <a:noFill/>
          <a:ln w="9525">
            <a:noFill/>
          </a:ln>
        </p:spPr>
        <p:txBody>
          <a:bodyPr>
            <a:spAutoFit/>
          </a:bodyPr>
          <a:p>
            <a:pPr indent="266700" algn="ctr"/>
            <a:r>
              <a:rPr lang="zh-CN" sz="1800">
                <a:ea typeface="宋体" panose="02010600030101010101" pitchFamily="2" charset="-122"/>
              </a:rPr>
              <a:t>图8-</a:t>
            </a:r>
            <a:r>
              <a:rPr lang="en-US" altLang="zh-CN" sz="1800">
                <a:ea typeface="宋体" panose="02010600030101010101" pitchFamily="2" charset="-122"/>
              </a:rPr>
              <a:t>1 </a:t>
            </a:r>
            <a:r>
              <a:rPr lang="zh-CN" altLang="en-US" sz="1800">
                <a:ea typeface="宋体" panose="02010600030101010101" pitchFamily="2" charset="-122"/>
              </a:rPr>
              <a:t>活动钳口零件图</a:t>
            </a:r>
            <a:endParaRPr lang="zh-CN" altLang="en-US" sz="1800">
              <a:ea typeface="宋体" panose="02010600030101010101" pitchFamily="2" charset="-122"/>
            </a:endParaRPr>
          </a:p>
        </p:txBody>
      </p:sp>
      <p:pic>
        <p:nvPicPr>
          <p:cNvPr id="102" name="图片 11"/>
          <p:cNvPicPr>
            <a:picLocks noChangeAspect="1"/>
          </p:cNvPicPr>
          <p:nvPr/>
        </p:nvPicPr>
        <p:blipFill>
          <a:blip r:embed="rId1"/>
          <a:stretch>
            <a:fillRect/>
          </a:stretch>
        </p:blipFill>
        <p:spPr>
          <a:xfrm>
            <a:off x="1043940" y="908685"/>
            <a:ext cx="6982460" cy="485584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5"/>
          <p:cNvSpPr>
            <a:spLocks noGrp="1"/>
          </p:cNvSpPr>
          <p:nvPr>
            <p:ph type="title"/>
            <p:custDataLst>
              <p:tags r:id="rId1"/>
            </p:custDataLst>
          </p:nvPr>
        </p:nvSpPr>
        <p:spPr/>
        <p:txBody>
          <a:bodyPr vert="horz" wrap="square" lIns="91440" tIns="45720" rIns="91440" bIns="45720" anchor="b" anchorCtr="0"/>
          <a:p>
            <a:pPr eaLnBrk="1" hangingPunct="1"/>
            <a:r>
              <a:rPr lang="en-US" altLang="zh-CN" sz="4000" b="1" dirty="0">
                <a:latin typeface="黑体" panose="02010609060101010101" pitchFamily="49" charset="-122"/>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任务分析</a:t>
            </a:r>
            <a:r>
              <a:rPr lang="en-US" altLang="zh-CN" sz="4000" b="1" dirty="0">
                <a:latin typeface="黑体" panose="02010609060101010101" pitchFamily="49" charset="-122"/>
                <a:ea typeface="黑体" panose="02010609060101010101" pitchFamily="49" charset="-122"/>
              </a:rPr>
              <a:t>] </a:t>
            </a:r>
            <a:endParaRPr lang="en-US" altLang="zh-CN" sz="4000" b="1" dirty="0">
              <a:latin typeface="黑体" panose="02010609060101010101" pitchFamily="49" charset="-122"/>
              <a:ea typeface="黑体" panose="02010609060101010101" pitchFamily="49" charset="-122"/>
            </a:endParaRPr>
          </a:p>
        </p:txBody>
      </p:sp>
      <p:sp>
        <p:nvSpPr>
          <p:cNvPr id="125" name="文本框 124"/>
          <p:cNvSpPr txBox="1"/>
          <p:nvPr/>
        </p:nvSpPr>
        <p:spPr>
          <a:xfrm>
            <a:off x="611505" y="1916430"/>
            <a:ext cx="7694930" cy="2168525"/>
          </a:xfrm>
          <a:prstGeom prst="rect">
            <a:avLst/>
          </a:prstGeom>
          <a:noFill/>
          <a:ln w="9525">
            <a:noFill/>
          </a:ln>
        </p:spPr>
        <p:txBody>
          <a:bodyPr wrap="square">
            <a:spAutoFit/>
          </a:bodyPr>
          <a:p>
            <a:pPr indent="298450">
              <a:lnSpc>
                <a:spcPct val="150000"/>
              </a:lnSpc>
            </a:pPr>
            <a:r>
              <a:rPr lang="en-US" altLang="zh-CN" sz="1800" b="1">
                <a:ea typeface="宋体" panose="02010600030101010101" pitchFamily="2" charset="-122"/>
              </a:rPr>
              <a:t>1.</a:t>
            </a:r>
            <a:r>
              <a:rPr lang="zh-CN" altLang="en-US" sz="1800" b="1">
                <a:ea typeface="宋体" panose="02010600030101010101" pitchFamily="2" charset="-122"/>
              </a:rPr>
              <a:t>制订工作计划</a:t>
            </a:r>
            <a:endParaRPr lang="zh-CN" altLang="en-US" sz="1800" b="1">
              <a:ea typeface="宋体" panose="02010600030101010101" pitchFamily="2" charset="-122"/>
            </a:endParaRPr>
          </a:p>
          <a:p>
            <a:pPr indent="298450">
              <a:lnSpc>
                <a:spcPct val="150000"/>
              </a:lnSpc>
            </a:pPr>
            <a:r>
              <a:rPr lang="zh-CN" altLang="en-US" sz="1800">
                <a:ea typeface="宋体" panose="02010600030101010101" pitchFamily="2" charset="-122"/>
              </a:rPr>
              <a:t>利用数控铣削技能完成活动钳口的制作，分别需要完成准备毛坯，选取工具、量具、刀具，制订加工工艺，编写加工程序，加工零件，质量检测，</a:t>
            </a:r>
            <a:r>
              <a:rPr lang="en-US" altLang="zh-CN" sz="1800">
                <a:ea typeface="宋体" panose="02010600030101010101" pitchFamily="2" charset="-122"/>
              </a:rPr>
              <a:t>5S</a:t>
            </a:r>
            <a:r>
              <a:rPr lang="zh-CN" altLang="en-US" sz="1800">
                <a:ea typeface="宋体" panose="02010600030101010101" pitchFamily="2" charset="-122"/>
              </a:rPr>
              <a:t>现场作业，填写生产任务工单八项内容，请完善表</a:t>
            </a:r>
            <a:r>
              <a:rPr lang="en-US" altLang="zh-CN" sz="1800">
                <a:ea typeface="宋体" panose="02010600030101010101" pitchFamily="2" charset="-122"/>
              </a:rPr>
              <a:t>8-1</a:t>
            </a:r>
            <a:r>
              <a:rPr lang="zh-CN" altLang="en-US" sz="1800">
                <a:ea typeface="宋体" panose="02010600030101010101" pitchFamily="2" charset="-122"/>
              </a:rPr>
              <a:t>工作计划表中的相关内容</a:t>
            </a:r>
            <a:r>
              <a:rPr lang="zh-CN" sz="1800">
                <a:ea typeface="宋体" panose="02010600030101010101" pitchFamily="2" charset="-122"/>
              </a:rPr>
              <a:t>。</a:t>
            </a:r>
            <a:endParaRPr lang="zh-CN" altLang="en-US" sz="1800">
              <a:ea typeface="宋体" panose="02010600030101010101" pitchFamily="2" charset="-122"/>
            </a:endParaRPr>
          </a:p>
        </p:txBody>
      </p:sp>
      <p:sp>
        <p:nvSpPr>
          <p:cNvPr id="4" name="文本框 3"/>
          <p:cNvSpPr txBox="1"/>
          <p:nvPr/>
        </p:nvSpPr>
        <p:spPr>
          <a:xfrm>
            <a:off x="683260" y="4004945"/>
            <a:ext cx="7465695" cy="1337945"/>
          </a:xfrm>
          <a:prstGeom prst="rect">
            <a:avLst/>
          </a:prstGeom>
          <a:noFill/>
          <a:ln w="9525">
            <a:noFill/>
          </a:ln>
        </p:spPr>
        <p:txBody>
          <a:bodyPr wrap="square">
            <a:spAutoFit/>
          </a:bodyPr>
          <a:p>
            <a:pPr indent="298450">
              <a:lnSpc>
                <a:spcPct val="150000"/>
              </a:lnSpc>
            </a:pPr>
            <a:r>
              <a:rPr lang="en-US" altLang="zh-CN" sz="1800" b="1">
                <a:ea typeface="宋体" panose="02010600030101010101" pitchFamily="2" charset="-122"/>
              </a:rPr>
              <a:t>2.</a:t>
            </a:r>
            <a:r>
              <a:rPr lang="zh-CN" altLang="en-US" sz="1800" b="1">
                <a:ea typeface="宋体" panose="02010600030101010101" pitchFamily="2" charset="-122"/>
              </a:rPr>
              <a:t>选取加工设备及物料</a:t>
            </a:r>
            <a:endParaRPr lang="zh-CN" altLang="en-US" sz="1800" b="1">
              <a:ea typeface="宋体" panose="02010600030101010101" pitchFamily="2" charset="-122"/>
            </a:endParaRPr>
          </a:p>
          <a:p>
            <a:pPr indent="298450">
              <a:lnSpc>
                <a:spcPct val="150000"/>
              </a:lnSpc>
            </a:pPr>
            <a:r>
              <a:rPr lang="zh-CN" altLang="en-US" sz="1800">
                <a:ea typeface="宋体" panose="02010600030101010101" pitchFamily="2" charset="-122"/>
              </a:rPr>
              <a:t>请根据活动钳口的零件图及工作计划，选取加工活动钳口零件所需要毛坯、数控设备、刀具、量具等，并填写在表</a:t>
            </a:r>
            <a:r>
              <a:rPr lang="en-US" altLang="zh-CN" sz="1800">
                <a:ea typeface="宋体" panose="02010600030101010101" pitchFamily="2" charset="-122"/>
              </a:rPr>
              <a:t>8-2</a:t>
            </a:r>
            <a:r>
              <a:rPr lang="zh-CN" altLang="en-US" sz="1800">
                <a:ea typeface="宋体" panose="02010600030101010101" pitchFamily="2" charset="-122"/>
              </a:rPr>
              <a:t>中</a:t>
            </a:r>
            <a:r>
              <a:rPr lang="zh-CN" sz="1800">
                <a:ea typeface="宋体" panose="02010600030101010101" pitchFamily="2" charset="-122"/>
              </a:rPr>
              <a:t>。</a:t>
            </a:r>
            <a:endParaRPr lang="zh-CN" altLang="en-US" sz="1800">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PP_MARK_KEY" val="032ee4b5-4e43-432b-9c74-a9fae6cb69ea"/>
  <p:tag name="COMMONDATA" val="eyJoZGlkIjoiN2I1Mjc1N2ZlOTU0NTY4ZTYzMjkzNjUwNWFlZmE2ZmEifQ=="/>
</p:tagLst>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Blends</Template>
  <TotalTime>0</TotalTime>
  <Words>3549</Words>
  <Application>WPS 演示</Application>
  <PresentationFormat>全屏显示(4:3)</PresentationFormat>
  <Paragraphs>149</Paragraphs>
  <Slides>24</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24</vt:i4>
      </vt:variant>
    </vt:vector>
  </HeadingPairs>
  <TitlesOfParts>
    <vt:vector size="34" baseType="lpstr">
      <vt:lpstr>Arial</vt:lpstr>
      <vt:lpstr>宋体</vt:lpstr>
      <vt:lpstr>Wingdings</vt:lpstr>
      <vt:lpstr>Tahoma</vt:lpstr>
      <vt:lpstr>黑体</vt:lpstr>
      <vt:lpstr>微软雅黑</vt:lpstr>
      <vt:lpstr>Arial Unicode MS</vt:lpstr>
      <vt:lpstr>Calibri</vt:lpstr>
      <vt:lpstr>Blends</vt:lpstr>
      <vt:lpstr>1_Blends</vt:lpstr>
      <vt:lpstr>PowerPoint 演示文稿</vt:lpstr>
      <vt:lpstr>[学习内容] </vt:lpstr>
      <vt:lpstr> [知识目标]</vt:lpstr>
      <vt:lpstr> [技能目标]</vt:lpstr>
      <vt:lpstr> [素质目标]</vt:lpstr>
      <vt:lpstr> [核心素养目标]</vt:lpstr>
      <vt:lpstr> [任务描述]</vt:lpstr>
      <vt:lpstr>PowerPoint 演示文稿</vt:lpstr>
      <vt:lpstr>[任务分析] </vt:lpstr>
      <vt:lpstr>[知识准备]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【任务实施】</vt:lpstr>
      <vt:lpstr>PowerPoint 演示文稿</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hp</dc:creator>
  <cp:lastModifiedBy>方迪成</cp:lastModifiedBy>
  <cp:revision>131</cp:revision>
  <dcterms:created xsi:type="dcterms:W3CDTF">2008-12-03T01:49:00Z</dcterms:created>
  <dcterms:modified xsi:type="dcterms:W3CDTF">2025-09-20T10:36:46Z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4BF0625EF19A472EB59598EB69A7D188_13</vt:lpwstr>
  </property>
  <property fmtid="{D5CDD505-2E9C-101B-9397-08002B2CF9AE}" pid="3" name="KSOProductBuildVer">
    <vt:lpwstr>2052-12.1.0.22529</vt:lpwstr>
  </property>
</Properties>
</file>