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93" r:id="rId5"/>
    <p:sldId id="257" r:id="rId6"/>
    <p:sldId id="274" r:id="rId7"/>
    <p:sldId id="339" r:id="rId8"/>
    <p:sldId id="340" r:id="rId9"/>
    <p:sldId id="273" r:id="rId10"/>
    <p:sldId id="258" r:id="rId11"/>
    <p:sldId id="341" r:id="rId12"/>
    <p:sldId id="349" r:id="rId13"/>
    <p:sldId id="350" r:id="rId14"/>
    <p:sldId id="343" r:id="rId15"/>
    <p:sldId id="351" r:id="rId16"/>
    <p:sldId id="308" r:id="rId17"/>
    <p:sldId id="361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/>
    <p:restoredTop sz="86415"/>
  </p:normalViewPr>
  <p:slideViewPr>
    <p:cSldViewPr showGuides="1">
      <p:cViewPr varScale="1">
        <p:scale>
          <a:sx n="61" d="100"/>
          <a:sy n="61" d="100"/>
        </p:scale>
        <p:origin x="-1392" y="-78"/>
      </p:cViewPr>
      <p:guideLst>
        <p:guide orient="horz" pos="2160"/>
        <p:guide pos="29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2056" name="Group 3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63" name="Rectangle 4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4" name="Rectangle 5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2057" name="Group 6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61" name="Rectangle 7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062" name="Rectangle 8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wrap="none" anchor="ctr" anchorCtr="0"/>
              <a:p>
                <a:pPr lvl="0" eaLnBrk="1" hangingPunct="1"/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sp>
          <p:nvSpPr>
            <p:cNvPr id="2058" name="Rectangle 9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59" name="Rectangle 10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060" name="Rectangle 11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112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4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algn="r">
              <a:buNone/>
            </a:pPr>
            <a:fld id="{9A0DB2DC-4C9A-4742-B13C-FB6460FD3503}" type="slidenum">
              <a:rPr lang="en-US" altLang="zh-CN" dirty="0">
                <a:solidFill>
                  <a:schemeClr val="bg2"/>
                </a:solidFill>
              </a:rPr>
            </a:fld>
            <a:endParaRPr lang="en-US" altLang="zh-CN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182688" y="2017713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7" name="Rectangle 3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8" name="Rectangle 4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29" name="Rectangle 5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0" name="Rectangle 6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1" name="Rectangle 7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2" name="Rectangle 8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 eaLnBrk="1" hangingPunct="1"/>
            <a:endParaRPr lang="zh-CN" altLang="zh-CN" sz="2400" dirty="0">
              <a:latin typeface="Tahoma" panose="020B0604030504040204" pitchFamily="34" charset="0"/>
            </a:endParaRPr>
          </a:p>
        </p:txBody>
      </p:sp>
      <p:sp>
        <p:nvSpPr>
          <p:cNvPr id="1033" name="Rectangle 9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4" name="Rectangle 10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ahoma" panose="020B0604030504040204" pitchFamily="34" charset="0"/>
              </a:rPr>
            </a:fld>
            <a:endParaRPr lang="en-US" altLang="zh-CN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5"/>
          <p:cNvSpPr>
            <a:spLocks noTextEdit="1"/>
          </p:cNvSpPr>
          <p:nvPr/>
        </p:nvSpPr>
        <p:spPr>
          <a:xfrm>
            <a:off x="539433" y="2132013"/>
            <a:ext cx="7848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48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学习任务2 数控铣床对刀操作</a:t>
            </a:r>
            <a:endParaRPr lang="zh-CN" altLang="en-US" sz="48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370"/>
          <p:cNvPicPr>
            <a:picLocks noChangeAspect="1"/>
          </p:cNvPicPr>
          <p:nvPr/>
        </p:nvPicPr>
        <p:blipFill>
          <a:blip r:embed="rId1"/>
          <a:srcRect l="2661" t="2829" b="7489"/>
          <a:stretch>
            <a:fillRect/>
          </a:stretch>
        </p:blipFill>
        <p:spPr>
          <a:xfrm>
            <a:off x="2484120" y="3068955"/>
            <a:ext cx="4220210" cy="33121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71550" y="1196340"/>
            <a:ext cx="7041515" cy="3068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56870">
              <a:lnSpc>
                <a:spcPct val="150000"/>
              </a:lnSpc>
            </a:pPr>
            <a:r>
              <a:rPr lang="en-US" altLang="zh-CN" sz="2100" b="1">
                <a:ea typeface="宋体" panose="02010600030101010101" pitchFamily="2" charset="-122"/>
              </a:rPr>
              <a:t>3.</a:t>
            </a:r>
            <a:r>
              <a:rPr lang="zh-CN" altLang="en-US" sz="2100" b="1">
                <a:ea typeface="宋体" panose="02010600030101010101" pitchFamily="2" charset="-122"/>
              </a:rPr>
              <a:t>数控铣床的坐标系</a:t>
            </a:r>
            <a:endParaRPr lang="zh-CN" sz="1800" b="1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56870">
              <a:lnSpc>
                <a:spcPct val="150000"/>
              </a:lnSpc>
            </a:pPr>
            <a:r>
              <a:rPr lang="zh-CN" altLang="en-US" sz="1800">
                <a:solidFill>
                  <a:srgbClr val="000000"/>
                </a:solidFill>
                <a:ea typeface="宋体" panose="02010600030101010101" pitchFamily="2" charset="-122"/>
              </a:rPr>
              <a:t>任何一个工件的数控铣削编程均是在工件坐标系中完成的，而工件坐标系的确立又离不开机床坐标系作为参考，因此，建立数控铣床机床坐标系、工件坐标系的空间概念，明确两者的关系对于数控铣床编程十分必要。为简化编程和保证程序的通用性，规定采用右手笛卡儿坐标系，如图</a:t>
            </a: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</a:rPr>
              <a:t>2-4</a:t>
            </a:r>
            <a:r>
              <a:rPr lang="zh-CN" altLang="en-US" sz="1800">
                <a:solidFill>
                  <a:srgbClr val="000000"/>
                </a:solidFill>
                <a:ea typeface="宋体" panose="02010600030101010101" pitchFamily="2" charset="-122"/>
              </a:rPr>
              <a:t>所示，基本坐标轴为</a:t>
            </a: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</a:rPr>
              <a:t>X</a:t>
            </a:r>
            <a:r>
              <a:rPr lang="zh-CN" altLang="en-US" sz="180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</a:rPr>
              <a:t>Y</a:t>
            </a:r>
            <a:r>
              <a:rPr lang="zh-CN" altLang="en-US" sz="180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</a:rPr>
              <a:t>Z</a:t>
            </a:r>
            <a:r>
              <a:rPr lang="zh-CN" altLang="en-US" sz="1800">
                <a:solidFill>
                  <a:srgbClr val="000000"/>
                </a:solidFill>
                <a:ea typeface="宋体" panose="02010600030101010101" pitchFamily="2" charset="-122"/>
              </a:rPr>
              <a:t>直线轴和</a:t>
            </a: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</a:rPr>
              <a:t>A</a:t>
            </a:r>
            <a:r>
              <a:rPr lang="zh-CN" altLang="en-US" sz="180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</a:rPr>
              <a:t>B</a:t>
            </a:r>
            <a:r>
              <a:rPr lang="zh-CN" altLang="en-US" sz="1800">
                <a:solidFill>
                  <a:srgbClr val="000000"/>
                </a:solidFill>
                <a:ea typeface="宋体" panose="02010600030101010101" pitchFamily="2" charset="-122"/>
              </a:rPr>
              <a:t>、</a:t>
            </a:r>
            <a:r>
              <a:rPr lang="en-US" altLang="zh-CN" sz="1800">
                <a:solidFill>
                  <a:srgbClr val="000000"/>
                </a:solidFill>
                <a:ea typeface="宋体" panose="02010600030101010101" pitchFamily="2" charset="-122"/>
              </a:rPr>
              <a:t>C</a:t>
            </a:r>
            <a:r>
              <a:rPr lang="zh-CN" altLang="en-US" sz="1800">
                <a:solidFill>
                  <a:srgbClr val="000000"/>
                </a:solidFill>
                <a:ea typeface="宋体" panose="02010600030101010101" pitchFamily="2" charset="-122"/>
              </a:rPr>
              <a:t>旋转轴。</a:t>
            </a:r>
            <a:endParaRPr lang="zh-CN" altLang="en-US" sz="1800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3916680"/>
            <a:ext cx="3581400" cy="29413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828040" y="1341120"/>
            <a:ext cx="7863205" cy="35566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95275">
              <a:lnSpc>
                <a:spcPct val="150000"/>
              </a:lnSpc>
            </a:pP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1</a:t>
            </a:r>
            <a:r>
              <a:rPr lang="zh-CN" altLang="en-US" sz="1800" b="1">
                <a:ea typeface="宋体" panose="02010600030101010101" pitchFamily="2" charset="-122"/>
              </a:rPr>
              <a:t>）机床坐标轴的运动方向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295275">
              <a:lnSpc>
                <a:spcPct val="150000"/>
              </a:lnSpc>
            </a:pPr>
            <a:r>
              <a:rPr lang="en-US" altLang="en-US" sz="1800">
                <a:ea typeface="宋体" panose="02010600030101010101" pitchFamily="2" charset="-122"/>
              </a:rPr>
              <a:t>①</a:t>
            </a:r>
            <a:r>
              <a:rPr lang="zh-CN" altLang="en-US" sz="1800">
                <a:ea typeface="宋体" panose="02010600030101010101" pitchFamily="2" charset="-122"/>
              </a:rPr>
              <a:t>确定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轴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295275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与机床主轴中心线相平行的轴为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轴，刀具离开工件的方向为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轴正方向。立式数控铣床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轴垂直于水平面，卧式数控铣床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轴平行于水平面。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295275">
              <a:lnSpc>
                <a:spcPct val="150000"/>
              </a:lnSpc>
            </a:pPr>
            <a:r>
              <a:rPr lang="en-US" altLang="en-US" sz="1800">
                <a:ea typeface="宋体" panose="02010600030101010101" pitchFamily="2" charset="-122"/>
              </a:rPr>
              <a:t>②</a:t>
            </a:r>
            <a:r>
              <a:rPr lang="zh-CN" altLang="en-US" sz="1800">
                <a:ea typeface="宋体" panose="02010600030101010101" pitchFamily="2" charset="-122"/>
              </a:rPr>
              <a:t>确定</a:t>
            </a:r>
            <a:r>
              <a:rPr lang="en-US" altLang="zh-CN" sz="1800">
                <a:ea typeface="宋体" panose="02010600030101010101" pitchFamily="2" charset="-122"/>
              </a:rPr>
              <a:t>X</a:t>
            </a:r>
            <a:r>
              <a:rPr lang="zh-CN" altLang="en-US" sz="1800">
                <a:ea typeface="宋体" panose="02010600030101010101" pitchFamily="2" charset="-122"/>
              </a:rPr>
              <a:t>轴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295275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在水平面上左右方向的轴为</a:t>
            </a:r>
            <a:r>
              <a:rPr lang="en-US" altLang="zh-CN" sz="1800">
                <a:ea typeface="宋体" panose="02010600030101010101" pitchFamily="2" charset="-122"/>
              </a:rPr>
              <a:t>X</a:t>
            </a:r>
            <a:r>
              <a:rPr lang="zh-CN" altLang="en-US" sz="1800">
                <a:ea typeface="宋体" panose="02010600030101010101" pitchFamily="2" charset="-122"/>
              </a:rPr>
              <a:t>轴。立式铣床由主轴向立柱看去，右方为</a:t>
            </a:r>
            <a:r>
              <a:rPr lang="en-US" altLang="zh-CN" sz="1800">
                <a:ea typeface="宋体" panose="02010600030101010101" pitchFamily="2" charset="-122"/>
              </a:rPr>
              <a:t>X</a:t>
            </a:r>
            <a:r>
              <a:rPr lang="zh-CN" altLang="en-US" sz="1800">
                <a:ea typeface="宋体" panose="02010600030101010101" pitchFamily="2" charset="-122"/>
              </a:rPr>
              <a:t>轴正方向。卧式铣床，由主轴向工件看去，右方为</a:t>
            </a:r>
            <a:r>
              <a:rPr lang="en-US" altLang="zh-CN" sz="1800">
                <a:ea typeface="宋体" panose="02010600030101010101" pitchFamily="2" charset="-122"/>
              </a:rPr>
              <a:t>X</a:t>
            </a:r>
            <a:r>
              <a:rPr lang="zh-CN" altLang="en-US" sz="1800">
                <a:ea typeface="宋体" panose="02010600030101010101" pitchFamily="2" charset="-122"/>
              </a:rPr>
              <a:t>轴正方向。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295275">
              <a:lnSpc>
                <a:spcPct val="150000"/>
              </a:lnSpc>
            </a:pPr>
            <a:r>
              <a:rPr lang="en-US" altLang="en-US" sz="1800">
                <a:ea typeface="宋体" panose="02010600030101010101" pitchFamily="2" charset="-122"/>
              </a:rPr>
              <a:t>③</a:t>
            </a:r>
            <a:r>
              <a:rPr lang="zh-CN" altLang="en-US" sz="1800">
                <a:ea typeface="宋体" panose="02010600030101010101" pitchFamily="2" charset="-122"/>
              </a:rPr>
              <a:t>确定</a:t>
            </a:r>
            <a:r>
              <a:rPr lang="en-US" altLang="zh-CN" sz="1800">
                <a:ea typeface="宋体" panose="02010600030101010101" pitchFamily="2" charset="-122"/>
              </a:rPr>
              <a:t>Y</a:t>
            </a:r>
            <a:r>
              <a:rPr lang="zh-CN" altLang="en-US" sz="1800">
                <a:ea typeface="宋体" panose="02010600030101010101" pitchFamily="2" charset="-122"/>
              </a:rPr>
              <a:t>轴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295275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根据右手直角坐标系，用大拇指表示</a:t>
            </a:r>
            <a:r>
              <a:rPr lang="en-US" altLang="zh-CN" sz="1800">
                <a:ea typeface="宋体" panose="02010600030101010101" pitchFamily="2" charset="-122"/>
              </a:rPr>
              <a:t>X</a:t>
            </a:r>
            <a:r>
              <a:rPr lang="zh-CN" altLang="en-US" sz="1800">
                <a:ea typeface="宋体" panose="02010600030101010101" pitchFamily="2" charset="-122"/>
              </a:rPr>
              <a:t>轴，中指表示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轴，食指表示</a:t>
            </a:r>
            <a:r>
              <a:rPr lang="en-US" altLang="zh-CN" sz="1800">
                <a:ea typeface="宋体" panose="02010600030101010101" pitchFamily="2" charset="-122"/>
              </a:rPr>
              <a:t>Y</a:t>
            </a:r>
            <a:r>
              <a:rPr lang="zh-CN" altLang="en-US" sz="1800">
                <a:ea typeface="宋体" panose="02010600030101010101" pitchFamily="2" charset="-122"/>
              </a:rPr>
              <a:t>轴。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" name="文本框 108"/>
          <p:cNvSpPr txBox="1"/>
          <p:nvPr/>
        </p:nvSpPr>
        <p:spPr>
          <a:xfrm>
            <a:off x="957580" y="1268730"/>
            <a:ext cx="7229475" cy="5492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42900">
              <a:lnSpc>
                <a:spcPct val="150000"/>
              </a:lnSpc>
            </a:pP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2</a:t>
            </a:r>
            <a:r>
              <a:rPr lang="zh-CN" altLang="en-US" sz="1800" b="1">
                <a:ea typeface="宋体" panose="02010600030101010101" pitchFamily="2" charset="-122"/>
              </a:rPr>
              <a:t>）机床原点与机床参考点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en-US" altLang="en-US" sz="1800">
                <a:ea typeface="宋体" panose="02010600030101010101" pitchFamily="2" charset="-122"/>
              </a:rPr>
              <a:t>①</a:t>
            </a:r>
            <a:r>
              <a:rPr lang="zh-CN" altLang="en-US" sz="1800">
                <a:ea typeface="宋体" panose="02010600030101010101" pitchFamily="2" charset="-122"/>
              </a:rPr>
              <a:t>机床零点</a:t>
            </a:r>
            <a:r>
              <a:rPr lang="en-US" altLang="zh-CN" sz="1800">
                <a:ea typeface="宋体" panose="02010600030101010101" pitchFamily="2" charset="-122"/>
              </a:rPr>
              <a:t>(</a:t>
            </a:r>
            <a:r>
              <a:rPr lang="zh-CN" altLang="en-US" sz="1800">
                <a:ea typeface="宋体" panose="02010600030101010101" pitchFamily="2" charset="-122"/>
              </a:rPr>
              <a:t>机械原点、机床原点</a:t>
            </a:r>
            <a:r>
              <a:rPr lang="en-US" altLang="zh-CN" sz="1800">
                <a:ea typeface="宋体" panose="02010600030101010101" pitchFamily="2" charset="-122"/>
              </a:rPr>
              <a:t>)</a:t>
            </a:r>
            <a:endParaRPr lang="en-US" altLang="zh-CN" sz="1800">
              <a:ea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机床零点是机床坐标系</a:t>
            </a:r>
            <a:r>
              <a:rPr lang="en-US" altLang="zh-CN" sz="1800">
                <a:ea typeface="宋体" panose="02010600030101010101" pitchFamily="2" charset="-122"/>
              </a:rPr>
              <a:t>(</a:t>
            </a:r>
            <a:r>
              <a:rPr lang="zh-CN" altLang="en-US" sz="1800">
                <a:ea typeface="宋体" panose="02010600030101010101" pitchFamily="2" charset="-122"/>
              </a:rPr>
              <a:t>机床上固有的坐标系</a:t>
            </a:r>
            <a:r>
              <a:rPr lang="en-US" altLang="zh-CN" sz="1800">
                <a:ea typeface="宋体" panose="02010600030101010101" pitchFamily="2" charset="-122"/>
              </a:rPr>
              <a:t>)</a:t>
            </a:r>
            <a:r>
              <a:rPr lang="zh-CN" altLang="en-US" sz="1800">
                <a:ea typeface="宋体" panose="02010600030101010101" pitchFamily="2" charset="-122"/>
              </a:rPr>
              <a:t>的设计原点，它在机械硬件上的位置是由制造厂家确定的。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en-US" altLang="en-US" sz="1800">
                <a:ea typeface="宋体" panose="02010600030101010101" pitchFamily="2" charset="-122"/>
              </a:rPr>
              <a:t>②</a:t>
            </a:r>
            <a:r>
              <a:rPr lang="zh-CN" altLang="en-US" sz="1800">
                <a:ea typeface="宋体" panose="02010600030101010101" pitchFamily="2" charset="-122"/>
              </a:rPr>
              <a:t>机床参考点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机床参考点是机床坐标系中一个固定不变的点，通过访问机床参考点</a:t>
            </a:r>
            <a:r>
              <a:rPr lang="en-US" altLang="zh-CN" sz="1800">
                <a:ea typeface="宋体" panose="02010600030101010101" pitchFamily="2" charset="-122"/>
              </a:rPr>
              <a:t>(X</a:t>
            </a:r>
            <a:r>
              <a:rPr lang="zh-CN" altLang="en-US" sz="1800">
                <a:ea typeface="宋体" panose="02010600030101010101" pitchFamily="2" charset="-122"/>
              </a:rPr>
              <a:t>、</a:t>
            </a:r>
            <a:r>
              <a:rPr lang="en-US" altLang="zh-CN" sz="1800">
                <a:ea typeface="宋体" panose="02010600030101010101" pitchFamily="2" charset="-122"/>
              </a:rPr>
              <a:t>Y</a:t>
            </a:r>
            <a:r>
              <a:rPr lang="zh-CN" altLang="en-US" sz="1800">
                <a:ea typeface="宋体" panose="02010600030101010101" pitchFamily="2" charset="-122"/>
              </a:rPr>
              <a:t>、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轴都有参考点</a:t>
            </a:r>
            <a:r>
              <a:rPr lang="en-US" altLang="zh-CN" sz="1800">
                <a:ea typeface="宋体" panose="02010600030101010101" pitchFamily="2" charset="-122"/>
              </a:rPr>
              <a:t>)</a:t>
            </a:r>
            <a:r>
              <a:rPr lang="zh-CN" altLang="en-US" sz="1800">
                <a:ea typeface="宋体" panose="02010600030101010101" pitchFamily="2" charset="-122"/>
              </a:rPr>
              <a:t>来确定机床零点。关机后机床参考点丢失，每次开机后要再次访问机床参考点。访问机床参考点是通过按下一个行程开关后慢速进给，寻找光电脉冲编码器或者光栅尺上的零位信号，此零位信号在机床坐标系的位置由机床制造厂设定，固定不变。</a:t>
            </a:r>
            <a:endParaRPr lang="zh-CN" altLang="en-US" sz="1800">
              <a:ea typeface="宋体" panose="02010600030101010101" pitchFamily="2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ea typeface="宋体" panose="02010600030101010101" pitchFamily="2" charset="-122"/>
              </a:rPr>
              <a:t>机床参考点可以与机床零点重合，也可以不重合，可通过参数指定机床参考点到机床零点的距离。机床回到了参考点位置，也就知道了该坐标轴的零点位置，</a:t>
            </a:r>
            <a:r>
              <a:rPr lang="en-US" altLang="zh-CN" sz="1800">
                <a:ea typeface="宋体" panose="02010600030101010101" pitchFamily="2" charset="-122"/>
              </a:rPr>
              <a:t>CNC</a:t>
            </a:r>
            <a:r>
              <a:rPr lang="zh-CN" altLang="en-US" sz="1800">
                <a:ea typeface="宋体" panose="02010600030101010101" pitchFamily="2" charset="-122"/>
              </a:rPr>
              <a:t>就建立起了机床坐标系。</a:t>
            </a:r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00710" y="1268730"/>
            <a:ext cx="8380730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zh-CN" altLang="en-US" sz="1800" b="1">
                <a:ea typeface="宋体" panose="02010600030101010101" pitchFamily="2" charset="-122"/>
              </a:rPr>
              <a:t>（</a:t>
            </a:r>
            <a:r>
              <a:rPr lang="en-US" altLang="zh-CN" sz="1800" b="1">
                <a:ea typeface="宋体" panose="02010600030101010101" pitchFamily="2" charset="-122"/>
              </a:rPr>
              <a:t>3</a:t>
            </a:r>
            <a:r>
              <a:rPr lang="zh-CN" altLang="en-US" sz="1800" b="1">
                <a:ea typeface="宋体" panose="02010600030101010101" pitchFamily="2" charset="-122"/>
              </a:rPr>
              <a:t>）工件坐标系</a:t>
            </a:r>
            <a:endParaRPr lang="zh-CN" altLang="en-US" sz="1800" b="1"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1800">
                <a:ea typeface="宋体" panose="02010600030101010101" pitchFamily="2" charset="-122"/>
              </a:rPr>
              <a:t>  </a:t>
            </a:r>
            <a:r>
              <a:rPr lang="zh-CN" altLang="en-US" sz="1800">
                <a:ea typeface="宋体" panose="02010600030101010101" pitchFamily="2" charset="-122"/>
              </a:rPr>
              <a:t>工件坐标系又称为编程坐标系，工件坐标系的原点要根据加工零件图而定，一般工件坐标系的原点即编程原点，如图</a:t>
            </a:r>
            <a:r>
              <a:rPr lang="en-US" altLang="zh-CN" sz="1800">
                <a:ea typeface="宋体" panose="02010600030101010101" pitchFamily="2" charset="-122"/>
              </a:rPr>
              <a:t>2-5</a:t>
            </a:r>
            <a:r>
              <a:rPr lang="zh-CN" altLang="en-US" sz="1800">
                <a:ea typeface="宋体" panose="02010600030101010101" pitchFamily="2" charset="-122"/>
              </a:rPr>
              <a:t>所示。工件坐标系的建立是以确定工件原点</a:t>
            </a:r>
            <a:r>
              <a:rPr lang="en-US" altLang="zh-CN" sz="1800">
                <a:ea typeface="宋体" panose="02010600030101010101" pitchFamily="2" charset="-122"/>
              </a:rPr>
              <a:t>( </a:t>
            </a:r>
            <a:r>
              <a:rPr lang="zh-CN" altLang="en-US" sz="1800">
                <a:ea typeface="宋体" panose="02010600030101010101" pitchFamily="2" charset="-122"/>
              </a:rPr>
              <a:t>又称程序原点、编程零点</a:t>
            </a:r>
            <a:r>
              <a:rPr lang="en-US" altLang="zh-CN" sz="1800">
                <a:ea typeface="宋体" panose="02010600030101010101" pitchFamily="2" charset="-122"/>
              </a:rPr>
              <a:t>)</a:t>
            </a:r>
            <a:r>
              <a:rPr lang="zh-CN" altLang="en-US" sz="1800">
                <a:ea typeface="宋体" panose="02010600030101010101" pitchFamily="2" charset="-122"/>
              </a:rPr>
              <a:t>为标志完成的。在图样上确定工件原点要根据尽量满足编程简单，尺寸换算简单，引起的加工误差小等为原则。一般情况下，工件原点应选在尺寸标注的基准点；对称或以同心圆为主的零件工件原点应选在对称中心线或圆心上。</a:t>
            </a:r>
            <a:r>
              <a:rPr lang="en-US" altLang="zh-CN" sz="1800">
                <a:ea typeface="宋体" panose="02010600030101010101" pitchFamily="2" charset="-122"/>
              </a:rPr>
              <a:t>Z</a:t>
            </a:r>
            <a:r>
              <a:rPr lang="zh-CN" altLang="en-US" sz="1800">
                <a:ea typeface="宋体" panose="02010600030101010101" pitchFamily="2" charset="-122"/>
              </a:rPr>
              <a:t>轴的工件原点通常选在工件的上表面，如图</a:t>
            </a:r>
            <a:r>
              <a:rPr lang="en-US" altLang="zh-CN" sz="1800">
                <a:ea typeface="宋体" panose="02010600030101010101" pitchFamily="2" charset="-122"/>
              </a:rPr>
              <a:t>2-6</a:t>
            </a:r>
            <a:r>
              <a:rPr lang="zh-CN" altLang="en-US" sz="1800">
                <a:ea typeface="宋体" panose="02010600030101010101" pitchFamily="2" charset="-122"/>
              </a:rPr>
              <a:t>所示。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2" name="图片 -2147482624" descr="b017cf38-38ff-46c1-bea0-2a616196f2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4437380"/>
            <a:ext cx="7005955" cy="2121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【任务实施】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3100" y="2018030"/>
            <a:ext cx="8282305" cy="484060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609600" algn="l"/>
              </a:tabLst>
              <a:defRPr/>
            </a:pPr>
            <a:r>
              <a:rPr kumimoji="0" lang="en-US" altLang="zh-CN" sz="1800" b="0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1800" b="0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  <a:cs typeface="+mn-cs"/>
              </a:rPr>
              <a:t>由于数控铣床按机床坐标系控制机床的运动，而编程人员按工件坐标系进行编写程序，所以需要建立两种坐标系之间的关系，程序才能正常运行。对刀操作就是要确定工件原点在机床坐标系中的坐标值，并将该坐标值输入到数控系统相应的存储位置，用G54~G59这6个G代码指令指定。对刀操作是数控加工中重要的操作技能点，对刀的准确性将直接影响零件的加工精度。</a:t>
            </a:r>
            <a:endParaRPr kumimoji="0" lang="zh-CN" altLang="en-US" sz="1800" b="0" i="0" u="none" strike="noStrike" kern="1200" cap="none" spc="0" normalizeH="0" baseline="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609600" algn="l"/>
              </a:tabLst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55650" y="1412875"/>
            <a:ext cx="7813040" cy="4481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8" cy="1462088"/>
          </a:xfrm>
        </p:spPr>
        <p:txBody>
          <a:bodyPr vert="horz" wrap="square" lIns="91440" tIns="45720" rIns="91440" bIns="45720" numCol="1" anchor="b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cap="none" spc="0" normalizeH="0" baseline="0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[学习内容]</a:t>
            </a:r>
            <a:r>
              <a:rPr kumimoji="0" lang="zh-CN" altLang="zh-CN" sz="4000" b="1" i="0" u="none" strike="noStrike" kern="1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39" name="图片 4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7055" y="2228215"/>
            <a:ext cx="4899660" cy="33712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5"/>
          <p:cNvSpPr>
            <a:spLocks noGrp="1"/>
          </p:cNvSpPr>
          <p:nvPr>
            <p:ph type="title"/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-36830" y="2018030"/>
            <a:ext cx="9184005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）能够正确叙述数控铣床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控制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面板中各按键的名称及功能。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）能够正确叙述数控铣床中各坐标系的含义。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）能够正确叙述数控铣床对刀操作要点。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1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0" lang="zh-CN" altLang="en-US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）能够正确叙述对刀操作的验证方法。</a:t>
            </a:r>
            <a:endParaRPr kumimoji="0" lang="zh-CN" altLang="en-US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技能目标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60375" y="2018030"/>
            <a:ext cx="849503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）能够规范操作数控铣床执行移动、转动等动作。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）能够根据操作指引完成对刀操作练习。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）能够自主判别对刀结果是否正确。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素质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88315" y="2018030"/>
            <a:ext cx="846709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）能够积极参与小组对刀练习活动。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）在组员练习对刀操作时，能在旁边观察、协助解决对刀操作出现的问题。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5"/>
          <p:cNvSpPr>
            <a:spLocks noGrp="1"/>
          </p:cNvSpPr>
          <p:nvPr>
            <p:ph type="title"/>
          </p:nvPr>
        </p:nvSpPr>
        <p:spPr>
          <a:xfrm>
            <a:off x="1116013" y="333375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核心素养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569595" y="2018030"/>
            <a:ext cx="8385810" cy="44354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）初步养成互相学习、共同进步的意识。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tabLst>
                <a:tab pos="266700" algn="l"/>
              </a:tabLst>
              <a:defRPr/>
            </a:pP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0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）初步具备规范操作、安全生产的意识。</a:t>
            </a:r>
            <a:endParaRPr kumimoji="0" lang="zh-CN" altLang="en-US" sz="20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Rectangle 6"/>
          <p:cNvSpPr>
            <a:spLocks noGrp="1" noChangeArrowheads="1"/>
          </p:cNvSpPr>
          <p:nvPr>
            <p:ph idx="1"/>
          </p:nvPr>
        </p:nvSpPr>
        <p:spPr>
          <a:xfrm>
            <a:off x="468313" y="2017713"/>
            <a:ext cx="8486775" cy="45799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0" algn="just" defTabSz="914400" rtl="0" eaLnBrk="0" fontAlgn="base" latinLnBrk="0" hangingPunct="0">
              <a:lnSpc>
                <a:spcPts val="5000"/>
              </a:lnSpc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kumimoji="0" lang="zh-CN" altLang="en-US" sz="200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生产车间有一批零件需要生产。工艺员负责制订零件的生产加工工艺，程序员依据加工工艺完成程序的编制，操作员需要完成安装毛坯和刀具、对刀操作等工作后，才能进行零件的加工生产。请同学们学习数控铣床的基本操作及对刀操作技能。</a:t>
            </a:r>
            <a:endParaRPr kumimoji="0" lang="zh-CN" altLang="en-US" sz="200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0" name="Rectangle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16013" y="260350"/>
            <a:ext cx="7793037" cy="1462088"/>
          </a:xfrm>
        </p:spPr>
        <p:txBody>
          <a:bodyPr vert="horz" wrap="square" lIns="91440" tIns="45720" rIns="91440" bIns="45720" anchor="b" anchorCtr="0"/>
          <a:p>
            <a:pPr marL="342900" indent="-342900" eaLnBrk="1" hangingPunct="1">
              <a:spcBef>
                <a:spcPct val="2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任务描述</a:t>
            </a:r>
            <a:r>
              <a:rPr lang="en-US" altLang="zh-CN" sz="4000" b="1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5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[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知识准备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] 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Rectangle 6"/>
          <p:cNvSpPr>
            <a:spLocks noGrp="1"/>
          </p:cNvSpPr>
          <p:nvPr>
            <p:ph idx="1"/>
          </p:nvPr>
        </p:nvSpPr>
        <p:spPr>
          <a:xfrm>
            <a:off x="944563" y="1844675"/>
            <a:ext cx="8199437" cy="72072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lnSpc>
                <a:spcPts val="4200"/>
              </a:lnSpc>
              <a:buNone/>
            </a:pPr>
            <a:r>
              <a:rPr lang="zh-CN" sz="2000" b="1" kern="1200">
                <a:latin typeface="Tahoma" panose="020B0604030504040204" pitchFamily="34" charset="0"/>
                <a:ea typeface="宋体" panose="02010600030101010101" pitchFamily="2" charset="-122"/>
              </a:rPr>
              <a:t>1.数控系统面板</a:t>
            </a:r>
            <a:endParaRPr lang="zh-CN" sz="2000" b="1" kern="1200"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marL="0" indent="0" eaLnBrk="1" hangingPunct="1">
              <a:lnSpc>
                <a:spcPts val="4200"/>
              </a:lnSpc>
              <a:buNone/>
            </a:pPr>
            <a:r>
              <a:rPr lang="zh-CN" altLang="en-US" sz="1800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数控系统面板主要用于与显示屏结合来操作与控制数控系统，以完成数控程序的编辑与管理、用户数据的输入、屏幕显示状态的切换等功能，如图</a:t>
            </a:r>
            <a:r>
              <a:rPr lang="en-US" altLang="zh-CN" sz="1800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2-1</a:t>
            </a:r>
            <a:r>
              <a:rPr lang="zh-CN" altLang="en-US" sz="1800" kern="1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所示。</a:t>
            </a:r>
            <a:endParaRPr lang="zh-CN" altLang="en-US" sz="1800" kern="1200">
              <a:solidFill>
                <a:schemeClr val="tx1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4210" y="3789045"/>
            <a:ext cx="5478145" cy="30041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Rectangle 8"/>
          <p:cNvSpPr/>
          <p:nvPr/>
        </p:nvSpPr>
        <p:spPr>
          <a:xfrm>
            <a:off x="0" y="2900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043940" y="1125220"/>
            <a:ext cx="7151370" cy="1092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349885">
              <a:lnSpc>
                <a:spcPct val="150000"/>
              </a:lnSpc>
            </a:pPr>
            <a:r>
              <a:rPr lang="en-US" altLang="zh-CN" sz="2100" b="1">
                <a:ea typeface="宋体" panose="02010600030101010101" pitchFamily="2" charset="-122"/>
              </a:rPr>
              <a:t>2.</a:t>
            </a:r>
            <a:r>
              <a:rPr lang="zh-CN" altLang="en-US" sz="2100" b="1">
                <a:ea typeface="宋体" panose="02010600030101010101" pitchFamily="2" charset="-122"/>
              </a:rPr>
              <a:t>机床操作面板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4185" y="1938655"/>
            <a:ext cx="8470900" cy="13379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>
                <a:ea typeface="宋体" panose="02010600030101010101" pitchFamily="2" charset="-122"/>
              </a:rPr>
              <a:t>       </a:t>
            </a:r>
            <a:r>
              <a:rPr lang="zh-CN" altLang="en-US" sz="1800">
                <a:ea typeface="宋体" panose="02010600030101010101" pitchFamily="2" charset="-122"/>
              </a:rPr>
              <a:t>机床操作面板主要用于控制铣床的运动和选择工作方式，包括手动进给方向按钮、主轴手控按钮、工作方式选择按钮、程序运行控制按钮、进给倍率调节旋钮、主轴倍率调节旋钮等，如图</a:t>
            </a:r>
            <a:r>
              <a:rPr lang="zh-CN" altLang="en-US" sz="1800"/>
              <a:t>2-2</a:t>
            </a:r>
            <a:r>
              <a:rPr lang="zh-CN" altLang="en-US" sz="1800">
                <a:ea typeface="宋体" panose="02010600030101010101" pitchFamily="2" charset="-122"/>
              </a:rPr>
              <a:t>所示。</a:t>
            </a:r>
            <a:endParaRPr lang="zh-CN" altLang="en-US" sz="1800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3276600"/>
            <a:ext cx="6591300" cy="35814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PP_MARK_KEY" val="032ee4b5-4e43-432b-9c74-a9fae6cb69ea"/>
  <p:tag name="COMMONDATA" val="eyJoZGlkIjoiN2I1Mjc1N2ZlOTU0NTY4ZTYzMjkzNjUwNWFlZmE2ZmEifQ==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1664</Words>
  <Application>WPS 演示</Application>
  <PresentationFormat>全屏显示(4:3)</PresentationFormat>
  <Paragraphs>66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Tahoma</vt:lpstr>
      <vt:lpstr>黑体</vt:lpstr>
      <vt:lpstr>微软雅黑</vt:lpstr>
      <vt:lpstr>Arial Unicode MS</vt:lpstr>
      <vt:lpstr>Calibri</vt:lpstr>
      <vt:lpstr>Blends</vt:lpstr>
      <vt:lpstr>1_Blends</vt:lpstr>
      <vt:lpstr>PowerPoint 演示文稿</vt:lpstr>
      <vt:lpstr>[学习内容] </vt:lpstr>
      <vt:lpstr> [知识目标]</vt:lpstr>
      <vt:lpstr> [技能目标]</vt:lpstr>
      <vt:lpstr> [素质目标]</vt:lpstr>
      <vt:lpstr> [核心素养目标]</vt:lpstr>
      <vt:lpstr> [任务描述]</vt:lpstr>
      <vt:lpstr>[知识准备]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【任务实施】</vt:lpstr>
      <vt:lpstr>PowerPoint 演示文稿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hp</dc:creator>
  <cp:lastModifiedBy>方迪成</cp:lastModifiedBy>
  <cp:revision>72</cp:revision>
  <dcterms:created xsi:type="dcterms:W3CDTF">2008-12-03T01:49:00Z</dcterms:created>
  <dcterms:modified xsi:type="dcterms:W3CDTF">2025-09-20T09:49:14Z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FEE031043B1F418ABA1715284A117FD4_13</vt:lpwstr>
  </property>
  <property fmtid="{D5CDD505-2E9C-101B-9397-08002B2CF9AE}" pid="3" name="KSOProductBuildVer">
    <vt:lpwstr>2052-12.1.0.22529</vt:lpwstr>
  </property>
</Properties>
</file>