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3" r:id="rId5"/>
    <p:sldId id="257" r:id="rId6"/>
    <p:sldId id="274" r:id="rId7"/>
    <p:sldId id="339" r:id="rId8"/>
    <p:sldId id="340" r:id="rId9"/>
    <p:sldId id="273" r:id="rId10"/>
    <p:sldId id="258" r:id="rId11"/>
    <p:sldId id="341" r:id="rId12"/>
    <p:sldId id="353" r:id="rId13"/>
    <p:sldId id="354" r:id="rId14"/>
    <p:sldId id="355" r:id="rId15"/>
    <p:sldId id="356" r:id="rId16"/>
    <p:sldId id="357" r:id="rId17"/>
    <p:sldId id="308" r:id="rId18"/>
  </p:sldIdLst>
  <p:sldSz cx="9144000" cy="6858000" type="screen4x3"/>
  <p:notesSz cx="6858000" cy="9144000"/>
  <p:custDataLst>
    <p:tags r:id="rId22"/>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p:restoredTop sz="86415"/>
  </p:normalViewPr>
  <p:slideViewPr>
    <p:cSldViewPr showGuides="1">
      <p:cViewPr varScale="1">
        <p:scale>
          <a:sx n="61" d="100"/>
          <a:sy n="61" d="100"/>
        </p:scale>
        <p:origin x="-139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5"/>
          <p:cNvSpPr>
            <a:spLocks noTextEdit="1"/>
          </p:cNvSpPr>
          <p:nvPr/>
        </p:nvSpPr>
        <p:spPr>
          <a:xfrm>
            <a:off x="539433" y="2132013"/>
            <a:ext cx="7848600" cy="609600"/>
          </a:xfrm>
          <a:prstGeom prst="rect">
            <a:avLst/>
          </a:prstGeom>
        </p:spPr>
        <p:txBody>
          <a:bodyPr wrap="none" fromWordArt="1">
            <a:prstTxWarp prst="textPlain">
              <a:avLst>
                <a:gd name="adj" fmla="val 50000"/>
              </a:avLst>
            </a:prstTxWarp>
            <a:normAutofit fontScale="70000"/>
          </a:bodyPr>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学习任务1 认识数控铣床</a:t>
            </a:r>
            <a:endPar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pic>
        <p:nvPicPr>
          <p:cNvPr id="3" name="图片 1" descr="数控铣床"/>
          <p:cNvPicPr>
            <a:picLocks noChangeAspect="1"/>
          </p:cNvPicPr>
          <p:nvPr/>
        </p:nvPicPr>
        <p:blipFill>
          <a:blip r:embed="rId1"/>
          <a:stretch>
            <a:fillRect/>
          </a:stretch>
        </p:blipFill>
        <p:spPr>
          <a:xfrm>
            <a:off x="2771775" y="3141345"/>
            <a:ext cx="3641090" cy="299656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a:xfrm>
            <a:off x="971868" y="260668"/>
            <a:ext cx="7793037" cy="1462087"/>
          </a:xfrm>
        </p:spPr>
        <p:txBody>
          <a:bodyPr vert="horz" wrap="square" lIns="91440" tIns="45720" rIns="91440" bIns="45720" anchor="b" anchorCtr="0"/>
          <a:p>
            <a:pPr eaLnBrk="1" hangingPunct="1"/>
            <a:r>
              <a:rPr lang="en-US" altLang="zh-CN" sz="2000" b="1" dirty="0">
                <a:solidFill>
                  <a:schemeClr val="bg2"/>
                </a:solidFill>
                <a:latin typeface="黑体" panose="02010609060101010101" pitchFamily="49" charset="-122"/>
                <a:ea typeface="黑体" panose="02010609060101010101" pitchFamily="49" charset="-122"/>
                <a:cs typeface="+mn-cs"/>
              </a:rPr>
              <a:t>3.</a:t>
            </a:r>
            <a:r>
              <a:rPr lang="zh-CN" altLang="en-US" sz="2000" b="1" dirty="0">
                <a:solidFill>
                  <a:schemeClr val="bg2"/>
                </a:solidFill>
                <a:latin typeface="黑体" panose="02010609060101010101" pitchFamily="49" charset="-122"/>
                <a:ea typeface="黑体" panose="02010609060101010101" pitchFamily="49" charset="-122"/>
                <a:cs typeface="+mn-cs"/>
              </a:rPr>
              <a:t>数控铣床的类型</a:t>
            </a:r>
            <a:endParaRPr lang="zh-CN" altLang="en-US" sz="2000" b="1" dirty="0">
              <a:solidFill>
                <a:schemeClr val="bg2"/>
              </a:solidFill>
              <a:latin typeface="黑体" panose="02010609060101010101" pitchFamily="49" charset="-122"/>
              <a:ea typeface="黑体" panose="02010609060101010101" pitchFamily="49" charset="-122"/>
              <a:cs typeface="+mn-cs"/>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323850" y="1988820"/>
            <a:ext cx="3258820" cy="4356100"/>
          </a:xfrm>
          <a:prstGeom prst="rect">
            <a:avLst/>
          </a:prstGeom>
          <a:noFill/>
          <a:ln w="9525">
            <a:noFill/>
          </a:ln>
        </p:spPr>
        <p:txBody>
          <a:bodyPr wrap="square">
            <a:noAutofit/>
          </a:bodyPr>
          <a:p>
            <a:pPr indent="304800">
              <a:lnSpc>
                <a:spcPct val="150000"/>
              </a:lnSpc>
            </a:pPr>
            <a:r>
              <a:rPr lang="zh-CN" altLang="en-US" sz="1800">
                <a:ea typeface="宋体" panose="02010600030101010101" pitchFamily="2" charset="-122"/>
              </a:rPr>
              <a:t>按照机床结构特点及主轴布置形式的不同，可将数控铣床可分为立式数控铣床、卧式数控铣床、龙门式数控铣床和多轴数控铣床等。</a:t>
            </a:r>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741420" y="1125220"/>
            <a:ext cx="5402580" cy="559308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2000" b="1" dirty="0">
                <a:solidFill>
                  <a:schemeClr val="bg2"/>
                </a:solidFill>
                <a:latin typeface="黑体" panose="02010609060101010101" pitchFamily="49" charset="-122"/>
                <a:ea typeface="黑体" panose="02010609060101010101" pitchFamily="49" charset="-122"/>
                <a:cs typeface="+mn-cs"/>
              </a:rPr>
              <a:t>4.</a:t>
            </a:r>
            <a:r>
              <a:rPr lang="zh-CN" altLang="en-US" sz="2000" b="1" dirty="0">
                <a:solidFill>
                  <a:schemeClr val="bg2"/>
                </a:solidFill>
                <a:latin typeface="黑体" panose="02010609060101010101" pitchFamily="49" charset="-122"/>
                <a:ea typeface="黑体" panose="02010609060101010101" pitchFamily="49" charset="-122"/>
                <a:cs typeface="+mn-cs"/>
              </a:rPr>
              <a:t>数控铣床的加工特点</a:t>
            </a:r>
            <a:endParaRPr lang="zh-CN" altLang="en-US" sz="2000" b="1" dirty="0">
              <a:solidFill>
                <a:schemeClr val="bg2"/>
              </a:solidFill>
              <a:latin typeface="黑体" panose="02010609060101010101" pitchFamily="49" charset="-122"/>
              <a:ea typeface="黑体" panose="02010609060101010101" pitchFamily="49" charset="-122"/>
              <a:cs typeface="+mn-cs"/>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467995" y="1917065"/>
            <a:ext cx="8592185" cy="2975610"/>
          </a:xfrm>
          <a:prstGeom prst="rect">
            <a:avLst/>
          </a:prstGeom>
          <a:noFill/>
          <a:ln w="9525">
            <a:noFill/>
          </a:ln>
        </p:spPr>
        <p:txBody>
          <a:bodyPr wrap="square">
            <a:noAutofit/>
          </a:bodyPr>
          <a:p>
            <a:pPr indent="304800">
              <a:lnSpc>
                <a:spcPct val="150000"/>
              </a:lnSpc>
            </a:pPr>
            <a:r>
              <a:rPr lang="zh-CN" altLang="en-US" sz="1800">
                <a:ea typeface="宋体" panose="02010600030101010101" pitchFamily="2" charset="-122"/>
              </a:rPr>
              <a:t>数控铣床与普通铣床的加工艺基本相同，数控铣床加工具有以下特点：</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1</a:t>
            </a:r>
            <a:r>
              <a:rPr lang="zh-CN" altLang="en-US" sz="1800">
                <a:ea typeface="宋体" panose="02010600030101010101" pitchFamily="2" charset="-122"/>
              </a:rPr>
              <a:t>）加工零件范围广、加工适应性强、灵活性好，可以一次装夹定位后，完成零件多道工序的加工。对轮廓形状特别复杂或难以控制尺寸的零件也能加工，例如模具类零件、壳体类零件等。</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2</a:t>
            </a:r>
            <a:r>
              <a:rPr lang="zh-CN" altLang="en-US" sz="1800">
                <a:ea typeface="宋体" panose="02010600030101010101" pitchFamily="2" charset="-122"/>
              </a:rPr>
              <a:t>）能加工普通机床无法加工或很难加工的零件，如用三维空间曲面类零件以及数学模型复杂曲线零件等。</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3</a:t>
            </a:r>
            <a:r>
              <a:rPr lang="zh-CN" altLang="en-US" sz="1800">
                <a:ea typeface="宋体" panose="02010600030101010101" pitchFamily="2" charset="-122"/>
              </a:rPr>
              <a:t>）数控铣床具有铣床、镗床、钻床的功能，使工序高度集中，大大提高了生产效率；机床自动化程度度高，有利于生产管理自动化，可以减轻操作者的劳动强度，数控加工还避免了操作人员的操作失误。</a:t>
            </a:r>
            <a:endParaRPr lang="zh-CN" altLang="en-US" sz="1800">
              <a:ea typeface="宋体" panose="02010600030101010101" pitchFamily="2" charset="-122"/>
            </a:endParaRPr>
          </a:p>
          <a:p>
            <a:pPr indent="304800">
              <a:lnSpc>
                <a:spcPct val="150000"/>
              </a:lnSpc>
            </a:pPr>
            <a:endParaRPr lang="zh-CN" altLang="en-US" sz="180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467995" y="1917065"/>
            <a:ext cx="8592185" cy="2975610"/>
          </a:xfrm>
          <a:prstGeom prst="rect">
            <a:avLst/>
          </a:prstGeom>
          <a:noFill/>
          <a:ln w="9525">
            <a:noFill/>
          </a:ln>
        </p:spPr>
        <p:txBody>
          <a:bodyPr wrap="square">
            <a:noAutofit/>
          </a:bodyPr>
          <a:p>
            <a:pPr indent="304800">
              <a:lnSpc>
                <a:spcPct val="150000"/>
              </a:lnSpc>
            </a:pPr>
            <a:r>
              <a:rPr lang="zh-CN" altLang="en-US" sz="1800">
                <a:sym typeface="+mn-ea"/>
              </a:rPr>
              <a:t>（</a:t>
            </a:r>
            <a:r>
              <a:rPr lang="en-US" altLang="zh-CN" sz="1800">
                <a:sym typeface="+mn-ea"/>
              </a:rPr>
              <a:t>4</a:t>
            </a:r>
            <a:r>
              <a:rPr lang="zh-CN" altLang="en-US" sz="1800">
                <a:sym typeface="+mn-ea"/>
              </a:rPr>
              <a:t>）加工质量稳定可靠，数控装置的脉冲当量一般为</a:t>
            </a:r>
            <a:r>
              <a:rPr lang="en-US" altLang="zh-CN" sz="1800">
                <a:sym typeface="+mn-ea"/>
              </a:rPr>
              <a:t>0.001mm</a:t>
            </a:r>
            <a:r>
              <a:rPr lang="zh-CN" altLang="en-US" sz="1800">
                <a:sym typeface="+mn-ea"/>
              </a:rPr>
              <a:t>，高精度的数控系统可达</a:t>
            </a:r>
            <a:r>
              <a:rPr lang="en-US" altLang="zh-CN" sz="1800">
                <a:sym typeface="+mn-ea"/>
              </a:rPr>
              <a:t>0.1μm</a:t>
            </a:r>
            <a:r>
              <a:rPr lang="zh-CN" altLang="en-US" sz="1800">
                <a:sym typeface="+mn-ea"/>
              </a:rPr>
              <a:t>，加工精度高。数控铣床的主轴转速和进给速度都是无级变速的，因此有利于选择最佳切削用量。</a:t>
            </a:r>
            <a:endParaRPr lang="zh-CN" altLang="en-US" sz="1800">
              <a:ea typeface="宋体" panose="02010600030101010101" pitchFamily="2" charset="-122"/>
            </a:endParaRPr>
          </a:p>
          <a:p>
            <a:pPr indent="304800">
              <a:lnSpc>
                <a:spcPct val="150000"/>
              </a:lnSpc>
            </a:pPr>
            <a:r>
              <a:rPr lang="zh-CN" altLang="en-US" sz="1800">
                <a:sym typeface="+mn-ea"/>
              </a:rPr>
              <a:t>（</a:t>
            </a:r>
            <a:r>
              <a:rPr lang="en-US" altLang="zh-CN" sz="1800">
                <a:sym typeface="+mn-ea"/>
              </a:rPr>
              <a:t>5</a:t>
            </a:r>
            <a:r>
              <a:rPr lang="zh-CN" altLang="en-US" sz="1800">
                <a:sym typeface="+mn-ea"/>
              </a:rPr>
              <a:t>）数控铣床生产效率高，一般不需要使用专用夹具等专用工艺设备，在更换工件时只需调用存储于数控装置中的加工程序、装夹工具和调整刀具数据即可，可以大大缩短生产周期。</a:t>
            </a:r>
            <a:endParaRPr lang="zh-CN" altLang="en-US" sz="1800">
              <a:ea typeface="宋体" panose="02010600030101010101" pitchFamily="2"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2000" b="1" dirty="0">
                <a:solidFill>
                  <a:schemeClr val="bg2"/>
                </a:solidFill>
                <a:latin typeface="黑体" panose="02010609060101010101" pitchFamily="49" charset="-122"/>
                <a:ea typeface="黑体" panose="02010609060101010101" pitchFamily="49" charset="-122"/>
                <a:cs typeface="+mn-cs"/>
              </a:rPr>
              <a:t>5.</a:t>
            </a:r>
            <a:r>
              <a:rPr lang="zh-CN" altLang="en-US" sz="2000" b="1" dirty="0">
                <a:solidFill>
                  <a:schemeClr val="bg2"/>
                </a:solidFill>
                <a:latin typeface="黑体" panose="02010609060101010101" pitchFamily="49" charset="-122"/>
                <a:ea typeface="黑体" panose="02010609060101010101" pitchFamily="49" charset="-122"/>
                <a:cs typeface="+mn-cs"/>
              </a:rPr>
              <a:t>数控铣床的主要加工功能</a:t>
            </a:r>
            <a:endParaRPr lang="zh-CN" altLang="en-US" sz="2000" b="1" dirty="0">
              <a:solidFill>
                <a:schemeClr val="bg2"/>
              </a:solidFill>
              <a:latin typeface="黑体" panose="02010609060101010101" pitchFamily="49" charset="-122"/>
              <a:ea typeface="黑体" panose="02010609060101010101" pitchFamily="49" charset="-122"/>
              <a:cs typeface="+mn-cs"/>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467995" y="1917065"/>
            <a:ext cx="8592185" cy="2975610"/>
          </a:xfrm>
          <a:prstGeom prst="rect">
            <a:avLst/>
          </a:prstGeom>
          <a:noFill/>
          <a:ln w="9525">
            <a:noFill/>
          </a:ln>
        </p:spPr>
        <p:txBody>
          <a:bodyPr wrap="square">
            <a:noAutofit/>
          </a:bodyPr>
          <a:p>
            <a:pPr indent="304800">
              <a:lnSpc>
                <a:spcPct val="150000"/>
              </a:lnSpc>
            </a:pPr>
            <a:r>
              <a:rPr lang="zh-CN" altLang="en-US" sz="1800">
                <a:ea typeface="宋体" panose="02010600030101010101" pitchFamily="2" charset="-122"/>
              </a:rPr>
              <a:t>数控铣床以加工零件的平面、曲面为主，此外还能加工孔、内圆柱面和螺纹面等。铣削加工可使各个加工表面获得很高的形状及位置精度，其加工功能主要有：</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1</a:t>
            </a:r>
            <a:r>
              <a:rPr lang="zh-CN" altLang="en-US" sz="1800">
                <a:ea typeface="宋体" panose="02010600030101010101" pitchFamily="2" charset="-122"/>
              </a:rPr>
              <a:t>）点位控制功能：数控铣床的点位控制主要用于工件的孔加工，如中心钻定位、钻孔、锪孔、铰孔、扩孔、镗孔等各种孔加工。</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2</a:t>
            </a:r>
            <a:r>
              <a:rPr lang="zh-CN" altLang="en-US" sz="1800">
                <a:ea typeface="宋体" panose="02010600030101010101" pitchFamily="2" charset="-122"/>
              </a:rPr>
              <a:t>）刀具长度补偿功能：改变刀具长度的补偿量，可以补偿刀具换刀后的长度偏差值，还可以改变切削加工的平面位置，控制刀具的轴向定位精度。</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a:t>
            </a:r>
            <a:r>
              <a:rPr lang="en-US" altLang="zh-CN" sz="1800">
                <a:ea typeface="宋体" panose="02010600030101010101" pitchFamily="2" charset="-122"/>
              </a:rPr>
              <a:t>3</a:t>
            </a:r>
            <a:r>
              <a:rPr lang="zh-CN" altLang="en-US" sz="1800">
                <a:ea typeface="宋体" panose="02010600030101010101" pitchFamily="2" charset="-122"/>
              </a:rPr>
              <a:t>）刀具连续控制功能：通过数控铣床的直线插补、圆弧插补或复杂的曲线插补运动，铣削加工工件的平面和曲面。</a:t>
            </a:r>
            <a:endParaRPr lang="zh-CN" altLang="en-US" sz="1800">
              <a:ea typeface="宋体" panose="02010600030101010101" pitchFamily="2" charset="-122"/>
            </a:endParaRPr>
          </a:p>
          <a:p>
            <a:pPr indent="304800">
              <a:lnSpc>
                <a:spcPct val="150000"/>
              </a:lnSpc>
            </a:pPr>
            <a:endParaRPr lang="zh-CN" altLang="en-US" sz="180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467995" y="1917065"/>
            <a:ext cx="8592185" cy="2975610"/>
          </a:xfrm>
          <a:prstGeom prst="rect">
            <a:avLst/>
          </a:prstGeom>
          <a:noFill/>
          <a:ln w="9525">
            <a:noFill/>
          </a:ln>
        </p:spPr>
        <p:txBody>
          <a:bodyPr wrap="square">
            <a:noAutofit/>
          </a:bodyPr>
          <a:p>
            <a:pPr indent="304800">
              <a:lnSpc>
                <a:spcPct val="150000"/>
              </a:lnSpc>
            </a:pPr>
            <a:r>
              <a:rPr lang="zh-CN" altLang="en-US" sz="1800">
                <a:sym typeface="+mn-ea"/>
              </a:rPr>
              <a:t>（</a:t>
            </a:r>
            <a:r>
              <a:rPr lang="en-US" altLang="zh-CN" sz="1800">
                <a:sym typeface="+mn-ea"/>
              </a:rPr>
              <a:t>4</a:t>
            </a:r>
            <a:r>
              <a:rPr lang="zh-CN" altLang="en-US" sz="1800">
                <a:sym typeface="+mn-ea"/>
              </a:rPr>
              <a:t>）刀具半径补偿功能：使用刀具半径补偿的方法，数控系统自动计算刀具中心轨迹，使刀具中心偏离工件轮廓一个刀具半径值，从而加工出符合图纸要求的轮廓。利用刀具半径补偿的功能，改变刀具半径补偿量，还可以补偿刀具磨损量和加工误差，实现分别对工件的粗加工和精加工。</a:t>
            </a:r>
            <a:endParaRPr lang="zh-CN" altLang="en-US" sz="1800">
              <a:ea typeface="宋体" panose="02010600030101010101" pitchFamily="2" charset="-122"/>
            </a:endParaRPr>
          </a:p>
          <a:p>
            <a:pPr indent="304800">
              <a:lnSpc>
                <a:spcPct val="150000"/>
              </a:lnSpc>
            </a:pPr>
            <a:r>
              <a:rPr lang="zh-CN" altLang="en-US" sz="1800">
                <a:sym typeface="+mn-ea"/>
              </a:rPr>
              <a:t>（</a:t>
            </a:r>
            <a:r>
              <a:rPr lang="en-US" altLang="zh-CN" sz="1800">
                <a:sym typeface="+mn-ea"/>
              </a:rPr>
              <a:t>5</a:t>
            </a:r>
            <a:r>
              <a:rPr lang="zh-CN" altLang="en-US" sz="1800">
                <a:sym typeface="+mn-ea"/>
              </a:rPr>
              <a:t>）固定循环加工功能：应用固定循环加工指令，可以简化加工程序，减少编程的工作量。</a:t>
            </a:r>
            <a:endParaRPr lang="zh-CN" altLang="en-US" sz="1800">
              <a:ea typeface="宋体" panose="02010600030101010101" pitchFamily="2" charset="-122"/>
            </a:endParaRPr>
          </a:p>
          <a:p>
            <a:pPr indent="304800">
              <a:lnSpc>
                <a:spcPct val="150000"/>
              </a:lnSpc>
            </a:pPr>
            <a:r>
              <a:rPr lang="zh-CN" altLang="en-US" sz="1800">
                <a:sym typeface="+mn-ea"/>
              </a:rPr>
              <a:t>（</a:t>
            </a:r>
            <a:r>
              <a:rPr lang="en-US" altLang="zh-CN" sz="1800">
                <a:sym typeface="+mn-ea"/>
              </a:rPr>
              <a:t>6</a:t>
            </a:r>
            <a:r>
              <a:rPr lang="zh-CN" altLang="en-US" sz="1800">
                <a:sym typeface="+mn-ea"/>
              </a:rPr>
              <a:t>）子程序功能：引用子程序的功能使加工程序模块化，按加工过程的工序分成若干个模块，分别编写成子程序，再由主程序调用，完成对工件的加工。这种模块式的程序便于加工调试，优化加工工艺。</a:t>
            </a:r>
            <a:endParaRPr lang="zh-CN" altLang="en-US" sz="1800">
              <a:ea typeface="宋体" panose="02010600030101010101" pitchFamily="2"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600" b="1" i="0" u="none" strike="noStrike" kern="100" cap="none" spc="0" normalizeH="0" baseline="0" noProof="0" dirty="0" smtClean="0">
                <a:ln>
                  <a:noFill/>
                </a:ln>
                <a:solidFill>
                  <a:schemeClr val="tx2"/>
                </a:solidFill>
                <a:effectLst/>
                <a:uLnTx/>
                <a:uFillTx/>
                <a:latin typeface="黑体" panose="02010609060101010101" pitchFamily="49" charset="-122"/>
                <a:ea typeface="黑体" panose="02010609060101010101" pitchFamily="49" charset="-122"/>
                <a:cs typeface="+mj-cs"/>
              </a:rPr>
              <a:t>【任务实施】</a:t>
            </a:r>
            <a:endParaRPr kumimoji="0" lang="zh-CN" altLang="en-US" sz="3600"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3" name="内容占位符 2"/>
          <p:cNvSpPr>
            <a:spLocks noGrp="1"/>
          </p:cNvSpPr>
          <p:nvPr>
            <p:ph idx="1"/>
          </p:nvPr>
        </p:nvSpPr>
        <p:spPr>
          <a:xfrm>
            <a:off x="1182688" y="2017713"/>
            <a:ext cx="7772400" cy="4840288"/>
          </a:xfrm>
        </p:spPr>
        <p:txBody>
          <a:bodyPr vert="horz" wrap="square" lIns="91440" tIns="45720" rIns="91440" bIns="45720" numCol="1" anchor="t" anchorCtr="0" compatLnSpc="1"/>
          <a:lstStyle/>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609600" algn="l"/>
              </a:tabLst>
              <a:defRPr/>
            </a:pPr>
            <a:r>
              <a:rPr kumimoji="0" lang="en-US" altLang="zh-CN"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rPr>
              <a:t>1.</a:t>
            </a:r>
            <a:r>
              <a:rPr kumimoji="0" lang="zh-CN" altLang="en-US"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rPr>
              <a:t>数控铣床结构认识</a:t>
            </a:r>
            <a:endParaRPr kumimoji="0" lang="zh-CN" altLang="en-US"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609600" algn="l"/>
              </a:tabLst>
              <a:defRPr/>
            </a:pPr>
            <a:r>
              <a:rPr kumimoji="0" lang="en-US" altLang="zh-CN"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rPr>
              <a:t>2.</a:t>
            </a:r>
            <a:r>
              <a:rPr kumimoji="0" lang="zh-CN" altLang="en-US"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rPr>
              <a:t>数控铣床类型认识</a:t>
            </a:r>
            <a:endParaRPr kumimoji="0" lang="zh-CN" altLang="en-US"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609600" algn="l"/>
              </a:tabLst>
              <a:defRPr/>
            </a:pPr>
            <a:endParaRPr kumimoji="0" lang="zh-CN" altLang="en-US" sz="2400" b="1" i="0" u="none" strike="noStrike" kern="100" cap="none" spc="0" normalizeH="0" baseline="0" noProof="0" dirty="0" smtClean="0">
              <a:ln>
                <a:noFill/>
              </a:ln>
              <a:solidFill>
                <a:schemeClr val="bg2"/>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20000"/>
              </a:spcBef>
              <a:spcAft>
                <a:spcPts val="0"/>
              </a:spcAft>
              <a:buClrTx/>
              <a:buSzTx/>
              <a:buFontTx/>
              <a:buNone/>
              <a:defRPr/>
            </a:pPr>
            <a:r>
              <a:rPr kumimoji="0" lang="en-US" altLang="zh-CN" sz="4000" b="1" i="0" u="none" strike="noStrike" cap="none" spc="0" normalizeH="0" baseline="0" dirty="0">
                <a:solidFill>
                  <a:srgbClr val="3333CC"/>
                </a:solidFill>
                <a:latin typeface="黑体" panose="02010609060101010101" pitchFamily="49" charset="-122"/>
                <a:ea typeface="黑体" panose="02010609060101010101" pitchFamily="49" charset="-122"/>
                <a:cs typeface="+mj-cs"/>
              </a:rPr>
              <a:t>[学习内容]</a:t>
            </a:r>
            <a:r>
              <a:rPr kumimoji="0" lang="zh-CN" altLang="zh-CN" sz="4000" b="1" i="0" u="none" strike="noStrike" kern="1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j-cs"/>
              </a:rPr>
              <a:t> </a:t>
            </a:r>
            <a:endParaRPr kumimoji="0" lang="zh-CN" altLang="en-US" sz="4400" b="0" i="0" u="none" strike="noStrike" kern="0" cap="none" spc="0" normalizeH="0" baseline="0" noProof="0" dirty="0" smtClean="0">
              <a:ln>
                <a:noFill/>
              </a:ln>
              <a:solidFill>
                <a:schemeClr val="tx2"/>
              </a:solidFill>
              <a:effectLst/>
              <a:uLnTx/>
              <a:uFillTx/>
              <a:latin typeface="+mj-lt"/>
              <a:ea typeface="+mj-ea"/>
              <a:cs typeface="+mj-cs"/>
            </a:endParaRPr>
          </a:p>
        </p:txBody>
      </p:sp>
      <p:pic>
        <p:nvPicPr>
          <p:cNvPr id="43" name="图片 14"/>
          <p:cNvPicPr>
            <a:picLocks noChangeAspect="1"/>
          </p:cNvPicPr>
          <p:nvPr/>
        </p:nvPicPr>
        <p:blipFill>
          <a:blip r:embed="rId1"/>
          <a:stretch>
            <a:fillRect/>
          </a:stretch>
        </p:blipFill>
        <p:spPr>
          <a:xfrm>
            <a:off x="2411730" y="2083435"/>
            <a:ext cx="4392295" cy="3778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5"/>
          <p:cNvSpPr>
            <a:spLocks noGrp="1"/>
          </p:cNvSpPr>
          <p:nvPr>
            <p:ph type="title"/>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知识目标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190500" y="2018030"/>
            <a:ext cx="8764905" cy="4435475"/>
          </a:xfrm>
        </p:spPr>
        <p:txBody>
          <a:bodyPr vert="horz" wrap="square" lIns="91440" tIns="45720" rIns="91440" bIns="45720" numCol="1" anchor="t" anchorCtr="0" compatLnSpc="1"/>
          <a:lstStyle/>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）能够正确叙述数控铣床的加工原理。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）能够正确描述数控铣床的加工特点。</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）能够正确叙述数控</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铣床的主要加工功能。</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技能目标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827723" y="2017713"/>
            <a:ext cx="777240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）能够正确判断数控铣床的类型。</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）能够识别数控铣床的基本结构。</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素质</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366395" y="2018030"/>
            <a:ext cx="858901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）能够制订自我工作计划。</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）能够按评价表要求，做好自我评价和小组评价。</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核心素养</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38785" y="2018030"/>
            <a:ext cx="851662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）主动与其他同学进行沟通，初步具备团队精神和互帮互助意识。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）初步树立环保意识、爱护财产的意识。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6"/>
          <p:cNvSpPr>
            <a:spLocks noGrp="1" noChangeArrowheads="1"/>
          </p:cNvSpPr>
          <p:nvPr>
            <p:ph idx="1"/>
          </p:nvPr>
        </p:nvSpPr>
        <p:spPr>
          <a:xfrm>
            <a:off x="468313" y="2017713"/>
            <a:ext cx="8486775" cy="4579938"/>
          </a:xfrm>
        </p:spPr>
        <p:txBody>
          <a:bodyPr vert="horz" wrap="square" lIns="91440" tIns="45720" rIns="91440" bIns="45720" numCol="1" anchor="t" anchorCtr="0" compatLnSpc="1"/>
          <a:lstStyle/>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b="0" i="0" u="none" strike="noStrike" kern="100" cap="none" spc="0" normalizeH="0" baseline="0" noProof="0" dirty="0">
                <a:ln>
                  <a:noFill/>
                </a:ln>
                <a:solidFill>
                  <a:schemeClr val="tx1"/>
                </a:solidFill>
                <a:effectLst/>
                <a:uLnTx/>
                <a:uFillTx/>
                <a:latin typeface="Times New Roman" panose="02020603050405020304"/>
                <a:ea typeface="+mn-ea"/>
                <a:cs typeface="+mn-cs"/>
              </a:rPr>
              <a:t>生产车间有一批数控铣床，对于同学们来说都是新的事物，请在教师的指导下，通过观察实践、借助参考资料，学习数控铣床的工作原理、组成、结构、分类，完成对数控铣床的认识。</a:t>
            </a:r>
            <a:endParaRPr kumimoji="0" lang="zh-CN" altLang="en-US" sz="2000" b="0" i="0" u="none" strike="noStrike" kern="100" cap="none" spc="0" normalizeH="0" baseline="0" noProof="0" dirty="0">
              <a:ln>
                <a:noFill/>
              </a:ln>
              <a:solidFill>
                <a:schemeClr val="tx1"/>
              </a:solidFill>
              <a:effectLst/>
              <a:uLnTx/>
              <a:uFillTx/>
              <a:latin typeface="Times New Roman" panose="02020603050405020304"/>
              <a:ea typeface="+mn-ea"/>
              <a:cs typeface="+mn-cs"/>
            </a:endParaRPr>
          </a:p>
        </p:txBody>
      </p:sp>
      <p:sp>
        <p:nvSpPr>
          <p:cNvPr id="7170" name="Rectangle 5"/>
          <p:cNvSpPr>
            <a:spLocks noGrp="1"/>
          </p:cNvSpPr>
          <p:nvPr>
            <p:ph type="title"/>
            <p:custDataLst>
              <p:tags r:id="rId1"/>
            </p:custDataLst>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任务描述</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知识准备</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9219" name="Rectangle 6"/>
          <p:cNvSpPr>
            <a:spLocks noGrp="1"/>
          </p:cNvSpPr>
          <p:nvPr>
            <p:ph idx="1"/>
          </p:nvPr>
        </p:nvSpPr>
        <p:spPr>
          <a:xfrm>
            <a:off x="944563" y="1844675"/>
            <a:ext cx="8199437" cy="720725"/>
          </a:xfrm>
        </p:spPr>
        <p:txBody>
          <a:bodyPr vert="horz" wrap="square" lIns="91440" tIns="45720" rIns="91440" bIns="45720" anchor="t" anchorCtr="0"/>
          <a:p>
            <a:pPr marL="0" indent="0" eaLnBrk="1" hangingPunct="1">
              <a:lnSpc>
                <a:spcPts val="4200"/>
              </a:lnSpc>
              <a:buNone/>
            </a:pPr>
            <a:r>
              <a:rPr lang="en-US" sz="2000" b="1" dirty="0">
                <a:solidFill>
                  <a:schemeClr val="bg2"/>
                </a:solidFill>
                <a:latin typeface="黑体" panose="02010609060101010101" pitchFamily="49" charset="-122"/>
                <a:ea typeface="黑体" panose="02010609060101010101" pitchFamily="49" charset="-122"/>
              </a:rPr>
              <a:t>1</a:t>
            </a:r>
            <a:r>
              <a:rPr sz="2000" b="1" dirty="0">
                <a:solidFill>
                  <a:schemeClr val="bg2"/>
                </a:solidFill>
                <a:latin typeface="黑体" panose="02010609060101010101" pitchFamily="49" charset="-122"/>
                <a:ea typeface="黑体" panose="02010609060101010101" pitchFamily="49" charset="-122"/>
              </a:rPr>
              <a:t>、</a:t>
            </a:r>
            <a:r>
              <a:rPr lang="zh-CN" altLang="en-US" sz="2000" b="1" dirty="0">
                <a:solidFill>
                  <a:schemeClr val="bg2"/>
                </a:solidFill>
                <a:latin typeface="黑体" panose="02010609060101010101" pitchFamily="49" charset="-122"/>
                <a:ea typeface="黑体" panose="02010609060101010101" pitchFamily="49" charset="-122"/>
              </a:rPr>
              <a:t>数控铣床概述</a:t>
            </a:r>
            <a:endParaRPr lang="zh-CN" altLang="en-US" sz="2000" b="1" dirty="0">
              <a:solidFill>
                <a:schemeClr val="bg2"/>
              </a:solidFill>
              <a:latin typeface="黑体" panose="02010609060101010101" pitchFamily="49" charset="-122"/>
              <a:ea typeface="黑体" panose="02010609060101010101" pitchFamily="49" charset="-122"/>
            </a:endParaRPr>
          </a:p>
          <a:p>
            <a:pPr marL="0" indent="0" eaLnBrk="1" hangingPunct="1">
              <a:lnSpc>
                <a:spcPts val="4200"/>
              </a:lnSpc>
              <a:buNone/>
            </a:pPr>
            <a:r>
              <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rPr>
              <a:t>数控机床是安装数控系统或是采用了数控技术的机床。数控技术是利用数字化信息对机械运动及加工过程进行控制的一种方法。通常将数控技术简称数控</a:t>
            </a:r>
            <a:r>
              <a:rPr lang="en-US" altLang="zh-CN" sz="1400" dirty="0">
                <a:solidFill>
                  <a:schemeClr val="tx1"/>
                </a:solidFill>
                <a:latin typeface="宋体" panose="02010600030101010101" pitchFamily="2" charset="-122"/>
                <a:ea typeface="宋体" panose="02010600030101010101" pitchFamily="2" charset="-122"/>
                <a:cs typeface="宋体" panose="02010600030101010101" pitchFamily="2" charset="-122"/>
              </a:rPr>
              <a:t>(NC)</a:t>
            </a:r>
            <a:r>
              <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rPr>
              <a:t>。现代数控技术都采用计算机进行控制，因此，现代数控技术又称计算机数控技术，简称</a:t>
            </a:r>
            <a:r>
              <a:rPr lang="en-US" altLang="zh-CN" sz="1400" dirty="0">
                <a:solidFill>
                  <a:schemeClr val="tx1"/>
                </a:solidFill>
                <a:latin typeface="宋体" panose="02010600030101010101" pitchFamily="2" charset="-122"/>
                <a:ea typeface="宋体" panose="02010600030101010101" pitchFamily="2" charset="-122"/>
                <a:cs typeface="宋体" panose="02010600030101010101" pitchFamily="2" charset="-122"/>
              </a:rPr>
              <a:t>CNC</a:t>
            </a:r>
            <a:r>
              <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eaLnBrk="1" hangingPunct="1">
              <a:lnSpc>
                <a:spcPts val="4200"/>
              </a:lnSpc>
              <a:buNone/>
            </a:pPr>
            <a:r>
              <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rPr>
              <a:t>数控机床按照其用途可分为数控车床、数控铣床、数控磨床、数控镗床、数控电火花机床、数控线切割机床等不同类型。数控铣床是以铣削加工为主，并辅有镗削加工，是数控镗铣床的简称。</a:t>
            </a:r>
            <a:endParaRPr lang="zh-CN" altLang="en-US" sz="1400" dirty="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2000" b="1" dirty="0">
                <a:solidFill>
                  <a:schemeClr val="bg2"/>
                </a:solidFill>
                <a:latin typeface="黑体" panose="02010609060101010101" pitchFamily="49" charset="-122"/>
                <a:ea typeface="黑体" panose="02010609060101010101" pitchFamily="49" charset="-122"/>
                <a:cs typeface="+mn-cs"/>
              </a:rPr>
              <a:t>2.</a:t>
            </a:r>
            <a:r>
              <a:rPr lang="zh-CN" altLang="en-US" sz="2000" b="1" dirty="0">
                <a:solidFill>
                  <a:schemeClr val="bg2"/>
                </a:solidFill>
                <a:latin typeface="黑体" panose="02010609060101010101" pitchFamily="49" charset="-122"/>
                <a:ea typeface="黑体" panose="02010609060101010101" pitchFamily="49" charset="-122"/>
                <a:cs typeface="+mn-cs"/>
              </a:rPr>
              <a:t>数控铣床的基本结构</a:t>
            </a:r>
            <a:endParaRPr lang="zh-CN" altLang="en-US" sz="2000" b="1" dirty="0">
              <a:solidFill>
                <a:schemeClr val="bg2"/>
              </a:solidFill>
              <a:latin typeface="黑体" panose="02010609060101010101" pitchFamily="49" charset="-122"/>
              <a:ea typeface="黑体" panose="02010609060101010101" pitchFamily="49" charset="-122"/>
              <a:cs typeface="+mn-cs"/>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00" name="文本框 99"/>
          <p:cNvSpPr txBox="1"/>
          <p:nvPr/>
        </p:nvSpPr>
        <p:spPr>
          <a:xfrm>
            <a:off x="467995" y="1917065"/>
            <a:ext cx="8592185" cy="2975610"/>
          </a:xfrm>
          <a:prstGeom prst="rect">
            <a:avLst/>
          </a:prstGeom>
          <a:noFill/>
          <a:ln w="9525">
            <a:noFill/>
          </a:ln>
        </p:spPr>
        <p:txBody>
          <a:bodyPr wrap="square">
            <a:noAutofit/>
          </a:bodyPr>
          <a:p>
            <a:pPr indent="304800">
              <a:lnSpc>
                <a:spcPct val="150000"/>
              </a:lnSpc>
            </a:pPr>
            <a:r>
              <a:rPr lang="zh-CN" altLang="en-US" sz="1800">
                <a:ea typeface="宋体" panose="02010600030101010101" pitchFamily="2" charset="-122"/>
              </a:rPr>
              <a:t>数控铣床主要由机床本体、数控系统、主传动系统、进给伺服系统及辅助装置等部分构成，如图</a:t>
            </a:r>
            <a:r>
              <a:rPr lang="en-US" altLang="zh-CN" sz="1800">
                <a:ea typeface="宋体" panose="02010600030101010101" pitchFamily="2" charset="-122"/>
              </a:rPr>
              <a:t>1-1</a:t>
            </a:r>
            <a:r>
              <a:rPr lang="zh-CN" altLang="en-US" sz="1800">
                <a:ea typeface="宋体" panose="02010600030101010101" pitchFamily="2" charset="-122"/>
              </a:rPr>
              <a:t>所示。</a:t>
            </a:r>
            <a:endParaRPr lang="zh-CN" altLang="en-US" sz="1800">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2484120" y="3068955"/>
            <a:ext cx="3935730" cy="3491865"/>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PP_MARK_KEY" val="032ee4b5-4e43-432b-9c74-a9fae6cb69ea"/>
  <p:tag name="COMMONDATA" val="eyJoZGlkIjoiN2I1Mjc1N2ZlOTU0NTY4ZTYzMjkzNjUwNWFlZmE2ZmEifQ=="/>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1637</Words>
  <Application>WPS 演示</Application>
  <PresentationFormat>全屏显示(4:3)</PresentationFormat>
  <Paragraphs>72</Paragraphs>
  <Slides>15</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15</vt:i4>
      </vt:variant>
    </vt:vector>
  </HeadingPairs>
  <TitlesOfParts>
    <vt:vector size="26" baseType="lpstr">
      <vt:lpstr>Arial</vt:lpstr>
      <vt:lpstr>宋体</vt:lpstr>
      <vt:lpstr>Wingdings</vt:lpstr>
      <vt:lpstr>Tahoma</vt:lpstr>
      <vt:lpstr>黑体</vt:lpstr>
      <vt:lpstr>Times New Roman</vt:lpstr>
      <vt:lpstr>微软雅黑</vt:lpstr>
      <vt:lpstr>Arial Unicode MS</vt:lpstr>
      <vt:lpstr>Calibri</vt:lpstr>
      <vt:lpstr>Blends</vt:lpstr>
      <vt:lpstr>1_Blends</vt:lpstr>
      <vt:lpstr>PowerPoint 演示文稿</vt:lpstr>
      <vt:lpstr>[学习内容] </vt:lpstr>
      <vt:lpstr> [知识目标]</vt:lpstr>
      <vt:lpstr> [技能目标]</vt:lpstr>
      <vt:lpstr> [素质目标]</vt:lpstr>
      <vt:lpstr> [核心素养目标]</vt:lpstr>
      <vt:lpstr> [任务描述]</vt:lpstr>
      <vt:lpstr>[知识准备] </vt:lpstr>
      <vt:lpstr>2.数控铣床的基本结构</vt:lpstr>
      <vt:lpstr>3.数控铣床的类型</vt:lpstr>
      <vt:lpstr>4.数控铣床的加工特点</vt:lpstr>
      <vt:lpstr>PowerPoint 演示文稿</vt:lpstr>
      <vt:lpstr>5.数控铣床的主要加工功能</vt:lpstr>
      <vt:lpstr>PowerPoint 演示文稿</vt:lpstr>
      <vt:lpstr>【任务实施】</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方迪成</cp:lastModifiedBy>
  <cp:revision>71</cp:revision>
  <dcterms:created xsi:type="dcterms:W3CDTF">2008-12-03T01:49:00Z</dcterms:created>
  <dcterms:modified xsi:type="dcterms:W3CDTF">2025-09-20T09:50:24Z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F8B4CE8748EF483B9FF7F006DB4B06C3_12</vt:lpwstr>
  </property>
  <property fmtid="{D5CDD505-2E9C-101B-9397-08002B2CF9AE}" pid="3" name="KSOProductBuildVer">
    <vt:lpwstr>2052-12.1.0.22529</vt:lpwstr>
  </property>
</Properties>
</file>