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sldIdLst>
    <p:sldId id="256" r:id="rId4"/>
    <p:sldId id="293" r:id="rId5"/>
    <p:sldId id="257" r:id="rId6"/>
    <p:sldId id="274" r:id="rId7"/>
    <p:sldId id="339" r:id="rId8"/>
    <p:sldId id="340" r:id="rId9"/>
    <p:sldId id="273" r:id="rId10"/>
    <p:sldId id="366" r:id="rId11"/>
    <p:sldId id="367" r:id="rId12"/>
    <p:sldId id="258" r:id="rId13"/>
    <p:sldId id="354" r:id="rId14"/>
    <p:sldId id="341" r:id="rId15"/>
    <p:sldId id="342" r:id="rId16"/>
    <p:sldId id="349" r:id="rId17"/>
    <p:sldId id="350" r:id="rId18"/>
    <p:sldId id="343" r:id="rId19"/>
    <p:sldId id="351" r:id="rId20"/>
    <p:sldId id="344" r:id="rId21"/>
    <p:sldId id="352" r:id="rId22"/>
    <p:sldId id="393" r:id="rId23"/>
    <p:sldId id="345" r:id="rId24"/>
    <p:sldId id="356" r:id="rId25"/>
    <p:sldId id="369" r:id="rId26"/>
    <p:sldId id="370" r:id="rId27"/>
    <p:sldId id="371" r:id="rId28"/>
    <p:sldId id="372" r:id="rId29"/>
    <p:sldId id="308" r:id="rId30"/>
    <p:sldId id="389" r:id="rId31"/>
  </p:sldIdLst>
  <p:sldSz cx="9144000" cy="6858000" type="screen4x3"/>
  <p:notesSz cx="6858000" cy="9144000"/>
  <p:custDataLst>
    <p:tags r:id="rId35"/>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88" userDrawn="1">
          <p15:clr>
            <a:srgbClr val="A4A3A4"/>
          </p15:clr>
        </p15:guide>
        <p15:guide id="2" pos="289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615"/>
    <p:restoredTop sz="86415"/>
  </p:normalViewPr>
  <p:slideViewPr>
    <p:cSldViewPr showGuides="1">
      <p:cViewPr varScale="1">
        <p:scale>
          <a:sx n="61" d="100"/>
          <a:sy n="61" d="100"/>
        </p:scale>
        <p:origin x="-1392" y="-78"/>
      </p:cViewPr>
      <p:guideLst>
        <p:guide orient="horz" pos="2188"/>
        <p:guide pos="2899"/>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5" Type="http://schemas.openxmlformats.org/officeDocument/2006/relationships/tags" Target="tags/tag3.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grpSp>
        <p:nvGrpSpPr>
          <p:cNvPr id="2050" name="Group 2"/>
          <p:cNvGrpSpPr/>
          <p:nvPr/>
        </p:nvGrpSpPr>
        <p:grpSpPr>
          <a:xfrm>
            <a:off x="0" y="2438400"/>
            <a:ext cx="9009063" cy="1052513"/>
            <a:chOff x="0" y="1536"/>
            <a:chExt cx="5675" cy="663"/>
          </a:xfrm>
        </p:grpSpPr>
        <p:grpSp>
          <p:nvGrpSpPr>
            <p:cNvPr id="2056" name="Group 3"/>
            <p:cNvGrpSpPr/>
            <p:nvPr/>
          </p:nvGrpSpPr>
          <p:grpSpPr>
            <a:xfrm>
              <a:off x="183" y="1604"/>
              <a:ext cx="448" cy="299"/>
              <a:chOff x="720" y="336"/>
              <a:chExt cx="624" cy="432"/>
            </a:xfrm>
          </p:grpSpPr>
          <p:sp>
            <p:nvSpPr>
              <p:cNvPr id="2063" name="Rectangle 4"/>
              <p:cNvSpPr/>
              <p:nvPr/>
            </p:nvSpPr>
            <p:spPr>
              <a:xfrm>
                <a:off x="720" y="336"/>
                <a:ext cx="384" cy="432"/>
              </a:xfrm>
              <a:prstGeom prst="rect">
                <a:avLst/>
              </a:prstGeom>
              <a:solidFill>
                <a:schemeClr val="folHlink"/>
              </a:solidFill>
              <a:ln w="9525">
                <a:noFill/>
              </a:ln>
            </p:spPr>
            <p:txBody>
              <a:bodyPr wrap="none" anchor="ctr" anchorCtr="0"/>
              <a:p>
                <a:pPr lvl="0" eaLnBrk="1" hangingPunct="1"/>
                <a:endParaRPr lang="zh-CN" altLang="en-US" dirty="0">
                  <a:latin typeface="Tahoma" panose="020B0604030504040204" pitchFamily="34" charset="0"/>
                </a:endParaRPr>
              </a:p>
            </p:txBody>
          </p:sp>
          <p:sp>
            <p:nvSpPr>
              <p:cNvPr id="2064" name="Rectangle 5"/>
              <p:cNvSpPr/>
              <p:nvPr/>
            </p:nvSpPr>
            <p:spPr>
              <a:xfrm>
                <a:off x="1056" y="336"/>
                <a:ext cx="288" cy="432"/>
              </a:xfrm>
              <a:prstGeom prst="rect">
                <a:avLst/>
              </a:prstGeom>
              <a:gradFill rotWithShape="0">
                <a:gsLst>
                  <a:gs pos="0">
                    <a:schemeClr val="folHlink"/>
                  </a:gs>
                  <a:gs pos="100000">
                    <a:schemeClr val="bg1"/>
                  </a:gs>
                </a:gsLst>
                <a:lin ang="0" scaled="1"/>
                <a:tileRect/>
              </a:gradFill>
              <a:ln w="9525">
                <a:noFill/>
              </a:ln>
            </p:spPr>
            <p:txBody>
              <a:bodyPr wrap="none" anchor="ctr" anchorCtr="0"/>
              <a:p>
                <a:pPr lvl="0" eaLnBrk="1" hangingPunct="1"/>
                <a:endParaRPr lang="zh-CN" altLang="en-US" dirty="0">
                  <a:latin typeface="Tahoma" panose="020B0604030504040204" pitchFamily="34" charset="0"/>
                </a:endParaRPr>
              </a:p>
            </p:txBody>
          </p:sp>
        </p:grpSp>
        <p:grpSp>
          <p:nvGrpSpPr>
            <p:cNvPr id="2057" name="Group 6"/>
            <p:cNvGrpSpPr/>
            <p:nvPr/>
          </p:nvGrpSpPr>
          <p:grpSpPr>
            <a:xfrm>
              <a:off x="261" y="1870"/>
              <a:ext cx="465" cy="299"/>
              <a:chOff x="912" y="2640"/>
              <a:chExt cx="672" cy="432"/>
            </a:xfrm>
          </p:grpSpPr>
          <p:sp>
            <p:nvSpPr>
              <p:cNvPr id="2061" name="Rectangle 7"/>
              <p:cNvSpPr/>
              <p:nvPr/>
            </p:nvSpPr>
            <p:spPr>
              <a:xfrm>
                <a:off x="912" y="2640"/>
                <a:ext cx="384" cy="432"/>
              </a:xfrm>
              <a:prstGeom prst="rect">
                <a:avLst/>
              </a:prstGeom>
              <a:solidFill>
                <a:schemeClr val="accent2"/>
              </a:solidFill>
              <a:ln w="9525">
                <a:noFill/>
              </a:ln>
            </p:spPr>
            <p:txBody>
              <a:bodyPr wrap="none" anchor="ctr" anchorCtr="0"/>
              <a:p>
                <a:pPr lvl="0" eaLnBrk="1" hangingPunct="1"/>
                <a:endParaRPr lang="zh-CN" altLang="en-US" dirty="0">
                  <a:latin typeface="Tahoma" panose="020B0604030504040204" pitchFamily="34" charset="0"/>
                </a:endParaRPr>
              </a:p>
            </p:txBody>
          </p:sp>
          <p:sp>
            <p:nvSpPr>
              <p:cNvPr id="2062" name="Rectangle 8"/>
              <p:cNvSpPr/>
              <p:nvPr/>
            </p:nvSpPr>
            <p:spPr>
              <a:xfrm>
                <a:off x="1248" y="2640"/>
                <a:ext cx="336" cy="432"/>
              </a:xfrm>
              <a:prstGeom prst="rect">
                <a:avLst/>
              </a:prstGeom>
              <a:gradFill rotWithShape="0">
                <a:gsLst>
                  <a:gs pos="0">
                    <a:schemeClr val="accent2"/>
                  </a:gs>
                  <a:gs pos="100000">
                    <a:schemeClr val="bg1"/>
                  </a:gs>
                </a:gsLst>
                <a:lin ang="0" scaled="1"/>
                <a:tileRect/>
              </a:gradFill>
              <a:ln w="9525">
                <a:noFill/>
              </a:ln>
            </p:spPr>
            <p:txBody>
              <a:bodyPr wrap="none" anchor="ctr" anchorCtr="0"/>
              <a:p>
                <a:pPr lvl="0" eaLnBrk="1" hangingPunct="1"/>
                <a:endParaRPr lang="zh-CN" altLang="en-US" dirty="0">
                  <a:latin typeface="Tahoma" panose="020B0604030504040204" pitchFamily="34" charset="0"/>
                </a:endParaRPr>
              </a:p>
            </p:txBody>
          </p:sp>
        </p:grpSp>
        <p:sp>
          <p:nvSpPr>
            <p:cNvPr id="2058" name="Rectangle 9"/>
            <p:cNvSpPr/>
            <p:nvPr/>
          </p:nvSpPr>
          <p:spPr>
            <a:xfrm>
              <a:off x="0" y="1824"/>
              <a:ext cx="353" cy="266"/>
            </a:xfrm>
            <a:prstGeom prst="rect">
              <a:avLst/>
            </a:prstGeom>
            <a:gradFill rotWithShape="0">
              <a:gsLst>
                <a:gs pos="0">
                  <a:schemeClr val="bg1"/>
                </a:gs>
                <a:gs pos="100000">
                  <a:schemeClr val="hlink"/>
                </a:gs>
              </a:gsLst>
              <a:lin ang="18900000" scaled="1"/>
              <a:tileRect/>
            </a:gradFill>
            <a:ln w="9525">
              <a:noFill/>
            </a:ln>
          </p:spPr>
          <p:txBody>
            <a:bodyPr wrap="none" anchor="ctr" anchorCtr="0"/>
            <a:p>
              <a:pPr lvl="0" eaLnBrk="1" hangingPunct="1"/>
              <a:endParaRPr lang="zh-CN" altLang="en-US" dirty="0">
                <a:latin typeface="Tahoma" panose="020B0604030504040204" pitchFamily="34" charset="0"/>
              </a:endParaRPr>
            </a:p>
          </p:txBody>
        </p:sp>
        <p:sp>
          <p:nvSpPr>
            <p:cNvPr id="2059" name="Rectangle 10"/>
            <p:cNvSpPr/>
            <p:nvPr/>
          </p:nvSpPr>
          <p:spPr>
            <a:xfrm>
              <a:off x="400" y="1536"/>
              <a:ext cx="20" cy="663"/>
            </a:xfrm>
            <a:prstGeom prst="rect">
              <a:avLst/>
            </a:prstGeom>
            <a:solidFill>
              <a:schemeClr val="bg2"/>
            </a:solidFill>
            <a:ln w="9525">
              <a:noFill/>
            </a:ln>
          </p:spPr>
          <p:txBody>
            <a:bodyPr wrap="none" anchor="ctr" anchorCtr="0"/>
            <a:p>
              <a:pPr lvl="0" eaLnBrk="1" hangingPunct="1"/>
              <a:endParaRPr lang="zh-CN" altLang="en-US" dirty="0">
                <a:latin typeface="Tahoma" panose="020B0604030504040204" pitchFamily="34" charset="0"/>
              </a:endParaRPr>
            </a:p>
          </p:txBody>
        </p:sp>
        <p:sp>
          <p:nvSpPr>
            <p:cNvPr id="2060" name="Rectangle 11"/>
            <p:cNvSpPr/>
            <p:nvPr/>
          </p:nvSpPr>
          <p:spPr>
            <a:xfrm flipV="1">
              <a:off x="199" y="2054"/>
              <a:ext cx="5476" cy="35"/>
            </a:xfrm>
            <a:prstGeom prst="rect">
              <a:avLst/>
            </a:prstGeom>
            <a:gradFill rotWithShape="0">
              <a:gsLst>
                <a:gs pos="0">
                  <a:schemeClr val="bg2"/>
                </a:gs>
                <a:gs pos="100000">
                  <a:schemeClr val="bg1"/>
                </a:gs>
              </a:gsLst>
              <a:lin ang="0" scaled="1"/>
              <a:tileRect/>
            </a:gradFill>
            <a:ln w="9525">
              <a:noFill/>
            </a:ln>
          </p:spPr>
          <p:txBody>
            <a:bodyPr wrap="none" anchor="ctr" anchorCtr="0"/>
            <a:p>
              <a:pPr lvl="0" eaLnBrk="1" hangingPunct="1"/>
              <a:endParaRPr lang="zh-CN" altLang="en-US" dirty="0">
                <a:latin typeface="Tahoma" panose="020B0604030504040204" pitchFamily="34" charset="0"/>
              </a:endParaRPr>
            </a:p>
          </p:txBody>
        </p:sp>
      </p:grpSp>
      <p:sp>
        <p:nvSpPr>
          <p:cNvPr id="11276" name="Rectangle 12"/>
          <p:cNvSpPr>
            <a:spLocks noGrp="1" noChangeArrowheads="1"/>
          </p:cNvSpPr>
          <p:nvPr>
            <p:ph type="ctrTitle"/>
          </p:nvPr>
        </p:nvSpPr>
        <p:spPr>
          <a:xfrm>
            <a:off x="990600" y="1676400"/>
            <a:ext cx="7772400" cy="1462088"/>
          </a:xfrm>
        </p:spPr>
        <p:txBody>
          <a:bodyPr/>
          <a:lstStyle>
            <a:lvl1pPr>
              <a:defRPr/>
            </a:lvl1pPr>
          </a:lstStyle>
          <a:p>
            <a:pPr lvl="0"/>
            <a:r>
              <a:rPr lang="zh-CN" altLang="en-US" noProof="0" smtClean="0"/>
              <a:t>单击此处编辑母版标题样式</a:t>
            </a:r>
            <a:endParaRPr lang="zh-CN" altLang="en-US" noProof="0" smtClean="0"/>
          </a:p>
        </p:txBody>
      </p:sp>
      <p:sp>
        <p:nvSpPr>
          <p:cNvPr id="11277" name="Rectangle 13"/>
          <p:cNvSpPr>
            <a:spLocks noGrp="1" noChangeArrowheads="1"/>
          </p:cNvSpPr>
          <p:nvPr>
            <p:ph type="subTitle" idx="1"/>
          </p:nvPr>
        </p:nvSpPr>
        <p:spPr>
          <a:xfrm>
            <a:off x="1371600" y="3886200"/>
            <a:ext cx="6400800" cy="1752600"/>
          </a:xfrm>
        </p:spPr>
        <p:txBody>
          <a:bodyPr/>
          <a:lstStyle>
            <a:lvl1pPr marL="0" indent="0" algn="ctr">
              <a:buFont typeface="Wingdings" panose="05000000000000000000" pitchFamily="2" charset="2"/>
              <a:buNone/>
              <a:defRPr/>
            </a:lvl1pPr>
          </a:lstStyle>
          <a:p>
            <a:pPr lvl="0"/>
            <a:r>
              <a:rPr lang="zh-CN" altLang="en-US" noProof="0" smtClean="0"/>
              <a:t>单击此处编辑母版副标题样式</a:t>
            </a:r>
            <a:endParaRPr lang="zh-CN" altLang="en-US" noProof="0" smtClean="0"/>
          </a:p>
        </p:txBody>
      </p:sp>
      <p:sp>
        <p:nvSpPr>
          <p:cNvPr id="24" name="Rectangle 14"/>
          <p:cNvSpPr>
            <a:spLocks noGrp="1" noChangeArrowheads="1"/>
          </p:cNvSpPr>
          <p:nvPr>
            <p:ph type="dt" sz="half" idx="2"/>
          </p:nvPr>
        </p:nvSpPr>
        <p:spPr bwMode="auto">
          <a:xfrm>
            <a:off x="990600" y="6248400"/>
            <a:ext cx="1905000" cy="457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a:solidFill>
                  <a:schemeClr val="bg2"/>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bg2"/>
              </a:solidFill>
              <a:effectLst/>
              <a:uLnTx/>
              <a:uFillTx/>
              <a:latin typeface="Tahoma" panose="020B0604030504040204" pitchFamily="34" charset="0"/>
              <a:ea typeface="宋体" panose="02010600030101010101" pitchFamily="2" charset="-122"/>
              <a:cs typeface="+mn-cs"/>
            </a:endParaRPr>
          </a:p>
        </p:txBody>
      </p:sp>
      <p:sp>
        <p:nvSpPr>
          <p:cNvPr id="25" name="Rectangle 15"/>
          <p:cNvSpPr>
            <a:spLocks noGrp="1" noChangeArrowheads="1"/>
          </p:cNvSpPr>
          <p:nvPr>
            <p:ph type="ftr" sz="quarter" idx="3"/>
          </p:nvPr>
        </p:nvSpPr>
        <p:spPr bwMode="auto">
          <a:xfrm>
            <a:off x="3429000" y="6248400"/>
            <a:ext cx="2895600" cy="457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a:solidFill>
                  <a:schemeClr val="bg2"/>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bg2"/>
              </a:solidFill>
              <a:effectLst/>
              <a:uLnTx/>
              <a:uFillTx/>
              <a:latin typeface="Tahoma" panose="020B0604030504040204" pitchFamily="34" charset="0"/>
              <a:ea typeface="宋体" panose="02010600030101010101" pitchFamily="2" charset="-122"/>
              <a:cs typeface="+mn-cs"/>
            </a:endParaRPr>
          </a:p>
        </p:txBody>
      </p:sp>
      <p:sp>
        <p:nvSpPr>
          <p:cNvPr id="26" name="Rectangle 16"/>
          <p:cNvSpPr>
            <a:spLocks noGrp="1" noChangeArrowheads="1"/>
          </p:cNvSpPr>
          <p:nvPr>
            <p:ph type="sldNum" sz="quarter" idx="4"/>
          </p:nvPr>
        </p:nvSpPr>
        <p:spPr bwMode="auto">
          <a:xfrm>
            <a:off x="6858000" y="6248400"/>
            <a:ext cx="1905000" cy="457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
            <a:pPr algn="r">
              <a:buNone/>
            </a:pPr>
            <a:fld id="{9A0DB2DC-4C9A-4742-B13C-FB6460FD3503}" type="slidenum">
              <a:rPr lang="en-US" altLang="zh-CN" dirty="0">
                <a:solidFill>
                  <a:schemeClr val="bg2"/>
                </a:solidFill>
              </a:rPr>
            </a:fld>
            <a:endParaRPr lang="en-US" altLang="zh-CN" dirty="0">
              <a:solidFill>
                <a:schemeClr val="bg2"/>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04050" y="214313"/>
            <a:ext cx="1951038" cy="5918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150938" y="214313"/>
            <a:ext cx="5700712" cy="59182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150938" y="214313"/>
            <a:ext cx="7793037" cy="1462087"/>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1182688" y="2017713"/>
            <a:ext cx="7772400" cy="41148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grpSp>
        <p:nvGrpSpPr>
          <p:cNvPr id="2050" name="Group 2"/>
          <p:cNvGrpSpPr/>
          <p:nvPr/>
        </p:nvGrpSpPr>
        <p:grpSpPr>
          <a:xfrm>
            <a:off x="0" y="2438400"/>
            <a:ext cx="9009063" cy="1052513"/>
            <a:chOff x="0" y="1536"/>
            <a:chExt cx="5675" cy="663"/>
          </a:xfrm>
        </p:grpSpPr>
        <p:grpSp>
          <p:nvGrpSpPr>
            <p:cNvPr id="2056" name="Group 3"/>
            <p:cNvGrpSpPr/>
            <p:nvPr/>
          </p:nvGrpSpPr>
          <p:grpSpPr>
            <a:xfrm>
              <a:off x="183" y="1604"/>
              <a:ext cx="448" cy="299"/>
              <a:chOff x="720" y="336"/>
              <a:chExt cx="624" cy="432"/>
            </a:xfrm>
          </p:grpSpPr>
          <p:sp>
            <p:nvSpPr>
              <p:cNvPr id="2063" name="Rectangle 4"/>
              <p:cNvSpPr/>
              <p:nvPr/>
            </p:nvSpPr>
            <p:spPr>
              <a:xfrm>
                <a:off x="720" y="336"/>
                <a:ext cx="384" cy="432"/>
              </a:xfrm>
              <a:prstGeom prst="rect">
                <a:avLst/>
              </a:prstGeom>
              <a:solidFill>
                <a:schemeClr val="folHlink"/>
              </a:solidFill>
              <a:ln w="9525">
                <a:noFill/>
              </a:ln>
            </p:spPr>
            <p:txBody>
              <a:bodyPr wrap="none" anchor="ctr" anchorCtr="0"/>
              <a:p>
                <a:pPr lvl="0" eaLnBrk="1" hangingPunct="1"/>
                <a:endParaRPr lang="zh-CN" altLang="en-US" dirty="0">
                  <a:latin typeface="Tahoma" panose="020B0604030504040204" pitchFamily="34" charset="0"/>
                </a:endParaRPr>
              </a:p>
            </p:txBody>
          </p:sp>
          <p:sp>
            <p:nvSpPr>
              <p:cNvPr id="2064" name="Rectangle 5"/>
              <p:cNvSpPr/>
              <p:nvPr/>
            </p:nvSpPr>
            <p:spPr>
              <a:xfrm>
                <a:off x="1056" y="336"/>
                <a:ext cx="288" cy="432"/>
              </a:xfrm>
              <a:prstGeom prst="rect">
                <a:avLst/>
              </a:prstGeom>
              <a:gradFill rotWithShape="0">
                <a:gsLst>
                  <a:gs pos="0">
                    <a:schemeClr val="folHlink"/>
                  </a:gs>
                  <a:gs pos="100000">
                    <a:schemeClr val="bg1"/>
                  </a:gs>
                </a:gsLst>
                <a:lin ang="0" scaled="1"/>
                <a:tileRect/>
              </a:gradFill>
              <a:ln w="9525">
                <a:noFill/>
              </a:ln>
            </p:spPr>
            <p:txBody>
              <a:bodyPr wrap="none" anchor="ctr" anchorCtr="0"/>
              <a:p>
                <a:pPr lvl="0" eaLnBrk="1" hangingPunct="1"/>
                <a:endParaRPr lang="zh-CN" altLang="en-US" dirty="0">
                  <a:latin typeface="Tahoma" panose="020B0604030504040204" pitchFamily="34" charset="0"/>
                </a:endParaRPr>
              </a:p>
            </p:txBody>
          </p:sp>
        </p:grpSp>
        <p:grpSp>
          <p:nvGrpSpPr>
            <p:cNvPr id="2057" name="Group 6"/>
            <p:cNvGrpSpPr/>
            <p:nvPr/>
          </p:nvGrpSpPr>
          <p:grpSpPr>
            <a:xfrm>
              <a:off x="261" y="1870"/>
              <a:ext cx="465" cy="299"/>
              <a:chOff x="912" y="2640"/>
              <a:chExt cx="672" cy="432"/>
            </a:xfrm>
          </p:grpSpPr>
          <p:sp>
            <p:nvSpPr>
              <p:cNvPr id="2061" name="Rectangle 7"/>
              <p:cNvSpPr/>
              <p:nvPr/>
            </p:nvSpPr>
            <p:spPr>
              <a:xfrm>
                <a:off x="912" y="2640"/>
                <a:ext cx="384" cy="432"/>
              </a:xfrm>
              <a:prstGeom prst="rect">
                <a:avLst/>
              </a:prstGeom>
              <a:solidFill>
                <a:schemeClr val="accent2"/>
              </a:solidFill>
              <a:ln w="9525">
                <a:noFill/>
              </a:ln>
            </p:spPr>
            <p:txBody>
              <a:bodyPr wrap="none" anchor="ctr" anchorCtr="0"/>
              <a:p>
                <a:pPr lvl="0" eaLnBrk="1" hangingPunct="1"/>
                <a:endParaRPr lang="zh-CN" altLang="en-US" dirty="0">
                  <a:latin typeface="Tahoma" panose="020B0604030504040204" pitchFamily="34" charset="0"/>
                </a:endParaRPr>
              </a:p>
            </p:txBody>
          </p:sp>
          <p:sp>
            <p:nvSpPr>
              <p:cNvPr id="2062" name="Rectangle 8"/>
              <p:cNvSpPr/>
              <p:nvPr/>
            </p:nvSpPr>
            <p:spPr>
              <a:xfrm>
                <a:off x="1248" y="2640"/>
                <a:ext cx="336" cy="432"/>
              </a:xfrm>
              <a:prstGeom prst="rect">
                <a:avLst/>
              </a:prstGeom>
              <a:gradFill rotWithShape="0">
                <a:gsLst>
                  <a:gs pos="0">
                    <a:schemeClr val="accent2"/>
                  </a:gs>
                  <a:gs pos="100000">
                    <a:schemeClr val="bg1"/>
                  </a:gs>
                </a:gsLst>
                <a:lin ang="0" scaled="1"/>
                <a:tileRect/>
              </a:gradFill>
              <a:ln w="9525">
                <a:noFill/>
              </a:ln>
            </p:spPr>
            <p:txBody>
              <a:bodyPr wrap="none" anchor="ctr" anchorCtr="0"/>
              <a:p>
                <a:pPr lvl="0" eaLnBrk="1" hangingPunct="1"/>
                <a:endParaRPr lang="zh-CN" altLang="en-US" dirty="0">
                  <a:latin typeface="Tahoma" panose="020B0604030504040204" pitchFamily="34" charset="0"/>
                </a:endParaRPr>
              </a:p>
            </p:txBody>
          </p:sp>
        </p:grpSp>
        <p:sp>
          <p:nvSpPr>
            <p:cNvPr id="2058" name="Rectangle 9"/>
            <p:cNvSpPr/>
            <p:nvPr/>
          </p:nvSpPr>
          <p:spPr>
            <a:xfrm>
              <a:off x="0" y="1824"/>
              <a:ext cx="353" cy="266"/>
            </a:xfrm>
            <a:prstGeom prst="rect">
              <a:avLst/>
            </a:prstGeom>
            <a:gradFill rotWithShape="0">
              <a:gsLst>
                <a:gs pos="0">
                  <a:schemeClr val="bg1"/>
                </a:gs>
                <a:gs pos="100000">
                  <a:schemeClr val="hlink"/>
                </a:gs>
              </a:gsLst>
              <a:lin ang="18900000" scaled="1"/>
              <a:tileRect/>
            </a:gradFill>
            <a:ln w="9525">
              <a:noFill/>
            </a:ln>
          </p:spPr>
          <p:txBody>
            <a:bodyPr wrap="none" anchor="ctr" anchorCtr="0"/>
            <a:p>
              <a:pPr lvl="0" eaLnBrk="1" hangingPunct="1"/>
              <a:endParaRPr lang="zh-CN" altLang="en-US" dirty="0">
                <a:latin typeface="Tahoma" panose="020B0604030504040204" pitchFamily="34" charset="0"/>
              </a:endParaRPr>
            </a:p>
          </p:txBody>
        </p:sp>
        <p:sp>
          <p:nvSpPr>
            <p:cNvPr id="2059" name="Rectangle 10"/>
            <p:cNvSpPr/>
            <p:nvPr/>
          </p:nvSpPr>
          <p:spPr>
            <a:xfrm>
              <a:off x="400" y="1536"/>
              <a:ext cx="20" cy="663"/>
            </a:xfrm>
            <a:prstGeom prst="rect">
              <a:avLst/>
            </a:prstGeom>
            <a:solidFill>
              <a:schemeClr val="bg2"/>
            </a:solidFill>
            <a:ln w="9525">
              <a:noFill/>
            </a:ln>
          </p:spPr>
          <p:txBody>
            <a:bodyPr wrap="none" anchor="ctr" anchorCtr="0"/>
            <a:p>
              <a:pPr lvl="0" eaLnBrk="1" hangingPunct="1"/>
              <a:endParaRPr lang="zh-CN" altLang="en-US" dirty="0">
                <a:latin typeface="Tahoma" panose="020B0604030504040204" pitchFamily="34" charset="0"/>
              </a:endParaRPr>
            </a:p>
          </p:txBody>
        </p:sp>
        <p:sp>
          <p:nvSpPr>
            <p:cNvPr id="2060" name="Rectangle 11"/>
            <p:cNvSpPr/>
            <p:nvPr/>
          </p:nvSpPr>
          <p:spPr>
            <a:xfrm flipV="1">
              <a:off x="199" y="2054"/>
              <a:ext cx="5476" cy="35"/>
            </a:xfrm>
            <a:prstGeom prst="rect">
              <a:avLst/>
            </a:prstGeom>
            <a:gradFill rotWithShape="0">
              <a:gsLst>
                <a:gs pos="0">
                  <a:schemeClr val="bg2"/>
                </a:gs>
                <a:gs pos="100000">
                  <a:schemeClr val="bg1"/>
                </a:gs>
              </a:gsLst>
              <a:lin ang="0" scaled="1"/>
              <a:tileRect/>
            </a:gradFill>
            <a:ln w="9525">
              <a:noFill/>
            </a:ln>
          </p:spPr>
          <p:txBody>
            <a:bodyPr wrap="none" anchor="ctr" anchorCtr="0"/>
            <a:p>
              <a:pPr lvl="0" eaLnBrk="1" hangingPunct="1"/>
              <a:endParaRPr lang="zh-CN" altLang="en-US" dirty="0">
                <a:latin typeface="Tahoma" panose="020B0604030504040204" pitchFamily="34" charset="0"/>
              </a:endParaRPr>
            </a:p>
          </p:txBody>
        </p:sp>
      </p:grpSp>
      <p:sp>
        <p:nvSpPr>
          <p:cNvPr id="11276" name="Rectangle 12"/>
          <p:cNvSpPr>
            <a:spLocks noGrp="1" noChangeArrowheads="1"/>
          </p:cNvSpPr>
          <p:nvPr>
            <p:ph type="ctrTitle"/>
          </p:nvPr>
        </p:nvSpPr>
        <p:spPr>
          <a:xfrm>
            <a:off x="990600" y="1676400"/>
            <a:ext cx="7772400" cy="1462088"/>
          </a:xfrm>
        </p:spPr>
        <p:txBody>
          <a:bodyPr/>
          <a:lstStyle>
            <a:lvl1pPr>
              <a:defRPr/>
            </a:lvl1pPr>
          </a:lstStyle>
          <a:p>
            <a:pPr lvl="0"/>
            <a:r>
              <a:rPr lang="zh-CN" altLang="en-US" noProof="0" smtClean="0"/>
              <a:t>单击此处编辑母版标题样式</a:t>
            </a:r>
            <a:endParaRPr lang="zh-CN" altLang="en-US" noProof="0" smtClean="0"/>
          </a:p>
        </p:txBody>
      </p:sp>
      <p:sp>
        <p:nvSpPr>
          <p:cNvPr id="11277" name="Rectangle 13"/>
          <p:cNvSpPr>
            <a:spLocks noGrp="1" noChangeArrowheads="1"/>
          </p:cNvSpPr>
          <p:nvPr>
            <p:ph type="subTitle" idx="1"/>
          </p:nvPr>
        </p:nvSpPr>
        <p:spPr>
          <a:xfrm>
            <a:off x="1371600" y="3886200"/>
            <a:ext cx="6400800" cy="1752600"/>
          </a:xfrm>
        </p:spPr>
        <p:txBody>
          <a:bodyPr/>
          <a:lstStyle>
            <a:lvl1pPr marL="0" indent="0" algn="ctr">
              <a:buFont typeface="Wingdings" panose="05000000000000000000" pitchFamily="2" charset="2"/>
              <a:buNone/>
              <a:defRPr/>
            </a:lvl1pPr>
          </a:lstStyle>
          <a:p>
            <a:pPr lvl="0"/>
            <a:r>
              <a:rPr lang="zh-CN" altLang="en-US" noProof="0" smtClean="0"/>
              <a:t>单击此处编辑母版副标题样式</a:t>
            </a:r>
            <a:endParaRPr lang="zh-CN" altLang="en-US" noProof="0" smtClean="0"/>
          </a:p>
        </p:txBody>
      </p:sp>
      <p:sp>
        <p:nvSpPr>
          <p:cNvPr id="24" name="Rectangle 14"/>
          <p:cNvSpPr>
            <a:spLocks noGrp="1" noChangeArrowheads="1"/>
          </p:cNvSpPr>
          <p:nvPr>
            <p:ph type="dt" sz="half" idx="2"/>
          </p:nvPr>
        </p:nvSpPr>
        <p:spPr bwMode="auto">
          <a:xfrm>
            <a:off x="990600" y="6248400"/>
            <a:ext cx="1905000" cy="457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a:solidFill>
                  <a:schemeClr val="bg2"/>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bg2"/>
              </a:solidFill>
              <a:effectLst/>
              <a:uLnTx/>
              <a:uFillTx/>
              <a:latin typeface="Tahoma" panose="020B0604030504040204" pitchFamily="34" charset="0"/>
              <a:ea typeface="宋体" panose="02010600030101010101" pitchFamily="2" charset="-122"/>
              <a:cs typeface="+mn-cs"/>
            </a:endParaRPr>
          </a:p>
        </p:txBody>
      </p:sp>
      <p:sp>
        <p:nvSpPr>
          <p:cNvPr id="25" name="Rectangle 15"/>
          <p:cNvSpPr>
            <a:spLocks noGrp="1" noChangeArrowheads="1"/>
          </p:cNvSpPr>
          <p:nvPr>
            <p:ph type="ftr" sz="quarter" idx="3"/>
          </p:nvPr>
        </p:nvSpPr>
        <p:spPr bwMode="auto">
          <a:xfrm>
            <a:off x="3429000" y="6248400"/>
            <a:ext cx="2895600" cy="457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a:solidFill>
                  <a:schemeClr val="bg2"/>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bg2"/>
              </a:solidFill>
              <a:effectLst/>
              <a:uLnTx/>
              <a:uFillTx/>
              <a:latin typeface="Tahoma" panose="020B0604030504040204" pitchFamily="34" charset="0"/>
              <a:ea typeface="宋体" panose="02010600030101010101" pitchFamily="2" charset="-122"/>
              <a:cs typeface="+mn-cs"/>
            </a:endParaRPr>
          </a:p>
        </p:txBody>
      </p:sp>
      <p:sp>
        <p:nvSpPr>
          <p:cNvPr id="26" name="Rectangle 16"/>
          <p:cNvSpPr>
            <a:spLocks noGrp="1" noChangeArrowheads="1"/>
          </p:cNvSpPr>
          <p:nvPr>
            <p:ph type="sldNum" sz="quarter" idx="4"/>
          </p:nvPr>
        </p:nvSpPr>
        <p:spPr bwMode="auto">
          <a:xfrm>
            <a:off x="6858000" y="6248400"/>
            <a:ext cx="1905000" cy="457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
            <a:pPr algn="r">
              <a:buNone/>
            </a:pPr>
            <a:fld id="{9A0DB2DC-4C9A-4742-B13C-FB6460FD3503}" type="slidenum">
              <a:rPr lang="en-US" altLang="zh-CN" dirty="0">
                <a:solidFill>
                  <a:schemeClr val="bg2"/>
                </a:solidFill>
              </a:rPr>
            </a:fld>
            <a:endParaRPr lang="en-US" altLang="zh-CN" dirty="0">
              <a:solidFill>
                <a:schemeClr val="bg2"/>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04050" y="214313"/>
            <a:ext cx="1951038" cy="5918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150938" y="214313"/>
            <a:ext cx="5700712" cy="59182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150938" y="214313"/>
            <a:ext cx="7793037" cy="1462087"/>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1182688" y="2017713"/>
            <a:ext cx="7772400" cy="41148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2.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Rectangle 2"/>
          <p:cNvSpPr/>
          <p:nvPr/>
        </p:nvSpPr>
        <p:spPr>
          <a:xfrm>
            <a:off x="417513" y="1098550"/>
            <a:ext cx="438150" cy="474663"/>
          </a:xfrm>
          <a:prstGeom prst="rect">
            <a:avLst/>
          </a:prstGeom>
          <a:solidFill>
            <a:schemeClr val="accent2"/>
          </a:soli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27" name="Rectangle 3"/>
          <p:cNvSpPr/>
          <p:nvPr/>
        </p:nvSpPr>
        <p:spPr>
          <a:xfrm>
            <a:off x="800100" y="1098550"/>
            <a:ext cx="328613" cy="474663"/>
          </a:xfrm>
          <a:prstGeom prst="rect">
            <a:avLst/>
          </a:prstGeom>
          <a:gradFill rotWithShape="0">
            <a:gsLst>
              <a:gs pos="0">
                <a:schemeClr val="accent2"/>
              </a:gs>
              <a:gs pos="100000">
                <a:schemeClr val="bg1"/>
              </a:gs>
            </a:gsLst>
            <a:lin ang="0" scaled="1"/>
            <a:tileRect/>
          </a:gra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28" name="Rectangle 4"/>
          <p:cNvSpPr/>
          <p:nvPr/>
        </p:nvSpPr>
        <p:spPr>
          <a:xfrm>
            <a:off x="541338" y="1520825"/>
            <a:ext cx="422275" cy="474663"/>
          </a:xfrm>
          <a:prstGeom prst="rect">
            <a:avLst/>
          </a:prstGeom>
          <a:solidFill>
            <a:schemeClr val="folHlink"/>
          </a:soli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29" name="Rectangle 5"/>
          <p:cNvSpPr/>
          <p:nvPr/>
        </p:nvSpPr>
        <p:spPr>
          <a:xfrm>
            <a:off x="911225" y="1520825"/>
            <a:ext cx="368300" cy="474663"/>
          </a:xfrm>
          <a:prstGeom prst="rect">
            <a:avLst/>
          </a:prstGeom>
          <a:gradFill rotWithShape="0">
            <a:gsLst>
              <a:gs pos="0">
                <a:schemeClr val="folHlink"/>
              </a:gs>
              <a:gs pos="100000">
                <a:schemeClr val="bg1"/>
              </a:gs>
            </a:gsLst>
            <a:lin ang="0" scaled="1"/>
            <a:tileRect/>
          </a:gra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30" name="Rectangle 6"/>
          <p:cNvSpPr/>
          <p:nvPr/>
        </p:nvSpPr>
        <p:spPr>
          <a:xfrm>
            <a:off x="127000" y="1447800"/>
            <a:ext cx="560388" cy="422275"/>
          </a:xfrm>
          <a:prstGeom prst="rect">
            <a:avLst/>
          </a:prstGeom>
          <a:gradFill rotWithShape="0">
            <a:gsLst>
              <a:gs pos="0">
                <a:schemeClr val="bg1"/>
              </a:gs>
              <a:gs pos="100000">
                <a:schemeClr val="hlink"/>
              </a:gs>
            </a:gsLst>
            <a:lin ang="18900000" scaled="1"/>
            <a:tileRect/>
          </a:gra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31" name="Rectangle 7"/>
          <p:cNvSpPr/>
          <p:nvPr/>
        </p:nvSpPr>
        <p:spPr>
          <a:xfrm>
            <a:off x="762000" y="990600"/>
            <a:ext cx="31750" cy="1052513"/>
          </a:xfrm>
          <a:prstGeom prst="rect">
            <a:avLst/>
          </a:prstGeom>
          <a:solidFill>
            <a:schemeClr val="bg2"/>
          </a:soli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32" name="Rectangle 8"/>
          <p:cNvSpPr/>
          <p:nvPr/>
        </p:nvSpPr>
        <p:spPr>
          <a:xfrm>
            <a:off x="442913" y="1781175"/>
            <a:ext cx="8226425" cy="31750"/>
          </a:xfrm>
          <a:prstGeom prst="rect">
            <a:avLst/>
          </a:prstGeom>
          <a:gradFill rotWithShape="0">
            <a:gsLst>
              <a:gs pos="0">
                <a:schemeClr val="bg2"/>
              </a:gs>
              <a:gs pos="100000">
                <a:schemeClr val="bg1"/>
              </a:gs>
            </a:gsLst>
            <a:lin ang="0" scaled="1"/>
            <a:tileRect/>
          </a:gra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33" name="Rectangle 9"/>
          <p:cNvSpPr>
            <a:spLocks noGrp="1"/>
          </p:cNvSpPr>
          <p:nvPr>
            <p:ph type="title"/>
          </p:nvPr>
        </p:nvSpPr>
        <p:spPr>
          <a:xfrm>
            <a:off x="1150938" y="214313"/>
            <a:ext cx="7793037" cy="1462087"/>
          </a:xfrm>
          <a:prstGeom prst="rect">
            <a:avLst/>
          </a:prstGeom>
          <a:noFill/>
          <a:ln w="9525">
            <a:noFill/>
          </a:ln>
        </p:spPr>
        <p:txBody>
          <a:bodyPr anchor="b" anchorCtr="0"/>
          <a:p>
            <a:pPr lvl="0"/>
            <a:r>
              <a:rPr lang="zh-CN" altLang="en-US" dirty="0"/>
              <a:t>单击此处编辑母版标题样式</a:t>
            </a:r>
            <a:endParaRPr lang="zh-CN" altLang="en-US" dirty="0"/>
          </a:p>
        </p:txBody>
      </p:sp>
      <p:sp>
        <p:nvSpPr>
          <p:cNvPr id="1034" name="Rectangle 10"/>
          <p:cNvSpPr>
            <a:spLocks noGrp="1"/>
          </p:cNvSpPr>
          <p:nvPr>
            <p:ph type="body" idx="1"/>
          </p:nvPr>
        </p:nvSpPr>
        <p:spPr>
          <a:xfrm>
            <a:off x="1182688" y="2017713"/>
            <a:ext cx="7772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51" name="Rectangle 11"/>
          <p:cNvSpPr>
            <a:spLocks noGrp="1" noChangeArrowheads="1"/>
          </p:cNvSpPr>
          <p:nvPr>
            <p:ph type="dt" sz="half" idx="2"/>
          </p:nvPr>
        </p:nvSpPr>
        <p:spPr bwMode="auto">
          <a:xfrm>
            <a:off x="1162050" y="6243638"/>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0252" name="Rectangle 12"/>
          <p:cNvSpPr>
            <a:spLocks noGrp="1" noChangeArrowheads="1"/>
          </p:cNvSpPr>
          <p:nvPr>
            <p:ph type="ftr" sz="quarter" idx="3"/>
          </p:nvPr>
        </p:nvSpPr>
        <p:spPr bwMode="auto">
          <a:xfrm>
            <a:off x="3657600" y="6243638"/>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0253" name="Rectangle 13"/>
          <p:cNvSpPr>
            <a:spLocks noGrp="1" noChangeArrowheads="1"/>
          </p:cNvSpPr>
          <p:nvPr>
            <p:ph type="sldNum" sz="quarter" idx="4"/>
          </p:nvPr>
        </p:nvSpPr>
        <p:spPr bwMode="auto">
          <a:xfrm>
            <a:off x="7042150" y="6243638"/>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400"/>
            </a:lvl1pPr>
          </a:lstStyle>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2pPr>
      <a:lvl3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3pPr>
      <a:lvl4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4pPr>
      <a:lvl5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5pPr>
      <a:lvl6pPr marL="4572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6pPr>
      <a:lvl7pPr marL="9144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7pPr>
      <a:lvl8pPr marL="13716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8pPr>
      <a:lvl9pPr marL="18288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Rectangle 2"/>
          <p:cNvSpPr/>
          <p:nvPr/>
        </p:nvSpPr>
        <p:spPr>
          <a:xfrm>
            <a:off x="417513" y="1098550"/>
            <a:ext cx="438150" cy="474663"/>
          </a:xfrm>
          <a:prstGeom prst="rect">
            <a:avLst/>
          </a:prstGeom>
          <a:solidFill>
            <a:schemeClr val="accent2"/>
          </a:soli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27" name="Rectangle 3"/>
          <p:cNvSpPr/>
          <p:nvPr/>
        </p:nvSpPr>
        <p:spPr>
          <a:xfrm>
            <a:off x="800100" y="1098550"/>
            <a:ext cx="328613" cy="474663"/>
          </a:xfrm>
          <a:prstGeom prst="rect">
            <a:avLst/>
          </a:prstGeom>
          <a:gradFill rotWithShape="0">
            <a:gsLst>
              <a:gs pos="0">
                <a:schemeClr val="accent2"/>
              </a:gs>
              <a:gs pos="100000">
                <a:schemeClr val="bg1"/>
              </a:gs>
            </a:gsLst>
            <a:lin ang="0" scaled="1"/>
            <a:tileRect/>
          </a:gra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28" name="Rectangle 4"/>
          <p:cNvSpPr/>
          <p:nvPr/>
        </p:nvSpPr>
        <p:spPr>
          <a:xfrm>
            <a:off x="541338" y="1520825"/>
            <a:ext cx="422275" cy="474663"/>
          </a:xfrm>
          <a:prstGeom prst="rect">
            <a:avLst/>
          </a:prstGeom>
          <a:solidFill>
            <a:schemeClr val="folHlink"/>
          </a:soli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29" name="Rectangle 5"/>
          <p:cNvSpPr/>
          <p:nvPr/>
        </p:nvSpPr>
        <p:spPr>
          <a:xfrm>
            <a:off x="911225" y="1520825"/>
            <a:ext cx="368300" cy="474663"/>
          </a:xfrm>
          <a:prstGeom prst="rect">
            <a:avLst/>
          </a:prstGeom>
          <a:gradFill rotWithShape="0">
            <a:gsLst>
              <a:gs pos="0">
                <a:schemeClr val="folHlink"/>
              </a:gs>
              <a:gs pos="100000">
                <a:schemeClr val="bg1"/>
              </a:gs>
            </a:gsLst>
            <a:lin ang="0" scaled="1"/>
            <a:tileRect/>
          </a:gra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30" name="Rectangle 6"/>
          <p:cNvSpPr/>
          <p:nvPr/>
        </p:nvSpPr>
        <p:spPr>
          <a:xfrm>
            <a:off x="127000" y="1447800"/>
            <a:ext cx="560388" cy="422275"/>
          </a:xfrm>
          <a:prstGeom prst="rect">
            <a:avLst/>
          </a:prstGeom>
          <a:gradFill rotWithShape="0">
            <a:gsLst>
              <a:gs pos="0">
                <a:schemeClr val="bg1"/>
              </a:gs>
              <a:gs pos="100000">
                <a:schemeClr val="hlink"/>
              </a:gs>
            </a:gsLst>
            <a:lin ang="18900000" scaled="1"/>
            <a:tileRect/>
          </a:gra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31" name="Rectangle 7"/>
          <p:cNvSpPr/>
          <p:nvPr/>
        </p:nvSpPr>
        <p:spPr>
          <a:xfrm>
            <a:off x="762000" y="990600"/>
            <a:ext cx="31750" cy="1052513"/>
          </a:xfrm>
          <a:prstGeom prst="rect">
            <a:avLst/>
          </a:prstGeom>
          <a:solidFill>
            <a:schemeClr val="bg2"/>
          </a:soli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32" name="Rectangle 8"/>
          <p:cNvSpPr/>
          <p:nvPr/>
        </p:nvSpPr>
        <p:spPr>
          <a:xfrm>
            <a:off x="442913" y="1781175"/>
            <a:ext cx="8226425" cy="31750"/>
          </a:xfrm>
          <a:prstGeom prst="rect">
            <a:avLst/>
          </a:prstGeom>
          <a:gradFill rotWithShape="0">
            <a:gsLst>
              <a:gs pos="0">
                <a:schemeClr val="bg2"/>
              </a:gs>
              <a:gs pos="100000">
                <a:schemeClr val="bg1"/>
              </a:gs>
            </a:gsLst>
            <a:lin ang="0" scaled="1"/>
            <a:tileRect/>
          </a:gra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33" name="Rectangle 9"/>
          <p:cNvSpPr>
            <a:spLocks noGrp="1"/>
          </p:cNvSpPr>
          <p:nvPr>
            <p:ph type="title"/>
          </p:nvPr>
        </p:nvSpPr>
        <p:spPr>
          <a:xfrm>
            <a:off x="1150938" y="214313"/>
            <a:ext cx="7793037" cy="1462087"/>
          </a:xfrm>
          <a:prstGeom prst="rect">
            <a:avLst/>
          </a:prstGeom>
          <a:noFill/>
          <a:ln w="9525">
            <a:noFill/>
          </a:ln>
        </p:spPr>
        <p:txBody>
          <a:bodyPr anchor="b" anchorCtr="0"/>
          <a:p>
            <a:pPr lvl="0"/>
            <a:r>
              <a:rPr lang="zh-CN" altLang="en-US" dirty="0"/>
              <a:t>单击此处编辑母版标题样式</a:t>
            </a:r>
            <a:endParaRPr lang="zh-CN" altLang="en-US" dirty="0"/>
          </a:p>
        </p:txBody>
      </p:sp>
      <p:sp>
        <p:nvSpPr>
          <p:cNvPr id="1034" name="Rectangle 10"/>
          <p:cNvSpPr>
            <a:spLocks noGrp="1"/>
          </p:cNvSpPr>
          <p:nvPr>
            <p:ph type="body" idx="1"/>
          </p:nvPr>
        </p:nvSpPr>
        <p:spPr>
          <a:xfrm>
            <a:off x="1182688" y="2017713"/>
            <a:ext cx="7772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51" name="Rectangle 11"/>
          <p:cNvSpPr>
            <a:spLocks noGrp="1" noChangeArrowheads="1"/>
          </p:cNvSpPr>
          <p:nvPr>
            <p:ph type="dt" sz="half" idx="2"/>
          </p:nvPr>
        </p:nvSpPr>
        <p:spPr bwMode="auto">
          <a:xfrm>
            <a:off x="1162050" y="6243638"/>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0252" name="Rectangle 12"/>
          <p:cNvSpPr>
            <a:spLocks noGrp="1" noChangeArrowheads="1"/>
          </p:cNvSpPr>
          <p:nvPr>
            <p:ph type="ftr" sz="quarter" idx="3"/>
          </p:nvPr>
        </p:nvSpPr>
        <p:spPr bwMode="auto">
          <a:xfrm>
            <a:off x="3657600" y="6243638"/>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0253" name="Rectangle 13"/>
          <p:cNvSpPr>
            <a:spLocks noGrp="1" noChangeArrowheads="1"/>
          </p:cNvSpPr>
          <p:nvPr>
            <p:ph type="sldNum" sz="quarter" idx="4"/>
          </p:nvPr>
        </p:nvSpPr>
        <p:spPr bwMode="auto">
          <a:xfrm>
            <a:off x="7042150" y="6243638"/>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400"/>
            </a:lvl1pPr>
          </a:lstStyle>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sldNum="0" hdr="0" ft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2pPr>
      <a:lvl3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3pPr>
      <a:lvl4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4pPr>
      <a:lvl5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5pPr>
      <a:lvl6pPr marL="4572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6pPr>
      <a:lvl7pPr marL="9144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7pPr>
      <a:lvl8pPr marL="13716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8pPr>
      <a:lvl9pPr marL="18288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10.png"/><Relationship Id="rId1"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12.png"/><Relationship Id="rId1" Type="http://schemas.openxmlformats.org/officeDocument/2006/relationships/image" Target="../media/image11.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3.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15.jpeg"/><Relationship Id="rId1" Type="http://schemas.openxmlformats.org/officeDocument/2006/relationships/image" Target="../media/image14.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WordArt 5"/>
          <p:cNvSpPr>
            <a:spLocks noTextEdit="1"/>
          </p:cNvSpPr>
          <p:nvPr/>
        </p:nvSpPr>
        <p:spPr>
          <a:xfrm>
            <a:off x="539433" y="2132013"/>
            <a:ext cx="7848600" cy="609600"/>
          </a:xfrm>
          <a:prstGeom prst="rect">
            <a:avLst/>
          </a:prstGeom>
        </p:spPr>
        <p:txBody>
          <a:bodyPr wrap="none" fromWordArt="1">
            <a:prstTxWarp prst="textPlain">
              <a:avLst>
                <a:gd name="adj" fmla="val 50000"/>
              </a:avLst>
            </a:prstTxWarp>
            <a:normAutofit fontScale="70000"/>
          </a:bodyPr>
          <a:p>
            <a:pPr algn="ctr"/>
            <a:r>
              <a:rPr lang="zh-CN" altLang="en-US" sz="4800" b="1">
                <a:gradFill rotWithShape="1">
                  <a:gsLst>
                    <a:gs pos="0">
                      <a:srgbClr val="FFFF00"/>
                    </a:gs>
                    <a:gs pos="100000">
                      <a:srgbClr val="FF9933"/>
                    </a:gs>
                  </a:gsLst>
                  <a:path path="rect">
                    <a:fillToRect l="50000" t="50000" r="50000" b="50000"/>
                  </a:path>
                  <a:tileRect/>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rPr>
              <a:t>学习任务6 端盖的加工</a:t>
            </a:r>
            <a:endParaRPr lang="zh-CN" altLang="en-US" sz="4800" b="1">
              <a:gradFill rotWithShape="1">
                <a:gsLst>
                  <a:gs pos="0">
                    <a:srgbClr val="FFFF00"/>
                  </a:gs>
                  <a:gs pos="100000">
                    <a:srgbClr val="FF9933"/>
                  </a:gs>
                </a:gsLst>
                <a:path path="rect">
                  <a:fillToRect l="50000" t="50000" r="50000" b="50000"/>
                </a:path>
                <a:tileRect/>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endParaRPr>
          </a:p>
        </p:txBody>
      </p:sp>
      <p:pic>
        <p:nvPicPr>
          <p:cNvPr id="4" name="图片 127"/>
          <p:cNvPicPr>
            <a:picLocks noChangeAspect="1"/>
          </p:cNvPicPr>
          <p:nvPr/>
        </p:nvPicPr>
        <p:blipFill>
          <a:blip r:embed="rId1"/>
          <a:stretch>
            <a:fillRect/>
          </a:stretch>
        </p:blipFill>
        <p:spPr>
          <a:xfrm>
            <a:off x="2771775" y="3141345"/>
            <a:ext cx="3826510" cy="313499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Rectangle 5"/>
          <p:cNvSpPr>
            <a:spLocks noGrp="1"/>
          </p:cNvSpPr>
          <p:nvPr>
            <p:ph type="title"/>
          </p:nvPr>
        </p:nvSpPr>
        <p:spPr/>
        <p:txBody>
          <a:bodyPr vert="horz" wrap="square" lIns="91440" tIns="45720" rIns="91440" bIns="45720" anchor="b" anchorCtr="0"/>
          <a:p>
            <a:pPr eaLnBrk="1" hangingPunct="1"/>
            <a:r>
              <a:rPr lang="en-US" altLang="zh-CN" sz="4000" b="1" dirty="0">
                <a:latin typeface="黑体" panose="02010609060101010101" pitchFamily="49" charset="-122"/>
                <a:ea typeface="黑体" panose="02010609060101010101" pitchFamily="49" charset="-122"/>
              </a:rPr>
              <a:t>[</a:t>
            </a:r>
            <a:r>
              <a:rPr lang="zh-CN" altLang="en-US" sz="4000" b="1" dirty="0">
                <a:latin typeface="黑体" panose="02010609060101010101" pitchFamily="49" charset="-122"/>
                <a:ea typeface="黑体" panose="02010609060101010101" pitchFamily="49" charset="-122"/>
              </a:rPr>
              <a:t>知识准备</a:t>
            </a:r>
            <a:r>
              <a:rPr lang="en-US" altLang="zh-CN" sz="4000" b="1" dirty="0">
                <a:latin typeface="黑体" panose="02010609060101010101" pitchFamily="49" charset="-122"/>
                <a:ea typeface="黑体" panose="02010609060101010101" pitchFamily="49" charset="-122"/>
              </a:rPr>
              <a:t>] </a:t>
            </a:r>
            <a:endParaRPr lang="en-US" altLang="zh-CN" sz="4000" b="1" dirty="0">
              <a:latin typeface="黑体" panose="02010609060101010101" pitchFamily="49" charset="-122"/>
              <a:ea typeface="黑体" panose="02010609060101010101" pitchFamily="49" charset="-122"/>
            </a:endParaRPr>
          </a:p>
        </p:txBody>
      </p:sp>
      <p:sp>
        <p:nvSpPr>
          <p:cNvPr id="9220" name="Rectangle 8"/>
          <p:cNvSpPr/>
          <p:nvPr/>
        </p:nvSpPr>
        <p:spPr>
          <a:xfrm>
            <a:off x="0" y="2900363"/>
            <a:ext cx="9144000" cy="0"/>
          </a:xfrm>
          <a:prstGeom prst="rect">
            <a:avLst/>
          </a:prstGeom>
          <a:noFill/>
          <a:ln w="9525">
            <a:noFill/>
          </a:ln>
        </p:spPr>
        <p:txBody>
          <a:bodyPr wrap="none" anchor="ctr" anchorCtr="0">
            <a:spAutoFit/>
          </a:bodyPr>
          <a:p>
            <a:endParaRPr lang="zh-CN" altLang="en-US" dirty="0">
              <a:latin typeface="Tahoma" panose="020B0604030504040204" pitchFamily="34" charset="0"/>
            </a:endParaRPr>
          </a:p>
        </p:txBody>
      </p:sp>
      <p:sp>
        <p:nvSpPr>
          <p:cNvPr id="139" name="文本框 138"/>
          <p:cNvSpPr txBox="1"/>
          <p:nvPr/>
        </p:nvSpPr>
        <p:spPr>
          <a:xfrm>
            <a:off x="539750" y="1682115"/>
            <a:ext cx="8364855" cy="2168525"/>
          </a:xfrm>
          <a:prstGeom prst="rect">
            <a:avLst/>
          </a:prstGeom>
          <a:noFill/>
          <a:ln w="9525">
            <a:noFill/>
          </a:ln>
        </p:spPr>
        <p:txBody>
          <a:bodyPr wrap="square">
            <a:spAutoFit/>
          </a:bodyPr>
          <a:p>
            <a:pPr indent="352425">
              <a:lnSpc>
                <a:spcPct val="150000"/>
              </a:lnSpc>
            </a:pPr>
            <a:r>
              <a:rPr lang="en-US" altLang="zh-CN" sz="1800" b="1">
                <a:ea typeface="宋体" panose="02010600030101010101" pitchFamily="2" charset="-122"/>
              </a:rPr>
              <a:t>1.</a:t>
            </a:r>
            <a:r>
              <a:rPr lang="zh-CN" altLang="en-US" sz="1800" b="1">
                <a:ea typeface="宋体" panose="02010600030101010101" pitchFamily="2" charset="-122"/>
              </a:rPr>
              <a:t>圆弧插补指令</a:t>
            </a:r>
            <a:r>
              <a:rPr lang="en-US" altLang="zh-CN" sz="1800" b="1">
                <a:ea typeface="宋体" panose="02010600030101010101" pitchFamily="2" charset="-122"/>
              </a:rPr>
              <a:t>G02/G03</a:t>
            </a:r>
            <a:endParaRPr lang="en-US" altLang="zh-CN" sz="1800" b="1">
              <a:ea typeface="宋体" panose="02010600030101010101" pitchFamily="2" charset="-122"/>
            </a:endParaRPr>
          </a:p>
          <a:p>
            <a:pPr indent="352425">
              <a:lnSpc>
                <a:spcPct val="150000"/>
              </a:lnSpc>
            </a:pPr>
            <a:r>
              <a:rPr lang="zh-CN" altLang="en-US" sz="1800">
                <a:ea typeface="宋体" panose="02010600030101010101" pitchFamily="2" charset="-122"/>
              </a:rPr>
              <a:t>圆弧插补指令可使刀具在指定的坐标平面内，以指定的进给速度，从当前位置（圆弧的起点）沿圆弧移动到指令给出的目标位置（圆弧的终点），从而切削出圆弧轨迹。移动的速度由</a:t>
            </a:r>
            <a:r>
              <a:rPr lang="en-US" altLang="zh-CN" sz="1800">
                <a:ea typeface="宋体" panose="02010600030101010101" pitchFamily="2" charset="-122"/>
              </a:rPr>
              <a:t>F</a:t>
            </a:r>
            <a:r>
              <a:rPr lang="zh-CN" altLang="en-US" sz="1800">
                <a:ea typeface="宋体" panose="02010600030101010101" pitchFamily="2" charset="-122"/>
              </a:rPr>
              <a:t>规定。</a:t>
            </a:r>
            <a:r>
              <a:rPr lang="en-US" altLang="zh-CN" sz="1800">
                <a:ea typeface="宋体" panose="02010600030101010101" pitchFamily="2" charset="-122"/>
              </a:rPr>
              <a:t>G02</a:t>
            </a:r>
            <a:r>
              <a:rPr lang="zh-CN" altLang="en-US" sz="1800">
                <a:ea typeface="宋体" panose="02010600030101010101" pitchFamily="2" charset="-122"/>
              </a:rPr>
              <a:t>为顺时针圆弧插补指令，</a:t>
            </a:r>
            <a:r>
              <a:rPr lang="en-US" altLang="zh-CN" sz="1800">
                <a:ea typeface="宋体" panose="02010600030101010101" pitchFamily="2" charset="-122"/>
              </a:rPr>
              <a:t>G03</a:t>
            </a:r>
            <a:r>
              <a:rPr lang="zh-CN" altLang="en-US" sz="1800">
                <a:ea typeface="宋体" panose="02010600030101010101" pitchFamily="2" charset="-122"/>
              </a:rPr>
              <a:t>为逆时针插补指令，如图</a:t>
            </a:r>
            <a:r>
              <a:rPr lang="en-US" altLang="zh-CN" sz="1800">
                <a:ea typeface="宋体" panose="02010600030101010101" pitchFamily="2" charset="-122"/>
              </a:rPr>
              <a:t>6-2</a:t>
            </a:r>
            <a:r>
              <a:rPr lang="zh-CN" altLang="en-US" sz="1800">
                <a:ea typeface="宋体" panose="02010600030101010101" pitchFamily="2" charset="-122"/>
              </a:rPr>
              <a:t>所示。</a:t>
            </a:r>
            <a:endParaRPr lang="zh-CN" altLang="en-US" sz="1800">
              <a:ea typeface="宋体" panose="02010600030101010101" pitchFamily="2" charset="-122"/>
            </a:endParaRPr>
          </a:p>
        </p:txBody>
      </p:sp>
      <p:sp>
        <p:nvSpPr>
          <p:cNvPr id="141" name="文本框 140"/>
          <p:cNvSpPr txBox="1"/>
          <p:nvPr/>
        </p:nvSpPr>
        <p:spPr>
          <a:xfrm>
            <a:off x="1259840" y="6237605"/>
            <a:ext cx="6111875" cy="1443355"/>
          </a:xfrm>
          <a:prstGeom prst="rect">
            <a:avLst/>
          </a:prstGeom>
          <a:noFill/>
          <a:ln w="9525">
            <a:noFill/>
          </a:ln>
        </p:spPr>
        <p:txBody>
          <a:bodyPr>
            <a:noAutofit/>
          </a:bodyPr>
          <a:p>
            <a:pPr indent="304800" algn="ctr">
              <a:lnSpc>
                <a:spcPct val="150000"/>
              </a:lnSpc>
            </a:pPr>
            <a:r>
              <a:rPr lang="en-US" sz="1800">
                <a:latin typeface="宋体" panose="02010600030101010101" pitchFamily="2" charset="-122"/>
              </a:rPr>
              <a:t>         </a:t>
            </a:r>
            <a:r>
              <a:rPr lang="zh-CN" sz="1800">
                <a:ea typeface="宋体" panose="02010600030101010101" pitchFamily="2" charset="-122"/>
              </a:rPr>
              <a:t>图6-</a:t>
            </a:r>
            <a:r>
              <a:rPr lang="en-US" altLang="zh-CN" sz="1800">
                <a:ea typeface="宋体" panose="02010600030101010101" pitchFamily="2" charset="-122"/>
              </a:rPr>
              <a:t>2 G02/G03</a:t>
            </a:r>
            <a:r>
              <a:rPr lang="zh-CN" altLang="en-US" sz="1800">
                <a:ea typeface="宋体" panose="02010600030101010101" pitchFamily="2" charset="-122"/>
              </a:rPr>
              <a:t>指令方向</a:t>
            </a:r>
            <a:endParaRPr lang="zh-CN" altLang="en-US" sz="1800">
              <a:ea typeface="宋体" panose="02010600030101010101" pitchFamily="2" charset="-122"/>
            </a:endParaRPr>
          </a:p>
        </p:txBody>
      </p:sp>
      <p:pic>
        <p:nvPicPr>
          <p:cNvPr id="2" name="图片 73"/>
          <p:cNvPicPr>
            <a:picLocks noChangeAspect="1"/>
          </p:cNvPicPr>
          <p:nvPr/>
        </p:nvPicPr>
        <p:blipFill>
          <a:blip r:embed="rId1"/>
          <a:stretch>
            <a:fillRect/>
          </a:stretch>
        </p:blipFill>
        <p:spPr>
          <a:xfrm>
            <a:off x="1619885" y="3850640"/>
            <a:ext cx="6501765" cy="23590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1" name="文本框 140"/>
          <p:cNvSpPr txBox="1"/>
          <p:nvPr/>
        </p:nvSpPr>
        <p:spPr>
          <a:xfrm>
            <a:off x="783590" y="1917065"/>
            <a:ext cx="7912735" cy="3830955"/>
          </a:xfrm>
          <a:prstGeom prst="rect">
            <a:avLst/>
          </a:prstGeom>
          <a:noFill/>
          <a:ln w="9525">
            <a:noFill/>
          </a:ln>
        </p:spPr>
        <p:txBody>
          <a:bodyPr wrap="square">
            <a:spAutoFit/>
          </a:bodyPr>
          <a:p>
            <a:pPr indent="352425">
              <a:lnSpc>
                <a:spcPct val="150000"/>
              </a:lnSpc>
            </a:pPr>
            <a:r>
              <a:rPr lang="zh-CN" altLang="en-US" sz="1800">
                <a:ea typeface="宋体" panose="02010600030101010101" pitchFamily="2" charset="-122"/>
              </a:rPr>
              <a:t>圆弧插补指令编程格式有两种，一种是终点半径法</a:t>
            </a:r>
            <a:r>
              <a:rPr lang="en-US" altLang="zh-CN" sz="1800">
                <a:ea typeface="宋体" panose="02010600030101010101" pitchFamily="2" charset="-122"/>
              </a:rPr>
              <a:t>R</a:t>
            </a:r>
            <a:r>
              <a:rPr lang="zh-CN" altLang="en-US" sz="1800">
                <a:ea typeface="宋体" panose="02010600030101010101" pitchFamily="2" charset="-122"/>
              </a:rPr>
              <a:t>格式，另一种是终点圆心法</a:t>
            </a:r>
            <a:r>
              <a:rPr lang="en-US" altLang="zh-CN" sz="1800">
                <a:ea typeface="宋体" panose="02010600030101010101" pitchFamily="2" charset="-122"/>
              </a:rPr>
              <a:t>I</a:t>
            </a:r>
            <a:r>
              <a:rPr lang="zh-CN" altLang="en-US" sz="1800">
                <a:ea typeface="宋体" panose="02010600030101010101" pitchFamily="2" charset="-122"/>
              </a:rPr>
              <a:t>、</a:t>
            </a:r>
            <a:r>
              <a:rPr lang="en-US" altLang="zh-CN" sz="1800">
                <a:ea typeface="宋体" panose="02010600030101010101" pitchFamily="2" charset="-122"/>
              </a:rPr>
              <a:t>J</a:t>
            </a:r>
            <a:r>
              <a:rPr lang="zh-CN" altLang="en-US" sz="1800">
                <a:ea typeface="宋体" panose="02010600030101010101" pitchFamily="2" charset="-122"/>
              </a:rPr>
              <a:t>、</a:t>
            </a:r>
            <a:r>
              <a:rPr lang="en-US" altLang="zh-CN" sz="1800">
                <a:ea typeface="宋体" panose="02010600030101010101" pitchFamily="2" charset="-122"/>
              </a:rPr>
              <a:t>K</a:t>
            </a:r>
            <a:r>
              <a:rPr lang="zh-CN" altLang="en-US" sz="1800">
                <a:ea typeface="宋体" panose="02010600030101010101" pitchFamily="2" charset="-122"/>
              </a:rPr>
              <a:t>格式。整圆编程时不可以使用</a:t>
            </a:r>
            <a:r>
              <a:rPr lang="en-US" altLang="zh-CN" sz="1800">
                <a:ea typeface="宋体" panose="02010600030101010101" pitchFamily="2" charset="-122"/>
              </a:rPr>
              <a:t>R</a:t>
            </a:r>
            <a:r>
              <a:rPr lang="zh-CN" altLang="en-US" sz="1800">
                <a:ea typeface="宋体" panose="02010600030101010101" pitchFamily="2" charset="-122"/>
              </a:rPr>
              <a:t>，只能用</a:t>
            </a:r>
            <a:r>
              <a:rPr lang="en-US" altLang="zh-CN" sz="1800">
                <a:ea typeface="宋体" panose="02010600030101010101" pitchFamily="2" charset="-122"/>
              </a:rPr>
              <a:t>I</a:t>
            </a:r>
            <a:r>
              <a:rPr lang="zh-CN" altLang="en-US" sz="1800">
                <a:ea typeface="宋体" panose="02010600030101010101" pitchFamily="2" charset="-122"/>
              </a:rPr>
              <a:t>、</a:t>
            </a:r>
            <a:r>
              <a:rPr lang="en-US" altLang="zh-CN" sz="1800">
                <a:ea typeface="宋体" panose="02010600030101010101" pitchFamily="2" charset="-122"/>
              </a:rPr>
              <a:t>J</a:t>
            </a:r>
            <a:r>
              <a:rPr lang="zh-CN" altLang="en-US" sz="1800">
                <a:ea typeface="宋体" panose="02010600030101010101" pitchFamily="2" charset="-122"/>
              </a:rPr>
              <a:t>、</a:t>
            </a:r>
            <a:r>
              <a:rPr lang="en-US" altLang="zh-CN" sz="1800">
                <a:ea typeface="宋体" panose="02010600030101010101" pitchFamily="2" charset="-122"/>
              </a:rPr>
              <a:t>K</a:t>
            </a:r>
            <a:r>
              <a:rPr lang="zh-CN" altLang="en-US" sz="1800">
                <a:ea typeface="宋体" panose="02010600030101010101" pitchFamily="2" charset="-122"/>
              </a:rPr>
              <a:t>。</a:t>
            </a:r>
            <a:endParaRPr lang="zh-CN" altLang="en-US" sz="1800">
              <a:ea typeface="宋体" panose="02010600030101010101" pitchFamily="2" charset="-122"/>
            </a:endParaRPr>
          </a:p>
          <a:p>
            <a:pPr indent="352425">
              <a:lnSpc>
                <a:spcPct val="150000"/>
              </a:lnSpc>
            </a:pPr>
            <a:r>
              <a:rPr lang="zh-CN" altLang="en-US" sz="1800" b="1">
                <a:ea typeface="宋体" panose="02010600030101010101" pitchFamily="2" charset="-122"/>
              </a:rPr>
              <a:t>（</a:t>
            </a:r>
            <a:r>
              <a:rPr lang="en-US" altLang="zh-CN" sz="1800" b="1">
                <a:ea typeface="宋体" panose="02010600030101010101" pitchFamily="2" charset="-122"/>
              </a:rPr>
              <a:t>1</a:t>
            </a:r>
            <a:r>
              <a:rPr lang="zh-CN" altLang="en-US" sz="1800" b="1">
                <a:ea typeface="宋体" panose="02010600030101010101" pitchFamily="2" charset="-122"/>
              </a:rPr>
              <a:t>）终点半径法</a:t>
            </a:r>
            <a:r>
              <a:rPr lang="en-US" altLang="zh-CN" sz="1800" b="1">
                <a:ea typeface="宋体" panose="02010600030101010101" pitchFamily="2" charset="-122"/>
              </a:rPr>
              <a:t>R</a:t>
            </a:r>
            <a:r>
              <a:rPr lang="zh-CN" altLang="en-US" sz="1800" b="1">
                <a:ea typeface="宋体" panose="02010600030101010101" pitchFamily="2" charset="-122"/>
              </a:rPr>
              <a:t>格式</a:t>
            </a:r>
            <a:endParaRPr lang="zh-CN" altLang="en-US" sz="1800" b="1">
              <a:ea typeface="宋体" panose="02010600030101010101" pitchFamily="2" charset="-122"/>
            </a:endParaRPr>
          </a:p>
          <a:p>
            <a:pPr indent="352425">
              <a:lnSpc>
                <a:spcPct val="150000"/>
              </a:lnSpc>
            </a:pPr>
            <a:r>
              <a:rPr lang="en-US" altLang="zh-CN" sz="1800">
                <a:ea typeface="宋体" panose="02010600030101010101" pitchFamily="2" charset="-122"/>
              </a:rPr>
              <a:t>1</a:t>
            </a:r>
            <a:r>
              <a:rPr lang="zh-CN" altLang="en-US" sz="1800">
                <a:ea typeface="宋体" panose="02010600030101010101" pitchFamily="2" charset="-122"/>
              </a:rPr>
              <a:t>）指令格式</a:t>
            </a:r>
            <a:endParaRPr lang="zh-CN" altLang="en-US" sz="1800">
              <a:ea typeface="宋体" panose="02010600030101010101" pitchFamily="2" charset="-122"/>
            </a:endParaRPr>
          </a:p>
          <a:p>
            <a:pPr indent="352425">
              <a:lnSpc>
                <a:spcPct val="150000"/>
              </a:lnSpc>
            </a:pPr>
            <a:r>
              <a:rPr lang="en-US" altLang="zh-CN" sz="1800">
                <a:ea typeface="宋体" panose="02010600030101010101" pitchFamily="2" charset="-122"/>
              </a:rPr>
              <a:t>G17 G02/G03 X</a:t>
            </a:r>
            <a:r>
              <a:rPr lang="en-US" altLang="zh-CN" sz="1800" u="sng">
                <a:sym typeface="+mn-ea"/>
              </a:rPr>
              <a:t>   </a:t>
            </a:r>
            <a:r>
              <a:rPr lang="en-US" altLang="zh-CN" sz="1800">
                <a:ea typeface="宋体" panose="02010600030101010101" pitchFamily="2" charset="-122"/>
              </a:rPr>
              <a:t>Y</a:t>
            </a:r>
            <a:r>
              <a:rPr lang="en-US" altLang="zh-CN" sz="1800" u="sng">
                <a:ea typeface="宋体" panose="02010600030101010101" pitchFamily="2" charset="-122"/>
              </a:rPr>
              <a:t>   </a:t>
            </a:r>
            <a:r>
              <a:rPr lang="en-US" altLang="zh-CN" sz="1800">
                <a:ea typeface="宋体" panose="02010600030101010101" pitchFamily="2" charset="-122"/>
              </a:rPr>
              <a:t>R</a:t>
            </a:r>
            <a:r>
              <a:rPr lang="en-US" altLang="zh-CN" sz="1800" u="sng">
                <a:sym typeface="+mn-ea"/>
              </a:rPr>
              <a:t>   </a:t>
            </a:r>
            <a:r>
              <a:rPr lang="en-US" altLang="zh-CN" sz="1800">
                <a:ea typeface="宋体" panose="02010600030101010101" pitchFamily="2" charset="-122"/>
              </a:rPr>
              <a:t>F</a:t>
            </a:r>
            <a:r>
              <a:rPr lang="en-US" altLang="zh-CN" sz="1800" u="sng">
                <a:sym typeface="+mn-ea"/>
              </a:rPr>
              <a:t>   </a:t>
            </a:r>
            <a:r>
              <a:rPr lang="zh-CN" altLang="en-US" sz="1800">
                <a:ea typeface="宋体" panose="02010600030101010101" pitchFamily="2" charset="-122"/>
              </a:rPr>
              <a:t>；</a:t>
            </a:r>
            <a:endParaRPr lang="zh-CN" altLang="en-US" sz="1800">
              <a:ea typeface="宋体" panose="02010600030101010101" pitchFamily="2" charset="-122"/>
            </a:endParaRPr>
          </a:p>
          <a:p>
            <a:pPr indent="352425">
              <a:lnSpc>
                <a:spcPct val="150000"/>
              </a:lnSpc>
            </a:pPr>
            <a:r>
              <a:rPr lang="en-US" altLang="zh-CN" sz="1800">
                <a:ea typeface="宋体" panose="02010600030101010101" pitchFamily="2" charset="-122"/>
              </a:rPr>
              <a:t>G18 G02/G03 X</a:t>
            </a:r>
            <a:r>
              <a:rPr lang="en-US" altLang="zh-CN" sz="1800" u="sng">
                <a:sym typeface="+mn-ea"/>
              </a:rPr>
              <a:t>   </a:t>
            </a:r>
            <a:r>
              <a:rPr lang="en-US" altLang="zh-CN" sz="1800">
                <a:ea typeface="宋体" panose="02010600030101010101" pitchFamily="2" charset="-122"/>
              </a:rPr>
              <a:t>Z</a:t>
            </a:r>
            <a:r>
              <a:rPr lang="en-US" altLang="zh-CN" sz="1800" u="sng">
                <a:sym typeface="+mn-ea"/>
              </a:rPr>
              <a:t>   </a:t>
            </a:r>
            <a:r>
              <a:rPr lang="en-US" altLang="zh-CN" sz="1800">
                <a:ea typeface="宋体" panose="02010600030101010101" pitchFamily="2" charset="-122"/>
              </a:rPr>
              <a:t>R</a:t>
            </a:r>
            <a:r>
              <a:rPr lang="en-US" altLang="zh-CN" sz="1800" u="sng">
                <a:sym typeface="+mn-ea"/>
              </a:rPr>
              <a:t>   </a:t>
            </a:r>
            <a:r>
              <a:rPr lang="en-US" altLang="zh-CN" sz="1800">
                <a:ea typeface="宋体" panose="02010600030101010101" pitchFamily="2" charset="-122"/>
              </a:rPr>
              <a:t>F</a:t>
            </a:r>
            <a:r>
              <a:rPr lang="en-US" altLang="zh-CN" sz="1800" u="sng">
                <a:sym typeface="+mn-ea"/>
              </a:rPr>
              <a:t>   </a:t>
            </a:r>
            <a:r>
              <a:rPr lang="zh-CN" altLang="en-US" sz="1800">
                <a:ea typeface="宋体" panose="02010600030101010101" pitchFamily="2" charset="-122"/>
              </a:rPr>
              <a:t>；</a:t>
            </a:r>
            <a:endParaRPr lang="zh-CN" altLang="en-US" sz="1800">
              <a:ea typeface="宋体" panose="02010600030101010101" pitchFamily="2" charset="-122"/>
            </a:endParaRPr>
          </a:p>
          <a:p>
            <a:pPr indent="352425">
              <a:lnSpc>
                <a:spcPct val="150000"/>
              </a:lnSpc>
            </a:pPr>
            <a:r>
              <a:rPr lang="en-US" altLang="zh-CN" sz="1800">
                <a:ea typeface="宋体" panose="02010600030101010101" pitchFamily="2" charset="-122"/>
              </a:rPr>
              <a:t>G19 G02/G03 Y</a:t>
            </a:r>
            <a:r>
              <a:rPr lang="en-US" altLang="zh-CN" sz="1800" u="sng">
                <a:sym typeface="+mn-ea"/>
              </a:rPr>
              <a:t>   </a:t>
            </a:r>
            <a:r>
              <a:rPr lang="en-US" altLang="zh-CN" sz="1800">
                <a:ea typeface="宋体" panose="02010600030101010101" pitchFamily="2" charset="-122"/>
              </a:rPr>
              <a:t>Z</a:t>
            </a:r>
            <a:r>
              <a:rPr lang="en-US" altLang="zh-CN" sz="1800" u="sng">
                <a:sym typeface="+mn-ea"/>
              </a:rPr>
              <a:t>   </a:t>
            </a:r>
            <a:r>
              <a:rPr lang="en-US" altLang="zh-CN" sz="1800">
                <a:ea typeface="宋体" panose="02010600030101010101" pitchFamily="2" charset="-122"/>
              </a:rPr>
              <a:t>R</a:t>
            </a:r>
            <a:r>
              <a:rPr lang="en-US" altLang="zh-CN" sz="1800" u="sng">
                <a:sym typeface="+mn-ea"/>
              </a:rPr>
              <a:t>   </a:t>
            </a:r>
            <a:r>
              <a:rPr lang="en-US" altLang="zh-CN" sz="1800">
                <a:ea typeface="宋体" panose="02010600030101010101" pitchFamily="2" charset="-122"/>
              </a:rPr>
              <a:t>F</a:t>
            </a:r>
            <a:r>
              <a:rPr lang="en-US" altLang="zh-CN" sz="1800" u="sng">
                <a:sym typeface="+mn-ea"/>
              </a:rPr>
              <a:t>   </a:t>
            </a:r>
            <a:r>
              <a:rPr lang="zh-CN" altLang="en-US" sz="1800">
                <a:ea typeface="宋体" panose="02010600030101010101" pitchFamily="2" charset="-122"/>
              </a:rPr>
              <a:t>；</a:t>
            </a:r>
            <a:endParaRPr lang="zh-CN" altLang="en-US" sz="1800">
              <a:ea typeface="宋体" panose="02010600030101010101" pitchFamily="2" charset="-122"/>
            </a:endParaRPr>
          </a:p>
          <a:p>
            <a:pPr indent="352425">
              <a:lnSpc>
                <a:spcPct val="150000"/>
              </a:lnSpc>
            </a:pPr>
            <a:r>
              <a:rPr lang="zh-CN" altLang="en-US" sz="1800">
                <a:ea typeface="宋体" panose="02010600030101010101" pitchFamily="2" charset="-122"/>
              </a:rPr>
              <a:t>式中，</a:t>
            </a:r>
            <a:r>
              <a:rPr lang="en-US" altLang="zh-CN" sz="1800">
                <a:ea typeface="宋体" panose="02010600030101010101" pitchFamily="2" charset="-122"/>
              </a:rPr>
              <a:t> X</a:t>
            </a:r>
            <a:r>
              <a:rPr lang="zh-CN" altLang="en-US" sz="1800">
                <a:ea typeface="宋体" panose="02010600030101010101" pitchFamily="2" charset="-122"/>
              </a:rPr>
              <a:t>、</a:t>
            </a:r>
            <a:r>
              <a:rPr lang="en-US" altLang="zh-CN" sz="1800">
                <a:ea typeface="宋体" panose="02010600030101010101" pitchFamily="2" charset="-122"/>
              </a:rPr>
              <a:t>Y</a:t>
            </a:r>
            <a:r>
              <a:rPr lang="zh-CN" altLang="en-US" sz="1800">
                <a:ea typeface="宋体" panose="02010600030101010101" pitchFamily="2" charset="-122"/>
              </a:rPr>
              <a:t>、</a:t>
            </a:r>
            <a:r>
              <a:rPr lang="en-US" altLang="zh-CN" sz="1800">
                <a:ea typeface="宋体" panose="02010600030101010101" pitchFamily="2" charset="-122"/>
              </a:rPr>
              <a:t>Z</a:t>
            </a:r>
            <a:r>
              <a:rPr lang="zh-CN" altLang="en-US" sz="1800">
                <a:ea typeface="宋体" panose="02010600030101010101" pitchFamily="2" charset="-122"/>
              </a:rPr>
              <a:t>为刀具目标点（圆弧终点）的坐标；绝对方式时为目标点的绝对坐标，增量方式时为目标点相对于前一点的增量坐标。</a:t>
            </a:r>
            <a:endParaRPr lang="zh-CN" altLang="en-US" sz="1800">
              <a:ea typeface="宋体" panose="0201060003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20" name="Rectangle 8"/>
          <p:cNvSpPr/>
          <p:nvPr/>
        </p:nvSpPr>
        <p:spPr>
          <a:xfrm>
            <a:off x="612140" y="2132965"/>
            <a:ext cx="8321675" cy="3415030"/>
          </a:xfrm>
          <a:prstGeom prst="rect">
            <a:avLst/>
          </a:prstGeom>
          <a:noFill/>
          <a:ln w="9525">
            <a:noFill/>
          </a:ln>
        </p:spPr>
        <p:txBody>
          <a:bodyPr wrap="square" anchor="ctr" anchorCtr="0">
            <a:spAutoFit/>
          </a:bodyPr>
          <a:p>
            <a:pPr algn="l">
              <a:lnSpc>
                <a:spcPct val="150000"/>
              </a:lnSpc>
            </a:pPr>
            <a:r>
              <a:rPr lang="en-US" altLang="zh-CN" dirty="0">
                <a:latin typeface="Tahoma" panose="020B0604030504040204" pitchFamily="34" charset="0"/>
              </a:rPr>
              <a:t>2</a:t>
            </a:r>
            <a:r>
              <a:rPr lang="zh-CN" altLang="en-US" dirty="0">
                <a:latin typeface="Tahoma" panose="020B0604030504040204" pitchFamily="34" charset="0"/>
              </a:rPr>
              <a:t>）指令说明</a:t>
            </a:r>
            <a:endParaRPr lang="zh-CN" altLang="en-US" dirty="0">
              <a:latin typeface="Tahoma" panose="020B0604030504040204" pitchFamily="34" charset="0"/>
            </a:endParaRPr>
          </a:p>
          <a:p>
            <a:pPr algn="l">
              <a:lnSpc>
                <a:spcPct val="150000"/>
              </a:lnSpc>
            </a:pPr>
            <a:r>
              <a:rPr lang="en-US" altLang="en-US" dirty="0">
                <a:latin typeface="Tahoma" panose="020B0604030504040204" pitchFamily="34" charset="0"/>
              </a:rPr>
              <a:t>①</a:t>
            </a:r>
            <a:r>
              <a:rPr lang="en-US" altLang="zh-CN" dirty="0">
                <a:latin typeface="Tahoma" panose="020B0604030504040204" pitchFamily="34" charset="0"/>
              </a:rPr>
              <a:t> G17</a:t>
            </a:r>
            <a:r>
              <a:rPr lang="zh-CN" altLang="en-US" dirty="0">
                <a:latin typeface="Tahoma" panose="020B0604030504040204" pitchFamily="34" charset="0"/>
              </a:rPr>
              <a:t>、</a:t>
            </a:r>
            <a:r>
              <a:rPr lang="en-US" altLang="zh-CN" dirty="0">
                <a:latin typeface="Tahoma" panose="020B0604030504040204" pitchFamily="34" charset="0"/>
              </a:rPr>
              <a:t>G18</a:t>
            </a:r>
            <a:r>
              <a:rPr lang="zh-CN" altLang="en-US" dirty="0">
                <a:latin typeface="Tahoma" panose="020B0604030504040204" pitchFamily="34" charset="0"/>
              </a:rPr>
              <a:t>、</a:t>
            </a:r>
            <a:r>
              <a:rPr lang="en-US" altLang="zh-CN" dirty="0">
                <a:latin typeface="Tahoma" panose="020B0604030504040204" pitchFamily="34" charset="0"/>
              </a:rPr>
              <a:t>G19</a:t>
            </a:r>
            <a:r>
              <a:rPr lang="zh-CN" altLang="en-US" dirty="0">
                <a:latin typeface="Tahoma" panose="020B0604030504040204" pitchFamily="34" charset="0"/>
              </a:rPr>
              <a:t>是插补平面的选择，</a:t>
            </a:r>
            <a:r>
              <a:rPr lang="en-US" altLang="zh-CN" dirty="0">
                <a:latin typeface="Tahoma" panose="020B0604030504040204" pitchFamily="34" charset="0"/>
              </a:rPr>
              <a:t>G17</a:t>
            </a:r>
            <a:r>
              <a:rPr lang="zh-CN" altLang="en-US" dirty="0">
                <a:latin typeface="Tahoma" panose="020B0604030504040204" pitchFamily="34" charset="0"/>
              </a:rPr>
              <a:t>设定加工平面为</a:t>
            </a:r>
            <a:r>
              <a:rPr lang="en-US" altLang="zh-CN" dirty="0">
                <a:latin typeface="Tahoma" panose="020B0604030504040204" pitchFamily="34" charset="0"/>
              </a:rPr>
              <a:t>X-Y</a:t>
            </a:r>
            <a:r>
              <a:rPr lang="zh-CN" altLang="en-US" dirty="0">
                <a:latin typeface="Tahoma" panose="020B0604030504040204" pitchFamily="34" charset="0"/>
              </a:rPr>
              <a:t>平面，</a:t>
            </a:r>
            <a:r>
              <a:rPr lang="en-US" altLang="zh-CN" dirty="0">
                <a:latin typeface="Tahoma" panose="020B0604030504040204" pitchFamily="34" charset="0"/>
              </a:rPr>
              <a:t>G18</a:t>
            </a:r>
            <a:r>
              <a:rPr lang="zh-CN" altLang="en-US" dirty="0">
                <a:latin typeface="Tahoma" panose="020B0604030504040204" pitchFamily="34" charset="0"/>
              </a:rPr>
              <a:t>设定加工平面为</a:t>
            </a:r>
            <a:r>
              <a:rPr lang="en-US" altLang="zh-CN" dirty="0">
                <a:latin typeface="Tahoma" panose="020B0604030504040204" pitchFamily="34" charset="0"/>
              </a:rPr>
              <a:t>X-Z</a:t>
            </a:r>
            <a:r>
              <a:rPr lang="zh-CN" altLang="en-US" dirty="0">
                <a:latin typeface="Tahoma" panose="020B0604030504040204" pitchFamily="34" charset="0"/>
              </a:rPr>
              <a:t>平面，</a:t>
            </a:r>
            <a:r>
              <a:rPr lang="en-US" altLang="zh-CN" dirty="0">
                <a:latin typeface="Tahoma" panose="020B0604030504040204" pitchFamily="34" charset="0"/>
              </a:rPr>
              <a:t>G19</a:t>
            </a:r>
            <a:r>
              <a:rPr lang="zh-CN" altLang="en-US" dirty="0">
                <a:latin typeface="Tahoma" panose="020B0604030504040204" pitchFamily="34" charset="0"/>
              </a:rPr>
              <a:t>设定加工平面为</a:t>
            </a:r>
            <a:r>
              <a:rPr lang="en-US" altLang="zh-CN" dirty="0">
                <a:latin typeface="Tahoma" panose="020B0604030504040204" pitchFamily="34" charset="0"/>
              </a:rPr>
              <a:t>Y-Z</a:t>
            </a:r>
            <a:r>
              <a:rPr lang="zh-CN" altLang="en-US" dirty="0">
                <a:latin typeface="Tahoma" panose="020B0604030504040204" pitchFamily="34" charset="0"/>
              </a:rPr>
              <a:t>平面；</a:t>
            </a:r>
            <a:endParaRPr lang="zh-CN" altLang="en-US" dirty="0">
              <a:latin typeface="Tahoma" panose="020B0604030504040204" pitchFamily="34" charset="0"/>
            </a:endParaRPr>
          </a:p>
          <a:p>
            <a:pPr algn="l">
              <a:lnSpc>
                <a:spcPct val="150000"/>
              </a:lnSpc>
            </a:pPr>
            <a:r>
              <a:rPr lang="en-US" altLang="en-US" dirty="0">
                <a:latin typeface="Tahoma" panose="020B0604030504040204" pitchFamily="34" charset="0"/>
              </a:rPr>
              <a:t>②</a:t>
            </a:r>
            <a:r>
              <a:rPr lang="en-US" altLang="zh-CN" dirty="0">
                <a:latin typeface="Tahoma" panose="020B0604030504040204" pitchFamily="34" charset="0"/>
              </a:rPr>
              <a:t> R</a:t>
            </a:r>
            <a:r>
              <a:rPr lang="zh-CN" altLang="en-US" dirty="0">
                <a:latin typeface="Tahoma" panose="020B0604030504040204" pitchFamily="34" charset="0"/>
              </a:rPr>
              <a:t>为圆弧半径，</a:t>
            </a:r>
            <a:r>
              <a:rPr lang="en-US" altLang="zh-CN" dirty="0">
                <a:latin typeface="Tahoma" panose="020B0604030504040204" pitchFamily="34" charset="0"/>
              </a:rPr>
              <a:t>≤180</a:t>
            </a:r>
            <a:r>
              <a:rPr lang="zh-CN" altLang="en-US" dirty="0">
                <a:latin typeface="Tahoma" panose="020B0604030504040204" pitchFamily="34" charset="0"/>
              </a:rPr>
              <a:t>度的圆弧</a:t>
            </a:r>
            <a:r>
              <a:rPr lang="en-US" altLang="zh-CN" dirty="0">
                <a:latin typeface="Tahoma" panose="020B0604030504040204" pitchFamily="34" charset="0"/>
              </a:rPr>
              <a:t>R</a:t>
            </a:r>
            <a:r>
              <a:rPr lang="zh-CN" altLang="en-US" dirty="0">
                <a:latin typeface="Tahoma" panose="020B0604030504040204" pitchFamily="34" charset="0"/>
              </a:rPr>
              <a:t>值为正，</a:t>
            </a:r>
            <a:r>
              <a:rPr lang="en-US" altLang="zh-CN" dirty="0">
                <a:latin typeface="Tahoma" panose="020B0604030504040204" pitchFamily="34" charset="0"/>
              </a:rPr>
              <a:t>&gt;180</a:t>
            </a:r>
            <a:r>
              <a:rPr lang="zh-CN" altLang="en-US" dirty="0">
                <a:latin typeface="Tahoma" panose="020B0604030504040204" pitchFamily="34" charset="0"/>
              </a:rPr>
              <a:t>度的圆弧</a:t>
            </a:r>
            <a:r>
              <a:rPr lang="en-US" altLang="zh-CN" dirty="0">
                <a:latin typeface="Tahoma" panose="020B0604030504040204" pitchFamily="34" charset="0"/>
              </a:rPr>
              <a:t>R</a:t>
            </a:r>
            <a:r>
              <a:rPr lang="zh-CN" altLang="en-US" dirty="0">
                <a:latin typeface="Tahoma" panose="020B0604030504040204" pitchFamily="34" charset="0"/>
              </a:rPr>
              <a:t>值为负；</a:t>
            </a:r>
            <a:endParaRPr lang="zh-CN" altLang="en-US" dirty="0">
              <a:latin typeface="Tahoma" panose="020B0604030504040204" pitchFamily="34" charset="0"/>
            </a:endParaRPr>
          </a:p>
          <a:p>
            <a:pPr algn="l">
              <a:lnSpc>
                <a:spcPct val="150000"/>
              </a:lnSpc>
            </a:pPr>
            <a:r>
              <a:rPr lang="en-US" altLang="en-US" dirty="0">
                <a:latin typeface="Tahoma" panose="020B0604030504040204" pitchFamily="34" charset="0"/>
              </a:rPr>
              <a:t>③</a:t>
            </a:r>
            <a:r>
              <a:rPr lang="en-US" altLang="zh-CN" dirty="0">
                <a:latin typeface="Tahoma" panose="020B0604030504040204" pitchFamily="34" charset="0"/>
              </a:rPr>
              <a:t> F</a:t>
            </a:r>
            <a:r>
              <a:rPr lang="zh-CN" altLang="en-US" dirty="0">
                <a:latin typeface="Tahoma" panose="020B0604030504040204" pitchFamily="34" charset="0"/>
              </a:rPr>
              <a:t>为合成进给速度，单位一般为</a:t>
            </a:r>
            <a:r>
              <a:rPr lang="en-US" altLang="zh-CN" dirty="0">
                <a:latin typeface="Tahoma" panose="020B0604030504040204" pitchFamily="34" charset="0"/>
              </a:rPr>
              <a:t>mm/min</a:t>
            </a:r>
            <a:r>
              <a:rPr lang="zh-CN" altLang="en-US" dirty="0">
                <a:latin typeface="Tahoma" panose="020B0604030504040204" pitchFamily="34" charset="0"/>
              </a:rPr>
              <a:t>。</a:t>
            </a:r>
            <a:endParaRPr lang="zh-CN" altLang="en-US" dirty="0">
              <a:latin typeface="Tahoma" panose="020B0604030504040204" pitchFamily="34" charset="0"/>
            </a:endParaRPr>
          </a:p>
          <a:p>
            <a:pPr algn="l">
              <a:lnSpc>
                <a:spcPct val="150000"/>
              </a:lnSpc>
            </a:pPr>
            <a:r>
              <a:rPr lang="en-US" altLang="zh-CN" dirty="0">
                <a:latin typeface="Tahoma" panose="020B0604030504040204" pitchFamily="34" charset="0"/>
              </a:rPr>
              <a:t>G01</a:t>
            </a:r>
            <a:r>
              <a:rPr lang="zh-CN" altLang="en-US" dirty="0">
                <a:latin typeface="Tahoma" panose="020B0604030504040204" pitchFamily="34" charset="0"/>
              </a:rPr>
              <a:t>指令刀具以联动的方式，按</a:t>
            </a:r>
            <a:r>
              <a:rPr lang="en-US" altLang="zh-CN" dirty="0">
                <a:latin typeface="Tahoma" panose="020B0604030504040204" pitchFamily="34" charset="0"/>
              </a:rPr>
              <a:t>F</a:t>
            </a:r>
            <a:r>
              <a:rPr lang="zh-CN" altLang="en-US" dirty="0">
                <a:latin typeface="Tahoma" panose="020B0604030504040204" pitchFamily="34" charset="0"/>
              </a:rPr>
              <a:t>指定的合成进给速度，从当前位置沿直线移动到程序段指定的终点。</a:t>
            </a:r>
            <a:r>
              <a:rPr lang="en-US" altLang="zh-CN" dirty="0">
                <a:latin typeface="Tahoma" panose="020B0604030504040204" pitchFamily="34" charset="0"/>
              </a:rPr>
              <a:t>G01</a:t>
            </a:r>
            <a:r>
              <a:rPr lang="zh-CN" altLang="en-US" dirty="0">
                <a:latin typeface="Tahoma" panose="020B0604030504040204" pitchFamily="34" charset="0"/>
              </a:rPr>
              <a:t>为模态代码，可由</a:t>
            </a:r>
            <a:r>
              <a:rPr lang="en-US" altLang="zh-CN" dirty="0">
                <a:latin typeface="Tahoma" panose="020B0604030504040204" pitchFamily="34" charset="0"/>
              </a:rPr>
              <a:t>C01</a:t>
            </a:r>
            <a:r>
              <a:rPr lang="zh-CN" altLang="en-US" dirty="0">
                <a:latin typeface="Tahoma" panose="020B0604030504040204" pitchFamily="34" charset="0"/>
              </a:rPr>
              <a:t>、</a:t>
            </a:r>
            <a:r>
              <a:rPr lang="en-US" altLang="zh-CN" dirty="0">
                <a:latin typeface="Tahoma" panose="020B0604030504040204" pitchFamily="34" charset="0"/>
              </a:rPr>
              <a:t>G02</a:t>
            </a:r>
            <a:r>
              <a:rPr lang="zh-CN" altLang="en-US" dirty="0">
                <a:latin typeface="Tahoma" panose="020B0604030504040204" pitchFamily="34" charset="0"/>
              </a:rPr>
              <a:t>、</a:t>
            </a:r>
            <a:r>
              <a:rPr lang="en-US" altLang="zh-CN" dirty="0">
                <a:latin typeface="Tahoma" panose="020B0604030504040204" pitchFamily="34" charset="0"/>
              </a:rPr>
              <a:t>G03</a:t>
            </a:r>
            <a:r>
              <a:rPr lang="zh-CN" altLang="en-US" dirty="0">
                <a:latin typeface="Tahoma" panose="020B0604030504040204" pitchFamily="34" charset="0"/>
              </a:rPr>
              <a:t>等同一组的</a:t>
            </a:r>
            <a:r>
              <a:rPr lang="en-US" altLang="zh-CN" dirty="0">
                <a:latin typeface="Tahoma" panose="020B0604030504040204" pitchFamily="34" charset="0"/>
              </a:rPr>
              <a:t>G</a:t>
            </a:r>
            <a:r>
              <a:rPr lang="zh-CN" altLang="en-US" dirty="0">
                <a:latin typeface="Tahoma" panose="020B0604030504040204" pitchFamily="34" charset="0"/>
              </a:rPr>
              <a:t>代码注销。</a:t>
            </a:r>
            <a:endParaRPr lang="zh-CN" altLang="en-US" dirty="0">
              <a:latin typeface="Tahoma" panose="020B060403050404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20" name="Rectangle 8"/>
          <p:cNvSpPr/>
          <p:nvPr/>
        </p:nvSpPr>
        <p:spPr>
          <a:xfrm>
            <a:off x="0" y="2900363"/>
            <a:ext cx="9144000" cy="0"/>
          </a:xfrm>
          <a:prstGeom prst="rect">
            <a:avLst/>
          </a:prstGeom>
          <a:noFill/>
          <a:ln w="9525">
            <a:noFill/>
          </a:ln>
        </p:spPr>
        <p:txBody>
          <a:bodyPr wrap="none" anchor="ctr" anchorCtr="0">
            <a:spAutoFit/>
          </a:bodyPr>
          <a:p>
            <a:endParaRPr lang="zh-CN" altLang="en-US" dirty="0">
              <a:latin typeface="Tahoma" panose="020B0604030504040204" pitchFamily="34" charset="0"/>
            </a:endParaRPr>
          </a:p>
        </p:txBody>
      </p:sp>
      <p:sp>
        <p:nvSpPr>
          <p:cNvPr id="141" name="文本框 140"/>
          <p:cNvSpPr txBox="1"/>
          <p:nvPr/>
        </p:nvSpPr>
        <p:spPr>
          <a:xfrm>
            <a:off x="900430" y="1340485"/>
            <a:ext cx="7740650" cy="1753235"/>
          </a:xfrm>
          <a:prstGeom prst="rect">
            <a:avLst/>
          </a:prstGeom>
          <a:noFill/>
          <a:ln w="9525">
            <a:noFill/>
          </a:ln>
        </p:spPr>
        <p:txBody>
          <a:bodyPr wrap="square">
            <a:spAutoFit/>
          </a:bodyPr>
          <a:p>
            <a:pPr indent="352425">
              <a:lnSpc>
                <a:spcPct val="150000"/>
              </a:lnSpc>
            </a:pPr>
            <a:r>
              <a:rPr lang="en-US" altLang="zh-CN" sz="1800">
                <a:ea typeface="宋体" panose="02010600030101010101" pitchFamily="2" charset="-122"/>
              </a:rPr>
              <a:t>3</a:t>
            </a:r>
            <a:r>
              <a:rPr lang="zh-CN" altLang="en-US" sz="1800">
                <a:ea typeface="宋体" panose="02010600030101010101" pitchFamily="2" charset="-122"/>
              </a:rPr>
              <a:t>）编程示例</a:t>
            </a:r>
            <a:r>
              <a:rPr lang="en-US" altLang="zh-CN" sz="1800">
                <a:ea typeface="宋体" panose="02010600030101010101" pitchFamily="2" charset="-122"/>
              </a:rPr>
              <a:t>                          </a:t>
            </a:r>
            <a:endParaRPr lang="en-US" altLang="zh-CN" sz="1800">
              <a:ea typeface="宋体" panose="02010600030101010101" pitchFamily="2" charset="-122"/>
            </a:endParaRPr>
          </a:p>
          <a:p>
            <a:pPr indent="352425">
              <a:lnSpc>
                <a:spcPct val="150000"/>
              </a:lnSpc>
            </a:pPr>
            <a:r>
              <a:rPr lang="zh-CN" altLang="en-US" sz="1800">
                <a:ea typeface="宋体" panose="02010600030101010101" pitchFamily="2" charset="-122"/>
              </a:rPr>
              <a:t>如图</a:t>
            </a:r>
            <a:r>
              <a:rPr lang="en-US" altLang="zh-CN" sz="1800">
                <a:ea typeface="宋体" panose="02010600030101010101" pitchFamily="2" charset="-122"/>
              </a:rPr>
              <a:t>6-3</a:t>
            </a:r>
            <a:r>
              <a:rPr lang="zh-CN" altLang="en-US" sz="1800">
                <a:ea typeface="宋体" panose="02010600030101010101" pitchFamily="2" charset="-122"/>
              </a:rPr>
              <a:t>所示，刀具从圆弧始点进给到终点的编程方式如下。</a:t>
            </a:r>
            <a:r>
              <a:rPr lang="en-US" altLang="zh-CN" sz="1800">
                <a:ea typeface="宋体" panose="02010600030101010101" pitchFamily="2" charset="-122"/>
              </a:rPr>
              <a:t>                    </a:t>
            </a:r>
            <a:endParaRPr lang="en-US" altLang="zh-CN" sz="1800">
              <a:ea typeface="宋体" panose="02010600030101010101" pitchFamily="2" charset="-122"/>
            </a:endParaRPr>
          </a:p>
          <a:p>
            <a:pPr indent="352425">
              <a:lnSpc>
                <a:spcPct val="150000"/>
              </a:lnSpc>
            </a:pPr>
            <a:r>
              <a:rPr lang="en-US" altLang="en-US" sz="1800">
                <a:ea typeface="宋体" panose="02010600030101010101" pitchFamily="2" charset="-122"/>
              </a:rPr>
              <a:t>①</a:t>
            </a:r>
            <a:r>
              <a:rPr lang="zh-CN" altLang="en-US" sz="1800">
                <a:ea typeface="宋体" panose="02010600030101010101" pitchFamily="2" charset="-122"/>
              </a:rPr>
              <a:t>绝对坐标编程方式</a:t>
            </a:r>
            <a:r>
              <a:rPr lang="en-US" altLang="zh-CN" sz="1800">
                <a:ea typeface="宋体" panose="02010600030101010101" pitchFamily="2" charset="-122"/>
              </a:rPr>
              <a:t>:G90 G02 X90 Y40 R54 F100</a:t>
            </a:r>
            <a:r>
              <a:rPr lang="zh-CN" altLang="en-US" sz="1800">
                <a:ea typeface="宋体" panose="02010600030101010101" pitchFamily="2" charset="-122"/>
              </a:rPr>
              <a:t>；</a:t>
            </a:r>
            <a:endParaRPr lang="zh-CN" altLang="en-US" sz="1800">
              <a:ea typeface="宋体" panose="02010600030101010101" pitchFamily="2" charset="-122"/>
            </a:endParaRPr>
          </a:p>
          <a:p>
            <a:pPr indent="352425">
              <a:lnSpc>
                <a:spcPct val="150000"/>
              </a:lnSpc>
            </a:pPr>
            <a:r>
              <a:rPr lang="en-US" altLang="en-US" sz="1800">
                <a:ea typeface="宋体" panose="02010600030101010101" pitchFamily="2" charset="-122"/>
              </a:rPr>
              <a:t>②</a:t>
            </a:r>
            <a:r>
              <a:rPr lang="zh-CN" altLang="en-US" sz="1800">
                <a:ea typeface="宋体" panose="02010600030101010101" pitchFamily="2" charset="-122"/>
              </a:rPr>
              <a:t>相对坐标编程方式</a:t>
            </a:r>
            <a:r>
              <a:rPr lang="en-US" altLang="zh-CN" sz="1800">
                <a:ea typeface="宋体" panose="02010600030101010101" pitchFamily="2" charset="-122"/>
              </a:rPr>
              <a:t>:G91 G02 X30 Y-30 R54 F100</a:t>
            </a:r>
            <a:r>
              <a:rPr lang="zh-CN" altLang="en-US" sz="1800">
                <a:ea typeface="宋体" panose="02010600030101010101" pitchFamily="2" charset="-122"/>
              </a:rPr>
              <a:t>；</a:t>
            </a:r>
            <a:endParaRPr lang="zh-CN" altLang="en-US" sz="1800">
              <a:ea typeface="宋体" panose="02010600030101010101" pitchFamily="2" charset="-122"/>
            </a:endParaRPr>
          </a:p>
        </p:txBody>
      </p:sp>
      <p:pic>
        <p:nvPicPr>
          <p:cNvPr id="8" name="图片 322569"/>
          <p:cNvPicPr>
            <a:picLocks noChangeAspect="1"/>
          </p:cNvPicPr>
          <p:nvPr/>
        </p:nvPicPr>
        <p:blipFill>
          <a:blip r:embed="rId1"/>
          <a:stretch>
            <a:fillRect/>
          </a:stretch>
        </p:blipFill>
        <p:spPr>
          <a:xfrm>
            <a:off x="2772410" y="2997200"/>
            <a:ext cx="3474720" cy="3113405"/>
          </a:xfrm>
          <a:prstGeom prst="rect">
            <a:avLst/>
          </a:prstGeom>
          <a:noFill/>
          <a:ln>
            <a:noFill/>
          </a:ln>
        </p:spPr>
      </p:pic>
      <p:sp>
        <p:nvSpPr>
          <p:cNvPr id="2" name="文本框 1"/>
          <p:cNvSpPr txBox="1"/>
          <p:nvPr/>
        </p:nvSpPr>
        <p:spPr>
          <a:xfrm>
            <a:off x="2032000" y="6110288"/>
            <a:ext cx="5080000" cy="460375"/>
          </a:xfrm>
          <a:prstGeom prst="rect">
            <a:avLst/>
          </a:prstGeom>
        </p:spPr>
        <p:txBody>
          <a:bodyPr>
            <a:spAutoFit/>
          </a:bodyPr>
          <a:p>
            <a:pPr marL="0" indent="0" algn="ctr" defTabSz="266700">
              <a:lnSpc>
                <a:spcPct val="150000"/>
              </a:lnSpc>
              <a:spcBef>
                <a:spcPct val="0"/>
              </a:spcBef>
              <a:spcAft>
                <a:spcPct val="0"/>
              </a:spcAft>
            </a:pPr>
            <a:r>
              <a:rPr lang="zh-CN" altLang="en-US" sz="1600">
                <a:latin typeface="宋体" panose="02010600030101010101" pitchFamily="2" charset="-122"/>
                <a:ea typeface="宋体" panose="02010600030101010101" pitchFamily="2" charset="-122"/>
              </a:rPr>
              <a:t>图</a:t>
            </a:r>
            <a:r>
              <a:rPr lang="en-US" altLang="zh-CN" sz="1600">
                <a:latin typeface="宋体" panose="02010600030101010101" pitchFamily="2" charset="-122"/>
                <a:ea typeface="宋体" panose="02010600030101010101" pitchFamily="2" charset="-122"/>
              </a:rPr>
              <a:t>6-3 G02</a:t>
            </a:r>
            <a:r>
              <a:rPr lang="zh-CN" altLang="en-US" sz="1600">
                <a:latin typeface="宋体" panose="02010600030101010101" pitchFamily="2" charset="-122"/>
                <a:ea typeface="宋体" panose="02010600030101010101" pitchFamily="2" charset="-122"/>
              </a:rPr>
              <a:t>走刀路线</a:t>
            </a:r>
            <a:endParaRPr lang="zh-CN" altLang="en-US" sz="1600">
              <a:latin typeface="宋体" panose="02010600030101010101" pitchFamily="2" charset="-122"/>
              <a:ea typeface="宋体" panose="02010600030101010101"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1" name="文本框 140"/>
          <p:cNvSpPr txBox="1"/>
          <p:nvPr/>
        </p:nvSpPr>
        <p:spPr>
          <a:xfrm>
            <a:off x="1043940" y="1340485"/>
            <a:ext cx="6583680" cy="2999740"/>
          </a:xfrm>
          <a:prstGeom prst="rect">
            <a:avLst/>
          </a:prstGeom>
          <a:noFill/>
          <a:ln w="9525">
            <a:noFill/>
          </a:ln>
        </p:spPr>
        <p:txBody>
          <a:bodyPr wrap="square">
            <a:spAutoFit/>
          </a:bodyPr>
          <a:p>
            <a:pPr indent="352425">
              <a:lnSpc>
                <a:spcPct val="150000"/>
              </a:lnSpc>
            </a:pPr>
            <a:r>
              <a:rPr lang="zh-CN" altLang="en-US" sz="1800" b="1">
                <a:ea typeface="宋体" panose="02010600030101010101" pitchFamily="2" charset="-122"/>
              </a:rPr>
              <a:t>（</a:t>
            </a:r>
            <a:r>
              <a:rPr lang="en-US" altLang="zh-CN" sz="1800" b="1">
                <a:ea typeface="宋体" panose="02010600030101010101" pitchFamily="2" charset="-122"/>
              </a:rPr>
              <a:t>2</a:t>
            </a:r>
            <a:r>
              <a:rPr lang="zh-CN" altLang="en-US" sz="1800" b="1">
                <a:ea typeface="宋体" panose="02010600030101010101" pitchFamily="2" charset="-122"/>
              </a:rPr>
              <a:t>）终点圆心方式</a:t>
            </a:r>
            <a:endParaRPr lang="zh-CN" altLang="en-US" sz="1800" b="1">
              <a:ea typeface="宋体" panose="02010600030101010101" pitchFamily="2" charset="-122"/>
            </a:endParaRPr>
          </a:p>
          <a:p>
            <a:pPr indent="352425">
              <a:lnSpc>
                <a:spcPct val="150000"/>
              </a:lnSpc>
            </a:pPr>
            <a:r>
              <a:rPr lang="en-US" altLang="zh-CN" sz="1800">
                <a:ea typeface="宋体" panose="02010600030101010101" pitchFamily="2" charset="-122"/>
              </a:rPr>
              <a:t>    </a:t>
            </a:r>
            <a:r>
              <a:rPr lang="zh-CN" altLang="en-US" sz="1800">
                <a:ea typeface="宋体" panose="02010600030101010101" pitchFamily="2" charset="-122"/>
              </a:rPr>
              <a:t>若已知圆弧终点坐标，圆心坐标和加工方向，可以选择终点圆心方式的圆弧插补指令。</a:t>
            </a:r>
            <a:endParaRPr lang="zh-CN" altLang="en-US" sz="1800">
              <a:ea typeface="宋体" panose="02010600030101010101" pitchFamily="2" charset="-122"/>
            </a:endParaRPr>
          </a:p>
          <a:p>
            <a:pPr indent="352425">
              <a:lnSpc>
                <a:spcPct val="150000"/>
              </a:lnSpc>
            </a:pPr>
            <a:r>
              <a:rPr lang="en-US" altLang="zh-CN" sz="1800">
                <a:ea typeface="宋体" panose="02010600030101010101" pitchFamily="2" charset="-122"/>
              </a:rPr>
              <a:t>1</a:t>
            </a:r>
            <a:r>
              <a:rPr lang="zh-CN" altLang="en-US" sz="1800">
                <a:ea typeface="宋体" panose="02010600030101010101" pitchFamily="2" charset="-122"/>
              </a:rPr>
              <a:t>）指令格式</a:t>
            </a:r>
            <a:endParaRPr lang="zh-CN" altLang="en-US" sz="1800">
              <a:ea typeface="宋体" panose="02010600030101010101" pitchFamily="2" charset="-122"/>
            </a:endParaRPr>
          </a:p>
          <a:p>
            <a:pPr indent="352425">
              <a:lnSpc>
                <a:spcPct val="150000"/>
              </a:lnSpc>
            </a:pPr>
            <a:r>
              <a:rPr lang="en-US" altLang="zh-CN" sz="1800">
                <a:ea typeface="宋体" panose="02010600030101010101" pitchFamily="2" charset="-122"/>
              </a:rPr>
              <a:t>G17 G02/G03 X</a:t>
            </a:r>
            <a:r>
              <a:rPr lang="en-US" altLang="zh-CN" sz="1800" u="sng">
                <a:sym typeface="+mn-ea"/>
              </a:rPr>
              <a:t>   </a:t>
            </a:r>
            <a:r>
              <a:rPr lang="en-US" altLang="zh-CN" sz="1800">
                <a:ea typeface="宋体" panose="02010600030101010101" pitchFamily="2" charset="-122"/>
              </a:rPr>
              <a:t>Y</a:t>
            </a:r>
            <a:r>
              <a:rPr lang="en-US" altLang="zh-CN" sz="1800" u="sng">
                <a:ea typeface="宋体" panose="02010600030101010101" pitchFamily="2" charset="-122"/>
              </a:rPr>
              <a:t>   </a:t>
            </a:r>
            <a:r>
              <a:rPr lang="en-US" altLang="zh-CN" sz="1800">
                <a:ea typeface="宋体" panose="02010600030101010101" pitchFamily="2" charset="-122"/>
              </a:rPr>
              <a:t>I</a:t>
            </a:r>
            <a:r>
              <a:rPr lang="en-US" altLang="zh-CN" sz="1800" u="sng">
                <a:sym typeface="+mn-ea"/>
              </a:rPr>
              <a:t>   </a:t>
            </a:r>
            <a:r>
              <a:rPr lang="en-US" altLang="zh-CN" sz="1800">
                <a:ea typeface="宋体" panose="02010600030101010101" pitchFamily="2" charset="-122"/>
              </a:rPr>
              <a:t>J</a:t>
            </a:r>
            <a:r>
              <a:rPr lang="en-US" altLang="zh-CN" sz="1800" u="sng">
                <a:sym typeface="+mn-ea"/>
              </a:rPr>
              <a:t>   </a:t>
            </a:r>
            <a:r>
              <a:rPr lang="en-US" altLang="zh-CN" sz="1800">
                <a:ea typeface="宋体" panose="02010600030101010101" pitchFamily="2" charset="-122"/>
              </a:rPr>
              <a:t>F</a:t>
            </a:r>
            <a:r>
              <a:rPr lang="en-US" altLang="zh-CN" sz="1800" u="sng">
                <a:sym typeface="+mn-ea"/>
              </a:rPr>
              <a:t>   </a:t>
            </a:r>
            <a:r>
              <a:rPr lang="zh-CN" altLang="en-US" sz="1800">
                <a:ea typeface="宋体" panose="02010600030101010101" pitchFamily="2" charset="-122"/>
              </a:rPr>
              <a:t>；</a:t>
            </a:r>
            <a:endParaRPr lang="zh-CN" altLang="en-US" sz="1800">
              <a:ea typeface="宋体" panose="02010600030101010101" pitchFamily="2" charset="-122"/>
            </a:endParaRPr>
          </a:p>
          <a:p>
            <a:pPr indent="352425">
              <a:lnSpc>
                <a:spcPct val="150000"/>
              </a:lnSpc>
            </a:pPr>
            <a:r>
              <a:rPr lang="en-US" altLang="zh-CN" sz="1800">
                <a:ea typeface="宋体" panose="02010600030101010101" pitchFamily="2" charset="-122"/>
              </a:rPr>
              <a:t>G18 G02/G03 X</a:t>
            </a:r>
            <a:r>
              <a:rPr lang="en-US" altLang="zh-CN" sz="1800" u="sng">
                <a:sym typeface="+mn-ea"/>
              </a:rPr>
              <a:t>   </a:t>
            </a:r>
            <a:r>
              <a:rPr lang="en-US" altLang="zh-CN" sz="1800">
                <a:ea typeface="宋体" panose="02010600030101010101" pitchFamily="2" charset="-122"/>
              </a:rPr>
              <a:t>Z</a:t>
            </a:r>
            <a:r>
              <a:rPr lang="en-US" altLang="zh-CN" sz="1800" u="sng">
                <a:sym typeface="+mn-ea"/>
              </a:rPr>
              <a:t>   </a:t>
            </a:r>
            <a:r>
              <a:rPr lang="en-US" altLang="zh-CN" sz="1800">
                <a:ea typeface="宋体" panose="02010600030101010101" pitchFamily="2" charset="-122"/>
              </a:rPr>
              <a:t>I</a:t>
            </a:r>
            <a:r>
              <a:rPr lang="en-US" altLang="zh-CN" sz="1800" u="sng">
                <a:sym typeface="+mn-ea"/>
              </a:rPr>
              <a:t>   </a:t>
            </a:r>
            <a:r>
              <a:rPr lang="en-US" altLang="zh-CN" sz="1800">
                <a:ea typeface="宋体" panose="02010600030101010101" pitchFamily="2" charset="-122"/>
              </a:rPr>
              <a:t>K</a:t>
            </a:r>
            <a:r>
              <a:rPr lang="en-US" altLang="zh-CN" sz="1800" u="sng">
                <a:sym typeface="+mn-ea"/>
              </a:rPr>
              <a:t>   </a:t>
            </a:r>
            <a:r>
              <a:rPr lang="en-US" altLang="zh-CN" sz="1800">
                <a:ea typeface="宋体" panose="02010600030101010101" pitchFamily="2" charset="-122"/>
              </a:rPr>
              <a:t>F</a:t>
            </a:r>
            <a:r>
              <a:rPr lang="en-US" altLang="zh-CN" sz="1800" u="sng">
                <a:sym typeface="+mn-ea"/>
              </a:rPr>
              <a:t>   </a:t>
            </a:r>
            <a:r>
              <a:rPr lang="zh-CN" altLang="en-US" sz="1800">
                <a:ea typeface="宋体" panose="02010600030101010101" pitchFamily="2" charset="-122"/>
              </a:rPr>
              <a:t>；</a:t>
            </a:r>
            <a:endParaRPr lang="zh-CN" altLang="en-US" sz="1800">
              <a:ea typeface="宋体" panose="02010600030101010101" pitchFamily="2" charset="-122"/>
            </a:endParaRPr>
          </a:p>
          <a:p>
            <a:pPr indent="352425">
              <a:lnSpc>
                <a:spcPct val="150000"/>
              </a:lnSpc>
            </a:pPr>
            <a:r>
              <a:rPr lang="en-US" altLang="zh-CN" sz="1800">
                <a:ea typeface="宋体" panose="02010600030101010101" pitchFamily="2" charset="-122"/>
              </a:rPr>
              <a:t>G19 G02/G03 Y</a:t>
            </a:r>
            <a:r>
              <a:rPr lang="en-US" altLang="zh-CN" sz="1800" u="sng">
                <a:sym typeface="+mn-ea"/>
              </a:rPr>
              <a:t>   </a:t>
            </a:r>
            <a:r>
              <a:rPr lang="en-US" altLang="zh-CN" sz="1800">
                <a:ea typeface="宋体" panose="02010600030101010101" pitchFamily="2" charset="-122"/>
              </a:rPr>
              <a:t>Z</a:t>
            </a:r>
            <a:r>
              <a:rPr lang="en-US" altLang="zh-CN" sz="1800" u="sng">
                <a:sym typeface="+mn-ea"/>
              </a:rPr>
              <a:t>   </a:t>
            </a:r>
            <a:r>
              <a:rPr lang="en-US" altLang="zh-CN" sz="1800">
                <a:ea typeface="宋体" panose="02010600030101010101" pitchFamily="2" charset="-122"/>
              </a:rPr>
              <a:t>J</a:t>
            </a:r>
            <a:r>
              <a:rPr lang="en-US" altLang="zh-CN" sz="1800" u="sng">
                <a:sym typeface="+mn-ea"/>
              </a:rPr>
              <a:t>   </a:t>
            </a:r>
            <a:r>
              <a:rPr lang="en-US" altLang="zh-CN" sz="1800">
                <a:ea typeface="宋体" panose="02010600030101010101" pitchFamily="2" charset="-122"/>
              </a:rPr>
              <a:t>K</a:t>
            </a:r>
            <a:r>
              <a:rPr lang="en-US" altLang="zh-CN" sz="1800" u="sng">
                <a:sym typeface="+mn-ea"/>
              </a:rPr>
              <a:t>   </a:t>
            </a:r>
            <a:r>
              <a:rPr lang="en-US" altLang="zh-CN" sz="1800">
                <a:ea typeface="宋体" panose="02010600030101010101" pitchFamily="2" charset="-122"/>
              </a:rPr>
              <a:t>F</a:t>
            </a:r>
            <a:r>
              <a:rPr lang="en-US" altLang="zh-CN" sz="1800" u="sng">
                <a:sym typeface="+mn-ea"/>
              </a:rPr>
              <a:t>   </a:t>
            </a:r>
            <a:r>
              <a:rPr lang="zh-CN" altLang="en-US" sz="1800">
                <a:ea typeface="宋体" panose="02010600030101010101" pitchFamily="2" charset="-122"/>
              </a:rPr>
              <a:t>；</a:t>
            </a:r>
            <a:endParaRPr lang="zh-CN" altLang="en-US" sz="1800">
              <a:ea typeface="宋体" panose="02010600030101010101"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20" name="Rectangle 8"/>
          <p:cNvSpPr/>
          <p:nvPr/>
        </p:nvSpPr>
        <p:spPr>
          <a:xfrm>
            <a:off x="0" y="2900363"/>
            <a:ext cx="9144000" cy="0"/>
          </a:xfrm>
          <a:prstGeom prst="rect">
            <a:avLst/>
          </a:prstGeom>
          <a:noFill/>
          <a:ln w="9525">
            <a:noFill/>
          </a:ln>
        </p:spPr>
        <p:txBody>
          <a:bodyPr wrap="none" anchor="ctr" anchorCtr="0">
            <a:spAutoFit/>
          </a:bodyPr>
          <a:p>
            <a:endParaRPr lang="zh-CN" altLang="en-US" dirty="0">
              <a:latin typeface="Tahoma" panose="020B0604030504040204" pitchFamily="34" charset="0"/>
            </a:endParaRPr>
          </a:p>
        </p:txBody>
      </p:sp>
      <p:sp>
        <p:nvSpPr>
          <p:cNvPr id="141" name="文本框 140"/>
          <p:cNvSpPr txBox="1"/>
          <p:nvPr/>
        </p:nvSpPr>
        <p:spPr>
          <a:xfrm>
            <a:off x="1115695" y="1268730"/>
            <a:ext cx="7611745" cy="2999740"/>
          </a:xfrm>
          <a:prstGeom prst="rect">
            <a:avLst/>
          </a:prstGeom>
          <a:noFill/>
          <a:ln w="9525">
            <a:noFill/>
          </a:ln>
        </p:spPr>
        <p:txBody>
          <a:bodyPr wrap="square">
            <a:spAutoFit/>
          </a:bodyPr>
          <a:p>
            <a:pPr indent="352425">
              <a:lnSpc>
                <a:spcPct val="150000"/>
              </a:lnSpc>
            </a:pPr>
            <a:r>
              <a:rPr lang="en-US" altLang="zh-CN" sz="1800">
                <a:latin typeface="Tahoma" panose="020B0604030504040204" pitchFamily="34" charset="0"/>
              </a:rPr>
              <a:t>2</a:t>
            </a:r>
            <a:r>
              <a:rPr lang="zh-CN" altLang="en-US" sz="1800">
                <a:latin typeface="Tahoma" panose="020B0604030504040204" pitchFamily="34" charset="0"/>
              </a:rPr>
              <a:t>）指令说明</a:t>
            </a:r>
            <a:endParaRPr lang="zh-CN" altLang="en-US" sz="1800">
              <a:latin typeface="Tahoma" panose="020B0604030504040204" pitchFamily="34" charset="0"/>
            </a:endParaRPr>
          </a:p>
          <a:p>
            <a:pPr indent="352425">
              <a:lnSpc>
                <a:spcPct val="150000"/>
              </a:lnSpc>
            </a:pPr>
            <a:r>
              <a:rPr lang="en-US" altLang="en-US" sz="1800">
                <a:latin typeface="Tahoma" panose="020B0604030504040204" pitchFamily="34" charset="0"/>
              </a:rPr>
              <a:t>①</a:t>
            </a:r>
            <a:r>
              <a:rPr lang="en-US" altLang="zh-CN" sz="1800">
                <a:latin typeface="Tahoma" panose="020B0604030504040204" pitchFamily="34" charset="0"/>
              </a:rPr>
              <a:t>  X</a:t>
            </a:r>
            <a:r>
              <a:rPr lang="zh-CN" altLang="en-US" sz="1800">
                <a:latin typeface="Tahoma" panose="020B0604030504040204" pitchFamily="34" charset="0"/>
              </a:rPr>
              <a:t>、</a:t>
            </a:r>
            <a:r>
              <a:rPr lang="en-US" altLang="zh-CN" sz="1800">
                <a:latin typeface="Tahoma" panose="020B0604030504040204" pitchFamily="34" charset="0"/>
              </a:rPr>
              <a:t>Y</a:t>
            </a:r>
            <a:r>
              <a:rPr lang="zh-CN" altLang="en-US" sz="1800">
                <a:latin typeface="Tahoma" panose="020B0604030504040204" pitchFamily="34" charset="0"/>
              </a:rPr>
              <a:t>、</a:t>
            </a:r>
            <a:r>
              <a:rPr lang="en-US" altLang="zh-CN" sz="1800">
                <a:latin typeface="Tahoma" panose="020B0604030504040204" pitchFamily="34" charset="0"/>
              </a:rPr>
              <a:t>Z</a:t>
            </a:r>
            <a:r>
              <a:rPr lang="zh-CN" altLang="en-US" sz="1800">
                <a:latin typeface="Tahoma" panose="020B0604030504040204" pitchFamily="34" charset="0"/>
              </a:rPr>
              <a:t>为刀具目标点（圆弧终点）的坐标；</a:t>
            </a:r>
            <a:endParaRPr lang="zh-CN" altLang="en-US" sz="1800">
              <a:latin typeface="Tahoma" panose="020B0604030504040204" pitchFamily="34" charset="0"/>
            </a:endParaRPr>
          </a:p>
          <a:p>
            <a:pPr indent="352425">
              <a:lnSpc>
                <a:spcPct val="150000"/>
              </a:lnSpc>
            </a:pPr>
            <a:r>
              <a:rPr lang="en-US" altLang="en-US" sz="1800">
                <a:latin typeface="Tahoma" panose="020B0604030504040204" pitchFamily="34" charset="0"/>
              </a:rPr>
              <a:t>②</a:t>
            </a:r>
            <a:r>
              <a:rPr lang="en-US" altLang="zh-CN" sz="1800">
                <a:latin typeface="Tahoma" panose="020B0604030504040204" pitchFamily="34" charset="0"/>
              </a:rPr>
              <a:t> I</a:t>
            </a:r>
            <a:r>
              <a:rPr lang="zh-CN" altLang="en-US" sz="1800">
                <a:latin typeface="Tahoma" panose="020B0604030504040204" pitchFamily="34" charset="0"/>
              </a:rPr>
              <a:t>、</a:t>
            </a:r>
            <a:r>
              <a:rPr lang="en-US" altLang="zh-CN" sz="1800">
                <a:latin typeface="Tahoma" panose="020B0604030504040204" pitchFamily="34" charset="0"/>
              </a:rPr>
              <a:t>J</a:t>
            </a:r>
            <a:r>
              <a:rPr lang="zh-CN" altLang="en-US" sz="1800">
                <a:latin typeface="Tahoma" panose="020B0604030504040204" pitchFamily="34" charset="0"/>
              </a:rPr>
              <a:t>、</a:t>
            </a:r>
            <a:r>
              <a:rPr lang="en-US" altLang="zh-CN" sz="1800">
                <a:latin typeface="Tahoma" panose="020B0604030504040204" pitchFamily="34" charset="0"/>
              </a:rPr>
              <a:t>K</a:t>
            </a:r>
            <a:r>
              <a:rPr lang="zh-CN" altLang="en-US" sz="1800">
                <a:latin typeface="Tahoma" panose="020B0604030504040204" pitchFamily="34" charset="0"/>
              </a:rPr>
              <a:t>表示圆心坐标，为相对值，分别为圆心相对圆弧起点在</a:t>
            </a:r>
            <a:r>
              <a:rPr lang="en-US" altLang="zh-CN" sz="1800">
                <a:latin typeface="Tahoma" panose="020B0604030504040204" pitchFamily="34" charset="0"/>
              </a:rPr>
              <a:t>X</a:t>
            </a:r>
            <a:r>
              <a:rPr lang="zh-CN" altLang="en-US" sz="1800">
                <a:latin typeface="Tahoma" panose="020B0604030504040204" pitchFamily="34" charset="0"/>
              </a:rPr>
              <a:t>、</a:t>
            </a:r>
            <a:r>
              <a:rPr lang="en-US" altLang="zh-CN" sz="1800">
                <a:latin typeface="Tahoma" panose="020B0604030504040204" pitchFamily="34" charset="0"/>
              </a:rPr>
              <a:t>Y</a:t>
            </a:r>
            <a:r>
              <a:rPr lang="zh-CN" altLang="en-US" sz="1800">
                <a:latin typeface="Tahoma" panose="020B0604030504040204" pitchFamily="34" charset="0"/>
              </a:rPr>
              <a:t>、</a:t>
            </a:r>
            <a:r>
              <a:rPr lang="en-US" altLang="zh-CN" sz="1800">
                <a:latin typeface="Tahoma" panose="020B0604030504040204" pitchFamily="34" charset="0"/>
              </a:rPr>
              <a:t>Z</a:t>
            </a:r>
            <a:r>
              <a:rPr lang="zh-CN" altLang="en-US" sz="1800">
                <a:latin typeface="Tahoma" panose="020B0604030504040204" pitchFamily="34" charset="0"/>
              </a:rPr>
              <a:t>轴方向的增量坐标，有正反之分，圆心在起点的正方向处该值为正，圆心在起点的负方向该值为负；如图</a:t>
            </a:r>
            <a:r>
              <a:rPr lang="en-US" altLang="zh-CN" sz="1800">
                <a:latin typeface="Tahoma" panose="020B0604030504040204" pitchFamily="34" charset="0"/>
              </a:rPr>
              <a:t>6-4</a:t>
            </a:r>
            <a:r>
              <a:rPr lang="zh-CN" altLang="en-US" sz="1800">
                <a:latin typeface="Tahoma" panose="020B0604030504040204" pitchFamily="34" charset="0"/>
              </a:rPr>
              <a:t>所示指令中</a:t>
            </a:r>
            <a:r>
              <a:rPr lang="en-US" altLang="zh-CN" sz="1800">
                <a:latin typeface="Tahoma" panose="020B0604030504040204" pitchFamily="34" charset="0"/>
              </a:rPr>
              <a:t> I</a:t>
            </a:r>
            <a:r>
              <a:rPr lang="zh-CN" altLang="en-US" sz="1800">
                <a:latin typeface="Tahoma" panose="020B0604030504040204" pitchFamily="34" charset="0"/>
              </a:rPr>
              <a:t>、</a:t>
            </a:r>
            <a:r>
              <a:rPr lang="en-US" altLang="zh-CN" sz="1800">
                <a:latin typeface="Tahoma" panose="020B0604030504040204" pitchFamily="34" charset="0"/>
              </a:rPr>
              <a:t>J</a:t>
            </a:r>
            <a:r>
              <a:rPr lang="zh-CN" altLang="en-US" sz="1800">
                <a:latin typeface="Tahoma" panose="020B0604030504040204" pitchFamily="34" charset="0"/>
              </a:rPr>
              <a:t>、</a:t>
            </a:r>
            <a:r>
              <a:rPr lang="en-US" altLang="zh-CN" sz="1800">
                <a:latin typeface="Tahoma" panose="020B0604030504040204" pitchFamily="34" charset="0"/>
              </a:rPr>
              <a:t>K</a:t>
            </a:r>
            <a:r>
              <a:rPr lang="zh-CN" altLang="en-US" sz="1800">
                <a:latin typeface="Tahoma" panose="020B0604030504040204" pitchFamily="34" charset="0"/>
              </a:rPr>
              <a:t>的意义。</a:t>
            </a:r>
            <a:endParaRPr lang="zh-CN" altLang="en-US" sz="1800">
              <a:latin typeface="Tahoma" panose="020B0604030504040204" pitchFamily="34" charset="0"/>
            </a:endParaRPr>
          </a:p>
          <a:p>
            <a:pPr indent="352425">
              <a:lnSpc>
                <a:spcPct val="150000"/>
              </a:lnSpc>
            </a:pPr>
            <a:r>
              <a:rPr lang="en-US" altLang="en-US" sz="1800">
                <a:latin typeface="Tahoma" panose="020B0604030504040204" pitchFamily="34" charset="0"/>
              </a:rPr>
              <a:t>③</a:t>
            </a:r>
            <a:r>
              <a:rPr lang="en-US" altLang="zh-CN" sz="1800">
                <a:latin typeface="Tahoma" panose="020B0604030504040204" pitchFamily="34" charset="0"/>
              </a:rPr>
              <a:t> </a:t>
            </a:r>
            <a:r>
              <a:rPr lang="zh-CN" altLang="en-US" sz="1800">
                <a:latin typeface="Tahoma" panose="020B0604030504040204" pitchFamily="34" charset="0"/>
              </a:rPr>
              <a:t>若圆心与圆弧起点在某一方向上的相对值为</a:t>
            </a:r>
            <a:r>
              <a:rPr lang="en-US" altLang="zh-CN" sz="1800">
                <a:latin typeface="Tahoma" panose="020B0604030504040204" pitchFamily="34" charset="0"/>
              </a:rPr>
              <a:t>0</a:t>
            </a:r>
            <a:r>
              <a:rPr lang="zh-CN" altLang="en-US" sz="1800">
                <a:latin typeface="Tahoma" panose="020B0604030504040204" pitchFamily="34" charset="0"/>
              </a:rPr>
              <a:t>时，该方向上的圆心坐标在编程时可以省略不写。</a:t>
            </a:r>
            <a:endParaRPr lang="zh-CN" altLang="en-US" sz="1800">
              <a:latin typeface="Tahoma" panose="020B0604030504040204" pitchFamily="34" charset="0"/>
            </a:endParaRPr>
          </a:p>
        </p:txBody>
      </p:sp>
      <p:pic>
        <p:nvPicPr>
          <p:cNvPr id="9" name="图片 75"/>
          <p:cNvPicPr>
            <a:picLocks noChangeAspect="1"/>
          </p:cNvPicPr>
          <p:nvPr/>
        </p:nvPicPr>
        <p:blipFill>
          <a:blip r:embed="rId1"/>
          <a:stretch>
            <a:fillRect/>
          </a:stretch>
        </p:blipFill>
        <p:spPr>
          <a:xfrm>
            <a:off x="1835785" y="4221480"/>
            <a:ext cx="5666740" cy="1782445"/>
          </a:xfrm>
          <a:prstGeom prst="rect">
            <a:avLst/>
          </a:prstGeom>
          <a:noFill/>
          <a:ln>
            <a:noFill/>
          </a:ln>
        </p:spPr>
      </p:pic>
      <p:sp>
        <p:nvSpPr>
          <p:cNvPr id="2" name="文本框 1"/>
          <p:cNvSpPr txBox="1"/>
          <p:nvPr/>
        </p:nvSpPr>
        <p:spPr>
          <a:xfrm>
            <a:off x="2052320" y="6237288"/>
            <a:ext cx="5080000" cy="506730"/>
          </a:xfrm>
          <a:prstGeom prst="rect">
            <a:avLst/>
          </a:prstGeom>
        </p:spPr>
        <p:txBody>
          <a:bodyPr>
            <a:spAutoFit/>
          </a:bodyPr>
          <a:p>
            <a:pPr marL="0" indent="304800" algn="ctr" defTabSz="266700">
              <a:lnSpc>
                <a:spcPct val="150000"/>
              </a:lnSpc>
              <a:spcBef>
                <a:spcPct val="0"/>
              </a:spcBef>
              <a:spcAft>
                <a:spcPct val="0"/>
              </a:spcAft>
            </a:pPr>
            <a:r>
              <a:rPr lang="zh-CN" altLang="en-US" sz="1800">
                <a:latin typeface="Calibri" panose="020F0502020204030204"/>
                <a:ea typeface="宋体" panose="02010600030101010101" pitchFamily="2" charset="-122"/>
              </a:rPr>
              <a:t>图</a:t>
            </a:r>
            <a:r>
              <a:rPr lang="en-US" altLang="zh-CN" sz="1800">
                <a:latin typeface="Calibri" panose="020F0502020204030204"/>
                <a:ea typeface="Calibri" panose="020F0502020204030204"/>
              </a:rPr>
              <a:t>6-4  I</a:t>
            </a:r>
            <a:r>
              <a:rPr lang="zh-CN" altLang="en-US" sz="1800">
                <a:latin typeface="Calibri" panose="020F0502020204030204"/>
                <a:ea typeface="宋体" panose="02010600030101010101" pitchFamily="2" charset="-122"/>
              </a:rPr>
              <a:t>、</a:t>
            </a:r>
            <a:r>
              <a:rPr lang="en-US" altLang="zh-CN" sz="1800">
                <a:latin typeface="Calibri" panose="020F0502020204030204"/>
                <a:ea typeface="Calibri" panose="020F0502020204030204"/>
              </a:rPr>
              <a:t>J</a:t>
            </a:r>
            <a:r>
              <a:rPr lang="zh-CN" altLang="en-US" sz="1800">
                <a:latin typeface="Calibri" panose="020F0502020204030204"/>
                <a:ea typeface="宋体" panose="02010600030101010101" pitchFamily="2" charset="-122"/>
              </a:rPr>
              <a:t>、</a:t>
            </a:r>
            <a:r>
              <a:rPr lang="en-US" altLang="zh-CN" sz="1800">
                <a:latin typeface="Calibri" panose="020F0502020204030204"/>
                <a:ea typeface="Calibri" panose="020F0502020204030204"/>
              </a:rPr>
              <a:t>K</a:t>
            </a:r>
            <a:r>
              <a:rPr lang="zh-CN" altLang="en-US" sz="1800">
                <a:latin typeface="Calibri" panose="020F0502020204030204"/>
                <a:ea typeface="宋体" panose="02010600030101010101" pitchFamily="2" charset="-122"/>
              </a:rPr>
              <a:t>的意义</a:t>
            </a:r>
            <a:endParaRPr lang="zh-CN" altLang="en-US" sz="1800">
              <a:latin typeface="Calibri" panose="020F0502020204030204"/>
              <a:ea typeface="宋体" panose="0201060003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1" name="文本框 140"/>
          <p:cNvSpPr txBox="1"/>
          <p:nvPr/>
        </p:nvSpPr>
        <p:spPr>
          <a:xfrm>
            <a:off x="1188085" y="1340485"/>
            <a:ext cx="6203315" cy="2168525"/>
          </a:xfrm>
          <a:prstGeom prst="rect">
            <a:avLst/>
          </a:prstGeom>
          <a:noFill/>
          <a:ln w="9525">
            <a:noFill/>
          </a:ln>
        </p:spPr>
        <p:txBody>
          <a:bodyPr wrap="square">
            <a:spAutoFit/>
          </a:bodyPr>
          <a:p>
            <a:pPr indent="267970">
              <a:lnSpc>
                <a:spcPct val="150000"/>
              </a:lnSpc>
            </a:pPr>
            <a:r>
              <a:rPr lang="en-US" altLang="zh-CN" sz="1800">
                <a:ea typeface="宋体" panose="02010600030101010101" pitchFamily="2" charset="-122"/>
              </a:rPr>
              <a:t>3</a:t>
            </a:r>
            <a:r>
              <a:rPr lang="zh-CN" altLang="en-US" sz="1800">
                <a:ea typeface="宋体" panose="02010600030101010101" pitchFamily="2" charset="-122"/>
              </a:rPr>
              <a:t>）编程实例</a:t>
            </a:r>
            <a:r>
              <a:rPr lang="en-US" altLang="zh-CN" sz="1800" b="1">
                <a:ea typeface="宋体" panose="02010600030101010101" pitchFamily="2" charset="-122"/>
              </a:rPr>
              <a:t>  </a:t>
            </a:r>
            <a:r>
              <a:rPr lang="en-US" altLang="zh-CN" sz="1800">
                <a:ea typeface="宋体" panose="02010600030101010101" pitchFamily="2" charset="-122"/>
              </a:rPr>
              <a:t>                        </a:t>
            </a:r>
            <a:endParaRPr lang="en-US" altLang="zh-CN" sz="1800">
              <a:ea typeface="宋体" panose="02010600030101010101" pitchFamily="2" charset="-122"/>
            </a:endParaRPr>
          </a:p>
          <a:p>
            <a:pPr indent="267970">
              <a:lnSpc>
                <a:spcPct val="150000"/>
              </a:lnSpc>
            </a:pPr>
            <a:r>
              <a:rPr lang="zh-CN" altLang="en-US" sz="1800">
                <a:ea typeface="宋体" panose="02010600030101010101" pitchFamily="2" charset="-122"/>
              </a:rPr>
              <a:t>如图</a:t>
            </a:r>
            <a:r>
              <a:rPr lang="en-US" altLang="zh-CN" sz="1800">
                <a:ea typeface="宋体" panose="02010600030101010101" pitchFamily="2" charset="-122"/>
              </a:rPr>
              <a:t>6-5</a:t>
            </a:r>
            <a:r>
              <a:rPr lang="zh-CN" altLang="en-US" sz="1800">
                <a:ea typeface="宋体" panose="02010600030101010101" pitchFamily="2" charset="-122"/>
              </a:rPr>
              <a:t>所示，刀具从圆弧起点进给到终点的编程方式，图中所示</a:t>
            </a:r>
            <a:r>
              <a:rPr lang="en-US" altLang="zh-CN" sz="1800">
                <a:ea typeface="宋体" panose="02010600030101010101" pitchFamily="2" charset="-122"/>
              </a:rPr>
              <a:t>I</a:t>
            </a:r>
            <a:r>
              <a:rPr lang="zh-CN" altLang="en-US" sz="1800">
                <a:ea typeface="宋体" panose="02010600030101010101" pitchFamily="2" charset="-122"/>
              </a:rPr>
              <a:t>、</a:t>
            </a:r>
            <a:r>
              <a:rPr lang="en-US" altLang="zh-CN" sz="1800">
                <a:ea typeface="宋体" panose="02010600030101010101" pitchFamily="2" charset="-122"/>
              </a:rPr>
              <a:t>J</a:t>
            </a:r>
            <a:r>
              <a:rPr lang="zh-CN" altLang="en-US" sz="1800">
                <a:ea typeface="宋体" panose="02010600030101010101" pitchFamily="2" charset="-122"/>
              </a:rPr>
              <a:t>均为负值。</a:t>
            </a:r>
            <a:r>
              <a:rPr lang="en-US" altLang="zh-CN" sz="1800">
                <a:ea typeface="宋体" panose="02010600030101010101" pitchFamily="2" charset="-122"/>
              </a:rPr>
              <a:t>                 </a:t>
            </a:r>
            <a:endParaRPr lang="en-US" altLang="zh-CN" sz="1800">
              <a:ea typeface="宋体" panose="02010600030101010101" pitchFamily="2" charset="-122"/>
            </a:endParaRPr>
          </a:p>
          <a:p>
            <a:pPr indent="267970">
              <a:lnSpc>
                <a:spcPct val="150000"/>
              </a:lnSpc>
            </a:pPr>
            <a:r>
              <a:rPr lang="en-US" altLang="en-US" sz="1800">
                <a:ea typeface="宋体" panose="02010600030101010101" pitchFamily="2" charset="-122"/>
              </a:rPr>
              <a:t>①</a:t>
            </a:r>
            <a:r>
              <a:rPr lang="zh-CN" altLang="en-US" sz="1800">
                <a:ea typeface="宋体" panose="02010600030101010101" pitchFamily="2" charset="-122"/>
              </a:rPr>
              <a:t>绝对坐标编程方式</a:t>
            </a:r>
            <a:r>
              <a:rPr lang="en-US" altLang="zh-CN" sz="1800">
                <a:ea typeface="宋体" panose="02010600030101010101" pitchFamily="2" charset="-122"/>
              </a:rPr>
              <a:t>:G90 G03 X13 Y33 I-35 J-11 F100</a:t>
            </a:r>
            <a:r>
              <a:rPr lang="zh-CN" altLang="en-US" sz="1800">
                <a:ea typeface="宋体" panose="02010600030101010101" pitchFamily="2" charset="-122"/>
              </a:rPr>
              <a:t>；</a:t>
            </a:r>
            <a:endParaRPr lang="zh-CN" altLang="en-US" sz="1800">
              <a:ea typeface="宋体" panose="02010600030101010101" pitchFamily="2" charset="-122"/>
            </a:endParaRPr>
          </a:p>
          <a:p>
            <a:pPr indent="267970">
              <a:lnSpc>
                <a:spcPct val="150000"/>
              </a:lnSpc>
            </a:pPr>
            <a:r>
              <a:rPr lang="en-US" altLang="en-US" sz="1800">
                <a:ea typeface="宋体" panose="02010600030101010101" pitchFamily="2" charset="-122"/>
              </a:rPr>
              <a:t>②</a:t>
            </a:r>
            <a:r>
              <a:rPr lang="zh-CN" altLang="en-US" sz="1800">
                <a:ea typeface="宋体" panose="02010600030101010101" pitchFamily="2" charset="-122"/>
              </a:rPr>
              <a:t>相对坐标编程方式</a:t>
            </a:r>
            <a:r>
              <a:rPr lang="en-US" altLang="zh-CN" sz="1800">
                <a:ea typeface="宋体" panose="02010600030101010101" pitchFamily="2" charset="-122"/>
              </a:rPr>
              <a:t>:G91 G03 X-22 Y22 I-35 J-11 F100</a:t>
            </a:r>
            <a:r>
              <a:rPr lang="zh-CN" altLang="en-US" sz="1800">
                <a:ea typeface="宋体" panose="02010600030101010101" pitchFamily="2" charset="-122"/>
              </a:rPr>
              <a:t>；</a:t>
            </a:r>
            <a:endParaRPr lang="zh-CN" altLang="en-US" sz="1800">
              <a:ea typeface="宋体" panose="02010600030101010101" pitchFamily="2" charset="-122"/>
            </a:endParaRPr>
          </a:p>
        </p:txBody>
      </p:sp>
      <p:pic>
        <p:nvPicPr>
          <p:cNvPr id="10" name="图片 77" descr="1704041147796"/>
          <p:cNvPicPr>
            <a:picLocks noChangeAspect="1"/>
          </p:cNvPicPr>
          <p:nvPr/>
        </p:nvPicPr>
        <p:blipFill>
          <a:blip r:embed="rId1"/>
          <a:stretch>
            <a:fillRect/>
          </a:stretch>
        </p:blipFill>
        <p:spPr>
          <a:xfrm>
            <a:off x="2844165" y="3573145"/>
            <a:ext cx="3143885" cy="2371725"/>
          </a:xfrm>
          <a:prstGeom prst="rect">
            <a:avLst/>
          </a:prstGeom>
          <a:noFill/>
          <a:ln>
            <a:noFill/>
          </a:ln>
        </p:spPr>
      </p:pic>
      <p:sp>
        <p:nvSpPr>
          <p:cNvPr id="2" name="文本框 1"/>
          <p:cNvSpPr txBox="1"/>
          <p:nvPr/>
        </p:nvSpPr>
        <p:spPr>
          <a:xfrm>
            <a:off x="2268220" y="6165533"/>
            <a:ext cx="5080000" cy="368300"/>
          </a:xfrm>
          <a:prstGeom prst="rect">
            <a:avLst/>
          </a:prstGeom>
        </p:spPr>
        <p:txBody>
          <a:bodyPr>
            <a:spAutoFit/>
          </a:bodyPr>
          <a:p>
            <a:pPr marL="0" indent="0" algn="just" defTabSz="266700">
              <a:spcBef>
                <a:spcPct val="0"/>
              </a:spcBef>
              <a:spcAft>
                <a:spcPct val="0"/>
              </a:spcAft>
            </a:pPr>
            <a:r>
              <a:rPr lang="zh-CN" altLang="en-US" sz="1800">
                <a:latin typeface="宋体" panose="02010600030101010101" pitchFamily="2" charset="-122"/>
                <a:ea typeface="宋体" panose="02010600030101010101" pitchFamily="2" charset="-122"/>
              </a:rPr>
              <a:t>图</a:t>
            </a:r>
            <a:r>
              <a:rPr lang="en-US" altLang="zh-CN" sz="1800">
                <a:latin typeface="宋体" panose="02010600030101010101" pitchFamily="2" charset="-122"/>
                <a:ea typeface="宋体" panose="02010600030101010101" pitchFamily="2" charset="-122"/>
              </a:rPr>
              <a:t>6-5 G03</a:t>
            </a:r>
            <a:r>
              <a:rPr lang="zh-CN" altLang="en-US" sz="1800">
                <a:latin typeface="宋体" panose="02010600030101010101" pitchFamily="2" charset="-122"/>
                <a:ea typeface="宋体" panose="02010600030101010101" pitchFamily="2" charset="-122"/>
              </a:rPr>
              <a:t>指令</a:t>
            </a:r>
            <a:r>
              <a:rPr lang="en-US" altLang="zh-CN" sz="1800">
                <a:latin typeface="宋体" panose="02010600030101010101" pitchFamily="2" charset="-122"/>
                <a:ea typeface="宋体" panose="02010600030101010101" pitchFamily="2" charset="-122"/>
              </a:rPr>
              <a:t>I</a:t>
            </a:r>
            <a:r>
              <a:rPr lang="zh-CN" altLang="en-US" sz="1800">
                <a:latin typeface="宋体" panose="02010600030101010101" pitchFamily="2" charset="-122"/>
                <a:ea typeface="宋体" panose="02010600030101010101" pitchFamily="2" charset="-122"/>
              </a:rPr>
              <a:t>、</a:t>
            </a:r>
            <a:r>
              <a:rPr lang="en-US" altLang="zh-CN" sz="1800">
                <a:latin typeface="宋体" panose="02010600030101010101" pitchFamily="2" charset="-122"/>
                <a:ea typeface="宋体" panose="02010600030101010101" pitchFamily="2" charset="-122"/>
              </a:rPr>
              <a:t>J</a:t>
            </a:r>
            <a:r>
              <a:rPr lang="zh-CN" altLang="en-US" sz="1800">
                <a:latin typeface="宋体" panose="02010600030101010101" pitchFamily="2" charset="-122"/>
                <a:ea typeface="宋体" panose="02010600030101010101" pitchFamily="2" charset="-122"/>
              </a:rPr>
              <a:t>、</a:t>
            </a:r>
            <a:r>
              <a:rPr lang="en-US" altLang="zh-CN" sz="1800">
                <a:latin typeface="宋体" panose="02010600030101010101" pitchFamily="2" charset="-122"/>
                <a:ea typeface="宋体" panose="02010600030101010101" pitchFamily="2" charset="-122"/>
              </a:rPr>
              <a:t>K</a:t>
            </a:r>
            <a:r>
              <a:rPr lang="zh-CN" altLang="en-US" sz="1800">
                <a:latin typeface="宋体" panose="02010600030101010101" pitchFamily="2" charset="-122"/>
                <a:ea typeface="宋体" panose="02010600030101010101" pitchFamily="2" charset="-122"/>
              </a:rPr>
              <a:t>格式编程实例</a:t>
            </a:r>
            <a:endParaRPr lang="zh-CN" altLang="en-US" sz="1800">
              <a:latin typeface="宋体" panose="02010600030101010101" pitchFamily="2" charset="-122"/>
              <a:ea typeface="宋体"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20" name="Rectangle 8"/>
          <p:cNvSpPr/>
          <p:nvPr/>
        </p:nvSpPr>
        <p:spPr>
          <a:xfrm>
            <a:off x="0" y="2900363"/>
            <a:ext cx="9144000" cy="0"/>
          </a:xfrm>
          <a:prstGeom prst="rect">
            <a:avLst/>
          </a:prstGeom>
          <a:noFill/>
          <a:ln w="9525">
            <a:noFill/>
          </a:ln>
        </p:spPr>
        <p:txBody>
          <a:bodyPr wrap="none" anchor="ctr" anchorCtr="0">
            <a:spAutoFit/>
          </a:bodyPr>
          <a:p>
            <a:endParaRPr lang="zh-CN" altLang="en-US" dirty="0">
              <a:latin typeface="Tahoma" panose="020B0604030504040204" pitchFamily="34" charset="0"/>
            </a:endParaRPr>
          </a:p>
        </p:txBody>
      </p:sp>
      <p:sp>
        <p:nvSpPr>
          <p:cNvPr id="141" name="文本框 140"/>
          <p:cNvSpPr txBox="1"/>
          <p:nvPr/>
        </p:nvSpPr>
        <p:spPr>
          <a:xfrm>
            <a:off x="1022985" y="1340485"/>
            <a:ext cx="7418070" cy="3830955"/>
          </a:xfrm>
          <a:prstGeom prst="rect">
            <a:avLst/>
          </a:prstGeom>
          <a:noFill/>
          <a:ln w="9525">
            <a:noFill/>
          </a:ln>
        </p:spPr>
        <p:txBody>
          <a:bodyPr wrap="square">
            <a:spAutoFit/>
          </a:bodyPr>
          <a:p>
            <a:pPr indent="267970">
              <a:lnSpc>
                <a:spcPct val="150000"/>
              </a:lnSpc>
            </a:pPr>
            <a:r>
              <a:rPr lang="en-US" altLang="zh-CN" sz="1800" b="1">
                <a:ea typeface="宋体" panose="02010600030101010101" pitchFamily="2" charset="-122"/>
              </a:rPr>
              <a:t>2.</a:t>
            </a:r>
            <a:r>
              <a:rPr lang="zh-CN" altLang="en-US" sz="1800" b="1">
                <a:ea typeface="宋体" panose="02010600030101010101" pitchFamily="2" charset="-122"/>
              </a:rPr>
              <a:t>刀具半径补偿的概念及应用</a:t>
            </a:r>
            <a:endParaRPr lang="zh-CN" altLang="en-US" sz="1800" b="1">
              <a:ea typeface="宋体" panose="02010600030101010101" pitchFamily="2" charset="-122"/>
            </a:endParaRPr>
          </a:p>
          <a:p>
            <a:pPr indent="267970">
              <a:lnSpc>
                <a:spcPct val="150000"/>
              </a:lnSpc>
            </a:pPr>
            <a:r>
              <a:rPr lang="zh-CN" altLang="en-US" sz="1800" b="1">
                <a:ea typeface="宋体" panose="02010600030101010101" pitchFamily="2" charset="-122"/>
              </a:rPr>
              <a:t>（</a:t>
            </a:r>
            <a:r>
              <a:rPr lang="en-US" altLang="zh-CN" sz="1800" b="1">
                <a:ea typeface="宋体" panose="02010600030101010101" pitchFamily="2" charset="-122"/>
              </a:rPr>
              <a:t>1</a:t>
            </a:r>
            <a:r>
              <a:rPr lang="zh-CN" altLang="en-US" sz="1800" b="1">
                <a:ea typeface="宋体" panose="02010600030101010101" pitchFamily="2" charset="-122"/>
              </a:rPr>
              <a:t>）刀具半径补偿的概念</a:t>
            </a:r>
            <a:endParaRPr lang="zh-CN" altLang="en-US" sz="1800" b="1">
              <a:ea typeface="宋体" panose="02010600030101010101" pitchFamily="2" charset="-122"/>
            </a:endParaRPr>
          </a:p>
          <a:p>
            <a:pPr indent="267970">
              <a:lnSpc>
                <a:spcPct val="150000"/>
              </a:lnSpc>
            </a:pPr>
            <a:r>
              <a:rPr lang="zh-CN" altLang="en-US" sz="1800">
                <a:ea typeface="宋体" panose="02010600030101010101" pitchFamily="2" charset="-122"/>
              </a:rPr>
              <a:t>数控机床在实际加工过程中是通过控制刀具中心轨迹来实现切削加工任务的。根据按零件轮廓编制的程序和预先设定的偏置参数，数控系统会自动计算刀具中心轨迹坐标，使刀具偏离工件轮廓一个半径值，即进行半径补偿。</a:t>
            </a:r>
            <a:endParaRPr lang="zh-CN" altLang="en-US" sz="1800">
              <a:ea typeface="宋体" panose="02010600030101010101" pitchFamily="2" charset="-122"/>
            </a:endParaRPr>
          </a:p>
          <a:p>
            <a:pPr indent="267970">
              <a:lnSpc>
                <a:spcPct val="150000"/>
              </a:lnSpc>
            </a:pPr>
            <a:r>
              <a:rPr lang="zh-CN" altLang="en-US" sz="1800">
                <a:ea typeface="宋体" panose="02010600030101010101" pitchFamily="2" charset="-122"/>
              </a:rPr>
              <a:t>工件假定不动，刀具运动。沿刀具的运动方向看，当刀具处在工件切削轮廓左侧时，称为刀具半径左补偿，用</a:t>
            </a:r>
            <a:r>
              <a:rPr lang="en-US" altLang="zh-CN" sz="1800">
                <a:ea typeface="宋体" panose="02010600030101010101" pitchFamily="2" charset="-122"/>
              </a:rPr>
              <a:t>G41 </a:t>
            </a:r>
            <a:r>
              <a:rPr lang="zh-CN" altLang="en-US" sz="1800">
                <a:ea typeface="宋体" panose="02010600030101010101" pitchFamily="2" charset="-122"/>
              </a:rPr>
              <a:t>表示；当刀具处在工件切削轮廓右侧时，称刀具半径右补偿，用</a:t>
            </a:r>
            <a:r>
              <a:rPr lang="en-US" altLang="zh-CN" sz="1800">
                <a:ea typeface="宋体" panose="02010600030101010101" pitchFamily="2" charset="-122"/>
              </a:rPr>
              <a:t>G42 </a:t>
            </a:r>
            <a:r>
              <a:rPr lang="zh-CN" altLang="en-US" sz="1800">
                <a:ea typeface="宋体" panose="02010600030101010101" pitchFamily="2" charset="-122"/>
              </a:rPr>
              <a:t>表示。</a:t>
            </a:r>
            <a:endParaRPr lang="zh-CN" altLang="en-US" sz="1800">
              <a:ea typeface="宋体" panose="02010600030101010101"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2" name="文本框 141"/>
          <p:cNvSpPr txBox="1"/>
          <p:nvPr/>
        </p:nvSpPr>
        <p:spPr>
          <a:xfrm>
            <a:off x="539750" y="1341120"/>
            <a:ext cx="8469630" cy="5077460"/>
          </a:xfrm>
          <a:prstGeom prst="rect">
            <a:avLst/>
          </a:prstGeom>
          <a:noFill/>
          <a:ln w="9525">
            <a:noFill/>
          </a:ln>
        </p:spPr>
        <p:txBody>
          <a:bodyPr wrap="square">
            <a:spAutoFit/>
          </a:bodyPr>
          <a:p>
            <a:pPr marL="266700" indent="-266700">
              <a:lnSpc>
                <a:spcPct val="150000"/>
              </a:lnSpc>
            </a:pPr>
            <a:r>
              <a:rPr lang="en-US" altLang="zh-CN" sz="1800" b="1">
                <a:ea typeface="宋体" panose="02010600030101010101" pitchFamily="2" charset="-122"/>
              </a:rPr>
              <a:t>        </a:t>
            </a:r>
            <a:r>
              <a:rPr lang="zh-CN" altLang="en-US" sz="1800" b="1">
                <a:ea typeface="宋体" panose="02010600030101010101" pitchFamily="2" charset="-122"/>
              </a:rPr>
              <a:t>（</a:t>
            </a:r>
            <a:r>
              <a:rPr lang="en-US" altLang="zh-CN" sz="1800" b="1">
                <a:ea typeface="宋体" panose="02010600030101010101" pitchFamily="2" charset="-122"/>
              </a:rPr>
              <a:t>2</a:t>
            </a:r>
            <a:r>
              <a:rPr lang="zh-CN" altLang="en-US" sz="1800" b="1">
                <a:ea typeface="宋体" panose="02010600030101010101" pitchFamily="2" charset="-122"/>
              </a:rPr>
              <a:t>）刀具半径补偿的用途</a:t>
            </a:r>
            <a:endParaRPr lang="zh-CN" altLang="en-US" sz="1800" b="1">
              <a:ea typeface="宋体" panose="02010600030101010101" pitchFamily="2" charset="-122"/>
            </a:endParaRPr>
          </a:p>
          <a:p>
            <a:pPr marL="266700" indent="-266700">
              <a:lnSpc>
                <a:spcPct val="150000"/>
              </a:lnSpc>
            </a:pPr>
            <a:r>
              <a:rPr lang="en-US" altLang="en-US" sz="1800">
                <a:ea typeface="宋体" panose="02010600030101010101" pitchFamily="2" charset="-122"/>
              </a:rPr>
              <a:t>①</a:t>
            </a:r>
            <a:r>
              <a:rPr lang="zh-CN" altLang="en-US" sz="1800">
                <a:ea typeface="宋体" panose="02010600030101010101" pitchFamily="2" charset="-122"/>
              </a:rPr>
              <a:t>简化编程，避免计算刀具中心轨迹，可直接用零件轮廓尺寸编程。计算复杂形状工件刀具中心轨迹是比较麻烦的，只要采用刀具半径补偿，铣刀自动向被加工工件外轮廓的外侧位移一个刀具半径，不必再计算铣刀中心轨迹。</a:t>
            </a:r>
            <a:endParaRPr lang="zh-CN" altLang="en-US" sz="1800">
              <a:ea typeface="宋体" panose="02010600030101010101" pitchFamily="2" charset="-122"/>
            </a:endParaRPr>
          </a:p>
          <a:p>
            <a:pPr marL="266700" indent="-266700">
              <a:lnSpc>
                <a:spcPct val="150000"/>
              </a:lnSpc>
            </a:pPr>
            <a:r>
              <a:rPr lang="en-US" altLang="en-US" sz="1800">
                <a:ea typeface="宋体" panose="02010600030101010101" pitchFamily="2" charset="-122"/>
              </a:rPr>
              <a:t>②</a:t>
            </a:r>
            <a:r>
              <a:rPr lang="zh-CN" altLang="en-US" sz="1800">
                <a:ea typeface="宋体" panose="02010600030101010101" pitchFamily="2" charset="-122"/>
              </a:rPr>
              <a:t>由于刀具的磨损或因换刀引起的刀具半径变化时，不必重新编程，只需修改相应的偏置参数即可。采用刀具半径补偿，只要重新设置刀具半径值，不必改变加工程序就可以解决刀具半径变化同题。</a:t>
            </a:r>
            <a:endParaRPr lang="zh-CN" altLang="en-US" sz="1800">
              <a:ea typeface="宋体" panose="02010600030101010101" pitchFamily="2" charset="-122"/>
            </a:endParaRPr>
          </a:p>
          <a:p>
            <a:pPr marL="266700" indent="-266700">
              <a:lnSpc>
                <a:spcPct val="150000"/>
              </a:lnSpc>
            </a:pPr>
            <a:r>
              <a:rPr lang="en-US" altLang="en-US" sz="1800">
                <a:ea typeface="宋体" panose="02010600030101010101" pitchFamily="2" charset="-122"/>
              </a:rPr>
              <a:t>③</a:t>
            </a:r>
            <a:r>
              <a:rPr lang="zh-CN" altLang="en-US" sz="1800">
                <a:ea typeface="宋体" panose="02010600030101010101" pitchFamily="2" charset="-122"/>
              </a:rPr>
              <a:t>用同一程序、同一尺寸的刀具，通过设置不同大小的刀具补偿半径值可实现对工件的粗精加工。加工余量的预留可通过修改偏置参数实现，如采用半径为</a:t>
            </a:r>
            <a:r>
              <a:rPr lang="en-US" altLang="zh-CN" sz="1800">
                <a:ea typeface="宋体" panose="02010600030101010101" pitchFamily="2" charset="-122"/>
              </a:rPr>
              <a:t>R </a:t>
            </a:r>
            <a:r>
              <a:rPr lang="zh-CN" altLang="en-US" sz="1800">
                <a:ea typeface="宋体" panose="02010600030101010101" pitchFamily="2" charset="-122"/>
              </a:rPr>
              <a:t>的刀具，在粗加工时，设置刀其半径值为</a:t>
            </a:r>
            <a:r>
              <a:rPr lang="en-US" altLang="zh-CN" sz="1800">
                <a:ea typeface="宋体" panose="02010600030101010101" pitchFamily="2" charset="-122"/>
              </a:rPr>
              <a:t>R+d (d </a:t>
            </a:r>
            <a:r>
              <a:rPr lang="zh-CN" altLang="en-US" sz="1800">
                <a:ea typeface="宋体" panose="02010600030101010101" pitchFamily="2" charset="-122"/>
              </a:rPr>
              <a:t>为精加工余量</a:t>
            </a:r>
            <a:r>
              <a:rPr lang="en-US" altLang="zh-CN" sz="1800">
                <a:ea typeface="宋体" panose="02010600030101010101" pitchFamily="2" charset="-122"/>
              </a:rPr>
              <a:t>)</a:t>
            </a:r>
            <a:r>
              <a:rPr lang="zh-CN" altLang="en-US" sz="1800">
                <a:ea typeface="宋体" panose="02010600030101010101" pitchFamily="2" charset="-122"/>
              </a:rPr>
              <a:t>；在精加工时，设置刀具半径值为</a:t>
            </a:r>
            <a:r>
              <a:rPr lang="en-US" altLang="zh-CN" sz="1800">
                <a:ea typeface="宋体" panose="02010600030101010101" pitchFamily="2" charset="-122"/>
              </a:rPr>
              <a:t>R</a:t>
            </a:r>
            <a:r>
              <a:rPr lang="zh-CN" altLang="en-US" sz="1800">
                <a:ea typeface="宋体" panose="02010600030101010101" pitchFamily="2" charset="-122"/>
              </a:rPr>
              <a:t>，就可以用同一加工程序，完成工件的粗加工与精加工。</a:t>
            </a:r>
            <a:endParaRPr lang="zh-CN" altLang="en-US" sz="1800">
              <a:ea typeface="宋体" panose="02010600030101010101" pitchFamily="2" charset="-122"/>
            </a:endParaRPr>
          </a:p>
          <a:p>
            <a:pPr marL="266700" indent="-266700">
              <a:lnSpc>
                <a:spcPct val="150000"/>
              </a:lnSpc>
            </a:pPr>
            <a:r>
              <a:rPr lang="en-US" altLang="en-US" sz="1800">
                <a:ea typeface="宋体" panose="02010600030101010101" pitchFamily="2" charset="-122"/>
              </a:rPr>
              <a:t>④</a:t>
            </a:r>
            <a:r>
              <a:rPr lang="zh-CN" altLang="en-US" sz="1800">
                <a:ea typeface="宋体" panose="02010600030101010101" pitchFamily="2" charset="-122"/>
              </a:rPr>
              <a:t>改变刀具补偿值对零件进行加工修正。</a:t>
            </a:r>
            <a:endParaRPr lang="zh-CN" altLang="en-US" sz="1800">
              <a:ea typeface="宋体" panose="02010600030101010101"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2" name="文本框 141"/>
          <p:cNvSpPr txBox="1"/>
          <p:nvPr/>
        </p:nvSpPr>
        <p:spPr>
          <a:xfrm>
            <a:off x="755650" y="1340485"/>
            <a:ext cx="8150860" cy="3830955"/>
          </a:xfrm>
          <a:prstGeom prst="rect">
            <a:avLst/>
          </a:prstGeom>
          <a:noFill/>
          <a:ln w="9525">
            <a:noFill/>
          </a:ln>
        </p:spPr>
        <p:txBody>
          <a:bodyPr wrap="square">
            <a:spAutoFit/>
          </a:bodyPr>
          <a:p>
            <a:pPr indent="306070">
              <a:lnSpc>
                <a:spcPct val="150000"/>
              </a:lnSpc>
            </a:pPr>
            <a:r>
              <a:rPr lang="zh-CN" altLang="en-US" sz="1800" b="1">
                <a:ea typeface="宋体" panose="02010600030101010101" pitchFamily="2" charset="-122"/>
              </a:rPr>
              <a:t>（</a:t>
            </a:r>
            <a:r>
              <a:rPr lang="en-US" altLang="zh-CN" sz="1800" b="1">
                <a:ea typeface="宋体" panose="02010600030101010101" pitchFamily="2" charset="-122"/>
              </a:rPr>
              <a:t>3</a:t>
            </a:r>
            <a:r>
              <a:rPr lang="zh-CN" altLang="en-US" sz="1800" b="1">
                <a:ea typeface="宋体" panose="02010600030101010101" pitchFamily="2" charset="-122"/>
              </a:rPr>
              <a:t>）刀具半径补偿的过程分三步。</a:t>
            </a:r>
            <a:endParaRPr lang="zh-CN" altLang="en-US" sz="1800" b="1">
              <a:ea typeface="宋体" panose="02010600030101010101" pitchFamily="2" charset="-122"/>
            </a:endParaRPr>
          </a:p>
          <a:p>
            <a:pPr indent="306070">
              <a:lnSpc>
                <a:spcPct val="150000"/>
              </a:lnSpc>
            </a:pPr>
            <a:r>
              <a:rPr lang="en-US" altLang="en-US" sz="1800">
                <a:ea typeface="宋体" panose="02010600030101010101" pitchFamily="2" charset="-122"/>
              </a:rPr>
              <a:t>①</a:t>
            </a:r>
            <a:r>
              <a:rPr lang="zh-CN" altLang="en-US" sz="1800">
                <a:ea typeface="宋体" panose="02010600030101010101" pitchFamily="2" charset="-122"/>
              </a:rPr>
              <a:t>刀补建立　刀具从起点接近工件，在编程轨迹基础上，刀具中心向左（</a:t>
            </a:r>
            <a:r>
              <a:rPr lang="en-US" altLang="zh-CN" sz="1800">
                <a:ea typeface="宋体" panose="02010600030101010101" pitchFamily="2" charset="-122"/>
              </a:rPr>
              <a:t>G41</a:t>
            </a:r>
            <a:r>
              <a:rPr lang="zh-CN" altLang="en-US" sz="1800">
                <a:ea typeface="宋体" panose="02010600030101010101" pitchFamily="2" charset="-122"/>
              </a:rPr>
              <a:t>）或向右（</a:t>
            </a:r>
            <a:r>
              <a:rPr lang="en-US" altLang="zh-CN" sz="1800">
                <a:ea typeface="宋体" panose="02010600030101010101" pitchFamily="2" charset="-122"/>
              </a:rPr>
              <a:t>G42</a:t>
            </a:r>
            <a:r>
              <a:rPr lang="zh-CN" altLang="en-US" sz="1800">
                <a:ea typeface="宋体" panose="02010600030101010101" pitchFamily="2" charset="-122"/>
              </a:rPr>
              <a:t>）偏离一个偏置量的距离。刀补建立阶段，不能进行零件的加工，注意</a:t>
            </a:r>
            <a:r>
              <a:rPr lang="en-US" altLang="zh-CN" sz="1800">
                <a:ea typeface="宋体" panose="02010600030101010101" pitchFamily="2" charset="-122"/>
              </a:rPr>
              <a:t>G41</a:t>
            </a:r>
            <a:r>
              <a:rPr lang="zh-CN" altLang="en-US" sz="1800">
                <a:ea typeface="宋体" panose="02010600030101010101" pitchFamily="2" charset="-122"/>
              </a:rPr>
              <a:t>、</a:t>
            </a:r>
            <a:r>
              <a:rPr lang="en-US" altLang="zh-CN" sz="1800">
                <a:ea typeface="宋体" panose="02010600030101010101" pitchFamily="2" charset="-122"/>
              </a:rPr>
              <a:t>G42 </a:t>
            </a:r>
            <a:r>
              <a:rPr lang="zh-CN" altLang="en-US" sz="1800">
                <a:ea typeface="宋体" panose="02010600030101010101" pitchFamily="2" charset="-122"/>
              </a:rPr>
              <a:t>只能在含有</a:t>
            </a:r>
            <a:r>
              <a:rPr lang="en-US" altLang="zh-CN" sz="1800">
                <a:ea typeface="宋体" panose="02010600030101010101" pitchFamily="2" charset="-122"/>
              </a:rPr>
              <a:t>G00 </a:t>
            </a:r>
            <a:r>
              <a:rPr lang="zh-CN" altLang="en-US" sz="1800">
                <a:ea typeface="宋体" panose="02010600030101010101" pitchFamily="2" charset="-122"/>
              </a:rPr>
              <a:t>或</a:t>
            </a:r>
            <a:r>
              <a:rPr lang="en-US" altLang="zh-CN" sz="1800">
                <a:ea typeface="宋体" panose="02010600030101010101" pitchFamily="2" charset="-122"/>
              </a:rPr>
              <a:t>GO1 </a:t>
            </a:r>
            <a:r>
              <a:rPr lang="zh-CN" altLang="en-US" sz="1800">
                <a:ea typeface="宋体" panose="02010600030101010101" pitchFamily="2" charset="-122"/>
              </a:rPr>
              <a:t>的程序段有效。</a:t>
            </a:r>
            <a:endParaRPr lang="zh-CN" altLang="en-US" sz="1800">
              <a:ea typeface="宋体" panose="02010600030101010101" pitchFamily="2" charset="-122"/>
            </a:endParaRPr>
          </a:p>
          <a:p>
            <a:pPr indent="306070">
              <a:lnSpc>
                <a:spcPct val="150000"/>
              </a:lnSpc>
            </a:pPr>
            <a:r>
              <a:rPr lang="en-US" altLang="en-US" sz="1800">
                <a:ea typeface="宋体" panose="02010600030101010101" pitchFamily="2" charset="-122"/>
              </a:rPr>
              <a:t>②</a:t>
            </a:r>
            <a:r>
              <a:rPr lang="zh-CN" altLang="en-US" sz="1800">
                <a:ea typeface="宋体" panose="02010600030101010101" pitchFamily="2" charset="-122"/>
              </a:rPr>
              <a:t>刀补进行</a:t>
            </a:r>
            <a:r>
              <a:rPr lang="en-US" altLang="zh-CN" sz="1800">
                <a:ea typeface="宋体" panose="02010600030101010101" pitchFamily="2" charset="-122"/>
              </a:rPr>
              <a:t> </a:t>
            </a:r>
            <a:r>
              <a:rPr lang="zh-CN" altLang="en-US" sz="1800">
                <a:ea typeface="宋体" panose="02010600030101010101" pitchFamily="2" charset="-122"/>
              </a:rPr>
              <a:t>刀补一旦建立，便一直有效，即刀具中心与编程轨迹始终相距一个偏置量，直到刀补取消。此时半径补偿在</a:t>
            </a:r>
            <a:r>
              <a:rPr lang="en-US" altLang="zh-CN" sz="1800">
                <a:ea typeface="宋体" panose="02010600030101010101" pitchFamily="2" charset="-122"/>
              </a:rPr>
              <a:t>G00</a:t>
            </a:r>
            <a:r>
              <a:rPr lang="zh-CN" altLang="en-US" sz="1800">
                <a:ea typeface="宋体" panose="02010600030101010101" pitchFamily="2" charset="-122"/>
              </a:rPr>
              <a:t>、</a:t>
            </a:r>
            <a:r>
              <a:rPr lang="en-US" altLang="zh-CN" sz="1800">
                <a:ea typeface="宋体" panose="02010600030101010101" pitchFamily="2" charset="-122"/>
              </a:rPr>
              <a:t>G01 </a:t>
            </a:r>
            <a:r>
              <a:rPr lang="zh-CN" altLang="en-US" sz="1800">
                <a:ea typeface="宋体" panose="02010600030101010101" pitchFamily="2" charset="-122"/>
              </a:rPr>
              <a:t>情况下均有效。</a:t>
            </a:r>
            <a:endParaRPr lang="zh-CN" altLang="en-US" sz="1800">
              <a:ea typeface="宋体" panose="02010600030101010101" pitchFamily="2" charset="-122"/>
            </a:endParaRPr>
          </a:p>
          <a:p>
            <a:pPr indent="306070">
              <a:lnSpc>
                <a:spcPct val="150000"/>
              </a:lnSpc>
            </a:pPr>
            <a:r>
              <a:rPr lang="en-US" altLang="en-US" sz="1800">
                <a:ea typeface="宋体" panose="02010600030101010101" pitchFamily="2" charset="-122"/>
              </a:rPr>
              <a:t>③</a:t>
            </a:r>
            <a:r>
              <a:rPr lang="zh-CN" altLang="en-US" sz="1800">
                <a:ea typeface="宋体" panose="02010600030101010101" pitchFamily="2" charset="-122"/>
              </a:rPr>
              <a:t>刀补取消</a:t>
            </a:r>
            <a:r>
              <a:rPr lang="en-US" altLang="zh-CN" sz="1800">
                <a:ea typeface="宋体" panose="02010600030101010101" pitchFamily="2" charset="-122"/>
              </a:rPr>
              <a:t> </a:t>
            </a:r>
            <a:r>
              <a:rPr lang="zh-CN" altLang="en-US" sz="1800">
                <a:ea typeface="宋体" panose="02010600030101010101" pitchFamily="2" charset="-122"/>
              </a:rPr>
              <a:t>刀具撤离工件，使刀具中心轨迹终点与编程轨迹终点（如起刀点）重合。刀补取消阶段，不能进行加工。使用</a:t>
            </a:r>
            <a:r>
              <a:rPr lang="en-US" altLang="zh-CN" sz="1800">
                <a:ea typeface="宋体" panose="02010600030101010101" pitchFamily="2" charset="-122"/>
              </a:rPr>
              <a:t>G40 </a:t>
            </a:r>
            <a:r>
              <a:rPr lang="zh-CN" altLang="en-US" sz="1800">
                <a:ea typeface="宋体" panose="02010600030101010101" pitchFamily="2" charset="-122"/>
              </a:rPr>
              <a:t>指令取消刀具半径补偿，使用该指令后，</a:t>
            </a:r>
            <a:r>
              <a:rPr lang="en-US" altLang="zh-CN" sz="1800">
                <a:ea typeface="宋体" panose="02010600030101010101" pitchFamily="2" charset="-122"/>
              </a:rPr>
              <a:t>G41</a:t>
            </a:r>
            <a:r>
              <a:rPr lang="zh-CN" altLang="en-US" sz="1800">
                <a:ea typeface="宋体" panose="02010600030101010101" pitchFamily="2" charset="-122"/>
              </a:rPr>
              <a:t>、</a:t>
            </a:r>
            <a:r>
              <a:rPr lang="en-US" altLang="zh-CN" sz="1800">
                <a:ea typeface="宋体" panose="02010600030101010101" pitchFamily="2" charset="-122"/>
              </a:rPr>
              <a:t>G42 </a:t>
            </a:r>
            <a:r>
              <a:rPr lang="zh-CN" altLang="en-US" sz="1800">
                <a:ea typeface="宋体" panose="02010600030101010101" pitchFamily="2" charset="-122"/>
              </a:rPr>
              <a:t>指令无效。</a:t>
            </a:r>
            <a:endParaRPr lang="zh-CN" altLang="en-US" sz="1800">
              <a:ea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标题 1"/>
          <p:cNvSpPr>
            <a:spLocks noGrp="1"/>
          </p:cNvSpPr>
          <p:nvPr>
            <p:ph type="title"/>
          </p:nvPr>
        </p:nvSpPr>
        <p:spPr>
          <a:xfrm>
            <a:off x="1150938" y="214313"/>
            <a:ext cx="7793038" cy="1462088"/>
          </a:xfrm>
        </p:spPr>
        <p:txBody>
          <a:bodyPr vert="horz" wrap="square" lIns="91440" tIns="45720" rIns="91440" bIns="45720" numCol="1" anchor="b" anchorCtr="0" compatLnSpc="1"/>
          <a:lstStyle/>
          <a:p>
            <a:pPr marL="0" marR="0" lvl="0" indent="0" algn="l" defTabSz="914400" rtl="0" eaLnBrk="0" fontAlgn="base" latinLnBrk="0" hangingPunct="0">
              <a:lnSpc>
                <a:spcPct val="100000"/>
              </a:lnSpc>
              <a:spcBef>
                <a:spcPct val="20000"/>
              </a:spcBef>
              <a:spcAft>
                <a:spcPts val="0"/>
              </a:spcAft>
              <a:buClrTx/>
              <a:buSzTx/>
              <a:buFontTx/>
              <a:buNone/>
              <a:defRPr/>
            </a:pPr>
            <a:r>
              <a:rPr kumimoji="0" lang="en-US" altLang="zh-CN" sz="4000" b="1" i="0" u="none" strike="noStrike" cap="none" spc="0" normalizeH="0" baseline="0" dirty="0">
                <a:solidFill>
                  <a:srgbClr val="3333CC"/>
                </a:solidFill>
                <a:latin typeface="黑体" panose="02010609060101010101" pitchFamily="49" charset="-122"/>
                <a:ea typeface="黑体" panose="02010609060101010101" pitchFamily="49" charset="-122"/>
                <a:cs typeface="+mj-cs"/>
              </a:rPr>
              <a:t>[学习内容]</a:t>
            </a:r>
            <a:r>
              <a:rPr kumimoji="0" lang="zh-CN" altLang="zh-CN" sz="4000" b="1" i="0" u="none" strike="noStrike" kern="100" cap="none" spc="0" normalizeH="0" baseline="0" noProof="0" dirty="0">
                <a:ln>
                  <a:noFill/>
                </a:ln>
                <a:solidFill>
                  <a:srgbClr val="0070C0"/>
                </a:solidFill>
                <a:effectLst/>
                <a:uLnTx/>
                <a:uFillTx/>
                <a:latin typeface="黑体" panose="02010609060101010101" pitchFamily="49" charset="-122"/>
                <a:ea typeface="黑体" panose="02010609060101010101" pitchFamily="49" charset="-122"/>
                <a:cs typeface="+mj-cs"/>
              </a:rPr>
              <a:t> </a:t>
            </a:r>
            <a:endParaRPr kumimoji="0" lang="zh-CN" altLang="en-US" sz="4400" b="0" i="0" u="none" strike="noStrike" kern="0" cap="none" spc="0" normalizeH="0" baseline="0" noProof="0" dirty="0" smtClean="0">
              <a:ln>
                <a:noFill/>
              </a:ln>
              <a:solidFill>
                <a:schemeClr val="tx2"/>
              </a:solidFill>
              <a:effectLst/>
              <a:uLnTx/>
              <a:uFillTx/>
              <a:latin typeface="+mj-lt"/>
              <a:ea typeface="+mj-ea"/>
              <a:cs typeface="+mj-cs"/>
            </a:endParaRPr>
          </a:p>
        </p:txBody>
      </p:sp>
      <p:pic>
        <p:nvPicPr>
          <p:cNvPr id="5" name="图片 1"/>
          <p:cNvPicPr>
            <a:picLocks noChangeAspect="1"/>
          </p:cNvPicPr>
          <p:nvPr/>
        </p:nvPicPr>
        <p:blipFill>
          <a:blip r:embed="rId1"/>
          <a:stretch>
            <a:fillRect/>
          </a:stretch>
        </p:blipFill>
        <p:spPr>
          <a:xfrm>
            <a:off x="2267585" y="2132965"/>
            <a:ext cx="5329555" cy="373443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2" name="文本框 141"/>
          <p:cNvSpPr txBox="1"/>
          <p:nvPr/>
        </p:nvSpPr>
        <p:spPr>
          <a:xfrm>
            <a:off x="972185" y="1268730"/>
            <a:ext cx="7158355" cy="2584450"/>
          </a:xfrm>
          <a:prstGeom prst="rect">
            <a:avLst/>
          </a:prstGeom>
          <a:noFill/>
          <a:ln w="9525">
            <a:noFill/>
          </a:ln>
        </p:spPr>
        <p:txBody>
          <a:bodyPr wrap="square">
            <a:spAutoFit/>
          </a:bodyPr>
          <a:p>
            <a:pPr indent="228600">
              <a:lnSpc>
                <a:spcPct val="150000"/>
              </a:lnSpc>
            </a:pPr>
            <a:r>
              <a:rPr lang="en-US" altLang="zh-CN" sz="1800" b="1">
                <a:ea typeface="宋体" panose="02010600030101010101" pitchFamily="2" charset="-122"/>
              </a:rPr>
              <a:t>3.</a:t>
            </a:r>
            <a:r>
              <a:rPr lang="zh-CN" altLang="en-US" sz="1800" b="1">
                <a:ea typeface="宋体" panose="02010600030101010101" pitchFamily="2" charset="-122"/>
              </a:rPr>
              <a:t>刀具半径补偿指令</a:t>
            </a:r>
            <a:r>
              <a:rPr lang="en-US" altLang="zh-CN" sz="1800" b="1">
                <a:ea typeface="宋体" panose="02010600030101010101" pitchFamily="2" charset="-122"/>
              </a:rPr>
              <a:t>G40/G41/G42</a:t>
            </a:r>
            <a:endParaRPr lang="en-US" altLang="zh-CN" sz="1800" b="1">
              <a:ea typeface="宋体" panose="02010600030101010101" pitchFamily="2" charset="-122"/>
            </a:endParaRPr>
          </a:p>
          <a:p>
            <a:pPr indent="228600">
              <a:lnSpc>
                <a:spcPct val="150000"/>
              </a:lnSpc>
            </a:pPr>
            <a:r>
              <a:rPr lang="zh-CN" altLang="en-US" sz="1800">
                <a:ea typeface="宋体" panose="02010600030101010101" pitchFamily="2" charset="-122"/>
              </a:rPr>
              <a:t>零件加工程序一般是以刀具的中心点，按照零件图纸尺寸进行编制的。但在实际加工中，由于刀具是具有一定的半径尺寸，如果不考虑刀具半径将会使加工后的工件尺寸与实际要求不符合。因此，在加工中需要采用刀具半径补偿指令简化编程，补偿方式和判断方法见表</a:t>
            </a:r>
            <a:r>
              <a:rPr lang="en-US" altLang="zh-CN" sz="1800">
                <a:ea typeface="宋体" panose="02010600030101010101" pitchFamily="2" charset="-122"/>
              </a:rPr>
              <a:t>6-3</a:t>
            </a:r>
            <a:r>
              <a:rPr lang="zh-CN" altLang="en-US" sz="1800">
                <a:ea typeface="宋体" panose="02010600030101010101" pitchFamily="2" charset="-122"/>
              </a:rPr>
              <a:t>所示。</a:t>
            </a:r>
            <a:endParaRPr lang="zh-CN" altLang="en-US" sz="1800">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2095500" y="3451225"/>
            <a:ext cx="5135245" cy="340677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20" name="Rectangle 8"/>
          <p:cNvSpPr/>
          <p:nvPr/>
        </p:nvSpPr>
        <p:spPr>
          <a:xfrm>
            <a:off x="0" y="2900363"/>
            <a:ext cx="9144000" cy="0"/>
          </a:xfrm>
          <a:prstGeom prst="rect">
            <a:avLst/>
          </a:prstGeom>
          <a:noFill/>
          <a:ln w="9525">
            <a:noFill/>
          </a:ln>
        </p:spPr>
        <p:txBody>
          <a:bodyPr wrap="none" anchor="ctr" anchorCtr="0">
            <a:spAutoFit/>
          </a:bodyPr>
          <a:p>
            <a:endParaRPr lang="zh-CN" altLang="en-US" dirty="0">
              <a:latin typeface="Tahoma" panose="020B0604030504040204" pitchFamily="34" charset="0"/>
            </a:endParaRPr>
          </a:p>
        </p:txBody>
      </p:sp>
      <p:sp>
        <p:nvSpPr>
          <p:cNvPr id="142" name="文本框 141"/>
          <p:cNvSpPr txBox="1"/>
          <p:nvPr/>
        </p:nvSpPr>
        <p:spPr>
          <a:xfrm>
            <a:off x="972185" y="1268730"/>
            <a:ext cx="7390130" cy="3830955"/>
          </a:xfrm>
          <a:prstGeom prst="rect">
            <a:avLst/>
          </a:prstGeom>
          <a:noFill/>
          <a:ln w="9525">
            <a:noFill/>
          </a:ln>
        </p:spPr>
        <p:txBody>
          <a:bodyPr wrap="square">
            <a:spAutoFit/>
          </a:bodyPr>
          <a:p>
            <a:pPr indent="304800">
              <a:lnSpc>
                <a:spcPct val="150000"/>
              </a:lnSpc>
            </a:pPr>
            <a:r>
              <a:rPr lang="zh-CN" altLang="en-US" sz="1800" b="1">
                <a:ea typeface="宋体" panose="02010600030101010101" pitchFamily="2" charset="-122"/>
              </a:rPr>
              <a:t>（</a:t>
            </a:r>
            <a:r>
              <a:rPr lang="en-US" altLang="zh-CN" sz="1800" b="1">
                <a:ea typeface="宋体" panose="02010600030101010101" pitchFamily="2" charset="-122"/>
              </a:rPr>
              <a:t>1</a:t>
            </a:r>
            <a:r>
              <a:rPr lang="zh-CN" altLang="en-US" sz="1800" b="1">
                <a:ea typeface="宋体" panose="02010600030101010101" pitchFamily="2" charset="-122"/>
              </a:rPr>
              <a:t>）刀具半径补偿指令格式</a:t>
            </a:r>
            <a:endParaRPr lang="zh-CN" altLang="en-US" sz="1800" b="1">
              <a:ea typeface="宋体" panose="02010600030101010101" pitchFamily="2" charset="-122"/>
            </a:endParaRPr>
          </a:p>
          <a:p>
            <a:pPr indent="304800">
              <a:lnSpc>
                <a:spcPct val="150000"/>
              </a:lnSpc>
            </a:pPr>
            <a:r>
              <a:rPr lang="zh-CN" altLang="en-US" sz="1800">
                <a:ea typeface="宋体" panose="02010600030101010101" pitchFamily="2" charset="-122"/>
              </a:rPr>
              <a:t>建立格式：</a:t>
            </a:r>
            <a:endParaRPr lang="zh-CN" altLang="en-US" sz="1800">
              <a:ea typeface="宋体" panose="02010600030101010101" pitchFamily="2" charset="-122"/>
            </a:endParaRPr>
          </a:p>
          <a:p>
            <a:pPr indent="304800">
              <a:lnSpc>
                <a:spcPct val="150000"/>
              </a:lnSpc>
            </a:pPr>
            <a:endParaRPr lang="en-US" altLang="zh-CN" sz="1800">
              <a:ea typeface="宋体" panose="02010600030101010101" pitchFamily="2" charset="-122"/>
            </a:endParaRPr>
          </a:p>
          <a:p>
            <a:pPr indent="304800">
              <a:lnSpc>
                <a:spcPct val="150000"/>
              </a:lnSpc>
            </a:pPr>
            <a:endParaRPr lang="en-US" altLang="zh-CN" sz="1800">
              <a:ea typeface="宋体" panose="02010600030101010101" pitchFamily="2" charset="-122"/>
            </a:endParaRPr>
          </a:p>
          <a:p>
            <a:pPr indent="304800">
              <a:lnSpc>
                <a:spcPct val="150000"/>
              </a:lnSpc>
            </a:pPr>
            <a:endParaRPr lang="en-US" altLang="zh-CN" sz="1800">
              <a:ea typeface="宋体" panose="02010600030101010101" pitchFamily="2" charset="-122"/>
            </a:endParaRPr>
          </a:p>
          <a:p>
            <a:pPr indent="304800">
              <a:lnSpc>
                <a:spcPct val="150000"/>
              </a:lnSpc>
            </a:pPr>
            <a:endParaRPr lang="en-US" altLang="zh-CN" sz="1800">
              <a:ea typeface="宋体" panose="02010600030101010101" pitchFamily="2" charset="-122"/>
            </a:endParaRPr>
          </a:p>
          <a:p>
            <a:pPr indent="304800">
              <a:lnSpc>
                <a:spcPct val="150000"/>
              </a:lnSpc>
            </a:pPr>
            <a:endParaRPr lang="en-US" altLang="zh-CN" sz="1800">
              <a:ea typeface="宋体" panose="02010600030101010101" pitchFamily="2" charset="-122"/>
            </a:endParaRPr>
          </a:p>
          <a:p>
            <a:pPr indent="304800">
              <a:lnSpc>
                <a:spcPct val="150000"/>
              </a:lnSpc>
            </a:pPr>
            <a:r>
              <a:rPr lang="zh-CN" altLang="en-US" sz="1800">
                <a:ea typeface="宋体" panose="02010600030101010101" pitchFamily="2" charset="-122"/>
              </a:rPr>
              <a:t>取消格式：</a:t>
            </a:r>
            <a:endParaRPr lang="zh-CN" altLang="en-US" sz="1800">
              <a:ea typeface="宋体" panose="02010600030101010101" pitchFamily="2" charset="-122"/>
            </a:endParaRPr>
          </a:p>
          <a:p>
            <a:pPr indent="304800">
              <a:lnSpc>
                <a:spcPct val="150000"/>
              </a:lnSpc>
            </a:pPr>
            <a:endParaRPr lang="zh-CN" altLang="en-US" sz="1800">
              <a:ea typeface="宋体" panose="02010600030101010101" pitchFamily="2" charset="-122"/>
            </a:endParaRPr>
          </a:p>
        </p:txBody>
      </p:sp>
      <p:pic>
        <p:nvPicPr>
          <p:cNvPr id="12" name="图片 82"/>
          <p:cNvPicPr>
            <a:picLocks noChangeAspect="1"/>
          </p:cNvPicPr>
          <p:nvPr/>
        </p:nvPicPr>
        <p:blipFill>
          <a:blip r:embed="rId1"/>
          <a:stretch>
            <a:fillRect/>
          </a:stretch>
        </p:blipFill>
        <p:spPr>
          <a:xfrm>
            <a:off x="1764030" y="2424430"/>
            <a:ext cx="4667885" cy="1363980"/>
          </a:xfrm>
          <a:prstGeom prst="rect">
            <a:avLst/>
          </a:prstGeom>
          <a:noFill/>
          <a:ln>
            <a:noFill/>
          </a:ln>
        </p:spPr>
      </p:pic>
      <p:pic>
        <p:nvPicPr>
          <p:cNvPr id="13" name="图片 83" descr="1704077154047"/>
          <p:cNvPicPr>
            <a:picLocks noChangeAspect="1"/>
          </p:cNvPicPr>
          <p:nvPr/>
        </p:nvPicPr>
        <p:blipFill>
          <a:blip r:embed="rId2"/>
          <a:stretch>
            <a:fillRect/>
          </a:stretch>
        </p:blipFill>
        <p:spPr>
          <a:xfrm>
            <a:off x="1764030" y="4653280"/>
            <a:ext cx="4218940" cy="137668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20" name="Rectangle 8"/>
          <p:cNvSpPr/>
          <p:nvPr/>
        </p:nvSpPr>
        <p:spPr>
          <a:xfrm>
            <a:off x="0" y="2900363"/>
            <a:ext cx="9144000" cy="0"/>
          </a:xfrm>
          <a:prstGeom prst="rect">
            <a:avLst/>
          </a:prstGeom>
          <a:noFill/>
          <a:ln w="9525">
            <a:noFill/>
          </a:ln>
        </p:spPr>
        <p:txBody>
          <a:bodyPr wrap="none" anchor="ctr" anchorCtr="0">
            <a:spAutoFit/>
          </a:bodyPr>
          <a:p>
            <a:endParaRPr lang="zh-CN" altLang="en-US" dirty="0">
              <a:latin typeface="Tahoma" panose="020B0604030504040204" pitchFamily="34" charset="0"/>
            </a:endParaRPr>
          </a:p>
        </p:txBody>
      </p:sp>
      <p:sp>
        <p:nvSpPr>
          <p:cNvPr id="2" name="文本框 1"/>
          <p:cNvSpPr txBox="1"/>
          <p:nvPr/>
        </p:nvSpPr>
        <p:spPr>
          <a:xfrm>
            <a:off x="755650" y="1341120"/>
            <a:ext cx="7887335" cy="2999740"/>
          </a:xfrm>
          <a:prstGeom prst="rect">
            <a:avLst/>
          </a:prstGeom>
        </p:spPr>
        <p:txBody>
          <a:bodyPr wrap="square">
            <a:spAutoFit/>
          </a:bodyPr>
          <a:p>
            <a:pPr marL="0" indent="133350" algn="l" defTabSz="266700">
              <a:lnSpc>
                <a:spcPct val="150000"/>
              </a:lnSpc>
              <a:spcBef>
                <a:spcPct val="0"/>
              </a:spcBef>
              <a:spcAft>
                <a:spcPct val="0"/>
              </a:spcAft>
            </a:pPr>
            <a:r>
              <a:rPr lang="zh-CN" altLang="en-US" sz="1800" b="1">
                <a:latin typeface="宋体" panose="02010600030101010101" pitchFamily="2" charset="-122"/>
                <a:ea typeface="宋体" panose="02010600030101010101" pitchFamily="2" charset="-122"/>
              </a:rPr>
              <a:t>（</a:t>
            </a:r>
            <a:r>
              <a:rPr lang="en-US" altLang="zh-CN" sz="1800" b="1">
                <a:latin typeface="宋体" panose="02010600030101010101" pitchFamily="2" charset="-122"/>
                <a:ea typeface="宋体" panose="02010600030101010101" pitchFamily="2" charset="-122"/>
              </a:rPr>
              <a:t>2</a:t>
            </a:r>
            <a:r>
              <a:rPr lang="zh-CN" altLang="en-US" sz="1800" b="1">
                <a:latin typeface="宋体" panose="02010600030101010101" pitchFamily="2" charset="-122"/>
                <a:ea typeface="宋体" panose="02010600030101010101" pitchFamily="2" charset="-122"/>
              </a:rPr>
              <a:t>）指令说明</a:t>
            </a:r>
            <a:endParaRPr lang="zh-CN" altLang="en-US" sz="1800" b="1">
              <a:latin typeface="宋体" panose="02010600030101010101" pitchFamily="2" charset="-122"/>
              <a:ea typeface="宋体" panose="02010600030101010101" pitchFamily="2" charset="-122"/>
            </a:endParaRPr>
          </a:p>
          <a:p>
            <a:pPr marL="0" indent="254000" algn="just" defTabSz="266700">
              <a:lnSpc>
                <a:spcPct val="150000"/>
              </a:lnSpc>
              <a:spcBef>
                <a:spcPct val="0"/>
              </a:spcBef>
              <a:spcAft>
                <a:spcPct val="0"/>
              </a:spcAft>
            </a:pPr>
            <a:r>
              <a:rPr lang="en-US" altLang="zh-CN" sz="1800">
                <a:latin typeface="宋体" panose="02010600030101010101" pitchFamily="2" charset="-122"/>
                <a:ea typeface="宋体" panose="02010600030101010101" pitchFamily="2" charset="-122"/>
              </a:rPr>
              <a:t>①G41</a:t>
            </a:r>
            <a:r>
              <a:rPr lang="zh-CN" altLang="en-US" sz="1800">
                <a:latin typeface="宋体" panose="02010600030101010101" pitchFamily="2" charset="-122"/>
                <a:ea typeface="宋体" panose="02010600030101010101" pitchFamily="2" charset="-122"/>
              </a:rPr>
              <a:t>刀具半径左补偿；</a:t>
            </a:r>
            <a:endParaRPr lang="zh-CN" altLang="en-US" sz="1800">
              <a:latin typeface="宋体" panose="02010600030101010101" pitchFamily="2" charset="-122"/>
              <a:ea typeface="宋体" panose="02010600030101010101" pitchFamily="2" charset="-122"/>
            </a:endParaRPr>
          </a:p>
          <a:p>
            <a:pPr marL="0" indent="254000" algn="just" defTabSz="266700">
              <a:lnSpc>
                <a:spcPct val="150000"/>
              </a:lnSpc>
              <a:spcBef>
                <a:spcPct val="0"/>
              </a:spcBef>
              <a:spcAft>
                <a:spcPct val="0"/>
              </a:spcAft>
            </a:pPr>
            <a:r>
              <a:rPr lang="en-US" altLang="zh-CN" sz="1800">
                <a:latin typeface="宋体" panose="02010600030101010101" pitchFamily="2" charset="-122"/>
                <a:ea typeface="宋体" panose="02010600030101010101" pitchFamily="2" charset="-122"/>
              </a:rPr>
              <a:t>②G42</a:t>
            </a:r>
            <a:r>
              <a:rPr lang="zh-CN" altLang="en-US" sz="1800">
                <a:latin typeface="宋体" panose="02010600030101010101" pitchFamily="2" charset="-122"/>
                <a:ea typeface="宋体" panose="02010600030101010101" pitchFamily="2" charset="-122"/>
              </a:rPr>
              <a:t>刀具半径右补偿；</a:t>
            </a:r>
            <a:endParaRPr lang="zh-CN" altLang="en-US" sz="1800">
              <a:latin typeface="宋体" panose="02010600030101010101" pitchFamily="2" charset="-122"/>
              <a:ea typeface="宋体" panose="02010600030101010101" pitchFamily="2" charset="-122"/>
            </a:endParaRPr>
          </a:p>
          <a:p>
            <a:pPr marL="0" indent="254000" algn="just" defTabSz="266700">
              <a:lnSpc>
                <a:spcPct val="150000"/>
              </a:lnSpc>
              <a:spcBef>
                <a:spcPct val="0"/>
              </a:spcBef>
              <a:spcAft>
                <a:spcPct val="0"/>
              </a:spcAft>
            </a:pPr>
            <a:r>
              <a:rPr lang="en-US" altLang="zh-CN" sz="1800">
                <a:latin typeface="宋体" panose="02010600030101010101" pitchFamily="2" charset="-122"/>
                <a:ea typeface="宋体" panose="02010600030101010101" pitchFamily="2" charset="-122"/>
              </a:rPr>
              <a:t>③</a:t>
            </a:r>
            <a:r>
              <a:rPr lang="zh-CN" altLang="en-US" sz="1800">
                <a:latin typeface="宋体" panose="02010600030101010101" pitchFamily="2" charset="-122"/>
                <a:ea typeface="宋体" panose="02010600030101010101" pitchFamily="2" charset="-122"/>
              </a:rPr>
              <a:t>以</a:t>
            </a:r>
            <a:r>
              <a:rPr lang="en-US" altLang="zh-CN" sz="1800">
                <a:latin typeface="宋体" panose="02010600030101010101" pitchFamily="2" charset="-122"/>
                <a:ea typeface="宋体" panose="02010600030101010101" pitchFamily="2" charset="-122"/>
              </a:rPr>
              <a:t>G17</a:t>
            </a:r>
            <a:r>
              <a:rPr lang="zh-CN" altLang="en-US" sz="1800">
                <a:latin typeface="宋体" panose="02010600030101010101" pitchFamily="2" charset="-122"/>
                <a:ea typeface="宋体" panose="02010600030101010101" pitchFamily="2" charset="-122"/>
              </a:rPr>
              <a:t>插补平面为例，</a:t>
            </a:r>
            <a:r>
              <a:rPr lang="en-US" altLang="zh-CN" sz="1800">
                <a:latin typeface="宋体" panose="02010600030101010101" pitchFamily="2" charset="-122"/>
                <a:ea typeface="宋体" panose="02010600030101010101" pitchFamily="2" charset="-122"/>
              </a:rPr>
              <a:t>X</a:t>
            </a:r>
            <a:r>
              <a:rPr lang="zh-CN" altLang="en-US" sz="1800">
                <a:latin typeface="宋体" panose="02010600030101010101" pitchFamily="2" charset="-122"/>
                <a:ea typeface="宋体" panose="02010600030101010101" pitchFamily="2" charset="-122"/>
              </a:rPr>
              <a:t>、</a:t>
            </a:r>
            <a:r>
              <a:rPr lang="en-US" altLang="zh-CN" sz="1800">
                <a:latin typeface="宋体" panose="02010600030101010101" pitchFamily="2" charset="-122"/>
                <a:ea typeface="宋体" panose="02010600030101010101" pitchFamily="2" charset="-122"/>
              </a:rPr>
              <a:t>Y</a:t>
            </a:r>
            <a:r>
              <a:rPr lang="zh-CN" altLang="en-US" sz="1800">
                <a:latin typeface="宋体" panose="02010600030101010101" pitchFamily="2" charset="-122"/>
                <a:ea typeface="宋体" panose="02010600030101010101" pitchFamily="2" charset="-122"/>
              </a:rPr>
              <a:t>为建立刀补的终点坐标；如图</a:t>
            </a:r>
            <a:r>
              <a:rPr lang="en-US" altLang="zh-CN" sz="1800">
                <a:latin typeface="宋体" panose="02010600030101010101" pitchFamily="2" charset="-122"/>
                <a:ea typeface="宋体" panose="02010600030101010101" pitchFamily="2" charset="-122"/>
              </a:rPr>
              <a:t>6-6</a:t>
            </a:r>
            <a:r>
              <a:rPr lang="zh-CN" altLang="en-US" sz="1800">
                <a:latin typeface="宋体" panose="02010600030101010101" pitchFamily="2" charset="-122"/>
                <a:ea typeface="宋体" panose="02010600030101010101" pitchFamily="2" charset="-122"/>
              </a:rPr>
              <a:t>所示，执行刀具补偿指令，刀具从</a:t>
            </a:r>
            <a:r>
              <a:rPr lang="en-US" altLang="zh-CN" sz="1800">
                <a:latin typeface="宋体" panose="02010600030101010101" pitchFamily="2" charset="-122"/>
                <a:ea typeface="宋体" panose="02010600030101010101" pitchFamily="2" charset="-122"/>
              </a:rPr>
              <a:t>A</a:t>
            </a:r>
            <a:r>
              <a:rPr lang="zh-CN" altLang="en-US" sz="1800">
                <a:latin typeface="宋体" panose="02010600030101010101" pitchFamily="2" charset="-122"/>
                <a:ea typeface="宋体" panose="02010600030101010101" pitchFamily="2" charset="-122"/>
              </a:rPr>
              <a:t>点走到</a:t>
            </a:r>
            <a:r>
              <a:rPr lang="en-US" altLang="zh-CN" sz="1800">
                <a:latin typeface="宋体" panose="02010600030101010101" pitchFamily="2" charset="-122"/>
                <a:ea typeface="宋体" panose="02010600030101010101" pitchFamily="2" charset="-122"/>
              </a:rPr>
              <a:t>B</a:t>
            </a:r>
            <a:r>
              <a:rPr lang="zh-CN" altLang="en-US" sz="1800">
                <a:latin typeface="宋体" panose="02010600030101010101" pitchFamily="2" charset="-122"/>
                <a:ea typeface="宋体" panose="02010600030101010101" pitchFamily="2" charset="-122"/>
              </a:rPr>
              <a:t>的过程中建立刀具半径补偿，点</a:t>
            </a:r>
            <a:r>
              <a:rPr lang="en-US" altLang="zh-CN" sz="1800">
                <a:latin typeface="宋体" panose="02010600030101010101" pitchFamily="2" charset="-122"/>
                <a:ea typeface="宋体" panose="02010600030101010101" pitchFamily="2" charset="-122"/>
              </a:rPr>
              <a:t>B</a:t>
            </a:r>
            <a:r>
              <a:rPr lang="zh-CN" altLang="en-US" sz="1800">
                <a:latin typeface="宋体" panose="02010600030101010101" pitchFamily="2" charset="-122"/>
                <a:ea typeface="宋体" panose="02010600030101010101" pitchFamily="2" charset="-122"/>
              </a:rPr>
              <a:t>为终点。</a:t>
            </a:r>
            <a:endParaRPr lang="zh-CN" altLang="en-US" sz="1800">
              <a:latin typeface="宋体" panose="02010600030101010101" pitchFamily="2" charset="-122"/>
              <a:ea typeface="宋体" panose="02010600030101010101" pitchFamily="2" charset="-122"/>
            </a:endParaRPr>
          </a:p>
          <a:p>
            <a:pPr marL="0" indent="254000" algn="just" defTabSz="266700">
              <a:lnSpc>
                <a:spcPct val="150000"/>
              </a:lnSpc>
              <a:spcBef>
                <a:spcPct val="0"/>
              </a:spcBef>
              <a:spcAft>
                <a:spcPct val="0"/>
              </a:spcAft>
            </a:pPr>
            <a:r>
              <a:rPr lang="en-US" altLang="zh-CN" sz="1800">
                <a:latin typeface="宋体" panose="02010600030101010101" pitchFamily="2" charset="-122"/>
                <a:ea typeface="宋体" panose="02010600030101010101" pitchFamily="2" charset="-122"/>
              </a:rPr>
              <a:t>④D</a:t>
            </a:r>
            <a:r>
              <a:rPr lang="zh-CN" altLang="en-US" sz="1800">
                <a:latin typeface="宋体" panose="02010600030101010101" pitchFamily="2" charset="-122"/>
                <a:ea typeface="宋体" panose="02010600030101010101" pitchFamily="2" charset="-122"/>
              </a:rPr>
              <a:t>为刀具半径补偿番号；如图</a:t>
            </a:r>
            <a:r>
              <a:rPr lang="en-US" altLang="zh-CN" sz="1800">
                <a:latin typeface="宋体" panose="02010600030101010101" pitchFamily="2" charset="-122"/>
                <a:ea typeface="宋体" panose="02010600030101010101" pitchFamily="2" charset="-122"/>
              </a:rPr>
              <a:t>6-7</a:t>
            </a:r>
            <a:r>
              <a:rPr lang="zh-CN" altLang="en-US" sz="1800">
                <a:latin typeface="宋体" panose="02010600030101010101" pitchFamily="2" charset="-122"/>
                <a:ea typeface="宋体" panose="02010600030101010101" pitchFamily="2" charset="-122"/>
              </a:rPr>
              <a:t>所示，在使用</a:t>
            </a:r>
            <a:r>
              <a:rPr lang="en-US" altLang="zh-CN" sz="1800">
                <a:latin typeface="宋体" panose="02010600030101010101" pitchFamily="2" charset="-122"/>
                <a:ea typeface="宋体" panose="02010600030101010101" pitchFamily="2" charset="-122"/>
              </a:rPr>
              <a:t>G41/G42</a:t>
            </a:r>
            <a:r>
              <a:rPr lang="zh-CN" altLang="en-US" sz="1800">
                <a:latin typeface="宋体" panose="02010600030101010101" pitchFamily="2" charset="-122"/>
                <a:ea typeface="宋体" panose="02010600030101010101" pitchFamily="2" charset="-122"/>
              </a:rPr>
              <a:t>指令建立刀补时指明；取消刀补</a:t>
            </a:r>
            <a:r>
              <a:rPr lang="en-US" altLang="zh-CN" sz="1800">
                <a:latin typeface="宋体" panose="02010600030101010101" pitchFamily="2" charset="-122"/>
                <a:ea typeface="宋体" panose="02010600030101010101" pitchFamily="2" charset="-122"/>
              </a:rPr>
              <a:t>G40</a:t>
            </a:r>
            <a:r>
              <a:rPr lang="zh-CN" altLang="en-US" sz="1800">
                <a:latin typeface="宋体" panose="02010600030101010101" pitchFamily="2" charset="-122"/>
                <a:ea typeface="宋体" panose="02010600030101010101" pitchFamily="2" charset="-122"/>
              </a:rPr>
              <a:t>指令时，不用指明刀补号。</a:t>
            </a:r>
            <a:endParaRPr lang="zh-CN" altLang="en-US" sz="1800">
              <a:latin typeface="宋体" panose="02010600030101010101" pitchFamily="2" charset="-122"/>
              <a:ea typeface="宋体" panose="02010600030101010101" pitchFamily="2" charset="-122"/>
            </a:endParaRPr>
          </a:p>
        </p:txBody>
      </p:sp>
      <p:pic>
        <p:nvPicPr>
          <p:cNvPr id="14" name="图片 84"/>
          <p:cNvPicPr>
            <a:picLocks noChangeAspect="1"/>
          </p:cNvPicPr>
          <p:nvPr/>
        </p:nvPicPr>
        <p:blipFill>
          <a:blip r:embed="rId1"/>
          <a:srcRect l="9842"/>
          <a:stretch>
            <a:fillRect/>
          </a:stretch>
        </p:blipFill>
        <p:spPr>
          <a:xfrm>
            <a:off x="1475740" y="4296410"/>
            <a:ext cx="2207260" cy="1497330"/>
          </a:xfrm>
          <a:prstGeom prst="rect">
            <a:avLst/>
          </a:prstGeom>
          <a:noFill/>
          <a:ln>
            <a:noFill/>
          </a:ln>
        </p:spPr>
      </p:pic>
      <p:pic>
        <p:nvPicPr>
          <p:cNvPr id="49" name="图片 2"/>
          <p:cNvPicPr>
            <a:picLocks noChangeAspect="1"/>
          </p:cNvPicPr>
          <p:nvPr/>
        </p:nvPicPr>
        <p:blipFill>
          <a:blip r:embed="rId2"/>
          <a:stretch>
            <a:fillRect/>
          </a:stretch>
        </p:blipFill>
        <p:spPr>
          <a:xfrm>
            <a:off x="5525135" y="4074795"/>
            <a:ext cx="2280285" cy="2018665"/>
          </a:xfrm>
          <a:prstGeom prst="rect">
            <a:avLst/>
          </a:prstGeom>
          <a:noFill/>
          <a:ln>
            <a:noFill/>
          </a:ln>
        </p:spPr>
      </p:pic>
      <p:sp>
        <p:nvSpPr>
          <p:cNvPr id="3" name="文本框 2"/>
          <p:cNvSpPr txBox="1"/>
          <p:nvPr/>
        </p:nvSpPr>
        <p:spPr>
          <a:xfrm>
            <a:off x="1692275" y="6165850"/>
            <a:ext cx="2709545" cy="337185"/>
          </a:xfrm>
          <a:prstGeom prst="rect">
            <a:avLst/>
          </a:prstGeom>
        </p:spPr>
        <p:txBody>
          <a:bodyPr wrap="square">
            <a:spAutoFit/>
          </a:bodyPr>
          <a:p>
            <a:pPr marL="0" indent="0" algn="just" defTabSz="266700">
              <a:spcBef>
                <a:spcPct val="0"/>
              </a:spcBef>
              <a:spcAft>
                <a:spcPct val="0"/>
              </a:spcAft>
            </a:pPr>
            <a:r>
              <a:rPr lang="zh-CN" altLang="en-US" sz="1600">
                <a:latin typeface="Calibri" panose="020F0502020204030204"/>
                <a:ea typeface="宋体" panose="02010600030101010101" pitchFamily="2" charset="-122"/>
              </a:rPr>
              <a:t>图</a:t>
            </a:r>
            <a:r>
              <a:rPr lang="en-US" altLang="zh-CN" sz="1600">
                <a:latin typeface="Calibri" panose="020F0502020204030204"/>
                <a:ea typeface="Calibri" panose="020F0502020204030204"/>
              </a:rPr>
              <a:t>6-6</a:t>
            </a:r>
            <a:r>
              <a:rPr lang="zh-CN" altLang="en-US" sz="1600">
                <a:latin typeface="Calibri" panose="020F0502020204030204"/>
                <a:ea typeface="宋体" panose="02010600030101010101" pitchFamily="2" charset="-122"/>
              </a:rPr>
              <a:t>刀具补偿过程</a:t>
            </a:r>
            <a:r>
              <a:rPr lang="en-US" altLang="zh-CN" sz="1600">
                <a:latin typeface="Calibri" panose="020F0502020204030204"/>
                <a:ea typeface="宋体" panose="02010600030101010101" pitchFamily="2" charset="-122"/>
              </a:rPr>
              <a:t> </a:t>
            </a:r>
            <a:endParaRPr lang="en-US" altLang="zh-CN" sz="1600">
              <a:latin typeface="Calibri" panose="020F0502020204030204"/>
              <a:ea typeface="宋体" panose="02010600030101010101" pitchFamily="2" charset="-122"/>
            </a:endParaRPr>
          </a:p>
        </p:txBody>
      </p:sp>
      <p:sp>
        <p:nvSpPr>
          <p:cNvPr id="4" name="文本框 3"/>
          <p:cNvSpPr txBox="1"/>
          <p:nvPr/>
        </p:nvSpPr>
        <p:spPr>
          <a:xfrm>
            <a:off x="4860290" y="6093460"/>
            <a:ext cx="3039110" cy="460375"/>
          </a:xfrm>
          <a:prstGeom prst="rect">
            <a:avLst/>
          </a:prstGeom>
        </p:spPr>
        <p:txBody>
          <a:bodyPr wrap="square">
            <a:spAutoFit/>
          </a:bodyPr>
          <a:p>
            <a:pPr marL="254000" indent="533400" algn="just" defTabSz="266700">
              <a:lnSpc>
                <a:spcPct val="150000"/>
              </a:lnSpc>
              <a:spcBef>
                <a:spcPct val="0"/>
              </a:spcBef>
              <a:spcAft>
                <a:spcPct val="0"/>
              </a:spcAft>
            </a:pPr>
            <a:r>
              <a:rPr lang="zh-CN" altLang="en-US" sz="1600">
                <a:latin typeface="Calibri" panose="020F0502020204030204"/>
                <a:ea typeface="宋体" panose="02010600030101010101" pitchFamily="2" charset="-122"/>
              </a:rPr>
              <a:t>图</a:t>
            </a:r>
            <a:r>
              <a:rPr lang="en-US" altLang="zh-CN" sz="1600">
                <a:latin typeface="Calibri" panose="020F0502020204030204"/>
                <a:ea typeface="Calibri" panose="020F0502020204030204"/>
              </a:rPr>
              <a:t>6-7</a:t>
            </a:r>
            <a:r>
              <a:rPr lang="zh-CN" altLang="en-US" sz="1600">
                <a:latin typeface="Calibri" panose="020F0502020204030204"/>
                <a:ea typeface="宋体" panose="02010600030101010101" pitchFamily="2" charset="-122"/>
              </a:rPr>
              <a:t>刀具补偿号</a:t>
            </a:r>
            <a:endParaRPr lang="zh-CN" altLang="en-US" sz="1600">
              <a:latin typeface="Calibri" panose="020F0502020204030204"/>
              <a:ea typeface="宋体" panose="02010600030101010101" pitchFamily="2"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15695" y="1341120"/>
            <a:ext cx="7133590" cy="2168525"/>
          </a:xfrm>
          <a:prstGeom prst="rect">
            <a:avLst/>
          </a:prstGeom>
        </p:spPr>
        <p:txBody>
          <a:bodyPr wrap="square">
            <a:spAutoFit/>
          </a:bodyPr>
          <a:p>
            <a:pPr marL="254000" indent="0" algn="just" defTabSz="266700">
              <a:lnSpc>
                <a:spcPct val="150000"/>
              </a:lnSpc>
              <a:spcBef>
                <a:spcPct val="0"/>
              </a:spcBef>
              <a:spcAft>
                <a:spcPct val="0"/>
              </a:spcAft>
            </a:pPr>
            <a:r>
              <a:rPr lang="zh-CN" altLang="en-US" sz="1800" b="1">
                <a:latin typeface="Calibri" panose="020F0502020204030204"/>
                <a:ea typeface="宋体" panose="02010600030101010101" pitchFamily="2" charset="-122"/>
              </a:rPr>
              <a:t>【注意】</a:t>
            </a:r>
            <a:endParaRPr lang="zh-CN" altLang="en-US" sz="1800" b="1">
              <a:latin typeface="Calibri" panose="020F0502020204030204"/>
              <a:ea typeface="宋体" panose="02010600030101010101" pitchFamily="2" charset="-122"/>
            </a:endParaRPr>
          </a:p>
          <a:p>
            <a:pPr marL="0" indent="254000" algn="just" defTabSz="266700">
              <a:lnSpc>
                <a:spcPct val="150000"/>
              </a:lnSpc>
              <a:spcBef>
                <a:spcPct val="0"/>
              </a:spcBef>
              <a:spcAft>
                <a:spcPct val="0"/>
              </a:spcAft>
            </a:pPr>
            <a:r>
              <a:rPr lang="en-US" altLang="zh-CN" sz="1800">
                <a:latin typeface="宋体" panose="02010600030101010101" pitchFamily="2" charset="-122"/>
                <a:ea typeface="宋体" panose="02010600030101010101" pitchFamily="2" charset="-122"/>
              </a:rPr>
              <a:t>①G40</a:t>
            </a:r>
            <a:r>
              <a:rPr lang="zh-CN" altLang="en-US" sz="1800">
                <a:latin typeface="宋体" panose="02010600030101010101" pitchFamily="2" charset="-122"/>
                <a:ea typeface="宋体" panose="02010600030101010101" pitchFamily="2" charset="-122"/>
              </a:rPr>
              <a:t>、</a:t>
            </a:r>
            <a:r>
              <a:rPr lang="en-US" altLang="zh-CN" sz="1800">
                <a:latin typeface="宋体" panose="02010600030101010101" pitchFamily="2" charset="-122"/>
                <a:ea typeface="宋体" panose="02010600030101010101" pitchFamily="2" charset="-122"/>
              </a:rPr>
              <a:t>G41</a:t>
            </a:r>
            <a:r>
              <a:rPr lang="zh-CN" altLang="en-US" sz="1800">
                <a:latin typeface="宋体" panose="02010600030101010101" pitchFamily="2" charset="-122"/>
                <a:ea typeface="宋体" panose="02010600030101010101" pitchFamily="2" charset="-122"/>
              </a:rPr>
              <a:t>、</a:t>
            </a:r>
            <a:r>
              <a:rPr lang="en-US" altLang="zh-CN" sz="1800">
                <a:latin typeface="宋体" panose="02010600030101010101" pitchFamily="2" charset="-122"/>
                <a:ea typeface="宋体" panose="02010600030101010101" pitchFamily="2" charset="-122"/>
              </a:rPr>
              <a:t>G42</a:t>
            </a:r>
            <a:r>
              <a:rPr lang="zh-CN" altLang="en-US" sz="1800">
                <a:latin typeface="宋体" panose="02010600030101010101" pitchFamily="2" charset="-122"/>
                <a:ea typeface="宋体" panose="02010600030101010101" pitchFamily="2" charset="-122"/>
              </a:rPr>
              <a:t>都是模态代码，可相互注销。</a:t>
            </a:r>
            <a:endParaRPr lang="zh-CN" altLang="en-US" sz="1800">
              <a:latin typeface="宋体" panose="02010600030101010101" pitchFamily="2" charset="-122"/>
              <a:ea typeface="宋体" panose="02010600030101010101" pitchFamily="2" charset="-122"/>
            </a:endParaRPr>
          </a:p>
          <a:p>
            <a:pPr marL="0" indent="254000" algn="just" defTabSz="266700">
              <a:lnSpc>
                <a:spcPct val="150000"/>
              </a:lnSpc>
              <a:spcBef>
                <a:spcPct val="0"/>
              </a:spcBef>
              <a:spcAft>
                <a:spcPct val="0"/>
              </a:spcAft>
            </a:pPr>
            <a:r>
              <a:rPr lang="en-US" altLang="zh-CN" sz="1800">
                <a:latin typeface="宋体" panose="02010600030101010101" pitchFamily="2" charset="-122"/>
                <a:ea typeface="宋体" panose="02010600030101010101" pitchFamily="2" charset="-122"/>
              </a:rPr>
              <a:t>②</a:t>
            </a:r>
            <a:r>
              <a:rPr lang="zh-CN" altLang="en-US" sz="1800">
                <a:latin typeface="宋体" panose="02010600030101010101" pitchFamily="2" charset="-122"/>
                <a:ea typeface="宋体" panose="02010600030101010101" pitchFamily="2" charset="-122"/>
              </a:rPr>
              <a:t>刀具半径补偿要在直线段上建立和取消，只能用</a:t>
            </a:r>
            <a:r>
              <a:rPr lang="en-US" altLang="zh-CN" sz="1800">
                <a:latin typeface="宋体" panose="02010600030101010101" pitchFamily="2" charset="-122"/>
                <a:ea typeface="宋体" panose="02010600030101010101" pitchFamily="2" charset="-122"/>
              </a:rPr>
              <a:t>G00</a:t>
            </a:r>
            <a:r>
              <a:rPr lang="zh-CN" altLang="en-US" sz="1800">
                <a:latin typeface="宋体" panose="02010600030101010101" pitchFamily="2" charset="-122"/>
                <a:ea typeface="宋体" panose="02010600030101010101" pitchFamily="2" charset="-122"/>
              </a:rPr>
              <a:t>或</a:t>
            </a:r>
            <a:r>
              <a:rPr lang="en-US" altLang="zh-CN" sz="1800">
                <a:latin typeface="宋体" panose="02010600030101010101" pitchFamily="2" charset="-122"/>
                <a:ea typeface="宋体" panose="02010600030101010101" pitchFamily="2" charset="-122"/>
              </a:rPr>
              <a:t>G01</a:t>
            </a:r>
            <a:r>
              <a:rPr lang="zh-CN" altLang="en-US" sz="1800">
                <a:latin typeface="宋体" panose="02010600030101010101" pitchFamily="2" charset="-122"/>
                <a:ea typeface="宋体" panose="02010600030101010101" pitchFamily="2" charset="-122"/>
              </a:rPr>
              <a:t>，如图</a:t>
            </a:r>
            <a:r>
              <a:rPr lang="en-US" altLang="zh-CN" sz="1800">
                <a:latin typeface="宋体" panose="02010600030101010101" pitchFamily="2" charset="-122"/>
                <a:ea typeface="宋体" panose="02010600030101010101" pitchFamily="2" charset="-122"/>
              </a:rPr>
              <a:t>6-8</a:t>
            </a:r>
            <a:r>
              <a:rPr lang="zh-CN" altLang="en-US" sz="1800">
                <a:latin typeface="宋体" panose="02010600030101010101" pitchFamily="2" charset="-122"/>
                <a:ea typeface="宋体" panose="02010600030101010101" pitchFamily="2" charset="-122"/>
              </a:rPr>
              <a:t>所示。</a:t>
            </a:r>
            <a:endParaRPr lang="zh-CN" altLang="en-US" sz="1800">
              <a:latin typeface="宋体" panose="02010600030101010101" pitchFamily="2" charset="-122"/>
              <a:ea typeface="宋体" panose="02010600030101010101" pitchFamily="2" charset="-122"/>
            </a:endParaRPr>
          </a:p>
          <a:p>
            <a:pPr marL="0" indent="254000" algn="just" defTabSz="266700">
              <a:lnSpc>
                <a:spcPct val="150000"/>
              </a:lnSpc>
              <a:spcBef>
                <a:spcPct val="0"/>
              </a:spcBef>
              <a:spcAft>
                <a:spcPct val="0"/>
              </a:spcAft>
            </a:pPr>
            <a:r>
              <a:rPr lang="en-US" altLang="zh-CN" sz="1800">
                <a:latin typeface="宋体" panose="02010600030101010101" pitchFamily="2" charset="-122"/>
                <a:ea typeface="宋体" panose="02010600030101010101" pitchFamily="2" charset="-122"/>
              </a:rPr>
              <a:t>③</a:t>
            </a:r>
            <a:r>
              <a:rPr lang="zh-CN" altLang="en-US" sz="1800">
                <a:latin typeface="宋体" panose="02010600030101010101" pitchFamily="2" charset="-122"/>
                <a:ea typeface="宋体" panose="02010600030101010101" pitchFamily="2" charset="-122"/>
              </a:rPr>
              <a:t>为防止过切，刀具半径补偿需要提前建立和延长取消。</a:t>
            </a:r>
            <a:endParaRPr lang="zh-CN" altLang="en-US" sz="1800">
              <a:latin typeface="宋体" panose="02010600030101010101" pitchFamily="2" charset="-122"/>
              <a:ea typeface="宋体" panose="02010600030101010101" pitchFamily="2" charset="-122"/>
            </a:endParaRPr>
          </a:p>
        </p:txBody>
      </p:sp>
      <p:pic>
        <p:nvPicPr>
          <p:cNvPr id="3" name="图片 2"/>
          <p:cNvPicPr/>
          <p:nvPr/>
        </p:nvPicPr>
        <p:blipFill>
          <a:blip r:embed="rId1"/>
          <a:stretch>
            <a:fillRect/>
          </a:stretch>
        </p:blipFill>
        <p:spPr>
          <a:xfrm>
            <a:off x="2051685" y="3645535"/>
            <a:ext cx="4420235" cy="2544445"/>
          </a:xfrm>
          <a:prstGeom prst="rect">
            <a:avLst/>
          </a:prstGeom>
        </p:spPr>
      </p:pic>
      <p:sp>
        <p:nvSpPr>
          <p:cNvPr id="4" name="文本框 3"/>
          <p:cNvSpPr txBox="1"/>
          <p:nvPr/>
        </p:nvSpPr>
        <p:spPr>
          <a:xfrm>
            <a:off x="1691640" y="5517673"/>
            <a:ext cx="5080000" cy="1229995"/>
          </a:xfrm>
          <a:prstGeom prst="rect">
            <a:avLst/>
          </a:prstGeom>
        </p:spPr>
        <p:txBody>
          <a:bodyPr>
            <a:spAutoFit/>
          </a:bodyPr>
          <a:p>
            <a:endParaRPr lang="en-US" altLang="zh-CN" sz="2600"/>
          </a:p>
          <a:p>
            <a:pPr marL="254000" indent="0" algn="ctr" defTabSz="266700">
              <a:lnSpc>
                <a:spcPct val="150000"/>
              </a:lnSpc>
              <a:spcBef>
                <a:spcPct val="0"/>
              </a:spcBef>
              <a:spcAft>
                <a:spcPct val="0"/>
              </a:spcAft>
            </a:pPr>
            <a:r>
              <a:rPr lang="en-US" altLang="zh-CN" sz="1600">
                <a:latin typeface="Calibri" panose="020F0502020204030204"/>
                <a:ea typeface="宋体" panose="02010600030101010101" pitchFamily="2" charset="-122"/>
              </a:rPr>
              <a:t> </a:t>
            </a:r>
            <a:endParaRPr lang="en-US" altLang="zh-CN" sz="1600">
              <a:latin typeface="Calibri" panose="020F0502020204030204"/>
              <a:ea typeface="宋体" panose="02010600030101010101" pitchFamily="2" charset="-122"/>
            </a:endParaRPr>
          </a:p>
          <a:p>
            <a:pPr marL="254000" indent="0" algn="ctr" defTabSz="266700">
              <a:lnSpc>
                <a:spcPct val="150000"/>
              </a:lnSpc>
              <a:spcBef>
                <a:spcPct val="0"/>
              </a:spcBef>
              <a:spcAft>
                <a:spcPct val="0"/>
              </a:spcAft>
            </a:pPr>
            <a:r>
              <a:rPr lang="zh-CN" altLang="en-US" sz="1600">
                <a:latin typeface="等线" panose="02010600030101010101" charset="-122"/>
                <a:ea typeface="等线" panose="02010600030101010101" charset="-122"/>
              </a:rPr>
              <a:t>图</a:t>
            </a:r>
            <a:r>
              <a:rPr lang="en-US" altLang="zh-CN" sz="1600">
                <a:latin typeface="等线" panose="02010600030101010101" charset="-122"/>
                <a:ea typeface="等线" panose="02010600030101010101" charset="-122"/>
              </a:rPr>
              <a:t>6-8 </a:t>
            </a:r>
            <a:r>
              <a:rPr lang="zh-CN" altLang="en-US" sz="1600">
                <a:latin typeface="等线" panose="02010600030101010101" charset="-122"/>
                <a:ea typeface="等线" panose="02010600030101010101" charset="-122"/>
              </a:rPr>
              <a:t>刀具半径补偿工作过程</a:t>
            </a:r>
            <a:endParaRPr lang="zh-CN" altLang="en-US" sz="1600">
              <a:latin typeface="等线" panose="02010600030101010101" charset="-122"/>
              <a:ea typeface="等线" panose="02010600030101010101"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 name="文本框 142"/>
          <p:cNvSpPr txBox="1"/>
          <p:nvPr/>
        </p:nvSpPr>
        <p:spPr>
          <a:xfrm>
            <a:off x="1115695" y="1268730"/>
            <a:ext cx="7346315" cy="1337945"/>
          </a:xfrm>
          <a:prstGeom prst="rect">
            <a:avLst/>
          </a:prstGeom>
          <a:noFill/>
          <a:ln w="9525">
            <a:noFill/>
          </a:ln>
        </p:spPr>
        <p:txBody>
          <a:bodyPr wrap="square">
            <a:spAutoFit/>
          </a:bodyPr>
          <a:p>
            <a:pPr>
              <a:lnSpc>
                <a:spcPct val="150000"/>
              </a:lnSpc>
            </a:pPr>
            <a:r>
              <a:rPr lang="zh-CN" altLang="en-US" sz="1800" b="1">
                <a:ea typeface="宋体" panose="02010600030101010101" pitchFamily="2" charset="-122"/>
              </a:rPr>
              <a:t>（</a:t>
            </a:r>
            <a:r>
              <a:rPr lang="en-US" altLang="zh-CN" sz="1800" b="1">
                <a:ea typeface="宋体" panose="02010600030101010101" pitchFamily="2" charset="-122"/>
              </a:rPr>
              <a:t>3</a:t>
            </a:r>
            <a:r>
              <a:rPr lang="zh-CN" altLang="en-US" sz="1800" b="1">
                <a:ea typeface="宋体" panose="02010600030101010101" pitchFamily="2" charset="-122"/>
              </a:rPr>
              <a:t>）编程实例</a:t>
            </a:r>
            <a:r>
              <a:rPr lang="en-US" altLang="zh-CN" sz="1800" b="1">
                <a:ea typeface="宋体" panose="02010600030101010101" pitchFamily="2" charset="-122"/>
              </a:rPr>
              <a:t> </a:t>
            </a:r>
            <a:endParaRPr lang="en-US" altLang="zh-CN" sz="1800" b="1">
              <a:ea typeface="宋体" panose="02010600030101010101" pitchFamily="2" charset="-122"/>
            </a:endParaRPr>
          </a:p>
          <a:p>
            <a:pPr>
              <a:lnSpc>
                <a:spcPct val="150000"/>
              </a:lnSpc>
            </a:pPr>
            <a:r>
              <a:rPr lang="zh-CN" altLang="en-US" sz="1800">
                <a:ea typeface="宋体" panose="02010600030101010101" pitchFamily="2" charset="-122"/>
              </a:rPr>
              <a:t>如图</a:t>
            </a:r>
            <a:r>
              <a:rPr lang="en-US" altLang="zh-CN" sz="1800">
                <a:ea typeface="宋体" panose="02010600030101010101" pitchFamily="2" charset="-122"/>
              </a:rPr>
              <a:t>6-9</a:t>
            </a:r>
            <a:r>
              <a:rPr lang="zh-CN" altLang="en-US" sz="1800">
                <a:ea typeface="宋体" panose="02010600030101010101" pitchFamily="2" charset="-122"/>
              </a:rPr>
              <a:t>所示，利用刀具半径补偿指令编写工件外轮廓的数控铣床加工程序，已知立铣刀为</a:t>
            </a:r>
            <a:r>
              <a:rPr lang="en-US" altLang="zh-CN" sz="1800">
                <a:ea typeface="宋体" panose="02010600030101010101" pitchFamily="2" charset="-122"/>
              </a:rPr>
              <a:t>φ16mm</a:t>
            </a:r>
            <a:r>
              <a:rPr lang="zh-CN" altLang="en-US" sz="1800">
                <a:ea typeface="宋体" panose="02010600030101010101" pitchFamily="2" charset="-122"/>
              </a:rPr>
              <a:t>，加工深度</a:t>
            </a:r>
            <a:r>
              <a:rPr lang="en-US" altLang="zh-CN" sz="1800">
                <a:ea typeface="宋体" panose="02010600030101010101" pitchFamily="2" charset="-122"/>
              </a:rPr>
              <a:t>2mm</a:t>
            </a:r>
            <a:r>
              <a:rPr lang="zh-CN" altLang="en-US" sz="1800">
                <a:ea typeface="宋体" panose="02010600030101010101" pitchFamily="2" charset="-122"/>
              </a:rPr>
              <a:t>，半径补偿号为</a:t>
            </a:r>
            <a:r>
              <a:rPr lang="en-US" altLang="zh-CN" sz="1800">
                <a:ea typeface="宋体" panose="02010600030101010101" pitchFamily="2" charset="-122"/>
              </a:rPr>
              <a:t>D01</a:t>
            </a:r>
            <a:r>
              <a:rPr lang="zh-CN" altLang="en-US" sz="1800">
                <a:ea typeface="宋体" panose="02010600030101010101" pitchFamily="2" charset="-122"/>
              </a:rPr>
              <a:t>。</a:t>
            </a:r>
            <a:endParaRPr lang="zh-CN" altLang="en-US" sz="1800">
              <a:ea typeface="宋体" panose="02010600030101010101" pitchFamily="2" charset="-122"/>
            </a:endParaRPr>
          </a:p>
        </p:txBody>
      </p:sp>
      <p:pic>
        <p:nvPicPr>
          <p:cNvPr id="2" name="图片 1"/>
          <p:cNvPicPr/>
          <p:nvPr/>
        </p:nvPicPr>
        <p:blipFill>
          <a:blip r:embed="rId1"/>
          <a:stretch>
            <a:fillRect/>
          </a:stretch>
        </p:blipFill>
        <p:spPr>
          <a:xfrm>
            <a:off x="1115695" y="2853055"/>
            <a:ext cx="3659505" cy="2834005"/>
          </a:xfrm>
          <a:prstGeom prst="rect">
            <a:avLst/>
          </a:prstGeom>
        </p:spPr>
      </p:pic>
      <p:pic>
        <p:nvPicPr>
          <p:cNvPr id="3" name="图片 2"/>
          <p:cNvPicPr/>
          <p:nvPr/>
        </p:nvPicPr>
        <p:blipFill>
          <a:blip r:embed="rId2"/>
          <a:stretch>
            <a:fillRect/>
          </a:stretch>
        </p:blipFill>
        <p:spPr>
          <a:xfrm>
            <a:off x="4857115" y="3501390"/>
            <a:ext cx="3015615" cy="1630680"/>
          </a:xfrm>
          <a:prstGeom prst="rect">
            <a:avLst/>
          </a:prstGeom>
        </p:spPr>
      </p:pic>
      <p:sp>
        <p:nvSpPr>
          <p:cNvPr id="4" name="文本框 3"/>
          <p:cNvSpPr txBox="1"/>
          <p:nvPr/>
        </p:nvSpPr>
        <p:spPr>
          <a:xfrm>
            <a:off x="2124075" y="5805488"/>
            <a:ext cx="5080000" cy="506730"/>
          </a:xfrm>
          <a:prstGeom prst="rect">
            <a:avLst/>
          </a:prstGeom>
        </p:spPr>
        <p:txBody>
          <a:bodyPr>
            <a:spAutoFit/>
          </a:bodyPr>
          <a:p>
            <a:pPr marL="0" indent="266700" algn="ctr" defTabSz="266700">
              <a:lnSpc>
                <a:spcPct val="150000"/>
              </a:lnSpc>
              <a:spcBef>
                <a:spcPct val="0"/>
              </a:spcBef>
              <a:spcAft>
                <a:spcPct val="0"/>
              </a:spcAft>
            </a:pPr>
            <a:r>
              <a:rPr lang="zh-CN" altLang="en-US" sz="1800">
                <a:latin typeface="宋体" panose="02010600030101010101" pitchFamily="2" charset="-122"/>
                <a:ea typeface="宋体" panose="02010600030101010101" pitchFamily="2" charset="-122"/>
              </a:rPr>
              <a:t>图</a:t>
            </a:r>
            <a:r>
              <a:rPr lang="en-US" altLang="zh-CN" sz="1800">
                <a:latin typeface="宋体" panose="02010600030101010101" pitchFamily="2" charset="-122"/>
                <a:ea typeface="宋体" panose="02010600030101010101" pitchFamily="2" charset="-122"/>
              </a:rPr>
              <a:t>6-9 G02</a:t>
            </a:r>
            <a:r>
              <a:rPr lang="zh-CN" altLang="en-US" sz="1800">
                <a:latin typeface="宋体" panose="02010600030101010101" pitchFamily="2" charset="-122"/>
                <a:ea typeface="宋体" panose="02010600030101010101" pitchFamily="2" charset="-122"/>
              </a:rPr>
              <a:t>、</a:t>
            </a:r>
            <a:r>
              <a:rPr lang="en-US" altLang="zh-CN" sz="1800">
                <a:latin typeface="宋体" panose="02010600030101010101" pitchFamily="2" charset="-122"/>
                <a:ea typeface="宋体" panose="02010600030101010101" pitchFamily="2" charset="-122"/>
              </a:rPr>
              <a:t>G03</a:t>
            </a:r>
            <a:r>
              <a:rPr lang="zh-CN" altLang="en-US" sz="1800">
                <a:latin typeface="宋体" panose="02010600030101010101" pitchFamily="2" charset="-122"/>
                <a:ea typeface="宋体" panose="02010600030101010101" pitchFamily="2" charset="-122"/>
              </a:rPr>
              <a:t>和</a:t>
            </a:r>
            <a:r>
              <a:rPr lang="en-US" altLang="zh-CN" sz="1800">
                <a:latin typeface="宋体" panose="02010600030101010101" pitchFamily="2" charset="-122"/>
                <a:ea typeface="宋体" panose="02010600030101010101" pitchFamily="2" charset="-122"/>
              </a:rPr>
              <a:t>G41</a:t>
            </a:r>
            <a:r>
              <a:rPr lang="zh-CN" altLang="en-US" sz="1800">
                <a:latin typeface="宋体" panose="02010600030101010101" pitchFamily="2" charset="-122"/>
                <a:ea typeface="宋体" panose="02010600030101010101" pitchFamily="2" charset="-122"/>
              </a:rPr>
              <a:t>编程实例</a:t>
            </a:r>
            <a:endParaRPr lang="zh-CN" altLang="en-US" sz="1800">
              <a:latin typeface="宋体" panose="02010600030101010101" pitchFamily="2" charset="-122"/>
              <a:ea typeface="宋体" panose="02010600030101010101"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908175" y="548640"/>
            <a:ext cx="5646420" cy="6172200"/>
          </a:xfrm>
          <a:prstGeom prst="rect">
            <a:avLst/>
          </a:prstGeom>
        </p:spPr>
      </p:pic>
      <p:sp>
        <p:nvSpPr>
          <p:cNvPr id="3" name="文本框 2"/>
          <p:cNvSpPr txBox="1"/>
          <p:nvPr/>
        </p:nvSpPr>
        <p:spPr>
          <a:xfrm>
            <a:off x="1078230" y="363855"/>
            <a:ext cx="3048000" cy="368300"/>
          </a:xfrm>
          <a:prstGeom prst="rect">
            <a:avLst/>
          </a:prstGeom>
          <a:noFill/>
        </p:spPr>
        <p:txBody>
          <a:bodyPr wrap="square" rtlCol="0">
            <a:spAutoFit/>
          </a:bodyPr>
          <a:p>
            <a:r>
              <a:rPr lang="zh-CN" altLang="en-US"/>
              <a:t>程序：</a:t>
            </a:r>
            <a:endParaRPr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7" name="文本框 146"/>
          <p:cNvSpPr txBox="1"/>
          <p:nvPr/>
        </p:nvSpPr>
        <p:spPr>
          <a:xfrm>
            <a:off x="899795" y="1340485"/>
            <a:ext cx="7856220" cy="3415030"/>
          </a:xfrm>
          <a:prstGeom prst="rect">
            <a:avLst/>
          </a:prstGeom>
          <a:noFill/>
          <a:ln w="9525">
            <a:noFill/>
          </a:ln>
        </p:spPr>
        <p:txBody>
          <a:bodyPr wrap="square">
            <a:spAutoFit/>
          </a:bodyPr>
          <a:p>
            <a:pPr indent="304800">
              <a:lnSpc>
                <a:spcPct val="150000"/>
              </a:lnSpc>
            </a:pPr>
            <a:r>
              <a:rPr lang="zh-CN" sz="1800" b="1">
                <a:ea typeface="宋体" panose="02010600030101010101" pitchFamily="2" charset="-122"/>
              </a:rPr>
              <a:t>（2）G40、G41、G42指令及运用</a:t>
            </a:r>
            <a:r>
              <a:rPr lang="zh-CN" sz="1800">
                <a:ea typeface="宋体" panose="02010600030101010101" pitchFamily="2" charset="-122"/>
              </a:rPr>
              <a:t>指令格式</a:t>
            </a:r>
            <a:r>
              <a:rPr lang="en-US" sz="1800">
                <a:latin typeface="宋体" panose="02010600030101010101" pitchFamily="2" charset="-122"/>
              </a:rPr>
              <a:t>:G41/G42/G40  G00/G01 X_ Z_ F_ ;</a:t>
            </a:r>
            <a:r>
              <a:rPr lang="zh-CN" sz="1800">
                <a:ea typeface="宋体" panose="02010600030101010101" pitchFamily="2" charset="-122"/>
              </a:rPr>
              <a:t>指令说明：G40：刀具半径补偿取消指令，即使用该指令后，使G40、41、G42指令无效。G4l：刀具半径左补偿指令，即沿刀具运动方向看，刀具位于工件左侧时的刀具半径补偿。</a:t>
            </a:r>
            <a:endParaRPr lang="en-US" sz="1800">
              <a:latin typeface="宋体" panose="02010600030101010101" pitchFamily="2" charset="-122"/>
            </a:endParaRPr>
          </a:p>
          <a:p>
            <a:pPr indent="304800">
              <a:lnSpc>
                <a:spcPct val="150000"/>
              </a:lnSpc>
            </a:pPr>
            <a:r>
              <a:rPr lang="zh-CN" sz="1800">
                <a:ea typeface="宋体" panose="02010600030101010101" pitchFamily="2" charset="-122"/>
              </a:rPr>
              <a:t>G42：刀具半径右补偿指令，即沿刀具运动方向看。刀具位于工件右侧时的刀具半径补偿。</a:t>
            </a:r>
            <a:endParaRPr lang="zh-CN" altLang="en-US" sz="1800">
              <a:ea typeface="宋体" panose="02010600030101010101"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50938" y="214313"/>
            <a:ext cx="7793038" cy="1462088"/>
          </a:xfrm>
        </p:spPr>
        <p:txBody>
          <a:bodyPr vert="horz" wrap="square" lIns="91440" tIns="45720" rIns="91440" bIns="45720" numCol="1" anchor="b" anchorCtr="0" compatLnSpc="1"/>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zh-CN" altLang="zh-CN" sz="3600" b="1" i="0" u="none" strike="noStrike" kern="100" cap="none" spc="0" normalizeH="0" baseline="0" noProof="0" dirty="0" smtClean="0">
                <a:ln>
                  <a:noFill/>
                </a:ln>
                <a:solidFill>
                  <a:schemeClr val="tx2"/>
                </a:solidFill>
                <a:effectLst/>
                <a:uLnTx/>
                <a:uFillTx/>
                <a:latin typeface="黑体" panose="02010609060101010101" pitchFamily="49" charset="-122"/>
                <a:ea typeface="黑体" panose="02010609060101010101" pitchFamily="49" charset="-122"/>
                <a:cs typeface="+mj-cs"/>
              </a:rPr>
              <a:t>【任务实施】</a:t>
            </a:r>
            <a:endParaRPr kumimoji="0" lang="zh-CN" altLang="en-US" sz="3600" b="1" i="0" u="none" strike="noStrike" kern="0" cap="none" spc="0" normalizeH="0" baseline="0" noProof="0" dirty="0">
              <a:ln>
                <a:noFill/>
              </a:ln>
              <a:solidFill>
                <a:schemeClr val="tx2"/>
              </a:solidFill>
              <a:effectLst/>
              <a:uLnTx/>
              <a:uFillTx/>
              <a:latin typeface="黑体" panose="02010609060101010101" pitchFamily="49" charset="-122"/>
              <a:ea typeface="黑体" panose="02010609060101010101" pitchFamily="49" charset="-122"/>
              <a:cs typeface="+mj-cs"/>
            </a:endParaRPr>
          </a:p>
        </p:txBody>
      </p:sp>
      <p:sp>
        <p:nvSpPr>
          <p:cNvPr id="5" name="文本框 4"/>
          <p:cNvSpPr txBox="1"/>
          <p:nvPr/>
        </p:nvSpPr>
        <p:spPr>
          <a:xfrm>
            <a:off x="971550" y="1988820"/>
            <a:ext cx="7216775" cy="3830955"/>
          </a:xfrm>
          <a:prstGeom prst="rect">
            <a:avLst/>
          </a:prstGeom>
        </p:spPr>
        <p:txBody>
          <a:bodyPr wrap="square">
            <a:spAutoFit/>
          </a:bodyPr>
          <a:p>
            <a:pPr marL="0" indent="304800" algn="just" defTabSz="266700">
              <a:lnSpc>
                <a:spcPct val="150000"/>
              </a:lnSpc>
              <a:spcBef>
                <a:spcPct val="0"/>
              </a:spcBef>
              <a:spcAft>
                <a:spcPct val="0"/>
              </a:spcAft>
            </a:pPr>
            <a:r>
              <a:rPr lang="en-US" altLang="zh-CN" sz="1700" b="1">
                <a:latin typeface="宋体" panose="02010600030101010101" pitchFamily="2" charset="-122"/>
                <a:ea typeface="宋体" panose="02010600030101010101" pitchFamily="2" charset="-122"/>
              </a:rPr>
              <a:t>1.</a:t>
            </a:r>
            <a:r>
              <a:rPr lang="zh-CN" altLang="en-US" sz="1700" b="1">
                <a:latin typeface="宋体" panose="02010600030101010101" pitchFamily="2" charset="-122"/>
                <a:ea typeface="宋体" panose="02010600030101010101" pitchFamily="2" charset="-122"/>
              </a:rPr>
              <a:t>识读零件图样</a:t>
            </a:r>
            <a:endParaRPr lang="zh-CN" altLang="en-US" sz="1700" b="1">
              <a:latin typeface="宋体" panose="02010600030101010101" pitchFamily="2" charset="-122"/>
              <a:ea typeface="宋体" panose="02010600030101010101" pitchFamily="2" charset="-122"/>
            </a:endParaRPr>
          </a:p>
          <a:p>
            <a:pPr marL="0" indent="266700" algn="l" defTabSz="266700">
              <a:lnSpc>
                <a:spcPct val="150000"/>
              </a:lnSpc>
              <a:spcBef>
                <a:spcPct val="0"/>
              </a:spcBef>
              <a:spcAft>
                <a:spcPct val="0"/>
              </a:spcAft>
            </a:pPr>
            <a:r>
              <a:rPr lang="zh-CN" altLang="en-US" sz="1600" b="1">
                <a:latin typeface="宋体" panose="02010600030101010101" pitchFamily="2" charset="-122"/>
                <a:ea typeface="宋体" panose="02010600030101010101" pitchFamily="2" charset="-122"/>
              </a:rPr>
              <a:t>（</a:t>
            </a:r>
            <a:r>
              <a:rPr lang="en-US" altLang="zh-CN" sz="1600" b="1">
                <a:latin typeface="宋体" panose="02010600030101010101" pitchFamily="2" charset="-122"/>
                <a:ea typeface="宋体" panose="02010600030101010101" pitchFamily="2" charset="-122"/>
              </a:rPr>
              <a:t>1</a:t>
            </a:r>
            <a:r>
              <a:rPr lang="zh-CN" altLang="en-US" sz="1600" b="1">
                <a:latin typeface="宋体" panose="02010600030101010101" pitchFamily="2" charset="-122"/>
                <a:ea typeface="宋体" panose="02010600030101010101" pitchFamily="2" charset="-122"/>
              </a:rPr>
              <a:t>）图样分析</a:t>
            </a:r>
            <a:endParaRPr lang="zh-CN" altLang="en-US" sz="1600" b="1">
              <a:latin typeface="宋体" panose="02010600030101010101" pitchFamily="2" charset="-122"/>
              <a:ea typeface="宋体" panose="02010600030101010101" pitchFamily="2" charset="-122"/>
            </a:endParaRPr>
          </a:p>
          <a:p>
            <a:pPr marL="0" indent="266700" algn="l" defTabSz="266700">
              <a:lnSpc>
                <a:spcPct val="150000"/>
              </a:lnSpc>
              <a:spcBef>
                <a:spcPct val="0"/>
              </a:spcBef>
              <a:spcAft>
                <a:spcPct val="0"/>
              </a:spcAft>
            </a:pPr>
            <a:r>
              <a:rPr lang="zh-CN" altLang="en-US" sz="1600">
                <a:latin typeface="宋体" panose="02010600030101010101" pitchFamily="2" charset="-122"/>
                <a:ea typeface="宋体" panose="02010600030101010101" pitchFamily="2" charset="-122"/>
              </a:rPr>
              <a:t>由图</a:t>
            </a:r>
            <a:r>
              <a:rPr lang="en-US" altLang="zh-CN" sz="1600">
                <a:latin typeface="宋体" panose="02010600030101010101" pitchFamily="2" charset="-122"/>
                <a:ea typeface="宋体" panose="02010600030101010101" pitchFamily="2" charset="-122"/>
              </a:rPr>
              <a:t>6-1</a:t>
            </a:r>
            <a:r>
              <a:rPr lang="zh-CN" altLang="en-US" sz="1600">
                <a:latin typeface="宋体" panose="02010600030101010101" pitchFamily="2" charset="-122"/>
                <a:ea typeface="宋体" panose="02010600030101010101" pitchFamily="2" charset="-122"/>
              </a:rPr>
              <a:t>可知，该零件为端盖类零件，外形为圆弧和直线，加工上下表面、</a:t>
            </a:r>
            <a:r>
              <a:rPr lang="en-US" altLang="zh-CN" sz="1600">
                <a:latin typeface="宋体" panose="02010600030101010101" pitchFamily="2" charset="-122"/>
                <a:ea typeface="宋体" panose="02010600030101010101" pitchFamily="2" charset="-122"/>
              </a:rPr>
              <a:t>2</a:t>
            </a:r>
            <a:r>
              <a:rPr lang="zh-CN" altLang="en-US" sz="1600">
                <a:latin typeface="宋体" panose="02010600030101010101" pitchFamily="2" charset="-122"/>
                <a:ea typeface="宋体" panose="02010600030101010101" pitchFamily="2" charset="-122"/>
              </a:rPr>
              <a:t>处</a:t>
            </a:r>
            <a:r>
              <a:rPr lang="en-US" altLang="zh-CN" sz="1600">
                <a:latin typeface="宋体" panose="02010600030101010101" pitchFamily="2" charset="-122"/>
                <a:ea typeface="宋体" panose="02010600030101010101" pitchFamily="2" charset="-122"/>
              </a:rPr>
              <a:t>φ33mm</a:t>
            </a:r>
            <a:r>
              <a:rPr lang="zh-CN" altLang="en-US" sz="1600">
                <a:latin typeface="宋体" panose="02010600030101010101" pitchFamily="2" charset="-122"/>
                <a:ea typeface="宋体" panose="02010600030101010101" pitchFamily="2" charset="-122"/>
              </a:rPr>
              <a:t>圆弧面和</a:t>
            </a:r>
            <a:r>
              <a:rPr lang="en-US" altLang="zh-CN" sz="1600">
                <a:latin typeface="宋体" panose="02010600030101010101" pitchFamily="2" charset="-122"/>
                <a:ea typeface="宋体" panose="02010600030101010101" pitchFamily="2" charset="-122"/>
              </a:rPr>
              <a:t>2</a:t>
            </a:r>
            <a:r>
              <a:rPr lang="zh-CN" altLang="en-US" sz="1600">
                <a:latin typeface="宋体" panose="02010600030101010101" pitchFamily="2" charset="-122"/>
                <a:ea typeface="宋体" panose="02010600030101010101" pitchFamily="2" charset="-122"/>
              </a:rPr>
              <a:t>个</a:t>
            </a:r>
            <a:r>
              <a:rPr lang="en-US" altLang="zh-CN" sz="1600">
                <a:latin typeface="宋体" panose="02010600030101010101" pitchFamily="2" charset="-122"/>
                <a:ea typeface="宋体" panose="02010600030101010101" pitchFamily="2" charset="-122"/>
              </a:rPr>
              <a:t>φ5mm</a:t>
            </a:r>
            <a:r>
              <a:rPr lang="zh-CN" altLang="en-US" sz="1600">
                <a:latin typeface="宋体" panose="02010600030101010101" pitchFamily="2" charset="-122"/>
                <a:ea typeface="宋体" panose="02010600030101010101" pitchFamily="2" charset="-122"/>
              </a:rPr>
              <a:t>通孔，零件结构合理；由零件图可看出，需要保证外形宽度尺寸（</a:t>
            </a:r>
            <a:r>
              <a:rPr lang="en-US" altLang="zh-CN" sz="1600">
                <a:latin typeface="宋体" panose="02010600030101010101" pitchFamily="2" charset="-122"/>
                <a:ea typeface="宋体" panose="02010600030101010101" pitchFamily="2" charset="-122"/>
              </a:rPr>
              <a:t>20±0.05</a:t>
            </a:r>
            <a:r>
              <a:rPr lang="zh-CN" altLang="en-US" sz="1600">
                <a:latin typeface="宋体" panose="02010600030101010101" pitchFamily="2" charset="-122"/>
                <a:ea typeface="宋体" panose="02010600030101010101" pitchFamily="2" charset="-122"/>
              </a:rPr>
              <a:t>）</a:t>
            </a:r>
            <a:r>
              <a:rPr lang="en-US" altLang="zh-CN" sz="1600">
                <a:latin typeface="宋体" panose="02010600030101010101" pitchFamily="2" charset="-122"/>
                <a:ea typeface="宋体" panose="02010600030101010101" pitchFamily="2" charset="-122"/>
              </a:rPr>
              <a:t>mm</a:t>
            </a:r>
            <a:r>
              <a:rPr lang="zh-CN" altLang="en-US" sz="1600">
                <a:latin typeface="宋体" panose="02010600030101010101" pitchFamily="2" charset="-122"/>
                <a:ea typeface="宋体" panose="02010600030101010101" pitchFamily="2" charset="-122"/>
              </a:rPr>
              <a:t>，</a:t>
            </a:r>
            <a:r>
              <a:rPr lang="en-US" altLang="zh-CN" sz="1600">
                <a:latin typeface="宋体" panose="02010600030101010101" pitchFamily="2" charset="-122"/>
                <a:ea typeface="宋体" panose="02010600030101010101" pitchFamily="2" charset="-122"/>
              </a:rPr>
              <a:t>2</a:t>
            </a:r>
            <a:r>
              <a:rPr lang="zh-CN" altLang="en-US" sz="1600">
                <a:latin typeface="宋体" panose="02010600030101010101" pitchFamily="2" charset="-122"/>
                <a:ea typeface="宋体" panose="02010600030101010101" pitchFamily="2" charset="-122"/>
              </a:rPr>
              <a:t>个</a:t>
            </a:r>
            <a:r>
              <a:rPr lang="en-US" altLang="zh-CN" sz="1600">
                <a:latin typeface="宋体" panose="02010600030101010101" pitchFamily="2" charset="-122"/>
                <a:ea typeface="宋体" panose="02010600030101010101" pitchFamily="2" charset="-122"/>
              </a:rPr>
              <a:t>φ5mm</a:t>
            </a:r>
            <a:r>
              <a:rPr lang="zh-CN" altLang="en-US" sz="1600">
                <a:latin typeface="宋体" panose="02010600030101010101" pitchFamily="2" charset="-122"/>
                <a:ea typeface="宋体" panose="02010600030101010101" pitchFamily="2" charset="-122"/>
              </a:rPr>
              <a:t>沉孔的定位尺寸</a:t>
            </a:r>
            <a:r>
              <a:rPr lang="en-US" altLang="zh-CN" sz="1600">
                <a:latin typeface="宋体" panose="02010600030101010101" pitchFamily="2" charset="-122"/>
                <a:ea typeface="宋体" panose="02010600030101010101" pitchFamily="2" charset="-122"/>
              </a:rPr>
              <a:t>22mm</a:t>
            </a:r>
            <a:r>
              <a:rPr lang="zh-CN" altLang="en-US" sz="1600">
                <a:latin typeface="宋体" panose="02010600030101010101" pitchFamily="2" charset="-122"/>
                <a:ea typeface="宋体" panose="02010600030101010101" pitchFamily="2" charset="-122"/>
              </a:rPr>
              <a:t>，零件厚度尺寸（</a:t>
            </a:r>
            <a:r>
              <a:rPr lang="en-US" altLang="zh-CN" sz="1600">
                <a:latin typeface="宋体" panose="02010600030101010101" pitchFamily="2" charset="-122"/>
                <a:ea typeface="宋体" panose="02010600030101010101" pitchFamily="2" charset="-122"/>
              </a:rPr>
              <a:t>5±0.05</a:t>
            </a:r>
            <a:r>
              <a:rPr lang="zh-CN" altLang="en-US" sz="1600">
                <a:latin typeface="宋体" panose="02010600030101010101" pitchFamily="2" charset="-122"/>
                <a:ea typeface="宋体" panose="02010600030101010101" pitchFamily="2" charset="-122"/>
              </a:rPr>
              <a:t>）</a:t>
            </a:r>
            <a:r>
              <a:rPr lang="en-US" altLang="zh-CN" sz="1600">
                <a:latin typeface="宋体" panose="02010600030101010101" pitchFamily="2" charset="-122"/>
                <a:ea typeface="宋体" panose="02010600030101010101" pitchFamily="2" charset="-122"/>
              </a:rPr>
              <a:t>mm</a:t>
            </a:r>
            <a:r>
              <a:rPr lang="zh-CN" altLang="en-US" sz="1600">
                <a:latin typeface="宋体" panose="02010600030101010101" pitchFamily="2" charset="-122"/>
                <a:ea typeface="宋体" panose="02010600030101010101" pitchFamily="2" charset="-122"/>
              </a:rPr>
              <a:t>，上下表面的表面粗糙度均为</a:t>
            </a:r>
            <a:r>
              <a:rPr lang="en-US" altLang="zh-CN" sz="1600" i="1">
                <a:latin typeface="宋体" panose="02010600030101010101" pitchFamily="2" charset="-122"/>
                <a:ea typeface="宋体" panose="02010600030101010101" pitchFamily="2" charset="-122"/>
              </a:rPr>
              <a:t>Ra</a:t>
            </a:r>
            <a:r>
              <a:rPr lang="en-US" altLang="zh-CN" sz="1600">
                <a:latin typeface="宋体" panose="02010600030101010101" pitchFamily="2" charset="-122"/>
                <a:ea typeface="宋体" panose="02010600030101010101" pitchFamily="2" charset="-122"/>
              </a:rPr>
              <a:t>1.6μm</a:t>
            </a:r>
            <a:r>
              <a:rPr lang="zh-CN" altLang="en-US" sz="1600">
                <a:latin typeface="宋体" panose="02010600030101010101" pitchFamily="2" charset="-122"/>
                <a:ea typeface="宋体" panose="02010600030101010101" pitchFamily="2" charset="-122"/>
              </a:rPr>
              <a:t>。总之，端盖零件结构简单，但尺寸精度和表面粗糙度要求较高。</a:t>
            </a:r>
            <a:endParaRPr lang="zh-CN" altLang="en-US" sz="1600">
              <a:latin typeface="宋体" panose="02010600030101010101" pitchFamily="2" charset="-122"/>
              <a:ea typeface="宋体" panose="02010600030101010101" pitchFamily="2" charset="-122"/>
            </a:endParaRPr>
          </a:p>
          <a:p>
            <a:pPr marL="0" indent="0" algn="l" defTabSz="266700">
              <a:lnSpc>
                <a:spcPct val="150000"/>
              </a:lnSpc>
              <a:spcBef>
                <a:spcPct val="0"/>
              </a:spcBef>
              <a:spcAft>
                <a:spcPct val="0"/>
              </a:spcAft>
            </a:pPr>
            <a:r>
              <a:rPr lang="en-US" altLang="zh-CN" sz="1700" b="1">
                <a:latin typeface="宋体" panose="02010600030101010101" pitchFamily="2" charset="-122"/>
                <a:ea typeface="宋体" panose="02010600030101010101" pitchFamily="2" charset="-122"/>
              </a:rPr>
              <a:t>  </a:t>
            </a:r>
            <a:r>
              <a:rPr lang="zh-CN" altLang="en-US" sz="1600" b="1">
                <a:latin typeface="宋体" panose="02010600030101010101" pitchFamily="2" charset="-122"/>
                <a:ea typeface="宋体" panose="02010600030101010101" pitchFamily="2" charset="-122"/>
              </a:rPr>
              <a:t>（</a:t>
            </a:r>
            <a:r>
              <a:rPr lang="en-US" altLang="zh-CN" sz="1600" b="1">
                <a:latin typeface="宋体" panose="02010600030101010101" pitchFamily="2" charset="-122"/>
                <a:ea typeface="宋体" panose="02010600030101010101" pitchFamily="2" charset="-122"/>
              </a:rPr>
              <a:t>2</a:t>
            </a:r>
            <a:r>
              <a:rPr lang="zh-CN" altLang="en-US" sz="1600" b="1">
                <a:latin typeface="宋体" panose="02010600030101010101" pitchFamily="2" charset="-122"/>
                <a:ea typeface="宋体" panose="02010600030101010101" pitchFamily="2" charset="-122"/>
              </a:rPr>
              <a:t>）确定工件毛坯</a:t>
            </a:r>
            <a:r>
              <a:rPr lang="en-US" altLang="zh-CN" sz="1600">
                <a:latin typeface="宋体" panose="02010600030101010101" pitchFamily="2" charset="-122"/>
                <a:ea typeface="宋体" panose="02010600030101010101" pitchFamily="2" charset="-122"/>
              </a:rPr>
              <a:t>  </a:t>
            </a:r>
            <a:endParaRPr lang="en-US" altLang="zh-CN" sz="1600">
              <a:latin typeface="宋体" panose="02010600030101010101" pitchFamily="2" charset="-122"/>
              <a:ea typeface="宋体" panose="02010600030101010101" pitchFamily="2" charset="-122"/>
            </a:endParaRPr>
          </a:p>
          <a:p>
            <a:pPr marL="0" indent="0" algn="just" defTabSz="266700">
              <a:lnSpc>
                <a:spcPct val="150000"/>
              </a:lnSpc>
              <a:spcBef>
                <a:spcPct val="0"/>
              </a:spcBef>
              <a:spcAft>
                <a:spcPct val="0"/>
              </a:spcAft>
            </a:pPr>
            <a:r>
              <a:rPr lang="en-US" altLang="zh-CN" sz="1600">
                <a:latin typeface="宋体" panose="02010600030101010101" pitchFamily="2" charset="-122"/>
                <a:ea typeface="宋体" panose="02010600030101010101" pitchFamily="2" charset="-122"/>
              </a:rPr>
              <a:t>    </a:t>
            </a:r>
            <a:r>
              <a:rPr lang="zh-CN" altLang="en-US" sz="1600">
                <a:latin typeface="宋体" panose="02010600030101010101" pitchFamily="2" charset="-122"/>
                <a:ea typeface="宋体" panose="02010600030101010101" pitchFamily="2" charset="-122"/>
              </a:rPr>
              <a:t>根据图</a:t>
            </a:r>
            <a:r>
              <a:rPr lang="en-US" altLang="zh-CN" sz="1600">
                <a:latin typeface="宋体" panose="02010600030101010101" pitchFamily="2" charset="-122"/>
                <a:ea typeface="宋体" panose="02010600030101010101" pitchFamily="2" charset="-122"/>
              </a:rPr>
              <a:t>6-1</a:t>
            </a:r>
            <a:r>
              <a:rPr lang="zh-CN" altLang="en-US" sz="1600">
                <a:latin typeface="宋体" panose="02010600030101010101" pitchFamily="2" charset="-122"/>
                <a:ea typeface="宋体" panose="02010600030101010101" pitchFamily="2" charset="-122"/>
              </a:rPr>
              <a:t>可知，毛坯材料为铝材。根据零件的外形尺寸，确定的毛坯尺寸规格为</a:t>
            </a:r>
            <a:r>
              <a:rPr lang="en-US" altLang="zh-CN" sz="1600">
                <a:latin typeface="宋体" panose="02010600030101010101" pitchFamily="2" charset="-122"/>
                <a:ea typeface="宋体" panose="02010600030101010101" pitchFamily="2" charset="-122"/>
              </a:rPr>
              <a:t>35mm×25mm×12mm</a:t>
            </a:r>
            <a:r>
              <a:rPr lang="zh-CN" altLang="en-US" sz="1600">
                <a:latin typeface="宋体" panose="02010600030101010101" pitchFamily="2" charset="-122"/>
                <a:ea typeface="宋体" panose="02010600030101010101" pitchFamily="2" charset="-122"/>
              </a:rPr>
              <a:t>。</a:t>
            </a:r>
            <a:endParaRPr lang="zh-CN" altLang="en-US" sz="1600">
              <a:latin typeface="宋体" panose="02010600030101010101" pitchFamily="2" charset="-122"/>
              <a:ea typeface="宋体" panose="02010600030101010101" pitchFamily="2"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331595" y="2132965"/>
            <a:ext cx="5080000" cy="1900555"/>
          </a:xfrm>
          <a:prstGeom prst="rect">
            <a:avLst/>
          </a:prstGeom>
          <a:noFill/>
          <a:ln w="9525">
            <a:noFill/>
          </a:ln>
        </p:spPr>
        <p:txBody>
          <a:bodyPr>
            <a:spAutoFit/>
          </a:bodyPr>
          <a:p>
            <a:pPr algn="just" defTabSz="914400" eaLnBrk="0" hangingPunct="0">
              <a:lnSpc>
                <a:spcPct val="150000"/>
              </a:lnSpc>
              <a:spcBef>
                <a:spcPct val="20000"/>
              </a:spcBef>
              <a:spcAft>
                <a:spcPts val="0"/>
              </a:spcAft>
              <a:buClr>
                <a:schemeClr val="folHlink"/>
              </a:buClr>
              <a:buSzPct val="60000"/>
              <a:buFont typeface="Wingdings" panose="05000000000000000000" pitchFamily="2" charset="2"/>
              <a:tabLst>
                <a:tab pos="609600" algn="l"/>
              </a:tabLst>
              <a:defRPr/>
            </a:pPr>
            <a:r>
              <a:rPr lang="en-US" altLang="zh-CN" sz="2400" b="1">
                <a:sym typeface="+mn-ea"/>
              </a:rPr>
              <a:t>2.</a:t>
            </a:r>
            <a:r>
              <a:rPr lang="zh-CN" altLang="en-US" sz="2400" b="1"/>
              <a:t>制订工艺路线</a:t>
            </a:r>
            <a:endParaRPr lang="zh-CN" altLang="en-US" sz="2400" b="1"/>
          </a:p>
          <a:p>
            <a:pPr algn="just" defTabSz="914400" eaLnBrk="0" hangingPunct="0">
              <a:lnSpc>
                <a:spcPct val="150000"/>
              </a:lnSpc>
              <a:spcBef>
                <a:spcPct val="20000"/>
              </a:spcBef>
              <a:spcAft>
                <a:spcPts val="0"/>
              </a:spcAft>
              <a:buClr>
                <a:schemeClr val="folHlink"/>
              </a:buClr>
              <a:buSzPct val="60000"/>
              <a:buFont typeface="Wingdings" panose="05000000000000000000" pitchFamily="2" charset="2"/>
              <a:tabLst>
                <a:tab pos="609600" algn="l"/>
              </a:tabLst>
              <a:defRPr/>
            </a:pPr>
            <a:r>
              <a:rPr lang="en-US" altLang="zh-CN" sz="2400" b="1">
                <a:sym typeface="+mn-ea"/>
              </a:rPr>
              <a:t>3.</a:t>
            </a:r>
            <a:r>
              <a:rPr lang="zh-CN" altLang="en-US" sz="2400" b="1"/>
              <a:t>编写程序</a:t>
            </a:r>
            <a:endParaRPr lang="zh-CN" altLang="en-US" sz="2400" b="1"/>
          </a:p>
          <a:p>
            <a:pPr algn="just" defTabSz="914400" eaLnBrk="0" hangingPunct="0">
              <a:lnSpc>
                <a:spcPct val="150000"/>
              </a:lnSpc>
              <a:spcBef>
                <a:spcPct val="20000"/>
              </a:spcBef>
              <a:spcAft>
                <a:spcPts val="0"/>
              </a:spcAft>
              <a:buClr>
                <a:schemeClr val="folHlink"/>
              </a:buClr>
              <a:buSzPct val="60000"/>
              <a:buFont typeface="Wingdings" panose="05000000000000000000" pitchFamily="2" charset="2"/>
              <a:tabLst>
                <a:tab pos="609600" algn="l"/>
              </a:tabLst>
              <a:defRPr/>
            </a:pPr>
            <a:r>
              <a:rPr lang="en-US" altLang="zh-CN" sz="2400" b="1">
                <a:sym typeface="+mn-ea"/>
              </a:rPr>
              <a:t>4.</a:t>
            </a:r>
            <a:r>
              <a:rPr lang="zh-CN" altLang="en-US" sz="2400" b="1"/>
              <a:t>加工端盖</a:t>
            </a:r>
            <a:endParaRPr lang="en-US" altLang="zh-CN" sz="2400" b="1"/>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Rectangle 5"/>
          <p:cNvSpPr>
            <a:spLocks noGrp="1"/>
          </p:cNvSpPr>
          <p:nvPr>
            <p:ph type="title"/>
          </p:nvPr>
        </p:nvSpPr>
        <p:spPr>
          <a:xfrm>
            <a:off x="1116013" y="260350"/>
            <a:ext cx="7793037" cy="1462088"/>
          </a:xfrm>
        </p:spPr>
        <p:txBody>
          <a:bodyPr vert="horz" wrap="square" lIns="91440" tIns="45720" rIns="91440" bIns="45720" anchor="b" anchorCtr="0"/>
          <a:p>
            <a:pPr marL="342900" indent="-342900" eaLnBrk="1" hangingPunct="1">
              <a:spcBef>
                <a:spcPct val="20000"/>
              </a:spcBef>
            </a:pPr>
            <a:r>
              <a:rPr lang="zh-CN" altLang="en-US" sz="4000" b="1" dirty="0">
                <a:latin typeface="黑体" panose="02010609060101010101" pitchFamily="49" charset="-122"/>
                <a:ea typeface="黑体" panose="02010609060101010101" pitchFamily="49" charset="-122"/>
              </a:rPr>
              <a:t> </a:t>
            </a:r>
            <a:r>
              <a:rPr lang="en-US" altLang="zh-CN" sz="4000" b="1" dirty="0">
                <a:solidFill>
                  <a:srgbClr val="3333CC"/>
                </a:solidFill>
                <a:latin typeface="黑体" panose="02010609060101010101" pitchFamily="49" charset="-122"/>
                <a:ea typeface="黑体" panose="02010609060101010101" pitchFamily="49" charset="-122"/>
              </a:rPr>
              <a:t>[</a:t>
            </a:r>
            <a:r>
              <a:rPr lang="zh-CN" altLang="en-US" sz="4000" b="1" dirty="0">
                <a:solidFill>
                  <a:srgbClr val="3333CC"/>
                </a:solidFill>
                <a:latin typeface="黑体" panose="02010609060101010101" pitchFamily="49" charset="-122"/>
                <a:ea typeface="黑体" panose="02010609060101010101" pitchFamily="49" charset="-122"/>
              </a:rPr>
              <a:t>知识目标</a:t>
            </a:r>
            <a:r>
              <a:rPr lang="en-US" altLang="zh-CN" sz="4000" b="1" dirty="0">
                <a:solidFill>
                  <a:srgbClr val="3333CC"/>
                </a:solidFill>
                <a:latin typeface="黑体" panose="02010609060101010101" pitchFamily="49" charset="-122"/>
                <a:ea typeface="黑体" panose="02010609060101010101" pitchFamily="49" charset="-122"/>
              </a:rPr>
              <a:t>]</a:t>
            </a:r>
            <a:endParaRPr lang="zh-CN" altLang="en-US" sz="4000" b="1" dirty="0">
              <a:latin typeface="黑体" panose="02010609060101010101" pitchFamily="49" charset="-122"/>
              <a:ea typeface="黑体" panose="02010609060101010101" pitchFamily="49" charset="-122"/>
            </a:endParaRPr>
          </a:p>
        </p:txBody>
      </p:sp>
      <p:sp>
        <p:nvSpPr>
          <p:cNvPr id="4099" name="Rectangle 6"/>
          <p:cNvSpPr>
            <a:spLocks noGrp="1" noChangeArrowheads="1"/>
          </p:cNvSpPr>
          <p:nvPr>
            <p:ph idx="1"/>
          </p:nvPr>
        </p:nvSpPr>
        <p:spPr>
          <a:xfrm>
            <a:off x="490220" y="2018030"/>
            <a:ext cx="8465185" cy="4435475"/>
          </a:xfrm>
        </p:spPr>
        <p:txBody>
          <a:bodyPr vert="horz" wrap="square" lIns="91440" tIns="45720" rIns="91440" bIns="45720" numCol="1" anchor="t" anchorCtr="0" compatLnSpc="1"/>
          <a:lstStyle/>
          <a:p>
            <a:pPr marL="0" marR="0" lvl="0" indent="0" algn="just" defTabSz="914400" rtl="0" eaLnBrk="0" fontAlgn="base" latinLnBrk="0" hangingPunct="0">
              <a:lnSpc>
                <a:spcPts val="51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1</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）识读端盖的零件图样，清楚其加工要素。</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	</a:t>
            </a:r>
            <a:endPar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ts val="51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2</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）知道刀具半径补偿的概念及应用。</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ts val="51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3</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）清楚圆弧插补</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G02/G03</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指令的编程格式及指令用途。</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ts val="51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4</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）清楚</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G41/G42/G40</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指令的编程格式及指令用途。</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Rectangle 5"/>
          <p:cNvSpPr>
            <a:spLocks noGrp="1"/>
          </p:cNvSpPr>
          <p:nvPr>
            <p:ph type="title"/>
          </p:nvPr>
        </p:nvSpPr>
        <p:spPr>
          <a:xfrm>
            <a:off x="1116013" y="333375"/>
            <a:ext cx="7793037" cy="1462088"/>
          </a:xfrm>
        </p:spPr>
        <p:txBody>
          <a:bodyPr vert="horz" wrap="square" lIns="91440" tIns="45720" rIns="91440" bIns="45720" anchor="b" anchorCtr="0"/>
          <a:p>
            <a:pPr marL="342900" indent="-342900" eaLnBrk="1" hangingPunct="1">
              <a:spcBef>
                <a:spcPct val="20000"/>
              </a:spcBef>
            </a:pPr>
            <a:r>
              <a:rPr lang="zh-CN" altLang="en-US" sz="4000" b="1" dirty="0">
                <a:latin typeface="黑体" panose="02010609060101010101" pitchFamily="49" charset="-122"/>
                <a:ea typeface="黑体" panose="02010609060101010101" pitchFamily="49" charset="-122"/>
              </a:rPr>
              <a:t> </a:t>
            </a:r>
            <a:r>
              <a:rPr lang="en-US" altLang="zh-CN" sz="4000" b="1" dirty="0">
                <a:solidFill>
                  <a:srgbClr val="3333CC"/>
                </a:solidFill>
                <a:latin typeface="黑体" panose="02010609060101010101" pitchFamily="49" charset="-122"/>
                <a:ea typeface="黑体" panose="02010609060101010101" pitchFamily="49" charset="-122"/>
              </a:rPr>
              <a:t>[</a:t>
            </a:r>
            <a:r>
              <a:rPr lang="zh-CN" altLang="en-US" sz="4000" b="1" dirty="0">
                <a:solidFill>
                  <a:srgbClr val="3333CC"/>
                </a:solidFill>
                <a:latin typeface="黑体" panose="02010609060101010101" pitchFamily="49" charset="-122"/>
                <a:ea typeface="黑体" panose="02010609060101010101" pitchFamily="49" charset="-122"/>
              </a:rPr>
              <a:t>技能目标</a:t>
            </a:r>
            <a:r>
              <a:rPr lang="en-US" altLang="zh-CN" sz="4000" b="1" dirty="0">
                <a:solidFill>
                  <a:srgbClr val="3333CC"/>
                </a:solidFill>
                <a:latin typeface="黑体" panose="02010609060101010101" pitchFamily="49" charset="-122"/>
                <a:ea typeface="黑体" panose="02010609060101010101" pitchFamily="49" charset="-122"/>
              </a:rPr>
              <a:t>]</a:t>
            </a:r>
            <a:endParaRPr lang="zh-CN" altLang="en-US" sz="4000" b="1" dirty="0">
              <a:latin typeface="黑体" panose="02010609060101010101" pitchFamily="49" charset="-122"/>
              <a:ea typeface="黑体" panose="02010609060101010101" pitchFamily="49" charset="-122"/>
            </a:endParaRPr>
          </a:p>
        </p:txBody>
      </p:sp>
      <p:sp>
        <p:nvSpPr>
          <p:cNvPr id="4099" name="Rectangle 6"/>
          <p:cNvSpPr>
            <a:spLocks noGrp="1" noChangeArrowheads="1"/>
          </p:cNvSpPr>
          <p:nvPr>
            <p:ph idx="1"/>
          </p:nvPr>
        </p:nvSpPr>
        <p:spPr>
          <a:xfrm>
            <a:off x="487045" y="1844675"/>
            <a:ext cx="8468360" cy="4435475"/>
          </a:xfrm>
        </p:spPr>
        <p:txBody>
          <a:bodyPr vert="horz" wrap="square" lIns="91440" tIns="45720" rIns="91440" bIns="45720" numCol="1" anchor="t" anchorCtr="0" compatLnSpc="1"/>
          <a:lstStyle/>
          <a:p>
            <a:pPr marL="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1</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）能正确使用</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G02</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G03</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G41</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G42</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和</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G40</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指令编写程序。</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2</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）能根据零件的加工要求制订端盖的加工工艺。</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3</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）能在教师的指引下正确编写端盖的加工程序。</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4</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）能选择合适的刀具加工端盖零件。</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5</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）能正确选用量具测量端盖零件尺寸。</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Rectangle 5"/>
          <p:cNvSpPr>
            <a:spLocks noGrp="1"/>
          </p:cNvSpPr>
          <p:nvPr>
            <p:ph type="title"/>
          </p:nvPr>
        </p:nvSpPr>
        <p:spPr>
          <a:xfrm>
            <a:off x="1116013" y="333375"/>
            <a:ext cx="7793037" cy="1462088"/>
          </a:xfrm>
        </p:spPr>
        <p:txBody>
          <a:bodyPr vert="horz" wrap="square" lIns="91440" tIns="45720" rIns="91440" bIns="45720" anchor="b" anchorCtr="0"/>
          <a:p>
            <a:pPr marL="342900" indent="-342900" eaLnBrk="1" hangingPunct="1">
              <a:spcBef>
                <a:spcPct val="20000"/>
              </a:spcBef>
            </a:pPr>
            <a:r>
              <a:rPr lang="zh-CN" altLang="en-US" sz="4000" b="1" dirty="0">
                <a:latin typeface="黑体" panose="02010609060101010101" pitchFamily="49" charset="-122"/>
                <a:ea typeface="黑体" panose="02010609060101010101" pitchFamily="49" charset="-122"/>
              </a:rPr>
              <a:t> </a:t>
            </a:r>
            <a:r>
              <a:rPr lang="en-US" altLang="zh-CN" sz="4000" b="1" dirty="0">
                <a:solidFill>
                  <a:srgbClr val="3333CC"/>
                </a:solidFill>
                <a:latin typeface="黑体" panose="02010609060101010101" pitchFamily="49" charset="-122"/>
                <a:ea typeface="黑体" panose="02010609060101010101" pitchFamily="49" charset="-122"/>
              </a:rPr>
              <a:t>[</a:t>
            </a:r>
            <a:r>
              <a:rPr lang="zh-CN" altLang="en-US" sz="4000" b="1" dirty="0">
                <a:solidFill>
                  <a:srgbClr val="3333CC"/>
                </a:solidFill>
                <a:latin typeface="黑体" panose="02010609060101010101" pitchFamily="49" charset="-122"/>
                <a:ea typeface="黑体" panose="02010609060101010101" pitchFamily="49" charset="-122"/>
              </a:rPr>
              <a:t>素质</a:t>
            </a:r>
            <a:r>
              <a:rPr lang="zh-CN" altLang="en-US" sz="4000" b="1" dirty="0">
                <a:solidFill>
                  <a:srgbClr val="3333CC"/>
                </a:solidFill>
                <a:latin typeface="黑体" panose="02010609060101010101" pitchFamily="49" charset="-122"/>
                <a:ea typeface="黑体" panose="02010609060101010101" pitchFamily="49" charset="-122"/>
              </a:rPr>
              <a:t>目标</a:t>
            </a:r>
            <a:r>
              <a:rPr lang="en-US" altLang="zh-CN" sz="4000" b="1" dirty="0">
                <a:solidFill>
                  <a:srgbClr val="3333CC"/>
                </a:solidFill>
                <a:latin typeface="黑体" panose="02010609060101010101" pitchFamily="49" charset="-122"/>
                <a:ea typeface="黑体" panose="02010609060101010101" pitchFamily="49" charset="-122"/>
              </a:rPr>
              <a:t>]</a:t>
            </a:r>
            <a:endParaRPr lang="zh-CN" altLang="en-US" sz="4000" b="1" dirty="0">
              <a:latin typeface="黑体" panose="02010609060101010101" pitchFamily="49" charset="-122"/>
              <a:ea typeface="黑体" panose="02010609060101010101" pitchFamily="49" charset="-122"/>
            </a:endParaRPr>
          </a:p>
        </p:txBody>
      </p:sp>
      <p:sp>
        <p:nvSpPr>
          <p:cNvPr id="4099" name="Rectangle 6"/>
          <p:cNvSpPr>
            <a:spLocks noGrp="1" noChangeArrowheads="1"/>
          </p:cNvSpPr>
          <p:nvPr>
            <p:ph idx="1"/>
          </p:nvPr>
        </p:nvSpPr>
        <p:spPr>
          <a:xfrm>
            <a:off x="330200" y="1917065"/>
            <a:ext cx="8625205" cy="4435475"/>
          </a:xfrm>
        </p:spPr>
        <p:txBody>
          <a:bodyPr vert="horz" wrap="square" lIns="91440" tIns="45720" rIns="91440" bIns="45720" numCol="1" anchor="t" anchorCtr="0" compatLnSpc="1"/>
          <a:lstStyle/>
          <a:p>
            <a:pPr marL="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1</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）能够在制订端盖零件加工工艺方案时提出自己的见解。</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2</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）清楚圆弧面加工方法和注意事项，能在教师的招引下，与小组同学团结协助学习，规范操作。</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3</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）能够与小组同学团结协作学习，按安全文明生产要求完成零件加工。</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4</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）能够运用所学的知识，对学习过程中本小组遇到的问题提出解决意见。</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Rectangle 5"/>
          <p:cNvSpPr>
            <a:spLocks noGrp="1"/>
          </p:cNvSpPr>
          <p:nvPr>
            <p:ph type="title"/>
          </p:nvPr>
        </p:nvSpPr>
        <p:spPr>
          <a:xfrm>
            <a:off x="1116013" y="333375"/>
            <a:ext cx="7793037" cy="1462088"/>
          </a:xfrm>
        </p:spPr>
        <p:txBody>
          <a:bodyPr vert="horz" wrap="square" lIns="91440" tIns="45720" rIns="91440" bIns="45720" anchor="b" anchorCtr="0"/>
          <a:p>
            <a:pPr marL="342900" indent="-342900" eaLnBrk="1" hangingPunct="1">
              <a:spcBef>
                <a:spcPct val="20000"/>
              </a:spcBef>
            </a:pPr>
            <a:r>
              <a:rPr lang="zh-CN" altLang="en-US" sz="4000" b="1" dirty="0">
                <a:latin typeface="黑体" panose="02010609060101010101" pitchFamily="49" charset="-122"/>
                <a:ea typeface="黑体" panose="02010609060101010101" pitchFamily="49" charset="-122"/>
              </a:rPr>
              <a:t> </a:t>
            </a:r>
            <a:r>
              <a:rPr lang="en-US" altLang="zh-CN" sz="4000" b="1" dirty="0">
                <a:solidFill>
                  <a:srgbClr val="3333CC"/>
                </a:solidFill>
                <a:latin typeface="黑体" panose="02010609060101010101" pitchFamily="49" charset="-122"/>
                <a:ea typeface="黑体" panose="02010609060101010101" pitchFamily="49" charset="-122"/>
              </a:rPr>
              <a:t>[</a:t>
            </a:r>
            <a:r>
              <a:rPr lang="zh-CN" altLang="en-US" sz="4000" b="1" dirty="0">
                <a:solidFill>
                  <a:srgbClr val="3333CC"/>
                </a:solidFill>
                <a:latin typeface="黑体" panose="02010609060101010101" pitchFamily="49" charset="-122"/>
                <a:ea typeface="黑体" panose="02010609060101010101" pitchFamily="49" charset="-122"/>
              </a:rPr>
              <a:t>核心素养</a:t>
            </a:r>
            <a:r>
              <a:rPr lang="zh-CN" altLang="en-US" sz="4000" b="1" dirty="0">
                <a:solidFill>
                  <a:srgbClr val="3333CC"/>
                </a:solidFill>
                <a:latin typeface="黑体" panose="02010609060101010101" pitchFamily="49" charset="-122"/>
                <a:ea typeface="黑体" panose="02010609060101010101" pitchFamily="49" charset="-122"/>
              </a:rPr>
              <a:t>目标</a:t>
            </a:r>
            <a:r>
              <a:rPr lang="en-US" altLang="zh-CN" sz="4000" b="1" dirty="0">
                <a:solidFill>
                  <a:srgbClr val="3333CC"/>
                </a:solidFill>
                <a:latin typeface="黑体" panose="02010609060101010101" pitchFamily="49" charset="-122"/>
                <a:ea typeface="黑体" panose="02010609060101010101" pitchFamily="49" charset="-122"/>
              </a:rPr>
              <a:t>]</a:t>
            </a:r>
            <a:endParaRPr lang="zh-CN" altLang="en-US" sz="4000" b="1" dirty="0">
              <a:latin typeface="黑体" panose="02010609060101010101" pitchFamily="49" charset="-122"/>
              <a:ea typeface="黑体" panose="02010609060101010101" pitchFamily="49" charset="-122"/>
            </a:endParaRPr>
          </a:p>
        </p:txBody>
      </p:sp>
      <p:sp>
        <p:nvSpPr>
          <p:cNvPr id="4099" name="Rectangle 6"/>
          <p:cNvSpPr>
            <a:spLocks noGrp="1" noChangeArrowheads="1"/>
          </p:cNvSpPr>
          <p:nvPr>
            <p:ph idx="1"/>
          </p:nvPr>
        </p:nvSpPr>
        <p:spPr>
          <a:xfrm>
            <a:off x="224155" y="2018030"/>
            <a:ext cx="8731250" cy="4435475"/>
          </a:xfrm>
        </p:spPr>
        <p:txBody>
          <a:bodyPr vert="horz" wrap="square" lIns="91440" tIns="45720" rIns="91440" bIns="45720" numCol="1" anchor="t" anchorCtr="0" compatLnSpc="1"/>
          <a:lstStyle/>
          <a:p>
            <a:pPr marL="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1</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）具备责任意识，爱护实训中使用的工具、量具、刃具和实训设备。</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2</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）学习过程中严格遵守</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5S</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要求，安全文明生产。</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3</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）节约学习资源</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对学习过程中产生的各类垃圾能有效分类并按要求投放</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培养环保意识。</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4</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）具备严谨负责的职业意识，科学训练，刻苦实践，小组合作，能按时按质完成加工任务。</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9" name="Rectangle 6"/>
          <p:cNvSpPr>
            <a:spLocks noGrp="1" noChangeArrowheads="1"/>
          </p:cNvSpPr>
          <p:nvPr>
            <p:ph idx="1"/>
          </p:nvPr>
        </p:nvSpPr>
        <p:spPr>
          <a:xfrm>
            <a:off x="173990" y="2018030"/>
            <a:ext cx="8781415" cy="4580255"/>
          </a:xfrm>
        </p:spPr>
        <p:txBody>
          <a:bodyPr vert="horz" wrap="square" lIns="91440" tIns="45720" rIns="91440" bIns="45720" numCol="1" anchor="t" anchorCtr="0" compatLnSpc="1"/>
          <a:lstStyle/>
          <a:p>
            <a:pPr marL="34290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defRPr/>
            </a:pPr>
            <a:r>
              <a:rPr kumimoji="0" lang="zh-CN" altLang="en-US" sz="2000" i="0" u="none" strike="noStrike" kern="1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端盖在滑动夹具机构中是一个对螺杆进行轴向固定作用的零件，是通过螺钉将其与螺杆固定块连接固定，以保证螺杆的轴向定位与固定。</a:t>
            </a:r>
            <a:endParaRPr kumimoji="0" lang="zh-CN" altLang="en-US" sz="2000" i="0" u="none" strike="noStrike" kern="1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endParaRPr>
          </a:p>
          <a:p>
            <a:pPr marL="34290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defRPr/>
            </a:pPr>
            <a:r>
              <a:rPr kumimoji="0" lang="zh-CN" altLang="en-US" sz="2000" i="0" u="none" strike="noStrike" kern="1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数控铣床能高效、准确地进行内外圆弧等外形轮廓加工，根据毛坯尺寸，要求对端盖进行数控铣削加工。零件图样如图</a:t>
            </a:r>
            <a:r>
              <a:rPr kumimoji="0" lang="en-US" altLang="zh-CN" sz="2000" i="0" u="none" strike="noStrike" kern="1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6-1</a:t>
            </a:r>
            <a:r>
              <a:rPr kumimoji="0" lang="zh-CN" altLang="en-US" sz="2000" i="0" u="none" strike="noStrike" kern="1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所示。</a:t>
            </a:r>
            <a:endParaRPr kumimoji="0" lang="zh-CN" altLang="en-US" sz="2000" i="0" u="none" strike="noStrike" kern="1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endParaRPr>
          </a:p>
        </p:txBody>
      </p:sp>
      <p:sp>
        <p:nvSpPr>
          <p:cNvPr id="7170" name="Rectangle 5"/>
          <p:cNvSpPr>
            <a:spLocks noGrp="1"/>
          </p:cNvSpPr>
          <p:nvPr>
            <p:ph type="title"/>
            <p:custDataLst>
              <p:tags r:id="rId1"/>
            </p:custDataLst>
          </p:nvPr>
        </p:nvSpPr>
        <p:spPr>
          <a:xfrm>
            <a:off x="1116013" y="260350"/>
            <a:ext cx="7793037" cy="1462088"/>
          </a:xfrm>
        </p:spPr>
        <p:txBody>
          <a:bodyPr vert="horz" wrap="square" lIns="91440" tIns="45720" rIns="91440" bIns="45720" anchor="b" anchorCtr="0"/>
          <a:p>
            <a:pPr marL="342900" indent="-342900" eaLnBrk="1" hangingPunct="1">
              <a:spcBef>
                <a:spcPct val="20000"/>
              </a:spcBef>
            </a:pPr>
            <a:r>
              <a:rPr lang="zh-CN" altLang="en-US" sz="4000" b="1" dirty="0">
                <a:latin typeface="黑体" panose="02010609060101010101" pitchFamily="49" charset="-122"/>
                <a:ea typeface="黑体" panose="02010609060101010101" pitchFamily="49" charset="-122"/>
              </a:rPr>
              <a:t> </a:t>
            </a:r>
            <a:r>
              <a:rPr lang="en-US" altLang="zh-CN" sz="4000" b="1" dirty="0">
                <a:solidFill>
                  <a:srgbClr val="3333CC"/>
                </a:solidFill>
                <a:latin typeface="黑体" panose="02010609060101010101" pitchFamily="49" charset="-122"/>
                <a:ea typeface="黑体" panose="02010609060101010101" pitchFamily="49" charset="-122"/>
              </a:rPr>
              <a:t>[</a:t>
            </a:r>
            <a:r>
              <a:rPr lang="zh-CN" altLang="en-US" sz="4000" b="1" dirty="0">
                <a:solidFill>
                  <a:srgbClr val="3333CC"/>
                </a:solidFill>
                <a:latin typeface="黑体" panose="02010609060101010101" pitchFamily="49" charset="-122"/>
                <a:ea typeface="黑体" panose="02010609060101010101" pitchFamily="49" charset="-122"/>
              </a:rPr>
              <a:t>任务描述</a:t>
            </a:r>
            <a:r>
              <a:rPr lang="en-US" altLang="zh-CN" sz="4000" b="1" dirty="0">
                <a:solidFill>
                  <a:srgbClr val="3333CC"/>
                </a:solidFill>
                <a:latin typeface="黑体" panose="02010609060101010101" pitchFamily="49" charset="-122"/>
                <a:ea typeface="黑体" panose="02010609060101010101" pitchFamily="49" charset="-122"/>
              </a:rPr>
              <a:t>]</a:t>
            </a:r>
            <a:endParaRPr lang="zh-CN" altLang="en-US" sz="4000" b="1" dirty="0">
              <a:latin typeface="黑体" panose="02010609060101010101" pitchFamily="49" charset="-122"/>
              <a:ea typeface="黑体" panose="02010609060101010101" pitchFamily="49"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9" name="文本框 138"/>
          <p:cNvSpPr txBox="1"/>
          <p:nvPr/>
        </p:nvSpPr>
        <p:spPr>
          <a:xfrm>
            <a:off x="2124075" y="6165215"/>
            <a:ext cx="5080000" cy="368300"/>
          </a:xfrm>
          <a:prstGeom prst="rect">
            <a:avLst/>
          </a:prstGeom>
          <a:noFill/>
          <a:ln w="9525">
            <a:noFill/>
          </a:ln>
        </p:spPr>
        <p:txBody>
          <a:bodyPr>
            <a:spAutoFit/>
          </a:bodyPr>
          <a:p>
            <a:pPr indent="266700" algn="ctr"/>
            <a:r>
              <a:rPr lang="zh-CN" sz="1800">
                <a:ea typeface="宋体" panose="02010600030101010101" pitchFamily="2" charset="-122"/>
              </a:rPr>
              <a:t>图6-</a:t>
            </a:r>
            <a:r>
              <a:rPr lang="en-US" altLang="zh-CN" sz="1800">
                <a:ea typeface="宋体" panose="02010600030101010101" pitchFamily="2" charset="-122"/>
              </a:rPr>
              <a:t>1 </a:t>
            </a:r>
            <a:r>
              <a:rPr lang="zh-CN" altLang="en-US" sz="1800">
                <a:ea typeface="宋体" panose="02010600030101010101" pitchFamily="2" charset="-122"/>
              </a:rPr>
              <a:t>端盖零件图</a:t>
            </a:r>
            <a:endParaRPr lang="zh-CN" altLang="en-US" sz="1800">
              <a:ea typeface="宋体" panose="02010600030101010101" pitchFamily="2" charset="-122"/>
            </a:endParaRPr>
          </a:p>
        </p:txBody>
      </p:sp>
      <p:pic>
        <p:nvPicPr>
          <p:cNvPr id="6" name="图片 125"/>
          <p:cNvPicPr>
            <a:picLocks noChangeAspect="1"/>
          </p:cNvPicPr>
          <p:nvPr/>
        </p:nvPicPr>
        <p:blipFill>
          <a:blip r:embed="rId1"/>
          <a:stretch>
            <a:fillRect/>
          </a:stretch>
        </p:blipFill>
        <p:spPr>
          <a:xfrm>
            <a:off x="1331595" y="1196975"/>
            <a:ext cx="6881495" cy="472249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Rectangle 5"/>
          <p:cNvSpPr>
            <a:spLocks noGrp="1"/>
          </p:cNvSpPr>
          <p:nvPr>
            <p:ph type="title"/>
            <p:custDataLst>
              <p:tags r:id="rId1"/>
            </p:custDataLst>
          </p:nvPr>
        </p:nvSpPr>
        <p:spPr/>
        <p:txBody>
          <a:bodyPr vert="horz" wrap="square" lIns="91440" tIns="45720" rIns="91440" bIns="45720" anchor="b" anchorCtr="0"/>
          <a:p>
            <a:pPr eaLnBrk="1" hangingPunct="1"/>
            <a:r>
              <a:rPr lang="en-US" altLang="zh-CN" sz="4000" b="1" dirty="0">
                <a:latin typeface="黑体" panose="02010609060101010101" pitchFamily="49" charset="-122"/>
                <a:ea typeface="黑体" panose="02010609060101010101" pitchFamily="49" charset="-122"/>
              </a:rPr>
              <a:t>[</a:t>
            </a:r>
            <a:r>
              <a:rPr lang="zh-CN" altLang="en-US" sz="4000" b="1" dirty="0">
                <a:latin typeface="黑体" panose="02010609060101010101" pitchFamily="49" charset="-122"/>
                <a:ea typeface="黑体" panose="02010609060101010101" pitchFamily="49" charset="-122"/>
              </a:rPr>
              <a:t>任务分析</a:t>
            </a:r>
            <a:r>
              <a:rPr lang="en-US" altLang="zh-CN" sz="4000" b="1" dirty="0">
                <a:latin typeface="黑体" panose="02010609060101010101" pitchFamily="49" charset="-122"/>
                <a:ea typeface="黑体" panose="02010609060101010101" pitchFamily="49" charset="-122"/>
              </a:rPr>
              <a:t>] </a:t>
            </a:r>
            <a:endParaRPr lang="en-US" altLang="zh-CN" sz="4000" b="1" dirty="0">
              <a:latin typeface="黑体" panose="02010609060101010101" pitchFamily="49" charset="-122"/>
              <a:ea typeface="黑体" panose="02010609060101010101" pitchFamily="49" charset="-122"/>
            </a:endParaRPr>
          </a:p>
        </p:txBody>
      </p:sp>
      <p:sp>
        <p:nvSpPr>
          <p:cNvPr id="125" name="文本框 124"/>
          <p:cNvSpPr txBox="1"/>
          <p:nvPr/>
        </p:nvSpPr>
        <p:spPr>
          <a:xfrm>
            <a:off x="611505" y="1916430"/>
            <a:ext cx="7694930" cy="2168525"/>
          </a:xfrm>
          <a:prstGeom prst="rect">
            <a:avLst/>
          </a:prstGeom>
          <a:noFill/>
          <a:ln w="9525">
            <a:noFill/>
          </a:ln>
        </p:spPr>
        <p:txBody>
          <a:bodyPr wrap="square">
            <a:spAutoFit/>
          </a:bodyPr>
          <a:p>
            <a:pPr indent="298450">
              <a:lnSpc>
                <a:spcPct val="150000"/>
              </a:lnSpc>
            </a:pPr>
            <a:r>
              <a:rPr lang="en-US" altLang="zh-CN" sz="1800" b="1">
                <a:ea typeface="宋体" panose="02010600030101010101" pitchFamily="2" charset="-122"/>
              </a:rPr>
              <a:t>1.</a:t>
            </a:r>
            <a:r>
              <a:rPr lang="zh-CN" altLang="en-US" sz="1800" b="1">
                <a:ea typeface="宋体" panose="02010600030101010101" pitchFamily="2" charset="-122"/>
              </a:rPr>
              <a:t>制订工作计划</a:t>
            </a:r>
            <a:endParaRPr lang="zh-CN" altLang="en-US" sz="1800" b="1">
              <a:ea typeface="宋体" panose="02010600030101010101" pitchFamily="2" charset="-122"/>
            </a:endParaRPr>
          </a:p>
          <a:p>
            <a:pPr indent="298450">
              <a:lnSpc>
                <a:spcPct val="150000"/>
              </a:lnSpc>
            </a:pPr>
            <a:r>
              <a:rPr lang="zh-CN" altLang="en-US" sz="1800">
                <a:ea typeface="宋体" panose="02010600030101010101" pitchFamily="2" charset="-122"/>
              </a:rPr>
              <a:t>利用数控铣削技能完成端盖的制作，分别需要完成准备毛坯，选取工具、量具、刀具，制订加工工艺，编写加工程序，加工零件，质量检测，</a:t>
            </a:r>
            <a:r>
              <a:rPr lang="en-US" altLang="zh-CN" sz="1800">
                <a:ea typeface="宋体" panose="02010600030101010101" pitchFamily="2" charset="-122"/>
              </a:rPr>
              <a:t>5S</a:t>
            </a:r>
            <a:r>
              <a:rPr lang="zh-CN" altLang="en-US" sz="1800">
                <a:ea typeface="宋体" panose="02010600030101010101" pitchFamily="2" charset="-122"/>
              </a:rPr>
              <a:t>现场作业，填写生产任务工单八项内容，请完善表</a:t>
            </a:r>
            <a:r>
              <a:rPr lang="en-US" altLang="zh-CN" sz="1800">
                <a:ea typeface="宋体" panose="02010600030101010101" pitchFamily="2" charset="-122"/>
              </a:rPr>
              <a:t>6-1</a:t>
            </a:r>
            <a:r>
              <a:rPr lang="zh-CN" altLang="en-US" sz="1800">
                <a:ea typeface="宋体" panose="02010600030101010101" pitchFamily="2" charset="-122"/>
              </a:rPr>
              <a:t>工作计划表中的相关内容</a:t>
            </a:r>
            <a:r>
              <a:rPr lang="zh-CN" sz="1800">
                <a:ea typeface="宋体" panose="02010600030101010101" pitchFamily="2" charset="-122"/>
              </a:rPr>
              <a:t>。</a:t>
            </a:r>
            <a:endParaRPr lang="zh-CN" altLang="en-US" sz="1800">
              <a:ea typeface="宋体" panose="02010600030101010101" pitchFamily="2" charset="-122"/>
            </a:endParaRPr>
          </a:p>
        </p:txBody>
      </p:sp>
      <p:sp>
        <p:nvSpPr>
          <p:cNvPr id="4" name="文本框 3"/>
          <p:cNvSpPr txBox="1"/>
          <p:nvPr/>
        </p:nvSpPr>
        <p:spPr>
          <a:xfrm>
            <a:off x="683260" y="4004945"/>
            <a:ext cx="7465695" cy="1337945"/>
          </a:xfrm>
          <a:prstGeom prst="rect">
            <a:avLst/>
          </a:prstGeom>
          <a:noFill/>
          <a:ln w="9525">
            <a:noFill/>
          </a:ln>
        </p:spPr>
        <p:txBody>
          <a:bodyPr wrap="square">
            <a:spAutoFit/>
          </a:bodyPr>
          <a:p>
            <a:pPr indent="298450">
              <a:lnSpc>
                <a:spcPct val="150000"/>
              </a:lnSpc>
            </a:pPr>
            <a:r>
              <a:rPr lang="en-US" altLang="zh-CN" sz="1800" b="1">
                <a:ea typeface="宋体" panose="02010600030101010101" pitchFamily="2" charset="-122"/>
              </a:rPr>
              <a:t>2.</a:t>
            </a:r>
            <a:r>
              <a:rPr lang="zh-CN" altLang="en-US" sz="1800" b="1">
                <a:ea typeface="宋体" panose="02010600030101010101" pitchFamily="2" charset="-122"/>
              </a:rPr>
              <a:t>选取加工设备及物料</a:t>
            </a:r>
            <a:endParaRPr lang="zh-CN" altLang="en-US" sz="1800" b="1">
              <a:ea typeface="宋体" panose="02010600030101010101" pitchFamily="2" charset="-122"/>
            </a:endParaRPr>
          </a:p>
          <a:p>
            <a:pPr indent="298450">
              <a:lnSpc>
                <a:spcPct val="150000"/>
              </a:lnSpc>
            </a:pPr>
            <a:r>
              <a:rPr lang="zh-CN" altLang="en-US" sz="1800">
                <a:ea typeface="宋体" panose="02010600030101010101" pitchFamily="2" charset="-122"/>
              </a:rPr>
              <a:t>请根据端盖的零件图及工作计划，选取加工端盖零件所需要毛坯、数控设备、刀具、量具等，并填写在表</a:t>
            </a:r>
            <a:r>
              <a:rPr lang="en-US" altLang="zh-CN" sz="1800">
                <a:ea typeface="宋体" panose="02010600030101010101" pitchFamily="2" charset="-122"/>
              </a:rPr>
              <a:t>6-2</a:t>
            </a:r>
            <a:r>
              <a:rPr lang="zh-CN" altLang="en-US" sz="1800">
                <a:ea typeface="宋体" panose="02010600030101010101" pitchFamily="2" charset="-122"/>
              </a:rPr>
              <a:t>中</a:t>
            </a:r>
            <a:r>
              <a:rPr lang="zh-CN" sz="1800">
                <a:ea typeface="宋体" panose="02010600030101010101" pitchFamily="2" charset="-122"/>
              </a:rPr>
              <a:t>。</a:t>
            </a:r>
            <a:endParaRPr lang="zh-CN" altLang="en-US" sz="1800">
              <a:ea typeface="宋体" panose="02010600030101010101" pitchFamily="2" charset="-122"/>
            </a:endParaRPr>
          </a:p>
        </p:txBody>
      </p:sp>
    </p:spTree>
  </p:cSld>
  <p:clrMapOvr>
    <a:masterClrMapping/>
  </p:clrMapOvr>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PP_MARK_KEY" val="032ee4b5-4e43-432b-9c74-a9fae6cb69ea"/>
  <p:tag name="COMMONDATA" val="eyJoZGlkIjoiN2I1Mjc1N2ZlOTU0NTY4ZTYzMjkzNjUwNWFlZmE2ZmEifQ=="/>
</p:tagLst>
</file>

<file path=ppt/theme/theme1.xml><?xml version="1.0" encoding="utf-8"?>
<a:theme xmlns:a="http://schemas.openxmlformats.org/drawingml/2006/main" name="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Blends</Template>
  <TotalTime>0</TotalTime>
  <Words>4031</Words>
  <Application>WPS 演示</Application>
  <PresentationFormat>全屏显示(4:3)</PresentationFormat>
  <Paragraphs>170</Paragraphs>
  <Slides>28</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28</vt:i4>
      </vt:variant>
    </vt:vector>
  </HeadingPairs>
  <TitlesOfParts>
    <vt:vector size="40" baseType="lpstr">
      <vt:lpstr>Arial</vt:lpstr>
      <vt:lpstr>宋体</vt:lpstr>
      <vt:lpstr>Wingdings</vt:lpstr>
      <vt:lpstr>Tahoma</vt:lpstr>
      <vt:lpstr>黑体</vt:lpstr>
      <vt:lpstr>微软雅黑</vt:lpstr>
      <vt:lpstr>Arial Unicode MS</vt:lpstr>
      <vt:lpstr>Calibri</vt:lpstr>
      <vt:lpstr>Calibri</vt:lpstr>
      <vt:lpstr>等线</vt:lpstr>
      <vt:lpstr>Blends</vt:lpstr>
      <vt:lpstr>1_Blends</vt:lpstr>
      <vt:lpstr>PowerPoint 演示文稿</vt:lpstr>
      <vt:lpstr>[学习内容] </vt:lpstr>
      <vt:lpstr> [知识目标]</vt:lpstr>
      <vt:lpstr> [技能目标]</vt:lpstr>
      <vt:lpstr> [素质目标]</vt:lpstr>
      <vt:lpstr> [核心素养目标]</vt:lpstr>
      <vt:lpstr> [任务描述]</vt:lpstr>
      <vt:lpstr>PowerPoint 演示文稿</vt:lpstr>
      <vt:lpstr>[任务分析] </vt:lpstr>
      <vt:lpstr>[知识准备]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【任务实施】</vt:lpstr>
      <vt:lpstr>PowerPoint 演示文稿</vt:lpstr>
    </vt:vector>
  </TitlesOfParts>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hp</dc:creator>
  <cp:lastModifiedBy>方迪成</cp:lastModifiedBy>
  <cp:revision>109</cp:revision>
  <dcterms:created xsi:type="dcterms:W3CDTF">2008-12-03T01:49:00Z</dcterms:created>
  <dcterms:modified xsi:type="dcterms:W3CDTF">2025-09-20T09:47:03Z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0985E3767FD44936ADDE7C8E72CF0A89_13</vt:lpwstr>
  </property>
  <property fmtid="{D5CDD505-2E9C-101B-9397-08002B2CF9AE}" pid="3" name="KSOProductBuildVer">
    <vt:lpwstr>2052-12.1.0.22529</vt:lpwstr>
  </property>
</Properties>
</file>