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93" r:id="rId5"/>
    <p:sldId id="257" r:id="rId6"/>
    <p:sldId id="274" r:id="rId7"/>
    <p:sldId id="339" r:id="rId8"/>
    <p:sldId id="340" r:id="rId9"/>
    <p:sldId id="273" r:id="rId10"/>
    <p:sldId id="366" r:id="rId11"/>
    <p:sldId id="367" r:id="rId12"/>
    <p:sldId id="258" r:id="rId13"/>
    <p:sldId id="354" r:id="rId14"/>
    <p:sldId id="341" r:id="rId15"/>
    <p:sldId id="342" r:id="rId16"/>
    <p:sldId id="349" r:id="rId17"/>
    <p:sldId id="350" r:id="rId18"/>
    <p:sldId id="343" r:id="rId19"/>
    <p:sldId id="351" r:id="rId20"/>
    <p:sldId id="344" r:id="rId21"/>
    <p:sldId id="308" r:id="rId22"/>
    <p:sldId id="389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/>
    <p:restoredTop sz="86415"/>
  </p:normalViewPr>
  <p:slideViewPr>
    <p:cSldViewPr showGuides="1">
      <p:cViewPr varScale="1">
        <p:scale>
          <a:sx n="61" d="100"/>
          <a:sy n="61" d="100"/>
        </p:scale>
        <p:origin x="-1392" y="-78"/>
      </p:cViewPr>
      <p:guideLst>
        <p:guide orient="horz" pos="218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4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63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4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61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2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8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59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</a:rPr>
            </a:fld>
            <a:endParaRPr lang="en-US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63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4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61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2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8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59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</a:rPr>
            </a:fld>
            <a:endParaRPr lang="en-US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5"/>
          <p:cNvSpPr>
            <a:spLocks noTextEdit="1"/>
          </p:cNvSpPr>
          <p:nvPr/>
        </p:nvSpPr>
        <p:spPr>
          <a:xfrm>
            <a:off x="539433" y="2132013"/>
            <a:ext cx="7848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48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学习任务9  螺杆固定块的加工</a:t>
            </a:r>
            <a:endParaRPr lang="zh-CN" altLang="en-US" sz="48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830" y="2997200"/>
            <a:ext cx="4605020" cy="325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知识准备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74" name="文本框 173"/>
          <p:cNvSpPr txBox="1"/>
          <p:nvPr/>
        </p:nvSpPr>
        <p:spPr>
          <a:xfrm>
            <a:off x="755650" y="2132330"/>
            <a:ext cx="76631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1.</a:t>
            </a:r>
            <a:r>
              <a:rPr lang="zh-CN" altLang="en-US" sz="1800" b="1">
                <a:ea typeface="宋体" panose="02010600030101010101" pitchFamily="2" charset="-122"/>
              </a:rPr>
              <a:t>镗孔的概述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06070"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(1)</a:t>
            </a:r>
            <a:r>
              <a:rPr lang="zh-CN" altLang="en-US" sz="1800" b="1">
                <a:ea typeface="宋体" panose="02010600030101010101" pitchFamily="2" charset="-122"/>
              </a:rPr>
              <a:t>镗孔的概述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0607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镗孔加工就是指将工件上原有的孔进行扩大或精化。它的特征是修正孔的偏心、获得精确的孔的位置，取得高精度的圆度、圆柱度和表面光洁度。所以，镗孔加工作为一种高精度加工法往往被使用在最后的工序上。例如，各种机器的轴承孔以及各种发动机的箱体、箱盖上孔的加工等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" name="文本框 160"/>
          <p:cNvSpPr txBox="1"/>
          <p:nvPr/>
        </p:nvSpPr>
        <p:spPr>
          <a:xfrm>
            <a:off x="760730" y="1268730"/>
            <a:ext cx="77590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>
              <a:lnSpc>
                <a:spcPct val="150000"/>
              </a:lnSpc>
            </a:pPr>
            <a:r>
              <a:rPr lang="zh-CN" altLang="en-US" sz="1800" b="1"/>
              <a:t>（</a:t>
            </a:r>
            <a:r>
              <a:rPr lang="en-US" altLang="zh-CN" sz="1800" b="1"/>
              <a:t>2</a:t>
            </a:r>
            <a:r>
              <a:rPr lang="zh-CN" altLang="en-US" sz="1800" b="1"/>
              <a:t>）镗孔刀具</a:t>
            </a:r>
            <a:endParaRPr lang="zh-CN" altLang="en-US" sz="1800" b="1"/>
          </a:p>
          <a:p>
            <a:pPr indent="306070">
              <a:lnSpc>
                <a:spcPct val="150000"/>
              </a:lnSpc>
            </a:pPr>
            <a:r>
              <a:rPr lang="zh-CN" altLang="en-US" sz="1800"/>
              <a:t>镗刀由刀柄和刀具组成，具有一个或两个切削部分，是专门用于对已有的孔进行粗加工、半精加工或精加工的刀具。镗刀可在镗床、车床或铣床上使用。因装夹方式的不同，镗刀柄部有方柄、莫氏锥柄和</a:t>
            </a:r>
            <a:r>
              <a:rPr lang="en-US" altLang="zh-CN" sz="1800"/>
              <a:t>7:24</a:t>
            </a:r>
            <a:r>
              <a:rPr lang="zh-CN" altLang="en-US" sz="1800"/>
              <a:t>锥柄等多种形式。在数控铣床上一般采用</a:t>
            </a:r>
            <a:r>
              <a:rPr lang="en-US" altLang="zh-CN" sz="1800"/>
              <a:t>7:24</a:t>
            </a:r>
            <a:r>
              <a:rPr lang="zh-CN" altLang="en-US" sz="1800"/>
              <a:t>锥柄镗刀，如图</a:t>
            </a:r>
            <a:r>
              <a:rPr lang="en-US" altLang="zh-CN" sz="1800"/>
              <a:t>9-2</a:t>
            </a:r>
            <a:r>
              <a:rPr lang="zh-CN" altLang="en-US" sz="1800"/>
              <a:t>（</a:t>
            </a:r>
            <a:r>
              <a:rPr lang="en-US" altLang="zh-CN" sz="1800"/>
              <a:t>a</a:t>
            </a:r>
            <a:r>
              <a:rPr lang="zh-CN" altLang="en-US" sz="1800"/>
              <a:t>）所示。</a:t>
            </a:r>
            <a:endParaRPr lang="zh-CN" altLang="en-US" sz="1800"/>
          </a:p>
          <a:p>
            <a:pPr indent="306070">
              <a:lnSpc>
                <a:spcPct val="150000"/>
              </a:lnSpc>
            </a:pPr>
            <a:r>
              <a:rPr lang="zh-CN" altLang="en-US" sz="1800"/>
              <a:t>微调镗刀可以在机床上精确地调节镗孔尺寸，它有一个精密游标刻线的指示盘，指示盘和装有镗刀头的心杆组成一对精密丝杆螺母副机构。当转动螺母时，装有刀头的心杆即可沿定向键做直线移动，借助游标刻度读数精度可达</a:t>
            </a:r>
            <a:r>
              <a:rPr lang="en-US" altLang="zh-CN" sz="1800"/>
              <a:t>0.001mm,</a:t>
            </a:r>
            <a:r>
              <a:rPr lang="zh-CN" altLang="en-US" sz="1800"/>
              <a:t>如图</a:t>
            </a:r>
            <a:r>
              <a:rPr lang="en-US" altLang="zh-CN" sz="1800"/>
              <a:t>9-2</a:t>
            </a:r>
            <a:r>
              <a:rPr lang="zh-CN" altLang="en-US" sz="1800"/>
              <a:t>（</a:t>
            </a:r>
            <a:r>
              <a:rPr lang="en-US" altLang="zh-CN" sz="1800"/>
              <a:t>b</a:t>
            </a:r>
            <a:r>
              <a:rPr lang="zh-CN" altLang="en-US" sz="1800"/>
              <a:t>）所示。</a:t>
            </a:r>
            <a:endParaRPr lang="zh-CN" altLang="en-US" sz="1800"/>
          </a:p>
          <a:p>
            <a:pPr indent="306070">
              <a:lnSpc>
                <a:spcPct val="150000"/>
              </a:lnSpc>
            </a:pPr>
            <a:r>
              <a:rPr lang="zh-CN" altLang="en-US" sz="1800"/>
              <a:t>双刃镗刀由分布在中心两侧同时切削的刀齿所组成，由于切削时产生的径向力互相平衡</a:t>
            </a:r>
            <a:r>
              <a:rPr lang="en-US" altLang="zh-CN" sz="1800"/>
              <a:t>,</a:t>
            </a:r>
            <a:r>
              <a:rPr lang="zh-CN" altLang="en-US" sz="1800"/>
              <a:t>镗削振动小，从而在加工过程中可加大切削用量，提高生产效率，如图</a:t>
            </a:r>
            <a:r>
              <a:rPr lang="en-US" altLang="zh-CN" sz="1800"/>
              <a:t>9-2</a:t>
            </a:r>
            <a:r>
              <a:rPr lang="zh-CN" altLang="en-US" sz="1800"/>
              <a:t>（</a:t>
            </a:r>
            <a:r>
              <a:rPr lang="en-US" altLang="zh-CN" sz="1800"/>
              <a:t>c</a:t>
            </a:r>
            <a:r>
              <a:rPr lang="zh-CN" altLang="en-US" sz="1800"/>
              <a:t>）所示。</a:t>
            </a:r>
            <a:endParaRPr lang="zh-CN" altLang="en-US" sz="18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" name="文本框 173"/>
          <p:cNvSpPr txBox="1"/>
          <p:nvPr/>
        </p:nvSpPr>
        <p:spPr>
          <a:xfrm>
            <a:off x="2915285" y="558927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1800">
                <a:latin typeface="宋体" panose="02010600030101010101" pitchFamily="2" charset="-122"/>
              </a:rPr>
              <a:t> </a:t>
            </a:r>
            <a:r>
              <a:rPr lang="zh-CN" altLang="en-US" sz="1800">
                <a:latin typeface="宋体" panose="02010600030101010101" pitchFamily="2" charset="-122"/>
              </a:rPr>
              <a:t>图</a:t>
            </a:r>
            <a:r>
              <a:rPr lang="en-US" altLang="zh-CN" sz="1800">
                <a:latin typeface="宋体" panose="02010600030101010101" pitchFamily="2" charset="-122"/>
              </a:rPr>
              <a:t>9-2 </a:t>
            </a:r>
            <a:r>
              <a:rPr lang="zh-CN" altLang="en-US" sz="1800">
                <a:latin typeface="宋体" panose="02010600030101010101" pitchFamily="2" charset="-122"/>
              </a:rPr>
              <a:t>镗刀</a:t>
            </a:r>
            <a:r>
              <a:rPr lang="en-US" sz="1800">
                <a:latin typeface="宋体" panose="02010600030101010101" pitchFamily="2" charset="-122"/>
              </a:rPr>
              <a:t> </a:t>
            </a:r>
            <a:endParaRPr lang="en-US" altLang="en-US" sz="1800">
              <a:latin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971550" y="2348865"/>
            <a:ext cx="2037080" cy="2334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81291" y="1686719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等线" panose="02010600030101010101" charset="-122"/>
                <a:ea typeface="等线" panose="02010600030101010101" charset="-122"/>
              </a:rPr>
              <a:t>  </a:t>
            </a:r>
            <a:endParaRPr lang="en-US" altLang="zh-CN" sz="1600"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3131820" y="2421255"/>
            <a:ext cx="2437130" cy="225234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5692140" y="2499360"/>
            <a:ext cx="1778000" cy="20904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59205" y="5013325"/>
            <a:ext cx="6665595" cy="3371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）锥柄镗刀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     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）微调镗刀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       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）双刃镗刀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908050" y="1340485"/>
            <a:ext cx="7337425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28600">
              <a:lnSpc>
                <a:spcPct val="150000"/>
              </a:lnSpc>
            </a:pPr>
            <a:r>
              <a:rPr lang="zh-CN" altLang="en-US" sz="1800" b="1"/>
              <a:t>（</a:t>
            </a:r>
            <a:r>
              <a:rPr lang="en-US" altLang="zh-CN" sz="1800" b="1"/>
              <a:t>3</a:t>
            </a:r>
            <a:r>
              <a:rPr lang="zh-CN" altLang="en-US" sz="1800" b="1"/>
              <a:t>）镗孔切削用量</a:t>
            </a:r>
            <a:endParaRPr lang="zh-CN" altLang="en-US" sz="1800" b="1"/>
          </a:p>
          <a:p>
            <a:pPr indent="228600">
              <a:lnSpc>
                <a:spcPct val="150000"/>
              </a:lnSpc>
            </a:pPr>
            <a:r>
              <a:rPr lang="zh-CN" altLang="en-US" sz="1800"/>
              <a:t>镗孔一般为孔加工的最后一道工序，按加工的步骤可以分为钻孔、扩孔</a:t>
            </a:r>
            <a:r>
              <a:rPr lang="en-US" altLang="zh-CN" sz="1800"/>
              <a:t>(</a:t>
            </a:r>
            <a:r>
              <a:rPr lang="zh-CN" altLang="en-US" sz="1800"/>
              <a:t>小直径的孔</a:t>
            </a:r>
            <a:r>
              <a:rPr lang="en-US" altLang="zh-CN" sz="1800"/>
              <a:t>)</a:t>
            </a:r>
            <a:r>
              <a:rPr lang="zh-CN" altLang="en-US" sz="1800"/>
              <a:t>、铣孔</a:t>
            </a:r>
            <a:r>
              <a:rPr lang="en-US" altLang="zh-CN" sz="1800"/>
              <a:t>(</a:t>
            </a:r>
            <a:r>
              <a:rPr lang="zh-CN" altLang="en-US" sz="1800"/>
              <a:t>大直径的孔</a:t>
            </a:r>
            <a:r>
              <a:rPr lang="en-US" altLang="zh-CN" sz="1800"/>
              <a:t>)</a:t>
            </a:r>
            <a:r>
              <a:rPr lang="zh-CN" altLang="en-US" sz="1800"/>
              <a:t>和镗孔。</a:t>
            </a:r>
            <a:endParaRPr lang="zh-CN" altLang="en-US" sz="1800"/>
          </a:p>
          <a:p>
            <a:pPr indent="228600">
              <a:lnSpc>
                <a:spcPct val="150000"/>
              </a:lnSpc>
            </a:pPr>
            <a:r>
              <a:rPr lang="zh-CN" altLang="en-US" sz="1800"/>
              <a:t>对精度和表面粗糙度要求很高的精密镗削，一般用金刚镗床，并采用硬质合金、金刚石和立方氮化硼等超硬材料的刀具，选用很小的进给量</a:t>
            </a:r>
            <a:r>
              <a:rPr lang="en-US" altLang="zh-CN" sz="1800"/>
              <a:t>(0.02 ~0.08mm/r)</a:t>
            </a:r>
            <a:r>
              <a:rPr lang="zh-CN" altLang="en-US" sz="1800"/>
              <a:t>、切削深度</a:t>
            </a:r>
            <a:r>
              <a:rPr lang="en-US" altLang="zh-CN" sz="1800"/>
              <a:t>(0.05~0.1mm)</a:t>
            </a:r>
            <a:r>
              <a:rPr lang="zh-CN" altLang="en-US" sz="1800"/>
              <a:t>和高于普通镗削的切削速度。精密镗削的加工精度能达到</a:t>
            </a:r>
            <a:r>
              <a:rPr lang="en-US" altLang="zh-CN" sz="1800"/>
              <a:t>IT7~IT6</a:t>
            </a:r>
            <a:r>
              <a:rPr lang="zh-CN" altLang="en-US" sz="1800"/>
              <a:t>，表面粗糙度为</a:t>
            </a:r>
            <a:r>
              <a:rPr lang="en-US" altLang="zh-CN" sz="1800"/>
              <a:t>Ra0.63 ~ 0.08μm</a:t>
            </a:r>
            <a:r>
              <a:rPr lang="zh-CN" altLang="en-US" sz="1800"/>
              <a:t>。在精密镗孔之前，预制孔要经过粗镗、半精镗和精镗工序，为精密镗孔留下很薄而均匀的加工余量。</a:t>
            </a:r>
            <a:endParaRPr lang="zh-CN" altLang="en-US" sz="1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" name="文本框 173"/>
          <p:cNvSpPr txBox="1"/>
          <p:nvPr/>
        </p:nvSpPr>
        <p:spPr>
          <a:xfrm>
            <a:off x="755650" y="1341120"/>
            <a:ext cx="620522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>
              <a:lnSpc>
                <a:spcPct val="150000"/>
              </a:lnSpc>
            </a:pPr>
            <a:r>
              <a:rPr lang="zh-CN" altLang="en-US" sz="1800" b="1"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ea typeface="宋体" panose="02010600030101010101" pitchFamily="2" charset="-122"/>
              </a:rPr>
              <a:t>4</a:t>
            </a:r>
            <a:r>
              <a:rPr lang="zh-CN" altLang="en-US" sz="1800" b="1">
                <a:ea typeface="宋体" panose="02010600030101010101" pitchFamily="2" charset="-122"/>
              </a:rPr>
              <a:t>）铰孔加工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0607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针对直径不很大（＜</a:t>
            </a:r>
            <a:r>
              <a:rPr lang="en-US" altLang="zh-CN" sz="1800">
                <a:ea typeface="宋体" panose="02010600030101010101" pitchFamily="2" charset="-122"/>
              </a:rPr>
              <a:t>100mm</a:t>
            </a:r>
            <a:r>
              <a:rPr lang="zh-CN" altLang="en-US" sz="1800">
                <a:ea typeface="宋体" panose="02010600030101010101" pitchFamily="2" charset="-122"/>
              </a:rPr>
              <a:t>）、硬度不太高的工件且有较高加工精度要求孔的精加工，常使用铰孔加工。铰孔是利用铰刀（如图</a:t>
            </a:r>
            <a:r>
              <a:rPr lang="en-US" altLang="zh-CN" sz="1800">
                <a:ea typeface="宋体" panose="02010600030101010101" pitchFamily="2" charset="-122"/>
              </a:rPr>
              <a:t>9-3</a:t>
            </a:r>
            <a:r>
              <a:rPr lang="zh-CN" altLang="en-US" sz="1800">
                <a:ea typeface="宋体" panose="02010600030101010101" pitchFamily="2" charset="-122"/>
              </a:rPr>
              <a:t>所示）在工件孔壁上切除微量金属层，以提高其尺寸精度和孔表面质量的加工方法。铰孔加工精度可达</a:t>
            </a:r>
            <a:r>
              <a:rPr lang="en-US" altLang="zh-CN" sz="1800">
                <a:ea typeface="宋体" panose="02010600030101010101" pitchFamily="2" charset="-122"/>
              </a:rPr>
              <a:t>IT9</a:t>
            </a:r>
            <a:r>
              <a:rPr lang="zh-CN" altLang="en-US" sz="1800">
                <a:ea typeface="宋体" panose="02010600030101010101" pitchFamily="2" charset="-122"/>
              </a:rPr>
              <a:t>～</a:t>
            </a:r>
            <a:r>
              <a:rPr lang="en-US" altLang="zh-CN" sz="1800">
                <a:ea typeface="宋体" panose="02010600030101010101" pitchFamily="2" charset="-122"/>
              </a:rPr>
              <a:t>IT7</a:t>
            </a:r>
            <a:r>
              <a:rPr lang="zh-CN" altLang="en-US" sz="1800">
                <a:ea typeface="宋体" panose="02010600030101010101" pitchFamily="2" charset="-122"/>
              </a:rPr>
              <a:t>级，表面粗糙度一般达</a:t>
            </a:r>
            <a:r>
              <a:rPr lang="en-US" altLang="zh-CN" sz="1800">
                <a:ea typeface="宋体" panose="02010600030101010101" pitchFamily="2" charset="-122"/>
              </a:rPr>
              <a:t>Ra1.6</a:t>
            </a:r>
            <a:r>
              <a:rPr lang="zh-CN" altLang="en-US" sz="1800">
                <a:ea typeface="宋体" panose="02010600030101010101" pitchFamily="2" charset="-122"/>
              </a:rPr>
              <a:t>～</a:t>
            </a:r>
            <a:r>
              <a:rPr lang="en-US" altLang="zh-CN" sz="1800">
                <a:ea typeface="宋体" panose="02010600030101010101" pitchFamily="2" charset="-122"/>
              </a:rPr>
              <a:t>0.8μm</a:t>
            </a:r>
            <a:r>
              <a:rPr lang="zh-CN" altLang="en-US" sz="1800">
                <a:ea typeface="宋体" panose="02010600030101010101" pitchFamily="2" charset="-122"/>
              </a:rPr>
              <a:t>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607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铰削余量是留作铰削加工的切深的大小。通常要进行铰孔的余量比扩孔或镗孔的余量要小。铰削余量太大会增大切削压力而损坏铰刀，导致加工表面粗糙度很差。余量过大时可采取粗铰和精铰分开，以保证技术要求。另外，如果毛坯余量太小会使铰刀过早磨损，不能正常切削，致使表面粗糙度值增大。一般铰削余量为</a:t>
            </a:r>
            <a:r>
              <a:rPr lang="en-US" altLang="zh-CN" sz="1800">
                <a:ea typeface="宋体" panose="02010600030101010101" pitchFamily="2" charset="-122"/>
              </a:rPr>
              <a:t>0.1</a:t>
            </a:r>
            <a:r>
              <a:rPr lang="zh-CN" altLang="en-US" sz="1800">
                <a:ea typeface="宋体" panose="02010600030101010101" pitchFamily="2" charset="-122"/>
              </a:rPr>
              <a:t>～</a:t>
            </a:r>
            <a:r>
              <a:rPr lang="en-US" altLang="zh-CN" sz="1800">
                <a:ea typeface="宋体" panose="02010600030101010101" pitchFamily="2" charset="-122"/>
              </a:rPr>
              <a:t>0.25mm</a:t>
            </a:r>
            <a:r>
              <a:rPr lang="zh-CN" altLang="en-US" sz="1800">
                <a:ea typeface="宋体" panose="02010600030101010101" pitchFamily="2" charset="-122"/>
              </a:rPr>
              <a:t>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17" name="图片 17" descr="铰刀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6098" y="1916748"/>
            <a:ext cx="1887855" cy="1887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43980" y="3861435"/>
            <a:ext cx="2471420" cy="460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9-3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铰刀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" name="文本框 164"/>
          <p:cNvSpPr txBox="1"/>
          <p:nvPr/>
        </p:nvSpPr>
        <p:spPr>
          <a:xfrm>
            <a:off x="755650" y="1341120"/>
            <a:ext cx="71888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9410">
              <a:lnSpc>
                <a:spcPct val="150000"/>
              </a:lnSpc>
            </a:pPr>
            <a:r>
              <a:rPr lang="en-US" altLang="zh-CN" sz="1800" b="1">
                <a:latin typeface="宋体" panose="02010600030101010101" pitchFamily="2" charset="-122"/>
              </a:rPr>
              <a:t>3.</a:t>
            </a:r>
            <a:r>
              <a:rPr lang="zh-CN" altLang="en-US" sz="1800" b="1">
                <a:latin typeface="宋体" panose="02010600030101010101" pitchFamily="2" charset="-122"/>
              </a:rPr>
              <a:t>镗孔循环指令</a:t>
            </a:r>
            <a:r>
              <a:rPr lang="en-US" altLang="zh-CN" sz="1800" b="1">
                <a:latin typeface="宋体" panose="02010600030101010101" pitchFamily="2" charset="-122"/>
              </a:rPr>
              <a:t>G85</a:t>
            </a:r>
            <a:endParaRPr lang="en-US" altLang="zh-CN" sz="1800" b="1">
              <a:latin typeface="宋体" panose="02010600030101010101" pitchFamily="2" charset="-122"/>
            </a:endParaRPr>
          </a:p>
          <a:p>
            <a:pPr indent="359410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</a:rPr>
              <a:t>G85</a:t>
            </a:r>
            <a:r>
              <a:rPr lang="zh-CN" altLang="en-US" sz="1800">
                <a:latin typeface="宋体" panose="02010600030101010101" pitchFamily="2" charset="-122"/>
              </a:rPr>
              <a:t>指令是镗刀先快速定位至</a:t>
            </a:r>
            <a:r>
              <a:rPr lang="en-US" altLang="zh-CN" sz="1800">
                <a:latin typeface="宋体" panose="02010600030101010101" pitchFamily="2" charset="-122"/>
              </a:rPr>
              <a:t>X</a:t>
            </a:r>
            <a:r>
              <a:rPr lang="zh-CN" altLang="en-US" sz="1800">
                <a:latin typeface="宋体" panose="02010600030101010101" pitchFamily="2" charset="-122"/>
              </a:rPr>
              <a:t>、</a:t>
            </a:r>
            <a:r>
              <a:rPr lang="en-US" altLang="zh-CN" sz="1800">
                <a:latin typeface="宋体" panose="02010600030101010101" pitchFamily="2" charset="-122"/>
              </a:rPr>
              <a:t>Y</a:t>
            </a:r>
            <a:r>
              <a:rPr lang="zh-CN" altLang="en-US" sz="1800">
                <a:latin typeface="宋体" panose="02010600030101010101" pitchFamily="2" charset="-122"/>
              </a:rPr>
              <a:t>所指定的坐标位置，再快速定位至</a:t>
            </a:r>
            <a:r>
              <a:rPr lang="en-US" altLang="zh-CN" sz="1800">
                <a:latin typeface="宋体" panose="02010600030101010101" pitchFamily="2" charset="-122"/>
              </a:rPr>
              <a:t>R</a:t>
            </a:r>
            <a:r>
              <a:rPr lang="zh-CN" altLang="en-US" sz="1800">
                <a:latin typeface="宋体" panose="02010600030101010101" pitchFamily="2" charset="-122"/>
              </a:rPr>
              <a:t>点，接着以</a:t>
            </a:r>
            <a:r>
              <a:rPr lang="en-US" altLang="zh-CN" sz="1800">
                <a:latin typeface="宋体" panose="02010600030101010101" pitchFamily="2" charset="-122"/>
              </a:rPr>
              <a:t>F</a:t>
            </a:r>
            <a:r>
              <a:rPr lang="zh-CN" altLang="en-US" sz="1800">
                <a:latin typeface="宋体" panose="02010600030101010101" pitchFamily="2" charset="-122"/>
              </a:rPr>
              <a:t>所指定的进给速率向下铰削至</a:t>
            </a:r>
            <a:r>
              <a:rPr lang="en-US" altLang="zh-CN" sz="1800">
                <a:latin typeface="宋体" panose="02010600030101010101" pitchFamily="2" charset="-122"/>
              </a:rPr>
              <a:t>Z</a:t>
            </a:r>
            <a:r>
              <a:rPr lang="zh-CN" altLang="en-US" sz="1800">
                <a:latin typeface="宋体" panose="02010600030101010101" pitchFamily="2" charset="-122"/>
              </a:rPr>
              <a:t>点后仍以切削进给方式向上提升至</a:t>
            </a:r>
            <a:r>
              <a:rPr lang="en-US" altLang="zh-CN" sz="1800">
                <a:latin typeface="宋体" panose="02010600030101010101" pitchFamily="2" charset="-122"/>
              </a:rPr>
              <a:t>R</a:t>
            </a:r>
            <a:r>
              <a:rPr lang="zh-CN" altLang="en-US" sz="1800">
                <a:latin typeface="宋体" panose="02010600030101010101" pitchFamily="2" charset="-122"/>
              </a:rPr>
              <a:t>点</a:t>
            </a:r>
            <a:r>
              <a:rPr lang="en-US" altLang="zh-CN" sz="1800">
                <a:latin typeface="宋体" panose="02010600030101010101" pitchFamily="2" charset="-122"/>
              </a:rPr>
              <a:t>,</a:t>
            </a:r>
            <a:r>
              <a:rPr lang="zh-CN" altLang="en-US" sz="1800">
                <a:latin typeface="宋体" panose="02010600030101010101" pitchFamily="2" charset="-122"/>
              </a:rPr>
              <a:t>也可以用于铰孔、扩孔等加工，如图</a:t>
            </a:r>
            <a:r>
              <a:rPr lang="en-US" altLang="zh-CN" sz="1800">
                <a:latin typeface="宋体" panose="02010600030101010101" pitchFamily="2" charset="-122"/>
              </a:rPr>
              <a:t>9-4</a:t>
            </a:r>
            <a:r>
              <a:rPr lang="zh-CN" altLang="en-US" sz="1800">
                <a:latin typeface="宋体" panose="02010600030101010101" pitchFamily="2" charset="-122"/>
              </a:rPr>
              <a:t>所示。</a:t>
            </a:r>
            <a:endParaRPr lang="zh-CN" altLang="en-US" sz="1800">
              <a:latin typeface="宋体" panose="02010600030101010101" pitchFamily="2" charset="-122"/>
            </a:endParaRPr>
          </a:p>
          <a:p>
            <a:pPr indent="359410">
              <a:lnSpc>
                <a:spcPct val="150000"/>
              </a:lnSpc>
            </a:pPr>
            <a:r>
              <a:rPr lang="en-US" altLang="zh-CN" sz="1800" b="1">
                <a:latin typeface="宋体" panose="02010600030101010101" pitchFamily="2" charset="-122"/>
              </a:rPr>
              <a:t>(1)</a:t>
            </a:r>
            <a:r>
              <a:rPr lang="zh-CN" altLang="en-US" sz="1800" b="1">
                <a:latin typeface="宋体" panose="02010600030101010101" pitchFamily="2" charset="-122"/>
              </a:rPr>
              <a:t>指令格式</a:t>
            </a:r>
            <a:endParaRPr lang="zh-CN" altLang="en-US" sz="1800" b="1">
              <a:latin typeface="宋体" panose="02010600030101010101" pitchFamily="2" charset="-122"/>
            </a:endParaRPr>
          </a:p>
          <a:p>
            <a:pPr indent="359410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</a:rPr>
              <a:t>G98/G99 G85 X__ Y__ Z__ R__ F__ K__</a:t>
            </a:r>
            <a:r>
              <a:rPr lang="zh-CN" altLang="en-US" sz="1800">
                <a:latin typeface="宋体" panose="02010600030101010101" pitchFamily="2" charset="-122"/>
              </a:rPr>
              <a:t>；</a:t>
            </a:r>
            <a:endParaRPr lang="zh-CN" altLang="en-US" sz="1800">
              <a:latin typeface="宋体" panose="02010600030101010101" pitchFamily="2" charset="-122"/>
            </a:endParaRPr>
          </a:p>
          <a:p>
            <a:pPr indent="359410">
              <a:lnSpc>
                <a:spcPct val="150000"/>
              </a:lnSpc>
            </a:pPr>
            <a:r>
              <a:rPr lang="zh-CN" altLang="en-US" sz="1800">
                <a:latin typeface="宋体" panose="02010600030101010101" pitchFamily="2" charset="-122"/>
              </a:rPr>
              <a:t>式中，</a:t>
            </a:r>
            <a:r>
              <a:rPr lang="en-US" altLang="zh-CN" sz="1800">
                <a:latin typeface="宋体" panose="02010600030101010101" pitchFamily="2" charset="-122"/>
              </a:rPr>
              <a:t>G98/G99</a:t>
            </a:r>
            <a:r>
              <a:rPr lang="zh-CN" altLang="en-US" sz="1800">
                <a:latin typeface="宋体" panose="02010600030101010101" pitchFamily="2" charset="-122"/>
              </a:rPr>
              <a:t>：返回位置；</a:t>
            </a:r>
            <a:endParaRPr lang="zh-CN" altLang="en-US" sz="1800">
              <a:latin typeface="宋体" panose="02010600030101010101" pitchFamily="2" charset="-122"/>
            </a:endParaRPr>
          </a:p>
          <a:p>
            <a:pPr indent="359410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</a:rPr>
              <a:t>X</a:t>
            </a:r>
            <a:r>
              <a:rPr lang="zh-CN" altLang="en-US" sz="1800">
                <a:latin typeface="宋体" panose="02010600030101010101" pitchFamily="2" charset="-122"/>
              </a:rPr>
              <a:t>、</a:t>
            </a:r>
            <a:r>
              <a:rPr lang="en-US" altLang="zh-CN" sz="1800">
                <a:latin typeface="宋体" panose="02010600030101010101" pitchFamily="2" charset="-122"/>
              </a:rPr>
              <a:t>Y</a:t>
            </a:r>
            <a:r>
              <a:rPr lang="zh-CN" altLang="en-US" sz="1800">
                <a:latin typeface="宋体" panose="02010600030101010101" pitchFamily="2" charset="-122"/>
              </a:rPr>
              <a:t>：孔的位置；</a:t>
            </a:r>
            <a:endParaRPr lang="zh-CN" altLang="en-US" sz="1800">
              <a:latin typeface="宋体" panose="02010600030101010101" pitchFamily="2" charset="-122"/>
            </a:endParaRPr>
          </a:p>
          <a:p>
            <a:pPr indent="359410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</a:rPr>
              <a:t>Z</a:t>
            </a:r>
            <a:r>
              <a:rPr lang="zh-CN" altLang="en-US" sz="1800">
                <a:latin typeface="宋体" panose="02010600030101010101" pitchFamily="2" charset="-122"/>
              </a:rPr>
              <a:t>：孔底位置；</a:t>
            </a:r>
            <a:endParaRPr lang="zh-CN" altLang="en-US" sz="1800">
              <a:latin typeface="宋体" panose="02010600030101010101" pitchFamily="2" charset="-122"/>
            </a:endParaRPr>
          </a:p>
          <a:p>
            <a:pPr indent="359410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</a:rPr>
              <a:t>R</a:t>
            </a:r>
            <a:r>
              <a:rPr lang="zh-CN" altLang="en-US" sz="1800">
                <a:latin typeface="宋体" panose="02010600030101010101" pitchFamily="2" charset="-122"/>
              </a:rPr>
              <a:t>：参考平面的高度；</a:t>
            </a:r>
            <a:endParaRPr lang="zh-CN" altLang="en-US" sz="1800">
              <a:latin typeface="宋体" panose="02010600030101010101" pitchFamily="2" charset="-122"/>
            </a:endParaRPr>
          </a:p>
          <a:p>
            <a:pPr indent="359410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</a:rPr>
              <a:t>F</a:t>
            </a:r>
            <a:r>
              <a:rPr lang="zh-CN" altLang="en-US" sz="1800">
                <a:latin typeface="宋体" panose="02010600030101010101" pitchFamily="2" charset="-122"/>
              </a:rPr>
              <a:t>：切削进给速度；</a:t>
            </a:r>
            <a:endParaRPr lang="zh-CN" altLang="en-US" sz="1800">
              <a:latin typeface="宋体" panose="02010600030101010101" pitchFamily="2" charset="-122"/>
            </a:endParaRPr>
          </a:p>
          <a:p>
            <a:pPr indent="359410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</a:rPr>
              <a:t>K</a:t>
            </a:r>
            <a:r>
              <a:rPr lang="zh-CN" altLang="en-US" sz="1800">
                <a:latin typeface="宋体" panose="02010600030101010101" pitchFamily="2" charset="-122"/>
              </a:rPr>
              <a:t>：重复次数，未指定时默认为</a:t>
            </a:r>
            <a:r>
              <a:rPr lang="en-US" altLang="zh-CN" sz="1800">
                <a:latin typeface="宋体" panose="02010600030101010101" pitchFamily="2" charset="-122"/>
              </a:rPr>
              <a:t>1</a:t>
            </a:r>
            <a:r>
              <a:rPr lang="zh-CN" altLang="en-US" sz="1800">
                <a:latin typeface="宋体" panose="02010600030101010101" pitchFamily="2" charset="-122"/>
              </a:rPr>
              <a:t>次。</a:t>
            </a:r>
            <a:endParaRPr lang="zh-CN" altLang="en-US" sz="18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" name="文本框 173"/>
          <p:cNvSpPr txBox="1"/>
          <p:nvPr/>
        </p:nvSpPr>
        <p:spPr>
          <a:xfrm>
            <a:off x="1043940" y="1341120"/>
            <a:ext cx="69215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 </a:t>
            </a:r>
            <a:r>
              <a:rPr lang="zh-CN" altLang="en-US" sz="1800" b="1"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ea typeface="宋体" panose="02010600030101010101" pitchFamily="2" charset="-122"/>
              </a:rPr>
              <a:t>2</a:t>
            </a:r>
            <a:r>
              <a:rPr lang="zh-CN" altLang="en-US" sz="1800" b="1">
                <a:ea typeface="宋体" panose="02010600030101010101" pitchFamily="2" charset="-122"/>
              </a:rPr>
              <a:t>）指令说明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0607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X</a:t>
            </a:r>
            <a:r>
              <a:rPr lang="zh-CN" altLang="en-US" sz="1800">
                <a:ea typeface="宋体" panose="02010600030101010101" pitchFamily="2" charset="-122"/>
              </a:rPr>
              <a:t>、</a:t>
            </a:r>
            <a:r>
              <a:rPr lang="en-US" altLang="zh-CN" sz="1800">
                <a:ea typeface="宋体" panose="02010600030101010101" pitchFamily="2" charset="-122"/>
              </a:rPr>
              <a:t>Y</a:t>
            </a:r>
            <a:r>
              <a:rPr lang="zh-CN" altLang="en-US" sz="1800">
                <a:ea typeface="宋体" panose="02010600030101010101" pitchFamily="2" charset="-122"/>
              </a:rPr>
              <a:t>、</a:t>
            </a:r>
            <a:r>
              <a:rPr lang="en-US" altLang="zh-CN" sz="1800">
                <a:ea typeface="宋体" panose="02010600030101010101" pitchFamily="2" charset="-122"/>
              </a:rPr>
              <a:t>Z</a:t>
            </a:r>
            <a:r>
              <a:rPr lang="zh-CN" altLang="en-US" sz="1800">
                <a:ea typeface="宋体" panose="02010600030101010101" pitchFamily="2" charset="-122"/>
              </a:rPr>
              <a:t>为刀具目标点的坐标；绝对方式时为目标点的绝对坐标，增量方式时为目标点相对于前一点的增量坐标。</a:t>
            </a:r>
            <a:r>
              <a:rPr lang="en-US" altLang="zh-CN" sz="1800">
                <a:ea typeface="宋体" panose="02010600030101010101" pitchFamily="2" charset="-122"/>
              </a:rPr>
              <a:t>G98/G99</a:t>
            </a:r>
            <a:r>
              <a:rPr lang="zh-CN" altLang="en-US" sz="1800">
                <a:ea typeface="宋体" panose="02010600030101010101" pitchFamily="2" charset="-122"/>
              </a:rPr>
              <a:t>决定固定循环在孔加工完成后返回</a:t>
            </a:r>
            <a:r>
              <a:rPr lang="en-US" altLang="zh-CN" sz="1800">
                <a:ea typeface="宋体" panose="02010600030101010101" pitchFamily="2" charset="-122"/>
              </a:rPr>
              <a:t>R</a:t>
            </a:r>
            <a:r>
              <a:rPr lang="zh-CN" altLang="en-US" sz="1800">
                <a:ea typeface="宋体" panose="02010600030101010101" pitchFamily="2" charset="-122"/>
              </a:rPr>
              <a:t>点还是起始点，</a:t>
            </a:r>
            <a:r>
              <a:rPr lang="en-US" altLang="zh-CN" sz="1800">
                <a:ea typeface="宋体" panose="02010600030101010101" pitchFamily="2" charset="-122"/>
              </a:rPr>
              <a:t>G98</a:t>
            </a:r>
            <a:r>
              <a:rPr lang="zh-CN" altLang="en-US" sz="1800">
                <a:ea typeface="宋体" panose="02010600030101010101" pitchFamily="2" charset="-122"/>
              </a:rPr>
              <a:t>模态下，孔加工完成后</a:t>
            </a:r>
            <a:r>
              <a:rPr lang="en-US" altLang="zh-CN" sz="1800">
                <a:ea typeface="宋体" panose="02010600030101010101" pitchFamily="2" charset="-122"/>
              </a:rPr>
              <a:t>Z</a:t>
            </a:r>
            <a:r>
              <a:rPr lang="zh-CN" altLang="en-US" sz="1800">
                <a:ea typeface="宋体" panose="02010600030101010101" pitchFamily="2" charset="-122"/>
              </a:rPr>
              <a:t>轴返回起始点；在</a:t>
            </a:r>
            <a:r>
              <a:rPr lang="en-US" altLang="zh-CN" sz="1800">
                <a:ea typeface="宋体" panose="02010600030101010101" pitchFamily="2" charset="-122"/>
              </a:rPr>
              <a:t>G99</a:t>
            </a:r>
            <a:r>
              <a:rPr lang="zh-CN" altLang="en-US" sz="1800">
                <a:ea typeface="宋体" panose="02010600030101010101" pitchFamily="2" charset="-122"/>
              </a:rPr>
              <a:t>模态下则返回</a:t>
            </a:r>
            <a:r>
              <a:rPr lang="en-US" altLang="zh-CN" sz="1800">
                <a:ea typeface="宋体" panose="02010600030101010101" pitchFamily="2" charset="-122"/>
              </a:rPr>
              <a:t>R</a:t>
            </a:r>
            <a:r>
              <a:rPr lang="zh-CN" altLang="en-US" sz="1800">
                <a:ea typeface="宋体" panose="02010600030101010101" pitchFamily="2" charset="-122"/>
              </a:rPr>
              <a:t>点。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14" name="图片 43" descr="D:/教材编写/数控铣/2023数铣教材/任务9/G85指令动作.pngG85指令动作"/>
          <p:cNvPicPr>
            <a:picLocks noChangeAspect="1"/>
          </p:cNvPicPr>
          <p:nvPr/>
        </p:nvPicPr>
        <p:blipFill>
          <a:blip r:embed="rId1"/>
          <a:srcRect t="2310" b="2310"/>
          <a:stretch>
            <a:fillRect/>
          </a:stretch>
        </p:blipFill>
        <p:spPr>
          <a:xfrm>
            <a:off x="2124075" y="3573145"/>
            <a:ext cx="4082415" cy="241173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691640" y="616553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9-4 G85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指令动作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8085" y="1412875"/>
            <a:ext cx="6552565" cy="122237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）编程实例</a:t>
            </a:r>
            <a:endParaRPr lang="zh-CN" altLang="en-US" sz="1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如图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9-5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所示，利用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G85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指令编写镗孔的数控铣床加工程序。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30480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700">
                <a:latin typeface="宋体" panose="02010600030101010101" pitchFamily="2" charset="-122"/>
                <a:ea typeface="宋体" panose="02010600030101010101" pitchFamily="2" charset="-122"/>
              </a:rPr>
              <a:t>       </a:t>
            </a:r>
            <a:endParaRPr lang="en-US" altLang="zh-CN" sz="17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1188085" y="2411730"/>
            <a:ext cx="5635625" cy="26193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72185" y="5031740"/>
            <a:ext cx="6552565" cy="33718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图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9-5 G85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编程实例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" name="文本框 174"/>
          <p:cNvSpPr txBox="1"/>
          <p:nvPr/>
        </p:nvSpPr>
        <p:spPr>
          <a:xfrm>
            <a:off x="1043940" y="1340485"/>
            <a:ext cx="6790690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程序：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595" y="1845310"/>
            <a:ext cx="6663055" cy="47891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【任务实施】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38" name="文本框 137"/>
          <p:cNvSpPr txBox="1"/>
          <p:nvPr>
            <p:custDataLst>
              <p:tags r:id="rId1"/>
            </p:custDataLst>
          </p:nvPr>
        </p:nvSpPr>
        <p:spPr>
          <a:xfrm>
            <a:off x="547370" y="2132965"/>
            <a:ext cx="831088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1800" b="1">
                <a:latin typeface="宋体" panose="02010600030101010101" pitchFamily="2" charset="-122"/>
              </a:rPr>
              <a:t> </a:t>
            </a:r>
            <a:r>
              <a:rPr lang="en-US" altLang="zh-CN" sz="1800" b="1">
                <a:ea typeface="宋体" panose="02010600030101010101" pitchFamily="2" charset="-122"/>
              </a:rPr>
              <a:t>1.</a:t>
            </a:r>
            <a:r>
              <a:rPr lang="zh-CN" altLang="en-US" sz="1800" b="1">
                <a:ea typeface="宋体" panose="02010600030101010101" pitchFamily="2" charset="-122"/>
              </a:rPr>
              <a:t>识读零件图样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ea typeface="宋体" panose="02010600030101010101" pitchFamily="2" charset="-122"/>
              </a:rPr>
              <a:t>1</a:t>
            </a:r>
            <a:r>
              <a:rPr lang="zh-CN" altLang="en-US" sz="1800" b="1">
                <a:ea typeface="宋体" panose="02010600030101010101" pitchFamily="2" charset="-122"/>
              </a:rPr>
              <a:t>）图样分析</a:t>
            </a:r>
            <a:endParaRPr lang="zh-CN" altLang="en-US" sz="1800" b="1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由图</a:t>
            </a:r>
            <a:r>
              <a:rPr lang="en-US" altLang="zh-CN" sz="1800">
                <a:ea typeface="宋体" panose="02010600030101010101" pitchFamily="2" charset="-122"/>
              </a:rPr>
              <a:t>9-1</a:t>
            </a:r>
            <a:r>
              <a:rPr lang="zh-CN" altLang="en-US" sz="1800">
                <a:ea typeface="宋体" panose="02010600030101010101" pitchFamily="2" charset="-122"/>
              </a:rPr>
              <a:t>可知，该零件为座体零件，外形结构较复杂，包含外圆弧轮廓、通孔、沉孔、螺纹孔等，零件结构合理；由零件图可看出，需要保证外形尺寸（</a:t>
            </a:r>
            <a:r>
              <a:rPr lang="en-US" altLang="zh-CN" sz="1800">
                <a:ea typeface="宋体" panose="02010600030101010101" pitchFamily="2" charset="-122"/>
              </a:rPr>
              <a:t>50</a:t>
            </a:r>
            <a:r>
              <a:rPr lang="en-US" altLang="en-US" sz="1800">
                <a:ea typeface="宋体" panose="02010600030101010101" pitchFamily="2" charset="-122"/>
              </a:rPr>
              <a:t>×</a:t>
            </a:r>
            <a:r>
              <a:rPr lang="en-US" altLang="zh-CN" sz="1800">
                <a:ea typeface="宋体" panose="02010600030101010101" pitchFamily="2" charset="-122"/>
              </a:rPr>
              <a:t>20</a:t>
            </a:r>
            <a:r>
              <a:rPr lang="en-US" altLang="en-US" sz="1800">
                <a:ea typeface="宋体" panose="02010600030101010101" pitchFamily="2" charset="-122"/>
              </a:rPr>
              <a:t>×</a:t>
            </a:r>
            <a:r>
              <a:rPr lang="en-US" altLang="zh-CN" sz="1800">
                <a:ea typeface="宋体" panose="02010600030101010101" pitchFamily="2" charset="-122"/>
              </a:rPr>
              <a:t>24</a:t>
            </a:r>
            <a:r>
              <a:rPr lang="zh-CN" altLang="en-US" sz="1800">
                <a:ea typeface="宋体" panose="02010600030101010101" pitchFamily="2" charset="-122"/>
              </a:rPr>
              <a:t>）</a:t>
            </a:r>
            <a:r>
              <a:rPr lang="en-US" altLang="zh-CN" sz="1800">
                <a:ea typeface="宋体" panose="02010600030101010101" pitchFamily="2" charset="-122"/>
              </a:rPr>
              <a:t>mm</a:t>
            </a:r>
            <a:r>
              <a:rPr lang="zh-CN" altLang="en-US" sz="1800">
                <a:ea typeface="宋体" panose="02010600030101010101" pitchFamily="2" charset="-122"/>
              </a:rPr>
              <a:t>、通孔尺寸</a:t>
            </a:r>
            <a:r>
              <a:rPr lang="en-US" altLang="zh-CN" sz="1800">
                <a:ea typeface="宋体" panose="02010600030101010101" pitchFamily="2" charset="-122"/>
              </a:rPr>
              <a:t>φ14H8mm</a:t>
            </a:r>
            <a:r>
              <a:rPr lang="zh-CN" altLang="en-US" sz="1800">
                <a:ea typeface="宋体" panose="02010600030101010101" pitchFamily="2" charset="-122"/>
              </a:rPr>
              <a:t>、</a:t>
            </a:r>
            <a:r>
              <a:rPr lang="en-US" altLang="zh-CN" sz="1800">
                <a:ea typeface="宋体" panose="02010600030101010101" pitchFamily="2" charset="-122"/>
              </a:rPr>
              <a:t>M4</a:t>
            </a:r>
            <a:r>
              <a:rPr lang="zh-CN" altLang="en-US" sz="1800">
                <a:ea typeface="宋体" panose="02010600030101010101" pitchFamily="2" charset="-122"/>
              </a:rPr>
              <a:t>螺纹孔及</a:t>
            </a:r>
            <a:r>
              <a:rPr lang="en-US" altLang="zh-CN" sz="1800">
                <a:ea typeface="宋体" panose="02010600030101010101" pitchFamily="2" charset="-122"/>
              </a:rPr>
              <a:t>φ7mm</a:t>
            </a:r>
            <a:r>
              <a:rPr lang="zh-CN" altLang="en-US" sz="1800">
                <a:ea typeface="宋体" panose="02010600030101010101" pitchFamily="2" charset="-122"/>
              </a:rPr>
              <a:t>沉孔的定位尺寸等，</a:t>
            </a:r>
            <a:r>
              <a:rPr lang="en-US" altLang="zh-CN" sz="1800">
                <a:ea typeface="宋体" panose="02010600030101010101" pitchFamily="2" charset="-122"/>
              </a:rPr>
              <a:t>φ14</a:t>
            </a:r>
            <a:r>
              <a:rPr lang="zh-CN" altLang="en-US" sz="1800">
                <a:ea typeface="宋体" panose="02010600030101010101" pitchFamily="2" charset="-122"/>
              </a:rPr>
              <a:t>通孔的表面粗糙度要求为</a:t>
            </a:r>
            <a:r>
              <a:rPr lang="en-US" altLang="zh-CN" sz="1800">
                <a:ea typeface="宋体" panose="02010600030101010101" pitchFamily="2" charset="-122"/>
              </a:rPr>
              <a:t>Ra1.6μm</a:t>
            </a:r>
            <a:r>
              <a:rPr lang="zh-CN" altLang="en-US" sz="1800">
                <a:ea typeface="宋体" panose="02010600030101010101" pitchFamily="2" charset="-122"/>
              </a:rPr>
              <a:t>。总之，螺杆固定块尺寸精度和表面粗糙度要求较高。</a:t>
            </a:r>
            <a:endParaRPr lang="zh-CN" altLang="en-US" sz="18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</a:t>
            </a:r>
            <a:r>
              <a:rPr lang="zh-CN" altLang="en-US" sz="1800" b="1"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ea typeface="宋体" panose="02010600030101010101" pitchFamily="2" charset="-122"/>
              </a:rPr>
              <a:t>2</a:t>
            </a:r>
            <a:r>
              <a:rPr lang="zh-CN" altLang="en-US" sz="1800" b="1">
                <a:ea typeface="宋体" panose="02010600030101010101" pitchFamily="2" charset="-122"/>
              </a:rPr>
              <a:t>）确定工件毛坯</a:t>
            </a:r>
            <a:r>
              <a:rPr lang="en-US" altLang="zh-CN" sz="1800" b="1">
                <a:ea typeface="宋体" panose="02010600030101010101" pitchFamily="2" charset="-122"/>
              </a:rPr>
              <a:t>  </a:t>
            </a:r>
            <a:endParaRPr lang="en-US" altLang="zh-CN" sz="18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</a:t>
            </a:r>
            <a:r>
              <a:rPr lang="zh-CN" altLang="en-US" sz="1800">
                <a:ea typeface="宋体" panose="02010600030101010101" pitchFamily="2" charset="-122"/>
              </a:rPr>
              <a:t>根据图</a:t>
            </a:r>
            <a:r>
              <a:rPr lang="en-US" altLang="zh-CN" sz="1800">
                <a:ea typeface="宋体" panose="02010600030101010101" pitchFamily="2" charset="-122"/>
              </a:rPr>
              <a:t>9-1</a:t>
            </a:r>
            <a:r>
              <a:rPr lang="zh-CN" altLang="en-US" sz="1800">
                <a:ea typeface="宋体" panose="02010600030101010101" pitchFamily="2" charset="-122"/>
              </a:rPr>
              <a:t>可知，毛坯材料为铝材。根据零件的外形尺寸，确定的毛坯尺寸规格为</a:t>
            </a:r>
            <a:r>
              <a:rPr lang="en-US" altLang="zh-CN" sz="1800">
                <a:ea typeface="宋体" panose="02010600030101010101" pitchFamily="2" charset="-122"/>
              </a:rPr>
              <a:t>55mm</a:t>
            </a:r>
            <a:r>
              <a:rPr lang="en-US" altLang="en-US" sz="1800">
                <a:ea typeface="宋体" panose="02010600030101010101" pitchFamily="2" charset="-122"/>
              </a:rPr>
              <a:t>×</a:t>
            </a:r>
            <a:r>
              <a:rPr lang="en-US" altLang="zh-CN" sz="1800">
                <a:ea typeface="宋体" panose="02010600030101010101" pitchFamily="2" charset="-122"/>
              </a:rPr>
              <a:t>25mm</a:t>
            </a:r>
            <a:r>
              <a:rPr lang="en-US" altLang="en-US" sz="1800">
                <a:ea typeface="宋体" panose="02010600030101010101" pitchFamily="2" charset="-122"/>
              </a:rPr>
              <a:t>×</a:t>
            </a:r>
            <a:r>
              <a:rPr lang="en-US" altLang="zh-CN" sz="1800">
                <a:ea typeface="宋体" panose="02010600030101010101" pitchFamily="2" charset="-122"/>
              </a:rPr>
              <a:t>30mm</a:t>
            </a:r>
            <a:r>
              <a:rPr lang="zh-CN" altLang="en-US" sz="1800">
                <a:ea typeface="宋体" panose="02010600030101010101" pitchFamily="2" charset="-122"/>
              </a:rPr>
              <a:t>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cap="none" spc="0" normalizeH="0" baseline="0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[学习内容]</a:t>
            </a:r>
            <a:r>
              <a:rPr kumimoji="0" lang="zh-CN" altLang="zh-CN" sz="40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975" y="2205355"/>
            <a:ext cx="4365625" cy="40398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31595" y="2132965"/>
            <a:ext cx="5080000" cy="19005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defTabSz="914400" ea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tabLst>
                <a:tab pos="609600" algn="l"/>
              </a:tabLst>
              <a:defRPr/>
            </a:pPr>
            <a:r>
              <a:rPr lang="en-US" altLang="zh-CN" sz="2400" b="1">
                <a:sym typeface="+mn-ea"/>
              </a:rPr>
              <a:t>2.</a:t>
            </a:r>
            <a:r>
              <a:rPr lang="zh-CN" altLang="en-US" sz="2400" b="1"/>
              <a:t>制订工艺路线</a:t>
            </a:r>
            <a:endParaRPr lang="zh-CN" altLang="en-US" sz="2400" b="1"/>
          </a:p>
          <a:p>
            <a:pPr algn="just" defTabSz="914400" ea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tabLst>
                <a:tab pos="609600" algn="l"/>
              </a:tabLst>
              <a:defRPr/>
            </a:pPr>
            <a:r>
              <a:rPr lang="en-US" altLang="zh-CN" sz="2400" b="1">
                <a:sym typeface="+mn-ea"/>
              </a:rPr>
              <a:t>3.</a:t>
            </a:r>
            <a:r>
              <a:rPr lang="zh-CN" altLang="en-US" sz="2400" b="1"/>
              <a:t>编写程序</a:t>
            </a:r>
            <a:endParaRPr lang="zh-CN" altLang="en-US" sz="2400" b="1"/>
          </a:p>
          <a:p>
            <a:pPr algn="just" defTabSz="914400" ea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tabLst>
                <a:tab pos="609600" algn="l"/>
              </a:tabLst>
              <a:defRPr/>
            </a:pPr>
            <a:r>
              <a:rPr lang="en-US" altLang="zh-CN" sz="2400" b="1">
                <a:sym typeface="+mn-ea"/>
              </a:rPr>
              <a:t>4.</a:t>
            </a:r>
            <a:r>
              <a:rPr lang="zh-CN" altLang="en-US" sz="2400" b="1"/>
              <a:t>加工螺杆固定块</a:t>
            </a:r>
            <a:endParaRPr lang="en-US" altLang="zh-CN" sz="24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5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90220" y="2018030"/>
            <a:ext cx="8465185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）识读螺杆固定块的零件图样，清楚其加工要素。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	</a:t>
            </a:r>
            <a:endParaRPr kumimoji="0" lang="en-US" altLang="zh-CN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）知道镗孔的概念及刀具的选用。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）清楚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G85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镗孔循环指令的编程格式及指令用途。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技能目标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87045" y="1844675"/>
            <a:ext cx="846836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）能正确使用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G85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镗孔循环指令编写程序。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）能根据零件的加工要求制订螺杆固定块的加工工艺。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）能在教师的指引下正确编写螺杆固定块的加工程序。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）能选择合适的刀具加工螺杆固定块零件。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）能正确选用量具测量螺杆固定块零件尺寸。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素质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322580" y="2018030"/>
            <a:ext cx="8632825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(1)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在螺杆固定块钻孔加工阶段，能独立选择钻孔工具及规划钻孔方案。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(2)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清楚螺杆固定块的加工流程，在教师指导下，能与小组同学团结协作学习、规范操作。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(3)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能正确选择铰孔加工刀具，并能正确确定加工参数。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(4)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能根据内孔测量要求，正确选择内测千分尺。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核心素养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224155" y="2018030"/>
            <a:ext cx="873125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(1)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能正确选用内测千分尺等精密量具精确检测零件，清楚零件的质量并提出改进意见，具备精益求精的工匠精神。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(2)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实操过程能严格按照文明安全生产要求规范操作，并能对不规范的行为提出规劝，具备文明安全生产意识。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(3)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积极参与小组合作学习，对小组学习过程中遇到的问题能共同分析并提出解决方案，具备团队合作精神。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(4)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能按时独立完成自己的零件加工任务，具备良好的职业意识。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173990" y="2018030"/>
            <a:ext cx="8781415" cy="458025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螺杆固定块在滑动夹具机构中是起定位、固定螺杆的作用，固定块上的两个</a:t>
            </a:r>
            <a:r>
              <a:rPr kumimoji="0" lang="en-US" altLang="zh-CN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φ7</a:t>
            </a: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沉孔用于安装螺钉连接固定钳身，两个</a:t>
            </a:r>
            <a:r>
              <a:rPr kumimoji="0" lang="en-US" altLang="zh-CN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M4</a:t>
            </a: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螺纹孔用于安装螺钉固定端盖，</a:t>
            </a:r>
            <a:r>
              <a:rPr kumimoji="0" lang="en-US" altLang="zh-CN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φ14mm</a:t>
            </a: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通孔与螺杆精密配合使用，螺杆固定块保证了螺杆旋转运动的平稳与安全。</a:t>
            </a:r>
            <a:endParaRPr kumimoji="0" lang="zh-CN" altLang="en-US" sz="20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数控铣床能高效、准确地进行平面、轮廓和孔的加工，根据毛坯尺寸，要求对螺杆固定块进行数控铣削加工。零件图样如图</a:t>
            </a:r>
            <a:r>
              <a:rPr kumimoji="0" lang="en-US" altLang="zh-CN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9-1</a:t>
            </a: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kumimoji="0" lang="zh-CN" altLang="en-US" sz="20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170" name="Rectangle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16013" y="260350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任务描述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" name="文本框 173"/>
          <p:cNvSpPr txBox="1"/>
          <p:nvPr/>
        </p:nvSpPr>
        <p:spPr>
          <a:xfrm>
            <a:off x="2124075" y="587692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sz="1800">
                <a:ea typeface="宋体" panose="02010600030101010101" pitchFamily="2" charset="-122"/>
              </a:rPr>
              <a:t>图9-</a:t>
            </a:r>
            <a:r>
              <a:rPr lang="en-US" altLang="zh-CN" sz="1800">
                <a:ea typeface="宋体" panose="02010600030101010101" pitchFamily="2" charset="-122"/>
              </a:rPr>
              <a:t>1 </a:t>
            </a:r>
            <a:r>
              <a:rPr lang="zh-CN" altLang="en-US" sz="1800">
                <a:ea typeface="宋体" panose="02010600030101010101" pitchFamily="2" charset="-122"/>
              </a:rPr>
              <a:t>螺杆固定块零件图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12" name="图片 1" descr="E:/教材编写/数铣教材/2023数铣教材/任务9/图样.png图样"/>
          <p:cNvPicPr>
            <a:picLocks noChangeAspect="1"/>
          </p:cNvPicPr>
          <p:nvPr/>
        </p:nvPicPr>
        <p:blipFill>
          <a:blip r:embed="rId1"/>
          <a:srcRect t="151" b="151"/>
          <a:stretch>
            <a:fillRect/>
          </a:stretch>
        </p:blipFill>
        <p:spPr>
          <a:xfrm>
            <a:off x="1691640" y="1412875"/>
            <a:ext cx="5899785" cy="40874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任务分析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11505" y="1916430"/>
            <a:ext cx="76949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8450">
              <a:lnSpc>
                <a:spcPct val="150000"/>
              </a:lnSpc>
            </a:pPr>
            <a:r>
              <a:rPr lang="zh-CN" sz="1800" b="1">
                <a:ea typeface="宋体" panose="02010600030101010101" pitchFamily="2" charset="-122"/>
              </a:rPr>
              <a:t>一、制定工作计划</a:t>
            </a:r>
            <a:endParaRPr lang="zh-CN" sz="1800">
              <a:ea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r>
              <a:rPr sz="1800">
                <a:ea typeface="宋体" panose="02010600030101010101" pitchFamily="2" charset="-122"/>
              </a:rPr>
              <a:t>利用数控车技能完成轴套的制作，分别需要完成选择毛坯材料、选取工量刀具、制订加工工艺、编写加工程序、加工零件、质量检测、5S现场作业、填写生产任务工单等八项内容，请完善表9-1工作计划表中的相关内容</a:t>
            </a:r>
            <a:r>
              <a:rPr lang="zh-CN" sz="1800">
                <a:ea typeface="宋体" panose="02010600030101010101" pitchFamily="2" charset="-122"/>
              </a:rPr>
              <a:t>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260" y="4004945"/>
            <a:ext cx="746569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8450">
              <a:lnSpc>
                <a:spcPct val="150000"/>
              </a:lnSpc>
            </a:pPr>
            <a:r>
              <a:rPr lang="zh-CN" sz="1800" b="1">
                <a:ea typeface="宋体" panose="02010600030101010101" pitchFamily="2" charset="-122"/>
              </a:rPr>
              <a:t>二、选取加工设备及物料</a:t>
            </a:r>
            <a:r>
              <a:rPr lang="zh-CN" sz="1800">
                <a:ea typeface="宋体" panose="02010600030101010101" pitchFamily="2" charset="-122"/>
              </a:rPr>
              <a:t>请根据导柱的零件图及工作计划，选取加工导柱零件所需要毛坯、数控设备、刀具、量具等，填写在表</a:t>
            </a:r>
            <a:r>
              <a:rPr lang="en-US" altLang="zh-CN" sz="1800">
                <a:ea typeface="宋体" panose="02010600030101010101" pitchFamily="2" charset="-122"/>
              </a:rPr>
              <a:t>9</a:t>
            </a:r>
            <a:r>
              <a:rPr lang="zh-CN" sz="1800">
                <a:ea typeface="宋体" panose="02010600030101010101" pitchFamily="2" charset="-122"/>
              </a:rPr>
              <a:t>-2中。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PP_MARK_KEY" val="032ee4b5-4e43-432b-9c74-a9fae6cb69ea"/>
  <p:tag name="COMMONDATA" val="eyJoZGlkIjoiN2I1Mjc1N2ZlOTU0NTY4ZTYzMjkzNjUwNWFlZmE2ZmEifQ==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2662</Words>
  <Application>WPS 演示</Application>
  <PresentationFormat>全屏显示(4:3)</PresentationFormat>
  <Paragraphs>110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Tahoma</vt:lpstr>
      <vt:lpstr>黑体</vt:lpstr>
      <vt:lpstr>微软雅黑</vt:lpstr>
      <vt:lpstr>Arial Unicode MS</vt:lpstr>
      <vt:lpstr>Calibri</vt:lpstr>
      <vt:lpstr>等线</vt:lpstr>
      <vt:lpstr>Blends</vt:lpstr>
      <vt:lpstr>1_Blends</vt:lpstr>
      <vt:lpstr>PowerPoint 演示文稿</vt:lpstr>
      <vt:lpstr>[学习内容] </vt:lpstr>
      <vt:lpstr> [知识目标]</vt:lpstr>
      <vt:lpstr> [技能目标]</vt:lpstr>
      <vt:lpstr> [素质目标]</vt:lpstr>
      <vt:lpstr> [核心素养目标]</vt:lpstr>
      <vt:lpstr> [任务描述]</vt:lpstr>
      <vt:lpstr>PowerPoint 演示文稿</vt:lpstr>
      <vt:lpstr>[任务分析] </vt:lpstr>
      <vt:lpstr>[知识准备]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【任务实施】</vt:lpstr>
      <vt:lpstr>PowerPoint 演示文稿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方迪成</cp:lastModifiedBy>
  <cp:revision>141</cp:revision>
  <dcterms:created xsi:type="dcterms:W3CDTF">2008-12-03T01:49:00Z</dcterms:created>
  <dcterms:modified xsi:type="dcterms:W3CDTF">2025-09-20T11:34:24Z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B270CA40676F4B21B78C8060FD8A3101_13</vt:lpwstr>
  </property>
  <property fmtid="{D5CDD505-2E9C-101B-9397-08002B2CF9AE}" pid="3" name="KSOProductBuildVer">
    <vt:lpwstr>2052-12.1.0.22529</vt:lpwstr>
  </property>
</Properties>
</file>