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56" r:id="rId4"/>
    <p:sldId id="293" r:id="rId5"/>
    <p:sldId id="257" r:id="rId6"/>
    <p:sldId id="274" r:id="rId7"/>
    <p:sldId id="339" r:id="rId8"/>
    <p:sldId id="340" r:id="rId9"/>
    <p:sldId id="273" r:id="rId10"/>
    <p:sldId id="258" r:id="rId11"/>
    <p:sldId id="354" r:id="rId12"/>
    <p:sldId id="342" r:id="rId13"/>
    <p:sldId id="349" r:id="rId14"/>
    <p:sldId id="364" r:id="rId15"/>
    <p:sldId id="350" r:id="rId16"/>
    <p:sldId id="365" r:id="rId17"/>
    <p:sldId id="343" r:id="rId18"/>
    <p:sldId id="344" r:id="rId19"/>
    <p:sldId id="352" r:id="rId20"/>
    <p:sldId id="366" r:id="rId21"/>
    <p:sldId id="308" r:id="rId22"/>
  </p:sldIdLst>
  <p:sldSz cx="9144000" cy="6858000" type="screen4x3"/>
  <p:notesSz cx="6858000" cy="9144000"/>
  <p:custDataLst>
    <p:tags r:id="rId26"/>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ahom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9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615"/>
    <p:restoredTop sz="86415"/>
  </p:normalViewPr>
  <p:slideViewPr>
    <p:cSldViewPr showGuides="1">
      <p:cViewPr varScale="1">
        <p:scale>
          <a:sx n="61" d="100"/>
          <a:sy n="61" d="100"/>
        </p:scale>
        <p:origin x="-1392" y="-78"/>
      </p:cViewPr>
      <p:guideLst>
        <p:guide orient="horz" pos="2160"/>
        <p:guide pos="2899"/>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2.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grpSp>
        <p:nvGrpSpPr>
          <p:cNvPr id="2050" name="Group 2"/>
          <p:cNvGrpSpPr/>
          <p:nvPr/>
        </p:nvGrpSpPr>
        <p:grpSpPr>
          <a:xfrm>
            <a:off x="0" y="2438400"/>
            <a:ext cx="9009063" cy="1052513"/>
            <a:chOff x="0" y="1536"/>
            <a:chExt cx="5675" cy="663"/>
          </a:xfrm>
        </p:grpSpPr>
        <p:grpSp>
          <p:nvGrpSpPr>
            <p:cNvPr id="2056" name="Group 3"/>
            <p:cNvGrpSpPr/>
            <p:nvPr/>
          </p:nvGrpSpPr>
          <p:grpSpPr>
            <a:xfrm>
              <a:off x="183" y="1604"/>
              <a:ext cx="448" cy="299"/>
              <a:chOff x="720" y="336"/>
              <a:chExt cx="624" cy="432"/>
            </a:xfrm>
          </p:grpSpPr>
          <p:sp>
            <p:nvSpPr>
              <p:cNvPr id="2063" name="Rectangle 4"/>
              <p:cNvSpPr/>
              <p:nvPr/>
            </p:nvSpPr>
            <p:spPr>
              <a:xfrm>
                <a:off x="720" y="336"/>
                <a:ext cx="384" cy="432"/>
              </a:xfrm>
              <a:prstGeom prst="rect">
                <a:avLst/>
              </a:prstGeom>
              <a:solidFill>
                <a:schemeClr val="folHlink"/>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4" name="Rectangle 5"/>
              <p:cNvSpPr/>
              <p:nvPr/>
            </p:nvSpPr>
            <p:spPr>
              <a:xfrm>
                <a:off x="1056" y="336"/>
                <a:ext cx="288" cy="432"/>
              </a:xfrm>
              <a:prstGeom prst="rect">
                <a:avLst/>
              </a:prstGeom>
              <a:gradFill rotWithShape="0">
                <a:gsLst>
                  <a:gs pos="0">
                    <a:schemeClr val="folHlink"/>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grpSp>
          <p:nvGrpSpPr>
            <p:cNvPr id="2057" name="Group 6"/>
            <p:cNvGrpSpPr/>
            <p:nvPr/>
          </p:nvGrpSpPr>
          <p:grpSpPr>
            <a:xfrm>
              <a:off x="261" y="1870"/>
              <a:ext cx="465" cy="299"/>
              <a:chOff x="912" y="2640"/>
              <a:chExt cx="672" cy="432"/>
            </a:xfrm>
          </p:grpSpPr>
          <p:sp>
            <p:nvSpPr>
              <p:cNvPr id="2061" name="Rectangle 7"/>
              <p:cNvSpPr/>
              <p:nvPr/>
            </p:nvSpPr>
            <p:spPr>
              <a:xfrm>
                <a:off x="912" y="2640"/>
                <a:ext cx="384" cy="432"/>
              </a:xfrm>
              <a:prstGeom prst="rect">
                <a:avLst/>
              </a:prstGeom>
              <a:solidFill>
                <a:schemeClr val="accent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2" name="Rectangle 8"/>
              <p:cNvSpPr/>
              <p:nvPr/>
            </p:nvSpPr>
            <p:spPr>
              <a:xfrm>
                <a:off x="1248" y="2640"/>
                <a:ext cx="336" cy="432"/>
              </a:xfrm>
              <a:prstGeom prst="rect">
                <a:avLst/>
              </a:prstGeom>
              <a:gradFill rotWithShape="0">
                <a:gsLst>
                  <a:gs pos="0">
                    <a:schemeClr val="accent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2058" name="Rectangle 9"/>
            <p:cNvSpPr/>
            <p:nvPr/>
          </p:nvSpPr>
          <p:spPr>
            <a:xfrm>
              <a:off x="0" y="1824"/>
              <a:ext cx="353" cy="266"/>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sp>
          <p:nvSpPr>
            <p:cNvPr id="2059" name="Rectangle 10"/>
            <p:cNvSpPr/>
            <p:nvPr/>
          </p:nvSpPr>
          <p:spPr>
            <a:xfrm>
              <a:off x="400" y="1536"/>
              <a:ext cx="20" cy="663"/>
            </a:xfrm>
            <a:prstGeom prst="rect">
              <a:avLst/>
            </a:prstGeom>
            <a:solidFill>
              <a:schemeClr val="bg2"/>
            </a:solidFill>
            <a:ln w="9525">
              <a:noFill/>
            </a:ln>
          </p:spPr>
          <p:txBody>
            <a:bodyPr wrap="none" anchor="ctr" anchorCtr="0"/>
            <a:p>
              <a:pPr lvl="0" eaLnBrk="1" hangingPunct="1"/>
              <a:endParaRPr lang="zh-CN" altLang="en-US" dirty="0">
                <a:latin typeface="Tahoma" panose="020B0604030504040204" pitchFamily="34" charset="0"/>
              </a:endParaRPr>
            </a:p>
          </p:txBody>
        </p:sp>
        <p:sp>
          <p:nvSpPr>
            <p:cNvPr id="2060" name="Rectangle 11"/>
            <p:cNvSpPr/>
            <p:nvPr/>
          </p:nvSpPr>
          <p:spPr>
            <a:xfrm flipV="1">
              <a:off x="199" y="2054"/>
              <a:ext cx="5476" cy="35"/>
            </a:xfrm>
            <a:prstGeom prst="rect">
              <a:avLst/>
            </a:prstGeom>
            <a:gradFill rotWithShape="0">
              <a:gsLst>
                <a:gs pos="0">
                  <a:schemeClr val="bg2"/>
                </a:gs>
                <a:gs pos="100000">
                  <a:schemeClr val="bg1"/>
                </a:gs>
              </a:gsLst>
              <a:lin ang="0" scaled="1"/>
              <a:tileRect/>
            </a:gradFill>
            <a:ln w="9525">
              <a:noFill/>
            </a:ln>
          </p:spPr>
          <p:txBody>
            <a:bodyPr wrap="none" anchor="ctr" anchorCtr="0"/>
            <a:p>
              <a:pPr lvl="0" eaLnBrk="1" hangingPunct="1"/>
              <a:endParaRPr lang="zh-CN" altLang="en-US" dirty="0">
                <a:latin typeface="Tahoma" panose="020B0604030504040204" pitchFamily="34" charset="0"/>
              </a:endParaRPr>
            </a:p>
          </p:txBody>
        </p:sp>
      </p:grpSp>
      <p:sp>
        <p:nvSpPr>
          <p:cNvPr id="11276"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smtClean="0"/>
              <a:t>单击此处编辑母版标题样式</a:t>
            </a:r>
            <a:endParaRPr lang="zh-CN" altLang="en-US" noProof="0" smtClean="0"/>
          </a:p>
        </p:txBody>
      </p:sp>
      <p:sp>
        <p:nvSpPr>
          <p:cNvPr id="11277"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24" name="Rectangle 14"/>
          <p:cNvSpPr>
            <a:spLocks noGrp="1" noChangeArrowheads="1"/>
          </p:cNvSpPr>
          <p:nvPr>
            <p:ph type="dt" sz="half" idx="2"/>
          </p:nvPr>
        </p:nvSpPr>
        <p:spPr bwMode="auto">
          <a:xfrm>
            <a:off x="9906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5" name="Rectangle 15"/>
          <p:cNvSpPr>
            <a:spLocks noGrp="1" noChangeArrowheads="1"/>
          </p:cNvSpPr>
          <p:nvPr>
            <p:ph type="ftr" sz="quarter" idx="3"/>
          </p:nvPr>
        </p:nvSpPr>
        <p:spPr bwMode="auto">
          <a:xfrm>
            <a:off x="3429000" y="6248400"/>
            <a:ext cx="28956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a:solidFill>
                  <a:schemeClr val="bg2"/>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bg2"/>
              </a:solidFill>
              <a:effectLst/>
              <a:uLnTx/>
              <a:uFillTx/>
              <a:latin typeface="Tahoma" panose="020B0604030504040204" pitchFamily="34" charset="0"/>
              <a:ea typeface="宋体" panose="02010600030101010101" pitchFamily="2" charset="-122"/>
              <a:cs typeface="+mn-cs"/>
            </a:endParaRPr>
          </a:p>
        </p:txBody>
      </p:sp>
      <p:sp>
        <p:nvSpPr>
          <p:cNvPr id="26" name="Rectangle 16"/>
          <p:cNvSpPr>
            <a:spLocks noGrp="1" noChangeArrowheads="1"/>
          </p:cNvSpPr>
          <p:nvPr>
            <p:ph type="sldNum" sz="quarter" idx="4"/>
          </p:nvPr>
        </p:nvSpPr>
        <p:spPr bwMode="auto">
          <a:xfrm>
            <a:off x="6858000" y="6248400"/>
            <a:ext cx="1905000" cy="45720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
            <a:pPr algn="r">
              <a:buNone/>
            </a:pPr>
            <a:fld id="{9A0DB2DC-4C9A-4742-B13C-FB6460FD3503}" type="slidenum">
              <a:rPr lang="en-US" altLang="zh-CN" dirty="0">
                <a:solidFill>
                  <a:schemeClr val="bg2"/>
                </a:solidFill>
              </a:rPr>
            </a:fld>
            <a:endParaRPr lang="en-US" altLang="zh-CN" dirty="0">
              <a:solidFill>
                <a:schemeClr val="bg2"/>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150938" y="214313"/>
            <a:ext cx="7793037" cy="146208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1182688" y="2017713"/>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folHlink"/>
              </a:buClr>
              <a:buSzPct val="60000"/>
              <a:buFont typeface="Wingdings" panose="05000000000000000000" pitchFamily="2"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7" name="Rectangle 3"/>
          <p:cNvSpPr/>
          <p:nvPr/>
        </p:nvSpPr>
        <p:spPr>
          <a:xfrm>
            <a:off x="800100" y="1098550"/>
            <a:ext cx="328613" cy="474663"/>
          </a:xfrm>
          <a:prstGeom prst="rect">
            <a:avLst/>
          </a:prstGeom>
          <a:gradFill rotWithShape="0">
            <a:gsLst>
              <a:gs pos="0">
                <a:schemeClr val="accent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29" name="Rectangle 5"/>
          <p:cNvSpPr/>
          <p:nvPr/>
        </p:nvSpPr>
        <p:spPr>
          <a:xfrm>
            <a:off x="911225" y="1520825"/>
            <a:ext cx="368300" cy="474663"/>
          </a:xfrm>
          <a:prstGeom prst="rect">
            <a:avLst/>
          </a:prstGeom>
          <a:gradFill rotWithShape="0">
            <a:gsLst>
              <a:gs pos="0">
                <a:schemeClr val="folHlink"/>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0" name="Rectangle 6"/>
          <p:cNvSpPr/>
          <p:nvPr/>
        </p:nvSpPr>
        <p:spPr>
          <a:xfrm>
            <a:off x="127000" y="1447800"/>
            <a:ext cx="560388" cy="422275"/>
          </a:xfrm>
          <a:prstGeom prst="rect">
            <a:avLst/>
          </a:prstGeom>
          <a:gradFill rotWithShape="0">
            <a:gsLst>
              <a:gs pos="0">
                <a:schemeClr val="bg1"/>
              </a:gs>
              <a:gs pos="100000">
                <a:schemeClr val="hlink"/>
              </a:gs>
            </a:gsLst>
            <a:lin ang="1890000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2" name="Rectangle 8"/>
          <p:cNvSpPr/>
          <p:nvPr/>
        </p:nvSpPr>
        <p:spPr>
          <a:xfrm>
            <a:off x="442913" y="1781175"/>
            <a:ext cx="8226425" cy="31750"/>
          </a:xfrm>
          <a:prstGeom prst="rect">
            <a:avLst/>
          </a:prstGeom>
          <a:gradFill rotWithShape="0">
            <a:gsLst>
              <a:gs pos="0">
                <a:schemeClr val="bg2"/>
              </a:gs>
              <a:gs pos="100000">
                <a:schemeClr val="bg1"/>
              </a:gs>
            </a:gsLst>
            <a:lin ang="0" scaled="1"/>
            <a:tileRect/>
          </a:gradFill>
          <a:ln w="9525">
            <a:noFill/>
          </a:ln>
        </p:spPr>
        <p:txBody>
          <a:bodyPr wrap="none" anchor="ctr" anchorCtr="0"/>
          <a:p>
            <a:pPr lvl="0" algn="ctr" eaLnBrk="1" hangingPunct="1"/>
            <a:endParaRPr lang="zh-CN" altLang="zh-CN" sz="2400" dirty="0">
              <a:latin typeface="Tahoma" panose="020B0604030504040204" pitchFamily="34" charset="0"/>
            </a:endParaRPr>
          </a:p>
        </p:txBody>
      </p:sp>
      <p:sp>
        <p:nvSpPr>
          <p:cNvPr id="1033" name="Rectangle 9"/>
          <p:cNvSpPr>
            <a:spLocks noGrp="1"/>
          </p:cNvSpPr>
          <p:nvPr>
            <p:ph type="title"/>
          </p:nvPr>
        </p:nvSpPr>
        <p:spPr>
          <a:xfrm>
            <a:off x="1150938" y="214313"/>
            <a:ext cx="7793037" cy="1462087"/>
          </a:xfrm>
          <a:prstGeom prst="rect">
            <a:avLst/>
          </a:prstGeom>
          <a:noFill/>
          <a:ln w="9525">
            <a:noFill/>
          </a:ln>
        </p:spPr>
        <p:txBody>
          <a:bodyPr anchor="b" anchorCtr="0"/>
          <a:p>
            <a:pPr lvl="0"/>
            <a:r>
              <a:rPr lang="zh-CN" altLang="en-US" dirty="0"/>
              <a:t>单击此处编辑母版标题样式</a:t>
            </a:r>
            <a:endParaRPr lang="zh-CN" altLang="en-US" dirty="0"/>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51"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2"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Tahoma" panose="020B0604030504040204" pitchFamily="34" charset="0"/>
              <a:ea typeface="宋体" panose="02010600030101010101" pitchFamily="2" charset="-122"/>
              <a:cs typeface="+mn-cs"/>
            </a:endParaRPr>
          </a:p>
        </p:txBody>
      </p:sp>
      <p:sp>
        <p:nvSpPr>
          <p:cNvPr id="10253"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400"/>
            </a:lvl1pPr>
          </a:lstStyle>
          <a:p>
            <a:pPr lvl="0" eaLnBrk="1" hangingPunct="1">
              <a:buNone/>
            </a:pPr>
            <a:fld id="{9A0DB2DC-4C9A-4742-B13C-FB6460FD3503}" type="slidenum">
              <a:rPr lang="en-US" altLang="zh-CN" dirty="0">
                <a:latin typeface="Tahoma" panose="020B0604030504040204" pitchFamily="34" charset="0"/>
              </a:rPr>
            </a:fld>
            <a:endParaRPr lang="en-US" altLang="zh-CN" dirty="0">
              <a:latin typeface="Tahoma" panose="020B060403050404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em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WordArt 5"/>
          <p:cNvSpPr>
            <a:spLocks noTextEdit="1"/>
          </p:cNvSpPr>
          <p:nvPr/>
        </p:nvSpPr>
        <p:spPr>
          <a:xfrm>
            <a:off x="539433" y="2132013"/>
            <a:ext cx="7848600" cy="609600"/>
          </a:xfrm>
          <a:prstGeom prst="rect">
            <a:avLst/>
          </a:prstGeom>
        </p:spPr>
        <p:txBody>
          <a:bodyPr wrap="none" fromWordArt="1">
            <a:prstTxWarp prst="textPlain">
              <a:avLst>
                <a:gd name="adj" fmla="val 50000"/>
              </a:avLst>
            </a:prstTxWarp>
            <a:normAutofit fontScale="70000"/>
          </a:bodyPr>
          <a:p>
            <a:pPr algn="ct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学习任务3 </a:t>
            </a: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sym typeface="+mn-ea"/>
              </a:rPr>
              <a:t>程序</a:t>
            </a:r>
            <a:r>
              <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rPr>
              <a:t>录入</a:t>
            </a:r>
            <a:endParaRPr lang="zh-CN" altLang="en-US" sz="4800" b="1">
              <a:gradFill rotWithShape="1">
                <a:gsLst>
                  <a:gs pos="0">
                    <a:srgbClr val="FFFF00"/>
                  </a:gs>
                  <a:gs pos="100000">
                    <a:srgbClr val="FF9933"/>
                  </a:gs>
                </a:gsLst>
                <a:path path="rect">
                  <a:fillToRect l="50000" t="50000" r="50000" b="50000"/>
                </a:path>
                <a:tileRect/>
              </a:gradFill>
              <a:effectLst>
                <a:outerShdw dist="35921" dir="2699999" algn="ctr" rotWithShape="0">
                  <a:srgbClr val="C0C0C0">
                    <a:alpha val="79999"/>
                  </a:srgbClr>
                </a:outerShdw>
              </a:effectLst>
              <a:latin typeface="宋体" panose="02010600030101010101" pitchFamily="2" charset="-122"/>
              <a:ea typeface="宋体" panose="02010600030101010101" pitchFamily="2" charset="-122"/>
            </a:endParaRPr>
          </a:p>
        </p:txBody>
      </p:sp>
      <p:pic>
        <p:nvPicPr>
          <p:cNvPr id="4" name="图片 24"/>
          <p:cNvPicPr>
            <a:picLocks noChangeAspect="1"/>
          </p:cNvPicPr>
          <p:nvPr/>
        </p:nvPicPr>
        <p:blipFill>
          <a:blip r:embed="rId1"/>
          <a:stretch>
            <a:fillRect/>
          </a:stretch>
        </p:blipFill>
        <p:spPr>
          <a:xfrm>
            <a:off x="1548130" y="3068955"/>
            <a:ext cx="5858510" cy="312674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15" name="文本框 114"/>
          <p:cNvSpPr txBox="1"/>
          <p:nvPr/>
        </p:nvSpPr>
        <p:spPr>
          <a:xfrm>
            <a:off x="287655" y="1196975"/>
            <a:ext cx="8631555" cy="5262245"/>
          </a:xfrm>
          <a:prstGeom prst="rect">
            <a:avLst/>
          </a:prstGeom>
          <a:noFill/>
          <a:ln w="9525">
            <a:noFill/>
          </a:ln>
        </p:spPr>
        <p:txBody>
          <a:bodyPr wrap="square">
            <a:spAutoFit/>
          </a:bodyPr>
          <a:p>
            <a:pPr>
              <a:lnSpc>
                <a:spcPct val="150000"/>
              </a:lnSpc>
            </a:pPr>
            <a:r>
              <a:rPr lang="en-US" altLang="zh-CN" sz="2400" b="1">
                <a:ea typeface="宋体" panose="02010600030101010101" pitchFamily="2" charset="-122"/>
              </a:rPr>
              <a:t>         2.</a:t>
            </a:r>
            <a:r>
              <a:rPr lang="zh-CN" altLang="en-US" sz="2400" b="1">
                <a:ea typeface="宋体" panose="02010600030101010101" pitchFamily="2" charset="-122"/>
              </a:rPr>
              <a:t>准备功能</a:t>
            </a:r>
            <a:r>
              <a:rPr lang="en-US" altLang="zh-CN" sz="2400" b="1">
                <a:ea typeface="宋体" panose="02010600030101010101" pitchFamily="2" charset="-122"/>
              </a:rPr>
              <a:t>G</a:t>
            </a:r>
            <a:r>
              <a:rPr lang="zh-CN" altLang="en-US" sz="2400" b="1">
                <a:ea typeface="宋体" panose="02010600030101010101" pitchFamily="2" charset="-122"/>
              </a:rPr>
              <a:t>代码</a:t>
            </a:r>
            <a:endParaRPr lang="zh-CN" altLang="en-US" sz="1800">
              <a:ea typeface="宋体" panose="02010600030101010101" pitchFamily="2" charset="-122"/>
            </a:endParaRPr>
          </a:p>
          <a:p>
            <a:pPr>
              <a:lnSpc>
                <a:spcPct val="150000"/>
              </a:lnSpc>
            </a:pPr>
            <a:endParaRPr lang="zh-CN" altLang="en-US" sz="2000" b="1">
              <a:ea typeface="宋体" panose="02010600030101010101" pitchFamily="2" charset="-122"/>
            </a:endParaRPr>
          </a:p>
          <a:p>
            <a:pPr>
              <a:lnSpc>
                <a:spcPct val="150000"/>
              </a:lnSpc>
            </a:pPr>
            <a:r>
              <a:rPr lang="zh-CN" altLang="en-US" sz="2000" b="1">
                <a:ea typeface="宋体" panose="02010600030101010101" pitchFamily="2" charset="-122"/>
              </a:rPr>
              <a:t>（</a:t>
            </a:r>
            <a:r>
              <a:rPr lang="en-US" altLang="zh-CN" sz="2000" b="1">
                <a:ea typeface="宋体" panose="02010600030101010101" pitchFamily="2" charset="-122"/>
              </a:rPr>
              <a:t>1</a:t>
            </a:r>
            <a:r>
              <a:rPr lang="zh-CN" altLang="en-US" sz="2000" b="1">
                <a:ea typeface="宋体" panose="02010600030101010101" pitchFamily="2" charset="-122"/>
              </a:rPr>
              <a:t>）准备功能</a:t>
            </a:r>
            <a:r>
              <a:rPr lang="en-US" altLang="zh-CN" sz="2000" b="1">
                <a:ea typeface="宋体" panose="02010600030101010101" pitchFamily="2" charset="-122"/>
              </a:rPr>
              <a:t>G</a:t>
            </a:r>
            <a:r>
              <a:rPr lang="zh-CN" altLang="en-US" sz="2000" b="1">
                <a:ea typeface="宋体" panose="02010600030101010101" pitchFamily="2" charset="-122"/>
              </a:rPr>
              <a:t>代码概述</a:t>
            </a:r>
            <a:endParaRPr lang="zh-CN" altLang="en-US" sz="2000">
              <a:ea typeface="宋体" panose="02010600030101010101" pitchFamily="2" charset="-122"/>
            </a:endParaRPr>
          </a:p>
          <a:p>
            <a:pPr>
              <a:lnSpc>
                <a:spcPct val="150000"/>
              </a:lnSpc>
            </a:pPr>
            <a:r>
              <a:rPr lang="en-US" altLang="zh-CN" sz="2000">
                <a:ea typeface="宋体" panose="02010600030101010101" pitchFamily="2" charset="-122"/>
              </a:rPr>
              <a:t>      </a:t>
            </a:r>
            <a:r>
              <a:rPr lang="zh-CN" altLang="en-US" sz="2000">
                <a:ea typeface="宋体" panose="02010600030101010101" pitchFamily="2" charset="-122"/>
              </a:rPr>
              <a:t>准备功能指令用来指定机床的工作方式，规定刀具与工件的相对运动轨迹、机床坐标系、坐标平面、刀具补偿和坐标偏移等加工参数。准备功能是程序编制中的核心内容。</a:t>
            </a:r>
            <a:endParaRPr lang="zh-CN" altLang="en-US" sz="2000">
              <a:ea typeface="宋体" panose="02010600030101010101" pitchFamily="2" charset="-122"/>
            </a:endParaRPr>
          </a:p>
          <a:p>
            <a:pPr>
              <a:lnSpc>
                <a:spcPct val="150000"/>
              </a:lnSpc>
            </a:pPr>
            <a:r>
              <a:rPr lang="en-US" altLang="zh-CN" sz="2000">
                <a:ea typeface="宋体" panose="02010600030101010101" pitchFamily="2" charset="-122"/>
              </a:rPr>
              <a:t>      </a:t>
            </a:r>
            <a:r>
              <a:rPr lang="zh-CN" altLang="en-US" sz="2000">
                <a:ea typeface="宋体" panose="02010600030101010101" pitchFamily="2" charset="-122"/>
              </a:rPr>
              <a:t>准备功能指令以大写字母</a:t>
            </a:r>
            <a:r>
              <a:rPr lang="en-US" altLang="zh-CN" sz="2000">
                <a:ea typeface="宋体" panose="02010600030101010101" pitchFamily="2" charset="-122"/>
              </a:rPr>
              <a:t>“G”</a:t>
            </a:r>
            <a:r>
              <a:rPr lang="zh-CN" altLang="en-US" sz="2000">
                <a:ea typeface="宋体" panose="02010600030101010101" pitchFamily="2" charset="-122"/>
              </a:rPr>
              <a:t>加上两位数字组成（</a:t>
            </a:r>
            <a:r>
              <a:rPr lang="en-US" altLang="zh-CN" sz="2000">
                <a:ea typeface="宋体" panose="02010600030101010101" pitchFamily="2" charset="-122"/>
              </a:rPr>
              <a:t>G00</a:t>
            </a:r>
            <a:r>
              <a:rPr lang="zh-CN" altLang="en-US" sz="2000">
                <a:ea typeface="宋体" panose="02010600030101010101" pitchFamily="2" charset="-122"/>
              </a:rPr>
              <a:t>～</a:t>
            </a:r>
            <a:r>
              <a:rPr lang="en-US" altLang="zh-CN" sz="2000">
                <a:ea typeface="宋体" panose="02010600030101010101" pitchFamily="2" charset="-122"/>
              </a:rPr>
              <a:t>G99</a:t>
            </a:r>
            <a:r>
              <a:rPr lang="zh-CN" altLang="en-US" sz="2000">
                <a:ea typeface="宋体" panose="02010600030101010101" pitchFamily="2" charset="-122"/>
              </a:rPr>
              <a:t>），故又称</a:t>
            </a:r>
            <a:r>
              <a:rPr lang="en-US" altLang="zh-CN" sz="2000">
                <a:ea typeface="宋体" panose="02010600030101010101" pitchFamily="2" charset="-122"/>
              </a:rPr>
              <a:t>G</a:t>
            </a:r>
            <a:r>
              <a:rPr lang="zh-CN" altLang="en-US" sz="2000">
                <a:ea typeface="宋体" panose="02010600030101010101" pitchFamily="2" charset="-122"/>
              </a:rPr>
              <a:t>代码、</a:t>
            </a:r>
            <a:r>
              <a:rPr lang="en-US" altLang="zh-CN" sz="2000">
                <a:ea typeface="宋体" panose="02010600030101010101" pitchFamily="2" charset="-122"/>
              </a:rPr>
              <a:t>G</a:t>
            </a:r>
            <a:r>
              <a:rPr lang="zh-CN" altLang="en-US" sz="2000">
                <a:ea typeface="宋体" panose="02010600030101010101" pitchFamily="2" charset="-122"/>
              </a:rPr>
              <a:t>指令。</a:t>
            </a:r>
            <a:r>
              <a:rPr lang="en-US" altLang="zh-CN" sz="2000">
                <a:ea typeface="宋体" panose="02010600030101010101" pitchFamily="2" charset="-122"/>
              </a:rPr>
              <a:t>G</a:t>
            </a:r>
            <a:r>
              <a:rPr lang="zh-CN" altLang="en-US" sz="2000">
                <a:ea typeface="宋体" panose="02010600030101010101" pitchFamily="2" charset="-122"/>
              </a:rPr>
              <a:t>代码分为模态</a:t>
            </a:r>
            <a:r>
              <a:rPr lang="en-US" altLang="zh-CN" sz="2000">
                <a:ea typeface="宋体" panose="02010600030101010101" pitchFamily="2" charset="-122"/>
              </a:rPr>
              <a:t>G</a:t>
            </a:r>
            <a:r>
              <a:rPr lang="zh-CN" altLang="en-US" sz="2000">
                <a:ea typeface="宋体" panose="02010600030101010101" pitchFamily="2" charset="-122"/>
              </a:rPr>
              <a:t>代码与非模态</a:t>
            </a:r>
            <a:r>
              <a:rPr lang="en-US" altLang="zh-CN" sz="2000">
                <a:ea typeface="宋体" panose="02010600030101010101" pitchFamily="2" charset="-122"/>
              </a:rPr>
              <a:t>G</a:t>
            </a:r>
            <a:r>
              <a:rPr lang="zh-CN" altLang="en-US" sz="2000">
                <a:ea typeface="宋体" panose="02010600030101010101" pitchFamily="2" charset="-122"/>
              </a:rPr>
              <a:t>代码两种类型。模态</a:t>
            </a:r>
            <a:r>
              <a:rPr lang="en-US" altLang="zh-CN" sz="2000">
                <a:ea typeface="宋体" panose="02010600030101010101" pitchFamily="2" charset="-122"/>
              </a:rPr>
              <a:t>G</a:t>
            </a:r>
            <a:r>
              <a:rPr lang="zh-CN" altLang="en-US" sz="2000">
                <a:ea typeface="宋体" panose="02010600030101010101" pitchFamily="2" charset="-122"/>
              </a:rPr>
              <a:t>代码是一组可相互注销的</a:t>
            </a:r>
            <a:r>
              <a:rPr lang="en-US" altLang="zh-CN" sz="2000">
                <a:ea typeface="宋体" panose="02010600030101010101" pitchFamily="2" charset="-122"/>
              </a:rPr>
              <a:t>G</a:t>
            </a:r>
            <a:r>
              <a:rPr lang="zh-CN" altLang="en-US" sz="2000">
                <a:ea typeface="宋体" panose="02010600030101010101" pitchFamily="2" charset="-122"/>
              </a:rPr>
              <a:t>功能，这些功能一旦被执行，则一直有效，直到被同一组的模态</a:t>
            </a:r>
            <a:r>
              <a:rPr lang="en-US" altLang="zh-CN" sz="2000">
                <a:ea typeface="宋体" panose="02010600030101010101" pitchFamily="2" charset="-122"/>
              </a:rPr>
              <a:t>G</a:t>
            </a:r>
            <a:r>
              <a:rPr lang="zh-CN" altLang="en-US" sz="2000">
                <a:ea typeface="宋体" panose="02010600030101010101" pitchFamily="2" charset="-122"/>
              </a:rPr>
              <a:t>功能注销为止。非模态</a:t>
            </a:r>
            <a:r>
              <a:rPr lang="en-US" altLang="zh-CN" sz="2000">
                <a:ea typeface="宋体" panose="02010600030101010101" pitchFamily="2" charset="-122"/>
              </a:rPr>
              <a:t>G</a:t>
            </a:r>
            <a:r>
              <a:rPr lang="zh-CN" altLang="en-US" sz="2000">
                <a:ea typeface="宋体" panose="02010600030101010101" pitchFamily="2" charset="-122"/>
              </a:rPr>
              <a:t>功能是只在所规定的程序段中有效，程序段结束时立即被注销。</a:t>
            </a:r>
            <a:r>
              <a:rPr lang="en-US" altLang="zh-CN" sz="2000">
                <a:ea typeface="宋体" panose="02010600030101010101" pitchFamily="2" charset="-122"/>
              </a:rPr>
              <a:t>FANUC 0i</a:t>
            </a:r>
            <a:r>
              <a:rPr lang="zh-CN" altLang="en-US" sz="2000">
                <a:ea typeface="宋体" panose="02010600030101010101" pitchFamily="2" charset="-122"/>
              </a:rPr>
              <a:t>系统的准备功能</a:t>
            </a:r>
            <a:r>
              <a:rPr lang="en-US" altLang="zh-CN" sz="2000">
                <a:ea typeface="宋体" panose="02010600030101010101" pitchFamily="2" charset="-122"/>
              </a:rPr>
              <a:t>G</a:t>
            </a:r>
            <a:r>
              <a:rPr lang="zh-CN" altLang="en-US" sz="2000">
                <a:ea typeface="宋体" panose="02010600030101010101" pitchFamily="2" charset="-122"/>
              </a:rPr>
              <a:t>代码见表</a:t>
            </a:r>
            <a:r>
              <a:rPr lang="en-US" altLang="zh-CN" sz="2000">
                <a:ea typeface="宋体" panose="02010600030101010101" pitchFamily="2" charset="-122"/>
              </a:rPr>
              <a:t>3-2</a:t>
            </a:r>
            <a:r>
              <a:rPr lang="zh-CN" altLang="en-US" sz="2000">
                <a:ea typeface="宋体" panose="02010600030101010101" pitchFamily="2" charset="-122"/>
              </a:rPr>
              <a:t>所示。</a:t>
            </a:r>
            <a:endParaRPr lang="zh-CN" altLang="en-US" sz="2000">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16" name="文本框 115"/>
          <p:cNvSpPr txBox="1"/>
          <p:nvPr/>
        </p:nvSpPr>
        <p:spPr>
          <a:xfrm>
            <a:off x="1043940" y="1268730"/>
            <a:ext cx="8096250" cy="922020"/>
          </a:xfrm>
          <a:prstGeom prst="rect">
            <a:avLst/>
          </a:prstGeom>
          <a:noFill/>
          <a:ln w="9525">
            <a:noFill/>
          </a:ln>
        </p:spPr>
        <p:txBody>
          <a:bodyPr wrap="square">
            <a:spAutoFit/>
          </a:bodyPr>
          <a:p>
            <a:pPr>
              <a:lnSpc>
                <a:spcPct val="150000"/>
              </a:lnSpc>
            </a:pPr>
            <a:r>
              <a:rPr lang="zh-CN" altLang="en-US" sz="1800" b="1">
                <a:ea typeface="宋体" panose="02010600030101010101" pitchFamily="2" charset="-122"/>
              </a:rPr>
              <a:t>（</a:t>
            </a:r>
            <a:r>
              <a:rPr lang="en-US" altLang="zh-CN" sz="1800" b="1">
                <a:ea typeface="宋体" panose="02010600030101010101" pitchFamily="2" charset="-122"/>
              </a:rPr>
              <a:t>2</a:t>
            </a:r>
            <a:r>
              <a:rPr lang="zh-CN" altLang="en-US" sz="1800" b="1">
                <a:ea typeface="宋体" panose="02010600030101010101" pitchFamily="2" charset="-122"/>
              </a:rPr>
              <a:t>）绝对坐标与增量（相对）坐标编程指令</a:t>
            </a:r>
            <a:r>
              <a:rPr lang="en-US" altLang="zh-CN" sz="1800" b="1">
                <a:ea typeface="宋体" panose="02010600030101010101" pitchFamily="2" charset="-122"/>
              </a:rPr>
              <a:t>G90</a:t>
            </a:r>
            <a:r>
              <a:rPr lang="zh-CN" altLang="en-US" sz="1800" b="1">
                <a:ea typeface="宋体" panose="02010600030101010101" pitchFamily="2" charset="-122"/>
              </a:rPr>
              <a:t>、</a:t>
            </a:r>
            <a:r>
              <a:rPr lang="en-US" altLang="zh-CN" sz="1800" b="1">
                <a:ea typeface="宋体" panose="02010600030101010101" pitchFamily="2" charset="-122"/>
              </a:rPr>
              <a:t>G91</a:t>
            </a:r>
            <a:endParaRPr lang="zh-CN" sz="1800">
              <a:ea typeface="宋体" panose="02010600030101010101" pitchFamily="2" charset="-122"/>
            </a:endParaRPr>
          </a:p>
          <a:p>
            <a:endParaRPr lang="zh-CN" altLang="en-US" sz="1800">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323850" y="2205355"/>
            <a:ext cx="8660130" cy="29756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467995" y="981075"/>
            <a:ext cx="8115300" cy="515112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17" name="文本框 116"/>
          <p:cNvSpPr txBox="1"/>
          <p:nvPr/>
        </p:nvSpPr>
        <p:spPr>
          <a:xfrm>
            <a:off x="899795" y="1268730"/>
            <a:ext cx="7684770" cy="922020"/>
          </a:xfrm>
          <a:prstGeom prst="rect">
            <a:avLst/>
          </a:prstGeom>
          <a:noFill/>
          <a:ln w="9525">
            <a:noFill/>
          </a:ln>
        </p:spPr>
        <p:txBody>
          <a:bodyPr wrap="square">
            <a:spAutoFit/>
          </a:bodyPr>
          <a:p>
            <a:pPr indent="306070">
              <a:lnSpc>
                <a:spcPct val="150000"/>
              </a:lnSpc>
            </a:pPr>
            <a:r>
              <a:rPr lang="zh-CN" altLang="en-US" sz="1800" b="1">
                <a:ea typeface="宋体" panose="02010600030101010101" pitchFamily="2" charset="-122"/>
              </a:rPr>
              <a:t>（</a:t>
            </a:r>
            <a:r>
              <a:rPr lang="en-US" altLang="zh-CN" sz="1800" b="1">
                <a:ea typeface="宋体" panose="02010600030101010101" pitchFamily="2" charset="-122"/>
              </a:rPr>
              <a:t>3</a:t>
            </a:r>
            <a:r>
              <a:rPr lang="zh-CN" altLang="en-US" sz="1800" b="1">
                <a:ea typeface="宋体" panose="02010600030101010101" pitchFamily="2" charset="-122"/>
              </a:rPr>
              <a:t>）平面选择指令</a:t>
            </a:r>
            <a:r>
              <a:rPr lang="en-US" altLang="zh-CN" sz="1800" b="1">
                <a:ea typeface="宋体" panose="02010600030101010101" pitchFamily="2" charset="-122"/>
              </a:rPr>
              <a:t>G17</a:t>
            </a:r>
            <a:r>
              <a:rPr lang="zh-CN" altLang="en-US" sz="1800" b="1">
                <a:ea typeface="宋体" panose="02010600030101010101" pitchFamily="2" charset="-122"/>
              </a:rPr>
              <a:t>、</a:t>
            </a:r>
            <a:r>
              <a:rPr lang="en-US" altLang="zh-CN" sz="1800" b="1">
                <a:ea typeface="宋体" panose="02010600030101010101" pitchFamily="2" charset="-122"/>
              </a:rPr>
              <a:t>G18</a:t>
            </a:r>
            <a:r>
              <a:rPr lang="zh-CN" altLang="en-US" sz="1800" b="1">
                <a:ea typeface="宋体" panose="02010600030101010101" pitchFamily="2" charset="-122"/>
              </a:rPr>
              <a:t>、</a:t>
            </a:r>
            <a:r>
              <a:rPr lang="en-US" altLang="zh-CN" sz="1800" b="1">
                <a:ea typeface="宋体" panose="02010600030101010101" pitchFamily="2" charset="-122"/>
              </a:rPr>
              <a:t>G19</a:t>
            </a:r>
            <a:endParaRPr lang="zh-CN" sz="1800">
              <a:ea typeface="宋体" panose="02010600030101010101" pitchFamily="2" charset="-122"/>
            </a:endParaRPr>
          </a:p>
          <a:p>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115695" y="1845310"/>
            <a:ext cx="6612890" cy="48514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sp>
        <p:nvSpPr>
          <p:cNvPr id="117" name="文本框 116"/>
          <p:cNvSpPr txBox="1"/>
          <p:nvPr/>
        </p:nvSpPr>
        <p:spPr>
          <a:xfrm>
            <a:off x="899795" y="1268730"/>
            <a:ext cx="7684770" cy="783590"/>
          </a:xfrm>
          <a:prstGeom prst="rect">
            <a:avLst/>
          </a:prstGeom>
          <a:noFill/>
          <a:ln w="9525">
            <a:noFill/>
          </a:ln>
        </p:spPr>
        <p:txBody>
          <a:bodyPr wrap="square">
            <a:spAutoFit/>
          </a:bodyPr>
          <a:p>
            <a:pPr indent="306070">
              <a:lnSpc>
                <a:spcPct val="150000"/>
              </a:lnSpc>
            </a:pPr>
            <a:r>
              <a:rPr lang="zh-CN" altLang="en-US" sz="1800" b="1">
                <a:ea typeface="宋体" panose="02010600030101010101" pitchFamily="2" charset="-122"/>
              </a:rPr>
              <a:t>（</a:t>
            </a:r>
            <a:r>
              <a:rPr lang="en-US" altLang="zh-CN" sz="1800" b="1">
                <a:ea typeface="宋体" panose="02010600030101010101" pitchFamily="2" charset="-122"/>
              </a:rPr>
              <a:t>4</a:t>
            </a:r>
            <a:r>
              <a:rPr lang="zh-CN" altLang="en-US" sz="1800" b="1">
                <a:ea typeface="宋体" panose="02010600030101010101" pitchFamily="2" charset="-122"/>
              </a:rPr>
              <a:t>）工件坐标系选择指令</a:t>
            </a:r>
            <a:r>
              <a:rPr lang="en-US" altLang="zh-CN" sz="1800" b="1">
                <a:ea typeface="宋体" panose="02010600030101010101" pitchFamily="2" charset="-122"/>
              </a:rPr>
              <a:t>G54~G59</a:t>
            </a:r>
            <a:endParaRPr lang="zh-CN" sz="1800">
              <a:ea typeface="宋体" panose="02010600030101010101" pitchFamily="2" charset="-122"/>
            </a:endParaRPr>
          </a:p>
          <a:p>
            <a:endParaRPr lang="zh-CN" altLang="en-US" sz="1800">
              <a:ea typeface="宋体" panose="02010600030101010101" pitchFamily="2" charset="-122"/>
            </a:endParaRPr>
          </a:p>
        </p:txBody>
      </p:sp>
      <p:sp>
        <p:nvSpPr>
          <p:cNvPr id="3" name="文本框 2"/>
          <p:cNvSpPr txBox="1"/>
          <p:nvPr/>
        </p:nvSpPr>
        <p:spPr>
          <a:xfrm>
            <a:off x="539750" y="1845310"/>
            <a:ext cx="8313420" cy="1753235"/>
          </a:xfrm>
          <a:prstGeom prst="rect">
            <a:avLst/>
          </a:prstGeom>
        </p:spPr>
        <p:txBody>
          <a:bodyPr wrap="square">
            <a:spAutoFit/>
          </a:bodyPr>
          <a:p>
            <a:pPr marL="0" indent="0" algn="just" defTabSz="266700">
              <a:lnSpc>
                <a:spcPct val="150000"/>
              </a:lnSpc>
              <a:spcBef>
                <a:spcPct val="0"/>
              </a:spcBef>
              <a:spcAft>
                <a:spcPct val="0"/>
              </a:spcAft>
            </a:pPr>
            <a:r>
              <a:rPr lang="en-US" altLang="zh-CN" sz="1800">
                <a:latin typeface="宋体" panose="02010600030101010101" pitchFamily="2" charset="-122"/>
                <a:ea typeface="宋体" panose="02010600030101010101" pitchFamily="2" charset="-122"/>
              </a:rPr>
              <a:t>     </a:t>
            </a:r>
            <a:r>
              <a:rPr lang="zh-CN" altLang="en-US" sz="1800">
                <a:latin typeface="宋体" panose="02010600030101010101" pitchFamily="2" charset="-122"/>
                <a:ea typeface="宋体" panose="02010600030101010101" pitchFamily="2" charset="-122"/>
              </a:rPr>
              <a:t>工件坐标系原点通常通过零点偏置的方法来设定，其设定过程为通过对刀操作找出装夹后工件坐标系原点在机床坐标系中的绝对坐标值，将这些值通过机床面板输人到机床偏置存储器参数表中</a:t>
            </a:r>
            <a:r>
              <a:rPr lang="en-US" altLang="zh-CN" sz="1800">
                <a:latin typeface="宋体" panose="02010600030101010101" pitchFamily="2" charset="-122"/>
                <a:ea typeface="宋体" panose="02010600030101010101" pitchFamily="2" charset="-122"/>
              </a:rPr>
              <a:t>G54~G59</a:t>
            </a:r>
            <a:r>
              <a:rPr lang="zh-CN" altLang="en-US" sz="1800">
                <a:latin typeface="宋体" panose="02010600030101010101" pitchFamily="2" charset="-122"/>
                <a:ea typeface="宋体" panose="02010600030101010101" pitchFamily="2" charset="-122"/>
              </a:rPr>
              <a:t>任一位置，从而将机床坐标系原点偏置至工件坐标系原点，程序中直接调用这一指令即可，如图</a:t>
            </a:r>
            <a:r>
              <a:rPr lang="en-US" altLang="zh-CN" sz="1800">
                <a:latin typeface="宋体" panose="02010600030101010101" pitchFamily="2" charset="-122"/>
                <a:ea typeface="宋体" panose="02010600030101010101" pitchFamily="2" charset="-122"/>
              </a:rPr>
              <a:t>3-4</a:t>
            </a:r>
            <a:r>
              <a:rPr lang="zh-CN" altLang="en-US" sz="1800">
                <a:latin typeface="宋体" panose="02010600030101010101" pitchFamily="2" charset="-122"/>
                <a:ea typeface="宋体" panose="02010600030101010101" pitchFamily="2" charset="-122"/>
              </a:rPr>
              <a:t>所示。</a:t>
            </a:r>
            <a:endParaRPr lang="zh-CN" altLang="en-US" sz="1800">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2025650" y="3598545"/>
            <a:ext cx="5093335" cy="31261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7" name="文本框 116"/>
          <p:cNvSpPr txBox="1"/>
          <p:nvPr/>
        </p:nvSpPr>
        <p:spPr>
          <a:xfrm>
            <a:off x="827405" y="1268730"/>
            <a:ext cx="7978775" cy="2214880"/>
          </a:xfrm>
          <a:prstGeom prst="rect">
            <a:avLst/>
          </a:prstGeom>
          <a:noFill/>
          <a:ln w="9525">
            <a:noFill/>
          </a:ln>
        </p:spPr>
        <p:txBody>
          <a:bodyPr wrap="square">
            <a:spAutoFit/>
          </a:bodyPr>
          <a:p>
            <a:pPr indent="382270">
              <a:lnSpc>
                <a:spcPct val="150000"/>
              </a:lnSpc>
            </a:pPr>
            <a:r>
              <a:rPr lang="en-US" altLang="zh-CN" sz="2000" b="1">
                <a:ea typeface="宋体" panose="02010600030101010101" pitchFamily="2" charset="-122"/>
              </a:rPr>
              <a:t>3.</a:t>
            </a:r>
            <a:r>
              <a:rPr lang="zh-CN" altLang="en-US" sz="2000" b="1">
                <a:ea typeface="宋体" panose="02010600030101010101" pitchFamily="2" charset="-122"/>
              </a:rPr>
              <a:t>辅助功能</a:t>
            </a:r>
            <a:r>
              <a:rPr lang="en-US" altLang="zh-CN" sz="2000" b="1">
                <a:ea typeface="宋体" panose="02010600030101010101" pitchFamily="2" charset="-122"/>
              </a:rPr>
              <a:t>M</a:t>
            </a:r>
            <a:r>
              <a:rPr lang="zh-CN" altLang="en-US" sz="2000" b="1">
                <a:ea typeface="宋体" panose="02010600030101010101" pitchFamily="2" charset="-122"/>
              </a:rPr>
              <a:t>代码</a:t>
            </a:r>
            <a:endParaRPr lang="zh-CN" sz="1800">
              <a:ea typeface="宋体" panose="02010600030101010101" pitchFamily="2" charset="-122"/>
            </a:endParaRPr>
          </a:p>
          <a:p>
            <a:pPr indent="382270">
              <a:lnSpc>
                <a:spcPct val="150000"/>
              </a:lnSpc>
            </a:pPr>
            <a:r>
              <a:rPr lang="zh-CN" altLang="en-US" sz="1800">
                <a:ea typeface="宋体" panose="02010600030101010101" pitchFamily="2" charset="-122"/>
              </a:rPr>
              <a:t>辅助功能是用来指定机床辅助动作的一种功能，又称为</a:t>
            </a:r>
            <a:r>
              <a:rPr lang="en-US" altLang="zh-CN" sz="1800">
                <a:ea typeface="宋体" panose="02010600030101010101" pitchFamily="2" charset="-122"/>
              </a:rPr>
              <a:t>M</a:t>
            </a:r>
            <a:r>
              <a:rPr lang="zh-CN" altLang="en-US" sz="1800">
                <a:ea typeface="宋体" panose="02010600030101010101" pitchFamily="2" charset="-122"/>
              </a:rPr>
              <a:t>代码，这类指令在运行时与机床操作的需要有关，如表示主轴的旋转方向、启动、停止，切削液的开关等功能。由大写字母</a:t>
            </a:r>
            <a:r>
              <a:rPr lang="en-US" altLang="zh-CN" sz="1800">
                <a:ea typeface="宋体" panose="02010600030101010101" pitchFamily="2" charset="-122"/>
              </a:rPr>
              <a:t>“M”</a:t>
            </a:r>
            <a:r>
              <a:rPr lang="zh-CN" altLang="en-US" sz="1800">
                <a:ea typeface="宋体" panose="02010600030101010101" pitchFamily="2" charset="-122"/>
              </a:rPr>
              <a:t>加两位数字组成，</a:t>
            </a:r>
            <a:r>
              <a:rPr lang="en-US" altLang="zh-CN" sz="1800">
                <a:ea typeface="宋体" panose="02010600030101010101" pitchFamily="2" charset="-122"/>
              </a:rPr>
              <a:t>FANUC 0i</a:t>
            </a:r>
            <a:r>
              <a:rPr lang="zh-CN" altLang="en-US" sz="1800">
                <a:ea typeface="宋体" panose="02010600030101010101" pitchFamily="2" charset="-122"/>
              </a:rPr>
              <a:t>系统的</a:t>
            </a:r>
            <a:r>
              <a:rPr lang="en-US" altLang="zh-CN" sz="1800">
                <a:ea typeface="宋体" panose="02010600030101010101" pitchFamily="2" charset="-122"/>
              </a:rPr>
              <a:t>M</a:t>
            </a:r>
            <a:r>
              <a:rPr lang="zh-CN" altLang="en-US" sz="1800">
                <a:ea typeface="宋体" panose="02010600030101010101" pitchFamily="2" charset="-122"/>
              </a:rPr>
              <a:t>代码及功能见表</a:t>
            </a:r>
            <a:r>
              <a:rPr lang="en-US" altLang="zh-CN" sz="1800">
                <a:ea typeface="宋体" panose="02010600030101010101" pitchFamily="2" charset="-122"/>
              </a:rPr>
              <a:t>3-3</a:t>
            </a:r>
            <a:r>
              <a:rPr lang="zh-CN" altLang="en-US" sz="1800">
                <a:ea typeface="宋体" panose="02010600030101010101" pitchFamily="2" charset="-122"/>
              </a:rPr>
              <a:t>所示。</a:t>
            </a:r>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043940" y="3501390"/>
            <a:ext cx="7158355" cy="32099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 name="文本框 117"/>
          <p:cNvSpPr txBox="1"/>
          <p:nvPr/>
        </p:nvSpPr>
        <p:spPr>
          <a:xfrm>
            <a:off x="1043940" y="1196340"/>
            <a:ext cx="7400290" cy="991235"/>
          </a:xfrm>
          <a:prstGeom prst="rect">
            <a:avLst/>
          </a:prstGeom>
          <a:noFill/>
          <a:ln w="9525">
            <a:noFill/>
          </a:ln>
        </p:spPr>
        <p:txBody>
          <a:bodyPr wrap="square">
            <a:spAutoFit/>
          </a:bodyPr>
          <a:p>
            <a:pPr indent="356870">
              <a:lnSpc>
                <a:spcPct val="150000"/>
              </a:lnSpc>
            </a:pPr>
            <a:r>
              <a:rPr lang="en-US" altLang="zh-CN" sz="2100" b="1">
                <a:ea typeface="宋体" panose="02010600030101010101" pitchFamily="2" charset="-122"/>
              </a:rPr>
              <a:t>4.</a:t>
            </a:r>
            <a:r>
              <a:rPr lang="zh-CN" altLang="en-US" sz="2100" b="1">
                <a:ea typeface="宋体" panose="02010600030101010101" pitchFamily="2" charset="-122"/>
              </a:rPr>
              <a:t>其他功能指令</a:t>
            </a:r>
            <a:endParaRPr lang="zh-CN" sz="1800">
              <a:ea typeface="宋体" panose="02010600030101010101" pitchFamily="2" charset="-122"/>
            </a:endParaRPr>
          </a:p>
          <a:p>
            <a:endParaRPr lang="zh-CN" altLang="en-US" sz="18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683895" y="2061210"/>
            <a:ext cx="8107680" cy="40995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95605" y="2205355"/>
            <a:ext cx="8275320" cy="27432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57530" y="2132965"/>
            <a:ext cx="8107680" cy="13030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600" b="1" i="0" u="none" strike="noStrike" kern="100" cap="none" spc="0" normalizeH="0" baseline="0" noProof="0" dirty="0" smtClean="0">
                <a:ln>
                  <a:noFill/>
                </a:ln>
                <a:solidFill>
                  <a:schemeClr val="tx2"/>
                </a:solidFill>
                <a:effectLst/>
                <a:uLnTx/>
                <a:uFillTx/>
                <a:latin typeface="黑体" panose="02010609060101010101" pitchFamily="49" charset="-122"/>
                <a:ea typeface="黑体" panose="02010609060101010101" pitchFamily="49" charset="-122"/>
                <a:cs typeface="+mj-cs"/>
              </a:rPr>
              <a:t>【任务实施】</a:t>
            </a:r>
            <a:endParaRPr kumimoji="0" lang="zh-CN" altLang="en-US" sz="3600" b="1" i="0" u="none" strike="noStrike" kern="0" cap="none" spc="0" normalizeH="0" baseline="0" noProof="0" dirty="0">
              <a:ln>
                <a:noFill/>
              </a:ln>
              <a:solidFill>
                <a:schemeClr val="tx2"/>
              </a:solidFill>
              <a:effectLst/>
              <a:uLnTx/>
              <a:uFillTx/>
              <a:latin typeface="黑体" panose="02010609060101010101" pitchFamily="49" charset="-122"/>
              <a:ea typeface="黑体" panose="02010609060101010101" pitchFamily="49" charset="-122"/>
              <a:cs typeface="+mj-cs"/>
            </a:endParaRPr>
          </a:p>
        </p:txBody>
      </p:sp>
      <p:pic>
        <p:nvPicPr>
          <p:cNvPr id="5" name="图片 4"/>
          <p:cNvPicPr>
            <a:picLocks noChangeAspect="1"/>
          </p:cNvPicPr>
          <p:nvPr/>
        </p:nvPicPr>
        <p:blipFill>
          <a:blip r:embed="rId1"/>
          <a:stretch>
            <a:fillRect/>
          </a:stretch>
        </p:blipFill>
        <p:spPr>
          <a:xfrm>
            <a:off x="899795" y="1845310"/>
            <a:ext cx="6372860" cy="47745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1"/>
          <p:cNvSpPr>
            <a:spLocks noGrp="1"/>
          </p:cNvSpPr>
          <p:nvPr>
            <p:ph type="title"/>
          </p:nvPr>
        </p:nvSpPr>
        <p:spPr>
          <a:xfrm>
            <a:off x="1150938" y="214313"/>
            <a:ext cx="7793038" cy="1462088"/>
          </a:xfrm>
        </p:spPr>
        <p:txBody>
          <a:bodyPr vert="horz" wrap="square" lIns="91440" tIns="45720" rIns="91440" bIns="45720" numCol="1" anchor="b" anchorCtr="0" compatLnSpc="1"/>
          <a:lstStyle/>
          <a:p>
            <a:pPr marL="0" marR="0" lvl="0" indent="0" algn="l" defTabSz="914400" rtl="0" eaLnBrk="0" fontAlgn="base" latinLnBrk="0" hangingPunct="0">
              <a:lnSpc>
                <a:spcPct val="100000"/>
              </a:lnSpc>
              <a:spcBef>
                <a:spcPct val="20000"/>
              </a:spcBef>
              <a:spcAft>
                <a:spcPts val="0"/>
              </a:spcAft>
              <a:buClrTx/>
              <a:buSzTx/>
              <a:buFontTx/>
              <a:buNone/>
              <a:defRPr/>
            </a:pPr>
            <a:r>
              <a:rPr kumimoji="0" lang="en-US" altLang="zh-CN" sz="4000" b="1" i="0" u="none" strike="noStrike" cap="none" spc="0" normalizeH="0" baseline="0" dirty="0">
                <a:solidFill>
                  <a:srgbClr val="3333CC"/>
                </a:solidFill>
                <a:latin typeface="黑体" panose="02010609060101010101" pitchFamily="49" charset="-122"/>
                <a:ea typeface="黑体" panose="02010609060101010101" pitchFamily="49" charset="-122"/>
                <a:cs typeface="+mj-cs"/>
              </a:rPr>
              <a:t>[学习内容]</a:t>
            </a:r>
            <a:r>
              <a:rPr kumimoji="0" lang="zh-CN" altLang="zh-CN" sz="4000" b="1" i="0" u="none" strike="noStrike" kern="1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mj-cs"/>
              </a:rPr>
              <a:t> </a:t>
            </a:r>
            <a:endParaRPr kumimoji="0" lang="zh-CN" altLang="en-US" sz="4400" b="0" i="0" u="none" strike="noStrike" kern="0" cap="none" spc="0" normalizeH="0" baseline="0" noProof="0" dirty="0" smtClean="0">
              <a:ln>
                <a:noFill/>
              </a:ln>
              <a:solidFill>
                <a:schemeClr val="tx2"/>
              </a:solidFill>
              <a:effectLst/>
              <a:uLnTx/>
              <a:uFillTx/>
              <a:latin typeface="+mj-lt"/>
              <a:ea typeface="+mj-ea"/>
              <a:cs typeface="+mj-cs"/>
            </a:endParaRPr>
          </a:p>
        </p:txBody>
      </p:sp>
      <p:pic>
        <p:nvPicPr>
          <p:cNvPr id="23" name="图片 39"/>
          <p:cNvPicPr>
            <a:picLocks noChangeAspect="1"/>
          </p:cNvPicPr>
          <p:nvPr/>
        </p:nvPicPr>
        <p:blipFill>
          <a:blip r:embed="rId1"/>
          <a:srcRect b="9399"/>
          <a:stretch>
            <a:fillRect/>
          </a:stretch>
        </p:blipFill>
        <p:spPr>
          <a:xfrm>
            <a:off x="2267585" y="1917065"/>
            <a:ext cx="4792980" cy="422719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5"/>
          <p:cNvSpPr>
            <a:spLocks noGrp="1"/>
          </p:cNvSpPr>
          <p:nvPr>
            <p:ph type="title"/>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知识目标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104140" y="2018030"/>
            <a:ext cx="8851265" cy="4435475"/>
          </a:xfrm>
        </p:spPr>
        <p:txBody>
          <a:bodyPr vert="horz" wrap="square" lIns="91440" tIns="45720" rIns="91440" bIns="45720" numCol="1" anchor="t" anchorCtr="0" compatLnSpc="1"/>
          <a:lstStyle/>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）能够正确识别数控铣床的常用功能代码。</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）能够正确叙述绝对坐标编程与增量坐标编程的定义。</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1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）能够正确叙述数控铣削程序的结构组成。</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技能目标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652145" y="2018030"/>
            <a:ext cx="830326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）能够计算出零件节点的坐标值。</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）能够区分程序段中各指令的功能。</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3</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）能够独立完成一个完整程序的录入。</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素质</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703580" y="2018030"/>
            <a:ext cx="8251825"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）能够主动参与小组学习活动。</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）主动与组员针对学习问题进行交流与沟通，协助解决问题。</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5"/>
          <p:cNvSpPr>
            <a:spLocks noGrp="1"/>
          </p:cNvSpPr>
          <p:nvPr>
            <p:ph type="title"/>
          </p:nvPr>
        </p:nvSpPr>
        <p:spPr>
          <a:xfrm>
            <a:off x="1116013" y="333375"/>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核心素养</a:t>
            </a:r>
            <a:r>
              <a:rPr lang="zh-CN" altLang="en-US" sz="4000" b="1" dirty="0">
                <a:solidFill>
                  <a:srgbClr val="3333CC"/>
                </a:solidFill>
                <a:latin typeface="黑体" panose="02010609060101010101" pitchFamily="49" charset="-122"/>
                <a:ea typeface="黑体" panose="02010609060101010101" pitchFamily="49" charset="-122"/>
              </a:rPr>
              <a:t>目标</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
        <p:nvSpPr>
          <p:cNvPr id="4099" name="Rectangle 6"/>
          <p:cNvSpPr>
            <a:spLocks noGrp="1" noChangeArrowheads="1"/>
          </p:cNvSpPr>
          <p:nvPr>
            <p:ph idx="1"/>
          </p:nvPr>
        </p:nvSpPr>
        <p:spPr>
          <a:xfrm>
            <a:off x="775335" y="2018030"/>
            <a:ext cx="8180070" cy="4435475"/>
          </a:xfrm>
        </p:spPr>
        <p:txBody>
          <a:bodyPr vert="horz" wrap="square" lIns="91440" tIns="45720" rIns="91440" bIns="45720" numCol="1" anchor="t" anchorCtr="0" compatLnSpc="1"/>
          <a:lstStyle/>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1</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）逐渐养成团结协作、共同学习的意识。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tabLst>
                <a:tab pos="266700" algn="l"/>
              </a:tabLst>
              <a:defRPr/>
            </a:pP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2</a:t>
            </a:r>
            <a:r>
              <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）初步具备安全生产规则意识。</a:t>
            </a:r>
            <a:endParaRPr kumimoji="0" lang="zh-CN" altLang="en-US" sz="20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9" name="Rectangle 6"/>
          <p:cNvSpPr>
            <a:spLocks noGrp="1" noChangeArrowheads="1"/>
          </p:cNvSpPr>
          <p:nvPr>
            <p:ph idx="1"/>
          </p:nvPr>
        </p:nvSpPr>
        <p:spPr>
          <a:xfrm>
            <a:off x="468313" y="2017713"/>
            <a:ext cx="8486775" cy="4579938"/>
          </a:xfrm>
        </p:spPr>
        <p:txBody>
          <a:bodyPr vert="horz" wrap="square" lIns="91440" tIns="45720" rIns="91440" bIns="45720" numCol="1" anchor="t" anchorCtr="0" compatLnSpc="1"/>
          <a:lstStyle/>
          <a:p>
            <a:pPr marL="342900" marR="0" lvl="0" indent="0" algn="just" defTabSz="914400" rtl="0" eaLnBrk="0" fontAlgn="base" latinLnBrk="0" hangingPunct="0">
              <a:lnSpc>
                <a:spcPts val="5000"/>
              </a:lnSpc>
              <a:spcBef>
                <a:spcPct val="20000"/>
              </a:spcBef>
              <a:spcAft>
                <a:spcPts val="0"/>
              </a:spcAft>
              <a:buClr>
                <a:schemeClr val="folHlink"/>
              </a:buClr>
              <a:buSzPct val="60000"/>
              <a:buFont typeface="Wingdings" panose="05000000000000000000" pitchFamily="2" charset="2"/>
              <a:buNone/>
              <a:defRPr/>
            </a:pP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车间程序员按既定的加工工艺编制了零件的铣削加工程序，需要操作员把程序录入到数控铣床系统中。为了保证程序录入的正确性，必须了解程序的结构，清楚各程序指令的功能。现要求每位同学在</a:t>
            </a:r>
            <a:r>
              <a:rPr kumimoji="0" lang="en-US" altLang="zh-CN"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10min</a:t>
            </a:r>
            <a:r>
              <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内录入一个完整的数控铣削程序至数控铣床系统中。</a:t>
            </a:r>
            <a:endParaRPr kumimoji="0" lang="zh-CN" altLang="en-US" sz="200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7170" name="Rectangle 5"/>
          <p:cNvSpPr>
            <a:spLocks noGrp="1"/>
          </p:cNvSpPr>
          <p:nvPr>
            <p:ph type="title"/>
            <p:custDataLst>
              <p:tags r:id="rId1"/>
            </p:custDataLst>
          </p:nvPr>
        </p:nvSpPr>
        <p:spPr>
          <a:xfrm>
            <a:off x="1116013" y="260350"/>
            <a:ext cx="7793037" cy="1462088"/>
          </a:xfrm>
        </p:spPr>
        <p:txBody>
          <a:bodyPr vert="horz" wrap="square" lIns="91440" tIns="45720" rIns="91440" bIns="45720" anchor="b" anchorCtr="0"/>
          <a:p>
            <a:pPr marL="342900" indent="-342900" eaLnBrk="1" hangingPunct="1">
              <a:spcBef>
                <a:spcPct val="20000"/>
              </a:spcBef>
            </a:pPr>
            <a:r>
              <a:rPr lang="zh-CN" altLang="en-US" sz="4000" b="1" dirty="0">
                <a:latin typeface="黑体" panose="02010609060101010101" pitchFamily="49" charset="-122"/>
                <a:ea typeface="黑体" panose="02010609060101010101" pitchFamily="49" charset="-122"/>
              </a:rPr>
              <a:t> </a:t>
            </a:r>
            <a:r>
              <a:rPr lang="en-US" altLang="zh-CN" sz="4000" b="1" dirty="0">
                <a:solidFill>
                  <a:srgbClr val="3333CC"/>
                </a:solidFill>
                <a:latin typeface="黑体" panose="02010609060101010101" pitchFamily="49" charset="-122"/>
                <a:ea typeface="黑体" panose="02010609060101010101" pitchFamily="49" charset="-122"/>
              </a:rPr>
              <a:t>[</a:t>
            </a:r>
            <a:r>
              <a:rPr lang="zh-CN" altLang="en-US" sz="4000" b="1" dirty="0">
                <a:solidFill>
                  <a:srgbClr val="3333CC"/>
                </a:solidFill>
                <a:latin typeface="黑体" panose="02010609060101010101" pitchFamily="49" charset="-122"/>
                <a:ea typeface="黑体" panose="02010609060101010101" pitchFamily="49" charset="-122"/>
              </a:rPr>
              <a:t>任务描述</a:t>
            </a:r>
            <a:r>
              <a:rPr lang="en-US" altLang="zh-CN" sz="4000" b="1" dirty="0">
                <a:solidFill>
                  <a:srgbClr val="3333CC"/>
                </a:solidFill>
                <a:latin typeface="黑体" panose="02010609060101010101" pitchFamily="49" charset="-122"/>
                <a:ea typeface="黑体" panose="02010609060101010101" pitchFamily="49" charset="-122"/>
              </a:rPr>
              <a:t>]</a:t>
            </a:r>
            <a:endParaRPr lang="zh-CN" altLang="en-US" sz="4000" b="1" dirty="0">
              <a:latin typeface="黑体" panose="02010609060101010101" pitchFamily="49" charset="-122"/>
              <a:ea typeface="黑体"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5"/>
          <p:cNvSpPr>
            <a:spLocks noGrp="1"/>
          </p:cNvSpPr>
          <p:nvPr>
            <p:ph type="title"/>
          </p:nvPr>
        </p:nvSpPr>
        <p:spPr/>
        <p:txBody>
          <a:bodyPr vert="horz" wrap="square" lIns="91440" tIns="45720" rIns="91440" bIns="45720" anchor="b" anchorCtr="0"/>
          <a:p>
            <a:pPr eaLnBrk="1" hangingPunct="1"/>
            <a:r>
              <a:rPr lang="en-US" altLang="zh-CN" sz="4000" b="1" dirty="0">
                <a:latin typeface="黑体" panose="02010609060101010101" pitchFamily="49" charset="-122"/>
                <a:ea typeface="黑体" panose="02010609060101010101" pitchFamily="49" charset="-122"/>
              </a:rPr>
              <a:t>[</a:t>
            </a:r>
            <a:r>
              <a:rPr lang="zh-CN" altLang="en-US" sz="4000" b="1" dirty="0">
                <a:latin typeface="黑体" panose="02010609060101010101" pitchFamily="49" charset="-122"/>
                <a:ea typeface="黑体" panose="02010609060101010101" pitchFamily="49" charset="-122"/>
              </a:rPr>
              <a:t>知识准备</a:t>
            </a:r>
            <a:r>
              <a:rPr lang="en-US" altLang="zh-CN" sz="4000" b="1" dirty="0">
                <a:latin typeface="黑体" panose="02010609060101010101" pitchFamily="49" charset="-122"/>
                <a:ea typeface="黑体" panose="02010609060101010101" pitchFamily="49" charset="-122"/>
              </a:rPr>
              <a:t>] </a:t>
            </a:r>
            <a:endParaRPr lang="en-US" altLang="zh-CN" sz="4000" b="1" dirty="0">
              <a:latin typeface="黑体" panose="02010609060101010101" pitchFamily="49" charset="-122"/>
              <a:ea typeface="黑体" panose="02010609060101010101" pitchFamily="49" charset="-122"/>
            </a:endParaRPr>
          </a:p>
        </p:txBody>
      </p:sp>
      <p:sp>
        <p:nvSpPr>
          <p:cNvPr id="9219" name="Rectangle 6"/>
          <p:cNvSpPr>
            <a:spLocks noGrp="1"/>
          </p:cNvSpPr>
          <p:nvPr>
            <p:ph idx="1"/>
          </p:nvPr>
        </p:nvSpPr>
        <p:spPr>
          <a:xfrm>
            <a:off x="683895" y="1844675"/>
            <a:ext cx="3388360" cy="720725"/>
          </a:xfrm>
        </p:spPr>
        <p:txBody>
          <a:bodyPr vert="horz" wrap="square" lIns="91440" tIns="45720" rIns="91440" bIns="45720" anchor="t" anchorCtr="0"/>
          <a:p>
            <a:pPr marL="0" indent="0" eaLnBrk="1" hangingPunct="1">
              <a:lnSpc>
                <a:spcPts val="4200"/>
              </a:lnSpc>
              <a:buNone/>
            </a:pPr>
            <a:r>
              <a:rPr lang="en-US" altLang="zh-CN" sz="2000" b="1" kern="1200">
                <a:solidFill>
                  <a:schemeClr val="tx1"/>
                </a:solidFill>
                <a:latin typeface="Tahoma" panose="020B0604030504040204" pitchFamily="34" charset="0"/>
                <a:ea typeface="宋体" panose="02010600030101010101" pitchFamily="2" charset="-122"/>
              </a:rPr>
              <a:t>1.</a:t>
            </a:r>
            <a:r>
              <a:rPr lang="zh-CN" altLang="en-US" sz="2000" b="1" kern="1200">
                <a:solidFill>
                  <a:schemeClr val="tx1"/>
                </a:solidFill>
                <a:latin typeface="Tahoma" panose="020B0604030504040204" pitchFamily="34" charset="0"/>
                <a:ea typeface="宋体" panose="02010600030101010101" pitchFamily="2" charset="-122"/>
              </a:rPr>
              <a:t>数控程序结构与格式</a:t>
            </a:r>
            <a:endParaRPr lang="zh-CN" altLang="en-US" sz="2000" b="1" kern="1200">
              <a:solidFill>
                <a:schemeClr val="tx1"/>
              </a:solidFill>
              <a:latin typeface="Tahoma" panose="020B0604030504040204" pitchFamily="34" charset="0"/>
              <a:ea typeface="宋体" panose="02010600030101010101" pitchFamily="2" charset="-122"/>
            </a:endParaRPr>
          </a:p>
          <a:p>
            <a:pPr marL="0" indent="0" eaLnBrk="1" hangingPunct="1">
              <a:lnSpc>
                <a:spcPts val="4200"/>
              </a:lnSpc>
              <a:buNone/>
            </a:pPr>
            <a:r>
              <a:rPr lang="zh-CN" altLang="en-US" sz="2100" b="1" kern="1200">
                <a:solidFill>
                  <a:schemeClr val="tx1"/>
                </a:solidFill>
                <a:latin typeface="Tahoma" panose="020B0604030504040204" pitchFamily="34" charset="0"/>
                <a:ea typeface="宋体" panose="02010600030101010101" pitchFamily="2" charset="-122"/>
              </a:rPr>
              <a:t>（</a:t>
            </a:r>
            <a:r>
              <a:rPr lang="en-US" altLang="zh-CN" sz="2100" b="1" kern="1200">
                <a:solidFill>
                  <a:schemeClr val="tx1"/>
                </a:solidFill>
                <a:latin typeface="Tahoma" panose="020B0604030504040204" pitchFamily="34" charset="0"/>
                <a:ea typeface="宋体" panose="02010600030101010101" pitchFamily="2" charset="-122"/>
              </a:rPr>
              <a:t>1</a:t>
            </a:r>
            <a:r>
              <a:rPr lang="zh-CN" altLang="en-US" sz="2100" b="1" kern="1200">
                <a:solidFill>
                  <a:schemeClr val="tx1"/>
                </a:solidFill>
                <a:latin typeface="Tahoma" panose="020B0604030504040204" pitchFamily="34" charset="0"/>
                <a:ea typeface="宋体" panose="02010600030101010101" pitchFamily="2" charset="-122"/>
              </a:rPr>
              <a:t>）程序结构</a:t>
            </a:r>
            <a:endParaRPr lang="zh-CN" altLang="en-US" sz="2100" b="1" kern="1200">
              <a:solidFill>
                <a:schemeClr val="tx1"/>
              </a:solidFill>
              <a:latin typeface="Tahoma" panose="020B0604030504040204" pitchFamily="34" charset="0"/>
              <a:ea typeface="宋体" panose="02010600030101010101" pitchFamily="2" charset="-122"/>
            </a:endParaRPr>
          </a:p>
          <a:p>
            <a:pPr marL="0" indent="0" eaLnBrk="1" hangingPunct="1">
              <a:lnSpc>
                <a:spcPts val="4200"/>
              </a:lnSpc>
              <a:buNone/>
            </a:pPr>
            <a:r>
              <a:rPr lang="zh-CN" altLang="en-US" sz="2100" kern="1200">
                <a:solidFill>
                  <a:schemeClr val="tx1"/>
                </a:solidFill>
                <a:latin typeface="Tahoma" panose="020B0604030504040204" pitchFamily="34" charset="0"/>
                <a:ea typeface="宋体" panose="02010600030101010101" pitchFamily="2" charset="-122"/>
              </a:rPr>
              <a:t>一个完整程序由程序号、程序内容和程序结束三部分组成，如表</a:t>
            </a:r>
            <a:r>
              <a:rPr lang="en-US" altLang="zh-CN" sz="2100" kern="1200">
                <a:solidFill>
                  <a:schemeClr val="tx1"/>
                </a:solidFill>
                <a:latin typeface="Tahoma" panose="020B0604030504040204" pitchFamily="34" charset="0"/>
                <a:ea typeface="宋体" panose="02010600030101010101" pitchFamily="2" charset="-122"/>
              </a:rPr>
              <a:t>3-1</a:t>
            </a:r>
            <a:r>
              <a:rPr lang="zh-CN" altLang="en-US" sz="2100" kern="1200">
                <a:solidFill>
                  <a:schemeClr val="tx1"/>
                </a:solidFill>
                <a:latin typeface="Tahoma" panose="020B0604030504040204" pitchFamily="34" charset="0"/>
                <a:ea typeface="宋体" panose="02010600030101010101" pitchFamily="2" charset="-122"/>
              </a:rPr>
              <a:t>所示。</a:t>
            </a:r>
            <a:endParaRPr lang="zh-CN" altLang="en-US" sz="2100" kern="1200">
              <a:solidFill>
                <a:schemeClr val="tx1"/>
              </a:solidFill>
              <a:latin typeface="Tahoma" panose="020B0604030504040204" pitchFamily="34" charset="0"/>
              <a:ea typeface="宋体" panose="02010600030101010101" pitchFamily="2" charset="-122"/>
            </a:endParaRPr>
          </a:p>
        </p:txBody>
      </p:sp>
      <p:sp>
        <p:nvSpPr>
          <p:cNvPr id="9220" name="Rectangle 8"/>
          <p:cNvSpPr/>
          <p:nvPr/>
        </p:nvSpPr>
        <p:spPr>
          <a:xfrm>
            <a:off x="0" y="2900363"/>
            <a:ext cx="9144000" cy="0"/>
          </a:xfrm>
          <a:prstGeom prst="rect">
            <a:avLst/>
          </a:prstGeom>
          <a:noFill/>
          <a:ln w="9525">
            <a:noFill/>
          </a:ln>
        </p:spPr>
        <p:txBody>
          <a:bodyPr wrap="none" anchor="ctr" anchorCtr="0">
            <a:spAutoFit/>
          </a:bodyPr>
          <a:p>
            <a:endParaRPr lang="zh-CN" altLang="en-US" dirty="0">
              <a:latin typeface="Tahoma" panose="020B0604030504040204" pitchFamily="34" charset="0"/>
            </a:endParaRPr>
          </a:p>
        </p:txBody>
      </p:sp>
      <p:pic>
        <p:nvPicPr>
          <p:cNvPr id="2" name="图片 1"/>
          <p:cNvPicPr>
            <a:picLocks noChangeAspect="1"/>
          </p:cNvPicPr>
          <p:nvPr/>
        </p:nvPicPr>
        <p:blipFill>
          <a:blip r:embed="rId1"/>
          <a:stretch>
            <a:fillRect/>
          </a:stretch>
        </p:blipFill>
        <p:spPr>
          <a:xfrm>
            <a:off x="4500245" y="2129155"/>
            <a:ext cx="4330700" cy="446849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 name="文本框 112"/>
          <p:cNvSpPr txBox="1"/>
          <p:nvPr/>
        </p:nvSpPr>
        <p:spPr>
          <a:xfrm>
            <a:off x="862965" y="1268730"/>
            <a:ext cx="7724140" cy="1938020"/>
          </a:xfrm>
          <a:prstGeom prst="rect">
            <a:avLst/>
          </a:prstGeom>
          <a:noFill/>
          <a:ln w="9525">
            <a:noFill/>
          </a:ln>
        </p:spPr>
        <p:txBody>
          <a:bodyPr wrap="square">
            <a:spAutoFit/>
          </a:bodyPr>
          <a:p>
            <a:pPr indent="306070">
              <a:lnSpc>
                <a:spcPct val="150000"/>
              </a:lnSpc>
            </a:pPr>
            <a:r>
              <a:rPr lang="zh-CN" altLang="en-US" sz="2000" b="1">
                <a:sym typeface="+mn-ea"/>
              </a:rPr>
              <a:t>（</a:t>
            </a:r>
            <a:r>
              <a:rPr lang="en-US" altLang="zh-CN" sz="2000" b="1">
                <a:sym typeface="+mn-ea"/>
              </a:rPr>
              <a:t>2</a:t>
            </a:r>
            <a:r>
              <a:rPr lang="zh-CN" altLang="en-US" sz="2000" b="1">
                <a:sym typeface="+mn-ea"/>
              </a:rPr>
              <a:t>）程序段的格式</a:t>
            </a:r>
            <a:r>
              <a:rPr lang="en-US" altLang="zh-CN" sz="2000" b="1">
                <a:sym typeface="+mn-ea"/>
              </a:rPr>
              <a:t> </a:t>
            </a:r>
            <a:endParaRPr lang="en-US" altLang="zh-CN" sz="2000" b="1">
              <a:ea typeface="宋体" panose="02010600030101010101" pitchFamily="2" charset="-122"/>
            </a:endParaRPr>
          </a:p>
          <a:p>
            <a:pPr indent="306070">
              <a:lnSpc>
                <a:spcPct val="150000"/>
              </a:lnSpc>
            </a:pPr>
            <a:r>
              <a:rPr lang="zh-CN" altLang="en-US" sz="2000">
                <a:ea typeface="宋体" panose="02010600030101010101" pitchFamily="2" charset="-122"/>
              </a:rPr>
              <a:t> </a:t>
            </a:r>
            <a:r>
              <a:rPr lang="en-US" altLang="zh-CN" sz="2000">
                <a:ea typeface="宋体" panose="02010600030101010101" pitchFamily="2" charset="-122"/>
              </a:rPr>
              <a:t> </a:t>
            </a:r>
            <a:r>
              <a:rPr lang="zh-CN" altLang="en-US" sz="2000">
                <a:ea typeface="宋体" panose="02010600030101010101" pitchFamily="2" charset="-122"/>
              </a:rPr>
              <a:t>程序段格式是指一个程序段中的字、字符和数据的书写规则。一个程序段定义一个由数控装置执行的指令行。程序段的格式定义了每个程序段中功能字的句法，如图</a:t>
            </a:r>
            <a:r>
              <a:rPr lang="en-US" altLang="zh-CN" sz="2000">
                <a:ea typeface="宋体" panose="02010600030101010101" pitchFamily="2" charset="-122"/>
              </a:rPr>
              <a:t>3-1</a:t>
            </a:r>
            <a:r>
              <a:rPr lang="zh-CN" altLang="en-US" sz="2000">
                <a:ea typeface="宋体" panose="02010600030101010101" pitchFamily="2" charset="-122"/>
              </a:rPr>
              <a:t>所示。</a:t>
            </a:r>
            <a:endParaRPr lang="zh-CN" altLang="en-US" sz="2000">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67360" y="3789045"/>
            <a:ext cx="8313420" cy="1783080"/>
          </a:xfrm>
          <a:prstGeom prst="rect">
            <a:avLst/>
          </a:prstGeom>
        </p:spPr>
      </p:pic>
    </p:spTree>
  </p:cSld>
  <p:clrMapOvr>
    <a:masterClrMapping/>
  </p:clrMapOvr>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PP_MARK_KEY" val="032ee4b5-4e43-432b-9c74-a9fae6cb69ea"/>
  <p:tag name="COMMONDATA" val="eyJoZGlkIjoiN2I1Mjc1N2ZlOTU0NTY4ZTYzMjkzNjUwNWFlZmE2ZmEifQ=="/>
</p:tagLst>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Blends</Template>
  <TotalTime>0</TotalTime>
  <Words>1160</Words>
  <Application>WPS 演示</Application>
  <PresentationFormat>全屏显示(4:3)</PresentationFormat>
  <Paragraphs>64</Paragraphs>
  <Slides>19</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19</vt:i4>
      </vt:variant>
    </vt:vector>
  </HeadingPairs>
  <TitlesOfParts>
    <vt:vector size="29" baseType="lpstr">
      <vt:lpstr>Arial</vt:lpstr>
      <vt:lpstr>宋体</vt:lpstr>
      <vt:lpstr>Wingdings</vt:lpstr>
      <vt:lpstr>Tahoma</vt:lpstr>
      <vt:lpstr>黑体</vt:lpstr>
      <vt:lpstr>微软雅黑</vt:lpstr>
      <vt:lpstr>Arial Unicode MS</vt:lpstr>
      <vt:lpstr>Calibri</vt:lpstr>
      <vt:lpstr>Blends</vt:lpstr>
      <vt:lpstr>1_Blends</vt:lpstr>
      <vt:lpstr>PowerPoint 演示文稿</vt:lpstr>
      <vt:lpstr>[学习内容] </vt:lpstr>
      <vt:lpstr> [知识目标]</vt:lpstr>
      <vt:lpstr> [技能目标]</vt:lpstr>
      <vt:lpstr> [素质目标]</vt:lpstr>
      <vt:lpstr> [核心素养目标]</vt:lpstr>
      <vt:lpstr> [任务描述]</vt:lpstr>
      <vt:lpstr>[知识准备]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vt:lpstr>
    </vt:vector>
  </TitlesOfParts>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方迪成</cp:lastModifiedBy>
  <cp:revision>77</cp:revision>
  <dcterms:created xsi:type="dcterms:W3CDTF">2008-12-03T01:49:00Z</dcterms:created>
  <dcterms:modified xsi:type="dcterms:W3CDTF">2025-09-20T09:48:46Z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F072E9A9A5F84A45AA888F7B4F489695_13</vt:lpwstr>
  </property>
  <property fmtid="{D5CDD505-2E9C-101B-9397-08002B2CF9AE}" pid="3" name="KSOProductBuildVer">
    <vt:lpwstr>2052-12.1.0.22529</vt:lpwstr>
  </property>
</Properties>
</file>