
<file path=[Content_Types].xml><?xml version="1.0" encoding="utf-8"?>
<Types xmlns="http://schemas.openxmlformats.org/package/2006/content-types">
  <Default Extension="png" ContentType="image/png"/>
  <Default Extension="bin" ContentType="application/vnd.openxmlformats-officedocument.oleObject"/>
  <Default Extension="svg" ContentType="image/svg+xml"/>
  <Default Extension="jpeg" ContentType="image/jpeg"/>
  <Default Extension="wmf" ContentType="image/x-wmf"/>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notesSlides/notesSlide2.xml" ContentType="application/vnd.openxmlformats-officedocument.presentationml.notesSlid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9.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33.xml" ContentType="application/vnd.openxmlformats-officedocument.presentationml.tags+xml"/>
  <Override PartName="/ppt/tags/tag34.xml" ContentType="application/vnd.openxmlformats-officedocument.presentationml.tags+xml"/>
  <Override PartName="/ppt/notesSlides/notesSlide14.xml" ContentType="application/vnd.openxmlformats-officedocument.presentationml.notesSlide+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notesSlides/notesSlide40.xml" ContentType="application/vnd.openxmlformats-officedocument.presentationml.notesSlide+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notesSlides/notesSlide41.xml" ContentType="application/vnd.openxmlformats-officedocument.presentationml.notesSlide+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notesSlides/notesSlide47.xml" ContentType="application/vnd.openxmlformats-officedocument.presentationml.notesSlide+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notesSlides/notesSlide48.xml" ContentType="application/vnd.openxmlformats-officedocument.presentationml.notesSlide+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notesSlides/notesSlide79.xml" ContentType="application/vnd.openxmlformats-officedocument.presentationml.notesSlide+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notesSlides/notesSlide80.xml" ContentType="application/vnd.openxmlformats-officedocument.presentationml.notesSlide+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theme/themeOverride1.xml" ContentType="application/vnd.openxmlformats-officedocument.themeOverr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notesSlides/notesSlide109.xml" ContentType="application/vnd.openxmlformats-officedocument.presentationml.notesSlide+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notesSlides/notesSlide110.xml" ContentType="application/vnd.openxmlformats-officedocument.presentationml.notesSlide+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notesSlides/notesSlide115.xml" ContentType="application/vnd.openxmlformats-officedocument.presentationml.notesSlide+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notesSlides/notesSlide130.xml" ContentType="application/vnd.openxmlformats-officedocument.presentationml.notesSlide+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notesSlides/notesSlide138.xml" ContentType="application/vnd.openxmlformats-officedocument.presentationml.notesSlide+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notesSlides/notesSlide145.xml" ContentType="application/vnd.openxmlformats-officedocument.presentationml.notesSlide+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notesSlides/notesSlide153.xml" ContentType="application/vnd.openxmlformats-officedocument.presentationml.notesSlide+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notesSlides/notesSlide157.xml" ContentType="application/vnd.openxmlformats-officedocument.presentationml.notesSlide+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notesSlides/notesSlide161.xml" ContentType="application/vnd.openxmlformats-officedocument.presentationml.notesSlide+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notesSlides/notesSlide165.xml" ContentType="application/vnd.openxmlformats-officedocument.presentationml.notesSlide+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notesSlides/notesSlide169.xml" ContentType="application/vnd.openxmlformats-officedocument.presentationml.notesSlide+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notesSlides/notesSlide175.xml" ContentType="application/vnd.openxmlformats-officedocument.presentationml.notesSlide+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notesSlides/notesSlide187.xml" ContentType="application/vnd.openxmlformats-officedocument.presentationml.notesSlide+xml"/>
  <Override PartName="/ppt/tags/tag421.xml" ContentType="application/vnd.openxmlformats-officedocument.presentationml.tags+xml"/>
  <Override PartName="/ppt/tags/tag422.xml" ContentType="application/vnd.openxmlformats-officedocument.presentationml.tags+xml"/>
  <Override PartName="/ppt/notesSlides/notesSlide188.xml" ContentType="application/vnd.openxmlformats-officedocument.presentationml.notesSlide+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notesSlides/notesSlide212.xml" ContentType="application/vnd.openxmlformats-officedocument.presentationml.notesSlide+xml"/>
  <Override PartName="/ppt/tags/tag440.xml" ContentType="application/vnd.openxmlformats-officedocument.presentationml.tags+xml"/>
  <Override PartName="/ppt/tags/tag441.xml" ContentType="application/vnd.openxmlformats-officedocument.presentationml.tags+xml"/>
  <Override PartName="/ppt/notesSlides/notesSlide213.xml" ContentType="application/vnd.openxmlformats-officedocument.presentationml.notesSlide+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notesSlides/notesSlide214.xml" ContentType="application/vnd.openxmlformats-officedocument.presentationml.notesSlide+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notesSlides/notesSlide217.xml" ContentType="application/vnd.openxmlformats-officedocument.presentationml.notesSlide+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notesSlides/notesSlide221.xml" ContentType="application/vnd.openxmlformats-officedocument.presentationml.notesSlide+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notesSlides/notesSlide227.xml" ContentType="application/vnd.openxmlformats-officedocument.presentationml.notesSlide+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notesSlides/notesSlide231.xml" ContentType="application/vnd.openxmlformats-officedocument.presentationml.notesSlide+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notesSlides/notesSlide234.xml" ContentType="application/vnd.openxmlformats-officedocument.presentationml.notesSlide+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notesSlides/notesSlide238.xml" ContentType="application/vnd.openxmlformats-officedocument.presentationml.notesSlide+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notesSlides/notesSlide242.xml" ContentType="application/vnd.openxmlformats-officedocument.presentationml.notesSlide+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notesSlides/notesSlide246.xml" ContentType="application/vnd.openxmlformats-officedocument.presentationml.notesSlide+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notesSlides/notesSlide251.xml" ContentType="application/vnd.openxmlformats-officedocument.presentationml.notesSlide+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notesSlides/notesSlide255.xml" ContentType="application/vnd.openxmlformats-officedocument.presentationml.notesSlide+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notesSlides/notesSlide258.xml" ContentType="application/vnd.openxmlformats-officedocument.presentationml.notesSlide+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notesSlides/notesSlide262.xml" ContentType="application/vnd.openxmlformats-officedocument.presentationml.notesSlide+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notesSlides/notesSlide263.xml" ContentType="application/vnd.openxmlformats-officedocument.presentationml.notesSlide+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notesSlides/notesSlide264.xml" ContentType="application/vnd.openxmlformats-officedocument.presentationml.notesSlide+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notesSlides/notesSlide271.xml" ContentType="application/vnd.openxmlformats-officedocument.presentationml.notesSlide+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notesSlides/notesSlide272.xml" ContentType="application/vnd.openxmlformats-officedocument.presentationml.notesSlide+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notesSlides/notesSlide273.xml" ContentType="application/vnd.openxmlformats-officedocument.presentationml.notesSlide+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notesSlides/notesSlide282.xml" ContentType="application/vnd.openxmlformats-officedocument.presentationml.notesSlide+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notesSlides/notesSlide283.xml" ContentType="application/vnd.openxmlformats-officedocument.presentationml.notesSlide+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notesSlides/notesSlide284.xml" ContentType="application/vnd.openxmlformats-officedocument.presentationml.notesSlide+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notesSlides/notesSlide293.xml" ContentType="application/vnd.openxmlformats-officedocument.presentationml.notesSlide+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tags/tag712.xml" ContentType="application/vnd.openxmlformats-officedocument.presentationml.tags+xml"/>
  <Override PartName="/ppt/tags/tag713.xml" ContentType="application/vnd.openxmlformats-officedocument.presentationml.tags+xml"/>
  <Override PartName="/ppt/notesSlides/notesSlide294.xml" ContentType="application/vnd.openxmlformats-officedocument.presentationml.notesSlide+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notesSlides/notesSlide295.xml" ContentType="application/vnd.openxmlformats-officedocument.presentationml.notesSlide+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notesSlides/notesSlide303.xml" ContentType="application/vnd.openxmlformats-officedocument.presentationml.notesSlide+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notesSlides/notesSlide304.xml" ContentType="application/vnd.openxmlformats-officedocument.presentationml.notesSlide+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notesSlides/notesSlide309.xml" ContentType="application/vnd.openxmlformats-officedocument.presentationml.notesSlide+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notesSlides/notesSlide310.xml" ContentType="application/vnd.openxmlformats-officedocument.presentationml.notesSlide+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notesSlides/notesSlide311.xml" ContentType="application/vnd.openxmlformats-officedocument.presentationml.notesSlide+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tags/tag790.xml" ContentType="application/vnd.openxmlformats-officedocument.presentationml.tags+xml"/>
  <Override PartName="/ppt/tags/tag791.xml" ContentType="application/vnd.openxmlformats-officedocument.presentationml.tag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notesSlides/notesSlide317.xml" ContentType="application/vnd.openxmlformats-officedocument.presentationml.notesSlide+xml"/>
  <Override PartName="/ppt/tags/tag802.xml" ContentType="application/vnd.openxmlformats-officedocument.presentationml.tags+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notesSlides/notesSlide318.xml" ContentType="application/vnd.openxmlformats-officedocument.presentationml.notesSlide+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notesSlides/notesSlide328.xml" ContentType="application/vnd.openxmlformats-officedocument.presentationml.notesSlide+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notesSlides/notesSlide329.xml" ContentType="application/vnd.openxmlformats-officedocument.presentationml.notesSlide+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notesSlides/notesSlide337.xml" ContentType="application/vnd.openxmlformats-officedocument.presentationml.notesSlide+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tags/tag868.xml" ContentType="application/vnd.openxmlformats-officedocument.presentationml.tags+xml"/>
  <Override PartName="/ppt/tags/tag869.xml" ContentType="application/vnd.openxmlformats-officedocument.presentationml.tag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notesSlides/notesSlide344.xml" ContentType="application/vnd.openxmlformats-officedocument.presentationml.notesSlide+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notesSlides/notesSlide348.xml" ContentType="application/vnd.openxmlformats-officedocument.presentationml.notesSlide+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notesSlides/notesSlide349.xml" ContentType="application/vnd.openxmlformats-officedocument.presentationml.notesSlide+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notesSlides/notesSlide362.xml" ContentType="application/vnd.openxmlformats-officedocument.presentationml.notesSlide+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notesSlides/notesSlide363.xml" ContentType="application/vnd.openxmlformats-officedocument.presentationml.notesSlide+xml"/>
  <Override PartName="/ppt/tags/tag946.xml" ContentType="application/vnd.openxmlformats-officedocument.presentationml.tags+xml"/>
  <Override PartName="/ppt/tags/tag947.xml" ContentType="application/vnd.openxmlformats-officedocument.presentationml.tag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notesSlides/notesSlide374.xml" ContentType="application/vnd.openxmlformats-officedocument.presentationml.notesSlide+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ppt/notesSlides/notesSlide379.xml" ContentType="application/vnd.openxmlformats-officedocument.presentationml.notesSlide+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notesSlides/notesSlide380.xml" ContentType="application/vnd.openxmlformats-officedocument.presentationml.notesSlide+xml"/>
  <Override PartName="/ppt/tags/tag993.xml" ContentType="application/vnd.openxmlformats-officedocument.presentationml.tags+xml"/>
  <Override PartName="/ppt/tags/tag994.xml" ContentType="application/vnd.openxmlformats-officedocument.presentationml.tags+xml"/>
  <Override PartName="/ppt/notesSlides/notesSlide381.xml" ContentType="application/vnd.openxmlformats-officedocument.presentationml.notesSlide+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tags/tag998.xml" ContentType="application/vnd.openxmlformats-officedocument.presentationml.tags+xml"/>
  <Override PartName="/ppt/tags/tag999.xml" ContentType="application/vnd.openxmlformats-officedocument.presentationml.tags+xml"/>
  <Override PartName="/ppt/notesSlides/notesSlide382.xml" ContentType="application/vnd.openxmlformats-officedocument.presentationml.notesSlide+xml"/>
  <Override PartName="/ppt/notesSlides/notesSlide383.xml" ContentType="application/vnd.openxmlformats-officedocument.presentationml.notesSlide+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notesSlides/notesSlide384.xml" ContentType="application/vnd.openxmlformats-officedocument.presentationml.notesSlide+xml"/>
  <Override PartName="/ppt/notesSlides/notesSlide385.xml" ContentType="application/vnd.openxmlformats-officedocument.presentationml.notesSlide+xml"/>
  <Override PartName="/ppt/notesSlides/notesSlide386.xml" ContentType="application/vnd.openxmlformats-officedocument.presentationml.notesSlide+xml"/>
  <Override PartName="/ppt/notesSlides/notesSlide387.xml" ContentType="application/vnd.openxmlformats-officedocument.presentationml.notesSlide+xml"/>
  <Override PartName="/ppt/notesSlides/notesSlide388.xml" ContentType="application/vnd.openxmlformats-officedocument.presentationml.notesSlide+xml"/>
  <Override PartName="/ppt/notesSlides/notesSlide389.xml" ContentType="application/vnd.openxmlformats-officedocument.presentationml.notesSlide+xml"/>
  <Override PartName="/ppt/notesSlides/notesSlide390.xml" ContentType="application/vnd.openxmlformats-officedocument.presentationml.notesSlide+xml"/>
  <Override PartName="/ppt/notesSlides/notesSlide391.xml" ContentType="application/vnd.openxmlformats-officedocument.presentationml.notesSlide+xml"/>
  <Override PartName="/ppt/notesSlides/notesSlide392.xml" ContentType="application/vnd.openxmlformats-officedocument.presentationml.notesSlide+xml"/>
  <Override PartName="/ppt/notesSlides/notesSlide393.xml" ContentType="application/vnd.openxmlformats-officedocument.presentationml.notesSlide+xml"/>
  <Override PartName="/ppt/notesSlides/notesSlide394.xml" ContentType="application/vnd.openxmlformats-officedocument.presentationml.notesSlide+xml"/>
  <Override PartName="/ppt/notesSlides/notesSlide395.xml" ContentType="application/vnd.openxmlformats-officedocument.presentationml.notesSlide+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notesSlides/notesSlide396.xml" ContentType="application/vnd.openxmlformats-officedocument.presentationml.notesSlide+xml"/>
  <Override PartName="/ppt/notesSlides/notesSlide397.xml" ContentType="application/vnd.openxmlformats-officedocument.presentationml.notesSlide+xml"/>
  <Override PartName="/ppt/notesSlides/notesSlide398.xml" ContentType="application/vnd.openxmlformats-officedocument.presentationml.notesSlide+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notesSlides/notesSlide399.xml" ContentType="application/vnd.openxmlformats-officedocument.presentationml.notesSlide+xml"/>
  <Override PartName="/ppt/notesSlides/notesSlide400.xml" ContentType="application/vnd.openxmlformats-officedocument.presentationml.notesSlide+xml"/>
  <Override PartName="/ppt/notesSlides/notesSlide401.xml" ContentType="application/vnd.openxmlformats-officedocument.presentationml.notesSlide+xml"/>
  <Override PartName="/ppt/notesSlides/notesSlide402.xml" ContentType="application/vnd.openxmlformats-officedocument.presentationml.notesSlide+xml"/>
  <Override PartName="/ppt/tags/tag1015.xml" ContentType="application/vnd.openxmlformats-officedocument.presentationml.tags+xml"/>
  <Override PartName="/ppt/tags/tag1016.xml" ContentType="application/vnd.openxmlformats-officedocument.presentationml.tags+xml"/>
  <Override PartName="/ppt/notesSlides/notesSlide403.xml" ContentType="application/vnd.openxmlformats-officedocument.presentationml.notesSlide+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notesSlides/notesSlide404.xml" ContentType="application/vnd.openxmlformats-officedocument.presentationml.notesSlide+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notesSlides/notesSlide405.xml" ContentType="application/vnd.openxmlformats-officedocument.presentationml.notesSlide+xml"/>
  <Override PartName="/ppt/notesSlides/notesSlide406.xml" ContentType="application/vnd.openxmlformats-officedocument.presentationml.notesSlide+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notesSlides/notesSlide407.xml" ContentType="application/vnd.openxmlformats-officedocument.presentationml.notesSlide+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notesSlides/notesSlide408.xml" ContentType="application/vnd.openxmlformats-officedocument.presentationml.notesSlide+xml"/>
  <Override PartName="/ppt/notesSlides/notesSlide409.xml" ContentType="application/vnd.openxmlformats-officedocument.presentationml.notesSlide+xml"/>
  <Override PartName="/ppt/notesSlides/notesSlide410.xml" ContentType="application/vnd.openxmlformats-officedocument.presentationml.notesSlide+xml"/>
  <Override PartName="/ppt/notesSlides/notesSlide411.xml" ContentType="application/vnd.openxmlformats-officedocument.presentationml.notesSlide+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notesSlides/notesSlide412.xml" ContentType="application/vnd.openxmlformats-officedocument.presentationml.notesSlide+xml"/>
  <Override PartName="/ppt/tags/tag1042.xml" ContentType="application/vnd.openxmlformats-officedocument.presentationml.tags+xml"/>
  <Override PartName="/ppt/tags/tag1043.xml" ContentType="application/vnd.openxmlformats-officedocument.presentationml.tags+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notesSlides/notesSlide413.xml" ContentType="application/vnd.openxmlformats-officedocument.presentationml.notesSlide+xml"/>
  <Override PartName="/ppt/notesSlides/notesSlide414.xml" ContentType="application/vnd.openxmlformats-officedocument.presentationml.notesSlide+xml"/>
  <Override PartName="/ppt/notesSlides/notesSlide415.xml" ContentType="application/vnd.openxmlformats-officedocument.presentationml.notesSlide+xml"/>
  <Override PartName="/ppt/notesSlides/notesSlide416.xml" ContentType="application/vnd.openxmlformats-officedocument.presentationml.notesSlide+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notesSlides/notesSlide417.xml" ContentType="application/vnd.openxmlformats-officedocument.presentationml.notesSlide+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notesSlides/notesSlide418.xml" ContentType="application/vnd.openxmlformats-officedocument.presentationml.notesSlide+xml"/>
  <Override PartName="/ppt/notesSlides/notesSlide419.xml" ContentType="application/vnd.openxmlformats-officedocument.presentationml.notesSlide+xml"/>
  <Override PartName="/ppt/notesSlides/notesSlide420.xml" ContentType="application/vnd.openxmlformats-officedocument.presentationml.notesSlide+xml"/>
  <Override PartName="/ppt/notesSlides/notesSlide421.xml" ContentType="application/vnd.openxmlformats-officedocument.presentationml.notesSlide+xml"/>
  <Override PartName="/ppt/notesSlides/notesSlide422.xml" ContentType="application/vnd.openxmlformats-officedocument.presentationml.notesSlide+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notesSlides/notesSlide423.xml" ContentType="application/vnd.openxmlformats-officedocument.presentationml.notesSlide+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notesSlides/notesSlide424.xml" ContentType="application/vnd.openxmlformats-officedocument.presentationml.notesSlide+xml"/>
  <Override PartName="/ppt/notesSlides/notesSlide425.xml" ContentType="application/vnd.openxmlformats-officedocument.presentationml.notesSlide+xml"/>
  <Override PartName="/ppt/tags/tag1067.xml" ContentType="application/vnd.openxmlformats-officedocument.presentationml.tag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notesSlides/notesSlide426.xml" ContentType="application/vnd.openxmlformats-officedocument.presentationml.notesSlide+xml"/>
  <Override PartName="/ppt/tags/tag1072.xml" ContentType="application/vnd.openxmlformats-officedocument.presentationml.tags+xml"/>
  <Override PartName="/ppt/tags/tag1073.xml" ContentType="application/vnd.openxmlformats-officedocument.presentationml.tag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notesSlides/notesSlide427.xml" ContentType="application/vnd.openxmlformats-officedocument.presentationml.notesSlide+xml"/>
  <Override PartName="/ppt/notesSlides/notesSlide428.xml" ContentType="application/vnd.openxmlformats-officedocument.presentationml.notesSlide+xml"/>
  <Override PartName="/ppt/notesSlides/notesSlide429.xml" ContentType="application/vnd.openxmlformats-officedocument.presentationml.notesSlide+xml"/>
  <Override PartName="/ppt/notesSlides/notesSlide430.xml" ContentType="application/vnd.openxmlformats-officedocument.presentationml.notesSlide+xml"/>
  <Override PartName="/ppt/notesSlides/notesSlide431.xml" ContentType="application/vnd.openxmlformats-officedocument.presentationml.notesSlide+xml"/>
  <Override PartName="/ppt/notesSlides/notesSlide432.xml" ContentType="application/vnd.openxmlformats-officedocument.presentationml.notesSlide+xml"/>
  <Override PartName="/ppt/notesSlides/notesSlide433.xml" ContentType="application/vnd.openxmlformats-officedocument.presentationml.notesSlide+xml"/>
  <Override PartName="/ppt/notesSlides/notesSlide434.xml" ContentType="application/vnd.openxmlformats-officedocument.presentationml.notesSlide+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notesSlides/notesSlide435.xml" ContentType="application/vnd.openxmlformats-officedocument.presentationml.notesSlide+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notesSlides/notesSlide436.xml" ContentType="application/vnd.openxmlformats-officedocument.presentationml.notesSlide+xml"/>
  <Override PartName="/ppt/notesSlides/notesSlide437.xml" ContentType="application/vnd.openxmlformats-officedocument.presentationml.notesSlide+xml"/>
  <Override PartName="/ppt/notesSlides/notesSlide438.xml" ContentType="application/vnd.openxmlformats-officedocument.presentationml.notesSlide+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notesSlides/notesSlide439.xml" ContentType="application/vnd.openxmlformats-officedocument.presentationml.notesSlide+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notesSlides/notesSlide440.xml" ContentType="application/vnd.openxmlformats-officedocument.presentationml.notesSlide+xml"/>
  <Override PartName="/ppt/notesSlides/notesSlide441.xml" ContentType="application/vnd.openxmlformats-officedocument.presentationml.notesSlide+xml"/>
  <Override PartName="/ppt/notesSlides/notesSlide442.xml" ContentType="application/vnd.openxmlformats-officedocument.presentationml.notesSlide+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notesSlides/notesSlide443.xml" ContentType="application/vnd.openxmlformats-officedocument.presentationml.notesSlide+xml"/>
  <Override PartName="/ppt/tags/tag1102.xml" ContentType="application/vnd.openxmlformats-officedocument.presentationml.tags+xml"/>
  <Override PartName="/ppt/tags/tag1103.xml" ContentType="application/vnd.openxmlformats-officedocument.presentationml.tag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notesSlides/notesSlide444.xml" ContentType="application/vnd.openxmlformats-officedocument.presentationml.notesSlide+xml"/>
  <Override PartName="/ppt/notesSlides/notesSlide445.xml" ContentType="application/vnd.openxmlformats-officedocument.presentationml.notesSlide+xml"/>
  <Override PartName="/ppt/notesSlides/notesSlide446.xml" ContentType="application/vnd.openxmlformats-officedocument.presentationml.notesSlide+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notesSlides/notesSlide447.xml" ContentType="application/vnd.openxmlformats-officedocument.presentationml.notesSlide+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notesSlides/notesSlide448.xml" ContentType="application/vnd.openxmlformats-officedocument.presentationml.notesSlide+xml"/>
  <Override PartName="/ppt/notesSlides/notesSlide449.xml" ContentType="application/vnd.openxmlformats-officedocument.presentationml.notesSlide+xml"/>
  <Override PartName="/ppt/notesSlides/notesSlide450.xml" ContentType="application/vnd.openxmlformats-officedocument.presentationml.notesSlide+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notesSlides/notesSlide451.xml" ContentType="application/vnd.openxmlformats-officedocument.presentationml.notesSlide+xml"/>
  <Override PartName="/ppt/tags/tag1128.xml" ContentType="application/vnd.openxmlformats-officedocument.presentationml.tags+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notesSlides/notesSlide452.xml" ContentType="application/vnd.openxmlformats-officedocument.presentationml.notesSlide+xml"/>
  <Override PartName="/ppt/notesSlides/notesSlide453.xml" ContentType="application/vnd.openxmlformats-officedocument.presentationml.notesSlide+xml"/>
  <Override PartName="/ppt/notesSlides/notesSlide454.xml" ContentType="application/vnd.openxmlformats-officedocument.presentationml.notesSlide+xml"/>
  <Override PartName="/ppt/notesSlides/notesSlide455.xml" ContentType="application/vnd.openxmlformats-officedocument.presentationml.notesSlide+xml"/>
  <Override PartName="/ppt/notesSlides/notesSlide456.xml" ContentType="application/vnd.openxmlformats-officedocument.presentationml.notesSlide+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notesSlides/notesSlide457.xml" ContentType="application/vnd.openxmlformats-officedocument.presentationml.notesSlide+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notesSlides/notesSlide458.xml" ContentType="application/vnd.openxmlformats-officedocument.presentationml.notesSlide+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notesSlides/notesSlide459.xml" ContentType="application/vnd.openxmlformats-officedocument.presentationml.notesSlide+xml"/>
  <Override PartName="/ppt/notesSlides/notesSlide460.xml" ContentType="application/vnd.openxmlformats-officedocument.presentationml.notesSlide+xml"/>
  <Override PartName="/ppt/notesSlides/notesSlide461.xml" ContentType="application/vnd.openxmlformats-officedocument.presentationml.notesSlide+xml"/>
  <Override PartName="/ppt/notesSlides/notesSlide462.xml" ContentType="application/vnd.openxmlformats-officedocument.presentationml.notesSlide+xml"/>
  <Override PartName="/ppt/notesSlides/notesSlide463.xml" ContentType="application/vnd.openxmlformats-officedocument.presentationml.notesSlide+xml"/>
  <Override PartName="/ppt/tags/tag1152.xml" ContentType="application/vnd.openxmlformats-officedocument.presentationml.tags+xml"/>
  <Override PartName="/ppt/tags/tag1153.xml" ContentType="application/vnd.openxmlformats-officedocument.presentationml.tags+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notesSlides/notesSlide464.xml" ContentType="application/vnd.openxmlformats-officedocument.presentationml.notesSlide+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tags/tag1163.xml" ContentType="application/vnd.openxmlformats-officedocument.presentationml.tags+xml"/>
  <Override PartName="/ppt/tags/tag1164.xml" ContentType="application/vnd.openxmlformats-officedocument.presentationml.tags+xml"/>
  <Override PartName="/ppt/notesSlides/notesSlide465.xml" ContentType="application/vnd.openxmlformats-officedocument.presentationml.notesSlide+xml"/>
  <Override PartName="/ppt/notesSlides/notesSlide466.xml" ContentType="application/vnd.openxmlformats-officedocument.presentationml.notesSlide+xml"/>
  <Override PartName="/ppt/notesSlides/notesSlide467.xml" ContentType="application/vnd.openxmlformats-officedocument.presentationml.notesSlide+xml"/>
  <Override PartName="/ppt/notesSlides/notesSlide468.xml" ContentType="application/vnd.openxmlformats-officedocument.presentationml.notesSlide+xml"/>
  <Override PartName="/ppt/notesSlides/notesSlide469.xml" ContentType="application/vnd.openxmlformats-officedocument.presentationml.notesSlide+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tags/tag1175.xml" ContentType="application/vnd.openxmlformats-officedocument.presentationml.tags+xml"/>
  <Override PartName="/ppt/tags/tag1176.xml" ContentType="application/vnd.openxmlformats-officedocument.presentationml.tags+xml"/>
  <Override PartName="/ppt/notesSlides/notesSlide470.xml" ContentType="application/vnd.openxmlformats-officedocument.presentationml.notesSlide+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notesSlides/notesSlide471.xml" ContentType="application/vnd.openxmlformats-officedocument.presentationml.notesSlide+xml"/>
  <Override PartName="/ppt/notesSlides/notesSlide472.xml" ContentType="application/vnd.openxmlformats-officedocument.presentationml.notesSlide+xml"/>
  <Override PartName="/ppt/notesSlides/notesSlide473.xml" ContentType="application/vnd.openxmlformats-officedocument.presentationml.notesSlide+xml"/>
  <Override PartName="/ppt/tags/tag1191.xml" ContentType="application/vnd.openxmlformats-officedocument.presentationml.tags+xml"/>
  <Override PartName="/ppt/tags/tag1192.xml" ContentType="application/vnd.openxmlformats-officedocument.presentationml.tags+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notesSlides/notesSlide474.xml" ContentType="application/vnd.openxmlformats-officedocument.presentationml.notesSlide+xml"/>
  <Override PartName="/ppt/notesSlides/notesSlide475.xml" ContentType="application/vnd.openxmlformats-officedocument.presentationml.notesSlide+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tags/tag1217.xml" ContentType="application/vnd.openxmlformats-officedocument.presentationml.tags+xml"/>
  <Override PartName="/ppt/tags/tag1218.xml" ContentType="application/vnd.openxmlformats-officedocument.presentationml.tags+xml"/>
  <Override PartName="/ppt/notesSlides/notesSlide476.xml" ContentType="application/vnd.openxmlformats-officedocument.presentationml.notesSlide+xml"/>
  <Override PartName="/ppt/notesSlides/notesSlide477.xml" ContentType="application/vnd.openxmlformats-officedocument.presentationml.notesSlide+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notesSlides/notesSlide478.xml" ContentType="application/vnd.openxmlformats-officedocument.presentationml.notesSlide+xml"/>
  <Override PartName="/ppt/notesSlides/notesSlide479.xml" ContentType="application/vnd.openxmlformats-officedocument.presentationml.notesSlide+xml"/>
  <Override PartName="/ppt/notesSlides/notesSlide480.xml" ContentType="application/vnd.openxmlformats-officedocument.presentationml.notesSlide+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notesSlides/notesSlide481.xml" ContentType="application/vnd.openxmlformats-officedocument.presentationml.notesSlide+xml"/>
  <Override PartName="/ppt/notesSlides/notesSlide482.xml" ContentType="application/vnd.openxmlformats-officedocument.presentationml.notesSlide+xml"/>
  <Override PartName="/ppt/notesSlides/notesSlide483.xml" ContentType="application/vnd.openxmlformats-officedocument.presentationml.notesSlide+xml"/>
  <Override PartName="/ppt/tags/tag1247.xml" ContentType="application/vnd.openxmlformats-officedocument.presentationml.tags+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tags/tag1259.xml" ContentType="application/vnd.openxmlformats-officedocument.presentationml.tags+xml"/>
  <Override PartName="/ppt/tags/tag1260.xml" ContentType="application/vnd.openxmlformats-officedocument.presentationml.tags+xml"/>
  <Override PartName="/ppt/notesSlides/notesSlide484.xml" ContentType="application/vnd.openxmlformats-officedocument.presentationml.notesSlide+xml"/>
  <Override PartName="/ppt/notesSlides/notesSlide485.xml" ContentType="application/vnd.openxmlformats-officedocument.presentationml.notesSlide+xml"/>
  <Override PartName="/ppt/notesSlides/notesSlide486.xml" ContentType="application/vnd.openxmlformats-officedocument.presentationml.notesSlide+xml"/>
  <Override PartName="/ppt/notesSlides/notesSlide487.xml" ContentType="application/vnd.openxmlformats-officedocument.presentationml.notesSlide+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notesSlides/notesSlide488.xml" ContentType="application/vnd.openxmlformats-officedocument.presentationml.notesSlide+xml"/>
  <Override PartName="/ppt/notesSlides/notesSlide489.xml" ContentType="application/vnd.openxmlformats-officedocument.presentationml.notesSlide+xml"/>
  <Override PartName="/ppt/notesSlides/notesSlide490.xml" ContentType="application/vnd.openxmlformats-officedocument.presentationml.notesSlide+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notesSlides/notesSlide491.xml" ContentType="application/vnd.openxmlformats-officedocument.presentationml.notesSlide+xml"/>
  <Override PartName="/ppt/notesSlides/notesSlide492.xml" ContentType="application/vnd.openxmlformats-officedocument.presentationml.notesSlide+xml"/>
  <Override PartName="/ppt/notesSlides/notesSlide493.xml" ContentType="application/vnd.openxmlformats-officedocument.presentationml.notesSlide+xml"/>
  <Override PartName="/ppt/notesSlides/notesSlide494.xml" ContentType="application/vnd.openxmlformats-officedocument.presentationml.notesSlide+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tags/tag1295.xml" ContentType="application/vnd.openxmlformats-officedocument.presentationml.tags+xml"/>
  <Override PartName="/ppt/tags/tag1296.xml" ContentType="application/vnd.openxmlformats-officedocument.presentationml.tags+xml"/>
  <Override PartName="/ppt/notesSlides/notesSlide495.xml" ContentType="application/vnd.openxmlformats-officedocument.presentationml.notesSlide+xml"/>
  <Override PartName="/ppt/notesSlides/notesSlide496.xml" ContentType="application/vnd.openxmlformats-officedocument.presentationml.notesSlide+xml"/>
  <Override PartName="/ppt/notesSlides/notesSlide497.xml" ContentType="application/vnd.openxmlformats-officedocument.presentationml.notesSlide+xml"/>
  <Override PartName="/ppt/notesSlides/notesSlide498.xml" ContentType="application/vnd.openxmlformats-officedocument.presentationml.notesSlide+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tags/tag1308.xml" ContentType="application/vnd.openxmlformats-officedocument.presentationml.tags+xml"/>
  <Override PartName="/ppt/notesSlides/notesSlide499.xml" ContentType="application/vnd.openxmlformats-officedocument.presentationml.notesSlide+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notesSlides/notesSlide500.xml" ContentType="application/vnd.openxmlformats-officedocument.presentationml.notesSlide+xml"/>
  <Override PartName="/ppt/notesSlides/notesSlide501.xml" ContentType="application/vnd.openxmlformats-officedocument.presentationml.notesSlide+xml"/>
  <Override PartName="/ppt/notesSlides/notesSlide502.xml" ContentType="application/vnd.openxmlformats-officedocument.presentationml.notesSlide+xml"/>
  <Override PartName="/ppt/notesSlides/notesSlide503.xml" ContentType="application/vnd.openxmlformats-officedocument.presentationml.notesSlide+xml"/>
  <Override PartName="/ppt/notesSlides/notesSlide504.xml" ContentType="application/vnd.openxmlformats-officedocument.presentationml.notesSlide+xml"/>
  <Override PartName="/ppt/notesSlides/notesSlide505.xml" ContentType="application/vnd.openxmlformats-officedocument.presentationml.notesSlide+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tags/tag1327.xml" ContentType="application/vnd.openxmlformats-officedocument.presentationml.tags+xml"/>
  <Override PartName="/ppt/tags/tag1328.xml" ContentType="application/vnd.openxmlformats-officedocument.presentationml.tags+xml"/>
  <Override PartName="/ppt/notesSlides/notesSlide506.xml" ContentType="application/vnd.openxmlformats-officedocument.presentationml.notesSlide+xml"/>
  <Override PartName="/ppt/notesSlides/notesSlide507.xml" ContentType="application/vnd.openxmlformats-officedocument.presentationml.notesSlide+xml"/>
  <Override PartName="/ppt/notesSlides/notesSlide508.xml" ContentType="application/vnd.openxmlformats-officedocument.presentationml.notesSlide+xml"/>
  <Override PartName="/ppt/notesSlides/notesSlide509.xml" ContentType="application/vnd.openxmlformats-officedocument.presentationml.notesSlide+xml"/>
  <Override PartName="/ppt/notesSlides/notesSlide510.xml" ContentType="application/vnd.openxmlformats-officedocument.presentationml.notesSlide+xml"/>
  <Override PartName="/ppt/notesSlides/notesSlide511.xml" ContentType="application/vnd.openxmlformats-officedocument.presentationml.notesSlide+xml"/>
  <Override PartName="/ppt/notesSlides/notesSlide512.xml" ContentType="application/vnd.openxmlformats-officedocument.presentationml.notesSlide+xml"/>
  <Override PartName="/ppt/notesSlides/notesSlide513.xml" ContentType="application/vnd.openxmlformats-officedocument.presentationml.notesSlide+xml"/>
  <Override PartName="/ppt/notesSlides/notesSlide514.xml" ContentType="application/vnd.openxmlformats-officedocument.presentationml.notesSlide+xml"/>
  <Override PartName="/ppt/notesSlides/notesSlide515.xml" ContentType="application/vnd.openxmlformats-officedocument.presentationml.notesSlide+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notesSlides/notesSlide516.xml" ContentType="application/vnd.openxmlformats-officedocument.presentationml.notesSlide+xml"/>
  <Override PartName="/ppt/notesSlides/notesSlide517.xml" ContentType="application/vnd.openxmlformats-officedocument.presentationml.notesSlide+xml"/>
  <Override PartName="/ppt/notesSlides/notesSlide518.xml" ContentType="application/vnd.openxmlformats-officedocument.presentationml.notesSlide+xml"/>
  <Override PartName="/ppt/notesSlides/notesSlide519.xml" ContentType="application/vnd.openxmlformats-officedocument.presentationml.notesSlide+xml"/>
  <Override PartName="/ppt/notesSlides/notesSlide520.xml" ContentType="application/vnd.openxmlformats-officedocument.presentationml.notesSlide+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tags/tag1347.xml" ContentType="application/vnd.openxmlformats-officedocument.presentationml.tags+xml"/>
  <Override PartName="/ppt/tags/tag1348.xml" ContentType="application/vnd.openxmlformats-officedocument.presentationml.tags+xml"/>
  <Override PartName="/ppt/notesSlides/notesSlide521.xml" ContentType="application/vnd.openxmlformats-officedocument.presentationml.notesSlide+xml"/>
  <Override PartName="/ppt/notesSlides/notesSlide522.xml" ContentType="application/vnd.openxmlformats-officedocument.presentationml.notesSlide+xml"/>
  <Override PartName="/ppt/notesSlides/notesSlide523.xml" ContentType="application/vnd.openxmlformats-officedocument.presentationml.notesSlide+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tags/tag1359.xml" ContentType="application/vnd.openxmlformats-officedocument.presentationml.tags+xml"/>
  <Override PartName="/ppt/tags/tag1360.xml" ContentType="application/vnd.openxmlformats-officedocument.presentationml.tags+xml"/>
  <Override PartName="/ppt/notesSlides/notesSlide524.xml" ContentType="application/vnd.openxmlformats-officedocument.presentationml.notesSlide+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notesSlides/notesSlide525.xml" ContentType="application/vnd.openxmlformats-officedocument.presentationml.notesSlide+xml"/>
  <Override PartName="/ppt/notesSlides/notesSlide526.xml" ContentType="application/vnd.openxmlformats-officedocument.presentationml.notesSlide+xml"/>
  <Override PartName="/ppt/notesSlides/notesSlide527.xml" ContentType="application/vnd.openxmlformats-officedocument.presentationml.notesSlide+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notesSlides/notesSlide528.xml" ContentType="application/vnd.openxmlformats-officedocument.presentationml.notesSlide+xml"/>
  <Override PartName="/ppt/notesSlides/notesSlide529.xml" ContentType="application/vnd.openxmlformats-officedocument.presentationml.notesSlide+xml"/>
  <Override PartName="/ppt/notesSlides/notesSlide530.xml" ContentType="application/vnd.openxmlformats-officedocument.presentationml.notesSlide+xml"/>
  <Override PartName="/ppt/notesSlides/notesSlide531.xml" ContentType="application/vnd.openxmlformats-officedocument.presentationml.notesSlide+xml"/>
  <Override PartName="/ppt/notesSlides/notesSlide532.xml" ContentType="application/vnd.openxmlformats-officedocument.presentationml.notesSlide+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tags/tag1383.xml" ContentType="application/vnd.openxmlformats-officedocument.presentationml.tags+xml"/>
  <Override PartName="/ppt/tags/tag1384.xml" ContentType="application/vnd.openxmlformats-officedocument.presentationml.tags+xml"/>
  <Override PartName="/ppt/notesSlides/notesSlide533.xml" ContentType="application/vnd.openxmlformats-officedocument.presentationml.notesSlide+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notesSlides/notesSlide534.xml" ContentType="application/vnd.openxmlformats-officedocument.presentationml.notesSlide+xml"/>
  <Override PartName="/ppt/notesSlides/notesSlide535.xml" ContentType="application/vnd.openxmlformats-officedocument.presentationml.notesSlide+xml"/>
  <Override PartName="/ppt/tags/tag1393.xml" ContentType="application/vnd.openxmlformats-officedocument.presentationml.tags+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tags/tag1399.xml" ContentType="application/vnd.openxmlformats-officedocument.presentationml.tags+xml"/>
  <Override PartName="/ppt/tags/tag1400.xml" ContentType="application/vnd.openxmlformats-officedocument.presentationml.tags+xml"/>
  <Override PartName="/ppt/notesSlides/notesSlide536.xml" ContentType="application/vnd.openxmlformats-officedocument.presentationml.notesSlide+xml"/>
  <Override PartName="/ppt/notesSlides/notesSlide537.xml" ContentType="application/vnd.openxmlformats-officedocument.presentationml.notesSlide+xml"/>
  <Override PartName="/ppt/notesSlides/notesSlide538.xml" ContentType="application/vnd.openxmlformats-officedocument.presentationml.notesSlide+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notesSlides/notesSlide539.xml" ContentType="application/vnd.openxmlformats-officedocument.presentationml.notesSlide+xml"/>
  <Override PartName="/ppt/notesSlides/notesSlide540.xml" ContentType="application/vnd.openxmlformats-officedocument.presentationml.notesSlide+xml"/>
  <Override PartName="/ppt/notesSlides/notesSlide541.xml" ContentType="application/vnd.openxmlformats-officedocument.presentationml.notesSlide+xml"/>
  <Override PartName="/ppt/notesSlides/notesSlide542.xml" ContentType="application/vnd.openxmlformats-officedocument.presentationml.notesSlide+xml"/>
  <Override PartName="/ppt/notesSlides/notesSlide543.xml" ContentType="application/vnd.openxmlformats-officedocument.presentationml.notesSlide+xml"/>
  <Override PartName="/ppt/notesSlides/notesSlide544.xml" ContentType="application/vnd.openxmlformats-officedocument.presentationml.notesSlide+xml"/>
  <Override PartName="/ppt/notesSlides/notesSlide545.xml" ContentType="application/vnd.openxmlformats-officedocument.presentationml.notesSlide+xml"/>
  <Override PartName="/ppt/notesSlides/notesSlide546.xml" ContentType="application/vnd.openxmlformats-officedocument.presentationml.notesSlide+xml"/>
  <Override PartName="/ppt/notesSlides/notesSlide547.xml" ContentType="application/vnd.openxmlformats-officedocument.presentationml.notesSlide+xml"/>
  <Override PartName="/ppt/tags/tag1409.xml" ContentType="application/vnd.openxmlformats-officedocument.presentationml.tags+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notesSlides/notesSlide548.xml" ContentType="application/vnd.openxmlformats-officedocument.presentationml.notesSlide+xml"/>
  <Override PartName="/ppt/notesSlides/notesSlide549.xml" ContentType="application/vnd.openxmlformats-officedocument.presentationml.notesSlide+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notesSlides/notesSlide550.xml" ContentType="application/vnd.openxmlformats-officedocument.presentationml.notesSlide+xml"/>
  <Override PartName="/ppt/notesSlides/notesSlide551.xml" ContentType="application/vnd.openxmlformats-officedocument.presentationml.notesSlide+xml"/>
  <Override PartName="/ppt/notesSlides/notesSlide552.xml" ContentType="application/vnd.openxmlformats-officedocument.presentationml.notesSlide+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notesSlides/notesSlide553.xml" ContentType="application/vnd.openxmlformats-officedocument.presentationml.notesSlide+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notesSlides/notesSlide554.xml" ContentType="application/vnd.openxmlformats-officedocument.presentationml.notesSlide+xml"/>
  <Override PartName="/ppt/notesSlides/notesSlide555.xml" ContentType="application/vnd.openxmlformats-officedocument.presentationml.notesSlide+xml"/>
  <Override PartName="/ppt/notesSlides/notesSlide556.xml" ContentType="application/vnd.openxmlformats-officedocument.presentationml.notesSlide+xml"/>
  <Override PartName="/ppt/notesSlides/notesSlide557.xml" ContentType="application/vnd.openxmlformats-officedocument.presentationml.notesSlide+xml"/>
  <Override PartName="/ppt/notesSlides/notesSlide558.xml" ContentType="application/vnd.openxmlformats-officedocument.presentationml.notesSlide+xml"/>
  <Override PartName="/ppt/notesSlides/notesSlide559.xml" ContentType="application/vnd.openxmlformats-officedocument.presentationml.notesSlide+xml"/>
  <Override PartName="/ppt/notesSlides/notesSlide560.xml" ContentType="application/vnd.openxmlformats-officedocument.presentationml.notesSlide+xml"/>
  <Override PartName="/ppt/notesSlides/notesSlide561.xml" ContentType="application/vnd.openxmlformats-officedocument.presentationml.notesSlide+xml"/>
  <Override PartName="/ppt/notesSlides/notesSlide562.xml" ContentType="application/vnd.openxmlformats-officedocument.presentationml.notesSlide+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notesSlides/notesSlide563.xml" ContentType="application/vnd.openxmlformats-officedocument.presentationml.notesSlide+xml"/>
  <Override PartName="/ppt/notesSlides/notesSlide564.xml" ContentType="application/vnd.openxmlformats-officedocument.presentationml.notesSlide+xml"/>
  <Override PartName="/ppt/notesSlides/notesSlide565.xml" ContentType="application/vnd.openxmlformats-officedocument.presentationml.notesSlide+xml"/>
  <Override PartName="/ppt/notesSlides/notesSlide566.xml" ContentType="application/vnd.openxmlformats-officedocument.presentationml.notesSlide+xml"/>
  <Override PartName="/ppt/notesSlides/notesSlide567.xml" ContentType="application/vnd.openxmlformats-officedocument.presentationml.notesSlide+xml"/>
  <Override PartName="/ppt/notesSlides/notesSlide568.xml" ContentType="application/vnd.openxmlformats-officedocument.presentationml.notesSlide+xml"/>
  <Override PartName="/ppt/notesSlides/notesSlide569.xml" ContentType="application/vnd.openxmlformats-officedocument.presentationml.notesSlide+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notesSlides/notesSlide570.xml" ContentType="application/vnd.openxmlformats-officedocument.presentationml.notesSlide+xml"/>
  <Override PartName="/ppt/notesSlides/notesSlide571.xml" ContentType="application/vnd.openxmlformats-officedocument.presentationml.notesSlide+xml"/>
  <Override PartName="/ppt/notesSlides/notesSlide572.xml" ContentType="application/vnd.openxmlformats-officedocument.presentationml.notesSlide+xml"/>
  <Override PartName="/ppt/notesSlides/notesSlide573.xml" ContentType="application/vnd.openxmlformats-officedocument.presentationml.notesSlide+xml"/>
  <Override PartName="/ppt/notesSlides/notesSlide574.xml" ContentType="application/vnd.openxmlformats-officedocument.presentationml.notesSlide+xml"/>
  <Override PartName="/ppt/notesSlides/notesSlide575.xml" ContentType="application/vnd.openxmlformats-officedocument.presentationml.notesSlide+xml"/>
  <Override PartName="/ppt/tags/tag1453.xml" ContentType="application/vnd.openxmlformats-officedocument.presentationml.tags+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tags/tag1459.xml" ContentType="application/vnd.openxmlformats-officedocument.presentationml.tags+xml"/>
  <Override PartName="/ppt/tags/tag1460.xml" ContentType="application/vnd.openxmlformats-officedocument.presentationml.tags+xml"/>
  <Override PartName="/ppt/notesSlides/notesSlide576.xml" ContentType="application/vnd.openxmlformats-officedocument.presentationml.notesSlide+xml"/>
  <Override PartName="/ppt/notesSlides/notesSlide577.xml" ContentType="application/vnd.openxmlformats-officedocument.presentationml.notesSlide+xml"/>
  <Override PartName="/ppt/notesSlides/notesSlide578.xml" ContentType="application/vnd.openxmlformats-officedocument.presentationml.notesSlide+xml"/>
  <Override PartName="/ppt/notesSlides/notesSlide579.xml" ContentType="application/vnd.openxmlformats-officedocument.presentationml.notesSlide+xml"/>
  <Override PartName="/ppt/notesSlides/notesSlide580.xml" ContentType="application/vnd.openxmlformats-officedocument.presentationml.notesSlide+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notesSlides/notesSlide581.xml" ContentType="application/vnd.openxmlformats-officedocument.presentationml.notesSlide+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notesSlides/notesSlide582.xml" ContentType="application/vnd.openxmlformats-officedocument.presentationml.notesSlide+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notesSlides/notesSlide583.xml" ContentType="application/vnd.openxmlformats-officedocument.presentationml.notesSlide+xml"/>
  <Override PartName="/ppt/notesSlides/notesSlide584.xml" ContentType="application/vnd.openxmlformats-officedocument.presentationml.notesSlide+xml"/>
  <Override PartName="/ppt/notesSlides/notesSlide585.xml" ContentType="application/vnd.openxmlformats-officedocument.presentationml.notesSlide+xml"/>
  <Override PartName="/ppt/notesSlides/notesSlide586.xml" ContentType="application/vnd.openxmlformats-officedocument.presentationml.notesSlide+xml"/>
  <Override PartName="/ppt/notesSlides/notesSlide587.xml" ContentType="application/vnd.openxmlformats-officedocument.presentationml.notesSlide+xml"/>
  <Override PartName="/ppt/notesSlides/notesSlide588.xml" ContentType="application/vnd.openxmlformats-officedocument.presentationml.notesSlide+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notesSlides/notesSlide589.xml" ContentType="application/vnd.openxmlformats-officedocument.presentationml.notesSlide+xml"/>
  <Override PartName="/ppt/notesSlides/notesSlide590.xml" ContentType="application/vnd.openxmlformats-officedocument.presentationml.notesSlide+xml"/>
  <Override PartName="/ppt/notesSlides/notesSlide591.xml" ContentType="application/vnd.openxmlformats-officedocument.presentationml.notesSlide+xml"/>
  <Override PartName="/ppt/notesSlides/notesSlide592.xml" ContentType="application/vnd.openxmlformats-officedocument.presentationml.notesSlide+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notesSlides/notesSlide593.xml" ContentType="application/vnd.openxmlformats-officedocument.presentationml.notesSlide+xml"/>
  <Override PartName="/ppt/notesSlides/notesSlide594.xml" ContentType="application/vnd.openxmlformats-officedocument.presentationml.notesSlide+xml"/>
  <Override PartName="/ppt/notesSlides/notesSlide595.xml" ContentType="application/vnd.openxmlformats-officedocument.presentationml.notesSlide+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notesSlides/notesSlide596.xml" ContentType="application/vnd.openxmlformats-officedocument.presentationml.notesSlide+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notesSlides/notesSlide597.xml" ContentType="application/vnd.openxmlformats-officedocument.presentationml.notesSlide+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notesSlides/notesSlide598.xml" ContentType="application/vnd.openxmlformats-officedocument.presentationml.notesSlide+xml"/>
  <Override PartName="/ppt/notesSlides/notesSlide599.xml" ContentType="application/vnd.openxmlformats-officedocument.presentationml.notesSlide+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notesSlides/notesSlide600.xml" ContentType="application/vnd.openxmlformats-officedocument.presentationml.notesSlide+xml"/>
  <Override PartName="/ppt/notesSlides/notesSlide601.xml" ContentType="application/vnd.openxmlformats-officedocument.presentationml.notesSlide+xml"/>
  <Override PartName="/ppt/notesSlides/notesSlide602.xml" ContentType="application/vnd.openxmlformats-officedocument.presentationml.notesSlide+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notesSlides/notesSlide603.xml" ContentType="application/vnd.openxmlformats-officedocument.presentationml.notesSlide+xml"/>
  <Override PartName="/ppt/notesSlides/notesSlide604.xml" ContentType="application/vnd.openxmlformats-officedocument.presentationml.notesSlide+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notesSlides/notesSlide605.xml" ContentType="application/vnd.openxmlformats-officedocument.presentationml.notesSlide+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notesSlides/notesSlide606.xml" ContentType="application/vnd.openxmlformats-officedocument.presentationml.notesSlide+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notesSlides/notesSlide607.xml" ContentType="application/vnd.openxmlformats-officedocument.presentationml.notesSlide+xml"/>
  <Override PartName="/ppt/notesSlides/notesSlide608.xml" ContentType="application/vnd.openxmlformats-officedocument.presentationml.notesSlide+xml"/>
  <Override PartName="/ppt/notesSlides/notesSlide609.xml" ContentType="application/vnd.openxmlformats-officedocument.presentationml.notesSlide+xml"/>
  <Override PartName="/ppt/notesSlides/notesSlide610.xml" ContentType="application/vnd.openxmlformats-officedocument.presentationml.notesSlide+xml"/>
  <Override PartName="/ppt/notesSlides/notesSlide611.xml" ContentType="application/vnd.openxmlformats-officedocument.presentationml.notesSlide+xml"/>
  <Override PartName="/ppt/notesSlides/notesSlide612.xml" ContentType="application/vnd.openxmlformats-officedocument.presentationml.notesSlide+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notesSlides/notesSlide613.xml" ContentType="application/vnd.openxmlformats-officedocument.presentationml.notesSlide+xml"/>
  <Override PartName="/ppt/notesSlides/notesSlide614.xml" ContentType="application/vnd.openxmlformats-officedocument.presentationml.notesSlide+xml"/>
  <Override PartName="/ppt/notesSlides/notesSlide615.xml" ContentType="application/vnd.openxmlformats-officedocument.presentationml.notesSlide+xml"/>
  <Override PartName="/ppt/notesSlides/notesSlide616.xml" ContentType="application/vnd.openxmlformats-officedocument.presentationml.notesSlide+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notesSlides/notesSlide617.xml" ContentType="application/vnd.openxmlformats-officedocument.presentationml.notesSlide+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notesSlides/notesSlide618.xml" ContentType="application/vnd.openxmlformats-officedocument.presentationml.notesSlide+xml"/>
  <Override PartName="/ppt/notesSlides/notesSlide619.xml" ContentType="application/vnd.openxmlformats-officedocument.presentationml.notesSlide+xml"/>
  <Override PartName="/ppt/notesSlides/notesSlide620.xml" ContentType="application/vnd.openxmlformats-officedocument.presentationml.notesSlide+xml"/>
  <Override PartName="/ppt/notesSlides/notesSlide621.xml" ContentType="application/vnd.openxmlformats-officedocument.presentationml.notesSlide+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notesSlides/notesSlide622.xml" ContentType="application/vnd.openxmlformats-officedocument.presentationml.notesSlide+xml"/>
  <Override PartName="/ppt/tags/tag1564.xml" ContentType="application/vnd.openxmlformats-officedocument.presentationml.tags+xml"/>
  <Override PartName="/ppt/tags/tag1565.xml" ContentType="application/vnd.openxmlformats-officedocument.presentationml.tags+xml"/>
  <Override PartName="/ppt/tags/tag1566.xml" ContentType="application/vnd.openxmlformats-officedocument.presentationml.tags+xml"/>
  <Override PartName="/ppt/tags/tag1567.xml" ContentType="application/vnd.openxmlformats-officedocument.presentationml.tags+xml"/>
  <Override PartName="/ppt/tags/tag1568.xml" ContentType="application/vnd.openxmlformats-officedocument.presentationml.tags+xml"/>
  <Override PartName="/ppt/tags/tag1569.xml" ContentType="application/vnd.openxmlformats-officedocument.presentationml.tags+xml"/>
  <Override PartName="/ppt/tags/tag1570.xml" ContentType="application/vnd.openxmlformats-officedocument.presentationml.tags+xml"/>
  <Override PartName="/ppt/tags/tag1571.xml" ContentType="application/vnd.openxmlformats-officedocument.presentationml.tags+xml"/>
  <Override PartName="/ppt/tags/tag1572.xml" ContentType="application/vnd.openxmlformats-officedocument.presentationml.tags+xml"/>
  <Override PartName="/ppt/tags/tag1573.xml" ContentType="application/vnd.openxmlformats-officedocument.presentationml.tags+xml"/>
  <Override PartName="/ppt/tags/tag1574.xml" ContentType="application/vnd.openxmlformats-officedocument.presentationml.tags+xml"/>
  <Override PartName="/ppt/tags/tag1575.xml" ContentType="application/vnd.openxmlformats-officedocument.presentationml.tags+xml"/>
  <Override PartName="/ppt/notesSlides/notesSlide623.xml" ContentType="application/vnd.openxmlformats-officedocument.presentationml.notesSlide+xml"/>
  <Override PartName="/ppt/notesSlides/notesSlide624.xml" ContentType="application/vnd.openxmlformats-officedocument.presentationml.notesSlide+xml"/>
  <Override PartName="/ppt/notesSlides/notesSlide625.xml" ContentType="application/vnd.openxmlformats-officedocument.presentationml.notesSlide+xml"/>
  <Override PartName="/ppt/tags/tag1576.xml" ContentType="application/vnd.openxmlformats-officedocument.presentationml.tags+xml"/>
  <Override PartName="/ppt/tags/tag1577.xml" ContentType="application/vnd.openxmlformats-officedocument.presentationml.tags+xml"/>
  <Override PartName="/ppt/tags/tag1578.xml" ContentType="application/vnd.openxmlformats-officedocument.presentationml.tags+xml"/>
  <Override PartName="/ppt/tags/tag1579.xml" ContentType="application/vnd.openxmlformats-officedocument.presentationml.tags+xml"/>
  <Override PartName="/ppt/tags/tag1580.xml" ContentType="application/vnd.openxmlformats-officedocument.presentationml.tags+xml"/>
  <Override PartName="/ppt/notesSlides/notesSlide626.xml" ContentType="application/vnd.openxmlformats-officedocument.presentationml.notesSlide+xml"/>
  <Override PartName="/ppt/tags/tag1581.xml" ContentType="application/vnd.openxmlformats-officedocument.presentationml.tags+xml"/>
  <Override PartName="/ppt/tags/tag1582.xml" ContentType="application/vnd.openxmlformats-officedocument.presentationml.tags+xml"/>
  <Override PartName="/ppt/tags/tag1583.xml" ContentType="application/vnd.openxmlformats-officedocument.presentationml.tags+xml"/>
  <Override PartName="/ppt/tags/tag1584.xml" ContentType="application/vnd.openxmlformats-officedocument.presentationml.tags+xml"/>
  <Override PartName="/ppt/tags/tag1585.xml" ContentType="application/vnd.openxmlformats-officedocument.presentationml.tags+xml"/>
  <Override PartName="/ppt/tags/tag1586.xml" ContentType="application/vnd.openxmlformats-officedocument.presentationml.tags+xml"/>
  <Override PartName="/ppt/tags/tag1587.xml" ContentType="application/vnd.openxmlformats-officedocument.presentationml.tags+xml"/>
  <Override PartName="/ppt/tags/tag1588.xml" ContentType="application/vnd.openxmlformats-officedocument.presentationml.tags+xml"/>
  <Override PartName="/ppt/tags/tag1589.xml" ContentType="application/vnd.openxmlformats-officedocument.presentationml.tags+xml"/>
  <Override PartName="/ppt/tags/tag1590.xml" ContentType="application/vnd.openxmlformats-officedocument.presentationml.tags+xml"/>
  <Override PartName="/ppt/tags/tag1591.xml" ContentType="application/vnd.openxmlformats-officedocument.presentationml.tags+xml"/>
  <Override PartName="/ppt/tags/tag1592.xml" ContentType="application/vnd.openxmlformats-officedocument.presentationml.tags+xml"/>
  <Override PartName="/ppt/notesSlides/notesSlide627.xml" ContentType="application/vnd.openxmlformats-officedocument.presentationml.notesSlide+xml"/>
  <Override PartName="/ppt/tags/tag1593.xml" ContentType="application/vnd.openxmlformats-officedocument.presentationml.tags+xml"/>
  <Override PartName="/ppt/tags/tag1594.xml" ContentType="application/vnd.openxmlformats-officedocument.presentationml.tags+xml"/>
  <Override PartName="/ppt/tags/tag1595.xml" ContentType="application/vnd.openxmlformats-officedocument.presentationml.tags+xml"/>
  <Override PartName="/ppt/notesSlides/notesSlide628.xml" ContentType="application/vnd.openxmlformats-officedocument.presentationml.notesSlide+xml"/>
  <Override PartName="/ppt/notesSlides/notesSlide629.xml" ContentType="application/vnd.openxmlformats-officedocument.presentationml.notesSlide+xml"/>
  <Override PartName="/ppt/notesSlides/notesSlide630.xml" ContentType="application/vnd.openxmlformats-officedocument.presentationml.notesSlide+xml"/>
  <Override PartName="/ppt/tags/tag1596.xml" ContentType="application/vnd.openxmlformats-officedocument.presentationml.tags+xml"/>
  <Override PartName="/ppt/tags/tag1597.xml" ContentType="application/vnd.openxmlformats-officedocument.presentationml.tags+xml"/>
  <Override PartName="/ppt/tags/tag1598.xml" ContentType="application/vnd.openxmlformats-officedocument.presentationml.tags+xml"/>
  <Override PartName="/ppt/notesSlides/notesSlide631.xml" ContentType="application/vnd.openxmlformats-officedocument.presentationml.notesSlide+xml"/>
  <Override PartName="/ppt/notesSlides/notesSlide632.xml" ContentType="application/vnd.openxmlformats-officedocument.presentationml.notesSlide+xml"/>
  <Override PartName="/ppt/tags/tag1599.xml" ContentType="application/vnd.openxmlformats-officedocument.presentationml.tags+xml"/>
  <Override PartName="/ppt/tags/tag1600.xml" ContentType="application/vnd.openxmlformats-officedocument.presentationml.tags+xml"/>
  <Override PartName="/ppt/tags/tag1601.xml" ContentType="application/vnd.openxmlformats-officedocument.presentationml.tags+xml"/>
  <Override PartName="/ppt/tags/tag1602.xml" ContentType="application/vnd.openxmlformats-officedocument.presentationml.tags+xml"/>
  <Override PartName="/ppt/tags/tag1603.xml" ContentType="application/vnd.openxmlformats-officedocument.presentationml.tags+xml"/>
  <Override PartName="/ppt/notesSlides/notesSlide633.xml" ContentType="application/vnd.openxmlformats-officedocument.presentationml.notesSlide+xml"/>
  <Override PartName="/ppt/tags/tag1604.xml" ContentType="application/vnd.openxmlformats-officedocument.presentationml.tags+xml"/>
  <Override PartName="/ppt/tags/tag1605.xml" ContentType="application/vnd.openxmlformats-officedocument.presentationml.tags+xml"/>
  <Override PartName="/ppt/tags/tag1606.xml" ContentType="application/vnd.openxmlformats-officedocument.presentationml.tags+xml"/>
  <Override PartName="/ppt/tags/tag1607.xml" ContentType="application/vnd.openxmlformats-officedocument.presentationml.tags+xml"/>
  <Override PartName="/ppt/tags/tag1608.xml" ContentType="application/vnd.openxmlformats-officedocument.presentationml.tags+xml"/>
  <Override PartName="/ppt/tags/tag1609.xml" ContentType="application/vnd.openxmlformats-officedocument.presentationml.tags+xml"/>
  <Override PartName="/ppt/tags/tag1610.xml" ContentType="application/vnd.openxmlformats-officedocument.presentationml.tags+xml"/>
  <Override PartName="/ppt/tags/tag1611.xml" ContentType="application/vnd.openxmlformats-officedocument.presentationml.tags+xml"/>
  <Override PartName="/ppt/tags/tag1612.xml" ContentType="application/vnd.openxmlformats-officedocument.presentationml.tags+xml"/>
  <Override PartName="/ppt/tags/tag1613.xml" ContentType="application/vnd.openxmlformats-officedocument.presentationml.tags+xml"/>
  <Override PartName="/ppt/tags/tag1614.xml" ContentType="application/vnd.openxmlformats-officedocument.presentationml.tags+xml"/>
  <Override PartName="/ppt/tags/tag1615.xml" ContentType="application/vnd.openxmlformats-officedocument.presentationml.tags+xml"/>
  <Override PartName="/ppt/notesSlides/notesSlide634.xml" ContentType="application/vnd.openxmlformats-officedocument.presentationml.notesSlide+xml"/>
  <Override PartName="/ppt/notesSlides/notesSlide635.xml" ContentType="application/vnd.openxmlformats-officedocument.presentationml.notesSlide+xml"/>
  <Override PartName="/ppt/notesSlides/notesSlide6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0" r:id="rId2"/>
  </p:sldMasterIdLst>
  <p:notesMasterIdLst>
    <p:notesMasterId r:id="rId639"/>
  </p:notesMasterIdLst>
  <p:sldIdLst>
    <p:sldId id="256" r:id="rId3"/>
    <p:sldId id="260" r:id="rId4"/>
    <p:sldId id="267" r:id="rId5"/>
    <p:sldId id="328" r:id="rId6"/>
    <p:sldId id="329" r:id="rId7"/>
    <p:sldId id="339" r:id="rId8"/>
    <p:sldId id="330" r:id="rId9"/>
    <p:sldId id="334" r:id="rId10"/>
    <p:sldId id="336" r:id="rId11"/>
    <p:sldId id="340" r:id="rId12"/>
    <p:sldId id="343" r:id="rId13"/>
    <p:sldId id="346" r:id="rId14"/>
    <p:sldId id="347" r:id="rId15"/>
    <p:sldId id="348" r:id="rId16"/>
    <p:sldId id="341" r:id="rId17"/>
    <p:sldId id="344" r:id="rId18"/>
    <p:sldId id="352" r:id="rId19"/>
    <p:sldId id="353" r:id="rId20"/>
    <p:sldId id="349" r:id="rId21"/>
    <p:sldId id="350" r:id="rId22"/>
    <p:sldId id="351" r:id="rId23"/>
    <p:sldId id="355" r:id="rId24"/>
    <p:sldId id="354" r:id="rId25"/>
    <p:sldId id="356" r:id="rId26"/>
    <p:sldId id="357" r:id="rId27"/>
    <p:sldId id="342" r:id="rId28"/>
    <p:sldId id="345" r:id="rId29"/>
    <p:sldId id="362" r:id="rId30"/>
    <p:sldId id="364" r:id="rId31"/>
    <p:sldId id="365" r:id="rId32"/>
    <p:sldId id="358" r:id="rId33"/>
    <p:sldId id="359" r:id="rId34"/>
    <p:sldId id="360" r:id="rId35"/>
    <p:sldId id="361" r:id="rId36"/>
    <p:sldId id="367" r:id="rId37"/>
    <p:sldId id="368" r:id="rId38"/>
    <p:sldId id="371" r:id="rId39"/>
    <p:sldId id="372" r:id="rId40"/>
    <p:sldId id="366" r:id="rId41"/>
    <p:sldId id="337" r:id="rId42"/>
    <p:sldId id="373" r:id="rId43"/>
    <p:sldId id="374" r:id="rId44"/>
    <p:sldId id="383" r:id="rId45"/>
    <p:sldId id="384" r:id="rId46"/>
    <p:sldId id="385" r:id="rId47"/>
    <p:sldId id="388" r:id="rId48"/>
    <p:sldId id="389" r:id="rId49"/>
    <p:sldId id="390" r:id="rId50"/>
    <p:sldId id="375" r:id="rId51"/>
    <p:sldId id="379" r:id="rId52"/>
    <p:sldId id="393" r:id="rId53"/>
    <p:sldId id="394" r:id="rId54"/>
    <p:sldId id="376" r:id="rId55"/>
    <p:sldId id="380" r:id="rId56"/>
    <p:sldId id="396" r:id="rId57"/>
    <p:sldId id="398" r:id="rId58"/>
    <p:sldId id="397" r:id="rId59"/>
    <p:sldId id="399" r:id="rId60"/>
    <p:sldId id="395" r:id="rId61"/>
    <p:sldId id="400" r:id="rId62"/>
    <p:sldId id="401" r:id="rId63"/>
    <p:sldId id="402" r:id="rId64"/>
    <p:sldId id="403" r:id="rId65"/>
    <p:sldId id="404" r:id="rId66"/>
    <p:sldId id="405" r:id="rId67"/>
    <p:sldId id="406" r:id="rId68"/>
    <p:sldId id="407" r:id="rId69"/>
    <p:sldId id="408" r:id="rId70"/>
    <p:sldId id="409" r:id="rId71"/>
    <p:sldId id="377" r:id="rId72"/>
    <p:sldId id="381" r:id="rId73"/>
    <p:sldId id="410" r:id="rId74"/>
    <p:sldId id="411" r:id="rId75"/>
    <p:sldId id="378" r:id="rId76"/>
    <p:sldId id="382" r:id="rId77"/>
    <p:sldId id="413" r:id="rId78"/>
    <p:sldId id="414" r:id="rId79"/>
    <p:sldId id="294" r:id="rId80"/>
    <p:sldId id="415" r:id="rId81"/>
    <p:sldId id="416" r:id="rId82"/>
    <p:sldId id="417" r:id="rId83"/>
    <p:sldId id="418" r:id="rId84"/>
    <p:sldId id="419" r:id="rId85"/>
    <p:sldId id="420" r:id="rId86"/>
    <p:sldId id="421" r:id="rId87"/>
    <p:sldId id="422" r:id="rId88"/>
    <p:sldId id="423" r:id="rId89"/>
    <p:sldId id="424" r:id="rId90"/>
    <p:sldId id="425" r:id="rId91"/>
    <p:sldId id="426" r:id="rId92"/>
    <p:sldId id="427" r:id="rId93"/>
    <p:sldId id="428" r:id="rId94"/>
    <p:sldId id="429" r:id="rId95"/>
    <p:sldId id="430" r:id="rId96"/>
    <p:sldId id="431" r:id="rId97"/>
    <p:sldId id="432" r:id="rId98"/>
    <p:sldId id="433" r:id="rId99"/>
    <p:sldId id="434" r:id="rId100"/>
    <p:sldId id="435" r:id="rId101"/>
    <p:sldId id="436" r:id="rId102"/>
    <p:sldId id="437" r:id="rId103"/>
    <p:sldId id="438" r:id="rId104"/>
    <p:sldId id="439" r:id="rId105"/>
    <p:sldId id="440" r:id="rId106"/>
    <p:sldId id="441" r:id="rId107"/>
    <p:sldId id="442" r:id="rId108"/>
    <p:sldId id="443" r:id="rId109"/>
    <p:sldId id="444" r:id="rId110"/>
    <p:sldId id="445" r:id="rId111"/>
    <p:sldId id="446" r:id="rId112"/>
    <p:sldId id="447" r:id="rId113"/>
    <p:sldId id="448" r:id="rId114"/>
    <p:sldId id="449" r:id="rId115"/>
    <p:sldId id="450" r:id="rId116"/>
    <p:sldId id="451" r:id="rId117"/>
    <p:sldId id="452" r:id="rId118"/>
    <p:sldId id="453" r:id="rId119"/>
    <p:sldId id="454" r:id="rId120"/>
    <p:sldId id="455" r:id="rId121"/>
    <p:sldId id="456" r:id="rId122"/>
    <p:sldId id="457" r:id="rId123"/>
    <p:sldId id="458" r:id="rId124"/>
    <p:sldId id="459" r:id="rId125"/>
    <p:sldId id="460" r:id="rId126"/>
    <p:sldId id="461" r:id="rId127"/>
    <p:sldId id="462" r:id="rId128"/>
    <p:sldId id="463" r:id="rId129"/>
    <p:sldId id="464" r:id="rId130"/>
    <p:sldId id="465" r:id="rId131"/>
    <p:sldId id="466" r:id="rId132"/>
    <p:sldId id="467" r:id="rId133"/>
    <p:sldId id="468" r:id="rId134"/>
    <p:sldId id="469" r:id="rId135"/>
    <p:sldId id="470" r:id="rId136"/>
    <p:sldId id="471" r:id="rId137"/>
    <p:sldId id="472" r:id="rId138"/>
    <p:sldId id="473" r:id="rId139"/>
    <p:sldId id="474" r:id="rId140"/>
    <p:sldId id="475" r:id="rId141"/>
    <p:sldId id="476" r:id="rId142"/>
    <p:sldId id="477" r:id="rId143"/>
    <p:sldId id="478" r:id="rId144"/>
    <p:sldId id="479" r:id="rId145"/>
    <p:sldId id="480" r:id="rId146"/>
    <p:sldId id="481" r:id="rId147"/>
    <p:sldId id="482" r:id="rId148"/>
    <p:sldId id="483" r:id="rId149"/>
    <p:sldId id="484" r:id="rId150"/>
    <p:sldId id="485" r:id="rId151"/>
    <p:sldId id="486" r:id="rId152"/>
    <p:sldId id="487" r:id="rId153"/>
    <p:sldId id="488" r:id="rId154"/>
    <p:sldId id="489" r:id="rId155"/>
    <p:sldId id="490" r:id="rId156"/>
    <p:sldId id="491" r:id="rId157"/>
    <p:sldId id="492" r:id="rId158"/>
    <p:sldId id="493" r:id="rId159"/>
    <p:sldId id="494" r:id="rId160"/>
    <p:sldId id="495" r:id="rId161"/>
    <p:sldId id="496" r:id="rId162"/>
    <p:sldId id="497" r:id="rId163"/>
    <p:sldId id="498" r:id="rId164"/>
    <p:sldId id="499" r:id="rId165"/>
    <p:sldId id="500" r:id="rId166"/>
    <p:sldId id="501" r:id="rId167"/>
    <p:sldId id="502" r:id="rId168"/>
    <p:sldId id="503" r:id="rId169"/>
    <p:sldId id="504" r:id="rId170"/>
    <p:sldId id="505" r:id="rId171"/>
    <p:sldId id="506" r:id="rId172"/>
    <p:sldId id="507" r:id="rId173"/>
    <p:sldId id="508" r:id="rId174"/>
    <p:sldId id="509" r:id="rId175"/>
    <p:sldId id="510" r:id="rId176"/>
    <p:sldId id="511" r:id="rId177"/>
    <p:sldId id="512" r:id="rId178"/>
    <p:sldId id="513" r:id="rId179"/>
    <p:sldId id="514" r:id="rId180"/>
    <p:sldId id="515" r:id="rId181"/>
    <p:sldId id="516" r:id="rId182"/>
    <p:sldId id="517" r:id="rId183"/>
    <p:sldId id="518" r:id="rId184"/>
    <p:sldId id="519" r:id="rId185"/>
    <p:sldId id="520" r:id="rId186"/>
    <p:sldId id="521" r:id="rId187"/>
    <p:sldId id="522" r:id="rId188"/>
    <p:sldId id="523" r:id="rId189"/>
    <p:sldId id="524" r:id="rId190"/>
    <p:sldId id="525" r:id="rId191"/>
    <p:sldId id="526" r:id="rId192"/>
    <p:sldId id="527" r:id="rId193"/>
    <p:sldId id="528" r:id="rId194"/>
    <p:sldId id="529" r:id="rId195"/>
    <p:sldId id="530" r:id="rId196"/>
    <p:sldId id="531" r:id="rId197"/>
    <p:sldId id="532" r:id="rId198"/>
    <p:sldId id="533" r:id="rId199"/>
    <p:sldId id="534" r:id="rId200"/>
    <p:sldId id="535" r:id="rId201"/>
    <p:sldId id="536" r:id="rId202"/>
    <p:sldId id="537" r:id="rId203"/>
    <p:sldId id="538" r:id="rId204"/>
    <p:sldId id="539" r:id="rId205"/>
    <p:sldId id="540" r:id="rId206"/>
    <p:sldId id="541" r:id="rId207"/>
    <p:sldId id="542" r:id="rId208"/>
    <p:sldId id="543" r:id="rId209"/>
    <p:sldId id="544" r:id="rId210"/>
    <p:sldId id="545" r:id="rId211"/>
    <p:sldId id="546" r:id="rId212"/>
    <p:sldId id="547" r:id="rId213"/>
    <p:sldId id="548" r:id="rId214"/>
    <p:sldId id="549" r:id="rId215"/>
    <p:sldId id="550" r:id="rId216"/>
    <p:sldId id="551" r:id="rId217"/>
    <p:sldId id="552" r:id="rId218"/>
    <p:sldId id="553" r:id="rId219"/>
    <p:sldId id="554" r:id="rId220"/>
    <p:sldId id="555" r:id="rId221"/>
    <p:sldId id="556" r:id="rId222"/>
    <p:sldId id="557" r:id="rId223"/>
    <p:sldId id="558" r:id="rId224"/>
    <p:sldId id="559" r:id="rId225"/>
    <p:sldId id="560" r:id="rId226"/>
    <p:sldId id="561" r:id="rId227"/>
    <p:sldId id="562" r:id="rId228"/>
    <p:sldId id="563" r:id="rId229"/>
    <p:sldId id="564" r:id="rId230"/>
    <p:sldId id="565" r:id="rId231"/>
    <p:sldId id="566" r:id="rId232"/>
    <p:sldId id="567" r:id="rId233"/>
    <p:sldId id="568" r:id="rId234"/>
    <p:sldId id="569" r:id="rId235"/>
    <p:sldId id="570" r:id="rId236"/>
    <p:sldId id="571" r:id="rId237"/>
    <p:sldId id="572" r:id="rId238"/>
    <p:sldId id="573" r:id="rId239"/>
    <p:sldId id="574" r:id="rId240"/>
    <p:sldId id="575" r:id="rId241"/>
    <p:sldId id="576" r:id="rId242"/>
    <p:sldId id="577" r:id="rId243"/>
    <p:sldId id="578" r:id="rId244"/>
    <p:sldId id="579" r:id="rId245"/>
    <p:sldId id="580" r:id="rId246"/>
    <p:sldId id="581" r:id="rId247"/>
    <p:sldId id="582" r:id="rId248"/>
    <p:sldId id="583" r:id="rId249"/>
    <p:sldId id="584" r:id="rId250"/>
    <p:sldId id="585" r:id="rId251"/>
    <p:sldId id="586" r:id="rId252"/>
    <p:sldId id="587" r:id="rId253"/>
    <p:sldId id="588" r:id="rId254"/>
    <p:sldId id="589" r:id="rId255"/>
    <p:sldId id="590" r:id="rId256"/>
    <p:sldId id="591" r:id="rId257"/>
    <p:sldId id="592" r:id="rId258"/>
    <p:sldId id="593" r:id="rId259"/>
    <p:sldId id="594" r:id="rId260"/>
    <p:sldId id="595" r:id="rId261"/>
    <p:sldId id="596" r:id="rId262"/>
    <p:sldId id="597" r:id="rId263"/>
    <p:sldId id="598" r:id="rId264"/>
    <p:sldId id="599" r:id="rId265"/>
    <p:sldId id="600" r:id="rId266"/>
    <p:sldId id="601" r:id="rId267"/>
    <p:sldId id="602" r:id="rId268"/>
    <p:sldId id="603" r:id="rId269"/>
    <p:sldId id="604" r:id="rId270"/>
    <p:sldId id="605" r:id="rId271"/>
    <p:sldId id="606" r:id="rId272"/>
    <p:sldId id="607" r:id="rId273"/>
    <p:sldId id="608" r:id="rId274"/>
    <p:sldId id="609" r:id="rId275"/>
    <p:sldId id="610" r:id="rId276"/>
    <p:sldId id="611" r:id="rId277"/>
    <p:sldId id="612" r:id="rId278"/>
    <p:sldId id="613" r:id="rId279"/>
    <p:sldId id="614" r:id="rId280"/>
    <p:sldId id="615" r:id="rId281"/>
    <p:sldId id="616" r:id="rId282"/>
    <p:sldId id="617" r:id="rId283"/>
    <p:sldId id="618" r:id="rId284"/>
    <p:sldId id="619" r:id="rId285"/>
    <p:sldId id="620" r:id="rId286"/>
    <p:sldId id="621" r:id="rId287"/>
    <p:sldId id="622" r:id="rId288"/>
    <p:sldId id="623" r:id="rId289"/>
    <p:sldId id="624" r:id="rId290"/>
    <p:sldId id="625" r:id="rId291"/>
    <p:sldId id="626" r:id="rId292"/>
    <p:sldId id="627" r:id="rId293"/>
    <p:sldId id="628" r:id="rId294"/>
    <p:sldId id="629" r:id="rId295"/>
    <p:sldId id="630" r:id="rId296"/>
    <p:sldId id="631" r:id="rId297"/>
    <p:sldId id="632" r:id="rId298"/>
    <p:sldId id="633" r:id="rId299"/>
    <p:sldId id="634" r:id="rId300"/>
    <p:sldId id="635" r:id="rId301"/>
    <p:sldId id="636" r:id="rId302"/>
    <p:sldId id="637" r:id="rId303"/>
    <p:sldId id="638" r:id="rId304"/>
    <p:sldId id="639" r:id="rId305"/>
    <p:sldId id="640" r:id="rId306"/>
    <p:sldId id="641" r:id="rId307"/>
    <p:sldId id="642" r:id="rId308"/>
    <p:sldId id="643" r:id="rId309"/>
    <p:sldId id="644" r:id="rId310"/>
    <p:sldId id="645" r:id="rId311"/>
    <p:sldId id="646" r:id="rId312"/>
    <p:sldId id="647" r:id="rId313"/>
    <p:sldId id="648" r:id="rId314"/>
    <p:sldId id="649" r:id="rId315"/>
    <p:sldId id="650" r:id="rId316"/>
    <p:sldId id="651" r:id="rId317"/>
    <p:sldId id="652" r:id="rId318"/>
    <p:sldId id="653" r:id="rId319"/>
    <p:sldId id="654" r:id="rId320"/>
    <p:sldId id="655" r:id="rId321"/>
    <p:sldId id="656" r:id="rId322"/>
    <p:sldId id="657" r:id="rId323"/>
    <p:sldId id="658" r:id="rId324"/>
    <p:sldId id="659" r:id="rId325"/>
    <p:sldId id="660" r:id="rId326"/>
    <p:sldId id="661" r:id="rId327"/>
    <p:sldId id="662" r:id="rId328"/>
    <p:sldId id="663" r:id="rId329"/>
    <p:sldId id="664" r:id="rId330"/>
    <p:sldId id="665" r:id="rId331"/>
    <p:sldId id="666" r:id="rId332"/>
    <p:sldId id="667" r:id="rId333"/>
    <p:sldId id="668" r:id="rId334"/>
    <p:sldId id="669" r:id="rId335"/>
    <p:sldId id="670" r:id="rId336"/>
    <p:sldId id="671" r:id="rId337"/>
    <p:sldId id="672" r:id="rId338"/>
    <p:sldId id="673" r:id="rId339"/>
    <p:sldId id="674" r:id="rId340"/>
    <p:sldId id="675" r:id="rId341"/>
    <p:sldId id="676" r:id="rId342"/>
    <p:sldId id="677" r:id="rId343"/>
    <p:sldId id="678" r:id="rId344"/>
    <p:sldId id="679" r:id="rId345"/>
    <p:sldId id="680" r:id="rId346"/>
    <p:sldId id="681" r:id="rId347"/>
    <p:sldId id="682" r:id="rId348"/>
    <p:sldId id="683" r:id="rId349"/>
    <p:sldId id="684" r:id="rId350"/>
    <p:sldId id="685" r:id="rId351"/>
    <p:sldId id="686" r:id="rId352"/>
    <p:sldId id="687" r:id="rId353"/>
    <p:sldId id="688" r:id="rId354"/>
    <p:sldId id="689" r:id="rId355"/>
    <p:sldId id="690" r:id="rId356"/>
    <p:sldId id="691" r:id="rId357"/>
    <p:sldId id="692" r:id="rId358"/>
    <p:sldId id="693" r:id="rId359"/>
    <p:sldId id="694" r:id="rId360"/>
    <p:sldId id="695" r:id="rId361"/>
    <p:sldId id="696" r:id="rId362"/>
    <p:sldId id="697" r:id="rId363"/>
    <p:sldId id="698" r:id="rId364"/>
    <p:sldId id="699" r:id="rId365"/>
    <p:sldId id="700" r:id="rId366"/>
    <p:sldId id="701" r:id="rId367"/>
    <p:sldId id="702" r:id="rId368"/>
    <p:sldId id="703" r:id="rId369"/>
    <p:sldId id="704" r:id="rId370"/>
    <p:sldId id="705" r:id="rId371"/>
    <p:sldId id="706" r:id="rId372"/>
    <p:sldId id="707" r:id="rId373"/>
    <p:sldId id="708" r:id="rId374"/>
    <p:sldId id="709" r:id="rId375"/>
    <p:sldId id="710" r:id="rId376"/>
    <p:sldId id="711" r:id="rId377"/>
    <p:sldId id="712" r:id="rId378"/>
    <p:sldId id="713" r:id="rId379"/>
    <p:sldId id="714" r:id="rId380"/>
    <p:sldId id="715" r:id="rId381"/>
    <p:sldId id="716" r:id="rId382"/>
    <p:sldId id="717" r:id="rId383"/>
    <p:sldId id="718" r:id="rId384"/>
    <p:sldId id="719" r:id="rId385"/>
    <p:sldId id="720" r:id="rId386"/>
    <p:sldId id="721" r:id="rId387"/>
    <p:sldId id="722" r:id="rId388"/>
    <p:sldId id="723" r:id="rId389"/>
    <p:sldId id="724" r:id="rId390"/>
    <p:sldId id="725" r:id="rId391"/>
    <p:sldId id="726" r:id="rId392"/>
    <p:sldId id="727" r:id="rId393"/>
    <p:sldId id="728" r:id="rId394"/>
    <p:sldId id="729" r:id="rId395"/>
    <p:sldId id="730" r:id="rId396"/>
    <p:sldId id="731" r:id="rId397"/>
    <p:sldId id="732" r:id="rId398"/>
    <p:sldId id="733" r:id="rId399"/>
    <p:sldId id="734" r:id="rId400"/>
    <p:sldId id="735" r:id="rId401"/>
    <p:sldId id="736" r:id="rId402"/>
    <p:sldId id="737" r:id="rId403"/>
    <p:sldId id="738" r:id="rId404"/>
    <p:sldId id="739" r:id="rId405"/>
    <p:sldId id="740" r:id="rId406"/>
    <p:sldId id="741" r:id="rId407"/>
    <p:sldId id="742" r:id="rId408"/>
    <p:sldId id="743" r:id="rId409"/>
    <p:sldId id="744" r:id="rId410"/>
    <p:sldId id="745" r:id="rId411"/>
    <p:sldId id="746" r:id="rId412"/>
    <p:sldId id="747" r:id="rId413"/>
    <p:sldId id="748" r:id="rId414"/>
    <p:sldId id="749" r:id="rId415"/>
    <p:sldId id="750" r:id="rId416"/>
    <p:sldId id="751" r:id="rId417"/>
    <p:sldId id="752" r:id="rId418"/>
    <p:sldId id="753" r:id="rId419"/>
    <p:sldId id="754" r:id="rId420"/>
    <p:sldId id="755" r:id="rId421"/>
    <p:sldId id="756" r:id="rId422"/>
    <p:sldId id="757" r:id="rId423"/>
    <p:sldId id="758" r:id="rId424"/>
    <p:sldId id="759" r:id="rId425"/>
    <p:sldId id="760" r:id="rId426"/>
    <p:sldId id="761" r:id="rId427"/>
    <p:sldId id="762" r:id="rId428"/>
    <p:sldId id="763" r:id="rId429"/>
    <p:sldId id="764" r:id="rId430"/>
    <p:sldId id="765" r:id="rId431"/>
    <p:sldId id="766" r:id="rId432"/>
    <p:sldId id="767" r:id="rId433"/>
    <p:sldId id="768" r:id="rId434"/>
    <p:sldId id="769" r:id="rId435"/>
    <p:sldId id="770" r:id="rId436"/>
    <p:sldId id="771" r:id="rId437"/>
    <p:sldId id="772" r:id="rId438"/>
    <p:sldId id="773" r:id="rId439"/>
    <p:sldId id="774" r:id="rId440"/>
    <p:sldId id="775" r:id="rId441"/>
    <p:sldId id="776" r:id="rId442"/>
    <p:sldId id="777" r:id="rId443"/>
    <p:sldId id="778" r:id="rId444"/>
    <p:sldId id="779" r:id="rId445"/>
    <p:sldId id="780" r:id="rId446"/>
    <p:sldId id="781" r:id="rId447"/>
    <p:sldId id="782" r:id="rId448"/>
    <p:sldId id="783" r:id="rId449"/>
    <p:sldId id="784" r:id="rId450"/>
    <p:sldId id="785" r:id="rId451"/>
    <p:sldId id="786" r:id="rId452"/>
    <p:sldId id="787" r:id="rId453"/>
    <p:sldId id="788" r:id="rId454"/>
    <p:sldId id="789" r:id="rId455"/>
    <p:sldId id="790" r:id="rId456"/>
    <p:sldId id="791" r:id="rId457"/>
    <p:sldId id="792" r:id="rId458"/>
    <p:sldId id="793" r:id="rId459"/>
    <p:sldId id="794" r:id="rId460"/>
    <p:sldId id="795" r:id="rId461"/>
    <p:sldId id="796" r:id="rId462"/>
    <p:sldId id="797" r:id="rId463"/>
    <p:sldId id="798" r:id="rId464"/>
    <p:sldId id="799" r:id="rId465"/>
    <p:sldId id="800" r:id="rId466"/>
    <p:sldId id="801" r:id="rId467"/>
    <p:sldId id="802" r:id="rId468"/>
    <p:sldId id="803" r:id="rId469"/>
    <p:sldId id="804" r:id="rId470"/>
    <p:sldId id="805" r:id="rId471"/>
    <p:sldId id="806" r:id="rId472"/>
    <p:sldId id="807" r:id="rId473"/>
    <p:sldId id="808" r:id="rId474"/>
    <p:sldId id="809" r:id="rId475"/>
    <p:sldId id="810" r:id="rId476"/>
    <p:sldId id="811" r:id="rId477"/>
    <p:sldId id="812" r:id="rId478"/>
    <p:sldId id="813" r:id="rId479"/>
    <p:sldId id="814" r:id="rId480"/>
    <p:sldId id="815" r:id="rId481"/>
    <p:sldId id="816" r:id="rId482"/>
    <p:sldId id="817" r:id="rId483"/>
    <p:sldId id="818" r:id="rId484"/>
    <p:sldId id="819" r:id="rId485"/>
    <p:sldId id="820" r:id="rId486"/>
    <p:sldId id="821" r:id="rId487"/>
    <p:sldId id="822" r:id="rId488"/>
    <p:sldId id="823" r:id="rId489"/>
    <p:sldId id="824" r:id="rId490"/>
    <p:sldId id="825" r:id="rId491"/>
    <p:sldId id="826" r:id="rId492"/>
    <p:sldId id="827" r:id="rId493"/>
    <p:sldId id="828" r:id="rId494"/>
    <p:sldId id="829" r:id="rId495"/>
    <p:sldId id="830" r:id="rId496"/>
    <p:sldId id="831" r:id="rId497"/>
    <p:sldId id="832" r:id="rId498"/>
    <p:sldId id="833" r:id="rId499"/>
    <p:sldId id="834" r:id="rId500"/>
    <p:sldId id="835" r:id="rId501"/>
    <p:sldId id="836" r:id="rId502"/>
    <p:sldId id="837" r:id="rId503"/>
    <p:sldId id="838" r:id="rId504"/>
    <p:sldId id="839" r:id="rId505"/>
    <p:sldId id="840" r:id="rId506"/>
    <p:sldId id="841" r:id="rId507"/>
    <p:sldId id="842" r:id="rId508"/>
    <p:sldId id="843" r:id="rId509"/>
    <p:sldId id="844" r:id="rId510"/>
    <p:sldId id="845" r:id="rId511"/>
    <p:sldId id="846" r:id="rId512"/>
    <p:sldId id="847" r:id="rId513"/>
    <p:sldId id="848" r:id="rId514"/>
    <p:sldId id="849" r:id="rId515"/>
    <p:sldId id="850" r:id="rId516"/>
    <p:sldId id="851" r:id="rId517"/>
    <p:sldId id="852" r:id="rId518"/>
    <p:sldId id="853" r:id="rId519"/>
    <p:sldId id="854" r:id="rId520"/>
    <p:sldId id="855" r:id="rId521"/>
    <p:sldId id="856" r:id="rId522"/>
    <p:sldId id="857" r:id="rId523"/>
    <p:sldId id="858" r:id="rId524"/>
    <p:sldId id="859" r:id="rId525"/>
    <p:sldId id="860" r:id="rId526"/>
    <p:sldId id="861" r:id="rId527"/>
    <p:sldId id="862" r:id="rId528"/>
    <p:sldId id="863" r:id="rId529"/>
    <p:sldId id="864" r:id="rId530"/>
    <p:sldId id="865" r:id="rId531"/>
    <p:sldId id="866" r:id="rId532"/>
    <p:sldId id="867" r:id="rId533"/>
    <p:sldId id="868" r:id="rId534"/>
    <p:sldId id="869" r:id="rId535"/>
    <p:sldId id="870" r:id="rId536"/>
    <p:sldId id="871" r:id="rId537"/>
    <p:sldId id="872" r:id="rId538"/>
    <p:sldId id="873" r:id="rId539"/>
    <p:sldId id="874" r:id="rId540"/>
    <p:sldId id="875" r:id="rId541"/>
    <p:sldId id="876" r:id="rId542"/>
    <p:sldId id="877" r:id="rId543"/>
    <p:sldId id="878" r:id="rId544"/>
    <p:sldId id="879" r:id="rId545"/>
    <p:sldId id="880" r:id="rId546"/>
    <p:sldId id="881" r:id="rId547"/>
    <p:sldId id="882" r:id="rId548"/>
    <p:sldId id="883" r:id="rId549"/>
    <p:sldId id="884" r:id="rId550"/>
    <p:sldId id="885" r:id="rId551"/>
    <p:sldId id="886" r:id="rId552"/>
    <p:sldId id="887" r:id="rId553"/>
    <p:sldId id="888" r:id="rId554"/>
    <p:sldId id="889" r:id="rId555"/>
    <p:sldId id="890" r:id="rId556"/>
    <p:sldId id="891" r:id="rId557"/>
    <p:sldId id="892" r:id="rId558"/>
    <p:sldId id="893" r:id="rId559"/>
    <p:sldId id="894" r:id="rId560"/>
    <p:sldId id="895" r:id="rId561"/>
    <p:sldId id="896" r:id="rId562"/>
    <p:sldId id="897" r:id="rId563"/>
    <p:sldId id="898" r:id="rId564"/>
    <p:sldId id="899" r:id="rId565"/>
    <p:sldId id="900" r:id="rId566"/>
    <p:sldId id="901" r:id="rId567"/>
    <p:sldId id="902" r:id="rId568"/>
    <p:sldId id="903" r:id="rId569"/>
    <p:sldId id="904" r:id="rId570"/>
    <p:sldId id="905" r:id="rId571"/>
    <p:sldId id="906" r:id="rId572"/>
    <p:sldId id="907" r:id="rId573"/>
    <p:sldId id="908" r:id="rId574"/>
    <p:sldId id="909" r:id="rId575"/>
    <p:sldId id="910" r:id="rId576"/>
    <p:sldId id="911" r:id="rId577"/>
    <p:sldId id="912" r:id="rId578"/>
    <p:sldId id="913" r:id="rId579"/>
    <p:sldId id="914" r:id="rId580"/>
    <p:sldId id="915" r:id="rId581"/>
    <p:sldId id="916" r:id="rId582"/>
    <p:sldId id="917" r:id="rId583"/>
    <p:sldId id="918" r:id="rId584"/>
    <p:sldId id="919" r:id="rId585"/>
    <p:sldId id="920" r:id="rId586"/>
    <p:sldId id="921" r:id="rId587"/>
    <p:sldId id="922" r:id="rId588"/>
    <p:sldId id="923" r:id="rId589"/>
    <p:sldId id="924" r:id="rId590"/>
    <p:sldId id="925" r:id="rId591"/>
    <p:sldId id="926" r:id="rId592"/>
    <p:sldId id="927" r:id="rId593"/>
    <p:sldId id="928" r:id="rId594"/>
    <p:sldId id="929" r:id="rId595"/>
    <p:sldId id="930" r:id="rId596"/>
    <p:sldId id="931" r:id="rId597"/>
    <p:sldId id="932" r:id="rId598"/>
    <p:sldId id="933" r:id="rId599"/>
    <p:sldId id="934" r:id="rId600"/>
    <p:sldId id="935" r:id="rId601"/>
    <p:sldId id="936" r:id="rId602"/>
    <p:sldId id="937" r:id="rId603"/>
    <p:sldId id="938" r:id="rId604"/>
    <p:sldId id="939" r:id="rId605"/>
    <p:sldId id="940" r:id="rId606"/>
    <p:sldId id="941" r:id="rId607"/>
    <p:sldId id="942" r:id="rId608"/>
    <p:sldId id="943" r:id="rId609"/>
    <p:sldId id="944" r:id="rId610"/>
    <p:sldId id="945" r:id="rId611"/>
    <p:sldId id="946" r:id="rId612"/>
    <p:sldId id="947" r:id="rId613"/>
    <p:sldId id="948" r:id="rId614"/>
    <p:sldId id="949" r:id="rId615"/>
    <p:sldId id="950" r:id="rId616"/>
    <p:sldId id="951" r:id="rId617"/>
    <p:sldId id="952" r:id="rId618"/>
    <p:sldId id="953" r:id="rId619"/>
    <p:sldId id="954" r:id="rId620"/>
    <p:sldId id="955" r:id="rId621"/>
    <p:sldId id="956" r:id="rId622"/>
    <p:sldId id="957" r:id="rId623"/>
    <p:sldId id="958" r:id="rId624"/>
    <p:sldId id="959" r:id="rId625"/>
    <p:sldId id="960" r:id="rId626"/>
    <p:sldId id="961" r:id="rId627"/>
    <p:sldId id="962" r:id="rId628"/>
    <p:sldId id="963" r:id="rId629"/>
    <p:sldId id="964" r:id="rId630"/>
    <p:sldId id="965" r:id="rId631"/>
    <p:sldId id="966" r:id="rId632"/>
    <p:sldId id="967" r:id="rId633"/>
    <p:sldId id="968" r:id="rId634"/>
    <p:sldId id="969" r:id="rId635"/>
    <p:sldId id="970" r:id="rId636"/>
    <p:sldId id="971" r:id="rId637"/>
    <p:sldId id="972" r:id="rId638"/>
  </p:sldIdLst>
  <p:sldSz cx="12192000" cy="6858000"/>
  <p:notesSz cx="6858000" cy="9144000"/>
  <p:custDataLst>
    <p:tags r:id="rId640"/>
  </p:custDataLst>
  <p:defaultTextStyle>
    <a:defPPr>
      <a:defRPr lang="zh-CN"/>
    </a:defPPr>
    <a:lvl1pPr marL="0" lvl="0"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1pPr>
    <a:lvl2pPr marL="457200" lvl="1"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2pPr>
    <a:lvl3pPr marL="914400" lvl="2"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3pPr>
    <a:lvl4pPr marL="1371600" lvl="3"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4pPr>
    <a:lvl5pPr marL="1828800" lvl="4"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5pPr>
    <a:lvl6pPr marL="2286000" lvl="5"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6pPr>
    <a:lvl7pPr marL="2743200" lvl="6"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7pPr>
    <a:lvl8pPr marL="3200400" lvl="7"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8pPr>
    <a:lvl9pPr marL="3657600" lvl="8" indent="0" algn="l" defTabSz="914400" rtl="0" eaLnBrk="1" fontAlgn="base" latinLnBrk="0" hangingPunct="1">
      <a:lnSpc>
        <a:spcPct val="100000"/>
      </a:lnSpc>
      <a:spcBef>
        <a:spcPct val="0"/>
      </a:spcBef>
      <a:spcAft>
        <a:spcPct val="0"/>
      </a:spcAft>
      <a:buNone/>
      <a:defRPr b="0" i="0" u="none" kern="1200" baseline="0">
        <a:solidFill>
          <a:schemeClr val="tx1"/>
        </a:solidFill>
        <a:latin typeface="等线" panose="02010600030101010101" pitchFamily="2" charset="-122"/>
        <a:ea typeface="等线" panose="02010600030101010101" pitchFamily="2" charset="-122"/>
        <a:cs typeface="+mn-cs"/>
      </a:defRPr>
    </a:lvl9pPr>
  </p:defaultTextStyle>
  <p:extLst>
    <p:ext uri="{EFAFB233-063F-42B5-8137-9DF3F51BA10A}">
      <p15:sldGuideLst xmlns:p15="http://schemas.microsoft.com/office/powerpoint/2012/main">
        <p15:guide id="1" orient="horz" pos="2265" userDrawn="1">
          <p15:clr>
            <a:srgbClr val="A4A3A4"/>
          </p15:clr>
        </p15:guide>
        <p15:guide id="2" pos="286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8192"/>
    <a:srgbClr val="006370"/>
    <a:srgbClr val="1F7173"/>
    <a:srgbClr val="00C0DA"/>
    <a:srgbClr val="004D4F"/>
    <a:srgbClr val="0098A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showGuides="1">
      <p:cViewPr varScale="1">
        <p:scale>
          <a:sx n="69" d="100"/>
          <a:sy n="69" d="100"/>
        </p:scale>
        <p:origin x="564" y="-256"/>
      </p:cViewPr>
      <p:guideLst>
        <p:guide orient="horz" pos="2265"/>
        <p:guide pos="2862"/>
      </p:guideLst>
    </p:cSldViewPr>
  </p:slideViewPr>
  <p:notesTextViewPr>
    <p:cViewPr>
      <p:scale>
        <a:sx n="1" d="1"/>
        <a:sy n="1" d="1"/>
      </p:scale>
      <p:origin x="0" y="0"/>
    </p:cViewPr>
  </p:notesTextViewPr>
  <p:sorterViewPr>
    <p:cViewPr>
      <p:scale>
        <a:sx n="33" d="100"/>
        <a:sy n="33" d="100"/>
      </p:scale>
      <p:origin x="0" y="-50156"/>
    </p:cViewPr>
  </p:sorterViewPr>
  <p:gridSpacing cx="72005" cy="72005"/>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99" Type="http://schemas.openxmlformats.org/officeDocument/2006/relationships/slide" Target="slides/slide297.xml"/><Relationship Id="rId21" Type="http://schemas.openxmlformats.org/officeDocument/2006/relationships/slide" Target="slides/slide19.xml"/><Relationship Id="rId63" Type="http://schemas.openxmlformats.org/officeDocument/2006/relationships/slide" Target="slides/slide61.xml"/><Relationship Id="rId159" Type="http://schemas.openxmlformats.org/officeDocument/2006/relationships/slide" Target="slides/slide157.xml"/><Relationship Id="rId324" Type="http://schemas.openxmlformats.org/officeDocument/2006/relationships/slide" Target="slides/slide322.xml"/><Relationship Id="rId366" Type="http://schemas.openxmlformats.org/officeDocument/2006/relationships/slide" Target="slides/slide364.xml"/><Relationship Id="rId531" Type="http://schemas.openxmlformats.org/officeDocument/2006/relationships/slide" Target="slides/slide529.xml"/><Relationship Id="rId573" Type="http://schemas.openxmlformats.org/officeDocument/2006/relationships/slide" Target="slides/slide571.xml"/><Relationship Id="rId629" Type="http://schemas.openxmlformats.org/officeDocument/2006/relationships/slide" Target="slides/slide627.xml"/><Relationship Id="rId170" Type="http://schemas.openxmlformats.org/officeDocument/2006/relationships/slide" Target="slides/slide168.xml"/><Relationship Id="rId226" Type="http://schemas.openxmlformats.org/officeDocument/2006/relationships/slide" Target="slides/slide224.xml"/><Relationship Id="rId433" Type="http://schemas.openxmlformats.org/officeDocument/2006/relationships/slide" Target="slides/slide431.xml"/><Relationship Id="rId268" Type="http://schemas.openxmlformats.org/officeDocument/2006/relationships/slide" Target="slides/slide266.xml"/><Relationship Id="rId475" Type="http://schemas.openxmlformats.org/officeDocument/2006/relationships/slide" Target="slides/slide473.xml"/><Relationship Id="rId640" Type="http://schemas.openxmlformats.org/officeDocument/2006/relationships/tags" Target="tags/tag1.xml"/><Relationship Id="rId32" Type="http://schemas.openxmlformats.org/officeDocument/2006/relationships/slide" Target="slides/slide30.xml"/><Relationship Id="rId74" Type="http://schemas.openxmlformats.org/officeDocument/2006/relationships/slide" Target="slides/slide72.xml"/><Relationship Id="rId128" Type="http://schemas.openxmlformats.org/officeDocument/2006/relationships/slide" Target="slides/slide126.xml"/><Relationship Id="rId335" Type="http://schemas.openxmlformats.org/officeDocument/2006/relationships/slide" Target="slides/slide333.xml"/><Relationship Id="rId377" Type="http://schemas.openxmlformats.org/officeDocument/2006/relationships/slide" Target="slides/slide375.xml"/><Relationship Id="rId500" Type="http://schemas.openxmlformats.org/officeDocument/2006/relationships/slide" Target="slides/slide498.xml"/><Relationship Id="rId542" Type="http://schemas.openxmlformats.org/officeDocument/2006/relationships/slide" Target="slides/slide540.xml"/><Relationship Id="rId584" Type="http://schemas.openxmlformats.org/officeDocument/2006/relationships/slide" Target="slides/slide582.xml"/><Relationship Id="rId5" Type="http://schemas.openxmlformats.org/officeDocument/2006/relationships/slide" Target="slides/slide3.xml"/><Relationship Id="rId181" Type="http://schemas.openxmlformats.org/officeDocument/2006/relationships/slide" Target="slides/slide179.xml"/><Relationship Id="rId237" Type="http://schemas.openxmlformats.org/officeDocument/2006/relationships/slide" Target="slides/slide235.xml"/><Relationship Id="rId402" Type="http://schemas.openxmlformats.org/officeDocument/2006/relationships/slide" Target="slides/slide400.xml"/><Relationship Id="rId279" Type="http://schemas.openxmlformats.org/officeDocument/2006/relationships/slide" Target="slides/slide277.xml"/><Relationship Id="rId444" Type="http://schemas.openxmlformats.org/officeDocument/2006/relationships/slide" Target="slides/slide442.xml"/><Relationship Id="rId486" Type="http://schemas.openxmlformats.org/officeDocument/2006/relationships/slide" Target="slides/slide484.xml"/><Relationship Id="rId43" Type="http://schemas.openxmlformats.org/officeDocument/2006/relationships/slide" Target="slides/slide41.xml"/><Relationship Id="rId139" Type="http://schemas.openxmlformats.org/officeDocument/2006/relationships/slide" Target="slides/slide137.xml"/><Relationship Id="rId290" Type="http://schemas.openxmlformats.org/officeDocument/2006/relationships/slide" Target="slides/slide288.xml"/><Relationship Id="rId304" Type="http://schemas.openxmlformats.org/officeDocument/2006/relationships/slide" Target="slides/slide302.xml"/><Relationship Id="rId346" Type="http://schemas.openxmlformats.org/officeDocument/2006/relationships/slide" Target="slides/slide344.xml"/><Relationship Id="rId388" Type="http://schemas.openxmlformats.org/officeDocument/2006/relationships/slide" Target="slides/slide386.xml"/><Relationship Id="rId511" Type="http://schemas.openxmlformats.org/officeDocument/2006/relationships/slide" Target="slides/slide509.xml"/><Relationship Id="rId553" Type="http://schemas.openxmlformats.org/officeDocument/2006/relationships/slide" Target="slides/slide551.xml"/><Relationship Id="rId609" Type="http://schemas.openxmlformats.org/officeDocument/2006/relationships/slide" Target="slides/slide607.xml"/><Relationship Id="rId85" Type="http://schemas.openxmlformats.org/officeDocument/2006/relationships/slide" Target="slides/slide83.xml"/><Relationship Id="rId150" Type="http://schemas.openxmlformats.org/officeDocument/2006/relationships/slide" Target="slides/slide148.xml"/><Relationship Id="rId192" Type="http://schemas.openxmlformats.org/officeDocument/2006/relationships/slide" Target="slides/slide190.xml"/><Relationship Id="rId206" Type="http://schemas.openxmlformats.org/officeDocument/2006/relationships/slide" Target="slides/slide204.xml"/><Relationship Id="rId413" Type="http://schemas.openxmlformats.org/officeDocument/2006/relationships/slide" Target="slides/slide411.xml"/><Relationship Id="rId595" Type="http://schemas.openxmlformats.org/officeDocument/2006/relationships/slide" Target="slides/slide593.xml"/><Relationship Id="rId248" Type="http://schemas.openxmlformats.org/officeDocument/2006/relationships/slide" Target="slides/slide246.xml"/><Relationship Id="rId455" Type="http://schemas.openxmlformats.org/officeDocument/2006/relationships/slide" Target="slides/slide453.xml"/><Relationship Id="rId497" Type="http://schemas.openxmlformats.org/officeDocument/2006/relationships/slide" Target="slides/slide495.xml"/><Relationship Id="rId620" Type="http://schemas.openxmlformats.org/officeDocument/2006/relationships/slide" Target="slides/slide618.xml"/><Relationship Id="rId12" Type="http://schemas.openxmlformats.org/officeDocument/2006/relationships/slide" Target="slides/slide10.xml"/><Relationship Id="rId108" Type="http://schemas.openxmlformats.org/officeDocument/2006/relationships/slide" Target="slides/slide106.xml"/><Relationship Id="rId315" Type="http://schemas.openxmlformats.org/officeDocument/2006/relationships/slide" Target="slides/slide313.xml"/><Relationship Id="rId357" Type="http://schemas.openxmlformats.org/officeDocument/2006/relationships/slide" Target="slides/slide355.xml"/><Relationship Id="rId522" Type="http://schemas.openxmlformats.org/officeDocument/2006/relationships/slide" Target="slides/slide520.xml"/><Relationship Id="rId54" Type="http://schemas.openxmlformats.org/officeDocument/2006/relationships/slide" Target="slides/slide52.xml"/><Relationship Id="rId96" Type="http://schemas.openxmlformats.org/officeDocument/2006/relationships/slide" Target="slides/slide94.xml"/><Relationship Id="rId161" Type="http://schemas.openxmlformats.org/officeDocument/2006/relationships/slide" Target="slides/slide159.xml"/><Relationship Id="rId217" Type="http://schemas.openxmlformats.org/officeDocument/2006/relationships/slide" Target="slides/slide215.xml"/><Relationship Id="rId399" Type="http://schemas.openxmlformats.org/officeDocument/2006/relationships/slide" Target="slides/slide397.xml"/><Relationship Id="rId564" Type="http://schemas.openxmlformats.org/officeDocument/2006/relationships/slide" Target="slides/slide562.xml"/><Relationship Id="rId259" Type="http://schemas.openxmlformats.org/officeDocument/2006/relationships/slide" Target="slides/slide257.xml"/><Relationship Id="rId424" Type="http://schemas.openxmlformats.org/officeDocument/2006/relationships/slide" Target="slides/slide422.xml"/><Relationship Id="rId466" Type="http://schemas.openxmlformats.org/officeDocument/2006/relationships/slide" Target="slides/slide464.xml"/><Relationship Id="rId631" Type="http://schemas.openxmlformats.org/officeDocument/2006/relationships/slide" Target="slides/slide629.xml"/><Relationship Id="rId23" Type="http://schemas.openxmlformats.org/officeDocument/2006/relationships/slide" Target="slides/slide21.xml"/><Relationship Id="rId119" Type="http://schemas.openxmlformats.org/officeDocument/2006/relationships/slide" Target="slides/slide117.xml"/><Relationship Id="rId270" Type="http://schemas.openxmlformats.org/officeDocument/2006/relationships/slide" Target="slides/slide268.xml"/><Relationship Id="rId326" Type="http://schemas.openxmlformats.org/officeDocument/2006/relationships/slide" Target="slides/slide324.xml"/><Relationship Id="rId533" Type="http://schemas.openxmlformats.org/officeDocument/2006/relationships/slide" Target="slides/slide531.xml"/><Relationship Id="rId65" Type="http://schemas.openxmlformats.org/officeDocument/2006/relationships/slide" Target="slides/slide63.xml"/><Relationship Id="rId130" Type="http://schemas.openxmlformats.org/officeDocument/2006/relationships/slide" Target="slides/slide128.xml"/><Relationship Id="rId368" Type="http://schemas.openxmlformats.org/officeDocument/2006/relationships/slide" Target="slides/slide366.xml"/><Relationship Id="rId575" Type="http://schemas.openxmlformats.org/officeDocument/2006/relationships/slide" Target="slides/slide573.xml"/><Relationship Id="rId172" Type="http://schemas.openxmlformats.org/officeDocument/2006/relationships/slide" Target="slides/slide170.xml"/><Relationship Id="rId228" Type="http://schemas.openxmlformats.org/officeDocument/2006/relationships/slide" Target="slides/slide226.xml"/><Relationship Id="rId435" Type="http://schemas.openxmlformats.org/officeDocument/2006/relationships/slide" Target="slides/slide433.xml"/><Relationship Id="rId477" Type="http://schemas.openxmlformats.org/officeDocument/2006/relationships/slide" Target="slides/slide475.xml"/><Relationship Id="rId600" Type="http://schemas.openxmlformats.org/officeDocument/2006/relationships/slide" Target="slides/slide598.xml"/><Relationship Id="rId642" Type="http://schemas.openxmlformats.org/officeDocument/2006/relationships/viewProps" Target="viewProps.xml"/><Relationship Id="rId281" Type="http://schemas.openxmlformats.org/officeDocument/2006/relationships/slide" Target="slides/slide279.xml"/><Relationship Id="rId337" Type="http://schemas.openxmlformats.org/officeDocument/2006/relationships/slide" Target="slides/slide335.xml"/><Relationship Id="rId502" Type="http://schemas.openxmlformats.org/officeDocument/2006/relationships/slide" Target="slides/slide500.xml"/><Relationship Id="rId34" Type="http://schemas.openxmlformats.org/officeDocument/2006/relationships/slide" Target="slides/slide32.xml"/><Relationship Id="rId76" Type="http://schemas.openxmlformats.org/officeDocument/2006/relationships/slide" Target="slides/slide74.xml"/><Relationship Id="rId141" Type="http://schemas.openxmlformats.org/officeDocument/2006/relationships/slide" Target="slides/slide139.xml"/><Relationship Id="rId379" Type="http://schemas.openxmlformats.org/officeDocument/2006/relationships/slide" Target="slides/slide377.xml"/><Relationship Id="rId544" Type="http://schemas.openxmlformats.org/officeDocument/2006/relationships/slide" Target="slides/slide542.xml"/><Relationship Id="rId586" Type="http://schemas.openxmlformats.org/officeDocument/2006/relationships/slide" Target="slides/slide584.xml"/><Relationship Id="rId7" Type="http://schemas.openxmlformats.org/officeDocument/2006/relationships/slide" Target="slides/slide5.xml"/><Relationship Id="rId183" Type="http://schemas.openxmlformats.org/officeDocument/2006/relationships/slide" Target="slides/slide181.xml"/><Relationship Id="rId239" Type="http://schemas.openxmlformats.org/officeDocument/2006/relationships/slide" Target="slides/slide237.xml"/><Relationship Id="rId390" Type="http://schemas.openxmlformats.org/officeDocument/2006/relationships/slide" Target="slides/slide388.xml"/><Relationship Id="rId404" Type="http://schemas.openxmlformats.org/officeDocument/2006/relationships/slide" Target="slides/slide402.xml"/><Relationship Id="rId446" Type="http://schemas.openxmlformats.org/officeDocument/2006/relationships/slide" Target="slides/slide444.xml"/><Relationship Id="rId611" Type="http://schemas.openxmlformats.org/officeDocument/2006/relationships/slide" Target="slides/slide609.xml"/><Relationship Id="rId250" Type="http://schemas.openxmlformats.org/officeDocument/2006/relationships/slide" Target="slides/slide248.xml"/><Relationship Id="rId292" Type="http://schemas.openxmlformats.org/officeDocument/2006/relationships/slide" Target="slides/slide290.xml"/><Relationship Id="rId306" Type="http://schemas.openxmlformats.org/officeDocument/2006/relationships/slide" Target="slides/slide304.xml"/><Relationship Id="rId488" Type="http://schemas.openxmlformats.org/officeDocument/2006/relationships/slide" Target="slides/slide486.xml"/><Relationship Id="rId45" Type="http://schemas.openxmlformats.org/officeDocument/2006/relationships/slide" Target="slides/slide43.xml"/><Relationship Id="rId87" Type="http://schemas.openxmlformats.org/officeDocument/2006/relationships/slide" Target="slides/slide85.xml"/><Relationship Id="rId110" Type="http://schemas.openxmlformats.org/officeDocument/2006/relationships/slide" Target="slides/slide108.xml"/><Relationship Id="rId348" Type="http://schemas.openxmlformats.org/officeDocument/2006/relationships/slide" Target="slides/slide346.xml"/><Relationship Id="rId513" Type="http://schemas.openxmlformats.org/officeDocument/2006/relationships/slide" Target="slides/slide511.xml"/><Relationship Id="rId555" Type="http://schemas.openxmlformats.org/officeDocument/2006/relationships/slide" Target="slides/slide553.xml"/><Relationship Id="rId597" Type="http://schemas.openxmlformats.org/officeDocument/2006/relationships/slide" Target="slides/slide595.xml"/><Relationship Id="rId152" Type="http://schemas.openxmlformats.org/officeDocument/2006/relationships/slide" Target="slides/slide150.xml"/><Relationship Id="rId194" Type="http://schemas.openxmlformats.org/officeDocument/2006/relationships/slide" Target="slides/slide192.xml"/><Relationship Id="rId208" Type="http://schemas.openxmlformats.org/officeDocument/2006/relationships/slide" Target="slides/slide206.xml"/><Relationship Id="rId415" Type="http://schemas.openxmlformats.org/officeDocument/2006/relationships/slide" Target="slides/slide413.xml"/><Relationship Id="rId457" Type="http://schemas.openxmlformats.org/officeDocument/2006/relationships/slide" Target="slides/slide455.xml"/><Relationship Id="rId622" Type="http://schemas.openxmlformats.org/officeDocument/2006/relationships/slide" Target="slides/slide620.xml"/><Relationship Id="rId261" Type="http://schemas.openxmlformats.org/officeDocument/2006/relationships/slide" Target="slides/slide259.xml"/><Relationship Id="rId499" Type="http://schemas.openxmlformats.org/officeDocument/2006/relationships/slide" Target="slides/slide497.xml"/><Relationship Id="rId14" Type="http://schemas.openxmlformats.org/officeDocument/2006/relationships/slide" Target="slides/slide12.xml"/><Relationship Id="rId56" Type="http://schemas.openxmlformats.org/officeDocument/2006/relationships/slide" Target="slides/slide54.xml"/><Relationship Id="rId317" Type="http://schemas.openxmlformats.org/officeDocument/2006/relationships/slide" Target="slides/slide315.xml"/><Relationship Id="rId359" Type="http://schemas.openxmlformats.org/officeDocument/2006/relationships/slide" Target="slides/slide357.xml"/><Relationship Id="rId524" Type="http://schemas.openxmlformats.org/officeDocument/2006/relationships/slide" Target="slides/slide522.xml"/><Relationship Id="rId566" Type="http://schemas.openxmlformats.org/officeDocument/2006/relationships/slide" Target="slides/slide564.xml"/><Relationship Id="rId98" Type="http://schemas.openxmlformats.org/officeDocument/2006/relationships/slide" Target="slides/slide96.xml"/><Relationship Id="rId121" Type="http://schemas.openxmlformats.org/officeDocument/2006/relationships/slide" Target="slides/slide119.xml"/><Relationship Id="rId163" Type="http://schemas.openxmlformats.org/officeDocument/2006/relationships/slide" Target="slides/slide161.xml"/><Relationship Id="rId219" Type="http://schemas.openxmlformats.org/officeDocument/2006/relationships/slide" Target="slides/slide217.xml"/><Relationship Id="rId370" Type="http://schemas.openxmlformats.org/officeDocument/2006/relationships/slide" Target="slides/slide368.xml"/><Relationship Id="rId426" Type="http://schemas.openxmlformats.org/officeDocument/2006/relationships/slide" Target="slides/slide424.xml"/><Relationship Id="rId633" Type="http://schemas.openxmlformats.org/officeDocument/2006/relationships/slide" Target="slides/slide631.xml"/><Relationship Id="rId230" Type="http://schemas.openxmlformats.org/officeDocument/2006/relationships/slide" Target="slides/slide228.xml"/><Relationship Id="rId468" Type="http://schemas.openxmlformats.org/officeDocument/2006/relationships/slide" Target="slides/slide466.xml"/><Relationship Id="rId25" Type="http://schemas.openxmlformats.org/officeDocument/2006/relationships/slide" Target="slides/slide23.xml"/><Relationship Id="rId67" Type="http://schemas.openxmlformats.org/officeDocument/2006/relationships/slide" Target="slides/slide65.xml"/><Relationship Id="rId272" Type="http://schemas.openxmlformats.org/officeDocument/2006/relationships/slide" Target="slides/slide270.xml"/><Relationship Id="rId328" Type="http://schemas.openxmlformats.org/officeDocument/2006/relationships/slide" Target="slides/slide326.xml"/><Relationship Id="rId535" Type="http://schemas.openxmlformats.org/officeDocument/2006/relationships/slide" Target="slides/slide533.xml"/><Relationship Id="rId577" Type="http://schemas.openxmlformats.org/officeDocument/2006/relationships/slide" Target="slides/slide575.xml"/><Relationship Id="rId132" Type="http://schemas.openxmlformats.org/officeDocument/2006/relationships/slide" Target="slides/slide130.xml"/><Relationship Id="rId174" Type="http://schemas.openxmlformats.org/officeDocument/2006/relationships/slide" Target="slides/slide172.xml"/><Relationship Id="rId381" Type="http://schemas.openxmlformats.org/officeDocument/2006/relationships/slide" Target="slides/slide379.xml"/><Relationship Id="rId602" Type="http://schemas.openxmlformats.org/officeDocument/2006/relationships/slide" Target="slides/slide600.xml"/><Relationship Id="rId241" Type="http://schemas.openxmlformats.org/officeDocument/2006/relationships/slide" Target="slides/slide239.xml"/><Relationship Id="rId437" Type="http://schemas.openxmlformats.org/officeDocument/2006/relationships/slide" Target="slides/slide435.xml"/><Relationship Id="rId479" Type="http://schemas.openxmlformats.org/officeDocument/2006/relationships/slide" Target="slides/slide477.xml"/><Relationship Id="rId644" Type="http://schemas.openxmlformats.org/officeDocument/2006/relationships/tableStyles" Target="tableStyles.xml"/><Relationship Id="rId36" Type="http://schemas.openxmlformats.org/officeDocument/2006/relationships/slide" Target="slides/slide34.xml"/><Relationship Id="rId283" Type="http://schemas.openxmlformats.org/officeDocument/2006/relationships/slide" Target="slides/slide281.xml"/><Relationship Id="rId339" Type="http://schemas.openxmlformats.org/officeDocument/2006/relationships/slide" Target="slides/slide337.xml"/><Relationship Id="rId490" Type="http://schemas.openxmlformats.org/officeDocument/2006/relationships/slide" Target="slides/slide488.xml"/><Relationship Id="rId504" Type="http://schemas.openxmlformats.org/officeDocument/2006/relationships/slide" Target="slides/slide502.xml"/><Relationship Id="rId546" Type="http://schemas.openxmlformats.org/officeDocument/2006/relationships/slide" Target="slides/slide544.xml"/><Relationship Id="rId78" Type="http://schemas.openxmlformats.org/officeDocument/2006/relationships/slide" Target="slides/slide76.xml"/><Relationship Id="rId101" Type="http://schemas.openxmlformats.org/officeDocument/2006/relationships/slide" Target="slides/slide99.xml"/><Relationship Id="rId143" Type="http://schemas.openxmlformats.org/officeDocument/2006/relationships/slide" Target="slides/slide141.xml"/><Relationship Id="rId185" Type="http://schemas.openxmlformats.org/officeDocument/2006/relationships/slide" Target="slides/slide183.xml"/><Relationship Id="rId350" Type="http://schemas.openxmlformats.org/officeDocument/2006/relationships/slide" Target="slides/slide348.xml"/><Relationship Id="rId406" Type="http://schemas.openxmlformats.org/officeDocument/2006/relationships/slide" Target="slides/slide404.xml"/><Relationship Id="rId588" Type="http://schemas.openxmlformats.org/officeDocument/2006/relationships/slide" Target="slides/slide586.xml"/><Relationship Id="rId9" Type="http://schemas.openxmlformats.org/officeDocument/2006/relationships/slide" Target="slides/slide7.xml"/><Relationship Id="rId210" Type="http://schemas.openxmlformats.org/officeDocument/2006/relationships/slide" Target="slides/slide208.xml"/><Relationship Id="rId392" Type="http://schemas.openxmlformats.org/officeDocument/2006/relationships/slide" Target="slides/slide390.xml"/><Relationship Id="rId448" Type="http://schemas.openxmlformats.org/officeDocument/2006/relationships/slide" Target="slides/slide446.xml"/><Relationship Id="rId613" Type="http://schemas.openxmlformats.org/officeDocument/2006/relationships/slide" Target="slides/slide611.xml"/><Relationship Id="rId252" Type="http://schemas.openxmlformats.org/officeDocument/2006/relationships/slide" Target="slides/slide250.xml"/><Relationship Id="rId294" Type="http://schemas.openxmlformats.org/officeDocument/2006/relationships/slide" Target="slides/slide292.xml"/><Relationship Id="rId308" Type="http://schemas.openxmlformats.org/officeDocument/2006/relationships/slide" Target="slides/slide306.xml"/><Relationship Id="rId515" Type="http://schemas.openxmlformats.org/officeDocument/2006/relationships/slide" Target="slides/slide513.xml"/><Relationship Id="rId47" Type="http://schemas.openxmlformats.org/officeDocument/2006/relationships/slide" Target="slides/slide45.xml"/><Relationship Id="rId89" Type="http://schemas.openxmlformats.org/officeDocument/2006/relationships/slide" Target="slides/slide87.xml"/><Relationship Id="rId112" Type="http://schemas.openxmlformats.org/officeDocument/2006/relationships/slide" Target="slides/slide110.xml"/><Relationship Id="rId154" Type="http://schemas.openxmlformats.org/officeDocument/2006/relationships/slide" Target="slides/slide152.xml"/><Relationship Id="rId361" Type="http://schemas.openxmlformats.org/officeDocument/2006/relationships/slide" Target="slides/slide359.xml"/><Relationship Id="rId557" Type="http://schemas.openxmlformats.org/officeDocument/2006/relationships/slide" Target="slides/slide555.xml"/><Relationship Id="rId599" Type="http://schemas.openxmlformats.org/officeDocument/2006/relationships/slide" Target="slides/slide597.xml"/><Relationship Id="rId196" Type="http://schemas.openxmlformats.org/officeDocument/2006/relationships/slide" Target="slides/slide194.xml"/><Relationship Id="rId417" Type="http://schemas.openxmlformats.org/officeDocument/2006/relationships/slide" Target="slides/slide415.xml"/><Relationship Id="rId459" Type="http://schemas.openxmlformats.org/officeDocument/2006/relationships/slide" Target="slides/slide457.xml"/><Relationship Id="rId624" Type="http://schemas.openxmlformats.org/officeDocument/2006/relationships/slide" Target="slides/slide622.xml"/><Relationship Id="rId16" Type="http://schemas.openxmlformats.org/officeDocument/2006/relationships/slide" Target="slides/slide14.xml"/><Relationship Id="rId221" Type="http://schemas.openxmlformats.org/officeDocument/2006/relationships/slide" Target="slides/slide219.xml"/><Relationship Id="rId263" Type="http://schemas.openxmlformats.org/officeDocument/2006/relationships/slide" Target="slides/slide261.xml"/><Relationship Id="rId319" Type="http://schemas.openxmlformats.org/officeDocument/2006/relationships/slide" Target="slides/slide317.xml"/><Relationship Id="rId470" Type="http://schemas.openxmlformats.org/officeDocument/2006/relationships/slide" Target="slides/slide468.xml"/><Relationship Id="rId526" Type="http://schemas.openxmlformats.org/officeDocument/2006/relationships/slide" Target="slides/slide524.xml"/><Relationship Id="rId58" Type="http://schemas.openxmlformats.org/officeDocument/2006/relationships/slide" Target="slides/slide56.xml"/><Relationship Id="rId123" Type="http://schemas.openxmlformats.org/officeDocument/2006/relationships/slide" Target="slides/slide121.xml"/><Relationship Id="rId330" Type="http://schemas.openxmlformats.org/officeDocument/2006/relationships/slide" Target="slides/slide328.xml"/><Relationship Id="rId568" Type="http://schemas.openxmlformats.org/officeDocument/2006/relationships/slide" Target="slides/slide566.xml"/><Relationship Id="rId165" Type="http://schemas.openxmlformats.org/officeDocument/2006/relationships/slide" Target="slides/slide163.xml"/><Relationship Id="rId372" Type="http://schemas.openxmlformats.org/officeDocument/2006/relationships/slide" Target="slides/slide370.xml"/><Relationship Id="rId428" Type="http://schemas.openxmlformats.org/officeDocument/2006/relationships/slide" Target="slides/slide426.xml"/><Relationship Id="rId635" Type="http://schemas.openxmlformats.org/officeDocument/2006/relationships/slide" Target="slides/slide633.xml"/><Relationship Id="rId232" Type="http://schemas.openxmlformats.org/officeDocument/2006/relationships/slide" Target="slides/slide230.xml"/><Relationship Id="rId274" Type="http://schemas.openxmlformats.org/officeDocument/2006/relationships/slide" Target="slides/slide272.xml"/><Relationship Id="rId481" Type="http://schemas.openxmlformats.org/officeDocument/2006/relationships/slide" Target="slides/slide479.xml"/><Relationship Id="rId27" Type="http://schemas.openxmlformats.org/officeDocument/2006/relationships/slide" Target="slides/slide25.xml"/><Relationship Id="rId69" Type="http://schemas.openxmlformats.org/officeDocument/2006/relationships/slide" Target="slides/slide67.xml"/><Relationship Id="rId134" Type="http://schemas.openxmlformats.org/officeDocument/2006/relationships/slide" Target="slides/slide132.xml"/><Relationship Id="rId537" Type="http://schemas.openxmlformats.org/officeDocument/2006/relationships/slide" Target="slides/slide535.xml"/><Relationship Id="rId579" Type="http://schemas.openxmlformats.org/officeDocument/2006/relationships/slide" Target="slides/slide577.xml"/><Relationship Id="rId80" Type="http://schemas.openxmlformats.org/officeDocument/2006/relationships/slide" Target="slides/slide78.xml"/><Relationship Id="rId176" Type="http://schemas.openxmlformats.org/officeDocument/2006/relationships/slide" Target="slides/slide174.xml"/><Relationship Id="rId341" Type="http://schemas.openxmlformats.org/officeDocument/2006/relationships/slide" Target="slides/slide339.xml"/><Relationship Id="rId383" Type="http://schemas.openxmlformats.org/officeDocument/2006/relationships/slide" Target="slides/slide381.xml"/><Relationship Id="rId439" Type="http://schemas.openxmlformats.org/officeDocument/2006/relationships/slide" Target="slides/slide437.xml"/><Relationship Id="rId590" Type="http://schemas.openxmlformats.org/officeDocument/2006/relationships/slide" Target="slides/slide588.xml"/><Relationship Id="rId604" Type="http://schemas.openxmlformats.org/officeDocument/2006/relationships/slide" Target="slides/slide602.xml"/><Relationship Id="rId201" Type="http://schemas.openxmlformats.org/officeDocument/2006/relationships/slide" Target="slides/slide199.xml"/><Relationship Id="rId243" Type="http://schemas.openxmlformats.org/officeDocument/2006/relationships/slide" Target="slides/slide241.xml"/><Relationship Id="rId285" Type="http://schemas.openxmlformats.org/officeDocument/2006/relationships/slide" Target="slides/slide283.xml"/><Relationship Id="rId450" Type="http://schemas.openxmlformats.org/officeDocument/2006/relationships/slide" Target="slides/slide448.xml"/><Relationship Id="rId506" Type="http://schemas.openxmlformats.org/officeDocument/2006/relationships/slide" Target="slides/slide504.xml"/><Relationship Id="rId38" Type="http://schemas.openxmlformats.org/officeDocument/2006/relationships/slide" Target="slides/slide36.xml"/><Relationship Id="rId103" Type="http://schemas.openxmlformats.org/officeDocument/2006/relationships/slide" Target="slides/slide101.xml"/><Relationship Id="rId310" Type="http://schemas.openxmlformats.org/officeDocument/2006/relationships/slide" Target="slides/slide308.xml"/><Relationship Id="rId492" Type="http://schemas.openxmlformats.org/officeDocument/2006/relationships/slide" Target="slides/slide490.xml"/><Relationship Id="rId548" Type="http://schemas.openxmlformats.org/officeDocument/2006/relationships/slide" Target="slides/slide546.xml"/><Relationship Id="rId91" Type="http://schemas.openxmlformats.org/officeDocument/2006/relationships/slide" Target="slides/slide89.xml"/><Relationship Id="rId145" Type="http://schemas.openxmlformats.org/officeDocument/2006/relationships/slide" Target="slides/slide143.xml"/><Relationship Id="rId187" Type="http://schemas.openxmlformats.org/officeDocument/2006/relationships/slide" Target="slides/slide185.xml"/><Relationship Id="rId352" Type="http://schemas.openxmlformats.org/officeDocument/2006/relationships/slide" Target="slides/slide350.xml"/><Relationship Id="rId394" Type="http://schemas.openxmlformats.org/officeDocument/2006/relationships/slide" Target="slides/slide392.xml"/><Relationship Id="rId408" Type="http://schemas.openxmlformats.org/officeDocument/2006/relationships/slide" Target="slides/slide406.xml"/><Relationship Id="rId615" Type="http://schemas.openxmlformats.org/officeDocument/2006/relationships/slide" Target="slides/slide613.xml"/><Relationship Id="rId1" Type="http://schemas.openxmlformats.org/officeDocument/2006/relationships/slideMaster" Target="slideMasters/slideMaster1.xml"/><Relationship Id="rId212" Type="http://schemas.openxmlformats.org/officeDocument/2006/relationships/slide" Target="slides/slide210.xml"/><Relationship Id="rId233" Type="http://schemas.openxmlformats.org/officeDocument/2006/relationships/slide" Target="slides/slide231.xml"/><Relationship Id="rId254" Type="http://schemas.openxmlformats.org/officeDocument/2006/relationships/slide" Target="slides/slide252.xml"/><Relationship Id="rId440" Type="http://schemas.openxmlformats.org/officeDocument/2006/relationships/slide" Target="slides/slide438.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275" Type="http://schemas.openxmlformats.org/officeDocument/2006/relationships/slide" Target="slides/slide273.xml"/><Relationship Id="rId296" Type="http://schemas.openxmlformats.org/officeDocument/2006/relationships/slide" Target="slides/slide294.xml"/><Relationship Id="rId300" Type="http://schemas.openxmlformats.org/officeDocument/2006/relationships/slide" Target="slides/slide298.xml"/><Relationship Id="rId461" Type="http://schemas.openxmlformats.org/officeDocument/2006/relationships/slide" Target="slides/slide459.xml"/><Relationship Id="rId482" Type="http://schemas.openxmlformats.org/officeDocument/2006/relationships/slide" Target="slides/slide480.xml"/><Relationship Id="rId517" Type="http://schemas.openxmlformats.org/officeDocument/2006/relationships/slide" Target="slides/slide515.xml"/><Relationship Id="rId538" Type="http://schemas.openxmlformats.org/officeDocument/2006/relationships/slide" Target="slides/slide536.xml"/><Relationship Id="rId559" Type="http://schemas.openxmlformats.org/officeDocument/2006/relationships/slide" Target="slides/slide557.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slide" Target="slides/slide154.xml"/><Relationship Id="rId177" Type="http://schemas.openxmlformats.org/officeDocument/2006/relationships/slide" Target="slides/slide175.xml"/><Relationship Id="rId198" Type="http://schemas.openxmlformats.org/officeDocument/2006/relationships/slide" Target="slides/slide196.xml"/><Relationship Id="rId321" Type="http://schemas.openxmlformats.org/officeDocument/2006/relationships/slide" Target="slides/slide319.xml"/><Relationship Id="rId342" Type="http://schemas.openxmlformats.org/officeDocument/2006/relationships/slide" Target="slides/slide340.xml"/><Relationship Id="rId363" Type="http://schemas.openxmlformats.org/officeDocument/2006/relationships/slide" Target="slides/slide361.xml"/><Relationship Id="rId384" Type="http://schemas.openxmlformats.org/officeDocument/2006/relationships/slide" Target="slides/slide382.xml"/><Relationship Id="rId419" Type="http://schemas.openxmlformats.org/officeDocument/2006/relationships/slide" Target="slides/slide417.xml"/><Relationship Id="rId570" Type="http://schemas.openxmlformats.org/officeDocument/2006/relationships/slide" Target="slides/slide568.xml"/><Relationship Id="rId591" Type="http://schemas.openxmlformats.org/officeDocument/2006/relationships/slide" Target="slides/slide589.xml"/><Relationship Id="rId605" Type="http://schemas.openxmlformats.org/officeDocument/2006/relationships/slide" Target="slides/slide603.xml"/><Relationship Id="rId626" Type="http://schemas.openxmlformats.org/officeDocument/2006/relationships/slide" Target="slides/slide624.xml"/><Relationship Id="rId202" Type="http://schemas.openxmlformats.org/officeDocument/2006/relationships/slide" Target="slides/slide200.xml"/><Relationship Id="rId223" Type="http://schemas.openxmlformats.org/officeDocument/2006/relationships/slide" Target="slides/slide221.xml"/><Relationship Id="rId244" Type="http://schemas.openxmlformats.org/officeDocument/2006/relationships/slide" Target="slides/slide242.xml"/><Relationship Id="rId430" Type="http://schemas.openxmlformats.org/officeDocument/2006/relationships/slide" Target="slides/slide428.xml"/><Relationship Id="rId18" Type="http://schemas.openxmlformats.org/officeDocument/2006/relationships/slide" Target="slides/slide16.xml"/><Relationship Id="rId39" Type="http://schemas.openxmlformats.org/officeDocument/2006/relationships/slide" Target="slides/slide37.xml"/><Relationship Id="rId265" Type="http://schemas.openxmlformats.org/officeDocument/2006/relationships/slide" Target="slides/slide263.xml"/><Relationship Id="rId286" Type="http://schemas.openxmlformats.org/officeDocument/2006/relationships/slide" Target="slides/slide284.xml"/><Relationship Id="rId451" Type="http://schemas.openxmlformats.org/officeDocument/2006/relationships/slide" Target="slides/slide449.xml"/><Relationship Id="rId472" Type="http://schemas.openxmlformats.org/officeDocument/2006/relationships/slide" Target="slides/slide470.xml"/><Relationship Id="rId493" Type="http://schemas.openxmlformats.org/officeDocument/2006/relationships/slide" Target="slides/slide491.xml"/><Relationship Id="rId507" Type="http://schemas.openxmlformats.org/officeDocument/2006/relationships/slide" Target="slides/slide505.xml"/><Relationship Id="rId528" Type="http://schemas.openxmlformats.org/officeDocument/2006/relationships/slide" Target="slides/slide526.xml"/><Relationship Id="rId549" Type="http://schemas.openxmlformats.org/officeDocument/2006/relationships/slide" Target="slides/slide547.xml"/><Relationship Id="rId50" Type="http://schemas.openxmlformats.org/officeDocument/2006/relationships/slide" Target="slides/slide48.xml"/><Relationship Id="rId104" Type="http://schemas.openxmlformats.org/officeDocument/2006/relationships/slide" Target="slides/slide102.xml"/><Relationship Id="rId125" Type="http://schemas.openxmlformats.org/officeDocument/2006/relationships/slide" Target="slides/slide123.xml"/><Relationship Id="rId146" Type="http://schemas.openxmlformats.org/officeDocument/2006/relationships/slide" Target="slides/slide144.xml"/><Relationship Id="rId167" Type="http://schemas.openxmlformats.org/officeDocument/2006/relationships/slide" Target="slides/slide165.xml"/><Relationship Id="rId188" Type="http://schemas.openxmlformats.org/officeDocument/2006/relationships/slide" Target="slides/slide186.xml"/><Relationship Id="rId311" Type="http://schemas.openxmlformats.org/officeDocument/2006/relationships/slide" Target="slides/slide309.xml"/><Relationship Id="rId332" Type="http://schemas.openxmlformats.org/officeDocument/2006/relationships/slide" Target="slides/slide330.xml"/><Relationship Id="rId353" Type="http://schemas.openxmlformats.org/officeDocument/2006/relationships/slide" Target="slides/slide351.xml"/><Relationship Id="rId374" Type="http://schemas.openxmlformats.org/officeDocument/2006/relationships/slide" Target="slides/slide372.xml"/><Relationship Id="rId395" Type="http://schemas.openxmlformats.org/officeDocument/2006/relationships/slide" Target="slides/slide393.xml"/><Relationship Id="rId409" Type="http://schemas.openxmlformats.org/officeDocument/2006/relationships/slide" Target="slides/slide407.xml"/><Relationship Id="rId560" Type="http://schemas.openxmlformats.org/officeDocument/2006/relationships/slide" Target="slides/slide558.xml"/><Relationship Id="rId581" Type="http://schemas.openxmlformats.org/officeDocument/2006/relationships/slide" Target="slides/slide579.xml"/><Relationship Id="rId71" Type="http://schemas.openxmlformats.org/officeDocument/2006/relationships/slide" Target="slides/slide69.xml"/><Relationship Id="rId92" Type="http://schemas.openxmlformats.org/officeDocument/2006/relationships/slide" Target="slides/slide90.xml"/><Relationship Id="rId213" Type="http://schemas.openxmlformats.org/officeDocument/2006/relationships/slide" Target="slides/slide211.xml"/><Relationship Id="rId234" Type="http://schemas.openxmlformats.org/officeDocument/2006/relationships/slide" Target="slides/slide232.xml"/><Relationship Id="rId420" Type="http://schemas.openxmlformats.org/officeDocument/2006/relationships/slide" Target="slides/slide418.xml"/><Relationship Id="rId616" Type="http://schemas.openxmlformats.org/officeDocument/2006/relationships/slide" Target="slides/slide614.xml"/><Relationship Id="rId637" Type="http://schemas.openxmlformats.org/officeDocument/2006/relationships/slide" Target="slides/slide635.xml"/><Relationship Id="rId2" Type="http://schemas.openxmlformats.org/officeDocument/2006/relationships/slideMaster" Target="slideMasters/slideMaster2.xml"/><Relationship Id="rId29" Type="http://schemas.openxmlformats.org/officeDocument/2006/relationships/slide" Target="slides/slide27.xml"/><Relationship Id="rId255" Type="http://schemas.openxmlformats.org/officeDocument/2006/relationships/slide" Target="slides/slide253.xml"/><Relationship Id="rId276" Type="http://schemas.openxmlformats.org/officeDocument/2006/relationships/slide" Target="slides/slide274.xml"/><Relationship Id="rId297" Type="http://schemas.openxmlformats.org/officeDocument/2006/relationships/slide" Target="slides/slide295.xml"/><Relationship Id="rId441" Type="http://schemas.openxmlformats.org/officeDocument/2006/relationships/slide" Target="slides/slide439.xml"/><Relationship Id="rId462" Type="http://schemas.openxmlformats.org/officeDocument/2006/relationships/slide" Target="slides/slide460.xml"/><Relationship Id="rId483" Type="http://schemas.openxmlformats.org/officeDocument/2006/relationships/slide" Target="slides/slide481.xml"/><Relationship Id="rId518" Type="http://schemas.openxmlformats.org/officeDocument/2006/relationships/slide" Target="slides/slide516.xml"/><Relationship Id="rId539" Type="http://schemas.openxmlformats.org/officeDocument/2006/relationships/slide" Target="slides/slide537.xml"/><Relationship Id="rId40" Type="http://schemas.openxmlformats.org/officeDocument/2006/relationships/slide" Target="slides/slide38.xml"/><Relationship Id="rId115" Type="http://schemas.openxmlformats.org/officeDocument/2006/relationships/slide" Target="slides/slide113.xml"/><Relationship Id="rId136" Type="http://schemas.openxmlformats.org/officeDocument/2006/relationships/slide" Target="slides/slide134.xml"/><Relationship Id="rId157" Type="http://schemas.openxmlformats.org/officeDocument/2006/relationships/slide" Target="slides/slide155.xml"/><Relationship Id="rId178" Type="http://schemas.openxmlformats.org/officeDocument/2006/relationships/slide" Target="slides/slide176.xml"/><Relationship Id="rId301" Type="http://schemas.openxmlformats.org/officeDocument/2006/relationships/slide" Target="slides/slide299.xml"/><Relationship Id="rId322" Type="http://schemas.openxmlformats.org/officeDocument/2006/relationships/slide" Target="slides/slide320.xml"/><Relationship Id="rId343" Type="http://schemas.openxmlformats.org/officeDocument/2006/relationships/slide" Target="slides/slide341.xml"/><Relationship Id="rId364" Type="http://schemas.openxmlformats.org/officeDocument/2006/relationships/slide" Target="slides/slide362.xml"/><Relationship Id="rId550" Type="http://schemas.openxmlformats.org/officeDocument/2006/relationships/slide" Target="slides/slide548.xml"/><Relationship Id="rId61" Type="http://schemas.openxmlformats.org/officeDocument/2006/relationships/slide" Target="slides/slide59.xml"/><Relationship Id="rId82" Type="http://schemas.openxmlformats.org/officeDocument/2006/relationships/slide" Target="slides/slide80.xml"/><Relationship Id="rId199" Type="http://schemas.openxmlformats.org/officeDocument/2006/relationships/slide" Target="slides/slide197.xml"/><Relationship Id="rId203" Type="http://schemas.openxmlformats.org/officeDocument/2006/relationships/slide" Target="slides/slide201.xml"/><Relationship Id="rId385" Type="http://schemas.openxmlformats.org/officeDocument/2006/relationships/slide" Target="slides/slide383.xml"/><Relationship Id="rId571" Type="http://schemas.openxmlformats.org/officeDocument/2006/relationships/slide" Target="slides/slide569.xml"/><Relationship Id="rId592" Type="http://schemas.openxmlformats.org/officeDocument/2006/relationships/slide" Target="slides/slide590.xml"/><Relationship Id="rId606" Type="http://schemas.openxmlformats.org/officeDocument/2006/relationships/slide" Target="slides/slide604.xml"/><Relationship Id="rId627" Type="http://schemas.openxmlformats.org/officeDocument/2006/relationships/slide" Target="slides/slide625.xml"/><Relationship Id="rId19" Type="http://schemas.openxmlformats.org/officeDocument/2006/relationships/slide" Target="slides/slide17.xml"/><Relationship Id="rId224" Type="http://schemas.openxmlformats.org/officeDocument/2006/relationships/slide" Target="slides/slide222.xml"/><Relationship Id="rId245" Type="http://schemas.openxmlformats.org/officeDocument/2006/relationships/slide" Target="slides/slide243.xml"/><Relationship Id="rId266" Type="http://schemas.openxmlformats.org/officeDocument/2006/relationships/slide" Target="slides/slide264.xml"/><Relationship Id="rId287" Type="http://schemas.openxmlformats.org/officeDocument/2006/relationships/slide" Target="slides/slide285.xml"/><Relationship Id="rId410" Type="http://schemas.openxmlformats.org/officeDocument/2006/relationships/slide" Target="slides/slide408.xml"/><Relationship Id="rId431" Type="http://schemas.openxmlformats.org/officeDocument/2006/relationships/slide" Target="slides/slide429.xml"/><Relationship Id="rId452" Type="http://schemas.openxmlformats.org/officeDocument/2006/relationships/slide" Target="slides/slide450.xml"/><Relationship Id="rId473" Type="http://schemas.openxmlformats.org/officeDocument/2006/relationships/slide" Target="slides/slide471.xml"/><Relationship Id="rId494" Type="http://schemas.openxmlformats.org/officeDocument/2006/relationships/slide" Target="slides/slide492.xml"/><Relationship Id="rId508" Type="http://schemas.openxmlformats.org/officeDocument/2006/relationships/slide" Target="slides/slide506.xml"/><Relationship Id="rId529" Type="http://schemas.openxmlformats.org/officeDocument/2006/relationships/slide" Target="slides/slide527.xml"/><Relationship Id="rId30" Type="http://schemas.openxmlformats.org/officeDocument/2006/relationships/slide" Target="slides/slide2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slide" Target="slides/slide166.xml"/><Relationship Id="rId312" Type="http://schemas.openxmlformats.org/officeDocument/2006/relationships/slide" Target="slides/slide310.xml"/><Relationship Id="rId333" Type="http://schemas.openxmlformats.org/officeDocument/2006/relationships/slide" Target="slides/slide331.xml"/><Relationship Id="rId354" Type="http://schemas.openxmlformats.org/officeDocument/2006/relationships/slide" Target="slides/slide352.xml"/><Relationship Id="rId540" Type="http://schemas.openxmlformats.org/officeDocument/2006/relationships/slide" Target="slides/slide538.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189" Type="http://schemas.openxmlformats.org/officeDocument/2006/relationships/slide" Target="slides/slide187.xml"/><Relationship Id="rId375" Type="http://schemas.openxmlformats.org/officeDocument/2006/relationships/slide" Target="slides/slide373.xml"/><Relationship Id="rId396" Type="http://schemas.openxmlformats.org/officeDocument/2006/relationships/slide" Target="slides/slide394.xml"/><Relationship Id="rId561" Type="http://schemas.openxmlformats.org/officeDocument/2006/relationships/slide" Target="slides/slide559.xml"/><Relationship Id="rId582" Type="http://schemas.openxmlformats.org/officeDocument/2006/relationships/slide" Target="slides/slide580.xml"/><Relationship Id="rId617" Type="http://schemas.openxmlformats.org/officeDocument/2006/relationships/slide" Target="slides/slide615.xml"/><Relationship Id="rId638" Type="http://schemas.openxmlformats.org/officeDocument/2006/relationships/slide" Target="slides/slide636.xml"/><Relationship Id="rId3" Type="http://schemas.openxmlformats.org/officeDocument/2006/relationships/slide" Target="slides/slide1.xml"/><Relationship Id="rId214" Type="http://schemas.openxmlformats.org/officeDocument/2006/relationships/slide" Target="slides/slide212.xml"/><Relationship Id="rId235" Type="http://schemas.openxmlformats.org/officeDocument/2006/relationships/slide" Target="slides/slide233.xml"/><Relationship Id="rId256" Type="http://schemas.openxmlformats.org/officeDocument/2006/relationships/slide" Target="slides/slide254.xml"/><Relationship Id="rId277" Type="http://schemas.openxmlformats.org/officeDocument/2006/relationships/slide" Target="slides/slide275.xml"/><Relationship Id="rId298" Type="http://schemas.openxmlformats.org/officeDocument/2006/relationships/slide" Target="slides/slide296.xml"/><Relationship Id="rId400" Type="http://schemas.openxmlformats.org/officeDocument/2006/relationships/slide" Target="slides/slide398.xml"/><Relationship Id="rId421" Type="http://schemas.openxmlformats.org/officeDocument/2006/relationships/slide" Target="slides/slide419.xml"/><Relationship Id="rId442" Type="http://schemas.openxmlformats.org/officeDocument/2006/relationships/slide" Target="slides/slide440.xml"/><Relationship Id="rId463" Type="http://schemas.openxmlformats.org/officeDocument/2006/relationships/slide" Target="slides/slide461.xml"/><Relationship Id="rId484" Type="http://schemas.openxmlformats.org/officeDocument/2006/relationships/slide" Target="slides/slide482.xml"/><Relationship Id="rId519" Type="http://schemas.openxmlformats.org/officeDocument/2006/relationships/slide" Target="slides/slide517.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slide" Target="slides/slide156.xml"/><Relationship Id="rId302" Type="http://schemas.openxmlformats.org/officeDocument/2006/relationships/slide" Target="slides/slide300.xml"/><Relationship Id="rId323" Type="http://schemas.openxmlformats.org/officeDocument/2006/relationships/slide" Target="slides/slide321.xml"/><Relationship Id="rId344" Type="http://schemas.openxmlformats.org/officeDocument/2006/relationships/slide" Target="slides/slide342.xml"/><Relationship Id="rId530" Type="http://schemas.openxmlformats.org/officeDocument/2006/relationships/slide" Target="slides/slide528.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179" Type="http://schemas.openxmlformats.org/officeDocument/2006/relationships/slide" Target="slides/slide177.xml"/><Relationship Id="rId365" Type="http://schemas.openxmlformats.org/officeDocument/2006/relationships/slide" Target="slides/slide363.xml"/><Relationship Id="rId386" Type="http://schemas.openxmlformats.org/officeDocument/2006/relationships/slide" Target="slides/slide384.xml"/><Relationship Id="rId551" Type="http://schemas.openxmlformats.org/officeDocument/2006/relationships/slide" Target="slides/slide549.xml"/><Relationship Id="rId572" Type="http://schemas.openxmlformats.org/officeDocument/2006/relationships/slide" Target="slides/slide570.xml"/><Relationship Id="rId593" Type="http://schemas.openxmlformats.org/officeDocument/2006/relationships/slide" Target="slides/slide591.xml"/><Relationship Id="rId607" Type="http://schemas.openxmlformats.org/officeDocument/2006/relationships/slide" Target="slides/slide605.xml"/><Relationship Id="rId628" Type="http://schemas.openxmlformats.org/officeDocument/2006/relationships/slide" Target="slides/slide626.xml"/><Relationship Id="rId190" Type="http://schemas.openxmlformats.org/officeDocument/2006/relationships/slide" Target="slides/slide188.xml"/><Relationship Id="rId204" Type="http://schemas.openxmlformats.org/officeDocument/2006/relationships/slide" Target="slides/slide202.xml"/><Relationship Id="rId225" Type="http://schemas.openxmlformats.org/officeDocument/2006/relationships/slide" Target="slides/slide223.xml"/><Relationship Id="rId246" Type="http://schemas.openxmlformats.org/officeDocument/2006/relationships/slide" Target="slides/slide244.xml"/><Relationship Id="rId267" Type="http://schemas.openxmlformats.org/officeDocument/2006/relationships/slide" Target="slides/slide265.xml"/><Relationship Id="rId288" Type="http://schemas.openxmlformats.org/officeDocument/2006/relationships/slide" Target="slides/slide286.xml"/><Relationship Id="rId411" Type="http://schemas.openxmlformats.org/officeDocument/2006/relationships/slide" Target="slides/slide409.xml"/><Relationship Id="rId432" Type="http://schemas.openxmlformats.org/officeDocument/2006/relationships/slide" Target="slides/slide430.xml"/><Relationship Id="rId453" Type="http://schemas.openxmlformats.org/officeDocument/2006/relationships/slide" Target="slides/slide451.xml"/><Relationship Id="rId474" Type="http://schemas.openxmlformats.org/officeDocument/2006/relationships/slide" Target="slides/slide472.xml"/><Relationship Id="rId509" Type="http://schemas.openxmlformats.org/officeDocument/2006/relationships/slide" Target="slides/slide507.xml"/><Relationship Id="rId106" Type="http://schemas.openxmlformats.org/officeDocument/2006/relationships/slide" Target="slides/slide104.xml"/><Relationship Id="rId127" Type="http://schemas.openxmlformats.org/officeDocument/2006/relationships/slide" Target="slides/slide125.xml"/><Relationship Id="rId313" Type="http://schemas.openxmlformats.org/officeDocument/2006/relationships/slide" Target="slides/slide311.xml"/><Relationship Id="rId495" Type="http://schemas.openxmlformats.org/officeDocument/2006/relationships/slide" Target="slides/slide493.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94" Type="http://schemas.openxmlformats.org/officeDocument/2006/relationships/slide" Target="slides/slide92.xml"/><Relationship Id="rId148" Type="http://schemas.openxmlformats.org/officeDocument/2006/relationships/slide" Target="slides/slide146.xml"/><Relationship Id="rId169" Type="http://schemas.openxmlformats.org/officeDocument/2006/relationships/slide" Target="slides/slide167.xml"/><Relationship Id="rId334" Type="http://schemas.openxmlformats.org/officeDocument/2006/relationships/slide" Target="slides/slide332.xml"/><Relationship Id="rId355" Type="http://schemas.openxmlformats.org/officeDocument/2006/relationships/slide" Target="slides/slide353.xml"/><Relationship Id="rId376" Type="http://schemas.openxmlformats.org/officeDocument/2006/relationships/slide" Target="slides/slide374.xml"/><Relationship Id="rId397" Type="http://schemas.openxmlformats.org/officeDocument/2006/relationships/slide" Target="slides/slide395.xml"/><Relationship Id="rId520" Type="http://schemas.openxmlformats.org/officeDocument/2006/relationships/slide" Target="slides/slide518.xml"/><Relationship Id="rId541" Type="http://schemas.openxmlformats.org/officeDocument/2006/relationships/slide" Target="slides/slide539.xml"/><Relationship Id="rId562" Type="http://schemas.openxmlformats.org/officeDocument/2006/relationships/slide" Target="slides/slide560.xml"/><Relationship Id="rId583" Type="http://schemas.openxmlformats.org/officeDocument/2006/relationships/slide" Target="slides/slide581.xml"/><Relationship Id="rId618" Type="http://schemas.openxmlformats.org/officeDocument/2006/relationships/slide" Target="slides/slide616.xml"/><Relationship Id="rId639" Type="http://schemas.openxmlformats.org/officeDocument/2006/relationships/notesMaster" Target="notesMasters/notesMaster1.xml"/><Relationship Id="rId4" Type="http://schemas.openxmlformats.org/officeDocument/2006/relationships/slide" Target="slides/slide2.xml"/><Relationship Id="rId180" Type="http://schemas.openxmlformats.org/officeDocument/2006/relationships/slide" Target="slides/slide178.xml"/><Relationship Id="rId215" Type="http://schemas.openxmlformats.org/officeDocument/2006/relationships/slide" Target="slides/slide213.xml"/><Relationship Id="rId236" Type="http://schemas.openxmlformats.org/officeDocument/2006/relationships/slide" Target="slides/slide234.xml"/><Relationship Id="rId257" Type="http://schemas.openxmlformats.org/officeDocument/2006/relationships/slide" Target="slides/slide255.xml"/><Relationship Id="rId278" Type="http://schemas.openxmlformats.org/officeDocument/2006/relationships/slide" Target="slides/slide276.xml"/><Relationship Id="rId401" Type="http://schemas.openxmlformats.org/officeDocument/2006/relationships/slide" Target="slides/slide399.xml"/><Relationship Id="rId422" Type="http://schemas.openxmlformats.org/officeDocument/2006/relationships/slide" Target="slides/slide420.xml"/><Relationship Id="rId443" Type="http://schemas.openxmlformats.org/officeDocument/2006/relationships/slide" Target="slides/slide441.xml"/><Relationship Id="rId464" Type="http://schemas.openxmlformats.org/officeDocument/2006/relationships/slide" Target="slides/slide462.xml"/><Relationship Id="rId303" Type="http://schemas.openxmlformats.org/officeDocument/2006/relationships/slide" Target="slides/slide301.xml"/><Relationship Id="rId485" Type="http://schemas.openxmlformats.org/officeDocument/2006/relationships/slide" Target="slides/slide483.xml"/><Relationship Id="rId42" Type="http://schemas.openxmlformats.org/officeDocument/2006/relationships/slide" Target="slides/slide40.xml"/><Relationship Id="rId84" Type="http://schemas.openxmlformats.org/officeDocument/2006/relationships/slide" Target="slides/slide82.xml"/><Relationship Id="rId138" Type="http://schemas.openxmlformats.org/officeDocument/2006/relationships/slide" Target="slides/slide136.xml"/><Relationship Id="rId345" Type="http://schemas.openxmlformats.org/officeDocument/2006/relationships/slide" Target="slides/slide343.xml"/><Relationship Id="rId387" Type="http://schemas.openxmlformats.org/officeDocument/2006/relationships/slide" Target="slides/slide385.xml"/><Relationship Id="rId510" Type="http://schemas.openxmlformats.org/officeDocument/2006/relationships/slide" Target="slides/slide508.xml"/><Relationship Id="rId552" Type="http://schemas.openxmlformats.org/officeDocument/2006/relationships/slide" Target="slides/slide550.xml"/><Relationship Id="rId594" Type="http://schemas.openxmlformats.org/officeDocument/2006/relationships/slide" Target="slides/slide592.xml"/><Relationship Id="rId608" Type="http://schemas.openxmlformats.org/officeDocument/2006/relationships/slide" Target="slides/slide606.xml"/><Relationship Id="rId191" Type="http://schemas.openxmlformats.org/officeDocument/2006/relationships/slide" Target="slides/slide189.xml"/><Relationship Id="rId205" Type="http://schemas.openxmlformats.org/officeDocument/2006/relationships/slide" Target="slides/slide203.xml"/><Relationship Id="rId247" Type="http://schemas.openxmlformats.org/officeDocument/2006/relationships/slide" Target="slides/slide245.xml"/><Relationship Id="rId412" Type="http://schemas.openxmlformats.org/officeDocument/2006/relationships/slide" Target="slides/slide410.xml"/><Relationship Id="rId107" Type="http://schemas.openxmlformats.org/officeDocument/2006/relationships/slide" Target="slides/slide105.xml"/><Relationship Id="rId289" Type="http://schemas.openxmlformats.org/officeDocument/2006/relationships/slide" Target="slides/slide287.xml"/><Relationship Id="rId454" Type="http://schemas.openxmlformats.org/officeDocument/2006/relationships/slide" Target="slides/slide452.xml"/><Relationship Id="rId496" Type="http://schemas.openxmlformats.org/officeDocument/2006/relationships/slide" Target="slides/slide494.xml"/><Relationship Id="rId11" Type="http://schemas.openxmlformats.org/officeDocument/2006/relationships/slide" Target="slides/slide9.xml"/><Relationship Id="rId53" Type="http://schemas.openxmlformats.org/officeDocument/2006/relationships/slide" Target="slides/slide51.xml"/><Relationship Id="rId149" Type="http://schemas.openxmlformats.org/officeDocument/2006/relationships/slide" Target="slides/slide147.xml"/><Relationship Id="rId314" Type="http://schemas.openxmlformats.org/officeDocument/2006/relationships/slide" Target="slides/slide312.xml"/><Relationship Id="rId356" Type="http://schemas.openxmlformats.org/officeDocument/2006/relationships/slide" Target="slides/slide354.xml"/><Relationship Id="rId398" Type="http://schemas.openxmlformats.org/officeDocument/2006/relationships/slide" Target="slides/slide396.xml"/><Relationship Id="rId521" Type="http://schemas.openxmlformats.org/officeDocument/2006/relationships/slide" Target="slides/slide519.xml"/><Relationship Id="rId563" Type="http://schemas.openxmlformats.org/officeDocument/2006/relationships/slide" Target="slides/slide561.xml"/><Relationship Id="rId619" Type="http://schemas.openxmlformats.org/officeDocument/2006/relationships/slide" Target="slides/slide617.xml"/><Relationship Id="rId95" Type="http://schemas.openxmlformats.org/officeDocument/2006/relationships/slide" Target="slides/slide93.xml"/><Relationship Id="rId160" Type="http://schemas.openxmlformats.org/officeDocument/2006/relationships/slide" Target="slides/slide158.xml"/><Relationship Id="rId216" Type="http://schemas.openxmlformats.org/officeDocument/2006/relationships/slide" Target="slides/slide214.xml"/><Relationship Id="rId423" Type="http://schemas.openxmlformats.org/officeDocument/2006/relationships/slide" Target="slides/slide421.xml"/><Relationship Id="rId258" Type="http://schemas.openxmlformats.org/officeDocument/2006/relationships/slide" Target="slides/slide256.xml"/><Relationship Id="rId465" Type="http://schemas.openxmlformats.org/officeDocument/2006/relationships/slide" Target="slides/slide463.xml"/><Relationship Id="rId630" Type="http://schemas.openxmlformats.org/officeDocument/2006/relationships/slide" Target="slides/slide628.xml"/><Relationship Id="rId22" Type="http://schemas.openxmlformats.org/officeDocument/2006/relationships/slide" Target="slides/slide20.xml"/><Relationship Id="rId64" Type="http://schemas.openxmlformats.org/officeDocument/2006/relationships/slide" Target="slides/slide62.xml"/><Relationship Id="rId118" Type="http://schemas.openxmlformats.org/officeDocument/2006/relationships/slide" Target="slides/slide116.xml"/><Relationship Id="rId325" Type="http://schemas.openxmlformats.org/officeDocument/2006/relationships/slide" Target="slides/slide323.xml"/><Relationship Id="rId367" Type="http://schemas.openxmlformats.org/officeDocument/2006/relationships/slide" Target="slides/slide365.xml"/><Relationship Id="rId532" Type="http://schemas.openxmlformats.org/officeDocument/2006/relationships/slide" Target="slides/slide530.xml"/><Relationship Id="rId574" Type="http://schemas.openxmlformats.org/officeDocument/2006/relationships/slide" Target="slides/slide572.xml"/><Relationship Id="rId171" Type="http://schemas.openxmlformats.org/officeDocument/2006/relationships/slide" Target="slides/slide169.xml"/><Relationship Id="rId227" Type="http://schemas.openxmlformats.org/officeDocument/2006/relationships/slide" Target="slides/slide225.xml"/><Relationship Id="rId269" Type="http://schemas.openxmlformats.org/officeDocument/2006/relationships/slide" Target="slides/slide267.xml"/><Relationship Id="rId434" Type="http://schemas.openxmlformats.org/officeDocument/2006/relationships/slide" Target="slides/slide432.xml"/><Relationship Id="rId476" Type="http://schemas.openxmlformats.org/officeDocument/2006/relationships/slide" Target="slides/slide474.xml"/><Relationship Id="rId641" Type="http://schemas.openxmlformats.org/officeDocument/2006/relationships/presProps" Target="presProps.xml"/><Relationship Id="rId33" Type="http://schemas.openxmlformats.org/officeDocument/2006/relationships/slide" Target="slides/slide31.xml"/><Relationship Id="rId129" Type="http://schemas.openxmlformats.org/officeDocument/2006/relationships/slide" Target="slides/slide127.xml"/><Relationship Id="rId280" Type="http://schemas.openxmlformats.org/officeDocument/2006/relationships/slide" Target="slides/slide278.xml"/><Relationship Id="rId336" Type="http://schemas.openxmlformats.org/officeDocument/2006/relationships/slide" Target="slides/slide334.xml"/><Relationship Id="rId501" Type="http://schemas.openxmlformats.org/officeDocument/2006/relationships/slide" Target="slides/slide499.xml"/><Relationship Id="rId543" Type="http://schemas.openxmlformats.org/officeDocument/2006/relationships/slide" Target="slides/slide541.xml"/><Relationship Id="rId75" Type="http://schemas.openxmlformats.org/officeDocument/2006/relationships/slide" Target="slides/slide73.xml"/><Relationship Id="rId140" Type="http://schemas.openxmlformats.org/officeDocument/2006/relationships/slide" Target="slides/slide138.xml"/><Relationship Id="rId182" Type="http://schemas.openxmlformats.org/officeDocument/2006/relationships/slide" Target="slides/slide180.xml"/><Relationship Id="rId378" Type="http://schemas.openxmlformats.org/officeDocument/2006/relationships/slide" Target="slides/slide376.xml"/><Relationship Id="rId403" Type="http://schemas.openxmlformats.org/officeDocument/2006/relationships/slide" Target="slides/slide401.xml"/><Relationship Id="rId585" Type="http://schemas.openxmlformats.org/officeDocument/2006/relationships/slide" Target="slides/slide583.xml"/><Relationship Id="rId6" Type="http://schemas.openxmlformats.org/officeDocument/2006/relationships/slide" Target="slides/slide4.xml"/><Relationship Id="rId238" Type="http://schemas.openxmlformats.org/officeDocument/2006/relationships/slide" Target="slides/slide236.xml"/><Relationship Id="rId445" Type="http://schemas.openxmlformats.org/officeDocument/2006/relationships/slide" Target="slides/slide443.xml"/><Relationship Id="rId487" Type="http://schemas.openxmlformats.org/officeDocument/2006/relationships/slide" Target="slides/slide485.xml"/><Relationship Id="rId610" Type="http://schemas.openxmlformats.org/officeDocument/2006/relationships/slide" Target="slides/slide608.xml"/><Relationship Id="rId291" Type="http://schemas.openxmlformats.org/officeDocument/2006/relationships/slide" Target="slides/slide289.xml"/><Relationship Id="rId305" Type="http://schemas.openxmlformats.org/officeDocument/2006/relationships/slide" Target="slides/slide303.xml"/><Relationship Id="rId347" Type="http://schemas.openxmlformats.org/officeDocument/2006/relationships/slide" Target="slides/slide345.xml"/><Relationship Id="rId512" Type="http://schemas.openxmlformats.org/officeDocument/2006/relationships/slide" Target="slides/slide510.xml"/><Relationship Id="rId44" Type="http://schemas.openxmlformats.org/officeDocument/2006/relationships/slide" Target="slides/slide42.xml"/><Relationship Id="rId86" Type="http://schemas.openxmlformats.org/officeDocument/2006/relationships/slide" Target="slides/slide84.xml"/><Relationship Id="rId151" Type="http://schemas.openxmlformats.org/officeDocument/2006/relationships/slide" Target="slides/slide149.xml"/><Relationship Id="rId389" Type="http://schemas.openxmlformats.org/officeDocument/2006/relationships/slide" Target="slides/slide387.xml"/><Relationship Id="rId554" Type="http://schemas.openxmlformats.org/officeDocument/2006/relationships/slide" Target="slides/slide552.xml"/><Relationship Id="rId596" Type="http://schemas.openxmlformats.org/officeDocument/2006/relationships/slide" Target="slides/slide594.xml"/><Relationship Id="rId193" Type="http://schemas.openxmlformats.org/officeDocument/2006/relationships/slide" Target="slides/slide191.xml"/><Relationship Id="rId207" Type="http://schemas.openxmlformats.org/officeDocument/2006/relationships/slide" Target="slides/slide205.xml"/><Relationship Id="rId249" Type="http://schemas.openxmlformats.org/officeDocument/2006/relationships/slide" Target="slides/slide247.xml"/><Relationship Id="rId414" Type="http://schemas.openxmlformats.org/officeDocument/2006/relationships/slide" Target="slides/slide412.xml"/><Relationship Id="rId456" Type="http://schemas.openxmlformats.org/officeDocument/2006/relationships/slide" Target="slides/slide454.xml"/><Relationship Id="rId498" Type="http://schemas.openxmlformats.org/officeDocument/2006/relationships/slide" Target="slides/slide496.xml"/><Relationship Id="rId621" Type="http://schemas.openxmlformats.org/officeDocument/2006/relationships/slide" Target="slides/slide619.xml"/><Relationship Id="rId13" Type="http://schemas.openxmlformats.org/officeDocument/2006/relationships/slide" Target="slides/slide11.xml"/><Relationship Id="rId109" Type="http://schemas.openxmlformats.org/officeDocument/2006/relationships/slide" Target="slides/slide107.xml"/><Relationship Id="rId260" Type="http://schemas.openxmlformats.org/officeDocument/2006/relationships/slide" Target="slides/slide258.xml"/><Relationship Id="rId316" Type="http://schemas.openxmlformats.org/officeDocument/2006/relationships/slide" Target="slides/slide314.xml"/><Relationship Id="rId523" Type="http://schemas.openxmlformats.org/officeDocument/2006/relationships/slide" Target="slides/slide521.xml"/><Relationship Id="rId55" Type="http://schemas.openxmlformats.org/officeDocument/2006/relationships/slide" Target="slides/slide53.xml"/><Relationship Id="rId97" Type="http://schemas.openxmlformats.org/officeDocument/2006/relationships/slide" Target="slides/slide95.xml"/><Relationship Id="rId120" Type="http://schemas.openxmlformats.org/officeDocument/2006/relationships/slide" Target="slides/slide118.xml"/><Relationship Id="rId358" Type="http://schemas.openxmlformats.org/officeDocument/2006/relationships/slide" Target="slides/slide356.xml"/><Relationship Id="rId565" Type="http://schemas.openxmlformats.org/officeDocument/2006/relationships/slide" Target="slides/slide563.xml"/><Relationship Id="rId162" Type="http://schemas.openxmlformats.org/officeDocument/2006/relationships/slide" Target="slides/slide160.xml"/><Relationship Id="rId218" Type="http://schemas.openxmlformats.org/officeDocument/2006/relationships/slide" Target="slides/slide216.xml"/><Relationship Id="rId425" Type="http://schemas.openxmlformats.org/officeDocument/2006/relationships/slide" Target="slides/slide423.xml"/><Relationship Id="rId467" Type="http://schemas.openxmlformats.org/officeDocument/2006/relationships/slide" Target="slides/slide465.xml"/><Relationship Id="rId632" Type="http://schemas.openxmlformats.org/officeDocument/2006/relationships/slide" Target="slides/slide630.xml"/><Relationship Id="rId271" Type="http://schemas.openxmlformats.org/officeDocument/2006/relationships/slide" Target="slides/slide269.xml"/><Relationship Id="rId24" Type="http://schemas.openxmlformats.org/officeDocument/2006/relationships/slide" Target="slides/slide22.xml"/><Relationship Id="rId66" Type="http://schemas.openxmlformats.org/officeDocument/2006/relationships/slide" Target="slides/slide64.xml"/><Relationship Id="rId131" Type="http://schemas.openxmlformats.org/officeDocument/2006/relationships/slide" Target="slides/slide129.xml"/><Relationship Id="rId327" Type="http://schemas.openxmlformats.org/officeDocument/2006/relationships/slide" Target="slides/slide325.xml"/><Relationship Id="rId369" Type="http://schemas.openxmlformats.org/officeDocument/2006/relationships/slide" Target="slides/slide367.xml"/><Relationship Id="rId534" Type="http://schemas.openxmlformats.org/officeDocument/2006/relationships/slide" Target="slides/slide532.xml"/><Relationship Id="rId576" Type="http://schemas.openxmlformats.org/officeDocument/2006/relationships/slide" Target="slides/slide574.xml"/><Relationship Id="rId173" Type="http://schemas.openxmlformats.org/officeDocument/2006/relationships/slide" Target="slides/slide171.xml"/><Relationship Id="rId229" Type="http://schemas.openxmlformats.org/officeDocument/2006/relationships/slide" Target="slides/slide227.xml"/><Relationship Id="rId380" Type="http://schemas.openxmlformats.org/officeDocument/2006/relationships/slide" Target="slides/slide378.xml"/><Relationship Id="rId436" Type="http://schemas.openxmlformats.org/officeDocument/2006/relationships/slide" Target="slides/slide434.xml"/><Relationship Id="rId601" Type="http://schemas.openxmlformats.org/officeDocument/2006/relationships/slide" Target="slides/slide599.xml"/><Relationship Id="rId643" Type="http://schemas.openxmlformats.org/officeDocument/2006/relationships/theme" Target="theme/theme1.xml"/><Relationship Id="rId240" Type="http://schemas.openxmlformats.org/officeDocument/2006/relationships/slide" Target="slides/slide238.xml"/><Relationship Id="rId478" Type="http://schemas.openxmlformats.org/officeDocument/2006/relationships/slide" Target="slides/slide476.xml"/><Relationship Id="rId35" Type="http://schemas.openxmlformats.org/officeDocument/2006/relationships/slide" Target="slides/slide33.xml"/><Relationship Id="rId77" Type="http://schemas.openxmlformats.org/officeDocument/2006/relationships/slide" Target="slides/slide75.xml"/><Relationship Id="rId100" Type="http://schemas.openxmlformats.org/officeDocument/2006/relationships/slide" Target="slides/slide98.xml"/><Relationship Id="rId282" Type="http://schemas.openxmlformats.org/officeDocument/2006/relationships/slide" Target="slides/slide280.xml"/><Relationship Id="rId338" Type="http://schemas.openxmlformats.org/officeDocument/2006/relationships/slide" Target="slides/slide336.xml"/><Relationship Id="rId503" Type="http://schemas.openxmlformats.org/officeDocument/2006/relationships/slide" Target="slides/slide501.xml"/><Relationship Id="rId545" Type="http://schemas.openxmlformats.org/officeDocument/2006/relationships/slide" Target="slides/slide543.xml"/><Relationship Id="rId587" Type="http://schemas.openxmlformats.org/officeDocument/2006/relationships/slide" Target="slides/slide585.xml"/><Relationship Id="rId8" Type="http://schemas.openxmlformats.org/officeDocument/2006/relationships/slide" Target="slides/slide6.xml"/><Relationship Id="rId142" Type="http://schemas.openxmlformats.org/officeDocument/2006/relationships/slide" Target="slides/slide140.xml"/><Relationship Id="rId184" Type="http://schemas.openxmlformats.org/officeDocument/2006/relationships/slide" Target="slides/slide182.xml"/><Relationship Id="rId391" Type="http://schemas.openxmlformats.org/officeDocument/2006/relationships/slide" Target="slides/slide389.xml"/><Relationship Id="rId405" Type="http://schemas.openxmlformats.org/officeDocument/2006/relationships/slide" Target="slides/slide403.xml"/><Relationship Id="rId447" Type="http://schemas.openxmlformats.org/officeDocument/2006/relationships/slide" Target="slides/slide445.xml"/><Relationship Id="rId612" Type="http://schemas.openxmlformats.org/officeDocument/2006/relationships/slide" Target="slides/slide610.xml"/><Relationship Id="rId251" Type="http://schemas.openxmlformats.org/officeDocument/2006/relationships/slide" Target="slides/slide249.xml"/><Relationship Id="rId489" Type="http://schemas.openxmlformats.org/officeDocument/2006/relationships/slide" Target="slides/slide487.xml"/><Relationship Id="rId46" Type="http://schemas.openxmlformats.org/officeDocument/2006/relationships/slide" Target="slides/slide44.xml"/><Relationship Id="rId293" Type="http://schemas.openxmlformats.org/officeDocument/2006/relationships/slide" Target="slides/slide291.xml"/><Relationship Id="rId307" Type="http://schemas.openxmlformats.org/officeDocument/2006/relationships/slide" Target="slides/slide305.xml"/><Relationship Id="rId349" Type="http://schemas.openxmlformats.org/officeDocument/2006/relationships/slide" Target="slides/slide347.xml"/><Relationship Id="rId514" Type="http://schemas.openxmlformats.org/officeDocument/2006/relationships/slide" Target="slides/slide512.xml"/><Relationship Id="rId556" Type="http://schemas.openxmlformats.org/officeDocument/2006/relationships/slide" Target="slides/slide554.xml"/><Relationship Id="rId88" Type="http://schemas.openxmlformats.org/officeDocument/2006/relationships/slide" Target="slides/slide86.xml"/><Relationship Id="rId111" Type="http://schemas.openxmlformats.org/officeDocument/2006/relationships/slide" Target="slides/slide109.xml"/><Relationship Id="rId153" Type="http://schemas.openxmlformats.org/officeDocument/2006/relationships/slide" Target="slides/slide151.xml"/><Relationship Id="rId195" Type="http://schemas.openxmlformats.org/officeDocument/2006/relationships/slide" Target="slides/slide193.xml"/><Relationship Id="rId209" Type="http://schemas.openxmlformats.org/officeDocument/2006/relationships/slide" Target="slides/slide207.xml"/><Relationship Id="rId360" Type="http://schemas.openxmlformats.org/officeDocument/2006/relationships/slide" Target="slides/slide358.xml"/><Relationship Id="rId416" Type="http://schemas.openxmlformats.org/officeDocument/2006/relationships/slide" Target="slides/slide414.xml"/><Relationship Id="rId598" Type="http://schemas.openxmlformats.org/officeDocument/2006/relationships/slide" Target="slides/slide596.xml"/><Relationship Id="rId220" Type="http://schemas.openxmlformats.org/officeDocument/2006/relationships/slide" Target="slides/slide218.xml"/><Relationship Id="rId458" Type="http://schemas.openxmlformats.org/officeDocument/2006/relationships/slide" Target="slides/slide456.xml"/><Relationship Id="rId623" Type="http://schemas.openxmlformats.org/officeDocument/2006/relationships/slide" Target="slides/slide621.xml"/><Relationship Id="rId15" Type="http://schemas.openxmlformats.org/officeDocument/2006/relationships/slide" Target="slides/slide13.xml"/><Relationship Id="rId57" Type="http://schemas.openxmlformats.org/officeDocument/2006/relationships/slide" Target="slides/slide55.xml"/><Relationship Id="rId262" Type="http://schemas.openxmlformats.org/officeDocument/2006/relationships/slide" Target="slides/slide260.xml"/><Relationship Id="rId318" Type="http://schemas.openxmlformats.org/officeDocument/2006/relationships/slide" Target="slides/slide316.xml"/><Relationship Id="rId525" Type="http://schemas.openxmlformats.org/officeDocument/2006/relationships/slide" Target="slides/slide523.xml"/><Relationship Id="rId567" Type="http://schemas.openxmlformats.org/officeDocument/2006/relationships/slide" Target="slides/slide565.xml"/><Relationship Id="rId99" Type="http://schemas.openxmlformats.org/officeDocument/2006/relationships/slide" Target="slides/slide97.xml"/><Relationship Id="rId122" Type="http://schemas.openxmlformats.org/officeDocument/2006/relationships/slide" Target="slides/slide120.xml"/><Relationship Id="rId164" Type="http://schemas.openxmlformats.org/officeDocument/2006/relationships/slide" Target="slides/slide162.xml"/><Relationship Id="rId371" Type="http://schemas.openxmlformats.org/officeDocument/2006/relationships/slide" Target="slides/slide369.xml"/><Relationship Id="rId427" Type="http://schemas.openxmlformats.org/officeDocument/2006/relationships/slide" Target="slides/slide425.xml"/><Relationship Id="rId469" Type="http://schemas.openxmlformats.org/officeDocument/2006/relationships/slide" Target="slides/slide467.xml"/><Relationship Id="rId634" Type="http://schemas.openxmlformats.org/officeDocument/2006/relationships/slide" Target="slides/slide632.xml"/><Relationship Id="rId26" Type="http://schemas.openxmlformats.org/officeDocument/2006/relationships/slide" Target="slides/slide24.xml"/><Relationship Id="rId231" Type="http://schemas.openxmlformats.org/officeDocument/2006/relationships/slide" Target="slides/slide229.xml"/><Relationship Id="rId273" Type="http://schemas.openxmlformats.org/officeDocument/2006/relationships/slide" Target="slides/slide271.xml"/><Relationship Id="rId329" Type="http://schemas.openxmlformats.org/officeDocument/2006/relationships/slide" Target="slides/slide327.xml"/><Relationship Id="rId480" Type="http://schemas.openxmlformats.org/officeDocument/2006/relationships/slide" Target="slides/slide478.xml"/><Relationship Id="rId536" Type="http://schemas.openxmlformats.org/officeDocument/2006/relationships/slide" Target="slides/slide534.xml"/><Relationship Id="rId68" Type="http://schemas.openxmlformats.org/officeDocument/2006/relationships/slide" Target="slides/slide66.xml"/><Relationship Id="rId133" Type="http://schemas.openxmlformats.org/officeDocument/2006/relationships/slide" Target="slides/slide131.xml"/><Relationship Id="rId175" Type="http://schemas.openxmlformats.org/officeDocument/2006/relationships/slide" Target="slides/slide173.xml"/><Relationship Id="rId340" Type="http://schemas.openxmlformats.org/officeDocument/2006/relationships/slide" Target="slides/slide338.xml"/><Relationship Id="rId578" Type="http://schemas.openxmlformats.org/officeDocument/2006/relationships/slide" Target="slides/slide576.xml"/><Relationship Id="rId200" Type="http://schemas.openxmlformats.org/officeDocument/2006/relationships/slide" Target="slides/slide198.xml"/><Relationship Id="rId382" Type="http://schemas.openxmlformats.org/officeDocument/2006/relationships/slide" Target="slides/slide380.xml"/><Relationship Id="rId438" Type="http://schemas.openxmlformats.org/officeDocument/2006/relationships/slide" Target="slides/slide436.xml"/><Relationship Id="rId603" Type="http://schemas.openxmlformats.org/officeDocument/2006/relationships/slide" Target="slides/slide601.xml"/><Relationship Id="rId242" Type="http://schemas.openxmlformats.org/officeDocument/2006/relationships/slide" Target="slides/slide240.xml"/><Relationship Id="rId284" Type="http://schemas.openxmlformats.org/officeDocument/2006/relationships/slide" Target="slides/slide282.xml"/><Relationship Id="rId491" Type="http://schemas.openxmlformats.org/officeDocument/2006/relationships/slide" Target="slides/slide489.xml"/><Relationship Id="rId505" Type="http://schemas.openxmlformats.org/officeDocument/2006/relationships/slide" Target="slides/slide503.xml"/><Relationship Id="rId37" Type="http://schemas.openxmlformats.org/officeDocument/2006/relationships/slide" Target="slides/slide35.xml"/><Relationship Id="rId79" Type="http://schemas.openxmlformats.org/officeDocument/2006/relationships/slide" Target="slides/slide77.xml"/><Relationship Id="rId102" Type="http://schemas.openxmlformats.org/officeDocument/2006/relationships/slide" Target="slides/slide100.xml"/><Relationship Id="rId144" Type="http://schemas.openxmlformats.org/officeDocument/2006/relationships/slide" Target="slides/slide142.xml"/><Relationship Id="rId547" Type="http://schemas.openxmlformats.org/officeDocument/2006/relationships/slide" Target="slides/slide545.xml"/><Relationship Id="rId589" Type="http://schemas.openxmlformats.org/officeDocument/2006/relationships/slide" Target="slides/slide587.xml"/><Relationship Id="rId90" Type="http://schemas.openxmlformats.org/officeDocument/2006/relationships/slide" Target="slides/slide88.xml"/><Relationship Id="rId186" Type="http://schemas.openxmlformats.org/officeDocument/2006/relationships/slide" Target="slides/slide184.xml"/><Relationship Id="rId351" Type="http://schemas.openxmlformats.org/officeDocument/2006/relationships/slide" Target="slides/slide349.xml"/><Relationship Id="rId393" Type="http://schemas.openxmlformats.org/officeDocument/2006/relationships/slide" Target="slides/slide391.xml"/><Relationship Id="rId407" Type="http://schemas.openxmlformats.org/officeDocument/2006/relationships/slide" Target="slides/slide405.xml"/><Relationship Id="rId449" Type="http://schemas.openxmlformats.org/officeDocument/2006/relationships/slide" Target="slides/slide447.xml"/><Relationship Id="rId614" Type="http://schemas.openxmlformats.org/officeDocument/2006/relationships/slide" Target="slides/slide612.xml"/><Relationship Id="rId211" Type="http://schemas.openxmlformats.org/officeDocument/2006/relationships/slide" Target="slides/slide209.xml"/><Relationship Id="rId253" Type="http://schemas.openxmlformats.org/officeDocument/2006/relationships/slide" Target="slides/slide251.xml"/><Relationship Id="rId295" Type="http://schemas.openxmlformats.org/officeDocument/2006/relationships/slide" Target="slides/slide293.xml"/><Relationship Id="rId309" Type="http://schemas.openxmlformats.org/officeDocument/2006/relationships/slide" Target="slides/slide307.xml"/><Relationship Id="rId460" Type="http://schemas.openxmlformats.org/officeDocument/2006/relationships/slide" Target="slides/slide458.xml"/><Relationship Id="rId516" Type="http://schemas.openxmlformats.org/officeDocument/2006/relationships/slide" Target="slides/slide514.xml"/><Relationship Id="rId48" Type="http://schemas.openxmlformats.org/officeDocument/2006/relationships/slide" Target="slides/slide46.xml"/><Relationship Id="rId113" Type="http://schemas.openxmlformats.org/officeDocument/2006/relationships/slide" Target="slides/slide111.xml"/><Relationship Id="rId320" Type="http://schemas.openxmlformats.org/officeDocument/2006/relationships/slide" Target="slides/slide318.xml"/><Relationship Id="rId558" Type="http://schemas.openxmlformats.org/officeDocument/2006/relationships/slide" Target="slides/slide556.xml"/><Relationship Id="rId155" Type="http://schemas.openxmlformats.org/officeDocument/2006/relationships/slide" Target="slides/slide153.xml"/><Relationship Id="rId197" Type="http://schemas.openxmlformats.org/officeDocument/2006/relationships/slide" Target="slides/slide195.xml"/><Relationship Id="rId362" Type="http://schemas.openxmlformats.org/officeDocument/2006/relationships/slide" Target="slides/slide360.xml"/><Relationship Id="rId418" Type="http://schemas.openxmlformats.org/officeDocument/2006/relationships/slide" Target="slides/slide416.xml"/><Relationship Id="rId625" Type="http://schemas.openxmlformats.org/officeDocument/2006/relationships/slide" Target="slides/slide623.xml"/><Relationship Id="rId222" Type="http://schemas.openxmlformats.org/officeDocument/2006/relationships/slide" Target="slides/slide220.xml"/><Relationship Id="rId264" Type="http://schemas.openxmlformats.org/officeDocument/2006/relationships/slide" Target="slides/slide262.xml"/><Relationship Id="rId471" Type="http://schemas.openxmlformats.org/officeDocument/2006/relationships/slide" Target="slides/slide469.xml"/><Relationship Id="rId17" Type="http://schemas.openxmlformats.org/officeDocument/2006/relationships/slide" Target="slides/slide15.xml"/><Relationship Id="rId59" Type="http://schemas.openxmlformats.org/officeDocument/2006/relationships/slide" Target="slides/slide57.xml"/><Relationship Id="rId124" Type="http://schemas.openxmlformats.org/officeDocument/2006/relationships/slide" Target="slides/slide122.xml"/><Relationship Id="rId527" Type="http://schemas.openxmlformats.org/officeDocument/2006/relationships/slide" Target="slides/slide525.xml"/><Relationship Id="rId569" Type="http://schemas.openxmlformats.org/officeDocument/2006/relationships/slide" Target="slides/slide567.xml"/><Relationship Id="rId70" Type="http://schemas.openxmlformats.org/officeDocument/2006/relationships/slide" Target="slides/slide68.xml"/><Relationship Id="rId166" Type="http://schemas.openxmlformats.org/officeDocument/2006/relationships/slide" Target="slides/slide164.xml"/><Relationship Id="rId331" Type="http://schemas.openxmlformats.org/officeDocument/2006/relationships/slide" Target="slides/slide329.xml"/><Relationship Id="rId373" Type="http://schemas.openxmlformats.org/officeDocument/2006/relationships/slide" Target="slides/slide371.xml"/><Relationship Id="rId429" Type="http://schemas.openxmlformats.org/officeDocument/2006/relationships/slide" Target="slides/slide427.xml"/><Relationship Id="rId580" Type="http://schemas.openxmlformats.org/officeDocument/2006/relationships/slide" Target="slides/slide578.xml"/><Relationship Id="rId636" Type="http://schemas.openxmlformats.org/officeDocument/2006/relationships/slide" Target="slides/slide634.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9.wmf"/></Relationships>
</file>

<file path=ppt/drawings/_rels/vmlDrawing10.vml.rels><?xml version="1.0" encoding="UTF-8" standalone="yes"?>
<Relationships xmlns="http://schemas.openxmlformats.org/package/2006/relationships"><Relationship Id="rId2" Type="http://schemas.openxmlformats.org/officeDocument/2006/relationships/image" Target="../media/image103.wmf"/><Relationship Id="rId1" Type="http://schemas.openxmlformats.org/officeDocument/2006/relationships/image" Target="../media/image102.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14.wmf"/><Relationship Id="rId2" Type="http://schemas.openxmlformats.org/officeDocument/2006/relationships/image" Target="../media/image13.wmf"/><Relationship Id="rId1" Type="http://schemas.openxmlformats.org/officeDocument/2006/relationships/image" Target="../media/image12.wmf"/></Relationships>
</file>

<file path=ppt/drawings/_rels/vmlDrawing3.vml.rels><?xml version="1.0" encoding="UTF-8" standalone="yes"?>
<Relationships xmlns="http://schemas.openxmlformats.org/package/2006/relationships"><Relationship Id="rId2" Type="http://schemas.openxmlformats.org/officeDocument/2006/relationships/image" Target="../media/image16.wmf"/><Relationship Id="rId1" Type="http://schemas.openxmlformats.org/officeDocument/2006/relationships/image" Target="../media/image15.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0.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1.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2.w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54.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98.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10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fontAlgn="auto">
              <a:defRPr sz="1200" noProof="1"/>
            </a:lvl1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solidFill>
              <a:effectLst/>
              <a:uLnTx/>
              <a:uFillTx/>
              <a:latin typeface="等线" panose="02010600030101010101" pitchFamily="2" charset="-122"/>
              <a:ea typeface="等线" panose="02010600030101010101" pitchFamily="2" charset="-122"/>
              <a:cs typeface="+mn-cs"/>
            </a:endParaRPr>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fontAlgn="auto">
              <a:defRPr sz="1200" noProof="1" smtClean="0">
                <a:latin typeface="+mn-lt"/>
                <a:ea typeface="+mn-ea"/>
              </a:defRPr>
            </a:lvl1pPr>
          </a:lstStyle>
          <a:p>
            <a:pPr marL="0" marR="0" lvl="0" indent="0" algn="r" defTabSz="914400" rtl="0" eaLnBrk="1" fontAlgn="auto" latinLnBrk="0" hangingPunct="1">
              <a:lnSpc>
                <a:spcPct val="100000"/>
              </a:lnSpc>
              <a:spcBef>
                <a:spcPct val="0"/>
              </a:spcBef>
              <a:spcAft>
                <a:spcPct val="0"/>
              </a:spcAft>
              <a:buClrTx/>
              <a:buSzTx/>
              <a:buFontTx/>
              <a:buNone/>
              <a:defRPr/>
            </a:pPr>
            <a:fld id="{5389B553-1AEE-4AD8-9631-93D35E3382DE}" type="datetimeFigureOut">
              <a:rPr kumimoji="0" lang="zh-CN" altLang="en-US" sz="1200" b="0" i="0" u="none" strike="noStrike" kern="1200" cap="none" spc="0" normalizeH="0" baseline="0" noProof="1">
                <a:ln>
                  <a:noFill/>
                </a:ln>
                <a:solidFill>
                  <a:schemeClr val="tx1"/>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solidFill>
              <a:effectLst/>
              <a:uLnTx/>
              <a:uFillTx/>
              <a:latin typeface="+mn-lt"/>
              <a:ea typeface="+mn-ea"/>
              <a:cs typeface="+mn-cs"/>
            </a:endParaRPr>
          </a:p>
        </p:txBody>
      </p:sp>
      <p:sp>
        <p:nvSpPr>
          <p:cNvPr id="17412" name="幻灯片图像占位符 3"/>
          <p:cNvSpPr>
            <a:spLocks noGrp="1" noRot="1" noChangeAspect="1"/>
          </p:cNvSpPr>
          <p:nvPr>
            <p:ph type="sldImg"/>
          </p:nvPr>
        </p:nvSpPr>
        <p:spPr>
          <a:xfrm>
            <a:off x="685800" y="1143000"/>
            <a:ext cx="5486400" cy="3086100"/>
          </a:xfrm>
          <a:prstGeom prst="rect">
            <a:avLst/>
          </a:prstGeom>
          <a:noFill/>
          <a:ln w="12700" cap="flat" cmpd="sng">
            <a:solidFill>
              <a:srgbClr val="000000"/>
            </a:solidFill>
            <a:prstDash val="solid"/>
            <a:round/>
            <a:headEnd type="none" w="med" len="med"/>
            <a:tailEnd type="none" w="med" len="med"/>
          </a:ln>
        </p:spPr>
      </p:sp>
      <p:sp>
        <p:nvSpPr>
          <p:cNvPr id="5125" name="备注占位符 4"/>
          <p:cNvSpPr>
            <a:spLocks noGrp="1" noChangeArrowheads="1"/>
          </p:cNvSpPr>
          <p:nvPr>
            <p:ph type="body" sz="quarter" idx="4294967295"/>
          </p:nvPr>
        </p:nvSpPr>
        <p:spPr bwMode="auto">
          <a:xfrm>
            <a:off x="685800" y="4400550"/>
            <a:ext cx="5486400" cy="3600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marL="0" marR="0" lvl="0"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编辑母版文本样式</a:t>
            </a:r>
          </a:p>
          <a:p>
            <a:pPr marL="457200" marR="0" lvl="1"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第二级</a:t>
            </a:r>
          </a:p>
          <a:p>
            <a:pPr marL="914400" marR="0" lvl="2"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第三级</a:t>
            </a:r>
          </a:p>
          <a:p>
            <a:pPr marL="1371600" marR="0" lvl="3"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第四级</a:t>
            </a:r>
          </a:p>
          <a:p>
            <a:pPr marL="1828800" marR="0" lvl="4" indent="0" algn="l" defTabSz="914400" rtl="0" eaLnBrk="0" fontAlgn="base" latinLnBrk="0" hangingPunct="0">
              <a:lnSpc>
                <a:spcPct val="100000"/>
              </a:lnSpc>
              <a:spcBef>
                <a:spcPct val="0"/>
              </a:spcBef>
              <a:spcAft>
                <a:spcPct val="0"/>
              </a:spcAft>
              <a:buClrTx/>
              <a:buSzTx/>
              <a:buFontTx/>
              <a:buNone/>
              <a:defRPr/>
            </a:pPr>
            <a:r>
              <a:rPr kumimoji="0" lang="zh-CN" altLang="en-US" sz="1200" b="0" i="0" u="none" strike="noStrike" kern="1200" cap="none" spc="0" normalizeH="0" baseline="0" noProof="0" smtClean="0">
                <a:ln>
                  <a:noFill/>
                </a:ln>
                <a:solidFill>
                  <a:schemeClr val="tx1"/>
                </a:solidFill>
                <a:effectLst/>
                <a:uLnTx/>
                <a:uFillTx/>
                <a:latin typeface="+mn-lt"/>
                <a:ea typeface="+mn-ea"/>
                <a:cs typeface="+mn-cs"/>
              </a:rPr>
              <a:t>第五级</a:t>
            </a:r>
          </a:p>
        </p:txBody>
      </p:sp>
      <p:sp>
        <p:nvSpPr>
          <p:cNvPr id="6" name="页脚占位符 5"/>
          <p:cNvSpPr>
            <a:spLocks noGrp="1"/>
          </p:cNvSpPr>
          <p:nvPr>
            <p:ph type="ftr" sz="quarter" idx="4"/>
          </p:nvPr>
        </p:nvSpPr>
        <p:spPr>
          <a:xfrm>
            <a:off x="0" y="8685213"/>
            <a:ext cx="2971800" cy="458788"/>
          </a:xfrm>
          <a:prstGeom prst="rect">
            <a:avLst/>
          </a:prstGeom>
        </p:spPr>
        <p:txBody>
          <a:bodyPr vert="horz" lIns="91440" tIns="45720" rIns="91440" bIns="45720" rtlCol="0" anchor="b"/>
          <a:lstStyle>
            <a:lvl1pPr algn="l" fontAlgn="auto">
              <a:defRPr sz="1200" noProof="1"/>
            </a:lvl1pPr>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5"/>
          </p:nvPr>
        </p:nvSpPr>
        <p:spPr>
          <a:xfrm>
            <a:off x="3884613" y="8685213"/>
            <a:ext cx="2971800" cy="458788"/>
          </a:xfrm>
          <a:prstGeom prst="rect">
            <a:avLst/>
          </a:prstGeom>
        </p:spPr>
        <p:txBody>
          <a:bodyPr vert="horz" wrap="square" lIns="91440" tIns="45720" rIns="91440" bIns="45720" numCol="1" anchor="b" anchorCtr="0" compatLnSpc="1"/>
          <a:lstStyle/>
          <a:p>
            <a:pPr lvl="0" algn="r" eaLnBrk="1" hangingPunct="1">
              <a:buNone/>
            </a:pPr>
            <a:fld id="{9A0DB2DC-4C9A-4742-B13C-FB6460FD3503}" type="slidenum">
              <a:rPr lang="zh-CN" altLang="en-US" sz="1200" dirty="0"/>
              <a:t>‹#›</a:t>
            </a:fld>
            <a:endParaRPr lang="zh-CN" altLang="en-US" sz="1200" dirty="0"/>
          </a:p>
        </p:txBody>
      </p:sp>
    </p:spTree>
    <p:extLst>
      <p:ext uri="{BB962C8B-B14F-4D97-AF65-F5344CB8AC3E}">
        <p14:creationId xmlns:p14="http://schemas.microsoft.com/office/powerpoint/2010/main" val="3989706783"/>
      </p:ext>
    </p:extLst>
  </p:cSld>
  <p:clrMap bg1="lt1" tx1="dk1" bg2="lt2" tx2="dk2" accent1="accent1" accent2="accent2" accent3="accent3" accent4="accent4" accent5="accent5" accent6="accent6" hlink="hlink" folHlink="folHlink"/>
  <p:hf sldNum="0" hdr="0" ftr="0" dt="0"/>
  <p:notesStyle>
    <a:lvl1pPr algn="l" rtl="0" eaLnBrk="0" fontAlgn="base" hangingPunct="0">
      <a:spcBef>
        <a:spcPct val="0"/>
      </a:spcBef>
      <a:spcAft>
        <a:spcPct val="0"/>
      </a:spcAft>
      <a:defRPr sz="1200" kern="1200">
        <a:solidFill>
          <a:schemeClr val="tx1"/>
        </a:solidFill>
        <a:latin typeface="+mn-lt"/>
        <a:ea typeface="+mn-ea"/>
        <a:cs typeface="+mn-cs"/>
      </a:defRPr>
    </a:lvl1pPr>
    <a:lvl2pPr marL="457200" algn="l" rtl="0" eaLnBrk="0" fontAlgn="base" hangingPunct="0">
      <a:spcBef>
        <a:spcPct val="0"/>
      </a:spcBef>
      <a:spcAft>
        <a:spcPct val="0"/>
      </a:spcAft>
      <a:defRPr sz="1200" kern="1200">
        <a:solidFill>
          <a:schemeClr val="tx1"/>
        </a:solidFill>
        <a:latin typeface="+mn-lt"/>
        <a:ea typeface="+mn-ea"/>
        <a:cs typeface="+mn-cs"/>
      </a:defRPr>
    </a:lvl2pPr>
    <a:lvl3pPr marL="914400" algn="l" rtl="0" eaLnBrk="0" fontAlgn="base" hangingPunct="0">
      <a:spcBef>
        <a:spcPct val="0"/>
      </a:spcBef>
      <a:spcAft>
        <a:spcPct val="0"/>
      </a:spcAft>
      <a:defRPr sz="1200" kern="1200">
        <a:solidFill>
          <a:schemeClr val="tx1"/>
        </a:solidFill>
        <a:latin typeface="+mn-lt"/>
        <a:ea typeface="+mn-ea"/>
        <a:cs typeface="+mn-cs"/>
      </a:defRPr>
    </a:lvl3pPr>
    <a:lvl4pPr marL="1371600" algn="l" rtl="0" eaLnBrk="0" fontAlgn="base" hangingPunct="0">
      <a:spcBef>
        <a:spcPct val="0"/>
      </a:spcBef>
      <a:spcAft>
        <a:spcPct val="0"/>
      </a:spcAft>
      <a:defRPr sz="1200" kern="1200">
        <a:solidFill>
          <a:schemeClr val="tx1"/>
        </a:solidFill>
        <a:latin typeface="+mn-lt"/>
        <a:ea typeface="+mn-ea"/>
        <a:cs typeface="+mn-cs"/>
      </a:defRPr>
    </a:lvl4pPr>
    <a:lvl5pPr marL="1828800" algn="l" rtl="0" eaLnBrk="0" fontAlgn="base" hangingPunct="0">
      <a:spcBef>
        <a:spcPct val="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79.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0.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81.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82.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83.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84.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85.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86.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87.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88.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89.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0.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91.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92.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93.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94.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95.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96.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97.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98.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99.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00.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401.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402.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403.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404.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_rels/notesSlide405.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406.xml.rels><?xml version="1.0" encoding="UTF-8" standalone="yes"?>
<Relationships xmlns="http://schemas.openxmlformats.org/package/2006/relationships"><Relationship Id="rId2" Type="http://schemas.openxmlformats.org/officeDocument/2006/relationships/slide" Target="../slides/slide406.xml"/><Relationship Id="rId1" Type="http://schemas.openxmlformats.org/officeDocument/2006/relationships/notesMaster" Target="../notesMasters/notesMaster1.xml"/></Relationships>
</file>

<file path=ppt/notesSlides/_rels/notesSlide407.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408.xml.rels><?xml version="1.0" encoding="UTF-8" standalone="yes"?>
<Relationships xmlns="http://schemas.openxmlformats.org/package/2006/relationships"><Relationship Id="rId2" Type="http://schemas.openxmlformats.org/officeDocument/2006/relationships/slide" Target="../slides/slide408.xml"/><Relationship Id="rId1" Type="http://schemas.openxmlformats.org/officeDocument/2006/relationships/notesMaster" Target="../notesMasters/notesMaster1.xml"/></Relationships>
</file>

<file path=ppt/notesSlides/_rels/notesSlide409.xml.rels><?xml version="1.0" encoding="UTF-8" standalone="yes"?>
<Relationships xmlns="http://schemas.openxmlformats.org/package/2006/relationships"><Relationship Id="rId2" Type="http://schemas.openxmlformats.org/officeDocument/2006/relationships/slide" Target="../slides/slide40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0.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411.xml.rels><?xml version="1.0" encoding="UTF-8" standalone="yes"?>
<Relationships xmlns="http://schemas.openxmlformats.org/package/2006/relationships"><Relationship Id="rId2" Type="http://schemas.openxmlformats.org/officeDocument/2006/relationships/slide" Target="../slides/slide411.xml"/><Relationship Id="rId1" Type="http://schemas.openxmlformats.org/officeDocument/2006/relationships/notesMaster" Target="../notesMasters/notesMaster1.xml"/></Relationships>
</file>

<file path=ppt/notesSlides/_rels/notesSlide412.xml.rels><?xml version="1.0" encoding="UTF-8" standalone="yes"?>
<Relationships xmlns="http://schemas.openxmlformats.org/package/2006/relationships"><Relationship Id="rId2" Type="http://schemas.openxmlformats.org/officeDocument/2006/relationships/slide" Target="../slides/slide412.xml"/><Relationship Id="rId1" Type="http://schemas.openxmlformats.org/officeDocument/2006/relationships/notesMaster" Target="../notesMasters/notesMaster1.xml"/></Relationships>
</file>

<file path=ppt/notesSlides/_rels/notesSlide413.xml.rels><?xml version="1.0" encoding="UTF-8" standalone="yes"?>
<Relationships xmlns="http://schemas.openxmlformats.org/package/2006/relationships"><Relationship Id="rId2" Type="http://schemas.openxmlformats.org/officeDocument/2006/relationships/slide" Target="../slides/slide413.xml"/><Relationship Id="rId1" Type="http://schemas.openxmlformats.org/officeDocument/2006/relationships/notesMaster" Target="../notesMasters/notesMaster1.xml"/></Relationships>
</file>

<file path=ppt/notesSlides/_rels/notesSlide414.xml.rels><?xml version="1.0" encoding="UTF-8" standalone="yes"?>
<Relationships xmlns="http://schemas.openxmlformats.org/package/2006/relationships"><Relationship Id="rId2" Type="http://schemas.openxmlformats.org/officeDocument/2006/relationships/slide" Target="../slides/slide414.xml"/><Relationship Id="rId1" Type="http://schemas.openxmlformats.org/officeDocument/2006/relationships/notesMaster" Target="../notesMasters/notesMaster1.xml"/></Relationships>
</file>

<file path=ppt/notesSlides/_rels/notesSlide415.xml.rels><?xml version="1.0" encoding="UTF-8" standalone="yes"?>
<Relationships xmlns="http://schemas.openxmlformats.org/package/2006/relationships"><Relationship Id="rId2" Type="http://schemas.openxmlformats.org/officeDocument/2006/relationships/slide" Target="../slides/slide415.xml"/><Relationship Id="rId1" Type="http://schemas.openxmlformats.org/officeDocument/2006/relationships/notesMaster" Target="../notesMasters/notesMaster1.xml"/></Relationships>
</file>

<file path=ppt/notesSlides/_rels/notesSlide416.xml.rels><?xml version="1.0" encoding="UTF-8" standalone="yes"?>
<Relationships xmlns="http://schemas.openxmlformats.org/package/2006/relationships"><Relationship Id="rId2" Type="http://schemas.openxmlformats.org/officeDocument/2006/relationships/slide" Target="../slides/slide416.xml"/><Relationship Id="rId1" Type="http://schemas.openxmlformats.org/officeDocument/2006/relationships/notesMaster" Target="../notesMasters/notesMaster1.xml"/></Relationships>
</file>

<file path=ppt/notesSlides/_rels/notesSlide417.xml.rels><?xml version="1.0" encoding="UTF-8" standalone="yes"?>
<Relationships xmlns="http://schemas.openxmlformats.org/package/2006/relationships"><Relationship Id="rId2" Type="http://schemas.openxmlformats.org/officeDocument/2006/relationships/slide" Target="../slides/slide417.xml"/><Relationship Id="rId1" Type="http://schemas.openxmlformats.org/officeDocument/2006/relationships/notesMaster" Target="../notesMasters/notesMaster1.xml"/></Relationships>
</file>

<file path=ppt/notesSlides/_rels/notesSlide418.xml.rels><?xml version="1.0" encoding="UTF-8" standalone="yes"?>
<Relationships xmlns="http://schemas.openxmlformats.org/package/2006/relationships"><Relationship Id="rId2" Type="http://schemas.openxmlformats.org/officeDocument/2006/relationships/slide" Target="../slides/slide418.xml"/><Relationship Id="rId1" Type="http://schemas.openxmlformats.org/officeDocument/2006/relationships/notesMaster" Target="../notesMasters/notesMaster1.xml"/></Relationships>
</file>

<file path=ppt/notesSlides/_rels/notesSlide419.xml.rels><?xml version="1.0" encoding="UTF-8" standalone="yes"?>
<Relationships xmlns="http://schemas.openxmlformats.org/package/2006/relationships"><Relationship Id="rId2" Type="http://schemas.openxmlformats.org/officeDocument/2006/relationships/slide" Target="../slides/slide41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0.xml.rels><?xml version="1.0" encoding="UTF-8" standalone="yes"?>
<Relationships xmlns="http://schemas.openxmlformats.org/package/2006/relationships"><Relationship Id="rId2" Type="http://schemas.openxmlformats.org/officeDocument/2006/relationships/slide" Target="../slides/slide420.xml"/><Relationship Id="rId1" Type="http://schemas.openxmlformats.org/officeDocument/2006/relationships/notesMaster" Target="../notesMasters/notesMaster1.xml"/></Relationships>
</file>

<file path=ppt/notesSlides/_rels/notesSlide421.xml.rels><?xml version="1.0" encoding="UTF-8" standalone="yes"?>
<Relationships xmlns="http://schemas.openxmlformats.org/package/2006/relationships"><Relationship Id="rId2" Type="http://schemas.openxmlformats.org/officeDocument/2006/relationships/slide" Target="../slides/slide421.xml"/><Relationship Id="rId1" Type="http://schemas.openxmlformats.org/officeDocument/2006/relationships/notesMaster" Target="../notesMasters/notesMaster1.xml"/></Relationships>
</file>

<file path=ppt/notesSlides/_rels/notesSlide422.xml.rels><?xml version="1.0" encoding="UTF-8" standalone="yes"?>
<Relationships xmlns="http://schemas.openxmlformats.org/package/2006/relationships"><Relationship Id="rId2" Type="http://schemas.openxmlformats.org/officeDocument/2006/relationships/slide" Target="../slides/slide422.xml"/><Relationship Id="rId1" Type="http://schemas.openxmlformats.org/officeDocument/2006/relationships/notesMaster" Target="../notesMasters/notesMaster1.xml"/></Relationships>
</file>

<file path=ppt/notesSlides/_rels/notesSlide423.xml.rels><?xml version="1.0" encoding="UTF-8" standalone="yes"?>
<Relationships xmlns="http://schemas.openxmlformats.org/package/2006/relationships"><Relationship Id="rId2" Type="http://schemas.openxmlformats.org/officeDocument/2006/relationships/slide" Target="../slides/slide423.xml"/><Relationship Id="rId1" Type="http://schemas.openxmlformats.org/officeDocument/2006/relationships/notesMaster" Target="../notesMasters/notesMaster1.xml"/></Relationships>
</file>

<file path=ppt/notesSlides/_rels/notesSlide424.xml.rels><?xml version="1.0" encoding="UTF-8" standalone="yes"?>
<Relationships xmlns="http://schemas.openxmlformats.org/package/2006/relationships"><Relationship Id="rId2" Type="http://schemas.openxmlformats.org/officeDocument/2006/relationships/slide" Target="../slides/slide424.xml"/><Relationship Id="rId1" Type="http://schemas.openxmlformats.org/officeDocument/2006/relationships/notesMaster" Target="../notesMasters/notesMaster1.xml"/></Relationships>
</file>

<file path=ppt/notesSlides/_rels/notesSlide425.xml.rels><?xml version="1.0" encoding="UTF-8" standalone="yes"?>
<Relationships xmlns="http://schemas.openxmlformats.org/package/2006/relationships"><Relationship Id="rId2" Type="http://schemas.openxmlformats.org/officeDocument/2006/relationships/slide" Target="../slides/slide425.xml"/><Relationship Id="rId1" Type="http://schemas.openxmlformats.org/officeDocument/2006/relationships/notesMaster" Target="../notesMasters/notesMaster1.xml"/></Relationships>
</file>

<file path=ppt/notesSlides/_rels/notesSlide426.xml.rels><?xml version="1.0" encoding="UTF-8" standalone="yes"?>
<Relationships xmlns="http://schemas.openxmlformats.org/package/2006/relationships"><Relationship Id="rId2" Type="http://schemas.openxmlformats.org/officeDocument/2006/relationships/slide" Target="../slides/slide426.xml"/><Relationship Id="rId1" Type="http://schemas.openxmlformats.org/officeDocument/2006/relationships/notesMaster" Target="../notesMasters/notesMaster1.xml"/></Relationships>
</file>

<file path=ppt/notesSlides/_rels/notesSlide427.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428.xml.rels><?xml version="1.0" encoding="UTF-8" standalone="yes"?>
<Relationships xmlns="http://schemas.openxmlformats.org/package/2006/relationships"><Relationship Id="rId2" Type="http://schemas.openxmlformats.org/officeDocument/2006/relationships/slide" Target="../slides/slide428.xml"/><Relationship Id="rId1" Type="http://schemas.openxmlformats.org/officeDocument/2006/relationships/notesMaster" Target="../notesMasters/notesMaster1.xml"/></Relationships>
</file>

<file path=ppt/notesSlides/_rels/notesSlide429.xml.rels><?xml version="1.0" encoding="UTF-8" standalone="yes"?>
<Relationships xmlns="http://schemas.openxmlformats.org/package/2006/relationships"><Relationship Id="rId2" Type="http://schemas.openxmlformats.org/officeDocument/2006/relationships/slide" Target="../slides/slide42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0.xml.rels><?xml version="1.0" encoding="UTF-8" standalone="yes"?>
<Relationships xmlns="http://schemas.openxmlformats.org/package/2006/relationships"><Relationship Id="rId2" Type="http://schemas.openxmlformats.org/officeDocument/2006/relationships/slide" Target="../slides/slide430.xml"/><Relationship Id="rId1" Type="http://schemas.openxmlformats.org/officeDocument/2006/relationships/notesMaster" Target="../notesMasters/notesMaster1.xml"/></Relationships>
</file>

<file path=ppt/notesSlides/_rels/notesSlide431.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432.xml.rels><?xml version="1.0" encoding="UTF-8" standalone="yes"?>
<Relationships xmlns="http://schemas.openxmlformats.org/package/2006/relationships"><Relationship Id="rId2" Type="http://schemas.openxmlformats.org/officeDocument/2006/relationships/slide" Target="../slides/slide432.xml"/><Relationship Id="rId1" Type="http://schemas.openxmlformats.org/officeDocument/2006/relationships/notesMaster" Target="../notesMasters/notesMaster1.xml"/></Relationships>
</file>

<file path=ppt/notesSlides/_rels/notesSlide433.xml.rels><?xml version="1.0" encoding="UTF-8" standalone="yes"?>
<Relationships xmlns="http://schemas.openxmlformats.org/package/2006/relationships"><Relationship Id="rId2" Type="http://schemas.openxmlformats.org/officeDocument/2006/relationships/slide" Target="../slides/slide433.xml"/><Relationship Id="rId1" Type="http://schemas.openxmlformats.org/officeDocument/2006/relationships/notesMaster" Target="../notesMasters/notesMaster1.xml"/></Relationships>
</file>

<file path=ppt/notesSlides/_rels/notesSlide434.xml.rels><?xml version="1.0" encoding="UTF-8" standalone="yes"?>
<Relationships xmlns="http://schemas.openxmlformats.org/package/2006/relationships"><Relationship Id="rId2" Type="http://schemas.openxmlformats.org/officeDocument/2006/relationships/slide" Target="../slides/slide434.xml"/><Relationship Id="rId1" Type="http://schemas.openxmlformats.org/officeDocument/2006/relationships/notesMaster" Target="../notesMasters/notesMaster1.xml"/></Relationships>
</file>

<file path=ppt/notesSlides/_rels/notesSlide435.xml.rels><?xml version="1.0" encoding="UTF-8" standalone="yes"?>
<Relationships xmlns="http://schemas.openxmlformats.org/package/2006/relationships"><Relationship Id="rId2" Type="http://schemas.openxmlformats.org/officeDocument/2006/relationships/slide" Target="../slides/slide435.xml"/><Relationship Id="rId1" Type="http://schemas.openxmlformats.org/officeDocument/2006/relationships/notesMaster" Target="../notesMasters/notesMaster1.xml"/></Relationships>
</file>

<file path=ppt/notesSlides/_rels/notesSlide436.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437.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438.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439.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0.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441.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442.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443.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444.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445.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446.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447.xml.rels><?xml version="1.0" encoding="UTF-8" standalone="yes"?>
<Relationships xmlns="http://schemas.openxmlformats.org/package/2006/relationships"><Relationship Id="rId2" Type="http://schemas.openxmlformats.org/officeDocument/2006/relationships/slide" Target="../slides/slide447.xml"/><Relationship Id="rId1" Type="http://schemas.openxmlformats.org/officeDocument/2006/relationships/notesMaster" Target="../notesMasters/notesMaster1.xml"/></Relationships>
</file>

<file path=ppt/notesSlides/_rels/notesSlide448.xml.rels><?xml version="1.0" encoding="UTF-8" standalone="yes"?>
<Relationships xmlns="http://schemas.openxmlformats.org/package/2006/relationships"><Relationship Id="rId2" Type="http://schemas.openxmlformats.org/officeDocument/2006/relationships/slide" Target="../slides/slide448.xml"/><Relationship Id="rId1" Type="http://schemas.openxmlformats.org/officeDocument/2006/relationships/notesMaster" Target="../notesMasters/notesMaster1.xml"/></Relationships>
</file>

<file path=ppt/notesSlides/_rels/notesSlide449.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0.xml.rels><?xml version="1.0" encoding="UTF-8" standalone="yes"?>
<Relationships xmlns="http://schemas.openxmlformats.org/package/2006/relationships"><Relationship Id="rId2" Type="http://schemas.openxmlformats.org/officeDocument/2006/relationships/slide" Target="../slides/slide450.xml"/><Relationship Id="rId1" Type="http://schemas.openxmlformats.org/officeDocument/2006/relationships/notesMaster" Target="../notesMasters/notesMaster1.xml"/></Relationships>
</file>

<file path=ppt/notesSlides/_rels/notesSlide451.xml.rels><?xml version="1.0" encoding="UTF-8" standalone="yes"?>
<Relationships xmlns="http://schemas.openxmlformats.org/package/2006/relationships"><Relationship Id="rId2" Type="http://schemas.openxmlformats.org/officeDocument/2006/relationships/slide" Target="../slides/slide451.xml"/><Relationship Id="rId1" Type="http://schemas.openxmlformats.org/officeDocument/2006/relationships/notesMaster" Target="../notesMasters/notesMaster1.xml"/></Relationships>
</file>

<file path=ppt/notesSlides/_rels/notesSlide452.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453.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454.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455.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456.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457.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458.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459.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0.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461.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462.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463.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464.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465.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466.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467.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468.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469.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0.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471.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472.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473.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474.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475.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476.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477.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478.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479.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0.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81.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82.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83.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8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85.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86.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87.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8.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89.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0.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491.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49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49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494.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495.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496.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497.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498.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499.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00.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501.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502.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503.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504.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505.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506.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507.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508.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509.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0.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511.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512.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513.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514.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515.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516.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517.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518.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519.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0.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521.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522.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523.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524.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525.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526.xml.rels><?xml version="1.0" encoding="UTF-8" standalone="yes"?>
<Relationships xmlns="http://schemas.openxmlformats.org/package/2006/relationships"><Relationship Id="rId2" Type="http://schemas.openxmlformats.org/officeDocument/2006/relationships/slide" Target="../slides/slide526.xml"/><Relationship Id="rId1" Type="http://schemas.openxmlformats.org/officeDocument/2006/relationships/notesMaster" Target="../notesMasters/notesMaster1.xml"/></Relationships>
</file>

<file path=ppt/notesSlides/_rels/notesSlide527.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528.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529.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0.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531.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532.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533.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534.xml.rels><?xml version="1.0" encoding="UTF-8" standalone="yes"?>
<Relationships xmlns="http://schemas.openxmlformats.org/package/2006/relationships"><Relationship Id="rId2" Type="http://schemas.openxmlformats.org/officeDocument/2006/relationships/slide" Target="../slides/slide534.xml"/><Relationship Id="rId1" Type="http://schemas.openxmlformats.org/officeDocument/2006/relationships/notesMaster" Target="../notesMasters/notesMaster1.xml"/></Relationships>
</file>

<file path=ppt/notesSlides/_rels/notesSlide535.xml.rels><?xml version="1.0" encoding="UTF-8" standalone="yes"?>
<Relationships xmlns="http://schemas.openxmlformats.org/package/2006/relationships"><Relationship Id="rId2" Type="http://schemas.openxmlformats.org/officeDocument/2006/relationships/slide" Target="../slides/slide535.xml"/><Relationship Id="rId1" Type="http://schemas.openxmlformats.org/officeDocument/2006/relationships/notesMaster" Target="../notesMasters/notesMaster1.xml"/></Relationships>
</file>

<file path=ppt/notesSlides/_rels/notesSlide536.xml.rels><?xml version="1.0" encoding="UTF-8" standalone="yes"?>
<Relationships xmlns="http://schemas.openxmlformats.org/package/2006/relationships"><Relationship Id="rId2" Type="http://schemas.openxmlformats.org/officeDocument/2006/relationships/slide" Target="../slides/slide536.xml"/><Relationship Id="rId1" Type="http://schemas.openxmlformats.org/officeDocument/2006/relationships/notesMaster" Target="../notesMasters/notesMaster1.xml"/></Relationships>
</file>

<file path=ppt/notesSlides/_rels/notesSlide537.xml.rels><?xml version="1.0" encoding="UTF-8" standalone="yes"?>
<Relationships xmlns="http://schemas.openxmlformats.org/package/2006/relationships"><Relationship Id="rId2" Type="http://schemas.openxmlformats.org/officeDocument/2006/relationships/slide" Target="../slides/slide537.xml"/><Relationship Id="rId1" Type="http://schemas.openxmlformats.org/officeDocument/2006/relationships/notesMaster" Target="../notesMasters/notesMaster1.xml"/></Relationships>
</file>

<file path=ppt/notesSlides/_rels/notesSlide538.xml.rels><?xml version="1.0" encoding="UTF-8" standalone="yes"?>
<Relationships xmlns="http://schemas.openxmlformats.org/package/2006/relationships"><Relationship Id="rId2" Type="http://schemas.openxmlformats.org/officeDocument/2006/relationships/slide" Target="../slides/slide538.xml"/><Relationship Id="rId1" Type="http://schemas.openxmlformats.org/officeDocument/2006/relationships/notesMaster" Target="../notesMasters/notesMaster1.xml"/></Relationships>
</file>

<file path=ppt/notesSlides/_rels/notesSlide539.xml.rels><?xml version="1.0" encoding="UTF-8" standalone="yes"?>
<Relationships xmlns="http://schemas.openxmlformats.org/package/2006/relationships"><Relationship Id="rId2" Type="http://schemas.openxmlformats.org/officeDocument/2006/relationships/slide" Target="../slides/slide53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0.xml.rels><?xml version="1.0" encoding="UTF-8" standalone="yes"?>
<Relationships xmlns="http://schemas.openxmlformats.org/package/2006/relationships"><Relationship Id="rId2" Type="http://schemas.openxmlformats.org/officeDocument/2006/relationships/slide" Target="../slides/slide540.xml"/><Relationship Id="rId1" Type="http://schemas.openxmlformats.org/officeDocument/2006/relationships/notesMaster" Target="../notesMasters/notesMaster1.xml"/></Relationships>
</file>

<file path=ppt/notesSlides/_rels/notesSlide541.xml.rels><?xml version="1.0" encoding="UTF-8" standalone="yes"?>
<Relationships xmlns="http://schemas.openxmlformats.org/package/2006/relationships"><Relationship Id="rId2" Type="http://schemas.openxmlformats.org/officeDocument/2006/relationships/slide" Target="../slides/slide541.xml"/><Relationship Id="rId1" Type="http://schemas.openxmlformats.org/officeDocument/2006/relationships/notesMaster" Target="../notesMasters/notesMaster1.xml"/></Relationships>
</file>

<file path=ppt/notesSlides/_rels/notesSlide542.xml.rels><?xml version="1.0" encoding="UTF-8" standalone="yes"?>
<Relationships xmlns="http://schemas.openxmlformats.org/package/2006/relationships"><Relationship Id="rId2" Type="http://schemas.openxmlformats.org/officeDocument/2006/relationships/slide" Target="../slides/slide542.xml"/><Relationship Id="rId1" Type="http://schemas.openxmlformats.org/officeDocument/2006/relationships/notesMaster" Target="../notesMasters/notesMaster1.xml"/></Relationships>
</file>

<file path=ppt/notesSlides/_rels/notesSlide543.xml.rels><?xml version="1.0" encoding="UTF-8" standalone="yes"?>
<Relationships xmlns="http://schemas.openxmlformats.org/package/2006/relationships"><Relationship Id="rId2" Type="http://schemas.openxmlformats.org/officeDocument/2006/relationships/slide" Target="../slides/slide543.xml"/><Relationship Id="rId1" Type="http://schemas.openxmlformats.org/officeDocument/2006/relationships/notesMaster" Target="../notesMasters/notesMaster1.xml"/></Relationships>
</file>

<file path=ppt/notesSlides/_rels/notesSlide544.xml.rels><?xml version="1.0" encoding="UTF-8" standalone="yes"?>
<Relationships xmlns="http://schemas.openxmlformats.org/package/2006/relationships"><Relationship Id="rId2" Type="http://schemas.openxmlformats.org/officeDocument/2006/relationships/slide" Target="../slides/slide544.xml"/><Relationship Id="rId1" Type="http://schemas.openxmlformats.org/officeDocument/2006/relationships/notesMaster" Target="../notesMasters/notesMaster1.xml"/></Relationships>
</file>

<file path=ppt/notesSlides/_rels/notesSlide545.xml.rels><?xml version="1.0" encoding="UTF-8" standalone="yes"?>
<Relationships xmlns="http://schemas.openxmlformats.org/package/2006/relationships"><Relationship Id="rId2" Type="http://schemas.openxmlformats.org/officeDocument/2006/relationships/slide" Target="../slides/slide545.xml"/><Relationship Id="rId1" Type="http://schemas.openxmlformats.org/officeDocument/2006/relationships/notesMaster" Target="../notesMasters/notesMaster1.xml"/></Relationships>
</file>

<file path=ppt/notesSlides/_rels/notesSlide546.xml.rels><?xml version="1.0" encoding="UTF-8" standalone="yes"?>
<Relationships xmlns="http://schemas.openxmlformats.org/package/2006/relationships"><Relationship Id="rId2" Type="http://schemas.openxmlformats.org/officeDocument/2006/relationships/slide" Target="../slides/slide546.xml"/><Relationship Id="rId1" Type="http://schemas.openxmlformats.org/officeDocument/2006/relationships/notesMaster" Target="../notesMasters/notesMaster1.xml"/></Relationships>
</file>

<file path=ppt/notesSlides/_rels/notesSlide547.xml.rels><?xml version="1.0" encoding="UTF-8" standalone="yes"?>
<Relationships xmlns="http://schemas.openxmlformats.org/package/2006/relationships"><Relationship Id="rId2" Type="http://schemas.openxmlformats.org/officeDocument/2006/relationships/slide" Target="../slides/slide547.xml"/><Relationship Id="rId1" Type="http://schemas.openxmlformats.org/officeDocument/2006/relationships/notesMaster" Target="../notesMasters/notesMaster1.xml"/></Relationships>
</file>

<file path=ppt/notesSlides/_rels/notesSlide548.xml.rels><?xml version="1.0" encoding="UTF-8" standalone="yes"?>
<Relationships xmlns="http://schemas.openxmlformats.org/package/2006/relationships"><Relationship Id="rId2" Type="http://schemas.openxmlformats.org/officeDocument/2006/relationships/slide" Target="../slides/slide548.xml"/><Relationship Id="rId1" Type="http://schemas.openxmlformats.org/officeDocument/2006/relationships/notesMaster" Target="../notesMasters/notesMaster1.xml"/></Relationships>
</file>

<file path=ppt/notesSlides/_rels/notesSlide549.xml.rels><?xml version="1.0" encoding="UTF-8" standalone="yes"?>
<Relationships xmlns="http://schemas.openxmlformats.org/package/2006/relationships"><Relationship Id="rId2" Type="http://schemas.openxmlformats.org/officeDocument/2006/relationships/slide" Target="../slides/slide54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0.xml.rels><?xml version="1.0" encoding="UTF-8" standalone="yes"?>
<Relationships xmlns="http://schemas.openxmlformats.org/package/2006/relationships"><Relationship Id="rId2" Type="http://schemas.openxmlformats.org/officeDocument/2006/relationships/slide" Target="../slides/slide550.xml"/><Relationship Id="rId1" Type="http://schemas.openxmlformats.org/officeDocument/2006/relationships/notesMaster" Target="../notesMasters/notesMaster1.xml"/></Relationships>
</file>

<file path=ppt/notesSlides/_rels/notesSlide551.xml.rels><?xml version="1.0" encoding="UTF-8" standalone="yes"?>
<Relationships xmlns="http://schemas.openxmlformats.org/package/2006/relationships"><Relationship Id="rId2" Type="http://schemas.openxmlformats.org/officeDocument/2006/relationships/slide" Target="../slides/slide551.xml"/><Relationship Id="rId1" Type="http://schemas.openxmlformats.org/officeDocument/2006/relationships/notesMaster" Target="../notesMasters/notesMaster1.xml"/></Relationships>
</file>

<file path=ppt/notesSlides/_rels/notesSlide552.xml.rels><?xml version="1.0" encoding="UTF-8" standalone="yes"?>
<Relationships xmlns="http://schemas.openxmlformats.org/package/2006/relationships"><Relationship Id="rId2" Type="http://schemas.openxmlformats.org/officeDocument/2006/relationships/slide" Target="../slides/slide552.xml"/><Relationship Id="rId1" Type="http://schemas.openxmlformats.org/officeDocument/2006/relationships/notesMaster" Target="../notesMasters/notesMaster1.xml"/></Relationships>
</file>

<file path=ppt/notesSlides/_rels/notesSlide553.xml.rels><?xml version="1.0" encoding="UTF-8" standalone="yes"?>
<Relationships xmlns="http://schemas.openxmlformats.org/package/2006/relationships"><Relationship Id="rId2" Type="http://schemas.openxmlformats.org/officeDocument/2006/relationships/slide" Target="../slides/slide553.xml"/><Relationship Id="rId1" Type="http://schemas.openxmlformats.org/officeDocument/2006/relationships/notesMaster" Target="../notesMasters/notesMaster1.xml"/></Relationships>
</file>

<file path=ppt/notesSlides/_rels/notesSlide554.xml.rels><?xml version="1.0" encoding="UTF-8" standalone="yes"?>
<Relationships xmlns="http://schemas.openxmlformats.org/package/2006/relationships"><Relationship Id="rId2" Type="http://schemas.openxmlformats.org/officeDocument/2006/relationships/slide" Target="../slides/slide554.xml"/><Relationship Id="rId1" Type="http://schemas.openxmlformats.org/officeDocument/2006/relationships/notesMaster" Target="../notesMasters/notesMaster1.xml"/></Relationships>
</file>

<file path=ppt/notesSlides/_rels/notesSlide555.xml.rels><?xml version="1.0" encoding="UTF-8" standalone="yes"?>
<Relationships xmlns="http://schemas.openxmlformats.org/package/2006/relationships"><Relationship Id="rId2" Type="http://schemas.openxmlformats.org/officeDocument/2006/relationships/slide" Target="../slides/slide555.xml"/><Relationship Id="rId1" Type="http://schemas.openxmlformats.org/officeDocument/2006/relationships/notesMaster" Target="../notesMasters/notesMaster1.xml"/></Relationships>
</file>

<file path=ppt/notesSlides/_rels/notesSlide556.xml.rels><?xml version="1.0" encoding="UTF-8" standalone="yes"?>
<Relationships xmlns="http://schemas.openxmlformats.org/package/2006/relationships"><Relationship Id="rId2" Type="http://schemas.openxmlformats.org/officeDocument/2006/relationships/slide" Target="../slides/slide556.xml"/><Relationship Id="rId1" Type="http://schemas.openxmlformats.org/officeDocument/2006/relationships/notesMaster" Target="../notesMasters/notesMaster1.xml"/></Relationships>
</file>

<file path=ppt/notesSlides/_rels/notesSlide557.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558.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559.xml.rels><?xml version="1.0" encoding="UTF-8" standalone="yes"?>
<Relationships xmlns="http://schemas.openxmlformats.org/package/2006/relationships"><Relationship Id="rId2" Type="http://schemas.openxmlformats.org/officeDocument/2006/relationships/slide" Target="../slides/slide5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0.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561.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562.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56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56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56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56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56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568.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569.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0.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571.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572.xml.rels><?xml version="1.0" encoding="UTF-8" standalone="yes"?>
<Relationships xmlns="http://schemas.openxmlformats.org/package/2006/relationships"><Relationship Id="rId2" Type="http://schemas.openxmlformats.org/officeDocument/2006/relationships/slide" Target="../slides/slide572.xml"/><Relationship Id="rId1" Type="http://schemas.openxmlformats.org/officeDocument/2006/relationships/notesMaster" Target="../notesMasters/notesMaster1.xml"/></Relationships>
</file>

<file path=ppt/notesSlides/_rels/notesSlide573.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574.xml.rels><?xml version="1.0" encoding="UTF-8" standalone="yes"?>
<Relationships xmlns="http://schemas.openxmlformats.org/package/2006/relationships"><Relationship Id="rId2" Type="http://schemas.openxmlformats.org/officeDocument/2006/relationships/slide" Target="../slides/slide574.xml"/><Relationship Id="rId1" Type="http://schemas.openxmlformats.org/officeDocument/2006/relationships/notesMaster" Target="../notesMasters/notesMaster1.xml"/></Relationships>
</file>

<file path=ppt/notesSlides/_rels/notesSlide575.xml.rels><?xml version="1.0" encoding="UTF-8" standalone="yes"?>
<Relationships xmlns="http://schemas.openxmlformats.org/package/2006/relationships"><Relationship Id="rId2" Type="http://schemas.openxmlformats.org/officeDocument/2006/relationships/slide" Target="../slides/slide575.xml"/><Relationship Id="rId1" Type="http://schemas.openxmlformats.org/officeDocument/2006/relationships/notesMaster" Target="../notesMasters/notesMaster1.xml"/></Relationships>
</file>

<file path=ppt/notesSlides/_rels/notesSlide576.xml.rels><?xml version="1.0" encoding="UTF-8" standalone="yes"?>
<Relationships xmlns="http://schemas.openxmlformats.org/package/2006/relationships"><Relationship Id="rId2" Type="http://schemas.openxmlformats.org/officeDocument/2006/relationships/slide" Target="../slides/slide576.xml"/><Relationship Id="rId1" Type="http://schemas.openxmlformats.org/officeDocument/2006/relationships/notesMaster" Target="../notesMasters/notesMaster1.xml"/></Relationships>
</file>

<file path=ppt/notesSlides/_rels/notesSlide577.xml.rels><?xml version="1.0" encoding="UTF-8" standalone="yes"?>
<Relationships xmlns="http://schemas.openxmlformats.org/package/2006/relationships"><Relationship Id="rId2" Type="http://schemas.openxmlformats.org/officeDocument/2006/relationships/slide" Target="../slides/slide577.xml"/><Relationship Id="rId1" Type="http://schemas.openxmlformats.org/officeDocument/2006/relationships/notesMaster" Target="../notesMasters/notesMaster1.xml"/></Relationships>
</file>

<file path=ppt/notesSlides/_rels/notesSlide578.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579.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0.xml.rels><?xml version="1.0" encoding="UTF-8" standalone="yes"?>
<Relationships xmlns="http://schemas.openxmlformats.org/package/2006/relationships"><Relationship Id="rId2" Type="http://schemas.openxmlformats.org/officeDocument/2006/relationships/slide" Target="../slides/slide580.xml"/><Relationship Id="rId1" Type="http://schemas.openxmlformats.org/officeDocument/2006/relationships/notesMaster" Target="../notesMasters/notesMaster1.xml"/></Relationships>
</file>

<file path=ppt/notesSlides/_rels/notesSlide581.xml.rels><?xml version="1.0" encoding="UTF-8" standalone="yes"?>
<Relationships xmlns="http://schemas.openxmlformats.org/package/2006/relationships"><Relationship Id="rId2" Type="http://schemas.openxmlformats.org/officeDocument/2006/relationships/slide" Target="../slides/slide581.xml"/><Relationship Id="rId1" Type="http://schemas.openxmlformats.org/officeDocument/2006/relationships/notesMaster" Target="../notesMasters/notesMaster1.xml"/></Relationships>
</file>

<file path=ppt/notesSlides/_rels/notesSlide582.xml.rels><?xml version="1.0" encoding="UTF-8" standalone="yes"?>
<Relationships xmlns="http://schemas.openxmlformats.org/package/2006/relationships"><Relationship Id="rId2" Type="http://schemas.openxmlformats.org/officeDocument/2006/relationships/slide" Target="../slides/slide582.xml"/><Relationship Id="rId1" Type="http://schemas.openxmlformats.org/officeDocument/2006/relationships/notesMaster" Target="../notesMasters/notesMaster1.xml"/></Relationships>
</file>

<file path=ppt/notesSlides/_rels/notesSlide583.xml.rels><?xml version="1.0" encoding="UTF-8" standalone="yes"?>
<Relationships xmlns="http://schemas.openxmlformats.org/package/2006/relationships"><Relationship Id="rId2" Type="http://schemas.openxmlformats.org/officeDocument/2006/relationships/slide" Target="../slides/slide583.xml"/><Relationship Id="rId1" Type="http://schemas.openxmlformats.org/officeDocument/2006/relationships/notesMaster" Target="../notesMasters/notesMaster1.xml"/></Relationships>
</file>

<file path=ppt/notesSlides/_rels/notesSlide584.xml.rels><?xml version="1.0" encoding="UTF-8" standalone="yes"?>
<Relationships xmlns="http://schemas.openxmlformats.org/package/2006/relationships"><Relationship Id="rId2" Type="http://schemas.openxmlformats.org/officeDocument/2006/relationships/slide" Target="../slides/slide584.xml"/><Relationship Id="rId1" Type="http://schemas.openxmlformats.org/officeDocument/2006/relationships/notesMaster" Target="../notesMasters/notesMaster1.xml"/></Relationships>
</file>

<file path=ppt/notesSlides/_rels/notesSlide585.xml.rels><?xml version="1.0" encoding="UTF-8" standalone="yes"?>
<Relationships xmlns="http://schemas.openxmlformats.org/package/2006/relationships"><Relationship Id="rId2" Type="http://schemas.openxmlformats.org/officeDocument/2006/relationships/slide" Target="../slides/slide585.xml"/><Relationship Id="rId1" Type="http://schemas.openxmlformats.org/officeDocument/2006/relationships/notesMaster" Target="../notesMasters/notesMaster1.xml"/></Relationships>
</file>

<file path=ppt/notesSlides/_rels/notesSlide586.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587.xml.rels><?xml version="1.0" encoding="UTF-8" standalone="yes"?>
<Relationships xmlns="http://schemas.openxmlformats.org/package/2006/relationships"><Relationship Id="rId2" Type="http://schemas.openxmlformats.org/officeDocument/2006/relationships/slide" Target="../slides/slide587.xml"/><Relationship Id="rId1" Type="http://schemas.openxmlformats.org/officeDocument/2006/relationships/notesMaster" Target="../notesMasters/notesMaster1.xml"/></Relationships>
</file>

<file path=ppt/notesSlides/_rels/notesSlide588.xml.rels><?xml version="1.0" encoding="UTF-8" standalone="yes"?>
<Relationships xmlns="http://schemas.openxmlformats.org/package/2006/relationships"><Relationship Id="rId2" Type="http://schemas.openxmlformats.org/officeDocument/2006/relationships/slide" Target="../slides/slide588.xml"/><Relationship Id="rId1" Type="http://schemas.openxmlformats.org/officeDocument/2006/relationships/notesMaster" Target="../notesMasters/notesMaster1.xml"/></Relationships>
</file>

<file path=ppt/notesSlides/_rels/notesSlide589.xml.rels><?xml version="1.0" encoding="UTF-8" standalone="yes"?>
<Relationships xmlns="http://schemas.openxmlformats.org/package/2006/relationships"><Relationship Id="rId2" Type="http://schemas.openxmlformats.org/officeDocument/2006/relationships/slide" Target="../slides/slide58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0.xml.rels><?xml version="1.0" encoding="UTF-8" standalone="yes"?>
<Relationships xmlns="http://schemas.openxmlformats.org/package/2006/relationships"><Relationship Id="rId2" Type="http://schemas.openxmlformats.org/officeDocument/2006/relationships/slide" Target="../slides/slide590.xml"/><Relationship Id="rId1" Type="http://schemas.openxmlformats.org/officeDocument/2006/relationships/notesMaster" Target="../notesMasters/notesMaster1.xml"/></Relationships>
</file>

<file path=ppt/notesSlides/_rels/notesSlide591.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592.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593.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594.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595.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596.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597.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598.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599.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00.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601.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602.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603.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604.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605.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606.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607.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608.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609.xml.rels><?xml version="1.0" encoding="UTF-8" standalone="yes"?>
<Relationships xmlns="http://schemas.openxmlformats.org/package/2006/relationships"><Relationship Id="rId2" Type="http://schemas.openxmlformats.org/officeDocument/2006/relationships/slide" Target="../slides/slide60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0.xml.rels><?xml version="1.0" encoding="UTF-8" standalone="yes"?>
<Relationships xmlns="http://schemas.openxmlformats.org/package/2006/relationships"><Relationship Id="rId2" Type="http://schemas.openxmlformats.org/officeDocument/2006/relationships/slide" Target="../slides/slide610.xml"/><Relationship Id="rId1" Type="http://schemas.openxmlformats.org/officeDocument/2006/relationships/notesMaster" Target="../notesMasters/notesMaster1.xml"/></Relationships>
</file>

<file path=ppt/notesSlides/_rels/notesSlide611.xml.rels><?xml version="1.0" encoding="UTF-8" standalone="yes"?>
<Relationships xmlns="http://schemas.openxmlformats.org/package/2006/relationships"><Relationship Id="rId2" Type="http://schemas.openxmlformats.org/officeDocument/2006/relationships/slide" Target="../slides/slide611.xml"/><Relationship Id="rId1" Type="http://schemas.openxmlformats.org/officeDocument/2006/relationships/notesMaster" Target="../notesMasters/notesMaster1.xml"/></Relationships>
</file>

<file path=ppt/notesSlides/_rels/notesSlide612.xml.rels><?xml version="1.0" encoding="UTF-8" standalone="yes"?>
<Relationships xmlns="http://schemas.openxmlformats.org/package/2006/relationships"><Relationship Id="rId2" Type="http://schemas.openxmlformats.org/officeDocument/2006/relationships/slide" Target="../slides/slide612.xml"/><Relationship Id="rId1" Type="http://schemas.openxmlformats.org/officeDocument/2006/relationships/notesMaster" Target="../notesMasters/notesMaster1.xml"/></Relationships>
</file>

<file path=ppt/notesSlides/_rels/notesSlide613.xml.rels><?xml version="1.0" encoding="UTF-8" standalone="yes"?>
<Relationships xmlns="http://schemas.openxmlformats.org/package/2006/relationships"><Relationship Id="rId2" Type="http://schemas.openxmlformats.org/officeDocument/2006/relationships/slide" Target="../slides/slide613.xml"/><Relationship Id="rId1" Type="http://schemas.openxmlformats.org/officeDocument/2006/relationships/notesMaster" Target="../notesMasters/notesMaster1.xml"/></Relationships>
</file>

<file path=ppt/notesSlides/_rels/notesSlide614.xml.rels><?xml version="1.0" encoding="UTF-8" standalone="yes"?>
<Relationships xmlns="http://schemas.openxmlformats.org/package/2006/relationships"><Relationship Id="rId2" Type="http://schemas.openxmlformats.org/officeDocument/2006/relationships/slide" Target="../slides/slide614.xml"/><Relationship Id="rId1" Type="http://schemas.openxmlformats.org/officeDocument/2006/relationships/notesMaster" Target="../notesMasters/notesMaster1.xml"/></Relationships>
</file>

<file path=ppt/notesSlides/_rels/notesSlide615.xml.rels><?xml version="1.0" encoding="UTF-8" standalone="yes"?>
<Relationships xmlns="http://schemas.openxmlformats.org/package/2006/relationships"><Relationship Id="rId2" Type="http://schemas.openxmlformats.org/officeDocument/2006/relationships/slide" Target="../slides/slide615.xml"/><Relationship Id="rId1" Type="http://schemas.openxmlformats.org/officeDocument/2006/relationships/notesMaster" Target="../notesMasters/notesMaster1.xml"/></Relationships>
</file>

<file path=ppt/notesSlides/_rels/notesSlide616.xml.rels><?xml version="1.0" encoding="UTF-8" standalone="yes"?>
<Relationships xmlns="http://schemas.openxmlformats.org/package/2006/relationships"><Relationship Id="rId2" Type="http://schemas.openxmlformats.org/officeDocument/2006/relationships/slide" Target="../slides/slide616.xml"/><Relationship Id="rId1" Type="http://schemas.openxmlformats.org/officeDocument/2006/relationships/notesMaster" Target="../notesMasters/notesMaster1.xml"/></Relationships>
</file>

<file path=ppt/notesSlides/_rels/notesSlide617.xml.rels><?xml version="1.0" encoding="UTF-8" standalone="yes"?>
<Relationships xmlns="http://schemas.openxmlformats.org/package/2006/relationships"><Relationship Id="rId2" Type="http://schemas.openxmlformats.org/officeDocument/2006/relationships/slide" Target="../slides/slide617.xml"/><Relationship Id="rId1" Type="http://schemas.openxmlformats.org/officeDocument/2006/relationships/notesMaster" Target="../notesMasters/notesMaster1.xml"/></Relationships>
</file>

<file path=ppt/notesSlides/_rels/notesSlide618.xml.rels><?xml version="1.0" encoding="UTF-8" standalone="yes"?>
<Relationships xmlns="http://schemas.openxmlformats.org/package/2006/relationships"><Relationship Id="rId2" Type="http://schemas.openxmlformats.org/officeDocument/2006/relationships/slide" Target="../slides/slide618.xml"/><Relationship Id="rId1" Type="http://schemas.openxmlformats.org/officeDocument/2006/relationships/notesMaster" Target="../notesMasters/notesMaster1.xml"/></Relationships>
</file>

<file path=ppt/notesSlides/_rels/notesSlide619.xml.rels><?xml version="1.0" encoding="UTF-8" standalone="yes"?>
<Relationships xmlns="http://schemas.openxmlformats.org/package/2006/relationships"><Relationship Id="rId2" Type="http://schemas.openxmlformats.org/officeDocument/2006/relationships/slide" Target="../slides/slide61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0.xml.rels><?xml version="1.0" encoding="UTF-8" standalone="yes"?>
<Relationships xmlns="http://schemas.openxmlformats.org/package/2006/relationships"><Relationship Id="rId2" Type="http://schemas.openxmlformats.org/officeDocument/2006/relationships/slide" Target="../slides/slide620.xml"/><Relationship Id="rId1" Type="http://schemas.openxmlformats.org/officeDocument/2006/relationships/notesMaster" Target="../notesMasters/notesMaster1.xml"/></Relationships>
</file>

<file path=ppt/notesSlides/_rels/notesSlide621.xml.rels><?xml version="1.0" encoding="UTF-8" standalone="yes"?>
<Relationships xmlns="http://schemas.openxmlformats.org/package/2006/relationships"><Relationship Id="rId2" Type="http://schemas.openxmlformats.org/officeDocument/2006/relationships/slide" Target="../slides/slide621.xml"/><Relationship Id="rId1" Type="http://schemas.openxmlformats.org/officeDocument/2006/relationships/notesMaster" Target="../notesMasters/notesMaster1.xml"/></Relationships>
</file>

<file path=ppt/notesSlides/_rels/notesSlide622.xml.rels><?xml version="1.0" encoding="UTF-8" standalone="yes"?>
<Relationships xmlns="http://schemas.openxmlformats.org/package/2006/relationships"><Relationship Id="rId2" Type="http://schemas.openxmlformats.org/officeDocument/2006/relationships/slide" Target="../slides/slide622.xml"/><Relationship Id="rId1" Type="http://schemas.openxmlformats.org/officeDocument/2006/relationships/notesMaster" Target="../notesMasters/notesMaster1.xml"/></Relationships>
</file>

<file path=ppt/notesSlides/_rels/notesSlide623.xml.rels><?xml version="1.0" encoding="UTF-8" standalone="yes"?>
<Relationships xmlns="http://schemas.openxmlformats.org/package/2006/relationships"><Relationship Id="rId2" Type="http://schemas.openxmlformats.org/officeDocument/2006/relationships/slide" Target="../slides/slide623.xml"/><Relationship Id="rId1" Type="http://schemas.openxmlformats.org/officeDocument/2006/relationships/notesMaster" Target="../notesMasters/notesMaster1.xml"/></Relationships>
</file>

<file path=ppt/notesSlides/_rels/notesSlide624.xml.rels><?xml version="1.0" encoding="UTF-8" standalone="yes"?>
<Relationships xmlns="http://schemas.openxmlformats.org/package/2006/relationships"><Relationship Id="rId2" Type="http://schemas.openxmlformats.org/officeDocument/2006/relationships/slide" Target="../slides/slide624.xml"/><Relationship Id="rId1" Type="http://schemas.openxmlformats.org/officeDocument/2006/relationships/notesMaster" Target="../notesMasters/notesMaster1.xml"/></Relationships>
</file>

<file path=ppt/notesSlides/_rels/notesSlide625.xml.rels><?xml version="1.0" encoding="UTF-8" standalone="yes"?>
<Relationships xmlns="http://schemas.openxmlformats.org/package/2006/relationships"><Relationship Id="rId2" Type="http://schemas.openxmlformats.org/officeDocument/2006/relationships/slide" Target="../slides/slide625.xml"/><Relationship Id="rId1" Type="http://schemas.openxmlformats.org/officeDocument/2006/relationships/notesMaster" Target="../notesMasters/notesMaster1.xml"/></Relationships>
</file>

<file path=ppt/notesSlides/_rels/notesSlide626.xml.rels><?xml version="1.0" encoding="UTF-8" standalone="yes"?>
<Relationships xmlns="http://schemas.openxmlformats.org/package/2006/relationships"><Relationship Id="rId2" Type="http://schemas.openxmlformats.org/officeDocument/2006/relationships/slide" Target="../slides/slide626.xml"/><Relationship Id="rId1" Type="http://schemas.openxmlformats.org/officeDocument/2006/relationships/notesMaster" Target="../notesMasters/notesMaster1.xml"/></Relationships>
</file>

<file path=ppt/notesSlides/_rels/notesSlide627.xml.rels><?xml version="1.0" encoding="UTF-8" standalone="yes"?>
<Relationships xmlns="http://schemas.openxmlformats.org/package/2006/relationships"><Relationship Id="rId2" Type="http://schemas.openxmlformats.org/officeDocument/2006/relationships/slide" Target="../slides/slide627.xml"/><Relationship Id="rId1" Type="http://schemas.openxmlformats.org/officeDocument/2006/relationships/notesMaster" Target="../notesMasters/notesMaster1.xml"/></Relationships>
</file>

<file path=ppt/notesSlides/_rels/notesSlide628.xml.rels><?xml version="1.0" encoding="UTF-8" standalone="yes"?>
<Relationships xmlns="http://schemas.openxmlformats.org/package/2006/relationships"><Relationship Id="rId2" Type="http://schemas.openxmlformats.org/officeDocument/2006/relationships/slide" Target="../slides/slide628.xml"/><Relationship Id="rId1" Type="http://schemas.openxmlformats.org/officeDocument/2006/relationships/notesMaster" Target="../notesMasters/notesMaster1.xml"/></Relationships>
</file>

<file path=ppt/notesSlides/_rels/notesSlide629.xml.rels><?xml version="1.0" encoding="UTF-8" standalone="yes"?>
<Relationships xmlns="http://schemas.openxmlformats.org/package/2006/relationships"><Relationship Id="rId2" Type="http://schemas.openxmlformats.org/officeDocument/2006/relationships/slide" Target="../slides/slide62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0.xml.rels><?xml version="1.0" encoding="UTF-8" standalone="yes"?>
<Relationships xmlns="http://schemas.openxmlformats.org/package/2006/relationships"><Relationship Id="rId2" Type="http://schemas.openxmlformats.org/officeDocument/2006/relationships/slide" Target="../slides/slide630.xml"/><Relationship Id="rId1" Type="http://schemas.openxmlformats.org/officeDocument/2006/relationships/notesMaster" Target="../notesMasters/notesMaster1.xml"/></Relationships>
</file>

<file path=ppt/notesSlides/_rels/notesSlide631.xml.rels><?xml version="1.0" encoding="UTF-8" standalone="yes"?>
<Relationships xmlns="http://schemas.openxmlformats.org/package/2006/relationships"><Relationship Id="rId2" Type="http://schemas.openxmlformats.org/officeDocument/2006/relationships/slide" Target="../slides/slide631.xml"/><Relationship Id="rId1" Type="http://schemas.openxmlformats.org/officeDocument/2006/relationships/notesMaster" Target="../notesMasters/notesMaster1.xml"/></Relationships>
</file>

<file path=ppt/notesSlides/_rels/notesSlide632.xml.rels><?xml version="1.0" encoding="UTF-8" standalone="yes"?>
<Relationships xmlns="http://schemas.openxmlformats.org/package/2006/relationships"><Relationship Id="rId2" Type="http://schemas.openxmlformats.org/officeDocument/2006/relationships/slide" Target="../slides/slide632.xml"/><Relationship Id="rId1" Type="http://schemas.openxmlformats.org/officeDocument/2006/relationships/notesMaster" Target="../notesMasters/notesMaster1.xml"/></Relationships>
</file>

<file path=ppt/notesSlides/_rels/notesSlide633.xml.rels><?xml version="1.0" encoding="UTF-8" standalone="yes"?>
<Relationships xmlns="http://schemas.openxmlformats.org/package/2006/relationships"><Relationship Id="rId2" Type="http://schemas.openxmlformats.org/officeDocument/2006/relationships/slide" Target="../slides/slide633.xml"/><Relationship Id="rId1" Type="http://schemas.openxmlformats.org/officeDocument/2006/relationships/notesMaster" Target="../notesMasters/notesMaster1.xml"/></Relationships>
</file>

<file path=ppt/notesSlides/_rels/notesSlide634.xml.rels><?xml version="1.0" encoding="UTF-8" standalone="yes"?>
<Relationships xmlns="http://schemas.openxmlformats.org/package/2006/relationships"><Relationship Id="rId2" Type="http://schemas.openxmlformats.org/officeDocument/2006/relationships/slide" Target="../slides/slide634.xml"/><Relationship Id="rId1" Type="http://schemas.openxmlformats.org/officeDocument/2006/relationships/notesMaster" Target="../notesMasters/notesMaster1.xml"/></Relationships>
</file>

<file path=ppt/notesSlides/_rels/notesSlide635.xml.rels><?xml version="1.0" encoding="UTF-8" standalone="yes"?>
<Relationships xmlns="http://schemas.openxmlformats.org/package/2006/relationships"><Relationship Id="rId2" Type="http://schemas.openxmlformats.org/officeDocument/2006/relationships/slide" Target="../slides/slide635.xml"/><Relationship Id="rId1" Type="http://schemas.openxmlformats.org/officeDocument/2006/relationships/notesMaster" Target="../notesMasters/notesMaster1.xml"/></Relationships>
</file>

<file path=ppt/notesSlides/_rels/notesSlide636.xml.rels><?xml version="1.0" encoding="UTF-8" standalone="yes"?>
<Relationships xmlns="http://schemas.openxmlformats.org/package/2006/relationships"><Relationship Id="rId2" Type="http://schemas.openxmlformats.org/officeDocument/2006/relationships/slide" Target="../slides/slide63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幻灯片图像占位符 1"/>
          <p:cNvSpPr>
            <a:spLocks noGrp="1" noRot="1" noChangeAspect="1" noTextEdit="1"/>
          </p:cNvSpPr>
          <p:nvPr>
            <p:ph type="sldImg"/>
          </p:nvPr>
        </p:nvSpPr>
        <p:spPr>
          <a:ln>
            <a:miter lim="800000"/>
          </a:ln>
        </p:spPr>
      </p:sp>
      <p:sp>
        <p:nvSpPr>
          <p:cNvPr id="18435"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1843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a:t>
            </a:fld>
            <a:endParaRPr lang="zh-CN" altLang="en-US" sz="1200" dirty="0"/>
          </a:p>
        </p:txBody>
      </p:sp>
    </p:spTree>
    <p:extLst>
      <p:ext uri="{BB962C8B-B14F-4D97-AF65-F5344CB8AC3E}">
        <p14:creationId xmlns:p14="http://schemas.microsoft.com/office/powerpoint/2010/main" val="13111365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10</a:t>
            </a:fld>
            <a:endParaRPr lang="zh-CN" altLang="en-US" sz="1200" dirty="0"/>
          </a:p>
        </p:txBody>
      </p:sp>
    </p:spTree>
    <p:extLst>
      <p:ext uri="{BB962C8B-B14F-4D97-AF65-F5344CB8AC3E}">
        <p14:creationId xmlns:p14="http://schemas.microsoft.com/office/powerpoint/2010/main" val="292823156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100</a:t>
            </a:fld>
            <a:endParaRPr lang="zh-CN" altLang="en-US" sz="1200" dirty="0">
              <a:solidFill>
                <a:prstClr val="black"/>
              </a:solidFill>
            </a:endParaRPr>
          </a:p>
        </p:txBody>
      </p:sp>
    </p:spTree>
    <p:extLst>
      <p:ext uri="{BB962C8B-B14F-4D97-AF65-F5344CB8AC3E}">
        <p14:creationId xmlns:p14="http://schemas.microsoft.com/office/powerpoint/2010/main" val="264613663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101</a:t>
            </a:fld>
            <a:endParaRPr lang="zh-CN" altLang="en-US" sz="1200" dirty="0">
              <a:solidFill>
                <a:prstClr val="black"/>
              </a:solidFill>
            </a:endParaRPr>
          </a:p>
        </p:txBody>
      </p:sp>
    </p:spTree>
    <p:extLst>
      <p:ext uri="{BB962C8B-B14F-4D97-AF65-F5344CB8AC3E}">
        <p14:creationId xmlns:p14="http://schemas.microsoft.com/office/powerpoint/2010/main" val="90111719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102</a:t>
            </a:fld>
            <a:endParaRPr lang="zh-CN" altLang="en-US" sz="1200" dirty="0">
              <a:solidFill>
                <a:prstClr val="black"/>
              </a:solidFill>
            </a:endParaRPr>
          </a:p>
        </p:txBody>
      </p:sp>
    </p:spTree>
    <p:extLst>
      <p:ext uri="{BB962C8B-B14F-4D97-AF65-F5344CB8AC3E}">
        <p14:creationId xmlns:p14="http://schemas.microsoft.com/office/powerpoint/2010/main" val="59287786"/>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103</a:t>
            </a:fld>
            <a:endParaRPr lang="zh-CN" altLang="en-US" sz="1200" dirty="0">
              <a:solidFill>
                <a:prstClr val="black"/>
              </a:solidFill>
            </a:endParaRPr>
          </a:p>
        </p:txBody>
      </p:sp>
    </p:spTree>
    <p:extLst>
      <p:ext uri="{BB962C8B-B14F-4D97-AF65-F5344CB8AC3E}">
        <p14:creationId xmlns:p14="http://schemas.microsoft.com/office/powerpoint/2010/main" val="393691045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104</a:t>
            </a:fld>
            <a:endParaRPr lang="zh-CN" altLang="en-US" sz="1200" dirty="0">
              <a:solidFill>
                <a:prstClr val="black"/>
              </a:solidFill>
            </a:endParaRPr>
          </a:p>
        </p:txBody>
      </p:sp>
    </p:spTree>
    <p:extLst>
      <p:ext uri="{BB962C8B-B14F-4D97-AF65-F5344CB8AC3E}">
        <p14:creationId xmlns:p14="http://schemas.microsoft.com/office/powerpoint/2010/main" val="125172574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105</a:t>
            </a:fld>
            <a:endParaRPr lang="zh-CN" altLang="en-US" sz="1200" dirty="0">
              <a:solidFill>
                <a:prstClr val="black"/>
              </a:solidFill>
            </a:endParaRPr>
          </a:p>
        </p:txBody>
      </p:sp>
    </p:spTree>
    <p:extLst>
      <p:ext uri="{BB962C8B-B14F-4D97-AF65-F5344CB8AC3E}">
        <p14:creationId xmlns:p14="http://schemas.microsoft.com/office/powerpoint/2010/main" val="214010243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106</a:t>
            </a:fld>
            <a:endParaRPr lang="zh-CN" altLang="en-US" sz="1200" dirty="0">
              <a:solidFill>
                <a:prstClr val="black"/>
              </a:solidFill>
            </a:endParaRPr>
          </a:p>
        </p:txBody>
      </p:sp>
    </p:spTree>
    <p:extLst>
      <p:ext uri="{BB962C8B-B14F-4D97-AF65-F5344CB8AC3E}">
        <p14:creationId xmlns:p14="http://schemas.microsoft.com/office/powerpoint/2010/main" val="334589709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107</a:t>
            </a:fld>
            <a:endParaRPr lang="zh-CN" altLang="en-US" sz="1200" dirty="0">
              <a:solidFill>
                <a:prstClr val="black"/>
              </a:solidFill>
            </a:endParaRPr>
          </a:p>
        </p:txBody>
      </p:sp>
    </p:spTree>
    <p:extLst>
      <p:ext uri="{BB962C8B-B14F-4D97-AF65-F5344CB8AC3E}">
        <p14:creationId xmlns:p14="http://schemas.microsoft.com/office/powerpoint/2010/main" val="118499788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108</a:t>
            </a:fld>
            <a:endParaRPr lang="zh-CN" altLang="en-US" sz="1200" dirty="0">
              <a:solidFill>
                <a:prstClr val="black"/>
              </a:solidFill>
            </a:endParaRPr>
          </a:p>
        </p:txBody>
      </p:sp>
    </p:spTree>
    <p:extLst>
      <p:ext uri="{BB962C8B-B14F-4D97-AF65-F5344CB8AC3E}">
        <p14:creationId xmlns:p14="http://schemas.microsoft.com/office/powerpoint/2010/main" val="1298494084"/>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109</a:t>
            </a:fld>
            <a:endParaRPr lang="zh-CN" altLang="en-US" sz="1200" dirty="0">
              <a:solidFill>
                <a:prstClr val="black"/>
              </a:solidFill>
            </a:endParaRPr>
          </a:p>
        </p:txBody>
      </p:sp>
    </p:spTree>
    <p:extLst>
      <p:ext uri="{BB962C8B-B14F-4D97-AF65-F5344CB8AC3E}">
        <p14:creationId xmlns:p14="http://schemas.microsoft.com/office/powerpoint/2010/main" val="386677854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11</a:t>
            </a:fld>
            <a:endParaRPr lang="zh-CN" altLang="en-US" sz="1200" dirty="0"/>
          </a:p>
        </p:txBody>
      </p:sp>
    </p:spTree>
    <p:extLst>
      <p:ext uri="{BB962C8B-B14F-4D97-AF65-F5344CB8AC3E}">
        <p14:creationId xmlns:p14="http://schemas.microsoft.com/office/powerpoint/2010/main" val="321824932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110</a:t>
            </a:fld>
            <a:endParaRPr lang="zh-CN" altLang="en-US" sz="1200" dirty="0">
              <a:solidFill>
                <a:prstClr val="black"/>
              </a:solidFill>
            </a:endParaRPr>
          </a:p>
        </p:txBody>
      </p:sp>
    </p:spTree>
    <p:extLst>
      <p:ext uri="{BB962C8B-B14F-4D97-AF65-F5344CB8AC3E}">
        <p14:creationId xmlns:p14="http://schemas.microsoft.com/office/powerpoint/2010/main" val="61447714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111</a:t>
            </a:fld>
            <a:endParaRPr lang="zh-CN" altLang="en-US" sz="1200" dirty="0">
              <a:solidFill>
                <a:prstClr val="black"/>
              </a:solidFill>
            </a:endParaRPr>
          </a:p>
        </p:txBody>
      </p:sp>
    </p:spTree>
    <p:extLst>
      <p:ext uri="{BB962C8B-B14F-4D97-AF65-F5344CB8AC3E}">
        <p14:creationId xmlns:p14="http://schemas.microsoft.com/office/powerpoint/2010/main" val="21054859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112</a:t>
            </a:fld>
            <a:endParaRPr lang="zh-CN" altLang="en-US" sz="1200" dirty="0">
              <a:solidFill>
                <a:prstClr val="black"/>
              </a:solidFill>
            </a:endParaRPr>
          </a:p>
        </p:txBody>
      </p:sp>
    </p:spTree>
    <p:extLst>
      <p:ext uri="{BB962C8B-B14F-4D97-AF65-F5344CB8AC3E}">
        <p14:creationId xmlns:p14="http://schemas.microsoft.com/office/powerpoint/2010/main" val="31544041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113</a:t>
            </a:fld>
            <a:endParaRPr lang="zh-CN" altLang="en-US" sz="1200" dirty="0">
              <a:solidFill>
                <a:prstClr val="black"/>
              </a:solidFill>
            </a:endParaRPr>
          </a:p>
        </p:txBody>
      </p:sp>
    </p:spTree>
    <p:extLst>
      <p:ext uri="{BB962C8B-B14F-4D97-AF65-F5344CB8AC3E}">
        <p14:creationId xmlns:p14="http://schemas.microsoft.com/office/powerpoint/2010/main" val="196672708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114</a:t>
            </a:fld>
            <a:endParaRPr lang="zh-CN" altLang="en-US" sz="1200" dirty="0">
              <a:solidFill>
                <a:prstClr val="black"/>
              </a:solidFill>
            </a:endParaRPr>
          </a:p>
        </p:txBody>
      </p:sp>
    </p:spTree>
    <p:extLst>
      <p:ext uri="{BB962C8B-B14F-4D97-AF65-F5344CB8AC3E}">
        <p14:creationId xmlns:p14="http://schemas.microsoft.com/office/powerpoint/2010/main" val="104165792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115</a:t>
            </a:fld>
            <a:endParaRPr lang="zh-CN" altLang="en-US" sz="1200" dirty="0">
              <a:solidFill>
                <a:prstClr val="black"/>
              </a:solidFill>
            </a:endParaRPr>
          </a:p>
        </p:txBody>
      </p:sp>
    </p:spTree>
    <p:extLst>
      <p:ext uri="{BB962C8B-B14F-4D97-AF65-F5344CB8AC3E}">
        <p14:creationId xmlns:p14="http://schemas.microsoft.com/office/powerpoint/2010/main" val="184842819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116</a:t>
            </a:fld>
            <a:endParaRPr lang="zh-CN" altLang="en-US" sz="1200" dirty="0">
              <a:solidFill>
                <a:prstClr val="black"/>
              </a:solidFill>
            </a:endParaRPr>
          </a:p>
        </p:txBody>
      </p:sp>
    </p:spTree>
    <p:extLst>
      <p:ext uri="{BB962C8B-B14F-4D97-AF65-F5344CB8AC3E}">
        <p14:creationId xmlns:p14="http://schemas.microsoft.com/office/powerpoint/2010/main" val="123352725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117</a:t>
            </a:fld>
            <a:endParaRPr lang="zh-CN" altLang="en-US" sz="1200" dirty="0">
              <a:solidFill>
                <a:prstClr val="black"/>
              </a:solidFill>
            </a:endParaRPr>
          </a:p>
        </p:txBody>
      </p:sp>
    </p:spTree>
    <p:extLst>
      <p:ext uri="{BB962C8B-B14F-4D97-AF65-F5344CB8AC3E}">
        <p14:creationId xmlns:p14="http://schemas.microsoft.com/office/powerpoint/2010/main" val="281039139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118</a:t>
            </a:fld>
            <a:endParaRPr lang="zh-CN" altLang="en-US" sz="1200" dirty="0">
              <a:solidFill>
                <a:prstClr val="black"/>
              </a:solidFill>
            </a:endParaRPr>
          </a:p>
        </p:txBody>
      </p:sp>
    </p:spTree>
    <p:extLst>
      <p:ext uri="{BB962C8B-B14F-4D97-AF65-F5344CB8AC3E}">
        <p14:creationId xmlns:p14="http://schemas.microsoft.com/office/powerpoint/2010/main" val="811058685"/>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119</a:t>
            </a:fld>
            <a:endParaRPr lang="zh-CN" altLang="en-US" sz="1200" dirty="0">
              <a:solidFill>
                <a:prstClr val="black"/>
              </a:solidFill>
            </a:endParaRPr>
          </a:p>
        </p:txBody>
      </p:sp>
    </p:spTree>
    <p:extLst>
      <p:ext uri="{BB962C8B-B14F-4D97-AF65-F5344CB8AC3E}">
        <p14:creationId xmlns:p14="http://schemas.microsoft.com/office/powerpoint/2010/main" val="10276573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12</a:t>
            </a:fld>
            <a:endParaRPr lang="zh-CN" altLang="en-US" sz="1200" dirty="0"/>
          </a:p>
        </p:txBody>
      </p:sp>
    </p:spTree>
    <p:extLst>
      <p:ext uri="{BB962C8B-B14F-4D97-AF65-F5344CB8AC3E}">
        <p14:creationId xmlns:p14="http://schemas.microsoft.com/office/powerpoint/2010/main" val="4252873332"/>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120</a:t>
            </a:fld>
            <a:endParaRPr lang="zh-CN" altLang="en-US" sz="1200" dirty="0">
              <a:solidFill>
                <a:prstClr val="black"/>
              </a:solidFill>
            </a:endParaRPr>
          </a:p>
        </p:txBody>
      </p:sp>
    </p:spTree>
    <p:extLst>
      <p:ext uri="{BB962C8B-B14F-4D97-AF65-F5344CB8AC3E}">
        <p14:creationId xmlns:p14="http://schemas.microsoft.com/office/powerpoint/2010/main" val="98319273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121</a:t>
            </a:fld>
            <a:endParaRPr lang="zh-CN" altLang="en-US" sz="1200" dirty="0">
              <a:solidFill>
                <a:prstClr val="black"/>
              </a:solidFill>
            </a:endParaRPr>
          </a:p>
        </p:txBody>
      </p:sp>
    </p:spTree>
    <p:extLst>
      <p:ext uri="{BB962C8B-B14F-4D97-AF65-F5344CB8AC3E}">
        <p14:creationId xmlns:p14="http://schemas.microsoft.com/office/powerpoint/2010/main" val="307896827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122</a:t>
            </a:fld>
            <a:endParaRPr lang="zh-CN" altLang="en-US" sz="1200" dirty="0">
              <a:solidFill>
                <a:prstClr val="black"/>
              </a:solidFill>
            </a:endParaRPr>
          </a:p>
        </p:txBody>
      </p:sp>
    </p:spTree>
    <p:extLst>
      <p:ext uri="{BB962C8B-B14F-4D97-AF65-F5344CB8AC3E}">
        <p14:creationId xmlns:p14="http://schemas.microsoft.com/office/powerpoint/2010/main" val="202644381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123</a:t>
            </a:fld>
            <a:endParaRPr lang="zh-CN" altLang="en-US" sz="1200" dirty="0">
              <a:solidFill>
                <a:prstClr val="black"/>
              </a:solidFill>
            </a:endParaRPr>
          </a:p>
        </p:txBody>
      </p:sp>
    </p:spTree>
    <p:extLst>
      <p:ext uri="{BB962C8B-B14F-4D97-AF65-F5344CB8AC3E}">
        <p14:creationId xmlns:p14="http://schemas.microsoft.com/office/powerpoint/2010/main" val="159199701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124</a:t>
            </a:fld>
            <a:endParaRPr lang="zh-CN" altLang="en-US" sz="1200" dirty="0">
              <a:solidFill>
                <a:prstClr val="black"/>
              </a:solidFill>
            </a:endParaRPr>
          </a:p>
        </p:txBody>
      </p:sp>
    </p:spTree>
    <p:extLst>
      <p:ext uri="{BB962C8B-B14F-4D97-AF65-F5344CB8AC3E}">
        <p14:creationId xmlns:p14="http://schemas.microsoft.com/office/powerpoint/2010/main" val="24109040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125</a:t>
            </a:fld>
            <a:endParaRPr lang="zh-CN" altLang="en-US" sz="1200" dirty="0">
              <a:solidFill>
                <a:prstClr val="black"/>
              </a:solidFill>
            </a:endParaRPr>
          </a:p>
        </p:txBody>
      </p:sp>
    </p:spTree>
    <p:extLst>
      <p:ext uri="{BB962C8B-B14F-4D97-AF65-F5344CB8AC3E}">
        <p14:creationId xmlns:p14="http://schemas.microsoft.com/office/powerpoint/2010/main" val="3678182021"/>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126</a:t>
            </a:fld>
            <a:endParaRPr lang="zh-CN" altLang="en-US" sz="1200" dirty="0">
              <a:solidFill>
                <a:prstClr val="black"/>
              </a:solidFill>
            </a:endParaRPr>
          </a:p>
        </p:txBody>
      </p:sp>
    </p:spTree>
    <p:extLst>
      <p:ext uri="{BB962C8B-B14F-4D97-AF65-F5344CB8AC3E}">
        <p14:creationId xmlns:p14="http://schemas.microsoft.com/office/powerpoint/2010/main" val="101867660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127</a:t>
            </a:fld>
            <a:endParaRPr lang="zh-CN" altLang="en-US" sz="1200" dirty="0">
              <a:solidFill>
                <a:prstClr val="black"/>
              </a:solidFill>
            </a:endParaRPr>
          </a:p>
        </p:txBody>
      </p:sp>
    </p:spTree>
    <p:extLst>
      <p:ext uri="{BB962C8B-B14F-4D97-AF65-F5344CB8AC3E}">
        <p14:creationId xmlns:p14="http://schemas.microsoft.com/office/powerpoint/2010/main" val="131309196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128</a:t>
            </a:fld>
            <a:endParaRPr lang="zh-CN" altLang="en-US" sz="1200" dirty="0">
              <a:solidFill>
                <a:prstClr val="black"/>
              </a:solidFill>
            </a:endParaRPr>
          </a:p>
        </p:txBody>
      </p:sp>
    </p:spTree>
    <p:extLst>
      <p:ext uri="{BB962C8B-B14F-4D97-AF65-F5344CB8AC3E}">
        <p14:creationId xmlns:p14="http://schemas.microsoft.com/office/powerpoint/2010/main" val="198869608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129</a:t>
            </a:fld>
            <a:endParaRPr lang="zh-CN" altLang="en-US" sz="1200" dirty="0">
              <a:solidFill>
                <a:prstClr val="black"/>
              </a:solidFill>
            </a:endParaRPr>
          </a:p>
        </p:txBody>
      </p:sp>
    </p:spTree>
    <p:extLst>
      <p:ext uri="{BB962C8B-B14F-4D97-AF65-F5344CB8AC3E}">
        <p14:creationId xmlns:p14="http://schemas.microsoft.com/office/powerpoint/2010/main" val="33686108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13</a:t>
            </a:fld>
            <a:endParaRPr lang="zh-CN" altLang="en-US" sz="1200" dirty="0"/>
          </a:p>
        </p:txBody>
      </p:sp>
    </p:spTree>
    <p:extLst>
      <p:ext uri="{BB962C8B-B14F-4D97-AF65-F5344CB8AC3E}">
        <p14:creationId xmlns:p14="http://schemas.microsoft.com/office/powerpoint/2010/main" val="2641763717"/>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130</a:t>
            </a:fld>
            <a:endParaRPr lang="zh-CN" altLang="en-US" sz="1200" dirty="0">
              <a:solidFill>
                <a:prstClr val="black"/>
              </a:solidFill>
            </a:endParaRPr>
          </a:p>
        </p:txBody>
      </p:sp>
    </p:spTree>
    <p:extLst>
      <p:ext uri="{BB962C8B-B14F-4D97-AF65-F5344CB8AC3E}">
        <p14:creationId xmlns:p14="http://schemas.microsoft.com/office/powerpoint/2010/main" val="1893542085"/>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131</a:t>
            </a:fld>
            <a:endParaRPr lang="zh-CN" altLang="en-US" sz="1200" dirty="0">
              <a:solidFill>
                <a:prstClr val="black"/>
              </a:solidFill>
            </a:endParaRPr>
          </a:p>
        </p:txBody>
      </p:sp>
    </p:spTree>
    <p:extLst>
      <p:ext uri="{BB962C8B-B14F-4D97-AF65-F5344CB8AC3E}">
        <p14:creationId xmlns:p14="http://schemas.microsoft.com/office/powerpoint/2010/main" val="3377034414"/>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132</a:t>
            </a:fld>
            <a:endParaRPr lang="zh-CN" altLang="en-US" sz="1200" dirty="0">
              <a:solidFill>
                <a:prstClr val="black"/>
              </a:solidFill>
            </a:endParaRPr>
          </a:p>
        </p:txBody>
      </p:sp>
    </p:spTree>
    <p:extLst>
      <p:ext uri="{BB962C8B-B14F-4D97-AF65-F5344CB8AC3E}">
        <p14:creationId xmlns:p14="http://schemas.microsoft.com/office/powerpoint/2010/main" val="7626206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133</a:t>
            </a:fld>
            <a:endParaRPr lang="zh-CN" altLang="en-US" sz="1200" dirty="0">
              <a:solidFill>
                <a:prstClr val="black"/>
              </a:solidFill>
            </a:endParaRPr>
          </a:p>
        </p:txBody>
      </p:sp>
    </p:spTree>
    <p:extLst>
      <p:ext uri="{BB962C8B-B14F-4D97-AF65-F5344CB8AC3E}">
        <p14:creationId xmlns:p14="http://schemas.microsoft.com/office/powerpoint/2010/main" val="2635561359"/>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134</a:t>
            </a:fld>
            <a:endParaRPr lang="zh-CN" altLang="en-US" sz="1200" dirty="0">
              <a:solidFill>
                <a:prstClr val="black"/>
              </a:solidFill>
            </a:endParaRPr>
          </a:p>
        </p:txBody>
      </p:sp>
    </p:spTree>
    <p:extLst>
      <p:ext uri="{BB962C8B-B14F-4D97-AF65-F5344CB8AC3E}">
        <p14:creationId xmlns:p14="http://schemas.microsoft.com/office/powerpoint/2010/main" val="222548440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135</a:t>
            </a:fld>
            <a:endParaRPr lang="zh-CN" altLang="en-US" sz="1200" dirty="0">
              <a:solidFill>
                <a:prstClr val="black"/>
              </a:solidFill>
            </a:endParaRPr>
          </a:p>
        </p:txBody>
      </p:sp>
    </p:spTree>
    <p:extLst>
      <p:ext uri="{BB962C8B-B14F-4D97-AF65-F5344CB8AC3E}">
        <p14:creationId xmlns:p14="http://schemas.microsoft.com/office/powerpoint/2010/main" val="2078040646"/>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136</a:t>
            </a:fld>
            <a:endParaRPr lang="zh-CN" altLang="en-US" sz="1200" dirty="0">
              <a:solidFill>
                <a:prstClr val="black"/>
              </a:solidFill>
            </a:endParaRPr>
          </a:p>
        </p:txBody>
      </p:sp>
    </p:spTree>
    <p:extLst>
      <p:ext uri="{BB962C8B-B14F-4D97-AF65-F5344CB8AC3E}">
        <p14:creationId xmlns:p14="http://schemas.microsoft.com/office/powerpoint/2010/main" val="380192303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137</a:t>
            </a:fld>
            <a:endParaRPr lang="zh-CN" altLang="en-US" sz="1200" dirty="0">
              <a:solidFill>
                <a:prstClr val="black"/>
              </a:solidFill>
            </a:endParaRPr>
          </a:p>
        </p:txBody>
      </p:sp>
    </p:spTree>
    <p:extLst>
      <p:ext uri="{BB962C8B-B14F-4D97-AF65-F5344CB8AC3E}">
        <p14:creationId xmlns:p14="http://schemas.microsoft.com/office/powerpoint/2010/main" val="1197777267"/>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138</a:t>
            </a:fld>
            <a:endParaRPr lang="zh-CN" altLang="en-US" sz="1200" dirty="0">
              <a:solidFill>
                <a:prstClr val="black"/>
              </a:solidFill>
            </a:endParaRPr>
          </a:p>
        </p:txBody>
      </p:sp>
    </p:spTree>
    <p:extLst>
      <p:ext uri="{BB962C8B-B14F-4D97-AF65-F5344CB8AC3E}">
        <p14:creationId xmlns:p14="http://schemas.microsoft.com/office/powerpoint/2010/main" val="3741908992"/>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139</a:t>
            </a:fld>
            <a:endParaRPr lang="zh-CN" altLang="en-US" sz="1200" dirty="0">
              <a:solidFill>
                <a:prstClr val="black"/>
              </a:solidFill>
            </a:endParaRPr>
          </a:p>
        </p:txBody>
      </p:sp>
    </p:spTree>
    <p:extLst>
      <p:ext uri="{BB962C8B-B14F-4D97-AF65-F5344CB8AC3E}">
        <p14:creationId xmlns:p14="http://schemas.microsoft.com/office/powerpoint/2010/main" val="39973387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14</a:t>
            </a:fld>
            <a:endParaRPr lang="zh-CN" altLang="en-US" sz="1200" dirty="0"/>
          </a:p>
        </p:txBody>
      </p:sp>
    </p:spTree>
    <p:extLst>
      <p:ext uri="{BB962C8B-B14F-4D97-AF65-F5344CB8AC3E}">
        <p14:creationId xmlns:p14="http://schemas.microsoft.com/office/powerpoint/2010/main" val="169920423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140</a:t>
            </a:fld>
            <a:endParaRPr lang="zh-CN" altLang="en-US" sz="1200" dirty="0">
              <a:solidFill>
                <a:prstClr val="black"/>
              </a:solidFill>
            </a:endParaRPr>
          </a:p>
        </p:txBody>
      </p:sp>
    </p:spTree>
    <p:extLst>
      <p:ext uri="{BB962C8B-B14F-4D97-AF65-F5344CB8AC3E}">
        <p14:creationId xmlns:p14="http://schemas.microsoft.com/office/powerpoint/2010/main" val="16616883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141</a:t>
            </a:fld>
            <a:endParaRPr lang="zh-CN" altLang="en-US" sz="1200" dirty="0">
              <a:solidFill>
                <a:prstClr val="black"/>
              </a:solidFill>
            </a:endParaRPr>
          </a:p>
        </p:txBody>
      </p:sp>
    </p:spTree>
    <p:extLst>
      <p:ext uri="{BB962C8B-B14F-4D97-AF65-F5344CB8AC3E}">
        <p14:creationId xmlns:p14="http://schemas.microsoft.com/office/powerpoint/2010/main" val="143942335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142</a:t>
            </a:fld>
            <a:endParaRPr lang="zh-CN" altLang="en-US" sz="1200" dirty="0">
              <a:solidFill>
                <a:prstClr val="black"/>
              </a:solidFill>
            </a:endParaRPr>
          </a:p>
        </p:txBody>
      </p:sp>
    </p:spTree>
    <p:extLst>
      <p:ext uri="{BB962C8B-B14F-4D97-AF65-F5344CB8AC3E}">
        <p14:creationId xmlns:p14="http://schemas.microsoft.com/office/powerpoint/2010/main" val="2318487466"/>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143</a:t>
            </a:fld>
            <a:endParaRPr lang="zh-CN" altLang="en-US" sz="1200" dirty="0">
              <a:solidFill>
                <a:prstClr val="black"/>
              </a:solidFill>
            </a:endParaRPr>
          </a:p>
        </p:txBody>
      </p:sp>
    </p:spTree>
    <p:extLst>
      <p:ext uri="{BB962C8B-B14F-4D97-AF65-F5344CB8AC3E}">
        <p14:creationId xmlns:p14="http://schemas.microsoft.com/office/powerpoint/2010/main" val="11264677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144</a:t>
            </a:fld>
            <a:endParaRPr lang="zh-CN" altLang="en-US" sz="1200" dirty="0">
              <a:solidFill>
                <a:prstClr val="black"/>
              </a:solidFill>
            </a:endParaRPr>
          </a:p>
        </p:txBody>
      </p:sp>
    </p:spTree>
    <p:extLst>
      <p:ext uri="{BB962C8B-B14F-4D97-AF65-F5344CB8AC3E}">
        <p14:creationId xmlns:p14="http://schemas.microsoft.com/office/powerpoint/2010/main" val="334998301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145</a:t>
            </a:fld>
            <a:endParaRPr lang="zh-CN" altLang="en-US" sz="1200" dirty="0">
              <a:solidFill>
                <a:prstClr val="black"/>
              </a:solidFill>
            </a:endParaRPr>
          </a:p>
        </p:txBody>
      </p:sp>
    </p:spTree>
    <p:extLst>
      <p:ext uri="{BB962C8B-B14F-4D97-AF65-F5344CB8AC3E}">
        <p14:creationId xmlns:p14="http://schemas.microsoft.com/office/powerpoint/2010/main" val="382372688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146</a:t>
            </a:fld>
            <a:endParaRPr lang="zh-CN" altLang="en-US" sz="1200" dirty="0">
              <a:solidFill>
                <a:prstClr val="black"/>
              </a:solidFill>
            </a:endParaRPr>
          </a:p>
        </p:txBody>
      </p:sp>
    </p:spTree>
    <p:extLst>
      <p:ext uri="{BB962C8B-B14F-4D97-AF65-F5344CB8AC3E}">
        <p14:creationId xmlns:p14="http://schemas.microsoft.com/office/powerpoint/2010/main" val="84826716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147</a:t>
            </a:fld>
            <a:endParaRPr lang="zh-CN" altLang="en-US" sz="1200" dirty="0">
              <a:solidFill>
                <a:prstClr val="black"/>
              </a:solidFill>
            </a:endParaRPr>
          </a:p>
        </p:txBody>
      </p:sp>
    </p:spTree>
    <p:extLst>
      <p:ext uri="{BB962C8B-B14F-4D97-AF65-F5344CB8AC3E}">
        <p14:creationId xmlns:p14="http://schemas.microsoft.com/office/powerpoint/2010/main" val="352727804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148</a:t>
            </a:fld>
            <a:endParaRPr lang="zh-CN" altLang="en-US" sz="1200" dirty="0">
              <a:solidFill>
                <a:prstClr val="black"/>
              </a:solidFill>
            </a:endParaRPr>
          </a:p>
        </p:txBody>
      </p:sp>
    </p:spTree>
    <p:extLst>
      <p:ext uri="{BB962C8B-B14F-4D97-AF65-F5344CB8AC3E}">
        <p14:creationId xmlns:p14="http://schemas.microsoft.com/office/powerpoint/2010/main" val="352304991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149</a:t>
            </a:fld>
            <a:endParaRPr lang="zh-CN" altLang="en-US" sz="1200" dirty="0">
              <a:solidFill>
                <a:prstClr val="black"/>
              </a:solidFill>
            </a:endParaRPr>
          </a:p>
        </p:txBody>
      </p:sp>
    </p:spTree>
    <p:extLst>
      <p:ext uri="{BB962C8B-B14F-4D97-AF65-F5344CB8AC3E}">
        <p14:creationId xmlns:p14="http://schemas.microsoft.com/office/powerpoint/2010/main" val="4131165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15</a:t>
            </a:fld>
            <a:endParaRPr lang="zh-CN" altLang="en-US" sz="1200" dirty="0"/>
          </a:p>
        </p:txBody>
      </p:sp>
    </p:spTree>
    <p:extLst>
      <p:ext uri="{BB962C8B-B14F-4D97-AF65-F5344CB8AC3E}">
        <p14:creationId xmlns:p14="http://schemas.microsoft.com/office/powerpoint/2010/main" val="280357213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150</a:t>
            </a:fld>
            <a:endParaRPr lang="zh-CN" altLang="en-US" sz="1200" dirty="0">
              <a:solidFill>
                <a:prstClr val="black"/>
              </a:solidFill>
            </a:endParaRPr>
          </a:p>
        </p:txBody>
      </p:sp>
    </p:spTree>
    <p:extLst>
      <p:ext uri="{BB962C8B-B14F-4D97-AF65-F5344CB8AC3E}">
        <p14:creationId xmlns:p14="http://schemas.microsoft.com/office/powerpoint/2010/main" val="27773533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151</a:t>
            </a:fld>
            <a:endParaRPr lang="zh-CN" altLang="en-US" sz="1200" dirty="0">
              <a:solidFill>
                <a:prstClr val="black"/>
              </a:solidFill>
            </a:endParaRPr>
          </a:p>
        </p:txBody>
      </p:sp>
    </p:spTree>
    <p:extLst>
      <p:ext uri="{BB962C8B-B14F-4D97-AF65-F5344CB8AC3E}">
        <p14:creationId xmlns:p14="http://schemas.microsoft.com/office/powerpoint/2010/main" val="62991465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152</a:t>
            </a:fld>
            <a:endParaRPr lang="zh-CN" altLang="en-US" sz="1200" dirty="0">
              <a:solidFill>
                <a:prstClr val="black"/>
              </a:solidFill>
            </a:endParaRPr>
          </a:p>
        </p:txBody>
      </p:sp>
    </p:spTree>
    <p:extLst>
      <p:ext uri="{BB962C8B-B14F-4D97-AF65-F5344CB8AC3E}">
        <p14:creationId xmlns:p14="http://schemas.microsoft.com/office/powerpoint/2010/main" val="274777691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153</a:t>
            </a:fld>
            <a:endParaRPr lang="zh-CN" altLang="en-US" sz="1200" dirty="0">
              <a:solidFill>
                <a:prstClr val="black"/>
              </a:solidFill>
            </a:endParaRPr>
          </a:p>
        </p:txBody>
      </p:sp>
    </p:spTree>
    <p:extLst>
      <p:ext uri="{BB962C8B-B14F-4D97-AF65-F5344CB8AC3E}">
        <p14:creationId xmlns:p14="http://schemas.microsoft.com/office/powerpoint/2010/main" val="1548172256"/>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154</a:t>
            </a:fld>
            <a:endParaRPr lang="zh-CN" altLang="en-US" sz="1200" dirty="0">
              <a:solidFill>
                <a:prstClr val="black"/>
              </a:solidFill>
            </a:endParaRPr>
          </a:p>
        </p:txBody>
      </p:sp>
    </p:spTree>
    <p:extLst>
      <p:ext uri="{BB962C8B-B14F-4D97-AF65-F5344CB8AC3E}">
        <p14:creationId xmlns:p14="http://schemas.microsoft.com/office/powerpoint/2010/main" val="315167784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155</a:t>
            </a:fld>
            <a:endParaRPr lang="zh-CN" altLang="en-US" sz="1200" dirty="0">
              <a:solidFill>
                <a:prstClr val="black"/>
              </a:solidFill>
            </a:endParaRPr>
          </a:p>
        </p:txBody>
      </p:sp>
    </p:spTree>
    <p:extLst>
      <p:ext uri="{BB962C8B-B14F-4D97-AF65-F5344CB8AC3E}">
        <p14:creationId xmlns:p14="http://schemas.microsoft.com/office/powerpoint/2010/main" val="291278901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156</a:t>
            </a:fld>
            <a:endParaRPr lang="zh-CN" altLang="en-US" sz="1200" dirty="0">
              <a:solidFill>
                <a:prstClr val="black"/>
              </a:solidFill>
            </a:endParaRPr>
          </a:p>
        </p:txBody>
      </p:sp>
    </p:spTree>
    <p:extLst>
      <p:ext uri="{BB962C8B-B14F-4D97-AF65-F5344CB8AC3E}">
        <p14:creationId xmlns:p14="http://schemas.microsoft.com/office/powerpoint/2010/main" val="225983978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157</a:t>
            </a:fld>
            <a:endParaRPr lang="zh-CN" altLang="en-US" sz="1200" dirty="0">
              <a:solidFill>
                <a:prstClr val="black"/>
              </a:solidFill>
            </a:endParaRPr>
          </a:p>
        </p:txBody>
      </p:sp>
    </p:spTree>
    <p:extLst>
      <p:ext uri="{BB962C8B-B14F-4D97-AF65-F5344CB8AC3E}">
        <p14:creationId xmlns:p14="http://schemas.microsoft.com/office/powerpoint/2010/main" val="1669967800"/>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158</a:t>
            </a:fld>
            <a:endParaRPr lang="zh-CN" altLang="en-US" sz="1200" dirty="0">
              <a:solidFill>
                <a:prstClr val="black"/>
              </a:solidFill>
            </a:endParaRPr>
          </a:p>
        </p:txBody>
      </p:sp>
    </p:spTree>
    <p:extLst>
      <p:ext uri="{BB962C8B-B14F-4D97-AF65-F5344CB8AC3E}">
        <p14:creationId xmlns:p14="http://schemas.microsoft.com/office/powerpoint/2010/main" val="2734509372"/>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159</a:t>
            </a:fld>
            <a:endParaRPr lang="zh-CN" altLang="en-US" sz="1200" dirty="0">
              <a:solidFill>
                <a:prstClr val="black"/>
              </a:solidFill>
            </a:endParaRPr>
          </a:p>
        </p:txBody>
      </p:sp>
    </p:spTree>
    <p:extLst>
      <p:ext uri="{BB962C8B-B14F-4D97-AF65-F5344CB8AC3E}">
        <p14:creationId xmlns:p14="http://schemas.microsoft.com/office/powerpoint/2010/main" val="2178522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16</a:t>
            </a:fld>
            <a:endParaRPr lang="zh-CN" altLang="en-US" sz="1200" dirty="0"/>
          </a:p>
        </p:txBody>
      </p:sp>
    </p:spTree>
    <p:extLst>
      <p:ext uri="{BB962C8B-B14F-4D97-AF65-F5344CB8AC3E}">
        <p14:creationId xmlns:p14="http://schemas.microsoft.com/office/powerpoint/2010/main" val="296911059"/>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160</a:t>
            </a:fld>
            <a:endParaRPr lang="zh-CN" altLang="en-US" sz="1200" dirty="0">
              <a:solidFill>
                <a:prstClr val="black"/>
              </a:solidFill>
            </a:endParaRPr>
          </a:p>
        </p:txBody>
      </p:sp>
    </p:spTree>
    <p:extLst>
      <p:ext uri="{BB962C8B-B14F-4D97-AF65-F5344CB8AC3E}">
        <p14:creationId xmlns:p14="http://schemas.microsoft.com/office/powerpoint/2010/main" val="1412565865"/>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161</a:t>
            </a:fld>
            <a:endParaRPr lang="zh-CN" altLang="en-US" sz="1200" dirty="0">
              <a:solidFill>
                <a:prstClr val="black"/>
              </a:solidFill>
            </a:endParaRPr>
          </a:p>
        </p:txBody>
      </p:sp>
    </p:spTree>
    <p:extLst>
      <p:ext uri="{BB962C8B-B14F-4D97-AF65-F5344CB8AC3E}">
        <p14:creationId xmlns:p14="http://schemas.microsoft.com/office/powerpoint/2010/main" val="48977637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162</a:t>
            </a:fld>
            <a:endParaRPr lang="zh-CN" altLang="en-US" sz="1200" dirty="0">
              <a:solidFill>
                <a:prstClr val="black"/>
              </a:solidFill>
            </a:endParaRPr>
          </a:p>
        </p:txBody>
      </p:sp>
    </p:spTree>
    <p:extLst>
      <p:ext uri="{BB962C8B-B14F-4D97-AF65-F5344CB8AC3E}">
        <p14:creationId xmlns:p14="http://schemas.microsoft.com/office/powerpoint/2010/main" val="2167183909"/>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163</a:t>
            </a:fld>
            <a:endParaRPr lang="zh-CN" altLang="en-US" sz="1200" dirty="0">
              <a:solidFill>
                <a:prstClr val="black"/>
              </a:solidFill>
            </a:endParaRPr>
          </a:p>
        </p:txBody>
      </p:sp>
    </p:spTree>
    <p:extLst>
      <p:ext uri="{BB962C8B-B14F-4D97-AF65-F5344CB8AC3E}">
        <p14:creationId xmlns:p14="http://schemas.microsoft.com/office/powerpoint/2010/main" val="2258115577"/>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164</a:t>
            </a:fld>
            <a:endParaRPr lang="zh-CN" altLang="en-US" sz="1200" dirty="0">
              <a:solidFill>
                <a:prstClr val="black"/>
              </a:solidFill>
            </a:endParaRPr>
          </a:p>
        </p:txBody>
      </p:sp>
    </p:spTree>
    <p:extLst>
      <p:ext uri="{BB962C8B-B14F-4D97-AF65-F5344CB8AC3E}">
        <p14:creationId xmlns:p14="http://schemas.microsoft.com/office/powerpoint/2010/main" val="3718979515"/>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165</a:t>
            </a:fld>
            <a:endParaRPr lang="zh-CN" altLang="en-US" sz="1200" dirty="0">
              <a:solidFill>
                <a:prstClr val="black"/>
              </a:solidFill>
            </a:endParaRPr>
          </a:p>
        </p:txBody>
      </p:sp>
    </p:spTree>
    <p:extLst>
      <p:ext uri="{BB962C8B-B14F-4D97-AF65-F5344CB8AC3E}">
        <p14:creationId xmlns:p14="http://schemas.microsoft.com/office/powerpoint/2010/main" val="2240327283"/>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166</a:t>
            </a:fld>
            <a:endParaRPr lang="zh-CN" altLang="en-US" sz="1200" dirty="0">
              <a:solidFill>
                <a:prstClr val="black"/>
              </a:solidFill>
            </a:endParaRPr>
          </a:p>
        </p:txBody>
      </p:sp>
    </p:spTree>
    <p:extLst>
      <p:ext uri="{BB962C8B-B14F-4D97-AF65-F5344CB8AC3E}">
        <p14:creationId xmlns:p14="http://schemas.microsoft.com/office/powerpoint/2010/main" val="4226030775"/>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167</a:t>
            </a:fld>
            <a:endParaRPr lang="zh-CN" altLang="en-US" sz="1200" dirty="0">
              <a:solidFill>
                <a:prstClr val="black"/>
              </a:solidFill>
            </a:endParaRPr>
          </a:p>
        </p:txBody>
      </p:sp>
    </p:spTree>
    <p:extLst>
      <p:ext uri="{BB962C8B-B14F-4D97-AF65-F5344CB8AC3E}">
        <p14:creationId xmlns:p14="http://schemas.microsoft.com/office/powerpoint/2010/main" val="14241757"/>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168</a:t>
            </a:fld>
            <a:endParaRPr lang="zh-CN" altLang="en-US" sz="1200" dirty="0">
              <a:solidFill>
                <a:prstClr val="black"/>
              </a:solidFill>
            </a:endParaRPr>
          </a:p>
        </p:txBody>
      </p:sp>
    </p:spTree>
    <p:extLst>
      <p:ext uri="{BB962C8B-B14F-4D97-AF65-F5344CB8AC3E}">
        <p14:creationId xmlns:p14="http://schemas.microsoft.com/office/powerpoint/2010/main" val="3468829361"/>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169</a:t>
            </a:fld>
            <a:endParaRPr lang="zh-CN" altLang="en-US" sz="1200" dirty="0">
              <a:solidFill>
                <a:prstClr val="black"/>
              </a:solidFill>
            </a:endParaRPr>
          </a:p>
        </p:txBody>
      </p:sp>
    </p:spTree>
    <p:extLst>
      <p:ext uri="{BB962C8B-B14F-4D97-AF65-F5344CB8AC3E}">
        <p14:creationId xmlns:p14="http://schemas.microsoft.com/office/powerpoint/2010/main" val="36959054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17</a:t>
            </a:fld>
            <a:endParaRPr lang="zh-CN" altLang="en-US" sz="1200" dirty="0"/>
          </a:p>
        </p:txBody>
      </p:sp>
    </p:spTree>
    <p:extLst>
      <p:ext uri="{BB962C8B-B14F-4D97-AF65-F5344CB8AC3E}">
        <p14:creationId xmlns:p14="http://schemas.microsoft.com/office/powerpoint/2010/main" val="258032352"/>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170</a:t>
            </a:fld>
            <a:endParaRPr lang="zh-CN" altLang="en-US" sz="1200" dirty="0">
              <a:solidFill>
                <a:prstClr val="black"/>
              </a:solidFill>
            </a:endParaRPr>
          </a:p>
        </p:txBody>
      </p:sp>
    </p:spTree>
    <p:extLst>
      <p:ext uri="{BB962C8B-B14F-4D97-AF65-F5344CB8AC3E}">
        <p14:creationId xmlns:p14="http://schemas.microsoft.com/office/powerpoint/2010/main" val="224324328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171</a:t>
            </a:fld>
            <a:endParaRPr lang="zh-CN" altLang="en-US" sz="1200" dirty="0">
              <a:solidFill>
                <a:prstClr val="black"/>
              </a:solidFill>
            </a:endParaRPr>
          </a:p>
        </p:txBody>
      </p:sp>
    </p:spTree>
    <p:extLst>
      <p:ext uri="{BB962C8B-B14F-4D97-AF65-F5344CB8AC3E}">
        <p14:creationId xmlns:p14="http://schemas.microsoft.com/office/powerpoint/2010/main" val="275772800"/>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172</a:t>
            </a:fld>
            <a:endParaRPr lang="zh-CN" altLang="en-US" sz="1200" dirty="0">
              <a:solidFill>
                <a:prstClr val="black"/>
              </a:solidFill>
            </a:endParaRPr>
          </a:p>
        </p:txBody>
      </p:sp>
    </p:spTree>
    <p:extLst>
      <p:ext uri="{BB962C8B-B14F-4D97-AF65-F5344CB8AC3E}">
        <p14:creationId xmlns:p14="http://schemas.microsoft.com/office/powerpoint/2010/main" val="31990408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173</a:t>
            </a:fld>
            <a:endParaRPr lang="zh-CN" altLang="en-US" sz="1200" dirty="0">
              <a:solidFill>
                <a:prstClr val="black"/>
              </a:solidFill>
            </a:endParaRPr>
          </a:p>
        </p:txBody>
      </p:sp>
    </p:spTree>
    <p:extLst>
      <p:ext uri="{BB962C8B-B14F-4D97-AF65-F5344CB8AC3E}">
        <p14:creationId xmlns:p14="http://schemas.microsoft.com/office/powerpoint/2010/main" val="218881153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174</a:t>
            </a:fld>
            <a:endParaRPr lang="zh-CN" altLang="en-US" sz="1200" dirty="0">
              <a:solidFill>
                <a:prstClr val="black"/>
              </a:solidFill>
            </a:endParaRPr>
          </a:p>
        </p:txBody>
      </p:sp>
    </p:spTree>
    <p:extLst>
      <p:ext uri="{BB962C8B-B14F-4D97-AF65-F5344CB8AC3E}">
        <p14:creationId xmlns:p14="http://schemas.microsoft.com/office/powerpoint/2010/main" val="3856661771"/>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175</a:t>
            </a:fld>
            <a:endParaRPr lang="zh-CN" altLang="en-US" sz="1200" dirty="0">
              <a:solidFill>
                <a:prstClr val="black"/>
              </a:solidFill>
            </a:endParaRPr>
          </a:p>
        </p:txBody>
      </p:sp>
    </p:spTree>
    <p:extLst>
      <p:ext uri="{BB962C8B-B14F-4D97-AF65-F5344CB8AC3E}">
        <p14:creationId xmlns:p14="http://schemas.microsoft.com/office/powerpoint/2010/main" val="137124217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176</a:t>
            </a:fld>
            <a:endParaRPr lang="zh-CN" altLang="en-US" sz="1200" dirty="0">
              <a:solidFill>
                <a:prstClr val="black"/>
              </a:solidFill>
            </a:endParaRPr>
          </a:p>
        </p:txBody>
      </p:sp>
    </p:spTree>
    <p:extLst>
      <p:ext uri="{BB962C8B-B14F-4D97-AF65-F5344CB8AC3E}">
        <p14:creationId xmlns:p14="http://schemas.microsoft.com/office/powerpoint/2010/main" val="90324953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177</a:t>
            </a:fld>
            <a:endParaRPr lang="zh-CN" altLang="en-US" sz="1200" dirty="0">
              <a:solidFill>
                <a:prstClr val="black"/>
              </a:solidFill>
            </a:endParaRPr>
          </a:p>
        </p:txBody>
      </p:sp>
    </p:spTree>
    <p:extLst>
      <p:ext uri="{BB962C8B-B14F-4D97-AF65-F5344CB8AC3E}">
        <p14:creationId xmlns:p14="http://schemas.microsoft.com/office/powerpoint/2010/main" val="3559827585"/>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178</a:t>
            </a:fld>
            <a:endParaRPr lang="zh-CN" altLang="en-US" sz="1200" dirty="0">
              <a:solidFill>
                <a:prstClr val="black"/>
              </a:solidFill>
            </a:endParaRPr>
          </a:p>
        </p:txBody>
      </p:sp>
    </p:spTree>
    <p:extLst>
      <p:ext uri="{BB962C8B-B14F-4D97-AF65-F5344CB8AC3E}">
        <p14:creationId xmlns:p14="http://schemas.microsoft.com/office/powerpoint/2010/main" val="491332230"/>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179</a:t>
            </a:fld>
            <a:endParaRPr lang="zh-CN" altLang="en-US" sz="1200" dirty="0">
              <a:solidFill>
                <a:prstClr val="black"/>
              </a:solidFill>
            </a:endParaRPr>
          </a:p>
        </p:txBody>
      </p:sp>
    </p:spTree>
    <p:extLst>
      <p:ext uri="{BB962C8B-B14F-4D97-AF65-F5344CB8AC3E}">
        <p14:creationId xmlns:p14="http://schemas.microsoft.com/office/powerpoint/2010/main" val="29573066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18</a:t>
            </a:fld>
            <a:endParaRPr lang="zh-CN" altLang="en-US" sz="1200" dirty="0"/>
          </a:p>
        </p:txBody>
      </p:sp>
    </p:spTree>
    <p:extLst>
      <p:ext uri="{BB962C8B-B14F-4D97-AF65-F5344CB8AC3E}">
        <p14:creationId xmlns:p14="http://schemas.microsoft.com/office/powerpoint/2010/main" val="194085971"/>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180</a:t>
            </a:fld>
            <a:endParaRPr lang="zh-CN" altLang="en-US" sz="1200" dirty="0">
              <a:solidFill>
                <a:prstClr val="black"/>
              </a:solidFill>
            </a:endParaRPr>
          </a:p>
        </p:txBody>
      </p:sp>
    </p:spTree>
    <p:extLst>
      <p:ext uri="{BB962C8B-B14F-4D97-AF65-F5344CB8AC3E}">
        <p14:creationId xmlns:p14="http://schemas.microsoft.com/office/powerpoint/2010/main" val="423234309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181</a:t>
            </a:fld>
            <a:endParaRPr lang="zh-CN" altLang="en-US" sz="1200" dirty="0">
              <a:solidFill>
                <a:prstClr val="black"/>
              </a:solidFill>
            </a:endParaRPr>
          </a:p>
        </p:txBody>
      </p:sp>
    </p:spTree>
    <p:extLst>
      <p:ext uri="{BB962C8B-B14F-4D97-AF65-F5344CB8AC3E}">
        <p14:creationId xmlns:p14="http://schemas.microsoft.com/office/powerpoint/2010/main" val="1954496578"/>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182</a:t>
            </a:fld>
            <a:endParaRPr lang="zh-CN" altLang="en-US" sz="1200" dirty="0">
              <a:solidFill>
                <a:prstClr val="black"/>
              </a:solidFill>
            </a:endParaRPr>
          </a:p>
        </p:txBody>
      </p:sp>
    </p:spTree>
    <p:extLst>
      <p:ext uri="{BB962C8B-B14F-4D97-AF65-F5344CB8AC3E}">
        <p14:creationId xmlns:p14="http://schemas.microsoft.com/office/powerpoint/2010/main" val="2714952203"/>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183</a:t>
            </a:fld>
            <a:endParaRPr lang="zh-CN" altLang="en-US" sz="1200" dirty="0">
              <a:solidFill>
                <a:prstClr val="black"/>
              </a:solidFill>
            </a:endParaRPr>
          </a:p>
        </p:txBody>
      </p:sp>
    </p:spTree>
    <p:extLst>
      <p:ext uri="{BB962C8B-B14F-4D97-AF65-F5344CB8AC3E}">
        <p14:creationId xmlns:p14="http://schemas.microsoft.com/office/powerpoint/2010/main" val="341443750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184</a:t>
            </a:fld>
            <a:endParaRPr lang="zh-CN" altLang="en-US" sz="1200" dirty="0">
              <a:solidFill>
                <a:prstClr val="black"/>
              </a:solidFill>
            </a:endParaRPr>
          </a:p>
        </p:txBody>
      </p:sp>
    </p:spTree>
    <p:extLst>
      <p:ext uri="{BB962C8B-B14F-4D97-AF65-F5344CB8AC3E}">
        <p14:creationId xmlns:p14="http://schemas.microsoft.com/office/powerpoint/2010/main" val="4350989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185</a:t>
            </a:fld>
            <a:endParaRPr lang="zh-CN" altLang="en-US" sz="1200" dirty="0">
              <a:solidFill>
                <a:prstClr val="black"/>
              </a:solidFill>
            </a:endParaRPr>
          </a:p>
        </p:txBody>
      </p:sp>
    </p:spTree>
    <p:extLst>
      <p:ext uri="{BB962C8B-B14F-4D97-AF65-F5344CB8AC3E}">
        <p14:creationId xmlns:p14="http://schemas.microsoft.com/office/powerpoint/2010/main" val="1760614484"/>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186</a:t>
            </a:fld>
            <a:endParaRPr lang="zh-CN" altLang="en-US" sz="1200" dirty="0">
              <a:solidFill>
                <a:prstClr val="black"/>
              </a:solidFill>
            </a:endParaRPr>
          </a:p>
        </p:txBody>
      </p:sp>
    </p:spTree>
    <p:extLst>
      <p:ext uri="{BB962C8B-B14F-4D97-AF65-F5344CB8AC3E}">
        <p14:creationId xmlns:p14="http://schemas.microsoft.com/office/powerpoint/2010/main" val="2249981064"/>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187</a:t>
            </a:fld>
            <a:endParaRPr lang="zh-CN" altLang="en-US" sz="1200" dirty="0">
              <a:solidFill>
                <a:prstClr val="black"/>
              </a:solidFill>
            </a:endParaRPr>
          </a:p>
        </p:txBody>
      </p:sp>
    </p:spTree>
    <p:extLst>
      <p:ext uri="{BB962C8B-B14F-4D97-AF65-F5344CB8AC3E}">
        <p14:creationId xmlns:p14="http://schemas.microsoft.com/office/powerpoint/2010/main" val="347903315"/>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188</a:t>
            </a:fld>
            <a:endParaRPr lang="zh-CN" altLang="en-US" sz="1200" dirty="0">
              <a:solidFill>
                <a:prstClr val="black"/>
              </a:solidFill>
            </a:endParaRPr>
          </a:p>
        </p:txBody>
      </p:sp>
    </p:spTree>
    <p:extLst>
      <p:ext uri="{BB962C8B-B14F-4D97-AF65-F5344CB8AC3E}">
        <p14:creationId xmlns:p14="http://schemas.microsoft.com/office/powerpoint/2010/main" val="2471534540"/>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189</a:t>
            </a:fld>
            <a:endParaRPr lang="zh-CN" altLang="en-US" sz="1200" dirty="0">
              <a:solidFill>
                <a:prstClr val="black"/>
              </a:solidFill>
            </a:endParaRPr>
          </a:p>
        </p:txBody>
      </p:sp>
    </p:spTree>
    <p:extLst>
      <p:ext uri="{BB962C8B-B14F-4D97-AF65-F5344CB8AC3E}">
        <p14:creationId xmlns:p14="http://schemas.microsoft.com/office/powerpoint/2010/main" val="205845710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19</a:t>
            </a:fld>
            <a:endParaRPr lang="zh-CN" altLang="en-US" sz="1200" dirty="0"/>
          </a:p>
        </p:txBody>
      </p:sp>
    </p:spTree>
    <p:extLst>
      <p:ext uri="{BB962C8B-B14F-4D97-AF65-F5344CB8AC3E}">
        <p14:creationId xmlns:p14="http://schemas.microsoft.com/office/powerpoint/2010/main" val="1068386636"/>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190</a:t>
            </a:fld>
            <a:endParaRPr lang="zh-CN" altLang="en-US" sz="1200" dirty="0">
              <a:solidFill>
                <a:prstClr val="black"/>
              </a:solidFill>
            </a:endParaRPr>
          </a:p>
        </p:txBody>
      </p:sp>
    </p:spTree>
    <p:extLst>
      <p:ext uri="{BB962C8B-B14F-4D97-AF65-F5344CB8AC3E}">
        <p14:creationId xmlns:p14="http://schemas.microsoft.com/office/powerpoint/2010/main" val="139319890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191</a:t>
            </a:fld>
            <a:endParaRPr lang="zh-CN" altLang="en-US" sz="1200" dirty="0">
              <a:solidFill>
                <a:prstClr val="black"/>
              </a:solidFill>
            </a:endParaRPr>
          </a:p>
        </p:txBody>
      </p:sp>
    </p:spTree>
    <p:extLst>
      <p:ext uri="{BB962C8B-B14F-4D97-AF65-F5344CB8AC3E}">
        <p14:creationId xmlns:p14="http://schemas.microsoft.com/office/powerpoint/2010/main" val="1437373961"/>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192</a:t>
            </a:fld>
            <a:endParaRPr lang="zh-CN" altLang="en-US" sz="1200" dirty="0">
              <a:solidFill>
                <a:prstClr val="black"/>
              </a:solidFill>
            </a:endParaRPr>
          </a:p>
        </p:txBody>
      </p:sp>
    </p:spTree>
    <p:extLst>
      <p:ext uri="{BB962C8B-B14F-4D97-AF65-F5344CB8AC3E}">
        <p14:creationId xmlns:p14="http://schemas.microsoft.com/office/powerpoint/2010/main" val="4268491689"/>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193</a:t>
            </a:fld>
            <a:endParaRPr lang="zh-CN" altLang="en-US" sz="1200" dirty="0">
              <a:solidFill>
                <a:prstClr val="black"/>
              </a:solidFill>
            </a:endParaRPr>
          </a:p>
        </p:txBody>
      </p:sp>
    </p:spTree>
    <p:extLst>
      <p:ext uri="{BB962C8B-B14F-4D97-AF65-F5344CB8AC3E}">
        <p14:creationId xmlns:p14="http://schemas.microsoft.com/office/powerpoint/2010/main" val="760936615"/>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194</a:t>
            </a:fld>
            <a:endParaRPr lang="zh-CN" altLang="en-US" sz="1200" dirty="0">
              <a:solidFill>
                <a:prstClr val="black"/>
              </a:solidFill>
            </a:endParaRPr>
          </a:p>
        </p:txBody>
      </p:sp>
    </p:spTree>
    <p:extLst>
      <p:ext uri="{BB962C8B-B14F-4D97-AF65-F5344CB8AC3E}">
        <p14:creationId xmlns:p14="http://schemas.microsoft.com/office/powerpoint/2010/main" val="2373626256"/>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195</a:t>
            </a:fld>
            <a:endParaRPr lang="zh-CN" altLang="en-US" sz="1200" dirty="0">
              <a:solidFill>
                <a:prstClr val="black"/>
              </a:solidFill>
            </a:endParaRPr>
          </a:p>
        </p:txBody>
      </p:sp>
    </p:spTree>
    <p:extLst>
      <p:ext uri="{BB962C8B-B14F-4D97-AF65-F5344CB8AC3E}">
        <p14:creationId xmlns:p14="http://schemas.microsoft.com/office/powerpoint/2010/main" val="2417748590"/>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196</a:t>
            </a:fld>
            <a:endParaRPr lang="zh-CN" altLang="en-US" sz="1200" dirty="0">
              <a:solidFill>
                <a:prstClr val="black"/>
              </a:solidFill>
            </a:endParaRPr>
          </a:p>
        </p:txBody>
      </p:sp>
    </p:spTree>
    <p:extLst>
      <p:ext uri="{BB962C8B-B14F-4D97-AF65-F5344CB8AC3E}">
        <p14:creationId xmlns:p14="http://schemas.microsoft.com/office/powerpoint/2010/main" val="3164090582"/>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197</a:t>
            </a:fld>
            <a:endParaRPr lang="zh-CN" altLang="en-US" sz="1200" dirty="0">
              <a:solidFill>
                <a:prstClr val="black"/>
              </a:solidFill>
            </a:endParaRPr>
          </a:p>
        </p:txBody>
      </p:sp>
    </p:spTree>
    <p:extLst>
      <p:ext uri="{BB962C8B-B14F-4D97-AF65-F5344CB8AC3E}">
        <p14:creationId xmlns:p14="http://schemas.microsoft.com/office/powerpoint/2010/main" val="380932198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198</a:t>
            </a:fld>
            <a:endParaRPr lang="zh-CN" altLang="en-US" sz="1200" dirty="0">
              <a:solidFill>
                <a:prstClr val="black"/>
              </a:solidFill>
            </a:endParaRPr>
          </a:p>
        </p:txBody>
      </p:sp>
    </p:spTree>
    <p:extLst>
      <p:ext uri="{BB962C8B-B14F-4D97-AF65-F5344CB8AC3E}">
        <p14:creationId xmlns:p14="http://schemas.microsoft.com/office/powerpoint/2010/main" val="599386809"/>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199</a:t>
            </a:fld>
            <a:endParaRPr lang="zh-CN" altLang="en-US" sz="1200" dirty="0">
              <a:solidFill>
                <a:prstClr val="black"/>
              </a:solidFill>
            </a:endParaRPr>
          </a:p>
        </p:txBody>
      </p:sp>
    </p:spTree>
    <p:extLst>
      <p:ext uri="{BB962C8B-B14F-4D97-AF65-F5344CB8AC3E}">
        <p14:creationId xmlns:p14="http://schemas.microsoft.com/office/powerpoint/2010/main" val="20714319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a:t>
            </a:fld>
            <a:endParaRPr lang="zh-CN" altLang="en-US" sz="1200" dirty="0"/>
          </a:p>
        </p:txBody>
      </p:sp>
    </p:spTree>
    <p:extLst>
      <p:ext uri="{BB962C8B-B14F-4D97-AF65-F5344CB8AC3E}">
        <p14:creationId xmlns:p14="http://schemas.microsoft.com/office/powerpoint/2010/main" val="11086154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20</a:t>
            </a:fld>
            <a:endParaRPr lang="zh-CN" altLang="en-US" sz="1200" dirty="0"/>
          </a:p>
        </p:txBody>
      </p:sp>
    </p:spTree>
    <p:extLst>
      <p:ext uri="{BB962C8B-B14F-4D97-AF65-F5344CB8AC3E}">
        <p14:creationId xmlns:p14="http://schemas.microsoft.com/office/powerpoint/2010/main" val="3904204428"/>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200</a:t>
            </a:fld>
            <a:endParaRPr lang="zh-CN" altLang="en-US" sz="1200" dirty="0">
              <a:solidFill>
                <a:prstClr val="black"/>
              </a:solidFill>
            </a:endParaRPr>
          </a:p>
        </p:txBody>
      </p:sp>
    </p:spTree>
    <p:extLst>
      <p:ext uri="{BB962C8B-B14F-4D97-AF65-F5344CB8AC3E}">
        <p14:creationId xmlns:p14="http://schemas.microsoft.com/office/powerpoint/2010/main" val="984504449"/>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201</a:t>
            </a:fld>
            <a:endParaRPr lang="zh-CN" altLang="en-US" sz="1200" dirty="0">
              <a:solidFill>
                <a:prstClr val="black"/>
              </a:solidFill>
            </a:endParaRPr>
          </a:p>
        </p:txBody>
      </p:sp>
    </p:spTree>
    <p:extLst>
      <p:ext uri="{BB962C8B-B14F-4D97-AF65-F5344CB8AC3E}">
        <p14:creationId xmlns:p14="http://schemas.microsoft.com/office/powerpoint/2010/main" val="126549044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202</a:t>
            </a:fld>
            <a:endParaRPr lang="zh-CN" altLang="en-US" sz="1200" dirty="0">
              <a:solidFill>
                <a:prstClr val="black"/>
              </a:solidFill>
            </a:endParaRPr>
          </a:p>
        </p:txBody>
      </p:sp>
    </p:spTree>
    <p:extLst>
      <p:ext uri="{BB962C8B-B14F-4D97-AF65-F5344CB8AC3E}">
        <p14:creationId xmlns:p14="http://schemas.microsoft.com/office/powerpoint/2010/main" val="226229292"/>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203</a:t>
            </a:fld>
            <a:endParaRPr lang="zh-CN" altLang="en-US" sz="1200" dirty="0">
              <a:solidFill>
                <a:prstClr val="black"/>
              </a:solidFill>
            </a:endParaRPr>
          </a:p>
        </p:txBody>
      </p:sp>
    </p:spTree>
    <p:extLst>
      <p:ext uri="{BB962C8B-B14F-4D97-AF65-F5344CB8AC3E}">
        <p14:creationId xmlns:p14="http://schemas.microsoft.com/office/powerpoint/2010/main" val="4179118647"/>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204</a:t>
            </a:fld>
            <a:endParaRPr lang="zh-CN" altLang="en-US" sz="1200" dirty="0">
              <a:solidFill>
                <a:prstClr val="black"/>
              </a:solidFill>
            </a:endParaRPr>
          </a:p>
        </p:txBody>
      </p:sp>
    </p:spTree>
    <p:extLst>
      <p:ext uri="{BB962C8B-B14F-4D97-AF65-F5344CB8AC3E}">
        <p14:creationId xmlns:p14="http://schemas.microsoft.com/office/powerpoint/2010/main" val="173489722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205</a:t>
            </a:fld>
            <a:endParaRPr lang="zh-CN" altLang="en-US" sz="1200" dirty="0">
              <a:solidFill>
                <a:prstClr val="black"/>
              </a:solidFill>
            </a:endParaRPr>
          </a:p>
        </p:txBody>
      </p:sp>
    </p:spTree>
    <p:extLst>
      <p:ext uri="{BB962C8B-B14F-4D97-AF65-F5344CB8AC3E}">
        <p14:creationId xmlns:p14="http://schemas.microsoft.com/office/powerpoint/2010/main" val="284665541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206</a:t>
            </a:fld>
            <a:endParaRPr lang="zh-CN" altLang="en-US" sz="1200" dirty="0">
              <a:solidFill>
                <a:prstClr val="black"/>
              </a:solidFill>
            </a:endParaRPr>
          </a:p>
        </p:txBody>
      </p:sp>
    </p:spTree>
    <p:extLst>
      <p:ext uri="{BB962C8B-B14F-4D97-AF65-F5344CB8AC3E}">
        <p14:creationId xmlns:p14="http://schemas.microsoft.com/office/powerpoint/2010/main" val="71530388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207</a:t>
            </a:fld>
            <a:endParaRPr lang="zh-CN" altLang="en-US" sz="1200" dirty="0">
              <a:solidFill>
                <a:prstClr val="black"/>
              </a:solidFill>
            </a:endParaRPr>
          </a:p>
        </p:txBody>
      </p:sp>
    </p:spTree>
    <p:extLst>
      <p:ext uri="{BB962C8B-B14F-4D97-AF65-F5344CB8AC3E}">
        <p14:creationId xmlns:p14="http://schemas.microsoft.com/office/powerpoint/2010/main" val="2394677650"/>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208</a:t>
            </a:fld>
            <a:endParaRPr lang="zh-CN" altLang="en-US" sz="1200" dirty="0">
              <a:solidFill>
                <a:prstClr val="black"/>
              </a:solidFill>
            </a:endParaRPr>
          </a:p>
        </p:txBody>
      </p:sp>
    </p:spTree>
    <p:extLst>
      <p:ext uri="{BB962C8B-B14F-4D97-AF65-F5344CB8AC3E}">
        <p14:creationId xmlns:p14="http://schemas.microsoft.com/office/powerpoint/2010/main" val="97116485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209</a:t>
            </a:fld>
            <a:endParaRPr lang="zh-CN" altLang="en-US" sz="1200" dirty="0">
              <a:solidFill>
                <a:prstClr val="black"/>
              </a:solidFill>
            </a:endParaRPr>
          </a:p>
        </p:txBody>
      </p:sp>
    </p:spTree>
    <p:extLst>
      <p:ext uri="{BB962C8B-B14F-4D97-AF65-F5344CB8AC3E}">
        <p14:creationId xmlns:p14="http://schemas.microsoft.com/office/powerpoint/2010/main" val="77272017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21</a:t>
            </a:fld>
            <a:endParaRPr lang="zh-CN" altLang="en-US" sz="1200" dirty="0"/>
          </a:p>
        </p:txBody>
      </p:sp>
    </p:spTree>
    <p:extLst>
      <p:ext uri="{BB962C8B-B14F-4D97-AF65-F5344CB8AC3E}">
        <p14:creationId xmlns:p14="http://schemas.microsoft.com/office/powerpoint/2010/main" val="4252574777"/>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210</a:t>
            </a:fld>
            <a:endParaRPr lang="zh-CN" altLang="en-US" sz="1200" dirty="0">
              <a:solidFill>
                <a:prstClr val="black"/>
              </a:solidFill>
            </a:endParaRPr>
          </a:p>
        </p:txBody>
      </p:sp>
    </p:spTree>
    <p:extLst>
      <p:ext uri="{BB962C8B-B14F-4D97-AF65-F5344CB8AC3E}">
        <p14:creationId xmlns:p14="http://schemas.microsoft.com/office/powerpoint/2010/main" val="6163463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211</a:t>
            </a:fld>
            <a:endParaRPr lang="zh-CN" altLang="en-US" sz="1200" dirty="0">
              <a:solidFill>
                <a:prstClr val="black"/>
              </a:solidFill>
            </a:endParaRPr>
          </a:p>
        </p:txBody>
      </p:sp>
    </p:spTree>
    <p:extLst>
      <p:ext uri="{BB962C8B-B14F-4D97-AF65-F5344CB8AC3E}">
        <p14:creationId xmlns:p14="http://schemas.microsoft.com/office/powerpoint/2010/main" val="2777489415"/>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212</a:t>
            </a:fld>
            <a:endParaRPr lang="zh-CN" altLang="en-US" sz="1200" dirty="0">
              <a:solidFill>
                <a:prstClr val="black"/>
              </a:solidFill>
            </a:endParaRPr>
          </a:p>
        </p:txBody>
      </p:sp>
    </p:spTree>
    <p:extLst>
      <p:ext uri="{BB962C8B-B14F-4D97-AF65-F5344CB8AC3E}">
        <p14:creationId xmlns:p14="http://schemas.microsoft.com/office/powerpoint/2010/main" val="266364434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213</a:t>
            </a:fld>
            <a:endParaRPr lang="zh-CN" altLang="en-US" sz="1200" dirty="0">
              <a:solidFill>
                <a:prstClr val="black"/>
              </a:solidFill>
            </a:endParaRPr>
          </a:p>
        </p:txBody>
      </p:sp>
    </p:spTree>
    <p:extLst>
      <p:ext uri="{BB962C8B-B14F-4D97-AF65-F5344CB8AC3E}">
        <p14:creationId xmlns:p14="http://schemas.microsoft.com/office/powerpoint/2010/main" val="1169353226"/>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214</a:t>
            </a:fld>
            <a:endParaRPr lang="zh-CN" altLang="en-US" sz="1200" dirty="0">
              <a:solidFill>
                <a:prstClr val="black"/>
              </a:solidFill>
            </a:endParaRPr>
          </a:p>
        </p:txBody>
      </p:sp>
    </p:spTree>
    <p:extLst>
      <p:ext uri="{BB962C8B-B14F-4D97-AF65-F5344CB8AC3E}">
        <p14:creationId xmlns:p14="http://schemas.microsoft.com/office/powerpoint/2010/main" val="3496125916"/>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215</a:t>
            </a:fld>
            <a:endParaRPr lang="zh-CN" altLang="en-US" sz="1200" dirty="0">
              <a:solidFill>
                <a:prstClr val="black"/>
              </a:solidFill>
            </a:endParaRPr>
          </a:p>
        </p:txBody>
      </p:sp>
    </p:spTree>
    <p:extLst>
      <p:ext uri="{BB962C8B-B14F-4D97-AF65-F5344CB8AC3E}">
        <p14:creationId xmlns:p14="http://schemas.microsoft.com/office/powerpoint/2010/main" val="74798167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216</a:t>
            </a:fld>
            <a:endParaRPr lang="zh-CN" altLang="en-US" sz="1200" dirty="0">
              <a:solidFill>
                <a:prstClr val="black"/>
              </a:solidFill>
            </a:endParaRPr>
          </a:p>
        </p:txBody>
      </p:sp>
    </p:spTree>
    <p:extLst>
      <p:ext uri="{BB962C8B-B14F-4D97-AF65-F5344CB8AC3E}">
        <p14:creationId xmlns:p14="http://schemas.microsoft.com/office/powerpoint/2010/main" val="62484664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217</a:t>
            </a:fld>
            <a:endParaRPr lang="zh-CN" altLang="en-US" sz="1200" dirty="0">
              <a:solidFill>
                <a:prstClr val="black"/>
              </a:solidFill>
            </a:endParaRPr>
          </a:p>
        </p:txBody>
      </p:sp>
    </p:spTree>
    <p:extLst>
      <p:ext uri="{BB962C8B-B14F-4D97-AF65-F5344CB8AC3E}">
        <p14:creationId xmlns:p14="http://schemas.microsoft.com/office/powerpoint/2010/main" val="1941328715"/>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218</a:t>
            </a:fld>
            <a:endParaRPr lang="zh-CN" altLang="en-US" sz="1200" dirty="0">
              <a:solidFill>
                <a:prstClr val="black"/>
              </a:solidFill>
            </a:endParaRPr>
          </a:p>
        </p:txBody>
      </p:sp>
    </p:spTree>
    <p:extLst>
      <p:ext uri="{BB962C8B-B14F-4D97-AF65-F5344CB8AC3E}">
        <p14:creationId xmlns:p14="http://schemas.microsoft.com/office/powerpoint/2010/main" val="1464855194"/>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219</a:t>
            </a:fld>
            <a:endParaRPr lang="zh-CN" altLang="en-US" sz="1200" dirty="0">
              <a:solidFill>
                <a:prstClr val="black"/>
              </a:solidFill>
            </a:endParaRPr>
          </a:p>
        </p:txBody>
      </p:sp>
    </p:spTree>
    <p:extLst>
      <p:ext uri="{BB962C8B-B14F-4D97-AF65-F5344CB8AC3E}">
        <p14:creationId xmlns:p14="http://schemas.microsoft.com/office/powerpoint/2010/main" val="31859105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22</a:t>
            </a:fld>
            <a:endParaRPr lang="zh-CN" altLang="en-US" sz="1200" dirty="0"/>
          </a:p>
        </p:txBody>
      </p:sp>
    </p:spTree>
    <p:extLst>
      <p:ext uri="{BB962C8B-B14F-4D97-AF65-F5344CB8AC3E}">
        <p14:creationId xmlns:p14="http://schemas.microsoft.com/office/powerpoint/2010/main" val="367765477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220</a:t>
            </a:fld>
            <a:endParaRPr lang="zh-CN" altLang="en-US" sz="1200" dirty="0">
              <a:solidFill>
                <a:prstClr val="black"/>
              </a:solidFill>
            </a:endParaRPr>
          </a:p>
        </p:txBody>
      </p:sp>
    </p:spTree>
    <p:extLst>
      <p:ext uri="{BB962C8B-B14F-4D97-AF65-F5344CB8AC3E}">
        <p14:creationId xmlns:p14="http://schemas.microsoft.com/office/powerpoint/2010/main" val="196795952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221</a:t>
            </a:fld>
            <a:endParaRPr lang="zh-CN" altLang="en-US" sz="1200" dirty="0">
              <a:solidFill>
                <a:prstClr val="black"/>
              </a:solidFill>
            </a:endParaRPr>
          </a:p>
        </p:txBody>
      </p:sp>
    </p:spTree>
    <p:extLst>
      <p:ext uri="{BB962C8B-B14F-4D97-AF65-F5344CB8AC3E}">
        <p14:creationId xmlns:p14="http://schemas.microsoft.com/office/powerpoint/2010/main" val="401186868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222</a:t>
            </a:fld>
            <a:endParaRPr lang="zh-CN" altLang="en-US" sz="1200" dirty="0">
              <a:solidFill>
                <a:prstClr val="black"/>
              </a:solidFill>
            </a:endParaRPr>
          </a:p>
        </p:txBody>
      </p:sp>
    </p:spTree>
    <p:extLst>
      <p:ext uri="{BB962C8B-B14F-4D97-AF65-F5344CB8AC3E}">
        <p14:creationId xmlns:p14="http://schemas.microsoft.com/office/powerpoint/2010/main" val="238498526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223</a:t>
            </a:fld>
            <a:endParaRPr lang="zh-CN" altLang="en-US" sz="1200" dirty="0">
              <a:solidFill>
                <a:prstClr val="black"/>
              </a:solidFill>
            </a:endParaRPr>
          </a:p>
        </p:txBody>
      </p:sp>
    </p:spTree>
    <p:extLst>
      <p:ext uri="{BB962C8B-B14F-4D97-AF65-F5344CB8AC3E}">
        <p14:creationId xmlns:p14="http://schemas.microsoft.com/office/powerpoint/2010/main" val="631712222"/>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224</a:t>
            </a:fld>
            <a:endParaRPr lang="zh-CN" altLang="en-US" sz="1200" dirty="0">
              <a:solidFill>
                <a:prstClr val="black"/>
              </a:solidFill>
            </a:endParaRPr>
          </a:p>
        </p:txBody>
      </p:sp>
    </p:spTree>
    <p:extLst>
      <p:ext uri="{BB962C8B-B14F-4D97-AF65-F5344CB8AC3E}">
        <p14:creationId xmlns:p14="http://schemas.microsoft.com/office/powerpoint/2010/main" val="252279502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225</a:t>
            </a:fld>
            <a:endParaRPr lang="zh-CN" altLang="en-US" sz="1200" dirty="0">
              <a:solidFill>
                <a:prstClr val="black"/>
              </a:solidFill>
            </a:endParaRPr>
          </a:p>
        </p:txBody>
      </p:sp>
    </p:spTree>
    <p:extLst>
      <p:ext uri="{BB962C8B-B14F-4D97-AF65-F5344CB8AC3E}">
        <p14:creationId xmlns:p14="http://schemas.microsoft.com/office/powerpoint/2010/main" val="4227273071"/>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226</a:t>
            </a:fld>
            <a:endParaRPr lang="zh-CN" altLang="en-US" sz="1200" dirty="0">
              <a:solidFill>
                <a:prstClr val="black"/>
              </a:solidFill>
            </a:endParaRPr>
          </a:p>
        </p:txBody>
      </p:sp>
    </p:spTree>
    <p:extLst>
      <p:ext uri="{BB962C8B-B14F-4D97-AF65-F5344CB8AC3E}">
        <p14:creationId xmlns:p14="http://schemas.microsoft.com/office/powerpoint/2010/main" val="3666910115"/>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227</a:t>
            </a:fld>
            <a:endParaRPr lang="zh-CN" altLang="en-US" sz="1200" dirty="0">
              <a:solidFill>
                <a:prstClr val="black"/>
              </a:solidFill>
            </a:endParaRPr>
          </a:p>
        </p:txBody>
      </p:sp>
    </p:spTree>
    <p:extLst>
      <p:ext uri="{BB962C8B-B14F-4D97-AF65-F5344CB8AC3E}">
        <p14:creationId xmlns:p14="http://schemas.microsoft.com/office/powerpoint/2010/main" val="42011228"/>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228</a:t>
            </a:fld>
            <a:endParaRPr lang="zh-CN" altLang="en-US" sz="1200" dirty="0">
              <a:solidFill>
                <a:prstClr val="black"/>
              </a:solidFill>
            </a:endParaRPr>
          </a:p>
        </p:txBody>
      </p:sp>
    </p:spTree>
    <p:extLst>
      <p:ext uri="{BB962C8B-B14F-4D97-AF65-F5344CB8AC3E}">
        <p14:creationId xmlns:p14="http://schemas.microsoft.com/office/powerpoint/2010/main" val="2358873818"/>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229</a:t>
            </a:fld>
            <a:endParaRPr lang="zh-CN" altLang="en-US" sz="1200" dirty="0">
              <a:solidFill>
                <a:prstClr val="black"/>
              </a:solidFill>
            </a:endParaRPr>
          </a:p>
        </p:txBody>
      </p:sp>
    </p:spTree>
    <p:extLst>
      <p:ext uri="{BB962C8B-B14F-4D97-AF65-F5344CB8AC3E}">
        <p14:creationId xmlns:p14="http://schemas.microsoft.com/office/powerpoint/2010/main" val="41712300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23</a:t>
            </a:fld>
            <a:endParaRPr lang="zh-CN" altLang="en-US" sz="1200" dirty="0"/>
          </a:p>
        </p:txBody>
      </p:sp>
    </p:spTree>
    <p:extLst>
      <p:ext uri="{BB962C8B-B14F-4D97-AF65-F5344CB8AC3E}">
        <p14:creationId xmlns:p14="http://schemas.microsoft.com/office/powerpoint/2010/main" val="4171029411"/>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230</a:t>
            </a:fld>
            <a:endParaRPr lang="zh-CN" altLang="en-US" sz="1200" dirty="0">
              <a:solidFill>
                <a:prstClr val="black"/>
              </a:solidFill>
            </a:endParaRPr>
          </a:p>
        </p:txBody>
      </p:sp>
    </p:spTree>
    <p:extLst>
      <p:ext uri="{BB962C8B-B14F-4D97-AF65-F5344CB8AC3E}">
        <p14:creationId xmlns:p14="http://schemas.microsoft.com/office/powerpoint/2010/main" val="3554629204"/>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231</a:t>
            </a:fld>
            <a:endParaRPr lang="zh-CN" altLang="en-US" sz="1200" dirty="0">
              <a:solidFill>
                <a:prstClr val="black"/>
              </a:solidFill>
            </a:endParaRPr>
          </a:p>
        </p:txBody>
      </p:sp>
    </p:spTree>
    <p:extLst>
      <p:ext uri="{BB962C8B-B14F-4D97-AF65-F5344CB8AC3E}">
        <p14:creationId xmlns:p14="http://schemas.microsoft.com/office/powerpoint/2010/main" val="3067027543"/>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232</a:t>
            </a:fld>
            <a:endParaRPr lang="zh-CN" altLang="en-US" sz="1200" dirty="0">
              <a:solidFill>
                <a:prstClr val="black"/>
              </a:solidFill>
            </a:endParaRPr>
          </a:p>
        </p:txBody>
      </p:sp>
    </p:spTree>
    <p:extLst>
      <p:ext uri="{BB962C8B-B14F-4D97-AF65-F5344CB8AC3E}">
        <p14:creationId xmlns:p14="http://schemas.microsoft.com/office/powerpoint/2010/main" val="3098179128"/>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233</a:t>
            </a:fld>
            <a:endParaRPr lang="zh-CN" altLang="en-US" sz="1200" dirty="0">
              <a:solidFill>
                <a:prstClr val="black"/>
              </a:solidFill>
            </a:endParaRPr>
          </a:p>
        </p:txBody>
      </p:sp>
    </p:spTree>
    <p:extLst>
      <p:ext uri="{BB962C8B-B14F-4D97-AF65-F5344CB8AC3E}">
        <p14:creationId xmlns:p14="http://schemas.microsoft.com/office/powerpoint/2010/main" val="2238770071"/>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234</a:t>
            </a:fld>
            <a:endParaRPr lang="zh-CN" altLang="en-US" sz="1200" dirty="0">
              <a:solidFill>
                <a:prstClr val="black"/>
              </a:solidFill>
            </a:endParaRPr>
          </a:p>
        </p:txBody>
      </p:sp>
    </p:spTree>
    <p:extLst>
      <p:ext uri="{BB962C8B-B14F-4D97-AF65-F5344CB8AC3E}">
        <p14:creationId xmlns:p14="http://schemas.microsoft.com/office/powerpoint/2010/main" val="1757793896"/>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235</a:t>
            </a:fld>
            <a:endParaRPr lang="zh-CN" altLang="en-US" sz="1200" dirty="0">
              <a:solidFill>
                <a:prstClr val="black"/>
              </a:solidFill>
            </a:endParaRPr>
          </a:p>
        </p:txBody>
      </p:sp>
    </p:spTree>
    <p:extLst>
      <p:ext uri="{BB962C8B-B14F-4D97-AF65-F5344CB8AC3E}">
        <p14:creationId xmlns:p14="http://schemas.microsoft.com/office/powerpoint/2010/main" val="3660555574"/>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236</a:t>
            </a:fld>
            <a:endParaRPr lang="zh-CN" altLang="en-US" sz="1200" dirty="0">
              <a:solidFill>
                <a:prstClr val="black"/>
              </a:solidFill>
            </a:endParaRPr>
          </a:p>
        </p:txBody>
      </p:sp>
    </p:spTree>
    <p:extLst>
      <p:ext uri="{BB962C8B-B14F-4D97-AF65-F5344CB8AC3E}">
        <p14:creationId xmlns:p14="http://schemas.microsoft.com/office/powerpoint/2010/main" val="2990049309"/>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237</a:t>
            </a:fld>
            <a:endParaRPr lang="zh-CN" altLang="en-US" sz="1200" dirty="0">
              <a:solidFill>
                <a:prstClr val="black"/>
              </a:solidFill>
            </a:endParaRPr>
          </a:p>
        </p:txBody>
      </p:sp>
    </p:spTree>
    <p:extLst>
      <p:ext uri="{BB962C8B-B14F-4D97-AF65-F5344CB8AC3E}">
        <p14:creationId xmlns:p14="http://schemas.microsoft.com/office/powerpoint/2010/main" val="4148263289"/>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238</a:t>
            </a:fld>
            <a:endParaRPr lang="zh-CN" altLang="en-US" sz="1200" dirty="0">
              <a:solidFill>
                <a:prstClr val="black"/>
              </a:solidFill>
            </a:endParaRPr>
          </a:p>
        </p:txBody>
      </p:sp>
    </p:spTree>
    <p:extLst>
      <p:ext uri="{BB962C8B-B14F-4D97-AF65-F5344CB8AC3E}">
        <p14:creationId xmlns:p14="http://schemas.microsoft.com/office/powerpoint/2010/main" val="2365077934"/>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239</a:t>
            </a:fld>
            <a:endParaRPr lang="zh-CN" altLang="en-US" sz="1200" dirty="0">
              <a:solidFill>
                <a:prstClr val="black"/>
              </a:solidFill>
            </a:endParaRPr>
          </a:p>
        </p:txBody>
      </p:sp>
    </p:spTree>
    <p:extLst>
      <p:ext uri="{BB962C8B-B14F-4D97-AF65-F5344CB8AC3E}">
        <p14:creationId xmlns:p14="http://schemas.microsoft.com/office/powerpoint/2010/main" val="27310440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24</a:t>
            </a:fld>
            <a:endParaRPr lang="zh-CN" altLang="en-US" sz="1200" dirty="0"/>
          </a:p>
        </p:txBody>
      </p:sp>
    </p:spTree>
    <p:extLst>
      <p:ext uri="{BB962C8B-B14F-4D97-AF65-F5344CB8AC3E}">
        <p14:creationId xmlns:p14="http://schemas.microsoft.com/office/powerpoint/2010/main" val="3235945582"/>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240</a:t>
            </a:fld>
            <a:endParaRPr lang="zh-CN" altLang="en-US" sz="1200" dirty="0">
              <a:solidFill>
                <a:prstClr val="black"/>
              </a:solidFill>
            </a:endParaRPr>
          </a:p>
        </p:txBody>
      </p:sp>
    </p:spTree>
    <p:extLst>
      <p:ext uri="{BB962C8B-B14F-4D97-AF65-F5344CB8AC3E}">
        <p14:creationId xmlns:p14="http://schemas.microsoft.com/office/powerpoint/2010/main" val="3475131102"/>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241</a:t>
            </a:fld>
            <a:endParaRPr lang="zh-CN" altLang="en-US" sz="1200" dirty="0">
              <a:solidFill>
                <a:prstClr val="black"/>
              </a:solidFill>
            </a:endParaRPr>
          </a:p>
        </p:txBody>
      </p:sp>
    </p:spTree>
    <p:extLst>
      <p:ext uri="{BB962C8B-B14F-4D97-AF65-F5344CB8AC3E}">
        <p14:creationId xmlns:p14="http://schemas.microsoft.com/office/powerpoint/2010/main" val="4009481480"/>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242</a:t>
            </a:fld>
            <a:endParaRPr lang="zh-CN" altLang="en-US" sz="1200" dirty="0">
              <a:solidFill>
                <a:prstClr val="black"/>
              </a:solidFill>
            </a:endParaRPr>
          </a:p>
        </p:txBody>
      </p:sp>
    </p:spTree>
    <p:extLst>
      <p:ext uri="{BB962C8B-B14F-4D97-AF65-F5344CB8AC3E}">
        <p14:creationId xmlns:p14="http://schemas.microsoft.com/office/powerpoint/2010/main" val="394556354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243</a:t>
            </a:fld>
            <a:endParaRPr lang="zh-CN" altLang="en-US" sz="1200" dirty="0">
              <a:solidFill>
                <a:prstClr val="black"/>
              </a:solidFill>
            </a:endParaRPr>
          </a:p>
        </p:txBody>
      </p:sp>
    </p:spTree>
    <p:extLst>
      <p:ext uri="{BB962C8B-B14F-4D97-AF65-F5344CB8AC3E}">
        <p14:creationId xmlns:p14="http://schemas.microsoft.com/office/powerpoint/2010/main" val="2684185445"/>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244</a:t>
            </a:fld>
            <a:endParaRPr lang="zh-CN" altLang="en-US" sz="1200" dirty="0">
              <a:solidFill>
                <a:prstClr val="black"/>
              </a:solidFill>
            </a:endParaRPr>
          </a:p>
        </p:txBody>
      </p:sp>
    </p:spTree>
    <p:extLst>
      <p:ext uri="{BB962C8B-B14F-4D97-AF65-F5344CB8AC3E}">
        <p14:creationId xmlns:p14="http://schemas.microsoft.com/office/powerpoint/2010/main" val="1340804901"/>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245</a:t>
            </a:fld>
            <a:endParaRPr lang="zh-CN" altLang="en-US" sz="1200" dirty="0">
              <a:solidFill>
                <a:prstClr val="black"/>
              </a:solidFill>
            </a:endParaRPr>
          </a:p>
        </p:txBody>
      </p:sp>
    </p:spTree>
    <p:extLst>
      <p:ext uri="{BB962C8B-B14F-4D97-AF65-F5344CB8AC3E}">
        <p14:creationId xmlns:p14="http://schemas.microsoft.com/office/powerpoint/2010/main" val="3688676829"/>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246</a:t>
            </a:fld>
            <a:endParaRPr lang="zh-CN" altLang="en-US" sz="1200" dirty="0">
              <a:solidFill>
                <a:prstClr val="black"/>
              </a:solidFill>
            </a:endParaRPr>
          </a:p>
        </p:txBody>
      </p:sp>
    </p:spTree>
    <p:extLst>
      <p:ext uri="{BB962C8B-B14F-4D97-AF65-F5344CB8AC3E}">
        <p14:creationId xmlns:p14="http://schemas.microsoft.com/office/powerpoint/2010/main" val="6501494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247</a:t>
            </a:fld>
            <a:endParaRPr lang="zh-CN" altLang="en-US" sz="1200" dirty="0">
              <a:solidFill>
                <a:prstClr val="black"/>
              </a:solidFill>
            </a:endParaRPr>
          </a:p>
        </p:txBody>
      </p:sp>
    </p:spTree>
    <p:extLst>
      <p:ext uri="{BB962C8B-B14F-4D97-AF65-F5344CB8AC3E}">
        <p14:creationId xmlns:p14="http://schemas.microsoft.com/office/powerpoint/2010/main" val="193460713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248</a:t>
            </a:fld>
            <a:endParaRPr lang="zh-CN" altLang="en-US" sz="1200" dirty="0">
              <a:solidFill>
                <a:prstClr val="black"/>
              </a:solidFill>
            </a:endParaRPr>
          </a:p>
        </p:txBody>
      </p:sp>
    </p:spTree>
    <p:extLst>
      <p:ext uri="{BB962C8B-B14F-4D97-AF65-F5344CB8AC3E}">
        <p14:creationId xmlns:p14="http://schemas.microsoft.com/office/powerpoint/2010/main" val="2845138896"/>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249</a:t>
            </a:fld>
            <a:endParaRPr lang="zh-CN" altLang="en-US" sz="1200" dirty="0">
              <a:solidFill>
                <a:prstClr val="black"/>
              </a:solidFill>
            </a:endParaRPr>
          </a:p>
        </p:txBody>
      </p:sp>
    </p:spTree>
    <p:extLst>
      <p:ext uri="{BB962C8B-B14F-4D97-AF65-F5344CB8AC3E}">
        <p14:creationId xmlns:p14="http://schemas.microsoft.com/office/powerpoint/2010/main" val="3653683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25</a:t>
            </a:fld>
            <a:endParaRPr lang="zh-CN" altLang="en-US" sz="1200" dirty="0"/>
          </a:p>
        </p:txBody>
      </p:sp>
    </p:spTree>
    <p:extLst>
      <p:ext uri="{BB962C8B-B14F-4D97-AF65-F5344CB8AC3E}">
        <p14:creationId xmlns:p14="http://schemas.microsoft.com/office/powerpoint/2010/main" val="3281419079"/>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250</a:t>
            </a:fld>
            <a:endParaRPr lang="zh-CN" altLang="en-US" sz="1200" dirty="0">
              <a:solidFill>
                <a:prstClr val="black"/>
              </a:solidFill>
            </a:endParaRPr>
          </a:p>
        </p:txBody>
      </p:sp>
    </p:spTree>
    <p:extLst>
      <p:ext uri="{BB962C8B-B14F-4D97-AF65-F5344CB8AC3E}">
        <p14:creationId xmlns:p14="http://schemas.microsoft.com/office/powerpoint/2010/main" val="3019452236"/>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251</a:t>
            </a:fld>
            <a:endParaRPr lang="zh-CN" altLang="en-US" sz="1200" dirty="0">
              <a:solidFill>
                <a:prstClr val="black"/>
              </a:solidFill>
            </a:endParaRPr>
          </a:p>
        </p:txBody>
      </p:sp>
    </p:spTree>
    <p:extLst>
      <p:ext uri="{BB962C8B-B14F-4D97-AF65-F5344CB8AC3E}">
        <p14:creationId xmlns:p14="http://schemas.microsoft.com/office/powerpoint/2010/main" val="3481603975"/>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252</a:t>
            </a:fld>
            <a:endParaRPr lang="zh-CN" altLang="en-US" sz="1200" dirty="0">
              <a:solidFill>
                <a:prstClr val="black"/>
              </a:solidFill>
            </a:endParaRPr>
          </a:p>
        </p:txBody>
      </p:sp>
    </p:spTree>
    <p:extLst>
      <p:ext uri="{BB962C8B-B14F-4D97-AF65-F5344CB8AC3E}">
        <p14:creationId xmlns:p14="http://schemas.microsoft.com/office/powerpoint/2010/main" val="3856486766"/>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253</a:t>
            </a:fld>
            <a:endParaRPr lang="zh-CN" altLang="en-US" sz="1200" dirty="0">
              <a:solidFill>
                <a:prstClr val="black"/>
              </a:solidFill>
            </a:endParaRPr>
          </a:p>
        </p:txBody>
      </p:sp>
    </p:spTree>
    <p:extLst>
      <p:ext uri="{BB962C8B-B14F-4D97-AF65-F5344CB8AC3E}">
        <p14:creationId xmlns:p14="http://schemas.microsoft.com/office/powerpoint/2010/main" val="1422643295"/>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254</a:t>
            </a:fld>
            <a:endParaRPr lang="zh-CN" altLang="en-US" sz="1200" dirty="0">
              <a:solidFill>
                <a:prstClr val="black"/>
              </a:solidFill>
            </a:endParaRPr>
          </a:p>
        </p:txBody>
      </p:sp>
    </p:spTree>
    <p:extLst>
      <p:ext uri="{BB962C8B-B14F-4D97-AF65-F5344CB8AC3E}">
        <p14:creationId xmlns:p14="http://schemas.microsoft.com/office/powerpoint/2010/main" val="240204236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255</a:t>
            </a:fld>
            <a:endParaRPr lang="zh-CN" altLang="en-US" sz="1200" dirty="0">
              <a:solidFill>
                <a:prstClr val="black"/>
              </a:solidFill>
            </a:endParaRPr>
          </a:p>
        </p:txBody>
      </p:sp>
    </p:spTree>
    <p:extLst>
      <p:ext uri="{BB962C8B-B14F-4D97-AF65-F5344CB8AC3E}">
        <p14:creationId xmlns:p14="http://schemas.microsoft.com/office/powerpoint/2010/main" val="16197268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256</a:t>
            </a:fld>
            <a:endParaRPr lang="zh-CN" altLang="en-US" sz="1200" dirty="0">
              <a:solidFill>
                <a:prstClr val="black"/>
              </a:solidFill>
            </a:endParaRPr>
          </a:p>
        </p:txBody>
      </p:sp>
    </p:spTree>
    <p:extLst>
      <p:ext uri="{BB962C8B-B14F-4D97-AF65-F5344CB8AC3E}">
        <p14:creationId xmlns:p14="http://schemas.microsoft.com/office/powerpoint/2010/main" val="2081283208"/>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257</a:t>
            </a:fld>
            <a:endParaRPr lang="zh-CN" altLang="en-US" sz="1200" dirty="0">
              <a:solidFill>
                <a:prstClr val="black"/>
              </a:solidFill>
            </a:endParaRPr>
          </a:p>
        </p:txBody>
      </p:sp>
    </p:spTree>
    <p:extLst>
      <p:ext uri="{BB962C8B-B14F-4D97-AF65-F5344CB8AC3E}">
        <p14:creationId xmlns:p14="http://schemas.microsoft.com/office/powerpoint/2010/main" val="4116786176"/>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258</a:t>
            </a:fld>
            <a:endParaRPr lang="zh-CN" altLang="en-US" sz="1200" dirty="0">
              <a:solidFill>
                <a:prstClr val="black"/>
              </a:solidFill>
            </a:endParaRPr>
          </a:p>
        </p:txBody>
      </p:sp>
    </p:spTree>
    <p:extLst>
      <p:ext uri="{BB962C8B-B14F-4D97-AF65-F5344CB8AC3E}">
        <p14:creationId xmlns:p14="http://schemas.microsoft.com/office/powerpoint/2010/main" val="2681370723"/>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259</a:t>
            </a:fld>
            <a:endParaRPr lang="zh-CN" altLang="en-US" sz="1200" dirty="0">
              <a:solidFill>
                <a:prstClr val="black"/>
              </a:solidFill>
            </a:endParaRPr>
          </a:p>
        </p:txBody>
      </p:sp>
    </p:spTree>
    <p:extLst>
      <p:ext uri="{BB962C8B-B14F-4D97-AF65-F5344CB8AC3E}">
        <p14:creationId xmlns:p14="http://schemas.microsoft.com/office/powerpoint/2010/main" val="121687377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26</a:t>
            </a:fld>
            <a:endParaRPr lang="zh-CN" altLang="en-US" sz="1200" dirty="0"/>
          </a:p>
        </p:txBody>
      </p:sp>
    </p:spTree>
    <p:extLst>
      <p:ext uri="{BB962C8B-B14F-4D97-AF65-F5344CB8AC3E}">
        <p14:creationId xmlns:p14="http://schemas.microsoft.com/office/powerpoint/2010/main" val="3976150046"/>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260</a:t>
            </a:fld>
            <a:endParaRPr lang="zh-CN" altLang="en-US" sz="1200" dirty="0">
              <a:solidFill>
                <a:prstClr val="black"/>
              </a:solidFill>
            </a:endParaRPr>
          </a:p>
        </p:txBody>
      </p:sp>
    </p:spTree>
    <p:extLst>
      <p:ext uri="{BB962C8B-B14F-4D97-AF65-F5344CB8AC3E}">
        <p14:creationId xmlns:p14="http://schemas.microsoft.com/office/powerpoint/2010/main" val="2000532112"/>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261</a:t>
            </a:fld>
            <a:endParaRPr lang="zh-CN" altLang="en-US" sz="1200" dirty="0">
              <a:solidFill>
                <a:prstClr val="black"/>
              </a:solidFill>
            </a:endParaRPr>
          </a:p>
        </p:txBody>
      </p:sp>
    </p:spTree>
    <p:extLst>
      <p:ext uri="{BB962C8B-B14F-4D97-AF65-F5344CB8AC3E}">
        <p14:creationId xmlns:p14="http://schemas.microsoft.com/office/powerpoint/2010/main" val="73032386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262</a:t>
            </a:fld>
            <a:endParaRPr lang="zh-CN" altLang="en-US" sz="1200" dirty="0">
              <a:solidFill>
                <a:prstClr val="black"/>
              </a:solidFill>
            </a:endParaRPr>
          </a:p>
        </p:txBody>
      </p:sp>
    </p:spTree>
    <p:extLst>
      <p:ext uri="{BB962C8B-B14F-4D97-AF65-F5344CB8AC3E}">
        <p14:creationId xmlns:p14="http://schemas.microsoft.com/office/powerpoint/2010/main" val="1192809726"/>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263</a:t>
            </a:fld>
            <a:endParaRPr lang="zh-CN" altLang="en-US" sz="1200" dirty="0">
              <a:solidFill>
                <a:prstClr val="black"/>
              </a:solidFill>
            </a:endParaRPr>
          </a:p>
        </p:txBody>
      </p:sp>
    </p:spTree>
    <p:extLst>
      <p:ext uri="{BB962C8B-B14F-4D97-AF65-F5344CB8AC3E}">
        <p14:creationId xmlns:p14="http://schemas.microsoft.com/office/powerpoint/2010/main" val="3255093570"/>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264</a:t>
            </a:fld>
            <a:endParaRPr lang="zh-CN" altLang="en-US" sz="1200" dirty="0">
              <a:solidFill>
                <a:prstClr val="black"/>
              </a:solidFill>
            </a:endParaRPr>
          </a:p>
        </p:txBody>
      </p:sp>
    </p:spTree>
    <p:extLst>
      <p:ext uri="{BB962C8B-B14F-4D97-AF65-F5344CB8AC3E}">
        <p14:creationId xmlns:p14="http://schemas.microsoft.com/office/powerpoint/2010/main" val="320787914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265</a:t>
            </a:fld>
            <a:endParaRPr lang="zh-CN" altLang="en-US" sz="1200" dirty="0">
              <a:solidFill>
                <a:prstClr val="black"/>
              </a:solidFill>
            </a:endParaRPr>
          </a:p>
        </p:txBody>
      </p:sp>
    </p:spTree>
    <p:extLst>
      <p:ext uri="{BB962C8B-B14F-4D97-AF65-F5344CB8AC3E}">
        <p14:creationId xmlns:p14="http://schemas.microsoft.com/office/powerpoint/2010/main" val="2198428854"/>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266</a:t>
            </a:fld>
            <a:endParaRPr lang="zh-CN" altLang="en-US" sz="1200" dirty="0">
              <a:solidFill>
                <a:prstClr val="black"/>
              </a:solidFill>
            </a:endParaRPr>
          </a:p>
        </p:txBody>
      </p:sp>
    </p:spTree>
    <p:extLst>
      <p:ext uri="{BB962C8B-B14F-4D97-AF65-F5344CB8AC3E}">
        <p14:creationId xmlns:p14="http://schemas.microsoft.com/office/powerpoint/2010/main" val="1656216764"/>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267</a:t>
            </a:fld>
            <a:endParaRPr lang="zh-CN" altLang="en-US" sz="1200" dirty="0">
              <a:solidFill>
                <a:prstClr val="black"/>
              </a:solidFill>
            </a:endParaRPr>
          </a:p>
        </p:txBody>
      </p:sp>
    </p:spTree>
    <p:extLst>
      <p:ext uri="{BB962C8B-B14F-4D97-AF65-F5344CB8AC3E}">
        <p14:creationId xmlns:p14="http://schemas.microsoft.com/office/powerpoint/2010/main" val="296362201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268</a:t>
            </a:fld>
            <a:endParaRPr lang="zh-CN" altLang="en-US" sz="1200" dirty="0">
              <a:solidFill>
                <a:prstClr val="black"/>
              </a:solidFill>
            </a:endParaRPr>
          </a:p>
        </p:txBody>
      </p:sp>
    </p:spTree>
    <p:extLst>
      <p:ext uri="{BB962C8B-B14F-4D97-AF65-F5344CB8AC3E}">
        <p14:creationId xmlns:p14="http://schemas.microsoft.com/office/powerpoint/2010/main" val="375197461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269</a:t>
            </a:fld>
            <a:endParaRPr lang="zh-CN" altLang="en-US" sz="1200" dirty="0">
              <a:solidFill>
                <a:prstClr val="black"/>
              </a:solidFill>
            </a:endParaRPr>
          </a:p>
        </p:txBody>
      </p:sp>
    </p:spTree>
    <p:extLst>
      <p:ext uri="{BB962C8B-B14F-4D97-AF65-F5344CB8AC3E}">
        <p14:creationId xmlns:p14="http://schemas.microsoft.com/office/powerpoint/2010/main" val="231877128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27</a:t>
            </a:fld>
            <a:endParaRPr lang="zh-CN" altLang="en-US" sz="1200" dirty="0"/>
          </a:p>
        </p:txBody>
      </p:sp>
    </p:spTree>
    <p:extLst>
      <p:ext uri="{BB962C8B-B14F-4D97-AF65-F5344CB8AC3E}">
        <p14:creationId xmlns:p14="http://schemas.microsoft.com/office/powerpoint/2010/main" val="2689862208"/>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270</a:t>
            </a:fld>
            <a:endParaRPr lang="zh-CN" altLang="en-US" sz="1200" dirty="0">
              <a:solidFill>
                <a:prstClr val="black"/>
              </a:solidFill>
            </a:endParaRPr>
          </a:p>
        </p:txBody>
      </p:sp>
    </p:spTree>
    <p:extLst>
      <p:ext uri="{BB962C8B-B14F-4D97-AF65-F5344CB8AC3E}">
        <p14:creationId xmlns:p14="http://schemas.microsoft.com/office/powerpoint/2010/main" val="1648724158"/>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271</a:t>
            </a:fld>
            <a:endParaRPr lang="zh-CN" altLang="en-US" sz="1200" dirty="0">
              <a:solidFill>
                <a:prstClr val="black"/>
              </a:solidFill>
            </a:endParaRPr>
          </a:p>
        </p:txBody>
      </p:sp>
    </p:spTree>
    <p:extLst>
      <p:ext uri="{BB962C8B-B14F-4D97-AF65-F5344CB8AC3E}">
        <p14:creationId xmlns:p14="http://schemas.microsoft.com/office/powerpoint/2010/main" val="2871655878"/>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272</a:t>
            </a:fld>
            <a:endParaRPr lang="zh-CN" altLang="en-US" sz="1200" dirty="0">
              <a:solidFill>
                <a:prstClr val="black"/>
              </a:solidFill>
            </a:endParaRPr>
          </a:p>
        </p:txBody>
      </p:sp>
    </p:spTree>
    <p:extLst>
      <p:ext uri="{BB962C8B-B14F-4D97-AF65-F5344CB8AC3E}">
        <p14:creationId xmlns:p14="http://schemas.microsoft.com/office/powerpoint/2010/main" val="303243854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273</a:t>
            </a:fld>
            <a:endParaRPr lang="zh-CN" altLang="en-US" sz="1200" dirty="0">
              <a:solidFill>
                <a:prstClr val="black"/>
              </a:solidFill>
            </a:endParaRPr>
          </a:p>
        </p:txBody>
      </p:sp>
    </p:spTree>
    <p:extLst>
      <p:ext uri="{BB962C8B-B14F-4D97-AF65-F5344CB8AC3E}">
        <p14:creationId xmlns:p14="http://schemas.microsoft.com/office/powerpoint/2010/main" val="2007818153"/>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274</a:t>
            </a:fld>
            <a:endParaRPr lang="zh-CN" altLang="en-US" sz="1200" dirty="0">
              <a:solidFill>
                <a:prstClr val="black"/>
              </a:solidFill>
            </a:endParaRPr>
          </a:p>
        </p:txBody>
      </p:sp>
    </p:spTree>
    <p:extLst>
      <p:ext uri="{BB962C8B-B14F-4D97-AF65-F5344CB8AC3E}">
        <p14:creationId xmlns:p14="http://schemas.microsoft.com/office/powerpoint/2010/main" val="1862035525"/>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275</a:t>
            </a:fld>
            <a:endParaRPr lang="zh-CN" altLang="en-US" sz="1200" dirty="0">
              <a:solidFill>
                <a:prstClr val="black"/>
              </a:solidFill>
            </a:endParaRPr>
          </a:p>
        </p:txBody>
      </p:sp>
    </p:spTree>
    <p:extLst>
      <p:ext uri="{BB962C8B-B14F-4D97-AF65-F5344CB8AC3E}">
        <p14:creationId xmlns:p14="http://schemas.microsoft.com/office/powerpoint/2010/main" val="263609140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276</a:t>
            </a:fld>
            <a:endParaRPr lang="zh-CN" altLang="en-US" sz="1200" dirty="0">
              <a:solidFill>
                <a:prstClr val="black"/>
              </a:solidFill>
            </a:endParaRPr>
          </a:p>
        </p:txBody>
      </p:sp>
    </p:spTree>
    <p:extLst>
      <p:ext uri="{BB962C8B-B14F-4D97-AF65-F5344CB8AC3E}">
        <p14:creationId xmlns:p14="http://schemas.microsoft.com/office/powerpoint/2010/main" val="41436684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277</a:t>
            </a:fld>
            <a:endParaRPr lang="zh-CN" altLang="en-US" sz="1200" dirty="0">
              <a:solidFill>
                <a:prstClr val="black"/>
              </a:solidFill>
            </a:endParaRPr>
          </a:p>
        </p:txBody>
      </p:sp>
    </p:spTree>
    <p:extLst>
      <p:ext uri="{BB962C8B-B14F-4D97-AF65-F5344CB8AC3E}">
        <p14:creationId xmlns:p14="http://schemas.microsoft.com/office/powerpoint/2010/main" val="3475542985"/>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278</a:t>
            </a:fld>
            <a:endParaRPr lang="zh-CN" altLang="en-US" sz="1200" dirty="0">
              <a:solidFill>
                <a:prstClr val="black"/>
              </a:solidFill>
            </a:endParaRPr>
          </a:p>
        </p:txBody>
      </p:sp>
    </p:spTree>
    <p:extLst>
      <p:ext uri="{BB962C8B-B14F-4D97-AF65-F5344CB8AC3E}">
        <p14:creationId xmlns:p14="http://schemas.microsoft.com/office/powerpoint/2010/main" val="478320518"/>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279</a:t>
            </a:fld>
            <a:endParaRPr lang="zh-CN" altLang="en-US" sz="1200" dirty="0">
              <a:solidFill>
                <a:prstClr val="black"/>
              </a:solidFill>
            </a:endParaRPr>
          </a:p>
        </p:txBody>
      </p:sp>
    </p:spTree>
    <p:extLst>
      <p:ext uri="{BB962C8B-B14F-4D97-AF65-F5344CB8AC3E}">
        <p14:creationId xmlns:p14="http://schemas.microsoft.com/office/powerpoint/2010/main" val="359551955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28</a:t>
            </a:fld>
            <a:endParaRPr lang="zh-CN" altLang="en-US" sz="1200" dirty="0"/>
          </a:p>
        </p:txBody>
      </p:sp>
    </p:spTree>
    <p:extLst>
      <p:ext uri="{BB962C8B-B14F-4D97-AF65-F5344CB8AC3E}">
        <p14:creationId xmlns:p14="http://schemas.microsoft.com/office/powerpoint/2010/main" val="4191462742"/>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280</a:t>
            </a:fld>
            <a:endParaRPr lang="zh-CN" altLang="en-US" sz="1200" dirty="0">
              <a:solidFill>
                <a:prstClr val="black"/>
              </a:solidFill>
            </a:endParaRPr>
          </a:p>
        </p:txBody>
      </p:sp>
    </p:spTree>
    <p:extLst>
      <p:ext uri="{BB962C8B-B14F-4D97-AF65-F5344CB8AC3E}">
        <p14:creationId xmlns:p14="http://schemas.microsoft.com/office/powerpoint/2010/main" val="3262169695"/>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281</a:t>
            </a:fld>
            <a:endParaRPr lang="zh-CN" altLang="en-US" sz="1200" dirty="0">
              <a:solidFill>
                <a:prstClr val="black"/>
              </a:solidFill>
            </a:endParaRPr>
          </a:p>
        </p:txBody>
      </p:sp>
    </p:spTree>
    <p:extLst>
      <p:ext uri="{BB962C8B-B14F-4D97-AF65-F5344CB8AC3E}">
        <p14:creationId xmlns:p14="http://schemas.microsoft.com/office/powerpoint/2010/main" val="3233421452"/>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282</a:t>
            </a:fld>
            <a:endParaRPr lang="zh-CN" altLang="en-US" sz="1200" dirty="0">
              <a:solidFill>
                <a:prstClr val="black"/>
              </a:solidFill>
            </a:endParaRPr>
          </a:p>
        </p:txBody>
      </p:sp>
    </p:spTree>
    <p:extLst>
      <p:ext uri="{BB962C8B-B14F-4D97-AF65-F5344CB8AC3E}">
        <p14:creationId xmlns:p14="http://schemas.microsoft.com/office/powerpoint/2010/main" val="2450218613"/>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283</a:t>
            </a:fld>
            <a:endParaRPr lang="zh-CN" altLang="en-US" sz="1200" dirty="0">
              <a:solidFill>
                <a:prstClr val="black"/>
              </a:solidFill>
            </a:endParaRPr>
          </a:p>
        </p:txBody>
      </p:sp>
    </p:spTree>
    <p:extLst>
      <p:ext uri="{BB962C8B-B14F-4D97-AF65-F5344CB8AC3E}">
        <p14:creationId xmlns:p14="http://schemas.microsoft.com/office/powerpoint/2010/main" val="4186684396"/>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284</a:t>
            </a:fld>
            <a:endParaRPr lang="zh-CN" altLang="en-US" sz="1200" dirty="0">
              <a:solidFill>
                <a:prstClr val="black"/>
              </a:solidFill>
            </a:endParaRPr>
          </a:p>
        </p:txBody>
      </p:sp>
    </p:spTree>
    <p:extLst>
      <p:ext uri="{BB962C8B-B14F-4D97-AF65-F5344CB8AC3E}">
        <p14:creationId xmlns:p14="http://schemas.microsoft.com/office/powerpoint/2010/main" val="3292016993"/>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285</a:t>
            </a:fld>
            <a:endParaRPr lang="zh-CN" altLang="en-US" sz="1200" dirty="0">
              <a:solidFill>
                <a:prstClr val="black"/>
              </a:solidFill>
            </a:endParaRPr>
          </a:p>
        </p:txBody>
      </p:sp>
    </p:spTree>
    <p:extLst>
      <p:ext uri="{BB962C8B-B14F-4D97-AF65-F5344CB8AC3E}">
        <p14:creationId xmlns:p14="http://schemas.microsoft.com/office/powerpoint/2010/main" val="3596194269"/>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286</a:t>
            </a:fld>
            <a:endParaRPr lang="zh-CN" altLang="en-US" sz="1200" dirty="0">
              <a:solidFill>
                <a:prstClr val="black"/>
              </a:solidFill>
            </a:endParaRPr>
          </a:p>
        </p:txBody>
      </p:sp>
    </p:spTree>
    <p:extLst>
      <p:ext uri="{BB962C8B-B14F-4D97-AF65-F5344CB8AC3E}">
        <p14:creationId xmlns:p14="http://schemas.microsoft.com/office/powerpoint/2010/main" val="2064275088"/>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287</a:t>
            </a:fld>
            <a:endParaRPr lang="zh-CN" altLang="en-US" sz="1200" dirty="0">
              <a:solidFill>
                <a:prstClr val="black"/>
              </a:solidFill>
            </a:endParaRPr>
          </a:p>
        </p:txBody>
      </p:sp>
    </p:spTree>
    <p:extLst>
      <p:ext uri="{BB962C8B-B14F-4D97-AF65-F5344CB8AC3E}">
        <p14:creationId xmlns:p14="http://schemas.microsoft.com/office/powerpoint/2010/main" val="567048656"/>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288</a:t>
            </a:fld>
            <a:endParaRPr lang="zh-CN" altLang="en-US" sz="1200" dirty="0">
              <a:solidFill>
                <a:prstClr val="black"/>
              </a:solidFill>
            </a:endParaRPr>
          </a:p>
        </p:txBody>
      </p:sp>
    </p:spTree>
    <p:extLst>
      <p:ext uri="{BB962C8B-B14F-4D97-AF65-F5344CB8AC3E}">
        <p14:creationId xmlns:p14="http://schemas.microsoft.com/office/powerpoint/2010/main" val="847389414"/>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289</a:t>
            </a:fld>
            <a:endParaRPr lang="zh-CN" altLang="en-US" sz="1200" dirty="0">
              <a:solidFill>
                <a:prstClr val="black"/>
              </a:solidFill>
            </a:endParaRPr>
          </a:p>
        </p:txBody>
      </p:sp>
    </p:spTree>
    <p:extLst>
      <p:ext uri="{BB962C8B-B14F-4D97-AF65-F5344CB8AC3E}">
        <p14:creationId xmlns:p14="http://schemas.microsoft.com/office/powerpoint/2010/main" val="2159684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29</a:t>
            </a:fld>
            <a:endParaRPr lang="zh-CN" altLang="en-US" sz="1200" dirty="0"/>
          </a:p>
        </p:txBody>
      </p:sp>
    </p:spTree>
    <p:extLst>
      <p:ext uri="{BB962C8B-B14F-4D97-AF65-F5344CB8AC3E}">
        <p14:creationId xmlns:p14="http://schemas.microsoft.com/office/powerpoint/2010/main" val="2649375626"/>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290</a:t>
            </a:fld>
            <a:endParaRPr lang="zh-CN" altLang="en-US" sz="1200" dirty="0">
              <a:solidFill>
                <a:prstClr val="black"/>
              </a:solidFill>
            </a:endParaRPr>
          </a:p>
        </p:txBody>
      </p:sp>
    </p:spTree>
    <p:extLst>
      <p:ext uri="{BB962C8B-B14F-4D97-AF65-F5344CB8AC3E}">
        <p14:creationId xmlns:p14="http://schemas.microsoft.com/office/powerpoint/2010/main" val="2655321815"/>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291</a:t>
            </a:fld>
            <a:endParaRPr lang="zh-CN" altLang="en-US" sz="1200" dirty="0">
              <a:solidFill>
                <a:prstClr val="black"/>
              </a:solidFill>
            </a:endParaRPr>
          </a:p>
        </p:txBody>
      </p:sp>
    </p:spTree>
    <p:extLst>
      <p:ext uri="{BB962C8B-B14F-4D97-AF65-F5344CB8AC3E}">
        <p14:creationId xmlns:p14="http://schemas.microsoft.com/office/powerpoint/2010/main" val="2148276952"/>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292</a:t>
            </a:fld>
            <a:endParaRPr lang="zh-CN" altLang="en-US" sz="1200" dirty="0">
              <a:solidFill>
                <a:prstClr val="black"/>
              </a:solidFill>
            </a:endParaRPr>
          </a:p>
        </p:txBody>
      </p:sp>
    </p:spTree>
    <p:extLst>
      <p:ext uri="{BB962C8B-B14F-4D97-AF65-F5344CB8AC3E}">
        <p14:creationId xmlns:p14="http://schemas.microsoft.com/office/powerpoint/2010/main" val="2771996279"/>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293</a:t>
            </a:fld>
            <a:endParaRPr lang="zh-CN" altLang="en-US" sz="1200" dirty="0">
              <a:solidFill>
                <a:prstClr val="black"/>
              </a:solidFill>
            </a:endParaRPr>
          </a:p>
        </p:txBody>
      </p:sp>
    </p:spTree>
    <p:extLst>
      <p:ext uri="{BB962C8B-B14F-4D97-AF65-F5344CB8AC3E}">
        <p14:creationId xmlns:p14="http://schemas.microsoft.com/office/powerpoint/2010/main" val="1516121005"/>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294</a:t>
            </a:fld>
            <a:endParaRPr lang="zh-CN" altLang="en-US" sz="1200" dirty="0">
              <a:solidFill>
                <a:prstClr val="black"/>
              </a:solidFill>
            </a:endParaRPr>
          </a:p>
        </p:txBody>
      </p:sp>
    </p:spTree>
    <p:extLst>
      <p:ext uri="{BB962C8B-B14F-4D97-AF65-F5344CB8AC3E}">
        <p14:creationId xmlns:p14="http://schemas.microsoft.com/office/powerpoint/2010/main" val="187690453"/>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295</a:t>
            </a:fld>
            <a:endParaRPr lang="zh-CN" altLang="en-US" sz="1200" dirty="0">
              <a:solidFill>
                <a:prstClr val="black"/>
              </a:solidFill>
            </a:endParaRPr>
          </a:p>
        </p:txBody>
      </p:sp>
    </p:spTree>
    <p:extLst>
      <p:ext uri="{BB962C8B-B14F-4D97-AF65-F5344CB8AC3E}">
        <p14:creationId xmlns:p14="http://schemas.microsoft.com/office/powerpoint/2010/main" val="104951371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296</a:t>
            </a:fld>
            <a:endParaRPr lang="zh-CN" altLang="en-US" sz="1200" dirty="0">
              <a:solidFill>
                <a:prstClr val="black"/>
              </a:solidFill>
            </a:endParaRPr>
          </a:p>
        </p:txBody>
      </p:sp>
    </p:spTree>
    <p:extLst>
      <p:ext uri="{BB962C8B-B14F-4D97-AF65-F5344CB8AC3E}">
        <p14:creationId xmlns:p14="http://schemas.microsoft.com/office/powerpoint/2010/main" val="2461977361"/>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297</a:t>
            </a:fld>
            <a:endParaRPr lang="zh-CN" altLang="en-US" sz="1200" dirty="0">
              <a:solidFill>
                <a:prstClr val="black"/>
              </a:solidFill>
            </a:endParaRPr>
          </a:p>
        </p:txBody>
      </p:sp>
    </p:spTree>
    <p:extLst>
      <p:ext uri="{BB962C8B-B14F-4D97-AF65-F5344CB8AC3E}">
        <p14:creationId xmlns:p14="http://schemas.microsoft.com/office/powerpoint/2010/main" val="1570203340"/>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298</a:t>
            </a:fld>
            <a:endParaRPr lang="zh-CN" altLang="en-US" sz="1200" dirty="0">
              <a:solidFill>
                <a:prstClr val="black"/>
              </a:solidFill>
            </a:endParaRPr>
          </a:p>
        </p:txBody>
      </p:sp>
    </p:spTree>
    <p:extLst>
      <p:ext uri="{BB962C8B-B14F-4D97-AF65-F5344CB8AC3E}">
        <p14:creationId xmlns:p14="http://schemas.microsoft.com/office/powerpoint/2010/main" val="3773617983"/>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299</a:t>
            </a:fld>
            <a:endParaRPr lang="zh-CN" altLang="en-US" sz="1200" dirty="0">
              <a:solidFill>
                <a:prstClr val="black"/>
              </a:solidFill>
            </a:endParaRPr>
          </a:p>
        </p:txBody>
      </p:sp>
    </p:spTree>
    <p:extLst>
      <p:ext uri="{BB962C8B-B14F-4D97-AF65-F5344CB8AC3E}">
        <p14:creationId xmlns:p14="http://schemas.microsoft.com/office/powerpoint/2010/main" val="40957452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a:t>
            </a:fld>
            <a:endParaRPr lang="zh-CN" altLang="en-US" sz="1200" dirty="0"/>
          </a:p>
        </p:txBody>
      </p:sp>
    </p:spTree>
    <p:extLst>
      <p:ext uri="{BB962C8B-B14F-4D97-AF65-F5344CB8AC3E}">
        <p14:creationId xmlns:p14="http://schemas.microsoft.com/office/powerpoint/2010/main" val="8787809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30</a:t>
            </a:fld>
            <a:endParaRPr lang="zh-CN" altLang="en-US" sz="1200" dirty="0"/>
          </a:p>
        </p:txBody>
      </p:sp>
    </p:spTree>
    <p:extLst>
      <p:ext uri="{BB962C8B-B14F-4D97-AF65-F5344CB8AC3E}">
        <p14:creationId xmlns:p14="http://schemas.microsoft.com/office/powerpoint/2010/main" val="1266102083"/>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300</a:t>
            </a:fld>
            <a:endParaRPr lang="zh-CN" altLang="en-US" sz="1200" dirty="0">
              <a:solidFill>
                <a:prstClr val="black"/>
              </a:solidFill>
            </a:endParaRPr>
          </a:p>
        </p:txBody>
      </p:sp>
    </p:spTree>
    <p:extLst>
      <p:ext uri="{BB962C8B-B14F-4D97-AF65-F5344CB8AC3E}">
        <p14:creationId xmlns:p14="http://schemas.microsoft.com/office/powerpoint/2010/main" val="3511202434"/>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301</a:t>
            </a:fld>
            <a:endParaRPr lang="zh-CN" altLang="en-US" sz="1200" dirty="0">
              <a:solidFill>
                <a:prstClr val="black"/>
              </a:solidFill>
            </a:endParaRPr>
          </a:p>
        </p:txBody>
      </p:sp>
    </p:spTree>
    <p:extLst>
      <p:ext uri="{BB962C8B-B14F-4D97-AF65-F5344CB8AC3E}">
        <p14:creationId xmlns:p14="http://schemas.microsoft.com/office/powerpoint/2010/main" val="153769485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302</a:t>
            </a:fld>
            <a:endParaRPr lang="zh-CN" altLang="en-US" sz="1200" dirty="0">
              <a:solidFill>
                <a:prstClr val="black"/>
              </a:solidFill>
            </a:endParaRPr>
          </a:p>
        </p:txBody>
      </p:sp>
    </p:spTree>
    <p:extLst>
      <p:ext uri="{BB962C8B-B14F-4D97-AF65-F5344CB8AC3E}">
        <p14:creationId xmlns:p14="http://schemas.microsoft.com/office/powerpoint/2010/main" val="91041987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303</a:t>
            </a:fld>
            <a:endParaRPr lang="zh-CN" altLang="en-US" sz="1200" dirty="0">
              <a:solidFill>
                <a:prstClr val="black"/>
              </a:solidFill>
            </a:endParaRPr>
          </a:p>
        </p:txBody>
      </p:sp>
    </p:spTree>
    <p:extLst>
      <p:ext uri="{BB962C8B-B14F-4D97-AF65-F5344CB8AC3E}">
        <p14:creationId xmlns:p14="http://schemas.microsoft.com/office/powerpoint/2010/main" val="215503808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304</a:t>
            </a:fld>
            <a:endParaRPr lang="zh-CN" altLang="en-US" sz="1200" dirty="0">
              <a:solidFill>
                <a:prstClr val="black"/>
              </a:solidFill>
            </a:endParaRPr>
          </a:p>
        </p:txBody>
      </p:sp>
    </p:spTree>
    <p:extLst>
      <p:ext uri="{BB962C8B-B14F-4D97-AF65-F5344CB8AC3E}">
        <p14:creationId xmlns:p14="http://schemas.microsoft.com/office/powerpoint/2010/main" val="3778692010"/>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305</a:t>
            </a:fld>
            <a:endParaRPr lang="zh-CN" altLang="en-US" sz="1200" dirty="0">
              <a:solidFill>
                <a:prstClr val="black"/>
              </a:solidFill>
            </a:endParaRPr>
          </a:p>
        </p:txBody>
      </p:sp>
    </p:spTree>
    <p:extLst>
      <p:ext uri="{BB962C8B-B14F-4D97-AF65-F5344CB8AC3E}">
        <p14:creationId xmlns:p14="http://schemas.microsoft.com/office/powerpoint/2010/main" val="4043441201"/>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306</a:t>
            </a:fld>
            <a:endParaRPr lang="zh-CN" altLang="en-US" sz="1200" dirty="0">
              <a:solidFill>
                <a:prstClr val="black"/>
              </a:solidFill>
            </a:endParaRPr>
          </a:p>
        </p:txBody>
      </p:sp>
    </p:spTree>
    <p:extLst>
      <p:ext uri="{BB962C8B-B14F-4D97-AF65-F5344CB8AC3E}">
        <p14:creationId xmlns:p14="http://schemas.microsoft.com/office/powerpoint/2010/main" val="1880668917"/>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307</a:t>
            </a:fld>
            <a:endParaRPr lang="zh-CN" altLang="en-US" sz="1200" dirty="0">
              <a:solidFill>
                <a:prstClr val="black"/>
              </a:solidFill>
            </a:endParaRPr>
          </a:p>
        </p:txBody>
      </p:sp>
    </p:spTree>
    <p:extLst>
      <p:ext uri="{BB962C8B-B14F-4D97-AF65-F5344CB8AC3E}">
        <p14:creationId xmlns:p14="http://schemas.microsoft.com/office/powerpoint/2010/main" val="1707997340"/>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308</a:t>
            </a:fld>
            <a:endParaRPr lang="zh-CN" altLang="en-US" sz="1200" dirty="0">
              <a:solidFill>
                <a:prstClr val="black"/>
              </a:solidFill>
            </a:endParaRPr>
          </a:p>
        </p:txBody>
      </p:sp>
    </p:spTree>
    <p:extLst>
      <p:ext uri="{BB962C8B-B14F-4D97-AF65-F5344CB8AC3E}">
        <p14:creationId xmlns:p14="http://schemas.microsoft.com/office/powerpoint/2010/main" val="3156816045"/>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309</a:t>
            </a:fld>
            <a:endParaRPr lang="zh-CN" altLang="en-US" sz="1200" dirty="0">
              <a:solidFill>
                <a:prstClr val="black"/>
              </a:solidFill>
            </a:endParaRPr>
          </a:p>
        </p:txBody>
      </p:sp>
    </p:spTree>
    <p:extLst>
      <p:ext uri="{BB962C8B-B14F-4D97-AF65-F5344CB8AC3E}">
        <p14:creationId xmlns:p14="http://schemas.microsoft.com/office/powerpoint/2010/main" val="178653406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31</a:t>
            </a:fld>
            <a:endParaRPr lang="zh-CN" altLang="en-US" sz="1200" dirty="0"/>
          </a:p>
        </p:txBody>
      </p:sp>
    </p:spTree>
    <p:extLst>
      <p:ext uri="{BB962C8B-B14F-4D97-AF65-F5344CB8AC3E}">
        <p14:creationId xmlns:p14="http://schemas.microsoft.com/office/powerpoint/2010/main" val="1318782833"/>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310</a:t>
            </a:fld>
            <a:endParaRPr lang="zh-CN" altLang="en-US" sz="1200" dirty="0">
              <a:solidFill>
                <a:prstClr val="black"/>
              </a:solidFill>
            </a:endParaRPr>
          </a:p>
        </p:txBody>
      </p:sp>
    </p:spTree>
    <p:extLst>
      <p:ext uri="{BB962C8B-B14F-4D97-AF65-F5344CB8AC3E}">
        <p14:creationId xmlns:p14="http://schemas.microsoft.com/office/powerpoint/2010/main" val="261255179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311</a:t>
            </a:fld>
            <a:endParaRPr lang="zh-CN" altLang="en-US" sz="1200" dirty="0">
              <a:solidFill>
                <a:prstClr val="black"/>
              </a:solidFill>
            </a:endParaRPr>
          </a:p>
        </p:txBody>
      </p:sp>
    </p:spTree>
    <p:extLst>
      <p:ext uri="{BB962C8B-B14F-4D97-AF65-F5344CB8AC3E}">
        <p14:creationId xmlns:p14="http://schemas.microsoft.com/office/powerpoint/2010/main" val="1660637220"/>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312</a:t>
            </a:fld>
            <a:endParaRPr lang="zh-CN" altLang="en-US" sz="1200" dirty="0">
              <a:solidFill>
                <a:prstClr val="black"/>
              </a:solidFill>
            </a:endParaRPr>
          </a:p>
        </p:txBody>
      </p:sp>
    </p:spTree>
    <p:extLst>
      <p:ext uri="{BB962C8B-B14F-4D97-AF65-F5344CB8AC3E}">
        <p14:creationId xmlns:p14="http://schemas.microsoft.com/office/powerpoint/2010/main" val="831152960"/>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313</a:t>
            </a:fld>
            <a:endParaRPr lang="zh-CN" altLang="en-US" sz="1200" dirty="0">
              <a:solidFill>
                <a:prstClr val="black"/>
              </a:solidFill>
            </a:endParaRPr>
          </a:p>
        </p:txBody>
      </p:sp>
    </p:spTree>
    <p:extLst>
      <p:ext uri="{BB962C8B-B14F-4D97-AF65-F5344CB8AC3E}">
        <p14:creationId xmlns:p14="http://schemas.microsoft.com/office/powerpoint/2010/main" val="280381967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314</a:t>
            </a:fld>
            <a:endParaRPr lang="zh-CN" altLang="en-US" sz="1200" dirty="0">
              <a:solidFill>
                <a:prstClr val="black"/>
              </a:solidFill>
            </a:endParaRPr>
          </a:p>
        </p:txBody>
      </p:sp>
    </p:spTree>
    <p:extLst>
      <p:ext uri="{BB962C8B-B14F-4D97-AF65-F5344CB8AC3E}">
        <p14:creationId xmlns:p14="http://schemas.microsoft.com/office/powerpoint/2010/main" val="1055962091"/>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315</a:t>
            </a:fld>
            <a:endParaRPr lang="zh-CN" altLang="en-US" sz="1200" dirty="0">
              <a:solidFill>
                <a:prstClr val="black"/>
              </a:solidFill>
            </a:endParaRPr>
          </a:p>
        </p:txBody>
      </p:sp>
    </p:spTree>
    <p:extLst>
      <p:ext uri="{BB962C8B-B14F-4D97-AF65-F5344CB8AC3E}">
        <p14:creationId xmlns:p14="http://schemas.microsoft.com/office/powerpoint/2010/main" val="970505093"/>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316</a:t>
            </a:fld>
            <a:endParaRPr lang="zh-CN" altLang="en-US" sz="1200" dirty="0">
              <a:solidFill>
                <a:prstClr val="black"/>
              </a:solidFill>
            </a:endParaRPr>
          </a:p>
        </p:txBody>
      </p:sp>
    </p:spTree>
    <p:extLst>
      <p:ext uri="{BB962C8B-B14F-4D97-AF65-F5344CB8AC3E}">
        <p14:creationId xmlns:p14="http://schemas.microsoft.com/office/powerpoint/2010/main" val="1417997387"/>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317</a:t>
            </a:fld>
            <a:endParaRPr lang="zh-CN" altLang="en-US" sz="1200" dirty="0">
              <a:solidFill>
                <a:prstClr val="black"/>
              </a:solidFill>
            </a:endParaRPr>
          </a:p>
        </p:txBody>
      </p:sp>
    </p:spTree>
    <p:extLst>
      <p:ext uri="{BB962C8B-B14F-4D97-AF65-F5344CB8AC3E}">
        <p14:creationId xmlns:p14="http://schemas.microsoft.com/office/powerpoint/2010/main" val="112970942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318</a:t>
            </a:fld>
            <a:endParaRPr lang="zh-CN" altLang="en-US" sz="1200" dirty="0">
              <a:solidFill>
                <a:prstClr val="black"/>
              </a:solidFill>
            </a:endParaRPr>
          </a:p>
        </p:txBody>
      </p:sp>
    </p:spTree>
    <p:extLst>
      <p:ext uri="{BB962C8B-B14F-4D97-AF65-F5344CB8AC3E}">
        <p14:creationId xmlns:p14="http://schemas.microsoft.com/office/powerpoint/2010/main" val="143373931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319</a:t>
            </a:fld>
            <a:endParaRPr lang="zh-CN" altLang="en-US" sz="1200" dirty="0">
              <a:solidFill>
                <a:prstClr val="black"/>
              </a:solidFill>
            </a:endParaRPr>
          </a:p>
        </p:txBody>
      </p:sp>
    </p:spTree>
    <p:extLst>
      <p:ext uri="{BB962C8B-B14F-4D97-AF65-F5344CB8AC3E}">
        <p14:creationId xmlns:p14="http://schemas.microsoft.com/office/powerpoint/2010/main" val="355620369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32</a:t>
            </a:fld>
            <a:endParaRPr lang="zh-CN" altLang="en-US" sz="1200" dirty="0"/>
          </a:p>
        </p:txBody>
      </p:sp>
    </p:spTree>
    <p:extLst>
      <p:ext uri="{BB962C8B-B14F-4D97-AF65-F5344CB8AC3E}">
        <p14:creationId xmlns:p14="http://schemas.microsoft.com/office/powerpoint/2010/main" val="2676195095"/>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320</a:t>
            </a:fld>
            <a:endParaRPr lang="zh-CN" altLang="en-US" sz="1200" dirty="0">
              <a:solidFill>
                <a:prstClr val="black"/>
              </a:solidFill>
            </a:endParaRPr>
          </a:p>
        </p:txBody>
      </p:sp>
    </p:spTree>
    <p:extLst>
      <p:ext uri="{BB962C8B-B14F-4D97-AF65-F5344CB8AC3E}">
        <p14:creationId xmlns:p14="http://schemas.microsoft.com/office/powerpoint/2010/main" val="1158954367"/>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321</a:t>
            </a:fld>
            <a:endParaRPr lang="zh-CN" altLang="en-US" sz="1200" dirty="0">
              <a:solidFill>
                <a:prstClr val="black"/>
              </a:solidFill>
            </a:endParaRPr>
          </a:p>
        </p:txBody>
      </p:sp>
    </p:spTree>
    <p:extLst>
      <p:ext uri="{BB962C8B-B14F-4D97-AF65-F5344CB8AC3E}">
        <p14:creationId xmlns:p14="http://schemas.microsoft.com/office/powerpoint/2010/main" val="1968028733"/>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322</a:t>
            </a:fld>
            <a:endParaRPr lang="zh-CN" altLang="en-US" sz="1200" dirty="0">
              <a:solidFill>
                <a:prstClr val="black"/>
              </a:solidFill>
            </a:endParaRPr>
          </a:p>
        </p:txBody>
      </p:sp>
    </p:spTree>
    <p:extLst>
      <p:ext uri="{BB962C8B-B14F-4D97-AF65-F5344CB8AC3E}">
        <p14:creationId xmlns:p14="http://schemas.microsoft.com/office/powerpoint/2010/main" val="3449004960"/>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323</a:t>
            </a:fld>
            <a:endParaRPr lang="zh-CN" altLang="en-US" sz="1200" dirty="0">
              <a:solidFill>
                <a:prstClr val="black"/>
              </a:solidFill>
            </a:endParaRPr>
          </a:p>
        </p:txBody>
      </p:sp>
    </p:spTree>
    <p:extLst>
      <p:ext uri="{BB962C8B-B14F-4D97-AF65-F5344CB8AC3E}">
        <p14:creationId xmlns:p14="http://schemas.microsoft.com/office/powerpoint/2010/main" val="2273341351"/>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324</a:t>
            </a:fld>
            <a:endParaRPr lang="zh-CN" altLang="en-US" sz="1200" dirty="0">
              <a:solidFill>
                <a:prstClr val="black"/>
              </a:solidFill>
            </a:endParaRPr>
          </a:p>
        </p:txBody>
      </p:sp>
    </p:spTree>
    <p:extLst>
      <p:ext uri="{BB962C8B-B14F-4D97-AF65-F5344CB8AC3E}">
        <p14:creationId xmlns:p14="http://schemas.microsoft.com/office/powerpoint/2010/main" val="2901108337"/>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325</a:t>
            </a:fld>
            <a:endParaRPr lang="zh-CN" altLang="en-US" sz="1200" dirty="0">
              <a:solidFill>
                <a:prstClr val="black"/>
              </a:solidFill>
            </a:endParaRPr>
          </a:p>
        </p:txBody>
      </p:sp>
    </p:spTree>
    <p:extLst>
      <p:ext uri="{BB962C8B-B14F-4D97-AF65-F5344CB8AC3E}">
        <p14:creationId xmlns:p14="http://schemas.microsoft.com/office/powerpoint/2010/main" val="1965222573"/>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326</a:t>
            </a:fld>
            <a:endParaRPr lang="zh-CN" altLang="en-US" sz="1200" dirty="0">
              <a:solidFill>
                <a:prstClr val="black"/>
              </a:solidFill>
            </a:endParaRPr>
          </a:p>
        </p:txBody>
      </p:sp>
    </p:spTree>
    <p:extLst>
      <p:ext uri="{BB962C8B-B14F-4D97-AF65-F5344CB8AC3E}">
        <p14:creationId xmlns:p14="http://schemas.microsoft.com/office/powerpoint/2010/main" val="3552385396"/>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327</a:t>
            </a:fld>
            <a:endParaRPr lang="zh-CN" altLang="en-US" sz="1200" dirty="0">
              <a:solidFill>
                <a:prstClr val="black"/>
              </a:solidFill>
            </a:endParaRPr>
          </a:p>
        </p:txBody>
      </p:sp>
    </p:spTree>
    <p:extLst>
      <p:ext uri="{BB962C8B-B14F-4D97-AF65-F5344CB8AC3E}">
        <p14:creationId xmlns:p14="http://schemas.microsoft.com/office/powerpoint/2010/main" val="772884219"/>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328</a:t>
            </a:fld>
            <a:endParaRPr lang="zh-CN" altLang="en-US" sz="1200" dirty="0">
              <a:solidFill>
                <a:prstClr val="black"/>
              </a:solidFill>
            </a:endParaRPr>
          </a:p>
        </p:txBody>
      </p:sp>
    </p:spTree>
    <p:extLst>
      <p:ext uri="{BB962C8B-B14F-4D97-AF65-F5344CB8AC3E}">
        <p14:creationId xmlns:p14="http://schemas.microsoft.com/office/powerpoint/2010/main" val="4033147217"/>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329</a:t>
            </a:fld>
            <a:endParaRPr lang="zh-CN" altLang="en-US" sz="1200" dirty="0">
              <a:solidFill>
                <a:prstClr val="black"/>
              </a:solidFill>
            </a:endParaRPr>
          </a:p>
        </p:txBody>
      </p:sp>
    </p:spTree>
    <p:extLst>
      <p:ext uri="{BB962C8B-B14F-4D97-AF65-F5344CB8AC3E}">
        <p14:creationId xmlns:p14="http://schemas.microsoft.com/office/powerpoint/2010/main" val="124535092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33</a:t>
            </a:fld>
            <a:endParaRPr lang="zh-CN" altLang="en-US" sz="1200" dirty="0"/>
          </a:p>
        </p:txBody>
      </p:sp>
    </p:spTree>
    <p:extLst>
      <p:ext uri="{BB962C8B-B14F-4D97-AF65-F5344CB8AC3E}">
        <p14:creationId xmlns:p14="http://schemas.microsoft.com/office/powerpoint/2010/main" val="2934369979"/>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330</a:t>
            </a:fld>
            <a:endParaRPr lang="zh-CN" altLang="en-US" sz="1200" dirty="0">
              <a:solidFill>
                <a:prstClr val="black"/>
              </a:solidFill>
            </a:endParaRPr>
          </a:p>
        </p:txBody>
      </p:sp>
    </p:spTree>
    <p:extLst>
      <p:ext uri="{BB962C8B-B14F-4D97-AF65-F5344CB8AC3E}">
        <p14:creationId xmlns:p14="http://schemas.microsoft.com/office/powerpoint/2010/main" val="2616259097"/>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331</a:t>
            </a:fld>
            <a:endParaRPr lang="zh-CN" altLang="en-US" sz="1200" dirty="0">
              <a:solidFill>
                <a:prstClr val="black"/>
              </a:solidFill>
            </a:endParaRPr>
          </a:p>
        </p:txBody>
      </p:sp>
    </p:spTree>
    <p:extLst>
      <p:ext uri="{BB962C8B-B14F-4D97-AF65-F5344CB8AC3E}">
        <p14:creationId xmlns:p14="http://schemas.microsoft.com/office/powerpoint/2010/main" val="693011613"/>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332</a:t>
            </a:fld>
            <a:endParaRPr lang="zh-CN" altLang="en-US" sz="1200" dirty="0">
              <a:solidFill>
                <a:prstClr val="black"/>
              </a:solidFill>
            </a:endParaRPr>
          </a:p>
        </p:txBody>
      </p:sp>
    </p:spTree>
    <p:extLst>
      <p:ext uri="{BB962C8B-B14F-4D97-AF65-F5344CB8AC3E}">
        <p14:creationId xmlns:p14="http://schemas.microsoft.com/office/powerpoint/2010/main" val="650362171"/>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333</a:t>
            </a:fld>
            <a:endParaRPr lang="zh-CN" altLang="en-US" sz="1200" dirty="0">
              <a:solidFill>
                <a:prstClr val="black"/>
              </a:solidFill>
            </a:endParaRPr>
          </a:p>
        </p:txBody>
      </p:sp>
    </p:spTree>
    <p:extLst>
      <p:ext uri="{BB962C8B-B14F-4D97-AF65-F5344CB8AC3E}">
        <p14:creationId xmlns:p14="http://schemas.microsoft.com/office/powerpoint/2010/main" val="374989239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334</a:t>
            </a:fld>
            <a:endParaRPr lang="zh-CN" altLang="en-US" sz="1200" dirty="0">
              <a:solidFill>
                <a:prstClr val="black"/>
              </a:solidFill>
            </a:endParaRPr>
          </a:p>
        </p:txBody>
      </p:sp>
    </p:spTree>
    <p:extLst>
      <p:ext uri="{BB962C8B-B14F-4D97-AF65-F5344CB8AC3E}">
        <p14:creationId xmlns:p14="http://schemas.microsoft.com/office/powerpoint/2010/main" val="2458650624"/>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335</a:t>
            </a:fld>
            <a:endParaRPr lang="zh-CN" altLang="en-US" sz="1200" dirty="0">
              <a:solidFill>
                <a:prstClr val="black"/>
              </a:solidFill>
            </a:endParaRPr>
          </a:p>
        </p:txBody>
      </p:sp>
    </p:spTree>
    <p:extLst>
      <p:ext uri="{BB962C8B-B14F-4D97-AF65-F5344CB8AC3E}">
        <p14:creationId xmlns:p14="http://schemas.microsoft.com/office/powerpoint/2010/main" val="3091098569"/>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336</a:t>
            </a:fld>
            <a:endParaRPr lang="zh-CN" altLang="en-US" sz="1200" dirty="0">
              <a:solidFill>
                <a:prstClr val="black"/>
              </a:solidFill>
            </a:endParaRPr>
          </a:p>
        </p:txBody>
      </p:sp>
    </p:spTree>
    <p:extLst>
      <p:ext uri="{BB962C8B-B14F-4D97-AF65-F5344CB8AC3E}">
        <p14:creationId xmlns:p14="http://schemas.microsoft.com/office/powerpoint/2010/main" val="1442449040"/>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337</a:t>
            </a:fld>
            <a:endParaRPr lang="zh-CN" altLang="en-US" sz="1200" dirty="0">
              <a:solidFill>
                <a:prstClr val="black"/>
              </a:solidFill>
            </a:endParaRPr>
          </a:p>
        </p:txBody>
      </p:sp>
    </p:spTree>
    <p:extLst>
      <p:ext uri="{BB962C8B-B14F-4D97-AF65-F5344CB8AC3E}">
        <p14:creationId xmlns:p14="http://schemas.microsoft.com/office/powerpoint/2010/main" val="3658184722"/>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338</a:t>
            </a:fld>
            <a:endParaRPr lang="zh-CN" altLang="en-US" sz="1200" dirty="0">
              <a:solidFill>
                <a:prstClr val="black"/>
              </a:solidFill>
            </a:endParaRPr>
          </a:p>
        </p:txBody>
      </p:sp>
    </p:spTree>
    <p:extLst>
      <p:ext uri="{BB962C8B-B14F-4D97-AF65-F5344CB8AC3E}">
        <p14:creationId xmlns:p14="http://schemas.microsoft.com/office/powerpoint/2010/main" val="2342726223"/>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339</a:t>
            </a:fld>
            <a:endParaRPr lang="zh-CN" altLang="en-US" sz="1200" dirty="0">
              <a:solidFill>
                <a:prstClr val="black"/>
              </a:solidFill>
            </a:endParaRPr>
          </a:p>
        </p:txBody>
      </p:sp>
    </p:spTree>
    <p:extLst>
      <p:ext uri="{BB962C8B-B14F-4D97-AF65-F5344CB8AC3E}">
        <p14:creationId xmlns:p14="http://schemas.microsoft.com/office/powerpoint/2010/main" val="364022872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34</a:t>
            </a:fld>
            <a:endParaRPr lang="zh-CN" altLang="en-US" sz="1200" dirty="0"/>
          </a:p>
        </p:txBody>
      </p:sp>
    </p:spTree>
    <p:extLst>
      <p:ext uri="{BB962C8B-B14F-4D97-AF65-F5344CB8AC3E}">
        <p14:creationId xmlns:p14="http://schemas.microsoft.com/office/powerpoint/2010/main" val="3860291527"/>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340</a:t>
            </a:fld>
            <a:endParaRPr lang="zh-CN" altLang="en-US" sz="1200" dirty="0">
              <a:solidFill>
                <a:prstClr val="black"/>
              </a:solidFill>
            </a:endParaRPr>
          </a:p>
        </p:txBody>
      </p:sp>
    </p:spTree>
    <p:extLst>
      <p:ext uri="{BB962C8B-B14F-4D97-AF65-F5344CB8AC3E}">
        <p14:creationId xmlns:p14="http://schemas.microsoft.com/office/powerpoint/2010/main" val="3291876436"/>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341</a:t>
            </a:fld>
            <a:endParaRPr lang="zh-CN" altLang="en-US" sz="1200" dirty="0">
              <a:solidFill>
                <a:prstClr val="black"/>
              </a:solidFill>
            </a:endParaRPr>
          </a:p>
        </p:txBody>
      </p:sp>
    </p:spTree>
    <p:extLst>
      <p:ext uri="{BB962C8B-B14F-4D97-AF65-F5344CB8AC3E}">
        <p14:creationId xmlns:p14="http://schemas.microsoft.com/office/powerpoint/2010/main" val="1888780360"/>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342</a:t>
            </a:fld>
            <a:endParaRPr lang="zh-CN" altLang="en-US" sz="1200" dirty="0">
              <a:solidFill>
                <a:prstClr val="black"/>
              </a:solidFill>
            </a:endParaRPr>
          </a:p>
        </p:txBody>
      </p:sp>
    </p:spTree>
    <p:extLst>
      <p:ext uri="{BB962C8B-B14F-4D97-AF65-F5344CB8AC3E}">
        <p14:creationId xmlns:p14="http://schemas.microsoft.com/office/powerpoint/2010/main" val="630993954"/>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343</a:t>
            </a:fld>
            <a:endParaRPr lang="zh-CN" altLang="en-US" sz="1200" dirty="0">
              <a:solidFill>
                <a:prstClr val="black"/>
              </a:solidFill>
            </a:endParaRPr>
          </a:p>
        </p:txBody>
      </p:sp>
    </p:spTree>
    <p:extLst>
      <p:ext uri="{BB962C8B-B14F-4D97-AF65-F5344CB8AC3E}">
        <p14:creationId xmlns:p14="http://schemas.microsoft.com/office/powerpoint/2010/main" val="2009874601"/>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344</a:t>
            </a:fld>
            <a:endParaRPr lang="zh-CN" altLang="en-US" sz="1200" dirty="0">
              <a:solidFill>
                <a:prstClr val="black"/>
              </a:solidFill>
            </a:endParaRPr>
          </a:p>
        </p:txBody>
      </p:sp>
    </p:spTree>
    <p:extLst>
      <p:ext uri="{BB962C8B-B14F-4D97-AF65-F5344CB8AC3E}">
        <p14:creationId xmlns:p14="http://schemas.microsoft.com/office/powerpoint/2010/main" val="3922202787"/>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345</a:t>
            </a:fld>
            <a:endParaRPr lang="zh-CN" altLang="en-US" sz="1200" dirty="0">
              <a:solidFill>
                <a:prstClr val="black"/>
              </a:solidFill>
            </a:endParaRPr>
          </a:p>
        </p:txBody>
      </p:sp>
    </p:spTree>
    <p:extLst>
      <p:ext uri="{BB962C8B-B14F-4D97-AF65-F5344CB8AC3E}">
        <p14:creationId xmlns:p14="http://schemas.microsoft.com/office/powerpoint/2010/main" val="3564232631"/>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346</a:t>
            </a:fld>
            <a:endParaRPr lang="zh-CN" altLang="en-US" sz="1200" dirty="0">
              <a:solidFill>
                <a:prstClr val="black"/>
              </a:solidFill>
            </a:endParaRPr>
          </a:p>
        </p:txBody>
      </p:sp>
    </p:spTree>
    <p:extLst>
      <p:ext uri="{BB962C8B-B14F-4D97-AF65-F5344CB8AC3E}">
        <p14:creationId xmlns:p14="http://schemas.microsoft.com/office/powerpoint/2010/main" val="731716307"/>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347</a:t>
            </a:fld>
            <a:endParaRPr lang="zh-CN" altLang="en-US" sz="1200" dirty="0">
              <a:solidFill>
                <a:prstClr val="black"/>
              </a:solidFill>
            </a:endParaRPr>
          </a:p>
        </p:txBody>
      </p:sp>
    </p:spTree>
    <p:extLst>
      <p:ext uri="{BB962C8B-B14F-4D97-AF65-F5344CB8AC3E}">
        <p14:creationId xmlns:p14="http://schemas.microsoft.com/office/powerpoint/2010/main" val="2152486283"/>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348</a:t>
            </a:fld>
            <a:endParaRPr lang="zh-CN" altLang="en-US" sz="1200" dirty="0">
              <a:solidFill>
                <a:prstClr val="black"/>
              </a:solidFill>
            </a:endParaRPr>
          </a:p>
        </p:txBody>
      </p:sp>
    </p:spTree>
    <p:extLst>
      <p:ext uri="{BB962C8B-B14F-4D97-AF65-F5344CB8AC3E}">
        <p14:creationId xmlns:p14="http://schemas.microsoft.com/office/powerpoint/2010/main" val="3456598127"/>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349</a:t>
            </a:fld>
            <a:endParaRPr lang="zh-CN" altLang="en-US" sz="1200" dirty="0">
              <a:solidFill>
                <a:prstClr val="black"/>
              </a:solidFill>
            </a:endParaRPr>
          </a:p>
        </p:txBody>
      </p:sp>
    </p:spTree>
    <p:extLst>
      <p:ext uri="{BB962C8B-B14F-4D97-AF65-F5344CB8AC3E}">
        <p14:creationId xmlns:p14="http://schemas.microsoft.com/office/powerpoint/2010/main" val="142823309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35</a:t>
            </a:fld>
            <a:endParaRPr lang="zh-CN" altLang="en-US" sz="1200" dirty="0"/>
          </a:p>
        </p:txBody>
      </p:sp>
    </p:spTree>
    <p:extLst>
      <p:ext uri="{BB962C8B-B14F-4D97-AF65-F5344CB8AC3E}">
        <p14:creationId xmlns:p14="http://schemas.microsoft.com/office/powerpoint/2010/main" val="2399861371"/>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350</a:t>
            </a:fld>
            <a:endParaRPr lang="zh-CN" altLang="en-US" sz="1200" dirty="0">
              <a:solidFill>
                <a:prstClr val="black"/>
              </a:solidFill>
            </a:endParaRPr>
          </a:p>
        </p:txBody>
      </p:sp>
    </p:spTree>
    <p:extLst>
      <p:ext uri="{BB962C8B-B14F-4D97-AF65-F5344CB8AC3E}">
        <p14:creationId xmlns:p14="http://schemas.microsoft.com/office/powerpoint/2010/main" val="175608127"/>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351</a:t>
            </a:fld>
            <a:endParaRPr lang="zh-CN" altLang="en-US" sz="1200" dirty="0">
              <a:solidFill>
                <a:prstClr val="black"/>
              </a:solidFill>
            </a:endParaRPr>
          </a:p>
        </p:txBody>
      </p:sp>
    </p:spTree>
    <p:extLst>
      <p:ext uri="{BB962C8B-B14F-4D97-AF65-F5344CB8AC3E}">
        <p14:creationId xmlns:p14="http://schemas.microsoft.com/office/powerpoint/2010/main" val="4276859595"/>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352</a:t>
            </a:fld>
            <a:endParaRPr lang="zh-CN" altLang="en-US" sz="1200" dirty="0">
              <a:solidFill>
                <a:prstClr val="black"/>
              </a:solidFill>
            </a:endParaRPr>
          </a:p>
        </p:txBody>
      </p:sp>
    </p:spTree>
    <p:extLst>
      <p:ext uri="{BB962C8B-B14F-4D97-AF65-F5344CB8AC3E}">
        <p14:creationId xmlns:p14="http://schemas.microsoft.com/office/powerpoint/2010/main" val="3791939290"/>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353</a:t>
            </a:fld>
            <a:endParaRPr lang="zh-CN" altLang="en-US" sz="1200" dirty="0">
              <a:solidFill>
                <a:prstClr val="black"/>
              </a:solidFill>
            </a:endParaRPr>
          </a:p>
        </p:txBody>
      </p:sp>
    </p:spTree>
    <p:extLst>
      <p:ext uri="{BB962C8B-B14F-4D97-AF65-F5344CB8AC3E}">
        <p14:creationId xmlns:p14="http://schemas.microsoft.com/office/powerpoint/2010/main" val="1996427540"/>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354</a:t>
            </a:fld>
            <a:endParaRPr lang="zh-CN" altLang="en-US" sz="1200" dirty="0">
              <a:solidFill>
                <a:prstClr val="black"/>
              </a:solidFill>
            </a:endParaRPr>
          </a:p>
        </p:txBody>
      </p:sp>
    </p:spTree>
    <p:extLst>
      <p:ext uri="{BB962C8B-B14F-4D97-AF65-F5344CB8AC3E}">
        <p14:creationId xmlns:p14="http://schemas.microsoft.com/office/powerpoint/2010/main" val="3304379374"/>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355</a:t>
            </a:fld>
            <a:endParaRPr lang="zh-CN" altLang="en-US" sz="1200" dirty="0">
              <a:solidFill>
                <a:prstClr val="black"/>
              </a:solidFill>
            </a:endParaRPr>
          </a:p>
        </p:txBody>
      </p:sp>
    </p:spTree>
    <p:extLst>
      <p:ext uri="{BB962C8B-B14F-4D97-AF65-F5344CB8AC3E}">
        <p14:creationId xmlns:p14="http://schemas.microsoft.com/office/powerpoint/2010/main" val="1751092615"/>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356</a:t>
            </a:fld>
            <a:endParaRPr lang="zh-CN" altLang="en-US" sz="1200" dirty="0">
              <a:solidFill>
                <a:prstClr val="black"/>
              </a:solidFill>
            </a:endParaRPr>
          </a:p>
        </p:txBody>
      </p:sp>
    </p:spTree>
    <p:extLst>
      <p:ext uri="{BB962C8B-B14F-4D97-AF65-F5344CB8AC3E}">
        <p14:creationId xmlns:p14="http://schemas.microsoft.com/office/powerpoint/2010/main" val="2517244162"/>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357</a:t>
            </a:fld>
            <a:endParaRPr lang="zh-CN" altLang="en-US" sz="1200" dirty="0">
              <a:solidFill>
                <a:prstClr val="black"/>
              </a:solidFill>
            </a:endParaRPr>
          </a:p>
        </p:txBody>
      </p:sp>
    </p:spTree>
    <p:extLst>
      <p:ext uri="{BB962C8B-B14F-4D97-AF65-F5344CB8AC3E}">
        <p14:creationId xmlns:p14="http://schemas.microsoft.com/office/powerpoint/2010/main" val="2213012273"/>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358</a:t>
            </a:fld>
            <a:endParaRPr lang="zh-CN" altLang="en-US" sz="1200" dirty="0">
              <a:solidFill>
                <a:prstClr val="black"/>
              </a:solidFill>
            </a:endParaRPr>
          </a:p>
        </p:txBody>
      </p:sp>
    </p:spTree>
    <p:extLst>
      <p:ext uri="{BB962C8B-B14F-4D97-AF65-F5344CB8AC3E}">
        <p14:creationId xmlns:p14="http://schemas.microsoft.com/office/powerpoint/2010/main" val="1553287258"/>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359</a:t>
            </a:fld>
            <a:endParaRPr lang="zh-CN" altLang="en-US" sz="1200" dirty="0">
              <a:solidFill>
                <a:prstClr val="black"/>
              </a:solidFill>
            </a:endParaRPr>
          </a:p>
        </p:txBody>
      </p:sp>
    </p:spTree>
    <p:extLst>
      <p:ext uri="{BB962C8B-B14F-4D97-AF65-F5344CB8AC3E}">
        <p14:creationId xmlns:p14="http://schemas.microsoft.com/office/powerpoint/2010/main" val="15928667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36</a:t>
            </a:fld>
            <a:endParaRPr lang="zh-CN" altLang="en-US" sz="1200" dirty="0"/>
          </a:p>
        </p:txBody>
      </p:sp>
    </p:spTree>
    <p:extLst>
      <p:ext uri="{BB962C8B-B14F-4D97-AF65-F5344CB8AC3E}">
        <p14:creationId xmlns:p14="http://schemas.microsoft.com/office/powerpoint/2010/main" val="1120938209"/>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360</a:t>
            </a:fld>
            <a:endParaRPr lang="zh-CN" altLang="en-US" sz="1200" dirty="0">
              <a:solidFill>
                <a:prstClr val="black"/>
              </a:solidFill>
            </a:endParaRPr>
          </a:p>
        </p:txBody>
      </p:sp>
    </p:spTree>
    <p:extLst>
      <p:ext uri="{BB962C8B-B14F-4D97-AF65-F5344CB8AC3E}">
        <p14:creationId xmlns:p14="http://schemas.microsoft.com/office/powerpoint/2010/main" val="3636820400"/>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361</a:t>
            </a:fld>
            <a:endParaRPr lang="zh-CN" altLang="en-US" sz="1200" dirty="0">
              <a:solidFill>
                <a:prstClr val="black"/>
              </a:solidFill>
            </a:endParaRPr>
          </a:p>
        </p:txBody>
      </p:sp>
    </p:spTree>
    <p:extLst>
      <p:ext uri="{BB962C8B-B14F-4D97-AF65-F5344CB8AC3E}">
        <p14:creationId xmlns:p14="http://schemas.microsoft.com/office/powerpoint/2010/main" val="2169759370"/>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362</a:t>
            </a:fld>
            <a:endParaRPr lang="zh-CN" altLang="en-US" sz="1200" dirty="0">
              <a:solidFill>
                <a:prstClr val="black"/>
              </a:solidFill>
            </a:endParaRPr>
          </a:p>
        </p:txBody>
      </p:sp>
    </p:spTree>
    <p:extLst>
      <p:ext uri="{BB962C8B-B14F-4D97-AF65-F5344CB8AC3E}">
        <p14:creationId xmlns:p14="http://schemas.microsoft.com/office/powerpoint/2010/main" val="412406574"/>
      </p:ext>
    </p:extLst>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363</a:t>
            </a:fld>
            <a:endParaRPr lang="zh-CN" altLang="en-US" sz="1200" dirty="0">
              <a:solidFill>
                <a:prstClr val="black"/>
              </a:solidFill>
            </a:endParaRPr>
          </a:p>
        </p:txBody>
      </p:sp>
    </p:spTree>
    <p:extLst>
      <p:ext uri="{BB962C8B-B14F-4D97-AF65-F5344CB8AC3E}">
        <p14:creationId xmlns:p14="http://schemas.microsoft.com/office/powerpoint/2010/main" val="2393691238"/>
      </p:ext>
    </p:extLst>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364</a:t>
            </a:fld>
            <a:endParaRPr lang="zh-CN" altLang="en-US" sz="1200" dirty="0">
              <a:solidFill>
                <a:prstClr val="black"/>
              </a:solidFill>
            </a:endParaRPr>
          </a:p>
        </p:txBody>
      </p:sp>
    </p:spTree>
    <p:extLst>
      <p:ext uri="{BB962C8B-B14F-4D97-AF65-F5344CB8AC3E}">
        <p14:creationId xmlns:p14="http://schemas.microsoft.com/office/powerpoint/2010/main" val="4027083323"/>
      </p:ext>
    </p:extLst>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365</a:t>
            </a:fld>
            <a:endParaRPr lang="zh-CN" altLang="en-US" sz="1200" dirty="0">
              <a:solidFill>
                <a:prstClr val="black"/>
              </a:solidFill>
            </a:endParaRPr>
          </a:p>
        </p:txBody>
      </p:sp>
    </p:spTree>
    <p:extLst>
      <p:ext uri="{BB962C8B-B14F-4D97-AF65-F5344CB8AC3E}">
        <p14:creationId xmlns:p14="http://schemas.microsoft.com/office/powerpoint/2010/main" val="3778716324"/>
      </p:ext>
    </p:extLst>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366</a:t>
            </a:fld>
            <a:endParaRPr lang="zh-CN" altLang="en-US" sz="1200" dirty="0">
              <a:solidFill>
                <a:prstClr val="black"/>
              </a:solidFill>
            </a:endParaRPr>
          </a:p>
        </p:txBody>
      </p:sp>
    </p:spTree>
    <p:extLst>
      <p:ext uri="{BB962C8B-B14F-4D97-AF65-F5344CB8AC3E}">
        <p14:creationId xmlns:p14="http://schemas.microsoft.com/office/powerpoint/2010/main" val="3584308163"/>
      </p:ext>
    </p:extLst>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367</a:t>
            </a:fld>
            <a:endParaRPr lang="zh-CN" altLang="en-US" sz="1200" dirty="0">
              <a:solidFill>
                <a:prstClr val="black"/>
              </a:solidFill>
            </a:endParaRPr>
          </a:p>
        </p:txBody>
      </p:sp>
    </p:spTree>
    <p:extLst>
      <p:ext uri="{BB962C8B-B14F-4D97-AF65-F5344CB8AC3E}">
        <p14:creationId xmlns:p14="http://schemas.microsoft.com/office/powerpoint/2010/main" val="468336796"/>
      </p:ext>
    </p:extLst>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368</a:t>
            </a:fld>
            <a:endParaRPr lang="zh-CN" altLang="en-US" sz="1200" dirty="0">
              <a:solidFill>
                <a:prstClr val="black"/>
              </a:solidFill>
            </a:endParaRPr>
          </a:p>
        </p:txBody>
      </p:sp>
    </p:spTree>
    <p:extLst>
      <p:ext uri="{BB962C8B-B14F-4D97-AF65-F5344CB8AC3E}">
        <p14:creationId xmlns:p14="http://schemas.microsoft.com/office/powerpoint/2010/main" val="3965316109"/>
      </p:ext>
    </p:extLst>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369</a:t>
            </a:fld>
            <a:endParaRPr lang="zh-CN" altLang="en-US" sz="1200" dirty="0">
              <a:solidFill>
                <a:prstClr val="black"/>
              </a:solidFill>
            </a:endParaRPr>
          </a:p>
        </p:txBody>
      </p:sp>
    </p:spTree>
    <p:extLst>
      <p:ext uri="{BB962C8B-B14F-4D97-AF65-F5344CB8AC3E}">
        <p14:creationId xmlns:p14="http://schemas.microsoft.com/office/powerpoint/2010/main" val="52017700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37</a:t>
            </a:fld>
            <a:endParaRPr lang="zh-CN" altLang="en-US" sz="1200" dirty="0"/>
          </a:p>
        </p:txBody>
      </p:sp>
    </p:spTree>
    <p:extLst>
      <p:ext uri="{BB962C8B-B14F-4D97-AF65-F5344CB8AC3E}">
        <p14:creationId xmlns:p14="http://schemas.microsoft.com/office/powerpoint/2010/main" val="255529061"/>
      </p:ext>
    </p:extLst>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370</a:t>
            </a:fld>
            <a:endParaRPr lang="zh-CN" altLang="en-US" sz="1200" dirty="0">
              <a:solidFill>
                <a:prstClr val="black"/>
              </a:solidFill>
            </a:endParaRPr>
          </a:p>
        </p:txBody>
      </p:sp>
    </p:spTree>
    <p:extLst>
      <p:ext uri="{BB962C8B-B14F-4D97-AF65-F5344CB8AC3E}">
        <p14:creationId xmlns:p14="http://schemas.microsoft.com/office/powerpoint/2010/main" val="538292061"/>
      </p:ext>
    </p:extLst>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371</a:t>
            </a:fld>
            <a:endParaRPr lang="zh-CN" altLang="en-US" sz="1200" dirty="0">
              <a:solidFill>
                <a:prstClr val="black"/>
              </a:solidFill>
            </a:endParaRPr>
          </a:p>
        </p:txBody>
      </p:sp>
    </p:spTree>
    <p:extLst>
      <p:ext uri="{BB962C8B-B14F-4D97-AF65-F5344CB8AC3E}">
        <p14:creationId xmlns:p14="http://schemas.microsoft.com/office/powerpoint/2010/main" val="1593556710"/>
      </p:ext>
    </p:extLst>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372</a:t>
            </a:fld>
            <a:endParaRPr lang="zh-CN" altLang="en-US" sz="1200" dirty="0">
              <a:solidFill>
                <a:prstClr val="black"/>
              </a:solidFill>
            </a:endParaRPr>
          </a:p>
        </p:txBody>
      </p:sp>
    </p:spTree>
    <p:extLst>
      <p:ext uri="{BB962C8B-B14F-4D97-AF65-F5344CB8AC3E}">
        <p14:creationId xmlns:p14="http://schemas.microsoft.com/office/powerpoint/2010/main" val="1715053773"/>
      </p:ext>
    </p:extLst>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373</a:t>
            </a:fld>
            <a:endParaRPr lang="zh-CN" altLang="en-US" sz="1200" dirty="0">
              <a:solidFill>
                <a:prstClr val="black"/>
              </a:solidFill>
            </a:endParaRPr>
          </a:p>
        </p:txBody>
      </p:sp>
    </p:spTree>
    <p:extLst>
      <p:ext uri="{BB962C8B-B14F-4D97-AF65-F5344CB8AC3E}">
        <p14:creationId xmlns:p14="http://schemas.microsoft.com/office/powerpoint/2010/main" val="2779477796"/>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374</a:t>
            </a:fld>
            <a:endParaRPr lang="zh-CN" altLang="en-US" sz="1200" dirty="0">
              <a:solidFill>
                <a:prstClr val="black"/>
              </a:solidFill>
            </a:endParaRPr>
          </a:p>
        </p:txBody>
      </p:sp>
    </p:spTree>
    <p:extLst>
      <p:ext uri="{BB962C8B-B14F-4D97-AF65-F5344CB8AC3E}">
        <p14:creationId xmlns:p14="http://schemas.microsoft.com/office/powerpoint/2010/main" val="2571075009"/>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375</a:t>
            </a:fld>
            <a:endParaRPr lang="zh-CN" altLang="en-US" sz="1200" dirty="0">
              <a:solidFill>
                <a:prstClr val="black"/>
              </a:solidFill>
            </a:endParaRPr>
          </a:p>
        </p:txBody>
      </p:sp>
    </p:spTree>
    <p:extLst>
      <p:ext uri="{BB962C8B-B14F-4D97-AF65-F5344CB8AC3E}">
        <p14:creationId xmlns:p14="http://schemas.microsoft.com/office/powerpoint/2010/main" val="2430528649"/>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376</a:t>
            </a:fld>
            <a:endParaRPr lang="zh-CN" altLang="en-US" sz="1200" dirty="0">
              <a:solidFill>
                <a:prstClr val="black"/>
              </a:solidFill>
            </a:endParaRPr>
          </a:p>
        </p:txBody>
      </p:sp>
    </p:spTree>
    <p:extLst>
      <p:ext uri="{BB962C8B-B14F-4D97-AF65-F5344CB8AC3E}">
        <p14:creationId xmlns:p14="http://schemas.microsoft.com/office/powerpoint/2010/main" val="4219541400"/>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377</a:t>
            </a:fld>
            <a:endParaRPr lang="zh-CN" altLang="en-US" sz="1200" dirty="0">
              <a:solidFill>
                <a:prstClr val="black"/>
              </a:solidFill>
            </a:endParaRPr>
          </a:p>
        </p:txBody>
      </p:sp>
    </p:spTree>
    <p:extLst>
      <p:ext uri="{BB962C8B-B14F-4D97-AF65-F5344CB8AC3E}">
        <p14:creationId xmlns:p14="http://schemas.microsoft.com/office/powerpoint/2010/main" val="3808221097"/>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378</a:t>
            </a:fld>
            <a:endParaRPr lang="zh-CN" altLang="en-US" sz="1200" dirty="0">
              <a:solidFill>
                <a:prstClr val="black"/>
              </a:solidFill>
            </a:endParaRPr>
          </a:p>
        </p:txBody>
      </p:sp>
    </p:spTree>
    <p:extLst>
      <p:ext uri="{BB962C8B-B14F-4D97-AF65-F5344CB8AC3E}">
        <p14:creationId xmlns:p14="http://schemas.microsoft.com/office/powerpoint/2010/main" val="611283953"/>
      </p:ext>
    </p:extLst>
  </p:cSld>
  <p:clrMapOvr>
    <a:masterClrMapping/>
  </p:clrMapOvr>
</p:notes>
</file>

<file path=ppt/notesSlides/notesSlide3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379</a:t>
            </a:fld>
            <a:endParaRPr lang="zh-CN" altLang="en-US" sz="1200" dirty="0">
              <a:solidFill>
                <a:prstClr val="black"/>
              </a:solidFill>
            </a:endParaRPr>
          </a:p>
        </p:txBody>
      </p:sp>
    </p:spTree>
    <p:extLst>
      <p:ext uri="{BB962C8B-B14F-4D97-AF65-F5344CB8AC3E}">
        <p14:creationId xmlns:p14="http://schemas.microsoft.com/office/powerpoint/2010/main" val="415144632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38</a:t>
            </a:fld>
            <a:endParaRPr lang="zh-CN" altLang="en-US" sz="1200" dirty="0"/>
          </a:p>
        </p:txBody>
      </p:sp>
    </p:spTree>
    <p:extLst>
      <p:ext uri="{BB962C8B-B14F-4D97-AF65-F5344CB8AC3E}">
        <p14:creationId xmlns:p14="http://schemas.microsoft.com/office/powerpoint/2010/main" val="1288983871"/>
      </p:ext>
    </p:extLst>
  </p:cSld>
  <p:clrMapOvr>
    <a:masterClrMapping/>
  </p:clrMapOvr>
</p:notes>
</file>

<file path=ppt/notesSlides/notesSlide3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380</a:t>
            </a:fld>
            <a:endParaRPr lang="zh-CN" altLang="en-US" sz="1200" dirty="0">
              <a:solidFill>
                <a:prstClr val="black"/>
              </a:solidFill>
            </a:endParaRPr>
          </a:p>
        </p:txBody>
      </p:sp>
    </p:spTree>
    <p:extLst>
      <p:ext uri="{BB962C8B-B14F-4D97-AF65-F5344CB8AC3E}">
        <p14:creationId xmlns:p14="http://schemas.microsoft.com/office/powerpoint/2010/main" val="3955680278"/>
      </p:ext>
    </p:extLst>
  </p:cSld>
  <p:clrMapOvr>
    <a:masterClrMapping/>
  </p:clrMapOvr>
</p:notes>
</file>

<file path=ppt/notesSlides/notesSlide3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381</a:t>
            </a:fld>
            <a:endParaRPr lang="zh-CN" altLang="en-US" sz="1200" dirty="0">
              <a:solidFill>
                <a:prstClr val="black"/>
              </a:solidFill>
            </a:endParaRPr>
          </a:p>
        </p:txBody>
      </p:sp>
    </p:spTree>
    <p:extLst>
      <p:ext uri="{BB962C8B-B14F-4D97-AF65-F5344CB8AC3E}">
        <p14:creationId xmlns:p14="http://schemas.microsoft.com/office/powerpoint/2010/main" val="3608316305"/>
      </p:ext>
    </p:extLst>
  </p:cSld>
  <p:clrMapOvr>
    <a:masterClrMapping/>
  </p:clrMapOvr>
</p:notes>
</file>

<file path=ppt/notesSlides/notesSlide3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382</a:t>
            </a:fld>
            <a:endParaRPr lang="zh-CN" altLang="en-US" sz="1200" dirty="0">
              <a:solidFill>
                <a:prstClr val="black"/>
              </a:solidFill>
            </a:endParaRPr>
          </a:p>
        </p:txBody>
      </p:sp>
    </p:spTree>
    <p:extLst>
      <p:ext uri="{BB962C8B-B14F-4D97-AF65-F5344CB8AC3E}">
        <p14:creationId xmlns:p14="http://schemas.microsoft.com/office/powerpoint/2010/main" val="2565924578"/>
      </p:ext>
    </p:extLst>
  </p:cSld>
  <p:clrMapOvr>
    <a:masterClrMapping/>
  </p:clrMapOvr>
</p:notes>
</file>

<file path=ppt/notesSlides/notesSlide3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383</a:t>
            </a:fld>
            <a:endParaRPr lang="zh-CN" altLang="en-US" sz="1200" dirty="0">
              <a:solidFill>
                <a:prstClr val="black"/>
              </a:solidFill>
            </a:endParaRPr>
          </a:p>
        </p:txBody>
      </p:sp>
    </p:spTree>
    <p:extLst>
      <p:ext uri="{BB962C8B-B14F-4D97-AF65-F5344CB8AC3E}">
        <p14:creationId xmlns:p14="http://schemas.microsoft.com/office/powerpoint/2010/main" val="1537708458"/>
      </p:ext>
    </p:extLst>
  </p:cSld>
  <p:clrMapOvr>
    <a:masterClrMapping/>
  </p:clrMapOvr>
</p:notes>
</file>

<file path=ppt/notesSlides/notesSlide3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384</a:t>
            </a:fld>
            <a:endParaRPr lang="zh-CN" altLang="en-US" sz="1200" dirty="0">
              <a:solidFill>
                <a:prstClr val="black"/>
              </a:solidFill>
            </a:endParaRPr>
          </a:p>
        </p:txBody>
      </p:sp>
    </p:spTree>
    <p:extLst>
      <p:ext uri="{BB962C8B-B14F-4D97-AF65-F5344CB8AC3E}">
        <p14:creationId xmlns:p14="http://schemas.microsoft.com/office/powerpoint/2010/main" val="3731322591"/>
      </p:ext>
    </p:extLst>
  </p:cSld>
  <p:clrMapOvr>
    <a:masterClrMapping/>
  </p:clrMapOvr>
</p:notes>
</file>

<file path=ppt/notesSlides/notesSlide3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385</a:t>
            </a:fld>
            <a:endParaRPr lang="zh-CN" altLang="en-US" sz="1200" dirty="0">
              <a:solidFill>
                <a:prstClr val="black"/>
              </a:solidFill>
            </a:endParaRPr>
          </a:p>
        </p:txBody>
      </p:sp>
    </p:spTree>
    <p:extLst>
      <p:ext uri="{BB962C8B-B14F-4D97-AF65-F5344CB8AC3E}">
        <p14:creationId xmlns:p14="http://schemas.microsoft.com/office/powerpoint/2010/main" val="2205902626"/>
      </p:ext>
    </p:extLst>
  </p:cSld>
  <p:clrMapOvr>
    <a:masterClrMapping/>
  </p:clrMapOvr>
</p:notes>
</file>

<file path=ppt/notesSlides/notesSlide3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386</a:t>
            </a:fld>
            <a:endParaRPr lang="zh-CN" altLang="en-US" sz="1200" dirty="0">
              <a:solidFill>
                <a:prstClr val="black"/>
              </a:solidFill>
            </a:endParaRPr>
          </a:p>
        </p:txBody>
      </p:sp>
    </p:spTree>
    <p:extLst>
      <p:ext uri="{BB962C8B-B14F-4D97-AF65-F5344CB8AC3E}">
        <p14:creationId xmlns:p14="http://schemas.microsoft.com/office/powerpoint/2010/main" val="2362492465"/>
      </p:ext>
    </p:extLst>
  </p:cSld>
  <p:clrMapOvr>
    <a:masterClrMapping/>
  </p:clrMapOvr>
</p:notes>
</file>

<file path=ppt/notesSlides/notesSlide3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387</a:t>
            </a:fld>
            <a:endParaRPr lang="zh-CN" altLang="en-US" sz="1200" dirty="0">
              <a:solidFill>
                <a:prstClr val="black"/>
              </a:solidFill>
            </a:endParaRPr>
          </a:p>
        </p:txBody>
      </p:sp>
    </p:spTree>
    <p:extLst>
      <p:ext uri="{BB962C8B-B14F-4D97-AF65-F5344CB8AC3E}">
        <p14:creationId xmlns:p14="http://schemas.microsoft.com/office/powerpoint/2010/main" val="1173135462"/>
      </p:ext>
    </p:extLst>
  </p:cSld>
  <p:clrMapOvr>
    <a:masterClrMapping/>
  </p:clrMapOvr>
</p:notes>
</file>

<file path=ppt/notesSlides/notesSlide3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388</a:t>
            </a:fld>
            <a:endParaRPr lang="zh-CN" altLang="en-US" sz="1200" dirty="0">
              <a:solidFill>
                <a:prstClr val="black"/>
              </a:solidFill>
            </a:endParaRPr>
          </a:p>
        </p:txBody>
      </p:sp>
    </p:spTree>
    <p:extLst>
      <p:ext uri="{BB962C8B-B14F-4D97-AF65-F5344CB8AC3E}">
        <p14:creationId xmlns:p14="http://schemas.microsoft.com/office/powerpoint/2010/main" val="2478890443"/>
      </p:ext>
    </p:extLst>
  </p:cSld>
  <p:clrMapOvr>
    <a:masterClrMapping/>
  </p:clrMapOvr>
</p:notes>
</file>

<file path=ppt/notesSlides/notesSlide3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389</a:t>
            </a:fld>
            <a:endParaRPr lang="zh-CN" altLang="en-US" sz="1200" dirty="0">
              <a:solidFill>
                <a:prstClr val="black"/>
              </a:solidFill>
            </a:endParaRPr>
          </a:p>
        </p:txBody>
      </p:sp>
    </p:spTree>
    <p:extLst>
      <p:ext uri="{BB962C8B-B14F-4D97-AF65-F5344CB8AC3E}">
        <p14:creationId xmlns:p14="http://schemas.microsoft.com/office/powerpoint/2010/main" val="31473466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39</a:t>
            </a:fld>
            <a:endParaRPr lang="zh-CN" altLang="en-US" sz="1200" dirty="0"/>
          </a:p>
        </p:txBody>
      </p:sp>
    </p:spTree>
    <p:extLst>
      <p:ext uri="{BB962C8B-B14F-4D97-AF65-F5344CB8AC3E}">
        <p14:creationId xmlns:p14="http://schemas.microsoft.com/office/powerpoint/2010/main" val="4136085582"/>
      </p:ext>
    </p:extLst>
  </p:cSld>
  <p:clrMapOvr>
    <a:masterClrMapping/>
  </p:clrMapOvr>
</p:notes>
</file>

<file path=ppt/notesSlides/notesSlide3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390</a:t>
            </a:fld>
            <a:endParaRPr lang="zh-CN" altLang="en-US" sz="1200" dirty="0">
              <a:solidFill>
                <a:prstClr val="black"/>
              </a:solidFill>
            </a:endParaRPr>
          </a:p>
        </p:txBody>
      </p:sp>
    </p:spTree>
    <p:extLst>
      <p:ext uri="{BB962C8B-B14F-4D97-AF65-F5344CB8AC3E}">
        <p14:creationId xmlns:p14="http://schemas.microsoft.com/office/powerpoint/2010/main" val="2935899399"/>
      </p:ext>
    </p:extLst>
  </p:cSld>
  <p:clrMapOvr>
    <a:masterClrMapping/>
  </p:clrMapOvr>
</p:notes>
</file>

<file path=ppt/notesSlides/notesSlide3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391</a:t>
            </a:fld>
            <a:endParaRPr lang="zh-CN" altLang="en-US" sz="1200" dirty="0">
              <a:solidFill>
                <a:prstClr val="black"/>
              </a:solidFill>
            </a:endParaRPr>
          </a:p>
        </p:txBody>
      </p:sp>
    </p:spTree>
    <p:extLst>
      <p:ext uri="{BB962C8B-B14F-4D97-AF65-F5344CB8AC3E}">
        <p14:creationId xmlns:p14="http://schemas.microsoft.com/office/powerpoint/2010/main" val="3367934599"/>
      </p:ext>
    </p:extLst>
  </p:cSld>
  <p:clrMapOvr>
    <a:masterClrMapping/>
  </p:clrMapOvr>
</p:notes>
</file>

<file path=ppt/notesSlides/notesSlide3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392</a:t>
            </a:fld>
            <a:endParaRPr lang="zh-CN" altLang="en-US" sz="1200" dirty="0">
              <a:solidFill>
                <a:prstClr val="black"/>
              </a:solidFill>
            </a:endParaRPr>
          </a:p>
        </p:txBody>
      </p:sp>
    </p:spTree>
    <p:extLst>
      <p:ext uri="{BB962C8B-B14F-4D97-AF65-F5344CB8AC3E}">
        <p14:creationId xmlns:p14="http://schemas.microsoft.com/office/powerpoint/2010/main" val="3143538251"/>
      </p:ext>
    </p:extLst>
  </p:cSld>
  <p:clrMapOvr>
    <a:masterClrMapping/>
  </p:clrMapOvr>
</p:notes>
</file>

<file path=ppt/notesSlides/notesSlide3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393</a:t>
            </a:fld>
            <a:endParaRPr lang="zh-CN" altLang="en-US" sz="1200" dirty="0">
              <a:solidFill>
                <a:prstClr val="black"/>
              </a:solidFill>
            </a:endParaRPr>
          </a:p>
        </p:txBody>
      </p:sp>
    </p:spTree>
    <p:extLst>
      <p:ext uri="{BB962C8B-B14F-4D97-AF65-F5344CB8AC3E}">
        <p14:creationId xmlns:p14="http://schemas.microsoft.com/office/powerpoint/2010/main" val="2261828552"/>
      </p:ext>
    </p:extLst>
  </p:cSld>
  <p:clrMapOvr>
    <a:masterClrMapping/>
  </p:clrMapOvr>
</p:notes>
</file>

<file path=ppt/notesSlides/notesSlide3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394</a:t>
            </a:fld>
            <a:endParaRPr lang="zh-CN" altLang="en-US" sz="1200" dirty="0">
              <a:solidFill>
                <a:prstClr val="black"/>
              </a:solidFill>
            </a:endParaRPr>
          </a:p>
        </p:txBody>
      </p:sp>
    </p:spTree>
    <p:extLst>
      <p:ext uri="{BB962C8B-B14F-4D97-AF65-F5344CB8AC3E}">
        <p14:creationId xmlns:p14="http://schemas.microsoft.com/office/powerpoint/2010/main" val="3436760757"/>
      </p:ext>
    </p:extLst>
  </p:cSld>
  <p:clrMapOvr>
    <a:masterClrMapping/>
  </p:clrMapOvr>
</p:notes>
</file>

<file path=ppt/notesSlides/notesSlide3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395</a:t>
            </a:fld>
            <a:endParaRPr lang="zh-CN" altLang="en-US" sz="1200" dirty="0">
              <a:solidFill>
                <a:prstClr val="black"/>
              </a:solidFill>
            </a:endParaRPr>
          </a:p>
        </p:txBody>
      </p:sp>
    </p:spTree>
    <p:extLst>
      <p:ext uri="{BB962C8B-B14F-4D97-AF65-F5344CB8AC3E}">
        <p14:creationId xmlns:p14="http://schemas.microsoft.com/office/powerpoint/2010/main" val="4257092323"/>
      </p:ext>
    </p:extLst>
  </p:cSld>
  <p:clrMapOvr>
    <a:masterClrMapping/>
  </p:clrMapOvr>
</p:notes>
</file>

<file path=ppt/notesSlides/notesSlide3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396</a:t>
            </a:fld>
            <a:endParaRPr lang="zh-CN" altLang="en-US" sz="1200" dirty="0">
              <a:solidFill>
                <a:prstClr val="black"/>
              </a:solidFill>
            </a:endParaRPr>
          </a:p>
        </p:txBody>
      </p:sp>
    </p:spTree>
    <p:extLst>
      <p:ext uri="{BB962C8B-B14F-4D97-AF65-F5344CB8AC3E}">
        <p14:creationId xmlns:p14="http://schemas.microsoft.com/office/powerpoint/2010/main" val="253945553"/>
      </p:ext>
    </p:extLst>
  </p:cSld>
  <p:clrMapOvr>
    <a:masterClrMapping/>
  </p:clrMapOvr>
</p:notes>
</file>

<file path=ppt/notesSlides/notesSlide3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397</a:t>
            </a:fld>
            <a:endParaRPr lang="zh-CN" altLang="en-US" sz="1200" dirty="0">
              <a:solidFill>
                <a:prstClr val="black"/>
              </a:solidFill>
            </a:endParaRPr>
          </a:p>
        </p:txBody>
      </p:sp>
    </p:spTree>
    <p:extLst>
      <p:ext uri="{BB962C8B-B14F-4D97-AF65-F5344CB8AC3E}">
        <p14:creationId xmlns:p14="http://schemas.microsoft.com/office/powerpoint/2010/main" val="4235804969"/>
      </p:ext>
    </p:extLst>
  </p:cSld>
  <p:clrMapOvr>
    <a:masterClrMapping/>
  </p:clrMapOvr>
</p:notes>
</file>

<file path=ppt/notesSlides/notesSlide3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398</a:t>
            </a:fld>
            <a:endParaRPr lang="zh-CN" altLang="en-US" sz="1200" dirty="0">
              <a:solidFill>
                <a:prstClr val="black"/>
              </a:solidFill>
            </a:endParaRPr>
          </a:p>
        </p:txBody>
      </p:sp>
    </p:spTree>
    <p:extLst>
      <p:ext uri="{BB962C8B-B14F-4D97-AF65-F5344CB8AC3E}">
        <p14:creationId xmlns:p14="http://schemas.microsoft.com/office/powerpoint/2010/main" val="2240032159"/>
      </p:ext>
    </p:extLst>
  </p:cSld>
  <p:clrMapOvr>
    <a:masterClrMapping/>
  </p:clrMapOvr>
</p:notes>
</file>

<file path=ppt/notesSlides/notesSlide3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399</a:t>
            </a:fld>
            <a:endParaRPr lang="zh-CN" altLang="en-US" sz="1200" dirty="0">
              <a:solidFill>
                <a:prstClr val="black"/>
              </a:solidFill>
            </a:endParaRPr>
          </a:p>
        </p:txBody>
      </p:sp>
    </p:spTree>
    <p:extLst>
      <p:ext uri="{BB962C8B-B14F-4D97-AF65-F5344CB8AC3E}">
        <p14:creationId xmlns:p14="http://schemas.microsoft.com/office/powerpoint/2010/main" val="3923871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a:t>
            </a:fld>
            <a:endParaRPr lang="zh-CN" altLang="en-US" sz="1200" dirty="0"/>
          </a:p>
        </p:txBody>
      </p:sp>
    </p:spTree>
    <p:extLst>
      <p:ext uri="{BB962C8B-B14F-4D97-AF65-F5344CB8AC3E}">
        <p14:creationId xmlns:p14="http://schemas.microsoft.com/office/powerpoint/2010/main" val="393176412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40</a:t>
            </a:fld>
            <a:endParaRPr lang="zh-CN" altLang="en-US" sz="1200" dirty="0"/>
          </a:p>
        </p:txBody>
      </p:sp>
    </p:spTree>
    <p:extLst>
      <p:ext uri="{BB962C8B-B14F-4D97-AF65-F5344CB8AC3E}">
        <p14:creationId xmlns:p14="http://schemas.microsoft.com/office/powerpoint/2010/main" val="2358488626"/>
      </p:ext>
    </p:extLst>
  </p:cSld>
  <p:clrMapOvr>
    <a:masterClrMapping/>
  </p:clrMapOvr>
</p:notes>
</file>

<file path=ppt/notesSlides/notesSlide4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400</a:t>
            </a:fld>
            <a:endParaRPr lang="zh-CN" altLang="en-US" sz="1200" dirty="0">
              <a:solidFill>
                <a:prstClr val="black"/>
              </a:solidFill>
            </a:endParaRPr>
          </a:p>
        </p:txBody>
      </p:sp>
    </p:spTree>
    <p:extLst>
      <p:ext uri="{BB962C8B-B14F-4D97-AF65-F5344CB8AC3E}">
        <p14:creationId xmlns:p14="http://schemas.microsoft.com/office/powerpoint/2010/main" val="3439356447"/>
      </p:ext>
    </p:extLst>
  </p:cSld>
  <p:clrMapOvr>
    <a:masterClrMapping/>
  </p:clrMapOvr>
</p:notes>
</file>

<file path=ppt/notesSlides/notesSlide4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401</a:t>
            </a:fld>
            <a:endParaRPr lang="zh-CN" altLang="en-US" sz="1200" dirty="0">
              <a:solidFill>
                <a:prstClr val="black"/>
              </a:solidFill>
            </a:endParaRPr>
          </a:p>
        </p:txBody>
      </p:sp>
    </p:spTree>
    <p:extLst>
      <p:ext uri="{BB962C8B-B14F-4D97-AF65-F5344CB8AC3E}">
        <p14:creationId xmlns:p14="http://schemas.microsoft.com/office/powerpoint/2010/main" val="3019115993"/>
      </p:ext>
    </p:extLst>
  </p:cSld>
  <p:clrMapOvr>
    <a:masterClrMapping/>
  </p:clrMapOvr>
</p:notes>
</file>

<file path=ppt/notesSlides/notesSlide4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402</a:t>
            </a:fld>
            <a:endParaRPr lang="zh-CN" altLang="en-US" sz="1200" dirty="0">
              <a:solidFill>
                <a:prstClr val="black"/>
              </a:solidFill>
            </a:endParaRPr>
          </a:p>
        </p:txBody>
      </p:sp>
    </p:spTree>
    <p:extLst>
      <p:ext uri="{BB962C8B-B14F-4D97-AF65-F5344CB8AC3E}">
        <p14:creationId xmlns:p14="http://schemas.microsoft.com/office/powerpoint/2010/main" val="1828303140"/>
      </p:ext>
    </p:extLst>
  </p:cSld>
  <p:clrMapOvr>
    <a:masterClrMapping/>
  </p:clrMapOvr>
</p:notes>
</file>

<file path=ppt/notesSlides/notesSlide4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403</a:t>
            </a:fld>
            <a:endParaRPr lang="zh-CN" altLang="en-US" sz="1200" dirty="0">
              <a:solidFill>
                <a:prstClr val="black"/>
              </a:solidFill>
            </a:endParaRPr>
          </a:p>
        </p:txBody>
      </p:sp>
    </p:spTree>
    <p:extLst>
      <p:ext uri="{BB962C8B-B14F-4D97-AF65-F5344CB8AC3E}">
        <p14:creationId xmlns:p14="http://schemas.microsoft.com/office/powerpoint/2010/main" val="1502433964"/>
      </p:ext>
    </p:extLst>
  </p:cSld>
  <p:clrMapOvr>
    <a:masterClrMapping/>
  </p:clrMapOvr>
</p:notes>
</file>

<file path=ppt/notesSlides/notesSlide4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404</a:t>
            </a:fld>
            <a:endParaRPr lang="zh-CN" altLang="en-US" sz="1200" dirty="0">
              <a:solidFill>
                <a:prstClr val="black"/>
              </a:solidFill>
            </a:endParaRPr>
          </a:p>
        </p:txBody>
      </p:sp>
    </p:spTree>
    <p:extLst>
      <p:ext uri="{BB962C8B-B14F-4D97-AF65-F5344CB8AC3E}">
        <p14:creationId xmlns:p14="http://schemas.microsoft.com/office/powerpoint/2010/main" val="478131286"/>
      </p:ext>
    </p:extLst>
  </p:cSld>
  <p:clrMapOvr>
    <a:masterClrMapping/>
  </p:clrMapOvr>
</p:notes>
</file>

<file path=ppt/notesSlides/notesSlide4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405</a:t>
            </a:fld>
            <a:endParaRPr lang="zh-CN" altLang="en-US" sz="1200" dirty="0">
              <a:solidFill>
                <a:prstClr val="black"/>
              </a:solidFill>
            </a:endParaRPr>
          </a:p>
        </p:txBody>
      </p:sp>
    </p:spTree>
    <p:extLst>
      <p:ext uri="{BB962C8B-B14F-4D97-AF65-F5344CB8AC3E}">
        <p14:creationId xmlns:p14="http://schemas.microsoft.com/office/powerpoint/2010/main" val="274830035"/>
      </p:ext>
    </p:extLst>
  </p:cSld>
  <p:clrMapOvr>
    <a:masterClrMapping/>
  </p:clrMapOvr>
</p:notes>
</file>

<file path=ppt/notesSlides/notesSlide4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406</a:t>
            </a:fld>
            <a:endParaRPr lang="zh-CN" altLang="en-US" sz="1200" dirty="0">
              <a:solidFill>
                <a:prstClr val="black"/>
              </a:solidFill>
            </a:endParaRPr>
          </a:p>
        </p:txBody>
      </p:sp>
    </p:spTree>
    <p:extLst>
      <p:ext uri="{BB962C8B-B14F-4D97-AF65-F5344CB8AC3E}">
        <p14:creationId xmlns:p14="http://schemas.microsoft.com/office/powerpoint/2010/main" val="2126086011"/>
      </p:ext>
    </p:extLst>
  </p:cSld>
  <p:clrMapOvr>
    <a:masterClrMapping/>
  </p:clrMapOvr>
</p:notes>
</file>

<file path=ppt/notesSlides/notesSlide4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407</a:t>
            </a:fld>
            <a:endParaRPr lang="zh-CN" altLang="en-US" sz="1200" dirty="0">
              <a:solidFill>
                <a:prstClr val="black"/>
              </a:solidFill>
            </a:endParaRPr>
          </a:p>
        </p:txBody>
      </p:sp>
    </p:spTree>
    <p:extLst>
      <p:ext uri="{BB962C8B-B14F-4D97-AF65-F5344CB8AC3E}">
        <p14:creationId xmlns:p14="http://schemas.microsoft.com/office/powerpoint/2010/main" val="1014574843"/>
      </p:ext>
    </p:extLst>
  </p:cSld>
  <p:clrMapOvr>
    <a:masterClrMapping/>
  </p:clrMapOvr>
</p:notes>
</file>

<file path=ppt/notesSlides/notesSlide4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408</a:t>
            </a:fld>
            <a:endParaRPr lang="zh-CN" altLang="en-US" sz="1200" dirty="0">
              <a:solidFill>
                <a:prstClr val="black"/>
              </a:solidFill>
            </a:endParaRPr>
          </a:p>
        </p:txBody>
      </p:sp>
    </p:spTree>
    <p:extLst>
      <p:ext uri="{BB962C8B-B14F-4D97-AF65-F5344CB8AC3E}">
        <p14:creationId xmlns:p14="http://schemas.microsoft.com/office/powerpoint/2010/main" val="1591580087"/>
      </p:ext>
    </p:extLst>
  </p:cSld>
  <p:clrMapOvr>
    <a:masterClrMapping/>
  </p:clrMapOvr>
</p:notes>
</file>

<file path=ppt/notesSlides/notesSlide4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409</a:t>
            </a:fld>
            <a:endParaRPr lang="zh-CN" altLang="en-US" sz="1200" dirty="0">
              <a:solidFill>
                <a:prstClr val="black"/>
              </a:solidFill>
            </a:endParaRPr>
          </a:p>
        </p:txBody>
      </p:sp>
    </p:spTree>
    <p:extLst>
      <p:ext uri="{BB962C8B-B14F-4D97-AF65-F5344CB8AC3E}">
        <p14:creationId xmlns:p14="http://schemas.microsoft.com/office/powerpoint/2010/main" val="2943330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41</a:t>
            </a:fld>
            <a:endParaRPr lang="zh-CN" altLang="en-US" sz="1200" dirty="0"/>
          </a:p>
        </p:txBody>
      </p:sp>
    </p:spTree>
    <p:extLst>
      <p:ext uri="{BB962C8B-B14F-4D97-AF65-F5344CB8AC3E}">
        <p14:creationId xmlns:p14="http://schemas.microsoft.com/office/powerpoint/2010/main" val="1254968730"/>
      </p:ext>
    </p:extLst>
  </p:cSld>
  <p:clrMapOvr>
    <a:masterClrMapping/>
  </p:clrMapOvr>
</p:notes>
</file>

<file path=ppt/notesSlides/notesSlide4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410</a:t>
            </a:fld>
            <a:endParaRPr lang="zh-CN" altLang="en-US" sz="1200" dirty="0">
              <a:solidFill>
                <a:prstClr val="black"/>
              </a:solidFill>
            </a:endParaRPr>
          </a:p>
        </p:txBody>
      </p:sp>
    </p:spTree>
    <p:extLst>
      <p:ext uri="{BB962C8B-B14F-4D97-AF65-F5344CB8AC3E}">
        <p14:creationId xmlns:p14="http://schemas.microsoft.com/office/powerpoint/2010/main" val="2449739186"/>
      </p:ext>
    </p:extLst>
  </p:cSld>
  <p:clrMapOvr>
    <a:masterClrMapping/>
  </p:clrMapOvr>
</p:notes>
</file>

<file path=ppt/notesSlides/notesSlide4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411</a:t>
            </a:fld>
            <a:endParaRPr lang="zh-CN" altLang="en-US" sz="1200" dirty="0">
              <a:solidFill>
                <a:prstClr val="black"/>
              </a:solidFill>
            </a:endParaRPr>
          </a:p>
        </p:txBody>
      </p:sp>
    </p:spTree>
    <p:extLst>
      <p:ext uri="{BB962C8B-B14F-4D97-AF65-F5344CB8AC3E}">
        <p14:creationId xmlns:p14="http://schemas.microsoft.com/office/powerpoint/2010/main" val="379427621"/>
      </p:ext>
    </p:extLst>
  </p:cSld>
  <p:clrMapOvr>
    <a:masterClrMapping/>
  </p:clrMapOvr>
</p:notes>
</file>

<file path=ppt/notesSlides/notesSlide4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412</a:t>
            </a:fld>
            <a:endParaRPr lang="zh-CN" altLang="en-US" sz="1200" dirty="0">
              <a:solidFill>
                <a:prstClr val="black"/>
              </a:solidFill>
            </a:endParaRPr>
          </a:p>
        </p:txBody>
      </p:sp>
    </p:spTree>
    <p:extLst>
      <p:ext uri="{BB962C8B-B14F-4D97-AF65-F5344CB8AC3E}">
        <p14:creationId xmlns:p14="http://schemas.microsoft.com/office/powerpoint/2010/main" val="2130742887"/>
      </p:ext>
    </p:extLst>
  </p:cSld>
  <p:clrMapOvr>
    <a:masterClrMapping/>
  </p:clrMapOvr>
</p:notes>
</file>

<file path=ppt/notesSlides/notesSlide4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413</a:t>
            </a:fld>
            <a:endParaRPr lang="zh-CN" altLang="en-US" sz="1200" dirty="0">
              <a:solidFill>
                <a:prstClr val="black"/>
              </a:solidFill>
            </a:endParaRPr>
          </a:p>
        </p:txBody>
      </p:sp>
    </p:spTree>
    <p:extLst>
      <p:ext uri="{BB962C8B-B14F-4D97-AF65-F5344CB8AC3E}">
        <p14:creationId xmlns:p14="http://schemas.microsoft.com/office/powerpoint/2010/main" val="1464878988"/>
      </p:ext>
    </p:extLst>
  </p:cSld>
  <p:clrMapOvr>
    <a:masterClrMapping/>
  </p:clrMapOvr>
</p:notes>
</file>

<file path=ppt/notesSlides/notesSlide4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414</a:t>
            </a:fld>
            <a:endParaRPr lang="zh-CN" altLang="en-US" sz="1200" dirty="0">
              <a:solidFill>
                <a:prstClr val="black"/>
              </a:solidFill>
            </a:endParaRPr>
          </a:p>
        </p:txBody>
      </p:sp>
    </p:spTree>
    <p:extLst>
      <p:ext uri="{BB962C8B-B14F-4D97-AF65-F5344CB8AC3E}">
        <p14:creationId xmlns:p14="http://schemas.microsoft.com/office/powerpoint/2010/main" val="2822679461"/>
      </p:ext>
    </p:extLst>
  </p:cSld>
  <p:clrMapOvr>
    <a:masterClrMapping/>
  </p:clrMapOvr>
</p:notes>
</file>

<file path=ppt/notesSlides/notesSlide4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415</a:t>
            </a:fld>
            <a:endParaRPr lang="zh-CN" altLang="en-US" sz="1200" dirty="0">
              <a:solidFill>
                <a:prstClr val="black"/>
              </a:solidFill>
            </a:endParaRPr>
          </a:p>
        </p:txBody>
      </p:sp>
    </p:spTree>
    <p:extLst>
      <p:ext uri="{BB962C8B-B14F-4D97-AF65-F5344CB8AC3E}">
        <p14:creationId xmlns:p14="http://schemas.microsoft.com/office/powerpoint/2010/main" val="734441462"/>
      </p:ext>
    </p:extLst>
  </p:cSld>
  <p:clrMapOvr>
    <a:masterClrMapping/>
  </p:clrMapOvr>
</p:notes>
</file>

<file path=ppt/notesSlides/notesSlide4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416</a:t>
            </a:fld>
            <a:endParaRPr lang="zh-CN" altLang="en-US" sz="1200" dirty="0">
              <a:solidFill>
                <a:prstClr val="black"/>
              </a:solidFill>
            </a:endParaRPr>
          </a:p>
        </p:txBody>
      </p:sp>
    </p:spTree>
    <p:extLst>
      <p:ext uri="{BB962C8B-B14F-4D97-AF65-F5344CB8AC3E}">
        <p14:creationId xmlns:p14="http://schemas.microsoft.com/office/powerpoint/2010/main" val="512088988"/>
      </p:ext>
    </p:extLst>
  </p:cSld>
  <p:clrMapOvr>
    <a:masterClrMapping/>
  </p:clrMapOvr>
</p:notes>
</file>

<file path=ppt/notesSlides/notesSlide4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417</a:t>
            </a:fld>
            <a:endParaRPr lang="zh-CN" altLang="en-US" sz="1200" dirty="0">
              <a:solidFill>
                <a:prstClr val="black"/>
              </a:solidFill>
            </a:endParaRPr>
          </a:p>
        </p:txBody>
      </p:sp>
    </p:spTree>
    <p:extLst>
      <p:ext uri="{BB962C8B-B14F-4D97-AF65-F5344CB8AC3E}">
        <p14:creationId xmlns:p14="http://schemas.microsoft.com/office/powerpoint/2010/main" val="2405184334"/>
      </p:ext>
    </p:extLst>
  </p:cSld>
  <p:clrMapOvr>
    <a:masterClrMapping/>
  </p:clrMapOvr>
</p:notes>
</file>

<file path=ppt/notesSlides/notesSlide4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418</a:t>
            </a:fld>
            <a:endParaRPr lang="zh-CN" altLang="en-US" sz="1200" dirty="0">
              <a:solidFill>
                <a:prstClr val="black"/>
              </a:solidFill>
            </a:endParaRPr>
          </a:p>
        </p:txBody>
      </p:sp>
    </p:spTree>
    <p:extLst>
      <p:ext uri="{BB962C8B-B14F-4D97-AF65-F5344CB8AC3E}">
        <p14:creationId xmlns:p14="http://schemas.microsoft.com/office/powerpoint/2010/main" val="1970733256"/>
      </p:ext>
    </p:extLst>
  </p:cSld>
  <p:clrMapOvr>
    <a:masterClrMapping/>
  </p:clrMapOvr>
</p:notes>
</file>

<file path=ppt/notesSlides/notesSlide4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419</a:t>
            </a:fld>
            <a:endParaRPr lang="zh-CN" altLang="en-US" sz="1200" dirty="0">
              <a:solidFill>
                <a:prstClr val="black"/>
              </a:solidFill>
            </a:endParaRPr>
          </a:p>
        </p:txBody>
      </p:sp>
    </p:spTree>
    <p:extLst>
      <p:ext uri="{BB962C8B-B14F-4D97-AF65-F5344CB8AC3E}">
        <p14:creationId xmlns:p14="http://schemas.microsoft.com/office/powerpoint/2010/main" val="3919944238"/>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42</a:t>
            </a:fld>
            <a:endParaRPr lang="zh-CN" altLang="en-US" sz="1200" dirty="0"/>
          </a:p>
        </p:txBody>
      </p:sp>
    </p:spTree>
    <p:extLst>
      <p:ext uri="{BB962C8B-B14F-4D97-AF65-F5344CB8AC3E}">
        <p14:creationId xmlns:p14="http://schemas.microsoft.com/office/powerpoint/2010/main" val="2243163485"/>
      </p:ext>
    </p:extLst>
  </p:cSld>
  <p:clrMapOvr>
    <a:masterClrMapping/>
  </p:clrMapOvr>
</p:notes>
</file>

<file path=ppt/notesSlides/notesSlide4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420</a:t>
            </a:fld>
            <a:endParaRPr lang="zh-CN" altLang="en-US" sz="1200" dirty="0">
              <a:solidFill>
                <a:prstClr val="black"/>
              </a:solidFill>
            </a:endParaRPr>
          </a:p>
        </p:txBody>
      </p:sp>
    </p:spTree>
    <p:extLst>
      <p:ext uri="{BB962C8B-B14F-4D97-AF65-F5344CB8AC3E}">
        <p14:creationId xmlns:p14="http://schemas.microsoft.com/office/powerpoint/2010/main" val="743939436"/>
      </p:ext>
    </p:extLst>
  </p:cSld>
  <p:clrMapOvr>
    <a:masterClrMapping/>
  </p:clrMapOvr>
</p:notes>
</file>

<file path=ppt/notesSlides/notesSlide4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421</a:t>
            </a:fld>
            <a:endParaRPr lang="zh-CN" altLang="en-US" sz="1200" dirty="0">
              <a:solidFill>
                <a:prstClr val="black"/>
              </a:solidFill>
            </a:endParaRPr>
          </a:p>
        </p:txBody>
      </p:sp>
    </p:spTree>
    <p:extLst>
      <p:ext uri="{BB962C8B-B14F-4D97-AF65-F5344CB8AC3E}">
        <p14:creationId xmlns:p14="http://schemas.microsoft.com/office/powerpoint/2010/main" val="3731628033"/>
      </p:ext>
    </p:extLst>
  </p:cSld>
  <p:clrMapOvr>
    <a:masterClrMapping/>
  </p:clrMapOvr>
</p:notes>
</file>

<file path=ppt/notesSlides/notesSlide4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422</a:t>
            </a:fld>
            <a:endParaRPr lang="zh-CN" altLang="en-US" sz="1200" dirty="0">
              <a:solidFill>
                <a:prstClr val="black"/>
              </a:solidFill>
            </a:endParaRPr>
          </a:p>
        </p:txBody>
      </p:sp>
    </p:spTree>
    <p:extLst>
      <p:ext uri="{BB962C8B-B14F-4D97-AF65-F5344CB8AC3E}">
        <p14:creationId xmlns:p14="http://schemas.microsoft.com/office/powerpoint/2010/main" val="948471409"/>
      </p:ext>
    </p:extLst>
  </p:cSld>
  <p:clrMapOvr>
    <a:masterClrMapping/>
  </p:clrMapOvr>
</p:notes>
</file>

<file path=ppt/notesSlides/notesSlide4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423</a:t>
            </a:fld>
            <a:endParaRPr lang="zh-CN" altLang="en-US" sz="1200" dirty="0">
              <a:solidFill>
                <a:prstClr val="black"/>
              </a:solidFill>
            </a:endParaRPr>
          </a:p>
        </p:txBody>
      </p:sp>
    </p:spTree>
    <p:extLst>
      <p:ext uri="{BB962C8B-B14F-4D97-AF65-F5344CB8AC3E}">
        <p14:creationId xmlns:p14="http://schemas.microsoft.com/office/powerpoint/2010/main" val="4187193514"/>
      </p:ext>
    </p:extLst>
  </p:cSld>
  <p:clrMapOvr>
    <a:masterClrMapping/>
  </p:clrMapOvr>
</p:notes>
</file>

<file path=ppt/notesSlides/notesSlide4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424</a:t>
            </a:fld>
            <a:endParaRPr lang="zh-CN" altLang="en-US" sz="1200" dirty="0">
              <a:solidFill>
                <a:prstClr val="black"/>
              </a:solidFill>
            </a:endParaRPr>
          </a:p>
        </p:txBody>
      </p:sp>
    </p:spTree>
    <p:extLst>
      <p:ext uri="{BB962C8B-B14F-4D97-AF65-F5344CB8AC3E}">
        <p14:creationId xmlns:p14="http://schemas.microsoft.com/office/powerpoint/2010/main" val="932763760"/>
      </p:ext>
    </p:extLst>
  </p:cSld>
  <p:clrMapOvr>
    <a:masterClrMapping/>
  </p:clrMapOvr>
</p:notes>
</file>

<file path=ppt/notesSlides/notesSlide4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425</a:t>
            </a:fld>
            <a:endParaRPr lang="zh-CN" altLang="en-US" sz="1200" dirty="0">
              <a:solidFill>
                <a:prstClr val="black"/>
              </a:solidFill>
            </a:endParaRPr>
          </a:p>
        </p:txBody>
      </p:sp>
    </p:spTree>
    <p:extLst>
      <p:ext uri="{BB962C8B-B14F-4D97-AF65-F5344CB8AC3E}">
        <p14:creationId xmlns:p14="http://schemas.microsoft.com/office/powerpoint/2010/main" val="2202184695"/>
      </p:ext>
    </p:extLst>
  </p:cSld>
  <p:clrMapOvr>
    <a:masterClrMapping/>
  </p:clrMapOvr>
</p:notes>
</file>

<file path=ppt/notesSlides/notesSlide4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426</a:t>
            </a:fld>
            <a:endParaRPr lang="zh-CN" altLang="en-US" sz="1200" dirty="0">
              <a:solidFill>
                <a:prstClr val="black"/>
              </a:solidFill>
            </a:endParaRPr>
          </a:p>
        </p:txBody>
      </p:sp>
    </p:spTree>
    <p:extLst>
      <p:ext uri="{BB962C8B-B14F-4D97-AF65-F5344CB8AC3E}">
        <p14:creationId xmlns:p14="http://schemas.microsoft.com/office/powerpoint/2010/main" val="1619137086"/>
      </p:ext>
    </p:extLst>
  </p:cSld>
  <p:clrMapOvr>
    <a:masterClrMapping/>
  </p:clrMapOvr>
</p:notes>
</file>

<file path=ppt/notesSlides/notesSlide4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427</a:t>
            </a:fld>
            <a:endParaRPr lang="zh-CN" altLang="en-US" sz="1200" dirty="0">
              <a:solidFill>
                <a:prstClr val="black"/>
              </a:solidFill>
            </a:endParaRPr>
          </a:p>
        </p:txBody>
      </p:sp>
    </p:spTree>
    <p:extLst>
      <p:ext uri="{BB962C8B-B14F-4D97-AF65-F5344CB8AC3E}">
        <p14:creationId xmlns:p14="http://schemas.microsoft.com/office/powerpoint/2010/main" val="2827920665"/>
      </p:ext>
    </p:extLst>
  </p:cSld>
  <p:clrMapOvr>
    <a:masterClrMapping/>
  </p:clrMapOvr>
</p:notes>
</file>

<file path=ppt/notesSlides/notesSlide4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428</a:t>
            </a:fld>
            <a:endParaRPr lang="zh-CN" altLang="en-US" sz="1200" dirty="0">
              <a:solidFill>
                <a:prstClr val="black"/>
              </a:solidFill>
            </a:endParaRPr>
          </a:p>
        </p:txBody>
      </p:sp>
    </p:spTree>
    <p:extLst>
      <p:ext uri="{BB962C8B-B14F-4D97-AF65-F5344CB8AC3E}">
        <p14:creationId xmlns:p14="http://schemas.microsoft.com/office/powerpoint/2010/main" val="3598377659"/>
      </p:ext>
    </p:extLst>
  </p:cSld>
  <p:clrMapOvr>
    <a:masterClrMapping/>
  </p:clrMapOvr>
</p:notes>
</file>

<file path=ppt/notesSlides/notesSlide4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429</a:t>
            </a:fld>
            <a:endParaRPr lang="zh-CN" altLang="en-US" sz="1200" dirty="0">
              <a:solidFill>
                <a:prstClr val="black"/>
              </a:solidFill>
            </a:endParaRPr>
          </a:p>
        </p:txBody>
      </p:sp>
    </p:spTree>
    <p:extLst>
      <p:ext uri="{BB962C8B-B14F-4D97-AF65-F5344CB8AC3E}">
        <p14:creationId xmlns:p14="http://schemas.microsoft.com/office/powerpoint/2010/main" val="265848838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43</a:t>
            </a:fld>
            <a:endParaRPr lang="zh-CN" altLang="en-US" sz="1200" dirty="0"/>
          </a:p>
        </p:txBody>
      </p:sp>
    </p:spTree>
    <p:extLst>
      <p:ext uri="{BB962C8B-B14F-4D97-AF65-F5344CB8AC3E}">
        <p14:creationId xmlns:p14="http://schemas.microsoft.com/office/powerpoint/2010/main" val="3808811942"/>
      </p:ext>
    </p:extLst>
  </p:cSld>
  <p:clrMapOvr>
    <a:masterClrMapping/>
  </p:clrMapOvr>
</p:notes>
</file>

<file path=ppt/notesSlides/notesSlide4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430</a:t>
            </a:fld>
            <a:endParaRPr lang="zh-CN" altLang="en-US" sz="1200" dirty="0">
              <a:solidFill>
                <a:prstClr val="black"/>
              </a:solidFill>
            </a:endParaRPr>
          </a:p>
        </p:txBody>
      </p:sp>
    </p:spTree>
    <p:extLst>
      <p:ext uri="{BB962C8B-B14F-4D97-AF65-F5344CB8AC3E}">
        <p14:creationId xmlns:p14="http://schemas.microsoft.com/office/powerpoint/2010/main" val="3598710289"/>
      </p:ext>
    </p:extLst>
  </p:cSld>
  <p:clrMapOvr>
    <a:masterClrMapping/>
  </p:clrMapOvr>
</p:notes>
</file>

<file path=ppt/notesSlides/notesSlide4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431</a:t>
            </a:fld>
            <a:endParaRPr lang="zh-CN" altLang="en-US" sz="1200" dirty="0">
              <a:solidFill>
                <a:prstClr val="black"/>
              </a:solidFill>
            </a:endParaRPr>
          </a:p>
        </p:txBody>
      </p:sp>
    </p:spTree>
    <p:extLst>
      <p:ext uri="{BB962C8B-B14F-4D97-AF65-F5344CB8AC3E}">
        <p14:creationId xmlns:p14="http://schemas.microsoft.com/office/powerpoint/2010/main" val="297654877"/>
      </p:ext>
    </p:extLst>
  </p:cSld>
  <p:clrMapOvr>
    <a:masterClrMapping/>
  </p:clrMapOvr>
</p:notes>
</file>

<file path=ppt/notesSlides/notesSlide4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432</a:t>
            </a:fld>
            <a:endParaRPr lang="zh-CN" altLang="en-US" sz="1200" dirty="0">
              <a:solidFill>
                <a:prstClr val="black"/>
              </a:solidFill>
            </a:endParaRPr>
          </a:p>
        </p:txBody>
      </p:sp>
    </p:spTree>
    <p:extLst>
      <p:ext uri="{BB962C8B-B14F-4D97-AF65-F5344CB8AC3E}">
        <p14:creationId xmlns:p14="http://schemas.microsoft.com/office/powerpoint/2010/main" val="440448506"/>
      </p:ext>
    </p:extLst>
  </p:cSld>
  <p:clrMapOvr>
    <a:masterClrMapping/>
  </p:clrMapOvr>
</p:notes>
</file>

<file path=ppt/notesSlides/notesSlide4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433</a:t>
            </a:fld>
            <a:endParaRPr lang="zh-CN" altLang="en-US" sz="1200" dirty="0">
              <a:solidFill>
                <a:prstClr val="black"/>
              </a:solidFill>
            </a:endParaRPr>
          </a:p>
        </p:txBody>
      </p:sp>
    </p:spTree>
    <p:extLst>
      <p:ext uri="{BB962C8B-B14F-4D97-AF65-F5344CB8AC3E}">
        <p14:creationId xmlns:p14="http://schemas.microsoft.com/office/powerpoint/2010/main" val="3207031174"/>
      </p:ext>
    </p:extLst>
  </p:cSld>
  <p:clrMapOvr>
    <a:masterClrMapping/>
  </p:clrMapOvr>
</p:notes>
</file>

<file path=ppt/notesSlides/notesSlide4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434</a:t>
            </a:fld>
            <a:endParaRPr lang="zh-CN" altLang="en-US" sz="1200" dirty="0">
              <a:solidFill>
                <a:prstClr val="black"/>
              </a:solidFill>
            </a:endParaRPr>
          </a:p>
        </p:txBody>
      </p:sp>
    </p:spTree>
    <p:extLst>
      <p:ext uri="{BB962C8B-B14F-4D97-AF65-F5344CB8AC3E}">
        <p14:creationId xmlns:p14="http://schemas.microsoft.com/office/powerpoint/2010/main" val="3506234912"/>
      </p:ext>
    </p:extLst>
  </p:cSld>
  <p:clrMapOvr>
    <a:masterClrMapping/>
  </p:clrMapOvr>
</p:notes>
</file>

<file path=ppt/notesSlides/notesSlide4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435</a:t>
            </a:fld>
            <a:endParaRPr lang="zh-CN" altLang="en-US" sz="1200" dirty="0">
              <a:solidFill>
                <a:prstClr val="black"/>
              </a:solidFill>
            </a:endParaRPr>
          </a:p>
        </p:txBody>
      </p:sp>
    </p:spTree>
    <p:extLst>
      <p:ext uri="{BB962C8B-B14F-4D97-AF65-F5344CB8AC3E}">
        <p14:creationId xmlns:p14="http://schemas.microsoft.com/office/powerpoint/2010/main" val="289350989"/>
      </p:ext>
    </p:extLst>
  </p:cSld>
  <p:clrMapOvr>
    <a:masterClrMapping/>
  </p:clrMapOvr>
</p:notes>
</file>

<file path=ppt/notesSlides/notesSlide4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436</a:t>
            </a:fld>
            <a:endParaRPr lang="zh-CN" altLang="en-US" sz="1200" dirty="0">
              <a:solidFill>
                <a:prstClr val="black"/>
              </a:solidFill>
            </a:endParaRPr>
          </a:p>
        </p:txBody>
      </p:sp>
    </p:spTree>
    <p:extLst>
      <p:ext uri="{BB962C8B-B14F-4D97-AF65-F5344CB8AC3E}">
        <p14:creationId xmlns:p14="http://schemas.microsoft.com/office/powerpoint/2010/main" val="1430856933"/>
      </p:ext>
    </p:extLst>
  </p:cSld>
  <p:clrMapOvr>
    <a:masterClrMapping/>
  </p:clrMapOvr>
</p:notes>
</file>

<file path=ppt/notesSlides/notesSlide4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437</a:t>
            </a:fld>
            <a:endParaRPr lang="zh-CN" altLang="en-US" sz="1200" dirty="0">
              <a:solidFill>
                <a:prstClr val="black"/>
              </a:solidFill>
            </a:endParaRPr>
          </a:p>
        </p:txBody>
      </p:sp>
    </p:spTree>
    <p:extLst>
      <p:ext uri="{BB962C8B-B14F-4D97-AF65-F5344CB8AC3E}">
        <p14:creationId xmlns:p14="http://schemas.microsoft.com/office/powerpoint/2010/main" val="3430129817"/>
      </p:ext>
    </p:extLst>
  </p:cSld>
  <p:clrMapOvr>
    <a:masterClrMapping/>
  </p:clrMapOvr>
</p:notes>
</file>

<file path=ppt/notesSlides/notesSlide4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438</a:t>
            </a:fld>
            <a:endParaRPr lang="zh-CN" altLang="en-US" sz="1200" dirty="0">
              <a:solidFill>
                <a:prstClr val="black"/>
              </a:solidFill>
            </a:endParaRPr>
          </a:p>
        </p:txBody>
      </p:sp>
    </p:spTree>
    <p:extLst>
      <p:ext uri="{BB962C8B-B14F-4D97-AF65-F5344CB8AC3E}">
        <p14:creationId xmlns:p14="http://schemas.microsoft.com/office/powerpoint/2010/main" val="2111312124"/>
      </p:ext>
    </p:extLst>
  </p:cSld>
  <p:clrMapOvr>
    <a:masterClrMapping/>
  </p:clrMapOvr>
</p:notes>
</file>

<file path=ppt/notesSlides/notesSlide4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439</a:t>
            </a:fld>
            <a:endParaRPr lang="zh-CN" altLang="en-US" sz="1200" dirty="0">
              <a:solidFill>
                <a:prstClr val="black"/>
              </a:solidFill>
            </a:endParaRPr>
          </a:p>
        </p:txBody>
      </p:sp>
    </p:spTree>
    <p:extLst>
      <p:ext uri="{BB962C8B-B14F-4D97-AF65-F5344CB8AC3E}">
        <p14:creationId xmlns:p14="http://schemas.microsoft.com/office/powerpoint/2010/main" val="414492980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44</a:t>
            </a:fld>
            <a:endParaRPr lang="zh-CN" altLang="en-US" sz="1200" dirty="0"/>
          </a:p>
        </p:txBody>
      </p:sp>
    </p:spTree>
    <p:extLst>
      <p:ext uri="{BB962C8B-B14F-4D97-AF65-F5344CB8AC3E}">
        <p14:creationId xmlns:p14="http://schemas.microsoft.com/office/powerpoint/2010/main" val="2409191560"/>
      </p:ext>
    </p:extLst>
  </p:cSld>
  <p:clrMapOvr>
    <a:masterClrMapping/>
  </p:clrMapOvr>
</p:notes>
</file>

<file path=ppt/notesSlides/notesSlide4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440</a:t>
            </a:fld>
            <a:endParaRPr lang="zh-CN" altLang="en-US" sz="1200" dirty="0">
              <a:solidFill>
                <a:prstClr val="black"/>
              </a:solidFill>
            </a:endParaRPr>
          </a:p>
        </p:txBody>
      </p:sp>
    </p:spTree>
    <p:extLst>
      <p:ext uri="{BB962C8B-B14F-4D97-AF65-F5344CB8AC3E}">
        <p14:creationId xmlns:p14="http://schemas.microsoft.com/office/powerpoint/2010/main" val="928765784"/>
      </p:ext>
    </p:extLst>
  </p:cSld>
  <p:clrMapOvr>
    <a:masterClrMapping/>
  </p:clrMapOvr>
</p:notes>
</file>

<file path=ppt/notesSlides/notesSlide4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441</a:t>
            </a:fld>
            <a:endParaRPr lang="zh-CN" altLang="en-US" sz="1200" dirty="0">
              <a:solidFill>
                <a:prstClr val="black"/>
              </a:solidFill>
            </a:endParaRPr>
          </a:p>
        </p:txBody>
      </p:sp>
    </p:spTree>
    <p:extLst>
      <p:ext uri="{BB962C8B-B14F-4D97-AF65-F5344CB8AC3E}">
        <p14:creationId xmlns:p14="http://schemas.microsoft.com/office/powerpoint/2010/main" val="4159463632"/>
      </p:ext>
    </p:extLst>
  </p:cSld>
  <p:clrMapOvr>
    <a:masterClrMapping/>
  </p:clrMapOvr>
</p:notes>
</file>

<file path=ppt/notesSlides/notesSlide4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442</a:t>
            </a:fld>
            <a:endParaRPr lang="zh-CN" altLang="en-US" sz="1200" dirty="0">
              <a:solidFill>
                <a:prstClr val="black"/>
              </a:solidFill>
            </a:endParaRPr>
          </a:p>
        </p:txBody>
      </p:sp>
    </p:spTree>
    <p:extLst>
      <p:ext uri="{BB962C8B-B14F-4D97-AF65-F5344CB8AC3E}">
        <p14:creationId xmlns:p14="http://schemas.microsoft.com/office/powerpoint/2010/main" val="4129370302"/>
      </p:ext>
    </p:extLst>
  </p:cSld>
  <p:clrMapOvr>
    <a:masterClrMapping/>
  </p:clrMapOvr>
</p:notes>
</file>

<file path=ppt/notesSlides/notesSlide4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443</a:t>
            </a:fld>
            <a:endParaRPr lang="zh-CN" altLang="en-US" sz="1200" dirty="0">
              <a:solidFill>
                <a:prstClr val="black"/>
              </a:solidFill>
            </a:endParaRPr>
          </a:p>
        </p:txBody>
      </p:sp>
    </p:spTree>
    <p:extLst>
      <p:ext uri="{BB962C8B-B14F-4D97-AF65-F5344CB8AC3E}">
        <p14:creationId xmlns:p14="http://schemas.microsoft.com/office/powerpoint/2010/main" val="1830700771"/>
      </p:ext>
    </p:extLst>
  </p:cSld>
  <p:clrMapOvr>
    <a:masterClrMapping/>
  </p:clrMapOvr>
</p:notes>
</file>

<file path=ppt/notesSlides/notesSlide4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444</a:t>
            </a:fld>
            <a:endParaRPr lang="zh-CN" altLang="en-US" sz="1200" dirty="0">
              <a:solidFill>
                <a:prstClr val="black"/>
              </a:solidFill>
            </a:endParaRPr>
          </a:p>
        </p:txBody>
      </p:sp>
    </p:spTree>
    <p:extLst>
      <p:ext uri="{BB962C8B-B14F-4D97-AF65-F5344CB8AC3E}">
        <p14:creationId xmlns:p14="http://schemas.microsoft.com/office/powerpoint/2010/main" val="543569552"/>
      </p:ext>
    </p:extLst>
  </p:cSld>
  <p:clrMapOvr>
    <a:masterClrMapping/>
  </p:clrMapOvr>
</p:notes>
</file>

<file path=ppt/notesSlides/notesSlide4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445</a:t>
            </a:fld>
            <a:endParaRPr lang="zh-CN" altLang="en-US" sz="1200" dirty="0">
              <a:solidFill>
                <a:prstClr val="black"/>
              </a:solidFill>
            </a:endParaRPr>
          </a:p>
        </p:txBody>
      </p:sp>
    </p:spTree>
    <p:extLst>
      <p:ext uri="{BB962C8B-B14F-4D97-AF65-F5344CB8AC3E}">
        <p14:creationId xmlns:p14="http://schemas.microsoft.com/office/powerpoint/2010/main" val="2626303848"/>
      </p:ext>
    </p:extLst>
  </p:cSld>
  <p:clrMapOvr>
    <a:masterClrMapping/>
  </p:clrMapOvr>
</p:notes>
</file>

<file path=ppt/notesSlides/notesSlide4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446</a:t>
            </a:fld>
            <a:endParaRPr lang="zh-CN" altLang="en-US" sz="1200" dirty="0">
              <a:solidFill>
                <a:prstClr val="black"/>
              </a:solidFill>
            </a:endParaRPr>
          </a:p>
        </p:txBody>
      </p:sp>
    </p:spTree>
    <p:extLst>
      <p:ext uri="{BB962C8B-B14F-4D97-AF65-F5344CB8AC3E}">
        <p14:creationId xmlns:p14="http://schemas.microsoft.com/office/powerpoint/2010/main" val="452221659"/>
      </p:ext>
    </p:extLst>
  </p:cSld>
  <p:clrMapOvr>
    <a:masterClrMapping/>
  </p:clrMapOvr>
</p:notes>
</file>

<file path=ppt/notesSlides/notesSlide4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447</a:t>
            </a:fld>
            <a:endParaRPr lang="zh-CN" altLang="en-US" sz="1200" dirty="0">
              <a:solidFill>
                <a:prstClr val="black"/>
              </a:solidFill>
            </a:endParaRPr>
          </a:p>
        </p:txBody>
      </p:sp>
    </p:spTree>
    <p:extLst>
      <p:ext uri="{BB962C8B-B14F-4D97-AF65-F5344CB8AC3E}">
        <p14:creationId xmlns:p14="http://schemas.microsoft.com/office/powerpoint/2010/main" val="3421643917"/>
      </p:ext>
    </p:extLst>
  </p:cSld>
  <p:clrMapOvr>
    <a:masterClrMapping/>
  </p:clrMapOvr>
</p:notes>
</file>

<file path=ppt/notesSlides/notesSlide4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448</a:t>
            </a:fld>
            <a:endParaRPr lang="zh-CN" altLang="en-US" sz="1200" dirty="0">
              <a:solidFill>
                <a:prstClr val="black"/>
              </a:solidFill>
            </a:endParaRPr>
          </a:p>
        </p:txBody>
      </p:sp>
    </p:spTree>
    <p:extLst>
      <p:ext uri="{BB962C8B-B14F-4D97-AF65-F5344CB8AC3E}">
        <p14:creationId xmlns:p14="http://schemas.microsoft.com/office/powerpoint/2010/main" val="158107063"/>
      </p:ext>
    </p:extLst>
  </p:cSld>
  <p:clrMapOvr>
    <a:masterClrMapping/>
  </p:clrMapOvr>
</p:notes>
</file>

<file path=ppt/notesSlides/notesSlide4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449</a:t>
            </a:fld>
            <a:endParaRPr lang="zh-CN" altLang="en-US" sz="1200" dirty="0">
              <a:solidFill>
                <a:prstClr val="black"/>
              </a:solidFill>
            </a:endParaRPr>
          </a:p>
        </p:txBody>
      </p:sp>
    </p:spTree>
    <p:extLst>
      <p:ext uri="{BB962C8B-B14F-4D97-AF65-F5344CB8AC3E}">
        <p14:creationId xmlns:p14="http://schemas.microsoft.com/office/powerpoint/2010/main" val="417266349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45</a:t>
            </a:fld>
            <a:endParaRPr lang="zh-CN" altLang="en-US" sz="1200" dirty="0"/>
          </a:p>
        </p:txBody>
      </p:sp>
    </p:spTree>
    <p:extLst>
      <p:ext uri="{BB962C8B-B14F-4D97-AF65-F5344CB8AC3E}">
        <p14:creationId xmlns:p14="http://schemas.microsoft.com/office/powerpoint/2010/main" val="3195448076"/>
      </p:ext>
    </p:extLst>
  </p:cSld>
  <p:clrMapOvr>
    <a:masterClrMapping/>
  </p:clrMapOvr>
</p:notes>
</file>

<file path=ppt/notesSlides/notesSlide4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450</a:t>
            </a:fld>
            <a:endParaRPr lang="zh-CN" altLang="en-US" sz="1200" dirty="0">
              <a:solidFill>
                <a:prstClr val="black"/>
              </a:solidFill>
            </a:endParaRPr>
          </a:p>
        </p:txBody>
      </p:sp>
    </p:spTree>
    <p:extLst>
      <p:ext uri="{BB962C8B-B14F-4D97-AF65-F5344CB8AC3E}">
        <p14:creationId xmlns:p14="http://schemas.microsoft.com/office/powerpoint/2010/main" val="563886695"/>
      </p:ext>
    </p:extLst>
  </p:cSld>
  <p:clrMapOvr>
    <a:masterClrMapping/>
  </p:clrMapOvr>
</p:notes>
</file>

<file path=ppt/notesSlides/notesSlide4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451</a:t>
            </a:fld>
            <a:endParaRPr lang="zh-CN" altLang="en-US" sz="1200" dirty="0">
              <a:solidFill>
                <a:prstClr val="black"/>
              </a:solidFill>
            </a:endParaRPr>
          </a:p>
        </p:txBody>
      </p:sp>
    </p:spTree>
    <p:extLst>
      <p:ext uri="{BB962C8B-B14F-4D97-AF65-F5344CB8AC3E}">
        <p14:creationId xmlns:p14="http://schemas.microsoft.com/office/powerpoint/2010/main" val="2248607187"/>
      </p:ext>
    </p:extLst>
  </p:cSld>
  <p:clrMapOvr>
    <a:masterClrMapping/>
  </p:clrMapOvr>
</p:notes>
</file>

<file path=ppt/notesSlides/notesSlide4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452</a:t>
            </a:fld>
            <a:endParaRPr lang="zh-CN" altLang="en-US" sz="1200" dirty="0">
              <a:solidFill>
                <a:prstClr val="black"/>
              </a:solidFill>
            </a:endParaRPr>
          </a:p>
        </p:txBody>
      </p:sp>
    </p:spTree>
    <p:extLst>
      <p:ext uri="{BB962C8B-B14F-4D97-AF65-F5344CB8AC3E}">
        <p14:creationId xmlns:p14="http://schemas.microsoft.com/office/powerpoint/2010/main" val="2432981792"/>
      </p:ext>
    </p:extLst>
  </p:cSld>
  <p:clrMapOvr>
    <a:masterClrMapping/>
  </p:clrMapOvr>
</p:notes>
</file>

<file path=ppt/notesSlides/notesSlide4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453</a:t>
            </a:fld>
            <a:endParaRPr lang="zh-CN" altLang="en-US" sz="1200" dirty="0">
              <a:solidFill>
                <a:prstClr val="black"/>
              </a:solidFill>
            </a:endParaRPr>
          </a:p>
        </p:txBody>
      </p:sp>
    </p:spTree>
    <p:extLst>
      <p:ext uri="{BB962C8B-B14F-4D97-AF65-F5344CB8AC3E}">
        <p14:creationId xmlns:p14="http://schemas.microsoft.com/office/powerpoint/2010/main" val="1046847718"/>
      </p:ext>
    </p:extLst>
  </p:cSld>
  <p:clrMapOvr>
    <a:masterClrMapping/>
  </p:clrMapOvr>
</p:notes>
</file>

<file path=ppt/notesSlides/notesSlide4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454</a:t>
            </a:fld>
            <a:endParaRPr lang="zh-CN" altLang="en-US" sz="1200" dirty="0">
              <a:solidFill>
                <a:prstClr val="black"/>
              </a:solidFill>
            </a:endParaRPr>
          </a:p>
        </p:txBody>
      </p:sp>
    </p:spTree>
    <p:extLst>
      <p:ext uri="{BB962C8B-B14F-4D97-AF65-F5344CB8AC3E}">
        <p14:creationId xmlns:p14="http://schemas.microsoft.com/office/powerpoint/2010/main" val="1214965585"/>
      </p:ext>
    </p:extLst>
  </p:cSld>
  <p:clrMapOvr>
    <a:masterClrMapping/>
  </p:clrMapOvr>
</p:notes>
</file>

<file path=ppt/notesSlides/notesSlide4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455</a:t>
            </a:fld>
            <a:endParaRPr lang="zh-CN" altLang="en-US" sz="1200" dirty="0">
              <a:solidFill>
                <a:prstClr val="black"/>
              </a:solidFill>
            </a:endParaRPr>
          </a:p>
        </p:txBody>
      </p:sp>
    </p:spTree>
    <p:extLst>
      <p:ext uri="{BB962C8B-B14F-4D97-AF65-F5344CB8AC3E}">
        <p14:creationId xmlns:p14="http://schemas.microsoft.com/office/powerpoint/2010/main" val="3082062882"/>
      </p:ext>
    </p:extLst>
  </p:cSld>
  <p:clrMapOvr>
    <a:masterClrMapping/>
  </p:clrMapOvr>
</p:notes>
</file>

<file path=ppt/notesSlides/notesSlide4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456</a:t>
            </a:fld>
            <a:endParaRPr lang="zh-CN" altLang="en-US" sz="1200" dirty="0">
              <a:solidFill>
                <a:prstClr val="black"/>
              </a:solidFill>
            </a:endParaRPr>
          </a:p>
        </p:txBody>
      </p:sp>
    </p:spTree>
    <p:extLst>
      <p:ext uri="{BB962C8B-B14F-4D97-AF65-F5344CB8AC3E}">
        <p14:creationId xmlns:p14="http://schemas.microsoft.com/office/powerpoint/2010/main" val="122838618"/>
      </p:ext>
    </p:extLst>
  </p:cSld>
  <p:clrMapOvr>
    <a:masterClrMapping/>
  </p:clrMapOvr>
</p:notes>
</file>

<file path=ppt/notesSlides/notesSlide4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457</a:t>
            </a:fld>
            <a:endParaRPr lang="zh-CN" altLang="en-US" sz="1200" dirty="0">
              <a:solidFill>
                <a:prstClr val="black"/>
              </a:solidFill>
            </a:endParaRPr>
          </a:p>
        </p:txBody>
      </p:sp>
    </p:spTree>
    <p:extLst>
      <p:ext uri="{BB962C8B-B14F-4D97-AF65-F5344CB8AC3E}">
        <p14:creationId xmlns:p14="http://schemas.microsoft.com/office/powerpoint/2010/main" val="3731793801"/>
      </p:ext>
    </p:extLst>
  </p:cSld>
  <p:clrMapOvr>
    <a:masterClrMapping/>
  </p:clrMapOvr>
</p:notes>
</file>

<file path=ppt/notesSlides/notesSlide4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458</a:t>
            </a:fld>
            <a:endParaRPr lang="zh-CN" altLang="en-US" sz="1200" dirty="0">
              <a:solidFill>
                <a:prstClr val="black"/>
              </a:solidFill>
            </a:endParaRPr>
          </a:p>
        </p:txBody>
      </p:sp>
    </p:spTree>
    <p:extLst>
      <p:ext uri="{BB962C8B-B14F-4D97-AF65-F5344CB8AC3E}">
        <p14:creationId xmlns:p14="http://schemas.microsoft.com/office/powerpoint/2010/main" val="3204656463"/>
      </p:ext>
    </p:extLst>
  </p:cSld>
  <p:clrMapOvr>
    <a:masterClrMapping/>
  </p:clrMapOvr>
</p:notes>
</file>

<file path=ppt/notesSlides/notesSlide4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459</a:t>
            </a:fld>
            <a:endParaRPr lang="zh-CN" altLang="en-US" sz="1200" dirty="0">
              <a:solidFill>
                <a:prstClr val="black"/>
              </a:solidFill>
            </a:endParaRPr>
          </a:p>
        </p:txBody>
      </p:sp>
    </p:spTree>
    <p:extLst>
      <p:ext uri="{BB962C8B-B14F-4D97-AF65-F5344CB8AC3E}">
        <p14:creationId xmlns:p14="http://schemas.microsoft.com/office/powerpoint/2010/main" val="344929042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46</a:t>
            </a:fld>
            <a:endParaRPr lang="zh-CN" altLang="en-US" sz="1200" dirty="0"/>
          </a:p>
        </p:txBody>
      </p:sp>
    </p:spTree>
    <p:extLst>
      <p:ext uri="{BB962C8B-B14F-4D97-AF65-F5344CB8AC3E}">
        <p14:creationId xmlns:p14="http://schemas.microsoft.com/office/powerpoint/2010/main" val="2377810480"/>
      </p:ext>
    </p:extLst>
  </p:cSld>
  <p:clrMapOvr>
    <a:masterClrMapping/>
  </p:clrMapOvr>
</p:notes>
</file>

<file path=ppt/notesSlides/notesSlide4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460</a:t>
            </a:fld>
            <a:endParaRPr lang="zh-CN" altLang="en-US" sz="1200" dirty="0">
              <a:solidFill>
                <a:prstClr val="black"/>
              </a:solidFill>
            </a:endParaRPr>
          </a:p>
        </p:txBody>
      </p:sp>
    </p:spTree>
    <p:extLst>
      <p:ext uri="{BB962C8B-B14F-4D97-AF65-F5344CB8AC3E}">
        <p14:creationId xmlns:p14="http://schemas.microsoft.com/office/powerpoint/2010/main" val="2222008386"/>
      </p:ext>
    </p:extLst>
  </p:cSld>
  <p:clrMapOvr>
    <a:masterClrMapping/>
  </p:clrMapOvr>
</p:notes>
</file>

<file path=ppt/notesSlides/notesSlide4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461</a:t>
            </a:fld>
            <a:endParaRPr lang="zh-CN" altLang="en-US" sz="1200" dirty="0">
              <a:solidFill>
                <a:prstClr val="black"/>
              </a:solidFill>
            </a:endParaRPr>
          </a:p>
        </p:txBody>
      </p:sp>
    </p:spTree>
    <p:extLst>
      <p:ext uri="{BB962C8B-B14F-4D97-AF65-F5344CB8AC3E}">
        <p14:creationId xmlns:p14="http://schemas.microsoft.com/office/powerpoint/2010/main" val="2174401093"/>
      </p:ext>
    </p:extLst>
  </p:cSld>
  <p:clrMapOvr>
    <a:masterClrMapping/>
  </p:clrMapOvr>
</p:notes>
</file>

<file path=ppt/notesSlides/notesSlide4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462</a:t>
            </a:fld>
            <a:endParaRPr lang="zh-CN" altLang="en-US" sz="1200" dirty="0">
              <a:solidFill>
                <a:prstClr val="black"/>
              </a:solidFill>
            </a:endParaRPr>
          </a:p>
        </p:txBody>
      </p:sp>
    </p:spTree>
    <p:extLst>
      <p:ext uri="{BB962C8B-B14F-4D97-AF65-F5344CB8AC3E}">
        <p14:creationId xmlns:p14="http://schemas.microsoft.com/office/powerpoint/2010/main" val="2535717978"/>
      </p:ext>
    </p:extLst>
  </p:cSld>
  <p:clrMapOvr>
    <a:masterClrMapping/>
  </p:clrMapOvr>
</p:notes>
</file>

<file path=ppt/notesSlides/notesSlide4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463</a:t>
            </a:fld>
            <a:endParaRPr lang="zh-CN" altLang="en-US" sz="1200" dirty="0">
              <a:solidFill>
                <a:prstClr val="black"/>
              </a:solidFill>
            </a:endParaRPr>
          </a:p>
        </p:txBody>
      </p:sp>
    </p:spTree>
    <p:extLst>
      <p:ext uri="{BB962C8B-B14F-4D97-AF65-F5344CB8AC3E}">
        <p14:creationId xmlns:p14="http://schemas.microsoft.com/office/powerpoint/2010/main" val="532164378"/>
      </p:ext>
    </p:extLst>
  </p:cSld>
  <p:clrMapOvr>
    <a:masterClrMapping/>
  </p:clrMapOvr>
</p:notes>
</file>

<file path=ppt/notesSlides/notesSlide4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464</a:t>
            </a:fld>
            <a:endParaRPr lang="zh-CN" altLang="en-US" sz="1200" dirty="0">
              <a:solidFill>
                <a:prstClr val="black"/>
              </a:solidFill>
            </a:endParaRPr>
          </a:p>
        </p:txBody>
      </p:sp>
    </p:spTree>
    <p:extLst>
      <p:ext uri="{BB962C8B-B14F-4D97-AF65-F5344CB8AC3E}">
        <p14:creationId xmlns:p14="http://schemas.microsoft.com/office/powerpoint/2010/main" val="3165521085"/>
      </p:ext>
    </p:extLst>
  </p:cSld>
  <p:clrMapOvr>
    <a:masterClrMapping/>
  </p:clrMapOvr>
</p:notes>
</file>

<file path=ppt/notesSlides/notesSlide4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465</a:t>
            </a:fld>
            <a:endParaRPr lang="zh-CN" altLang="en-US" sz="1200" dirty="0">
              <a:solidFill>
                <a:prstClr val="black"/>
              </a:solidFill>
            </a:endParaRPr>
          </a:p>
        </p:txBody>
      </p:sp>
    </p:spTree>
    <p:extLst>
      <p:ext uri="{BB962C8B-B14F-4D97-AF65-F5344CB8AC3E}">
        <p14:creationId xmlns:p14="http://schemas.microsoft.com/office/powerpoint/2010/main" val="2032595795"/>
      </p:ext>
    </p:extLst>
  </p:cSld>
  <p:clrMapOvr>
    <a:masterClrMapping/>
  </p:clrMapOvr>
</p:notes>
</file>

<file path=ppt/notesSlides/notesSlide4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466</a:t>
            </a:fld>
            <a:endParaRPr lang="zh-CN" altLang="en-US" sz="1200" dirty="0">
              <a:solidFill>
                <a:prstClr val="black"/>
              </a:solidFill>
            </a:endParaRPr>
          </a:p>
        </p:txBody>
      </p:sp>
    </p:spTree>
    <p:extLst>
      <p:ext uri="{BB962C8B-B14F-4D97-AF65-F5344CB8AC3E}">
        <p14:creationId xmlns:p14="http://schemas.microsoft.com/office/powerpoint/2010/main" val="2206534878"/>
      </p:ext>
    </p:extLst>
  </p:cSld>
  <p:clrMapOvr>
    <a:masterClrMapping/>
  </p:clrMapOvr>
</p:notes>
</file>

<file path=ppt/notesSlides/notesSlide4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467</a:t>
            </a:fld>
            <a:endParaRPr lang="zh-CN" altLang="en-US" sz="1200" dirty="0">
              <a:solidFill>
                <a:prstClr val="black"/>
              </a:solidFill>
            </a:endParaRPr>
          </a:p>
        </p:txBody>
      </p:sp>
    </p:spTree>
    <p:extLst>
      <p:ext uri="{BB962C8B-B14F-4D97-AF65-F5344CB8AC3E}">
        <p14:creationId xmlns:p14="http://schemas.microsoft.com/office/powerpoint/2010/main" val="1232515451"/>
      </p:ext>
    </p:extLst>
  </p:cSld>
  <p:clrMapOvr>
    <a:masterClrMapping/>
  </p:clrMapOvr>
</p:notes>
</file>

<file path=ppt/notesSlides/notesSlide4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468</a:t>
            </a:fld>
            <a:endParaRPr lang="zh-CN" altLang="en-US" sz="1200" dirty="0">
              <a:solidFill>
                <a:prstClr val="black"/>
              </a:solidFill>
            </a:endParaRPr>
          </a:p>
        </p:txBody>
      </p:sp>
    </p:spTree>
    <p:extLst>
      <p:ext uri="{BB962C8B-B14F-4D97-AF65-F5344CB8AC3E}">
        <p14:creationId xmlns:p14="http://schemas.microsoft.com/office/powerpoint/2010/main" val="205869733"/>
      </p:ext>
    </p:extLst>
  </p:cSld>
  <p:clrMapOvr>
    <a:masterClrMapping/>
  </p:clrMapOvr>
</p:notes>
</file>

<file path=ppt/notesSlides/notesSlide4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469</a:t>
            </a:fld>
            <a:endParaRPr lang="zh-CN" altLang="en-US" sz="1200" dirty="0">
              <a:solidFill>
                <a:prstClr val="black"/>
              </a:solidFill>
            </a:endParaRPr>
          </a:p>
        </p:txBody>
      </p:sp>
    </p:spTree>
    <p:extLst>
      <p:ext uri="{BB962C8B-B14F-4D97-AF65-F5344CB8AC3E}">
        <p14:creationId xmlns:p14="http://schemas.microsoft.com/office/powerpoint/2010/main" val="131089856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47</a:t>
            </a:fld>
            <a:endParaRPr lang="zh-CN" altLang="en-US" sz="1200" dirty="0"/>
          </a:p>
        </p:txBody>
      </p:sp>
    </p:spTree>
    <p:extLst>
      <p:ext uri="{BB962C8B-B14F-4D97-AF65-F5344CB8AC3E}">
        <p14:creationId xmlns:p14="http://schemas.microsoft.com/office/powerpoint/2010/main" val="1637951467"/>
      </p:ext>
    </p:extLst>
  </p:cSld>
  <p:clrMapOvr>
    <a:masterClrMapping/>
  </p:clrMapOvr>
</p:notes>
</file>

<file path=ppt/notesSlides/notesSlide4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470</a:t>
            </a:fld>
            <a:endParaRPr lang="zh-CN" altLang="en-US" sz="1200" dirty="0">
              <a:solidFill>
                <a:prstClr val="black"/>
              </a:solidFill>
            </a:endParaRPr>
          </a:p>
        </p:txBody>
      </p:sp>
    </p:spTree>
    <p:extLst>
      <p:ext uri="{BB962C8B-B14F-4D97-AF65-F5344CB8AC3E}">
        <p14:creationId xmlns:p14="http://schemas.microsoft.com/office/powerpoint/2010/main" val="3659895641"/>
      </p:ext>
    </p:extLst>
  </p:cSld>
  <p:clrMapOvr>
    <a:masterClrMapping/>
  </p:clrMapOvr>
</p:notes>
</file>

<file path=ppt/notesSlides/notesSlide4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471</a:t>
            </a:fld>
            <a:endParaRPr lang="zh-CN" altLang="en-US" sz="1200" dirty="0">
              <a:solidFill>
                <a:prstClr val="black"/>
              </a:solidFill>
            </a:endParaRPr>
          </a:p>
        </p:txBody>
      </p:sp>
    </p:spTree>
    <p:extLst>
      <p:ext uri="{BB962C8B-B14F-4D97-AF65-F5344CB8AC3E}">
        <p14:creationId xmlns:p14="http://schemas.microsoft.com/office/powerpoint/2010/main" val="3586459696"/>
      </p:ext>
    </p:extLst>
  </p:cSld>
  <p:clrMapOvr>
    <a:masterClrMapping/>
  </p:clrMapOvr>
</p:notes>
</file>

<file path=ppt/notesSlides/notesSlide4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472</a:t>
            </a:fld>
            <a:endParaRPr lang="zh-CN" altLang="en-US" sz="1200" dirty="0">
              <a:solidFill>
                <a:prstClr val="black"/>
              </a:solidFill>
            </a:endParaRPr>
          </a:p>
        </p:txBody>
      </p:sp>
    </p:spTree>
    <p:extLst>
      <p:ext uri="{BB962C8B-B14F-4D97-AF65-F5344CB8AC3E}">
        <p14:creationId xmlns:p14="http://schemas.microsoft.com/office/powerpoint/2010/main" val="3669623345"/>
      </p:ext>
    </p:extLst>
  </p:cSld>
  <p:clrMapOvr>
    <a:masterClrMapping/>
  </p:clrMapOvr>
</p:notes>
</file>

<file path=ppt/notesSlides/notesSlide4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473</a:t>
            </a:fld>
            <a:endParaRPr lang="zh-CN" altLang="en-US" sz="1200" dirty="0">
              <a:solidFill>
                <a:prstClr val="black"/>
              </a:solidFill>
            </a:endParaRPr>
          </a:p>
        </p:txBody>
      </p:sp>
    </p:spTree>
    <p:extLst>
      <p:ext uri="{BB962C8B-B14F-4D97-AF65-F5344CB8AC3E}">
        <p14:creationId xmlns:p14="http://schemas.microsoft.com/office/powerpoint/2010/main" val="1261838058"/>
      </p:ext>
    </p:extLst>
  </p:cSld>
  <p:clrMapOvr>
    <a:masterClrMapping/>
  </p:clrMapOvr>
</p:notes>
</file>

<file path=ppt/notesSlides/notesSlide4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474</a:t>
            </a:fld>
            <a:endParaRPr lang="zh-CN" altLang="en-US" sz="1200" dirty="0">
              <a:solidFill>
                <a:prstClr val="black"/>
              </a:solidFill>
            </a:endParaRPr>
          </a:p>
        </p:txBody>
      </p:sp>
    </p:spTree>
    <p:extLst>
      <p:ext uri="{BB962C8B-B14F-4D97-AF65-F5344CB8AC3E}">
        <p14:creationId xmlns:p14="http://schemas.microsoft.com/office/powerpoint/2010/main" val="661465249"/>
      </p:ext>
    </p:extLst>
  </p:cSld>
  <p:clrMapOvr>
    <a:masterClrMapping/>
  </p:clrMapOvr>
</p:notes>
</file>

<file path=ppt/notesSlides/notesSlide4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475</a:t>
            </a:fld>
            <a:endParaRPr lang="zh-CN" altLang="en-US" sz="1200" dirty="0">
              <a:solidFill>
                <a:prstClr val="black"/>
              </a:solidFill>
            </a:endParaRPr>
          </a:p>
        </p:txBody>
      </p:sp>
    </p:spTree>
    <p:extLst>
      <p:ext uri="{BB962C8B-B14F-4D97-AF65-F5344CB8AC3E}">
        <p14:creationId xmlns:p14="http://schemas.microsoft.com/office/powerpoint/2010/main" val="1429960776"/>
      </p:ext>
    </p:extLst>
  </p:cSld>
  <p:clrMapOvr>
    <a:masterClrMapping/>
  </p:clrMapOvr>
</p:notes>
</file>

<file path=ppt/notesSlides/notesSlide4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476</a:t>
            </a:fld>
            <a:endParaRPr lang="zh-CN" altLang="en-US" sz="1200" dirty="0">
              <a:solidFill>
                <a:prstClr val="black"/>
              </a:solidFill>
            </a:endParaRPr>
          </a:p>
        </p:txBody>
      </p:sp>
    </p:spTree>
    <p:extLst>
      <p:ext uri="{BB962C8B-B14F-4D97-AF65-F5344CB8AC3E}">
        <p14:creationId xmlns:p14="http://schemas.microsoft.com/office/powerpoint/2010/main" val="3101837241"/>
      </p:ext>
    </p:extLst>
  </p:cSld>
  <p:clrMapOvr>
    <a:masterClrMapping/>
  </p:clrMapOvr>
</p:notes>
</file>

<file path=ppt/notesSlides/notesSlide4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477</a:t>
            </a:fld>
            <a:endParaRPr lang="zh-CN" altLang="en-US" sz="1200" dirty="0">
              <a:solidFill>
                <a:prstClr val="black"/>
              </a:solidFill>
            </a:endParaRPr>
          </a:p>
        </p:txBody>
      </p:sp>
    </p:spTree>
    <p:extLst>
      <p:ext uri="{BB962C8B-B14F-4D97-AF65-F5344CB8AC3E}">
        <p14:creationId xmlns:p14="http://schemas.microsoft.com/office/powerpoint/2010/main" val="447203521"/>
      </p:ext>
    </p:extLst>
  </p:cSld>
  <p:clrMapOvr>
    <a:masterClrMapping/>
  </p:clrMapOvr>
</p:notes>
</file>

<file path=ppt/notesSlides/notesSlide4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478</a:t>
            </a:fld>
            <a:endParaRPr lang="zh-CN" altLang="en-US" sz="1200" dirty="0">
              <a:solidFill>
                <a:prstClr val="black"/>
              </a:solidFill>
            </a:endParaRPr>
          </a:p>
        </p:txBody>
      </p:sp>
    </p:spTree>
    <p:extLst>
      <p:ext uri="{BB962C8B-B14F-4D97-AF65-F5344CB8AC3E}">
        <p14:creationId xmlns:p14="http://schemas.microsoft.com/office/powerpoint/2010/main" val="243105187"/>
      </p:ext>
    </p:extLst>
  </p:cSld>
  <p:clrMapOvr>
    <a:masterClrMapping/>
  </p:clrMapOvr>
</p:notes>
</file>

<file path=ppt/notesSlides/notesSlide4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479</a:t>
            </a:fld>
            <a:endParaRPr lang="zh-CN" altLang="en-US" sz="1200" dirty="0">
              <a:solidFill>
                <a:prstClr val="black"/>
              </a:solidFill>
            </a:endParaRPr>
          </a:p>
        </p:txBody>
      </p:sp>
    </p:spTree>
    <p:extLst>
      <p:ext uri="{BB962C8B-B14F-4D97-AF65-F5344CB8AC3E}">
        <p14:creationId xmlns:p14="http://schemas.microsoft.com/office/powerpoint/2010/main" val="29015634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48</a:t>
            </a:fld>
            <a:endParaRPr lang="zh-CN" altLang="en-US" sz="1200" dirty="0"/>
          </a:p>
        </p:txBody>
      </p:sp>
    </p:spTree>
    <p:extLst>
      <p:ext uri="{BB962C8B-B14F-4D97-AF65-F5344CB8AC3E}">
        <p14:creationId xmlns:p14="http://schemas.microsoft.com/office/powerpoint/2010/main" val="1771361458"/>
      </p:ext>
    </p:extLst>
  </p:cSld>
  <p:clrMapOvr>
    <a:masterClrMapping/>
  </p:clrMapOvr>
</p:notes>
</file>

<file path=ppt/notesSlides/notesSlide4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480</a:t>
            </a:fld>
            <a:endParaRPr lang="zh-CN" altLang="en-US" sz="1200" dirty="0">
              <a:solidFill>
                <a:prstClr val="black"/>
              </a:solidFill>
            </a:endParaRPr>
          </a:p>
        </p:txBody>
      </p:sp>
    </p:spTree>
    <p:extLst>
      <p:ext uri="{BB962C8B-B14F-4D97-AF65-F5344CB8AC3E}">
        <p14:creationId xmlns:p14="http://schemas.microsoft.com/office/powerpoint/2010/main" val="1576144472"/>
      </p:ext>
    </p:extLst>
  </p:cSld>
  <p:clrMapOvr>
    <a:masterClrMapping/>
  </p:clrMapOvr>
</p:notes>
</file>

<file path=ppt/notesSlides/notesSlide4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481</a:t>
            </a:fld>
            <a:endParaRPr lang="zh-CN" altLang="en-US" sz="1200" dirty="0">
              <a:solidFill>
                <a:prstClr val="black"/>
              </a:solidFill>
            </a:endParaRPr>
          </a:p>
        </p:txBody>
      </p:sp>
    </p:spTree>
    <p:extLst>
      <p:ext uri="{BB962C8B-B14F-4D97-AF65-F5344CB8AC3E}">
        <p14:creationId xmlns:p14="http://schemas.microsoft.com/office/powerpoint/2010/main" val="1269587430"/>
      </p:ext>
    </p:extLst>
  </p:cSld>
  <p:clrMapOvr>
    <a:masterClrMapping/>
  </p:clrMapOvr>
</p:notes>
</file>

<file path=ppt/notesSlides/notesSlide4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482</a:t>
            </a:fld>
            <a:endParaRPr lang="zh-CN" altLang="en-US" sz="1200" dirty="0">
              <a:solidFill>
                <a:prstClr val="black"/>
              </a:solidFill>
            </a:endParaRPr>
          </a:p>
        </p:txBody>
      </p:sp>
    </p:spTree>
    <p:extLst>
      <p:ext uri="{BB962C8B-B14F-4D97-AF65-F5344CB8AC3E}">
        <p14:creationId xmlns:p14="http://schemas.microsoft.com/office/powerpoint/2010/main" val="1629877325"/>
      </p:ext>
    </p:extLst>
  </p:cSld>
  <p:clrMapOvr>
    <a:masterClrMapping/>
  </p:clrMapOvr>
</p:notes>
</file>

<file path=ppt/notesSlides/notesSlide4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483</a:t>
            </a:fld>
            <a:endParaRPr lang="zh-CN" altLang="en-US" sz="1200" dirty="0">
              <a:solidFill>
                <a:prstClr val="black"/>
              </a:solidFill>
            </a:endParaRPr>
          </a:p>
        </p:txBody>
      </p:sp>
    </p:spTree>
    <p:extLst>
      <p:ext uri="{BB962C8B-B14F-4D97-AF65-F5344CB8AC3E}">
        <p14:creationId xmlns:p14="http://schemas.microsoft.com/office/powerpoint/2010/main" val="2293514726"/>
      </p:ext>
    </p:extLst>
  </p:cSld>
  <p:clrMapOvr>
    <a:masterClrMapping/>
  </p:clrMapOvr>
</p:notes>
</file>

<file path=ppt/notesSlides/notesSlide4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484</a:t>
            </a:fld>
            <a:endParaRPr lang="zh-CN" altLang="en-US" sz="1200" dirty="0">
              <a:solidFill>
                <a:prstClr val="black"/>
              </a:solidFill>
            </a:endParaRPr>
          </a:p>
        </p:txBody>
      </p:sp>
    </p:spTree>
    <p:extLst>
      <p:ext uri="{BB962C8B-B14F-4D97-AF65-F5344CB8AC3E}">
        <p14:creationId xmlns:p14="http://schemas.microsoft.com/office/powerpoint/2010/main" val="1047340244"/>
      </p:ext>
    </p:extLst>
  </p:cSld>
  <p:clrMapOvr>
    <a:masterClrMapping/>
  </p:clrMapOvr>
</p:notes>
</file>

<file path=ppt/notesSlides/notesSlide4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485</a:t>
            </a:fld>
            <a:endParaRPr lang="zh-CN" altLang="en-US" sz="1200" dirty="0">
              <a:solidFill>
                <a:prstClr val="black"/>
              </a:solidFill>
            </a:endParaRPr>
          </a:p>
        </p:txBody>
      </p:sp>
    </p:spTree>
    <p:extLst>
      <p:ext uri="{BB962C8B-B14F-4D97-AF65-F5344CB8AC3E}">
        <p14:creationId xmlns:p14="http://schemas.microsoft.com/office/powerpoint/2010/main" val="567651863"/>
      </p:ext>
    </p:extLst>
  </p:cSld>
  <p:clrMapOvr>
    <a:masterClrMapping/>
  </p:clrMapOvr>
</p:notes>
</file>

<file path=ppt/notesSlides/notesSlide4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486</a:t>
            </a:fld>
            <a:endParaRPr lang="zh-CN" altLang="en-US" sz="1200" dirty="0">
              <a:solidFill>
                <a:prstClr val="black"/>
              </a:solidFill>
            </a:endParaRPr>
          </a:p>
        </p:txBody>
      </p:sp>
    </p:spTree>
    <p:extLst>
      <p:ext uri="{BB962C8B-B14F-4D97-AF65-F5344CB8AC3E}">
        <p14:creationId xmlns:p14="http://schemas.microsoft.com/office/powerpoint/2010/main" val="2576780474"/>
      </p:ext>
    </p:extLst>
  </p:cSld>
  <p:clrMapOvr>
    <a:masterClrMapping/>
  </p:clrMapOvr>
</p:notes>
</file>

<file path=ppt/notesSlides/notesSlide4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487</a:t>
            </a:fld>
            <a:endParaRPr lang="zh-CN" altLang="en-US" sz="1200" dirty="0">
              <a:solidFill>
                <a:prstClr val="black"/>
              </a:solidFill>
            </a:endParaRPr>
          </a:p>
        </p:txBody>
      </p:sp>
    </p:spTree>
    <p:extLst>
      <p:ext uri="{BB962C8B-B14F-4D97-AF65-F5344CB8AC3E}">
        <p14:creationId xmlns:p14="http://schemas.microsoft.com/office/powerpoint/2010/main" val="72791708"/>
      </p:ext>
    </p:extLst>
  </p:cSld>
  <p:clrMapOvr>
    <a:masterClrMapping/>
  </p:clrMapOvr>
</p:notes>
</file>

<file path=ppt/notesSlides/notesSlide4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488</a:t>
            </a:fld>
            <a:endParaRPr lang="zh-CN" altLang="en-US" sz="1200" dirty="0">
              <a:solidFill>
                <a:prstClr val="black"/>
              </a:solidFill>
            </a:endParaRPr>
          </a:p>
        </p:txBody>
      </p:sp>
    </p:spTree>
    <p:extLst>
      <p:ext uri="{BB962C8B-B14F-4D97-AF65-F5344CB8AC3E}">
        <p14:creationId xmlns:p14="http://schemas.microsoft.com/office/powerpoint/2010/main" val="391483055"/>
      </p:ext>
    </p:extLst>
  </p:cSld>
  <p:clrMapOvr>
    <a:masterClrMapping/>
  </p:clrMapOvr>
</p:notes>
</file>

<file path=ppt/notesSlides/notesSlide4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489</a:t>
            </a:fld>
            <a:endParaRPr lang="zh-CN" altLang="en-US" sz="1200" dirty="0">
              <a:solidFill>
                <a:prstClr val="black"/>
              </a:solidFill>
            </a:endParaRPr>
          </a:p>
        </p:txBody>
      </p:sp>
    </p:spTree>
    <p:extLst>
      <p:ext uri="{BB962C8B-B14F-4D97-AF65-F5344CB8AC3E}">
        <p14:creationId xmlns:p14="http://schemas.microsoft.com/office/powerpoint/2010/main" val="282195646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49</a:t>
            </a:fld>
            <a:endParaRPr lang="zh-CN" altLang="en-US" sz="1200" dirty="0"/>
          </a:p>
        </p:txBody>
      </p:sp>
    </p:spTree>
    <p:extLst>
      <p:ext uri="{BB962C8B-B14F-4D97-AF65-F5344CB8AC3E}">
        <p14:creationId xmlns:p14="http://schemas.microsoft.com/office/powerpoint/2010/main" val="4002123537"/>
      </p:ext>
    </p:extLst>
  </p:cSld>
  <p:clrMapOvr>
    <a:masterClrMapping/>
  </p:clrMapOvr>
</p:notes>
</file>

<file path=ppt/notesSlides/notesSlide4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490</a:t>
            </a:fld>
            <a:endParaRPr lang="zh-CN" altLang="en-US" sz="1200" dirty="0">
              <a:solidFill>
                <a:prstClr val="black"/>
              </a:solidFill>
            </a:endParaRPr>
          </a:p>
        </p:txBody>
      </p:sp>
    </p:spTree>
    <p:extLst>
      <p:ext uri="{BB962C8B-B14F-4D97-AF65-F5344CB8AC3E}">
        <p14:creationId xmlns:p14="http://schemas.microsoft.com/office/powerpoint/2010/main" val="2503841306"/>
      </p:ext>
    </p:extLst>
  </p:cSld>
  <p:clrMapOvr>
    <a:masterClrMapping/>
  </p:clrMapOvr>
</p:notes>
</file>

<file path=ppt/notesSlides/notesSlide4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491</a:t>
            </a:fld>
            <a:endParaRPr lang="zh-CN" altLang="en-US" sz="1200" dirty="0">
              <a:solidFill>
                <a:prstClr val="black"/>
              </a:solidFill>
            </a:endParaRPr>
          </a:p>
        </p:txBody>
      </p:sp>
    </p:spTree>
    <p:extLst>
      <p:ext uri="{BB962C8B-B14F-4D97-AF65-F5344CB8AC3E}">
        <p14:creationId xmlns:p14="http://schemas.microsoft.com/office/powerpoint/2010/main" val="2821396027"/>
      </p:ext>
    </p:extLst>
  </p:cSld>
  <p:clrMapOvr>
    <a:masterClrMapping/>
  </p:clrMapOvr>
</p:notes>
</file>

<file path=ppt/notesSlides/notesSlide4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492</a:t>
            </a:fld>
            <a:endParaRPr lang="zh-CN" altLang="en-US" sz="1200" dirty="0">
              <a:solidFill>
                <a:prstClr val="black"/>
              </a:solidFill>
            </a:endParaRPr>
          </a:p>
        </p:txBody>
      </p:sp>
    </p:spTree>
    <p:extLst>
      <p:ext uri="{BB962C8B-B14F-4D97-AF65-F5344CB8AC3E}">
        <p14:creationId xmlns:p14="http://schemas.microsoft.com/office/powerpoint/2010/main" val="3343815365"/>
      </p:ext>
    </p:extLst>
  </p:cSld>
  <p:clrMapOvr>
    <a:masterClrMapping/>
  </p:clrMapOvr>
</p:notes>
</file>

<file path=ppt/notesSlides/notesSlide4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493</a:t>
            </a:fld>
            <a:endParaRPr lang="zh-CN" altLang="en-US" sz="1200" dirty="0">
              <a:solidFill>
                <a:prstClr val="black"/>
              </a:solidFill>
            </a:endParaRPr>
          </a:p>
        </p:txBody>
      </p:sp>
    </p:spTree>
    <p:extLst>
      <p:ext uri="{BB962C8B-B14F-4D97-AF65-F5344CB8AC3E}">
        <p14:creationId xmlns:p14="http://schemas.microsoft.com/office/powerpoint/2010/main" val="435832935"/>
      </p:ext>
    </p:extLst>
  </p:cSld>
  <p:clrMapOvr>
    <a:masterClrMapping/>
  </p:clrMapOvr>
</p:notes>
</file>

<file path=ppt/notesSlides/notesSlide4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494</a:t>
            </a:fld>
            <a:endParaRPr lang="zh-CN" altLang="en-US" sz="1200" dirty="0">
              <a:solidFill>
                <a:prstClr val="black"/>
              </a:solidFill>
            </a:endParaRPr>
          </a:p>
        </p:txBody>
      </p:sp>
    </p:spTree>
    <p:extLst>
      <p:ext uri="{BB962C8B-B14F-4D97-AF65-F5344CB8AC3E}">
        <p14:creationId xmlns:p14="http://schemas.microsoft.com/office/powerpoint/2010/main" val="1209084434"/>
      </p:ext>
    </p:extLst>
  </p:cSld>
  <p:clrMapOvr>
    <a:masterClrMapping/>
  </p:clrMapOvr>
</p:notes>
</file>

<file path=ppt/notesSlides/notesSlide4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495</a:t>
            </a:fld>
            <a:endParaRPr lang="zh-CN" altLang="en-US" sz="1200" dirty="0">
              <a:solidFill>
                <a:prstClr val="black"/>
              </a:solidFill>
            </a:endParaRPr>
          </a:p>
        </p:txBody>
      </p:sp>
    </p:spTree>
    <p:extLst>
      <p:ext uri="{BB962C8B-B14F-4D97-AF65-F5344CB8AC3E}">
        <p14:creationId xmlns:p14="http://schemas.microsoft.com/office/powerpoint/2010/main" val="2714564397"/>
      </p:ext>
    </p:extLst>
  </p:cSld>
  <p:clrMapOvr>
    <a:masterClrMapping/>
  </p:clrMapOvr>
</p:notes>
</file>

<file path=ppt/notesSlides/notesSlide4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496</a:t>
            </a:fld>
            <a:endParaRPr lang="zh-CN" altLang="en-US" sz="1200" dirty="0">
              <a:solidFill>
                <a:prstClr val="black"/>
              </a:solidFill>
            </a:endParaRPr>
          </a:p>
        </p:txBody>
      </p:sp>
    </p:spTree>
    <p:extLst>
      <p:ext uri="{BB962C8B-B14F-4D97-AF65-F5344CB8AC3E}">
        <p14:creationId xmlns:p14="http://schemas.microsoft.com/office/powerpoint/2010/main" val="3793458094"/>
      </p:ext>
    </p:extLst>
  </p:cSld>
  <p:clrMapOvr>
    <a:masterClrMapping/>
  </p:clrMapOvr>
</p:notes>
</file>

<file path=ppt/notesSlides/notesSlide4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497</a:t>
            </a:fld>
            <a:endParaRPr lang="zh-CN" altLang="en-US" sz="1200" dirty="0">
              <a:solidFill>
                <a:prstClr val="black"/>
              </a:solidFill>
            </a:endParaRPr>
          </a:p>
        </p:txBody>
      </p:sp>
    </p:spTree>
    <p:extLst>
      <p:ext uri="{BB962C8B-B14F-4D97-AF65-F5344CB8AC3E}">
        <p14:creationId xmlns:p14="http://schemas.microsoft.com/office/powerpoint/2010/main" val="892623888"/>
      </p:ext>
    </p:extLst>
  </p:cSld>
  <p:clrMapOvr>
    <a:masterClrMapping/>
  </p:clrMapOvr>
</p:notes>
</file>

<file path=ppt/notesSlides/notesSlide4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498</a:t>
            </a:fld>
            <a:endParaRPr lang="zh-CN" altLang="en-US" sz="1200" dirty="0">
              <a:solidFill>
                <a:prstClr val="black"/>
              </a:solidFill>
            </a:endParaRPr>
          </a:p>
        </p:txBody>
      </p:sp>
    </p:spTree>
    <p:extLst>
      <p:ext uri="{BB962C8B-B14F-4D97-AF65-F5344CB8AC3E}">
        <p14:creationId xmlns:p14="http://schemas.microsoft.com/office/powerpoint/2010/main" val="3149977713"/>
      </p:ext>
    </p:extLst>
  </p:cSld>
  <p:clrMapOvr>
    <a:masterClrMapping/>
  </p:clrMapOvr>
</p:notes>
</file>

<file path=ppt/notesSlides/notesSlide4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499</a:t>
            </a:fld>
            <a:endParaRPr lang="zh-CN" altLang="en-US" sz="1200" dirty="0">
              <a:solidFill>
                <a:prstClr val="black"/>
              </a:solidFill>
            </a:endParaRPr>
          </a:p>
        </p:txBody>
      </p:sp>
    </p:spTree>
    <p:extLst>
      <p:ext uri="{BB962C8B-B14F-4D97-AF65-F5344CB8AC3E}">
        <p14:creationId xmlns:p14="http://schemas.microsoft.com/office/powerpoint/2010/main" val="271638171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a:t>
            </a:fld>
            <a:endParaRPr lang="zh-CN" altLang="en-US" sz="1200" dirty="0"/>
          </a:p>
        </p:txBody>
      </p:sp>
    </p:spTree>
    <p:extLst>
      <p:ext uri="{BB962C8B-B14F-4D97-AF65-F5344CB8AC3E}">
        <p14:creationId xmlns:p14="http://schemas.microsoft.com/office/powerpoint/2010/main" val="243355787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50</a:t>
            </a:fld>
            <a:endParaRPr lang="zh-CN" altLang="en-US" sz="1200" dirty="0"/>
          </a:p>
        </p:txBody>
      </p:sp>
    </p:spTree>
    <p:extLst>
      <p:ext uri="{BB962C8B-B14F-4D97-AF65-F5344CB8AC3E}">
        <p14:creationId xmlns:p14="http://schemas.microsoft.com/office/powerpoint/2010/main" val="2389192304"/>
      </p:ext>
    </p:extLst>
  </p:cSld>
  <p:clrMapOvr>
    <a:masterClrMapping/>
  </p:clrMapOvr>
</p:notes>
</file>

<file path=ppt/notesSlides/notesSlide5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500</a:t>
            </a:fld>
            <a:endParaRPr lang="zh-CN" altLang="en-US" sz="1200" dirty="0">
              <a:solidFill>
                <a:prstClr val="black"/>
              </a:solidFill>
            </a:endParaRPr>
          </a:p>
        </p:txBody>
      </p:sp>
    </p:spTree>
    <p:extLst>
      <p:ext uri="{BB962C8B-B14F-4D97-AF65-F5344CB8AC3E}">
        <p14:creationId xmlns:p14="http://schemas.microsoft.com/office/powerpoint/2010/main" val="4249014467"/>
      </p:ext>
    </p:extLst>
  </p:cSld>
  <p:clrMapOvr>
    <a:masterClrMapping/>
  </p:clrMapOvr>
</p:notes>
</file>

<file path=ppt/notesSlides/notesSlide5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501</a:t>
            </a:fld>
            <a:endParaRPr lang="zh-CN" altLang="en-US" sz="1200" dirty="0">
              <a:solidFill>
                <a:prstClr val="black"/>
              </a:solidFill>
            </a:endParaRPr>
          </a:p>
        </p:txBody>
      </p:sp>
    </p:spTree>
    <p:extLst>
      <p:ext uri="{BB962C8B-B14F-4D97-AF65-F5344CB8AC3E}">
        <p14:creationId xmlns:p14="http://schemas.microsoft.com/office/powerpoint/2010/main" val="3300972236"/>
      </p:ext>
    </p:extLst>
  </p:cSld>
  <p:clrMapOvr>
    <a:masterClrMapping/>
  </p:clrMapOvr>
</p:notes>
</file>

<file path=ppt/notesSlides/notesSlide5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502</a:t>
            </a:fld>
            <a:endParaRPr lang="zh-CN" altLang="en-US" sz="1200" dirty="0">
              <a:solidFill>
                <a:prstClr val="black"/>
              </a:solidFill>
            </a:endParaRPr>
          </a:p>
        </p:txBody>
      </p:sp>
    </p:spTree>
    <p:extLst>
      <p:ext uri="{BB962C8B-B14F-4D97-AF65-F5344CB8AC3E}">
        <p14:creationId xmlns:p14="http://schemas.microsoft.com/office/powerpoint/2010/main" val="573961277"/>
      </p:ext>
    </p:extLst>
  </p:cSld>
  <p:clrMapOvr>
    <a:masterClrMapping/>
  </p:clrMapOvr>
</p:notes>
</file>

<file path=ppt/notesSlides/notesSlide5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503</a:t>
            </a:fld>
            <a:endParaRPr lang="zh-CN" altLang="en-US" sz="1200" dirty="0">
              <a:solidFill>
                <a:prstClr val="black"/>
              </a:solidFill>
            </a:endParaRPr>
          </a:p>
        </p:txBody>
      </p:sp>
    </p:spTree>
    <p:extLst>
      <p:ext uri="{BB962C8B-B14F-4D97-AF65-F5344CB8AC3E}">
        <p14:creationId xmlns:p14="http://schemas.microsoft.com/office/powerpoint/2010/main" val="1817563474"/>
      </p:ext>
    </p:extLst>
  </p:cSld>
  <p:clrMapOvr>
    <a:masterClrMapping/>
  </p:clrMapOvr>
</p:notes>
</file>

<file path=ppt/notesSlides/notesSlide5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504</a:t>
            </a:fld>
            <a:endParaRPr lang="zh-CN" altLang="en-US" sz="1200" dirty="0">
              <a:solidFill>
                <a:prstClr val="black"/>
              </a:solidFill>
            </a:endParaRPr>
          </a:p>
        </p:txBody>
      </p:sp>
    </p:spTree>
    <p:extLst>
      <p:ext uri="{BB962C8B-B14F-4D97-AF65-F5344CB8AC3E}">
        <p14:creationId xmlns:p14="http://schemas.microsoft.com/office/powerpoint/2010/main" val="2008396438"/>
      </p:ext>
    </p:extLst>
  </p:cSld>
  <p:clrMapOvr>
    <a:masterClrMapping/>
  </p:clrMapOvr>
</p:notes>
</file>

<file path=ppt/notesSlides/notesSlide5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505</a:t>
            </a:fld>
            <a:endParaRPr lang="zh-CN" altLang="en-US" sz="1200" dirty="0">
              <a:solidFill>
                <a:prstClr val="black"/>
              </a:solidFill>
            </a:endParaRPr>
          </a:p>
        </p:txBody>
      </p:sp>
    </p:spTree>
    <p:extLst>
      <p:ext uri="{BB962C8B-B14F-4D97-AF65-F5344CB8AC3E}">
        <p14:creationId xmlns:p14="http://schemas.microsoft.com/office/powerpoint/2010/main" val="2221128349"/>
      </p:ext>
    </p:extLst>
  </p:cSld>
  <p:clrMapOvr>
    <a:masterClrMapping/>
  </p:clrMapOvr>
</p:notes>
</file>

<file path=ppt/notesSlides/notesSlide5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506</a:t>
            </a:fld>
            <a:endParaRPr lang="zh-CN" altLang="en-US" sz="1200" dirty="0">
              <a:solidFill>
                <a:prstClr val="black"/>
              </a:solidFill>
            </a:endParaRPr>
          </a:p>
        </p:txBody>
      </p:sp>
    </p:spTree>
    <p:extLst>
      <p:ext uri="{BB962C8B-B14F-4D97-AF65-F5344CB8AC3E}">
        <p14:creationId xmlns:p14="http://schemas.microsoft.com/office/powerpoint/2010/main" val="2568854357"/>
      </p:ext>
    </p:extLst>
  </p:cSld>
  <p:clrMapOvr>
    <a:masterClrMapping/>
  </p:clrMapOvr>
</p:notes>
</file>

<file path=ppt/notesSlides/notesSlide5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507</a:t>
            </a:fld>
            <a:endParaRPr lang="zh-CN" altLang="en-US" sz="1200" dirty="0">
              <a:solidFill>
                <a:prstClr val="black"/>
              </a:solidFill>
            </a:endParaRPr>
          </a:p>
        </p:txBody>
      </p:sp>
    </p:spTree>
    <p:extLst>
      <p:ext uri="{BB962C8B-B14F-4D97-AF65-F5344CB8AC3E}">
        <p14:creationId xmlns:p14="http://schemas.microsoft.com/office/powerpoint/2010/main" val="3076512273"/>
      </p:ext>
    </p:extLst>
  </p:cSld>
  <p:clrMapOvr>
    <a:masterClrMapping/>
  </p:clrMapOvr>
</p:notes>
</file>

<file path=ppt/notesSlides/notesSlide5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508</a:t>
            </a:fld>
            <a:endParaRPr lang="zh-CN" altLang="en-US" sz="1200" dirty="0">
              <a:solidFill>
                <a:prstClr val="black"/>
              </a:solidFill>
            </a:endParaRPr>
          </a:p>
        </p:txBody>
      </p:sp>
    </p:spTree>
    <p:extLst>
      <p:ext uri="{BB962C8B-B14F-4D97-AF65-F5344CB8AC3E}">
        <p14:creationId xmlns:p14="http://schemas.microsoft.com/office/powerpoint/2010/main" val="2732602901"/>
      </p:ext>
    </p:extLst>
  </p:cSld>
  <p:clrMapOvr>
    <a:masterClrMapping/>
  </p:clrMapOvr>
</p:notes>
</file>

<file path=ppt/notesSlides/notesSlide5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509</a:t>
            </a:fld>
            <a:endParaRPr lang="zh-CN" altLang="en-US" sz="1200" dirty="0">
              <a:solidFill>
                <a:prstClr val="black"/>
              </a:solidFill>
            </a:endParaRPr>
          </a:p>
        </p:txBody>
      </p:sp>
    </p:spTree>
    <p:extLst>
      <p:ext uri="{BB962C8B-B14F-4D97-AF65-F5344CB8AC3E}">
        <p14:creationId xmlns:p14="http://schemas.microsoft.com/office/powerpoint/2010/main" val="2297648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51</a:t>
            </a:fld>
            <a:endParaRPr lang="zh-CN" altLang="en-US" sz="1200" dirty="0"/>
          </a:p>
        </p:txBody>
      </p:sp>
    </p:spTree>
    <p:extLst>
      <p:ext uri="{BB962C8B-B14F-4D97-AF65-F5344CB8AC3E}">
        <p14:creationId xmlns:p14="http://schemas.microsoft.com/office/powerpoint/2010/main" val="559229340"/>
      </p:ext>
    </p:extLst>
  </p:cSld>
  <p:clrMapOvr>
    <a:masterClrMapping/>
  </p:clrMapOvr>
</p:notes>
</file>

<file path=ppt/notesSlides/notesSlide5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510</a:t>
            </a:fld>
            <a:endParaRPr lang="zh-CN" altLang="en-US" sz="1200" dirty="0">
              <a:solidFill>
                <a:prstClr val="black"/>
              </a:solidFill>
            </a:endParaRPr>
          </a:p>
        </p:txBody>
      </p:sp>
    </p:spTree>
    <p:extLst>
      <p:ext uri="{BB962C8B-B14F-4D97-AF65-F5344CB8AC3E}">
        <p14:creationId xmlns:p14="http://schemas.microsoft.com/office/powerpoint/2010/main" val="3015576832"/>
      </p:ext>
    </p:extLst>
  </p:cSld>
  <p:clrMapOvr>
    <a:masterClrMapping/>
  </p:clrMapOvr>
</p:notes>
</file>

<file path=ppt/notesSlides/notesSlide5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511</a:t>
            </a:fld>
            <a:endParaRPr lang="zh-CN" altLang="en-US" sz="1200" dirty="0">
              <a:solidFill>
                <a:prstClr val="black"/>
              </a:solidFill>
            </a:endParaRPr>
          </a:p>
        </p:txBody>
      </p:sp>
    </p:spTree>
    <p:extLst>
      <p:ext uri="{BB962C8B-B14F-4D97-AF65-F5344CB8AC3E}">
        <p14:creationId xmlns:p14="http://schemas.microsoft.com/office/powerpoint/2010/main" val="1927719693"/>
      </p:ext>
    </p:extLst>
  </p:cSld>
  <p:clrMapOvr>
    <a:masterClrMapping/>
  </p:clrMapOvr>
</p:notes>
</file>

<file path=ppt/notesSlides/notesSlide5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512</a:t>
            </a:fld>
            <a:endParaRPr lang="zh-CN" altLang="en-US" sz="1200" dirty="0">
              <a:solidFill>
                <a:prstClr val="black"/>
              </a:solidFill>
            </a:endParaRPr>
          </a:p>
        </p:txBody>
      </p:sp>
    </p:spTree>
    <p:extLst>
      <p:ext uri="{BB962C8B-B14F-4D97-AF65-F5344CB8AC3E}">
        <p14:creationId xmlns:p14="http://schemas.microsoft.com/office/powerpoint/2010/main" val="3611364350"/>
      </p:ext>
    </p:extLst>
  </p:cSld>
  <p:clrMapOvr>
    <a:masterClrMapping/>
  </p:clrMapOvr>
</p:notes>
</file>

<file path=ppt/notesSlides/notesSlide5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513</a:t>
            </a:fld>
            <a:endParaRPr lang="zh-CN" altLang="en-US" sz="1200" dirty="0">
              <a:solidFill>
                <a:prstClr val="black"/>
              </a:solidFill>
            </a:endParaRPr>
          </a:p>
        </p:txBody>
      </p:sp>
    </p:spTree>
    <p:extLst>
      <p:ext uri="{BB962C8B-B14F-4D97-AF65-F5344CB8AC3E}">
        <p14:creationId xmlns:p14="http://schemas.microsoft.com/office/powerpoint/2010/main" val="62181170"/>
      </p:ext>
    </p:extLst>
  </p:cSld>
  <p:clrMapOvr>
    <a:masterClrMapping/>
  </p:clrMapOvr>
</p:notes>
</file>

<file path=ppt/notesSlides/notesSlide5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514</a:t>
            </a:fld>
            <a:endParaRPr lang="zh-CN" altLang="en-US" sz="1200" dirty="0">
              <a:solidFill>
                <a:prstClr val="black"/>
              </a:solidFill>
            </a:endParaRPr>
          </a:p>
        </p:txBody>
      </p:sp>
    </p:spTree>
    <p:extLst>
      <p:ext uri="{BB962C8B-B14F-4D97-AF65-F5344CB8AC3E}">
        <p14:creationId xmlns:p14="http://schemas.microsoft.com/office/powerpoint/2010/main" val="697451948"/>
      </p:ext>
    </p:extLst>
  </p:cSld>
  <p:clrMapOvr>
    <a:masterClrMapping/>
  </p:clrMapOvr>
</p:notes>
</file>

<file path=ppt/notesSlides/notesSlide5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515</a:t>
            </a:fld>
            <a:endParaRPr lang="zh-CN" altLang="en-US" sz="1200" dirty="0">
              <a:solidFill>
                <a:prstClr val="black"/>
              </a:solidFill>
            </a:endParaRPr>
          </a:p>
        </p:txBody>
      </p:sp>
    </p:spTree>
    <p:extLst>
      <p:ext uri="{BB962C8B-B14F-4D97-AF65-F5344CB8AC3E}">
        <p14:creationId xmlns:p14="http://schemas.microsoft.com/office/powerpoint/2010/main" val="254447397"/>
      </p:ext>
    </p:extLst>
  </p:cSld>
  <p:clrMapOvr>
    <a:masterClrMapping/>
  </p:clrMapOvr>
</p:notes>
</file>

<file path=ppt/notesSlides/notesSlide5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516</a:t>
            </a:fld>
            <a:endParaRPr lang="zh-CN" altLang="en-US" sz="1200" dirty="0">
              <a:solidFill>
                <a:prstClr val="black"/>
              </a:solidFill>
            </a:endParaRPr>
          </a:p>
        </p:txBody>
      </p:sp>
    </p:spTree>
    <p:extLst>
      <p:ext uri="{BB962C8B-B14F-4D97-AF65-F5344CB8AC3E}">
        <p14:creationId xmlns:p14="http://schemas.microsoft.com/office/powerpoint/2010/main" val="3844496952"/>
      </p:ext>
    </p:extLst>
  </p:cSld>
  <p:clrMapOvr>
    <a:masterClrMapping/>
  </p:clrMapOvr>
</p:notes>
</file>

<file path=ppt/notesSlides/notesSlide5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517</a:t>
            </a:fld>
            <a:endParaRPr lang="zh-CN" altLang="en-US" sz="1200" dirty="0">
              <a:solidFill>
                <a:prstClr val="black"/>
              </a:solidFill>
            </a:endParaRPr>
          </a:p>
        </p:txBody>
      </p:sp>
    </p:spTree>
    <p:extLst>
      <p:ext uri="{BB962C8B-B14F-4D97-AF65-F5344CB8AC3E}">
        <p14:creationId xmlns:p14="http://schemas.microsoft.com/office/powerpoint/2010/main" val="593142733"/>
      </p:ext>
    </p:extLst>
  </p:cSld>
  <p:clrMapOvr>
    <a:masterClrMapping/>
  </p:clrMapOvr>
</p:notes>
</file>

<file path=ppt/notesSlides/notesSlide5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518</a:t>
            </a:fld>
            <a:endParaRPr lang="zh-CN" altLang="en-US" sz="1200" dirty="0">
              <a:solidFill>
                <a:prstClr val="black"/>
              </a:solidFill>
            </a:endParaRPr>
          </a:p>
        </p:txBody>
      </p:sp>
    </p:spTree>
    <p:extLst>
      <p:ext uri="{BB962C8B-B14F-4D97-AF65-F5344CB8AC3E}">
        <p14:creationId xmlns:p14="http://schemas.microsoft.com/office/powerpoint/2010/main" val="3768754043"/>
      </p:ext>
    </p:extLst>
  </p:cSld>
  <p:clrMapOvr>
    <a:masterClrMapping/>
  </p:clrMapOvr>
</p:notes>
</file>

<file path=ppt/notesSlides/notesSlide5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519</a:t>
            </a:fld>
            <a:endParaRPr lang="zh-CN" altLang="en-US" sz="1200" dirty="0">
              <a:solidFill>
                <a:prstClr val="black"/>
              </a:solidFill>
            </a:endParaRPr>
          </a:p>
        </p:txBody>
      </p:sp>
    </p:spTree>
    <p:extLst>
      <p:ext uri="{BB962C8B-B14F-4D97-AF65-F5344CB8AC3E}">
        <p14:creationId xmlns:p14="http://schemas.microsoft.com/office/powerpoint/2010/main" val="153374820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52</a:t>
            </a:fld>
            <a:endParaRPr lang="zh-CN" altLang="en-US" sz="1200" dirty="0"/>
          </a:p>
        </p:txBody>
      </p:sp>
    </p:spTree>
    <p:extLst>
      <p:ext uri="{BB962C8B-B14F-4D97-AF65-F5344CB8AC3E}">
        <p14:creationId xmlns:p14="http://schemas.microsoft.com/office/powerpoint/2010/main" val="555845562"/>
      </p:ext>
    </p:extLst>
  </p:cSld>
  <p:clrMapOvr>
    <a:masterClrMapping/>
  </p:clrMapOvr>
</p:notes>
</file>

<file path=ppt/notesSlides/notesSlide5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520</a:t>
            </a:fld>
            <a:endParaRPr lang="zh-CN" altLang="en-US" sz="1200" dirty="0">
              <a:solidFill>
                <a:prstClr val="black"/>
              </a:solidFill>
            </a:endParaRPr>
          </a:p>
        </p:txBody>
      </p:sp>
    </p:spTree>
    <p:extLst>
      <p:ext uri="{BB962C8B-B14F-4D97-AF65-F5344CB8AC3E}">
        <p14:creationId xmlns:p14="http://schemas.microsoft.com/office/powerpoint/2010/main" val="3703488103"/>
      </p:ext>
    </p:extLst>
  </p:cSld>
  <p:clrMapOvr>
    <a:masterClrMapping/>
  </p:clrMapOvr>
</p:notes>
</file>

<file path=ppt/notesSlides/notesSlide5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521</a:t>
            </a:fld>
            <a:endParaRPr lang="zh-CN" altLang="en-US" sz="1200" dirty="0">
              <a:solidFill>
                <a:prstClr val="black"/>
              </a:solidFill>
            </a:endParaRPr>
          </a:p>
        </p:txBody>
      </p:sp>
    </p:spTree>
    <p:extLst>
      <p:ext uri="{BB962C8B-B14F-4D97-AF65-F5344CB8AC3E}">
        <p14:creationId xmlns:p14="http://schemas.microsoft.com/office/powerpoint/2010/main" val="1821906780"/>
      </p:ext>
    </p:extLst>
  </p:cSld>
  <p:clrMapOvr>
    <a:masterClrMapping/>
  </p:clrMapOvr>
</p:notes>
</file>

<file path=ppt/notesSlides/notesSlide5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522</a:t>
            </a:fld>
            <a:endParaRPr lang="zh-CN" altLang="en-US" sz="1200" dirty="0">
              <a:solidFill>
                <a:prstClr val="black"/>
              </a:solidFill>
            </a:endParaRPr>
          </a:p>
        </p:txBody>
      </p:sp>
    </p:spTree>
    <p:extLst>
      <p:ext uri="{BB962C8B-B14F-4D97-AF65-F5344CB8AC3E}">
        <p14:creationId xmlns:p14="http://schemas.microsoft.com/office/powerpoint/2010/main" val="2153659432"/>
      </p:ext>
    </p:extLst>
  </p:cSld>
  <p:clrMapOvr>
    <a:masterClrMapping/>
  </p:clrMapOvr>
</p:notes>
</file>

<file path=ppt/notesSlides/notesSlide5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523</a:t>
            </a:fld>
            <a:endParaRPr lang="zh-CN" altLang="en-US" sz="1200" dirty="0">
              <a:solidFill>
                <a:prstClr val="black"/>
              </a:solidFill>
            </a:endParaRPr>
          </a:p>
        </p:txBody>
      </p:sp>
    </p:spTree>
    <p:extLst>
      <p:ext uri="{BB962C8B-B14F-4D97-AF65-F5344CB8AC3E}">
        <p14:creationId xmlns:p14="http://schemas.microsoft.com/office/powerpoint/2010/main" val="3620728515"/>
      </p:ext>
    </p:extLst>
  </p:cSld>
  <p:clrMapOvr>
    <a:masterClrMapping/>
  </p:clrMapOvr>
</p:notes>
</file>

<file path=ppt/notesSlides/notesSlide5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524</a:t>
            </a:fld>
            <a:endParaRPr lang="zh-CN" altLang="en-US" sz="1200" dirty="0">
              <a:solidFill>
                <a:prstClr val="black"/>
              </a:solidFill>
            </a:endParaRPr>
          </a:p>
        </p:txBody>
      </p:sp>
    </p:spTree>
    <p:extLst>
      <p:ext uri="{BB962C8B-B14F-4D97-AF65-F5344CB8AC3E}">
        <p14:creationId xmlns:p14="http://schemas.microsoft.com/office/powerpoint/2010/main" val="1881156433"/>
      </p:ext>
    </p:extLst>
  </p:cSld>
  <p:clrMapOvr>
    <a:masterClrMapping/>
  </p:clrMapOvr>
</p:notes>
</file>

<file path=ppt/notesSlides/notesSlide5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525</a:t>
            </a:fld>
            <a:endParaRPr lang="zh-CN" altLang="en-US" sz="1200" dirty="0">
              <a:solidFill>
                <a:prstClr val="black"/>
              </a:solidFill>
            </a:endParaRPr>
          </a:p>
        </p:txBody>
      </p:sp>
    </p:spTree>
    <p:extLst>
      <p:ext uri="{BB962C8B-B14F-4D97-AF65-F5344CB8AC3E}">
        <p14:creationId xmlns:p14="http://schemas.microsoft.com/office/powerpoint/2010/main" val="2144203321"/>
      </p:ext>
    </p:extLst>
  </p:cSld>
  <p:clrMapOvr>
    <a:masterClrMapping/>
  </p:clrMapOvr>
</p:notes>
</file>

<file path=ppt/notesSlides/notesSlide5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526</a:t>
            </a:fld>
            <a:endParaRPr lang="zh-CN" altLang="en-US" sz="1200" dirty="0">
              <a:solidFill>
                <a:prstClr val="black"/>
              </a:solidFill>
            </a:endParaRPr>
          </a:p>
        </p:txBody>
      </p:sp>
    </p:spTree>
    <p:extLst>
      <p:ext uri="{BB962C8B-B14F-4D97-AF65-F5344CB8AC3E}">
        <p14:creationId xmlns:p14="http://schemas.microsoft.com/office/powerpoint/2010/main" val="2324060190"/>
      </p:ext>
    </p:extLst>
  </p:cSld>
  <p:clrMapOvr>
    <a:masterClrMapping/>
  </p:clrMapOvr>
</p:notes>
</file>

<file path=ppt/notesSlides/notesSlide5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527</a:t>
            </a:fld>
            <a:endParaRPr lang="zh-CN" altLang="en-US" sz="1200" dirty="0">
              <a:solidFill>
                <a:prstClr val="black"/>
              </a:solidFill>
            </a:endParaRPr>
          </a:p>
        </p:txBody>
      </p:sp>
    </p:spTree>
    <p:extLst>
      <p:ext uri="{BB962C8B-B14F-4D97-AF65-F5344CB8AC3E}">
        <p14:creationId xmlns:p14="http://schemas.microsoft.com/office/powerpoint/2010/main" val="2654622073"/>
      </p:ext>
    </p:extLst>
  </p:cSld>
  <p:clrMapOvr>
    <a:masterClrMapping/>
  </p:clrMapOvr>
</p:notes>
</file>

<file path=ppt/notesSlides/notesSlide5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528</a:t>
            </a:fld>
            <a:endParaRPr lang="zh-CN" altLang="en-US" sz="1200" dirty="0">
              <a:solidFill>
                <a:prstClr val="black"/>
              </a:solidFill>
            </a:endParaRPr>
          </a:p>
        </p:txBody>
      </p:sp>
    </p:spTree>
    <p:extLst>
      <p:ext uri="{BB962C8B-B14F-4D97-AF65-F5344CB8AC3E}">
        <p14:creationId xmlns:p14="http://schemas.microsoft.com/office/powerpoint/2010/main" val="3663521856"/>
      </p:ext>
    </p:extLst>
  </p:cSld>
  <p:clrMapOvr>
    <a:masterClrMapping/>
  </p:clrMapOvr>
</p:notes>
</file>

<file path=ppt/notesSlides/notesSlide5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529</a:t>
            </a:fld>
            <a:endParaRPr lang="zh-CN" altLang="en-US" sz="1200" dirty="0">
              <a:solidFill>
                <a:prstClr val="black"/>
              </a:solidFill>
            </a:endParaRPr>
          </a:p>
        </p:txBody>
      </p:sp>
    </p:spTree>
    <p:extLst>
      <p:ext uri="{BB962C8B-B14F-4D97-AF65-F5344CB8AC3E}">
        <p14:creationId xmlns:p14="http://schemas.microsoft.com/office/powerpoint/2010/main" val="48697935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53</a:t>
            </a:fld>
            <a:endParaRPr lang="zh-CN" altLang="en-US" sz="1200" dirty="0"/>
          </a:p>
        </p:txBody>
      </p:sp>
    </p:spTree>
    <p:extLst>
      <p:ext uri="{BB962C8B-B14F-4D97-AF65-F5344CB8AC3E}">
        <p14:creationId xmlns:p14="http://schemas.microsoft.com/office/powerpoint/2010/main" val="1224264547"/>
      </p:ext>
    </p:extLst>
  </p:cSld>
  <p:clrMapOvr>
    <a:masterClrMapping/>
  </p:clrMapOvr>
</p:notes>
</file>

<file path=ppt/notesSlides/notesSlide5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530</a:t>
            </a:fld>
            <a:endParaRPr lang="zh-CN" altLang="en-US" sz="1200" dirty="0">
              <a:solidFill>
                <a:prstClr val="black"/>
              </a:solidFill>
            </a:endParaRPr>
          </a:p>
        </p:txBody>
      </p:sp>
    </p:spTree>
    <p:extLst>
      <p:ext uri="{BB962C8B-B14F-4D97-AF65-F5344CB8AC3E}">
        <p14:creationId xmlns:p14="http://schemas.microsoft.com/office/powerpoint/2010/main" val="1864196654"/>
      </p:ext>
    </p:extLst>
  </p:cSld>
  <p:clrMapOvr>
    <a:masterClrMapping/>
  </p:clrMapOvr>
</p:notes>
</file>

<file path=ppt/notesSlides/notesSlide5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531</a:t>
            </a:fld>
            <a:endParaRPr lang="zh-CN" altLang="en-US" sz="1200" dirty="0">
              <a:solidFill>
                <a:prstClr val="black"/>
              </a:solidFill>
            </a:endParaRPr>
          </a:p>
        </p:txBody>
      </p:sp>
    </p:spTree>
    <p:extLst>
      <p:ext uri="{BB962C8B-B14F-4D97-AF65-F5344CB8AC3E}">
        <p14:creationId xmlns:p14="http://schemas.microsoft.com/office/powerpoint/2010/main" val="2486073115"/>
      </p:ext>
    </p:extLst>
  </p:cSld>
  <p:clrMapOvr>
    <a:masterClrMapping/>
  </p:clrMapOvr>
</p:notes>
</file>

<file path=ppt/notesSlides/notesSlide5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532</a:t>
            </a:fld>
            <a:endParaRPr lang="zh-CN" altLang="en-US" sz="1200" dirty="0">
              <a:solidFill>
                <a:prstClr val="black"/>
              </a:solidFill>
            </a:endParaRPr>
          </a:p>
        </p:txBody>
      </p:sp>
    </p:spTree>
    <p:extLst>
      <p:ext uri="{BB962C8B-B14F-4D97-AF65-F5344CB8AC3E}">
        <p14:creationId xmlns:p14="http://schemas.microsoft.com/office/powerpoint/2010/main" val="1090377536"/>
      </p:ext>
    </p:extLst>
  </p:cSld>
  <p:clrMapOvr>
    <a:masterClrMapping/>
  </p:clrMapOvr>
</p:notes>
</file>

<file path=ppt/notesSlides/notesSlide5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533</a:t>
            </a:fld>
            <a:endParaRPr lang="zh-CN" altLang="en-US" sz="1200" dirty="0">
              <a:solidFill>
                <a:prstClr val="black"/>
              </a:solidFill>
            </a:endParaRPr>
          </a:p>
        </p:txBody>
      </p:sp>
    </p:spTree>
    <p:extLst>
      <p:ext uri="{BB962C8B-B14F-4D97-AF65-F5344CB8AC3E}">
        <p14:creationId xmlns:p14="http://schemas.microsoft.com/office/powerpoint/2010/main" val="1191668453"/>
      </p:ext>
    </p:extLst>
  </p:cSld>
  <p:clrMapOvr>
    <a:masterClrMapping/>
  </p:clrMapOvr>
</p:notes>
</file>

<file path=ppt/notesSlides/notesSlide5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534</a:t>
            </a:fld>
            <a:endParaRPr lang="zh-CN" altLang="en-US" sz="1200" dirty="0">
              <a:solidFill>
                <a:prstClr val="black"/>
              </a:solidFill>
            </a:endParaRPr>
          </a:p>
        </p:txBody>
      </p:sp>
    </p:spTree>
    <p:extLst>
      <p:ext uri="{BB962C8B-B14F-4D97-AF65-F5344CB8AC3E}">
        <p14:creationId xmlns:p14="http://schemas.microsoft.com/office/powerpoint/2010/main" val="1882954960"/>
      </p:ext>
    </p:extLst>
  </p:cSld>
  <p:clrMapOvr>
    <a:masterClrMapping/>
  </p:clrMapOvr>
</p:notes>
</file>

<file path=ppt/notesSlides/notesSlide5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535</a:t>
            </a:fld>
            <a:endParaRPr lang="zh-CN" altLang="en-US" sz="1200" dirty="0">
              <a:solidFill>
                <a:prstClr val="black"/>
              </a:solidFill>
            </a:endParaRPr>
          </a:p>
        </p:txBody>
      </p:sp>
    </p:spTree>
    <p:extLst>
      <p:ext uri="{BB962C8B-B14F-4D97-AF65-F5344CB8AC3E}">
        <p14:creationId xmlns:p14="http://schemas.microsoft.com/office/powerpoint/2010/main" val="2644479174"/>
      </p:ext>
    </p:extLst>
  </p:cSld>
  <p:clrMapOvr>
    <a:masterClrMapping/>
  </p:clrMapOvr>
</p:notes>
</file>

<file path=ppt/notesSlides/notesSlide5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536</a:t>
            </a:fld>
            <a:endParaRPr lang="zh-CN" altLang="en-US" sz="1200" dirty="0">
              <a:solidFill>
                <a:prstClr val="black"/>
              </a:solidFill>
            </a:endParaRPr>
          </a:p>
        </p:txBody>
      </p:sp>
    </p:spTree>
    <p:extLst>
      <p:ext uri="{BB962C8B-B14F-4D97-AF65-F5344CB8AC3E}">
        <p14:creationId xmlns:p14="http://schemas.microsoft.com/office/powerpoint/2010/main" val="3086596275"/>
      </p:ext>
    </p:extLst>
  </p:cSld>
  <p:clrMapOvr>
    <a:masterClrMapping/>
  </p:clrMapOvr>
</p:notes>
</file>

<file path=ppt/notesSlides/notesSlide5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537</a:t>
            </a:fld>
            <a:endParaRPr lang="zh-CN" altLang="en-US" sz="1200" dirty="0">
              <a:solidFill>
                <a:prstClr val="black"/>
              </a:solidFill>
            </a:endParaRPr>
          </a:p>
        </p:txBody>
      </p:sp>
    </p:spTree>
    <p:extLst>
      <p:ext uri="{BB962C8B-B14F-4D97-AF65-F5344CB8AC3E}">
        <p14:creationId xmlns:p14="http://schemas.microsoft.com/office/powerpoint/2010/main" val="655767436"/>
      </p:ext>
    </p:extLst>
  </p:cSld>
  <p:clrMapOvr>
    <a:masterClrMapping/>
  </p:clrMapOvr>
</p:notes>
</file>

<file path=ppt/notesSlides/notesSlide5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538</a:t>
            </a:fld>
            <a:endParaRPr lang="zh-CN" altLang="en-US" sz="1200" dirty="0">
              <a:solidFill>
                <a:prstClr val="black"/>
              </a:solidFill>
            </a:endParaRPr>
          </a:p>
        </p:txBody>
      </p:sp>
    </p:spTree>
    <p:extLst>
      <p:ext uri="{BB962C8B-B14F-4D97-AF65-F5344CB8AC3E}">
        <p14:creationId xmlns:p14="http://schemas.microsoft.com/office/powerpoint/2010/main" val="876064349"/>
      </p:ext>
    </p:extLst>
  </p:cSld>
  <p:clrMapOvr>
    <a:masterClrMapping/>
  </p:clrMapOvr>
</p:notes>
</file>

<file path=ppt/notesSlides/notesSlide5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539</a:t>
            </a:fld>
            <a:endParaRPr lang="zh-CN" altLang="en-US" sz="1200" dirty="0">
              <a:solidFill>
                <a:prstClr val="black"/>
              </a:solidFill>
            </a:endParaRPr>
          </a:p>
        </p:txBody>
      </p:sp>
    </p:spTree>
    <p:extLst>
      <p:ext uri="{BB962C8B-B14F-4D97-AF65-F5344CB8AC3E}">
        <p14:creationId xmlns:p14="http://schemas.microsoft.com/office/powerpoint/2010/main" val="401514982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54</a:t>
            </a:fld>
            <a:endParaRPr lang="zh-CN" altLang="en-US" sz="1200" dirty="0"/>
          </a:p>
        </p:txBody>
      </p:sp>
    </p:spTree>
    <p:extLst>
      <p:ext uri="{BB962C8B-B14F-4D97-AF65-F5344CB8AC3E}">
        <p14:creationId xmlns:p14="http://schemas.microsoft.com/office/powerpoint/2010/main" val="1976650787"/>
      </p:ext>
    </p:extLst>
  </p:cSld>
  <p:clrMapOvr>
    <a:masterClrMapping/>
  </p:clrMapOvr>
</p:notes>
</file>

<file path=ppt/notesSlides/notesSlide5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540</a:t>
            </a:fld>
            <a:endParaRPr lang="zh-CN" altLang="en-US" sz="1200" dirty="0">
              <a:solidFill>
                <a:prstClr val="black"/>
              </a:solidFill>
            </a:endParaRPr>
          </a:p>
        </p:txBody>
      </p:sp>
    </p:spTree>
    <p:extLst>
      <p:ext uri="{BB962C8B-B14F-4D97-AF65-F5344CB8AC3E}">
        <p14:creationId xmlns:p14="http://schemas.microsoft.com/office/powerpoint/2010/main" val="1550767134"/>
      </p:ext>
    </p:extLst>
  </p:cSld>
  <p:clrMapOvr>
    <a:masterClrMapping/>
  </p:clrMapOvr>
</p:notes>
</file>

<file path=ppt/notesSlides/notesSlide5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541</a:t>
            </a:fld>
            <a:endParaRPr lang="zh-CN" altLang="en-US" sz="1200" dirty="0">
              <a:solidFill>
                <a:prstClr val="black"/>
              </a:solidFill>
            </a:endParaRPr>
          </a:p>
        </p:txBody>
      </p:sp>
    </p:spTree>
    <p:extLst>
      <p:ext uri="{BB962C8B-B14F-4D97-AF65-F5344CB8AC3E}">
        <p14:creationId xmlns:p14="http://schemas.microsoft.com/office/powerpoint/2010/main" val="3064354997"/>
      </p:ext>
    </p:extLst>
  </p:cSld>
  <p:clrMapOvr>
    <a:masterClrMapping/>
  </p:clrMapOvr>
</p:notes>
</file>

<file path=ppt/notesSlides/notesSlide5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542</a:t>
            </a:fld>
            <a:endParaRPr lang="zh-CN" altLang="en-US" sz="1200" dirty="0">
              <a:solidFill>
                <a:prstClr val="black"/>
              </a:solidFill>
            </a:endParaRPr>
          </a:p>
        </p:txBody>
      </p:sp>
    </p:spTree>
    <p:extLst>
      <p:ext uri="{BB962C8B-B14F-4D97-AF65-F5344CB8AC3E}">
        <p14:creationId xmlns:p14="http://schemas.microsoft.com/office/powerpoint/2010/main" val="3179560282"/>
      </p:ext>
    </p:extLst>
  </p:cSld>
  <p:clrMapOvr>
    <a:masterClrMapping/>
  </p:clrMapOvr>
</p:notes>
</file>

<file path=ppt/notesSlides/notesSlide5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543</a:t>
            </a:fld>
            <a:endParaRPr lang="zh-CN" altLang="en-US" sz="1200" dirty="0">
              <a:solidFill>
                <a:prstClr val="black"/>
              </a:solidFill>
            </a:endParaRPr>
          </a:p>
        </p:txBody>
      </p:sp>
    </p:spTree>
    <p:extLst>
      <p:ext uri="{BB962C8B-B14F-4D97-AF65-F5344CB8AC3E}">
        <p14:creationId xmlns:p14="http://schemas.microsoft.com/office/powerpoint/2010/main" val="4209170671"/>
      </p:ext>
    </p:extLst>
  </p:cSld>
  <p:clrMapOvr>
    <a:masterClrMapping/>
  </p:clrMapOvr>
</p:notes>
</file>

<file path=ppt/notesSlides/notesSlide5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544</a:t>
            </a:fld>
            <a:endParaRPr lang="zh-CN" altLang="en-US" sz="1200" dirty="0">
              <a:solidFill>
                <a:prstClr val="black"/>
              </a:solidFill>
            </a:endParaRPr>
          </a:p>
        </p:txBody>
      </p:sp>
    </p:spTree>
    <p:extLst>
      <p:ext uri="{BB962C8B-B14F-4D97-AF65-F5344CB8AC3E}">
        <p14:creationId xmlns:p14="http://schemas.microsoft.com/office/powerpoint/2010/main" val="2793868582"/>
      </p:ext>
    </p:extLst>
  </p:cSld>
  <p:clrMapOvr>
    <a:masterClrMapping/>
  </p:clrMapOvr>
</p:notes>
</file>

<file path=ppt/notesSlides/notesSlide5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545</a:t>
            </a:fld>
            <a:endParaRPr lang="zh-CN" altLang="en-US" sz="1200" dirty="0">
              <a:solidFill>
                <a:prstClr val="black"/>
              </a:solidFill>
            </a:endParaRPr>
          </a:p>
        </p:txBody>
      </p:sp>
    </p:spTree>
    <p:extLst>
      <p:ext uri="{BB962C8B-B14F-4D97-AF65-F5344CB8AC3E}">
        <p14:creationId xmlns:p14="http://schemas.microsoft.com/office/powerpoint/2010/main" val="1070145173"/>
      </p:ext>
    </p:extLst>
  </p:cSld>
  <p:clrMapOvr>
    <a:masterClrMapping/>
  </p:clrMapOvr>
</p:notes>
</file>

<file path=ppt/notesSlides/notesSlide5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546</a:t>
            </a:fld>
            <a:endParaRPr lang="zh-CN" altLang="en-US" sz="1200" dirty="0">
              <a:solidFill>
                <a:prstClr val="black"/>
              </a:solidFill>
            </a:endParaRPr>
          </a:p>
        </p:txBody>
      </p:sp>
    </p:spTree>
    <p:extLst>
      <p:ext uri="{BB962C8B-B14F-4D97-AF65-F5344CB8AC3E}">
        <p14:creationId xmlns:p14="http://schemas.microsoft.com/office/powerpoint/2010/main" val="928475211"/>
      </p:ext>
    </p:extLst>
  </p:cSld>
  <p:clrMapOvr>
    <a:masterClrMapping/>
  </p:clrMapOvr>
</p:notes>
</file>

<file path=ppt/notesSlides/notesSlide5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547</a:t>
            </a:fld>
            <a:endParaRPr lang="zh-CN" altLang="en-US" sz="1200" dirty="0">
              <a:solidFill>
                <a:prstClr val="black"/>
              </a:solidFill>
            </a:endParaRPr>
          </a:p>
        </p:txBody>
      </p:sp>
    </p:spTree>
    <p:extLst>
      <p:ext uri="{BB962C8B-B14F-4D97-AF65-F5344CB8AC3E}">
        <p14:creationId xmlns:p14="http://schemas.microsoft.com/office/powerpoint/2010/main" val="340037844"/>
      </p:ext>
    </p:extLst>
  </p:cSld>
  <p:clrMapOvr>
    <a:masterClrMapping/>
  </p:clrMapOvr>
</p:notes>
</file>

<file path=ppt/notesSlides/notesSlide5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548</a:t>
            </a:fld>
            <a:endParaRPr lang="zh-CN" altLang="en-US" sz="1200" dirty="0">
              <a:solidFill>
                <a:prstClr val="black"/>
              </a:solidFill>
            </a:endParaRPr>
          </a:p>
        </p:txBody>
      </p:sp>
    </p:spTree>
    <p:extLst>
      <p:ext uri="{BB962C8B-B14F-4D97-AF65-F5344CB8AC3E}">
        <p14:creationId xmlns:p14="http://schemas.microsoft.com/office/powerpoint/2010/main" val="2062241196"/>
      </p:ext>
    </p:extLst>
  </p:cSld>
  <p:clrMapOvr>
    <a:masterClrMapping/>
  </p:clrMapOvr>
</p:notes>
</file>

<file path=ppt/notesSlides/notesSlide5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549</a:t>
            </a:fld>
            <a:endParaRPr lang="zh-CN" altLang="en-US" sz="1200" dirty="0">
              <a:solidFill>
                <a:prstClr val="black"/>
              </a:solidFill>
            </a:endParaRPr>
          </a:p>
        </p:txBody>
      </p:sp>
    </p:spTree>
    <p:extLst>
      <p:ext uri="{BB962C8B-B14F-4D97-AF65-F5344CB8AC3E}">
        <p14:creationId xmlns:p14="http://schemas.microsoft.com/office/powerpoint/2010/main" val="2741797061"/>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55</a:t>
            </a:fld>
            <a:endParaRPr lang="zh-CN" altLang="en-US" sz="1200" dirty="0"/>
          </a:p>
        </p:txBody>
      </p:sp>
    </p:spTree>
    <p:extLst>
      <p:ext uri="{BB962C8B-B14F-4D97-AF65-F5344CB8AC3E}">
        <p14:creationId xmlns:p14="http://schemas.microsoft.com/office/powerpoint/2010/main" val="3614638127"/>
      </p:ext>
    </p:extLst>
  </p:cSld>
  <p:clrMapOvr>
    <a:masterClrMapping/>
  </p:clrMapOvr>
</p:notes>
</file>

<file path=ppt/notesSlides/notesSlide5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550</a:t>
            </a:fld>
            <a:endParaRPr lang="zh-CN" altLang="en-US" sz="1200" dirty="0">
              <a:solidFill>
                <a:prstClr val="black"/>
              </a:solidFill>
            </a:endParaRPr>
          </a:p>
        </p:txBody>
      </p:sp>
    </p:spTree>
    <p:extLst>
      <p:ext uri="{BB962C8B-B14F-4D97-AF65-F5344CB8AC3E}">
        <p14:creationId xmlns:p14="http://schemas.microsoft.com/office/powerpoint/2010/main" val="3590688481"/>
      </p:ext>
    </p:extLst>
  </p:cSld>
  <p:clrMapOvr>
    <a:masterClrMapping/>
  </p:clrMapOvr>
</p:notes>
</file>

<file path=ppt/notesSlides/notesSlide5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551</a:t>
            </a:fld>
            <a:endParaRPr lang="zh-CN" altLang="en-US" sz="1200" dirty="0">
              <a:solidFill>
                <a:prstClr val="black"/>
              </a:solidFill>
            </a:endParaRPr>
          </a:p>
        </p:txBody>
      </p:sp>
    </p:spTree>
    <p:extLst>
      <p:ext uri="{BB962C8B-B14F-4D97-AF65-F5344CB8AC3E}">
        <p14:creationId xmlns:p14="http://schemas.microsoft.com/office/powerpoint/2010/main" val="1041732165"/>
      </p:ext>
    </p:extLst>
  </p:cSld>
  <p:clrMapOvr>
    <a:masterClrMapping/>
  </p:clrMapOvr>
</p:notes>
</file>

<file path=ppt/notesSlides/notesSlide5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552</a:t>
            </a:fld>
            <a:endParaRPr lang="zh-CN" altLang="en-US" sz="1200" dirty="0">
              <a:solidFill>
                <a:prstClr val="black"/>
              </a:solidFill>
            </a:endParaRPr>
          </a:p>
        </p:txBody>
      </p:sp>
    </p:spTree>
    <p:extLst>
      <p:ext uri="{BB962C8B-B14F-4D97-AF65-F5344CB8AC3E}">
        <p14:creationId xmlns:p14="http://schemas.microsoft.com/office/powerpoint/2010/main" val="3182642911"/>
      </p:ext>
    </p:extLst>
  </p:cSld>
  <p:clrMapOvr>
    <a:masterClrMapping/>
  </p:clrMapOvr>
</p:notes>
</file>

<file path=ppt/notesSlides/notesSlide5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553</a:t>
            </a:fld>
            <a:endParaRPr lang="zh-CN" altLang="en-US" sz="1200" dirty="0">
              <a:solidFill>
                <a:prstClr val="black"/>
              </a:solidFill>
            </a:endParaRPr>
          </a:p>
        </p:txBody>
      </p:sp>
    </p:spTree>
    <p:extLst>
      <p:ext uri="{BB962C8B-B14F-4D97-AF65-F5344CB8AC3E}">
        <p14:creationId xmlns:p14="http://schemas.microsoft.com/office/powerpoint/2010/main" val="1642926773"/>
      </p:ext>
    </p:extLst>
  </p:cSld>
  <p:clrMapOvr>
    <a:masterClrMapping/>
  </p:clrMapOvr>
</p:notes>
</file>

<file path=ppt/notesSlides/notesSlide5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554</a:t>
            </a:fld>
            <a:endParaRPr lang="zh-CN" altLang="en-US" sz="1200" dirty="0">
              <a:solidFill>
                <a:prstClr val="black"/>
              </a:solidFill>
            </a:endParaRPr>
          </a:p>
        </p:txBody>
      </p:sp>
    </p:spTree>
    <p:extLst>
      <p:ext uri="{BB962C8B-B14F-4D97-AF65-F5344CB8AC3E}">
        <p14:creationId xmlns:p14="http://schemas.microsoft.com/office/powerpoint/2010/main" val="771654176"/>
      </p:ext>
    </p:extLst>
  </p:cSld>
  <p:clrMapOvr>
    <a:masterClrMapping/>
  </p:clrMapOvr>
</p:notes>
</file>

<file path=ppt/notesSlides/notesSlide5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555</a:t>
            </a:fld>
            <a:endParaRPr lang="zh-CN" altLang="en-US" sz="1200" dirty="0">
              <a:solidFill>
                <a:prstClr val="black"/>
              </a:solidFill>
            </a:endParaRPr>
          </a:p>
        </p:txBody>
      </p:sp>
    </p:spTree>
    <p:extLst>
      <p:ext uri="{BB962C8B-B14F-4D97-AF65-F5344CB8AC3E}">
        <p14:creationId xmlns:p14="http://schemas.microsoft.com/office/powerpoint/2010/main" val="2395397652"/>
      </p:ext>
    </p:extLst>
  </p:cSld>
  <p:clrMapOvr>
    <a:masterClrMapping/>
  </p:clrMapOvr>
</p:notes>
</file>

<file path=ppt/notesSlides/notesSlide5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556</a:t>
            </a:fld>
            <a:endParaRPr lang="zh-CN" altLang="en-US" sz="1200" dirty="0">
              <a:solidFill>
                <a:prstClr val="black"/>
              </a:solidFill>
            </a:endParaRPr>
          </a:p>
        </p:txBody>
      </p:sp>
    </p:spTree>
    <p:extLst>
      <p:ext uri="{BB962C8B-B14F-4D97-AF65-F5344CB8AC3E}">
        <p14:creationId xmlns:p14="http://schemas.microsoft.com/office/powerpoint/2010/main" val="662966081"/>
      </p:ext>
    </p:extLst>
  </p:cSld>
  <p:clrMapOvr>
    <a:masterClrMapping/>
  </p:clrMapOvr>
</p:notes>
</file>

<file path=ppt/notesSlides/notesSlide5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557</a:t>
            </a:fld>
            <a:endParaRPr lang="zh-CN" altLang="en-US" sz="1200" dirty="0">
              <a:solidFill>
                <a:prstClr val="black"/>
              </a:solidFill>
            </a:endParaRPr>
          </a:p>
        </p:txBody>
      </p:sp>
    </p:spTree>
    <p:extLst>
      <p:ext uri="{BB962C8B-B14F-4D97-AF65-F5344CB8AC3E}">
        <p14:creationId xmlns:p14="http://schemas.microsoft.com/office/powerpoint/2010/main" val="695363449"/>
      </p:ext>
    </p:extLst>
  </p:cSld>
  <p:clrMapOvr>
    <a:masterClrMapping/>
  </p:clrMapOvr>
</p:notes>
</file>

<file path=ppt/notesSlides/notesSlide5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558</a:t>
            </a:fld>
            <a:endParaRPr lang="zh-CN" altLang="en-US" sz="1200" dirty="0">
              <a:solidFill>
                <a:prstClr val="black"/>
              </a:solidFill>
            </a:endParaRPr>
          </a:p>
        </p:txBody>
      </p:sp>
    </p:spTree>
    <p:extLst>
      <p:ext uri="{BB962C8B-B14F-4D97-AF65-F5344CB8AC3E}">
        <p14:creationId xmlns:p14="http://schemas.microsoft.com/office/powerpoint/2010/main" val="1665643592"/>
      </p:ext>
    </p:extLst>
  </p:cSld>
  <p:clrMapOvr>
    <a:masterClrMapping/>
  </p:clrMapOvr>
</p:notes>
</file>

<file path=ppt/notesSlides/notesSlide5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559</a:t>
            </a:fld>
            <a:endParaRPr lang="zh-CN" altLang="en-US" sz="1200" dirty="0">
              <a:solidFill>
                <a:prstClr val="black"/>
              </a:solidFill>
            </a:endParaRPr>
          </a:p>
        </p:txBody>
      </p:sp>
    </p:spTree>
    <p:extLst>
      <p:ext uri="{BB962C8B-B14F-4D97-AF65-F5344CB8AC3E}">
        <p14:creationId xmlns:p14="http://schemas.microsoft.com/office/powerpoint/2010/main" val="216307156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56</a:t>
            </a:fld>
            <a:endParaRPr lang="zh-CN" altLang="en-US" sz="1200" dirty="0"/>
          </a:p>
        </p:txBody>
      </p:sp>
    </p:spTree>
    <p:extLst>
      <p:ext uri="{BB962C8B-B14F-4D97-AF65-F5344CB8AC3E}">
        <p14:creationId xmlns:p14="http://schemas.microsoft.com/office/powerpoint/2010/main" val="2943940428"/>
      </p:ext>
    </p:extLst>
  </p:cSld>
  <p:clrMapOvr>
    <a:masterClrMapping/>
  </p:clrMapOvr>
</p:notes>
</file>

<file path=ppt/notesSlides/notesSlide5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560</a:t>
            </a:fld>
            <a:endParaRPr lang="zh-CN" altLang="en-US" sz="1200" dirty="0">
              <a:solidFill>
                <a:prstClr val="black"/>
              </a:solidFill>
            </a:endParaRPr>
          </a:p>
        </p:txBody>
      </p:sp>
    </p:spTree>
    <p:extLst>
      <p:ext uri="{BB962C8B-B14F-4D97-AF65-F5344CB8AC3E}">
        <p14:creationId xmlns:p14="http://schemas.microsoft.com/office/powerpoint/2010/main" val="3951865779"/>
      </p:ext>
    </p:extLst>
  </p:cSld>
  <p:clrMapOvr>
    <a:masterClrMapping/>
  </p:clrMapOvr>
</p:notes>
</file>

<file path=ppt/notesSlides/notesSlide5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561</a:t>
            </a:fld>
            <a:endParaRPr lang="zh-CN" altLang="en-US" sz="1200" dirty="0">
              <a:solidFill>
                <a:prstClr val="black"/>
              </a:solidFill>
            </a:endParaRPr>
          </a:p>
        </p:txBody>
      </p:sp>
    </p:spTree>
    <p:extLst>
      <p:ext uri="{BB962C8B-B14F-4D97-AF65-F5344CB8AC3E}">
        <p14:creationId xmlns:p14="http://schemas.microsoft.com/office/powerpoint/2010/main" val="3682311188"/>
      </p:ext>
    </p:extLst>
  </p:cSld>
  <p:clrMapOvr>
    <a:masterClrMapping/>
  </p:clrMapOvr>
</p:notes>
</file>

<file path=ppt/notesSlides/notesSlide5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562</a:t>
            </a:fld>
            <a:endParaRPr lang="zh-CN" altLang="en-US" sz="1200" dirty="0">
              <a:solidFill>
                <a:prstClr val="black"/>
              </a:solidFill>
            </a:endParaRPr>
          </a:p>
        </p:txBody>
      </p:sp>
    </p:spTree>
    <p:extLst>
      <p:ext uri="{BB962C8B-B14F-4D97-AF65-F5344CB8AC3E}">
        <p14:creationId xmlns:p14="http://schemas.microsoft.com/office/powerpoint/2010/main" val="1691049112"/>
      </p:ext>
    </p:extLst>
  </p:cSld>
  <p:clrMapOvr>
    <a:masterClrMapping/>
  </p:clrMapOvr>
</p:notes>
</file>

<file path=ppt/notesSlides/notesSlide5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563</a:t>
            </a:fld>
            <a:endParaRPr lang="zh-CN" altLang="en-US" sz="1200" dirty="0">
              <a:solidFill>
                <a:prstClr val="black"/>
              </a:solidFill>
            </a:endParaRPr>
          </a:p>
        </p:txBody>
      </p:sp>
    </p:spTree>
    <p:extLst>
      <p:ext uri="{BB962C8B-B14F-4D97-AF65-F5344CB8AC3E}">
        <p14:creationId xmlns:p14="http://schemas.microsoft.com/office/powerpoint/2010/main" val="133521105"/>
      </p:ext>
    </p:extLst>
  </p:cSld>
  <p:clrMapOvr>
    <a:masterClrMapping/>
  </p:clrMapOvr>
</p:notes>
</file>

<file path=ppt/notesSlides/notesSlide5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564</a:t>
            </a:fld>
            <a:endParaRPr lang="zh-CN" altLang="en-US" sz="1200" dirty="0">
              <a:solidFill>
                <a:prstClr val="black"/>
              </a:solidFill>
            </a:endParaRPr>
          </a:p>
        </p:txBody>
      </p:sp>
    </p:spTree>
    <p:extLst>
      <p:ext uri="{BB962C8B-B14F-4D97-AF65-F5344CB8AC3E}">
        <p14:creationId xmlns:p14="http://schemas.microsoft.com/office/powerpoint/2010/main" val="2360320244"/>
      </p:ext>
    </p:extLst>
  </p:cSld>
  <p:clrMapOvr>
    <a:masterClrMapping/>
  </p:clrMapOvr>
</p:notes>
</file>

<file path=ppt/notesSlides/notesSlide5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565</a:t>
            </a:fld>
            <a:endParaRPr lang="zh-CN" altLang="en-US" sz="1200" dirty="0">
              <a:solidFill>
                <a:prstClr val="black"/>
              </a:solidFill>
            </a:endParaRPr>
          </a:p>
        </p:txBody>
      </p:sp>
    </p:spTree>
    <p:extLst>
      <p:ext uri="{BB962C8B-B14F-4D97-AF65-F5344CB8AC3E}">
        <p14:creationId xmlns:p14="http://schemas.microsoft.com/office/powerpoint/2010/main" val="1463940731"/>
      </p:ext>
    </p:extLst>
  </p:cSld>
  <p:clrMapOvr>
    <a:masterClrMapping/>
  </p:clrMapOvr>
</p:notes>
</file>

<file path=ppt/notesSlides/notesSlide5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566</a:t>
            </a:fld>
            <a:endParaRPr lang="zh-CN" altLang="en-US" sz="1200" dirty="0">
              <a:solidFill>
                <a:prstClr val="black"/>
              </a:solidFill>
            </a:endParaRPr>
          </a:p>
        </p:txBody>
      </p:sp>
    </p:spTree>
    <p:extLst>
      <p:ext uri="{BB962C8B-B14F-4D97-AF65-F5344CB8AC3E}">
        <p14:creationId xmlns:p14="http://schemas.microsoft.com/office/powerpoint/2010/main" val="3224903720"/>
      </p:ext>
    </p:extLst>
  </p:cSld>
  <p:clrMapOvr>
    <a:masterClrMapping/>
  </p:clrMapOvr>
</p:notes>
</file>

<file path=ppt/notesSlides/notesSlide5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567</a:t>
            </a:fld>
            <a:endParaRPr lang="zh-CN" altLang="en-US" sz="1200" dirty="0">
              <a:solidFill>
                <a:prstClr val="black"/>
              </a:solidFill>
            </a:endParaRPr>
          </a:p>
        </p:txBody>
      </p:sp>
    </p:spTree>
    <p:extLst>
      <p:ext uri="{BB962C8B-B14F-4D97-AF65-F5344CB8AC3E}">
        <p14:creationId xmlns:p14="http://schemas.microsoft.com/office/powerpoint/2010/main" val="2203769870"/>
      </p:ext>
    </p:extLst>
  </p:cSld>
  <p:clrMapOvr>
    <a:masterClrMapping/>
  </p:clrMapOvr>
</p:notes>
</file>

<file path=ppt/notesSlides/notesSlide5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568</a:t>
            </a:fld>
            <a:endParaRPr lang="zh-CN" altLang="en-US" sz="1200" dirty="0">
              <a:solidFill>
                <a:prstClr val="black"/>
              </a:solidFill>
            </a:endParaRPr>
          </a:p>
        </p:txBody>
      </p:sp>
    </p:spTree>
    <p:extLst>
      <p:ext uri="{BB962C8B-B14F-4D97-AF65-F5344CB8AC3E}">
        <p14:creationId xmlns:p14="http://schemas.microsoft.com/office/powerpoint/2010/main" val="613785646"/>
      </p:ext>
    </p:extLst>
  </p:cSld>
  <p:clrMapOvr>
    <a:masterClrMapping/>
  </p:clrMapOvr>
</p:notes>
</file>

<file path=ppt/notesSlides/notesSlide5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569</a:t>
            </a:fld>
            <a:endParaRPr lang="zh-CN" altLang="en-US" sz="1200" dirty="0">
              <a:solidFill>
                <a:prstClr val="black"/>
              </a:solidFill>
            </a:endParaRPr>
          </a:p>
        </p:txBody>
      </p:sp>
    </p:spTree>
    <p:extLst>
      <p:ext uri="{BB962C8B-B14F-4D97-AF65-F5344CB8AC3E}">
        <p14:creationId xmlns:p14="http://schemas.microsoft.com/office/powerpoint/2010/main" val="12274297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57</a:t>
            </a:fld>
            <a:endParaRPr lang="zh-CN" altLang="en-US" sz="1200" dirty="0"/>
          </a:p>
        </p:txBody>
      </p:sp>
    </p:spTree>
    <p:extLst>
      <p:ext uri="{BB962C8B-B14F-4D97-AF65-F5344CB8AC3E}">
        <p14:creationId xmlns:p14="http://schemas.microsoft.com/office/powerpoint/2010/main" val="731529087"/>
      </p:ext>
    </p:extLst>
  </p:cSld>
  <p:clrMapOvr>
    <a:masterClrMapping/>
  </p:clrMapOvr>
</p:notes>
</file>

<file path=ppt/notesSlides/notesSlide5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570</a:t>
            </a:fld>
            <a:endParaRPr lang="zh-CN" altLang="en-US" sz="1200" dirty="0">
              <a:solidFill>
                <a:prstClr val="black"/>
              </a:solidFill>
            </a:endParaRPr>
          </a:p>
        </p:txBody>
      </p:sp>
    </p:spTree>
    <p:extLst>
      <p:ext uri="{BB962C8B-B14F-4D97-AF65-F5344CB8AC3E}">
        <p14:creationId xmlns:p14="http://schemas.microsoft.com/office/powerpoint/2010/main" val="4249776348"/>
      </p:ext>
    </p:extLst>
  </p:cSld>
  <p:clrMapOvr>
    <a:masterClrMapping/>
  </p:clrMapOvr>
</p:notes>
</file>

<file path=ppt/notesSlides/notesSlide5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571</a:t>
            </a:fld>
            <a:endParaRPr lang="zh-CN" altLang="en-US" sz="1200" dirty="0">
              <a:solidFill>
                <a:prstClr val="black"/>
              </a:solidFill>
            </a:endParaRPr>
          </a:p>
        </p:txBody>
      </p:sp>
    </p:spTree>
    <p:extLst>
      <p:ext uri="{BB962C8B-B14F-4D97-AF65-F5344CB8AC3E}">
        <p14:creationId xmlns:p14="http://schemas.microsoft.com/office/powerpoint/2010/main" val="3823663645"/>
      </p:ext>
    </p:extLst>
  </p:cSld>
  <p:clrMapOvr>
    <a:masterClrMapping/>
  </p:clrMapOvr>
</p:notes>
</file>

<file path=ppt/notesSlides/notesSlide5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572</a:t>
            </a:fld>
            <a:endParaRPr lang="zh-CN" altLang="en-US" sz="1200" dirty="0">
              <a:solidFill>
                <a:prstClr val="black"/>
              </a:solidFill>
            </a:endParaRPr>
          </a:p>
        </p:txBody>
      </p:sp>
    </p:spTree>
    <p:extLst>
      <p:ext uri="{BB962C8B-B14F-4D97-AF65-F5344CB8AC3E}">
        <p14:creationId xmlns:p14="http://schemas.microsoft.com/office/powerpoint/2010/main" val="2114283867"/>
      </p:ext>
    </p:extLst>
  </p:cSld>
  <p:clrMapOvr>
    <a:masterClrMapping/>
  </p:clrMapOvr>
</p:notes>
</file>

<file path=ppt/notesSlides/notesSlide5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573</a:t>
            </a:fld>
            <a:endParaRPr lang="zh-CN" altLang="en-US" sz="1200" dirty="0">
              <a:solidFill>
                <a:prstClr val="black"/>
              </a:solidFill>
            </a:endParaRPr>
          </a:p>
        </p:txBody>
      </p:sp>
    </p:spTree>
    <p:extLst>
      <p:ext uri="{BB962C8B-B14F-4D97-AF65-F5344CB8AC3E}">
        <p14:creationId xmlns:p14="http://schemas.microsoft.com/office/powerpoint/2010/main" val="2922828096"/>
      </p:ext>
    </p:extLst>
  </p:cSld>
  <p:clrMapOvr>
    <a:masterClrMapping/>
  </p:clrMapOvr>
</p:notes>
</file>

<file path=ppt/notesSlides/notesSlide5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574</a:t>
            </a:fld>
            <a:endParaRPr lang="zh-CN" altLang="en-US" sz="1200" dirty="0">
              <a:solidFill>
                <a:prstClr val="black"/>
              </a:solidFill>
            </a:endParaRPr>
          </a:p>
        </p:txBody>
      </p:sp>
    </p:spTree>
    <p:extLst>
      <p:ext uri="{BB962C8B-B14F-4D97-AF65-F5344CB8AC3E}">
        <p14:creationId xmlns:p14="http://schemas.microsoft.com/office/powerpoint/2010/main" val="2691166962"/>
      </p:ext>
    </p:extLst>
  </p:cSld>
  <p:clrMapOvr>
    <a:masterClrMapping/>
  </p:clrMapOvr>
</p:notes>
</file>

<file path=ppt/notesSlides/notesSlide5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575</a:t>
            </a:fld>
            <a:endParaRPr lang="zh-CN" altLang="en-US" sz="1200" dirty="0">
              <a:solidFill>
                <a:prstClr val="black"/>
              </a:solidFill>
            </a:endParaRPr>
          </a:p>
        </p:txBody>
      </p:sp>
    </p:spTree>
    <p:extLst>
      <p:ext uri="{BB962C8B-B14F-4D97-AF65-F5344CB8AC3E}">
        <p14:creationId xmlns:p14="http://schemas.microsoft.com/office/powerpoint/2010/main" val="491903473"/>
      </p:ext>
    </p:extLst>
  </p:cSld>
  <p:clrMapOvr>
    <a:masterClrMapping/>
  </p:clrMapOvr>
</p:notes>
</file>

<file path=ppt/notesSlides/notesSlide5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576</a:t>
            </a:fld>
            <a:endParaRPr lang="zh-CN" altLang="en-US" sz="1200" dirty="0">
              <a:solidFill>
                <a:prstClr val="black"/>
              </a:solidFill>
            </a:endParaRPr>
          </a:p>
        </p:txBody>
      </p:sp>
    </p:spTree>
    <p:extLst>
      <p:ext uri="{BB962C8B-B14F-4D97-AF65-F5344CB8AC3E}">
        <p14:creationId xmlns:p14="http://schemas.microsoft.com/office/powerpoint/2010/main" val="168945971"/>
      </p:ext>
    </p:extLst>
  </p:cSld>
  <p:clrMapOvr>
    <a:masterClrMapping/>
  </p:clrMapOvr>
</p:notes>
</file>

<file path=ppt/notesSlides/notesSlide5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577</a:t>
            </a:fld>
            <a:endParaRPr lang="zh-CN" altLang="en-US" sz="1200" dirty="0">
              <a:solidFill>
                <a:prstClr val="black"/>
              </a:solidFill>
            </a:endParaRPr>
          </a:p>
        </p:txBody>
      </p:sp>
    </p:spTree>
    <p:extLst>
      <p:ext uri="{BB962C8B-B14F-4D97-AF65-F5344CB8AC3E}">
        <p14:creationId xmlns:p14="http://schemas.microsoft.com/office/powerpoint/2010/main" val="2669671286"/>
      </p:ext>
    </p:extLst>
  </p:cSld>
  <p:clrMapOvr>
    <a:masterClrMapping/>
  </p:clrMapOvr>
</p:notes>
</file>

<file path=ppt/notesSlides/notesSlide5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578</a:t>
            </a:fld>
            <a:endParaRPr lang="zh-CN" altLang="en-US" sz="1200" dirty="0">
              <a:solidFill>
                <a:prstClr val="black"/>
              </a:solidFill>
            </a:endParaRPr>
          </a:p>
        </p:txBody>
      </p:sp>
    </p:spTree>
    <p:extLst>
      <p:ext uri="{BB962C8B-B14F-4D97-AF65-F5344CB8AC3E}">
        <p14:creationId xmlns:p14="http://schemas.microsoft.com/office/powerpoint/2010/main" val="3459757560"/>
      </p:ext>
    </p:extLst>
  </p:cSld>
  <p:clrMapOvr>
    <a:masterClrMapping/>
  </p:clrMapOvr>
</p:notes>
</file>

<file path=ppt/notesSlides/notesSlide5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579</a:t>
            </a:fld>
            <a:endParaRPr lang="zh-CN" altLang="en-US" sz="1200" dirty="0">
              <a:solidFill>
                <a:prstClr val="black"/>
              </a:solidFill>
            </a:endParaRPr>
          </a:p>
        </p:txBody>
      </p:sp>
    </p:spTree>
    <p:extLst>
      <p:ext uri="{BB962C8B-B14F-4D97-AF65-F5344CB8AC3E}">
        <p14:creationId xmlns:p14="http://schemas.microsoft.com/office/powerpoint/2010/main" val="256633472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58</a:t>
            </a:fld>
            <a:endParaRPr lang="zh-CN" altLang="en-US" sz="1200" dirty="0"/>
          </a:p>
        </p:txBody>
      </p:sp>
    </p:spTree>
    <p:extLst>
      <p:ext uri="{BB962C8B-B14F-4D97-AF65-F5344CB8AC3E}">
        <p14:creationId xmlns:p14="http://schemas.microsoft.com/office/powerpoint/2010/main" val="100720642"/>
      </p:ext>
    </p:extLst>
  </p:cSld>
  <p:clrMapOvr>
    <a:masterClrMapping/>
  </p:clrMapOvr>
</p:notes>
</file>

<file path=ppt/notesSlides/notesSlide5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580</a:t>
            </a:fld>
            <a:endParaRPr lang="zh-CN" altLang="en-US" sz="1200" dirty="0">
              <a:solidFill>
                <a:prstClr val="black"/>
              </a:solidFill>
            </a:endParaRPr>
          </a:p>
        </p:txBody>
      </p:sp>
    </p:spTree>
    <p:extLst>
      <p:ext uri="{BB962C8B-B14F-4D97-AF65-F5344CB8AC3E}">
        <p14:creationId xmlns:p14="http://schemas.microsoft.com/office/powerpoint/2010/main" val="3532811774"/>
      </p:ext>
    </p:extLst>
  </p:cSld>
  <p:clrMapOvr>
    <a:masterClrMapping/>
  </p:clrMapOvr>
</p:notes>
</file>

<file path=ppt/notesSlides/notesSlide5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581</a:t>
            </a:fld>
            <a:endParaRPr lang="zh-CN" altLang="en-US" sz="1200" dirty="0">
              <a:solidFill>
                <a:prstClr val="black"/>
              </a:solidFill>
            </a:endParaRPr>
          </a:p>
        </p:txBody>
      </p:sp>
    </p:spTree>
    <p:extLst>
      <p:ext uri="{BB962C8B-B14F-4D97-AF65-F5344CB8AC3E}">
        <p14:creationId xmlns:p14="http://schemas.microsoft.com/office/powerpoint/2010/main" val="3779585019"/>
      </p:ext>
    </p:extLst>
  </p:cSld>
  <p:clrMapOvr>
    <a:masterClrMapping/>
  </p:clrMapOvr>
</p:notes>
</file>

<file path=ppt/notesSlides/notesSlide5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582</a:t>
            </a:fld>
            <a:endParaRPr lang="zh-CN" altLang="en-US" sz="1200" dirty="0">
              <a:solidFill>
                <a:prstClr val="black"/>
              </a:solidFill>
            </a:endParaRPr>
          </a:p>
        </p:txBody>
      </p:sp>
    </p:spTree>
    <p:extLst>
      <p:ext uri="{BB962C8B-B14F-4D97-AF65-F5344CB8AC3E}">
        <p14:creationId xmlns:p14="http://schemas.microsoft.com/office/powerpoint/2010/main" val="2696108824"/>
      </p:ext>
    </p:extLst>
  </p:cSld>
  <p:clrMapOvr>
    <a:masterClrMapping/>
  </p:clrMapOvr>
</p:notes>
</file>

<file path=ppt/notesSlides/notesSlide5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583</a:t>
            </a:fld>
            <a:endParaRPr lang="zh-CN" altLang="en-US" sz="1200" dirty="0">
              <a:solidFill>
                <a:prstClr val="black"/>
              </a:solidFill>
            </a:endParaRPr>
          </a:p>
        </p:txBody>
      </p:sp>
    </p:spTree>
    <p:extLst>
      <p:ext uri="{BB962C8B-B14F-4D97-AF65-F5344CB8AC3E}">
        <p14:creationId xmlns:p14="http://schemas.microsoft.com/office/powerpoint/2010/main" val="1667425225"/>
      </p:ext>
    </p:extLst>
  </p:cSld>
  <p:clrMapOvr>
    <a:masterClrMapping/>
  </p:clrMapOvr>
</p:notes>
</file>

<file path=ppt/notesSlides/notesSlide5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584</a:t>
            </a:fld>
            <a:endParaRPr lang="zh-CN" altLang="en-US" sz="1200" dirty="0">
              <a:solidFill>
                <a:prstClr val="black"/>
              </a:solidFill>
            </a:endParaRPr>
          </a:p>
        </p:txBody>
      </p:sp>
    </p:spTree>
    <p:extLst>
      <p:ext uri="{BB962C8B-B14F-4D97-AF65-F5344CB8AC3E}">
        <p14:creationId xmlns:p14="http://schemas.microsoft.com/office/powerpoint/2010/main" val="1672636619"/>
      </p:ext>
    </p:extLst>
  </p:cSld>
  <p:clrMapOvr>
    <a:masterClrMapping/>
  </p:clrMapOvr>
</p:notes>
</file>

<file path=ppt/notesSlides/notesSlide5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585</a:t>
            </a:fld>
            <a:endParaRPr lang="zh-CN" altLang="en-US" sz="1200" dirty="0">
              <a:solidFill>
                <a:prstClr val="black"/>
              </a:solidFill>
            </a:endParaRPr>
          </a:p>
        </p:txBody>
      </p:sp>
    </p:spTree>
    <p:extLst>
      <p:ext uri="{BB962C8B-B14F-4D97-AF65-F5344CB8AC3E}">
        <p14:creationId xmlns:p14="http://schemas.microsoft.com/office/powerpoint/2010/main" val="2417566086"/>
      </p:ext>
    </p:extLst>
  </p:cSld>
  <p:clrMapOvr>
    <a:masterClrMapping/>
  </p:clrMapOvr>
</p:notes>
</file>

<file path=ppt/notesSlides/notesSlide5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586</a:t>
            </a:fld>
            <a:endParaRPr lang="zh-CN" altLang="en-US" sz="1200" dirty="0">
              <a:solidFill>
                <a:prstClr val="black"/>
              </a:solidFill>
            </a:endParaRPr>
          </a:p>
        </p:txBody>
      </p:sp>
    </p:spTree>
    <p:extLst>
      <p:ext uri="{BB962C8B-B14F-4D97-AF65-F5344CB8AC3E}">
        <p14:creationId xmlns:p14="http://schemas.microsoft.com/office/powerpoint/2010/main" val="132785051"/>
      </p:ext>
    </p:extLst>
  </p:cSld>
  <p:clrMapOvr>
    <a:masterClrMapping/>
  </p:clrMapOvr>
</p:notes>
</file>

<file path=ppt/notesSlides/notesSlide5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587</a:t>
            </a:fld>
            <a:endParaRPr lang="zh-CN" altLang="en-US" sz="1200" dirty="0">
              <a:solidFill>
                <a:prstClr val="black"/>
              </a:solidFill>
            </a:endParaRPr>
          </a:p>
        </p:txBody>
      </p:sp>
    </p:spTree>
    <p:extLst>
      <p:ext uri="{BB962C8B-B14F-4D97-AF65-F5344CB8AC3E}">
        <p14:creationId xmlns:p14="http://schemas.microsoft.com/office/powerpoint/2010/main" val="207864439"/>
      </p:ext>
    </p:extLst>
  </p:cSld>
  <p:clrMapOvr>
    <a:masterClrMapping/>
  </p:clrMapOvr>
</p:notes>
</file>

<file path=ppt/notesSlides/notesSlide5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588</a:t>
            </a:fld>
            <a:endParaRPr lang="zh-CN" altLang="en-US" sz="1200" dirty="0">
              <a:solidFill>
                <a:prstClr val="black"/>
              </a:solidFill>
            </a:endParaRPr>
          </a:p>
        </p:txBody>
      </p:sp>
    </p:spTree>
    <p:extLst>
      <p:ext uri="{BB962C8B-B14F-4D97-AF65-F5344CB8AC3E}">
        <p14:creationId xmlns:p14="http://schemas.microsoft.com/office/powerpoint/2010/main" val="1022719482"/>
      </p:ext>
    </p:extLst>
  </p:cSld>
  <p:clrMapOvr>
    <a:masterClrMapping/>
  </p:clrMapOvr>
</p:notes>
</file>

<file path=ppt/notesSlides/notesSlide5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589</a:t>
            </a:fld>
            <a:endParaRPr lang="zh-CN" altLang="en-US" sz="1200" dirty="0">
              <a:solidFill>
                <a:prstClr val="black"/>
              </a:solidFill>
            </a:endParaRPr>
          </a:p>
        </p:txBody>
      </p:sp>
    </p:spTree>
    <p:extLst>
      <p:ext uri="{BB962C8B-B14F-4D97-AF65-F5344CB8AC3E}">
        <p14:creationId xmlns:p14="http://schemas.microsoft.com/office/powerpoint/2010/main" val="365279167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59</a:t>
            </a:fld>
            <a:endParaRPr lang="zh-CN" altLang="en-US" sz="1200" dirty="0"/>
          </a:p>
        </p:txBody>
      </p:sp>
    </p:spTree>
    <p:extLst>
      <p:ext uri="{BB962C8B-B14F-4D97-AF65-F5344CB8AC3E}">
        <p14:creationId xmlns:p14="http://schemas.microsoft.com/office/powerpoint/2010/main" val="397420974"/>
      </p:ext>
    </p:extLst>
  </p:cSld>
  <p:clrMapOvr>
    <a:masterClrMapping/>
  </p:clrMapOvr>
</p:notes>
</file>

<file path=ppt/notesSlides/notesSlide5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590</a:t>
            </a:fld>
            <a:endParaRPr lang="zh-CN" altLang="en-US" sz="1200" dirty="0">
              <a:solidFill>
                <a:prstClr val="black"/>
              </a:solidFill>
            </a:endParaRPr>
          </a:p>
        </p:txBody>
      </p:sp>
    </p:spTree>
    <p:extLst>
      <p:ext uri="{BB962C8B-B14F-4D97-AF65-F5344CB8AC3E}">
        <p14:creationId xmlns:p14="http://schemas.microsoft.com/office/powerpoint/2010/main" val="4203138773"/>
      </p:ext>
    </p:extLst>
  </p:cSld>
  <p:clrMapOvr>
    <a:masterClrMapping/>
  </p:clrMapOvr>
</p:notes>
</file>

<file path=ppt/notesSlides/notesSlide5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591</a:t>
            </a:fld>
            <a:endParaRPr lang="zh-CN" altLang="en-US" sz="1200" dirty="0">
              <a:solidFill>
                <a:prstClr val="black"/>
              </a:solidFill>
            </a:endParaRPr>
          </a:p>
        </p:txBody>
      </p:sp>
    </p:spTree>
    <p:extLst>
      <p:ext uri="{BB962C8B-B14F-4D97-AF65-F5344CB8AC3E}">
        <p14:creationId xmlns:p14="http://schemas.microsoft.com/office/powerpoint/2010/main" val="2971419890"/>
      </p:ext>
    </p:extLst>
  </p:cSld>
  <p:clrMapOvr>
    <a:masterClrMapping/>
  </p:clrMapOvr>
</p:notes>
</file>

<file path=ppt/notesSlides/notesSlide5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592</a:t>
            </a:fld>
            <a:endParaRPr lang="zh-CN" altLang="en-US" sz="1200" dirty="0">
              <a:solidFill>
                <a:prstClr val="black"/>
              </a:solidFill>
            </a:endParaRPr>
          </a:p>
        </p:txBody>
      </p:sp>
    </p:spTree>
    <p:extLst>
      <p:ext uri="{BB962C8B-B14F-4D97-AF65-F5344CB8AC3E}">
        <p14:creationId xmlns:p14="http://schemas.microsoft.com/office/powerpoint/2010/main" val="3840662393"/>
      </p:ext>
    </p:extLst>
  </p:cSld>
  <p:clrMapOvr>
    <a:masterClrMapping/>
  </p:clrMapOvr>
</p:notes>
</file>

<file path=ppt/notesSlides/notesSlide5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593</a:t>
            </a:fld>
            <a:endParaRPr lang="zh-CN" altLang="en-US" sz="1200" dirty="0">
              <a:solidFill>
                <a:prstClr val="black"/>
              </a:solidFill>
            </a:endParaRPr>
          </a:p>
        </p:txBody>
      </p:sp>
    </p:spTree>
    <p:extLst>
      <p:ext uri="{BB962C8B-B14F-4D97-AF65-F5344CB8AC3E}">
        <p14:creationId xmlns:p14="http://schemas.microsoft.com/office/powerpoint/2010/main" val="3519256853"/>
      </p:ext>
    </p:extLst>
  </p:cSld>
  <p:clrMapOvr>
    <a:masterClrMapping/>
  </p:clrMapOvr>
</p:notes>
</file>

<file path=ppt/notesSlides/notesSlide5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594</a:t>
            </a:fld>
            <a:endParaRPr lang="zh-CN" altLang="en-US" sz="1200" dirty="0">
              <a:solidFill>
                <a:prstClr val="black"/>
              </a:solidFill>
            </a:endParaRPr>
          </a:p>
        </p:txBody>
      </p:sp>
    </p:spTree>
    <p:extLst>
      <p:ext uri="{BB962C8B-B14F-4D97-AF65-F5344CB8AC3E}">
        <p14:creationId xmlns:p14="http://schemas.microsoft.com/office/powerpoint/2010/main" val="705352395"/>
      </p:ext>
    </p:extLst>
  </p:cSld>
  <p:clrMapOvr>
    <a:masterClrMapping/>
  </p:clrMapOvr>
</p:notes>
</file>

<file path=ppt/notesSlides/notesSlide5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595</a:t>
            </a:fld>
            <a:endParaRPr lang="zh-CN" altLang="en-US" sz="1200" dirty="0">
              <a:solidFill>
                <a:prstClr val="black"/>
              </a:solidFill>
            </a:endParaRPr>
          </a:p>
        </p:txBody>
      </p:sp>
    </p:spTree>
    <p:extLst>
      <p:ext uri="{BB962C8B-B14F-4D97-AF65-F5344CB8AC3E}">
        <p14:creationId xmlns:p14="http://schemas.microsoft.com/office/powerpoint/2010/main" val="142307950"/>
      </p:ext>
    </p:extLst>
  </p:cSld>
  <p:clrMapOvr>
    <a:masterClrMapping/>
  </p:clrMapOvr>
</p:notes>
</file>

<file path=ppt/notesSlides/notesSlide5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596</a:t>
            </a:fld>
            <a:endParaRPr lang="zh-CN" altLang="en-US" sz="1200" dirty="0">
              <a:solidFill>
                <a:prstClr val="black"/>
              </a:solidFill>
            </a:endParaRPr>
          </a:p>
        </p:txBody>
      </p:sp>
    </p:spTree>
    <p:extLst>
      <p:ext uri="{BB962C8B-B14F-4D97-AF65-F5344CB8AC3E}">
        <p14:creationId xmlns:p14="http://schemas.microsoft.com/office/powerpoint/2010/main" val="1357271610"/>
      </p:ext>
    </p:extLst>
  </p:cSld>
  <p:clrMapOvr>
    <a:masterClrMapping/>
  </p:clrMapOvr>
</p:notes>
</file>

<file path=ppt/notesSlides/notesSlide5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597</a:t>
            </a:fld>
            <a:endParaRPr lang="zh-CN" altLang="en-US" sz="1200" dirty="0">
              <a:solidFill>
                <a:prstClr val="black"/>
              </a:solidFill>
            </a:endParaRPr>
          </a:p>
        </p:txBody>
      </p:sp>
    </p:spTree>
    <p:extLst>
      <p:ext uri="{BB962C8B-B14F-4D97-AF65-F5344CB8AC3E}">
        <p14:creationId xmlns:p14="http://schemas.microsoft.com/office/powerpoint/2010/main" val="3184743670"/>
      </p:ext>
    </p:extLst>
  </p:cSld>
  <p:clrMapOvr>
    <a:masterClrMapping/>
  </p:clrMapOvr>
</p:notes>
</file>

<file path=ppt/notesSlides/notesSlide5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598</a:t>
            </a:fld>
            <a:endParaRPr lang="zh-CN" altLang="en-US" sz="1200" dirty="0">
              <a:solidFill>
                <a:prstClr val="black"/>
              </a:solidFill>
            </a:endParaRPr>
          </a:p>
        </p:txBody>
      </p:sp>
    </p:spTree>
    <p:extLst>
      <p:ext uri="{BB962C8B-B14F-4D97-AF65-F5344CB8AC3E}">
        <p14:creationId xmlns:p14="http://schemas.microsoft.com/office/powerpoint/2010/main" val="1278246606"/>
      </p:ext>
    </p:extLst>
  </p:cSld>
  <p:clrMapOvr>
    <a:masterClrMapping/>
  </p:clrMapOvr>
</p:notes>
</file>

<file path=ppt/notesSlides/notesSlide5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599</a:t>
            </a:fld>
            <a:endParaRPr lang="zh-CN" altLang="en-US" sz="1200" dirty="0">
              <a:solidFill>
                <a:prstClr val="black"/>
              </a:solidFill>
            </a:endParaRPr>
          </a:p>
        </p:txBody>
      </p:sp>
    </p:spTree>
    <p:extLst>
      <p:ext uri="{BB962C8B-B14F-4D97-AF65-F5344CB8AC3E}">
        <p14:creationId xmlns:p14="http://schemas.microsoft.com/office/powerpoint/2010/main" val="30891665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a:t>
            </a:fld>
            <a:endParaRPr lang="zh-CN" altLang="en-US" sz="1200" dirty="0"/>
          </a:p>
        </p:txBody>
      </p:sp>
    </p:spTree>
    <p:extLst>
      <p:ext uri="{BB962C8B-B14F-4D97-AF65-F5344CB8AC3E}">
        <p14:creationId xmlns:p14="http://schemas.microsoft.com/office/powerpoint/2010/main" val="395780844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60</a:t>
            </a:fld>
            <a:endParaRPr lang="zh-CN" altLang="en-US" sz="1200" dirty="0"/>
          </a:p>
        </p:txBody>
      </p:sp>
    </p:spTree>
    <p:extLst>
      <p:ext uri="{BB962C8B-B14F-4D97-AF65-F5344CB8AC3E}">
        <p14:creationId xmlns:p14="http://schemas.microsoft.com/office/powerpoint/2010/main" val="3831443373"/>
      </p:ext>
    </p:extLst>
  </p:cSld>
  <p:clrMapOvr>
    <a:masterClrMapping/>
  </p:clrMapOvr>
</p:notes>
</file>

<file path=ppt/notesSlides/notesSlide6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600</a:t>
            </a:fld>
            <a:endParaRPr lang="zh-CN" altLang="en-US" sz="1200" dirty="0">
              <a:solidFill>
                <a:prstClr val="black"/>
              </a:solidFill>
            </a:endParaRPr>
          </a:p>
        </p:txBody>
      </p:sp>
    </p:spTree>
    <p:extLst>
      <p:ext uri="{BB962C8B-B14F-4D97-AF65-F5344CB8AC3E}">
        <p14:creationId xmlns:p14="http://schemas.microsoft.com/office/powerpoint/2010/main" val="280556897"/>
      </p:ext>
    </p:extLst>
  </p:cSld>
  <p:clrMapOvr>
    <a:masterClrMapping/>
  </p:clrMapOvr>
</p:notes>
</file>

<file path=ppt/notesSlides/notesSlide6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601</a:t>
            </a:fld>
            <a:endParaRPr lang="zh-CN" altLang="en-US" sz="1200" dirty="0">
              <a:solidFill>
                <a:prstClr val="black"/>
              </a:solidFill>
            </a:endParaRPr>
          </a:p>
        </p:txBody>
      </p:sp>
    </p:spTree>
    <p:extLst>
      <p:ext uri="{BB962C8B-B14F-4D97-AF65-F5344CB8AC3E}">
        <p14:creationId xmlns:p14="http://schemas.microsoft.com/office/powerpoint/2010/main" val="3942359693"/>
      </p:ext>
    </p:extLst>
  </p:cSld>
  <p:clrMapOvr>
    <a:masterClrMapping/>
  </p:clrMapOvr>
</p:notes>
</file>

<file path=ppt/notesSlides/notesSlide6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602</a:t>
            </a:fld>
            <a:endParaRPr lang="zh-CN" altLang="en-US" sz="1200" dirty="0">
              <a:solidFill>
                <a:prstClr val="black"/>
              </a:solidFill>
            </a:endParaRPr>
          </a:p>
        </p:txBody>
      </p:sp>
    </p:spTree>
    <p:extLst>
      <p:ext uri="{BB962C8B-B14F-4D97-AF65-F5344CB8AC3E}">
        <p14:creationId xmlns:p14="http://schemas.microsoft.com/office/powerpoint/2010/main" val="3603745583"/>
      </p:ext>
    </p:extLst>
  </p:cSld>
  <p:clrMapOvr>
    <a:masterClrMapping/>
  </p:clrMapOvr>
</p:notes>
</file>

<file path=ppt/notesSlides/notesSlide6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603</a:t>
            </a:fld>
            <a:endParaRPr lang="zh-CN" altLang="en-US" sz="1200" dirty="0">
              <a:solidFill>
                <a:prstClr val="black"/>
              </a:solidFill>
            </a:endParaRPr>
          </a:p>
        </p:txBody>
      </p:sp>
    </p:spTree>
    <p:extLst>
      <p:ext uri="{BB962C8B-B14F-4D97-AF65-F5344CB8AC3E}">
        <p14:creationId xmlns:p14="http://schemas.microsoft.com/office/powerpoint/2010/main" val="664057880"/>
      </p:ext>
    </p:extLst>
  </p:cSld>
  <p:clrMapOvr>
    <a:masterClrMapping/>
  </p:clrMapOvr>
</p:notes>
</file>

<file path=ppt/notesSlides/notesSlide6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604</a:t>
            </a:fld>
            <a:endParaRPr lang="zh-CN" altLang="en-US" sz="1200" dirty="0">
              <a:solidFill>
                <a:prstClr val="black"/>
              </a:solidFill>
            </a:endParaRPr>
          </a:p>
        </p:txBody>
      </p:sp>
    </p:spTree>
    <p:extLst>
      <p:ext uri="{BB962C8B-B14F-4D97-AF65-F5344CB8AC3E}">
        <p14:creationId xmlns:p14="http://schemas.microsoft.com/office/powerpoint/2010/main" val="1736099097"/>
      </p:ext>
    </p:extLst>
  </p:cSld>
  <p:clrMapOvr>
    <a:masterClrMapping/>
  </p:clrMapOvr>
</p:notes>
</file>

<file path=ppt/notesSlides/notesSlide6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605</a:t>
            </a:fld>
            <a:endParaRPr lang="zh-CN" altLang="en-US" sz="1200" dirty="0">
              <a:solidFill>
                <a:prstClr val="black"/>
              </a:solidFill>
            </a:endParaRPr>
          </a:p>
        </p:txBody>
      </p:sp>
    </p:spTree>
    <p:extLst>
      <p:ext uri="{BB962C8B-B14F-4D97-AF65-F5344CB8AC3E}">
        <p14:creationId xmlns:p14="http://schemas.microsoft.com/office/powerpoint/2010/main" val="2574924570"/>
      </p:ext>
    </p:extLst>
  </p:cSld>
  <p:clrMapOvr>
    <a:masterClrMapping/>
  </p:clrMapOvr>
</p:notes>
</file>

<file path=ppt/notesSlides/notesSlide6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606</a:t>
            </a:fld>
            <a:endParaRPr lang="zh-CN" altLang="en-US" sz="1200" dirty="0">
              <a:solidFill>
                <a:prstClr val="black"/>
              </a:solidFill>
            </a:endParaRPr>
          </a:p>
        </p:txBody>
      </p:sp>
    </p:spTree>
    <p:extLst>
      <p:ext uri="{BB962C8B-B14F-4D97-AF65-F5344CB8AC3E}">
        <p14:creationId xmlns:p14="http://schemas.microsoft.com/office/powerpoint/2010/main" val="2245833761"/>
      </p:ext>
    </p:extLst>
  </p:cSld>
  <p:clrMapOvr>
    <a:masterClrMapping/>
  </p:clrMapOvr>
</p:notes>
</file>

<file path=ppt/notesSlides/notesSlide6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607</a:t>
            </a:fld>
            <a:endParaRPr lang="zh-CN" altLang="en-US" sz="1200" dirty="0">
              <a:solidFill>
                <a:prstClr val="black"/>
              </a:solidFill>
            </a:endParaRPr>
          </a:p>
        </p:txBody>
      </p:sp>
    </p:spTree>
    <p:extLst>
      <p:ext uri="{BB962C8B-B14F-4D97-AF65-F5344CB8AC3E}">
        <p14:creationId xmlns:p14="http://schemas.microsoft.com/office/powerpoint/2010/main" val="938222805"/>
      </p:ext>
    </p:extLst>
  </p:cSld>
  <p:clrMapOvr>
    <a:masterClrMapping/>
  </p:clrMapOvr>
</p:notes>
</file>

<file path=ppt/notesSlides/notesSlide6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608</a:t>
            </a:fld>
            <a:endParaRPr lang="zh-CN" altLang="en-US" sz="1200" dirty="0">
              <a:solidFill>
                <a:prstClr val="black"/>
              </a:solidFill>
            </a:endParaRPr>
          </a:p>
        </p:txBody>
      </p:sp>
    </p:spTree>
    <p:extLst>
      <p:ext uri="{BB962C8B-B14F-4D97-AF65-F5344CB8AC3E}">
        <p14:creationId xmlns:p14="http://schemas.microsoft.com/office/powerpoint/2010/main" val="2432478541"/>
      </p:ext>
    </p:extLst>
  </p:cSld>
  <p:clrMapOvr>
    <a:masterClrMapping/>
  </p:clrMapOvr>
</p:notes>
</file>

<file path=ppt/notesSlides/notesSlide6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609</a:t>
            </a:fld>
            <a:endParaRPr lang="zh-CN" altLang="en-US" sz="1200" dirty="0">
              <a:solidFill>
                <a:prstClr val="black"/>
              </a:solidFill>
            </a:endParaRPr>
          </a:p>
        </p:txBody>
      </p:sp>
    </p:spTree>
    <p:extLst>
      <p:ext uri="{BB962C8B-B14F-4D97-AF65-F5344CB8AC3E}">
        <p14:creationId xmlns:p14="http://schemas.microsoft.com/office/powerpoint/2010/main" val="265706653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61</a:t>
            </a:fld>
            <a:endParaRPr lang="zh-CN" altLang="en-US" sz="1200" dirty="0"/>
          </a:p>
        </p:txBody>
      </p:sp>
    </p:spTree>
    <p:extLst>
      <p:ext uri="{BB962C8B-B14F-4D97-AF65-F5344CB8AC3E}">
        <p14:creationId xmlns:p14="http://schemas.microsoft.com/office/powerpoint/2010/main" val="2290079554"/>
      </p:ext>
    </p:extLst>
  </p:cSld>
  <p:clrMapOvr>
    <a:masterClrMapping/>
  </p:clrMapOvr>
</p:notes>
</file>

<file path=ppt/notesSlides/notesSlide6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610</a:t>
            </a:fld>
            <a:endParaRPr lang="zh-CN" altLang="en-US" sz="1200" dirty="0">
              <a:solidFill>
                <a:prstClr val="black"/>
              </a:solidFill>
            </a:endParaRPr>
          </a:p>
        </p:txBody>
      </p:sp>
    </p:spTree>
    <p:extLst>
      <p:ext uri="{BB962C8B-B14F-4D97-AF65-F5344CB8AC3E}">
        <p14:creationId xmlns:p14="http://schemas.microsoft.com/office/powerpoint/2010/main" val="3352081573"/>
      </p:ext>
    </p:extLst>
  </p:cSld>
  <p:clrMapOvr>
    <a:masterClrMapping/>
  </p:clrMapOvr>
</p:notes>
</file>

<file path=ppt/notesSlides/notesSlide6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611</a:t>
            </a:fld>
            <a:endParaRPr lang="zh-CN" altLang="en-US" sz="1200" dirty="0">
              <a:solidFill>
                <a:prstClr val="black"/>
              </a:solidFill>
            </a:endParaRPr>
          </a:p>
        </p:txBody>
      </p:sp>
    </p:spTree>
    <p:extLst>
      <p:ext uri="{BB962C8B-B14F-4D97-AF65-F5344CB8AC3E}">
        <p14:creationId xmlns:p14="http://schemas.microsoft.com/office/powerpoint/2010/main" val="712529034"/>
      </p:ext>
    </p:extLst>
  </p:cSld>
  <p:clrMapOvr>
    <a:masterClrMapping/>
  </p:clrMapOvr>
</p:notes>
</file>

<file path=ppt/notesSlides/notesSlide6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612</a:t>
            </a:fld>
            <a:endParaRPr lang="zh-CN" altLang="en-US" sz="1200" dirty="0">
              <a:solidFill>
                <a:prstClr val="black"/>
              </a:solidFill>
            </a:endParaRPr>
          </a:p>
        </p:txBody>
      </p:sp>
    </p:spTree>
    <p:extLst>
      <p:ext uri="{BB962C8B-B14F-4D97-AF65-F5344CB8AC3E}">
        <p14:creationId xmlns:p14="http://schemas.microsoft.com/office/powerpoint/2010/main" val="759635531"/>
      </p:ext>
    </p:extLst>
  </p:cSld>
  <p:clrMapOvr>
    <a:masterClrMapping/>
  </p:clrMapOvr>
</p:notes>
</file>

<file path=ppt/notesSlides/notesSlide6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613</a:t>
            </a:fld>
            <a:endParaRPr lang="zh-CN" altLang="en-US" sz="1200" dirty="0">
              <a:solidFill>
                <a:prstClr val="black"/>
              </a:solidFill>
            </a:endParaRPr>
          </a:p>
        </p:txBody>
      </p:sp>
    </p:spTree>
    <p:extLst>
      <p:ext uri="{BB962C8B-B14F-4D97-AF65-F5344CB8AC3E}">
        <p14:creationId xmlns:p14="http://schemas.microsoft.com/office/powerpoint/2010/main" val="1640264408"/>
      </p:ext>
    </p:extLst>
  </p:cSld>
  <p:clrMapOvr>
    <a:masterClrMapping/>
  </p:clrMapOvr>
</p:notes>
</file>

<file path=ppt/notesSlides/notesSlide6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614</a:t>
            </a:fld>
            <a:endParaRPr lang="zh-CN" altLang="en-US" sz="1200" dirty="0">
              <a:solidFill>
                <a:prstClr val="black"/>
              </a:solidFill>
            </a:endParaRPr>
          </a:p>
        </p:txBody>
      </p:sp>
    </p:spTree>
    <p:extLst>
      <p:ext uri="{BB962C8B-B14F-4D97-AF65-F5344CB8AC3E}">
        <p14:creationId xmlns:p14="http://schemas.microsoft.com/office/powerpoint/2010/main" val="1438676191"/>
      </p:ext>
    </p:extLst>
  </p:cSld>
  <p:clrMapOvr>
    <a:masterClrMapping/>
  </p:clrMapOvr>
</p:notes>
</file>

<file path=ppt/notesSlides/notesSlide6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615</a:t>
            </a:fld>
            <a:endParaRPr lang="zh-CN" altLang="en-US" sz="1200" dirty="0">
              <a:solidFill>
                <a:prstClr val="black"/>
              </a:solidFill>
            </a:endParaRPr>
          </a:p>
        </p:txBody>
      </p:sp>
    </p:spTree>
    <p:extLst>
      <p:ext uri="{BB962C8B-B14F-4D97-AF65-F5344CB8AC3E}">
        <p14:creationId xmlns:p14="http://schemas.microsoft.com/office/powerpoint/2010/main" val="2158974895"/>
      </p:ext>
    </p:extLst>
  </p:cSld>
  <p:clrMapOvr>
    <a:masterClrMapping/>
  </p:clrMapOvr>
</p:notes>
</file>

<file path=ppt/notesSlides/notesSlide6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616</a:t>
            </a:fld>
            <a:endParaRPr lang="zh-CN" altLang="en-US" sz="1200" dirty="0">
              <a:solidFill>
                <a:prstClr val="black"/>
              </a:solidFill>
            </a:endParaRPr>
          </a:p>
        </p:txBody>
      </p:sp>
    </p:spTree>
    <p:extLst>
      <p:ext uri="{BB962C8B-B14F-4D97-AF65-F5344CB8AC3E}">
        <p14:creationId xmlns:p14="http://schemas.microsoft.com/office/powerpoint/2010/main" val="1006489766"/>
      </p:ext>
    </p:extLst>
  </p:cSld>
  <p:clrMapOvr>
    <a:masterClrMapping/>
  </p:clrMapOvr>
</p:notes>
</file>

<file path=ppt/notesSlides/notesSlide6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617</a:t>
            </a:fld>
            <a:endParaRPr lang="zh-CN" altLang="en-US" sz="1200" dirty="0">
              <a:solidFill>
                <a:prstClr val="black"/>
              </a:solidFill>
            </a:endParaRPr>
          </a:p>
        </p:txBody>
      </p:sp>
    </p:spTree>
    <p:extLst>
      <p:ext uri="{BB962C8B-B14F-4D97-AF65-F5344CB8AC3E}">
        <p14:creationId xmlns:p14="http://schemas.microsoft.com/office/powerpoint/2010/main" val="790193537"/>
      </p:ext>
    </p:extLst>
  </p:cSld>
  <p:clrMapOvr>
    <a:masterClrMapping/>
  </p:clrMapOvr>
</p:notes>
</file>

<file path=ppt/notesSlides/notesSlide6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618</a:t>
            </a:fld>
            <a:endParaRPr lang="zh-CN" altLang="en-US" sz="1200" dirty="0">
              <a:solidFill>
                <a:prstClr val="black"/>
              </a:solidFill>
            </a:endParaRPr>
          </a:p>
        </p:txBody>
      </p:sp>
    </p:spTree>
    <p:extLst>
      <p:ext uri="{BB962C8B-B14F-4D97-AF65-F5344CB8AC3E}">
        <p14:creationId xmlns:p14="http://schemas.microsoft.com/office/powerpoint/2010/main" val="440682684"/>
      </p:ext>
    </p:extLst>
  </p:cSld>
  <p:clrMapOvr>
    <a:masterClrMapping/>
  </p:clrMapOvr>
</p:notes>
</file>

<file path=ppt/notesSlides/notesSlide6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619</a:t>
            </a:fld>
            <a:endParaRPr lang="zh-CN" altLang="en-US" sz="1200" dirty="0">
              <a:solidFill>
                <a:prstClr val="black"/>
              </a:solidFill>
            </a:endParaRPr>
          </a:p>
        </p:txBody>
      </p:sp>
    </p:spTree>
    <p:extLst>
      <p:ext uri="{BB962C8B-B14F-4D97-AF65-F5344CB8AC3E}">
        <p14:creationId xmlns:p14="http://schemas.microsoft.com/office/powerpoint/2010/main" val="26853340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62</a:t>
            </a:fld>
            <a:endParaRPr lang="zh-CN" altLang="en-US" sz="1200" dirty="0"/>
          </a:p>
        </p:txBody>
      </p:sp>
    </p:spTree>
    <p:extLst>
      <p:ext uri="{BB962C8B-B14F-4D97-AF65-F5344CB8AC3E}">
        <p14:creationId xmlns:p14="http://schemas.microsoft.com/office/powerpoint/2010/main" val="756007243"/>
      </p:ext>
    </p:extLst>
  </p:cSld>
  <p:clrMapOvr>
    <a:masterClrMapping/>
  </p:clrMapOvr>
</p:notes>
</file>

<file path=ppt/notesSlides/notesSlide6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620</a:t>
            </a:fld>
            <a:endParaRPr lang="zh-CN" altLang="en-US" sz="1200" dirty="0">
              <a:solidFill>
                <a:prstClr val="black"/>
              </a:solidFill>
            </a:endParaRPr>
          </a:p>
        </p:txBody>
      </p:sp>
    </p:spTree>
    <p:extLst>
      <p:ext uri="{BB962C8B-B14F-4D97-AF65-F5344CB8AC3E}">
        <p14:creationId xmlns:p14="http://schemas.microsoft.com/office/powerpoint/2010/main" val="2707223113"/>
      </p:ext>
    </p:extLst>
  </p:cSld>
  <p:clrMapOvr>
    <a:masterClrMapping/>
  </p:clrMapOvr>
</p:notes>
</file>

<file path=ppt/notesSlides/notesSlide6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621</a:t>
            </a:fld>
            <a:endParaRPr lang="zh-CN" altLang="en-US" sz="1200" dirty="0">
              <a:solidFill>
                <a:prstClr val="black"/>
              </a:solidFill>
            </a:endParaRPr>
          </a:p>
        </p:txBody>
      </p:sp>
    </p:spTree>
    <p:extLst>
      <p:ext uri="{BB962C8B-B14F-4D97-AF65-F5344CB8AC3E}">
        <p14:creationId xmlns:p14="http://schemas.microsoft.com/office/powerpoint/2010/main" val="457873924"/>
      </p:ext>
    </p:extLst>
  </p:cSld>
  <p:clrMapOvr>
    <a:masterClrMapping/>
  </p:clrMapOvr>
</p:notes>
</file>

<file path=ppt/notesSlides/notesSlide6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622</a:t>
            </a:fld>
            <a:endParaRPr lang="zh-CN" altLang="en-US" sz="1200" dirty="0">
              <a:solidFill>
                <a:prstClr val="black"/>
              </a:solidFill>
            </a:endParaRPr>
          </a:p>
        </p:txBody>
      </p:sp>
    </p:spTree>
    <p:extLst>
      <p:ext uri="{BB962C8B-B14F-4D97-AF65-F5344CB8AC3E}">
        <p14:creationId xmlns:p14="http://schemas.microsoft.com/office/powerpoint/2010/main" val="4236291733"/>
      </p:ext>
    </p:extLst>
  </p:cSld>
  <p:clrMapOvr>
    <a:masterClrMapping/>
  </p:clrMapOvr>
</p:notes>
</file>

<file path=ppt/notesSlides/notesSlide6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623</a:t>
            </a:fld>
            <a:endParaRPr lang="zh-CN" altLang="en-US" sz="1200" dirty="0">
              <a:solidFill>
                <a:prstClr val="black"/>
              </a:solidFill>
            </a:endParaRPr>
          </a:p>
        </p:txBody>
      </p:sp>
    </p:spTree>
    <p:extLst>
      <p:ext uri="{BB962C8B-B14F-4D97-AF65-F5344CB8AC3E}">
        <p14:creationId xmlns:p14="http://schemas.microsoft.com/office/powerpoint/2010/main" val="4208053009"/>
      </p:ext>
    </p:extLst>
  </p:cSld>
  <p:clrMapOvr>
    <a:masterClrMapping/>
  </p:clrMapOvr>
</p:notes>
</file>

<file path=ppt/notesSlides/notesSlide6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624</a:t>
            </a:fld>
            <a:endParaRPr lang="zh-CN" altLang="en-US" sz="1200" dirty="0">
              <a:solidFill>
                <a:prstClr val="black"/>
              </a:solidFill>
            </a:endParaRPr>
          </a:p>
        </p:txBody>
      </p:sp>
    </p:spTree>
    <p:extLst>
      <p:ext uri="{BB962C8B-B14F-4D97-AF65-F5344CB8AC3E}">
        <p14:creationId xmlns:p14="http://schemas.microsoft.com/office/powerpoint/2010/main" val="3844881468"/>
      </p:ext>
    </p:extLst>
  </p:cSld>
  <p:clrMapOvr>
    <a:masterClrMapping/>
  </p:clrMapOvr>
</p:notes>
</file>

<file path=ppt/notesSlides/notesSlide6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625</a:t>
            </a:fld>
            <a:endParaRPr lang="zh-CN" altLang="en-US" sz="1200" dirty="0">
              <a:solidFill>
                <a:prstClr val="black"/>
              </a:solidFill>
            </a:endParaRPr>
          </a:p>
        </p:txBody>
      </p:sp>
    </p:spTree>
    <p:extLst>
      <p:ext uri="{BB962C8B-B14F-4D97-AF65-F5344CB8AC3E}">
        <p14:creationId xmlns:p14="http://schemas.microsoft.com/office/powerpoint/2010/main" val="562236503"/>
      </p:ext>
    </p:extLst>
  </p:cSld>
  <p:clrMapOvr>
    <a:masterClrMapping/>
  </p:clrMapOvr>
</p:notes>
</file>

<file path=ppt/notesSlides/notesSlide6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626</a:t>
            </a:fld>
            <a:endParaRPr lang="zh-CN" altLang="en-US" sz="1200" dirty="0">
              <a:solidFill>
                <a:prstClr val="black"/>
              </a:solidFill>
            </a:endParaRPr>
          </a:p>
        </p:txBody>
      </p:sp>
    </p:spTree>
    <p:extLst>
      <p:ext uri="{BB962C8B-B14F-4D97-AF65-F5344CB8AC3E}">
        <p14:creationId xmlns:p14="http://schemas.microsoft.com/office/powerpoint/2010/main" val="27107476"/>
      </p:ext>
    </p:extLst>
  </p:cSld>
  <p:clrMapOvr>
    <a:masterClrMapping/>
  </p:clrMapOvr>
</p:notes>
</file>

<file path=ppt/notesSlides/notesSlide6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627</a:t>
            </a:fld>
            <a:endParaRPr lang="zh-CN" altLang="en-US" sz="1200" dirty="0">
              <a:solidFill>
                <a:prstClr val="black"/>
              </a:solidFill>
            </a:endParaRPr>
          </a:p>
        </p:txBody>
      </p:sp>
    </p:spTree>
    <p:extLst>
      <p:ext uri="{BB962C8B-B14F-4D97-AF65-F5344CB8AC3E}">
        <p14:creationId xmlns:p14="http://schemas.microsoft.com/office/powerpoint/2010/main" val="894909872"/>
      </p:ext>
    </p:extLst>
  </p:cSld>
  <p:clrMapOvr>
    <a:masterClrMapping/>
  </p:clrMapOvr>
</p:notes>
</file>

<file path=ppt/notesSlides/notesSlide6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628</a:t>
            </a:fld>
            <a:endParaRPr lang="zh-CN" altLang="en-US" sz="1200" dirty="0">
              <a:solidFill>
                <a:prstClr val="black"/>
              </a:solidFill>
            </a:endParaRPr>
          </a:p>
        </p:txBody>
      </p:sp>
    </p:spTree>
    <p:extLst>
      <p:ext uri="{BB962C8B-B14F-4D97-AF65-F5344CB8AC3E}">
        <p14:creationId xmlns:p14="http://schemas.microsoft.com/office/powerpoint/2010/main" val="3807726556"/>
      </p:ext>
    </p:extLst>
  </p:cSld>
  <p:clrMapOvr>
    <a:masterClrMapping/>
  </p:clrMapOvr>
</p:notes>
</file>

<file path=ppt/notesSlides/notesSlide6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629</a:t>
            </a:fld>
            <a:endParaRPr lang="zh-CN" altLang="en-US" sz="1200" dirty="0">
              <a:solidFill>
                <a:prstClr val="black"/>
              </a:solidFill>
            </a:endParaRPr>
          </a:p>
        </p:txBody>
      </p:sp>
    </p:spTree>
    <p:extLst>
      <p:ext uri="{BB962C8B-B14F-4D97-AF65-F5344CB8AC3E}">
        <p14:creationId xmlns:p14="http://schemas.microsoft.com/office/powerpoint/2010/main" val="305118874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63</a:t>
            </a:fld>
            <a:endParaRPr lang="zh-CN" altLang="en-US" sz="1200" dirty="0"/>
          </a:p>
        </p:txBody>
      </p:sp>
    </p:spTree>
    <p:extLst>
      <p:ext uri="{BB962C8B-B14F-4D97-AF65-F5344CB8AC3E}">
        <p14:creationId xmlns:p14="http://schemas.microsoft.com/office/powerpoint/2010/main" val="1994255299"/>
      </p:ext>
    </p:extLst>
  </p:cSld>
  <p:clrMapOvr>
    <a:masterClrMapping/>
  </p:clrMapOvr>
</p:notes>
</file>

<file path=ppt/notesSlides/notesSlide6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630</a:t>
            </a:fld>
            <a:endParaRPr lang="zh-CN" altLang="en-US" sz="1200" dirty="0">
              <a:solidFill>
                <a:prstClr val="black"/>
              </a:solidFill>
            </a:endParaRPr>
          </a:p>
        </p:txBody>
      </p:sp>
    </p:spTree>
    <p:extLst>
      <p:ext uri="{BB962C8B-B14F-4D97-AF65-F5344CB8AC3E}">
        <p14:creationId xmlns:p14="http://schemas.microsoft.com/office/powerpoint/2010/main" val="4148850548"/>
      </p:ext>
    </p:extLst>
  </p:cSld>
  <p:clrMapOvr>
    <a:masterClrMapping/>
  </p:clrMapOvr>
</p:notes>
</file>

<file path=ppt/notesSlides/notesSlide6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631</a:t>
            </a:fld>
            <a:endParaRPr lang="zh-CN" altLang="en-US" sz="1200" dirty="0">
              <a:solidFill>
                <a:prstClr val="black"/>
              </a:solidFill>
            </a:endParaRPr>
          </a:p>
        </p:txBody>
      </p:sp>
    </p:spTree>
    <p:extLst>
      <p:ext uri="{BB962C8B-B14F-4D97-AF65-F5344CB8AC3E}">
        <p14:creationId xmlns:p14="http://schemas.microsoft.com/office/powerpoint/2010/main" val="515493130"/>
      </p:ext>
    </p:extLst>
  </p:cSld>
  <p:clrMapOvr>
    <a:masterClrMapping/>
  </p:clrMapOvr>
</p:notes>
</file>

<file path=ppt/notesSlides/notesSlide6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632</a:t>
            </a:fld>
            <a:endParaRPr lang="zh-CN" altLang="en-US" sz="1200" dirty="0">
              <a:solidFill>
                <a:prstClr val="black"/>
              </a:solidFill>
            </a:endParaRPr>
          </a:p>
        </p:txBody>
      </p:sp>
    </p:spTree>
    <p:extLst>
      <p:ext uri="{BB962C8B-B14F-4D97-AF65-F5344CB8AC3E}">
        <p14:creationId xmlns:p14="http://schemas.microsoft.com/office/powerpoint/2010/main" val="1835664678"/>
      </p:ext>
    </p:extLst>
  </p:cSld>
  <p:clrMapOvr>
    <a:masterClrMapping/>
  </p:clrMapOvr>
</p:notes>
</file>

<file path=ppt/notesSlides/notesSlide6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633</a:t>
            </a:fld>
            <a:endParaRPr lang="zh-CN" altLang="en-US" sz="1200" dirty="0">
              <a:solidFill>
                <a:prstClr val="black"/>
              </a:solidFill>
            </a:endParaRPr>
          </a:p>
        </p:txBody>
      </p:sp>
    </p:spTree>
    <p:extLst>
      <p:ext uri="{BB962C8B-B14F-4D97-AF65-F5344CB8AC3E}">
        <p14:creationId xmlns:p14="http://schemas.microsoft.com/office/powerpoint/2010/main" val="1492812847"/>
      </p:ext>
    </p:extLst>
  </p:cSld>
  <p:clrMapOvr>
    <a:masterClrMapping/>
  </p:clrMapOvr>
</p:notes>
</file>

<file path=ppt/notesSlides/notesSlide6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634</a:t>
            </a:fld>
            <a:endParaRPr lang="zh-CN" altLang="en-US" sz="1200" dirty="0">
              <a:solidFill>
                <a:prstClr val="black"/>
              </a:solidFill>
            </a:endParaRPr>
          </a:p>
        </p:txBody>
      </p:sp>
    </p:spTree>
    <p:extLst>
      <p:ext uri="{BB962C8B-B14F-4D97-AF65-F5344CB8AC3E}">
        <p14:creationId xmlns:p14="http://schemas.microsoft.com/office/powerpoint/2010/main" val="3568502926"/>
      </p:ext>
    </p:extLst>
  </p:cSld>
  <p:clrMapOvr>
    <a:masterClrMapping/>
  </p:clrMapOvr>
</p:notes>
</file>

<file path=ppt/notesSlides/notesSlide6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635</a:t>
            </a:fld>
            <a:endParaRPr lang="zh-CN" altLang="en-US" sz="1200" dirty="0">
              <a:solidFill>
                <a:prstClr val="black"/>
              </a:solidFill>
            </a:endParaRPr>
          </a:p>
        </p:txBody>
      </p:sp>
    </p:spTree>
    <p:extLst>
      <p:ext uri="{BB962C8B-B14F-4D97-AF65-F5344CB8AC3E}">
        <p14:creationId xmlns:p14="http://schemas.microsoft.com/office/powerpoint/2010/main" val="1585675863"/>
      </p:ext>
    </p:extLst>
  </p:cSld>
  <p:clrMapOvr>
    <a:masterClrMapping/>
  </p:clrMapOvr>
</p:notes>
</file>

<file path=ppt/notesSlides/notesSlide6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636</a:t>
            </a:fld>
            <a:endParaRPr lang="zh-CN" altLang="en-US" sz="1200" dirty="0">
              <a:solidFill>
                <a:prstClr val="black"/>
              </a:solidFill>
            </a:endParaRPr>
          </a:p>
        </p:txBody>
      </p:sp>
    </p:spTree>
    <p:extLst>
      <p:ext uri="{BB962C8B-B14F-4D97-AF65-F5344CB8AC3E}">
        <p14:creationId xmlns:p14="http://schemas.microsoft.com/office/powerpoint/2010/main" val="366356253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64</a:t>
            </a:fld>
            <a:endParaRPr lang="zh-CN" altLang="en-US" sz="1200" dirty="0"/>
          </a:p>
        </p:txBody>
      </p:sp>
    </p:spTree>
    <p:extLst>
      <p:ext uri="{BB962C8B-B14F-4D97-AF65-F5344CB8AC3E}">
        <p14:creationId xmlns:p14="http://schemas.microsoft.com/office/powerpoint/2010/main" val="62545994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65</a:t>
            </a:fld>
            <a:endParaRPr lang="zh-CN" altLang="en-US" sz="1200" dirty="0"/>
          </a:p>
        </p:txBody>
      </p:sp>
    </p:spTree>
    <p:extLst>
      <p:ext uri="{BB962C8B-B14F-4D97-AF65-F5344CB8AC3E}">
        <p14:creationId xmlns:p14="http://schemas.microsoft.com/office/powerpoint/2010/main" val="243705343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66</a:t>
            </a:fld>
            <a:endParaRPr lang="zh-CN" altLang="en-US" sz="1200" dirty="0"/>
          </a:p>
        </p:txBody>
      </p:sp>
    </p:spTree>
    <p:extLst>
      <p:ext uri="{BB962C8B-B14F-4D97-AF65-F5344CB8AC3E}">
        <p14:creationId xmlns:p14="http://schemas.microsoft.com/office/powerpoint/2010/main" val="227676471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67</a:t>
            </a:fld>
            <a:endParaRPr lang="zh-CN" altLang="en-US" sz="1200" dirty="0"/>
          </a:p>
        </p:txBody>
      </p:sp>
    </p:spTree>
    <p:extLst>
      <p:ext uri="{BB962C8B-B14F-4D97-AF65-F5344CB8AC3E}">
        <p14:creationId xmlns:p14="http://schemas.microsoft.com/office/powerpoint/2010/main" val="49063562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68</a:t>
            </a:fld>
            <a:endParaRPr lang="zh-CN" altLang="en-US" sz="1200" dirty="0"/>
          </a:p>
        </p:txBody>
      </p:sp>
    </p:spTree>
    <p:extLst>
      <p:ext uri="{BB962C8B-B14F-4D97-AF65-F5344CB8AC3E}">
        <p14:creationId xmlns:p14="http://schemas.microsoft.com/office/powerpoint/2010/main" val="79176439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69</a:t>
            </a:fld>
            <a:endParaRPr lang="zh-CN" altLang="en-US" sz="1200" dirty="0"/>
          </a:p>
        </p:txBody>
      </p:sp>
    </p:spTree>
    <p:extLst>
      <p:ext uri="{BB962C8B-B14F-4D97-AF65-F5344CB8AC3E}">
        <p14:creationId xmlns:p14="http://schemas.microsoft.com/office/powerpoint/2010/main" val="15308816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a:t>
            </a:fld>
            <a:endParaRPr lang="zh-CN" altLang="en-US" sz="1200" dirty="0"/>
          </a:p>
        </p:txBody>
      </p:sp>
    </p:spTree>
    <p:extLst>
      <p:ext uri="{BB962C8B-B14F-4D97-AF65-F5344CB8AC3E}">
        <p14:creationId xmlns:p14="http://schemas.microsoft.com/office/powerpoint/2010/main" val="374302277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70</a:t>
            </a:fld>
            <a:endParaRPr lang="zh-CN" altLang="en-US" sz="1200" dirty="0"/>
          </a:p>
        </p:txBody>
      </p:sp>
    </p:spTree>
    <p:extLst>
      <p:ext uri="{BB962C8B-B14F-4D97-AF65-F5344CB8AC3E}">
        <p14:creationId xmlns:p14="http://schemas.microsoft.com/office/powerpoint/2010/main" val="76752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71</a:t>
            </a:fld>
            <a:endParaRPr lang="zh-CN" altLang="en-US" sz="1200" dirty="0"/>
          </a:p>
        </p:txBody>
      </p:sp>
    </p:spTree>
    <p:extLst>
      <p:ext uri="{BB962C8B-B14F-4D97-AF65-F5344CB8AC3E}">
        <p14:creationId xmlns:p14="http://schemas.microsoft.com/office/powerpoint/2010/main" val="192003888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72</a:t>
            </a:fld>
            <a:endParaRPr lang="zh-CN" altLang="en-US" sz="1200" dirty="0"/>
          </a:p>
        </p:txBody>
      </p:sp>
    </p:spTree>
    <p:extLst>
      <p:ext uri="{BB962C8B-B14F-4D97-AF65-F5344CB8AC3E}">
        <p14:creationId xmlns:p14="http://schemas.microsoft.com/office/powerpoint/2010/main" val="340348219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73</a:t>
            </a:fld>
            <a:endParaRPr lang="zh-CN" altLang="en-US" sz="1200" dirty="0"/>
          </a:p>
        </p:txBody>
      </p:sp>
    </p:spTree>
    <p:extLst>
      <p:ext uri="{BB962C8B-B14F-4D97-AF65-F5344CB8AC3E}">
        <p14:creationId xmlns:p14="http://schemas.microsoft.com/office/powerpoint/2010/main" val="361969889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74</a:t>
            </a:fld>
            <a:endParaRPr lang="zh-CN" altLang="en-US" sz="1200" dirty="0"/>
          </a:p>
        </p:txBody>
      </p:sp>
    </p:spTree>
    <p:extLst>
      <p:ext uri="{BB962C8B-B14F-4D97-AF65-F5344CB8AC3E}">
        <p14:creationId xmlns:p14="http://schemas.microsoft.com/office/powerpoint/2010/main" val="176270635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75</a:t>
            </a:fld>
            <a:endParaRPr lang="zh-CN" altLang="en-US" sz="1200" dirty="0"/>
          </a:p>
        </p:txBody>
      </p:sp>
    </p:spTree>
    <p:extLst>
      <p:ext uri="{BB962C8B-B14F-4D97-AF65-F5344CB8AC3E}">
        <p14:creationId xmlns:p14="http://schemas.microsoft.com/office/powerpoint/2010/main" val="24400029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76</a:t>
            </a:fld>
            <a:endParaRPr lang="zh-CN" altLang="en-US" sz="1200" dirty="0"/>
          </a:p>
        </p:txBody>
      </p:sp>
    </p:spTree>
    <p:extLst>
      <p:ext uri="{BB962C8B-B14F-4D97-AF65-F5344CB8AC3E}">
        <p14:creationId xmlns:p14="http://schemas.microsoft.com/office/powerpoint/2010/main" val="196483660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77</a:t>
            </a:fld>
            <a:endParaRPr lang="zh-CN" altLang="en-US" sz="1200" dirty="0"/>
          </a:p>
        </p:txBody>
      </p:sp>
    </p:spTree>
    <p:extLst>
      <p:ext uri="{BB962C8B-B14F-4D97-AF65-F5344CB8AC3E}">
        <p14:creationId xmlns:p14="http://schemas.microsoft.com/office/powerpoint/2010/main" val="39425840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幻灯片图像占位符 1"/>
          <p:cNvSpPr>
            <a:spLocks noGrp="1" noRot="1" noChangeAspect="1" noTextEdit="1"/>
          </p:cNvSpPr>
          <p:nvPr>
            <p:ph type="sldImg"/>
          </p:nvPr>
        </p:nvSpPr>
        <p:spPr>
          <a:ln>
            <a:miter lim="800000"/>
          </a:ln>
        </p:spPr>
      </p:sp>
      <p:sp>
        <p:nvSpPr>
          <p:cNvPr id="29699"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970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78</a:t>
            </a:fld>
            <a:endParaRPr lang="zh-CN" altLang="en-US" sz="1200" dirty="0"/>
          </a:p>
        </p:txBody>
      </p:sp>
    </p:spTree>
    <p:extLst>
      <p:ext uri="{BB962C8B-B14F-4D97-AF65-F5344CB8AC3E}">
        <p14:creationId xmlns:p14="http://schemas.microsoft.com/office/powerpoint/2010/main" val="147284225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幻灯片图像占位符 1"/>
          <p:cNvSpPr>
            <a:spLocks noGrp="1" noRot="1" noChangeAspect="1" noTextEdit="1"/>
          </p:cNvSpPr>
          <p:nvPr>
            <p:ph type="sldImg"/>
          </p:nvPr>
        </p:nvSpPr>
        <p:spPr>
          <a:ln>
            <a:miter lim="800000"/>
          </a:ln>
        </p:spPr>
      </p:sp>
      <p:sp>
        <p:nvSpPr>
          <p:cNvPr id="1945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1946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79</a:t>
            </a:fld>
            <a:endParaRPr lang="zh-CN" altLang="en-US" sz="1200" dirty="0">
              <a:solidFill>
                <a:prstClr val="black"/>
              </a:solidFill>
            </a:endParaRPr>
          </a:p>
        </p:txBody>
      </p:sp>
    </p:spTree>
    <p:extLst>
      <p:ext uri="{BB962C8B-B14F-4D97-AF65-F5344CB8AC3E}">
        <p14:creationId xmlns:p14="http://schemas.microsoft.com/office/powerpoint/2010/main" val="28448203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幻灯片图像占位符 1"/>
          <p:cNvSpPr>
            <a:spLocks noGrp="1" noRot="1" noChangeAspect="1" noTextEdit="1"/>
          </p:cNvSpPr>
          <p:nvPr>
            <p:ph type="sldImg"/>
          </p:nvPr>
        </p:nvSpPr>
        <p:spPr>
          <a:ln>
            <a:miter lim="800000"/>
          </a:ln>
        </p:spPr>
      </p:sp>
      <p:sp>
        <p:nvSpPr>
          <p:cNvPr id="26627"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662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8</a:t>
            </a:fld>
            <a:endParaRPr lang="zh-CN" altLang="en-US" sz="1200" dirty="0"/>
          </a:p>
        </p:txBody>
      </p:sp>
    </p:spTree>
    <p:extLst>
      <p:ext uri="{BB962C8B-B14F-4D97-AF65-F5344CB8AC3E}">
        <p14:creationId xmlns:p14="http://schemas.microsoft.com/office/powerpoint/2010/main" val="251753636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80</a:t>
            </a:fld>
            <a:endParaRPr lang="zh-CN" altLang="en-US" sz="1200" dirty="0">
              <a:solidFill>
                <a:prstClr val="black"/>
              </a:solidFill>
            </a:endParaRPr>
          </a:p>
        </p:txBody>
      </p:sp>
    </p:spTree>
    <p:extLst>
      <p:ext uri="{BB962C8B-B14F-4D97-AF65-F5344CB8AC3E}">
        <p14:creationId xmlns:p14="http://schemas.microsoft.com/office/powerpoint/2010/main" val="1733538235"/>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81</a:t>
            </a:fld>
            <a:endParaRPr lang="zh-CN" altLang="en-US" sz="1200" dirty="0">
              <a:solidFill>
                <a:prstClr val="black"/>
              </a:solidFill>
            </a:endParaRPr>
          </a:p>
        </p:txBody>
      </p:sp>
    </p:spTree>
    <p:extLst>
      <p:ext uri="{BB962C8B-B14F-4D97-AF65-F5344CB8AC3E}">
        <p14:creationId xmlns:p14="http://schemas.microsoft.com/office/powerpoint/2010/main" val="426401208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幻灯片图像占位符 1"/>
          <p:cNvSpPr>
            <a:spLocks noGrp="1" noRot="1" noChangeAspect="1" noTextEdit="1"/>
          </p:cNvSpPr>
          <p:nvPr>
            <p:ph type="sldImg"/>
          </p:nvPr>
        </p:nvSpPr>
        <p:spPr>
          <a:ln>
            <a:miter lim="800000"/>
          </a:ln>
        </p:spPr>
      </p:sp>
      <p:sp>
        <p:nvSpPr>
          <p:cNvPr id="22531"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2532"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82</a:t>
            </a:fld>
            <a:endParaRPr lang="zh-CN" altLang="en-US" sz="1200" dirty="0">
              <a:solidFill>
                <a:prstClr val="black"/>
              </a:solidFill>
            </a:endParaRPr>
          </a:p>
        </p:txBody>
      </p:sp>
    </p:spTree>
    <p:extLst>
      <p:ext uri="{BB962C8B-B14F-4D97-AF65-F5344CB8AC3E}">
        <p14:creationId xmlns:p14="http://schemas.microsoft.com/office/powerpoint/2010/main" val="188905276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83</a:t>
            </a:fld>
            <a:endParaRPr lang="zh-CN" altLang="en-US" sz="1200" dirty="0">
              <a:solidFill>
                <a:prstClr val="black"/>
              </a:solidFill>
            </a:endParaRPr>
          </a:p>
        </p:txBody>
      </p:sp>
    </p:spTree>
    <p:extLst>
      <p:ext uri="{BB962C8B-B14F-4D97-AF65-F5344CB8AC3E}">
        <p14:creationId xmlns:p14="http://schemas.microsoft.com/office/powerpoint/2010/main" val="103627960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84</a:t>
            </a:fld>
            <a:endParaRPr lang="zh-CN" altLang="en-US" sz="1200" dirty="0">
              <a:solidFill>
                <a:prstClr val="black"/>
              </a:solidFill>
            </a:endParaRPr>
          </a:p>
        </p:txBody>
      </p:sp>
    </p:spTree>
    <p:extLst>
      <p:ext uri="{BB962C8B-B14F-4D97-AF65-F5344CB8AC3E}">
        <p14:creationId xmlns:p14="http://schemas.microsoft.com/office/powerpoint/2010/main" val="194873820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85</a:t>
            </a:fld>
            <a:endParaRPr lang="zh-CN" altLang="en-US" sz="1200" dirty="0">
              <a:solidFill>
                <a:prstClr val="black"/>
              </a:solidFill>
            </a:endParaRPr>
          </a:p>
        </p:txBody>
      </p:sp>
    </p:spTree>
    <p:extLst>
      <p:ext uri="{BB962C8B-B14F-4D97-AF65-F5344CB8AC3E}">
        <p14:creationId xmlns:p14="http://schemas.microsoft.com/office/powerpoint/2010/main" val="244757686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86</a:t>
            </a:fld>
            <a:endParaRPr lang="zh-CN" altLang="en-US" sz="1200" dirty="0">
              <a:solidFill>
                <a:prstClr val="black"/>
              </a:solidFill>
            </a:endParaRPr>
          </a:p>
        </p:txBody>
      </p:sp>
    </p:spTree>
    <p:extLst>
      <p:ext uri="{BB962C8B-B14F-4D97-AF65-F5344CB8AC3E}">
        <p14:creationId xmlns:p14="http://schemas.microsoft.com/office/powerpoint/2010/main" val="17865904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87</a:t>
            </a:fld>
            <a:endParaRPr lang="zh-CN" altLang="en-US" sz="1200" dirty="0">
              <a:solidFill>
                <a:prstClr val="black"/>
              </a:solidFill>
            </a:endParaRPr>
          </a:p>
        </p:txBody>
      </p:sp>
    </p:spTree>
    <p:extLst>
      <p:ext uri="{BB962C8B-B14F-4D97-AF65-F5344CB8AC3E}">
        <p14:creationId xmlns:p14="http://schemas.microsoft.com/office/powerpoint/2010/main" val="32464305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88</a:t>
            </a:fld>
            <a:endParaRPr lang="zh-CN" altLang="en-US" sz="1200" dirty="0">
              <a:solidFill>
                <a:prstClr val="black"/>
              </a:solidFill>
            </a:endParaRPr>
          </a:p>
        </p:txBody>
      </p:sp>
    </p:spTree>
    <p:extLst>
      <p:ext uri="{BB962C8B-B14F-4D97-AF65-F5344CB8AC3E}">
        <p14:creationId xmlns:p14="http://schemas.microsoft.com/office/powerpoint/2010/main" val="5414467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89</a:t>
            </a:fld>
            <a:endParaRPr lang="zh-CN" altLang="en-US" sz="1200" dirty="0">
              <a:solidFill>
                <a:prstClr val="black"/>
              </a:solidFill>
            </a:endParaRPr>
          </a:p>
        </p:txBody>
      </p:sp>
    </p:spTree>
    <p:extLst>
      <p:ext uri="{BB962C8B-B14F-4D97-AF65-F5344CB8AC3E}">
        <p14:creationId xmlns:p14="http://schemas.microsoft.com/office/powerpoint/2010/main" val="117359492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lvl="0" algn="r" eaLnBrk="1" hangingPunct="1"/>
            <a:fld id="{9A0DB2DC-4C9A-4742-B13C-FB6460FD3503}" type="slidenum">
              <a:rPr lang="zh-CN" altLang="en-US" sz="1200" dirty="0"/>
              <a:t>9</a:t>
            </a:fld>
            <a:endParaRPr lang="zh-CN" altLang="en-US" sz="1200" dirty="0"/>
          </a:p>
        </p:txBody>
      </p:sp>
    </p:spTree>
    <p:extLst>
      <p:ext uri="{BB962C8B-B14F-4D97-AF65-F5344CB8AC3E}">
        <p14:creationId xmlns:p14="http://schemas.microsoft.com/office/powerpoint/2010/main" val="399141855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幻灯片图像占位符 1"/>
          <p:cNvSpPr>
            <a:spLocks noGrp="1" noRot="1" noChangeAspect="1" noTextEdit="1"/>
          </p:cNvSpPr>
          <p:nvPr>
            <p:ph type="sldImg"/>
          </p:nvPr>
        </p:nvSpPr>
        <p:spPr>
          <a:ln>
            <a:miter lim="800000"/>
          </a:ln>
        </p:spPr>
      </p:sp>
      <p:sp>
        <p:nvSpPr>
          <p:cNvPr id="23555"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3556"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90</a:t>
            </a:fld>
            <a:endParaRPr lang="zh-CN" altLang="en-US" sz="1200" dirty="0">
              <a:solidFill>
                <a:prstClr val="black"/>
              </a:solidFill>
            </a:endParaRPr>
          </a:p>
        </p:txBody>
      </p:sp>
    </p:spTree>
    <p:extLst>
      <p:ext uri="{BB962C8B-B14F-4D97-AF65-F5344CB8AC3E}">
        <p14:creationId xmlns:p14="http://schemas.microsoft.com/office/powerpoint/2010/main" val="130844716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幻灯片图像占位符 1"/>
          <p:cNvSpPr>
            <a:spLocks noGrp="1" noRot="1" noChangeAspect="1" noTextEdit="1"/>
          </p:cNvSpPr>
          <p:nvPr>
            <p:ph type="sldImg"/>
          </p:nvPr>
        </p:nvSpPr>
        <p:spPr>
          <a:ln>
            <a:miter lim="800000"/>
          </a:ln>
        </p:spPr>
      </p:sp>
      <p:sp>
        <p:nvSpPr>
          <p:cNvPr id="21507"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1508"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91</a:t>
            </a:fld>
            <a:endParaRPr lang="zh-CN" altLang="en-US" sz="1200" dirty="0">
              <a:solidFill>
                <a:prstClr val="black"/>
              </a:solidFill>
            </a:endParaRPr>
          </a:p>
        </p:txBody>
      </p:sp>
    </p:spTree>
    <p:extLst>
      <p:ext uri="{BB962C8B-B14F-4D97-AF65-F5344CB8AC3E}">
        <p14:creationId xmlns:p14="http://schemas.microsoft.com/office/powerpoint/2010/main" val="211710273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92</a:t>
            </a:fld>
            <a:endParaRPr lang="zh-CN" altLang="en-US" sz="1200" dirty="0">
              <a:solidFill>
                <a:prstClr val="black"/>
              </a:solidFill>
            </a:endParaRPr>
          </a:p>
        </p:txBody>
      </p:sp>
    </p:spTree>
    <p:extLst>
      <p:ext uri="{BB962C8B-B14F-4D97-AF65-F5344CB8AC3E}">
        <p14:creationId xmlns:p14="http://schemas.microsoft.com/office/powerpoint/2010/main" val="382580178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93</a:t>
            </a:fld>
            <a:endParaRPr lang="zh-CN" altLang="en-US" sz="1200" dirty="0">
              <a:solidFill>
                <a:prstClr val="black"/>
              </a:solidFill>
            </a:endParaRPr>
          </a:p>
        </p:txBody>
      </p:sp>
    </p:spTree>
    <p:extLst>
      <p:ext uri="{BB962C8B-B14F-4D97-AF65-F5344CB8AC3E}">
        <p14:creationId xmlns:p14="http://schemas.microsoft.com/office/powerpoint/2010/main" val="28203594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94</a:t>
            </a:fld>
            <a:endParaRPr lang="zh-CN" altLang="en-US" sz="1200" dirty="0">
              <a:solidFill>
                <a:prstClr val="black"/>
              </a:solidFill>
            </a:endParaRPr>
          </a:p>
        </p:txBody>
      </p:sp>
    </p:spTree>
    <p:extLst>
      <p:ext uri="{BB962C8B-B14F-4D97-AF65-F5344CB8AC3E}">
        <p14:creationId xmlns:p14="http://schemas.microsoft.com/office/powerpoint/2010/main" val="365352516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95</a:t>
            </a:fld>
            <a:endParaRPr lang="zh-CN" altLang="en-US" sz="1200" dirty="0">
              <a:solidFill>
                <a:prstClr val="black"/>
              </a:solidFill>
            </a:endParaRPr>
          </a:p>
        </p:txBody>
      </p:sp>
    </p:spTree>
    <p:extLst>
      <p:ext uri="{BB962C8B-B14F-4D97-AF65-F5344CB8AC3E}">
        <p14:creationId xmlns:p14="http://schemas.microsoft.com/office/powerpoint/2010/main" val="347805455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96</a:t>
            </a:fld>
            <a:endParaRPr lang="zh-CN" altLang="en-US" sz="1200" dirty="0">
              <a:solidFill>
                <a:prstClr val="black"/>
              </a:solidFill>
            </a:endParaRPr>
          </a:p>
        </p:txBody>
      </p:sp>
    </p:spTree>
    <p:extLst>
      <p:ext uri="{BB962C8B-B14F-4D97-AF65-F5344CB8AC3E}">
        <p14:creationId xmlns:p14="http://schemas.microsoft.com/office/powerpoint/2010/main" val="143579364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a:ln>
            <a:miter lim="800000"/>
          </a:ln>
        </p:spPr>
      </p:sp>
      <p:sp>
        <p:nvSpPr>
          <p:cNvPr id="20483"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0484"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97</a:t>
            </a:fld>
            <a:endParaRPr lang="zh-CN" altLang="en-US" sz="1200" dirty="0">
              <a:solidFill>
                <a:prstClr val="black"/>
              </a:solidFill>
            </a:endParaRPr>
          </a:p>
        </p:txBody>
      </p:sp>
    </p:spTree>
    <p:extLst>
      <p:ext uri="{BB962C8B-B14F-4D97-AF65-F5344CB8AC3E}">
        <p14:creationId xmlns:p14="http://schemas.microsoft.com/office/powerpoint/2010/main" val="3766781210"/>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98</a:t>
            </a:fld>
            <a:endParaRPr lang="zh-CN" altLang="en-US" sz="1200" dirty="0">
              <a:solidFill>
                <a:prstClr val="black"/>
              </a:solidFill>
            </a:endParaRPr>
          </a:p>
        </p:txBody>
      </p:sp>
    </p:spTree>
    <p:extLst>
      <p:ext uri="{BB962C8B-B14F-4D97-AF65-F5344CB8AC3E}">
        <p14:creationId xmlns:p14="http://schemas.microsoft.com/office/powerpoint/2010/main" val="263331921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幻灯片图像占位符 1"/>
          <p:cNvSpPr>
            <a:spLocks noGrp="1" noRot="1" noChangeAspect="1" noTextEdit="1"/>
          </p:cNvSpPr>
          <p:nvPr>
            <p:ph type="sldImg"/>
          </p:nvPr>
        </p:nvSpPr>
        <p:spPr>
          <a:ln>
            <a:miter lim="800000"/>
          </a:ln>
        </p:spPr>
      </p:sp>
      <p:sp>
        <p:nvSpPr>
          <p:cNvPr id="24579" name="备注占位符 2"/>
          <p:cNvSpPr>
            <a:spLocks noGrp="1"/>
          </p:cNvSpPr>
          <p:nvPr>
            <p:ph type="body"/>
          </p:nvPr>
        </p:nvSpPr>
        <p:spPr>
          <a:ln/>
        </p:spPr>
        <p:txBody>
          <a:bodyPr wrap="square" lIns="91440" tIns="45720" rIns="91440" bIns="45720" anchor="t" anchorCtr="0"/>
          <a:lstStyle/>
          <a:p>
            <a:pPr lvl="0" eaLnBrk="1" hangingPunct="1"/>
            <a:endParaRPr lang="zh-CN" altLang="en-US" dirty="0"/>
          </a:p>
        </p:txBody>
      </p:sp>
      <p:sp>
        <p:nvSpPr>
          <p:cNvPr id="24580" name="灯片编号占位符 3"/>
          <p:cNvSpPr txBox="1">
            <a:spLocks noGrp="1"/>
          </p:cNvSpPr>
          <p:nvPr>
            <p:ph type="sldNum" sz="quarter"/>
          </p:nvPr>
        </p:nvSpPr>
        <p:spPr>
          <a:xfrm>
            <a:off x="3884613" y="8685213"/>
            <a:ext cx="2971800" cy="458787"/>
          </a:xfrm>
          <a:prstGeom prst="rect">
            <a:avLst/>
          </a:prstGeom>
          <a:noFill/>
          <a:ln w="9525">
            <a:noFill/>
          </a:ln>
        </p:spPr>
        <p:txBody>
          <a:bodyPr anchor="b" anchorCtr="0"/>
          <a:lstStyle/>
          <a:p>
            <a:pPr algn="r"/>
            <a:fld id="{9A0DB2DC-4C9A-4742-B13C-FB6460FD3503}" type="slidenum">
              <a:rPr lang="zh-CN" altLang="en-US" sz="1200" dirty="0">
                <a:solidFill>
                  <a:prstClr val="black"/>
                </a:solidFill>
              </a:rPr>
              <a:pPr algn="r"/>
              <a:t>99</a:t>
            </a:fld>
            <a:endParaRPr lang="zh-CN" altLang="en-US" sz="1200" dirty="0">
              <a:solidFill>
                <a:prstClr val="black"/>
              </a:solidFill>
            </a:endParaRPr>
          </a:p>
        </p:txBody>
      </p:sp>
    </p:spTree>
    <p:extLst>
      <p:ext uri="{BB962C8B-B14F-4D97-AF65-F5344CB8AC3E}">
        <p14:creationId xmlns:p14="http://schemas.microsoft.com/office/powerpoint/2010/main" val="33207379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4" name="灯片编号占位符 3"/>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竖排文字占位符 2"/>
          <p:cNvSpPr>
            <a:spLocks noGrp="1"/>
          </p:cNvSpPr>
          <p:nvPr>
            <p:ph type="body" orient="vert" idx="1"/>
          </p:nvPr>
        </p:nvSpPr>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noProof="1"/>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4" name="灯片编号占位符 3"/>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7" name="矩形 6"/>
          <p:cNvSpPr/>
          <p:nvPr/>
        </p:nvSpPr>
        <p:spPr>
          <a:xfrm>
            <a:off x="0" y="0"/>
            <a:ext cx="12192000" cy="1295400"/>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pic>
        <p:nvPicPr>
          <p:cNvPr id="8" name="图片 7"/>
          <p:cNvPicPr>
            <a:picLocks noChangeAspect="1"/>
          </p:cNvPicPr>
          <p:nvPr/>
        </p:nvPicPr>
        <p:blipFill>
          <a:blip r:embed="rId2"/>
          <a:stretch>
            <a:fillRect/>
          </a:stretch>
        </p:blipFill>
        <p:spPr>
          <a:xfrm>
            <a:off x="9644380" y="83185"/>
            <a:ext cx="1158241" cy="1130300"/>
          </a:xfrm>
          <a:prstGeom prst="roundRect">
            <a:avLst/>
          </a:prstGeom>
        </p:spPr>
      </p:pic>
      <p:sp>
        <p:nvSpPr>
          <p:cNvPr id="9" name="矩形 8"/>
          <p:cNvSpPr/>
          <p:nvPr/>
        </p:nvSpPr>
        <p:spPr>
          <a:xfrm>
            <a:off x="10714990" y="49530"/>
            <a:ext cx="1480185" cy="1214120"/>
          </a:xfrm>
          <a:prstGeom prst="rect">
            <a:avLst/>
          </a:prstGeom>
          <a:noFill/>
          <a:ln>
            <a:noFill/>
          </a:ln>
        </p:spPr>
        <p:txBody>
          <a:bodyPr wrap="none"/>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设计有规</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施工有范</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维护有程</a:t>
            </a:r>
          </a:p>
        </p:txBody>
      </p:sp>
      <p:sp>
        <p:nvSpPr>
          <p:cNvPr id="10" name="日期占位符 1"/>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defRPr smtClean="0"/>
            </a:lvl1pPr>
          </a:lstStyle>
          <a:p>
            <a:pPr marL="0" marR="0" lvl="0" indent="0" algn="l" defTabSz="914400" rtl="0" eaLnBrk="1" fontAlgn="auto" latinLnBrk="0" hangingPunct="1">
              <a:lnSpc>
                <a:spcPct val="100000"/>
              </a:lnSpc>
              <a:spcBef>
                <a:spcPct val="0"/>
              </a:spcBef>
              <a:spcAft>
                <a:spcPct val="0"/>
              </a:spcAft>
              <a:buClrTx/>
              <a:buSzTx/>
              <a:buFontTx/>
              <a:buNone/>
              <a:defRPr/>
            </a:pPr>
            <a:fld id="{3C778A16-9235-4924-AFA4-53343C00AFD5}"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11" name="页脚占位符 2"/>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defRPr/>
            </a:lvl1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12" name="灯片编号占位符 3"/>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p>
            <a:pPr algn="r">
              <a:buNone/>
            </a:pPr>
            <a:fld id="{9A0DB2DC-4C9A-4742-B13C-FB6460FD3503}" type="slidenum">
              <a:rPr lang="zh-CN" altLang="en-US" dirty="0"/>
              <a:t>‹#›</a:t>
            </a:fld>
            <a:endParaRPr lang="zh-CN" alt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ppt_x</p:attrName>
                                        </p:attrNameLst>
                                      </p:cBhvr>
                                      <p:tavLst>
                                        <p:tav tm="0">
                                          <p:val>
                                            <p:strVal val="0-#ppt_w/2"/>
                                          </p:val>
                                        </p:tav>
                                        <p:tav tm="100000">
                                          <p:val>
                                            <p:strVal val="#ppt_x"/>
                                          </p:val>
                                        </p:tav>
                                      </p:tavLst>
                                    </p:anim>
                                    <p:anim calcmode="lin" valueType="num">
                                      <p:cBhvr>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2000"/>
                                        <p:tgtEl>
                                          <p:spTgt spid="8"/>
                                        </p:tgtEl>
                                      </p:cBhvr>
                                    </p:animEffect>
                                  </p:childTnLst>
                                </p:cTn>
                              </p:par>
                              <p:par>
                                <p:cTn id="14" presetID="6" presetClass="entr" presetSubtype="16"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circle(in)">
                                      <p:cBhvr>
                                        <p:cTn id="1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noProof="1"/>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noProof="1" smtClean="0"/>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内容占位符 3"/>
          <p:cNvSpPr>
            <a:spLocks noGrp="1"/>
          </p:cNvSpPr>
          <p:nvPr>
            <p:ph sz="half" idx="2"/>
          </p:nvPr>
        </p:nvSpPr>
        <p:spPr>
          <a:xfrm>
            <a:off x="6172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noProof="1"/>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9" name="灯片编号占位符 8"/>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5" name="灯片编号占位符 4"/>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4" name="灯片编号占位符 3"/>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noProof="1"/>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sp>
        <p:nvSpPr>
          <p:cNvPr id="7" name="矩形 6"/>
          <p:cNvSpPr/>
          <p:nvPr/>
        </p:nvSpPr>
        <p:spPr>
          <a:xfrm>
            <a:off x="0" y="0"/>
            <a:ext cx="12192000" cy="1295400"/>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pic>
        <p:nvPicPr>
          <p:cNvPr id="8" name="图片 7"/>
          <p:cNvPicPr>
            <a:picLocks noChangeAspect="1"/>
          </p:cNvPicPr>
          <p:nvPr/>
        </p:nvPicPr>
        <p:blipFill>
          <a:blip r:embed="rId2"/>
          <a:stretch>
            <a:fillRect/>
          </a:stretch>
        </p:blipFill>
        <p:spPr>
          <a:xfrm>
            <a:off x="9644379" y="83185"/>
            <a:ext cx="1158241" cy="1130300"/>
          </a:xfrm>
          <a:prstGeom prst="roundRect">
            <a:avLst/>
          </a:prstGeom>
        </p:spPr>
      </p:pic>
      <p:sp>
        <p:nvSpPr>
          <p:cNvPr id="9" name="矩形 8"/>
          <p:cNvSpPr/>
          <p:nvPr/>
        </p:nvSpPr>
        <p:spPr>
          <a:xfrm>
            <a:off x="10714990" y="49530"/>
            <a:ext cx="1480185" cy="1214120"/>
          </a:xfrm>
          <a:prstGeom prst="rect">
            <a:avLst/>
          </a:prstGeom>
          <a:noFill/>
          <a:ln>
            <a:noFill/>
          </a:ln>
        </p:spPr>
        <p:txBody>
          <a:bodyPr wrap="none"/>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设计有规</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施工有范</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2400" b="1" i="0" u="none" strike="noStrike" kern="1200" cap="none" spc="0" normalizeH="0" baseline="0" noProof="1">
                <a:ln w="9525">
                  <a:solidFill>
                    <a:schemeClr val="bg1"/>
                  </a:solidFill>
                  <a:prstDash val="solid"/>
                </a:ln>
                <a:solidFill>
                  <a:srgbClr val="008192"/>
                </a:solidFill>
                <a:effectLst>
                  <a:outerShdw blurRad="12700" dist="38100" dir="2700000" algn="tl" rotWithShape="0">
                    <a:schemeClr val="accent5">
                      <a:lumMod val="60000"/>
                      <a:lumOff val="40000"/>
                    </a:schemeClr>
                  </a:outerShdw>
                </a:effectLst>
                <a:uLnTx/>
                <a:uFillTx/>
                <a:latin typeface="方正舒体" panose="02010601030101010101" charset="-122"/>
                <a:ea typeface="方正舒体" panose="02010601030101010101" charset="-122"/>
                <a:cs typeface="+mn-cs"/>
              </a:rPr>
              <a:t>维护有程</a:t>
            </a:r>
          </a:p>
        </p:txBody>
      </p:sp>
      <p:sp>
        <p:nvSpPr>
          <p:cNvPr id="10" name="日期占位符 1"/>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defRPr smtClean="0"/>
            </a:lvl1pPr>
          </a:lstStyle>
          <a:p>
            <a:pPr marL="0" marR="0" lvl="0" indent="0" algn="l" defTabSz="914400" rtl="0" eaLnBrk="1" fontAlgn="auto" latinLnBrk="0" hangingPunct="1">
              <a:lnSpc>
                <a:spcPct val="100000"/>
              </a:lnSpc>
              <a:spcBef>
                <a:spcPct val="0"/>
              </a:spcBef>
              <a:spcAft>
                <a:spcPct val="0"/>
              </a:spcAft>
              <a:buClrTx/>
              <a:buSzTx/>
              <a:buFontTx/>
              <a:buNone/>
              <a:defRPr/>
            </a:pPr>
            <a:fld id="{99D36B4D-1D9C-4586-BA5A-7A26DED5C697}"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11" name="页脚占位符 2"/>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defRPr/>
            </a:lvl1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12" name="灯片编号占位符 3"/>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p>
            <a:pPr algn="r">
              <a:buNone/>
            </a:pPr>
            <a:fld id="{9A0DB2DC-4C9A-4742-B13C-FB6460FD3503}" type="slidenum">
              <a:rPr lang="zh-CN" altLang="en-US" dirty="0"/>
              <a:t>‹#›</a:t>
            </a:fld>
            <a:endParaRPr lang="zh-CN" alt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ppt_x</p:attrName>
                                        </p:attrNameLst>
                                      </p:cBhvr>
                                      <p:tavLst>
                                        <p:tav tm="0">
                                          <p:val>
                                            <p:strVal val="0-#ppt_w/2"/>
                                          </p:val>
                                        </p:tav>
                                        <p:tav tm="100000">
                                          <p:val>
                                            <p:strVal val="#ppt_x"/>
                                          </p:val>
                                        </p:tav>
                                      </p:tavLst>
                                    </p:anim>
                                    <p:anim calcmode="lin" valueType="num">
                                      <p:cBhvr>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6" presetClass="entr" presetSubtype="16"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circle(in)">
                                      <p:cBhvr>
                                        <p:cTn id="13" dur="2000"/>
                                        <p:tgtEl>
                                          <p:spTgt spid="8"/>
                                        </p:tgtEl>
                                      </p:cBhvr>
                                    </p:animEffect>
                                  </p:childTnLst>
                                </p:cTn>
                              </p:par>
                              <p:par>
                                <p:cTn id="14" presetID="6" presetClass="entr" presetSubtype="16"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circle(in)">
                                      <p:cBhvr>
                                        <p:cTn id="16"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noProof="1"/>
              <a:t>单击此处编辑母版标题样式</a:t>
            </a:r>
          </a:p>
        </p:txBody>
      </p:sp>
      <p:sp>
        <p:nvSpPr>
          <p:cNvPr id="3" name="图片占位符 2"/>
          <p:cNvSpPr>
            <a:spLocks noGrp="1"/>
          </p:cNvSpPr>
          <p:nvPr>
            <p:ph type="pic" idx="1"/>
          </p:nvPr>
        </p:nvSpPr>
        <p:spPr>
          <a:xfrm>
            <a:off x="5183188" y="987425"/>
            <a:ext cx="6172200" cy="4873625"/>
          </a:xfrm>
        </p:spPr>
        <p:txBody>
          <a:bodyPr vert="horz" wrap="square" lIns="91440" tIns="45720" rIns="91440" bIns="4572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defRPr/>
            </a:pPr>
            <a:endParaRPr kumimoji="0" lang="zh-CN" altLang="en-US" sz="3200" b="0" i="0" u="none" strike="noStrike" kern="1200" cap="none" spc="0" normalizeH="0" baseline="0" noProof="1">
              <a:ln>
                <a:noFill/>
              </a:ln>
              <a:solidFill>
                <a:schemeClr val="tx1"/>
              </a:solidFill>
              <a:effectLst/>
              <a:uLnTx/>
              <a:uFillTx/>
              <a:latin typeface="+mn-lt"/>
              <a:ea typeface="+mn-ea"/>
              <a:cs typeface="+mn-cs"/>
            </a:endParaRP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竖排文字占位符 2"/>
          <p:cNvSpPr>
            <a:spLocks noGrp="1"/>
          </p:cNvSpPr>
          <p:nvPr>
            <p:ph type="body" orient="vert" idx="1"/>
          </p:nvPr>
        </p:nvSpPr>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noProof="1"/>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noProof="1"/>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noProof="1" smtClean="0"/>
              <a:t>单击此处编辑母版文本样式</a:t>
            </a:r>
          </a:p>
        </p:txBody>
      </p:sp>
      <p:sp>
        <p:nvSpPr>
          <p:cNvPr id="4" name="日期占位符 3"/>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内容占位符 3"/>
          <p:cNvSpPr>
            <a:spLocks noGrp="1"/>
          </p:cNvSpPr>
          <p:nvPr>
            <p:ph sz="half" idx="2"/>
          </p:nvPr>
        </p:nvSpPr>
        <p:spPr>
          <a:xfrm>
            <a:off x="6172200" y="1825625"/>
            <a:ext cx="5181600" cy="435133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noProof="1"/>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noProof="1" smtClean="0"/>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7" name="日期占位符 6"/>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8" name="页脚占位符 7"/>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9" name="灯片编号占位符 8"/>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noProof="1"/>
              <a:t>单击此处编辑母版标题样式</a:t>
            </a:r>
          </a:p>
        </p:txBody>
      </p:sp>
      <p:sp>
        <p:nvSpPr>
          <p:cNvPr id="3" name="日期占位符 2"/>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4" name="页脚占位符 3"/>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5" name="灯片编号占位符 4"/>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3" name="页脚占位符 2"/>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4" name="灯片编号占位符 3"/>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noProof="1"/>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noProof="1" smtClean="0"/>
              <a:t>单击此处编辑母版文本样式</a:t>
            </a:r>
          </a:p>
          <a:p>
            <a:pPr lvl="1"/>
            <a:r>
              <a:rPr lang="zh-CN" altLang="en-US" noProof="1" smtClean="0"/>
              <a:t>第二级</a:t>
            </a:r>
          </a:p>
          <a:p>
            <a:pPr lvl="2"/>
            <a:r>
              <a:rPr lang="zh-CN" altLang="en-US" noProof="1" smtClean="0"/>
              <a:t>第三级</a:t>
            </a:r>
          </a:p>
          <a:p>
            <a:pPr lvl="3"/>
            <a:r>
              <a:rPr lang="zh-CN" altLang="en-US" noProof="1" smtClean="0"/>
              <a:t>第四级</a:t>
            </a:r>
          </a:p>
          <a:p>
            <a:pPr lvl="4"/>
            <a:r>
              <a:rPr lang="zh-CN" altLang="en-US" noProof="1" smtClean="0"/>
              <a:t>第五级</a:t>
            </a:r>
            <a:endParaRPr lang="zh-CN" altLang="en-US" noProof="1"/>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noProof="1"/>
              <a:t>单击此处编辑母版标题样式</a:t>
            </a:r>
          </a:p>
        </p:txBody>
      </p:sp>
      <p:sp>
        <p:nvSpPr>
          <p:cNvPr id="3" name="图片占位符 2"/>
          <p:cNvSpPr>
            <a:spLocks noGrp="1"/>
          </p:cNvSpPr>
          <p:nvPr>
            <p:ph type="pic" idx="1"/>
          </p:nvPr>
        </p:nvSpPr>
        <p:spPr>
          <a:xfrm>
            <a:off x="5183188" y="987425"/>
            <a:ext cx="6172200" cy="4873625"/>
          </a:xfrm>
        </p:spPr>
        <p:txBody>
          <a:bodyPr vert="horz" wrap="square" lIns="91440" tIns="45720" rIns="91440" bIns="45720" numCol="1" anchor="t" anchorCtr="0" compatLnSpc="1"/>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marL="0" marR="0" lvl="0" indent="0" algn="l" defTabSz="914400" rtl="0" eaLnBrk="0" fontAlgn="base" latinLnBrk="0" hangingPunct="0">
              <a:lnSpc>
                <a:spcPct val="90000"/>
              </a:lnSpc>
              <a:spcBef>
                <a:spcPts val="1000"/>
              </a:spcBef>
              <a:spcAft>
                <a:spcPct val="0"/>
              </a:spcAft>
              <a:buClrTx/>
              <a:buSzTx/>
              <a:buFont typeface="Arial" panose="020B0604020202020204" pitchFamily="34" charset="0"/>
              <a:buNone/>
              <a:defRPr/>
            </a:pPr>
            <a:endParaRPr kumimoji="0" lang="zh-CN" altLang="en-US" sz="3200" b="0" i="0" u="none" strike="noStrike" kern="1200" cap="none" spc="0" normalizeH="0" baseline="0" noProof="1">
              <a:ln>
                <a:noFill/>
              </a:ln>
              <a:solidFill>
                <a:schemeClr val="tx1"/>
              </a:solidFill>
              <a:effectLst/>
              <a:uLnTx/>
              <a:uFillTx/>
              <a:latin typeface="+mn-lt"/>
              <a:ea typeface="+mn-ea"/>
              <a:cs typeface="+mn-cs"/>
            </a:endParaRP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noProof="1" smtClean="0"/>
              <a:t>单击此处编辑母版文本样式</a:t>
            </a:r>
          </a:p>
        </p:txBody>
      </p:sp>
      <p:sp>
        <p:nvSpPr>
          <p:cNvPr id="5" name="日期占位符 4"/>
          <p:cNvSpPr>
            <a:spLocks noGrp="1"/>
          </p:cNvSpPr>
          <p:nvPr>
            <p:ph type="dt" sz="half" idx="10"/>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6" name="页脚占位符 5"/>
          <p:cNvSpPr>
            <a:spLocks noGrp="1"/>
          </p:cNvSpPr>
          <p:nvPr>
            <p:ph type="ftr" sz="quarter" idx="11"/>
          </p:nvPr>
        </p:nvSpPr>
        <p:spPr/>
        <p:txBody>
          <a:body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7" name="灯片编号占位符 6"/>
          <p:cNvSpPr>
            <a:spLocks noGrp="1"/>
          </p:cNvSpPr>
          <p:nvPr>
            <p:ph type="sldNum" sz="quarter" idx="12"/>
          </p:nvPr>
        </p:nvSpPr>
        <p:spPr/>
        <p:txBody>
          <a:body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标题占位符 1"/>
          <p:cNvSpPr>
            <a:spLocks noGrp="1"/>
          </p:cNvSpPr>
          <p:nvPr>
            <p:ph type="title"/>
          </p:nvPr>
        </p:nvSpPr>
        <p:spPr>
          <a:xfrm>
            <a:off x="838200" y="365125"/>
            <a:ext cx="10515600" cy="1325563"/>
          </a:xfrm>
          <a:prstGeom prst="rect">
            <a:avLst/>
          </a:prstGeom>
          <a:noFill/>
          <a:ln w="9525">
            <a:noFill/>
          </a:ln>
        </p:spPr>
        <p:txBody>
          <a:bodyPr anchor="ctr" anchorCtr="0"/>
          <a:lstStyle/>
          <a:p>
            <a:pPr lvl="0"/>
            <a:r>
              <a:rPr lang="zh-CN" altLang="en-US" dirty="0"/>
              <a:t>单击此处编辑母版标题样式</a:t>
            </a:r>
          </a:p>
        </p:txBody>
      </p:sp>
      <p:sp>
        <p:nvSpPr>
          <p:cNvPr id="1027" name="文本占位符 2"/>
          <p:cNvSpPr>
            <a:spLocks noGrp="1"/>
          </p:cNvSpPr>
          <p:nvPr>
            <p:ph type="body"/>
          </p:nvPr>
        </p:nvSpPr>
        <p:spPr>
          <a:xfrm>
            <a:off x="838200" y="1825625"/>
            <a:ext cx="10515600" cy="4351338"/>
          </a:xfrm>
          <a:prstGeom prst="rect">
            <a:avLst/>
          </a:prstGeom>
          <a:noFill/>
          <a:ln w="9525">
            <a:noFill/>
          </a:ln>
        </p:spPr>
        <p:txBody>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defRPr sz="1200" noProof="1" smtClean="0">
                <a:solidFill>
                  <a:schemeClr val="tx1">
                    <a:tint val="75000"/>
                  </a:schemeClr>
                </a:solidFill>
                <a:latin typeface="+mn-lt"/>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fld id="{A35C4A31-230B-4C92-BC64-647307029971}"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defRPr sz="1200" noProof="1">
                <a:solidFill>
                  <a:schemeClr val="tx1">
                    <a:tint val="75000"/>
                  </a:schemeClr>
                </a:solidFill>
              </a:defRPr>
            </a:lvl1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2pPr>
      <a:lvl3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3pPr>
      <a:lvl4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4pPr>
      <a:lvl5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5pPr>
      <a:lvl6pPr marL="4572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6pPr>
      <a:lvl7pPr marL="9144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7pPr>
      <a:lvl8pPr marL="13716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8pPr>
      <a:lvl9pPr marL="18288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标题占位符 1"/>
          <p:cNvSpPr>
            <a:spLocks noGrp="1"/>
          </p:cNvSpPr>
          <p:nvPr>
            <p:ph type="title"/>
          </p:nvPr>
        </p:nvSpPr>
        <p:spPr>
          <a:xfrm>
            <a:off x="838200" y="365125"/>
            <a:ext cx="10515600" cy="1325563"/>
          </a:xfrm>
          <a:prstGeom prst="rect">
            <a:avLst/>
          </a:prstGeom>
          <a:noFill/>
          <a:ln w="9525">
            <a:noFill/>
          </a:ln>
        </p:spPr>
        <p:txBody>
          <a:bodyPr anchor="ctr" anchorCtr="0"/>
          <a:lstStyle/>
          <a:p>
            <a:pPr lvl="0"/>
            <a:r>
              <a:rPr lang="zh-CN" altLang="en-US" dirty="0"/>
              <a:t>单击此处编辑母版标题样式</a:t>
            </a:r>
          </a:p>
        </p:txBody>
      </p:sp>
      <p:sp>
        <p:nvSpPr>
          <p:cNvPr id="2051" name="文本占位符 2"/>
          <p:cNvSpPr>
            <a:spLocks noGrp="1"/>
          </p:cNvSpPr>
          <p:nvPr>
            <p:ph type="body"/>
          </p:nvPr>
        </p:nvSpPr>
        <p:spPr>
          <a:xfrm>
            <a:off x="838200" y="1825625"/>
            <a:ext cx="10515600" cy="4351338"/>
          </a:xfrm>
          <a:prstGeom prst="rect">
            <a:avLst/>
          </a:prstGeom>
          <a:noFill/>
          <a:ln w="9525">
            <a:noFill/>
          </a:ln>
        </p:spPr>
        <p:txBody>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defRPr sz="1200" noProof="1" smtClean="0">
                <a:solidFill>
                  <a:schemeClr val="tx1">
                    <a:tint val="75000"/>
                  </a:schemeClr>
                </a:solidFill>
                <a:latin typeface="+mn-lt"/>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fld id="{076AC210-880B-4E1E-9D76-3581BAD3055C}" type="datetimeFigureOut">
              <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rPr>
              <a:t>2026/8/9</a:t>
            </a:fld>
            <a:endParaRPr kumimoji="0" lang="zh-CN" altLang="en-US" sz="1200" b="0" i="0" u="none" strike="noStrike" kern="1200" cap="none" spc="0" normalizeH="0" baseline="0" noProof="1">
              <a:ln>
                <a:noFill/>
              </a:ln>
              <a:solidFill>
                <a:schemeClr val="tx1">
                  <a:tint val="75000"/>
                </a:schemeClr>
              </a:solidFill>
              <a:effectLst/>
              <a:uLnTx/>
              <a:uFillTx/>
              <a:latin typeface="+mn-lt"/>
              <a:ea typeface="+mn-ea"/>
              <a:cs typeface="+mn-cs"/>
            </a:endParaRPr>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defRPr sz="1200" noProof="1">
                <a:solidFill>
                  <a:schemeClr val="tx1">
                    <a:tint val="75000"/>
                  </a:schemeClr>
                </a:solidFill>
              </a:defRPr>
            </a:lvl1pP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1200" cap="none" spc="0" normalizeH="0" baseline="0" noProof="1">
              <a:ln>
                <a:noFill/>
              </a:ln>
              <a:solidFill>
                <a:schemeClr val="tx1">
                  <a:tint val="75000"/>
                </a:schemeClr>
              </a:solidFill>
              <a:effectLst/>
              <a:uLnTx/>
              <a:uFillTx/>
              <a:latin typeface="等线" panose="02010600030101010101" pitchFamily="2" charset="-122"/>
              <a:ea typeface="等线" panose="02010600030101010101" pitchFamily="2" charset="-122"/>
              <a:cs typeface="+mn-cs"/>
            </a:endParaRPr>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pPr lvl="0" eaLnBrk="1" hangingPunct="1">
              <a:buNone/>
            </a:pPr>
            <a:fld id="{9A0DB2DC-4C9A-4742-B13C-FB6460FD3503}" type="slidenum">
              <a:rPr lang="zh-CN" altLang="en-US" dirty="0">
                <a:latin typeface="等线" panose="02010600030101010101" pitchFamily="2" charset="-122"/>
              </a:rPr>
              <a:t>‹#›</a:t>
            </a:fld>
            <a:endParaRPr lang="zh-CN" altLang="en-US" dirty="0">
              <a:latin typeface="等线" panose="02010600030101010101" pitchFamily="2" charset="-122"/>
            </a:endParaRPr>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2pPr>
      <a:lvl3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3pPr>
      <a:lvl4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4pPr>
      <a:lvl5pPr algn="l" rtl="0" eaLnBrk="0" fontAlgn="base" hangingPunct="0">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5pPr>
      <a:lvl6pPr marL="4572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6pPr>
      <a:lvl7pPr marL="9144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7pPr>
      <a:lvl8pPr marL="13716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8pPr>
      <a:lvl9pPr marL="1828800" algn="l" rtl="0" fontAlgn="base">
        <a:lnSpc>
          <a:spcPct val="90000"/>
        </a:lnSpc>
        <a:spcBef>
          <a:spcPct val="0"/>
        </a:spcBef>
        <a:spcAft>
          <a:spcPct val="0"/>
        </a:spcAft>
        <a:defRPr sz="4400">
          <a:solidFill>
            <a:schemeClr val="tx1"/>
          </a:solidFill>
          <a:latin typeface="等线 Light" panose="02010600030101010101" pitchFamily="2" charset="-122"/>
          <a:ea typeface="等线 Light" panose="02010600030101010101" pitchFamily="2" charset="-122"/>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xml"/><Relationship Id="rId1" Type="http://schemas.openxmlformats.org/officeDocument/2006/relationships/tags" Target="../tags/tag2.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8" Type="http://schemas.openxmlformats.org/officeDocument/2006/relationships/tags" Target="../tags/tag30.xml"/><Relationship Id="rId13" Type="http://schemas.openxmlformats.org/officeDocument/2006/relationships/image" Target="../media/image4.jpeg"/><Relationship Id="rId3" Type="http://schemas.openxmlformats.org/officeDocument/2006/relationships/tags" Target="../tags/tag25.xml"/><Relationship Id="rId7" Type="http://schemas.openxmlformats.org/officeDocument/2006/relationships/tags" Target="../tags/tag29.xml"/><Relationship Id="rId12" Type="http://schemas.openxmlformats.org/officeDocument/2006/relationships/notesSlide" Target="../notesSlides/notesSlide10.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11" Type="http://schemas.openxmlformats.org/officeDocument/2006/relationships/slideLayout" Target="../slideLayouts/slideLayout2.xml"/><Relationship Id="rId5" Type="http://schemas.openxmlformats.org/officeDocument/2006/relationships/tags" Target="../tags/tag27.xml"/><Relationship Id="rId10" Type="http://schemas.openxmlformats.org/officeDocument/2006/relationships/tags" Target="../tags/tag32.xml"/><Relationship Id="rId4" Type="http://schemas.openxmlformats.org/officeDocument/2006/relationships/tags" Target="../tags/tag26.xml"/><Relationship Id="rId9" Type="http://schemas.openxmlformats.org/officeDocument/2006/relationships/tags" Target="../tags/tag31.xml"/></Relationships>
</file>

<file path=ppt/slides/_rels/slide100.xml.rels><?xml version="1.0" encoding="UTF-8" standalone="yes"?>
<Relationships xmlns="http://schemas.openxmlformats.org/package/2006/relationships"><Relationship Id="rId8" Type="http://schemas.openxmlformats.org/officeDocument/2006/relationships/tags" Target="../tags/tag243.xml"/><Relationship Id="rId13" Type="http://schemas.openxmlformats.org/officeDocument/2006/relationships/slideLayout" Target="../slideLayouts/slideLayout7.xml"/><Relationship Id="rId3" Type="http://schemas.openxmlformats.org/officeDocument/2006/relationships/tags" Target="../tags/tag238.xml"/><Relationship Id="rId7" Type="http://schemas.openxmlformats.org/officeDocument/2006/relationships/tags" Target="../tags/tag242.xml"/><Relationship Id="rId12" Type="http://schemas.openxmlformats.org/officeDocument/2006/relationships/tags" Target="../tags/tag247.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11" Type="http://schemas.openxmlformats.org/officeDocument/2006/relationships/tags" Target="../tags/tag246.xml"/><Relationship Id="rId5" Type="http://schemas.openxmlformats.org/officeDocument/2006/relationships/tags" Target="../tags/tag240.xml"/><Relationship Id="rId15" Type="http://schemas.openxmlformats.org/officeDocument/2006/relationships/image" Target="../media/image3.png"/><Relationship Id="rId10" Type="http://schemas.openxmlformats.org/officeDocument/2006/relationships/tags" Target="../tags/tag245.xml"/><Relationship Id="rId4" Type="http://schemas.openxmlformats.org/officeDocument/2006/relationships/tags" Target="../tags/tag239.xml"/><Relationship Id="rId9" Type="http://schemas.openxmlformats.org/officeDocument/2006/relationships/tags" Target="../tags/tag244.xml"/><Relationship Id="rId14" Type="http://schemas.openxmlformats.org/officeDocument/2006/relationships/notesSlide" Target="../notesSlides/notesSlide100.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8" Type="http://schemas.openxmlformats.org/officeDocument/2006/relationships/tags" Target="../tags/tag255.xml"/><Relationship Id="rId13" Type="http://schemas.openxmlformats.org/officeDocument/2006/relationships/slideLayout" Target="../slideLayouts/slideLayout7.xml"/><Relationship Id="rId3" Type="http://schemas.openxmlformats.org/officeDocument/2006/relationships/tags" Target="../tags/tag250.xml"/><Relationship Id="rId7" Type="http://schemas.openxmlformats.org/officeDocument/2006/relationships/tags" Target="../tags/tag254.xml"/><Relationship Id="rId12" Type="http://schemas.openxmlformats.org/officeDocument/2006/relationships/tags" Target="../tags/tag259.xml"/><Relationship Id="rId2" Type="http://schemas.openxmlformats.org/officeDocument/2006/relationships/tags" Target="../tags/tag249.xml"/><Relationship Id="rId1" Type="http://schemas.openxmlformats.org/officeDocument/2006/relationships/tags" Target="../tags/tag248.xml"/><Relationship Id="rId6" Type="http://schemas.openxmlformats.org/officeDocument/2006/relationships/tags" Target="../tags/tag253.xml"/><Relationship Id="rId11" Type="http://schemas.openxmlformats.org/officeDocument/2006/relationships/tags" Target="../tags/tag258.xml"/><Relationship Id="rId5" Type="http://schemas.openxmlformats.org/officeDocument/2006/relationships/tags" Target="../tags/tag252.xml"/><Relationship Id="rId15" Type="http://schemas.openxmlformats.org/officeDocument/2006/relationships/image" Target="../media/image3.png"/><Relationship Id="rId10" Type="http://schemas.openxmlformats.org/officeDocument/2006/relationships/tags" Target="../tags/tag257.xml"/><Relationship Id="rId4" Type="http://schemas.openxmlformats.org/officeDocument/2006/relationships/tags" Target="../tags/tag251.xml"/><Relationship Id="rId9" Type="http://schemas.openxmlformats.org/officeDocument/2006/relationships/tags" Target="../tags/tag256.xml"/><Relationship Id="rId14" Type="http://schemas.openxmlformats.org/officeDocument/2006/relationships/notesSlide" Target="../notesSlides/notesSlide10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105.xml"/><Relationship Id="rId2" Type="http://schemas.openxmlformats.org/officeDocument/2006/relationships/slideLayout" Target="../slideLayouts/slideLayout2.xml"/><Relationship Id="rId1" Type="http://schemas.openxmlformats.org/officeDocument/2006/relationships/themeOverride" Target="../theme/themeOverride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8" Type="http://schemas.openxmlformats.org/officeDocument/2006/relationships/tags" Target="../tags/tag267.xml"/><Relationship Id="rId13" Type="http://schemas.openxmlformats.org/officeDocument/2006/relationships/slideLayout" Target="../slideLayouts/slideLayout7.xml"/><Relationship Id="rId3" Type="http://schemas.openxmlformats.org/officeDocument/2006/relationships/tags" Target="../tags/tag262.xml"/><Relationship Id="rId7" Type="http://schemas.openxmlformats.org/officeDocument/2006/relationships/tags" Target="../tags/tag266.xml"/><Relationship Id="rId12" Type="http://schemas.openxmlformats.org/officeDocument/2006/relationships/tags" Target="../tags/tag271.xml"/><Relationship Id="rId2" Type="http://schemas.openxmlformats.org/officeDocument/2006/relationships/tags" Target="../tags/tag261.xml"/><Relationship Id="rId1" Type="http://schemas.openxmlformats.org/officeDocument/2006/relationships/tags" Target="../tags/tag260.xml"/><Relationship Id="rId6" Type="http://schemas.openxmlformats.org/officeDocument/2006/relationships/tags" Target="../tags/tag265.xml"/><Relationship Id="rId11" Type="http://schemas.openxmlformats.org/officeDocument/2006/relationships/tags" Target="../tags/tag270.xml"/><Relationship Id="rId5" Type="http://schemas.openxmlformats.org/officeDocument/2006/relationships/tags" Target="../tags/tag264.xml"/><Relationship Id="rId15" Type="http://schemas.openxmlformats.org/officeDocument/2006/relationships/image" Target="../media/image3.png"/><Relationship Id="rId10" Type="http://schemas.openxmlformats.org/officeDocument/2006/relationships/tags" Target="../tags/tag269.xml"/><Relationship Id="rId4" Type="http://schemas.openxmlformats.org/officeDocument/2006/relationships/tags" Target="../tags/tag263.xml"/><Relationship Id="rId9" Type="http://schemas.openxmlformats.org/officeDocument/2006/relationships/tags" Target="../tags/tag268.xml"/><Relationship Id="rId14" Type="http://schemas.openxmlformats.org/officeDocument/2006/relationships/notesSlide" Target="../notesSlides/notesSlide109.xml"/></Relationships>
</file>

<file path=ppt/slides/_rels/slide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8" Type="http://schemas.openxmlformats.org/officeDocument/2006/relationships/notesSlide" Target="../notesSlides/notesSlide110.xml"/><Relationship Id="rId3" Type="http://schemas.openxmlformats.org/officeDocument/2006/relationships/tags" Target="../tags/tag274.xml"/><Relationship Id="rId7" Type="http://schemas.openxmlformats.org/officeDocument/2006/relationships/slideLayout" Target="../slideLayouts/slideLayout2.xml"/><Relationship Id="rId2" Type="http://schemas.openxmlformats.org/officeDocument/2006/relationships/tags" Target="../tags/tag273.xml"/><Relationship Id="rId1" Type="http://schemas.openxmlformats.org/officeDocument/2006/relationships/tags" Target="../tags/tag272.xml"/><Relationship Id="rId6" Type="http://schemas.openxmlformats.org/officeDocument/2006/relationships/tags" Target="../tags/tag277.xml"/><Relationship Id="rId5" Type="http://schemas.openxmlformats.org/officeDocument/2006/relationships/tags" Target="../tags/tag276.xml"/><Relationship Id="rId4" Type="http://schemas.openxmlformats.org/officeDocument/2006/relationships/tags" Target="../tags/tag275.xml"/><Relationship Id="rId9" Type="http://schemas.openxmlformats.org/officeDocument/2006/relationships/image" Target="../media/image4.jpeg"/></Relationships>
</file>

<file path=ppt/slides/_rels/slide111.xml.rels><?xml version="1.0" encoding="UTF-8" standalone="yes"?>
<Relationships xmlns="http://schemas.openxmlformats.org/package/2006/relationships"><Relationship Id="rId8" Type="http://schemas.openxmlformats.org/officeDocument/2006/relationships/notesSlide" Target="../notesSlides/notesSlide111.xml"/><Relationship Id="rId3" Type="http://schemas.openxmlformats.org/officeDocument/2006/relationships/tags" Target="../tags/tag280.xml"/><Relationship Id="rId7" Type="http://schemas.openxmlformats.org/officeDocument/2006/relationships/slideLayout" Target="../slideLayouts/slideLayout2.xml"/><Relationship Id="rId2" Type="http://schemas.openxmlformats.org/officeDocument/2006/relationships/tags" Target="../tags/tag279.xml"/><Relationship Id="rId1" Type="http://schemas.openxmlformats.org/officeDocument/2006/relationships/tags" Target="../tags/tag278.xml"/><Relationship Id="rId6" Type="http://schemas.openxmlformats.org/officeDocument/2006/relationships/tags" Target="../tags/tag283.xml"/><Relationship Id="rId5" Type="http://schemas.openxmlformats.org/officeDocument/2006/relationships/tags" Target="../tags/tag282.xml"/><Relationship Id="rId4" Type="http://schemas.openxmlformats.org/officeDocument/2006/relationships/tags" Target="../tags/tag281.xml"/><Relationship Id="rId9" Type="http://schemas.openxmlformats.org/officeDocument/2006/relationships/image" Target="../media/image4.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8" Type="http://schemas.openxmlformats.org/officeDocument/2006/relationships/notesSlide" Target="../notesSlides/notesSlide115.xml"/><Relationship Id="rId3" Type="http://schemas.openxmlformats.org/officeDocument/2006/relationships/tags" Target="../tags/tag286.xml"/><Relationship Id="rId7" Type="http://schemas.openxmlformats.org/officeDocument/2006/relationships/slideLayout" Target="../slideLayouts/slideLayout2.xml"/><Relationship Id="rId2" Type="http://schemas.openxmlformats.org/officeDocument/2006/relationships/tags" Target="../tags/tag285.xml"/><Relationship Id="rId1" Type="http://schemas.openxmlformats.org/officeDocument/2006/relationships/tags" Target="../tags/tag284.xml"/><Relationship Id="rId6" Type="http://schemas.openxmlformats.org/officeDocument/2006/relationships/tags" Target="../tags/tag289.xml"/><Relationship Id="rId5" Type="http://schemas.openxmlformats.org/officeDocument/2006/relationships/tags" Target="../tags/tag288.xml"/><Relationship Id="rId4" Type="http://schemas.openxmlformats.org/officeDocument/2006/relationships/tags" Target="../tags/tag287.xml"/><Relationship Id="rId9" Type="http://schemas.openxmlformats.org/officeDocument/2006/relationships/image" Target="../media/image4.jpeg"/></Relationships>
</file>

<file path=ppt/slides/_rels/slide116.xml.rels><?xml version="1.0" encoding="UTF-8" standalone="yes"?>
<Relationships xmlns="http://schemas.openxmlformats.org/package/2006/relationships"><Relationship Id="rId8" Type="http://schemas.openxmlformats.org/officeDocument/2006/relationships/notesSlide" Target="../notesSlides/notesSlide116.xml"/><Relationship Id="rId3" Type="http://schemas.openxmlformats.org/officeDocument/2006/relationships/tags" Target="../tags/tag292.xml"/><Relationship Id="rId7" Type="http://schemas.openxmlformats.org/officeDocument/2006/relationships/slideLayout" Target="../slideLayouts/slideLayout2.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tags" Target="../tags/tag295.xml"/><Relationship Id="rId5" Type="http://schemas.openxmlformats.org/officeDocument/2006/relationships/tags" Target="../tags/tag294.xml"/><Relationship Id="rId4" Type="http://schemas.openxmlformats.org/officeDocument/2006/relationships/tags" Target="../tags/tag293.xml"/><Relationship Id="rId9" Type="http://schemas.openxmlformats.org/officeDocument/2006/relationships/image" Target="../media/image4.jpeg"/></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9.wmf"/><Relationship Id="rId5" Type="http://schemas.openxmlformats.org/officeDocument/2006/relationships/oleObject" Target="../embeddings/oleObject1.bin"/><Relationship Id="rId4" Type="http://schemas.openxmlformats.org/officeDocument/2006/relationships/image" Target="../media/image10.jpe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8" Type="http://schemas.openxmlformats.org/officeDocument/2006/relationships/notesSlide" Target="../notesSlides/notesSlide130.xml"/><Relationship Id="rId3" Type="http://schemas.openxmlformats.org/officeDocument/2006/relationships/tags" Target="../tags/tag298.xml"/><Relationship Id="rId7" Type="http://schemas.openxmlformats.org/officeDocument/2006/relationships/slideLayout" Target="../slideLayouts/slideLayout2.xml"/><Relationship Id="rId2" Type="http://schemas.openxmlformats.org/officeDocument/2006/relationships/tags" Target="../tags/tag297.xml"/><Relationship Id="rId1" Type="http://schemas.openxmlformats.org/officeDocument/2006/relationships/tags" Target="../tags/tag296.xml"/><Relationship Id="rId6" Type="http://schemas.openxmlformats.org/officeDocument/2006/relationships/tags" Target="../tags/tag301.xml"/><Relationship Id="rId5" Type="http://schemas.openxmlformats.org/officeDocument/2006/relationships/tags" Target="../tags/tag300.xml"/><Relationship Id="rId4" Type="http://schemas.openxmlformats.org/officeDocument/2006/relationships/tags" Target="../tags/tag299.xml"/><Relationship Id="rId9" Type="http://schemas.openxmlformats.org/officeDocument/2006/relationships/image" Target="../media/image4.jpeg"/></Relationships>
</file>

<file path=ppt/slides/_rels/slide131.xml.rels><?xml version="1.0" encoding="UTF-8" standalone="yes"?>
<Relationships xmlns="http://schemas.openxmlformats.org/package/2006/relationships"><Relationship Id="rId8" Type="http://schemas.openxmlformats.org/officeDocument/2006/relationships/notesSlide" Target="../notesSlides/notesSlide131.xml"/><Relationship Id="rId3" Type="http://schemas.openxmlformats.org/officeDocument/2006/relationships/tags" Target="../tags/tag304.xml"/><Relationship Id="rId7" Type="http://schemas.openxmlformats.org/officeDocument/2006/relationships/slideLayout" Target="../slideLayouts/slideLayout2.xml"/><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9" Type="http://schemas.openxmlformats.org/officeDocument/2006/relationships/image" Target="../media/image4.jpe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8" Type="http://schemas.openxmlformats.org/officeDocument/2006/relationships/notesSlide" Target="../notesSlides/notesSlide138.xml"/><Relationship Id="rId3" Type="http://schemas.openxmlformats.org/officeDocument/2006/relationships/tags" Target="../tags/tag310.xml"/><Relationship Id="rId7" Type="http://schemas.openxmlformats.org/officeDocument/2006/relationships/slideLayout" Target="../slideLayouts/slideLayout2.xml"/><Relationship Id="rId2" Type="http://schemas.openxmlformats.org/officeDocument/2006/relationships/tags" Target="../tags/tag309.xml"/><Relationship Id="rId1" Type="http://schemas.openxmlformats.org/officeDocument/2006/relationships/tags" Target="../tags/tag308.xml"/><Relationship Id="rId6" Type="http://schemas.openxmlformats.org/officeDocument/2006/relationships/tags" Target="../tags/tag313.xml"/><Relationship Id="rId5" Type="http://schemas.openxmlformats.org/officeDocument/2006/relationships/tags" Target="../tags/tag312.xml"/><Relationship Id="rId4" Type="http://schemas.openxmlformats.org/officeDocument/2006/relationships/tags" Target="../tags/tag311.xml"/><Relationship Id="rId9" Type="http://schemas.openxmlformats.org/officeDocument/2006/relationships/image" Target="../media/image4.jpeg"/></Relationships>
</file>

<file path=ppt/slides/_rels/slide139.xml.rels><?xml version="1.0" encoding="UTF-8" standalone="yes"?>
<Relationships xmlns="http://schemas.openxmlformats.org/package/2006/relationships"><Relationship Id="rId8" Type="http://schemas.openxmlformats.org/officeDocument/2006/relationships/notesSlide" Target="../notesSlides/notesSlide139.xml"/><Relationship Id="rId3" Type="http://schemas.openxmlformats.org/officeDocument/2006/relationships/tags" Target="../tags/tag316.xml"/><Relationship Id="rId7" Type="http://schemas.openxmlformats.org/officeDocument/2006/relationships/slideLayout" Target="../slideLayouts/slideLayout2.xml"/><Relationship Id="rId2" Type="http://schemas.openxmlformats.org/officeDocument/2006/relationships/tags" Target="../tags/tag315.xml"/><Relationship Id="rId1" Type="http://schemas.openxmlformats.org/officeDocument/2006/relationships/tags" Target="../tags/tag314.xml"/><Relationship Id="rId6" Type="http://schemas.openxmlformats.org/officeDocument/2006/relationships/tags" Target="../tags/tag319.xml"/><Relationship Id="rId5" Type="http://schemas.openxmlformats.org/officeDocument/2006/relationships/tags" Target="../tags/tag318.xml"/><Relationship Id="rId4" Type="http://schemas.openxmlformats.org/officeDocument/2006/relationships/tags" Target="../tags/tag317.xml"/><Relationship Id="rId9" Type="http://schemas.openxmlformats.org/officeDocument/2006/relationships/image" Target="../media/image4.jpe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4.xml"/><Relationship Id="rId1" Type="http://schemas.openxmlformats.org/officeDocument/2006/relationships/tags" Target="../tags/tag33.xml"/><Relationship Id="rId4"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8" Type="http://schemas.openxmlformats.org/officeDocument/2006/relationships/notesSlide" Target="../notesSlides/notesSlide145.xml"/><Relationship Id="rId3" Type="http://schemas.openxmlformats.org/officeDocument/2006/relationships/tags" Target="../tags/tag322.xml"/><Relationship Id="rId7" Type="http://schemas.openxmlformats.org/officeDocument/2006/relationships/slideLayout" Target="../slideLayouts/slideLayout2.xml"/><Relationship Id="rId2" Type="http://schemas.openxmlformats.org/officeDocument/2006/relationships/tags" Target="../tags/tag321.xml"/><Relationship Id="rId1" Type="http://schemas.openxmlformats.org/officeDocument/2006/relationships/tags" Target="../tags/tag320.xml"/><Relationship Id="rId6" Type="http://schemas.openxmlformats.org/officeDocument/2006/relationships/tags" Target="../tags/tag325.xml"/><Relationship Id="rId5" Type="http://schemas.openxmlformats.org/officeDocument/2006/relationships/tags" Target="../tags/tag324.xml"/><Relationship Id="rId4" Type="http://schemas.openxmlformats.org/officeDocument/2006/relationships/tags" Target="../tags/tag323.xml"/><Relationship Id="rId9" Type="http://schemas.openxmlformats.org/officeDocument/2006/relationships/image" Target="../media/image4.jpeg"/></Relationships>
</file>

<file path=ppt/slides/_rels/slide146.xml.rels><?xml version="1.0" encoding="UTF-8" standalone="yes"?>
<Relationships xmlns="http://schemas.openxmlformats.org/package/2006/relationships"><Relationship Id="rId8" Type="http://schemas.openxmlformats.org/officeDocument/2006/relationships/notesSlide" Target="../notesSlides/notesSlide146.xml"/><Relationship Id="rId3" Type="http://schemas.openxmlformats.org/officeDocument/2006/relationships/tags" Target="../tags/tag328.xml"/><Relationship Id="rId7" Type="http://schemas.openxmlformats.org/officeDocument/2006/relationships/slideLayout" Target="../slideLayouts/slideLayout2.xml"/><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tags" Target="../tags/tag331.xml"/><Relationship Id="rId5" Type="http://schemas.openxmlformats.org/officeDocument/2006/relationships/tags" Target="../tags/tag330.xml"/><Relationship Id="rId4" Type="http://schemas.openxmlformats.org/officeDocument/2006/relationships/tags" Target="../tags/tag329.xml"/><Relationship Id="rId9" Type="http://schemas.openxmlformats.org/officeDocument/2006/relationships/image" Target="../media/image4.jpeg"/></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tags" Target="../tags/tag42.xml"/><Relationship Id="rId13" Type="http://schemas.openxmlformats.org/officeDocument/2006/relationships/image" Target="../media/image4.jpeg"/><Relationship Id="rId3" Type="http://schemas.openxmlformats.org/officeDocument/2006/relationships/tags" Target="../tags/tag37.xml"/><Relationship Id="rId7" Type="http://schemas.openxmlformats.org/officeDocument/2006/relationships/tags" Target="../tags/tag41.xml"/><Relationship Id="rId12" Type="http://schemas.openxmlformats.org/officeDocument/2006/relationships/notesSlide" Target="../notesSlides/notesSlide15.xml"/><Relationship Id="rId2" Type="http://schemas.openxmlformats.org/officeDocument/2006/relationships/tags" Target="../tags/tag36.xml"/><Relationship Id="rId1" Type="http://schemas.openxmlformats.org/officeDocument/2006/relationships/tags" Target="../tags/tag35.xml"/><Relationship Id="rId6" Type="http://schemas.openxmlformats.org/officeDocument/2006/relationships/tags" Target="../tags/tag40.xml"/><Relationship Id="rId11" Type="http://schemas.openxmlformats.org/officeDocument/2006/relationships/slideLayout" Target="../slideLayouts/slideLayout2.xml"/><Relationship Id="rId5" Type="http://schemas.openxmlformats.org/officeDocument/2006/relationships/tags" Target="../tags/tag39.xml"/><Relationship Id="rId10" Type="http://schemas.openxmlformats.org/officeDocument/2006/relationships/tags" Target="../tags/tag44.xml"/><Relationship Id="rId4" Type="http://schemas.openxmlformats.org/officeDocument/2006/relationships/tags" Target="../tags/tag38.xml"/><Relationship Id="rId9" Type="http://schemas.openxmlformats.org/officeDocument/2006/relationships/tags" Target="../tags/tag4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8" Type="http://schemas.openxmlformats.org/officeDocument/2006/relationships/notesSlide" Target="../notesSlides/notesSlide153.xml"/><Relationship Id="rId3" Type="http://schemas.openxmlformats.org/officeDocument/2006/relationships/tags" Target="../tags/tag334.xml"/><Relationship Id="rId7" Type="http://schemas.openxmlformats.org/officeDocument/2006/relationships/slideLayout" Target="../slideLayouts/slideLayout2.xml"/><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tags" Target="../tags/tag337.xml"/><Relationship Id="rId5" Type="http://schemas.openxmlformats.org/officeDocument/2006/relationships/tags" Target="../tags/tag336.xml"/><Relationship Id="rId4" Type="http://schemas.openxmlformats.org/officeDocument/2006/relationships/tags" Target="../tags/tag335.xml"/><Relationship Id="rId9" Type="http://schemas.openxmlformats.org/officeDocument/2006/relationships/image" Target="../media/image4.jpeg"/></Relationships>
</file>

<file path=ppt/slides/_rels/slide154.xml.rels><?xml version="1.0" encoding="UTF-8" standalone="yes"?>
<Relationships xmlns="http://schemas.openxmlformats.org/package/2006/relationships"><Relationship Id="rId8" Type="http://schemas.openxmlformats.org/officeDocument/2006/relationships/notesSlide" Target="../notesSlides/notesSlide154.xml"/><Relationship Id="rId3" Type="http://schemas.openxmlformats.org/officeDocument/2006/relationships/tags" Target="../tags/tag340.xml"/><Relationship Id="rId7" Type="http://schemas.openxmlformats.org/officeDocument/2006/relationships/slideLayout" Target="../slideLayouts/slideLayout2.xml"/><Relationship Id="rId2" Type="http://schemas.openxmlformats.org/officeDocument/2006/relationships/tags" Target="../tags/tag339.xml"/><Relationship Id="rId1" Type="http://schemas.openxmlformats.org/officeDocument/2006/relationships/tags" Target="../tags/tag338.xml"/><Relationship Id="rId6" Type="http://schemas.openxmlformats.org/officeDocument/2006/relationships/tags" Target="../tags/tag343.xml"/><Relationship Id="rId5" Type="http://schemas.openxmlformats.org/officeDocument/2006/relationships/tags" Target="../tags/tag342.xml"/><Relationship Id="rId4" Type="http://schemas.openxmlformats.org/officeDocument/2006/relationships/tags" Target="../tags/tag341.xml"/><Relationship Id="rId9" Type="http://schemas.openxmlformats.org/officeDocument/2006/relationships/image" Target="../media/image4.jpeg"/></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8" Type="http://schemas.openxmlformats.org/officeDocument/2006/relationships/notesSlide" Target="../notesSlides/notesSlide157.xml"/><Relationship Id="rId3" Type="http://schemas.openxmlformats.org/officeDocument/2006/relationships/tags" Target="../tags/tag346.xml"/><Relationship Id="rId7" Type="http://schemas.openxmlformats.org/officeDocument/2006/relationships/slideLayout" Target="../slideLayouts/slideLayout2.xml"/><Relationship Id="rId2" Type="http://schemas.openxmlformats.org/officeDocument/2006/relationships/tags" Target="../tags/tag345.xml"/><Relationship Id="rId1" Type="http://schemas.openxmlformats.org/officeDocument/2006/relationships/tags" Target="../tags/tag344.xml"/><Relationship Id="rId6" Type="http://schemas.openxmlformats.org/officeDocument/2006/relationships/tags" Target="../tags/tag349.xml"/><Relationship Id="rId5" Type="http://schemas.openxmlformats.org/officeDocument/2006/relationships/tags" Target="../tags/tag348.xml"/><Relationship Id="rId4" Type="http://schemas.openxmlformats.org/officeDocument/2006/relationships/tags" Target="../tags/tag347.xml"/><Relationship Id="rId9" Type="http://schemas.openxmlformats.org/officeDocument/2006/relationships/image" Target="../media/image4.jpeg"/></Relationships>
</file>

<file path=ppt/slides/_rels/slide158.xml.rels><?xml version="1.0" encoding="UTF-8" standalone="yes"?>
<Relationships xmlns="http://schemas.openxmlformats.org/package/2006/relationships"><Relationship Id="rId8" Type="http://schemas.openxmlformats.org/officeDocument/2006/relationships/notesSlide" Target="../notesSlides/notesSlide158.xml"/><Relationship Id="rId3" Type="http://schemas.openxmlformats.org/officeDocument/2006/relationships/tags" Target="../tags/tag352.xml"/><Relationship Id="rId7" Type="http://schemas.openxmlformats.org/officeDocument/2006/relationships/slideLayout" Target="../slideLayouts/slideLayout2.xml"/><Relationship Id="rId2" Type="http://schemas.openxmlformats.org/officeDocument/2006/relationships/tags" Target="../tags/tag351.xml"/><Relationship Id="rId1" Type="http://schemas.openxmlformats.org/officeDocument/2006/relationships/tags" Target="../tags/tag350.xml"/><Relationship Id="rId6" Type="http://schemas.openxmlformats.org/officeDocument/2006/relationships/tags" Target="../tags/tag355.xml"/><Relationship Id="rId5" Type="http://schemas.openxmlformats.org/officeDocument/2006/relationships/tags" Target="../tags/tag354.xml"/><Relationship Id="rId4" Type="http://schemas.openxmlformats.org/officeDocument/2006/relationships/tags" Target="../tags/tag353.xml"/><Relationship Id="rId9" Type="http://schemas.openxmlformats.org/officeDocument/2006/relationships/image" Target="../media/image4.jpe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8" Type="http://schemas.openxmlformats.org/officeDocument/2006/relationships/notesSlide" Target="../notesSlides/notesSlide161.xml"/><Relationship Id="rId3" Type="http://schemas.openxmlformats.org/officeDocument/2006/relationships/tags" Target="../tags/tag358.xml"/><Relationship Id="rId7" Type="http://schemas.openxmlformats.org/officeDocument/2006/relationships/slideLayout" Target="../slideLayouts/slideLayout2.xml"/><Relationship Id="rId2" Type="http://schemas.openxmlformats.org/officeDocument/2006/relationships/tags" Target="../tags/tag357.xml"/><Relationship Id="rId1" Type="http://schemas.openxmlformats.org/officeDocument/2006/relationships/tags" Target="../tags/tag356.xml"/><Relationship Id="rId6" Type="http://schemas.openxmlformats.org/officeDocument/2006/relationships/tags" Target="../tags/tag361.xml"/><Relationship Id="rId5" Type="http://schemas.openxmlformats.org/officeDocument/2006/relationships/tags" Target="../tags/tag360.xml"/><Relationship Id="rId4" Type="http://schemas.openxmlformats.org/officeDocument/2006/relationships/tags" Target="../tags/tag359.xml"/><Relationship Id="rId9" Type="http://schemas.openxmlformats.org/officeDocument/2006/relationships/image" Target="../media/image4.jpeg"/></Relationships>
</file>

<file path=ppt/slides/_rels/slide162.xml.rels><?xml version="1.0" encoding="UTF-8" standalone="yes"?>
<Relationships xmlns="http://schemas.openxmlformats.org/package/2006/relationships"><Relationship Id="rId8" Type="http://schemas.openxmlformats.org/officeDocument/2006/relationships/notesSlide" Target="../notesSlides/notesSlide162.xml"/><Relationship Id="rId3" Type="http://schemas.openxmlformats.org/officeDocument/2006/relationships/tags" Target="../tags/tag364.xml"/><Relationship Id="rId7" Type="http://schemas.openxmlformats.org/officeDocument/2006/relationships/slideLayout" Target="../slideLayouts/slideLayout2.xml"/><Relationship Id="rId2" Type="http://schemas.openxmlformats.org/officeDocument/2006/relationships/tags" Target="../tags/tag363.xml"/><Relationship Id="rId1" Type="http://schemas.openxmlformats.org/officeDocument/2006/relationships/tags" Target="../tags/tag362.xml"/><Relationship Id="rId6" Type="http://schemas.openxmlformats.org/officeDocument/2006/relationships/tags" Target="../tags/tag367.xml"/><Relationship Id="rId5" Type="http://schemas.openxmlformats.org/officeDocument/2006/relationships/tags" Target="../tags/tag366.xml"/><Relationship Id="rId4" Type="http://schemas.openxmlformats.org/officeDocument/2006/relationships/tags" Target="../tags/tag365.xml"/><Relationship Id="rId9" Type="http://schemas.openxmlformats.org/officeDocument/2006/relationships/image" Target="../media/image4.jpeg"/></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8" Type="http://schemas.openxmlformats.org/officeDocument/2006/relationships/notesSlide" Target="../notesSlides/notesSlide165.xml"/><Relationship Id="rId3" Type="http://schemas.openxmlformats.org/officeDocument/2006/relationships/tags" Target="../tags/tag370.xml"/><Relationship Id="rId7" Type="http://schemas.openxmlformats.org/officeDocument/2006/relationships/slideLayout" Target="../slideLayouts/slideLayout2.xml"/><Relationship Id="rId2" Type="http://schemas.openxmlformats.org/officeDocument/2006/relationships/tags" Target="../tags/tag369.xml"/><Relationship Id="rId1" Type="http://schemas.openxmlformats.org/officeDocument/2006/relationships/tags" Target="../tags/tag368.xml"/><Relationship Id="rId6" Type="http://schemas.openxmlformats.org/officeDocument/2006/relationships/tags" Target="../tags/tag373.xml"/><Relationship Id="rId5" Type="http://schemas.openxmlformats.org/officeDocument/2006/relationships/tags" Target="../tags/tag372.xml"/><Relationship Id="rId4" Type="http://schemas.openxmlformats.org/officeDocument/2006/relationships/tags" Target="../tags/tag371.xml"/><Relationship Id="rId9" Type="http://schemas.openxmlformats.org/officeDocument/2006/relationships/image" Target="../media/image4.jpeg"/></Relationships>
</file>

<file path=ppt/slides/_rels/slide166.xml.rels><?xml version="1.0" encoding="UTF-8" standalone="yes"?>
<Relationships xmlns="http://schemas.openxmlformats.org/package/2006/relationships"><Relationship Id="rId8" Type="http://schemas.openxmlformats.org/officeDocument/2006/relationships/notesSlide" Target="../notesSlides/notesSlide166.xml"/><Relationship Id="rId3" Type="http://schemas.openxmlformats.org/officeDocument/2006/relationships/tags" Target="../tags/tag376.xml"/><Relationship Id="rId7" Type="http://schemas.openxmlformats.org/officeDocument/2006/relationships/slideLayout" Target="../slideLayouts/slideLayout2.xml"/><Relationship Id="rId2" Type="http://schemas.openxmlformats.org/officeDocument/2006/relationships/tags" Target="../tags/tag375.xml"/><Relationship Id="rId1" Type="http://schemas.openxmlformats.org/officeDocument/2006/relationships/tags" Target="../tags/tag374.xml"/><Relationship Id="rId6" Type="http://schemas.openxmlformats.org/officeDocument/2006/relationships/tags" Target="../tags/tag379.xml"/><Relationship Id="rId5" Type="http://schemas.openxmlformats.org/officeDocument/2006/relationships/tags" Target="../tags/tag378.xml"/><Relationship Id="rId4" Type="http://schemas.openxmlformats.org/officeDocument/2006/relationships/tags" Target="../tags/tag377.xml"/><Relationship Id="rId9" Type="http://schemas.openxmlformats.org/officeDocument/2006/relationships/image" Target="../media/image4.jpe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8" Type="http://schemas.openxmlformats.org/officeDocument/2006/relationships/notesSlide" Target="../notesSlides/notesSlide169.xml"/><Relationship Id="rId3" Type="http://schemas.openxmlformats.org/officeDocument/2006/relationships/tags" Target="../tags/tag382.xml"/><Relationship Id="rId7" Type="http://schemas.openxmlformats.org/officeDocument/2006/relationships/slideLayout" Target="../slideLayouts/slideLayout2.xml"/><Relationship Id="rId2" Type="http://schemas.openxmlformats.org/officeDocument/2006/relationships/tags" Target="../tags/tag381.xml"/><Relationship Id="rId1" Type="http://schemas.openxmlformats.org/officeDocument/2006/relationships/tags" Target="../tags/tag380.xml"/><Relationship Id="rId6" Type="http://schemas.openxmlformats.org/officeDocument/2006/relationships/tags" Target="../tags/tag385.xml"/><Relationship Id="rId5" Type="http://schemas.openxmlformats.org/officeDocument/2006/relationships/tags" Target="../tags/tag384.xml"/><Relationship Id="rId4" Type="http://schemas.openxmlformats.org/officeDocument/2006/relationships/tags" Target="../tags/tag383.xml"/><Relationship Id="rId9" Type="http://schemas.openxmlformats.org/officeDocument/2006/relationships/image" Target="../media/image4.jpeg"/></Relationships>
</file>

<file path=ppt/slides/_rels/slide17.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notesSlide" Target="../notesSlides/notesSlide17.xml"/><Relationship Id="rId7" Type="http://schemas.openxmlformats.org/officeDocument/2006/relationships/image" Target="../media/image13.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3.bin"/><Relationship Id="rId5" Type="http://schemas.openxmlformats.org/officeDocument/2006/relationships/image" Target="../media/image12.wmf"/><Relationship Id="rId4" Type="http://schemas.openxmlformats.org/officeDocument/2006/relationships/oleObject" Target="../embeddings/oleObject2.bin"/><Relationship Id="rId9" Type="http://schemas.openxmlformats.org/officeDocument/2006/relationships/image" Target="../media/image14.wmf"/></Relationships>
</file>

<file path=ppt/slides/_rels/slide170.xml.rels><?xml version="1.0" encoding="UTF-8" standalone="yes"?>
<Relationships xmlns="http://schemas.openxmlformats.org/package/2006/relationships"><Relationship Id="rId8" Type="http://schemas.openxmlformats.org/officeDocument/2006/relationships/notesSlide" Target="../notesSlides/notesSlide170.xml"/><Relationship Id="rId3" Type="http://schemas.openxmlformats.org/officeDocument/2006/relationships/tags" Target="../tags/tag388.xml"/><Relationship Id="rId7" Type="http://schemas.openxmlformats.org/officeDocument/2006/relationships/slideLayout" Target="../slideLayouts/slideLayout2.xml"/><Relationship Id="rId2" Type="http://schemas.openxmlformats.org/officeDocument/2006/relationships/tags" Target="../tags/tag387.xml"/><Relationship Id="rId1" Type="http://schemas.openxmlformats.org/officeDocument/2006/relationships/tags" Target="../tags/tag386.xml"/><Relationship Id="rId6" Type="http://schemas.openxmlformats.org/officeDocument/2006/relationships/tags" Target="../tags/tag391.xml"/><Relationship Id="rId5" Type="http://schemas.openxmlformats.org/officeDocument/2006/relationships/tags" Target="../tags/tag390.xml"/><Relationship Id="rId4" Type="http://schemas.openxmlformats.org/officeDocument/2006/relationships/tags" Target="../tags/tag389.xml"/><Relationship Id="rId9" Type="http://schemas.openxmlformats.org/officeDocument/2006/relationships/image" Target="../media/image4.jpeg"/></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8" Type="http://schemas.openxmlformats.org/officeDocument/2006/relationships/tags" Target="../tags/tag399.xml"/><Relationship Id="rId13" Type="http://schemas.openxmlformats.org/officeDocument/2006/relationships/slideLayout" Target="../slideLayouts/slideLayout7.xml"/><Relationship Id="rId3" Type="http://schemas.openxmlformats.org/officeDocument/2006/relationships/tags" Target="../tags/tag394.xml"/><Relationship Id="rId7" Type="http://schemas.openxmlformats.org/officeDocument/2006/relationships/tags" Target="../tags/tag398.xml"/><Relationship Id="rId12" Type="http://schemas.openxmlformats.org/officeDocument/2006/relationships/tags" Target="../tags/tag403.xml"/><Relationship Id="rId2" Type="http://schemas.openxmlformats.org/officeDocument/2006/relationships/tags" Target="../tags/tag393.xml"/><Relationship Id="rId1" Type="http://schemas.openxmlformats.org/officeDocument/2006/relationships/tags" Target="../tags/tag392.xml"/><Relationship Id="rId6" Type="http://schemas.openxmlformats.org/officeDocument/2006/relationships/tags" Target="../tags/tag397.xml"/><Relationship Id="rId11" Type="http://schemas.openxmlformats.org/officeDocument/2006/relationships/tags" Target="../tags/tag402.xml"/><Relationship Id="rId5" Type="http://schemas.openxmlformats.org/officeDocument/2006/relationships/tags" Target="../tags/tag396.xml"/><Relationship Id="rId15" Type="http://schemas.openxmlformats.org/officeDocument/2006/relationships/image" Target="../media/image3.png"/><Relationship Id="rId10" Type="http://schemas.openxmlformats.org/officeDocument/2006/relationships/tags" Target="../tags/tag401.xml"/><Relationship Id="rId4" Type="http://schemas.openxmlformats.org/officeDocument/2006/relationships/tags" Target="../tags/tag395.xml"/><Relationship Id="rId9" Type="http://schemas.openxmlformats.org/officeDocument/2006/relationships/tags" Target="../tags/tag400.xml"/><Relationship Id="rId14" Type="http://schemas.openxmlformats.org/officeDocument/2006/relationships/notesSlide" Target="../notesSlides/notesSlide175.xml"/></Relationships>
</file>

<file path=ppt/slides/_rels/slide176.xml.rels><?xml version="1.0" encoding="UTF-8" standalone="yes"?>
<Relationships xmlns="http://schemas.openxmlformats.org/package/2006/relationships"><Relationship Id="rId3" Type="http://schemas.openxmlformats.org/officeDocument/2006/relationships/tags" Target="../tags/tag406.xml"/><Relationship Id="rId7" Type="http://schemas.openxmlformats.org/officeDocument/2006/relationships/image" Target="../media/image4.jpeg"/><Relationship Id="rId2" Type="http://schemas.openxmlformats.org/officeDocument/2006/relationships/tags" Target="../tags/tag405.xml"/><Relationship Id="rId1" Type="http://schemas.openxmlformats.org/officeDocument/2006/relationships/tags" Target="../tags/tag404.xml"/><Relationship Id="rId6" Type="http://schemas.openxmlformats.org/officeDocument/2006/relationships/notesSlide" Target="../notesSlides/notesSlide176.xml"/><Relationship Id="rId5" Type="http://schemas.openxmlformats.org/officeDocument/2006/relationships/slideLayout" Target="../slideLayouts/slideLayout2.xml"/><Relationship Id="rId4" Type="http://schemas.openxmlformats.org/officeDocument/2006/relationships/tags" Target="../tags/tag40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77.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tags" Target="../tags/tag410.xml"/><Relationship Id="rId7" Type="http://schemas.openxmlformats.org/officeDocument/2006/relationships/image" Target="../media/image4.jpeg"/><Relationship Id="rId2" Type="http://schemas.openxmlformats.org/officeDocument/2006/relationships/tags" Target="../tags/tag409.xml"/><Relationship Id="rId1" Type="http://schemas.openxmlformats.org/officeDocument/2006/relationships/tags" Target="../tags/tag408.xml"/><Relationship Id="rId6" Type="http://schemas.openxmlformats.org/officeDocument/2006/relationships/notesSlide" Target="../notesSlides/notesSlide179.xml"/><Relationship Id="rId5" Type="http://schemas.openxmlformats.org/officeDocument/2006/relationships/slideLayout" Target="../slideLayouts/slideLayout2.xml"/><Relationship Id="rId4" Type="http://schemas.openxmlformats.org/officeDocument/2006/relationships/tags" Target="../tags/tag411.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8.xml"/><Relationship Id="rId7" Type="http://schemas.openxmlformats.org/officeDocument/2006/relationships/image" Target="../media/image16.wmf"/><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oleObject" Target="../embeddings/oleObject6.bin"/><Relationship Id="rId5" Type="http://schemas.openxmlformats.org/officeDocument/2006/relationships/image" Target="../media/image15.wmf"/><Relationship Id="rId4" Type="http://schemas.openxmlformats.org/officeDocument/2006/relationships/oleObject" Target="../embeddings/oleObject5.bin"/></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80.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tags" Target="../tags/tag414.xml"/><Relationship Id="rId7" Type="http://schemas.openxmlformats.org/officeDocument/2006/relationships/image" Target="../media/image4.jpeg"/><Relationship Id="rId2" Type="http://schemas.openxmlformats.org/officeDocument/2006/relationships/tags" Target="../tags/tag413.xml"/><Relationship Id="rId1" Type="http://schemas.openxmlformats.org/officeDocument/2006/relationships/tags" Target="../tags/tag412.xml"/><Relationship Id="rId6" Type="http://schemas.openxmlformats.org/officeDocument/2006/relationships/notesSlide" Target="../notesSlides/notesSlide181.xml"/><Relationship Id="rId5" Type="http://schemas.openxmlformats.org/officeDocument/2006/relationships/slideLayout" Target="../slideLayouts/slideLayout2.xml"/><Relationship Id="rId4" Type="http://schemas.openxmlformats.org/officeDocument/2006/relationships/tags" Target="../tags/tag415.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86.xml"/><Relationship Id="rId1" Type="http://schemas.openxmlformats.org/officeDocument/2006/relationships/slideLayout" Target="../slideLayouts/slideLayout7.xml"/></Relationships>
</file>

<file path=ppt/slides/_rels/slide187.xml.rels><?xml version="1.0" encoding="UTF-8" standalone="yes"?>
<Relationships xmlns="http://schemas.openxmlformats.org/package/2006/relationships"><Relationship Id="rId3" Type="http://schemas.openxmlformats.org/officeDocument/2006/relationships/tags" Target="../tags/tag418.xml"/><Relationship Id="rId7" Type="http://schemas.openxmlformats.org/officeDocument/2006/relationships/notesSlide" Target="../notesSlides/notesSlide187.xml"/><Relationship Id="rId2" Type="http://schemas.openxmlformats.org/officeDocument/2006/relationships/tags" Target="../tags/tag417.xml"/><Relationship Id="rId1" Type="http://schemas.openxmlformats.org/officeDocument/2006/relationships/tags" Target="../tags/tag416.xml"/><Relationship Id="rId6" Type="http://schemas.openxmlformats.org/officeDocument/2006/relationships/slideLayout" Target="../slideLayouts/slideLayout7.xml"/><Relationship Id="rId5" Type="http://schemas.openxmlformats.org/officeDocument/2006/relationships/tags" Target="../tags/tag420.xml"/><Relationship Id="rId4" Type="http://schemas.openxmlformats.org/officeDocument/2006/relationships/tags" Target="../tags/tag419.xml"/></Relationships>
</file>

<file path=ppt/slides/_rels/slide188.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22.xml"/><Relationship Id="rId1" Type="http://schemas.openxmlformats.org/officeDocument/2006/relationships/tags" Target="../tags/tag421.xml"/><Relationship Id="rId5" Type="http://schemas.openxmlformats.org/officeDocument/2006/relationships/image" Target="../media/image3.png"/><Relationship Id="rId4" Type="http://schemas.openxmlformats.org/officeDocument/2006/relationships/notesSlide" Target="../notesSlides/notesSlide188.xml"/></Relationships>
</file>

<file path=ppt/slides/_rels/slide189.xml.rels><?xml version="1.0" encoding="UTF-8" standalone="yes"?>
<Relationships xmlns="http://schemas.openxmlformats.org/package/2006/relationships"><Relationship Id="rId3" Type="http://schemas.openxmlformats.org/officeDocument/2006/relationships/tags" Target="../tags/tag425.xml"/><Relationship Id="rId7" Type="http://schemas.openxmlformats.org/officeDocument/2006/relationships/image" Target="../media/image4.jpeg"/><Relationship Id="rId2" Type="http://schemas.openxmlformats.org/officeDocument/2006/relationships/tags" Target="../tags/tag424.xml"/><Relationship Id="rId1" Type="http://schemas.openxmlformats.org/officeDocument/2006/relationships/tags" Target="../tags/tag423.xml"/><Relationship Id="rId6" Type="http://schemas.openxmlformats.org/officeDocument/2006/relationships/notesSlide" Target="../notesSlides/notesSlide189.xml"/><Relationship Id="rId5" Type="http://schemas.openxmlformats.org/officeDocument/2006/relationships/slideLayout" Target="../slideLayouts/slideLayout2.xml"/><Relationship Id="rId4" Type="http://schemas.openxmlformats.org/officeDocument/2006/relationships/tags" Target="../tags/tag426.xml"/></Relationships>
</file>

<file path=ppt/slides/_rels/slide1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9.xml"/><Relationship Id="rId1" Type="http://schemas.openxmlformats.org/officeDocument/2006/relationships/slideLayout" Target="../slideLayouts/slideLayout2.xml"/><Relationship Id="rId4" Type="http://schemas.openxmlformats.org/officeDocument/2006/relationships/image" Target="../media/image18.jpe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tags" Target="../tags/tag429.xml"/><Relationship Id="rId7" Type="http://schemas.openxmlformats.org/officeDocument/2006/relationships/image" Target="../media/image4.jpeg"/><Relationship Id="rId2" Type="http://schemas.openxmlformats.org/officeDocument/2006/relationships/tags" Target="../tags/tag428.xml"/><Relationship Id="rId1" Type="http://schemas.openxmlformats.org/officeDocument/2006/relationships/tags" Target="../tags/tag427.xml"/><Relationship Id="rId6" Type="http://schemas.openxmlformats.org/officeDocument/2006/relationships/notesSlide" Target="../notesSlides/notesSlide192.xml"/><Relationship Id="rId5" Type="http://schemas.openxmlformats.org/officeDocument/2006/relationships/slideLayout" Target="../slideLayouts/slideLayout2.xml"/><Relationship Id="rId4" Type="http://schemas.openxmlformats.org/officeDocument/2006/relationships/tags" Target="../tags/tag430.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tags" Target="../tags/tag5.xml"/><Relationship Id="rId7" Type="http://schemas.openxmlformats.org/officeDocument/2006/relationships/image" Target="../media/image3.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notesSlide" Target="../notesSlides/notesSlide2.xml"/><Relationship Id="rId5" Type="http://schemas.openxmlformats.org/officeDocument/2006/relationships/slideLayout" Target="../slideLayouts/slideLayout7.xml"/><Relationship Id="rId4" Type="http://schemas.openxmlformats.org/officeDocument/2006/relationships/tags" Target="../tags/tag6.xml"/></Relationships>
</file>

<file path=ppt/slides/_rels/slide2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202.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tags" Target="../tags/tag433.xml"/><Relationship Id="rId7" Type="http://schemas.openxmlformats.org/officeDocument/2006/relationships/image" Target="../media/image4.jpeg"/><Relationship Id="rId2" Type="http://schemas.openxmlformats.org/officeDocument/2006/relationships/tags" Target="../tags/tag432.xml"/><Relationship Id="rId1" Type="http://schemas.openxmlformats.org/officeDocument/2006/relationships/tags" Target="../tags/tag431.xml"/><Relationship Id="rId6" Type="http://schemas.openxmlformats.org/officeDocument/2006/relationships/notesSlide" Target="../notesSlides/notesSlide204.xml"/><Relationship Id="rId5" Type="http://schemas.openxmlformats.org/officeDocument/2006/relationships/slideLayout" Target="../slideLayouts/slideLayout2.xml"/><Relationship Id="rId4" Type="http://schemas.openxmlformats.org/officeDocument/2006/relationships/tags" Target="../tags/tag434.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3" Type="http://schemas.openxmlformats.org/officeDocument/2006/relationships/tags" Target="../tags/tag437.xml"/><Relationship Id="rId7" Type="http://schemas.openxmlformats.org/officeDocument/2006/relationships/notesSlide" Target="../notesSlides/notesSlide212.xml"/><Relationship Id="rId2" Type="http://schemas.openxmlformats.org/officeDocument/2006/relationships/tags" Target="../tags/tag436.xml"/><Relationship Id="rId1" Type="http://schemas.openxmlformats.org/officeDocument/2006/relationships/tags" Target="../tags/tag435.xml"/><Relationship Id="rId6" Type="http://schemas.openxmlformats.org/officeDocument/2006/relationships/slideLayout" Target="../slideLayouts/slideLayout7.xml"/><Relationship Id="rId5" Type="http://schemas.openxmlformats.org/officeDocument/2006/relationships/tags" Target="../tags/tag439.xml"/><Relationship Id="rId4" Type="http://schemas.openxmlformats.org/officeDocument/2006/relationships/tags" Target="../tags/tag438.xml"/></Relationships>
</file>

<file path=ppt/slides/_rels/slide21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441.xml"/><Relationship Id="rId1" Type="http://schemas.openxmlformats.org/officeDocument/2006/relationships/tags" Target="../tags/tag440.xml"/><Relationship Id="rId5" Type="http://schemas.openxmlformats.org/officeDocument/2006/relationships/image" Target="../media/image3.png"/><Relationship Id="rId4" Type="http://schemas.openxmlformats.org/officeDocument/2006/relationships/notesSlide" Target="../notesSlides/notesSlide213.xml"/></Relationships>
</file>

<file path=ppt/slides/_rels/slide214.xml.rels><?xml version="1.0" encoding="UTF-8" standalone="yes"?>
<Relationships xmlns="http://schemas.openxmlformats.org/package/2006/relationships"><Relationship Id="rId8" Type="http://schemas.openxmlformats.org/officeDocument/2006/relationships/notesSlide" Target="../notesSlides/notesSlide214.xml"/><Relationship Id="rId3" Type="http://schemas.openxmlformats.org/officeDocument/2006/relationships/tags" Target="../tags/tag444.xml"/><Relationship Id="rId7" Type="http://schemas.openxmlformats.org/officeDocument/2006/relationships/slideLayout" Target="../slideLayouts/slideLayout2.xml"/><Relationship Id="rId2" Type="http://schemas.openxmlformats.org/officeDocument/2006/relationships/tags" Target="../tags/tag443.xml"/><Relationship Id="rId1" Type="http://schemas.openxmlformats.org/officeDocument/2006/relationships/tags" Target="../tags/tag442.xml"/><Relationship Id="rId6" Type="http://schemas.openxmlformats.org/officeDocument/2006/relationships/tags" Target="../tags/tag447.xml"/><Relationship Id="rId5" Type="http://schemas.openxmlformats.org/officeDocument/2006/relationships/tags" Target="../tags/tag446.xml"/><Relationship Id="rId4" Type="http://schemas.openxmlformats.org/officeDocument/2006/relationships/tags" Target="../tags/tag445.xml"/><Relationship Id="rId9" Type="http://schemas.openxmlformats.org/officeDocument/2006/relationships/image" Target="../media/image4.jpeg"/></Relationships>
</file>

<file path=ppt/slides/_rels/slide215.xml.rels><?xml version="1.0" encoding="UTF-8" standalone="yes"?>
<Relationships xmlns="http://schemas.openxmlformats.org/package/2006/relationships"><Relationship Id="rId8" Type="http://schemas.openxmlformats.org/officeDocument/2006/relationships/notesSlide" Target="../notesSlides/notesSlide215.xml"/><Relationship Id="rId3" Type="http://schemas.openxmlformats.org/officeDocument/2006/relationships/tags" Target="../tags/tag450.xml"/><Relationship Id="rId7" Type="http://schemas.openxmlformats.org/officeDocument/2006/relationships/slideLayout" Target="../slideLayouts/slideLayout2.xml"/><Relationship Id="rId2" Type="http://schemas.openxmlformats.org/officeDocument/2006/relationships/tags" Target="../tags/tag449.xml"/><Relationship Id="rId1" Type="http://schemas.openxmlformats.org/officeDocument/2006/relationships/tags" Target="../tags/tag448.xml"/><Relationship Id="rId6" Type="http://schemas.openxmlformats.org/officeDocument/2006/relationships/tags" Target="../tags/tag453.xml"/><Relationship Id="rId5" Type="http://schemas.openxmlformats.org/officeDocument/2006/relationships/tags" Target="../tags/tag452.xml"/><Relationship Id="rId4" Type="http://schemas.openxmlformats.org/officeDocument/2006/relationships/tags" Target="../tags/tag451.xml"/><Relationship Id="rId9" Type="http://schemas.openxmlformats.org/officeDocument/2006/relationships/image" Target="../media/image4.jpeg"/></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8" Type="http://schemas.openxmlformats.org/officeDocument/2006/relationships/notesSlide" Target="../notesSlides/notesSlide217.xml"/><Relationship Id="rId3" Type="http://schemas.openxmlformats.org/officeDocument/2006/relationships/tags" Target="../tags/tag456.xml"/><Relationship Id="rId7" Type="http://schemas.openxmlformats.org/officeDocument/2006/relationships/slideLayout" Target="../slideLayouts/slideLayout2.xml"/><Relationship Id="rId2" Type="http://schemas.openxmlformats.org/officeDocument/2006/relationships/tags" Target="../tags/tag455.xml"/><Relationship Id="rId1" Type="http://schemas.openxmlformats.org/officeDocument/2006/relationships/tags" Target="../tags/tag454.xml"/><Relationship Id="rId6" Type="http://schemas.openxmlformats.org/officeDocument/2006/relationships/tags" Target="../tags/tag459.xml"/><Relationship Id="rId5" Type="http://schemas.openxmlformats.org/officeDocument/2006/relationships/tags" Target="../tags/tag458.xml"/><Relationship Id="rId4" Type="http://schemas.openxmlformats.org/officeDocument/2006/relationships/tags" Target="../tags/tag457.xml"/><Relationship Id="rId9" Type="http://schemas.openxmlformats.org/officeDocument/2006/relationships/image" Target="../media/image4.jpeg"/></Relationships>
</file>

<file path=ppt/slides/_rels/slide218.xml.rels><?xml version="1.0" encoding="UTF-8" standalone="yes"?>
<Relationships xmlns="http://schemas.openxmlformats.org/package/2006/relationships"><Relationship Id="rId8" Type="http://schemas.openxmlformats.org/officeDocument/2006/relationships/notesSlide" Target="../notesSlides/notesSlide218.xml"/><Relationship Id="rId3" Type="http://schemas.openxmlformats.org/officeDocument/2006/relationships/tags" Target="../tags/tag462.xml"/><Relationship Id="rId7" Type="http://schemas.openxmlformats.org/officeDocument/2006/relationships/slideLayout" Target="../slideLayouts/slideLayout2.xml"/><Relationship Id="rId2" Type="http://schemas.openxmlformats.org/officeDocument/2006/relationships/tags" Target="../tags/tag461.xml"/><Relationship Id="rId1" Type="http://schemas.openxmlformats.org/officeDocument/2006/relationships/tags" Target="../tags/tag460.xml"/><Relationship Id="rId6" Type="http://schemas.openxmlformats.org/officeDocument/2006/relationships/tags" Target="../tags/tag465.xml"/><Relationship Id="rId5" Type="http://schemas.openxmlformats.org/officeDocument/2006/relationships/tags" Target="../tags/tag464.xml"/><Relationship Id="rId4" Type="http://schemas.openxmlformats.org/officeDocument/2006/relationships/tags" Target="../tags/tag463.xml"/><Relationship Id="rId9" Type="http://schemas.openxmlformats.org/officeDocument/2006/relationships/image" Target="../media/image4.jpeg"/></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21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2.xml"/><Relationship Id="rId1" Type="http://schemas.openxmlformats.org/officeDocument/2006/relationships/vmlDrawing" Target="../drawings/vmlDrawing4.vml"/><Relationship Id="rId5" Type="http://schemas.openxmlformats.org/officeDocument/2006/relationships/image" Target="../media/image20.wmf"/><Relationship Id="rId4" Type="http://schemas.openxmlformats.org/officeDocument/2006/relationships/oleObject" Target="../embeddings/oleObject7.bin"/></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22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8" Type="http://schemas.openxmlformats.org/officeDocument/2006/relationships/notesSlide" Target="../notesSlides/notesSlide221.xml"/><Relationship Id="rId3" Type="http://schemas.openxmlformats.org/officeDocument/2006/relationships/tags" Target="../tags/tag468.xml"/><Relationship Id="rId7" Type="http://schemas.openxmlformats.org/officeDocument/2006/relationships/slideLayout" Target="../slideLayouts/slideLayout2.xml"/><Relationship Id="rId2" Type="http://schemas.openxmlformats.org/officeDocument/2006/relationships/tags" Target="../tags/tag467.xml"/><Relationship Id="rId1" Type="http://schemas.openxmlformats.org/officeDocument/2006/relationships/tags" Target="../tags/tag466.xml"/><Relationship Id="rId6" Type="http://schemas.openxmlformats.org/officeDocument/2006/relationships/tags" Target="../tags/tag471.xml"/><Relationship Id="rId5" Type="http://schemas.openxmlformats.org/officeDocument/2006/relationships/tags" Target="../tags/tag470.xml"/><Relationship Id="rId4" Type="http://schemas.openxmlformats.org/officeDocument/2006/relationships/tags" Target="../tags/tag469.xml"/><Relationship Id="rId9" Type="http://schemas.openxmlformats.org/officeDocument/2006/relationships/image" Target="../media/image4.jpeg"/></Relationships>
</file>

<file path=ppt/slides/_rels/slide222.xml.rels><?xml version="1.0" encoding="UTF-8" standalone="yes"?>
<Relationships xmlns="http://schemas.openxmlformats.org/package/2006/relationships"><Relationship Id="rId8" Type="http://schemas.openxmlformats.org/officeDocument/2006/relationships/notesSlide" Target="../notesSlides/notesSlide222.xml"/><Relationship Id="rId3" Type="http://schemas.openxmlformats.org/officeDocument/2006/relationships/tags" Target="../tags/tag474.xml"/><Relationship Id="rId7" Type="http://schemas.openxmlformats.org/officeDocument/2006/relationships/slideLayout" Target="../slideLayouts/slideLayout2.xml"/><Relationship Id="rId2" Type="http://schemas.openxmlformats.org/officeDocument/2006/relationships/tags" Target="../tags/tag473.xml"/><Relationship Id="rId1" Type="http://schemas.openxmlformats.org/officeDocument/2006/relationships/tags" Target="../tags/tag472.xml"/><Relationship Id="rId6" Type="http://schemas.openxmlformats.org/officeDocument/2006/relationships/tags" Target="../tags/tag477.xml"/><Relationship Id="rId5" Type="http://schemas.openxmlformats.org/officeDocument/2006/relationships/tags" Target="../tags/tag476.xml"/><Relationship Id="rId4" Type="http://schemas.openxmlformats.org/officeDocument/2006/relationships/tags" Target="../tags/tag475.xml"/><Relationship Id="rId9" Type="http://schemas.openxmlformats.org/officeDocument/2006/relationships/image" Target="../media/image4.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224.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8" Type="http://schemas.openxmlformats.org/officeDocument/2006/relationships/notesSlide" Target="../notesSlides/notesSlide227.xml"/><Relationship Id="rId3" Type="http://schemas.openxmlformats.org/officeDocument/2006/relationships/tags" Target="../tags/tag480.xml"/><Relationship Id="rId7" Type="http://schemas.openxmlformats.org/officeDocument/2006/relationships/slideLayout" Target="../slideLayouts/slideLayout2.xml"/><Relationship Id="rId2" Type="http://schemas.openxmlformats.org/officeDocument/2006/relationships/tags" Target="../tags/tag479.xml"/><Relationship Id="rId1" Type="http://schemas.openxmlformats.org/officeDocument/2006/relationships/tags" Target="../tags/tag478.xml"/><Relationship Id="rId6" Type="http://schemas.openxmlformats.org/officeDocument/2006/relationships/tags" Target="../tags/tag483.xml"/><Relationship Id="rId5" Type="http://schemas.openxmlformats.org/officeDocument/2006/relationships/tags" Target="../tags/tag482.xml"/><Relationship Id="rId4" Type="http://schemas.openxmlformats.org/officeDocument/2006/relationships/tags" Target="../tags/tag481.xml"/><Relationship Id="rId9" Type="http://schemas.openxmlformats.org/officeDocument/2006/relationships/image" Target="../media/image4.jpeg"/></Relationships>
</file>

<file path=ppt/slides/_rels/slide228.xml.rels><?xml version="1.0" encoding="UTF-8" standalone="yes"?>
<Relationships xmlns="http://schemas.openxmlformats.org/package/2006/relationships"><Relationship Id="rId8" Type="http://schemas.openxmlformats.org/officeDocument/2006/relationships/notesSlide" Target="../notesSlides/notesSlide228.xml"/><Relationship Id="rId3" Type="http://schemas.openxmlformats.org/officeDocument/2006/relationships/tags" Target="../tags/tag486.xml"/><Relationship Id="rId7" Type="http://schemas.openxmlformats.org/officeDocument/2006/relationships/slideLayout" Target="../slideLayouts/slideLayout2.xml"/><Relationship Id="rId2" Type="http://schemas.openxmlformats.org/officeDocument/2006/relationships/tags" Target="../tags/tag485.xml"/><Relationship Id="rId1" Type="http://schemas.openxmlformats.org/officeDocument/2006/relationships/tags" Target="../tags/tag484.xml"/><Relationship Id="rId6" Type="http://schemas.openxmlformats.org/officeDocument/2006/relationships/tags" Target="../tags/tag489.xml"/><Relationship Id="rId5" Type="http://schemas.openxmlformats.org/officeDocument/2006/relationships/tags" Target="../tags/tag488.xml"/><Relationship Id="rId4" Type="http://schemas.openxmlformats.org/officeDocument/2006/relationships/tags" Target="../tags/tag487.xml"/><Relationship Id="rId9" Type="http://schemas.openxmlformats.org/officeDocument/2006/relationships/image" Target="../media/image4.jpeg"/></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2.xml"/><Relationship Id="rId1" Type="http://schemas.openxmlformats.org/officeDocument/2006/relationships/vmlDrawing" Target="../drawings/vmlDrawing5.vml"/><Relationship Id="rId5" Type="http://schemas.openxmlformats.org/officeDocument/2006/relationships/image" Target="../media/image21.wmf"/><Relationship Id="rId4" Type="http://schemas.openxmlformats.org/officeDocument/2006/relationships/oleObject" Target="../embeddings/oleObject8.bin"/></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230.xml"/><Relationship Id="rId1" Type="http://schemas.openxmlformats.org/officeDocument/2006/relationships/slideLayout" Target="../slideLayouts/slideLayout2.xml"/></Relationships>
</file>

<file path=ppt/slides/_rels/slide231.xml.rels><?xml version="1.0" encoding="UTF-8" standalone="yes"?>
<Relationships xmlns="http://schemas.openxmlformats.org/package/2006/relationships"><Relationship Id="rId8" Type="http://schemas.openxmlformats.org/officeDocument/2006/relationships/notesSlide" Target="../notesSlides/notesSlide231.xml"/><Relationship Id="rId3" Type="http://schemas.openxmlformats.org/officeDocument/2006/relationships/tags" Target="../tags/tag492.xml"/><Relationship Id="rId7" Type="http://schemas.openxmlformats.org/officeDocument/2006/relationships/slideLayout" Target="../slideLayouts/slideLayout2.xml"/><Relationship Id="rId2" Type="http://schemas.openxmlformats.org/officeDocument/2006/relationships/tags" Target="../tags/tag491.xml"/><Relationship Id="rId1" Type="http://schemas.openxmlformats.org/officeDocument/2006/relationships/tags" Target="../tags/tag490.xml"/><Relationship Id="rId6" Type="http://schemas.openxmlformats.org/officeDocument/2006/relationships/tags" Target="../tags/tag495.xml"/><Relationship Id="rId5" Type="http://schemas.openxmlformats.org/officeDocument/2006/relationships/tags" Target="../tags/tag494.xml"/><Relationship Id="rId4" Type="http://schemas.openxmlformats.org/officeDocument/2006/relationships/tags" Target="../tags/tag493.xml"/><Relationship Id="rId9" Type="http://schemas.openxmlformats.org/officeDocument/2006/relationships/image" Target="../media/image4.jpeg"/></Relationships>
</file>

<file path=ppt/slides/_rels/slide232.xml.rels><?xml version="1.0" encoding="UTF-8" standalone="yes"?>
<Relationships xmlns="http://schemas.openxmlformats.org/package/2006/relationships"><Relationship Id="rId8" Type="http://schemas.openxmlformats.org/officeDocument/2006/relationships/notesSlide" Target="../notesSlides/notesSlide232.xml"/><Relationship Id="rId3" Type="http://schemas.openxmlformats.org/officeDocument/2006/relationships/tags" Target="../tags/tag498.xml"/><Relationship Id="rId7" Type="http://schemas.openxmlformats.org/officeDocument/2006/relationships/slideLayout" Target="../slideLayouts/slideLayout2.xml"/><Relationship Id="rId2" Type="http://schemas.openxmlformats.org/officeDocument/2006/relationships/tags" Target="../tags/tag497.xml"/><Relationship Id="rId1" Type="http://schemas.openxmlformats.org/officeDocument/2006/relationships/tags" Target="../tags/tag496.xml"/><Relationship Id="rId6" Type="http://schemas.openxmlformats.org/officeDocument/2006/relationships/tags" Target="../tags/tag501.xml"/><Relationship Id="rId5" Type="http://schemas.openxmlformats.org/officeDocument/2006/relationships/tags" Target="../tags/tag500.xml"/><Relationship Id="rId4" Type="http://schemas.openxmlformats.org/officeDocument/2006/relationships/tags" Target="../tags/tag499.xml"/><Relationship Id="rId9" Type="http://schemas.openxmlformats.org/officeDocument/2006/relationships/image" Target="../media/image4.jpeg"/></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8" Type="http://schemas.openxmlformats.org/officeDocument/2006/relationships/notesSlide" Target="../notesSlides/notesSlide234.xml"/><Relationship Id="rId3" Type="http://schemas.openxmlformats.org/officeDocument/2006/relationships/tags" Target="../tags/tag504.xml"/><Relationship Id="rId7" Type="http://schemas.openxmlformats.org/officeDocument/2006/relationships/slideLayout" Target="../slideLayouts/slideLayout2.xml"/><Relationship Id="rId2" Type="http://schemas.openxmlformats.org/officeDocument/2006/relationships/tags" Target="../tags/tag503.xml"/><Relationship Id="rId1" Type="http://schemas.openxmlformats.org/officeDocument/2006/relationships/tags" Target="../tags/tag502.xml"/><Relationship Id="rId6" Type="http://schemas.openxmlformats.org/officeDocument/2006/relationships/tags" Target="../tags/tag507.xml"/><Relationship Id="rId5" Type="http://schemas.openxmlformats.org/officeDocument/2006/relationships/tags" Target="../tags/tag506.xml"/><Relationship Id="rId4" Type="http://schemas.openxmlformats.org/officeDocument/2006/relationships/tags" Target="../tags/tag505.xml"/><Relationship Id="rId9" Type="http://schemas.openxmlformats.org/officeDocument/2006/relationships/image" Target="../media/image4.jpeg"/></Relationships>
</file>

<file path=ppt/slides/_rels/slide235.xml.rels><?xml version="1.0" encoding="UTF-8" standalone="yes"?>
<Relationships xmlns="http://schemas.openxmlformats.org/package/2006/relationships"><Relationship Id="rId8" Type="http://schemas.openxmlformats.org/officeDocument/2006/relationships/notesSlide" Target="../notesSlides/notesSlide235.xml"/><Relationship Id="rId3" Type="http://schemas.openxmlformats.org/officeDocument/2006/relationships/tags" Target="../tags/tag510.xml"/><Relationship Id="rId7" Type="http://schemas.openxmlformats.org/officeDocument/2006/relationships/slideLayout" Target="../slideLayouts/slideLayout2.xml"/><Relationship Id="rId2" Type="http://schemas.openxmlformats.org/officeDocument/2006/relationships/tags" Target="../tags/tag509.xml"/><Relationship Id="rId1" Type="http://schemas.openxmlformats.org/officeDocument/2006/relationships/tags" Target="../tags/tag508.xml"/><Relationship Id="rId6" Type="http://schemas.openxmlformats.org/officeDocument/2006/relationships/tags" Target="../tags/tag513.xml"/><Relationship Id="rId5" Type="http://schemas.openxmlformats.org/officeDocument/2006/relationships/tags" Target="../tags/tag512.xml"/><Relationship Id="rId4" Type="http://schemas.openxmlformats.org/officeDocument/2006/relationships/tags" Target="../tags/tag511.xml"/><Relationship Id="rId9" Type="http://schemas.openxmlformats.org/officeDocument/2006/relationships/image" Target="../media/image4.jpeg"/></Relationships>
</file>

<file path=ppt/slides/_rels/slide236.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8" Type="http://schemas.openxmlformats.org/officeDocument/2006/relationships/notesSlide" Target="../notesSlides/notesSlide238.xml"/><Relationship Id="rId3" Type="http://schemas.openxmlformats.org/officeDocument/2006/relationships/tags" Target="../tags/tag516.xml"/><Relationship Id="rId7" Type="http://schemas.openxmlformats.org/officeDocument/2006/relationships/slideLayout" Target="../slideLayouts/slideLayout2.xml"/><Relationship Id="rId2" Type="http://schemas.openxmlformats.org/officeDocument/2006/relationships/tags" Target="../tags/tag515.xml"/><Relationship Id="rId1" Type="http://schemas.openxmlformats.org/officeDocument/2006/relationships/tags" Target="../tags/tag514.xml"/><Relationship Id="rId6" Type="http://schemas.openxmlformats.org/officeDocument/2006/relationships/tags" Target="../tags/tag519.xml"/><Relationship Id="rId5" Type="http://schemas.openxmlformats.org/officeDocument/2006/relationships/tags" Target="../tags/tag518.xml"/><Relationship Id="rId4" Type="http://schemas.openxmlformats.org/officeDocument/2006/relationships/tags" Target="../tags/tag517.xml"/><Relationship Id="rId9" Type="http://schemas.openxmlformats.org/officeDocument/2006/relationships/image" Target="../media/image4.jpeg"/></Relationships>
</file>

<file path=ppt/slides/_rels/slide239.xml.rels><?xml version="1.0" encoding="UTF-8" standalone="yes"?>
<Relationships xmlns="http://schemas.openxmlformats.org/package/2006/relationships"><Relationship Id="rId8" Type="http://schemas.openxmlformats.org/officeDocument/2006/relationships/notesSlide" Target="../notesSlides/notesSlide239.xml"/><Relationship Id="rId3" Type="http://schemas.openxmlformats.org/officeDocument/2006/relationships/tags" Target="../tags/tag522.xml"/><Relationship Id="rId7" Type="http://schemas.openxmlformats.org/officeDocument/2006/relationships/slideLayout" Target="../slideLayouts/slideLayout2.xml"/><Relationship Id="rId2" Type="http://schemas.openxmlformats.org/officeDocument/2006/relationships/tags" Target="../tags/tag521.xml"/><Relationship Id="rId1" Type="http://schemas.openxmlformats.org/officeDocument/2006/relationships/tags" Target="../tags/tag520.xml"/><Relationship Id="rId6" Type="http://schemas.openxmlformats.org/officeDocument/2006/relationships/tags" Target="../tags/tag525.xml"/><Relationship Id="rId5" Type="http://schemas.openxmlformats.org/officeDocument/2006/relationships/tags" Target="../tags/tag524.xml"/><Relationship Id="rId4" Type="http://schemas.openxmlformats.org/officeDocument/2006/relationships/tags" Target="../tags/tag523.xml"/><Relationship Id="rId9" Type="http://schemas.openxmlformats.org/officeDocument/2006/relationships/image" Target="../media/image4.jpe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2.xml"/><Relationship Id="rId1" Type="http://schemas.openxmlformats.org/officeDocument/2006/relationships/vmlDrawing" Target="../drawings/vmlDrawing6.vml"/><Relationship Id="rId5" Type="http://schemas.openxmlformats.org/officeDocument/2006/relationships/image" Target="../media/image22.wmf"/><Relationship Id="rId4" Type="http://schemas.openxmlformats.org/officeDocument/2006/relationships/oleObject" Target="../embeddings/oleObject9.bin"/></Relationships>
</file>

<file path=ppt/slides/_rels/slide240.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8" Type="http://schemas.openxmlformats.org/officeDocument/2006/relationships/notesSlide" Target="../notesSlides/notesSlide242.xml"/><Relationship Id="rId3" Type="http://schemas.openxmlformats.org/officeDocument/2006/relationships/tags" Target="../tags/tag528.xml"/><Relationship Id="rId7" Type="http://schemas.openxmlformats.org/officeDocument/2006/relationships/slideLayout" Target="../slideLayouts/slideLayout2.xml"/><Relationship Id="rId2" Type="http://schemas.openxmlformats.org/officeDocument/2006/relationships/tags" Target="../tags/tag527.xml"/><Relationship Id="rId1" Type="http://schemas.openxmlformats.org/officeDocument/2006/relationships/tags" Target="../tags/tag526.xml"/><Relationship Id="rId6" Type="http://schemas.openxmlformats.org/officeDocument/2006/relationships/tags" Target="../tags/tag531.xml"/><Relationship Id="rId5" Type="http://schemas.openxmlformats.org/officeDocument/2006/relationships/tags" Target="../tags/tag530.xml"/><Relationship Id="rId4" Type="http://schemas.openxmlformats.org/officeDocument/2006/relationships/tags" Target="../tags/tag529.xml"/><Relationship Id="rId9" Type="http://schemas.openxmlformats.org/officeDocument/2006/relationships/image" Target="../media/image4.jpeg"/></Relationships>
</file>

<file path=ppt/slides/_rels/slide243.xml.rels><?xml version="1.0" encoding="UTF-8" standalone="yes"?>
<Relationships xmlns="http://schemas.openxmlformats.org/package/2006/relationships"><Relationship Id="rId8" Type="http://schemas.openxmlformats.org/officeDocument/2006/relationships/notesSlide" Target="../notesSlides/notesSlide243.xml"/><Relationship Id="rId3" Type="http://schemas.openxmlformats.org/officeDocument/2006/relationships/tags" Target="../tags/tag534.xml"/><Relationship Id="rId7" Type="http://schemas.openxmlformats.org/officeDocument/2006/relationships/slideLayout" Target="../slideLayouts/slideLayout2.xml"/><Relationship Id="rId2" Type="http://schemas.openxmlformats.org/officeDocument/2006/relationships/tags" Target="../tags/tag533.xml"/><Relationship Id="rId1" Type="http://schemas.openxmlformats.org/officeDocument/2006/relationships/tags" Target="../tags/tag532.xml"/><Relationship Id="rId6" Type="http://schemas.openxmlformats.org/officeDocument/2006/relationships/tags" Target="../tags/tag537.xml"/><Relationship Id="rId5" Type="http://schemas.openxmlformats.org/officeDocument/2006/relationships/tags" Target="../tags/tag536.xml"/><Relationship Id="rId4" Type="http://schemas.openxmlformats.org/officeDocument/2006/relationships/tags" Target="../tags/tag535.xml"/><Relationship Id="rId9" Type="http://schemas.openxmlformats.org/officeDocument/2006/relationships/image" Target="../media/image4.jpeg"/></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44.xml"/><Relationship Id="rId1" Type="http://schemas.openxmlformats.org/officeDocument/2006/relationships/slideLayout" Target="../slideLayouts/slideLayout2.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45.xml"/><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8" Type="http://schemas.openxmlformats.org/officeDocument/2006/relationships/notesSlide" Target="../notesSlides/notesSlide246.xml"/><Relationship Id="rId3" Type="http://schemas.openxmlformats.org/officeDocument/2006/relationships/tags" Target="../tags/tag540.xml"/><Relationship Id="rId7" Type="http://schemas.openxmlformats.org/officeDocument/2006/relationships/slideLayout" Target="../slideLayouts/slideLayout2.xml"/><Relationship Id="rId2" Type="http://schemas.openxmlformats.org/officeDocument/2006/relationships/tags" Target="../tags/tag539.xml"/><Relationship Id="rId1" Type="http://schemas.openxmlformats.org/officeDocument/2006/relationships/tags" Target="../tags/tag538.xml"/><Relationship Id="rId6" Type="http://schemas.openxmlformats.org/officeDocument/2006/relationships/tags" Target="../tags/tag543.xml"/><Relationship Id="rId5" Type="http://schemas.openxmlformats.org/officeDocument/2006/relationships/tags" Target="../tags/tag542.xml"/><Relationship Id="rId4" Type="http://schemas.openxmlformats.org/officeDocument/2006/relationships/tags" Target="../tags/tag541.xml"/><Relationship Id="rId9" Type="http://schemas.openxmlformats.org/officeDocument/2006/relationships/image" Target="../media/image4.jpeg"/></Relationships>
</file>

<file path=ppt/slides/_rels/slide247.xml.rels><?xml version="1.0" encoding="UTF-8" standalone="yes"?>
<Relationships xmlns="http://schemas.openxmlformats.org/package/2006/relationships"><Relationship Id="rId8" Type="http://schemas.openxmlformats.org/officeDocument/2006/relationships/notesSlide" Target="../notesSlides/notesSlide247.xml"/><Relationship Id="rId3" Type="http://schemas.openxmlformats.org/officeDocument/2006/relationships/tags" Target="../tags/tag546.xml"/><Relationship Id="rId7" Type="http://schemas.openxmlformats.org/officeDocument/2006/relationships/slideLayout" Target="../slideLayouts/slideLayout2.xml"/><Relationship Id="rId2" Type="http://schemas.openxmlformats.org/officeDocument/2006/relationships/tags" Target="../tags/tag545.xml"/><Relationship Id="rId1" Type="http://schemas.openxmlformats.org/officeDocument/2006/relationships/tags" Target="../tags/tag544.xml"/><Relationship Id="rId6" Type="http://schemas.openxmlformats.org/officeDocument/2006/relationships/tags" Target="../tags/tag549.xml"/><Relationship Id="rId5" Type="http://schemas.openxmlformats.org/officeDocument/2006/relationships/tags" Target="../tags/tag548.xml"/><Relationship Id="rId4" Type="http://schemas.openxmlformats.org/officeDocument/2006/relationships/tags" Target="../tags/tag547.xml"/><Relationship Id="rId9" Type="http://schemas.openxmlformats.org/officeDocument/2006/relationships/image" Target="../media/image4.jpeg"/></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2.xml"/></Relationships>
</file>

<file path=ppt/slides/_rels/slide251.xml.rels><?xml version="1.0" encoding="UTF-8" standalone="yes"?>
<Relationships xmlns="http://schemas.openxmlformats.org/package/2006/relationships"><Relationship Id="rId8" Type="http://schemas.openxmlformats.org/officeDocument/2006/relationships/notesSlide" Target="../notesSlides/notesSlide251.xml"/><Relationship Id="rId3" Type="http://schemas.openxmlformats.org/officeDocument/2006/relationships/tags" Target="../tags/tag552.xml"/><Relationship Id="rId7" Type="http://schemas.openxmlformats.org/officeDocument/2006/relationships/slideLayout" Target="../slideLayouts/slideLayout2.xml"/><Relationship Id="rId2" Type="http://schemas.openxmlformats.org/officeDocument/2006/relationships/tags" Target="../tags/tag551.xml"/><Relationship Id="rId1" Type="http://schemas.openxmlformats.org/officeDocument/2006/relationships/tags" Target="../tags/tag550.xml"/><Relationship Id="rId6" Type="http://schemas.openxmlformats.org/officeDocument/2006/relationships/tags" Target="../tags/tag555.xml"/><Relationship Id="rId5" Type="http://schemas.openxmlformats.org/officeDocument/2006/relationships/tags" Target="../tags/tag554.xml"/><Relationship Id="rId4" Type="http://schemas.openxmlformats.org/officeDocument/2006/relationships/tags" Target="../tags/tag553.xml"/><Relationship Id="rId9" Type="http://schemas.openxmlformats.org/officeDocument/2006/relationships/image" Target="../media/image4.jpeg"/></Relationships>
</file>

<file path=ppt/slides/_rels/slide252.xml.rels><?xml version="1.0" encoding="UTF-8" standalone="yes"?>
<Relationships xmlns="http://schemas.openxmlformats.org/package/2006/relationships"><Relationship Id="rId8" Type="http://schemas.openxmlformats.org/officeDocument/2006/relationships/notesSlide" Target="../notesSlides/notesSlide252.xml"/><Relationship Id="rId3" Type="http://schemas.openxmlformats.org/officeDocument/2006/relationships/tags" Target="../tags/tag558.xml"/><Relationship Id="rId7" Type="http://schemas.openxmlformats.org/officeDocument/2006/relationships/slideLayout" Target="../slideLayouts/slideLayout2.xml"/><Relationship Id="rId2" Type="http://schemas.openxmlformats.org/officeDocument/2006/relationships/tags" Target="../tags/tag557.xml"/><Relationship Id="rId1" Type="http://schemas.openxmlformats.org/officeDocument/2006/relationships/tags" Target="../tags/tag556.xml"/><Relationship Id="rId6" Type="http://schemas.openxmlformats.org/officeDocument/2006/relationships/tags" Target="../tags/tag561.xml"/><Relationship Id="rId5" Type="http://schemas.openxmlformats.org/officeDocument/2006/relationships/tags" Target="../tags/tag560.xml"/><Relationship Id="rId4" Type="http://schemas.openxmlformats.org/officeDocument/2006/relationships/tags" Target="../tags/tag559.xml"/><Relationship Id="rId9" Type="http://schemas.openxmlformats.org/officeDocument/2006/relationships/image" Target="../media/image4.jpeg"/></Relationships>
</file>

<file path=ppt/slides/_rels/slide253.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2.xml"/></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8" Type="http://schemas.openxmlformats.org/officeDocument/2006/relationships/notesSlide" Target="../notesSlides/notesSlide255.xml"/><Relationship Id="rId3" Type="http://schemas.openxmlformats.org/officeDocument/2006/relationships/tags" Target="../tags/tag564.xml"/><Relationship Id="rId7" Type="http://schemas.openxmlformats.org/officeDocument/2006/relationships/slideLayout" Target="../slideLayouts/slideLayout2.xml"/><Relationship Id="rId2" Type="http://schemas.openxmlformats.org/officeDocument/2006/relationships/tags" Target="../tags/tag563.xml"/><Relationship Id="rId1" Type="http://schemas.openxmlformats.org/officeDocument/2006/relationships/tags" Target="../tags/tag562.xml"/><Relationship Id="rId6" Type="http://schemas.openxmlformats.org/officeDocument/2006/relationships/tags" Target="../tags/tag567.xml"/><Relationship Id="rId5" Type="http://schemas.openxmlformats.org/officeDocument/2006/relationships/tags" Target="../tags/tag566.xml"/><Relationship Id="rId4" Type="http://schemas.openxmlformats.org/officeDocument/2006/relationships/tags" Target="../tags/tag565.xml"/><Relationship Id="rId9" Type="http://schemas.openxmlformats.org/officeDocument/2006/relationships/image" Target="../media/image4.jpeg"/></Relationships>
</file>

<file path=ppt/slides/_rels/slide256.xml.rels><?xml version="1.0" encoding="UTF-8" standalone="yes"?>
<Relationships xmlns="http://schemas.openxmlformats.org/package/2006/relationships"><Relationship Id="rId8" Type="http://schemas.openxmlformats.org/officeDocument/2006/relationships/notesSlide" Target="../notesSlides/notesSlide256.xml"/><Relationship Id="rId3" Type="http://schemas.openxmlformats.org/officeDocument/2006/relationships/tags" Target="../tags/tag570.xml"/><Relationship Id="rId7" Type="http://schemas.openxmlformats.org/officeDocument/2006/relationships/slideLayout" Target="../slideLayouts/slideLayout2.xml"/><Relationship Id="rId2" Type="http://schemas.openxmlformats.org/officeDocument/2006/relationships/tags" Target="../tags/tag569.xml"/><Relationship Id="rId1" Type="http://schemas.openxmlformats.org/officeDocument/2006/relationships/tags" Target="../tags/tag568.xml"/><Relationship Id="rId6" Type="http://schemas.openxmlformats.org/officeDocument/2006/relationships/tags" Target="../tags/tag573.xml"/><Relationship Id="rId5" Type="http://schemas.openxmlformats.org/officeDocument/2006/relationships/tags" Target="../tags/tag572.xml"/><Relationship Id="rId4" Type="http://schemas.openxmlformats.org/officeDocument/2006/relationships/tags" Target="../tags/tag571.xml"/><Relationship Id="rId9" Type="http://schemas.openxmlformats.org/officeDocument/2006/relationships/image" Target="../media/image4.jpeg"/></Relationships>
</file>

<file path=ppt/slides/_rels/slide257.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8" Type="http://schemas.openxmlformats.org/officeDocument/2006/relationships/notesSlide" Target="../notesSlides/notesSlide258.xml"/><Relationship Id="rId3" Type="http://schemas.openxmlformats.org/officeDocument/2006/relationships/tags" Target="../tags/tag576.xml"/><Relationship Id="rId7" Type="http://schemas.openxmlformats.org/officeDocument/2006/relationships/slideLayout" Target="../slideLayouts/slideLayout2.xml"/><Relationship Id="rId2" Type="http://schemas.openxmlformats.org/officeDocument/2006/relationships/tags" Target="../tags/tag575.xml"/><Relationship Id="rId1" Type="http://schemas.openxmlformats.org/officeDocument/2006/relationships/tags" Target="../tags/tag574.xml"/><Relationship Id="rId6" Type="http://schemas.openxmlformats.org/officeDocument/2006/relationships/tags" Target="../tags/tag579.xml"/><Relationship Id="rId5" Type="http://schemas.openxmlformats.org/officeDocument/2006/relationships/tags" Target="../tags/tag578.xml"/><Relationship Id="rId4" Type="http://schemas.openxmlformats.org/officeDocument/2006/relationships/tags" Target="../tags/tag577.xml"/><Relationship Id="rId9" Type="http://schemas.openxmlformats.org/officeDocument/2006/relationships/image" Target="../media/image4.jpeg"/></Relationships>
</file>

<file path=ppt/slides/_rels/slide259.xml.rels><?xml version="1.0" encoding="UTF-8" standalone="yes"?>
<Relationships xmlns="http://schemas.openxmlformats.org/package/2006/relationships"><Relationship Id="rId8" Type="http://schemas.openxmlformats.org/officeDocument/2006/relationships/notesSlide" Target="../notesSlides/notesSlide259.xml"/><Relationship Id="rId3" Type="http://schemas.openxmlformats.org/officeDocument/2006/relationships/tags" Target="../tags/tag582.xml"/><Relationship Id="rId7" Type="http://schemas.openxmlformats.org/officeDocument/2006/relationships/slideLayout" Target="../slideLayouts/slideLayout2.xml"/><Relationship Id="rId2" Type="http://schemas.openxmlformats.org/officeDocument/2006/relationships/tags" Target="../tags/tag581.xml"/><Relationship Id="rId1" Type="http://schemas.openxmlformats.org/officeDocument/2006/relationships/tags" Target="../tags/tag580.xml"/><Relationship Id="rId6" Type="http://schemas.openxmlformats.org/officeDocument/2006/relationships/tags" Target="../tags/tag585.xml"/><Relationship Id="rId5" Type="http://schemas.openxmlformats.org/officeDocument/2006/relationships/tags" Target="../tags/tag584.xml"/><Relationship Id="rId4" Type="http://schemas.openxmlformats.org/officeDocument/2006/relationships/tags" Target="../tags/tag583.xml"/><Relationship Id="rId9" Type="http://schemas.openxmlformats.org/officeDocument/2006/relationships/image" Target="../media/image4.jpeg"/></Relationships>
</file>

<file path=ppt/slides/_rels/slide26.xml.rels><?xml version="1.0" encoding="UTF-8" standalone="yes"?>
<Relationships xmlns="http://schemas.openxmlformats.org/package/2006/relationships"><Relationship Id="rId8" Type="http://schemas.openxmlformats.org/officeDocument/2006/relationships/tags" Target="../tags/tag52.xml"/><Relationship Id="rId13" Type="http://schemas.openxmlformats.org/officeDocument/2006/relationships/image" Target="../media/image4.jpeg"/><Relationship Id="rId3" Type="http://schemas.openxmlformats.org/officeDocument/2006/relationships/tags" Target="../tags/tag47.xml"/><Relationship Id="rId7" Type="http://schemas.openxmlformats.org/officeDocument/2006/relationships/tags" Target="../tags/tag51.xml"/><Relationship Id="rId12" Type="http://schemas.openxmlformats.org/officeDocument/2006/relationships/notesSlide" Target="../notesSlides/notesSlide26.xml"/><Relationship Id="rId2" Type="http://schemas.openxmlformats.org/officeDocument/2006/relationships/tags" Target="../tags/tag46.xml"/><Relationship Id="rId1" Type="http://schemas.openxmlformats.org/officeDocument/2006/relationships/tags" Target="../tags/tag45.xml"/><Relationship Id="rId6" Type="http://schemas.openxmlformats.org/officeDocument/2006/relationships/tags" Target="../tags/tag50.xml"/><Relationship Id="rId11" Type="http://schemas.openxmlformats.org/officeDocument/2006/relationships/slideLayout" Target="../slideLayouts/slideLayout2.xml"/><Relationship Id="rId5" Type="http://schemas.openxmlformats.org/officeDocument/2006/relationships/tags" Target="../tags/tag49.xml"/><Relationship Id="rId10" Type="http://schemas.openxmlformats.org/officeDocument/2006/relationships/tags" Target="../tags/tag54.xml"/><Relationship Id="rId4" Type="http://schemas.openxmlformats.org/officeDocument/2006/relationships/tags" Target="../tags/tag48.xml"/><Relationship Id="rId9" Type="http://schemas.openxmlformats.org/officeDocument/2006/relationships/tags" Target="../tags/tag53.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61.xml"/><Relationship Id="rId1" Type="http://schemas.openxmlformats.org/officeDocument/2006/relationships/slideLayout" Target="../slideLayouts/slideLayout7.xml"/></Relationships>
</file>

<file path=ppt/slides/_rels/slide262.xml.rels><?xml version="1.0" encoding="UTF-8" standalone="yes"?>
<Relationships xmlns="http://schemas.openxmlformats.org/package/2006/relationships"><Relationship Id="rId3" Type="http://schemas.openxmlformats.org/officeDocument/2006/relationships/tags" Target="../tags/tag588.xml"/><Relationship Id="rId7" Type="http://schemas.openxmlformats.org/officeDocument/2006/relationships/notesSlide" Target="../notesSlides/notesSlide262.xml"/><Relationship Id="rId2" Type="http://schemas.openxmlformats.org/officeDocument/2006/relationships/tags" Target="../tags/tag587.xml"/><Relationship Id="rId1" Type="http://schemas.openxmlformats.org/officeDocument/2006/relationships/tags" Target="../tags/tag586.xml"/><Relationship Id="rId6" Type="http://schemas.openxmlformats.org/officeDocument/2006/relationships/slideLayout" Target="../slideLayouts/slideLayout7.xml"/><Relationship Id="rId5" Type="http://schemas.openxmlformats.org/officeDocument/2006/relationships/tags" Target="../tags/tag590.xml"/><Relationship Id="rId4" Type="http://schemas.openxmlformats.org/officeDocument/2006/relationships/tags" Target="../tags/tag589.xml"/></Relationships>
</file>

<file path=ppt/slides/_rels/slide263.xml.rels><?xml version="1.0" encoding="UTF-8" standalone="yes"?>
<Relationships xmlns="http://schemas.openxmlformats.org/package/2006/relationships"><Relationship Id="rId8" Type="http://schemas.openxmlformats.org/officeDocument/2006/relationships/tags" Target="../tags/tag598.xml"/><Relationship Id="rId13" Type="http://schemas.openxmlformats.org/officeDocument/2006/relationships/slideLayout" Target="../slideLayouts/slideLayout7.xml"/><Relationship Id="rId3" Type="http://schemas.openxmlformats.org/officeDocument/2006/relationships/tags" Target="../tags/tag593.xml"/><Relationship Id="rId7" Type="http://schemas.openxmlformats.org/officeDocument/2006/relationships/tags" Target="../tags/tag597.xml"/><Relationship Id="rId12" Type="http://schemas.openxmlformats.org/officeDocument/2006/relationships/tags" Target="../tags/tag602.xml"/><Relationship Id="rId2" Type="http://schemas.openxmlformats.org/officeDocument/2006/relationships/tags" Target="../tags/tag592.xml"/><Relationship Id="rId1" Type="http://schemas.openxmlformats.org/officeDocument/2006/relationships/tags" Target="../tags/tag591.xml"/><Relationship Id="rId6" Type="http://schemas.openxmlformats.org/officeDocument/2006/relationships/tags" Target="../tags/tag596.xml"/><Relationship Id="rId11" Type="http://schemas.openxmlformats.org/officeDocument/2006/relationships/tags" Target="../tags/tag601.xml"/><Relationship Id="rId5" Type="http://schemas.openxmlformats.org/officeDocument/2006/relationships/tags" Target="../tags/tag595.xml"/><Relationship Id="rId15" Type="http://schemas.openxmlformats.org/officeDocument/2006/relationships/image" Target="../media/image3.png"/><Relationship Id="rId10" Type="http://schemas.openxmlformats.org/officeDocument/2006/relationships/tags" Target="../tags/tag600.xml"/><Relationship Id="rId4" Type="http://schemas.openxmlformats.org/officeDocument/2006/relationships/tags" Target="../tags/tag594.xml"/><Relationship Id="rId9" Type="http://schemas.openxmlformats.org/officeDocument/2006/relationships/tags" Target="../tags/tag599.xml"/><Relationship Id="rId14" Type="http://schemas.openxmlformats.org/officeDocument/2006/relationships/notesSlide" Target="../notesSlides/notesSlide263.xml"/></Relationships>
</file>

<file path=ppt/slides/_rels/slide264.xml.rels><?xml version="1.0" encoding="UTF-8" standalone="yes"?>
<Relationships xmlns="http://schemas.openxmlformats.org/package/2006/relationships"><Relationship Id="rId8" Type="http://schemas.openxmlformats.org/officeDocument/2006/relationships/tags" Target="../tags/tag610.xml"/><Relationship Id="rId13" Type="http://schemas.openxmlformats.org/officeDocument/2006/relationships/image" Target="../media/image3.png"/><Relationship Id="rId3" Type="http://schemas.openxmlformats.org/officeDocument/2006/relationships/tags" Target="../tags/tag605.xml"/><Relationship Id="rId7" Type="http://schemas.openxmlformats.org/officeDocument/2006/relationships/tags" Target="../tags/tag609.xml"/><Relationship Id="rId12" Type="http://schemas.openxmlformats.org/officeDocument/2006/relationships/notesSlide" Target="../notesSlides/notesSlide264.xml"/><Relationship Id="rId2" Type="http://schemas.openxmlformats.org/officeDocument/2006/relationships/tags" Target="../tags/tag604.xml"/><Relationship Id="rId1" Type="http://schemas.openxmlformats.org/officeDocument/2006/relationships/tags" Target="../tags/tag603.xml"/><Relationship Id="rId6" Type="http://schemas.openxmlformats.org/officeDocument/2006/relationships/tags" Target="../tags/tag608.xml"/><Relationship Id="rId11" Type="http://schemas.openxmlformats.org/officeDocument/2006/relationships/slideLayout" Target="../slideLayouts/slideLayout7.xml"/><Relationship Id="rId5" Type="http://schemas.openxmlformats.org/officeDocument/2006/relationships/tags" Target="../tags/tag607.xml"/><Relationship Id="rId10" Type="http://schemas.openxmlformats.org/officeDocument/2006/relationships/tags" Target="../tags/tag612.xml"/><Relationship Id="rId4" Type="http://schemas.openxmlformats.org/officeDocument/2006/relationships/tags" Target="../tags/tag606.xml"/><Relationship Id="rId9" Type="http://schemas.openxmlformats.org/officeDocument/2006/relationships/tags" Target="../tags/tag611.xml"/></Relationships>
</file>

<file path=ppt/slides/_rels/slide265.xml.rels><?xml version="1.0" encoding="UTF-8" standalone="yes"?>
<Relationships xmlns="http://schemas.openxmlformats.org/package/2006/relationships"><Relationship Id="rId3" Type="http://schemas.openxmlformats.org/officeDocument/2006/relationships/tags" Target="../tags/tag615.xml"/><Relationship Id="rId7" Type="http://schemas.openxmlformats.org/officeDocument/2006/relationships/image" Target="../media/image4.jpeg"/><Relationship Id="rId2" Type="http://schemas.openxmlformats.org/officeDocument/2006/relationships/tags" Target="../tags/tag614.xml"/><Relationship Id="rId1" Type="http://schemas.openxmlformats.org/officeDocument/2006/relationships/tags" Target="../tags/tag613.xml"/><Relationship Id="rId6" Type="http://schemas.openxmlformats.org/officeDocument/2006/relationships/notesSlide" Target="../notesSlides/notesSlide265.xml"/><Relationship Id="rId5" Type="http://schemas.openxmlformats.org/officeDocument/2006/relationships/slideLayout" Target="../slideLayouts/slideLayout2.xml"/><Relationship Id="rId4" Type="http://schemas.openxmlformats.org/officeDocument/2006/relationships/tags" Target="../tags/tag616.xml"/></Relationships>
</file>

<file path=ppt/slides/_rels/slide266.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3" Type="http://schemas.openxmlformats.org/officeDocument/2006/relationships/tags" Target="../tags/tag619.xml"/><Relationship Id="rId7" Type="http://schemas.openxmlformats.org/officeDocument/2006/relationships/image" Target="../media/image4.jpeg"/><Relationship Id="rId2" Type="http://schemas.openxmlformats.org/officeDocument/2006/relationships/tags" Target="../tags/tag618.xml"/><Relationship Id="rId1" Type="http://schemas.openxmlformats.org/officeDocument/2006/relationships/tags" Target="../tags/tag617.xml"/><Relationship Id="rId6" Type="http://schemas.openxmlformats.org/officeDocument/2006/relationships/notesSlide" Target="../notesSlides/notesSlide267.xml"/><Relationship Id="rId5" Type="http://schemas.openxmlformats.org/officeDocument/2006/relationships/slideLayout" Target="../slideLayouts/slideLayout2.xml"/><Relationship Id="rId4" Type="http://schemas.openxmlformats.org/officeDocument/2006/relationships/tags" Target="../tags/tag620.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3" Type="http://schemas.openxmlformats.org/officeDocument/2006/relationships/tags" Target="../tags/tag623.xml"/><Relationship Id="rId7" Type="http://schemas.openxmlformats.org/officeDocument/2006/relationships/image" Target="../media/image4.jpeg"/><Relationship Id="rId2" Type="http://schemas.openxmlformats.org/officeDocument/2006/relationships/tags" Target="../tags/tag622.xml"/><Relationship Id="rId1" Type="http://schemas.openxmlformats.org/officeDocument/2006/relationships/tags" Target="../tags/tag621.xml"/><Relationship Id="rId6" Type="http://schemas.openxmlformats.org/officeDocument/2006/relationships/notesSlide" Target="../notesSlides/notesSlide269.xml"/><Relationship Id="rId5" Type="http://schemas.openxmlformats.org/officeDocument/2006/relationships/slideLayout" Target="../slideLayouts/slideLayout2.xml"/><Relationship Id="rId4" Type="http://schemas.openxmlformats.org/officeDocument/2006/relationships/tags" Target="../tags/tag624.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3" Type="http://schemas.openxmlformats.org/officeDocument/2006/relationships/tags" Target="../tags/tag627.xml"/><Relationship Id="rId7" Type="http://schemas.openxmlformats.org/officeDocument/2006/relationships/notesSlide" Target="../notesSlides/notesSlide271.xml"/><Relationship Id="rId2" Type="http://schemas.openxmlformats.org/officeDocument/2006/relationships/tags" Target="../tags/tag626.xml"/><Relationship Id="rId1" Type="http://schemas.openxmlformats.org/officeDocument/2006/relationships/tags" Target="../tags/tag625.xml"/><Relationship Id="rId6" Type="http://schemas.openxmlformats.org/officeDocument/2006/relationships/slideLayout" Target="../slideLayouts/slideLayout7.xml"/><Relationship Id="rId5" Type="http://schemas.openxmlformats.org/officeDocument/2006/relationships/tags" Target="../tags/tag629.xml"/><Relationship Id="rId4" Type="http://schemas.openxmlformats.org/officeDocument/2006/relationships/tags" Target="../tags/tag628.xml"/></Relationships>
</file>

<file path=ppt/slides/_rels/slide272.xml.rels><?xml version="1.0" encoding="UTF-8" standalone="yes"?>
<Relationships xmlns="http://schemas.openxmlformats.org/package/2006/relationships"><Relationship Id="rId8" Type="http://schemas.openxmlformats.org/officeDocument/2006/relationships/tags" Target="../tags/tag637.xml"/><Relationship Id="rId13" Type="http://schemas.openxmlformats.org/officeDocument/2006/relationships/slideLayout" Target="../slideLayouts/slideLayout7.xml"/><Relationship Id="rId3" Type="http://schemas.openxmlformats.org/officeDocument/2006/relationships/tags" Target="../tags/tag632.xml"/><Relationship Id="rId7" Type="http://schemas.openxmlformats.org/officeDocument/2006/relationships/tags" Target="../tags/tag636.xml"/><Relationship Id="rId12" Type="http://schemas.openxmlformats.org/officeDocument/2006/relationships/tags" Target="../tags/tag641.xml"/><Relationship Id="rId2" Type="http://schemas.openxmlformats.org/officeDocument/2006/relationships/tags" Target="../tags/tag631.xml"/><Relationship Id="rId1" Type="http://schemas.openxmlformats.org/officeDocument/2006/relationships/tags" Target="../tags/tag630.xml"/><Relationship Id="rId6" Type="http://schemas.openxmlformats.org/officeDocument/2006/relationships/tags" Target="../tags/tag635.xml"/><Relationship Id="rId11" Type="http://schemas.openxmlformats.org/officeDocument/2006/relationships/tags" Target="../tags/tag640.xml"/><Relationship Id="rId5" Type="http://schemas.openxmlformats.org/officeDocument/2006/relationships/tags" Target="../tags/tag634.xml"/><Relationship Id="rId15" Type="http://schemas.openxmlformats.org/officeDocument/2006/relationships/image" Target="../media/image3.png"/><Relationship Id="rId10" Type="http://schemas.openxmlformats.org/officeDocument/2006/relationships/tags" Target="../tags/tag639.xml"/><Relationship Id="rId4" Type="http://schemas.openxmlformats.org/officeDocument/2006/relationships/tags" Target="../tags/tag633.xml"/><Relationship Id="rId9" Type="http://schemas.openxmlformats.org/officeDocument/2006/relationships/tags" Target="../tags/tag638.xml"/><Relationship Id="rId14" Type="http://schemas.openxmlformats.org/officeDocument/2006/relationships/notesSlide" Target="../notesSlides/notesSlide272.xml"/></Relationships>
</file>

<file path=ppt/slides/_rels/slide273.xml.rels><?xml version="1.0" encoding="UTF-8" standalone="yes"?>
<Relationships xmlns="http://schemas.openxmlformats.org/package/2006/relationships"><Relationship Id="rId8" Type="http://schemas.openxmlformats.org/officeDocument/2006/relationships/tags" Target="../tags/tag649.xml"/><Relationship Id="rId13" Type="http://schemas.openxmlformats.org/officeDocument/2006/relationships/image" Target="../media/image3.png"/><Relationship Id="rId3" Type="http://schemas.openxmlformats.org/officeDocument/2006/relationships/tags" Target="../tags/tag644.xml"/><Relationship Id="rId7" Type="http://schemas.openxmlformats.org/officeDocument/2006/relationships/tags" Target="../tags/tag648.xml"/><Relationship Id="rId12" Type="http://schemas.openxmlformats.org/officeDocument/2006/relationships/notesSlide" Target="../notesSlides/notesSlide273.xml"/><Relationship Id="rId2" Type="http://schemas.openxmlformats.org/officeDocument/2006/relationships/tags" Target="../tags/tag643.xml"/><Relationship Id="rId1" Type="http://schemas.openxmlformats.org/officeDocument/2006/relationships/tags" Target="../tags/tag642.xml"/><Relationship Id="rId6" Type="http://schemas.openxmlformats.org/officeDocument/2006/relationships/tags" Target="../tags/tag647.xml"/><Relationship Id="rId11" Type="http://schemas.openxmlformats.org/officeDocument/2006/relationships/slideLayout" Target="../slideLayouts/slideLayout7.xml"/><Relationship Id="rId5" Type="http://schemas.openxmlformats.org/officeDocument/2006/relationships/tags" Target="../tags/tag646.xml"/><Relationship Id="rId10" Type="http://schemas.openxmlformats.org/officeDocument/2006/relationships/tags" Target="../tags/tag651.xml"/><Relationship Id="rId4" Type="http://schemas.openxmlformats.org/officeDocument/2006/relationships/tags" Target="../tags/tag645.xml"/><Relationship Id="rId9" Type="http://schemas.openxmlformats.org/officeDocument/2006/relationships/tags" Target="../tags/tag650.xml"/></Relationships>
</file>

<file path=ppt/slides/_rels/slide274.xml.rels><?xml version="1.0" encoding="UTF-8" standalone="yes"?>
<Relationships xmlns="http://schemas.openxmlformats.org/package/2006/relationships"><Relationship Id="rId3" Type="http://schemas.openxmlformats.org/officeDocument/2006/relationships/tags" Target="../tags/tag654.xml"/><Relationship Id="rId2" Type="http://schemas.openxmlformats.org/officeDocument/2006/relationships/tags" Target="../tags/tag653.xml"/><Relationship Id="rId1" Type="http://schemas.openxmlformats.org/officeDocument/2006/relationships/tags" Target="../tags/tag652.xml"/><Relationship Id="rId6" Type="http://schemas.openxmlformats.org/officeDocument/2006/relationships/image" Target="../media/image4.jpeg"/><Relationship Id="rId5" Type="http://schemas.openxmlformats.org/officeDocument/2006/relationships/notesSlide" Target="../notesSlides/notesSlide274.xml"/><Relationship Id="rId4"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80.xml.rels><?xml version="1.0" encoding="UTF-8" standalone="yes"?>
<Relationships xmlns="http://schemas.openxmlformats.org/package/2006/relationships"><Relationship Id="rId3" Type="http://schemas.openxmlformats.org/officeDocument/2006/relationships/tags" Target="../tags/tag657.xml"/><Relationship Id="rId2" Type="http://schemas.openxmlformats.org/officeDocument/2006/relationships/tags" Target="../tags/tag656.xml"/><Relationship Id="rId1" Type="http://schemas.openxmlformats.org/officeDocument/2006/relationships/tags" Target="../tags/tag655.xml"/><Relationship Id="rId6" Type="http://schemas.openxmlformats.org/officeDocument/2006/relationships/image" Target="../media/image4.jpeg"/><Relationship Id="rId5" Type="http://schemas.openxmlformats.org/officeDocument/2006/relationships/notesSlide" Target="../notesSlides/notesSlide280.xml"/><Relationship Id="rId4"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3" Type="http://schemas.openxmlformats.org/officeDocument/2006/relationships/tags" Target="../tags/tag660.xml"/><Relationship Id="rId7" Type="http://schemas.openxmlformats.org/officeDocument/2006/relationships/notesSlide" Target="../notesSlides/notesSlide282.xml"/><Relationship Id="rId2" Type="http://schemas.openxmlformats.org/officeDocument/2006/relationships/tags" Target="../tags/tag659.xml"/><Relationship Id="rId1" Type="http://schemas.openxmlformats.org/officeDocument/2006/relationships/tags" Target="../tags/tag658.xml"/><Relationship Id="rId6" Type="http://schemas.openxmlformats.org/officeDocument/2006/relationships/slideLayout" Target="../slideLayouts/slideLayout7.xml"/><Relationship Id="rId5" Type="http://schemas.openxmlformats.org/officeDocument/2006/relationships/tags" Target="../tags/tag662.xml"/><Relationship Id="rId4" Type="http://schemas.openxmlformats.org/officeDocument/2006/relationships/tags" Target="../tags/tag661.xml"/></Relationships>
</file>

<file path=ppt/slides/_rels/slide283.xml.rels><?xml version="1.0" encoding="UTF-8" standalone="yes"?>
<Relationships xmlns="http://schemas.openxmlformats.org/package/2006/relationships"><Relationship Id="rId8" Type="http://schemas.openxmlformats.org/officeDocument/2006/relationships/tags" Target="../tags/tag670.xml"/><Relationship Id="rId13" Type="http://schemas.openxmlformats.org/officeDocument/2006/relationships/slideLayout" Target="../slideLayouts/slideLayout7.xml"/><Relationship Id="rId3" Type="http://schemas.openxmlformats.org/officeDocument/2006/relationships/tags" Target="../tags/tag665.xml"/><Relationship Id="rId7" Type="http://schemas.openxmlformats.org/officeDocument/2006/relationships/tags" Target="../tags/tag669.xml"/><Relationship Id="rId12" Type="http://schemas.openxmlformats.org/officeDocument/2006/relationships/tags" Target="../tags/tag674.xml"/><Relationship Id="rId2" Type="http://schemas.openxmlformats.org/officeDocument/2006/relationships/tags" Target="../tags/tag664.xml"/><Relationship Id="rId1" Type="http://schemas.openxmlformats.org/officeDocument/2006/relationships/tags" Target="../tags/tag663.xml"/><Relationship Id="rId6" Type="http://schemas.openxmlformats.org/officeDocument/2006/relationships/tags" Target="../tags/tag668.xml"/><Relationship Id="rId11" Type="http://schemas.openxmlformats.org/officeDocument/2006/relationships/tags" Target="../tags/tag673.xml"/><Relationship Id="rId5" Type="http://schemas.openxmlformats.org/officeDocument/2006/relationships/tags" Target="../tags/tag667.xml"/><Relationship Id="rId15" Type="http://schemas.openxmlformats.org/officeDocument/2006/relationships/image" Target="../media/image3.png"/><Relationship Id="rId10" Type="http://schemas.openxmlformats.org/officeDocument/2006/relationships/tags" Target="../tags/tag672.xml"/><Relationship Id="rId4" Type="http://schemas.openxmlformats.org/officeDocument/2006/relationships/tags" Target="../tags/tag666.xml"/><Relationship Id="rId9" Type="http://schemas.openxmlformats.org/officeDocument/2006/relationships/tags" Target="../tags/tag671.xml"/><Relationship Id="rId14" Type="http://schemas.openxmlformats.org/officeDocument/2006/relationships/notesSlide" Target="../notesSlides/notesSlide283.xml"/></Relationships>
</file>

<file path=ppt/slides/_rels/slide284.xml.rels><?xml version="1.0" encoding="UTF-8" standalone="yes"?>
<Relationships xmlns="http://schemas.openxmlformats.org/package/2006/relationships"><Relationship Id="rId8" Type="http://schemas.openxmlformats.org/officeDocument/2006/relationships/tags" Target="../tags/tag682.xml"/><Relationship Id="rId13" Type="http://schemas.openxmlformats.org/officeDocument/2006/relationships/image" Target="../media/image3.png"/><Relationship Id="rId3" Type="http://schemas.openxmlformats.org/officeDocument/2006/relationships/tags" Target="../tags/tag677.xml"/><Relationship Id="rId7" Type="http://schemas.openxmlformats.org/officeDocument/2006/relationships/tags" Target="../tags/tag681.xml"/><Relationship Id="rId12" Type="http://schemas.openxmlformats.org/officeDocument/2006/relationships/notesSlide" Target="../notesSlides/notesSlide284.xml"/><Relationship Id="rId2" Type="http://schemas.openxmlformats.org/officeDocument/2006/relationships/tags" Target="../tags/tag676.xml"/><Relationship Id="rId1" Type="http://schemas.openxmlformats.org/officeDocument/2006/relationships/tags" Target="../tags/tag675.xml"/><Relationship Id="rId6" Type="http://schemas.openxmlformats.org/officeDocument/2006/relationships/tags" Target="../tags/tag680.xml"/><Relationship Id="rId11" Type="http://schemas.openxmlformats.org/officeDocument/2006/relationships/slideLayout" Target="../slideLayouts/slideLayout7.xml"/><Relationship Id="rId5" Type="http://schemas.openxmlformats.org/officeDocument/2006/relationships/tags" Target="../tags/tag679.xml"/><Relationship Id="rId10" Type="http://schemas.openxmlformats.org/officeDocument/2006/relationships/tags" Target="../tags/tag684.xml"/><Relationship Id="rId4" Type="http://schemas.openxmlformats.org/officeDocument/2006/relationships/tags" Target="../tags/tag678.xml"/><Relationship Id="rId9" Type="http://schemas.openxmlformats.org/officeDocument/2006/relationships/tags" Target="../tags/tag683.xml"/></Relationships>
</file>

<file path=ppt/slides/_rels/slide285.xml.rels><?xml version="1.0" encoding="UTF-8" standalone="yes"?>
<Relationships xmlns="http://schemas.openxmlformats.org/package/2006/relationships"><Relationship Id="rId3" Type="http://schemas.openxmlformats.org/officeDocument/2006/relationships/tags" Target="../tags/tag687.xml"/><Relationship Id="rId7" Type="http://schemas.openxmlformats.org/officeDocument/2006/relationships/image" Target="../media/image4.jpeg"/><Relationship Id="rId2" Type="http://schemas.openxmlformats.org/officeDocument/2006/relationships/tags" Target="../tags/tag686.xml"/><Relationship Id="rId1" Type="http://schemas.openxmlformats.org/officeDocument/2006/relationships/tags" Target="../tags/tag685.xml"/><Relationship Id="rId6" Type="http://schemas.openxmlformats.org/officeDocument/2006/relationships/notesSlide" Target="../notesSlides/notesSlide285.xml"/><Relationship Id="rId5" Type="http://schemas.openxmlformats.org/officeDocument/2006/relationships/slideLayout" Target="../slideLayouts/slideLayout2.xml"/><Relationship Id="rId4" Type="http://schemas.openxmlformats.org/officeDocument/2006/relationships/tags" Target="../tags/tag688.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3" Type="http://schemas.openxmlformats.org/officeDocument/2006/relationships/tags" Target="../tags/tag691.xml"/><Relationship Id="rId7" Type="http://schemas.openxmlformats.org/officeDocument/2006/relationships/image" Target="../media/image4.jpeg"/><Relationship Id="rId2" Type="http://schemas.openxmlformats.org/officeDocument/2006/relationships/tags" Target="../tags/tag690.xml"/><Relationship Id="rId1" Type="http://schemas.openxmlformats.org/officeDocument/2006/relationships/tags" Target="../tags/tag689.xml"/><Relationship Id="rId6" Type="http://schemas.openxmlformats.org/officeDocument/2006/relationships/notesSlide" Target="../notesSlides/notesSlide288.xml"/><Relationship Id="rId5" Type="http://schemas.openxmlformats.org/officeDocument/2006/relationships/slideLayout" Target="../slideLayouts/slideLayout2.xml"/><Relationship Id="rId4" Type="http://schemas.openxmlformats.org/officeDocument/2006/relationships/tags" Target="../tags/tag692.xm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3" Type="http://schemas.openxmlformats.org/officeDocument/2006/relationships/tags" Target="../tags/tag695.xml"/><Relationship Id="rId7" Type="http://schemas.openxmlformats.org/officeDocument/2006/relationships/image" Target="../media/image4.jpeg"/><Relationship Id="rId2" Type="http://schemas.openxmlformats.org/officeDocument/2006/relationships/tags" Target="../tags/tag694.xml"/><Relationship Id="rId1" Type="http://schemas.openxmlformats.org/officeDocument/2006/relationships/tags" Target="../tags/tag693.xml"/><Relationship Id="rId6" Type="http://schemas.openxmlformats.org/officeDocument/2006/relationships/notesSlide" Target="../notesSlides/notesSlide291.xml"/><Relationship Id="rId5" Type="http://schemas.openxmlformats.org/officeDocument/2006/relationships/slideLayout" Target="../slideLayouts/slideLayout2.xml"/><Relationship Id="rId4" Type="http://schemas.openxmlformats.org/officeDocument/2006/relationships/tags" Target="../tags/tag696.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292.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tags" Target="../tags/tag699.xml"/><Relationship Id="rId7" Type="http://schemas.openxmlformats.org/officeDocument/2006/relationships/notesSlide" Target="../notesSlides/notesSlide293.xml"/><Relationship Id="rId2" Type="http://schemas.openxmlformats.org/officeDocument/2006/relationships/tags" Target="../tags/tag698.xml"/><Relationship Id="rId1" Type="http://schemas.openxmlformats.org/officeDocument/2006/relationships/tags" Target="../tags/tag697.xml"/><Relationship Id="rId6" Type="http://schemas.openxmlformats.org/officeDocument/2006/relationships/slideLayout" Target="../slideLayouts/slideLayout7.xml"/><Relationship Id="rId5" Type="http://schemas.openxmlformats.org/officeDocument/2006/relationships/tags" Target="../tags/tag701.xml"/><Relationship Id="rId4" Type="http://schemas.openxmlformats.org/officeDocument/2006/relationships/tags" Target="../tags/tag700.xml"/></Relationships>
</file>

<file path=ppt/slides/_rels/slide294.xml.rels><?xml version="1.0" encoding="UTF-8" standalone="yes"?>
<Relationships xmlns="http://schemas.openxmlformats.org/package/2006/relationships"><Relationship Id="rId8" Type="http://schemas.openxmlformats.org/officeDocument/2006/relationships/tags" Target="../tags/tag709.xml"/><Relationship Id="rId13" Type="http://schemas.openxmlformats.org/officeDocument/2006/relationships/slideLayout" Target="../slideLayouts/slideLayout7.xml"/><Relationship Id="rId3" Type="http://schemas.openxmlformats.org/officeDocument/2006/relationships/tags" Target="../tags/tag704.xml"/><Relationship Id="rId7" Type="http://schemas.openxmlformats.org/officeDocument/2006/relationships/tags" Target="../tags/tag708.xml"/><Relationship Id="rId12" Type="http://schemas.openxmlformats.org/officeDocument/2006/relationships/tags" Target="../tags/tag713.xml"/><Relationship Id="rId2" Type="http://schemas.openxmlformats.org/officeDocument/2006/relationships/tags" Target="../tags/tag703.xml"/><Relationship Id="rId1" Type="http://schemas.openxmlformats.org/officeDocument/2006/relationships/tags" Target="../tags/tag702.xml"/><Relationship Id="rId6" Type="http://schemas.openxmlformats.org/officeDocument/2006/relationships/tags" Target="../tags/tag707.xml"/><Relationship Id="rId11" Type="http://schemas.openxmlformats.org/officeDocument/2006/relationships/tags" Target="../tags/tag712.xml"/><Relationship Id="rId5" Type="http://schemas.openxmlformats.org/officeDocument/2006/relationships/tags" Target="../tags/tag706.xml"/><Relationship Id="rId15" Type="http://schemas.openxmlformats.org/officeDocument/2006/relationships/image" Target="../media/image3.png"/><Relationship Id="rId10" Type="http://schemas.openxmlformats.org/officeDocument/2006/relationships/tags" Target="../tags/tag711.xml"/><Relationship Id="rId4" Type="http://schemas.openxmlformats.org/officeDocument/2006/relationships/tags" Target="../tags/tag705.xml"/><Relationship Id="rId9" Type="http://schemas.openxmlformats.org/officeDocument/2006/relationships/tags" Target="../tags/tag710.xml"/><Relationship Id="rId14" Type="http://schemas.openxmlformats.org/officeDocument/2006/relationships/notesSlide" Target="../notesSlides/notesSlide294.xml"/></Relationships>
</file>

<file path=ppt/slides/_rels/slide295.xml.rels><?xml version="1.0" encoding="UTF-8" standalone="yes"?>
<Relationships xmlns="http://schemas.openxmlformats.org/package/2006/relationships"><Relationship Id="rId8" Type="http://schemas.openxmlformats.org/officeDocument/2006/relationships/tags" Target="../tags/tag721.xml"/><Relationship Id="rId13" Type="http://schemas.openxmlformats.org/officeDocument/2006/relationships/image" Target="../media/image3.png"/><Relationship Id="rId3" Type="http://schemas.openxmlformats.org/officeDocument/2006/relationships/tags" Target="../tags/tag716.xml"/><Relationship Id="rId7" Type="http://schemas.openxmlformats.org/officeDocument/2006/relationships/tags" Target="../tags/tag720.xml"/><Relationship Id="rId12" Type="http://schemas.openxmlformats.org/officeDocument/2006/relationships/notesSlide" Target="../notesSlides/notesSlide295.xml"/><Relationship Id="rId2" Type="http://schemas.openxmlformats.org/officeDocument/2006/relationships/tags" Target="../tags/tag715.xml"/><Relationship Id="rId1" Type="http://schemas.openxmlformats.org/officeDocument/2006/relationships/tags" Target="../tags/tag714.xml"/><Relationship Id="rId6" Type="http://schemas.openxmlformats.org/officeDocument/2006/relationships/tags" Target="../tags/tag719.xml"/><Relationship Id="rId11" Type="http://schemas.openxmlformats.org/officeDocument/2006/relationships/slideLayout" Target="../slideLayouts/slideLayout7.xml"/><Relationship Id="rId5" Type="http://schemas.openxmlformats.org/officeDocument/2006/relationships/tags" Target="../tags/tag718.xml"/><Relationship Id="rId10" Type="http://schemas.openxmlformats.org/officeDocument/2006/relationships/tags" Target="../tags/tag723.xml"/><Relationship Id="rId4" Type="http://schemas.openxmlformats.org/officeDocument/2006/relationships/tags" Target="../tags/tag717.xml"/><Relationship Id="rId9" Type="http://schemas.openxmlformats.org/officeDocument/2006/relationships/tags" Target="../tags/tag722.xml"/></Relationships>
</file>

<file path=ppt/slides/_rels/slide296.xml.rels><?xml version="1.0" encoding="UTF-8" standalone="yes"?>
<Relationships xmlns="http://schemas.openxmlformats.org/package/2006/relationships"><Relationship Id="rId3" Type="http://schemas.openxmlformats.org/officeDocument/2006/relationships/tags" Target="../tags/tag726.xml"/><Relationship Id="rId2" Type="http://schemas.openxmlformats.org/officeDocument/2006/relationships/tags" Target="../tags/tag725.xml"/><Relationship Id="rId1" Type="http://schemas.openxmlformats.org/officeDocument/2006/relationships/tags" Target="../tags/tag724.xml"/><Relationship Id="rId6" Type="http://schemas.openxmlformats.org/officeDocument/2006/relationships/image" Target="../media/image4.jpeg"/><Relationship Id="rId5" Type="http://schemas.openxmlformats.org/officeDocument/2006/relationships/notesSlide" Target="../notesSlides/notesSlide296.xml"/><Relationship Id="rId4" Type="http://schemas.openxmlformats.org/officeDocument/2006/relationships/slideLayout" Target="../slideLayouts/slideLayout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97.xml"/><Relationship Id="rId1" Type="http://schemas.openxmlformats.org/officeDocument/2006/relationships/slideLayout" Target="../slideLayouts/slideLayout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98.xml"/><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3" Type="http://schemas.openxmlformats.org/officeDocument/2006/relationships/tags" Target="../tags/tag729.xml"/><Relationship Id="rId2" Type="http://schemas.openxmlformats.org/officeDocument/2006/relationships/tags" Target="../tags/tag728.xml"/><Relationship Id="rId1" Type="http://schemas.openxmlformats.org/officeDocument/2006/relationships/tags" Target="../tags/tag727.xml"/><Relationship Id="rId6" Type="http://schemas.openxmlformats.org/officeDocument/2006/relationships/image" Target="../media/image4.jpeg"/><Relationship Id="rId5" Type="http://schemas.openxmlformats.org/officeDocument/2006/relationships/notesSlide" Target="../notesSlides/notesSlide299.xml"/><Relationship Id="rId4"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notesSlide" Target="../notesSlides/notesSlide3.xml"/><Relationship Id="rId3" Type="http://schemas.openxmlformats.org/officeDocument/2006/relationships/tags" Target="../tags/tag9.xml"/><Relationship Id="rId7" Type="http://schemas.openxmlformats.org/officeDocument/2006/relationships/slideLayout" Target="../slideLayouts/slideLayout2.xml"/><Relationship Id="rId2" Type="http://schemas.openxmlformats.org/officeDocument/2006/relationships/tags" Target="../tags/tag8.xml"/><Relationship Id="rId1" Type="http://schemas.openxmlformats.org/officeDocument/2006/relationships/tags" Target="../tags/tag7.xml"/><Relationship Id="rId6" Type="http://schemas.openxmlformats.org/officeDocument/2006/relationships/tags" Target="../tags/tag12.xml"/><Relationship Id="rId5" Type="http://schemas.openxmlformats.org/officeDocument/2006/relationships/tags" Target="../tags/tag11.xml"/><Relationship Id="rId4" Type="http://schemas.openxmlformats.org/officeDocument/2006/relationships/tags" Target="../tags/tag10.xml"/><Relationship Id="rId9" Type="http://schemas.openxmlformats.org/officeDocument/2006/relationships/image" Target="../media/image4.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302.xml"/><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3" Type="http://schemas.openxmlformats.org/officeDocument/2006/relationships/tags" Target="../tags/tag732.xml"/><Relationship Id="rId7" Type="http://schemas.openxmlformats.org/officeDocument/2006/relationships/notesSlide" Target="../notesSlides/notesSlide303.xml"/><Relationship Id="rId2" Type="http://schemas.openxmlformats.org/officeDocument/2006/relationships/tags" Target="../tags/tag731.xml"/><Relationship Id="rId1" Type="http://schemas.openxmlformats.org/officeDocument/2006/relationships/tags" Target="../tags/tag730.xml"/><Relationship Id="rId6" Type="http://schemas.openxmlformats.org/officeDocument/2006/relationships/slideLayout" Target="../slideLayouts/slideLayout7.xml"/><Relationship Id="rId5" Type="http://schemas.openxmlformats.org/officeDocument/2006/relationships/tags" Target="../tags/tag734.xml"/><Relationship Id="rId4" Type="http://schemas.openxmlformats.org/officeDocument/2006/relationships/tags" Target="../tags/tag733.xml"/></Relationships>
</file>

<file path=ppt/slides/_rels/slide304.xml.rels><?xml version="1.0" encoding="UTF-8" standalone="yes"?>
<Relationships xmlns="http://schemas.openxmlformats.org/package/2006/relationships"><Relationship Id="rId8" Type="http://schemas.openxmlformats.org/officeDocument/2006/relationships/tags" Target="../tags/tag742.xml"/><Relationship Id="rId13" Type="http://schemas.openxmlformats.org/officeDocument/2006/relationships/slideLayout" Target="../slideLayouts/slideLayout7.xml"/><Relationship Id="rId3" Type="http://schemas.openxmlformats.org/officeDocument/2006/relationships/tags" Target="../tags/tag737.xml"/><Relationship Id="rId7" Type="http://schemas.openxmlformats.org/officeDocument/2006/relationships/tags" Target="../tags/tag741.xml"/><Relationship Id="rId12" Type="http://schemas.openxmlformats.org/officeDocument/2006/relationships/tags" Target="../tags/tag746.xml"/><Relationship Id="rId2" Type="http://schemas.openxmlformats.org/officeDocument/2006/relationships/tags" Target="../tags/tag736.xml"/><Relationship Id="rId1" Type="http://schemas.openxmlformats.org/officeDocument/2006/relationships/tags" Target="../tags/tag735.xml"/><Relationship Id="rId6" Type="http://schemas.openxmlformats.org/officeDocument/2006/relationships/tags" Target="../tags/tag740.xml"/><Relationship Id="rId11" Type="http://schemas.openxmlformats.org/officeDocument/2006/relationships/tags" Target="../tags/tag745.xml"/><Relationship Id="rId5" Type="http://schemas.openxmlformats.org/officeDocument/2006/relationships/tags" Target="../tags/tag739.xml"/><Relationship Id="rId15" Type="http://schemas.openxmlformats.org/officeDocument/2006/relationships/image" Target="../media/image3.png"/><Relationship Id="rId10" Type="http://schemas.openxmlformats.org/officeDocument/2006/relationships/tags" Target="../tags/tag744.xml"/><Relationship Id="rId4" Type="http://schemas.openxmlformats.org/officeDocument/2006/relationships/tags" Target="../tags/tag738.xml"/><Relationship Id="rId9" Type="http://schemas.openxmlformats.org/officeDocument/2006/relationships/tags" Target="../tags/tag743.xml"/><Relationship Id="rId14" Type="http://schemas.openxmlformats.org/officeDocument/2006/relationships/notesSlide" Target="../notesSlides/notesSlide304.xml"/></Relationships>
</file>

<file path=ppt/slides/_rels/slide305.xml.rels><?xml version="1.0" encoding="UTF-8" standalone="yes"?>
<Relationships xmlns="http://schemas.openxmlformats.org/package/2006/relationships"><Relationship Id="rId8" Type="http://schemas.openxmlformats.org/officeDocument/2006/relationships/tags" Target="../tags/tag754.xml"/><Relationship Id="rId13" Type="http://schemas.openxmlformats.org/officeDocument/2006/relationships/image" Target="../media/image3.png"/><Relationship Id="rId3" Type="http://schemas.openxmlformats.org/officeDocument/2006/relationships/tags" Target="../tags/tag749.xml"/><Relationship Id="rId7" Type="http://schemas.openxmlformats.org/officeDocument/2006/relationships/tags" Target="../tags/tag753.xml"/><Relationship Id="rId12" Type="http://schemas.openxmlformats.org/officeDocument/2006/relationships/notesSlide" Target="../notesSlides/notesSlide305.xml"/><Relationship Id="rId2" Type="http://schemas.openxmlformats.org/officeDocument/2006/relationships/tags" Target="../tags/tag748.xml"/><Relationship Id="rId1" Type="http://schemas.openxmlformats.org/officeDocument/2006/relationships/tags" Target="../tags/tag747.xml"/><Relationship Id="rId6" Type="http://schemas.openxmlformats.org/officeDocument/2006/relationships/tags" Target="../tags/tag752.xml"/><Relationship Id="rId11" Type="http://schemas.openxmlformats.org/officeDocument/2006/relationships/slideLayout" Target="../slideLayouts/slideLayout7.xml"/><Relationship Id="rId5" Type="http://schemas.openxmlformats.org/officeDocument/2006/relationships/tags" Target="../tags/tag751.xml"/><Relationship Id="rId10" Type="http://schemas.openxmlformats.org/officeDocument/2006/relationships/tags" Target="../tags/tag756.xml"/><Relationship Id="rId4" Type="http://schemas.openxmlformats.org/officeDocument/2006/relationships/tags" Target="../tags/tag750.xml"/><Relationship Id="rId9" Type="http://schemas.openxmlformats.org/officeDocument/2006/relationships/tags" Target="../tags/tag755.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306.xml"/><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307.xml"/><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308.xml"/><Relationship Id="rId1" Type="http://schemas.openxmlformats.org/officeDocument/2006/relationships/slideLayout" Target="../slideLayouts/slideLayout2.xml"/></Relationships>
</file>

<file path=ppt/slides/_rels/slide309.xml.rels><?xml version="1.0" encoding="UTF-8" standalone="yes"?>
<Relationships xmlns="http://schemas.openxmlformats.org/package/2006/relationships"><Relationship Id="rId3" Type="http://schemas.openxmlformats.org/officeDocument/2006/relationships/tags" Target="../tags/tag759.xml"/><Relationship Id="rId7" Type="http://schemas.openxmlformats.org/officeDocument/2006/relationships/notesSlide" Target="../notesSlides/notesSlide309.xml"/><Relationship Id="rId2" Type="http://schemas.openxmlformats.org/officeDocument/2006/relationships/tags" Target="../tags/tag758.xml"/><Relationship Id="rId1" Type="http://schemas.openxmlformats.org/officeDocument/2006/relationships/tags" Target="../tags/tag757.xml"/><Relationship Id="rId6" Type="http://schemas.openxmlformats.org/officeDocument/2006/relationships/slideLayout" Target="../slideLayouts/slideLayout7.xml"/><Relationship Id="rId5" Type="http://schemas.openxmlformats.org/officeDocument/2006/relationships/tags" Target="../tags/tag761.xml"/><Relationship Id="rId4" Type="http://schemas.openxmlformats.org/officeDocument/2006/relationships/tags" Target="../tags/tag760.xml"/></Relationships>
</file>

<file path=ppt/slides/_rels/slide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1.xml"/><Relationship Id="rId1" Type="http://schemas.openxmlformats.org/officeDocument/2006/relationships/slideLayout" Target="../slideLayouts/slideLayout2.xml"/><Relationship Id="rId4" Type="http://schemas.openxmlformats.org/officeDocument/2006/relationships/image" Target="../media/image26.png"/></Relationships>
</file>

<file path=ppt/slides/_rels/slide310.xml.rels><?xml version="1.0" encoding="UTF-8" standalone="yes"?>
<Relationships xmlns="http://schemas.openxmlformats.org/package/2006/relationships"><Relationship Id="rId8" Type="http://schemas.openxmlformats.org/officeDocument/2006/relationships/tags" Target="../tags/tag769.xml"/><Relationship Id="rId13" Type="http://schemas.openxmlformats.org/officeDocument/2006/relationships/slideLayout" Target="../slideLayouts/slideLayout7.xml"/><Relationship Id="rId3" Type="http://schemas.openxmlformats.org/officeDocument/2006/relationships/tags" Target="../tags/tag764.xml"/><Relationship Id="rId7" Type="http://schemas.openxmlformats.org/officeDocument/2006/relationships/tags" Target="../tags/tag768.xml"/><Relationship Id="rId12" Type="http://schemas.openxmlformats.org/officeDocument/2006/relationships/tags" Target="../tags/tag773.xml"/><Relationship Id="rId2" Type="http://schemas.openxmlformats.org/officeDocument/2006/relationships/tags" Target="../tags/tag763.xml"/><Relationship Id="rId1" Type="http://schemas.openxmlformats.org/officeDocument/2006/relationships/tags" Target="../tags/tag762.xml"/><Relationship Id="rId6" Type="http://schemas.openxmlformats.org/officeDocument/2006/relationships/tags" Target="../tags/tag767.xml"/><Relationship Id="rId11" Type="http://schemas.openxmlformats.org/officeDocument/2006/relationships/tags" Target="../tags/tag772.xml"/><Relationship Id="rId5" Type="http://schemas.openxmlformats.org/officeDocument/2006/relationships/tags" Target="../tags/tag766.xml"/><Relationship Id="rId15" Type="http://schemas.openxmlformats.org/officeDocument/2006/relationships/image" Target="../media/image3.png"/><Relationship Id="rId10" Type="http://schemas.openxmlformats.org/officeDocument/2006/relationships/tags" Target="../tags/tag771.xml"/><Relationship Id="rId4" Type="http://schemas.openxmlformats.org/officeDocument/2006/relationships/tags" Target="../tags/tag765.xml"/><Relationship Id="rId9" Type="http://schemas.openxmlformats.org/officeDocument/2006/relationships/tags" Target="../tags/tag770.xml"/><Relationship Id="rId14" Type="http://schemas.openxmlformats.org/officeDocument/2006/relationships/notesSlide" Target="../notesSlides/notesSlide310.xml"/></Relationships>
</file>

<file path=ppt/slides/_rels/slide311.xml.rels><?xml version="1.0" encoding="UTF-8" standalone="yes"?>
<Relationships xmlns="http://schemas.openxmlformats.org/package/2006/relationships"><Relationship Id="rId8" Type="http://schemas.openxmlformats.org/officeDocument/2006/relationships/tags" Target="../tags/tag781.xml"/><Relationship Id="rId13" Type="http://schemas.openxmlformats.org/officeDocument/2006/relationships/image" Target="../media/image3.png"/><Relationship Id="rId3" Type="http://schemas.openxmlformats.org/officeDocument/2006/relationships/tags" Target="../tags/tag776.xml"/><Relationship Id="rId7" Type="http://schemas.openxmlformats.org/officeDocument/2006/relationships/tags" Target="../tags/tag780.xml"/><Relationship Id="rId12" Type="http://schemas.openxmlformats.org/officeDocument/2006/relationships/notesSlide" Target="../notesSlides/notesSlide311.xml"/><Relationship Id="rId2" Type="http://schemas.openxmlformats.org/officeDocument/2006/relationships/tags" Target="../tags/tag775.xml"/><Relationship Id="rId1" Type="http://schemas.openxmlformats.org/officeDocument/2006/relationships/tags" Target="../tags/tag774.xml"/><Relationship Id="rId6" Type="http://schemas.openxmlformats.org/officeDocument/2006/relationships/tags" Target="../tags/tag779.xml"/><Relationship Id="rId11" Type="http://schemas.openxmlformats.org/officeDocument/2006/relationships/slideLayout" Target="../slideLayouts/slideLayout7.xml"/><Relationship Id="rId5" Type="http://schemas.openxmlformats.org/officeDocument/2006/relationships/tags" Target="../tags/tag778.xml"/><Relationship Id="rId10" Type="http://schemas.openxmlformats.org/officeDocument/2006/relationships/tags" Target="../tags/tag783.xml"/><Relationship Id="rId4" Type="http://schemas.openxmlformats.org/officeDocument/2006/relationships/tags" Target="../tags/tag777.xml"/><Relationship Id="rId9" Type="http://schemas.openxmlformats.org/officeDocument/2006/relationships/tags" Target="../tags/tag782.xml"/></Relationships>
</file>

<file path=ppt/slides/_rels/slide312.xml.rels><?xml version="1.0" encoding="UTF-8" standalone="yes"?>
<Relationships xmlns="http://schemas.openxmlformats.org/package/2006/relationships"><Relationship Id="rId3" Type="http://schemas.openxmlformats.org/officeDocument/2006/relationships/tags" Target="../tags/tag786.xml"/><Relationship Id="rId2" Type="http://schemas.openxmlformats.org/officeDocument/2006/relationships/tags" Target="../tags/tag785.xml"/><Relationship Id="rId1" Type="http://schemas.openxmlformats.org/officeDocument/2006/relationships/tags" Target="../tags/tag784.xml"/><Relationship Id="rId6" Type="http://schemas.openxmlformats.org/officeDocument/2006/relationships/image" Target="../media/image4.jpeg"/><Relationship Id="rId5" Type="http://schemas.openxmlformats.org/officeDocument/2006/relationships/notesSlide" Target="../notesSlides/notesSlide312.xml"/><Relationship Id="rId4"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314.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3" Type="http://schemas.openxmlformats.org/officeDocument/2006/relationships/tags" Target="../tags/tag789.xml"/><Relationship Id="rId2" Type="http://schemas.openxmlformats.org/officeDocument/2006/relationships/tags" Target="../tags/tag788.xml"/><Relationship Id="rId1" Type="http://schemas.openxmlformats.org/officeDocument/2006/relationships/tags" Target="../tags/tag787.xml"/><Relationship Id="rId6" Type="http://schemas.openxmlformats.org/officeDocument/2006/relationships/image" Target="../media/image4.jpeg"/><Relationship Id="rId5" Type="http://schemas.openxmlformats.org/officeDocument/2006/relationships/notesSlide" Target="../notesSlides/notesSlide315.xml"/><Relationship Id="rId4"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316.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8" Type="http://schemas.openxmlformats.org/officeDocument/2006/relationships/tags" Target="../tags/tag797.xml"/><Relationship Id="rId13" Type="http://schemas.openxmlformats.org/officeDocument/2006/relationships/slideLayout" Target="../slideLayouts/slideLayout7.xml"/><Relationship Id="rId3" Type="http://schemas.openxmlformats.org/officeDocument/2006/relationships/tags" Target="../tags/tag792.xml"/><Relationship Id="rId7" Type="http://schemas.openxmlformats.org/officeDocument/2006/relationships/tags" Target="../tags/tag796.xml"/><Relationship Id="rId12" Type="http://schemas.openxmlformats.org/officeDocument/2006/relationships/tags" Target="../tags/tag801.xml"/><Relationship Id="rId2" Type="http://schemas.openxmlformats.org/officeDocument/2006/relationships/tags" Target="../tags/tag791.xml"/><Relationship Id="rId1" Type="http://schemas.openxmlformats.org/officeDocument/2006/relationships/tags" Target="../tags/tag790.xml"/><Relationship Id="rId6" Type="http://schemas.openxmlformats.org/officeDocument/2006/relationships/tags" Target="../tags/tag795.xml"/><Relationship Id="rId11" Type="http://schemas.openxmlformats.org/officeDocument/2006/relationships/tags" Target="../tags/tag800.xml"/><Relationship Id="rId5" Type="http://schemas.openxmlformats.org/officeDocument/2006/relationships/tags" Target="../tags/tag794.xml"/><Relationship Id="rId15" Type="http://schemas.openxmlformats.org/officeDocument/2006/relationships/image" Target="../media/image3.png"/><Relationship Id="rId10" Type="http://schemas.openxmlformats.org/officeDocument/2006/relationships/tags" Target="../tags/tag799.xml"/><Relationship Id="rId4" Type="http://schemas.openxmlformats.org/officeDocument/2006/relationships/tags" Target="../tags/tag793.xml"/><Relationship Id="rId9" Type="http://schemas.openxmlformats.org/officeDocument/2006/relationships/tags" Target="../tags/tag798.xml"/><Relationship Id="rId14" Type="http://schemas.openxmlformats.org/officeDocument/2006/relationships/notesSlide" Target="../notesSlides/notesSlide317.xml"/></Relationships>
</file>

<file path=ppt/slides/_rels/slide318.xml.rels><?xml version="1.0" encoding="UTF-8" standalone="yes"?>
<Relationships xmlns="http://schemas.openxmlformats.org/package/2006/relationships"><Relationship Id="rId8" Type="http://schemas.openxmlformats.org/officeDocument/2006/relationships/tags" Target="../tags/tag809.xml"/><Relationship Id="rId13" Type="http://schemas.openxmlformats.org/officeDocument/2006/relationships/image" Target="../media/image3.png"/><Relationship Id="rId3" Type="http://schemas.openxmlformats.org/officeDocument/2006/relationships/tags" Target="../tags/tag804.xml"/><Relationship Id="rId7" Type="http://schemas.openxmlformats.org/officeDocument/2006/relationships/tags" Target="../tags/tag808.xml"/><Relationship Id="rId12" Type="http://schemas.openxmlformats.org/officeDocument/2006/relationships/notesSlide" Target="../notesSlides/notesSlide318.xml"/><Relationship Id="rId2" Type="http://schemas.openxmlformats.org/officeDocument/2006/relationships/tags" Target="../tags/tag803.xml"/><Relationship Id="rId1" Type="http://schemas.openxmlformats.org/officeDocument/2006/relationships/tags" Target="../tags/tag802.xml"/><Relationship Id="rId6" Type="http://schemas.openxmlformats.org/officeDocument/2006/relationships/tags" Target="../tags/tag807.xml"/><Relationship Id="rId11" Type="http://schemas.openxmlformats.org/officeDocument/2006/relationships/slideLayout" Target="../slideLayouts/slideLayout7.xml"/><Relationship Id="rId5" Type="http://schemas.openxmlformats.org/officeDocument/2006/relationships/tags" Target="../tags/tag806.xml"/><Relationship Id="rId10" Type="http://schemas.openxmlformats.org/officeDocument/2006/relationships/tags" Target="../tags/tag811.xml"/><Relationship Id="rId4" Type="http://schemas.openxmlformats.org/officeDocument/2006/relationships/tags" Target="../tags/tag805.xml"/><Relationship Id="rId9" Type="http://schemas.openxmlformats.org/officeDocument/2006/relationships/tags" Target="../tags/tag810.xml"/></Relationships>
</file>

<file path=ppt/slides/_rels/slide319.xml.rels><?xml version="1.0" encoding="UTF-8" standalone="yes"?>
<Relationships xmlns="http://schemas.openxmlformats.org/package/2006/relationships"><Relationship Id="rId3" Type="http://schemas.openxmlformats.org/officeDocument/2006/relationships/tags" Target="../tags/tag814.xml"/><Relationship Id="rId2" Type="http://schemas.openxmlformats.org/officeDocument/2006/relationships/tags" Target="../tags/tag813.xml"/><Relationship Id="rId1" Type="http://schemas.openxmlformats.org/officeDocument/2006/relationships/tags" Target="../tags/tag812.xml"/><Relationship Id="rId6" Type="http://schemas.openxmlformats.org/officeDocument/2006/relationships/image" Target="../media/image4.jpeg"/><Relationship Id="rId5" Type="http://schemas.openxmlformats.org/officeDocument/2006/relationships/notesSlide" Target="../notesSlides/notesSlide319.xml"/><Relationship Id="rId4"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3" Type="http://schemas.openxmlformats.org/officeDocument/2006/relationships/tags" Target="../tags/tag817.xml"/><Relationship Id="rId2" Type="http://schemas.openxmlformats.org/officeDocument/2006/relationships/tags" Target="../tags/tag816.xml"/><Relationship Id="rId1" Type="http://schemas.openxmlformats.org/officeDocument/2006/relationships/tags" Target="../tags/tag815.xml"/><Relationship Id="rId6" Type="http://schemas.openxmlformats.org/officeDocument/2006/relationships/image" Target="../media/image4.jpeg"/><Relationship Id="rId5" Type="http://schemas.openxmlformats.org/officeDocument/2006/relationships/notesSlide" Target="../notesSlides/notesSlide324.xml"/><Relationship Id="rId4"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325.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326.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8" Type="http://schemas.openxmlformats.org/officeDocument/2006/relationships/tags" Target="../tags/tag825.xml"/><Relationship Id="rId13" Type="http://schemas.openxmlformats.org/officeDocument/2006/relationships/slideLayout" Target="../slideLayouts/slideLayout7.xml"/><Relationship Id="rId3" Type="http://schemas.openxmlformats.org/officeDocument/2006/relationships/tags" Target="../tags/tag820.xml"/><Relationship Id="rId7" Type="http://schemas.openxmlformats.org/officeDocument/2006/relationships/tags" Target="../tags/tag824.xml"/><Relationship Id="rId12" Type="http://schemas.openxmlformats.org/officeDocument/2006/relationships/tags" Target="../tags/tag829.xml"/><Relationship Id="rId2" Type="http://schemas.openxmlformats.org/officeDocument/2006/relationships/tags" Target="../tags/tag819.xml"/><Relationship Id="rId1" Type="http://schemas.openxmlformats.org/officeDocument/2006/relationships/tags" Target="../tags/tag818.xml"/><Relationship Id="rId6" Type="http://schemas.openxmlformats.org/officeDocument/2006/relationships/tags" Target="../tags/tag823.xml"/><Relationship Id="rId11" Type="http://schemas.openxmlformats.org/officeDocument/2006/relationships/tags" Target="../tags/tag828.xml"/><Relationship Id="rId5" Type="http://schemas.openxmlformats.org/officeDocument/2006/relationships/tags" Target="../tags/tag822.xml"/><Relationship Id="rId15" Type="http://schemas.openxmlformats.org/officeDocument/2006/relationships/image" Target="../media/image3.png"/><Relationship Id="rId10" Type="http://schemas.openxmlformats.org/officeDocument/2006/relationships/tags" Target="../tags/tag827.xml"/><Relationship Id="rId4" Type="http://schemas.openxmlformats.org/officeDocument/2006/relationships/tags" Target="../tags/tag821.xml"/><Relationship Id="rId9" Type="http://schemas.openxmlformats.org/officeDocument/2006/relationships/tags" Target="../tags/tag826.xml"/><Relationship Id="rId14" Type="http://schemas.openxmlformats.org/officeDocument/2006/relationships/notesSlide" Target="../notesSlides/notesSlide328.xml"/></Relationships>
</file>

<file path=ppt/slides/_rels/slide329.xml.rels><?xml version="1.0" encoding="UTF-8" standalone="yes"?>
<Relationships xmlns="http://schemas.openxmlformats.org/package/2006/relationships"><Relationship Id="rId8" Type="http://schemas.openxmlformats.org/officeDocument/2006/relationships/tags" Target="../tags/tag837.xml"/><Relationship Id="rId13" Type="http://schemas.openxmlformats.org/officeDocument/2006/relationships/image" Target="../media/image3.png"/><Relationship Id="rId3" Type="http://schemas.openxmlformats.org/officeDocument/2006/relationships/tags" Target="../tags/tag832.xml"/><Relationship Id="rId7" Type="http://schemas.openxmlformats.org/officeDocument/2006/relationships/tags" Target="../tags/tag836.xml"/><Relationship Id="rId12" Type="http://schemas.openxmlformats.org/officeDocument/2006/relationships/notesSlide" Target="../notesSlides/notesSlide329.xml"/><Relationship Id="rId2" Type="http://schemas.openxmlformats.org/officeDocument/2006/relationships/tags" Target="../tags/tag831.xml"/><Relationship Id="rId1" Type="http://schemas.openxmlformats.org/officeDocument/2006/relationships/tags" Target="../tags/tag830.xml"/><Relationship Id="rId6" Type="http://schemas.openxmlformats.org/officeDocument/2006/relationships/tags" Target="../tags/tag835.xml"/><Relationship Id="rId11" Type="http://schemas.openxmlformats.org/officeDocument/2006/relationships/slideLayout" Target="../slideLayouts/slideLayout7.xml"/><Relationship Id="rId5" Type="http://schemas.openxmlformats.org/officeDocument/2006/relationships/tags" Target="../tags/tag834.xml"/><Relationship Id="rId10" Type="http://schemas.openxmlformats.org/officeDocument/2006/relationships/tags" Target="../tags/tag839.xml"/><Relationship Id="rId4" Type="http://schemas.openxmlformats.org/officeDocument/2006/relationships/tags" Target="../tags/tag833.xml"/><Relationship Id="rId9" Type="http://schemas.openxmlformats.org/officeDocument/2006/relationships/tags" Target="../tags/tag838.xml"/></Relationships>
</file>

<file path=ppt/slides/_rels/slide33.xml.rels><?xml version="1.0" encoding="UTF-8" standalone="yes"?>
<Relationships xmlns="http://schemas.openxmlformats.org/package/2006/relationships"><Relationship Id="rId8" Type="http://schemas.openxmlformats.org/officeDocument/2006/relationships/tags" Target="../tags/tag62.xml"/><Relationship Id="rId13" Type="http://schemas.openxmlformats.org/officeDocument/2006/relationships/image" Target="../media/image4.jpeg"/><Relationship Id="rId3" Type="http://schemas.openxmlformats.org/officeDocument/2006/relationships/tags" Target="../tags/tag57.xml"/><Relationship Id="rId7" Type="http://schemas.openxmlformats.org/officeDocument/2006/relationships/tags" Target="../tags/tag61.xml"/><Relationship Id="rId12" Type="http://schemas.openxmlformats.org/officeDocument/2006/relationships/notesSlide" Target="../notesSlides/notesSlide33.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tags" Target="../tags/tag60.xml"/><Relationship Id="rId11" Type="http://schemas.openxmlformats.org/officeDocument/2006/relationships/slideLayout" Target="../slideLayouts/slideLayout2.xml"/><Relationship Id="rId5" Type="http://schemas.openxmlformats.org/officeDocument/2006/relationships/tags" Target="../tags/tag59.xml"/><Relationship Id="rId10" Type="http://schemas.openxmlformats.org/officeDocument/2006/relationships/tags" Target="../tags/tag64.xml"/><Relationship Id="rId4" Type="http://schemas.openxmlformats.org/officeDocument/2006/relationships/tags" Target="../tags/tag58.xml"/><Relationship Id="rId9" Type="http://schemas.openxmlformats.org/officeDocument/2006/relationships/tags" Target="../tags/tag63.xml"/></Relationships>
</file>

<file path=ppt/slides/_rels/slide330.xml.rels><?xml version="1.0" encoding="UTF-8" standalone="yes"?>
<Relationships xmlns="http://schemas.openxmlformats.org/package/2006/relationships"><Relationship Id="rId3" Type="http://schemas.openxmlformats.org/officeDocument/2006/relationships/tags" Target="../tags/tag842.xml"/><Relationship Id="rId2" Type="http://schemas.openxmlformats.org/officeDocument/2006/relationships/tags" Target="../tags/tag841.xml"/><Relationship Id="rId1" Type="http://schemas.openxmlformats.org/officeDocument/2006/relationships/tags" Target="../tags/tag840.xml"/><Relationship Id="rId6" Type="http://schemas.openxmlformats.org/officeDocument/2006/relationships/image" Target="../media/image4.jpeg"/><Relationship Id="rId5" Type="http://schemas.openxmlformats.org/officeDocument/2006/relationships/notesSlide" Target="../notesSlides/notesSlide330.xml"/><Relationship Id="rId4"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332.xml.rels><?xml version="1.0" encoding="UTF-8" standalone="yes"?>
<Relationships xmlns="http://schemas.openxmlformats.org/package/2006/relationships"><Relationship Id="rId3" Type="http://schemas.openxmlformats.org/officeDocument/2006/relationships/tags" Target="../tags/tag845.xml"/><Relationship Id="rId2" Type="http://schemas.openxmlformats.org/officeDocument/2006/relationships/tags" Target="../tags/tag844.xml"/><Relationship Id="rId1" Type="http://schemas.openxmlformats.org/officeDocument/2006/relationships/tags" Target="../tags/tag843.xml"/><Relationship Id="rId6" Type="http://schemas.openxmlformats.org/officeDocument/2006/relationships/image" Target="../media/image4.jpeg"/><Relationship Id="rId5" Type="http://schemas.openxmlformats.org/officeDocument/2006/relationships/notesSlide" Target="../notesSlides/notesSlide332.xml"/><Relationship Id="rId4"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333.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2.xml"/></Relationships>
</file>

<file path=ppt/slides/_rels/slide335.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336.xml"/><Relationship Id="rId1" Type="http://schemas.openxmlformats.org/officeDocument/2006/relationships/slideLayout" Target="../slideLayouts/slideLayout2.xml"/></Relationships>
</file>

<file path=ppt/slides/_rels/slide337.xml.rels><?xml version="1.0" encoding="UTF-8" standalone="yes"?>
<Relationships xmlns="http://schemas.openxmlformats.org/package/2006/relationships"><Relationship Id="rId8" Type="http://schemas.openxmlformats.org/officeDocument/2006/relationships/tags" Target="../tags/tag853.xml"/><Relationship Id="rId13" Type="http://schemas.openxmlformats.org/officeDocument/2006/relationships/slideLayout" Target="../slideLayouts/slideLayout7.xml"/><Relationship Id="rId3" Type="http://schemas.openxmlformats.org/officeDocument/2006/relationships/tags" Target="../tags/tag848.xml"/><Relationship Id="rId7" Type="http://schemas.openxmlformats.org/officeDocument/2006/relationships/tags" Target="../tags/tag852.xml"/><Relationship Id="rId12" Type="http://schemas.openxmlformats.org/officeDocument/2006/relationships/tags" Target="../tags/tag857.xml"/><Relationship Id="rId2" Type="http://schemas.openxmlformats.org/officeDocument/2006/relationships/tags" Target="../tags/tag847.xml"/><Relationship Id="rId1" Type="http://schemas.openxmlformats.org/officeDocument/2006/relationships/tags" Target="../tags/tag846.xml"/><Relationship Id="rId6" Type="http://schemas.openxmlformats.org/officeDocument/2006/relationships/tags" Target="../tags/tag851.xml"/><Relationship Id="rId11" Type="http://schemas.openxmlformats.org/officeDocument/2006/relationships/tags" Target="../tags/tag856.xml"/><Relationship Id="rId5" Type="http://schemas.openxmlformats.org/officeDocument/2006/relationships/tags" Target="../tags/tag850.xml"/><Relationship Id="rId15" Type="http://schemas.openxmlformats.org/officeDocument/2006/relationships/image" Target="../media/image3.png"/><Relationship Id="rId10" Type="http://schemas.openxmlformats.org/officeDocument/2006/relationships/tags" Target="../tags/tag855.xml"/><Relationship Id="rId4" Type="http://schemas.openxmlformats.org/officeDocument/2006/relationships/tags" Target="../tags/tag849.xml"/><Relationship Id="rId9" Type="http://schemas.openxmlformats.org/officeDocument/2006/relationships/tags" Target="../tags/tag854.xml"/><Relationship Id="rId14" Type="http://schemas.openxmlformats.org/officeDocument/2006/relationships/notesSlide" Target="../notesSlides/notesSlide337.xml"/></Relationships>
</file>

<file path=ppt/slides/_rels/slide338.xml.rels><?xml version="1.0" encoding="UTF-8" standalone="yes"?>
<Relationships xmlns="http://schemas.openxmlformats.org/package/2006/relationships"><Relationship Id="rId8" Type="http://schemas.openxmlformats.org/officeDocument/2006/relationships/tags" Target="../tags/tag865.xml"/><Relationship Id="rId13" Type="http://schemas.openxmlformats.org/officeDocument/2006/relationships/image" Target="../media/image3.png"/><Relationship Id="rId3" Type="http://schemas.openxmlformats.org/officeDocument/2006/relationships/tags" Target="../tags/tag860.xml"/><Relationship Id="rId7" Type="http://schemas.openxmlformats.org/officeDocument/2006/relationships/tags" Target="../tags/tag864.xml"/><Relationship Id="rId12" Type="http://schemas.openxmlformats.org/officeDocument/2006/relationships/notesSlide" Target="../notesSlides/notesSlide338.xml"/><Relationship Id="rId2" Type="http://schemas.openxmlformats.org/officeDocument/2006/relationships/tags" Target="../tags/tag859.xml"/><Relationship Id="rId1" Type="http://schemas.openxmlformats.org/officeDocument/2006/relationships/tags" Target="../tags/tag858.xml"/><Relationship Id="rId6" Type="http://schemas.openxmlformats.org/officeDocument/2006/relationships/tags" Target="../tags/tag863.xml"/><Relationship Id="rId11" Type="http://schemas.openxmlformats.org/officeDocument/2006/relationships/slideLayout" Target="../slideLayouts/slideLayout7.xml"/><Relationship Id="rId5" Type="http://schemas.openxmlformats.org/officeDocument/2006/relationships/tags" Target="../tags/tag862.xml"/><Relationship Id="rId10" Type="http://schemas.openxmlformats.org/officeDocument/2006/relationships/tags" Target="../tags/tag867.xml"/><Relationship Id="rId4" Type="http://schemas.openxmlformats.org/officeDocument/2006/relationships/tags" Target="../tags/tag861.xml"/><Relationship Id="rId9" Type="http://schemas.openxmlformats.org/officeDocument/2006/relationships/tags" Target="../tags/tag866.xml"/></Relationships>
</file>

<file path=ppt/slides/_rels/slide339.xml.rels><?xml version="1.0" encoding="UTF-8" standalone="yes"?>
<Relationships xmlns="http://schemas.openxmlformats.org/package/2006/relationships"><Relationship Id="rId2" Type="http://schemas.openxmlformats.org/officeDocument/2006/relationships/notesSlide" Target="../notesSlides/notesSlide339.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340.xml"/><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2" Type="http://schemas.openxmlformats.org/officeDocument/2006/relationships/notesSlide" Target="../notesSlides/notesSlide341.xml"/><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342.xml"/><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8" Type="http://schemas.openxmlformats.org/officeDocument/2006/relationships/tags" Target="../tags/tag875.xml"/><Relationship Id="rId13" Type="http://schemas.openxmlformats.org/officeDocument/2006/relationships/slideLayout" Target="../slideLayouts/slideLayout7.xml"/><Relationship Id="rId3" Type="http://schemas.openxmlformats.org/officeDocument/2006/relationships/tags" Target="../tags/tag870.xml"/><Relationship Id="rId7" Type="http://schemas.openxmlformats.org/officeDocument/2006/relationships/tags" Target="../tags/tag874.xml"/><Relationship Id="rId12" Type="http://schemas.openxmlformats.org/officeDocument/2006/relationships/tags" Target="../tags/tag879.xml"/><Relationship Id="rId2" Type="http://schemas.openxmlformats.org/officeDocument/2006/relationships/tags" Target="../tags/tag869.xml"/><Relationship Id="rId1" Type="http://schemas.openxmlformats.org/officeDocument/2006/relationships/tags" Target="../tags/tag868.xml"/><Relationship Id="rId6" Type="http://schemas.openxmlformats.org/officeDocument/2006/relationships/tags" Target="../tags/tag873.xml"/><Relationship Id="rId11" Type="http://schemas.openxmlformats.org/officeDocument/2006/relationships/tags" Target="../tags/tag878.xml"/><Relationship Id="rId5" Type="http://schemas.openxmlformats.org/officeDocument/2006/relationships/tags" Target="../tags/tag872.xml"/><Relationship Id="rId15" Type="http://schemas.openxmlformats.org/officeDocument/2006/relationships/image" Target="../media/image3.png"/><Relationship Id="rId10" Type="http://schemas.openxmlformats.org/officeDocument/2006/relationships/tags" Target="../tags/tag877.xml"/><Relationship Id="rId4" Type="http://schemas.openxmlformats.org/officeDocument/2006/relationships/tags" Target="../tags/tag871.xml"/><Relationship Id="rId9" Type="http://schemas.openxmlformats.org/officeDocument/2006/relationships/tags" Target="../tags/tag876.xml"/><Relationship Id="rId14" Type="http://schemas.openxmlformats.org/officeDocument/2006/relationships/notesSlide" Target="../notesSlides/notesSlide344.xml"/></Relationships>
</file>

<file path=ppt/slides/_rels/slide345.xml.rels><?xml version="1.0" encoding="UTF-8" standalone="yes"?>
<Relationships xmlns="http://schemas.openxmlformats.org/package/2006/relationships"><Relationship Id="rId8" Type="http://schemas.openxmlformats.org/officeDocument/2006/relationships/tags" Target="../tags/tag887.xml"/><Relationship Id="rId13" Type="http://schemas.openxmlformats.org/officeDocument/2006/relationships/image" Target="../media/image3.png"/><Relationship Id="rId3" Type="http://schemas.openxmlformats.org/officeDocument/2006/relationships/tags" Target="../tags/tag882.xml"/><Relationship Id="rId7" Type="http://schemas.openxmlformats.org/officeDocument/2006/relationships/tags" Target="../tags/tag886.xml"/><Relationship Id="rId12" Type="http://schemas.openxmlformats.org/officeDocument/2006/relationships/notesSlide" Target="../notesSlides/notesSlide345.xml"/><Relationship Id="rId2" Type="http://schemas.openxmlformats.org/officeDocument/2006/relationships/tags" Target="../tags/tag881.xml"/><Relationship Id="rId1" Type="http://schemas.openxmlformats.org/officeDocument/2006/relationships/tags" Target="../tags/tag880.xml"/><Relationship Id="rId6" Type="http://schemas.openxmlformats.org/officeDocument/2006/relationships/tags" Target="../tags/tag885.xml"/><Relationship Id="rId11" Type="http://schemas.openxmlformats.org/officeDocument/2006/relationships/slideLayout" Target="../slideLayouts/slideLayout7.xml"/><Relationship Id="rId5" Type="http://schemas.openxmlformats.org/officeDocument/2006/relationships/tags" Target="../tags/tag884.xml"/><Relationship Id="rId10" Type="http://schemas.openxmlformats.org/officeDocument/2006/relationships/tags" Target="../tags/tag889.xml"/><Relationship Id="rId4" Type="http://schemas.openxmlformats.org/officeDocument/2006/relationships/tags" Target="../tags/tag883.xml"/><Relationship Id="rId9" Type="http://schemas.openxmlformats.org/officeDocument/2006/relationships/tags" Target="../tags/tag888.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346.xml"/><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347.xml"/><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8" Type="http://schemas.openxmlformats.org/officeDocument/2006/relationships/tags" Target="../tags/tag897.xml"/><Relationship Id="rId13" Type="http://schemas.openxmlformats.org/officeDocument/2006/relationships/slideLayout" Target="../slideLayouts/slideLayout7.xml"/><Relationship Id="rId3" Type="http://schemas.openxmlformats.org/officeDocument/2006/relationships/tags" Target="../tags/tag892.xml"/><Relationship Id="rId7" Type="http://schemas.openxmlformats.org/officeDocument/2006/relationships/tags" Target="../tags/tag896.xml"/><Relationship Id="rId12" Type="http://schemas.openxmlformats.org/officeDocument/2006/relationships/tags" Target="../tags/tag901.xml"/><Relationship Id="rId2" Type="http://schemas.openxmlformats.org/officeDocument/2006/relationships/tags" Target="../tags/tag891.xml"/><Relationship Id="rId1" Type="http://schemas.openxmlformats.org/officeDocument/2006/relationships/tags" Target="../tags/tag890.xml"/><Relationship Id="rId6" Type="http://schemas.openxmlformats.org/officeDocument/2006/relationships/tags" Target="../tags/tag895.xml"/><Relationship Id="rId11" Type="http://schemas.openxmlformats.org/officeDocument/2006/relationships/tags" Target="../tags/tag900.xml"/><Relationship Id="rId5" Type="http://schemas.openxmlformats.org/officeDocument/2006/relationships/tags" Target="../tags/tag894.xml"/><Relationship Id="rId15" Type="http://schemas.openxmlformats.org/officeDocument/2006/relationships/image" Target="../media/image3.png"/><Relationship Id="rId10" Type="http://schemas.openxmlformats.org/officeDocument/2006/relationships/tags" Target="../tags/tag899.xml"/><Relationship Id="rId4" Type="http://schemas.openxmlformats.org/officeDocument/2006/relationships/tags" Target="../tags/tag893.xml"/><Relationship Id="rId9" Type="http://schemas.openxmlformats.org/officeDocument/2006/relationships/tags" Target="../tags/tag898.xml"/><Relationship Id="rId14" Type="http://schemas.openxmlformats.org/officeDocument/2006/relationships/notesSlide" Target="../notesSlides/notesSlide348.xml"/></Relationships>
</file>

<file path=ppt/slides/_rels/slide349.xml.rels><?xml version="1.0" encoding="UTF-8" standalone="yes"?>
<Relationships xmlns="http://schemas.openxmlformats.org/package/2006/relationships"><Relationship Id="rId8" Type="http://schemas.openxmlformats.org/officeDocument/2006/relationships/tags" Target="../tags/tag909.xml"/><Relationship Id="rId13" Type="http://schemas.openxmlformats.org/officeDocument/2006/relationships/image" Target="../media/image3.png"/><Relationship Id="rId3" Type="http://schemas.openxmlformats.org/officeDocument/2006/relationships/tags" Target="../tags/tag904.xml"/><Relationship Id="rId7" Type="http://schemas.openxmlformats.org/officeDocument/2006/relationships/tags" Target="../tags/tag908.xml"/><Relationship Id="rId12" Type="http://schemas.openxmlformats.org/officeDocument/2006/relationships/notesSlide" Target="../notesSlides/notesSlide349.xml"/><Relationship Id="rId2" Type="http://schemas.openxmlformats.org/officeDocument/2006/relationships/tags" Target="../tags/tag903.xml"/><Relationship Id="rId1" Type="http://schemas.openxmlformats.org/officeDocument/2006/relationships/tags" Target="../tags/tag902.xml"/><Relationship Id="rId6" Type="http://schemas.openxmlformats.org/officeDocument/2006/relationships/tags" Target="../tags/tag907.xml"/><Relationship Id="rId11" Type="http://schemas.openxmlformats.org/officeDocument/2006/relationships/slideLayout" Target="../slideLayouts/slideLayout7.xml"/><Relationship Id="rId5" Type="http://schemas.openxmlformats.org/officeDocument/2006/relationships/tags" Target="../tags/tag906.xml"/><Relationship Id="rId10" Type="http://schemas.openxmlformats.org/officeDocument/2006/relationships/tags" Target="../tags/tag911.xml"/><Relationship Id="rId4" Type="http://schemas.openxmlformats.org/officeDocument/2006/relationships/tags" Target="../tags/tag905.xml"/><Relationship Id="rId9" Type="http://schemas.openxmlformats.org/officeDocument/2006/relationships/tags" Target="../tags/tag91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3" Type="http://schemas.openxmlformats.org/officeDocument/2006/relationships/tags" Target="../tags/tag914.xml"/><Relationship Id="rId7" Type="http://schemas.openxmlformats.org/officeDocument/2006/relationships/image" Target="../media/image4.jpeg"/><Relationship Id="rId2" Type="http://schemas.openxmlformats.org/officeDocument/2006/relationships/tags" Target="../tags/tag913.xml"/><Relationship Id="rId1" Type="http://schemas.openxmlformats.org/officeDocument/2006/relationships/tags" Target="../tags/tag912.xml"/><Relationship Id="rId6" Type="http://schemas.openxmlformats.org/officeDocument/2006/relationships/notesSlide" Target="../notesSlides/notesSlide350.xml"/><Relationship Id="rId5" Type="http://schemas.openxmlformats.org/officeDocument/2006/relationships/slideLayout" Target="../slideLayouts/slideLayout2.xml"/><Relationship Id="rId4" Type="http://schemas.openxmlformats.org/officeDocument/2006/relationships/tags" Target="../tags/tag915.xml"/></Relationships>
</file>

<file path=ppt/slides/_rels/slide351.xml.rels><?xml version="1.0" encoding="UTF-8" standalone="yes"?>
<Relationships xmlns="http://schemas.openxmlformats.org/package/2006/relationships"><Relationship Id="rId2" Type="http://schemas.openxmlformats.org/officeDocument/2006/relationships/notesSlide" Target="../notesSlides/notesSlide351.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2" Type="http://schemas.openxmlformats.org/officeDocument/2006/relationships/notesSlide" Target="../notesSlides/notesSlide352.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2" Type="http://schemas.openxmlformats.org/officeDocument/2006/relationships/notesSlide" Target="../notesSlides/notesSlide353.xml"/><Relationship Id="rId1" Type="http://schemas.openxmlformats.org/officeDocument/2006/relationships/slideLayout" Target="../slideLayouts/slideLayout2.xml"/></Relationships>
</file>

<file path=ppt/slides/_rels/slide354.xml.rels><?xml version="1.0" encoding="UTF-8" standalone="yes"?>
<Relationships xmlns="http://schemas.openxmlformats.org/package/2006/relationships"><Relationship Id="rId2" Type="http://schemas.openxmlformats.org/officeDocument/2006/relationships/notesSlide" Target="../notesSlides/notesSlide354.xml"/><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3" Type="http://schemas.openxmlformats.org/officeDocument/2006/relationships/tags" Target="../tags/tag918.xml"/><Relationship Id="rId7" Type="http://schemas.openxmlformats.org/officeDocument/2006/relationships/image" Target="../media/image4.jpeg"/><Relationship Id="rId2" Type="http://schemas.openxmlformats.org/officeDocument/2006/relationships/tags" Target="../tags/tag917.xml"/><Relationship Id="rId1" Type="http://schemas.openxmlformats.org/officeDocument/2006/relationships/tags" Target="../tags/tag916.xml"/><Relationship Id="rId6" Type="http://schemas.openxmlformats.org/officeDocument/2006/relationships/notesSlide" Target="../notesSlides/notesSlide356.xml"/><Relationship Id="rId5" Type="http://schemas.openxmlformats.org/officeDocument/2006/relationships/slideLayout" Target="../slideLayouts/slideLayout2.xml"/><Relationship Id="rId4" Type="http://schemas.openxmlformats.org/officeDocument/2006/relationships/tags" Target="../tags/tag919.xml"/></Relationships>
</file>

<file path=ppt/slides/_rels/slide357.xml.rels><?xml version="1.0" encoding="UTF-8" standalone="yes"?>
<Relationships xmlns="http://schemas.openxmlformats.org/package/2006/relationships"><Relationship Id="rId2" Type="http://schemas.openxmlformats.org/officeDocument/2006/relationships/notesSlide" Target="../notesSlides/notesSlide357.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2" Type="http://schemas.openxmlformats.org/officeDocument/2006/relationships/notesSlide" Target="../notesSlides/notesSlide358.xml"/><Relationship Id="rId1" Type="http://schemas.openxmlformats.org/officeDocument/2006/relationships/slideLayout" Target="../slideLayouts/slideLayout2.xml"/></Relationships>
</file>

<file path=ppt/slides/_rels/slide359.xml.rels><?xml version="1.0" encoding="UTF-8" standalone="yes"?>
<Relationships xmlns="http://schemas.openxmlformats.org/package/2006/relationships"><Relationship Id="rId2" Type="http://schemas.openxmlformats.org/officeDocument/2006/relationships/notesSlide" Target="../notesSlides/notesSlide359.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3" Type="http://schemas.openxmlformats.org/officeDocument/2006/relationships/tags" Target="../tags/tag922.xml"/><Relationship Id="rId7" Type="http://schemas.openxmlformats.org/officeDocument/2006/relationships/image" Target="../media/image4.jpeg"/><Relationship Id="rId2" Type="http://schemas.openxmlformats.org/officeDocument/2006/relationships/tags" Target="../tags/tag921.xml"/><Relationship Id="rId1" Type="http://schemas.openxmlformats.org/officeDocument/2006/relationships/tags" Target="../tags/tag920.xml"/><Relationship Id="rId6" Type="http://schemas.openxmlformats.org/officeDocument/2006/relationships/notesSlide" Target="../notesSlides/notesSlide360.xml"/><Relationship Id="rId5" Type="http://schemas.openxmlformats.org/officeDocument/2006/relationships/slideLayout" Target="../slideLayouts/slideLayout2.xml"/><Relationship Id="rId4" Type="http://schemas.openxmlformats.org/officeDocument/2006/relationships/tags" Target="../tags/tag923.xml"/></Relationships>
</file>

<file path=ppt/slides/_rels/slide361.xml.rels><?xml version="1.0" encoding="UTF-8" standalone="yes"?>
<Relationships xmlns="http://schemas.openxmlformats.org/package/2006/relationships"><Relationship Id="rId2" Type="http://schemas.openxmlformats.org/officeDocument/2006/relationships/notesSlide" Target="../notesSlides/notesSlide361.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8" Type="http://schemas.openxmlformats.org/officeDocument/2006/relationships/tags" Target="../tags/tag931.xml"/><Relationship Id="rId13" Type="http://schemas.openxmlformats.org/officeDocument/2006/relationships/slideLayout" Target="../slideLayouts/slideLayout7.xml"/><Relationship Id="rId3" Type="http://schemas.openxmlformats.org/officeDocument/2006/relationships/tags" Target="../tags/tag926.xml"/><Relationship Id="rId7" Type="http://schemas.openxmlformats.org/officeDocument/2006/relationships/tags" Target="../tags/tag930.xml"/><Relationship Id="rId12" Type="http://schemas.openxmlformats.org/officeDocument/2006/relationships/tags" Target="../tags/tag935.xml"/><Relationship Id="rId2" Type="http://schemas.openxmlformats.org/officeDocument/2006/relationships/tags" Target="../tags/tag925.xml"/><Relationship Id="rId1" Type="http://schemas.openxmlformats.org/officeDocument/2006/relationships/tags" Target="../tags/tag924.xml"/><Relationship Id="rId6" Type="http://schemas.openxmlformats.org/officeDocument/2006/relationships/tags" Target="../tags/tag929.xml"/><Relationship Id="rId11" Type="http://schemas.openxmlformats.org/officeDocument/2006/relationships/tags" Target="../tags/tag934.xml"/><Relationship Id="rId5" Type="http://schemas.openxmlformats.org/officeDocument/2006/relationships/tags" Target="../tags/tag928.xml"/><Relationship Id="rId15" Type="http://schemas.openxmlformats.org/officeDocument/2006/relationships/image" Target="../media/image3.png"/><Relationship Id="rId10" Type="http://schemas.openxmlformats.org/officeDocument/2006/relationships/tags" Target="../tags/tag933.xml"/><Relationship Id="rId4" Type="http://schemas.openxmlformats.org/officeDocument/2006/relationships/tags" Target="../tags/tag927.xml"/><Relationship Id="rId9" Type="http://schemas.openxmlformats.org/officeDocument/2006/relationships/tags" Target="../tags/tag932.xml"/><Relationship Id="rId14" Type="http://schemas.openxmlformats.org/officeDocument/2006/relationships/notesSlide" Target="../notesSlides/notesSlide362.xml"/></Relationships>
</file>

<file path=ppt/slides/_rels/slide363.xml.rels><?xml version="1.0" encoding="UTF-8" standalone="yes"?>
<Relationships xmlns="http://schemas.openxmlformats.org/package/2006/relationships"><Relationship Id="rId8" Type="http://schemas.openxmlformats.org/officeDocument/2006/relationships/tags" Target="../tags/tag943.xml"/><Relationship Id="rId13" Type="http://schemas.openxmlformats.org/officeDocument/2006/relationships/image" Target="../media/image3.png"/><Relationship Id="rId3" Type="http://schemas.openxmlformats.org/officeDocument/2006/relationships/tags" Target="../tags/tag938.xml"/><Relationship Id="rId7" Type="http://schemas.openxmlformats.org/officeDocument/2006/relationships/tags" Target="../tags/tag942.xml"/><Relationship Id="rId12" Type="http://schemas.openxmlformats.org/officeDocument/2006/relationships/notesSlide" Target="../notesSlides/notesSlide363.xml"/><Relationship Id="rId2" Type="http://schemas.openxmlformats.org/officeDocument/2006/relationships/tags" Target="../tags/tag937.xml"/><Relationship Id="rId1" Type="http://schemas.openxmlformats.org/officeDocument/2006/relationships/tags" Target="../tags/tag936.xml"/><Relationship Id="rId6" Type="http://schemas.openxmlformats.org/officeDocument/2006/relationships/tags" Target="../tags/tag941.xml"/><Relationship Id="rId11" Type="http://schemas.openxmlformats.org/officeDocument/2006/relationships/slideLayout" Target="../slideLayouts/slideLayout7.xml"/><Relationship Id="rId5" Type="http://schemas.openxmlformats.org/officeDocument/2006/relationships/tags" Target="../tags/tag940.xml"/><Relationship Id="rId10" Type="http://schemas.openxmlformats.org/officeDocument/2006/relationships/tags" Target="../tags/tag945.xml"/><Relationship Id="rId4" Type="http://schemas.openxmlformats.org/officeDocument/2006/relationships/tags" Target="../tags/tag939.xml"/><Relationship Id="rId9" Type="http://schemas.openxmlformats.org/officeDocument/2006/relationships/tags" Target="../tags/tag944.xml"/></Relationships>
</file>

<file path=ppt/slides/_rels/slide36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948.xml"/><Relationship Id="rId7" Type="http://schemas.openxmlformats.org/officeDocument/2006/relationships/notesSlide" Target="../notesSlides/notesSlide364.xml"/><Relationship Id="rId2" Type="http://schemas.openxmlformats.org/officeDocument/2006/relationships/tags" Target="../tags/tag947.xml"/><Relationship Id="rId1" Type="http://schemas.openxmlformats.org/officeDocument/2006/relationships/tags" Target="../tags/tag946.xml"/><Relationship Id="rId6" Type="http://schemas.openxmlformats.org/officeDocument/2006/relationships/slideLayout" Target="../slideLayouts/slideLayout2.xml"/><Relationship Id="rId5" Type="http://schemas.openxmlformats.org/officeDocument/2006/relationships/tags" Target="../tags/tag950.xml"/><Relationship Id="rId4" Type="http://schemas.openxmlformats.org/officeDocument/2006/relationships/tags" Target="../tags/tag949.xml"/></Relationships>
</file>

<file path=ppt/slides/_rels/slide365.xml.rels><?xml version="1.0" encoding="UTF-8" standalone="yes"?>
<Relationships xmlns="http://schemas.openxmlformats.org/package/2006/relationships"><Relationship Id="rId2" Type="http://schemas.openxmlformats.org/officeDocument/2006/relationships/notesSlide" Target="../notesSlides/notesSlide365.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notesSlide" Target="../notesSlides/notesSlide366.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2" Type="http://schemas.openxmlformats.org/officeDocument/2006/relationships/notesSlide" Target="../notesSlides/notesSlide367.xml"/><Relationship Id="rId1" Type="http://schemas.openxmlformats.org/officeDocument/2006/relationships/slideLayout" Target="../slideLayouts/slideLayout2.xml"/></Relationships>
</file>

<file path=ppt/slides/_rels/slide36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953.xml"/><Relationship Id="rId7" Type="http://schemas.openxmlformats.org/officeDocument/2006/relationships/notesSlide" Target="../notesSlides/notesSlide368.xml"/><Relationship Id="rId2" Type="http://schemas.openxmlformats.org/officeDocument/2006/relationships/tags" Target="../tags/tag952.xml"/><Relationship Id="rId1" Type="http://schemas.openxmlformats.org/officeDocument/2006/relationships/tags" Target="../tags/tag951.xml"/><Relationship Id="rId6" Type="http://schemas.openxmlformats.org/officeDocument/2006/relationships/slideLayout" Target="../slideLayouts/slideLayout2.xml"/><Relationship Id="rId5" Type="http://schemas.openxmlformats.org/officeDocument/2006/relationships/tags" Target="../tags/tag955.xml"/><Relationship Id="rId4" Type="http://schemas.openxmlformats.org/officeDocument/2006/relationships/tags" Target="../tags/tag954.xml"/></Relationships>
</file>

<file path=ppt/slides/_rels/slide369.xml.rels><?xml version="1.0" encoding="UTF-8" standalone="yes"?>
<Relationships xmlns="http://schemas.openxmlformats.org/package/2006/relationships"><Relationship Id="rId2" Type="http://schemas.openxmlformats.org/officeDocument/2006/relationships/notesSlide" Target="../notesSlides/notesSlide36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70.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958.xml"/><Relationship Id="rId7" Type="http://schemas.openxmlformats.org/officeDocument/2006/relationships/notesSlide" Target="../notesSlides/notesSlide370.xml"/><Relationship Id="rId2" Type="http://schemas.openxmlformats.org/officeDocument/2006/relationships/tags" Target="../tags/tag957.xml"/><Relationship Id="rId1" Type="http://schemas.openxmlformats.org/officeDocument/2006/relationships/tags" Target="../tags/tag956.xml"/><Relationship Id="rId6" Type="http://schemas.openxmlformats.org/officeDocument/2006/relationships/slideLayout" Target="../slideLayouts/slideLayout2.xml"/><Relationship Id="rId5" Type="http://schemas.openxmlformats.org/officeDocument/2006/relationships/tags" Target="../tags/tag960.xml"/><Relationship Id="rId4" Type="http://schemas.openxmlformats.org/officeDocument/2006/relationships/tags" Target="../tags/tag959.xml"/></Relationships>
</file>

<file path=ppt/slides/_rels/slide371.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2.xml"/></Relationships>
</file>

<file path=ppt/slides/_rels/slide37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963.xml"/><Relationship Id="rId7" Type="http://schemas.openxmlformats.org/officeDocument/2006/relationships/notesSlide" Target="../notesSlides/notesSlide372.xml"/><Relationship Id="rId2" Type="http://schemas.openxmlformats.org/officeDocument/2006/relationships/tags" Target="../tags/tag962.xml"/><Relationship Id="rId1" Type="http://schemas.openxmlformats.org/officeDocument/2006/relationships/tags" Target="../tags/tag961.xml"/><Relationship Id="rId6" Type="http://schemas.openxmlformats.org/officeDocument/2006/relationships/slideLayout" Target="../slideLayouts/slideLayout2.xml"/><Relationship Id="rId5" Type="http://schemas.openxmlformats.org/officeDocument/2006/relationships/tags" Target="../tags/tag965.xml"/><Relationship Id="rId4" Type="http://schemas.openxmlformats.org/officeDocument/2006/relationships/tags" Target="../tags/tag964.xml"/></Relationships>
</file>

<file path=ppt/slides/_rels/slide373.xml.rels><?xml version="1.0" encoding="UTF-8" standalone="yes"?>
<Relationships xmlns="http://schemas.openxmlformats.org/package/2006/relationships"><Relationship Id="rId2" Type="http://schemas.openxmlformats.org/officeDocument/2006/relationships/notesSlide" Target="../notesSlides/notesSlide373.xml"/><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8" Type="http://schemas.openxmlformats.org/officeDocument/2006/relationships/tags" Target="../tags/tag973.xml"/><Relationship Id="rId13" Type="http://schemas.openxmlformats.org/officeDocument/2006/relationships/slideLayout" Target="../slideLayouts/slideLayout7.xml"/><Relationship Id="rId3" Type="http://schemas.openxmlformats.org/officeDocument/2006/relationships/tags" Target="../tags/tag968.xml"/><Relationship Id="rId7" Type="http://schemas.openxmlformats.org/officeDocument/2006/relationships/tags" Target="../tags/tag972.xml"/><Relationship Id="rId12" Type="http://schemas.openxmlformats.org/officeDocument/2006/relationships/tags" Target="../tags/tag977.xml"/><Relationship Id="rId2" Type="http://schemas.openxmlformats.org/officeDocument/2006/relationships/tags" Target="../tags/tag967.xml"/><Relationship Id="rId1" Type="http://schemas.openxmlformats.org/officeDocument/2006/relationships/tags" Target="../tags/tag966.xml"/><Relationship Id="rId6" Type="http://schemas.openxmlformats.org/officeDocument/2006/relationships/tags" Target="../tags/tag971.xml"/><Relationship Id="rId11" Type="http://schemas.openxmlformats.org/officeDocument/2006/relationships/tags" Target="../tags/tag976.xml"/><Relationship Id="rId5" Type="http://schemas.openxmlformats.org/officeDocument/2006/relationships/tags" Target="../tags/tag970.xml"/><Relationship Id="rId15" Type="http://schemas.openxmlformats.org/officeDocument/2006/relationships/image" Target="../media/image3.png"/><Relationship Id="rId10" Type="http://schemas.openxmlformats.org/officeDocument/2006/relationships/tags" Target="../tags/tag975.xml"/><Relationship Id="rId4" Type="http://schemas.openxmlformats.org/officeDocument/2006/relationships/tags" Target="../tags/tag969.xml"/><Relationship Id="rId9" Type="http://schemas.openxmlformats.org/officeDocument/2006/relationships/tags" Target="../tags/tag974.xml"/><Relationship Id="rId14" Type="http://schemas.openxmlformats.org/officeDocument/2006/relationships/notesSlide" Target="../notesSlides/notesSlide374.xml"/></Relationships>
</file>

<file path=ppt/slides/_rels/slide375.xml.rels><?xml version="1.0" encoding="UTF-8" standalone="yes"?>
<Relationships xmlns="http://schemas.openxmlformats.org/package/2006/relationships"><Relationship Id="rId8" Type="http://schemas.openxmlformats.org/officeDocument/2006/relationships/tags" Target="../tags/tag985.xml"/><Relationship Id="rId13" Type="http://schemas.openxmlformats.org/officeDocument/2006/relationships/image" Target="../media/image3.png"/><Relationship Id="rId3" Type="http://schemas.openxmlformats.org/officeDocument/2006/relationships/tags" Target="../tags/tag980.xml"/><Relationship Id="rId7" Type="http://schemas.openxmlformats.org/officeDocument/2006/relationships/tags" Target="../tags/tag984.xml"/><Relationship Id="rId12" Type="http://schemas.openxmlformats.org/officeDocument/2006/relationships/notesSlide" Target="../notesSlides/notesSlide375.xml"/><Relationship Id="rId2" Type="http://schemas.openxmlformats.org/officeDocument/2006/relationships/tags" Target="../tags/tag979.xml"/><Relationship Id="rId1" Type="http://schemas.openxmlformats.org/officeDocument/2006/relationships/tags" Target="../tags/tag978.xml"/><Relationship Id="rId6" Type="http://schemas.openxmlformats.org/officeDocument/2006/relationships/tags" Target="../tags/tag983.xml"/><Relationship Id="rId11" Type="http://schemas.openxmlformats.org/officeDocument/2006/relationships/slideLayout" Target="../slideLayouts/slideLayout7.xml"/><Relationship Id="rId5" Type="http://schemas.openxmlformats.org/officeDocument/2006/relationships/tags" Target="../tags/tag982.xml"/><Relationship Id="rId10" Type="http://schemas.openxmlformats.org/officeDocument/2006/relationships/tags" Target="../tags/tag987.xml"/><Relationship Id="rId4" Type="http://schemas.openxmlformats.org/officeDocument/2006/relationships/tags" Target="../tags/tag981.xml"/><Relationship Id="rId9" Type="http://schemas.openxmlformats.org/officeDocument/2006/relationships/tags" Target="../tags/tag986.xml"/></Relationships>
</file>

<file path=ppt/slides/_rels/slide376.xml.rels><?xml version="1.0" encoding="UTF-8" standalone="yes"?>
<Relationships xmlns="http://schemas.openxmlformats.org/package/2006/relationships"><Relationship Id="rId2" Type="http://schemas.openxmlformats.org/officeDocument/2006/relationships/notesSlide" Target="../notesSlides/notesSlide376.xml"/><Relationship Id="rId1" Type="http://schemas.openxmlformats.org/officeDocument/2006/relationships/slideLayout" Target="../slideLayouts/slideLayout2.xml"/></Relationships>
</file>

<file path=ppt/slides/_rels/slide377.xml.rels><?xml version="1.0" encoding="UTF-8" standalone="yes"?>
<Relationships xmlns="http://schemas.openxmlformats.org/package/2006/relationships"><Relationship Id="rId2" Type="http://schemas.openxmlformats.org/officeDocument/2006/relationships/notesSlide" Target="../notesSlides/notesSlide377.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78.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79.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80.xml.rels><?xml version="1.0" encoding="UTF-8" standalone="yes"?>
<Relationships xmlns="http://schemas.openxmlformats.org/package/2006/relationships"><Relationship Id="rId3" Type="http://schemas.openxmlformats.org/officeDocument/2006/relationships/tags" Target="../tags/tag990.xml"/><Relationship Id="rId7" Type="http://schemas.openxmlformats.org/officeDocument/2006/relationships/notesSlide" Target="../notesSlides/notesSlide380.xml"/><Relationship Id="rId2" Type="http://schemas.openxmlformats.org/officeDocument/2006/relationships/tags" Target="../tags/tag989.xml"/><Relationship Id="rId1" Type="http://schemas.openxmlformats.org/officeDocument/2006/relationships/tags" Target="../tags/tag988.xml"/><Relationship Id="rId6" Type="http://schemas.openxmlformats.org/officeDocument/2006/relationships/slideLayout" Target="../slideLayouts/slideLayout7.xml"/><Relationship Id="rId5" Type="http://schemas.openxmlformats.org/officeDocument/2006/relationships/tags" Target="../tags/tag992.xml"/><Relationship Id="rId4" Type="http://schemas.openxmlformats.org/officeDocument/2006/relationships/tags" Target="../tags/tag991.xml"/></Relationships>
</file>

<file path=ppt/slides/_rels/slide38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994.xml"/><Relationship Id="rId1" Type="http://schemas.openxmlformats.org/officeDocument/2006/relationships/tags" Target="../tags/tag993.xml"/><Relationship Id="rId5" Type="http://schemas.openxmlformats.org/officeDocument/2006/relationships/image" Target="../media/image3.png"/><Relationship Id="rId4" Type="http://schemas.openxmlformats.org/officeDocument/2006/relationships/notesSlide" Target="../notesSlides/notesSlide381.xml"/></Relationships>
</file>

<file path=ppt/slides/_rels/slide38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997.xml"/><Relationship Id="rId7" Type="http://schemas.openxmlformats.org/officeDocument/2006/relationships/notesSlide" Target="../notesSlides/notesSlide382.xml"/><Relationship Id="rId2" Type="http://schemas.openxmlformats.org/officeDocument/2006/relationships/tags" Target="../tags/tag996.xml"/><Relationship Id="rId1" Type="http://schemas.openxmlformats.org/officeDocument/2006/relationships/tags" Target="../tags/tag995.xml"/><Relationship Id="rId6" Type="http://schemas.openxmlformats.org/officeDocument/2006/relationships/slideLayout" Target="../slideLayouts/slideLayout2.xml"/><Relationship Id="rId5" Type="http://schemas.openxmlformats.org/officeDocument/2006/relationships/tags" Target="../tags/tag999.xml"/><Relationship Id="rId4" Type="http://schemas.openxmlformats.org/officeDocument/2006/relationships/tags" Target="../tags/tag998.xml"/></Relationships>
</file>

<file path=ppt/slides/_rels/slide383.xml.rels><?xml version="1.0" encoding="UTF-8" standalone="yes"?>
<Relationships xmlns="http://schemas.openxmlformats.org/package/2006/relationships"><Relationship Id="rId2" Type="http://schemas.openxmlformats.org/officeDocument/2006/relationships/notesSlide" Target="../notesSlides/notesSlide383.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02.xml"/><Relationship Id="rId7" Type="http://schemas.openxmlformats.org/officeDocument/2006/relationships/notesSlide" Target="../notesSlides/notesSlide384.xml"/><Relationship Id="rId2" Type="http://schemas.openxmlformats.org/officeDocument/2006/relationships/tags" Target="../tags/tag1001.xml"/><Relationship Id="rId1" Type="http://schemas.openxmlformats.org/officeDocument/2006/relationships/tags" Target="../tags/tag1000.xml"/><Relationship Id="rId6" Type="http://schemas.openxmlformats.org/officeDocument/2006/relationships/slideLayout" Target="../slideLayouts/slideLayout2.xml"/><Relationship Id="rId5" Type="http://schemas.openxmlformats.org/officeDocument/2006/relationships/tags" Target="../tags/tag1004.xml"/><Relationship Id="rId4" Type="http://schemas.openxmlformats.org/officeDocument/2006/relationships/tags" Target="../tags/tag1003.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85.xml"/><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2" Type="http://schemas.openxmlformats.org/officeDocument/2006/relationships/notesSlide" Target="../notesSlides/notesSlide386.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87.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notesSlide" Target="../notesSlides/notesSlide388.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2" Type="http://schemas.openxmlformats.org/officeDocument/2006/relationships/notesSlide" Target="../notesSlides/notesSlide389.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390.xml.rels><?xml version="1.0" encoding="UTF-8" standalone="yes"?>
<Relationships xmlns="http://schemas.openxmlformats.org/package/2006/relationships"><Relationship Id="rId2" Type="http://schemas.openxmlformats.org/officeDocument/2006/relationships/notesSlide" Target="../notesSlides/notesSlide390.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2" Type="http://schemas.openxmlformats.org/officeDocument/2006/relationships/notesSlide" Target="../notesSlides/notesSlide391.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392.xml"/><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393.xml"/><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94.xml"/><Relationship Id="rId1" Type="http://schemas.openxmlformats.org/officeDocument/2006/relationships/slideLayout" Target="../slideLayouts/slideLayout2.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395.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07.xml"/><Relationship Id="rId7" Type="http://schemas.openxmlformats.org/officeDocument/2006/relationships/notesSlide" Target="../notesSlides/notesSlide396.xml"/><Relationship Id="rId2" Type="http://schemas.openxmlformats.org/officeDocument/2006/relationships/tags" Target="../tags/tag1006.xml"/><Relationship Id="rId1" Type="http://schemas.openxmlformats.org/officeDocument/2006/relationships/tags" Target="../tags/tag1005.xml"/><Relationship Id="rId6" Type="http://schemas.openxmlformats.org/officeDocument/2006/relationships/slideLayout" Target="../slideLayouts/slideLayout2.xml"/><Relationship Id="rId5" Type="http://schemas.openxmlformats.org/officeDocument/2006/relationships/tags" Target="../tags/tag1009.xml"/><Relationship Id="rId4" Type="http://schemas.openxmlformats.org/officeDocument/2006/relationships/tags" Target="../tags/tag1008.xml"/></Relationships>
</file>

<file path=ppt/slides/_rels/slide397.xml.rels><?xml version="1.0" encoding="UTF-8" standalone="yes"?>
<Relationships xmlns="http://schemas.openxmlformats.org/package/2006/relationships"><Relationship Id="rId2" Type="http://schemas.openxmlformats.org/officeDocument/2006/relationships/notesSlide" Target="../notesSlides/notesSlide397.xml"/><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2" Type="http://schemas.openxmlformats.org/officeDocument/2006/relationships/notesSlide" Target="../notesSlides/notesSlide398.xml"/><Relationship Id="rId1" Type="http://schemas.openxmlformats.org/officeDocument/2006/relationships/slideLayout" Target="../slideLayouts/slideLayout2.xml"/></Relationships>
</file>

<file path=ppt/slides/_rels/slide399.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12.xml"/><Relationship Id="rId7" Type="http://schemas.openxmlformats.org/officeDocument/2006/relationships/notesSlide" Target="../notesSlides/notesSlide399.xml"/><Relationship Id="rId2" Type="http://schemas.openxmlformats.org/officeDocument/2006/relationships/tags" Target="../tags/tag1011.xml"/><Relationship Id="rId1" Type="http://schemas.openxmlformats.org/officeDocument/2006/relationships/tags" Target="../tags/tag1010.xml"/><Relationship Id="rId6" Type="http://schemas.openxmlformats.org/officeDocument/2006/relationships/slideLayout" Target="../slideLayouts/slideLayout2.xml"/><Relationship Id="rId5" Type="http://schemas.openxmlformats.org/officeDocument/2006/relationships/tags" Target="../tags/tag1014.xml"/><Relationship Id="rId4" Type="http://schemas.openxmlformats.org/officeDocument/2006/relationships/tags" Target="../tags/tag1013.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tags" Target="../tags/tag67.xml"/><Relationship Id="rId7" Type="http://schemas.openxmlformats.org/officeDocument/2006/relationships/image" Target="../media/image3.png"/><Relationship Id="rId2" Type="http://schemas.openxmlformats.org/officeDocument/2006/relationships/tags" Target="../tags/tag66.xml"/><Relationship Id="rId1" Type="http://schemas.openxmlformats.org/officeDocument/2006/relationships/tags" Target="../tags/tag65.xml"/><Relationship Id="rId6" Type="http://schemas.openxmlformats.org/officeDocument/2006/relationships/notesSlide" Target="../notesSlides/notesSlide40.xml"/><Relationship Id="rId5" Type="http://schemas.openxmlformats.org/officeDocument/2006/relationships/slideLayout" Target="../slideLayouts/slideLayout7.xml"/><Relationship Id="rId4" Type="http://schemas.openxmlformats.org/officeDocument/2006/relationships/tags" Target="../tags/tag68.xml"/></Relationships>
</file>

<file path=ppt/slides/_rels/slide400.xml.rels><?xml version="1.0" encoding="UTF-8" standalone="yes"?>
<Relationships xmlns="http://schemas.openxmlformats.org/package/2006/relationships"><Relationship Id="rId2" Type="http://schemas.openxmlformats.org/officeDocument/2006/relationships/notesSlide" Target="../notesSlides/notesSlide400.xml"/><Relationship Id="rId1" Type="http://schemas.openxmlformats.org/officeDocument/2006/relationships/slideLayout" Target="../slideLayouts/slideLayout2.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401.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402.xml"/><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tags" Target="../tags/tag1016.xml"/><Relationship Id="rId1" Type="http://schemas.openxmlformats.org/officeDocument/2006/relationships/tags" Target="../tags/tag1015.xml"/><Relationship Id="rId5" Type="http://schemas.openxmlformats.org/officeDocument/2006/relationships/image" Target="../media/image3.png"/><Relationship Id="rId4" Type="http://schemas.openxmlformats.org/officeDocument/2006/relationships/notesSlide" Target="../notesSlides/notesSlide403.xml"/></Relationships>
</file>

<file path=ppt/slides/_rels/slide40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19.xml"/><Relationship Id="rId7" Type="http://schemas.openxmlformats.org/officeDocument/2006/relationships/notesSlide" Target="../notesSlides/notesSlide404.xml"/><Relationship Id="rId2" Type="http://schemas.openxmlformats.org/officeDocument/2006/relationships/tags" Target="../tags/tag1018.xml"/><Relationship Id="rId1" Type="http://schemas.openxmlformats.org/officeDocument/2006/relationships/tags" Target="../tags/tag1017.xml"/><Relationship Id="rId6" Type="http://schemas.openxmlformats.org/officeDocument/2006/relationships/slideLayout" Target="../slideLayouts/slideLayout2.xml"/><Relationship Id="rId5" Type="http://schemas.openxmlformats.org/officeDocument/2006/relationships/tags" Target="../tags/tag1021.xml"/><Relationship Id="rId4" Type="http://schemas.openxmlformats.org/officeDocument/2006/relationships/tags" Target="../tags/tag1020.xml"/></Relationships>
</file>

<file path=ppt/slides/_rels/slide405.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24.xml"/><Relationship Id="rId7" Type="http://schemas.openxmlformats.org/officeDocument/2006/relationships/notesSlide" Target="../notesSlides/notesSlide405.xml"/><Relationship Id="rId2" Type="http://schemas.openxmlformats.org/officeDocument/2006/relationships/tags" Target="../tags/tag1023.xml"/><Relationship Id="rId1" Type="http://schemas.openxmlformats.org/officeDocument/2006/relationships/tags" Target="../tags/tag1022.xml"/><Relationship Id="rId6" Type="http://schemas.openxmlformats.org/officeDocument/2006/relationships/slideLayout" Target="../slideLayouts/slideLayout2.xml"/><Relationship Id="rId5" Type="http://schemas.openxmlformats.org/officeDocument/2006/relationships/tags" Target="../tags/tag1026.xml"/><Relationship Id="rId4" Type="http://schemas.openxmlformats.org/officeDocument/2006/relationships/tags" Target="../tags/tag1025.xml"/></Relationships>
</file>

<file path=ppt/slides/_rels/slide406.xml.rels><?xml version="1.0" encoding="UTF-8" standalone="yes"?>
<Relationships xmlns="http://schemas.openxmlformats.org/package/2006/relationships"><Relationship Id="rId2" Type="http://schemas.openxmlformats.org/officeDocument/2006/relationships/notesSlide" Target="../notesSlides/notesSlide406.xml"/><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29.xml"/><Relationship Id="rId7" Type="http://schemas.openxmlformats.org/officeDocument/2006/relationships/notesSlide" Target="../notesSlides/notesSlide407.xml"/><Relationship Id="rId2" Type="http://schemas.openxmlformats.org/officeDocument/2006/relationships/tags" Target="../tags/tag1028.xml"/><Relationship Id="rId1" Type="http://schemas.openxmlformats.org/officeDocument/2006/relationships/tags" Target="../tags/tag1027.xml"/><Relationship Id="rId6" Type="http://schemas.openxmlformats.org/officeDocument/2006/relationships/slideLayout" Target="../slideLayouts/slideLayout2.xml"/><Relationship Id="rId5" Type="http://schemas.openxmlformats.org/officeDocument/2006/relationships/tags" Target="../tags/tag1031.xml"/><Relationship Id="rId4" Type="http://schemas.openxmlformats.org/officeDocument/2006/relationships/tags" Target="../tags/tag1030.xml"/></Relationships>
</file>

<file path=ppt/slides/_rels/slide40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34.xml"/><Relationship Id="rId7" Type="http://schemas.openxmlformats.org/officeDocument/2006/relationships/notesSlide" Target="../notesSlides/notesSlide408.xml"/><Relationship Id="rId2" Type="http://schemas.openxmlformats.org/officeDocument/2006/relationships/tags" Target="../tags/tag1033.xml"/><Relationship Id="rId1" Type="http://schemas.openxmlformats.org/officeDocument/2006/relationships/tags" Target="../tags/tag1032.xml"/><Relationship Id="rId6" Type="http://schemas.openxmlformats.org/officeDocument/2006/relationships/slideLayout" Target="../slideLayouts/slideLayout2.xml"/><Relationship Id="rId5" Type="http://schemas.openxmlformats.org/officeDocument/2006/relationships/tags" Target="../tags/tag1036.xml"/><Relationship Id="rId4" Type="http://schemas.openxmlformats.org/officeDocument/2006/relationships/tags" Target="../tags/tag1035.xml"/></Relationships>
</file>

<file path=ppt/slides/_rels/slide409.xml.rels><?xml version="1.0" encoding="UTF-8" standalone="yes"?>
<Relationships xmlns="http://schemas.openxmlformats.org/package/2006/relationships"><Relationship Id="rId2" Type="http://schemas.openxmlformats.org/officeDocument/2006/relationships/notesSlide" Target="../notesSlides/notesSlide409.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8" Type="http://schemas.openxmlformats.org/officeDocument/2006/relationships/tags" Target="../tags/tag76.xml"/><Relationship Id="rId13" Type="http://schemas.openxmlformats.org/officeDocument/2006/relationships/slideLayout" Target="../slideLayouts/slideLayout2.xml"/><Relationship Id="rId3" Type="http://schemas.openxmlformats.org/officeDocument/2006/relationships/tags" Target="../tags/tag71.xml"/><Relationship Id="rId7" Type="http://schemas.openxmlformats.org/officeDocument/2006/relationships/tags" Target="../tags/tag75.xml"/><Relationship Id="rId12" Type="http://schemas.openxmlformats.org/officeDocument/2006/relationships/tags" Target="../tags/tag80.xml"/><Relationship Id="rId2" Type="http://schemas.openxmlformats.org/officeDocument/2006/relationships/tags" Target="../tags/tag70.xml"/><Relationship Id="rId1" Type="http://schemas.openxmlformats.org/officeDocument/2006/relationships/tags" Target="../tags/tag69.xml"/><Relationship Id="rId6" Type="http://schemas.openxmlformats.org/officeDocument/2006/relationships/tags" Target="../tags/tag74.xml"/><Relationship Id="rId11" Type="http://schemas.openxmlformats.org/officeDocument/2006/relationships/tags" Target="../tags/tag79.xml"/><Relationship Id="rId5" Type="http://schemas.openxmlformats.org/officeDocument/2006/relationships/tags" Target="../tags/tag73.xml"/><Relationship Id="rId15" Type="http://schemas.openxmlformats.org/officeDocument/2006/relationships/image" Target="../media/image4.jpeg"/><Relationship Id="rId10" Type="http://schemas.openxmlformats.org/officeDocument/2006/relationships/tags" Target="../tags/tag78.xml"/><Relationship Id="rId4" Type="http://schemas.openxmlformats.org/officeDocument/2006/relationships/tags" Target="../tags/tag72.xml"/><Relationship Id="rId9" Type="http://schemas.openxmlformats.org/officeDocument/2006/relationships/tags" Target="../tags/tag77.xml"/><Relationship Id="rId14" Type="http://schemas.openxmlformats.org/officeDocument/2006/relationships/notesSlide" Target="../notesSlides/notesSlide41.xml"/></Relationships>
</file>

<file path=ppt/slides/_rels/slide410.xml.rels><?xml version="1.0" encoding="UTF-8" standalone="yes"?>
<Relationships xmlns="http://schemas.openxmlformats.org/package/2006/relationships"><Relationship Id="rId2" Type="http://schemas.openxmlformats.org/officeDocument/2006/relationships/notesSlide" Target="../notesSlides/notesSlide410.xml"/><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notesSlide" Target="../notesSlides/notesSlide411.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39.xml"/><Relationship Id="rId7" Type="http://schemas.openxmlformats.org/officeDocument/2006/relationships/notesSlide" Target="../notesSlides/notesSlide412.xml"/><Relationship Id="rId2" Type="http://schemas.openxmlformats.org/officeDocument/2006/relationships/tags" Target="../tags/tag1038.xml"/><Relationship Id="rId1" Type="http://schemas.openxmlformats.org/officeDocument/2006/relationships/tags" Target="../tags/tag1037.xml"/><Relationship Id="rId6" Type="http://schemas.openxmlformats.org/officeDocument/2006/relationships/slideLayout" Target="../slideLayouts/slideLayout2.xml"/><Relationship Id="rId5" Type="http://schemas.openxmlformats.org/officeDocument/2006/relationships/tags" Target="../tags/tag1041.xml"/><Relationship Id="rId4" Type="http://schemas.openxmlformats.org/officeDocument/2006/relationships/tags" Target="../tags/tag1040.xml"/></Relationships>
</file>

<file path=ppt/slides/_rels/slide413.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44.xml"/><Relationship Id="rId7" Type="http://schemas.openxmlformats.org/officeDocument/2006/relationships/notesSlide" Target="../notesSlides/notesSlide413.xml"/><Relationship Id="rId2" Type="http://schemas.openxmlformats.org/officeDocument/2006/relationships/tags" Target="../tags/tag1043.xml"/><Relationship Id="rId1" Type="http://schemas.openxmlformats.org/officeDocument/2006/relationships/tags" Target="../tags/tag1042.xml"/><Relationship Id="rId6" Type="http://schemas.openxmlformats.org/officeDocument/2006/relationships/slideLayout" Target="../slideLayouts/slideLayout2.xml"/><Relationship Id="rId5" Type="http://schemas.openxmlformats.org/officeDocument/2006/relationships/tags" Target="../tags/tag1046.xml"/><Relationship Id="rId4" Type="http://schemas.openxmlformats.org/officeDocument/2006/relationships/tags" Target="../tags/tag1045.xml"/></Relationships>
</file>

<file path=ppt/slides/_rels/slide414.xml.rels><?xml version="1.0" encoding="UTF-8" standalone="yes"?>
<Relationships xmlns="http://schemas.openxmlformats.org/package/2006/relationships"><Relationship Id="rId2" Type="http://schemas.openxmlformats.org/officeDocument/2006/relationships/notesSlide" Target="../notesSlides/notesSlide414.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2" Type="http://schemas.openxmlformats.org/officeDocument/2006/relationships/notesSlide" Target="../notesSlides/notesSlide415.xml"/><Relationship Id="rId1" Type="http://schemas.openxmlformats.org/officeDocument/2006/relationships/slideLayout" Target="../slideLayouts/slideLayout2.xml"/></Relationships>
</file>

<file path=ppt/slides/_rels/slide416.xml.rels><?xml version="1.0" encoding="UTF-8" standalone="yes"?>
<Relationships xmlns="http://schemas.openxmlformats.org/package/2006/relationships"><Relationship Id="rId2" Type="http://schemas.openxmlformats.org/officeDocument/2006/relationships/notesSlide" Target="../notesSlides/notesSlide416.xml"/><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49.xml"/><Relationship Id="rId7" Type="http://schemas.openxmlformats.org/officeDocument/2006/relationships/notesSlide" Target="../notesSlides/notesSlide417.xml"/><Relationship Id="rId2" Type="http://schemas.openxmlformats.org/officeDocument/2006/relationships/tags" Target="../tags/tag1048.xml"/><Relationship Id="rId1" Type="http://schemas.openxmlformats.org/officeDocument/2006/relationships/tags" Target="../tags/tag1047.xml"/><Relationship Id="rId6" Type="http://schemas.openxmlformats.org/officeDocument/2006/relationships/slideLayout" Target="../slideLayouts/slideLayout2.xml"/><Relationship Id="rId5" Type="http://schemas.openxmlformats.org/officeDocument/2006/relationships/tags" Target="../tags/tag1051.xml"/><Relationship Id="rId4" Type="http://schemas.openxmlformats.org/officeDocument/2006/relationships/tags" Target="../tags/tag1050.xml"/></Relationships>
</file>

<file path=ppt/slides/_rels/slide418.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54.xml"/><Relationship Id="rId7" Type="http://schemas.openxmlformats.org/officeDocument/2006/relationships/notesSlide" Target="../notesSlides/notesSlide418.xml"/><Relationship Id="rId2" Type="http://schemas.openxmlformats.org/officeDocument/2006/relationships/tags" Target="../tags/tag1053.xml"/><Relationship Id="rId1" Type="http://schemas.openxmlformats.org/officeDocument/2006/relationships/tags" Target="../tags/tag1052.xml"/><Relationship Id="rId6" Type="http://schemas.openxmlformats.org/officeDocument/2006/relationships/slideLayout" Target="../slideLayouts/slideLayout2.xml"/><Relationship Id="rId5" Type="http://schemas.openxmlformats.org/officeDocument/2006/relationships/tags" Target="../tags/tag1056.xml"/><Relationship Id="rId4" Type="http://schemas.openxmlformats.org/officeDocument/2006/relationships/tags" Target="../tags/tag1055.xml"/></Relationships>
</file>

<file path=ppt/slides/_rels/slide419.xml.rels><?xml version="1.0" encoding="UTF-8" standalone="yes"?>
<Relationships xmlns="http://schemas.openxmlformats.org/package/2006/relationships"><Relationship Id="rId2" Type="http://schemas.openxmlformats.org/officeDocument/2006/relationships/notesSlide" Target="../notesSlides/notesSlide419.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8" Type="http://schemas.openxmlformats.org/officeDocument/2006/relationships/tags" Target="../tags/tag88.xml"/><Relationship Id="rId13" Type="http://schemas.openxmlformats.org/officeDocument/2006/relationships/tags" Target="../tags/tag93.xml"/><Relationship Id="rId18" Type="http://schemas.openxmlformats.org/officeDocument/2006/relationships/tags" Target="../tags/tag98.xml"/><Relationship Id="rId3" Type="http://schemas.openxmlformats.org/officeDocument/2006/relationships/tags" Target="../tags/tag83.xml"/><Relationship Id="rId21" Type="http://schemas.openxmlformats.org/officeDocument/2006/relationships/notesSlide" Target="../notesSlides/notesSlide42.xml"/><Relationship Id="rId7" Type="http://schemas.openxmlformats.org/officeDocument/2006/relationships/tags" Target="../tags/tag87.xml"/><Relationship Id="rId12" Type="http://schemas.openxmlformats.org/officeDocument/2006/relationships/tags" Target="../tags/tag92.xml"/><Relationship Id="rId17" Type="http://schemas.openxmlformats.org/officeDocument/2006/relationships/tags" Target="../tags/tag97.xml"/><Relationship Id="rId2" Type="http://schemas.openxmlformats.org/officeDocument/2006/relationships/tags" Target="../tags/tag82.xml"/><Relationship Id="rId16" Type="http://schemas.openxmlformats.org/officeDocument/2006/relationships/tags" Target="../tags/tag96.xml"/><Relationship Id="rId20" Type="http://schemas.openxmlformats.org/officeDocument/2006/relationships/slideLayout" Target="../slideLayouts/slideLayout2.xml"/><Relationship Id="rId1" Type="http://schemas.openxmlformats.org/officeDocument/2006/relationships/tags" Target="../tags/tag81.xml"/><Relationship Id="rId6" Type="http://schemas.openxmlformats.org/officeDocument/2006/relationships/tags" Target="../tags/tag86.xml"/><Relationship Id="rId11" Type="http://schemas.openxmlformats.org/officeDocument/2006/relationships/tags" Target="../tags/tag91.xml"/><Relationship Id="rId5" Type="http://schemas.openxmlformats.org/officeDocument/2006/relationships/tags" Target="../tags/tag85.xml"/><Relationship Id="rId15" Type="http://schemas.openxmlformats.org/officeDocument/2006/relationships/tags" Target="../tags/tag95.xml"/><Relationship Id="rId10" Type="http://schemas.openxmlformats.org/officeDocument/2006/relationships/tags" Target="../tags/tag90.xml"/><Relationship Id="rId19" Type="http://schemas.openxmlformats.org/officeDocument/2006/relationships/tags" Target="../tags/tag99.xml"/><Relationship Id="rId4" Type="http://schemas.openxmlformats.org/officeDocument/2006/relationships/tags" Target="../tags/tag84.xml"/><Relationship Id="rId9" Type="http://schemas.openxmlformats.org/officeDocument/2006/relationships/tags" Target="../tags/tag89.xml"/><Relationship Id="rId14" Type="http://schemas.openxmlformats.org/officeDocument/2006/relationships/tags" Target="../tags/tag94.xml"/></Relationships>
</file>

<file path=ppt/slides/_rels/slide420.xml.rels><?xml version="1.0" encoding="UTF-8" standalone="yes"?>
<Relationships xmlns="http://schemas.openxmlformats.org/package/2006/relationships"><Relationship Id="rId2" Type="http://schemas.openxmlformats.org/officeDocument/2006/relationships/notesSlide" Target="../notesSlides/notesSlide420.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2" Type="http://schemas.openxmlformats.org/officeDocument/2006/relationships/notesSlide" Target="../notesSlides/notesSlide421.xml"/><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notesSlide" Target="../notesSlides/notesSlide422.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59.xml"/><Relationship Id="rId7" Type="http://schemas.openxmlformats.org/officeDocument/2006/relationships/notesSlide" Target="../notesSlides/notesSlide423.xml"/><Relationship Id="rId2" Type="http://schemas.openxmlformats.org/officeDocument/2006/relationships/tags" Target="../tags/tag1058.xml"/><Relationship Id="rId1" Type="http://schemas.openxmlformats.org/officeDocument/2006/relationships/tags" Target="../tags/tag1057.xml"/><Relationship Id="rId6" Type="http://schemas.openxmlformats.org/officeDocument/2006/relationships/slideLayout" Target="../slideLayouts/slideLayout2.xml"/><Relationship Id="rId5" Type="http://schemas.openxmlformats.org/officeDocument/2006/relationships/tags" Target="../tags/tag1061.xml"/><Relationship Id="rId4" Type="http://schemas.openxmlformats.org/officeDocument/2006/relationships/tags" Target="../tags/tag1060.xml"/></Relationships>
</file>

<file path=ppt/slides/_rels/slide424.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64.xml"/><Relationship Id="rId7" Type="http://schemas.openxmlformats.org/officeDocument/2006/relationships/notesSlide" Target="../notesSlides/notesSlide424.xml"/><Relationship Id="rId2" Type="http://schemas.openxmlformats.org/officeDocument/2006/relationships/tags" Target="../tags/tag1063.xml"/><Relationship Id="rId1" Type="http://schemas.openxmlformats.org/officeDocument/2006/relationships/tags" Target="../tags/tag1062.xml"/><Relationship Id="rId6" Type="http://schemas.openxmlformats.org/officeDocument/2006/relationships/slideLayout" Target="../slideLayouts/slideLayout2.xml"/><Relationship Id="rId5" Type="http://schemas.openxmlformats.org/officeDocument/2006/relationships/tags" Target="../tags/tag1066.xml"/><Relationship Id="rId4" Type="http://schemas.openxmlformats.org/officeDocument/2006/relationships/tags" Target="../tags/tag1065.xml"/></Relationships>
</file>

<file path=ppt/slides/_rels/slide425.xml.rels><?xml version="1.0" encoding="UTF-8" standalone="yes"?>
<Relationships xmlns="http://schemas.openxmlformats.org/package/2006/relationships"><Relationship Id="rId2" Type="http://schemas.openxmlformats.org/officeDocument/2006/relationships/notesSlide" Target="../notesSlides/notesSlide425.xml"/><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69.xml"/><Relationship Id="rId7" Type="http://schemas.openxmlformats.org/officeDocument/2006/relationships/notesSlide" Target="../notesSlides/notesSlide426.xml"/><Relationship Id="rId2" Type="http://schemas.openxmlformats.org/officeDocument/2006/relationships/tags" Target="../tags/tag1068.xml"/><Relationship Id="rId1" Type="http://schemas.openxmlformats.org/officeDocument/2006/relationships/tags" Target="../tags/tag1067.xml"/><Relationship Id="rId6" Type="http://schemas.openxmlformats.org/officeDocument/2006/relationships/slideLayout" Target="../slideLayouts/slideLayout2.xml"/><Relationship Id="rId5" Type="http://schemas.openxmlformats.org/officeDocument/2006/relationships/tags" Target="../tags/tag1071.xml"/><Relationship Id="rId4" Type="http://schemas.openxmlformats.org/officeDocument/2006/relationships/tags" Target="../tags/tag1070.xml"/></Relationships>
</file>

<file path=ppt/slides/_rels/slide427.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74.xml"/><Relationship Id="rId7" Type="http://schemas.openxmlformats.org/officeDocument/2006/relationships/notesSlide" Target="../notesSlides/notesSlide427.xml"/><Relationship Id="rId2" Type="http://schemas.openxmlformats.org/officeDocument/2006/relationships/tags" Target="../tags/tag1073.xml"/><Relationship Id="rId1" Type="http://schemas.openxmlformats.org/officeDocument/2006/relationships/tags" Target="../tags/tag1072.xml"/><Relationship Id="rId6" Type="http://schemas.openxmlformats.org/officeDocument/2006/relationships/slideLayout" Target="../slideLayouts/slideLayout2.xml"/><Relationship Id="rId5" Type="http://schemas.openxmlformats.org/officeDocument/2006/relationships/tags" Target="../tags/tag1076.xml"/><Relationship Id="rId4" Type="http://schemas.openxmlformats.org/officeDocument/2006/relationships/tags" Target="../tags/tag1075.xml"/></Relationships>
</file>

<file path=ppt/slides/_rels/slide428.xml.rels><?xml version="1.0" encoding="UTF-8" standalone="yes"?>
<Relationships xmlns="http://schemas.openxmlformats.org/package/2006/relationships"><Relationship Id="rId2" Type="http://schemas.openxmlformats.org/officeDocument/2006/relationships/notesSlide" Target="../notesSlides/notesSlide428.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notesSlide" Target="../notesSlides/notesSlide429.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30.xml.rels><?xml version="1.0" encoding="UTF-8" standalone="yes"?>
<Relationships xmlns="http://schemas.openxmlformats.org/package/2006/relationships"><Relationship Id="rId2" Type="http://schemas.openxmlformats.org/officeDocument/2006/relationships/notesSlide" Target="../notesSlides/notesSlide430.xml"/><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2" Type="http://schemas.openxmlformats.org/officeDocument/2006/relationships/notesSlide" Target="../notesSlides/notesSlide431.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notesSlide" Target="../notesSlides/notesSlide432.xml"/><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notesSlide" Target="../notesSlides/notesSlide433.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2" Type="http://schemas.openxmlformats.org/officeDocument/2006/relationships/notesSlide" Target="../notesSlides/notesSlide434.xml"/><Relationship Id="rId1" Type="http://schemas.openxmlformats.org/officeDocument/2006/relationships/slideLayout" Target="../slideLayouts/slideLayout2.xml"/></Relationships>
</file>

<file path=ppt/slides/_rels/slide435.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79.xml"/><Relationship Id="rId7" Type="http://schemas.openxmlformats.org/officeDocument/2006/relationships/notesSlide" Target="../notesSlides/notesSlide435.xml"/><Relationship Id="rId2" Type="http://schemas.openxmlformats.org/officeDocument/2006/relationships/tags" Target="../tags/tag1078.xml"/><Relationship Id="rId1" Type="http://schemas.openxmlformats.org/officeDocument/2006/relationships/tags" Target="../tags/tag1077.xml"/><Relationship Id="rId6" Type="http://schemas.openxmlformats.org/officeDocument/2006/relationships/slideLayout" Target="../slideLayouts/slideLayout2.xml"/><Relationship Id="rId5" Type="http://schemas.openxmlformats.org/officeDocument/2006/relationships/tags" Target="../tags/tag1081.xml"/><Relationship Id="rId4" Type="http://schemas.openxmlformats.org/officeDocument/2006/relationships/tags" Target="../tags/tag1080.xml"/></Relationships>
</file>

<file path=ppt/slides/_rels/slide436.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84.xml"/><Relationship Id="rId7" Type="http://schemas.openxmlformats.org/officeDocument/2006/relationships/notesSlide" Target="../notesSlides/notesSlide436.xml"/><Relationship Id="rId2" Type="http://schemas.openxmlformats.org/officeDocument/2006/relationships/tags" Target="../tags/tag1083.xml"/><Relationship Id="rId1" Type="http://schemas.openxmlformats.org/officeDocument/2006/relationships/tags" Target="../tags/tag1082.xml"/><Relationship Id="rId6" Type="http://schemas.openxmlformats.org/officeDocument/2006/relationships/slideLayout" Target="../slideLayouts/slideLayout2.xml"/><Relationship Id="rId5" Type="http://schemas.openxmlformats.org/officeDocument/2006/relationships/tags" Target="../tags/tag1086.xml"/><Relationship Id="rId4" Type="http://schemas.openxmlformats.org/officeDocument/2006/relationships/tags" Target="../tags/tag1085.xml"/></Relationships>
</file>

<file path=ppt/slides/_rels/slide437.xml.rels><?xml version="1.0" encoding="UTF-8" standalone="yes"?>
<Relationships xmlns="http://schemas.openxmlformats.org/package/2006/relationships"><Relationship Id="rId2" Type="http://schemas.openxmlformats.org/officeDocument/2006/relationships/notesSlide" Target="../notesSlides/notesSlide437.xml"/><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notesSlide" Target="../notesSlides/notesSlide438.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89.xml"/><Relationship Id="rId7" Type="http://schemas.openxmlformats.org/officeDocument/2006/relationships/notesSlide" Target="../notesSlides/notesSlide439.xml"/><Relationship Id="rId2" Type="http://schemas.openxmlformats.org/officeDocument/2006/relationships/tags" Target="../tags/tag1088.xml"/><Relationship Id="rId1" Type="http://schemas.openxmlformats.org/officeDocument/2006/relationships/tags" Target="../tags/tag1087.xml"/><Relationship Id="rId6" Type="http://schemas.openxmlformats.org/officeDocument/2006/relationships/slideLayout" Target="../slideLayouts/slideLayout2.xml"/><Relationship Id="rId5" Type="http://schemas.openxmlformats.org/officeDocument/2006/relationships/tags" Target="../tags/tag1091.xml"/><Relationship Id="rId4" Type="http://schemas.openxmlformats.org/officeDocument/2006/relationships/tags" Target="../tags/tag1090.xml"/></Relationships>
</file>

<file path=ppt/slides/_rels/slide44.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440.xml.rels><?xml version="1.0" encoding="UTF-8" standalone="yes"?>
<Relationships xmlns="http://schemas.openxmlformats.org/package/2006/relationships"><Relationship Id="rId8" Type="http://schemas.openxmlformats.org/officeDocument/2006/relationships/image" Target="../media/image4.jpeg"/><Relationship Id="rId3" Type="http://schemas.openxmlformats.org/officeDocument/2006/relationships/tags" Target="../tags/tag1094.xml"/><Relationship Id="rId7" Type="http://schemas.openxmlformats.org/officeDocument/2006/relationships/notesSlide" Target="../notesSlides/notesSlide440.xml"/><Relationship Id="rId2" Type="http://schemas.openxmlformats.org/officeDocument/2006/relationships/tags" Target="../tags/tag1093.xml"/><Relationship Id="rId1" Type="http://schemas.openxmlformats.org/officeDocument/2006/relationships/tags" Target="../tags/tag1092.xml"/><Relationship Id="rId6" Type="http://schemas.openxmlformats.org/officeDocument/2006/relationships/slideLayout" Target="../slideLayouts/slideLayout2.xml"/><Relationship Id="rId5" Type="http://schemas.openxmlformats.org/officeDocument/2006/relationships/tags" Target="../tags/tag1096.xml"/><Relationship Id="rId4" Type="http://schemas.openxmlformats.org/officeDocument/2006/relationships/tags" Target="../tags/tag1095.xml"/></Relationships>
</file>

<file path=ppt/slides/_rels/slide441.xml.rels><?xml version="1.0" encoding="UTF-8" standalone="yes"?>
<Relationships xmlns="http://schemas.openxmlformats.org/package/2006/relationships"><Relationship Id="rId2" Type="http://schemas.openxmlformats.org/officeDocument/2006/relationships/notesSlide" Target="../notesSlides/notesSlide441.xml"/><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2.xml"/><Relationship Id="rId1" Type="http://schemas.openxmlformats.org/officeDocument/2006/relationships/slideLayout" Target="../slideLayouts/slideLayout7.xml"/></Relationships>
</file>

<file path=ppt/slides/_rels/slide443.xml.rels><?xml version="1.0" encoding="UTF-8" standalone="yes"?>
<Relationships xmlns="http://schemas.openxmlformats.org/package/2006/relationships"><Relationship Id="rId3" Type="http://schemas.openxmlformats.org/officeDocument/2006/relationships/tags" Target="../tags/tag1099.xml"/><Relationship Id="rId7" Type="http://schemas.openxmlformats.org/officeDocument/2006/relationships/notesSlide" Target="../notesSlides/notesSlide443.xml"/><Relationship Id="rId2" Type="http://schemas.openxmlformats.org/officeDocument/2006/relationships/tags" Target="../tags/tag1098.xml"/><Relationship Id="rId1" Type="http://schemas.openxmlformats.org/officeDocument/2006/relationships/tags" Target="../tags/tag1097.xml"/><Relationship Id="rId6" Type="http://schemas.openxmlformats.org/officeDocument/2006/relationships/slideLayout" Target="../slideLayouts/slideLayout7.xml"/><Relationship Id="rId5" Type="http://schemas.openxmlformats.org/officeDocument/2006/relationships/tags" Target="../tags/tag1101.xml"/><Relationship Id="rId4" Type="http://schemas.openxmlformats.org/officeDocument/2006/relationships/tags" Target="../tags/tag1100.xml"/></Relationships>
</file>

<file path=ppt/slides/_rels/slide444.xml.rels><?xml version="1.0" encoding="UTF-8" standalone="yes"?>
<Relationships xmlns="http://schemas.openxmlformats.org/package/2006/relationships"><Relationship Id="rId8" Type="http://schemas.openxmlformats.org/officeDocument/2006/relationships/tags" Target="../tags/tag1109.xml"/><Relationship Id="rId3" Type="http://schemas.openxmlformats.org/officeDocument/2006/relationships/tags" Target="../tags/tag1104.xml"/><Relationship Id="rId7" Type="http://schemas.openxmlformats.org/officeDocument/2006/relationships/tags" Target="../tags/tag1108.xml"/><Relationship Id="rId2" Type="http://schemas.openxmlformats.org/officeDocument/2006/relationships/tags" Target="../tags/tag1103.xml"/><Relationship Id="rId1" Type="http://schemas.openxmlformats.org/officeDocument/2006/relationships/tags" Target="../tags/tag1102.xml"/><Relationship Id="rId6" Type="http://schemas.openxmlformats.org/officeDocument/2006/relationships/tags" Target="../tags/tag1107.xml"/><Relationship Id="rId11" Type="http://schemas.openxmlformats.org/officeDocument/2006/relationships/image" Target="../media/image3.png"/><Relationship Id="rId5" Type="http://schemas.openxmlformats.org/officeDocument/2006/relationships/tags" Target="../tags/tag1106.xml"/><Relationship Id="rId10" Type="http://schemas.openxmlformats.org/officeDocument/2006/relationships/notesSlide" Target="../notesSlides/notesSlide444.xml"/><Relationship Id="rId4" Type="http://schemas.openxmlformats.org/officeDocument/2006/relationships/tags" Target="../tags/tag1105.xml"/><Relationship Id="rId9" Type="http://schemas.openxmlformats.org/officeDocument/2006/relationships/slideLayout" Target="../slideLayouts/slideLayout7.xml"/></Relationships>
</file>

<file path=ppt/slides/_rels/slide445.xml.rels><?xml version="1.0" encoding="UTF-8" standalone="yes"?>
<Relationships xmlns="http://schemas.openxmlformats.org/package/2006/relationships"><Relationship Id="rId2" Type="http://schemas.openxmlformats.org/officeDocument/2006/relationships/notesSlide" Target="../notesSlides/notesSlide445.xml"/><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2" Type="http://schemas.openxmlformats.org/officeDocument/2006/relationships/notesSlide" Target="../notesSlides/notesSlide446.xml"/><Relationship Id="rId1" Type="http://schemas.openxmlformats.org/officeDocument/2006/relationships/slideLayout" Target="../slideLayouts/slideLayout2.xml"/></Relationships>
</file>

<file path=ppt/slides/_rels/slide447.xml.rels><?xml version="1.0" encoding="UTF-8" standalone="yes"?>
<Relationships xmlns="http://schemas.openxmlformats.org/package/2006/relationships"><Relationship Id="rId3" Type="http://schemas.openxmlformats.org/officeDocument/2006/relationships/tags" Target="../tags/tag1112.xml"/><Relationship Id="rId7" Type="http://schemas.openxmlformats.org/officeDocument/2006/relationships/notesSlide" Target="../notesSlides/notesSlide447.xml"/><Relationship Id="rId2" Type="http://schemas.openxmlformats.org/officeDocument/2006/relationships/tags" Target="../tags/tag1111.xml"/><Relationship Id="rId1" Type="http://schemas.openxmlformats.org/officeDocument/2006/relationships/tags" Target="../tags/tag1110.xml"/><Relationship Id="rId6" Type="http://schemas.openxmlformats.org/officeDocument/2006/relationships/slideLayout" Target="../slideLayouts/slideLayout7.xml"/><Relationship Id="rId5" Type="http://schemas.openxmlformats.org/officeDocument/2006/relationships/tags" Target="../tags/tag1114.xml"/><Relationship Id="rId4" Type="http://schemas.openxmlformats.org/officeDocument/2006/relationships/tags" Target="../tags/tag1113.xml"/></Relationships>
</file>

<file path=ppt/slides/_rels/slide448.xml.rels><?xml version="1.0" encoding="UTF-8" standalone="yes"?>
<Relationships xmlns="http://schemas.openxmlformats.org/package/2006/relationships"><Relationship Id="rId8" Type="http://schemas.openxmlformats.org/officeDocument/2006/relationships/tags" Target="../tags/tag1122.xml"/><Relationship Id="rId3" Type="http://schemas.openxmlformats.org/officeDocument/2006/relationships/tags" Target="../tags/tag1117.xml"/><Relationship Id="rId7" Type="http://schemas.openxmlformats.org/officeDocument/2006/relationships/tags" Target="../tags/tag1121.xml"/><Relationship Id="rId2" Type="http://schemas.openxmlformats.org/officeDocument/2006/relationships/tags" Target="../tags/tag1116.xml"/><Relationship Id="rId1" Type="http://schemas.openxmlformats.org/officeDocument/2006/relationships/tags" Target="../tags/tag1115.xml"/><Relationship Id="rId6" Type="http://schemas.openxmlformats.org/officeDocument/2006/relationships/tags" Target="../tags/tag1120.xml"/><Relationship Id="rId11" Type="http://schemas.openxmlformats.org/officeDocument/2006/relationships/image" Target="../media/image3.png"/><Relationship Id="rId5" Type="http://schemas.openxmlformats.org/officeDocument/2006/relationships/tags" Target="../tags/tag1119.xml"/><Relationship Id="rId10" Type="http://schemas.openxmlformats.org/officeDocument/2006/relationships/notesSlide" Target="../notesSlides/notesSlide448.xml"/><Relationship Id="rId4" Type="http://schemas.openxmlformats.org/officeDocument/2006/relationships/tags" Target="../tags/tag1118.xml"/><Relationship Id="rId9" Type="http://schemas.openxmlformats.org/officeDocument/2006/relationships/slideLayout" Target="../slideLayouts/slideLayout7.xml"/></Relationships>
</file>

<file path=ppt/slides/_rels/slide4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449.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50.xml.rels><?xml version="1.0" encoding="UTF-8" standalone="yes"?>
<Relationships xmlns="http://schemas.openxmlformats.org/package/2006/relationships"><Relationship Id="rId2" Type="http://schemas.openxmlformats.org/officeDocument/2006/relationships/notesSlide" Target="../notesSlides/notesSlide450.xml"/><Relationship Id="rId1" Type="http://schemas.openxmlformats.org/officeDocument/2006/relationships/slideLayout" Target="../slideLayouts/slideLayout2.xml"/></Relationships>
</file>

<file path=ppt/slides/_rels/slide451.xml.rels><?xml version="1.0" encoding="UTF-8" standalone="yes"?>
<Relationships xmlns="http://schemas.openxmlformats.org/package/2006/relationships"><Relationship Id="rId3" Type="http://schemas.openxmlformats.org/officeDocument/2006/relationships/tags" Target="../tags/tag1125.xml"/><Relationship Id="rId7" Type="http://schemas.openxmlformats.org/officeDocument/2006/relationships/notesSlide" Target="../notesSlides/notesSlide451.xml"/><Relationship Id="rId2" Type="http://schemas.openxmlformats.org/officeDocument/2006/relationships/tags" Target="../tags/tag1124.xml"/><Relationship Id="rId1" Type="http://schemas.openxmlformats.org/officeDocument/2006/relationships/tags" Target="../tags/tag1123.xml"/><Relationship Id="rId6" Type="http://schemas.openxmlformats.org/officeDocument/2006/relationships/slideLayout" Target="../slideLayouts/slideLayout7.xml"/><Relationship Id="rId5" Type="http://schemas.openxmlformats.org/officeDocument/2006/relationships/tags" Target="../tags/tag1127.xml"/><Relationship Id="rId4" Type="http://schemas.openxmlformats.org/officeDocument/2006/relationships/tags" Target="../tags/tag1126.xml"/></Relationships>
</file>

<file path=ppt/slides/_rels/slide452.xml.rels><?xml version="1.0" encoding="UTF-8" standalone="yes"?>
<Relationships xmlns="http://schemas.openxmlformats.org/package/2006/relationships"><Relationship Id="rId8" Type="http://schemas.openxmlformats.org/officeDocument/2006/relationships/tags" Target="../tags/tag1135.xml"/><Relationship Id="rId3" Type="http://schemas.openxmlformats.org/officeDocument/2006/relationships/tags" Target="../tags/tag1130.xml"/><Relationship Id="rId7" Type="http://schemas.openxmlformats.org/officeDocument/2006/relationships/tags" Target="../tags/tag1134.xml"/><Relationship Id="rId2" Type="http://schemas.openxmlformats.org/officeDocument/2006/relationships/tags" Target="../tags/tag1129.xml"/><Relationship Id="rId1" Type="http://schemas.openxmlformats.org/officeDocument/2006/relationships/tags" Target="../tags/tag1128.xml"/><Relationship Id="rId6" Type="http://schemas.openxmlformats.org/officeDocument/2006/relationships/tags" Target="../tags/tag1133.xml"/><Relationship Id="rId11" Type="http://schemas.openxmlformats.org/officeDocument/2006/relationships/image" Target="../media/image3.png"/><Relationship Id="rId5" Type="http://schemas.openxmlformats.org/officeDocument/2006/relationships/tags" Target="../tags/tag1132.xml"/><Relationship Id="rId10" Type="http://schemas.openxmlformats.org/officeDocument/2006/relationships/notesSlide" Target="../notesSlides/notesSlide452.xml"/><Relationship Id="rId4" Type="http://schemas.openxmlformats.org/officeDocument/2006/relationships/tags" Target="../tags/tag1131.xml"/><Relationship Id="rId9" Type="http://schemas.openxmlformats.org/officeDocument/2006/relationships/slideLayout" Target="../slideLayouts/slideLayout7.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453.xml"/><Relationship Id="rId1" Type="http://schemas.openxmlformats.org/officeDocument/2006/relationships/slideLayout" Target="../slideLayouts/slideLayout2.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454.xml"/><Relationship Id="rId1" Type="http://schemas.openxmlformats.org/officeDocument/2006/relationships/slideLayout" Target="../slideLayouts/slideLayout2.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455.xml"/><Relationship Id="rId1" Type="http://schemas.openxmlformats.org/officeDocument/2006/relationships/slideLayout" Target="../slideLayouts/slideLayout2.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456.xml"/><Relationship Id="rId1" Type="http://schemas.openxmlformats.org/officeDocument/2006/relationships/slideLayout" Target="../slideLayouts/slideLayout2.xml"/></Relationships>
</file>

<file path=ppt/slides/_rels/slide457.xml.rels><?xml version="1.0" encoding="UTF-8" standalone="yes"?>
<Relationships xmlns="http://schemas.openxmlformats.org/package/2006/relationships"><Relationship Id="rId3" Type="http://schemas.openxmlformats.org/officeDocument/2006/relationships/tags" Target="../tags/tag1138.xml"/><Relationship Id="rId7" Type="http://schemas.openxmlformats.org/officeDocument/2006/relationships/notesSlide" Target="../notesSlides/notesSlide457.xml"/><Relationship Id="rId2" Type="http://schemas.openxmlformats.org/officeDocument/2006/relationships/tags" Target="../tags/tag1137.xml"/><Relationship Id="rId1" Type="http://schemas.openxmlformats.org/officeDocument/2006/relationships/tags" Target="../tags/tag1136.xml"/><Relationship Id="rId6" Type="http://schemas.openxmlformats.org/officeDocument/2006/relationships/slideLayout" Target="../slideLayouts/slideLayout7.xml"/><Relationship Id="rId5" Type="http://schemas.openxmlformats.org/officeDocument/2006/relationships/tags" Target="../tags/tag1140.xml"/><Relationship Id="rId4" Type="http://schemas.openxmlformats.org/officeDocument/2006/relationships/tags" Target="../tags/tag1139.xml"/></Relationships>
</file>

<file path=ppt/slides/_rels/slide458.xml.rels><?xml version="1.0" encoding="UTF-8" standalone="yes"?>
<Relationships xmlns="http://schemas.openxmlformats.org/package/2006/relationships"><Relationship Id="rId8" Type="http://schemas.openxmlformats.org/officeDocument/2006/relationships/tags" Target="../tags/tag1148.xml"/><Relationship Id="rId3" Type="http://schemas.openxmlformats.org/officeDocument/2006/relationships/tags" Target="../tags/tag1143.xml"/><Relationship Id="rId7" Type="http://schemas.openxmlformats.org/officeDocument/2006/relationships/tags" Target="../tags/tag1147.xml"/><Relationship Id="rId2" Type="http://schemas.openxmlformats.org/officeDocument/2006/relationships/tags" Target="../tags/tag1142.xml"/><Relationship Id="rId1" Type="http://schemas.openxmlformats.org/officeDocument/2006/relationships/tags" Target="../tags/tag1141.xml"/><Relationship Id="rId6" Type="http://schemas.openxmlformats.org/officeDocument/2006/relationships/tags" Target="../tags/tag1146.xml"/><Relationship Id="rId11" Type="http://schemas.openxmlformats.org/officeDocument/2006/relationships/image" Target="../media/image3.png"/><Relationship Id="rId5" Type="http://schemas.openxmlformats.org/officeDocument/2006/relationships/tags" Target="../tags/tag1145.xml"/><Relationship Id="rId10" Type="http://schemas.openxmlformats.org/officeDocument/2006/relationships/notesSlide" Target="../notesSlides/notesSlide458.xml"/><Relationship Id="rId4" Type="http://schemas.openxmlformats.org/officeDocument/2006/relationships/tags" Target="../tags/tag1144.xml"/><Relationship Id="rId9" Type="http://schemas.openxmlformats.org/officeDocument/2006/relationships/slideLayout" Target="../slideLayouts/slideLayout7.xml"/></Relationships>
</file>

<file path=ppt/slides/_rels/slide459.xml.rels><?xml version="1.0" encoding="UTF-8" standalone="yes"?>
<Relationships xmlns="http://schemas.openxmlformats.org/package/2006/relationships"><Relationship Id="rId3" Type="http://schemas.openxmlformats.org/officeDocument/2006/relationships/tags" Target="../tags/tag1151.xml"/><Relationship Id="rId2" Type="http://schemas.openxmlformats.org/officeDocument/2006/relationships/tags" Target="../tags/tag1150.xml"/><Relationship Id="rId1" Type="http://schemas.openxmlformats.org/officeDocument/2006/relationships/tags" Target="../tags/tag1149.xml"/><Relationship Id="rId6" Type="http://schemas.openxmlformats.org/officeDocument/2006/relationships/image" Target="../media/image4.jpeg"/><Relationship Id="rId5" Type="http://schemas.openxmlformats.org/officeDocument/2006/relationships/notesSlide" Target="../notesSlides/notesSlide459.xml"/><Relationship Id="rId4"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460.xml"/><Relationship Id="rId1" Type="http://schemas.openxmlformats.org/officeDocument/2006/relationships/slideLayout" Target="../slideLayouts/slideLayout2.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461.xml"/><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462.xml"/><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463.xml"/><Relationship Id="rId1" Type="http://schemas.openxmlformats.org/officeDocument/2006/relationships/slideLayout" Target="../slideLayouts/slideLayout2.xml"/></Relationships>
</file>

<file path=ppt/slides/_rels/slide464.xml.rels><?xml version="1.0" encoding="UTF-8" standalone="yes"?>
<Relationships xmlns="http://schemas.openxmlformats.org/package/2006/relationships"><Relationship Id="rId3" Type="http://schemas.openxmlformats.org/officeDocument/2006/relationships/tags" Target="../tags/tag1154.xml"/><Relationship Id="rId7" Type="http://schemas.openxmlformats.org/officeDocument/2006/relationships/notesSlide" Target="../notesSlides/notesSlide464.xml"/><Relationship Id="rId2" Type="http://schemas.openxmlformats.org/officeDocument/2006/relationships/tags" Target="../tags/tag1153.xml"/><Relationship Id="rId1" Type="http://schemas.openxmlformats.org/officeDocument/2006/relationships/tags" Target="../tags/tag1152.xml"/><Relationship Id="rId6" Type="http://schemas.openxmlformats.org/officeDocument/2006/relationships/slideLayout" Target="../slideLayouts/slideLayout7.xml"/><Relationship Id="rId5" Type="http://schemas.openxmlformats.org/officeDocument/2006/relationships/tags" Target="../tags/tag1156.xml"/><Relationship Id="rId4" Type="http://schemas.openxmlformats.org/officeDocument/2006/relationships/tags" Target="../tags/tag1155.xml"/></Relationships>
</file>

<file path=ppt/slides/_rels/slide465.xml.rels><?xml version="1.0" encoding="UTF-8" standalone="yes"?>
<Relationships xmlns="http://schemas.openxmlformats.org/package/2006/relationships"><Relationship Id="rId8" Type="http://schemas.openxmlformats.org/officeDocument/2006/relationships/tags" Target="../tags/tag1164.xml"/><Relationship Id="rId3" Type="http://schemas.openxmlformats.org/officeDocument/2006/relationships/tags" Target="../tags/tag1159.xml"/><Relationship Id="rId7" Type="http://schemas.openxmlformats.org/officeDocument/2006/relationships/tags" Target="../tags/tag1163.xml"/><Relationship Id="rId2" Type="http://schemas.openxmlformats.org/officeDocument/2006/relationships/tags" Target="../tags/tag1158.xml"/><Relationship Id="rId1" Type="http://schemas.openxmlformats.org/officeDocument/2006/relationships/tags" Target="../tags/tag1157.xml"/><Relationship Id="rId6" Type="http://schemas.openxmlformats.org/officeDocument/2006/relationships/tags" Target="../tags/tag1162.xml"/><Relationship Id="rId11" Type="http://schemas.openxmlformats.org/officeDocument/2006/relationships/image" Target="../media/image3.png"/><Relationship Id="rId5" Type="http://schemas.openxmlformats.org/officeDocument/2006/relationships/tags" Target="../tags/tag1161.xml"/><Relationship Id="rId10" Type="http://schemas.openxmlformats.org/officeDocument/2006/relationships/notesSlide" Target="../notesSlides/notesSlide465.xml"/><Relationship Id="rId4" Type="http://schemas.openxmlformats.org/officeDocument/2006/relationships/tags" Target="../tags/tag1160.xml"/><Relationship Id="rId9" Type="http://schemas.openxmlformats.org/officeDocument/2006/relationships/slideLayout" Target="../slideLayouts/slideLayout7.xml"/></Relationships>
</file>

<file path=ppt/slides/_rels/slide466.xml.rels><?xml version="1.0" encoding="UTF-8" standalone="yes"?>
<Relationships xmlns="http://schemas.openxmlformats.org/package/2006/relationships"><Relationship Id="rId2" Type="http://schemas.openxmlformats.org/officeDocument/2006/relationships/notesSlide" Target="../notesSlides/notesSlide466.xml"/><Relationship Id="rId1" Type="http://schemas.openxmlformats.org/officeDocument/2006/relationships/slideLayout" Target="../slideLayouts/slideLayout2.xml"/></Relationships>
</file>

<file path=ppt/slides/_rels/slide467.xml.rels><?xml version="1.0" encoding="UTF-8" standalone="yes"?>
<Relationships xmlns="http://schemas.openxmlformats.org/package/2006/relationships"><Relationship Id="rId2" Type="http://schemas.openxmlformats.org/officeDocument/2006/relationships/notesSlide" Target="../notesSlides/notesSlide467.xml"/><Relationship Id="rId1" Type="http://schemas.openxmlformats.org/officeDocument/2006/relationships/slideLayout" Target="../slideLayouts/slideLayout2.xml"/></Relationships>
</file>

<file path=ppt/slides/_rels/slide468.xml.rels><?xml version="1.0" encoding="UTF-8" standalone="yes"?>
<Relationships xmlns="http://schemas.openxmlformats.org/package/2006/relationships"><Relationship Id="rId2" Type="http://schemas.openxmlformats.org/officeDocument/2006/relationships/notesSlide" Target="../notesSlides/notesSlide468.xml"/><Relationship Id="rId1" Type="http://schemas.openxmlformats.org/officeDocument/2006/relationships/slideLayout" Target="../slideLayouts/slideLayout2.xml"/></Relationships>
</file>

<file path=ppt/slides/_rels/slide46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9.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8" Type="http://schemas.openxmlformats.org/officeDocument/2006/relationships/tags" Target="../tags/tag107.xml"/><Relationship Id="rId13" Type="http://schemas.openxmlformats.org/officeDocument/2006/relationships/slideLayout" Target="../slideLayouts/slideLayout2.xml"/><Relationship Id="rId18" Type="http://schemas.openxmlformats.org/officeDocument/2006/relationships/image" Target="../media/image34.svg"/><Relationship Id="rId3" Type="http://schemas.openxmlformats.org/officeDocument/2006/relationships/tags" Target="../tags/tag102.xml"/><Relationship Id="rId7" Type="http://schemas.openxmlformats.org/officeDocument/2006/relationships/tags" Target="../tags/tag106.xml"/><Relationship Id="rId12" Type="http://schemas.openxmlformats.org/officeDocument/2006/relationships/tags" Target="../tags/tag111.xml"/><Relationship Id="rId17" Type="http://schemas.openxmlformats.org/officeDocument/2006/relationships/image" Target="../media/image32.png"/><Relationship Id="rId2" Type="http://schemas.openxmlformats.org/officeDocument/2006/relationships/tags" Target="../tags/tag101.xml"/><Relationship Id="rId16" Type="http://schemas.openxmlformats.org/officeDocument/2006/relationships/image" Target="../media/image32.svg"/><Relationship Id="rId1" Type="http://schemas.openxmlformats.org/officeDocument/2006/relationships/tags" Target="../tags/tag100.xml"/><Relationship Id="rId6" Type="http://schemas.openxmlformats.org/officeDocument/2006/relationships/tags" Target="../tags/tag105.xml"/><Relationship Id="rId11" Type="http://schemas.openxmlformats.org/officeDocument/2006/relationships/tags" Target="../tags/tag110.xml"/><Relationship Id="rId5" Type="http://schemas.openxmlformats.org/officeDocument/2006/relationships/tags" Target="../tags/tag104.xml"/><Relationship Id="rId15" Type="http://schemas.openxmlformats.org/officeDocument/2006/relationships/image" Target="../media/image31.png"/><Relationship Id="rId10" Type="http://schemas.openxmlformats.org/officeDocument/2006/relationships/tags" Target="../tags/tag109.xml"/><Relationship Id="rId4" Type="http://schemas.openxmlformats.org/officeDocument/2006/relationships/tags" Target="../tags/tag103.xml"/><Relationship Id="rId9" Type="http://schemas.openxmlformats.org/officeDocument/2006/relationships/tags" Target="../tags/tag108.xml"/><Relationship Id="rId14" Type="http://schemas.openxmlformats.org/officeDocument/2006/relationships/notesSlide" Target="../notesSlides/notesSlide47.xml"/></Relationships>
</file>

<file path=ppt/slides/_rels/slide470.xml.rels><?xml version="1.0" encoding="UTF-8" standalone="yes"?>
<Relationships xmlns="http://schemas.openxmlformats.org/package/2006/relationships"><Relationship Id="rId8" Type="http://schemas.openxmlformats.org/officeDocument/2006/relationships/tags" Target="../tags/tag1172.xml"/><Relationship Id="rId13" Type="http://schemas.openxmlformats.org/officeDocument/2006/relationships/slideLayout" Target="../slideLayouts/slideLayout7.xml"/><Relationship Id="rId3" Type="http://schemas.openxmlformats.org/officeDocument/2006/relationships/tags" Target="../tags/tag1167.xml"/><Relationship Id="rId7" Type="http://schemas.openxmlformats.org/officeDocument/2006/relationships/tags" Target="../tags/tag1171.xml"/><Relationship Id="rId12" Type="http://schemas.openxmlformats.org/officeDocument/2006/relationships/tags" Target="../tags/tag1176.xml"/><Relationship Id="rId2" Type="http://schemas.openxmlformats.org/officeDocument/2006/relationships/tags" Target="../tags/tag1166.xml"/><Relationship Id="rId1" Type="http://schemas.openxmlformats.org/officeDocument/2006/relationships/tags" Target="../tags/tag1165.xml"/><Relationship Id="rId6" Type="http://schemas.openxmlformats.org/officeDocument/2006/relationships/tags" Target="../tags/tag1170.xml"/><Relationship Id="rId11" Type="http://schemas.openxmlformats.org/officeDocument/2006/relationships/tags" Target="../tags/tag1175.xml"/><Relationship Id="rId5" Type="http://schemas.openxmlformats.org/officeDocument/2006/relationships/tags" Target="../tags/tag1169.xml"/><Relationship Id="rId15" Type="http://schemas.openxmlformats.org/officeDocument/2006/relationships/image" Target="../media/image3.png"/><Relationship Id="rId10" Type="http://schemas.openxmlformats.org/officeDocument/2006/relationships/tags" Target="../tags/tag1174.xml"/><Relationship Id="rId4" Type="http://schemas.openxmlformats.org/officeDocument/2006/relationships/tags" Target="../tags/tag1168.xml"/><Relationship Id="rId9" Type="http://schemas.openxmlformats.org/officeDocument/2006/relationships/tags" Target="../tags/tag1173.xml"/><Relationship Id="rId14" Type="http://schemas.openxmlformats.org/officeDocument/2006/relationships/notesSlide" Target="../notesSlides/notesSlide470.xml"/></Relationships>
</file>

<file path=ppt/slides/_rels/slide471.xml.rels><?xml version="1.0" encoding="UTF-8" standalone="yes"?>
<Relationships xmlns="http://schemas.openxmlformats.org/package/2006/relationships"><Relationship Id="rId8" Type="http://schemas.openxmlformats.org/officeDocument/2006/relationships/tags" Target="../tags/tag1184.xml"/><Relationship Id="rId13" Type="http://schemas.openxmlformats.org/officeDocument/2006/relationships/tags" Target="../tags/tag1189.xml"/><Relationship Id="rId3" Type="http://schemas.openxmlformats.org/officeDocument/2006/relationships/tags" Target="../tags/tag1179.xml"/><Relationship Id="rId7" Type="http://schemas.openxmlformats.org/officeDocument/2006/relationships/tags" Target="../tags/tag1183.xml"/><Relationship Id="rId12" Type="http://schemas.openxmlformats.org/officeDocument/2006/relationships/tags" Target="../tags/tag1188.xml"/><Relationship Id="rId17" Type="http://schemas.openxmlformats.org/officeDocument/2006/relationships/image" Target="../media/image4.jpeg"/><Relationship Id="rId2" Type="http://schemas.openxmlformats.org/officeDocument/2006/relationships/tags" Target="../tags/tag1178.xml"/><Relationship Id="rId16" Type="http://schemas.openxmlformats.org/officeDocument/2006/relationships/notesSlide" Target="../notesSlides/notesSlide471.xml"/><Relationship Id="rId1" Type="http://schemas.openxmlformats.org/officeDocument/2006/relationships/tags" Target="../tags/tag1177.xml"/><Relationship Id="rId6" Type="http://schemas.openxmlformats.org/officeDocument/2006/relationships/tags" Target="../tags/tag1182.xml"/><Relationship Id="rId11" Type="http://schemas.openxmlformats.org/officeDocument/2006/relationships/tags" Target="../tags/tag1187.xml"/><Relationship Id="rId5" Type="http://schemas.openxmlformats.org/officeDocument/2006/relationships/tags" Target="../tags/tag1181.xml"/><Relationship Id="rId15" Type="http://schemas.openxmlformats.org/officeDocument/2006/relationships/slideLayout" Target="../slideLayouts/slideLayout2.xml"/><Relationship Id="rId10" Type="http://schemas.openxmlformats.org/officeDocument/2006/relationships/tags" Target="../tags/tag1186.xml"/><Relationship Id="rId4" Type="http://schemas.openxmlformats.org/officeDocument/2006/relationships/tags" Target="../tags/tag1180.xml"/><Relationship Id="rId9" Type="http://schemas.openxmlformats.org/officeDocument/2006/relationships/tags" Target="../tags/tag1185.xml"/><Relationship Id="rId14" Type="http://schemas.openxmlformats.org/officeDocument/2006/relationships/tags" Target="../tags/tag1190.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472.xml"/><Relationship Id="rId1" Type="http://schemas.openxmlformats.org/officeDocument/2006/relationships/slideLayout" Target="../slideLayouts/slideLayout2.xml"/></Relationships>
</file>

<file path=ppt/slides/_rels/slide473.xml.rels><?xml version="1.0" encoding="UTF-8" standalone="yes"?>
<Relationships xmlns="http://schemas.openxmlformats.org/package/2006/relationships"><Relationship Id="rId3" Type="http://schemas.openxmlformats.org/officeDocument/2006/relationships/image" Target="../media/image41.png"/><Relationship Id="rId7" Type="http://schemas.openxmlformats.org/officeDocument/2006/relationships/image" Target="../media/image45.png"/><Relationship Id="rId2" Type="http://schemas.openxmlformats.org/officeDocument/2006/relationships/notesSlide" Target="../notesSlides/notesSlide473.xml"/><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474.xml.rels><?xml version="1.0" encoding="UTF-8" standalone="yes"?>
<Relationships xmlns="http://schemas.openxmlformats.org/package/2006/relationships"><Relationship Id="rId8" Type="http://schemas.openxmlformats.org/officeDocument/2006/relationships/tags" Target="../tags/tag1198.xml"/><Relationship Id="rId13" Type="http://schemas.openxmlformats.org/officeDocument/2006/relationships/tags" Target="../tags/tag1203.xml"/><Relationship Id="rId3" Type="http://schemas.openxmlformats.org/officeDocument/2006/relationships/tags" Target="../tags/tag1193.xml"/><Relationship Id="rId7" Type="http://schemas.openxmlformats.org/officeDocument/2006/relationships/tags" Target="../tags/tag1197.xml"/><Relationship Id="rId12" Type="http://schemas.openxmlformats.org/officeDocument/2006/relationships/tags" Target="../tags/tag1202.xml"/><Relationship Id="rId17" Type="http://schemas.openxmlformats.org/officeDocument/2006/relationships/image" Target="../media/image4.jpeg"/><Relationship Id="rId2" Type="http://schemas.openxmlformats.org/officeDocument/2006/relationships/tags" Target="../tags/tag1192.xml"/><Relationship Id="rId16" Type="http://schemas.openxmlformats.org/officeDocument/2006/relationships/notesSlide" Target="../notesSlides/notesSlide474.xml"/><Relationship Id="rId1" Type="http://schemas.openxmlformats.org/officeDocument/2006/relationships/tags" Target="../tags/tag1191.xml"/><Relationship Id="rId6" Type="http://schemas.openxmlformats.org/officeDocument/2006/relationships/tags" Target="../tags/tag1196.xml"/><Relationship Id="rId11" Type="http://schemas.openxmlformats.org/officeDocument/2006/relationships/tags" Target="../tags/tag1201.xml"/><Relationship Id="rId5" Type="http://schemas.openxmlformats.org/officeDocument/2006/relationships/tags" Target="../tags/tag1195.xml"/><Relationship Id="rId15" Type="http://schemas.openxmlformats.org/officeDocument/2006/relationships/slideLayout" Target="../slideLayouts/slideLayout2.xml"/><Relationship Id="rId10" Type="http://schemas.openxmlformats.org/officeDocument/2006/relationships/tags" Target="../tags/tag1200.xml"/><Relationship Id="rId4" Type="http://schemas.openxmlformats.org/officeDocument/2006/relationships/tags" Target="../tags/tag1194.xml"/><Relationship Id="rId9" Type="http://schemas.openxmlformats.org/officeDocument/2006/relationships/tags" Target="../tags/tag1199.xml"/><Relationship Id="rId14" Type="http://schemas.openxmlformats.org/officeDocument/2006/relationships/tags" Target="../tags/tag1204.xml"/></Relationships>
</file>

<file path=ppt/slides/_rels/slide475.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475.xml"/><Relationship Id="rId1" Type="http://schemas.openxmlformats.org/officeDocument/2006/relationships/slideLayout" Target="../slideLayouts/slideLayout2.xml"/></Relationships>
</file>

<file path=ppt/slides/_rels/slide476.xml.rels><?xml version="1.0" encoding="UTF-8" standalone="yes"?>
<Relationships xmlns="http://schemas.openxmlformats.org/package/2006/relationships"><Relationship Id="rId8" Type="http://schemas.openxmlformats.org/officeDocument/2006/relationships/tags" Target="../tags/tag1212.xml"/><Relationship Id="rId13" Type="http://schemas.openxmlformats.org/officeDocument/2006/relationships/tags" Target="../tags/tag1217.xml"/><Relationship Id="rId3" Type="http://schemas.openxmlformats.org/officeDocument/2006/relationships/tags" Target="../tags/tag1207.xml"/><Relationship Id="rId7" Type="http://schemas.openxmlformats.org/officeDocument/2006/relationships/tags" Target="../tags/tag1211.xml"/><Relationship Id="rId12" Type="http://schemas.openxmlformats.org/officeDocument/2006/relationships/tags" Target="../tags/tag1216.xml"/><Relationship Id="rId17" Type="http://schemas.openxmlformats.org/officeDocument/2006/relationships/image" Target="../media/image4.jpeg"/><Relationship Id="rId2" Type="http://schemas.openxmlformats.org/officeDocument/2006/relationships/tags" Target="../tags/tag1206.xml"/><Relationship Id="rId16" Type="http://schemas.openxmlformats.org/officeDocument/2006/relationships/notesSlide" Target="../notesSlides/notesSlide476.xml"/><Relationship Id="rId1" Type="http://schemas.openxmlformats.org/officeDocument/2006/relationships/tags" Target="../tags/tag1205.xml"/><Relationship Id="rId6" Type="http://schemas.openxmlformats.org/officeDocument/2006/relationships/tags" Target="../tags/tag1210.xml"/><Relationship Id="rId11" Type="http://schemas.openxmlformats.org/officeDocument/2006/relationships/tags" Target="../tags/tag1215.xml"/><Relationship Id="rId5" Type="http://schemas.openxmlformats.org/officeDocument/2006/relationships/tags" Target="../tags/tag1209.xml"/><Relationship Id="rId15" Type="http://schemas.openxmlformats.org/officeDocument/2006/relationships/slideLayout" Target="../slideLayouts/slideLayout2.xml"/><Relationship Id="rId10" Type="http://schemas.openxmlformats.org/officeDocument/2006/relationships/tags" Target="../tags/tag1214.xml"/><Relationship Id="rId4" Type="http://schemas.openxmlformats.org/officeDocument/2006/relationships/tags" Target="../tags/tag1208.xml"/><Relationship Id="rId9" Type="http://schemas.openxmlformats.org/officeDocument/2006/relationships/tags" Target="../tags/tag1213.xml"/><Relationship Id="rId14" Type="http://schemas.openxmlformats.org/officeDocument/2006/relationships/tags" Target="../tags/tag1218.xml"/></Relationships>
</file>

<file path=ppt/slides/_rels/slide477.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477.xml"/><Relationship Id="rId1" Type="http://schemas.openxmlformats.org/officeDocument/2006/relationships/slideLayout" Target="../slideLayouts/slideLayout2.xml"/><Relationship Id="rId4" Type="http://schemas.openxmlformats.org/officeDocument/2006/relationships/image" Target="../media/image48.jpeg"/></Relationships>
</file>

<file path=ppt/slides/_rels/slide478.xml.rels><?xml version="1.0" encoding="UTF-8" standalone="yes"?>
<Relationships xmlns="http://schemas.openxmlformats.org/package/2006/relationships"><Relationship Id="rId8" Type="http://schemas.openxmlformats.org/officeDocument/2006/relationships/tags" Target="../tags/tag1226.xml"/><Relationship Id="rId13" Type="http://schemas.openxmlformats.org/officeDocument/2006/relationships/tags" Target="../tags/tag1231.xml"/><Relationship Id="rId3" Type="http://schemas.openxmlformats.org/officeDocument/2006/relationships/tags" Target="../tags/tag1221.xml"/><Relationship Id="rId7" Type="http://schemas.openxmlformats.org/officeDocument/2006/relationships/tags" Target="../tags/tag1225.xml"/><Relationship Id="rId12" Type="http://schemas.openxmlformats.org/officeDocument/2006/relationships/tags" Target="../tags/tag1230.xml"/><Relationship Id="rId17" Type="http://schemas.openxmlformats.org/officeDocument/2006/relationships/image" Target="../media/image4.jpeg"/><Relationship Id="rId2" Type="http://schemas.openxmlformats.org/officeDocument/2006/relationships/tags" Target="../tags/tag1220.xml"/><Relationship Id="rId16" Type="http://schemas.openxmlformats.org/officeDocument/2006/relationships/notesSlide" Target="../notesSlides/notesSlide478.xml"/><Relationship Id="rId1" Type="http://schemas.openxmlformats.org/officeDocument/2006/relationships/tags" Target="../tags/tag1219.xml"/><Relationship Id="rId6" Type="http://schemas.openxmlformats.org/officeDocument/2006/relationships/tags" Target="../tags/tag1224.xml"/><Relationship Id="rId11" Type="http://schemas.openxmlformats.org/officeDocument/2006/relationships/tags" Target="../tags/tag1229.xml"/><Relationship Id="rId5" Type="http://schemas.openxmlformats.org/officeDocument/2006/relationships/tags" Target="../tags/tag1223.xml"/><Relationship Id="rId15" Type="http://schemas.openxmlformats.org/officeDocument/2006/relationships/slideLayout" Target="../slideLayouts/slideLayout2.xml"/><Relationship Id="rId10" Type="http://schemas.openxmlformats.org/officeDocument/2006/relationships/tags" Target="../tags/tag1228.xml"/><Relationship Id="rId4" Type="http://schemas.openxmlformats.org/officeDocument/2006/relationships/tags" Target="../tags/tag1222.xml"/><Relationship Id="rId9" Type="http://schemas.openxmlformats.org/officeDocument/2006/relationships/tags" Target="../tags/tag1227.xml"/><Relationship Id="rId14" Type="http://schemas.openxmlformats.org/officeDocument/2006/relationships/tags" Target="../tags/tag1232.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479.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8" Type="http://schemas.openxmlformats.org/officeDocument/2006/relationships/tags" Target="../tags/tag119.xml"/><Relationship Id="rId13" Type="http://schemas.openxmlformats.org/officeDocument/2006/relationships/tags" Target="../tags/tag124.xml"/><Relationship Id="rId18" Type="http://schemas.openxmlformats.org/officeDocument/2006/relationships/tags" Target="../tags/tag129.xml"/><Relationship Id="rId3" Type="http://schemas.openxmlformats.org/officeDocument/2006/relationships/tags" Target="../tags/tag114.xml"/><Relationship Id="rId21" Type="http://schemas.openxmlformats.org/officeDocument/2006/relationships/tags" Target="../tags/tag132.xml"/><Relationship Id="rId7" Type="http://schemas.openxmlformats.org/officeDocument/2006/relationships/tags" Target="../tags/tag118.xml"/><Relationship Id="rId12" Type="http://schemas.openxmlformats.org/officeDocument/2006/relationships/tags" Target="../tags/tag123.xml"/><Relationship Id="rId17" Type="http://schemas.openxmlformats.org/officeDocument/2006/relationships/tags" Target="../tags/tag128.xml"/><Relationship Id="rId25" Type="http://schemas.openxmlformats.org/officeDocument/2006/relationships/notesSlide" Target="../notesSlides/notesSlide48.xml"/><Relationship Id="rId2" Type="http://schemas.openxmlformats.org/officeDocument/2006/relationships/tags" Target="../tags/tag113.xml"/><Relationship Id="rId16" Type="http://schemas.openxmlformats.org/officeDocument/2006/relationships/tags" Target="../tags/tag127.xml"/><Relationship Id="rId20" Type="http://schemas.openxmlformats.org/officeDocument/2006/relationships/tags" Target="../tags/tag131.xml"/><Relationship Id="rId1" Type="http://schemas.openxmlformats.org/officeDocument/2006/relationships/tags" Target="../tags/tag112.xml"/><Relationship Id="rId6" Type="http://schemas.openxmlformats.org/officeDocument/2006/relationships/tags" Target="../tags/tag117.xml"/><Relationship Id="rId11" Type="http://schemas.openxmlformats.org/officeDocument/2006/relationships/tags" Target="../tags/tag122.xml"/><Relationship Id="rId24" Type="http://schemas.openxmlformats.org/officeDocument/2006/relationships/slideLayout" Target="../slideLayouts/slideLayout2.xml"/><Relationship Id="rId5" Type="http://schemas.openxmlformats.org/officeDocument/2006/relationships/tags" Target="../tags/tag116.xml"/><Relationship Id="rId15" Type="http://schemas.openxmlformats.org/officeDocument/2006/relationships/tags" Target="../tags/tag126.xml"/><Relationship Id="rId23" Type="http://schemas.openxmlformats.org/officeDocument/2006/relationships/tags" Target="../tags/tag134.xml"/><Relationship Id="rId10" Type="http://schemas.openxmlformats.org/officeDocument/2006/relationships/tags" Target="../tags/tag121.xml"/><Relationship Id="rId19" Type="http://schemas.openxmlformats.org/officeDocument/2006/relationships/tags" Target="../tags/tag130.xml"/><Relationship Id="rId4" Type="http://schemas.openxmlformats.org/officeDocument/2006/relationships/tags" Target="../tags/tag115.xml"/><Relationship Id="rId9" Type="http://schemas.openxmlformats.org/officeDocument/2006/relationships/tags" Target="../tags/tag120.xml"/><Relationship Id="rId14" Type="http://schemas.openxmlformats.org/officeDocument/2006/relationships/tags" Target="../tags/tag125.xml"/><Relationship Id="rId22" Type="http://schemas.openxmlformats.org/officeDocument/2006/relationships/tags" Target="../tags/tag133.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480.xml"/><Relationship Id="rId1" Type="http://schemas.openxmlformats.org/officeDocument/2006/relationships/slideLayout" Target="../slideLayouts/slideLayout2.xml"/></Relationships>
</file>

<file path=ppt/slides/_rels/slide481.xml.rels><?xml version="1.0" encoding="UTF-8" standalone="yes"?>
<Relationships xmlns="http://schemas.openxmlformats.org/package/2006/relationships"><Relationship Id="rId8" Type="http://schemas.openxmlformats.org/officeDocument/2006/relationships/tags" Target="../tags/tag1240.xml"/><Relationship Id="rId13" Type="http://schemas.openxmlformats.org/officeDocument/2006/relationships/tags" Target="../tags/tag1245.xml"/><Relationship Id="rId3" Type="http://schemas.openxmlformats.org/officeDocument/2006/relationships/tags" Target="../tags/tag1235.xml"/><Relationship Id="rId7" Type="http://schemas.openxmlformats.org/officeDocument/2006/relationships/tags" Target="../tags/tag1239.xml"/><Relationship Id="rId12" Type="http://schemas.openxmlformats.org/officeDocument/2006/relationships/tags" Target="../tags/tag1244.xml"/><Relationship Id="rId17" Type="http://schemas.openxmlformats.org/officeDocument/2006/relationships/image" Target="../media/image4.jpeg"/><Relationship Id="rId2" Type="http://schemas.openxmlformats.org/officeDocument/2006/relationships/tags" Target="../tags/tag1234.xml"/><Relationship Id="rId16" Type="http://schemas.openxmlformats.org/officeDocument/2006/relationships/notesSlide" Target="../notesSlides/notesSlide481.xml"/><Relationship Id="rId1" Type="http://schemas.openxmlformats.org/officeDocument/2006/relationships/tags" Target="../tags/tag1233.xml"/><Relationship Id="rId6" Type="http://schemas.openxmlformats.org/officeDocument/2006/relationships/tags" Target="../tags/tag1238.xml"/><Relationship Id="rId11" Type="http://schemas.openxmlformats.org/officeDocument/2006/relationships/tags" Target="../tags/tag1243.xml"/><Relationship Id="rId5" Type="http://schemas.openxmlformats.org/officeDocument/2006/relationships/tags" Target="../tags/tag1237.xml"/><Relationship Id="rId15" Type="http://schemas.openxmlformats.org/officeDocument/2006/relationships/slideLayout" Target="../slideLayouts/slideLayout2.xml"/><Relationship Id="rId10" Type="http://schemas.openxmlformats.org/officeDocument/2006/relationships/tags" Target="../tags/tag1242.xml"/><Relationship Id="rId4" Type="http://schemas.openxmlformats.org/officeDocument/2006/relationships/tags" Target="../tags/tag1236.xml"/><Relationship Id="rId9" Type="http://schemas.openxmlformats.org/officeDocument/2006/relationships/tags" Target="../tags/tag1241.xml"/><Relationship Id="rId14" Type="http://schemas.openxmlformats.org/officeDocument/2006/relationships/tags" Target="../tags/tag1246.xml"/></Relationships>
</file>

<file path=ppt/slides/_rels/slide48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82.xml"/><Relationship Id="rId1" Type="http://schemas.openxmlformats.org/officeDocument/2006/relationships/slideLayout" Target="../slideLayouts/slideLayout2.xml"/></Relationships>
</file>

<file path=ppt/slides/_rels/slide48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483.xml"/><Relationship Id="rId1" Type="http://schemas.openxmlformats.org/officeDocument/2006/relationships/slideLayout" Target="../slideLayouts/slideLayout2.xml"/></Relationships>
</file>

<file path=ppt/slides/_rels/slide484.xml.rels><?xml version="1.0" encoding="UTF-8" standalone="yes"?>
<Relationships xmlns="http://schemas.openxmlformats.org/package/2006/relationships"><Relationship Id="rId8" Type="http://schemas.openxmlformats.org/officeDocument/2006/relationships/tags" Target="../tags/tag1254.xml"/><Relationship Id="rId13" Type="http://schemas.openxmlformats.org/officeDocument/2006/relationships/tags" Target="../tags/tag1259.xml"/><Relationship Id="rId3" Type="http://schemas.openxmlformats.org/officeDocument/2006/relationships/tags" Target="../tags/tag1249.xml"/><Relationship Id="rId7" Type="http://schemas.openxmlformats.org/officeDocument/2006/relationships/tags" Target="../tags/tag1253.xml"/><Relationship Id="rId12" Type="http://schemas.openxmlformats.org/officeDocument/2006/relationships/tags" Target="../tags/tag1258.xml"/><Relationship Id="rId17" Type="http://schemas.openxmlformats.org/officeDocument/2006/relationships/image" Target="../media/image4.jpeg"/><Relationship Id="rId2" Type="http://schemas.openxmlformats.org/officeDocument/2006/relationships/tags" Target="../tags/tag1248.xml"/><Relationship Id="rId16" Type="http://schemas.openxmlformats.org/officeDocument/2006/relationships/notesSlide" Target="../notesSlides/notesSlide484.xml"/><Relationship Id="rId1" Type="http://schemas.openxmlformats.org/officeDocument/2006/relationships/tags" Target="../tags/tag1247.xml"/><Relationship Id="rId6" Type="http://schemas.openxmlformats.org/officeDocument/2006/relationships/tags" Target="../tags/tag1252.xml"/><Relationship Id="rId11" Type="http://schemas.openxmlformats.org/officeDocument/2006/relationships/tags" Target="../tags/tag1257.xml"/><Relationship Id="rId5" Type="http://schemas.openxmlformats.org/officeDocument/2006/relationships/tags" Target="../tags/tag1251.xml"/><Relationship Id="rId15" Type="http://schemas.openxmlformats.org/officeDocument/2006/relationships/slideLayout" Target="../slideLayouts/slideLayout2.xml"/><Relationship Id="rId10" Type="http://schemas.openxmlformats.org/officeDocument/2006/relationships/tags" Target="../tags/tag1256.xml"/><Relationship Id="rId4" Type="http://schemas.openxmlformats.org/officeDocument/2006/relationships/tags" Target="../tags/tag1250.xml"/><Relationship Id="rId9" Type="http://schemas.openxmlformats.org/officeDocument/2006/relationships/tags" Target="../tags/tag1255.xml"/><Relationship Id="rId14" Type="http://schemas.openxmlformats.org/officeDocument/2006/relationships/tags" Target="../tags/tag1260.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485.xml"/><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86.xml"/><Relationship Id="rId1" Type="http://schemas.openxmlformats.org/officeDocument/2006/relationships/slideLayout" Target="../slideLayouts/slideLayout2.xml"/><Relationship Id="rId5" Type="http://schemas.openxmlformats.org/officeDocument/2006/relationships/image" Target="../media/image53.png"/><Relationship Id="rId4" Type="http://schemas.openxmlformats.org/officeDocument/2006/relationships/image" Target="../media/image52.png"/></Relationships>
</file>

<file path=ppt/slides/_rels/slide487.xml.rels><?xml version="1.0" encoding="UTF-8" standalone="yes"?>
<Relationships xmlns="http://schemas.openxmlformats.org/package/2006/relationships"><Relationship Id="rId3" Type="http://schemas.openxmlformats.org/officeDocument/2006/relationships/notesSlide" Target="../notesSlides/notesSlide487.xml"/><Relationship Id="rId2" Type="http://schemas.openxmlformats.org/officeDocument/2006/relationships/slideLayout" Target="../slideLayouts/slideLayout2.xml"/><Relationship Id="rId1" Type="http://schemas.openxmlformats.org/officeDocument/2006/relationships/vmlDrawing" Target="../drawings/vmlDrawing7.vml"/><Relationship Id="rId5" Type="http://schemas.openxmlformats.org/officeDocument/2006/relationships/image" Target="../media/image54.wmf"/><Relationship Id="rId4" Type="http://schemas.openxmlformats.org/officeDocument/2006/relationships/oleObject" Target="../embeddings/oleObject10.bin"/></Relationships>
</file>

<file path=ppt/slides/_rels/slide488.xml.rels><?xml version="1.0" encoding="UTF-8" standalone="yes"?>
<Relationships xmlns="http://schemas.openxmlformats.org/package/2006/relationships"><Relationship Id="rId8" Type="http://schemas.openxmlformats.org/officeDocument/2006/relationships/tags" Target="../tags/tag1268.xml"/><Relationship Id="rId13" Type="http://schemas.openxmlformats.org/officeDocument/2006/relationships/slideLayout" Target="../slideLayouts/slideLayout7.xml"/><Relationship Id="rId3" Type="http://schemas.openxmlformats.org/officeDocument/2006/relationships/tags" Target="../tags/tag1263.xml"/><Relationship Id="rId7" Type="http://schemas.openxmlformats.org/officeDocument/2006/relationships/tags" Target="../tags/tag1267.xml"/><Relationship Id="rId12" Type="http://schemas.openxmlformats.org/officeDocument/2006/relationships/tags" Target="../tags/tag1272.xml"/><Relationship Id="rId2" Type="http://schemas.openxmlformats.org/officeDocument/2006/relationships/tags" Target="../tags/tag1262.xml"/><Relationship Id="rId1" Type="http://schemas.openxmlformats.org/officeDocument/2006/relationships/tags" Target="../tags/tag1261.xml"/><Relationship Id="rId6" Type="http://schemas.openxmlformats.org/officeDocument/2006/relationships/tags" Target="../tags/tag1266.xml"/><Relationship Id="rId11" Type="http://schemas.openxmlformats.org/officeDocument/2006/relationships/tags" Target="../tags/tag1271.xml"/><Relationship Id="rId5" Type="http://schemas.openxmlformats.org/officeDocument/2006/relationships/tags" Target="../tags/tag1265.xml"/><Relationship Id="rId15" Type="http://schemas.openxmlformats.org/officeDocument/2006/relationships/image" Target="../media/image3.png"/><Relationship Id="rId10" Type="http://schemas.openxmlformats.org/officeDocument/2006/relationships/tags" Target="../tags/tag1270.xml"/><Relationship Id="rId4" Type="http://schemas.openxmlformats.org/officeDocument/2006/relationships/tags" Target="../tags/tag1264.xml"/><Relationship Id="rId9" Type="http://schemas.openxmlformats.org/officeDocument/2006/relationships/tags" Target="../tags/tag1269.xml"/><Relationship Id="rId14" Type="http://schemas.openxmlformats.org/officeDocument/2006/relationships/notesSlide" Target="../notesSlides/notesSlide488.xml"/></Relationships>
</file>

<file path=ppt/slides/_rels/slide48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89.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8" Type="http://schemas.openxmlformats.org/officeDocument/2006/relationships/tags" Target="../tags/tag142.xml"/><Relationship Id="rId13" Type="http://schemas.openxmlformats.org/officeDocument/2006/relationships/slideLayout" Target="../slideLayouts/slideLayout2.xml"/><Relationship Id="rId3" Type="http://schemas.openxmlformats.org/officeDocument/2006/relationships/tags" Target="../tags/tag137.xml"/><Relationship Id="rId7" Type="http://schemas.openxmlformats.org/officeDocument/2006/relationships/tags" Target="../tags/tag141.xml"/><Relationship Id="rId12" Type="http://schemas.openxmlformats.org/officeDocument/2006/relationships/tags" Target="../tags/tag146.xml"/><Relationship Id="rId2" Type="http://schemas.openxmlformats.org/officeDocument/2006/relationships/tags" Target="../tags/tag136.xml"/><Relationship Id="rId1" Type="http://schemas.openxmlformats.org/officeDocument/2006/relationships/tags" Target="../tags/tag135.xml"/><Relationship Id="rId6" Type="http://schemas.openxmlformats.org/officeDocument/2006/relationships/tags" Target="../tags/tag140.xml"/><Relationship Id="rId11" Type="http://schemas.openxmlformats.org/officeDocument/2006/relationships/tags" Target="../tags/tag145.xml"/><Relationship Id="rId5" Type="http://schemas.openxmlformats.org/officeDocument/2006/relationships/tags" Target="../tags/tag139.xml"/><Relationship Id="rId15" Type="http://schemas.openxmlformats.org/officeDocument/2006/relationships/image" Target="../media/image4.jpeg"/><Relationship Id="rId10" Type="http://schemas.openxmlformats.org/officeDocument/2006/relationships/tags" Target="../tags/tag144.xml"/><Relationship Id="rId4" Type="http://schemas.openxmlformats.org/officeDocument/2006/relationships/tags" Target="../tags/tag138.xml"/><Relationship Id="rId9" Type="http://schemas.openxmlformats.org/officeDocument/2006/relationships/tags" Target="../tags/tag143.xml"/><Relationship Id="rId14" Type="http://schemas.openxmlformats.org/officeDocument/2006/relationships/notesSlide" Target="../notesSlides/notesSlide49.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490.xml"/><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8" Type="http://schemas.openxmlformats.org/officeDocument/2006/relationships/tags" Target="../tags/tag1280.xml"/><Relationship Id="rId13" Type="http://schemas.openxmlformats.org/officeDocument/2006/relationships/slideLayout" Target="../slideLayouts/slideLayout7.xml"/><Relationship Id="rId3" Type="http://schemas.openxmlformats.org/officeDocument/2006/relationships/tags" Target="../tags/tag1275.xml"/><Relationship Id="rId7" Type="http://schemas.openxmlformats.org/officeDocument/2006/relationships/tags" Target="../tags/tag1279.xml"/><Relationship Id="rId12" Type="http://schemas.openxmlformats.org/officeDocument/2006/relationships/tags" Target="../tags/tag1284.xml"/><Relationship Id="rId2" Type="http://schemas.openxmlformats.org/officeDocument/2006/relationships/tags" Target="../tags/tag1274.xml"/><Relationship Id="rId1" Type="http://schemas.openxmlformats.org/officeDocument/2006/relationships/tags" Target="../tags/tag1273.xml"/><Relationship Id="rId6" Type="http://schemas.openxmlformats.org/officeDocument/2006/relationships/tags" Target="../tags/tag1278.xml"/><Relationship Id="rId11" Type="http://schemas.openxmlformats.org/officeDocument/2006/relationships/tags" Target="../tags/tag1283.xml"/><Relationship Id="rId5" Type="http://schemas.openxmlformats.org/officeDocument/2006/relationships/tags" Target="../tags/tag1277.xml"/><Relationship Id="rId15" Type="http://schemas.openxmlformats.org/officeDocument/2006/relationships/image" Target="../media/image3.png"/><Relationship Id="rId10" Type="http://schemas.openxmlformats.org/officeDocument/2006/relationships/tags" Target="../tags/tag1282.xml"/><Relationship Id="rId4" Type="http://schemas.openxmlformats.org/officeDocument/2006/relationships/tags" Target="../tags/tag1276.xml"/><Relationship Id="rId9" Type="http://schemas.openxmlformats.org/officeDocument/2006/relationships/tags" Target="../tags/tag1281.xml"/><Relationship Id="rId14" Type="http://schemas.openxmlformats.org/officeDocument/2006/relationships/notesSlide" Target="../notesSlides/notesSlide491.xml"/></Relationships>
</file>

<file path=ppt/slides/_rels/slide49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92.xml"/><Relationship Id="rId1" Type="http://schemas.openxmlformats.org/officeDocument/2006/relationships/slideLayout" Target="../slideLayouts/slideLayout2.xml"/></Relationships>
</file>

<file path=ppt/slides/_rels/slide493.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93.xml"/><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94.xml"/><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8" Type="http://schemas.openxmlformats.org/officeDocument/2006/relationships/tags" Target="../tags/tag1292.xml"/><Relationship Id="rId13" Type="http://schemas.openxmlformats.org/officeDocument/2006/relationships/slideLayout" Target="../slideLayouts/slideLayout7.xml"/><Relationship Id="rId3" Type="http://schemas.openxmlformats.org/officeDocument/2006/relationships/tags" Target="../tags/tag1287.xml"/><Relationship Id="rId7" Type="http://schemas.openxmlformats.org/officeDocument/2006/relationships/tags" Target="../tags/tag1291.xml"/><Relationship Id="rId12" Type="http://schemas.openxmlformats.org/officeDocument/2006/relationships/tags" Target="../tags/tag1296.xml"/><Relationship Id="rId2" Type="http://schemas.openxmlformats.org/officeDocument/2006/relationships/tags" Target="../tags/tag1286.xml"/><Relationship Id="rId1" Type="http://schemas.openxmlformats.org/officeDocument/2006/relationships/tags" Target="../tags/tag1285.xml"/><Relationship Id="rId6" Type="http://schemas.openxmlformats.org/officeDocument/2006/relationships/tags" Target="../tags/tag1290.xml"/><Relationship Id="rId11" Type="http://schemas.openxmlformats.org/officeDocument/2006/relationships/tags" Target="../tags/tag1295.xml"/><Relationship Id="rId5" Type="http://schemas.openxmlformats.org/officeDocument/2006/relationships/tags" Target="../tags/tag1289.xml"/><Relationship Id="rId15" Type="http://schemas.openxmlformats.org/officeDocument/2006/relationships/image" Target="../media/image3.png"/><Relationship Id="rId10" Type="http://schemas.openxmlformats.org/officeDocument/2006/relationships/tags" Target="../tags/tag1294.xml"/><Relationship Id="rId4" Type="http://schemas.openxmlformats.org/officeDocument/2006/relationships/tags" Target="../tags/tag1288.xml"/><Relationship Id="rId9" Type="http://schemas.openxmlformats.org/officeDocument/2006/relationships/tags" Target="../tags/tag1293.xml"/><Relationship Id="rId14" Type="http://schemas.openxmlformats.org/officeDocument/2006/relationships/notesSlide" Target="../notesSlides/notesSlide495.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496.xml"/><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497.xml"/><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498.xml"/><Relationship Id="rId1" Type="http://schemas.openxmlformats.org/officeDocument/2006/relationships/slideLayout" Target="../slideLayouts/slideLayout2.xml"/></Relationships>
</file>

<file path=ppt/slides/_rels/slide499.xml.rels><?xml version="1.0" encoding="UTF-8" standalone="yes"?>
<Relationships xmlns="http://schemas.openxmlformats.org/package/2006/relationships"><Relationship Id="rId8" Type="http://schemas.openxmlformats.org/officeDocument/2006/relationships/tags" Target="../tags/tag1304.xml"/><Relationship Id="rId13" Type="http://schemas.openxmlformats.org/officeDocument/2006/relationships/slideLayout" Target="../slideLayouts/slideLayout7.xml"/><Relationship Id="rId3" Type="http://schemas.openxmlformats.org/officeDocument/2006/relationships/tags" Target="../tags/tag1299.xml"/><Relationship Id="rId7" Type="http://schemas.openxmlformats.org/officeDocument/2006/relationships/tags" Target="../tags/tag1303.xml"/><Relationship Id="rId12" Type="http://schemas.openxmlformats.org/officeDocument/2006/relationships/tags" Target="../tags/tag1308.xml"/><Relationship Id="rId2" Type="http://schemas.openxmlformats.org/officeDocument/2006/relationships/tags" Target="../tags/tag1298.xml"/><Relationship Id="rId1" Type="http://schemas.openxmlformats.org/officeDocument/2006/relationships/tags" Target="../tags/tag1297.xml"/><Relationship Id="rId6" Type="http://schemas.openxmlformats.org/officeDocument/2006/relationships/tags" Target="../tags/tag1302.xml"/><Relationship Id="rId11" Type="http://schemas.openxmlformats.org/officeDocument/2006/relationships/tags" Target="../tags/tag1307.xml"/><Relationship Id="rId5" Type="http://schemas.openxmlformats.org/officeDocument/2006/relationships/tags" Target="../tags/tag1301.xml"/><Relationship Id="rId15" Type="http://schemas.openxmlformats.org/officeDocument/2006/relationships/image" Target="../media/image3.png"/><Relationship Id="rId10" Type="http://schemas.openxmlformats.org/officeDocument/2006/relationships/tags" Target="../tags/tag1306.xml"/><Relationship Id="rId4" Type="http://schemas.openxmlformats.org/officeDocument/2006/relationships/tags" Target="../tags/tag1300.xml"/><Relationship Id="rId9" Type="http://schemas.openxmlformats.org/officeDocument/2006/relationships/tags" Target="../tags/tag1305.xml"/><Relationship Id="rId14" Type="http://schemas.openxmlformats.org/officeDocument/2006/relationships/notesSlide" Target="../notesSlides/notesSlide49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00.xml.rels><?xml version="1.0" encoding="UTF-8" standalone="yes"?>
<Relationships xmlns="http://schemas.openxmlformats.org/package/2006/relationships"><Relationship Id="rId8" Type="http://schemas.openxmlformats.org/officeDocument/2006/relationships/tags" Target="../tags/tag1316.xml"/><Relationship Id="rId13" Type="http://schemas.openxmlformats.org/officeDocument/2006/relationships/image" Target="../media/image4.jpeg"/><Relationship Id="rId3" Type="http://schemas.openxmlformats.org/officeDocument/2006/relationships/tags" Target="../tags/tag1311.xml"/><Relationship Id="rId7" Type="http://schemas.openxmlformats.org/officeDocument/2006/relationships/tags" Target="../tags/tag1315.xml"/><Relationship Id="rId12" Type="http://schemas.openxmlformats.org/officeDocument/2006/relationships/notesSlide" Target="../notesSlides/notesSlide500.xml"/><Relationship Id="rId2" Type="http://schemas.openxmlformats.org/officeDocument/2006/relationships/tags" Target="../tags/tag1310.xml"/><Relationship Id="rId1" Type="http://schemas.openxmlformats.org/officeDocument/2006/relationships/tags" Target="../tags/tag1309.xml"/><Relationship Id="rId6" Type="http://schemas.openxmlformats.org/officeDocument/2006/relationships/tags" Target="../tags/tag1314.xml"/><Relationship Id="rId11" Type="http://schemas.openxmlformats.org/officeDocument/2006/relationships/slideLayout" Target="../slideLayouts/slideLayout2.xml"/><Relationship Id="rId5" Type="http://schemas.openxmlformats.org/officeDocument/2006/relationships/tags" Target="../tags/tag1313.xml"/><Relationship Id="rId10" Type="http://schemas.openxmlformats.org/officeDocument/2006/relationships/tags" Target="../tags/tag1318.xml"/><Relationship Id="rId4" Type="http://schemas.openxmlformats.org/officeDocument/2006/relationships/tags" Target="../tags/tag1312.xml"/><Relationship Id="rId9" Type="http://schemas.openxmlformats.org/officeDocument/2006/relationships/tags" Target="../tags/tag1317.xml"/></Relationships>
</file>

<file path=ppt/slides/_rels/slide501.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01.xml"/><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502.xml"/><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notesSlide" Target="../notesSlides/notesSlide503.xml"/><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04.xml"/><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505.xml"/><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8" Type="http://schemas.openxmlformats.org/officeDocument/2006/relationships/tags" Target="../tags/tag1326.xml"/><Relationship Id="rId13" Type="http://schemas.openxmlformats.org/officeDocument/2006/relationships/image" Target="../media/image4.jpeg"/><Relationship Id="rId3" Type="http://schemas.openxmlformats.org/officeDocument/2006/relationships/tags" Target="../tags/tag1321.xml"/><Relationship Id="rId7" Type="http://schemas.openxmlformats.org/officeDocument/2006/relationships/tags" Target="../tags/tag1325.xml"/><Relationship Id="rId12" Type="http://schemas.openxmlformats.org/officeDocument/2006/relationships/notesSlide" Target="../notesSlides/notesSlide506.xml"/><Relationship Id="rId2" Type="http://schemas.openxmlformats.org/officeDocument/2006/relationships/tags" Target="../tags/tag1320.xml"/><Relationship Id="rId1" Type="http://schemas.openxmlformats.org/officeDocument/2006/relationships/tags" Target="../tags/tag1319.xml"/><Relationship Id="rId6" Type="http://schemas.openxmlformats.org/officeDocument/2006/relationships/tags" Target="../tags/tag1324.xml"/><Relationship Id="rId11" Type="http://schemas.openxmlformats.org/officeDocument/2006/relationships/slideLayout" Target="../slideLayouts/slideLayout2.xml"/><Relationship Id="rId5" Type="http://schemas.openxmlformats.org/officeDocument/2006/relationships/tags" Target="../tags/tag1323.xml"/><Relationship Id="rId10" Type="http://schemas.openxmlformats.org/officeDocument/2006/relationships/tags" Target="../tags/tag1328.xml"/><Relationship Id="rId4" Type="http://schemas.openxmlformats.org/officeDocument/2006/relationships/tags" Target="../tags/tag1322.xml"/><Relationship Id="rId9" Type="http://schemas.openxmlformats.org/officeDocument/2006/relationships/tags" Target="../tags/tag1327.xml"/></Relationships>
</file>

<file path=ppt/slides/_rels/slide507.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507.xml"/><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508.xml"/><Relationship Id="rId1" Type="http://schemas.openxmlformats.org/officeDocument/2006/relationships/slideLayout" Target="../slideLayouts/slideLayout2.xml"/></Relationships>
</file>

<file path=ppt/slides/_rels/slide50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09.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10.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10.xml"/><Relationship Id="rId1" Type="http://schemas.openxmlformats.org/officeDocument/2006/relationships/slideLayout" Target="../slideLayouts/slideLayout2.xml"/></Relationships>
</file>

<file path=ppt/slides/_rels/slide51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11.xml"/><Relationship Id="rId1" Type="http://schemas.openxmlformats.org/officeDocument/2006/relationships/slideLayout" Target="../slideLayouts/slideLayout2.xml"/></Relationships>
</file>

<file path=ppt/slides/_rels/slide512.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512.xml"/><Relationship Id="rId1" Type="http://schemas.openxmlformats.org/officeDocument/2006/relationships/slideLayout" Target="../slideLayouts/slideLayout2.xml"/></Relationships>
</file>

<file path=ppt/slides/_rels/slide513.xml.rels><?xml version="1.0" encoding="UTF-8" standalone="yes"?>
<Relationships xmlns="http://schemas.openxmlformats.org/package/2006/relationships"><Relationship Id="rId2" Type="http://schemas.openxmlformats.org/officeDocument/2006/relationships/notesSlide" Target="../notesSlides/notesSlide513.xml"/><Relationship Id="rId1" Type="http://schemas.openxmlformats.org/officeDocument/2006/relationships/slideLayout" Target="../slideLayouts/slideLayout2.xml"/></Relationships>
</file>

<file path=ppt/slides/_rels/slide514.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514.xml"/><Relationship Id="rId1" Type="http://schemas.openxmlformats.org/officeDocument/2006/relationships/slideLayout" Target="../slideLayouts/slideLayout2.xml"/></Relationships>
</file>

<file path=ppt/slides/_rels/slide515.xml.rels><?xml version="1.0" encoding="UTF-8" standalone="yes"?>
<Relationships xmlns="http://schemas.openxmlformats.org/package/2006/relationships"><Relationship Id="rId2" Type="http://schemas.openxmlformats.org/officeDocument/2006/relationships/notesSlide" Target="../notesSlides/notesSlide515.xml"/><Relationship Id="rId1" Type="http://schemas.openxmlformats.org/officeDocument/2006/relationships/slideLayout" Target="../slideLayouts/slideLayout2.xml"/></Relationships>
</file>

<file path=ppt/slides/_rels/slide516.xml.rels><?xml version="1.0" encoding="UTF-8" standalone="yes"?>
<Relationships xmlns="http://schemas.openxmlformats.org/package/2006/relationships"><Relationship Id="rId8" Type="http://schemas.openxmlformats.org/officeDocument/2006/relationships/tags" Target="../tags/tag1336.xml"/><Relationship Id="rId13" Type="http://schemas.openxmlformats.org/officeDocument/2006/relationships/image" Target="../media/image4.jpeg"/><Relationship Id="rId3" Type="http://schemas.openxmlformats.org/officeDocument/2006/relationships/tags" Target="../tags/tag1331.xml"/><Relationship Id="rId7" Type="http://schemas.openxmlformats.org/officeDocument/2006/relationships/tags" Target="../tags/tag1335.xml"/><Relationship Id="rId12" Type="http://schemas.openxmlformats.org/officeDocument/2006/relationships/notesSlide" Target="../notesSlides/notesSlide516.xml"/><Relationship Id="rId2" Type="http://schemas.openxmlformats.org/officeDocument/2006/relationships/tags" Target="../tags/tag1330.xml"/><Relationship Id="rId1" Type="http://schemas.openxmlformats.org/officeDocument/2006/relationships/tags" Target="../tags/tag1329.xml"/><Relationship Id="rId6" Type="http://schemas.openxmlformats.org/officeDocument/2006/relationships/tags" Target="../tags/tag1334.xml"/><Relationship Id="rId11" Type="http://schemas.openxmlformats.org/officeDocument/2006/relationships/slideLayout" Target="../slideLayouts/slideLayout2.xml"/><Relationship Id="rId5" Type="http://schemas.openxmlformats.org/officeDocument/2006/relationships/tags" Target="../tags/tag1333.xml"/><Relationship Id="rId10" Type="http://schemas.openxmlformats.org/officeDocument/2006/relationships/tags" Target="../tags/tag1338.xml"/><Relationship Id="rId4" Type="http://schemas.openxmlformats.org/officeDocument/2006/relationships/tags" Target="../tags/tag1332.xml"/><Relationship Id="rId9" Type="http://schemas.openxmlformats.org/officeDocument/2006/relationships/tags" Target="../tags/tag1337.xml"/></Relationships>
</file>

<file path=ppt/slides/_rels/slide517.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17.xml"/><Relationship Id="rId1" Type="http://schemas.openxmlformats.org/officeDocument/2006/relationships/slideLayout" Target="../slideLayouts/slideLayout2.xml"/><Relationship Id="rId4" Type="http://schemas.openxmlformats.org/officeDocument/2006/relationships/image" Target="../media/image72.png"/></Relationships>
</file>

<file path=ppt/slides/_rels/slide518.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18.xml"/><Relationship Id="rId1" Type="http://schemas.openxmlformats.org/officeDocument/2006/relationships/slideLayout" Target="../slideLayouts/slideLayout2.xml"/></Relationships>
</file>

<file path=ppt/slides/_rels/slide519.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19.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20.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20.xml"/><Relationship Id="rId1" Type="http://schemas.openxmlformats.org/officeDocument/2006/relationships/slideLayout" Target="../slideLayouts/slideLayout2.xml"/></Relationships>
</file>

<file path=ppt/slides/_rels/slide521.xml.rels><?xml version="1.0" encoding="UTF-8" standalone="yes"?>
<Relationships xmlns="http://schemas.openxmlformats.org/package/2006/relationships"><Relationship Id="rId8" Type="http://schemas.openxmlformats.org/officeDocument/2006/relationships/tags" Target="../tags/tag1346.xml"/><Relationship Id="rId13" Type="http://schemas.openxmlformats.org/officeDocument/2006/relationships/image" Target="../media/image4.jpeg"/><Relationship Id="rId3" Type="http://schemas.openxmlformats.org/officeDocument/2006/relationships/tags" Target="../tags/tag1341.xml"/><Relationship Id="rId7" Type="http://schemas.openxmlformats.org/officeDocument/2006/relationships/tags" Target="../tags/tag1345.xml"/><Relationship Id="rId12" Type="http://schemas.openxmlformats.org/officeDocument/2006/relationships/notesSlide" Target="../notesSlides/notesSlide521.xml"/><Relationship Id="rId2" Type="http://schemas.openxmlformats.org/officeDocument/2006/relationships/tags" Target="../tags/tag1340.xml"/><Relationship Id="rId1" Type="http://schemas.openxmlformats.org/officeDocument/2006/relationships/tags" Target="../tags/tag1339.xml"/><Relationship Id="rId6" Type="http://schemas.openxmlformats.org/officeDocument/2006/relationships/tags" Target="../tags/tag1344.xml"/><Relationship Id="rId11" Type="http://schemas.openxmlformats.org/officeDocument/2006/relationships/slideLayout" Target="../slideLayouts/slideLayout2.xml"/><Relationship Id="rId5" Type="http://schemas.openxmlformats.org/officeDocument/2006/relationships/tags" Target="../tags/tag1343.xml"/><Relationship Id="rId10" Type="http://schemas.openxmlformats.org/officeDocument/2006/relationships/tags" Target="../tags/tag1348.xml"/><Relationship Id="rId4" Type="http://schemas.openxmlformats.org/officeDocument/2006/relationships/tags" Target="../tags/tag1342.xml"/><Relationship Id="rId9" Type="http://schemas.openxmlformats.org/officeDocument/2006/relationships/tags" Target="../tags/tag1347.xml"/></Relationships>
</file>

<file path=ppt/slides/_rels/slide522.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522.xml"/><Relationship Id="rId1" Type="http://schemas.openxmlformats.org/officeDocument/2006/relationships/slideLayout" Target="../slideLayouts/slideLayout2.xml"/></Relationships>
</file>

<file path=ppt/slides/_rels/slide523.xml.rels><?xml version="1.0" encoding="UTF-8" standalone="yes"?>
<Relationships xmlns="http://schemas.openxmlformats.org/package/2006/relationships"><Relationship Id="rId2" Type="http://schemas.openxmlformats.org/officeDocument/2006/relationships/notesSlide" Target="../notesSlides/notesSlide523.xml"/><Relationship Id="rId1" Type="http://schemas.openxmlformats.org/officeDocument/2006/relationships/slideLayout" Target="../slideLayouts/slideLayout2.xml"/></Relationships>
</file>

<file path=ppt/slides/_rels/slide524.xml.rels><?xml version="1.0" encoding="UTF-8" standalone="yes"?>
<Relationships xmlns="http://schemas.openxmlformats.org/package/2006/relationships"><Relationship Id="rId8" Type="http://schemas.openxmlformats.org/officeDocument/2006/relationships/tags" Target="../tags/tag1356.xml"/><Relationship Id="rId13" Type="http://schemas.openxmlformats.org/officeDocument/2006/relationships/slideLayout" Target="../slideLayouts/slideLayout7.xml"/><Relationship Id="rId3" Type="http://schemas.openxmlformats.org/officeDocument/2006/relationships/tags" Target="../tags/tag1351.xml"/><Relationship Id="rId7" Type="http://schemas.openxmlformats.org/officeDocument/2006/relationships/tags" Target="../tags/tag1355.xml"/><Relationship Id="rId12" Type="http://schemas.openxmlformats.org/officeDocument/2006/relationships/tags" Target="../tags/tag1360.xml"/><Relationship Id="rId2" Type="http://schemas.openxmlformats.org/officeDocument/2006/relationships/tags" Target="../tags/tag1350.xml"/><Relationship Id="rId1" Type="http://schemas.openxmlformats.org/officeDocument/2006/relationships/tags" Target="../tags/tag1349.xml"/><Relationship Id="rId6" Type="http://schemas.openxmlformats.org/officeDocument/2006/relationships/tags" Target="../tags/tag1354.xml"/><Relationship Id="rId11" Type="http://schemas.openxmlformats.org/officeDocument/2006/relationships/tags" Target="../tags/tag1359.xml"/><Relationship Id="rId5" Type="http://schemas.openxmlformats.org/officeDocument/2006/relationships/tags" Target="../tags/tag1353.xml"/><Relationship Id="rId15" Type="http://schemas.openxmlformats.org/officeDocument/2006/relationships/image" Target="../media/image3.png"/><Relationship Id="rId10" Type="http://schemas.openxmlformats.org/officeDocument/2006/relationships/tags" Target="../tags/tag1358.xml"/><Relationship Id="rId4" Type="http://schemas.openxmlformats.org/officeDocument/2006/relationships/tags" Target="../tags/tag1352.xml"/><Relationship Id="rId9" Type="http://schemas.openxmlformats.org/officeDocument/2006/relationships/tags" Target="../tags/tag1357.xml"/><Relationship Id="rId14" Type="http://schemas.openxmlformats.org/officeDocument/2006/relationships/notesSlide" Target="../notesSlides/notesSlide524.xml"/></Relationships>
</file>

<file path=ppt/slides/_rels/slide525.xml.rels><?xml version="1.0" encoding="UTF-8" standalone="yes"?>
<Relationships xmlns="http://schemas.openxmlformats.org/package/2006/relationships"><Relationship Id="rId8" Type="http://schemas.openxmlformats.org/officeDocument/2006/relationships/notesSlide" Target="../notesSlides/notesSlide525.xml"/><Relationship Id="rId3" Type="http://schemas.openxmlformats.org/officeDocument/2006/relationships/tags" Target="../tags/tag1363.xml"/><Relationship Id="rId7" Type="http://schemas.openxmlformats.org/officeDocument/2006/relationships/slideLayout" Target="../slideLayouts/slideLayout2.xml"/><Relationship Id="rId2" Type="http://schemas.openxmlformats.org/officeDocument/2006/relationships/tags" Target="../tags/tag1362.xml"/><Relationship Id="rId1" Type="http://schemas.openxmlformats.org/officeDocument/2006/relationships/tags" Target="../tags/tag1361.xml"/><Relationship Id="rId6" Type="http://schemas.openxmlformats.org/officeDocument/2006/relationships/tags" Target="../tags/tag1366.xml"/><Relationship Id="rId5" Type="http://schemas.openxmlformats.org/officeDocument/2006/relationships/tags" Target="../tags/tag1365.xml"/><Relationship Id="rId4" Type="http://schemas.openxmlformats.org/officeDocument/2006/relationships/tags" Target="../tags/tag1364.xml"/><Relationship Id="rId9" Type="http://schemas.openxmlformats.org/officeDocument/2006/relationships/image" Target="../media/image4.jpeg"/></Relationships>
</file>

<file path=ppt/slides/_rels/slide526.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notesSlide" Target="../notesSlides/notesSlide526.xml"/><Relationship Id="rId1" Type="http://schemas.openxmlformats.org/officeDocument/2006/relationships/slideLayout" Target="../slideLayouts/slideLayout2.xml"/></Relationships>
</file>

<file path=ppt/slides/_rels/slide527.xml.rels><?xml version="1.0" encoding="UTF-8" standalone="yes"?>
<Relationships xmlns="http://schemas.openxmlformats.org/package/2006/relationships"><Relationship Id="rId2" Type="http://schemas.openxmlformats.org/officeDocument/2006/relationships/notesSlide" Target="../notesSlides/notesSlide527.xml"/><Relationship Id="rId1" Type="http://schemas.openxmlformats.org/officeDocument/2006/relationships/slideLayout" Target="../slideLayouts/slideLayout2.xml"/></Relationships>
</file>

<file path=ppt/slides/_rels/slide528.xml.rels><?xml version="1.0" encoding="UTF-8" standalone="yes"?>
<Relationships xmlns="http://schemas.openxmlformats.org/package/2006/relationships"><Relationship Id="rId8" Type="http://schemas.openxmlformats.org/officeDocument/2006/relationships/notesSlide" Target="../notesSlides/notesSlide528.xml"/><Relationship Id="rId3" Type="http://schemas.openxmlformats.org/officeDocument/2006/relationships/tags" Target="../tags/tag1369.xml"/><Relationship Id="rId7" Type="http://schemas.openxmlformats.org/officeDocument/2006/relationships/slideLayout" Target="../slideLayouts/slideLayout2.xml"/><Relationship Id="rId2" Type="http://schemas.openxmlformats.org/officeDocument/2006/relationships/tags" Target="../tags/tag1368.xml"/><Relationship Id="rId1" Type="http://schemas.openxmlformats.org/officeDocument/2006/relationships/tags" Target="../tags/tag1367.xml"/><Relationship Id="rId6" Type="http://schemas.openxmlformats.org/officeDocument/2006/relationships/tags" Target="../tags/tag1372.xml"/><Relationship Id="rId5" Type="http://schemas.openxmlformats.org/officeDocument/2006/relationships/tags" Target="../tags/tag1371.xml"/><Relationship Id="rId4" Type="http://schemas.openxmlformats.org/officeDocument/2006/relationships/tags" Target="../tags/tag1370.xml"/><Relationship Id="rId9" Type="http://schemas.openxmlformats.org/officeDocument/2006/relationships/image" Target="../media/image4.jpeg"/></Relationships>
</file>

<file path=ppt/slides/_rels/slide52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29.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8" Type="http://schemas.openxmlformats.org/officeDocument/2006/relationships/tags" Target="../tags/tag154.xml"/><Relationship Id="rId13" Type="http://schemas.openxmlformats.org/officeDocument/2006/relationships/slideLayout" Target="../slideLayouts/slideLayout2.xml"/><Relationship Id="rId3" Type="http://schemas.openxmlformats.org/officeDocument/2006/relationships/tags" Target="../tags/tag149.xml"/><Relationship Id="rId7" Type="http://schemas.openxmlformats.org/officeDocument/2006/relationships/tags" Target="../tags/tag153.xml"/><Relationship Id="rId12" Type="http://schemas.openxmlformats.org/officeDocument/2006/relationships/tags" Target="../tags/tag158.xml"/><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tags" Target="../tags/tag152.xml"/><Relationship Id="rId11" Type="http://schemas.openxmlformats.org/officeDocument/2006/relationships/tags" Target="../tags/tag157.xml"/><Relationship Id="rId5" Type="http://schemas.openxmlformats.org/officeDocument/2006/relationships/tags" Target="../tags/tag151.xml"/><Relationship Id="rId15" Type="http://schemas.openxmlformats.org/officeDocument/2006/relationships/image" Target="../media/image4.jpeg"/><Relationship Id="rId10" Type="http://schemas.openxmlformats.org/officeDocument/2006/relationships/tags" Target="../tags/tag156.xml"/><Relationship Id="rId4" Type="http://schemas.openxmlformats.org/officeDocument/2006/relationships/tags" Target="../tags/tag150.xml"/><Relationship Id="rId9" Type="http://schemas.openxmlformats.org/officeDocument/2006/relationships/tags" Target="../tags/tag155.xml"/><Relationship Id="rId14" Type="http://schemas.openxmlformats.org/officeDocument/2006/relationships/notesSlide" Target="../notesSlides/notesSlide53.xml"/></Relationships>
</file>

<file path=ppt/slides/_rels/slide530.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30.xml"/><Relationship Id="rId1" Type="http://schemas.openxmlformats.org/officeDocument/2006/relationships/slideLayout" Target="../slideLayouts/slideLayout2.xml"/></Relationships>
</file>

<file path=ppt/slides/_rels/slide531.xml.rels><?xml version="1.0" encoding="UTF-8" standalone="yes"?>
<Relationships xmlns="http://schemas.openxmlformats.org/package/2006/relationships"><Relationship Id="rId2" Type="http://schemas.openxmlformats.org/officeDocument/2006/relationships/notesSlide" Target="../notesSlides/notesSlide531.xml"/><Relationship Id="rId1" Type="http://schemas.openxmlformats.org/officeDocument/2006/relationships/slideLayout" Target="../slideLayouts/slideLayout2.xml"/></Relationships>
</file>

<file path=ppt/slides/_rels/slide532.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532.xml"/><Relationship Id="rId1" Type="http://schemas.openxmlformats.org/officeDocument/2006/relationships/slideLayout" Target="../slideLayouts/slideLayout2.xml"/></Relationships>
</file>

<file path=ppt/slides/_rels/slide533.xml.rels><?xml version="1.0" encoding="UTF-8" standalone="yes"?>
<Relationships xmlns="http://schemas.openxmlformats.org/package/2006/relationships"><Relationship Id="rId8" Type="http://schemas.openxmlformats.org/officeDocument/2006/relationships/tags" Target="../tags/tag1380.xml"/><Relationship Id="rId13" Type="http://schemas.openxmlformats.org/officeDocument/2006/relationships/slideLayout" Target="../slideLayouts/slideLayout7.xml"/><Relationship Id="rId3" Type="http://schemas.openxmlformats.org/officeDocument/2006/relationships/tags" Target="../tags/tag1375.xml"/><Relationship Id="rId7" Type="http://schemas.openxmlformats.org/officeDocument/2006/relationships/tags" Target="../tags/tag1379.xml"/><Relationship Id="rId12" Type="http://schemas.openxmlformats.org/officeDocument/2006/relationships/tags" Target="../tags/tag1384.xml"/><Relationship Id="rId2" Type="http://schemas.openxmlformats.org/officeDocument/2006/relationships/tags" Target="../tags/tag1374.xml"/><Relationship Id="rId1" Type="http://schemas.openxmlformats.org/officeDocument/2006/relationships/tags" Target="../tags/tag1373.xml"/><Relationship Id="rId6" Type="http://schemas.openxmlformats.org/officeDocument/2006/relationships/tags" Target="../tags/tag1378.xml"/><Relationship Id="rId11" Type="http://schemas.openxmlformats.org/officeDocument/2006/relationships/tags" Target="../tags/tag1383.xml"/><Relationship Id="rId5" Type="http://schemas.openxmlformats.org/officeDocument/2006/relationships/tags" Target="../tags/tag1377.xml"/><Relationship Id="rId15" Type="http://schemas.openxmlformats.org/officeDocument/2006/relationships/image" Target="../media/image3.png"/><Relationship Id="rId10" Type="http://schemas.openxmlformats.org/officeDocument/2006/relationships/tags" Target="../tags/tag1382.xml"/><Relationship Id="rId4" Type="http://schemas.openxmlformats.org/officeDocument/2006/relationships/tags" Target="../tags/tag1376.xml"/><Relationship Id="rId9" Type="http://schemas.openxmlformats.org/officeDocument/2006/relationships/tags" Target="../tags/tag1381.xml"/><Relationship Id="rId14" Type="http://schemas.openxmlformats.org/officeDocument/2006/relationships/notesSlide" Target="../notesSlides/notesSlide533.xml"/></Relationships>
</file>

<file path=ppt/slides/_rels/slide534.xml.rels><?xml version="1.0" encoding="UTF-8" standalone="yes"?>
<Relationships xmlns="http://schemas.openxmlformats.org/package/2006/relationships"><Relationship Id="rId8" Type="http://schemas.openxmlformats.org/officeDocument/2006/relationships/tags" Target="../tags/tag1392.xml"/><Relationship Id="rId3" Type="http://schemas.openxmlformats.org/officeDocument/2006/relationships/tags" Target="../tags/tag1387.xml"/><Relationship Id="rId7" Type="http://schemas.openxmlformats.org/officeDocument/2006/relationships/tags" Target="../tags/tag1391.xml"/><Relationship Id="rId2" Type="http://schemas.openxmlformats.org/officeDocument/2006/relationships/tags" Target="../tags/tag1386.xml"/><Relationship Id="rId1" Type="http://schemas.openxmlformats.org/officeDocument/2006/relationships/tags" Target="../tags/tag1385.xml"/><Relationship Id="rId6" Type="http://schemas.openxmlformats.org/officeDocument/2006/relationships/tags" Target="../tags/tag1390.xml"/><Relationship Id="rId11" Type="http://schemas.openxmlformats.org/officeDocument/2006/relationships/image" Target="../media/image4.jpeg"/><Relationship Id="rId5" Type="http://schemas.openxmlformats.org/officeDocument/2006/relationships/tags" Target="../tags/tag1389.xml"/><Relationship Id="rId10" Type="http://schemas.openxmlformats.org/officeDocument/2006/relationships/notesSlide" Target="../notesSlides/notesSlide534.xml"/><Relationship Id="rId4" Type="http://schemas.openxmlformats.org/officeDocument/2006/relationships/tags" Target="../tags/tag1388.xml"/><Relationship Id="rId9" Type="http://schemas.openxmlformats.org/officeDocument/2006/relationships/slideLayout" Target="../slideLayouts/slideLayout2.xml"/></Relationships>
</file>

<file path=ppt/slides/_rels/slide535.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535.xml"/><Relationship Id="rId1" Type="http://schemas.openxmlformats.org/officeDocument/2006/relationships/slideLayout" Target="../slideLayouts/slideLayout2.xml"/></Relationships>
</file>

<file path=ppt/slides/_rels/slide536.xml.rels><?xml version="1.0" encoding="UTF-8" standalone="yes"?>
<Relationships xmlns="http://schemas.openxmlformats.org/package/2006/relationships"><Relationship Id="rId8" Type="http://schemas.openxmlformats.org/officeDocument/2006/relationships/tags" Target="../tags/tag1400.xml"/><Relationship Id="rId3" Type="http://schemas.openxmlformats.org/officeDocument/2006/relationships/tags" Target="../tags/tag1395.xml"/><Relationship Id="rId7" Type="http://schemas.openxmlformats.org/officeDocument/2006/relationships/tags" Target="../tags/tag1399.xml"/><Relationship Id="rId2" Type="http://schemas.openxmlformats.org/officeDocument/2006/relationships/tags" Target="../tags/tag1394.xml"/><Relationship Id="rId1" Type="http://schemas.openxmlformats.org/officeDocument/2006/relationships/tags" Target="../tags/tag1393.xml"/><Relationship Id="rId6" Type="http://schemas.openxmlformats.org/officeDocument/2006/relationships/tags" Target="../tags/tag1398.xml"/><Relationship Id="rId11" Type="http://schemas.openxmlformats.org/officeDocument/2006/relationships/image" Target="../media/image4.jpeg"/><Relationship Id="rId5" Type="http://schemas.openxmlformats.org/officeDocument/2006/relationships/tags" Target="../tags/tag1397.xml"/><Relationship Id="rId10" Type="http://schemas.openxmlformats.org/officeDocument/2006/relationships/notesSlide" Target="../notesSlides/notesSlide536.xml"/><Relationship Id="rId4" Type="http://schemas.openxmlformats.org/officeDocument/2006/relationships/tags" Target="../tags/tag1396.xml"/><Relationship Id="rId9" Type="http://schemas.openxmlformats.org/officeDocument/2006/relationships/slideLayout" Target="../slideLayouts/slideLayout2.xml"/></Relationships>
</file>

<file path=ppt/slides/_rels/slide537.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537.xml"/><Relationship Id="rId1" Type="http://schemas.openxmlformats.org/officeDocument/2006/relationships/slideLayout" Target="../slideLayouts/slideLayout2.xml"/></Relationships>
</file>

<file path=ppt/slides/_rels/slide538.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538.xml"/><Relationship Id="rId1" Type="http://schemas.openxmlformats.org/officeDocument/2006/relationships/slideLayout" Target="../slideLayouts/slideLayout2.xml"/></Relationships>
</file>

<file path=ppt/slides/_rels/slide539.xml.rels><?xml version="1.0" encoding="UTF-8" standalone="yes"?>
<Relationships xmlns="http://schemas.openxmlformats.org/package/2006/relationships"><Relationship Id="rId8" Type="http://schemas.openxmlformats.org/officeDocument/2006/relationships/tags" Target="../tags/tag1408.xml"/><Relationship Id="rId3" Type="http://schemas.openxmlformats.org/officeDocument/2006/relationships/tags" Target="../tags/tag1403.xml"/><Relationship Id="rId7" Type="http://schemas.openxmlformats.org/officeDocument/2006/relationships/tags" Target="../tags/tag1407.xml"/><Relationship Id="rId2" Type="http://schemas.openxmlformats.org/officeDocument/2006/relationships/tags" Target="../tags/tag1402.xml"/><Relationship Id="rId1" Type="http://schemas.openxmlformats.org/officeDocument/2006/relationships/tags" Target="../tags/tag1401.xml"/><Relationship Id="rId6" Type="http://schemas.openxmlformats.org/officeDocument/2006/relationships/tags" Target="../tags/tag1406.xml"/><Relationship Id="rId11" Type="http://schemas.openxmlformats.org/officeDocument/2006/relationships/image" Target="../media/image4.jpeg"/><Relationship Id="rId5" Type="http://schemas.openxmlformats.org/officeDocument/2006/relationships/tags" Target="../tags/tag1405.xml"/><Relationship Id="rId10" Type="http://schemas.openxmlformats.org/officeDocument/2006/relationships/notesSlide" Target="../notesSlides/notesSlide539.xml"/><Relationship Id="rId4" Type="http://schemas.openxmlformats.org/officeDocument/2006/relationships/tags" Target="../tags/tag1404.xml"/><Relationship Id="rId9"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40.xml.rels><?xml version="1.0" encoding="UTF-8" standalone="yes"?>
<Relationships xmlns="http://schemas.openxmlformats.org/package/2006/relationships"><Relationship Id="rId2" Type="http://schemas.openxmlformats.org/officeDocument/2006/relationships/notesSlide" Target="../notesSlides/notesSlide540.xml"/><Relationship Id="rId1" Type="http://schemas.openxmlformats.org/officeDocument/2006/relationships/slideLayout" Target="../slideLayouts/slideLayout2.xml"/></Relationships>
</file>

<file path=ppt/slides/_rels/slide541.xml.rels><?xml version="1.0" encoding="UTF-8" standalone="yes"?>
<Relationships xmlns="http://schemas.openxmlformats.org/package/2006/relationships"><Relationship Id="rId2" Type="http://schemas.openxmlformats.org/officeDocument/2006/relationships/notesSlide" Target="../notesSlides/notesSlide541.xml"/><Relationship Id="rId1" Type="http://schemas.openxmlformats.org/officeDocument/2006/relationships/slideLayout" Target="../slideLayouts/slideLayout2.xml"/></Relationships>
</file>

<file path=ppt/slides/_rels/slide542.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542.xml"/><Relationship Id="rId1" Type="http://schemas.openxmlformats.org/officeDocument/2006/relationships/slideLayout" Target="../slideLayouts/slideLayout2.xml"/></Relationships>
</file>

<file path=ppt/slides/_rels/slide543.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543.xml"/><Relationship Id="rId1" Type="http://schemas.openxmlformats.org/officeDocument/2006/relationships/slideLayout" Target="../slideLayouts/slideLayout2.xml"/></Relationships>
</file>

<file path=ppt/slides/_rels/slide544.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544.xml"/><Relationship Id="rId1" Type="http://schemas.openxmlformats.org/officeDocument/2006/relationships/slideLayout" Target="../slideLayouts/slideLayout2.xml"/></Relationships>
</file>

<file path=ppt/slides/_rels/slide54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545.xml"/><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546.xml"/><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47.xml"/><Relationship Id="rId1" Type="http://schemas.openxmlformats.org/officeDocument/2006/relationships/slideLayout" Target="../slideLayouts/slideLayout7.xml"/></Relationships>
</file>

<file path=ppt/slides/_rels/slide548.xml.rels><?xml version="1.0" encoding="UTF-8" standalone="yes"?>
<Relationships xmlns="http://schemas.openxmlformats.org/package/2006/relationships"><Relationship Id="rId8" Type="http://schemas.openxmlformats.org/officeDocument/2006/relationships/tags" Target="../tags/tag1416.xml"/><Relationship Id="rId3" Type="http://schemas.openxmlformats.org/officeDocument/2006/relationships/tags" Target="../tags/tag1411.xml"/><Relationship Id="rId7" Type="http://schemas.openxmlformats.org/officeDocument/2006/relationships/tags" Target="../tags/tag1415.xml"/><Relationship Id="rId2" Type="http://schemas.openxmlformats.org/officeDocument/2006/relationships/tags" Target="../tags/tag1410.xml"/><Relationship Id="rId1" Type="http://schemas.openxmlformats.org/officeDocument/2006/relationships/tags" Target="../tags/tag1409.xml"/><Relationship Id="rId6" Type="http://schemas.openxmlformats.org/officeDocument/2006/relationships/tags" Target="../tags/tag1414.xml"/><Relationship Id="rId11" Type="http://schemas.openxmlformats.org/officeDocument/2006/relationships/image" Target="../media/image3.png"/><Relationship Id="rId5" Type="http://schemas.openxmlformats.org/officeDocument/2006/relationships/tags" Target="../tags/tag1413.xml"/><Relationship Id="rId10" Type="http://schemas.openxmlformats.org/officeDocument/2006/relationships/notesSlide" Target="../notesSlides/notesSlide548.xml"/><Relationship Id="rId4" Type="http://schemas.openxmlformats.org/officeDocument/2006/relationships/tags" Target="../tags/tag1412.xml"/><Relationship Id="rId9" Type="http://schemas.openxmlformats.org/officeDocument/2006/relationships/slideLayout" Target="../slideLayouts/slideLayout7.xml"/></Relationships>
</file>

<file path=ppt/slides/_rels/slide549.xml.rels><?xml version="1.0" encoding="UTF-8" standalone="yes"?>
<Relationships xmlns="http://schemas.openxmlformats.org/package/2006/relationships"><Relationship Id="rId2" Type="http://schemas.openxmlformats.org/officeDocument/2006/relationships/notesSlide" Target="../notesSlides/notesSlide549.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50.xml.rels><?xml version="1.0" encoding="UTF-8" standalone="yes"?>
<Relationships xmlns="http://schemas.openxmlformats.org/package/2006/relationships"><Relationship Id="rId8" Type="http://schemas.openxmlformats.org/officeDocument/2006/relationships/tags" Target="../tags/tag1424.xml"/><Relationship Id="rId3" Type="http://schemas.openxmlformats.org/officeDocument/2006/relationships/tags" Target="../tags/tag1419.xml"/><Relationship Id="rId7" Type="http://schemas.openxmlformats.org/officeDocument/2006/relationships/tags" Target="../tags/tag1423.xml"/><Relationship Id="rId2" Type="http://schemas.openxmlformats.org/officeDocument/2006/relationships/tags" Target="../tags/tag1418.xml"/><Relationship Id="rId1" Type="http://schemas.openxmlformats.org/officeDocument/2006/relationships/tags" Target="../tags/tag1417.xml"/><Relationship Id="rId6" Type="http://schemas.openxmlformats.org/officeDocument/2006/relationships/tags" Target="../tags/tag1422.xml"/><Relationship Id="rId11" Type="http://schemas.openxmlformats.org/officeDocument/2006/relationships/image" Target="../media/image3.png"/><Relationship Id="rId5" Type="http://schemas.openxmlformats.org/officeDocument/2006/relationships/tags" Target="../tags/tag1421.xml"/><Relationship Id="rId10" Type="http://schemas.openxmlformats.org/officeDocument/2006/relationships/notesSlide" Target="../notesSlides/notesSlide550.xml"/><Relationship Id="rId4" Type="http://schemas.openxmlformats.org/officeDocument/2006/relationships/tags" Target="../tags/tag1420.xml"/><Relationship Id="rId9" Type="http://schemas.openxmlformats.org/officeDocument/2006/relationships/slideLayout" Target="../slideLayouts/slideLayout7.xml"/></Relationships>
</file>

<file path=ppt/slides/_rels/slide551.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551.xml"/><Relationship Id="rId1" Type="http://schemas.openxmlformats.org/officeDocument/2006/relationships/slideLayout" Target="../slideLayouts/slideLayout2.xml"/></Relationships>
</file>

<file path=ppt/slides/_rels/slide552.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552.xml"/><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8" Type="http://schemas.openxmlformats.org/officeDocument/2006/relationships/tags" Target="../tags/tag1432.xml"/><Relationship Id="rId3" Type="http://schemas.openxmlformats.org/officeDocument/2006/relationships/tags" Target="../tags/tag1427.xml"/><Relationship Id="rId7" Type="http://schemas.openxmlformats.org/officeDocument/2006/relationships/tags" Target="../tags/tag1431.xml"/><Relationship Id="rId2" Type="http://schemas.openxmlformats.org/officeDocument/2006/relationships/tags" Target="../tags/tag1426.xml"/><Relationship Id="rId1" Type="http://schemas.openxmlformats.org/officeDocument/2006/relationships/tags" Target="../tags/tag1425.xml"/><Relationship Id="rId6" Type="http://schemas.openxmlformats.org/officeDocument/2006/relationships/tags" Target="../tags/tag1430.xml"/><Relationship Id="rId11" Type="http://schemas.openxmlformats.org/officeDocument/2006/relationships/image" Target="../media/image3.png"/><Relationship Id="rId5" Type="http://schemas.openxmlformats.org/officeDocument/2006/relationships/tags" Target="../tags/tag1429.xml"/><Relationship Id="rId10" Type="http://schemas.openxmlformats.org/officeDocument/2006/relationships/notesSlide" Target="../notesSlides/notesSlide553.xml"/><Relationship Id="rId4" Type="http://schemas.openxmlformats.org/officeDocument/2006/relationships/tags" Target="../tags/tag1428.xml"/><Relationship Id="rId9" Type="http://schemas.openxmlformats.org/officeDocument/2006/relationships/slideLayout" Target="../slideLayouts/slideLayout7.xml"/></Relationships>
</file>

<file path=ppt/slides/_rels/slide554.xml.rels><?xml version="1.0" encoding="UTF-8" standalone="yes"?>
<Relationships xmlns="http://schemas.openxmlformats.org/package/2006/relationships"><Relationship Id="rId8" Type="http://schemas.openxmlformats.org/officeDocument/2006/relationships/notesSlide" Target="../notesSlides/notesSlide554.xml"/><Relationship Id="rId3" Type="http://schemas.openxmlformats.org/officeDocument/2006/relationships/tags" Target="../tags/tag1435.xml"/><Relationship Id="rId7" Type="http://schemas.openxmlformats.org/officeDocument/2006/relationships/slideLayout" Target="../slideLayouts/slideLayout2.xml"/><Relationship Id="rId2" Type="http://schemas.openxmlformats.org/officeDocument/2006/relationships/tags" Target="../tags/tag1434.xml"/><Relationship Id="rId1" Type="http://schemas.openxmlformats.org/officeDocument/2006/relationships/tags" Target="../tags/tag1433.xml"/><Relationship Id="rId6" Type="http://schemas.openxmlformats.org/officeDocument/2006/relationships/tags" Target="../tags/tag1438.xml"/><Relationship Id="rId5" Type="http://schemas.openxmlformats.org/officeDocument/2006/relationships/tags" Target="../tags/tag1437.xml"/><Relationship Id="rId4" Type="http://schemas.openxmlformats.org/officeDocument/2006/relationships/tags" Target="../tags/tag1436.xml"/><Relationship Id="rId9" Type="http://schemas.openxmlformats.org/officeDocument/2006/relationships/image" Target="../media/image4.jpeg"/></Relationships>
</file>

<file path=ppt/slides/_rels/slide55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55.xml"/><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notesSlide" Target="../notesSlides/notesSlide556.xml"/><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557.xml"/><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558.xml"/><Relationship Id="rId1" Type="http://schemas.openxmlformats.org/officeDocument/2006/relationships/slideLayout" Target="../slideLayouts/slideLayout2.xml"/><Relationship Id="rId4" Type="http://schemas.openxmlformats.org/officeDocument/2006/relationships/image" Target="../media/image95.png"/></Relationships>
</file>

<file path=ppt/slides/_rels/slide55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559.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6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60.xml"/><Relationship Id="rId1" Type="http://schemas.openxmlformats.org/officeDocument/2006/relationships/slideLayout" Target="../slideLayouts/slideLayout2.xml"/></Relationships>
</file>

<file path=ppt/slides/_rels/slide561.xml.rels><?xml version="1.0" encoding="UTF-8" standalone="yes"?>
<Relationships xmlns="http://schemas.openxmlformats.org/package/2006/relationships"><Relationship Id="rId3" Type="http://schemas.openxmlformats.org/officeDocument/2006/relationships/notesSlide" Target="../notesSlides/notesSlide561.xml"/><Relationship Id="rId2" Type="http://schemas.openxmlformats.org/officeDocument/2006/relationships/slideLayout" Target="../slideLayouts/slideLayout2.xml"/><Relationship Id="rId1" Type="http://schemas.openxmlformats.org/officeDocument/2006/relationships/vmlDrawing" Target="../drawings/vmlDrawing8.vml"/><Relationship Id="rId5" Type="http://schemas.openxmlformats.org/officeDocument/2006/relationships/image" Target="../media/image98.wmf"/><Relationship Id="rId4" Type="http://schemas.openxmlformats.org/officeDocument/2006/relationships/oleObject" Target="../embeddings/oleObject11.bin"/></Relationships>
</file>

<file path=ppt/slides/_rels/slide56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562.xml"/><Relationship Id="rId1" Type="http://schemas.openxmlformats.org/officeDocument/2006/relationships/slideLayout" Target="../slideLayouts/slideLayout2.xml"/></Relationships>
</file>

<file path=ppt/slides/_rels/slide563.xml.rels><?xml version="1.0" encoding="UTF-8" standalone="yes"?>
<Relationships xmlns="http://schemas.openxmlformats.org/package/2006/relationships"><Relationship Id="rId8" Type="http://schemas.openxmlformats.org/officeDocument/2006/relationships/notesSlide" Target="../notesSlides/notesSlide563.xml"/><Relationship Id="rId3" Type="http://schemas.openxmlformats.org/officeDocument/2006/relationships/tags" Target="../tags/tag1441.xml"/><Relationship Id="rId7" Type="http://schemas.openxmlformats.org/officeDocument/2006/relationships/slideLayout" Target="../slideLayouts/slideLayout2.xml"/><Relationship Id="rId2" Type="http://schemas.openxmlformats.org/officeDocument/2006/relationships/tags" Target="../tags/tag1440.xml"/><Relationship Id="rId1" Type="http://schemas.openxmlformats.org/officeDocument/2006/relationships/tags" Target="../tags/tag1439.xml"/><Relationship Id="rId6" Type="http://schemas.openxmlformats.org/officeDocument/2006/relationships/tags" Target="../tags/tag1444.xml"/><Relationship Id="rId5" Type="http://schemas.openxmlformats.org/officeDocument/2006/relationships/tags" Target="../tags/tag1443.xml"/><Relationship Id="rId4" Type="http://schemas.openxmlformats.org/officeDocument/2006/relationships/tags" Target="../tags/tag1442.xml"/><Relationship Id="rId9" Type="http://schemas.openxmlformats.org/officeDocument/2006/relationships/image" Target="../media/image4.jpeg"/></Relationships>
</file>

<file path=ppt/slides/_rels/slide564.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564.xml"/><Relationship Id="rId1" Type="http://schemas.openxmlformats.org/officeDocument/2006/relationships/slideLayout" Target="../slideLayouts/slideLayout2.xml"/></Relationships>
</file>

<file path=ppt/slides/_rels/slide565.xml.rels><?xml version="1.0" encoding="UTF-8" standalone="yes"?>
<Relationships xmlns="http://schemas.openxmlformats.org/package/2006/relationships"><Relationship Id="rId3" Type="http://schemas.openxmlformats.org/officeDocument/2006/relationships/notesSlide" Target="../notesSlides/notesSlide565.xml"/><Relationship Id="rId2" Type="http://schemas.openxmlformats.org/officeDocument/2006/relationships/slideLayout" Target="../slideLayouts/slideLayout2.xml"/><Relationship Id="rId1" Type="http://schemas.openxmlformats.org/officeDocument/2006/relationships/vmlDrawing" Target="../drawings/vmlDrawing9.vml"/><Relationship Id="rId5" Type="http://schemas.openxmlformats.org/officeDocument/2006/relationships/image" Target="../media/image101.wmf"/><Relationship Id="rId4" Type="http://schemas.openxmlformats.org/officeDocument/2006/relationships/oleObject" Target="../embeddings/oleObject12.bin"/></Relationships>
</file>

<file path=ppt/slides/_rels/slide566.xml.rels><?xml version="1.0" encoding="UTF-8" standalone="yes"?>
<Relationships xmlns="http://schemas.openxmlformats.org/package/2006/relationships"><Relationship Id="rId2" Type="http://schemas.openxmlformats.org/officeDocument/2006/relationships/notesSlide" Target="../notesSlides/notesSlide566.xml"/><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2" Type="http://schemas.openxmlformats.org/officeDocument/2006/relationships/notesSlide" Target="../notesSlides/notesSlide567.xml"/><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2" Type="http://schemas.openxmlformats.org/officeDocument/2006/relationships/notesSlide" Target="../notesSlides/notesSlide568.xml"/><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3" Type="http://schemas.openxmlformats.org/officeDocument/2006/relationships/notesSlide" Target="../notesSlides/notesSlide569.xml"/><Relationship Id="rId7" Type="http://schemas.openxmlformats.org/officeDocument/2006/relationships/image" Target="../media/image103.wmf"/><Relationship Id="rId2" Type="http://schemas.openxmlformats.org/officeDocument/2006/relationships/slideLayout" Target="../slideLayouts/slideLayout2.xml"/><Relationship Id="rId1" Type="http://schemas.openxmlformats.org/officeDocument/2006/relationships/vmlDrawing" Target="../drawings/vmlDrawing10.vml"/><Relationship Id="rId6" Type="http://schemas.openxmlformats.org/officeDocument/2006/relationships/oleObject" Target="../embeddings/oleObject14.bin"/><Relationship Id="rId5" Type="http://schemas.openxmlformats.org/officeDocument/2006/relationships/image" Target="../media/image102.wmf"/><Relationship Id="rId4" Type="http://schemas.openxmlformats.org/officeDocument/2006/relationships/oleObject" Target="../embeddings/oleObject13.bin"/></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570.xml.rels><?xml version="1.0" encoding="UTF-8" standalone="yes"?>
<Relationships xmlns="http://schemas.openxmlformats.org/package/2006/relationships"><Relationship Id="rId8" Type="http://schemas.openxmlformats.org/officeDocument/2006/relationships/tags" Target="../tags/tag1452.xml"/><Relationship Id="rId3" Type="http://schemas.openxmlformats.org/officeDocument/2006/relationships/tags" Target="../tags/tag1447.xml"/><Relationship Id="rId7" Type="http://schemas.openxmlformats.org/officeDocument/2006/relationships/tags" Target="../tags/tag1451.xml"/><Relationship Id="rId2" Type="http://schemas.openxmlformats.org/officeDocument/2006/relationships/tags" Target="../tags/tag1446.xml"/><Relationship Id="rId1" Type="http://schemas.openxmlformats.org/officeDocument/2006/relationships/tags" Target="../tags/tag1445.xml"/><Relationship Id="rId6" Type="http://schemas.openxmlformats.org/officeDocument/2006/relationships/tags" Target="../tags/tag1450.xml"/><Relationship Id="rId11" Type="http://schemas.openxmlformats.org/officeDocument/2006/relationships/image" Target="../media/image3.png"/><Relationship Id="rId5" Type="http://schemas.openxmlformats.org/officeDocument/2006/relationships/tags" Target="../tags/tag1449.xml"/><Relationship Id="rId10" Type="http://schemas.openxmlformats.org/officeDocument/2006/relationships/notesSlide" Target="../notesSlides/notesSlide570.xml"/><Relationship Id="rId4" Type="http://schemas.openxmlformats.org/officeDocument/2006/relationships/tags" Target="../tags/tag1448.xml"/><Relationship Id="rId9" Type="http://schemas.openxmlformats.org/officeDocument/2006/relationships/slideLayout" Target="../slideLayouts/slideLayout7.xml"/></Relationships>
</file>

<file path=ppt/slides/_rels/slide571.xml.rels><?xml version="1.0" encoding="UTF-8" standalone="yes"?>
<Relationships xmlns="http://schemas.openxmlformats.org/package/2006/relationships"><Relationship Id="rId2" Type="http://schemas.openxmlformats.org/officeDocument/2006/relationships/notesSlide" Target="../notesSlides/notesSlide571.xml"/><Relationship Id="rId1" Type="http://schemas.openxmlformats.org/officeDocument/2006/relationships/slideLayout" Target="../slideLayouts/slideLayout2.xml"/></Relationships>
</file>

<file path=ppt/slides/_rels/slide57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572.xml"/><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573.xml"/><Relationship Id="rId1" Type="http://schemas.openxmlformats.org/officeDocument/2006/relationships/slideLayout" Target="../slideLayouts/slideLayout2.xml"/></Relationships>
</file>

<file path=ppt/slides/_rels/slide574.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574.xml"/><Relationship Id="rId1" Type="http://schemas.openxmlformats.org/officeDocument/2006/relationships/slideLayout" Target="../slideLayouts/slideLayout2.xml"/></Relationships>
</file>

<file path=ppt/slides/_rels/slide575.xml.rels><?xml version="1.0" encoding="UTF-8" standalone="yes"?>
<Relationships xmlns="http://schemas.openxmlformats.org/package/2006/relationships"><Relationship Id="rId2" Type="http://schemas.openxmlformats.org/officeDocument/2006/relationships/notesSlide" Target="../notesSlides/notesSlide575.xml"/><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8" Type="http://schemas.openxmlformats.org/officeDocument/2006/relationships/tags" Target="../tags/tag1460.xml"/><Relationship Id="rId3" Type="http://schemas.openxmlformats.org/officeDocument/2006/relationships/tags" Target="../tags/tag1455.xml"/><Relationship Id="rId7" Type="http://schemas.openxmlformats.org/officeDocument/2006/relationships/tags" Target="../tags/tag1459.xml"/><Relationship Id="rId2" Type="http://schemas.openxmlformats.org/officeDocument/2006/relationships/tags" Target="../tags/tag1454.xml"/><Relationship Id="rId1" Type="http://schemas.openxmlformats.org/officeDocument/2006/relationships/tags" Target="../tags/tag1453.xml"/><Relationship Id="rId6" Type="http://schemas.openxmlformats.org/officeDocument/2006/relationships/tags" Target="../tags/tag1458.xml"/><Relationship Id="rId11" Type="http://schemas.openxmlformats.org/officeDocument/2006/relationships/image" Target="../media/image3.png"/><Relationship Id="rId5" Type="http://schemas.openxmlformats.org/officeDocument/2006/relationships/tags" Target="../tags/tag1457.xml"/><Relationship Id="rId10" Type="http://schemas.openxmlformats.org/officeDocument/2006/relationships/notesSlide" Target="../notesSlides/notesSlide576.xml"/><Relationship Id="rId4" Type="http://schemas.openxmlformats.org/officeDocument/2006/relationships/tags" Target="../tags/tag1456.xml"/><Relationship Id="rId9" Type="http://schemas.openxmlformats.org/officeDocument/2006/relationships/slideLayout" Target="../slideLayouts/slideLayout7.xml"/></Relationships>
</file>

<file path=ppt/slides/_rels/slide57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577.xml"/><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3" Type="http://schemas.openxmlformats.org/officeDocument/2006/relationships/image" Target="../media/image108.png"/><Relationship Id="rId2" Type="http://schemas.openxmlformats.org/officeDocument/2006/relationships/notesSlide" Target="../notesSlides/notesSlide578.xml"/><Relationship Id="rId1" Type="http://schemas.openxmlformats.org/officeDocument/2006/relationships/slideLayout" Target="../slideLayouts/slideLayout2.xml"/></Relationships>
</file>

<file path=ppt/slides/_rels/slide579.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579.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8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580.xml"/><Relationship Id="rId1" Type="http://schemas.openxmlformats.org/officeDocument/2006/relationships/slideLayout" Target="../slideLayouts/slideLayout7.xml"/></Relationships>
</file>

<file path=ppt/slides/_rels/slide581.xml.rels><?xml version="1.0" encoding="UTF-8" standalone="yes"?>
<Relationships xmlns="http://schemas.openxmlformats.org/package/2006/relationships"><Relationship Id="rId3" Type="http://schemas.openxmlformats.org/officeDocument/2006/relationships/tags" Target="../tags/tag1463.xml"/><Relationship Id="rId7" Type="http://schemas.openxmlformats.org/officeDocument/2006/relationships/notesSlide" Target="../notesSlides/notesSlide581.xml"/><Relationship Id="rId2" Type="http://schemas.openxmlformats.org/officeDocument/2006/relationships/tags" Target="../tags/tag1462.xml"/><Relationship Id="rId1" Type="http://schemas.openxmlformats.org/officeDocument/2006/relationships/tags" Target="../tags/tag1461.xml"/><Relationship Id="rId6" Type="http://schemas.openxmlformats.org/officeDocument/2006/relationships/slideLayout" Target="../slideLayouts/slideLayout7.xml"/><Relationship Id="rId5" Type="http://schemas.openxmlformats.org/officeDocument/2006/relationships/tags" Target="../tags/tag1465.xml"/><Relationship Id="rId4" Type="http://schemas.openxmlformats.org/officeDocument/2006/relationships/tags" Target="../tags/tag1464.xml"/></Relationships>
</file>

<file path=ppt/slides/_rels/slide582.xml.rels><?xml version="1.0" encoding="UTF-8" standalone="yes"?>
<Relationships xmlns="http://schemas.openxmlformats.org/package/2006/relationships"><Relationship Id="rId8" Type="http://schemas.openxmlformats.org/officeDocument/2006/relationships/tags" Target="../tags/tag1473.xml"/><Relationship Id="rId13" Type="http://schemas.openxmlformats.org/officeDocument/2006/relationships/slideLayout" Target="../slideLayouts/slideLayout7.xml"/><Relationship Id="rId3" Type="http://schemas.openxmlformats.org/officeDocument/2006/relationships/tags" Target="../tags/tag1468.xml"/><Relationship Id="rId7" Type="http://schemas.openxmlformats.org/officeDocument/2006/relationships/tags" Target="../tags/tag1472.xml"/><Relationship Id="rId12" Type="http://schemas.openxmlformats.org/officeDocument/2006/relationships/tags" Target="../tags/tag1477.xml"/><Relationship Id="rId2" Type="http://schemas.openxmlformats.org/officeDocument/2006/relationships/tags" Target="../tags/tag1467.xml"/><Relationship Id="rId1" Type="http://schemas.openxmlformats.org/officeDocument/2006/relationships/tags" Target="../tags/tag1466.xml"/><Relationship Id="rId6" Type="http://schemas.openxmlformats.org/officeDocument/2006/relationships/tags" Target="../tags/tag1471.xml"/><Relationship Id="rId11" Type="http://schemas.openxmlformats.org/officeDocument/2006/relationships/tags" Target="../tags/tag1476.xml"/><Relationship Id="rId5" Type="http://schemas.openxmlformats.org/officeDocument/2006/relationships/tags" Target="../tags/tag1470.xml"/><Relationship Id="rId15" Type="http://schemas.openxmlformats.org/officeDocument/2006/relationships/image" Target="../media/image3.png"/><Relationship Id="rId10" Type="http://schemas.openxmlformats.org/officeDocument/2006/relationships/tags" Target="../tags/tag1475.xml"/><Relationship Id="rId4" Type="http://schemas.openxmlformats.org/officeDocument/2006/relationships/tags" Target="../tags/tag1469.xml"/><Relationship Id="rId9" Type="http://schemas.openxmlformats.org/officeDocument/2006/relationships/tags" Target="../tags/tag1474.xml"/><Relationship Id="rId14" Type="http://schemas.openxmlformats.org/officeDocument/2006/relationships/notesSlide" Target="../notesSlides/notesSlide582.xml"/></Relationships>
</file>

<file path=ppt/slides/_rels/slide583.xml.rels><?xml version="1.0" encoding="UTF-8" standalone="yes"?>
<Relationships xmlns="http://schemas.openxmlformats.org/package/2006/relationships"><Relationship Id="rId3" Type="http://schemas.openxmlformats.org/officeDocument/2006/relationships/tags" Target="../tags/tag1480.xml"/><Relationship Id="rId7" Type="http://schemas.openxmlformats.org/officeDocument/2006/relationships/image" Target="../media/image4.jpeg"/><Relationship Id="rId2" Type="http://schemas.openxmlformats.org/officeDocument/2006/relationships/tags" Target="../tags/tag1479.xml"/><Relationship Id="rId1" Type="http://schemas.openxmlformats.org/officeDocument/2006/relationships/tags" Target="../tags/tag1478.xml"/><Relationship Id="rId6" Type="http://schemas.openxmlformats.org/officeDocument/2006/relationships/notesSlide" Target="../notesSlides/notesSlide583.xml"/><Relationship Id="rId5" Type="http://schemas.openxmlformats.org/officeDocument/2006/relationships/slideLayout" Target="../slideLayouts/slideLayout2.xml"/><Relationship Id="rId4" Type="http://schemas.openxmlformats.org/officeDocument/2006/relationships/tags" Target="../tags/tag1481.xml"/></Relationships>
</file>

<file path=ppt/slides/_rels/slide584.xml.rels><?xml version="1.0" encoding="UTF-8" standalone="yes"?>
<Relationships xmlns="http://schemas.openxmlformats.org/package/2006/relationships"><Relationship Id="rId2" Type="http://schemas.openxmlformats.org/officeDocument/2006/relationships/notesSlide" Target="../notesSlides/notesSlide584.xml"/><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2" Type="http://schemas.openxmlformats.org/officeDocument/2006/relationships/notesSlide" Target="../notesSlides/notesSlide585.xml"/><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2" Type="http://schemas.openxmlformats.org/officeDocument/2006/relationships/notesSlide" Target="../notesSlides/notesSlide586.xml"/><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2" Type="http://schemas.openxmlformats.org/officeDocument/2006/relationships/notesSlide" Target="../notesSlides/notesSlide587.xml"/><Relationship Id="rId1" Type="http://schemas.openxmlformats.org/officeDocument/2006/relationships/slideLayout" Target="../slideLayouts/slideLayout2.xml"/></Relationships>
</file>

<file path=ppt/slides/_rels/slide588.xml.rels><?xml version="1.0" encoding="UTF-8" standalone="yes"?>
<Relationships xmlns="http://schemas.openxmlformats.org/package/2006/relationships"><Relationship Id="rId2" Type="http://schemas.openxmlformats.org/officeDocument/2006/relationships/notesSlide" Target="../notesSlides/notesSlide588.xml"/><Relationship Id="rId1" Type="http://schemas.openxmlformats.org/officeDocument/2006/relationships/slideLayout" Target="../slideLayouts/slideLayout2.xml"/></Relationships>
</file>

<file path=ppt/slides/_rels/slide589.xml.rels><?xml version="1.0" encoding="UTF-8" standalone="yes"?>
<Relationships xmlns="http://schemas.openxmlformats.org/package/2006/relationships"><Relationship Id="rId3" Type="http://schemas.openxmlformats.org/officeDocument/2006/relationships/tags" Target="../tags/tag1484.xml"/><Relationship Id="rId7" Type="http://schemas.openxmlformats.org/officeDocument/2006/relationships/image" Target="../media/image4.jpeg"/><Relationship Id="rId2" Type="http://schemas.openxmlformats.org/officeDocument/2006/relationships/tags" Target="../tags/tag1483.xml"/><Relationship Id="rId1" Type="http://schemas.openxmlformats.org/officeDocument/2006/relationships/tags" Target="../tags/tag1482.xml"/><Relationship Id="rId6" Type="http://schemas.openxmlformats.org/officeDocument/2006/relationships/notesSlide" Target="../notesSlides/notesSlide589.xml"/><Relationship Id="rId5" Type="http://schemas.openxmlformats.org/officeDocument/2006/relationships/slideLayout" Target="../slideLayouts/slideLayout2.xml"/><Relationship Id="rId4" Type="http://schemas.openxmlformats.org/officeDocument/2006/relationships/tags" Target="../tags/tag148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590.xml.rels><?xml version="1.0" encoding="UTF-8" standalone="yes"?>
<Relationships xmlns="http://schemas.openxmlformats.org/package/2006/relationships"><Relationship Id="rId2" Type="http://schemas.openxmlformats.org/officeDocument/2006/relationships/notesSlide" Target="../notesSlides/notesSlide590.xml"/><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2" Type="http://schemas.openxmlformats.org/officeDocument/2006/relationships/notesSlide" Target="../notesSlides/notesSlide591.xml"/><Relationship Id="rId1" Type="http://schemas.openxmlformats.org/officeDocument/2006/relationships/slideLayout" Target="../slideLayouts/slideLayout2.xml"/></Relationships>
</file>

<file path=ppt/slides/_rels/slide592.xml.rels><?xml version="1.0" encoding="UTF-8" standalone="yes"?>
<Relationships xmlns="http://schemas.openxmlformats.org/package/2006/relationships"><Relationship Id="rId2" Type="http://schemas.openxmlformats.org/officeDocument/2006/relationships/notesSlide" Target="../notesSlides/notesSlide592.xml"/><Relationship Id="rId1" Type="http://schemas.openxmlformats.org/officeDocument/2006/relationships/slideLayout" Target="../slideLayouts/slideLayout2.xml"/></Relationships>
</file>

<file path=ppt/slides/_rels/slide593.xml.rels><?xml version="1.0" encoding="UTF-8" standalone="yes"?>
<Relationships xmlns="http://schemas.openxmlformats.org/package/2006/relationships"><Relationship Id="rId3" Type="http://schemas.openxmlformats.org/officeDocument/2006/relationships/tags" Target="../tags/tag1488.xml"/><Relationship Id="rId7" Type="http://schemas.openxmlformats.org/officeDocument/2006/relationships/image" Target="../media/image4.jpeg"/><Relationship Id="rId2" Type="http://schemas.openxmlformats.org/officeDocument/2006/relationships/tags" Target="../tags/tag1487.xml"/><Relationship Id="rId1" Type="http://schemas.openxmlformats.org/officeDocument/2006/relationships/tags" Target="../tags/tag1486.xml"/><Relationship Id="rId6" Type="http://schemas.openxmlformats.org/officeDocument/2006/relationships/notesSlide" Target="../notesSlides/notesSlide593.xml"/><Relationship Id="rId5" Type="http://schemas.openxmlformats.org/officeDocument/2006/relationships/slideLayout" Target="../slideLayouts/slideLayout2.xml"/><Relationship Id="rId4" Type="http://schemas.openxmlformats.org/officeDocument/2006/relationships/tags" Target="../tags/tag1489.xml"/></Relationships>
</file>

<file path=ppt/slides/_rels/slide594.xml.rels><?xml version="1.0" encoding="UTF-8" standalone="yes"?>
<Relationships xmlns="http://schemas.openxmlformats.org/package/2006/relationships"><Relationship Id="rId2" Type="http://schemas.openxmlformats.org/officeDocument/2006/relationships/notesSlide" Target="../notesSlides/notesSlide594.xml"/><Relationship Id="rId1" Type="http://schemas.openxmlformats.org/officeDocument/2006/relationships/slideLayout" Target="../slideLayouts/slideLayout2.xml"/></Relationships>
</file>

<file path=ppt/slides/_rels/slide595.xml.rels><?xml version="1.0" encoding="UTF-8" standalone="yes"?>
<Relationships xmlns="http://schemas.openxmlformats.org/package/2006/relationships"><Relationship Id="rId2" Type="http://schemas.openxmlformats.org/officeDocument/2006/relationships/notesSlide" Target="../notesSlides/notesSlide595.xml"/><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3" Type="http://schemas.openxmlformats.org/officeDocument/2006/relationships/tags" Target="../tags/tag1492.xml"/><Relationship Id="rId7" Type="http://schemas.openxmlformats.org/officeDocument/2006/relationships/notesSlide" Target="../notesSlides/notesSlide596.xml"/><Relationship Id="rId2" Type="http://schemas.openxmlformats.org/officeDocument/2006/relationships/tags" Target="../tags/tag1491.xml"/><Relationship Id="rId1" Type="http://schemas.openxmlformats.org/officeDocument/2006/relationships/tags" Target="../tags/tag1490.xml"/><Relationship Id="rId6" Type="http://schemas.openxmlformats.org/officeDocument/2006/relationships/slideLayout" Target="../slideLayouts/slideLayout7.xml"/><Relationship Id="rId5" Type="http://schemas.openxmlformats.org/officeDocument/2006/relationships/tags" Target="../tags/tag1494.xml"/><Relationship Id="rId4" Type="http://schemas.openxmlformats.org/officeDocument/2006/relationships/tags" Target="../tags/tag1493.xml"/></Relationships>
</file>

<file path=ppt/slides/_rels/slide597.xml.rels><?xml version="1.0" encoding="UTF-8" standalone="yes"?>
<Relationships xmlns="http://schemas.openxmlformats.org/package/2006/relationships"><Relationship Id="rId8" Type="http://schemas.openxmlformats.org/officeDocument/2006/relationships/tags" Target="../tags/tag1502.xml"/><Relationship Id="rId13" Type="http://schemas.openxmlformats.org/officeDocument/2006/relationships/slideLayout" Target="../slideLayouts/slideLayout7.xml"/><Relationship Id="rId3" Type="http://schemas.openxmlformats.org/officeDocument/2006/relationships/tags" Target="../tags/tag1497.xml"/><Relationship Id="rId7" Type="http://schemas.openxmlformats.org/officeDocument/2006/relationships/tags" Target="../tags/tag1501.xml"/><Relationship Id="rId12" Type="http://schemas.openxmlformats.org/officeDocument/2006/relationships/tags" Target="../tags/tag1506.xml"/><Relationship Id="rId2" Type="http://schemas.openxmlformats.org/officeDocument/2006/relationships/tags" Target="../tags/tag1496.xml"/><Relationship Id="rId1" Type="http://schemas.openxmlformats.org/officeDocument/2006/relationships/tags" Target="../tags/tag1495.xml"/><Relationship Id="rId6" Type="http://schemas.openxmlformats.org/officeDocument/2006/relationships/tags" Target="../tags/tag1500.xml"/><Relationship Id="rId11" Type="http://schemas.openxmlformats.org/officeDocument/2006/relationships/tags" Target="../tags/tag1505.xml"/><Relationship Id="rId5" Type="http://schemas.openxmlformats.org/officeDocument/2006/relationships/tags" Target="../tags/tag1499.xml"/><Relationship Id="rId15" Type="http://schemas.openxmlformats.org/officeDocument/2006/relationships/image" Target="../media/image3.png"/><Relationship Id="rId10" Type="http://schemas.openxmlformats.org/officeDocument/2006/relationships/tags" Target="../tags/tag1504.xml"/><Relationship Id="rId4" Type="http://schemas.openxmlformats.org/officeDocument/2006/relationships/tags" Target="../tags/tag1498.xml"/><Relationship Id="rId9" Type="http://schemas.openxmlformats.org/officeDocument/2006/relationships/tags" Target="../tags/tag1503.xml"/><Relationship Id="rId14" Type="http://schemas.openxmlformats.org/officeDocument/2006/relationships/notesSlide" Target="../notesSlides/notesSlide597.xml"/></Relationships>
</file>

<file path=ppt/slides/_rels/slide598.xml.rels><?xml version="1.0" encoding="UTF-8" standalone="yes"?>
<Relationships xmlns="http://schemas.openxmlformats.org/package/2006/relationships"><Relationship Id="rId3" Type="http://schemas.openxmlformats.org/officeDocument/2006/relationships/tags" Target="../tags/tag1509.xml"/><Relationship Id="rId7" Type="http://schemas.openxmlformats.org/officeDocument/2006/relationships/image" Target="../media/image4.jpeg"/><Relationship Id="rId2" Type="http://schemas.openxmlformats.org/officeDocument/2006/relationships/tags" Target="../tags/tag1508.xml"/><Relationship Id="rId1" Type="http://schemas.openxmlformats.org/officeDocument/2006/relationships/tags" Target="../tags/tag1507.xml"/><Relationship Id="rId6" Type="http://schemas.openxmlformats.org/officeDocument/2006/relationships/notesSlide" Target="../notesSlides/notesSlide598.xml"/><Relationship Id="rId5" Type="http://schemas.openxmlformats.org/officeDocument/2006/relationships/slideLayout" Target="../slideLayouts/slideLayout2.xml"/><Relationship Id="rId4" Type="http://schemas.openxmlformats.org/officeDocument/2006/relationships/tags" Target="../tags/tag1510.xml"/></Relationships>
</file>

<file path=ppt/slides/_rels/slide599.xml.rels><?xml version="1.0" encoding="UTF-8" standalone="yes"?>
<Relationships xmlns="http://schemas.openxmlformats.org/package/2006/relationships"><Relationship Id="rId2" Type="http://schemas.openxmlformats.org/officeDocument/2006/relationships/notesSlide" Target="../notesSlides/notesSlide59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notesSlide" Target="../notesSlides/notesSlide6.xml"/><Relationship Id="rId3" Type="http://schemas.openxmlformats.org/officeDocument/2006/relationships/tags" Target="../tags/tag15.xml"/><Relationship Id="rId7" Type="http://schemas.openxmlformats.org/officeDocument/2006/relationships/slideLayout" Target="../slideLayouts/slideLayout2.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tags" Target="../tags/tag18.xml"/><Relationship Id="rId5" Type="http://schemas.openxmlformats.org/officeDocument/2006/relationships/tags" Target="../tags/tag17.xml"/><Relationship Id="rId4" Type="http://schemas.openxmlformats.org/officeDocument/2006/relationships/tags" Target="../tags/tag16.xml"/><Relationship Id="rId9" Type="http://schemas.openxmlformats.org/officeDocument/2006/relationships/image" Target="../media/image4.jpe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00.xml.rels><?xml version="1.0" encoding="UTF-8" standalone="yes"?>
<Relationships xmlns="http://schemas.openxmlformats.org/package/2006/relationships"><Relationship Id="rId3" Type="http://schemas.openxmlformats.org/officeDocument/2006/relationships/tags" Target="../tags/tag1513.xml"/><Relationship Id="rId7" Type="http://schemas.openxmlformats.org/officeDocument/2006/relationships/image" Target="../media/image4.jpeg"/><Relationship Id="rId2" Type="http://schemas.openxmlformats.org/officeDocument/2006/relationships/tags" Target="../tags/tag1512.xml"/><Relationship Id="rId1" Type="http://schemas.openxmlformats.org/officeDocument/2006/relationships/tags" Target="../tags/tag1511.xml"/><Relationship Id="rId6" Type="http://schemas.openxmlformats.org/officeDocument/2006/relationships/notesSlide" Target="../notesSlides/notesSlide600.xml"/><Relationship Id="rId5" Type="http://schemas.openxmlformats.org/officeDocument/2006/relationships/slideLayout" Target="../slideLayouts/slideLayout2.xml"/><Relationship Id="rId4" Type="http://schemas.openxmlformats.org/officeDocument/2006/relationships/tags" Target="../tags/tag1514.xml"/></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601.xml"/><Relationship Id="rId1" Type="http://schemas.openxmlformats.org/officeDocument/2006/relationships/slideLayout" Target="../slideLayouts/slideLayout2.xml"/></Relationships>
</file>

<file path=ppt/slides/_rels/slide602.xml.rels><?xml version="1.0" encoding="UTF-8" standalone="yes"?>
<Relationships xmlns="http://schemas.openxmlformats.org/package/2006/relationships"><Relationship Id="rId2" Type="http://schemas.openxmlformats.org/officeDocument/2006/relationships/notesSlide" Target="../notesSlides/notesSlide602.xml"/><Relationship Id="rId1" Type="http://schemas.openxmlformats.org/officeDocument/2006/relationships/slideLayout" Target="../slideLayouts/slideLayout2.xml"/></Relationships>
</file>

<file path=ppt/slides/_rels/slide603.xml.rels><?xml version="1.0" encoding="UTF-8" standalone="yes"?>
<Relationships xmlns="http://schemas.openxmlformats.org/package/2006/relationships"><Relationship Id="rId3" Type="http://schemas.openxmlformats.org/officeDocument/2006/relationships/tags" Target="../tags/tag1517.xml"/><Relationship Id="rId7" Type="http://schemas.openxmlformats.org/officeDocument/2006/relationships/image" Target="../media/image4.jpeg"/><Relationship Id="rId2" Type="http://schemas.openxmlformats.org/officeDocument/2006/relationships/tags" Target="../tags/tag1516.xml"/><Relationship Id="rId1" Type="http://schemas.openxmlformats.org/officeDocument/2006/relationships/tags" Target="../tags/tag1515.xml"/><Relationship Id="rId6" Type="http://schemas.openxmlformats.org/officeDocument/2006/relationships/notesSlide" Target="../notesSlides/notesSlide603.xml"/><Relationship Id="rId5" Type="http://schemas.openxmlformats.org/officeDocument/2006/relationships/slideLayout" Target="../slideLayouts/slideLayout2.xml"/><Relationship Id="rId4" Type="http://schemas.openxmlformats.org/officeDocument/2006/relationships/tags" Target="../tags/tag1518.xml"/></Relationships>
</file>

<file path=ppt/slides/_rels/slide604.xml.rels><?xml version="1.0" encoding="UTF-8" standalone="yes"?>
<Relationships xmlns="http://schemas.openxmlformats.org/package/2006/relationships"><Relationship Id="rId2" Type="http://schemas.openxmlformats.org/officeDocument/2006/relationships/notesSlide" Target="../notesSlides/notesSlide604.xml"/><Relationship Id="rId1" Type="http://schemas.openxmlformats.org/officeDocument/2006/relationships/slideLayout" Target="../slideLayouts/slideLayout2.xml"/></Relationships>
</file>

<file path=ppt/slides/_rels/slide605.xml.rels><?xml version="1.0" encoding="UTF-8" standalone="yes"?>
<Relationships xmlns="http://schemas.openxmlformats.org/package/2006/relationships"><Relationship Id="rId3" Type="http://schemas.openxmlformats.org/officeDocument/2006/relationships/tags" Target="../tags/tag1521.xml"/><Relationship Id="rId7" Type="http://schemas.openxmlformats.org/officeDocument/2006/relationships/notesSlide" Target="../notesSlides/notesSlide605.xml"/><Relationship Id="rId2" Type="http://schemas.openxmlformats.org/officeDocument/2006/relationships/tags" Target="../tags/tag1520.xml"/><Relationship Id="rId1" Type="http://schemas.openxmlformats.org/officeDocument/2006/relationships/tags" Target="../tags/tag1519.xml"/><Relationship Id="rId6" Type="http://schemas.openxmlformats.org/officeDocument/2006/relationships/slideLayout" Target="../slideLayouts/slideLayout7.xml"/><Relationship Id="rId5" Type="http://schemas.openxmlformats.org/officeDocument/2006/relationships/tags" Target="../tags/tag1523.xml"/><Relationship Id="rId4" Type="http://schemas.openxmlformats.org/officeDocument/2006/relationships/tags" Target="../tags/tag1522.xml"/></Relationships>
</file>

<file path=ppt/slides/_rels/slide606.xml.rels><?xml version="1.0" encoding="UTF-8" standalone="yes"?>
<Relationships xmlns="http://schemas.openxmlformats.org/package/2006/relationships"><Relationship Id="rId8" Type="http://schemas.openxmlformats.org/officeDocument/2006/relationships/tags" Target="../tags/tag1531.xml"/><Relationship Id="rId13" Type="http://schemas.openxmlformats.org/officeDocument/2006/relationships/slideLayout" Target="../slideLayouts/slideLayout7.xml"/><Relationship Id="rId3" Type="http://schemas.openxmlformats.org/officeDocument/2006/relationships/tags" Target="../tags/tag1526.xml"/><Relationship Id="rId7" Type="http://schemas.openxmlformats.org/officeDocument/2006/relationships/tags" Target="../tags/tag1530.xml"/><Relationship Id="rId12" Type="http://schemas.openxmlformats.org/officeDocument/2006/relationships/tags" Target="../tags/tag1535.xml"/><Relationship Id="rId2" Type="http://schemas.openxmlformats.org/officeDocument/2006/relationships/tags" Target="../tags/tag1525.xml"/><Relationship Id="rId1" Type="http://schemas.openxmlformats.org/officeDocument/2006/relationships/tags" Target="../tags/tag1524.xml"/><Relationship Id="rId6" Type="http://schemas.openxmlformats.org/officeDocument/2006/relationships/tags" Target="../tags/tag1529.xml"/><Relationship Id="rId11" Type="http://schemas.openxmlformats.org/officeDocument/2006/relationships/tags" Target="../tags/tag1534.xml"/><Relationship Id="rId5" Type="http://schemas.openxmlformats.org/officeDocument/2006/relationships/tags" Target="../tags/tag1528.xml"/><Relationship Id="rId15" Type="http://schemas.openxmlformats.org/officeDocument/2006/relationships/image" Target="../media/image3.png"/><Relationship Id="rId10" Type="http://schemas.openxmlformats.org/officeDocument/2006/relationships/tags" Target="../tags/tag1533.xml"/><Relationship Id="rId4" Type="http://schemas.openxmlformats.org/officeDocument/2006/relationships/tags" Target="../tags/tag1527.xml"/><Relationship Id="rId9" Type="http://schemas.openxmlformats.org/officeDocument/2006/relationships/tags" Target="../tags/tag1532.xml"/><Relationship Id="rId14" Type="http://schemas.openxmlformats.org/officeDocument/2006/relationships/notesSlide" Target="../notesSlides/notesSlide606.xml"/></Relationships>
</file>

<file path=ppt/slides/_rels/slide607.xml.rels><?xml version="1.0" encoding="UTF-8" standalone="yes"?>
<Relationships xmlns="http://schemas.openxmlformats.org/package/2006/relationships"><Relationship Id="rId3" Type="http://schemas.openxmlformats.org/officeDocument/2006/relationships/tags" Target="../tags/tag1538.xml"/><Relationship Id="rId2" Type="http://schemas.openxmlformats.org/officeDocument/2006/relationships/tags" Target="../tags/tag1537.xml"/><Relationship Id="rId1" Type="http://schemas.openxmlformats.org/officeDocument/2006/relationships/tags" Target="../tags/tag1536.xml"/><Relationship Id="rId6" Type="http://schemas.openxmlformats.org/officeDocument/2006/relationships/image" Target="../media/image4.jpeg"/><Relationship Id="rId5" Type="http://schemas.openxmlformats.org/officeDocument/2006/relationships/notesSlide" Target="../notesSlides/notesSlide607.xml"/><Relationship Id="rId4" Type="http://schemas.openxmlformats.org/officeDocument/2006/relationships/slideLayout" Target="../slideLayouts/slideLayout2.xml"/></Relationships>
</file>

<file path=ppt/slides/_rels/slide608.xml.rels><?xml version="1.0" encoding="UTF-8" standalone="yes"?>
<Relationships xmlns="http://schemas.openxmlformats.org/package/2006/relationships"><Relationship Id="rId2" Type="http://schemas.openxmlformats.org/officeDocument/2006/relationships/notesSlide" Target="../notesSlides/notesSlide608.xml"/><Relationship Id="rId1" Type="http://schemas.openxmlformats.org/officeDocument/2006/relationships/slideLayout" Target="../slideLayouts/slideLayout2.xml"/></Relationships>
</file>

<file path=ppt/slides/_rels/slide609.xml.rels><?xml version="1.0" encoding="UTF-8" standalone="yes"?>
<Relationships xmlns="http://schemas.openxmlformats.org/package/2006/relationships"><Relationship Id="rId2" Type="http://schemas.openxmlformats.org/officeDocument/2006/relationships/notesSlide" Target="../notesSlides/notesSlide609.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10.xml.rels><?xml version="1.0" encoding="UTF-8" standalone="yes"?>
<Relationships xmlns="http://schemas.openxmlformats.org/package/2006/relationships"><Relationship Id="rId2" Type="http://schemas.openxmlformats.org/officeDocument/2006/relationships/notesSlide" Target="../notesSlides/notesSlide610.xml"/><Relationship Id="rId1" Type="http://schemas.openxmlformats.org/officeDocument/2006/relationships/slideLayout" Target="../slideLayouts/slideLayout2.xml"/></Relationships>
</file>

<file path=ppt/slides/_rels/slide611.xml.rels><?xml version="1.0" encoding="UTF-8" standalone="yes"?>
<Relationships xmlns="http://schemas.openxmlformats.org/package/2006/relationships"><Relationship Id="rId2" Type="http://schemas.openxmlformats.org/officeDocument/2006/relationships/notesSlide" Target="../notesSlides/notesSlide611.xml"/><Relationship Id="rId1" Type="http://schemas.openxmlformats.org/officeDocument/2006/relationships/slideLayout" Target="../slideLayouts/slideLayout2.xml"/></Relationships>
</file>

<file path=ppt/slides/_rels/slide612.xml.rels><?xml version="1.0" encoding="UTF-8" standalone="yes"?>
<Relationships xmlns="http://schemas.openxmlformats.org/package/2006/relationships"><Relationship Id="rId2" Type="http://schemas.openxmlformats.org/officeDocument/2006/relationships/notesSlide" Target="../notesSlides/notesSlide612.xml"/><Relationship Id="rId1" Type="http://schemas.openxmlformats.org/officeDocument/2006/relationships/slideLayout" Target="../slideLayouts/slideLayout2.xml"/></Relationships>
</file>

<file path=ppt/slides/_rels/slide613.xml.rels><?xml version="1.0" encoding="UTF-8" standalone="yes"?>
<Relationships xmlns="http://schemas.openxmlformats.org/package/2006/relationships"><Relationship Id="rId3" Type="http://schemas.openxmlformats.org/officeDocument/2006/relationships/tags" Target="../tags/tag1541.xml"/><Relationship Id="rId2" Type="http://schemas.openxmlformats.org/officeDocument/2006/relationships/tags" Target="../tags/tag1540.xml"/><Relationship Id="rId1" Type="http://schemas.openxmlformats.org/officeDocument/2006/relationships/tags" Target="../tags/tag1539.xml"/><Relationship Id="rId6" Type="http://schemas.openxmlformats.org/officeDocument/2006/relationships/image" Target="../media/image4.jpeg"/><Relationship Id="rId5" Type="http://schemas.openxmlformats.org/officeDocument/2006/relationships/notesSlide" Target="../notesSlides/notesSlide613.xml"/><Relationship Id="rId4" Type="http://schemas.openxmlformats.org/officeDocument/2006/relationships/slideLayout" Target="../slideLayouts/slideLayout2.xml"/></Relationships>
</file>

<file path=ppt/slides/_rels/slide614.xml.rels><?xml version="1.0" encoding="UTF-8" standalone="yes"?>
<Relationships xmlns="http://schemas.openxmlformats.org/package/2006/relationships"><Relationship Id="rId2" Type="http://schemas.openxmlformats.org/officeDocument/2006/relationships/notesSlide" Target="../notesSlides/notesSlide614.xml"/><Relationship Id="rId1" Type="http://schemas.openxmlformats.org/officeDocument/2006/relationships/slideLayout" Target="../slideLayouts/slideLayout2.xml"/></Relationships>
</file>

<file path=ppt/slides/_rels/slide615.xml.rels><?xml version="1.0" encoding="UTF-8" standalone="yes"?>
<Relationships xmlns="http://schemas.openxmlformats.org/package/2006/relationships"><Relationship Id="rId2" Type="http://schemas.openxmlformats.org/officeDocument/2006/relationships/notesSlide" Target="../notesSlides/notesSlide615.xml"/><Relationship Id="rId1" Type="http://schemas.openxmlformats.org/officeDocument/2006/relationships/slideLayout" Target="../slideLayouts/slideLayout2.xml"/></Relationships>
</file>

<file path=ppt/slides/_rels/slide616.xml.rels><?xml version="1.0" encoding="UTF-8" standalone="yes"?>
<Relationships xmlns="http://schemas.openxmlformats.org/package/2006/relationships"><Relationship Id="rId2" Type="http://schemas.openxmlformats.org/officeDocument/2006/relationships/notesSlide" Target="../notesSlides/notesSlide616.xml"/><Relationship Id="rId1" Type="http://schemas.openxmlformats.org/officeDocument/2006/relationships/slideLayout" Target="../slideLayouts/slideLayout2.xml"/></Relationships>
</file>

<file path=ppt/slides/_rels/slide617.xml.rels><?xml version="1.0" encoding="UTF-8" standalone="yes"?>
<Relationships xmlns="http://schemas.openxmlformats.org/package/2006/relationships"><Relationship Id="rId3" Type="http://schemas.openxmlformats.org/officeDocument/2006/relationships/tags" Target="../tags/tag1544.xml"/><Relationship Id="rId7" Type="http://schemas.openxmlformats.org/officeDocument/2006/relationships/notesSlide" Target="../notesSlides/notesSlide617.xml"/><Relationship Id="rId2" Type="http://schemas.openxmlformats.org/officeDocument/2006/relationships/tags" Target="../tags/tag1543.xml"/><Relationship Id="rId1" Type="http://schemas.openxmlformats.org/officeDocument/2006/relationships/tags" Target="../tags/tag1542.xml"/><Relationship Id="rId6" Type="http://schemas.openxmlformats.org/officeDocument/2006/relationships/slideLayout" Target="../slideLayouts/slideLayout7.xml"/><Relationship Id="rId5" Type="http://schemas.openxmlformats.org/officeDocument/2006/relationships/tags" Target="../tags/tag1546.xml"/><Relationship Id="rId4" Type="http://schemas.openxmlformats.org/officeDocument/2006/relationships/tags" Target="../tags/tag1545.xml"/></Relationships>
</file>

<file path=ppt/slides/_rels/slide618.xml.rels><?xml version="1.0" encoding="UTF-8" standalone="yes"?>
<Relationships xmlns="http://schemas.openxmlformats.org/package/2006/relationships"><Relationship Id="rId8" Type="http://schemas.openxmlformats.org/officeDocument/2006/relationships/tags" Target="../tags/tag1554.xml"/><Relationship Id="rId13" Type="http://schemas.openxmlformats.org/officeDocument/2006/relationships/slideLayout" Target="../slideLayouts/slideLayout7.xml"/><Relationship Id="rId3" Type="http://schemas.openxmlformats.org/officeDocument/2006/relationships/tags" Target="../tags/tag1549.xml"/><Relationship Id="rId7" Type="http://schemas.openxmlformats.org/officeDocument/2006/relationships/tags" Target="../tags/tag1553.xml"/><Relationship Id="rId12" Type="http://schemas.openxmlformats.org/officeDocument/2006/relationships/tags" Target="../tags/tag1558.xml"/><Relationship Id="rId2" Type="http://schemas.openxmlformats.org/officeDocument/2006/relationships/tags" Target="../tags/tag1548.xml"/><Relationship Id="rId1" Type="http://schemas.openxmlformats.org/officeDocument/2006/relationships/tags" Target="../tags/tag1547.xml"/><Relationship Id="rId6" Type="http://schemas.openxmlformats.org/officeDocument/2006/relationships/tags" Target="../tags/tag1552.xml"/><Relationship Id="rId11" Type="http://schemas.openxmlformats.org/officeDocument/2006/relationships/tags" Target="../tags/tag1557.xml"/><Relationship Id="rId5" Type="http://schemas.openxmlformats.org/officeDocument/2006/relationships/tags" Target="../tags/tag1551.xml"/><Relationship Id="rId15" Type="http://schemas.openxmlformats.org/officeDocument/2006/relationships/image" Target="../media/image3.png"/><Relationship Id="rId10" Type="http://schemas.openxmlformats.org/officeDocument/2006/relationships/tags" Target="../tags/tag1556.xml"/><Relationship Id="rId4" Type="http://schemas.openxmlformats.org/officeDocument/2006/relationships/tags" Target="../tags/tag1550.xml"/><Relationship Id="rId9" Type="http://schemas.openxmlformats.org/officeDocument/2006/relationships/tags" Target="../tags/tag1555.xml"/><Relationship Id="rId14" Type="http://schemas.openxmlformats.org/officeDocument/2006/relationships/notesSlide" Target="../notesSlides/notesSlide618.xml"/></Relationships>
</file>

<file path=ppt/slides/_rels/slide619.xml.rels><?xml version="1.0" encoding="UTF-8" standalone="yes"?>
<Relationships xmlns="http://schemas.openxmlformats.org/package/2006/relationships"><Relationship Id="rId2" Type="http://schemas.openxmlformats.org/officeDocument/2006/relationships/notesSlide" Target="../notesSlides/notesSlide61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20.xml.rels><?xml version="1.0" encoding="UTF-8" standalone="yes"?>
<Relationships xmlns="http://schemas.openxmlformats.org/package/2006/relationships"><Relationship Id="rId2" Type="http://schemas.openxmlformats.org/officeDocument/2006/relationships/notesSlide" Target="../notesSlides/notesSlide620.xml"/><Relationship Id="rId1" Type="http://schemas.openxmlformats.org/officeDocument/2006/relationships/slideLayout" Target="../slideLayouts/slideLayout2.xml"/></Relationships>
</file>

<file path=ppt/slides/_rels/slide621.xml.rels><?xml version="1.0" encoding="UTF-8" standalone="yes"?>
<Relationships xmlns="http://schemas.openxmlformats.org/package/2006/relationships"><Relationship Id="rId2" Type="http://schemas.openxmlformats.org/officeDocument/2006/relationships/notesSlide" Target="../notesSlides/notesSlide621.xml"/><Relationship Id="rId1" Type="http://schemas.openxmlformats.org/officeDocument/2006/relationships/slideLayout" Target="../slideLayouts/slideLayout2.xml"/></Relationships>
</file>

<file path=ppt/slides/_rels/slide622.xml.rels><?xml version="1.0" encoding="UTF-8" standalone="yes"?>
<Relationships xmlns="http://schemas.openxmlformats.org/package/2006/relationships"><Relationship Id="rId3" Type="http://schemas.openxmlformats.org/officeDocument/2006/relationships/tags" Target="../tags/tag1561.xml"/><Relationship Id="rId7" Type="http://schemas.openxmlformats.org/officeDocument/2006/relationships/notesSlide" Target="../notesSlides/notesSlide622.xml"/><Relationship Id="rId2" Type="http://schemas.openxmlformats.org/officeDocument/2006/relationships/tags" Target="../tags/tag1560.xml"/><Relationship Id="rId1" Type="http://schemas.openxmlformats.org/officeDocument/2006/relationships/tags" Target="../tags/tag1559.xml"/><Relationship Id="rId6" Type="http://schemas.openxmlformats.org/officeDocument/2006/relationships/slideLayout" Target="../slideLayouts/slideLayout7.xml"/><Relationship Id="rId5" Type="http://schemas.openxmlformats.org/officeDocument/2006/relationships/tags" Target="../tags/tag1563.xml"/><Relationship Id="rId4" Type="http://schemas.openxmlformats.org/officeDocument/2006/relationships/tags" Target="../tags/tag1562.xml"/></Relationships>
</file>

<file path=ppt/slides/_rels/slide623.xml.rels><?xml version="1.0" encoding="UTF-8" standalone="yes"?>
<Relationships xmlns="http://schemas.openxmlformats.org/package/2006/relationships"><Relationship Id="rId8" Type="http://schemas.openxmlformats.org/officeDocument/2006/relationships/tags" Target="../tags/tag1571.xml"/><Relationship Id="rId13" Type="http://schemas.openxmlformats.org/officeDocument/2006/relationships/slideLayout" Target="../slideLayouts/slideLayout7.xml"/><Relationship Id="rId3" Type="http://schemas.openxmlformats.org/officeDocument/2006/relationships/tags" Target="../tags/tag1566.xml"/><Relationship Id="rId7" Type="http://schemas.openxmlformats.org/officeDocument/2006/relationships/tags" Target="../tags/tag1570.xml"/><Relationship Id="rId12" Type="http://schemas.openxmlformats.org/officeDocument/2006/relationships/tags" Target="../tags/tag1575.xml"/><Relationship Id="rId2" Type="http://schemas.openxmlformats.org/officeDocument/2006/relationships/tags" Target="../tags/tag1565.xml"/><Relationship Id="rId1" Type="http://schemas.openxmlformats.org/officeDocument/2006/relationships/tags" Target="../tags/tag1564.xml"/><Relationship Id="rId6" Type="http://schemas.openxmlformats.org/officeDocument/2006/relationships/tags" Target="../tags/tag1569.xml"/><Relationship Id="rId11" Type="http://schemas.openxmlformats.org/officeDocument/2006/relationships/tags" Target="../tags/tag1574.xml"/><Relationship Id="rId5" Type="http://schemas.openxmlformats.org/officeDocument/2006/relationships/tags" Target="../tags/tag1568.xml"/><Relationship Id="rId15" Type="http://schemas.openxmlformats.org/officeDocument/2006/relationships/image" Target="../media/image3.png"/><Relationship Id="rId10" Type="http://schemas.openxmlformats.org/officeDocument/2006/relationships/tags" Target="../tags/tag1573.xml"/><Relationship Id="rId4" Type="http://schemas.openxmlformats.org/officeDocument/2006/relationships/tags" Target="../tags/tag1567.xml"/><Relationship Id="rId9" Type="http://schemas.openxmlformats.org/officeDocument/2006/relationships/tags" Target="../tags/tag1572.xml"/><Relationship Id="rId14" Type="http://schemas.openxmlformats.org/officeDocument/2006/relationships/notesSlide" Target="../notesSlides/notesSlide623.xml"/></Relationships>
</file>

<file path=ppt/slides/_rels/slide624.xml.rels><?xml version="1.0" encoding="UTF-8" standalone="yes"?>
<Relationships xmlns="http://schemas.openxmlformats.org/package/2006/relationships"><Relationship Id="rId2" Type="http://schemas.openxmlformats.org/officeDocument/2006/relationships/notesSlide" Target="../notesSlides/notesSlide624.xml"/><Relationship Id="rId1" Type="http://schemas.openxmlformats.org/officeDocument/2006/relationships/slideLayout" Target="../slideLayouts/slideLayout2.xml"/></Relationships>
</file>

<file path=ppt/slides/_rels/slide625.xml.rels><?xml version="1.0" encoding="UTF-8" standalone="yes"?>
<Relationships xmlns="http://schemas.openxmlformats.org/package/2006/relationships"><Relationship Id="rId2" Type="http://schemas.openxmlformats.org/officeDocument/2006/relationships/notesSlide" Target="../notesSlides/notesSlide625.xml"/><Relationship Id="rId1" Type="http://schemas.openxmlformats.org/officeDocument/2006/relationships/slideLayout" Target="../slideLayouts/slideLayout2.xml"/></Relationships>
</file>

<file path=ppt/slides/_rels/slide626.xml.rels><?xml version="1.0" encoding="UTF-8" standalone="yes"?>
<Relationships xmlns="http://schemas.openxmlformats.org/package/2006/relationships"><Relationship Id="rId3" Type="http://schemas.openxmlformats.org/officeDocument/2006/relationships/tags" Target="../tags/tag1578.xml"/><Relationship Id="rId7" Type="http://schemas.openxmlformats.org/officeDocument/2006/relationships/notesSlide" Target="../notesSlides/notesSlide626.xml"/><Relationship Id="rId2" Type="http://schemas.openxmlformats.org/officeDocument/2006/relationships/tags" Target="../tags/tag1577.xml"/><Relationship Id="rId1" Type="http://schemas.openxmlformats.org/officeDocument/2006/relationships/tags" Target="../tags/tag1576.xml"/><Relationship Id="rId6" Type="http://schemas.openxmlformats.org/officeDocument/2006/relationships/slideLayout" Target="../slideLayouts/slideLayout7.xml"/><Relationship Id="rId5" Type="http://schemas.openxmlformats.org/officeDocument/2006/relationships/tags" Target="../tags/tag1580.xml"/><Relationship Id="rId4" Type="http://schemas.openxmlformats.org/officeDocument/2006/relationships/tags" Target="../tags/tag1579.xml"/></Relationships>
</file>

<file path=ppt/slides/_rels/slide627.xml.rels><?xml version="1.0" encoding="UTF-8" standalone="yes"?>
<Relationships xmlns="http://schemas.openxmlformats.org/package/2006/relationships"><Relationship Id="rId8" Type="http://schemas.openxmlformats.org/officeDocument/2006/relationships/tags" Target="../tags/tag1588.xml"/><Relationship Id="rId13" Type="http://schemas.openxmlformats.org/officeDocument/2006/relationships/slideLayout" Target="../slideLayouts/slideLayout7.xml"/><Relationship Id="rId3" Type="http://schemas.openxmlformats.org/officeDocument/2006/relationships/tags" Target="../tags/tag1583.xml"/><Relationship Id="rId7" Type="http://schemas.openxmlformats.org/officeDocument/2006/relationships/tags" Target="../tags/tag1587.xml"/><Relationship Id="rId12" Type="http://schemas.openxmlformats.org/officeDocument/2006/relationships/tags" Target="../tags/tag1592.xml"/><Relationship Id="rId2" Type="http://schemas.openxmlformats.org/officeDocument/2006/relationships/tags" Target="../tags/tag1582.xml"/><Relationship Id="rId1" Type="http://schemas.openxmlformats.org/officeDocument/2006/relationships/tags" Target="../tags/tag1581.xml"/><Relationship Id="rId6" Type="http://schemas.openxmlformats.org/officeDocument/2006/relationships/tags" Target="../tags/tag1586.xml"/><Relationship Id="rId11" Type="http://schemas.openxmlformats.org/officeDocument/2006/relationships/tags" Target="../tags/tag1591.xml"/><Relationship Id="rId5" Type="http://schemas.openxmlformats.org/officeDocument/2006/relationships/tags" Target="../tags/tag1585.xml"/><Relationship Id="rId15" Type="http://schemas.openxmlformats.org/officeDocument/2006/relationships/image" Target="../media/image3.png"/><Relationship Id="rId10" Type="http://schemas.openxmlformats.org/officeDocument/2006/relationships/tags" Target="../tags/tag1590.xml"/><Relationship Id="rId4" Type="http://schemas.openxmlformats.org/officeDocument/2006/relationships/tags" Target="../tags/tag1584.xml"/><Relationship Id="rId9" Type="http://schemas.openxmlformats.org/officeDocument/2006/relationships/tags" Target="../tags/tag1589.xml"/><Relationship Id="rId14" Type="http://schemas.openxmlformats.org/officeDocument/2006/relationships/notesSlide" Target="../notesSlides/notesSlide627.xml"/></Relationships>
</file>

<file path=ppt/slides/_rels/slide628.xml.rels><?xml version="1.0" encoding="UTF-8" standalone="yes"?>
<Relationships xmlns="http://schemas.openxmlformats.org/package/2006/relationships"><Relationship Id="rId3" Type="http://schemas.openxmlformats.org/officeDocument/2006/relationships/tags" Target="../tags/tag1595.xml"/><Relationship Id="rId2" Type="http://schemas.openxmlformats.org/officeDocument/2006/relationships/tags" Target="../tags/tag1594.xml"/><Relationship Id="rId1" Type="http://schemas.openxmlformats.org/officeDocument/2006/relationships/tags" Target="../tags/tag1593.xml"/><Relationship Id="rId6" Type="http://schemas.openxmlformats.org/officeDocument/2006/relationships/image" Target="../media/image4.jpeg"/><Relationship Id="rId5" Type="http://schemas.openxmlformats.org/officeDocument/2006/relationships/notesSlide" Target="../notesSlides/notesSlide628.xml"/><Relationship Id="rId4" Type="http://schemas.openxmlformats.org/officeDocument/2006/relationships/slideLayout" Target="../slideLayouts/slideLayout2.xml"/></Relationships>
</file>

<file path=ppt/slides/_rels/slide629.xml.rels><?xml version="1.0" encoding="UTF-8" standalone="yes"?>
<Relationships xmlns="http://schemas.openxmlformats.org/package/2006/relationships"><Relationship Id="rId2" Type="http://schemas.openxmlformats.org/officeDocument/2006/relationships/notesSlide" Target="../notesSlides/notesSlide629.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630.xml.rels><?xml version="1.0" encoding="UTF-8" standalone="yes"?>
<Relationships xmlns="http://schemas.openxmlformats.org/package/2006/relationships"><Relationship Id="rId2" Type="http://schemas.openxmlformats.org/officeDocument/2006/relationships/notesSlide" Target="../notesSlides/notesSlide630.xml"/><Relationship Id="rId1" Type="http://schemas.openxmlformats.org/officeDocument/2006/relationships/slideLayout" Target="../slideLayouts/slideLayout2.xml"/></Relationships>
</file>

<file path=ppt/slides/_rels/slide631.xml.rels><?xml version="1.0" encoding="UTF-8" standalone="yes"?>
<Relationships xmlns="http://schemas.openxmlformats.org/package/2006/relationships"><Relationship Id="rId3" Type="http://schemas.openxmlformats.org/officeDocument/2006/relationships/tags" Target="../tags/tag1598.xml"/><Relationship Id="rId2" Type="http://schemas.openxmlformats.org/officeDocument/2006/relationships/tags" Target="../tags/tag1597.xml"/><Relationship Id="rId1" Type="http://schemas.openxmlformats.org/officeDocument/2006/relationships/tags" Target="../tags/tag1596.xml"/><Relationship Id="rId6" Type="http://schemas.openxmlformats.org/officeDocument/2006/relationships/image" Target="../media/image4.jpeg"/><Relationship Id="rId5" Type="http://schemas.openxmlformats.org/officeDocument/2006/relationships/notesSlide" Target="../notesSlides/notesSlide631.xml"/><Relationship Id="rId4" Type="http://schemas.openxmlformats.org/officeDocument/2006/relationships/slideLayout" Target="../slideLayouts/slideLayout2.xml"/></Relationships>
</file>

<file path=ppt/slides/_rels/slide632.xml.rels><?xml version="1.0" encoding="UTF-8" standalone="yes"?>
<Relationships xmlns="http://schemas.openxmlformats.org/package/2006/relationships"><Relationship Id="rId2" Type="http://schemas.openxmlformats.org/officeDocument/2006/relationships/notesSlide" Target="../notesSlides/notesSlide632.xml"/><Relationship Id="rId1" Type="http://schemas.openxmlformats.org/officeDocument/2006/relationships/slideLayout" Target="../slideLayouts/slideLayout2.xml"/></Relationships>
</file>

<file path=ppt/slides/_rels/slide633.xml.rels><?xml version="1.0" encoding="UTF-8" standalone="yes"?>
<Relationships xmlns="http://schemas.openxmlformats.org/package/2006/relationships"><Relationship Id="rId3" Type="http://schemas.openxmlformats.org/officeDocument/2006/relationships/tags" Target="../tags/tag1601.xml"/><Relationship Id="rId7" Type="http://schemas.openxmlformats.org/officeDocument/2006/relationships/notesSlide" Target="../notesSlides/notesSlide633.xml"/><Relationship Id="rId2" Type="http://schemas.openxmlformats.org/officeDocument/2006/relationships/tags" Target="../tags/tag1600.xml"/><Relationship Id="rId1" Type="http://schemas.openxmlformats.org/officeDocument/2006/relationships/tags" Target="../tags/tag1599.xml"/><Relationship Id="rId6" Type="http://schemas.openxmlformats.org/officeDocument/2006/relationships/slideLayout" Target="../slideLayouts/slideLayout7.xml"/><Relationship Id="rId5" Type="http://schemas.openxmlformats.org/officeDocument/2006/relationships/tags" Target="../tags/tag1603.xml"/><Relationship Id="rId4" Type="http://schemas.openxmlformats.org/officeDocument/2006/relationships/tags" Target="../tags/tag1602.xml"/></Relationships>
</file>

<file path=ppt/slides/_rels/slide634.xml.rels><?xml version="1.0" encoding="UTF-8" standalone="yes"?>
<Relationships xmlns="http://schemas.openxmlformats.org/package/2006/relationships"><Relationship Id="rId8" Type="http://schemas.openxmlformats.org/officeDocument/2006/relationships/tags" Target="../tags/tag1611.xml"/><Relationship Id="rId13" Type="http://schemas.openxmlformats.org/officeDocument/2006/relationships/slideLayout" Target="../slideLayouts/slideLayout7.xml"/><Relationship Id="rId3" Type="http://schemas.openxmlformats.org/officeDocument/2006/relationships/tags" Target="../tags/tag1606.xml"/><Relationship Id="rId7" Type="http://schemas.openxmlformats.org/officeDocument/2006/relationships/tags" Target="../tags/tag1610.xml"/><Relationship Id="rId12" Type="http://schemas.openxmlformats.org/officeDocument/2006/relationships/tags" Target="../tags/tag1615.xml"/><Relationship Id="rId2" Type="http://schemas.openxmlformats.org/officeDocument/2006/relationships/tags" Target="../tags/tag1605.xml"/><Relationship Id="rId1" Type="http://schemas.openxmlformats.org/officeDocument/2006/relationships/tags" Target="../tags/tag1604.xml"/><Relationship Id="rId6" Type="http://schemas.openxmlformats.org/officeDocument/2006/relationships/tags" Target="../tags/tag1609.xml"/><Relationship Id="rId11" Type="http://schemas.openxmlformats.org/officeDocument/2006/relationships/tags" Target="../tags/tag1614.xml"/><Relationship Id="rId5" Type="http://schemas.openxmlformats.org/officeDocument/2006/relationships/tags" Target="../tags/tag1608.xml"/><Relationship Id="rId15" Type="http://schemas.openxmlformats.org/officeDocument/2006/relationships/image" Target="../media/image3.png"/><Relationship Id="rId10" Type="http://schemas.openxmlformats.org/officeDocument/2006/relationships/tags" Target="../tags/tag1613.xml"/><Relationship Id="rId4" Type="http://schemas.openxmlformats.org/officeDocument/2006/relationships/tags" Target="../tags/tag1607.xml"/><Relationship Id="rId9" Type="http://schemas.openxmlformats.org/officeDocument/2006/relationships/tags" Target="../tags/tag1612.xml"/><Relationship Id="rId14" Type="http://schemas.openxmlformats.org/officeDocument/2006/relationships/notesSlide" Target="../notesSlides/notesSlide634.xml"/></Relationships>
</file>

<file path=ppt/slides/_rels/slide635.xml.rels><?xml version="1.0" encoding="UTF-8" standalone="yes"?>
<Relationships xmlns="http://schemas.openxmlformats.org/package/2006/relationships"><Relationship Id="rId2" Type="http://schemas.openxmlformats.org/officeDocument/2006/relationships/notesSlide" Target="../notesSlides/notesSlide635.xml"/><Relationship Id="rId1" Type="http://schemas.openxmlformats.org/officeDocument/2006/relationships/slideLayout" Target="../slideLayouts/slideLayout2.xml"/></Relationships>
</file>

<file path=ppt/slides/_rels/slide63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36.xml"/><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8" Type="http://schemas.openxmlformats.org/officeDocument/2006/relationships/tags" Target="../tags/tag166.xml"/><Relationship Id="rId13" Type="http://schemas.openxmlformats.org/officeDocument/2006/relationships/slideLayout" Target="../slideLayouts/slideLayout2.xml"/><Relationship Id="rId3" Type="http://schemas.openxmlformats.org/officeDocument/2006/relationships/tags" Target="../tags/tag161.xml"/><Relationship Id="rId7" Type="http://schemas.openxmlformats.org/officeDocument/2006/relationships/tags" Target="../tags/tag165.xml"/><Relationship Id="rId12" Type="http://schemas.openxmlformats.org/officeDocument/2006/relationships/tags" Target="../tags/tag170.xml"/><Relationship Id="rId2" Type="http://schemas.openxmlformats.org/officeDocument/2006/relationships/tags" Target="../tags/tag160.xml"/><Relationship Id="rId1" Type="http://schemas.openxmlformats.org/officeDocument/2006/relationships/tags" Target="../tags/tag159.xml"/><Relationship Id="rId6" Type="http://schemas.openxmlformats.org/officeDocument/2006/relationships/tags" Target="../tags/tag164.xml"/><Relationship Id="rId11" Type="http://schemas.openxmlformats.org/officeDocument/2006/relationships/tags" Target="../tags/tag169.xml"/><Relationship Id="rId5" Type="http://schemas.openxmlformats.org/officeDocument/2006/relationships/tags" Target="../tags/tag163.xml"/><Relationship Id="rId15" Type="http://schemas.openxmlformats.org/officeDocument/2006/relationships/image" Target="../media/image4.jpeg"/><Relationship Id="rId10" Type="http://schemas.openxmlformats.org/officeDocument/2006/relationships/tags" Target="../tags/tag168.xml"/><Relationship Id="rId4" Type="http://schemas.openxmlformats.org/officeDocument/2006/relationships/tags" Target="../tags/tag162.xml"/><Relationship Id="rId9" Type="http://schemas.openxmlformats.org/officeDocument/2006/relationships/tags" Target="../tags/tag167.xml"/><Relationship Id="rId14" Type="http://schemas.openxmlformats.org/officeDocument/2006/relationships/notesSlide" Target="../notesSlides/notesSlide7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8" Type="http://schemas.openxmlformats.org/officeDocument/2006/relationships/tags" Target="../tags/tag178.xml"/><Relationship Id="rId13" Type="http://schemas.openxmlformats.org/officeDocument/2006/relationships/slideLayout" Target="../slideLayouts/slideLayout2.xml"/><Relationship Id="rId3" Type="http://schemas.openxmlformats.org/officeDocument/2006/relationships/tags" Target="../tags/tag173.xml"/><Relationship Id="rId7" Type="http://schemas.openxmlformats.org/officeDocument/2006/relationships/tags" Target="../tags/tag177.xml"/><Relationship Id="rId12" Type="http://schemas.openxmlformats.org/officeDocument/2006/relationships/tags" Target="../tags/tag182.xml"/><Relationship Id="rId2" Type="http://schemas.openxmlformats.org/officeDocument/2006/relationships/tags" Target="../tags/tag172.xml"/><Relationship Id="rId1" Type="http://schemas.openxmlformats.org/officeDocument/2006/relationships/tags" Target="../tags/tag171.xml"/><Relationship Id="rId6" Type="http://schemas.openxmlformats.org/officeDocument/2006/relationships/tags" Target="../tags/tag176.xml"/><Relationship Id="rId11" Type="http://schemas.openxmlformats.org/officeDocument/2006/relationships/tags" Target="../tags/tag181.xml"/><Relationship Id="rId5" Type="http://schemas.openxmlformats.org/officeDocument/2006/relationships/tags" Target="../tags/tag175.xml"/><Relationship Id="rId15" Type="http://schemas.openxmlformats.org/officeDocument/2006/relationships/image" Target="../media/image4.jpeg"/><Relationship Id="rId10" Type="http://schemas.openxmlformats.org/officeDocument/2006/relationships/tags" Target="../tags/tag180.xml"/><Relationship Id="rId4" Type="http://schemas.openxmlformats.org/officeDocument/2006/relationships/tags" Target="../tags/tag174.xml"/><Relationship Id="rId9" Type="http://schemas.openxmlformats.org/officeDocument/2006/relationships/tags" Target="../tags/tag179.xml"/><Relationship Id="rId14" Type="http://schemas.openxmlformats.org/officeDocument/2006/relationships/notesSlide" Target="../notesSlides/notesSlide74.xml"/></Relationships>
</file>

<file path=ppt/slides/_rels/slide7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7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7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3" Type="http://schemas.openxmlformats.org/officeDocument/2006/relationships/tags" Target="../tags/tag185.xml"/><Relationship Id="rId7" Type="http://schemas.openxmlformats.org/officeDocument/2006/relationships/notesSlide" Target="../notesSlides/notesSlide79.xml"/><Relationship Id="rId2" Type="http://schemas.openxmlformats.org/officeDocument/2006/relationships/tags" Target="../tags/tag184.xml"/><Relationship Id="rId1" Type="http://schemas.openxmlformats.org/officeDocument/2006/relationships/tags" Target="../tags/tag183.xml"/><Relationship Id="rId6" Type="http://schemas.openxmlformats.org/officeDocument/2006/relationships/slideLayout" Target="../slideLayouts/slideLayout7.xml"/><Relationship Id="rId5" Type="http://schemas.openxmlformats.org/officeDocument/2006/relationships/tags" Target="../tags/tag187.xml"/><Relationship Id="rId4" Type="http://schemas.openxmlformats.org/officeDocument/2006/relationships/tags" Target="../tags/tag186.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8" Type="http://schemas.openxmlformats.org/officeDocument/2006/relationships/tags" Target="../tags/tag195.xml"/><Relationship Id="rId13" Type="http://schemas.openxmlformats.org/officeDocument/2006/relationships/slideLayout" Target="../slideLayouts/slideLayout7.xml"/><Relationship Id="rId3" Type="http://schemas.openxmlformats.org/officeDocument/2006/relationships/tags" Target="../tags/tag190.xml"/><Relationship Id="rId7" Type="http://schemas.openxmlformats.org/officeDocument/2006/relationships/tags" Target="../tags/tag194.xml"/><Relationship Id="rId12" Type="http://schemas.openxmlformats.org/officeDocument/2006/relationships/tags" Target="../tags/tag199.xml"/><Relationship Id="rId2" Type="http://schemas.openxmlformats.org/officeDocument/2006/relationships/tags" Target="../tags/tag189.xml"/><Relationship Id="rId1" Type="http://schemas.openxmlformats.org/officeDocument/2006/relationships/tags" Target="../tags/tag188.xml"/><Relationship Id="rId6" Type="http://schemas.openxmlformats.org/officeDocument/2006/relationships/tags" Target="../tags/tag193.xml"/><Relationship Id="rId11" Type="http://schemas.openxmlformats.org/officeDocument/2006/relationships/tags" Target="../tags/tag198.xml"/><Relationship Id="rId5" Type="http://schemas.openxmlformats.org/officeDocument/2006/relationships/tags" Target="../tags/tag192.xml"/><Relationship Id="rId15" Type="http://schemas.openxmlformats.org/officeDocument/2006/relationships/image" Target="../media/image3.png"/><Relationship Id="rId10" Type="http://schemas.openxmlformats.org/officeDocument/2006/relationships/tags" Target="../tags/tag197.xml"/><Relationship Id="rId4" Type="http://schemas.openxmlformats.org/officeDocument/2006/relationships/tags" Target="../tags/tag191.xml"/><Relationship Id="rId9" Type="http://schemas.openxmlformats.org/officeDocument/2006/relationships/tags" Target="../tags/tag196.xml"/><Relationship Id="rId14" Type="http://schemas.openxmlformats.org/officeDocument/2006/relationships/notesSlide" Target="../notesSlides/notesSlide80.xml"/></Relationships>
</file>

<file path=ppt/slides/_rels/slide81.xml.rels><?xml version="1.0" encoding="UTF-8" standalone="yes"?>
<Relationships xmlns="http://schemas.openxmlformats.org/package/2006/relationships"><Relationship Id="rId3" Type="http://schemas.openxmlformats.org/officeDocument/2006/relationships/tags" Target="../tags/tag202.xml"/><Relationship Id="rId7" Type="http://schemas.openxmlformats.org/officeDocument/2006/relationships/image" Target="../media/image4.jpeg"/><Relationship Id="rId2" Type="http://schemas.openxmlformats.org/officeDocument/2006/relationships/tags" Target="../tags/tag201.xml"/><Relationship Id="rId1" Type="http://schemas.openxmlformats.org/officeDocument/2006/relationships/tags" Target="../tags/tag200.xml"/><Relationship Id="rId6" Type="http://schemas.openxmlformats.org/officeDocument/2006/relationships/notesSlide" Target="../notesSlides/notesSlide81.xml"/><Relationship Id="rId5" Type="http://schemas.openxmlformats.org/officeDocument/2006/relationships/slideLayout" Target="../slideLayouts/slideLayout2.xml"/><Relationship Id="rId4" Type="http://schemas.openxmlformats.org/officeDocument/2006/relationships/tags" Target="../tags/tag20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tags" Target="../tags/tag206.xml"/><Relationship Id="rId7" Type="http://schemas.openxmlformats.org/officeDocument/2006/relationships/image" Target="../media/image4.jpeg"/><Relationship Id="rId2" Type="http://schemas.openxmlformats.org/officeDocument/2006/relationships/tags" Target="../tags/tag205.xml"/><Relationship Id="rId1" Type="http://schemas.openxmlformats.org/officeDocument/2006/relationships/tags" Target="../tags/tag204.xml"/><Relationship Id="rId6" Type="http://schemas.openxmlformats.org/officeDocument/2006/relationships/notesSlide" Target="../notesSlides/notesSlide83.xml"/><Relationship Id="rId5" Type="http://schemas.openxmlformats.org/officeDocument/2006/relationships/slideLayout" Target="../slideLayouts/slideLayout2.xml"/><Relationship Id="rId4" Type="http://schemas.openxmlformats.org/officeDocument/2006/relationships/tags" Target="../tags/tag20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tags" Target="../tags/tag21.xml"/><Relationship Id="rId7" Type="http://schemas.openxmlformats.org/officeDocument/2006/relationships/image" Target="../media/image3.png"/><Relationship Id="rId2" Type="http://schemas.openxmlformats.org/officeDocument/2006/relationships/tags" Target="../tags/tag20.xml"/><Relationship Id="rId1" Type="http://schemas.openxmlformats.org/officeDocument/2006/relationships/tags" Target="../tags/tag19.xml"/><Relationship Id="rId6" Type="http://schemas.openxmlformats.org/officeDocument/2006/relationships/notesSlide" Target="../notesSlides/notesSlide9.xml"/><Relationship Id="rId5" Type="http://schemas.openxmlformats.org/officeDocument/2006/relationships/slideLayout" Target="../slideLayouts/slideLayout7.xml"/><Relationship Id="rId4" Type="http://schemas.openxmlformats.org/officeDocument/2006/relationships/tags" Target="../tags/tag2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tags" Target="../tags/tag210.xml"/><Relationship Id="rId7" Type="http://schemas.openxmlformats.org/officeDocument/2006/relationships/image" Target="../media/image4.jpeg"/><Relationship Id="rId2" Type="http://schemas.openxmlformats.org/officeDocument/2006/relationships/tags" Target="../tags/tag209.xml"/><Relationship Id="rId1" Type="http://schemas.openxmlformats.org/officeDocument/2006/relationships/tags" Target="../tags/tag208.xml"/><Relationship Id="rId6" Type="http://schemas.openxmlformats.org/officeDocument/2006/relationships/notesSlide" Target="../notesSlides/notesSlide91.xml"/><Relationship Id="rId5" Type="http://schemas.openxmlformats.org/officeDocument/2006/relationships/slideLayout" Target="../slideLayouts/slideLayout2.xml"/><Relationship Id="rId4" Type="http://schemas.openxmlformats.org/officeDocument/2006/relationships/tags" Target="../tags/tag21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8" Type="http://schemas.openxmlformats.org/officeDocument/2006/relationships/tags" Target="../tags/tag219.xml"/><Relationship Id="rId13" Type="http://schemas.openxmlformats.org/officeDocument/2006/relationships/slideLayout" Target="../slideLayouts/slideLayout7.xml"/><Relationship Id="rId3" Type="http://schemas.openxmlformats.org/officeDocument/2006/relationships/tags" Target="../tags/tag214.xml"/><Relationship Id="rId7" Type="http://schemas.openxmlformats.org/officeDocument/2006/relationships/tags" Target="../tags/tag218.xml"/><Relationship Id="rId12" Type="http://schemas.openxmlformats.org/officeDocument/2006/relationships/tags" Target="../tags/tag223.xml"/><Relationship Id="rId2" Type="http://schemas.openxmlformats.org/officeDocument/2006/relationships/tags" Target="../tags/tag213.xml"/><Relationship Id="rId1" Type="http://schemas.openxmlformats.org/officeDocument/2006/relationships/tags" Target="../tags/tag212.xml"/><Relationship Id="rId6" Type="http://schemas.openxmlformats.org/officeDocument/2006/relationships/tags" Target="../tags/tag217.xml"/><Relationship Id="rId11" Type="http://schemas.openxmlformats.org/officeDocument/2006/relationships/tags" Target="../tags/tag222.xml"/><Relationship Id="rId5" Type="http://schemas.openxmlformats.org/officeDocument/2006/relationships/tags" Target="../tags/tag216.xml"/><Relationship Id="rId15" Type="http://schemas.openxmlformats.org/officeDocument/2006/relationships/image" Target="../media/image3.png"/><Relationship Id="rId10" Type="http://schemas.openxmlformats.org/officeDocument/2006/relationships/tags" Target="../tags/tag221.xml"/><Relationship Id="rId4" Type="http://schemas.openxmlformats.org/officeDocument/2006/relationships/tags" Target="../tags/tag215.xml"/><Relationship Id="rId9" Type="http://schemas.openxmlformats.org/officeDocument/2006/relationships/tags" Target="../tags/tag220.xml"/><Relationship Id="rId14" Type="http://schemas.openxmlformats.org/officeDocument/2006/relationships/notesSlide" Target="../notesSlides/notesSlide9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tags" Target="../tags/tag231.xml"/><Relationship Id="rId13" Type="http://schemas.openxmlformats.org/officeDocument/2006/relationships/slideLayout" Target="../slideLayouts/slideLayout7.xml"/><Relationship Id="rId3" Type="http://schemas.openxmlformats.org/officeDocument/2006/relationships/tags" Target="../tags/tag226.xml"/><Relationship Id="rId7" Type="http://schemas.openxmlformats.org/officeDocument/2006/relationships/tags" Target="../tags/tag230.xml"/><Relationship Id="rId12" Type="http://schemas.openxmlformats.org/officeDocument/2006/relationships/tags" Target="../tags/tag235.xml"/><Relationship Id="rId2" Type="http://schemas.openxmlformats.org/officeDocument/2006/relationships/tags" Target="../tags/tag225.xml"/><Relationship Id="rId1" Type="http://schemas.openxmlformats.org/officeDocument/2006/relationships/tags" Target="../tags/tag224.xml"/><Relationship Id="rId6" Type="http://schemas.openxmlformats.org/officeDocument/2006/relationships/tags" Target="../tags/tag229.xml"/><Relationship Id="rId11" Type="http://schemas.openxmlformats.org/officeDocument/2006/relationships/tags" Target="../tags/tag234.xml"/><Relationship Id="rId5" Type="http://schemas.openxmlformats.org/officeDocument/2006/relationships/tags" Target="../tags/tag228.xml"/><Relationship Id="rId15" Type="http://schemas.openxmlformats.org/officeDocument/2006/relationships/image" Target="../media/image3.png"/><Relationship Id="rId10" Type="http://schemas.openxmlformats.org/officeDocument/2006/relationships/tags" Target="../tags/tag233.xml"/><Relationship Id="rId4" Type="http://schemas.openxmlformats.org/officeDocument/2006/relationships/tags" Target="../tags/tag227.xml"/><Relationship Id="rId9" Type="http://schemas.openxmlformats.org/officeDocument/2006/relationships/tags" Target="../tags/tag232.xml"/><Relationship Id="rId14" Type="http://schemas.openxmlformats.org/officeDocument/2006/relationships/notesSlide" Target="../notesSlides/notesSlide97.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0" y="0"/>
            <a:ext cx="12192000" cy="685800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4" name="矩形 3"/>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9" name="TextBox 7"/>
          <p:cNvSpPr txBox="1"/>
          <p:nvPr/>
        </p:nvSpPr>
        <p:spPr>
          <a:xfrm>
            <a:off x="355600" y="1849438"/>
            <a:ext cx="6289675" cy="960437"/>
          </a:xfrm>
          <a:prstGeom prst="rect">
            <a:avLst/>
          </a:prstGeom>
          <a:noFill/>
          <a:ln w="9525">
            <a:noFill/>
          </a:ln>
        </p:spPr>
        <p:txBody>
          <a:bodyPr lIns="38567" tIns="19283" rIns="38567" bIns="19283">
            <a:spAutoFit/>
          </a:bodyPr>
          <a:lstStyle/>
          <a:p>
            <a:pPr algn="ctr"/>
            <a:r>
              <a:rPr lang="zh-CN" altLang="en-US" sz="6000" b="1" dirty="0">
                <a:solidFill>
                  <a:srgbClr val="1F7173"/>
                </a:solidFill>
                <a:latin typeface="微软雅黑" panose="020B0503020204020204" pitchFamily="34" charset="-122"/>
                <a:ea typeface="微软雅黑" panose="020B0503020204020204" pitchFamily="34" charset="-122"/>
              </a:rPr>
              <a:t>通信光缆线路</a:t>
            </a:r>
          </a:p>
        </p:txBody>
      </p:sp>
      <p:sp>
        <p:nvSpPr>
          <p:cNvPr id="12" name="椭圆 11"/>
          <p:cNvSpPr/>
          <p:nvPr/>
        </p:nvSpPr>
        <p:spPr>
          <a:xfrm>
            <a:off x="9548813" y="344488"/>
            <a:ext cx="577850" cy="577850"/>
          </a:xfrm>
          <a:prstGeom prst="ellipse">
            <a:avLst/>
          </a:prstGeom>
          <a:solidFill>
            <a:srgbClr val="008192"/>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rPr>
              <a:t>设计</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rPr>
              <a:t>有规</a:t>
            </a:r>
          </a:p>
        </p:txBody>
      </p:sp>
      <p:sp>
        <p:nvSpPr>
          <p:cNvPr id="13" name="椭圆 12"/>
          <p:cNvSpPr/>
          <p:nvPr/>
        </p:nvSpPr>
        <p:spPr>
          <a:xfrm>
            <a:off x="10331450" y="344488"/>
            <a:ext cx="577850" cy="577850"/>
          </a:xfrm>
          <a:prstGeom prst="ellipse">
            <a:avLst/>
          </a:prstGeom>
          <a:solidFill>
            <a:srgbClr val="008192"/>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rPr>
              <a:t>施工</a:t>
            </a: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rPr>
              <a:t>有范</a:t>
            </a:r>
          </a:p>
        </p:txBody>
      </p:sp>
      <p:sp>
        <p:nvSpPr>
          <p:cNvPr id="14" name="椭圆 13"/>
          <p:cNvSpPr/>
          <p:nvPr/>
        </p:nvSpPr>
        <p:spPr>
          <a:xfrm>
            <a:off x="11115675" y="344488"/>
            <a:ext cx="577850" cy="577850"/>
          </a:xfrm>
          <a:prstGeom prst="ellipse">
            <a:avLst/>
          </a:prstGeom>
          <a:solidFill>
            <a:srgbClr val="008192"/>
          </a:solidFill>
          <a:ln w="57150">
            <a:noFill/>
          </a:ln>
        </p:spPr>
        <p:style>
          <a:lnRef idx="2">
            <a:schemeClr val="accent1">
              <a:shade val="50000"/>
            </a:schemeClr>
          </a:lnRef>
          <a:fillRef idx="1">
            <a:schemeClr val="accent1"/>
          </a:fillRef>
          <a:effectRef idx="0">
            <a:schemeClr val="accent1"/>
          </a:effectRef>
          <a:fontRef idx="minor">
            <a:schemeClr val="lt1"/>
          </a:fontRef>
        </p:style>
        <p:txBody>
          <a:bodyPr lIns="0" rIns="0" anchor="ct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smtClean="0">
                <a:ln>
                  <a:noFill/>
                </a:ln>
                <a:solidFill>
                  <a:schemeClr val="bg1"/>
                </a:solidFill>
                <a:effectLst/>
                <a:uLnTx/>
                <a:uFillTx/>
                <a:latin typeface="微软雅黑" panose="020B0503020204020204" pitchFamily="34" charset="-122"/>
                <a:ea typeface="微软雅黑" panose="020B0503020204020204" pitchFamily="34" charset="-122"/>
                <a:cs typeface="+mn-cs"/>
              </a:rPr>
              <a:t>维护</a:t>
            </a:r>
            <a:endParaRPr kumimoji="0" lang="en-US" altLang="zh-CN" sz="1050" b="0" i="0" u="none" strike="noStrike" kern="1200" cap="none" spc="0" normalizeH="0" baseline="0" noProof="1" smtClean="0">
              <a:ln>
                <a:noFill/>
              </a:ln>
              <a:solidFill>
                <a:schemeClr val="bg1"/>
              </a:solidFill>
              <a:effectLst/>
              <a:uLnTx/>
              <a:uFillTx/>
              <a:latin typeface="微软雅黑" panose="020B0503020204020204" pitchFamily="34" charset="-122"/>
              <a:ea typeface="微软雅黑" panose="020B0503020204020204" pitchFamily="34" charset="-122"/>
              <a:cs typeface="+mn-cs"/>
            </a:endParaRPr>
          </a:p>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1050" b="0" i="0" u="none" strike="noStrike" kern="1200" cap="none" spc="0" normalizeH="0" baseline="0" noProof="1" smtClean="0">
                <a:ln>
                  <a:noFill/>
                </a:ln>
                <a:solidFill>
                  <a:schemeClr val="bg1"/>
                </a:solidFill>
                <a:effectLst/>
                <a:uLnTx/>
                <a:uFillTx/>
                <a:latin typeface="微软雅黑" panose="020B0503020204020204" pitchFamily="34" charset="-122"/>
                <a:ea typeface="微软雅黑" panose="020B0503020204020204" pitchFamily="34" charset="-122"/>
                <a:cs typeface="+mn-cs"/>
              </a:rPr>
              <a:t>有</a:t>
            </a:r>
            <a:r>
              <a:rPr kumimoji="0" lang="zh-CN" altLang="en-US" sz="1050"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rPr>
              <a:t>程</a:t>
            </a:r>
          </a:p>
        </p:txBody>
      </p:sp>
      <p:sp>
        <p:nvSpPr>
          <p:cNvPr id="18" name="Freeform 7"/>
          <p:cNvSpPr>
            <a:spLocks noChangeAspect="1" noEditPoints="1"/>
          </p:cNvSpPr>
          <p:nvPr/>
        </p:nvSpPr>
        <p:spPr bwMode="auto">
          <a:xfrm>
            <a:off x="506413" y="5740400"/>
            <a:ext cx="476250" cy="479425"/>
          </a:xfrm>
          <a:custGeom>
            <a:avLst/>
            <a:gdLst>
              <a:gd name="T0" fmla="*/ 661 w 904"/>
              <a:gd name="T1" fmla="*/ 461 h 905"/>
              <a:gd name="T2" fmla="*/ 661 w 904"/>
              <a:gd name="T3" fmla="*/ 339 h 905"/>
              <a:gd name="T4" fmla="*/ 605 w 904"/>
              <a:gd name="T5" fmla="*/ 339 h 905"/>
              <a:gd name="T6" fmla="*/ 605 w 904"/>
              <a:gd name="T7" fmla="*/ 461 h 905"/>
              <a:gd name="T8" fmla="*/ 456 w 904"/>
              <a:gd name="T9" fmla="*/ 610 h 905"/>
              <a:gd name="T10" fmla="*/ 453 w 904"/>
              <a:gd name="T11" fmla="*/ 610 h 905"/>
              <a:gd name="T12" fmla="*/ 452 w 904"/>
              <a:gd name="T13" fmla="*/ 610 h 905"/>
              <a:gd name="T14" fmla="*/ 451 w 904"/>
              <a:gd name="T15" fmla="*/ 610 h 905"/>
              <a:gd name="T16" fmla="*/ 448 w 904"/>
              <a:gd name="T17" fmla="*/ 610 h 905"/>
              <a:gd name="T18" fmla="*/ 299 w 904"/>
              <a:gd name="T19" fmla="*/ 461 h 905"/>
              <a:gd name="T20" fmla="*/ 299 w 904"/>
              <a:gd name="T21" fmla="*/ 339 h 905"/>
              <a:gd name="T22" fmla="*/ 244 w 904"/>
              <a:gd name="T23" fmla="*/ 339 h 905"/>
              <a:gd name="T24" fmla="*/ 244 w 904"/>
              <a:gd name="T25" fmla="*/ 461 h 905"/>
              <a:gd name="T26" fmla="*/ 419 w 904"/>
              <a:gd name="T27" fmla="*/ 664 h 905"/>
              <a:gd name="T28" fmla="*/ 419 w 904"/>
              <a:gd name="T29" fmla="*/ 752 h 905"/>
              <a:gd name="T30" fmla="*/ 295 w 904"/>
              <a:gd name="T31" fmla="*/ 787 h 905"/>
              <a:gd name="T32" fmla="*/ 610 w 904"/>
              <a:gd name="T33" fmla="*/ 787 h 905"/>
              <a:gd name="T34" fmla="*/ 484 w 904"/>
              <a:gd name="T35" fmla="*/ 751 h 905"/>
              <a:gd name="T36" fmla="*/ 484 w 904"/>
              <a:gd name="T37" fmla="*/ 664 h 905"/>
              <a:gd name="T38" fmla="*/ 661 w 904"/>
              <a:gd name="T39" fmla="*/ 461 h 905"/>
              <a:gd name="T40" fmla="*/ 450 w 904"/>
              <a:gd name="T41" fmla="*/ 558 h 905"/>
              <a:gd name="T42" fmla="*/ 452 w 904"/>
              <a:gd name="T43" fmla="*/ 558 h 905"/>
              <a:gd name="T44" fmla="*/ 454 w 904"/>
              <a:gd name="T45" fmla="*/ 558 h 905"/>
              <a:gd name="T46" fmla="*/ 554 w 904"/>
              <a:gd name="T47" fmla="*/ 459 h 905"/>
              <a:gd name="T48" fmla="*/ 554 w 904"/>
              <a:gd name="T49" fmla="*/ 218 h 905"/>
              <a:gd name="T50" fmla="*/ 454 w 904"/>
              <a:gd name="T51" fmla="*/ 118 h 905"/>
              <a:gd name="T52" fmla="*/ 452 w 904"/>
              <a:gd name="T53" fmla="*/ 118 h 905"/>
              <a:gd name="T54" fmla="*/ 450 w 904"/>
              <a:gd name="T55" fmla="*/ 118 h 905"/>
              <a:gd name="T56" fmla="*/ 351 w 904"/>
              <a:gd name="T57" fmla="*/ 218 h 905"/>
              <a:gd name="T58" fmla="*/ 351 w 904"/>
              <a:gd name="T59" fmla="*/ 459 h 905"/>
              <a:gd name="T60" fmla="*/ 450 w 904"/>
              <a:gd name="T61" fmla="*/ 558 h 905"/>
              <a:gd name="T62" fmla="*/ 452 w 904"/>
              <a:gd name="T63" fmla="*/ 0 h 905"/>
              <a:gd name="T64" fmla="*/ 904 w 904"/>
              <a:gd name="T65" fmla="*/ 453 h 905"/>
              <a:gd name="T66" fmla="*/ 452 w 904"/>
              <a:gd name="T67" fmla="*/ 905 h 905"/>
              <a:gd name="T68" fmla="*/ 0 w 904"/>
              <a:gd name="T69" fmla="*/ 453 h 905"/>
              <a:gd name="T70" fmla="*/ 452 w 904"/>
              <a:gd name="T71" fmla="*/ 0 h 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4" h="905">
                <a:moveTo>
                  <a:pt x="661" y="461"/>
                </a:moveTo>
                <a:lnTo>
                  <a:pt x="661" y="339"/>
                </a:lnTo>
                <a:cubicBezTo>
                  <a:pt x="661" y="304"/>
                  <a:pt x="605" y="304"/>
                  <a:pt x="605" y="339"/>
                </a:cubicBezTo>
                <a:lnTo>
                  <a:pt x="605" y="461"/>
                </a:lnTo>
                <a:cubicBezTo>
                  <a:pt x="605" y="543"/>
                  <a:pt x="538" y="610"/>
                  <a:pt x="456" y="610"/>
                </a:cubicBezTo>
                <a:cubicBezTo>
                  <a:pt x="455" y="610"/>
                  <a:pt x="454" y="610"/>
                  <a:pt x="453" y="610"/>
                </a:cubicBezTo>
                <a:lnTo>
                  <a:pt x="452" y="610"/>
                </a:lnTo>
                <a:lnTo>
                  <a:pt x="451" y="610"/>
                </a:lnTo>
                <a:cubicBezTo>
                  <a:pt x="450" y="610"/>
                  <a:pt x="449" y="610"/>
                  <a:pt x="448" y="610"/>
                </a:cubicBezTo>
                <a:cubicBezTo>
                  <a:pt x="366" y="610"/>
                  <a:pt x="299" y="543"/>
                  <a:pt x="299" y="461"/>
                </a:cubicBezTo>
                <a:lnTo>
                  <a:pt x="299" y="339"/>
                </a:lnTo>
                <a:cubicBezTo>
                  <a:pt x="299" y="304"/>
                  <a:pt x="244" y="304"/>
                  <a:pt x="244" y="339"/>
                </a:cubicBezTo>
                <a:cubicBezTo>
                  <a:pt x="244" y="355"/>
                  <a:pt x="244" y="461"/>
                  <a:pt x="244" y="461"/>
                </a:cubicBezTo>
                <a:cubicBezTo>
                  <a:pt x="244" y="564"/>
                  <a:pt x="320" y="650"/>
                  <a:pt x="419" y="664"/>
                </a:cubicBezTo>
                <a:lnTo>
                  <a:pt x="419" y="752"/>
                </a:lnTo>
                <a:lnTo>
                  <a:pt x="295" y="787"/>
                </a:lnTo>
                <a:lnTo>
                  <a:pt x="610" y="787"/>
                </a:lnTo>
                <a:lnTo>
                  <a:pt x="484" y="751"/>
                </a:lnTo>
                <a:lnTo>
                  <a:pt x="484" y="664"/>
                </a:lnTo>
                <a:cubicBezTo>
                  <a:pt x="584" y="650"/>
                  <a:pt x="661" y="564"/>
                  <a:pt x="661" y="461"/>
                </a:cubicBezTo>
                <a:close/>
                <a:moveTo>
                  <a:pt x="450" y="558"/>
                </a:moveTo>
                <a:cubicBezTo>
                  <a:pt x="451" y="558"/>
                  <a:pt x="451" y="558"/>
                  <a:pt x="452" y="558"/>
                </a:cubicBezTo>
                <a:cubicBezTo>
                  <a:pt x="453" y="558"/>
                  <a:pt x="453" y="558"/>
                  <a:pt x="454" y="558"/>
                </a:cubicBezTo>
                <a:cubicBezTo>
                  <a:pt x="509" y="558"/>
                  <a:pt x="554" y="514"/>
                  <a:pt x="554" y="459"/>
                </a:cubicBezTo>
                <a:lnTo>
                  <a:pt x="554" y="218"/>
                </a:lnTo>
                <a:cubicBezTo>
                  <a:pt x="554" y="163"/>
                  <a:pt x="509" y="118"/>
                  <a:pt x="454" y="118"/>
                </a:cubicBezTo>
                <a:cubicBezTo>
                  <a:pt x="453" y="118"/>
                  <a:pt x="453" y="118"/>
                  <a:pt x="452" y="118"/>
                </a:cubicBezTo>
                <a:cubicBezTo>
                  <a:pt x="452" y="118"/>
                  <a:pt x="451" y="118"/>
                  <a:pt x="450" y="118"/>
                </a:cubicBezTo>
                <a:cubicBezTo>
                  <a:pt x="395" y="118"/>
                  <a:pt x="351" y="163"/>
                  <a:pt x="351" y="218"/>
                </a:cubicBezTo>
                <a:lnTo>
                  <a:pt x="351" y="459"/>
                </a:lnTo>
                <a:cubicBezTo>
                  <a:pt x="351" y="514"/>
                  <a:pt x="395" y="558"/>
                  <a:pt x="450" y="558"/>
                </a:cubicBezTo>
                <a:close/>
                <a:moveTo>
                  <a:pt x="452" y="0"/>
                </a:moveTo>
                <a:cubicBezTo>
                  <a:pt x="702" y="0"/>
                  <a:pt x="904" y="203"/>
                  <a:pt x="904" y="453"/>
                </a:cubicBezTo>
                <a:cubicBezTo>
                  <a:pt x="904" y="702"/>
                  <a:pt x="702" y="905"/>
                  <a:pt x="452" y="905"/>
                </a:cubicBezTo>
                <a:cubicBezTo>
                  <a:pt x="202" y="905"/>
                  <a:pt x="0" y="702"/>
                  <a:pt x="0" y="453"/>
                </a:cubicBezTo>
                <a:cubicBezTo>
                  <a:pt x="0" y="203"/>
                  <a:pt x="202" y="0"/>
                  <a:pt x="452" y="0"/>
                </a:cubicBezTo>
                <a:close/>
              </a:path>
            </a:pathLst>
          </a:custGeom>
          <a:solidFill>
            <a:schemeClr val="bg1"/>
          </a:solidFill>
          <a:ln>
            <a:noFill/>
          </a:ln>
        </p:spPr>
        <p:txBody>
          <a:bodyPr lIns="91416" tIns="45708" rIns="91416" bIns="45708"/>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65" b="0" i="0" u="none" strike="noStrike" kern="1200" cap="none" spc="0" normalizeH="0" baseline="0" noProof="1">
              <a:ln>
                <a:noFill/>
              </a:ln>
              <a:solidFill>
                <a:schemeClr val="bg1"/>
              </a:solidFill>
              <a:effectLst/>
              <a:uLnTx/>
              <a:uFillTx/>
              <a:latin typeface="微软雅黑" panose="020B0503020204020204" pitchFamily="34" charset="-122"/>
              <a:ea typeface="微软雅黑" panose="020B0503020204020204" pitchFamily="34" charset="-122"/>
              <a:cs typeface="+mn-cs"/>
            </a:endParaRPr>
          </a:p>
        </p:txBody>
      </p:sp>
      <p:sp>
        <p:nvSpPr>
          <p:cNvPr id="19" name="TextBox 8"/>
          <p:cNvSpPr txBox="1"/>
          <p:nvPr/>
        </p:nvSpPr>
        <p:spPr>
          <a:xfrm>
            <a:off x="1243013" y="5699125"/>
            <a:ext cx="4514850" cy="520700"/>
          </a:xfrm>
          <a:prstGeom prst="rect">
            <a:avLst/>
          </a:prstGeom>
          <a:noFill/>
          <a:ln w="9525">
            <a:noFill/>
          </a:ln>
        </p:spPr>
        <p:txBody>
          <a:bodyPr wrap="none" lIns="91416" tIns="45708" rIns="91416" bIns="45708">
            <a:spAutoFit/>
          </a:bodyPr>
          <a:lstStyle/>
          <a:p>
            <a:r>
              <a:rPr lang="zh-CN" altLang="en-US" sz="2800" dirty="0">
                <a:solidFill>
                  <a:schemeClr val="bg1"/>
                </a:solidFill>
                <a:latin typeface="微软雅黑" panose="020B0503020204020204" pitchFamily="34" charset="-122"/>
                <a:ea typeface="微软雅黑" panose="020B0503020204020204" pitchFamily="34" charset="-122"/>
              </a:rPr>
              <a:t>主讲：邓存国</a:t>
            </a:r>
            <a:r>
              <a:rPr lang="en-US" altLang="zh-CN" sz="2800" dirty="0">
                <a:solidFill>
                  <a:schemeClr val="bg1"/>
                </a:solidFill>
                <a:latin typeface="微软雅黑" panose="020B0503020204020204" pitchFamily="34" charset="-122"/>
                <a:ea typeface="微软雅黑" panose="020B0503020204020204" pitchFamily="34" charset="-122"/>
              </a:rPr>
              <a:t>  </a:t>
            </a:r>
            <a:r>
              <a:rPr lang="zh-CN" altLang="en-US" sz="2800" dirty="0">
                <a:solidFill>
                  <a:schemeClr val="bg1"/>
                </a:solidFill>
                <a:latin typeface="微软雅黑" panose="020B0503020204020204" pitchFamily="34" charset="-122"/>
                <a:ea typeface="微软雅黑" panose="020B0503020204020204" pitchFamily="34" charset="-122"/>
              </a:rPr>
              <a:t>江应</a:t>
            </a:r>
            <a:r>
              <a:rPr lang="en-US" altLang="zh-CN" sz="2800" dirty="0">
                <a:solidFill>
                  <a:schemeClr val="bg1"/>
                </a:solidFill>
                <a:latin typeface="微软雅黑" panose="020B0503020204020204" pitchFamily="34" charset="-122"/>
                <a:ea typeface="微软雅黑" panose="020B0503020204020204" pitchFamily="34" charset="-122"/>
              </a:rPr>
              <a:t>  </a:t>
            </a:r>
            <a:r>
              <a:rPr lang="zh-CN" altLang="en-US" sz="2800" dirty="0">
                <a:solidFill>
                  <a:schemeClr val="bg1"/>
                </a:solidFill>
                <a:latin typeface="微软雅黑" panose="020B0503020204020204" pitchFamily="34" charset="-122"/>
                <a:ea typeface="微软雅黑" panose="020B0503020204020204" pitchFamily="34" charset="-122"/>
              </a:rPr>
              <a:t>周玉婷</a:t>
            </a:r>
          </a:p>
        </p:txBody>
      </p:sp>
      <p:pic>
        <p:nvPicPr>
          <p:cNvPr id="8" name="图片 7"/>
          <p:cNvPicPr>
            <a:picLocks noChangeAspect="1"/>
          </p:cNvPicPr>
          <p:nvPr>
            <p:custDataLst>
              <p:tags r:id="rId1"/>
            </p:custDataLst>
          </p:nvPr>
        </p:nvPicPr>
        <p:blipFill>
          <a:blip r:embed="rId4"/>
          <a:stretch>
            <a:fillRect/>
          </a:stretch>
        </p:blipFill>
        <p:spPr>
          <a:xfrm>
            <a:off x="7098665" y="4371975"/>
            <a:ext cx="4594224" cy="1817370"/>
          </a:xfrm>
          <a:prstGeom prst="pentagon">
            <a:avLst/>
          </a:prstGeom>
        </p:spPr>
      </p:pic>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 presetClass="entr" presetSubtype="1" decel="53300" fill="hold" grpId="0" nodeType="afterEffect">
                                  <p:stCondLst>
                                    <p:cond delay="0"/>
                                  </p:stCondLst>
                                  <p:iterate type="lt">
                                    <p:tmPct val="10000"/>
                                  </p:iterate>
                                  <p:childTnLst>
                                    <p:set>
                                      <p:cBhvr>
                                        <p:cTn id="10" dur="1" fill="hold">
                                          <p:stCondLst>
                                            <p:cond delay="0"/>
                                          </p:stCondLst>
                                        </p:cTn>
                                        <p:tgtEl>
                                          <p:spTgt spid="9"/>
                                        </p:tgtEl>
                                        <p:attrNameLst>
                                          <p:attrName>style.visibility</p:attrName>
                                        </p:attrNameLst>
                                      </p:cBhvr>
                                      <p:to>
                                        <p:strVal val="visible"/>
                                      </p:to>
                                    </p:set>
                                    <p:anim calcmode="lin" valueType="num">
                                      <p:cBhvr>
                                        <p:cTn id="11" dur="750" fill="hold"/>
                                        <p:tgtEl>
                                          <p:spTgt spid="9"/>
                                        </p:tgtEl>
                                        <p:attrNameLst>
                                          <p:attrName>ppt_x</p:attrName>
                                        </p:attrNameLst>
                                      </p:cBhvr>
                                      <p:tavLst>
                                        <p:tav tm="0">
                                          <p:val>
                                            <p:strVal val="#ppt_x"/>
                                          </p:val>
                                        </p:tav>
                                        <p:tav tm="100000">
                                          <p:val>
                                            <p:strVal val="#ppt_x"/>
                                          </p:val>
                                        </p:tav>
                                      </p:tavLst>
                                    </p:anim>
                                    <p:anim calcmode="lin" valueType="num">
                                      <p:cBhvr>
                                        <p:cTn id="12" dur="750" fill="hold"/>
                                        <p:tgtEl>
                                          <p:spTgt spid="9"/>
                                        </p:tgtEl>
                                        <p:attrNameLst>
                                          <p:attrName>ppt_y</p:attrName>
                                        </p:attrNameLst>
                                      </p:cBhvr>
                                      <p:tavLst>
                                        <p:tav tm="0">
                                          <p:val>
                                            <p:strVal val="0-#ppt_h/2"/>
                                          </p:val>
                                        </p:tav>
                                        <p:tav tm="100000">
                                          <p:val>
                                            <p:strVal val="#ppt_y"/>
                                          </p:val>
                                        </p:tav>
                                      </p:tavLst>
                                    </p:anim>
                                  </p:childTnLst>
                                </p:cTn>
                              </p:par>
                            </p:childTnLst>
                          </p:cTn>
                        </p:par>
                        <p:par>
                          <p:cTn id="13" fill="hold">
                            <p:stCondLst>
                              <p:cond delay="1625"/>
                            </p:stCondLst>
                            <p:childTnLst>
                              <p:par>
                                <p:cTn id="14" presetID="53" presetClass="entr" presetSubtype="16"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p:cTn id="16" dur="500" fill="hold"/>
                                        <p:tgtEl>
                                          <p:spTgt spid="18"/>
                                        </p:tgtEl>
                                        <p:attrNameLst>
                                          <p:attrName>ppt_w</p:attrName>
                                        </p:attrNameLst>
                                      </p:cBhvr>
                                      <p:tavLst>
                                        <p:tav tm="0">
                                          <p:val>
                                            <p:fltVal val="0"/>
                                          </p:val>
                                        </p:tav>
                                        <p:tav tm="100000">
                                          <p:val>
                                            <p:strVal val="#ppt_w"/>
                                          </p:val>
                                        </p:tav>
                                      </p:tavLst>
                                    </p:anim>
                                    <p:anim calcmode="lin" valueType="num">
                                      <p:cBhvr>
                                        <p:cTn id="17" dur="500" fill="hold"/>
                                        <p:tgtEl>
                                          <p:spTgt spid="18"/>
                                        </p:tgtEl>
                                        <p:attrNameLst>
                                          <p:attrName>ppt_h</p:attrName>
                                        </p:attrNameLst>
                                      </p:cBhvr>
                                      <p:tavLst>
                                        <p:tav tm="0">
                                          <p:val>
                                            <p:fltVal val="0"/>
                                          </p:val>
                                        </p:tav>
                                        <p:tav tm="100000">
                                          <p:val>
                                            <p:strVal val="#ppt_h"/>
                                          </p:val>
                                        </p:tav>
                                      </p:tavLst>
                                    </p:anim>
                                    <p:animEffect transition="in" filter="fade">
                                      <p:cBhvr>
                                        <p:cTn id="18" dur="500"/>
                                        <p:tgtEl>
                                          <p:spTgt spid="18"/>
                                        </p:tgtEl>
                                      </p:cBhvr>
                                    </p:animEffect>
                                  </p:childTnLst>
                                </p:cTn>
                              </p:par>
                            </p:childTnLst>
                          </p:cTn>
                        </p:par>
                        <p:par>
                          <p:cTn id="19" fill="hold">
                            <p:stCondLst>
                              <p:cond delay="2125"/>
                            </p:stCondLst>
                            <p:childTnLst>
                              <p:par>
                                <p:cTn id="20" presetID="22" presetClass="entr" presetSubtype="8" fill="hold" grpId="0" nodeType="after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wipe(left)">
                                      <p:cBhvr>
                                        <p:cTn id="22" dur="500"/>
                                        <p:tgtEl>
                                          <p:spTgt spid="19"/>
                                        </p:tgtEl>
                                      </p:cBhvr>
                                    </p:animEffect>
                                  </p:childTnLst>
                                </p:cTn>
                              </p:par>
                            </p:childTnLst>
                          </p:cTn>
                        </p:par>
                        <p:par>
                          <p:cTn id="23" fill="hold">
                            <p:stCondLst>
                              <p:cond delay="2625"/>
                            </p:stCondLst>
                            <p:childTnLst>
                              <p:par>
                                <p:cTn id="24" presetID="53" presetClass="entr" presetSubtype="16"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 calcmode="lin" valueType="num">
                                      <p:cBhvr>
                                        <p:cTn id="26" dur="500" fill="hold"/>
                                        <p:tgtEl>
                                          <p:spTgt spid="12"/>
                                        </p:tgtEl>
                                        <p:attrNameLst>
                                          <p:attrName>ppt_w</p:attrName>
                                        </p:attrNameLst>
                                      </p:cBhvr>
                                      <p:tavLst>
                                        <p:tav tm="0">
                                          <p:val>
                                            <p:fltVal val="0"/>
                                          </p:val>
                                        </p:tav>
                                        <p:tav tm="100000">
                                          <p:val>
                                            <p:strVal val="#ppt_w"/>
                                          </p:val>
                                        </p:tav>
                                      </p:tavLst>
                                    </p:anim>
                                    <p:anim calcmode="lin" valueType="num">
                                      <p:cBhvr>
                                        <p:cTn id="27" dur="500" fill="hold"/>
                                        <p:tgtEl>
                                          <p:spTgt spid="12"/>
                                        </p:tgtEl>
                                        <p:attrNameLst>
                                          <p:attrName>ppt_h</p:attrName>
                                        </p:attrNameLst>
                                      </p:cBhvr>
                                      <p:tavLst>
                                        <p:tav tm="0">
                                          <p:val>
                                            <p:fltVal val="0"/>
                                          </p:val>
                                        </p:tav>
                                        <p:tav tm="100000">
                                          <p:val>
                                            <p:strVal val="#ppt_h"/>
                                          </p:val>
                                        </p:tav>
                                      </p:tavLst>
                                    </p:anim>
                                    <p:animEffect transition="in" filter="fade">
                                      <p:cBhvr>
                                        <p:cTn id="28" dur="500"/>
                                        <p:tgtEl>
                                          <p:spTgt spid="12"/>
                                        </p:tgtEl>
                                      </p:cBhvr>
                                    </p:animEffect>
                                  </p:childTnLst>
                                </p:cTn>
                              </p:par>
                              <p:par>
                                <p:cTn id="29" presetID="53" presetClass="entr" presetSubtype="16" fill="hold" grpId="0" nodeType="withEffect">
                                  <p:stCondLst>
                                    <p:cond delay="250"/>
                                  </p:stCondLst>
                                  <p:childTnLst>
                                    <p:set>
                                      <p:cBhvr>
                                        <p:cTn id="30" dur="1" fill="hold">
                                          <p:stCondLst>
                                            <p:cond delay="0"/>
                                          </p:stCondLst>
                                        </p:cTn>
                                        <p:tgtEl>
                                          <p:spTgt spid="13"/>
                                        </p:tgtEl>
                                        <p:attrNameLst>
                                          <p:attrName>style.visibility</p:attrName>
                                        </p:attrNameLst>
                                      </p:cBhvr>
                                      <p:to>
                                        <p:strVal val="visible"/>
                                      </p:to>
                                    </p:set>
                                    <p:anim calcmode="lin" valueType="num">
                                      <p:cBhvr>
                                        <p:cTn id="31" dur="500" fill="hold"/>
                                        <p:tgtEl>
                                          <p:spTgt spid="13"/>
                                        </p:tgtEl>
                                        <p:attrNameLst>
                                          <p:attrName>ppt_w</p:attrName>
                                        </p:attrNameLst>
                                      </p:cBhvr>
                                      <p:tavLst>
                                        <p:tav tm="0">
                                          <p:val>
                                            <p:fltVal val="0"/>
                                          </p:val>
                                        </p:tav>
                                        <p:tav tm="100000">
                                          <p:val>
                                            <p:strVal val="#ppt_w"/>
                                          </p:val>
                                        </p:tav>
                                      </p:tavLst>
                                    </p:anim>
                                    <p:anim calcmode="lin" valueType="num">
                                      <p:cBhvr>
                                        <p:cTn id="32" dur="500" fill="hold"/>
                                        <p:tgtEl>
                                          <p:spTgt spid="13"/>
                                        </p:tgtEl>
                                        <p:attrNameLst>
                                          <p:attrName>ppt_h</p:attrName>
                                        </p:attrNameLst>
                                      </p:cBhvr>
                                      <p:tavLst>
                                        <p:tav tm="0">
                                          <p:val>
                                            <p:fltVal val="0"/>
                                          </p:val>
                                        </p:tav>
                                        <p:tav tm="100000">
                                          <p:val>
                                            <p:strVal val="#ppt_h"/>
                                          </p:val>
                                        </p:tav>
                                      </p:tavLst>
                                    </p:anim>
                                    <p:animEffect transition="in" filter="fade">
                                      <p:cBhvr>
                                        <p:cTn id="33" dur="500"/>
                                        <p:tgtEl>
                                          <p:spTgt spid="13"/>
                                        </p:tgtEl>
                                      </p:cBhvr>
                                    </p:animEffect>
                                  </p:childTnLst>
                                </p:cTn>
                              </p:par>
                              <p:par>
                                <p:cTn id="34" presetID="53" presetClass="entr" presetSubtype="16" fill="hold" grpId="0" nodeType="withEffect">
                                  <p:stCondLst>
                                    <p:cond delay="500"/>
                                  </p:stCondLst>
                                  <p:childTnLst>
                                    <p:set>
                                      <p:cBhvr>
                                        <p:cTn id="35" dur="1" fill="hold">
                                          <p:stCondLst>
                                            <p:cond delay="0"/>
                                          </p:stCondLst>
                                        </p:cTn>
                                        <p:tgtEl>
                                          <p:spTgt spid="14"/>
                                        </p:tgtEl>
                                        <p:attrNameLst>
                                          <p:attrName>style.visibility</p:attrName>
                                        </p:attrNameLst>
                                      </p:cBhvr>
                                      <p:to>
                                        <p:strVal val="visible"/>
                                      </p:to>
                                    </p:set>
                                    <p:anim calcmode="lin" valueType="num">
                                      <p:cBhvr>
                                        <p:cTn id="36" dur="500" fill="hold"/>
                                        <p:tgtEl>
                                          <p:spTgt spid="14"/>
                                        </p:tgtEl>
                                        <p:attrNameLst>
                                          <p:attrName>ppt_w</p:attrName>
                                        </p:attrNameLst>
                                      </p:cBhvr>
                                      <p:tavLst>
                                        <p:tav tm="0">
                                          <p:val>
                                            <p:fltVal val="0"/>
                                          </p:val>
                                        </p:tav>
                                        <p:tav tm="100000">
                                          <p:val>
                                            <p:strVal val="#ppt_w"/>
                                          </p:val>
                                        </p:tav>
                                      </p:tavLst>
                                    </p:anim>
                                    <p:anim calcmode="lin" valueType="num">
                                      <p:cBhvr>
                                        <p:cTn id="37" dur="500" fill="hold"/>
                                        <p:tgtEl>
                                          <p:spTgt spid="14"/>
                                        </p:tgtEl>
                                        <p:attrNameLst>
                                          <p:attrName>ppt_h</p:attrName>
                                        </p:attrNameLst>
                                      </p:cBhvr>
                                      <p:tavLst>
                                        <p:tav tm="0">
                                          <p:val>
                                            <p:fltVal val="0"/>
                                          </p:val>
                                        </p:tav>
                                        <p:tav tm="100000">
                                          <p:val>
                                            <p:strVal val="#ppt_h"/>
                                          </p:val>
                                        </p:tav>
                                      </p:tavLst>
                                    </p:anim>
                                    <p:animEffect transition="in" filter="fade">
                                      <p:cBhvr>
                                        <p:cTn id="3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9" grpId="0"/>
      <p:bldP spid="12" grpId="0" bldLvl="0" animBg="1"/>
      <p:bldP spid="13" grpId="0" bldLvl="0" animBg="1"/>
      <p:bldP spid="14" grpId="0" bldLvl="0" animBg="1"/>
      <p:bldP spid="19"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1.2  </a:t>
            </a:r>
            <a:r>
              <a:rPr lang="en-US" altLang="zh-CN" sz="3200" dirty="0">
                <a:solidFill>
                  <a:schemeClr val="bg1"/>
                </a:solidFill>
                <a:latin typeface="微软雅黑" panose="020B0503020204020204" pitchFamily="34" charset="-122"/>
                <a:ea typeface="微软雅黑" panose="020B0503020204020204" pitchFamily="34" charset="-122"/>
                <a:sym typeface="+mn-ea"/>
              </a:rPr>
              <a:t>光纤特性、传输原理和分类</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光纤几何特性</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1.2.1</a:t>
            </a:r>
          </a:p>
        </p:txBody>
      </p:sp>
      <p:sp>
        <p:nvSpPr>
          <p:cNvPr id="8198" name="文本框 34"/>
          <p:cNvSpPr/>
          <p:nvPr>
            <p:custDataLst>
              <p:tags r:id="rId3"/>
            </p:custDataLst>
          </p:nvPr>
        </p:nvSpPr>
        <p:spPr>
          <a:xfrm>
            <a:off x="3714115" y="422148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光纤传输特性</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433387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1.2.3</a:t>
            </a:r>
          </a:p>
        </p:txBody>
      </p:sp>
      <p:sp>
        <p:nvSpPr>
          <p:cNvPr id="4" name="文本框 34"/>
          <p:cNvSpPr/>
          <p:nvPr>
            <p:custDataLst>
              <p:tags r:id="rId7"/>
            </p:custDataLst>
          </p:nvPr>
        </p:nvSpPr>
        <p:spPr>
          <a:xfrm>
            <a:off x="3657600" y="327977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光纤传输原理</a:t>
            </a:r>
          </a:p>
        </p:txBody>
      </p:sp>
      <p:sp>
        <p:nvSpPr>
          <p:cNvPr id="8" name="Oval 9"/>
          <p:cNvSpPr/>
          <p:nvPr>
            <p:custDataLst>
              <p:tags r:id="rId8"/>
            </p:custDataLst>
          </p:nvPr>
        </p:nvSpPr>
        <p:spPr>
          <a:xfrm>
            <a:off x="2044383" y="33921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1.2.2</a:t>
            </a:r>
          </a:p>
        </p:txBody>
      </p:sp>
      <p:sp>
        <p:nvSpPr>
          <p:cNvPr id="9" name="文本框 34"/>
          <p:cNvSpPr/>
          <p:nvPr>
            <p:custDataLst>
              <p:tags r:id="rId9"/>
            </p:custDataLst>
          </p:nvPr>
        </p:nvSpPr>
        <p:spPr>
          <a:xfrm>
            <a:off x="3722370" y="505015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光纤分类及应用</a:t>
            </a:r>
          </a:p>
        </p:txBody>
      </p:sp>
      <p:sp>
        <p:nvSpPr>
          <p:cNvPr id="10" name="Oval 9"/>
          <p:cNvSpPr/>
          <p:nvPr>
            <p:custDataLst>
              <p:tags r:id="rId10"/>
            </p:custDataLst>
          </p:nvPr>
        </p:nvSpPr>
        <p:spPr>
          <a:xfrm>
            <a:off x="2109153" y="51625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1.2.4</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2.4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794201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2.4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工程设计流程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375518" y="2300052"/>
            <a:ext cx="8439691" cy="3539430"/>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1</a:t>
            </a:r>
            <a:r>
              <a:rPr lang="en-US" altLang="zh-CN" sz="2800" b="1" dirty="0">
                <a:solidFill>
                  <a:prstClr val="black"/>
                </a:solidFill>
              </a:rPr>
              <a:t>. </a:t>
            </a:r>
            <a:r>
              <a:rPr lang="zh-CN" altLang="en-US" sz="2800" b="1" dirty="0">
                <a:solidFill>
                  <a:prstClr val="black"/>
                </a:solidFill>
              </a:rPr>
              <a:t>下达设计任务</a:t>
            </a:r>
            <a:r>
              <a:rPr lang="zh-CN" altLang="en-US" sz="2800" b="1" dirty="0" smtClean="0">
                <a:solidFill>
                  <a:prstClr val="black"/>
                </a:solidFill>
              </a:rPr>
              <a:t>委托书</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2</a:t>
            </a:r>
            <a:r>
              <a:rPr lang="en-US" altLang="zh-CN" sz="2800" b="1" dirty="0">
                <a:solidFill>
                  <a:prstClr val="black"/>
                </a:solidFill>
              </a:rPr>
              <a:t>. </a:t>
            </a:r>
            <a:r>
              <a:rPr lang="zh-CN" altLang="en-US" sz="2800" b="1" dirty="0">
                <a:solidFill>
                  <a:prstClr val="black"/>
                </a:solidFill>
              </a:rPr>
              <a:t>现场</a:t>
            </a:r>
            <a:r>
              <a:rPr lang="zh-CN" altLang="en-US" sz="2800" b="1" dirty="0" smtClean="0">
                <a:solidFill>
                  <a:prstClr val="black"/>
                </a:solidFill>
              </a:rPr>
              <a:t>查勘</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3</a:t>
            </a:r>
            <a:r>
              <a:rPr lang="en-US" altLang="zh-CN" sz="2800" b="1" dirty="0">
                <a:solidFill>
                  <a:prstClr val="black"/>
                </a:solidFill>
              </a:rPr>
              <a:t>. </a:t>
            </a:r>
            <a:r>
              <a:rPr lang="zh-CN" altLang="en-US" sz="2800" b="1" dirty="0">
                <a:solidFill>
                  <a:prstClr val="black"/>
                </a:solidFill>
              </a:rPr>
              <a:t>设计文件</a:t>
            </a:r>
            <a:r>
              <a:rPr lang="zh-CN" altLang="en-US" sz="2800" b="1" dirty="0" smtClean="0">
                <a:solidFill>
                  <a:prstClr val="black"/>
                </a:solidFill>
              </a:rPr>
              <a:t>编制</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4</a:t>
            </a:r>
            <a:r>
              <a:rPr lang="en-US" altLang="zh-CN" sz="2800" b="1" dirty="0">
                <a:solidFill>
                  <a:prstClr val="black"/>
                </a:solidFill>
              </a:rPr>
              <a:t>. </a:t>
            </a:r>
            <a:r>
              <a:rPr lang="zh-CN" altLang="en-US" sz="2800" b="1" dirty="0">
                <a:solidFill>
                  <a:prstClr val="black"/>
                </a:solidFill>
              </a:rPr>
              <a:t>设计文件内部</a:t>
            </a:r>
            <a:r>
              <a:rPr lang="zh-CN" altLang="en-US" sz="2800" b="1" dirty="0" smtClean="0">
                <a:solidFill>
                  <a:prstClr val="black"/>
                </a:solidFill>
              </a:rPr>
              <a:t>审核</a:t>
            </a:r>
            <a:endParaRPr lang="en-US" altLang="zh-CN" sz="2800" b="1" dirty="0" smtClean="0">
              <a:solidFill>
                <a:prstClr val="black"/>
              </a:solidFill>
            </a:endParaRPr>
          </a:p>
          <a:p>
            <a:endParaRPr lang="zh-CN" altLang="en-US" sz="2800" b="1" dirty="0">
              <a:solidFill>
                <a:prstClr val="black"/>
              </a:solidFill>
            </a:endParaRPr>
          </a:p>
        </p:txBody>
      </p:sp>
    </p:spTree>
    <p:extLst>
      <p:ext uri="{BB962C8B-B14F-4D97-AF65-F5344CB8AC3E}">
        <p14:creationId xmlns:p14="http://schemas.microsoft.com/office/powerpoint/2010/main" val="36372555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2.4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工程设计流程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998089" y="2261142"/>
            <a:ext cx="7739299" cy="3108543"/>
          </a:xfrm>
          <a:prstGeom prst="rect">
            <a:avLst/>
          </a:prstGeom>
          <a:noFill/>
          <a:ln w="9525">
            <a:noFill/>
          </a:ln>
        </p:spPr>
        <p:txBody>
          <a:bodyPr wrap="square">
            <a:spAutoFit/>
          </a:bodyPr>
          <a:lstStyle/>
          <a:p>
            <a:r>
              <a:rPr lang="en-US" altLang="zh-CN" sz="2800" b="1" dirty="0" smtClean="0">
                <a:solidFill>
                  <a:prstClr val="black"/>
                </a:solidFill>
              </a:rPr>
              <a:t>    5</a:t>
            </a:r>
            <a:r>
              <a:rPr lang="en-US" altLang="zh-CN" sz="2800" b="1" dirty="0">
                <a:solidFill>
                  <a:prstClr val="black"/>
                </a:solidFill>
              </a:rPr>
              <a:t>. </a:t>
            </a:r>
            <a:r>
              <a:rPr lang="zh-CN" altLang="en-US" sz="2800" b="1" dirty="0">
                <a:solidFill>
                  <a:prstClr val="black"/>
                </a:solidFill>
              </a:rPr>
              <a:t>设计</a:t>
            </a:r>
            <a:r>
              <a:rPr lang="zh-CN" altLang="en-US" sz="2800" b="1" dirty="0" smtClean="0">
                <a:solidFill>
                  <a:prstClr val="black"/>
                </a:solidFill>
              </a:rPr>
              <a:t>会审</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6</a:t>
            </a:r>
            <a:r>
              <a:rPr lang="en-US" altLang="zh-CN" sz="2800" b="1" dirty="0">
                <a:solidFill>
                  <a:prstClr val="black"/>
                </a:solidFill>
              </a:rPr>
              <a:t>. </a:t>
            </a:r>
            <a:r>
              <a:rPr lang="zh-CN" altLang="en-US" sz="2800" b="1" dirty="0">
                <a:solidFill>
                  <a:prstClr val="black"/>
                </a:solidFill>
              </a:rPr>
              <a:t>设计文件的印装与</a:t>
            </a:r>
            <a:r>
              <a:rPr lang="zh-CN" altLang="en-US" sz="2800" b="1" dirty="0" smtClean="0">
                <a:solidFill>
                  <a:prstClr val="black"/>
                </a:solidFill>
              </a:rPr>
              <a:t>分发</a:t>
            </a:r>
            <a:endParaRPr lang="en-US" altLang="zh-CN" sz="2800" b="1" dirty="0" smtClean="0">
              <a:solidFill>
                <a:prstClr val="black"/>
              </a:solidFill>
            </a:endParaRPr>
          </a:p>
          <a:p>
            <a:endParaRPr lang="en-US" altLang="zh-CN" sz="2800" b="1" dirty="0">
              <a:solidFill>
                <a:prstClr val="black"/>
              </a:solidFill>
            </a:endParaRPr>
          </a:p>
          <a:p>
            <a:r>
              <a:rPr lang="en-US" altLang="zh-CN" sz="2800" b="1" dirty="0" smtClean="0">
                <a:solidFill>
                  <a:prstClr val="black"/>
                </a:solidFill>
              </a:rPr>
              <a:t>    7</a:t>
            </a:r>
            <a:r>
              <a:rPr lang="en-US" altLang="zh-CN" sz="2800" b="1" dirty="0">
                <a:solidFill>
                  <a:prstClr val="black"/>
                </a:solidFill>
              </a:rPr>
              <a:t>. </a:t>
            </a:r>
            <a:r>
              <a:rPr lang="zh-CN" altLang="en-US" sz="2800" b="1" dirty="0">
                <a:solidFill>
                  <a:prstClr val="black"/>
                </a:solidFill>
              </a:rPr>
              <a:t>设计</a:t>
            </a:r>
            <a:r>
              <a:rPr lang="zh-CN" altLang="en-US" sz="2800" b="1" dirty="0" smtClean="0">
                <a:solidFill>
                  <a:prstClr val="black"/>
                </a:solidFill>
              </a:rPr>
              <a:t>交底</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8</a:t>
            </a:r>
            <a:r>
              <a:rPr lang="en-US" altLang="zh-CN" sz="2800" b="1" dirty="0">
                <a:solidFill>
                  <a:prstClr val="black"/>
                </a:solidFill>
              </a:rPr>
              <a:t>. </a:t>
            </a:r>
            <a:r>
              <a:rPr lang="zh-CN" altLang="en-US" sz="2800" b="1" dirty="0">
                <a:solidFill>
                  <a:prstClr val="black"/>
                </a:solidFill>
              </a:rPr>
              <a:t>设计变更</a:t>
            </a:r>
          </a:p>
        </p:txBody>
      </p:sp>
    </p:spTree>
    <p:extLst>
      <p:ext uri="{BB962C8B-B14F-4D97-AF65-F5344CB8AC3E}">
        <p14:creationId xmlns:p14="http://schemas.microsoft.com/office/powerpoint/2010/main" val="5424404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2.5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9677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工程设计文件</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09756" y="1307831"/>
            <a:ext cx="11348261" cy="4955203"/>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1</a:t>
            </a:r>
            <a:r>
              <a:rPr lang="en-US" altLang="zh-CN" sz="2800" b="1" dirty="0">
                <a:solidFill>
                  <a:prstClr val="black"/>
                </a:solidFill>
              </a:rPr>
              <a:t>. </a:t>
            </a:r>
            <a:r>
              <a:rPr lang="zh-CN" altLang="en-US" sz="2800" b="1" dirty="0" smtClean="0">
                <a:solidFill>
                  <a:prstClr val="black"/>
                </a:solidFill>
              </a:rPr>
              <a:t>设计文件内容</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）初步设计内容</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初步设计</a:t>
            </a:r>
            <a:r>
              <a:rPr lang="zh-CN" altLang="en-US" sz="2400" dirty="0">
                <a:solidFill>
                  <a:prstClr val="black"/>
                </a:solidFill>
              </a:rPr>
              <a:t>文件内容一般包括封面、目录、设计说明、概算说明、概算表格和设计图纸等</a:t>
            </a:r>
            <a:r>
              <a:rPr lang="zh-CN" altLang="en-US" sz="2400" dirty="0" smtClean="0">
                <a:solidFill>
                  <a:prstClr val="black"/>
                </a:solidFill>
              </a:rPr>
              <a:t>几个</a:t>
            </a:r>
            <a:r>
              <a:rPr lang="zh-CN" altLang="en-US" sz="2400" dirty="0">
                <a:solidFill>
                  <a:prstClr val="black"/>
                </a:solidFill>
              </a:rPr>
              <a:t>部分</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en-US" altLang="zh-CN" sz="2400" dirty="0" smtClean="0">
                <a:solidFill>
                  <a:prstClr val="black"/>
                </a:solidFill>
              </a:rPr>
              <a:t> </a:t>
            </a:r>
            <a:r>
              <a:rPr lang="zh-CN" altLang="en-US" sz="2400" dirty="0">
                <a:solidFill>
                  <a:prstClr val="black"/>
                </a:solidFill>
              </a:rPr>
              <a:t>技术设计</a:t>
            </a:r>
            <a:r>
              <a:rPr lang="zh-CN" altLang="en-US" sz="2400" dirty="0" smtClean="0">
                <a:solidFill>
                  <a:prstClr val="black"/>
                </a:solidFill>
              </a:rPr>
              <a:t>内容</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技术设计</a:t>
            </a:r>
            <a:r>
              <a:rPr lang="zh-CN" altLang="en-US" sz="2400" dirty="0">
                <a:solidFill>
                  <a:prstClr val="black"/>
                </a:solidFill>
              </a:rPr>
              <a:t>内容包括根据已批准的初步设计而编制的更精确、更完备、更具体的文件和图纸。。它确定初步设计中所采取的工艺过程、建筑物和构筑物</a:t>
            </a:r>
            <a:r>
              <a:rPr lang="en-US" altLang="zh-CN" sz="2400" dirty="0">
                <a:solidFill>
                  <a:prstClr val="black"/>
                </a:solidFill>
              </a:rPr>
              <a:t>,</a:t>
            </a:r>
            <a:r>
              <a:rPr lang="zh-CN" altLang="en-US" sz="2400" dirty="0">
                <a:solidFill>
                  <a:prstClr val="black"/>
                </a:solidFill>
              </a:rPr>
              <a:t>校正设备类型和设备数量的</a:t>
            </a:r>
            <a:r>
              <a:rPr lang="zh-CN" altLang="en-US" sz="2400" dirty="0" smtClean="0">
                <a:solidFill>
                  <a:prstClr val="black"/>
                </a:solidFill>
              </a:rPr>
              <a:t>误差</a:t>
            </a:r>
            <a:r>
              <a:rPr lang="en-US" altLang="zh-CN" sz="2400" dirty="0">
                <a:solidFill>
                  <a:prstClr val="black"/>
                </a:solidFill>
              </a:rPr>
              <a:t>,</a:t>
            </a:r>
            <a:r>
              <a:rPr lang="zh-CN" altLang="en-US" sz="2400" dirty="0">
                <a:solidFill>
                  <a:prstClr val="black"/>
                </a:solidFill>
              </a:rPr>
              <a:t>确定建设规模和技术经济指标</a:t>
            </a:r>
            <a:r>
              <a:rPr lang="en-US" altLang="zh-CN" sz="2400" dirty="0">
                <a:solidFill>
                  <a:prstClr val="black"/>
                </a:solidFill>
              </a:rPr>
              <a:t>,</a:t>
            </a:r>
            <a:r>
              <a:rPr lang="zh-CN" altLang="en-US" sz="2400" dirty="0">
                <a:solidFill>
                  <a:prstClr val="black"/>
                </a:solidFill>
              </a:rPr>
              <a:t>并形成修正概算文件和图纸。</a:t>
            </a:r>
            <a:endParaRPr lang="en-US" altLang="zh-CN" sz="2400" dirty="0" smtClean="0">
              <a:solidFill>
                <a:prstClr val="black"/>
              </a:solidFill>
            </a:endParaRPr>
          </a:p>
          <a:p>
            <a:r>
              <a:rPr lang="zh-CN" altLang="en-US" sz="2400" dirty="0" smtClean="0">
                <a:solidFill>
                  <a:prstClr val="black"/>
                </a:solidFill>
              </a:rPr>
              <a:t>       </a:t>
            </a:r>
            <a:endParaRPr lang="zh-CN" altLang="en-US" sz="2800" b="1" dirty="0">
              <a:solidFill>
                <a:prstClr val="black"/>
              </a:solidFill>
            </a:endParaRPr>
          </a:p>
        </p:txBody>
      </p:sp>
    </p:spTree>
    <p:extLst>
      <p:ext uri="{BB962C8B-B14F-4D97-AF65-F5344CB8AC3E}">
        <p14:creationId xmlns:p14="http://schemas.microsoft.com/office/powerpoint/2010/main" val="24057974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工程设计文件</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00029" y="2017951"/>
            <a:ext cx="11348261" cy="3477875"/>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1</a:t>
            </a:r>
            <a:r>
              <a:rPr lang="en-US" altLang="zh-CN" sz="2800" b="1" dirty="0">
                <a:solidFill>
                  <a:prstClr val="black"/>
                </a:solidFill>
              </a:rPr>
              <a:t>. </a:t>
            </a:r>
            <a:r>
              <a:rPr lang="zh-CN" altLang="en-US" sz="2800" b="1" dirty="0" smtClean="0">
                <a:solidFill>
                  <a:prstClr val="black"/>
                </a:solidFill>
              </a:rPr>
              <a:t>设计文件内容</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）施工图设计内容</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施工图设计</a:t>
            </a:r>
            <a:r>
              <a:rPr lang="zh-CN" altLang="en-US" sz="2400" dirty="0">
                <a:solidFill>
                  <a:prstClr val="black"/>
                </a:solidFill>
              </a:rPr>
              <a:t>文件一般包含封面、目录、设计说明、设备与器材修正表、预算说明、预算</a:t>
            </a:r>
            <a:r>
              <a:rPr lang="zh-CN" altLang="en-US" sz="2400" dirty="0" smtClean="0">
                <a:solidFill>
                  <a:prstClr val="black"/>
                </a:solidFill>
              </a:rPr>
              <a:t>表格</a:t>
            </a:r>
            <a:r>
              <a:rPr lang="zh-CN" altLang="en-US" sz="2400" dirty="0">
                <a:solidFill>
                  <a:prstClr val="black"/>
                </a:solidFill>
              </a:rPr>
              <a:t>、设计图等内容。设计说明应详尽说明各个单项工程中具体问题的设计考虑</a:t>
            </a:r>
            <a:r>
              <a:rPr lang="en-US" altLang="zh-CN" sz="2400" dirty="0">
                <a:solidFill>
                  <a:prstClr val="black"/>
                </a:solidFill>
              </a:rPr>
              <a:t>,</a:t>
            </a:r>
            <a:r>
              <a:rPr lang="zh-CN" altLang="en-US" sz="2400" dirty="0">
                <a:solidFill>
                  <a:prstClr val="black"/>
                </a:solidFill>
              </a:rPr>
              <a:t>使施工</a:t>
            </a:r>
            <a:r>
              <a:rPr lang="zh-CN" altLang="en-US" sz="2400" dirty="0" smtClean="0">
                <a:solidFill>
                  <a:prstClr val="black"/>
                </a:solidFill>
              </a:rPr>
              <a:t>人员能</a:t>
            </a:r>
            <a:r>
              <a:rPr lang="zh-CN" altLang="en-US" sz="2400" dirty="0">
                <a:solidFill>
                  <a:prstClr val="black"/>
                </a:solidFill>
              </a:rPr>
              <a:t>深入领会设计意图</a:t>
            </a:r>
            <a:r>
              <a:rPr lang="en-US" altLang="zh-CN" sz="2400" dirty="0">
                <a:solidFill>
                  <a:prstClr val="black"/>
                </a:solidFill>
              </a:rPr>
              <a:t>,</a:t>
            </a:r>
            <a:r>
              <a:rPr lang="zh-CN" altLang="en-US" sz="2400" dirty="0">
                <a:solidFill>
                  <a:prstClr val="black"/>
                </a:solidFill>
              </a:rPr>
              <a:t>做到按设计施工。设计图必须有详细的尺寸、具体的做法和要求</a:t>
            </a:r>
            <a:r>
              <a:rPr lang="en-US" altLang="zh-CN" sz="2400" dirty="0">
                <a:solidFill>
                  <a:prstClr val="black"/>
                </a:solidFill>
              </a:rPr>
              <a:t>,</a:t>
            </a:r>
            <a:r>
              <a:rPr lang="zh-CN" altLang="en-US" sz="2400" dirty="0">
                <a:solidFill>
                  <a:prstClr val="black"/>
                </a:solidFill>
              </a:rPr>
              <a:t>图上应注有准确的位置、地点</a:t>
            </a:r>
            <a:r>
              <a:rPr lang="en-US" altLang="zh-CN" sz="2400" dirty="0">
                <a:solidFill>
                  <a:prstClr val="black"/>
                </a:solidFill>
              </a:rPr>
              <a:t>,</a:t>
            </a:r>
            <a:r>
              <a:rPr lang="zh-CN" altLang="en-US" sz="2400" dirty="0">
                <a:solidFill>
                  <a:prstClr val="black"/>
                </a:solidFill>
              </a:rPr>
              <a:t>以便让施工人员能够按照施工图进行施工</a:t>
            </a:r>
            <a:r>
              <a:rPr lang="zh-CN" altLang="en-US" sz="2400" dirty="0" smtClean="0">
                <a:solidFill>
                  <a:prstClr val="black"/>
                </a:solidFill>
              </a:rPr>
              <a:t>。</a:t>
            </a:r>
            <a:r>
              <a:rPr lang="en-US" altLang="zh-CN" sz="2400" dirty="0" smtClean="0">
                <a:solidFill>
                  <a:prstClr val="black"/>
                </a:solidFill>
              </a:rPr>
              <a:t>  </a:t>
            </a:r>
            <a:endParaRPr lang="zh-CN" altLang="en-US" sz="2800" b="1" dirty="0">
              <a:solidFill>
                <a:prstClr val="black"/>
              </a:solidFill>
            </a:endParaRPr>
          </a:p>
        </p:txBody>
      </p:sp>
    </p:spTree>
    <p:extLst>
      <p:ext uri="{BB962C8B-B14F-4D97-AF65-F5344CB8AC3E}">
        <p14:creationId xmlns:p14="http://schemas.microsoft.com/office/powerpoint/2010/main" val="3685820028"/>
      </p:ext>
    </p:extLst>
  </p:cSld>
  <p:clrMapOvr>
    <a:overrideClrMapping bg1="lt1" tx1="dk1" bg2="lt2" tx2="dk2" accent1="accent1" accent2="accent2" accent3="accent3" accent4="accent4" accent5="accent5" accent6="accent6" hlink="hlink" folHlink="folHlink"/>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工程设计文件</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00029" y="2261142"/>
            <a:ext cx="11348261" cy="3477875"/>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2. </a:t>
            </a:r>
            <a:r>
              <a:rPr lang="zh-CN" altLang="en-US" sz="2800" b="1" dirty="0" smtClean="0">
                <a:solidFill>
                  <a:prstClr val="black"/>
                </a:solidFill>
              </a:rPr>
              <a:t>设计说明</a:t>
            </a:r>
            <a:endParaRPr lang="en-US" altLang="zh-CN" sz="2400" dirty="0" smtClean="0">
              <a:solidFill>
                <a:prstClr val="black"/>
              </a:solidFill>
            </a:endParaRPr>
          </a:p>
          <a:p>
            <a:r>
              <a:rPr lang="zh-CN" altLang="en-US" sz="2400" dirty="0" smtClean="0">
                <a:solidFill>
                  <a:prstClr val="black"/>
                </a:solidFill>
              </a:rPr>
              <a:t>        </a:t>
            </a:r>
          </a:p>
          <a:p>
            <a:r>
              <a:rPr lang="zh-CN" altLang="en-US" sz="2400" dirty="0" smtClean="0">
                <a:solidFill>
                  <a:prstClr val="black"/>
                </a:solidFill>
              </a:rPr>
              <a:t>       设计</a:t>
            </a:r>
            <a:r>
              <a:rPr lang="zh-CN" altLang="en-US" sz="2400" dirty="0">
                <a:solidFill>
                  <a:prstClr val="black"/>
                </a:solidFill>
              </a:rPr>
              <a:t>说明需简明扼要</a:t>
            </a:r>
            <a:r>
              <a:rPr lang="en-US" altLang="zh-CN" sz="2400" dirty="0">
                <a:solidFill>
                  <a:prstClr val="black"/>
                </a:solidFill>
              </a:rPr>
              <a:t>,</a:t>
            </a:r>
            <a:r>
              <a:rPr lang="zh-CN" altLang="en-US" sz="2400" dirty="0">
                <a:solidFill>
                  <a:prstClr val="black"/>
                </a:solidFill>
              </a:rPr>
              <a:t>应采用规定的通用名词、符号、术语、图例等</a:t>
            </a:r>
            <a:r>
              <a:rPr lang="en-US" altLang="zh-CN" sz="2400" dirty="0">
                <a:solidFill>
                  <a:prstClr val="black"/>
                </a:solidFill>
              </a:rPr>
              <a:t>,</a:t>
            </a:r>
            <a:r>
              <a:rPr lang="zh-CN" altLang="en-US" sz="2400" dirty="0">
                <a:solidFill>
                  <a:prstClr val="black"/>
                </a:solidFill>
              </a:rPr>
              <a:t>概括说明工程全貌</a:t>
            </a:r>
            <a:r>
              <a:rPr lang="en-US" altLang="zh-CN" sz="2400" dirty="0" smtClean="0">
                <a:solidFill>
                  <a:prstClr val="black"/>
                </a:solidFill>
              </a:rPr>
              <a:t>,</a:t>
            </a:r>
            <a:r>
              <a:rPr lang="zh-CN" altLang="en-US" sz="2400" dirty="0" smtClean="0">
                <a:solidFill>
                  <a:prstClr val="black"/>
                </a:solidFill>
              </a:rPr>
              <a:t>简述</a:t>
            </a:r>
            <a:r>
              <a:rPr lang="zh-CN" altLang="en-US" sz="2400" dirty="0">
                <a:solidFill>
                  <a:prstClr val="black"/>
                </a:solidFill>
              </a:rPr>
              <a:t>所选定的设计方案、主要设计标准和技术措施等</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初步设计</a:t>
            </a:r>
            <a:r>
              <a:rPr lang="zh-CN" altLang="en-US" sz="2400" dirty="0">
                <a:solidFill>
                  <a:prstClr val="black"/>
                </a:solidFill>
              </a:rPr>
              <a:t>的设计说明和施工图设计的设计说明的编制方法基本相同。初步设计的</a:t>
            </a:r>
            <a:r>
              <a:rPr lang="zh-CN" altLang="en-US" sz="2400" dirty="0" smtClean="0">
                <a:solidFill>
                  <a:prstClr val="black"/>
                </a:solidFill>
              </a:rPr>
              <a:t>设计说明</a:t>
            </a:r>
            <a:r>
              <a:rPr lang="zh-CN" altLang="en-US" sz="2400" dirty="0">
                <a:solidFill>
                  <a:prstClr val="black"/>
                </a:solidFill>
              </a:rPr>
              <a:t>包括概述、光缆线路路由、系统配置及传输指标计算、相关设备和器材的主要技术</a:t>
            </a:r>
            <a:r>
              <a:rPr lang="zh-CN" altLang="en-US" sz="2400" dirty="0" smtClean="0">
                <a:solidFill>
                  <a:prstClr val="black"/>
                </a:solidFill>
              </a:rPr>
              <a:t>指标及</a:t>
            </a:r>
            <a:r>
              <a:rPr lang="zh-CN" altLang="en-US" sz="2400" dirty="0">
                <a:solidFill>
                  <a:prstClr val="black"/>
                </a:solidFill>
              </a:rPr>
              <a:t>质量要求、施工安装的技术要求和措施、防护和保护措施、系统维护和维护机构人员配备</a:t>
            </a:r>
            <a:r>
              <a:rPr lang="zh-CN" altLang="en-US" sz="2400" dirty="0" smtClean="0">
                <a:solidFill>
                  <a:prstClr val="black"/>
                </a:solidFill>
              </a:rPr>
              <a:t>、其他</a:t>
            </a:r>
            <a:r>
              <a:rPr lang="zh-CN" altLang="en-US" sz="2400" dirty="0">
                <a:solidFill>
                  <a:prstClr val="black"/>
                </a:solidFill>
              </a:rPr>
              <a:t>需要说明的问题等内容。</a:t>
            </a:r>
            <a:endParaRPr lang="zh-CN" altLang="en-US" sz="2800" b="1" dirty="0">
              <a:solidFill>
                <a:prstClr val="black"/>
              </a:solidFill>
            </a:endParaRPr>
          </a:p>
        </p:txBody>
      </p:sp>
    </p:spTree>
    <p:extLst>
      <p:ext uri="{BB962C8B-B14F-4D97-AF65-F5344CB8AC3E}">
        <p14:creationId xmlns:p14="http://schemas.microsoft.com/office/powerpoint/2010/main" val="7469477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工程设计文件</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00029" y="2825347"/>
            <a:ext cx="11348261" cy="2062103"/>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3. </a:t>
            </a:r>
            <a:r>
              <a:rPr lang="zh-CN" altLang="en-US" sz="2800" b="1" dirty="0" smtClean="0">
                <a:solidFill>
                  <a:prstClr val="black"/>
                </a:solidFill>
              </a:rPr>
              <a:t>概（预）算文件</a:t>
            </a:r>
            <a:r>
              <a:rPr lang="zh-CN" altLang="en-US" sz="2400" dirty="0" smtClean="0">
                <a:solidFill>
                  <a:prstClr val="black"/>
                </a:solidFill>
              </a:rPr>
              <a:t>        </a:t>
            </a:r>
          </a:p>
          <a:p>
            <a:r>
              <a:rPr lang="zh-CN" altLang="en-US" sz="2400" dirty="0" smtClean="0">
                <a:solidFill>
                  <a:prstClr val="black"/>
                </a:solidFill>
              </a:rPr>
              <a:t>       </a:t>
            </a:r>
            <a:endParaRPr lang="zh-CN" altLang="en-US" sz="2400" dirty="0">
              <a:solidFill>
                <a:prstClr val="black"/>
              </a:solidFill>
            </a:endParaRPr>
          </a:p>
          <a:p>
            <a:r>
              <a:rPr lang="zh-CN" altLang="en-US" sz="2400" dirty="0" smtClean="0">
                <a:solidFill>
                  <a:prstClr val="black"/>
                </a:solidFill>
              </a:rPr>
              <a:t>       工程项目</a:t>
            </a:r>
            <a:r>
              <a:rPr lang="zh-CN" altLang="en-US" sz="2400" dirty="0">
                <a:solidFill>
                  <a:prstClr val="black"/>
                </a:solidFill>
              </a:rPr>
              <a:t>计价有清单计价和定额计价两种方式。通信光缆线路</a:t>
            </a:r>
            <a:r>
              <a:rPr lang="zh-CN" altLang="en-US" sz="2400" dirty="0" smtClean="0">
                <a:solidFill>
                  <a:prstClr val="black"/>
                </a:solidFill>
              </a:rPr>
              <a:t>工程造价基本</a:t>
            </a:r>
            <a:r>
              <a:rPr lang="zh-CN" altLang="en-US" sz="2400" dirty="0">
                <a:solidFill>
                  <a:prstClr val="black"/>
                </a:solidFill>
              </a:rPr>
              <a:t>采用定额计价方式</a:t>
            </a:r>
            <a:r>
              <a:rPr lang="zh-CN" altLang="en-US" sz="2400" dirty="0" smtClean="0">
                <a:solidFill>
                  <a:prstClr val="black"/>
                </a:solidFill>
              </a:rPr>
              <a:t>。</a:t>
            </a:r>
            <a:endParaRPr lang="en-US" altLang="zh-CN" sz="2400" dirty="0" smtClean="0">
              <a:solidFill>
                <a:prstClr val="black"/>
              </a:solidFill>
            </a:endParaRPr>
          </a:p>
          <a:p>
            <a:endParaRPr lang="zh-CN" altLang="en-US" sz="2800" b="1" dirty="0">
              <a:solidFill>
                <a:prstClr val="black"/>
              </a:solidFill>
            </a:endParaRPr>
          </a:p>
        </p:txBody>
      </p:sp>
    </p:spTree>
    <p:extLst>
      <p:ext uri="{BB962C8B-B14F-4D97-AF65-F5344CB8AC3E}">
        <p14:creationId xmlns:p14="http://schemas.microsoft.com/office/powerpoint/2010/main" val="31582406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工程设计文件</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77850" y="1667756"/>
            <a:ext cx="11348261" cy="4585871"/>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4. </a:t>
            </a:r>
            <a:r>
              <a:rPr lang="zh-CN" altLang="en-US" sz="2800" b="1" dirty="0" smtClean="0">
                <a:solidFill>
                  <a:prstClr val="black"/>
                </a:solidFill>
              </a:rPr>
              <a:t>设计图纸</a:t>
            </a:r>
            <a:endParaRPr lang="zh-CN" altLang="en-US" sz="2400" dirty="0" smtClean="0">
              <a:solidFill>
                <a:prstClr val="black"/>
              </a:solidFill>
            </a:endParaRPr>
          </a:p>
          <a:p>
            <a:r>
              <a:rPr lang="zh-CN" altLang="en-US" sz="2400" dirty="0" smtClean="0">
                <a:solidFill>
                  <a:prstClr val="black"/>
                </a:solidFill>
              </a:rPr>
              <a:t>       </a:t>
            </a:r>
            <a:endParaRPr lang="zh-CN" altLang="en-US" sz="2400" dirty="0">
              <a:solidFill>
                <a:prstClr val="black"/>
              </a:solidFill>
            </a:endParaRPr>
          </a:p>
          <a:p>
            <a:r>
              <a:rPr lang="zh-CN" altLang="en-US" sz="2400" dirty="0" smtClean="0">
                <a:solidFill>
                  <a:prstClr val="black"/>
                </a:solidFill>
              </a:rPr>
              <a:t>       光缆</a:t>
            </a:r>
            <a:r>
              <a:rPr lang="zh-CN" altLang="en-US" sz="2400" dirty="0">
                <a:solidFill>
                  <a:prstClr val="black"/>
                </a:solidFill>
              </a:rPr>
              <a:t>线路工程设计</a:t>
            </a:r>
            <a:r>
              <a:rPr lang="zh-CN" altLang="en-US" sz="2400" dirty="0" smtClean="0">
                <a:solidFill>
                  <a:prstClr val="black"/>
                </a:solidFill>
              </a:rPr>
              <a:t>图纸是</a:t>
            </a:r>
            <a:r>
              <a:rPr lang="zh-CN" altLang="en-US" sz="2400" dirty="0">
                <a:solidFill>
                  <a:prstClr val="black"/>
                </a:solidFill>
              </a:rPr>
              <a:t>指导施工的主要依据。光缆线路工程设计图纸包含了路由信息、设备</a:t>
            </a:r>
            <a:r>
              <a:rPr lang="zh-CN" altLang="en-US" sz="2400" dirty="0" smtClean="0">
                <a:solidFill>
                  <a:prstClr val="black"/>
                </a:solidFill>
              </a:rPr>
              <a:t>配置与</a:t>
            </a:r>
            <a:r>
              <a:rPr lang="zh-CN" altLang="en-US" sz="2400" dirty="0">
                <a:solidFill>
                  <a:prstClr val="black"/>
                </a:solidFill>
              </a:rPr>
              <a:t>安放信息、技术数据、主要说明等内容</a:t>
            </a:r>
            <a:r>
              <a:rPr lang="en-US" altLang="zh-CN" sz="2400" dirty="0">
                <a:solidFill>
                  <a:prstClr val="black"/>
                </a:solidFill>
              </a:rPr>
              <a:t>,</a:t>
            </a:r>
            <a:r>
              <a:rPr lang="zh-CN" altLang="en-US" sz="2400" dirty="0">
                <a:solidFill>
                  <a:prstClr val="black"/>
                </a:solidFill>
              </a:rPr>
              <a:t>反映了设计者的设计意图、施工安装技术和</a:t>
            </a:r>
            <a:r>
              <a:rPr lang="zh-CN" altLang="en-US" sz="2400" dirty="0" smtClean="0">
                <a:solidFill>
                  <a:prstClr val="black"/>
                </a:solidFill>
              </a:rPr>
              <a:t>施工方法。</a:t>
            </a:r>
            <a:endParaRPr lang="en-US" altLang="zh-CN" sz="2400" dirty="0" smtClean="0">
              <a:solidFill>
                <a:prstClr val="black"/>
              </a:solidFill>
            </a:endParaRPr>
          </a:p>
          <a:p>
            <a:endParaRPr lang="en-US" altLang="zh-CN" sz="2400" b="1" dirty="0">
              <a:solidFill>
                <a:prstClr val="black"/>
              </a:solidFill>
            </a:endParaRPr>
          </a:p>
          <a:p>
            <a:r>
              <a:rPr lang="zh-CN" altLang="en-US" sz="2400" dirty="0" smtClean="0">
                <a:solidFill>
                  <a:prstClr val="black"/>
                </a:solidFill>
              </a:rPr>
              <a:t>       设计</a:t>
            </a:r>
            <a:r>
              <a:rPr lang="zh-CN" altLang="en-US" sz="2400" dirty="0">
                <a:solidFill>
                  <a:prstClr val="black"/>
                </a:solidFill>
              </a:rPr>
              <a:t>图纸的种类有</a:t>
            </a:r>
            <a:r>
              <a:rPr lang="en-US" altLang="zh-CN" sz="2400" dirty="0">
                <a:solidFill>
                  <a:prstClr val="black"/>
                </a:solidFill>
              </a:rPr>
              <a:t>: </a:t>
            </a:r>
            <a:r>
              <a:rPr lang="zh-CN" altLang="en-US" sz="2400" dirty="0">
                <a:solidFill>
                  <a:prstClr val="black"/>
                </a:solidFill>
              </a:rPr>
              <a:t>传输线路总体建设方案图</a:t>
            </a:r>
            <a:r>
              <a:rPr lang="en-US" altLang="zh-CN" sz="2400" dirty="0">
                <a:solidFill>
                  <a:prstClr val="black"/>
                </a:solidFill>
              </a:rPr>
              <a:t>,</a:t>
            </a:r>
            <a:r>
              <a:rPr lang="zh-CN" altLang="en-US" sz="2400" dirty="0">
                <a:solidFill>
                  <a:prstClr val="black"/>
                </a:solidFill>
              </a:rPr>
              <a:t>光缆拓扑图</a:t>
            </a:r>
            <a:r>
              <a:rPr lang="en-US" altLang="zh-CN" sz="2400" dirty="0">
                <a:solidFill>
                  <a:prstClr val="black"/>
                </a:solidFill>
              </a:rPr>
              <a:t>,</a:t>
            </a:r>
            <a:r>
              <a:rPr lang="zh-CN" altLang="en-US" sz="2400" dirty="0">
                <a:solidFill>
                  <a:prstClr val="black"/>
                </a:solidFill>
              </a:rPr>
              <a:t>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点分布图</a:t>
            </a:r>
            <a:r>
              <a:rPr lang="en-US" altLang="zh-CN" sz="2400" dirty="0">
                <a:solidFill>
                  <a:prstClr val="black"/>
                </a:solidFill>
              </a:rPr>
              <a:t>,</a:t>
            </a:r>
            <a:r>
              <a:rPr lang="zh-CN" altLang="en-US" sz="2400" dirty="0">
                <a:solidFill>
                  <a:prstClr val="black"/>
                </a:solidFill>
              </a:rPr>
              <a:t>光缆</a:t>
            </a:r>
            <a:r>
              <a:rPr lang="zh-CN" altLang="en-US" sz="2400" dirty="0" smtClean="0">
                <a:solidFill>
                  <a:prstClr val="black"/>
                </a:solidFill>
              </a:rPr>
              <a:t>线路</a:t>
            </a:r>
            <a:r>
              <a:rPr lang="zh-CN" altLang="en-US" sz="2400" dirty="0">
                <a:solidFill>
                  <a:prstClr val="black"/>
                </a:solidFill>
              </a:rPr>
              <a:t>总体路由图</a:t>
            </a:r>
            <a:r>
              <a:rPr lang="en-US" altLang="zh-CN" sz="2400" dirty="0">
                <a:solidFill>
                  <a:prstClr val="black"/>
                </a:solidFill>
              </a:rPr>
              <a:t>,</a:t>
            </a:r>
            <a:r>
              <a:rPr lang="zh-CN" altLang="en-US" sz="2400" dirty="0">
                <a:solidFill>
                  <a:prstClr val="black"/>
                </a:solidFill>
              </a:rPr>
              <a:t>光缆传输图</a:t>
            </a:r>
            <a:r>
              <a:rPr lang="en-US" altLang="zh-CN" sz="2400" dirty="0">
                <a:solidFill>
                  <a:prstClr val="black"/>
                </a:solidFill>
              </a:rPr>
              <a:t>,</a:t>
            </a:r>
            <a:r>
              <a:rPr lang="zh-CN" altLang="en-US" sz="2400" dirty="0">
                <a:solidFill>
                  <a:prstClr val="black"/>
                </a:solidFill>
              </a:rPr>
              <a:t>纤芯配置图</a:t>
            </a:r>
            <a:r>
              <a:rPr lang="en-US" altLang="zh-CN" sz="2400" dirty="0">
                <a:solidFill>
                  <a:prstClr val="black"/>
                </a:solidFill>
              </a:rPr>
              <a:t>,</a:t>
            </a:r>
            <a:r>
              <a:rPr lang="zh-CN" altLang="en-US" sz="2400" dirty="0">
                <a:solidFill>
                  <a:prstClr val="black"/>
                </a:solidFill>
              </a:rPr>
              <a:t>光交接箱成端图</a:t>
            </a:r>
            <a:r>
              <a:rPr lang="en-US" altLang="zh-CN" sz="2400" dirty="0">
                <a:solidFill>
                  <a:prstClr val="black"/>
                </a:solidFill>
              </a:rPr>
              <a:t>,</a:t>
            </a:r>
            <a:r>
              <a:rPr lang="zh-CN" altLang="en-US" sz="2400" dirty="0">
                <a:solidFill>
                  <a:prstClr val="black"/>
                </a:solidFill>
              </a:rPr>
              <a:t>局内光缆路由图</a:t>
            </a:r>
            <a:r>
              <a:rPr lang="en-US" altLang="zh-CN" sz="2400" dirty="0">
                <a:solidFill>
                  <a:prstClr val="black"/>
                </a:solidFill>
              </a:rPr>
              <a:t>,</a:t>
            </a:r>
            <a:r>
              <a:rPr lang="zh-CN" altLang="en-US" sz="2400" dirty="0">
                <a:solidFill>
                  <a:prstClr val="black"/>
                </a:solidFill>
              </a:rPr>
              <a:t>市区光缆</a:t>
            </a:r>
            <a:r>
              <a:rPr lang="zh-CN" altLang="en-US" sz="2400" dirty="0" smtClean="0">
                <a:solidFill>
                  <a:prstClr val="black"/>
                </a:solidFill>
              </a:rPr>
              <a:t>路由图</a:t>
            </a:r>
            <a:r>
              <a:rPr lang="en-US" altLang="zh-CN" sz="2400" dirty="0">
                <a:solidFill>
                  <a:prstClr val="black"/>
                </a:solidFill>
              </a:rPr>
              <a:t>,</a:t>
            </a:r>
            <a:r>
              <a:rPr lang="zh-CN" altLang="en-US" sz="2400" dirty="0">
                <a:solidFill>
                  <a:prstClr val="black"/>
                </a:solidFill>
              </a:rPr>
              <a:t>郊区光缆路由图</a:t>
            </a:r>
            <a:r>
              <a:rPr lang="en-US" altLang="zh-CN" sz="2400" dirty="0">
                <a:solidFill>
                  <a:prstClr val="black"/>
                </a:solidFill>
              </a:rPr>
              <a:t>,</a:t>
            </a:r>
            <a:r>
              <a:rPr lang="zh-CN" altLang="en-US" sz="2400" dirty="0">
                <a:solidFill>
                  <a:prstClr val="black"/>
                </a:solidFill>
              </a:rPr>
              <a:t>郊外光缆路由图</a:t>
            </a:r>
            <a:r>
              <a:rPr lang="en-US" altLang="zh-CN" sz="2400" dirty="0">
                <a:solidFill>
                  <a:prstClr val="black"/>
                </a:solidFill>
              </a:rPr>
              <a:t>,</a:t>
            </a:r>
            <a:r>
              <a:rPr lang="zh-CN" altLang="en-US" sz="2400" dirty="0">
                <a:solidFill>
                  <a:prstClr val="black"/>
                </a:solidFill>
              </a:rPr>
              <a:t>光缆穿越铁路、公路断面图</a:t>
            </a:r>
            <a:r>
              <a:rPr lang="en-US" altLang="zh-CN" sz="2400" dirty="0">
                <a:solidFill>
                  <a:prstClr val="black"/>
                </a:solidFill>
              </a:rPr>
              <a:t>(</a:t>
            </a:r>
            <a:r>
              <a:rPr lang="zh-CN" altLang="en-US" sz="2400" dirty="0">
                <a:solidFill>
                  <a:prstClr val="black"/>
                </a:solidFill>
              </a:rPr>
              <a:t>可直接画于路由图中</a:t>
            </a:r>
            <a:r>
              <a:rPr lang="en-US" altLang="zh-CN" sz="2400" dirty="0" smtClean="0">
                <a:solidFill>
                  <a:prstClr val="black"/>
                </a:solidFill>
              </a:rPr>
              <a:t>),</a:t>
            </a:r>
            <a:r>
              <a:rPr lang="zh-CN" altLang="en-US" sz="2400" dirty="0" smtClean="0">
                <a:solidFill>
                  <a:prstClr val="black"/>
                </a:solidFill>
              </a:rPr>
              <a:t>光缆</a:t>
            </a:r>
            <a:r>
              <a:rPr lang="zh-CN" altLang="en-US" sz="2400" dirty="0">
                <a:solidFill>
                  <a:prstClr val="black"/>
                </a:solidFill>
              </a:rPr>
              <a:t>穿越河流的平面图、断面图</a:t>
            </a:r>
            <a:r>
              <a:rPr lang="en-US" altLang="zh-CN" sz="2400" dirty="0">
                <a:solidFill>
                  <a:prstClr val="black"/>
                </a:solidFill>
              </a:rPr>
              <a:t>,</a:t>
            </a:r>
            <a:r>
              <a:rPr lang="zh-CN" altLang="en-US" sz="2400" dirty="0">
                <a:solidFill>
                  <a:prstClr val="black"/>
                </a:solidFill>
              </a:rPr>
              <a:t>通信管道平面图</a:t>
            </a:r>
            <a:r>
              <a:rPr lang="en-US" altLang="zh-CN" sz="2400" dirty="0">
                <a:solidFill>
                  <a:prstClr val="black"/>
                </a:solidFill>
              </a:rPr>
              <a:t>(</a:t>
            </a:r>
            <a:r>
              <a:rPr lang="zh-CN" altLang="en-US" sz="2400" dirty="0">
                <a:solidFill>
                  <a:prstClr val="black"/>
                </a:solidFill>
              </a:rPr>
              <a:t>通信管道设计时采用</a:t>
            </a:r>
            <a:r>
              <a:rPr lang="en-US" altLang="zh-CN" sz="2400" dirty="0">
                <a:solidFill>
                  <a:prstClr val="black"/>
                </a:solidFill>
              </a:rPr>
              <a:t>),</a:t>
            </a:r>
            <a:r>
              <a:rPr lang="zh-CN" altLang="en-US" sz="2400" dirty="0">
                <a:solidFill>
                  <a:prstClr val="black"/>
                </a:solidFill>
              </a:rPr>
              <a:t>通信管道高程</a:t>
            </a:r>
            <a:r>
              <a:rPr lang="zh-CN" altLang="en-US" sz="2400" dirty="0" smtClean="0">
                <a:solidFill>
                  <a:prstClr val="black"/>
                </a:solidFill>
              </a:rPr>
              <a:t>图</a:t>
            </a:r>
            <a:r>
              <a:rPr lang="en-US" altLang="zh-CN" sz="2400" dirty="0" smtClean="0">
                <a:solidFill>
                  <a:prstClr val="black"/>
                </a:solidFill>
              </a:rPr>
              <a:t>(</a:t>
            </a:r>
            <a:r>
              <a:rPr lang="zh-CN" altLang="en-US" sz="2400" dirty="0">
                <a:solidFill>
                  <a:prstClr val="black"/>
                </a:solidFill>
              </a:rPr>
              <a:t>通信管道设计时采用</a:t>
            </a:r>
            <a:r>
              <a:rPr lang="en-US" altLang="zh-CN" sz="2400" dirty="0">
                <a:solidFill>
                  <a:prstClr val="black"/>
                </a:solidFill>
              </a:rPr>
              <a:t>),</a:t>
            </a:r>
            <a:r>
              <a:rPr lang="zh-CN" altLang="en-US" sz="2400" dirty="0">
                <a:solidFill>
                  <a:prstClr val="black"/>
                </a:solidFill>
              </a:rPr>
              <a:t>通信管道断面图</a:t>
            </a:r>
            <a:r>
              <a:rPr lang="en-US" altLang="zh-CN" sz="2400" dirty="0">
                <a:solidFill>
                  <a:prstClr val="black"/>
                </a:solidFill>
              </a:rPr>
              <a:t>(</a:t>
            </a:r>
            <a:r>
              <a:rPr lang="zh-CN" altLang="en-US" sz="2400" dirty="0">
                <a:solidFill>
                  <a:prstClr val="black"/>
                </a:solidFill>
              </a:rPr>
              <a:t>通信管道设计时采用</a:t>
            </a:r>
            <a:r>
              <a:rPr lang="en-US" altLang="zh-CN" sz="2400" dirty="0">
                <a:solidFill>
                  <a:prstClr val="black"/>
                </a:solidFill>
              </a:rPr>
              <a:t>),</a:t>
            </a:r>
            <a:r>
              <a:rPr lang="zh-CN" altLang="en-US" sz="2400" dirty="0">
                <a:solidFill>
                  <a:prstClr val="black"/>
                </a:solidFill>
              </a:rPr>
              <a:t>常用直埋、架空、管道、</a:t>
            </a:r>
            <a:r>
              <a:rPr lang="zh-CN" altLang="en-US" sz="2400" dirty="0" smtClean="0">
                <a:solidFill>
                  <a:prstClr val="black"/>
                </a:solidFill>
              </a:rPr>
              <a:t>光缆</a:t>
            </a:r>
            <a:r>
              <a:rPr lang="zh-CN" altLang="en-US" sz="2400" dirty="0">
                <a:solidFill>
                  <a:prstClr val="black"/>
                </a:solidFill>
              </a:rPr>
              <a:t>施工标准图。</a:t>
            </a:r>
          </a:p>
        </p:txBody>
      </p:sp>
    </p:spTree>
    <p:extLst>
      <p:ext uri="{BB962C8B-B14F-4D97-AF65-F5344CB8AC3E}">
        <p14:creationId xmlns:p14="http://schemas.microsoft.com/office/powerpoint/2010/main" val="13265546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2.6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7389261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1.2.1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几何特性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光纤基本结构</a:t>
            </a:r>
          </a:p>
        </p:txBody>
      </p:sp>
      <p:sp>
        <p:nvSpPr>
          <p:cNvPr id="4" name="文本框 3"/>
          <p:cNvSpPr txBox="1"/>
          <p:nvPr/>
        </p:nvSpPr>
        <p:spPr>
          <a:xfrm>
            <a:off x="4470400" y="5111115"/>
            <a:ext cx="3251200" cy="368300"/>
          </a:xfrm>
          <a:prstGeom prst="rect">
            <a:avLst/>
          </a:prstGeom>
          <a:noFill/>
        </p:spPr>
        <p:txBody>
          <a:bodyPr wrap="square" rtlCol="0">
            <a:spAutoFit/>
          </a:bodyPr>
          <a:lstStyle/>
          <a:p>
            <a:r>
              <a:rPr lang="zh-CN" altLang="en-US"/>
              <a:t>光纤基本结构示意图</a:t>
            </a:r>
          </a:p>
        </p:txBody>
      </p:sp>
      <p:pic>
        <p:nvPicPr>
          <p:cNvPr id="14" name="图片 11"/>
          <p:cNvPicPr>
            <a:picLocks noChangeAspect="1"/>
          </p:cNvPicPr>
          <p:nvPr/>
        </p:nvPicPr>
        <p:blipFill>
          <a:blip r:embed="rId3"/>
          <a:stretch>
            <a:fillRect/>
          </a:stretch>
        </p:blipFill>
        <p:spPr>
          <a:xfrm>
            <a:off x="2921000" y="2506345"/>
            <a:ext cx="5789295" cy="1978660"/>
          </a:xfrm>
          <a:prstGeom prst="rect">
            <a:avLst/>
          </a:prstGeom>
          <a:noFill/>
          <a:ln>
            <a:noFill/>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光缆</a:t>
            </a:r>
            <a:r>
              <a:rPr lang="zh-CN" altLang="en-US" sz="2800" b="1" dirty="0">
                <a:solidFill>
                  <a:srgbClr val="FF0000"/>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敷设方式选择</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光缆选型</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1110390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5905008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a:t>
            </a:r>
          </a:p>
        </p:txBody>
      </p:sp>
      <p:sp>
        <p:nvSpPr>
          <p:cNvPr id="11268" name="文本框 7"/>
          <p:cNvSpPr txBox="1"/>
          <p:nvPr/>
        </p:nvSpPr>
        <p:spPr>
          <a:xfrm>
            <a:off x="577850" y="1551024"/>
            <a:ext cx="11348261" cy="5262979"/>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）通信</a:t>
            </a:r>
            <a:r>
              <a:rPr lang="zh-CN" altLang="en-US" sz="2400" dirty="0">
                <a:solidFill>
                  <a:prstClr val="black"/>
                </a:solidFill>
              </a:rPr>
              <a:t>光缆线路网设计应符合以下规定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① </a:t>
            </a:r>
            <a:r>
              <a:rPr lang="zh-CN" altLang="en-US" sz="2400" dirty="0">
                <a:solidFill>
                  <a:prstClr val="black"/>
                </a:solidFill>
              </a:rPr>
              <a:t>通信光缆线路网应安全可靠</a:t>
            </a:r>
            <a:r>
              <a:rPr lang="en-US" altLang="zh-CN" sz="2400" dirty="0">
                <a:solidFill>
                  <a:prstClr val="black"/>
                </a:solidFill>
              </a:rPr>
              <a:t>,</a:t>
            </a:r>
            <a:r>
              <a:rPr lang="zh-CN" altLang="en-US" sz="2400" dirty="0">
                <a:solidFill>
                  <a:prstClr val="black"/>
                </a:solidFill>
              </a:rPr>
              <a:t>向下逐步延伸至通信业务最终用户</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② </a:t>
            </a:r>
            <a:r>
              <a:rPr lang="zh-CN" altLang="en-US" sz="2400" dirty="0">
                <a:solidFill>
                  <a:prstClr val="black"/>
                </a:solidFill>
              </a:rPr>
              <a:t>对于光缆线路网的路由和容量</a:t>
            </a:r>
            <a:r>
              <a:rPr lang="en-US" altLang="zh-CN" sz="2400" dirty="0">
                <a:solidFill>
                  <a:prstClr val="black"/>
                </a:solidFill>
              </a:rPr>
              <a:t>,</a:t>
            </a:r>
            <a:r>
              <a:rPr lang="zh-CN" altLang="en-US" sz="2400" dirty="0">
                <a:solidFill>
                  <a:prstClr val="black"/>
                </a:solidFill>
              </a:rPr>
              <a:t>应在通信发展规划的基础上</a:t>
            </a:r>
            <a:r>
              <a:rPr lang="en-US" altLang="zh-CN" sz="2400" dirty="0">
                <a:solidFill>
                  <a:prstClr val="black"/>
                </a:solidFill>
              </a:rPr>
              <a:t>,</a:t>
            </a:r>
            <a:r>
              <a:rPr lang="zh-CN" altLang="en-US" sz="2400" dirty="0">
                <a:solidFill>
                  <a:prstClr val="black"/>
                </a:solidFill>
              </a:rPr>
              <a:t>综合考虑远期业务需求和网络技术发展趋势</a:t>
            </a:r>
            <a:r>
              <a:rPr lang="en-US" altLang="zh-CN" sz="2400" dirty="0">
                <a:solidFill>
                  <a:prstClr val="black"/>
                </a:solidFill>
              </a:rPr>
              <a:t>,</a:t>
            </a:r>
            <a:r>
              <a:rPr lang="zh-CN" altLang="en-US" sz="2400" dirty="0">
                <a:solidFill>
                  <a:prstClr val="black"/>
                </a:solidFill>
              </a:rPr>
              <a:t>以确定建设规模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③ </a:t>
            </a:r>
            <a:r>
              <a:rPr lang="zh-CN" altLang="en-US" sz="2400" dirty="0">
                <a:solidFill>
                  <a:prstClr val="black"/>
                </a:solidFill>
              </a:rPr>
              <a:t>长途光缆芯数应按远期需求确定</a:t>
            </a:r>
            <a:r>
              <a:rPr lang="en-US" altLang="zh-CN" sz="2400" dirty="0">
                <a:solidFill>
                  <a:prstClr val="black"/>
                </a:solidFill>
              </a:rPr>
              <a:t>,</a:t>
            </a:r>
            <a:r>
              <a:rPr lang="zh-CN" altLang="en-US" sz="2400" dirty="0">
                <a:solidFill>
                  <a:prstClr val="black"/>
                </a:solidFill>
              </a:rPr>
              <a:t>本地光缆线路网和接入网光缆芯数应根据中期</a:t>
            </a:r>
            <a:r>
              <a:rPr lang="zh-CN" altLang="en-US" sz="2400" dirty="0" smtClean="0">
                <a:solidFill>
                  <a:prstClr val="black"/>
                </a:solidFill>
              </a:rPr>
              <a:t>需求</a:t>
            </a:r>
            <a:r>
              <a:rPr lang="zh-CN" altLang="en-US" sz="2400" dirty="0">
                <a:solidFill>
                  <a:prstClr val="black"/>
                </a:solidFill>
              </a:rPr>
              <a:t>配置</a:t>
            </a:r>
            <a:r>
              <a:rPr lang="en-US" altLang="zh-CN" sz="2400" dirty="0">
                <a:solidFill>
                  <a:prstClr val="black"/>
                </a:solidFill>
              </a:rPr>
              <a:t>,</a:t>
            </a:r>
            <a:r>
              <a:rPr lang="zh-CN" altLang="en-US" sz="2400" dirty="0">
                <a:solidFill>
                  <a:prstClr val="black"/>
                </a:solidFill>
              </a:rPr>
              <a:t>并应留有足够冗余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④ </a:t>
            </a:r>
            <a:r>
              <a:rPr lang="zh-CN" altLang="en-US" sz="2400" dirty="0">
                <a:solidFill>
                  <a:prstClr val="black"/>
                </a:solidFill>
              </a:rPr>
              <a:t>接入网光缆线路应根据业务接入点分布情况、用户性质、用户密度、发展数量、</a:t>
            </a:r>
            <a:r>
              <a:rPr lang="zh-CN" altLang="en-US" sz="2400" dirty="0" smtClean="0">
                <a:solidFill>
                  <a:prstClr val="black"/>
                </a:solidFill>
              </a:rPr>
              <a:t>地域和</a:t>
            </a:r>
            <a:r>
              <a:rPr lang="zh-CN" altLang="en-US" sz="2400" dirty="0">
                <a:solidFill>
                  <a:prstClr val="black"/>
                </a:solidFill>
              </a:rPr>
              <a:t>时间的分布情况</a:t>
            </a:r>
            <a:r>
              <a:rPr lang="en-US" altLang="zh-CN" sz="2400" dirty="0">
                <a:solidFill>
                  <a:prstClr val="black"/>
                </a:solidFill>
              </a:rPr>
              <a:t>,</a:t>
            </a:r>
            <a:r>
              <a:rPr lang="zh-CN" altLang="en-US" sz="2400" dirty="0">
                <a:solidFill>
                  <a:prstClr val="black"/>
                </a:solidFill>
              </a:rPr>
              <a:t>充分考虑地理环境、杆路管道资源、原有光缆容量以及宽带光纤接入</a:t>
            </a:r>
            <a:r>
              <a:rPr lang="zh-CN" altLang="en-US" sz="2400" dirty="0" smtClean="0">
                <a:solidFill>
                  <a:prstClr val="black"/>
                </a:solidFill>
              </a:rPr>
              <a:t>系统</a:t>
            </a:r>
            <a:r>
              <a:rPr lang="zh-CN" altLang="en-US" sz="2400" dirty="0">
                <a:solidFill>
                  <a:prstClr val="black"/>
                </a:solidFill>
              </a:rPr>
              <a:t>建设方式等多种因素</a:t>
            </a:r>
            <a:r>
              <a:rPr lang="en-US" altLang="zh-CN" sz="2400" dirty="0">
                <a:solidFill>
                  <a:prstClr val="black"/>
                </a:solidFill>
              </a:rPr>
              <a:t>,</a:t>
            </a:r>
            <a:r>
              <a:rPr lang="zh-CN" altLang="en-US" sz="2400" dirty="0">
                <a:solidFill>
                  <a:prstClr val="black"/>
                </a:solidFill>
              </a:rPr>
              <a:t>选择合适的路由、拓扑结构和配纤方式</a:t>
            </a:r>
            <a:r>
              <a:rPr lang="en-US" altLang="zh-CN" sz="2400" dirty="0">
                <a:solidFill>
                  <a:prstClr val="black"/>
                </a:solidFill>
              </a:rPr>
              <a:t>,</a:t>
            </a:r>
            <a:r>
              <a:rPr lang="zh-CN" altLang="en-US" sz="2400" dirty="0">
                <a:solidFill>
                  <a:prstClr val="black"/>
                </a:solidFill>
              </a:rPr>
              <a:t>构成一个调度灵活、纤芯</a:t>
            </a:r>
            <a:r>
              <a:rPr lang="zh-CN" altLang="en-US" sz="2400" dirty="0" smtClean="0">
                <a:solidFill>
                  <a:prstClr val="black"/>
                </a:solidFill>
              </a:rPr>
              <a:t>使用率</a:t>
            </a:r>
            <a:r>
              <a:rPr lang="zh-CN" altLang="en-US" sz="2400" dirty="0">
                <a:solidFill>
                  <a:prstClr val="black"/>
                </a:solidFill>
              </a:rPr>
              <a:t>高、投资节省、便于发展、利于运营维护的网络。</a:t>
            </a:r>
          </a:p>
        </p:txBody>
      </p:sp>
    </p:spTree>
    <p:extLst>
      <p:ext uri="{BB962C8B-B14F-4D97-AF65-F5344CB8AC3E}">
        <p14:creationId xmlns:p14="http://schemas.microsoft.com/office/powerpoint/2010/main" val="8593863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a:t>
            </a:r>
          </a:p>
        </p:txBody>
      </p:sp>
      <p:sp>
        <p:nvSpPr>
          <p:cNvPr id="11268" name="文本框 7"/>
          <p:cNvSpPr txBox="1"/>
          <p:nvPr/>
        </p:nvSpPr>
        <p:spPr>
          <a:xfrm>
            <a:off x="577850" y="1910948"/>
            <a:ext cx="11348261" cy="3785652"/>
          </a:xfrm>
          <a:prstGeom prst="rect">
            <a:avLst/>
          </a:prstGeom>
          <a:noFill/>
          <a:ln w="9525">
            <a:noFill/>
          </a:ln>
        </p:spPr>
        <p:txBody>
          <a:bodyPr wrap="square">
            <a:spAutoFit/>
          </a:bodyPr>
          <a:lstStyle/>
          <a:p>
            <a:r>
              <a:rPr lang="en-US" altLang="zh-CN" sz="2400" dirty="0" smtClean="0">
                <a:solidFill>
                  <a:prstClr val="black"/>
                </a:solidFill>
              </a:rPr>
              <a:t> </a:t>
            </a:r>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）新建</a:t>
            </a:r>
            <a:r>
              <a:rPr lang="zh-CN" altLang="en-US" sz="2400" dirty="0">
                <a:solidFill>
                  <a:prstClr val="black"/>
                </a:solidFill>
              </a:rPr>
              <a:t>光缆线路应考虑各运营商共建共享的需求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a:t>
            </a:r>
            <a:r>
              <a:rPr lang="zh-CN" altLang="en-US" sz="2400" dirty="0">
                <a:solidFill>
                  <a:prstClr val="black"/>
                </a:solidFill>
              </a:rPr>
              <a:t>光缆线路在城镇地段敷设应以管道方式为主。对不具备管道敷设条件的地段</a:t>
            </a:r>
            <a:r>
              <a:rPr lang="en-US" altLang="zh-CN" sz="2400" dirty="0">
                <a:solidFill>
                  <a:prstClr val="black"/>
                </a:solidFill>
              </a:rPr>
              <a:t>,</a:t>
            </a:r>
            <a:r>
              <a:rPr lang="zh-CN" altLang="en-US" sz="2400" dirty="0" smtClean="0">
                <a:solidFill>
                  <a:prstClr val="black"/>
                </a:solidFill>
              </a:rPr>
              <a:t>可采用</a:t>
            </a:r>
            <a:r>
              <a:rPr lang="zh-CN" altLang="en-US" sz="2400" dirty="0">
                <a:solidFill>
                  <a:prstClr val="black"/>
                </a:solidFill>
              </a:rPr>
              <a:t>槽道、塑料管保护或其他适宜的敷设方式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a:t>
            </a:r>
            <a:r>
              <a:rPr lang="zh-CN" altLang="en-US" sz="2400" dirty="0">
                <a:solidFill>
                  <a:prstClr val="black"/>
                </a:solidFill>
              </a:rPr>
              <a:t>光缆线路在野外非城镇地段敷设时宜采用管道或直埋方式</a:t>
            </a:r>
            <a:r>
              <a:rPr lang="en-US" altLang="zh-CN" sz="2400" dirty="0">
                <a:solidFill>
                  <a:prstClr val="black"/>
                </a:solidFill>
              </a:rPr>
              <a:t>,</a:t>
            </a:r>
            <a:r>
              <a:rPr lang="zh-CN" altLang="en-US" sz="2400" dirty="0">
                <a:solidFill>
                  <a:prstClr val="black"/>
                </a:solidFill>
              </a:rPr>
              <a:t>根据当地自然环境</a:t>
            </a:r>
            <a:r>
              <a:rPr lang="zh-CN" altLang="en-US" sz="2400" dirty="0" smtClean="0">
                <a:solidFill>
                  <a:prstClr val="black"/>
                </a:solidFill>
              </a:rPr>
              <a:t>和经济</a:t>
            </a:r>
            <a:r>
              <a:rPr lang="zh-CN" altLang="en-US" sz="2400" dirty="0">
                <a:solidFill>
                  <a:prstClr val="black"/>
                </a:solidFill>
              </a:rPr>
              <a:t>社会发展条件也可采用架空方式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a:t>
            </a:r>
            <a:r>
              <a:rPr lang="zh-CN" altLang="en-US" sz="2400" dirty="0">
                <a:solidFill>
                  <a:prstClr val="black"/>
                </a:solidFill>
              </a:rPr>
              <a:t>在长距离管道或直埋敷设光缆的局部地段采用架空方式时</a:t>
            </a:r>
            <a:r>
              <a:rPr lang="en-US" altLang="zh-CN" sz="2400" dirty="0">
                <a:solidFill>
                  <a:prstClr val="black"/>
                </a:solidFill>
              </a:rPr>
              <a:t>,</a:t>
            </a:r>
            <a:r>
              <a:rPr lang="zh-CN" altLang="en-US" sz="2400" dirty="0">
                <a:solidFill>
                  <a:prstClr val="black"/>
                </a:solidFill>
              </a:rPr>
              <a:t>可不更换该段光缆</a:t>
            </a:r>
            <a:r>
              <a:rPr lang="en-US" altLang="zh-CN" sz="2400" dirty="0">
                <a:solidFill>
                  <a:prstClr val="black"/>
                </a:solidFill>
              </a:rPr>
              <a:t>,</a:t>
            </a:r>
            <a:r>
              <a:rPr lang="zh-CN" altLang="en-US" sz="2400" dirty="0" smtClean="0">
                <a:solidFill>
                  <a:prstClr val="black"/>
                </a:solidFill>
              </a:rPr>
              <a:t>直接</a:t>
            </a:r>
            <a:r>
              <a:rPr lang="zh-CN" altLang="en-US" sz="2400" dirty="0">
                <a:solidFill>
                  <a:prstClr val="black"/>
                </a:solidFill>
              </a:rPr>
              <a:t>采用架空方式</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3192541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a:t>
            </a:r>
          </a:p>
        </p:txBody>
      </p:sp>
      <p:sp>
        <p:nvSpPr>
          <p:cNvPr id="11268" name="文本框 7"/>
          <p:cNvSpPr txBox="1"/>
          <p:nvPr/>
        </p:nvSpPr>
        <p:spPr>
          <a:xfrm>
            <a:off x="480574" y="2270870"/>
            <a:ext cx="11348261" cy="2677656"/>
          </a:xfrm>
          <a:prstGeom prst="rect">
            <a:avLst/>
          </a:prstGeom>
          <a:noFill/>
          <a:ln w="9525">
            <a:noFill/>
          </a:ln>
        </p:spPr>
        <p:txBody>
          <a:bodyPr wrap="square">
            <a:spAutoFit/>
          </a:bodyPr>
          <a:lstStyle/>
          <a:p>
            <a:r>
              <a:rPr lang="en-US" altLang="zh-CN" sz="2400" dirty="0" smtClean="0">
                <a:solidFill>
                  <a:prstClr val="black"/>
                </a:solidFill>
              </a:rPr>
              <a:t> </a:t>
            </a:r>
            <a:r>
              <a:rPr lang="zh-CN" altLang="en-US" sz="2400" dirty="0">
                <a:solidFill>
                  <a:prstClr val="black"/>
                </a:solidFill>
              </a:rPr>
              <a:t> </a:t>
            </a:r>
            <a:r>
              <a:rPr lang="zh-CN" altLang="en-US" sz="2400" dirty="0" smtClean="0">
                <a:solidFill>
                  <a:prstClr val="black"/>
                </a:solidFill>
              </a:rPr>
              <a:t>     </a:t>
            </a:r>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a:t>
            </a:r>
            <a:r>
              <a:rPr lang="zh-CN" altLang="en-US" sz="2400" dirty="0">
                <a:solidFill>
                  <a:prstClr val="black"/>
                </a:solidFill>
              </a:rPr>
              <a:t>光缆沿高速公路和高铁敷设时</a:t>
            </a:r>
            <a:r>
              <a:rPr lang="en-US" altLang="zh-CN" sz="2400" dirty="0">
                <a:solidFill>
                  <a:prstClr val="black"/>
                </a:solidFill>
              </a:rPr>
              <a:t>,</a:t>
            </a:r>
            <a:r>
              <a:rPr lang="zh-CN" altLang="en-US" sz="2400" dirty="0">
                <a:solidFill>
                  <a:prstClr val="black"/>
                </a:solidFill>
              </a:rPr>
              <a:t>应尽可能利用高速公路管道和高铁槽道敷设光缆</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a:t>
            </a:r>
            <a:r>
              <a:rPr lang="zh-CN" altLang="en-US" sz="2400" dirty="0">
                <a:solidFill>
                  <a:prstClr val="black"/>
                </a:solidFill>
              </a:rPr>
              <a:t>跨越河流的光缆线路</a:t>
            </a:r>
            <a:r>
              <a:rPr lang="en-US" altLang="zh-CN" sz="2400" dirty="0">
                <a:solidFill>
                  <a:prstClr val="black"/>
                </a:solidFill>
              </a:rPr>
              <a:t>,</a:t>
            </a:r>
            <a:r>
              <a:rPr lang="zh-CN" altLang="en-US" sz="2400" dirty="0">
                <a:solidFill>
                  <a:prstClr val="black"/>
                </a:solidFill>
              </a:rPr>
              <a:t>宜采用桥上管道、槽道或在下游桥侧壁吊挂等敷设方式。</a:t>
            </a:r>
            <a:r>
              <a:rPr lang="zh-CN" altLang="en-US" sz="2400" dirty="0" smtClean="0">
                <a:solidFill>
                  <a:prstClr val="black"/>
                </a:solidFill>
              </a:rPr>
              <a:t>无法</a:t>
            </a:r>
            <a:r>
              <a:rPr lang="zh-CN" altLang="en-US" sz="2400" dirty="0">
                <a:solidFill>
                  <a:prstClr val="black"/>
                </a:solidFill>
              </a:rPr>
              <a:t>利用桥梁通过时</a:t>
            </a:r>
            <a:r>
              <a:rPr lang="en-US" altLang="zh-CN" sz="2400" dirty="0">
                <a:solidFill>
                  <a:prstClr val="black"/>
                </a:solidFill>
              </a:rPr>
              <a:t>,</a:t>
            </a:r>
            <a:r>
              <a:rPr lang="zh-CN" altLang="en-US" sz="2400" dirty="0">
                <a:solidFill>
                  <a:prstClr val="black"/>
                </a:solidFill>
              </a:rPr>
              <a:t>应以线路安全稳固为前提</a:t>
            </a:r>
            <a:r>
              <a:rPr lang="en-US" altLang="zh-CN" sz="2400" dirty="0">
                <a:solidFill>
                  <a:prstClr val="black"/>
                </a:solidFill>
              </a:rPr>
              <a:t>,</a:t>
            </a:r>
            <a:r>
              <a:rPr lang="zh-CN" altLang="en-US" sz="2400" dirty="0">
                <a:solidFill>
                  <a:prstClr val="black"/>
                </a:solidFill>
              </a:rPr>
              <a:t>结合现场情况采取定向钻孔或水底光缆的</a:t>
            </a:r>
            <a:r>
              <a:rPr lang="zh-CN" altLang="en-US" sz="2400" dirty="0" smtClean="0">
                <a:solidFill>
                  <a:prstClr val="black"/>
                </a:solidFill>
              </a:rPr>
              <a:t>敷设</a:t>
            </a:r>
            <a:r>
              <a:rPr lang="zh-CN" altLang="en-US" sz="2400" dirty="0">
                <a:solidFill>
                  <a:prstClr val="black"/>
                </a:solidFill>
              </a:rPr>
              <a:t>方式</a:t>
            </a:r>
            <a:r>
              <a:rPr lang="en-US" altLang="zh-CN" sz="2400" dirty="0">
                <a:solidFill>
                  <a:prstClr val="black"/>
                </a:solidFill>
              </a:rPr>
              <a:t>,</a:t>
            </a:r>
            <a:r>
              <a:rPr lang="zh-CN" altLang="en-US" sz="2400" dirty="0">
                <a:solidFill>
                  <a:prstClr val="black"/>
                </a:solidFill>
              </a:rPr>
              <a:t>若水底光缆无法保障安全</a:t>
            </a:r>
            <a:r>
              <a:rPr lang="en-US" altLang="zh-CN" sz="2400" dirty="0">
                <a:solidFill>
                  <a:prstClr val="black"/>
                </a:solidFill>
              </a:rPr>
              <a:t>,</a:t>
            </a:r>
            <a:r>
              <a:rPr lang="zh-CN" altLang="en-US" sz="2400" dirty="0">
                <a:solidFill>
                  <a:prstClr val="black"/>
                </a:solidFill>
              </a:rPr>
              <a:t>可采用架空跨越方式。</a:t>
            </a:r>
            <a:endParaRPr lang="en-US" altLang="zh-CN" sz="2400" dirty="0" smtClean="0">
              <a:solidFill>
                <a:prstClr val="black"/>
              </a:solidFill>
            </a:endParaRPr>
          </a:p>
        </p:txBody>
      </p:sp>
    </p:spTree>
    <p:extLst>
      <p:ext uri="{BB962C8B-B14F-4D97-AF65-F5344CB8AC3E}">
        <p14:creationId xmlns:p14="http://schemas.microsoft.com/office/powerpoint/2010/main" val="5677138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敷设方式选择</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光缆选型</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5422877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0083396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393025" y="1648299"/>
            <a:ext cx="11075886" cy="4955203"/>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光缆线路路由选择的一般原则</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线路路由的选择</a:t>
            </a:r>
            <a:r>
              <a:rPr lang="en-US" altLang="zh-CN" sz="2400" dirty="0">
                <a:solidFill>
                  <a:prstClr val="black"/>
                </a:solidFill>
              </a:rPr>
              <a:t>,</a:t>
            </a:r>
            <a:r>
              <a:rPr lang="zh-CN" altLang="en-US" sz="2400" dirty="0">
                <a:solidFill>
                  <a:prstClr val="black"/>
                </a:solidFill>
              </a:rPr>
              <a:t>应以通信网络规划和设计委托书为基础</a:t>
            </a:r>
            <a:r>
              <a:rPr lang="en-US" altLang="zh-CN" sz="2400" dirty="0">
                <a:solidFill>
                  <a:prstClr val="black"/>
                </a:solidFill>
              </a:rPr>
              <a:t>,</a:t>
            </a:r>
            <a:r>
              <a:rPr lang="zh-CN" altLang="en-US" sz="2400" dirty="0">
                <a:solidFill>
                  <a:prstClr val="black"/>
                </a:solidFill>
              </a:rPr>
              <a:t>进行多方案比较</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线路路由选择应保证通信质量、安全可靠、经济合理、便于施工和维护、注重</a:t>
            </a:r>
            <a:r>
              <a:rPr lang="zh-CN" altLang="en-US" sz="2400" dirty="0" smtClean="0">
                <a:solidFill>
                  <a:prstClr val="black"/>
                </a:solidFill>
              </a:rPr>
              <a:t>环境保护</a:t>
            </a:r>
            <a:r>
              <a:rPr lang="zh-CN" altLang="en-US"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）选择</a:t>
            </a:r>
            <a:r>
              <a:rPr lang="zh-CN" altLang="en-US" sz="2400" dirty="0">
                <a:solidFill>
                  <a:prstClr val="black"/>
                </a:solidFill>
              </a:rPr>
              <a:t>光缆线路路由时</a:t>
            </a:r>
            <a:r>
              <a:rPr lang="en-US" altLang="zh-CN" sz="2400" dirty="0">
                <a:solidFill>
                  <a:prstClr val="black"/>
                </a:solidFill>
              </a:rPr>
              <a:t>,</a:t>
            </a:r>
            <a:r>
              <a:rPr lang="zh-CN" altLang="en-US" sz="2400" dirty="0">
                <a:solidFill>
                  <a:prstClr val="black"/>
                </a:solidFill>
              </a:rPr>
              <a:t>应以现有的地形地物、建筑设施和既定的建设规划为主要</a:t>
            </a:r>
            <a:r>
              <a:rPr lang="zh-CN" altLang="en-US" sz="2400" dirty="0" smtClean="0">
                <a:solidFill>
                  <a:prstClr val="black"/>
                </a:solidFill>
              </a:rPr>
              <a:t>依据</a:t>
            </a:r>
            <a:r>
              <a:rPr lang="en-US" altLang="zh-CN" sz="2400" dirty="0">
                <a:solidFill>
                  <a:prstClr val="black"/>
                </a:solidFill>
              </a:rPr>
              <a:t>,</a:t>
            </a:r>
            <a:r>
              <a:rPr lang="zh-CN" altLang="en-US" sz="2400" dirty="0">
                <a:solidFill>
                  <a:prstClr val="black"/>
                </a:solidFill>
              </a:rPr>
              <a:t>充分考虑城市、铁路、公路、工矿建设、航运、水利、长输管道、土地利用等发展规划对</a:t>
            </a:r>
            <a:r>
              <a:rPr lang="zh-CN" altLang="en-US" sz="2400" dirty="0" smtClean="0">
                <a:solidFill>
                  <a:prstClr val="black"/>
                </a:solidFill>
              </a:rPr>
              <a:t>光缆线路</a:t>
            </a:r>
            <a:r>
              <a:rPr lang="zh-CN" altLang="en-US" sz="2400" dirty="0">
                <a:solidFill>
                  <a:prstClr val="black"/>
                </a:solidFill>
              </a:rPr>
              <a:t>的影响。</a:t>
            </a: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）在</a:t>
            </a:r>
            <a:r>
              <a:rPr lang="zh-CN" altLang="en-US" sz="2400" dirty="0">
                <a:solidFill>
                  <a:prstClr val="black"/>
                </a:solidFill>
              </a:rPr>
              <a:t>符合大的路由走向前提下</a:t>
            </a:r>
            <a:r>
              <a:rPr lang="en-US" altLang="zh-CN" sz="2400" dirty="0">
                <a:solidFill>
                  <a:prstClr val="black"/>
                </a:solidFill>
              </a:rPr>
              <a:t>,</a:t>
            </a:r>
            <a:r>
              <a:rPr lang="zh-CN" altLang="en-US" sz="2400" dirty="0">
                <a:solidFill>
                  <a:prstClr val="black"/>
                </a:solidFill>
              </a:rPr>
              <a:t>光缆线路路由应尽量选择沿公路或街道敷设</a:t>
            </a:r>
            <a:r>
              <a:rPr lang="en-US" altLang="zh-CN" sz="2400" dirty="0">
                <a:solidFill>
                  <a:prstClr val="black"/>
                </a:solidFill>
              </a:rPr>
              <a:t>,</a:t>
            </a:r>
            <a:r>
              <a:rPr lang="zh-CN" altLang="en-US" sz="2400" dirty="0">
                <a:solidFill>
                  <a:prstClr val="black"/>
                </a:solidFill>
              </a:rPr>
              <a:t>顺路</a:t>
            </a:r>
            <a:r>
              <a:rPr lang="zh-CN" altLang="en-US" sz="2400" dirty="0" smtClean="0">
                <a:solidFill>
                  <a:prstClr val="black"/>
                </a:solidFill>
              </a:rPr>
              <a:t>取直</a:t>
            </a:r>
            <a:r>
              <a:rPr lang="en-US" altLang="zh-CN" sz="2400" dirty="0">
                <a:solidFill>
                  <a:prstClr val="black"/>
                </a:solidFill>
              </a:rPr>
              <a:t>,</a:t>
            </a:r>
            <a:r>
              <a:rPr lang="zh-CN" altLang="en-US" sz="2400" dirty="0">
                <a:solidFill>
                  <a:prstClr val="black"/>
                </a:solidFill>
              </a:rPr>
              <a:t>以方便施工和维护</a:t>
            </a:r>
            <a:r>
              <a:rPr lang="en-US" altLang="zh-CN" sz="2400" dirty="0">
                <a:solidFill>
                  <a:prstClr val="black"/>
                </a:solidFill>
              </a:rPr>
              <a:t>; </a:t>
            </a:r>
            <a:r>
              <a:rPr lang="zh-CN" altLang="en-US" sz="2400" dirty="0">
                <a:solidFill>
                  <a:prstClr val="black"/>
                </a:solidFill>
              </a:rPr>
              <a:t>应避开路边设施设备、道路和街道计划扩建的路段</a:t>
            </a:r>
            <a:r>
              <a:rPr lang="en-US" altLang="zh-CN" sz="2400" dirty="0">
                <a:solidFill>
                  <a:prstClr val="black"/>
                </a:solidFill>
              </a:rPr>
              <a:t>; </a:t>
            </a:r>
            <a:r>
              <a:rPr lang="zh-CN" altLang="en-US" sz="2400" dirty="0">
                <a:solidFill>
                  <a:prstClr val="black"/>
                </a:solidFill>
              </a:rPr>
              <a:t>应避开可能</a:t>
            </a:r>
            <a:r>
              <a:rPr lang="zh-CN" altLang="en-US" sz="2400" dirty="0" smtClean="0">
                <a:solidFill>
                  <a:prstClr val="black"/>
                </a:solidFill>
              </a:rPr>
              <a:t>受到</a:t>
            </a:r>
            <a:r>
              <a:rPr lang="zh-CN" altLang="en-US" sz="2400" dirty="0">
                <a:solidFill>
                  <a:prstClr val="black"/>
                </a:solidFill>
              </a:rPr>
              <a:t>化学腐蚀和机械损伤的地段</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34565081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393025" y="1648299"/>
            <a:ext cx="10638141" cy="4585871"/>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光缆线路路由选择的一般原则</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a:t>
            </a:r>
            <a:r>
              <a:rPr lang="en-US" altLang="zh-CN" sz="2400" dirty="0">
                <a:solidFill>
                  <a:prstClr val="black"/>
                </a:solidFill>
              </a:rPr>
              <a:t>5) </a:t>
            </a:r>
            <a:r>
              <a:rPr lang="zh-CN" altLang="en-US" sz="2400" dirty="0">
                <a:solidFill>
                  <a:prstClr val="black"/>
                </a:solidFill>
              </a:rPr>
              <a:t>光缆线路路由应选择在地势较为平坦、地质稳固、土石方工程量较少的地段</a:t>
            </a:r>
            <a:r>
              <a:rPr lang="en-US" altLang="zh-CN" sz="2400" dirty="0">
                <a:solidFill>
                  <a:prstClr val="black"/>
                </a:solidFill>
              </a:rPr>
              <a:t>; </a:t>
            </a:r>
            <a:r>
              <a:rPr lang="zh-CN" altLang="en-US" sz="2400" dirty="0">
                <a:solidFill>
                  <a:prstClr val="black"/>
                </a:solidFill>
              </a:rPr>
              <a:t>应</a:t>
            </a:r>
            <a:r>
              <a:rPr lang="zh-CN" altLang="en-US" sz="2400" dirty="0" smtClean="0">
                <a:solidFill>
                  <a:prstClr val="black"/>
                </a:solidFill>
              </a:rPr>
              <a:t>避开</a:t>
            </a:r>
            <a:r>
              <a:rPr lang="zh-CN" altLang="en-US" sz="2400" dirty="0">
                <a:solidFill>
                  <a:prstClr val="black"/>
                </a:solidFill>
              </a:rPr>
              <a:t>崩塌、滑坡、地面沉降、地裂缝、地震液化、泥石流、采空区、岩溶地表塌陷、沙埋、风蚀、</a:t>
            </a:r>
            <a:r>
              <a:rPr lang="zh-CN" altLang="en-US" sz="2400" dirty="0" smtClean="0">
                <a:solidFill>
                  <a:prstClr val="black"/>
                </a:solidFill>
              </a:rPr>
              <a:t>盐渍土</a:t>
            </a:r>
            <a:r>
              <a:rPr lang="zh-CN" altLang="en-US" sz="2400" dirty="0">
                <a:solidFill>
                  <a:prstClr val="black"/>
                </a:solidFill>
              </a:rPr>
              <a:t>、湿陷性黄土、崩岸等可能因自然或人为因素造成线路安全危害的地段</a:t>
            </a:r>
            <a:r>
              <a:rPr lang="en-US" altLang="zh-CN" sz="2400" dirty="0">
                <a:solidFill>
                  <a:prstClr val="black"/>
                </a:solidFill>
              </a:rPr>
              <a:t>; </a:t>
            </a:r>
            <a:r>
              <a:rPr lang="zh-CN" altLang="en-US" sz="2400" dirty="0">
                <a:solidFill>
                  <a:prstClr val="black"/>
                </a:solidFill>
              </a:rPr>
              <a:t>应避开沼泽、</a:t>
            </a:r>
            <a:r>
              <a:rPr lang="zh-CN" altLang="en-US" sz="2400" dirty="0" smtClean="0">
                <a:solidFill>
                  <a:prstClr val="black"/>
                </a:solidFill>
              </a:rPr>
              <a:t>湖泊</a:t>
            </a:r>
            <a:r>
              <a:rPr lang="zh-CN" altLang="en-US" sz="2400" dirty="0">
                <a:solidFill>
                  <a:prstClr val="black"/>
                </a:solidFill>
              </a:rPr>
              <a:t>、排涝蓄洪地带</a:t>
            </a:r>
            <a:r>
              <a:rPr lang="en-US" altLang="zh-CN" sz="2400" dirty="0">
                <a:solidFill>
                  <a:prstClr val="black"/>
                </a:solidFill>
              </a:rPr>
              <a:t>; </a:t>
            </a:r>
            <a:r>
              <a:rPr lang="zh-CN" altLang="en-US" sz="2400" dirty="0">
                <a:solidFill>
                  <a:prstClr val="black"/>
                </a:solidFill>
              </a:rPr>
              <a:t>宜少穿越沟渠、水塘</a:t>
            </a:r>
            <a:r>
              <a:rPr lang="en-US" altLang="zh-CN" sz="2400" dirty="0">
                <a:solidFill>
                  <a:prstClr val="black"/>
                </a:solidFill>
              </a:rPr>
              <a:t>; </a:t>
            </a:r>
            <a:r>
              <a:rPr lang="zh-CN" altLang="en-US" sz="2400" dirty="0">
                <a:solidFill>
                  <a:prstClr val="black"/>
                </a:solidFill>
              </a:rPr>
              <a:t>在障碍较多的地段应绕行</a:t>
            </a:r>
            <a:r>
              <a:rPr lang="en-US" altLang="zh-CN" sz="2400" dirty="0">
                <a:solidFill>
                  <a:prstClr val="black"/>
                </a:solidFill>
              </a:rPr>
              <a:t>,</a:t>
            </a:r>
            <a:r>
              <a:rPr lang="zh-CN" altLang="en-US" sz="2400" dirty="0">
                <a:solidFill>
                  <a:prstClr val="black"/>
                </a:solidFill>
              </a:rPr>
              <a:t>不宜强求长距离直线</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）光缆</a:t>
            </a:r>
            <a:r>
              <a:rPr lang="zh-CN" altLang="en-US" sz="2400" dirty="0">
                <a:solidFill>
                  <a:prstClr val="black"/>
                </a:solidFill>
              </a:rPr>
              <a:t>线路不应在水坝上或坝基下敷设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）光缆</a:t>
            </a:r>
            <a:r>
              <a:rPr lang="zh-CN" altLang="en-US" sz="2400" dirty="0">
                <a:solidFill>
                  <a:prstClr val="black"/>
                </a:solidFill>
              </a:rPr>
              <a:t>线路不宜穿越大型矿区、工厂等大型工业用地</a:t>
            </a:r>
            <a:r>
              <a:rPr lang="en-US" altLang="zh-CN" sz="2400" dirty="0">
                <a:solidFill>
                  <a:prstClr val="black"/>
                </a:solidFill>
              </a:rPr>
              <a:t>,</a:t>
            </a:r>
            <a:r>
              <a:rPr lang="zh-CN" altLang="en-US" sz="2400" dirty="0">
                <a:solidFill>
                  <a:prstClr val="black"/>
                </a:solidFill>
              </a:rPr>
              <a:t>若需通过该地段</a:t>
            </a:r>
            <a:r>
              <a:rPr lang="en-US" altLang="zh-CN" sz="2400" dirty="0">
                <a:solidFill>
                  <a:prstClr val="black"/>
                </a:solidFill>
              </a:rPr>
              <a:t>,</a:t>
            </a:r>
            <a:r>
              <a:rPr lang="zh-CN" altLang="en-US" sz="2400" dirty="0">
                <a:solidFill>
                  <a:prstClr val="black"/>
                </a:solidFill>
              </a:rPr>
              <a:t>应采取</a:t>
            </a:r>
            <a:r>
              <a:rPr lang="zh-CN" altLang="en-US" sz="2400" dirty="0" smtClean="0">
                <a:solidFill>
                  <a:prstClr val="black"/>
                </a:solidFill>
              </a:rPr>
              <a:t>有效的</a:t>
            </a:r>
            <a:r>
              <a:rPr lang="zh-CN" altLang="en-US" sz="2400" dirty="0">
                <a:solidFill>
                  <a:prstClr val="black"/>
                </a:solidFill>
              </a:rPr>
              <a:t>保护措施</a:t>
            </a:r>
            <a:r>
              <a:rPr lang="en-US" altLang="zh-CN" sz="2400" dirty="0">
                <a:solidFill>
                  <a:prstClr val="black"/>
                </a:solidFill>
              </a:rPr>
              <a:t>,</a:t>
            </a:r>
            <a:r>
              <a:rPr lang="zh-CN" altLang="en-US" sz="2400" dirty="0">
                <a:solidFill>
                  <a:prstClr val="black"/>
                </a:solidFill>
              </a:rPr>
              <a:t>确保线路安全</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21700295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383297" y="1473202"/>
            <a:ext cx="11309349" cy="5324535"/>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光缆线路路由选择的一般原则</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）在</a:t>
            </a:r>
            <a:r>
              <a:rPr lang="zh-CN" altLang="en-US" sz="2400" dirty="0">
                <a:solidFill>
                  <a:prstClr val="black"/>
                </a:solidFill>
              </a:rPr>
              <a:t>城镇地区的光缆线路</a:t>
            </a:r>
            <a:r>
              <a:rPr lang="en-US" altLang="zh-CN" sz="2400" dirty="0">
                <a:solidFill>
                  <a:prstClr val="black"/>
                </a:solidFill>
              </a:rPr>
              <a:t>,</a:t>
            </a:r>
            <a:r>
              <a:rPr lang="zh-CN" altLang="en-US" sz="2400" dirty="0">
                <a:solidFill>
                  <a:prstClr val="black"/>
                </a:solidFill>
              </a:rPr>
              <a:t>应利用管道进行敷设。在野外敷设时</a:t>
            </a:r>
            <a:r>
              <a:rPr lang="en-US" altLang="zh-CN" sz="2400" dirty="0">
                <a:solidFill>
                  <a:prstClr val="black"/>
                </a:solidFill>
              </a:rPr>
              <a:t>,</a:t>
            </a:r>
            <a:r>
              <a:rPr lang="zh-CN" altLang="en-US" sz="2400" dirty="0">
                <a:solidFill>
                  <a:prstClr val="black"/>
                </a:solidFill>
              </a:rPr>
              <a:t>不宜靠近和穿越</a:t>
            </a:r>
            <a:r>
              <a:rPr lang="zh-CN" altLang="en-US" sz="2400" dirty="0" smtClean="0">
                <a:solidFill>
                  <a:prstClr val="black"/>
                </a:solidFill>
              </a:rPr>
              <a:t>开发区</a:t>
            </a:r>
            <a:r>
              <a:rPr lang="zh-CN" altLang="en-US" sz="2400" dirty="0">
                <a:solidFill>
                  <a:prstClr val="black"/>
                </a:solidFill>
              </a:rPr>
              <a:t>、城镇和村庄</a:t>
            </a:r>
            <a:r>
              <a:rPr lang="en-US" altLang="zh-CN" sz="2400" dirty="0">
                <a:solidFill>
                  <a:prstClr val="black"/>
                </a:solidFill>
              </a:rPr>
              <a:t>,</a:t>
            </a:r>
            <a:r>
              <a:rPr lang="zh-CN" altLang="en-US" sz="2400" dirty="0">
                <a:solidFill>
                  <a:prstClr val="black"/>
                </a:solidFill>
              </a:rPr>
              <a:t>需穿越或靠近时</a:t>
            </a:r>
            <a:r>
              <a:rPr lang="en-US" altLang="zh-CN" sz="2400" dirty="0">
                <a:solidFill>
                  <a:prstClr val="black"/>
                </a:solidFill>
              </a:rPr>
              <a:t>,</a:t>
            </a:r>
            <a:r>
              <a:rPr lang="zh-CN" altLang="en-US" sz="2400" dirty="0">
                <a:solidFill>
                  <a:prstClr val="black"/>
                </a:solidFill>
              </a:rPr>
              <a:t>应考虑对当地建设规划的影响</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）线路</a:t>
            </a:r>
            <a:r>
              <a:rPr lang="zh-CN" altLang="en-US" sz="2400" dirty="0">
                <a:solidFill>
                  <a:prstClr val="black"/>
                </a:solidFill>
              </a:rPr>
              <a:t>宜避开果园、森林及其他经济林区或防护林带</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10</a:t>
            </a:r>
            <a:r>
              <a:rPr lang="zh-CN" altLang="en-US" sz="2400" dirty="0" smtClean="0">
                <a:solidFill>
                  <a:prstClr val="black"/>
                </a:solidFill>
              </a:rPr>
              <a:t>）有关</a:t>
            </a:r>
            <a:r>
              <a:rPr lang="zh-CN" altLang="en-US" sz="2400" dirty="0">
                <a:solidFill>
                  <a:prstClr val="black"/>
                </a:solidFill>
              </a:rPr>
              <a:t>部门对光缆线路路由位置有具体要求时</a:t>
            </a:r>
            <a:r>
              <a:rPr lang="en-US" altLang="zh-CN" sz="2400" dirty="0">
                <a:solidFill>
                  <a:prstClr val="black"/>
                </a:solidFill>
              </a:rPr>
              <a:t>,</a:t>
            </a:r>
            <a:r>
              <a:rPr lang="zh-CN" altLang="en-US" sz="2400" dirty="0">
                <a:solidFill>
                  <a:prstClr val="black"/>
                </a:solidFill>
              </a:rPr>
              <a:t>应按规划位置敷设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11</a:t>
            </a:r>
            <a:r>
              <a:rPr lang="zh-CN" altLang="en-US" sz="2400" dirty="0" smtClean="0">
                <a:solidFill>
                  <a:prstClr val="black"/>
                </a:solidFill>
              </a:rPr>
              <a:t>）光缆</a:t>
            </a:r>
            <a:r>
              <a:rPr lang="zh-CN" altLang="en-US" sz="2400" dirty="0">
                <a:solidFill>
                  <a:prstClr val="black"/>
                </a:solidFill>
              </a:rPr>
              <a:t>线路路由应考虑建设区域内环境保护、文物保护等事宜</a:t>
            </a:r>
            <a:r>
              <a:rPr lang="en-US" altLang="zh-CN" sz="2400" dirty="0">
                <a:solidFill>
                  <a:prstClr val="black"/>
                </a:solidFill>
              </a:rPr>
              <a:t>,</a:t>
            </a:r>
            <a:r>
              <a:rPr lang="zh-CN" altLang="en-US" sz="2400" dirty="0">
                <a:solidFill>
                  <a:prstClr val="black"/>
                </a:solidFill>
              </a:rPr>
              <a:t>减少对地面形态、</a:t>
            </a:r>
            <a:r>
              <a:rPr lang="zh-CN" altLang="en-US" sz="2400" dirty="0" smtClean="0">
                <a:solidFill>
                  <a:prstClr val="black"/>
                </a:solidFill>
              </a:rPr>
              <a:t>原有</a:t>
            </a:r>
            <a:r>
              <a:rPr lang="zh-CN" altLang="en-US" sz="2400" dirty="0">
                <a:solidFill>
                  <a:prstClr val="black"/>
                </a:solidFill>
              </a:rPr>
              <a:t>水系的破坏和扰动</a:t>
            </a:r>
            <a:r>
              <a:rPr lang="en-US" altLang="zh-CN" sz="2400" dirty="0">
                <a:solidFill>
                  <a:prstClr val="black"/>
                </a:solidFill>
              </a:rPr>
              <a:t>,</a:t>
            </a:r>
            <a:r>
              <a:rPr lang="zh-CN" altLang="en-US" sz="2400" dirty="0">
                <a:solidFill>
                  <a:prstClr val="black"/>
                </a:solidFill>
              </a:rPr>
              <a:t>维护原有景观</a:t>
            </a:r>
            <a:r>
              <a:rPr lang="en-US" altLang="zh-CN" sz="2400" dirty="0">
                <a:solidFill>
                  <a:prstClr val="black"/>
                </a:solidFill>
              </a:rPr>
              <a:t>,</a:t>
            </a:r>
            <a:r>
              <a:rPr lang="zh-CN" altLang="en-US" sz="2400" dirty="0">
                <a:solidFill>
                  <a:prstClr val="black"/>
                </a:solidFill>
              </a:rPr>
              <a:t>同时将线路对沿线居民的影响降低到可接受的</a:t>
            </a:r>
            <a:r>
              <a:rPr lang="zh-CN" altLang="en-US" sz="2400" dirty="0" smtClean="0">
                <a:solidFill>
                  <a:prstClr val="black"/>
                </a:solidFill>
              </a:rPr>
              <a:t>范围</a:t>
            </a:r>
            <a:r>
              <a:rPr lang="zh-CN" altLang="en-US" sz="2400" dirty="0">
                <a:solidFill>
                  <a:prstClr val="black"/>
                </a:solidFill>
              </a:rPr>
              <a:t>内。</a:t>
            </a:r>
          </a:p>
          <a:p>
            <a:r>
              <a:rPr lang="zh-CN" altLang="en-US" sz="2400" dirty="0" smtClean="0">
                <a:solidFill>
                  <a:prstClr val="black"/>
                </a:solidFill>
              </a:rPr>
              <a:t>       （</a:t>
            </a:r>
            <a:r>
              <a:rPr lang="en-US" altLang="zh-CN" sz="2400" dirty="0" smtClean="0">
                <a:solidFill>
                  <a:prstClr val="black"/>
                </a:solidFill>
              </a:rPr>
              <a:t>12</a:t>
            </a:r>
            <a:r>
              <a:rPr lang="zh-CN" altLang="en-US" sz="2400" dirty="0" smtClean="0">
                <a:solidFill>
                  <a:prstClr val="black"/>
                </a:solidFill>
              </a:rPr>
              <a:t>）光缆</a:t>
            </a:r>
            <a:r>
              <a:rPr lang="zh-CN" altLang="en-US" sz="2400" dirty="0">
                <a:solidFill>
                  <a:prstClr val="black"/>
                </a:solidFill>
              </a:rPr>
              <a:t>线路路由选择应考虑强电和雷电的影响</a:t>
            </a:r>
            <a:r>
              <a:rPr lang="en-US" altLang="zh-CN" sz="2400" dirty="0">
                <a:solidFill>
                  <a:prstClr val="black"/>
                </a:solidFill>
              </a:rPr>
              <a:t>,</a:t>
            </a:r>
            <a:r>
              <a:rPr lang="zh-CN" altLang="en-US" sz="2400" dirty="0">
                <a:solidFill>
                  <a:prstClr val="black"/>
                </a:solidFill>
              </a:rPr>
              <a:t>不宜选择存在强电磁场、易受</a:t>
            </a:r>
            <a:r>
              <a:rPr lang="zh-CN" altLang="en-US" sz="2400" dirty="0" smtClean="0">
                <a:solidFill>
                  <a:prstClr val="black"/>
                </a:solidFill>
              </a:rPr>
              <a:t>雷击的</a:t>
            </a:r>
            <a:r>
              <a:rPr lang="zh-CN" altLang="en-US" sz="2400" dirty="0">
                <a:solidFill>
                  <a:prstClr val="black"/>
                </a:solidFill>
              </a:rPr>
              <a:t>地段</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42881643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1.2.1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几何特性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smtClean="0">
                <a:latin typeface="等线" panose="02010600030101010101" pitchFamily="2" charset="-122"/>
              </a:rPr>
              <a:t>纤芯不</a:t>
            </a:r>
            <a:r>
              <a:rPr lang="zh-CN" altLang="en-US" sz="2800" b="1" dirty="0">
                <a:latin typeface="等线" panose="02010600030101010101" pitchFamily="2" charset="-122"/>
              </a:rPr>
              <a:t>圆度</a:t>
            </a:r>
            <a:endParaRPr lang="zh-CN" altLang="en-US" sz="2400" dirty="0">
              <a:latin typeface="等线" panose="02010600030101010101" pitchFamily="2" charset="-122"/>
            </a:endParaRPr>
          </a:p>
        </p:txBody>
      </p:sp>
      <p:sp>
        <p:nvSpPr>
          <p:cNvPr id="6" name="文本框 5"/>
          <p:cNvSpPr txBox="1"/>
          <p:nvPr/>
        </p:nvSpPr>
        <p:spPr>
          <a:xfrm>
            <a:off x="1251585" y="2081212"/>
            <a:ext cx="7800340" cy="2306320"/>
          </a:xfrm>
          <a:prstGeom prst="rect">
            <a:avLst/>
          </a:prstGeom>
          <a:noFill/>
        </p:spPr>
        <p:txBody>
          <a:bodyPr wrap="square" rtlCol="0">
            <a:spAutoFit/>
          </a:bodyPr>
          <a:lstStyle/>
          <a:p>
            <a:pPr>
              <a:lnSpc>
                <a:spcPct val="120000"/>
              </a:lnSpc>
            </a:pPr>
            <a:r>
              <a:rPr lang="zh-CN" altLang="en-US" sz="2400" dirty="0" smtClean="0"/>
              <a:t>        纤芯不圆度</a:t>
            </a:r>
            <a:r>
              <a:rPr lang="zh-CN" altLang="en-US" sz="2400" dirty="0"/>
              <a:t>是指对纤芯边界作一个外接圆和一个内切圆</a:t>
            </a:r>
            <a:r>
              <a:rPr lang="en-US" altLang="zh-CN" sz="2400" dirty="0"/>
              <a:t>,</a:t>
            </a:r>
            <a:r>
              <a:rPr lang="zh-CN" altLang="en-US" sz="2400" dirty="0"/>
              <a:t>外接圆与内切圆的直径之差除以纤芯直径所得的值</a:t>
            </a:r>
            <a:r>
              <a:rPr lang="en-US" altLang="zh-CN" sz="2400" dirty="0"/>
              <a:t>,</a:t>
            </a:r>
            <a:r>
              <a:rPr lang="zh-CN" altLang="en-US" sz="2400" dirty="0"/>
              <a:t>用百分数表示。</a:t>
            </a:r>
            <a:r>
              <a:rPr lang="en-US" altLang="zh-CN" sz="2400" dirty="0"/>
              <a:t>ITU-T(</a:t>
            </a:r>
            <a:r>
              <a:rPr lang="zh-CN" altLang="en-US" sz="2400" dirty="0"/>
              <a:t>国际电信联盟电信标准分局</a:t>
            </a:r>
            <a:r>
              <a:rPr lang="en-US" altLang="zh-CN" sz="2400" dirty="0"/>
              <a:t>)</a:t>
            </a:r>
            <a:r>
              <a:rPr lang="zh-CN" altLang="en-US" sz="2400" dirty="0"/>
              <a:t>规定</a:t>
            </a:r>
            <a:r>
              <a:rPr lang="en-US" altLang="zh-CN" sz="2400" dirty="0"/>
              <a:t>,</a:t>
            </a:r>
            <a:r>
              <a:rPr lang="zh-CN" altLang="en-US" sz="2400" dirty="0"/>
              <a:t>纤芯不圆度不得大于</a:t>
            </a:r>
            <a:r>
              <a:rPr lang="en-US" altLang="zh-CN" sz="2400" dirty="0"/>
              <a:t>2%</a:t>
            </a:r>
            <a:r>
              <a:rPr lang="zh-CN" altLang="en-US" sz="2400" dirty="0"/>
              <a:t>。在实际计算中</a:t>
            </a:r>
            <a:r>
              <a:rPr lang="en-US" altLang="zh-CN" sz="2400" dirty="0"/>
              <a:t>,</a:t>
            </a:r>
            <a:r>
              <a:rPr lang="zh-CN" altLang="en-US" sz="2400" dirty="0"/>
              <a:t>可以将纤芯区域拟合成椭圆</a:t>
            </a:r>
            <a:r>
              <a:rPr lang="en-US" altLang="zh-CN" sz="2400" dirty="0"/>
              <a:t>,</a:t>
            </a:r>
            <a:r>
              <a:rPr lang="zh-CN" altLang="en-US" sz="2400" dirty="0"/>
              <a:t>如图所示</a:t>
            </a:r>
            <a:r>
              <a:rPr lang="en-US" altLang="zh-CN" sz="2400" dirty="0"/>
              <a:t>,</a:t>
            </a:r>
            <a:r>
              <a:rPr lang="zh-CN" altLang="en-US" sz="2400" dirty="0"/>
              <a:t>其计算公式为：</a:t>
            </a:r>
          </a:p>
        </p:txBody>
      </p:sp>
      <p:pic>
        <p:nvPicPr>
          <p:cNvPr id="20" name="图片 20" descr="不圆度"/>
          <p:cNvPicPr>
            <a:picLocks noChangeAspect="1"/>
          </p:cNvPicPr>
          <p:nvPr/>
        </p:nvPicPr>
        <p:blipFill>
          <a:blip r:embed="rId4"/>
          <a:stretch>
            <a:fillRect/>
          </a:stretch>
        </p:blipFill>
        <p:spPr>
          <a:xfrm>
            <a:off x="8970645" y="2653030"/>
            <a:ext cx="2348865" cy="2741930"/>
          </a:xfrm>
          <a:prstGeom prst="rect">
            <a:avLst/>
          </a:prstGeom>
        </p:spPr>
      </p:pic>
      <p:sp>
        <p:nvSpPr>
          <p:cNvPr id="7" name="文本框 6"/>
          <p:cNvSpPr txBox="1"/>
          <p:nvPr/>
        </p:nvSpPr>
        <p:spPr>
          <a:xfrm>
            <a:off x="9158605" y="5699760"/>
            <a:ext cx="2160905" cy="368300"/>
          </a:xfrm>
          <a:prstGeom prst="rect">
            <a:avLst/>
          </a:prstGeom>
          <a:noFill/>
        </p:spPr>
        <p:txBody>
          <a:bodyPr wrap="square" rtlCol="0">
            <a:spAutoFit/>
          </a:bodyPr>
          <a:lstStyle/>
          <a:p>
            <a:r>
              <a:rPr lang="zh-CN" altLang="en-US"/>
              <a:t>纤芯不圆度示意图</a:t>
            </a:r>
          </a:p>
        </p:txBody>
      </p:sp>
      <p:graphicFrame>
        <p:nvGraphicFramePr>
          <p:cNvPr id="4" name="对象 -2147482624"/>
          <p:cNvGraphicFramePr>
            <a:graphicFrameLocks noChangeAspect="1"/>
          </p:cNvGraphicFramePr>
          <p:nvPr/>
        </p:nvGraphicFramePr>
        <p:xfrm>
          <a:off x="3916045" y="4528820"/>
          <a:ext cx="2995930" cy="984885"/>
        </p:xfrm>
        <a:graphic>
          <a:graphicData uri="http://schemas.openxmlformats.org/presentationml/2006/ole">
            <mc:AlternateContent xmlns:mc="http://schemas.openxmlformats.org/markup-compatibility/2006">
              <mc:Choice xmlns:v="urn:schemas-microsoft-com:vml" Requires="v">
                <p:oleObj spid="_x0000_s3101" r:id="rId5" imgW="1777365" imgH="584200" progId="Equation.3">
                  <p:embed/>
                </p:oleObj>
              </mc:Choice>
              <mc:Fallback>
                <p:oleObj r:id="rId5" imgW="1777365" imgH="584200" progId="Equation.3">
                  <p:embed/>
                  <p:pic>
                    <p:nvPicPr>
                      <p:cNvPr id="0" name="图片 3075"/>
                      <p:cNvPicPr/>
                      <p:nvPr/>
                    </p:nvPicPr>
                    <p:blipFill>
                      <a:blip r:embed="rId6"/>
                      <a:stretch>
                        <a:fillRect/>
                      </a:stretch>
                    </p:blipFill>
                    <p:spPr>
                      <a:xfrm>
                        <a:off x="3916045" y="4528820"/>
                        <a:ext cx="2995930" cy="984885"/>
                      </a:xfrm>
                      <a:prstGeom prst="rect">
                        <a:avLst/>
                      </a:prstGeom>
                      <a:noFill/>
                      <a:ln w="38100">
                        <a:noFill/>
                        <a:miter/>
                      </a:ln>
                    </p:spPr>
                  </p:pic>
                </p:oleObj>
              </mc:Fallback>
            </mc:AlternateContent>
          </a:graphicData>
        </a:graphic>
      </p:graphicFrame>
      <p:sp>
        <p:nvSpPr>
          <p:cNvPr id="8" name="文本框 7"/>
          <p:cNvSpPr txBox="1"/>
          <p:nvPr/>
        </p:nvSpPr>
        <p:spPr>
          <a:xfrm>
            <a:off x="3707765" y="5513705"/>
            <a:ext cx="4776470" cy="1198880"/>
          </a:xfrm>
          <a:prstGeom prst="rect">
            <a:avLst/>
          </a:prstGeom>
          <a:noFill/>
        </p:spPr>
        <p:txBody>
          <a:bodyPr wrap="square" rtlCol="0">
            <a:spAutoFit/>
          </a:bodyPr>
          <a:lstStyle/>
          <a:p>
            <a:r>
              <a:rPr lang="zh-CN" altLang="en-US"/>
              <a:t>式中</a:t>
            </a:r>
            <a:r>
              <a:rPr lang="en-US" altLang="zh-CN"/>
              <a:t>:</a:t>
            </a:r>
          </a:p>
          <a:p>
            <a:r>
              <a:rPr lang="en-US" altLang="zh-CN"/>
              <a:t>N—</a:t>
            </a:r>
            <a:r>
              <a:rPr lang="zh-CN" altLang="en-US"/>
              <a:t>纤芯不圆度。</a:t>
            </a:r>
          </a:p>
          <a:p>
            <a:r>
              <a:rPr lang="en-US" altLang="zh-CN"/>
              <a:t>dmax—</a:t>
            </a:r>
            <a:r>
              <a:rPr lang="zh-CN" altLang="en-US"/>
              <a:t>纤芯最大直径。</a:t>
            </a:r>
          </a:p>
          <a:p>
            <a:r>
              <a:rPr lang="en-US" altLang="zh-CN"/>
              <a:t>dmin—</a:t>
            </a:r>
            <a:r>
              <a:rPr lang="zh-CN" altLang="en-US"/>
              <a:t>纤芯最小直径。</a:t>
            </a:r>
          </a:p>
        </p:txBody>
      </p:sp>
      <p:sp>
        <p:nvSpPr>
          <p:cNvPr id="10" name="文本框 9"/>
          <p:cNvSpPr txBox="1"/>
          <p:nvPr/>
        </p:nvSpPr>
        <p:spPr>
          <a:xfrm>
            <a:off x="7687945" y="4745990"/>
            <a:ext cx="796925" cy="368300"/>
          </a:xfrm>
          <a:prstGeom prst="rect">
            <a:avLst/>
          </a:prstGeom>
          <a:noFill/>
        </p:spPr>
        <p:txBody>
          <a:bodyPr wrap="square" rtlCol="0">
            <a:spAutoFit/>
          </a:bodyPr>
          <a:lstStyle/>
          <a:p>
            <a:r>
              <a:rPr lang="en-US" altLang="zh-CN"/>
              <a:t>(1-1)</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光缆线路路由选择的一般原则</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13</a:t>
            </a:r>
            <a:r>
              <a:rPr lang="zh-CN" altLang="en-US" sz="2400" dirty="0" smtClean="0">
                <a:solidFill>
                  <a:prstClr val="black"/>
                </a:solidFill>
              </a:rPr>
              <a:t>）扩建</a:t>
            </a:r>
            <a:r>
              <a:rPr lang="zh-CN" altLang="en-US" sz="2400" dirty="0">
                <a:solidFill>
                  <a:prstClr val="black"/>
                </a:solidFill>
              </a:rPr>
              <a:t>光缆网络时</a:t>
            </a:r>
            <a:r>
              <a:rPr lang="en-US" altLang="zh-CN" sz="2400" dirty="0">
                <a:solidFill>
                  <a:prstClr val="black"/>
                </a:solidFill>
              </a:rPr>
              <a:t>,</a:t>
            </a:r>
            <a:r>
              <a:rPr lang="zh-CN" altLang="en-US" sz="2400" dirty="0">
                <a:solidFill>
                  <a:prstClr val="black"/>
                </a:solidFill>
              </a:rPr>
              <a:t>应结合网络系统的整体性</a:t>
            </a:r>
            <a:r>
              <a:rPr lang="en-US" altLang="zh-CN" sz="2400" dirty="0">
                <a:solidFill>
                  <a:prstClr val="black"/>
                </a:solidFill>
              </a:rPr>
              <a:t>,</a:t>
            </a:r>
            <a:r>
              <a:rPr lang="zh-CN" altLang="en-US" sz="2400" dirty="0">
                <a:solidFill>
                  <a:prstClr val="black"/>
                </a:solidFill>
              </a:rPr>
              <a:t>优先考虑在不同道路上扩增新路由</a:t>
            </a:r>
            <a:r>
              <a:rPr lang="en-US" altLang="zh-CN" sz="2400" dirty="0" smtClean="0">
                <a:solidFill>
                  <a:prstClr val="black"/>
                </a:solidFill>
              </a:rPr>
              <a:t>,</a:t>
            </a:r>
            <a:r>
              <a:rPr lang="zh-CN" altLang="en-US" sz="2400" dirty="0" smtClean="0">
                <a:solidFill>
                  <a:prstClr val="black"/>
                </a:solidFill>
              </a:rPr>
              <a:t>以</a:t>
            </a:r>
            <a:r>
              <a:rPr lang="zh-CN" altLang="en-US" sz="2400" dirty="0">
                <a:solidFill>
                  <a:prstClr val="black"/>
                </a:solidFill>
              </a:rPr>
              <a:t>保障网络安全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14</a:t>
            </a:r>
            <a:r>
              <a:rPr lang="zh-CN" altLang="en-US" sz="2400" dirty="0" smtClean="0">
                <a:solidFill>
                  <a:prstClr val="black"/>
                </a:solidFill>
              </a:rPr>
              <a:t>）光缆</a:t>
            </a:r>
            <a:r>
              <a:rPr lang="zh-CN" altLang="en-US" sz="2400" dirty="0">
                <a:solidFill>
                  <a:prstClr val="black"/>
                </a:solidFill>
              </a:rPr>
              <a:t>线路路由穿越河流时应符合以下原则</a:t>
            </a:r>
            <a:r>
              <a:rPr lang="zh-CN" altLang="en-US" sz="2400" dirty="0" smtClean="0">
                <a:solidFill>
                  <a:prstClr val="black"/>
                </a:solidFill>
              </a:rPr>
              <a:t>。</a:t>
            </a:r>
            <a:endParaRPr lang="en-US" altLang="zh-CN" sz="2400" dirty="0" smtClean="0">
              <a:solidFill>
                <a:prstClr val="black"/>
              </a:solidFill>
            </a:endParaRPr>
          </a:p>
          <a:p>
            <a:r>
              <a:rPr lang="zh-CN" altLang="en-US" sz="2400" dirty="0" smtClean="0">
                <a:solidFill>
                  <a:prstClr val="black"/>
                </a:solidFill>
              </a:rPr>
              <a:t>       ① </a:t>
            </a:r>
            <a:r>
              <a:rPr lang="zh-CN" altLang="en-US" sz="2400" dirty="0">
                <a:solidFill>
                  <a:prstClr val="black"/>
                </a:solidFill>
              </a:rPr>
              <a:t>当过河地点附近存在可供敷设的永久性坚固桥梁时</a:t>
            </a:r>
            <a:r>
              <a:rPr lang="en-US" altLang="zh-CN" sz="2400" dirty="0">
                <a:solidFill>
                  <a:prstClr val="black"/>
                </a:solidFill>
              </a:rPr>
              <a:t>,</a:t>
            </a:r>
            <a:r>
              <a:rPr lang="zh-CN" altLang="en-US" sz="2400" dirty="0">
                <a:solidFill>
                  <a:prstClr val="black"/>
                </a:solidFill>
              </a:rPr>
              <a:t>线路宜在桥上或桥侧壁通过。</a:t>
            </a:r>
          </a:p>
          <a:p>
            <a:r>
              <a:rPr lang="zh-CN" altLang="en-US" sz="2400" dirty="0" smtClean="0">
                <a:solidFill>
                  <a:prstClr val="black"/>
                </a:solidFill>
              </a:rPr>
              <a:t>       ② </a:t>
            </a:r>
            <a:r>
              <a:rPr lang="zh-CN" altLang="en-US" sz="2400" dirty="0">
                <a:solidFill>
                  <a:prstClr val="black"/>
                </a:solidFill>
              </a:rPr>
              <a:t>采用水底光缆时</a:t>
            </a:r>
            <a:r>
              <a:rPr lang="en-US" altLang="zh-CN" sz="2400" dirty="0">
                <a:solidFill>
                  <a:prstClr val="black"/>
                </a:solidFill>
              </a:rPr>
              <a:t>,</a:t>
            </a:r>
            <a:r>
              <a:rPr lang="zh-CN" altLang="en-US" sz="2400" dirty="0">
                <a:solidFill>
                  <a:prstClr val="black"/>
                </a:solidFill>
              </a:rPr>
              <a:t>应选择在符合水底光缆敷设要求的地方进行敷设</a:t>
            </a:r>
            <a:r>
              <a:rPr lang="en-US" altLang="zh-CN" sz="2400" dirty="0">
                <a:solidFill>
                  <a:prstClr val="black"/>
                </a:solidFill>
              </a:rPr>
              <a:t>,</a:t>
            </a:r>
            <a:r>
              <a:rPr lang="zh-CN" altLang="en-US" sz="2400" dirty="0">
                <a:solidFill>
                  <a:prstClr val="black"/>
                </a:solidFill>
              </a:rPr>
              <a:t>并应兼顾</a:t>
            </a:r>
            <a:r>
              <a:rPr lang="zh-CN" altLang="en-US" sz="2400" dirty="0" smtClean="0">
                <a:solidFill>
                  <a:prstClr val="black"/>
                </a:solidFill>
              </a:rPr>
              <a:t>总体路由</a:t>
            </a:r>
            <a:r>
              <a:rPr lang="zh-CN" altLang="en-US" sz="2400" dirty="0">
                <a:solidFill>
                  <a:prstClr val="black"/>
                </a:solidFill>
              </a:rPr>
              <a:t>走向</a:t>
            </a:r>
            <a:r>
              <a:rPr lang="en-US" altLang="zh-CN" sz="2400" dirty="0">
                <a:solidFill>
                  <a:prstClr val="black"/>
                </a:solidFill>
              </a:rPr>
              <a:t>,</a:t>
            </a:r>
            <a:r>
              <a:rPr lang="zh-CN" altLang="en-US" sz="2400" dirty="0">
                <a:solidFill>
                  <a:prstClr val="black"/>
                </a:solidFill>
              </a:rPr>
              <a:t>不宜偏离过远。对于水面宽阔、河势复杂或航运繁忙的大型河流</a:t>
            </a:r>
            <a:r>
              <a:rPr lang="en-US" altLang="zh-CN" sz="2400" dirty="0">
                <a:solidFill>
                  <a:prstClr val="black"/>
                </a:solidFill>
              </a:rPr>
              <a:t>,</a:t>
            </a:r>
            <a:r>
              <a:rPr lang="zh-CN" altLang="en-US" sz="2400" dirty="0">
                <a:solidFill>
                  <a:prstClr val="black"/>
                </a:solidFill>
              </a:rPr>
              <a:t>应着重保证</a:t>
            </a:r>
            <a:r>
              <a:rPr lang="zh-CN" altLang="en-US" sz="2400" dirty="0" smtClean="0">
                <a:solidFill>
                  <a:prstClr val="black"/>
                </a:solidFill>
              </a:rPr>
              <a:t>水底</a:t>
            </a:r>
            <a:r>
              <a:rPr lang="zh-CN" altLang="en-US" sz="2400" dirty="0">
                <a:solidFill>
                  <a:prstClr val="black"/>
                </a:solidFill>
              </a:rPr>
              <a:t>光缆的安全</a:t>
            </a:r>
            <a:r>
              <a:rPr lang="en-US" altLang="zh-CN" sz="2400" dirty="0">
                <a:solidFill>
                  <a:prstClr val="black"/>
                </a:solidFill>
              </a:rPr>
              <a:t>,</a:t>
            </a:r>
            <a:r>
              <a:rPr lang="zh-CN" altLang="en-US" sz="2400" dirty="0">
                <a:solidFill>
                  <a:prstClr val="black"/>
                </a:solidFill>
              </a:rPr>
              <a:t>此时可局部偏离总体路由走向</a:t>
            </a:r>
            <a:r>
              <a:rPr lang="zh-CN" altLang="en-US" sz="2400" dirty="0" smtClean="0">
                <a:solidFill>
                  <a:prstClr val="black"/>
                </a:solidFill>
              </a:rPr>
              <a:t>。</a:t>
            </a:r>
            <a:endParaRPr lang="zh-CN" altLang="en-US" sz="2400" dirty="0">
              <a:solidFill>
                <a:prstClr val="black"/>
              </a:solidFill>
            </a:endParaRPr>
          </a:p>
          <a:p>
            <a:r>
              <a:rPr lang="zh-CN" altLang="en-US" sz="2400" dirty="0" smtClean="0">
                <a:solidFill>
                  <a:prstClr val="black"/>
                </a:solidFill>
              </a:rPr>
              <a:t>        ③ </a:t>
            </a:r>
            <a:r>
              <a:rPr lang="zh-CN" altLang="en-US" sz="2400" dirty="0">
                <a:solidFill>
                  <a:prstClr val="black"/>
                </a:solidFill>
              </a:rPr>
              <a:t>在保证安全的前提下</a:t>
            </a:r>
            <a:r>
              <a:rPr lang="en-US" altLang="zh-CN" sz="2400" dirty="0">
                <a:solidFill>
                  <a:prstClr val="black"/>
                </a:solidFill>
              </a:rPr>
              <a:t>,</a:t>
            </a:r>
            <a:r>
              <a:rPr lang="zh-CN" altLang="en-US" sz="2400" dirty="0">
                <a:solidFill>
                  <a:prstClr val="black"/>
                </a:solidFill>
              </a:rPr>
              <a:t>可利用定向钻孔或架空等方式敷设光缆线路过河</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15) </a:t>
            </a:r>
            <a:r>
              <a:rPr lang="zh-CN" altLang="en-US" sz="2400" dirty="0">
                <a:solidFill>
                  <a:prstClr val="black"/>
                </a:solidFill>
              </a:rPr>
              <a:t>光缆线路遇到水库时</a:t>
            </a:r>
            <a:r>
              <a:rPr lang="en-US" altLang="zh-CN" sz="2400" dirty="0">
                <a:solidFill>
                  <a:prstClr val="black"/>
                </a:solidFill>
              </a:rPr>
              <a:t>,</a:t>
            </a:r>
            <a:r>
              <a:rPr lang="zh-CN" altLang="en-US" sz="2400" dirty="0">
                <a:solidFill>
                  <a:prstClr val="black"/>
                </a:solidFill>
              </a:rPr>
              <a:t>应在水库的上游通过</a:t>
            </a:r>
            <a:r>
              <a:rPr lang="en-US" altLang="zh-CN" sz="2400" dirty="0">
                <a:solidFill>
                  <a:prstClr val="black"/>
                </a:solidFill>
              </a:rPr>
              <a:t>,</a:t>
            </a:r>
            <a:r>
              <a:rPr lang="zh-CN" altLang="en-US" sz="2400" dirty="0">
                <a:solidFill>
                  <a:prstClr val="black"/>
                </a:solidFill>
              </a:rPr>
              <a:t>沿水库绕行时敷设高程应在最高</a:t>
            </a:r>
            <a:r>
              <a:rPr lang="zh-CN" altLang="en-US" sz="2400" dirty="0" smtClean="0">
                <a:solidFill>
                  <a:prstClr val="black"/>
                </a:solidFill>
              </a:rPr>
              <a:t>蓄水</a:t>
            </a:r>
            <a:r>
              <a:rPr lang="zh-CN" altLang="en-US" sz="2400" dirty="0">
                <a:solidFill>
                  <a:prstClr val="black"/>
                </a:solidFill>
              </a:rPr>
              <a:t>位以上。</a:t>
            </a:r>
          </a:p>
        </p:txBody>
      </p:sp>
    </p:spTree>
    <p:extLst>
      <p:ext uri="{BB962C8B-B14F-4D97-AF65-F5344CB8AC3E}">
        <p14:creationId xmlns:p14="http://schemas.microsoft.com/office/powerpoint/2010/main" val="26922293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光缆线路路由选择的一般原则</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13</a:t>
            </a:r>
            <a:r>
              <a:rPr lang="zh-CN" altLang="en-US" sz="2400" dirty="0" smtClean="0">
                <a:solidFill>
                  <a:prstClr val="black"/>
                </a:solidFill>
              </a:rPr>
              <a:t>）扩建</a:t>
            </a:r>
            <a:r>
              <a:rPr lang="zh-CN" altLang="en-US" sz="2400" dirty="0">
                <a:solidFill>
                  <a:prstClr val="black"/>
                </a:solidFill>
              </a:rPr>
              <a:t>光缆网络时</a:t>
            </a:r>
            <a:r>
              <a:rPr lang="en-US" altLang="zh-CN" sz="2400" dirty="0">
                <a:solidFill>
                  <a:prstClr val="black"/>
                </a:solidFill>
              </a:rPr>
              <a:t>,</a:t>
            </a:r>
            <a:r>
              <a:rPr lang="zh-CN" altLang="en-US" sz="2400" dirty="0">
                <a:solidFill>
                  <a:prstClr val="black"/>
                </a:solidFill>
              </a:rPr>
              <a:t>应结合网络系统的整体性</a:t>
            </a:r>
            <a:r>
              <a:rPr lang="en-US" altLang="zh-CN" sz="2400" dirty="0">
                <a:solidFill>
                  <a:prstClr val="black"/>
                </a:solidFill>
              </a:rPr>
              <a:t>,</a:t>
            </a:r>
            <a:r>
              <a:rPr lang="zh-CN" altLang="en-US" sz="2400" dirty="0">
                <a:solidFill>
                  <a:prstClr val="black"/>
                </a:solidFill>
              </a:rPr>
              <a:t>优先考虑在不同道路上扩增新路由</a:t>
            </a:r>
            <a:r>
              <a:rPr lang="en-US" altLang="zh-CN" sz="2400" dirty="0" smtClean="0">
                <a:solidFill>
                  <a:prstClr val="black"/>
                </a:solidFill>
              </a:rPr>
              <a:t>,</a:t>
            </a:r>
            <a:r>
              <a:rPr lang="zh-CN" altLang="en-US" sz="2400" dirty="0" smtClean="0">
                <a:solidFill>
                  <a:prstClr val="black"/>
                </a:solidFill>
              </a:rPr>
              <a:t>以</a:t>
            </a:r>
            <a:r>
              <a:rPr lang="zh-CN" altLang="en-US" sz="2400" dirty="0">
                <a:solidFill>
                  <a:prstClr val="black"/>
                </a:solidFill>
              </a:rPr>
              <a:t>保障网络安全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14</a:t>
            </a:r>
            <a:r>
              <a:rPr lang="zh-CN" altLang="en-US" sz="2400" dirty="0" smtClean="0">
                <a:solidFill>
                  <a:prstClr val="black"/>
                </a:solidFill>
              </a:rPr>
              <a:t>）光缆</a:t>
            </a:r>
            <a:r>
              <a:rPr lang="zh-CN" altLang="en-US" sz="2400" dirty="0">
                <a:solidFill>
                  <a:prstClr val="black"/>
                </a:solidFill>
              </a:rPr>
              <a:t>线路路由穿越河流时应符合以下原则</a:t>
            </a:r>
            <a:r>
              <a:rPr lang="zh-CN" altLang="en-US" sz="2400" dirty="0" smtClean="0">
                <a:solidFill>
                  <a:prstClr val="black"/>
                </a:solidFill>
              </a:rPr>
              <a:t>。</a:t>
            </a:r>
            <a:endParaRPr lang="en-US" altLang="zh-CN" sz="2400" dirty="0" smtClean="0">
              <a:solidFill>
                <a:prstClr val="black"/>
              </a:solidFill>
            </a:endParaRPr>
          </a:p>
          <a:p>
            <a:r>
              <a:rPr lang="zh-CN" altLang="en-US" sz="2400" dirty="0" smtClean="0">
                <a:solidFill>
                  <a:prstClr val="black"/>
                </a:solidFill>
              </a:rPr>
              <a:t>       ① </a:t>
            </a:r>
            <a:r>
              <a:rPr lang="zh-CN" altLang="en-US" sz="2400" dirty="0">
                <a:solidFill>
                  <a:prstClr val="black"/>
                </a:solidFill>
              </a:rPr>
              <a:t>当过河地点附近存在可供敷设的永久性坚固桥梁时</a:t>
            </a:r>
            <a:r>
              <a:rPr lang="en-US" altLang="zh-CN" sz="2400" dirty="0">
                <a:solidFill>
                  <a:prstClr val="black"/>
                </a:solidFill>
              </a:rPr>
              <a:t>,</a:t>
            </a:r>
            <a:r>
              <a:rPr lang="zh-CN" altLang="en-US" sz="2400" dirty="0">
                <a:solidFill>
                  <a:prstClr val="black"/>
                </a:solidFill>
              </a:rPr>
              <a:t>线路宜在桥上或桥侧壁通过。</a:t>
            </a:r>
          </a:p>
          <a:p>
            <a:r>
              <a:rPr lang="zh-CN" altLang="en-US" sz="2400" dirty="0" smtClean="0">
                <a:solidFill>
                  <a:prstClr val="black"/>
                </a:solidFill>
              </a:rPr>
              <a:t>       ② </a:t>
            </a:r>
            <a:r>
              <a:rPr lang="zh-CN" altLang="en-US" sz="2400" dirty="0">
                <a:solidFill>
                  <a:prstClr val="black"/>
                </a:solidFill>
              </a:rPr>
              <a:t>采用水底光缆时</a:t>
            </a:r>
            <a:r>
              <a:rPr lang="en-US" altLang="zh-CN" sz="2400" dirty="0">
                <a:solidFill>
                  <a:prstClr val="black"/>
                </a:solidFill>
              </a:rPr>
              <a:t>,</a:t>
            </a:r>
            <a:r>
              <a:rPr lang="zh-CN" altLang="en-US" sz="2400" dirty="0">
                <a:solidFill>
                  <a:prstClr val="black"/>
                </a:solidFill>
              </a:rPr>
              <a:t>应选择在符合水底光缆敷设要求的地方进行敷设</a:t>
            </a:r>
            <a:r>
              <a:rPr lang="en-US" altLang="zh-CN" sz="2400" dirty="0">
                <a:solidFill>
                  <a:prstClr val="black"/>
                </a:solidFill>
              </a:rPr>
              <a:t>,</a:t>
            </a:r>
            <a:r>
              <a:rPr lang="zh-CN" altLang="en-US" sz="2400" dirty="0">
                <a:solidFill>
                  <a:prstClr val="black"/>
                </a:solidFill>
              </a:rPr>
              <a:t>并应兼顾</a:t>
            </a:r>
            <a:r>
              <a:rPr lang="zh-CN" altLang="en-US" sz="2400" dirty="0" smtClean="0">
                <a:solidFill>
                  <a:prstClr val="black"/>
                </a:solidFill>
              </a:rPr>
              <a:t>总体路由</a:t>
            </a:r>
            <a:r>
              <a:rPr lang="zh-CN" altLang="en-US" sz="2400" dirty="0">
                <a:solidFill>
                  <a:prstClr val="black"/>
                </a:solidFill>
              </a:rPr>
              <a:t>走向</a:t>
            </a:r>
            <a:r>
              <a:rPr lang="en-US" altLang="zh-CN" sz="2400" dirty="0">
                <a:solidFill>
                  <a:prstClr val="black"/>
                </a:solidFill>
              </a:rPr>
              <a:t>,</a:t>
            </a:r>
            <a:r>
              <a:rPr lang="zh-CN" altLang="en-US" sz="2400" dirty="0">
                <a:solidFill>
                  <a:prstClr val="black"/>
                </a:solidFill>
              </a:rPr>
              <a:t>不宜偏离过远。对于水面宽阔、河势复杂或航运繁忙的大型河流</a:t>
            </a:r>
            <a:r>
              <a:rPr lang="en-US" altLang="zh-CN" sz="2400" dirty="0">
                <a:solidFill>
                  <a:prstClr val="black"/>
                </a:solidFill>
              </a:rPr>
              <a:t>,</a:t>
            </a:r>
            <a:r>
              <a:rPr lang="zh-CN" altLang="en-US" sz="2400" dirty="0">
                <a:solidFill>
                  <a:prstClr val="black"/>
                </a:solidFill>
              </a:rPr>
              <a:t>应着重保证</a:t>
            </a:r>
            <a:r>
              <a:rPr lang="zh-CN" altLang="en-US" sz="2400" dirty="0" smtClean="0">
                <a:solidFill>
                  <a:prstClr val="black"/>
                </a:solidFill>
              </a:rPr>
              <a:t>水底</a:t>
            </a:r>
            <a:r>
              <a:rPr lang="zh-CN" altLang="en-US" sz="2400" dirty="0">
                <a:solidFill>
                  <a:prstClr val="black"/>
                </a:solidFill>
              </a:rPr>
              <a:t>光缆的安全</a:t>
            </a:r>
            <a:r>
              <a:rPr lang="en-US" altLang="zh-CN" sz="2400" dirty="0">
                <a:solidFill>
                  <a:prstClr val="black"/>
                </a:solidFill>
              </a:rPr>
              <a:t>,</a:t>
            </a:r>
            <a:r>
              <a:rPr lang="zh-CN" altLang="en-US" sz="2400" dirty="0">
                <a:solidFill>
                  <a:prstClr val="black"/>
                </a:solidFill>
              </a:rPr>
              <a:t>此时可局部偏离总体路由走向</a:t>
            </a:r>
            <a:r>
              <a:rPr lang="zh-CN" altLang="en-US" sz="2400" dirty="0" smtClean="0">
                <a:solidFill>
                  <a:prstClr val="black"/>
                </a:solidFill>
              </a:rPr>
              <a:t>。</a:t>
            </a:r>
            <a:endParaRPr lang="zh-CN" altLang="en-US" sz="2400" dirty="0">
              <a:solidFill>
                <a:prstClr val="black"/>
              </a:solidFill>
            </a:endParaRPr>
          </a:p>
          <a:p>
            <a:r>
              <a:rPr lang="zh-CN" altLang="en-US" sz="2400" dirty="0" smtClean="0">
                <a:solidFill>
                  <a:prstClr val="black"/>
                </a:solidFill>
              </a:rPr>
              <a:t>        ③ </a:t>
            </a:r>
            <a:r>
              <a:rPr lang="zh-CN" altLang="en-US" sz="2400" dirty="0">
                <a:solidFill>
                  <a:prstClr val="black"/>
                </a:solidFill>
              </a:rPr>
              <a:t>在保证安全的前提下</a:t>
            </a:r>
            <a:r>
              <a:rPr lang="en-US" altLang="zh-CN" sz="2400" dirty="0">
                <a:solidFill>
                  <a:prstClr val="black"/>
                </a:solidFill>
              </a:rPr>
              <a:t>,</a:t>
            </a:r>
            <a:r>
              <a:rPr lang="zh-CN" altLang="en-US" sz="2400" dirty="0">
                <a:solidFill>
                  <a:prstClr val="black"/>
                </a:solidFill>
              </a:rPr>
              <a:t>可利用定向钻孔或架空等方式敷设光缆线路过河</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15) </a:t>
            </a:r>
            <a:r>
              <a:rPr lang="zh-CN" altLang="en-US" sz="2400" dirty="0">
                <a:solidFill>
                  <a:prstClr val="black"/>
                </a:solidFill>
              </a:rPr>
              <a:t>光缆线路遇到水库时</a:t>
            </a:r>
            <a:r>
              <a:rPr lang="en-US" altLang="zh-CN" sz="2400" dirty="0">
                <a:solidFill>
                  <a:prstClr val="black"/>
                </a:solidFill>
              </a:rPr>
              <a:t>,</a:t>
            </a:r>
            <a:r>
              <a:rPr lang="zh-CN" altLang="en-US" sz="2400" dirty="0">
                <a:solidFill>
                  <a:prstClr val="black"/>
                </a:solidFill>
              </a:rPr>
              <a:t>应在水库的上游通过</a:t>
            </a:r>
            <a:r>
              <a:rPr lang="en-US" altLang="zh-CN" sz="2400" dirty="0">
                <a:solidFill>
                  <a:prstClr val="black"/>
                </a:solidFill>
              </a:rPr>
              <a:t>,</a:t>
            </a:r>
            <a:r>
              <a:rPr lang="zh-CN" altLang="en-US" sz="2400" dirty="0">
                <a:solidFill>
                  <a:prstClr val="black"/>
                </a:solidFill>
              </a:rPr>
              <a:t>沿水库绕行时敷设高程应在最高</a:t>
            </a:r>
            <a:r>
              <a:rPr lang="zh-CN" altLang="en-US" sz="2400" dirty="0" smtClean="0">
                <a:solidFill>
                  <a:prstClr val="black"/>
                </a:solidFill>
              </a:rPr>
              <a:t>蓄水</a:t>
            </a:r>
            <a:r>
              <a:rPr lang="zh-CN" altLang="en-US" sz="2400" dirty="0">
                <a:solidFill>
                  <a:prstClr val="black"/>
                </a:solidFill>
              </a:rPr>
              <a:t>位以上。</a:t>
            </a:r>
          </a:p>
        </p:txBody>
      </p:sp>
    </p:spTree>
    <p:extLst>
      <p:ext uri="{BB962C8B-B14F-4D97-AF65-F5344CB8AC3E}">
        <p14:creationId xmlns:p14="http://schemas.microsoft.com/office/powerpoint/2010/main" val="29690550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a:solidFill>
                  <a:prstClr val="black"/>
                </a:solidFill>
              </a:rPr>
              <a:t>长途光缆线路路由选择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线路路由方案的选择</a:t>
            </a:r>
            <a:r>
              <a:rPr lang="en-US" altLang="zh-CN" sz="2400" dirty="0">
                <a:solidFill>
                  <a:prstClr val="black"/>
                </a:solidFill>
              </a:rPr>
              <a:t>,</a:t>
            </a:r>
            <a:r>
              <a:rPr lang="zh-CN" altLang="en-US" sz="2400" dirty="0">
                <a:solidFill>
                  <a:prstClr val="black"/>
                </a:solidFill>
              </a:rPr>
              <a:t>必须以工程设计任务书和光缆通信网络的规划为依据</a:t>
            </a:r>
            <a:r>
              <a:rPr lang="en-US" altLang="zh-CN" sz="2400" dirty="0" smtClean="0">
                <a:solidFill>
                  <a:prstClr val="black"/>
                </a:solidFill>
              </a:rPr>
              <a:t>,</a:t>
            </a:r>
            <a:r>
              <a:rPr lang="zh-CN" altLang="en-US" sz="2400" dirty="0" smtClean="0">
                <a:solidFill>
                  <a:prstClr val="black"/>
                </a:solidFill>
              </a:rPr>
              <a:t>应</a:t>
            </a:r>
            <a:r>
              <a:rPr lang="zh-CN" altLang="en-US" sz="2400" dirty="0">
                <a:solidFill>
                  <a:prstClr val="black"/>
                </a:solidFill>
              </a:rPr>
              <a:t>进行多方案比较</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zh-CN" altLang="en-US" sz="2400" dirty="0">
                <a:solidFill>
                  <a:prstClr val="black"/>
                </a:solidFill>
              </a:rPr>
              <a:t>光缆线路路由必须满足保证通信质量、安全可靠、经济合理、施工和维护方便、</a:t>
            </a:r>
            <a:r>
              <a:rPr lang="zh-CN" altLang="en-US" sz="2400" dirty="0" smtClean="0">
                <a:solidFill>
                  <a:prstClr val="black"/>
                </a:solidFill>
              </a:rPr>
              <a:t>环境保护</a:t>
            </a:r>
            <a:r>
              <a:rPr lang="zh-CN" altLang="en-US" sz="2400" dirty="0">
                <a:solidFill>
                  <a:prstClr val="black"/>
                </a:solidFill>
              </a:rPr>
              <a:t>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a:t>
            </a:r>
            <a:r>
              <a:rPr lang="zh-CN" altLang="en-US" sz="2400" dirty="0">
                <a:solidFill>
                  <a:prstClr val="black"/>
                </a:solidFill>
              </a:rPr>
              <a:t>应尽量采取最短的直线路由</a:t>
            </a:r>
            <a:r>
              <a:rPr lang="en-US" altLang="zh-CN" sz="2400" dirty="0">
                <a:solidFill>
                  <a:prstClr val="black"/>
                </a:solidFill>
              </a:rPr>
              <a:t>,</a:t>
            </a:r>
            <a:r>
              <a:rPr lang="zh-CN" altLang="en-US" sz="2400" dirty="0">
                <a:solidFill>
                  <a:prstClr val="black"/>
                </a:solidFill>
              </a:rPr>
              <a:t>以便节约投资</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a:t>
            </a:r>
            <a:r>
              <a:rPr lang="zh-CN" altLang="en-US" sz="2400" dirty="0">
                <a:solidFill>
                  <a:prstClr val="black"/>
                </a:solidFill>
              </a:rPr>
              <a:t>架空敷设时应尽量避免与本地网光缆在同一杆路敷设</a:t>
            </a:r>
            <a:r>
              <a:rPr lang="en-US" altLang="zh-CN" sz="2400" dirty="0">
                <a:solidFill>
                  <a:prstClr val="black"/>
                </a:solidFill>
              </a:rPr>
              <a:t>,</a:t>
            </a:r>
            <a:r>
              <a:rPr lang="zh-CN" altLang="en-US" sz="2400" dirty="0">
                <a:solidFill>
                  <a:prstClr val="black"/>
                </a:solidFill>
              </a:rPr>
              <a:t>绝对不能同吊线敷设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a:t>
            </a:r>
            <a:r>
              <a:rPr lang="zh-CN" altLang="en-US" sz="2400" dirty="0">
                <a:solidFill>
                  <a:prstClr val="black"/>
                </a:solidFill>
              </a:rPr>
              <a:t>干线线路不宜与本地网线路同缆敷设</a:t>
            </a:r>
            <a:r>
              <a:rPr lang="en-US" altLang="zh-CN" sz="2400" dirty="0">
                <a:solidFill>
                  <a:prstClr val="black"/>
                </a:solidFill>
              </a:rPr>
              <a:t>,</a:t>
            </a:r>
            <a:r>
              <a:rPr lang="zh-CN" altLang="en-US" sz="2400" dirty="0">
                <a:solidFill>
                  <a:prstClr val="black"/>
                </a:solidFill>
              </a:rPr>
              <a:t>不宜考虑本地网加芯需求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9333178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314325" y="1716393"/>
            <a:ext cx="11844370" cy="4955203"/>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a:solidFill>
                  <a:prstClr val="black"/>
                </a:solidFill>
              </a:rPr>
              <a:t>长途光缆线路路由选择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a:t>
            </a:r>
            <a:r>
              <a:rPr lang="zh-CN" altLang="en-US" sz="2400" dirty="0">
                <a:solidFill>
                  <a:prstClr val="black"/>
                </a:solidFill>
              </a:rPr>
              <a:t>干线管道光缆应综合考虑是否利用已有管道</a:t>
            </a:r>
            <a:r>
              <a:rPr lang="en-US" altLang="zh-CN" sz="2400" dirty="0">
                <a:solidFill>
                  <a:prstClr val="black"/>
                </a:solidFill>
              </a:rPr>
              <a:t>; </a:t>
            </a:r>
            <a:r>
              <a:rPr lang="zh-CN" altLang="en-US" sz="2400" dirty="0">
                <a:solidFill>
                  <a:prstClr val="black"/>
                </a:solidFill>
              </a:rPr>
              <a:t>应尽量避免与本地网光缆敷设在</a:t>
            </a:r>
            <a:r>
              <a:rPr lang="zh-CN" altLang="en-US" sz="2400" dirty="0" smtClean="0">
                <a:solidFill>
                  <a:prstClr val="black"/>
                </a:solidFill>
              </a:rPr>
              <a:t>同一</a:t>
            </a:r>
            <a:r>
              <a:rPr lang="zh-CN" altLang="en-US" sz="2400" dirty="0">
                <a:solidFill>
                  <a:prstClr val="black"/>
                </a:solidFill>
              </a:rPr>
              <a:t>管孔内</a:t>
            </a:r>
            <a:r>
              <a:rPr lang="en-US" altLang="zh-CN" sz="2400" dirty="0">
                <a:solidFill>
                  <a:prstClr val="black"/>
                </a:solidFill>
              </a:rPr>
              <a:t>; </a:t>
            </a:r>
            <a:r>
              <a:rPr lang="zh-CN" altLang="en-US" sz="2400" dirty="0">
                <a:solidFill>
                  <a:prstClr val="black"/>
                </a:solidFill>
              </a:rPr>
              <a:t>应尽量避免多条干线光缆同路由、同管孔</a:t>
            </a:r>
            <a:r>
              <a:rPr lang="en-US" altLang="zh-CN" sz="2400" dirty="0">
                <a:solidFill>
                  <a:prstClr val="black"/>
                </a:solidFill>
              </a:rPr>
              <a:t>,</a:t>
            </a:r>
            <a:r>
              <a:rPr lang="zh-CN" altLang="en-US" sz="2400" dirty="0">
                <a:solidFill>
                  <a:prstClr val="black"/>
                </a:solidFill>
              </a:rPr>
              <a:t>确实无法避免多条干线同路由时</a:t>
            </a:r>
            <a:r>
              <a:rPr lang="en-US" altLang="zh-CN" sz="2400" dirty="0">
                <a:solidFill>
                  <a:prstClr val="black"/>
                </a:solidFill>
              </a:rPr>
              <a:t>,</a:t>
            </a:r>
            <a:r>
              <a:rPr lang="zh-CN" altLang="en-US" sz="2400" dirty="0" smtClean="0">
                <a:solidFill>
                  <a:prstClr val="black"/>
                </a:solidFill>
              </a:rPr>
              <a:t>应选</a:t>
            </a:r>
            <a:r>
              <a:rPr lang="zh-CN" altLang="en-US" sz="2400" dirty="0">
                <a:solidFill>
                  <a:prstClr val="black"/>
                </a:solidFill>
              </a:rPr>
              <a:t>择在不同的管孔中敷设</a:t>
            </a:r>
            <a:r>
              <a:rPr lang="en-US" altLang="zh-CN" sz="2400" dirty="0">
                <a:solidFill>
                  <a:prstClr val="black"/>
                </a:solidFill>
              </a:rPr>
              <a:t>; </a:t>
            </a:r>
            <a:r>
              <a:rPr lang="zh-CN" altLang="en-US" sz="2400" dirty="0">
                <a:solidFill>
                  <a:prstClr val="black"/>
                </a:solidFill>
              </a:rPr>
              <a:t>光缆敷设位置应尽量选择管群底层中间管孔</a:t>
            </a:r>
            <a:r>
              <a:rPr lang="en-US" altLang="zh-CN" sz="2400" dirty="0">
                <a:solidFill>
                  <a:prstClr val="black"/>
                </a:solidFill>
              </a:rPr>
              <a:t>,</a:t>
            </a:r>
            <a:r>
              <a:rPr lang="zh-CN" altLang="en-US" sz="2400" dirty="0">
                <a:solidFill>
                  <a:prstClr val="black"/>
                </a:solidFill>
              </a:rPr>
              <a:t>同一光缆中继</a:t>
            </a:r>
            <a:r>
              <a:rPr lang="zh-CN" altLang="en-US" sz="2400" dirty="0" smtClean="0">
                <a:solidFill>
                  <a:prstClr val="black"/>
                </a:solidFill>
              </a:rPr>
              <a:t>段应</a:t>
            </a:r>
            <a:r>
              <a:rPr lang="zh-CN" altLang="en-US" sz="2400" dirty="0">
                <a:solidFill>
                  <a:prstClr val="black"/>
                </a:solidFill>
              </a:rPr>
              <a:t>尽可能选择同一孔位</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a:t>
            </a:r>
            <a:r>
              <a:rPr lang="zh-CN" altLang="en-US" sz="2400" dirty="0">
                <a:solidFill>
                  <a:prstClr val="black"/>
                </a:solidFill>
              </a:rPr>
              <a:t>长途光缆线路应沿公路或可通行机动车辆的大路建设</a:t>
            </a:r>
            <a:r>
              <a:rPr lang="en-US" altLang="zh-CN" sz="2400" dirty="0">
                <a:solidFill>
                  <a:prstClr val="black"/>
                </a:solidFill>
              </a:rPr>
              <a:t>,</a:t>
            </a:r>
            <a:r>
              <a:rPr lang="zh-CN" altLang="en-US" sz="2400" dirty="0">
                <a:solidFill>
                  <a:prstClr val="black"/>
                </a:solidFill>
              </a:rPr>
              <a:t>应顺路取直</a:t>
            </a:r>
            <a:r>
              <a:rPr lang="en-US" altLang="zh-CN" sz="2400" dirty="0">
                <a:solidFill>
                  <a:prstClr val="black"/>
                </a:solidFill>
              </a:rPr>
              <a:t>,</a:t>
            </a:r>
            <a:r>
              <a:rPr lang="zh-CN" altLang="en-US" sz="2400" dirty="0">
                <a:solidFill>
                  <a:prstClr val="black"/>
                </a:solidFill>
              </a:rPr>
              <a:t>并避开</a:t>
            </a:r>
            <a:r>
              <a:rPr lang="zh-CN" altLang="en-US" sz="2400" dirty="0" smtClean="0">
                <a:solidFill>
                  <a:prstClr val="black"/>
                </a:solidFill>
              </a:rPr>
              <a:t>公路用地</a:t>
            </a:r>
            <a:r>
              <a:rPr lang="zh-CN" altLang="en-US" sz="2400" dirty="0">
                <a:solidFill>
                  <a:prstClr val="black"/>
                </a:solidFill>
              </a:rPr>
              <a:t>、路旁设施、绿化带和道路规划改道的地段</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a:t>
            </a:r>
            <a:r>
              <a:rPr lang="zh-CN" altLang="en-US" sz="2400" dirty="0">
                <a:solidFill>
                  <a:prstClr val="black"/>
                </a:solidFill>
              </a:rPr>
              <a:t>光缆线路穿越河流</a:t>
            </a:r>
            <a:r>
              <a:rPr lang="en-US" altLang="zh-CN" sz="2400" dirty="0">
                <a:solidFill>
                  <a:prstClr val="black"/>
                </a:solidFill>
              </a:rPr>
              <a:t>,</a:t>
            </a:r>
            <a:r>
              <a:rPr lang="zh-CN" altLang="en-US" sz="2400" dirty="0">
                <a:solidFill>
                  <a:prstClr val="black"/>
                </a:solidFill>
              </a:rPr>
              <a:t>应选择在符合敷设水底光缆要求的地方进行敷设</a:t>
            </a:r>
            <a:r>
              <a:rPr lang="en-US" altLang="zh-CN" sz="2400" dirty="0">
                <a:solidFill>
                  <a:prstClr val="black"/>
                </a:solidFill>
              </a:rPr>
              <a:t>,</a:t>
            </a:r>
            <a:r>
              <a:rPr lang="zh-CN" altLang="en-US" sz="2400" dirty="0">
                <a:solidFill>
                  <a:prstClr val="black"/>
                </a:solidFill>
              </a:rPr>
              <a:t>并应兼顾</a:t>
            </a:r>
            <a:r>
              <a:rPr lang="zh-CN" altLang="en-US" sz="2400" dirty="0" smtClean="0">
                <a:solidFill>
                  <a:prstClr val="black"/>
                </a:solidFill>
              </a:rPr>
              <a:t>大的</a:t>
            </a:r>
            <a:r>
              <a:rPr lang="zh-CN" altLang="en-US" sz="2400" dirty="0">
                <a:solidFill>
                  <a:prstClr val="black"/>
                </a:solidFill>
              </a:rPr>
              <a:t>路由走向</a:t>
            </a:r>
            <a:r>
              <a:rPr lang="en-US" altLang="zh-CN" sz="2400" dirty="0">
                <a:solidFill>
                  <a:prstClr val="black"/>
                </a:solidFill>
              </a:rPr>
              <a:t>,</a:t>
            </a:r>
            <a:r>
              <a:rPr lang="zh-CN" altLang="en-US" sz="2400" dirty="0">
                <a:solidFill>
                  <a:prstClr val="black"/>
                </a:solidFill>
              </a:rPr>
              <a:t>不宜偏离过远</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3831948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88745" y="2591882"/>
            <a:ext cx="11844370" cy="3108543"/>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a:solidFill>
                  <a:prstClr val="black"/>
                </a:solidFill>
              </a:rPr>
              <a:t>长途光缆线路路由选择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a:t>
            </a:r>
            <a:r>
              <a:rPr lang="zh-CN" altLang="en-US" sz="2400" dirty="0">
                <a:solidFill>
                  <a:prstClr val="black"/>
                </a:solidFill>
              </a:rPr>
              <a:t>光缆线路不宜穿越大的厂矿区、工业基地、城镇校区</a:t>
            </a:r>
            <a:r>
              <a:rPr lang="en-US" altLang="zh-CN" sz="2400" dirty="0">
                <a:solidFill>
                  <a:prstClr val="black"/>
                </a:solidFill>
              </a:rPr>
              <a:t>,</a:t>
            </a:r>
            <a:r>
              <a:rPr lang="zh-CN" altLang="en-US" sz="2400" dirty="0">
                <a:solidFill>
                  <a:prstClr val="black"/>
                </a:solidFill>
              </a:rPr>
              <a:t>应尽量少穿越村庄</a:t>
            </a:r>
            <a:r>
              <a:rPr lang="en-US" altLang="zh-CN" sz="2400" dirty="0">
                <a:solidFill>
                  <a:prstClr val="black"/>
                </a:solidFill>
              </a:rPr>
              <a:t>,</a:t>
            </a:r>
            <a:r>
              <a:rPr lang="zh-CN" altLang="en-US" sz="2400" dirty="0" smtClean="0">
                <a:solidFill>
                  <a:prstClr val="black"/>
                </a:solidFill>
              </a:rPr>
              <a:t>不可避免时</a:t>
            </a:r>
            <a:r>
              <a:rPr lang="en-US" altLang="zh-CN" sz="2400" dirty="0">
                <a:solidFill>
                  <a:prstClr val="black"/>
                </a:solidFill>
              </a:rPr>
              <a:t>,</a:t>
            </a:r>
            <a:r>
              <a:rPr lang="zh-CN" altLang="en-US" sz="2400" dirty="0">
                <a:solidFill>
                  <a:prstClr val="black"/>
                </a:solidFill>
              </a:rPr>
              <a:t>必须采取保护措施</a:t>
            </a:r>
            <a:r>
              <a:rPr lang="en-US" altLang="zh-CN" sz="2400" dirty="0">
                <a:solidFill>
                  <a:prstClr val="black"/>
                </a:solidFill>
              </a:rPr>
              <a:t>,</a:t>
            </a:r>
            <a:r>
              <a:rPr lang="zh-CN" altLang="en-US" sz="2400" dirty="0">
                <a:solidFill>
                  <a:prstClr val="black"/>
                </a:solidFill>
              </a:rPr>
              <a:t>确保光缆线路安全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10</a:t>
            </a:r>
            <a:r>
              <a:rPr lang="zh-CN" altLang="en-US" sz="2400" dirty="0" smtClean="0">
                <a:solidFill>
                  <a:prstClr val="black"/>
                </a:solidFill>
              </a:rPr>
              <a:t>）</a:t>
            </a:r>
            <a:r>
              <a:rPr lang="zh-CN" altLang="en-US" sz="2400" dirty="0">
                <a:solidFill>
                  <a:prstClr val="black"/>
                </a:solidFill>
              </a:rPr>
              <a:t>光缆线路应尽量避免通过果园、森林、苗圃、茶园、防护林带及其他经济林区</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18272418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a:solidFill>
                  <a:prstClr val="black"/>
                </a:solidFill>
              </a:rPr>
              <a:t>长途光缆线路路由选择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a:solidFill>
                  <a:prstClr val="black"/>
                </a:solidFill>
              </a:rPr>
              <a:t>11</a:t>
            </a:r>
            <a:r>
              <a:rPr lang="zh-CN" altLang="en-US" sz="2400" dirty="0">
                <a:solidFill>
                  <a:prstClr val="black"/>
                </a:solidFill>
              </a:rPr>
              <a:t>）长途架空光缆线路路由应选择距离公路边界</a:t>
            </a:r>
            <a:r>
              <a:rPr lang="en-US" altLang="zh-CN" sz="2400" dirty="0">
                <a:solidFill>
                  <a:prstClr val="black"/>
                </a:solidFill>
              </a:rPr>
              <a:t>15~50m</a:t>
            </a:r>
            <a:r>
              <a:rPr lang="zh-CN" altLang="en-US" sz="2400" dirty="0">
                <a:solidFill>
                  <a:prstClr val="black"/>
                </a:solidFill>
              </a:rPr>
              <a:t>的地段</a:t>
            </a:r>
            <a:r>
              <a:rPr lang="en-US" altLang="zh-CN" sz="2400" dirty="0">
                <a:solidFill>
                  <a:prstClr val="black"/>
                </a:solidFill>
              </a:rPr>
              <a:t>,</a:t>
            </a:r>
            <a:r>
              <a:rPr lang="zh-CN" altLang="en-US" sz="2400" dirty="0">
                <a:solidFill>
                  <a:prstClr val="black"/>
                </a:solidFill>
              </a:rPr>
              <a:t>靠近铁路时应在铁路红线外</a:t>
            </a:r>
            <a:r>
              <a:rPr lang="en-US" altLang="zh-CN" sz="2400" dirty="0">
                <a:solidFill>
                  <a:prstClr val="black"/>
                </a:solidFill>
              </a:rPr>
              <a:t>; </a:t>
            </a:r>
            <a:r>
              <a:rPr lang="zh-CN" altLang="en-US" sz="2400" dirty="0">
                <a:solidFill>
                  <a:prstClr val="black"/>
                </a:solidFill>
              </a:rPr>
              <a:t>遇到障碍物时可适当绕避</a:t>
            </a:r>
            <a:r>
              <a:rPr lang="en-US" altLang="zh-CN" sz="2400" dirty="0">
                <a:solidFill>
                  <a:prstClr val="black"/>
                </a:solidFill>
              </a:rPr>
              <a:t>,</a:t>
            </a:r>
            <a:r>
              <a:rPr lang="zh-CN" altLang="en-US" sz="2400" dirty="0">
                <a:solidFill>
                  <a:prstClr val="black"/>
                </a:solidFill>
              </a:rPr>
              <a:t>但距离公路不宜超过</a:t>
            </a:r>
            <a:r>
              <a:rPr lang="en-US" altLang="zh-CN" sz="2400" dirty="0">
                <a:solidFill>
                  <a:prstClr val="black"/>
                </a:solidFill>
              </a:rPr>
              <a:t>200m; </a:t>
            </a:r>
            <a:r>
              <a:rPr lang="zh-CN" altLang="en-US" sz="2400" dirty="0">
                <a:solidFill>
                  <a:prstClr val="black"/>
                </a:solidFill>
              </a:rPr>
              <a:t>应避开打麦场、坑塘、</a:t>
            </a:r>
          </a:p>
          <a:p>
            <a:r>
              <a:rPr lang="zh-CN" altLang="en-US" sz="2400" dirty="0">
                <a:solidFill>
                  <a:prstClr val="black"/>
                </a:solidFill>
              </a:rPr>
              <a:t>加油站等存在隐患的位置。具体要求如下</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① </a:t>
            </a:r>
            <a:r>
              <a:rPr lang="zh-CN" altLang="en-US" sz="2400" dirty="0">
                <a:solidFill>
                  <a:prstClr val="black"/>
                </a:solidFill>
              </a:rPr>
              <a:t>应尽量避免与电力杆路长距离平行</a:t>
            </a:r>
            <a:r>
              <a:rPr lang="en-US" altLang="zh-CN" sz="2400" dirty="0">
                <a:solidFill>
                  <a:prstClr val="black"/>
                </a:solidFill>
              </a:rPr>
              <a:t>,</a:t>
            </a:r>
            <a:r>
              <a:rPr lang="zh-CN" altLang="en-US" sz="2400" dirty="0">
                <a:solidFill>
                  <a:prstClr val="black"/>
                </a:solidFill>
              </a:rPr>
              <a:t>并避开或远离输变电站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② </a:t>
            </a:r>
            <a:r>
              <a:rPr lang="zh-CN" altLang="en-US" sz="2400" dirty="0">
                <a:solidFill>
                  <a:prstClr val="black"/>
                </a:solidFill>
              </a:rPr>
              <a:t>应避开或远离易燃易爆的加油加气站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③ </a:t>
            </a:r>
            <a:r>
              <a:rPr lang="zh-CN" altLang="en-US" sz="2400" dirty="0">
                <a:solidFill>
                  <a:prstClr val="black"/>
                </a:solidFill>
              </a:rPr>
              <a:t>应尽量避开易滑坡或易塌方的斜坡、陡坡和新开道路路肩</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④ </a:t>
            </a:r>
            <a:r>
              <a:rPr lang="zh-CN" altLang="en-US" sz="2400" dirty="0">
                <a:solidFill>
                  <a:prstClr val="black"/>
                </a:solidFill>
              </a:rPr>
              <a:t>应尽量避开易取土和易遭受洪水冲刷的山坡、河堤、沟渠等</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3114926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a:solidFill>
                  <a:prstClr val="black"/>
                </a:solidFill>
              </a:rPr>
              <a:t>长途光缆线路路由选择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⑤ </a:t>
            </a:r>
            <a:r>
              <a:rPr lang="zh-CN" altLang="en-US" sz="2400" dirty="0">
                <a:solidFill>
                  <a:prstClr val="black"/>
                </a:solidFill>
              </a:rPr>
              <a:t>应尽量避开易发生火灾的树木、森林和草丛茂盛的山地</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⑥ </a:t>
            </a:r>
            <a:r>
              <a:rPr lang="zh-CN" altLang="en-US" sz="2400" dirty="0">
                <a:solidFill>
                  <a:prstClr val="black"/>
                </a:solidFill>
              </a:rPr>
              <a:t>应尽量避开新道路规划区、市政设施规划区、易开发的经济开发区、农村自建房</a:t>
            </a:r>
            <a:r>
              <a:rPr lang="zh-CN" altLang="en-US" sz="2400" dirty="0" smtClean="0">
                <a:solidFill>
                  <a:prstClr val="black"/>
                </a:solidFill>
              </a:rPr>
              <a:t>用地</a:t>
            </a:r>
            <a:r>
              <a:rPr lang="zh-CN" altLang="en-US" sz="2400" dirty="0">
                <a:solidFill>
                  <a:prstClr val="black"/>
                </a:solidFill>
              </a:rPr>
              <a:t>等</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⑦ </a:t>
            </a:r>
            <a:r>
              <a:rPr lang="zh-CN" altLang="en-US" sz="2400" dirty="0">
                <a:solidFill>
                  <a:prstClr val="black"/>
                </a:solidFill>
              </a:rPr>
              <a:t>应尽量避开易发生被盗案件或赔补纠纷的村庄</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⑧ </a:t>
            </a:r>
            <a:r>
              <a:rPr lang="zh-CN" altLang="en-US" sz="2400" dirty="0">
                <a:solidFill>
                  <a:prstClr val="black"/>
                </a:solidFill>
              </a:rPr>
              <a:t>长途架空光缆同路由敷设原则</a:t>
            </a:r>
            <a:r>
              <a:rPr lang="en-US" altLang="zh-CN" sz="2400" dirty="0">
                <a:solidFill>
                  <a:prstClr val="black"/>
                </a:solidFill>
              </a:rPr>
              <a:t>: </a:t>
            </a:r>
            <a:r>
              <a:rPr lang="zh-CN" altLang="en-US" sz="2400" dirty="0">
                <a:solidFill>
                  <a:prstClr val="black"/>
                </a:solidFill>
              </a:rPr>
              <a:t>应尽量避免多条干线光缆同路由、同杆路敷设</a:t>
            </a:r>
            <a:r>
              <a:rPr lang="en-US" altLang="zh-CN" sz="2400" dirty="0">
                <a:solidFill>
                  <a:prstClr val="black"/>
                </a:solidFill>
              </a:rPr>
              <a:t>,</a:t>
            </a:r>
            <a:r>
              <a:rPr lang="zh-CN" altLang="en-US" sz="2400" dirty="0" smtClean="0">
                <a:solidFill>
                  <a:prstClr val="black"/>
                </a:solidFill>
              </a:rPr>
              <a:t>确实</a:t>
            </a:r>
            <a:r>
              <a:rPr lang="zh-CN" altLang="en-US" sz="2400" dirty="0">
                <a:solidFill>
                  <a:prstClr val="black"/>
                </a:solidFill>
              </a:rPr>
              <a:t>无法避免时</a:t>
            </a:r>
            <a:r>
              <a:rPr lang="en-US" altLang="zh-CN" sz="2400" dirty="0">
                <a:solidFill>
                  <a:prstClr val="black"/>
                </a:solidFill>
              </a:rPr>
              <a:t>,</a:t>
            </a:r>
            <a:r>
              <a:rPr lang="zh-CN" altLang="en-US" sz="2400" dirty="0">
                <a:solidFill>
                  <a:prstClr val="black"/>
                </a:solidFill>
              </a:rPr>
              <a:t>应选择不同的吊线进行敷设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12</a:t>
            </a:r>
            <a:r>
              <a:rPr lang="zh-CN" altLang="en-US" sz="2400" dirty="0" smtClean="0">
                <a:solidFill>
                  <a:prstClr val="black"/>
                </a:solidFill>
              </a:rPr>
              <a:t>）应</a:t>
            </a:r>
            <a:r>
              <a:rPr lang="zh-CN" altLang="en-US" sz="2400" dirty="0">
                <a:solidFill>
                  <a:prstClr val="black"/>
                </a:solidFill>
              </a:rPr>
              <a:t>尽可能排除可能有地质灾害发生的地点和有人为采集、种植、狩猎、倾倒废物</a:t>
            </a:r>
            <a:r>
              <a:rPr lang="zh-CN" altLang="en-US" sz="2400" dirty="0" smtClean="0">
                <a:solidFill>
                  <a:prstClr val="black"/>
                </a:solidFill>
              </a:rPr>
              <a:t>、挖掘</a:t>
            </a:r>
            <a:r>
              <a:rPr lang="zh-CN" altLang="en-US" sz="2400" dirty="0">
                <a:solidFill>
                  <a:prstClr val="black"/>
                </a:solidFill>
              </a:rPr>
              <a:t>、堆放物品等活动的地点</a:t>
            </a:r>
            <a:r>
              <a:rPr lang="en-US" altLang="zh-CN" sz="2400" dirty="0">
                <a:solidFill>
                  <a:prstClr val="black"/>
                </a:solidFill>
              </a:rPr>
              <a:t>,</a:t>
            </a:r>
            <a:r>
              <a:rPr lang="zh-CN" altLang="en-US" sz="2400" dirty="0">
                <a:solidFill>
                  <a:prstClr val="black"/>
                </a:solidFill>
              </a:rPr>
              <a:t>以避免危及光缆线路的安全。</a:t>
            </a:r>
          </a:p>
        </p:txBody>
      </p:sp>
    </p:spTree>
    <p:extLst>
      <p:ext uri="{BB962C8B-B14F-4D97-AF65-F5344CB8AC3E}">
        <p14:creationId xmlns:p14="http://schemas.microsoft.com/office/powerpoint/2010/main" val="26084695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317559"/>
            <a:ext cx="11844370" cy="5324535"/>
          </a:xfrm>
          <a:prstGeom prst="rect">
            <a:avLst/>
          </a:prstGeom>
          <a:noFill/>
          <a:ln w="9525">
            <a:noFill/>
          </a:ln>
        </p:spPr>
        <p:txBody>
          <a:bodyPr wrap="square">
            <a:spAutoFit/>
          </a:bodyPr>
          <a:lstStyle/>
          <a:p>
            <a:r>
              <a:rPr lang="en-US" altLang="zh-CN" sz="2800" b="1" dirty="0" smtClean="0">
                <a:solidFill>
                  <a:prstClr val="black"/>
                </a:solidFill>
              </a:rPr>
              <a:t>3.</a:t>
            </a:r>
            <a:r>
              <a:rPr lang="zh-CN" altLang="en-US" sz="2800" b="1" dirty="0">
                <a:solidFill>
                  <a:prstClr val="black"/>
                </a:solidFill>
              </a:rPr>
              <a:t>本地网和接入网光缆线路路由选择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线路路由方案的选择</a:t>
            </a:r>
            <a:r>
              <a:rPr lang="en-US" altLang="zh-CN" sz="2400" dirty="0">
                <a:solidFill>
                  <a:prstClr val="black"/>
                </a:solidFill>
              </a:rPr>
              <a:t>,</a:t>
            </a:r>
            <a:r>
              <a:rPr lang="zh-CN" altLang="en-US" sz="2400" dirty="0">
                <a:solidFill>
                  <a:prstClr val="black"/>
                </a:solidFill>
              </a:rPr>
              <a:t>应以工程设计任务书和通信网络规划为依据</a:t>
            </a:r>
            <a:r>
              <a:rPr lang="en-US" altLang="zh-CN" sz="2400" dirty="0">
                <a:solidFill>
                  <a:prstClr val="black"/>
                </a:solidFill>
              </a:rPr>
              <a:t>,</a:t>
            </a:r>
            <a:r>
              <a:rPr lang="zh-CN" altLang="en-US" sz="2400" dirty="0">
                <a:solidFill>
                  <a:prstClr val="black"/>
                </a:solidFill>
              </a:rPr>
              <a:t>进行多</a:t>
            </a:r>
            <a:r>
              <a:rPr lang="zh-CN" altLang="en-US" sz="2400" dirty="0" smtClean="0">
                <a:solidFill>
                  <a:prstClr val="black"/>
                </a:solidFill>
              </a:rPr>
              <a:t>方案</a:t>
            </a:r>
            <a:r>
              <a:rPr lang="zh-CN" altLang="en-US" sz="2400" dirty="0">
                <a:solidFill>
                  <a:prstClr val="black"/>
                </a:solidFill>
              </a:rPr>
              <a:t>比较</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线路路由应保证通信质量</a:t>
            </a:r>
            <a:r>
              <a:rPr lang="en-US" altLang="zh-CN" sz="2400" dirty="0">
                <a:solidFill>
                  <a:prstClr val="black"/>
                </a:solidFill>
              </a:rPr>
              <a:t>,</a:t>
            </a:r>
            <a:r>
              <a:rPr lang="zh-CN" altLang="en-US" sz="2400" dirty="0">
                <a:solidFill>
                  <a:prstClr val="black"/>
                </a:solidFill>
              </a:rPr>
              <a:t>在安全可靠、经济合理、便于维护和施工、环境</a:t>
            </a:r>
            <a:r>
              <a:rPr lang="zh-CN" altLang="en-US" sz="2400" dirty="0" smtClean="0">
                <a:solidFill>
                  <a:prstClr val="black"/>
                </a:solidFill>
              </a:rPr>
              <a:t>美观等</a:t>
            </a:r>
            <a:r>
              <a:rPr lang="zh-CN" altLang="en-US" sz="2400" dirty="0">
                <a:solidFill>
                  <a:prstClr val="black"/>
                </a:solidFill>
              </a:rPr>
              <a:t>几个方面进行综合平衡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）光缆线路路由应选择在地势较平坦、地质稳固、地势起伏变化不剧烈的地段。</a:t>
            </a:r>
            <a:r>
              <a:rPr lang="zh-CN" altLang="en-US" sz="2400" dirty="0" smtClean="0">
                <a:solidFill>
                  <a:prstClr val="black"/>
                </a:solidFill>
              </a:rPr>
              <a:t>避开陡峭</a:t>
            </a:r>
            <a:r>
              <a:rPr lang="zh-CN" altLang="en-US" sz="2400" dirty="0">
                <a:solidFill>
                  <a:prstClr val="black"/>
                </a:solidFill>
              </a:rPr>
              <a:t>、沟堑、水塘、泥石流、滑坡、洪水危害、水土流失的地方</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）光缆线路路由应考虑各种发展规划对光缆线路的影响</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a:solidFill>
                  <a:prstClr val="black"/>
                </a:solidFill>
              </a:rPr>
              <a:t>）光缆线路路由及其走向必须符合城市建设规划要求</a:t>
            </a:r>
            <a:r>
              <a:rPr lang="en-US" altLang="zh-CN" sz="2400" dirty="0">
                <a:solidFill>
                  <a:prstClr val="black"/>
                </a:solidFill>
              </a:rPr>
              <a:t>,</a:t>
            </a:r>
            <a:r>
              <a:rPr lang="zh-CN" altLang="en-US" sz="2400" dirty="0">
                <a:solidFill>
                  <a:prstClr val="black"/>
                </a:solidFill>
              </a:rPr>
              <a:t>顺应街道形状</a:t>
            </a:r>
            <a:r>
              <a:rPr lang="en-US" altLang="zh-CN" sz="2400" dirty="0">
                <a:solidFill>
                  <a:prstClr val="black"/>
                </a:solidFill>
              </a:rPr>
              <a:t>,</a:t>
            </a:r>
            <a:r>
              <a:rPr lang="zh-CN" altLang="en-US" sz="2400" dirty="0">
                <a:solidFill>
                  <a:prstClr val="black"/>
                </a:solidFill>
              </a:rPr>
              <a:t>顺路取直</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14123265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745576"/>
            <a:ext cx="11844370" cy="4585871"/>
          </a:xfrm>
          <a:prstGeom prst="rect">
            <a:avLst/>
          </a:prstGeom>
          <a:noFill/>
          <a:ln w="9525">
            <a:noFill/>
          </a:ln>
        </p:spPr>
        <p:txBody>
          <a:bodyPr wrap="square">
            <a:spAutoFit/>
          </a:bodyPr>
          <a:lstStyle/>
          <a:p>
            <a:r>
              <a:rPr lang="en-US" altLang="zh-CN" sz="2800" b="1" dirty="0" smtClean="0">
                <a:solidFill>
                  <a:prstClr val="black"/>
                </a:solidFill>
              </a:rPr>
              <a:t>3.</a:t>
            </a:r>
            <a:r>
              <a:rPr lang="zh-CN" altLang="en-US" sz="2800" b="1" dirty="0">
                <a:solidFill>
                  <a:prstClr val="black"/>
                </a:solidFill>
              </a:rPr>
              <a:t>本地网和接入网光缆线路路由选择</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a:solidFill>
                  <a:prstClr val="black"/>
                </a:solidFill>
              </a:rPr>
              <a:t>6</a:t>
            </a:r>
            <a:r>
              <a:rPr lang="zh-CN" altLang="en-US" sz="2400" dirty="0">
                <a:solidFill>
                  <a:prstClr val="black"/>
                </a:solidFill>
              </a:rPr>
              <a:t>）光缆线路不宜穿越铁路、公路、房屋、影响城市景观的地方</a:t>
            </a:r>
            <a:r>
              <a:rPr lang="en-US" altLang="zh-CN" sz="2400" dirty="0">
                <a:solidFill>
                  <a:prstClr val="black"/>
                </a:solidFill>
              </a:rPr>
              <a:t>,</a:t>
            </a:r>
            <a:r>
              <a:rPr lang="zh-CN" altLang="en-US" sz="2400" dirty="0">
                <a:solidFill>
                  <a:prstClr val="black"/>
                </a:solidFill>
              </a:rPr>
              <a:t>如不能避开</a:t>
            </a:r>
            <a:r>
              <a:rPr lang="en-US" altLang="zh-CN" sz="2400" dirty="0">
                <a:solidFill>
                  <a:prstClr val="black"/>
                </a:solidFill>
              </a:rPr>
              <a:t>,</a:t>
            </a:r>
            <a:r>
              <a:rPr lang="zh-CN" altLang="en-US" sz="2400" dirty="0">
                <a:solidFill>
                  <a:prstClr val="black"/>
                </a:solidFill>
              </a:rPr>
              <a:t>应采用</a:t>
            </a:r>
            <a:r>
              <a:rPr lang="zh-CN" altLang="en-US" sz="2400" dirty="0" smtClean="0">
                <a:solidFill>
                  <a:prstClr val="black"/>
                </a:solidFill>
              </a:rPr>
              <a:t>较隐蔽</a:t>
            </a:r>
            <a:r>
              <a:rPr lang="zh-CN" altLang="en-US" sz="2400" dirty="0">
                <a:solidFill>
                  <a:prstClr val="black"/>
                </a:solidFill>
              </a:rPr>
              <a:t>的敷设方式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7</a:t>
            </a:r>
            <a:r>
              <a:rPr lang="zh-CN" altLang="en-US" sz="2400" dirty="0">
                <a:solidFill>
                  <a:prstClr val="black"/>
                </a:solidFill>
              </a:rPr>
              <a:t>）光缆线路路由应尽量不靠近军事管理区</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8</a:t>
            </a:r>
            <a:r>
              <a:rPr lang="zh-CN" altLang="en-US" sz="2400" dirty="0">
                <a:solidFill>
                  <a:prstClr val="black"/>
                </a:solidFill>
              </a:rPr>
              <a:t>）中继光缆线路一般不宜采用架空方式。在市区和近郊尽量采用管道敷设方式。</a:t>
            </a:r>
            <a:r>
              <a:rPr lang="zh-CN" altLang="en-US" sz="2400" dirty="0" smtClean="0">
                <a:solidFill>
                  <a:prstClr val="black"/>
                </a:solidFill>
              </a:rPr>
              <a:t>远郊</a:t>
            </a:r>
            <a:r>
              <a:rPr lang="zh-CN" altLang="en-US" sz="2400" dirty="0">
                <a:solidFill>
                  <a:prstClr val="black"/>
                </a:solidFill>
              </a:rPr>
              <a:t>区的光缆线路宜采用直埋敷设方式</a:t>
            </a:r>
            <a:r>
              <a:rPr lang="en-US" altLang="zh-CN" sz="2400" dirty="0">
                <a:solidFill>
                  <a:prstClr val="black"/>
                </a:solidFill>
              </a:rPr>
              <a:t>,</a:t>
            </a:r>
            <a:r>
              <a:rPr lang="zh-CN" altLang="en-US" sz="2400" dirty="0">
                <a:solidFill>
                  <a:prstClr val="black"/>
                </a:solidFill>
              </a:rPr>
              <a:t>但如果经过技术和经济比较适合采用管道敷设方式</a:t>
            </a:r>
            <a:r>
              <a:rPr lang="en-US" altLang="zh-CN" sz="2400" dirty="0" smtClean="0">
                <a:solidFill>
                  <a:prstClr val="black"/>
                </a:solidFill>
              </a:rPr>
              <a:t>,</a:t>
            </a:r>
            <a:r>
              <a:rPr lang="zh-CN" altLang="en-US" sz="2400" dirty="0" smtClean="0">
                <a:solidFill>
                  <a:prstClr val="black"/>
                </a:solidFill>
              </a:rPr>
              <a:t>则</a:t>
            </a:r>
            <a:r>
              <a:rPr lang="zh-CN" altLang="en-US" sz="2400" dirty="0">
                <a:solidFill>
                  <a:prstClr val="black"/>
                </a:solidFill>
              </a:rPr>
              <a:t>选择管道敷设方式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9</a:t>
            </a:r>
            <a:r>
              <a:rPr lang="zh-CN" altLang="en-US" sz="2400" dirty="0">
                <a:solidFill>
                  <a:prstClr val="black"/>
                </a:solidFill>
              </a:rPr>
              <a:t>）进入局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的光缆线路</a:t>
            </a:r>
            <a:r>
              <a:rPr lang="en-US" altLang="zh-CN" sz="2400" dirty="0">
                <a:solidFill>
                  <a:prstClr val="black"/>
                </a:solidFill>
              </a:rPr>
              <a:t>,</a:t>
            </a:r>
            <a:r>
              <a:rPr lang="zh-CN" altLang="en-US" sz="2400" dirty="0">
                <a:solidFill>
                  <a:prstClr val="black"/>
                </a:solidFill>
              </a:rPr>
              <a:t>宜通过局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前人孔进入进线室</a:t>
            </a:r>
            <a:r>
              <a:rPr lang="en-US" altLang="zh-CN" sz="2400" dirty="0">
                <a:solidFill>
                  <a:prstClr val="black"/>
                </a:solidFill>
              </a:rPr>
              <a:t>,</a:t>
            </a:r>
            <a:r>
              <a:rPr lang="zh-CN" altLang="en-US" sz="2400" dirty="0">
                <a:solidFill>
                  <a:prstClr val="black"/>
                </a:solidFill>
              </a:rPr>
              <a:t>再引入机房。</a:t>
            </a:r>
          </a:p>
        </p:txBody>
      </p:sp>
    </p:spTree>
    <p:extLst>
      <p:ext uri="{BB962C8B-B14F-4D97-AF65-F5344CB8AC3E}">
        <p14:creationId xmlns:p14="http://schemas.microsoft.com/office/powerpoint/2010/main" val="3236823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2.6.2  </a:t>
            </a:r>
            <a:r>
              <a:rPr lang="zh-CN" altLang="en-US" sz="3200" dirty="0" smtClean="0">
                <a:solidFill>
                  <a:prstClr val="white"/>
                </a:solidFill>
                <a:latin typeface="微软雅黑" panose="020B0503020204020204" pitchFamily="34" charset="-122"/>
                <a:ea typeface="微软雅黑" panose="020B0503020204020204" pitchFamily="34" charset="-122"/>
              </a:rPr>
              <a:t>路由选择</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59562" y="1745576"/>
            <a:ext cx="11844370" cy="4585871"/>
          </a:xfrm>
          <a:prstGeom prst="rect">
            <a:avLst/>
          </a:prstGeom>
          <a:noFill/>
          <a:ln w="9525">
            <a:noFill/>
          </a:ln>
        </p:spPr>
        <p:txBody>
          <a:bodyPr wrap="square">
            <a:spAutoFit/>
          </a:bodyPr>
          <a:lstStyle/>
          <a:p>
            <a:r>
              <a:rPr lang="en-US" altLang="zh-CN" sz="2800" b="1" dirty="0" smtClean="0">
                <a:solidFill>
                  <a:prstClr val="black"/>
                </a:solidFill>
              </a:rPr>
              <a:t>4.</a:t>
            </a:r>
            <a:r>
              <a:rPr lang="zh-CN" altLang="en-US" sz="2800" b="1" dirty="0">
                <a:solidFill>
                  <a:prstClr val="black"/>
                </a:solidFill>
              </a:rPr>
              <a:t> 特殊地段光缆线路路由选择及注意事项</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线路应尽量避免穿越河流或较大的水渠。必须穿越时</a:t>
            </a:r>
            <a:r>
              <a:rPr lang="en-US" altLang="zh-CN" sz="2400" dirty="0">
                <a:solidFill>
                  <a:prstClr val="black"/>
                </a:solidFill>
              </a:rPr>
              <a:t>,</a:t>
            </a:r>
            <a:r>
              <a:rPr lang="zh-CN" altLang="en-US" sz="2400" dirty="0">
                <a:solidFill>
                  <a:prstClr val="black"/>
                </a:solidFill>
              </a:rPr>
              <a:t>应在路由保护、选缆</a:t>
            </a:r>
            <a:r>
              <a:rPr lang="zh-CN" altLang="en-US" sz="2400" dirty="0" smtClean="0">
                <a:solidFill>
                  <a:prstClr val="black"/>
                </a:solidFill>
              </a:rPr>
              <a:t>、埋</a:t>
            </a:r>
            <a:r>
              <a:rPr lang="zh-CN" altLang="en-US" sz="2400" dirty="0">
                <a:solidFill>
                  <a:prstClr val="black"/>
                </a:solidFill>
              </a:rPr>
              <a:t>深、密封等多方面进行综合考虑</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）针对</a:t>
            </a:r>
            <a:r>
              <a:rPr lang="zh-CN" altLang="en-US" sz="2400" dirty="0">
                <a:solidFill>
                  <a:prstClr val="black"/>
                </a:solidFill>
              </a:rPr>
              <a:t>恶劣的气候和地理环境要因地制宜</a:t>
            </a:r>
            <a:r>
              <a:rPr lang="en-US" altLang="zh-CN" sz="2400" dirty="0">
                <a:solidFill>
                  <a:prstClr val="black"/>
                </a:solidFill>
              </a:rPr>
              <a:t>,</a:t>
            </a:r>
            <a:r>
              <a:rPr lang="zh-CN" altLang="en-US" sz="2400" dirty="0">
                <a:solidFill>
                  <a:prstClr val="black"/>
                </a:solidFill>
              </a:rPr>
              <a:t>在容易造成光纤套管严重伸缩或</a:t>
            </a:r>
            <a:r>
              <a:rPr lang="zh-CN" altLang="en-US" sz="2400" dirty="0" smtClean="0">
                <a:solidFill>
                  <a:prstClr val="black"/>
                </a:solidFill>
              </a:rPr>
              <a:t>光缆护套</a:t>
            </a:r>
            <a:r>
              <a:rPr lang="zh-CN" altLang="en-US" sz="2400" dirty="0">
                <a:solidFill>
                  <a:prstClr val="black"/>
                </a:solidFill>
              </a:rPr>
              <a:t>老化的大温差地区和沙漠地区</a:t>
            </a:r>
            <a:r>
              <a:rPr lang="en-US" altLang="zh-CN" sz="2400" dirty="0">
                <a:solidFill>
                  <a:prstClr val="black"/>
                </a:solidFill>
              </a:rPr>
              <a:t>,</a:t>
            </a:r>
            <a:r>
              <a:rPr lang="zh-CN" altLang="en-US" sz="2400" dirty="0">
                <a:solidFill>
                  <a:prstClr val="black"/>
                </a:solidFill>
              </a:rPr>
              <a:t>应考虑将“架空”路由改为“直埋”路由</a:t>
            </a:r>
            <a:r>
              <a:rPr lang="en-US" altLang="zh-CN" sz="2400" dirty="0">
                <a:solidFill>
                  <a:prstClr val="black"/>
                </a:solidFill>
              </a:rPr>
              <a:t>; </a:t>
            </a:r>
            <a:r>
              <a:rPr lang="zh-CN" altLang="en-US" sz="2400" dirty="0">
                <a:solidFill>
                  <a:prstClr val="black"/>
                </a:solidFill>
              </a:rPr>
              <a:t>对于地震区、</a:t>
            </a:r>
            <a:r>
              <a:rPr lang="zh-CN" altLang="en-US" sz="2400" dirty="0" smtClean="0">
                <a:solidFill>
                  <a:prstClr val="black"/>
                </a:solidFill>
              </a:rPr>
              <a:t>山体滑坡</a:t>
            </a:r>
            <a:r>
              <a:rPr lang="zh-CN" altLang="en-US" sz="2400" dirty="0">
                <a:solidFill>
                  <a:prstClr val="black"/>
                </a:solidFill>
              </a:rPr>
              <a:t>、鼠害区、沼泽盐碱地等</a:t>
            </a:r>
            <a:r>
              <a:rPr lang="en-US" altLang="zh-CN" sz="2400" dirty="0">
                <a:solidFill>
                  <a:prstClr val="black"/>
                </a:solidFill>
              </a:rPr>
              <a:t>,</a:t>
            </a:r>
            <a:r>
              <a:rPr lang="zh-CN" altLang="en-US" sz="2400" dirty="0">
                <a:solidFill>
                  <a:prstClr val="black"/>
                </a:solidFill>
              </a:rPr>
              <a:t>则可以考虑将“直埋”路由改为“架空”路由</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）沙漠</a:t>
            </a:r>
            <a:r>
              <a:rPr lang="zh-CN" altLang="en-US" sz="2400" dirty="0">
                <a:solidFill>
                  <a:prstClr val="black"/>
                </a:solidFill>
              </a:rPr>
              <a:t>地带光缆线路路由应采取插芦苇制作成</a:t>
            </a:r>
            <a:r>
              <a:rPr lang="en-US" altLang="zh-CN" sz="2400" dirty="0">
                <a:solidFill>
                  <a:prstClr val="black"/>
                </a:solidFill>
              </a:rPr>
              <a:t>1m×1m</a:t>
            </a:r>
            <a:r>
              <a:rPr lang="zh-CN" altLang="en-US" sz="2400" dirty="0">
                <a:solidFill>
                  <a:prstClr val="black"/>
                </a:solidFill>
              </a:rPr>
              <a:t>的草方格的方法进行固沙</a:t>
            </a:r>
            <a:r>
              <a:rPr lang="en-US" altLang="zh-CN" sz="2400" dirty="0">
                <a:solidFill>
                  <a:prstClr val="black"/>
                </a:solidFill>
              </a:rPr>
              <a:t>; </a:t>
            </a:r>
            <a:r>
              <a:rPr lang="zh-CN" altLang="en-US" sz="2400" dirty="0" smtClean="0">
                <a:solidFill>
                  <a:prstClr val="black"/>
                </a:solidFill>
              </a:rPr>
              <a:t>对于</a:t>
            </a:r>
            <a:r>
              <a:rPr lang="zh-CN" altLang="en-US" sz="2400" dirty="0">
                <a:solidFill>
                  <a:prstClr val="black"/>
                </a:solidFill>
              </a:rPr>
              <a:t>风沙危害较大的无人站房应全密封</a:t>
            </a:r>
            <a:r>
              <a:rPr lang="en-US" altLang="zh-CN" sz="2400" dirty="0">
                <a:solidFill>
                  <a:prstClr val="black"/>
                </a:solidFill>
              </a:rPr>
              <a:t>; </a:t>
            </a:r>
            <a:r>
              <a:rPr lang="zh-CN" altLang="en-US" sz="2400" dirty="0">
                <a:solidFill>
                  <a:prstClr val="black"/>
                </a:solidFill>
              </a:rPr>
              <a:t>鼠害严重的光缆线路路由应采用穿放硬质</a:t>
            </a:r>
            <a:r>
              <a:rPr lang="zh-CN" altLang="en-US" sz="2400" dirty="0" smtClean="0">
                <a:solidFill>
                  <a:prstClr val="black"/>
                </a:solidFill>
              </a:rPr>
              <a:t>塑料管</a:t>
            </a:r>
            <a:r>
              <a:rPr lang="en-US" altLang="zh-CN" sz="2400" dirty="0">
                <a:solidFill>
                  <a:prstClr val="black"/>
                </a:solidFill>
              </a:rPr>
              <a:t>,</a:t>
            </a:r>
            <a:r>
              <a:rPr lang="zh-CN" altLang="en-US" sz="2400" dirty="0">
                <a:solidFill>
                  <a:prstClr val="black"/>
                </a:solidFill>
              </a:rPr>
              <a:t>铺水泥砂浆</a:t>
            </a:r>
            <a:r>
              <a:rPr lang="en-US" altLang="zh-CN" sz="2400" dirty="0">
                <a:solidFill>
                  <a:prstClr val="black"/>
                </a:solidFill>
              </a:rPr>
              <a:t>,</a:t>
            </a:r>
            <a:r>
              <a:rPr lang="zh-CN" altLang="en-US" sz="2400" dirty="0">
                <a:solidFill>
                  <a:prstClr val="black"/>
                </a:solidFill>
              </a:rPr>
              <a:t>填细沙</a:t>
            </a:r>
            <a:r>
              <a:rPr lang="en-US" altLang="zh-CN" sz="2400" dirty="0">
                <a:solidFill>
                  <a:prstClr val="black"/>
                </a:solidFill>
              </a:rPr>
              <a:t>,</a:t>
            </a:r>
            <a:r>
              <a:rPr lang="zh-CN" altLang="en-US" sz="2400" dirty="0">
                <a:solidFill>
                  <a:prstClr val="black"/>
                </a:solidFill>
              </a:rPr>
              <a:t>安装防鼠光缆和铠装光缆等办法进行防护。</a:t>
            </a:r>
          </a:p>
        </p:txBody>
      </p:sp>
    </p:spTree>
    <p:extLst>
      <p:ext uri="{BB962C8B-B14F-4D97-AF65-F5344CB8AC3E}">
        <p14:creationId xmlns:p14="http://schemas.microsoft.com/office/powerpoint/2010/main" val="393609034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1.2.1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几何特性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包层不圆度</a:t>
            </a:r>
            <a:endParaRPr lang="zh-CN" altLang="en-US" sz="2400" dirty="0">
              <a:latin typeface="等线" panose="02010600030101010101" pitchFamily="2" charset="-122"/>
            </a:endParaRPr>
          </a:p>
        </p:txBody>
      </p:sp>
      <p:sp>
        <p:nvSpPr>
          <p:cNvPr id="6" name="文本框 5"/>
          <p:cNvSpPr txBox="1"/>
          <p:nvPr/>
        </p:nvSpPr>
        <p:spPr>
          <a:xfrm>
            <a:off x="1250950" y="2039620"/>
            <a:ext cx="9998710" cy="1714500"/>
          </a:xfrm>
          <a:prstGeom prst="rect">
            <a:avLst/>
          </a:prstGeom>
          <a:noFill/>
        </p:spPr>
        <p:txBody>
          <a:bodyPr wrap="square" rtlCol="0">
            <a:spAutoFit/>
          </a:bodyPr>
          <a:lstStyle/>
          <a:p>
            <a:pPr>
              <a:lnSpc>
                <a:spcPct val="110000"/>
              </a:lnSpc>
            </a:pPr>
            <a:r>
              <a:rPr lang="zh-CN" altLang="en-US" sz="2400" dirty="0" smtClean="0"/>
              <a:t>        包层不圆度</a:t>
            </a:r>
            <a:r>
              <a:rPr lang="zh-CN" altLang="en-US" sz="2400" dirty="0"/>
              <a:t>是指以光纤包层边界点确定的最佳拟合椭圆</a:t>
            </a:r>
            <a:r>
              <a:rPr lang="en-US" altLang="zh-CN" sz="2400" dirty="0"/>
              <a:t>,</a:t>
            </a:r>
            <a:r>
              <a:rPr lang="zh-CN" altLang="en-US" sz="2400" dirty="0"/>
              <a:t>其长、短轴直径差值与光纤直径的比例</a:t>
            </a:r>
            <a:r>
              <a:rPr lang="en-US" altLang="zh-CN" sz="2400" dirty="0"/>
              <a:t>,</a:t>
            </a:r>
            <a:r>
              <a:rPr lang="zh-CN" altLang="en-US" sz="2400" dirty="0"/>
              <a:t>计算方法同纤芯不圆度。光纤的包层不圆度越小</a:t>
            </a:r>
            <a:r>
              <a:rPr lang="en-US" altLang="zh-CN" sz="2400" dirty="0"/>
              <a:t>,</a:t>
            </a:r>
            <a:r>
              <a:rPr lang="zh-CN" altLang="en-US" sz="2400" dirty="0"/>
              <a:t>越容易生产出具有较低偏振模色散</a:t>
            </a:r>
            <a:r>
              <a:rPr lang="en-US" altLang="zh-CN" sz="2400" dirty="0"/>
              <a:t>(</a:t>
            </a:r>
            <a:r>
              <a:rPr lang="en-US" altLang="zh-CN" sz="2400" dirty="0" err="1"/>
              <a:t>polarizationmodedispersion,PMD</a:t>
            </a:r>
            <a:r>
              <a:rPr lang="en-US" altLang="zh-CN" sz="2400" dirty="0"/>
              <a:t>)</a:t>
            </a:r>
            <a:r>
              <a:rPr lang="zh-CN" altLang="en-US" sz="2400" dirty="0"/>
              <a:t>值的光纤。</a:t>
            </a:r>
            <a:r>
              <a:rPr lang="en-US" altLang="zh-CN" sz="2400" dirty="0"/>
              <a:t>ITU-T</a:t>
            </a:r>
            <a:r>
              <a:rPr lang="zh-CN" altLang="en-US" sz="2400" dirty="0"/>
              <a:t>规定</a:t>
            </a:r>
            <a:r>
              <a:rPr lang="en-US" altLang="zh-CN" sz="2400" dirty="0"/>
              <a:t>,</a:t>
            </a:r>
            <a:r>
              <a:rPr lang="zh-CN" altLang="en-US" sz="2400" dirty="0"/>
              <a:t>包层不圆度不得大于</a:t>
            </a:r>
            <a:r>
              <a:rPr lang="en-US" altLang="zh-CN" sz="2400" dirty="0"/>
              <a:t>2%</a:t>
            </a:r>
            <a:r>
              <a:rPr lang="zh-CN" altLang="en-US" sz="2400" dirty="0"/>
              <a:t>。</a:t>
            </a:r>
          </a:p>
        </p:txBody>
      </p:sp>
      <p:sp>
        <p:nvSpPr>
          <p:cNvPr id="5" name="文本框 7"/>
          <p:cNvSpPr txBox="1"/>
          <p:nvPr/>
        </p:nvSpPr>
        <p:spPr>
          <a:xfrm>
            <a:off x="1313180" y="4005580"/>
            <a:ext cx="5746750" cy="521970"/>
          </a:xfrm>
          <a:prstGeom prst="rect">
            <a:avLst/>
          </a:prstGeom>
          <a:noFill/>
          <a:ln w="9525">
            <a:noFill/>
          </a:ln>
        </p:spPr>
        <p:txBody>
          <a:bodyPr>
            <a:spAutoFit/>
          </a:bodyPr>
          <a:lstStyle/>
          <a:p>
            <a:r>
              <a:rPr lang="en-US" altLang="zh-CN" sz="2800" b="1" dirty="0">
                <a:latin typeface="等线" panose="02010600030101010101" pitchFamily="2" charset="-122"/>
              </a:rPr>
              <a:t>4.同心度误差</a:t>
            </a:r>
          </a:p>
        </p:txBody>
      </p:sp>
      <p:sp>
        <p:nvSpPr>
          <p:cNvPr id="9" name="文本框 8"/>
          <p:cNvSpPr txBox="1"/>
          <p:nvPr/>
        </p:nvSpPr>
        <p:spPr>
          <a:xfrm>
            <a:off x="1250950" y="4709795"/>
            <a:ext cx="9222740" cy="1568450"/>
          </a:xfrm>
          <a:prstGeom prst="rect">
            <a:avLst/>
          </a:prstGeom>
          <a:noFill/>
        </p:spPr>
        <p:txBody>
          <a:bodyPr wrap="square" rtlCol="0">
            <a:spAutoFit/>
          </a:bodyPr>
          <a:lstStyle/>
          <a:p>
            <a:r>
              <a:rPr lang="zh-CN" altLang="en-US" sz="2400" dirty="0" smtClean="0"/>
              <a:t>       理想</a:t>
            </a:r>
            <a:r>
              <a:rPr lang="zh-CN" altLang="en-US" sz="2400" dirty="0"/>
              <a:t>光纤的纤芯和包层应该为同心圆，但实际的光纤由于制造工艺等影响，纤芯和包层的圆心很难在同一点。同心度误差是指纤芯和包层圆心之间的距离。</a:t>
            </a:r>
            <a:r>
              <a:rPr lang="en-US" altLang="zh-CN" sz="2400" dirty="0"/>
              <a:t>ITU-T</a:t>
            </a:r>
            <a:r>
              <a:rPr lang="zh-CN" altLang="en-US" sz="2400" dirty="0"/>
              <a:t>规定，同心度误差不得大于</a:t>
            </a:r>
            <a:r>
              <a:rPr lang="en-US" altLang="zh-CN" sz="2400" dirty="0"/>
              <a:t>0.8μm</a:t>
            </a:r>
            <a:r>
              <a:rPr lang="zh-CN" altLang="en-US" sz="2400" dirty="0"/>
              <a:t>。在进行光纤接续时，同心度将在一定程度上对接续损耗有影响。</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5">
                                            <p:txEl>
                                              <p:pRg st="0" end="0"/>
                                            </p:txEl>
                                          </p:spTgt>
                                        </p:tgtEl>
                                        <p:attrNameLst>
                                          <p:attrName>style.visibility</p:attrName>
                                        </p:attrNameLst>
                                      </p:cBhvr>
                                      <p:to>
                                        <p:strVal val="visible"/>
                                      </p:to>
                                    </p:set>
                                    <p:anim calcmode="lin" valueType="num">
                                      <p:cBhvr additive="base">
                                        <p:cTn id="26"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敷设方式选择</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光缆选型</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6032789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2128023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227655" y="1765032"/>
            <a:ext cx="11844370" cy="4585871"/>
          </a:xfrm>
          <a:prstGeom prst="rect">
            <a:avLst/>
          </a:prstGeom>
          <a:noFill/>
          <a:ln w="9525">
            <a:noFill/>
          </a:ln>
        </p:spPr>
        <p:txBody>
          <a:bodyPr wrap="square">
            <a:spAutoFit/>
          </a:bodyPr>
          <a:lstStyle/>
          <a:p>
            <a:r>
              <a:rPr lang="en-US" altLang="zh-CN" sz="2800" b="1" dirty="0">
                <a:solidFill>
                  <a:prstClr val="black"/>
                </a:solidFill>
              </a:rPr>
              <a:t>1</a:t>
            </a:r>
            <a:r>
              <a:rPr lang="en-US" altLang="zh-CN" sz="2800" b="1" dirty="0" smtClean="0">
                <a:solidFill>
                  <a:prstClr val="black"/>
                </a:solidFill>
              </a:rPr>
              <a:t>.</a:t>
            </a:r>
            <a:r>
              <a:rPr lang="zh-CN" altLang="en-US" sz="2800" b="1" dirty="0" smtClean="0">
                <a:solidFill>
                  <a:prstClr val="black"/>
                </a:solidFill>
              </a:rPr>
              <a:t> 站</a:t>
            </a:r>
            <a:r>
              <a:rPr lang="zh-CN" altLang="en-US" sz="2800" b="1" dirty="0">
                <a:solidFill>
                  <a:prstClr val="black"/>
                </a:solidFill>
              </a:rPr>
              <a:t>址选择原则</a:t>
            </a:r>
            <a:endParaRPr lang="en-US" altLang="zh-CN" sz="2400" dirty="0" smtClean="0">
              <a:solidFill>
                <a:prstClr val="black"/>
              </a:solidFill>
            </a:endParaRPr>
          </a:p>
          <a:p>
            <a:r>
              <a:rPr lang="zh-CN" altLang="en-US" sz="2400" dirty="0" smtClean="0">
                <a:solidFill>
                  <a:prstClr val="black"/>
                </a:solidFill>
              </a:rPr>
              <a:t>       </a:t>
            </a:r>
            <a:r>
              <a:rPr lang="zh-CN" altLang="en-US" sz="2400" dirty="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）在</a:t>
            </a:r>
            <a:r>
              <a:rPr lang="zh-CN" altLang="en-US" sz="2400" dirty="0">
                <a:solidFill>
                  <a:prstClr val="black"/>
                </a:solidFill>
              </a:rPr>
              <a:t>光缆线路传输长度允许的条件下</a:t>
            </a:r>
            <a:r>
              <a:rPr lang="en-US" altLang="zh-CN" sz="2400" dirty="0">
                <a:solidFill>
                  <a:prstClr val="black"/>
                </a:solidFill>
              </a:rPr>
              <a:t>,</a:t>
            </a:r>
            <a:r>
              <a:rPr lang="zh-CN" altLang="en-US" sz="2400" dirty="0">
                <a:solidFill>
                  <a:prstClr val="black"/>
                </a:solidFill>
              </a:rPr>
              <a:t>局站应首先考虑设置在现有机房内</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）现有</a:t>
            </a:r>
            <a:r>
              <a:rPr lang="zh-CN" altLang="en-US" sz="2400" dirty="0">
                <a:solidFill>
                  <a:prstClr val="black"/>
                </a:solidFill>
              </a:rPr>
              <a:t>机房不可利用时</a:t>
            </a:r>
            <a:r>
              <a:rPr lang="en-US" altLang="zh-CN" sz="2400" dirty="0">
                <a:solidFill>
                  <a:prstClr val="black"/>
                </a:solidFill>
              </a:rPr>
              <a:t>,</a:t>
            </a:r>
            <a:r>
              <a:rPr lang="zh-CN" altLang="en-US" sz="2400" dirty="0">
                <a:solidFill>
                  <a:prstClr val="black"/>
                </a:solidFill>
              </a:rPr>
              <a:t>应新建局站。新建局站的位置应能满足目前主流技术</a:t>
            </a:r>
            <a:r>
              <a:rPr lang="zh-CN" altLang="en-US" sz="2400" dirty="0" smtClean="0">
                <a:solidFill>
                  <a:prstClr val="black"/>
                </a:solidFill>
              </a:rPr>
              <a:t>传输距离</a:t>
            </a:r>
            <a:r>
              <a:rPr lang="zh-CN" altLang="en-US" sz="2400" dirty="0">
                <a:solidFill>
                  <a:prstClr val="black"/>
                </a:solidFill>
              </a:rPr>
              <a:t>的需求</a:t>
            </a:r>
            <a:r>
              <a:rPr lang="en-US" altLang="zh-CN" sz="2400" dirty="0">
                <a:solidFill>
                  <a:prstClr val="black"/>
                </a:solidFill>
              </a:rPr>
              <a:t>,</a:t>
            </a:r>
            <a:r>
              <a:rPr lang="zh-CN" altLang="en-US" sz="2400" dirty="0">
                <a:solidFill>
                  <a:prstClr val="black"/>
                </a:solidFill>
              </a:rPr>
              <a:t>并适当兼顾新技术的运用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）新建</a:t>
            </a:r>
            <a:r>
              <a:rPr lang="zh-CN" altLang="en-US" sz="2400" dirty="0">
                <a:solidFill>
                  <a:prstClr val="black"/>
                </a:solidFill>
              </a:rPr>
              <a:t>局站地点应满足下列规定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① </a:t>
            </a:r>
            <a:r>
              <a:rPr lang="zh-CN" altLang="en-US" sz="2400" dirty="0">
                <a:solidFill>
                  <a:prstClr val="black"/>
                </a:solidFill>
              </a:rPr>
              <a:t>设置地点应靠近居民点、现有通信维护设施等安全有保障且便于看管的地方</a:t>
            </a:r>
            <a:r>
              <a:rPr lang="en-US" altLang="zh-CN" sz="2400" dirty="0">
                <a:solidFill>
                  <a:prstClr val="black"/>
                </a:solidFill>
              </a:rPr>
              <a:t>,</a:t>
            </a:r>
            <a:r>
              <a:rPr lang="zh-CN" altLang="en-US" sz="2400" dirty="0">
                <a:solidFill>
                  <a:prstClr val="black"/>
                </a:solidFill>
              </a:rPr>
              <a:t>不</a:t>
            </a:r>
            <a:r>
              <a:rPr lang="zh-CN" altLang="en-US" sz="2400" dirty="0" smtClean="0">
                <a:solidFill>
                  <a:prstClr val="black"/>
                </a:solidFill>
              </a:rPr>
              <a:t>应选</a:t>
            </a:r>
            <a:r>
              <a:rPr lang="zh-CN" altLang="en-US" sz="2400" dirty="0">
                <a:solidFill>
                  <a:prstClr val="black"/>
                </a:solidFill>
              </a:rPr>
              <a:t>择在易燃易爆的建筑物或堆积场附近</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303793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159562" y="1745576"/>
            <a:ext cx="11844370" cy="4955203"/>
          </a:xfrm>
          <a:prstGeom prst="rect">
            <a:avLst/>
          </a:prstGeom>
          <a:noFill/>
          <a:ln w="9525">
            <a:noFill/>
          </a:ln>
        </p:spPr>
        <p:txBody>
          <a:bodyPr wrap="square">
            <a:spAutoFit/>
          </a:bodyPr>
          <a:lstStyle/>
          <a:p>
            <a:r>
              <a:rPr lang="en-US" altLang="zh-CN" sz="2800" b="1" dirty="0">
                <a:solidFill>
                  <a:prstClr val="black"/>
                </a:solidFill>
              </a:rPr>
              <a:t>1</a:t>
            </a:r>
            <a:r>
              <a:rPr lang="en-US" altLang="zh-CN" sz="2800" b="1" dirty="0" smtClean="0">
                <a:solidFill>
                  <a:prstClr val="black"/>
                </a:solidFill>
              </a:rPr>
              <a:t>.</a:t>
            </a:r>
            <a:r>
              <a:rPr lang="zh-CN" altLang="en-US" sz="2800" b="1" dirty="0" smtClean="0">
                <a:solidFill>
                  <a:prstClr val="black"/>
                </a:solidFill>
              </a:rPr>
              <a:t> 站</a:t>
            </a:r>
            <a:r>
              <a:rPr lang="zh-CN" altLang="en-US" sz="2800" b="1" dirty="0">
                <a:solidFill>
                  <a:prstClr val="black"/>
                </a:solidFill>
              </a:rPr>
              <a:t>址选择原则</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）新建</a:t>
            </a:r>
            <a:r>
              <a:rPr lang="zh-CN" altLang="en-US" sz="2400" dirty="0">
                <a:solidFill>
                  <a:prstClr val="black"/>
                </a:solidFill>
              </a:rPr>
              <a:t>局站地点应满足下列规定</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② </a:t>
            </a:r>
            <a:r>
              <a:rPr lang="zh-CN" altLang="en-US" sz="2400" dirty="0">
                <a:solidFill>
                  <a:prstClr val="black"/>
                </a:solidFill>
              </a:rPr>
              <a:t>应选择在易于保持良好的机房内部湿度、温度环境</a:t>
            </a:r>
            <a:r>
              <a:rPr lang="en-US" altLang="zh-CN" sz="2400" dirty="0">
                <a:solidFill>
                  <a:prstClr val="black"/>
                </a:solidFill>
              </a:rPr>
              <a:t>,</a:t>
            </a:r>
            <a:r>
              <a:rPr lang="zh-CN" altLang="en-US" sz="2400" dirty="0">
                <a:solidFill>
                  <a:prstClr val="black"/>
                </a:solidFill>
              </a:rPr>
              <a:t>地势较高不易受洪水影响</a:t>
            </a:r>
            <a:r>
              <a:rPr lang="en-US" altLang="zh-CN" sz="2400" dirty="0">
                <a:solidFill>
                  <a:prstClr val="black"/>
                </a:solidFill>
              </a:rPr>
              <a:t>,</a:t>
            </a:r>
            <a:r>
              <a:rPr lang="zh-CN" altLang="en-US" sz="2400" dirty="0">
                <a:solidFill>
                  <a:prstClr val="black"/>
                </a:solidFill>
              </a:rPr>
              <a:t>地势平坦、土质稳定且易于修建房屋的地点</a:t>
            </a:r>
            <a:r>
              <a:rPr lang="en-US" altLang="zh-CN" sz="2400" dirty="0">
                <a:solidFill>
                  <a:prstClr val="black"/>
                </a:solidFill>
              </a:rPr>
              <a:t>; </a:t>
            </a:r>
            <a:r>
              <a:rPr lang="zh-CN" altLang="en-US" sz="2400" dirty="0">
                <a:solidFill>
                  <a:prstClr val="black"/>
                </a:solidFill>
              </a:rPr>
              <a:t>应避开土坡边缘、断层、河流故道、有可能塌方或滑坡的路段</a:t>
            </a:r>
            <a:r>
              <a:rPr lang="en-US" altLang="zh-CN" sz="2400" dirty="0">
                <a:solidFill>
                  <a:prstClr val="black"/>
                </a:solidFill>
              </a:rPr>
              <a:t>,</a:t>
            </a:r>
            <a:r>
              <a:rPr lang="zh-CN" altLang="en-US" sz="2400" dirty="0">
                <a:solidFill>
                  <a:prstClr val="black"/>
                </a:solidFill>
              </a:rPr>
              <a:t>以及地下存在矿藏或古迹遗址的地方。</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③ </a:t>
            </a:r>
            <a:r>
              <a:rPr lang="zh-CN" altLang="en-US" sz="2400" dirty="0">
                <a:solidFill>
                  <a:prstClr val="black"/>
                </a:solidFill>
              </a:rPr>
              <a:t>应选择离光缆线路路由较近且方便光缆和供电线路引入的地点</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④ </a:t>
            </a:r>
            <a:r>
              <a:rPr lang="zh-CN" altLang="en-US" sz="2400" dirty="0">
                <a:solidFill>
                  <a:prstClr val="black"/>
                </a:solidFill>
              </a:rPr>
              <a:t>应选择交通便利</a:t>
            </a:r>
            <a:r>
              <a:rPr lang="en-US" altLang="zh-CN" sz="2400" dirty="0">
                <a:solidFill>
                  <a:prstClr val="black"/>
                </a:solidFill>
              </a:rPr>
              <a:t>,</a:t>
            </a:r>
            <a:r>
              <a:rPr lang="zh-CN" altLang="en-US" sz="2400" dirty="0">
                <a:solidFill>
                  <a:prstClr val="black"/>
                </a:solidFill>
              </a:rPr>
              <a:t>有利于施工、维护的地点</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⑤ </a:t>
            </a:r>
            <a:r>
              <a:rPr lang="zh-CN" altLang="en-US" sz="2400" dirty="0">
                <a:solidFill>
                  <a:prstClr val="black"/>
                </a:solidFill>
              </a:rPr>
              <a:t>应选择易于保持良好的机房内外环境</a:t>
            </a:r>
            <a:r>
              <a:rPr lang="en-US" altLang="zh-CN" sz="2400" dirty="0">
                <a:solidFill>
                  <a:prstClr val="black"/>
                </a:solidFill>
              </a:rPr>
              <a:t>,</a:t>
            </a:r>
            <a:r>
              <a:rPr lang="zh-CN" altLang="en-US" sz="2400" dirty="0">
                <a:solidFill>
                  <a:prstClr val="black"/>
                </a:solidFill>
              </a:rPr>
              <a:t>可满足安全及消防要求的地点</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7217210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437745" y="1969313"/>
            <a:ext cx="11138170" cy="3477875"/>
          </a:xfrm>
          <a:prstGeom prst="rect">
            <a:avLst/>
          </a:prstGeom>
          <a:noFill/>
          <a:ln w="9525">
            <a:noFill/>
          </a:ln>
        </p:spPr>
        <p:txBody>
          <a:bodyPr wrap="square">
            <a:spAutoFit/>
          </a:bodyPr>
          <a:lstStyle/>
          <a:p>
            <a:r>
              <a:rPr lang="en-US" altLang="zh-CN" sz="2800" b="1" dirty="0">
                <a:solidFill>
                  <a:prstClr val="black"/>
                </a:solidFill>
              </a:rPr>
              <a:t>1</a:t>
            </a:r>
            <a:r>
              <a:rPr lang="en-US" altLang="zh-CN" sz="2800" b="1" dirty="0" smtClean="0">
                <a:solidFill>
                  <a:prstClr val="black"/>
                </a:solidFill>
              </a:rPr>
              <a:t>.</a:t>
            </a:r>
            <a:r>
              <a:rPr lang="zh-CN" altLang="en-US" sz="2800" b="1" dirty="0" smtClean="0">
                <a:solidFill>
                  <a:prstClr val="black"/>
                </a:solidFill>
              </a:rPr>
              <a:t> 站</a:t>
            </a:r>
            <a:r>
              <a:rPr lang="zh-CN" altLang="en-US" sz="2800" b="1" dirty="0">
                <a:solidFill>
                  <a:prstClr val="black"/>
                </a:solidFill>
              </a:rPr>
              <a:t>址选择原则</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）新建</a:t>
            </a:r>
            <a:r>
              <a:rPr lang="zh-CN" altLang="en-US" sz="2400" dirty="0">
                <a:solidFill>
                  <a:prstClr val="black"/>
                </a:solidFill>
              </a:rPr>
              <a:t>局站地点应满足下列规定</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⑥ </a:t>
            </a:r>
            <a:r>
              <a:rPr lang="zh-CN" altLang="en-US" sz="2400" dirty="0">
                <a:solidFill>
                  <a:prstClr val="black"/>
                </a:solidFill>
              </a:rPr>
              <a:t>应选择便于地线安装</a:t>
            </a:r>
            <a:r>
              <a:rPr lang="en-US" altLang="zh-CN" sz="2400" dirty="0">
                <a:solidFill>
                  <a:prstClr val="black"/>
                </a:solidFill>
              </a:rPr>
              <a:t>,</a:t>
            </a:r>
            <a:r>
              <a:rPr lang="zh-CN" altLang="en-US" sz="2400" dirty="0">
                <a:solidFill>
                  <a:prstClr val="black"/>
                </a:solidFill>
              </a:rPr>
              <a:t>接地电阻较低的地点</a:t>
            </a:r>
            <a:r>
              <a:rPr lang="en-US" altLang="zh-CN" sz="2400" dirty="0">
                <a:solidFill>
                  <a:prstClr val="black"/>
                </a:solidFill>
              </a:rPr>
              <a:t>; </a:t>
            </a:r>
            <a:r>
              <a:rPr lang="zh-CN" altLang="en-US" sz="2400" dirty="0">
                <a:solidFill>
                  <a:prstClr val="black"/>
                </a:solidFill>
              </a:rPr>
              <a:t>应避开有强电、干扰设施、其他</a:t>
            </a:r>
            <a:r>
              <a:rPr lang="zh-CN" altLang="en-US" sz="2400" dirty="0" smtClean="0">
                <a:solidFill>
                  <a:prstClr val="black"/>
                </a:solidFill>
              </a:rPr>
              <a:t>防雷接地</a:t>
            </a:r>
            <a:r>
              <a:rPr lang="zh-CN" altLang="en-US" sz="2400" dirty="0">
                <a:solidFill>
                  <a:prstClr val="black"/>
                </a:solidFill>
              </a:rPr>
              <a:t>装置的地方</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⑦ </a:t>
            </a:r>
            <a:r>
              <a:rPr lang="zh-CN" altLang="en-US" sz="2400" dirty="0">
                <a:solidFill>
                  <a:prstClr val="black"/>
                </a:solidFill>
              </a:rPr>
              <a:t>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内若需安装内燃发电机组</a:t>
            </a:r>
            <a:r>
              <a:rPr lang="en-US" altLang="zh-CN" sz="2400" dirty="0">
                <a:solidFill>
                  <a:prstClr val="black"/>
                </a:solidFill>
              </a:rPr>
              <a:t>,</a:t>
            </a:r>
            <a:r>
              <a:rPr lang="zh-CN" altLang="en-US" sz="2400" dirty="0">
                <a:solidFill>
                  <a:prstClr val="black"/>
                </a:solidFill>
              </a:rPr>
              <a:t>应考虑排烟、噪声、震动和气味等因素对邻近</a:t>
            </a:r>
            <a:r>
              <a:rPr lang="zh-CN" altLang="en-US" sz="2400" dirty="0" smtClean="0">
                <a:solidFill>
                  <a:prstClr val="black"/>
                </a:solidFill>
              </a:rPr>
              <a:t>设施和</a:t>
            </a:r>
            <a:r>
              <a:rPr lang="zh-CN" altLang="en-US" sz="2400" dirty="0">
                <a:solidFill>
                  <a:prstClr val="black"/>
                </a:solidFill>
              </a:rPr>
              <a:t>人员的影响。</a:t>
            </a:r>
          </a:p>
        </p:txBody>
      </p:sp>
    </p:spTree>
    <p:extLst>
      <p:ext uri="{BB962C8B-B14F-4D97-AF65-F5344CB8AC3E}">
        <p14:creationId xmlns:p14="http://schemas.microsoft.com/office/powerpoint/2010/main" val="14035230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314325" y="1609390"/>
            <a:ext cx="11138170" cy="4585871"/>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a:solidFill>
                  <a:prstClr val="black"/>
                </a:solidFill>
              </a:rPr>
              <a:t>局站建筑要求</a:t>
            </a:r>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）新建</a:t>
            </a:r>
            <a:r>
              <a:rPr lang="zh-CN" altLang="en-US" sz="2400" dirty="0">
                <a:solidFill>
                  <a:prstClr val="black"/>
                </a:solidFill>
              </a:rPr>
              <a:t>局站时应采用地上型建筑。环境安全或设备工作条件有特殊要求时局站可</a:t>
            </a:r>
            <a:r>
              <a:rPr lang="zh-CN" altLang="en-US" sz="2400" dirty="0" smtClean="0">
                <a:solidFill>
                  <a:prstClr val="black"/>
                </a:solidFill>
              </a:rPr>
              <a:t>采用</a:t>
            </a:r>
            <a:r>
              <a:rPr lang="zh-CN" altLang="en-US" sz="2400" dirty="0">
                <a:solidFill>
                  <a:prstClr val="black"/>
                </a:solidFill>
              </a:rPr>
              <a:t>地下或半地下结构建筑</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）新建</a:t>
            </a:r>
            <a:r>
              <a:rPr lang="zh-CN" altLang="en-US" sz="2400" dirty="0">
                <a:solidFill>
                  <a:prstClr val="black"/>
                </a:solidFill>
              </a:rPr>
              <a:t>、购买或租用局站机房</a:t>
            </a:r>
            <a:r>
              <a:rPr lang="en-US" altLang="zh-CN" sz="2400" dirty="0">
                <a:solidFill>
                  <a:prstClr val="black"/>
                </a:solidFill>
              </a:rPr>
              <a:t>,</a:t>
            </a:r>
            <a:r>
              <a:rPr lang="zh-CN" altLang="en-US" sz="2400" dirty="0">
                <a:solidFill>
                  <a:prstClr val="black"/>
                </a:solidFill>
              </a:rPr>
              <a:t>均应符合</a:t>
            </a:r>
            <a:r>
              <a:rPr lang="en-US" altLang="zh-CN" sz="2400" dirty="0">
                <a:solidFill>
                  <a:prstClr val="black"/>
                </a:solidFill>
              </a:rPr>
              <a:t>《</a:t>
            </a:r>
            <a:r>
              <a:rPr lang="zh-CN" altLang="en-US" sz="2400" dirty="0">
                <a:solidFill>
                  <a:prstClr val="black"/>
                </a:solidFill>
              </a:rPr>
              <a:t>信息通信建筑工程设计规范</a:t>
            </a:r>
            <a:r>
              <a:rPr lang="en-US" altLang="zh-CN" sz="2400" dirty="0">
                <a:solidFill>
                  <a:prstClr val="black"/>
                </a:solidFill>
              </a:rPr>
              <a:t>》(YD/T </a:t>
            </a:r>
            <a:r>
              <a:rPr lang="en-US" altLang="zh-CN" sz="2400" dirty="0" smtClean="0">
                <a:solidFill>
                  <a:prstClr val="black"/>
                </a:solidFill>
              </a:rPr>
              <a:t>5003—2025</a:t>
            </a:r>
            <a:r>
              <a:rPr lang="en-US" altLang="zh-CN" sz="2400" dirty="0">
                <a:solidFill>
                  <a:prstClr val="black"/>
                </a:solidFill>
              </a:rPr>
              <a:t>)</a:t>
            </a:r>
            <a:r>
              <a:rPr lang="zh-CN" altLang="en-US" sz="2400" dirty="0">
                <a:solidFill>
                  <a:prstClr val="black"/>
                </a:solidFill>
              </a:rPr>
              <a:t>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）新建</a:t>
            </a:r>
            <a:r>
              <a:rPr lang="zh-CN" altLang="en-US" sz="2400" dirty="0">
                <a:solidFill>
                  <a:prstClr val="black"/>
                </a:solidFill>
              </a:rPr>
              <a:t>局站的机房面积应综合考虑中远期设备安装数量和通信容量等因素</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）当</a:t>
            </a:r>
            <a:r>
              <a:rPr lang="zh-CN" altLang="en-US" sz="2400" dirty="0">
                <a:solidFill>
                  <a:prstClr val="black"/>
                </a:solidFill>
              </a:rPr>
              <a:t>利用原有其他用途的房屋作为机房时</a:t>
            </a:r>
            <a:r>
              <a:rPr lang="en-US" altLang="zh-CN" sz="2400" dirty="0">
                <a:solidFill>
                  <a:prstClr val="black"/>
                </a:solidFill>
              </a:rPr>
              <a:t>,</a:t>
            </a:r>
            <a:r>
              <a:rPr lang="zh-CN" altLang="en-US" sz="2400" dirty="0">
                <a:solidFill>
                  <a:prstClr val="black"/>
                </a:solidFill>
              </a:rPr>
              <a:t>除地点应符合站址选择要求外</a:t>
            </a:r>
            <a:r>
              <a:rPr lang="en-US" altLang="zh-CN" sz="2400" dirty="0">
                <a:solidFill>
                  <a:prstClr val="black"/>
                </a:solidFill>
              </a:rPr>
              <a:t>,</a:t>
            </a:r>
            <a:r>
              <a:rPr lang="zh-CN" altLang="en-US" sz="2400" dirty="0">
                <a:solidFill>
                  <a:prstClr val="black"/>
                </a:solidFill>
              </a:rPr>
              <a:t>其面积</a:t>
            </a:r>
            <a:r>
              <a:rPr lang="zh-CN" altLang="en-US" sz="2400" dirty="0" smtClean="0">
                <a:solidFill>
                  <a:prstClr val="black"/>
                </a:solidFill>
              </a:rPr>
              <a:t>、高度</a:t>
            </a:r>
            <a:r>
              <a:rPr lang="zh-CN" altLang="en-US" sz="2400" dirty="0">
                <a:solidFill>
                  <a:prstClr val="black"/>
                </a:solidFill>
              </a:rPr>
              <a:t>、消防、承重、地平、机房环境等指标也应符合相关要求。</a:t>
            </a:r>
          </a:p>
        </p:txBody>
      </p:sp>
    </p:spTree>
    <p:extLst>
      <p:ext uri="{BB962C8B-B14F-4D97-AF65-F5344CB8AC3E}">
        <p14:creationId xmlns:p14="http://schemas.microsoft.com/office/powerpoint/2010/main" val="23042514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314325" y="2329237"/>
            <a:ext cx="11138170" cy="347787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长途光缆线路局站设置要求</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）局</a:t>
            </a:r>
            <a:r>
              <a:rPr lang="zh-CN" altLang="en-US" sz="2400" dirty="0">
                <a:solidFill>
                  <a:prstClr val="black"/>
                </a:solidFill>
              </a:rPr>
              <a:t>站设置在能满足当前系统建设的同时</a:t>
            </a:r>
            <a:r>
              <a:rPr lang="en-US" altLang="zh-CN" sz="2400" dirty="0">
                <a:solidFill>
                  <a:prstClr val="black"/>
                </a:solidFill>
              </a:rPr>
              <a:t>,</a:t>
            </a:r>
            <a:r>
              <a:rPr lang="zh-CN" altLang="en-US" sz="2400" dirty="0">
                <a:solidFill>
                  <a:prstClr val="black"/>
                </a:solidFill>
              </a:rPr>
              <a:t>应考虑以后工程建设和系统扩容升级</a:t>
            </a:r>
            <a:r>
              <a:rPr lang="zh-CN" altLang="en-US" sz="2400" dirty="0" smtClean="0">
                <a:solidFill>
                  <a:prstClr val="black"/>
                </a:solidFill>
              </a:rPr>
              <a:t>的便利。</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）局</a:t>
            </a:r>
            <a:r>
              <a:rPr lang="zh-CN" altLang="en-US" sz="2400" dirty="0">
                <a:solidFill>
                  <a:prstClr val="black"/>
                </a:solidFill>
              </a:rPr>
              <a:t>站间距离设置应与传输系统、传输技术要求一致。局站的选择有等距与不</a:t>
            </a:r>
            <a:r>
              <a:rPr lang="zh-CN" altLang="en-US" sz="2400" dirty="0" smtClean="0">
                <a:solidFill>
                  <a:prstClr val="black"/>
                </a:solidFill>
              </a:rPr>
              <a:t>等距的</a:t>
            </a:r>
            <a:r>
              <a:rPr lang="zh-CN" altLang="en-US" sz="2400" dirty="0">
                <a:solidFill>
                  <a:prstClr val="black"/>
                </a:solidFill>
              </a:rPr>
              <a:t>区分</a:t>
            </a:r>
            <a:r>
              <a:rPr lang="en-US" altLang="zh-CN" sz="2400" dirty="0">
                <a:solidFill>
                  <a:prstClr val="black"/>
                </a:solidFill>
              </a:rPr>
              <a:t>,</a:t>
            </a:r>
            <a:r>
              <a:rPr lang="zh-CN" altLang="en-US" sz="2400" dirty="0">
                <a:solidFill>
                  <a:prstClr val="black"/>
                </a:solidFill>
              </a:rPr>
              <a:t>为节省投资及简化维护</a:t>
            </a:r>
            <a:r>
              <a:rPr lang="en-US" altLang="zh-CN" sz="2400" dirty="0">
                <a:solidFill>
                  <a:prstClr val="black"/>
                </a:solidFill>
              </a:rPr>
              <a:t>,</a:t>
            </a:r>
            <a:r>
              <a:rPr lang="zh-CN" altLang="en-US" sz="2400" dirty="0">
                <a:solidFill>
                  <a:prstClr val="black"/>
                </a:solidFill>
              </a:rPr>
              <a:t>一般采取不等距设置局站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）沙漠</a:t>
            </a:r>
            <a:r>
              <a:rPr lang="zh-CN" altLang="en-US" sz="2400" dirty="0">
                <a:solidFill>
                  <a:prstClr val="black"/>
                </a:solidFill>
              </a:rPr>
              <a:t>和戈壁滩或超长距离内没有居住区的地区可考虑设置无人中继站。</a:t>
            </a:r>
          </a:p>
        </p:txBody>
      </p:sp>
    </p:spTree>
    <p:extLst>
      <p:ext uri="{BB962C8B-B14F-4D97-AF65-F5344CB8AC3E}">
        <p14:creationId xmlns:p14="http://schemas.microsoft.com/office/powerpoint/2010/main" val="19736725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zh-CN" altLang="en-US" sz="3200" dirty="0">
                <a:solidFill>
                  <a:prstClr val="white"/>
                </a:solidFill>
                <a:latin typeface="微软雅黑" panose="020B0503020204020204" pitchFamily="34" charset="-122"/>
                <a:ea typeface="微软雅黑" panose="020B0503020204020204" pitchFamily="34" charset="-122"/>
              </a:rPr>
              <a:t>站设置设计</a:t>
            </a:r>
          </a:p>
        </p:txBody>
      </p:sp>
      <p:sp>
        <p:nvSpPr>
          <p:cNvPr id="11268" name="文本框 7"/>
          <p:cNvSpPr txBox="1"/>
          <p:nvPr/>
        </p:nvSpPr>
        <p:spPr>
          <a:xfrm>
            <a:off x="392146" y="1998496"/>
            <a:ext cx="11138170" cy="3847207"/>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本地网光缆线路局站设置要求</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）应选</a:t>
            </a:r>
            <a:r>
              <a:rPr lang="zh-CN" altLang="en-US" sz="2400" dirty="0">
                <a:solidFill>
                  <a:prstClr val="black"/>
                </a:solidFill>
              </a:rPr>
              <a:t>择在地质稳定、适宜建筑的地方</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）应选</a:t>
            </a:r>
            <a:r>
              <a:rPr lang="zh-CN" altLang="en-US" sz="2400" dirty="0">
                <a:solidFill>
                  <a:prstClr val="black"/>
                </a:solidFill>
              </a:rPr>
              <a:t>择在光缆进出较为方便的地段</a:t>
            </a:r>
            <a:r>
              <a:rPr lang="en-US" altLang="zh-CN" sz="2400" dirty="0">
                <a:solidFill>
                  <a:prstClr val="black"/>
                </a:solidFill>
              </a:rPr>
              <a:t>,</a:t>
            </a:r>
            <a:r>
              <a:rPr lang="zh-CN" altLang="en-US" sz="2400" dirty="0">
                <a:solidFill>
                  <a:prstClr val="black"/>
                </a:solidFill>
              </a:rPr>
              <a:t>如选择在乡镇或市区内。宜有至少两个</a:t>
            </a:r>
            <a:r>
              <a:rPr lang="zh-CN" altLang="en-US" sz="2400" dirty="0" smtClean="0">
                <a:solidFill>
                  <a:prstClr val="black"/>
                </a:solidFill>
              </a:rPr>
              <a:t>不同方向</a:t>
            </a:r>
            <a:r>
              <a:rPr lang="zh-CN" altLang="en-US" sz="2400" dirty="0">
                <a:solidFill>
                  <a:prstClr val="black"/>
                </a:solidFill>
              </a:rPr>
              <a:t>的进</a:t>
            </a:r>
            <a:r>
              <a:rPr lang="en-US" altLang="zh-CN" sz="2400" dirty="0">
                <a:solidFill>
                  <a:prstClr val="black"/>
                </a:solidFill>
              </a:rPr>
              <a:t>(</a:t>
            </a:r>
            <a:r>
              <a:rPr lang="zh-CN" altLang="en-US" sz="2400" dirty="0">
                <a:solidFill>
                  <a:prstClr val="black"/>
                </a:solidFill>
              </a:rPr>
              <a:t>出</a:t>
            </a:r>
            <a:r>
              <a:rPr lang="en-US" altLang="zh-CN" sz="2400" dirty="0">
                <a:solidFill>
                  <a:prstClr val="black"/>
                </a:solidFill>
              </a:rPr>
              <a:t>)</a:t>
            </a:r>
            <a:r>
              <a:rPr lang="zh-CN" altLang="en-US" sz="2400" dirty="0">
                <a:solidFill>
                  <a:prstClr val="black"/>
                </a:solidFill>
              </a:rPr>
              <a:t>局管道</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）应选</a:t>
            </a:r>
            <a:r>
              <a:rPr lang="zh-CN" altLang="en-US" sz="2400" dirty="0">
                <a:solidFill>
                  <a:prstClr val="black"/>
                </a:solidFill>
              </a:rPr>
              <a:t>择在供电、供水方便</a:t>
            </a:r>
            <a:r>
              <a:rPr lang="en-US" altLang="zh-CN" sz="2400" dirty="0">
                <a:solidFill>
                  <a:prstClr val="black"/>
                </a:solidFill>
              </a:rPr>
              <a:t>,</a:t>
            </a:r>
            <a:r>
              <a:rPr lang="zh-CN" altLang="en-US" sz="2400" dirty="0">
                <a:solidFill>
                  <a:prstClr val="black"/>
                </a:solidFill>
              </a:rPr>
              <a:t>满足安全和消防要求的区域</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）应选</a:t>
            </a:r>
            <a:r>
              <a:rPr lang="zh-CN" altLang="en-US" sz="2400" dirty="0">
                <a:solidFill>
                  <a:prstClr val="black"/>
                </a:solidFill>
              </a:rPr>
              <a:t>择交通便利、方便维护、利于电路调度和障碍抢修的地方。</a:t>
            </a:r>
          </a:p>
        </p:txBody>
      </p:sp>
    </p:spTree>
    <p:extLst>
      <p:ext uri="{BB962C8B-B14F-4D97-AF65-F5344CB8AC3E}">
        <p14:creationId xmlns:p14="http://schemas.microsoft.com/office/powerpoint/2010/main" val="31314814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敷设方式选择</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光缆选型</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8408438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204901378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1.2.1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几何特性</a:t>
            </a:r>
          </a:p>
        </p:txBody>
      </p:sp>
      <p:sp>
        <p:nvSpPr>
          <p:cNvPr id="9220" name="文本框 7"/>
          <p:cNvSpPr txBox="1"/>
          <p:nvPr>
            <p:custDataLst>
              <p:tags r:id="rId1"/>
            </p:custDataLst>
          </p:nvPr>
        </p:nvSpPr>
        <p:spPr>
          <a:xfrm>
            <a:off x="1250950" y="1517650"/>
            <a:ext cx="5746750" cy="521970"/>
          </a:xfrm>
          <a:prstGeom prst="rect">
            <a:avLst/>
          </a:prstGeom>
          <a:noFill/>
          <a:ln w="9525">
            <a:noFill/>
          </a:ln>
        </p:spPr>
        <p:txBody>
          <a:bodyPr>
            <a:spAutoFit/>
          </a:bodyPr>
          <a:lstStyle/>
          <a:p>
            <a:r>
              <a:rPr lang="en-US" sz="2800" b="1" dirty="0">
                <a:latin typeface="等线" panose="02010600030101010101" pitchFamily="2" charset="-122"/>
              </a:rPr>
              <a:t>5.</a:t>
            </a:r>
            <a:r>
              <a:rPr lang="zh-CN" altLang="en-US" sz="2800" b="1" dirty="0">
                <a:latin typeface="等线" panose="02010600030101010101" pitchFamily="2" charset="-122"/>
              </a:rPr>
              <a:t>光纤翘曲特性</a:t>
            </a:r>
          </a:p>
        </p:txBody>
      </p:sp>
      <p:sp>
        <p:nvSpPr>
          <p:cNvPr id="6" name="文本框 5"/>
          <p:cNvSpPr txBox="1"/>
          <p:nvPr>
            <p:custDataLst>
              <p:tags r:id="rId2"/>
            </p:custDataLst>
          </p:nvPr>
        </p:nvSpPr>
        <p:spPr>
          <a:xfrm>
            <a:off x="1250950" y="2039620"/>
            <a:ext cx="9998710" cy="2510559"/>
          </a:xfrm>
          <a:prstGeom prst="rect">
            <a:avLst/>
          </a:prstGeom>
          <a:noFill/>
        </p:spPr>
        <p:txBody>
          <a:bodyPr wrap="square" rtlCol="0">
            <a:spAutoFit/>
          </a:bodyPr>
          <a:lstStyle/>
          <a:p>
            <a:pPr>
              <a:lnSpc>
                <a:spcPct val="110000"/>
              </a:lnSpc>
            </a:pPr>
            <a:r>
              <a:rPr lang="zh-CN" altLang="en-US" sz="2400" dirty="0" smtClean="0"/>
              <a:t>        光纤</a:t>
            </a:r>
            <a:r>
              <a:rPr lang="zh-CN" altLang="en-US" sz="2400" dirty="0"/>
              <a:t>翘曲特性是指在光纤拉丝过程中所形成的光纤的弯曲特性。光纤的翘曲半径为剥除涂覆层后的裸光纤在不受外力的自然状态下的弯曲半径</a:t>
            </a:r>
            <a:r>
              <a:rPr lang="en-US" altLang="zh-CN" sz="2400" dirty="0"/>
              <a:t>,</a:t>
            </a:r>
            <a:r>
              <a:rPr lang="zh-CN" altLang="en-US" sz="2400" dirty="0"/>
              <a:t>单位为</a:t>
            </a:r>
            <a:r>
              <a:rPr lang="en-US" altLang="zh-CN" sz="2400" dirty="0"/>
              <a:t> m</a:t>
            </a:r>
            <a:r>
              <a:rPr lang="zh-CN" altLang="en-US" sz="2400" dirty="0"/>
              <a:t>。翘曲度偏小时</a:t>
            </a:r>
            <a:r>
              <a:rPr lang="en-US" altLang="zh-CN" sz="2400" dirty="0"/>
              <a:t>,</a:t>
            </a:r>
            <a:r>
              <a:rPr lang="zh-CN" altLang="en-US" sz="2400" dirty="0"/>
              <a:t>光纤呈现弯曲形态。单芯光纤熔接时</a:t>
            </a:r>
            <a:r>
              <a:rPr lang="en-US" altLang="zh-CN" sz="2400" dirty="0"/>
              <a:t>,</a:t>
            </a:r>
            <a:r>
              <a:rPr lang="zh-CN" altLang="en-US" sz="2400" dirty="0"/>
              <a:t>翘曲度对接续损耗的影响程度较小</a:t>
            </a:r>
            <a:r>
              <a:rPr lang="en-US" altLang="zh-CN" sz="2400" dirty="0"/>
              <a:t>;</a:t>
            </a:r>
            <a:r>
              <a:rPr lang="zh-CN" altLang="en-US" sz="2400" dirty="0"/>
              <a:t>带状光纤熔接时</a:t>
            </a:r>
            <a:r>
              <a:rPr lang="en-US" altLang="zh-CN" sz="2400" dirty="0"/>
              <a:t>,</a:t>
            </a:r>
            <a:r>
              <a:rPr lang="zh-CN" altLang="en-US" sz="2400" dirty="0"/>
              <a:t>翘曲度对接续损耗的影响较大。目前</a:t>
            </a:r>
            <a:r>
              <a:rPr lang="en-US" altLang="zh-CN" sz="2400" dirty="0"/>
              <a:t>,</a:t>
            </a:r>
            <a:r>
              <a:rPr lang="zh-CN" altLang="en-US" sz="2400" dirty="0"/>
              <a:t>国内相关标准对光纤翘曲特性的要求是光纤翘曲半径应不小于</a:t>
            </a:r>
            <a:r>
              <a:rPr lang="en-US" altLang="zh-CN" sz="2400" dirty="0"/>
              <a:t>4m</a:t>
            </a:r>
            <a:r>
              <a:rPr lang="zh-CN" altLang="en-US" sz="2400" dirty="0"/>
              <a:t>。</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2.6.4  </a:t>
            </a:r>
            <a:r>
              <a:rPr lang="zh-CN" altLang="en-US" sz="3200" dirty="0" smtClean="0">
                <a:solidFill>
                  <a:prstClr val="white"/>
                </a:solidFill>
                <a:latin typeface="微软雅黑" panose="020B0503020204020204" pitchFamily="34" charset="-122"/>
                <a:ea typeface="微软雅黑" panose="020B0503020204020204" pitchFamily="34" charset="-122"/>
              </a:rPr>
              <a:t>敷设</a:t>
            </a:r>
            <a:r>
              <a:rPr lang="zh-CN" altLang="en-US" sz="3200" dirty="0">
                <a:solidFill>
                  <a:prstClr val="white"/>
                </a:solidFill>
                <a:latin typeface="微软雅黑" panose="020B0503020204020204" pitchFamily="34" charset="-122"/>
                <a:ea typeface="微软雅黑" panose="020B0503020204020204" pitchFamily="34" charset="-122"/>
              </a:rPr>
              <a:t>方式选择</a:t>
            </a:r>
          </a:p>
        </p:txBody>
      </p:sp>
      <p:sp>
        <p:nvSpPr>
          <p:cNvPr id="11268" name="文本框 7"/>
          <p:cNvSpPr txBox="1"/>
          <p:nvPr/>
        </p:nvSpPr>
        <p:spPr>
          <a:xfrm>
            <a:off x="314325" y="1385654"/>
            <a:ext cx="11138170" cy="5386090"/>
          </a:xfrm>
          <a:prstGeom prst="rect">
            <a:avLst/>
          </a:prstGeom>
          <a:noFill/>
          <a:ln w="9525">
            <a:noFill/>
          </a:ln>
        </p:spPr>
        <p:txBody>
          <a:bodyPr wrap="square">
            <a:spAutoFit/>
          </a:bodyPr>
          <a:lstStyle/>
          <a:p>
            <a:r>
              <a:rPr lang="en-US" altLang="zh-CN" sz="2800" b="1" dirty="0" smtClean="0">
                <a:solidFill>
                  <a:prstClr val="black"/>
                </a:solidFill>
              </a:rPr>
              <a:t>1</a:t>
            </a:r>
            <a:r>
              <a:rPr lang="en-US" altLang="zh-CN" sz="2800" b="1" dirty="0">
                <a:solidFill>
                  <a:prstClr val="black"/>
                </a:solidFill>
              </a:rPr>
              <a:t>. </a:t>
            </a:r>
            <a:r>
              <a:rPr lang="zh-CN" altLang="en-US" sz="2800" b="1" dirty="0" smtClean="0">
                <a:solidFill>
                  <a:prstClr val="black"/>
                </a:solidFill>
              </a:rPr>
              <a:t>常见</a:t>
            </a:r>
            <a:r>
              <a:rPr lang="zh-CN" altLang="en-US" sz="2800" b="1" dirty="0">
                <a:solidFill>
                  <a:prstClr val="black"/>
                </a:solidFill>
              </a:rPr>
              <a:t>敷设方式</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光缆</a:t>
            </a:r>
            <a:r>
              <a:rPr lang="zh-CN" altLang="en-US" sz="2400" dirty="0">
                <a:solidFill>
                  <a:prstClr val="black"/>
                </a:solidFill>
              </a:rPr>
              <a:t>线路常见的敷设方式有架空、直埋、管道和水底敷设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800" b="1" dirty="0" smtClean="0">
                <a:solidFill>
                  <a:prstClr val="black"/>
                </a:solidFill>
              </a:rPr>
              <a:t>2</a:t>
            </a:r>
            <a:r>
              <a:rPr lang="en-US" altLang="zh-CN" sz="2800" b="1" dirty="0">
                <a:solidFill>
                  <a:prstClr val="black"/>
                </a:solidFill>
              </a:rPr>
              <a:t>. </a:t>
            </a:r>
            <a:r>
              <a:rPr lang="zh-CN" altLang="en-US" sz="2800" b="1" dirty="0">
                <a:solidFill>
                  <a:prstClr val="black"/>
                </a:solidFill>
              </a:rPr>
              <a:t>特殊敷设方式</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）隧道</a:t>
            </a:r>
            <a:r>
              <a:rPr lang="zh-CN" altLang="en-US" sz="2400" dirty="0">
                <a:solidFill>
                  <a:prstClr val="black"/>
                </a:solidFill>
              </a:rPr>
              <a:t>敷设</a:t>
            </a:r>
            <a:r>
              <a:rPr lang="zh-CN" altLang="en-US" sz="2400" dirty="0" smtClean="0">
                <a:solidFill>
                  <a:prstClr val="black"/>
                </a:solidFill>
              </a:rPr>
              <a:t>方式。隧道</a:t>
            </a:r>
            <a:r>
              <a:rPr lang="zh-CN" altLang="en-US" sz="2400" dirty="0">
                <a:solidFill>
                  <a:prstClr val="black"/>
                </a:solidFill>
              </a:rPr>
              <a:t>光缆敷设分为深埋隧道光缆敷设和浅埋隧道光缆敷设。</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）过桥</a:t>
            </a:r>
            <a:r>
              <a:rPr lang="zh-CN" altLang="en-US" sz="2400" dirty="0">
                <a:solidFill>
                  <a:prstClr val="black"/>
                </a:solidFill>
              </a:rPr>
              <a:t>光缆管道或槽道</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）架空管道或走道</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）通信</a:t>
            </a:r>
            <a:r>
              <a:rPr lang="zh-CN" altLang="en-US" sz="2400" dirty="0">
                <a:solidFill>
                  <a:prstClr val="black"/>
                </a:solidFill>
              </a:rPr>
              <a:t>、电力合用杆路</a:t>
            </a:r>
          </a:p>
        </p:txBody>
      </p:sp>
    </p:spTree>
    <p:extLst>
      <p:ext uri="{BB962C8B-B14F-4D97-AF65-F5344CB8AC3E}">
        <p14:creationId xmlns:p14="http://schemas.microsoft.com/office/powerpoint/2010/main" val="25453852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2.6.4  </a:t>
            </a:r>
            <a:r>
              <a:rPr lang="zh-CN" altLang="en-US" sz="3200" dirty="0" smtClean="0">
                <a:solidFill>
                  <a:prstClr val="white"/>
                </a:solidFill>
                <a:latin typeface="微软雅黑" panose="020B0503020204020204" pitchFamily="34" charset="-122"/>
                <a:ea typeface="微软雅黑" panose="020B0503020204020204" pitchFamily="34" charset="-122"/>
              </a:rPr>
              <a:t>敷设</a:t>
            </a:r>
            <a:r>
              <a:rPr lang="zh-CN" altLang="en-US" sz="3200" dirty="0">
                <a:solidFill>
                  <a:prstClr val="white"/>
                </a:solidFill>
                <a:latin typeface="微软雅黑" panose="020B0503020204020204" pitchFamily="34" charset="-122"/>
                <a:ea typeface="微软雅黑" panose="020B0503020204020204" pitchFamily="34" charset="-122"/>
              </a:rPr>
              <a:t>方式选择</a:t>
            </a:r>
          </a:p>
        </p:txBody>
      </p:sp>
      <p:sp>
        <p:nvSpPr>
          <p:cNvPr id="11268" name="文本框 7"/>
          <p:cNvSpPr txBox="1"/>
          <p:nvPr/>
        </p:nvSpPr>
        <p:spPr>
          <a:xfrm>
            <a:off x="314325" y="1910948"/>
            <a:ext cx="11138170" cy="3847207"/>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敷设方式</a:t>
            </a:r>
            <a:r>
              <a:rPr lang="zh-CN" altLang="en-US" sz="2800" b="1" dirty="0" smtClean="0">
                <a:solidFill>
                  <a:prstClr val="black"/>
                </a:solidFill>
              </a:rPr>
              <a:t>确定</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线路敷设方式</a:t>
            </a:r>
            <a:r>
              <a:rPr lang="en-US" altLang="zh-CN" sz="2400" dirty="0">
                <a:solidFill>
                  <a:prstClr val="black"/>
                </a:solidFill>
              </a:rPr>
              <a:t>,</a:t>
            </a:r>
            <a:r>
              <a:rPr lang="zh-CN" altLang="en-US" sz="2400" dirty="0">
                <a:solidFill>
                  <a:prstClr val="black"/>
                </a:solidFill>
              </a:rPr>
              <a:t>应以通信网络规划和设计委托书为基础进行选择</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线路在城镇地段敷设时应以管道方式为主。对不具备管道敷设条件的地段</a:t>
            </a:r>
            <a:r>
              <a:rPr lang="en-US" altLang="zh-CN" sz="2400" dirty="0" smtClean="0">
                <a:solidFill>
                  <a:prstClr val="black"/>
                </a:solidFill>
              </a:rPr>
              <a:t>,</a:t>
            </a:r>
            <a:r>
              <a:rPr lang="zh-CN" altLang="en-US" sz="2400" dirty="0" smtClean="0">
                <a:solidFill>
                  <a:prstClr val="black"/>
                </a:solidFill>
              </a:rPr>
              <a:t>可</a:t>
            </a:r>
            <a:r>
              <a:rPr lang="zh-CN" altLang="en-US" sz="2400" dirty="0">
                <a:solidFill>
                  <a:prstClr val="black"/>
                </a:solidFill>
              </a:rPr>
              <a:t>采用塑料管保护、槽道或其他适宜的敷设方式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）光缆</a:t>
            </a:r>
            <a:r>
              <a:rPr lang="zh-CN" altLang="en-US" sz="2400" dirty="0">
                <a:solidFill>
                  <a:prstClr val="black"/>
                </a:solidFill>
              </a:rPr>
              <a:t>线路在野外非城镇地段敷设时宜采用管道或直埋敷设方式</a:t>
            </a:r>
            <a:r>
              <a:rPr lang="en-US" altLang="zh-CN" sz="2400" dirty="0">
                <a:solidFill>
                  <a:prstClr val="black"/>
                </a:solidFill>
              </a:rPr>
              <a:t>,</a:t>
            </a:r>
            <a:r>
              <a:rPr lang="zh-CN" altLang="en-US" sz="2400" dirty="0">
                <a:solidFill>
                  <a:prstClr val="black"/>
                </a:solidFill>
              </a:rPr>
              <a:t>根据当地</a:t>
            </a:r>
            <a:r>
              <a:rPr lang="zh-CN" altLang="en-US" sz="2400" dirty="0" smtClean="0">
                <a:solidFill>
                  <a:prstClr val="black"/>
                </a:solidFill>
              </a:rPr>
              <a:t>自然环境</a:t>
            </a:r>
            <a:r>
              <a:rPr lang="zh-CN" altLang="en-US" sz="2400" dirty="0">
                <a:solidFill>
                  <a:prstClr val="black"/>
                </a:solidFill>
              </a:rPr>
              <a:t>和经济条件也可采用架空方式</a:t>
            </a:r>
            <a:r>
              <a:rPr lang="en-US" altLang="zh-CN" sz="2400" dirty="0">
                <a:solidFill>
                  <a:prstClr val="black"/>
                </a:solidFill>
              </a:rPr>
              <a:t>,</a:t>
            </a:r>
            <a:r>
              <a:rPr lang="zh-CN" altLang="en-US" sz="2400" dirty="0">
                <a:solidFill>
                  <a:prstClr val="black"/>
                </a:solidFill>
              </a:rPr>
              <a:t>但超重负荷区、气温低于</a:t>
            </a:r>
            <a:r>
              <a:rPr lang="en-US" altLang="zh-CN" sz="2400" dirty="0">
                <a:solidFill>
                  <a:prstClr val="black"/>
                </a:solidFill>
              </a:rPr>
              <a:t>-30℃</a:t>
            </a:r>
            <a:r>
              <a:rPr lang="zh-CN" altLang="en-US" sz="2400" dirty="0">
                <a:solidFill>
                  <a:prstClr val="black"/>
                </a:solidFill>
              </a:rPr>
              <a:t>、大跨度数量较多、沙暴</a:t>
            </a:r>
            <a:r>
              <a:rPr lang="zh-CN" altLang="en-US" sz="2400" dirty="0" smtClean="0">
                <a:solidFill>
                  <a:prstClr val="black"/>
                </a:solidFill>
              </a:rPr>
              <a:t>严重</a:t>
            </a:r>
            <a:r>
              <a:rPr lang="zh-CN" altLang="en-US" sz="2400" dirty="0">
                <a:solidFill>
                  <a:prstClr val="black"/>
                </a:solidFill>
              </a:rPr>
              <a:t>、经常遭受台风袭击的地区不宜采用架空方式</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26371377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2.6.4  </a:t>
            </a:r>
            <a:r>
              <a:rPr lang="zh-CN" altLang="en-US" sz="3200" dirty="0" smtClean="0">
                <a:solidFill>
                  <a:prstClr val="white"/>
                </a:solidFill>
                <a:latin typeface="微软雅黑" panose="020B0503020204020204" pitchFamily="34" charset="-122"/>
                <a:ea typeface="微软雅黑" panose="020B0503020204020204" pitchFamily="34" charset="-122"/>
              </a:rPr>
              <a:t>敷设</a:t>
            </a:r>
            <a:r>
              <a:rPr lang="zh-CN" altLang="en-US" sz="3200" dirty="0">
                <a:solidFill>
                  <a:prstClr val="white"/>
                </a:solidFill>
                <a:latin typeface="微软雅黑" panose="020B0503020204020204" pitchFamily="34" charset="-122"/>
                <a:ea typeface="微软雅黑" panose="020B0503020204020204" pitchFamily="34" charset="-122"/>
              </a:rPr>
              <a:t>方式选择</a:t>
            </a:r>
          </a:p>
        </p:txBody>
      </p:sp>
      <p:sp>
        <p:nvSpPr>
          <p:cNvPr id="11268" name="文本框 7"/>
          <p:cNvSpPr txBox="1"/>
          <p:nvPr/>
        </p:nvSpPr>
        <p:spPr>
          <a:xfrm>
            <a:off x="314325" y="1385654"/>
            <a:ext cx="11138170" cy="532453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敷设方式</a:t>
            </a:r>
            <a:r>
              <a:rPr lang="zh-CN" altLang="en-US" sz="2800" b="1" dirty="0" smtClean="0">
                <a:solidFill>
                  <a:prstClr val="black"/>
                </a:solidFill>
              </a:rPr>
              <a:t>确定</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）光缆</a:t>
            </a:r>
            <a:r>
              <a:rPr lang="zh-CN" altLang="en-US" sz="2400" dirty="0">
                <a:solidFill>
                  <a:prstClr val="black"/>
                </a:solidFill>
              </a:rPr>
              <a:t>线路在下列情况下可采用架空敷设方式</a:t>
            </a:r>
            <a:r>
              <a:rPr lang="en-US" altLang="zh-CN" sz="2400" dirty="0">
                <a:solidFill>
                  <a:prstClr val="black"/>
                </a:solidFill>
              </a:rPr>
              <a:t>,</a:t>
            </a:r>
            <a:r>
              <a:rPr lang="zh-CN" altLang="en-US" sz="2400" dirty="0">
                <a:solidFill>
                  <a:prstClr val="black"/>
                </a:solidFill>
              </a:rPr>
              <a:t>且在长距离直埋或管道光缆的</a:t>
            </a:r>
            <a:r>
              <a:rPr lang="zh-CN" altLang="en-US" sz="2400" dirty="0" smtClean="0">
                <a:solidFill>
                  <a:prstClr val="black"/>
                </a:solidFill>
              </a:rPr>
              <a:t>局部地段</a:t>
            </a:r>
            <a:r>
              <a:rPr lang="zh-CN" altLang="en-US" sz="2400" dirty="0">
                <a:solidFill>
                  <a:prstClr val="black"/>
                </a:solidFill>
              </a:rPr>
              <a:t>采用架空方式时</a:t>
            </a:r>
            <a:r>
              <a:rPr lang="en-US" altLang="zh-CN" sz="2400" dirty="0">
                <a:solidFill>
                  <a:prstClr val="black"/>
                </a:solidFill>
              </a:rPr>
              <a:t>,</a:t>
            </a:r>
            <a:r>
              <a:rPr lang="zh-CN" altLang="en-US" sz="2400" dirty="0">
                <a:solidFill>
                  <a:prstClr val="black"/>
                </a:solidFill>
              </a:rPr>
              <a:t>可不改变光缆程式。</a:t>
            </a:r>
          </a:p>
          <a:p>
            <a:r>
              <a:rPr lang="zh-CN" altLang="en-US" sz="2400" dirty="0" smtClean="0">
                <a:solidFill>
                  <a:prstClr val="black"/>
                </a:solidFill>
              </a:rPr>
              <a:t>        ① </a:t>
            </a:r>
            <a:r>
              <a:rPr lang="zh-CN" altLang="en-US" sz="2400" dirty="0">
                <a:solidFill>
                  <a:prstClr val="black"/>
                </a:solidFill>
              </a:rPr>
              <a:t>必须穿越深沟、峡谷、陡峻山岭等采用其他敷设方式不能保证安全或建设费用</a:t>
            </a:r>
            <a:r>
              <a:rPr lang="zh-CN" altLang="en-US" sz="2400" dirty="0" smtClean="0">
                <a:solidFill>
                  <a:prstClr val="black"/>
                </a:solidFill>
              </a:rPr>
              <a:t>过高的</a:t>
            </a:r>
            <a:r>
              <a:rPr lang="zh-CN" altLang="en-US" sz="2400" dirty="0">
                <a:solidFill>
                  <a:prstClr val="black"/>
                </a:solidFill>
              </a:rPr>
              <a:t>地段。</a:t>
            </a:r>
          </a:p>
          <a:p>
            <a:r>
              <a:rPr lang="zh-CN" altLang="en-US" sz="2400" dirty="0" smtClean="0">
                <a:solidFill>
                  <a:prstClr val="black"/>
                </a:solidFill>
              </a:rPr>
              <a:t>        ② </a:t>
            </a:r>
            <a:r>
              <a:rPr lang="zh-CN" altLang="en-US" sz="2400" dirty="0">
                <a:solidFill>
                  <a:prstClr val="black"/>
                </a:solidFill>
              </a:rPr>
              <a:t>因地下或地面存在其他设施</a:t>
            </a:r>
            <a:r>
              <a:rPr lang="en-US" altLang="zh-CN" sz="2400" dirty="0">
                <a:solidFill>
                  <a:prstClr val="black"/>
                </a:solidFill>
              </a:rPr>
              <a:t>,</a:t>
            </a:r>
            <a:r>
              <a:rPr lang="zh-CN" altLang="en-US" sz="2400" dirty="0">
                <a:solidFill>
                  <a:prstClr val="black"/>
                </a:solidFill>
              </a:rPr>
              <a:t>施工特别困难、原有设施业主不允许穿越或赔补</a:t>
            </a:r>
            <a:r>
              <a:rPr lang="zh-CN" altLang="en-US" sz="2400" dirty="0" smtClean="0">
                <a:solidFill>
                  <a:prstClr val="black"/>
                </a:solidFill>
              </a:rPr>
              <a:t>费用过高</a:t>
            </a:r>
            <a:r>
              <a:rPr lang="zh-CN" altLang="en-US" sz="2400" dirty="0">
                <a:solidFill>
                  <a:prstClr val="black"/>
                </a:solidFill>
              </a:rPr>
              <a:t>的地段。</a:t>
            </a:r>
          </a:p>
          <a:p>
            <a:r>
              <a:rPr lang="zh-CN" altLang="en-US" sz="2400" dirty="0" smtClean="0">
                <a:solidFill>
                  <a:prstClr val="black"/>
                </a:solidFill>
              </a:rPr>
              <a:t>        ③ </a:t>
            </a:r>
            <a:r>
              <a:rPr lang="zh-CN" altLang="en-US" sz="2400" dirty="0">
                <a:solidFill>
                  <a:prstClr val="black"/>
                </a:solidFill>
              </a:rPr>
              <a:t>由于文物保护、环境保护等原因无法采用其他敷设方式的地段。</a:t>
            </a:r>
          </a:p>
          <a:p>
            <a:r>
              <a:rPr lang="zh-CN" altLang="en-US" sz="2400" dirty="0" smtClean="0">
                <a:solidFill>
                  <a:prstClr val="black"/>
                </a:solidFill>
              </a:rPr>
              <a:t>        ④ </a:t>
            </a:r>
            <a:r>
              <a:rPr lang="zh-CN" altLang="en-US" sz="2400" dirty="0">
                <a:solidFill>
                  <a:prstClr val="black"/>
                </a:solidFill>
              </a:rPr>
              <a:t>因其他建设规划影响</a:t>
            </a:r>
            <a:r>
              <a:rPr lang="en-US" altLang="zh-CN" sz="2400" dirty="0">
                <a:solidFill>
                  <a:prstClr val="black"/>
                </a:solidFill>
              </a:rPr>
              <a:t>,</a:t>
            </a:r>
            <a:r>
              <a:rPr lang="zh-CN" altLang="en-US" sz="2400" dirty="0">
                <a:solidFill>
                  <a:prstClr val="black"/>
                </a:solidFill>
              </a:rPr>
              <a:t>无法进行长期性建设的地段。</a:t>
            </a:r>
          </a:p>
          <a:p>
            <a:r>
              <a:rPr lang="zh-CN" altLang="en-US" sz="2400" dirty="0" smtClean="0">
                <a:solidFill>
                  <a:prstClr val="black"/>
                </a:solidFill>
              </a:rPr>
              <a:t>        ⑤ </a:t>
            </a:r>
            <a:r>
              <a:rPr lang="zh-CN" altLang="en-US" sz="2400" dirty="0">
                <a:solidFill>
                  <a:prstClr val="black"/>
                </a:solidFill>
              </a:rPr>
              <a:t>地质环境不稳定、地表下陷的地段。</a:t>
            </a:r>
          </a:p>
          <a:p>
            <a:r>
              <a:rPr lang="zh-CN" altLang="en-US" sz="2400" dirty="0" smtClean="0">
                <a:solidFill>
                  <a:prstClr val="black"/>
                </a:solidFill>
              </a:rPr>
              <a:t>        ⑥ </a:t>
            </a:r>
            <a:r>
              <a:rPr lang="zh-CN" altLang="en-US" sz="2400" dirty="0">
                <a:solidFill>
                  <a:prstClr val="black"/>
                </a:solidFill>
              </a:rPr>
              <a:t>管道或直埋敷设方式的建设费用过高</a:t>
            </a:r>
            <a:r>
              <a:rPr lang="en-US" altLang="zh-CN" sz="2400" dirty="0">
                <a:solidFill>
                  <a:prstClr val="black"/>
                </a:solidFill>
              </a:rPr>
              <a:t>,</a:t>
            </a:r>
            <a:r>
              <a:rPr lang="zh-CN" altLang="en-US" sz="2400" dirty="0">
                <a:solidFill>
                  <a:prstClr val="black"/>
                </a:solidFill>
              </a:rPr>
              <a:t>采用架空方式能保证线路安全且不影响</a:t>
            </a:r>
            <a:r>
              <a:rPr lang="zh-CN" altLang="en-US" sz="2400" dirty="0" smtClean="0">
                <a:solidFill>
                  <a:prstClr val="black"/>
                </a:solidFill>
              </a:rPr>
              <a:t>当地自然环境</a:t>
            </a:r>
            <a:r>
              <a:rPr lang="zh-CN" altLang="en-US" sz="2400" dirty="0">
                <a:solidFill>
                  <a:prstClr val="black"/>
                </a:solidFill>
              </a:rPr>
              <a:t>和景观的地段。</a:t>
            </a: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21513739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2.6.4  </a:t>
            </a:r>
            <a:r>
              <a:rPr lang="zh-CN" altLang="en-US" sz="3200" dirty="0" smtClean="0">
                <a:solidFill>
                  <a:prstClr val="white"/>
                </a:solidFill>
                <a:latin typeface="微软雅黑" panose="020B0503020204020204" pitchFamily="34" charset="-122"/>
                <a:ea typeface="微软雅黑" panose="020B0503020204020204" pitchFamily="34" charset="-122"/>
              </a:rPr>
              <a:t>敷设</a:t>
            </a:r>
            <a:r>
              <a:rPr lang="zh-CN" altLang="en-US" sz="3200" dirty="0">
                <a:solidFill>
                  <a:prstClr val="white"/>
                </a:solidFill>
                <a:latin typeface="微软雅黑" panose="020B0503020204020204" pitchFamily="34" charset="-122"/>
                <a:ea typeface="微软雅黑" panose="020B0503020204020204" pitchFamily="34" charset="-122"/>
              </a:rPr>
              <a:t>方式选择</a:t>
            </a:r>
          </a:p>
        </p:txBody>
      </p:sp>
      <p:sp>
        <p:nvSpPr>
          <p:cNvPr id="11268" name="文本框 7"/>
          <p:cNvSpPr txBox="1"/>
          <p:nvPr/>
        </p:nvSpPr>
        <p:spPr>
          <a:xfrm>
            <a:off x="314325" y="1852581"/>
            <a:ext cx="11138170" cy="4585871"/>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敷设方式</a:t>
            </a:r>
            <a:r>
              <a:rPr lang="zh-CN" altLang="en-US" sz="2800" b="1" dirty="0" smtClean="0">
                <a:solidFill>
                  <a:prstClr val="black"/>
                </a:solidFill>
              </a:rPr>
              <a:t>确定</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）跨越</a:t>
            </a:r>
            <a:r>
              <a:rPr lang="zh-CN" altLang="en-US" sz="2400" dirty="0">
                <a:solidFill>
                  <a:prstClr val="black"/>
                </a:solidFill>
              </a:rPr>
              <a:t>河流的光缆线路</a:t>
            </a:r>
            <a:r>
              <a:rPr lang="en-US" altLang="zh-CN" sz="2400" dirty="0">
                <a:solidFill>
                  <a:prstClr val="black"/>
                </a:solidFill>
              </a:rPr>
              <a:t>,</a:t>
            </a:r>
            <a:r>
              <a:rPr lang="zh-CN" altLang="en-US" sz="2400" dirty="0">
                <a:solidFill>
                  <a:prstClr val="black"/>
                </a:solidFill>
              </a:rPr>
              <a:t>宜采用桥上管道、槽道或下游桥侧吊挂敷设方式</a:t>
            </a:r>
            <a:r>
              <a:rPr lang="en-US" altLang="zh-CN" sz="2400" dirty="0">
                <a:solidFill>
                  <a:prstClr val="black"/>
                </a:solidFill>
              </a:rPr>
              <a:t>; </a:t>
            </a:r>
            <a:r>
              <a:rPr lang="zh-CN" altLang="en-US" sz="2400" dirty="0">
                <a:solidFill>
                  <a:prstClr val="black"/>
                </a:solidFill>
              </a:rPr>
              <a:t>无法</a:t>
            </a:r>
            <a:r>
              <a:rPr lang="zh-CN" altLang="en-US" sz="2400" dirty="0" smtClean="0">
                <a:solidFill>
                  <a:prstClr val="black"/>
                </a:solidFill>
              </a:rPr>
              <a:t>利用桥梁</a:t>
            </a:r>
            <a:r>
              <a:rPr lang="zh-CN" altLang="en-US" sz="2400" dirty="0">
                <a:solidFill>
                  <a:prstClr val="black"/>
                </a:solidFill>
              </a:rPr>
              <a:t>通过时</a:t>
            </a:r>
            <a:r>
              <a:rPr lang="en-US" altLang="zh-CN" sz="2400" dirty="0">
                <a:solidFill>
                  <a:prstClr val="black"/>
                </a:solidFill>
              </a:rPr>
              <a:t>,</a:t>
            </a:r>
            <a:r>
              <a:rPr lang="zh-CN" altLang="en-US" sz="2400" dirty="0">
                <a:solidFill>
                  <a:prstClr val="black"/>
                </a:solidFill>
              </a:rPr>
              <a:t>其敷设方式应以线路安全稳固为前提</a:t>
            </a:r>
            <a:r>
              <a:rPr lang="en-US" altLang="zh-CN" sz="2400" dirty="0">
                <a:solidFill>
                  <a:prstClr val="black"/>
                </a:solidFill>
              </a:rPr>
              <a:t>,</a:t>
            </a:r>
            <a:r>
              <a:rPr lang="zh-CN" altLang="en-US" sz="2400" dirty="0">
                <a:solidFill>
                  <a:prstClr val="black"/>
                </a:solidFill>
              </a:rPr>
              <a:t>并应结合现场情况按下列规定确定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① </a:t>
            </a:r>
            <a:r>
              <a:rPr lang="zh-CN" altLang="en-US" sz="2400" dirty="0">
                <a:solidFill>
                  <a:prstClr val="black"/>
                </a:solidFill>
              </a:rPr>
              <a:t>河床情况适宜的一般河流</a:t>
            </a:r>
            <a:r>
              <a:rPr lang="en-US" altLang="zh-CN" sz="2400" dirty="0">
                <a:solidFill>
                  <a:prstClr val="black"/>
                </a:solidFill>
              </a:rPr>
              <a:t>,</a:t>
            </a:r>
            <a:r>
              <a:rPr lang="zh-CN" altLang="en-US" sz="2400" dirty="0">
                <a:solidFill>
                  <a:prstClr val="black"/>
                </a:solidFill>
              </a:rPr>
              <a:t>可采用定向钻孔或水底光缆的敷设方式。采用定向</a:t>
            </a:r>
            <a:r>
              <a:rPr lang="zh-CN" altLang="en-US" sz="2400" dirty="0" smtClean="0">
                <a:solidFill>
                  <a:prstClr val="black"/>
                </a:solidFill>
              </a:rPr>
              <a:t>钻孔时</a:t>
            </a:r>
            <a:r>
              <a:rPr lang="en-US" altLang="zh-CN" sz="2400" dirty="0">
                <a:solidFill>
                  <a:prstClr val="black"/>
                </a:solidFill>
              </a:rPr>
              <a:t>,</a:t>
            </a:r>
            <a:r>
              <a:rPr lang="zh-CN" altLang="en-US" sz="2400" dirty="0">
                <a:solidFill>
                  <a:prstClr val="black"/>
                </a:solidFill>
              </a:rPr>
              <a:t>根据实际情况可不改变光缆护层结构</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② </a:t>
            </a:r>
            <a:r>
              <a:rPr lang="zh-CN" altLang="en-US" sz="2400" dirty="0">
                <a:solidFill>
                  <a:prstClr val="black"/>
                </a:solidFill>
              </a:rPr>
              <a:t>遇有河床土质不利于施工、冲淤变化较大、河床不稳定、河道内有其他建设规划等</a:t>
            </a:r>
            <a:r>
              <a:rPr lang="zh-CN" altLang="en-US" sz="2400" dirty="0" smtClean="0">
                <a:solidFill>
                  <a:prstClr val="black"/>
                </a:solidFill>
              </a:rPr>
              <a:t>无法</a:t>
            </a:r>
            <a:r>
              <a:rPr lang="zh-CN" altLang="en-US" sz="2400" dirty="0">
                <a:solidFill>
                  <a:prstClr val="black"/>
                </a:solidFill>
              </a:rPr>
              <a:t>保障水底光缆安全的情况时</a:t>
            </a:r>
            <a:r>
              <a:rPr lang="en-US" altLang="zh-CN" sz="2400" dirty="0">
                <a:solidFill>
                  <a:prstClr val="black"/>
                </a:solidFill>
              </a:rPr>
              <a:t>,</a:t>
            </a:r>
            <a:r>
              <a:rPr lang="zh-CN" altLang="en-US" sz="2400" dirty="0">
                <a:solidFill>
                  <a:prstClr val="black"/>
                </a:solidFill>
              </a:rPr>
              <a:t>可采用架空跨越方式。</a:t>
            </a:r>
          </a:p>
          <a:p>
            <a:r>
              <a:rPr lang="en-US" altLang="zh-CN"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18978784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2.6.4  </a:t>
            </a:r>
            <a:r>
              <a:rPr lang="zh-CN" altLang="en-US" sz="3200" dirty="0" smtClean="0">
                <a:solidFill>
                  <a:prstClr val="white"/>
                </a:solidFill>
                <a:latin typeface="微软雅黑" panose="020B0503020204020204" pitchFamily="34" charset="-122"/>
                <a:ea typeface="微软雅黑" panose="020B0503020204020204" pitchFamily="34" charset="-122"/>
              </a:rPr>
              <a:t>敷设</a:t>
            </a:r>
            <a:r>
              <a:rPr lang="zh-CN" altLang="en-US" sz="3200" dirty="0">
                <a:solidFill>
                  <a:prstClr val="white"/>
                </a:solidFill>
                <a:latin typeface="微软雅黑" panose="020B0503020204020204" pitchFamily="34" charset="-122"/>
                <a:ea typeface="微软雅黑" panose="020B0503020204020204" pitchFamily="34" charset="-122"/>
              </a:rPr>
              <a:t>方式选择</a:t>
            </a:r>
          </a:p>
        </p:txBody>
      </p:sp>
      <p:sp>
        <p:nvSpPr>
          <p:cNvPr id="11268" name="文本框 7"/>
          <p:cNvSpPr txBox="1"/>
          <p:nvPr/>
        </p:nvSpPr>
        <p:spPr>
          <a:xfrm>
            <a:off x="431057" y="1930403"/>
            <a:ext cx="11138170" cy="4216539"/>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敷设方式</a:t>
            </a:r>
            <a:r>
              <a:rPr lang="zh-CN" altLang="en-US" sz="2800" b="1" dirty="0" smtClean="0">
                <a:solidFill>
                  <a:prstClr val="black"/>
                </a:solidFill>
              </a:rPr>
              <a:t>确定</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）由于</a:t>
            </a:r>
            <a:r>
              <a:rPr lang="zh-CN" altLang="en-US" sz="2400" dirty="0">
                <a:solidFill>
                  <a:prstClr val="black"/>
                </a:solidFill>
              </a:rPr>
              <a:t>投资或器材的限制</a:t>
            </a:r>
            <a:r>
              <a:rPr lang="en-US" altLang="zh-CN" sz="2400" dirty="0">
                <a:solidFill>
                  <a:prstClr val="black"/>
                </a:solidFill>
              </a:rPr>
              <a:t>,</a:t>
            </a:r>
            <a:r>
              <a:rPr lang="zh-CN" altLang="en-US" sz="2400" dirty="0">
                <a:solidFill>
                  <a:prstClr val="black"/>
                </a:solidFill>
              </a:rPr>
              <a:t>又急需通信线路时</a:t>
            </a:r>
            <a:r>
              <a:rPr lang="en-US" altLang="zh-CN" sz="2400" dirty="0">
                <a:solidFill>
                  <a:prstClr val="black"/>
                </a:solidFill>
              </a:rPr>
              <a:t>,</a:t>
            </a:r>
            <a:r>
              <a:rPr lang="zh-CN" altLang="en-US" sz="2400" dirty="0">
                <a:solidFill>
                  <a:prstClr val="black"/>
                </a:solidFill>
              </a:rPr>
              <a:t>可采取架空敷设方式临时解决问题</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）临时性</a:t>
            </a:r>
            <a:r>
              <a:rPr lang="zh-CN" altLang="en-US" sz="2400" dirty="0">
                <a:solidFill>
                  <a:prstClr val="black"/>
                </a:solidFill>
              </a:rPr>
              <a:t>光缆线路</a:t>
            </a:r>
            <a:r>
              <a:rPr lang="en-US" altLang="zh-CN" sz="2400" dirty="0">
                <a:solidFill>
                  <a:prstClr val="black"/>
                </a:solidFill>
              </a:rPr>
              <a:t>,</a:t>
            </a:r>
            <a:r>
              <a:rPr lang="zh-CN" altLang="en-US" sz="2400" dirty="0">
                <a:solidFill>
                  <a:prstClr val="black"/>
                </a:solidFill>
              </a:rPr>
              <a:t>用后需要拆除的场合</a:t>
            </a:r>
            <a:r>
              <a:rPr lang="en-US" altLang="zh-CN" sz="2400" dirty="0">
                <a:solidFill>
                  <a:prstClr val="black"/>
                </a:solidFill>
              </a:rPr>
              <a:t>,</a:t>
            </a:r>
            <a:r>
              <a:rPr lang="zh-CN" altLang="en-US" sz="2400" dirty="0">
                <a:solidFill>
                  <a:prstClr val="black"/>
                </a:solidFill>
              </a:rPr>
              <a:t>可采取架空敷设方式过渡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）受</a:t>
            </a:r>
            <a:r>
              <a:rPr lang="zh-CN" altLang="en-US" sz="2400" dirty="0">
                <a:solidFill>
                  <a:prstClr val="black"/>
                </a:solidFill>
              </a:rPr>
              <a:t>条件限制或道路规划未定</a:t>
            </a:r>
            <a:r>
              <a:rPr lang="en-US" altLang="zh-CN" sz="2400" dirty="0">
                <a:solidFill>
                  <a:prstClr val="black"/>
                </a:solidFill>
              </a:rPr>
              <a:t>,</a:t>
            </a:r>
            <a:r>
              <a:rPr lang="zh-CN" altLang="en-US" sz="2400" dirty="0">
                <a:solidFill>
                  <a:prstClr val="black"/>
                </a:solidFill>
              </a:rPr>
              <a:t>不宜在地下敷设光缆时</a:t>
            </a:r>
            <a:r>
              <a:rPr lang="en-US" altLang="zh-CN" sz="2400" dirty="0">
                <a:solidFill>
                  <a:prstClr val="black"/>
                </a:solidFill>
              </a:rPr>
              <a:t>,</a:t>
            </a:r>
            <a:r>
              <a:rPr lang="zh-CN" altLang="en-US" sz="2400" dirty="0">
                <a:solidFill>
                  <a:prstClr val="black"/>
                </a:solidFill>
              </a:rPr>
              <a:t>可采取架空敷设方式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）特殊</a:t>
            </a:r>
            <a:r>
              <a:rPr lang="zh-CN" altLang="en-US" sz="2400" dirty="0">
                <a:solidFill>
                  <a:prstClr val="black"/>
                </a:solidFill>
              </a:rPr>
              <a:t>区域可采取特殊敷设方式。</a:t>
            </a:r>
          </a:p>
        </p:txBody>
      </p:sp>
    </p:spTree>
    <p:extLst>
      <p:ext uri="{BB962C8B-B14F-4D97-AF65-F5344CB8AC3E}">
        <p14:creationId xmlns:p14="http://schemas.microsoft.com/office/powerpoint/2010/main" val="9758364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光缆选型</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31067441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37005002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499150" y="1784488"/>
            <a:ext cx="11138170" cy="4216539"/>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光纤</a:t>
            </a:r>
            <a:r>
              <a:rPr lang="zh-CN" altLang="en-US" sz="2800" b="1" dirty="0" smtClean="0">
                <a:solidFill>
                  <a:prstClr val="black"/>
                </a:solidFill>
              </a:rPr>
              <a:t>类型选择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）长途网</a:t>
            </a:r>
            <a:r>
              <a:rPr lang="zh-CN" altLang="en-US" sz="2400" dirty="0">
                <a:solidFill>
                  <a:prstClr val="black"/>
                </a:solidFill>
              </a:rPr>
              <a:t>光缆宜采用</a:t>
            </a:r>
            <a:r>
              <a:rPr lang="en-US" altLang="zh-CN" sz="2400" dirty="0">
                <a:solidFill>
                  <a:prstClr val="black"/>
                </a:solidFill>
              </a:rPr>
              <a:t>G.654E</a:t>
            </a:r>
            <a:r>
              <a:rPr lang="zh-CN" altLang="en-US" sz="2400" dirty="0">
                <a:solidFill>
                  <a:prstClr val="black"/>
                </a:solidFill>
              </a:rPr>
              <a:t>或</a:t>
            </a:r>
            <a:r>
              <a:rPr lang="en-US" altLang="zh-CN" sz="2400" dirty="0">
                <a:solidFill>
                  <a:prstClr val="black"/>
                </a:solidFill>
              </a:rPr>
              <a:t>G.652D</a:t>
            </a:r>
            <a:r>
              <a:rPr lang="zh-CN" altLang="en-US" sz="2400" dirty="0">
                <a:solidFill>
                  <a:prstClr val="black"/>
                </a:solidFill>
              </a:rPr>
              <a:t>光纤。若传输业务量巨大</a:t>
            </a:r>
            <a:r>
              <a:rPr lang="en-US" altLang="zh-CN" sz="2400" dirty="0">
                <a:solidFill>
                  <a:prstClr val="black"/>
                </a:solidFill>
              </a:rPr>
              <a:t>,</a:t>
            </a:r>
            <a:r>
              <a:rPr lang="zh-CN" altLang="en-US" sz="2400" dirty="0">
                <a:solidFill>
                  <a:prstClr val="black"/>
                </a:solidFill>
              </a:rPr>
              <a:t>则选用</a:t>
            </a:r>
            <a:r>
              <a:rPr lang="en-US" altLang="zh-CN" sz="2400" dirty="0" smtClean="0">
                <a:solidFill>
                  <a:prstClr val="black"/>
                </a:solidFill>
              </a:rPr>
              <a:t>G.654E</a:t>
            </a:r>
            <a:r>
              <a:rPr lang="zh-CN" altLang="en-US" sz="2400" dirty="0" smtClean="0">
                <a:solidFill>
                  <a:prstClr val="black"/>
                </a:solidFill>
              </a:rPr>
              <a:t>光纤</a:t>
            </a:r>
            <a:r>
              <a:rPr lang="en-US" altLang="zh-CN" sz="2400" dirty="0">
                <a:solidFill>
                  <a:prstClr val="black"/>
                </a:solidFill>
              </a:rPr>
              <a:t>; </a:t>
            </a:r>
            <a:r>
              <a:rPr lang="zh-CN" altLang="en-US" sz="2400" dirty="0">
                <a:solidFill>
                  <a:prstClr val="black"/>
                </a:solidFill>
              </a:rPr>
              <a:t>若传输业务量相对较小</a:t>
            </a:r>
            <a:r>
              <a:rPr lang="en-US" altLang="zh-CN" sz="2400" dirty="0">
                <a:solidFill>
                  <a:prstClr val="black"/>
                </a:solidFill>
              </a:rPr>
              <a:t>,</a:t>
            </a:r>
            <a:r>
              <a:rPr lang="zh-CN" altLang="en-US" sz="2400" dirty="0">
                <a:solidFill>
                  <a:prstClr val="black"/>
                </a:solidFill>
              </a:rPr>
              <a:t>则采用</a:t>
            </a:r>
            <a:r>
              <a:rPr lang="en-US" altLang="zh-CN" sz="2400" dirty="0">
                <a:solidFill>
                  <a:prstClr val="black"/>
                </a:solidFill>
              </a:rPr>
              <a:t>G.652D</a:t>
            </a:r>
            <a:r>
              <a:rPr lang="zh-CN" altLang="en-US" sz="2400" dirty="0">
                <a:solidFill>
                  <a:prstClr val="black"/>
                </a:solidFill>
              </a:rPr>
              <a:t>光纤。从发展趋势来看</a:t>
            </a:r>
            <a:r>
              <a:rPr lang="en-US" altLang="zh-CN" sz="2400" dirty="0">
                <a:solidFill>
                  <a:prstClr val="black"/>
                </a:solidFill>
              </a:rPr>
              <a:t>,G.654E</a:t>
            </a:r>
            <a:r>
              <a:rPr lang="zh-CN" altLang="en-US" sz="2400" dirty="0">
                <a:solidFill>
                  <a:prstClr val="black"/>
                </a:solidFill>
              </a:rPr>
              <a:t>光纤将</a:t>
            </a:r>
            <a:r>
              <a:rPr lang="zh-CN" altLang="en-US" sz="2400" dirty="0" smtClean="0">
                <a:solidFill>
                  <a:prstClr val="black"/>
                </a:solidFill>
              </a:rPr>
              <a:t>成为长途网</a:t>
            </a:r>
            <a:r>
              <a:rPr lang="zh-CN" altLang="en-US" sz="2400" dirty="0">
                <a:solidFill>
                  <a:prstClr val="black"/>
                </a:solidFill>
              </a:rPr>
              <a:t>光纤应用的主流</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）本地网</a:t>
            </a:r>
            <a:r>
              <a:rPr lang="zh-CN" altLang="en-US" sz="2400" dirty="0">
                <a:solidFill>
                  <a:prstClr val="black"/>
                </a:solidFill>
              </a:rPr>
              <a:t>光缆宜采用</a:t>
            </a:r>
            <a:r>
              <a:rPr lang="en-US" altLang="zh-CN" sz="2400" dirty="0">
                <a:solidFill>
                  <a:prstClr val="black"/>
                </a:solidFill>
              </a:rPr>
              <a:t>G.652D</a:t>
            </a:r>
            <a:r>
              <a:rPr lang="zh-CN" altLang="en-US" sz="2400" dirty="0">
                <a:solidFill>
                  <a:prstClr val="black"/>
                </a:solidFill>
              </a:rPr>
              <a:t>光纤。若</a:t>
            </a:r>
            <a:r>
              <a:rPr lang="en-US" altLang="zh-CN" sz="2400" dirty="0">
                <a:solidFill>
                  <a:prstClr val="black"/>
                </a:solidFill>
              </a:rPr>
              <a:t>G.652D</a:t>
            </a:r>
            <a:r>
              <a:rPr lang="zh-CN" altLang="en-US" sz="2400" dirty="0">
                <a:solidFill>
                  <a:prstClr val="black"/>
                </a:solidFill>
              </a:rPr>
              <a:t>光纤满足不了传输容量要求</a:t>
            </a:r>
            <a:r>
              <a:rPr lang="en-US" altLang="zh-CN" sz="2400" dirty="0">
                <a:solidFill>
                  <a:prstClr val="black"/>
                </a:solidFill>
              </a:rPr>
              <a:t>,</a:t>
            </a:r>
            <a:r>
              <a:rPr lang="zh-CN" altLang="en-US" sz="2400" dirty="0" smtClean="0">
                <a:solidFill>
                  <a:prstClr val="black"/>
                </a:solidFill>
              </a:rPr>
              <a:t>可选用</a:t>
            </a:r>
            <a:r>
              <a:rPr lang="en-US" altLang="zh-CN" sz="2400" dirty="0">
                <a:solidFill>
                  <a:prstClr val="black"/>
                </a:solidFill>
              </a:rPr>
              <a:t>G.654E</a:t>
            </a:r>
            <a:r>
              <a:rPr lang="zh-CN" altLang="en-US" sz="2400" dirty="0">
                <a:solidFill>
                  <a:prstClr val="black"/>
                </a:solidFill>
              </a:rPr>
              <a:t>光纤</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）接</a:t>
            </a:r>
            <a:r>
              <a:rPr lang="zh-CN" altLang="en-US" sz="2400" dirty="0">
                <a:solidFill>
                  <a:prstClr val="black"/>
                </a:solidFill>
              </a:rPr>
              <a:t>入网光缆宜采用</a:t>
            </a:r>
            <a:r>
              <a:rPr lang="en-US" altLang="zh-CN" sz="2400" dirty="0">
                <a:solidFill>
                  <a:prstClr val="black"/>
                </a:solidFill>
              </a:rPr>
              <a:t>G.652D</a:t>
            </a:r>
            <a:r>
              <a:rPr lang="zh-CN" altLang="en-US" sz="2400" dirty="0">
                <a:solidFill>
                  <a:prstClr val="black"/>
                </a:solidFill>
              </a:rPr>
              <a:t>光纤</a:t>
            </a:r>
            <a:r>
              <a:rPr lang="en-US" altLang="zh-CN" sz="2400" dirty="0">
                <a:solidFill>
                  <a:prstClr val="black"/>
                </a:solidFill>
              </a:rPr>
              <a:t>; </a:t>
            </a:r>
            <a:r>
              <a:rPr lang="zh-CN" altLang="en-US" sz="2400" dirty="0">
                <a:solidFill>
                  <a:prstClr val="black"/>
                </a:solidFill>
              </a:rPr>
              <a:t>当需要抗微弯光纤光缆时</a:t>
            </a:r>
            <a:r>
              <a:rPr lang="en-US" altLang="zh-CN" sz="2400" dirty="0">
                <a:solidFill>
                  <a:prstClr val="black"/>
                </a:solidFill>
              </a:rPr>
              <a:t>,</a:t>
            </a:r>
            <a:r>
              <a:rPr lang="zh-CN" altLang="en-US" sz="2400" dirty="0">
                <a:solidFill>
                  <a:prstClr val="black"/>
                </a:solidFill>
              </a:rPr>
              <a:t>宜采用</a:t>
            </a:r>
            <a:r>
              <a:rPr lang="en-US" altLang="zh-CN" sz="2400" dirty="0">
                <a:solidFill>
                  <a:prstClr val="black"/>
                </a:solidFill>
              </a:rPr>
              <a:t>G.657</a:t>
            </a:r>
            <a:r>
              <a:rPr lang="zh-CN" altLang="en-US" sz="2400" dirty="0">
                <a:solidFill>
                  <a:prstClr val="black"/>
                </a:solidFill>
              </a:rPr>
              <a:t>光纤</a:t>
            </a:r>
            <a:r>
              <a:rPr lang="en-US" altLang="zh-CN" sz="2400" dirty="0" smtClean="0">
                <a:solidFill>
                  <a:prstClr val="black"/>
                </a:solidFill>
              </a:rPr>
              <a:t>,</a:t>
            </a:r>
            <a:r>
              <a:rPr lang="zh-CN" altLang="en-US" sz="2400" dirty="0" smtClean="0">
                <a:solidFill>
                  <a:prstClr val="black"/>
                </a:solidFill>
              </a:rPr>
              <a:t>为了</a:t>
            </a:r>
            <a:r>
              <a:rPr lang="zh-CN" altLang="en-US" sz="2400" dirty="0">
                <a:solidFill>
                  <a:prstClr val="black"/>
                </a:solidFill>
              </a:rPr>
              <a:t>能与目前广泛使用的</a:t>
            </a:r>
            <a:r>
              <a:rPr lang="en-US" altLang="zh-CN" sz="2400" dirty="0">
                <a:solidFill>
                  <a:prstClr val="black"/>
                </a:solidFill>
              </a:rPr>
              <a:t>G.652D</a:t>
            </a:r>
            <a:r>
              <a:rPr lang="zh-CN" altLang="en-US" sz="2400" dirty="0">
                <a:solidFill>
                  <a:prstClr val="black"/>
                </a:solidFill>
              </a:rPr>
              <a:t>光纤相兼容</a:t>
            </a:r>
            <a:r>
              <a:rPr lang="en-US" altLang="zh-CN" sz="2400" dirty="0">
                <a:solidFill>
                  <a:prstClr val="black"/>
                </a:solidFill>
              </a:rPr>
              <a:t>,</a:t>
            </a:r>
            <a:r>
              <a:rPr lang="zh-CN" altLang="en-US" sz="2400" dirty="0">
                <a:solidFill>
                  <a:prstClr val="black"/>
                </a:solidFill>
              </a:rPr>
              <a:t>应以</a:t>
            </a:r>
            <a:r>
              <a:rPr lang="en-US" altLang="zh-CN" sz="2400" dirty="0">
                <a:solidFill>
                  <a:prstClr val="black"/>
                </a:solidFill>
              </a:rPr>
              <a:t>G.657A</a:t>
            </a:r>
            <a:r>
              <a:rPr lang="zh-CN" altLang="en-US" sz="2400" dirty="0">
                <a:solidFill>
                  <a:prstClr val="black"/>
                </a:solidFill>
              </a:rPr>
              <a:t>光纤为主。</a:t>
            </a:r>
          </a:p>
        </p:txBody>
      </p:sp>
    </p:spTree>
    <p:extLst>
      <p:ext uri="{BB962C8B-B14F-4D97-AF65-F5344CB8AC3E}">
        <p14:creationId xmlns:p14="http://schemas.microsoft.com/office/powerpoint/2010/main" val="5501280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440784" y="1473203"/>
            <a:ext cx="11138170" cy="7171194"/>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smtClean="0">
                <a:solidFill>
                  <a:prstClr val="black"/>
                </a:solidFill>
              </a:rPr>
              <a:t>光纤数量选择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光缆</a:t>
            </a:r>
            <a:r>
              <a:rPr lang="zh-CN" altLang="en-US" sz="2400" dirty="0">
                <a:solidFill>
                  <a:prstClr val="black"/>
                </a:solidFill>
              </a:rPr>
              <a:t>中光纤数量的配置应充分考虑以下因素</a:t>
            </a:r>
            <a:r>
              <a:rPr lang="en-US" altLang="zh-CN" sz="2400" dirty="0">
                <a:solidFill>
                  <a:prstClr val="black"/>
                </a:solidFill>
              </a:rPr>
              <a:t>: </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）现有</a:t>
            </a:r>
            <a:r>
              <a:rPr lang="zh-CN" altLang="en-US" sz="2400" dirty="0">
                <a:solidFill>
                  <a:prstClr val="black"/>
                </a:solidFill>
              </a:rPr>
              <a:t>传输系统需要的光纤数量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）未来</a:t>
            </a:r>
            <a:r>
              <a:rPr lang="zh-CN" altLang="en-US" sz="2400" dirty="0">
                <a:solidFill>
                  <a:prstClr val="black"/>
                </a:solidFill>
              </a:rPr>
              <a:t>预期系统需要的光纤数量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）数据</a:t>
            </a:r>
            <a:r>
              <a:rPr lang="zh-CN" altLang="en-US" sz="2400" dirty="0">
                <a:solidFill>
                  <a:prstClr val="black"/>
                </a:solidFill>
              </a:rPr>
              <a:t>、图像、视频、移动互联网、物联网等新业务发展对纤芯数量的需求</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）中远期</a:t>
            </a:r>
            <a:r>
              <a:rPr lang="zh-CN" altLang="en-US" sz="2400" dirty="0">
                <a:solidFill>
                  <a:prstClr val="black"/>
                </a:solidFill>
              </a:rPr>
              <a:t>扩容需要的光纤数量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）光缆</a:t>
            </a:r>
            <a:r>
              <a:rPr lang="zh-CN" altLang="en-US" sz="2400" dirty="0">
                <a:solidFill>
                  <a:prstClr val="black"/>
                </a:solidFill>
              </a:rPr>
              <a:t>维护与障碍抢修需要的光纤数量</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）为了</a:t>
            </a:r>
            <a:r>
              <a:rPr lang="zh-CN" altLang="en-US" sz="2400" dirty="0">
                <a:solidFill>
                  <a:prstClr val="black"/>
                </a:solidFill>
              </a:rPr>
              <a:t>保证网络的安全性和可靠性以及满足各种系统保护要求需要配置的冗余度</a:t>
            </a:r>
            <a:r>
              <a:rPr lang="zh-CN" altLang="en-US" sz="2400" dirty="0" smtClean="0">
                <a:solidFill>
                  <a:prstClr val="black"/>
                </a:solidFill>
              </a:rPr>
              <a:t>光纤</a:t>
            </a:r>
            <a:r>
              <a:rPr lang="zh-CN" altLang="en-US" sz="2400" dirty="0">
                <a:solidFill>
                  <a:prstClr val="black"/>
                </a:solidFill>
              </a:rPr>
              <a:t>数量</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）为了</a:t>
            </a:r>
            <a:r>
              <a:rPr lang="zh-CN" altLang="en-US" sz="2400" dirty="0">
                <a:solidFill>
                  <a:prstClr val="black"/>
                </a:solidFill>
              </a:rPr>
              <a:t>满足资源共享要求需要配置的提供租纤业务的纤芯数量</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）光缆</a:t>
            </a:r>
            <a:r>
              <a:rPr lang="zh-CN" altLang="en-US" sz="2400" dirty="0">
                <a:solidFill>
                  <a:prstClr val="black"/>
                </a:solidFill>
              </a:rPr>
              <a:t>建设方式对今后线路扩容的影响程度</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）由于</a:t>
            </a:r>
            <a:r>
              <a:rPr lang="zh-CN" altLang="en-US" sz="2400" dirty="0">
                <a:solidFill>
                  <a:prstClr val="black"/>
                </a:solidFill>
              </a:rPr>
              <a:t>光纤价格低廉</a:t>
            </a:r>
            <a:r>
              <a:rPr lang="en-US" altLang="zh-CN" sz="2400" dirty="0">
                <a:solidFill>
                  <a:prstClr val="black"/>
                </a:solidFill>
              </a:rPr>
              <a:t>,</a:t>
            </a:r>
            <a:r>
              <a:rPr lang="zh-CN" altLang="en-US" sz="2400" dirty="0">
                <a:solidFill>
                  <a:prstClr val="black"/>
                </a:solidFill>
              </a:rPr>
              <a:t>可适当考虑多配置一些纤芯。</a:t>
            </a:r>
          </a:p>
        </p:txBody>
      </p:sp>
    </p:spTree>
    <p:extLst>
      <p:ext uri="{BB962C8B-B14F-4D97-AF65-F5344CB8AC3E}">
        <p14:creationId xmlns:p14="http://schemas.microsoft.com/office/powerpoint/2010/main" val="31743144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450511" y="1609390"/>
            <a:ext cx="11138170" cy="4585871"/>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smtClean="0">
                <a:solidFill>
                  <a:prstClr val="black"/>
                </a:solidFill>
              </a:rPr>
              <a:t>光纤数量选择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）光缆</a:t>
            </a:r>
            <a:r>
              <a:rPr lang="zh-CN" altLang="en-US" sz="2400" dirty="0">
                <a:solidFill>
                  <a:prstClr val="black"/>
                </a:solidFill>
              </a:rPr>
              <a:t>维护与障碍抢修需要的光纤数量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）为了</a:t>
            </a:r>
            <a:r>
              <a:rPr lang="zh-CN" altLang="en-US" sz="2400" dirty="0">
                <a:solidFill>
                  <a:prstClr val="black"/>
                </a:solidFill>
              </a:rPr>
              <a:t>保证网络的安全性和可靠性以及满足各种系统保护要求需要配置的冗余度</a:t>
            </a:r>
            <a:r>
              <a:rPr lang="zh-CN" altLang="en-US" sz="2400" dirty="0" smtClean="0">
                <a:solidFill>
                  <a:prstClr val="black"/>
                </a:solidFill>
              </a:rPr>
              <a:t>光纤</a:t>
            </a:r>
            <a:r>
              <a:rPr lang="zh-CN" altLang="en-US" sz="2400" dirty="0">
                <a:solidFill>
                  <a:prstClr val="black"/>
                </a:solidFill>
              </a:rPr>
              <a:t>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）为了</a:t>
            </a:r>
            <a:r>
              <a:rPr lang="zh-CN" altLang="en-US" sz="2400" dirty="0">
                <a:solidFill>
                  <a:prstClr val="black"/>
                </a:solidFill>
              </a:rPr>
              <a:t>满足资源共享要求需要配置的提供租纤业务的纤芯数量</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）光缆</a:t>
            </a:r>
            <a:r>
              <a:rPr lang="zh-CN" altLang="en-US" sz="2400" dirty="0">
                <a:solidFill>
                  <a:prstClr val="black"/>
                </a:solidFill>
              </a:rPr>
              <a:t>建设方式对今后线路扩容的影响程度</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）由于</a:t>
            </a:r>
            <a:r>
              <a:rPr lang="zh-CN" altLang="en-US" sz="2400" dirty="0">
                <a:solidFill>
                  <a:prstClr val="black"/>
                </a:solidFill>
              </a:rPr>
              <a:t>光纤价格低廉</a:t>
            </a:r>
            <a:r>
              <a:rPr lang="en-US" altLang="zh-CN" sz="2400" dirty="0">
                <a:solidFill>
                  <a:prstClr val="black"/>
                </a:solidFill>
              </a:rPr>
              <a:t>,</a:t>
            </a:r>
            <a:r>
              <a:rPr lang="zh-CN" altLang="en-US" sz="2400" dirty="0">
                <a:solidFill>
                  <a:prstClr val="black"/>
                </a:solidFill>
              </a:rPr>
              <a:t>可适当考虑多配置一些纤芯。</a:t>
            </a:r>
          </a:p>
        </p:txBody>
      </p:sp>
    </p:spTree>
    <p:extLst>
      <p:ext uri="{BB962C8B-B14F-4D97-AF65-F5344CB8AC3E}">
        <p14:creationId xmlns:p14="http://schemas.microsoft.com/office/powerpoint/2010/main" val="28723581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1.2  </a:t>
            </a:r>
            <a:r>
              <a:rPr lang="en-US" altLang="zh-CN" sz="3200" dirty="0">
                <a:solidFill>
                  <a:schemeClr val="bg1"/>
                </a:solidFill>
                <a:latin typeface="微软雅黑" panose="020B0503020204020204" pitchFamily="34" charset="-122"/>
                <a:ea typeface="微软雅黑" panose="020B0503020204020204" pitchFamily="34" charset="-122"/>
                <a:sym typeface="+mn-ea"/>
              </a:rPr>
              <a:t>光纤特性、传输原理和分类</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光纤几何特性</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1.2.1</a:t>
            </a:r>
          </a:p>
        </p:txBody>
      </p:sp>
      <p:sp>
        <p:nvSpPr>
          <p:cNvPr id="8198" name="文本框 34"/>
          <p:cNvSpPr/>
          <p:nvPr>
            <p:custDataLst>
              <p:tags r:id="rId3"/>
            </p:custDataLst>
          </p:nvPr>
        </p:nvSpPr>
        <p:spPr>
          <a:xfrm>
            <a:off x="3714115" y="422148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光纤传输特性</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433387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1.2.3</a:t>
            </a:r>
          </a:p>
        </p:txBody>
      </p:sp>
      <p:sp>
        <p:nvSpPr>
          <p:cNvPr id="4" name="文本框 34"/>
          <p:cNvSpPr/>
          <p:nvPr>
            <p:custDataLst>
              <p:tags r:id="rId7"/>
            </p:custDataLst>
          </p:nvPr>
        </p:nvSpPr>
        <p:spPr>
          <a:xfrm>
            <a:off x="3657600" y="327977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光纤传输原理</a:t>
            </a:r>
          </a:p>
        </p:txBody>
      </p:sp>
      <p:sp>
        <p:nvSpPr>
          <p:cNvPr id="8" name="Oval 9"/>
          <p:cNvSpPr/>
          <p:nvPr>
            <p:custDataLst>
              <p:tags r:id="rId8"/>
            </p:custDataLst>
          </p:nvPr>
        </p:nvSpPr>
        <p:spPr>
          <a:xfrm>
            <a:off x="2044383" y="33921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1.2.2</a:t>
            </a:r>
          </a:p>
        </p:txBody>
      </p:sp>
      <p:sp>
        <p:nvSpPr>
          <p:cNvPr id="9" name="文本框 34"/>
          <p:cNvSpPr/>
          <p:nvPr>
            <p:custDataLst>
              <p:tags r:id="rId9"/>
            </p:custDataLst>
          </p:nvPr>
        </p:nvSpPr>
        <p:spPr>
          <a:xfrm>
            <a:off x="3722370" y="505015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光纤分类及应用</a:t>
            </a:r>
          </a:p>
        </p:txBody>
      </p:sp>
      <p:sp>
        <p:nvSpPr>
          <p:cNvPr id="10" name="Oval 9"/>
          <p:cNvSpPr/>
          <p:nvPr>
            <p:custDataLst>
              <p:tags r:id="rId10"/>
            </p:custDataLst>
          </p:nvPr>
        </p:nvSpPr>
        <p:spPr>
          <a:xfrm>
            <a:off x="2109153" y="51625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1.2.4</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654792" y="2329237"/>
            <a:ext cx="10746025" cy="3600986"/>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a:solidFill>
                  <a:prstClr val="black"/>
                </a:solidFill>
              </a:rPr>
              <a:t>光纤张力选择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光缆</a:t>
            </a:r>
            <a:r>
              <a:rPr lang="zh-CN" altLang="en-US" sz="2400" dirty="0">
                <a:solidFill>
                  <a:prstClr val="black"/>
                </a:solidFill>
              </a:rPr>
              <a:t>中的光纤应通过不小于</a:t>
            </a:r>
            <a:r>
              <a:rPr lang="en-US" altLang="zh-CN" sz="2400" dirty="0">
                <a:solidFill>
                  <a:prstClr val="black"/>
                </a:solidFill>
              </a:rPr>
              <a:t>0.69GPa</a:t>
            </a:r>
            <a:r>
              <a:rPr lang="zh-CN" altLang="en-US" sz="2400" dirty="0">
                <a:solidFill>
                  <a:prstClr val="black"/>
                </a:solidFill>
              </a:rPr>
              <a:t>的全程张力筛选</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en-US" altLang="zh-CN" sz="2800" b="1" dirty="0" smtClean="0">
                <a:solidFill>
                  <a:prstClr val="black"/>
                </a:solidFill>
              </a:rPr>
              <a:t>4</a:t>
            </a:r>
            <a:r>
              <a:rPr lang="en-US" altLang="zh-CN" sz="2800" b="1" dirty="0">
                <a:solidFill>
                  <a:prstClr val="black"/>
                </a:solidFill>
              </a:rPr>
              <a:t>. </a:t>
            </a:r>
            <a:r>
              <a:rPr lang="zh-CN" altLang="en-US" sz="2800" b="1" dirty="0">
                <a:solidFill>
                  <a:prstClr val="black"/>
                </a:solidFill>
              </a:rPr>
              <a:t>光缆</a:t>
            </a:r>
            <a:r>
              <a:rPr lang="zh-CN" altLang="en-US" sz="2800" b="1" dirty="0" smtClean="0">
                <a:solidFill>
                  <a:prstClr val="black"/>
                </a:solidFill>
              </a:rPr>
              <a:t>结构选择</a:t>
            </a:r>
            <a:endParaRPr lang="en-US" altLang="zh-CN" sz="2800" b="1" dirty="0" smtClean="0">
              <a:solidFill>
                <a:prstClr val="black"/>
              </a:solidFill>
            </a:endParaRPr>
          </a:p>
          <a:p>
            <a:endParaRPr lang="zh-CN" altLang="en-US" sz="2400" b="1" dirty="0">
              <a:solidFill>
                <a:prstClr val="black"/>
              </a:solidFill>
            </a:endParaRPr>
          </a:p>
          <a:p>
            <a:r>
              <a:rPr lang="zh-CN" altLang="en-US" sz="2400" dirty="0" smtClean="0">
                <a:solidFill>
                  <a:prstClr val="black"/>
                </a:solidFill>
              </a:rPr>
              <a:t>        光缆</a:t>
            </a:r>
            <a:r>
              <a:rPr lang="zh-CN" altLang="en-US" sz="2400" dirty="0">
                <a:solidFill>
                  <a:prstClr val="black"/>
                </a:solidFill>
              </a:rPr>
              <a:t>线路宜采用无金属线对的光缆。光缆结构宜使用松套层绞式、中心管式</a:t>
            </a:r>
            <a:r>
              <a:rPr lang="en-US" altLang="zh-CN" sz="2400" dirty="0">
                <a:solidFill>
                  <a:prstClr val="black"/>
                </a:solidFill>
              </a:rPr>
              <a:t>,</a:t>
            </a:r>
            <a:r>
              <a:rPr lang="zh-CN" altLang="en-US" sz="2400" dirty="0">
                <a:solidFill>
                  <a:prstClr val="black"/>
                </a:solidFill>
              </a:rPr>
              <a:t>也可</a:t>
            </a:r>
            <a:r>
              <a:rPr lang="zh-CN" altLang="en-US" sz="2400" dirty="0" smtClean="0">
                <a:solidFill>
                  <a:prstClr val="black"/>
                </a:solidFill>
              </a:rPr>
              <a:t>使用骨架式</a:t>
            </a:r>
            <a:r>
              <a:rPr lang="zh-CN" altLang="en-US" sz="2400" dirty="0">
                <a:solidFill>
                  <a:prstClr val="black"/>
                </a:solidFill>
              </a:rPr>
              <a:t>或其他更为优良的方式。根据工程需要</a:t>
            </a:r>
            <a:r>
              <a:rPr lang="en-US" altLang="zh-CN" sz="2400" dirty="0">
                <a:solidFill>
                  <a:prstClr val="black"/>
                </a:solidFill>
              </a:rPr>
              <a:t>,</a:t>
            </a:r>
            <a:r>
              <a:rPr lang="zh-CN" altLang="en-US" sz="2400" dirty="0">
                <a:solidFill>
                  <a:prstClr val="black"/>
                </a:solidFill>
              </a:rPr>
              <a:t>在雷害或强电危害严重地段可选用非金属构件光缆</a:t>
            </a:r>
            <a:r>
              <a:rPr lang="en-US" altLang="zh-CN" sz="2400" dirty="0">
                <a:solidFill>
                  <a:prstClr val="black"/>
                </a:solidFill>
              </a:rPr>
              <a:t>,</a:t>
            </a:r>
            <a:r>
              <a:rPr lang="zh-CN" altLang="en-US" sz="2400" dirty="0">
                <a:solidFill>
                  <a:prstClr val="black"/>
                </a:solidFill>
              </a:rPr>
              <a:t>在蚁害、鼠害严重地段可选用防蚁、防鼠光缆。</a:t>
            </a:r>
          </a:p>
        </p:txBody>
      </p:sp>
    </p:spTree>
    <p:extLst>
      <p:ext uri="{BB962C8B-B14F-4D97-AF65-F5344CB8AC3E}">
        <p14:creationId xmlns:p14="http://schemas.microsoft.com/office/powerpoint/2010/main" val="29304876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752948" y="1794216"/>
            <a:ext cx="10025299" cy="4955203"/>
          </a:xfrm>
          <a:prstGeom prst="rect">
            <a:avLst/>
          </a:prstGeom>
          <a:noFill/>
          <a:ln w="9525">
            <a:noFill/>
          </a:ln>
        </p:spPr>
        <p:txBody>
          <a:bodyPr wrap="square">
            <a:spAutoFit/>
          </a:bodyPr>
          <a:lstStyle/>
          <a:p>
            <a:r>
              <a:rPr lang="en-US" altLang="zh-CN" sz="2800" b="1" dirty="0" smtClean="0">
                <a:solidFill>
                  <a:prstClr val="black"/>
                </a:solidFill>
              </a:rPr>
              <a:t>5. </a:t>
            </a:r>
            <a:r>
              <a:rPr lang="zh-CN" altLang="en-US" sz="2800" b="1" dirty="0">
                <a:solidFill>
                  <a:prstClr val="black"/>
                </a:solidFill>
              </a:rPr>
              <a:t>光缆护层结构</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）直埋光缆结构选择</a:t>
            </a:r>
          </a:p>
          <a:p>
            <a:r>
              <a:rPr lang="en-US" altLang="zh-CN" sz="2400" dirty="0" smtClean="0">
                <a:solidFill>
                  <a:prstClr val="black"/>
                </a:solidFill>
              </a:rPr>
              <a:t> </a:t>
            </a:r>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）管道光缆</a:t>
            </a:r>
            <a:r>
              <a:rPr lang="zh-CN" altLang="en-US" sz="2400" dirty="0">
                <a:solidFill>
                  <a:prstClr val="black"/>
                </a:solidFill>
              </a:rPr>
              <a:t>、硅芯管保护光缆结构选择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）架空光缆结构选择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a:t>
            </a:r>
            <a:r>
              <a:rPr lang="zh-CN" altLang="en-US" sz="2400" dirty="0">
                <a:solidFill>
                  <a:prstClr val="black"/>
                </a:solidFill>
              </a:rPr>
              <a:t>水底光缆结构选择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）局内</a:t>
            </a:r>
            <a:r>
              <a:rPr lang="zh-CN" altLang="en-US" sz="2400" dirty="0">
                <a:solidFill>
                  <a:prstClr val="black"/>
                </a:solidFill>
              </a:rPr>
              <a:t>、室内光缆结构选择</a:t>
            </a:r>
          </a:p>
          <a:p>
            <a:endParaRPr lang="zh-CN" altLang="en-US" sz="2400" dirty="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21820391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选型</a:t>
            </a:r>
          </a:p>
        </p:txBody>
      </p:sp>
      <p:sp>
        <p:nvSpPr>
          <p:cNvPr id="11268" name="文本框 7"/>
          <p:cNvSpPr txBox="1"/>
          <p:nvPr/>
        </p:nvSpPr>
        <p:spPr>
          <a:xfrm>
            <a:off x="1745171" y="2231961"/>
            <a:ext cx="8848252" cy="3477875"/>
          </a:xfrm>
          <a:prstGeom prst="rect">
            <a:avLst/>
          </a:prstGeom>
          <a:noFill/>
          <a:ln w="9525">
            <a:noFill/>
          </a:ln>
        </p:spPr>
        <p:txBody>
          <a:bodyPr wrap="square">
            <a:spAutoFit/>
          </a:bodyPr>
          <a:lstStyle/>
          <a:p>
            <a:r>
              <a:rPr lang="en-US" altLang="zh-CN" sz="2800" b="1" dirty="0" smtClean="0">
                <a:solidFill>
                  <a:prstClr val="black"/>
                </a:solidFill>
              </a:rPr>
              <a:t>5. </a:t>
            </a:r>
            <a:r>
              <a:rPr lang="zh-CN" altLang="en-US" sz="2800" b="1" dirty="0">
                <a:solidFill>
                  <a:prstClr val="black"/>
                </a:solidFill>
              </a:rPr>
              <a:t>光缆护层结构</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）防</a:t>
            </a:r>
            <a:r>
              <a:rPr lang="zh-CN" altLang="en-US" sz="2400" dirty="0">
                <a:solidFill>
                  <a:prstClr val="black"/>
                </a:solidFill>
              </a:rPr>
              <a:t>蚁光缆结构选择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）防</a:t>
            </a:r>
            <a:r>
              <a:rPr lang="zh-CN" altLang="en-US" sz="2400" dirty="0">
                <a:solidFill>
                  <a:prstClr val="black"/>
                </a:solidFill>
              </a:rPr>
              <a:t>鼠光缆结构选择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a:t>
            </a:r>
            <a:r>
              <a:rPr lang="zh-CN" altLang="en-US" sz="2400" dirty="0">
                <a:solidFill>
                  <a:prstClr val="black"/>
                </a:solidFill>
              </a:rPr>
              <a:t>电力光缆结构选择</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a:t>
            </a:r>
            <a:r>
              <a:rPr lang="en-US" altLang="zh-CN" sz="2400" dirty="0" smtClean="0">
                <a:solidFill>
                  <a:prstClr val="black"/>
                </a:solidFill>
              </a:rPr>
              <a:t>FTTH</a:t>
            </a:r>
            <a:r>
              <a:rPr lang="zh-CN" altLang="en-US" sz="2400" dirty="0">
                <a:solidFill>
                  <a:prstClr val="black"/>
                </a:solidFill>
              </a:rPr>
              <a:t>光缆结构</a:t>
            </a:r>
            <a:r>
              <a:rPr lang="zh-CN" altLang="en-US" sz="2400" dirty="0" smtClean="0">
                <a:solidFill>
                  <a:prstClr val="black"/>
                </a:solidFill>
              </a:rPr>
              <a:t>选择</a:t>
            </a:r>
            <a:endParaRPr lang="zh-CN" altLang="en-US" sz="2400" dirty="0">
              <a:solidFill>
                <a:prstClr val="black"/>
              </a:solidFill>
            </a:endParaRPr>
          </a:p>
        </p:txBody>
      </p:sp>
    </p:spTree>
    <p:extLst>
      <p:ext uri="{BB962C8B-B14F-4D97-AF65-F5344CB8AC3E}">
        <p14:creationId xmlns:p14="http://schemas.microsoft.com/office/powerpoint/2010/main" val="35779263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光缆选型</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35345530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光缆中继段系统设计</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光缆长度计算</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6085859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中继段系统设计</a:t>
            </a:r>
          </a:p>
        </p:txBody>
      </p:sp>
      <p:sp>
        <p:nvSpPr>
          <p:cNvPr id="11268" name="文本框 7"/>
          <p:cNvSpPr txBox="1"/>
          <p:nvPr/>
        </p:nvSpPr>
        <p:spPr>
          <a:xfrm>
            <a:off x="1384368" y="1949859"/>
            <a:ext cx="8848252" cy="4278094"/>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中继段系统方案设计</a:t>
            </a:r>
            <a:r>
              <a:rPr lang="en-US" altLang="zh-CN" sz="2800" b="1" dirty="0">
                <a:solidFill>
                  <a:prstClr val="black"/>
                </a:solidFill>
              </a:rPr>
              <a:t>———</a:t>
            </a:r>
            <a:r>
              <a:rPr lang="zh-CN" altLang="en-US" sz="2800" b="1" dirty="0">
                <a:solidFill>
                  <a:prstClr val="black"/>
                </a:solidFill>
              </a:rPr>
              <a:t>损耗和色散考虑</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）传输</a:t>
            </a:r>
            <a:r>
              <a:rPr lang="zh-CN" altLang="en-US" sz="2400" dirty="0">
                <a:solidFill>
                  <a:prstClr val="black"/>
                </a:solidFill>
              </a:rPr>
              <a:t>功率损耗的</a:t>
            </a:r>
            <a:r>
              <a:rPr lang="zh-CN" altLang="en-US" sz="2400" dirty="0" smtClean="0">
                <a:solidFill>
                  <a:prstClr val="black"/>
                </a:solidFill>
              </a:rPr>
              <a:t>考虑</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 </a:t>
            </a:r>
            <a:r>
              <a:rPr lang="zh-CN" altLang="en-US" sz="2400" dirty="0">
                <a:solidFill>
                  <a:prstClr val="black"/>
                </a:solidFill>
              </a:rPr>
              <a:t>传输线路色散的</a:t>
            </a:r>
            <a:r>
              <a:rPr lang="zh-CN" altLang="en-US" sz="2400" dirty="0" smtClean="0">
                <a:solidFill>
                  <a:prstClr val="black"/>
                </a:solidFill>
              </a:rPr>
              <a:t>考虑</a:t>
            </a:r>
            <a:endParaRPr lang="en-US" altLang="zh-CN" sz="2400" dirty="0" smtClean="0">
              <a:solidFill>
                <a:prstClr val="black"/>
              </a:solidFill>
            </a:endParaRPr>
          </a:p>
          <a:p>
            <a:endParaRPr lang="zh-CN" altLang="en-US" sz="2400" dirty="0">
              <a:solidFill>
                <a:prstClr val="black"/>
              </a:solidFill>
            </a:endParaRPr>
          </a:p>
          <a:p>
            <a:r>
              <a:rPr lang="zh-CN" altLang="en-US" sz="2800" b="1" dirty="0">
                <a:solidFill>
                  <a:prstClr val="black"/>
                </a:solidFill>
              </a:rPr>
              <a:t>  </a:t>
            </a:r>
            <a:r>
              <a:rPr lang="en-US" altLang="zh-CN" sz="2800" b="1" dirty="0">
                <a:solidFill>
                  <a:prstClr val="black"/>
                </a:solidFill>
              </a:rPr>
              <a:t>2. </a:t>
            </a:r>
            <a:r>
              <a:rPr lang="zh-CN" altLang="en-US" sz="2800" b="1" dirty="0">
                <a:solidFill>
                  <a:prstClr val="black"/>
                </a:solidFill>
              </a:rPr>
              <a:t>中继段系统预算</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 </a:t>
            </a:r>
            <a:r>
              <a:rPr lang="zh-CN" altLang="en-US" sz="2400" dirty="0">
                <a:solidFill>
                  <a:prstClr val="black"/>
                </a:solidFill>
              </a:rPr>
              <a:t>确定中继</a:t>
            </a:r>
            <a:r>
              <a:rPr lang="zh-CN" altLang="en-US" sz="2400" dirty="0" smtClean="0">
                <a:solidFill>
                  <a:prstClr val="black"/>
                </a:solidFill>
              </a:rPr>
              <a:t>距离</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zh-CN" altLang="en-US" sz="2400" dirty="0">
                <a:solidFill>
                  <a:prstClr val="black"/>
                </a:solidFill>
              </a:rPr>
              <a:t>验证系统是否满足传输要求</a:t>
            </a:r>
          </a:p>
        </p:txBody>
      </p:sp>
    </p:spTree>
    <p:extLst>
      <p:ext uri="{BB962C8B-B14F-4D97-AF65-F5344CB8AC3E}">
        <p14:creationId xmlns:p14="http://schemas.microsoft.com/office/powerpoint/2010/main" val="24038368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中继段系统设计</a:t>
            </a:r>
          </a:p>
        </p:txBody>
      </p:sp>
      <p:sp>
        <p:nvSpPr>
          <p:cNvPr id="11268" name="文本框 7"/>
          <p:cNvSpPr txBox="1"/>
          <p:nvPr/>
        </p:nvSpPr>
        <p:spPr>
          <a:xfrm>
            <a:off x="1218998" y="1444021"/>
            <a:ext cx="9520338" cy="5139869"/>
          </a:xfrm>
          <a:prstGeom prst="rect">
            <a:avLst/>
          </a:prstGeom>
          <a:noFill/>
          <a:ln w="9525">
            <a:noFill/>
          </a:ln>
        </p:spPr>
        <p:txBody>
          <a:bodyPr wrap="square">
            <a:spAutoFit/>
          </a:bodyPr>
          <a:lstStyle/>
          <a:p>
            <a:r>
              <a:rPr lang="en-US" altLang="zh-CN" sz="2800" b="1" dirty="0">
                <a:solidFill>
                  <a:prstClr val="black"/>
                </a:solidFill>
              </a:rPr>
              <a:t>3. </a:t>
            </a:r>
            <a:r>
              <a:rPr lang="en-US" altLang="zh-CN" sz="2800" b="1" dirty="0" smtClean="0">
                <a:solidFill>
                  <a:prstClr val="black"/>
                </a:solidFill>
              </a:rPr>
              <a:t>DWDM</a:t>
            </a:r>
            <a:r>
              <a:rPr lang="zh-CN" altLang="en-US" sz="2800" b="1" dirty="0">
                <a:solidFill>
                  <a:prstClr val="black"/>
                </a:solidFill>
              </a:rPr>
              <a:t>系统中继段距离估算</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a:t>
            </a:r>
            <a:r>
              <a:rPr lang="en-US" altLang="zh-CN" sz="2400" dirty="0" smtClean="0">
                <a:solidFill>
                  <a:prstClr val="black"/>
                </a:solidFill>
              </a:rPr>
              <a:t>DWDM</a:t>
            </a:r>
            <a:r>
              <a:rPr lang="zh-CN" altLang="en-US" sz="2400" dirty="0">
                <a:solidFill>
                  <a:prstClr val="black"/>
                </a:solidFill>
              </a:rPr>
              <a:t>系统衰减受限中继段距离</a:t>
            </a:r>
            <a:r>
              <a:rPr lang="zh-CN" altLang="en-US" sz="2400" dirty="0" smtClean="0">
                <a:solidFill>
                  <a:prstClr val="black"/>
                </a:solidFill>
              </a:rPr>
              <a:t>估算</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en-US" altLang="zh-CN" sz="2400" dirty="0" smtClean="0">
                <a:solidFill>
                  <a:prstClr val="black"/>
                </a:solidFill>
              </a:rPr>
              <a:t>DWDM</a:t>
            </a:r>
            <a:r>
              <a:rPr lang="zh-CN" altLang="en-US" sz="2400" dirty="0">
                <a:solidFill>
                  <a:prstClr val="black"/>
                </a:solidFill>
              </a:rPr>
              <a:t>系统色散受限中继段距离</a:t>
            </a:r>
            <a:r>
              <a:rPr lang="zh-CN" altLang="en-US" sz="2400" dirty="0" smtClean="0">
                <a:solidFill>
                  <a:prstClr val="black"/>
                </a:solidFill>
              </a:rPr>
              <a:t>计算</a:t>
            </a:r>
            <a:endParaRPr lang="en-US" altLang="zh-CN" sz="2400" dirty="0" smtClean="0">
              <a:solidFill>
                <a:prstClr val="black"/>
              </a:solidFill>
            </a:endParaRPr>
          </a:p>
          <a:p>
            <a:endParaRPr lang="zh-CN" altLang="en-US" sz="2800" b="1" dirty="0">
              <a:solidFill>
                <a:prstClr val="black"/>
              </a:solidFill>
            </a:endParaRPr>
          </a:p>
          <a:p>
            <a:r>
              <a:rPr lang="en-US" altLang="zh-CN" sz="2800" b="1" dirty="0">
                <a:solidFill>
                  <a:prstClr val="black"/>
                </a:solidFill>
              </a:rPr>
              <a:t>4. </a:t>
            </a:r>
            <a:r>
              <a:rPr lang="zh-CN" altLang="en-US" sz="2800" b="1" dirty="0">
                <a:solidFill>
                  <a:prstClr val="black"/>
                </a:solidFill>
              </a:rPr>
              <a:t>高速光纤系统偏振模色散</a:t>
            </a:r>
            <a:r>
              <a:rPr lang="en-US" altLang="zh-CN" sz="2800" b="1" dirty="0">
                <a:solidFill>
                  <a:prstClr val="black"/>
                </a:solidFill>
              </a:rPr>
              <a:t>(PMD)</a:t>
            </a:r>
            <a:r>
              <a:rPr lang="zh-CN" altLang="en-US" sz="2800" b="1" dirty="0">
                <a:solidFill>
                  <a:prstClr val="black"/>
                </a:solidFill>
              </a:rPr>
              <a:t>受限中继段距离</a:t>
            </a:r>
            <a:r>
              <a:rPr lang="zh-CN" altLang="en-US" sz="2800" b="1" dirty="0" smtClean="0">
                <a:solidFill>
                  <a:prstClr val="black"/>
                </a:solidFill>
              </a:rPr>
              <a:t>估算</a:t>
            </a:r>
            <a:endParaRPr lang="en-US" altLang="zh-CN" sz="2800" b="1" dirty="0" smtClean="0">
              <a:solidFill>
                <a:prstClr val="black"/>
              </a:solidFill>
            </a:endParaRPr>
          </a:p>
          <a:p>
            <a:endParaRPr lang="en-US" altLang="zh-CN" sz="2400" dirty="0" smtClean="0">
              <a:solidFill>
                <a:prstClr val="black"/>
              </a:solidFill>
            </a:endParaRPr>
          </a:p>
          <a:p>
            <a:r>
              <a:rPr lang="en-US" altLang="zh-CN" sz="2800" b="1" dirty="0" smtClean="0">
                <a:solidFill>
                  <a:prstClr val="black"/>
                </a:solidFill>
              </a:rPr>
              <a:t>5</a:t>
            </a:r>
            <a:r>
              <a:rPr lang="en-US" altLang="zh-CN" sz="2800" b="1" dirty="0">
                <a:solidFill>
                  <a:prstClr val="black"/>
                </a:solidFill>
              </a:rPr>
              <a:t>. </a:t>
            </a:r>
            <a:r>
              <a:rPr lang="zh-CN" altLang="en-US" sz="2800" b="1" dirty="0">
                <a:solidFill>
                  <a:prstClr val="black"/>
                </a:solidFill>
              </a:rPr>
              <a:t>光分配网络</a:t>
            </a:r>
            <a:r>
              <a:rPr lang="en-US" altLang="zh-CN" sz="2800" b="1" dirty="0">
                <a:solidFill>
                  <a:prstClr val="black"/>
                </a:solidFill>
              </a:rPr>
              <a:t>(ODN)</a:t>
            </a:r>
            <a:r>
              <a:rPr lang="zh-CN" altLang="en-US" sz="2800" b="1" dirty="0">
                <a:solidFill>
                  <a:prstClr val="black"/>
                </a:solidFill>
              </a:rPr>
              <a:t>光通道衰减核算</a:t>
            </a:r>
            <a:endParaRPr lang="en-US" altLang="zh-CN" sz="2800" b="1" dirty="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a:t>
            </a:r>
            <a:r>
              <a:rPr lang="en-US" altLang="zh-CN" sz="2400" dirty="0" smtClean="0">
                <a:solidFill>
                  <a:prstClr val="black"/>
                </a:solidFill>
              </a:rPr>
              <a:t>ODN</a:t>
            </a:r>
            <a:r>
              <a:rPr lang="zh-CN" altLang="en-US" sz="2400" dirty="0">
                <a:solidFill>
                  <a:prstClr val="black"/>
                </a:solidFill>
              </a:rPr>
              <a:t>光通道衰减设计计算</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）验证</a:t>
            </a:r>
            <a:r>
              <a:rPr lang="en-US" altLang="zh-CN" sz="2400" dirty="0">
                <a:solidFill>
                  <a:prstClr val="black"/>
                </a:solidFill>
              </a:rPr>
              <a:t>ODN</a:t>
            </a:r>
            <a:r>
              <a:rPr lang="zh-CN" altLang="en-US" sz="2400" dirty="0">
                <a:solidFill>
                  <a:prstClr val="black"/>
                </a:solidFill>
              </a:rPr>
              <a:t>系统能否正常工作</a:t>
            </a:r>
          </a:p>
        </p:txBody>
      </p:sp>
    </p:spTree>
    <p:extLst>
      <p:ext uri="{BB962C8B-B14F-4D97-AF65-F5344CB8AC3E}">
        <p14:creationId xmlns:p14="http://schemas.microsoft.com/office/powerpoint/2010/main" val="3582614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光缆选型</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5259789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光缆中继段系统设计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光缆长度计算</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光缆接续、进局和成端设计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13090898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2.6.7  </a:t>
            </a:r>
            <a:r>
              <a:rPr lang="zh-CN" altLang="en-US" sz="3200" dirty="0" smtClean="0">
                <a:solidFill>
                  <a:prstClr val="white"/>
                </a:solidFill>
                <a:latin typeface="微软雅黑" panose="020B0503020204020204" pitchFamily="34" charset="-122"/>
                <a:ea typeface="微软雅黑" panose="020B0503020204020204" pitchFamily="34" charset="-122"/>
              </a:rPr>
              <a:t>光缆长度计算</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841375" y="1891492"/>
            <a:ext cx="9520338" cy="4216539"/>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影响</a:t>
            </a:r>
            <a:r>
              <a:rPr lang="zh-CN" altLang="en-US" sz="2800" b="1" dirty="0">
                <a:solidFill>
                  <a:prstClr val="black"/>
                </a:solidFill>
              </a:rPr>
              <a:t>通信光缆长度计算的</a:t>
            </a:r>
            <a:r>
              <a:rPr lang="zh-CN" altLang="en-US" sz="2800" b="1" dirty="0" smtClean="0">
                <a:solidFill>
                  <a:prstClr val="black"/>
                </a:solidFill>
              </a:rPr>
              <a:t>因素</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）敷设方式</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）光缆型号</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）接头位置</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）路由长度</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）各种</a:t>
            </a:r>
            <a:r>
              <a:rPr lang="zh-CN" altLang="en-US" sz="2400" dirty="0">
                <a:solidFill>
                  <a:prstClr val="black"/>
                </a:solidFill>
              </a:rPr>
              <a:t>预留</a:t>
            </a:r>
            <a:r>
              <a:rPr lang="zh-CN" altLang="en-US" sz="2400" dirty="0" smtClean="0">
                <a:solidFill>
                  <a:prstClr val="black"/>
                </a:solidFill>
              </a:rPr>
              <a:t>。</a:t>
            </a:r>
            <a:endParaRPr lang="zh-CN" altLang="en-US" sz="2800" b="1" dirty="0">
              <a:solidFill>
                <a:prstClr val="black"/>
              </a:solidFill>
            </a:endParaRPr>
          </a:p>
        </p:txBody>
      </p:sp>
    </p:spTree>
    <p:extLst>
      <p:ext uri="{BB962C8B-B14F-4D97-AF65-F5344CB8AC3E}">
        <p14:creationId xmlns:p14="http://schemas.microsoft.com/office/powerpoint/2010/main" val="22803341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突变型多模光纤导光原理</a:t>
            </a:r>
          </a:p>
        </p:txBody>
      </p:sp>
      <p:pic>
        <p:nvPicPr>
          <p:cNvPr id="21" name="图片 11" descr="IMG_256"/>
          <p:cNvPicPr>
            <a:picLocks noChangeAspect="1"/>
          </p:cNvPicPr>
          <p:nvPr/>
        </p:nvPicPr>
        <p:blipFill>
          <a:blip r:embed="rId3"/>
          <a:stretch>
            <a:fillRect/>
          </a:stretch>
        </p:blipFill>
        <p:spPr>
          <a:xfrm>
            <a:off x="2168525" y="2306955"/>
            <a:ext cx="8279130" cy="3345180"/>
          </a:xfrm>
          <a:prstGeom prst="rect">
            <a:avLst/>
          </a:prstGeom>
          <a:noFill/>
          <a:ln w="9525">
            <a:noFill/>
          </a:ln>
        </p:spPr>
      </p:pic>
      <p:sp>
        <p:nvSpPr>
          <p:cNvPr id="5" name="文本框 4"/>
          <p:cNvSpPr txBox="1"/>
          <p:nvPr/>
        </p:nvSpPr>
        <p:spPr>
          <a:xfrm>
            <a:off x="4436745" y="5919470"/>
            <a:ext cx="4064000" cy="368300"/>
          </a:xfrm>
          <a:prstGeom prst="rect">
            <a:avLst/>
          </a:prstGeom>
          <a:noFill/>
        </p:spPr>
        <p:txBody>
          <a:bodyPr wrap="square" rtlCol="0">
            <a:spAutoFit/>
          </a:bodyPr>
          <a:lstStyle/>
          <a:p>
            <a:r>
              <a:rPr lang="zh-CN" altLang="en-US"/>
              <a:t>光在突变型多模光纤中的传播</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charRg st="0" end="12"/>
                                            </p:txEl>
                                          </p:spTgt>
                                        </p:tgtEl>
                                        <p:attrNameLst>
                                          <p:attrName>style.visibility</p:attrName>
                                        </p:attrNameLst>
                                      </p:cBhvr>
                                      <p:to>
                                        <p:strVal val="visible"/>
                                      </p:to>
                                    </p:set>
                                    <p:anim calcmode="lin" valueType="num">
                                      <p:cBhvr additive="base">
                                        <p:cTn id="20"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2.6.7  </a:t>
            </a:r>
            <a:r>
              <a:rPr lang="zh-CN" altLang="en-US" sz="3200" dirty="0" smtClean="0">
                <a:solidFill>
                  <a:prstClr val="white"/>
                </a:solidFill>
                <a:latin typeface="微软雅黑" panose="020B0503020204020204" pitchFamily="34" charset="-122"/>
                <a:ea typeface="微软雅黑" panose="020B0503020204020204" pitchFamily="34" charset="-122"/>
              </a:rPr>
              <a:t>光缆长度计算</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841374" y="1891492"/>
            <a:ext cx="10520531" cy="421653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中继段光缆长度计算</a:t>
            </a:r>
            <a:r>
              <a:rPr lang="zh-CN" altLang="en-US" sz="2800" b="1" dirty="0" smtClean="0">
                <a:solidFill>
                  <a:prstClr val="black"/>
                </a:solidFill>
              </a:rPr>
              <a:t>步骤</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第一</a:t>
            </a:r>
            <a:r>
              <a:rPr lang="zh-CN" altLang="en-US" sz="2400" dirty="0">
                <a:solidFill>
                  <a:prstClr val="black"/>
                </a:solidFill>
              </a:rPr>
              <a:t>步</a:t>
            </a:r>
            <a:r>
              <a:rPr lang="en-US" altLang="zh-CN" sz="2400" dirty="0">
                <a:solidFill>
                  <a:prstClr val="black"/>
                </a:solidFill>
              </a:rPr>
              <a:t>: </a:t>
            </a:r>
            <a:r>
              <a:rPr lang="zh-CN" altLang="en-US" sz="2400" dirty="0">
                <a:solidFill>
                  <a:prstClr val="black"/>
                </a:solidFill>
              </a:rPr>
              <a:t>确定光缆接头</a:t>
            </a:r>
            <a:r>
              <a:rPr lang="zh-CN" altLang="en-US" sz="2400" dirty="0" smtClean="0">
                <a:solidFill>
                  <a:prstClr val="black"/>
                </a:solidFill>
              </a:rPr>
              <a:t>位置</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第二</a:t>
            </a:r>
            <a:r>
              <a:rPr lang="zh-CN" altLang="en-US" sz="2400" dirty="0">
                <a:solidFill>
                  <a:prstClr val="black"/>
                </a:solidFill>
              </a:rPr>
              <a:t>步</a:t>
            </a:r>
            <a:r>
              <a:rPr lang="en-US" altLang="zh-CN" sz="2400" dirty="0">
                <a:solidFill>
                  <a:prstClr val="black"/>
                </a:solidFill>
              </a:rPr>
              <a:t>: </a:t>
            </a:r>
            <a:r>
              <a:rPr lang="zh-CN" altLang="en-US" sz="2400" dirty="0">
                <a:solidFill>
                  <a:prstClr val="black"/>
                </a:solidFill>
              </a:rPr>
              <a:t>丈量相邻接头点之间的路由</a:t>
            </a:r>
            <a:r>
              <a:rPr lang="zh-CN" altLang="en-US" sz="2400" dirty="0" smtClean="0">
                <a:solidFill>
                  <a:prstClr val="black"/>
                </a:solidFill>
              </a:rPr>
              <a:t>长度</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第三</a:t>
            </a:r>
            <a:r>
              <a:rPr lang="zh-CN" altLang="en-US" sz="2400" dirty="0">
                <a:solidFill>
                  <a:prstClr val="black"/>
                </a:solidFill>
              </a:rPr>
              <a:t>步</a:t>
            </a:r>
            <a:r>
              <a:rPr lang="en-US" altLang="zh-CN" sz="2400" dirty="0">
                <a:solidFill>
                  <a:prstClr val="black"/>
                </a:solidFill>
              </a:rPr>
              <a:t>: </a:t>
            </a:r>
            <a:r>
              <a:rPr lang="zh-CN" altLang="en-US" sz="2400" dirty="0">
                <a:solidFill>
                  <a:prstClr val="black"/>
                </a:solidFill>
              </a:rPr>
              <a:t>计算陆地光缆、水底光缆相邻接头点之间的光缆敷设</a:t>
            </a:r>
            <a:r>
              <a:rPr lang="zh-CN" altLang="en-US" sz="2400" dirty="0" smtClean="0">
                <a:solidFill>
                  <a:prstClr val="black"/>
                </a:solidFill>
              </a:rPr>
              <a:t>长度</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第四</a:t>
            </a:r>
            <a:r>
              <a:rPr lang="zh-CN" altLang="en-US" sz="2400" dirty="0">
                <a:solidFill>
                  <a:prstClr val="black"/>
                </a:solidFill>
              </a:rPr>
              <a:t>步</a:t>
            </a:r>
            <a:r>
              <a:rPr lang="en-US" altLang="zh-CN" sz="2400" dirty="0">
                <a:solidFill>
                  <a:prstClr val="black"/>
                </a:solidFill>
              </a:rPr>
              <a:t>: </a:t>
            </a:r>
            <a:r>
              <a:rPr lang="zh-CN" altLang="en-US" sz="2400" dirty="0">
                <a:solidFill>
                  <a:prstClr val="black"/>
                </a:solidFill>
              </a:rPr>
              <a:t>确定相邻接头点之间所需光缆材料</a:t>
            </a:r>
            <a:r>
              <a:rPr lang="zh-CN" altLang="en-US" sz="2400" dirty="0" smtClean="0">
                <a:solidFill>
                  <a:prstClr val="black"/>
                </a:solidFill>
              </a:rPr>
              <a:t>长度</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第五</a:t>
            </a:r>
            <a:r>
              <a:rPr lang="zh-CN" altLang="en-US" sz="2400" dirty="0">
                <a:solidFill>
                  <a:prstClr val="black"/>
                </a:solidFill>
              </a:rPr>
              <a:t>步</a:t>
            </a:r>
            <a:r>
              <a:rPr lang="en-US" altLang="zh-CN" sz="2400" dirty="0">
                <a:solidFill>
                  <a:prstClr val="black"/>
                </a:solidFill>
              </a:rPr>
              <a:t>: </a:t>
            </a:r>
            <a:r>
              <a:rPr lang="zh-CN" altLang="en-US" sz="2400" dirty="0">
                <a:solidFill>
                  <a:prstClr val="black"/>
                </a:solidFill>
              </a:rPr>
              <a:t>中继段各型号光缆材料长度</a:t>
            </a:r>
            <a:r>
              <a:rPr lang="zh-CN" altLang="en-US" sz="2400" dirty="0" smtClean="0">
                <a:solidFill>
                  <a:prstClr val="black"/>
                </a:solidFill>
              </a:rPr>
              <a:t>汇总</a:t>
            </a:r>
            <a:endParaRPr lang="zh-CN" altLang="en-US" sz="2400" dirty="0">
              <a:solidFill>
                <a:prstClr val="black"/>
              </a:solidFill>
            </a:endParaRPr>
          </a:p>
        </p:txBody>
      </p:sp>
    </p:spTree>
    <p:extLst>
      <p:ext uri="{BB962C8B-B14F-4D97-AF65-F5344CB8AC3E}">
        <p14:creationId xmlns:p14="http://schemas.microsoft.com/office/powerpoint/2010/main" val="14125066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光缆选型</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11202620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光缆中继段系统设计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光缆长度计算</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光缆接续、进局和成端设计</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143328280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2.6.8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接续、进局和成端设计</a:t>
            </a:r>
          </a:p>
        </p:txBody>
      </p:sp>
      <p:sp>
        <p:nvSpPr>
          <p:cNvPr id="11268" name="文本框 7"/>
          <p:cNvSpPr txBox="1"/>
          <p:nvPr/>
        </p:nvSpPr>
        <p:spPr>
          <a:xfrm>
            <a:off x="714915" y="1541296"/>
            <a:ext cx="10520531" cy="4585871"/>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光缆接续</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光纤连接包括</a:t>
            </a:r>
            <a:r>
              <a:rPr lang="zh-CN" altLang="en-US" sz="2400" dirty="0">
                <a:solidFill>
                  <a:prstClr val="black"/>
                </a:solidFill>
              </a:rPr>
              <a:t>固定连接和活动连接</a:t>
            </a:r>
            <a:r>
              <a:rPr lang="en-US" altLang="zh-CN" sz="2400" dirty="0">
                <a:solidFill>
                  <a:prstClr val="black"/>
                </a:solidFill>
              </a:rPr>
              <a:t>,</a:t>
            </a:r>
            <a:r>
              <a:rPr lang="zh-CN" altLang="en-US" sz="2400" dirty="0">
                <a:solidFill>
                  <a:prstClr val="black"/>
                </a:solidFill>
              </a:rPr>
              <a:t>其中固定连接常采用熔</a:t>
            </a:r>
            <a:r>
              <a:rPr lang="zh-CN" altLang="en-US" sz="2400" dirty="0" smtClean="0">
                <a:solidFill>
                  <a:prstClr val="black"/>
                </a:solidFill>
              </a:rPr>
              <a:t>接和</a:t>
            </a:r>
            <a:r>
              <a:rPr lang="zh-CN" altLang="en-US" sz="2400" dirty="0">
                <a:solidFill>
                  <a:prstClr val="black"/>
                </a:solidFill>
              </a:rPr>
              <a:t>机械连接</a:t>
            </a:r>
            <a:r>
              <a:rPr lang="en-US" altLang="zh-CN" sz="2400" dirty="0">
                <a:solidFill>
                  <a:prstClr val="black"/>
                </a:solidFill>
              </a:rPr>
              <a:t>,</a:t>
            </a:r>
            <a:r>
              <a:rPr lang="zh-CN" altLang="en-US" sz="2400" dirty="0">
                <a:solidFill>
                  <a:prstClr val="black"/>
                </a:solidFill>
              </a:rPr>
              <a:t>以熔接为主</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）室外</a:t>
            </a:r>
            <a:r>
              <a:rPr lang="zh-CN" altLang="en-US" sz="2400" dirty="0">
                <a:solidFill>
                  <a:prstClr val="black"/>
                </a:solidFill>
              </a:rPr>
              <a:t>光缆的直接和分歧接续应采用光缆接头盒进行</a:t>
            </a:r>
            <a:r>
              <a:rPr lang="zh-CN" altLang="en-US" sz="2400" dirty="0" smtClean="0">
                <a:solidFill>
                  <a:prstClr val="black"/>
                </a:solidFill>
              </a:rPr>
              <a:t>保护</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）长途网</a:t>
            </a:r>
            <a:r>
              <a:rPr lang="zh-CN" altLang="en-US" sz="2400" dirty="0">
                <a:solidFill>
                  <a:prstClr val="black"/>
                </a:solidFill>
              </a:rPr>
              <a:t>、本地网、接入网光缆光纤接续</a:t>
            </a:r>
            <a:r>
              <a:rPr lang="zh-CN" altLang="en-US" sz="2400" dirty="0" smtClean="0">
                <a:solidFill>
                  <a:prstClr val="black"/>
                </a:solidFill>
              </a:rPr>
              <a:t>方法</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）控制</a:t>
            </a:r>
            <a:r>
              <a:rPr lang="zh-CN" altLang="en-US" sz="2400" dirty="0">
                <a:solidFill>
                  <a:prstClr val="black"/>
                </a:solidFill>
              </a:rPr>
              <a:t>光纤固定接头的</a:t>
            </a:r>
            <a:r>
              <a:rPr lang="zh-CN" altLang="en-US" sz="2400" dirty="0" smtClean="0">
                <a:solidFill>
                  <a:prstClr val="black"/>
                </a:solidFill>
              </a:rPr>
              <a:t>衰减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）人孔</a:t>
            </a:r>
            <a:r>
              <a:rPr lang="zh-CN" altLang="en-US" sz="2400" dirty="0">
                <a:solidFill>
                  <a:prstClr val="black"/>
                </a:solidFill>
              </a:rPr>
              <a:t>内光缆接头盒的设置</a:t>
            </a:r>
          </a:p>
        </p:txBody>
      </p:sp>
    </p:spTree>
    <p:extLst>
      <p:ext uri="{BB962C8B-B14F-4D97-AF65-F5344CB8AC3E}">
        <p14:creationId xmlns:p14="http://schemas.microsoft.com/office/powerpoint/2010/main" val="6824487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2.6.8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接续、进局和成端设计</a:t>
            </a:r>
          </a:p>
        </p:txBody>
      </p:sp>
      <p:sp>
        <p:nvSpPr>
          <p:cNvPr id="11268" name="文本框 7"/>
          <p:cNvSpPr txBox="1"/>
          <p:nvPr/>
        </p:nvSpPr>
        <p:spPr>
          <a:xfrm>
            <a:off x="714915" y="1541296"/>
            <a:ext cx="10520531" cy="4955203"/>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a:solidFill>
                  <a:prstClr val="black"/>
                </a:solidFill>
              </a:rPr>
              <a:t>光缆进局和成端</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smtClean="0">
                <a:solidFill>
                  <a:prstClr val="black"/>
                </a:solidFill>
              </a:rPr>
              <a:t>        (</a:t>
            </a:r>
            <a:r>
              <a:rPr lang="en-US" altLang="zh-CN" sz="2400" dirty="0">
                <a:solidFill>
                  <a:prstClr val="black"/>
                </a:solidFill>
              </a:rPr>
              <a:t>1) </a:t>
            </a:r>
            <a:r>
              <a:rPr lang="zh-CN" altLang="en-US" sz="2400" dirty="0">
                <a:solidFill>
                  <a:prstClr val="black"/>
                </a:solidFill>
              </a:rPr>
              <a:t>在雷击严重区域或强电影响严重的区域</a:t>
            </a:r>
            <a:r>
              <a:rPr lang="en-US" altLang="zh-CN" sz="2400" dirty="0">
                <a:solidFill>
                  <a:prstClr val="black"/>
                </a:solidFill>
              </a:rPr>
              <a:t>,</a:t>
            </a:r>
            <a:r>
              <a:rPr lang="zh-CN" altLang="en-US" sz="2400" dirty="0">
                <a:solidFill>
                  <a:prstClr val="black"/>
                </a:solidFill>
              </a:rPr>
              <a:t>应采用无金属、非延燃外护套室内</a:t>
            </a:r>
            <a:r>
              <a:rPr lang="zh-CN" altLang="en-US" sz="2400" dirty="0" smtClean="0">
                <a:solidFill>
                  <a:prstClr val="black"/>
                </a:solidFill>
              </a:rPr>
              <a:t>光缆进</a:t>
            </a:r>
            <a:r>
              <a:rPr lang="zh-CN" altLang="en-US" sz="2400" dirty="0">
                <a:solidFill>
                  <a:prstClr val="black"/>
                </a:solidFill>
              </a:rPr>
              <a:t>局</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在无雷击或雷暴日少、无强电影响的区域可以采用室外光缆直接进局</a:t>
            </a:r>
            <a:r>
              <a:rPr lang="en-US" altLang="zh-CN" sz="2400" dirty="0">
                <a:solidFill>
                  <a:prstClr val="black"/>
                </a:solidFill>
              </a:rPr>
              <a:t>,</a:t>
            </a:r>
            <a:r>
              <a:rPr lang="zh-CN" altLang="en-US" sz="2400" dirty="0">
                <a:solidFill>
                  <a:prstClr val="black"/>
                </a:solidFill>
              </a:rPr>
              <a:t>但应采取严格的防火</a:t>
            </a:r>
            <a:r>
              <a:rPr lang="zh-CN" altLang="en-US" sz="2400" dirty="0" smtClean="0">
                <a:solidFill>
                  <a:prstClr val="black"/>
                </a:solidFill>
              </a:rPr>
              <a:t>措施和光缆金属构件接地。</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en-US" altLang="zh-CN" sz="2400" dirty="0">
                <a:solidFill>
                  <a:prstClr val="black"/>
                </a:solidFill>
              </a:rPr>
              <a:t>3) </a:t>
            </a:r>
            <a:r>
              <a:rPr lang="zh-CN" altLang="en-US" sz="2400" dirty="0">
                <a:solidFill>
                  <a:prstClr val="black"/>
                </a:solidFill>
              </a:rPr>
              <a:t>在大型机房或枢纽楼内布放光缆需跨越防震缝时</a:t>
            </a:r>
            <a:r>
              <a:rPr lang="en-US" altLang="zh-CN" sz="2400" dirty="0">
                <a:solidFill>
                  <a:prstClr val="black"/>
                </a:solidFill>
              </a:rPr>
              <a:t>,</a:t>
            </a:r>
            <a:r>
              <a:rPr lang="zh-CN" altLang="en-US" sz="2400" dirty="0">
                <a:solidFill>
                  <a:prstClr val="black"/>
                </a:solidFill>
              </a:rPr>
              <a:t>应在防震缝处留有适当余量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4) </a:t>
            </a:r>
            <a:r>
              <a:rPr lang="zh-CN" altLang="en-US" sz="2400" dirty="0">
                <a:solidFill>
                  <a:prstClr val="black"/>
                </a:solidFill>
              </a:rPr>
              <a:t>光缆有终端盒成端和</a:t>
            </a:r>
            <a:r>
              <a:rPr lang="en-US" altLang="zh-CN" sz="2400" dirty="0">
                <a:solidFill>
                  <a:prstClr val="black"/>
                </a:solidFill>
              </a:rPr>
              <a:t>ODF</a:t>
            </a:r>
            <a:r>
              <a:rPr lang="zh-CN" altLang="en-US" sz="2400" dirty="0">
                <a:solidFill>
                  <a:prstClr val="black"/>
                </a:solidFill>
              </a:rPr>
              <a:t>成端两种成端方式。光缆进入局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中应采用</a:t>
            </a:r>
            <a:r>
              <a:rPr lang="en-US" altLang="zh-CN" sz="2400" dirty="0">
                <a:solidFill>
                  <a:prstClr val="black"/>
                </a:solidFill>
              </a:rPr>
              <a:t>ODF</a:t>
            </a:r>
            <a:r>
              <a:rPr lang="zh-CN" altLang="en-US" sz="2400" dirty="0" smtClean="0">
                <a:solidFill>
                  <a:prstClr val="black"/>
                </a:solidFill>
              </a:rPr>
              <a:t>成端方</a:t>
            </a:r>
            <a:r>
              <a:rPr lang="zh-CN" altLang="en-US" sz="2400" dirty="0">
                <a:solidFill>
                  <a:prstClr val="black"/>
                </a:solidFill>
              </a:rPr>
              <a:t>式。</a:t>
            </a:r>
          </a:p>
        </p:txBody>
      </p:sp>
    </p:spTree>
    <p:extLst>
      <p:ext uri="{BB962C8B-B14F-4D97-AF65-F5344CB8AC3E}">
        <p14:creationId xmlns:p14="http://schemas.microsoft.com/office/powerpoint/2010/main" val="32976207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光缆选型</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3758736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光缆中继段系统设计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光缆长度计算</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光缆接续、进局和成端设计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 交接箱容量的选择与设置</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光缆线路防护设计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34340860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2.6.9  </a:t>
            </a:r>
            <a:r>
              <a:rPr lang="zh-CN" altLang="en-US" sz="3200" dirty="0" smtClean="0">
                <a:solidFill>
                  <a:prstClr val="white"/>
                </a:solidFill>
                <a:latin typeface="微软雅黑" panose="020B0503020204020204" pitchFamily="34" charset="-122"/>
                <a:ea typeface="微软雅黑" panose="020B0503020204020204" pitchFamily="34" charset="-122"/>
              </a:rPr>
              <a:t>交接箱</a:t>
            </a:r>
            <a:r>
              <a:rPr lang="zh-CN" altLang="en-US" sz="3200" dirty="0">
                <a:solidFill>
                  <a:prstClr val="white"/>
                </a:solidFill>
                <a:latin typeface="微软雅黑" panose="020B0503020204020204" pitchFamily="34" charset="-122"/>
                <a:ea typeface="微软雅黑" panose="020B0503020204020204" pitchFamily="34" charset="-122"/>
              </a:rPr>
              <a:t>容量的选择与</a:t>
            </a:r>
            <a:r>
              <a:rPr lang="zh-CN" altLang="en-US" sz="3200" dirty="0" smtClean="0">
                <a:solidFill>
                  <a:prstClr val="white"/>
                </a:solidFill>
                <a:latin typeface="微软雅黑" panose="020B0503020204020204" pitchFamily="34" charset="-122"/>
                <a:ea typeface="微软雅黑" panose="020B0503020204020204" pitchFamily="34" charset="-122"/>
              </a:rPr>
              <a:t>设置</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77850" y="1356470"/>
            <a:ext cx="10520531" cy="4708981"/>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smtClean="0">
                <a:solidFill>
                  <a:prstClr val="black"/>
                </a:solidFill>
              </a:rPr>
              <a:t>交接箱</a:t>
            </a:r>
            <a:r>
              <a:rPr lang="zh-CN" altLang="en-US" sz="2800" b="1" dirty="0">
                <a:solidFill>
                  <a:prstClr val="black"/>
                </a:solidFill>
              </a:rPr>
              <a:t>容量的</a:t>
            </a:r>
            <a:r>
              <a:rPr lang="zh-CN" altLang="en-US" sz="2800" b="1" dirty="0" smtClean="0">
                <a:solidFill>
                  <a:prstClr val="black"/>
                </a:solidFill>
              </a:rPr>
              <a:t>选择</a:t>
            </a:r>
            <a:endParaRPr lang="en-US" altLang="zh-CN" sz="2800" b="1" dirty="0" smtClean="0">
              <a:solidFill>
                <a:prstClr val="black"/>
              </a:solidFill>
            </a:endParaRPr>
          </a:p>
          <a:p>
            <a:endParaRPr lang="en-US" altLang="zh-CN" sz="2400" dirty="0" smtClean="0">
              <a:solidFill>
                <a:prstClr val="black"/>
              </a:solidFill>
            </a:endParaRPr>
          </a:p>
          <a:p>
            <a:r>
              <a:rPr lang="en-US" altLang="zh-CN" sz="2800" b="1" dirty="0">
                <a:solidFill>
                  <a:prstClr val="black"/>
                </a:solidFill>
              </a:rPr>
              <a:t>2. </a:t>
            </a:r>
            <a:r>
              <a:rPr lang="zh-CN" altLang="en-US" sz="2800" b="1" dirty="0">
                <a:solidFill>
                  <a:prstClr val="black"/>
                </a:solidFill>
              </a:rPr>
              <a:t>交接箱安装方式的选择</a:t>
            </a:r>
            <a:endParaRPr lang="en-US" altLang="zh-CN" sz="2800" b="1" dirty="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光缆</a:t>
            </a:r>
            <a:r>
              <a:rPr lang="zh-CN" altLang="en-US" sz="2400" dirty="0">
                <a:solidFill>
                  <a:prstClr val="black"/>
                </a:solidFill>
              </a:rPr>
              <a:t>交接箱一般有架空和落地两种安装方式</a:t>
            </a:r>
          </a:p>
          <a:p>
            <a:r>
              <a:rPr lang="zh-CN" altLang="en-US" sz="2400" dirty="0" smtClean="0">
                <a:solidFill>
                  <a:prstClr val="black"/>
                </a:solidFill>
              </a:rPr>
              <a:t>        </a:t>
            </a:r>
            <a:endParaRPr lang="en-US" altLang="zh-CN" sz="2400" dirty="0" smtClean="0">
              <a:solidFill>
                <a:prstClr val="black"/>
              </a:solidFill>
            </a:endParaRPr>
          </a:p>
          <a:p>
            <a:r>
              <a:rPr lang="en-US" altLang="zh-CN" sz="2800" b="1" dirty="0">
                <a:solidFill>
                  <a:prstClr val="black"/>
                </a:solidFill>
              </a:rPr>
              <a:t>3. </a:t>
            </a:r>
            <a:r>
              <a:rPr lang="zh-CN" altLang="en-US" sz="2800" b="1" dirty="0">
                <a:solidFill>
                  <a:prstClr val="black"/>
                </a:solidFill>
              </a:rPr>
              <a:t>交接箱位置的选择</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）不</a:t>
            </a:r>
            <a:r>
              <a:rPr lang="zh-CN" altLang="en-US" sz="2400" dirty="0">
                <a:solidFill>
                  <a:prstClr val="black"/>
                </a:solidFill>
              </a:rPr>
              <a:t>妨碍交通</a:t>
            </a:r>
            <a:r>
              <a:rPr lang="en-US" altLang="zh-CN" sz="2400" dirty="0">
                <a:solidFill>
                  <a:prstClr val="black"/>
                </a:solidFill>
              </a:rPr>
              <a:t>,</a:t>
            </a:r>
            <a:r>
              <a:rPr lang="zh-CN" altLang="en-US" sz="2400" dirty="0">
                <a:solidFill>
                  <a:prstClr val="black"/>
                </a:solidFill>
              </a:rPr>
              <a:t>不影响市容观瞻</a:t>
            </a:r>
            <a:r>
              <a:rPr lang="en-US" altLang="zh-CN" sz="2400" dirty="0">
                <a:solidFill>
                  <a:prstClr val="black"/>
                </a:solidFill>
              </a:rPr>
              <a:t>,</a:t>
            </a:r>
            <a:r>
              <a:rPr lang="zh-CN" altLang="en-US" sz="2400" dirty="0">
                <a:solidFill>
                  <a:prstClr val="black"/>
                </a:solidFill>
              </a:rPr>
              <a:t>符合城市规划的地方</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）靠近</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a:t>
            </a:r>
            <a:r>
              <a:rPr lang="en-US" altLang="zh-CN" sz="2400" dirty="0">
                <a:solidFill>
                  <a:prstClr val="black"/>
                </a:solidFill>
              </a:rPr>
              <a:t>,</a:t>
            </a:r>
            <a:r>
              <a:rPr lang="zh-CN" altLang="en-US" sz="2400" dirty="0">
                <a:solidFill>
                  <a:prstClr val="black"/>
                </a:solidFill>
              </a:rPr>
              <a:t>利于光缆出入的地方</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）无</a:t>
            </a:r>
            <a:r>
              <a:rPr lang="zh-CN" altLang="en-US" sz="2400" dirty="0">
                <a:solidFill>
                  <a:prstClr val="black"/>
                </a:solidFill>
              </a:rPr>
              <a:t>自然灾害</a:t>
            </a:r>
            <a:r>
              <a:rPr lang="en-US" altLang="zh-CN" sz="2400" dirty="0">
                <a:solidFill>
                  <a:prstClr val="black"/>
                </a:solidFill>
              </a:rPr>
              <a:t>,</a:t>
            </a:r>
            <a:r>
              <a:rPr lang="zh-CN" altLang="en-US" sz="2400" dirty="0">
                <a:solidFill>
                  <a:prstClr val="black"/>
                </a:solidFill>
              </a:rPr>
              <a:t>安全、隐蔽、通风</a:t>
            </a:r>
            <a:r>
              <a:rPr lang="en-US" altLang="zh-CN" sz="2400" dirty="0">
                <a:solidFill>
                  <a:prstClr val="black"/>
                </a:solidFill>
              </a:rPr>
              <a:t>,</a:t>
            </a:r>
            <a:r>
              <a:rPr lang="zh-CN" altLang="en-US" sz="2400" dirty="0">
                <a:solidFill>
                  <a:prstClr val="black"/>
                </a:solidFill>
              </a:rPr>
              <a:t>便于施工维护</a:t>
            </a:r>
            <a:r>
              <a:rPr lang="en-US" altLang="zh-CN" sz="2400" dirty="0">
                <a:solidFill>
                  <a:prstClr val="black"/>
                </a:solidFill>
              </a:rPr>
              <a:t>,</a:t>
            </a:r>
            <a:r>
              <a:rPr lang="zh-CN" altLang="en-US" sz="2400" dirty="0">
                <a:solidFill>
                  <a:prstClr val="black"/>
                </a:solidFill>
              </a:rPr>
              <a:t>不易受到损伤的地方</a:t>
            </a:r>
            <a:r>
              <a:rPr lang="en-US" altLang="zh-CN" sz="2400" dirty="0">
                <a:solidFill>
                  <a:prstClr val="black"/>
                </a:solidFill>
              </a:rPr>
              <a:t>;</a:t>
            </a:r>
          </a:p>
          <a:p>
            <a:r>
              <a:rPr lang="zh-CN" altLang="en-US" sz="2400" dirty="0" smtClean="0">
                <a:solidFill>
                  <a:prstClr val="black"/>
                </a:solidFill>
              </a:rPr>
              <a:t>          </a:t>
            </a:r>
            <a:r>
              <a:rPr lang="en-US" altLang="zh-CN" sz="2400" dirty="0" smtClean="0">
                <a:solidFill>
                  <a:prstClr val="black"/>
                </a:solidFill>
              </a:rPr>
              <a:t>(</a:t>
            </a:r>
            <a:r>
              <a:rPr lang="en-US" altLang="zh-CN" sz="2400" dirty="0">
                <a:solidFill>
                  <a:prstClr val="black"/>
                </a:solidFill>
              </a:rPr>
              <a:t>4) </a:t>
            </a:r>
            <a:r>
              <a:rPr lang="zh-CN" altLang="en-US" sz="2400" dirty="0">
                <a:solidFill>
                  <a:prstClr val="black"/>
                </a:solidFill>
              </a:rPr>
              <a:t>光缆交接箱安装位置空间应能让交接箱门开启无障碍</a:t>
            </a:r>
            <a:r>
              <a:rPr lang="en-US" altLang="zh-CN" sz="2400" dirty="0">
                <a:solidFill>
                  <a:prstClr val="black"/>
                </a:solidFill>
              </a:rPr>
              <a:t>,</a:t>
            </a:r>
            <a:r>
              <a:rPr lang="zh-CN" altLang="en-US" sz="2400" dirty="0">
                <a:solidFill>
                  <a:prstClr val="black"/>
                </a:solidFill>
              </a:rPr>
              <a:t>不受他物影响</a:t>
            </a:r>
            <a:r>
              <a:rPr lang="en-US" altLang="zh-CN" sz="2400" dirty="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11059413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2.6.9  </a:t>
            </a:r>
            <a:r>
              <a:rPr lang="zh-CN" altLang="en-US" sz="3200" dirty="0" smtClean="0">
                <a:solidFill>
                  <a:prstClr val="white"/>
                </a:solidFill>
                <a:latin typeface="微软雅黑" panose="020B0503020204020204" pitchFamily="34" charset="-122"/>
                <a:ea typeface="微软雅黑" panose="020B0503020204020204" pitchFamily="34" charset="-122"/>
              </a:rPr>
              <a:t>交接箱</a:t>
            </a:r>
            <a:r>
              <a:rPr lang="zh-CN" altLang="en-US" sz="3200" dirty="0">
                <a:solidFill>
                  <a:prstClr val="white"/>
                </a:solidFill>
                <a:latin typeface="微软雅黑" panose="020B0503020204020204" pitchFamily="34" charset="-122"/>
                <a:ea typeface="微软雅黑" panose="020B0503020204020204" pitchFamily="34" charset="-122"/>
              </a:rPr>
              <a:t>容量的选择与</a:t>
            </a:r>
            <a:r>
              <a:rPr lang="zh-CN" altLang="en-US" sz="3200" dirty="0" smtClean="0">
                <a:solidFill>
                  <a:prstClr val="white"/>
                </a:solidFill>
                <a:latin typeface="微软雅黑" panose="020B0503020204020204" pitchFamily="34" charset="-122"/>
                <a:ea typeface="微软雅黑" panose="020B0503020204020204" pitchFamily="34" charset="-122"/>
              </a:rPr>
              <a:t>设置</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666277" y="1444019"/>
            <a:ext cx="10520531" cy="5016758"/>
          </a:xfrm>
          <a:prstGeom prst="rect">
            <a:avLst/>
          </a:prstGeom>
          <a:noFill/>
          <a:ln w="9525">
            <a:noFill/>
          </a:ln>
        </p:spPr>
        <p:txBody>
          <a:bodyPr wrap="square">
            <a:spAutoFit/>
          </a:bodyPr>
          <a:lstStyle/>
          <a:p>
            <a:r>
              <a:rPr lang="zh-CN" altLang="en-US" sz="2400" dirty="0" smtClean="0">
                <a:solidFill>
                  <a:prstClr val="black"/>
                </a:solidFill>
              </a:rPr>
              <a:t>        </a:t>
            </a:r>
            <a:endParaRPr lang="en-US" altLang="zh-CN" sz="2400" dirty="0" smtClean="0">
              <a:solidFill>
                <a:prstClr val="black"/>
              </a:solidFill>
            </a:endParaRPr>
          </a:p>
          <a:p>
            <a:r>
              <a:rPr lang="en-US" altLang="zh-CN" sz="2800" b="1" dirty="0">
                <a:solidFill>
                  <a:prstClr val="black"/>
                </a:solidFill>
              </a:rPr>
              <a:t>3. </a:t>
            </a:r>
            <a:r>
              <a:rPr lang="zh-CN" altLang="en-US" sz="2800" b="1" dirty="0">
                <a:solidFill>
                  <a:prstClr val="black"/>
                </a:solidFill>
              </a:rPr>
              <a:t>交接箱位置的选择</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）下列</a:t>
            </a:r>
            <a:r>
              <a:rPr lang="zh-CN" altLang="en-US" sz="2400" dirty="0">
                <a:solidFill>
                  <a:prstClr val="black"/>
                </a:solidFill>
              </a:rPr>
              <a:t>场所不得设置光缆交接箱</a:t>
            </a:r>
            <a:r>
              <a:rPr lang="en-US" altLang="zh-CN" sz="2400" dirty="0">
                <a:solidFill>
                  <a:prstClr val="black"/>
                </a:solidFill>
              </a:rPr>
              <a:t>: </a:t>
            </a:r>
          </a:p>
          <a:p>
            <a:r>
              <a:rPr lang="en-US" altLang="zh-CN" sz="2400" dirty="0" smtClean="0">
                <a:solidFill>
                  <a:prstClr val="black"/>
                </a:solidFill>
              </a:rPr>
              <a:t>           ① </a:t>
            </a:r>
            <a:r>
              <a:rPr lang="zh-CN" altLang="en-US" sz="2400" dirty="0">
                <a:solidFill>
                  <a:prstClr val="black"/>
                </a:solidFill>
              </a:rPr>
              <a:t>电磁干扰严重和高压走廊</a:t>
            </a:r>
            <a:r>
              <a:rPr lang="en-US" altLang="zh-CN" sz="2400" dirty="0">
                <a:solidFill>
                  <a:prstClr val="black"/>
                </a:solidFill>
              </a:rPr>
              <a:t>;</a:t>
            </a:r>
          </a:p>
          <a:p>
            <a:r>
              <a:rPr lang="en-US" altLang="zh-CN" sz="2400" dirty="0" smtClean="0">
                <a:solidFill>
                  <a:prstClr val="black"/>
                </a:solidFill>
              </a:rPr>
              <a:t>           ② </a:t>
            </a:r>
            <a:r>
              <a:rPr lang="zh-CN" altLang="en-US" sz="2400" dirty="0">
                <a:solidFill>
                  <a:prstClr val="black"/>
                </a:solidFill>
              </a:rPr>
              <a:t>腐蚀、高温、易燃易爆工厂和仓库、易淹没洼地等附近</a:t>
            </a:r>
            <a:r>
              <a:rPr lang="en-US" altLang="zh-CN" sz="2400" dirty="0">
                <a:solidFill>
                  <a:prstClr val="black"/>
                </a:solidFill>
              </a:rPr>
              <a:t>,</a:t>
            </a:r>
            <a:r>
              <a:rPr lang="zh-CN" altLang="en-US" sz="2400" dirty="0">
                <a:solidFill>
                  <a:prstClr val="black"/>
                </a:solidFill>
              </a:rPr>
              <a:t>以及其他</a:t>
            </a:r>
            <a:r>
              <a:rPr lang="zh-CN" altLang="en-US" sz="2400" dirty="0" smtClean="0">
                <a:solidFill>
                  <a:prstClr val="black"/>
                </a:solidFill>
              </a:rPr>
              <a:t>严重影响</a:t>
            </a:r>
            <a:r>
              <a:rPr lang="zh-CN" altLang="en-US" sz="2400" dirty="0">
                <a:solidFill>
                  <a:prstClr val="black"/>
                </a:solidFill>
              </a:rPr>
              <a:t>交接箱</a:t>
            </a:r>
            <a:r>
              <a:rPr lang="zh-CN" altLang="en-US" sz="2400" dirty="0" smtClean="0">
                <a:solidFill>
                  <a:prstClr val="black"/>
                </a:solidFill>
              </a:rPr>
              <a:t>安全</a:t>
            </a:r>
            <a:r>
              <a:rPr lang="zh-CN" altLang="en-US" sz="2400" dirty="0">
                <a:solidFill>
                  <a:prstClr val="black"/>
                </a:solidFill>
              </a:rPr>
              <a:t>的地方</a:t>
            </a:r>
            <a:r>
              <a:rPr lang="zh-CN" altLang="en-US" sz="2400" dirty="0" smtClean="0">
                <a:solidFill>
                  <a:prstClr val="black"/>
                </a:solidFill>
              </a:rPr>
              <a:t>。</a:t>
            </a:r>
            <a:endParaRPr lang="en-US" altLang="zh-CN" sz="2400" dirty="0" smtClean="0">
              <a:solidFill>
                <a:prstClr val="black"/>
              </a:solidFill>
            </a:endParaRPr>
          </a:p>
          <a:p>
            <a:endParaRPr lang="en-US" altLang="zh-CN" sz="2400" dirty="0">
              <a:solidFill>
                <a:prstClr val="black"/>
              </a:solidFill>
            </a:endParaRPr>
          </a:p>
          <a:p>
            <a:r>
              <a:rPr lang="en-US" altLang="zh-CN" sz="2800" b="1" dirty="0">
                <a:solidFill>
                  <a:prstClr val="black"/>
                </a:solidFill>
              </a:rPr>
              <a:t>4. </a:t>
            </a:r>
            <a:r>
              <a:rPr lang="zh-CN" altLang="en-US" sz="2800" b="1" dirty="0">
                <a:solidFill>
                  <a:prstClr val="black"/>
                </a:solidFill>
              </a:rPr>
              <a:t>交接箱安装要求</a:t>
            </a:r>
          </a:p>
          <a:p>
            <a:endParaRPr lang="en-US" altLang="zh-CN" sz="2400" dirty="0" smtClean="0">
              <a:solidFill>
                <a:prstClr val="black"/>
              </a:solidFill>
            </a:endParaRPr>
          </a:p>
          <a:p>
            <a:r>
              <a:rPr lang="zh-CN" altLang="en-US" sz="2400" dirty="0" smtClean="0">
                <a:solidFill>
                  <a:prstClr val="black"/>
                </a:solidFill>
              </a:rPr>
              <a:t>        室外</a:t>
            </a:r>
            <a:r>
              <a:rPr lang="zh-CN" altLang="en-US" sz="2400" dirty="0">
                <a:solidFill>
                  <a:prstClr val="black"/>
                </a:solidFill>
              </a:rPr>
              <a:t>落地式交接箱应采用混凝土基座</a:t>
            </a:r>
            <a:r>
              <a:rPr lang="en-US" altLang="zh-CN" sz="2400" dirty="0">
                <a:solidFill>
                  <a:prstClr val="black"/>
                </a:solidFill>
              </a:rPr>
              <a:t>,</a:t>
            </a:r>
            <a:r>
              <a:rPr lang="zh-CN" altLang="en-US" sz="2400" dirty="0">
                <a:solidFill>
                  <a:prstClr val="black"/>
                </a:solidFill>
              </a:rPr>
              <a:t>基座与人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孔间应采用管道</a:t>
            </a:r>
            <a:r>
              <a:rPr lang="zh-CN" altLang="en-US" sz="2400" dirty="0" smtClean="0">
                <a:solidFill>
                  <a:prstClr val="black"/>
                </a:solidFill>
              </a:rPr>
              <a:t>连通。</a:t>
            </a:r>
            <a:r>
              <a:rPr lang="zh-CN" altLang="en-US" sz="2400" dirty="0">
                <a:solidFill>
                  <a:prstClr val="black"/>
                </a:solidFill>
              </a:rPr>
              <a:t>基座与管道、箱体间应有密封防潮</a:t>
            </a:r>
            <a:r>
              <a:rPr lang="zh-CN" altLang="en-US" sz="2400" dirty="0" smtClean="0">
                <a:solidFill>
                  <a:prstClr val="black"/>
                </a:solidFill>
              </a:rPr>
              <a:t>措施。架空</a:t>
            </a:r>
            <a:r>
              <a:rPr lang="zh-CN" altLang="en-US" sz="2400" dirty="0">
                <a:solidFill>
                  <a:prstClr val="black"/>
                </a:solidFill>
              </a:rPr>
              <a:t>交接箱一般采用双杆架空方式</a:t>
            </a:r>
            <a:r>
              <a:rPr lang="en-US" altLang="zh-CN" sz="2400" dirty="0">
                <a:solidFill>
                  <a:prstClr val="black"/>
                </a:solidFill>
              </a:rPr>
              <a:t>,</a:t>
            </a:r>
            <a:r>
              <a:rPr lang="zh-CN" altLang="en-US" sz="2400" dirty="0">
                <a:solidFill>
                  <a:prstClr val="black"/>
                </a:solidFill>
              </a:rPr>
              <a:t>也</a:t>
            </a:r>
            <a:r>
              <a:rPr lang="zh-CN" altLang="en-US" sz="2400" dirty="0" smtClean="0">
                <a:solidFill>
                  <a:prstClr val="black"/>
                </a:solidFill>
              </a:rPr>
              <a:t>可根据</a:t>
            </a:r>
            <a:r>
              <a:rPr lang="zh-CN" altLang="en-US" sz="2400" dirty="0">
                <a:solidFill>
                  <a:prstClr val="black"/>
                </a:solidFill>
              </a:rPr>
              <a:t>环境情况采用墙壁架空方式。</a:t>
            </a:r>
          </a:p>
        </p:txBody>
      </p:sp>
    </p:spTree>
    <p:extLst>
      <p:ext uri="{BB962C8B-B14F-4D97-AF65-F5344CB8AC3E}">
        <p14:creationId xmlns:p14="http://schemas.microsoft.com/office/powerpoint/2010/main" val="42406107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a:t>
            </a:r>
            <a:r>
              <a:rPr lang="zh-CN" altLang="en-US" sz="2800" b="1" dirty="0">
                <a:solidFill>
                  <a:prstClr val="black"/>
                </a:solidFill>
                <a:latin typeface="微软雅黑" panose="020B0503020204020204" pitchFamily="34" charset="-122"/>
                <a:ea typeface="微软雅黑" panose="020B0503020204020204" pitchFamily="34" charset="-122"/>
              </a:rPr>
              <a:t>线路工程设计要求</a:t>
            </a: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025268" y="247267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路由选择</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412368" y="258539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025268" y="3601698"/>
            <a:ext cx="2387600" cy="715581"/>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局站设置设计</a:t>
            </a:r>
          </a:p>
        </p:txBody>
      </p:sp>
      <p:sp>
        <p:nvSpPr>
          <p:cNvPr id="11" name="Oval 9"/>
          <p:cNvSpPr/>
          <p:nvPr>
            <p:custDataLst>
              <p:tags r:id="rId4"/>
            </p:custDataLst>
          </p:nvPr>
        </p:nvSpPr>
        <p:spPr>
          <a:xfrm>
            <a:off x="1412368" y="371441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025268" y="463870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敷设方式选择</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412368" y="475141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025268" y="576772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光缆选型</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412368" y="588043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9528558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突变型多模光纤导光原理</a:t>
            </a:r>
          </a:p>
        </p:txBody>
      </p:sp>
      <p:sp>
        <p:nvSpPr>
          <p:cNvPr id="4" name="文本框 3"/>
          <p:cNvSpPr txBox="1"/>
          <p:nvPr/>
        </p:nvSpPr>
        <p:spPr>
          <a:xfrm>
            <a:off x="1250950" y="2215515"/>
            <a:ext cx="9209405" cy="1568450"/>
          </a:xfrm>
          <a:prstGeom prst="rect">
            <a:avLst/>
          </a:prstGeom>
          <a:noFill/>
        </p:spPr>
        <p:txBody>
          <a:bodyPr wrap="square" rtlCol="0">
            <a:spAutoFit/>
          </a:bodyPr>
          <a:lstStyle/>
          <a:p>
            <a:r>
              <a:rPr lang="zh-CN" altLang="en-US" sz="2400" dirty="0" smtClean="0"/>
              <a:t>       当</a:t>
            </a:r>
            <a:r>
              <a:rPr lang="zh-CN" altLang="en-US" sz="2400" dirty="0"/>
              <a:t>入射光线的角度</a:t>
            </a:r>
            <a:r>
              <a:rPr lang="en-US" altLang="zh-CN" sz="2400" dirty="0" err="1"/>
              <a:t>θ≤θc</a:t>
            </a:r>
            <a:r>
              <a:rPr lang="zh-CN" altLang="en-US" sz="2400" dirty="0"/>
              <a:t>时，入射光线才能在光纤中传播。根据这一条件，定义临界角</a:t>
            </a:r>
            <a:r>
              <a:rPr lang="en-US" altLang="zh-CN" sz="2400" dirty="0" err="1"/>
              <a:t>θc</a:t>
            </a:r>
            <a:r>
              <a:rPr lang="zh-CN" altLang="en-US" sz="2400" dirty="0"/>
              <a:t>的正弦值与入射物质折射率的乘积为数值孔径（</a:t>
            </a:r>
            <a:r>
              <a:rPr lang="en-US" altLang="zh-CN" sz="2400" dirty="0"/>
              <a:t>NA</a:t>
            </a:r>
            <a:r>
              <a:rPr lang="zh-CN" altLang="en-US" sz="2400" dirty="0"/>
              <a:t>）。根据折射定律和定义可得</a:t>
            </a:r>
            <a:r>
              <a:rPr lang="en-US" altLang="zh-CN" sz="2400" dirty="0"/>
              <a:t>:</a:t>
            </a:r>
          </a:p>
          <a:p>
            <a:endParaRPr lang="en-US" altLang="zh-CN" sz="2400" dirty="0"/>
          </a:p>
        </p:txBody>
      </p:sp>
      <p:graphicFrame>
        <p:nvGraphicFramePr>
          <p:cNvPr id="5" name="对象 -2147482623"/>
          <p:cNvGraphicFramePr>
            <a:graphicFrameLocks noChangeAspect="1"/>
          </p:cNvGraphicFramePr>
          <p:nvPr/>
        </p:nvGraphicFramePr>
        <p:xfrm>
          <a:off x="2442845" y="3470910"/>
          <a:ext cx="4357370" cy="632460"/>
        </p:xfrm>
        <a:graphic>
          <a:graphicData uri="http://schemas.openxmlformats.org/presentationml/2006/ole">
            <mc:AlternateContent xmlns:mc="http://schemas.openxmlformats.org/markup-compatibility/2006">
              <mc:Choice xmlns:v="urn:schemas-microsoft-com:vml" Requires="v">
                <p:oleObj spid="_x0000_s4166" r:id="rId4" imgW="1562100" imgH="228600" progId="Equation.3">
                  <p:embed/>
                </p:oleObj>
              </mc:Choice>
              <mc:Fallback>
                <p:oleObj r:id="rId4" imgW="1562100" imgH="228600" progId="Equation.3">
                  <p:embed/>
                  <p:pic>
                    <p:nvPicPr>
                      <p:cNvPr id="0" name="图片 3075"/>
                      <p:cNvPicPr/>
                      <p:nvPr/>
                    </p:nvPicPr>
                    <p:blipFill>
                      <a:blip r:embed="rId5"/>
                      <a:stretch>
                        <a:fillRect/>
                      </a:stretch>
                    </p:blipFill>
                    <p:spPr>
                      <a:xfrm>
                        <a:off x="2442845" y="3470910"/>
                        <a:ext cx="4357370" cy="632460"/>
                      </a:xfrm>
                      <a:prstGeom prst="rect">
                        <a:avLst/>
                      </a:prstGeom>
                      <a:noFill/>
                      <a:ln w="38100">
                        <a:noFill/>
                        <a:miter/>
                      </a:ln>
                    </p:spPr>
                  </p:pic>
                </p:oleObj>
              </mc:Fallback>
            </mc:AlternateContent>
          </a:graphicData>
        </a:graphic>
      </p:graphicFrame>
      <p:sp>
        <p:nvSpPr>
          <p:cNvPr id="6" name="文本框 5"/>
          <p:cNvSpPr txBox="1"/>
          <p:nvPr/>
        </p:nvSpPr>
        <p:spPr>
          <a:xfrm>
            <a:off x="8020685" y="3687445"/>
            <a:ext cx="2809875" cy="337185"/>
          </a:xfrm>
          <a:prstGeom prst="rect">
            <a:avLst/>
          </a:prstGeom>
        </p:spPr>
        <p:txBody>
          <a:bodyPr wrap="square">
            <a:spAutoFit/>
          </a:bodyPr>
          <a:lstStyle/>
          <a:p>
            <a:r>
              <a:rPr lang="en-US" altLang="zh-CN" sz="1600">
                <a:solidFill>
                  <a:srgbClr val="000000"/>
                </a:solidFill>
                <a:latin typeface="+mn-lt"/>
                <a:ea typeface="+mn-lt"/>
              </a:rPr>
              <a:t>(1-2)</a:t>
            </a:r>
          </a:p>
        </p:txBody>
      </p:sp>
      <p:graphicFrame>
        <p:nvGraphicFramePr>
          <p:cNvPr id="7" name="对象 -2147482622"/>
          <p:cNvGraphicFramePr>
            <a:graphicFrameLocks noChangeAspect="1"/>
          </p:cNvGraphicFramePr>
          <p:nvPr/>
        </p:nvGraphicFramePr>
        <p:xfrm>
          <a:off x="2442845" y="4314825"/>
          <a:ext cx="3388995" cy="600075"/>
        </p:xfrm>
        <a:graphic>
          <a:graphicData uri="http://schemas.openxmlformats.org/presentationml/2006/ole">
            <mc:AlternateContent xmlns:mc="http://schemas.openxmlformats.org/markup-compatibility/2006">
              <mc:Choice xmlns:v="urn:schemas-microsoft-com:vml" Requires="v">
                <p:oleObj spid="_x0000_s4167" r:id="rId6" imgW="1219200" imgH="215900" progId="Equation.3">
                  <p:embed/>
                </p:oleObj>
              </mc:Choice>
              <mc:Fallback>
                <p:oleObj r:id="rId6" imgW="1219200" imgH="215900" progId="Equation.3">
                  <p:embed/>
                  <p:pic>
                    <p:nvPicPr>
                      <p:cNvPr id="0" name="图片 7"/>
                      <p:cNvPicPr/>
                      <p:nvPr/>
                    </p:nvPicPr>
                    <p:blipFill>
                      <a:blip r:embed="rId7"/>
                      <a:stretch>
                        <a:fillRect/>
                      </a:stretch>
                    </p:blipFill>
                    <p:spPr>
                      <a:xfrm>
                        <a:off x="2442845" y="4314825"/>
                        <a:ext cx="3388995" cy="600075"/>
                      </a:xfrm>
                      <a:prstGeom prst="rect">
                        <a:avLst/>
                      </a:prstGeom>
                      <a:noFill/>
                      <a:ln w="38100">
                        <a:noFill/>
                        <a:miter/>
                      </a:ln>
                    </p:spPr>
                  </p:pic>
                </p:oleObj>
              </mc:Fallback>
            </mc:AlternateContent>
          </a:graphicData>
        </a:graphic>
      </p:graphicFrame>
      <p:sp>
        <p:nvSpPr>
          <p:cNvPr id="9" name="文本框 8"/>
          <p:cNvSpPr txBox="1"/>
          <p:nvPr/>
        </p:nvSpPr>
        <p:spPr>
          <a:xfrm>
            <a:off x="8087995" y="4446270"/>
            <a:ext cx="1183640" cy="337185"/>
          </a:xfrm>
          <a:prstGeom prst="rect">
            <a:avLst/>
          </a:prstGeom>
        </p:spPr>
        <p:txBody>
          <a:bodyPr wrap="square">
            <a:spAutoFit/>
          </a:bodyPr>
          <a:lstStyle/>
          <a:p>
            <a:r>
              <a:rPr lang="en-US" altLang="zh-CN" sz="1600">
                <a:solidFill>
                  <a:srgbClr val="000000"/>
                </a:solidFill>
                <a:latin typeface="+mn-lt"/>
                <a:ea typeface="+mn-lt"/>
              </a:rPr>
              <a:t>(1-3)</a:t>
            </a:r>
          </a:p>
        </p:txBody>
      </p:sp>
      <p:sp>
        <p:nvSpPr>
          <p:cNvPr id="10" name="文本框 9"/>
          <p:cNvSpPr txBox="1"/>
          <p:nvPr/>
        </p:nvSpPr>
        <p:spPr>
          <a:xfrm>
            <a:off x="1386840" y="5009515"/>
            <a:ext cx="8884285" cy="460375"/>
          </a:xfrm>
          <a:prstGeom prst="rect">
            <a:avLst/>
          </a:prstGeom>
          <a:noFill/>
        </p:spPr>
        <p:txBody>
          <a:bodyPr wrap="square" rtlCol="0">
            <a:spAutoFit/>
          </a:bodyPr>
          <a:lstStyle/>
          <a:p>
            <a:r>
              <a:rPr lang="zh-CN" altLang="en-US" sz="2400" dirty="0" smtClean="0"/>
              <a:t>       当</a:t>
            </a:r>
            <a:r>
              <a:rPr lang="zh-CN" altLang="en-US" sz="2400" dirty="0"/>
              <a:t>光线从空气入射进入光纤时，空气的折射率</a:t>
            </a:r>
            <a:r>
              <a:rPr lang="en-US" altLang="zh-CN" sz="2400" dirty="0"/>
              <a:t>n0=1</a:t>
            </a:r>
            <a:r>
              <a:rPr lang="zh-CN" altLang="en-US" sz="2400" dirty="0"/>
              <a:t>，经推导</a:t>
            </a:r>
          </a:p>
        </p:txBody>
      </p:sp>
      <p:graphicFrame>
        <p:nvGraphicFramePr>
          <p:cNvPr id="8" name="对象 -2147482621"/>
          <p:cNvGraphicFramePr>
            <a:graphicFrameLocks noChangeAspect="1"/>
          </p:cNvGraphicFramePr>
          <p:nvPr/>
        </p:nvGraphicFramePr>
        <p:xfrm>
          <a:off x="2811780" y="5643245"/>
          <a:ext cx="2127885" cy="620395"/>
        </p:xfrm>
        <a:graphic>
          <a:graphicData uri="http://schemas.openxmlformats.org/presentationml/2006/ole">
            <mc:AlternateContent xmlns:mc="http://schemas.openxmlformats.org/markup-compatibility/2006">
              <mc:Choice xmlns:v="urn:schemas-microsoft-com:vml" Requires="v">
                <p:oleObj spid="_x0000_s4168" r:id="rId8" imgW="1002665" imgH="292100" progId="Equation.3">
                  <p:embed/>
                </p:oleObj>
              </mc:Choice>
              <mc:Fallback>
                <p:oleObj r:id="rId8" imgW="1002665" imgH="292100" progId="Equation.3">
                  <p:embed/>
                  <p:pic>
                    <p:nvPicPr>
                      <p:cNvPr id="0" name="图片 10"/>
                      <p:cNvPicPr/>
                      <p:nvPr/>
                    </p:nvPicPr>
                    <p:blipFill>
                      <a:blip r:embed="rId9"/>
                      <a:stretch>
                        <a:fillRect/>
                      </a:stretch>
                    </p:blipFill>
                    <p:spPr>
                      <a:xfrm>
                        <a:off x="2811780" y="5643245"/>
                        <a:ext cx="2127885" cy="620395"/>
                      </a:xfrm>
                      <a:prstGeom prst="rect">
                        <a:avLst/>
                      </a:prstGeom>
                      <a:noFill/>
                      <a:ln w="38100">
                        <a:noFill/>
                        <a:miter/>
                      </a:ln>
                    </p:spPr>
                  </p:pic>
                </p:oleObj>
              </mc:Fallback>
            </mc:AlternateContent>
          </a:graphicData>
        </a:graphic>
      </p:graphicFrame>
      <p:sp>
        <p:nvSpPr>
          <p:cNvPr id="12" name="文本框 11"/>
          <p:cNvSpPr txBox="1"/>
          <p:nvPr/>
        </p:nvSpPr>
        <p:spPr>
          <a:xfrm>
            <a:off x="8020685" y="5784850"/>
            <a:ext cx="1183640" cy="337185"/>
          </a:xfrm>
          <a:prstGeom prst="rect">
            <a:avLst/>
          </a:prstGeom>
        </p:spPr>
        <p:txBody>
          <a:bodyPr wrap="square">
            <a:spAutoFit/>
          </a:bodyPr>
          <a:lstStyle/>
          <a:p>
            <a:r>
              <a:rPr lang="en-US" altLang="zh-CN" sz="1600">
                <a:solidFill>
                  <a:srgbClr val="000000"/>
                </a:solidFill>
                <a:latin typeface="+mn-lt"/>
                <a:ea typeface="+mn-lt"/>
              </a:rPr>
              <a:t>(1-4)</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charRg st="0" end="12"/>
                                            </p:txEl>
                                          </p:spTgt>
                                        </p:tgtEl>
                                        <p:attrNameLst>
                                          <p:attrName>style.visibility</p:attrName>
                                        </p:attrNameLst>
                                      </p:cBhvr>
                                      <p:to>
                                        <p:strVal val="visible"/>
                                      </p:to>
                                    </p:set>
                                    <p:anim calcmode="lin" valueType="num">
                                      <p:cBhvr additive="base">
                                        <p:cTn id="20"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025268" y="1458676"/>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光缆中继段系统设计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285369" y="1530114"/>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857847" y="2503488"/>
            <a:ext cx="250187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光缆长度计算</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285369" y="261620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857847" y="3632508"/>
            <a:ext cx="4865915"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光缆接续、进局和成端设计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285369" y="3745220"/>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2857847" y="4669514"/>
            <a:ext cx="4360076"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交接箱容量的选择与设置</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3" name="Oval 9"/>
          <p:cNvSpPr/>
          <p:nvPr>
            <p:custDataLst>
              <p:tags r:id="rId5"/>
            </p:custDataLst>
          </p:nvPr>
        </p:nvSpPr>
        <p:spPr>
          <a:xfrm>
            <a:off x="1285369" y="4782226"/>
            <a:ext cx="1616903"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2857847" y="5798534"/>
            <a:ext cx="3902876"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光缆线路防护设计</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5" name="Oval 9"/>
          <p:cNvSpPr/>
          <p:nvPr>
            <p:custDataLst>
              <p:tags r:id="rId6"/>
            </p:custDataLst>
          </p:nvPr>
        </p:nvSpPr>
        <p:spPr>
          <a:xfrm>
            <a:off x="1204447" y="5837015"/>
            <a:ext cx="169782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2.6.10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线路工程设计要求与内容</a:t>
            </a:r>
          </a:p>
        </p:txBody>
      </p:sp>
    </p:spTree>
    <p:extLst>
      <p:ext uri="{BB962C8B-B14F-4D97-AF65-F5344CB8AC3E}">
        <p14:creationId xmlns:p14="http://schemas.microsoft.com/office/powerpoint/2010/main" val="5116660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6" presetClass="entr" presetSubtype="16"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circle(in)">
                                      <p:cBhvr>
                                        <p:cTn id="59" dur="2000"/>
                                        <p:tgtEl>
                                          <p:spTgt spid="13"/>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12"/>
                                        </p:tgtEl>
                                        <p:attrNameLst>
                                          <p:attrName>style.visibility</p:attrName>
                                        </p:attrNameLst>
                                      </p:cBhvr>
                                      <p:to>
                                        <p:strVal val="visible"/>
                                      </p:to>
                                    </p:set>
                                    <p:anim calcmode="lin" valueType="num">
                                      <p:cBhvr additive="base">
                                        <p:cTn id="64" dur="500" fill="hold"/>
                                        <p:tgtEl>
                                          <p:spTgt spid="12"/>
                                        </p:tgtEl>
                                        <p:attrNameLst>
                                          <p:attrName>ppt_x</p:attrName>
                                        </p:attrNameLst>
                                      </p:cBhvr>
                                      <p:tavLst>
                                        <p:tav tm="0">
                                          <p:val>
                                            <p:strVal val="#ppt_x"/>
                                          </p:val>
                                        </p:tav>
                                        <p:tav tm="100000">
                                          <p:val>
                                            <p:strVal val="#ppt_x"/>
                                          </p:val>
                                        </p:tav>
                                      </p:tavLst>
                                    </p:anim>
                                    <p:anim calcmode="lin" valueType="num">
                                      <p:cBhvr additive="base">
                                        <p:cTn id="65"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16" fill="hold" grpId="0" nodeType="clickEffect">
                                  <p:stCondLst>
                                    <p:cond delay="0"/>
                                  </p:stCondLst>
                                  <p:childTnLst>
                                    <p:set>
                                      <p:cBhvr>
                                        <p:cTn id="69" dur="1" fill="hold">
                                          <p:stCondLst>
                                            <p:cond delay="0"/>
                                          </p:stCondLst>
                                        </p:cTn>
                                        <p:tgtEl>
                                          <p:spTgt spid="15"/>
                                        </p:tgtEl>
                                        <p:attrNameLst>
                                          <p:attrName>style.visibility</p:attrName>
                                        </p:attrNameLst>
                                      </p:cBhvr>
                                      <p:to>
                                        <p:strVal val="visible"/>
                                      </p:to>
                                    </p:set>
                                    <p:animEffect transition="in" filter="circle(in)">
                                      <p:cBhvr>
                                        <p:cTn id="70" dur="2000"/>
                                        <p:tgtEl>
                                          <p:spTgt spid="15"/>
                                        </p:tgtEl>
                                      </p:cBhvr>
                                    </p:animEffect>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 calcmode="lin" valueType="num">
                                      <p:cBhvr additive="base">
                                        <p:cTn id="75" dur="500" fill="hold"/>
                                        <p:tgtEl>
                                          <p:spTgt spid="14"/>
                                        </p:tgtEl>
                                        <p:attrNameLst>
                                          <p:attrName>ppt_x</p:attrName>
                                        </p:attrNameLst>
                                      </p:cBhvr>
                                      <p:tavLst>
                                        <p:tav tm="0">
                                          <p:val>
                                            <p:strVal val="#ppt_x"/>
                                          </p:val>
                                        </p:tav>
                                        <p:tav tm="100000">
                                          <p:val>
                                            <p:strVal val="#ppt_x"/>
                                          </p:val>
                                        </p:tav>
                                      </p:tavLst>
                                    </p:anim>
                                    <p:anim calcmode="lin" valueType="num">
                                      <p:cBhvr additive="base">
                                        <p:cTn id="7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6" presetClass="entr" presetSubtype="0" fill="hold" grpId="0" nodeType="clickEffect">
                                  <p:stCondLst>
                                    <p:cond delay="0"/>
                                  </p:stCondLst>
                                  <p:childTnLst>
                                    <p:set>
                                      <p:cBhvr>
                                        <p:cTn id="80" dur="1" fill="hold">
                                          <p:stCondLst>
                                            <p:cond delay="0"/>
                                          </p:stCondLst>
                                        </p:cTn>
                                        <p:tgtEl>
                                          <p:spTgt spid="16"/>
                                        </p:tgtEl>
                                        <p:attrNameLst>
                                          <p:attrName>style.visibility</p:attrName>
                                        </p:attrNameLst>
                                      </p:cBhvr>
                                      <p:to>
                                        <p:strVal val="visible"/>
                                      </p:to>
                                    </p:set>
                                    <p:animEffect transition="in" filter="wipe(down)">
                                      <p:cBhvr>
                                        <p:cTn id="81" dur="580">
                                          <p:stCondLst>
                                            <p:cond delay="0"/>
                                          </p:stCondLst>
                                        </p:cTn>
                                        <p:tgtEl>
                                          <p:spTgt spid="16"/>
                                        </p:tgtEl>
                                      </p:cBhvr>
                                    </p:animEffect>
                                    <p:anim calcmode="lin" valueType="num">
                                      <p:cBhvr>
                                        <p:cTn id="82" dur="1822" tmFilter="0,0; 0.14,0.36; 0.43,0.73; 0.71,0.91; 1.0,1.0">
                                          <p:stCondLst>
                                            <p:cond delay="0"/>
                                          </p:stCondLst>
                                        </p:cTn>
                                        <p:tgtEl>
                                          <p:spTgt spid="16"/>
                                        </p:tgtEl>
                                        <p:attrNameLst>
                                          <p:attrName>ppt_x</p:attrName>
                                        </p:attrNameLst>
                                      </p:cBhvr>
                                      <p:tavLst>
                                        <p:tav tm="0">
                                          <p:val>
                                            <p:strVal val="#ppt_x-0.25"/>
                                          </p:val>
                                        </p:tav>
                                        <p:tav tm="100000">
                                          <p:val>
                                            <p:strVal val="#ppt_x"/>
                                          </p:val>
                                        </p:tav>
                                      </p:tavLst>
                                    </p:anim>
                                    <p:anim calcmode="lin" valueType="num">
                                      <p:cBhvr>
                                        <p:cTn id="83" dur="664" tmFilter="0.0,0.0; 0.25,0.07; 0.50,0.2; 0.75,0.467; 1.0,1.0">
                                          <p:stCondLst>
                                            <p:cond delay="0"/>
                                          </p:stCondLst>
                                        </p:cTn>
                                        <p:tgtEl>
                                          <p:spTgt spid="16"/>
                                        </p:tgtEl>
                                        <p:attrNameLst>
                                          <p:attrName>ppt_y</p:attrName>
                                        </p:attrNameLst>
                                      </p:cBhvr>
                                      <p:tavLst>
                                        <p:tav tm="0" fmla="#ppt_y-sin(pi*$)/3">
                                          <p:val>
                                            <p:fltVal val="0.5"/>
                                          </p:val>
                                        </p:tav>
                                        <p:tav tm="100000">
                                          <p:val>
                                            <p:fltVal val="1"/>
                                          </p:val>
                                        </p:tav>
                                      </p:tavLst>
                                    </p:anim>
                                    <p:anim calcmode="lin" valueType="num">
                                      <p:cBhvr>
                                        <p:cTn id="84" dur="664" tmFilter="0, 0; 0.125,0.2665; 0.25,0.4; 0.375,0.465; 0.5,0.5;  0.625,0.535; 0.75,0.6; 0.875,0.7335; 1,1">
                                          <p:stCondLst>
                                            <p:cond delay="664"/>
                                          </p:stCondLst>
                                        </p:cTn>
                                        <p:tgtEl>
                                          <p:spTgt spid="16"/>
                                        </p:tgtEl>
                                        <p:attrNameLst>
                                          <p:attrName>ppt_y</p:attrName>
                                        </p:attrNameLst>
                                      </p:cBhvr>
                                      <p:tavLst>
                                        <p:tav tm="0" fmla="#ppt_y-sin(pi*$)/9">
                                          <p:val>
                                            <p:fltVal val="0"/>
                                          </p:val>
                                        </p:tav>
                                        <p:tav tm="100000">
                                          <p:val>
                                            <p:fltVal val="1"/>
                                          </p:val>
                                        </p:tav>
                                      </p:tavLst>
                                    </p:anim>
                                    <p:anim calcmode="lin" valueType="num">
                                      <p:cBhvr>
                                        <p:cTn id="85" dur="332" tmFilter="0, 0; 0.125,0.2665; 0.25,0.4; 0.375,0.465; 0.5,0.5;  0.625,0.535; 0.75,0.6; 0.875,0.7335; 1,1">
                                          <p:stCondLst>
                                            <p:cond delay="1324"/>
                                          </p:stCondLst>
                                        </p:cTn>
                                        <p:tgtEl>
                                          <p:spTgt spid="16"/>
                                        </p:tgtEl>
                                        <p:attrNameLst>
                                          <p:attrName>ppt_y</p:attrName>
                                        </p:attrNameLst>
                                      </p:cBhvr>
                                      <p:tavLst>
                                        <p:tav tm="0" fmla="#ppt_y-sin(pi*$)/27">
                                          <p:val>
                                            <p:fltVal val="0"/>
                                          </p:val>
                                        </p:tav>
                                        <p:tav tm="100000">
                                          <p:val>
                                            <p:fltVal val="1"/>
                                          </p:val>
                                        </p:tav>
                                      </p:tavLst>
                                    </p:anim>
                                    <p:anim calcmode="lin" valueType="num">
                                      <p:cBhvr>
                                        <p:cTn id="86" dur="164" tmFilter="0, 0; 0.125,0.2665; 0.25,0.4; 0.375,0.465; 0.5,0.5;  0.625,0.535; 0.75,0.6; 0.875,0.7335; 1,1">
                                          <p:stCondLst>
                                            <p:cond delay="1656"/>
                                          </p:stCondLst>
                                        </p:cTn>
                                        <p:tgtEl>
                                          <p:spTgt spid="16"/>
                                        </p:tgtEl>
                                        <p:attrNameLst>
                                          <p:attrName>ppt_y</p:attrName>
                                        </p:attrNameLst>
                                      </p:cBhvr>
                                      <p:tavLst>
                                        <p:tav tm="0" fmla="#ppt_y-sin(pi*$)/81">
                                          <p:val>
                                            <p:fltVal val="0"/>
                                          </p:val>
                                        </p:tav>
                                        <p:tav tm="100000">
                                          <p:val>
                                            <p:fltVal val="1"/>
                                          </p:val>
                                        </p:tav>
                                      </p:tavLst>
                                    </p:anim>
                                    <p:animScale>
                                      <p:cBhvr>
                                        <p:cTn id="87" dur="26">
                                          <p:stCondLst>
                                            <p:cond delay="650"/>
                                          </p:stCondLst>
                                        </p:cTn>
                                        <p:tgtEl>
                                          <p:spTgt spid="16"/>
                                        </p:tgtEl>
                                      </p:cBhvr>
                                      <p:to x="100000" y="60000"/>
                                    </p:animScale>
                                    <p:animScale>
                                      <p:cBhvr>
                                        <p:cTn id="88" dur="166" decel="50000">
                                          <p:stCondLst>
                                            <p:cond delay="676"/>
                                          </p:stCondLst>
                                        </p:cTn>
                                        <p:tgtEl>
                                          <p:spTgt spid="16"/>
                                        </p:tgtEl>
                                      </p:cBhvr>
                                      <p:to x="100000" y="100000"/>
                                    </p:animScale>
                                    <p:animScale>
                                      <p:cBhvr>
                                        <p:cTn id="89" dur="26">
                                          <p:stCondLst>
                                            <p:cond delay="1312"/>
                                          </p:stCondLst>
                                        </p:cTn>
                                        <p:tgtEl>
                                          <p:spTgt spid="16"/>
                                        </p:tgtEl>
                                      </p:cBhvr>
                                      <p:to x="100000" y="80000"/>
                                    </p:animScale>
                                    <p:animScale>
                                      <p:cBhvr>
                                        <p:cTn id="90" dur="166" decel="50000">
                                          <p:stCondLst>
                                            <p:cond delay="1338"/>
                                          </p:stCondLst>
                                        </p:cTn>
                                        <p:tgtEl>
                                          <p:spTgt spid="16"/>
                                        </p:tgtEl>
                                      </p:cBhvr>
                                      <p:to x="100000" y="100000"/>
                                    </p:animScale>
                                    <p:animScale>
                                      <p:cBhvr>
                                        <p:cTn id="91" dur="26">
                                          <p:stCondLst>
                                            <p:cond delay="1642"/>
                                          </p:stCondLst>
                                        </p:cTn>
                                        <p:tgtEl>
                                          <p:spTgt spid="16"/>
                                        </p:tgtEl>
                                      </p:cBhvr>
                                      <p:to x="100000" y="90000"/>
                                    </p:animScale>
                                    <p:animScale>
                                      <p:cBhvr>
                                        <p:cTn id="92" dur="166" decel="50000">
                                          <p:stCondLst>
                                            <p:cond delay="1668"/>
                                          </p:stCondLst>
                                        </p:cTn>
                                        <p:tgtEl>
                                          <p:spTgt spid="16"/>
                                        </p:tgtEl>
                                      </p:cBhvr>
                                      <p:to x="100000" y="100000"/>
                                    </p:animScale>
                                    <p:animScale>
                                      <p:cBhvr>
                                        <p:cTn id="93" dur="26">
                                          <p:stCondLst>
                                            <p:cond delay="1808"/>
                                          </p:stCondLst>
                                        </p:cTn>
                                        <p:tgtEl>
                                          <p:spTgt spid="16"/>
                                        </p:tgtEl>
                                      </p:cBhvr>
                                      <p:to x="100000" y="95000"/>
                                    </p:animScale>
                                    <p:animScale>
                                      <p:cBhvr>
                                        <p:cTn id="94" dur="166" decel="50000">
                                          <p:stCondLst>
                                            <p:cond delay="1834"/>
                                          </p:stCondLst>
                                        </p:cTn>
                                        <p:tgtEl>
                                          <p:spTgt spid="1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2.6.10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线路防护设计</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909637" y="2241686"/>
            <a:ext cx="10520531" cy="2739211"/>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光缆线路防雷</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）直埋光缆</a:t>
            </a:r>
            <a:r>
              <a:rPr lang="zh-CN" altLang="en-US" sz="2400" dirty="0">
                <a:solidFill>
                  <a:prstClr val="black"/>
                </a:solidFill>
              </a:rPr>
              <a:t>线路宜采取防雷措施的</a:t>
            </a:r>
            <a:r>
              <a:rPr lang="zh-CN" altLang="en-US" sz="2400" dirty="0" smtClean="0">
                <a:solidFill>
                  <a:prstClr val="black"/>
                </a:solidFill>
              </a:rPr>
              <a:t>地段</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）直埋光缆</a:t>
            </a:r>
            <a:r>
              <a:rPr lang="zh-CN" altLang="en-US" sz="2400" dirty="0">
                <a:solidFill>
                  <a:prstClr val="black"/>
                </a:solidFill>
              </a:rPr>
              <a:t>线路的防雷</a:t>
            </a:r>
            <a:r>
              <a:rPr lang="zh-CN" altLang="en-US" sz="2400" dirty="0" smtClean="0">
                <a:solidFill>
                  <a:prstClr val="black"/>
                </a:solidFill>
              </a:rPr>
              <a:t>措施</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）架空光缆</a:t>
            </a:r>
            <a:r>
              <a:rPr lang="zh-CN" altLang="en-US" sz="2400" dirty="0">
                <a:solidFill>
                  <a:prstClr val="black"/>
                </a:solidFill>
              </a:rPr>
              <a:t>线路的防雷</a:t>
            </a:r>
            <a:r>
              <a:rPr lang="zh-CN" altLang="en-US" sz="2400" dirty="0" smtClean="0">
                <a:solidFill>
                  <a:prstClr val="black"/>
                </a:solidFill>
              </a:rPr>
              <a:t>措施</a:t>
            </a:r>
            <a:endParaRPr lang="en-US" altLang="zh-CN" sz="2400" dirty="0" smtClean="0">
              <a:solidFill>
                <a:prstClr val="black"/>
              </a:solidFill>
            </a:endParaRPr>
          </a:p>
        </p:txBody>
      </p:sp>
    </p:spTree>
    <p:extLst>
      <p:ext uri="{BB962C8B-B14F-4D97-AF65-F5344CB8AC3E}">
        <p14:creationId xmlns:p14="http://schemas.microsoft.com/office/powerpoint/2010/main" val="28432360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2.6.10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线路防护设计</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909637" y="2523788"/>
            <a:ext cx="10520531" cy="2000548"/>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光缆线路防强电</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线路受强电线路危险影响允许</a:t>
            </a:r>
            <a:r>
              <a:rPr lang="zh-CN" altLang="en-US" sz="2400" dirty="0" smtClean="0">
                <a:solidFill>
                  <a:prstClr val="black"/>
                </a:solidFill>
              </a:rPr>
              <a:t>标准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线路对强电影响的防护</a:t>
            </a:r>
            <a:r>
              <a:rPr lang="zh-CN" altLang="en-US" sz="2400" dirty="0" smtClean="0">
                <a:solidFill>
                  <a:prstClr val="black"/>
                </a:solidFill>
              </a:rPr>
              <a:t>措施</a:t>
            </a:r>
            <a:endParaRPr lang="en-US" altLang="zh-CN" sz="2400" dirty="0" smtClean="0">
              <a:solidFill>
                <a:prstClr val="black"/>
              </a:solidFill>
            </a:endParaRPr>
          </a:p>
        </p:txBody>
      </p:sp>
    </p:spTree>
    <p:extLst>
      <p:ext uri="{BB962C8B-B14F-4D97-AF65-F5344CB8AC3E}">
        <p14:creationId xmlns:p14="http://schemas.microsoft.com/office/powerpoint/2010/main" val="6063623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2.6.10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线路防护设计</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909637" y="2523788"/>
            <a:ext cx="10520531" cy="2000548"/>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光缆线路防强电</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线路受强电线路危险影响允许</a:t>
            </a:r>
            <a:r>
              <a:rPr lang="zh-CN" altLang="en-US" sz="2400" dirty="0" smtClean="0">
                <a:solidFill>
                  <a:prstClr val="black"/>
                </a:solidFill>
              </a:rPr>
              <a:t>标准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线路对强电影响的防护</a:t>
            </a:r>
            <a:r>
              <a:rPr lang="zh-CN" altLang="en-US" sz="2400" dirty="0" smtClean="0">
                <a:solidFill>
                  <a:prstClr val="black"/>
                </a:solidFill>
              </a:rPr>
              <a:t>措施</a:t>
            </a:r>
            <a:endParaRPr lang="en-US" altLang="zh-CN" sz="2400" dirty="0" smtClean="0">
              <a:solidFill>
                <a:prstClr val="black"/>
              </a:solidFill>
            </a:endParaRPr>
          </a:p>
        </p:txBody>
      </p:sp>
    </p:spTree>
    <p:extLst>
      <p:ext uri="{BB962C8B-B14F-4D97-AF65-F5344CB8AC3E}">
        <p14:creationId xmlns:p14="http://schemas.microsoft.com/office/powerpoint/2010/main" val="34176730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2.6.10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线路防护设计</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909637" y="2523788"/>
            <a:ext cx="10520531" cy="3477875"/>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a:solidFill>
                  <a:prstClr val="black"/>
                </a:solidFill>
              </a:rPr>
              <a:t>光缆线路其他防护</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）防白蚁</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）放机械外力损伤</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）防鼠害</a:t>
            </a:r>
            <a:r>
              <a:rPr lang="zh-CN" altLang="en-US" sz="2400" dirty="0">
                <a:solidFill>
                  <a:prstClr val="black"/>
                </a:solidFill>
              </a:rPr>
              <a:t>、鸟害、蜂</a:t>
            </a:r>
            <a:r>
              <a:rPr lang="zh-CN" altLang="en-US" sz="2400" dirty="0" smtClean="0">
                <a:solidFill>
                  <a:prstClr val="black"/>
                </a:solidFill>
              </a:rPr>
              <a:t>蛀</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）防冻</a:t>
            </a:r>
            <a:endParaRPr lang="en-US" altLang="zh-CN" sz="2400" dirty="0" smtClean="0">
              <a:solidFill>
                <a:prstClr val="black"/>
              </a:solidFill>
            </a:endParaRPr>
          </a:p>
        </p:txBody>
      </p:sp>
    </p:spTree>
    <p:extLst>
      <p:ext uri="{BB962C8B-B14F-4D97-AF65-F5344CB8AC3E}">
        <p14:creationId xmlns:p14="http://schemas.microsoft.com/office/powerpoint/2010/main" val="72229778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2.7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光缆线路工程查勘</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845907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2.7  </a:t>
            </a:r>
            <a:r>
              <a:rPr lang="zh-CN" altLang="en-US" sz="3200" dirty="0">
                <a:solidFill>
                  <a:prstClr val="white"/>
                </a:solidFill>
                <a:latin typeface="微软雅黑" panose="020B0503020204020204" pitchFamily="34" charset="-122"/>
                <a:ea typeface="微软雅黑" panose="020B0503020204020204" pitchFamily="34" charset="-122"/>
              </a:rPr>
              <a:t>光缆线路工程查勘</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443557" y="2152943"/>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工程查勘</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1703658" y="2224381"/>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43557" y="374138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595959"/>
                </a:solidFill>
                <a:latin typeface="微软雅黑" panose="020B0503020204020204" pitchFamily="34" charset="-122"/>
                <a:ea typeface="微软雅黑" panose="020B0503020204020204" pitchFamily="34" charset="-122"/>
              </a:rPr>
              <a:t>施工图测量</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30657" y="385409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43557" y="5329825"/>
            <a:ext cx="2387600" cy="715581"/>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标杆测量</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830657" y="545844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035278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2.7.1  </a:t>
            </a:r>
            <a:r>
              <a:rPr lang="zh-CN" altLang="en-US" sz="3200" dirty="0" smtClean="0">
                <a:solidFill>
                  <a:prstClr val="white"/>
                </a:solidFill>
                <a:latin typeface="微软雅黑" panose="020B0503020204020204" pitchFamily="34" charset="-122"/>
                <a:ea typeface="微软雅黑" panose="020B0503020204020204" pitchFamily="34" charset="-122"/>
              </a:rPr>
              <a:t>工程查勘</a:t>
            </a:r>
            <a:endParaRPr lang="zh-CN" altLang="en-US" sz="3200" dirty="0">
              <a:solidFill>
                <a:prstClr val="white"/>
              </a:solidFill>
              <a:latin typeface="微软雅黑" panose="020B0503020204020204" pitchFamily="34" charset="-122"/>
              <a:ea typeface="微软雅黑" panose="020B0503020204020204" pitchFamily="34" charset="-122"/>
            </a:endParaRP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841375" y="1949856"/>
            <a:ext cx="10520531" cy="4216539"/>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工程查勘准备工作</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）人员组织</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）熟悉</a:t>
            </a:r>
            <a:r>
              <a:rPr lang="zh-CN" altLang="en-US" sz="2400" dirty="0">
                <a:solidFill>
                  <a:prstClr val="black"/>
                </a:solidFill>
              </a:rPr>
              <a:t>研究相关</a:t>
            </a:r>
            <a:r>
              <a:rPr lang="zh-CN" altLang="en-US" sz="2400" dirty="0" smtClean="0">
                <a:solidFill>
                  <a:prstClr val="black"/>
                </a:solidFill>
              </a:rPr>
              <a:t>文件</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）收集资料</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）制订</a:t>
            </a:r>
            <a:r>
              <a:rPr lang="zh-CN" altLang="en-US" sz="2400" dirty="0">
                <a:solidFill>
                  <a:prstClr val="black"/>
                </a:solidFill>
              </a:rPr>
              <a:t>查勘</a:t>
            </a:r>
            <a:r>
              <a:rPr lang="zh-CN" altLang="en-US" sz="2400" dirty="0" smtClean="0">
                <a:solidFill>
                  <a:prstClr val="black"/>
                </a:solidFill>
              </a:rPr>
              <a:t>计划</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）查勘</a:t>
            </a:r>
            <a:r>
              <a:rPr lang="zh-CN" altLang="en-US" sz="2400" dirty="0">
                <a:solidFill>
                  <a:prstClr val="black"/>
                </a:solidFill>
              </a:rPr>
              <a:t>工具和设备准备</a:t>
            </a:r>
            <a:endParaRPr lang="en-US" altLang="zh-CN" sz="2400" dirty="0" smtClean="0">
              <a:solidFill>
                <a:prstClr val="black"/>
              </a:solidFill>
            </a:endParaRPr>
          </a:p>
        </p:txBody>
      </p:sp>
    </p:spTree>
    <p:extLst>
      <p:ext uri="{BB962C8B-B14F-4D97-AF65-F5344CB8AC3E}">
        <p14:creationId xmlns:p14="http://schemas.microsoft.com/office/powerpoint/2010/main" val="32271855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2.7.1  </a:t>
            </a:r>
            <a:r>
              <a:rPr lang="zh-CN" altLang="en-US" sz="3200" dirty="0" smtClean="0">
                <a:solidFill>
                  <a:prstClr val="white"/>
                </a:solidFill>
                <a:latin typeface="微软雅黑" panose="020B0503020204020204" pitchFamily="34" charset="-122"/>
                <a:ea typeface="微软雅黑" panose="020B0503020204020204" pitchFamily="34" charset="-122"/>
              </a:rPr>
              <a:t>工程查勘</a:t>
            </a:r>
            <a:endParaRPr lang="zh-CN" altLang="en-US" sz="3200" dirty="0">
              <a:solidFill>
                <a:prstClr val="white"/>
              </a:solidFill>
              <a:latin typeface="微软雅黑" panose="020B0503020204020204" pitchFamily="34" charset="-122"/>
              <a:ea typeface="微软雅黑" panose="020B0503020204020204" pitchFamily="34" charset="-122"/>
            </a:endParaRP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1979513" y="1842851"/>
            <a:ext cx="7582778" cy="4647426"/>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smtClean="0">
                <a:solidFill>
                  <a:prstClr val="black"/>
                </a:solidFill>
              </a:rPr>
              <a:t>方案查勘</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）方案</a:t>
            </a:r>
            <a:r>
              <a:rPr lang="zh-CN" altLang="en-US" sz="2400" dirty="0">
                <a:solidFill>
                  <a:prstClr val="black"/>
                </a:solidFill>
              </a:rPr>
              <a:t>查勘的主要</a:t>
            </a:r>
            <a:r>
              <a:rPr lang="zh-CN" altLang="en-US" sz="2400" dirty="0" smtClean="0">
                <a:solidFill>
                  <a:prstClr val="black"/>
                </a:solidFill>
              </a:rPr>
              <a:t>任务</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）方案查勘的内容</a:t>
            </a:r>
            <a:endParaRPr lang="en-US" altLang="zh-CN" sz="2400" dirty="0" smtClean="0">
              <a:solidFill>
                <a:prstClr val="black"/>
              </a:solidFill>
            </a:endParaRPr>
          </a:p>
          <a:p>
            <a:endParaRPr lang="zh-CN" altLang="en-US" sz="2400" dirty="0">
              <a:solidFill>
                <a:prstClr val="black"/>
              </a:solidFill>
            </a:endParaRPr>
          </a:p>
          <a:p>
            <a:r>
              <a:rPr lang="en-US" altLang="zh-CN" sz="2800" b="1" dirty="0" smtClean="0">
                <a:solidFill>
                  <a:prstClr val="black"/>
                </a:solidFill>
              </a:rPr>
              <a:t>3. </a:t>
            </a:r>
            <a:r>
              <a:rPr lang="zh-CN" altLang="en-US" sz="2800" b="1" dirty="0" smtClean="0">
                <a:solidFill>
                  <a:prstClr val="black"/>
                </a:solidFill>
              </a:rPr>
              <a:t>初步设计查勘</a:t>
            </a:r>
            <a:endParaRPr lang="en-US" altLang="zh-CN" sz="2400"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）初步设计</a:t>
            </a:r>
            <a:r>
              <a:rPr lang="zh-CN" altLang="en-US" sz="2400" dirty="0">
                <a:solidFill>
                  <a:prstClr val="black"/>
                </a:solidFill>
              </a:rPr>
              <a:t>查勘的主要任务和</a:t>
            </a:r>
            <a:r>
              <a:rPr lang="zh-CN" altLang="en-US" sz="2400" dirty="0" smtClean="0">
                <a:solidFill>
                  <a:prstClr val="black"/>
                </a:solidFill>
              </a:rPr>
              <a:t>要求</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zh-CN" altLang="en-US" sz="2400" dirty="0">
                <a:solidFill>
                  <a:prstClr val="black"/>
                </a:solidFill>
              </a:rPr>
              <a:t>初步设计查勘的</a:t>
            </a:r>
            <a:r>
              <a:rPr lang="zh-CN" altLang="en-US" sz="2400" dirty="0" smtClean="0">
                <a:solidFill>
                  <a:prstClr val="black"/>
                </a:solidFill>
              </a:rPr>
              <a:t>内容</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267120582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2.7  </a:t>
            </a:r>
            <a:r>
              <a:rPr lang="zh-CN" altLang="en-US" sz="3200" dirty="0">
                <a:solidFill>
                  <a:prstClr val="white"/>
                </a:solidFill>
                <a:latin typeface="微软雅黑" panose="020B0503020204020204" pitchFamily="34" charset="-122"/>
                <a:ea typeface="微软雅黑" panose="020B0503020204020204" pitchFamily="34" charset="-122"/>
              </a:rPr>
              <a:t>光缆线路工程查勘</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443557" y="2152943"/>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工程查勘</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703658" y="2224381"/>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43557" y="374138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施工图测量</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30657" y="385409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43557" y="5329825"/>
            <a:ext cx="2387600" cy="715581"/>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标杆测量</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830657" y="545844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82936639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突变型多模光纤导光原理</a:t>
            </a:r>
          </a:p>
        </p:txBody>
      </p:sp>
      <p:sp>
        <p:nvSpPr>
          <p:cNvPr id="4" name="文本框 3"/>
          <p:cNvSpPr txBox="1"/>
          <p:nvPr/>
        </p:nvSpPr>
        <p:spPr>
          <a:xfrm>
            <a:off x="1250950" y="2215515"/>
            <a:ext cx="9209405" cy="460375"/>
          </a:xfrm>
          <a:prstGeom prst="rect">
            <a:avLst/>
          </a:prstGeom>
          <a:noFill/>
        </p:spPr>
        <p:txBody>
          <a:bodyPr wrap="square" rtlCol="0">
            <a:spAutoFit/>
          </a:bodyPr>
          <a:lstStyle/>
          <a:p>
            <a:r>
              <a:rPr lang="zh-CN" altLang="en-US" sz="2400" dirty="0" smtClean="0"/>
              <a:t>       纤芯</a:t>
            </a:r>
            <a:r>
              <a:rPr lang="zh-CN" altLang="en-US" sz="2400" dirty="0"/>
              <a:t>和包层的相对折射率差定义为</a:t>
            </a:r>
          </a:p>
        </p:txBody>
      </p:sp>
      <p:sp>
        <p:nvSpPr>
          <p:cNvPr id="9" name="文本框 8"/>
          <p:cNvSpPr txBox="1"/>
          <p:nvPr/>
        </p:nvSpPr>
        <p:spPr>
          <a:xfrm>
            <a:off x="6837045" y="4251325"/>
            <a:ext cx="1183640" cy="337185"/>
          </a:xfrm>
          <a:prstGeom prst="rect">
            <a:avLst/>
          </a:prstGeom>
        </p:spPr>
        <p:txBody>
          <a:bodyPr wrap="square">
            <a:spAutoFit/>
          </a:bodyPr>
          <a:lstStyle/>
          <a:p>
            <a:r>
              <a:rPr lang="en-US" altLang="zh-CN" sz="1600">
                <a:solidFill>
                  <a:srgbClr val="000000"/>
                </a:solidFill>
                <a:latin typeface="+mn-lt"/>
                <a:ea typeface="+mn-lt"/>
              </a:rPr>
              <a:t>(1-5)</a:t>
            </a:r>
          </a:p>
        </p:txBody>
      </p:sp>
      <p:graphicFrame>
        <p:nvGraphicFramePr>
          <p:cNvPr id="5" name="对象 -2147482620"/>
          <p:cNvGraphicFramePr>
            <a:graphicFrameLocks noChangeAspect="1"/>
          </p:cNvGraphicFramePr>
          <p:nvPr/>
        </p:nvGraphicFramePr>
        <p:xfrm>
          <a:off x="2345055" y="2675890"/>
          <a:ext cx="1668145" cy="1019810"/>
        </p:xfrm>
        <a:graphic>
          <a:graphicData uri="http://schemas.openxmlformats.org/presentationml/2006/ole">
            <mc:AlternateContent xmlns:mc="http://schemas.openxmlformats.org/markup-compatibility/2006">
              <mc:Choice xmlns:v="urn:schemas-microsoft-com:vml" Requires="v">
                <p:oleObj spid="_x0000_s5167" r:id="rId4" imgW="787400" imgH="482600" progId="Equation.3">
                  <p:embed/>
                </p:oleObj>
              </mc:Choice>
              <mc:Fallback>
                <p:oleObj r:id="rId4" imgW="787400" imgH="482600" progId="Equation.3">
                  <p:embed/>
                  <p:pic>
                    <p:nvPicPr>
                      <p:cNvPr id="0" name="图片 13"/>
                      <p:cNvPicPr/>
                      <p:nvPr/>
                    </p:nvPicPr>
                    <p:blipFill>
                      <a:blip r:embed="rId5"/>
                      <a:stretch>
                        <a:fillRect/>
                      </a:stretch>
                    </p:blipFill>
                    <p:spPr>
                      <a:xfrm>
                        <a:off x="2345055" y="2675890"/>
                        <a:ext cx="1668145" cy="1019810"/>
                      </a:xfrm>
                      <a:prstGeom prst="rect">
                        <a:avLst/>
                      </a:prstGeom>
                      <a:noFill/>
                      <a:ln w="38100">
                        <a:noFill/>
                        <a:miter/>
                      </a:ln>
                    </p:spPr>
                  </p:pic>
                </p:oleObj>
              </mc:Fallback>
            </mc:AlternateContent>
          </a:graphicData>
        </a:graphic>
      </p:graphicFrame>
      <p:sp>
        <p:nvSpPr>
          <p:cNvPr id="15" name="文本框 14"/>
          <p:cNvSpPr txBox="1"/>
          <p:nvPr/>
        </p:nvSpPr>
        <p:spPr>
          <a:xfrm>
            <a:off x="4268470" y="3077528"/>
            <a:ext cx="5080000" cy="460375"/>
          </a:xfrm>
          <a:prstGeom prst="rect">
            <a:avLst/>
          </a:prstGeom>
        </p:spPr>
        <p:txBody>
          <a:bodyPr>
            <a:spAutoFit/>
          </a:bodyPr>
          <a:lstStyle/>
          <a:p>
            <a:pPr algn="just" defTabSz="266700"/>
            <a:r>
              <a:rPr lang="zh-CN" altLang="en-US" sz="2400">
                <a:latin typeface="宋体" panose="02010600030101010101" pitchFamily="2" charset="-122"/>
                <a:ea typeface="宋体" panose="02010600030101010101" pitchFamily="2" charset="-122"/>
              </a:rPr>
              <a:t>，则</a:t>
            </a:r>
          </a:p>
        </p:txBody>
      </p:sp>
      <p:graphicFrame>
        <p:nvGraphicFramePr>
          <p:cNvPr id="6" name="对象 -2147482619"/>
          <p:cNvGraphicFramePr>
            <a:graphicFrameLocks noChangeAspect="1"/>
          </p:cNvGraphicFramePr>
          <p:nvPr/>
        </p:nvGraphicFramePr>
        <p:xfrm>
          <a:off x="1968500" y="3940175"/>
          <a:ext cx="3738880" cy="693420"/>
        </p:xfrm>
        <a:graphic>
          <a:graphicData uri="http://schemas.openxmlformats.org/presentationml/2006/ole">
            <mc:AlternateContent xmlns:mc="http://schemas.openxmlformats.org/markup-compatibility/2006">
              <mc:Choice xmlns:v="urn:schemas-microsoft-com:vml" Requires="v">
                <p:oleObj spid="_x0000_s5168" r:id="rId6" imgW="1574800" imgH="292100" progId="Equation.3">
                  <p:embed/>
                </p:oleObj>
              </mc:Choice>
              <mc:Fallback>
                <p:oleObj r:id="rId6" imgW="1574800" imgH="292100" progId="Equation.3">
                  <p:embed/>
                  <p:pic>
                    <p:nvPicPr>
                      <p:cNvPr id="0" name="图片 15"/>
                      <p:cNvPicPr/>
                      <p:nvPr/>
                    </p:nvPicPr>
                    <p:blipFill>
                      <a:blip r:embed="rId7"/>
                      <a:stretch>
                        <a:fillRect/>
                      </a:stretch>
                    </p:blipFill>
                    <p:spPr>
                      <a:xfrm>
                        <a:off x="1968500" y="3940175"/>
                        <a:ext cx="3738880" cy="693420"/>
                      </a:xfrm>
                      <a:prstGeom prst="rect">
                        <a:avLst/>
                      </a:prstGeom>
                      <a:noFill/>
                      <a:ln w="38100">
                        <a:noFill/>
                        <a:miter/>
                      </a:ln>
                    </p:spPr>
                  </p:pic>
                </p:oleObj>
              </mc:Fallback>
            </mc:AlternateContent>
          </a:graphicData>
        </a:graphic>
      </p:graphicFrame>
      <p:sp>
        <p:nvSpPr>
          <p:cNvPr id="17" name="文本框 16"/>
          <p:cNvSpPr txBox="1"/>
          <p:nvPr/>
        </p:nvSpPr>
        <p:spPr>
          <a:xfrm>
            <a:off x="1250950" y="5035550"/>
            <a:ext cx="10353675" cy="1568450"/>
          </a:xfrm>
          <a:prstGeom prst="rect">
            <a:avLst/>
          </a:prstGeom>
          <a:noFill/>
        </p:spPr>
        <p:txBody>
          <a:bodyPr wrap="square" rtlCol="0">
            <a:spAutoFit/>
          </a:bodyPr>
          <a:lstStyle/>
          <a:p>
            <a:r>
              <a:rPr lang="zh-CN" altLang="en-US" sz="2400" dirty="0" smtClean="0"/>
              <a:t>       数值孔径</a:t>
            </a:r>
            <a:r>
              <a:rPr lang="zh-CN" altLang="en-US" sz="2400" dirty="0"/>
              <a:t>（</a:t>
            </a:r>
            <a:r>
              <a:rPr lang="en-US" altLang="zh-CN" sz="2400" dirty="0"/>
              <a:t>NA</a:t>
            </a:r>
            <a:r>
              <a:rPr lang="zh-CN" altLang="en-US" sz="2400" dirty="0"/>
              <a:t>）是光纤特性中重要参数之一，它衡量光纤与光源之间的耦合效率。在实际选用时应合理选用光纤的数值孔径，数值孔径大，纤芯对光的束缚能力越强，但数值孔径不是越大越好，数值孔径越大，光脉冲展宽程度越大，信号畸变也越明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charRg st="0" end="12"/>
                                            </p:txEl>
                                          </p:spTgt>
                                        </p:tgtEl>
                                        <p:attrNameLst>
                                          <p:attrName>style.visibility</p:attrName>
                                        </p:attrNameLst>
                                      </p:cBhvr>
                                      <p:to>
                                        <p:strVal val="visible"/>
                                      </p:to>
                                    </p:set>
                                    <p:anim calcmode="lin" valueType="num">
                                      <p:cBhvr additive="base">
                                        <p:cTn id="20"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2.7.2  </a:t>
            </a:r>
            <a:r>
              <a:rPr lang="zh-CN" altLang="en-US" sz="3200" dirty="0" smtClean="0">
                <a:solidFill>
                  <a:prstClr val="white"/>
                </a:solidFill>
                <a:latin typeface="微软雅黑" panose="020B0503020204020204" pitchFamily="34" charset="-122"/>
                <a:ea typeface="微软雅黑" panose="020B0503020204020204" pitchFamily="34" charset="-122"/>
              </a:rPr>
              <a:t>施工图测量</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841375" y="1949856"/>
            <a:ext cx="10520531" cy="4339650"/>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施工图</a:t>
            </a:r>
            <a:r>
              <a:rPr lang="zh-CN" altLang="en-US" sz="2800" b="1" dirty="0">
                <a:solidFill>
                  <a:prstClr val="black"/>
                </a:solidFill>
              </a:rPr>
              <a:t>测量</a:t>
            </a:r>
            <a:r>
              <a:rPr lang="zh-CN" altLang="en-US" sz="2800" b="1" dirty="0" smtClean="0">
                <a:solidFill>
                  <a:prstClr val="black"/>
                </a:solidFill>
              </a:rPr>
              <a:t>任务</a:t>
            </a:r>
            <a:endParaRPr lang="en-US" altLang="zh-CN" sz="2800" b="1" dirty="0" smtClean="0">
              <a:solidFill>
                <a:prstClr val="black"/>
              </a:solidFill>
            </a:endParaRPr>
          </a:p>
          <a:p>
            <a:pPr marL="457200" indent="-457200">
              <a:buFontTx/>
              <a:buAutoNum type="arabicPeriod"/>
            </a:pPr>
            <a:endParaRPr lang="en-US" altLang="zh-CN" sz="2800" b="1" dirty="0">
              <a:solidFill>
                <a:prstClr val="black"/>
              </a:solidFill>
            </a:endParaRPr>
          </a:p>
          <a:p>
            <a:endParaRPr lang="en-US" altLang="zh-CN" sz="2400" dirty="0" smtClean="0">
              <a:solidFill>
                <a:prstClr val="black"/>
              </a:solidFill>
            </a:endParaRPr>
          </a:p>
          <a:p>
            <a:r>
              <a:rPr lang="en-US" altLang="zh-CN" sz="2800" b="1" dirty="0">
                <a:solidFill>
                  <a:prstClr val="black"/>
                </a:solidFill>
              </a:rPr>
              <a:t>2. </a:t>
            </a:r>
            <a:r>
              <a:rPr lang="zh-CN" altLang="en-US" sz="2800" b="1" dirty="0">
                <a:solidFill>
                  <a:prstClr val="black"/>
                </a:solidFill>
              </a:rPr>
              <a:t>施工图测量方法</a:t>
            </a:r>
            <a:endParaRPr lang="en-US" altLang="zh-CN" sz="2800" b="1" dirty="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 现场测绘</a:t>
            </a:r>
            <a:r>
              <a:rPr lang="zh-CN" altLang="en-US" sz="2400" dirty="0" smtClean="0">
                <a:solidFill>
                  <a:prstClr val="black"/>
                </a:solidFill>
              </a:rPr>
              <a:t>法</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 图测</a:t>
            </a:r>
            <a:r>
              <a:rPr lang="zh-CN" altLang="en-US" sz="2400" dirty="0" smtClean="0">
                <a:solidFill>
                  <a:prstClr val="black"/>
                </a:solidFill>
              </a:rPr>
              <a:t>法</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 航测法</a:t>
            </a: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42311482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2.7  </a:t>
            </a:r>
            <a:r>
              <a:rPr lang="zh-CN" altLang="en-US" sz="3200" dirty="0">
                <a:solidFill>
                  <a:prstClr val="white"/>
                </a:solidFill>
                <a:latin typeface="微软雅黑" panose="020B0503020204020204" pitchFamily="34" charset="-122"/>
                <a:ea typeface="微软雅黑" panose="020B0503020204020204" pitchFamily="34" charset="-122"/>
              </a:rPr>
              <a:t>光缆线路工程查勘</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443557" y="2152943"/>
            <a:ext cx="3930009"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工程查勘</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703658" y="2224381"/>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43557" y="3741384"/>
            <a:ext cx="2387600" cy="639470"/>
          </a:xfrm>
          <a:prstGeom prst="rect">
            <a:avLst/>
          </a:prstGeom>
          <a:noFill/>
          <a:ln w="9525">
            <a:noFill/>
          </a:ln>
        </p:spPr>
        <p:txBody>
          <a:bodyPr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施工图测量</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30657" y="385409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43557" y="5329825"/>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标杆测量</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1830657" y="545844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2.7.3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050414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2.7.3  </a:t>
            </a:r>
            <a:r>
              <a:rPr lang="zh-CN" altLang="en-US" sz="3200" dirty="0" smtClean="0">
                <a:solidFill>
                  <a:prstClr val="white"/>
                </a:solidFill>
                <a:latin typeface="微软雅黑" panose="020B0503020204020204" pitchFamily="34" charset="-122"/>
                <a:ea typeface="微软雅黑" panose="020B0503020204020204" pitchFamily="34" charset="-122"/>
              </a:rPr>
              <a:t>标杆测量</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695460" y="1609388"/>
            <a:ext cx="10520531" cy="5016758"/>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常用测量工具</a:t>
            </a:r>
            <a:endParaRPr lang="en-US" altLang="zh-CN" sz="2800" b="1" dirty="0">
              <a:solidFill>
                <a:prstClr val="black"/>
              </a:solidFill>
            </a:endParaRPr>
          </a:p>
          <a:p>
            <a:endParaRPr lang="en-US" altLang="zh-CN" sz="2800" b="1"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 大标旗</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 标杆</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）量地链、皮尺、钢卷尺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 标桩</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a:solidFill>
                  <a:prstClr val="black"/>
                </a:solidFill>
              </a:rPr>
              <a:t>）木槌或</a:t>
            </a:r>
            <a:r>
              <a:rPr lang="zh-CN" altLang="en-US" sz="2400" dirty="0" smtClean="0">
                <a:solidFill>
                  <a:prstClr val="black"/>
                </a:solidFill>
              </a:rPr>
              <a:t>铁锤</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en-US" altLang="zh-CN" sz="2400" dirty="0">
                <a:solidFill>
                  <a:prstClr val="black"/>
                </a:solidFill>
              </a:rPr>
              <a:t>3</a:t>
            </a:r>
            <a:r>
              <a:rPr lang="zh-CN" altLang="en-US" sz="2400" dirty="0">
                <a:solidFill>
                  <a:prstClr val="black"/>
                </a:solidFill>
              </a:rPr>
              <a:t>）小平板仪</a:t>
            </a:r>
            <a:endParaRPr lang="en-US" altLang="zh-CN" sz="2400" dirty="0" smtClean="0">
              <a:solidFill>
                <a:prstClr val="black"/>
              </a:solidFill>
            </a:endParaRPr>
          </a:p>
        </p:txBody>
      </p:sp>
    </p:spTree>
    <p:extLst>
      <p:ext uri="{BB962C8B-B14F-4D97-AF65-F5344CB8AC3E}">
        <p14:creationId xmlns:p14="http://schemas.microsoft.com/office/powerpoint/2010/main" val="17505939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2.7.3  </a:t>
            </a:r>
            <a:r>
              <a:rPr lang="zh-CN" altLang="en-US" sz="3200" dirty="0" smtClean="0">
                <a:solidFill>
                  <a:prstClr val="white"/>
                </a:solidFill>
                <a:latin typeface="微软雅黑" panose="020B0503020204020204" pitchFamily="34" charset="-122"/>
                <a:ea typeface="微软雅黑" panose="020B0503020204020204" pitchFamily="34" charset="-122"/>
              </a:rPr>
              <a:t>标杆测量</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695460" y="1609388"/>
            <a:ext cx="10520531" cy="4955203"/>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a:solidFill>
                  <a:prstClr val="black"/>
                </a:solidFill>
              </a:rPr>
              <a:t>标杆测量主要内容</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）测定</a:t>
            </a:r>
            <a:r>
              <a:rPr lang="zh-CN" altLang="en-US" sz="2400" dirty="0">
                <a:solidFill>
                  <a:prstClr val="black"/>
                </a:solidFill>
              </a:rPr>
              <a:t>具体路由</a:t>
            </a:r>
            <a:r>
              <a:rPr lang="en-US" altLang="zh-CN" sz="2400" dirty="0">
                <a:solidFill>
                  <a:prstClr val="black"/>
                </a:solidFill>
              </a:rPr>
              <a:t>,</a:t>
            </a:r>
            <a:r>
              <a:rPr lang="zh-CN" altLang="en-US" sz="2400" dirty="0">
                <a:solidFill>
                  <a:prstClr val="black"/>
                </a:solidFill>
              </a:rPr>
              <a:t>丈量地面距离</a:t>
            </a:r>
            <a:r>
              <a:rPr lang="en-US" altLang="zh-CN" sz="2400" dirty="0" smtClean="0">
                <a:solidFill>
                  <a:prstClr val="black"/>
                </a:solidFill>
              </a:rPr>
              <a:t>;</a:t>
            </a:r>
          </a:p>
          <a:p>
            <a:pPr marL="457200" indent="-457200">
              <a:buFontTx/>
              <a:buAutoNum type="arabicParenBoth"/>
            </a:pPr>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）确定</a:t>
            </a:r>
            <a:r>
              <a:rPr lang="zh-CN" altLang="en-US" sz="2400" dirty="0">
                <a:solidFill>
                  <a:prstClr val="black"/>
                </a:solidFill>
              </a:rPr>
              <a:t>电杆具体位置、电杆长度</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）测定</a:t>
            </a:r>
            <a:r>
              <a:rPr lang="zh-CN" altLang="en-US" sz="2400" dirty="0">
                <a:solidFill>
                  <a:prstClr val="black"/>
                </a:solidFill>
              </a:rPr>
              <a:t>角深</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）测定</a:t>
            </a:r>
            <a:r>
              <a:rPr lang="zh-CN" altLang="en-US" sz="2400" dirty="0">
                <a:solidFill>
                  <a:prstClr val="black"/>
                </a:solidFill>
              </a:rPr>
              <a:t>拉线方向、拉线洞位置</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）测定</a:t>
            </a:r>
            <a:r>
              <a:rPr lang="zh-CN" altLang="en-US" sz="2400" dirty="0">
                <a:solidFill>
                  <a:prstClr val="black"/>
                </a:solidFill>
              </a:rPr>
              <a:t>河流宽度、物体高度、坡度等</a:t>
            </a:r>
            <a:r>
              <a:rPr lang="en-US" altLang="zh-CN" sz="2400" dirty="0" smtClean="0">
                <a:solidFill>
                  <a:prstClr val="black"/>
                </a:solidFill>
              </a:rPr>
              <a:t>;</a:t>
            </a: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）逐</a:t>
            </a:r>
            <a:r>
              <a:rPr lang="zh-CN" altLang="en-US" sz="2400" dirty="0">
                <a:solidFill>
                  <a:prstClr val="black"/>
                </a:solidFill>
              </a:rPr>
              <a:t>杆绘制施工详图并填写现场资料。</a:t>
            </a:r>
            <a:endParaRPr lang="en-US" altLang="zh-CN" sz="2400" dirty="0" smtClean="0">
              <a:solidFill>
                <a:prstClr val="black"/>
              </a:solidFill>
            </a:endParaRPr>
          </a:p>
        </p:txBody>
      </p:sp>
    </p:spTree>
    <p:extLst>
      <p:ext uri="{BB962C8B-B14F-4D97-AF65-F5344CB8AC3E}">
        <p14:creationId xmlns:p14="http://schemas.microsoft.com/office/powerpoint/2010/main" val="12747878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2.7.3  </a:t>
            </a:r>
            <a:r>
              <a:rPr lang="zh-CN" altLang="en-US" sz="3200" dirty="0" smtClean="0">
                <a:solidFill>
                  <a:prstClr val="white"/>
                </a:solidFill>
                <a:latin typeface="微软雅黑" panose="020B0503020204020204" pitchFamily="34" charset="-122"/>
                <a:ea typeface="微软雅黑" panose="020B0503020204020204" pitchFamily="34" charset="-122"/>
              </a:rPr>
              <a:t>标杆测量</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2378345" y="2572427"/>
            <a:ext cx="8185893" cy="3108543"/>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smtClean="0">
                <a:solidFill>
                  <a:prstClr val="black"/>
                </a:solidFill>
              </a:rPr>
              <a:t>标杆测量基本方法</a:t>
            </a:r>
            <a:endParaRPr lang="en-US" altLang="zh-CN" sz="2800" b="1"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）直线</a:t>
            </a:r>
            <a:r>
              <a:rPr lang="zh-CN" altLang="en-US" sz="2400" dirty="0">
                <a:solidFill>
                  <a:prstClr val="black"/>
                </a:solidFill>
              </a:rPr>
              <a:t>段测量</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）过</a:t>
            </a:r>
            <a:r>
              <a:rPr lang="zh-CN" altLang="en-US" sz="2400" dirty="0">
                <a:solidFill>
                  <a:prstClr val="black"/>
                </a:solidFill>
              </a:rPr>
              <a:t>点作直线的垂线</a:t>
            </a:r>
            <a:r>
              <a:rPr lang="zh-CN" altLang="en-US" sz="2400" dirty="0" smtClean="0">
                <a:solidFill>
                  <a:prstClr val="black"/>
                </a:solidFill>
              </a:rPr>
              <a:t>测量</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）特殊</a:t>
            </a:r>
            <a:r>
              <a:rPr lang="zh-CN" altLang="en-US" sz="2400" dirty="0">
                <a:solidFill>
                  <a:prstClr val="black"/>
                </a:solidFill>
              </a:rPr>
              <a:t>角测量</a:t>
            </a:r>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3757557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2268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2.7.3  </a:t>
            </a:r>
            <a:r>
              <a:rPr lang="zh-CN" altLang="en-US" sz="3200" dirty="0" smtClean="0">
                <a:solidFill>
                  <a:prstClr val="white"/>
                </a:solidFill>
                <a:latin typeface="微软雅黑" panose="020B0503020204020204" pitchFamily="34" charset="-122"/>
                <a:ea typeface="微软雅黑" panose="020B0503020204020204" pitchFamily="34" charset="-122"/>
              </a:rPr>
              <a:t>标杆测量</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2563171" y="1667753"/>
            <a:ext cx="7154761" cy="4955203"/>
          </a:xfrm>
          <a:prstGeom prst="rect">
            <a:avLst/>
          </a:prstGeom>
          <a:noFill/>
          <a:ln w="9525">
            <a:noFill/>
          </a:ln>
        </p:spPr>
        <p:txBody>
          <a:bodyPr wrap="square">
            <a:spAutoFit/>
          </a:bodyPr>
          <a:lstStyle/>
          <a:p>
            <a:r>
              <a:rPr lang="en-US" altLang="zh-CN" sz="2800" b="1" dirty="0" smtClean="0">
                <a:solidFill>
                  <a:prstClr val="black"/>
                </a:solidFill>
              </a:rPr>
              <a:t>4. </a:t>
            </a:r>
            <a:r>
              <a:rPr lang="zh-CN" altLang="en-US" sz="2800" b="1" dirty="0" smtClean="0">
                <a:solidFill>
                  <a:prstClr val="black"/>
                </a:solidFill>
              </a:rPr>
              <a:t>项目测量</a:t>
            </a:r>
            <a:endParaRPr lang="en-US" altLang="zh-CN" sz="2800" b="1"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）平行线测量</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）角深</a:t>
            </a:r>
            <a:r>
              <a:rPr lang="zh-CN" altLang="en-US" sz="2400" dirty="0">
                <a:solidFill>
                  <a:prstClr val="black"/>
                </a:solidFill>
              </a:rPr>
              <a:t>测量和双转角</a:t>
            </a:r>
            <a:r>
              <a:rPr lang="zh-CN" altLang="en-US" sz="2400" dirty="0" smtClean="0">
                <a:solidFill>
                  <a:prstClr val="black"/>
                </a:solidFill>
              </a:rPr>
              <a:t>测量</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）拉线测量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）河</a:t>
            </a:r>
            <a:r>
              <a:rPr lang="zh-CN" altLang="en-US" sz="2400" dirty="0">
                <a:solidFill>
                  <a:prstClr val="black"/>
                </a:solidFill>
              </a:rPr>
              <a:t>宽</a:t>
            </a:r>
            <a:r>
              <a:rPr lang="zh-CN" altLang="en-US" sz="2400" dirty="0" smtClean="0">
                <a:solidFill>
                  <a:prstClr val="black"/>
                </a:solidFill>
              </a:rPr>
              <a:t>测量</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）物体</a:t>
            </a:r>
            <a:r>
              <a:rPr lang="zh-CN" altLang="en-US" sz="2400" dirty="0">
                <a:solidFill>
                  <a:prstClr val="black"/>
                </a:solidFill>
              </a:rPr>
              <a:t>高度</a:t>
            </a:r>
            <a:r>
              <a:rPr lang="zh-CN" altLang="en-US" sz="2400" dirty="0" smtClean="0">
                <a:solidFill>
                  <a:prstClr val="black"/>
                </a:solidFill>
              </a:rPr>
              <a:t>测量</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 坡度</a:t>
            </a:r>
            <a:r>
              <a:rPr lang="zh-CN" altLang="en-US" sz="2400" dirty="0">
                <a:solidFill>
                  <a:prstClr val="black"/>
                </a:solidFill>
              </a:rPr>
              <a:t>测量</a:t>
            </a:r>
            <a:endParaRPr lang="en-US" altLang="zh-CN" sz="2400" dirty="0" smtClean="0">
              <a:solidFill>
                <a:prstClr val="black"/>
              </a:solidFill>
            </a:endParaRPr>
          </a:p>
        </p:txBody>
      </p:sp>
    </p:spTree>
    <p:extLst>
      <p:ext uri="{BB962C8B-B14F-4D97-AF65-F5344CB8AC3E}">
        <p14:creationId xmlns:p14="http://schemas.microsoft.com/office/powerpoint/2010/main" val="1978219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179016"/>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034493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7647868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98783" y="2833248"/>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3182"/>
            </a:xfrm>
            <a:prstGeom prst="rect">
              <a:avLst/>
            </a:prstGeom>
            <a:noFill/>
          </p:spPr>
          <p:txBody>
            <a:bodyPr>
              <a:spAutoFit/>
            </a:bodyPr>
            <a:lstStyle/>
            <a:p>
              <a:pPr algn="ctr" fontAlgn="auto">
                <a:defRPr/>
              </a:pPr>
              <a:r>
                <a:rPr lang="zh-CN" altLang="en-US" sz="4400" noProof="1" smtClean="0">
                  <a:solidFill>
                    <a:prstClr val="white"/>
                  </a:solidFill>
                </a:rPr>
                <a:t>第三章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961860" y="3472434"/>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292060" y="341369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3.1  </a:t>
            </a:r>
            <a:r>
              <a:rPr lang="zh-CN" altLang="en-US" sz="2000" b="0" spc="225" noProof="1" smtClean="0">
                <a:solidFill>
                  <a:srgbClr val="FF0000"/>
                </a:solidFill>
                <a:latin typeface="微软雅黑" panose="020B0503020204020204" pitchFamily="34" charset="-122"/>
                <a:ea typeface="微软雅黑" panose="020B0503020204020204" pitchFamily="34" charset="-122"/>
              </a:rPr>
              <a:t>通信管道工程设计</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961860" y="480777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92060" y="47506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3.2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架空杆路设计</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987486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3.1  </a:t>
            </a:r>
            <a:r>
              <a:rPr lang="zh-CN" altLang="en-US" sz="3200" dirty="0" smtClean="0">
                <a:solidFill>
                  <a:prstClr val="white"/>
                </a:solidFill>
                <a:latin typeface="微软雅黑" panose="020B0503020204020204" pitchFamily="34" charset="-122"/>
                <a:ea typeface="微软雅黑" panose="020B0503020204020204" pitchFamily="34" charset="-122"/>
              </a:rPr>
              <a:t>通信管道工程设计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46062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通信管道分类与组成</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城市通信管道与通道设计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长途通信光缆塑料管道设计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820405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渐变型多模光纤导光原理</a:t>
            </a:r>
          </a:p>
        </p:txBody>
      </p:sp>
      <p:pic>
        <p:nvPicPr>
          <p:cNvPr id="24" name="图片 24" descr="2.4"/>
          <p:cNvPicPr>
            <a:picLocks noChangeAspect="1"/>
          </p:cNvPicPr>
          <p:nvPr/>
        </p:nvPicPr>
        <p:blipFill>
          <a:blip r:embed="rId3"/>
          <a:stretch>
            <a:fillRect/>
          </a:stretch>
        </p:blipFill>
        <p:spPr>
          <a:xfrm>
            <a:off x="1793240" y="2212975"/>
            <a:ext cx="2772410" cy="4006850"/>
          </a:xfrm>
          <a:prstGeom prst="rect">
            <a:avLst/>
          </a:prstGeom>
        </p:spPr>
      </p:pic>
      <p:sp>
        <p:nvSpPr>
          <p:cNvPr id="4" name="文本框 3"/>
          <p:cNvSpPr txBox="1"/>
          <p:nvPr/>
        </p:nvSpPr>
        <p:spPr>
          <a:xfrm>
            <a:off x="1041400" y="6400800"/>
            <a:ext cx="4709795" cy="368300"/>
          </a:xfrm>
          <a:prstGeom prst="rect">
            <a:avLst/>
          </a:prstGeom>
          <a:noFill/>
        </p:spPr>
        <p:txBody>
          <a:bodyPr wrap="square" rtlCol="0">
            <a:spAutoFit/>
          </a:bodyPr>
          <a:lstStyle/>
          <a:p>
            <a:r>
              <a:rPr lang="zh-CN" altLang="en-US"/>
              <a:t>渐变型多模光纤纤芯折射率分布示意图</a:t>
            </a:r>
          </a:p>
        </p:txBody>
      </p:sp>
      <p:pic>
        <p:nvPicPr>
          <p:cNvPr id="23" name="图片 23" descr="绘图2.5"/>
          <p:cNvPicPr>
            <a:picLocks noChangeAspect="1"/>
          </p:cNvPicPr>
          <p:nvPr/>
        </p:nvPicPr>
        <p:blipFill>
          <a:blip r:embed="rId4"/>
          <a:stretch>
            <a:fillRect/>
          </a:stretch>
        </p:blipFill>
        <p:spPr>
          <a:xfrm>
            <a:off x="5677535" y="3100070"/>
            <a:ext cx="5891530" cy="2727960"/>
          </a:xfrm>
          <a:prstGeom prst="rect">
            <a:avLst/>
          </a:prstGeom>
        </p:spPr>
      </p:pic>
      <p:sp>
        <p:nvSpPr>
          <p:cNvPr id="5" name="文本框 4"/>
          <p:cNvSpPr txBox="1"/>
          <p:nvPr/>
        </p:nvSpPr>
        <p:spPr>
          <a:xfrm>
            <a:off x="7342505" y="6400800"/>
            <a:ext cx="4064000" cy="368300"/>
          </a:xfrm>
          <a:prstGeom prst="rect">
            <a:avLst/>
          </a:prstGeom>
          <a:noFill/>
        </p:spPr>
        <p:txBody>
          <a:bodyPr wrap="square" rtlCol="0">
            <a:spAutoFit/>
          </a:bodyPr>
          <a:lstStyle/>
          <a:p>
            <a:r>
              <a:rPr lang="zh-CN" altLang="en-US"/>
              <a:t>渐变型多模光纤导光原理示意图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charRg st="0" end="12"/>
                                            </p:txEl>
                                          </p:spTgt>
                                        </p:tgtEl>
                                        <p:attrNameLst>
                                          <p:attrName>style.visibility</p:attrName>
                                        </p:attrNameLst>
                                      </p:cBhvr>
                                      <p:to>
                                        <p:strVal val="visible"/>
                                      </p:to>
                                    </p:set>
                                    <p:anim calcmode="lin" valueType="num">
                                      <p:cBhvr additive="base">
                                        <p:cTn id="20"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5675988"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3.1.1  </a:t>
            </a:r>
            <a:r>
              <a:rPr lang="zh-CN" altLang="en-US" sz="3200" dirty="0" smtClean="0">
                <a:solidFill>
                  <a:prstClr val="white"/>
                </a:solidFill>
                <a:latin typeface="微软雅黑" panose="020B0503020204020204" pitchFamily="34" charset="-122"/>
                <a:ea typeface="微软雅黑" panose="020B0503020204020204" pitchFamily="34" charset="-122"/>
              </a:rPr>
              <a:t>通信</a:t>
            </a:r>
            <a:r>
              <a:rPr lang="zh-CN" altLang="en-US" sz="3200" dirty="0">
                <a:solidFill>
                  <a:prstClr val="white"/>
                </a:solidFill>
                <a:latin typeface="微软雅黑" panose="020B0503020204020204" pitchFamily="34" charset="-122"/>
                <a:ea typeface="微软雅黑" panose="020B0503020204020204" pitchFamily="34" charset="-122"/>
              </a:rPr>
              <a:t>管道分类与组成</a:t>
            </a:r>
          </a:p>
        </p:txBody>
      </p:sp>
      <p:sp>
        <p:nvSpPr>
          <p:cNvPr id="9220" name="文本框 7"/>
          <p:cNvSpPr txBox="1"/>
          <p:nvPr/>
        </p:nvSpPr>
        <p:spPr>
          <a:xfrm>
            <a:off x="978576" y="1731659"/>
            <a:ext cx="10363876" cy="4955203"/>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smtClean="0">
                <a:solidFill>
                  <a:prstClr val="black"/>
                </a:solidFill>
              </a:rPr>
              <a:t>通信管道分类</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）从</a:t>
            </a:r>
            <a:r>
              <a:rPr lang="zh-CN" altLang="en-US" sz="2400" dirty="0">
                <a:solidFill>
                  <a:prstClr val="black"/>
                </a:solidFill>
              </a:rPr>
              <a:t>建设方式上</a:t>
            </a:r>
            <a:r>
              <a:rPr lang="zh-CN" altLang="en-US" sz="2400" dirty="0" smtClean="0">
                <a:solidFill>
                  <a:prstClr val="black"/>
                </a:solidFill>
              </a:rPr>
              <a:t>分类</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通道</a:t>
            </a:r>
            <a:r>
              <a:rPr lang="en-US" altLang="zh-CN" sz="2400" dirty="0">
                <a:solidFill>
                  <a:prstClr val="black"/>
                </a:solidFill>
              </a:rPr>
              <a:t>(</a:t>
            </a:r>
            <a:r>
              <a:rPr lang="zh-CN" altLang="en-US" sz="2400" dirty="0">
                <a:solidFill>
                  <a:prstClr val="black"/>
                </a:solidFill>
              </a:rPr>
              <a:t>隧道</a:t>
            </a:r>
            <a:r>
              <a:rPr lang="en-US" altLang="zh-CN" sz="2400" dirty="0" smtClean="0">
                <a:solidFill>
                  <a:prstClr val="black"/>
                </a:solidFill>
              </a:rPr>
              <a:t>)</a:t>
            </a:r>
            <a:r>
              <a:rPr lang="zh-CN" altLang="en-US" sz="2400" dirty="0" smtClean="0">
                <a:solidFill>
                  <a:prstClr val="black"/>
                </a:solidFill>
              </a:rPr>
              <a:t>、管道、渠道</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）从</a:t>
            </a:r>
            <a:r>
              <a:rPr lang="zh-CN" altLang="en-US" sz="2400" dirty="0">
                <a:solidFill>
                  <a:prstClr val="black"/>
                </a:solidFill>
              </a:rPr>
              <a:t>管道管材上</a:t>
            </a:r>
            <a:r>
              <a:rPr lang="zh-CN" altLang="en-US" sz="2400" dirty="0" smtClean="0">
                <a:solidFill>
                  <a:prstClr val="black"/>
                </a:solidFill>
              </a:rPr>
              <a:t>分类</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水泥</a:t>
            </a:r>
            <a:r>
              <a:rPr lang="zh-CN" altLang="en-US" sz="2400" dirty="0">
                <a:solidFill>
                  <a:prstClr val="black"/>
                </a:solidFill>
              </a:rPr>
              <a:t>管道、塑料管道和金属</a:t>
            </a:r>
            <a:r>
              <a:rPr lang="zh-CN" altLang="en-US" sz="2400" dirty="0" smtClean="0">
                <a:solidFill>
                  <a:prstClr val="black"/>
                </a:solidFill>
              </a:rPr>
              <a:t>管道</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）从</a:t>
            </a:r>
            <a:r>
              <a:rPr lang="zh-CN" altLang="en-US" sz="2400" dirty="0">
                <a:solidFill>
                  <a:prstClr val="black"/>
                </a:solidFill>
              </a:rPr>
              <a:t>使用区域上</a:t>
            </a:r>
            <a:r>
              <a:rPr lang="zh-CN" altLang="en-US" sz="2400" dirty="0" smtClean="0">
                <a:solidFill>
                  <a:prstClr val="black"/>
                </a:solidFill>
              </a:rPr>
              <a:t>分类</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城市</a:t>
            </a:r>
            <a:r>
              <a:rPr lang="zh-CN" altLang="en-US" sz="2400" dirty="0">
                <a:solidFill>
                  <a:prstClr val="black"/>
                </a:solidFill>
              </a:rPr>
              <a:t>通信</a:t>
            </a:r>
            <a:r>
              <a:rPr lang="zh-CN" altLang="en-US" sz="2400" dirty="0" smtClean="0">
                <a:solidFill>
                  <a:prstClr val="black"/>
                </a:solidFill>
              </a:rPr>
              <a:t>管道、长途</a:t>
            </a:r>
            <a:r>
              <a:rPr lang="zh-CN" altLang="en-US" sz="2400" dirty="0">
                <a:solidFill>
                  <a:prstClr val="black"/>
                </a:solidFill>
              </a:rPr>
              <a:t>通信管道。</a:t>
            </a:r>
          </a:p>
        </p:txBody>
      </p:sp>
    </p:spTree>
    <p:extLst>
      <p:ext uri="{BB962C8B-B14F-4D97-AF65-F5344CB8AC3E}">
        <p14:creationId xmlns:p14="http://schemas.microsoft.com/office/powerpoint/2010/main" val="11723335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5675988"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3.1.1  </a:t>
            </a:r>
            <a:r>
              <a:rPr lang="zh-CN" altLang="en-US" sz="3200" dirty="0" smtClean="0">
                <a:solidFill>
                  <a:prstClr val="white"/>
                </a:solidFill>
                <a:latin typeface="微软雅黑" panose="020B0503020204020204" pitchFamily="34" charset="-122"/>
                <a:ea typeface="微软雅黑" panose="020B0503020204020204" pitchFamily="34" charset="-122"/>
              </a:rPr>
              <a:t>通信</a:t>
            </a:r>
            <a:r>
              <a:rPr lang="zh-CN" altLang="en-US" sz="3200" dirty="0">
                <a:solidFill>
                  <a:prstClr val="white"/>
                </a:solidFill>
                <a:latin typeface="微软雅黑" panose="020B0503020204020204" pitchFamily="34" charset="-122"/>
                <a:ea typeface="微软雅黑" panose="020B0503020204020204" pitchFamily="34" charset="-122"/>
              </a:rPr>
              <a:t>管道分类与组成</a:t>
            </a:r>
          </a:p>
        </p:txBody>
      </p:sp>
      <p:sp>
        <p:nvSpPr>
          <p:cNvPr id="9220" name="文本框 7"/>
          <p:cNvSpPr txBox="1"/>
          <p:nvPr/>
        </p:nvSpPr>
        <p:spPr>
          <a:xfrm>
            <a:off x="909638" y="1614926"/>
            <a:ext cx="10363876" cy="495520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通信管道的组成</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）管孔</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①</a:t>
            </a:r>
            <a:r>
              <a:rPr lang="zh-CN" altLang="en-US" sz="2400" dirty="0" smtClean="0">
                <a:solidFill>
                  <a:prstClr val="black"/>
                </a:solidFill>
              </a:rPr>
              <a:t>水泥管孔</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②塑料管孔</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③金属管孔</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）通道</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）人（手）孔</a:t>
            </a:r>
            <a:endParaRPr lang="zh-CN" altLang="en-US" sz="2400" dirty="0">
              <a:solidFill>
                <a:prstClr val="black"/>
              </a:solidFill>
            </a:endParaRPr>
          </a:p>
        </p:txBody>
      </p:sp>
    </p:spTree>
    <p:extLst>
      <p:ext uri="{BB962C8B-B14F-4D97-AF65-F5344CB8AC3E}">
        <p14:creationId xmlns:p14="http://schemas.microsoft.com/office/powerpoint/2010/main" val="5217154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735387" y="246062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通信管道分类与组成</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城市通信管道与通道设计</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长途通信光缆塑料管道设计</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3.1  </a:t>
            </a:r>
            <a:r>
              <a:rPr lang="zh-CN" altLang="en-US" sz="3200" dirty="0" smtClean="0">
                <a:solidFill>
                  <a:prstClr val="white"/>
                </a:solidFill>
                <a:latin typeface="微软雅黑" panose="020B0503020204020204" pitchFamily="34" charset="-122"/>
                <a:ea typeface="微软雅黑" panose="020B0503020204020204" pitchFamily="34" charset="-122"/>
              </a:rPr>
              <a:t>通信管道工程设计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310756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down)">
                                      <p:cBhvr>
                                        <p:cTn id="59" dur="580">
                                          <p:stCondLst>
                                            <p:cond delay="0"/>
                                          </p:stCondLst>
                                        </p:cTn>
                                        <p:tgtEl>
                                          <p:spTgt spid="12"/>
                                        </p:tgtEl>
                                      </p:cBhvr>
                                    </p:animEffect>
                                    <p:anim calcmode="lin" valueType="num">
                                      <p:cBhvr>
                                        <p:cTn id="6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65" dur="26">
                                          <p:stCondLst>
                                            <p:cond delay="650"/>
                                          </p:stCondLst>
                                        </p:cTn>
                                        <p:tgtEl>
                                          <p:spTgt spid="12"/>
                                        </p:tgtEl>
                                      </p:cBhvr>
                                      <p:to x="100000" y="60000"/>
                                    </p:animScale>
                                    <p:animScale>
                                      <p:cBhvr>
                                        <p:cTn id="66" dur="166" decel="50000">
                                          <p:stCondLst>
                                            <p:cond delay="676"/>
                                          </p:stCondLst>
                                        </p:cTn>
                                        <p:tgtEl>
                                          <p:spTgt spid="12"/>
                                        </p:tgtEl>
                                      </p:cBhvr>
                                      <p:to x="100000" y="100000"/>
                                    </p:animScale>
                                    <p:animScale>
                                      <p:cBhvr>
                                        <p:cTn id="67" dur="26">
                                          <p:stCondLst>
                                            <p:cond delay="1312"/>
                                          </p:stCondLst>
                                        </p:cTn>
                                        <p:tgtEl>
                                          <p:spTgt spid="12"/>
                                        </p:tgtEl>
                                      </p:cBhvr>
                                      <p:to x="100000" y="80000"/>
                                    </p:animScale>
                                    <p:animScale>
                                      <p:cBhvr>
                                        <p:cTn id="68" dur="166" decel="50000">
                                          <p:stCondLst>
                                            <p:cond delay="1338"/>
                                          </p:stCondLst>
                                        </p:cTn>
                                        <p:tgtEl>
                                          <p:spTgt spid="12"/>
                                        </p:tgtEl>
                                      </p:cBhvr>
                                      <p:to x="100000" y="100000"/>
                                    </p:animScale>
                                    <p:animScale>
                                      <p:cBhvr>
                                        <p:cTn id="69" dur="26">
                                          <p:stCondLst>
                                            <p:cond delay="1642"/>
                                          </p:stCondLst>
                                        </p:cTn>
                                        <p:tgtEl>
                                          <p:spTgt spid="12"/>
                                        </p:tgtEl>
                                      </p:cBhvr>
                                      <p:to x="100000" y="90000"/>
                                    </p:animScale>
                                    <p:animScale>
                                      <p:cBhvr>
                                        <p:cTn id="70" dur="166" decel="50000">
                                          <p:stCondLst>
                                            <p:cond delay="1668"/>
                                          </p:stCondLst>
                                        </p:cTn>
                                        <p:tgtEl>
                                          <p:spTgt spid="12"/>
                                        </p:tgtEl>
                                      </p:cBhvr>
                                      <p:to x="100000" y="100000"/>
                                    </p:animScale>
                                    <p:animScale>
                                      <p:cBhvr>
                                        <p:cTn id="71" dur="26">
                                          <p:stCondLst>
                                            <p:cond delay="1808"/>
                                          </p:stCondLst>
                                        </p:cTn>
                                        <p:tgtEl>
                                          <p:spTgt spid="12"/>
                                        </p:tgtEl>
                                      </p:cBhvr>
                                      <p:to x="100000" y="95000"/>
                                    </p:animScale>
                                    <p:animScale>
                                      <p:cBhvr>
                                        <p:cTn id="72" dur="166" decel="50000">
                                          <p:stCondLst>
                                            <p:cond delay="1834"/>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1507922"/>
            <a:ext cx="10363876" cy="4955203"/>
          </a:xfrm>
          <a:prstGeom prst="rect">
            <a:avLst/>
          </a:prstGeom>
          <a:noFill/>
          <a:ln w="9525">
            <a:noFill/>
          </a:ln>
        </p:spPr>
        <p:txBody>
          <a:bodyPr wrap="square">
            <a:spAutoFit/>
          </a:bodyPr>
          <a:lstStyle/>
          <a:p>
            <a:r>
              <a:rPr lang="en-US" altLang="zh-CN" sz="2800" b="1" dirty="0" smtClean="0">
                <a:solidFill>
                  <a:prstClr val="black"/>
                </a:solidFill>
              </a:rPr>
              <a:t>1</a:t>
            </a:r>
            <a:r>
              <a:rPr lang="en-US" altLang="zh-CN" sz="2800" b="1" dirty="0">
                <a:solidFill>
                  <a:prstClr val="black"/>
                </a:solidFill>
              </a:rPr>
              <a:t>. </a:t>
            </a:r>
            <a:r>
              <a:rPr lang="zh-CN" altLang="en-US" sz="2800" b="1" dirty="0" smtClean="0">
                <a:solidFill>
                  <a:prstClr val="black"/>
                </a:solidFill>
              </a:rPr>
              <a:t>城市</a:t>
            </a:r>
            <a:r>
              <a:rPr lang="zh-CN" altLang="en-US" sz="2800" b="1" dirty="0">
                <a:solidFill>
                  <a:prstClr val="black"/>
                </a:solidFill>
              </a:rPr>
              <a:t>通信管道与通道设计基本要求</a:t>
            </a:r>
            <a:endParaRPr lang="en-US" altLang="zh-CN" sz="2400" dirty="0" smtClean="0">
              <a:solidFill>
                <a:prstClr val="black"/>
              </a:solidFill>
            </a:endParaRPr>
          </a:p>
          <a:p>
            <a:endParaRPr lang="en-US" altLang="zh-CN" sz="2400" dirty="0" smtClean="0">
              <a:solidFill>
                <a:prstClr val="black"/>
              </a:solidFill>
            </a:endParaRPr>
          </a:p>
          <a:p>
            <a:pPr marL="457200" indent="-457200">
              <a:buFontTx/>
              <a:buAutoNum type="arabicParenBoth"/>
            </a:pPr>
            <a:r>
              <a:rPr lang="zh-CN" altLang="en-US" sz="2400" dirty="0" smtClean="0">
                <a:solidFill>
                  <a:prstClr val="black"/>
                </a:solidFill>
              </a:rPr>
              <a:t>通信</a:t>
            </a:r>
            <a:r>
              <a:rPr lang="zh-CN" altLang="en-US" sz="2400" dirty="0">
                <a:solidFill>
                  <a:prstClr val="black"/>
                </a:solidFill>
              </a:rPr>
              <a:t>管道与通道工程设计中应选用符合国家有关技术要求的定型产品</a:t>
            </a:r>
            <a:r>
              <a:rPr lang="en-US" altLang="zh-CN" sz="2400" dirty="0">
                <a:solidFill>
                  <a:prstClr val="black"/>
                </a:solidFill>
              </a:rPr>
              <a:t>,</a:t>
            </a:r>
            <a:r>
              <a:rPr lang="zh-CN" altLang="en-US" sz="2400" dirty="0">
                <a:solidFill>
                  <a:prstClr val="black"/>
                </a:solidFill>
              </a:rPr>
              <a:t>在工程</a:t>
            </a:r>
            <a:r>
              <a:rPr lang="zh-CN" altLang="en-US" sz="2400" dirty="0" smtClean="0">
                <a:solidFill>
                  <a:prstClr val="black"/>
                </a:solidFill>
              </a:rPr>
              <a:t>中应</a:t>
            </a:r>
            <a:r>
              <a:rPr lang="zh-CN" altLang="en-US" sz="2400" dirty="0">
                <a:solidFill>
                  <a:prstClr val="black"/>
                </a:solidFill>
              </a:rPr>
              <a:t>使用检验合格的管材</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(2) </a:t>
            </a:r>
            <a:r>
              <a:rPr lang="zh-CN" altLang="en-US" sz="2400" dirty="0">
                <a:solidFill>
                  <a:prstClr val="black"/>
                </a:solidFill>
              </a:rPr>
              <a:t>通信管道与通道规划应以城市发展规划和通信建设总体规划为依据</a:t>
            </a:r>
            <a:r>
              <a:rPr lang="en-US" altLang="zh-CN" sz="2400" dirty="0">
                <a:solidFill>
                  <a:prstClr val="black"/>
                </a:solidFill>
              </a:rPr>
              <a:t>,</a:t>
            </a:r>
            <a:r>
              <a:rPr lang="zh-CN" altLang="en-US" sz="2400" dirty="0">
                <a:solidFill>
                  <a:prstClr val="black"/>
                </a:solidFill>
              </a:rPr>
              <a:t>通信管道</a:t>
            </a:r>
            <a:r>
              <a:rPr lang="zh-CN" altLang="en-US" sz="2400" dirty="0" smtClean="0">
                <a:solidFill>
                  <a:prstClr val="black"/>
                </a:solidFill>
              </a:rPr>
              <a:t>建设</a:t>
            </a:r>
            <a:r>
              <a:rPr lang="zh-CN" altLang="en-US" sz="2400" dirty="0">
                <a:solidFill>
                  <a:prstClr val="black"/>
                </a:solidFill>
              </a:rPr>
              <a:t>规划应纳入城市建设规划</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(3) </a:t>
            </a:r>
            <a:r>
              <a:rPr lang="zh-CN" altLang="en-US" sz="2400" dirty="0">
                <a:solidFill>
                  <a:prstClr val="black"/>
                </a:solidFill>
              </a:rPr>
              <a:t>通信管道与通道应超前建设</a:t>
            </a:r>
            <a:r>
              <a:rPr lang="en-US" altLang="zh-CN" sz="2400" dirty="0">
                <a:solidFill>
                  <a:prstClr val="black"/>
                </a:solidFill>
              </a:rPr>
              <a:t>,</a:t>
            </a:r>
            <a:r>
              <a:rPr lang="zh-CN" altLang="en-US" sz="2400" dirty="0">
                <a:solidFill>
                  <a:prstClr val="black"/>
                </a:solidFill>
              </a:rPr>
              <a:t>通信管道与通道应根据各使用单位发展需要</a:t>
            </a:r>
            <a:r>
              <a:rPr lang="en-US" altLang="zh-CN" sz="2400" dirty="0">
                <a:solidFill>
                  <a:prstClr val="black"/>
                </a:solidFill>
              </a:rPr>
              <a:t>,</a:t>
            </a:r>
            <a:r>
              <a:rPr lang="zh-CN" altLang="en-US" sz="2400" dirty="0">
                <a:solidFill>
                  <a:prstClr val="black"/>
                </a:solidFill>
              </a:rPr>
              <a:t>按照</a:t>
            </a:r>
            <a:r>
              <a:rPr lang="zh-CN" altLang="en-US" sz="2400" dirty="0" smtClean="0">
                <a:solidFill>
                  <a:prstClr val="black"/>
                </a:solidFill>
              </a:rPr>
              <a:t>共建</a:t>
            </a:r>
            <a:r>
              <a:rPr lang="zh-CN" altLang="en-US" sz="2400" dirty="0">
                <a:solidFill>
                  <a:prstClr val="black"/>
                </a:solidFill>
              </a:rPr>
              <a:t>共享的原则进行总体规划</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(4) </a:t>
            </a:r>
            <a:r>
              <a:rPr lang="zh-CN" altLang="en-US" sz="2400" dirty="0">
                <a:solidFill>
                  <a:prstClr val="black"/>
                </a:solidFill>
              </a:rPr>
              <a:t>通信管道的总体规划应包括主干管道、支线管道、驻地网管道等的规划和建设</a:t>
            </a:r>
            <a:r>
              <a:rPr lang="zh-CN" altLang="en-US" sz="2400" dirty="0" smtClean="0">
                <a:solidFill>
                  <a:prstClr val="black"/>
                </a:solidFill>
              </a:rPr>
              <a:t>方案</a:t>
            </a:r>
            <a:r>
              <a:rPr lang="en-US" altLang="zh-CN" sz="2400" dirty="0">
                <a:solidFill>
                  <a:prstClr val="black"/>
                </a:solidFill>
              </a:rPr>
              <a:t>,</a:t>
            </a:r>
            <a:r>
              <a:rPr lang="zh-CN" altLang="en-US" sz="2400" dirty="0">
                <a:solidFill>
                  <a:prstClr val="black"/>
                </a:solidFill>
              </a:rPr>
              <a:t>形成管道网络</a:t>
            </a:r>
            <a:r>
              <a:rPr lang="en-US" altLang="zh-CN" sz="2400" dirty="0">
                <a:solidFill>
                  <a:prstClr val="black"/>
                </a:solidFill>
              </a:rPr>
              <a:t>,</a:t>
            </a:r>
            <a:r>
              <a:rPr lang="zh-CN" altLang="en-US" sz="2400" dirty="0">
                <a:solidFill>
                  <a:prstClr val="black"/>
                </a:solidFill>
              </a:rPr>
              <a:t>并考虑实施的可行性和经济性</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3479463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4324" y="1410645"/>
            <a:ext cx="11689607" cy="5324535"/>
          </a:xfrm>
          <a:prstGeom prst="rect">
            <a:avLst/>
          </a:prstGeom>
          <a:noFill/>
          <a:ln w="9525">
            <a:noFill/>
          </a:ln>
        </p:spPr>
        <p:txBody>
          <a:bodyPr wrap="square">
            <a:spAutoFit/>
          </a:bodyPr>
          <a:lstStyle/>
          <a:p>
            <a:r>
              <a:rPr lang="en-US" altLang="zh-CN" sz="2800" b="1" dirty="0" smtClean="0">
                <a:solidFill>
                  <a:prstClr val="black"/>
                </a:solidFill>
              </a:rPr>
              <a:t>1</a:t>
            </a:r>
            <a:r>
              <a:rPr lang="en-US" altLang="zh-CN" sz="2800" b="1" dirty="0">
                <a:solidFill>
                  <a:prstClr val="black"/>
                </a:solidFill>
              </a:rPr>
              <a:t>. </a:t>
            </a:r>
            <a:r>
              <a:rPr lang="zh-CN" altLang="en-US" sz="2800" b="1" dirty="0" smtClean="0">
                <a:solidFill>
                  <a:prstClr val="black"/>
                </a:solidFill>
              </a:rPr>
              <a:t>城市</a:t>
            </a:r>
            <a:r>
              <a:rPr lang="zh-CN" altLang="en-US" sz="2800" b="1" dirty="0">
                <a:solidFill>
                  <a:prstClr val="black"/>
                </a:solidFill>
              </a:rPr>
              <a:t>通信管道与通道设计基本要求</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a:t>
            </a:r>
            <a:r>
              <a:rPr lang="en-US" altLang="zh-CN" sz="2400" dirty="0">
                <a:solidFill>
                  <a:prstClr val="black"/>
                </a:solidFill>
              </a:rPr>
              <a:t>5) </a:t>
            </a:r>
            <a:r>
              <a:rPr lang="zh-CN" altLang="en-US" sz="2400" dirty="0">
                <a:solidFill>
                  <a:prstClr val="black"/>
                </a:solidFill>
              </a:rPr>
              <a:t>城市的桥梁、隧道、高等级公路等建筑</a:t>
            </a:r>
            <a:r>
              <a:rPr lang="en-US" altLang="zh-CN" sz="2400" dirty="0">
                <a:solidFill>
                  <a:prstClr val="black"/>
                </a:solidFill>
              </a:rPr>
              <a:t>,</a:t>
            </a:r>
            <a:r>
              <a:rPr lang="zh-CN" altLang="en-US" sz="2400" dirty="0">
                <a:solidFill>
                  <a:prstClr val="black"/>
                </a:solidFill>
              </a:rPr>
              <a:t>应同步建设通信管道或预留通信管道</a:t>
            </a:r>
            <a:r>
              <a:rPr lang="zh-CN" altLang="en-US" sz="2400" dirty="0" smtClean="0">
                <a:solidFill>
                  <a:prstClr val="black"/>
                </a:solidFill>
              </a:rPr>
              <a:t>的位置。</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(6) </a:t>
            </a:r>
            <a:r>
              <a:rPr lang="zh-CN" altLang="en-US" sz="2400" dirty="0">
                <a:solidFill>
                  <a:prstClr val="black"/>
                </a:solidFill>
              </a:rPr>
              <a:t>道路红线之间距离大于或等于</a:t>
            </a:r>
            <a:r>
              <a:rPr lang="en-US" altLang="zh-CN" sz="2400" dirty="0">
                <a:solidFill>
                  <a:prstClr val="black"/>
                </a:solidFill>
              </a:rPr>
              <a:t>40m</a:t>
            </a:r>
            <a:r>
              <a:rPr lang="zh-CN" altLang="en-US" sz="2400" dirty="0">
                <a:solidFill>
                  <a:prstClr val="black"/>
                </a:solidFill>
              </a:rPr>
              <a:t>时</a:t>
            </a:r>
            <a:r>
              <a:rPr lang="en-US" altLang="zh-CN" sz="2400" dirty="0">
                <a:solidFill>
                  <a:prstClr val="black"/>
                </a:solidFill>
              </a:rPr>
              <a:t>,</a:t>
            </a:r>
            <a:r>
              <a:rPr lang="zh-CN" altLang="en-US" sz="2400" dirty="0">
                <a:solidFill>
                  <a:prstClr val="black"/>
                </a:solidFill>
              </a:rPr>
              <a:t>应在道路两侧修建通信管道或通道</a:t>
            </a:r>
            <a:r>
              <a:rPr lang="en-US" altLang="zh-CN" sz="2400" dirty="0">
                <a:solidFill>
                  <a:prstClr val="black"/>
                </a:solidFill>
              </a:rPr>
              <a:t>; </a:t>
            </a:r>
            <a:r>
              <a:rPr lang="zh-CN" altLang="en-US" sz="2400" dirty="0" smtClean="0">
                <a:solidFill>
                  <a:prstClr val="black"/>
                </a:solidFill>
              </a:rPr>
              <a:t>道路红</a:t>
            </a:r>
            <a:r>
              <a:rPr lang="zh-CN" altLang="en-US" sz="2400" dirty="0">
                <a:solidFill>
                  <a:prstClr val="black"/>
                </a:solidFill>
              </a:rPr>
              <a:t>线之间距离小于</a:t>
            </a:r>
            <a:r>
              <a:rPr lang="en-US" altLang="zh-CN" sz="2400" dirty="0">
                <a:solidFill>
                  <a:prstClr val="black"/>
                </a:solidFill>
              </a:rPr>
              <a:t>40m</a:t>
            </a:r>
            <a:r>
              <a:rPr lang="zh-CN" altLang="en-US" sz="2400" dirty="0">
                <a:solidFill>
                  <a:prstClr val="black"/>
                </a:solidFill>
              </a:rPr>
              <a:t>时</a:t>
            </a:r>
            <a:r>
              <a:rPr lang="en-US" altLang="zh-CN" sz="2400" dirty="0">
                <a:solidFill>
                  <a:prstClr val="black"/>
                </a:solidFill>
              </a:rPr>
              <a:t>,</a:t>
            </a:r>
            <a:r>
              <a:rPr lang="zh-CN" altLang="en-US" sz="2400" dirty="0">
                <a:solidFill>
                  <a:prstClr val="black"/>
                </a:solidFill>
              </a:rPr>
              <a:t>通信管道应建在用户较多的一侧</a:t>
            </a:r>
            <a:r>
              <a:rPr lang="en-US" altLang="zh-CN" sz="2400" dirty="0">
                <a:solidFill>
                  <a:prstClr val="black"/>
                </a:solidFill>
              </a:rPr>
              <a:t>,</a:t>
            </a:r>
            <a:r>
              <a:rPr lang="zh-CN" altLang="en-US" sz="2400" dirty="0">
                <a:solidFill>
                  <a:prstClr val="black"/>
                </a:solidFill>
              </a:rPr>
              <a:t>并应建设过街管道</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(7) </a:t>
            </a:r>
            <a:r>
              <a:rPr lang="zh-CN" altLang="en-US" sz="2400" dirty="0">
                <a:solidFill>
                  <a:prstClr val="black"/>
                </a:solidFill>
              </a:rPr>
              <a:t>通信管道与通道的建设宜与城市相关地下管线同步进行</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(8) </a:t>
            </a:r>
            <a:r>
              <a:rPr lang="zh-CN" altLang="en-US" sz="2400" dirty="0">
                <a:solidFill>
                  <a:prstClr val="black"/>
                </a:solidFill>
              </a:rPr>
              <a:t>对于新建、改建的建筑物</a:t>
            </a:r>
            <a:r>
              <a:rPr lang="en-US" altLang="zh-CN" sz="2400" dirty="0">
                <a:solidFill>
                  <a:prstClr val="black"/>
                </a:solidFill>
              </a:rPr>
              <a:t>,</a:t>
            </a:r>
            <a:r>
              <a:rPr lang="zh-CN" altLang="en-US" sz="2400" dirty="0">
                <a:solidFill>
                  <a:prstClr val="black"/>
                </a:solidFill>
              </a:rPr>
              <a:t>建筑物外的预埋通信管道应与建筑物的建设同步进行</a:t>
            </a:r>
            <a:r>
              <a:rPr lang="en-US" altLang="zh-CN" sz="2400" dirty="0" smtClean="0">
                <a:solidFill>
                  <a:prstClr val="black"/>
                </a:solidFill>
              </a:rPr>
              <a:t>,</a:t>
            </a:r>
            <a:r>
              <a:rPr lang="zh-CN" altLang="en-US" sz="2400" dirty="0" smtClean="0">
                <a:solidFill>
                  <a:prstClr val="black"/>
                </a:solidFill>
              </a:rPr>
              <a:t>并</a:t>
            </a:r>
            <a:r>
              <a:rPr lang="zh-CN" altLang="en-US" sz="2400" dirty="0">
                <a:solidFill>
                  <a:prstClr val="black"/>
                </a:solidFill>
              </a:rPr>
              <a:t>应与公用通信管道相连接</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a:solidFill>
                  <a:prstClr val="black"/>
                </a:solidFill>
              </a:rPr>
              <a:t>(9) </a:t>
            </a:r>
            <a:r>
              <a:rPr lang="zh-CN" altLang="en-US" sz="2400" dirty="0">
                <a:solidFill>
                  <a:prstClr val="black"/>
                </a:solidFill>
              </a:rPr>
              <a:t>改建、扩建管道工程应首先考虑在原有管道顶部加扩管孔</a:t>
            </a:r>
            <a:r>
              <a:rPr lang="en-US" altLang="zh-CN" sz="2400" dirty="0">
                <a:solidFill>
                  <a:prstClr val="black"/>
                </a:solidFill>
              </a:rPr>
              <a:t>,</a:t>
            </a:r>
            <a:r>
              <a:rPr lang="zh-CN" altLang="en-US" sz="2400" dirty="0">
                <a:solidFill>
                  <a:prstClr val="black"/>
                </a:solidFill>
              </a:rPr>
              <a:t>不宜在原有管道两侧</a:t>
            </a:r>
            <a:r>
              <a:rPr lang="zh-CN" altLang="en-US" sz="2400" dirty="0" smtClean="0">
                <a:solidFill>
                  <a:prstClr val="black"/>
                </a:solidFill>
              </a:rPr>
              <a:t>加扩</a:t>
            </a:r>
            <a:r>
              <a:rPr lang="zh-CN" altLang="en-US" sz="2400" dirty="0">
                <a:solidFill>
                  <a:prstClr val="black"/>
                </a:solidFill>
              </a:rPr>
              <a:t>管孔。</a:t>
            </a:r>
          </a:p>
        </p:txBody>
      </p:sp>
    </p:spTree>
    <p:extLst>
      <p:ext uri="{BB962C8B-B14F-4D97-AF65-F5344CB8AC3E}">
        <p14:creationId xmlns:p14="http://schemas.microsoft.com/office/powerpoint/2010/main" val="14748790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452461" y="2782245"/>
            <a:ext cx="8946408" cy="2000548"/>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城市通信管道与通道路由的选择原则与相关规定</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）城市</a:t>
            </a:r>
            <a:r>
              <a:rPr lang="zh-CN" altLang="en-US" sz="2400" dirty="0">
                <a:solidFill>
                  <a:prstClr val="black"/>
                </a:solidFill>
              </a:rPr>
              <a:t>管道路由选择应考虑的</a:t>
            </a:r>
            <a:r>
              <a:rPr lang="zh-CN" altLang="en-US" sz="2400" dirty="0" smtClean="0">
                <a:solidFill>
                  <a:prstClr val="black"/>
                </a:solidFill>
              </a:rPr>
              <a:t>原则</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）通信</a:t>
            </a:r>
            <a:r>
              <a:rPr lang="zh-CN" altLang="en-US" sz="2400" dirty="0">
                <a:solidFill>
                  <a:prstClr val="black"/>
                </a:solidFill>
              </a:rPr>
              <a:t>管道与通道路由确定应符合的</a:t>
            </a:r>
            <a:r>
              <a:rPr lang="zh-CN" altLang="en-US" sz="2400" dirty="0" smtClean="0">
                <a:solidFill>
                  <a:prstClr val="black"/>
                </a:solidFill>
              </a:rPr>
              <a:t>规定</a:t>
            </a:r>
            <a:endParaRPr lang="zh-CN" altLang="en-US" sz="2400" dirty="0">
              <a:solidFill>
                <a:prstClr val="black"/>
              </a:solidFill>
            </a:endParaRPr>
          </a:p>
        </p:txBody>
      </p:sp>
    </p:spTree>
    <p:extLst>
      <p:ext uri="{BB962C8B-B14F-4D97-AF65-F5344CB8AC3E}">
        <p14:creationId xmlns:p14="http://schemas.microsoft.com/office/powerpoint/2010/main" val="50847060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4325" y="1342551"/>
            <a:ext cx="11689607" cy="532453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城市通信管道与通道埋设位置的选择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）选定</a:t>
            </a:r>
            <a:r>
              <a:rPr lang="zh-CN" altLang="en-US" sz="2400" dirty="0">
                <a:solidFill>
                  <a:prstClr val="black"/>
                </a:solidFill>
              </a:rPr>
              <a:t>通信管道与通道建筑位置时应</a:t>
            </a:r>
            <a:r>
              <a:rPr lang="zh-CN" altLang="en-US" sz="2400" dirty="0" smtClean="0">
                <a:solidFill>
                  <a:prstClr val="black"/>
                </a:solidFill>
              </a:rPr>
              <a:t>符合规定</a:t>
            </a:r>
            <a:r>
              <a:rPr lang="zh-CN" altLang="en-US" sz="2400" dirty="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）通信</a:t>
            </a:r>
            <a:r>
              <a:rPr lang="zh-CN" altLang="en-US" sz="2400" dirty="0">
                <a:solidFill>
                  <a:prstClr val="black"/>
                </a:solidFill>
              </a:rPr>
              <a:t>管道与通道应避免与燃气管道、热力管道、输油管道、高压电力电缆在道路</a:t>
            </a:r>
            <a:r>
              <a:rPr lang="zh-CN" altLang="en-US" sz="2400" dirty="0" smtClean="0">
                <a:solidFill>
                  <a:prstClr val="black"/>
                </a:solidFill>
              </a:rPr>
              <a:t>同侧</a:t>
            </a:r>
            <a:r>
              <a:rPr lang="zh-CN" altLang="en-US" sz="2400" dirty="0">
                <a:solidFill>
                  <a:prstClr val="black"/>
                </a:solidFill>
              </a:rPr>
              <a:t>建设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）通信</a:t>
            </a:r>
            <a:r>
              <a:rPr lang="zh-CN" altLang="en-US" sz="2400" dirty="0">
                <a:solidFill>
                  <a:prstClr val="black"/>
                </a:solidFill>
              </a:rPr>
              <a:t>管道、通道与其他地下管线及建筑物同侧建设时</a:t>
            </a:r>
            <a:r>
              <a:rPr lang="en-US" altLang="zh-CN" sz="2400" dirty="0">
                <a:solidFill>
                  <a:prstClr val="black"/>
                </a:solidFill>
              </a:rPr>
              <a:t>,</a:t>
            </a:r>
            <a:r>
              <a:rPr lang="zh-CN" altLang="en-US" sz="2400" dirty="0">
                <a:solidFill>
                  <a:prstClr val="black"/>
                </a:solidFill>
              </a:rPr>
              <a:t>通信管道、通道与其他地下</a:t>
            </a:r>
          </a:p>
          <a:p>
            <a:r>
              <a:rPr lang="zh-CN" altLang="en-US" sz="2400" dirty="0">
                <a:solidFill>
                  <a:prstClr val="black"/>
                </a:solidFill>
              </a:rPr>
              <a:t>管线及建筑物间的最小净距</a:t>
            </a:r>
            <a:r>
              <a:rPr lang="zh-CN" altLang="en-US" sz="2400" dirty="0" smtClean="0">
                <a:solidFill>
                  <a:prstClr val="black"/>
                </a:solidFill>
              </a:rPr>
              <a:t>应符合规定。</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孔内不得有其他管线穿越</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）通信</a:t>
            </a:r>
            <a:r>
              <a:rPr lang="zh-CN" altLang="en-US" sz="2400" dirty="0">
                <a:solidFill>
                  <a:prstClr val="black"/>
                </a:solidFill>
              </a:rPr>
              <a:t>管道与铁道、有轨电车道的交越角不小于</a:t>
            </a:r>
            <a:r>
              <a:rPr lang="en-US" altLang="zh-CN" sz="2400" dirty="0">
                <a:solidFill>
                  <a:prstClr val="black"/>
                </a:solidFill>
              </a:rPr>
              <a:t>60°,</a:t>
            </a:r>
            <a:r>
              <a:rPr lang="zh-CN" altLang="en-US" sz="2400" dirty="0">
                <a:solidFill>
                  <a:prstClr val="black"/>
                </a:solidFill>
              </a:rPr>
              <a:t>与道岔及回归线的距离不小于</a:t>
            </a:r>
          </a:p>
          <a:p>
            <a:r>
              <a:rPr lang="en-US" altLang="zh-CN" sz="2400" dirty="0">
                <a:solidFill>
                  <a:prstClr val="black"/>
                </a:solidFill>
              </a:rPr>
              <a:t>3m,</a:t>
            </a:r>
            <a:r>
              <a:rPr lang="zh-CN" altLang="en-US" sz="2400" dirty="0">
                <a:solidFill>
                  <a:prstClr val="black"/>
                </a:solidFill>
              </a:rPr>
              <a:t>与有轨电车道、电气铁道采用钢管管道交越时应有安全防护措施</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6559950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469969" y="1955394"/>
            <a:ext cx="11193496" cy="3847207"/>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城市通信管道容量的确定</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通信</a:t>
            </a:r>
            <a:r>
              <a:rPr lang="zh-CN" altLang="en-US" sz="2400" dirty="0">
                <a:solidFill>
                  <a:prstClr val="black"/>
                </a:solidFill>
              </a:rPr>
              <a:t>管道容量就是通信管道管孔的数量。管道容量应按远期需要和合理的管群</a:t>
            </a:r>
            <a:r>
              <a:rPr lang="zh-CN" altLang="en-US" sz="2400" dirty="0" smtClean="0">
                <a:solidFill>
                  <a:prstClr val="black"/>
                </a:solidFill>
              </a:rPr>
              <a:t>组合型式</a:t>
            </a:r>
            <a:r>
              <a:rPr lang="zh-CN" altLang="en-US" sz="2400" dirty="0">
                <a:solidFill>
                  <a:prstClr val="black"/>
                </a:solidFill>
              </a:rPr>
              <a:t>取定</a:t>
            </a:r>
            <a:r>
              <a:rPr lang="en-US" altLang="zh-CN" sz="2400" dirty="0">
                <a:solidFill>
                  <a:prstClr val="black"/>
                </a:solidFill>
              </a:rPr>
              <a:t>,</a:t>
            </a:r>
            <a:r>
              <a:rPr lang="zh-CN" altLang="en-US" sz="2400" dirty="0">
                <a:solidFill>
                  <a:prstClr val="black"/>
                </a:solidFill>
              </a:rPr>
              <a:t>并应留有备用孔。在一条管道路由上</a:t>
            </a:r>
            <a:r>
              <a:rPr lang="en-US" altLang="zh-CN" sz="2400" dirty="0">
                <a:solidFill>
                  <a:prstClr val="black"/>
                </a:solidFill>
              </a:rPr>
              <a:t>,</a:t>
            </a:r>
            <a:r>
              <a:rPr lang="zh-CN" altLang="en-US" sz="2400" dirty="0">
                <a:solidFill>
                  <a:prstClr val="black"/>
                </a:solidFill>
              </a:rPr>
              <a:t>管道应按远期容量一次敷设</a:t>
            </a:r>
            <a:r>
              <a:rPr lang="zh-CN" altLang="en-US" sz="2400" dirty="0" smtClean="0">
                <a:solidFill>
                  <a:prstClr val="black"/>
                </a:solidFill>
              </a:rPr>
              <a:t>。进局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smtClean="0">
                <a:solidFill>
                  <a:prstClr val="black"/>
                </a:solidFill>
              </a:rPr>
              <a:t>管道应</a:t>
            </a:r>
            <a:r>
              <a:rPr lang="zh-CN" altLang="en-US" sz="2400" dirty="0">
                <a:solidFill>
                  <a:prstClr val="black"/>
                </a:solidFill>
              </a:rPr>
              <a:t>根据终局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需要量一次建设</a:t>
            </a:r>
            <a:r>
              <a:rPr lang="en-US" altLang="zh-CN" sz="2400" dirty="0">
                <a:solidFill>
                  <a:prstClr val="black"/>
                </a:solidFill>
              </a:rPr>
              <a:t>; </a:t>
            </a:r>
            <a:r>
              <a:rPr lang="zh-CN" altLang="en-US" sz="2400" dirty="0">
                <a:solidFill>
                  <a:prstClr val="black"/>
                </a:solidFill>
              </a:rPr>
              <a:t>管孔大于</a:t>
            </a:r>
            <a:r>
              <a:rPr lang="en-US" altLang="zh-CN" sz="2400" dirty="0">
                <a:solidFill>
                  <a:prstClr val="black"/>
                </a:solidFill>
              </a:rPr>
              <a:t>48</a:t>
            </a:r>
            <a:r>
              <a:rPr lang="zh-CN" altLang="en-US" sz="2400" dirty="0">
                <a:solidFill>
                  <a:prstClr val="black"/>
                </a:solidFill>
              </a:rPr>
              <a:t>孔时可建设通道</a:t>
            </a:r>
            <a:r>
              <a:rPr lang="en-US" altLang="zh-CN" sz="2400" dirty="0">
                <a:solidFill>
                  <a:prstClr val="black"/>
                </a:solidFill>
              </a:rPr>
              <a:t>,</a:t>
            </a:r>
            <a:r>
              <a:rPr lang="zh-CN" altLang="en-US" sz="2400" dirty="0">
                <a:solidFill>
                  <a:prstClr val="black"/>
                </a:solidFill>
              </a:rPr>
              <a:t>并由地下室接出</a:t>
            </a:r>
            <a:r>
              <a:rPr lang="zh-CN" altLang="en-US" sz="2400" dirty="0" smtClean="0">
                <a:solidFill>
                  <a:prstClr val="black"/>
                </a:solidFill>
              </a:rPr>
              <a:t>。</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城市</a:t>
            </a:r>
            <a:r>
              <a:rPr lang="zh-CN" altLang="en-US" sz="2400" dirty="0">
                <a:solidFill>
                  <a:prstClr val="black"/>
                </a:solidFill>
              </a:rPr>
              <a:t>管道管孔数量由用户管孔数、中继管孔数、无线网基站管孔数、租用管孔数及</a:t>
            </a:r>
            <a:r>
              <a:rPr lang="zh-CN" altLang="en-US" sz="2400" dirty="0" smtClean="0">
                <a:solidFill>
                  <a:prstClr val="black"/>
                </a:solidFill>
              </a:rPr>
              <a:t>出入局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光缆管孔数、冗余管孔数等合计而成。设计时应按业务预测及具体情况计算</a:t>
            </a:r>
            <a:r>
              <a:rPr lang="en-US" altLang="zh-CN" sz="2400" dirty="0">
                <a:solidFill>
                  <a:prstClr val="black"/>
                </a:solidFill>
              </a:rPr>
              <a:t>,</a:t>
            </a:r>
            <a:r>
              <a:rPr lang="zh-CN" altLang="en-US" sz="2400" dirty="0">
                <a:solidFill>
                  <a:prstClr val="black"/>
                </a:solidFill>
              </a:rPr>
              <a:t>并按</a:t>
            </a:r>
            <a:r>
              <a:rPr lang="zh-CN" altLang="en-US" sz="2400" dirty="0" smtClean="0">
                <a:solidFill>
                  <a:prstClr val="black"/>
                </a:solidFill>
              </a:rPr>
              <a:t>终期</a:t>
            </a:r>
            <a:r>
              <a:rPr lang="zh-CN" altLang="en-US" sz="2400" dirty="0">
                <a:solidFill>
                  <a:prstClr val="black"/>
                </a:solidFill>
              </a:rPr>
              <a:t>容量进行考虑。</a:t>
            </a:r>
          </a:p>
        </p:txBody>
      </p:sp>
    </p:spTree>
    <p:extLst>
      <p:ext uri="{BB962C8B-B14F-4D97-AF65-F5344CB8AC3E}">
        <p14:creationId xmlns:p14="http://schemas.microsoft.com/office/powerpoint/2010/main" val="32615362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2480688"/>
            <a:ext cx="10950303" cy="2739211"/>
          </a:xfrm>
          <a:prstGeom prst="rect">
            <a:avLst/>
          </a:prstGeom>
          <a:noFill/>
          <a:ln w="9525">
            <a:noFill/>
          </a:ln>
        </p:spPr>
        <p:txBody>
          <a:bodyPr wrap="square">
            <a:spAutoFit/>
          </a:bodyPr>
          <a:lstStyle/>
          <a:p>
            <a:r>
              <a:rPr lang="zh-CN" altLang="en-US" sz="2800" b="1" dirty="0">
                <a:solidFill>
                  <a:prstClr val="black"/>
                </a:solidFill>
              </a:rPr>
              <a:t> </a:t>
            </a:r>
            <a:r>
              <a:rPr lang="en-US" altLang="zh-CN" sz="2800" b="1" dirty="0" smtClean="0">
                <a:solidFill>
                  <a:prstClr val="black"/>
                </a:solidFill>
              </a:rPr>
              <a:t>5.</a:t>
            </a:r>
            <a:r>
              <a:rPr lang="zh-CN" altLang="en-US" sz="2800" b="1" dirty="0" smtClean="0">
                <a:solidFill>
                  <a:prstClr val="black"/>
                </a:solidFill>
              </a:rPr>
              <a:t>城市</a:t>
            </a:r>
            <a:r>
              <a:rPr lang="zh-CN" altLang="en-US" sz="2800" b="1" dirty="0">
                <a:solidFill>
                  <a:prstClr val="black"/>
                </a:solidFill>
              </a:rPr>
              <a:t>通信管道管材选择</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城市</a:t>
            </a:r>
            <a:r>
              <a:rPr lang="zh-CN" altLang="en-US" sz="2400" dirty="0">
                <a:solidFill>
                  <a:prstClr val="black"/>
                </a:solidFill>
              </a:rPr>
              <a:t>通信管道通常采用的管材有水泥管、塑料管、钢管等。各种综合管线较多、地形</a:t>
            </a:r>
            <a:r>
              <a:rPr lang="zh-CN" altLang="en-US" sz="2400" dirty="0" smtClean="0">
                <a:solidFill>
                  <a:prstClr val="black"/>
                </a:solidFill>
              </a:rPr>
              <a:t>复杂</a:t>
            </a:r>
            <a:r>
              <a:rPr lang="zh-CN" altLang="en-US" sz="2400" dirty="0">
                <a:solidFill>
                  <a:prstClr val="black"/>
                </a:solidFill>
              </a:rPr>
              <a:t>的城区道路路段应选择塑料管</a:t>
            </a:r>
            <a:r>
              <a:rPr lang="en-US" altLang="zh-CN" sz="2400" dirty="0">
                <a:solidFill>
                  <a:prstClr val="black"/>
                </a:solidFill>
              </a:rPr>
              <a:t>,</a:t>
            </a:r>
            <a:r>
              <a:rPr lang="zh-CN" altLang="en-US" sz="2400" dirty="0">
                <a:solidFill>
                  <a:prstClr val="black"/>
                </a:solidFill>
              </a:rPr>
              <a:t>郊区和野外的长途光缆管道应选用硅芯管。钢管宜在</a:t>
            </a:r>
            <a:r>
              <a:rPr lang="zh-CN" altLang="en-US" sz="2400" dirty="0" smtClean="0">
                <a:solidFill>
                  <a:prstClr val="black"/>
                </a:solidFill>
              </a:rPr>
              <a:t>过路</a:t>
            </a:r>
            <a:r>
              <a:rPr lang="zh-CN" altLang="en-US" sz="2400" dirty="0">
                <a:solidFill>
                  <a:prstClr val="black"/>
                </a:solidFill>
              </a:rPr>
              <a:t>或过桥时使用。水泥管现在使用较少</a:t>
            </a:r>
            <a:r>
              <a:rPr lang="en-US" altLang="zh-CN" sz="2400" dirty="0">
                <a:solidFill>
                  <a:prstClr val="black"/>
                </a:solidFill>
              </a:rPr>
              <a:t>,</a:t>
            </a:r>
            <a:r>
              <a:rPr lang="zh-CN" altLang="en-US" sz="2400" dirty="0">
                <a:solidFill>
                  <a:prstClr val="black"/>
                </a:solidFill>
              </a:rPr>
              <a:t>一般只在塑料管使用有困难且不需承受较大</a:t>
            </a:r>
            <a:r>
              <a:rPr lang="zh-CN" altLang="en-US" sz="2400" dirty="0" smtClean="0">
                <a:solidFill>
                  <a:prstClr val="black"/>
                </a:solidFill>
              </a:rPr>
              <a:t>压力的</a:t>
            </a:r>
            <a:r>
              <a:rPr lang="zh-CN" altLang="en-US" sz="2400" dirty="0">
                <a:solidFill>
                  <a:prstClr val="black"/>
                </a:solidFill>
              </a:rPr>
              <a:t>地方采用。</a:t>
            </a:r>
            <a:endParaRPr lang="en-US" altLang="zh-CN" sz="2400" dirty="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3301426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34371" y="2023488"/>
            <a:ext cx="10950303" cy="3847207"/>
          </a:xfrm>
          <a:prstGeom prst="rect">
            <a:avLst/>
          </a:prstGeom>
          <a:noFill/>
          <a:ln w="9525">
            <a:noFill/>
          </a:ln>
        </p:spPr>
        <p:txBody>
          <a:bodyPr wrap="square">
            <a:spAutoFit/>
          </a:bodyPr>
          <a:lstStyle/>
          <a:p>
            <a:r>
              <a:rPr lang="en-US" altLang="zh-CN" sz="2800" b="1" dirty="0">
                <a:solidFill>
                  <a:prstClr val="black"/>
                </a:solidFill>
              </a:rPr>
              <a:t>6. </a:t>
            </a:r>
            <a:r>
              <a:rPr lang="zh-CN" altLang="en-US" sz="2800" b="1" dirty="0">
                <a:solidFill>
                  <a:prstClr val="black"/>
                </a:solidFill>
              </a:rPr>
              <a:t>城市通信管道埋设深度要求</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城市</a:t>
            </a:r>
            <a:r>
              <a:rPr lang="zh-CN" altLang="en-US" sz="2400" dirty="0">
                <a:solidFill>
                  <a:prstClr val="black"/>
                </a:solidFill>
              </a:rPr>
              <a:t>通信管道的埋设深度是通信管道管群顶部到地面的垂直距离。埋设深度由管材</a:t>
            </a:r>
            <a:r>
              <a:rPr lang="zh-CN" altLang="en-US" sz="2400" dirty="0" smtClean="0">
                <a:solidFill>
                  <a:prstClr val="black"/>
                </a:solidFill>
              </a:rPr>
              <a:t>类型</a:t>
            </a:r>
            <a:r>
              <a:rPr lang="zh-CN" altLang="en-US" sz="2400" dirty="0">
                <a:solidFill>
                  <a:prstClr val="black"/>
                </a:solidFill>
              </a:rPr>
              <a:t>、地段环境、人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孔情况、管群组合型式、障碍物影响等因素综合决定。管道进入人孔</a:t>
            </a:r>
            <a:r>
              <a:rPr lang="zh-CN" altLang="en-US" sz="2400" dirty="0" smtClean="0">
                <a:solidFill>
                  <a:prstClr val="black"/>
                </a:solidFill>
              </a:rPr>
              <a:t>时两侧</a:t>
            </a:r>
            <a:r>
              <a:rPr lang="zh-CN" altLang="en-US" sz="2400" dirty="0">
                <a:solidFill>
                  <a:prstClr val="black"/>
                </a:solidFill>
              </a:rPr>
              <a:t>的相对高度要一致或接近</a:t>
            </a:r>
            <a:r>
              <a:rPr lang="en-US" altLang="zh-CN" sz="2400" dirty="0">
                <a:solidFill>
                  <a:prstClr val="black"/>
                </a:solidFill>
              </a:rPr>
              <a:t>,</a:t>
            </a:r>
            <a:r>
              <a:rPr lang="zh-CN" altLang="en-US" sz="2400" dirty="0">
                <a:solidFill>
                  <a:prstClr val="black"/>
                </a:solidFill>
              </a:rPr>
              <a:t>高度差一般不宜大于</a:t>
            </a:r>
            <a:r>
              <a:rPr lang="en-US" altLang="zh-CN" sz="2400" dirty="0">
                <a:solidFill>
                  <a:prstClr val="black"/>
                </a:solidFill>
              </a:rPr>
              <a:t>0.5m</a:t>
            </a:r>
            <a:r>
              <a:rPr lang="zh-CN" altLang="en-US" sz="2400" dirty="0">
                <a:solidFill>
                  <a:prstClr val="black"/>
                </a:solidFill>
              </a:rPr>
              <a:t>。进入人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孔处的管道</a:t>
            </a:r>
            <a:r>
              <a:rPr lang="zh-CN" altLang="en-US" sz="2400" dirty="0" smtClean="0">
                <a:solidFill>
                  <a:prstClr val="black"/>
                </a:solidFill>
              </a:rPr>
              <a:t>基础底部</a:t>
            </a:r>
            <a:r>
              <a:rPr lang="zh-CN" altLang="en-US" sz="2400" dirty="0">
                <a:solidFill>
                  <a:prstClr val="black"/>
                </a:solidFill>
              </a:rPr>
              <a:t>距人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孔基础顶部不应小于</a:t>
            </a:r>
            <a:r>
              <a:rPr lang="en-US" altLang="zh-CN" sz="2400" dirty="0">
                <a:solidFill>
                  <a:prstClr val="black"/>
                </a:solidFill>
              </a:rPr>
              <a:t>0.4m,</a:t>
            </a:r>
            <a:r>
              <a:rPr lang="zh-CN" altLang="en-US" sz="2400" dirty="0">
                <a:solidFill>
                  <a:prstClr val="black"/>
                </a:solidFill>
              </a:rPr>
              <a:t>管道顶部距人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孔上覆底部不应小于</a:t>
            </a:r>
            <a:r>
              <a:rPr lang="en-US" altLang="zh-CN" sz="2400" dirty="0">
                <a:solidFill>
                  <a:prstClr val="black"/>
                </a:solidFill>
              </a:rPr>
              <a:t>0.3m</a:t>
            </a:r>
            <a:r>
              <a:rPr lang="zh-CN" altLang="en-US" sz="2400" dirty="0">
                <a:solidFill>
                  <a:prstClr val="black"/>
                </a:solidFill>
              </a:rPr>
              <a:t>。</a:t>
            </a: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通信</a:t>
            </a:r>
            <a:r>
              <a:rPr lang="zh-CN" altLang="en-US" sz="2400" dirty="0">
                <a:solidFill>
                  <a:prstClr val="black"/>
                </a:solidFill>
              </a:rPr>
              <a:t>管道的最小埋设深度应</a:t>
            </a:r>
            <a:r>
              <a:rPr lang="zh-CN" altLang="en-US" sz="2400" dirty="0" smtClean="0">
                <a:solidFill>
                  <a:prstClr val="black"/>
                </a:solidFill>
              </a:rPr>
              <a:t>符合的</a:t>
            </a:r>
            <a:r>
              <a:rPr lang="zh-CN" altLang="en-US" sz="2400" dirty="0">
                <a:solidFill>
                  <a:prstClr val="black"/>
                </a:solidFill>
              </a:rPr>
              <a:t>规定</a:t>
            </a:r>
            <a:r>
              <a:rPr lang="en-US" altLang="zh-CN" sz="2400" dirty="0">
                <a:solidFill>
                  <a:prstClr val="black"/>
                </a:solidFill>
              </a:rPr>
              <a:t>,</a:t>
            </a:r>
            <a:r>
              <a:rPr lang="zh-CN" altLang="en-US" sz="2400" dirty="0">
                <a:solidFill>
                  <a:prstClr val="black"/>
                </a:solidFill>
              </a:rPr>
              <a:t>达不到要求时</a:t>
            </a:r>
            <a:r>
              <a:rPr lang="en-US" altLang="zh-CN" sz="2400" dirty="0">
                <a:solidFill>
                  <a:prstClr val="black"/>
                </a:solidFill>
              </a:rPr>
              <a:t>,</a:t>
            </a:r>
            <a:r>
              <a:rPr lang="zh-CN" altLang="en-US" sz="2400" dirty="0">
                <a:solidFill>
                  <a:prstClr val="black"/>
                </a:solidFill>
              </a:rPr>
              <a:t>应采取混凝土包封或钢管</a:t>
            </a:r>
            <a:r>
              <a:rPr lang="zh-CN" altLang="en-US" sz="2400" dirty="0" smtClean="0">
                <a:solidFill>
                  <a:prstClr val="black"/>
                </a:solidFill>
              </a:rPr>
              <a:t>保护</a:t>
            </a:r>
            <a:r>
              <a:rPr lang="zh-CN" altLang="en-US" sz="2400" dirty="0">
                <a:solidFill>
                  <a:prstClr val="black"/>
                </a:solidFill>
              </a:rPr>
              <a:t>措施。       </a:t>
            </a:r>
          </a:p>
        </p:txBody>
      </p:sp>
    </p:spTree>
    <p:extLst>
      <p:ext uri="{BB962C8B-B14F-4D97-AF65-F5344CB8AC3E}">
        <p14:creationId xmlns:p14="http://schemas.microsoft.com/office/powerpoint/2010/main" val="17191969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grpSp>
        <p:nvGrpSpPr>
          <p:cNvPr id="10" name="组合 9"/>
          <p:cNvGrpSpPr/>
          <p:nvPr/>
        </p:nvGrpSpPr>
        <p:grpSpPr>
          <a:xfrm>
            <a:off x="2498458" y="2697637"/>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9600" b="0" i="0" u="none" strike="noStrike" kern="1200" cap="none" spc="0" normalizeH="0" baseline="0" noProof="1">
                <a:ln>
                  <a:noFill/>
                </a:ln>
                <a:solidFill>
                  <a:schemeClr val="bg1"/>
                </a:solidFill>
                <a:effectLst/>
                <a:uLnTx/>
                <a:uFillTx/>
                <a:latin typeface="等线" panose="02010600030101010101" pitchFamily="2" charset="-122"/>
                <a:ea typeface="等线" panose="02010600030101010101" pitchFamily="2" charset="-122"/>
                <a:cs typeface="+mn-cs"/>
              </a:endParaRPr>
            </a:p>
          </p:txBody>
        </p:sp>
        <p:sp>
          <p:nvSpPr>
            <p:cNvPr id="12" name="文本框 32"/>
            <p:cNvSpPr txBox="1"/>
            <p:nvPr/>
          </p:nvSpPr>
          <p:spPr>
            <a:xfrm>
              <a:off x="1268677" y="4727392"/>
              <a:ext cx="814222" cy="312738"/>
            </a:xfrm>
            <a:prstGeom prst="rect">
              <a:avLst/>
            </a:prstGeom>
            <a:noFill/>
          </p:spPr>
          <p:txBody>
            <a:bodyP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400" b="0" i="0" u="none" strike="noStrike" kern="1200" cap="none" spc="0" normalizeH="0" baseline="0" noProof="1">
                  <a:ln>
                    <a:noFill/>
                  </a:ln>
                  <a:solidFill>
                    <a:schemeClr val="bg1"/>
                  </a:solidFill>
                  <a:effectLst/>
                  <a:uLnTx/>
                  <a:uFillTx/>
                  <a:latin typeface="+mn-ea"/>
                  <a:ea typeface="+mn-ea"/>
                  <a:cs typeface="+mn-cs"/>
                </a:rPr>
                <a:t>第一章</a:t>
              </a:r>
              <a:endParaRPr kumimoji="0" lang="zh-CN" altLang="en-US" sz="4400" b="0" i="0" u="none" strike="noStrike" kern="1200" cap="none" spc="0" normalizeH="0" baseline="0" noProof="1">
                <a:ln>
                  <a:noFill/>
                </a:ln>
                <a:solidFill>
                  <a:schemeClr val="bg1"/>
                </a:solidFill>
                <a:effectLst/>
                <a:uLnTx/>
                <a:uFillTx/>
                <a:latin typeface="+mn-ea"/>
                <a:ea typeface="等线" panose="02010600030101010101" pitchFamily="2" charset="-122"/>
                <a:cs typeface="+mn-cs"/>
              </a:endParaRPr>
            </a:p>
          </p:txBody>
        </p:sp>
      </p:grpSp>
      <p:sp>
        <p:nvSpPr>
          <p:cNvPr id="13" name="TextBox 7"/>
          <p:cNvSpPr txBox="1"/>
          <p:nvPr/>
        </p:nvSpPr>
        <p:spPr>
          <a:xfrm>
            <a:off x="5772150" y="2619375"/>
            <a:ext cx="4057650" cy="71501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4400" b="1" i="0" u="none" strike="noStrike" kern="1200" cap="none" spc="1200" normalizeH="0" baseline="0" noProof="1">
                <a:ln>
                  <a:noFill/>
                </a:ln>
                <a:solidFill>
                  <a:srgbClr val="1F7173"/>
                </a:solidFill>
                <a:effectLst/>
                <a:uLnTx/>
                <a:uFillTx/>
                <a:latin typeface="微软雅黑" panose="020B0503020204020204" pitchFamily="34" charset="-122"/>
                <a:ea typeface="微软雅黑" panose="020B0503020204020204" pitchFamily="34" charset="-122"/>
                <a:cs typeface="+mn-cs"/>
              </a:rPr>
              <a:t>光纤光缆</a:t>
            </a:r>
          </a:p>
        </p:txBody>
      </p:sp>
      <p:sp>
        <p:nvSpPr>
          <p:cNvPr id="14" name="KSO_Shape"/>
          <p:cNvSpPr>
            <a:spLocks noChangeAspect="1"/>
          </p:cNvSpPr>
          <p:nvPr/>
        </p:nvSpPr>
        <p:spPr bwMode="auto">
          <a:xfrm>
            <a:off x="5770563" y="375443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25" name="TextBox 7"/>
          <p:cNvSpPr txBox="1"/>
          <p:nvPr/>
        </p:nvSpPr>
        <p:spPr>
          <a:xfrm>
            <a:off x="6100763" y="369570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lumMod val="75000"/>
                    <a:lumOff val="25000"/>
                  </a:schemeClr>
                </a:solidFill>
                <a:effectLst/>
                <a:uLnTx/>
                <a:uFillTx/>
                <a:latin typeface="微软雅黑" panose="020B0503020204020204" pitchFamily="34" charset="-122"/>
                <a:ea typeface="微软雅黑" panose="020B0503020204020204" pitchFamily="34" charset="-122"/>
                <a:cs typeface="+mn-cs"/>
              </a:rPr>
              <a:t>  </a:t>
            </a:r>
            <a:r>
              <a:rPr kumimoji="0" lang="en-US" altLang="zh-CN"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1.1  </a:t>
            </a:r>
            <a:r>
              <a:rPr kumimoji="0" lang="zh-CN" altLang="en-US"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光纤</a:t>
            </a:r>
            <a:r>
              <a:rPr kumimoji="0" lang="en-US" altLang="zh-CN"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通信</a:t>
            </a:r>
            <a:r>
              <a:rPr kumimoji="0" lang="zh-CN" altLang="en-US"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概述</a:t>
            </a:r>
          </a:p>
        </p:txBody>
      </p:sp>
      <p:cxnSp>
        <p:nvCxnSpPr>
          <p:cNvPr id="29" name="直接连接符 28"/>
          <p:cNvCxnSpPr/>
          <p:nvPr/>
        </p:nvCxnSpPr>
        <p:spPr>
          <a:xfrm flipV="1">
            <a:off x="5770563" y="338137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7"/>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786438" y="43275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7" name="TextBox 7"/>
          <p:cNvSpPr txBox="1"/>
          <p:nvPr>
            <p:custDataLst>
              <p:tags r:id="rId2"/>
            </p:custDataLst>
          </p:nvPr>
        </p:nvSpPr>
        <p:spPr>
          <a:xfrm>
            <a:off x="6116638" y="427037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lumMod val="75000"/>
                    <a:lumOff val="25000"/>
                  </a:schemeClr>
                </a:solidFill>
                <a:effectLst/>
                <a:uLnTx/>
                <a:uFillTx/>
                <a:latin typeface="微软雅黑" panose="020B0503020204020204" pitchFamily="34" charset="-122"/>
                <a:ea typeface="微软雅黑" panose="020B0503020204020204" pitchFamily="34" charset="-122"/>
                <a:cs typeface="+mn-cs"/>
              </a:rPr>
              <a:t>  1.2  光纤</a:t>
            </a:r>
            <a:r>
              <a:rPr kumimoji="0" lang="zh-CN" altLang="en-US" sz="2000" b="0" i="0" u="none" strike="noStrike" kern="1200" cap="none" spc="225" normalizeH="0" baseline="0" noProof="1">
                <a:ln>
                  <a:noFill/>
                </a:ln>
                <a:solidFill>
                  <a:schemeClr val="tx1">
                    <a:lumMod val="75000"/>
                    <a:lumOff val="25000"/>
                  </a:schemeClr>
                </a:solidFill>
                <a:effectLst/>
                <a:uLnTx/>
                <a:uFillTx/>
                <a:latin typeface="微软雅黑" panose="020B0503020204020204" pitchFamily="34" charset="-122"/>
                <a:ea typeface="微软雅黑" panose="020B0503020204020204" pitchFamily="34" charset="-122"/>
                <a:cs typeface="+mn-cs"/>
              </a:rPr>
              <a:t>特性、传输原理和分类</a:t>
            </a:r>
          </a:p>
        </p:txBody>
      </p:sp>
      <p:sp>
        <p:nvSpPr>
          <p:cNvPr id="8" name="KSO_Shape"/>
          <p:cNvSpPr>
            <a:spLocks noChangeAspect="1"/>
          </p:cNvSpPr>
          <p:nvPr>
            <p:custDataLst>
              <p:tags r:id="rId3"/>
            </p:custDataLst>
          </p:nvPr>
        </p:nvSpPr>
        <p:spPr bwMode="auto">
          <a:xfrm>
            <a:off x="5816600" y="49371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9" name="TextBox 7"/>
          <p:cNvSpPr txBox="1"/>
          <p:nvPr>
            <p:custDataLst>
              <p:tags r:id="rId4"/>
            </p:custDataLst>
          </p:nvPr>
        </p:nvSpPr>
        <p:spPr>
          <a:xfrm>
            <a:off x="6146800" y="487997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lumMod val="75000"/>
                    <a:lumOff val="25000"/>
                  </a:schemeClr>
                </a:solidFill>
                <a:effectLst/>
                <a:uLnTx/>
                <a:uFillTx/>
                <a:latin typeface="微软雅黑" panose="020B0503020204020204" pitchFamily="34" charset="-122"/>
                <a:ea typeface="微软雅黑" panose="020B0503020204020204" pitchFamily="34" charset="-122"/>
                <a:cs typeface="+mn-cs"/>
              </a:rPr>
              <a:t>  1.3  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48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pic>
        <p:nvPicPr>
          <p:cNvPr id="17" name="图片 17"/>
          <p:cNvPicPr>
            <a:picLocks noChangeAspect="1"/>
          </p:cNvPicPr>
          <p:nvPr/>
        </p:nvPicPr>
        <p:blipFill>
          <a:blip r:embed="rId3"/>
          <a:stretch>
            <a:fillRect/>
          </a:stretch>
        </p:blipFill>
        <p:spPr>
          <a:xfrm>
            <a:off x="1878965" y="2480310"/>
            <a:ext cx="7844790" cy="2434590"/>
          </a:xfrm>
          <a:prstGeom prst="rect">
            <a:avLst/>
          </a:prstGeom>
        </p:spPr>
      </p:pic>
      <p:sp>
        <p:nvSpPr>
          <p:cNvPr id="4" name="文本框 3"/>
          <p:cNvSpPr txBox="1"/>
          <p:nvPr/>
        </p:nvSpPr>
        <p:spPr>
          <a:xfrm>
            <a:off x="4271010" y="5355590"/>
            <a:ext cx="4064000" cy="368300"/>
          </a:xfrm>
          <a:prstGeom prst="rect">
            <a:avLst/>
          </a:prstGeom>
          <a:noFill/>
        </p:spPr>
        <p:txBody>
          <a:bodyPr wrap="square" rtlCol="0">
            <a:spAutoFit/>
          </a:bodyPr>
          <a:lstStyle/>
          <a:p>
            <a:r>
              <a:rPr lang="zh-CN" altLang="en-US"/>
              <a:t>单模光纤导光原理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34371" y="2218041"/>
            <a:ext cx="10950303" cy="3108543"/>
          </a:xfrm>
          <a:prstGeom prst="rect">
            <a:avLst/>
          </a:prstGeom>
          <a:noFill/>
          <a:ln w="9525">
            <a:noFill/>
          </a:ln>
        </p:spPr>
        <p:txBody>
          <a:bodyPr wrap="square">
            <a:spAutoFit/>
          </a:bodyPr>
          <a:lstStyle/>
          <a:p>
            <a:r>
              <a:rPr lang="en-US" altLang="zh-CN" sz="2800" b="1" dirty="0">
                <a:solidFill>
                  <a:prstClr val="black"/>
                </a:solidFill>
              </a:rPr>
              <a:t>7. </a:t>
            </a:r>
            <a:r>
              <a:rPr lang="zh-CN" altLang="en-US" sz="2800" b="1" dirty="0">
                <a:solidFill>
                  <a:prstClr val="black"/>
                </a:solidFill>
              </a:rPr>
              <a:t>城市通信管道坡度确定</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铺设</a:t>
            </a:r>
            <a:r>
              <a:rPr lang="zh-CN" altLang="en-US" sz="2400" dirty="0">
                <a:solidFill>
                  <a:prstClr val="black"/>
                </a:solidFill>
              </a:rPr>
              <a:t>管道时需保持一定坡度</a:t>
            </a:r>
            <a:r>
              <a:rPr lang="en-US" altLang="zh-CN" sz="2400" dirty="0">
                <a:solidFill>
                  <a:prstClr val="black"/>
                </a:solidFill>
              </a:rPr>
              <a:t>,</a:t>
            </a:r>
            <a:r>
              <a:rPr lang="zh-CN" altLang="en-US" sz="2400" dirty="0">
                <a:solidFill>
                  <a:prstClr val="black"/>
                </a:solidFill>
              </a:rPr>
              <a:t>让管道内污水能够流入人孔</a:t>
            </a:r>
            <a:r>
              <a:rPr lang="en-US" altLang="zh-CN" sz="2400" dirty="0">
                <a:solidFill>
                  <a:prstClr val="black"/>
                </a:solidFill>
              </a:rPr>
              <a:t>,</a:t>
            </a:r>
            <a:r>
              <a:rPr lang="zh-CN" altLang="en-US" sz="2400" dirty="0">
                <a:solidFill>
                  <a:prstClr val="black"/>
                </a:solidFill>
              </a:rPr>
              <a:t>避免污水淤塞管孔和腐蚀</a:t>
            </a:r>
            <a:r>
              <a:rPr lang="zh-CN" altLang="en-US" sz="2400" dirty="0" smtClean="0">
                <a:solidFill>
                  <a:prstClr val="black"/>
                </a:solidFill>
              </a:rPr>
              <a:t>线缆</a:t>
            </a:r>
            <a:r>
              <a:rPr lang="zh-CN" altLang="en-US" sz="2400" dirty="0">
                <a:solidFill>
                  <a:prstClr val="black"/>
                </a:solidFill>
              </a:rPr>
              <a:t>。管道坡度一般采用一字坡、人字坡、斜度坡三种</a:t>
            </a:r>
            <a:r>
              <a:rPr lang="zh-CN" altLang="en-US" sz="2400" dirty="0" smtClean="0">
                <a:solidFill>
                  <a:prstClr val="black"/>
                </a:solidFill>
              </a:rPr>
              <a:t>形式。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斜坡路面</a:t>
            </a:r>
            <a:r>
              <a:rPr lang="zh-CN" altLang="en-US" sz="2400" dirty="0">
                <a:solidFill>
                  <a:prstClr val="black"/>
                </a:solidFill>
              </a:rPr>
              <a:t>管道坡度宜按路面坡度进行自然放坡</a:t>
            </a:r>
            <a:r>
              <a:rPr lang="en-US" altLang="zh-CN" sz="2400" dirty="0">
                <a:solidFill>
                  <a:prstClr val="black"/>
                </a:solidFill>
              </a:rPr>
              <a:t>; </a:t>
            </a:r>
            <a:r>
              <a:rPr lang="zh-CN" altLang="en-US" sz="2400" dirty="0">
                <a:solidFill>
                  <a:prstClr val="black"/>
                </a:solidFill>
              </a:rPr>
              <a:t>平地路面管道坡度宜为</a:t>
            </a:r>
            <a:r>
              <a:rPr lang="en-US" altLang="zh-CN" sz="2400" dirty="0">
                <a:solidFill>
                  <a:prstClr val="black"/>
                </a:solidFill>
              </a:rPr>
              <a:t>3‰~4‰,</a:t>
            </a:r>
            <a:r>
              <a:rPr lang="zh-CN" altLang="en-US" sz="2400" dirty="0" smtClean="0">
                <a:solidFill>
                  <a:prstClr val="black"/>
                </a:solidFill>
              </a:rPr>
              <a:t>且不得</a:t>
            </a:r>
            <a:r>
              <a:rPr lang="zh-CN" altLang="en-US" sz="2400" dirty="0">
                <a:solidFill>
                  <a:prstClr val="black"/>
                </a:solidFill>
              </a:rPr>
              <a:t>小于</a:t>
            </a:r>
            <a:r>
              <a:rPr lang="en-US" altLang="zh-CN" sz="2400" dirty="0">
                <a:solidFill>
                  <a:prstClr val="black"/>
                </a:solidFill>
              </a:rPr>
              <a:t>2.5‰; </a:t>
            </a:r>
            <a:r>
              <a:rPr lang="zh-CN" altLang="en-US" sz="2400" dirty="0">
                <a:solidFill>
                  <a:prstClr val="black"/>
                </a:solidFill>
              </a:rPr>
              <a:t>在纵剖面上</a:t>
            </a:r>
            <a:r>
              <a:rPr lang="en-US" altLang="zh-CN" sz="2400" dirty="0">
                <a:solidFill>
                  <a:prstClr val="black"/>
                </a:solidFill>
              </a:rPr>
              <a:t>,</a:t>
            </a:r>
            <a:r>
              <a:rPr lang="zh-CN" altLang="en-US" sz="2400" dirty="0">
                <a:solidFill>
                  <a:prstClr val="black"/>
                </a:solidFill>
              </a:rPr>
              <a:t>管道由于需躲避障碍物不能采取一字形放坡</a:t>
            </a:r>
            <a:r>
              <a:rPr lang="en-US" altLang="zh-CN" sz="2400" dirty="0">
                <a:solidFill>
                  <a:prstClr val="black"/>
                </a:solidFill>
              </a:rPr>
              <a:t>,</a:t>
            </a:r>
            <a:r>
              <a:rPr lang="zh-CN" altLang="en-US" sz="2400" dirty="0">
                <a:solidFill>
                  <a:prstClr val="black"/>
                </a:solidFill>
              </a:rPr>
              <a:t>及管道距离</a:t>
            </a:r>
            <a:r>
              <a:rPr lang="zh-CN" altLang="en-US" sz="2400" dirty="0" smtClean="0">
                <a:solidFill>
                  <a:prstClr val="black"/>
                </a:solidFill>
              </a:rPr>
              <a:t>过长采取</a:t>
            </a:r>
            <a:r>
              <a:rPr lang="zh-CN" altLang="en-US" sz="2400" dirty="0">
                <a:solidFill>
                  <a:prstClr val="black"/>
                </a:solidFill>
              </a:rPr>
              <a:t>一字放坡土方量太大时</a:t>
            </a:r>
            <a:r>
              <a:rPr lang="en-US" altLang="zh-CN" sz="2400" dirty="0">
                <a:solidFill>
                  <a:prstClr val="black"/>
                </a:solidFill>
              </a:rPr>
              <a:t>,</a:t>
            </a:r>
            <a:r>
              <a:rPr lang="zh-CN" altLang="en-US" sz="2400" dirty="0">
                <a:solidFill>
                  <a:prstClr val="black"/>
                </a:solidFill>
              </a:rPr>
              <a:t>可采用人字形放坡。</a:t>
            </a:r>
          </a:p>
        </p:txBody>
      </p:sp>
    </p:spTree>
    <p:extLst>
      <p:ext uri="{BB962C8B-B14F-4D97-AF65-F5344CB8AC3E}">
        <p14:creationId xmlns:p14="http://schemas.microsoft.com/office/powerpoint/2010/main" val="13325008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02463" y="1439828"/>
            <a:ext cx="10950303" cy="5324535"/>
          </a:xfrm>
          <a:prstGeom prst="rect">
            <a:avLst/>
          </a:prstGeom>
          <a:noFill/>
          <a:ln w="9525">
            <a:noFill/>
          </a:ln>
        </p:spPr>
        <p:txBody>
          <a:bodyPr wrap="square">
            <a:spAutoFit/>
          </a:bodyPr>
          <a:lstStyle/>
          <a:p>
            <a:r>
              <a:rPr lang="en-US" altLang="zh-CN" sz="2800" b="1" dirty="0">
                <a:solidFill>
                  <a:prstClr val="black"/>
                </a:solidFill>
              </a:rPr>
              <a:t>8. </a:t>
            </a:r>
            <a:r>
              <a:rPr lang="zh-CN" altLang="en-US" sz="2800" b="1" dirty="0">
                <a:solidFill>
                  <a:prstClr val="black"/>
                </a:solidFill>
              </a:rPr>
              <a:t>城市通信管道段长与弯曲管道的要求</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在</a:t>
            </a:r>
            <a:r>
              <a:rPr lang="zh-CN" altLang="en-US" sz="2400" dirty="0">
                <a:solidFill>
                  <a:prstClr val="black"/>
                </a:solidFill>
              </a:rPr>
              <a:t>直线路由上</a:t>
            </a:r>
            <a:r>
              <a:rPr lang="en-US" altLang="zh-CN" sz="2400" dirty="0">
                <a:solidFill>
                  <a:prstClr val="black"/>
                </a:solidFill>
              </a:rPr>
              <a:t>,</a:t>
            </a:r>
            <a:r>
              <a:rPr lang="zh-CN" altLang="en-US" sz="2400" dirty="0">
                <a:solidFill>
                  <a:prstClr val="black"/>
                </a:solidFill>
              </a:rPr>
              <a:t>塑料管道的段长不宜</a:t>
            </a:r>
            <a:r>
              <a:rPr lang="zh-CN" altLang="en-US" sz="2400" dirty="0" smtClean="0">
                <a:solidFill>
                  <a:prstClr val="black"/>
                </a:solidFill>
              </a:rPr>
              <a:t>超过</a:t>
            </a:r>
            <a:r>
              <a:rPr lang="en-US" altLang="zh-CN" sz="2400" dirty="0" smtClean="0">
                <a:solidFill>
                  <a:prstClr val="black"/>
                </a:solidFill>
              </a:rPr>
              <a:t>200m</a:t>
            </a:r>
            <a:r>
              <a:rPr lang="en-US" altLang="zh-CN" sz="2400" dirty="0">
                <a:solidFill>
                  <a:prstClr val="black"/>
                </a:solidFill>
              </a:rPr>
              <a:t>,</a:t>
            </a:r>
            <a:r>
              <a:rPr lang="zh-CN" altLang="en-US" sz="2400" dirty="0">
                <a:solidFill>
                  <a:prstClr val="black"/>
                </a:solidFill>
              </a:rPr>
              <a:t>水泥管道的段长不宜超过</a:t>
            </a:r>
            <a:r>
              <a:rPr lang="en-US" altLang="zh-CN" sz="2400" dirty="0">
                <a:solidFill>
                  <a:prstClr val="black"/>
                </a:solidFill>
              </a:rPr>
              <a:t>150m,</a:t>
            </a:r>
            <a:r>
              <a:rPr lang="zh-CN" altLang="en-US" sz="2400" dirty="0">
                <a:solidFill>
                  <a:prstClr val="black"/>
                </a:solidFill>
              </a:rPr>
              <a:t>高等级公路上的通信管道段长不应超过</a:t>
            </a:r>
            <a:r>
              <a:rPr lang="en-US" altLang="zh-CN" sz="2400" dirty="0">
                <a:solidFill>
                  <a:prstClr val="black"/>
                </a:solidFill>
              </a:rPr>
              <a:t>1000m</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每</a:t>
            </a:r>
            <a:r>
              <a:rPr lang="zh-CN" altLang="en-US" sz="2400" dirty="0">
                <a:solidFill>
                  <a:prstClr val="black"/>
                </a:solidFill>
              </a:rPr>
              <a:t>段管道应按直线铺设。当遇到道路弯曲或需绕避地上、地下障碍物</a:t>
            </a:r>
            <a:r>
              <a:rPr lang="en-US" altLang="zh-CN" sz="2400" dirty="0">
                <a:solidFill>
                  <a:prstClr val="black"/>
                </a:solidFill>
              </a:rPr>
              <a:t>,</a:t>
            </a:r>
            <a:r>
              <a:rPr lang="zh-CN" altLang="en-US" sz="2400" dirty="0">
                <a:solidFill>
                  <a:prstClr val="black"/>
                </a:solidFill>
              </a:rPr>
              <a:t>且在弯曲点</a:t>
            </a:r>
            <a:r>
              <a:rPr lang="zh-CN" altLang="en-US" sz="2400" dirty="0" smtClean="0">
                <a:solidFill>
                  <a:prstClr val="black"/>
                </a:solidFill>
              </a:rPr>
              <a:t>无法设置</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孔而管道段又太短时</a:t>
            </a:r>
            <a:r>
              <a:rPr lang="en-US" altLang="zh-CN" sz="2400" dirty="0">
                <a:solidFill>
                  <a:prstClr val="black"/>
                </a:solidFill>
              </a:rPr>
              <a:t>,</a:t>
            </a:r>
            <a:r>
              <a:rPr lang="zh-CN" altLang="en-US" sz="2400" dirty="0">
                <a:solidFill>
                  <a:prstClr val="black"/>
                </a:solidFill>
              </a:rPr>
              <a:t>可建弯曲管道。弯曲管道的段长应小于直线管道最大</a:t>
            </a:r>
            <a:r>
              <a:rPr lang="zh-CN" altLang="en-US" sz="2400" dirty="0" smtClean="0">
                <a:solidFill>
                  <a:prstClr val="black"/>
                </a:solidFill>
              </a:rPr>
              <a:t>允许</a:t>
            </a:r>
            <a:r>
              <a:rPr lang="zh-CN" altLang="en-US" sz="2400" dirty="0">
                <a:solidFill>
                  <a:prstClr val="black"/>
                </a:solidFill>
              </a:rPr>
              <a:t>段长。水泥管道弯曲管道的曲率半径不应小于</a:t>
            </a:r>
            <a:r>
              <a:rPr lang="en-US" altLang="zh-CN" sz="2400" dirty="0">
                <a:solidFill>
                  <a:prstClr val="black"/>
                </a:solidFill>
              </a:rPr>
              <a:t>36m,</a:t>
            </a:r>
            <a:r>
              <a:rPr lang="zh-CN" altLang="en-US" sz="2400" dirty="0">
                <a:solidFill>
                  <a:prstClr val="black"/>
                </a:solidFill>
              </a:rPr>
              <a:t>塑料管道弯曲管道的曲率半径不</a:t>
            </a:r>
            <a:r>
              <a:rPr lang="zh-CN" altLang="en-US" sz="2400" dirty="0" smtClean="0">
                <a:solidFill>
                  <a:prstClr val="black"/>
                </a:solidFill>
              </a:rPr>
              <a:t>应小于</a:t>
            </a:r>
            <a:r>
              <a:rPr lang="en-US" altLang="zh-CN" sz="2400" dirty="0">
                <a:solidFill>
                  <a:prstClr val="black"/>
                </a:solidFill>
              </a:rPr>
              <a:t>10m</a:t>
            </a:r>
            <a:r>
              <a:rPr lang="zh-CN" altLang="en-US" sz="2400" dirty="0">
                <a:solidFill>
                  <a:prstClr val="black"/>
                </a:solidFill>
              </a:rPr>
              <a:t>。弯曲管道中心夹角宜最大化</a:t>
            </a:r>
            <a:r>
              <a:rPr lang="en-US" altLang="zh-CN" sz="2400" dirty="0">
                <a:solidFill>
                  <a:prstClr val="black"/>
                </a:solidFill>
              </a:rPr>
              <a:t>,</a:t>
            </a:r>
            <a:r>
              <a:rPr lang="zh-CN" altLang="en-US" sz="2400" dirty="0">
                <a:solidFill>
                  <a:prstClr val="black"/>
                </a:solidFill>
              </a:rPr>
              <a:t>不应小于</a:t>
            </a:r>
            <a:r>
              <a:rPr lang="en-US" altLang="zh-CN" sz="2400" dirty="0">
                <a:solidFill>
                  <a:prstClr val="black"/>
                </a:solidFill>
              </a:rPr>
              <a:t>90°(U</a:t>
            </a:r>
            <a:r>
              <a:rPr lang="zh-CN" altLang="en-US" sz="2400" dirty="0">
                <a:solidFill>
                  <a:prstClr val="black"/>
                </a:solidFill>
              </a:rPr>
              <a:t>形弯</a:t>
            </a:r>
            <a:r>
              <a:rPr lang="en-US" altLang="zh-CN" sz="2400" dirty="0">
                <a:solidFill>
                  <a:prstClr val="black"/>
                </a:solidFill>
              </a:rPr>
              <a:t>),</a:t>
            </a:r>
            <a:r>
              <a:rPr lang="zh-CN" altLang="en-US" sz="2400" dirty="0">
                <a:solidFill>
                  <a:prstClr val="black"/>
                </a:solidFill>
              </a:rPr>
              <a:t>同段管道不应有反向</a:t>
            </a:r>
            <a:r>
              <a:rPr lang="zh-CN" altLang="en-US" sz="2400" dirty="0" smtClean="0">
                <a:solidFill>
                  <a:prstClr val="black"/>
                </a:solidFill>
              </a:rPr>
              <a:t>弯曲</a:t>
            </a:r>
            <a:r>
              <a:rPr lang="en-US" altLang="zh-CN" sz="2400" dirty="0" smtClean="0">
                <a:solidFill>
                  <a:prstClr val="black"/>
                </a:solidFill>
              </a:rPr>
              <a:t>(</a:t>
            </a:r>
            <a:r>
              <a:rPr lang="en-US" altLang="zh-CN" sz="2400" dirty="0">
                <a:solidFill>
                  <a:prstClr val="black"/>
                </a:solidFill>
              </a:rPr>
              <a:t>S</a:t>
            </a:r>
            <a:r>
              <a:rPr lang="zh-CN" altLang="en-US" sz="2400" dirty="0">
                <a:solidFill>
                  <a:prstClr val="black"/>
                </a:solidFill>
              </a:rPr>
              <a:t>形弯</a:t>
            </a:r>
            <a:r>
              <a:rPr lang="en-US" altLang="zh-CN" sz="2400" dirty="0">
                <a:solidFill>
                  <a:prstClr val="black"/>
                </a:solidFill>
              </a:rPr>
              <a:t>)</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水平</a:t>
            </a:r>
            <a:r>
              <a:rPr lang="zh-CN" altLang="en-US" sz="2400" dirty="0">
                <a:solidFill>
                  <a:prstClr val="black"/>
                </a:solidFill>
              </a:rPr>
              <a:t>定向钻铺设管道时</a:t>
            </a:r>
            <a:r>
              <a:rPr lang="en-US" altLang="zh-CN" sz="2400" dirty="0">
                <a:solidFill>
                  <a:prstClr val="black"/>
                </a:solidFill>
              </a:rPr>
              <a:t>,</a:t>
            </a:r>
            <a:r>
              <a:rPr lang="zh-CN" altLang="en-US" sz="2400" dirty="0">
                <a:solidFill>
                  <a:prstClr val="black"/>
                </a:solidFill>
              </a:rPr>
              <a:t>钻孔轨迹曲率半径不仅应满足管道曲率半径的要求</a:t>
            </a:r>
            <a:r>
              <a:rPr lang="en-US" altLang="zh-CN" sz="2400" dirty="0">
                <a:solidFill>
                  <a:prstClr val="black"/>
                </a:solidFill>
              </a:rPr>
              <a:t>,</a:t>
            </a:r>
            <a:r>
              <a:rPr lang="zh-CN" altLang="en-US" sz="2400" dirty="0">
                <a:solidFill>
                  <a:prstClr val="black"/>
                </a:solidFill>
              </a:rPr>
              <a:t>还应</a:t>
            </a:r>
            <a:r>
              <a:rPr lang="zh-CN" altLang="en-US" sz="2400" dirty="0" smtClean="0">
                <a:solidFill>
                  <a:prstClr val="black"/>
                </a:solidFill>
              </a:rPr>
              <a:t>满足钻杆</a:t>
            </a:r>
            <a:r>
              <a:rPr lang="zh-CN" altLang="en-US" sz="2400" dirty="0">
                <a:solidFill>
                  <a:prstClr val="black"/>
                </a:solidFill>
              </a:rPr>
              <a:t>曲率半径的要求</a:t>
            </a:r>
            <a:r>
              <a:rPr lang="en-US" altLang="zh-CN" sz="2400" dirty="0">
                <a:solidFill>
                  <a:prstClr val="black"/>
                </a:solidFill>
              </a:rPr>
              <a:t>; </a:t>
            </a:r>
            <a:r>
              <a:rPr lang="zh-CN" altLang="en-US" sz="2400" dirty="0">
                <a:solidFill>
                  <a:prstClr val="black"/>
                </a:solidFill>
              </a:rPr>
              <a:t>轴向最大回拖力、最小曲率半径的确定应满足管材的力学性能要求。</a:t>
            </a:r>
          </a:p>
        </p:txBody>
      </p:sp>
    </p:spTree>
    <p:extLst>
      <p:ext uri="{BB962C8B-B14F-4D97-AF65-F5344CB8AC3E}">
        <p14:creationId xmlns:p14="http://schemas.microsoft.com/office/powerpoint/2010/main" val="8523115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2052670"/>
            <a:ext cx="10950303" cy="4216539"/>
          </a:xfrm>
          <a:prstGeom prst="rect">
            <a:avLst/>
          </a:prstGeom>
          <a:noFill/>
          <a:ln w="9525">
            <a:noFill/>
          </a:ln>
        </p:spPr>
        <p:txBody>
          <a:bodyPr wrap="square">
            <a:spAutoFit/>
          </a:bodyPr>
          <a:lstStyle/>
          <a:p>
            <a:r>
              <a:rPr lang="en-US" altLang="zh-CN" sz="2800" b="1" dirty="0">
                <a:solidFill>
                  <a:prstClr val="black"/>
                </a:solidFill>
              </a:rPr>
              <a:t>9. </a:t>
            </a:r>
            <a:r>
              <a:rPr lang="zh-CN" altLang="en-US" sz="2800" b="1" dirty="0">
                <a:solidFill>
                  <a:prstClr val="black"/>
                </a:solidFill>
              </a:rPr>
              <a:t>城市通信管道人</a:t>
            </a:r>
            <a:r>
              <a:rPr lang="en-US" altLang="zh-CN" sz="2800" b="1" dirty="0">
                <a:solidFill>
                  <a:prstClr val="black"/>
                </a:solidFill>
              </a:rPr>
              <a:t>(</a:t>
            </a:r>
            <a:r>
              <a:rPr lang="zh-CN" altLang="en-US" sz="2800" b="1" dirty="0">
                <a:solidFill>
                  <a:prstClr val="black"/>
                </a:solidFill>
              </a:rPr>
              <a:t>手</a:t>
            </a:r>
            <a:r>
              <a:rPr lang="en-US" altLang="zh-CN" sz="2800" b="1" dirty="0">
                <a:solidFill>
                  <a:prstClr val="black"/>
                </a:solidFill>
              </a:rPr>
              <a:t>)</a:t>
            </a:r>
            <a:r>
              <a:rPr lang="zh-CN" altLang="en-US" sz="2800" b="1" dirty="0">
                <a:solidFill>
                  <a:prstClr val="black"/>
                </a:solidFill>
              </a:rPr>
              <a:t>孔设置选择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孔地点</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孔型号和型式</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a:solidFill>
                  <a:prstClr val="black"/>
                </a:solidFill>
              </a:rPr>
              <a:t>3</a:t>
            </a:r>
            <a:r>
              <a:rPr lang="zh-CN" altLang="en-US" sz="2400" dirty="0">
                <a:solidFill>
                  <a:prstClr val="black"/>
                </a:solidFill>
              </a:rPr>
              <a:t>） 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孔基础</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孔建筑程式选择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a:solidFill>
                  <a:prstClr val="black"/>
                </a:solidFill>
              </a:rPr>
              <a:t>） 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孔盖</a:t>
            </a:r>
            <a:r>
              <a:rPr lang="zh-CN" altLang="en-US" sz="2400" dirty="0" smtClean="0">
                <a:solidFill>
                  <a:prstClr val="black"/>
                </a:solidFill>
              </a:rPr>
              <a:t>要求</a:t>
            </a:r>
            <a:endParaRPr lang="zh-CN" altLang="en-US" sz="2400" dirty="0">
              <a:solidFill>
                <a:prstClr val="black"/>
              </a:solidFill>
            </a:endParaRPr>
          </a:p>
        </p:txBody>
      </p:sp>
    </p:spTree>
    <p:extLst>
      <p:ext uri="{BB962C8B-B14F-4D97-AF65-F5344CB8AC3E}">
        <p14:creationId xmlns:p14="http://schemas.microsoft.com/office/powerpoint/2010/main" val="13895031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3.1.2  </a:t>
            </a:r>
            <a:r>
              <a:rPr lang="zh-CN" altLang="en-US" sz="3200" dirty="0" smtClean="0">
                <a:solidFill>
                  <a:prstClr val="white"/>
                </a:solidFill>
                <a:latin typeface="微软雅黑" panose="020B0503020204020204" pitchFamily="34" charset="-122"/>
                <a:ea typeface="微软雅黑" panose="020B0503020204020204" pitchFamily="34" charset="-122"/>
              </a:rPr>
              <a:t>城市通信管道与通道设计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2694695"/>
            <a:ext cx="10950303" cy="2000548"/>
          </a:xfrm>
          <a:prstGeom prst="rect">
            <a:avLst/>
          </a:prstGeom>
          <a:noFill/>
          <a:ln w="9525">
            <a:noFill/>
          </a:ln>
        </p:spPr>
        <p:txBody>
          <a:bodyPr wrap="square">
            <a:spAutoFit/>
          </a:bodyPr>
          <a:lstStyle/>
          <a:p>
            <a:r>
              <a:rPr lang="en-US" altLang="zh-CN" sz="2800" b="1" dirty="0">
                <a:solidFill>
                  <a:prstClr val="black"/>
                </a:solidFill>
              </a:rPr>
              <a:t>10. </a:t>
            </a:r>
            <a:r>
              <a:rPr lang="zh-CN" altLang="en-US" sz="2800" b="1" dirty="0">
                <a:solidFill>
                  <a:prstClr val="black"/>
                </a:solidFill>
              </a:rPr>
              <a:t>光</a:t>
            </a:r>
            <a:r>
              <a:rPr lang="en-US" altLang="zh-CN" sz="2800" b="1" dirty="0">
                <a:solidFill>
                  <a:prstClr val="black"/>
                </a:solidFill>
              </a:rPr>
              <a:t>(</a:t>
            </a:r>
            <a:r>
              <a:rPr lang="zh-CN" altLang="en-US" sz="2800" b="1" dirty="0">
                <a:solidFill>
                  <a:prstClr val="black"/>
                </a:solidFill>
              </a:rPr>
              <a:t>电</a:t>
            </a:r>
            <a:r>
              <a:rPr lang="en-US" altLang="zh-CN" sz="2800" b="1" dirty="0">
                <a:solidFill>
                  <a:prstClr val="black"/>
                </a:solidFill>
              </a:rPr>
              <a:t>)</a:t>
            </a:r>
            <a:r>
              <a:rPr lang="zh-CN" altLang="en-US" sz="2800" b="1" dirty="0">
                <a:solidFill>
                  <a:prstClr val="black"/>
                </a:solidFill>
              </a:rPr>
              <a:t>缆通道设计</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a:t>
            </a:r>
            <a:r>
              <a:rPr lang="en-US" altLang="zh-CN" sz="2400" dirty="0">
                <a:solidFill>
                  <a:prstClr val="black"/>
                </a:solidFill>
              </a:rPr>
              <a:t>(</a:t>
            </a:r>
            <a:r>
              <a:rPr lang="zh-CN" altLang="en-US" sz="2400" dirty="0">
                <a:solidFill>
                  <a:prstClr val="black"/>
                </a:solidFill>
              </a:rPr>
              <a:t>电</a:t>
            </a:r>
            <a:r>
              <a:rPr lang="en-US" altLang="zh-CN" sz="2400" dirty="0">
                <a:solidFill>
                  <a:prstClr val="black"/>
                </a:solidFill>
              </a:rPr>
              <a:t>)</a:t>
            </a:r>
            <a:r>
              <a:rPr lang="zh-CN" altLang="en-US" sz="2400" dirty="0">
                <a:solidFill>
                  <a:prstClr val="black"/>
                </a:solidFill>
              </a:rPr>
              <a:t>缆通道建设的</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a:t>
            </a:r>
            <a:r>
              <a:rPr lang="en-US" altLang="zh-CN" sz="2400" dirty="0">
                <a:solidFill>
                  <a:prstClr val="black"/>
                </a:solidFill>
              </a:rPr>
              <a:t>(</a:t>
            </a:r>
            <a:r>
              <a:rPr lang="zh-CN" altLang="en-US" sz="2400" dirty="0">
                <a:solidFill>
                  <a:prstClr val="black"/>
                </a:solidFill>
              </a:rPr>
              <a:t>电</a:t>
            </a:r>
            <a:r>
              <a:rPr lang="en-US" altLang="zh-CN" sz="2400" dirty="0">
                <a:solidFill>
                  <a:prstClr val="black"/>
                </a:solidFill>
              </a:rPr>
              <a:t>)</a:t>
            </a:r>
            <a:r>
              <a:rPr lang="zh-CN" altLang="en-US" sz="2400" dirty="0">
                <a:solidFill>
                  <a:prstClr val="black"/>
                </a:solidFill>
              </a:rPr>
              <a:t>缆通道建设</a:t>
            </a:r>
            <a:r>
              <a:rPr lang="zh-CN" altLang="en-US" sz="2400" dirty="0" smtClean="0">
                <a:solidFill>
                  <a:prstClr val="black"/>
                </a:solidFill>
              </a:rPr>
              <a:t>要求</a:t>
            </a:r>
            <a:endParaRPr lang="en-US" altLang="zh-CN" sz="2400" dirty="0">
              <a:solidFill>
                <a:prstClr val="black"/>
              </a:solidFill>
            </a:endParaRPr>
          </a:p>
        </p:txBody>
      </p:sp>
    </p:spTree>
    <p:extLst>
      <p:ext uri="{BB962C8B-B14F-4D97-AF65-F5344CB8AC3E}">
        <p14:creationId xmlns:p14="http://schemas.microsoft.com/office/powerpoint/2010/main" val="8885209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3735387" y="246062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通信管道分类与组成</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城市通信管道与通道设计</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长途通信光缆塑料管道设计</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3.1  </a:t>
            </a:r>
            <a:r>
              <a:rPr lang="zh-CN" altLang="en-US" sz="3200" dirty="0" smtClean="0">
                <a:solidFill>
                  <a:prstClr val="white"/>
                </a:solidFill>
                <a:latin typeface="微软雅黑" panose="020B0503020204020204" pitchFamily="34" charset="-122"/>
                <a:ea typeface="微软雅黑" panose="020B0503020204020204" pitchFamily="34" charset="-122"/>
              </a:rPr>
              <a:t>通信管道工程设计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4401867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down)">
                                      <p:cBhvr>
                                        <p:cTn id="59" dur="580">
                                          <p:stCondLst>
                                            <p:cond delay="0"/>
                                          </p:stCondLst>
                                        </p:cTn>
                                        <p:tgtEl>
                                          <p:spTgt spid="12"/>
                                        </p:tgtEl>
                                      </p:cBhvr>
                                    </p:animEffect>
                                    <p:anim calcmode="lin" valueType="num">
                                      <p:cBhvr>
                                        <p:cTn id="6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65" dur="26">
                                          <p:stCondLst>
                                            <p:cond delay="650"/>
                                          </p:stCondLst>
                                        </p:cTn>
                                        <p:tgtEl>
                                          <p:spTgt spid="12"/>
                                        </p:tgtEl>
                                      </p:cBhvr>
                                      <p:to x="100000" y="60000"/>
                                    </p:animScale>
                                    <p:animScale>
                                      <p:cBhvr>
                                        <p:cTn id="66" dur="166" decel="50000">
                                          <p:stCondLst>
                                            <p:cond delay="676"/>
                                          </p:stCondLst>
                                        </p:cTn>
                                        <p:tgtEl>
                                          <p:spTgt spid="12"/>
                                        </p:tgtEl>
                                      </p:cBhvr>
                                      <p:to x="100000" y="100000"/>
                                    </p:animScale>
                                    <p:animScale>
                                      <p:cBhvr>
                                        <p:cTn id="67" dur="26">
                                          <p:stCondLst>
                                            <p:cond delay="1312"/>
                                          </p:stCondLst>
                                        </p:cTn>
                                        <p:tgtEl>
                                          <p:spTgt spid="12"/>
                                        </p:tgtEl>
                                      </p:cBhvr>
                                      <p:to x="100000" y="80000"/>
                                    </p:animScale>
                                    <p:animScale>
                                      <p:cBhvr>
                                        <p:cTn id="68" dur="166" decel="50000">
                                          <p:stCondLst>
                                            <p:cond delay="1338"/>
                                          </p:stCondLst>
                                        </p:cTn>
                                        <p:tgtEl>
                                          <p:spTgt spid="12"/>
                                        </p:tgtEl>
                                      </p:cBhvr>
                                      <p:to x="100000" y="100000"/>
                                    </p:animScale>
                                    <p:animScale>
                                      <p:cBhvr>
                                        <p:cTn id="69" dur="26">
                                          <p:stCondLst>
                                            <p:cond delay="1642"/>
                                          </p:stCondLst>
                                        </p:cTn>
                                        <p:tgtEl>
                                          <p:spTgt spid="12"/>
                                        </p:tgtEl>
                                      </p:cBhvr>
                                      <p:to x="100000" y="90000"/>
                                    </p:animScale>
                                    <p:animScale>
                                      <p:cBhvr>
                                        <p:cTn id="70" dur="166" decel="50000">
                                          <p:stCondLst>
                                            <p:cond delay="1668"/>
                                          </p:stCondLst>
                                        </p:cTn>
                                        <p:tgtEl>
                                          <p:spTgt spid="12"/>
                                        </p:tgtEl>
                                      </p:cBhvr>
                                      <p:to x="100000" y="100000"/>
                                    </p:animScale>
                                    <p:animScale>
                                      <p:cBhvr>
                                        <p:cTn id="71" dur="26">
                                          <p:stCondLst>
                                            <p:cond delay="1808"/>
                                          </p:stCondLst>
                                        </p:cTn>
                                        <p:tgtEl>
                                          <p:spTgt spid="12"/>
                                        </p:tgtEl>
                                      </p:cBhvr>
                                      <p:to x="100000" y="95000"/>
                                    </p:animScale>
                                    <p:animScale>
                                      <p:cBhvr>
                                        <p:cTn id="72" dur="166" decel="50000">
                                          <p:stCondLst>
                                            <p:cond delay="1834"/>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238260" y="1770567"/>
            <a:ext cx="11600302" cy="4216539"/>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a:solidFill>
                  <a:prstClr val="black"/>
                </a:solidFill>
              </a:rPr>
              <a:t>长途通信光缆塑料管道设计一般要求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）工程设计</a:t>
            </a:r>
            <a:r>
              <a:rPr lang="zh-CN" altLang="en-US" sz="2400" dirty="0">
                <a:solidFill>
                  <a:prstClr val="black"/>
                </a:solidFill>
              </a:rPr>
              <a:t>必须遵守相关法律法规</a:t>
            </a:r>
            <a:r>
              <a:rPr lang="en-US" altLang="zh-CN" sz="2400" dirty="0">
                <a:solidFill>
                  <a:prstClr val="black"/>
                </a:solidFill>
              </a:rPr>
              <a:t>,</a:t>
            </a:r>
            <a:r>
              <a:rPr lang="zh-CN" altLang="en-US" sz="2400" dirty="0">
                <a:solidFill>
                  <a:prstClr val="black"/>
                </a:solidFill>
              </a:rPr>
              <a:t>贯彻国家基本建设方针政策</a:t>
            </a:r>
            <a:r>
              <a:rPr lang="en-US" altLang="zh-CN" sz="2400" dirty="0">
                <a:solidFill>
                  <a:prstClr val="black"/>
                </a:solidFill>
              </a:rPr>
              <a:t>,</a:t>
            </a:r>
            <a:r>
              <a:rPr lang="zh-CN" altLang="en-US" sz="2400" dirty="0">
                <a:solidFill>
                  <a:prstClr val="black"/>
                </a:solidFill>
              </a:rPr>
              <a:t>节约建设用地</a:t>
            </a:r>
            <a:r>
              <a:rPr lang="en-US" altLang="zh-CN" sz="2400" dirty="0">
                <a:solidFill>
                  <a:prstClr val="black"/>
                </a:solidFill>
              </a:rPr>
              <a:t>,</a:t>
            </a:r>
            <a:r>
              <a:rPr lang="zh-CN" altLang="en-US" sz="2400" dirty="0" smtClean="0">
                <a:solidFill>
                  <a:prstClr val="black"/>
                </a:solidFill>
              </a:rPr>
              <a:t>合理</a:t>
            </a:r>
            <a:r>
              <a:rPr lang="zh-CN" altLang="en-US" sz="2400" dirty="0">
                <a:solidFill>
                  <a:prstClr val="black"/>
                </a:solidFill>
              </a:rPr>
              <a:t>利用资源</a:t>
            </a:r>
            <a:r>
              <a:rPr lang="en-US" altLang="zh-CN" sz="2400" dirty="0">
                <a:solidFill>
                  <a:prstClr val="black"/>
                </a:solidFill>
              </a:rPr>
              <a:t>,</a:t>
            </a:r>
            <a:r>
              <a:rPr lang="zh-CN" altLang="en-US" sz="2400" dirty="0">
                <a:solidFill>
                  <a:prstClr val="black"/>
                </a:solidFill>
              </a:rPr>
              <a:t>重视文物和环境保护</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）在</a:t>
            </a:r>
            <a:r>
              <a:rPr lang="zh-CN" altLang="en-US" sz="2400" dirty="0">
                <a:solidFill>
                  <a:prstClr val="black"/>
                </a:solidFill>
              </a:rPr>
              <a:t>城镇以及路权资源受到限制的地区</a:t>
            </a:r>
            <a:r>
              <a:rPr lang="en-US" altLang="zh-CN" sz="2400" dirty="0">
                <a:solidFill>
                  <a:prstClr val="black"/>
                </a:solidFill>
              </a:rPr>
              <a:t>,</a:t>
            </a:r>
            <a:r>
              <a:rPr lang="zh-CN" altLang="en-US" sz="2400" dirty="0">
                <a:solidFill>
                  <a:prstClr val="black"/>
                </a:solidFill>
              </a:rPr>
              <a:t>新建、扩建和改建长途通信塑料管道时</a:t>
            </a:r>
            <a:r>
              <a:rPr lang="en-US" altLang="zh-CN" sz="2400" dirty="0">
                <a:solidFill>
                  <a:prstClr val="black"/>
                </a:solidFill>
              </a:rPr>
              <a:t>,</a:t>
            </a:r>
            <a:r>
              <a:rPr lang="zh-CN" altLang="en-US" sz="2400" dirty="0" smtClean="0">
                <a:solidFill>
                  <a:prstClr val="black"/>
                </a:solidFill>
              </a:rPr>
              <a:t>应统筹</a:t>
            </a:r>
            <a:r>
              <a:rPr lang="zh-CN" altLang="en-US" sz="2400" dirty="0">
                <a:solidFill>
                  <a:prstClr val="black"/>
                </a:solidFill>
              </a:rPr>
              <a:t>规划</a:t>
            </a:r>
            <a:r>
              <a:rPr lang="en-US" altLang="zh-CN" sz="2400" dirty="0">
                <a:solidFill>
                  <a:prstClr val="black"/>
                </a:solidFill>
              </a:rPr>
              <a:t>,</a:t>
            </a:r>
            <a:r>
              <a:rPr lang="zh-CN" altLang="en-US" sz="2400" dirty="0">
                <a:solidFill>
                  <a:prstClr val="black"/>
                </a:solidFill>
              </a:rPr>
              <a:t>考虑联合建设和资源共享</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）工程设计</a:t>
            </a:r>
            <a:r>
              <a:rPr lang="zh-CN" altLang="en-US" sz="2400" dirty="0">
                <a:solidFill>
                  <a:prstClr val="black"/>
                </a:solidFill>
              </a:rPr>
              <a:t>必须保证通信网整体通信质量</a:t>
            </a:r>
            <a:r>
              <a:rPr lang="en-US" altLang="zh-CN" sz="2400" dirty="0">
                <a:solidFill>
                  <a:prstClr val="black"/>
                </a:solidFill>
              </a:rPr>
              <a:t>,</a:t>
            </a:r>
            <a:r>
              <a:rPr lang="zh-CN" altLang="en-US" sz="2400" dirty="0">
                <a:solidFill>
                  <a:prstClr val="black"/>
                </a:solidFill>
              </a:rPr>
              <a:t>做到技术先进、安全可靠、经济合理。</a:t>
            </a:r>
            <a:r>
              <a:rPr lang="zh-CN" altLang="en-US" sz="2400" dirty="0" smtClean="0">
                <a:solidFill>
                  <a:prstClr val="black"/>
                </a:solidFill>
              </a:rPr>
              <a:t>设计</a:t>
            </a:r>
            <a:r>
              <a:rPr lang="zh-CN" altLang="en-US" sz="2400" dirty="0">
                <a:solidFill>
                  <a:prstClr val="black"/>
                </a:solidFill>
              </a:rPr>
              <a:t>时应进行多方案比较</a:t>
            </a:r>
            <a:r>
              <a:rPr lang="en-US" altLang="zh-CN" sz="2400" dirty="0">
                <a:solidFill>
                  <a:prstClr val="black"/>
                </a:solidFill>
              </a:rPr>
              <a:t>,</a:t>
            </a:r>
            <a:r>
              <a:rPr lang="zh-CN" altLang="en-US" sz="2400" dirty="0">
                <a:solidFill>
                  <a:prstClr val="black"/>
                </a:solidFill>
              </a:rPr>
              <a:t>努力提高经济效益</a:t>
            </a:r>
            <a:r>
              <a:rPr lang="en-US" altLang="zh-CN" sz="2400" dirty="0">
                <a:solidFill>
                  <a:prstClr val="black"/>
                </a:solidFill>
              </a:rPr>
              <a:t>,</a:t>
            </a:r>
            <a:r>
              <a:rPr lang="zh-CN" altLang="en-US" sz="2400" dirty="0">
                <a:solidFill>
                  <a:prstClr val="black"/>
                </a:solidFill>
              </a:rPr>
              <a:t>降低工程造价</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30870716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314325" y="2062397"/>
            <a:ext cx="11600302" cy="3108543"/>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a:solidFill>
                  <a:prstClr val="black"/>
                </a:solidFill>
              </a:rPr>
              <a:t>长途通信光缆塑料管道设计一般要求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）工程</a:t>
            </a:r>
            <a:r>
              <a:rPr lang="zh-CN" altLang="en-US" sz="2400" dirty="0">
                <a:solidFill>
                  <a:prstClr val="black"/>
                </a:solidFill>
              </a:rPr>
              <a:t>应合理利用已有网络设施和装备器材</a:t>
            </a:r>
            <a:r>
              <a:rPr lang="en-US" altLang="zh-CN" sz="2400" dirty="0">
                <a:solidFill>
                  <a:prstClr val="black"/>
                </a:solidFill>
              </a:rPr>
              <a:t>,</a:t>
            </a:r>
            <a:r>
              <a:rPr lang="zh-CN" altLang="en-US" sz="2400" dirty="0">
                <a:solidFill>
                  <a:prstClr val="black"/>
                </a:solidFill>
              </a:rPr>
              <a:t>减少投资</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）工程设计</a:t>
            </a:r>
            <a:r>
              <a:rPr lang="zh-CN" altLang="en-US" sz="2400" dirty="0">
                <a:solidFill>
                  <a:prstClr val="black"/>
                </a:solidFill>
              </a:rPr>
              <a:t>应与通信发展规划相结合。建设方案、技术方案、设备选型应以网络</a:t>
            </a:r>
            <a:r>
              <a:rPr lang="zh-CN" altLang="en-US" sz="2400" dirty="0" smtClean="0">
                <a:solidFill>
                  <a:prstClr val="black"/>
                </a:solidFill>
              </a:rPr>
              <a:t>发展规划</a:t>
            </a:r>
            <a:r>
              <a:rPr lang="zh-CN" altLang="en-US" sz="2400" dirty="0">
                <a:solidFill>
                  <a:prstClr val="black"/>
                </a:solidFill>
              </a:rPr>
              <a:t>为依据</a:t>
            </a:r>
            <a:r>
              <a:rPr lang="en-US" altLang="zh-CN" sz="2400" dirty="0">
                <a:solidFill>
                  <a:prstClr val="black"/>
                </a:solidFill>
              </a:rPr>
              <a:t>,</a:t>
            </a:r>
            <a:r>
              <a:rPr lang="zh-CN" altLang="en-US" sz="2400" dirty="0">
                <a:solidFill>
                  <a:prstClr val="black"/>
                </a:solidFill>
              </a:rPr>
              <a:t>充分考虑远期发展的可能性</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）工程</a:t>
            </a:r>
            <a:r>
              <a:rPr lang="zh-CN" altLang="en-US" sz="2400" dirty="0">
                <a:solidFill>
                  <a:prstClr val="black"/>
                </a:solidFill>
              </a:rPr>
              <a:t>所用材料及其配套产品应符合国家或行业标准规定</a:t>
            </a:r>
            <a:r>
              <a:rPr lang="en-US" altLang="zh-CN" sz="2400" dirty="0">
                <a:solidFill>
                  <a:prstClr val="black"/>
                </a:solidFill>
              </a:rPr>
              <a:t>,</a:t>
            </a:r>
            <a:r>
              <a:rPr lang="zh-CN" altLang="en-US" sz="2400" dirty="0">
                <a:solidFill>
                  <a:prstClr val="black"/>
                </a:solidFill>
              </a:rPr>
              <a:t>并经检测合格。</a:t>
            </a:r>
            <a:endParaRPr lang="en-US" altLang="zh-CN" sz="2400" dirty="0">
              <a:solidFill>
                <a:prstClr val="black"/>
              </a:solidFill>
            </a:endParaRPr>
          </a:p>
        </p:txBody>
      </p:sp>
    </p:spTree>
    <p:extLst>
      <p:ext uri="{BB962C8B-B14F-4D97-AF65-F5344CB8AC3E}">
        <p14:creationId xmlns:p14="http://schemas.microsoft.com/office/powerpoint/2010/main" val="32045021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2007816" y="2675240"/>
            <a:ext cx="7214005" cy="2000548"/>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长途通信光缆塑料管道路由选择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a:t>
            </a:r>
            <a:r>
              <a:rPr lang="zh-CN" altLang="en-US" sz="2400" dirty="0">
                <a:solidFill>
                  <a:prstClr val="black"/>
                </a:solidFill>
              </a:rPr>
              <a:t>长途通信光缆塑料管道路由选择原则</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）长途</a:t>
            </a:r>
            <a:r>
              <a:rPr lang="zh-CN" altLang="en-US" sz="2400" dirty="0">
                <a:solidFill>
                  <a:prstClr val="black"/>
                </a:solidFill>
              </a:rPr>
              <a:t>塑料管道与其他物体的隔距</a:t>
            </a:r>
            <a:r>
              <a:rPr lang="zh-CN" altLang="en-US" sz="2400" dirty="0" smtClean="0">
                <a:solidFill>
                  <a:prstClr val="black"/>
                </a:solidFill>
              </a:rPr>
              <a:t>要求</a:t>
            </a:r>
            <a:endParaRPr lang="zh-CN" altLang="en-US" sz="2400" dirty="0">
              <a:solidFill>
                <a:prstClr val="black"/>
              </a:solidFill>
            </a:endParaRPr>
          </a:p>
        </p:txBody>
      </p:sp>
    </p:spTree>
    <p:extLst>
      <p:ext uri="{BB962C8B-B14F-4D97-AF65-F5344CB8AC3E}">
        <p14:creationId xmlns:p14="http://schemas.microsoft.com/office/powerpoint/2010/main" val="2016057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314325" y="1546831"/>
            <a:ext cx="11600302" cy="347787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长途通信光缆塑料管道敷设与安装要求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长途</a:t>
            </a:r>
            <a:r>
              <a:rPr lang="zh-CN" altLang="en-US" sz="2400" dirty="0">
                <a:solidFill>
                  <a:prstClr val="black"/>
                </a:solidFill>
              </a:rPr>
              <a:t>通信光缆塑料管道工程中管孔数量应根据工程所经地区的通信业务发展规划</a:t>
            </a:r>
            <a:r>
              <a:rPr lang="zh-CN" altLang="en-US" sz="2400" dirty="0" smtClean="0">
                <a:solidFill>
                  <a:prstClr val="black"/>
                </a:solidFill>
              </a:rPr>
              <a:t>确定</a:t>
            </a:r>
            <a:r>
              <a:rPr lang="en-US" altLang="zh-CN" sz="2400" dirty="0">
                <a:solidFill>
                  <a:prstClr val="black"/>
                </a:solidFill>
              </a:rPr>
              <a:t>,</a:t>
            </a:r>
            <a:r>
              <a:rPr lang="zh-CN" altLang="en-US" sz="2400" dirty="0">
                <a:solidFill>
                  <a:prstClr val="black"/>
                </a:solidFill>
              </a:rPr>
              <a:t>建筑安装方式应结合铺设地区的具体条件确定。塑料管道埋深</a:t>
            </a:r>
            <a:r>
              <a:rPr lang="en-US" altLang="zh-CN" sz="2400" dirty="0">
                <a:solidFill>
                  <a:prstClr val="black"/>
                </a:solidFill>
              </a:rPr>
              <a:t>,</a:t>
            </a:r>
            <a:r>
              <a:rPr lang="zh-CN" altLang="en-US" sz="2400" dirty="0">
                <a:solidFill>
                  <a:prstClr val="black"/>
                </a:solidFill>
              </a:rPr>
              <a:t>应根据工程要求及</a:t>
            </a:r>
            <a:r>
              <a:rPr lang="zh-CN" altLang="en-US" sz="2400" dirty="0" smtClean="0">
                <a:solidFill>
                  <a:prstClr val="black"/>
                </a:solidFill>
              </a:rPr>
              <a:t>铺设地段</a:t>
            </a:r>
            <a:r>
              <a:rPr lang="zh-CN" altLang="en-US" sz="2400" dirty="0">
                <a:solidFill>
                  <a:prstClr val="black"/>
                </a:solidFill>
              </a:rPr>
              <a:t>的土质和环境条件等因素确定</a:t>
            </a:r>
            <a:r>
              <a:rPr lang="en-US" altLang="zh-CN" sz="2400" dirty="0">
                <a:solidFill>
                  <a:prstClr val="black"/>
                </a:solidFill>
              </a:rPr>
              <a:t>,</a:t>
            </a:r>
            <a:r>
              <a:rPr lang="zh-CN" altLang="en-US" sz="2400" dirty="0">
                <a:solidFill>
                  <a:prstClr val="black"/>
                </a:solidFill>
              </a:rPr>
              <a:t>并应</a:t>
            </a:r>
            <a:r>
              <a:rPr lang="zh-CN" altLang="en-US" sz="2400" dirty="0" smtClean="0">
                <a:solidFill>
                  <a:prstClr val="black"/>
                </a:solidFill>
              </a:rPr>
              <a:t>符合要求</a:t>
            </a:r>
            <a:r>
              <a:rPr lang="zh-CN" altLang="en-US" sz="2400" dirty="0">
                <a:solidFill>
                  <a:prstClr val="black"/>
                </a:solidFill>
              </a:rPr>
              <a:t>。长途通信光缆塑料管道宜</a:t>
            </a:r>
            <a:r>
              <a:rPr lang="zh-CN" altLang="en-US" sz="2400" dirty="0" smtClean="0">
                <a:solidFill>
                  <a:prstClr val="black"/>
                </a:solidFill>
              </a:rPr>
              <a:t>采用</a:t>
            </a:r>
            <a:r>
              <a:rPr lang="zh-CN" altLang="en-US" sz="2400" dirty="0">
                <a:solidFill>
                  <a:prstClr val="black"/>
                </a:solidFill>
              </a:rPr>
              <a:t>内壁平滑型塑料管</a:t>
            </a:r>
            <a:r>
              <a:rPr lang="en-US" altLang="zh-CN" sz="2400" dirty="0">
                <a:solidFill>
                  <a:prstClr val="black"/>
                </a:solidFill>
              </a:rPr>
              <a:t>,</a:t>
            </a:r>
            <a:r>
              <a:rPr lang="zh-CN" altLang="en-US" sz="2400" dirty="0">
                <a:solidFill>
                  <a:prstClr val="black"/>
                </a:solidFill>
              </a:rPr>
              <a:t>材质一般选用高密度聚乙烯</a:t>
            </a:r>
            <a:r>
              <a:rPr lang="en-US" altLang="zh-CN" sz="2400" dirty="0">
                <a:solidFill>
                  <a:prstClr val="black"/>
                </a:solidFill>
              </a:rPr>
              <a:t>(HDPE),</a:t>
            </a:r>
            <a:r>
              <a:rPr lang="zh-CN" altLang="en-US" sz="2400" dirty="0">
                <a:solidFill>
                  <a:prstClr val="black"/>
                </a:solidFill>
              </a:rPr>
              <a:t>内壁可加硅芯层。长途通信</a:t>
            </a:r>
            <a:r>
              <a:rPr lang="zh-CN" altLang="en-US" sz="2400" dirty="0" smtClean="0">
                <a:solidFill>
                  <a:prstClr val="black"/>
                </a:solidFill>
              </a:rPr>
              <a:t>光缆</a:t>
            </a:r>
            <a:r>
              <a:rPr lang="zh-CN" altLang="en-US" sz="2400" dirty="0">
                <a:solidFill>
                  <a:prstClr val="black"/>
                </a:solidFill>
              </a:rPr>
              <a:t>塑料管道配盘时应避免将接头点安排在常年积水的水塘、河滩、洼地、堤坝等地点</a:t>
            </a:r>
            <a:r>
              <a:rPr lang="en-US" altLang="zh-CN" sz="2400" dirty="0">
                <a:solidFill>
                  <a:prstClr val="black"/>
                </a:solidFill>
              </a:rPr>
              <a:t>,</a:t>
            </a:r>
            <a:r>
              <a:rPr lang="zh-CN" altLang="en-US" sz="2400" dirty="0" smtClean="0">
                <a:solidFill>
                  <a:prstClr val="black"/>
                </a:solidFill>
              </a:rPr>
              <a:t>以及铁路</a:t>
            </a:r>
            <a:r>
              <a:rPr lang="zh-CN" altLang="en-US" sz="2400" dirty="0">
                <a:solidFill>
                  <a:prstClr val="black"/>
                </a:solidFill>
              </a:rPr>
              <a:t>、公路的路基下。在塑料管接头地点和埋式人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孔位置</a:t>
            </a:r>
            <a:r>
              <a:rPr lang="en-US" altLang="zh-CN" sz="2400" dirty="0">
                <a:solidFill>
                  <a:prstClr val="black"/>
                </a:solidFill>
              </a:rPr>
              <a:t>,</a:t>
            </a:r>
            <a:r>
              <a:rPr lang="zh-CN" altLang="en-US" sz="2400" dirty="0">
                <a:solidFill>
                  <a:prstClr val="black"/>
                </a:solidFill>
              </a:rPr>
              <a:t>应设线路标石</a:t>
            </a:r>
            <a:r>
              <a:rPr lang="en-US" altLang="zh-CN" sz="2400" dirty="0">
                <a:solidFill>
                  <a:prstClr val="black"/>
                </a:solidFill>
              </a:rPr>
              <a:t>,</a:t>
            </a:r>
            <a:r>
              <a:rPr lang="zh-CN" altLang="en-US" sz="2400" dirty="0">
                <a:solidFill>
                  <a:prstClr val="black"/>
                </a:solidFill>
              </a:rPr>
              <a:t>还可</a:t>
            </a:r>
            <a:r>
              <a:rPr lang="zh-CN" altLang="en-US" sz="2400" dirty="0" smtClean="0">
                <a:solidFill>
                  <a:prstClr val="black"/>
                </a:solidFill>
              </a:rPr>
              <a:t>增设地下</a:t>
            </a:r>
            <a:r>
              <a:rPr lang="zh-CN" altLang="en-US" sz="2400" dirty="0">
                <a:solidFill>
                  <a:prstClr val="black"/>
                </a:solidFill>
              </a:rPr>
              <a:t>电子标识。</a:t>
            </a:r>
            <a:endParaRPr lang="en-US" altLang="zh-CN" sz="2400" dirty="0">
              <a:solidFill>
                <a:prstClr val="black"/>
              </a:solidFill>
            </a:endParaRPr>
          </a:p>
        </p:txBody>
      </p:sp>
    </p:spTree>
    <p:extLst>
      <p:ext uri="{BB962C8B-B14F-4D97-AF65-F5344CB8AC3E}">
        <p14:creationId xmlns:p14="http://schemas.microsoft.com/office/powerpoint/2010/main" val="21203020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148955" y="1245274"/>
            <a:ext cx="11600302" cy="5693866"/>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长途通信光缆塑料管道敷设与安装要求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长途通信光缆塑料管道的敷设要求如下。</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）在</a:t>
            </a:r>
            <a:r>
              <a:rPr lang="zh-CN" altLang="en-US" sz="2400" dirty="0">
                <a:solidFill>
                  <a:prstClr val="black"/>
                </a:solidFill>
              </a:rPr>
              <a:t>一般地区铺设塑料管道时</a:t>
            </a:r>
            <a:r>
              <a:rPr lang="en-US" altLang="zh-CN" sz="2400" dirty="0">
                <a:solidFill>
                  <a:prstClr val="black"/>
                </a:solidFill>
              </a:rPr>
              <a:t>,</a:t>
            </a:r>
            <a:r>
              <a:rPr lang="zh-CN" altLang="en-US" sz="2400" dirty="0">
                <a:solidFill>
                  <a:prstClr val="black"/>
                </a:solidFill>
              </a:rPr>
              <a:t>可直接将塑料管放入沟底</a:t>
            </a:r>
            <a:r>
              <a:rPr lang="en-US" altLang="zh-CN" sz="2400" dirty="0">
                <a:solidFill>
                  <a:prstClr val="black"/>
                </a:solidFill>
              </a:rPr>
              <a:t>,</a:t>
            </a:r>
            <a:r>
              <a:rPr lang="zh-CN" altLang="en-US" sz="2400" dirty="0">
                <a:solidFill>
                  <a:prstClr val="black"/>
                </a:solidFill>
              </a:rPr>
              <a:t>不需另做专门的管道</a:t>
            </a:r>
            <a:r>
              <a:rPr lang="zh-CN" altLang="en-US" sz="2400" dirty="0" smtClean="0">
                <a:solidFill>
                  <a:prstClr val="black"/>
                </a:solidFill>
              </a:rPr>
              <a:t>基础</a:t>
            </a:r>
            <a:r>
              <a:rPr lang="zh-CN" altLang="en-US" sz="2400" dirty="0">
                <a:solidFill>
                  <a:prstClr val="black"/>
                </a:solidFill>
              </a:rPr>
              <a:t>。对土质较松散的局部地段</a:t>
            </a:r>
            <a:r>
              <a:rPr lang="en-US" altLang="zh-CN" sz="2400" dirty="0">
                <a:solidFill>
                  <a:prstClr val="black"/>
                </a:solidFill>
              </a:rPr>
              <a:t>,</a:t>
            </a:r>
            <a:r>
              <a:rPr lang="zh-CN" altLang="en-US" sz="2400" dirty="0">
                <a:solidFill>
                  <a:prstClr val="black"/>
                </a:solidFill>
              </a:rPr>
              <a:t>宜将沟底进行人工夯实</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）塑料管</a:t>
            </a:r>
            <a:r>
              <a:rPr lang="zh-CN" altLang="en-US" sz="2400" dirty="0">
                <a:solidFill>
                  <a:prstClr val="black"/>
                </a:solidFill>
              </a:rPr>
              <a:t>布放后应尽快连接密封</a:t>
            </a:r>
            <a:r>
              <a:rPr lang="en-US" altLang="zh-CN" sz="2400" dirty="0">
                <a:solidFill>
                  <a:prstClr val="black"/>
                </a:solidFill>
              </a:rPr>
              <a:t>,</a:t>
            </a:r>
            <a:r>
              <a:rPr lang="zh-CN" altLang="en-US" sz="2400" dirty="0">
                <a:solidFill>
                  <a:prstClr val="black"/>
                </a:solidFill>
              </a:rPr>
              <a:t>对引入人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孔的管道应及时对端口进行封堵</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）同</a:t>
            </a:r>
            <a:r>
              <a:rPr lang="zh-CN" altLang="en-US" sz="2400" dirty="0">
                <a:solidFill>
                  <a:prstClr val="black"/>
                </a:solidFill>
              </a:rPr>
              <a:t>沟布放多根塑料管时</a:t>
            </a:r>
            <a:r>
              <a:rPr lang="en-US" altLang="zh-CN" sz="2400" dirty="0">
                <a:solidFill>
                  <a:prstClr val="black"/>
                </a:solidFill>
              </a:rPr>
              <a:t>,</a:t>
            </a:r>
            <a:r>
              <a:rPr lang="zh-CN" altLang="en-US" sz="2400" dirty="0">
                <a:solidFill>
                  <a:prstClr val="black"/>
                </a:solidFill>
              </a:rPr>
              <a:t>应采用不同色条或颜色的塑料管作为分辨标记</a:t>
            </a:r>
            <a:r>
              <a:rPr lang="en-US" altLang="zh-CN" sz="2400" dirty="0">
                <a:solidFill>
                  <a:prstClr val="black"/>
                </a:solidFill>
              </a:rPr>
              <a:t>,</a:t>
            </a:r>
            <a:r>
              <a:rPr lang="zh-CN" altLang="en-US" sz="2400" dirty="0">
                <a:solidFill>
                  <a:prstClr val="black"/>
                </a:solidFill>
              </a:rPr>
              <a:t>也可在</a:t>
            </a:r>
            <a:r>
              <a:rPr lang="zh-CN" altLang="en-US" sz="2400" dirty="0" smtClean="0">
                <a:solidFill>
                  <a:prstClr val="black"/>
                </a:solidFill>
              </a:rPr>
              <a:t>人</a:t>
            </a:r>
            <a:r>
              <a:rPr lang="en-US" altLang="zh-CN" sz="2400" dirty="0" smtClean="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孔内的塑料管道端头处使用不同颜色的</a:t>
            </a:r>
            <a:r>
              <a:rPr lang="en-US" altLang="zh-CN" sz="2400" dirty="0">
                <a:solidFill>
                  <a:prstClr val="black"/>
                </a:solidFill>
              </a:rPr>
              <a:t>PVC</a:t>
            </a:r>
            <a:r>
              <a:rPr lang="zh-CN" altLang="en-US" sz="2400" dirty="0">
                <a:solidFill>
                  <a:prstClr val="black"/>
                </a:solidFill>
              </a:rPr>
              <a:t>胶粘带作标记</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）同</a:t>
            </a:r>
            <a:r>
              <a:rPr lang="zh-CN" altLang="en-US" sz="2400" dirty="0">
                <a:solidFill>
                  <a:prstClr val="black"/>
                </a:solidFill>
              </a:rPr>
              <a:t>沟布放的多根塑料管</a:t>
            </a:r>
            <a:r>
              <a:rPr lang="en-US" altLang="zh-CN" sz="2400" dirty="0">
                <a:solidFill>
                  <a:prstClr val="black"/>
                </a:solidFill>
              </a:rPr>
              <a:t>,</a:t>
            </a:r>
            <a:r>
              <a:rPr lang="zh-CN" altLang="en-US" sz="2400" dirty="0">
                <a:solidFill>
                  <a:prstClr val="black"/>
                </a:solidFill>
              </a:rPr>
              <a:t>应每隔一定距离捆绑一次</a:t>
            </a:r>
            <a:r>
              <a:rPr lang="en-US" altLang="zh-CN" sz="2400" dirty="0">
                <a:solidFill>
                  <a:prstClr val="black"/>
                </a:solidFill>
              </a:rPr>
              <a:t>,</a:t>
            </a:r>
            <a:r>
              <a:rPr lang="zh-CN" altLang="en-US" sz="2400" dirty="0">
                <a:solidFill>
                  <a:prstClr val="black"/>
                </a:solidFill>
              </a:rPr>
              <a:t>并保持一定的管群断面</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）铺设</a:t>
            </a:r>
            <a:r>
              <a:rPr lang="zh-CN" altLang="en-US" sz="2400" dirty="0">
                <a:solidFill>
                  <a:prstClr val="black"/>
                </a:solidFill>
              </a:rPr>
              <a:t>塑料管时的最小曲率半径</a:t>
            </a:r>
            <a:r>
              <a:rPr lang="en-US" altLang="zh-CN" sz="2400" dirty="0">
                <a:solidFill>
                  <a:prstClr val="black"/>
                </a:solidFill>
              </a:rPr>
              <a:t>,</a:t>
            </a:r>
            <a:r>
              <a:rPr lang="zh-CN" altLang="en-US" sz="2400" dirty="0">
                <a:solidFill>
                  <a:prstClr val="black"/>
                </a:solidFill>
              </a:rPr>
              <a:t>应不小于塑料管外径的</a:t>
            </a:r>
            <a:r>
              <a:rPr lang="en-US" altLang="zh-CN" sz="2400" dirty="0">
                <a:solidFill>
                  <a:prstClr val="black"/>
                </a:solidFill>
              </a:rPr>
              <a:t>15</a:t>
            </a:r>
            <a:r>
              <a:rPr lang="zh-CN" altLang="en-US" sz="2400" dirty="0">
                <a:solidFill>
                  <a:prstClr val="black"/>
                </a:solidFill>
              </a:rPr>
              <a:t>倍。</a:t>
            </a:r>
            <a:endParaRPr lang="en-US" altLang="zh-CN" sz="2400" dirty="0">
              <a:solidFill>
                <a:prstClr val="black"/>
              </a:solidFill>
            </a:endParaRPr>
          </a:p>
        </p:txBody>
      </p:sp>
    </p:spTree>
    <p:extLst>
      <p:ext uri="{BB962C8B-B14F-4D97-AF65-F5344CB8AC3E}">
        <p14:creationId xmlns:p14="http://schemas.microsoft.com/office/powerpoint/2010/main" val="41245203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sp>
        <p:nvSpPr>
          <p:cNvPr id="5" name="文本框 4"/>
          <p:cNvSpPr txBox="1"/>
          <p:nvPr/>
        </p:nvSpPr>
        <p:spPr>
          <a:xfrm>
            <a:off x="1126202" y="2501438"/>
            <a:ext cx="10732135" cy="3046095"/>
          </a:xfrm>
          <a:prstGeom prst="rect">
            <a:avLst/>
          </a:prstGeom>
          <a:noFill/>
        </p:spPr>
        <p:txBody>
          <a:bodyPr wrap="square" rtlCol="0">
            <a:spAutoFit/>
          </a:bodyPr>
          <a:lstStyle/>
          <a:p>
            <a:r>
              <a:rPr lang="zh-CN" altLang="en-US" sz="2400" dirty="0" smtClean="0"/>
              <a:t>      单模光纤</a:t>
            </a:r>
            <a:r>
              <a:rPr lang="zh-CN" altLang="en-US" sz="2400" dirty="0"/>
              <a:t>的特征参数主要有截止波长和模场直径。</a:t>
            </a:r>
          </a:p>
          <a:p>
            <a:r>
              <a:rPr lang="en-US" altLang="zh-CN" sz="2400" dirty="0" smtClean="0"/>
              <a:t>    </a:t>
            </a:r>
            <a:r>
              <a:rPr lang="zh-CN" sz="2400" dirty="0" smtClean="0"/>
              <a:t>（</a:t>
            </a:r>
            <a:r>
              <a:rPr lang="en-US" altLang="zh-CN" sz="2400" dirty="0"/>
              <a:t>1</a:t>
            </a:r>
            <a:r>
              <a:rPr lang="zh-CN" sz="2400" dirty="0"/>
              <a:t>）</a:t>
            </a:r>
            <a:r>
              <a:rPr lang="zh-CN" altLang="en-US" sz="2400" dirty="0"/>
              <a:t>截止波长</a:t>
            </a:r>
          </a:p>
          <a:p>
            <a:r>
              <a:rPr lang="zh-CN" altLang="en-US" sz="2400" dirty="0" smtClean="0">
                <a:latin typeface="Calibri" panose="020F0502020204030204" pitchFamily="34" charset="0"/>
              </a:rPr>
              <a:t>        ①</a:t>
            </a:r>
            <a:r>
              <a:rPr lang="zh-CN" altLang="en-US" sz="2400" dirty="0"/>
              <a:t>理论截止波长</a:t>
            </a:r>
          </a:p>
          <a:p>
            <a:r>
              <a:rPr lang="zh-CN" altLang="en-US" sz="2400" dirty="0" smtClean="0"/>
              <a:t>       截止波长</a:t>
            </a:r>
            <a:r>
              <a:rPr lang="zh-CN" altLang="en-US" sz="2400" dirty="0"/>
              <a:t>是单模光纤特有的参数。它给出了保证单模传输的光波长范围，是单模光纤的本征参数，也是单模光纤最基本的参数。</a:t>
            </a:r>
          </a:p>
          <a:p>
            <a:r>
              <a:rPr lang="zh-CN" altLang="en-US" sz="2400" dirty="0"/>
              <a:t>根据波动理论的分析，光纤中的传导模的数量与光纤归一化频率（</a:t>
            </a:r>
            <a:r>
              <a:rPr lang="en-US" altLang="zh-CN" sz="2400" dirty="0"/>
              <a:t>V</a:t>
            </a:r>
            <a:r>
              <a:rPr lang="zh-CN" altLang="en-US" sz="2400" dirty="0"/>
              <a:t>）有关，光纤实现单模传输的条件是光纤的归一化频率（</a:t>
            </a:r>
            <a:r>
              <a:rPr lang="en-US" altLang="zh-CN" sz="2400" dirty="0"/>
              <a:t>V</a:t>
            </a:r>
            <a:r>
              <a:rPr lang="zh-CN" altLang="en-US" sz="2400" dirty="0"/>
              <a:t>）小于归一化截止频率（</a:t>
            </a:r>
            <a:r>
              <a:rPr lang="en-US" altLang="zh-CN" sz="2400" dirty="0"/>
              <a:t>Vc≈2.405</a:t>
            </a:r>
            <a:r>
              <a:rPr lang="zh-CN" altLang="en-US" sz="2400" dirty="0"/>
              <a:t>），归一化截止频率可按式（</a:t>
            </a:r>
            <a:r>
              <a:rPr lang="en-US" altLang="zh-CN" sz="2400" dirty="0"/>
              <a:t>1-6</a:t>
            </a:r>
            <a:r>
              <a:rPr lang="zh-CN" altLang="en-US" sz="2400" dirty="0"/>
              <a:t>）计算。</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314325" y="2120763"/>
            <a:ext cx="11600302" cy="3477875"/>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长途通信光缆塑料管道人</a:t>
            </a:r>
            <a:r>
              <a:rPr lang="en-US" altLang="zh-CN" sz="2800" b="1" dirty="0">
                <a:solidFill>
                  <a:prstClr val="black"/>
                </a:solidFill>
              </a:rPr>
              <a:t>(</a:t>
            </a:r>
            <a:r>
              <a:rPr lang="zh-CN" altLang="en-US" sz="2800" b="1" dirty="0">
                <a:solidFill>
                  <a:prstClr val="black"/>
                </a:solidFill>
              </a:rPr>
              <a:t>手</a:t>
            </a:r>
            <a:r>
              <a:rPr lang="en-US" altLang="zh-CN" sz="2800" b="1" dirty="0">
                <a:solidFill>
                  <a:prstClr val="black"/>
                </a:solidFill>
              </a:rPr>
              <a:t>)</a:t>
            </a:r>
            <a:r>
              <a:rPr lang="zh-CN" altLang="en-US" sz="2800" b="1" dirty="0">
                <a:solidFill>
                  <a:prstClr val="black"/>
                </a:solidFill>
              </a:rPr>
              <a:t>孔设置</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 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孔位置</a:t>
            </a:r>
            <a:r>
              <a:rPr lang="zh-CN" altLang="en-US" sz="2400" dirty="0" smtClean="0">
                <a:solidFill>
                  <a:prstClr val="black"/>
                </a:solidFill>
              </a:rPr>
              <a:t>确定</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孔规格</a:t>
            </a:r>
            <a:r>
              <a:rPr lang="zh-CN" altLang="en-US" sz="2400" dirty="0" smtClean="0">
                <a:solidFill>
                  <a:prstClr val="black"/>
                </a:solidFill>
              </a:rPr>
              <a:t>确定</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孔建筑方式</a:t>
            </a:r>
            <a:r>
              <a:rPr lang="zh-CN" altLang="en-US" sz="2400" dirty="0" smtClean="0">
                <a:solidFill>
                  <a:prstClr val="black"/>
                </a:solidFill>
              </a:rPr>
              <a:t>选定</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a:t>
            </a:r>
            <a:r>
              <a:rPr lang="en-US" altLang="zh-CN" sz="2400" dirty="0" smtClean="0">
                <a:solidFill>
                  <a:prstClr val="black"/>
                </a:solidFill>
              </a:rPr>
              <a:t>)</a:t>
            </a:r>
            <a:r>
              <a:rPr lang="zh-CN" altLang="en-US" sz="2400" dirty="0" smtClean="0">
                <a:solidFill>
                  <a:prstClr val="black"/>
                </a:solidFill>
              </a:rPr>
              <a:t>进入</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孔塑料管道</a:t>
            </a:r>
            <a:r>
              <a:rPr lang="zh-CN" altLang="en-US" sz="2400" dirty="0" smtClean="0">
                <a:solidFill>
                  <a:prstClr val="black"/>
                </a:solidFill>
              </a:rPr>
              <a:t>要求</a:t>
            </a:r>
            <a:endParaRPr lang="zh-CN" altLang="en-US" sz="2400" dirty="0">
              <a:solidFill>
                <a:prstClr val="black"/>
              </a:solidFill>
            </a:endParaRPr>
          </a:p>
        </p:txBody>
      </p:sp>
    </p:spTree>
    <p:extLst>
      <p:ext uri="{BB962C8B-B14F-4D97-AF65-F5344CB8AC3E}">
        <p14:creationId xmlns:p14="http://schemas.microsoft.com/office/powerpoint/2010/main" val="1568834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通信光缆塑料管道设计</a:t>
            </a:r>
          </a:p>
        </p:txBody>
      </p:sp>
      <p:sp>
        <p:nvSpPr>
          <p:cNvPr id="9220" name="文本框 7"/>
          <p:cNvSpPr txBox="1"/>
          <p:nvPr/>
        </p:nvSpPr>
        <p:spPr>
          <a:xfrm>
            <a:off x="1287091" y="3015707"/>
            <a:ext cx="8965862" cy="2000548"/>
          </a:xfrm>
          <a:prstGeom prst="rect">
            <a:avLst/>
          </a:prstGeom>
          <a:noFill/>
          <a:ln w="9525">
            <a:noFill/>
          </a:ln>
        </p:spPr>
        <p:txBody>
          <a:bodyPr wrap="square">
            <a:spAutoFit/>
          </a:bodyPr>
          <a:lstStyle/>
          <a:p>
            <a:r>
              <a:rPr lang="en-US" altLang="zh-CN" sz="2800" b="1" dirty="0">
                <a:solidFill>
                  <a:prstClr val="black"/>
                </a:solidFill>
              </a:rPr>
              <a:t>5. </a:t>
            </a:r>
            <a:r>
              <a:rPr lang="zh-CN" altLang="en-US" sz="2800" b="1" dirty="0">
                <a:solidFill>
                  <a:prstClr val="black"/>
                </a:solidFill>
              </a:rPr>
              <a:t>长途通信光缆塑料管道保护与防护</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 </a:t>
            </a:r>
            <a:r>
              <a:rPr lang="zh-CN" altLang="en-US" sz="2400" dirty="0" smtClean="0">
                <a:solidFill>
                  <a:prstClr val="black"/>
                </a:solidFill>
              </a:rPr>
              <a:t>塑料</a:t>
            </a:r>
            <a:r>
              <a:rPr lang="zh-CN" altLang="en-US" sz="2400" dirty="0">
                <a:solidFill>
                  <a:prstClr val="black"/>
                </a:solidFill>
              </a:rPr>
              <a:t>管道的机械防护</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a:t>
            </a:r>
            <a:r>
              <a:rPr lang="en-US" altLang="zh-CN" sz="2400" dirty="0" smtClean="0">
                <a:solidFill>
                  <a:prstClr val="black"/>
                </a:solidFill>
              </a:rPr>
              <a:t>)</a:t>
            </a:r>
            <a:r>
              <a:rPr lang="zh-CN" altLang="en-US" sz="2400" dirty="0" smtClean="0">
                <a:solidFill>
                  <a:prstClr val="black"/>
                </a:solidFill>
              </a:rPr>
              <a:t>塑料</a:t>
            </a:r>
            <a:r>
              <a:rPr lang="zh-CN" altLang="en-US" sz="2400" dirty="0">
                <a:solidFill>
                  <a:prstClr val="black"/>
                </a:solidFill>
              </a:rPr>
              <a:t>管道防</a:t>
            </a:r>
            <a:r>
              <a:rPr lang="zh-CN" altLang="en-US" sz="2400" dirty="0" smtClean="0">
                <a:solidFill>
                  <a:prstClr val="black"/>
                </a:solidFill>
              </a:rPr>
              <a:t>雷</a:t>
            </a:r>
            <a:endParaRPr lang="zh-CN" altLang="en-US" sz="2400" dirty="0">
              <a:solidFill>
                <a:prstClr val="black"/>
              </a:solidFill>
            </a:endParaRPr>
          </a:p>
        </p:txBody>
      </p:sp>
    </p:spTree>
    <p:extLst>
      <p:ext uri="{BB962C8B-B14F-4D97-AF65-F5344CB8AC3E}">
        <p14:creationId xmlns:p14="http://schemas.microsoft.com/office/powerpoint/2010/main" val="4629034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8101516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98783" y="2833248"/>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3182"/>
            </a:xfrm>
            <a:prstGeom prst="rect">
              <a:avLst/>
            </a:prstGeom>
            <a:noFill/>
          </p:spPr>
          <p:txBody>
            <a:bodyPr>
              <a:spAutoFit/>
            </a:bodyPr>
            <a:lstStyle/>
            <a:p>
              <a:pPr algn="ctr" fontAlgn="auto">
                <a:defRPr/>
              </a:pPr>
              <a:r>
                <a:rPr lang="zh-CN" altLang="en-US" sz="4400" noProof="1" smtClean="0">
                  <a:solidFill>
                    <a:prstClr val="white"/>
                  </a:solidFill>
                </a:rPr>
                <a:t>第三章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961860" y="3472434"/>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292060" y="341369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3.1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通信管道工程设计</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961860" y="480777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92060" y="47506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3.2  </a:t>
            </a:r>
            <a:r>
              <a:rPr lang="zh-CN" altLang="en-US" sz="2000" b="0" spc="225" noProof="1" smtClean="0">
                <a:solidFill>
                  <a:srgbClr val="FF0000"/>
                </a:solidFill>
                <a:latin typeface="微软雅黑" panose="020B0503020204020204" pitchFamily="34" charset="-122"/>
                <a:ea typeface="微软雅黑" panose="020B0503020204020204" pitchFamily="34" charset="-122"/>
              </a:rPr>
              <a:t>架空杆路设计</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9912321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负荷区划分</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622480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517066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3.2.1  </a:t>
            </a:r>
            <a:r>
              <a:rPr lang="zh-CN" altLang="en-US" sz="3200" dirty="0" smtClean="0">
                <a:solidFill>
                  <a:prstClr val="white"/>
                </a:solidFill>
                <a:latin typeface="微软雅黑" panose="020B0503020204020204" pitchFamily="34" charset="-122"/>
                <a:ea typeface="微软雅黑" panose="020B0503020204020204" pitchFamily="34" charset="-122"/>
              </a:rPr>
              <a:t>负荷</a:t>
            </a:r>
            <a:r>
              <a:rPr lang="zh-CN" altLang="en-US" sz="3200" dirty="0">
                <a:solidFill>
                  <a:prstClr val="white"/>
                </a:solidFill>
                <a:latin typeface="微软雅黑" panose="020B0503020204020204" pitchFamily="34" charset="-122"/>
                <a:ea typeface="微软雅黑" panose="020B0503020204020204" pitchFamily="34" charset="-122"/>
              </a:rPr>
              <a:t>区划分</a:t>
            </a:r>
          </a:p>
        </p:txBody>
      </p:sp>
      <p:sp>
        <p:nvSpPr>
          <p:cNvPr id="9220" name="文本框 7"/>
          <p:cNvSpPr txBox="1"/>
          <p:nvPr/>
        </p:nvSpPr>
        <p:spPr>
          <a:xfrm>
            <a:off x="577850" y="1935938"/>
            <a:ext cx="10648747" cy="4154984"/>
          </a:xfrm>
          <a:prstGeom prst="rect">
            <a:avLst/>
          </a:prstGeom>
          <a:noFill/>
          <a:ln w="9525">
            <a:noFill/>
          </a:ln>
        </p:spPr>
        <p:txBody>
          <a:bodyPr wrap="square">
            <a:spAutoFit/>
          </a:bodyPr>
          <a:lstStyle/>
          <a:p>
            <a:endParaRPr lang="en-US" altLang="zh-CN" sz="2400" dirty="0" smtClean="0">
              <a:solidFill>
                <a:prstClr val="black"/>
              </a:solidFill>
            </a:endParaRPr>
          </a:p>
          <a:p>
            <a:r>
              <a:rPr lang="zh-CN" altLang="en-US" sz="2400" dirty="0" smtClean="0">
                <a:solidFill>
                  <a:prstClr val="black"/>
                </a:solidFill>
              </a:rPr>
              <a:t>       根据通信杆路</a:t>
            </a:r>
            <a:r>
              <a:rPr lang="zh-CN" altLang="en-US" sz="2400" dirty="0">
                <a:solidFill>
                  <a:prstClr val="black"/>
                </a:solidFill>
              </a:rPr>
              <a:t>所经过区域的缆线或吊线上冰凌等效厚度、结冰时温度、风速的不同</a:t>
            </a:r>
            <a:r>
              <a:rPr lang="en-US" altLang="zh-CN" sz="2400" dirty="0">
                <a:solidFill>
                  <a:prstClr val="black"/>
                </a:solidFill>
              </a:rPr>
              <a:t>,</a:t>
            </a:r>
            <a:r>
              <a:rPr lang="zh-CN" altLang="en-US" sz="2400" dirty="0">
                <a:solidFill>
                  <a:prstClr val="black"/>
                </a:solidFill>
              </a:rPr>
              <a:t>可</a:t>
            </a:r>
            <a:r>
              <a:rPr lang="zh-CN" altLang="en-US" sz="2400" dirty="0" smtClean="0">
                <a:solidFill>
                  <a:prstClr val="black"/>
                </a:solidFill>
              </a:rPr>
              <a:t>划分不同负荷区。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）轻</a:t>
            </a:r>
            <a:r>
              <a:rPr lang="zh-CN" altLang="en-US" sz="2400" dirty="0">
                <a:solidFill>
                  <a:prstClr val="black"/>
                </a:solidFill>
              </a:rPr>
              <a:t>负荷</a:t>
            </a:r>
            <a:r>
              <a:rPr lang="zh-CN" altLang="en-US" sz="2400" dirty="0" smtClean="0">
                <a:solidFill>
                  <a:prstClr val="black"/>
                </a:solidFill>
              </a:rPr>
              <a:t>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）中</a:t>
            </a:r>
            <a:r>
              <a:rPr lang="zh-CN" altLang="en-US" sz="2400" dirty="0">
                <a:solidFill>
                  <a:prstClr val="black"/>
                </a:solidFill>
              </a:rPr>
              <a:t>负荷</a:t>
            </a:r>
            <a:r>
              <a:rPr lang="zh-CN" altLang="en-US" sz="2400" dirty="0" smtClean="0">
                <a:solidFill>
                  <a:prstClr val="black"/>
                </a:solidFill>
              </a:rPr>
              <a:t>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）重</a:t>
            </a:r>
            <a:r>
              <a:rPr lang="zh-CN" altLang="en-US" sz="2400" dirty="0">
                <a:solidFill>
                  <a:prstClr val="black"/>
                </a:solidFill>
              </a:rPr>
              <a:t>负荷</a:t>
            </a:r>
            <a:r>
              <a:rPr lang="zh-CN" altLang="en-US" sz="2400" dirty="0" smtClean="0">
                <a:solidFill>
                  <a:prstClr val="black"/>
                </a:solidFill>
              </a:rPr>
              <a:t>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）超重</a:t>
            </a:r>
            <a:r>
              <a:rPr lang="zh-CN" altLang="en-US" sz="2400" dirty="0">
                <a:solidFill>
                  <a:prstClr val="black"/>
                </a:solidFill>
              </a:rPr>
              <a:t>负荷</a:t>
            </a:r>
            <a:r>
              <a:rPr lang="zh-CN" altLang="en-US" sz="2400" dirty="0" smtClean="0">
                <a:solidFill>
                  <a:prstClr val="black"/>
                </a:solidFill>
              </a:rPr>
              <a:t>区。</a:t>
            </a:r>
            <a:endParaRPr lang="en-US" altLang="zh-CN" sz="2400" dirty="0">
              <a:solidFill>
                <a:prstClr val="black"/>
              </a:solidFill>
            </a:endParaRPr>
          </a:p>
        </p:txBody>
      </p:sp>
    </p:spTree>
    <p:extLst>
      <p:ext uri="{BB962C8B-B14F-4D97-AF65-F5344CB8AC3E}">
        <p14:creationId xmlns:p14="http://schemas.microsoft.com/office/powerpoint/2010/main" val="14105699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446228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614628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577850" y="1663564"/>
            <a:ext cx="10648747" cy="4893647"/>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）通信</a:t>
            </a:r>
            <a:r>
              <a:rPr lang="zh-CN" altLang="en-US" sz="2400" dirty="0">
                <a:solidFill>
                  <a:prstClr val="black"/>
                </a:solidFill>
              </a:rPr>
              <a:t>杆路工程设计必须贯彻国家基本建设方针政策</a:t>
            </a:r>
            <a:r>
              <a:rPr lang="en-US" altLang="zh-CN" sz="2400" dirty="0">
                <a:solidFill>
                  <a:prstClr val="black"/>
                </a:solidFill>
              </a:rPr>
              <a:t>,</a:t>
            </a:r>
            <a:r>
              <a:rPr lang="zh-CN" altLang="en-US" sz="2400" dirty="0">
                <a:solidFill>
                  <a:prstClr val="black"/>
                </a:solidFill>
              </a:rPr>
              <a:t>合理利用资源</a:t>
            </a:r>
            <a:r>
              <a:rPr lang="en-US" altLang="zh-CN" sz="2400" dirty="0">
                <a:solidFill>
                  <a:prstClr val="black"/>
                </a:solidFill>
              </a:rPr>
              <a:t>,</a:t>
            </a:r>
            <a:r>
              <a:rPr lang="zh-CN" altLang="en-US" sz="2400" dirty="0">
                <a:solidFill>
                  <a:prstClr val="black"/>
                </a:solidFill>
              </a:rPr>
              <a:t>减少对土地、能源和原材料的消耗</a:t>
            </a:r>
            <a:r>
              <a:rPr lang="en-US" altLang="zh-CN" sz="2400" dirty="0">
                <a:solidFill>
                  <a:prstClr val="black"/>
                </a:solidFill>
              </a:rPr>
              <a:t>,</a:t>
            </a:r>
            <a:r>
              <a:rPr lang="zh-CN" altLang="en-US" sz="2400" dirty="0">
                <a:solidFill>
                  <a:prstClr val="black"/>
                </a:solidFill>
              </a:rPr>
              <a:t>不影响或少影响城市建设和工农业生产</a:t>
            </a:r>
            <a:r>
              <a:rPr lang="en-US" altLang="zh-CN" sz="2400" dirty="0">
                <a:solidFill>
                  <a:prstClr val="black"/>
                </a:solidFill>
              </a:rPr>
              <a:t>,</a:t>
            </a:r>
            <a:r>
              <a:rPr lang="zh-CN" altLang="en-US" sz="2400" dirty="0">
                <a:solidFill>
                  <a:prstClr val="black"/>
                </a:solidFill>
              </a:rPr>
              <a:t>重视对历史文物、自然环境和景观的保护。</a:t>
            </a:r>
            <a:endParaRPr lang="en-US" altLang="zh-CN" sz="2400" dirty="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）通信</a:t>
            </a:r>
            <a:r>
              <a:rPr lang="zh-CN" altLang="en-US" sz="2400" dirty="0">
                <a:solidFill>
                  <a:prstClr val="black"/>
                </a:solidFill>
              </a:rPr>
              <a:t>杆路工程规划设计应与城市规划和通信发展规划相适应</a:t>
            </a:r>
            <a:r>
              <a:rPr lang="en-US" altLang="zh-CN" sz="2400" dirty="0">
                <a:solidFill>
                  <a:prstClr val="black"/>
                </a:solidFill>
              </a:rPr>
              <a:t>,</a:t>
            </a:r>
            <a:r>
              <a:rPr lang="zh-CN" altLang="en-US" sz="2400" dirty="0">
                <a:solidFill>
                  <a:prstClr val="black"/>
                </a:solidFill>
              </a:rPr>
              <a:t>与近期建设方案、</a:t>
            </a:r>
            <a:r>
              <a:rPr lang="zh-CN" altLang="en-US" sz="2400" dirty="0" smtClean="0">
                <a:solidFill>
                  <a:prstClr val="black"/>
                </a:solidFill>
              </a:rPr>
              <a:t>远期</a:t>
            </a:r>
            <a:r>
              <a:rPr lang="zh-CN" altLang="en-US" sz="2400" dirty="0">
                <a:solidFill>
                  <a:prstClr val="black"/>
                </a:solidFill>
              </a:rPr>
              <a:t>发展规划相结合</a:t>
            </a:r>
            <a:r>
              <a:rPr lang="en-US" altLang="zh-CN" sz="2400" dirty="0">
                <a:solidFill>
                  <a:prstClr val="black"/>
                </a:solidFill>
              </a:rPr>
              <a:t>,</a:t>
            </a:r>
            <a:r>
              <a:rPr lang="zh-CN" altLang="en-US" sz="2400" dirty="0">
                <a:solidFill>
                  <a:prstClr val="black"/>
                </a:solidFill>
              </a:rPr>
              <a:t>满足建设资源节约型、环境友好型社会的要求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）杆</a:t>
            </a:r>
            <a:r>
              <a:rPr lang="zh-CN" altLang="en-US" sz="2400" dirty="0">
                <a:solidFill>
                  <a:prstClr val="black"/>
                </a:solidFill>
              </a:rPr>
              <a:t>路路由规划应以通信网络线路路由规划、现有地形地物、城乡规划为依据</a:t>
            </a:r>
            <a:r>
              <a:rPr lang="en-US" altLang="zh-CN" sz="2400" dirty="0">
                <a:solidFill>
                  <a:prstClr val="black"/>
                </a:solidFill>
              </a:rPr>
              <a:t>,</a:t>
            </a:r>
            <a:r>
              <a:rPr lang="zh-CN" altLang="en-US" sz="2400" dirty="0">
                <a:solidFill>
                  <a:prstClr val="black"/>
                </a:solidFill>
              </a:rPr>
              <a:t>并</a:t>
            </a:r>
            <a:r>
              <a:rPr lang="zh-CN" altLang="en-US" sz="2400" dirty="0" smtClean="0">
                <a:solidFill>
                  <a:prstClr val="black"/>
                </a:solidFill>
              </a:rPr>
              <a:t>充分</a:t>
            </a:r>
            <a:r>
              <a:rPr lang="zh-CN" altLang="en-US" sz="2400" dirty="0">
                <a:solidFill>
                  <a:prstClr val="black"/>
                </a:solidFill>
              </a:rPr>
              <a:t>考虑城市和工矿建设、铁路、公路、航运、水利、各类输送管道、电力线路等发展规划</a:t>
            </a:r>
            <a:r>
              <a:rPr lang="zh-CN" altLang="en-US" sz="2400" dirty="0" smtClean="0">
                <a:solidFill>
                  <a:prstClr val="black"/>
                </a:solidFill>
              </a:rPr>
              <a:t>的影响。</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）工程设计</a:t>
            </a:r>
            <a:r>
              <a:rPr lang="zh-CN" altLang="en-US" sz="2400" dirty="0">
                <a:solidFill>
                  <a:prstClr val="black"/>
                </a:solidFill>
              </a:rPr>
              <a:t>必须保证通信网整体通信质量合格</a:t>
            </a:r>
            <a:r>
              <a:rPr lang="en-US" altLang="zh-CN" sz="2400" dirty="0">
                <a:solidFill>
                  <a:prstClr val="black"/>
                </a:solidFill>
              </a:rPr>
              <a:t>,</a:t>
            </a:r>
            <a:r>
              <a:rPr lang="zh-CN" altLang="en-US" sz="2400" dirty="0">
                <a:solidFill>
                  <a:prstClr val="black"/>
                </a:solidFill>
              </a:rPr>
              <a:t>做到安全可靠</a:t>
            </a:r>
            <a:r>
              <a:rPr lang="en-US" altLang="zh-CN" sz="2400" dirty="0">
                <a:solidFill>
                  <a:prstClr val="black"/>
                </a:solidFill>
              </a:rPr>
              <a:t>,</a:t>
            </a:r>
            <a:r>
              <a:rPr lang="zh-CN" altLang="en-US" sz="2400" dirty="0">
                <a:solidFill>
                  <a:prstClr val="black"/>
                </a:solidFill>
              </a:rPr>
              <a:t>经济合理。设计时</a:t>
            </a:r>
            <a:r>
              <a:rPr lang="zh-CN" altLang="en-US" sz="2400" dirty="0" smtClean="0">
                <a:solidFill>
                  <a:prstClr val="black"/>
                </a:solidFill>
              </a:rPr>
              <a:t>应进行</a:t>
            </a:r>
            <a:r>
              <a:rPr lang="zh-CN" altLang="en-US" sz="2400" dirty="0">
                <a:solidFill>
                  <a:prstClr val="black"/>
                </a:solidFill>
              </a:rPr>
              <a:t>多方案比较</a:t>
            </a:r>
            <a:r>
              <a:rPr lang="zh-CN" altLang="en-US" sz="2400" dirty="0" smtClean="0">
                <a:solidFill>
                  <a:prstClr val="black"/>
                </a:solidFill>
              </a:rPr>
              <a:t>。</a:t>
            </a:r>
            <a:endParaRPr lang="en-US" altLang="zh-CN" sz="2400" dirty="0" smtClean="0">
              <a:solidFill>
                <a:prstClr val="black"/>
              </a:solidFill>
            </a:endParaRPr>
          </a:p>
        </p:txBody>
      </p:sp>
      <p:sp>
        <p:nvSpPr>
          <p:cNvPr id="5"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杆路规划设计原则</a:t>
            </a:r>
          </a:p>
        </p:txBody>
      </p:sp>
    </p:spTree>
    <p:extLst>
      <p:ext uri="{BB962C8B-B14F-4D97-AF65-F5344CB8AC3E}">
        <p14:creationId xmlns:p14="http://schemas.microsoft.com/office/powerpoint/2010/main" val="5296977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graphicFrame>
        <p:nvGraphicFramePr>
          <p:cNvPr id="4" name="对象 -2147482618"/>
          <p:cNvGraphicFramePr>
            <a:graphicFrameLocks noChangeAspect="1"/>
          </p:cNvGraphicFramePr>
          <p:nvPr/>
        </p:nvGraphicFramePr>
        <p:xfrm>
          <a:off x="1388110" y="2304415"/>
          <a:ext cx="6670040" cy="1124585"/>
        </p:xfrm>
        <a:graphic>
          <a:graphicData uri="http://schemas.openxmlformats.org/presentationml/2006/ole">
            <mc:AlternateContent xmlns:mc="http://schemas.openxmlformats.org/markup-compatibility/2006">
              <mc:Choice xmlns:v="urn:schemas-microsoft-com:vml" Requires="v">
                <p:oleObj spid="_x0000_s6168" r:id="rId4" imgW="3314700" imgH="558800" progId="Equation.3">
                  <p:embed/>
                </p:oleObj>
              </mc:Choice>
              <mc:Fallback>
                <p:oleObj r:id="rId4" imgW="3314700" imgH="558800" progId="Equation.3">
                  <p:embed/>
                  <p:pic>
                    <p:nvPicPr>
                      <p:cNvPr id="0" name="图片 3075"/>
                      <p:cNvPicPr/>
                      <p:nvPr/>
                    </p:nvPicPr>
                    <p:blipFill>
                      <a:blip r:embed="rId5"/>
                      <a:stretch>
                        <a:fillRect/>
                      </a:stretch>
                    </p:blipFill>
                    <p:spPr>
                      <a:xfrm>
                        <a:off x="1388110" y="2304415"/>
                        <a:ext cx="6670040" cy="1124585"/>
                      </a:xfrm>
                      <a:prstGeom prst="rect">
                        <a:avLst/>
                      </a:prstGeom>
                      <a:noFill/>
                      <a:ln w="38100">
                        <a:noFill/>
                        <a:miter/>
                      </a:ln>
                    </p:spPr>
                  </p:pic>
                </p:oleObj>
              </mc:Fallback>
            </mc:AlternateContent>
          </a:graphicData>
        </a:graphic>
      </p:graphicFrame>
      <p:sp>
        <p:nvSpPr>
          <p:cNvPr id="5" name="文本框 4"/>
          <p:cNvSpPr txBox="1"/>
          <p:nvPr/>
        </p:nvSpPr>
        <p:spPr>
          <a:xfrm>
            <a:off x="9135745" y="2749550"/>
            <a:ext cx="4064000" cy="368300"/>
          </a:xfrm>
          <a:prstGeom prst="rect">
            <a:avLst/>
          </a:prstGeom>
          <a:noFill/>
        </p:spPr>
        <p:txBody>
          <a:bodyPr wrap="square" rtlCol="0">
            <a:spAutoFit/>
          </a:bodyPr>
          <a:lstStyle/>
          <a:p>
            <a:r>
              <a:rPr lang="en-US" altLang="zh-CN"/>
              <a:t>(1-6)</a:t>
            </a:r>
          </a:p>
        </p:txBody>
      </p:sp>
      <p:sp>
        <p:nvSpPr>
          <p:cNvPr id="6" name="文本框 5"/>
          <p:cNvSpPr txBox="1"/>
          <p:nvPr/>
        </p:nvSpPr>
        <p:spPr>
          <a:xfrm>
            <a:off x="1912620" y="3693795"/>
            <a:ext cx="4064000" cy="2306955"/>
          </a:xfrm>
          <a:prstGeom prst="rect">
            <a:avLst/>
          </a:prstGeom>
          <a:noFill/>
        </p:spPr>
        <p:txBody>
          <a:bodyPr wrap="square" rtlCol="0">
            <a:spAutoFit/>
          </a:bodyPr>
          <a:lstStyle/>
          <a:p>
            <a:r>
              <a:rPr lang="zh-CN" altLang="en-US"/>
              <a:t>式中</a:t>
            </a:r>
            <a:r>
              <a:rPr lang="en-US" altLang="zh-CN"/>
              <a:t>:</a:t>
            </a:r>
          </a:p>
          <a:p>
            <a:r>
              <a:rPr lang="en-US" altLang="zh-CN"/>
              <a:t>Vc—</a:t>
            </a:r>
            <a:r>
              <a:rPr lang="zh-CN" altLang="en-US"/>
              <a:t>归一化截止频率。</a:t>
            </a:r>
          </a:p>
          <a:p>
            <a:r>
              <a:rPr lang="en-US" altLang="en-US"/>
              <a:t>ɑ</a:t>
            </a:r>
            <a:r>
              <a:rPr lang="en-US" altLang="zh-CN"/>
              <a:t>—</a:t>
            </a:r>
            <a:r>
              <a:rPr lang="zh-CN" altLang="en-US"/>
              <a:t>纤芯半径。</a:t>
            </a:r>
          </a:p>
          <a:p>
            <a:r>
              <a:rPr lang="en-US" altLang="zh-CN"/>
              <a:t>n1—</a:t>
            </a:r>
            <a:r>
              <a:rPr lang="zh-CN" altLang="en-US"/>
              <a:t>纤芯折射率。</a:t>
            </a:r>
          </a:p>
          <a:p>
            <a:r>
              <a:rPr lang="en-US" altLang="zh-CN"/>
              <a:t>n2—</a:t>
            </a:r>
            <a:r>
              <a:rPr lang="zh-CN" altLang="en-US"/>
              <a:t>包层折射率。</a:t>
            </a:r>
          </a:p>
          <a:p>
            <a:r>
              <a:rPr lang="en-US" altLang="zh-CN"/>
              <a:t>Δ—</a:t>
            </a:r>
            <a:r>
              <a:rPr lang="zh-CN" altLang="en-US"/>
              <a:t>纤芯和包层相对折射率差</a:t>
            </a:r>
          </a:p>
          <a:p>
            <a:r>
              <a:rPr lang="en-US" altLang="zh-CN"/>
              <a:t>λct—</a:t>
            </a:r>
            <a:r>
              <a:rPr lang="zh-CN" altLang="en-US"/>
              <a:t>低阶模得以传输的最大波长，称为理论截止波长</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杆路规划设计原则</a:t>
            </a:r>
          </a:p>
        </p:txBody>
      </p:sp>
      <p:sp>
        <p:nvSpPr>
          <p:cNvPr id="9220" name="文本框 7"/>
          <p:cNvSpPr txBox="1"/>
          <p:nvPr/>
        </p:nvSpPr>
        <p:spPr>
          <a:xfrm>
            <a:off x="314325" y="1352279"/>
            <a:ext cx="11203224" cy="5262979"/>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）杆</a:t>
            </a:r>
            <a:r>
              <a:rPr lang="zh-CN" altLang="en-US" sz="2400" dirty="0">
                <a:solidFill>
                  <a:prstClr val="black"/>
                </a:solidFill>
              </a:rPr>
              <a:t>路容量规划与设计应贯彻共建共享原则</a:t>
            </a:r>
            <a:r>
              <a:rPr lang="en-US" altLang="zh-CN" sz="2400" dirty="0">
                <a:solidFill>
                  <a:prstClr val="black"/>
                </a:solidFill>
              </a:rPr>
              <a:t>,</a:t>
            </a:r>
            <a:r>
              <a:rPr lang="zh-CN" altLang="en-US" sz="2400" dirty="0">
                <a:solidFill>
                  <a:prstClr val="black"/>
                </a:solidFill>
              </a:rPr>
              <a:t>考虑到多方使用者附挂线缆的</a:t>
            </a:r>
            <a:r>
              <a:rPr lang="zh-CN" altLang="en-US" sz="2400" dirty="0" smtClean="0">
                <a:solidFill>
                  <a:prstClr val="black"/>
                </a:solidFill>
              </a:rPr>
              <a:t>需求。</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）新建</a:t>
            </a:r>
            <a:r>
              <a:rPr lang="zh-CN" altLang="en-US" sz="2400" dirty="0">
                <a:solidFill>
                  <a:prstClr val="black"/>
                </a:solidFill>
              </a:rPr>
              <a:t>杆路设计应统筹规划、联合建设、资源共用</a:t>
            </a:r>
            <a:r>
              <a:rPr lang="en-US" altLang="zh-CN" sz="2400" dirty="0">
                <a:solidFill>
                  <a:prstClr val="black"/>
                </a:solidFill>
              </a:rPr>
              <a:t>,</a:t>
            </a:r>
            <a:r>
              <a:rPr lang="zh-CN" altLang="en-US" sz="2400" dirty="0">
                <a:solidFill>
                  <a:prstClr val="black"/>
                </a:solidFill>
              </a:rPr>
              <a:t>考虑不同电信业务经营者的需求</a:t>
            </a:r>
            <a:r>
              <a:rPr lang="en-US" altLang="zh-CN" sz="2400" dirty="0" smtClean="0">
                <a:solidFill>
                  <a:prstClr val="black"/>
                </a:solidFill>
              </a:rPr>
              <a:t>,</a:t>
            </a:r>
            <a:r>
              <a:rPr lang="zh-CN" altLang="en-US" sz="2400" dirty="0" smtClean="0">
                <a:solidFill>
                  <a:prstClr val="black"/>
                </a:solidFill>
              </a:rPr>
              <a:t>不宜</a:t>
            </a:r>
            <a:r>
              <a:rPr lang="zh-CN" altLang="en-US" sz="2400" dirty="0">
                <a:solidFill>
                  <a:prstClr val="black"/>
                </a:solidFill>
              </a:rPr>
              <a:t>在同一路由上重复建设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7</a:t>
            </a:r>
            <a:r>
              <a:rPr lang="zh-CN" altLang="en-US" sz="2400" dirty="0" smtClean="0">
                <a:solidFill>
                  <a:prstClr val="black"/>
                </a:solidFill>
              </a:rPr>
              <a:t>）在</a:t>
            </a:r>
            <a:r>
              <a:rPr lang="zh-CN" altLang="en-US" sz="2400" dirty="0">
                <a:solidFill>
                  <a:prstClr val="black"/>
                </a:solidFill>
              </a:rPr>
              <a:t>抗震设防烈度</a:t>
            </a:r>
            <a:r>
              <a:rPr lang="en-US" altLang="zh-CN" sz="2400" dirty="0">
                <a:solidFill>
                  <a:prstClr val="black"/>
                </a:solidFill>
              </a:rPr>
              <a:t>7</a:t>
            </a:r>
            <a:r>
              <a:rPr lang="zh-CN" altLang="en-US" sz="2400" dirty="0">
                <a:solidFill>
                  <a:prstClr val="black"/>
                </a:solidFill>
              </a:rPr>
              <a:t>级及以上地区进行通信杆路工程建设时</a:t>
            </a:r>
            <a:r>
              <a:rPr lang="en-US" altLang="zh-CN" sz="2400" dirty="0">
                <a:solidFill>
                  <a:prstClr val="black"/>
                </a:solidFill>
              </a:rPr>
              <a:t>,</a:t>
            </a:r>
            <a:r>
              <a:rPr lang="zh-CN" altLang="en-US" sz="2400" dirty="0">
                <a:solidFill>
                  <a:prstClr val="black"/>
                </a:solidFill>
              </a:rPr>
              <a:t>应满足抗震设防</a:t>
            </a:r>
            <a:r>
              <a:rPr lang="zh-CN" altLang="en-US" sz="2400" dirty="0" smtClean="0">
                <a:solidFill>
                  <a:prstClr val="black"/>
                </a:solidFill>
              </a:rPr>
              <a:t>的要求。</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8</a:t>
            </a:r>
            <a:r>
              <a:rPr lang="zh-CN" altLang="en-US" sz="2400" dirty="0" smtClean="0">
                <a:solidFill>
                  <a:prstClr val="black"/>
                </a:solidFill>
              </a:rPr>
              <a:t>）工程</a:t>
            </a:r>
            <a:r>
              <a:rPr lang="zh-CN" altLang="en-US" sz="2400" dirty="0">
                <a:solidFill>
                  <a:prstClr val="black"/>
                </a:solidFill>
              </a:rPr>
              <a:t>线路路由上原有电信杆路有空余位置可以满足光缆的增挂要求时</a:t>
            </a:r>
            <a:r>
              <a:rPr lang="en-US" altLang="zh-CN" sz="2400" dirty="0">
                <a:solidFill>
                  <a:prstClr val="black"/>
                </a:solidFill>
              </a:rPr>
              <a:t>,</a:t>
            </a:r>
            <a:r>
              <a:rPr lang="zh-CN" altLang="en-US" sz="2400" dirty="0">
                <a:solidFill>
                  <a:prstClr val="black"/>
                </a:solidFill>
              </a:rPr>
              <a:t>原则上</a:t>
            </a:r>
            <a:r>
              <a:rPr lang="zh-CN" altLang="en-US" sz="2400" dirty="0" smtClean="0">
                <a:solidFill>
                  <a:prstClr val="black"/>
                </a:solidFill>
              </a:rPr>
              <a:t>不可</a:t>
            </a:r>
            <a:r>
              <a:rPr lang="zh-CN" altLang="en-US" sz="2400" dirty="0">
                <a:solidFill>
                  <a:prstClr val="black"/>
                </a:solidFill>
              </a:rPr>
              <a:t>另新建杆路</a:t>
            </a:r>
            <a:r>
              <a:rPr lang="en-US" altLang="zh-CN" sz="2400" dirty="0">
                <a:solidFill>
                  <a:prstClr val="black"/>
                </a:solidFill>
              </a:rPr>
              <a:t>; </a:t>
            </a:r>
            <a:r>
              <a:rPr lang="zh-CN" altLang="en-US" sz="2400" dirty="0">
                <a:solidFill>
                  <a:prstClr val="black"/>
                </a:solidFill>
              </a:rPr>
              <a:t>原有杆路上已无空余位置或建筑强度不能满足新增光缆负载时</a:t>
            </a:r>
            <a:r>
              <a:rPr lang="en-US" altLang="zh-CN" sz="2400" dirty="0">
                <a:solidFill>
                  <a:prstClr val="black"/>
                </a:solidFill>
              </a:rPr>
              <a:t>,</a:t>
            </a:r>
            <a:r>
              <a:rPr lang="zh-CN" altLang="en-US" sz="2400" dirty="0">
                <a:solidFill>
                  <a:prstClr val="black"/>
                </a:solidFill>
              </a:rPr>
              <a:t>应尽量</a:t>
            </a:r>
            <a:r>
              <a:rPr lang="zh-CN" altLang="en-US" sz="2400" dirty="0" smtClean="0">
                <a:solidFill>
                  <a:prstClr val="black"/>
                </a:solidFill>
              </a:rPr>
              <a:t>通过</a:t>
            </a:r>
            <a:r>
              <a:rPr lang="zh-CN" altLang="en-US" sz="2400" dirty="0">
                <a:solidFill>
                  <a:prstClr val="black"/>
                </a:solidFill>
              </a:rPr>
              <a:t>技术改造来满足增挂光缆的要求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9</a:t>
            </a:r>
            <a:r>
              <a:rPr lang="zh-CN" altLang="en-US" sz="2400" dirty="0" smtClean="0">
                <a:solidFill>
                  <a:prstClr val="black"/>
                </a:solidFill>
              </a:rPr>
              <a:t>）工程设计</a:t>
            </a:r>
            <a:r>
              <a:rPr lang="zh-CN" altLang="en-US" sz="2400" dirty="0">
                <a:solidFill>
                  <a:prstClr val="black"/>
                </a:solidFill>
              </a:rPr>
              <a:t>应采用国家、行业主管部门批准的器材</a:t>
            </a:r>
            <a:r>
              <a:rPr lang="en-US" altLang="zh-CN" sz="2400" dirty="0">
                <a:solidFill>
                  <a:prstClr val="black"/>
                </a:solidFill>
              </a:rPr>
              <a:t>,</a:t>
            </a:r>
            <a:r>
              <a:rPr lang="zh-CN" altLang="en-US" sz="2400" dirty="0">
                <a:solidFill>
                  <a:prstClr val="black"/>
                </a:solidFill>
              </a:rPr>
              <a:t>尽量采用定型产品。工程设计</a:t>
            </a:r>
            <a:r>
              <a:rPr lang="zh-CN" altLang="en-US" sz="2400" dirty="0" smtClean="0">
                <a:solidFill>
                  <a:prstClr val="black"/>
                </a:solidFill>
              </a:rPr>
              <a:t>中严禁</a:t>
            </a:r>
            <a:r>
              <a:rPr lang="zh-CN" altLang="en-US" sz="2400" dirty="0">
                <a:solidFill>
                  <a:prstClr val="black"/>
                </a:solidFill>
              </a:rPr>
              <a:t>采用未经鉴定合格的器材。</a:t>
            </a:r>
            <a:endParaRPr lang="en-US" altLang="zh-CN" sz="2400" dirty="0">
              <a:solidFill>
                <a:prstClr val="black"/>
              </a:solidFill>
            </a:endParaRPr>
          </a:p>
        </p:txBody>
      </p:sp>
    </p:spTree>
    <p:extLst>
      <p:ext uri="{BB962C8B-B14F-4D97-AF65-F5344CB8AC3E}">
        <p14:creationId xmlns:p14="http://schemas.microsoft.com/office/powerpoint/2010/main" val="18378583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584862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666024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3.2.3  </a:t>
            </a:r>
            <a:r>
              <a:rPr lang="zh-CN" altLang="en-US" sz="3200" dirty="0" smtClean="0">
                <a:solidFill>
                  <a:prstClr val="white"/>
                </a:solidFill>
                <a:latin typeface="微软雅黑" panose="020B0503020204020204" pitchFamily="34" charset="-122"/>
                <a:ea typeface="微软雅黑" panose="020B0503020204020204" pitchFamily="34" charset="-122"/>
              </a:rPr>
              <a:t>架空杆路建设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2529326"/>
            <a:ext cx="10648747" cy="2000548"/>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杆路路由选择</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架空</a:t>
            </a:r>
            <a:r>
              <a:rPr lang="zh-CN" altLang="en-US" sz="2400" dirty="0">
                <a:solidFill>
                  <a:prstClr val="black"/>
                </a:solidFill>
              </a:rPr>
              <a:t>杆路能否保证通信质量</a:t>
            </a:r>
            <a:r>
              <a:rPr lang="en-US" altLang="zh-CN" sz="2400" dirty="0">
                <a:solidFill>
                  <a:prstClr val="black"/>
                </a:solidFill>
              </a:rPr>
              <a:t>,</a:t>
            </a:r>
            <a:r>
              <a:rPr lang="zh-CN" altLang="en-US" sz="2400" dirty="0">
                <a:solidFill>
                  <a:prstClr val="black"/>
                </a:solidFill>
              </a:rPr>
              <a:t>是否安全稳固</a:t>
            </a:r>
            <a:r>
              <a:rPr lang="en-US" altLang="zh-CN" sz="2400" dirty="0">
                <a:solidFill>
                  <a:prstClr val="black"/>
                </a:solidFill>
              </a:rPr>
              <a:t>,</a:t>
            </a:r>
            <a:r>
              <a:rPr lang="zh-CN" altLang="en-US" sz="2400" dirty="0">
                <a:solidFill>
                  <a:prstClr val="black"/>
                </a:solidFill>
              </a:rPr>
              <a:t>建设投资和业务费用是否经济合理</a:t>
            </a:r>
            <a:r>
              <a:rPr lang="en-US" altLang="zh-CN" sz="2400" dirty="0">
                <a:solidFill>
                  <a:prstClr val="black"/>
                </a:solidFill>
              </a:rPr>
              <a:t>,</a:t>
            </a:r>
            <a:r>
              <a:rPr lang="zh-CN" altLang="en-US" sz="2400" dirty="0" smtClean="0">
                <a:solidFill>
                  <a:prstClr val="black"/>
                </a:solidFill>
              </a:rPr>
              <a:t>施工和</a:t>
            </a:r>
            <a:r>
              <a:rPr lang="zh-CN" altLang="en-US" sz="2400" dirty="0">
                <a:solidFill>
                  <a:prstClr val="black"/>
                </a:solidFill>
              </a:rPr>
              <a:t>维护是否便利</a:t>
            </a:r>
            <a:r>
              <a:rPr lang="en-US" altLang="zh-CN" sz="2400" dirty="0">
                <a:solidFill>
                  <a:prstClr val="black"/>
                </a:solidFill>
              </a:rPr>
              <a:t>,</a:t>
            </a:r>
            <a:r>
              <a:rPr lang="zh-CN" altLang="en-US" sz="2400" dirty="0">
                <a:solidFill>
                  <a:prstClr val="black"/>
                </a:solidFill>
              </a:rPr>
              <a:t>是否环保美观</a:t>
            </a:r>
            <a:r>
              <a:rPr lang="en-US" altLang="zh-CN" sz="2400" dirty="0">
                <a:solidFill>
                  <a:prstClr val="black"/>
                </a:solidFill>
              </a:rPr>
              <a:t>,</a:t>
            </a:r>
            <a:r>
              <a:rPr lang="zh-CN" altLang="en-US" sz="2400" dirty="0">
                <a:solidFill>
                  <a:prstClr val="black"/>
                </a:solidFill>
              </a:rPr>
              <a:t>都与杆路路由选择有密切关系</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29783673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3.2.3  </a:t>
            </a:r>
            <a:r>
              <a:rPr lang="zh-CN" altLang="en-US" sz="3200" dirty="0" smtClean="0">
                <a:solidFill>
                  <a:prstClr val="white"/>
                </a:solidFill>
                <a:latin typeface="微软雅黑" panose="020B0503020204020204" pitchFamily="34" charset="-122"/>
                <a:ea typeface="微软雅黑" panose="020B0503020204020204" pitchFamily="34" charset="-122"/>
              </a:rPr>
              <a:t>架空杆路建设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13159" y="1576015"/>
            <a:ext cx="10648747" cy="4585871"/>
          </a:xfrm>
          <a:prstGeom prst="rect">
            <a:avLst/>
          </a:prstGeom>
          <a:noFill/>
          <a:ln w="9525">
            <a:noFill/>
          </a:ln>
        </p:spPr>
        <p:txBody>
          <a:bodyPr wrap="square">
            <a:spAutoFit/>
          </a:bodyPr>
          <a:lstStyle/>
          <a:p>
            <a:endParaRPr lang="zh-CN" altLang="en-US" sz="2400" dirty="0">
              <a:solidFill>
                <a:prstClr val="black"/>
              </a:solidFill>
            </a:endParaRPr>
          </a:p>
          <a:p>
            <a:r>
              <a:rPr lang="en-US" altLang="zh-CN" sz="2800" b="1" dirty="0">
                <a:solidFill>
                  <a:prstClr val="black"/>
                </a:solidFill>
              </a:rPr>
              <a:t>2. </a:t>
            </a:r>
            <a:r>
              <a:rPr lang="zh-CN" altLang="en-US" sz="2800" b="1" dirty="0">
                <a:solidFill>
                  <a:prstClr val="black"/>
                </a:solidFill>
              </a:rPr>
              <a:t>杆路定线</a:t>
            </a:r>
            <a:endParaRPr lang="en-US" altLang="zh-CN" sz="2800" b="1" dirty="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）杆</a:t>
            </a:r>
            <a:r>
              <a:rPr lang="zh-CN" altLang="en-US" sz="2400" dirty="0">
                <a:solidFill>
                  <a:prstClr val="black"/>
                </a:solidFill>
              </a:rPr>
              <a:t>路定线</a:t>
            </a:r>
            <a:r>
              <a:rPr lang="zh-CN" altLang="en-US" sz="2400" dirty="0" smtClean="0">
                <a:solidFill>
                  <a:prstClr val="black"/>
                </a:solidFill>
              </a:rPr>
              <a:t>应符合要求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）杆</a:t>
            </a:r>
            <a:r>
              <a:rPr lang="zh-CN" altLang="en-US" sz="2400" dirty="0">
                <a:solidFill>
                  <a:prstClr val="black"/>
                </a:solidFill>
              </a:rPr>
              <a:t>路必须与铁路、公路、河流交越时</a:t>
            </a:r>
            <a:r>
              <a:rPr lang="en-US" altLang="zh-CN" sz="2400" dirty="0">
                <a:solidFill>
                  <a:prstClr val="black"/>
                </a:solidFill>
              </a:rPr>
              <a:t>,</a:t>
            </a:r>
            <a:r>
              <a:rPr lang="zh-CN" altLang="en-US" sz="2400" dirty="0">
                <a:solidFill>
                  <a:prstClr val="black"/>
                </a:solidFill>
              </a:rPr>
              <a:t>应</a:t>
            </a:r>
            <a:r>
              <a:rPr lang="zh-CN" altLang="en-US" sz="2400" dirty="0" smtClean="0">
                <a:solidFill>
                  <a:prstClr val="black"/>
                </a:solidFill>
              </a:rPr>
              <a:t>符合要求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）杆</a:t>
            </a:r>
            <a:r>
              <a:rPr lang="zh-CN" altLang="en-US" sz="2400" dirty="0">
                <a:solidFill>
                  <a:prstClr val="black"/>
                </a:solidFill>
              </a:rPr>
              <a:t>路与电力线交越时</a:t>
            </a:r>
            <a:r>
              <a:rPr lang="en-US" altLang="zh-CN" sz="2400" dirty="0">
                <a:solidFill>
                  <a:prstClr val="black"/>
                </a:solidFill>
              </a:rPr>
              <a:t>,</a:t>
            </a:r>
            <a:r>
              <a:rPr lang="zh-CN" altLang="en-US" sz="2400" dirty="0">
                <a:solidFill>
                  <a:prstClr val="black"/>
                </a:solidFill>
              </a:rPr>
              <a:t>应</a:t>
            </a:r>
            <a:r>
              <a:rPr lang="zh-CN" altLang="en-US" sz="2400" dirty="0" smtClean="0">
                <a:solidFill>
                  <a:prstClr val="black"/>
                </a:solidFill>
              </a:rPr>
              <a:t>符合要求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）杆</a:t>
            </a:r>
            <a:r>
              <a:rPr lang="zh-CN" altLang="en-US" sz="2400" dirty="0">
                <a:solidFill>
                  <a:prstClr val="black"/>
                </a:solidFill>
              </a:rPr>
              <a:t>路路由和定线应考虑生态环境和文物</a:t>
            </a:r>
            <a:r>
              <a:rPr lang="zh-CN" altLang="en-US" sz="2400" dirty="0" smtClean="0">
                <a:solidFill>
                  <a:prstClr val="black"/>
                </a:solidFill>
              </a:rPr>
              <a:t>保护</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）架空</a:t>
            </a:r>
            <a:r>
              <a:rPr lang="zh-CN" altLang="en-US" sz="2400" dirty="0">
                <a:solidFill>
                  <a:prstClr val="black"/>
                </a:solidFill>
              </a:rPr>
              <a:t>线路与其他物体间隔距离应</a:t>
            </a:r>
            <a:r>
              <a:rPr lang="zh-CN" altLang="en-US" sz="2400" dirty="0" smtClean="0">
                <a:solidFill>
                  <a:prstClr val="black"/>
                </a:solidFill>
              </a:rPr>
              <a:t>符合相关规定</a:t>
            </a:r>
            <a:endParaRPr lang="en-US" altLang="zh-CN" sz="2400" dirty="0" smtClean="0">
              <a:solidFill>
                <a:prstClr val="black"/>
              </a:solidFill>
            </a:endParaRPr>
          </a:p>
        </p:txBody>
      </p:sp>
    </p:spTree>
    <p:extLst>
      <p:ext uri="{BB962C8B-B14F-4D97-AF65-F5344CB8AC3E}">
        <p14:creationId xmlns:p14="http://schemas.microsoft.com/office/powerpoint/2010/main" val="8494436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3.2.3  </a:t>
            </a:r>
            <a:r>
              <a:rPr lang="zh-CN" altLang="en-US" sz="3200" dirty="0" smtClean="0">
                <a:solidFill>
                  <a:prstClr val="white"/>
                </a:solidFill>
                <a:latin typeface="微软雅黑" panose="020B0503020204020204" pitchFamily="34" charset="-122"/>
                <a:ea typeface="微软雅黑" panose="020B0503020204020204" pitchFamily="34" charset="-122"/>
              </a:rPr>
              <a:t>架空杆路建设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61797" y="2198585"/>
            <a:ext cx="10648747" cy="2369880"/>
          </a:xfrm>
          <a:prstGeom prst="rect">
            <a:avLst/>
          </a:prstGeom>
          <a:noFill/>
          <a:ln w="9525">
            <a:noFill/>
          </a:ln>
        </p:spPr>
        <p:txBody>
          <a:bodyPr wrap="square">
            <a:spAutoFit/>
          </a:bodyPr>
          <a:lstStyle/>
          <a:p>
            <a:endParaRPr lang="zh-CN" altLang="en-US" sz="2400" dirty="0">
              <a:solidFill>
                <a:prstClr val="black"/>
              </a:solidFill>
            </a:endParaRPr>
          </a:p>
          <a:p>
            <a:r>
              <a:rPr lang="en-US" altLang="zh-CN" sz="2800" b="1" dirty="0">
                <a:solidFill>
                  <a:prstClr val="black"/>
                </a:solidFill>
              </a:rPr>
              <a:t>3. </a:t>
            </a:r>
            <a:r>
              <a:rPr lang="zh-CN" altLang="en-US" sz="2800" b="1" dirty="0">
                <a:solidFill>
                  <a:prstClr val="black"/>
                </a:solidFill>
              </a:rPr>
              <a:t>杆位选择</a:t>
            </a:r>
            <a:endParaRPr lang="zh-CN" altLang="en-US" sz="2400"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 标准杆</a:t>
            </a:r>
            <a:r>
              <a:rPr lang="zh-CN" altLang="en-US" sz="2400" dirty="0" smtClean="0">
                <a:solidFill>
                  <a:prstClr val="black"/>
                </a:solidFill>
              </a:rPr>
              <a:t>距</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a:solidFill>
                  <a:prstClr val="black"/>
                </a:solidFill>
              </a:rPr>
              <a:t>） 杆位测定具体</a:t>
            </a:r>
            <a:r>
              <a:rPr lang="zh-CN" altLang="en-US" sz="2400" dirty="0" smtClean="0">
                <a:solidFill>
                  <a:prstClr val="black"/>
                </a:solidFill>
              </a:rPr>
              <a:t>要求</a:t>
            </a:r>
            <a:endParaRPr lang="en-US" altLang="zh-CN" sz="2400" dirty="0">
              <a:solidFill>
                <a:prstClr val="black"/>
              </a:solidFill>
            </a:endParaRPr>
          </a:p>
        </p:txBody>
      </p:sp>
    </p:spTree>
    <p:extLst>
      <p:ext uri="{BB962C8B-B14F-4D97-AF65-F5344CB8AC3E}">
        <p14:creationId xmlns:p14="http://schemas.microsoft.com/office/powerpoint/2010/main" val="411829839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3.2.3  </a:t>
            </a:r>
            <a:r>
              <a:rPr lang="zh-CN" altLang="en-US" sz="3200" dirty="0" smtClean="0">
                <a:solidFill>
                  <a:prstClr val="white"/>
                </a:solidFill>
                <a:latin typeface="微软雅黑" panose="020B0503020204020204" pitchFamily="34" charset="-122"/>
                <a:ea typeface="微软雅黑" panose="020B0503020204020204" pitchFamily="34" charset="-122"/>
              </a:rPr>
              <a:t>架空杆路建设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2247223"/>
            <a:ext cx="10648747" cy="2369880"/>
          </a:xfrm>
          <a:prstGeom prst="rect">
            <a:avLst/>
          </a:prstGeom>
          <a:noFill/>
          <a:ln w="9525">
            <a:noFill/>
          </a:ln>
        </p:spPr>
        <p:txBody>
          <a:bodyPr wrap="square">
            <a:spAutoFit/>
          </a:bodyPr>
          <a:lstStyle/>
          <a:p>
            <a:endParaRPr lang="zh-CN" altLang="en-US" sz="2400" dirty="0">
              <a:solidFill>
                <a:prstClr val="black"/>
              </a:solidFill>
            </a:endParaRPr>
          </a:p>
          <a:p>
            <a:r>
              <a:rPr lang="en-US" altLang="zh-CN" sz="2800" b="1" dirty="0">
                <a:solidFill>
                  <a:prstClr val="black"/>
                </a:solidFill>
              </a:rPr>
              <a:t>4. </a:t>
            </a:r>
            <a:r>
              <a:rPr lang="zh-CN" altLang="en-US" sz="2800" b="1" dirty="0">
                <a:solidFill>
                  <a:prstClr val="black"/>
                </a:solidFill>
              </a:rPr>
              <a:t>设置角杆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）角深的定义</a:t>
            </a:r>
            <a:endParaRPr lang="en-US" altLang="zh-CN" sz="2400"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a:solidFill>
                  <a:prstClr val="black"/>
                </a:solidFill>
              </a:rPr>
              <a:t>）双转角</a:t>
            </a:r>
            <a:endParaRPr lang="en-US" altLang="zh-CN" sz="2400" dirty="0">
              <a:solidFill>
                <a:prstClr val="black"/>
              </a:solidFill>
            </a:endParaRPr>
          </a:p>
        </p:txBody>
      </p:sp>
    </p:spTree>
    <p:extLst>
      <p:ext uri="{BB962C8B-B14F-4D97-AF65-F5344CB8AC3E}">
        <p14:creationId xmlns:p14="http://schemas.microsoft.com/office/powerpoint/2010/main" val="6014479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362339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2531394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3.2.4  </a:t>
            </a:r>
            <a:r>
              <a:rPr lang="zh-CN" altLang="en-US" sz="3200" dirty="0" smtClean="0">
                <a:solidFill>
                  <a:prstClr val="white"/>
                </a:solidFill>
                <a:latin typeface="微软雅黑" panose="020B0503020204020204" pitchFamily="34" charset="-122"/>
                <a:ea typeface="微软雅黑" panose="020B0503020204020204" pitchFamily="34" charset="-122"/>
              </a:rPr>
              <a:t>电杆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2714152"/>
            <a:ext cx="10648747" cy="2739211"/>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钢筋混凝土电杆</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 钢筋混凝土电杆的</a:t>
            </a:r>
            <a:r>
              <a:rPr lang="zh-CN" altLang="en-US" sz="2400" dirty="0" smtClean="0">
                <a:solidFill>
                  <a:prstClr val="black"/>
                </a:solidFill>
              </a:rPr>
              <a:t>类型</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）常用</a:t>
            </a:r>
            <a:r>
              <a:rPr lang="zh-CN" altLang="en-US" sz="2400" dirty="0">
                <a:solidFill>
                  <a:prstClr val="black"/>
                </a:solidFill>
              </a:rPr>
              <a:t>离心式环形钢筋混凝土电杆规格和技术</a:t>
            </a:r>
            <a:r>
              <a:rPr lang="zh-CN" altLang="en-US" sz="2400" dirty="0" smtClean="0">
                <a:solidFill>
                  <a:prstClr val="black"/>
                </a:solidFill>
              </a:rPr>
              <a:t>参数</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a:solidFill>
                  <a:prstClr val="black"/>
                </a:solidFill>
              </a:rPr>
              <a:t>）钢筋混凝土电杆程式选用原则</a:t>
            </a:r>
          </a:p>
        </p:txBody>
      </p:sp>
    </p:spTree>
    <p:extLst>
      <p:ext uri="{BB962C8B-B14F-4D97-AF65-F5344CB8AC3E}">
        <p14:creationId xmlns:p14="http://schemas.microsoft.com/office/powerpoint/2010/main" val="4190674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730087"/>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sp>
        <p:nvSpPr>
          <p:cNvPr id="4" name="文本框 3"/>
          <p:cNvSpPr txBox="1"/>
          <p:nvPr/>
        </p:nvSpPr>
        <p:spPr>
          <a:xfrm>
            <a:off x="7065010" y="3457287"/>
            <a:ext cx="1313815" cy="368300"/>
          </a:xfrm>
          <a:prstGeom prst="rect">
            <a:avLst/>
          </a:prstGeom>
          <a:noFill/>
        </p:spPr>
        <p:txBody>
          <a:bodyPr wrap="square" rtlCol="0">
            <a:spAutoFit/>
          </a:bodyPr>
          <a:lstStyle/>
          <a:p>
            <a:r>
              <a:rPr lang="en-US" altLang="zh-CN"/>
              <a:t>(1-7)</a:t>
            </a:r>
          </a:p>
        </p:txBody>
      </p:sp>
      <p:sp>
        <p:nvSpPr>
          <p:cNvPr id="7" name="文本框 6"/>
          <p:cNvSpPr txBox="1"/>
          <p:nvPr/>
        </p:nvSpPr>
        <p:spPr>
          <a:xfrm>
            <a:off x="1389380" y="2527647"/>
            <a:ext cx="6134735" cy="460375"/>
          </a:xfrm>
          <a:prstGeom prst="rect">
            <a:avLst/>
          </a:prstGeom>
          <a:noFill/>
        </p:spPr>
        <p:txBody>
          <a:bodyPr wrap="square" rtlCol="0">
            <a:spAutoFit/>
          </a:bodyPr>
          <a:lstStyle/>
          <a:p>
            <a:r>
              <a:rPr lang="zh-CN" altLang="en-US" sz="2400" dirty="0" smtClean="0"/>
              <a:t>        通过</a:t>
            </a:r>
            <a:r>
              <a:rPr lang="zh-CN" altLang="en-US" sz="2400" dirty="0"/>
              <a:t>式（</a:t>
            </a:r>
            <a:r>
              <a:rPr lang="en-US" altLang="zh-CN" sz="2400" dirty="0"/>
              <a:t>1-5</a:t>
            </a:r>
            <a:r>
              <a:rPr lang="zh-CN" altLang="en-US" sz="2400" dirty="0"/>
              <a:t>）和式（</a:t>
            </a:r>
            <a:r>
              <a:rPr lang="en-US" altLang="zh-CN" sz="2400" dirty="0"/>
              <a:t>1-6</a:t>
            </a:r>
            <a:r>
              <a:rPr lang="zh-CN" altLang="en-US" sz="2400" dirty="0"/>
              <a:t>）可以求得</a:t>
            </a:r>
            <a:r>
              <a:rPr lang="en-US" altLang="zh-CN" sz="2400" dirty="0"/>
              <a:t>:</a:t>
            </a:r>
          </a:p>
        </p:txBody>
      </p:sp>
      <p:graphicFrame>
        <p:nvGraphicFramePr>
          <p:cNvPr id="5" name="对象 -2147482617"/>
          <p:cNvGraphicFramePr>
            <a:graphicFrameLocks noChangeAspect="1"/>
          </p:cNvGraphicFramePr>
          <p:nvPr>
            <p:extLst>
              <p:ext uri="{D42A27DB-BD31-4B8C-83A1-F6EECF244321}">
                <p14:modId xmlns:p14="http://schemas.microsoft.com/office/powerpoint/2010/main" val="2594997514"/>
              </p:ext>
            </p:extLst>
          </p:nvPr>
        </p:nvGraphicFramePr>
        <p:xfrm>
          <a:off x="2096424" y="3133437"/>
          <a:ext cx="4558665" cy="852170"/>
        </p:xfrm>
        <a:graphic>
          <a:graphicData uri="http://schemas.openxmlformats.org/presentationml/2006/ole">
            <mc:AlternateContent xmlns:mc="http://schemas.openxmlformats.org/markup-compatibility/2006">
              <mc:Choice xmlns:v="urn:schemas-microsoft-com:vml" Requires="v">
                <p:oleObj spid="_x0000_s7192" r:id="rId4" imgW="2717800" imgH="508000" progId="Equation.3">
                  <p:embed/>
                </p:oleObj>
              </mc:Choice>
              <mc:Fallback>
                <p:oleObj r:id="rId4" imgW="2717800" imgH="508000" progId="Equation.3">
                  <p:embed/>
                  <p:pic>
                    <p:nvPicPr>
                      <p:cNvPr id="0" name="图片 7"/>
                      <p:cNvPicPr/>
                      <p:nvPr/>
                    </p:nvPicPr>
                    <p:blipFill>
                      <a:blip r:embed="rId5"/>
                      <a:stretch>
                        <a:fillRect/>
                      </a:stretch>
                    </p:blipFill>
                    <p:spPr>
                      <a:xfrm>
                        <a:off x="2096424" y="3133437"/>
                        <a:ext cx="4558665" cy="852170"/>
                      </a:xfrm>
                      <a:prstGeom prst="rect">
                        <a:avLst/>
                      </a:prstGeom>
                      <a:noFill/>
                      <a:ln w="38100">
                        <a:noFill/>
                        <a:miter/>
                      </a:ln>
                    </p:spPr>
                  </p:pic>
                </p:oleObj>
              </mc:Fallback>
            </mc:AlternateContent>
          </a:graphicData>
        </a:graphic>
      </p:graphicFrame>
      <p:sp>
        <p:nvSpPr>
          <p:cNvPr id="9" name="文本框 8"/>
          <p:cNvSpPr txBox="1"/>
          <p:nvPr/>
        </p:nvSpPr>
        <p:spPr>
          <a:xfrm>
            <a:off x="1918566" y="4131022"/>
            <a:ext cx="9262745" cy="1476375"/>
          </a:xfrm>
          <a:prstGeom prst="rect">
            <a:avLst/>
          </a:prstGeom>
          <a:noFill/>
        </p:spPr>
        <p:txBody>
          <a:bodyPr wrap="square" rtlCol="0">
            <a:spAutoFit/>
          </a:bodyPr>
          <a:lstStyle/>
          <a:p>
            <a:r>
              <a:rPr lang="zh-CN" altLang="en-US" dirty="0"/>
              <a:t>式中</a:t>
            </a:r>
            <a:r>
              <a:rPr lang="en-US" altLang="zh-CN" dirty="0"/>
              <a:t>:</a:t>
            </a:r>
          </a:p>
          <a:p>
            <a:r>
              <a:rPr lang="en-US" altLang="zh-CN" dirty="0"/>
              <a:t>NA—</a:t>
            </a:r>
            <a:r>
              <a:rPr lang="zh-CN" altLang="en-US" dirty="0"/>
              <a:t>数值孔径。</a:t>
            </a:r>
          </a:p>
          <a:p>
            <a:r>
              <a:rPr lang="zh-CN" altLang="en-US" dirty="0"/>
              <a:t>其他符合意义同前。</a:t>
            </a:r>
          </a:p>
          <a:p>
            <a:r>
              <a:rPr lang="zh-CN" altLang="en-US" dirty="0"/>
              <a:t>如果光纤的工作波长</a:t>
            </a:r>
            <a:r>
              <a:rPr lang="en-US" altLang="zh-CN" dirty="0"/>
              <a:t>λ</a:t>
            </a:r>
            <a:r>
              <a:rPr lang="zh-CN" altLang="en-US" dirty="0"/>
              <a:t>大于光纤的理论截止波长</a:t>
            </a:r>
            <a:r>
              <a:rPr lang="en-US" altLang="zh-CN" dirty="0" err="1"/>
              <a:t>λct</a:t>
            </a:r>
            <a:r>
              <a:rPr lang="zh-CN" altLang="en-US" dirty="0"/>
              <a:t>，则只有基模</a:t>
            </a:r>
            <a:r>
              <a:rPr lang="en-US" altLang="zh-CN" dirty="0"/>
              <a:t>HE11</a:t>
            </a:r>
            <a:r>
              <a:rPr lang="zh-CN" altLang="en-US" dirty="0"/>
              <a:t>在光纤中传输，从而实现单模传输。</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3.2.4  </a:t>
            </a:r>
            <a:r>
              <a:rPr lang="zh-CN" altLang="en-US" sz="3200" dirty="0" smtClean="0">
                <a:solidFill>
                  <a:prstClr val="white"/>
                </a:solidFill>
                <a:latin typeface="微软雅黑" panose="020B0503020204020204" pitchFamily="34" charset="-122"/>
                <a:ea typeface="微软雅黑" panose="020B0503020204020204" pitchFamily="34" charset="-122"/>
              </a:rPr>
              <a:t>电杆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961126" y="2860067"/>
            <a:ext cx="6824899" cy="2369880"/>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木电杆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）防腐</a:t>
            </a:r>
            <a:r>
              <a:rPr lang="zh-CN" altLang="en-US" sz="2400" dirty="0">
                <a:solidFill>
                  <a:prstClr val="black"/>
                </a:solidFill>
              </a:rPr>
              <a:t>杆</a:t>
            </a:r>
            <a:r>
              <a:rPr lang="en-US" altLang="zh-CN" sz="2400" dirty="0">
                <a:solidFill>
                  <a:prstClr val="black"/>
                </a:solidFill>
              </a:rPr>
              <a:t>(</a:t>
            </a:r>
            <a:r>
              <a:rPr lang="zh-CN" altLang="en-US" sz="2400" dirty="0">
                <a:solidFill>
                  <a:prstClr val="black"/>
                </a:solidFill>
              </a:rPr>
              <a:t>注油杆</a:t>
            </a:r>
            <a:r>
              <a:rPr lang="en-US" altLang="zh-CN" sz="2400" dirty="0">
                <a:solidFill>
                  <a:prstClr val="black"/>
                </a:solidFill>
              </a:rPr>
              <a:t>)</a:t>
            </a:r>
            <a:r>
              <a:rPr lang="zh-CN" altLang="en-US" sz="2400" dirty="0">
                <a:solidFill>
                  <a:prstClr val="black"/>
                </a:solidFill>
              </a:rPr>
              <a:t>质量</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a:solidFill>
                  <a:prstClr val="black"/>
                </a:solidFill>
              </a:rPr>
              <a:t>） 木电杆程式选用原则</a:t>
            </a:r>
            <a:endParaRPr lang="en-US" altLang="zh-CN" sz="2400" dirty="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17141548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6629367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001350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3.2.5  </a:t>
            </a:r>
            <a:r>
              <a:rPr lang="zh-CN" altLang="en-US" sz="3200" dirty="0" smtClean="0">
                <a:solidFill>
                  <a:prstClr val="white"/>
                </a:solidFill>
                <a:latin typeface="微软雅黑" panose="020B0503020204020204" pitchFamily="34" charset="-122"/>
                <a:ea typeface="微软雅黑" panose="020B0503020204020204" pitchFamily="34" charset="-122"/>
              </a:rPr>
              <a:t>电杆程式设计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815213" y="1537106"/>
            <a:ext cx="5929954" cy="5078313"/>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电杆长度选择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）杆长</a:t>
            </a:r>
            <a:r>
              <a:rPr lang="zh-CN" altLang="en-US" sz="2400" dirty="0" smtClean="0">
                <a:solidFill>
                  <a:prstClr val="black"/>
                </a:solidFill>
              </a:rPr>
              <a:t>计算</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a:solidFill>
                  <a:prstClr val="black"/>
                </a:solidFill>
              </a:rPr>
              <a:t>）电杆接高长度计算</a:t>
            </a:r>
            <a:endParaRPr lang="en-US" altLang="zh-CN" sz="2400" dirty="0" smtClean="0">
              <a:solidFill>
                <a:prstClr val="black"/>
              </a:solidFill>
            </a:endParaRPr>
          </a:p>
          <a:p>
            <a:endParaRPr lang="en-US" altLang="zh-CN" sz="2400" dirty="0">
              <a:solidFill>
                <a:prstClr val="black"/>
              </a:solidFill>
            </a:endParaRPr>
          </a:p>
          <a:p>
            <a:r>
              <a:rPr lang="en-US" altLang="zh-CN" sz="2800" b="1" dirty="0">
                <a:solidFill>
                  <a:prstClr val="black"/>
                </a:solidFill>
              </a:rPr>
              <a:t>2. </a:t>
            </a:r>
            <a:r>
              <a:rPr lang="zh-CN" altLang="en-US" sz="2800" b="1" dirty="0">
                <a:solidFill>
                  <a:prstClr val="black"/>
                </a:solidFill>
              </a:rPr>
              <a:t>电杆强度选择</a:t>
            </a:r>
            <a:endParaRPr lang="en-US" altLang="zh-CN" sz="2800" b="1" dirty="0">
              <a:solidFill>
                <a:prstClr val="black"/>
              </a:solidFill>
            </a:endParaRPr>
          </a:p>
          <a:p>
            <a:endParaRPr lang="en-US" altLang="zh-CN" sz="2400" dirty="0">
              <a:solidFill>
                <a:prstClr val="black"/>
              </a:solidFill>
            </a:endParaRPr>
          </a:p>
          <a:p>
            <a:r>
              <a:rPr lang="en-US" altLang="zh-CN" sz="2800" b="1" dirty="0">
                <a:solidFill>
                  <a:prstClr val="black"/>
                </a:solidFill>
              </a:rPr>
              <a:t>3. </a:t>
            </a:r>
            <a:r>
              <a:rPr lang="zh-CN" altLang="en-US" sz="2800" b="1" dirty="0">
                <a:solidFill>
                  <a:prstClr val="black"/>
                </a:solidFill>
              </a:rPr>
              <a:t>电杆接杆和接高</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）木电杆接高</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）水泥电杆接高</a:t>
            </a:r>
            <a:endParaRPr lang="zh-CN" altLang="en-US" sz="2400" dirty="0">
              <a:solidFill>
                <a:prstClr val="black"/>
              </a:solidFill>
            </a:endParaRPr>
          </a:p>
        </p:txBody>
      </p:sp>
    </p:spTree>
    <p:extLst>
      <p:ext uri="{BB962C8B-B14F-4D97-AF65-F5344CB8AC3E}">
        <p14:creationId xmlns:p14="http://schemas.microsoft.com/office/powerpoint/2010/main" val="24405225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735184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046068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3.2.6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根加固保护和防护设计</a:t>
            </a:r>
          </a:p>
        </p:txBody>
      </p:sp>
      <p:sp>
        <p:nvSpPr>
          <p:cNvPr id="9220" name="文本框 7"/>
          <p:cNvSpPr txBox="1"/>
          <p:nvPr/>
        </p:nvSpPr>
        <p:spPr>
          <a:xfrm>
            <a:off x="2815213" y="1255003"/>
            <a:ext cx="5929954" cy="5755422"/>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电杆根部加固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 需要装设根部加固的电杆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 电杆根部加固措施</a:t>
            </a:r>
            <a:endParaRPr lang="en-US" altLang="zh-CN" sz="2400" dirty="0" smtClean="0">
              <a:solidFill>
                <a:prstClr val="black"/>
              </a:solidFill>
            </a:endParaRPr>
          </a:p>
          <a:p>
            <a:endParaRPr lang="en-US" altLang="zh-CN" sz="2400" dirty="0" smtClean="0">
              <a:solidFill>
                <a:prstClr val="black"/>
              </a:solidFill>
            </a:endParaRPr>
          </a:p>
          <a:p>
            <a:r>
              <a:rPr lang="en-US" altLang="zh-CN" sz="2800" b="1" dirty="0" smtClean="0">
                <a:solidFill>
                  <a:prstClr val="black"/>
                </a:solidFill>
              </a:rPr>
              <a:t>2</a:t>
            </a:r>
            <a:r>
              <a:rPr lang="en-US" altLang="zh-CN" sz="2800" b="1" dirty="0">
                <a:solidFill>
                  <a:prstClr val="black"/>
                </a:solidFill>
              </a:rPr>
              <a:t>. </a:t>
            </a:r>
            <a:r>
              <a:rPr lang="zh-CN" altLang="en-US" sz="2800" b="1" dirty="0">
                <a:solidFill>
                  <a:prstClr val="black"/>
                </a:solidFill>
              </a:rPr>
              <a:t>电杆根部</a:t>
            </a:r>
            <a:r>
              <a:rPr lang="zh-CN" altLang="en-US" sz="2800" b="1" dirty="0" smtClean="0">
                <a:solidFill>
                  <a:prstClr val="black"/>
                </a:solidFill>
              </a:rPr>
              <a:t>保护</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a:solidFill>
                  <a:prstClr val="black"/>
                </a:solidFill>
              </a:rPr>
              <a:t>1</a:t>
            </a:r>
            <a:r>
              <a:rPr lang="zh-CN" altLang="en-US" sz="2400" dirty="0">
                <a:solidFill>
                  <a:prstClr val="black"/>
                </a:solidFill>
              </a:rPr>
              <a:t>） </a:t>
            </a:r>
            <a:r>
              <a:rPr lang="zh-CN" altLang="en-US" sz="2400" dirty="0" smtClean="0">
                <a:solidFill>
                  <a:prstClr val="black"/>
                </a:solidFill>
              </a:rPr>
              <a:t>石笼</a:t>
            </a:r>
            <a:endParaRPr lang="zh-CN" altLang="en-US" sz="2400" dirty="0">
              <a:solidFill>
                <a:prstClr val="black"/>
              </a:solidFill>
            </a:endParaRPr>
          </a:p>
          <a:p>
            <a:endParaRPr lang="zh-CN" altLang="en-US" sz="2400" dirty="0">
              <a:solidFill>
                <a:prstClr val="black"/>
              </a:solidFill>
            </a:endParaRPr>
          </a:p>
          <a:p>
            <a:r>
              <a:rPr lang="zh-CN" altLang="en-US" sz="2400" dirty="0">
                <a:solidFill>
                  <a:prstClr val="black"/>
                </a:solidFill>
              </a:rPr>
              <a:t>（</a:t>
            </a:r>
            <a:r>
              <a:rPr lang="en-US" altLang="zh-CN" sz="2400" dirty="0">
                <a:solidFill>
                  <a:prstClr val="black"/>
                </a:solidFill>
              </a:rPr>
              <a:t>2</a:t>
            </a:r>
            <a:r>
              <a:rPr lang="zh-CN" altLang="en-US" sz="2400" dirty="0">
                <a:solidFill>
                  <a:prstClr val="black"/>
                </a:solidFill>
              </a:rPr>
              <a:t>） </a:t>
            </a:r>
            <a:r>
              <a:rPr lang="zh-CN" altLang="en-US" sz="2400" dirty="0" smtClean="0">
                <a:solidFill>
                  <a:prstClr val="black"/>
                </a:solidFill>
              </a:rPr>
              <a:t>木围桩</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）挡水板</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）石护墩</a:t>
            </a:r>
            <a:endParaRPr lang="en-US" altLang="zh-CN" sz="2400" dirty="0" smtClean="0">
              <a:solidFill>
                <a:prstClr val="black"/>
              </a:solidFill>
            </a:endParaRPr>
          </a:p>
        </p:txBody>
      </p:sp>
    </p:spTree>
    <p:extLst>
      <p:ext uri="{BB962C8B-B14F-4D97-AF65-F5344CB8AC3E}">
        <p14:creationId xmlns:p14="http://schemas.microsoft.com/office/powerpoint/2010/main" val="36492513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3.2.6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根加固保护和防护设计</a:t>
            </a:r>
          </a:p>
        </p:txBody>
      </p:sp>
      <p:sp>
        <p:nvSpPr>
          <p:cNvPr id="9220" name="文本框 7"/>
          <p:cNvSpPr txBox="1"/>
          <p:nvPr/>
        </p:nvSpPr>
        <p:spPr>
          <a:xfrm>
            <a:off x="1031132" y="2500144"/>
            <a:ext cx="10330774" cy="2369880"/>
          </a:xfrm>
          <a:prstGeom prst="rect">
            <a:avLst/>
          </a:prstGeom>
          <a:noFill/>
          <a:ln w="9525">
            <a:noFill/>
          </a:ln>
        </p:spPr>
        <p:txBody>
          <a:bodyPr wrap="square">
            <a:spAutoFit/>
          </a:bodyPr>
          <a:lstStyle/>
          <a:p>
            <a:endParaRPr lang="en-US" altLang="zh-CN" sz="2400" b="1" dirty="0">
              <a:solidFill>
                <a:prstClr val="black"/>
              </a:solidFill>
            </a:endParaRPr>
          </a:p>
          <a:p>
            <a:r>
              <a:rPr lang="en-US" altLang="zh-CN" sz="2800" b="1" dirty="0" smtClean="0">
                <a:solidFill>
                  <a:prstClr val="black"/>
                </a:solidFill>
              </a:rPr>
              <a:t>3</a:t>
            </a:r>
            <a:r>
              <a:rPr lang="en-US" altLang="zh-CN" sz="2800" b="1" dirty="0">
                <a:solidFill>
                  <a:prstClr val="black"/>
                </a:solidFill>
              </a:rPr>
              <a:t>. </a:t>
            </a:r>
            <a:r>
              <a:rPr lang="zh-CN" altLang="en-US" sz="2800" b="1" dirty="0">
                <a:solidFill>
                  <a:prstClr val="black"/>
                </a:solidFill>
              </a:rPr>
              <a:t>电杆根部防护</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钢筋混凝土电杆</a:t>
            </a:r>
            <a:r>
              <a:rPr lang="zh-CN" altLang="en-US" sz="2400" dirty="0">
                <a:solidFill>
                  <a:prstClr val="black"/>
                </a:solidFill>
              </a:rPr>
              <a:t>设立在含有盐、碱或酸性土壤地带时</a:t>
            </a:r>
            <a:r>
              <a:rPr lang="en-US" altLang="zh-CN" sz="2400" dirty="0">
                <a:solidFill>
                  <a:prstClr val="black"/>
                </a:solidFill>
              </a:rPr>
              <a:t>,</a:t>
            </a:r>
            <a:r>
              <a:rPr lang="zh-CN" altLang="en-US" sz="2400" dirty="0">
                <a:solidFill>
                  <a:prstClr val="black"/>
                </a:solidFill>
              </a:rPr>
              <a:t>为避免土壤对电杆的腐蚀</a:t>
            </a:r>
            <a:r>
              <a:rPr lang="en-US" altLang="zh-CN" sz="2400" dirty="0">
                <a:solidFill>
                  <a:prstClr val="black"/>
                </a:solidFill>
              </a:rPr>
              <a:t>,</a:t>
            </a:r>
            <a:r>
              <a:rPr lang="zh-CN" altLang="en-US" sz="2400" dirty="0" smtClean="0">
                <a:solidFill>
                  <a:prstClr val="black"/>
                </a:solidFill>
              </a:rPr>
              <a:t>电杆埋</a:t>
            </a:r>
            <a:r>
              <a:rPr lang="zh-CN" altLang="en-US" sz="2400" dirty="0">
                <a:solidFill>
                  <a:prstClr val="black"/>
                </a:solidFill>
              </a:rPr>
              <a:t>入土中部分及地面以上</a:t>
            </a:r>
            <a:r>
              <a:rPr lang="en-US" altLang="zh-CN" sz="2400" dirty="0">
                <a:solidFill>
                  <a:prstClr val="black"/>
                </a:solidFill>
              </a:rPr>
              <a:t>50cm</a:t>
            </a:r>
            <a:r>
              <a:rPr lang="zh-CN" altLang="en-US" sz="2400" dirty="0">
                <a:solidFill>
                  <a:prstClr val="black"/>
                </a:solidFill>
              </a:rPr>
              <a:t>部分应涂抹熔化沥青等防腐油进行防腐。防腐油要求</a:t>
            </a:r>
            <a:r>
              <a:rPr lang="zh-CN" altLang="en-US" sz="2400" dirty="0" smtClean="0">
                <a:solidFill>
                  <a:prstClr val="black"/>
                </a:solidFill>
              </a:rPr>
              <a:t>涂抹两</a:t>
            </a:r>
            <a:r>
              <a:rPr lang="zh-CN" altLang="en-US" sz="2400" dirty="0">
                <a:solidFill>
                  <a:prstClr val="black"/>
                </a:solidFill>
              </a:rPr>
              <a:t>层</a:t>
            </a:r>
            <a:r>
              <a:rPr lang="en-US" altLang="zh-CN" sz="2400" dirty="0">
                <a:solidFill>
                  <a:prstClr val="black"/>
                </a:solidFill>
              </a:rPr>
              <a:t>,</a:t>
            </a:r>
            <a:r>
              <a:rPr lang="zh-CN" altLang="en-US" sz="2400" dirty="0">
                <a:solidFill>
                  <a:prstClr val="black"/>
                </a:solidFill>
              </a:rPr>
              <a:t>且涂抹均匀</a:t>
            </a:r>
            <a:r>
              <a:rPr lang="en-US" altLang="zh-CN" sz="2400" dirty="0">
                <a:solidFill>
                  <a:prstClr val="black"/>
                </a:solidFill>
              </a:rPr>
              <a:t>,</a:t>
            </a:r>
            <a:r>
              <a:rPr lang="zh-CN" altLang="en-US" sz="2400" dirty="0">
                <a:solidFill>
                  <a:prstClr val="black"/>
                </a:solidFill>
              </a:rPr>
              <a:t>不能有遗漏。</a:t>
            </a:r>
          </a:p>
        </p:txBody>
      </p:sp>
    </p:spTree>
    <p:extLst>
      <p:ext uri="{BB962C8B-B14F-4D97-AF65-F5344CB8AC3E}">
        <p14:creationId xmlns:p14="http://schemas.microsoft.com/office/powerpoint/2010/main" val="20202457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1133118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长</a:t>
            </a:r>
            <a:r>
              <a:rPr lang="zh-CN" altLang="en-US" sz="2800" b="1" dirty="0">
                <a:solidFill>
                  <a:srgbClr val="595959"/>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116764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sp>
        <p:nvSpPr>
          <p:cNvPr id="6" name="文本框 5"/>
          <p:cNvSpPr txBox="1"/>
          <p:nvPr/>
        </p:nvSpPr>
        <p:spPr>
          <a:xfrm>
            <a:off x="1172845" y="2125980"/>
            <a:ext cx="4064000" cy="460375"/>
          </a:xfrm>
          <a:prstGeom prst="rect">
            <a:avLst/>
          </a:prstGeom>
          <a:noFill/>
        </p:spPr>
        <p:txBody>
          <a:bodyPr wrap="square" rtlCol="0">
            <a:spAutoFit/>
          </a:bodyPr>
          <a:lstStyle/>
          <a:p>
            <a:r>
              <a:rPr lang="zh-CN" altLang="en-US" sz="2400" dirty="0" smtClean="0">
                <a:latin typeface="Calibri" panose="020F0502020204030204" pitchFamily="34" charset="0"/>
              </a:rPr>
              <a:t>        ②</a:t>
            </a:r>
            <a:r>
              <a:rPr lang="zh-CN" altLang="en-US" sz="2400" dirty="0"/>
              <a:t>实际光纤截止波长</a:t>
            </a:r>
          </a:p>
        </p:txBody>
      </p:sp>
      <p:sp>
        <p:nvSpPr>
          <p:cNvPr id="10" name="文本框 9"/>
          <p:cNvSpPr txBox="1"/>
          <p:nvPr/>
        </p:nvSpPr>
        <p:spPr>
          <a:xfrm>
            <a:off x="1772112" y="2880677"/>
            <a:ext cx="4064000" cy="1753235"/>
          </a:xfrm>
          <a:prstGeom prst="rect">
            <a:avLst/>
          </a:prstGeom>
          <a:noFill/>
        </p:spPr>
        <p:txBody>
          <a:bodyPr wrap="square" rtlCol="0">
            <a:spAutoFit/>
          </a:bodyPr>
          <a:lstStyle/>
          <a:p>
            <a:pPr>
              <a:lnSpc>
                <a:spcPct val="150000"/>
              </a:lnSpc>
            </a:pPr>
            <a:r>
              <a:rPr lang="en-US" altLang="zh-CN" sz="2400"/>
              <a:t>A.2m</a:t>
            </a:r>
            <a:r>
              <a:rPr lang="zh-CN" altLang="en-US" sz="2400"/>
              <a:t>预涂覆光纤截止波长</a:t>
            </a:r>
            <a:r>
              <a:rPr lang="en-US" altLang="zh-CN" sz="2400"/>
              <a:t>λc</a:t>
            </a:r>
          </a:p>
          <a:p>
            <a:pPr>
              <a:lnSpc>
                <a:spcPct val="150000"/>
              </a:lnSpc>
            </a:pPr>
            <a:r>
              <a:rPr lang="en-US" altLang="zh-CN" sz="2400"/>
              <a:t>B.</a:t>
            </a:r>
            <a:r>
              <a:rPr lang="zh-CN" altLang="en-US" sz="2400"/>
              <a:t>成缆光纤截止波长</a:t>
            </a:r>
            <a:r>
              <a:rPr lang="en-US" altLang="zh-CN" sz="2400"/>
              <a:t>λcc</a:t>
            </a:r>
          </a:p>
          <a:p>
            <a:pPr>
              <a:lnSpc>
                <a:spcPct val="150000"/>
              </a:lnSpc>
            </a:pPr>
            <a:r>
              <a:rPr lang="en-US" altLang="zh-CN" sz="2400"/>
              <a:t>C.</a:t>
            </a:r>
            <a:r>
              <a:rPr lang="zh-CN" altLang="en-US" sz="2400"/>
              <a:t>有效截止波长</a:t>
            </a:r>
            <a:r>
              <a:rPr lang="en-US" altLang="zh-CN" sz="2400"/>
              <a:t>λce</a:t>
            </a:r>
          </a:p>
        </p:txBody>
      </p:sp>
      <p:graphicFrame>
        <p:nvGraphicFramePr>
          <p:cNvPr id="4" name="对象 -2147482616"/>
          <p:cNvGraphicFramePr>
            <a:graphicFrameLocks noChangeAspect="1"/>
          </p:cNvGraphicFramePr>
          <p:nvPr/>
        </p:nvGraphicFramePr>
        <p:xfrm>
          <a:off x="2011045" y="5679440"/>
          <a:ext cx="3007995" cy="594995"/>
        </p:xfrm>
        <a:graphic>
          <a:graphicData uri="http://schemas.openxmlformats.org/presentationml/2006/ole">
            <mc:AlternateContent xmlns:mc="http://schemas.openxmlformats.org/markup-compatibility/2006">
              <mc:Choice xmlns:v="urn:schemas-microsoft-com:vml" Requires="v">
                <p:oleObj spid="_x0000_s8216" r:id="rId4" imgW="1155700" imgH="228600" progId="Equation.3">
                  <p:embed/>
                </p:oleObj>
              </mc:Choice>
              <mc:Fallback>
                <p:oleObj r:id="rId4" imgW="1155700" imgH="228600" progId="Equation.3">
                  <p:embed/>
                  <p:pic>
                    <p:nvPicPr>
                      <p:cNvPr id="0" name="图片 3075"/>
                      <p:cNvPicPr/>
                      <p:nvPr/>
                    </p:nvPicPr>
                    <p:blipFill>
                      <a:blip r:embed="rId5"/>
                      <a:stretch>
                        <a:fillRect/>
                      </a:stretch>
                    </p:blipFill>
                    <p:spPr>
                      <a:xfrm>
                        <a:off x="2011045" y="5679440"/>
                        <a:ext cx="3007995" cy="594995"/>
                      </a:xfrm>
                      <a:prstGeom prst="rect">
                        <a:avLst/>
                      </a:prstGeom>
                      <a:noFill/>
                      <a:ln w="38100">
                        <a:noFill/>
                        <a:miter/>
                      </a:ln>
                    </p:spPr>
                  </p:pic>
                </p:oleObj>
              </mc:Fallback>
            </mc:AlternateContent>
          </a:graphicData>
        </a:graphic>
      </p:graphicFrame>
      <p:sp>
        <p:nvSpPr>
          <p:cNvPr id="11" name="文本框 10"/>
          <p:cNvSpPr txBox="1"/>
          <p:nvPr/>
        </p:nvSpPr>
        <p:spPr>
          <a:xfrm>
            <a:off x="1772112" y="4926488"/>
            <a:ext cx="4064000" cy="460375"/>
          </a:xfrm>
          <a:prstGeom prst="rect">
            <a:avLst/>
          </a:prstGeom>
          <a:noFill/>
        </p:spPr>
        <p:txBody>
          <a:bodyPr wrap="square" rtlCol="0">
            <a:spAutoFit/>
          </a:bodyPr>
          <a:lstStyle/>
          <a:p>
            <a:r>
              <a:rPr lang="zh-CN" altLang="en-US" sz="2400" dirty="0"/>
              <a:t>四种截止波长的关系</a:t>
            </a:r>
            <a:r>
              <a:rPr lang="en-US" altLang="zh-CN" sz="2400" dirty="0"/>
              <a:t>:</a:t>
            </a:r>
          </a:p>
        </p:txBody>
      </p:sp>
      <p:sp>
        <p:nvSpPr>
          <p:cNvPr id="13" name="文本框 12"/>
          <p:cNvSpPr txBox="1"/>
          <p:nvPr/>
        </p:nvSpPr>
        <p:spPr>
          <a:xfrm>
            <a:off x="6050280" y="5808028"/>
            <a:ext cx="5080000" cy="337185"/>
          </a:xfrm>
          <a:prstGeom prst="rect">
            <a:avLst/>
          </a:prstGeom>
        </p:spPr>
        <p:txBody>
          <a:bodyPr>
            <a:spAutoFit/>
          </a:bodyPr>
          <a:lstStyle/>
          <a:p>
            <a:r>
              <a:rPr lang="en-US" altLang="zh-CN" sz="1600">
                <a:solidFill>
                  <a:srgbClr val="000000"/>
                </a:solidFill>
                <a:latin typeface="+mn-lt"/>
                <a:ea typeface="+mn-lt"/>
              </a:rPr>
              <a:t>(1-8)</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3.2.7  </a:t>
            </a:r>
            <a:r>
              <a:rPr lang="zh-CN" altLang="en-US" sz="3200" dirty="0" smtClean="0">
                <a:solidFill>
                  <a:prstClr val="white"/>
                </a:solidFill>
                <a:latin typeface="微软雅黑" panose="020B0503020204020204" pitchFamily="34" charset="-122"/>
                <a:ea typeface="微软雅黑" panose="020B0503020204020204" pitchFamily="34" charset="-122"/>
              </a:rPr>
              <a:t>架空光缆吊线设计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2130493"/>
            <a:ext cx="10881333" cy="3847207"/>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架空光缆安装方式选择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架空光缆</a:t>
            </a:r>
            <a:r>
              <a:rPr lang="zh-CN" altLang="en-US" sz="2400" dirty="0">
                <a:solidFill>
                  <a:prstClr val="black"/>
                </a:solidFill>
              </a:rPr>
              <a:t>安装主要有钢绞线支承式和自承式两种</a:t>
            </a:r>
            <a:r>
              <a:rPr lang="en-US" altLang="zh-CN" sz="2400" dirty="0">
                <a:solidFill>
                  <a:prstClr val="black"/>
                </a:solidFill>
              </a:rPr>
              <a:t>,</a:t>
            </a:r>
            <a:r>
              <a:rPr lang="zh-CN" altLang="en-US" sz="2400" dirty="0">
                <a:solidFill>
                  <a:prstClr val="black"/>
                </a:solidFill>
              </a:rPr>
              <a:t>我国优选钢绞线支承式。钢绞线</a:t>
            </a:r>
            <a:r>
              <a:rPr lang="zh-CN" altLang="en-US" sz="2400" dirty="0" smtClean="0">
                <a:solidFill>
                  <a:prstClr val="black"/>
                </a:solidFill>
              </a:rPr>
              <a:t>支承</a:t>
            </a:r>
            <a:r>
              <a:rPr lang="zh-CN" altLang="en-US" sz="2400" dirty="0">
                <a:solidFill>
                  <a:prstClr val="black"/>
                </a:solidFill>
              </a:rPr>
              <a:t>式光缆架设又分为捆扎式</a:t>
            </a:r>
            <a:r>
              <a:rPr lang="en-US" altLang="zh-CN" sz="2400" dirty="0">
                <a:solidFill>
                  <a:prstClr val="black"/>
                </a:solidFill>
              </a:rPr>
              <a:t>(</a:t>
            </a:r>
            <a:r>
              <a:rPr lang="zh-CN" altLang="en-US" sz="2400" dirty="0">
                <a:solidFill>
                  <a:prstClr val="black"/>
                </a:solidFill>
              </a:rPr>
              <a:t>又称缠绕式</a:t>
            </a:r>
            <a:r>
              <a:rPr lang="en-US" altLang="zh-CN" sz="2400" dirty="0">
                <a:solidFill>
                  <a:prstClr val="black"/>
                </a:solidFill>
              </a:rPr>
              <a:t>)</a:t>
            </a:r>
            <a:r>
              <a:rPr lang="zh-CN" altLang="en-US" sz="2400" dirty="0">
                <a:solidFill>
                  <a:prstClr val="black"/>
                </a:solidFill>
              </a:rPr>
              <a:t>和挂钩式</a:t>
            </a:r>
            <a:r>
              <a:rPr lang="en-US" altLang="zh-CN" sz="2400" dirty="0">
                <a:solidFill>
                  <a:prstClr val="black"/>
                </a:solidFill>
              </a:rPr>
              <a:t>(</a:t>
            </a:r>
            <a:r>
              <a:rPr lang="zh-CN" altLang="en-US" sz="2400" dirty="0">
                <a:solidFill>
                  <a:prstClr val="black"/>
                </a:solidFill>
              </a:rPr>
              <a:t>又称吊挂式</a:t>
            </a:r>
            <a:r>
              <a:rPr lang="en-US" altLang="zh-CN" sz="2400" dirty="0">
                <a:solidFill>
                  <a:prstClr val="black"/>
                </a:solidFill>
              </a:rPr>
              <a:t>)</a:t>
            </a:r>
            <a:r>
              <a:rPr lang="zh-CN" altLang="en-US" sz="2400" dirty="0">
                <a:solidFill>
                  <a:prstClr val="black"/>
                </a:solidFill>
              </a:rPr>
              <a:t>两种方式。捆扎式具有抗风压能力强、施工效率高和便于维护的优点</a:t>
            </a:r>
            <a:r>
              <a:rPr lang="en-US" altLang="zh-CN" sz="2400" dirty="0">
                <a:solidFill>
                  <a:prstClr val="black"/>
                </a:solidFill>
              </a:rPr>
              <a:t>,</a:t>
            </a:r>
            <a:r>
              <a:rPr lang="zh-CN" altLang="en-US" sz="2400" dirty="0">
                <a:solidFill>
                  <a:prstClr val="black"/>
                </a:solidFill>
              </a:rPr>
              <a:t>但其施工条件限制性较多</a:t>
            </a:r>
            <a:r>
              <a:rPr lang="en-US" altLang="zh-CN" sz="2400" dirty="0">
                <a:solidFill>
                  <a:prstClr val="black"/>
                </a:solidFill>
              </a:rPr>
              <a:t>,</a:t>
            </a:r>
            <a:r>
              <a:rPr lang="zh-CN" altLang="en-US" sz="2400" dirty="0">
                <a:solidFill>
                  <a:prstClr val="black"/>
                </a:solidFill>
              </a:rPr>
              <a:t>一般不推荐采用。</a:t>
            </a:r>
            <a:endParaRPr lang="en-US" altLang="zh-CN" sz="2400" dirty="0" smtClean="0">
              <a:solidFill>
                <a:prstClr val="black"/>
              </a:solidFill>
            </a:endParaRPr>
          </a:p>
          <a:p>
            <a:endParaRPr lang="en-US" altLang="zh-CN" sz="2400" b="1" dirty="0" smtClean="0">
              <a:solidFill>
                <a:prstClr val="black"/>
              </a:solidFill>
            </a:endParaRPr>
          </a:p>
          <a:p>
            <a:r>
              <a:rPr lang="zh-CN" altLang="en-US" sz="2400" dirty="0" smtClean="0">
                <a:solidFill>
                  <a:prstClr val="black"/>
                </a:solidFill>
              </a:rPr>
              <a:t>       一</a:t>
            </a:r>
            <a:r>
              <a:rPr lang="zh-CN" altLang="en-US" sz="2400" dirty="0">
                <a:solidFill>
                  <a:prstClr val="black"/>
                </a:solidFill>
              </a:rPr>
              <a:t>条架空吊线宜架挂一条光缆</a:t>
            </a:r>
            <a:r>
              <a:rPr lang="en-US" altLang="zh-CN" sz="2400" dirty="0">
                <a:solidFill>
                  <a:prstClr val="black"/>
                </a:solidFill>
              </a:rPr>
              <a:t>,</a:t>
            </a:r>
            <a:r>
              <a:rPr lang="zh-CN" altLang="en-US" sz="2400" dirty="0">
                <a:solidFill>
                  <a:prstClr val="black"/>
                </a:solidFill>
              </a:rPr>
              <a:t>在特殊情况下和在吊线承载强度范围内</a:t>
            </a:r>
            <a:r>
              <a:rPr lang="en-US" altLang="zh-CN" sz="2400" dirty="0">
                <a:solidFill>
                  <a:prstClr val="black"/>
                </a:solidFill>
              </a:rPr>
              <a:t>,</a:t>
            </a:r>
            <a:r>
              <a:rPr lang="zh-CN" altLang="en-US" sz="2400" dirty="0">
                <a:solidFill>
                  <a:prstClr val="black"/>
                </a:solidFill>
              </a:rPr>
              <a:t>可增加架挂</a:t>
            </a:r>
            <a:r>
              <a:rPr lang="zh-CN" altLang="en-US" sz="2400" dirty="0" smtClean="0">
                <a:solidFill>
                  <a:prstClr val="black"/>
                </a:solidFill>
              </a:rPr>
              <a:t>光缆</a:t>
            </a:r>
            <a:r>
              <a:rPr lang="en-US" altLang="zh-CN" sz="2400" dirty="0">
                <a:solidFill>
                  <a:prstClr val="black"/>
                </a:solidFill>
              </a:rPr>
              <a:t>,</a:t>
            </a:r>
            <a:r>
              <a:rPr lang="zh-CN" altLang="en-US" sz="2400" dirty="0">
                <a:solidFill>
                  <a:prstClr val="black"/>
                </a:solidFill>
              </a:rPr>
              <a:t>但加挂距离必须短</a:t>
            </a:r>
            <a:r>
              <a:rPr lang="en-US" altLang="zh-CN" sz="2400" dirty="0">
                <a:solidFill>
                  <a:prstClr val="black"/>
                </a:solidFill>
              </a:rPr>
              <a:t>,</a:t>
            </a:r>
            <a:r>
              <a:rPr lang="zh-CN" altLang="en-US" sz="2400" dirty="0">
                <a:solidFill>
                  <a:prstClr val="black"/>
                </a:solidFill>
              </a:rPr>
              <a:t>以避免维护时查找光缆困难。</a:t>
            </a:r>
            <a:endParaRPr lang="en-US" altLang="zh-CN" sz="2400" dirty="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1588158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3.2.7  </a:t>
            </a:r>
            <a:r>
              <a:rPr lang="zh-CN" altLang="en-US" sz="3200" dirty="0" smtClean="0">
                <a:solidFill>
                  <a:prstClr val="white"/>
                </a:solidFill>
                <a:latin typeface="微软雅黑" panose="020B0503020204020204" pitchFamily="34" charset="-122"/>
                <a:ea typeface="微软雅黑" panose="020B0503020204020204" pitchFamily="34" charset="-122"/>
              </a:rPr>
              <a:t>架空光缆吊线设计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2130493"/>
            <a:ext cx="10881333" cy="4216539"/>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a:solidFill>
                  <a:prstClr val="black"/>
                </a:solidFill>
              </a:rPr>
              <a:t>架空光缆吊线规格选择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架空光缆</a:t>
            </a:r>
            <a:r>
              <a:rPr lang="zh-CN" altLang="en-US" sz="2400" dirty="0">
                <a:solidFill>
                  <a:prstClr val="black"/>
                </a:solidFill>
              </a:rPr>
              <a:t>吊线一般采用</a:t>
            </a:r>
            <a:r>
              <a:rPr lang="en-US" altLang="zh-CN" sz="2400" dirty="0">
                <a:solidFill>
                  <a:prstClr val="black"/>
                </a:solidFill>
              </a:rPr>
              <a:t>7/2.2</a:t>
            </a:r>
            <a:r>
              <a:rPr lang="zh-CN" altLang="en-US" sz="2400" dirty="0">
                <a:solidFill>
                  <a:prstClr val="black"/>
                </a:solidFill>
              </a:rPr>
              <a:t>、</a:t>
            </a:r>
            <a:r>
              <a:rPr lang="en-US" altLang="zh-CN" sz="2400" dirty="0">
                <a:solidFill>
                  <a:prstClr val="black"/>
                </a:solidFill>
              </a:rPr>
              <a:t>7/2.6</a:t>
            </a:r>
            <a:r>
              <a:rPr lang="zh-CN" altLang="en-US" sz="2400" dirty="0">
                <a:solidFill>
                  <a:prstClr val="black"/>
                </a:solidFill>
              </a:rPr>
              <a:t>、</a:t>
            </a:r>
            <a:r>
              <a:rPr lang="en-US" altLang="zh-CN" sz="2400" dirty="0">
                <a:solidFill>
                  <a:prstClr val="black"/>
                </a:solidFill>
              </a:rPr>
              <a:t>7/3.0</a:t>
            </a:r>
            <a:r>
              <a:rPr lang="zh-CN" altLang="en-US" sz="2400" dirty="0">
                <a:solidFill>
                  <a:prstClr val="black"/>
                </a:solidFill>
              </a:rPr>
              <a:t>三种规格的镀锌</a:t>
            </a:r>
            <a:r>
              <a:rPr lang="zh-CN" altLang="en-US" sz="2400" dirty="0" smtClean="0">
                <a:solidFill>
                  <a:prstClr val="black"/>
                </a:solidFill>
              </a:rPr>
              <a:t>钢绞线。</a:t>
            </a:r>
            <a:endParaRPr lang="en-US" altLang="zh-CN" sz="2400" dirty="0" smtClean="0">
              <a:solidFill>
                <a:prstClr val="black"/>
              </a:solidFill>
            </a:endParaRPr>
          </a:p>
          <a:p>
            <a:endParaRPr lang="en-US" altLang="zh-CN" sz="2400" b="1" dirty="0" smtClean="0">
              <a:solidFill>
                <a:prstClr val="black"/>
              </a:solidFill>
            </a:endParaRPr>
          </a:p>
          <a:p>
            <a:r>
              <a:rPr lang="zh-CN" altLang="en-US" sz="2400" dirty="0" smtClean="0">
                <a:solidFill>
                  <a:prstClr val="black"/>
                </a:solidFill>
              </a:rPr>
              <a:t>       架空光缆</a:t>
            </a:r>
            <a:r>
              <a:rPr lang="zh-CN" altLang="en-US" sz="2400" dirty="0">
                <a:solidFill>
                  <a:prstClr val="black"/>
                </a:solidFill>
              </a:rPr>
              <a:t>吊线规格设计应首先根据实际情况选择某种规格的钢绞线</a:t>
            </a:r>
            <a:r>
              <a:rPr lang="en-US" altLang="zh-CN" sz="2400" dirty="0">
                <a:solidFill>
                  <a:prstClr val="black"/>
                </a:solidFill>
              </a:rPr>
              <a:t>(</a:t>
            </a:r>
            <a:r>
              <a:rPr lang="zh-CN" altLang="en-US" sz="2400" dirty="0" smtClean="0">
                <a:solidFill>
                  <a:prstClr val="black"/>
                </a:solidFill>
              </a:rPr>
              <a:t>比如</a:t>
            </a:r>
            <a:r>
              <a:rPr lang="en-US" altLang="zh-CN" sz="2400" dirty="0" smtClean="0">
                <a:solidFill>
                  <a:prstClr val="black"/>
                </a:solidFill>
              </a:rPr>
              <a:t>7/2.2</a:t>
            </a:r>
            <a:r>
              <a:rPr lang="zh-CN" altLang="en-US" sz="2400" dirty="0" smtClean="0">
                <a:solidFill>
                  <a:prstClr val="black"/>
                </a:solidFill>
              </a:rPr>
              <a:t>或</a:t>
            </a:r>
            <a:r>
              <a:rPr lang="en-US" altLang="zh-CN" sz="2400" dirty="0" smtClean="0">
                <a:solidFill>
                  <a:prstClr val="black"/>
                </a:solidFill>
              </a:rPr>
              <a:t>7/2.6</a:t>
            </a:r>
            <a:r>
              <a:rPr lang="zh-CN" altLang="en-US" sz="2400" dirty="0">
                <a:solidFill>
                  <a:prstClr val="black"/>
                </a:solidFill>
              </a:rPr>
              <a:t>或</a:t>
            </a:r>
            <a:r>
              <a:rPr lang="en-US" altLang="zh-CN" sz="2400" dirty="0">
                <a:solidFill>
                  <a:prstClr val="black"/>
                </a:solidFill>
              </a:rPr>
              <a:t>7/3.0)</a:t>
            </a:r>
            <a:r>
              <a:rPr lang="zh-CN" altLang="en-US" sz="2400" dirty="0">
                <a:solidFill>
                  <a:prstClr val="black"/>
                </a:solidFill>
              </a:rPr>
              <a:t>进行计算</a:t>
            </a:r>
            <a:r>
              <a:rPr lang="en-US" altLang="zh-CN" sz="2400" dirty="0">
                <a:solidFill>
                  <a:prstClr val="black"/>
                </a:solidFill>
              </a:rPr>
              <a:t>,</a:t>
            </a:r>
            <a:r>
              <a:rPr lang="zh-CN" altLang="en-US" sz="2400" dirty="0">
                <a:solidFill>
                  <a:prstClr val="black"/>
                </a:solidFill>
              </a:rPr>
              <a:t>若不符合要求</a:t>
            </a:r>
            <a:r>
              <a:rPr lang="en-US" altLang="zh-CN" sz="2400" dirty="0">
                <a:solidFill>
                  <a:prstClr val="black"/>
                </a:solidFill>
              </a:rPr>
              <a:t>,</a:t>
            </a:r>
            <a:r>
              <a:rPr lang="zh-CN" altLang="en-US" sz="2400" dirty="0">
                <a:solidFill>
                  <a:prstClr val="black"/>
                </a:solidFill>
              </a:rPr>
              <a:t>则应选择更高一级规格的钢绞线</a:t>
            </a:r>
            <a:r>
              <a:rPr lang="zh-CN" altLang="en-US" sz="2400" dirty="0" smtClean="0">
                <a:solidFill>
                  <a:prstClr val="black"/>
                </a:solidFill>
              </a:rPr>
              <a:t>重新计算</a:t>
            </a:r>
            <a:r>
              <a:rPr lang="zh-CN" altLang="en-US" sz="2400" dirty="0">
                <a:solidFill>
                  <a:prstClr val="black"/>
                </a:solidFill>
              </a:rPr>
              <a:t>和</a:t>
            </a:r>
            <a:r>
              <a:rPr lang="zh-CN" altLang="en-US" sz="2400" dirty="0" smtClean="0">
                <a:solidFill>
                  <a:prstClr val="black"/>
                </a:solidFill>
              </a:rPr>
              <a:t>验证</a:t>
            </a:r>
            <a:r>
              <a:rPr lang="en-US" altLang="zh-CN" sz="2400" dirty="0">
                <a:solidFill>
                  <a:prstClr val="black"/>
                </a:solidFill>
              </a:rPr>
              <a:t>,</a:t>
            </a:r>
            <a:r>
              <a:rPr lang="zh-CN" altLang="en-US" sz="2400" dirty="0">
                <a:solidFill>
                  <a:prstClr val="black"/>
                </a:solidFill>
              </a:rPr>
              <a:t>直到满足要求为止。若采用</a:t>
            </a:r>
            <a:r>
              <a:rPr lang="en-US" altLang="zh-CN" sz="2400" dirty="0">
                <a:solidFill>
                  <a:prstClr val="black"/>
                </a:solidFill>
              </a:rPr>
              <a:t>7/3.0</a:t>
            </a:r>
            <a:r>
              <a:rPr lang="zh-CN" altLang="en-US" sz="2400" dirty="0">
                <a:solidFill>
                  <a:prstClr val="black"/>
                </a:solidFill>
              </a:rPr>
              <a:t>单条钢绞线不能符合强度要求</a:t>
            </a:r>
            <a:r>
              <a:rPr lang="en-US" altLang="zh-CN" sz="2400" dirty="0">
                <a:solidFill>
                  <a:prstClr val="black"/>
                </a:solidFill>
              </a:rPr>
              <a:t>,</a:t>
            </a:r>
            <a:r>
              <a:rPr lang="zh-CN" altLang="en-US" sz="2400" dirty="0">
                <a:solidFill>
                  <a:prstClr val="black"/>
                </a:solidFill>
              </a:rPr>
              <a:t>则应采用增加辅助</a:t>
            </a:r>
            <a:r>
              <a:rPr lang="zh-CN" altLang="en-US" sz="2400" dirty="0" smtClean="0">
                <a:solidFill>
                  <a:prstClr val="black"/>
                </a:solidFill>
              </a:rPr>
              <a:t>吊线</a:t>
            </a:r>
            <a:r>
              <a:rPr lang="zh-CN" altLang="en-US" sz="2400" dirty="0">
                <a:solidFill>
                  <a:prstClr val="black"/>
                </a:solidFill>
              </a:rPr>
              <a:t>的方式来增加吊线强度</a:t>
            </a:r>
            <a:r>
              <a:rPr lang="en-US" altLang="zh-CN" sz="2400" dirty="0">
                <a:solidFill>
                  <a:prstClr val="black"/>
                </a:solidFill>
              </a:rPr>
              <a:t>,</a:t>
            </a:r>
            <a:r>
              <a:rPr lang="zh-CN" altLang="en-US" sz="2400" dirty="0">
                <a:solidFill>
                  <a:prstClr val="black"/>
                </a:solidFill>
              </a:rPr>
              <a:t>以达到架挂光缆的强度要求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不同</a:t>
            </a:r>
            <a:r>
              <a:rPr lang="zh-CN" altLang="en-US" sz="2400" dirty="0">
                <a:solidFill>
                  <a:prstClr val="black"/>
                </a:solidFill>
              </a:rPr>
              <a:t>负荷区普通杆距杆路吊挂架空光缆</a:t>
            </a:r>
            <a:r>
              <a:rPr lang="en-US" altLang="zh-CN" sz="2400" dirty="0">
                <a:solidFill>
                  <a:prstClr val="black"/>
                </a:solidFill>
              </a:rPr>
              <a:t>,</a:t>
            </a:r>
            <a:r>
              <a:rPr lang="zh-CN" altLang="en-US" sz="2400" dirty="0">
                <a:solidFill>
                  <a:prstClr val="black"/>
                </a:solidFill>
              </a:rPr>
              <a:t>通常</a:t>
            </a:r>
            <a:r>
              <a:rPr lang="zh-CN" altLang="en-US" sz="2400" dirty="0" smtClean="0">
                <a:solidFill>
                  <a:prstClr val="black"/>
                </a:solidFill>
              </a:rPr>
              <a:t>按照规定</a:t>
            </a:r>
            <a:r>
              <a:rPr lang="zh-CN" altLang="en-US" sz="2400" dirty="0">
                <a:solidFill>
                  <a:prstClr val="black"/>
                </a:solidFill>
              </a:rPr>
              <a:t>要求选用</a:t>
            </a:r>
            <a:r>
              <a:rPr lang="zh-CN" altLang="en-US" sz="2400" dirty="0" smtClean="0">
                <a:solidFill>
                  <a:prstClr val="black"/>
                </a:solidFill>
              </a:rPr>
              <a:t>架空</a:t>
            </a:r>
            <a:r>
              <a:rPr lang="zh-CN" altLang="en-US" sz="2400" dirty="0">
                <a:solidFill>
                  <a:prstClr val="black"/>
                </a:solidFill>
              </a:rPr>
              <a:t>吊线</a:t>
            </a:r>
            <a:r>
              <a:rPr lang="en-US" altLang="zh-CN" sz="2400" dirty="0">
                <a:solidFill>
                  <a:prstClr val="black"/>
                </a:solidFill>
              </a:rPr>
              <a:t>,</a:t>
            </a:r>
            <a:r>
              <a:rPr lang="zh-CN" altLang="en-US" sz="2400" dirty="0">
                <a:solidFill>
                  <a:prstClr val="black"/>
                </a:solidFill>
              </a:rPr>
              <a:t>超重负荷区吊线应另行特殊设计。</a:t>
            </a:r>
            <a:endParaRPr lang="en-US" altLang="zh-CN" sz="2400" dirty="0" smtClean="0">
              <a:solidFill>
                <a:prstClr val="black"/>
              </a:solidFill>
            </a:endParaRPr>
          </a:p>
        </p:txBody>
      </p:sp>
    </p:spTree>
    <p:extLst>
      <p:ext uri="{BB962C8B-B14F-4D97-AF65-F5344CB8AC3E}">
        <p14:creationId xmlns:p14="http://schemas.microsoft.com/office/powerpoint/2010/main" val="21645440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757061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长</a:t>
            </a:r>
            <a:r>
              <a:rPr lang="zh-CN" altLang="en-US" sz="2800" b="1" dirty="0">
                <a:solidFill>
                  <a:srgbClr val="FF0000"/>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拉线</a:t>
            </a:r>
            <a:r>
              <a:rPr lang="zh-CN" altLang="en-US" sz="2800" b="1" dirty="0">
                <a:solidFill>
                  <a:srgbClr val="595959"/>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831627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3.2.8  </a:t>
            </a:r>
            <a:r>
              <a:rPr lang="zh-CN" altLang="en-US" sz="3200" dirty="0" smtClean="0">
                <a:solidFill>
                  <a:prstClr val="white"/>
                </a:solidFill>
                <a:latin typeface="微软雅黑" panose="020B0503020204020204" pitchFamily="34" charset="-122"/>
                <a:ea typeface="微软雅黑" panose="020B0503020204020204" pitchFamily="34" charset="-122"/>
              </a:rPr>
              <a:t>长</a:t>
            </a:r>
            <a:r>
              <a:rPr lang="zh-CN" altLang="en-US" sz="3200" dirty="0">
                <a:solidFill>
                  <a:prstClr val="white"/>
                </a:solidFill>
                <a:latin typeface="微软雅黑" panose="020B0503020204020204" pitchFamily="34" charset="-122"/>
                <a:ea typeface="微软雅黑" panose="020B0503020204020204" pitchFamily="34" charset="-122"/>
              </a:rPr>
              <a:t>杆档与飞线设计</a:t>
            </a:r>
          </a:p>
        </p:txBody>
      </p:sp>
      <p:sp>
        <p:nvSpPr>
          <p:cNvPr id="9220" name="文本框 7"/>
          <p:cNvSpPr txBox="1"/>
          <p:nvPr/>
        </p:nvSpPr>
        <p:spPr>
          <a:xfrm>
            <a:off x="314325" y="1371735"/>
            <a:ext cx="10881333" cy="5324535"/>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长杆档</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光缆</a:t>
            </a:r>
            <a:r>
              <a:rPr lang="zh-CN" altLang="en-US" sz="2400" dirty="0">
                <a:solidFill>
                  <a:prstClr val="black"/>
                </a:solidFill>
              </a:rPr>
              <a:t>垂度会随杆距的增长而增大</a:t>
            </a:r>
            <a:r>
              <a:rPr lang="en-US" altLang="zh-CN" sz="2400" dirty="0">
                <a:solidFill>
                  <a:prstClr val="black"/>
                </a:solidFill>
              </a:rPr>
              <a:t>,</a:t>
            </a:r>
            <a:r>
              <a:rPr lang="zh-CN" altLang="en-US" sz="2400" dirty="0">
                <a:solidFill>
                  <a:prstClr val="black"/>
                </a:solidFill>
              </a:rPr>
              <a:t>长杆档两侧电杆长度应满足杆上最低一层光缆在</a:t>
            </a:r>
            <a:r>
              <a:rPr lang="zh-CN" altLang="en-US" sz="2400" dirty="0" smtClean="0">
                <a:solidFill>
                  <a:prstClr val="black"/>
                </a:solidFill>
              </a:rPr>
              <a:t>最大</a:t>
            </a:r>
            <a:r>
              <a:rPr lang="zh-CN" altLang="en-US" sz="2400" dirty="0">
                <a:solidFill>
                  <a:prstClr val="black"/>
                </a:solidFill>
              </a:rPr>
              <a:t>垂度时与地面或其他建筑物的隔距要求。</a:t>
            </a: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长</a:t>
            </a:r>
            <a:r>
              <a:rPr lang="zh-CN" altLang="en-US" sz="2400" dirty="0">
                <a:solidFill>
                  <a:prstClr val="black"/>
                </a:solidFill>
              </a:rPr>
              <a:t>杆档杆距大于标准杆距</a:t>
            </a:r>
            <a:r>
              <a:rPr lang="en-US" altLang="zh-CN" sz="2400" dirty="0">
                <a:solidFill>
                  <a:prstClr val="black"/>
                </a:solidFill>
              </a:rPr>
              <a:t>,</a:t>
            </a:r>
            <a:r>
              <a:rPr lang="zh-CN" altLang="en-US" sz="2400" dirty="0">
                <a:solidFill>
                  <a:prstClr val="black"/>
                </a:solidFill>
              </a:rPr>
              <a:t>杆上负荷较大</a:t>
            </a:r>
            <a:r>
              <a:rPr lang="en-US" altLang="zh-CN" sz="2400" dirty="0">
                <a:solidFill>
                  <a:prstClr val="black"/>
                </a:solidFill>
              </a:rPr>
              <a:t>,</a:t>
            </a:r>
            <a:r>
              <a:rPr lang="zh-CN" altLang="en-US" sz="2400" dirty="0">
                <a:solidFill>
                  <a:prstClr val="black"/>
                </a:solidFill>
              </a:rPr>
              <a:t>应对长杆档电杆进行加固</a:t>
            </a:r>
            <a:r>
              <a:rPr lang="en-US" altLang="zh-CN" sz="2400" dirty="0">
                <a:solidFill>
                  <a:prstClr val="black"/>
                </a:solidFill>
              </a:rPr>
              <a:t>,</a:t>
            </a:r>
            <a:r>
              <a:rPr lang="zh-CN" altLang="en-US" sz="2400" dirty="0">
                <a:solidFill>
                  <a:prstClr val="black"/>
                </a:solidFill>
              </a:rPr>
              <a:t>其加固措施如下</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）杆</a:t>
            </a:r>
            <a:r>
              <a:rPr lang="zh-CN" altLang="en-US" sz="2400" dirty="0">
                <a:solidFill>
                  <a:prstClr val="black"/>
                </a:solidFill>
              </a:rPr>
              <a:t>距未超过标准杆距</a:t>
            </a:r>
            <a:r>
              <a:rPr lang="en-US" altLang="zh-CN" sz="2400" dirty="0">
                <a:solidFill>
                  <a:prstClr val="black"/>
                </a:solidFill>
              </a:rPr>
              <a:t>50%</a:t>
            </a:r>
            <a:r>
              <a:rPr lang="zh-CN" altLang="en-US" sz="2400" dirty="0">
                <a:solidFill>
                  <a:prstClr val="black"/>
                </a:solidFill>
              </a:rPr>
              <a:t>和风力未超过</a:t>
            </a:r>
            <a:r>
              <a:rPr lang="en-US" altLang="zh-CN" sz="2400" dirty="0">
                <a:solidFill>
                  <a:prstClr val="black"/>
                </a:solidFill>
              </a:rPr>
              <a:t>10m/s</a:t>
            </a:r>
            <a:r>
              <a:rPr lang="zh-CN" altLang="en-US" sz="2400" dirty="0">
                <a:solidFill>
                  <a:prstClr val="black"/>
                </a:solidFill>
              </a:rPr>
              <a:t>的地区</a:t>
            </a:r>
            <a:r>
              <a:rPr lang="en-US" altLang="zh-CN" sz="2400" dirty="0">
                <a:solidFill>
                  <a:prstClr val="black"/>
                </a:solidFill>
              </a:rPr>
              <a:t>,</a:t>
            </a:r>
            <a:r>
              <a:rPr lang="zh-CN" altLang="en-US" sz="2400" dirty="0">
                <a:solidFill>
                  <a:prstClr val="black"/>
                </a:solidFill>
              </a:rPr>
              <a:t>应在长杆档两侧电杆的</a:t>
            </a:r>
            <a:r>
              <a:rPr lang="zh-CN" altLang="en-US" sz="2400" dirty="0" smtClean="0">
                <a:solidFill>
                  <a:prstClr val="black"/>
                </a:solidFill>
              </a:rPr>
              <a:t>反侧</a:t>
            </a:r>
            <a:r>
              <a:rPr lang="zh-CN" altLang="en-US" sz="2400" dirty="0">
                <a:solidFill>
                  <a:prstClr val="black"/>
                </a:solidFill>
              </a:rPr>
              <a:t>方向上各加装一条顶头拉线</a:t>
            </a:r>
            <a:r>
              <a:rPr lang="en-US" altLang="zh-CN" sz="2400" dirty="0">
                <a:solidFill>
                  <a:prstClr val="black"/>
                </a:solidFill>
              </a:rPr>
              <a:t>; </a:t>
            </a:r>
            <a:r>
              <a:rPr lang="zh-CN" altLang="en-US" sz="2400" dirty="0">
                <a:solidFill>
                  <a:prstClr val="black"/>
                </a:solidFill>
              </a:rPr>
              <a:t>超过标准杆距</a:t>
            </a:r>
            <a:r>
              <a:rPr lang="en-US" altLang="zh-CN" sz="2400" dirty="0">
                <a:solidFill>
                  <a:prstClr val="black"/>
                </a:solidFill>
              </a:rPr>
              <a:t>50%</a:t>
            </a:r>
            <a:r>
              <a:rPr lang="zh-CN" altLang="en-US" sz="2400" dirty="0">
                <a:solidFill>
                  <a:prstClr val="black"/>
                </a:solidFill>
              </a:rPr>
              <a:t>或风力超过</a:t>
            </a:r>
            <a:r>
              <a:rPr lang="en-US" altLang="zh-CN" sz="2400" dirty="0">
                <a:solidFill>
                  <a:prstClr val="black"/>
                </a:solidFill>
              </a:rPr>
              <a:t>10m/s</a:t>
            </a:r>
            <a:r>
              <a:rPr lang="zh-CN" altLang="en-US" sz="2400" dirty="0">
                <a:solidFill>
                  <a:prstClr val="black"/>
                </a:solidFill>
              </a:rPr>
              <a:t>的地区</a:t>
            </a:r>
            <a:r>
              <a:rPr lang="en-US" altLang="zh-CN" sz="2400" dirty="0">
                <a:solidFill>
                  <a:prstClr val="black"/>
                </a:solidFill>
              </a:rPr>
              <a:t>,</a:t>
            </a:r>
            <a:r>
              <a:rPr lang="zh-CN" altLang="en-US" sz="2400" dirty="0">
                <a:solidFill>
                  <a:prstClr val="black"/>
                </a:solidFill>
              </a:rPr>
              <a:t>宜装一层</a:t>
            </a:r>
            <a:r>
              <a:rPr lang="zh-CN" altLang="en-US" sz="2400" dirty="0" smtClean="0">
                <a:solidFill>
                  <a:prstClr val="black"/>
                </a:solidFill>
              </a:rPr>
              <a:t>三方</a:t>
            </a:r>
            <a:r>
              <a:rPr lang="zh-CN" altLang="en-US" sz="2400" dirty="0">
                <a:solidFill>
                  <a:prstClr val="black"/>
                </a:solidFill>
              </a:rPr>
              <a:t>拉线。顶头拉线程式应比吊线程式大一级</a:t>
            </a:r>
            <a:r>
              <a:rPr lang="en-US" altLang="zh-CN" sz="2400" dirty="0">
                <a:solidFill>
                  <a:prstClr val="black"/>
                </a:solidFill>
              </a:rPr>
              <a:t>,</a:t>
            </a:r>
            <a:r>
              <a:rPr lang="zh-CN" altLang="en-US" sz="2400" dirty="0">
                <a:solidFill>
                  <a:prstClr val="black"/>
                </a:solidFill>
              </a:rPr>
              <a:t>三方拉线中的双方拉线应与吊线程式同级</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）长</a:t>
            </a:r>
            <a:r>
              <a:rPr lang="zh-CN" altLang="en-US" sz="2400" dirty="0">
                <a:solidFill>
                  <a:prstClr val="black"/>
                </a:solidFill>
              </a:rPr>
              <a:t>杆档两侧电杆根部应加装卡盘或固根横木。</a:t>
            </a:r>
            <a:endParaRPr lang="en-US" altLang="zh-CN" sz="2400" dirty="0" smtClean="0">
              <a:solidFill>
                <a:prstClr val="black"/>
              </a:solidFill>
            </a:endParaRPr>
          </a:p>
        </p:txBody>
      </p:sp>
    </p:spTree>
    <p:extLst>
      <p:ext uri="{BB962C8B-B14F-4D97-AF65-F5344CB8AC3E}">
        <p14:creationId xmlns:p14="http://schemas.microsoft.com/office/powerpoint/2010/main" val="36850348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3.2.8  </a:t>
            </a:r>
            <a:r>
              <a:rPr lang="zh-CN" altLang="en-US" sz="3200" dirty="0" smtClean="0">
                <a:solidFill>
                  <a:prstClr val="white"/>
                </a:solidFill>
                <a:latin typeface="微软雅黑" panose="020B0503020204020204" pitchFamily="34" charset="-122"/>
                <a:ea typeface="微软雅黑" panose="020B0503020204020204" pitchFamily="34" charset="-122"/>
              </a:rPr>
              <a:t>长</a:t>
            </a:r>
            <a:r>
              <a:rPr lang="zh-CN" altLang="en-US" sz="3200" dirty="0">
                <a:solidFill>
                  <a:prstClr val="white"/>
                </a:solidFill>
                <a:latin typeface="微软雅黑" panose="020B0503020204020204" pitchFamily="34" charset="-122"/>
                <a:ea typeface="微软雅黑" panose="020B0503020204020204" pitchFamily="34" charset="-122"/>
              </a:rPr>
              <a:t>杆档与飞线设计</a:t>
            </a:r>
          </a:p>
        </p:txBody>
      </p:sp>
      <p:sp>
        <p:nvSpPr>
          <p:cNvPr id="9220" name="文本框 7"/>
          <p:cNvSpPr txBox="1"/>
          <p:nvPr/>
        </p:nvSpPr>
        <p:spPr>
          <a:xfrm>
            <a:off x="2454410" y="1245276"/>
            <a:ext cx="7603989" cy="5693866"/>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smtClean="0">
                <a:solidFill>
                  <a:prstClr val="black"/>
                </a:solidFill>
              </a:rPr>
              <a:t>飞线</a:t>
            </a:r>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）飞</a:t>
            </a:r>
            <a:r>
              <a:rPr lang="zh-CN" altLang="en-US" sz="2400" dirty="0">
                <a:solidFill>
                  <a:prstClr val="black"/>
                </a:solidFill>
              </a:rPr>
              <a:t>线跨越杆距</a:t>
            </a:r>
            <a:r>
              <a:rPr lang="zh-CN" altLang="en-US" sz="2400" dirty="0" smtClean="0">
                <a:solidFill>
                  <a:prstClr val="black"/>
                </a:solidFill>
              </a:rPr>
              <a:t>范围</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）飞</a:t>
            </a:r>
            <a:r>
              <a:rPr lang="zh-CN" altLang="en-US" sz="2400" dirty="0">
                <a:solidFill>
                  <a:prstClr val="black"/>
                </a:solidFill>
              </a:rPr>
              <a:t>线跨越档吊线</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）飞</a:t>
            </a:r>
            <a:r>
              <a:rPr lang="zh-CN" altLang="en-US" sz="2400" dirty="0">
                <a:solidFill>
                  <a:prstClr val="black"/>
                </a:solidFill>
              </a:rPr>
              <a:t>线跨越杆杆长</a:t>
            </a:r>
            <a:r>
              <a:rPr lang="zh-CN" altLang="en-US" sz="2400" dirty="0" smtClean="0">
                <a:solidFill>
                  <a:prstClr val="black"/>
                </a:solidFill>
              </a:rPr>
              <a:t>计算</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）飞</a:t>
            </a:r>
            <a:r>
              <a:rPr lang="zh-CN" altLang="en-US" sz="2400" dirty="0">
                <a:solidFill>
                  <a:prstClr val="black"/>
                </a:solidFill>
              </a:rPr>
              <a:t>线跨越杆杆位</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a:solidFill>
                  <a:prstClr val="black"/>
                </a:solidFill>
              </a:rPr>
              <a:t>）飞线终端杆、跨越杆、终端跨越杆装设</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6</a:t>
            </a:r>
            <a:r>
              <a:rPr lang="zh-CN" altLang="en-US" sz="2400" dirty="0">
                <a:solidFill>
                  <a:prstClr val="black"/>
                </a:solidFill>
              </a:rPr>
              <a:t>）飞线档吊线</a:t>
            </a:r>
            <a:r>
              <a:rPr lang="zh-CN" altLang="en-US" sz="2400" dirty="0" smtClean="0">
                <a:solidFill>
                  <a:prstClr val="black"/>
                </a:solidFill>
              </a:rPr>
              <a:t>终结</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7</a:t>
            </a:r>
            <a:r>
              <a:rPr lang="zh-CN" altLang="en-US" sz="2400" dirty="0" smtClean="0">
                <a:solidFill>
                  <a:prstClr val="black"/>
                </a:solidFill>
              </a:rPr>
              <a:t>）飞</a:t>
            </a:r>
            <a:r>
              <a:rPr lang="zh-CN" altLang="en-US" sz="2400" dirty="0">
                <a:solidFill>
                  <a:prstClr val="black"/>
                </a:solidFill>
              </a:rPr>
              <a:t>线档</a:t>
            </a:r>
            <a:r>
              <a:rPr lang="zh-CN" altLang="en-US" sz="2400" dirty="0" smtClean="0">
                <a:solidFill>
                  <a:prstClr val="black"/>
                </a:solidFill>
              </a:rPr>
              <a:t>拉线</a:t>
            </a:r>
            <a:endParaRPr lang="en-US" altLang="zh-CN" sz="2400" dirty="0" smtClean="0">
              <a:solidFill>
                <a:prstClr val="black"/>
              </a:solidFill>
            </a:endParaRPr>
          </a:p>
        </p:txBody>
      </p:sp>
    </p:spTree>
    <p:extLst>
      <p:ext uri="{BB962C8B-B14F-4D97-AF65-F5344CB8AC3E}">
        <p14:creationId xmlns:p14="http://schemas.microsoft.com/office/powerpoint/2010/main" val="1973769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8056580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长</a:t>
            </a:r>
            <a:r>
              <a:rPr lang="zh-CN" altLang="en-US" sz="2800" b="1" dirty="0">
                <a:solidFill>
                  <a:prstClr val="black"/>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srgbClr val="FF0000"/>
                </a:solidFill>
                <a:latin typeface="微软雅黑" panose="020B0503020204020204" pitchFamily="34" charset="-122"/>
                <a:ea typeface="微软雅黑" panose="020B0503020204020204" pitchFamily="34" charset="-122"/>
              </a:rPr>
              <a:t>拉线</a:t>
            </a:r>
            <a:r>
              <a:rPr lang="zh-CN" altLang="en-US" sz="2800" b="1" dirty="0">
                <a:solidFill>
                  <a:srgbClr val="FF0000"/>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943452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3.2.9  </a:t>
            </a:r>
            <a:r>
              <a:rPr lang="zh-CN" altLang="en-US" sz="3200" dirty="0" smtClean="0">
                <a:solidFill>
                  <a:prstClr val="white"/>
                </a:solidFill>
                <a:latin typeface="微软雅黑" panose="020B0503020204020204" pitchFamily="34" charset="-122"/>
                <a:ea typeface="微软雅黑" panose="020B0503020204020204" pitchFamily="34" charset="-122"/>
              </a:rPr>
              <a:t>拉线</a:t>
            </a:r>
            <a:r>
              <a:rPr lang="zh-CN" altLang="en-US" sz="3200" dirty="0">
                <a:solidFill>
                  <a:prstClr val="white"/>
                </a:solidFill>
                <a:latin typeface="微软雅黑" panose="020B0503020204020204" pitchFamily="34" charset="-122"/>
                <a:ea typeface="微软雅黑" panose="020B0503020204020204" pitchFamily="34" charset="-122"/>
              </a:rPr>
              <a:t>和撑杆设计</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4325" y="1838663"/>
            <a:ext cx="10881333" cy="4216539"/>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拉线与撑杆设置地点</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电杆</a:t>
            </a:r>
            <a:r>
              <a:rPr lang="zh-CN" altLang="en-US" sz="2400" dirty="0">
                <a:solidFill>
                  <a:prstClr val="black"/>
                </a:solidFill>
              </a:rPr>
              <a:t>在出现以下情况时</a:t>
            </a:r>
            <a:r>
              <a:rPr lang="en-US" altLang="zh-CN" sz="2400" dirty="0">
                <a:solidFill>
                  <a:prstClr val="black"/>
                </a:solidFill>
              </a:rPr>
              <a:t>,</a:t>
            </a:r>
            <a:r>
              <a:rPr lang="zh-CN" altLang="en-US" sz="2400" dirty="0">
                <a:solidFill>
                  <a:prstClr val="black"/>
                </a:solidFill>
              </a:rPr>
              <a:t>应考虑加装拉线或撑杆</a:t>
            </a:r>
            <a:r>
              <a:rPr lang="zh-CN" altLang="en-US" sz="2400" dirty="0" smtClean="0">
                <a:solidFill>
                  <a:prstClr val="black"/>
                </a:solidFill>
              </a:rPr>
              <a:t>。</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转</a:t>
            </a:r>
            <a:r>
              <a:rPr lang="zh-CN" altLang="en-US" sz="2400" dirty="0">
                <a:solidFill>
                  <a:prstClr val="black"/>
                </a:solidFill>
              </a:rPr>
              <a:t>角杆、终端杆</a:t>
            </a:r>
            <a:r>
              <a:rPr lang="en-US" altLang="zh-CN" sz="2400" dirty="0">
                <a:solidFill>
                  <a:prstClr val="black"/>
                </a:solidFill>
              </a:rPr>
              <a:t>; </a:t>
            </a:r>
            <a:r>
              <a:rPr lang="zh-CN" altLang="en-US" sz="2400" dirty="0">
                <a:solidFill>
                  <a:prstClr val="black"/>
                </a:solidFill>
              </a:rPr>
              <a:t>跨越铁路、公路、河流或广场等障碍物处跨越杆</a:t>
            </a:r>
            <a:r>
              <a:rPr lang="en-US" altLang="zh-CN" sz="2400" dirty="0">
                <a:solidFill>
                  <a:prstClr val="black"/>
                </a:solidFill>
              </a:rPr>
              <a:t>; </a:t>
            </a:r>
            <a:r>
              <a:rPr lang="zh-CN" altLang="en-US" sz="2400" dirty="0">
                <a:solidFill>
                  <a:prstClr val="black"/>
                </a:solidFill>
              </a:rPr>
              <a:t>长杆档两侧电杆</a:t>
            </a:r>
            <a:r>
              <a:rPr lang="en-US" altLang="zh-CN" sz="2400" dirty="0">
                <a:solidFill>
                  <a:prstClr val="black"/>
                </a:solidFill>
              </a:rPr>
              <a:t>; </a:t>
            </a:r>
            <a:r>
              <a:rPr lang="zh-CN" altLang="en-US" sz="2400" dirty="0" smtClean="0">
                <a:solidFill>
                  <a:prstClr val="black"/>
                </a:solidFill>
              </a:rPr>
              <a:t>坡度</a:t>
            </a:r>
            <a:r>
              <a:rPr lang="zh-CN" altLang="en-US" sz="2400" dirty="0">
                <a:solidFill>
                  <a:prstClr val="black"/>
                </a:solidFill>
              </a:rPr>
              <a:t>变更大于</a:t>
            </a:r>
            <a:r>
              <a:rPr lang="en-US" altLang="zh-CN" sz="2400" dirty="0">
                <a:solidFill>
                  <a:prstClr val="black"/>
                </a:solidFill>
              </a:rPr>
              <a:t>20%</a:t>
            </a:r>
            <a:r>
              <a:rPr lang="zh-CN" altLang="en-US" sz="2400" dirty="0">
                <a:solidFill>
                  <a:prstClr val="black"/>
                </a:solidFill>
              </a:rPr>
              <a:t>的吊档杆</a:t>
            </a:r>
            <a:r>
              <a:rPr lang="en-US" altLang="zh-CN" sz="2400" dirty="0">
                <a:solidFill>
                  <a:prstClr val="black"/>
                </a:solidFill>
              </a:rPr>
              <a:t>; </a:t>
            </a:r>
            <a:r>
              <a:rPr lang="zh-CN" altLang="en-US" sz="2400" dirty="0">
                <a:solidFill>
                  <a:prstClr val="black"/>
                </a:solidFill>
              </a:rPr>
              <a:t>杆高大于</a:t>
            </a:r>
            <a:r>
              <a:rPr lang="en-US" altLang="zh-CN" sz="2400" dirty="0">
                <a:solidFill>
                  <a:prstClr val="black"/>
                </a:solidFill>
              </a:rPr>
              <a:t>12m</a:t>
            </a:r>
            <a:r>
              <a:rPr lang="zh-CN" altLang="en-US" sz="2400" dirty="0">
                <a:solidFill>
                  <a:prstClr val="black"/>
                </a:solidFill>
              </a:rPr>
              <a:t>的电杆</a:t>
            </a:r>
            <a:r>
              <a:rPr lang="en-US" altLang="zh-CN" sz="2400" dirty="0">
                <a:solidFill>
                  <a:prstClr val="black"/>
                </a:solidFill>
              </a:rPr>
              <a:t>; </a:t>
            </a:r>
            <a:r>
              <a:rPr lang="zh-CN" altLang="en-US" sz="2400" dirty="0">
                <a:solidFill>
                  <a:prstClr val="black"/>
                </a:solidFill>
              </a:rPr>
              <a:t>两侧受力不平衡的电杆</a:t>
            </a:r>
            <a:r>
              <a:rPr lang="en-US" altLang="zh-CN" sz="2400" dirty="0">
                <a:solidFill>
                  <a:prstClr val="black"/>
                </a:solidFill>
              </a:rPr>
              <a:t>(</a:t>
            </a:r>
            <a:r>
              <a:rPr lang="zh-CN" altLang="en-US" sz="2400" dirty="0">
                <a:solidFill>
                  <a:prstClr val="black"/>
                </a:solidFill>
              </a:rPr>
              <a:t>如电杆两侧</a:t>
            </a:r>
            <a:r>
              <a:rPr lang="zh-CN" altLang="en-US" sz="2400" dirty="0" smtClean="0">
                <a:solidFill>
                  <a:prstClr val="black"/>
                </a:solidFill>
              </a:rPr>
              <a:t>具有</a:t>
            </a:r>
            <a:r>
              <a:rPr lang="zh-CN" altLang="en-US" sz="2400" dirty="0">
                <a:solidFill>
                  <a:prstClr val="black"/>
                </a:solidFill>
              </a:rPr>
              <a:t>不同条数的光缆</a:t>
            </a:r>
            <a:r>
              <a:rPr lang="en-US" altLang="zh-CN" sz="2400" dirty="0">
                <a:solidFill>
                  <a:prstClr val="black"/>
                </a:solidFill>
              </a:rPr>
              <a:t>); </a:t>
            </a:r>
            <a:r>
              <a:rPr lang="zh-CN" altLang="en-US" sz="2400" dirty="0">
                <a:solidFill>
                  <a:prstClr val="black"/>
                </a:solidFill>
              </a:rPr>
              <a:t>有架空光缆分支的分线杆</a:t>
            </a:r>
            <a:r>
              <a:rPr lang="en-US" altLang="zh-CN" sz="2400" dirty="0">
                <a:solidFill>
                  <a:prstClr val="black"/>
                </a:solidFill>
              </a:rPr>
              <a:t>; </a:t>
            </a:r>
            <a:r>
              <a:rPr lang="zh-CN" altLang="en-US" sz="2400" dirty="0">
                <a:solidFill>
                  <a:prstClr val="black"/>
                </a:solidFill>
              </a:rPr>
              <a:t>土质极为松软地带的架空杆路</a:t>
            </a:r>
            <a:r>
              <a:rPr lang="en-US" altLang="zh-CN" sz="2400" dirty="0">
                <a:solidFill>
                  <a:prstClr val="black"/>
                </a:solidFill>
              </a:rPr>
              <a:t>; </a:t>
            </a:r>
            <a:r>
              <a:rPr lang="zh-CN" altLang="en-US" sz="2400" dirty="0">
                <a:solidFill>
                  <a:prstClr val="black"/>
                </a:solidFill>
              </a:rPr>
              <a:t>郊区</a:t>
            </a:r>
            <a:r>
              <a:rPr lang="en-US" altLang="zh-CN" sz="2400" dirty="0">
                <a:solidFill>
                  <a:prstClr val="black"/>
                </a:solidFill>
              </a:rPr>
              <a:t>(</a:t>
            </a:r>
            <a:r>
              <a:rPr lang="zh-CN" altLang="en-US" sz="2400" dirty="0" smtClean="0">
                <a:solidFill>
                  <a:prstClr val="black"/>
                </a:solidFill>
              </a:rPr>
              <a:t>或野外</a:t>
            </a:r>
            <a:r>
              <a:rPr lang="en-US" altLang="zh-CN" sz="2400" dirty="0">
                <a:solidFill>
                  <a:prstClr val="black"/>
                </a:solidFill>
              </a:rPr>
              <a:t>)</a:t>
            </a:r>
            <a:r>
              <a:rPr lang="zh-CN" altLang="en-US" sz="2400" dirty="0">
                <a:solidFill>
                  <a:prstClr val="black"/>
                </a:solidFill>
              </a:rPr>
              <a:t>因距离较长</a:t>
            </a:r>
            <a:r>
              <a:rPr lang="en-US" altLang="zh-CN" sz="2400" dirty="0">
                <a:solidFill>
                  <a:prstClr val="black"/>
                </a:solidFill>
              </a:rPr>
              <a:t>,</a:t>
            </a:r>
            <a:r>
              <a:rPr lang="zh-CN" altLang="en-US" sz="2400" dirty="0">
                <a:solidFill>
                  <a:prstClr val="black"/>
                </a:solidFill>
              </a:rPr>
              <a:t>需要加强杆路的稳固性</a:t>
            </a:r>
            <a:r>
              <a:rPr lang="en-US" altLang="zh-CN" sz="2400" dirty="0">
                <a:solidFill>
                  <a:prstClr val="black"/>
                </a:solidFill>
              </a:rPr>
              <a:t>,</a:t>
            </a:r>
            <a:r>
              <a:rPr lang="zh-CN" altLang="en-US" sz="2400" dirty="0">
                <a:solidFill>
                  <a:prstClr val="black"/>
                </a:solidFill>
              </a:rPr>
              <a:t>在适当地点设置抗风杆和防凌杆</a:t>
            </a:r>
            <a:r>
              <a:rPr lang="en-US" altLang="zh-CN" sz="2400" dirty="0">
                <a:solidFill>
                  <a:prstClr val="black"/>
                </a:solidFill>
              </a:rPr>
              <a:t>; </a:t>
            </a:r>
            <a:r>
              <a:rPr lang="zh-CN" altLang="en-US" sz="2400" dirty="0">
                <a:solidFill>
                  <a:prstClr val="black"/>
                </a:solidFill>
              </a:rPr>
              <a:t>其他受力</a:t>
            </a:r>
            <a:r>
              <a:rPr lang="zh-CN" altLang="en-US" sz="2400" dirty="0" smtClean="0">
                <a:solidFill>
                  <a:prstClr val="black"/>
                </a:solidFill>
              </a:rPr>
              <a:t>不平衡</a:t>
            </a:r>
            <a:r>
              <a:rPr lang="zh-CN" altLang="en-US" sz="2400" dirty="0">
                <a:solidFill>
                  <a:prstClr val="black"/>
                </a:solidFill>
              </a:rPr>
              <a:t>的电杆或杆位不够稳固的电杆。</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7217621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3.2.9  </a:t>
            </a:r>
            <a:r>
              <a:rPr lang="zh-CN" altLang="en-US" sz="3200" dirty="0" smtClean="0">
                <a:solidFill>
                  <a:prstClr val="white"/>
                </a:solidFill>
                <a:latin typeface="微软雅黑" panose="020B0503020204020204" pitchFamily="34" charset="-122"/>
                <a:ea typeface="微软雅黑" panose="020B0503020204020204" pitchFamily="34" charset="-122"/>
              </a:rPr>
              <a:t>拉线</a:t>
            </a:r>
            <a:r>
              <a:rPr lang="zh-CN" altLang="en-US" sz="3200" dirty="0">
                <a:solidFill>
                  <a:prstClr val="white"/>
                </a:solidFill>
                <a:latin typeface="微软雅黑" panose="020B0503020204020204" pitchFamily="34" charset="-122"/>
                <a:ea typeface="微软雅黑" panose="020B0503020204020204" pitchFamily="34" charset="-122"/>
              </a:rPr>
              <a:t>和撑杆设计</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077859" y="2276408"/>
            <a:ext cx="4033061" cy="3847207"/>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拉线安装设置</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）拉线种类</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）拉线距高比</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）拉线</a:t>
            </a:r>
            <a:r>
              <a:rPr lang="zh-CN" altLang="en-US" sz="2400" dirty="0">
                <a:solidFill>
                  <a:prstClr val="black"/>
                </a:solidFill>
              </a:rPr>
              <a:t>装设</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）拉线</a:t>
            </a:r>
            <a:r>
              <a:rPr lang="zh-CN" altLang="en-US" sz="2400" dirty="0">
                <a:solidFill>
                  <a:prstClr val="black"/>
                </a:solidFill>
              </a:rPr>
              <a:t>程式选择</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3229217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1.2.2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传输原理</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单模光纤导光原理</a:t>
            </a:r>
          </a:p>
        </p:txBody>
      </p:sp>
      <p:sp>
        <p:nvSpPr>
          <p:cNvPr id="6" name="文本框 5"/>
          <p:cNvSpPr txBox="1"/>
          <p:nvPr/>
        </p:nvSpPr>
        <p:spPr>
          <a:xfrm>
            <a:off x="1250950" y="2464117"/>
            <a:ext cx="4064000" cy="460375"/>
          </a:xfrm>
          <a:prstGeom prst="rect">
            <a:avLst/>
          </a:prstGeom>
          <a:noFill/>
        </p:spPr>
        <p:txBody>
          <a:bodyPr wrap="square" rtlCol="0">
            <a:spAutoFit/>
          </a:bodyPr>
          <a:lstStyle/>
          <a:p>
            <a:r>
              <a:rPr lang="en-US" altLang="zh-CN" sz="2400" dirty="0" smtClean="0"/>
              <a:t>         (</a:t>
            </a:r>
            <a:r>
              <a:rPr lang="en-US" altLang="zh-CN" sz="2400" dirty="0"/>
              <a:t>2)</a:t>
            </a:r>
            <a:r>
              <a:rPr lang="zh-CN" altLang="en-US" sz="2400" dirty="0"/>
              <a:t>模场直径</a:t>
            </a:r>
          </a:p>
        </p:txBody>
      </p:sp>
      <p:pic>
        <p:nvPicPr>
          <p:cNvPr id="271377" name="图片 140"/>
          <p:cNvPicPr>
            <a:picLocks noChangeAspect="1"/>
          </p:cNvPicPr>
          <p:nvPr/>
        </p:nvPicPr>
        <p:blipFill>
          <a:blip r:embed="rId3"/>
          <a:stretch>
            <a:fillRect/>
          </a:stretch>
        </p:blipFill>
        <p:spPr>
          <a:xfrm>
            <a:off x="8500110" y="2694305"/>
            <a:ext cx="2171065" cy="2988310"/>
          </a:xfrm>
          <a:prstGeom prst="rect">
            <a:avLst/>
          </a:prstGeom>
          <a:noFill/>
          <a:ln>
            <a:noFill/>
          </a:ln>
        </p:spPr>
      </p:pic>
      <p:sp>
        <p:nvSpPr>
          <p:cNvPr id="5" name="文本框 4"/>
          <p:cNvSpPr txBox="1"/>
          <p:nvPr/>
        </p:nvSpPr>
        <p:spPr>
          <a:xfrm>
            <a:off x="8734425" y="6156325"/>
            <a:ext cx="2060575" cy="368300"/>
          </a:xfrm>
          <a:prstGeom prst="rect">
            <a:avLst/>
          </a:prstGeom>
          <a:noFill/>
        </p:spPr>
        <p:txBody>
          <a:bodyPr wrap="square" rtlCol="0">
            <a:spAutoFit/>
          </a:bodyPr>
          <a:lstStyle/>
          <a:p>
            <a:r>
              <a:rPr lang="zh-CN" altLang="en-US"/>
              <a:t>模场直径示意图</a:t>
            </a:r>
          </a:p>
        </p:txBody>
      </p:sp>
      <p:sp>
        <p:nvSpPr>
          <p:cNvPr id="7" name="文本框 6"/>
          <p:cNvSpPr txBox="1"/>
          <p:nvPr/>
        </p:nvSpPr>
        <p:spPr>
          <a:xfrm>
            <a:off x="1462405" y="3154362"/>
            <a:ext cx="5989955" cy="2308324"/>
          </a:xfrm>
          <a:prstGeom prst="rect">
            <a:avLst/>
          </a:prstGeom>
          <a:noFill/>
        </p:spPr>
        <p:txBody>
          <a:bodyPr wrap="square" rtlCol="0">
            <a:spAutoFit/>
          </a:bodyPr>
          <a:lstStyle/>
          <a:p>
            <a:r>
              <a:rPr lang="zh-CN" altLang="en-US" sz="2400" dirty="0" smtClean="0"/>
              <a:t>       模场直径</a:t>
            </a:r>
            <a:r>
              <a:rPr lang="en-US" altLang="zh-CN" sz="2400" dirty="0"/>
              <a:t>(</a:t>
            </a:r>
            <a:r>
              <a:rPr lang="en-US" altLang="zh-CN" sz="2400" dirty="0" err="1"/>
              <a:t>modefielddiameter,MFD</a:t>
            </a:r>
            <a:r>
              <a:rPr lang="en-US" altLang="zh-CN" sz="2400" dirty="0"/>
              <a:t>)</a:t>
            </a:r>
            <a:r>
              <a:rPr lang="zh-CN" altLang="en-US" sz="2400" dirty="0"/>
              <a:t>是单模光纤的一个主要特征参数</a:t>
            </a:r>
            <a:r>
              <a:rPr lang="en-US" altLang="zh-CN" sz="2400" dirty="0"/>
              <a:t>,</a:t>
            </a:r>
            <a:r>
              <a:rPr lang="zh-CN" altLang="en-US" sz="2400" dirty="0"/>
              <a:t>用来表征单模光纤中基模光强的分布状态。模场直径一般不等于纤芯直径</a:t>
            </a:r>
            <a:r>
              <a:rPr lang="en-US" altLang="zh-CN" sz="2400" dirty="0"/>
              <a:t>,</a:t>
            </a:r>
            <a:r>
              <a:rPr lang="zh-CN" altLang="en-US" sz="2400" dirty="0"/>
              <a:t>这是因为单模光纤中并非所有的光能都由纤芯承载并局限于纤芯内传播。</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3.2.9  </a:t>
            </a:r>
            <a:r>
              <a:rPr lang="zh-CN" altLang="en-US" sz="3200" dirty="0" smtClean="0">
                <a:solidFill>
                  <a:prstClr val="white"/>
                </a:solidFill>
                <a:latin typeface="微软雅黑" panose="020B0503020204020204" pitchFamily="34" charset="-122"/>
                <a:ea typeface="微软雅黑" panose="020B0503020204020204" pitchFamily="34" charset="-122"/>
              </a:rPr>
              <a:t>拉线</a:t>
            </a:r>
            <a:r>
              <a:rPr lang="zh-CN" altLang="en-US" sz="3200" dirty="0">
                <a:solidFill>
                  <a:prstClr val="white"/>
                </a:solidFill>
                <a:latin typeface="微软雅黑" panose="020B0503020204020204" pitchFamily="34" charset="-122"/>
                <a:ea typeface="微软雅黑" panose="020B0503020204020204" pitchFamily="34" charset="-122"/>
              </a:rPr>
              <a:t>和撑杆设计</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07042" y="2402868"/>
            <a:ext cx="4033061" cy="347787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撑杆设计</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）撑杆种类</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）撑杆距高比和埋深</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）撑杆装设要求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14265034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8845563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长</a:t>
            </a:r>
            <a:r>
              <a:rPr lang="zh-CN" altLang="en-US" sz="2800" b="1" dirty="0">
                <a:solidFill>
                  <a:prstClr val="black"/>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拉线</a:t>
            </a:r>
            <a:r>
              <a:rPr lang="zh-CN" altLang="en-US" sz="2800" b="1" dirty="0">
                <a:solidFill>
                  <a:prstClr val="black"/>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电杆</a:t>
            </a:r>
            <a:r>
              <a:rPr lang="zh-CN" altLang="en-US" sz="2800" b="1" dirty="0">
                <a:solidFill>
                  <a:srgbClr val="595959"/>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2798457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3.2.10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路防护与接地</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674248" y="1994306"/>
            <a:ext cx="10881333" cy="4216539"/>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架空杆路防强电</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架空</a:t>
            </a:r>
            <a:r>
              <a:rPr lang="zh-CN" altLang="en-US" sz="2400" dirty="0">
                <a:solidFill>
                  <a:prstClr val="black"/>
                </a:solidFill>
              </a:rPr>
              <a:t>杆路与发电厂或变电站的地线网接近时</a:t>
            </a:r>
            <a:r>
              <a:rPr lang="en-US" altLang="zh-CN" sz="2400" dirty="0">
                <a:solidFill>
                  <a:prstClr val="black"/>
                </a:solidFill>
              </a:rPr>
              <a:t>,</a:t>
            </a:r>
            <a:r>
              <a:rPr lang="zh-CN" altLang="en-US" sz="2400" dirty="0">
                <a:solidFill>
                  <a:prstClr val="black"/>
                </a:solidFill>
              </a:rPr>
              <a:t>与高压杆塔的接地装置接近时</a:t>
            </a:r>
            <a:r>
              <a:rPr lang="en-US" altLang="zh-CN" sz="2400" dirty="0">
                <a:solidFill>
                  <a:prstClr val="black"/>
                </a:solidFill>
              </a:rPr>
              <a:t>,</a:t>
            </a:r>
            <a:r>
              <a:rPr lang="zh-CN" altLang="en-US" sz="2400" dirty="0">
                <a:solidFill>
                  <a:prstClr val="black"/>
                </a:solidFill>
              </a:rPr>
              <a:t>与</a:t>
            </a:r>
            <a:r>
              <a:rPr lang="zh-CN" altLang="en-US" sz="2400" dirty="0" smtClean="0">
                <a:solidFill>
                  <a:prstClr val="black"/>
                </a:solidFill>
              </a:rPr>
              <a:t>中心点接地</a:t>
            </a:r>
            <a:r>
              <a:rPr lang="zh-CN" altLang="en-US" sz="2400" dirty="0">
                <a:solidFill>
                  <a:prstClr val="black"/>
                </a:solidFill>
              </a:rPr>
              <a:t>的</a:t>
            </a:r>
            <a:r>
              <a:rPr lang="en-US" altLang="zh-CN" sz="2400" dirty="0">
                <a:solidFill>
                  <a:prstClr val="black"/>
                </a:solidFill>
              </a:rPr>
              <a:t>110kV</a:t>
            </a:r>
            <a:r>
              <a:rPr lang="zh-CN" altLang="en-US" sz="2400" dirty="0">
                <a:solidFill>
                  <a:prstClr val="black"/>
                </a:solidFill>
              </a:rPr>
              <a:t>以上架空输电线平行时</a:t>
            </a:r>
            <a:r>
              <a:rPr lang="en-US" altLang="zh-CN" sz="2400" dirty="0">
                <a:solidFill>
                  <a:prstClr val="black"/>
                </a:solidFill>
              </a:rPr>
              <a:t>,</a:t>
            </a:r>
            <a:r>
              <a:rPr lang="zh-CN" altLang="en-US" sz="2400" dirty="0">
                <a:solidFill>
                  <a:prstClr val="black"/>
                </a:solidFill>
              </a:rPr>
              <a:t>应考虑输电线工作状态和输电线故障时电磁感应、地电位升高等因素对吊线的危险影响</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架空</a:t>
            </a:r>
            <a:r>
              <a:rPr lang="zh-CN" altLang="en-US" sz="2400" dirty="0">
                <a:solidFill>
                  <a:prstClr val="black"/>
                </a:solidFill>
              </a:rPr>
              <a:t>杆路与输电线</a:t>
            </a:r>
            <a:r>
              <a:rPr lang="en-US" altLang="zh-CN" sz="2400" dirty="0">
                <a:solidFill>
                  <a:prstClr val="black"/>
                </a:solidFill>
              </a:rPr>
              <a:t>(</a:t>
            </a:r>
            <a:r>
              <a:rPr lang="zh-CN" altLang="en-US" sz="2400" dirty="0">
                <a:solidFill>
                  <a:prstClr val="black"/>
                </a:solidFill>
              </a:rPr>
              <a:t>用户引入被复线除外</a:t>
            </a:r>
            <a:r>
              <a:rPr lang="en-US" altLang="zh-CN" sz="2400" dirty="0">
                <a:solidFill>
                  <a:prstClr val="black"/>
                </a:solidFill>
              </a:rPr>
              <a:t>)</a:t>
            </a:r>
            <a:r>
              <a:rPr lang="zh-CN" altLang="en-US" sz="2400" dirty="0">
                <a:solidFill>
                  <a:prstClr val="black"/>
                </a:solidFill>
              </a:rPr>
              <a:t>交越时</a:t>
            </a:r>
            <a:r>
              <a:rPr lang="en-US" altLang="zh-CN" sz="2400" dirty="0">
                <a:solidFill>
                  <a:prstClr val="black"/>
                </a:solidFill>
              </a:rPr>
              <a:t>,</a:t>
            </a:r>
            <a:r>
              <a:rPr lang="zh-CN" altLang="en-US" sz="2400" dirty="0">
                <a:solidFill>
                  <a:prstClr val="black"/>
                </a:solidFill>
              </a:rPr>
              <a:t>吊线应在输电线下方通过并</a:t>
            </a:r>
            <a:r>
              <a:rPr lang="zh-CN" altLang="en-US" sz="2400" dirty="0" smtClean="0">
                <a:solidFill>
                  <a:prstClr val="black"/>
                </a:solidFill>
              </a:rPr>
              <a:t>符合安全</a:t>
            </a:r>
            <a:r>
              <a:rPr lang="zh-CN" altLang="en-US" sz="2400" dirty="0">
                <a:solidFill>
                  <a:prstClr val="black"/>
                </a:solidFill>
              </a:rPr>
              <a:t>隔距要求</a:t>
            </a:r>
            <a:r>
              <a:rPr lang="en-US" altLang="zh-CN" sz="2400" dirty="0">
                <a:solidFill>
                  <a:prstClr val="black"/>
                </a:solidFill>
              </a:rPr>
              <a:t>,</a:t>
            </a:r>
            <a:r>
              <a:rPr lang="zh-CN" altLang="en-US" sz="2400" dirty="0">
                <a:solidFill>
                  <a:prstClr val="black"/>
                </a:solidFill>
              </a:rPr>
              <a:t>交越档两侧吊线应做接地且地线应在离地高</a:t>
            </a:r>
            <a:r>
              <a:rPr lang="en-US" altLang="zh-CN" sz="2400" dirty="0">
                <a:solidFill>
                  <a:prstClr val="black"/>
                </a:solidFill>
              </a:rPr>
              <a:t>2.0m</a:t>
            </a:r>
            <a:r>
              <a:rPr lang="zh-CN" altLang="en-US" sz="2400" dirty="0">
                <a:solidFill>
                  <a:prstClr val="black"/>
                </a:solidFill>
              </a:rPr>
              <a:t>处装设</a:t>
            </a:r>
            <a:r>
              <a:rPr lang="en-US" altLang="zh-CN" sz="2400" dirty="0">
                <a:solidFill>
                  <a:prstClr val="black"/>
                </a:solidFill>
              </a:rPr>
              <a:t>50mm</a:t>
            </a:r>
            <a:r>
              <a:rPr lang="zh-CN" altLang="en-US" sz="2400" dirty="0" smtClean="0">
                <a:solidFill>
                  <a:prstClr val="black"/>
                </a:solidFill>
              </a:rPr>
              <a:t>的放电</a:t>
            </a:r>
            <a:r>
              <a:rPr lang="zh-CN" altLang="en-US" sz="2400" dirty="0">
                <a:solidFill>
                  <a:prstClr val="black"/>
                </a:solidFill>
              </a:rPr>
              <a:t>间隙</a:t>
            </a:r>
            <a:r>
              <a:rPr lang="en-US" altLang="zh-CN" sz="2400" dirty="0">
                <a:solidFill>
                  <a:prstClr val="black"/>
                </a:solidFill>
              </a:rPr>
              <a:t>,</a:t>
            </a:r>
            <a:r>
              <a:rPr lang="zh-CN" altLang="en-US" sz="2400" dirty="0">
                <a:solidFill>
                  <a:prstClr val="black"/>
                </a:solidFill>
              </a:rPr>
              <a:t>交越档两侧附近电杆上的吊线应加装绝缘子做电气断开</a:t>
            </a:r>
            <a:r>
              <a:rPr lang="en-US" altLang="zh-CN" sz="2400" dirty="0">
                <a:solidFill>
                  <a:prstClr val="black"/>
                </a:solidFill>
              </a:rPr>
              <a:t>,</a:t>
            </a:r>
            <a:r>
              <a:rPr lang="zh-CN" altLang="en-US" sz="2400" dirty="0">
                <a:solidFill>
                  <a:prstClr val="black"/>
                </a:solidFill>
              </a:rPr>
              <a:t>交越档电杆上的拉线</a:t>
            </a:r>
            <a:r>
              <a:rPr lang="zh-CN" altLang="en-US" sz="2400" dirty="0" smtClean="0">
                <a:solidFill>
                  <a:prstClr val="black"/>
                </a:solidFill>
              </a:rPr>
              <a:t>应在</a:t>
            </a:r>
            <a:r>
              <a:rPr lang="zh-CN" altLang="en-US" sz="2400" dirty="0">
                <a:solidFill>
                  <a:prstClr val="black"/>
                </a:solidFill>
              </a:rPr>
              <a:t>离地高</a:t>
            </a:r>
            <a:r>
              <a:rPr lang="en-US" altLang="zh-CN" sz="2400" dirty="0">
                <a:solidFill>
                  <a:prstClr val="black"/>
                </a:solidFill>
              </a:rPr>
              <a:t>2.0m</a:t>
            </a:r>
            <a:r>
              <a:rPr lang="zh-CN" altLang="en-US" sz="2400" dirty="0">
                <a:solidFill>
                  <a:prstClr val="black"/>
                </a:solidFill>
              </a:rPr>
              <a:t>处加装绝缘子做电气断开。</a:t>
            </a: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12347040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3.2.10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路防护与接地</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4325" y="1445916"/>
            <a:ext cx="11342449" cy="5324535"/>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架空杆路防雷</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）角深</a:t>
            </a:r>
            <a:r>
              <a:rPr lang="zh-CN" altLang="en-US" sz="2400" dirty="0">
                <a:solidFill>
                  <a:prstClr val="black"/>
                </a:solidFill>
              </a:rPr>
              <a:t>大于</a:t>
            </a:r>
            <a:r>
              <a:rPr lang="en-US" altLang="zh-CN" sz="2400" dirty="0">
                <a:solidFill>
                  <a:prstClr val="black"/>
                </a:solidFill>
              </a:rPr>
              <a:t>1m</a:t>
            </a:r>
            <a:r>
              <a:rPr lang="zh-CN" altLang="en-US" sz="2400" dirty="0">
                <a:solidFill>
                  <a:prstClr val="black"/>
                </a:solidFill>
              </a:rPr>
              <a:t>的角杆、终端杆、杆长超过</a:t>
            </a:r>
            <a:r>
              <a:rPr lang="en-US" altLang="zh-CN" sz="2400" dirty="0">
                <a:solidFill>
                  <a:prstClr val="black"/>
                </a:solidFill>
              </a:rPr>
              <a:t>12m</a:t>
            </a:r>
            <a:r>
              <a:rPr lang="zh-CN" altLang="en-US" sz="2400" dirty="0">
                <a:solidFill>
                  <a:prstClr val="black"/>
                </a:solidFill>
              </a:rPr>
              <a:t>的电杆、山坡顶上的电杆、飞线</a:t>
            </a:r>
            <a:r>
              <a:rPr lang="zh-CN" altLang="en-US" sz="2400" dirty="0" smtClean="0">
                <a:solidFill>
                  <a:prstClr val="black"/>
                </a:solidFill>
              </a:rPr>
              <a:t>跨越杆</a:t>
            </a:r>
            <a:r>
              <a:rPr lang="zh-CN" altLang="en-US" sz="2400" dirty="0">
                <a:solidFill>
                  <a:prstClr val="black"/>
                </a:solidFill>
              </a:rPr>
              <a:t>、每隔</a:t>
            </a:r>
            <a:r>
              <a:rPr lang="en-US" altLang="zh-CN" sz="2400" dirty="0">
                <a:solidFill>
                  <a:prstClr val="black"/>
                </a:solidFill>
              </a:rPr>
              <a:t>250m</a:t>
            </a:r>
            <a:r>
              <a:rPr lang="zh-CN" altLang="en-US" sz="2400" dirty="0">
                <a:solidFill>
                  <a:prstClr val="black"/>
                </a:solidFill>
              </a:rPr>
              <a:t>左右的直线杆等应做避雷线</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）架空</a:t>
            </a:r>
            <a:r>
              <a:rPr lang="zh-CN" altLang="en-US" sz="2400" dirty="0">
                <a:solidFill>
                  <a:prstClr val="black"/>
                </a:solidFill>
              </a:rPr>
              <a:t>吊线应每隔</a:t>
            </a:r>
            <a:r>
              <a:rPr lang="en-US" altLang="zh-CN" sz="2400" dirty="0">
                <a:solidFill>
                  <a:prstClr val="black"/>
                </a:solidFill>
              </a:rPr>
              <a:t>300~500m</a:t>
            </a:r>
            <a:r>
              <a:rPr lang="zh-CN" altLang="en-US" sz="2400" dirty="0">
                <a:solidFill>
                  <a:prstClr val="black"/>
                </a:solidFill>
              </a:rPr>
              <a:t>利用拉线或电杆避雷线接地</a:t>
            </a:r>
            <a:r>
              <a:rPr lang="en-US" altLang="zh-CN" sz="2400" dirty="0">
                <a:solidFill>
                  <a:prstClr val="black"/>
                </a:solidFill>
              </a:rPr>
              <a:t>,</a:t>
            </a:r>
            <a:r>
              <a:rPr lang="zh-CN" altLang="en-US" sz="2400" dirty="0">
                <a:solidFill>
                  <a:prstClr val="black"/>
                </a:solidFill>
              </a:rPr>
              <a:t>每隔</a:t>
            </a:r>
            <a:r>
              <a:rPr lang="en-US" altLang="zh-CN" sz="2400" dirty="0">
                <a:solidFill>
                  <a:prstClr val="black"/>
                </a:solidFill>
              </a:rPr>
              <a:t>1km</a:t>
            </a:r>
            <a:r>
              <a:rPr lang="zh-CN" altLang="en-US" sz="2400" dirty="0">
                <a:solidFill>
                  <a:prstClr val="black"/>
                </a:solidFill>
              </a:rPr>
              <a:t>左右应加装</a:t>
            </a:r>
            <a:r>
              <a:rPr lang="zh-CN" altLang="en-US" sz="2400" dirty="0" smtClean="0">
                <a:solidFill>
                  <a:prstClr val="black"/>
                </a:solidFill>
              </a:rPr>
              <a:t>绝缘子</a:t>
            </a:r>
            <a:r>
              <a:rPr lang="zh-CN" altLang="en-US" sz="2400" dirty="0">
                <a:solidFill>
                  <a:prstClr val="black"/>
                </a:solidFill>
              </a:rPr>
              <a:t>进行电气断开</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）雷击</a:t>
            </a:r>
            <a:r>
              <a:rPr lang="zh-CN" altLang="en-US" sz="2400" dirty="0">
                <a:solidFill>
                  <a:prstClr val="black"/>
                </a:solidFill>
              </a:rPr>
              <a:t>频繁地段的杆路应架设架空地线</a:t>
            </a:r>
            <a:r>
              <a:rPr lang="en-US" altLang="zh-CN" sz="2400" dirty="0">
                <a:solidFill>
                  <a:prstClr val="black"/>
                </a:solidFill>
              </a:rPr>
              <a:t>,</a:t>
            </a:r>
            <a:r>
              <a:rPr lang="zh-CN" altLang="en-US" sz="2400" dirty="0">
                <a:solidFill>
                  <a:prstClr val="black"/>
                </a:solidFill>
              </a:rPr>
              <a:t>架空地线应每隔</a:t>
            </a:r>
            <a:r>
              <a:rPr lang="en-US" altLang="zh-CN" sz="2400" dirty="0">
                <a:solidFill>
                  <a:prstClr val="black"/>
                </a:solidFill>
              </a:rPr>
              <a:t>50~100m</a:t>
            </a:r>
            <a:r>
              <a:rPr lang="zh-CN" altLang="en-US" sz="2400" dirty="0">
                <a:solidFill>
                  <a:prstClr val="black"/>
                </a:solidFill>
              </a:rPr>
              <a:t>接地一次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）杆</a:t>
            </a:r>
            <a:r>
              <a:rPr lang="zh-CN" altLang="en-US" sz="2400" dirty="0">
                <a:solidFill>
                  <a:prstClr val="black"/>
                </a:solidFill>
              </a:rPr>
              <a:t>上避雷针应高出电杆</a:t>
            </a:r>
            <a:r>
              <a:rPr lang="en-US" altLang="zh-CN" sz="2400" dirty="0">
                <a:solidFill>
                  <a:prstClr val="black"/>
                </a:solidFill>
              </a:rPr>
              <a:t>10cm</a:t>
            </a:r>
            <a:r>
              <a:rPr lang="zh-CN" altLang="en-US" sz="2400" dirty="0">
                <a:solidFill>
                  <a:prstClr val="black"/>
                </a:solidFill>
              </a:rPr>
              <a:t>。有拉线的电杆避雷针可利用拉线入地</a:t>
            </a:r>
            <a:r>
              <a:rPr lang="en-US" altLang="zh-CN" sz="2400" dirty="0">
                <a:solidFill>
                  <a:prstClr val="black"/>
                </a:solidFill>
              </a:rPr>
              <a:t>; </a:t>
            </a:r>
            <a:r>
              <a:rPr lang="zh-CN" altLang="en-US" sz="2400" dirty="0">
                <a:solidFill>
                  <a:prstClr val="black"/>
                </a:solidFill>
              </a:rPr>
              <a:t>无拉线的</a:t>
            </a:r>
            <a:r>
              <a:rPr lang="zh-CN" altLang="en-US" sz="2400" dirty="0" smtClean="0">
                <a:solidFill>
                  <a:prstClr val="black"/>
                </a:solidFill>
              </a:rPr>
              <a:t>木电杆</a:t>
            </a:r>
            <a:r>
              <a:rPr lang="zh-CN" altLang="en-US" sz="2400" dirty="0">
                <a:solidFill>
                  <a:prstClr val="black"/>
                </a:solidFill>
              </a:rPr>
              <a:t>可用</a:t>
            </a:r>
            <a:r>
              <a:rPr lang="en-US" altLang="zh-CN" sz="2400" dirty="0">
                <a:solidFill>
                  <a:prstClr val="black"/>
                </a:solidFill>
              </a:rPr>
              <a:t>ϕ4.0mm</a:t>
            </a:r>
            <a:r>
              <a:rPr lang="zh-CN" altLang="en-US" sz="2400" dirty="0">
                <a:solidFill>
                  <a:prstClr val="black"/>
                </a:solidFill>
              </a:rPr>
              <a:t>镀锌铁线作避雷线并沿电杆卡固入地</a:t>
            </a:r>
            <a:r>
              <a:rPr lang="en-US" altLang="zh-CN" sz="2400" dirty="0">
                <a:solidFill>
                  <a:prstClr val="black"/>
                </a:solidFill>
              </a:rPr>
              <a:t>; </a:t>
            </a:r>
            <a:r>
              <a:rPr lang="zh-CN" altLang="en-US" sz="2400" dirty="0">
                <a:solidFill>
                  <a:prstClr val="black"/>
                </a:solidFill>
              </a:rPr>
              <a:t>无拉线的水泥杆可用</a:t>
            </a:r>
            <a:r>
              <a:rPr lang="en-US" altLang="zh-CN" sz="2400" dirty="0" smtClean="0">
                <a:solidFill>
                  <a:prstClr val="black"/>
                </a:solidFill>
              </a:rPr>
              <a:t>7/2.2mm</a:t>
            </a:r>
            <a:r>
              <a:rPr lang="zh-CN" altLang="en-US" sz="2400" dirty="0" smtClean="0">
                <a:solidFill>
                  <a:prstClr val="black"/>
                </a:solidFill>
              </a:rPr>
              <a:t>镀锌</a:t>
            </a:r>
            <a:r>
              <a:rPr lang="zh-CN" altLang="en-US" sz="2400" dirty="0">
                <a:solidFill>
                  <a:prstClr val="black"/>
                </a:solidFill>
              </a:rPr>
              <a:t>钢绞线沿电杆绑扎入地</a:t>
            </a:r>
            <a:r>
              <a:rPr lang="en-US" altLang="zh-CN" sz="2400" dirty="0">
                <a:solidFill>
                  <a:prstClr val="black"/>
                </a:solidFill>
              </a:rPr>
              <a:t>; </a:t>
            </a:r>
            <a:r>
              <a:rPr lang="zh-CN" altLang="en-US" sz="2400" dirty="0">
                <a:solidFill>
                  <a:prstClr val="black"/>
                </a:solidFill>
              </a:rPr>
              <a:t>有预留接地螺栓的水泥电杆可利用接地螺栓入地。        </a:t>
            </a:r>
            <a:endParaRPr lang="en-US" altLang="zh-CN" sz="2400" dirty="0" smtClean="0">
              <a:solidFill>
                <a:prstClr val="black"/>
              </a:solidFill>
            </a:endParaRPr>
          </a:p>
        </p:txBody>
      </p:sp>
    </p:spTree>
    <p:extLst>
      <p:ext uri="{BB962C8B-B14F-4D97-AF65-F5344CB8AC3E}">
        <p14:creationId xmlns:p14="http://schemas.microsoft.com/office/powerpoint/2010/main" val="7902679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107323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长</a:t>
            </a:r>
            <a:r>
              <a:rPr lang="zh-CN" altLang="en-US" sz="2800" b="1" dirty="0">
                <a:solidFill>
                  <a:prstClr val="black"/>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拉线</a:t>
            </a:r>
            <a:r>
              <a:rPr lang="zh-CN" altLang="en-US" sz="2800" b="1" dirty="0">
                <a:solidFill>
                  <a:prstClr val="black"/>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  电杆</a:t>
            </a:r>
            <a:r>
              <a:rPr lang="zh-CN" altLang="en-US" sz="2800" b="1" dirty="0">
                <a:solidFill>
                  <a:srgbClr val="FF0000"/>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利</a:t>
            </a:r>
            <a:r>
              <a:rPr lang="zh-CN" altLang="en-US" sz="2800" b="1" dirty="0">
                <a:solidFill>
                  <a:srgbClr val="595959"/>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4411475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3.2.11  </a:t>
            </a:r>
            <a:r>
              <a:rPr lang="zh-CN" altLang="en-US" sz="3200" dirty="0" smtClean="0">
                <a:solidFill>
                  <a:prstClr val="white"/>
                </a:solidFill>
                <a:latin typeface="微软雅黑" panose="020B0503020204020204" pitchFamily="34" charset="-122"/>
                <a:ea typeface="微软雅黑" panose="020B0503020204020204" pitchFamily="34" charset="-122"/>
              </a:rPr>
              <a:t>电杆编号</a:t>
            </a:r>
          </a:p>
        </p:txBody>
      </p:sp>
      <p:sp>
        <p:nvSpPr>
          <p:cNvPr id="9220" name="文本框 7"/>
          <p:cNvSpPr txBox="1"/>
          <p:nvPr/>
        </p:nvSpPr>
        <p:spPr>
          <a:xfrm>
            <a:off x="3076980" y="2286135"/>
            <a:ext cx="7137063" cy="3108543"/>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长途杆路电杆编号原则</a:t>
            </a:r>
            <a:endParaRPr lang="en-US" altLang="zh-CN" sz="2800" b="1" dirty="0">
              <a:solidFill>
                <a:prstClr val="black"/>
              </a:solidFill>
            </a:endParaRPr>
          </a:p>
          <a:p>
            <a:r>
              <a:rPr lang="zh-CN" altLang="en-US" sz="2800" b="1" dirty="0">
                <a:solidFill>
                  <a:prstClr val="black"/>
                </a:solidFill>
              </a:rPr>
              <a:t>        </a:t>
            </a:r>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本地网杆路电杆编号</a:t>
            </a:r>
            <a:r>
              <a:rPr lang="zh-CN" altLang="en-US" sz="2800" b="1" dirty="0" smtClean="0">
                <a:solidFill>
                  <a:prstClr val="black"/>
                </a:solidFill>
              </a:rPr>
              <a:t>原则</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3</a:t>
            </a:r>
            <a:r>
              <a:rPr lang="en-US" altLang="zh-CN" sz="2800" b="1" dirty="0" smtClean="0">
                <a:solidFill>
                  <a:prstClr val="black"/>
                </a:solidFill>
              </a:rPr>
              <a:t>. </a:t>
            </a:r>
            <a:r>
              <a:rPr lang="zh-CN" altLang="en-US" sz="2800" b="1" dirty="0" smtClean="0">
                <a:solidFill>
                  <a:prstClr val="black"/>
                </a:solidFill>
              </a:rPr>
              <a:t>号</a:t>
            </a:r>
            <a:r>
              <a:rPr lang="zh-CN" altLang="en-US" sz="2800" b="1" dirty="0">
                <a:solidFill>
                  <a:prstClr val="black"/>
                </a:solidFill>
              </a:rPr>
              <a:t>杆要求</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4. </a:t>
            </a:r>
            <a:r>
              <a:rPr lang="zh-CN" altLang="en-US" sz="2800" b="1" dirty="0" smtClean="0">
                <a:solidFill>
                  <a:prstClr val="black"/>
                </a:solidFill>
              </a:rPr>
              <a:t>电杆</a:t>
            </a:r>
            <a:r>
              <a:rPr lang="zh-CN" altLang="en-US" sz="2800" b="1" dirty="0">
                <a:solidFill>
                  <a:prstClr val="black"/>
                </a:solidFill>
              </a:rPr>
              <a:t>编号主要内容</a:t>
            </a:r>
            <a:endParaRPr lang="en-US" altLang="zh-CN" sz="2800" b="1" dirty="0">
              <a:solidFill>
                <a:prstClr val="black"/>
              </a:solidFill>
            </a:endParaRPr>
          </a:p>
        </p:txBody>
      </p:sp>
    </p:spTree>
    <p:extLst>
      <p:ext uri="{BB962C8B-B14F-4D97-AF65-F5344CB8AC3E}">
        <p14:creationId xmlns:p14="http://schemas.microsoft.com/office/powerpoint/2010/main" val="21249230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负荷区划分</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架空杆路规划设计原则</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架空杆路建设</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628125" y="4098832"/>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a:t>
            </a:r>
          </a:p>
        </p:txBody>
      </p:sp>
      <p:sp>
        <p:nvSpPr>
          <p:cNvPr id="13" name="Oval 9"/>
          <p:cNvSpPr/>
          <p:nvPr/>
        </p:nvSpPr>
        <p:spPr>
          <a:xfrm>
            <a:off x="1935748" y="417923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电杆程式设计</a:t>
            </a:r>
          </a:p>
        </p:txBody>
      </p:sp>
      <p:sp>
        <p:nvSpPr>
          <p:cNvPr id="15" name="Oval 9"/>
          <p:cNvSpPr/>
          <p:nvPr>
            <p:custDataLst>
              <p:tags r:id="rId5"/>
            </p:custDataLst>
          </p:nvPr>
        </p:nvSpPr>
        <p:spPr>
          <a:xfrm>
            <a:off x="1935748" y="505054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杆根加固保护和防护设计</a:t>
            </a:r>
          </a:p>
        </p:txBody>
      </p:sp>
      <p:sp>
        <p:nvSpPr>
          <p:cNvPr id="17" name="Oval 9"/>
          <p:cNvSpPr/>
          <p:nvPr>
            <p:custDataLst>
              <p:tags r:id="rId6"/>
            </p:custDataLst>
          </p:nvPr>
        </p:nvSpPr>
        <p:spPr>
          <a:xfrm>
            <a:off x="1949117" y="597811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387629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3.2  </a:t>
            </a:r>
            <a:r>
              <a:rPr lang="zh-CN" altLang="en-US" sz="3200" dirty="0" smtClean="0">
                <a:solidFill>
                  <a:prstClr val="white"/>
                </a:solidFill>
                <a:latin typeface="微软雅黑" panose="020B0503020204020204" pitchFamily="34" charset="-122"/>
                <a:ea typeface="微软雅黑" panose="020B0503020204020204" pitchFamily="34" charset="-122"/>
              </a:rPr>
              <a:t>架空杆路设计</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06614" y="147813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架空光缆吊线设计</a:t>
            </a:r>
          </a:p>
        </p:txBody>
      </p:sp>
      <p:sp>
        <p:nvSpPr>
          <p:cNvPr id="7" name="Oval 9"/>
          <p:cNvSpPr/>
          <p:nvPr/>
        </p:nvSpPr>
        <p:spPr>
          <a:xfrm>
            <a:off x="1866715" y="1549569"/>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479615" y="230816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长</a:t>
            </a:r>
            <a:r>
              <a:rPr lang="zh-CN" altLang="en-US" sz="2800" b="1" dirty="0">
                <a:solidFill>
                  <a:prstClr val="black"/>
                </a:solidFill>
                <a:latin typeface="微软雅黑" panose="020B0503020204020204" pitchFamily="34" charset="-122"/>
                <a:ea typeface="微软雅黑" panose="020B0503020204020204" pitchFamily="34" charset="-122"/>
              </a:rPr>
              <a:t>杆档与飞线设计</a:t>
            </a:r>
          </a:p>
        </p:txBody>
      </p:sp>
      <p:sp>
        <p:nvSpPr>
          <p:cNvPr id="18" name="椭圆 17"/>
          <p:cNvSpPr/>
          <p:nvPr>
            <p:custDataLst>
              <p:tags r:id="rId1"/>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866715" y="2420874"/>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492984" y="323572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拉线</a:t>
            </a:r>
            <a:r>
              <a:rPr lang="zh-CN" altLang="en-US" sz="2800" b="1" dirty="0">
                <a:solidFill>
                  <a:prstClr val="black"/>
                </a:solidFill>
                <a:latin typeface="微软雅黑" panose="020B0503020204020204" pitchFamily="34" charset="-122"/>
                <a:ea typeface="微软雅黑" panose="020B0503020204020204" pitchFamily="34" charset="-122"/>
              </a:rPr>
              <a:t>和撑杆设计</a:t>
            </a:r>
          </a:p>
        </p:txBody>
      </p:sp>
      <p:sp>
        <p:nvSpPr>
          <p:cNvPr id="11" name="Oval 9"/>
          <p:cNvSpPr/>
          <p:nvPr>
            <p:custDataLst>
              <p:tags r:id="rId4"/>
            </p:custDataLst>
          </p:nvPr>
        </p:nvSpPr>
        <p:spPr>
          <a:xfrm>
            <a:off x="1880084" y="334844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3.2.9</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文本框 34"/>
          <p:cNvSpPr/>
          <p:nvPr/>
        </p:nvSpPr>
        <p:spPr>
          <a:xfrm>
            <a:off x="3772586" y="4107801"/>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杆路防护与接地</a:t>
            </a:r>
          </a:p>
        </p:txBody>
      </p:sp>
      <p:sp>
        <p:nvSpPr>
          <p:cNvPr id="13" name="Oval 9"/>
          <p:cNvSpPr/>
          <p:nvPr/>
        </p:nvSpPr>
        <p:spPr>
          <a:xfrm>
            <a:off x="1935747" y="4179239"/>
            <a:ext cx="1692377"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3.2.10</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3548648" y="4937832"/>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  </a:t>
            </a:r>
            <a:r>
              <a:rPr lang="zh-CN" altLang="en-US" sz="2800" b="1" dirty="0" smtClean="0">
                <a:solidFill>
                  <a:prstClr val="black"/>
                </a:solidFill>
                <a:latin typeface="微软雅黑" panose="020B0503020204020204" pitchFamily="34" charset="-122"/>
                <a:ea typeface="微软雅黑" panose="020B0503020204020204" pitchFamily="34" charset="-122"/>
              </a:rPr>
              <a:t>电杆</a:t>
            </a:r>
            <a:r>
              <a:rPr lang="zh-CN" altLang="en-US" sz="2800" b="1" dirty="0">
                <a:solidFill>
                  <a:prstClr val="black"/>
                </a:solidFill>
                <a:latin typeface="微软雅黑" panose="020B0503020204020204" pitchFamily="34" charset="-122"/>
                <a:ea typeface="微软雅黑" panose="020B0503020204020204" pitchFamily="34" charset="-122"/>
              </a:rPr>
              <a:t>编号</a:t>
            </a:r>
          </a:p>
        </p:txBody>
      </p:sp>
      <p:sp>
        <p:nvSpPr>
          <p:cNvPr id="15" name="Oval 9"/>
          <p:cNvSpPr/>
          <p:nvPr>
            <p:custDataLst>
              <p:tags r:id="rId5"/>
            </p:custDataLst>
          </p:nvPr>
        </p:nvSpPr>
        <p:spPr>
          <a:xfrm>
            <a:off x="1935748" y="5050544"/>
            <a:ext cx="1692376"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562017" y="5865399"/>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  利</a:t>
            </a:r>
            <a:r>
              <a:rPr lang="zh-CN" altLang="en-US" sz="2800" b="1" dirty="0">
                <a:solidFill>
                  <a:srgbClr val="FF0000"/>
                </a:solidFill>
                <a:latin typeface="微软雅黑" panose="020B0503020204020204" pitchFamily="34" charset="-122"/>
                <a:ea typeface="微软雅黑" panose="020B0503020204020204" pitchFamily="34" charset="-122"/>
              </a:rPr>
              <a:t>旧杆路设计</a:t>
            </a:r>
          </a:p>
        </p:txBody>
      </p:sp>
      <p:sp>
        <p:nvSpPr>
          <p:cNvPr id="17" name="Oval 9"/>
          <p:cNvSpPr/>
          <p:nvPr>
            <p:custDataLst>
              <p:tags r:id="rId6"/>
            </p:custDataLst>
          </p:nvPr>
        </p:nvSpPr>
        <p:spPr>
          <a:xfrm>
            <a:off x="1949116" y="5978111"/>
            <a:ext cx="1679008"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3.2.12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8424301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3"/>
                                        </p:tgtEl>
                                        <p:attrNameLst>
                                          <p:attrName>style.visibility</p:attrName>
                                        </p:attrNameLst>
                                      </p:cBhvr>
                                      <p:to>
                                        <p:strVal val="visible"/>
                                      </p:to>
                                    </p:set>
                                    <p:animEffect transition="in" filter="circle(in)">
                                      <p:cBhvr>
                                        <p:cTn id="77" dur="2000"/>
                                        <p:tgtEl>
                                          <p:spTgt spid="13"/>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2"/>
                                        </p:tgtEl>
                                        <p:attrNameLst>
                                          <p:attrName>style.visibility</p:attrName>
                                        </p:attrNameLst>
                                      </p:cBhvr>
                                      <p:to>
                                        <p:strVal val="visible"/>
                                      </p:to>
                                    </p:set>
                                    <p:anim calcmode="lin" valueType="num">
                                      <p:cBhvr additive="base">
                                        <p:cTn id="82" dur="500" fill="hold"/>
                                        <p:tgtEl>
                                          <p:spTgt spid="12"/>
                                        </p:tgtEl>
                                        <p:attrNameLst>
                                          <p:attrName>ppt_x</p:attrName>
                                        </p:attrNameLst>
                                      </p:cBhvr>
                                      <p:tavLst>
                                        <p:tav tm="0">
                                          <p:val>
                                            <p:strVal val="#ppt_x"/>
                                          </p:val>
                                        </p:tav>
                                        <p:tav tm="100000">
                                          <p:val>
                                            <p:strVal val="#ppt_x"/>
                                          </p:val>
                                        </p:tav>
                                      </p:tavLst>
                                    </p:anim>
                                    <p:anim calcmode="lin" valueType="num">
                                      <p:cBhvr additive="base">
                                        <p:cTn id="83"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circle(in)">
                                      <p:cBhvr>
                                        <p:cTn id="88" dur="2000"/>
                                        <p:tgtEl>
                                          <p:spTgt spid="15"/>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4"/>
                                        </p:tgtEl>
                                        <p:attrNameLst>
                                          <p:attrName>style.visibility</p:attrName>
                                        </p:attrNameLst>
                                      </p:cBhvr>
                                      <p:to>
                                        <p:strVal val="visible"/>
                                      </p:to>
                                    </p:set>
                                    <p:anim calcmode="lin" valueType="num">
                                      <p:cBhvr additive="base">
                                        <p:cTn id="93" dur="500" fill="hold"/>
                                        <p:tgtEl>
                                          <p:spTgt spid="14"/>
                                        </p:tgtEl>
                                        <p:attrNameLst>
                                          <p:attrName>ppt_x</p:attrName>
                                        </p:attrNameLst>
                                      </p:cBhvr>
                                      <p:tavLst>
                                        <p:tav tm="0">
                                          <p:val>
                                            <p:strVal val="#ppt_x"/>
                                          </p:val>
                                        </p:tav>
                                        <p:tav tm="100000">
                                          <p:val>
                                            <p:strVal val="#ppt_x"/>
                                          </p:val>
                                        </p:tav>
                                      </p:tavLst>
                                    </p:anim>
                                    <p:anim calcmode="lin" valueType="num">
                                      <p:cBhvr additive="base">
                                        <p:cTn id="9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7"/>
                                        </p:tgtEl>
                                        <p:attrNameLst>
                                          <p:attrName>style.visibility</p:attrName>
                                        </p:attrNameLst>
                                      </p:cBhvr>
                                      <p:to>
                                        <p:strVal val="visible"/>
                                      </p:to>
                                    </p:set>
                                    <p:animEffect transition="in" filter="circle(in)">
                                      <p:cBhvr>
                                        <p:cTn id="99" dur="2000"/>
                                        <p:tgtEl>
                                          <p:spTgt spid="17"/>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6"/>
                                        </p:tgtEl>
                                        <p:attrNameLst>
                                          <p:attrName>style.visibility</p:attrName>
                                        </p:attrNameLst>
                                      </p:cBhvr>
                                      <p:to>
                                        <p:strVal val="visible"/>
                                      </p:to>
                                    </p:set>
                                    <p:anim calcmode="lin" valueType="num">
                                      <p:cBhvr additive="base">
                                        <p:cTn id="104" dur="500" fill="hold"/>
                                        <p:tgtEl>
                                          <p:spTgt spid="16"/>
                                        </p:tgtEl>
                                        <p:attrNameLst>
                                          <p:attrName>ppt_x</p:attrName>
                                        </p:attrNameLst>
                                      </p:cBhvr>
                                      <p:tavLst>
                                        <p:tav tm="0">
                                          <p:val>
                                            <p:strVal val="#ppt_x"/>
                                          </p:val>
                                        </p:tav>
                                        <p:tav tm="100000">
                                          <p:val>
                                            <p:strVal val="#ppt_x"/>
                                          </p:val>
                                        </p:tav>
                                      </p:tavLst>
                                    </p:anim>
                                    <p:anim calcmode="lin" valueType="num">
                                      <p:cBhvr additive="base">
                                        <p:cTn id="105"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2" grpId="0"/>
      <p:bldP spid="13" grpId="0" animBg="1"/>
      <p:bldP spid="14" grpId="0"/>
      <p:bldP spid="15" grpId="0" animBg="1"/>
      <p:bldP spid="16" grpId="0"/>
      <p:bldP spid="1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1.2  </a:t>
            </a:r>
            <a:r>
              <a:rPr lang="en-US" altLang="zh-CN" sz="3200" dirty="0">
                <a:solidFill>
                  <a:schemeClr val="bg1"/>
                </a:solidFill>
                <a:latin typeface="微软雅黑" panose="020B0503020204020204" pitchFamily="34" charset="-122"/>
                <a:ea typeface="微软雅黑" panose="020B0503020204020204" pitchFamily="34" charset="-122"/>
                <a:sym typeface="+mn-ea"/>
              </a:rPr>
              <a:t>光纤特性、传输原理和分类</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光纤几何特性</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1.2.1</a:t>
            </a:r>
          </a:p>
        </p:txBody>
      </p:sp>
      <p:sp>
        <p:nvSpPr>
          <p:cNvPr id="8198" name="文本框 34"/>
          <p:cNvSpPr/>
          <p:nvPr>
            <p:custDataLst>
              <p:tags r:id="rId3"/>
            </p:custDataLst>
          </p:nvPr>
        </p:nvSpPr>
        <p:spPr>
          <a:xfrm>
            <a:off x="3714115" y="422148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光纤传输特性</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433387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1.2.3</a:t>
            </a:r>
          </a:p>
        </p:txBody>
      </p:sp>
      <p:sp>
        <p:nvSpPr>
          <p:cNvPr id="4" name="文本框 34"/>
          <p:cNvSpPr/>
          <p:nvPr>
            <p:custDataLst>
              <p:tags r:id="rId7"/>
            </p:custDataLst>
          </p:nvPr>
        </p:nvSpPr>
        <p:spPr>
          <a:xfrm>
            <a:off x="3657600" y="327977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光纤传输原理</a:t>
            </a:r>
          </a:p>
        </p:txBody>
      </p:sp>
      <p:sp>
        <p:nvSpPr>
          <p:cNvPr id="8" name="Oval 9"/>
          <p:cNvSpPr/>
          <p:nvPr>
            <p:custDataLst>
              <p:tags r:id="rId8"/>
            </p:custDataLst>
          </p:nvPr>
        </p:nvSpPr>
        <p:spPr>
          <a:xfrm>
            <a:off x="2044383" y="33921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1.2.2</a:t>
            </a:r>
          </a:p>
        </p:txBody>
      </p:sp>
      <p:sp>
        <p:nvSpPr>
          <p:cNvPr id="9" name="文本框 34"/>
          <p:cNvSpPr/>
          <p:nvPr>
            <p:custDataLst>
              <p:tags r:id="rId9"/>
            </p:custDataLst>
          </p:nvPr>
        </p:nvSpPr>
        <p:spPr>
          <a:xfrm>
            <a:off x="3722370" y="505015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光纤分类及应用</a:t>
            </a:r>
          </a:p>
        </p:txBody>
      </p:sp>
      <p:sp>
        <p:nvSpPr>
          <p:cNvPr id="10" name="Oval 9"/>
          <p:cNvSpPr/>
          <p:nvPr>
            <p:custDataLst>
              <p:tags r:id="rId10"/>
            </p:custDataLst>
          </p:nvPr>
        </p:nvSpPr>
        <p:spPr>
          <a:xfrm>
            <a:off x="2109153" y="51625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1.2.4</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00867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3.2.12  </a:t>
            </a:r>
            <a:r>
              <a:rPr lang="zh-CN" altLang="en-US" sz="3200" dirty="0">
                <a:solidFill>
                  <a:prstClr val="white"/>
                </a:solidFill>
                <a:latin typeface="微软雅黑" panose="020B0503020204020204" pitchFamily="34" charset="-122"/>
                <a:ea typeface="微软雅黑" panose="020B0503020204020204" pitchFamily="34" charset="-122"/>
              </a:rPr>
              <a:t> 利旧杆路设计</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076980" y="2286135"/>
            <a:ext cx="7137063" cy="2677656"/>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杆</a:t>
            </a:r>
            <a:r>
              <a:rPr lang="zh-CN" altLang="en-US" sz="2800" b="1" dirty="0">
                <a:solidFill>
                  <a:prstClr val="black"/>
                </a:solidFill>
              </a:rPr>
              <a:t>路选择</a:t>
            </a:r>
            <a:r>
              <a:rPr lang="zh-CN" altLang="en-US" sz="2800" b="1" dirty="0" smtClean="0">
                <a:solidFill>
                  <a:prstClr val="black"/>
                </a:solidFill>
              </a:rPr>
              <a:t>要求</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光缆架挂位置及要求</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3. </a:t>
            </a:r>
            <a:r>
              <a:rPr lang="zh-CN" altLang="en-US" sz="2800" b="1" dirty="0">
                <a:solidFill>
                  <a:prstClr val="black"/>
                </a:solidFill>
              </a:rPr>
              <a:t>杆路建筑强度</a:t>
            </a:r>
            <a:r>
              <a:rPr lang="zh-CN" altLang="en-US" sz="2800" b="1" dirty="0" smtClean="0">
                <a:solidFill>
                  <a:prstClr val="black"/>
                </a:solidFill>
              </a:rPr>
              <a:t>要求</a:t>
            </a:r>
            <a:endParaRPr lang="en-US" altLang="zh-CN" sz="2800" b="1" dirty="0" smtClean="0">
              <a:solidFill>
                <a:prstClr val="black"/>
              </a:solidFill>
            </a:endParaRPr>
          </a:p>
          <a:p>
            <a:endParaRPr lang="en-US" altLang="zh-CN" sz="2800" b="1" dirty="0">
              <a:solidFill>
                <a:prstClr val="black"/>
              </a:solidFill>
            </a:endParaRPr>
          </a:p>
        </p:txBody>
      </p:sp>
    </p:spTree>
    <p:extLst>
      <p:ext uri="{BB962C8B-B14F-4D97-AF65-F5344CB8AC3E}">
        <p14:creationId xmlns:p14="http://schemas.microsoft.com/office/powerpoint/2010/main" val="32095122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455884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34801920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4.1  </a:t>
            </a:r>
            <a:r>
              <a:rPr lang="zh-CN" altLang="en-US" sz="2000" b="0" spc="225" noProof="1" smtClean="0">
                <a:solidFill>
                  <a:srgbClr val="FF0000"/>
                </a:solidFill>
                <a:latin typeface="微软雅黑" panose="020B0503020204020204" pitchFamily="34" charset="-122"/>
                <a:ea typeface="微软雅黑" panose="020B0503020204020204" pitchFamily="34" charset="-122"/>
              </a:rPr>
              <a:t>概述</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4.2</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路由</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复测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配盘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2255632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612847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  </a:t>
            </a:r>
            <a:r>
              <a:rPr lang="zh-CN" altLang="en-US" sz="3200" dirty="0" smtClean="0">
                <a:solidFill>
                  <a:prstClr val="white"/>
                </a:solidFill>
                <a:latin typeface="微软雅黑" panose="020B0503020204020204" pitchFamily="34" charset="-122"/>
                <a:ea typeface="微软雅黑" panose="020B0503020204020204" pitchFamily="34" charset="-122"/>
              </a:rPr>
              <a:t>概述</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46062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光缆线路工程特点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光缆线路工程的施工范围</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a:t>
            </a:r>
            <a:r>
              <a:rPr lang="zh-CN" altLang="en-US" sz="2800" b="1" dirty="0">
                <a:solidFill>
                  <a:srgbClr val="595959"/>
                </a:solidFill>
                <a:latin typeface="微软雅黑" panose="020B0503020204020204" pitchFamily="34" charset="-122"/>
                <a:ea typeface="微软雅黑" panose="020B0503020204020204" pitchFamily="34" charset="-122"/>
              </a:rPr>
              <a:t>线路工程施工流程</a:t>
            </a: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011602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5675988"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线路工程特点</a:t>
            </a:r>
          </a:p>
        </p:txBody>
      </p:sp>
      <p:sp>
        <p:nvSpPr>
          <p:cNvPr id="9220" name="文本框 7"/>
          <p:cNvSpPr txBox="1"/>
          <p:nvPr/>
        </p:nvSpPr>
        <p:spPr>
          <a:xfrm>
            <a:off x="1619757" y="2412595"/>
            <a:ext cx="8224634" cy="2677656"/>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制造长度较长</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抗张能力较小</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）光缆</a:t>
            </a:r>
            <a:r>
              <a:rPr lang="zh-CN" altLang="en-US" sz="2400" dirty="0">
                <a:solidFill>
                  <a:prstClr val="black"/>
                </a:solidFill>
              </a:rPr>
              <a:t>直径较小</a:t>
            </a:r>
            <a:r>
              <a:rPr lang="en-US" altLang="zh-CN" sz="2400" dirty="0">
                <a:solidFill>
                  <a:prstClr val="black"/>
                </a:solidFill>
              </a:rPr>
              <a:t>,</a:t>
            </a:r>
            <a:r>
              <a:rPr lang="zh-CN" altLang="en-US" sz="2400" dirty="0">
                <a:solidFill>
                  <a:prstClr val="black"/>
                </a:solidFill>
              </a:rPr>
              <a:t>重量较轻</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）光纤</a:t>
            </a:r>
            <a:r>
              <a:rPr lang="zh-CN" altLang="en-US" sz="2400" dirty="0">
                <a:solidFill>
                  <a:prstClr val="black"/>
                </a:solidFill>
              </a:rPr>
              <a:t>连接技术要求较高</a:t>
            </a:r>
            <a:r>
              <a:rPr lang="en-US" altLang="zh-CN" sz="2400" dirty="0">
                <a:solidFill>
                  <a:prstClr val="black"/>
                </a:solidFill>
              </a:rPr>
              <a:t>,</a:t>
            </a:r>
            <a:r>
              <a:rPr lang="zh-CN" altLang="en-US" sz="2400" dirty="0">
                <a:solidFill>
                  <a:prstClr val="black"/>
                </a:solidFill>
              </a:rPr>
              <a:t>接续较复杂</a:t>
            </a:r>
          </a:p>
        </p:txBody>
      </p:sp>
    </p:spTree>
    <p:extLst>
      <p:ext uri="{BB962C8B-B14F-4D97-AF65-F5344CB8AC3E}">
        <p14:creationId xmlns:p14="http://schemas.microsoft.com/office/powerpoint/2010/main" val="11919885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  </a:t>
            </a:r>
            <a:r>
              <a:rPr lang="zh-CN" altLang="en-US" sz="3200" dirty="0" smtClean="0">
                <a:solidFill>
                  <a:prstClr val="white"/>
                </a:solidFill>
                <a:latin typeface="微软雅黑" panose="020B0503020204020204" pitchFamily="34" charset="-122"/>
                <a:ea typeface="微软雅黑" panose="020B0503020204020204" pitchFamily="34" charset="-122"/>
              </a:rPr>
              <a:t>概述</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46062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光缆线路工程特点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光缆线路工程的施工范围</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光缆</a:t>
            </a:r>
            <a:r>
              <a:rPr lang="zh-CN" altLang="en-US" sz="2800" b="1" dirty="0">
                <a:solidFill>
                  <a:srgbClr val="595959"/>
                </a:solidFill>
                <a:latin typeface="微软雅黑" panose="020B0503020204020204" pitchFamily="34" charset="-122"/>
                <a:ea typeface="微软雅黑" panose="020B0503020204020204" pitchFamily="34" charset="-122"/>
              </a:rPr>
              <a:t>线路工程施工流程</a:t>
            </a: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0782513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619571"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线路工程的施工范围</a:t>
            </a:r>
          </a:p>
        </p:txBody>
      </p:sp>
      <p:sp>
        <p:nvSpPr>
          <p:cNvPr id="9220" name="文本框 7"/>
          <p:cNvSpPr txBox="1"/>
          <p:nvPr/>
        </p:nvSpPr>
        <p:spPr>
          <a:xfrm>
            <a:off x="501074" y="1566288"/>
            <a:ext cx="11376397" cy="5262979"/>
          </a:xfrm>
          <a:prstGeom prst="rect">
            <a:avLst/>
          </a:prstGeom>
          <a:noFill/>
          <a:ln w="9525">
            <a:noFill/>
          </a:ln>
        </p:spPr>
        <p:txBody>
          <a:bodyPr wrap="square">
            <a:spAutoFit/>
          </a:bodyPr>
          <a:lstStyle/>
          <a:p>
            <a:r>
              <a:rPr lang="zh-CN" altLang="en-US" sz="2400" dirty="0" smtClean="0">
                <a:solidFill>
                  <a:prstClr val="black"/>
                </a:solidFill>
              </a:rPr>
              <a:t>        它</a:t>
            </a:r>
            <a:r>
              <a:rPr lang="zh-CN" altLang="en-US" sz="2400" dirty="0">
                <a:solidFill>
                  <a:prstClr val="black"/>
                </a:solidFill>
              </a:rPr>
              <a:t>与光传输设备安装工程</a:t>
            </a:r>
            <a:r>
              <a:rPr lang="zh-CN" altLang="en-US" sz="2400" dirty="0" smtClean="0">
                <a:solidFill>
                  <a:prstClr val="black"/>
                </a:solidFill>
              </a:rPr>
              <a:t>分工界面：以</a:t>
            </a:r>
            <a:r>
              <a:rPr lang="zh-CN" altLang="en-US" sz="2400" dirty="0">
                <a:solidFill>
                  <a:prstClr val="black"/>
                </a:solidFill>
              </a:rPr>
              <a:t>光纤配线架</a:t>
            </a:r>
            <a:r>
              <a:rPr lang="en-US" altLang="zh-CN" sz="2400" dirty="0">
                <a:solidFill>
                  <a:prstClr val="black"/>
                </a:solidFill>
              </a:rPr>
              <a:t>(ODF)</a:t>
            </a:r>
            <a:r>
              <a:rPr lang="zh-CN" altLang="en-US" sz="2400" dirty="0">
                <a:solidFill>
                  <a:prstClr val="black"/>
                </a:solidFill>
              </a:rPr>
              <a:t>活动连接器的法兰盘为界</a:t>
            </a:r>
            <a:r>
              <a:rPr lang="en-US" altLang="zh-CN" sz="2400" dirty="0">
                <a:solidFill>
                  <a:prstClr val="black"/>
                </a:solidFill>
              </a:rPr>
              <a:t>,</a:t>
            </a:r>
            <a:r>
              <a:rPr lang="zh-CN" altLang="en-US" sz="2400" dirty="0">
                <a:solidFill>
                  <a:prstClr val="black"/>
                </a:solidFill>
              </a:rPr>
              <a:t>其外侧为光缆线路</a:t>
            </a:r>
            <a:r>
              <a:rPr lang="zh-CN" altLang="en-US" sz="2400" dirty="0" smtClean="0">
                <a:solidFill>
                  <a:prstClr val="black"/>
                </a:solidFill>
              </a:rPr>
              <a:t>工程</a:t>
            </a:r>
            <a:r>
              <a:rPr lang="zh-CN" altLang="en-US" sz="2400" dirty="0">
                <a:solidFill>
                  <a:prstClr val="black"/>
                </a:solidFill>
              </a:rPr>
              <a:t>部分</a:t>
            </a:r>
            <a:r>
              <a:rPr lang="en-US" altLang="zh-CN" sz="2400" dirty="0">
                <a:solidFill>
                  <a:prstClr val="black"/>
                </a:solidFill>
              </a:rPr>
              <a:t>,</a:t>
            </a:r>
            <a:r>
              <a:rPr lang="zh-CN" altLang="en-US" sz="2400" dirty="0">
                <a:solidFill>
                  <a:prstClr val="black"/>
                </a:solidFill>
              </a:rPr>
              <a:t>内侧为光传输设备安装工程部分</a:t>
            </a:r>
            <a:r>
              <a:rPr lang="en-US" altLang="zh-CN" sz="2400" dirty="0">
                <a:solidFill>
                  <a:prstClr val="black"/>
                </a:solidFill>
              </a:rPr>
              <a:t>,</a:t>
            </a:r>
            <a:r>
              <a:rPr lang="zh-CN" altLang="en-US" sz="2400" dirty="0">
                <a:solidFill>
                  <a:prstClr val="black"/>
                </a:solidFill>
              </a:rPr>
              <a:t>法兰盘一般归属于光传输设备安装工程部分</a:t>
            </a:r>
            <a:r>
              <a:rPr lang="zh-CN" altLang="en-US" sz="2400" dirty="0" smtClean="0">
                <a:solidFill>
                  <a:prstClr val="black"/>
                </a:solidFill>
              </a:rPr>
              <a:t>。</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光缆</a:t>
            </a:r>
            <a:r>
              <a:rPr lang="zh-CN" altLang="en-US" sz="2400" dirty="0">
                <a:solidFill>
                  <a:prstClr val="black"/>
                </a:solidFill>
              </a:rPr>
              <a:t>线路工程施工由以下几部分</a:t>
            </a:r>
            <a:r>
              <a:rPr lang="zh-CN" altLang="en-US" sz="2400" dirty="0" smtClean="0">
                <a:solidFill>
                  <a:prstClr val="black"/>
                </a:solidFill>
              </a:rPr>
              <a:t>组成：</a:t>
            </a:r>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）外线</a:t>
            </a:r>
            <a:r>
              <a:rPr lang="zh-CN" altLang="en-US" sz="2400" dirty="0">
                <a:solidFill>
                  <a:prstClr val="black"/>
                </a:solidFill>
              </a:rPr>
              <a:t>部分</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）无人</a:t>
            </a:r>
            <a:r>
              <a:rPr lang="zh-CN" altLang="en-US" sz="2400" dirty="0">
                <a:solidFill>
                  <a:prstClr val="black"/>
                </a:solidFill>
              </a:rPr>
              <a:t>站部分</a:t>
            </a: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）局内</a:t>
            </a:r>
            <a:r>
              <a:rPr lang="zh-CN" altLang="en-US" sz="2400" dirty="0">
                <a:solidFill>
                  <a:prstClr val="black"/>
                </a:solidFill>
              </a:rPr>
              <a:t>部分</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）中继</a:t>
            </a:r>
            <a:r>
              <a:rPr lang="zh-CN" altLang="en-US" sz="2400" dirty="0">
                <a:solidFill>
                  <a:prstClr val="black"/>
                </a:solidFill>
              </a:rPr>
              <a:t>段光电指标的竣工测试</a:t>
            </a:r>
          </a:p>
          <a:p>
            <a:endParaRPr lang="zh-CN" altLang="en-US" sz="2400" dirty="0">
              <a:solidFill>
                <a:prstClr val="black"/>
              </a:solidFill>
            </a:endParaRPr>
          </a:p>
        </p:txBody>
      </p:sp>
    </p:spTree>
    <p:extLst>
      <p:ext uri="{BB962C8B-B14F-4D97-AF65-F5344CB8AC3E}">
        <p14:creationId xmlns:p14="http://schemas.microsoft.com/office/powerpoint/2010/main" val="24855072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  </a:t>
            </a:r>
            <a:r>
              <a:rPr lang="zh-CN" altLang="en-US" sz="3200" dirty="0" smtClean="0">
                <a:solidFill>
                  <a:prstClr val="white"/>
                </a:solidFill>
                <a:latin typeface="微软雅黑" panose="020B0503020204020204" pitchFamily="34" charset="-122"/>
                <a:ea typeface="微软雅黑" panose="020B0503020204020204" pitchFamily="34" charset="-122"/>
              </a:rPr>
              <a:t>概述</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46062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光缆线路工程特点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光缆线路工程的施工范围</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光缆</a:t>
            </a:r>
            <a:r>
              <a:rPr lang="zh-CN" altLang="en-US" sz="2800" b="1" dirty="0">
                <a:solidFill>
                  <a:srgbClr val="FF0000"/>
                </a:solidFill>
                <a:latin typeface="微软雅黑" panose="020B0503020204020204" pitchFamily="34" charset="-122"/>
                <a:ea typeface="微软雅黑" panose="020B0503020204020204" pitchFamily="34" charset="-122"/>
              </a:rPr>
              <a:t>线路工程施工流程</a:t>
            </a: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46448358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光纤损耗特性</a:t>
            </a:r>
          </a:p>
        </p:txBody>
      </p:sp>
      <p:pic>
        <p:nvPicPr>
          <p:cNvPr id="18" name="图片 17"/>
          <p:cNvPicPr>
            <a:picLocks noChangeAspect="1"/>
          </p:cNvPicPr>
          <p:nvPr/>
        </p:nvPicPr>
        <p:blipFill>
          <a:blip r:embed="rId3"/>
          <a:stretch>
            <a:fillRect/>
          </a:stretch>
        </p:blipFill>
        <p:spPr>
          <a:xfrm>
            <a:off x="1880870" y="2190750"/>
            <a:ext cx="6912610" cy="4501515"/>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619571"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线路工程施工流程</a:t>
            </a:r>
          </a:p>
        </p:txBody>
      </p:sp>
      <p:sp>
        <p:nvSpPr>
          <p:cNvPr id="9220" name="文本框 7"/>
          <p:cNvSpPr txBox="1"/>
          <p:nvPr/>
        </p:nvSpPr>
        <p:spPr>
          <a:xfrm>
            <a:off x="4411594" y="2188858"/>
            <a:ext cx="3788824" cy="3416320"/>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）施工准备</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）光缆敷设</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）光缆接续</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）中继测量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）竣工验收</a:t>
            </a:r>
            <a:endParaRPr lang="zh-CN" altLang="en-US" sz="2400" dirty="0">
              <a:solidFill>
                <a:prstClr val="black"/>
              </a:solidFill>
            </a:endParaRPr>
          </a:p>
        </p:txBody>
      </p:sp>
    </p:spTree>
    <p:extLst>
      <p:ext uri="{BB962C8B-B14F-4D97-AF65-F5344CB8AC3E}">
        <p14:creationId xmlns:p14="http://schemas.microsoft.com/office/powerpoint/2010/main" val="17214438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9635935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4.2</a:t>
            </a:r>
            <a:r>
              <a:rPr lang="zh-CN" altLang="en-US" sz="2000" b="0" spc="225" noProof="1">
                <a:solidFill>
                  <a:srgbClr val="FF0000"/>
                </a:solidFill>
                <a:latin typeface="微软雅黑" panose="020B0503020204020204" pitchFamily="34" charset="-122"/>
                <a:ea typeface="微软雅黑" panose="020B0503020204020204" pitchFamily="34" charset="-122"/>
              </a:rPr>
              <a:t> </a:t>
            </a:r>
            <a:r>
              <a:rPr lang="zh-CN" altLang="en-US" sz="2000" b="0" spc="225" noProof="1" smtClean="0">
                <a:solidFill>
                  <a:srgbClr val="FF0000"/>
                </a:solidFill>
                <a:latin typeface="微软雅黑" panose="020B0503020204020204" pitchFamily="34" charset="-122"/>
                <a:ea typeface="微软雅黑" panose="020B0503020204020204" pitchFamily="34" charset="-122"/>
              </a:rPr>
              <a:t> 路由</a:t>
            </a:r>
            <a:r>
              <a:rPr lang="zh-CN" altLang="en-US" sz="2000" b="0" spc="225" noProof="1">
                <a:solidFill>
                  <a:srgbClr val="FF0000"/>
                </a:solidFill>
                <a:latin typeface="微软雅黑" panose="020B0503020204020204" pitchFamily="34" charset="-122"/>
                <a:ea typeface="微软雅黑" panose="020B0503020204020204" pitchFamily="34" charset="-122"/>
              </a:rPr>
              <a:t>复测</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配盘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7370514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175858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4.2  </a:t>
            </a:r>
            <a:r>
              <a:rPr lang="zh-CN" altLang="en-US" sz="3200" dirty="0" smtClean="0">
                <a:solidFill>
                  <a:prstClr val="white"/>
                </a:solidFill>
                <a:latin typeface="微软雅黑" panose="020B0503020204020204" pitchFamily="34" charset="-122"/>
                <a:ea typeface="微软雅黑" panose="020B0503020204020204" pitchFamily="34" charset="-122"/>
              </a:rPr>
              <a:t>路由复测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172575"/>
            <a:ext cx="4026745" cy="136191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路由</a:t>
            </a:r>
            <a:r>
              <a:rPr lang="zh-CN" altLang="en-US" sz="2800" b="1" dirty="0">
                <a:solidFill>
                  <a:srgbClr val="FF0000"/>
                </a:solidFill>
                <a:latin typeface="微软雅黑" panose="020B0503020204020204" pitchFamily="34" charset="-122"/>
                <a:ea typeface="微软雅黑" panose="020B0503020204020204" pitchFamily="34" charset="-122"/>
              </a:rPr>
              <a:t>复测内容、原则和主要任务</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608388" y="5180953"/>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路由复测方法</a:t>
            </a: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995488" y="529366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837805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4.2.1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复测内容、原则和主要任务</a:t>
            </a:r>
          </a:p>
        </p:txBody>
      </p:sp>
      <p:sp>
        <p:nvSpPr>
          <p:cNvPr id="9220" name="文本框 7"/>
          <p:cNvSpPr txBox="1"/>
          <p:nvPr/>
        </p:nvSpPr>
        <p:spPr>
          <a:xfrm>
            <a:off x="841375" y="1955394"/>
            <a:ext cx="10363876" cy="3477875"/>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路由复测内容</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）核对</a:t>
            </a:r>
            <a:r>
              <a:rPr lang="zh-CN" altLang="en-US" sz="2400" dirty="0">
                <a:solidFill>
                  <a:prstClr val="black"/>
                </a:solidFill>
              </a:rPr>
              <a:t>施工图纸</a:t>
            </a:r>
            <a:r>
              <a:rPr lang="en-US" altLang="zh-CN" sz="2400" dirty="0">
                <a:solidFill>
                  <a:prstClr val="black"/>
                </a:solidFill>
              </a:rPr>
              <a:t>,</a:t>
            </a:r>
            <a:r>
              <a:rPr lang="zh-CN" altLang="en-US" sz="2400" dirty="0">
                <a:solidFill>
                  <a:prstClr val="black"/>
                </a:solidFill>
              </a:rPr>
              <a:t>实地考察施工现场是否与图纸相符</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）实地</a:t>
            </a:r>
            <a:r>
              <a:rPr lang="zh-CN" altLang="en-US" sz="2400" dirty="0">
                <a:solidFill>
                  <a:prstClr val="black"/>
                </a:solidFill>
              </a:rPr>
              <a:t>考察施工图设计中的施工措施</a:t>
            </a:r>
            <a:r>
              <a:rPr lang="en-US" altLang="zh-CN" sz="2400" dirty="0">
                <a:solidFill>
                  <a:prstClr val="black"/>
                </a:solidFill>
              </a:rPr>
              <a:t>(</a:t>
            </a:r>
            <a:r>
              <a:rPr lang="zh-CN" altLang="en-US" sz="2400" dirty="0">
                <a:solidFill>
                  <a:prstClr val="black"/>
                </a:solidFill>
              </a:rPr>
              <a:t>包括光缆线路保护路段和保护措施等</a:t>
            </a:r>
            <a:r>
              <a:rPr lang="en-US" altLang="zh-CN" sz="2400" dirty="0">
                <a:solidFill>
                  <a:prstClr val="black"/>
                </a:solidFill>
              </a:rPr>
              <a:t>)</a:t>
            </a:r>
            <a:r>
              <a:rPr lang="zh-CN" altLang="en-US" sz="2400" dirty="0">
                <a:solidFill>
                  <a:prstClr val="black"/>
                </a:solidFill>
              </a:rPr>
              <a:t>的</a:t>
            </a:r>
            <a:r>
              <a:rPr lang="zh-CN" altLang="en-US" sz="2400" dirty="0" smtClean="0">
                <a:solidFill>
                  <a:prstClr val="black"/>
                </a:solidFill>
              </a:rPr>
              <a:t>可行性</a:t>
            </a:r>
            <a:r>
              <a:rPr lang="zh-CN" altLang="en-US" sz="2400" dirty="0">
                <a:solidFill>
                  <a:prstClr val="black"/>
                </a:solidFill>
              </a:rPr>
              <a:t>及施工难度</a:t>
            </a:r>
            <a:r>
              <a:rPr lang="en-US" altLang="zh-CN" sz="2400" dirty="0">
                <a:solidFill>
                  <a:prstClr val="black"/>
                </a:solidFill>
              </a:rPr>
              <a:t>,</a:t>
            </a:r>
            <a:r>
              <a:rPr lang="zh-CN" altLang="en-US" sz="2400" dirty="0">
                <a:solidFill>
                  <a:prstClr val="black"/>
                </a:solidFill>
              </a:rPr>
              <a:t>为制订工程施工计划提供资料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）丈量</a:t>
            </a:r>
            <a:r>
              <a:rPr lang="zh-CN" altLang="en-US" sz="2400" dirty="0">
                <a:solidFill>
                  <a:prstClr val="black"/>
                </a:solidFill>
              </a:rPr>
              <a:t>实际路由地面距离</a:t>
            </a:r>
            <a:r>
              <a:rPr lang="en-US" altLang="zh-CN" sz="2400" dirty="0">
                <a:solidFill>
                  <a:prstClr val="black"/>
                </a:solidFill>
              </a:rPr>
              <a:t>,</a:t>
            </a:r>
            <a:r>
              <a:rPr lang="zh-CN" altLang="en-US" sz="2400" dirty="0">
                <a:solidFill>
                  <a:prstClr val="black"/>
                </a:solidFill>
              </a:rPr>
              <a:t>为光缆配盘提供依据。路由距离测量应按地形起伏丈量。</a:t>
            </a:r>
          </a:p>
        </p:txBody>
      </p:sp>
    </p:spTree>
    <p:extLst>
      <p:ext uri="{BB962C8B-B14F-4D97-AF65-F5344CB8AC3E}">
        <p14:creationId xmlns:p14="http://schemas.microsoft.com/office/powerpoint/2010/main" val="28572040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4.2.1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复测内容、原则和主要任务</a:t>
            </a:r>
          </a:p>
        </p:txBody>
      </p:sp>
      <p:sp>
        <p:nvSpPr>
          <p:cNvPr id="9220" name="文本框 7"/>
          <p:cNvSpPr txBox="1"/>
          <p:nvPr/>
        </p:nvSpPr>
        <p:spPr>
          <a:xfrm>
            <a:off x="3536105" y="2577963"/>
            <a:ext cx="5014508" cy="2369880"/>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路由复测及变更</a:t>
            </a:r>
            <a:r>
              <a:rPr lang="zh-CN" altLang="en-US" sz="2800" b="1" dirty="0" smtClean="0">
                <a:solidFill>
                  <a:prstClr val="black"/>
                </a:solidFill>
              </a:rPr>
              <a:t>原则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）路由复测</a:t>
            </a:r>
            <a:r>
              <a:rPr lang="zh-CN" altLang="en-US" sz="2400" dirty="0" smtClean="0">
                <a:solidFill>
                  <a:prstClr val="black"/>
                </a:solidFill>
              </a:rPr>
              <a:t>基本原则</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）路由变更原则</a:t>
            </a: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36524965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4.2.1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复测内容、原则和主要任务</a:t>
            </a:r>
          </a:p>
        </p:txBody>
      </p:sp>
      <p:sp>
        <p:nvSpPr>
          <p:cNvPr id="9220" name="文本框 7"/>
          <p:cNvSpPr txBox="1"/>
          <p:nvPr/>
        </p:nvSpPr>
        <p:spPr>
          <a:xfrm>
            <a:off x="314325" y="1965120"/>
            <a:ext cx="11105947" cy="4216539"/>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光缆线路工程路由复测主要任务</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）按</a:t>
            </a:r>
            <a:r>
              <a:rPr lang="zh-CN" altLang="en-US" sz="2400" dirty="0">
                <a:solidFill>
                  <a:prstClr val="black"/>
                </a:solidFill>
              </a:rPr>
              <a:t>设计文件要求核定光缆路由走向、环境条件、敷设方式以及中继站站址。</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）丈量</a:t>
            </a:r>
            <a:r>
              <a:rPr lang="zh-CN" altLang="en-US" sz="2400" dirty="0">
                <a:solidFill>
                  <a:prstClr val="black"/>
                </a:solidFill>
              </a:rPr>
              <a:t>、核定中继段的地面距离</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）核定</a:t>
            </a:r>
            <a:r>
              <a:rPr lang="zh-CN" altLang="en-US" sz="2400" dirty="0">
                <a:solidFill>
                  <a:prstClr val="black"/>
                </a:solidFill>
              </a:rPr>
              <a:t>设计变更的位置和方案。</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）核定</a:t>
            </a:r>
            <a:r>
              <a:rPr lang="zh-CN" altLang="en-US" sz="2400" dirty="0">
                <a:solidFill>
                  <a:prstClr val="black"/>
                </a:solidFill>
              </a:rPr>
              <a:t>防雷、防强电、防白蚁、防机械损伤地段的长度、措施以及实施可行性和难度。</a:t>
            </a:r>
          </a:p>
          <a:p>
            <a:endParaRPr lang="en-US" altLang="zh-CN" sz="2400" dirty="0" smtClean="0">
              <a:solidFill>
                <a:prstClr val="black"/>
              </a:solidFill>
            </a:endParaRPr>
          </a:p>
        </p:txBody>
      </p:sp>
    </p:spTree>
    <p:extLst>
      <p:ext uri="{BB962C8B-B14F-4D97-AF65-F5344CB8AC3E}">
        <p14:creationId xmlns:p14="http://schemas.microsoft.com/office/powerpoint/2010/main" val="25399888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4.2.1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复测内容、原则和主要任务</a:t>
            </a:r>
          </a:p>
        </p:txBody>
      </p:sp>
      <p:sp>
        <p:nvSpPr>
          <p:cNvPr id="9220" name="文本框 7"/>
          <p:cNvSpPr txBox="1"/>
          <p:nvPr/>
        </p:nvSpPr>
        <p:spPr>
          <a:xfrm>
            <a:off x="664521" y="1653836"/>
            <a:ext cx="11067037" cy="4955203"/>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光缆线路工程路由复测主要任务</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）核定</a:t>
            </a:r>
            <a:r>
              <a:rPr lang="zh-CN" altLang="en-US" sz="2400" dirty="0">
                <a:solidFill>
                  <a:prstClr val="black"/>
                </a:solidFill>
              </a:rPr>
              <a:t>穿越公路、铁道、水渠、河流以及其他障碍物的地段及技术措施</a:t>
            </a:r>
            <a:r>
              <a:rPr lang="en-US" altLang="zh-CN" sz="2400" dirty="0">
                <a:solidFill>
                  <a:prstClr val="black"/>
                </a:solidFill>
              </a:rPr>
              <a:t>,</a:t>
            </a:r>
            <a:r>
              <a:rPr lang="zh-CN" altLang="en-US" sz="2400" dirty="0">
                <a:solidFill>
                  <a:prstClr val="black"/>
                </a:solidFill>
              </a:rPr>
              <a:t>并核定设计</a:t>
            </a:r>
            <a:r>
              <a:rPr lang="zh-CN" altLang="en-US" sz="2400" dirty="0" smtClean="0">
                <a:solidFill>
                  <a:prstClr val="black"/>
                </a:solidFill>
              </a:rPr>
              <a:t>中各</a:t>
            </a:r>
            <a:r>
              <a:rPr lang="zh-CN" altLang="en-US" sz="2400" dirty="0">
                <a:solidFill>
                  <a:prstClr val="black"/>
                </a:solidFill>
              </a:rPr>
              <a:t>具体措施实施的可行性和难度。</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）核定</a:t>
            </a:r>
            <a:r>
              <a:rPr lang="zh-CN" altLang="en-US" sz="2400" dirty="0">
                <a:solidFill>
                  <a:prstClr val="black"/>
                </a:solidFill>
              </a:rPr>
              <a:t>园林、青苗、果木等赔补地段和范围</a:t>
            </a:r>
            <a:r>
              <a:rPr lang="en-US" altLang="zh-CN" sz="2400" dirty="0">
                <a:solidFill>
                  <a:prstClr val="black"/>
                </a:solidFill>
              </a:rPr>
              <a:t>,</a:t>
            </a:r>
            <a:r>
              <a:rPr lang="zh-CN" altLang="en-US" sz="2400" dirty="0">
                <a:solidFill>
                  <a:prstClr val="black"/>
                </a:solidFill>
              </a:rPr>
              <a:t>以及对赔补困难地段“绕行”的可能性。</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7</a:t>
            </a:r>
            <a:r>
              <a:rPr lang="zh-CN" altLang="en-US" sz="2400" dirty="0" smtClean="0">
                <a:solidFill>
                  <a:prstClr val="black"/>
                </a:solidFill>
              </a:rPr>
              <a:t>）注意</a:t>
            </a:r>
            <a:r>
              <a:rPr lang="zh-CN" altLang="en-US" sz="2400" dirty="0">
                <a:solidFill>
                  <a:prstClr val="black"/>
                </a:solidFill>
              </a:rPr>
              <a:t>观察地形地貌、环境条件</a:t>
            </a:r>
            <a:r>
              <a:rPr lang="en-US" altLang="zh-CN" sz="2400" dirty="0">
                <a:solidFill>
                  <a:prstClr val="black"/>
                </a:solidFill>
              </a:rPr>
              <a:t>,</a:t>
            </a:r>
            <a:r>
              <a:rPr lang="zh-CN" altLang="en-US" sz="2400" dirty="0">
                <a:solidFill>
                  <a:prstClr val="black"/>
                </a:solidFill>
              </a:rPr>
              <a:t>初步确定接头位置。</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8</a:t>
            </a:r>
            <a:r>
              <a:rPr lang="zh-CN" altLang="en-US" sz="2400" dirty="0" smtClean="0">
                <a:solidFill>
                  <a:prstClr val="black"/>
                </a:solidFill>
              </a:rPr>
              <a:t>）收集</a:t>
            </a:r>
            <a:r>
              <a:rPr lang="zh-CN" altLang="en-US" sz="2400" dirty="0">
                <a:solidFill>
                  <a:prstClr val="black"/>
                </a:solidFill>
              </a:rPr>
              <a:t>光缆配盘、光缆分屯、光缆敷设需要的数据和资料。</a:t>
            </a:r>
          </a:p>
          <a:p>
            <a:endParaRPr lang="en-US" altLang="zh-CN" sz="2400" dirty="0" smtClean="0">
              <a:solidFill>
                <a:prstClr val="black"/>
              </a:solidFill>
            </a:endParaRPr>
          </a:p>
          <a:p>
            <a:r>
              <a:rPr lang="zh-CN" altLang="en-US" sz="2400" dirty="0" smtClean="0">
                <a:solidFill>
                  <a:prstClr val="black"/>
                </a:solidFill>
              </a:rPr>
              <a:t>（</a:t>
            </a:r>
            <a:r>
              <a:rPr lang="en-US" altLang="zh-CN" sz="2400" dirty="0" smtClean="0">
                <a:solidFill>
                  <a:prstClr val="black"/>
                </a:solidFill>
              </a:rPr>
              <a:t>9</a:t>
            </a:r>
            <a:r>
              <a:rPr lang="zh-CN" altLang="en-US" sz="2400" dirty="0" smtClean="0">
                <a:solidFill>
                  <a:prstClr val="black"/>
                </a:solidFill>
              </a:rPr>
              <a:t>）路由</a:t>
            </a:r>
            <a:r>
              <a:rPr lang="zh-CN" altLang="en-US" sz="2400" dirty="0">
                <a:solidFill>
                  <a:prstClr val="black"/>
                </a:solidFill>
              </a:rPr>
              <a:t>复测完成后应</a:t>
            </a:r>
            <a:r>
              <a:rPr lang="zh-CN" altLang="en-US" sz="2400" dirty="0" smtClean="0">
                <a:solidFill>
                  <a:prstClr val="black"/>
                </a:solidFill>
              </a:rPr>
              <a:t>提供规定的资料</a:t>
            </a:r>
            <a:r>
              <a:rPr lang="zh-CN" altLang="en-US" sz="2400" dirty="0">
                <a:solidFill>
                  <a:prstClr val="black"/>
                </a:solidFill>
              </a:rPr>
              <a:t>。</a:t>
            </a:r>
          </a:p>
        </p:txBody>
      </p:sp>
    </p:spTree>
    <p:extLst>
      <p:ext uri="{BB962C8B-B14F-4D97-AF65-F5344CB8AC3E}">
        <p14:creationId xmlns:p14="http://schemas.microsoft.com/office/powerpoint/2010/main" val="20471389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4.2.1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复测内容、原则和主要任务</a:t>
            </a:r>
          </a:p>
        </p:txBody>
      </p:sp>
      <p:sp>
        <p:nvSpPr>
          <p:cNvPr id="9220" name="文本框 7"/>
          <p:cNvSpPr txBox="1"/>
          <p:nvPr/>
        </p:nvSpPr>
        <p:spPr>
          <a:xfrm>
            <a:off x="1326004" y="2723878"/>
            <a:ext cx="9695436" cy="1631216"/>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光缆与其他设施间隔距要求</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路由</a:t>
            </a:r>
            <a:r>
              <a:rPr lang="zh-CN" altLang="en-US" sz="2400" dirty="0">
                <a:solidFill>
                  <a:prstClr val="black"/>
                </a:solidFill>
              </a:rPr>
              <a:t>复测时应特别注意光缆与其他设施的隔距是否符合要求</a:t>
            </a:r>
            <a:r>
              <a:rPr lang="en-US" altLang="zh-CN" sz="2400" dirty="0">
                <a:solidFill>
                  <a:prstClr val="black"/>
                </a:solidFill>
              </a:rPr>
              <a:t>,</a:t>
            </a:r>
            <a:r>
              <a:rPr lang="zh-CN" altLang="en-US" sz="2400" dirty="0">
                <a:solidFill>
                  <a:prstClr val="black"/>
                </a:solidFill>
              </a:rPr>
              <a:t>若不符合要求应采取</a:t>
            </a:r>
            <a:r>
              <a:rPr lang="zh-CN" altLang="en-US" sz="2400" dirty="0" smtClean="0">
                <a:solidFill>
                  <a:prstClr val="black"/>
                </a:solidFill>
              </a:rPr>
              <a:t>保护</a:t>
            </a:r>
            <a:r>
              <a:rPr lang="zh-CN" altLang="en-US" sz="2400" dirty="0">
                <a:solidFill>
                  <a:prstClr val="black"/>
                </a:solidFill>
              </a:rPr>
              <a:t>措施或更改路由</a:t>
            </a:r>
            <a:r>
              <a:rPr lang="en-US" altLang="zh-CN" sz="2400" dirty="0">
                <a:solidFill>
                  <a:prstClr val="black"/>
                </a:solidFill>
              </a:rPr>
              <a:t>,</a:t>
            </a:r>
            <a:r>
              <a:rPr lang="zh-CN" altLang="en-US" sz="2400" dirty="0">
                <a:solidFill>
                  <a:prstClr val="black"/>
                </a:solidFill>
              </a:rPr>
              <a:t>以保证光缆线路和其他设施安全</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16411502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光纤损耗特性</a:t>
            </a:r>
          </a:p>
        </p:txBody>
      </p:sp>
      <p:sp>
        <p:nvSpPr>
          <p:cNvPr id="4" name="文本框 3"/>
          <p:cNvSpPr txBox="1"/>
          <p:nvPr/>
        </p:nvSpPr>
        <p:spPr>
          <a:xfrm>
            <a:off x="1097280" y="2181860"/>
            <a:ext cx="10788015" cy="4407535"/>
          </a:xfrm>
          <a:prstGeom prst="rect">
            <a:avLst/>
          </a:prstGeom>
          <a:noFill/>
        </p:spPr>
        <p:txBody>
          <a:bodyPr wrap="square" rtlCol="0">
            <a:spAutoFit/>
          </a:bodyPr>
          <a:lstStyle/>
          <a:p>
            <a:pPr>
              <a:lnSpc>
                <a:spcPct val="130000"/>
              </a:lnSpc>
            </a:pPr>
            <a:r>
              <a:rPr lang="zh-CN" altLang="en-US" sz="2400" dirty="0"/>
              <a:t>（</a:t>
            </a:r>
            <a:r>
              <a:rPr lang="en-US" altLang="zh-CN" sz="2400" dirty="0"/>
              <a:t>1</a:t>
            </a:r>
            <a:r>
              <a:rPr lang="zh-CN" altLang="en-US" sz="2400" dirty="0"/>
              <a:t>）吸收损耗</a:t>
            </a:r>
          </a:p>
          <a:p>
            <a:pPr>
              <a:lnSpc>
                <a:spcPct val="130000"/>
              </a:lnSpc>
            </a:pPr>
            <a:r>
              <a:rPr lang="zh-CN" altLang="en-US" sz="2400" dirty="0" smtClean="0"/>
              <a:t>       光纤</a:t>
            </a:r>
            <a:r>
              <a:rPr lang="zh-CN" altLang="en-US" sz="2400" dirty="0"/>
              <a:t>的吸收损耗主要由紫外吸收损耗、红外吸收损耗和杂质吸收损耗等构成。这些损耗都是由光纤材料本身的特征引起的</a:t>
            </a:r>
            <a:r>
              <a:rPr lang="en-US" altLang="zh-CN" sz="2400" dirty="0"/>
              <a:t>,</a:t>
            </a:r>
            <a:r>
              <a:rPr lang="zh-CN" altLang="en-US" sz="2400" dirty="0"/>
              <a:t>属于光纤的本征损耗。</a:t>
            </a:r>
          </a:p>
          <a:p>
            <a:pPr>
              <a:lnSpc>
                <a:spcPct val="130000"/>
              </a:lnSpc>
            </a:pPr>
            <a:r>
              <a:rPr lang="zh-CN" altLang="en-US" sz="2400" dirty="0" smtClean="0">
                <a:solidFill>
                  <a:srgbClr val="FF0000"/>
                </a:solidFill>
                <a:latin typeface="Calibri" panose="020F0502020204030204" pitchFamily="34" charset="0"/>
              </a:rPr>
              <a:t>        ①</a:t>
            </a:r>
            <a:r>
              <a:rPr lang="zh-CN" altLang="en-US" sz="2400" dirty="0">
                <a:solidFill>
                  <a:srgbClr val="FF0000"/>
                </a:solidFill>
              </a:rPr>
              <a:t>紫外吸收损耗。</a:t>
            </a:r>
            <a:r>
              <a:rPr lang="zh-CN" altLang="en-US" sz="2400" dirty="0"/>
              <a:t>紫外吸收损耗是指光纤中传输的光子流将光纤材料中的电子从低能级激发到高能级时</a:t>
            </a:r>
            <a:r>
              <a:rPr lang="en-US" altLang="zh-CN" sz="2400" dirty="0"/>
              <a:t>,</a:t>
            </a:r>
            <a:r>
              <a:rPr lang="zh-CN" altLang="en-US" sz="2400" dirty="0"/>
              <a:t>光子流的部分能量被电子吸收而引起的损耗。</a:t>
            </a:r>
          </a:p>
          <a:p>
            <a:pPr>
              <a:lnSpc>
                <a:spcPct val="130000"/>
              </a:lnSpc>
            </a:pPr>
            <a:r>
              <a:rPr lang="en-US" altLang="zh-CN" sz="2400" dirty="0" smtClean="0">
                <a:solidFill>
                  <a:srgbClr val="FF0000"/>
                </a:solidFill>
                <a:latin typeface="Calibri" panose="020F0502020204030204" pitchFamily="34" charset="0"/>
              </a:rPr>
              <a:t>        ②</a:t>
            </a:r>
            <a:r>
              <a:rPr lang="zh-CN" altLang="en-US" sz="2400" dirty="0">
                <a:solidFill>
                  <a:srgbClr val="FF0000"/>
                </a:solidFill>
              </a:rPr>
              <a:t>红外吸收损耗。</a:t>
            </a:r>
            <a:r>
              <a:rPr lang="zh-CN" altLang="en-US" sz="2400" dirty="0"/>
              <a:t>在红外波段内</a:t>
            </a:r>
            <a:r>
              <a:rPr lang="en-US" altLang="zh-CN" sz="2400" dirty="0"/>
              <a:t>,</a:t>
            </a:r>
            <a:r>
              <a:rPr lang="zh-CN" altLang="en-US" sz="2400" dirty="0"/>
              <a:t>光纤中传播的光波与晶格相互作用</a:t>
            </a:r>
            <a:r>
              <a:rPr lang="en-US" altLang="zh-CN" sz="2400" dirty="0"/>
              <a:t>,</a:t>
            </a:r>
            <a:r>
              <a:rPr lang="zh-CN" altLang="en-US" sz="2400" dirty="0"/>
              <a:t>晶格振动加剧时吸收部分光波能量后引起光波能量的损耗称为红外吸收损耗。</a:t>
            </a:r>
          </a:p>
          <a:p>
            <a:pPr>
              <a:lnSpc>
                <a:spcPct val="130000"/>
              </a:lnSpc>
            </a:pPr>
            <a:r>
              <a:rPr lang="zh-CN" altLang="en-US" sz="2400" dirty="0" smtClean="0">
                <a:solidFill>
                  <a:srgbClr val="FF0000"/>
                </a:solidFill>
                <a:latin typeface="Calibri" panose="020F0502020204030204" pitchFamily="34" charset="0"/>
              </a:rPr>
              <a:t>        ③</a:t>
            </a:r>
            <a:r>
              <a:rPr lang="zh-CN" altLang="en-US" sz="2400" dirty="0">
                <a:solidFill>
                  <a:srgbClr val="FF0000"/>
                </a:solidFill>
              </a:rPr>
              <a:t>杂质吸收损耗。</a:t>
            </a:r>
            <a:r>
              <a:rPr lang="zh-CN" altLang="en-US" sz="2400" dirty="0"/>
              <a:t>杂质吸收损耗是由光纤材料的不纯造成的</a:t>
            </a:r>
            <a:r>
              <a:rPr lang="en-US" altLang="zh-CN" sz="2400" dirty="0"/>
              <a:t>,</a:t>
            </a:r>
            <a:r>
              <a:rPr lang="zh-CN" altLang="en-US" sz="2400" dirty="0"/>
              <a:t>主要有</a:t>
            </a:r>
            <a:r>
              <a:rPr lang="en-US" altLang="zh-CN" sz="2400" dirty="0"/>
              <a:t> OH- </a:t>
            </a:r>
            <a:r>
              <a:rPr lang="zh-CN" altLang="en-US" sz="2400" dirty="0"/>
              <a:t>离子吸收损耗、金属离子吸收损耗等。</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4.2  </a:t>
            </a:r>
            <a:r>
              <a:rPr lang="zh-CN" altLang="en-US" sz="3200" dirty="0" smtClean="0">
                <a:solidFill>
                  <a:prstClr val="white"/>
                </a:solidFill>
                <a:latin typeface="微软雅黑" panose="020B0503020204020204" pitchFamily="34" charset="-122"/>
                <a:ea typeface="微软雅黑" panose="020B0503020204020204" pitchFamily="34" charset="-122"/>
              </a:rPr>
              <a:t>路由复测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35387" y="2172575"/>
            <a:ext cx="4026745" cy="1285801"/>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路由</a:t>
            </a:r>
            <a:r>
              <a:rPr lang="zh-CN" altLang="en-US" sz="2800" b="1" dirty="0">
                <a:solidFill>
                  <a:prstClr val="black"/>
                </a:solidFill>
                <a:latin typeface="微软雅黑" panose="020B0503020204020204" pitchFamily="34" charset="-122"/>
                <a:ea typeface="微软雅黑" panose="020B0503020204020204" pitchFamily="34" charset="-122"/>
              </a:rPr>
              <a:t>复测内容、原则和主要任务</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608388" y="5180953"/>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路由复测方法</a:t>
            </a: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995488" y="529366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807258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4.2.2  </a:t>
            </a:r>
            <a:r>
              <a:rPr lang="zh-CN" altLang="en-US" sz="3200" dirty="0" smtClean="0">
                <a:solidFill>
                  <a:prstClr val="white"/>
                </a:solidFill>
                <a:latin typeface="微软雅黑" panose="020B0503020204020204" pitchFamily="34" charset="-122"/>
                <a:ea typeface="微软雅黑" panose="020B0503020204020204" pitchFamily="34" charset="-122"/>
              </a:rPr>
              <a:t>路由</a:t>
            </a:r>
            <a:r>
              <a:rPr lang="zh-CN" altLang="en-US" sz="3200" dirty="0">
                <a:solidFill>
                  <a:prstClr val="white"/>
                </a:solidFill>
                <a:latin typeface="微软雅黑" panose="020B0503020204020204" pitchFamily="34" charset="-122"/>
                <a:ea typeface="微软雅黑" panose="020B0503020204020204" pitchFamily="34" charset="-122"/>
              </a:rPr>
              <a:t>复</a:t>
            </a:r>
            <a:r>
              <a:rPr lang="zh-CN" altLang="en-US" sz="3200" dirty="0" smtClean="0">
                <a:solidFill>
                  <a:prstClr val="white"/>
                </a:solidFill>
                <a:latin typeface="微软雅黑" panose="020B0503020204020204" pitchFamily="34" charset="-122"/>
                <a:ea typeface="微软雅黑" panose="020B0503020204020204" pitchFamily="34" charset="-122"/>
              </a:rPr>
              <a:t>测方法</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4389656" y="1614926"/>
            <a:ext cx="6211178" cy="5570756"/>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定线</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smtClean="0">
                <a:solidFill>
                  <a:prstClr val="black"/>
                </a:solidFill>
              </a:rPr>
              <a:t>2. </a:t>
            </a:r>
            <a:r>
              <a:rPr lang="zh-CN" altLang="en-US" sz="2800" b="1" dirty="0" smtClean="0">
                <a:solidFill>
                  <a:prstClr val="black"/>
                </a:solidFill>
              </a:rPr>
              <a:t>测距</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smtClean="0">
                <a:solidFill>
                  <a:prstClr val="black"/>
                </a:solidFill>
              </a:rPr>
              <a:t>3. </a:t>
            </a:r>
            <a:r>
              <a:rPr lang="zh-CN" altLang="en-US" sz="2800" b="1" dirty="0" smtClean="0">
                <a:solidFill>
                  <a:prstClr val="black"/>
                </a:solidFill>
              </a:rPr>
              <a:t>打标桩</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smtClean="0">
                <a:solidFill>
                  <a:prstClr val="black"/>
                </a:solidFill>
              </a:rPr>
              <a:t>4. </a:t>
            </a:r>
            <a:r>
              <a:rPr lang="zh-CN" altLang="en-US" sz="2800" b="1" dirty="0" smtClean="0">
                <a:solidFill>
                  <a:prstClr val="black"/>
                </a:solidFill>
              </a:rPr>
              <a:t>划线</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smtClean="0">
                <a:solidFill>
                  <a:prstClr val="black"/>
                </a:solidFill>
              </a:rPr>
              <a:t>5. </a:t>
            </a:r>
            <a:r>
              <a:rPr lang="zh-CN" altLang="en-US" sz="2800" b="1" dirty="0" smtClean="0">
                <a:solidFill>
                  <a:prstClr val="black"/>
                </a:solidFill>
              </a:rPr>
              <a:t>绘图</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smtClean="0">
                <a:solidFill>
                  <a:prstClr val="black"/>
                </a:solidFill>
              </a:rPr>
              <a:t>6. </a:t>
            </a:r>
            <a:r>
              <a:rPr lang="zh-CN" altLang="en-US" sz="2800" b="1" dirty="0" smtClean="0">
                <a:solidFill>
                  <a:prstClr val="black"/>
                </a:solidFill>
              </a:rPr>
              <a:t>登记</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endParaRPr lang="zh-CN" altLang="en-US" sz="2400" dirty="0" smtClean="0">
              <a:solidFill>
                <a:prstClr val="black"/>
              </a:solidFill>
            </a:endParaRPr>
          </a:p>
        </p:txBody>
      </p:sp>
    </p:spTree>
    <p:extLst>
      <p:ext uri="{BB962C8B-B14F-4D97-AF65-F5344CB8AC3E}">
        <p14:creationId xmlns:p14="http://schemas.microsoft.com/office/powerpoint/2010/main" val="12537268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33803687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4.3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单盘检验</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配盘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878201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041025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4.3  </a:t>
            </a:r>
            <a:r>
              <a:rPr lang="zh-CN" altLang="en-US" sz="3200" dirty="0" smtClean="0">
                <a:solidFill>
                  <a:prstClr val="white"/>
                </a:solidFill>
                <a:latin typeface="微软雅黑" panose="020B0503020204020204" pitchFamily="34" charset="-122"/>
                <a:ea typeface="微软雅黑" panose="020B0503020204020204" pitchFamily="34" charset="-122"/>
              </a:rPr>
              <a:t>光缆单盘检验</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71887" y="2472678"/>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单盘检验依据和内容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608388" y="5180953"/>
            <a:ext cx="484187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单盘检验主要测量项目及要求</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995488" y="529366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1" name="文本框 34"/>
          <p:cNvSpPr/>
          <p:nvPr/>
        </p:nvSpPr>
        <p:spPr>
          <a:xfrm>
            <a:off x="3608388" y="3875089"/>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 单</a:t>
            </a:r>
            <a:r>
              <a:rPr lang="zh-CN" altLang="en-US" sz="2800" b="1" dirty="0">
                <a:solidFill>
                  <a:srgbClr val="595959"/>
                </a:solidFill>
                <a:latin typeface="微软雅黑" panose="020B0503020204020204" pitchFamily="34" charset="-122"/>
                <a:ea typeface="微软雅黑" panose="020B0503020204020204" pitchFamily="34" charset="-122"/>
              </a:rPr>
              <a:t>盘检验一般规定</a:t>
            </a:r>
          </a:p>
        </p:txBody>
      </p:sp>
      <p:sp>
        <p:nvSpPr>
          <p:cNvPr id="12" name="Oval 9"/>
          <p:cNvSpPr/>
          <p:nvPr>
            <p:custDataLst>
              <p:tags r:id="rId4"/>
            </p:custDataLst>
          </p:nvPr>
        </p:nvSpPr>
        <p:spPr>
          <a:xfrm>
            <a:off x="1995488" y="398780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503488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circle(in)">
                                      <p:cBhvr>
                                        <p:cTn id="66" dur="2000"/>
                                        <p:tgtEl>
                                          <p:spTgt spid="12"/>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500" fill="hold"/>
                                        <p:tgtEl>
                                          <p:spTgt spid="11"/>
                                        </p:tgtEl>
                                        <p:attrNameLst>
                                          <p:attrName>ppt_x</p:attrName>
                                        </p:attrNameLst>
                                      </p:cBhvr>
                                      <p:tavLst>
                                        <p:tav tm="0">
                                          <p:val>
                                            <p:strVal val="#ppt_x"/>
                                          </p:val>
                                        </p:tav>
                                        <p:tav tm="100000">
                                          <p:val>
                                            <p:strVal val="#ppt_x"/>
                                          </p:val>
                                        </p:tav>
                                      </p:tavLst>
                                    </p:anim>
                                    <p:anim calcmode="lin" valueType="num">
                                      <p:cBhvr additive="base">
                                        <p:cTn id="7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1" grpId="0"/>
      <p:bldP spid="12"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4.3.1  </a:t>
            </a:r>
            <a:r>
              <a:rPr lang="zh-CN" altLang="en-US" sz="3200" dirty="0" smtClean="0">
                <a:solidFill>
                  <a:prstClr val="white"/>
                </a:solidFill>
                <a:latin typeface="微软雅黑" panose="020B0503020204020204" pitchFamily="34" charset="-122"/>
                <a:ea typeface="微软雅黑" panose="020B0503020204020204" pitchFamily="34" charset="-122"/>
              </a:rPr>
              <a:t>单</a:t>
            </a:r>
            <a:r>
              <a:rPr lang="zh-CN" altLang="en-US" sz="3200" dirty="0">
                <a:solidFill>
                  <a:prstClr val="white"/>
                </a:solidFill>
                <a:latin typeface="微软雅黑" panose="020B0503020204020204" pitchFamily="34" charset="-122"/>
                <a:ea typeface="微软雅黑" panose="020B0503020204020204" pitchFamily="34" charset="-122"/>
              </a:rPr>
              <a:t>盘检验依据和</a:t>
            </a:r>
            <a:r>
              <a:rPr lang="zh-CN" altLang="en-US" sz="3200" dirty="0" smtClean="0">
                <a:solidFill>
                  <a:prstClr val="white"/>
                </a:solidFill>
                <a:latin typeface="微软雅黑" panose="020B0503020204020204" pitchFamily="34" charset="-122"/>
                <a:ea typeface="微软雅黑" panose="020B0503020204020204" pitchFamily="34" charset="-122"/>
              </a:rPr>
              <a:t>内容</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326004" y="2723878"/>
            <a:ext cx="9695436" cy="2000548"/>
          </a:xfrm>
          <a:prstGeom prst="rect">
            <a:avLst/>
          </a:prstGeom>
          <a:noFill/>
          <a:ln w="9525">
            <a:noFill/>
          </a:ln>
        </p:spPr>
        <p:txBody>
          <a:bodyPr wrap="square">
            <a:spAutoFit/>
          </a:bodyPr>
          <a:lstStyle/>
          <a:p>
            <a:pPr marL="514350" indent="-514350">
              <a:buFontTx/>
              <a:buAutoNum type="arabicPeriod"/>
            </a:pPr>
            <a:r>
              <a:rPr lang="zh-CN" altLang="en-US" sz="2800" b="1" dirty="0" smtClean="0">
                <a:solidFill>
                  <a:prstClr val="black"/>
                </a:solidFill>
              </a:rPr>
              <a:t>单</a:t>
            </a:r>
            <a:r>
              <a:rPr lang="zh-CN" altLang="en-US" sz="2800" b="1" dirty="0">
                <a:solidFill>
                  <a:prstClr val="black"/>
                </a:solidFill>
              </a:rPr>
              <a:t>盘检验</a:t>
            </a:r>
            <a:r>
              <a:rPr lang="zh-CN" altLang="en-US" sz="2800" b="1" dirty="0" smtClean="0">
                <a:solidFill>
                  <a:prstClr val="black"/>
                </a:solidFill>
              </a:rPr>
              <a:t>依据</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光缆</a:t>
            </a:r>
            <a:r>
              <a:rPr lang="zh-CN" altLang="en-US" sz="2400" dirty="0">
                <a:solidFill>
                  <a:prstClr val="black"/>
                </a:solidFill>
              </a:rPr>
              <a:t>单盘检验是以合同书或设计规定值为依据</a:t>
            </a:r>
            <a:r>
              <a:rPr lang="en-US" altLang="zh-CN" sz="2400" dirty="0">
                <a:solidFill>
                  <a:prstClr val="black"/>
                </a:solidFill>
              </a:rPr>
              <a:t>,</a:t>
            </a:r>
            <a:r>
              <a:rPr lang="zh-CN" altLang="en-US" sz="2400" dirty="0">
                <a:solidFill>
                  <a:prstClr val="black"/>
                </a:solidFill>
              </a:rPr>
              <a:t>并将出厂数据作为参考</a:t>
            </a:r>
            <a:r>
              <a:rPr lang="en-US" altLang="zh-CN" sz="2400" dirty="0">
                <a:solidFill>
                  <a:prstClr val="black"/>
                </a:solidFill>
              </a:rPr>
              <a:t>,</a:t>
            </a:r>
            <a:r>
              <a:rPr lang="zh-CN" altLang="en-US" sz="2400" dirty="0">
                <a:solidFill>
                  <a:prstClr val="black"/>
                </a:solidFill>
              </a:rPr>
              <a:t>判断运输到现场的光缆合格与否。制造厂家和合同书的规定必须不低于国家制定的光纤</a:t>
            </a:r>
            <a:r>
              <a:rPr lang="en-US" altLang="zh-CN" sz="2400" dirty="0">
                <a:solidFill>
                  <a:prstClr val="black"/>
                </a:solidFill>
              </a:rPr>
              <a:t>(</a:t>
            </a:r>
            <a:r>
              <a:rPr lang="zh-CN" altLang="en-US" sz="2400" dirty="0">
                <a:solidFill>
                  <a:prstClr val="black"/>
                </a:solidFill>
              </a:rPr>
              <a:t>光缆</a:t>
            </a:r>
            <a:r>
              <a:rPr lang="en-US" altLang="zh-CN" sz="2400" dirty="0">
                <a:solidFill>
                  <a:prstClr val="black"/>
                </a:solidFill>
              </a:rPr>
              <a:t>)</a:t>
            </a:r>
            <a:r>
              <a:rPr lang="zh-CN" altLang="en-US" sz="2400" dirty="0">
                <a:solidFill>
                  <a:prstClr val="black"/>
                </a:solidFill>
              </a:rPr>
              <a:t>相关</a:t>
            </a:r>
            <a:r>
              <a:rPr lang="zh-CN" altLang="en-US" sz="2400" dirty="0" smtClean="0">
                <a:solidFill>
                  <a:prstClr val="black"/>
                </a:solidFill>
              </a:rPr>
              <a:t>技术标准</a:t>
            </a:r>
            <a:r>
              <a:rPr lang="zh-CN" altLang="en-US" sz="2400" dirty="0">
                <a:solidFill>
                  <a:prstClr val="black"/>
                </a:solidFill>
              </a:rPr>
              <a:t>要求。</a:t>
            </a:r>
          </a:p>
        </p:txBody>
      </p:sp>
    </p:spTree>
    <p:extLst>
      <p:ext uri="{BB962C8B-B14F-4D97-AF65-F5344CB8AC3E}">
        <p14:creationId xmlns:p14="http://schemas.microsoft.com/office/powerpoint/2010/main" val="25557890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4.3.1  </a:t>
            </a:r>
            <a:r>
              <a:rPr lang="zh-CN" altLang="en-US" sz="3200" dirty="0" smtClean="0">
                <a:solidFill>
                  <a:prstClr val="white"/>
                </a:solidFill>
                <a:latin typeface="微软雅黑" panose="020B0503020204020204" pitchFamily="34" charset="-122"/>
                <a:ea typeface="微软雅黑" panose="020B0503020204020204" pitchFamily="34" charset="-122"/>
              </a:rPr>
              <a:t>单</a:t>
            </a:r>
            <a:r>
              <a:rPr lang="zh-CN" altLang="en-US" sz="3200" dirty="0">
                <a:solidFill>
                  <a:prstClr val="white"/>
                </a:solidFill>
                <a:latin typeface="微软雅黑" panose="020B0503020204020204" pitchFamily="34" charset="-122"/>
                <a:ea typeface="微软雅黑" panose="020B0503020204020204" pitchFamily="34" charset="-122"/>
              </a:rPr>
              <a:t>盘检验依据和</a:t>
            </a:r>
            <a:r>
              <a:rPr lang="zh-CN" altLang="en-US" sz="3200" dirty="0" smtClean="0">
                <a:solidFill>
                  <a:prstClr val="white"/>
                </a:solidFill>
                <a:latin typeface="微软雅黑" panose="020B0503020204020204" pitchFamily="34" charset="-122"/>
                <a:ea typeface="微软雅黑" panose="020B0503020204020204" pitchFamily="34" charset="-122"/>
              </a:rPr>
              <a:t>内容</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678148" y="2753061"/>
            <a:ext cx="6037834" cy="310854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单盘检验内容</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）核对</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）外观检查</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）性能</a:t>
            </a:r>
            <a:r>
              <a:rPr lang="zh-CN" altLang="en-US" sz="2400" dirty="0">
                <a:solidFill>
                  <a:prstClr val="black"/>
                </a:solidFill>
              </a:rPr>
              <a:t>测试</a:t>
            </a:r>
            <a:endParaRPr lang="en-US" altLang="zh-CN" sz="2400" dirty="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31763458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4.3  </a:t>
            </a:r>
            <a:r>
              <a:rPr lang="zh-CN" altLang="en-US" sz="3200" dirty="0" smtClean="0">
                <a:solidFill>
                  <a:prstClr val="white"/>
                </a:solidFill>
                <a:latin typeface="微软雅黑" panose="020B0503020204020204" pitchFamily="34" charset="-122"/>
                <a:ea typeface="微软雅黑" panose="020B0503020204020204" pitchFamily="34" charset="-122"/>
              </a:rPr>
              <a:t>光缆单盘检验</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71887" y="2472678"/>
            <a:ext cx="402674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单盘检验依据和内容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608388" y="5180953"/>
            <a:ext cx="484187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单盘检验主要测量项目及要求</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995488" y="529366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1" name="文本框 34"/>
          <p:cNvSpPr/>
          <p:nvPr/>
        </p:nvSpPr>
        <p:spPr>
          <a:xfrm>
            <a:off x="3608388" y="3875089"/>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 单</a:t>
            </a:r>
            <a:r>
              <a:rPr lang="zh-CN" altLang="en-US" sz="2800" b="1" dirty="0">
                <a:solidFill>
                  <a:srgbClr val="FF0000"/>
                </a:solidFill>
                <a:latin typeface="微软雅黑" panose="020B0503020204020204" pitchFamily="34" charset="-122"/>
                <a:ea typeface="微软雅黑" panose="020B0503020204020204" pitchFamily="34" charset="-122"/>
              </a:rPr>
              <a:t>盘检验一般规定</a:t>
            </a:r>
          </a:p>
        </p:txBody>
      </p:sp>
      <p:sp>
        <p:nvSpPr>
          <p:cNvPr id="12" name="Oval 9"/>
          <p:cNvSpPr/>
          <p:nvPr>
            <p:custDataLst>
              <p:tags r:id="rId4"/>
            </p:custDataLst>
          </p:nvPr>
        </p:nvSpPr>
        <p:spPr>
          <a:xfrm>
            <a:off x="1995488" y="398780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816066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circle(in)">
                                      <p:cBhvr>
                                        <p:cTn id="66" dur="2000"/>
                                        <p:tgtEl>
                                          <p:spTgt spid="12"/>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500" fill="hold"/>
                                        <p:tgtEl>
                                          <p:spTgt spid="11"/>
                                        </p:tgtEl>
                                        <p:attrNameLst>
                                          <p:attrName>ppt_x</p:attrName>
                                        </p:attrNameLst>
                                      </p:cBhvr>
                                      <p:tavLst>
                                        <p:tav tm="0">
                                          <p:val>
                                            <p:strVal val="#ppt_x"/>
                                          </p:val>
                                        </p:tav>
                                        <p:tav tm="100000">
                                          <p:val>
                                            <p:strVal val="#ppt_x"/>
                                          </p:val>
                                        </p:tav>
                                      </p:tavLst>
                                    </p:anim>
                                    <p:anim calcmode="lin" valueType="num">
                                      <p:cBhvr additive="base">
                                        <p:cTn id="7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1" grpId="0"/>
      <p:bldP spid="12"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4.3.2  </a:t>
            </a:r>
            <a:r>
              <a:rPr lang="zh-CN" altLang="en-US" sz="3200" dirty="0" smtClean="0">
                <a:solidFill>
                  <a:prstClr val="white"/>
                </a:solidFill>
                <a:latin typeface="微软雅黑" panose="020B0503020204020204" pitchFamily="34" charset="-122"/>
                <a:ea typeface="微软雅黑" panose="020B0503020204020204" pitchFamily="34" charset="-122"/>
              </a:rPr>
              <a:t>单</a:t>
            </a:r>
            <a:r>
              <a:rPr lang="zh-CN" altLang="en-US" sz="3200" dirty="0">
                <a:solidFill>
                  <a:prstClr val="white"/>
                </a:solidFill>
                <a:latin typeface="微软雅黑" panose="020B0503020204020204" pitchFamily="34" charset="-122"/>
                <a:ea typeface="微软雅黑" panose="020B0503020204020204" pitchFamily="34" charset="-122"/>
              </a:rPr>
              <a:t>盘检验一般规定</a:t>
            </a:r>
          </a:p>
        </p:txBody>
      </p:sp>
      <p:sp>
        <p:nvSpPr>
          <p:cNvPr id="9220" name="文本框 7"/>
          <p:cNvSpPr txBox="1"/>
          <p:nvPr/>
        </p:nvSpPr>
        <p:spPr>
          <a:xfrm>
            <a:off x="314325" y="1595469"/>
            <a:ext cx="11533962" cy="4524315"/>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单盘检验</a:t>
            </a:r>
            <a:r>
              <a:rPr lang="en-US" altLang="zh-CN" sz="2400" dirty="0">
                <a:solidFill>
                  <a:prstClr val="black"/>
                </a:solidFill>
              </a:rPr>
              <a:t>,</a:t>
            </a:r>
            <a:r>
              <a:rPr lang="zh-CN" altLang="en-US" sz="2400" dirty="0">
                <a:solidFill>
                  <a:prstClr val="black"/>
                </a:solidFill>
              </a:rPr>
              <a:t>应有建设方代表或监理方代表和施工方代表同时在场</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）单</a:t>
            </a:r>
            <a:r>
              <a:rPr lang="zh-CN" altLang="en-US" sz="2400" dirty="0">
                <a:solidFill>
                  <a:prstClr val="black"/>
                </a:solidFill>
              </a:rPr>
              <a:t>盘检验适合在施工现场进行</a:t>
            </a:r>
            <a:r>
              <a:rPr lang="en-US" altLang="zh-CN" sz="2400" dirty="0">
                <a:solidFill>
                  <a:prstClr val="black"/>
                </a:solidFill>
              </a:rPr>
              <a:t>,</a:t>
            </a:r>
            <a:r>
              <a:rPr lang="zh-CN" altLang="en-US" sz="2400" dirty="0">
                <a:solidFill>
                  <a:prstClr val="black"/>
                </a:solidFill>
              </a:rPr>
              <a:t>检验后不宜长途运输。若光缆进行集中检验</a:t>
            </a:r>
            <a:r>
              <a:rPr lang="en-US" altLang="zh-CN" sz="2400" dirty="0">
                <a:solidFill>
                  <a:prstClr val="black"/>
                </a:solidFill>
              </a:rPr>
              <a:t>,</a:t>
            </a:r>
            <a:r>
              <a:rPr lang="zh-CN" altLang="en-US" sz="2400" dirty="0">
                <a:solidFill>
                  <a:prstClr val="black"/>
                </a:solidFill>
              </a:rPr>
              <a:t>运</a:t>
            </a:r>
            <a:r>
              <a:rPr lang="zh-CN" altLang="en-US" sz="2400" dirty="0" smtClean="0">
                <a:solidFill>
                  <a:prstClr val="black"/>
                </a:solidFill>
              </a:rPr>
              <a:t>达施工</a:t>
            </a:r>
            <a:r>
              <a:rPr lang="zh-CN" altLang="en-US" sz="2400" dirty="0">
                <a:solidFill>
                  <a:prstClr val="black"/>
                </a:solidFill>
              </a:rPr>
              <a:t>现场后还应进行外观检查和光纤后向散射</a:t>
            </a:r>
            <a:r>
              <a:rPr lang="zh-CN" altLang="en-US" sz="2400" dirty="0" smtClean="0">
                <a:solidFill>
                  <a:prstClr val="black"/>
                </a:solidFill>
              </a:rPr>
              <a:t>信号曲线</a:t>
            </a:r>
            <a:r>
              <a:rPr lang="zh-CN" altLang="en-US" sz="2400" dirty="0">
                <a:solidFill>
                  <a:prstClr val="black"/>
                </a:solidFill>
              </a:rPr>
              <a:t>的检查</a:t>
            </a:r>
            <a:r>
              <a:rPr lang="en-US" altLang="zh-CN" sz="2400" dirty="0">
                <a:solidFill>
                  <a:prstClr val="black"/>
                </a:solidFill>
              </a:rPr>
              <a:t>,</a:t>
            </a:r>
            <a:r>
              <a:rPr lang="zh-CN" altLang="en-US" sz="2400" dirty="0">
                <a:solidFill>
                  <a:prstClr val="black"/>
                </a:solidFill>
              </a:rPr>
              <a:t>以确认经长途运输后</a:t>
            </a:r>
            <a:r>
              <a:rPr lang="zh-CN" altLang="en-US" sz="2400" dirty="0" smtClean="0">
                <a:solidFill>
                  <a:prstClr val="black"/>
                </a:solidFill>
              </a:rPr>
              <a:t>光缆完好无损。</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）单</a:t>
            </a:r>
            <a:r>
              <a:rPr lang="zh-CN" altLang="en-US" sz="2400" dirty="0">
                <a:solidFill>
                  <a:prstClr val="black"/>
                </a:solidFill>
              </a:rPr>
              <a:t>盘检验前</a:t>
            </a:r>
            <a:r>
              <a:rPr lang="zh-CN" altLang="en-US" sz="2400" dirty="0" smtClean="0">
                <a:solidFill>
                  <a:prstClr val="black"/>
                </a:solidFill>
              </a:rPr>
              <a:t>需准备</a:t>
            </a:r>
            <a:r>
              <a:rPr lang="zh-CN" altLang="en-US" sz="2400" dirty="0">
                <a:solidFill>
                  <a:prstClr val="black"/>
                </a:solidFill>
              </a:rPr>
              <a:t>工作</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）光缆</a:t>
            </a:r>
            <a:r>
              <a:rPr lang="zh-CN" altLang="en-US" sz="2400" dirty="0">
                <a:solidFill>
                  <a:prstClr val="black"/>
                </a:solidFill>
              </a:rPr>
              <a:t>的规格程式、数量、光纤传输特性等应符合设计规定。光缆盘长应符合设计</a:t>
            </a:r>
            <a:r>
              <a:rPr lang="zh-CN" altLang="en-US" sz="2400" dirty="0" smtClean="0">
                <a:solidFill>
                  <a:prstClr val="black"/>
                </a:solidFill>
              </a:rPr>
              <a:t>规定</a:t>
            </a:r>
            <a:r>
              <a:rPr lang="zh-CN" altLang="en-US" sz="2400" dirty="0">
                <a:solidFill>
                  <a:prstClr val="black"/>
                </a:solidFill>
              </a:rPr>
              <a:t>并与出厂标称长度吻合。光缆随盘出厂资料应齐全</a:t>
            </a:r>
            <a:r>
              <a:rPr lang="en-US" altLang="zh-CN" sz="2400" dirty="0">
                <a:solidFill>
                  <a:prstClr val="black"/>
                </a:solidFill>
              </a:rPr>
              <a:t>,</a:t>
            </a:r>
            <a:r>
              <a:rPr lang="zh-CN" altLang="en-US" sz="2400" dirty="0">
                <a:solidFill>
                  <a:prstClr val="black"/>
                </a:solidFill>
              </a:rPr>
              <a:t>应有产品质量检验合格证及厂方</a:t>
            </a:r>
            <a:r>
              <a:rPr lang="zh-CN" altLang="en-US" sz="2400" dirty="0" smtClean="0">
                <a:solidFill>
                  <a:prstClr val="black"/>
                </a:solidFill>
              </a:rPr>
              <a:t>提交</a:t>
            </a:r>
            <a:r>
              <a:rPr lang="zh-CN" altLang="en-US" sz="2400" dirty="0">
                <a:solidFill>
                  <a:prstClr val="black"/>
                </a:solidFill>
              </a:rPr>
              <a:t>的产品测试记录。光缆盘应完整无缺</a:t>
            </a:r>
            <a:r>
              <a:rPr lang="en-US" altLang="zh-CN" sz="2400" dirty="0">
                <a:solidFill>
                  <a:prstClr val="black"/>
                </a:solidFill>
              </a:rPr>
              <a:t>,</a:t>
            </a:r>
            <a:r>
              <a:rPr lang="zh-CN" altLang="en-US" sz="2400" dirty="0">
                <a:solidFill>
                  <a:prstClr val="black"/>
                </a:solidFill>
              </a:rPr>
              <a:t>应标注光缆规格程式和数量。光缆外护套应完整无损</a:t>
            </a:r>
            <a:r>
              <a:rPr lang="en-US" altLang="zh-CN" sz="2400" dirty="0">
                <a:solidFill>
                  <a:prstClr val="black"/>
                </a:solidFill>
              </a:rPr>
              <a:t>,</a:t>
            </a:r>
            <a:r>
              <a:rPr lang="zh-CN" altLang="en-US" sz="2400" dirty="0">
                <a:solidFill>
                  <a:prstClr val="black"/>
                </a:solidFill>
              </a:rPr>
              <a:t>光缆端头封装应完好。</a:t>
            </a:r>
          </a:p>
        </p:txBody>
      </p:sp>
    </p:spTree>
    <p:extLst>
      <p:ext uri="{BB962C8B-B14F-4D97-AF65-F5344CB8AC3E}">
        <p14:creationId xmlns:p14="http://schemas.microsoft.com/office/powerpoint/2010/main" val="6534929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光纤损耗特性</a:t>
            </a:r>
          </a:p>
        </p:txBody>
      </p:sp>
      <p:sp>
        <p:nvSpPr>
          <p:cNvPr id="4" name="文本框 3"/>
          <p:cNvSpPr txBox="1"/>
          <p:nvPr/>
        </p:nvSpPr>
        <p:spPr>
          <a:xfrm>
            <a:off x="1097280" y="2181860"/>
            <a:ext cx="10788015" cy="4407535"/>
          </a:xfrm>
          <a:prstGeom prst="rect">
            <a:avLst/>
          </a:prstGeom>
          <a:noFill/>
        </p:spPr>
        <p:txBody>
          <a:bodyPr wrap="square" rtlCol="0">
            <a:spAutoFit/>
          </a:bodyPr>
          <a:lstStyle/>
          <a:p>
            <a:pPr>
              <a:lnSpc>
                <a:spcPct val="130000"/>
              </a:lnSpc>
            </a:pPr>
            <a:r>
              <a:rPr lang="zh-CN" altLang="en-US" sz="2400" dirty="0" smtClean="0"/>
              <a:t>        （</a:t>
            </a:r>
            <a:r>
              <a:rPr lang="en-US" altLang="zh-CN" sz="2400" dirty="0"/>
              <a:t>2</a:t>
            </a:r>
            <a:r>
              <a:rPr lang="zh-CN" altLang="en-US" sz="2400" dirty="0"/>
              <a:t>）散射损耗</a:t>
            </a:r>
          </a:p>
          <a:p>
            <a:pPr>
              <a:lnSpc>
                <a:spcPct val="130000"/>
              </a:lnSpc>
            </a:pPr>
            <a:r>
              <a:rPr lang="zh-CN" altLang="en-US" sz="2400" dirty="0" smtClean="0">
                <a:solidFill>
                  <a:srgbClr val="FF0000"/>
                </a:solidFill>
                <a:latin typeface="Calibri" panose="020F0502020204030204" pitchFamily="34" charset="0"/>
              </a:rPr>
              <a:t>          ①</a:t>
            </a:r>
            <a:r>
              <a:rPr lang="zh-CN" altLang="en-US" sz="2400" dirty="0" smtClean="0">
                <a:solidFill>
                  <a:srgbClr val="FF0000"/>
                </a:solidFill>
              </a:rPr>
              <a:t>波导</a:t>
            </a:r>
            <a:r>
              <a:rPr lang="zh-CN" altLang="en-US" sz="2400" dirty="0">
                <a:solidFill>
                  <a:srgbClr val="FF0000"/>
                </a:solidFill>
              </a:rPr>
              <a:t>散射损耗。</a:t>
            </a:r>
            <a:r>
              <a:rPr lang="zh-CN" altLang="en-US" sz="2400" dirty="0"/>
              <a:t>波导散射损耗是由光纤结构不完善引起的损耗。光纤中存在气泡和杂质、光纤尺寸粗细不均匀、纤芯与包层交界面不平滑等问题</a:t>
            </a:r>
            <a:r>
              <a:rPr lang="en-US" altLang="zh-CN" sz="2400" dirty="0"/>
              <a:t>,</a:t>
            </a:r>
            <a:r>
              <a:rPr lang="zh-CN" altLang="en-US" sz="2400" dirty="0"/>
              <a:t>光线传输到这些位置时</a:t>
            </a:r>
            <a:r>
              <a:rPr lang="en-US" altLang="zh-CN" sz="2400" dirty="0"/>
              <a:t>,</a:t>
            </a:r>
            <a:r>
              <a:rPr lang="zh-CN" altLang="en-US" sz="2400" dirty="0"/>
              <a:t>会有一部分光向非传输方向散射</a:t>
            </a:r>
            <a:r>
              <a:rPr lang="en-US" altLang="zh-CN" sz="2400" dirty="0"/>
              <a:t>,</a:t>
            </a:r>
            <a:r>
              <a:rPr lang="zh-CN" altLang="en-US" sz="2400" dirty="0"/>
              <a:t>从而造成损耗。</a:t>
            </a:r>
          </a:p>
          <a:p>
            <a:pPr>
              <a:lnSpc>
                <a:spcPct val="130000"/>
              </a:lnSpc>
            </a:pPr>
            <a:r>
              <a:rPr lang="zh-CN" altLang="en-US" sz="2400" dirty="0" smtClean="0">
                <a:solidFill>
                  <a:srgbClr val="FF0000"/>
                </a:solidFill>
                <a:latin typeface="Calibri" panose="020F0502020204030204" pitchFamily="34" charset="0"/>
              </a:rPr>
              <a:t>         ②</a:t>
            </a:r>
            <a:r>
              <a:rPr lang="zh-CN" altLang="en-US" sz="2400" dirty="0">
                <a:solidFill>
                  <a:srgbClr val="FF0000"/>
                </a:solidFill>
                <a:latin typeface="Calibri" panose="020F0502020204030204" pitchFamily="34" charset="0"/>
              </a:rPr>
              <a:t>瑞利散射损耗。</a:t>
            </a:r>
            <a:r>
              <a:rPr lang="zh-CN" altLang="en-US" sz="2400" dirty="0">
                <a:latin typeface="Calibri" panose="020F0502020204030204" pitchFamily="34" charset="0"/>
              </a:rPr>
              <a:t>任何材料的内部组分结构都不可能是完全均匀的。在光纤的制造过程中</a:t>
            </a:r>
            <a:r>
              <a:rPr lang="en-US" altLang="zh-CN" sz="2400" dirty="0">
                <a:latin typeface="Calibri" panose="020F0502020204030204" pitchFamily="34" charset="0"/>
              </a:rPr>
              <a:t>,</a:t>
            </a:r>
            <a:r>
              <a:rPr lang="zh-CN" altLang="en-US" sz="2400" dirty="0">
                <a:latin typeface="Calibri" panose="020F0502020204030204" pitchFamily="34" charset="0"/>
              </a:rPr>
              <a:t>光纤材料在加热时</a:t>
            </a:r>
            <a:r>
              <a:rPr lang="en-US" altLang="zh-CN" sz="2400" dirty="0">
                <a:latin typeface="Calibri" panose="020F0502020204030204" pitchFamily="34" charset="0"/>
              </a:rPr>
              <a:t>,</a:t>
            </a:r>
            <a:r>
              <a:rPr lang="zh-CN" altLang="en-US" sz="2400" dirty="0">
                <a:latin typeface="Calibri" panose="020F0502020204030204" pitchFamily="34" charset="0"/>
              </a:rPr>
              <a:t>材料的分子结构受到热骚动</a:t>
            </a:r>
            <a:r>
              <a:rPr lang="en-US" altLang="zh-CN" sz="2400" dirty="0">
                <a:latin typeface="Calibri" panose="020F0502020204030204" pitchFamily="34" charset="0"/>
              </a:rPr>
              <a:t>,</a:t>
            </a:r>
            <a:r>
              <a:rPr lang="zh-CN" altLang="en-US" sz="2400" dirty="0">
                <a:latin typeface="Calibri" panose="020F0502020204030204" pitchFamily="34" charset="0"/>
              </a:rPr>
              <a:t>致使材料的密度出现起伏</a:t>
            </a:r>
            <a:r>
              <a:rPr lang="en-US" altLang="zh-CN" sz="2400" dirty="0">
                <a:latin typeface="Calibri" panose="020F0502020204030204" pitchFamily="34" charset="0"/>
              </a:rPr>
              <a:t>,</a:t>
            </a:r>
            <a:r>
              <a:rPr lang="zh-CN" altLang="en-US" sz="2400" dirty="0">
                <a:latin typeface="Calibri" panose="020F0502020204030204" pitchFamily="34" charset="0"/>
              </a:rPr>
              <a:t>进而造成了折射率不均匀。光在光纤中传播时</a:t>
            </a:r>
            <a:r>
              <a:rPr lang="en-US" altLang="zh-CN" sz="2400" dirty="0">
                <a:latin typeface="Calibri" panose="020F0502020204030204" pitchFamily="34" charset="0"/>
              </a:rPr>
              <a:t>,</a:t>
            </a:r>
            <a:r>
              <a:rPr lang="zh-CN" altLang="en-US" sz="2400" dirty="0">
                <a:latin typeface="Calibri" panose="020F0502020204030204" pitchFamily="34" charset="0"/>
              </a:rPr>
              <a:t>由于折射率不同或折射率不均匀会产生散射</a:t>
            </a:r>
            <a:r>
              <a:rPr lang="en-US" altLang="zh-CN" sz="2400" dirty="0">
                <a:latin typeface="Calibri" panose="020F0502020204030204" pitchFamily="34" charset="0"/>
              </a:rPr>
              <a:t>,</a:t>
            </a:r>
            <a:r>
              <a:rPr lang="zh-CN" altLang="en-US" sz="2400" dirty="0">
                <a:latin typeface="Calibri" panose="020F0502020204030204" pitchFamily="34" charset="0"/>
              </a:rPr>
              <a:t>如果材料结构不均匀级别达到了分子级别</a:t>
            </a:r>
            <a:r>
              <a:rPr lang="en-US" altLang="zh-CN" sz="2400" dirty="0">
                <a:latin typeface="Calibri" panose="020F0502020204030204" pitchFamily="34" charset="0"/>
              </a:rPr>
              <a:t>,</a:t>
            </a:r>
            <a:r>
              <a:rPr lang="zh-CN" altLang="en-US" sz="2400" dirty="0">
                <a:latin typeface="Calibri" panose="020F0502020204030204" pitchFamily="34" charset="0"/>
              </a:rPr>
              <a:t>则产生的散射就称为瑞利散射。瑞利散射会造成光能量的损耗</a:t>
            </a:r>
            <a:r>
              <a:rPr lang="en-US" altLang="zh-CN" sz="2400" dirty="0">
                <a:latin typeface="Calibri" panose="020F0502020204030204" pitchFamily="34" charset="0"/>
              </a:rPr>
              <a:t>,</a:t>
            </a:r>
            <a:r>
              <a:rPr lang="zh-CN" altLang="en-US" sz="2400" dirty="0">
                <a:latin typeface="Calibri" panose="020F0502020204030204" pitchFamily="34" charset="0"/>
              </a:rPr>
              <a:t>属于光纤的本征损耗。</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4.3.2  </a:t>
            </a:r>
            <a:r>
              <a:rPr lang="zh-CN" altLang="en-US" sz="3200" dirty="0" smtClean="0">
                <a:solidFill>
                  <a:prstClr val="white"/>
                </a:solidFill>
                <a:latin typeface="微软雅黑" panose="020B0503020204020204" pitchFamily="34" charset="-122"/>
                <a:ea typeface="微软雅黑" panose="020B0503020204020204" pitchFamily="34" charset="-122"/>
              </a:rPr>
              <a:t>单</a:t>
            </a:r>
            <a:r>
              <a:rPr lang="zh-CN" altLang="en-US" sz="3200" dirty="0">
                <a:solidFill>
                  <a:prstClr val="white"/>
                </a:solidFill>
                <a:latin typeface="微软雅黑" panose="020B0503020204020204" pitchFamily="34" charset="-122"/>
                <a:ea typeface="微软雅黑" panose="020B0503020204020204" pitchFamily="34" charset="-122"/>
              </a:rPr>
              <a:t>盘检验一般规定</a:t>
            </a:r>
          </a:p>
        </p:txBody>
      </p:sp>
      <p:sp>
        <p:nvSpPr>
          <p:cNvPr id="9220" name="文本框 7"/>
          <p:cNvSpPr txBox="1"/>
          <p:nvPr/>
        </p:nvSpPr>
        <p:spPr>
          <a:xfrm>
            <a:off x="841375" y="2344499"/>
            <a:ext cx="10814118" cy="3046988"/>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）经过</a:t>
            </a:r>
            <a:r>
              <a:rPr lang="zh-CN" altLang="en-US" sz="2400" dirty="0">
                <a:solidFill>
                  <a:prstClr val="black"/>
                </a:solidFill>
              </a:rPr>
              <a:t>检验的光缆应做记录</a:t>
            </a:r>
            <a:r>
              <a:rPr lang="en-US" altLang="zh-CN" sz="2400" dirty="0">
                <a:solidFill>
                  <a:prstClr val="black"/>
                </a:solidFill>
              </a:rPr>
              <a:t>,</a:t>
            </a:r>
            <a:r>
              <a:rPr lang="zh-CN" altLang="en-US" sz="2400" dirty="0">
                <a:solidFill>
                  <a:prstClr val="black"/>
                </a:solidFill>
              </a:rPr>
              <a:t>并在光缆盘上标明盘号、端别、长度、程式、注明敷设</a:t>
            </a:r>
            <a:r>
              <a:rPr lang="zh-CN" altLang="en-US" sz="2400" dirty="0" smtClean="0">
                <a:solidFill>
                  <a:prstClr val="black"/>
                </a:solidFill>
              </a:rPr>
              <a:t>方式</a:t>
            </a:r>
            <a:r>
              <a:rPr lang="zh-CN" altLang="en-US" sz="2400" dirty="0">
                <a:solidFill>
                  <a:prstClr val="black"/>
                </a:solidFill>
              </a:rPr>
              <a:t>及使用段落</a:t>
            </a:r>
            <a:r>
              <a:rPr lang="en-US" altLang="zh-CN" sz="2400" dirty="0">
                <a:solidFill>
                  <a:prstClr val="black"/>
                </a:solidFill>
              </a:rPr>
              <a:t>(</a:t>
            </a:r>
            <a:r>
              <a:rPr lang="zh-CN" altLang="en-US" sz="2400" dirty="0">
                <a:solidFill>
                  <a:prstClr val="black"/>
                </a:solidFill>
              </a:rPr>
              <a:t>应在配盘后补上</a:t>
            </a:r>
            <a:r>
              <a:rPr lang="en-US" altLang="zh-CN" sz="2400" dirty="0">
                <a:solidFill>
                  <a:prstClr val="black"/>
                </a:solidFill>
              </a:rPr>
              <a:t>)</a:t>
            </a:r>
            <a:r>
              <a:rPr lang="zh-CN" altLang="en-US" sz="2400" dirty="0">
                <a:solidFill>
                  <a:prstClr val="black"/>
                </a:solidFill>
              </a:rPr>
              <a:t>等。经过检验的光缆盘应重新封装好</a:t>
            </a:r>
            <a:r>
              <a:rPr lang="en-US" altLang="zh-CN" sz="2400" dirty="0">
                <a:solidFill>
                  <a:prstClr val="black"/>
                </a:solidFill>
              </a:rPr>
              <a:t>,</a:t>
            </a:r>
            <a:r>
              <a:rPr lang="zh-CN" altLang="en-US" sz="2400" dirty="0">
                <a:solidFill>
                  <a:prstClr val="black"/>
                </a:solidFill>
              </a:rPr>
              <a:t>并将光缆盘放置</a:t>
            </a:r>
            <a:r>
              <a:rPr lang="zh-CN" altLang="en-US" sz="2400" dirty="0" smtClean="0">
                <a:solidFill>
                  <a:prstClr val="black"/>
                </a:solidFill>
              </a:rPr>
              <a:t>在安全</a:t>
            </a:r>
            <a:r>
              <a:rPr lang="zh-CN" altLang="en-US" sz="2400" dirty="0">
                <a:solidFill>
                  <a:prstClr val="black"/>
                </a:solidFill>
              </a:rPr>
              <a:t>位置</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）无</a:t>
            </a:r>
            <a:r>
              <a:rPr lang="zh-CN" altLang="en-US" sz="2400" dirty="0">
                <a:solidFill>
                  <a:prstClr val="black"/>
                </a:solidFill>
              </a:rPr>
              <a:t>出厂检验合格证和经检验不符合设计要求的光缆应登记上报</a:t>
            </a:r>
            <a:r>
              <a:rPr lang="en-US" altLang="zh-CN" sz="2400" dirty="0">
                <a:solidFill>
                  <a:prstClr val="black"/>
                </a:solidFill>
              </a:rPr>
              <a:t>,</a:t>
            </a:r>
            <a:r>
              <a:rPr lang="zh-CN" altLang="en-US" sz="2400" dirty="0">
                <a:solidFill>
                  <a:prstClr val="black"/>
                </a:solidFill>
              </a:rPr>
              <a:t>不得在工程中</a:t>
            </a:r>
            <a:r>
              <a:rPr lang="zh-CN" altLang="en-US" sz="2400" dirty="0" smtClean="0">
                <a:solidFill>
                  <a:prstClr val="black"/>
                </a:solidFill>
              </a:rPr>
              <a:t>使用</a:t>
            </a:r>
            <a:r>
              <a:rPr lang="zh-CN" altLang="en-US" sz="2400" dirty="0">
                <a:solidFill>
                  <a:prstClr val="black"/>
                </a:solidFill>
              </a:rPr>
              <a:t>。光纤个别损耗超出指标</a:t>
            </a:r>
            <a:r>
              <a:rPr lang="en-US" altLang="zh-CN" sz="2400" dirty="0">
                <a:solidFill>
                  <a:prstClr val="black"/>
                </a:solidFill>
              </a:rPr>
              <a:t>,</a:t>
            </a:r>
            <a:r>
              <a:rPr lang="zh-CN" altLang="en-US" sz="2400" dirty="0">
                <a:solidFill>
                  <a:prstClr val="black"/>
                </a:solidFill>
              </a:rPr>
              <a:t>但超出不多并且单盘光缆及中继段单纤平均损耗达标时</a:t>
            </a:r>
            <a:r>
              <a:rPr lang="zh-CN" altLang="en-US" sz="2400" dirty="0" smtClean="0">
                <a:solidFill>
                  <a:prstClr val="black"/>
                </a:solidFill>
              </a:rPr>
              <a:t>可以使用</a:t>
            </a:r>
            <a:r>
              <a:rPr lang="en-US" altLang="zh-CN" sz="2400" dirty="0">
                <a:solidFill>
                  <a:prstClr val="black"/>
                </a:solidFill>
              </a:rPr>
              <a:t>; </a:t>
            </a:r>
            <a:r>
              <a:rPr lang="zh-CN" altLang="en-US" sz="2400" dirty="0">
                <a:solidFill>
                  <a:prstClr val="black"/>
                </a:solidFill>
              </a:rPr>
              <a:t>对于光纤后向散射曲线有缺陷的应做记录</a:t>
            </a:r>
            <a:r>
              <a:rPr lang="en-US" altLang="zh-CN" sz="2400" dirty="0">
                <a:solidFill>
                  <a:prstClr val="black"/>
                </a:solidFill>
              </a:rPr>
              <a:t>,</a:t>
            </a:r>
            <a:r>
              <a:rPr lang="zh-CN" altLang="en-US" sz="2400" dirty="0">
                <a:solidFill>
                  <a:prstClr val="black"/>
                </a:solidFill>
              </a:rPr>
              <a:t>凡曲线上出现尖峰、严重台阶的应做</a:t>
            </a:r>
            <a:r>
              <a:rPr lang="zh-CN" altLang="en-US" sz="2400" dirty="0" smtClean="0">
                <a:solidFill>
                  <a:prstClr val="black"/>
                </a:solidFill>
              </a:rPr>
              <a:t>不合格</a:t>
            </a:r>
            <a:r>
              <a:rPr lang="zh-CN" altLang="en-US" sz="2400" dirty="0">
                <a:solidFill>
                  <a:prstClr val="black"/>
                </a:solidFill>
              </a:rPr>
              <a:t>处理</a:t>
            </a:r>
            <a:r>
              <a:rPr lang="en-US" altLang="zh-CN" sz="2400" dirty="0">
                <a:solidFill>
                  <a:prstClr val="black"/>
                </a:solidFill>
              </a:rPr>
              <a:t>; </a:t>
            </a:r>
            <a:r>
              <a:rPr lang="zh-CN" altLang="en-US" sz="2400" dirty="0">
                <a:solidFill>
                  <a:prstClr val="black"/>
                </a:solidFill>
              </a:rPr>
              <a:t>对一般缺陷</a:t>
            </a:r>
            <a:r>
              <a:rPr lang="en-US" altLang="zh-CN" sz="2400" dirty="0">
                <a:solidFill>
                  <a:prstClr val="black"/>
                </a:solidFill>
              </a:rPr>
              <a:t>,</a:t>
            </a:r>
            <a:r>
              <a:rPr lang="zh-CN" altLang="en-US" sz="2400" dirty="0">
                <a:solidFill>
                  <a:prstClr val="black"/>
                </a:solidFill>
              </a:rPr>
              <a:t>修复后可以使用。</a:t>
            </a:r>
          </a:p>
        </p:txBody>
      </p:sp>
    </p:spTree>
    <p:extLst>
      <p:ext uri="{BB962C8B-B14F-4D97-AF65-F5344CB8AC3E}">
        <p14:creationId xmlns:p14="http://schemas.microsoft.com/office/powerpoint/2010/main" val="27925961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4.3  </a:t>
            </a:r>
            <a:r>
              <a:rPr lang="zh-CN" altLang="en-US" sz="3200" dirty="0" smtClean="0">
                <a:solidFill>
                  <a:prstClr val="white"/>
                </a:solidFill>
                <a:latin typeface="微软雅黑" panose="020B0503020204020204" pitchFamily="34" charset="-122"/>
                <a:ea typeface="微软雅黑" panose="020B0503020204020204" pitchFamily="34" charset="-122"/>
              </a:rPr>
              <a:t>光缆单盘检验</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71887" y="2472678"/>
            <a:ext cx="402674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单盘检验依据和内容</a:t>
            </a: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608388" y="5180953"/>
            <a:ext cx="484187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单盘检验主要测量项目及要求</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995488" y="529366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1" name="文本框 34"/>
          <p:cNvSpPr/>
          <p:nvPr/>
        </p:nvSpPr>
        <p:spPr>
          <a:xfrm>
            <a:off x="3608388" y="3875089"/>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 单</a:t>
            </a:r>
            <a:r>
              <a:rPr lang="zh-CN" altLang="en-US" sz="2800" b="1" dirty="0">
                <a:solidFill>
                  <a:prstClr val="black"/>
                </a:solidFill>
                <a:latin typeface="微软雅黑" panose="020B0503020204020204" pitchFamily="34" charset="-122"/>
                <a:ea typeface="微软雅黑" panose="020B0503020204020204" pitchFamily="34" charset="-122"/>
              </a:rPr>
              <a:t>盘检验一般规定</a:t>
            </a:r>
          </a:p>
        </p:txBody>
      </p:sp>
      <p:sp>
        <p:nvSpPr>
          <p:cNvPr id="12" name="Oval 9"/>
          <p:cNvSpPr/>
          <p:nvPr>
            <p:custDataLst>
              <p:tags r:id="rId4"/>
            </p:custDataLst>
          </p:nvPr>
        </p:nvSpPr>
        <p:spPr>
          <a:xfrm>
            <a:off x="1995488" y="3987801"/>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4.3.2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875400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circle(in)">
                                      <p:cBhvr>
                                        <p:cTn id="66" dur="2000"/>
                                        <p:tgtEl>
                                          <p:spTgt spid="12"/>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additive="base">
                                        <p:cTn id="71" dur="500" fill="hold"/>
                                        <p:tgtEl>
                                          <p:spTgt spid="11"/>
                                        </p:tgtEl>
                                        <p:attrNameLst>
                                          <p:attrName>ppt_x</p:attrName>
                                        </p:attrNameLst>
                                      </p:cBhvr>
                                      <p:tavLst>
                                        <p:tav tm="0">
                                          <p:val>
                                            <p:strVal val="#ppt_x"/>
                                          </p:val>
                                        </p:tav>
                                        <p:tav tm="100000">
                                          <p:val>
                                            <p:strVal val="#ppt_x"/>
                                          </p:val>
                                        </p:tav>
                                      </p:tavLst>
                                    </p:anim>
                                    <p:anim calcmode="lin" valueType="num">
                                      <p:cBhvr additive="base">
                                        <p:cTn id="7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1" grpId="0"/>
      <p:bldP spid="12"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4.3.3   </a:t>
            </a:r>
            <a:r>
              <a:rPr lang="zh-CN" altLang="en-US" sz="3200" dirty="0" smtClean="0">
                <a:solidFill>
                  <a:prstClr val="white"/>
                </a:solidFill>
                <a:latin typeface="微软雅黑" panose="020B0503020204020204" pitchFamily="34" charset="-122"/>
                <a:ea typeface="微软雅黑" panose="020B0503020204020204" pitchFamily="34" charset="-122"/>
              </a:rPr>
              <a:t>单</a:t>
            </a:r>
            <a:r>
              <a:rPr lang="zh-CN" altLang="en-US" sz="3200" dirty="0">
                <a:solidFill>
                  <a:prstClr val="white"/>
                </a:solidFill>
                <a:latin typeface="微软雅黑" panose="020B0503020204020204" pitchFamily="34" charset="-122"/>
                <a:ea typeface="微软雅黑" panose="020B0503020204020204" pitchFamily="34" charset="-122"/>
              </a:rPr>
              <a:t>盘检验主要测量项目及要求</a:t>
            </a:r>
          </a:p>
        </p:txBody>
      </p:sp>
      <p:sp>
        <p:nvSpPr>
          <p:cNvPr id="9220" name="文本框 7"/>
          <p:cNvSpPr txBox="1"/>
          <p:nvPr/>
        </p:nvSpPr>
        <p:spPr>
          <a:xfrm>
            <a:off x="2775426" y="2432048"/>
            <a:ext cx="6495034" cy="3477875"/>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光缆长度复测</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光缆单盘损耗测量</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3.  </a:t>
            </a:r>
            <a:r>
              <a:rPr lang="zh-CN" altLang="en-US" sz="2800" b="1" dirty="0">
                <a:solidFill>
                  <a:prstClr val="black"/>
                </a:solidFill>
              </a:rPr>
              <a:t>光纤后向散射信号曲线测量与观察</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4.  </a:t>
            </a:r>
            <a:r>
              <a:rPr lang="zh-CN" altLang="en-US" sz="2800" b="1" dirty="0">
                <a:solidFill>
                  <a:prstClr val="black"/>
                </a:solidFill>
              </a:rPr>
              <a:t>光缆护层绝缘检查</a:t>
            </a:r>
            <a:endParaRPr lang="en-US" altLang="zh-CN" sz="2800" b="1" dirty="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42473750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5649080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4.4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配盘</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095650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4154153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4.4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光缆配盘要求</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4.4.1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光缆配盘方法</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4.4.2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411607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4.4.1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配盘要求</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52948" y="1517648"/>
            <a:ext cx="10814118" cy="5262979"/>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a:solidFill>
                  <a:prstClr val="black"/>
                </a:solidFill>
              </a:rPr>
              <a:t>(1) </a:t>
            </a:r>
            <a:r>
              <a:rPr lang="zh-CN" altLang="en-US" sz="2400" dirty="0">
                <a:solidFill>
                  <a:prstClr val="black"/>
                </a:solidFill>
              </a:rPr>
              <a:t>根据光缆线路路由条件、敷设方式等选配满足设计规定的不同规格程式的光缆</a:t>
            </a:r>
            <a:r>
              <a:rPr lang="en-US" altLang="zh-CN" sz="2400" dirty="0">
                <a:solidFill>
                  <a:prstClr val="black"/>
                </a:solidFill>
              </a:rPr>
              <a:t>,</a:t>
            </a:r>
            <a:r>
              <a:rPr lang="zh-CN" altLang="en-US" sz="2400" dirty="0" smtClean="0">
                <a:solidFill>
                  <a:prstClr val="black"/>
                </a:solidFill>
              </a:rPr>
              <a:t>配盘</a:t>
            </a:r>
            <a:r>
              <a:rPr lang="zh-CN" altLang="en-US" sz="2400" dirty="0">
                <a:solidFill>
                  <a:prstClr val="black"/>
                </a:solidFill>
              </a:rPr>
              <a:t>总长度、总衰减及总带宽</a:t>
            </a:r>
            <a:r>
              <a:rPr lang="en-US" altLang="zh-CN" sz="2400" dirty="0">
                <a:solidFill>
                  <a:prstClr val="black"/>
                </a:solidFill>
              </a:rPr>
              <a:t>(</a:t>
            </a:r>
            <a:r>
              <a:rPr lang="zh-CN" altLang="en-US" sz="2400" dirty="0">
                <a:solidFill>
                  <a:prstClr val="black"/>
                </a:solidFill>
              </a:rPr>
              <a:t>色散</a:t>
            </a:r>
            <a:r>
              <a:rPr lang="en-US" altLang="zh-CN" sz="2400" dirty="0">
                <a:solidFill>
                  <a:prstClr val="black"/>
                </a:solidFill>
              </a:rPr>
              <a:t>)</a:t>
            </a:r>
            <a:r>
              <a:rPr lang="zh-CN" altLang="en-US" sz="2400" dirty="0">
                <a:solidFill>
                  <a:prstClr val="black"/>
                </a:solidFill>
              </a:rPr>
              <a:t>等传输指标应满足系统设计要求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尽量做到整盘配置</a:t>
            </a:r>
            <a:r>
              <a:rPr lang="en-US" altLang="zh-CN" sz="2400" dirty="0">
                <a:solidFill>
                  <a:prstClr val="black"/>
                </a:solidFill>
              </a:rPr>
              <a:t>,</a:t>
            </a:r>
            <a:r>
              <a:rPr lang="zh-CN" altLang="en-US" sz="2400" dirty="0">
                <a:solidFill>
                  <a:prstClr val="black"/>
                </a:solidFill>
              </a:rPr>
              <a:t>以减少接头数量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3) </a:t>
            </a:r>
            <a:r>
              <a:rPr lang="zh-CN" altLang="en-US" sz="2400" dirty="0">
                <a:solidFill>
                  <a:prstClr val="black"/>
                </a:solidFill>
              </a:rPr>
              <a:t>一个中继段内</a:t>
            </a:r>
            <a:r>
              <a:rPr lang="en-US" altLang="zh-CN" sz="2400" dirty="0">
                <a:solidFill>
                  <a:prstClr val="black"/>
                </a:solidFill>
              </a:rPr>
              <a:t>,</a:t>
            </a:r>
            <a:r>
              <a:rPr lang="zh-CN" altLang="en-US" sz="2400" dirty="0">
                <a:solidFill>
                  <a:prstClr val="black"/>
                </a:solidFill>
              </a:rPr>
              <a:t>尽量选用同一厂家的光缆</a:t>
            </a:r>
            <a:r>
              <a:rPr lang="en-US" altLang="zh-CN" sz="2400" dirty="0">
                <a:solidFill>
                  <a:prstClr val="black"/>
                </a:solidFill>
              </a:rPr>
              <a:t>,</a:t>
            </a:r>
            <a:r>
              <a:rPr lang="zh-CN" altLang="en-US" sz="2400" dirty="0">
                <a:solidFill>
                  <a:prstClr val="black"/>
                </a:solidFill>
              </a:rPr>
              <a:t>以降低连接损耗</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4) </a:t>
            </a:r>
            <a:r>
              <a:rPr lang="zh-CN" altLang="en-US" sz="2400" dirty="0">
                <a:solidFill>
                  <a:prstClr val="black"/>
                </a:solidFill>
              </a:rPr>
              <a:t>避免局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附近因光缆数目众多出现大量接头造成环境不美观和维护操作失误</a:t>
            </a:r>
            <a:r>
              <a:rPr lang="zh-CN" altLang="en-US" sz="2400" dirty="0" smtClean="0">
                <a:solidFill>
                  <a:prstClr val="black"/>
                </a:solidFill>
              </a:rPr>
              <a:t>的情况</a:t>
            </a:r>
            <a:r>
              <a:rPr lang="en-US" altLang="zh-CN" sz="2400" dirty="0">
                <a:solidFill>
                  <a:prstClr val="black"/>
                </a:solidFill>
              </a:rPr>
              <a:t>,</a:t>
            </a:r>
            <a:r>
              <a:rPr lang="zh-CN" altLang="en-US" sz="2400" dirty="0">
                <a:solidFill>
                  <a:prstClr val="black"/>
                </a:solidFill>
              </a:rPr>
              <a:t>靠近局</a:t>
            </a:r>
            <a:r>
              <a:rPr lang="en-US" altLang="zh-CN" sz="2400" dirty="0">
                <a:solidFill>
                  <a:prstClr val="black"/>
                </a:solidFill>
              </a:rPr>
              <a:t>(</a:t>
            </a:r>
            <a:r>
              <a:rPr lang="zh-CN" altLang="en-US" sz="2400" dirty="0">
                <a:solidFill>
                  <a:prstClr val="black"/>
                </a:solidFill>
              </a:rPr>
              <a:t>站</a:t>
            </a:r>
            <a:r>
              <a:rPr lang="en-US" altLang="zh-CN" sz="2400" dirty="0">
                <a:solidFill>
                  <a:prstClr val="black"/>
                </a:solidFill>
              </a:rPr>
              <a:t>)</a:t>
            </a:r>
            <a:r>
              <a:rPr lang="zh-CN" altLang="en-US" sz="2400" dirty="0">
                <a:solidFill>
                  <a:prstClr val="black"/>
                </a:solidFill>
              </a:rPr>
              <a:t>侧的第一段光缆长度一般不应小于</a:t>
            </a:r>
            <a:r>
              <a:rPr lang="en-US" altLang="zh-CN" sz="2400" dirty="0">
                <a:solidFill>
                  <a:prstClr val="black"/>
                </a:solidFill>
              </a:rPr>
              <a:t>1km</a:t>
            </a:r>
            <a:r>
              <a:rPr lang="zh-CN" altLang="en-US" sz="2400" dirty="0">
                <a:solidFill>
                  <a:prstClr val="black"/>
                </a:solidFill>
              </a:rPr>
              <a:t>。为了提高耦合效率、利于测量</a:t>
            </a:r>
            <a:r>
              <a:rPr lang="en-US" altLang="zh-CN" sz="2400" dirty="0" smtClean="0">
                <a:solidFill>
                  <a:prstClr val="black"/>
                </a:solidFill>
              </a:rPr>
              <a:t>,</a:t>
            </a:r>
            <a:r>
              <a:rPr lang="zh-CN" altLang="en-US" sz="2400" dirty="0" smtClean="0">
                <a:solidFill>
                  <a:prstClr val="black"/>
                </a:solidFill>
              </a:rPr>
              <a:t>应选</a:t>
            </a:r>
            <a:r>
              <a:rPr lang="zh-CN" altLang="en-US" sz="2400" dirty="0">
                <a:solidFill>
                  <a:prstClr val="black"/>
                </a:solidFill>
              </a:rPr>
              <a:t>择数值孔径、几何尺寸等参数偏差小、一致性好的光缆</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5) </a:t>
            </a:r>
            <a:r>
              <a:rPr lang="zh-CN" altLang="en-US" sz="2400" dirty="0">
                <a:solidFill>
                  <a:prstClr val="black"/>
                </a:solidFill>
              </a:rPr>
              <a:t>光缆接头应避开河流、水塘、沟渠、沟坎、快慢车道、交通道口等不适宜安装</a:t>
            </a:r>
            <a:r>
              <a:rPr lang="zh-CN" altLang="en-US" sz="2400" dirty="0" smtClean="0">
                <a:solidFill>
                  <a:prstClr val="black"/>
                </a:solidFill>
              </a:rPr>
              <a:t>光缆接头</a:t>
            </a:r>
            <a:r>
              <a:rPr lang="zh-CN" altLang="en-US" sz="2400" dirty="0">
                <a:solidFill>
                  <a:prstClr val="black"/>
                </a:solidFill>
              </a:rPr>
              <a:t>的地方</a:t>
            </a:r>
            <a:r>
              <a:rPr lang="en-US" altLang="zh-CN" sz="2400" dirty="0">
                <a:solidFill>
                  <a:prstClr val="black"/>
                </a:solidFill>
              </a:rPr>
              <a:t>,</a:t>
            </a:r>
            <a:r>
              <a:rPr lang="zh-CN" altLang="en-US" sz="2400" dirty="0">
                <a:solidFill>
                  <a:prstClr val="black"/>
                </a:solidFill>
              </a:rPr>
              <a:t>不得在跨越道路、铁路、河流的范围内和桥梁范围内设立接头。光缆配盘后</a:t>
            </a:r>
            <a:r>
              <a:rPr lang="zh-CN" altLang="en-US" sz="2400" dirty="0" smtClean="0">
                <a:solidFill>
                  <a:prstClr val="black"/>
                </a:solidFill>
              </a:rPr>
              <a:t>接头点应满足要求。</a:t>
            </a:r>
            <a:endParaRPr lang="zh-CN" altLang="en-US" sz="2400" dirty="0">
              <a:solidFill>
                <a:prstClr val="black"/>
              </a:solidFill>
            </a:endParaRPr>
          </a:p>
        </p:txBody>
      </p:sp>
    </p:spTree>
    <p:extLst>
      <p:ext uri="{BB962C8B-B14F-4D97-AF65-F5344CB8AC3E}">
        <p14:creationId xmlns:p14="http://schemas.microsoft.com/office/powerpoint/2010/main" val="39500448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1077218"/>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4.4.1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配盘要求</a:t>
            </a:r>
          </a:p>
          <a:p>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752948" y="1517648"/>
            <a:ext cx="10814118" cy="4524315"/>
          </a:xfrm>
          <a:prstGeom prst="rect">
            <a:avLst/>
          </a:prstGeom>
          <a:noFill/>
          <a:ln w="9525">
            <a:noFill/>
          </a:ln>
        </p:spPr>
        <p:txBody>
          <a:bodyPr wrap="square">
            <a:spAutoFit/>
          </a:bodyPr>
          <a:lstStyle/>
          <a:p>
            <a:r>
              <a:rPr lang="en-US" altLang="zh-CN" sz="2400" dirty="0" smtClean="0">
                <a:solidFill>
                  <a:prstClr val="black"/>
                </a:solidFill>
              </a:rPr>
              <a:t>       (</a:t>
            </a:r>
            <a:r>
              <a:rPr lang="en-US" altLang="zh-CN" sz="2400" dirty="0">
                <a:solidFill>
                  <a:prstClr val="black"/>
                </a:solidFill>
              </a:rPr>
              <a:t>6) </a:t>
            </a:r>
            <a:r>
              <a:rPr lang="zh-CN" altLang="en-US" sz="2400" dirty="0">
                <a:solidFill>
                  <a:prstClr val="black"/>
                </a:solidFill>
              </a:rPr>
              <a:t>为了便于连接、维护</a:t>
            </a:r>
            <a:r>
              <a:rPr lang="en-US" altLang="zh-CN" sz="2400" dirty="0">
                <a:solidFill>
                  <a:prstClr val="black"/>
                </a:solidFill>
              </a:rPr>
              <a:t>,</a:t>
            </a:r>
            <a:r>
              <a:rPr lang="zh-CN" altLang="en-US" sz="2400" dirty="0">
                <a:solidFill>
                  <a:prstClr val="black"/>
                </a:solidFill>
              </a:rPr>
              <a:t>光缆端别应顺序配置</a:t>
            </a:r>
            <a:r>
              <a:rPr lang="en-US" altLang="zh-CN" sz="2400" dirty="0">
                <a:solidFill>
                  <a:prstClr val="black"/>
                </a:solidFill>
              </a:rPr>
              <a:t>,</a:t>
            </a:r>
            <a:r>
              <a:rPr lang="zh-CN" altLang="en-US" sz="2400" dirty="0">
                <a:solidFill>
                  <a:prstClr val="black"/>
                </a:solidFill>
              </a:rPr>
              <a:t>不得倒置</a:t>
            </a:r>
            <a:r>
              <a:rPr lang="en-US" altLang="zh-CN" sz="2400" dirty="0">
                <a:solidFill>
                  <a:prstClr val="black"/>
                </a:solidFill>
              </a:rPr>
              <a:t>(</a:t>
            </a:r>
            <a:r>
              <a:rPr lang="zh-CN" altLang="en-US" sz="2400" dirty="0">
                <a:solidFill>
                  <a:prstClr val="black"/>
                </a:solidFill>
              </a:rPr>
              <a:t>除特殊情况外</a:t>
            </a:r>
            <a:r>
              <a:rPr lang="en-US" altLang="zh-CN" sz="2400" dirty="0">
                <a:solidFill>
                  <a:prstClr val="black"/>
                </a:solidFill>
              </a:rPr>
              <a:t>)</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7) </a:t>
            </a:r>
            <a:r>
              <a:rPr lang="zh-CN" altLang="en-US" sz="2400" dirty="0">
                <a:solidFill>
                  <a:prstClr val="black"/>
                </a:solidFill>
              </a:rPr>
              <a:t>进行光缆配盘时</a:t>
            </a:r>
            <a:r>
              <a:rPr lang="en-US" altLang="zh-CN" sz="2400" dirty="0">
                <a:solidFill>
                  <a:prstClr val="black"/>
                </a:solidFill>
              </a:rPr>
              <a:t>,</a:t>
            </a:r>
            <a:r>
              <a:rPr lang="zh-CN" altLang="en-US" sz="2400" dirty="0">
                <a:solidFill>
                  <a:prstClr val="black"/>
                </a:solidFill>
              </a:rPr>
              <a:t>在光缆接头处、有人中继站、无人中继站、</a:t>
            </a:r>
            <a:r>
              <a:rPr lang="en-US" altLang="zh-CN" sz="2400" dirty="0">
                <a:solidFill>
                  <a:prstClr val="black"/>
                </a:solidFill>
              </a:rPr>
              <a:t>S</a:t>
            </a:r>
            <a:r>
              <a:rPr lang="zh-CN" altLang="en-US" sz="2400" dirty="0">
                <a:solidFill>
                  <a:prstClr val="black"/>
                </a:solidFill>
              </a:rPr>
              <a:t>弯处以及设计需要预留光缆处应按规定留足预留长度</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8) </a:t>
            </a:r>
            <a:r>
              <a:rPr lang="zh-CN" altLang="en-US" sz="2400" dirty="0">
                <a:solidFill>
                  <a:prstClr val="black"/>
                </a:solidFill>
              </a:rPr>
              <a:t>为避免浪费</a:t>
            </a:r>
            <a:r>
              <a:rPr lang="en-US" altLang="zh-CN" sz="2400" dirty="0">
                <a:solidFill>
                  <a:prstClr val="black"/>
                </a:solidFill>
              </a:rPr>
              <a:t>,</a:t>
            </a:r>
            <a:r>
              <a:rPr lang="zh-CN" altLang="en-US" sz="2400" dirty="0">
                <a:solidFill>
                  <a:prstClr val="black"/>
                </a:solidFill>
              </a:rPr>
              <a:t>节约光缆</a:t>
            </a:r>
            <a:r>
              <a:rPr lang="en-US" altLang="zh-CN" sz="2400" dirty="0">
                <a:solidFill>
                  <a:prstClr val="black"/>
                </a:solidFill>
              </a:rPr>
              <a:t>,</a:t>
            </a:r>
            <a:r>
              <a:rPr lang="zh-CN" altLang="en-US" sz="2400" dirty="0">
                <a:solidFill>
                  <a:prstClr val="black"/>
                </a:solidFill>
              </a:rPr>
              <a:t>降低工程造价</a:t>
            </a:r>
            <a:r>
              <a:rPr lang="en-US" altLang="zh-CN" sz="2400" dirty="0">
                <a:solidFill>
                  <a:prstClr val="black"/>
                </a:solidFill>
              </a:rPr>
              <a:t>,</a:t>
            </a:r>
            <a:r>
              <a:rPr lang="zh-CN" altLang="en-US" sz="2400" dirty="0">
                <a:solidFill>
                  <a:prstClr val="black"/>
                </a:solidFill>
              </a:rPr>
              <a:t>应合理选配单盘光缆</a:t>
            </a:r>
            <a:r>
              <a:rPr lang="en-US" altLang="zh-CN" sz="2400" dirty="0">
                <a:solidFill>
                  <a:prstClr val="black"/>
                </a:solidFill>
              </a:rPr>
              <a:t>,</a:t>
            </a:r>
            <a:r>
              <a:rPr lang="zh-CN" altLang="en-US" sz="2400" dirty="0">
                <a:solidFill>
                  <a:prstClr val="black"/>
                </a:solidFill>
              </a:rPr>
              <a:t>其光缆长度应等于</a:t>
            </a:r>
            <a:r>
              <a:rPr lang="zh-CN" altLang="en-US" sz="2400" dirty="0" smtClean="0">
                <a:solidFill>
                  <a:prstClr val="black"/>
                </a:solidFill>
              </a:rPr>
              <a:t>或略</a:t>
            </a:r>
            <a:r>
              <a:rPr lang="zh-CN" altLang="en-US" sz="2400" dirty="0">
                <a:solidFill>
                  <a:prstClr val="black"/>
                </a:solidFill>
              </a:rPr>
              <a:t>大于计算出的光缆长度</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9) </a:t>
            </a:r>
            <a:r>
              <a:rPr lang="zh-CN" altLang="en-US" sz="2400" dirty="0">
                <a:solidFill>
                  <a:prstClr val="black"/>
                </a:solidFill>
              </a:rPr>
              <a:t>对于中继段内有防蚁防护要求或水线防护要求等特殊类型的光缆</a:t>
            </a:r>
            <a:r>
              <a:rPr lang="en-US" altLang="zh-CN" sz="2400" dirty="0">
                <a:solidFill>
                  <a:prstClr val="black"/>
                </a:solidFill>
              </a:rPr>
              <a:t>,</a:t>
            </a:r>
            <a:r>
              <a:rPr lang="zh-CN" altLang="en-US" sz="2400" dirty="0">
                <a:solidFill>
                  <a:prstClr val="black"/>
                </a:solidFill>
              </a:rPr>
              <a:t>光缆配盘时</a:t>
            </a:r>
            <a:r>
              <a:rPr lang="zh-CN" altLang="en-US" sz="2400" dirty="0" smtClean="0">
                <a:solidFill>
                  <a:prstClr val="black"/>
                </a:solidFill>
              </a:rPr>
              <a:t>应先</a:t>
            </a:r>
            <a:r>
              <a:rPr lang="zh-CN" altLang="en-US" sz="2400" dirty="0">
                <a:solidFill>
                  <a:prstClr val="black"/>
                </a:solidFill>
              </a:rPr>
              <a:t>确定其位置</a:t>
            </a:r>
            <a:r>
              <a:rPr lang="en-US" altLang="zh-CN" sz="2400" dirty="0">
                <a:solidFill>
                  <a:prstClr val="black"/>
                </a:solidFill>
              </a:rPr>
              <a:t>,</a:t>
            </a:r>
            <a:r>
              <a:rPr lang="zh-CN" altLang="en-US" sz="2400" dirty="0">
                <a:solidFill>
                  <a:prstClr val="black"/>
                </a:solidFill>
              </a:rPr>
              <a:t>然后从特殊光缆起止接头点向两侧配缆</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10) </a:t>
            </a:r>
            <a:r>
              <a:rPr lang="zh-CN" altLang="en-US" sz="2400" dirty="0">
                <a:solidFill>
                  <a:prstClr val="black"/>
                </a:solidFill>
              </a:rPr>
              <a:t>光缆配盘工作</a:t>
            </a:r>
            <a:r>
              <a:rPr lang="en-US" altLang="zh-CN" sz="2400" dirty="0">
                <a:solidFill>
                  <a:prstClr val="black"/>
                </a:solidFill>
              </a:rPr>
              <a:t>,</a:t>
            </a:r>
            <a:r>
              <a:rPr lang="zh-CN" altLang="en-US" sz="2400" dirty="0">
                <a:solidFill>
                  <a:prstClr val="black"/>
                </a:solidFill>
              </a:rPr>
              <a:t>应统一考虑整个工程</a:t>
            </a:r>
            <a:r>
              <a:rPr lang="en-US" altLang="zh-CN" sz="2400" dirty="0">
                <a:solidFill>
                  <a:prstClr val="black"/>
                </a:solidFill>
              </a:rPr>
              <a:t>,</a:t>
            </a:r>
            <a:r>
              <a:rPr lang="zh-CN" altLang="en-US" sz="2400" dirty="0">
                <a:solidFill>
                  <a:prstClr val="black"/>
                </a:solidFill>
              </a:rPr>
              <a:t>一般以一个中继段为一个配盘单元。</a:t>
            </a:r>
          </a:p>
        </p:txBody>
      </p:sp>
    </p:spTree>
    <p:extLst>
      <p:ext uri="{BB962C8B-B14F-4D97-AF65-F5344CB8AC3E}">
        <p14:creationId xmlns:p14="http://schemas.microsoft.com/office/powerpoint/2010/main" val="13385334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4.4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光缆配盘要求</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4.4.1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光缆配盘方法</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4.4.2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878932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1.1  </a:t>
            </a:r>
            <a:r>
              <a:rPr lang="zh-CN" altLang="en-US" sz="3200" dirty="0">
                <a:solidFill>
                  <a:schemeClr val="bg1"/>
                </a:solidFill>
                <a:latin typeface="微软雅黑" panose="020B0503020204020204" pitchFamily="34" charset="-122"/>
                <a:ea typeface="微软雅黑" panose="020B0503020204020204" pitchFamily="34" charset="-122"/>
              </a:rPr>
              <a:t>光纤通信概述</a:t>
            </a: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数字光纤通信系统基本组成</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1.1.1</a:t>
            </a:r>
          </a:p>
        </p:txBody>
      </p:sp>
      <p:sp>
        <p:nvSpPr>
          <p:cNvPr id="8198" name="文本框 34"/>
          <p:cNvSpPr/>
          <p:nvPr>
            <p:custDataLst>
              <p:tags r:id="rId3"/>
            </p:custDataLst>
          </p:nvPr>
        </p:nvSpPr>
        <p:spPr>
          <a:xfrm>
            <a:off x="3735705" y="4599305"/>
            <a:ext cx="363347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光缆线路网构成</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22488" y="471170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1.1.2</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78659" y="1914813"/>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光纤损耗特性</a:t>
            </a:r>
          </a:p>
        </p:txBody>
      </p:sp>
      <p:sp>
        <p:nvSpPr>
          <p:cNvPr id="4" name="文本框 3"/>
          <p:cNvSpPr txBox="1"/>
          <p:nvPr/>
        </p:nvSpPr>
        <p:spPr>
          <a:xfrm>
            <a:off x="1143462" y="2745277"/>
            <a:ext cx="10788015" cy="1529715"/>
          </a:xfrm>
          <a:prstGeom prst="rect">
            <a:avLst/>
          </a:prstGeom>
          <a:noFill/>
        </p:spPr>
        <p:txBody>
          <a:bodyPr wrap="square" rtlCol="0">
            <a:spAutoFit/>
          </a:bodyPr>
          <a:lstStyle/>
          <a:p>
            <a:pPr>
              <a:lnSpc>
                <a:spcPct val="130000"/>
              </a:lnSpc>
            </a:pPr>
            <a:r>
              <a:rPr lang="zh-CN" altLang="en-US" sz="2400" dirty="0" smtClean="0"/>
              <a:t>        （</a:t>
            </a:r>
            <a:r>
              <a:rPr lang="en-US" altLang="zh-CN" sz="2400" dirty="0"/>
              <a:t>3</a:t>
            </a:r>
            <a:r>
              <a:rPr lang="zh-CN" altLang="en-US" sz="2400" dirty="0"/>
              <a:t>）辐射损耗</a:t>
            </a:r>
          </a:p>
          <a:p>
            <a:pPr>
              <a:lnSpc>
                <a:spcPct val="130000"/>
              </a:lnSpc>
            </a:pPr>
            <a:r>
              <a:rPr lang="zh-CN" altLang="en-US" sz="2400" dirty="0" smtClean="0">
                <a:latin typeface="Calibri" panose="020F0502020204030204" pitchFamily="34" charset="0"/>
              </a:rPr>
              <a:t>         光纤</a:t>
            </a:r>
            <a:r>
              <a:rPr lang="zh-CN" altLang="en-US" sz="2400" dirty="0">
                <a:latin typeface="Calibri" panose="020F0502020204030204" pitchFamily="34" charset="0"/>
              </a:rPr>
              <a:t>在使用过程中不可避免地会产生弯曲</a:t>
            </a:r>
            <a:r>
              <a:rPr lang="en-US" altLang="zh-CN" sz="2400" dirty="0">
                <a:latin typeface="Calibri" panose="020F0502020204030204" pitchFamily="34" charset="0"/>
              </a:rPr>
              <a:t>,</a:t>
            </a:r>
            <a:r>
              <a:rPr lang="zh-CN" altLang="en-US" sz="2400" dirty="0">
                <a:latin typeface="Calibri" panose="020F0502020204030204" pitchFamily="34" charset="0"/>
              </a:rPr>
              <a:t>若曲率半径小到一定程度</a:t>
            </a:r>
            <a:r>
              <a:rPr lang="en-US" altLang="zh-CN" sz="2400" dirty="0">
                <a:latin typeface="Calibri" panose="020F0502020204030204" pitchFamily="34" charset="0"/>
              </a:rPr>
              <a:t>,</a:t>
            </a:r>
            <a:r>
              <a:rPr lang="zh-CN" altLang="en-US" sz="2400" dirty="0">
                <a:latin typeface="Calibri" panose="020F0502020204030204" pitchFamily="34" charset="0"/>
              </a:rPr>
              <a:t>全反射会遭到破坏</a:t>
            </a:r>
            <a:r>
              <a:rPr lang="en-US" altLang="zh-CN" sz="2400" dirty="0">
                <a:latin typeface="Calibri" panose="020F0502020204030204" pitchFamily="34" charset="0"/>
              </a:rPr>
              <a:t>,</a:t>
            </a:r>
            <a:r>
              <a:rPr lang="zh-CN" altLang="en-US" sz="2400" dirty="0">
                <a:latin typeface="Calibri" panose="020F0502020204030204" pitchFamily="34" charset="0"/>
              </a:rPr>
              <a:t>造成传输光线折射出光纤或泄漏</a:t>
            </a:r>
            <a:r>
              <a:rPr lang="en-US" altLang="zh-CN" sz="2400" dirty="0">
                <a:latin typeface="Calibri" panose="020F0502020204030204" pitchFamily="34" charset="0"/>
              </a:rPr>
              <a:t>,</a:t>
            </a:r>
            <a:r>
              <a:rPr lang="zh-CN" altLang="en-US" sz="2400" dirty="0">
                <a:latin typeface="Calibri" panose="020F0502020204030204" pitchFamily="34" charset="0"/>
              </a:rPr>
              <a:t>产生辐射损耗。</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4.4.1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a:t>
            </a:r>
            <a:r>
              <a:rPr lang="zh-CN" altLang="en-US" sz="3200" dirty="0" smtClean="0">
                <a:solidFill>
                  <a:prstClr val="white"/>
                </a:solidFill>
                <a:latin typeface="微软雅黑" panose="020B0503020204020204" pitchFamily="34" charset="-122"/>
                <a:ea typeface="微软雅黑" panose="020B0503020204020204" pitchFamily="34" charset="-122"/>
              </a:rPr>
              <a:t>方法</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017544" y="2227767"/>
            <a:ext cx="7544746" cy="3477875"/>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光缆配盘基本步骤</a:t>
            </a:r>
            <a:endParaRPr lang="en-US" altLang="zh-CN" sz="2800" b="1" dirty="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）列出</a:t>
            </a:r>
            <a:r>
              <a:rPr lang="zh-CN" altLang="en-US" sz="2400" dirty="0">
                <a:solidFill>
                  <a:prstClr val="black"/>
                </a:solidFill>
              </a:rPr>
              <a:t>光缆路由长度总</a:t>
            </a:r>
            <a:r>
              <a:rPr lang="zh-CN" altLang="en-US" sz="2400" dirty="0" smtClean="0">
                <a:solidFill>
                  <a:prstClr val="black"/>
                </a:solidFill>
              </a:rPr>
              <a:t>表</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）列出</a:t>
            </a:r>
            <a:r>
              <a:rPr lang="zh-CN" altLang="en-US" sz="2400" dirty="0">
                <a:solidFill>
                  <a:prstClr val="black"/>
                </a:solidFill>
              </a:rPr>
              <a:t>光缆总</a:t>
            </a:r>
            <a:r>
              <a:rPr lang="zh-CN" altLang="en-US" sz="2400" dirty="0" smtClean="0">
                <a:solidFill>
                  <a:prstClr val="black"/>
                </a:solidFill>
              </a:rPr>
              <a:t>表</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）初步</a:t>
            </a:r>
            <a:r>
              <a:rPr lang="zh-CN" altLang="en-US" sz="2400" dirty="0">
                <a:solidFill>
                  <a:prstClr val="black"/>
                </a:solidFill>
              </a:rPr>
              <a:t>配盘</a:t>
            </a:r>
            <a:r>
              <a:rPr lang="en-US" altLang="zh-CN" sz="2400" dirty="0">
                <a:solidFill>
                  <a:prstClr val="black"/>
                </a:solidFill>
              </a:rPr>
              <a:t>(</a:t>
            </a:r>
            <a:r>
              <a:rPr lang="zh-CN" altLang="en-US" sz="2400" dirty="0">
                <a:solidFill>
                  <a:prstClr val="black"/>
                </a:solidFill>
              </a:rPr>
              <a:t>中继段光缆分配表</a:t>
            </a:r>
            <a:r>
              <a:rPr lang="en-US" altLang="zh-CN" sz="2400" dirty="0" smtClean="0">
                <a:solidFill>
                  <a:prstClr val="black"/>
                </a:solidFill>
              </a:rPr>
              <a:t>)</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）正式</a:t>
            </a:r>
            <a:r>
              <a:rPr lang="zh-CN" altLang="en-US" sz="2400" dirty="0">
                <a:solidFill>
                  <a:prstClr val="black"/>
                </a:solidFill>
              </a:rPr>
              <a:t>配盘</a:t>
            </a:r>
            <a:r>
              <a:rPr lang="en-US" altLang="zh-CN" sz="2400" dirty="0">
                <a:solidFill>
                  <a:prstClr val="black"/>
                </a:solidFill>
              </a:rPr>
              <a:t>(</a:t>
            </a:r>
            <a:r>
              <a:rPr lang="zh-CN" altLang="en-US" sz="2400" dirty="0">
                <a:solidFill>
                  <a:prstClr val="black"/>
                </a:solidFill>
              </a:rPr>
              <a:t>中继段内光缆的配盘</a:t>
            </a:r>
            <a:r>
              <a:rPr lang="en-US" altLang="zh-CN" sz="2400" dirty="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11005953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4.4.1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a:t>
            </a:r>
            <a:r>
              <a:rPr lang="zh-CN" altLang="en-US" sz="3200" dirty="0" smtClean="0">
                <a:solidFill>
                  <a:prstClr val="white"/>
                </a:solidFill>
                <a:latin typeface="微软雅黑" panose="020B0503020204020204" pitchFamily="34" charset="-122"/>
                <a:ea typeface="微软雅黑" panose="020B0503020204020204" pitchFamily="34" charset="-122"/>
              </a:rPr>
              <a:t>方法</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036999" y="2577963"/>
            <a:ext cx="7544746" cy="310854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管道光缆配盘要点</a:t>
            </a:r>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）采取</a:t>
            </a:r>
            <a:r>
              <a:rPr lang="zh-CN" altLang="en-US" sz="2400" dirty="0">
                <a:solidFill>
                  <a:prstClr val="black"/>
                </a:solidFill>
              </a:rPr>
              <a:t>试凑</a:t>
            </a:r>
            <a:r>
              <a:rPr lang="zh-CN" altLang="en-US" sz="2400" dirty="0" smtClean="0">
                <a:solidFill>
                  <a:prstClr val="black"/>
                </a:solidFill>
              </a:rPr>
              <a:t>法</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）配</a:t>
            </a:r>
            <a:r>
              <a:rPr lang="zh-CN" altLang="en-US" sz="2400" dirty="0">
                <a:solidFill>
                  <a:prstClr val="black"/>
                </a:solidFill>
              </a:rPr>
              <a:t>好调整</a:t>
            </a:r>
            <a:r>
              <a:rPr lang="zh-CN" altLang="en-US" sz="2400" dirty="0" smtClean="0">
                <a:solidFill>
                  <a:prstClr val="black"/>
                </a:solidFill>
              </a:rPr>
              <a:t>盘</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）配</a:t>
            </a:r>
            <a:r>
              <a:rPr lang="zh-CN" altLang="en-US" sz="2400" dirty="0">
                <a:solidFill>
                  <a:prstClr val="black"/>
                </a:solidFill>
              </a:rPr>
              <a:t>盘时应注意光缆的外端端别</a:t>
            </a:r>
            <a:endParaRPr lang="en-US" altLang="zh-CN" sz="2400" dirty="0" smtClean="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15846336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4.4.1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配盘</a:t>
            </a:r>
            <a:r>
              <a:rPr lang="zh-CN" altLang="en-US" sz="3200" dirty="0" smtClean="0">
                <a:solidFill>
                  <a:prstClr val="white"/>
                </a:solidFill>
                <a:latin typeface="微软雅黑" panose="020B0503020204020204" pitchFamily="34" charset="-122"/>
                <a:ea typeface="微软雅黑" panose="020B0503020204020204" pitchFamily="34" charset="-122"/>
              </a:rPr>
              <a:t>方法</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219876" y="2451504"/>
            <a:ext cx="9023350" cy="2739211"/>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smtClean="0">
                <a:solidFill>
                  <a:prstClr val="black"/>
                </a:solidFill>
              </a:rPr>
              <a:t>直埋光缆</a:t>
            </a:r>
            <a:r>
              <a:rPr lang="zh-CN" altLang="en-US" sz="2800" b="1" dirty="0">
                <a:solidFill>
                  <a:prstClr val="black"/>
                </a:solidFill>
              </a:rPr>
              <a:t>配盘要点</a:t>
            </a:r>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余量富裕度较大、接头位置调整容易的中继</a:t>
            </a:r>
            <a:r>
              <a:rPr lang="zh-CN" altLang="en-US" sz="2400" dirty="0" smtClean="0">
                <a:solidFill>
                  <a:prstClr val="black"/>
                </a:solidFill>
              </a:rPr>
              <a:t>段</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）光缆长度计划用量紧张的中继</a:t>
            </a:r>
            <a:r>
              <a:rPr lang="zh-CN" altLang="en-US" sz="2400" dirty="0" smtClean="0">
                <a:solidFill>
                  <a:prstClr val="black"/>
                </a:solidFill>
              </a:rPr>
              <a:t>段</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）配置好调整盘</a:t>
            </a:r>
          </a:p>
        </p:txBody>
      </p:sp>
    </p:spTree>
    <p:extLst>
      <p:ext uri="{BB962C8B-B14F-4D97-AF65-F5344CB8AC3E}">
        <p14:creationId xmlns:p14="http://schemas.microsoft.com/office/powerpoint/2010/main" val="21595483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21850157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4.5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敷设一般规定</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架空光缆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530457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8983076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敷设一般规定</a:t>
            </a:r>
          </a:p>
        </p:txBody>
      </p:sp>
      <p:sp>
        <p:nvSpPr>
          <p:cNvPr id="9220" name="文本框 7"/>
          <p:cNvSpPr txBox="1"/>
          <p:nvPr/>
        </p:nvSpPr>
        <p:spPr>
          <a:xfrm>
            <a:off x="509756" y="1799751"/>
            <a:ext cx="11075886" cy="4524315"/>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a:solidFill>
                  <a:prstClr val="black"/>
                </a:solidFill>
              </a:rPr>
              <a:t> </a:t>
            </a:r>
            <a:r>
              <a:rPr lang="en-US" altLang="zh-CN" sz="2400" dirty="0" smtClean="0">
                <a:solidFill>
                  <a:prstClr val="black"/>
                </a:solidFill>
              </a:rPr>
              <a:t> (</a:t>
            </a:r>
            <a:r>
              <a:rPr lang="en-US" altLang="zh-CN" sz="2400" dirty="0">
                <a:solidFill>
                  <a:prstClr val="black"/>
                </a:solidFill>
              </a:rPr>
              <a:t>1) </a:t>
            </a:r>
            <a:r>
              <a:rPr lang="zh-CN" altLang="en-US" sz="2400" dirty="0">
                <a:solidFill>
                  <a:prstClr val="black"/>
                </a:solidFill>
              </a:rPr>
              <a:t>光缆线路走向、端别方向应符合设计要求。分歧光缆端别方向应跟随主干光缆</a:t>
            </a:r>
            <a:r>
              <a:rPr lang="zh-CN" altLang="en-US" sz="2400" dirty="0" smtClean="0">
                <a:solidFill>
                  <a:prstClr val="black"/>
                </a:solidFill>
              </a:rPr>
              <a:t>端别</a:t>
            </a:r>
            <a:r>
              <a:rPr lang="zh-CN" altLang="en-US" sz="2400" dirty="0">
                <a:solidFill>
                  <a:prstClr val="black"/>
                </a:solidFill>
              </a:rPr>
              <a:t>方向</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为提高工程质量和降低造价</a:t>
            </a:r>
            <a:r>
              <a:rPr lang="en-US" altLang="zh-CN" sz="2400" dirty="0">
                <a:solidFill>
                  <a:prstClr val="black"/>
                </a:solidFill>
              </a:rPr>
              <a:t>,</a:t>
            </a:r>
            <a:r>
              <a:rPr lang="zh-CN" altLang="en-US" sz="2400" dirty="0">
                <a:solidFill>
                  <a:prstClr val="black"/>
                </a:solidFill>
              </a:rPr>
              <a:t>光缆敷设前应进行配盘</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3) </a:t>
            </a:r>
            <a:r>
              <a:rPr lang="zh-CN" altLang="en-US" sz="2400" dirty="0">
                <a:solidFill>
                  <a:prstClr val="black"/>
                </a:solidFill>
              </a:rPr>
              <a:t>光缆敷设时自然增长、长度预留和接头重叠可结合工程实际情况确定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4) </a:t>
            </a:r>
            <a:r>
              <a:rPr lang="zh-CN" altLang="en-US" sz="2400" dirty="0">
                <a:solidFill>
                  <a:prstClr val="black"/>
                </a:solidFill>
              </a:rPr>
              <a:t>光缆敷设的最小弯曲半径应符合表</a:t>
            </a:r>
            <a:r>
              <a:rPr lang="en-US" altLang="zh-CN" sz="2400" dirty="0">
                <a:solidFill>
                  <a:prstClr val="black"/>
                </a:solidFill>
              </a:rPr>
              <a:t>4-5</a:t>
            </a:r>
            <a:r>
              <a:rPr lang="zh-CN" altLang="en-US" sz="2400" dirty="0">
                <a:solidFill>
                  <a:prstClr val="black"/>
                </a:solidFill>
              </a:rPr>
              <a:t>的规定。硅芯塑料管管道敷设弯曲半径</a:t>
            </a:r>
            <a:r>
              <a:rPr lang="zh-CN" altLang="en-US" sz="2400" dirty="0" smtClean="0">
                <a:solidFill>
                  <a:prstClr val="black"/>
                </a:solidFill>
              </a:rPr>
              <a:t>应大于</a:t>
            </a:r>
            <a:r>
              <a:rPr lang="zh-CN" altLang="en-US" sz="2400" dirty="0">
                <a:solidFill>
                  <a:prstClr val="black"/>
                </a:solidFill>
              </a:rPr>
              <a:t>其外径的</a:t>
            </a:r>
            <a:r>
              <a:rPr lang="en-US" altLang="zh-CN" sz="2400" dirty="0">
                <a:solidFill>
                  <a:prstClr val="black"/>
                </a:solidFill>
              </a:rPr>
              <a:t>15</a:t>
            </a:r>
            <a:r>
              <a:rPr lang="zh-CN" altLang="en-US" sz="2400" dirty="0">
                <a:solidFill>
                  <a:prstClr val="black"/>
                </a:solidFill>
              </a:rPr>
              <a:t>倍</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en-US" altLang="zh-CN" sz="2400" dirty="0">
                <a:solidFill>
                  <a:prstClr val="black"/>
                </a:solidFill>
              </a:rPr>
              <a:t>5) </a:t>
            </a:r>
            <a:r>
              <a:rPr lang="zh-CN" altLang="en-US" sz="2400" dirty="0">
                <a:solidFill>
                  <a:prstClr val="black"/>
                </a:solidFill>
              </a:rPr>
              <a:t>光缆在各类管材中穿放后</a:t>
            </a:r>
            <a:r>
              <a:rPr lang="en-US" altLang="zh-CN" sz="2400" dirty="0">
                <a:solidFill>
                  <a:prstClr val="black"/>
                </a:solidFill>
              </a:rPr>
              <a:t>,</a:t>
            </a:r>
            <a:r>
              <a:rPr lang="zh-CN" altLang="en-US" sz="2400" dirty="0">
                <a:solidFill>
                  <a:prstClr val="black"/>
                </a:solidFill>
              </a:rPr>
              <a:t>管孔应封堵严实</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8086756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敷设一般规定</a:t>
            </a:r>
          </a:p>
        </p:txBody>
      </p:sp>
      <p:sp>
        <p:nvSpPr>
          <p:cNvPr id="9220" name="文本框 7"/>
          <p:cNvSpPr txBox="1"/>
          <p:nvPr/>
        </p:nvSpPr>
        <p:spPr>
          <a:xfrm>
            <a:off x="500028" y="1459283"/>
            <a:ext cx="11075886" cy="5262979"/>
          </a:xfrm>
          <a:prstGeom prst="rect">
            <a:avLst/>
          </a:prstGeom>
          <a:noFill/>
          <a:ln w="9525">
            <a:noFill/>
          </a:ln>
        </p:spPr>
        <p:txBody>
          <a:bodyPr wrap="square">
            <a:spAutoFit/>
          </a:bodyPr>
          <a:lstStyle/>
          <a:p>
            <a:r>
              <a:rPr lang="en-US" altLang="zh-CN" sz="2400" dirty="0" smtClean="0">
                <a:solidFill>
                  <a:prstClr val="black"/>
                </a:solidFill>
              </a:rPr>
              <a:t>        (</a:t>
            </a:r>
            <a:r>
              <a:rPr lang="en-US" altLang="zh-CN" sz="2400" dirty="0">
                <a:solidFill>
                  <a:prstClr val="black"/>
                </a:solidFill>
              </a:rPr>
              <a:t>6) </a:t>
            </a:r>
            <a:r>
              <a:rPr lang="zh-CN" altLang="en-US" sz="2400" dirty="0">
                <a:solidFill>
                  <a:prstClr val="black"/>
                </a:solidFill>
              </a:rPr>
              <a:t>光缆敷设完毕后</a:t>
            </a:r>
            <a:r>
              <a:rPr lang="en-US" altLang="zh-CN" sz="2400" dirty="0">
                <a:solidFill>
                  <a:prstClr val="black"/>
                </a:solidFill>
              </a:rPr>
              <a:t>,</a:t>
            </a:r>
            <a:r>
              <a:rPr lang="zh-CN" altLang="en-US" sz="2400" dirty="0">
                <a:solidFill>
                  <a:prstClr val="black"/>
                </a:solidFill>
              </a:rPr>
              <a:t>应保证光纤良好</a:t>
            </a:r>
            <a:r>
              <a:rPr lang="en-US" altLang="zh-CN" sz="2400" dirty="0">
                <a:solidFill>
                  <a:prstClr val="black"/>
                </a:solidFill>
              </a:rPr>
              <a:t>,</a:t>
            </a:r>
            <a:r>
              <a:rPr lang="zh-CN" altLang="en-US" sz="2400" dirty="0">
                <a:solidFill>
                  <a:prstClr val="black"/>
                </a:solidFill>
              </a:rPr>
              <a:t>光缆端头应密封且防潮</a:t>
            </a:r>
            <a:r>
              <a:rPr lang="en-US" altLang="zh-CN" sz="2400" dirty="0">
                <a:solidFill>
                  <a:prstClr val="black"/>
                </a:solidFill>
              </a:rPr>
              <a:t>,</a:t>
            </a:r>
            <a:r>
              <a:rPr lang="zh-CN" altLang="en-US" sz="2400" dirty="0">
                <a:solidFill>
                  <a:prstClr val="black"/>
                </a:solidFill>
              </a:rPr>
              <a:t>不得浸水。对有</a:t>
            </a:r>
            <a:r>
              <a:rPr lang="zh-CN" altLang="en-US" sz="2400" dirty="0" smtClean="0">
                <a:solidFill>
                  <a:prstClr val="black"/>
                </a:solidFill>
              </a:rPr>
              <a:t>气压维护</a:t>
            </a:r>
            <a:r>
              <a:rPr lang="zh-CN" altLang="en-US" sz="2400" dirty="0">
                <a:solidFill>
                  <a:prstClr val="black"/>
                </a:solidFill>
              </a:rPr>
              <a:t>要求的光缆</a:t>
            </a:r>
            <a:r>
              <a:rPr lang="en-US" altLang="zh-CN" sz="2400" dirty="0">
                <a:solidFill>
                  <a:prstClr val="black"/>
                </a:solidFill>
              </a:rPr>
              <a:t>(</a:t>
            </a:r>
            <a:r>
              <a:rPr lang="zh-CN" altLang="en-US" sz="2400" dirty="0">
                <a:solidFill>
                  <a:prstClr val="black"/>
                </a:solidFill>
              </a:rPr>
              <a:t>现在基本不使用此类型光缆</a:t>
            </a:r>
            <a:r>
              <a:rPr lang="en-US" altLang="zh-CN" sz="2400" dirty="0">
                <a:solidFill>
                  <a:prstClr val="black"/>
                </a:solidFill>
              </a:rPr>
              <a:t>)</a:t>
            </a:r>
            <a:r>
              <a:rPr lang="zh-CN" altLang="en-US" sz="2400" dirty="0">
                <a:solidFill>
                  <a:prstClr val="black"/>
                </a:solidFill>
              </a:rPr>
              <a:t>应加装气门端帽</a:t>
            </a:r>
            <a:r>
              <a:rPr lang="en-US" altLang="zh-CN" sz="2400" dirty="0">
                <a:solidFill>
                  <a:prstClr val="black"/>
                </a:solidFill>
              </a:rPr>
              <a:t>,</a:t>
            </a:r>
            <a:r>
              <a:rPr lang="zh-CN" altLang="en-US" sz="2400" dirty="0">
                <a:solidFill>
                  <a:prstClr val="black"/>
                </a:solidFill>
              </a:rPr>
              <a:t>充入干燥气体进行单段</a:t>
            </a:r>
            <a:r>
              <a:rPr lang="zh-CN" altLang="en-US" sz="2400" dirty="0" smtClean="0">
                <a:solidFill>
                  <a:prstClr val="black"/>
                </a:solidFill>
              </a:rPr>
              <a:t>光缆</a:t>
            </a:r>
            <a:r>
              <a:rPr lang="zh-CN" altLang="en-US" sz="2400" dirty="0">
                <a:solidFill>
                  <a:prstClr val="black"/>
                </a:solidFill>
              </a:rPr>
              <a:t>气压检验维护</a:t>
            </a:r>
            <a:r>
              <a:rPr lang="en-US" altLang="zh-CN" sz="2400" dirty="0">
                <a:solidFill>
                  <a:prstClr val="black"/>
                </a:solidFill>
              </a:rPr>
              <a:t>,</a:t>
            </a:r>
            <a:r>
              <a:rPr lang="zh-CN" altLang="en-US" sz="2400" dirty="0">
                <a:solidFill>
                  <a:prstClr val="black"/>
                </a:solidFill>
              </a:rPr>
              <a:t>充入气压值应符合规定要求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7) </a:t>
            </a:r>
            <a:r>
              <a:rPr lang="zh-CN" altLang="en-US" sz="2400" dirty="0">
                <a:solidFill>
                  <a:prstClr val="black"/>
                </a:solidFill>
              </a:rPr>
              <a:t>直埋光缆金属外护层对地绝缘电阻的竣工验收指标不应低于</a:t>
            </a:r>
            <a:r>
              <a:rPr lang="en-US" altLang="zh-CN" sz="2400" dirty="0">
                <a:solidFill>
                  <a:prstClr val="black"/>
                </a:solidFill>
              </a:rPr>
              <a:t>10MΩ·km,</a:t>
            </a:r>
            <a:r>
              <a:rPr lang="zh-CN" altLang="en-US" sz="2400" dirty="0">
                <a:solidFill>
                  <a:prstClr val="black"/>
                </a:solidFill>
              </a:rPr>
              <a:t>其中</a:t>
            </a:r>
            <a:r>
              <a:rPr lang="zh-CN" altLang="en-US" sz="2400" dirty="0" smtClean="0">
                <a:solidFill>
                  <a:prstClr val="black"/>
                </a:solidFill>
              </a:rPr>
              <a:t>允许</a:t>
            </a:r>
            <a:r>
              <a:rPr lang="en-US" altLang="zh-CN" sz="2400" dirty="0">
                <a:solidFill>
                  <a:prstClr val="black"/>
                </a:solidFill>
              </a:rPr>
              <a:t>10%</a:t>
            </a:r>
            <a:r>
              <a:rPr lang="zh-CN" altLang="en-US" sz="2400" dirty="0">
                <a:solidFill>
                  <a:prstClr val="black"/>
                </a:solidFill>
              </a:rPr>
              <a:t>的单盘光缆不应低于</a:t>
            </a:r>
            <a:r>
              <a:rPr lang="en-US" altLang="zh-CN" sz="2400" dirty="0">
                <a:solidFill>
                  <a:prstClr val="black"/>
                </a:solidFill>
              </a:rPr>
              <a:t>2MΩ</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8) </a:t>
            </a:r>
            <a:r>
              <a:rPr lang="zh-CN" altLang="en-US" sz="2400" dirty="0">
                <a:solidFill>
                  <a:prstClr val="black"/>
                </a:solidFill>
              </a:rPr>
              <a:t>在保证光缆不受损伤原则下</a:t>
            </a:r>
            <a:r>
              <a:rPr lang="en-US" altLang="zh-CN" sz="2400" dirty="0">
                <a:solidFill>
                  <a:prstClr val="black"/>
                </a:solidFill>
              </a:rPr>
              <a:t>,</a:t>
            </a:r>
            <a:r>
              <a:rPr lang="zh-CN" altLang="en-US" sz="2400" dirty="0">
                <a:solidFill>
                  <a:prstClr val="black"/>
                </a:solidFill>
              </a:rPr>
              <a:t>可根据敷设地段环境条件</a:t>
            </a:r>
            <a:r>
              <a:rPr lang="en-US" altLang="zh-CN" sz="2400" dirty="0">
                <a:solidFill>
                  <a:prstClr val="black"/>
                </a:solidFill>
              </a:rPr>
              <a:t>,</a:t>
            </a:r>
            <a:r>
              <a:rPr lang="zh-CN" altLang="en-US" sz="2400" dirty="0">
                <a:solidFill>
                  <a:prstClr val="black"/>
                </a:solidFill>
              </a:rPr>
              <a:t>因地制宜地采用机械或</a:t>
            </a:r>
            <a:r>
              <a:rPr lang="zh-CN" altLang="en-US" sz="2400" dirty="0" smtClean="0">
                <a:solidFill>
                  <a:prstClr val="black"/>
                </a:solidFill>
              </a:rPr>
              <a:t>人工</a:t>
            </a:r>
            <a:r>
              <a:rPr lang="zh-CN" altLang="en-US" sz="2400" dirty="0">
                <a:solidFill>
                  <a:prstClr val="black"/>
                </a:solidFill>
              </a:rPr>
              <a:t>敷设</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9) </a:t>
            </a:r>
            <a:r>
              <a:rPr lang="zh-CN" altLang="en-US" sz="2400" dirty="0">
                <a:solidFill>
                  <a:prstClr val="black"/>
                </a:solidFill>
              </a:rPr>
              <a:t>人工牵引敷设时</a:t>
            </a:r>
            <a:r>
              <a:rPr lang="en-US" altLang="zh-CN" sz="2400" dirty="0">
                <a:solidFill>
                  <a:prstClr val="black"/>
                </a:solidFill>
              </a:rPr>
              <a:t>,</a:t>
            </a:r>
            <a:r>
              <a:rPr lang="zh-CN" altLang="en-US" sz="2400" dirty="0">
                <a:solidFill>
                  <a:prstClr val="black"/>
                </a:solidFill>
              </a:rPr>
              <a:t>速度要均匀</a:t>
            </a:r>
            <a:r>
              <a:rPr lang="en-US" altLang="zh-CN" sz="2400" dirty="0">
                <a:solidFill>
                  <a:prstClr val="black"/>
                </a:solidFill>
              </a:rPr>
              <a:t>,</a:t>
            </a:r>
            <a:r>
              <a:rPr lang="zh-CN" altLang="en-US" sz="2400" dirty="0">
                <a:solidFill>
                  <a:prstClr val="black"/>
                </a:solidFill>
              </a:rPr>
              <a:t>一般控制在</a:t>
            </a:r>
            <a:r>
              <a:rPr lang="en-US" altLang="zh-CN" sz="2400" dirty="0">
                <a:solidFill>
                  <a:prstClr val="black"/>
                </a:solidFill>
              </a:rPr>
              <a:t>10m/min</a:t>
            </a:r>
            <a:r>
              <a:rPr lang="zh-CN" altLang="en-US" sz="2400" dirty="0">
                <a:solidFill>
                  <a:prstClr val="black"/>
                </a:solidFill>
              </a:rPr>
              <a:t>左右为宜</a:t>
            </a:r>
            <a:r>
              <a:rPr lang="en-US" altLang="zh-CN" sz="2400" dirty="0">
                <a:solidFill>
                  <a:prstClr val="black"/>
                </a:solidFill>
              </a:rPr>
              <a:t>,</a:t>
            </a:r>
            <a:r>
              <a:rPr lang="zh-CN" altLang="en-US" sz="2400" dirty="0">
                <a:solidFill>
                  <a:prstClr val="black"/>
                </a:solidFill>
              </a:rPr>
              <a:t>且牵引长度不宜</a:t>
            </a:r>
            <a:r>
              <a:rPr lang="zh-CN" altLang="en-US" sz="2400" dirty="0" smtClean="0">
                <a:solidFill>
                  <a:prstClr val="black"/>
                </a:solidFill>
              </a:rPr>
              <a:t>过长</a:t>
            </a:r>
            <a:r>
              <a:rPr lang="en-US" altLang="zh-CN" sz="2400" dirty="0">
                <a:solidFill>
                  <a:prstClr val="black"/>
                </a:solidFill>
              </a:rPr>
              <a:t>,</a:t>
            </a:r>
            <a:r>
              <a:rPr lang="zh-CN" altLang="en-US" sz="2400" dirty="0">
                <a:solidFill>
                  <a:prstClr val="black"/>
                </a:solidFill>
              </a:rPr>
              <a:t>牵引长度过长时可以分几段牵引</a:t>
            </a:r>
            <a:r>
              <a:rPr lang="en-US" altLang="zh-CN" sz="2400" dirty="0">
                <a:solidFill>
                  <a:prstClr val="black"/>
                </a:solidFill>
              </a:rPr>
              <a:t>; </a:t>
            </a:r>
            <a:r>
              <a:rPr lang="zh-CN" altLang="en-US" sz="2400" dirty="0">
                <a:solidFill>
                  <a:prstClr val="black"/>
                </a:solidFill>
              </a:rPr>
              <a:t>机械牵引敷设时</a:t>
            </a:r>
            <a:r>
              <a:rPr lang="en-US" altLang="zh-CN" sz="2400" dirty="0">
                <a:solidFill>
                  <a:prstClr val="black"/>
                </a:solidFill>
              </a:rPr>
              <a:t>,</a:t>
            </a:r>
            <a:r>
              <a:rPr lang="zh-CN" altLang="en-US" sz="2400" dirty="0">
                <a:solidFill>
                  <a:prstClr val="black"/>
                </a:solidFill>
              </a:rPr>
              <a:t>牵引机应为无级调速</a:t>
            </a:r>
            <a:r>
              <a:rPr lang="en-US" altLang="zh-CN" sz="2400" dirty="0">
                <a:solidFill>
                  <a:prstClr val="black"/>
                </a:solidFill>
              </a:rPr>
              <a:t>,</a:t>
            </a:r>
            <a:r>
              <a:rPr lang="zh-CN" altLang="en-US" sz="2400" dirty="0">
                <a:solidFill>
                  <a:prstClr val="black"/>
                </a:solidFill>
              </a:rPr>
              <a:t>速度</a:t>
            </a:r>
            <a:r>
              <a:rPr lang="zh-CN" altLang="en-US" sz="2400" dirty="0" smtClean="0">
                <a:solidFill>
                  <a:prstClr val="black"/>
                </a:solidFill>
              </a:rPr>
              <a:t>调节范围应</a:t>
            </a:r>
            <a:r>
              <a:rPr lang="zh-CN" altLang="en-US" sz="2400" dirty="0">
                <a:solidFill>
                  <a:prstClr val="black"/>
                </a:solidFill>
              </a:rPr>
              <a:t>为</a:t>
            </a:r>
            <a:r>
              <a:rPr lang="en-US" altLang="zh-CN" sz="2400" dirty="0">
                <a:solidFill>
                  <a:prstClr val="black"/>
                </a:solidFill>
              </a:rPr>
              <a:t>0~20m/min,</a:t>
            </a:r>
            <a:r>
              <a:rPr lang="zh-CN" altLang="en-US" sz="2400" dirty="0">
                <a:solidFill>
                  <a:prstClr val="black"/>
                </a:solidFill>
              </a:rPr>
              <a:t>牵引张力可以调节</a:t>
            </a:r>
            <a:r>
              <a:rPr lang="en-US" altLang="zh-CN" sz="2400" dirty="0">
                <a:solidFill>
                  <a:prstClr val="black"/>
                </a:solidFill>
              </a:rPr>
              <a:t>,</a:t>
            </a:r>
            <a:r>
              <a:rPr lang="zh-CN" altLang="en-US" sz="2400" dirty="0">
                <a:solidFill>
                  <a:prstClr val="black"/>
                </a:solidFill>
              </a:rPr>
              <a:t>当牵引力超过规定值时</a:t>
            </a:r>
            <a:r>
              <a:rPr lang="en-US" altLang="zh-CN" sz="2400" dirty="0">
                <a:solidFill>
                  <a:prstClr val="black"/>
                </a:solidFill>
              </a:rPr>
              <a:t>,</a:t>
            </a:r>
            <a:r>
              <a:rPr lang="zh-CN" altLang="en-US" sz="2400" dirty="0">
                <a:solidFill>
                  <a:prstClr val="black"/>
                </a:solidFill>
              </a:rPr>
              <a:t>应能停止牵引并自动告警</a:t>
            </a:r>
            <a:r>
              <a:rPr lang="zh-CN" altLang="en-US" sz="2400" dirty="0" smtClean="0">
                <a:solidFill>
                  <a:prstClr val="black"/>
                </a:solidFill>
              </a:rPr>
              <a:t>。</a:t>
            </a:r>
            <a:endParaRPr lang="zh-CN" altLang="en-US" sz="2400" dirty="0">
              <a:solidFill>
                <a:prstClr val="black"/>
              </a:solidFill>
            </a:endParaRPr>
          </a:p>
        </p:txBody>
      </p:sp>
    </p:spTree>
    <p:extLst>
      <p:ext uri="{BB962C8B-B14F-4D97-AF65-F5344CB8AC3E}">
        <p14:creationId xmlns:p14="http://schemas.microsoft.com/office/powerpoint/2010/main" val="17726664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4.5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敷设一般规定</a:t>
            </a:r>
          </a:p>
        </p:txBody>
      </p:sp>
      <p:sp>
        <p:nvSpPr>
          <p:cNvPr id="9220" name="文本框 7"/>
          <p:cNvSpPr txBox="1"/>
          <p:nvPr/>
        </p:nvSpPr>
        <p:spPr>
          <a:xfrm>
            <a:off x="509756" y="1770568"/>
            <a:ext cx="11075886" cy="4154984"/>
          </a:xfrm>
          <a:prstGeom prst="rect">
            <a:avLst/>
          </a:prstGeom>
          <a:noFill/>
          <a:ln w="9525">
            <a:noFill/>
          </a:ln>
        </p:spPr>
        <p:txBody>
          <a:bodyPr wrap="square">
            <a:spAutoFit/>
          </a:bodyPr>
          <a:lstStyle/>
          <a:p>
            <a:r>
              <a:rPr lang="en-US" altLang="zh-CN" sz="2400" dirty="0" smtClean="0">
                <a:solidFill>
                  <a:prstClr val="black"/>
                </a:solidFill>
              </a:rPr>
              <a:t>       (</a:t>
            </a:r>
            <a:r>
              <a:rPr lang="en-US" altLang="zh-CN" sz="2400" dirty="0">
                <a:solidFill>
                  <a:prstClr val="black"/>
                </a:solidFill>
              </a:rPr>
              <a:t>10) </a:t>
            </a:r>
            <a:r>
              <a:rPr lang="zh-CN" altLang="en-US" sz="2400" dirty="0">
                <a:solidFill>
                  <a:prstClr val="black"/>
                </a:solidFill>
              </a:rPr>
              <a:t>布放光缆的牵引力不应超过光缆最大允许张力的</a:t>
            </a:r>
            <a:r>
              <a:rPr lang="en-US" altLang="zh-CN" sz="2400" dirty="0">
                <a:solidFill>
                  <a:prstClr val="black"/>
                </a:solidFill>
              </a:rPr>
              <a:t>80%,</a:t>
            </a:r>
            <a:r>
              <a:rPr lang="zh-CN" altLang="en-US" sz="2400" dirty="0">
                <a:solidFill>
                  <a:prstClr val="black"/>
                </a:solidFill>
              </a:rPr>
              <a:t>瞬间最大牵引力不得</a:t>
            </a:r>
            <a:r>
              <a:rPr lang="zh-CN" altLang="en-US" sz="2400" dirty="0" smtClean="0">
                <a:solidFill>
                  <a:prstClr val="black"/>
                </a:solidFill>
              </a:rPr>
              <a:t>超过光缆</a:t>
            </a:r>
            <a:r>
              <a:rPr lang="zh-CN" altLang="en-US" sz="2400" dirty="0">
                <a:solidFill>
                  <a:prstClr val="black"/>
                </a:solidFill>
              </a:rPr>
              <a:t>最大允许张力</a:t>
            </a:r>
            <a:r>
              <a:rPr lang="en-US" altLang="zh-CN" sz="2400" dirty="0">
                <a:solidFill>
                  <a:prstClr val="black"/>
                </a:solidFill>
              </a:rPr>
              <a:t>,</a:t>
            </a:r>
            <a:r>
              <a:rPr lang="zh-CN" altLang="en-US" sz="2400" dirty="0">
                <a:solidFill>
                  <a:prstClr val="black"/>
                </a:solidFill>
              </a:rPr>
              <a:t>主要牵引力应作用在光缆加强芯上</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11) </a:t>
            </a:r>
            <a:r>
              <a:rPr lang="zh-CN" altLang="en-US" sz="2400" dirty="0">
                <a:solidFill>
                  <a:prstClr val="black"/>
                </a:solidFill>
              </a:rPr>
              <a:t>为了防止光缆在牵引过程中发生扭转从而损伤光缆</a:t>
            </a:r>
            <a:r>
              <a:rPr lang="en-US" altLang="zh-CN" sz="2400" dirty="0">
                <a:solidFill>
                  <a:prstClr val="black"/>
                </a:solidFill>
              </a:rPr>
              <a:t>,</a:t>
            </a:r>
            <a:r>
              <a:rPr lang="zh-CN" altLang="en-US" sz="2400" dirty="0">
                <a:solidFill>
                  <a:prstClr val="black"/>
                </a:solidFill>
              </a:rPr>
              <a:t>光缆牵引索与牵引端头</a:t>
            </a:r>
            <a:r>
              <a:rPr lang="zh-CN" altLang="en-US" sz="2400" dirty="0" smtClean="0">
                <a:solidFill>
                  <a:prstClr val="black"/>
                </a:solidFill>
              </a:rPr>
              <a:t>之间应</a:t>
            </a:r>
            <a:r>
              <a:rPr lang="zh-CN" altLang="en-US" sz="2400" dirty="0">
                <a:solidFill>
                  <a:prstClr val="black"/>
                </a:solidFill>
              </a:rPr>
              <a:t>加入转环。光缆牵引端头可以现场制作</a:t>
            </a:r>
            <a:r>
              <a:rPr lang="en-US" altLang="zh-CN" sz="2400" dirty="0">
                <a:solidFill>
                  <a:prstClr val="black"/>
                </a:solidFill>
              </a:rPr>
              <a:t>,</a:t>
            </a:r>
            <a:r>
              <a:rPr lang="zh-CN" altLang="en-US" sz="2400" dirty="0">
                <a:solidFill>
                  <a:prstClr val="black"/>
                </a:solidFill>
              </a:rPr>
              <a:t>也可以预制</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12) </a:t>
            </a:r>
            <a:r>
              <a:rPr lang="zh-CN" altLang="en-US" sz="2400" dirty="0">
                <a:solidFill>
                  <a:prstClr val="black"/>
                </a:solidFill>
              </a:rPr>
              <a:t>光缆必须由光缆盘上方放出</a:t>
            </a:r>
            <a:r>
              <a:rPr lang="en-US" altLang="zh-CN" sz="2400" dirty="0">
                <a:solidFill>
                  <a:prstClr val="black"/>
                </a:solidFill>
              </a:rPr>
              <a:t>,</a:t>
            </a:r>
            <a:r>
              <a:rPr lang="zh-CN" altLang="en-US" sz="2400" dirty="0">
                <a:solidFill>
                  <a:prstClr val="black"/>
                </a:solidFill>
              </a:rPr>
              <a:t>并保持松弛弧形。在敷设光缆过程中应避免打</a:t>
            </a:r>
            <a:r>
              <a:rPr lang="zh-CN" altLang="en-US" sz="2400" dirty="0" smtClean="0">
                <a:solidFill>
                  <a:prstClr val="black"/>
                </a:solidFill>
              </a:rPr>
              <a:t>小圈</a:t>
            </a:r>
            <a:r>
              <a:rPr lang="zh-CN" altLang="en-US" sz="2400" dirty="0">
                <a:solidFill>
                  <a:prstClr val="black"/>
                </a:solidFill>
              </a:rPr>
              <a:t>、扭转、浪涌等现象发生</a:t>
            </a:r>
            <a:r>
              <a:rPr lang="en-US" altLang="zh-CN" sz="2400" dirty="0">
                <a:solidFill>
                  <a:prstClr val="black"/>
                </a:solidFill>
              </a:rPr>
              <a:t>,</a:t>
            </a:r>
            <a:r>
              <a:rPr lang="zh-CN" altLang="en-US" sz="2400" dirty="0">
                <a:solidFill>
                  <a:prstClr val="black"/>
                </a:solidFill>
              </a:rPr>
              <a:t>并保证其外护层的完整性</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13) </a:t>
            </a:r>
            <a:r>
              <a:rPr lang="zh-CN" altLang="en-US" sz="2400" dirty="0">
                <a:solidFill>
                  <a:prstClr val="black"/>
                </a:solidFill>
              </a:rPr>
              <a:t>为了确保光缆敷设质量和安全</a:t>
            </a:r>
            <a:r>
              <a:rPr lang="en-US" altLang="zh-CN" sz="2400" dirty="0">
                <a:solidFill>
                  <a:prstClr val="black"/>
                </a:solidFill>
              </a:rPr>
              <a:t>,</a:t>
            </a:r>
            <a:r>
              <a:rPr lang="zh-CN" altLang="en-US" sz="2400" dirty="0">
                <a:solidFill>
                  <a:prstClr val="black"/>
                </a:solidFill>
              </a:rPr>
              <a:t>施工过程中应有良好联络手段、组织严密、有</a:t>
            </a:r>
            <a:r>
              <a:rPr lang="zh-CN" altLang="en-US" sz="2400" dirty="0" smtClean="0">
                <a:solidFill>
                  <a:prstClr val="black"/>
                </a:solidFill>
              </a:rPr>
              <a:t>专人指挥</a:t>
            </a:r>
            <a:r>
              <a:rPr lang="zh-CN" altLang="en-US" sz="2400" dirty="0">
                <a:solidFill>
                  <a:prstClr val="black"/>
                </a:solidFill>
              </a:rPr>
              <a:t>。严禁未经训练人员上岗和在无联络工具情况下的作业。</a:t>
            </a:r>
          </a:p>
        </p:txBody>
      </p:sp>
    </p:spTree>
    <p:extLst>
      <p:ext uri="{BB962C8B-B14F-4D97-AF65-F5344CB8AC3E}">
        <p14:creationId xmlns:p14="http://schemas.microsoft.com/office/powerpoint/2010/main" val="13157479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1411741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光纤色散特性</a:t>
            </a:r>
          </a:p>
        </p:txBody>
      </p:sp>
      <p:pic>
        <p:nvPicPr>
          <p:cNvPr id="5" name="图片 4"/>
          <p:cNvPicPr>
            <a:picLocks noChangeAspect="1"/>
          </p:cNvPicPr>
          <p:nvPr/>
        </p:nvPicPr>
        <p:blipFill>
          <a:blip r:embed="rId3"/>
          <a:stretch>
            <a:fillRect/>
          </a:stretch>
        </p:blipFill>
        <p:spPr>
          <a:xfrm>
            <a:off x="909955" y="2444750"/>
            <a:ext cx="5633720" cy="3260725"/>
          </a:xfrm>
          <a:prstGeom prst="rect">
            <a:avLst/>
          </a:prstGeom>
        </p:spPr>
      </p:pic>
      <p:pic>
        <p:nvPicPr>
          <p:cNvPr id="8" name="图片 11"/>
          <p:cNvPicPr>
            <a:picLocks noChangeAspect="1"/>
          </p:cNvPicPr>
          <p:nvPr/>
        </p:nvPicPr>
        <p:blipFill>
          <a:blip r:embed="rId4"/>
          <a:stretch>
            <a:fillRect/>
          </a:stretch>
        </p:blipFill>
        <p:spPr>
          <a:xfrm>
            <a:off x="6543675" y="3183255"/>
            <a:ext cx="5443220" cy="2072640"/>
          </a:xfrm>
          <a:prstGeom prst="rect">
            <a:avLst/>
          </a:prstGeom>
          <a:noFill/>
          <a:ln>
            <a:noFill/>
          </a:ln>
        </p:spPr>
      </p:pic>
      <p:sp>
        <p:nvSpPr>
          <p:cNvPr id="6" name="文本框 5"/>
          <p:cNvSpPr txBox="1"/>
          <p:nvPr/>
        </p:nvSpPr>
        <p:spPr>
          <a:xfrm>
            <a:off x="7719060" y="5810885"/>
            <a:ext cx="4064000" cy="368300"/>
          </a:xfrm>
          <a:prstGeom prst="rect">
            <a:avLst/>
          </a:prstGeom>
          <a:noFill/>
        </p:spPr>
        <p:txBody>
          <a:bodyPr wrap="square" rtlCol="0">
            <a:spAutoFit/>
          </a:bodyPr>
          <a:lstStyle/>
          <a:p>
            <a:r>
              <a:rPr lang="zh-CN" altLang="en-US"/>
              <a:t>光纤偏振模色散示意图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4.6  </a:t>
            </a:r>
            <a:r>
              <a:rPr lang="zh-CN" altLang="en-US" sz="2000" b="0" spc="225" noProof="1" smtClean="0">
                <a:solidFill>
                  <a:srgbClr val="FF0000"/>
                </a:solidFill>
                <a:latin typeface="微软雅黑" panose="020B0503020204020204" pitchFamily="34" charset="-122"/>
                <a:ea typeface="微软雅黑" panose="020B0503020204020204" pitchFamily="34" charset="-122"/>
              </a:rPr>
              <a:t>架空光缆</a:t>
            </a:r>
            <a:r>
              <a:rPr lang="zh-CN" altLang="en-US" sz="2000" b="0" spc="225" noProof="1">
                <a:solidFill>
                  <a:srgbClr val="FF0000"/>
                </a:solidFill>
                <a:latin typeface="微软雅黑" panose="020B0503020204020204" pitchFamily="34" charset="-122"/>
                <a:ea typeface="微软雅黑" panose="020B0503020204020204" pitchFamily="34" charset="-122"/>
              </a:rPr>
              <a:t>敷设</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管道光缆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4318459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16936336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4.6  </a:t>
            </a:r>
            <a:r>
              <a:rPr lang="zh-CN" altLang="en-US" sz="3200" dirty="0" smtClean="0">
                <a:solidFill>
                  <a:prstClr val="white"/>
                </a:solidFill>
                <a:latin typeface="微软雅黑" panose="020B0503020204020204" pitchFamily="34" charset="-122"/>
                <a:ea typeface="微软雅黑" panose="020B0503020204020204" pitchFamily="34" charset="-122"/>
              </a:rPr>
              <a:t>架空光缆敷设</a:t>
            </a: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杆路架空光缆敷设</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墙壁光缆敷设</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3607797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4.6.1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路架空光缆敷设</a:t>
            </a:r>
          </a:p>
        </p:txBody>
      </p:sp>
      <p:sp>
        <p:nvSpPr>
          <p:cNvPr id="9220" name="文本框 7"/>
          <p:cNvSpPr txBox="1"/>
          <p:nvPr/>
        </p:nvSpPr>
        <p:spPr>
          <a:xfrm>
            <a:off x="1219876" y="2451504"/>
            <a:ext cx="9023350" cy="2739211"/>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a:solidFill>
                  <a:prstClr val="black"/>
                </a:solidFill>
              </a:rPr>
              <a:t>架空光缆敷设方法</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）固定滑轮牵引法</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盘移动放出</a:t>
            </a:r>
            <a:r>
              <a:rPr lang="zh-CN" altLang="en-US" sz="2400" dirty="0" smtClean="0">
                <a:solidFill>
                  <a:prstClr val="black"/>
                </a:solidFill>
              </a:rPr>
              <a:t>法</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）动滑轮边放边挂法</a:t>
            </a:r>
          </a:p>
        </p:txBody>
      </p:sp>
    </p:spTree>
    <p:extLst>
      <p:ext uri="{BB962C8B-B14F-4D97-AF65-F5344CB8AC3E}">
        <p14:creationId xmlns:p14="http://schemas.microsoft.com/office/powerpoint/2010/main" val="18194425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4.6.1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路架空光缆敷设</a:t>
            </a:r>
          </a:p>
        </p:txBody>
      </p:sp>
      <p:sp>
        <p:nvSpPr>
          <p:cNvPr id="9220" name="文本框 7"/>
          <p:cNvSpPr txBox="1"/>
          <p:nvPr/>
        </p:nvSpPr>
        <p:spPr>
          <a:xfrm>
            <a:off x="2007817" y="1235547"/>
            <a:ext cx="7661477" cy="5693866"/>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架空光缆敷设</a:t>
            </a:r>
            <a:r>
              <a:rPr lang="zh-CN" altLang="en-US" sz="2800" b="1" dirty="0" smtClean="0">
                <a:solidFill>
                  <a:prstClr val="black"/>
                </a:solidFill>
              </a:rPr>
              <a:t>要求</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）光缆</a:t>
            </a:r>
            <a:r>
              <a:rPr lang="zh-CN" altLang="en-US" sz="2400" dirty="0" smtClean="0">
                <a:solidFill>
                  <a:prstClr val="black"/>
                </a:solidFill>
              </a:rPr>
              <a:t>状态</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）挂钩</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）光缆</a:t>
            </a:r>
            <a:r>
              <a:rPr lang="zh-CN" altLang="en-US" sz="2400" dirty="0" smtClean="0">
                <a:solidFill>
                  <a:prstClr val="black"/>
                </a:solidFill>
              </a:rPr>
              <a:t>预留</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）吊线</a:t>
            </a:r>
            <a:r>
              <a:rPr lang="zh-CN" altLang="en-US" sz="2400" dirty="0">
                <a:solidFill>
                  <a:prstClr val="black"/>
                </a:solidFill>
              </a:rPr>
              <a:t>接续处光缆吊</a:t>
            </a:r>
            <a:r>
              <a:rPr lang="zh-CN" altLang="en-US" sz="2400" dirty="0" smtClean="0">
                <a:solidFill>
                  <a:prstClr val="black"/>
                </a:solidFill>
              </a:rPr>
              <a:t>扎</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）十字</a:t>
            </a:r>
            <a:r>
              <a:rPr lang="zh-CN" altLang="en-US" sz="2400" dirty="0">
                <a:solidFill>
                  <a:prstClr val="black"/>
                </a:solidFill>
              </a:rPr>
              <a:t>吊线、丁字吊线处光缆</a:t>
            </a:r>
            <a:r>
              <a:rPr lang="zh-CN" altLang="en-US" sz="2400" dirty="0" smtClean="0">
                <a:solidFill>
                  <a:prstClr val="black"/>
                </a:solidFill>
              </a:rPr>
              <a:t>保护</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a:solidFill>
                  <a:prstClr val="black"/>
                </a:solidFill>
              </a:rPr>
              <a:t>） 光缆电杆引</a:t>
            </a:r>
            <a:r>
              <a:rPr lang="zh-CN" altLang="en-US" sz="2400" dirty="0" smtClean="0">
                <a:solidFill>
                  <a:prstClr val="black"/>
                </a:solidFill>
              </a:rPr>
              <a:t>上</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）架空光缆</a:t>
            </a:r>
            <a:r>
              <a:rPr lang="zh-CN" altLang="en-US" sz="2400" dirty="0">
                <a:solidFill>
                  <a:prstClr val="black"/>
                </a:solidFill>
              </a:rPr>
              <a:t>的接地</a:t>
            </a:r>
            <a:r>
              <a:rPr lang="zh-CN" altLang="en-US" sz="2400" dirty="0" smtClean="0">
                <a:solidFill>
                  <a:prstClr val="black"/>
                </a:solidFill>
              </a:rPr>
              <a:t>保护</a:t>
            </a:r>
            <a:endParaRPr lang="en-US" altLang="zh-CN" sz="2400" dirty="0" smtClean="0">
              <a:solidFill>
                <a:prstClr val="black"/>
              </a:solidFill>
            </a:endParaRPr>
          </a:p>
        </p:txBody>
      </p:sp>
    </p:spTree>
    <p:extLst>
      <p:ext uri="{BB962C8B-B14F-4D97-AF65-F5344CB8AC3E}">
        <p14:creationId xmlns:p14="http://schemas.microsoft.com/office/powerpoint/2010/main" val="3577463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4.6  </a:t>
            </a:r>
            <a:r>
              <a:rPr lang="zh-CN" altLang="en-US" sz="3200" dirty="0" smtClean="0">
                <a:solidFill>
                  <a:prstClr val="white"/>
                </a:solidFill>
                <a:latin typeface="微软雅黑" panose="020B0503020204020204" pitchFamily="34" charset="-122"/>
                <a:ea typeface="微软雅黑" panose="020B0503020204020204" pitchFamily="34" charset="-122"/>
              </a:rPr>
              <a:t>架空光缆敷设</a:t>
            </a: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杆路架空光缆敷设</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墙壁光缆敷设</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6046472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4.6.2  </a:t>
            </a:r>
            <a:r>
              <a:rPr lang="zh-CN" altLang="en-US" sz="3200" dirty="0" smtClean="0">
                <a:solidFill>
                  <a:prstClr val="white"/>
                </a:solidFill>
                <a:latin typeface="微软雅黑" panose="020B0503020204020204" pitchFamily="34" charset="-122"/>
                <a:ea typeface="微软雅黑" panose="020B0503020204020204" pitchFamily="34" charset="-122"/>
              </a:rPr>
              <a:t>墙壁</a:t>
            </a:r>
            <a:r>
              <a:rPr lang="zh-CN" altLang="en-US" sz="3200" dirty="0">
                <a:solidFill>
                  <a:prstClr val="white"/>
                </a:solidFill>
                <a:latin typeface="微软雅黑" panose="020B0503020204020204" pitchFamily="34" charset="-122"/>
                <a:ea typeface="微软雅黑" panose="020B0503020204020204" pitchFamily="34" charset="-122"/>
              </a:rPr>
              <a:t>光缆</a:t>
            </a:r>
            <a:r>
              <a:rPr lang="zh-CN" altLang="en-US" sz="3200" dirty="0" smtClean="0">
                <a:solidFill>
                  <a:prstClr val="white"/>
                </a:solidFill>
                <a:latin typeface="微软雅黑" panose="020B0503020204020204" pitchFamily="34" charset="-122"/>
                <a:ea typeface="微软雅黑" panose="020B0503020204020204" pitchFamily="34" charset="-122"/>
              </a:rPr>
              <a:t>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78378" y="2354227"/>
            <a:ext cx="6014261" cy="3724096"/>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吊线式墙壁光缆</a:t>
            </a:r>
            <a:endParaRPr lang="en-US" altLang="zh-CN"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）水平于墙壁敷设</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）垂直于墙壁敷设</a:t>
            </a:r>
            <a:endParaRPr lang="en-US" altLang="zh-CN" sz="2400" dirty="0">
              <a:solidFill>
                <a:prstClr val="black"/>
              </a:solidFill>
            </a:endParaRPr>
          </a:p>
          <a:p>
            <a:r>
              <a:rPr lang="en-US" altLang="zh-CN" sz="2800" b="1" dirty="0" smtClean="0">
                <a:solidFill>
                  <a:prstClr val="black"/>
                </a:solidFill>
              </a:rPr>
              <a:t> </a:t>
            </a:r>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钉固式墙壁光缆</a:t>
            </a:r>
            <a:endParaRPr lang="en-US" altLang="zh-CN" sz="2800" b="1" dirty="0">
              <a:solidFill>
                <a:prstClr val="black"/>
              </a:solidFill>
            </a:endParaRPr>
          </a:p>
          <a:p>
            <a:r>
              <a:rPr lang="en-US" altLang="zh-CN" sz="2800" b="1" dirty="0">
                <a:solidFill>
                  <a:prstClr val="black"/>
                </a:solidFill>
              </a:rPr>
              <a:t>  </a:t>
            </a:r>
          </a:p>
          <a:p>
            <a:r>
              <a:rPr lang="en-US" altLang="zh-CN" sz="2800" b="1" dirty="0">
                <a:solidFill>
                  <a:prstClr val="black"/>
                </a:solidFill>
              </a:rPr>
              <a:t>3. </a:t>
            </a:r>
            <a:r>
              <a:rPr lang="zh-CN" altLang="en-US" sz="2800" b="1" dirty="0">
                <a:solidFill>
                  <a:prstClr val="black"/>
                </a:solidFill>
              </a:rPr>
              <a:t>墙壁光缆引上</a:t>
            </a:r>
            <a:endParaRPr lang="en-US" altLang="zh-CN" sz="2800" b="1" dirty="0">
              <a:solidFill>
                <a:prstClr val="black"/>
              </a:solidFill>
            </a:endParaRPr>
          </a:p>
        </p:txBody>
      </p:sp>
    </p:spTree>
    <p:extLst>
      <p:ext uri="{BB962C8B-B14F-4D97-AF65-F5344CB8AC3E}">
        <p14:creationId xmlns:p14="http://schemas.microsoft.com/office/powerpoint/2010/main" val="416293062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4.7  </a:t>
            </a:r>
            <a:r>
              <a:rPr lang="zh-CN" altLang="en-US" sz="2000" b="0" spc="225" noProof="1" smtClean="0">
                <a:solidFill>
                  <a:srgbClr val="FF0000"/>
                </a:solidFill>
                <a:latin typeface="微软雅黑" panose="020B0503020204020204" pitchFamily="34" charset="-122"/>
                <a:ea typeface="微软雅黑" panose="020B0503020204020204" pitchFamily="34" charset="-122"/>
              </a:rPr>
              <a:t>管道光缆</a:t>
            </a:r>
            <a:r>
              <a:rPr lang="zh-CN" altLang="en-US" sz="2000" b="0" spc="225" noProof="1">
                <a:solidFill>
                  <a:srgbClr val="FF0000"/>
                </a:solidFill>
                <a:latin typeface="微软雅黑" panose="020B0503020204020204" pitchFamily="34" charset="-122"/>
                <a:ea typeface="微软雅黑" panose="020B0503020204020204" pitchFamily="34" charset="-122"/>
              </a:rPr>
              <a:t>敷设</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754487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4.8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543816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4.7   </a:t>
            </a:r>
            <a:r>
              <a:rPr lang="zh-CN" altLang="en-US" sz="3200" dirty="0">
                <a:solidFill>
                  <a:prstClr val="white"/>
                </a:solidFill>
                <a:latin typeface="微软雅黑" panose="020B0503020204020204" pitchFamily="34" charset="-122"/>
                <a:ea typeface="微软雅黑" panose="020B0503020204020204" pitchFamily="34" charset="-122"/>
              </a:rPr>
              <a:t>管道光缆敷设</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牵引法敷设管道光缆</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4.7.1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气吹敷设微管微缆</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4.7.2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2488851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1.2.3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传输特性</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光纤非线性效应</a:t>
            </a:r>
          </a:p>
        </p:txBody>
      </p:sp>
      <p:sp>
        <p:nvSpPr>
          <p:cNvPr id="4" name="文本框 3"/>
          <p:cNvSpPr txBox="1"/>
          <p:nvPr/>
        </p:nvSpPr>
        <p:spPr>
          <a:xfrm>
            <a:off x="1250950" y="2470265"/>
            <a:ext cx="10487025" cy="3046095"/>
          </a:xfrm>
          <a:prstGeom prst="rect">
            <a:avLst/>
          </a:prstGeom>
          <a:noFill/>
        </p:spPr>
        <p:txBody>
          <a:bodyPr wrap="square" rtlCol="0">
            <a:spAutoFit/>
          </a:bodyPr>
          <a:lstStyle/>
          <a:p>
            <a:r>
              <a:rPr lang="zh-CN" altLang="en-US" sz="2400" dirty="0" smtClean="0"/>
              <a:t>       （</a:t>
            </a:r>
            <a:r>
              <a:rPr lang="en-US" altLang="zh-CN" sz="2400" dirty="0"/>
              <a:t>1</a:t>
            </a:r>
            <a:r>
              <a:rPr lang="zh-CN" altLang="en-US" sz="2400" dirty="0"/>
              <a:t>）受激散射</a:t>
            </a:r>
          </a:p>
          <a:p>
            <a:r>
              <a:rPr lang="zh-CN" altLang="en-US" sz="2400" dirty="0" smtClean="0"/>
              <a:t>       光</a:t>
            </a:r>
            <a:r>
              <a:rPr lang="zh-CN" altLang="en-US" sz="2400" dirty="0"/>
              <a:t>通过光纤介质时</a:t>
            </a:r>
            <a:r>
              <a:rPr lang="en-US" altLang="zh-CN" sz="2400" dirty="0"/>
              <a:t>,</a:t>
            </a:r>
            <a:r>
              <a:rPr lang="zh-CN" altLang="en-US" sz="2400" dirty="0"/>
              <a:t>有一部分能量会偏离预定的传播方向</a:t>
            </a:r>
            <a:r>
              <a:rPr lang="en-US" altLang="zh-CN" sz="2400" dirty="0"/>
              <a:t>,</a:t>
            </a:r>
            <a:r>
              <a:rPr lang="zh-CN" altLang="en-US" sz="2400" dirty="0"/>
              <a:t>且光波的频率会发生改变</a:t>
            </a:r>
            <a:r>
              <a:rPr lang="en-US" altLang="zh-CN" sz="2400" dirty="0"/>
              <a:t>,</a:t>
            </a:r>
            <a:r>
              <a:rPr lang="zh-CN" altLang="en-US" sz="2400" dirty="0"/>
              <a:t>这种类别的散射称为受激散射。当光纤中的入射光功率超过一定阈值后</a:t>
            </a:r>
            <a:r>
              <a:rPr lang="en-US" altLang="zh-CN" sz="2400" dirty="0"/>
              <a:t>,</a:t>
            </a:r>
            <a:r>
              <a:rPr lang="zh-CN" altLang="en-US" sz="2400" dirty="0"/>
              <a:t>受激散射随入射光功率呈指数增加。</a:t>
            </a:r>
          </a:p>
          <a:p>
            <a:r>
              <a:rPr lang="zh-CN" altLang="en-US" sz="2400" dirty="0" smtClean="0"/>
              <a:t>       受</a:t>
            </a:r>
            <a:r>
              <a:rPr lang="zh-CN" altLang="en-US" sz="2400" dirty="0"/>
              <a:t>激散射主要有</a:t>
            </a:r>
            <a:r>
              <a:rPr lang="zh-CN" altLang="en-US" sz="2400" dirty="0">
                <a:solidFill>
                  <a:srgbClr val="FF0000"/>
                </a:solidFill>
              </a:rPr>
              <a:t>受激喇曼散射</a:t>
            </a:r>
            <a:r>
              <a:rPr lang="zh-CN" altLang="en-US" sz="2400" dirty="0"/>
              <a:t>和</a:t>
            </a:r>
            <a:r>
              <a:rPr lang="zh-CN" altLang="en-US" sz="2400" dirty="0">
                <a:solidFill>
                  <a:srgbClr val="FF0000"/>
                </a:solidFill>
              </a:rPr>
              <a:t>受激布里渊散射</a:t>
            </a:r>
            <a:r>
              <a:rPr lang="zh-CN" altLang="en-US" sz="2400" dirty="0"/>
              <a:t>两种。</a:t>
            </a:r>
          </a:p>
          <a:p>
            <a:r>
              <a:rPr lang="en-US" altLang="zh-CN" sz="2400" dirty="0" smtClean="0"/>
              <a:t>       (</a:t>
            </a:r>
            <a:r>
              <a:rPr lang="en-US" altLang="zh-CN" sz="2400" dirty="0"/>
              <a:t>2)</a:t>
            </a:r>
            <a:r>
              <a:rPr lang="zh-CN" altLang="en-US" sz="2400" dirty="0"/>
              <a:t>非线性折射</a:t>
            </a:r>
          </a:p>
          <a:p>
            <a:r>
              <a:rPr lang="zh-CN" altLang="en-US" sz="2400" dirty="0" smtClean="0"/>
              <a:t>        非线性</a:t>
            </a:r>
            <a:r>
              <a:rPr lang="zh-CN" altLang="en-US" sz="2400" dirty="0"/>
              <a:t>折射是光纤中光强度波动引起光纤折射率发生变化而引起的多种非线性效应</a:t>
            </a:r>
            <a:r>
              <a:rPr lang="en-US" altLang="zh-CN" sz="2400" dirty="0"/>
              <a:t>,</a:t>
            </a:r>
            <a:r>
              <a:rPr lang="zh-CN" altLang="en-US" sz="2400" dirty="0"/>
              <a:t>包括</a:t>
            </a:r>
            <a:r>
              <a:rPr lang="zh-CN" altLang="en-US" sz="2400" dirty="0">
                <a:solidFill>
                  <a:srgbClr val="FF0000"/>
                </a:solidFill>
              </a:rPr>
              <a:t>自相位调制、交叉相位调制和四波混频</a:t>
            </a:r>
            <a:r>
              <a:rPr lang="zh-CN" altLang="en-US" sz="2400" dirty="0"/>
              <a:t>三种</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4.7.1  </a:t>
            </a:r>
            <a:r>
              <a:rPr lang="zh-CN" altLang="en-US" sz="3200" dirty="0" smtClean="0">
                <a:solidFill>
                  <a:prstClr val="white"/>
                </a:solidFill>
                <a:latin typeface="微软雅黑" panose="020B0503020204020204" pitchFamily="34" charset="-122"/>
                <a:ea typeface="微软雅黑" panose="020B0503020204020204" pitchFamily="34" charset="-122"/>
              </a:rPr>
              <a:t>牵引</a:t>
            </a:r>
            <a:r>
              <a:rPr lang="zh-CN" altLang="en-US" sz="3200" dirty="0">
                <a:solidFill>
                  <a:prstClr val="white"/>
                </a:solidFill>
                <a:latin typeface="微软雅黑" panose="020B0503020204020204" pitchFamily="34" charset="-122"/>
                <a:ea typeface="微软雅黑" panose="020B0503020204020204" pitchFamily="34" charset="-122"/>
              </a:rPr>
              <a:t>法敷设管道光缆</a:t>
            </a:r>
          </a:p>
        </p:txBody>
      </p:sp>
      <p:sp>
        <p:nvSpPr>
          <p:cNvPr id="9220" name="文本框 7"/>
          <p:cNvSpPr txBox="1"/>
          <p:nvPr/>
        </p:nvSpPr>
        <p:spPr>
          <a:xfrm>
            <a:off x="2098608" y="1848388"/>
            <a:ext cx="6014261" cy="4339650"/>
          </a:xfrm>
          <a:prstGeom prst="rect">
            <a:avLst/>
          </a:prstGeom>
          <a:noFill/>
          <a:ln w="9525">
            <a:noFill/>
          </a:ln>
        </p:spPr>
        <p:txBody>
          <a:bodyPr wrap="square">
            <a:spAutoFit/>
          </a:bodyPr>
          <a:lstStyle/>
          <a:p>
            <a:pPr marL="514350" indent="-514350">
              <a:buFontTx/>
              <a:buAutoNum type="arabicPeriod"/>
            </a:pPr>
            <a:r>
              <a:rPr lang="zh-CN" altLang="en-US" sz="2800" b="1" dirty="0" smtClean="0">
                <a:solidFill>
                  <a:prstClr val="black"/>
                </a:solidFill>
              </a:rPr>
              <a:t>现场</a:t>
            </a:r>
            <a:r>
              <a:rPr lang="zh-CN" altLang="en-US" sz="2800" b="1" dirty="0">
                <a:solidFill>
                  <a:prstClr val="black"/>
                </a:solidFill>
              </a:rPr>
              <a:t>复</a:t>
            </a:r>
            <a:r>
              <a:rPr lang="zh-CN" altLang="en-US" sz="2800" b="1" dirty="0" smtClean="0">
                <a:solidFill>
                  <a:prstClr val="black"/>
                </a:solidFill>
              </a:rPr>
              <a:t>测</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敷设前管道清理</a:t>
            </a:r>
            <a:endParaRPr lang="en-US" altLang="zh-CN" sz="2800" b="1" dirty="0">
              <a:solidFill>
                <a:prstClr val="black"/>
              </a:solidFill>
            </a:endParaRPr>
          </a:p>
          <a:p>
            <a:r>
              <a:rPr lang="zh-CN" altLang="en-US" sz="2400" dirty="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a:solidFill>
                  <a:prstClr val="black"/>
                </a:solidFill>
              </a:rPr>
              <a:t>）打开人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a:t>
            </a:r>
            <a:r>
              <a:rPr lang="zh-CN" altLang="en-US" sz="2400" dirty="0" smtClean="0">
                <a:solidFill>
                  <a:prstClr val="black"/>
                </a:solidFill>
              </a:rPr>
              <a:t>孔盖</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a:t>
            </a:r>
            <a:r>
              <a:rPr lang="zh-CN" altLang="en-US" sz="2400" dirty="0" smtClean="0">
                <a:solidFill>
                  <a:prstClr val="black"/>
                </a:solidFill>
              </a:rPr>
              <a:t>换气</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a:t>
            </a:r>
            <a:r>
              <a:rPr lang="zh-CN" altLang="en-US" sz="2400" dirty="0" smtClean="0">
                <a:solidFill>
                  <a:prstClr val="black"/>
                </a:solidFill>
              </a:rPr>
              <a:t>抽水</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）管孔清洗</a:t>
            </a:r>
            <a:endParaRPr lang="en-US" altLang="zh-CN" sz="2400" dirty="0" smtClean="0">
              <a:solidFill>
                <a:prstClr val="black"/>
              </a:solidFill>
            </a:endParaRPr>
          </a:p>
        </p:txBody>
      </p:sp>
    </p:spTree>
    <p:extLst>
      <p:ext uri="{BB962C8B-B14F-4D97-AF65-F5344CB8AC3E}">
        <p14:creationId xmlns:p14="http://schemas.microsoft.com/office/powerpoint/2010/main" val="30856094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4.7.1  </a:t>
            </a:r>
            <a:r>
              <a:rPr lang="zh-CN" altLang="en-US" sz="3200" dirty="0" smtClean="0">
                <a:solidFill>
                  <a:prstClr val="white"/>
                </a:solidFill>
                <a:latin typeface="微软雅黑" panose="020B0503020204020204" pitchFamily="34" charset="-122"/>
                <a:ea typeface="微软雅黑" panose="020B0503020204020204" pitchFamily="34" charset="-122"/>
              </a:rPr>
              <a:t>牵引</a:t>
            </a:r>
            <a:r>
              <a:rPr lang="zh-CN" altLang="en-US" sz="3200" dirty="0">
                <a:solidFill>
                  <a:prstClr val="white"/>
                </a:solidFill>
                <a:latin typeface="微软雅黑" panose="020B0503020204020204" pitchFamily="34" charset="-122"/>
                <a:ea typeface="微软雅黑" panose="020B0503020204020204" pitchFamily="34" charset="-122"/>
              </a:rPr>
              <a:t>法敷设管道光缆</a:t>
            </a:r>
          </a:p>
        </p:txBody>
      </p:sp>
      <p:sp>
        <p:nvSpPr>
          <p:cNvPr id="9220" name="文本框 7"/>
          <p:cNvSpPr txBox="1"/>
          <p:nvPr/>
        </p:nvSpPr>
        <p:spPr>
          <a:xfrm>
            <a:off x="2701722" y="1556557"/>
            <a:ext cx="6014261" cy="5139869"/>
          </a:xfrm>
          <a:prstGeom prst="rect">
            <a:avLst/>
          </a:prstGeom>
          <a:noFill/>
          <a:ln w="9525">
            <a:noFill/>
          </a:ln>
        </p:spPr>
        <p:txBody>
          <a:bodyPr wrap="square">
            <a:spAutoFit/>
          </a:bodyPr>
          <a:lstStyle/>
          <a:p>
            <a:r>
              <a:rPr lang="en-US" altLang="zh-CN" sz="2800" b="1" dirty="0">
                <a:solidFill>
                  <a:prstClr val="black"/>
                </a:solidFill>
              </a:rPr>
              <a:t>3. </a:t>
            </a:r>
            <a:r>
              <a:rPr lang="en-US" altLang="zh-CN" sz="2800" b="1" dirty="0" smtClean="0">
                <a:solidFill>
                  <a:prstClr val="black"/>
                </a:solidFill>
              </a:rPr>
              <a:t> </a:t>
            </a:r>
            <a:r>
              <a:rPr lang="zh-CN" altLang="en-US" sz="2800" b="1" dirty="0" smtClean="0">
                <a:solidFill>
                  <a:prstClr val="black"/>
                </a:solidFill>
              </a:rPr>
              <a:t>预</a:t>
            </a:r>
            <a:r>
              <a:rPr lang="zh-CN" altLang="en-US" sz="2800" b="1" dirty="0">
                <a:solidFill>
                  <a:prstClr val="black"/>
                </a:solidFill>
              </a:rPr>
              <a:t>放塑料子管</a:t>
            </a:r>
            <a:endParaRPr lang="en-US" altLang="zh-CN" sz="2800" b="1" dirty="0">
              <a:solidFill>
                <a:prstClr val="black"/>
              </a:solidFill>
            </a:endParaRPr>
          </a:p>
          <a:p>
            <a:endParaRPr lang="en-US" altLang="zh-CN" sz="2800" b="1"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）塑料子管穿放步骤</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）子</a:t>
            </a:r>
            <a:r>
              <a:rPr lang="zh-CN" altLang="en-US" sz="2400" dirty="0">
                <a:solidFill>
                  <a:prstClr val="black"/>
                </a:solidFill>
              </a:rPr>
              <a:t>管敷设</a:t>
            </a:r>
            <a:r>
              <a:rPr lang="zh-CN" altLang="en-US" sz="2400" dirty="0" smtClean="0">
                <a:solidFill>
                  <a:prstClr val="black"/>
                </a:solidFill>
              </a:rPr>
              <a:t>要求</a:t>
            </a:r>
            <a:endParaRPr lang="en-US" altLang="zh-CN" sz="2400" dirty="0" smtClean="0">
              <a:solidFill>
                <a:prstClr val="black"/>
              </a:solidFill>
            </a:endParaRPr>
          </a:p>
          <a:p>
            <a:endParaRPr lang="en-US" altLang="zh-CN" sz="2800" b="1" dirty="0">
              <a:solidFill>
                <a:prstClr val="black"/>
              </a:solidFill>
            </a:endParaRPr>
          </a:p>
          <a:p>
            <a:r>
              <a:rPr lang="en-US" altLang="zh-CN" sz="2800" b="1" dirty="0">
                <a:solidFill>
                  <a:prstClr val="black"/>
                </a:solidFill>
              </a:rPr>
              <a:t>4. </a:t>
            </a:r>
            <a:r>
              <a:rPr lang="zh-CN" altLang="en-US" sz="2800" b="1" dirty="0">
                <a:solidFill>
                  <a:prstClr val="black"/>
                </a:solidFill>
              </a:rPr>
              <a:t>牵引张力估算、敷设方案</a:t>
            </a:r>
            <a:r>
              <a:rPr lang="zh-CN" altLang="en-US" sz="2800" b="1" dirty="0" smtClean="0">
                <a:solidFill>
                  <a:prstClr val="black"/>
                </a:solidFill>
              </a:rPr>
              <a:t>制作</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a:solidFill>
                  <a:prstClr val="black"/>
                </a:solidFill>
              </a:rPr>
              <a:t>）管道光缆布放牵引张力的</a:t>
            </a:r>
            <a:r>
              <a:rPr lang="zh-CN" altLang="en-US" sz="2400" dirty="0" smtClean="0">
                <a:solidFill>
                  <a:prstClr val="black"/>
                </a:solidFill>
              </a:rPr>
              <a:t>计算</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a:solidFill>
                  <a:prstClr val="black"/>
                </a:solidFill>
              </a:rPr>
              <a:t>2</a:t>
            </a:r>
            <a:r>
              <a:rPr lang="zh-CN" altLang="en-US" sz="2400" dirty="0" smtClean="0">
                <a:solidFill>
                  <a:prstClr val="black"/>
                </a:solidFill>
              </a:rPr>
              <a:t>）光缆</a:t>
            </a:r>
            <a:r>
              <a:rPr lang="zh-CN" altLang="en-US" sz="2400" dirty="0">
                <a:solidFill>
                  <a:prstClr val="black"/>
                </a:solidFill>
              </a:rPr>
              <a:t>敷设牵引力的</a:t>
            </a:r>
            <a:r>
              <a:rPr lang="zh-CN" altLang="en-US" sz="2400" dirty="0" smtClean="0">
                <a:solidFill>
                  <a:prstClr val="black"/>
                </a:solidFill>
              </a:rPr>
              <a:t>估算</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）光缆</a:t>
            </a:r>
            <a:r>
              <a:rPr lang="zh-CN" altLang="en-US" sz="2400" dirty="0">
                <a:solidFill>
                  <a:prstClr val="black"/>
                </a:solidFill>
              </a:rPr>
              <a:t>敷设方案</a:t>
            </a:r>
            <a:r>
              <a:rPr lang="zh-CN" altLang="en-US" sz="2400" dirty="0" smtClean="0">
                <a:solidFill>
                  <a:prstClr val="black"/>
                </a:solidFill>
              </a:rPr>
              <a:t>制作</a:t>
            </a:r>
            <a:endParaRPr lang="en-US" altLang="zh-CN" sz="2400" dirty="0">
              <a:solidFill>
                <a:prstClr val="black"/>
              </a:solidFill>
            </a:endParaRPr>
          </a:p>
        </p:txBody>
      </p:sp>
    </p:spTree>
    <p:extLst>
      <p:ext uri="{BB962C8B-B14F-4D97-AF65-F5344CB8AC3E}">
        <p14:creationId xmlns:p14="http://schemas.microsoft.com/office/powerpoint/2010/main" val="16498569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4.7.1  </a:t>
            </a:r>
            <a:r>
              <a:rPr lang="zh-CN" altLang="en-US" sz="3200" dirty="0" smtClean="0">
                <a:solidFill>
                  <a:prstClr val="white"/>
                </a:solidFill>
                <a:latin typeface="微软雅黑" panose="020B0503020204020204" pitchFamily="34" charset="-122"/>
                <a:ea typeface="微软雅黑" panose="020B0503020204020204" pitchFamily="34" charset="-122"/>
              </a:rPr>
              <a:t>牵引</a:t>
            </a:r>
            <a:r>
              <a:rPr lang="zh-CN" altLang="en-US" sz="3200" dirty="0">
                <a:solidFill>
                  <a:prstClr val="white"/>
                </a:solidFill>
                <a:latin typeface="微软雅黑" panose="020B0503020204020204" pitchFamily="34" charset="-122"/>
                <a:ea typeface="微软雅黑" panose="020B0503020204020204" pitchFamily="34" charset="-122"/>
              </a:rPr>
              <a:t>法敷设管道光缆</a:t>
            </a:r>
          </a:p>
        </p:txBody>
      </p:sp>
      <p:sp>
        <p:nvSpPr>
          <p:cNvPr id="9220" name="文本框 7"/>
          <p:cNvSpPr txBox="1"/>
          <p:nvPr/>
        </p:nvSpPr>
        <p:spPr>
          <a:xfrm>
            <a:off x="2701722" y="1556557"/>
            <a:ext cx="6014261" cy="5078313"/>
          </a:xfrm>
          <a:prstGeom prst="rect">
            <a:avLst/>
          </a:prstGeom>
          <a:noFill/>
          <a:ln w="9525">
            <a:noFill/>
          </a:ln>
        </p:spPr>
        <p:txBody>
          <a:bodyPr wrap="square">
            <a:spAutoFit/>
          </a:bodyPr>
          <a:lstStyle/>
          <a:p>
            <a:r>
              <a:rPr lang="en-US" altLang="zh-CN" sz="2800" b="1" dirty="0">
                <a:solidFill>
                  <a:prstClr val="black"/>
                </a:solidFill>
              </a:rPr>
              <a:t>5. </a:t>
            </a:r>
            <a:r>
              <a:rPr lang="zh-CN" altLang="en-US" sz="2800" b="1" dirty="0">
                <a:solidFill>
                  <a:prstClr val="black"/>
                </a:solidFill>
              </a:rPr>
              <a:t>穿放牵引钢丝绳</a:t>
            </a:r>
            <a:endParaRPr lang="en-US" altLang="zh-CN" sz="2800" b="1"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endParaRPr lang="en-US" altLang="zh-CN" sz="2800" b="1" dirty="0">
              <a:solidFill>
                <a:prstClr val="black"/>
              </a:solidFill>
            </a:endParaRPr>
          </a:p>
          <a:p>
            <a:r>
              <a:rPr lang="en-US" altLang="zh-CN" sz="2800" b="1" dirty="0">
                <a:solidFill>
                  <a:prstClr val="black"/>
                </a:solidFill>
              </a:rPr>
              <a:t>6. </a:t>
            </a:r>
            <a:r>
              <a:rPr lang="zh-CN" altLang="en-US" sz="2800" b="1" dirty="0">
                <a:solidFill>
                  <a:prstClr val="black"/>
                </a:solidFill>
              </a:rPr>
              <a:t>安装管道光缆敷设牵引</a:t>
            </a:r>
            <a:r>
              <a:rPr lang="zh-CN" altLang="en-US" sz="2800" b="1" dirty="0" smtClean="0">
                <a:solidFill>
                  <a:prstClr val="black"/>
                </a:solidFill>
              </a:rPr>
              <a:t>机具</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）管道光缆</a:t>
            </a:r>
            <a:r>
              <a:rPr lang="zh-CN" altLang="en-US" sz="2400" dirty="0">
                <a:solidFill>
                  <a:prstClr val="black"/>
                </a:solidFill>
              </a:rPr>
              <a:t>敷设主要牵引</a:t>
            </a:r>
            <a:r>
              <a:rPr lang="zh-CN" altLang="en-US" sz="2400" dirty="0" smtClean="0">
                <a:solidFill>
                  <a:prstClr val="black"/>
                </a:solidFill>
              </a:rPr>
              <a:t>机具</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a:solidFill>
                  <a:prstClr val="black"/>
                </a:solidFill>
              </a:rPr>
              <a:t>2</a:t>
            </a:r>
            <a:r>
              <a:rPr lang="zh-CN" altLang="en-US" sz="2400" dirty="0" smtClean="0">
                <a:solidFill>
                  <a:prstClr val="black"/>
                </a:solidFill>
              </a:rPr>
              <a:t>）管道光缆</a:t>
            </a:r>
            <a:r>
              <a:rPr lang="zh-CN" altLang="en-US" sz="2400" dirty="0">
                <a:solidFill>
                  <a:prstClr val="black"/>
                </a:solidFill>
              </a:rPr>
              <a:t>敷设机具</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smtClean="0">
              <a:solidFill>
                <a:prstClr val="black"/>
              </a:solidFill>
            </a:endParaRPr>
          </a:p>
          <a:p>
            <a:r>
              <a:rPr lang="en-US" altLang="zh-CN" sz="2800" b="1" dirty="0">
                <a:solidFill>
                  <a:prstClr val="black"/>
                </a:solidFill>
              </a:rPr>
              <a:t>7. </a:t>
            </a:r>
            <a:r>
              <a:rPr lang="zh-CN" altLang="en-US" sz="2800" b="1" dirty="0">
                <a:solidFill>
                  <a:prstClr val="black"/>
                </a:solidFill>
              </a:rPr>
              <a:t>制作牵引端头</a:t>
            </a:r>
            <a:endParaRPr lang="en-US" altLang="zh-CN" sz="2800" b="1" dirty="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）牵引</a:t>
            </a:r>
            <a:r>
              <a:rPr lang="zh-CN" altLang="en-US" sz="2400" dirty="0">
                <a:solidFill>
                  <a:prstClr val="black"/>
                </a:solidFill>
              </a:rPr>
              <a:t>端头制作</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a:solidFill>
                  <a:prstClr val="black"/>
                </a:solidFill>
              </a:rPr>
              <a:t>）牵引端头的种类和制作方法</a:t>
            </a:r>
            <a:endParaRPr lang="en-US" altLang="zh-CN" sz="2400" dirty="0">
              <a:solidFill>
                <a:prstClr val="black"/>
              </a:solidFill>
            </a:endParaRPr>
          </a:p>
        </p:txBody>
      </p:sp>
    </p:spTree>
    <p:extLst>
      <p:ext uri="{BB962C8B-B14F-4D97-AF65-F5344CB8AC3E}">
        <p14:creationId xmlns:p14="http://schemas.microsoft.com/office/powerpoint/2010/main" val="16327399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4.7.1  </a:t>
            </a:r>
            <a:r>
              <a:rPr lang="zh-CN" altLang="en-US" sz="3200" dirty="0" smtClean="0">
                <a:solidFill>
                  <a:prstClr val="white"/>
                </a:solidFill>
                <a:latin typeface="微软雅黑" panose="020B0503020204020204" pitchFamily="34" charset="-122"/>
                <a:ea typeface="微软雅黑" panose="020B0503020204020204" pitchFamily="34" charset="-122"/>
              </a:rPr>
              <a:t>牵引</a:t>
            </a:r>
            <a:r>
              <a:rPr lang="zh-CN" altLang="en-US" sz="3200" dirty="0">
                <a:solidFill>
                  <a:prstClr val="white"/>
                </a:solidFill>
                <a:latin typeface="微软雅黑" panose="020B0503020204020204" pitchFamily="34" charset="-122"/>
                <a:ea typeface="微软雅黑" panose="020B0503020204020204" pitchFamily="34" charset="-122"/>
              </a:rPr>
              <a:t>法敷设管道光缆</a:t>
            </a:r>
          </a:p>
        </p:txBody>
      </p:sp>
      <p:sp>
        <p:nvSpPr>
          <p:cNvPr id="9220" name="文本框 7"/>
          <p:cNvSpPr txBox="1"/>
          <p:nvPr/>
        </p:nvSpPr>
        <p:spPr>
          <a:xfrm>
            <a:off x="2691994" y="1819204"/>
            <a:ext cx="6014261" cy="4278094"/>
          </a:xfrm>
          <a:prstGeom prst="rect">
            <a:avLst/>
          </a:prstGeom>
          <a:noFill/>
          <a:ln w="9525">
            <a:noFill/>
          </a:ln>
        </p:spPr>
        <p:txBody>
          <a:bodyPr wrap="square">
            <a:spAutoFit/>
          </a:bodyPr>
          <a:lstStyle/>
          <a:p>
            <a:r>
              <a:rPr lang="en-US" altLang="zh-CN" sz="2800" b="1" dirty="0">
                <a:solidFill>
                  <a:prstClr val="black"/>
                </a:solidFill>
              </a:rPr>
              <a:t>8. </a:t>
            </a:r>
            <a:r>
              <a:rPr lang="zh-CN" altLang="en-US" sz="2800" b="1" dirty="0">
                <a:solidFill>
                  <a:prstClr val="black"/>
                </a:solidFill>
              </a:rPr>
              <a:t>光缆牵引</a:t>
            </a:r>
            <a:endParaRPr lang="en-US" altLang="zh-CN" sz="2800" b="1" dirty="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）光缆牵引方式</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a:solidFill>
                  <a:prstClr val="black"/>
                </a:solidFill>
              </a:rPr>
              <a:t>2</a:t>
            </a:r>
            <a:r>
              <a:rPr lang="zh-CN" altLang="en-US" sz="2400" dirty="0" smtClean="0">
                <a:solidFill>
                  <a:prstClr val="black"/>
                </a:solidFill>
              </a:rPr>
              <a:t>）管道光缆</a:t>
            </a:r>
            <a:r>
              <a:rPr lang="zh-CN" altLang="en-US" sz="2400" dirty="0">
                <a:solidFill>
                  <a:prstClr val="black"/>
                </a:solidFill>
              </a:rPr>
              <a:t>牵引步骤</a:t>
            </a:r>
            <a:endParaRPr lang="en-US" altLang="zh-CN" sz="2400" dirty="0" smtClean="0">
              <a:solidFill>
                <a:prstClr val="black"/>
              </a:solidFill>
            </a:endParaRPr>
          </a:p>
          <a:p>
            <a:endParaRPr lang="en-US" altLang="zh-CN" sz="2400" dirty="0" smtClean="0">
              <a:solidFill>
                <a:prstClr val="black"/>
              </a:solidFill>
            </a:endParaRPr>
          </a:p>
          <a:p>
            <a:r>
              <a:rPr lang="en-US" altLang="zh-CN" sz="2800" b="1" dirty="0">
                <a:solidFill>
                  <a:prstClr val="black"/>
                </a:solidFill>
              </a:rPr>
              <a:t>9. </a:t>
            </a:r>
            <a:r>
              <a:rPr lang="zh-CN" altLang="en-US" sz="2800" b="1" dirty="0">
                <a:solidFill>
                  <a:prstClr val="black"/>
                </a:solidFill>
              </a:rPr>
              <a:t>人孔内光缆的</a:t>
            </a:r>
            <a:r>
              <a:rPr lang="zh-CN" altLang="en-US" sz="2800" b="1" dirty="0" smtClean="0">
                <a:solidFill>
                  <a:prstClr val="black"/>
                </a:solidFill>
              </a:rPr>
              <a:t>安装</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）光缆</a:t>
            </a:r>
            <a:r>
              <a:rPr lang="zh-CN" altLang="en-US" sz="2400" dirty="0">
                <a:solidFill>
                  <a:prstClr val="black"/>
                </a:solidFill>
              </a:rPr>
              <a:t>在人孔中的固定与</a:t>
            </a:r>
            <a:r>
              <a:rPr lang="zh-CN" altLang="en-US" sz="2400" dirty="0" smtClean="0">
                <a:solidFill>
                  <a:prstClr val="black"/>
                </a:solidFill>
              </a:rPr>
              <a:t>保护</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）接续</a:t>
            </a:r>
            <a:r>
              <a:rPr lang="zh-CN" altLang="en-US" sz="2400" dirty="0">
                <a:solidFill>
                  <a:prstClr val="black"/>
                </a:solidFill>
              </a:rPr>
              <a:t>用余留光缆在人孔中的固定</a:t>
            </a:r>
            <a:endParaRPr lang="en-US" altLang="zh-CN" sz="2400" dirty="0">
              <a:solidFill>
                <a:prstClr val="black"/>
              </a:solidFill>
            </a:endParaRPr>
          </a:p>
        </p:txBody>
      </p:sp>
    </p:spTree>
    <p:extLst>
      <p:ext uri="{BB962C8B-B14F-4D97-AF65-F5344CB8AC3E}">
        <p14:creationId xmlns:p14="http://schemas.microsoft.com/office/powerpoint/2010/main" val="29848389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4.7   </a:t>
            </a:r>
            <a:r>
              <a:rPr lang="zh-CN" altLang="en-US" sz="3200" dirty="0">
                <a:solidFill>
                  <a:prstClr val="white"/>
                </a:solidFill>
                <a:latin typeface="微软雅黑" panose="020B0503020204020204" pitchFamily="34" charset="-122"/>
                <a:ea typeface="微软雅黑" panose="020B0503020204020204" pitchFamily="34" charset="-122"/>
              </a:rPr>
              <a:t>管道光缆敷设</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663106" y="2617140"/>
            <a:ext cx="402674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牵引法敷设管道光缆</a:t>
            </a:r>
          </a:p>
        </p:txBody>
      </p:sp>
      <p:sp>
        <p:nvSpPr>
          <p:cNvPr id="7" name="Oval 9"/>
          <p:cNvSpPr/>
          <p:nvPr/>
        </p:nvSpPr>
        <p:spPr>
          <a:xfrm>
            <a:off x="1986707" y="2676525"/>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4.7.1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663106" y="475138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气吹敷设微管微缆</a:t>
            </a:r>
          </a:p>
        </p:txBody>
      </p:sp>
      <p:sp>
        <p:nvSpPr>
          <p:cNvPr id="12" name="Oval 9"/>
          <p:cNvSpPr/>
          <p:nvPr>
            <p:custDataLst>
              <p:tags r:id="rId3"/>
            </p:custDataLst>
          </p:nvPr>
        </p:nvSpPr>
        <p:spPr>
          <a:xfrm>
            <a:off x="2050206" y="4864100"/>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4.7.2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96086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4.7.2   </a:t>
            </a:r>
            <a:r>
              <a:rPr lang="zh-CN" altLang="en-US" sz="3200" dirty="0" smtClean="0">
                <a:solidFill>
                  <a:prstClr val="white"/>
                </a:solidFill>
                <a:latin typeface="微软雅黑" panose="020B0503020204020204" pitchFamily="34" charset="-122"/>
                <a:ea typeface="微软雅黑" panose="020B0503020204020204" pitchFamily="34" charset="-122"/>
              </a:rPr>
              <a:t>气</a:t>
            </a:r>
            <a:r>
              <a:rPr lang="zh-CN" altLang="en-US" sz="3200" dirty="0">
                <a:solidFill>
                  <a:prstClr val="white"/>
                </a:solidFill>
                <a:latin typeface="微软雅黑" panose="020B0503020204020204" pitchFamily="34" charset="-122"/>
                <a:ea typeface="微软雅黑" panose="020B0503020204020204" pitchFamily="34" charset="-122"/>
              </a:rPr>
              <a:t>吹敷设微管微</a:t>
            </a:r>
            <a:r>
              <a:rPr lang="zh-CN" altLang="en-US" sz="3200" dirty="0" smtClean="0">
                <a:solidFill>
                  <a:prstClr val="white"/>
                </a:solidFill>
                <a:latin typeface="微软雅黑" panose="020B0503020204020204" pitchFamily="34" charset="-122"/>
                <a:ea typeface="微软雅黑" panose="020B0503020204020204" pitchFamily="34" charset="-122"/>
              </a:rPr>
              <a:t>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546080" y="2558507"/>
            <a:ext cx="6014261" cy="2862322"/>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气吹微管微缆技术</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气吹微型光缆及光纤单元</a:t>
            </a:r>
            <a:r>
              <a:rPr lang="zh-CN" altLang="en-US" sz="2800" b="1" dirty="0" smtClean="0">
                <a:solidFill>
                  <a:prstClr val="black"/>
                </a:solidFill>
              </a:rPr>
              <a:t>系列产品</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）微</a:t>
            </a:r>
            <a:r>
              <a:rPr lang="zh-CN" altLang="en-US" sz="2400" dirty="0">
                <a:solidFill>
                  <a:prstClr val="black"/>
                </a:solidFill>
              </a:rPr>
              <a:t>缆和光纤</a:t>
            </a:r>
            <a:r>
              <a:rPr lang="zh-CN" altLang="en-US" sz="2400" dirty="0" smtClean="0">
                <a:solidFill>
                  <a:prstClr val="black"/>
                </a:solidFill>
              </a:rPr>
              <a:t>单元</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）气</a:t>
            </a:r>
            <a:r>
              <a:rPr lang="zh-CN" altLang="en-US" sz="2400" dirty="0">
                <a:solidFill>
                  <a:prstClr val="black"/>
                </a:solidFill>
              </a:rPr>
              <a:t>吹管材类</a:t>
            </a:r>
            <a:r>
              <a:rPr lang="zh-CN" altLang="en-US" sz="2400" dirty="0" smtClean="0">
                <a:solidFill>
                  <a:prstClr val="black"/>
                </a:solidFill>
              </a:rPr>
              <a:t>产品</a:t>
            </a:r>
            <a:endParaRPr lang="en-US" altLang="zh-CN" sz="2400" dirty="0" smtClean="0">
              <a:solidFill>
                <a:prstClr val="black"/>
              </a:solidFill>
            </a:endParaRPr>
          </a:p>
        </p:txBody>
      </p:sp>
    </p:spTree>
    <p:extLst>
      <p:ext uri="{BB962C8B-B14F-4D97-AF65-F5344CB8AC3E}">
        <p14:creationId xmlns:p14="http://schemas.microsoft.com/office/powerpoint/2010/main" val="320741418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4.7.2   </a:t>
            </a:r>
            <a:r>
              <a:rPr lang="zh-CN" altLang="en-US" sz="3200" dirty="0" smtClean="0">
                <a:solidFill>
                  <a:prstClr val="white"/>
                </a:solidFill>
                <a:latin typeface="微软雅黑" panose="020B0503020204020204" pitchFamily="34" charset="-122"/>
                <a:ea typeface="微软雅黑" panose="020B0503020204020204" pitchFamily="34" charset="-122"/>
              </a:rPr>
              <a:t>气</a:t>
            </a:r>
            <a:r>
              <a:rPr lang="zh-CN" altLang="en-US" sz="3200" dirty="0">
                <a:solidFill>
                  <a:prstClr val="white"/>
                </a:solidFill>
                <a:latin typeface="微软雅黑" panose="020B0503020204020204" pitchFamily="34" charset="-122"/>
                <a:ea typeface="微软雅黑" panose="020B0503020204020204" pitchFamily="34" charset="-122"/>
              </a:rPr>
              <a:t>吹敷设微管微</a:t>
            </a:r>
            <a:r>
              <a:rPr lang="zh-CN" altLang="en-US" sz="3200" dirty="0" smtClean="0">
                <a:solidFill>
                  <a:prstClr val="white"/>
                </a:solidFill>
                <a:latin typeface="微软雅黑" panose="020B0503020204020204" pitchFamily="34" charset="-122"/>
                <a:ea typeface="微软雅黑" panose="020B0503020204020204" pitchFamily="34" charset="-122"/>
              </a:rPr>
              <a:t>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304837" y="2976798"/>
            <a:ext cx="6014261" cy="2369880"/>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敷设</a:t>
            </a:r>
            <a:r>
              <a:rPr lang="zh-CN" altLang="en-US" sz="2800" b="1" dirty="0" smtClean="0">
                <a:solidFill>
                  <a:prstClr val="black"/>
                </a:solidFill>
              </a:rPr>
              <a:t>微管</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）人工敷设微管</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）气吹微管</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7617344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485333"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4.7.2   </a:t>
            </a:r>
            <a:r>
              <a:rPr lang="zh-CN" altLang="en-US" sz="3200" dirty="0" smtClean="0">
                <a:solidFill>
                  <a:prstClr val="white"/>
                </a:solidFill>
                <a:latin typeface="微软雅黑" panose="020B0503020204020204" pitchFamily="34" charset="-122"/>
                <a:ea typeface="微软雅黑" panose="020B0503020204020204" pitchFamily="34" charset="-122"/>
              </a:rPr>
              <a:t>气</a:t>
            </a:r>
            <a:r>
              <a:rPr lang="zh-CN" altLang="en-US" sz="3200" dirty="0">
                <a:solidFill>
                  <a:prstClr val="white"/>
                </a:solidFill>
                <a:latin typeface="微软雅黑" panose="020B0503020204020204" pitchFamily="34" charset="-122"/>
                <a:ea typeface="微软雅黑" panose="020B0503020204020204" pitchFamily="34" charset="-122"/>
              </a:rPr>
              <a:t>吹敷设微管微</a:t>
            </a:r>
            <a:r>
              <a:rPr lang="zh-CN" altLang="en-US" sz="3200" dirty="0" smtClean="0">
                <a:solidFill>
                  <a:prstClr val="white"/>
                </a:solidFill>
                <a:latin typeface="微软雅黑" panose="020B0503020204020204" pitchFamily="34" charset="-122"/>
                <a:ea typeface="微软雅黑" panose="020B0503020204020204" pitchFamily="34" charset="-122"/>
              </a:rPr>
              <a:t>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246471" y="1945665"/>
            <a:ext cx="6014261" cy="3847207"/>
          </a:xfrm>
          <a:prstGeom prst="rect">
            <a:avLst/>
          </a:prstGeom>
          <a:noFill/>
          <a:ln w="9525">
            <a:noFill/>
          </a:ln>
        </p:spPr>
        <p:txBody>
          <a:bodyPr wrap="square">
            <a:spAutoFit/>
          </a:bodyPr>
          <a:lstStyle/>
          <a:p>
            <a:endParaRPr lang="en-US" altLang="zh-CN" sz="2400" dirty="0" smtClean="0">
              <a:solidFill>
                <a:prstClr val="black"/>
              </a:solidFill>
            </a:endParaRPr>
          </a:p>
          <a:p>
            <a:r>
              <a:rPr lang="en-US" altLang="zh-CN" sz="2800" b="1" dirty="0">
                <a:solidFill>
                  <a:prstClr val="black"/>
                </a:solidFill>
              </a:rPr>
              <a:t>4. </a:t>
            </a:r>
            <a:r>
              <a:rPr lang="zh-CN" altLang="en-US" sz="2800" b="1" dirty="0">
                <a:solidFill>
                  <a:prstClr val="black"/>
                </a:solidFill>
              </a:rPr>
              <a:t>气吹微缆</a:t>
            </a:r>
            <a:endParaRPr lang="en-US" altLang="zh-CN" sz="2800" b="1" dirty="0">
              <a:solidFill>
                <a:prstClr val="black"/>
              </a:solidFill>
            </a:endParaRPr>
          </a:p>
          <a:p>
            <a:endParaRPr lang="en-US" altLang="zh-CN" sz="2400" dirty="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a:solidFill>
                  <a:prstClr val="black"/>
                </a:solidFill>
              </a:rPr>
              <a:t>1</a:t>
            </a:r>
            <a:r>
              <a:rPr lang="zh-CN" altLang="en-US" sz="2400" dirty="0" smtClean="0">
                <a:solidFill>
                  <a:prstClr val="black"/>
                </a:solidFill>
              </a:rPr>
              <a:t>）气</a:t>
            </a:r>
            <a:r>
              <a:rPr lang="zh-CN" altLang="en-US" sz="2400" dirty="0">
                <a:solidFill>
                  <a:prstClr val="black"/>
                </a:solidFill>
              </a:rPr>
              <a:t>吹微缆系统</a:t>
            </a:r>
            <a:r>
              <a:rPr lang="zh-CN" altLang="en-US" sz="2400" dirty="0" smtClean="0">
                <a:solidFill>
                  <a:prstClr val="black"/>
                </a:solidFill>
              </a:rPr>
              <a:t>组成</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）气</a:t>
            </a:r>
            <a:r>
              <a:rPr lang="zh-CN" altLang="en-US" sz="2400" dirty="0">
                <a:solidFill>
                  <a:prstClr val="black"/>
                </a:solidFill>
              </a:rPr>
              <a:t>吹微缆</a:t>
            </a:r>
            <a:r>
              <a:rPr lang="zh-CN" altLang="en-US" sz="2400" dirty="0" smtClean="0">
                <a:solidFill>
                  <a:prstClr val="black"/>
                </a:solidFill>
              </a:rPr>
              <a:t>方法</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）气</a:t>
            </a:r>
            <a:r>
              <a:rPr lang="zh-CN" altLang="en-US" sz="2400" dirty="0">
                <a:solidFill>
                  <a:prstClr val="black"/>
                </a:solidFill>
              </a:rPr>
              <a:t>吹微缆基本</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）气</a:t>
            </a:r>
            <a:r>
              <a:rPr lang="zh-CN" altLang="en-US" sz="2400" dirty="0">
                <a:solidFill>
                  <a:prstClr val="black"/>
                </a:solidFill>
              </a:rPr>
              <a:t>吹微缆</a:t>
            </a:r>
            <a:r>
              <a:rPr lang="zh-CN" altLang="en-US" sz="2400" dirty="0" smtClean="0">
                <a:solidFill>
                  <a:prstClr val="black"/>
                </a:solidFill>
              </a:rPr>
              <a:t>步骤</a:t>
            </a:r>
            <a:endParaRPr lang="en-US" altLang="zh-CN" sz="2400" dirty="0">
              <a:solidFill>
                <a:prstClr val="black"/>
              </a:solidFill>
            </a:endParaRPr>
          </a:p>
        </p:txBody>
      </p:sp>
    </p:spTree>
    <p:extLst>
      <p:ext uri="{BB962C8B-B14F-4D97-AF65-F5344CB8AC3E}">
        <p14:creationId xmlns:p14="http://schemas.microsoft.com/office/powerpoint/2010/main" val="12150557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627689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4.8  </a:t>
            </a:r>
            <a:r>
              <a:rPr lang="en-US" altLang="zh-CN" sz="2000" b="0" spc="225" noProof="1" smtClean="0">
                <a:solidFill>
                  <a:srgbClr val="FF0000"/>
                </a:solidFill>
                <a:latin typeface="微软雅黑" panose="020B0503020204020204" pitchFamily="34" charset="-122"/>
                <a:ea typeface="微软雅黑" panose="020B0503020204020204" pitchFamily="34" charset="-122"/>
              </a:rPr>
              <a:t> </a:t>
            </a:r>
            <a:r>
              <a:rPr lang="zh-CN" altLang="en-US" sz="2000" b="0" spc="225" noProof="1" smtClean="0">
                <a:solidFill>
                  <a:srgbClr val="FF0000"/>
                </a:solidFill>
                <a:latin typeface="微软雅黑" panose="020B0503020204020204" pitchFamily="34" charset="-122"/>
                <a:ea typeface="微软雅黑" panose="020B0503020204020204" pitchFamily="34" charset="-122"/>
              </a:rPr>
              <a:t>直埋光缆敷设</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4.9</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539417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1.2  </a:t>
            </a:r>
            <a:r>
              <a:rPr lang="en-US" altLang="zh-CN" sz="3200" dirty="0">
                <a:solidFill>
                  <a:schemeClr val="bg1"/>
                </a:solidFill>
                <a:latin typeface="微软雅黑" panose="020B0503020204020204" pitchFamily="34" charset="-122"/>
                <a:ea typeface="微软雅黑" panose="020B0503020204020204" pitchFamily="34" charset="-122"/>
                <a:sym typeface="+mn-ea"/>
              </a:rPr>
              <a:t>光纤特性、传输原理和分类</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光纤几何特性</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1.2.1</a:t>
            </a:r>
          </a:p>
        </p:txBody>
      </p:sp>
      <p:sp>
        <p:nvSpPr>
          <p:cNvPr id="8198" name="文本框 34"/>
          <p:cNvSpPr/>
          <p:nvPr>
            <p:custDataLst>
              <p:tags r:id="rId3"/>
            </p:custDataLst>
          </p:nvPr>
        </p:nvSpPr>
        <p:spPr>
          <a:xfrm>
            <a:off x="3714115" y="422148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光纤传输特性</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433387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1.2.3</a:t>
            </a:r>
          </a:p>
        </p:txBody>
      </p:sp>
      <p:sp>
        <p:nvSpPr>
          <p:cNvPr id="4" name="文本框 34"/>
          <p:cNvSpPr/>
          <p:nvPr>
            <p:custDataLst>
              <p:tags r:id="rId7"/>
            </p:custDataLst>
          </p:nvPr>
        </p:nvSpPr>
        <p:spPr>
          <a:xfrm>
            <a:off x="3657600" y="327977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光纤传输原理</a:t>
            </a:r>
          </a:p>
        </p:txBody>
      </p:sp>
      <p:sp>
        <p:nvSpPr>
          <p:cNvPr id="8" name="Oval 9"/>
          <p:cNvSpPr/>
          <p:nvPr>
            <p:custDataLst>
              <p:tags r:id="rId8"/>
            </p:custDataLst>
          </p:nvPr>
        </p:nvSpPr>
        <p:spPr>
          <a:xfrm>
            <a:off x="2044383" y="33921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1.2.2</a:t>
            </a:r>
          </a:p>
        </p:txBody>
      </p:sp>
      <p:sp>
        <p:nvSpPr>
          <p:cNvPr id="9" name="文本框 34"/>
          <p:cNvSpPr/>
          <p:nvPr>
            <p:custDataLst>
              <p:tags r:id="rId9"/>
            </p:custDataLst>
          </p:nvPr>
        </p:nvSpPr>
        <p:spPr>
          <a:xfrm>
            <a:off x="3722370" y="505015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光纤分类及应用</a:t>
            </a:r>
          </a:p>
        </p:txBody>
      </p:sp>
      <p:sp>
        <p:nvSpPr>
          <p:cNvPr id="10" name="Oval 9"/>
          <p:cNvSpPr/>
          <p:nvPr>
            <p:custDataLst>
              <p:tags r:id="rId10"/>
            </p:custDataLst>
          </p:nvPr>
        </p:nvSpPr>
        <p:spPr>
          <a:xfrm>
            <a:off x="2109153" y="51625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1.2.4</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4.8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312909" y="2613717"/>
            <a:ext cx="5179337"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直埋光缆与其他建筑物隔距要求</a:t>
            </a:r>
          </a:p>
        </p:txBody>
      </p:sp>
      <p:sp>
        <p:nvSpPr>
          <p:cNvPr id="7" name="Oval 9"/>
          <p:cNvSpPr/>
          <p:nvPr/>
        </p:nvSpPr>
        <p:spPr>
          <a:xfrm>
            <a:off x="1636511" y="2673102"/>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4.8.1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770056" y="296808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625594" y="282362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312910" y="4747965"/>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直埋光缆敷设步骤</a:t>
            </a:r>
          </a:p>
        </p:txBody>
      </p:sp>
      <p:sp>
        <p:nvSpPr>
          <p:cNvPr id="12" name="Oval 9"/>
          <p:cNvSpPr/>
          <p:nvPr>
            <p:custDataLst>
              <p:tags r:id="rId3"/>
            </p:custDataLst>
          </p:nvPr>
        </p:nvSpPr>
        <p:spPr>
          <a:xfrm>
            <a:off x="1700010" y="486067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4.8.2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229503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4.8.1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与其他建筑物隔距要求</a:t>
            </a:r>
          </a:p>
        </p:txBody>
      </p:sp>
      <p:sp>
        <p:nvSpPr>
          <p:cNvPr id="9220" name="文本框 7"/>
          <p:cNvSpPr txBox="1"/>
          <p:nvPr/>
        </p:nvSpPr>
        <p:spPr>
          <a:xfrm>
            <a:off x="1177047" y="3210260"/>
            <a:ext cx="9688749" cy="1200329"/>
          </a:xfrm>
          <a:prstGeom prst="rect">
            <a:avLst/>
          </a:prstGeom>
          <a:noFill/>
          <a:ln w="9525">
            <a:noFill/>
          </a:ln>
        </p:spPr>
        <p:txBody>
          <a:bodyPr wrap="square">
            <a:spAutoFit/>
          </a:bodyPr>
          <a:lstStyle/>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直埋光缆</a:t>
            </a:r>
            <a:r>
              <a:rPr lang="zh-CN" altLang="en-US" sz="2400" dirty="0">
                <a:solidFill>
                  <a:prstClr val="black"/>
                </a:solidFill>
              </a:rPr>
              <a:t>与其他建筑物的隔距应满足设计文件要求</a:t>
            </a:r>
            <a:r>
              <a:rPr lang="en-US" altLang="zh-CN" sz="2400" dirty="0">
                <a:solidFill>
                  <a:prstClr val="black"/>
                </a:solidFill>
              </a:rPr>
              <a:t>,</a:t>
            </a:r>
            <a:r>
              <a:rPr lang="zh-CN" altLang="en-US" sz="2400" dirty="0">
                <a:solidFill>
                  <a:prstClr val="black"/>
                </a:solidFill>
              </a:rPr>
              <a:t>设计文件无要求的</a:t>
            </a:r>
            <a:r>
              <a:rPr lang="en-US" altLang="zh-CN" sz="2400" dirty="0">
                <a:solidFill>
                  <a:prstClr val="black"/>
                </a:solidFill>
              </a:rPr>
              <a:t>,</a:t>
            </a:r>
            <a:r>
              <a:rPr lang="zh-CN" altLang="en-US" sz="2400" dirty="0">
                <a:solidFill>
                  <a:prstClr val="black"/>
                </a:solidFill>
              </a:rPr>
              <a:t>应</a:t>
            </a:r>
            <a:r>
              <a:rPr lang="zh-CN" altLang="en-US" sz="2400" dirty="0" smtClean="0">
                <a:solidFill>
                  <a:prstClr val="black"/>
                </a:solidFill>
              </a:rPr>
              <a:t>满足相关</a:t>
            </a:r>
            <a:r>
              <a:rPr lang="zh-CN" altLang="en-US" sz="2400" dirty="0">
                <a:solidFill>
                  <a:prstClr val="black"/>
                </a:solidFill>
              </a:rPr>
              <a:t>规定。</a:t>
            </a:r>
            <a:endParaRPr lang="en-US" altLang="zh-CN" sz="2400" dirty="0" smtClean="0">
              <a:solidFill>
                <a:prstClr val="black"/>
              </a:solidFill>
            </a:endParaRPr>
          </a:p>
        </p:txBody>
      </p:sp>
    </p:spTree>
    <p:extLst>
      <p:ext uri="{BB962C8B-B14F-4D97-AF65-F5344CB8AC3E}">
        <p14:creationId xmlns:p14="http://schemas.microsoft.com/office/powerpoint/2010/main" val="96683181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4.8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312909" y="2613717"/>
            <a:ext cx="5179337"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直埋光缆与其他建筑物隔距要求</a:t>
            </a:r>
          </a:p>
        </p:txBody>
      </p:sp>
      <p:sp>
        <p:nvSpPr>
          <p:cNvPr id="7" name="Oval 9"/>
          <p:cNvSpPr/>
          <p:nvPr/>
        </p:nvSpPr>
        <p:spPr>
          <a:xfrm>
            <a:off x="1636511" y="2673102"/>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4.8.1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770056" y="2968085"/>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625594" y="282362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3312910" y="4747965"/>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直埋光缆敷设步骤</a:t>
            </a:r>
          </a:p>
        </p:txBody>
      </p:sp>
      <p:sp>
        <p:nvSpPr>
          <p:cNvPr id="12" name="Oval 9"/>
          <p:cNvSpPr/>
          <p:nvPr>
            <p:custDataLst>
              <p:tags r:id="rId3"/>
            </p:custDataLst>
          </p:nvPr>
        </p:nvSpPr>
        <p:spPr>
          <a:xfrm>
            <a:off x="1700010" y="486067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4.8.2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105494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4.8.2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r>
              <a:rPr lang="zh-CN" altLang="en-US" sz="3200" dirty="0" smtClean="0">
                <a:solidFill>
                  <a:prstClr val="white"/>
                </a:solidFill>
                <a:latin typeface="微软雅黑" panose="020B0503020204020204" pitchFamily="34" charset="-122"/>
                <a:ea typeface="微软雅黑" panose="020B0503020204020204" pitchFamily="34" charset="-122"/>
              </a:rPr>
              <a:t>步骤</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503251" y="1585741"/>
            <a:ext cx="6057089" cy="5016758"/>
          </a:xfrm>
          <a:prstGeom prst="rect">
            <a:avLst/>
          </a:prstGeom>
          <a:noFill/>
          <a:ln w="9525">
            <a:noFill/>
          </a:ln>
        </p:spPr>
        <p:txBody>
          <a:bodyPr wrap="square">
            <a:spAutoFit/>
          </a:bodyPr>
          <a:lstStyle/>
          <a:p>
            <a:r>
              <a:rPr lang="zh-CN" altLang="en-US" sz="2400" dirty="0" smtClean="0">
                <a:solidFill>
                  <a:prstClr val="black"/>
                </a:solidFill>
              </a:rPr>
              <a:t> </a:t>
            </a:r>
            <a:r>
              <a:rPr lang="en-US" altLang="zh-CN" sz="2800" b="1" dirty="0">
                <a:solidFill>
                  <a:prstClr val="black"/>
                </a:solidFill>
              </a:rPr>
              <a:t>1. </a:t>
            </a:r>
            <a:r>
              <a:rPr lang="zh-CN" altLang="en-US" sz="2800" b="1" dirty="0" smtClean="0">
                <a:solidFill>
                  <a:prstClr val="black"/>
                </a:solidFill>
              </a:rPr>
              <a:t>挖沟</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）光缆沟</a:t>
            </a:r>
            <a:r>
              <a:rPr lang="zh-CN" altLang="en-US" sz="2400" dirty="0" smtClean="0">
                <a:solidFill>
                  <a:prstClr val="black"/>
                </a:solidFill>
              </a:rPr>
              <a:t>截面</a:t>
            </a:r>
            <a:endParaRPr lang="en-US" altLang="zh-CN" sz="2400" dirty="0" smtClean="0">
              <a:solidFill>
                <a:prstClr val="black"/>
              </a:solidFill>
            </a:endParaRPr>
          </a:p>
          <a:p>
            <a:endParaRPr lang="en-US" altLang="zh-CN"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）地下建筑保护</a:t>
            </a:r>
            <a:endParaRPr lang="en-US" altLang="zh-CN" sz="2400" dirty="0" smtClean="0">
              <a:solidFill>
                <a:prstClr val="black"/>
              </a:solidFill>
            </a:endParaRPr>
          </a:p>
          <a:p>
            <a:endParaRPr lang="en-US" altLang="zh-CN"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a:solidFill>
                  <a:prstClr val="black"/>
                </a:solidFill>
              </a:rPr>
              <a:t>）护墙</a:t>
            </a:r>
            <a:r>
              <a:rPr lang="zh-CN" altLang="en-US" sz="2400" dirty="0" smtClean="0">
                <a:solidFill>
                  <a:prstClr val="black"/>
                </a:solidFill>
              </a:rPr>
              <a:t>保护</a:t>
            </a:r>
            <a:endParaRPr lang="en-US" altLang="zh-CN" sz="2400" dirty="0" smtClean="0">
              <a:solidFill>
                <a:prstClr val="black"/>
              </a:solidFill>
            </a:endParaRPr>
          </a:p>
          <a:p>
            <a:endParaRPr lang="en-US" altLang="zh-CN" sz="2400" dirty="0">
              <a:solidFill>
                <a:prstClr val="black"/>
              </a:solidFill>
            </a:endParaRPr>
          </a:p>
          <a:p>
            <a:r>
              <a:rPr lang="en-US" altLang="zh-CN" sz="2800" b="1" dirty="0">
                <a:solidFill>
                  <a:prstClr val="black"/>
                </a:solidFill>
              </a:rPr>
              <a:t>2. </a:t>
            </a:r>
            <a:r>
              <a:rPr lang="zh-CN" altLang="en-US" sz="2800" b="1" dirty="0">
                <a:solidFill>
                  <a:prstClr val="black"/>
                </a:solidFill>
              </a:rPr>
              <a:t>沟底处理</a:t>
            </a:r>
            <a:endParaRPr lang="en-US" altLang="zh-CN" sz="2800" b="1" dirty="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a:solidFill>
                  <a:prstClr val="black"/>
                </a:solidFill>
              </a:rPr>
              <a:t>1</a:t>
            </a:r>
            <a:r>
              <a:rPr lang="zh-CN" altLang="en-US" sz="2400" dirty="0" smtClean="0">
                <a:solidFill>
                  <a:prstClr val="black"/>
                </a:solidFill>
              </a:rPr>
              <a:t>）一般地段沟底处理</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a:solidFill>
                  <a:prstClr val="black"/>
                </a:solidFill>
              </a:rPr>
              <a:t>）石质、半石质沟</a:t>
            </a:r>
            <a:r>
              <a:rPr lang="zh-CN" altLang="en-US" sz="2400" dirty="0" smtClean="0">
                <a:solidFill>
                  <a:prstClr val="black"/>
                </a:solidFill>
              </a:rPr>
              <a:t>地段沟底处理</a:t>
            </a:r>
            <a:endParaRPr lang="en-US" altLang="zh-CN" sz="2400" dirty="0">
              <a:solidFill>
                <a:prstClr val="black"/>
              </a:solidFill>
            </a:endParaRPr>
          </a:p>
        </p:txBody>
      </p:sp>
    </p:spTree>
    <p:extLst>
      <p:ext uri="{BB962C8B-B14F-4D97-AF65-F5344CB8AC3E}">
        <p14:creationId xmlns:p14="http://schemas.microsoft.com/office/powerpoint/2010/main" val="38098161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4.8.2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r>
              <a:rPr lang="zh-CN" altLang="en-US" sz="3200" dirty="0" smtClean="0">
                <a:solidFill>
                  <a:prstClr val="white"/>
                </a:solidFill>
                <a:latin typeface="微软雅黑" panose="020B0503020204020204" pitchFamily="34" charset="-122"/>
                <a:ea typeface="微软雅黑" panose="020B0503020204020204" pitchFamily="34" charset="-122"/>
              </a:rPr>
              <a:t>步骤</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503251" y="1585741"/>
            <a:ext cx="6057089" cy="5016758"/>
          </a:xfrm>
          <a:prstGeom prst="rect">
            <a:avLst/>
          </a:prstGeom>
          <a:noFill/>
          <a:ln w="9525">
            <a:noFill/>
          </a:ln>
        </p:spPr>
        <p:txBody>
          <a:bodyPr wrap="square">
            <a:spAutoFit/>
          </a:bodyPr>
          <a:lstStyle/>
          <a:p>
            <a:r>
              <a:rPr lang="zh-CN" altLang="en-US" sz="2400" dirty="0" smtClean="0">
                <a:solidFill>
                  <a:prstClr val="black"/>
                </a:solidFill>
              </a:rPr>
              <a:t> </a:t>
            </a:r>
            <a:r>
              <a:rPr lang="en-US" altLang="zh-CN" sz="2800" b="1" dirty="0" smtClean="0">
                <a:solidFill>
                  <a:prstClr val="black"/>
                </a:solidFill>
              </a:rPr>
              <a:t>3. </a:t>
            </a:r>
            <a:r>
              <a:rPr lang="zh-CN" altLang="en-US" sz="2800" b="1" dirty="0" smtClean="0">
                <a:solidFill>
                  <a:prstClr val="black"/>
                </a:solidFill>
              </a:rPr>
              <a:t>光缆布放</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）机械敷设</a:t>
            </a:r>
            <a:endParaRPr lang="en-US" altLang="zh-CN" sz="2400" dirty="0" smtClean="0">
              <a:solidFill>
                <a:prstClr val="black"/>
              </a:solidFill>
            </a:endParaRPr>
          </a:p>
          <a:p>
            <a:endParaRPr lang="en-US" altLang="zh-CN"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）人工敷设</a:t>
            </a:r>
            <a:endParaRPr lang="en-US" altLang="zh-CN" sz="2400" dirty="0" smtClean="0">
              <a:solidFill>
                <a:prstClr val="black"/>
              </a:solidFill>
            </a:endParaRPr>
          </a:p>
          <a:p>
            <a:endParaRPr lang="en-US" altLang="zh-CN"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肩扛法、抬放法</a:t>
            </a:r>
            <a:endParaRPr lang="en-US" altLang="zh-CN" sz="2400" dirty="0" smtClean="0">
              <a:solidFill>
                <a:prstClr val="black"/>
              </a:solidFill>
            </a:endParaRPr>
          </a:p>
          <a:p>
            <a:endParaRPr lang="en-US" altLang="zh-CN" sz="2400" dirty="0">
              <a:solidFill>
                <a:prstClr val="black"/>
              </a:solidFill>
            </a:endParaRPr>
          </a:p>
          <a:p>
            <a:r>
              <a:rPr lang="en-US" altLang="zh-CN" sz="2800" b="1" dirty="0" smtClean="0">
                <a:solidFill>
                  <a:prstClr val="black"/>
                </a:solidFill>
              </a:rPr>
              <a:t>4. </a:t>
            </a:r>
            <a:r>
              <a:rPr lang="zh-CN" altLang="en-US" sz="2800" b="1" dirty="0" smtClean="0">
                <a:solidFill>
                  <a:prstClr val="black"/>
                </a:solidFill>
              </a:rPr>
              <a:t>回填</a:t>
            </a:r>
            <a:endParaRPr lang="en-US" altLang="zh-CN" sz="2800" b="1"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a:solidFill>
                  <a:prstClr val="black"/>
                </a:solidFill>
              </a:rPr>
              <a:t>1</a:t>
            </a:r>
            <a:r>
              <a:rPr lang="zh-CN" altLang="en-US" sz="2400" dirty="0" smtClean="0">
                <a:solidFill>
                  <a:prstClr val="black"/>
                </a:solidFill>
              </a:rPr>
              <a:t>）检查、测量光缆</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en-US" altLang="zh-CN" sz="2400" dirty="0">
                <a:solidFill>
                  <a:prstClr val="black"/>
                </a:solidFill>
              </a:rPr>
              <a:t>2</a:t>
            </a:r>
            <a:r>
              <a:rPr lang="zh-CN" altLang="en-US" sz="2400" dirty="0" smtClean="0">
                <a:solidFill>
                  <a:prstClr val="black"/>
                </a:solidFill>
              </a:rPr>
              <a:t>）回填步骤及要求</a:t>
            </a:r>
            <a:endParaRPr lang="en-US" altLang="zh-CN" sz="2400" dirty="0">
              <a:solidFill>
                <a:prstClr val="black"/>
              </a:solidFill>
            </a:endParaRPr>
          </a:p>
        </p:txBody>
      </p:sp>
    </p:spTree>
    <p:extLst>
      <p:ext uri="{BB962C8B-B14F-4D97-AF65-F5344CB8AC3E}">
        <p14:creationId xmlns:p14="http://schemas.microsoft.com/office/powerpoint/2010/main" val="28508389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4.8.2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r>
              <a:rPr lang="zh-CN" altLang="en-US" sz="3200" dirty="0" smtClean="0">
                <a:solidFill>
                  <a:prstClr val="white"/>
                </a:solidFill>
                <a:latin typeface="微软雅黑" panose="020B0503020204020204" pitchFamily="34" charset="-122"/>
                <a:ea typeface="微软雅黑" panose="020B0503020204020204" pitchFamily="34" charset="-122"/>
              </a:rPr>
              <a:t>步骤</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314325" y="1449553"/>
            <a:ext cx="11426960" cy="4585871"/>
          </a:xfrm>
          <a:prstGeom prst="rect">
            <a:avLst/>
          </a:prstGeom>
          <a:noFill/>
          <a:ln w="9525">
            <a:noFill/>
          </a:ln>
        </p:spPr>
        <p:txBody>
          <a:bodyPr wrap="square">
            <a:spAutoFit/>
          </a:bodyPr>
          <a:lstStyle/>
          <a:p>
            <a:r>
              <a:rPr lang="en-US" altLang="zh-CN" sz="2800" b="1" dirty="0" smtClean="0">
                <a:solidFill>
                  <a:prstClr val="black"/>
                </a:solidFill>
              </a:rPr>
              <a:t>5. </a:t>
            </a:r>
            <a:r>
              <a:rPr lang="zh-CN" altLang="en-US" sz="2800" b="1" dirty="0" smtClean="0">
                <a:solidFill>
                  <a:prstClr val="black"/>
                </a:solidFill>
              </a:rPr>
              <a:t>特殊路段保护</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）光缆线路穿越不能开挖的铁路、轻轨线路、公路</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）光缆线路穿越允许开挖路面的公路、街道或乡村大道</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）光缆线路穿越有动土可能的机耕路</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）光缆线路通过村镇等动土可能性较大的地段</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5</a:t>
            </a:r>
            <a:r>
              <a:rPr lang="zh-CN" altLang="en-US" sz="2400" dirty="0">
                <a:solidFill>
                  <a:prstClr val="black"/>
                </a:solidFill>
              </a:rPr>
              <a:t>）光缆线路穿越有挖泥取肥、疏浚、植藕湖塘、拓宽规划的较小沟渠、</a:t>
            </a:r>
            <a:r>
              <a:rPr lang="zh-CN" altLang="en-US" sz="2400" dirty="0" smtClean="0">
                <a:solidFill>
                  <a:prstClr val="black"/>
                </a:solidFill>
              </a:rPr>
              <a:t>水塘</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20801327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4.8.2   </a:t>
            </a:r>
            <a:r>
              <a:rPr lang="zh-CN" altLang="en-US" sz="3200" dirty="0" smtClean="0">
                <a:solidFill>
                  <a:prstClr val="white"/>
                </a:solidFill>
                <a:latin typeface="微软雅黑" panose="020B0503020204020204" pitchFamily="34" charset="-122"/>
                <a:ea typeface="微软雅黑" panose="020B0503020204020204" pitchFamily="34" charset="-122"/>
              </a:rPr>
              <a:t>直埋光缆</a:t>
            </a:r>
            <a:r>
              <a:rPr lang="zh-CN" altLang="en-US" sz="3200" dirty="0">
                <a:solidFill>
                  <a:prstClr val="white"/>
                </a:solidFill>
                <a:latin typeface="微软雅黑" panose="020B0503020204020204" pitchFamily="34" charset="-122"/>
                <a:ea typeface="微软雅黑" panose="020B0503020204020204" pitchFamily="34" charset="-122"/>
              </a:rPr>
              <a:t>敷设</a:t>
            </a:r>
            <a:r>
              <a:rPr lang="zh-CN" altLang="en-US" sz="3200" dirty="0" smtClean="0">
                <a:solidFill>
                  <a:prstClr val="white"/>
                </a:solidFill>
                <a:latin typeface="微软雅黑" panose="020B0503020204020204" pitchFamily="34" charset="-122"/>
                <a:ea typeface="微软雅黑" panose="020B0503020204020204" pitchFamily="34" charset="-122"/>
              </a:rPr>
              <a:t>步骤</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1974847"/>
            <a:ext cx="10629292" cy="4216539"/>
          </a:xfrm>
          <a:prstGeom prst="rect">
            <a:avLst/>
          </a:prstGeom>
          <a:noFill/>
          <a:ln w="9525">
            <a:noFill/>
          </a:ln>
        </p:spPr>
        <p:txBody>
          <a:bodyPr wrap="square">
            <a:spAutoFit/>
          </a:bodyPr>
          <a:lstStyle/>
          <a:p>
            <a:r>
              <a:rPr lang="en-US" altLang="zh-CN" sz="2800" b="1" dirty="0" smtClean="0">
                <a:solidFill>
                  <a:prstClr val="black"/>
                </a:solidFill>
              </a:rPr>
              <a:t>5. </a:t>
            </a:r>
            <a:r>
              <a:rPr lang="zh-CN" altLang="en-US" sz="2800" b="1" dirty="0" smtClean="0">
                <a:solidFill>
                  <a:prstClr val="black"/>
                </a:solidFill>
              </a:rPr>
              <a:t>特殊路段保护</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）光缆线路穿越</a:t>
            </a:r>
            <a:r>
              <a:rPr lang="en-US" altLang="zh-CN" sz="2400" dirty="0" smtClean="0">
                <a:solidFill>
                  <a:prstClr val="black"/>
                </a:solidFill>
              </a:rPr>
              <a:t>0.8m</a:t>
            </a:r>
            <a:r>
              <a:rPr lang="zh-CN" altLang="en-US" sz="2400" dirty="0" smtClean="0">
                <a:solidFill>
                  <a:prstClr val="black"/>
                </a:solidFill>
              </a:rPr>
              <a:t>及以上的沟坎、梯田</a:t>
            </a:r>
            <a:endParaRPr lang="en-US" altLang="zh-CN" sz="2400" dirty="0" smtClean="0">
              <a:solidFill>
                <a:prstClr val="black"/>
              </a:solidFill>
            </a:endParaRPr>
          </a:p>
          <a:p>
            <a:endParaRPr lang="zh-CN" altLang="en-US"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a:solidFill>
                  <a:prstClr val="black"/>
                </a:solidFill>
              </a:rPr>
              <a:t>）光缆经过有可能受水冲刷的斜坡</a:t>
            </a:r>
            <a:r>
              <a:rPr lang="zh-CN" altLang="en-US" sz="2400" dirty="0" smtClean="0">
                <a:solidFill>
                  <a:prstClr val="black"/>
                </a:solidFill>
              </a:rPr>
              <a:t>地段</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）光缆</a:t>
            </a:r>
            <a:r>
              <a:rPr lang="zh-CN" altLang="en-US" sz="2400" dirty="0">
                <a:solidFill>
                  <a:prstClr val="black"/>
                </a:solidFill>
              </a:rPr>
              <a:t>穿越田沟、敷设在公路</a:t>
            </a:r>
            <a:r>
              <a:rPr lang="zh-CN" altLang="en-US" sz="2400" dirty="0" smtClean="0">
                <a:solidFill>
                  <a:prstClr val="black"/>
                </a:solidFill>
              </a:rPr>
              <a:t>边沟</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）光缆</a:t>
            </a:r>
            <a:r>
              <a:rPr lang="zh-CN" altLang="en-US" sz="2400" dirty="0">
                <a:solidFill>
                  <a:prstClr val="black"/>
                </a:solidFill>
              </a:rPr>
              <a:t>线路穿越或沿靠山涧、溪流等易受水流冲刷的</a:t>
            </a:r>
            <a:r>
              <a:rPr lang="zh-CN" altLang="en-US" sz="2400" dirty="0" smtClean="0">
                <a:solidFill>
                  <a:prstClr val="black"/>
                </a:solidFill>
              </a:rPr>
              <a:t>地段</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10</a:t>
            </a:r>
            <a:r>
              <a:rPr lang="zh-CN" altLang="en-US" sz="2400" dirty="0" smtClean="0">
                <a:solidFill>
                  <a:prstClr val="black"/>
                </a:solidFill>
              </a:rPr>
              <a:t>）光缆</a:t>
            </a:r>
            <a:r>
              <a:rPr lang="zh-CN" altLang="en-US" sz="2400" dirty="0">
                <a:solidFill>
                  <a:prstClr val="black"/>
                </a:solidFill>
              </a:rPr>
              <a:t>经过白蚁地区</a:t>
            </a:r>
            <a:endParaRPr lang="en-US" altLang="zh-CN" sz="2400" dirty="0">
              <a:solidFill>
                <a:prstClr val="black"/>
              </a:solidFill>
            </a:endParaRPr>
          </a:p>
        </p:txBody>
      </p:sp>
    </p:spTree>
    <p:extLst>
      <p:ext uri="{BB962C8B-B14F-4D97-AF65-F5344CB8AC3E}">
        <p14:creationId xmlns:p14="http://schemas.microsoft.com/office/powerpoint/2010/main" val="10637142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31877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4.8  </a:t>
            </a:r>
            <a:r>
              <a:rPr lang="en-US" altLang="zh-CN" sz="2000" b="0" spc="225" noProof="1" smtClean="0">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4.9</a:t>
            </a:r>
            <a:r>
              <a:rPr lang="zh-CN" altLang="en-US" sz="2000" b="0" spc="225" noProof="1" smtClean="0">
                <a:solidFill>
                  <a:srgbClr val="FF0000"/>
                </a:solidFill>
                <a:latin typeface="微软雅黑" panose="020B0503020204020204" pitchFamily="34" charset="-122"/>
                <a:ea typeface="微软雅黑" panose="020B0503020204020204" pitchFamily="34" charset="-122"/>
              </a:rPr>
              <a:t>   水底光缆敷设</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4923773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4.9   </a:t>
            </a:r>
            <a:r>
              <a:rPr lang="zh-CN" altLang="en-US" sz="3200" dirty="0" smtClean="0">
                <a:solidFill>
                  <a:prstClr val="white"/>
                </a:solidFill>
                <a:latin typeface="微软雅黑" panose="020B0503020204020204" pitchFamily="34" charset="-122"/>
                <a:ea typeface="微软雅黑" panose="020B0503020204020204" pitchFamily="34" charset="-122"/>
              </a:rPr>
              <a:t>水底光缆敷设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577850" y="2668350"/>
            <a:ext cx="10629292" cy="1631216"/>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水底</a:t>
            </a:r>
            <a:r>
              <a:rPr lang="zh-CN" altLang="en-US" sz="2800" b="1" dirty="0">
                <a:solidFill>
                  <a:prstClr val="black"/>
                </a:solidFill>
              </a:rPr>
              <a:t>光缆</a:t>
            </a:r>
            <a:r>
              <a:rPr lang="zh-CN" altLang="en-US" sz="2800" b="1" dirty="0" smtClean="0">
                <a:solidFill>
                  <a:prstClr val="black"/>
                </a:solidFill>
              </a:rPr>
              <a:t>选型</a:t>
            </a:r>
            <a:endParaRPr lang="en-US" altLang="zh-CN" sz="2800" b="1" dirty="0" smtClean="0">
              <a:solidFill>
                <a:prstClr val="black"/>
              </a:solidFill>
            </a:endParaRPr>
          </a:p>
          <a:p>
            <a:pPr marL="457200" indent="-457200">
              <a:buFontTx/>
              <a:buAutoNum type="arabicPeriod"/>
            </a:pPr>
            <a:endParaRPr lang="en-US" altLang="zh-CN" sz="2400" dirty="0" smtClean="0">
              <a:solidFill>
                <a:prstClr val="black"/>
              </a:solidFill>
            </a:endParaRPr>
          </a:p>
          <a:p>
            <a:r>
              <a:rPr lang="zh-CN" altLang="en-US" sz="2400" dirty="0" smtClean="0">
                <a:solidFill>
                  <a:prstClr val="black"/>
                </a:solidFill>
              </a:rPr>
              <a:t>       水底</a:t>
            </a:r>
            <a:r>
              <a:rPr lang="zh-CN" altLang="en-US" sz="2400" dirty="0">
                <a:solidFill>
                  <a:prstClr val="black"/>
                </a:solidFill>
              </a:rPr>
              <a:t>光缆应根据河宽、水流情况、河床情况、河上航运实际情况等选择光缆型号</a:t>
            </a:r>
            <a:r>
              <a:rPr lang="zh-CN" altLang="en-US" sz="2400" dirty="0" smtClean="0">
                <a:solidFill>
                  <a:prstClr val="black"/>
                </a:solidFill>
              </a:rPr>
              <a:t>。</a:t>
            </a:r>
          </a:p>
        </p:txBody>
      </p:sp>
    </p:spTree>
    <p:extLst>
      <p:ext uri="{BB962C8B-B14F-4D97-AF65-F5344CB8AC3E}">
        <p14:creationId xmlns:p14="http://schemas.microsoft.com/office/powerpoint/2010/main" val="25002476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单模光纤标准和应用</a:t>
            </a:r>
          </a:p>
        </p:txBody>
      </p:sp>
      <p:sp>
        <p:nvSpPr>
          <p:cNvPr id="4" name="文本框 3"/>
          <p:cNvSpPr txBox="1"/>
          <p:nvPr/>
        </p:nvSpPr>
        <p:spPr>
          <a:xfrm>
            <a:off x="1119505" y="2395855"/>
            <a:ext cx="10665460" cy="3192780"/>
          </a:xfrm>
          <a:prstGeom prst="rect">
            <a:avLst/>
          </a:prstGeom>
          <a:noFill/>
        </p:spPr>
        <p:txBody>
          <a:bodyPr wrap="square" rtlCol="0">
            <a:spAutoFit/>
          </a:bodyPr>
          <a:lstStyle/>
          <a:p>
            <a:pPr>
              <a:lnSpc>
                <a:spcPct val="120000"/>
              </a:lnSpc>
            </a:pPr>
            <a:r>
              <a:rPr lang="zh-CN" altLang="en-US" sz="2400" dirty="0" smtClean="0">
                <a:solidFill>
                  <a:srgbClr val="FF0000"/>
                </a:solidFill>
              </a:rPr>
              <a:t>       （</a:t>
            </a:r>
            <a:r>
              <a:rPr lang="en-US" altLang="zh-CN" sz="2400" dirty="0">
                <a:solidFill>
                  <a:srgbClr val="FF0000"/>
                </a:solidFill>
              </a:rPr>
              <a:t>1</a:t>
            </a:r>
            <a:r>
              <a:rPr lang="zh-CN" altLang="en-US" sz="2400" dirty="0">
                <a:solidFill>
                  <a:srgbClr val="FF0000"/>
                </a:solidFill>
              </a:rPr>
              <a:t>）</a:t>
            </a:r>
            <a:r>
              <a:rPr lang="en-US" altLang="zh-CN" sz="2400" dirty="0">
                <a:solidFill>
                  <a:srgbClr val="FF0000"/>
                </a:solidFill>
              </a:rPr>
              <a:t>G.652</a:t>
            </a:r>
            <a:r>
              <a:rPr lang="zh-CN" altLang="en-US" sz="2400" dirty="0">
                <a:solidFill>
                  <a:srgbClr val="FF0000"/>
                </a:solidFill>
              </a:rPr>
              <a:t>常规单模光纤</a:t>
            </a:r>
          </a:p>
          <a:p>
            <a:pPr>
              <a:lnSpc>
                <a:spcPct val="120000"/>
              </a:lnSpc>
            </a:pPr>
            <a:r>
              <a:rPr lang="en-US" altLang="zh-CN" sz="2400" dirty="0" smtClean="0"/>
              <a:t>       G.652</a:t>
            </a:r>
            <a:r>
              <a:rPr lang="zh-CN" altLang="en-US" sz="2400" dirty="0"/>
              <a:t>光纤在</a:t>
            </a:r>
            <a:r>
              <a:rPr lang="en-US" altLang="zh-CN" sz="2400" dirty="0"/>
              <a:t>1.3μm </a:t>
            </a:r>
            <a:r>
              <a:rPr lang="zh-CN" altLang="en-US" sz="2400" dirty="0"/>
              <a:t>波段的损耗较大</a:t>
            </a:r>
            <a:r>
              <a:rPr lang="en-US" altLang="zh-CN" sz="2400" dirty="0"/>
              <a:t>,</a:t>
            </a:r>
            <a:r>
              <a:rPr lang="zh-CN" altLang="en-US" sz="2400" dirty="0"/>
              <a:t>为</a:t>
            </a:r>
            <a:r>
              <a:rPr lang="en-US" altLang="zh-CN" sz="2400" dirty="0"/>
              <a:t>0.3~0.4dB/km;</a:t>
            </a:r>
            <a:r>
              <a:rPr lang="zh-CN" altLang="en-US" sz="2400" dirty="0"/>
              <a:t>在</a:t>
            </a:r>
            <a:r>
              <a:rPr lang="en-US" altLang="zh-CN" sz="2400" dirty="0"/>
              <a:t>1.55μm </a:t>
            </a:r>
            <a:r>
              <a:rPr lang="zh-CN" altLang="en-US" sz="2400" dirty="0"/>
              <a:t>波段的损耗较小</a:t>
            </a:r>
            <a:r>
              <a:rPr lang="en-US" altLang="zh-CN" sz="2400" dirty="0"/>
              <a:t>,</a:t>
            </a:r>
            <a:r>
              <a:rPr lang="zh-CN" altLang="en-US" sz="2400" dirty="0"/>
              <a:t>为</a:t>
            </a:r>
            <a:r>
              <a:rPr lang="en-US" altLang="zh-CN" sz="2400" dirty="0"/>
              <a:t>0.2~0.25dB/km</a:t>
            </a:r>
            <a:r>
              <a:rPr lang="zh-CN" altLang="en-US" sz="2400" dirty="0"/>
              <a:t>。色散在</a:t>
            </a:r>
            <a:r>
              <a:rPr lang="en-US" altLang="zh-CN" sz="2400" dirty="0"/>
              <a:t> 1.3μm </a:t>
            </a:r>
            <a:r>
              <a:rPr lang="zh-CN" altLang="en-US" sz="2400" dirty="0"/>
              <a:t>波</a:t>
            </a:r>
            <a:r>
              <a:rPr lang="en-US" altLang="zh-CN" sz="2400" dirty="0"/>
              <a:t> </a:t>
            </a:r>
            <a:r>
              <a:rPr lang="zh-CN" altLang="en-US" sz="2400" dirty="0"/>
              <a:t>段</a:t>
            </a:r>
            <a:r>
              <a:rPr lang="en-US" altLang="zh-CN" sz="2400" dirty="0"/>
              <a:t> </a:t>
            </a:r>
            <a:r>
              <a:rPr lang="zh-CN" altLang="en-US" sz="2400" dirty="0"/>
              <a:t>为</a:t>
            </a:r>
            <a:r>
              <a:rPr lang="en-US" altLang="zh-CN" sz="2400" dirty="0"/>
              <a:t> 3.5ps/</a:t>
            </a:r>
            <a:r>
              <a:rPr lang="en-US" altLang="zh-CN" sz="2400" dirty="0" err="1"/>
              <a:t>nm·km</a:t>
            </a:r>
            <a:r>
              <a:rPr lang="en-US" altLang="zh-CN" sz="2400" dirty="0"/>
              <a:t>,</a:t>
            </a:r>
            <a:r>
              <a:rPr lang="zh-CN" altLang="en-US" sz="2400" dirty="0"/>
              <a:t>在</a:t>
            </a:r>
            <a:r>
              <a:rPr lang="en-US" altLang="zh-CN" sz="2400" dirty="0"/>
              <a:t> 1.55μm </a:t>
            </a:r>
            <a:r>
              <a:rPr lang="zh-CN" altLang="en-US" sz="2400" dirty="0"/>
              <a:t>波</a:t>
            </a:r>
            <a:r>
              <a:rPr lang="en-US" altLang="zh-CN" sz="2400" dirty="0"/>
              <a:t> </a:t>
            </a:r>
            <a:r>
              <a:rPr lang="zh-CN" altLang="en-US" sz="2400" dirty="0"/>
              <a:t>段</a:t>
            </a:r>
            <a:r>
              <a:rPr lang="en-US" altLang="zh-CN" sz="2400" dirty="0"/>
              <a:t> </a:t>
            </a:r>
            <a:r>
              <a:rPr lang="zh-CN" altLang="en-US" sz="2400" dirty="0"/>
              <a:t>约为</a:t>
            </a:r>
            <a:r>
              <a:rPr lang="en-US" altLang="zh-CN" sz="2400" dirty="0"/>
              <a:t>20ps/</a:t>
            </a:r>
            <a:r>
              <a:rPr lang="en-US" altLang="zh-CN" sz="2400" dirty="0" err="1"/>
              <a:t>nm·km</a:t>
            </a:r>
            <a:r>
              <a:rPr lang="zh-CN" altLang="en-US" sz="2400" dirty="0"/>
              <a:t>。</a:t>
            </a:r>
            <a:r>
              <a:rPr lang="en-US" altLang="zh-CN" sz="2400" dirty="0"/>
              <a:t>G.652</a:t>
            </a:r>
            <a:r>
              <a:rPr lang="zh-CN" altLang="en-US" sz="2400" dirty="0"/>
              <a:t>光纤可用于</a:t>
            </a:r>
            <a:r>
              <a:rPr lang="en-US" altLang="zh-CN" sz="2400" dirty="0"/>
              <a:t>1.55μm </a:t>
            </a:r>
            <a:r>
              <a:rPr lang="zh-CN" altLang="en-US" sz="2400" dirty="0"/>
              <a:t>波段的</a:t>
            </a:r>
            <a:r>
              <a:rPr lang="en-US" altLang="zh-CN" sz="2400" dirty="0"/>
              <a:t>2.5Gbit/s</a:t>
            </a:r>
            <a:r>
              <a:rPr lang="zh-CN" altLang="en-US" sz="2400" dirty="0"/>
              <a:t>的干线系统。需注意的是</a:t>
            </a:r>
            <a:r>
              <a:rPr lang="en-US" altLang="zh-CN" sz="2400" dirty="0"/>
              <a:t>,</a:t>
            </a:r>
            <a:r>
              <a:rPr lang="zh-CN" altLang="en-US" sz="2400" dirty="0"/>
              <a:t>由于该波段的色散较大</a:t>
            </a:r>
            <a:r>
              <a:rPr lang="en-US" altLang="zh-CN" sz="2400" dirty="0"/>
              <a:t>,</a:t>
            </a:r>
            <a:r>
              <a:rPr lang="zh-CN" altLang="en-US" sz="2400" dirty="0"/>
              <a:t>若传输</a:t>
            </a:r>
            <a:r>
              <a:rPr lang="en-US" altLang="zh-CN" sz="2400" dirty="0"/>
              <a:t>10Gbit/s</a:t>
            </a:r>
            <a:r>
              <a:rPr lang="zh-CN" altLang="en-US" sz="2400" dirty="0"/>
              <a:t>的信号</a:t>
            </a:r>
            <a:r>
              <a:rPr lang="en-US" altLang="zh-CN" sz="2400" dirty="0"/>
              <a:t>,</a:t>
            </a:r>
            <a:r>
              <a:rPr lang="zh-CN" altLang="en-US" sz="2400" dirty="0"/>
              <a:t>传输距离超过</a:t>
            </a:r>
            <a:r>
              <a:rPr lang="en-US" altLang="zh-CN" sz="2400" dirty="0"/>
              <a:t>50km </a:t>
            </a:r>
            <a:r>
              <a:rPr lang="zh-CN" altLang="en-US" sz="2400" dirty="0"/>
              <a:t>时</a:t>
            </a:r>
            <a:r>
              <a:rPr lang="en-US" altLang="zh-CN" sz="2400" dirty="0"/>
              <a:t>,</a:t>
            </a:r>
            <a:r>
              <a:rPr lang="zh-CN" altLang="en-US" sz="2400" dirty="0"/>
              <a:t>需使用价格昂贵的色散补偿模块。</a:t>
            </a:r>
            <a:r>
              <a:rPr lang="en-US" altLang="zh-CN" sz="2400" dirty="0"/>
              <a:t>G.652</a:t>
            </a:r>
            <a:r>
              <a:rPr lang="zh-CN" altLang="en-US" sz="2400" dirty="0"/>
              <a:t>单模光纤有</a:t>
            </a:r>
            <a:r>
              <a:rPr lang="en-US" altLang="zh-CN" sz="2400" dirty="0"/>
              <a:t> G.652A</a:t>
            </a:r>
            <a:r>
              <a:rPr lang="zh-CN" altLang="en-US" sz="2400" dirty="0"/>
              <a:t>、</a:t>
            </a:r>
            <a:r>
              <a:rPr lang="en-US" altLang="zh-CN" sz="2400" dirty="0"/>
              <a:t>G.652B</a:t>
            </a:r>
            <a:r>
              <a:rPr lang="zh-CN" altLang="en-US" sz="2400" dirty="0"/>
              <a:t>、</a:t>
            </a:r>
            <a:r>
              <a:rPr lang="en-US" altLang="zh-CN" sz="2400" dirty="0"/>
              <a:t>G.652C</a:t>
            </a:r>
            <a:r>
              <a:rPr lang="zh-CN" altLang="en-US" sz="2400" dirty="0"/>
              <a:t>、</a:t>
            </a:r>
            <a:r>
              <a:rPr lang="en-US" altLang="zh-CN" sz="2400" dirty="0"/>
              <a:t>G.652D</a:t>
            </a:r>
            <a:r>
              <a:rPr lang="zh-CN" altLang="en-US" sz="2400" dirty="0"/>
              <a:t>四类。不同类别的</a:t>
            </a:r>
            <a:r>
              <a:rPr lang="en-US" altLang="zh-CN" sz="2400" dirty="0"/>
              <a:t> G.652</a:t>
            </a:r>
            <a:r>
              <a:rPr lang="zh-CN" altLang="en-US" sz="2400" dirty="0"/>
              <a:t>单模光纤的性能指标要求有所不同。</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4.9   </a:t>
            </a:r>
            <a:r>
              <a:rPr lang="zh-CN" altLang="en-US" sz="3200" dirty="0" smtClean="0">
                <a:solidFill>
                  <a:prstClr val="white"/>
                </a:solidFill>
                <a:latin typeface="微软雅黑" panose="020B0503020204020204" pitchFamily="34" charset="-122"/>
                <a:ea typeface="微软雅黑" panose="020B0503020204020204" pitchFamily="34" charset="-122"/>
              </a:rPr>
              <a:t>水底光缆敷设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494199" y="2833720"/>
            <a:ext cx="8673154" cy="2000548"/>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a:t>
            </a:r>
            <a:r>
              <a:rPr lang="zh-CN" altLang="en-US" sz="2800" b="1" dirty="0" smtClean="0">
                <a:solidFill>
                  <a:prstClr val="black"/>
                </a:solidFill>
              </a:rPr>
              <a:t>水底</a:t>
            </a:r>
            <a:r>
              <a:rPr lang="zh-CN" altLang="en-US" sz="2800" b="1" dirty="0">
                <a:solidFill>
                  <a:prstClr val="black"/>
                </a:solidFill>
              </a:rPr>
              <a:t>光缆埋深和接头位置</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）水底</a:t>
            </a:r>
            <a:r>
              <a:rPr lang="zh-CN" altLang="en-US" sz="2400" dirty="0">
                <a:solidFill>
                  <a:prstClr val="black"/>
                </a:solidFill>
              </a:rPr>
              <a:t>光缆埋</a:t>
            </a:r>
            <a:r>
              <a:rPr lang="zh-CN" altLang="en-US" sz="2400" dirty="0" smtClean="0">
                <a:solidFill>
                  <a:prstClr val="black"/>
                </a:solidFill>
              </a:rPr>
              <a:t>深</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 水底光缆接头位置</a:t>
            </a:r>
            <a:endParaRPr lang="zh-CN" altLang="en-US" sz="2400" dirty="0" smtClean="0">
              <a:solidFill>
                <a:prstClr val="black"/>
              </a:solidFill>
            </a:endParaRPr>
          </a:p>
        </p:txBody>
      </p:sp>
    </p:spTree>
    <p:extLst>
      <p:ext uri="{BB962C8B-B14F-4D97-AF65-F5344CB8AC3E}">
        <p14:creationId xmlns:p14="http://schemas.microsoft.com/office/powerpoint/2010/main" val="16394886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4.9   </a:t>
            </a:r>
            <a:r>
              <a:rPr lang="zh-CN" altLang="en-US" sz="3200" dirty="0" smtClean="0">
                <a:solidFill>
                  <a:prstClr val="white"/>
                </a:solidFill>
                <a:latin typeface="微软雅黑" panose="020B0503020204020204" pitchFamily="34" charset="-122"/>
                <a:ea typeface="微软雅黑" panose="020B0503020204020204" pitchFamily="34" charset="-122"/>
              </a:rPr>
              <a:t>水底光缆敷设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841375" y="1958230"/>
            <a:ext cx="10657074" cy="3847207"/>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水底光缆长度</a:t>
            </a:r>
            <a:r>
              <a:rPr lang="zh-CN" altLang="en-US" sz="2800" b="1" dirty="0" smtClean="0">
                <a:solidFill>
                  <a:prstClr val="black"/>
                </a:solidFill>
              </a:rPr>
              <a:t>要求</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）有</a:t>
            </a:r>
            <a:r>
              <a:rPr lang="zh-CN" altLang="en-US" sz="2400" dirty="0">
                <a:solidFill>
                  <a:prstClr val="black"/>
                </a:solidFill>
              </a:rPr>
              <a:t>堤河流</a:t>
            </a:r>
            <a:r>
              <a:rPr lang="en-US" altLang="zh-CN" sz="2400" dirty="0">
                <a:solidFill>
                  <a:prstClr val="black"/>
                </a:solidFill>
              </a:rPr>
              <a:t>,</a:t>
            </a:r>
            <a:r>
              <a:rPr lang="zh-CN" altLang="en-US" sz="2400" dirty="0">
                <a:solidFill>
                  <a:prstClr val="black"/>
                </a:solidFill>
              </a:rPr>
              <a:t>水底光缆应伸出取土区、堤外不宜小于</a:t>
            </a:r>
            <a:r>
              <a:rPr lang="en-US" altLang="zh-CN" sz="2400" dirty="0">
                <a:solidFill>
                  <a:prstClr val="black"/>
                </a:solidFill>
              </a:rPr>
              <a:t>50m</a:t>
            </a:r>
            <a:r>
              <a:rPr lang="zh-CN" altLang="en-US" sz="2400" dirty="0">
                <a:solidFill>
                  <a:prstClr val="black"/>
                </a:solidFill>
              </a:rPr>
              <a:t>。无堤河流</a:t>
            </a:r>
            <a:r>
              <a:rPr lang="en-US" altLang="zh-CN" sz="2400" dirty="0">
                <a:solidFill>
                  <a:prstClr val="black"/>
                </a:solidFill>
              </a:rPr>
              <a:t>,</a:t>
            </a:r>
            <a:r>
              <a:rPr lang="zh-CN" altLang="en-US" sz="2400" dirty="0">
                <a:solidFill>
                  <a:prstClr val="black"/>
                </a:solidFill>
              </a:rPr>
              <a:t>应根据河岸</a:t>
            </a:r>
            <a:r>
              <a:rPr lang="zh-CN" altLang="en-US" sz="2400" dirty="0" smtClean="0">
                <a:solidFill>
                  <a:prstClr val="black"/>
                </a:solidFill>
              </a:rPr>
              <a:t>的稳定</a:t>
            </a:r>
            <a:r>
              <a:rPr lang="zh-CN" altLang="en-US" sz="2400" dirty="0">
                <a:solidFill>
                  <a:prstClr val="black"/>
                </a:solidFill>
              </a:rPr>
              <a:t>程度、岸滩的冲刷程度确定</a:t>
            </a:r>
            <a:r>
              <a:rPr lang="en-US" altLang="zh-CN" sz="2400" dirty="0">
                <a:solidFill>
                  <a:prstClr val="black"/>
                </a:solidFill>
              </a:rPr>
              <a:t>,</a:t>
            </a:r>
            <a:r>
              <a:rPr lang="zh-CN" altLang="en-US" sz="2400" dirty="0">
                <a:solidFill>
                  <a:prstClr val="black"/>
                </a:solidFill>
              </a:rPr>
              <a:t>水底光缆伸出岸边不宜小于</a:t>
            </a:r>
            <a:r>
              <a:rPr lang="en-US" altLang="zh-CN" sz="2400" dirty="0">
                <a:solidFill>
                  <a:prstClr val="black"/>
                </a:solidFill>
              </a:rPr>
              <a:t>50m</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）河道</a:t>
            </a:r>
            <a:r>
              <a:rPr lang="zh-CN" altLang="en-US" sz="2400" dirty="0">
                <a:solidFill>
                  <a:prstClr val="black"/>
                </a:solidFill>
              </a:rPr>
              <a:t>、河堤有改变或拓宽规划的河流</a:t>
            </a:r>
            <a:r>
              <a:rPr lang="en-US" altLang="zh-CN" sz="2400" dirty="0">
                <a:solidFill>
                  <a:prstClr val="black"/>
                </a:solidFill>
              </a:rPr>
              <a:t>,</a:t>
            </a:r>
            <a:r>
              <a:rPr lang="zh-CN" altLang="en-US" sz="2400" dirty="0">
                <a:solidFill>
                  <a:prstClr val="black"/>
                </a:solidFill>
              </a:rPr>
              <a:t>水底光缆应伸出规划堤</a:t>
            </a:r>
            <a:r>
              <a:rPr lang="en-US" altLang="zh-CN" sz="2400" dirty="0">
                <a:solidFill>
                  <a:prstClr val="black"/>
                </a:solidFill>
              </a:rPr>
              <a:t>50m</a:t>
            </a:r>
            <a:r>
              <a:rPr lang="zh-CN" altLang="en-US" sz="2400" dirty="0">
                <a:solidFill>
                  <a:prstClr val="black"/>
                </a:solidFill>
              </a:rPr>
              <a:t>以外</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）土质</a:t>
            </a:r>
            <a:r>
              <a:rPr lang="zh-CN" altLang="en-US" sz="2400" dirty="0">
                <a:solidFill>
                  <a:prstClr val="black"/>
                </a:solidFill>
              </a:rPr>
              <a:t>松散易受冲刷的不稳定岸滩部分</a:t>
            </a:r>
            <a:r>
              <a:rPr lang="en-US" altLang="zh-CN" sz="2400" dirty="0">
                <a:solidFill>
                  <a:prstClr val="black"/>
                </a:solidFill>
              </a:rPr>
              <a:t>,</a:t>
            </a:r>
            <a:r>
              <a:rPr lang="zh-CN" altLang="en-US" sz="2400" dirty="0">
                <a:solidFill>
                  <a:prstClr val="black"/>
                </a:solidFill>
              </a:rPr>
              <a:t>光缆应有适当预留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）主</a:t>
            </a:r>
            <a:r>
              <a:rPr lang="zh-CN" altLang="en-US" sz="2400" dirty="0">
                <a:solidFill>
                  <a:prstClr val="black"/>
                </a:solidFill>
              </a:rPr>
              <a:t>、备用水底光缆长度宜相等</a:t>
            </a:r>
            <a:r>
              <a:rPr lang="en-US" altLang="zh-CN" sz="2400" dirty="0">
                <a:solidFill>
                  <a:prstClr val="black"/>
                </a:solidFill>
              </a:rPr>
              <a:t>,</a:t>
            </a:r>
            <a:r>
              <a:rPr lang="zh-CN" altLang="en-US" sz="2400" dirty="0">
                <a:solidFill>
                  <a:prstClr val="black"/>
                </a:solidFill>
              </a:rPr>
              <a:t>如有长度偏差</a:t>
            </a:r>
            <a:r>
              <a:rPr lang="en-US" altLang="zh-CN" sz="2400" dirty="0">
                <a:solidFill>
                  <a:prstClr val="black"/>
                </a:solidFill>
              </a:rPr>
              <a:t>,</a:t>
            </a:r>
            <a:r>
              <a:rPr lang="zh-CN" altLang="en-US" sz="2400" dirty="0">
                <a:solidFill>
                  <a:prstClr val="black"/>
                </a:solidFill>
              </a:rPr>
              <a:t>应满足传输要求。</a:t>
            </a:r>
            <a:endParaRPr lang="zh-CN" altLang="en-US" sz="2400" dirty="0" smtClean="0">
              <a:solidFill>
                <a:prstClr val="black"/>
              </a:solidFill>
            </a:endParaRPr>
          </a:p>
        </p:txBody>
      </p:sp>
    </p:spTree>
    <p:extLst>
      <p:ext uri="{BB962C8B-B14F-4D97-AF65-F5344CB8AC3E}">
        <p14:creationId xmlns:p14="http://schemas.microsoft.com/office/powerpoint/2010/main" val="9784664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4.9   </a:t>
            </a:r>
            <a:r>
              <a:rPr lang="zh-CN" altLang="en-US" sz="3200" dirty="0" smtClean="0">
                <a:solidFill>
                  <a:prstClr val="white"/>
                </a:solidFill>
                <a:latin typeface="微软雅黑" panose="020B0503020204020204" pitchFamily="34" charset="-122"/>
                <a:ea typeface="微软雅黑" panose="020B0503020204020204" pitchFamily="34" charset="-122"/>
              </a:rPr>
              <a:t>水底光缆敷设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909637" y="2571072"/>
            <a:ext cx="8905740" cy="2062103"/>
          </a:xfrm>
          <a:prstGeom prst="rect">
            <a:avLst/>
          </a:prstGeom>
          <a:noFill/>
          <a:ln w="9525">
            <a:noFill/>
          </a:ln>
        </p:spPr>
        <p:txBody>
          <a:bodyPr wrap="square">
            <a:spAutoFit/>
          </a:bodyPr>
          <a:lstStyle/>
          <a:p>
            <a:r>
              <a:rPr lang="en-US" altLang="zh-CN" sz="2800" b="1" dirty="0" smtClean="0">
                <a:solidFill>
                  <a:prstClr val="black"/>
                </a:solidFill>
              </a:rPr>
              <a:t>4. </a:t>
            </a:r>
            <a:r>
              <a:rPr lang="zh-CN" altLang="en-US" sz="2800" b="1" dirty="0" smtClean="0">
                <a:solidFill>
                  <a:prstClr val="black"/>
                </a:solidFill>
              </a:rPr>
              <a:t>光缆</a:t>
            </a:r>
            <a:r>
              <a:rPr lang="zh-CN" altLang="en-US" sz="2800" b="1" dirty="0">
                <a:solidFill>
                  <a:prstClr val="black"/>
                </a:solidFill>
              </a:rPr>
              <a:t>过河地段</a:t>
            </a:r>
            <a:r>
              <a:rPr lang="zh-CN" altLang="en-US" sz="2800" b="1" dirty="0" smtClean="0">
                <a:solidFill>
                  <a:prstClr val="black"/>
                </a:solidFill>
              </a:rPr>
              <a:t>选择</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）水底</a:t>
            </a:r>
            <a:r>
              <a:rPr lang="zh-CN" altLang="en-US" sz="2400" dirty="0">
                <a:solidFill>
                  <a:prstClr val="black"/>
                </a:solidFill>
              </a:rPr>
              <a:t>光缆穿越江、河、湖泊等水域应尽量选择</a:t>
            </a:r>
            <a:r>
              <a:rPr lang="zh-CN" altLang="en-US" sz="2400" dirty="0" smtClean="0">
                <a:solidFill>
                  <a:prstClr val="black"/>
                </a:solidFill>
              </a:rPr>
              <a:t>地段</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）水底光缆应尽量避免过河地段</a:t>
            </a:r>
          </a:p>
        </p:txBody>
      </p:sp>
    </p:spTree>
    <p:extLst>
      <p:ext uri="{BB962C8B-B14F-4D97-AF65-F5344CB8AC3E}">
        <p14:creationId xmlns:p14="http://schemas.microsoft.com/office/powerpoint/2010/main" val="25151410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4.9   </a:t>
            </a:r>
            <a:r>
              <a:rPr lang="zh-CN" altLang="en-US" sz="3200" dirty="0" smtClean="0">
                <a:solidFill>
                  <a:prstClr val="white"/>
                </a:solidFill>
                <a:latin typeface="微软雅黑" panose="020B0503020204020204" pitchFamily="34" charset="-122"/>
                <a:ea typeface="微软雅黑" panose="020B0503020204020204" pitchFamily="34" charset="-122"/>
              </a:rPr>
              <a:t>水底光缆敷设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397969" y="2298698"/>
            <a:ext cx="8905740" cy="3477875"/>
          </a:xfrm>
          <a:prstGeom prst="rect">
            <a:avLst/>
          </a:prstGeom>
          <a:noFill/>
          <a:ln w="9525">
            <a:noFill/>
          </a:ln>
        </p:spPr>
        <p:txBody>
          <a:bodyPr wrap="square">
            <a:spAutoFit/>
          </a:bodyPr>
          <a:lstStyle/>
          <a:p>
            <a:r>
              <a:rPr lang="en-US" altLang="zh-CN" sz="2800" b="1" dirty="0">
                <a:solidFill>
                  <a:prstClr val="black"/>
                </a:solidFill>
              </a:rPr>
              <a:t>5. </a:t>
            </a:r>
            <a:r>
              <a:rPr lang="en-US" altLang="zh-CN" sz="2800" b="1" dirty="0" smtClean="0">
                <a:solidFill>
                  <a:prstClr val="black"/>
                </a:solidFill>
              </a:rPr>
              <a:t> </a:t>
            </a:r>
            <a:r>
              <a:rPr lang="zh-CN" altLang="en-US" sz="2800" b="1" dirty="0" smtClean="0">
                <a:solidFill>
                  <a:prstClr val="black"/>
                </a:solidFill>
              </a:rPr>
              <a:t>水底</a:t>
            </a:r>
            <a:r>
              <a:rPr lang="zh-CN" altLang="en-US" sz="2800" b="1" dirty="0">
                <a:solidFill>
                  <a:prstClr val="black"/>
                </a:solidFill>
              </a:rPr>
              <a:t>光缆敷设流程</a:t>
            </a: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）水底</a:t>
            </a:r>
            <a:r>
              <a:rPr lang="zh-CN" altLang="en-US" sz="2400" dirty="0">
                <a:solidFill>
                  <a:prstClr val="black"/>
                </a:solidFill>
              </a:rPr>
              <a:t>挖</a:t>
            </a:r>
            <a:r>
              <a:rPr lang="zh-CN" altLang="en-US" sz="2400" dirty="0" smtClean="0">
                <a:solidFill>
                  <a:prstClr val="black"/>
                </a:solidFill>
              </a:rPr>
              <a:t>沟</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）水底</a:t>
            </a:r>
            <a:r>
              <a:rPr lang="zh-CN" altLang="en-US" sz="2400" dirty="0">
                <a:solidFill>
                  <a:prstClr val="black"/>
                </a:solidFill>
              </a:rPr>
              <a:t>光缆布</a:t>
            </a:r>
            <a:r>
              <a:rPr lang="zh-CN" altLang="en-US" sz="2400" dirty="0" smtClean="0">
                <a:solidFill>
                  <a:prstClr val="black"/>
                </a:solidFill>
              </a:rPr>
              <a:t>放</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）水底</a:t>
            </a:r>
            <a:r>
              <a:rPr lang="zh-CN" altLang="en-US" sz="2400" dirty="0">
                <a:solidFill>
                  <a:prstClr val="black"/>
                </a:solidFill>
              </a:rPr>
              <a:t>光缆穿越岸滩和</a:t>
            </a:r>
            <a:r>
              <a:rPr lang="zh-CN" altLang="en-US" sz="2400" dirty="0" smtClean="0">
                <a:solidFill>
                  <a:prstClr val="black"/>
                </a:solidFill>
              </a:rPr>
              <a:t>河堤</a:t>
            </a:r>
            <a:endParaRPr lang="zh-CN" altLang="en-US" sz="2400" dirty="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a:solidFill>
                  <a:prstClr val="black"/>
                </a:solidFill>
              </a:rPr>
              <a:t>）禁锚区域划分和水线标志牌设置</a:t>
            </a:r>
          </a:p>
        </p:txBody>
      </p:sp>
    </p:spTree>
    <p:extLst>
      <p:ext uri="{BB962C8B-B14F-4D97-AF65-F5344CB8AC3E}">
        <p14:creationId xmlns:p14="http://schemas.microsoft.com/office/powerpoint/2010/main" val="198331576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021692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4.8  </a:t>
            </a:r>
            <a:r>
              <a:rPr lang="en-US" altLang="zh-CN" sz="2000" b="0" spc="225" noProof="1" smtClean="0">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4.9</a:t>
            </a:r>
            <a:r>
              <a:rPr lang="zh-CN" altLang="en-US" sz="2000" b="0" spc="225" noProof="1" smtClean="0">
                <a:solidFill>
                  <a:prstClr val="black"/>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4.10  </a:t>
            </a:r>
            <a:r>
              <a:rPr lang="zh-CN" altLang="en-US" sz="2000" b="0" spc="225" noProof="1" smtClean="0">
                <a:solidFill>
                  <a:srgbClr val="FF0000"/>
                </a:solidFill>
                <a:latin typeface="微软雅黑" panose="020B0503020204020204" pitchFamily="34" charset="-122"/>
                <a:ea typeface="微软雅黑" panose="020B0503020204020204" pitchFamily="34" charset="-122"/>
              </a:rPr>
              <a:t>局内光缆敷设</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接续与局</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站</a:t>
            </a: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668869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4.10   </a:t>
            </a:r>
            <a:r>
              <a:rPr lang="zh-CN" altLang="en-US" sz="3200" dirty="0" smtClean="0">
                <a:solidFill>
                  <a:prstClr val="white"/>
                </a:solidFill>
                <a:latin typeface="微软雅黑" panose="020B0503020204020204" pitchFamily="34" charset="-122"/>
                <a:ea typeface="微软雅黑" panose="020B0503020204020204" pitchFamily="34" charset="-122"/>
              </a:rPr>
              <a:t>局内光缆敷设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648940" y="2143055"/>
            <a:ext cx="8905740" cy="3477875"/>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光缆</a:t>
            </a:r>
            <a:r>
              <a:rPr lang="zh-CN" altLang="en-US" sz="2800" b="1" dirty="0">
                <a:solidFill>
                  <a:prstClr val="black"/>
                </a:solidFill>
              </a:rPr>
              <a:t>进局和局内光缆敷设方式</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进局</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雷击严重地区、一般地区光缆进局</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）局内</a:t>
            </a:r>
            <a:r>
              <a:rPr lang="zh-CN" altLang="en-US" sz="2400" dirty="0">
                <a:solidFill>
                  <a:prstClr val="black"/>
                </a:solidFill>
              </a:rPr>
              <a:t>光缆敷设方式</a:t>
            </a: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一般采取人工敷设方式</a:t>
            </a:r>
            <a:endParaRPr lang="zh-CN" altLang="en-US" sz="2400" dirty="0">
              <a:solidFill>
                <a:prstClr val="black"/>
              </a:solidFill>
            </a:endParaRPr>
          </a:p>
        </p:txBody>
      </p:sp>
    </p:spTree>
    <p:extLst>
      <p:ext uri="{BB962C8B-B14F-4D97-AF65-F5344CB8AC3E}">
        <p14:creationId xmlns:p14="http://schemas.microsoft.com/office/powerpoint/2010/main" val="13994326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4.10   </a:t>
            </a:r>
            <a:r>
              <a:rPr lang="zh-CN" altLang="en-US" sz="3200" dirty="0" smtClean="0">
                <a:solidFill>
                  <a:prstClr val="white"/>
                </a:solidFill>
                <a:latin typeface="微软雅黑" panose="020B0503020204020204" pitchFamily="34" charset="-122"/>
                <a:ea typeface="微软雅黑" panose="020B0503020204020204" pitchFamily="34" charset="-122"/>
              </a:rPr>
              <a:t>局内光缆敷设</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580846" y="2444613"/>
            <a:ext cx="8905740" cy="2739211"/>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局内光缆安装和固定</a:t>
            </a:r>
            <a:endParaRPr lang="en-US" altLang="zh-CN" sz="2400" dirty="0" smtClean="0">
              <a:solidFill>
                <a:prstClr val="black"/>
              </a:solidFill>
            </a:endParaRPr>
          </a:p>
          <a:p>
            <a:r>
              <a:rPr lang="en-US" altLang="zh-CN" sz="2400" dirty="0" smtClean="0">
                <a:solidFill>
                  <a:prstClr val="black"/>
                </a:solidFill>
              </a:rPr>
              <a:t>     </a:t>
            </a: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）直接</a:t>
            </a:r>
            <a:r>
              <a:rPr lang="zh-CN" altLang="en-US" sz="2400" dirty="0">
                <a:solidFill>
                  <a:prstClr val="black"/>
                </a:solidFill>
              </a:rPr>
              <a:t>进局大直径光缆进线室安装</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）直接进局小直径光缆进线室安装</a:t>
            </a: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）室外</a:t>
            </a:r>
            <a:r>
              <a:rPr lang="zh-CN" altLang="en-US" sz="2400" dirty="0">
                <a:solidFill>
                  <a:prstClr val="black"/>
                </a:solidFill>
              </a:rPr>
              <a:t>光缆与非金属室内光缆接续进线室安装</a:t>
            </a:r>
          </a:p>
        </p:txBody>
      </p:sp>
    </p:spTree>
    <p:extLst>
      <p:ext uri="{BB962C8B-B14F-4D97-AF65-F5344CB8AC3E}">
        <p14:creationId xmlns:p14="http://schemas.microsoft.com/office/powerpoint/2010/main" val="9398904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6864778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4.8  </a:t>
            </a:r>
            <a:r>
              <a:rPr lang="en-US" altLang="zh-CN" sz="2000" b="0" spc="225" noProof="1" smtClean="0">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4.9</a:t>
            </a:r>
            <a:r>
              <a:rPr lang="zh-CN" altLang="en-US" sz="2000" b="0" spc="225" noProof="1" smtClean="0">
                <a:solidFill>
                  <a:prstClr val="black"/>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4.11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接续与局</a:t>
            </a:r>
            <a:r>
              <a:rPr lang="en-US" altLang="zh-CN" sz="2000" b="0" spc="225" noProof="1">
                <a:solidFill>
                  <a:srgbClr val="FF0000"/>
                </a:solidFill>
                <a:latin typeface="微软雅黑" panose="020B0503020204020204" pitchFamily="34" charset="-122"/>
                <a:ea typeface="微软雅黑" panose="020B0503020204020204" pitchFamily="34" charset="-122"/>
              </a:rPr>
              <a:t>(</a:t>
            </a:r>
            <a:r>
              <a:rPr lang="zh-CN" altLang="en-US" sz="2000" b="0" spc="225" noProof="1">
                <a:solidFill>
                  <a:srgbClr val="FF0000"/>
                </a:solidFill>
                <a:latin typeface="微软雅黑" panose="020B0503020204020204" pitchFamily="34" charset="-122"/>
                <a:ea typeface="微软雅黑" panose="020B0503020204020204" pitchFamily="34" charset="-122"/>
              </a:rPr>
              <a:t>站</a:t>
            </a:r>
            <a:r>
              <a:rPr lang="en-US" altLang="zh-CN" sz="2000" b="0" spc="225" noProof="1">
                <a:solidFill>
                  <a:srgbClr val="FF0000"/>
                </a:solidFill>
                <a:latin typeface="微软雅黑" panose="020B0503020204020204" pitchFamily="34" charset="-122"/>
                <a:ea typeface="微软雅黑" panose="020B0503020204020204" pitchFamily="34" charset="-122"/>
              </a:rPr>
              <a:t>)</a:t>
            </a:r>
            <a:r>
              <a:rPr lang="zh-CN" altLang="en-US" sz="2000" b="0" spc="225" noProof="1">
                <a:solidFill>
                  <a:srgbClr val="FF0000"/>
                </a:solidFill>
                <a:latin typeface="微软雅黑" panose="020B0503020204020204" pitchFamily="34" charset="-122"/>
                <a:ea typeface="微软雅黑" panose="020B0503020204020204" pitchFamily="34" charset="-122"/>
              </a:rPr>
              <a:t>光缆成端</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4202899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单模光纤标准和应用</a:t>
            </a:r>
          </a:p>
        </p:txBody>
      </p:sp>
      <p:sp>
        <p:nvSpPr>
          <p:cNvPr id="4" name="文本框 3"/>
          <p:cNvSpPr txBox="1"/>
          <p:nvPr/>
        </p:nvSpPr>
        <p:spPr>
          <a:xfrm>
            <a:off x="1182717" y="2470669"/>
            <a:ext cx="10412095" cy="3046095"/>
          </a:xfrm>
          <a:prstGeom prst="rect">
            <a:avLst/>
          </a:prstGeom>
        </p:spPr>
        <p:txBody>
          <a:bodyPr wrap="square">
            <a:spAutoFit/>
          </a:bodyPr>
          <a:lstStyle/>
          <a:p>
            <a:r>
              <a:rPr lang="zh-CN" altLang="en-US" sz="2400" dirty="0" smtClean="0">
                <a:solidFill>
                  <a:srgbClr val="FF0000"/>
                </a:solidFill>
                <a:latin typeface="+mn-lt"/>
                <a:ea typeface="+mn-lt"/>
                <a:cs typeface="+mn-lt"/>
              </a:rPr>
              <a:t>      （</a:t>
            </a:r>
            <a:r>
              <a:rPr lang="en-US" altLang="zh-CN" sz="2400" dirty="0">
                <a:solidFill>
                  <a:srgbClr val="FF0000"/>
                </a:solidFill>
                <a:latin typeface="+mn-lt"/>
                <a:ea typeface="+mn-lt"/>
                <a:cs typeface="+mn-lt"/>
              </a:rPr>
              <a:t>2</a:t>
            </a:r>
            <a:r>
              <a:rPr lang="zh-CN" altLang="en-US" sz="2400" dirty="0">
                <a:solidFill>
                  <a:srgbClr val="FF0000"/>
                </a:solidFill>
                <a:latin typeface="+mn-lt"/>
                <a:ea typeface="+mn-lt"/>
                <a:cs typeface="+mn-lt"/>
              </a:rPr>
              <a:t>）</a:t>
            </a:r>
            <a:r>
              <a:rPr lang="en-US" altLang="zh-CN" sz="2400" dirty="0">
                <a:solidFill>
                  <a:srgbClr val="FF0000"/>
                </a:solidFill>
                <a:latin typeface="+mn-lt"/>
                <a:ea typeface="+mn-lt"/>
                <a:cs typeface="+mn-lt"/>
              </a:rPr>
              <a:t>G.653</a:t>
            </a:r>
            <a:r>
              <a:rPr lang="zh-CN" altLang="en-US" sz="2400" dirty="0">
                <a:solidFill>
                  <a:srgbClr val="FF0000"/>
                </a:solidFill>
                <a:latin typeface="+mn-lt"/>
                <a:ea typeface="+mn-lt"/>
                <a:cs typeface="+mn-lt"/>
              </a:rPr>
              <a:t>色散位移光纤</a:t>
            </a:r>
          </a:p>
          <a:p>
            <a:r>
              <a:rPr lang="zh-CN" altLang="en-US" sz="2400" dirty="0" smtClean="0">
                <a:solidFill>
                  <a:srgbClr val="000000"/>
                </a:solidFill>
                <a:latin typeface="+mn-lt"/>
                <a:ea typeface="+mn-lt"/>
                <a:cs typeface="+mn-lt"/>
              </a:rPr>
              <a:t>       针对</a:t>
            </a:r>
            <a:r>
              <a:rPr lang="zh-CN" altLang="en-US" sz="2400" dirty="0">
                <a:solidFill>
                  <a:srgbClr val="000000"/>
                </a:solidFill>
                <a:latin typeface="+mn-lt"/>
                <a:ea typeface="+mn-lt"/>
                <a:cs typeface="+mn-lt"/>
              </a:rPr>
              <a:t>衰减和零色散不在同一工作波长上的特点</a:t>
            </a:r>
            <a:r>
              <a:rPr lang="en-US" altLang="zh-CN" sz="2400" dirty="0">
                <a:solidFill>
                  <a:srgbClr val="000000"/>
                </a:solidFill>
                <a:latin typeface="+mn-lt"/>
                <a:ea typeface="+mn-lt"/>
                <a:cs typeface="+mn-lt"/>
              </a:rPr>
              <a:t>,20</a:t>
            </a:r>
            <a:r>
              <a:rPr lang="zh-CN" altLang="en-US" sz="2400" dirty="0">
                <a:solidFill>
                  <a:srgbClr val="000000"/>
                </a:solidFill>
                <a:latin typeface="+mn-lt"/>
                <a:ea typeface="+mn-lt"/>
                <a:cs typeface="+mn-lt"/>
              </a:rPr>
              <a:t>世纪</a:t>
            </a:r>
            <a:r>
              <a:rPr lang="en-US" altLang="zh-CN" sz="2400" dirty="0">
                <a:solidFill>
                  <a:srgbClr val="000000"/>
                </a:solidFill>
                <a:latin typeface="+mn-lt"/>
                <a:ea typeface="+mn-lt"/>
                <a:cs typeface="+mn-lt"/>
              </a:rPr>
              <a:t>80</a:t>
            </a:r>
            <a:r>
              <a:rPr lang="zh-CN" altLang="en-US" sz="2400" dirty="0">
                <a:solidFill>
                  <a:srgbClr val="000000"/>
                </a:solidFill>
                <a:latin typeface="+mn-lt"/>
                <a:ea typeface="+mn-lt"/>
                <a:cs typeface="+mn-lt"/>
              </a:rPr>
              <a:t>年代中期</a:t>
            </a:r>
            <a:r>
              <a:rPr lang="en-US" altLang="zh-CN" sz="2400" dirty="0">
                <a:solidFill>
                  <a:srgbClr val="000000"/>
                </a:solidFill>
                <a:latin typeface="+mn-lt"/>
                <a:ea typeface="+mn-lt"/>
                <a:cs typeface="+mn-lt"/>
              </a:rPr>
              <a:t>,</a:t>
            </a:r>
            <a:r>
              <a:rPr lang="zh-CN" altLang="en-US" sz="2400" dirty="0">
                <a:solidFill>
                  <a:srgbClr val="000000"/>
                </a:solidFill>
                <a:latin typeface="+mn-lt"/>
                <a:ea typeface="+mn-lt"/>
                <a:cs typeface="+mn-lt"/>
              </a:rPr>
              <a:t>人们开发了一种零色散波长从</a:t>
            </a:r>
            <a:r>
              <a:rPr lang="en-US" altLang="zh-CN" sz="2400" dirty="0">
                <a:solidFill>
                  <a:srgbClr val="000000"/>
                </a:solidFill>
                <a:latin typeface="+mn-lt"/>
                <a:ea typeface="+mn-lt"/>
                <a:cs typeface="+mn-lt"/>
              </a:rPr>
              <a:t>1.3μm </a:t>
            </a:r>
            <a:r>
              <a:rPr lang="zh-CN" altLang="en-US" sz="2400" dirty="0">
                <a:solidFill>
                  <a:srgbClr val="000000"/>
                </a:solidFill>
                <a:latin typeface="+mn-lt"/>
                <a:ea typeface="+mn-lt"/>
                <a:cs typeface="+mn-lt"/>
              </a:rPr>
              <a:t>移到</a:t>
            </a:r>
            <a:r>
              <a:rPr lang="en-US" altLang="zh-CN" sz="2400" dirty="0">
                <a:solidFill>
                  <a:srgbClr val="000000"/>
                </a:solidFill>
                <a:latin typeface="+mn-lt"/>
                <a:ea typeface="+mn-lt"/>
                <a:cs typeface="+mn-lt"/>
              </a:rPr>
              <a:t>1.55μm </a:t>
            </a:r>
            <a:r>
              <a:rPr lang="zh-CN" altLang="en-US" sz="2400" dirty="0">
                <a:solidFill>
                  <a:srgbClr val="000000"/>
                </a:solidFill>
                <a:latin typeface="+mn-lt"/>
                <a:ea typeface="+mn-lt"/>
                <a:cs typeface="+mn-lt"/>
              </a:rPr>
              <a:t>的色散位移光纤</a:t>
            </a:r>
            <a:r>
              <a:rPr lang="en-US" altLang="zh-CN" sz="2400" dirty="0">
                <a:solidFill>
                  <a:srgbClr val="000000"/>
                </a:solidFill>
                <a:latin typeface="+mn-lt"/>
                <a:ea typeface="+mn-lt"/>
                <a:cs typeface="+mn-lt"/>
              </a:rPr>
              <a:t>(</a:t>
            </a:r>
            <a:r>
              <a:rPr lang="en-US" altLang="zh-CN" sz="2400" dirty="0" err="1">
                <a:solidFill>
                  <a:srgbClr val="000000"/>
                </a:solidFill>
                <a:latin typeface="+mn-lt"/>
                <a:ea typeface="+mn-lt"/>
                <a:cs typeface="+mn-lt"/>
              </a:rPr>
              <a:t>dispersionshiftedfiber,DSF</a:t>
            </a:r>
            <a:r>
              <a:rPr lang="en-US" altLang="zh-CN" sz="2400" dirty="0">
                <a:solidFill>
                  <a:srgbClr val="000000"/>
                </a:solidFill>
                <a:latin typeface="+mn-lt"/>
                <a:ea typeface="+mn-lt"/>
                <a:cs typeface="+mn-lt"/>
              </a:rPr>
              <a:t>),ITU-T</a:t>
            </a:r>
            <a:r>
              <a:rPr lang="zh-CN" altLang="en-US" sz="2400" dirty="0">
                <a:solidFill>
                  <a:srgbClr val="000000"/>
                </a:solidFill>
                <a:latin typeface="+mn-lt"/>
                <a:ea typeface="+mn-lt"/>
                <a:cs typeface="+mn-lt"/>
              </a:rPr>
              <a:t>把这种光纤规定为</a:t>
            </a:r>
            <a:r>
              <a:rPr lang="en-US" altLang="zh-CN" sz="2400" dirty="0">
                <a:solidFill>
                  <a:srgbClr val="000000"/>
                </a:solidFill>
                <a:latin typeface="+mn-lt"/>
                <a:ea typeface="+mn-lt"/>
                <a:cs typeface="+mn-lt"/>
              </a:rPr>
              <a:t> G.653</a:t>
            </a:r>
            <a:r>
              <a:rPr lang="zh-CN" altLang="en-US" sz="2400" dirty="0">
                <a:solidFill>
                  <a:srgbClr val="000000"/>
                </a:solidFill>
                <a:latin typeface="+mn-lt"/>
                <a:ea typeface="+mn-lt"/>
                <a:cs typeface="+mn-lt"/>
              </a:rPr>
              <a:t>。该光纤截止波长</a:t>
            </a:r>
            <a:r>
              <a:rPr lang="en-US" altLang="zh-CN" sz="2400" dirty="0">
                <a:solidFill>
                  <a:srgbClr val="000000"/>
                </a:solidFill>
                <a:latin typeface="+mn-lt"/>
                <a:ea typeface="+mn-lt"/>
                <a:cs typeface="+mn-lt"/>
              </a:rPr>
              <a:t>λc≤1250nm,1550nm </a:t>
            </a:r>
            <a:r>
              <a:rPr lang="zh-CN" altLang="en-US" sz="2400" dirty="0">
                <a:solidFill>
                  <a:srgbClr val="000000"/>
                </a:solidFill>
                <a:latin typeface="+mn-lt"/>
                <a:ea typeface="+mn-lt"/>
                <a:cs typeface="+mn-lt"/>
              </a:rPr>
              <a:t>处的模场直径为</a:t>
            </a:r>
            <a:r>
              <a:rPr lang="en-US" altLang="zh-CN" sz="2400" dirty="0">
                <a:solidFill>
                  <a:srgbClr val="000000"/>
                </a:solidFill>
                <a:latin typeface="+mn-lt"/>
                <a:ea typeface="+mn-lt"/>
                <a:cs typeface="+mn-lt"/>
              </a:rPr>
              <a:t>(7.8~8.5)μm</a:t>
            </a:r>
            <a:r>
              <a:rPr lang="en-US" altLang="en-US" sz="2400" dirty="0">
                <a:solidFill>
                  <a:srgbClr val="000000"/>
                </a:solidFill>
                <a:latin typeface="+mn-lt"/>
                <a:ea typeface="+mn-lt"/>
                <a:cs typeface="+mn-lt"/>
              </a:rPr>
              <a:t>±</a:t>
            </a:r>
            <a:r>
              <a:rPr lang="en-US" altLang="zh-CN" sz="2400" dirty="0">
                <a:solidFill>
                  <a:srgbClr val="000000"/>
                </a:solidFill>
                <a:latin typeface="+mn-lt"/>
                <a:ea typeface="+mn-lt"/>
                <a:cs typeface="+mn-lt"/>
              </a:rPr>
              <a:t>0.8μm,</a:t>
            </a:r>
            <a:r>
              <a:rPr lang="zh-CN" altLang="en-US" sz="2400" dirty="0">
                <a:solidFill>
                  <a:srgbClr val="000000"/>
                </a:solidFill>
                <a:latin typeface="+mn-lt"/>
                <a:ea typeface="+mn-lt"/>
                <a:cs typeface="+mn-lt"/>
              </a:rPr>
              <a:t>衰减系数最大值在</a:t>
            </a:r>
            <a:r>
              <a:rPr lang="en-US" altLang="zh-CN" sz="2400" dirty="0">
                <a:solidFill>
                  <a:srgbClr val="000000"/>
                </a:solidFill>
                <a:latin typeface="+mn-lt"/>
                <a:ea typeface="+mn-lt"/>
                <a:cs typeface="+mn-lt"/>
              </a:rPr>
              <a:t>1310nm </a:t>
            </a:r>
            <a:r>
              <a:rPr lang="zh-CN" altLang="en-US" sz="2400" dirty="0">
                <a:solidFill>
                  <a:srgbClr val="000000"/>
                </a:solidFill>
                <a:latin typeface="+mn-lt"/>
                <a:ea typeface="+mn-lt"/>
                <a:cs typeface="+mn-lt"/>
              </a:rPr>
              <a:t>窗口</a:t>
            </a:r>
            <a:r>
              <a:rPr lang="en-US" altLang="zh-CN" sz="2400" dirty="0">
                <a:solidFill>
                  <a:srgbClr val="000000"/>
                </a:solidFill>
                <a:latin typeface="+mn-lt"/>
                <a:ea typeface="+mn-lt"/>
                <a:cs typeface="+mn-lt"/>
              </a:rPr>
              <a:t>(A </a:t>
            </a:r>
            <a:r>
              <a:rPr lang="zh-CN" altLang="en-US" sz="2400" dirty="0">
                <a:solidFill>
                  <a:srgbClr val="000000"/>
                </a:solidFill>
                <a:latin typeface="+mn-lt"/>
                <a:ea typeface="+mn-lt"/>
                <a:cs typeface="+mn-lt"/>
              </a:rPr>
              <a:t>级为</a:t>
            </a:r>
            <a:r>
              <a:rPr lang="en-US" altLang="zh-CN" sz="2400" dirty="0">
                <a:solidFill>
                  <a:srgbClr val="000000"/>
                </a:solidFill>
                <a:latin typeface="+mn-lt"/>
                <a:ea typeface="+mn-lt"/>
                <a:cs typeface="+mn-lt"/>
              </a:rPr>
              <a:t>0.4dB/</a:t>
            </a:r>
            <a:r>
              <a:rPr lang="en-US" altLang="zh-CN" sz="2400" dirty="0" err="1">
                <a:solidFill>
                  <a:srgbClr val="000000"/>
                </a:solidFill>
                <a:latin typeface="+mn-lt"/>
                <a:ea typeface="+mn-lt"/>
                <a:cs typeface="+mn-lt"/>
              </a:rPr>
              <a:t>km,B</a:t>
            </a:r>
            <a:r>
              <a:rPr lang="zh-CN" altLang="en-US" sz="2400" dirty="0">
                <a:solidFill>
                  <a:srgbClr val="000000"/>
                </a:solidFill>
                <a:latin typeface="+mn-lt"/>
                <a:ea typeface="+mn-lt"/>
                <a:cs typeface="+mn-lt"/>
              </a:rPr>
              <a:t>级为</a:t>
            </a:r>
            <a:r>
              <a:rPr lang="en-US" altLang="zh-CN" sz="2400" dirty="0">
                <a:solidFill>
                  <a:srgbClr val="000000"/>
                </a:solidFill>
                <a:latin typeface="+mn-lt"/>
                <a:ea typeface="+mn-lt"/>
                <a:cs typeface="+mn-lt"/>
              </a:rPr>
              <a:t>0.45dB/</a:t>
            </a:r>
            <a:r>
              <a:rPr lang="en-US" altLang="zh-CN" sz="2400" dirty="0" err="1">
                <a:solidFill>
                  <a:srgbClr val="000000"/>
                </a:solidFill>
                <a:latin typeface="+mn-lt"/>
                <a:ea typeface="+mn-lt"/>
                <a:cs typeface="+mn-lt"/>
              </a:rPr>
              <a:t>km,C</a:t>
            </a:r>
            <a:r>
              <a:rPr lang="zh-CN" altLang="en-US" sz="2400" dirty="0">
                <a:solidFill>
                  <a:srgbClr val="000000"/>
                </a:solidFill>
                <a:latin typeface="+mn-lt"/>
                <a:ea typeface="+mn-lt"/>
                <a:cs typeface="+mn-lt"/>
              </a:rPr>
              <a:t>级为</a:t>
            </a:r>
            <a:r>
              <a:rPr lang="en-US" altLang="zh-CN" sz="2400" dirty="0">
                <a:solidFill>
                  <a:srgbClr val="000000"/>
                </a:solidFill>
                <a:latin typeface="+mn-lt"/>
                <a:ea typeface="+mn-lt"/>
                <a:cs typeface="+mn-lt"/>
              </a:rPr>
              <a:t>0.55dB/km),</a:t>
            </a:r>
            <a:r>
              <a:rPr lang="zh-CN" altLang="en-US" sz="2400" dirty="0">
                <a:solidFill>
                  <a:srgbClr val="000000"/>
                </a:solidFill>
                <a:latin typeface="+mn-lt"/>
                <a:ea typeface="+mn-lt"/>
                <a:cs typeface="+mn-lt"/>
              </a:rPr>
              <a:t>偏振模色散系数最大值为</a:t>
            </a:r>
            <a:r>
              <a:rPr lang="en-US" altLang="zh-CN" sz="2400" dirty="0">
                <a:solidFill>
                  <a:srgbClr val="000000"/>
                </a:solidFill>
                <a:latin typeface="+mn-lt"/>
                <a:ea typeface="+mn-lt"/>
                <a:cs typeface="+mn-lt"/>
              </a:rPr>
              <a:t>0.3ps/ km</a:t>
            </a:r>
            <a:r>
              <a:rPr lang="zh-CN" altLang="en-US" sz="2400" dirty="0">
                <a:solidFill>
                  <a:srgbClr val="000000"/>
                </a:solidFill>
                <a:latin typeface="+mn-lt"/>
                <a:ea typeface="+mn-lt"/>
                <a:cs typeface="+mn-lt"/>
              </a:rPr>
              <a:t>。</a:t>
            </a:r>
            <a:r>
              <a:rPr lang="en-US" altLang="zh-CN" sz="2400" dirty="0">
                <a:solidFill>
                  <a:srgbClr val="000000"/>
                </a:solidFill>
                <a:latin typeface="+mn-lt"/>
                <a:ea typeface="+mn-lt"/>
                <a:cs typeface="+mn-lt"/>
              </a:rPr>
              <a:t>G.653</a:t>
            </a:r>
            <a:r>
              <a:rPr lang="zh-CN" altLang="en-US" sz="2400" dirty="0">
                <a:solidFill>
                  <a:srgbClr val="000000"/>
                </a:solidFill>
                <a:latin typeface="+mn-lt"/>
                <a:ea typeface="+mn-lt"/>
                <a:cs typeface="+mn-lt"/>
              </a:rPr>
              <a:t>光纤在</a:t>
            </a:r>
            <a:r>
              <a:rPr lang="en-US" altLang="zh-CN" sz="2400" dirty="0">
                <a:solidFill>
                  <a:srgbClr val="000000"/>
                </a:solidFill>
                <a:latin typeface="+mn-lt"/>
                <a:ea typeface="+mn-lt"/>
                <a:cs typeface="+mn-lt"/>
              </a:rPr>
              <a:t>1.55μm </a:t>
            </a:r>
            <a:r>
              <a:rPr lang="zh-CN" altLang="en-US" sz="2400" dirty="0">
                <a:solidFill>
                  <a:srgbClr val="000000"/>
                </a:solidFill>
                <a:latin typeface="+mn-lt"/>
                <a:ea typeface="+mn-lt"/>
                <a:cs typeface="+mn-lt"/>
              </a:rPr>
              <a:t>窗口是单波长传输容量最大的光纤</a:t>
            </a:r>
            <a:r>
              <a:rPr lang="en-US" altLang="zh-CN" sz="2400" dirty="0">
                <a:solidFill>
                  <a:srgbClr val="000000"/>
                </a:solidFill>
                <a:latin typeface="+mn-lt"/>
                <a:ea typeface="+mn-lt"/>
                <a:cs typeface="+mn-lt"/>
              </a:rPr>
              <a:t>,</a:t>
            </a:r>
            <a:r>
              <a:rPr lang="zh-CN" altLang="en-US" sz="2400" dirty="0">
                <a:solidFill>
                  <a:srgbClr val="000000"/>
                </a:solidFill>
                <a:latin typeface="+mn-lt"/>
                <a:ea typeface="+mn-lt"/>
                <a:cs typeface="+mn-lt"/>
              </a:rPr>
              <a:t>但随着波分复用的兴起逐步被淘汰。</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接续与局</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站</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光缆成端</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49487" y="2643588"/>
            <a:ext cx="5179337"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光纤接续</a:t>
            </a:r>
          </a:p>
        </p:txBody>
      </p:sp>
      <p:sp>
        <p:nvSpPr>
          <p:cNvPr id="7" name="Oval 9"/>
          <p:cNvSpPr/>
          <p:nvPr/>
        </p:nvSpPr>
        <p:spPr>
          <a:xfrm>
            <a:off x="2315183" y="2702973"/>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49488" y="477783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a:t>
            </a:r>
            <a:r>
              <a:rPr lang="en-US" altLang="zh-CN" sz="2800" b="1" dirty="0">
                <a:solidFill>
                  <a:prstClr val="black"/>
                </a:solidFill>
                <a:latin typeface="微软雅黑" panose="020B0503020204020204" pitchFamily="34" charset="-122"/>
                <a:ea typeface="微软雅黑" panose="020B0503020204020204" pitchFamily="34" charset="-122"/>
              </a:rPr>
              <a:t>(</a:t>
            </a:r>
            <a:r>
              <a:rPr lang="zh-CN" altLang="en-US" sz="2800" b="1" dirty="0">
                <a:solidFill>
                  <a:prstClr val="black"/>
                </a:solidFill>
                <a:latin typeface="微软雅黑" panose="020B0503020204020204" pitchFamily="34" charset="-122"/>
                <a:ea typeface="微软雅黑" panose="020B0503020204020204" pitchFamily="34" charset="-122"/>
              </a:rPr>
              <a:t>站</a:t>
            </a:r>
            <a:r>
              <a:rPr lang="en-US" altLang="zh-CN" sz="2800" b="1" dirty="0">
                <a:solidFill>
                  <a:prstClr val="black"/>
                </a:solidFill>
                <a:latin typeface="微软雅黑" panose="020B0503020204020204" pitchFamily="34" charset="-122"/>
                <a:ea typeface="微软雅黑" panose="020B0503020204020204" pitchFamily="34" charset="-122"/>
              </a:rPr>
              <a:t>)</a:t>
            </a:r>
            <a:r>
              <a:rPr lang="zh-CN" altLang="en-US" sz="2800" b="1" dirty="0">
                <a:solidFill>
                  <a:prstClr val="black"/>
                </a:solidFill>
                <a:latin typeface="微软雅黑" panose="020B0503020204020204" pitchFamily="34" charset="-122"/>
                <a:ea typeface="微软雅黑" panose="020B0503020204020204" pitchFamily="34" charset="-122"/>
              </a:rPr>
              <a:t>光缆成端</a:t>
            </a:r>
          </a:p>
        </p:txBody>
      </p:sp>
      <p:sp>
        <p:nvSpPr>
          <p:cNvPr id="12" name="Oval 9"/>
          <p:cNvSpPr/>
          <p:nvPr>
            <p:custDataLst>
              <p:tags r:id="rId3"/>
            </p:custDataLst>
          </p:nvPr>
        </p:nvSpPr>
        <p:spPr>
          <a:xfrm>
            <a:off x="2315183" y="489054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49488" y="3711795"/>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光缆接续</a:t>
            </a:r>
          </a:p>
        </p:txBody>
      </p:sp>
      <p:sp>
        <p:nvSpPr>
          <p:cNvPr id="13" name="Oval 9"/>
          <p:cNvSpPr/>
          <p:nvPr>
            <p:custDataLst>
              <p:tags r:id="rId4"/>
            </p:custDataLst>
          </p:nvPr>
        </p:nvSpPr>
        <p:spPr>
          <a:xfrm>
            <a:off x="2315183" y="382450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137394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4.11.1    </a:t>
            </a:r>
            <a:r>
              <a:rPr lang="zh-CN" altLang="en-US" sz="3200" dirty="0" smtClean="0">
                <a:solidFill>
                  <a:prstClr val="white"/>
                </a:solidFill>
                <a:latin typeface="微软雅黑" panose="020B0503020204020204" pitchFamily="34" charset="-122"/>
                <a:ea typeface="微软雅黑" panose="020B0503020204020204" pitchFamily="34" charset="-122"/>
              </a:rPr>
              <a:t>光纤接续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580846" y="2444613"/>
            <a:ext cx="8905740" cy="3477875"/>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光纤</a:t>
            </a:r>
            <a:r>
              <a:rPr lang="zh-CN" altLang="en-US" sz="2800" b="1" dirty="0">
                <a:solidFill>
                  <a:prstClr val="black"/>
                </a:solidFill>
              </a:rPr>
              <a:t>连接基本要求</a:t>
            </a:r>
            <a:endParaRPr lang="en-US" altLang="zh-CN" sz="2400" dirty="0" smtClean="0">
              <a:solidFill>
                <a:prstClr val="black"/>
              </a:solidFill>
            </a:endParaRPr>
          </a:p>
          <a:p>
            <a:r>
              <a:rPr lang="en-US" altLang="zh-CN" sz="2400" dirty="0" smtClean="0">
                <a:solidFill>
                  <a:prstClr val="black"/>
                </a:solidFill>
              </a:rPr>
              <a:t>      </a:t>
            </a:r>
          </a:p>
          <a:p>
            <a:r>
              <a:rPr lang="en-US" altLang="zh-CN" sz="2400" dirty="0" smtClean="0">
                <a:solidFill>
                  <a:prstClr val="black"/>
                </a:solidFill>
              </a:rPr>
              <a:t>       (</a:t>
            </a:r>
            <a:r>
              <a:rPr lang="en-US" altLang="zh-CN" sz="2400" dirty="0">
                <a:solidFill>
                  <a:prstClr val="black"/>
                </a:solidFill>
              </a:rPr>
              <a:t>1) </a:t>
            </a:r>
            <a:r>
              <a:rPr lang="zh-CN" altLang="en-US" sz="2400" dirty="0">
                <a:solidFill>
                  <a:prstClr val="black"/>
                </a:solidFill>
              </a:rPr>
              <a:t>连接损耗小</a:t>
            </a:r>
            <a:r>
              <a:rPr lang="en-US" altLang="zh-CN" sz="2400" dirty="0">
                <a:solidFill>
                  <a:prstClr val="black"/>
                </a:solidFill>
              </a:rPr>
              <a:t>,</a:t>
            </a:r>
            <a:r>
              <a:rPr lang="zh-CN" altLang="en-US" sz="2400" dirty="0">
                <a:solidFill>
                  <a:prstClr val="black"/>
                </a:solidFill>
              </a:rPr>
              <a:t>满足线路传输性能的要求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连接后性能稳定程度高</a:t>
            </a:r>
            <a:r>
              <a:rPr lang="en-US" altLang="zh-CN" sz="2400" dirty="0">
                <a:solidFill>
                  <a:prstClr val="black"/>
                </a:solidFill>
              </a:rPr>
              <a:t>,</a:t>
            </a:r>
            <a:r>
              <a:rPr lang="zh-CN" altLang="en-US" sz="2400" dirty="0">
                <a:solidFill>
                  <a:prstClr val="black"/>
                </a:solidFill>
              </a:rPr>
              <a:t>长期可靠性好</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3) </a:t>
            </a:r>
            <a:r>
              <a:rPr lang="zh-CN" altLang="en-US" sz="2400" dirty="0">
                <a:solidFill>
                  <a:prstClr val="black"/>
                </a:solidFill>
              </a:rPr>
              <a:t>具有足够的机械强度</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4) </a:t>
            </a:r>
            <a:r>
              <a:rPr lang="zh-CN" altLang="en-US" sz="2400" dirty="0">
                <a:solidFill>
                  <a:prstClr val="black"/>
                </a:solidFill>
              </a:rPr>
              <a:t>便于操作且费用低。</a:t>
            </a:r>
          </a:p>
        </p:txBody>
      </p:sp>
    </p:spTree>
    <p:extLst>
      <p:ext uri="{BB962C8B-B14F-4D97-AF65-F5344CB8AC3E}">
        <p14:creationId xmlns:p14="http://schemas.microsoft.com/office/powerpoint/2010/main" val="6046683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4.11.1    </a:t>
            </a:r>
            <a:r>
              <a:rPr lang="zh-CN" altLang="en-US" sz="3200" dirty="0" smtClean="0">
                <a:solidFill>
                  <a:prstClr val="white"/>
                </a:solidFill>
                <a:latin typeface="微软雅黑" panose="020B0503020204020204" pitchFamily="34" charset="-122"/>
                <a:ea typeface="微软雅黑" panose="020B0503020204020204" pitchFamily="34" charset="-122"/>
              </a:rPr>
              <a:t>光纤接续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580846" y="2444613"/>
            <a:ext cx="8905740" cy="2369880"/>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a:t>
            </a:r>
            <a:r>
              <a:rPr lang="zh-CN" altLang="en-US" sz="2800" b="1" dirty="0" smtClean="0">
                <a:solidFill>
                  <a:prstClr val="black"/>
                </a:solidFill>
              </a:rPr>
              <a:t>光纤</a:t>
            </a:r>
            <a:r>
              <a:rPr lang="zh-CN" altLang="en-US" sz="2800" b="1" dirty="0">
                <a:solidFill>
                  <a:prstClr val="black"/>
                </a:solidFill>
              </a:rPr>
              <a:t>连接损耗产生原因和改善方法</a:t>
            </a:r>
            <a:endParaRPr lang="en-US" altLang="zh-CN" sz="2400" dirty="0" smtClean="0">
              <a:solidFill>
                <a:prstClr val="black"/>
              </a:solidFill>
            </a:endParaRPr>
          </a:p>
          <a:p>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a:t>
            </a:r>
            <a:r>
              <a:rPr lang="en-US" altLang="zh-CN" sz="2400" dirty="0">
                <a:solidFill>
                  <a:prstClr val="black"/>
                </a:solidFill>
              </a:rPr>
              <a:t>1) </a:t>
            </a:r>
            <a:r>
              <a:rPr lang="zh-CN" altLang="en-US" sz="2400" dirty="0">
                <a:solidFill>
                  <a:prstClr val="black"/>
                </a:solidFill>
              </a:rPr>
              <a:t>光纤连接损耗分类和产生的</a:t>
            </a:r>
            <a:r>
              <a:rPr lang="zh-CN" altLang="en-US" sz="2400" dirty="0" smtClean="0">
                <a:solidFill>
                  <a:prstClr val="black"/>
                </a:solidFill>
              </a:rPr>
              <a:t>原因</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降低接续损耗的方法</a:t>
            </a:r>
          </a:p>
          <a:p>
            <a:endParaRPr lang="en-US" altLang="zh-CN" sz="2400" dirty="0" smtClean="0">
              <a:solidFill>
                <a:prstClr val="black"/>
              </a:solidFill>
            </a:endParaRPr>
          </a:p>
        </p:txBody>
      </p:sp>
    </p:spTree>
    <p:extLst>
      <p:ext uri="{BB962C8B-B14F-4D97-AF65-F5344CB8AC3E}">
        <p14:creationId xmlns:p14="http://schemas.microsoft.com/office/powerpoint/2010/main" val="30245647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4.11.1    </a:t>
            </a:r>
            <a:r>
              <a:rPr lang="zh-CN" altLang="en-US" sz="3200" dirty="0" smtClean="0">
                <a:solidFill>
                  <a:prstClr val="white"/>
                </a:solidFill>
                <a:latin typeface="微软雅黑" panose="020B0503020204020204" pitchFamily="34" charset="-122"/>
                <a:ea typeface="微软雅黑" panose="020B0503020204020204" pitchFamily="34" charset="-122"/>
              </a:rPr>
              <a:t>光纤接续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580846" y="2444613"/>
            <a:ext cx="8905740" cy="2739211"/>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光纤</a:t>
            </a:r>
            <a:r>
              <a:rPr lang="zh-CN" altLang="en-US" sz="2800" b="1" dirty="0" smtClean="0">
                <a:solidFill>
                  <a:prstClr val="black"/>
                </a:solidFill>
              </a:rPr>
              <a:t>连接方式</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en-US" altLang="zh-CN" sz="2400" dirty="0">
                <a:solidFill>
                  <a:prstClr val="black"/>
                </a:solidFill>
              </a:rPr>
              <a:t>1) </a:t>
            </a:r>
            <a:r>
              <a:rPr lang="zh-CN" altLang="en-US" sz="2400" dirty="0">
                <a:solidFill>
                  <a:prstClr val="black"/>
                </a:solidFill>
              </a:rPr>
              <a:t>活动</a:t>
            </a:r>
            <a:r>
              <a:rPr lang="zh-CN" altLang="en-US" sz="2400" dirty="0" smtClean="0">
                <a:solidFill>
                  <a:prstClr val="black"/>
                </a:solidFill>
              </a:rPr>
              <a:t>连接</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en-US" altLang="zh-CN" sz="2400" dirty="0">
                <a:solidFill>
                  <a:prstClr val="black"/>
                </a:solidFill>
              </a:rPr>
              <a:t>2) </a:t>
            </a:r>
            <a:r>
              <a:rPr lang="zh-CN" altLang="en-US" sz="2400" dirty="0">
                <a:solidFill>
                  <a:prstClr val="black"/>
                </a:solidFill>
              </a:rPr>
              <a:t>固定</a:t>
            </a:r>
            <a:r>
              <a:rPr lang="zh-CN" altLang="en-US" sz="2400" dirty="0" smtClean="0">
                <a:solidFill>
                  <a:prstClr val="black"/>
                </a:solidFill>
              </a:rPr>
              <a:t>连接</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熔</a:t>
            </a:r>
            <a:r>
              <a:rPr lang="zh-CN" altLang="en-US" sz="2400" dirty="0">
                <a:solidFill>
                  <a:prstClr val="black"/>
                </a:solidFill>
              </a:rPr>
              <a:t>接</a:t>
            </a:r>
            <a:r>
              <a:rPr lang="zh-CN" altLang="en-US" sz="2400" dirty="0" smtClean="0">
                <a:solidFill>
                  <a:prstClr val="black"/>
                </a:solidFill>
              </a:rPr>
              <a:t>法和非熔接法</a:t>
            </a:r>
            <a:endParaRPr lang="en-US" altLang="zh-CN" sz="2400" dirty="0" smtClean="0">
              <a:solidFill>
                <a:prstClr val="black"/>
              </a:solidFill>
            </a:endParaRPr>
          </a:p>
        </p:txBody>
      </p:sp>
    </p:spTree>
    <p:extLst>
      <p:ext uri="{BB962C8B-B14F-4D97-AF65-F5344CB8AC3E}">
        <p14:creationId xmlns:p14="http://schemas.microsoft.com/office/powerpoint/2010/main" val="38599530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4.11.1    </a:t>
            </a:r>
            <a:r>
              <a:rPr lang="zh-CN" altLang="en-US" sz="3200" dirty="0" smtClean="0">
                <a:solidFill>
                  <a:prstClr val="white"/>
                </a:solidFill>
                <a:latin typeface="微软雅黑" panose="020B0503020204020204" pitchFamily="34" charset="-122"/>
                <a:ea typeface="微软雅黑" panose="020B0503020204020204" pitchFamily="34" charset="-122"/>
              </a:rPr>
              <a:t>光纤接续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580846" y="2444613"/>
            <a:ext cx="8905740" cy="3108543"/>
          </a:xfrm>
          <a:prstGeom prst="rect">
            <a:avLst/>
          </a:prstGeom>
          <a:noFill/>
          <a:ln w="9525">
            <a:noFill/>
          </a:ln>
        </p:spPr>
        <p:txBody>
          <a:bodyPr wrap="square">
            <a:spAutoFit/>
          </a:bodyPr>
          <a:lstStyle/>
          <a:p>
            <a:r>
              <a:rPr lang="en-US" altLang="zh-CN" sz="2800" b="1" dirty="0" smtClean="0">
                <a:solidFill>
                  <a:prstClr val="black"/>
                </a:solidFill>
              </a:rPr>
              <a:t>4. </a:t>
            </a:r>
            <a:r>
              <a:rPr lang="zh-CN" altLang="en-US" sz="2800" b="1" dirty="0" smtClean="0">
                <a:solidFill>
                  <a:prstClr val="black"/>
                </a:solidFill>
              </a:rPr>
              <a:t>光纤熔接</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(1) </a:t>
            </a:r>
            <a:r>
              <a:rPr lang="zh-CN" altLang="en-US" sz="2400" dirty="0" smtClean="0">
                <a:solidFill>
                  <a:prstClr val="black"/>
                </a:solidFill>
              </a:rPr>
              <a:t>单芯光纤熔接</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a:solidFill>
                  <a:prstClr val="black"/>
                </a:solidFill>
              </a:rPr>
              <a:t>光纤端面制备、单芯光纤自动熔接、连接质量评价、光纤接头增强</a:t>
            </a:r>
            <a:r>
              <a:rPr lang="zh-CN" altLang="en-US" sz="2400" dirty="0" smtClean="0">
                <a:solidFill>
                  <a:prstClr val="black"/>
                </a:solidFill>
              </a:rPr>
              <a:t>保护</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(2) </a:t>
            </a:r>
            <a:r>
              <a:rPr lang="zh-CN" altLang="en-US" sz="2400" dirty="0" smtClean="0">
                <a:solidFill>
                  <a:prstClr val="black"/>
                </a:solidFill>
              </a:rPr>
              <a:t>带状光纤熔接</a:t>
            </a:r>
            <a:endParaRPr lang="en-US" altLang="zh-CN" sz="2400" dirty="0" smtClean="0">
              <a:solidFill>
                <a:prstClr val="black"/>
              </a:solidFill>
            </a:endParaRPr>
          </a:p>
        </p:txBody>
      </p:sp>
    </p:spTree>
    <p:extLst>
      <p:ext uri="{BB962C8B-B14F-4D97-AF65-F5344CB8AC3E}">
        <p14:creationId xmlns:p14="http://schemas.microsoft.com/office/powerpoint/2010/main" val="41909627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4.11.1    </a:t>
            </a:r>
            <a:r>
              <a:rPr lang="zh-CN" altLang="en-US" sz="3200" dirty="0" smtClean="0">
                <a:solidFill>
                  <a:prstClr val="white"/>
                </a:solidFill>
                <a:latin typeface="微软雅黑" panose="020B0503020204020204" pitchFamily="34" charset="-122"/>
                <a:ea typeface="微软雅黑" panose="020B0503020204020204" pitchFamily="34" charset="-122"/>
              </a:rPr>
              <a:t>光纤接续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707305" y="2911541"/>
            <a:ext cx="8905740" cy="2000548"/>
          </a:xfrm>
          <a:prstGeom prst="rect">
            <a:avLst/>
          </a:prstGeom>
          <a:noFill/>
          <a:ln w="9525">
            <a:noFill/>
          </a:ln>
        </p:spPr>
        <p:txBody>
          <a:bodyPr wrap="square">
            <a:spAutoFit/>
          </a:bodyPr>
          <a:lstStyle/>
          <a:p>
            <a:r>
              <a:rPr lang="en-US" altLang="zh-CN" sz="2800" b="1" dirty="0">
                <a:solidFill>
                  <a:prstClr val="black"/>
                </a:solidFill>
              </a:rPr>
              <a:t>5. </a:t>
            </a:r>
            <a:r>
              <a:rPr lang="zh-CN" altLang="en-US" sz="2800" b="1" dirty="0">
                <a:solidFill>
                  <a:prstClr val="black"/>
                </a:solidFill>
              </a:rPr>
              <a:t>光纤冷接</a:t>
            </a:r>
            <a:endParaRPr lang="en-US" altLang="zh-CN" sz="2400" dirty="0" smtClean="0">
              <a:solidFill>
                <a:prstClr val="black"/>
              </a:solidFill>
            </a:endParaRPr>
          </a:p>
          <a:p>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(1)</a:t>
            </a:r>
            <a:r>
              <a:rPr lang="zh-CN" altLang="en-US" sz="2400" dirty="0">
                <a:solidFill>
                  <a:prstClr val="black"/>
                </a:solidFill>
              </a:rPr>
              <a:t>光纤冷接子和光纤快速连接器</a:t>
            </a:r>
            <a:endParaRPr lang="en-US" altLang="zh-CN" sz="2400" dirty="0" smtClean="0">
              <a:solidFill>
                <a:prstClr val="black"/>
              </a:solidFill>
            </a:endParaRPr>
          </a:p>
          <a:p>
            <a:r>
              <a:rPr lang="en-US" altLang="zh-CN" sz="2400" dirty="0" smtClean="0">
                <a:solidFill>
                  <a:prstClr val="black"/>
                </a:solidFill>
              </a:rPr>
              <a:t>      </a:t>
            </a:r>
            <a:endParaRPr lang="zh-CN" altLang="en-US" sz="2400" dirty="0">
              <a:solidFill>
                <a:prstClr val="black"/>
              </a:solidFill>
            </a:endParaRPr>
          </a:p>
          <a:p>
            <a:r>
              <a:rPr lang="en-US" altLang="zh-CN" sz="2400" dirty="0" smtClean="0">
                <a:solidFill>
                  <a:prstClr val="black"/>
                </a:solidFill>
              </a:rPr>
              <a:t>       (2)</a:t>
            </a:r>
            <a:r>
              <a:rPr lang="zh-CN" altLang="en-US" sz="2400" dirty="0">
                <a:solidFill>
                  <a:prstClr val="black"/>
                </a:solidFill>
              </a:rPr>
              <a:t>光纤冷接操作方法</a:t>
            </a:r>
            <a:endParaRPr lang="en-US" altLang="zh-CN" sz="2400" dirty="0" smtClean="0">
              <a:solidFill>
                <a:prstClr val="black"/>
              </a:solidFill>
            </a:endParaRPr>
          </a:p>
        </p:txBody>
      </p:sp>
    </p:spTree>
    <p:extLst>
      <p:ext uri="{BB962C8B-B14F-4D97-AF65-F5344CB8AC3E}">
        <p14:creationId xmlns:p14="http://schemas.microsoft.com/office/powerpoint/2010/main" val="11167557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接续与局</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站</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光缆成端</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49487" y="2643588"/>
            <a:ext cx="5179337"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光纤接续</a:t>
            </a:r>
          </a:p>
        </p:txBody>
      </p:sp>
      <p:sp>
        <p:nvSpPr>
          <p:cNvPr id="7" name="Oval 9"/>
          <p:cNvSpPr/>
          <p:nvPr/>
        </p:nvSpPr>
        <p:spPr>
          <a:xfrm>
            <a:off x="2315183" y="2702973"/>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49488" y="477783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局</a:t>
            </a:r>
            <a:r>
              <a:rPr lang="en-US" altLang="zh-CN" sz="2800" b="1" dirty="0">
                <a:solidFill>
                  <a:prstClr val="black"/>
                </a:solidFill>
                <a:latin typeface="微软雅黑" panose="020B0503020204020204" pitchFamily="34" charset="-122"/>
                <a:ea typeface="微软雅黑" panose="020B0503020204020204" pitchFamily="34" charset="-122"/>
              </a:rPr>
              <a:t>(</a:t>
            </a:r>
            <a:r>
              <a:rPr lang="zh-CN" altLang="en-US" sz="2800" b="1" dirty="0">
                <a:solidFill>
                  <a:prstClr val="black"/>
                </a:solidFill>
                <a:latin typeface="微软雅黑" panose="020B0503020204020204" pitchFamily="34" charset="-122"/>
                <a:ea typeface="微软雅黑" panose="020B0503020204020204" pitchFamily="34" charset="-122"/>
              </a:rPr>
              <a:t>站</a:t>
            </a:r>
            <a:r>
              <a:rPr lang="en-US" altLang="zh-CN" sz="2800" b="1" dirty="0">
                <a:solidFill>
                  <a:prstClr val="black"/>
                </a:solidFill>
                <a:latin typeface="微软雅黑" panose="020B0503020204020204" pitchFamily="34" charset="-122"/>
                <a:ea typeface="微软雅黑" panose="020B0503020204020204" pitchFamily="34" charset="-122"/>
              </a:rPr>
              <a:t>)</a:t>
            </a:r>
            <a:r>
              <a:rPr lang="zh-CN" altLang="en-US" sz="2800" b="1" dirty="0">
                <a:solidFill>
                  <a:prstClr val="black"/>
                </a:solidFill>
                <a:latin typeface="微软雅黑" panose="020B0503020204020204" pitchFamily="34" charset="-122"/>
                <a:ea typeface="微软雅黑" panose="020B0503020204020204" pitchFamily="34" charset="-122"/>
              </a:rPr>
              <a:t>光缆成端</a:t>
            </a:r>
          </a:p>
        </p:txBody>
      </p:sp>
      <p:sp>
        <p:nvSpPr>
          <p:cNvPr id="12" name="Oval 9"/>
          <p:cNvSpPr/>
          <p:nvPr>
            <p:custDataLst>
              <p:tags r:id="rId3"/>
            </p:custDataLst>
          </p:nvPr>
        </p:nvSpPr>
        <p:spPr>
          <a:xfrm>
            <a:off x="2315183" y="489054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49488" y="3711795"/>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光缆接续</a:t>
            </a:r>
          </a:p>
        </p:txBody>
      </p:sp>
      <p:sp>
        <p:nvSpPr>
          <p:cNvPr id="13" name="Oval 9"/>
          <p:cNvSpPr/>
          <p:nvPr>
            <p:custDataLst>
              <p:tags r:id="rId4"/>
            </p:custDataLst>
          </p:nvPr>
        </p:nvSpPr>
        <p:spPr>
          <a:xfrm>
            <a:off x="2315183" y="382450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7208283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4.11.2    </a:t>
            </a:r>
            <a:r>
              <a:rPr lang="zh-CN" altLang="en-US" sz="3200" dirty="0" smtClean="0">
                <a:solidFill>
                  <a:prstClr val="white"/>
                </a:solidFill>
                <a:latin typeface="微软雅黑" panose="020B0503020204020204" pitchFamily="34" charset="-122"/>
                <a:ea typeface="微软雅黑" panose="020B0503020204020204" pitchFamily="34" charset="-122"/>
              </a:rPr>
              <a:t>光缆接续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485517" y="2065234"/>
            <a:ext cx="7602066" cy="3170099"/>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接续一般要求</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en-US" altLang="zh-CN" sz="2400" dirty="0" smtClean="0">
                <a:solidFill>
                  <a:prstClr val="black"/>
                </a:solidFill>
              </a:rPr>
              <a:t>      </a:t>
            </a:r>
            <a:endParaRPr lang="zh-CN" altLang="en-US" sz="2400" dirty="0">
              <a:solidFill>
                <a:prstClr val="black"/>
              </a:solidFill>
            </a:endParaRPr>
          </a:p>
          <a:p>
            <a:r>
              <a:rPr lang="en-US" altLang="zh-CN" sz="2800" b="1" dirty="0">
                <a:solidFill>
                  <a:prstClr val="black"/>
                </a:solidFill>
              </a:rPr>
              <a:t>2.  </a:t>
            </a:r>
            <a:r>
              <a:rPr lang="zh-CN" altLang="en-US" sz="2800" b="1" dirty="0">
                <a:solidFill>
                  <a:prstClr val="black"/>
                </a:solidFill>
              </a:rPr>
              <a:t>光缆接头盒和接头外护套密封接续方式</a:t>
            </a:r>
            <a:endParaRPr lang="en-US" altLang="zh-CN" sz="2800" b="1" dirty="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）光缆接头盒</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）光缆接头</a:t>
            </a:r>
            <a:r>
              <a:rPr lang="zh-CN" altLang="en-US" sz="2400" dirty="0">
                <a:solidFill>
                  <a:prstClr val="black"/>
                </a:solidFill>
              </a:rPr>
              <a:t>外护套密封接续方式</a:t>
            </a:r>
            <a:endParaRPr lang="en-US" altLang="zh-CN" sz="2400" dirty="0" smtClean="0">
              <a:solidFill>
                <a:prstClr val="black"/>
              </a:solidFill>
            </a:endParaRPr>
          </a:p>
        </p:txBody>
      </p:sp>
    </p:spTree>
    <p:extLst>
      <p:ext uri="{BB962C8B-B14F-4D97-AF65-F5344CB8AC3E}">
        <p14:creationId xmlns:p14="http://schemas.microsoft.com/office/powerpoint/2010/main" val="12817653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4.11.2    </a:t>
            </a:r>
            <a:r>
              <a:rPr lang="zh-CN" altLang="en-US" sz="3200" dirty="0" smtClean="0">
                <a:solidFill>
                  <a:prstClr val="white"/>
                </a:solidFill>
                <a:latin typeface="微软雅黑" panose="020B0503020204020204" pitchFamily="34" charset="-122"/>
                <a:ea typeface="微软雅黑" panose="020B0503020204020204" pitchFamily="34" charset="-122"/>
              </a:rPr>
              <a:t>光缆接续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611977" y="1860954"/>
            <a:ext cx="7602066" cy="4216539"/>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光缆接续步骤</a:t>
            </a:r>
            <a:endParaRPr lang="en-US" altLang="zh-CN"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接续前</a:t>
            </a:r>
            <a:r>
              <a:rPr lang="zh-CN" altLang="en-US" sz="2400" dirty="0" smtClean="0">
                <a:solidFill>
                  <a:prstClr val="black"/>
                </a:solidFill>
              </a:rPr>
              <a:t>准备</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）接续</a:t>
            </a:r>
            <a:r>
              <a:rPr lang="zh-CN" altLang="en-US" sz="2400" dirty="0">
                <a:solidFill>
                  <a:prstClr val="black"/>
                </a:solidFill>
              </a:rPr>
              <a:t>位置</a:t>
            </a:r>
            <a:r>
              <a:rPr lang="zh-CN" altLang="en-US" sz="2400" dirty="0" smtClean="0">
                <a:solidFill>
                  <a:prstClr val="black"/>
                </a:solidFill>
              </a:rPr>
              <a:t>确定</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）光缆</a:t>
            </a:r>
            <a:r>
              <a:rPr lang="zh-CN" altLang="en-US" sz="2400" dirty="0">
                <a:solidFill>
                  <a:prstClr val="black"/>
                </a:solidFill>
              </a:rPr>
              <a:t>护层开</a:t>
            </a:r>
            <a:r>
              <a:rPr lang="zh-CN" altLang="en-US" sz="2400" dirty="0" smtClean="0">
                <a:solidFill>
                  <a:prstClr val="black"/>
                </a:solidFill>
              </a:rPr>
              <a:t>剥</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）加强构件和护层</a:t>
            </a:r>
            <a:r>
              <a:rPr lang="zh-CN" altLang="en-US" sz="2400" dirty="0" smtClean="0">
                <a:solidFill>
                  <a:prstClr val="black"/>
                </a:solidFill>
              </a:rPr>
              <a:t>连接</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）光纤接续</a:t>
            </a:r>
            <a:endParaRPr lang="en-US" altLang="zh-CN" sz="2400" dirty="0" smtClean="0">
              <a:solidFill>
                <a:prstClr val="black"/>
              </a:solidFill>
            </a:endParaRPr>
          </a:p>
        </p:txBody>
      </p:sp>
    </p:spTree>
    <p:extLst>
      <p:ext uri="{BB962C8B-B14F-4D97-AF65-F5344CB8AC3E}">
        <p14:creationId xmlns:p14="http://schemas.microsoft.com/office/powerpoint/2010/main" val="21970902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4.11.2    </a:t>
            </a:r>
            <a:r>
              <a:rPr lang="zh-CN" altLang="en-US" sz="3200" dirty="0" smtClean="0">
                <a:solidFill>
                  <a:prstClr val="white"/>
                </a:solidFill>
                <a:latin typeface="微软雅黑" panose="020B0503020204020204" pitchFamily="34" charset="-122"/>
                <a:ea typeface="微软雅黑" panose="020B0503020204020204" pitchFamily="34" charset="-122"/>
              </a:rPr>
              <a:t>光缆接续</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524428" y="2230605"/>
            <a:ext cx="7602066" cy="347787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光缆接续步骤</a:t>
            </a:r>
            <a:endParaRPr lang="en-US" altLang="zh-CN" sz="2400"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a:solidFill>
                  <a:prstClr val="black"/>
                </a:solidFill>
              </a:rPr>
              <a:t>）光纤连接损耗的现场监测、</a:t>
            </a:r>
            <a:r>
              <a:rPr lang="zh-CN" altLang="en-US" sz="2400" dirty="0" smtClean="0">
                <a:solidFill>
                  <a:prstClr val="black"/>
                </a:solidFill>
              </a:rPr>
              <a:t>评价</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）光纤</a:t>
            </a:r>
            <a:r>
              <a:rPr lang="zh-CN" altLang="en-US" sz="2400" dirty="0">
                <a:solidFill>
                  <a:prstClr val="black"/>
                </a:solidFill>
              </a:rPr>
              <a:t>余留长度的收容</a:t>
            </a:r>
            <a:r>
              <a:rPr lang="zh-CN" altLang="en-US" sz="2400" dirty="0" smtClean="0">
                <a:solidFill>
                  <a:prstClr val="black"/>
                </a:solidFill>
              </a:rPr>
              <a:t>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）接头</a:t>
            </a:r>
            <a:r>
              <a:rPr lang="zh-CN" altLang="en-US" sz="2400" dirty="0">
                <a:solidFill>
                  <a:prstClr val="black"/>
                </a:solidFill>
              </a:rPr>
              <a:t>盒</a:t>
            </a:r>
            <a:r>
              <a:rPr lang="zh-CN" altLang="en-US" sz="2400" dirty="0" smtClean="0">
                <a:solidFill>
                  <a:prstClr val="black"/>
                </a:solidFill>
              </a:rPr>
              <a:t>封装</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）接头</a:t>
            </a:r>
            <a:r>
              <a:rPr lang="zh-CN" altLang="en-US" sz="2400" dirty="0">
                <a:solidFill>
                  <a:prstClr val="black"/>
                </a:solidFill>
              </a:rPr>
              <a:t>盒安装</a:t>
            </a:r>
            <a:r>
              <a:rPr lang="zh-CN" altLang="en-US" sz="2400" dirty="0" smtClean="0">
                <a:solidFill>
                  <a:prstClr val="black"/>
                </a:solidFill>
              </a:rPr>
              <a:t>固定</a:t>
            </a:r>
            <a:endParaRPr lang="en-US" altLang="zh-CN" sz="2400" dirty="0" smtClean="0">
              <a:solidFill>
                <a:prstClr val="black"/>
              </a:solidFill>
            </a:endParaRPr>
          </a:p>
        </p:txBody>
      </p:sp>
    </p:spTree>
    <p:extLst>
      <p:ext uri="{BB962C8B-B14F-4D97-AF65-F5344CB8AC3E}">
        <p14:creationId xmlns:p14="http://schemas.microsoft.com/office/powerpoint/2010/main" val="26587014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单模光纤标准和应用</a:t>
            </a:r>
          </a:p>
        </p:txBody>
      </p:sp>
      <p:sp>
        <p:nvSpPr>
          <p:cNvPr id="4" name="文本框 3"/>
          <p:cNvSpPr txBox="1"/>
          <p:nvPr/>
        </p:nvSpPr>
        <p:spPr>
          <a:xfrm>
            <a:off x="1127183" y="2508712"/>
            <a:ext cx="10531475" cy="3323089"/>
          </a:xfrm>
          <a:prstGeom prst="rect">
            <a:avLst/>
          </a:prstGeom>
          <a:noFill/>
        </p:spPr>
        <p:txBody>
          <a:bodyPr wrap="square" rtlCol="0">
            <a:spAutoFit/>
          </a:bodyPr>
          <a:lstStyle/>
          <a:p>
            <a:pPr>
              <a:lnSpc>
                <a:spcPct val="110000"/>
              </a:lnSpc>
            </a:pPr>
            <a:r>
              <a:rPr lang="zh-CN" altLang="en-US" sz="2400" dirty="0" smtClean="0">
                <a:solidFill>
                  <a:srgbClr val="FF0000"/>
                </a:solidFill>
              </a:rPr>
              <a:t>        （</a:t>
            </a:r>
            <a:r>
              <a:rPr lang="en-US" altLang="zh-CN" sz="2400" dirty="0">
                <a:solidFill>
                  <a:srgbClr val="FF0000"/>
                </a:solidFill>
              </a:rPr>
              <a:t>3) G.654</a:t>
            </a:r>
            <a:r>
              <a:rPr lang="zh-CN" altLang="en-US" sz="2400" dirty="0">
                <a:solidFill>
                  <a:srgbClr val="FF0000"/>
                </a:solidFill>
              </a:rPr>
              <a:t>截止波长位移单模光纤</a:t>
            </a:r>
          </a:p>
          <a:p>
            <a:pPr>
              <a:lnSpc>
                <a:spcPct val="110000"/>
              </a:lnSpc>
            </a:pPr>
            <a:r>
              <a:rPr lang="en-US" altLang="zh-CN" sz="2400" dirty="0" smtClean="0"/>
              <a:t>        G.654</a:t>
            </a:r>
            <a:r>
              <a:rPr lang="zh-CN" altLang="en-US" sz="2400" dirty="0"/>
              <a:t>被</a:t>
            </a:r>
            <a:r>
              <a:rPr lang="en-US" altLang="zh-CN" sz="2400" dirty="0"/>
              <a:t>ITU-T </a:t>
            </a:r>
            <a:r>
              <a:rPr lang="zh-CN" altLang="en-US" sz="2400" dirty="0"/>
              <a:t>定</a:t>
            </a:r>
            <a:r>
              <a:rPr lang="en-US" altLang="zh-CN" sz="2400" dirty="0"/>
              <a:t> </a:t>
            </a:r>
            <a:r>
              <a:rPr lang="zh-CN" altLang="en-US" sz="2400" dirty="0"/>
              <a:t>义</a:t>
            </a:r>
            <a:r>
              <a:rPr lang="en-US" altLang="zh-CN" sz="2400" dirty="0"/>
              <a:t> </a:t>
            </a:r>
            <a:r>
              <a:rPr lang="zh-CN" altLang="en-US" sz="2400" dirty="0"/>
              <a:t>为</a:t>
            </a:r>
            <a:r>
              <a:rPr lang="en-US" altLang="zh-CN" sz="2400" dirty="0"/>
              <a:t> </a:t>
            </a:r>
            <a:r>
              <a:rPr lang="zh-CN" altLang="en-US" sz="2400" dirty="0"/>
              <a:t>截</a:t>
            </a:r>
            <a:r>
              <a:rPr lang="en-US" altLang="zh-CN" sz="2400" dirty="0"/>
              <a:t> </a:t>
            </a:r>
            <a:r>
              <a:rPr lang="zh-CN" altLang="en-US" sz="2400" dirty="0"/>
              <a:t>止</a:t>
            </a:r>
            <a:r>
              <a:rPr lang="en-US" altLang="zh-CN" sz="2400" dirty="0"/>
              <a:t> </a:t>
            </a:r>
            <a:r>
              <a:rPr lang="zh-CN" altLang="en-US" sz="2400" dirty="0"/>
              <a:t>波</a:t>
            </a:r>
            <a:r>
              <a:rPr lang="en-US" altLang="zh-CN" sz="2400" dirty="0"/>
              <a:t> </a:t>
            </a:r>
            <a:r>
              <a:rPr lang="zh-CN" altLang="en-US" sz="2400" dirty="0"/>
              <a:t>长</a:t>
            </a:r>
            <a:r>
              <a:rPr lang="en-US" altLang="zh-CN" sz="2400" dirty="0"/>
              <a:t> </a:t>
            </a:r>
            <a:r>
              <a:rPr lang="zh-CN" altLang="en-US" sz="2400" dirty="0"/>
              <a:t>位</a:t>
            </a:r>
            <a:r>
              <a:rPr lang="en-US" altLang="zh-CN" sz="2400" dirty="0"/>
              <a:t> </a:t>
            </a:r>
            <a:r>
              <a:rPr lang="zh-CN" altLang="en-US" sz="2400" dirty="0"/>
              <a:t>移</a:t>
            </a:r>
            <a:r>
              <a:rPr lang="en-US" altLang="zh-CN" sz="2400" dirty="0"/>
              <a:t> </a:t>
            </a:r>
            <a:r>
              <a:rPr lang="zh-CN" altLang="en-US" sz="2400" dirty="0"/>
              <a:t>单</a:t>
            </a:r>
            <a:r>
              <a:rPr lang="en-US" altLang="zh-CN" sz="2400" dirty="0"/>
              <a:t> </a:t>
            </a:r>
            <a:r>
              <a:rPr lang="zh-CN" altLang="en-US" sz="2400" dirty="0"/>
              <a:t>模</a:t>
            </a:r>
            <a:r>
              <a:rPr lang="en-US" altLang="zh-CN" sz="2400" dirty="0"/>
              <a:t> </a:t>
            </a:r>
            <a:r>
              <a:rPr lang="zh-CN" altLang="en-US" sz="2400" dirty="0"/>
              <a:t>光</a:t>
            </a:r>
            <a:r>
              <a:rPr lang="en-US" altLang="zh-CN" sz="2400" dirty="0"/>
              <a:t> </a:t>
            </a:r>
            <a:r>
              <a:rPr lang="zh-CN" altLang="en-US" sz="2400" dirty="0"/>
              <a:t>纤</a:t>
            </a:r>
            <a:r>
              <a:rPr lang="en-US" altLang="zh-CN" sz="2400" dirty="0"/>
              <a:t> (cut-</a:t>
            </a:r>
            <a:r>
              <a:rPr lang="en-US" altLang="zh-CN" sz="2400" dirty="0" err="1"/>
              <a:t>offshiftedsingle</a:t>
            </a:r>
            <a:r>
              <a:rPr lang="en-US" altLang="zh-CN" sz="2400" dirty="0"/>
              <a:t>-</a:t>
            </a:r>
            <a:r>
              <a:rPr lang="en-US" altLang="zh-CN" sz="2400" dirty="0" err="1"/>
              <a:t>modefiber,CSF</a:t>
            </a:r>
            <a:r>
              <a:rPr lang="en-US" altLang="zh-CN" sz="2400" dirty="0"/>
              <a:t>),</a:t>
            </a:r>
            <a:r>
              <a:rPr lang="zh-CN" altLang="en-US" sz="2400" dirty="0"/>
              <a:t>这种光纤优化了在</a:t>
            </a:r>
            <a:r>
              <a:rPr lang="en-US" altLang="zh-CN" sz="2400" dirty="0"/>
              <a:t>1500~1600nm </a:t>
            </a:r>
            <a:r>
              <a:rPr lang="zh-CN" altLang="en-US" sz="2400" dirty="0"/>
              <a:t>波长区域的操作。</a:t>
            </a:r>
            <a:r>
              <a:rPr lang="en-US" altLang="zh-CN" sz="2400" dirty="0"/>
              <a:t>G.654</a:t>
            </a:r>
            <a:r>
              <a:rPr lang="zh-CN" altLang="en-US" sz="2400" dirty="0"/>
              <a:t>光纤在</a:t>
            </a:r>
            <a:r>
              <a:rPr lang="en-US" altLang="zh-CN" sz="2400" dirty="0"/>
              <a:t>1300nm </a:t>
            </a:r>
            <a:r>
              <a:rPr lang="zh-CN" altLang="en-US" sz="2400" dirty="0"/>
              <a:t>波长区域的色散为零</a:t>
            </a:r>
            <a:r>
              <a:rPr lang="en-US" altLang="zh-CN" sz="2400" dirty="0"/>
              <a:t>,</a:t>
            </a:r>
            <a:r>
              <a:rPr lang="zh-CN" altLang="en-US" sz="2400" dirty="0"/>
              <a:t>但在</a:t>
            </a:r>
            <a:r>
              <a:rPr lang="en-US" altLang="zh-CN" sz="2400" dirty="0"/>
              <a:t>1550nm </a:t>
            </a:r>
            <a:r>
              <a:rPr lang="zh-CN" altLang="en-US" sz="2400" dirty="0"/>
              <a:t>波长区域色散较大。</a:t>
            </a:r>
          </a:p>
          <a:p>
            <a:pPr>
              <a:lnSpc>
                <a:spcPct val="110000"/>
              </a:lnSpc>
            </a:pPr>
            <a:r>
              <a:rPr lang="en-US" altLang="zh-CN" sz="2400" dirty="0" smtClean="0"/>
              <a:t>        G.654</a:t>
            </a:r>
            <a:r>
              <a:rPr lang="zh-CN" altLang="en-US" sz="2400" dirty="0"/>
              <a:t>光纤包括</a:t>
            </a:r>
            <a:r>
              <a:rPr lang="en-US" altLang="zh-CN" sz="2400" dirty="0"/>
              <a:t> G.654A</a:t>
            </a:r>
            <a:r>
              <a:rPr lang="zh-CN" altLang="en-US" sz="2400" dirty="0"/>
              <a:t>、</a:t>
            </a:r>
            <a:r>
              <a:rPr lang="en-US" altLang="zh-CN" sz="2400" dirty="0"/>
              <a:t>G.654B</a:t>
            </a:r>
            <a:r>
              <a:rPr lang="zh-CN" altLang="en-US" sz="2400" dirty="0"/>
              <a:t>、</a:t>
            </a:r>
            <a:r>
              <a:rPr lang="en-US" altLang="zh-CN" sz="2400" dirty="0"/>
              <a:t>G.654C</a:t>
            </a:r>
            <a:r>
              <a:rPr lang="zh-CN" altLang="en-US" sz="2400" dirty="0"/>
              <a:t>、</a:t>
            </a:r>
            <a:r>
              <a:rPr lang="en-US" altLang="zh-CN" sz="2400" dirty="0"/>
              <a:t>G.654D</a:t>
            </a:r>
            <a:r>
              <a:rPr lang="zh-CN" altLang="en-US" sz="2400" dirty="0"/>
              <a:t>和</a:t>
            </a:r>
            <a:r>
              <a:rPr lang="en-US" altLang="zh-CN" sz="2400" dirty="0"/>
              <a:t> G.654E</a:t>
            </a:r>
            <a:r>
              <a:rPr lang="zh-CN" altLang="en-US" sz="2400" dirty="0"/>
              <a:t>五种光纤类型</a:t>
            </a:r>
            <a:r>
              <a:rPr lang="en-US" altLang="zh-CN" sz="2400" dirty="0"/>
              <a:t>,</a:t>
            </a:r>
            <a:r>
              <a:rPr lang="zh-CN" altLang="en-US" sz="2400" dirty="0"/>
              <a:t>其特点和应用各不相同</a:t>
            </a:r>
            <a:r>
              <a:rPr lang="en-US" altLang="zh-CN" sz="2400" dirty="0"/>
              <a:t>,</a:t>
            </a:r>
            <a:r>
              <a:rPr lang="zh-CN" altLang="en-US" sz="2400" dirty="0"/>
              <a:t>其中</a:t>
            </a:r>
            <a:r>
              <a:rPr lang="en-US" altLang="zh-CN" sz="2400" dirty="0"/>
              <a:t> G.654A</a:t>
            </a:r>
            <a:r>
              <a:rPr lang="zh-CN" altLang="en-US" sz="2400" dirty="0"/>
              <a:t>、</a:t>
            </a:r>
            <a:r>
              <a:rPr lang="en-US" altLang="zh-CN" sz="2400" dirty="0"/>
              <a:t>G.654B</a:t>
            </a:r>
            <a:r>
              <a:rPr lang="zh-CN" altLang="en-US" sz="2400" dirty="0"/>
              <a:t>、</a:t>
            </a:r>
            <a:r>
              <a:rPr lang="en-US" altLang="zh-CN" sz="2400" dirty="0"/>
              <a:t>G.654C</a:t>
            </a:r>
            <a:r>
              <a:rPr lang="zh-CN" altLang="en-US" sz="2400" dirty="0"/>
              <a:t>和</a:t>
            </a:r>
            <a:r>
              <a:rPr lang="en-US" altLang="zh-CN" sz="2400" dirty="0"/>
              <a:t> G.654D</a:t>
            </a:r>
            <a:r>
              <a:rPr lang="zh-CN" altLang="en-US" sz="2400" dirty="0"/>
              <a:t>光纤适用于长距离海底应用。</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接续与局</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站</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光缆成端</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49487" y="2643588"/>
            <a:ext cx="5179337"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光纤接续</a:t>
            </a:r>
          </a:p>
        </p:txBody>
      </p:sp>
      <p:sp>
        <p:nvSpPr>
          <p:cNvPr id="7" name="Oval 9"/>
          <p:cNvSpPr/>
          <p:nvPr/>
        </p:nvSpPr>
        <p:spPr>
          <a:xfrm>
            <a:off x="2315183" y="2702973"/>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49488" y="477783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局</a:t>
            </a:r>
            <a:r>
              <a:rPr lang="en-US" altLang="zh-CN" sz="2800" b="1" dirty="0">
                <a:solidFill>
                  <a:srgbClr val="FF0000"/>
                </a:solidFill>
                <a:latin typeface="微软雅黑" panose="020B0503020204020204" pitchFamily="34" charset="-122"/>
                <a:ea typeface="微软雅黑" panose="020B0503020204020204" pitchFamily="34" charset="-122"/>
              </a:rPr>
              <a:t>(</a:t>
            </a:r>
            <a:r>
              <a:rPr lang="zh-CN" altLang="en-US" sz="2800" b="1" dirty="0">
                <a:solidFill>
                  <a:srgbClr val="FF0000"/>
                </a:solidFill>
                <a:latin typeface="微软雅黑" panose="020B0503020204020204" pitchFamily="34" charset="-122"/>
                <a:ea typeface="微软雅黑" panose="020B0503020204020204" pitchFamily="34" charset="-122"/>
              </a:rPr>
              <a:t>站</a:t>
            </a:r>
            <a:r>
              <a:rPr lang="en-US" altLang="zh-CN" sz="2800" b="1" dirty="0">
                <a:solidFill>
                  <a:srgbClr val="FF0000"/>
                </a:solidFill>
                <a:latin typeface="微软雅黑" panose="020B0503020204020204" pitchFamily="34" charset="-122"/>
                <a:ea typeface="微软雅黑" panose="020B0503020204020204" pitchFamily="34" charset="-122"/>
              </a:rPr>
              <a:t>)</a:t>
            </a:r>
            <a:r>
              <a:rPr lang="zh-CN" altLang="en-US" sz="2800" b="1" dirty="0">
                <a:solidFill>
                  <a:srgbClr val="FF0000"/>
                </a:solidFill>
                <a:latin typeface="微软雅黑" panose="020B0503020204020204" pitchFamily="34" charset="-122"/>
                <a:ea typeface="微软雅黑" panose="020B0503020204020204" pitchFamily="34" charset="-122"/>
              </a:rPr>
              <a:t>光缆成端</a:t>
            </a:r>
          </a:p>
        </p:txBody>
      </p:sp>
      <p:sp>
        <p:nvSpPr>
          <p:cNvPr id="12" name="Oval 9"/>
          <p:cNvSpPr/>
          <p:nvPr>
            <p:custDataLst>
              <p:tags r:id="rId3"/>
            </p:custDataLst>
          </p:nvPr>
        </p:nvSpPr>
        <p:spPr>
          <a:xfrm>
            <a:off x="2315183" y="489054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49488" y="3711795"/>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光缆接续</a:t>
            </a:r>
          </a:p>
        </p:txBody>
      </p:sp>
      <p:sp>
        <p:nvSpPr>
          <p:cNvPr id="13" name="Oval 9"/>
          <p:cNvSpPr/>
          <p:nvPr>
            <p:custDataLst>
              <p:tags r:id="rId4"/>
            </p:custDataLst>
          </p:nvPr>
        </p:nvSpPr>
        <p:spPr>
          <a:xfrm>
            <a:off x="2315183" y="382450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050499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4.11.3   </a:t>
            </a:r>
            <a:r>
              <a:rPr lang="zh-CN" altLang="en-US" sz="3200" dirty="0" smtClean="0">
                <a:solidFill>
                  <a:prstClr val="white"/>
                </a:solidFill>
                <a:latin typeface="微软雅黑" panose="020B0503020204020204" pitchFamily="34" charset="-122"/>
                <a:ea typeface="微软雅黑" panose="020B0503020204020204" pitchFamily="34" charset="-122"/>
              </a:rPr>
              <a:t>局</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站</a:t>
            </a:r>
            <a:r>
              <a:rPr lang="en-US" altLang="zh-CN" sz="3200" dirty="0">
                <a:solidFill>
                  <a:prstClr val="white"/>
                </a:solidFill>
                <a:latin typeface="微软雅黑" panose="020B0503020204020204" pitchFamily="34" charset="-122"/>
                <a:ea typeface="微软雅黑" panose="020B0503020204020204" pitchFamily="34" charset="-122"/>
              </a:rPr>
              <a:t>)</a:t>
            </a:r>
            <a:r>
              <a:rPr lang="zh-CN" altLang="en-US" sz="3200" dirty="0">
                <a:solidFill>
                  <a:prstClr val="white"/>
                </a:solidFill>
                <a:latin typeface="微软雅黑" panose="020B0503020204020204" pitchFamily="34" charset="-122"/>
                <a:ea typeface="微软雅黑" panose="020B0503020204020204" pitchFamily="34" charset="-122"/>
              </a:rPr>
              <a:t>光缆成端</a:t>
            </a:r>
          </a:p>
        </p:txBody>
      </p:sp>
      <p:sp>
        <p:nvSpPr>
          <p:cNvPr id="9220" name="文本框 7"/>
          <p:cNvSpPr txBox="1"/>
          <p:nvPr/>
        </p:nvSpPr>
        <p:spPr>
          <a:xfrm>
            <a:off x="1979680" y="2405703"/>
            <a:ext cx="7602066" cy="2800767"/>
          </a:xfrm>
          <a:prstGeom prst="rect">
            <a:avLst/>
          </a:prstGeom>
          <a:noFill/>
          <a:ln w="9525">
            <a:noFill/>
          </a:ln>
        </p:spPr>
        <p:txBody>
          <a:bodyPr wrap="square">
            <a:spAutoFit/>
          </a:bodyPr>
          <a:lstStyle/>
          <a:p>
            <a:r>
              <a:rPr lang="en-US" altLang="zh-CN" sz="2800" b="1" dirty="0">
                <a:solidFill>
                  <a:prstClr val="black"/>
                </a:solidFill>
              </a:rPr>
              <a:t>1.</a:t>
            </a:r>
            <a:r>
              <a:rPr lang="zh-CN" altLang="en-US" sz="2800" b="1" dirty="0">
                <a:solidFill>
                  <a:prstClr val="black"/>
                </a:solidFill>
              </a:rPr>
              <a:t>局</a:t>
            </a:r>
            <a:r>
              <a:rPr lang="en-US" altLang="zh-CN" sz="2800" b="1" dirty="0">
                <a:solidFill>
                  <a:prstClr val="black"/>
                </a:solidFill>
              </a:rPr>
              <a:t>(</a:t>
            </a:r>
            <a:r>
              <a:rPr lang="zh-CN" altLang="en-US" sz="2800" b="1" dirty="0">
                <a:solidFill>
                  <a:prstClr val="black"/>
                </a:solidFill>
              </a:rPr>
              <a:t>站</a:t>
            </a:r>
            <a:r>
              <a:rPr lang="en-US" altLang="zh-CN" sz="2800" b="1" dirty="0">
                <a:solidFill>
                  <a:prstClr val="black"/>
                </a:solidFill>
              </a:rPr>
              <a:t>)</a:t>
            </a:r>
            <a:r>
              <a:rPr lang="zh-CN" altLang="en-US" sz="2800" b="1" dirty="0">
                <a:solidFill>
                  <a:prstClr val="black"/>
                </a:solidFill>
              </a:rPr>
              <a:t>光缆成端方法</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a:t>
            </a:r>
            <a:r>
              <a:rPr lang="en-US" altLang="zh-CN" sz="2400" dirty="0">
                <a:solidFill>
                  <a:prstClr val="black"/>
                </a:solidFill>
              </a:rPr>
              <a:t>ODF</a:t>
            </a:r>
            <a:r>
              <a:rPr lang="zh-CN" altLang="en-US" sz="2400" dirty="0">
                <a:solidFill>
                  <a:prstClr val="black"/>
                </a:solidFill>
              </a:rPr>
              <a:t>成</a:t>
            </a:r>
            <a:r>
              <a:rPr lang="zh-CN" altLang="en-US" sz="2400" dirty="0" smtClean="0">
                <a:solidFill>
                  <a:prstClr val="black"/>
                </a:solidFill>
              </a:rPr>
              <a:t>端</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zh-CN" altLang="en-US" sz="2400" dirty="0">
                <a:solidFill>
                  <a:prstClr val="black"/>
                </a:solidFill>
              </a:rPr>
              <a:t>终端盒成端</a:t>
            </a:r>
            <a:endParaRPr lang="en-US" altLang="zh-CN" sz="2400" dirty="0" smtClean="0">
              <a:solidFill>
                <a:prstClr val="black"/>
              </a:solidFill>
            </a:endParaRPr>
          </a:p>
          <a:p>
            <a:endParaRPr lang="en-US" altLang="zh-CN" sz="2400" dirty="0" smtClean="0">
              <a:solidFill>
                <a:prstClr val="black"/>
              </a:solidFill>
            </a:endParaRPr>
          </a:p>
          <a:p>
            <a:r>
              <a:rPr lang="zh-CN" altLang="en-US" sz="2800" b="1" dirty="0">
                <a:solidFill>
                  <a:prstClr val="black"/>
                </a:solidFill>
              </a:rPr>
              <a:t> </a:t>
            </a:r>
            <a:r>
              <a:rPr lang="en-US" altLang="zh-CN" sz="2800" b="1" dirty="0">
                <a:solidFill>
                  <a:prstClr val="black"/>
                </a:solidFill>
              </a:rPr>
              <a:t>2. </a:t>
            </a:r>
            <a:r>
              <a:rPr lang="zh-CN" altLang="en-US" sz="2800" b="1" dirty="0">
                <a:solidFill>
                  <a:prstClr val="black"/>
                </a:solidFill>
              </a:rPr>
              <a:t>局</a:t>
            </a:r>
            <a:r>
              <a:rPr lang="en-US" altLang="zh-CN" sz="2800" b="1" dirty="0">
                <a:solidFill>
                  <a:prstClr val="black"/>
                </a:solidFill>
              </a:rPr>
              <a:t>(</a:t>
            </a:r>
            <a:r>
              <a:rPr lang="zh-CN" altLang="en-US" sz="2800" b="1" dirty="0">
                <a:solidFill>
                  <a:prstClr val="black"/>
                </a:solidFill>
              </a:rPr>
              <a:t>站</a:t>
            </a:r>
            <a:r>
              <a:rPr lang="en-US" altLang="zh-CN" sz="2800" b="1" dirty="0">
                <a:solidFill>
                  <a:prstClr val="black"/>
                </a:solidFill>
              </a:rPr>
              <a:t>)</a:t>
            </a:r>
            <a:r>
              <a:rPr lang="zh-CN" altLang="en-US" sz="2800" b="1" dirty="0">
                <a:solidFill>
                  <a:prstClr val="black"/>
                </a:solidFill>
              </a:rPr>
              <a:t>光缆成端技术要求</a:t>
            </a:r>
            <a:endParaRPr lang="en-US" altLang="zh-CN" sz="2800" b="1" dirty="0">
              <a:solidFill>
                <a:prstClr val="black"/>
              </a:solidFill>
            </a:endParaRPr>
          </a:p>
        </p:txBody>
      </p:sp>
    </p:spTree>
    <p:extLst>
      <p:ext uri="{BB962C8B-B14F-4D97-AF65-F5344CB8AC3E}">
        <p14:creationId xmlns:p14="http://schemas.microsoft.com/office/powerpoint/2010/main" val="97746169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7606859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4.8  </a:t>
            </a:r>
            <a:r>
              <a:rPr lang="en-US" altLang="zh-CN" sz="2000" b="0" spc="225" noProof="1" smtClean="0">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4.9</a:t>
            </a:r>
            <a:r>
              <a:rPr lang="zh-CN" altLang="en-US" sz="2000" b="0" spc="225" noProof="1" smtClean="0">
                <a:solidFill>
                  <a:prstClr val="black"/>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接续与局</a:t>
            </a:r>
            <a:r>
              <a:rPr lang="en-US" altLang="zh-CN" sz="2000" b="0" spc="225" noProof="1">
                <a:solidFill>
                  <a:prstClr val="black"/>
                </a:solidFill>
                <a:latin typeface="微软雅黑" panose="020B0503020204020204" pitchFamily="34" charset="-122"/>
                <a:ea typeface="微软雅黑" panose="020B0503020204020204" pitchFamily="34" charset="-122"/>
              </a:rPr>
              <a:t>(</a:t>
            </a:r>
            <a:r>
              <a:rPr lang="zh-CN" altLang="en-US" sz="2000" b="0" spc="225" noProof="1">
                <a:solidFill>
                  <a:prstClr val="black"/>
                </a:solidFill>
                <a:latin typeface="微软雅黑" panose="020B0503020204020204" pitchFamily="34" charset="-122"/>
                <a:ea typeface="微软雅黑" panose="020B0503020204020204" pitchFamily="34" charset="-122"/>
              </a:rPr>
              <a:t>站</a:t>
            </a:r>
            <a:r>
              <a:rPr lang="en-US" altLang="zh-CN" sz="2000" b="0" spc="225" noProof="1">
                <a:solidFill>
                  <a:prstClr val="black"/>
                </a:solidFill>
                <a:latin typeface="微软雅黑" panose="020B0503020204020204" pitchFamily="34" charset="-122"/>
                <a:ea typeface="微软雅黑" panose="020B0503020204020204" pitchFamily="34" charset="-122"/>
              </a:rPr>
              <a:t>)</a:t>
            </a:r>
            <a:r>
              <a:rPr lang="zh-CN" altLang="en-US" sz="2000" b="0" spc="225" noProof="1">
                <a:solidFill>
                  <a:prstClr val="black"/>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4.12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线路防护</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4.13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线路工程验收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781954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20304" y="2069561"/>
            <a:ext cx="5179337"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光缆线路“三防”保护</a:t>
            </a:r>
          </a:p>
        </p:txBody>
      </p:sp>
      <p:sp>
        <p:nvSpPr>
          <p:cNvPr id="7" name="Oval 9"/>
          <p:cNvSpPr/>
          <p:nvPr/>
        </p:nvSpPr>
        <p:spPr>
          <a:xfrm>
            <a:off x="2286000" y="2128946"/>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20304" y="4255835"/>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光缆线路防蚁</a:t>
            </a:r>
          </a:p>
        </p:txBody>
      </p:sp>
      <p:sp>
        <p:nvSpPr>
          <p:cNvPr id="12" name="Oval 9"/>
          <p:cNvSpPr/>
          <p:nvPr>
            <p:custDataLst>
              <p:tags r:id="rId3"/>
            </p:custDataLst>
          </p:nvPr>
        </p:nvSpPr>
        <p:spPr>
          <a:xfrm>
            <a:off x="2285999" y="436854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20305" y="3137768"/>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光缆线路防鼠</a:t>
            </a:r>
          </a:p>
        </p:txBody>
      </p:sp>
      <p:sp>
        <p:nvSpPr>
          <p:cNvPr id="13" name="Oval 9"/>
          <p:cNvSpPr/>
          <p:nvPr>
            <p:custDataLst>
              <p:tags r:id="rId4"/>
            </p:custDataLst>
          </p:nvPr>
        </p:nvSpPr>
        <p:spPr>
          <a:xfrm>
            <a:off x="2286000" y="3250480"/>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4120304" y="531995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a:t>
            </a:r>
            <a:r>
              <a:rPr lang="zh-CN" altLang="en-US" sz="2800" b="1" dirty="0" smtClean="0">
                <a:solidFill>
                  <a:prstClr val="black"/>
                </a:solidFill>
                <a:latin typeface="微软雅黑" panose="020B0503020204020204" pitchFamily="34" charset="-122"/>
                <a:ea typeface="微软雅黑" panose="020B0503020204020204" pitchFamily="34" charset="-122"/>
              </a:rPr>
              <a:t>线路防冻</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5"/>
            </p:custDataLst>
          </p:nvPr>
        </p:nvSpPr>
        <p:spPr>
          <a:xfrm>
            <a:off x="2285999" y="543266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115634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5"/>
                                        </p:tgtEl>
                                        <p:attrNameLst>
                                          <p:attrName>style.visibility</p:attrName>
                                        </p:attrNameLst>
                                      </p:cBhvr>
                                      <p:to>
                                        <p:strVal val="visible"/>
                                      </p:to>
                                    </p:set>
                                    <p:animEffect transition="in" filter="circle(in)">
                                      <p:cBhvr>
                                        <p:cTn id="77" dur="2000"/>
                                        <p:tgtEl>
                                          <p:spTgt spid="15"/>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500" fill="hold"/>
                                        <p:tgtEl>
                                          <p:spTgt spid="14"/>
                                        </p:tgtEl>
                                        <p:attrNameLst>
                                          <p:attrName>ppt_x</p:attrName>
                                        </p:attrNameLst>
                                      </p:cBhvr>
                                      <p:tavLst>
                                        <p:tav tm="0">
                                          <p:val>
                                            <p:strVal val="#ppt_x"/>
                                          </p:val>
                                        </p:tav>
                                        <p:tav tm="100000">
                                          <p:val>
                                            <p:strVal val="#ppt_x"/>
                                          </p:val>
                                        </p:tav>
                                      </p:tavLst>
                                    </p:anim>
                                    <p:anim calcmode="lin" valueType="num">
                                      <p:cBhvr additive="base">
                                        <p:cTn id="8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P spid="14" grpId="0"/>
      <p:bldP spid="15"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线路“三防”保护</a:t>
            </a:r>
          </a:p>
        </p:txBody>
      </p:sp>
      <p:sp>
        <p:nvSpPr>
          <p:cNvPr id="9220" name="文本框 7"/>
          <p:cNvSpPr txBox="1"/>
          <p:nvPr/>
        </p:nvSpPr>
        <p:spPr>
          <a:xfrm>
            <a:off x="1979680" y="2405703"/>
            <a:ext cx="7602066" cy="3108543"/>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光缆线路的防雷</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）光缆线路防雷路由位置的</a:t>
            </a:r>
            <a:r>
              <a:rPr lang="zh-CN" altLang="en-US" sz="2400" dirty="0" smtClean="0">
                <a:solidFill>
                  <a:prstClr val="black"/>
                </a:solidFill>
              </a:rPr>
              <a:t>选择</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）直埋光缆线路防雷</a:t>
            </a:r>
            <a:r>
              <a:rPr lang="zh-CN" altLang="en-US" sz="2400" dirty="0" smtClean="0">
                <a:solidFill>
                  <a:prstClr val="black"/>
                </a:solidFill>
              </a:rPr>
              <a:t>措施</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）架空光缆</a:t>
            </a:r>
            <a:r>
              <a:rPr lang="zh-CN" altLang="en-US" sz="2400" dirty="0">
                <a:solidFill>
                  <a:prstClr val="black"/>
                </a:solidFill>
              </a:rPr>
              <a:t>线路防雷措施</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15147993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线路“三防”保护</a:t>
            </a:r>
          </a:p>
        </p:txBody>
      </p:sp>
      <p:sp>
        <p:nvSpPr>
          <p:cNvPr id="9220" name="文本框 7"/>
          <p:cNvSpPr txBox="1"/>
          <p:nvPr/>
        </p:nvSpPr>
        <p:spPr>
          <a:xfrm>
            <a:off x="2076956" y="2901814"/>
            <a:ext cx="7602066" cy="2000548"/>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光缆线路的防</a:t>
            </a:r>
            <a:r>
              <a:rPr lang="zh-CN" altLang="en-US" sz="2800" b="1" dirty="0" smtClean="0">
                <a:solidFill>
                  <a:prstClr val="black"/>
                </a:solidFill>
              </a:rPr>
              <a:t>强电</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）光缆线路需要防强电原因和位置</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）光缆线路防强电</a:t>
            </a:r>
            <a:r>
              <a:rPr lang="zh-CN" altLang="en-US" sz="2400" dirty="0" smtClean="0">
                <a:solidFill>
                  <a:prstClr val="black"/>
                </a:solidFill>
              </a:rPr>
              <a:t>措施</a:t>
            </a:r>
            <a:endParaRPr lang="en-US" altLang="zh-CN" sz="2400" dirty="0" smtClean="0">
              <a:solidFill>
                <a:prstClr val="black"/>
              </a:solidFill>
            </a:endParaRPr>
          </a:p>
        </p:txBody>
      </p:sp>
    </p:spTree>
    <p:extLst>
      <p:ext uri="{BB962C8B-B14F-4D97-AF65-F5344CB8AC3E}">
        <p14:creationId xmlns:p14="http://schemas.microsoft.com/office/powerpoint/2010/main" val="5545340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线路“三防”保护</a:t>
            </a:r>
          </a:p>
        </p:txBody>
      </p:sp>
      <p:sp>
        <p:nvSpPr>
          <p:cNvPr id="9220" name="文本框 7"/>
          <p:cNvSpPr txBox="1"/>
          <p:nvPr/>
        </p:nvSpPr>
        <p:spPr>
          <a:xfrm>
            <a:off x="2076956" y="2901814"/>
            <a:ext cx="7602066" cy="2000548"/>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光缆线路的防</a:t>
            </a:r>
            <a:r>
              <a:rPr lang="zh-CN" altLang="en-US" sz="2800" b="1" dirty="0" smtClean="0">
                <a:solidFill>
                  <a:prstClr val="black"/>
                </a:solidFill>
              </a:rPr>
              <a:t>电化学腐蚀</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）光缆线路防电化学腐蚀原因</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）光缆线路防电化学腐蚀措施</a:t>
            </a:r>
            <a:endParaRPr lang="en-US" altLang="zh-CN" sz="2400" dirty="0" smtClean="0">
              <a:solidFill>
                <a:prstClr val="black"/>
              </a:solidFill>
            </a:endParaRPr>
          </a:p>
        </p:txBody>
      </p:sp>
    </p:spTree>
    <p:extLst>
      <p:ext uri="{BB962C8B-B14F-4D97-AF65-F5344CB8AC3E}">
        <p14:creationId xmlns:p14="http://schemas.microsoft.com/office/powerpoint/2010/main" val="211346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20304" y="2069561"/>
            <a:ext cx="5179337"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光缆线路“三防”保护</a:t>
            </a:r>
          </a:p>
        </p:txBody>
      </p:sp>
      <p:sp>
        <p:nvSpPr>
          <p:cNvPr id="7" name="Oval 9"/>
          <p:cNvSpPr/>
          <p:nvPr/>
        </p:nvSpPr>
        <p:spPr>
          <a:xfrm>
            <a:off x="2286000" y="2128946"/>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20304" y="4255835"/>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光缆线路防蚁</a:t>
            </a:r>
          </a:p>
        </p:txBody>
      </p:sp>
      <p:sp>
        <p:nvSpPr>
          <p:cNvPr id="12" name="Oval 9"/>
          <p:cNvSpPr/>
          <p:nvPr>
            <p:custDataLst>
              <p:tags r:id="rId3"/>
            </p:custDataLst>
          </p:nvPr>
        </p:nvSpPr>
        <p:spPr>
          <a:xfrm>
            <a:off x="2285999" y="436854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20305" y="313776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光缆线路防鼠</a:t>
            </a:r>
          </a:p>
        </p:txBody>
      </p:sp>
      <p:sp>
        <p:nvSpPr>
          <p:cNvPr id="13" name="Oval 9"/>
          <p:cNvSpPr/>
          <p:nvPr>
            <p:custDataLst>
              <p:tags r:id="rId4"/>
            </p:custDataLst>
          </p:nvPr>
        </p:nvSpPr>
        <p:spPr>
          <a:xfrm>
            <a:off x="2286000" y="3250480"/>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4120304" y="531995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a:t>
            </a:r>
            <a:r>
              <a:rPr lang="zh-CN" altLang="en-US" sz="2800" b="1" dirty="0" smtClean="0">
                <a:solidFill>
                  <a:prstClr val="black"/>
                </a:solidFill>
                <a:latin typeface="微软雅黑" panose="020B0503020204020204" pitchFamily="34" charset="-122"/>
                <a:ea typeface="微软雅黑" panose="020B0503020204020204" pitchFamily="34" charset="-122"/>
              </a:rPr>
              <a:t>线路防冻</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5"/>
            </p:custDataLst>
          </p:nvPr>
        </p:nvSpPr>
        <p:spPr>
          <a:xfrm>
            <a:off x="2285999" y="543266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659913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5"/>
                                        </p:tgtEl>
                                        <p:attrNameLst>
                                          <p:attrName>style.visibility</p:attrName>
                                        </p:attrNameLst>
                                      </p:cBhvr>
                                      <p:to>
                                        <p:strVal val="visible"/>
                                      </p:to>
                                    </p:set>
                                    <p:animEffect transition="in" filter="circle(in)">
                                      <p:cBhvr>
                                        <p:cTn id="77" dur="2000"/>
                                        <p:tgtEl>
                                          <p:spTgt spid="15"/>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500" fill="hold"/>
                                        <p:tgtEl>
                                          <p:spTgt spid="14"/>
                                        </p:tgtEl>
                                        <p:attrNameLst>
                                          <p:attrName>ppt_x</p:attrName>
                                        </p:attrNameLst>
                                      </p:cBhvr>
                                      <p:tavLst>
                                        <p:tav tm="0">
                                          <p:val>
                                            <p:strVal val="#ppt_x"/>
                                          </p:val>
                                        </p:tav>
                                        <p:tav tm="100000">
                                          <p:val>
                                            <p:strVal val="#ppt_x"/>
                                          </p:val>
                                        </p:tav>
                                      </p:tavLst>
                                    </p:anim>
                                    <p:anim calcmode="lin" valueType="num">
                                      <p:cBhvr additive="base">
                                        <p:cTn id="8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P spid="14" grpId="0"/>
      <p:bldP spid="15"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线路防鼠</a:t>
            </a:r>
          </a:p>
        </p:txBody>
      </p:sp>
      <p:sp>
        <p:nvSpPr>
          <p:cNvPr id="9220" name="文本框 7"/>
          <p:cNvSpPr txBox="1"/>
          <p:nvPr/>
        </p:nvSpPr>
        <p:spPr>
          <a:xfrm>
            <a:off x="2076956" y="2901814"/>
            <a:ext cx="7602066" cy="1384995"/>
          </a:xfrm>
          <a:prstGeom prst="rect">
            <a:avLst/>
          </a:prstGeom>
          <a:noFill/>
          <a:ln w="9525">
            <a:noFill/>
          </a:ln>
        </p:spPr>
        <p:txBody>
          <a:bodyPr wrap="square">
            <a:spAutoFit/>
          </a:bodyPr>
          <a:lstStyle/>
          <a:p>
            <a:r>
              <a:rPr lang="en-US" altLang="zh-CN" sz="2800" b="1" dirty="0" smtClean="0">
                <a:solidFill>
                  <a:prstClr val="black"/>
                </a:solidFill>
              </a:rPr>
              <a:t>1</a:t>
            </a:r>
            <a:r>
              <a:rPr lang="en-US" altLang="zh-CN" sz="2800" b="1" dirty="0">
                <a:solidFill>
                  <a:prstClr val="black"/>
                </a:solidFill>
              </a:rPr>
              <a:t>. </a:t>
            </a:r>
            <a:r>
              <a:rPr lang="zh-CN" altLang="en-US" sz="2800" b="1" dirty="0">
                <a:solidFill>
                  <a:prstClr val="black"/>
                </a:solidFill>
              </a:rPr>
              <a:t>光缆线路防鼠的路由选择</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2. </a:t>
            </a:r>
            <a:r>
              <a:rPr lang="zh-CN" altLang="en-US" sz="2800" b="1" dirty="0">
                <a:solidFill>
                  <a:prstClr val="black"/>
                </a:solidFill>
              </a:rPr>
              <a:t>光缆线路防鼠措施</a:t>
            </a:r>
            <a:endParaRPr lang="en-US" altLang="zh-CN" sz="2800" b="1" dirty="0">
              <a:solidFill>
                <a:prstClr val="black"/>
              </a:solidFill>
            </a:endParaRPr>
          </a:p>
        </p:txBody>
      </p:sp>
    </p:spTree>
    <p:extLst>
      <p:ext uri="{BB962C8B-B14F-4D97-AF65-F5344CB8AC3E}">
        <p14:creationId xmlns:p14="http://schemas.microsoft.com/office/powerpoint/2010/main" val="4858245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单模光纤标准和应用</a:t>
            </a:r>
          </a:p>
        </p:txBody>
      </p:sp>
      <p:sp>
        <p:nvSpPr>
          <p:cNvPr id="4" name="文本框 3"/>
          <p:cNvSpPr txBox="1"/>
          <p:nvPr/>
        </p:nvSpPr>
        <p:spPr>
          <a:xfrm>
            <a:off x="1136419" y="2434821"/>
            <a:ext cx="10531475" cy="2526665"/>
          </a:xfrm>
          <a:prstGeom prst="rect">
            <a:avLst/>
          </a:prstGeom>
          <a:noFill/>
        </p:spPr>
        <p:txBody>
          <a:bodyPr wrap="square" rtlCol="0">
            <a:spAutoFit/>
          </a:bodyPr>
          <a:lstStyle/>
          <a:p>
            <a:pPr>
              <a:lnSpc>
                <a:spcPct val="110000"/>
              </a:lnSpc>
            </a:pPr>
            <a:r>
              <a:rPr lang="zh-CN" altLang="en-US" sz="2400" dirty="0" smtClean="0">
                <a:solidFill>
                  <a:srgbClr val="FF0000"/>
                </a:solidFill>
              </a:rPr>
              <a:t>       （</a:t>
            </a:r>
            <a:r>
              <a:rPr lang="en-US" altLang="zh-CN" sz="2400" dirty="0">
                <a:solidFill>
                  <a:srgbClr val="FF0000"/>
                </a:solidFill>
              </a:rPr>
              <a:t>4) G.655</a:t>
            </a:r>
            <a:r>
              <a:rPr lang="zh-CN" altLang="en-US" sz="2400" dirty="0">
                <a:solidFill>
                  <a:srgbClr val="FF0000"/>
                </a:solidFill>
              </a:rPr>
              <a:t>非零色散位移光纤</a:t>
            </a:r>
          </a:p>
          <a:p>
            <a:pPr>
              <a:lnSpc>
                <a:spcPct val="110000"/>
              </a:lnSpc>
            </a:pPr>
            <a:r>
              <a:rPr lang="en-US" altLang="zh-CN" sz="2400" dirty="0" smtClean="0"/>
              <a:t>       G.655</a:t>
            </a:r>
            <a:r>
              <a:rPr lang="zh-CN" altLang="en-US" sz="2400" dirty="0"/>
              <a:t>光纤是一种改进型的色</a:t>
            </a:r>
            <a:r>
              <a:rPr lang="en-US" altLang="zh-CN" sz="2400" dirty="0"/>
              <a:t> </a:t>
            </a:r>
            <a:r>
              <a:rPr lang="zh-CN" altLang="en-US" sz="2400" dirty="0"/>
              <a:t>散</a:t>
            </a:r>
            <a:r>
              <a:rPr lang="en-US" altLang="zh-CN" sz="2400" dirty="0"/>
              <a:t> </a:t>
            </a:r>
            <a:r>
              <a:rPr lang="zh-CN" altLang="en-US" sz="2400" dirty="0"/>
              <a:t>位</a:t>
            </a:r>
            <a:r>
              <a:rPr lang="en-US" altLang="zh-CN" sz="2400" dirty="0"/>
              <a:t> </a:t>
            </a:r>
            <a:r>
              <a:rPr lang="zh-CN" altLang="en-US" sz="2400" dirty="0"/>
              <a:t>移</a:t>
            </a:r>
            <a:r>
              <a:rPr lang="en-US" altLang="zh-CN" sz="2400" dirty="0"/>
              <a:t> </a:t>
            </a:r>
            <a:r>
              <a:rPr lang="zh-CN" altLang="en-US" sz="2400" dirty="0"/>
              <a:t>光</a:t>
            </a:r>
            <a:r>
              <a:rPr lang="en-US" altLang="zh-CN" sz="2400" dirty="0"/>
              <a:t> </a:t>
            </a:r>
            <a:r>
              <a:rPr lang="zh-CN" altLang="en-US" sz="2400" dirty="0"/>
              <a:t>纤</a:t>
            </a:r>
            <a:r>
              <a:rPr lang="en-US" altLang="zh-CN" sz="2400" dirty="0"/>
              <a:t>,</a:t>
            </a:r>
            <a:r>
              <a:rPr lang="zh-CN" altLang="en-US" sz="2400" dirty="0"/>
              <a:t>其</a:t>
            </a:r>
            <a:r>
              <a:rPr lang="en-US" altLang="zh-CN" sz="2400" dirty="0"/>
              <a:t> </a:t>
            </a:r>
            <a:r>
              <a:rPr lang="zh-CN" altLang="en-US" sz="2400" dirty="0"/>
              <a:t>零</a:t>
            </a:r>
            <a:r>
              <a:rPr lang="en-US" altLang="zh-CN" sz="2400" dirty="0"/>
              <a:t> </a:t>
            </a:r>
            <a:r>
              <a:rPr lang="zh-CN" altLang="en-US" sz="2400" dirty="0"/>
              <a:t>色</a:t>
            </a:r>
            <a:r>
              <a:rPr lang="en-US" altLang="zh-CN" sz="2400" dirty="0"/>
              <a:t> </a:t>
            </a:r>
            <a:r>
              <a:rPr lang="zh-CN" altLang="en-US" sz="2400" dirty="0"/>
              <a:t>散</a:t>
            </a:r>
            <a:r>
              <a:rPr lang="en-US" altLang="zh-CN" sz="2400" dirty="0"/>
              <a:t> </a:t>
            </a:r>
            <a:r>
              <a:rPr lang="zh-CN" altLang="en-US" sz="2400" dirty="0"/>
              <a:t>波</a:t>
            </a:r>
            <a:r>
              <a:rPr lang="en-US" altLang="zh-CN" sz="2400" dirty="0"/>
              <a:t> </a:t>
            </a:r>
            <a:r>
              <a:rPr lang="zh-CN" altLang="en-US" sz="2400" dirty="0"/>
              <a:t>长</a:t>
            </a:r>
            <a:r>
              <a:rPr lang="en-US" altLang="zh-CN" sz="2400" dirty="0"/>
              <a:t> </a:t>
            </a:r>
            <a:r>
              <a:rPr lang="zh-CN" altLang="en-US" sz="2400" dirty="0"/>
              <a:t>不</a:t>
            </a:r>
            <a:r>
              <a:rPr lang="en-US" altLang="zh-CN" sz="2400" dirty="0"/>
              <a:t> </a:t>
            </a:r>
            <a:r>
              <a:rPr lang="zh-CN" altLang="en-US" sz="2400" dirty="0"/>
              <a:t>在</a:t>
            </a:r>
            <a:r>
              <a:rPr lang="en-US" altLang="zh-CN" sz="2400" dirty="0"/>
              <a:t> 1.55μm </a:t>
            </a:r>
            <a:r>
              <a:rPr lang="zh-CN" altLang="en-US" sz="2400" dirty="0"/>
              <a:t>处</a:t>
            </a:r>
            <a:r>
              <a:rPr lang="en-US" altLang="zh-CN" sz="2400" dirty="0"/>
              <a:t>,</a:t>
            </a:r>
            <a:r>
              <a:rPr lang="zh-CN" altLang="en-US" sz="2400" dirty="0"/>
              <a:t>而</a:t>
            </a:r>
            <a:r>
              <a:rPr lang="en-US" altLang="zh-CN" sz="2400" dirty="0"/>
              <a:t> </a:t>
            </a:r>
            <a:r>
              <a:rPr lang="zh-CN" altLang="en-US" sz="2400" dirty="0"/>
              <a:t>是在</a:t>
            </a:r>
            <a:r>
              <a:rPr lang="en-US" altLang="zh-CN" sz="2400" dirty="0"/>
              <a:t>1.525μm </a:t>
            </a:r>
            <a:r>
              <a:rPr lang="zh-CN" altLang="en-US" sz="2400" dirty="0"/>
              <a:t>或</a:t>
            </a:r>
            <a:r>
              <a:rPr lang="en-US" altLang="zh-CN" sz="2400" dirty="0"/>
              <a:t>1.585μm </a:t>
            </a:r>
            <a:r>
              <a:rPr lang="zh-CN" altLang="en-US" sz="2400" dirty="0"/>
              <a:t>处。</a:t>
            </a:r>
            <a:r>
              <a:rPr lang="en-US" altLang="zh-CN" sz="2400" dirty="0"/>
              <a:t>G.655</a:t>
            </a:r>
            <a:r>
              <a:rPr lang="zh-CN" altLang="en-US" sz="2400" dirty="0"/>
              <a:t>光纤削减了色散效应和四波混频效应</a:t>
            </a:r>
            <a:r>
              <a:rPr lang="en-US" altLang="zh-CN" sz="2400" dirty="0"/>
              <a:t>,</a:t>
            </a:r>
            <a:r>
              <a:rPr lang="zh-CN" altLang="en-US" sz="2400" dirty="0"/>
              <a:t>而标准光纤和色散位移光纤都只能克服这两种缺陷中的一种。</a:t>
            </a:r>
          </a:p>
          <a:p>
            <a:pPr>
              <a:lnSpc>
                <a:spcPct val="110000"/>
              </a:lnSpc>
            </a:pPr>
            <a:r>
              <a:rPr lang="en-US" altLang="zh-CN" sz="2400" dirty="0"/>
              <a:t>G.655</a:t>
            </a:r>
            <a:r>
              <a:rPr lang="zh-CN" altLang="en-US" sz="2400" dirty="0"/>
              <a:t>光纤分为</a:t>
            </a:r>
            <a:r>
              <a:rPr lang="en-US" altLang="zh-CN" sz="2400" dirty="0"/>
              <a:t> G.655A</a:t>
            </a:r>
            <a:r>
              <a:rPr lang="zh-CN" altLang="en-US" sz="2400" dirty="0"/>
              <a:t>、</a:t>
            </a:r>
            <a:r>
              <a:rPr lang="en-US" altLang="zh-CN" sz="2400" dirty="0"/>
              <a:t>G.655B</a:t>
            </a:r>
            <a:r>
              <a:rPr lang="zh-CN" altLang="en-US" sz="2400" dirty="0"/>
              <a:t>、</a:t>
            </a:r>
            <a:r>
              <a:rPr lang="en-US" altLang="zh-CN" sz="2400" dirty="0"/>
              <a:t>G.655C</a:t>
            </a:r>
            <a:r>
              <a:rPr lang="zh-CN" altLang="en-US" sz="2400" dirty="0"/>
              <a:t>、</a:t>
            </a:r>
            <a:r>
              <a:rPr lang="en-US" altLang="zh-CN" sz="2400" dirty="0"/>
              <a:t>G.655D</a:t>
            </a:r>
            <a:r>
              <a:rPr lang="zh-CN" altLang="en-US" sz="2400" dirty="0"/>
              <a:t>、</a:t>
            </a:r>
            <a:r>
              <a:rPr lang="en-US" altLang="zh-CN" sz="2400" dirty="0"/>
              <a:t>G.655E</a:t>
            </a:r>
            <a:r>
              <a:rPr lang="zh-CN" altLang="en-US" sz="2400" dirty="0"/>
              <a:t>五种类型</a:t>
            </a:r>
            <a:r>
              <a:rPr lang="en-US" altLang="zh-CN" sz="2400" dirty="0"/>
              <a:t>,</a:t>
            </a:r>
            <a:r>
              <a:rPr lang="zh-CN" altLang="en-US" sz="2400" dirty="0"/>
              <a:t>不同类别</a:t>
            </a:r>
            <a:r>
              <a:rPr lang="en-US" altLang="zh-CN" sz="2400" dirty="0"/>
              <a:t> G.655</a:t>
            </a:r>
            <a:r>
              <a:rPr lang="zh-CN" altLang="en-US" sz="2400" dirty="0"/>
              <a:t>光纤的性能指标要求有所不同。</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20304" y="2069561"/>
            <a:ext cx="5179337"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光缆线路“三防”保护</a:t>
            </a:r>
          </a:p>
        </p:txBody>
      </p:sp>
      <p:sp>
        <p:nvSpPr>
          <p:cNvPr id="7" name="Oval 9"/>
          <p:cNvSpPr/>
          <p:nvPr/>
        </p:nvSpPr>
        <p:spPr>
          <a:xfrm>
            <a:off x="2286000" y="2128946"/>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20304" y="4255835"/>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光缆线路防蚁</a:t>
            </a:r>
          </a:p>
        </p:txBody>
      </p:sp>
      <p:sp>
        <p:nvSpPr>
          <p:cNvPr id="12" name="Oval 9"/>
          <p:cNvSpPr/>
          <p:nvPr>
            <p:custDataLst>
              <p:tags r:id="rId3"/>
            </p:custDataLst>
          </p:nvPr>
        </p:nvSpPr>
        <p:spPr>
          <a:xfrm>
            <a:off x="2285999" y="436854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20305" y="313776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光缆线路防鼠</a:t>
            </a:r>
          </a:p>
        </p:txBody>
      </p:sp>
      <p:sp>
        <p:nvSpPr>
          <p:cNvPr id="13" name="Oval 9"/>
          <p:cNvSpPr/>
          <p:nvPr>
            <p:custDataLst>
              <p:tags r:id="rId4"/>
            </p:custDataLst>
          </p:nvPr>
        </p:nvSpPr>
        <p:spPr>
          <a:xfrm>
            <a:off x="2286000" y="3250480"/>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4120304" y="531995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a:t>
            </a:r>
            <a:r>
              <a:rPr lang="zh-CN" altLang="en-US" sz="2800" b="1" dirty="0" smtClean="0">
                <a:solidFill>
                  <a:prstClr val="black"/>
                </a:solidFill>
                <a:latin typeface="微软雅黑" panose="020B0503020204020204" pitchFamily="34" charset="-122"/>
                <a:ea typeface="微软雅黑" panose="020B0503020204020204" pitchFamily="34" charset="-122"/>
              </a:rPr>
              <a:t>线路防冻</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5" name="Oval 9"/>
          <p:cNvSpPr/>
          <p:nvPr>
            <p:custDataLst>
              <p:tags r:id="rId5"/>
            </p:custDataLst>
          </p:nvPr>
        </p:nvSpPr>
        <p:spPr>
          <a:xfrm>
            <a:off x="2285999" y="543266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100959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5"/>
                                        </p:tgtEl>
                                        <p:attrNameLst>
                                          <p:attrName>style.visibility</p:attrName>
                                        </p:attrNameLst>
                                      </p:cBhvr>
                                      <p:to>
                                        <p:strVal val="visible"/>
                                      </p:to>
                                    </p:set>
                                    <p:animEffect transition="in" filter="circle(in)">
                                      <p:cBhvr>
                                        <p:cTn id="77" dur="2000"/>
                                        <p:tgtEl>
                                          <p:spTgt spid="15"/>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500" fill="hold"/>
                                        <p:tgtEl>
                                          <p:spTgt spid="14"/>
                                        </p:tgtEl>
                                        <p:attrNameLst>
                                          <p:attrName>ppt_x</p:attrName>
                                        </p:attrNameLst>
                                      </p:cBhvr>
                                      <p:tavLst>
                                        <p:tav tm="0">
                                          <p:val>
                                            <p:strVal val="#ppt_x"/>
                                          </p:val>
                                        </p:tav>
                                        <p:tav tm="100000">
                                          <p:val>
                                            <p:strVal val="#ppt_x"/>
                                          </p:val>
                                        </p:tav>
                                      </p:tavLst>
                                    </p:anim>
                                    <p:anim calcmode="lin" valueType="num">
                                      <p:cBhvr additive="base">
                                        <p:cTn id="8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P spid="14" grpId="0"/>
      <p:bldP spid="15" grpId="0" animBg="1"/>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线路防蚁</a:t>
            </a:r>
          </a:p>
        </p:txBody>
      </p:sp>
      <p:sp>
        <p:nvSpPr>
          <p:cNvPr id="9220" name="文本框 7"/>
          <p:cNvSpPr txBox="1"/>
          <p:nvPr/>
        </p:nvSpPr>
        <p:spPr>
          <a:xfrm>
            <a:off x="2076956" y="2901814"/>
            <a:ext cx="7602066" cy="1200329"/>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）白蚁危害</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）光缆线路防蚁措施</a:t>
            </a:r>
            <a:endParaRPr lang="en-US" altLang="zh-CN" sz="2400" dirty="0">
              <a:solidFill>
                <a:prstClr val="black"/>
              </a:solidFill>
            </a:endParaRPr>
          </a:p>
        </p:txBody>
      </p:sp>
    </p:spTree>
    <p:extLst>
      <p:ext uri="{BB962C8B-B14F-4D97-AF65-F5344CB8AC3E}">
        <p14:creationId xmlns:p14="http://schemas.microsoft.com/office/powerpoint/2010/main" val="28031242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4.12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线路防护</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4120304" y="2069561"/>
            <a:ext cx="5179337"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光缆线路“三防”保护</a:t>
            </a:r>
          </a:p>
        </p:txBody>
      </p:sp>
      <p:sp>
        <p:nvSpPr>
          <p:cNvPr id="7" name="Oval 9"/>
          <p:cNvSpPr/>
          <p:nvPr/>
        </p:nvSpPr>
        <p:spPr>
          <a:xfrm>
            <a:off x="2286000" y="2128946"/>
            <a:ext cx="1700956"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17544" y="2853493"/>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3082" y="2709031"/>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1" name="文本框 34"/>
          <p:cNvSpPr/>
          <p:nvPr/>
        </p:nvSpPr>
        <p:spPr>
          <a:xfrm>
            <a:off x="4120304" y="4255835"/>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光缆线路防蚁</a:t>
            </a:r>
          </a:p>
        </p:txBody>
      </p:sp>
      <p:sp>
        <p:nvSpPr>
          <p:cNvPr id="12" name="Oval 9"/>
          <p:cNvSpPr/>
          <p:nvPr>
            <p:custDataLst>
              <p:tags r:id="rId3"/>
            </p:custDataLst>
          </p:nvPr>
        </p:nvSpPr>
        <p:spPr>
          <a:xfrm>
            <a:off x="2285999" y="4368547"/>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4120305" y="3137768"/>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光缆线路防鼠</a:t>
            </a:r>
          </a:p>
        </p:txBody>
      </p:sp>
      <p:sp>
        <p:nvSpPr>
          <p:cNvPr id="13" name="Oval 9"/>
          <p:cNvSpPr/>
          <p:nvPr>
            <p:custDataLst>
              <p:tags r:id="rId4"/>
            </p:custDataLst>
          </p:nvPr>
        </p:nvSpPr>
        <p:spPr>
          <a:xfrm>
            <a:off x="2286000" y="3250480"/>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4" name="文本框 34"/>
          <p:cNvSpPr/>
          <p:nvPr/>
        </p:nvSpPr>
        <p:spPr>
          <a:xfrm>
            <a:off x="4120304" y="5319956"/>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a:t>
            </a:r>
            <a:r>
              <a:rPr lang="zh-CN" altLang="en-US" sz="2800" b="1" dirty="0" smtClean="0">
                <a:solidFill>
                  <a:srgbClr val="FF0000"/>
                </a:solidFill>
                <a:latin typeface="微软雅黑" panose="020B0503020204020204" pitchFamily="34" charset="-122"/>
                <a:ea typeface="微软雅黑" panose="020B0503020204020204" pitchFamily="34" charset="-122"/>
              </a:rPr>
              <a:t>线路防冻</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5" name="Oval 9"/>
          <p:cNvSpPr/>
          <p:nvPr>
            <p:custDataLst>
              <p:tags r:id="rId5"/>
            </p:custDataLst>
          </p:nvPr>
        </p:nvSpPr>
        <p:spPr>
          <a:xfrm>
            <a:off x="2285999" y="5432668"/>
            <a:ext cx="1764455"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4.12.4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4611586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grpId="0" nodeType="clickEffect">
                                  <p:stCondLst>
                                    <p:cond delay="0"/>
                                  </p:stCondLst>
                                  <p:childTnLst>
                                    <p:set>
                                      <p:cBhvr>
                                        <p:cTn id="43" dur="1" fill="hold">
                                          <p:stCondLst>
                                            <p:cond delay="0"/>
                                          </p:stCondLst>
                                        </p:cTn>
                                        <p:tgtEl>
                                          <p:spTgt spid="19"/>
                                        </p:tgtEl>
                                        <p:attrNameLst>
                                          <p:attrName>style.visibility</p:attrName>
                                        </p:attrNameLst>
                                      </p:cBhvr>
                                      <p:to>
                                        <p:strVal val="visible"/>
                                      </p:to>
                                    </p:set>
                                    <p:anim calcmode="lin" valueType="num">
                                      <p:cBhvr additive="base">
                                        <p:cTn id="44" dur="500" fill="hold"/>
                                        <p:tgtEl>
                                          <p:spTgt spid="19"/>
                                        </p:tgtEl>
                                        <p:attrNameLst>
                                          <p:attrName>ppt_x</p:attrName>
                                        </p:attrNameLst>
                                      </p:cBhvr>
                                      <p:tavLst>
                                        <p:tav tm="0">
                                          <p:val>
                                            <p:strVal val="#ppt_x"/>
                                          </p:val>
                                        </p:tav>
                                        <p:tav tm="100000">
                                          <p:val>
                                            <p:strVal val="#ppt_x"/>
                                          </p:val>
                                        </p:tav>
                                      </p:tavLst>
                                    </p:anim>
                                    <p:anim calcmode="lin" valueType="num">
                                      <p:cBhvr additive="base">
                                        <p:cTn id="45"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grpId="0" nodeType="clickEffect">
                                  <p:stCondLst>
                                    <p:cond delay="0"/>
                                  </p:stCondLst>
                                  <p:childTnLst>
                                    <p:set>
                                      <p:cBhvr>
                                        <p:cTn id="49" dur="1" fill="hold">
                                          <p:stCondLst>
                                            <p:cond delay="0"/>
                                          </p:stCondLst>
                                        </p:cTn>
                                        <p:tgtEl>
                                          <p:spTgt spid="18"/>
                                        </p:tgtEl>
                                        <p:attrNameLst>
                                          <p:attrName>style.visibility</p:attrName>
                                        </p:attrNameLst>
                                      </p:cBhvr>
                                      <p:to>
                                        <p:strVal val="visible"/>
                                      </p:to>
                                    </p:set>
                                    <p:animEffect transition="in" filter="wheel(1)">
                                      <p:cBhvr>
                                        <p:cTn id="50" dur="2000"/>
                                        <p:tgtEl>
                                          <p:spTgt spid="18"/>
                                        </p:tgtEl>
                                      </p:cBhvr>
                                    </p:animEffect>
                                  </p:childTnLst>
                                </p:cTn>
                              </p:par>
                            </p:childTnLst>
                          </p:cTn>
                        </p:par>
                      </p:childTnLst>
                    </p:cTn>
                  </p:par>
                  <p:par>
                    <p:cTn id="51" fill="hold">
                      <p:stCondLst>
                        <p:cond delay="indefinite"/>
                      </p:stCondLst>
                      <p:childTnLst>
                        <p:par>
                          <p:cTn id="52" fill="hold">
                            <p:stCondLst>
                              <p:cond delay="0"/>
                            </p:stCondLst>
                            <p:childTnLst>
                              <p:par>
                                <p:cTn id="53" presetID="6" presetClass="entr" presetSubtype="16" fill="hold" grpId="0" nodeType="clickEffect">
                                  <p:stCondLst>
                                    <p:cond delay="0"/>
                                  </p:stCondLst>
                                  <p:childTnLst>
                                    <p:set>
                                      <p:cBhvr>
                                        <p:cTn id="54" dur="1" fill="hold">
                                          <p:stCondLst>
                                            <p:cond delay="0"/>
                                          </p:stCondLst>
                                        </p:cTn>
                                        <p:tgtEl>
                                          <p:spTgt spid="12"/>
                                        </p:tgtEl>
                                        <p:attrNameLst>
                                          <p:attrName>style.visibility</p:attrName>
                                        </p:attrNameLst>
                                      </p:cBhvr>
                                      <p:to>
                                        <p:strVal val="visible"/>
                                      </p:to>
                                    </p:set>
                                    <p:animEffect transition="in" filter="circle(in)">
                                      <p:cBhvr>
                                        <p:cTn id="55" dur="2000"/>
                                        <p:tgtEl>
                                          <p:spTgt spid="12"/>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11"/>
                                        </p:tgtEl>
                                        <p:attrNameLst>
                                          <p:attrName>style.visibility</p:attrName>
                                        </p:attrNameLst>
                                      </p:cBhvr>
                                      <p:to>
                                        <p:strVal val="visible"/>
                                      </p:to>
                                    </p:set>
                                    <p:anim calcmode="lin" valueType="num">
                                      <p:cBhvr additive="base">
                                        <p:cTn id="60" dur="500" fill="hold"/>
                                        <p:tgtEl>
                                          <p:spTgt spid="11"/>
                                        </p:tgtEl>
                                        <p:attrNameLst>
                                          <p:attrName>ppt_x</p:attrName>
                                        </p:attrNameLst>
                                      </p:cBhvr>
                                      <p:tavLst>
                                        <p:tav tm="0">
                                          <p:val>
                                            <p:strVal val="#ppt_x"/>
                                          </p:val>
                                        </p:tav>
                                        <p:tav tm="100000">
                                          <p:val>
                                            <p:strVal val="#ppt_x"/>
                                          </p:val>
                                        </p:tav>
                                      </p:tavLst>
                                    </p:anim>
                                    <p:anim calcmode="lin" valueType="num">
                                      <p:cBhvr additive="base">
                                        <p:cTn id="61"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circle(in)">
                                      <p:cBhvr>
                                        <p:cTn id="66" dur="20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5"/>
                                        </p:tgtEl>
                                        <p:attrNameLst>
                                          <p:attrName>style.visibility</p:attrName>
                                        </p:attrNameLst>
                                      </p:cBhvr>
                                      <p:to>
                                        <p:strVal val="visible"/>
                                      </p:to>
                                    </p:set>
                                    <p:animEffect transition="in" filter="circle(in)">
                                      <p:cBhvr>
                                        <p:cTn id="77" dur="2000"/>
                                        <p:tgtEl>
                                          <p:spTgt spid="15"/>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4"/>
                                        </p:tgtEl>
                                        <p:attrNameLst>
                                          <p:attrName>style.visibility</p:attrName>
                                        </p:attrNameLst>
                                      </p:cBhvr>
                                      <p:to>
                                        <p:strVal val="visible"/>
                                      </p:to>
                                    </p:set>
                                    <p:anim calcmode="lin" valueType="num">
                                      <p:cBhvr additive="base">
                                        <p:cTn id="82" dur="500" fill="hold"/>
                                        <p:tgtEl>
                                          <p:spTgt spid="14"/>
                                        </p:tgtEl>
                                        <p:attrNameLst>
                                          <p:attrName>ppt_x</p:attrName>
                                        </p:attrNameLst>
                                      </p:cBhvr>
                                      <p:tavLst>
                                        <p:tav tm="0">
                                          <p:val>
                                            <p:strVal val="#ppt_x"/>
                                          </p:val>
                                        </p:tav>
                                        <p:tav tm="100000">
                                          <p:val>
                                            <p:strVal val="#ppt_x"/>
                                          </p:val>
                                        </p:tav>
                                      </p:tavLst>
                                    </p:anim>
                                    <p:anim calcmode="lin" valueType="num">
                                      <p:cBhvr additive="base">
                                        <p:cTn id="83"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18" grpId="0" animBg="1"/>
      <p:bldP spid="19" grpId="0" animBg="1"/>
      <p:bldP spid="11" grpId="0"/>
      <p:bldP spid="12" grpId="0" animBg="1"/>
      <p:bldP spid="10" grpId="0"/>
      <p:bldP spid="13" grpId="0" animBg="1"/>
      <p:bldP spid="14" grpId="0"/>
      <p:bldP spid="15" grpId="0"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4.12.4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a:t>
            </a:r>
            <a:r>
              <a:rPr lang="zh-CN" altLang="en-US" sz="3200" dirty="0" smtClean="0">
                <a:solidFill>
                  <a:prstClr val="white"/>
                </a:solidFill>
                <a:latin typeface="微软雅黑" panose="020B0503020204020204" pitchFamily="34" charset="-122"/>
                <a:ea typeface="微软雅黑" panose="020B0503020204020204" pitchFamily="34" charset="-122"/>
              </a:rPr>
              <a:t>防冻</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076956" y="2901814"/>
            <a:ext cx="7602066" cy="1200329"/>
          </a:xfrm>
          <a:prstGeom prst="rect">
            <a:avLst/>
          </a:prstGeom>
          <a:noFill/>
          <a:ln w="9525">
            <a:noFill/>
          </a:ln>
        </p:spPr>
        <p:txBody>
          <a:bodyPr wrap="square">
            <a:spAutoFit/>
          </a:bodyPr>
          <a:lstStyle/>
          <a:p>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）光缆线路防冻原因</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）光缆线路防冻措施</a:t>
            </a:r>
            <a:endParaRPr lang="en-US" altLang="zh-CN" sz="2400" dirty="0">
              <a:solidFill>
                <a:prstClr val="black"/>
              </a:solidFill>
            </a:endParaRPr>
          </a:p>
        </p:txBody>
      </p:sp>
    </p:spTree>
    <p:extLst>
      <p:ext uri="{BB962C8B-B14F-4D97-AF65-F5344CB8AC3E}">
        <p14:creationId xmlns:p14="http://schemas.microsoft.com/office/powerpoint/2010/main" val="10254970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  </a:t>
            </a:r>
            <a:r>
              <a:rPr lang="zh-CN" altLang="en-US" sz="2000" b="0" spc="225" noProof="1" smtClean="0">
                <a:solidFill>
                  <a:prstClr val="black"/>
                </a:solidFill>
                <a:latin typeface="微软雅黑" panose="020B0503020204020204" pitchFamily="34" charset="-122"/>
                <a:ea typeface="微软雅黑" panose="020B0503020204020204" pitchFamily="34" charset="-122"/>
              </a:rPr>
              <a:t>概述</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4.2</a:t>
            </a:r>
            <a:r>
              <a:rPr lang="zh-CN" altLang="en-US" sz="2000" b="0" spc="225" noProof="1">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 路由</a:t>
            </a:r>
            <a:r>
              <a:rPr lang="zh-CN" altLang="en-US" sz="2000" b="0" spc="225" noProof="1">
                <a:solidFill>
                  <a:prstClr val="black"/>
                </a:solidFill>
                <a:latin typeface="微软雅黑" panose="020B0503020204020204" pitchFamily="34" charset="-122"/>
                <a:ea typeface="微软雅黑" panose="020B0503020204020204" pitchFamily="34" charset="-122"/>
              </a:rPr>
              <a:t>复测</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单盘检验</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配盘</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敷设一般规定</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4.6  </a:t>
            </a:r>
            <a:r>
              <a:rPr lang="zh-CN" altLang="en-US" sz="2000" b="0" spc="225" noProof="1" smtClean="0">
                <a:solidFill>
                  <a:prstClr val="black"/>
                </a:solidFill>
                <a:latin typeface="微软雅黑" panose="020B0503020204020204" pitchFamily="34" charset="-122"/>
                <a:ea typeface="微软雅黑" panose="020B0503020204020204" pitchFamily="34" charset="-122"/>
              </a:rPr>
              <a:t>架空光缆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4.7  </a:t>
            </a:r>
            <a:r>
              <a:rPr lang="zh-CN" altLang="en-US" sz="2000" b="0" spc="225" noProof="1" smtClean="0">
                <a:solidFill>
                  <a:prstClr val="black"/>
                </a:solidFill>
                <a:latin typeface="微软雅黑" panose="020B0503020204020204" pitchFamily="34" charset="-122"/>
                <a:ea typeface="微软雅黑" panose="020B0503020204020204" pitchFamily="34" charset="-122"/>
              </a:rPr>
              <a:t>管道光缆</a:t>
            </a:r>
            <a:r>
              <a:rPr lang="zh-CN" altLang="en-US" sz="2000" b="0" spc="225" noProof="1">
                <a:solidFill>
                  <a:prstClr val="black"/>
                </a:solidFill>
                <a:latin typeface="微软雅黑" panose="020B0503020204020204" pitchFamily="34" charset="-122"/>
                <a:ea typeface="微软雅黑" panose="020B0503020204020204" pitchFamily="34" charset="-122"/>
              </a:rPr>
              <a:t>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6298769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27965" y="234744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第四章</a:t>
              </a:r>
              <a:endParaRPr lang="zh-CN" altLang="en-US" sz="4400" noProof="1">
                <a:solidFill>
                  <a:prstClr val="white"/>
                </a:solidFill>
              </a:endParaRPr>
            </a:p>
          </p:txBody>
        </p:sp>
      </p:grpSp>
      <p:sp>
        <p:nvSpPr>
          <p:cNvPr id="13" name="TextBox 7"/>
          <p:cNvSpPr txBox="1"/>
          <p:nvPr/>
        </p:nvSpPr>
        <p:spPr>
          <a:xfrm>
            <a:off x="4801656" y="2269179"/>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0070" y="340424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0270" y="334550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4.8  </a:t>
            </a:r>
            <a:r>
              <a:rPr lang="en-US" altLang="zh-CN" sz="2000" b="0" spc="225" noProof="1" smtClean="0">
                <a:solidFill>
                  <a:prstClr val="black"/>
                </a:solidFill>
                <a:latin typeface="微软雅黑" panose="020B0503020204020204" pitchFamily="34" charset="-122"/>
                <a:ea typeface="微软雅黑" panose="020B0503020204020204" pitchFamily="34" charset="-122"/>
              </a:rPr>
              <a:t> </a:t>
            </a:r>
            <a:r>
              <a:rPr lang="zh-CN" altLang="en-US" sz="2000" b="0" spc="225" noProof="1" smtClean="0">
                <a:solidFill>
                  <a:prstClr val="black"/>
                </a:solidFill>
                <a:latin typeface="微软雅黑" panose="020B0503020204020204" pitchFamily="34" charset="-122"/>
                <a:ea typeface="微软雅黑" panose="020B0503020204020204" pitchFamily="34" charset="-122"/>
              </a:rPr>
              <a:t>直埋光缆敷设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0070" y="3023242"/>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3"/>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15945" y="39773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46145" y="39201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4.9</a:t>
            </a:r>
            <a:r>
              <a:rPr lang="zh-CN" altLang="en-US" sz="2000" b="0" spc="225" noProof="1" smtClean="0">
                <a:solidFill>
                  <a:prstClr val="black"/>
                </a:solidFill>
                <a:latin typeface="微软雅黑" panose="020B0503020204020204" pitchFamily="34" charset="-122"/>
                <a:ea typeface="微软雅黑" panose="020B0503020204020204" pitchFamily="34" charset="-122"/>
              </a:rPr>
              <a:t>   水底光缆敷设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15946" y="447865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46145" y="442150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4.10  </a:t>
            </a:r>
            <a:r>
              <a:rPr lang="zh-CN" altLang="en-US" sz="2000" b="0" spc="225" noProof="1" smtClean="0">
                <a:solidFill>
                  <a:prstClr val="black"/>
                </a:solidFill>
                <a:latin typeface="微软雅黑" panose="020B0503020204020204" pitchFamily="34" charset="-122"/>
                <a:ea typeface="微软雅黑" panose="020B0503020204020204" pitchFamily="34" charset="-122"/>
              </a:rPr>
              <a:t>局内光缆敷设</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15945" y="49723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46145" y="491521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接续与局</a:t>
            </a:r>
            <a:r>
              <a:rPr lang="en-US" altLang="zh-CN" sz="2000" b="0" spc="225" noProof="1">
                <a:solidFill>
                  <a:prstClr val="black"/>
                </a:solidFill>
                <a:latin typeface="微软雅黑" panose="020B0503020204020204" pitchFamily="34" charset="-122"/>
                <a:ea typeface="微软雅黑" panose="020B0503020204020204" pitchFamily="34" charset="-122"/>
              </a:rPr>
              <a:t>(</a:t>
            </a:r>
            <a:r>
              <a:rPr lang="zh-CN" altLang="en-US" sz="2000" b="0" spc="225" noProof="1">
                <a:solidFill>
                  <a:prstClr val="black"/>
                </a:solidFill>
                <a:latin typeface="微软雅黑" panose="020B0503020204020204" pitchFamily="34" charset="-122"/>
                <a:ea typeface="微软雅黑" panose="020B0503020204020204" pitchFamily="34" charset="-122"/>
              </a:rPr>
              <a:t>站</a:t>
            </a:r>
            <a:r>
              <a:rPr lang="en-US" altLang="zh-CN" sz="2000" b="0" spc="225" noProof="1">
                <a:solidFill>
                  <a:prstClr val="black"/>
                </a:solidFill>
                <a:latin typeface="微软雅黑" panose="020B0503020204020204" pitchFamily="34" charset="-122"/>
                <a:ea typeface="微软雅黑" panose="020B0503020204020204" pitchFamily="34" charset="-122"/>
              </a:rPr>
              <a:t>)</a:t>
            </a:r>
            <a:r>
              <a:rPr lang="zh-CN" altLang="en-US" sz="2000" b="0" spc="225" noProof="1">
                <a:solidFill>
                  <a:prstClr val="black"/>
                </a:solidFill>
                <a:latin typeface="微软雅黑" panose="020B0503020204020204" pitchFamily="34" charset="-122"/>
                <a:ea typeface="微软雅黑" panose="020B0503020204020204" pitchFamily="34" charset="-122"/>
              </a:rPr>
              <a:t>光缆成端</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15946" y="547434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46145" y="541719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4.12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线路防护</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0070" y="59806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0270" y="5923517"/>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4.13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线路工程验收</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436027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a:solidFill>
                  <a:prstClr val="white"/>
                </a:solidFill>
                <a:latin typeface="微软雅黑" panose="020B0503020204020204" pitchFamily="34" charset="-122"/>
                <a:ea typeface="微软雅黑" panose="020B0503020204020204" pitchFamily="34" charset="-122"/>
              </a:rPr>
              <a:t>4.13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线路工程验收</a:t>
            </a:r>
          </a:p>
        </p:txBody>
      </p:sp>
      <p:sp>
        <p:nvSpPr>
          <p:cNvPr id="9220" name="文本框 7"/>
          <p:cNvSpPr txBox="1"/>
          <p:nvPr/>
        </p:nvSpPr>
        <p:spPr>
          <a:xfrm>
            <a:off x="2057501" y="2415431"/>
            <a:ext cx="7602066" cy="2739211"/>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随工验收</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）随工验收非常适合工程中隐蔽项目的</a:t>
            </a:r>
            <a:r>
              <a:rPr lang="zh-CN" altLang="en-US" sz="2400" dirty="0" smtClean="0">
                <a:solidFill>
                  <a:prstClr val="black"/>
                </a:solidFill>
              </a:rPr>
              <a:t>验收</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）隐蔽工程随工验收程序</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）随工验收方式</a:t>
            </a:r>
            <a:endParaRPr lang="en-US" altLang="zh-CN" sz="2400" dirty="0" smtClean="0">
              <a:solidFill>
                <a:prstClr val="black"/>
              </a:solidFill>
            </a:endParaRPr>
          </a:p>
        </p:txBody>
      </p:sp>
    </p:spTree>
    <p:extLst>
      <p:ext uri="{BB962C8B-B14F-4D97-AF65-F5344CB8AC3E}">
        <p14:creationId xmlns:p14="http://schemas.microsoft.com/office/powerpoint/2010/main" val="13398646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a:solidFill>
                  <a:prstClr val="white"/>
                </a:solidFill>
                <a:latin typeface="微软雅黑" panose="020B0503020204020204" pitchFamily="34" charset="-122"/>
                <a:ea typeface="微软雅黑" panose="020B0503020204020204" pitchFamily="34" charset="-122"/>
              </a:rPr>
              <a:t>4.13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线路工程验收</a:t>
            </a:r>
          </a:p>
        </p:txBody>
      </p:sp>
      <p:sp>
        <p:nvSpPr>
          <p:cNvPr id="9220" name="文本框 7"/>
          <p:cNvSpPr txBox="1"/>
          <p:nvPr/>
        </p:nvSpPr>
        <p:spPr>
          <a:xfrm>
            <a:off x="2135323" y="2191695"/>
            <a:ext cx="7602066" cy="3477875"/>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工程初</a:t>
            </a:r>
            <a:r>
              <a:rPr lang="zh-CN" altLang="en-US" sz="2800" b="1" dirty="0" smtClean="0">
                <a:solidFill>
                  <a:prstClr val="black"/>
                </a:solidFill>
              </a:rPr>
              <a:t>验</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）工程</a:t>
            </a:r>
            <a:r>
              <a:rPr lang="zh-CN" altLang="en-US" sz="2400" dirty="0">
                <a:solidFill>
                  <a:prstClr val="black"/>
                </a:solidFill>
              </a:rPr>
              <a:t>初验的</a:t>
            </a:r>
            <a:r>
              <a:rPr lang="zh-CN" altLang="en-US" sz="2400" dirty="0" smtClean="0">
                <a:solidFill>
                  <a:prstClr val="black"/>
                </a:solidFill>
              </a:rPr>
              <a:t>先决条件</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）光缆线路工程初验的一般程序</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）光缆线路工程初验</a:t>
            </a:r>
            <a:r>
              <a:rPr lang="zh-CN" altLang="en-US" sz="2400" dirty="0" smtClean="0">
                <a:solidFill>
                  <a:prstClr val="black"/>
                </a:solidFill>
              </a:rPr>
              <a:t>内容</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）工程移交</a:t>
            </a:r>
            <a:endParaRPr lang="en-US" altLang="zh-CN" sz="2400" dirty="0" smtClean="0">
              <a:solidFill>
                <a:prstClr val="black"/>
              </a:solidFill>
            </a:endParaRPr>
          </a:p>
        </p:txBody>
      </p:sp>
    </p:spTree>
    <p:extLst>
      <p:ext uri="{BB962C8B-B14F-4D97-AF65-F5344CB8AC3E}">
        <p14:creationId xmlns:p14="http://schemas.microsoft.com/office/powerpoint/2010/main" val="32619857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85498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a:solidFill>
                  <a:prstClr val="white"/>
                </a:solidFill>
                <a:latin typeface="微软雅黑" panose="020B0503020204020204" pitchFamily="34" charset="-122"/>
                <a:ea typeface="微软雅黑" panose="020B0503020204020204" pitchFamily="34" charset="-122"/>
              </a:rPr>
              <a:t>4.13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线路工程验收</a:t>
            </a:r>
          </a:p>
        </p:txBody>
      </p:sp>
      <p:sp>
        <p:nvSpPr>
          <p:cNvPr id="9220" name="文本框 7"/>
          <p:cNvSpPr txBox="1"/>
          <p:nvPr/>
        </p:nvSpPr>
        <p:spPr>
          <a:xfrm>
            <a:off x="2135323" y="2191695"/>
            <a:ext cx="7602066" cy="4216539"/>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smtClean="0">
                <a:solidFill>
                  <a:prstClr val="black"/>
                </a:solidFill>
              </a:rPr>
              <a:t>工程终验</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）工程终验条件</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）工程终验主要</a:t>
            </a:r>
            <a:r>
              <a:rPr lang="zh-CN" altLang="en-US" sz="2400" dirty="0" smtClean="0">
                <a:solidFill>
                  <a:prstClr val="black"/>
                </a:solidFill>
              </a:rPr>
              <a:t>程序</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）现场</a:t>
            </a:r>
            <a:r>
              <a:rPr lang="zh-CN" altLang="en-US" sz="2400" dirty="0">
                <a:solidFill>
                  <a:prstClr val="black"/>
                </a:solidFill>
              </a:rPr>
              <a:t>检查、大会</a:t>
            </a:r>
            <a:r>
              <a:rPr lang="zh-CN" altLang="en-US" sz="2400" dirty="0" smtClean="0">
                <a:solidFill>
                  <a:prstClr val="black"/>
                </a:solidFill>
              </a:rPr>
              <a:t>审议</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）讨论</a:t>
            </a:r>
            <a:r>
              <a:rPr lang="zh-CN" altLang="en-US" sz="2400" dirty="0">
                <a:solidFill>
                  <a:prstClr val="black"/>
                </a:solidFill>
              </a:rPr>
              <a:t>通过验收结论和</a:t>
            </a:r>
            <a:r>
              <a:rPr lang="zh-CN" altLang="en-US" sz="2400" dirty="0" smtClean="0">
                <a:solidFill>
                  <a:prstClr val="black"/>
                </a:solidFill>
              </a:rPr>
              <a:t>竣工报告</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a:solidFill>
                  <a:prstClr val="black"/>
                </a:solidFill>
              </a:rPr>
              <a:t>）颁发验收证书</a:t>
            </a:r>
            <a:endParaRPr lang="en-US" altLang="zh-CN" sz="2400" dirty="0" smtClean="0">
              <a:solidFill>
                <a:prstClr val="black"/>
              </a:solidFill>
            </a:endParaRPr>
          </a:p>
        </p:txBody>
      </p:sp>
    </p:spTree>
    <p:extLst>
      <p:ext uri="{BB962C8B-B14F-4D97-AF65-F5344CB8AC3E}">
        <p14:creationId xmlns:p14="http://schemas.microsoft.com/office/powerpoint/2010/main" val="18872262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996151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单模光纤标准和应用</a:t>
            </a:r>
          </a:p>
        </p:txBody>
      </p:sp>
      <p:sp>
        <p:nvSpPr>
          <p:cNvPr id="4" name="文本框 3"/>
          <p:cNvSpPr txBox="1"/>
          <p:nvPr/>
        </p:nvSpPr>
        <p:spPr>
          <a:xfrm>
            <a:off x="1108710" y="2259330"/>
            <a:ext cx="10531475" cy="4135619"/>
          </a:xfrm>
          <a:prstGeom prst="rect">
            <a:avLst/>
          </a:prstGeom>
          <a:noFill/>
        </p:spPr>
        <p:txBody>
          <a:bodyPr wrap="square" rtlCol="0">
            <a:spAutoFit/>
          </a:bodyPr>
          <a:lstStyle/>
          <a:p>
            <a:pPr>
              <a:lnSpc>
                <a:spcPct val="110000"/>
              </a:lnSpc>
            </a:pPr>
            <a:r>
              <a:rPr lang="en-US" altLang="zh-CN" sz="2400" dirty="0" smtClean="0">
                <a:solidFill>
                  <a:srgbClr val="FF0000"/>
                </a:solidFill>
              </a:rPr>
              <a:t>        (</a:t>
            </a:r>
            <a:r>
              <a:rPr lang="en-US" altLang="zh-CN" sz="2400" dirty="0">
                <a:solidFill>
                  <a:srgbClr val="FF0000"/>
                </a:solidFill>
              </a:rPr>
              <a:t>5) G.656</a:t>
            </a:r>
            <a:r>
              <a:rPr lang="zh-CN" altLang="en-US" sz="2400" dirty="0">
                <a:solidFill>
                  <a:srgbClr val="FF0000"/>
                </a:solidFill>
              </a:rPr>
              <a:t>宽带光传送非零色散光纤</a:t>
            </a:r>
          </a:p>
          <a:p>
            <a:pPr>
              <a:lnSpc>
                <a:spcPct val="110000"/>
              </a:lnSpc>
            </a:pPr>
            <a:r>
              <a:rPr lang="en-US" altLang="zh-CN" sz="2400" dirty="0" smtClean="0"/>
              <a:t>       G.656</a:t>
            </a:r>
            <a:r>
              <a:rPr lang="zh-CN" altLang="en-US" sz="2400" dirty="0"/>
              <a:t>光纤称为宽带光传送非零色散光纤</a:t>
            </a:r>
            <a:r>
              <a:rPr lang="en-US" altLang="zh-CN" sz="2400" dirty="0"/>
              <a:t>,</a:t>
            </a:r>
            <a:r>
              <a:rPr lang="zh-CN" altLang="en-US" sz="2400" dirty="0"/>
              <a:t>在</a:t>
            </a:r>
            <a:r>
              <a:rPr lang="en-US" altLang="zh-CN" sz="2400" dirty="0"/>
              <a:t>1460~1624nm </a:t>
            </a:r>
            <a:r>
              <a:rPr lang="zh-CN" altLang="en-US" sz="2400" dirty="0"/>
              <a:t>波长区域具有大于非零值的正色散系数值</a:t>
            </a:r>
            <a:r>
              <a:rPr lang="en-US" altLang="zh-CN" sz="2400" dirty="0"/>
              <a:t>,</a:t>
            </a:r>
            <a:r>
              <a:rPr lang="zh-CN" altLang="en-US" sz="2400" dirty="0"/>
              <a:t>能有效抑制密集波分复用系统的非线性效应。</a:t>
            </a:r>
          </a:p>
          <a:p>
            <a:pPr>
              <a:lnSpc>
                <a:spcPct val="110000"/>
              </a:lnSpc>
            </a:pPr>
            <a:r>
              <a:rPr lang="en-US" altLang="zh-CN" sz="2400" dirty="0" smtClean="0">
                <a:solidFill>
                  <a:srgbClr val="FF0000"/>
                </a:solidFill>
              </a:rPr>
              <a:t>        (</a:t>
            </a:r>
            <a:r>
              <a:rPr lang="en-US" altLang="zh-CN" sz="2400" dirty="0">
                <a:solidFill>
                  <a:srgbClr val="FF0000"/>
                </a:solidFill>
              </a:rPr>
              <a:t>6) G.657</a:t>
            </a:r>
            <a:r>
              <a:rPr lang="zh-CN" altLang="en-US" sz="2400" dirty="0">
                <a:solidFill>
                  <a:srgbClr val="FF0000"/>
                </a:solidFill>
              </a:rPr>
              <a:t>弯曲衰减不敏感单模光纤</a:t>
            </a:r>
          </a:p>
          <a:p>
            <a:pPr>
              <a:lnSpc>
                <a:spcPct val="110000"/>
              </a:lnSpc>
            </a:pPr>
            <a:r>
              <a:rPr lang="en-US" altLang="zh-CN" sz="2400" dirty="0" smtClean="0"/>
              <a:t>        G.657</a:t>
            </a:r>
            <a:r>
              <a:rPr lang="zh-CN" altLang="en-US" sz="2400" dirty="0"/>
              <a:t>单模光纤主要是为了满足接入网需要而开发的</a:t>
            </a:r>
            <a:r>
              <a:rPr lang="en-US" altLang="zh-CN" sz="2400" dirty="0"/>
              <a:t>,</a:t>
            </a:r>
            <a:r>
              <a:rPr lang="zh-CN" altLang="en-US" sz="2400" dirty="0"/>
              <a:t>对弯曲损耗不敏感</a:t>
            </a:r>
            <a:r>
              <a:rPr lang="en-US" altLang="zh-CN" sz="2400" dirty="0"/>
              <a:t>,</a:t>
            </a:r>
            <a:r>
              <a:rPr lang="zh-CN" altLang="en-US" sz="2400" dirty="0"/>
              <a:t>最小弯曲半径可以达到</a:t>
            </a:r>
            <a:r>
              <a:rPr lang="en-US" altLang="zh-CN" sz="2400" dirty="0"/>
              <a:t>5mm</a:t>
            </a:r>
            <a:r>
              <a:rPr lang="zh-CN" altLang="en-US" sz="2400" dirty="0"/>
              <a:t>。</a:t>
            </a:r>
            <a:r>
              <a:rPr lang="en-US" altLang="zh-CN" sz="2400" dirty="0"/>
              <a:t>G.657</a:t>
            </a:r>
            <a:r>
              <a:rPr lang="zh-CN" altLang="en-US" sz="2400" dirty="0"/>
              <a:t>单模光纤分为</a:t>
            </a:r>
            <a:r>
              <a:rPr lang="en-US" altLang="zh-CN" sz="2400" dirty="0"/>
              <a:t> G.657A1</a:t>
            </a:r>
            <a:r>
              <a:rPr lang="zh-CN" altLang="en-US" sz="2400" dirty="0"/>
              <a:t>、</a:t>
            </a:r>
            <a:r>
              <a:rPr lang="en-US" altLang="zh-CN" sz="2400" dirty="0"/>
              <a:t>G.657A2</a:t>
            </a:r>
            <a:r>
              <a:rPr lang="zh-CN" altLang="en-US" sz="2400" dirty="0"/>
              <a:t>、</a:t>
            </a:r>
            <a:r>
              <a:rPr lang="en-US" altLang="zh-CN" sz="2400" dirty="0"/>
              <a:t>G.657B2</a:t>
            </a:r>
            <a:r>
              <a:rPr lang="zh-CN" altLang="en-US" sz="2400" dirty="0"/>
              <a:t>、</a:t>
            </a:r>
            <a:r>
              <a:rPr lang="en-US" altLang="zh-CN" sz="2400" dirty="0"/>
              <a:t>G.657B3 </a:t>
            </a:r>
            <a:r>
              <a:rPr lang="zh-CN" altLang="en-US" sz="2400" dirty="0"/>
              <a:t>四类</a:t>
            </a:r>
            <a:r>
              <a:rPr lang="en-US" altLang="zh-CN" sz="2400" dirty="0"/>
              <a:t>,</a:t>
            </a:r>
            <a:r>
              <a:rPr lang="zh-CN" altLang="en-US" sz="2400" dirty="0"/>
              <a:t>其中</a:t>
            </a:r>
            <a:r>
              <a:rPr lang="en-US" altLang="zh-CN" sz="2400" dirty="0"/>
              <a:t> G.657A </a:t>
            </a:r>
            <a:r>
              <a:rPr lang="zh-CN" altLang="en-US" sz="2400" dirty="0"/>
              <a:t>型光纤的性能及其应用环境和</a:t>
            </a:r>
            <a:r>
              <a:rPr lang="en-US" altLang="zh-CN" sz="2400" dirty="0"/>
              <a:t> G.652D </a:t>
            </a:r>
            <a:r>
              <a:rPr lang="zh-CN" altLang="en-US" sz="2400" dirty="0"/>
              <a:t>型光纤相近</a:t>
            </a:r>
            <a:r>
              <a:rPr lang="en-US" altLang="zh-CN" sz="2400" dirty="0"/>
              <a:t>,</a:t>
            </a:r>
            <a:r>
              <a:rPr lang="zh-CN" altLang="en-US" sz="2400" dirty="0"/>
              <a:t>可以在</a:t>
            </a:r>
            <a:r>
              <a:rPr lang="en-US" altLang="zh-CN" sz="2400" dirty="0"/>
              <a:t>1260~1625nm </a:t>
            </a:r>
            <a:r>
              <a:rPr lang="zh-CN" altLang="en-US" sz="2400" dirty="0"/>
              <a:t>的宽波长区域内</a:t>
            </a:r>
            <a:r>
              <a:rPr lang="en-US" altLang="zh-CN" sz="2400" dirty="0"/>
              <a:t> (</a:t>
            </a:r>
            <a:r>
              <a:rPr lang="zh-CN" altLang="en-US" sz="2400" dirty="0"/>
              <a:t>即</a:t>
            </a:r>
            <a:r>
              <a:rPr lang="en-US" altLang="zh-CN" sz="2400" dirty="0"/>
              <a:t> O</a:t>
            </a:r>
            <a:r>
              <a:rPr lang="zh-CN" altLang="en-US" sz="2400" dirty="0"/>
              <a:t>、</a:t>
            </a:r>
            <a:r>
              <a:rPr lang="en-US" altLang="zh-CN" sz="2400" dirty="0"/>
              <a:t>E</a:t>
            </a:r>
            <a:r>
              <a:rPr lang="zh-CN" altLang="en-US" sz="2400" dirty="0"/>
              <a:t>、</a:t>
            </a:r>
            <a:r>
              <a:rPr lang="en-US" altLang="zh-CN" sz="2400" dirty="0"/>
              <a:t>S</a:t>
            </a:r>
            <a:r>
              <a:rPr lang="zh-CN" altLang="en-US" sz="2400" dirty="0"/>
              <a:t>、</a:t>
            </a:r>
            <a:r>
              <a:rPr lang="en-US" altLang="zh-CN" sz="2400" dirty="0"/>
              <a:t>C</a:t>
            </a:r>
            <a:r>
              <a:rPr lang="zh-CN" altLang="en-US" sz="2400" dirty="0"/>
              <a:t>、</a:t>
            </a:r>
            <a:r>
              <a:rPr lang="en-US" altLang="zh-CN" sz="2400" dirty="0"/>
              <a:t>L </a:t>
            </a:r>
            <a:r>
              <a:rPr lang="zh-CN" altLang="en-US" sz="2400" dirty="0"/>
              <a:t>工</a:t>
            </a:r>
            <a:r>
              <a:rPr lang="en-US" altLang="zh-CN" sz="2400" dirty="0"/>
              <a:t> </a:t>
            </a:r>
            <a:r>
              <a:rPr lang="zh-CN" altLang="en-US" sz="2400" dirty="0"/>
              <a:t>作</a:t>
            </a:r>
            <a:r>
              <a:rPr lang="en-US" altLang="zh-CN" sz="2400" dirty="0"/>
              <a:t> </a:t>
            </a:r>
            <a:r>
              <a:rPr lang="zh-CN" altLang="en-US" sz="2400" dirty="0"/>
              <a:t>波</a:t>
            </a:r>
            <a:r>
              <a:rPr lang="en-US" altLang="zh-CN" sz="2400" dirty="0"/>
              <a:t> </a:t>
            </a:r>
            <a:r>
              <a:rPr lang="zh-CN" altLang="en-US" sz="2400" dirty="0"/>
              <a:t>段</a:t>
            </a:r>
            <a:r>
              <a:rPr lang="en-US" altLang="zh-CN" sz="2400" dirty="0"/>
              <a:t>)</a:t>
            </a:r>
            <a:r>
              <a:rPr lang="zh-CN" altLang="en-US" sz="2400" dirty="0"/>
              <a:t>工</a:t>
            </a:r>
            <a:r>
              <a:rPr lang="en-US" altLang="zh-CN" sz="2400" dirty="0"/>
              <a:t> </a:t>
            </a:r>
            <a:r>
              <a:rPr lang="zh-CN" altLang="en-US" sz="2400" dirty="0"/>
              <a:t>作。</a:t>
            </a:r>
            <a:r>
              <a:rPr lang="en-US" altLang="zh-CN" sz="2400" dirty="0"/>
              <a:t>G.657B </a:t>
            </a:r>
            <a:r>
              <a:rPr lang="zh-CN" altLang="en-US" sz="2400" dirty="0"/>
              <a:t>型</a:t>
            </a:r>
            <a:r>
              <a:rPr lang="en-US" altLang="zh-CN" sz="2400" dirty="0"/>
              <a:t> </a:t>
            </a:r>
            <a:r>
              <a:rPr lang="zh-CN" altLang="en-US" sz="2400" dirty="0"/>
              <a:t>光</a:t>
            </a:r>
            <a:r>
              <a:rPr lang="en-US" altLang="zh-CN" sz="2400" dirty="0"/>
              <a:t> </a:t>
            </a:r>
            <a:r>
              <a:rPr lang="zh-CN" altLang="en-US" sz="2400" dirty="0"/>
              <a:t>纤</a:t>
            </a:r>
            <a:r>
              <a:rPr lang="en-US" altLang="zh-CN" sz="2400" dirty="0"/>
              <a:t> </a:t>
            </a:r>
            <a:r>
              <a:rPr lang="zh-CN" altLang="en-US" sz="2400" dirty="0"/>
              <a:t>主</a:t>
            </a:r>
            <a:r>
              <a:rPr lang="en-US" altLang="zh-CN" sz="2400" dirty="0"/>
              <a:t> </a:t>
            </a:r>
            <a:r>
              <a:rPr lang="zh-CN" altLang="en-US" sz="2400" dirty="0"/>
              <a:t>要</a:t>
            </a:r>
            <a:r>
              <a:rPr lang="en-US" altLang="zh-CN" sz="2400" dirty="0"/>
              <a:t> </a:t>
            </a:r>
            <a:r>
              <a:rPr lang="zh-CN" altLang="en-US" sz="2400" dirty="0"/>
              <a:t>工</a:t>
            </a:r>
            <a:r>
              <a:rPr lang="en-US" altLang="zh-CN" sz="2400" dirty="0"/>
              <a:t> </a:t>
            </a:r>
            <a:r>
              <a:rPr lang="zh-CN" altLang="en-US" sz="2400" dirty="0"/>
              <a:t>作</a:t>
            </a:r>
            <a:r>
              <a:rPr lang="en-US" altLang="zh-CN" sz="2400" dirty="0"/>
              <a:t> </a:t>
            </a:r>
            <a:r>
              <a:rPr lang="zh-CN" altLang="en-US" sz="2400" dirty="0"/>
              <a:t>在</a:t>
            </a:r>
            <a:r>
              <a:rPr lang="en-US" altLang="zh-CN" sz="2400" dirty="0"/>
              <a:t> 1310nm</a:t>
            </a:r>
            <a:r>
              <a:rPr lang="zh-CN" altLang="en-US" sz="2400" dirty="0"/>
              <a:t>、</a:t>
            </a:r>
            <a:r>
              <a:rPr lang="en-US" altLang="zh-CN" sz="2400" dirty="0"/>
              <a:t>1550nm </a:t>
            </a:r>
            <a:r>
              <a:rPr lang="zh-CN" altLang="en-US" sz="2400" dirty="0"/>
              <a:t>和</a:t>
            </a:r>
            <a:r>
              <a:rPr lang="en-US" altLang="zh-CN" sz="2400" dirty="0"/>
              <a:t>1625nm </a:t>
            </a:r>
            <a:r>
              <a:rPr lang="zh-CN" altLang="en-US" sz="2400" dirty="0"/>
              <a:t>三个波长窗口。</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22592066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98782" y="2756003"/>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第五章</a:t>
              </a:r>
              <a:endParaRPr lang="zh-CN" altLang="en-US" sz="4400" noProof="1">
                <a:solidFill>
                  <a:prstClr val="white"/>
                </a:solidFill>
              </a:endParaRPr>
            </a:p>
          </p:txBody>
        </p:sp>
      </p:grpSp>
      <p:sp>
        <p:nvSpPr>
          <p:cNvPr id="13" name="TextBox 7"/>
          <p:cNvSpPr txBox="1"/>
          <p:nvPr/>
        </p:nvSpPr>
        <p:spPr>
          <a:xfrm>
            <a:off x="4772473" y="267774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5753381" y="3910080"/>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6083581" y="3851342"/>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5.1  </a:t>
            </a:r>
            <a:r>
              <a:rPr lang="zh-CN" altLang="en-US" sz="2000" b="0" spc="225" noProof="1" smtClean="0">
                <a:solidFill>
                  <a:srgbClr val="FF0000"/>
                </a:solidFill>
                <a:latin typeface="微软雅黑" panose="020B0503020204020204" pitchFamily="34" charset="-122"/>
                <a:ea typeface="微软雅黑" panose="020B0503020204020204" pitchFamily="34" charset="-122"/>
              </a:rPr>
              <a:t>通信管道建筑</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770887" y="343180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753381" y="46844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6083581" y="46272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5.2</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架空杆路建筑</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1202228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5.1   </a:t>
            </a:r>
            <a:r>
              <a:rPr lang="zh-CN" altLang="en-US" sz="3200" dirty="0" smtClean="0">
                <a:solidFill>
                  <a:prstClr val="white"/>
                </a:solidFill>
                <a:latin typeface="微软雅黑" panose="020B0503020204020204" pitchFamily="34" charset="-122"/>
                <a:ea typeface="微软雅黑" panose="020B0503020204020204" pitchFamily="34" charset="-122"/>
              </a:rPr>
              <a:t>通信管道建筑</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管道工程常用器材</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城市和城镇通信管道建筑</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长途通信管道建筑</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水平定向钻进拉管</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292491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5675988"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5.1.1   </a:t>
            </a:r>
            <a:r>
              <a:rPr lang="zh-CN" altLang="en-US" sz="3200" dirty="0" smtClean="0">
                <a:solidFill>
                  <a:prstClr val="white"/>
                </a:solidFill>
                <a:latin typeface="微软雅黑" panose="020B0503020204020204" pitchFamily="34" charset="-122"/>
                <a:ea typeface="微软雅黑" panose="020B0503020204020204" pitchFamily="34" charset="-122"/>
              </a:rPr>
              <a:t>管道工</a:t>
            </a:r>
            <a:r>
              <a:rPr lang="zh-CN" altLang="en-US" sz="3200" dirty="0">
                <a:solidFill>
                  <a:prstClr val="white"/>
                </a:solidFill>
                <a:latin typeface="微软雅黑" panose="020B0503020204020204" pitchFamily="34" charset="-122"/>
                <a:ea typeface="微软雅黑" panose="020B0503020204020204" pitchFamily="34" charset="-122"/>
              </a:rPr>
              <a:t>程常用</a:t>
            </a:r>
            <a:r>
              <a:rPr lang="zh-CN" altLang="en-US" sz="3200" dirty="0" smtClean="0">
                <a:solidFill>
                  <a:prstClr val="white"/>
                </a:solidFill>
                <a:latin typeface="微软雅黑" panose="020B0503020204020204" pitchFamily="34" charset="-122"/>
                <a:ea typeface="微软雅黑" panose="020B0503020204020204" pitchFamily="34" charset="-122"/>
              </a:rPr>
              <a:t>器材</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016642" y="2480689"/>
            <a:ext cx="8224634" cy="830997"/>
          </a:xfrm>
          <a:prstGeom prst="rect">
            <a:avLst/>
          </a:prstGeom>
          <a:noFill/>
          <a:ln w="9525">
            <a:noFill/>
          </a:ln>
        </p:spPr>
        <p:txBody>
          <a:bodyPr wrap="square">
            <a:spAutoFit/>
          </a:bodyPr>
          <a:lstStyle/>
          <a:p>
            <a:r>
              <a:rPr lang="zh-CN" altLang="en-US" sz="2400" dirty="0" smtClean="0">
                <a:solidFill>
                  <a:prstClr val="black"/>
                </a:solidFill>
              </a:rPr>
              <a:t>       水泥</a:t>
            </a:r>
            <a:r>
              <a:rPr lang="zh-CN" altLang="en-US" sz="2400" dirty="0">
                <a:solidFill>
                  <a:prstClr val="black"/>
                </a:solidFill>
              </a:rPr>
              <a:t>及水泥制品、砂、石子、砖和砌块、水、</a:t>
            </a:r>
            <a:r>
              <a:rPr lang="zh-CN" altLang="en-US" sz="2400" dirty="0" smtClean="0">
                <a:solidFill>
                  <a:prstClr val="black"/>
                </a:solidFill>
              </a:rPr>
              <a:t>水泥管</a:t>
            </a:r>
            <a:r>
              <a:rPr lang="zh-CN" altLang="en-US" sz="2400" dirty="0">
                <a:solidFill>
                  <a:prstClr val="black"/>
                </a:solidFill>
              </a:rPr>
              <a:t>块、塑料管、钢材、钢管、铁件</a:t>
            </a:r>
          </a:p>
        </p:txBody>
      </p:sp>
    </p:spTree>
    <p:extLst>
      <p:ext uri="{BB962C8B-B14F-4D97-AF65-F5344CB8AC3E}">
        <p14:creationId xmlns:p14="http://schemas.microsoft.com/office/powerpoint/2010/main" val="12624867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5.1   </a:t>
            </a:r>
            <a:r>
              <a:rPr lang="zh-CN" altLang="en-US" sz="3200" dirty="0" smtClean="0">
                <a:solidFill>
                  <a:prstClr val="white"/>
                </a:solidFill>
                <a:latin typeface="微软雅黑" panose="020B0503020204020204" pitchFamily="34" charset="-122"/>
                <a:ea typeface="微软雅黑" panose="020B0503020204020204" pitchFamily="34" charset="-122"/>
              </a:rPr>
              <a:t>通信管道建筑</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管道工程常用器材</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城市和城镇通信管道建筑</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长途通信管道建筑</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水平定向钻进拉管</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9550917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740387" y="2509872"/>
            <a:ext cx="4343298" cy="2000548"/>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定位划线</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）临时</a:t>
            </a:r>
            <a:r>
              <a:rPr lang="zh-CN" altLang="en-US" sz="2400" dirty="0">
                <a:solidFill>
                  <a:prstClr val="black"/>
                </a:solidFill>
              </a:rPr>
              <a:t>用桩</a:t>
            </a:r>
            <a:r>
              <a:rPr lang="zh-CN" altLang="en-US" sz="2400" dirty="0" smtClean="0">
                <a:solidFill>
                  <a:prstClr val="black"/>
                </a:solidFill>
              </a:rPr>
              <a:t>点</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）临时水准点</a:t>
            </a:r>
            <a:endParaRPr lang="en-US" altLang="zh-CN" sz="2400" dirty="0" smtClean="0">
              <a:solidFill>
                <a:prstClr val="black"/>
              </a:solidFill>
            </a:endParaRPr>
          </a:p>
        </p:txBody>
      </p:sp>
    </p:spTree>
    <p:extLst>
      <p:ext uri="{BB962C8B-B14F-4D97-AF65-F5344CB8AC3E}">
        <p14:creationId xmlns:p14="http://schemas.microsoft.com/office/powerpoint/2010/main" val="37763465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1541936" y="2457593"/>
            <a:ext cx="9168218" cy="310854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开凿路面</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通信</a:t>
            </a:r>
            <a:r>
              <a:rPr lang="zh-CN" altLang="en-US" sz="2400" dirty="0">
                <a:solidFill>
                  <a:prstClr val="black"/>
                </a:solidFill>
              </a:rPr>
              <a:t>管道和人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孔位于街道、公路、人行道、广场等位置时</a:t>
            </a:r>
            <a:r>
              <a:rPr lang="en-US" altLang="zh-CN" sz="2400" dirty="0">
                <a:solidFill>
                  <a:prstClr val="black"/>
                </a:solidFill>
              </a:rPr>
              <a:t>,</a:t>
            </a:r>
            <a:r>
              <a:rPr lang="zh-CN" altLang="en-US" sz="2400" dirty="0">
                <a:solidFill>
                  <a:prstClr val="black"/>
                </a:solidFill>
              </a:rPr>
              <a:t>挖沟前应按规定的开挖</a:t>
            </a:r>
            <a:r>
              <a:rPr lang="zh-CN" altLang="en-US" sz="2400" dirty="0" smtClean="0">
                <a:solidFill>
                  <a:prstClr val="black"/>
                </a:solidFill>
              </a:rPr>
              <a:t>尺寸</a:t>
            </a:r>
            <a:r>
              <a:rPr lang="zh-CN" altLang="en-US" sz="2400" dirty="0">
                <a:solidFill>
                  <a:prstClr val="black"/>
                </a:solidFill>
              </a:rPr>
              <a:t>进行路面开凿</a:t>
            </a:r>
            <a:r>
              <a:rPr lang="en-US" altLang="zh-CN" sz="2400" dirty="0">
                <a:solidFill>
                  <a:prstClr val="black"/>
                </a:solidFill>
              </a:rPr>
              <a:t>,</a:t>
            </a:r>
            <a:r>
              <a:rPr lang="zh-CN" altLang="en-US" sz="2400" dirty="0">
                <a:solidFill>
                  <a:prstClr val="black"/>
                </a:solidFill>
              </a:rPr>
              <a:t>以提高路面恢复的美观性和降低路面的恢复成本。对于沥青或混凝土</a:t>
            </a:r>
            <a:r>
              <a:rPr lang="zh-CN" altLang="en-US" sz="2400" dirty="0" smtClean="0">
                <a:solidFill>
                  <a:prstClr val="black"/>
                </a:solidFill>
              </a:rPr>
              <a:t>路面</a:t>
            </a:r>
            <a:r>
              <a:rPr lang="en-US" altLang="zh-CN" sz="2400" dirty="0">
                <a:solidFill>
                  <a:prstClr val="black"/>
                </a:solidFill>
              </a:rPr>
              <a:t>,</a:t>
            </a:r>
            <a:r>
              <a:rPr lang="zh-CN" altLang="en-US" sz="2400" dirty="0">
                <a:solidFill>
                  <a:prstClr val="black"/>
                </a:solidFill>
              </a:rPr>
              <a:t>应先用切割机切割</a:t>
            </a:r>
            <a:r>
              <a:rPr lang="en-US" altLang="zh-CN" sz="2400" dirty="0">
                <a:solidFill>
                  <a:prstClr val="black"/>
                </a:solidFill>
              </a:rPr>
              <a:t>,</a:t>
            </a:r>
            <a:r>
              <a:rPr lang="zh-CN" altLang="en-US" sz="2400" dirty="0">
                <a:solidFill>
                  <a:prstClr val="black"/>
                </a:solidFill>
              </a:rPr>
              <a:t>然后采用风镐等设备将沥青或混凝土击碎</a:t>
            </a:r>
            <a:r>
              <a:rPr lang="en-US" altLang="zh-CN" sz="2400" dirty="0">
                <a:solidFill>
                  <a:prstClr val="black"/>
                </a:solidFill>
              </a:rPr>
              <a:t>; </a:t>
            </a:r>
            <a:r>
              <a:rPr lang="zh-CN" altLang="en-US" sz="2400" dirty="0">
                <a:solidFill>
                  <a:prstClr val="black"/>
                </a:solidFill>
              </a:rPr>
              <a:t>对于花岗石、条石或</a:t>
            </a:r>
            <a:r>
              <a:rPr lang="zh-CN" altLang="en-US" sz="2400" dirty="0" smtClean="0">
                <a:solidFill>
                  <a:prstClr val="black"/>
                </a:solidFill>
              </a:rPr>
              <a:t>方砖</a:t>
            </a:r>
            <a:r>
              <a:rPr lang="zh-CN" altLang="en-US" sz="2400" dirty="0">
                <a:solidFill>
                  <a:prstClr val="black"/>
                </a:solidFill>
              </a:rPr>
              <a:t>等路面</a:t>
            </a:r>
            <a:r>
              <a:rPr lang="en-US" altLang="zh-CN" sz="2400" dirty="0">
                <a:solidFill>
                  <a:prstClr val="black"/>
                </a:solidFill>
              </a:rPr>
              <a:t>,</a:t>
            </a:r>
            <a:r>
              <a:rPr lang="zh-CN" altLang="en-US" sz="2400" dirty="0">
                <a:solidFill>
                  <a:prstClr val="black"/>
                </a:solidFill>
              </a:rPr>
              <a:t>应直接将花岗石、条石或方砖撬出并好好放置与保存</a:t>
            </a:r>
            <a:r>
              <a:rPr lang="en-US" altLang="zh-CN" sz="2400" dirty="0">
                <a:solidFill>
                  <a:prstClr val="black"/>
                </a:solidFill>
              </a:rPr>
              <a:t>,</a:t>
            </a:r>
            <a:r>
              <a:rPr lang="zh-CN" altLang="en-US" sz="2400" dirty="0">
                <a:solidFill>
                  <a:prstClr val="black"/>
                </a:solidFill>
              </a:rPr>
              <a:t>便于路面恢复时使用。</a:t>
            </a:r>
            <a:endParaRPr lang="en-US" altLang="zh-CN" sz="2400" dirty="0" smtClean="0">
              <a:solidFill>
                <a:prstClr val="black"/>
              </a:solidFill>
            </a:endParaRPr>
          </a:p>
        </p:txBody>
      </p:sp>
    </p:spTree>
    <p:extLst>
      <p:ext uri="{BB962C8B-B14F-4D97-AF65-F5344CB8AC3E}">
        <p14:creationId xmlns:p14="http://schemas.microsoft.com/office/powerpoint/2010/main" val="251380060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2563340" y="1523738"/>
            <a:ext cx="7660430" cy="4955203"/>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挖掘沟</a:t>
            </a:r>
            <a:r>
              <a:rPr lang="en-US" altLang="zh-CN" sz="2800" b="1" dirty="0">
                <a:solidFill>
                  <a:prstClr val="black"/>
                </a:solidFill>
              </a:rPr>
              <a:t>(</a:t>
            </a:r>
            <a:r>
              <a:rPr lang="zh-CN" altLang="en-US" sz="2800" b="1" dirty="0">
                <a:solidFill>
                  <a:prstClr val="black"/>
                </a:solidFill>
              </a:rPr>
              <a:t>坑</a:t>
            </a:r>
            <a:r>
              <a:rPr lang="en-US" altLang="zh-CN" sz="2800" b="1" dirty="0">
                <a:solidFill>
                  <a:prstClr val="black"/>
                </a:solidFill>
              </a:rPr>
              <a:t>)</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）设置标志</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）设置便民措施</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）不稳定土壤或有腐蚀性的</a:t>
            </a:r>
            <a:r>
              <a:rPr lang="zh-CN" altLang="en-US" sz="2400" dirty="0" smtClean="0">
                <a:solidFill>
                  <a:prstClr val="black"/>
                </a:solidFill>
              </a:rPr>
              <a:t>土壤的处理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）发现埋藏</a:t>
            </a:r>
            <a:r>
              <a:rPr lang="zh-CN" altLang="en-US" sz="2400" dirty="0" smtClean="0">
                <a:solidFill>
                  <a:prstClr val="black"/>
                </a:solidFill>
              </a:rPr>
              <a:t>物的处理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）障碍物的处理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）积水处理</a:t>
            </a:r>
            <a:endParaRPr lang="en-US" altLang="zh-CN" sz="2400" dirty="0" smtClean="0">
              <a:solidFill>
                <a:prstClr val="black"/>
              </a:solidFill>
            </a:endParaRPr>
          </a:p>
        </p:txBody>
      </p:sp>
    </p:spTree>
    <p:extLst>
      <p:ext uri="{BB962C8B-B14F-4D97-AF65-F5344CB8AC3E}">
        <p14:creationId xmlns:p14="http://schemas.microsoft.com/office/powerpoint/2010/main" val="28223999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059451" y="1961482"/>
            <a:ext cx="6269375" cy="4585871"/>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挖掘沟</a:t>
            </a:r>
            <a:r>
              <a:rPr lang="en-US" altLang="zh-CN" sz="2800" b="1" dirty="0">
                <a:solidFill>
                  <a:prstClr val="black"/>
                </a:solidFill>
              </a:rPr>
              <a:t>(</a:t>
            </a:r>
            <a:r>
              <a:rPr lang="zh-CN" altLang="en-US" sz="2800" b="1" dirty="0">
                <a:solidFill>
                  <a:prstClr val="black"/>
                </a:solidFill>
              </a:rPr>
              <a:t>坑</a:t>
            </a:r>
            <a:r>
              <a:rPr lang="en-US" altLang="zh-CN" sz="2800" b="1" dirty="0">
                <a:solidFill>
                  <a:prstClr val="black"/>
                </a:solidFill>
              </a:rPr>
              <a:t>)</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a:solidFill>
                  <a:prstClr val="black"/>
                </a:solidFill>
              </a:rPr>
              <a:t>）沟</a:t>
            </a:r>
            <a:r>
              <a:rPr lang="en-US" altLang="zh-CN" sz="2400" dirty="0">
                <a:solidFill>
                  <a:prstClr val="black"/>
                </a:solidFill>
              </a:rPr>
              <a:t>(</a:t>
            </a:r>
            <a:r>
              <a:rPr lang="zh-CN" altLang="en-US" sz="2400" dirty="0">
                <a:solidFill>
                  <a:prstClr val="black"/>
                </a:solidFill>
              </a:rPr>
              <a:t>坑</a:t>
            </a:r>
            <a:r>
              <a:rPr lang="en-US" altLang="zh-CN" sz="2400" dirty="0" smtClean="0">
                <a:solidFill>
                  <a:prstClr val="black"/>
                </a:solidFill>
              </a:rPr>
              <a:t>)</a:t>
            </a:r>
            <a:r>
              <a:rPr lang="zh-CN" altLang="en-US" sz="2400" dirty="0" smtClean="0">
                <a:solidFill>
                  <a:prstClr val="black"/>
                </a:solidFill>
              </a:rPr>
              <a:t>放坡处理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）护土板处理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）超挖和欠挖处理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10</a:t>
            </a:r>
            <a:r>
              <a:rPr lang="zh-CN" altLang="en-US" sz="2400" dirty="0" smtClean="0">
                <a:solidFill>
                  <a:prstClr val="black"/>
                </a:solidFill>
              </a:rPr>
              <a:t>）堆土</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11</a:t>
            </a:r>
            <a:r>
              <a:rPr lang="zh-CN" altLang="en-US" sz="2400" dirty="0" smtClean="0">
                <a:solidFill>
                  <a:prstClr val="black"/>
                </a:solidFill>
              </a:rPr>
              <a:t>）高程校核</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23947664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2952447" y="2331133"/>
            <a:ext cx="7660430" cy="3108543"/>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地基处理</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）天然地基和人工</a:t>
            </a:r>
            <a:r>
              <a:rPr lang="zh-CN" altLang="en-US" sz="2400" dirty="0" smtClean="0">
                <a:solidFill>
                  <a:prstClr val="black"/>
                </a:solidFill>
              </a:rPr>
              <a:t>地基</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）地基高程</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）地基宽度</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38191709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1.2.4  </a:t>
            </a:r>
            <a:r>
              <a:rPr lang="en-US" altLang="zh-CN" sz="3200" dirty="0">
                <a:solidFill>
                  <a:schemeClr val="bg1"/>
                </a:solidFill>
                <a:latin typeface="微软雅黑" panose="020B0503020204020204" pitchFamily="34" charset="-122"/>
                <a:ea typeface="微软雅黑" panose="020B0503020204020204" pitchFamily="34" charset="-122"/>
                <a:sym typeface="+mn-ea"/>
              </a:rPr>
              <a:t>光纤</a:t>
            </a:r>
            <a:r>
              <a:rPr lang="zh-CN" altLang="en-US" sz="3200" dirty="0">
                <a:solidFill>
                  <a:schemeClr val="bg1"/>
                </a:solidFill>
                <a:latin typeface="微软雅黑" panose="020B0503020204020204" pitchFamily="34" charset="-122"/>
                <a:ea typeface="微软雅黑" panose="020B0503020204020204" pitchFamily="34" charset="-122"/>
                <a:sym typeface="+mn-ea"/>
              </a:rPr>
              <a:t>分类及应用</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多模光纤标准和应用</a:t>
            </a:r>
          </a:p>
        </p:txBody>
      </p:sp>
      <p:sp>
        <p:nvSpPr>
          <p:cNvPr id="4" name="文本框 3"/>
          <p:cNvSpPr txBox="1"/>
          <p:nvPr/>
        </p:nvSpPr>
        <p:spPr>
          <a:xfrm>
            <a:off x="1055370" y="2282190"/>
            <a:ext cx="10240010" cy="2009775"/>
          </a:xfrm>
          <a:prstGeom prst="rect">
            <a:avLst/>
          </a:prstGeom>
          <a:noFill/>
        </p:spPr>
        <p:txBody>
          <a:bodyPr wrap="square" rtlCol="0">
            <a:spAutoFit/>
          </a:bodyPr>
          <a:lstStyle/>
          <a:p>
            <a:pPr>
              <a:lnSpc>
                <a:spcPct val="130000"/>
              </a:lnSpc>
            </a:pPr>
            <a:r>
              <a:rPr lang="zh-CN" altLang="en-US" sz="2400" dirty="0" smtClean="0"/>
              <a:t>        多模光纤</a:t>
            </a:r>
            <a:r>
              <a:rPr lang="zh-CN" altLang="en-US" sz="2400" dirty="0"/>
              <a:t>标准版本有《光纤第</a:t>
            </a:r>
            <a:r>
              <a:rPr lang="en-US" altLang="zh-CN" sz="2400" dirty="0"/>
              <a:t>2</a:t>
            </a:r>
            <a:r>
              <a:rPr lang="zh-CN" altLang="en-US" sz="2400" dirty="0"/>
              <a:t>部分</a:t>
            </a:r>
            <a:r>
              <a:rPr lang="en-US" altLang="zh-CN" sz="2400" dirty="0"/>
              <a:t>:</a:t>
            </a:r>
            <a:r>
              <a:rPr lang="zh-CN" altLang="en-US" sz="2400" dirty="0"/>
              <a:t>产品规范》</a:t>
            </a:r>
            <a:r>
              <a:rPr lang="en-US" altLang="zh-CN" sz="2400" dirty="0"/>
              <a:t>(IEC60793-2:2019)</a:t>
            </a:r>
            <a:r>
              <a:rPr lang="zh-CN" altLang="en-US" sz="2400" dirty="0"/>
              <a:t>中的</a:t>
            </a:r>
            <a:r>
              <a:rPr lang="en-US" altLang="zh-CN" sz="2400" dirty="0"/>
              <a:t>IEC60793-2-10</a:t>
            </a:r>
            <a:r>
              <a:rPr lang="zh-CN" altLang="en-US" sz="2400" dirty="0"/>
              <a:t>至</a:t>
            </a:r>
            <a:r>
              <a:rPr lang="en-US" altLang="zh-CN" sz="2400" dirty="0"/>
              <a:t>IEC60793-2-40</a:t>
            </a:r>
            <a:r>
              <a:rPr lang="zh-CN" altLang="en-US" sz="2400" dirty="0"/>
              <a:t>、</a:t>
            </a:r>
            <a:r>
              <a:rPr lang="en-US" altLang="zh-CN" sz="2400" dirty="0"/>
              <a:t>ITU-T</a:t>
            </a:r>
            <a:r>
              <a:rPr lang="zh-CN" altLang="en-US" sz="2400" dirty="0"/>
              <a:t>建议的</a:t>
            </a:r>
            <a:r>
              <a:rPr lang="en-US" altLang="zh-CN" sz="2400" dirty="0"/>
              <a:t> G.651.x</a:t>
            </a:r>
            <a:r>
              <a:rPr lang="zh-CN" altLang="en-US" sz="2400" dirty="0"/>
              <a:t>系列标准以及国标《通信用多模光纤第</a:t>
            </a:r>
            <a:r>
              <a:rPr lang="en-US" altLang="zh-CN" sz="2400" dirty="0"/>
              <a:t>1</a:t>
            </a:r>
            <a:r>
              <a:rPr lang="zh-CN" altLang="en-US" sz="2400" dirty="0"/>
              <a:t>部分</a:t>
            </a:r>
            <a:r>
              <a:rPr lang="en-US" altLang="zh-CN" sz="2400" dirty="0"/>
              <a:t>:A1</a:t>
            </a:r>
            <a:r>
              <a:rPr lang="zh-CN" altLang="en-US" sz="2400" dirty="0"/>
              <a:t>类多模光纤特性》</a:t>
            </a:r>
            <a:r>
              <a:rPr lang="en-US" altLang="zh-CN" sz="2400" dirty="0"/>
              <a:t>(GB/T12357.1—2024)</a:t>
            </a:r>
            <a:r>
              <a:rPr lang="zh-CN" altLang="en-US" sz="2400" dirty="0"/>
              <a:t>。多模光纤的主要发展方向为塑料光纤</a:t>
            </a:r>
            <a:r>
              <a:rPr lang="en-US" altLang="zh-CN" sz="2400" dirty="0"/>
              <a:t>,</a:t>
            </a:r>
            <a:r>
              <a:rPr lang="zh-CN" altLang="en-US" sz="2400" dirty="0"/>
              <a:t>主要用于设备内部</a:t>
            </a:r>
            <a:r>
              <a:rPr lang="en-US" altLang="zh-CN" sz="2400" dirty="0"/>
              <a:t>,</a:t>
            </a:r>
            <a:r>
              <a:rPr lang="zh-CN" altLang="en-US" sz="2400" dirty="0"/>
              <a:t>如汽车通信等。</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2991358" y="2836971"/>
            <a:ext cx="6269375" cy="2369880"/>
          </a:xfrm>
          <a:prstGeom prst="rect">
            <a:avLst/>
          </a:prstGeom>
          <a:noFill/>
          <a:ln w="9525">
            <a:noFill/>
          </a:ln>
        </p:spPr>
        <p:txBody>
          <a:bodyPr wrap="square">
            <a:spAutoFit/>
          </a:bodyPr>
          <a:lstStyle/>
          <a:p>
            <a:r>
              <a:rPr lang="en-US" altLang="zh-CN" sz="2800" b="1" dirty="0">
                <a:solidFill>
                  <a:prstClr val="black"/>
                </a:solidFill>
              </a:rPr>
              <a:t>5. </a:t>
            </a:r>
            <a:r>
              <a:rPr lang="zh-CN" altLang="en-US" sz="2800" b="1" dirty="0">
                <a:solidFill>
                  <a:prstClr val="black"/>
                </a:solidFill>
              </a:rPr>
              <a:t>基础修筑</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孔基础</a:t>
            </a:r>
            <a:r>
              <a:rPr lang="zh-CN" altLang="en-US" sz="2400" dirty="0" smtClean="0">
                <a:solidFill>
                  <a:prstClr val="black"/>
                </a:solidFill>
              </a:rPr>
              <a:t>修筑</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en-US" altLang="zh-CN" sz="2400" dirty="0">
                <a:solidFill>
                  <a:prstClr val="black"/>
                </a:solidFill>
              </a:rPr>
              <a:t>) </a:t>
            </a:r>
            <a:r>
              <a:rPr lang="zh-CN" altLang="en-US" sz="2400" dirty="0">
                <a:solidFill>
                  <a:prstClr val="black"/>
                </a:solidFill>
              </a:rPr>
              <a:t>管道基础修筑</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27914711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069178" y="2360316"/>
            <a:ext cx="6269375" cy="3108543"/>
          </a:xfrm>
          <a:prstGeom prst="rect">
            <a:avLst/>
          </a:prstGeom>
          <a:noFill/>
          <a:ln w="9525">
            <a:noFill/>
          </a:ln>
        </p:spPr>
        <p:txBody>
          <a:bodyPr wrap="square">
            <a:spAutoFit/>
          </a:bodyPr>
          <a:lstStyle/>
          <a:p>
            <a:r>
              <a:rPr lang="en-US" altLang="zh-CN" sz="2800" b="1" dirty="0">
                <a:solidFill>
                  <a:prstClr val="black"/>
                </a:solidFill>
              </a:rPr>
              <a:t>6. </a:t>
            </a:r>
            <a:r>
              <a:rPr lang="zh-CN" altLang="en-US" sz="2800" b="1" dirty="0">
                <a:solidFill>
                  <a:prstClr val="black"/>
                </a:solidFill>
              </a:rPr>
              <a:t>铺设管道</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 通信管道铺设一般</a:t>
            </a:r>
            <a:r>
              <a:rPr lang="zh-CN" altLang="en-US" sz="2400" dirty="0" smtClean="0">
                <a:solidFill>
                  <a:prstClr val="black"/>
                </a:solidFill>
              </a:rPr>
              <a:t>规定</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zh-CN" altLang="en-US" sz="2400" dirty="0">
                <a:solidFill>
                  <a:prstClr val="black"/>
                </a:solidFill>
              </a:rPr>
              <a:t>通信塑料管道铺设</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）通信钢管管道铺设</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6092887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069178" y="2467320"/>
            <a:ext cx="6269375" cy="2000548"/>
          </a:xfrm>
          <a:prstGeom prst="rect">
            <a:avLst/>
          </a:prstGeom>
          <a:noFill/>
          <a:ln w="9525">
            <a:noFill/>
          </a:ln>
        </p:spPr>
        <p:txBody>
          <a:bodyPr wrap="square">
            <a:spAutoFit/>
          </a:bodyPr>
          <a:lstStyle/>
          <a:p>
            <a:r>
              <a:rPr lang="en-US" altLang="zh-CN" sz="2800" b="1" dirty="0">
                <a:solidFill>
                  <a:prstClr val="black"/>
                </a:solidFill>
              </a:rPr>
              <a:t>7. </a:t>
            </a:r>
            <a:r>
              <a:rPr lang="zh-CN" altLang="en-US" sz="2800" b="1" dirty="0">
                <a:solidFill>
                  <a:prstClr val="black"/>
                </a:solidFill>
              </a:rPr>
              <a:t>管道</a:t>
            </a:r>
            <a:r>
              <a:rPr lang="zh-CN" altLang="en-US" sz="2800" b="1" dirty="0" smtClean="0">
                <a:solidFill>
                  <a:prstClr val="black"/>
                </a:solidFill>
              </a:rPr>
              <a:t>包封</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）管道包封情形</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）管道包封要求</a:t>
            </a:r>
            <a:endParaRPr lang="en-US" altLang="zh-CN" sz="2400" dirty="0" smtClean="0">
              <a:solidFill>
                <a:prstClr val="black"/>
              </a:solidFill>
            </a:endParaRPr>
          </a:p>
        </p:txBody>
      </p:sp>
    </p:spTree>
    <p:extLst>
      <p:ext uri="{BB962C8B-B14F-4D97-AF65-F5344CB8AC3E}">
        <p14:creationId xmlns:p14="http://schemas.microsoft.com/office/powerpoint/2010/main" val="35139854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059451" y="1961482"/>
            <a:ext cx="6269375" cy="3847207"/>
          </a:xfrm>
          <a:prstGeom prst="rect">
            <a:avLst/>
          </a:prstGeom>
          <a:noFill/>
          <a:ln w="9525">
            <a:noFill/>
          </a:ln>
        </p:spPr>
        <p:txBody>
          <a:bodyPr wrap="square">
            <a:spAutoFit/>
          </a:bodyPr>
          <a:lstStyle/>
          <a:p>
            <a:r>
              <a:rPr lang="en-US" altLang="zh-CN" sz="2800" b="1" dirty="0" smtClean="0">
                <a:solidFill>
                  <a:prstClr val="black"/>
                </a:solidFill>
              </a:rPr>
              <a:t>8</a:t>
            </a:r>
            <a:r>
              <a:rPr lang="en-US" altLang="zh-CN" sz="2800" b="1" dirty="0">
                <a:solidFill>
                  <a:prstClr val="black"/>
                </a:solidFill>
              </a:rPr>
              <a:t>. </a:t>
            </a:r>
            <a:r>
              <a:rPr lang="zh-CN" altLang="en-US" sz="2800" b="1" dirty="0" smtClean="0">
                <a:solidFill>
                  <a:prstClr val="black"/>
                </a:solidFill>
              </a:rPr>
              <a:t>砌筑</a:t>
            </a:r>
            <a:r>
              <a:rPr lang="zh-CN" altLang="en-US" sz="2800" b="1" dirty="0">
                <a:solidFill>
                  <a:prstClr val="black"/>
                </a:solidFill>
              </a:rPr>
              <a:t>人</a:t>
            </a:r>
            <a:r>
              <a:rPr lang="en-US" altLang="zh-CN" sz="2800" b="1" dirty="0">
                <a:solidFill>
                  <a:prstClr val="black"/>
                </a:solidFill>
              </a:rPr>
              <a:t>(</a:t>
            </a:r>
            <a:r>
              <a:rPr lang="zh-CN" altLang="en-US" sz="2800" b="1" dirty="0">
                <a:solidFill>
                  <a:prstClr val="black"/>
                </a:solidFill>
              </a:rPr>
              <a:t>手</a:t>
            </a:r>
            <a:r>
              <a:rPr lang="en-US" altLang="zh-CN" sz="2800" b="1" dirty="0">
                <a:solidFill>
                  <a:prstClr val="black"/>
                </a:solidFill>
              </a:rPr>
              <a:t>)</a:t>
            </a:r>
            <a:r>
              <a:rPr lang="zh-CN" altLang="en-US" sz="2800" b="1" dirty="0">
                <a:solidFill>
                  <a:prstClr val="black"/>
                </a:solidFill>
              </a:rPr>
              <a:t>孔和</a:t>
            </a:r>
            <a:r>
              <a:rPr lang="zh-CN" altLang="en-US" sz="2800" b="1" dirty="0" smtClean="0">
                <a:solidFill>
                  <a:prstClr val="black"/>
                </a:solidFill>
              </a:rPr>
              <a:t>通道</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孔、通道修筑一般规定</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）墙体</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孔上覆及通道沟</a:t>
            </a:r>
            <a:r>
              <a:rPr lang="zh-CN" altLang="en-US" sz="2400" dirty="0" smtClean="0">
                <a:solidFill>
                  <a:prstClr val="black"/>
                </a:solidFill>
              </a:rPr>
              <a:t>盖板</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孔口圈和井</a:t>
            </a:r>
            <a:r>
              <a:rPr lang="zh-CN" altLang="en-US" sz="2400" dirty="0" smtClean="0">
                <a:solidFill>
                  <a:prstClr val="black"/>
                </a:solidFill>
              </a:rPr>
              <a:t>盖</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31264885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3127544" y="2788333"/>
            <a:ext cx="6269375" cy="2369880"/>
          </a:xfrm>
          <a:prstGeom prst="rect">
            <a:avLst/>
          </a:prstGeom>
          <a:noFill/>
          <a:ln w="9525">
            <a:noFill/>
          </a:ln>
        </p:spPr>
        <p:txBody>
          <a:bodyPr wrap="square">
            <a:spAutoFit/>
          </a:bodyPr>
          <a:lstStyle/>
          <a:p>
            <a:r>
              <a:rPr lang="en-US" altLang="zh-CN" sz="2800" b="1" dirty="0">
                <a:solidFill>
                  <a:prstClr val="black"/>
                </a:solidFill>
              </a:rPr>
              <a:t>9. </a:t>
            </a:r>
            <a:r>
              <a:rPr lang="zh-CN" altLang="en-US" sz="2800" b="1" dirty="0" smtClean="0">
                <a:solidFill>
                  <a:prstClr val="black"/>
                </a:solidFill>
              </a:rPr>
              <a:t>回填土</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）管道</a:t>
            </a:r>
            <a:r>
              <a:rPr lang="zh-CN" altLang="en-US" sz="2400" dirty="0">
                <a:solidFill>
                  <a:prstClr val="black"/>
                </a:solidFill>
              </a:rPr>
              <a:t>沟</a:t>
            </a:r>
            <a:r>
              <a:rPr lang="zh-CN" altLang="en-US" sz="2400" dirty="0" smtClean="0">
                <a:solidFill>
                  <a:prstClr val="black"/>
                </a:solidFill>
              </a:rPr>
              <a:t>回填土</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孔坑</a:t>
            </a:r>
            <a:r>
              <a:rPr lang="zh-CN" altLang="en-US" sz="2400" dirty="0" smtClean="0">
                <a:solidFill>
                  <a:prstClr val="black"/>
                </a:solidFill>
              </a:rPr>
              <a:t>回填土</a:t>
            </a:r>
            <a:endParaRPr lang="en-US" altLang="zh-CN" sz="2400" dirty="0" smtClean="0">
              <a:solidFill>
                <a:prstClr val="black"/>
              </a:solidFill>
            </a:endParaRPr>
          </a:p>
          <a:p>
            <a:endParaRPr lang="en-US" altLang="zh-CN" sz="2400" dirty="0" smtClean="0">
              <a:solidFill>
                <a:prstClr val="black"/>
              </a:solidFill>
            </a:endParaRPr>
          </a:p>
        </p:txBody>
      </p:sp>
    </p:spTree>
    <p:extLst>
      <p:ext uri="{BB962C8B-B14F-4D97-AF65-F5344CB8AC3E}">
        <p14:creationId xmlns:p14="http://schemas.microsoft.com/office/powerpoint/2010/main" val="3046608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5.1.2   </a:t>
            </a:r>
            <a:r>
              <a:rPr lang="zh-CN" altLang="en-US" sz="3200" dirty="0" smtClean="0">
                <a:solidFill>
                  <a:prstClr val="white"/>
                </a:solidFill>
                <a:latin typeface="微软雅黑" panose="020B0503020204020204" pitchFamily="34" charset="-122"/>
                <a:ea typeface="微软雅黑" panose="020B0503020204020204" pitchFamily="34" charset="-122"/>
              </a:rPr>
              <a:t>城市</a:t>
            </a:r>
            <a:r>
              <a:rPr lang="zh-CN" altLang="en-US" sz="3200" dirty="0">
                <a:solidFill>
                  <a:prstClr val="white"/>
                </a:solidFill>
                <a:latin typeface="微软雅黑" panose="020B0503020204020204" pitchFamily="34" charset="-122"/>
                <a:ea typeface="微软雅黑" panose="020B0503020204020204" pitchFamily="34" charset="-122"/>
              </a:rPr>
              <a:t>和城镇通信管道建筑</a:t>
            </a:r>
          </a:p>
        </p:txBody>
      </p:sp>
      <p:sp>
        <p:nvSpPr>
          <p:cNvPr id="9220" name="文本框 7"/>
          <p:cNvSpPr txBox="1"/>
          <p:nvPr/>
        </p:nvSpPr>
        <p:spPr>
          <a:xfrm>
            <a:off x="1113918" y="1922571"/>
            <a:ext cx="10209078" cy="3908762"/>
          </a:xfrm>
          <a:prstGeom prst="rect">
            <a:avLst/>
          </a:prstGeom>
          <a:noFill/>
          <a:ln w="9525">
            <a:noFill/>
          </a:ln>
        </p:spPr>
        <p:txBody>
          <a:bodyPr wrap="square">
            <a:spAutoFit/>
          </a:bodyPr>
          <a:lstStyle/>
          <a:p>
            <a:r>
              <a:rPr lang="en-US" altLang="zh-CN" sz="2800" b="1" dirty="0" smtClean="0">
                <a:solidFill>
                  <a:prstClr val="black"/>
                </a:solidFill>
              </a:rPr>
              <a:t>10</a:t>
            </a:r>
            <a:r>
              <a:rPr lang="en-US" altLang="zh-CN" sz="2800" b="1" dirty="0">
                <a:solidFill>
                  <a:prstClr val="black"/>
                </a:solidFill>
              </a:rPr>
              <a:t>. </a:t>
            </a:r>
            <a:r>
              <a:rPr lang="en-US" altLang="zh-CN" sz="2800" b="1" dirty="0" smtClean="0">
                <a:solidFill>
                  <a:prstClr val="black"/>
                </a:solidFill>
              </a:rPr>
              <a:t> </a:t>
            </a:r>
            <a:r>
              <a:rPr lang="zh-CN" altLang="en-US" sz="2800" b="1" dirty="0" smtClean="0">
                <a:solidFill>
                  <a:prstClr val="black"/>
                </a:solidFill>
              </a:rPr>
              <a:t>恢复</a:t>
            </a:r>
            <a:r>
              <a:rPr lang="zh-CN" altLang="en-US" sz="2800" b="1" dirty="0">
                <a:solidFill>
                  <a:prstClr val="black"/>
                </a:solidFill>
              </a:rPr>
              <a:t>路面</a:t>
            </a:r>
          </a:p>
          <a:p>
            <a:endParaRPr lang="en-US" altLang="zh-CN" sz="2400" dirty="0" smtClean="0">
              <a:solidFill>
                <a:prstClr val="black"/>
              </a:solidFill>
            </a:endParaRPr>
          </a:p>
          <a:p>
            <a:r>
              <a:rPr lang="zh-CN" altLang="en-US" sz="2400" dirty="0" smtClean="0">
                <a:solidFill>
                  <a:prstClr val="black"/>
                </a:solidFill>
              </a:rPr>
              <a:t>       通信</a:t>
            </a:r>
            <a:r>
              <a:rPr lang="zh-CN" altLang="en-US" sz="2400" dirty="0">
                <a:solidFill>
                  <a:prstClr val="black"/>
                </a:solidFill>
              </a:rPr>
              <a:t>管道穿越街道、公路和市区人行道等时</a:t>
            </a:r>
            <a:r>
              <a:rPr lang="en-US" altLang="zh-CN" sz="2400" dirty="0">
                <a:solidFill>
                  <a:prstClr val="black"/>
                </a:solidFill>
              </a:rPr>
              <a:t>,</a:t>
            </a:r>
            <a:r>
              <a:rPr lang="zh-CN" altLang="en-US" sz="2400" dirty="0">
                <a:solidFill>
                  <a:prstClr val="black"/>
                </a:solidFill>
              </a:rPr>
              <a:t>在沟</a:t>
            </a:r>
            <a:r>
              <a:rPr lang="en-US" altLang="zh-CN" sz="2400" dirty="0">
                <a:solidFill>
                  <a:prstClr val="black"/>
                </a:solidFill>
              </a:rPr>
              <a:t>(</a:t>
            </a:r>
            <a:r>
              <a:rPr lang="zh-CN" altLang="en-US" sz="2400" dirty="0">
                <a:solidFill>
                  <a:prstClr val="black"/>
                </a:solidFill>
              </a:rPr>
              <a:t>坑</a:t>
            </a:r>
            <a:r>
              <a:rPr lang="en-US" altLang="zh-CN" sz="2400" dirty="0">
                <a:solidFill>
                  <a:prstClr val="black"/>
                </a:solidFill>
              </a:rPr>
              <a:t>)</a:t>
            </a:r>
            <a:r>
              <a:rPr lang="zh-CN" altLang="en-US" sz="2400" dirty="0">
                <a:solidFill>
                  <a:prstClr val="black"/>
                </a:solidFill>
              </a:rPr>
              <a:t>回填土后应对施工中破坏的</a:t>
            </a:r>
            <a:r>
              <a:rPr lang="zh-CN" altLang="en-US" sz="2400" dirty="0" smtClean="0">
                <a:solidFill>
                  <a:prstClr val="black"/>
                </a:solidFill>
              </a:rPr>
              <a:t>原有路面</a:t>
            </a:r>
            <a:r>
              <a:rPr lang="zh-CN" altLang="en-US" sz="2400" dirty="0">
                <a:solidFill>
                  <a:prstClr val="black"/>
                </a:solidFill>
              </a:rPr>
              <a:t>进行修复</a:t>
            </a:r>
            <a:r>
              <a:rPr lang="en-US" altLang="zh-CN" sz="2400" dirty="0">
                <a:solidFill>
                  <a:prstClr val="black"/>
                </a:solidFill>
              </a:rPr>
              <a:t>,</a:t>
            </a:r>
            <a:r>
              <a:rPr lang="zh-CN" altLang="en-US" sz="2400" dirty="0">
                <a:solidFill>
                  <a:prstClr val="black"/>
                </a:solidFill>
              </a:rPr>
              <a:t>修复要求应符合市政或建设方的要求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800" b="1" dirty="0">
                <a:solidFill>
                  <a:prstClr val="black"/>
                </a:solidFill>
              </a:rPr>
              <a:t>11. </a:t>
            </a:r>
            <a:r>
              <a:rPr lang="en-US" altLang="zh-CN" sz="2800" b="1" dirty="0" smtClean="0">
                <a:solidFill>
                  <a:prstClr val="black"/>
                </a:solidFill>
              </a:rPr>
              <a:t> </a:t>
            </a:r>
            <a:r>
              <a:rPr lang="zh-CN" altLang="en-US" sz="2800" b="1" dirty="0" smtClean="0">
                <a:solidFill>
                  <a:prstClr val="black"/>
                </a:solidFill>
              </a:rPr>
              <a:t>余</a:t>
            </a:r>
            <a:r>
              <a:rPr lang="zh-CN" altLang="en-US" sz="2800" b="1" dirty="0">
                <a:solidFill>
                  <a:prstClr val="black"/>
                </a:solidFill>
              </a:rPr>
              <a:t>土清运</a:t>
            </a:r>
          </a:p>
          <a:p>
            <a:endParaRPr lang="en-US" altLang="zh-CN" sz="2400" dirty="0" smtClean="0">
              <a:solidFill>
                <a:prstClr val="black"/>
              </a:solidFill>
            </a:endParaRPr>
          </a:p>
          <a:p>
            <a:r>
              <a:rPr lang="zh-CN" altLang="en-US" sz="2400" dirty="0" smtClean="0">
                <a:solidFill>
                  <a:prstClr val="black"/>
                </a:solidFill>
              </a:rPr>
              <a:t>        沟</a:t>
            </a:r>
            <a:r>
              <a:rPr lang="en-US" altLang="zh-CN" sz="2400" dirty="0">
                <a:solidFill>
                  <a:prstClr val="black"/>
                </a:solidFill>
              </a:rPr>
              <a:t>(</a:t>
            </a:r>
            <a:r>
              <a:rPr lang="zh-CN" altLang="en-US" sz="2400" dirty="0">
                <a:solidFill>
                  <a:prstClr val="black"/>
                </a:solidFill>
              </a:rPr>
              <a:t>坑</a:t>
            </a:r>
            <a:r>
              <a:rPr lang="en-US" altLang="zh-CN" sz="2400" dirty="0">
                <a:solidFill>
                  <a:prstClr val="black"/>
                </a:solidFill>
              </a:rPr>
              <a:t>)</a:t>
            </a:r>
            <a:r>
              <a:rPr lang="zh-CN" altLang="en-US" sz="2400" dirty="0">
                <a:solidFill>
                  <a:prstClr val="black"/>
                </a:solidFill>
              </a:rPr>
              <a:t>回填、路面修复后</a:t>
            </a:r>
            <a:r>
              <a:rPr lang="en-US" altLang="zh-CN" sz="2400" dirty="0">
                <a:solidFill>
                  <a:prstClr val="black"/>
                </a:solidFill>
              </a:rPr>
              <a:t>,</a:t>
            </a:r>
            <a:r>
              <a:rPr lang="zh-CN" altLang="en-US" sz="2400" dirty="0">
                <a:solidFill>
                  <a:prstClr val="black"/>
                </a:solidFill>
              </a:rPr>
              <a:t>应将余土清运到指定地点存放。在余土清运过程中</a:t>
            </a:r>
            <a:r>
              <a:rPr lang="en-US" altLang="zh-CN" sz="2400" dirty="0">
                <a:solidFill>
                  <a:prstClr val="black"/>
                </a:solidFill>
              </a:rPr>
              <a:t>,</a:t>
            </a:r>
            <a:r>
              <a:rPr lang="zh-CN" altLang="en-US" sz="2400" dirty="0">
                <a:solidFill>
                  <a:prstClr val="black"/>
                </a:solidFill>
              </a:rPr>
              <a:t>应</a:t>
            </a:r>
            <a:r>
              <a:rPr lang="zh-CN" altLang="en-US" sz="2400" dirty="0" smtClean="0">
                <a:solidFill>
                  <a:prstClr val="black"/>
                </a:solidFill>
              </a:rPr>
              <a:t>遵守交通</a:t>
            </a:r>
            <a:r>
              <a:rPr lang="zh-CN" altLang="en-US" sz="2400" dirty="0">
                <a:solidFill>
                  <a:prstClr val="black"/>
                </a:solidFill>
              </a:rPr>
              <a:t>法规和城市相关部门的管理规定</a:t>
            </a:r>
            <a:r>
              <a:rPr lang="en-US" altLang="zh-CN" sz="2400" dirty="0">
                <a:solidFill>
                  <a:prstClr val="black"/>
                </a:solidFill>
              </a:rPr>
              <a:t>,</a:t>
            </a:r>
            <a:r>
              <a:rPr lang="zh-CN" altLang="en-US" sz="2400" dirty="0">
                <a:solidFill>
                  <a:prstClr val="black"/>
                </a:solidFill>
              </a:rPr>
              <a:t>比如限号、货车入城、环保</a:t>
            </a:r>
            <a:r>
              <a:rPr lang="zh-CN" altLang="en-US" sz="2400" dirty="0" smtClean="0">
                <a:solidFill>
                  <a:prstClr val="black"/>
                </a:solidFill>
              </a:rPr>
              <a:t>等</a:t>
            </a:r>
            <a:endParaRPr lang="en-US" altLang="zh-CN" sz="2400" dirty="0" smtClean="0">
              <a:solidFill>
                <a:prstClr val="black"/>
              </a:solidFill>
            </a:endParaRPr>
          </a:p>
        </p:txBody>
      </p:sp>
    </p:spTree>
    <p:extLst>
      <p:ext uri="{BB962C8B-B14F-4D97-AF65-F5344CB8AC3E}">
        <p14:creationId xmlns:p14="http://schemas.microsoft.com/office/powerpoint/2010/main" val="29964859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5.1   </a:t>
            </a:r>
            <a:r>
              <a:rPr lang="zh-CN" altLang="en-US" sz="3200" dirty="0" smtClean="0">
                <a:solidFill>
                  <a:prstClr val="white"/>
                </a:solidFill>
                <a:latin typeface="微软雅黑" panose="020B0503020204020204" pitchFamily="34" charset="-122"/>
                <a:ea typeface="微软雅黑" panose="020B0503020204020204" pitchFamily="34" charset="-122"/>
              </a:rPr>
              <a:t>通信管道建筑</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管道工程常用器材</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城市和城镇通信管道建筑</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长途通信管道建筑</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水平定向钻进拉管</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5455292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通信管道建筑</a:t>
            </a:r>
          </a:p>
        </p:txBody>
      </p:sp>
      <p:sp>
        <p:nvSpPr>
          <p:cNvPr id="9220" name="文本框 7"/>
          <p:cNvSpPr txBox="1"/>
          <p:nvPr/>
        </p:nvSpPr>
        <p:spPr>
          <a:xfrm>
            <a:off x="1571118" y="2749422"/>
            <a:ext cx="9391954" cy="1631216"/>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长途</a:t>
            </a:r>
            <a:r>
              <a:rPr lang="zh-CN" altLang="en-US" sz="2800" b="1" dirty="0">
                <a:solidFill>
                  <a:prstClr val="black"/>
                </a:solidFill>
              </a:rPr>
              <a:t>塑料管道</a:t>
            </a:r>
            <a:r>
              <a:rPr lang="zh-CN" altLang="en-US" sz="2800" b="1" dirty="0" smtClean="0">
                <a:solidFill>
                  <a:prstClr val="black"/>
                </a:solidFill>
              </a:rPr>
              <a:t>材料</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长途</a:t>
            </a:r>
            <a:r>
              <a:rPr lang="zh-CN" altLang="en-US" sz="2400" dirty="0">
                <a:solidFill>
                  <a:prstClr val="black"/>
                </a:solidFill>
              </a:rPr>
              <a:t>塑料管道除在穿越公路、铁路处采用钢管、大口径半硬聚乙烯塑料管外</a:t>
            </a:r>
            <a:r>
              <a:rPr lang="en-US" altLang="zh-CN" sz="2400" dirty="0">
                <a:solidFill>
                  <a:prstClr val="black"/>
                </a:solidFill>
              </a:rPr>
              <a:t>,</a:t>
            </a:r>
            <a:r>
              <a:rPr lang="zh-CN" altLang="en-US" sz="2400" dirty="0">
                <a:solidFill>
                  <a:prstClr val="black"/>
                </a:solidFill>
              </a:rPr>
              <a:t>其他</a:t>
            </a:r>
            <a:r>
              <a:rPr lang="zh-CN" altLang="en-US" sz="2400" dirty="0" smtClean="0">
                <a:solidFill>
                  <a:prstClr val="black"/>
                </a:solidFill>
              </a:rPr>
              <a:t>采用硅</a:t>
            </a:r>
            <a:r>
              <a:rPr lang="zh-CN" altLang="en-US" sz="2400" dirty="0">
                <a:solidFill>
                  <a:prstClr val="black"/>
                </a:solidFill>
              </a:rPr>
              <a:t>芯塑料管</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4386955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5.1.3   </a:t>
            </a:r>
            <a:r>
              <a:rPr lang="zh-CN" altLang="en-US" sz="3200" dirty="0" smtClean="0">
                <a:solidFill>
                  <a:prstClr val="white"/>
                </a:solidFill>
                <a:latin typeface="微软雅黑" panose="020B0503020204020204" pitchFamily="34" charset="-122"/>
                <a:ea typeface="微软雅黑" panose="020B0503020204020204" pitchFamily="34" charset="-122"/>
              </a:rPr>
              <a:t>长途</a:t>
            </a:r>
            <a:r>
              <a:rPr lang="zh-CN" altLang="en-US" sz="3200" dirty="0">
                <a:solidFill>
                  <a:prstClr val="white"/>
                </a:solidFill>
                <a:latin typeface="微软雅黑" panose="020B0503020204020204" pitchFamily="34" charset="-122"/>
                <a:ea typeface="微软雅黑" panose="020B0503020204020204" pitchFamily="34" charset="-122"/>
              </a:rPr>
              <a:t>通信管道建筑</a:t>
            </a:r>
          </a:p>
        </p:txBody>
      </p:sp>
      <p:sp>
        <p:nvSpPr>
          <p:cNvPr id="9220" name="文本框 7"/>
          <p:cNvSpPr txBox="1"/>
          <p:nvPr/>
        </p:nvSpPr>
        <p:spPr>
          <a:xfrm>
            <a:off x="2718982" y="1562647"/>
            <a:ext cx="7621520" cy="4955203"/>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a:t>
            </a:r>
            <a:r>
              <a:rPr lang="zh-CN" altLang="en-US" sz="2800" b="1" dirty="0" smtClean="0">
                <a:solidFill>
                  <a:prstClr val="black"/>
                </a:solidFill>
              </a:rPr>
              <a:t>硅</a:t>
            </a:r>
            <a:r>
              <a:rPr lang="zh-CN" altLang="en-US" sz="2800" b="1" dirty="0">
                <a:solidFill>
                  <a:prstClr val="black"/>
                </a:solidFill>
              </a:rPr>
              <a:t>芯塑料管道的敷设与安装</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）挖掘</a:t>
            </a:r>
            <a:r>
              <a:rPr lang="zh-CN" altLang="en-US" sz="2400" dirty="0">
                <a:solidFill>
                  <a:prstClr val="black"/>
                </a:solidFill>
              </a:rPr>
              <a:t>硅芯塑料管道沟</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）硅</a:t>
            </a:r>
            <a:r>
              <a:rPr lang="zh-CN" altLang="en-US" sz="2400" dirty="0">
                <a:solidFill>
                  <a:prstClr val="black"/>
                </a:solidFill>
              </a:rPr>
              <a:t>芯塑料管道铺设</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）硅</a:t>
            </a:r>
            <a:r>
              <a:rPr lang="zh-CN" altLang="en-US" sz="2400" dirty="0">
                <a:solidFill>
                  <a:prstClr val="black"/>
                </a:solidFill>
              </a:rPr>
              <a:t>芯塑料管接头</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）硅</a:t>
            </a:r>
            <a:r>
              <a:rPr lang="zh-CN" altLang="en-US" sz="2400" dirty="0">
                <a:solidFill>
                  <a:prstClr val="black"/>
                </a:solidFill>
              </a:rPr>
              <a:t>芯管道人</a:t>
            </a:r>
            <a:r>
              <a:rPr lang="en-US" altLang="zh-CN" sz="2400" dirty="0">
                <a:solidFill>
                  <a:prstClr val="black"/>
                </a:solidFill>
              </a:rPr>
              <a:t>(</a:t>
            </a:r>
            <a:r>
              <a:rPr lang="zh-CN" altLang="en-US" sz="2400" dirty="0">
                <a:solidFill>
                  <a:prstClr val="black"/>
                </a:solidFill>
              </a:rPr>
              <a:t>手</a:t>
            </a:r>
            <a:r>
              <a:rPr lang="en-US" altLang="zh-CN" sz="2400" dirty="0">
                <a:solidFill>
                  <a:prstClr val="black"/>
                </a:solidFill>
              </a:rPr>
              <a:t>)</a:t>
            </a:r>
            <a:r>
              <a:rPr lang="zh-CN" altLang="en-US" sz="2400" dirty="0">
                <a:solidFill>
                  <a:prstClr val="black"/>
                </a:solidFill>
              </a:rPr>
              <a:t>孔的建筑安装</a:t>
            </a:r>
            <a:r>
              <a:rPr lang="zh-CN" altLang="en-US" sz="2400" dirty="0" smtClean="0">
                <a:solidFill>
                  <a:prstClr val="black"/>
                </a:solidFill>
              </a:rPr>
              <a:t>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）硅</a:t>
            </a:r>
            <a:r>
              <a:rPr lang="zh-CN" altLang="en-US" sz="2400" dirty="0">
                <a:solidFill>
                  <a:prstClr val="black"/>
                </a:solidFill>
              </a:rPr>
              <a:t>芯塑料管道的</a:t>
            </a:r>
            <a:r>
              <a:rPr lang="zh-CN" altLang="en-US" sz="2400" dirty="0" smtClean="0">
                <a:solidFill>
                  <a:prstClr val="black"/>
                </a:solidFill>
              </a:rPr>
              <a:t>防护</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）长途</a:t>
            </a:r>
            <a:r>
              <a:rPr lang="zh-CN" altLang="en-US" sz="2400" dirty="0">
                <a:solidFill>
                  <a:prstClr val="black"/>
                </a:solidFill>
              </a:rPr>
              <a:t>塑料管道标石与标志牌</a:t>
            </a:r>
            <a:endParaRPr lang="en-US" altLang="zh-CN" sz="2400" dirty="0" smtClean="0">
              <a:solidFill>
                <a:prstClr val="black"/>
              </a:solidFill>
            </a:endParaRPr>
          </a:p>
        </p:txBody>
      </p:sp>
    </p:spTree>
    <p:extLst>
      <p:ext uri="{BB962C8B-B14F-4D97-AF65-F5344CB8AC3E}">
        <p14:creationId xmlns:p14="http://schemas.microsoft.com/office/powerpoint/2010/main" val="276567440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5.1   </a:t>
            </a:r>
            <a:r>
              <a:rPr lang="zh-CN" altLang="en-US" sz="3200" dirty="0" smtClean="0">
                <a:solidFill>
                  <a:prstClr val="white"/>
                </a:solidFill>
                <a:latin typeface="微软雅黑" panose="020B0503020204020204" pitchFamily="34" charset="-122"/>
                <a:ea typeface="微软雅黑" panose="020B0503020204020204" pitchFamily="34" charset="-122"/>
              </a:rPr>
              <a:t>通信管道建筑</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管道工程常用器材</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城市和城镇通信管道建筑</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长途通信管道建筑</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水平定向钻进拉管</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5.1.4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1536784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1.1.1  </a:t>
            </a:r>
            <a:r>
              <a:rPr lang="en-US" altLang="zh-CN" sz="3200" dirty="0">
                <a:solidFill>
                  <a:schemeClr val="bg1"/>
                </a:solidFill>
                <a:latin typeface="微软雅黑" panose="020B0503020204020204" pitchFamily="34" charset="-122"/>
                <a:ea typeface="微软雅黑" panose="020B0503020204020204" pitchFamily="34" charset="-122"/>
                <a:sym typeface="+mn-ea"/>
              </a:rPr>
              <a:t>数字光纤通信系统基本组成</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zh-CN" altLang="en-US" sz="2800" b="1" dirty="0">
                <a:latin typeface="等线" panose="02010600030101010101" pitchFamily="2" charset="-122"/>
              </a:rPr>
              <a:t>数字光纤通信系统基本组成</a:t>
            </a:r>
            <a:endParaRPr lang="zh-CN" altLang="en-US" sz="2400" dirty="0">
              <a:latin typeface="等线" panose="02010600030101010101" pitchFamily="2" charset="-122"/>
            </a:endParaRPr>
          </a:p>
        </p:txBody>
      </p:sp>
      <p:pic>
        <p:nvPicPr>
          <p:cNvPr id="9" name="图片 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a:xfrm>
            <a:off x="1909445" y="2501900"/>
            <a:ext cx="8041640" cy="2870200"/>
          </a:xfrm>
          <a:prstGeom prst="rect">
            <a:avLst/>
          </a:prstGeom>
          <a:noFill/>
          <a:ln>
            <a:noFill/>
          </a:ln>
        </p:spPr>
      </p:pic>
      <p:sp>
        <p:nvSpPr>
          <p:cNvPr id="4" name="文本框 3"/>
          <p:cNvSpPr txBox="1"/>
          <p:nvPr/>
        </p:nvSpPr>
        <p:spPr>
          <a:xfrm>
            <a:off x="4304665" y="5834380"/>
            <a:ext cx="3251200" cy="368300"/>
          </a:xfrm>
          <a:prstGeom prst="rect">
            <a:avLst/>
          </a:prstGeom>
          <a:noFill/>
        </p:spPr>
        <p:txBody>
          <a:bodyPr wrap="square" rtlCol="0">
            <a:spAutoFit/>
          </a:bodyPr>
          <a:lstStyle/>
          <a:p>
            <a:r>
              <a:rPr lang="zh-CN" altLang="en-US"/>
              <a:t>数字光纤通信系统方框图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charRg st="0" end="12"/>
                                            </p:txEl>
                                          </p:spTgt>
                                        </p:tgtEl>
                                        <p:attrNameLst>
                                          <p:attrName>style.visibility</p:attrName>
                                        </p:attrNameLst>
                                      </p:cBhvr>
                                      <p:to>
                                        <p:strVal val="visible"/>
                                      </p:to>
                                    </p:set>
                                    <p:anim calcmode="lin" valueType="num">
                                      <p:cBhvr additive="base">
                                        <p:cTn id="20"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grpSp>
        <p:nvGrpSpPr>
          <p:cNvPr id="10" name="组合 9"/>
          <p:cNvGrpSpPr/>
          <p:nvPr/>
        </p:nvGrpSpPr>
        <p:grpSpPr>
          <a:xfrm>
            <a:off x="2498458" y="2697637"/>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9600" b="0" i="0" u="none" strike="noStrike" kern="1200" cap="none" spc="0" normalizeH="0" baseline="0" noProof="1">
                <a:ln>
                  <a:noFill/>
                </a:ln>
                <a:solidFill>
                  <a:schemeClr val="bg1"/>
                </a:solidFill>
                <a:effectLst/>
                <a:uLnTx/>
                <a:uFillTx/>
                <a:latin typeface="等线" panose="02010600030101010101" pitchFamily="2" charset="-122"/>
                <a:ea typeface="等线" panose="02010600030101010101" pitchFamily="2" charset="-122"/>
                <a:cs typeface="+mn-cs"/>
              </a:endParaRPr>
            </a:p>
          </p:txBody>
        </p:sp>
        <p:sp>
          <p:nvSpPr>
            <p:cNvPr id="12" name="文本框 32"/>
            <p:cNvSpPr txBox="1"/>
            <p:nvPr/>
          </p:nvSpPr>
          <p:spPr>
            <a:xfrm>
              <a:off x="1268677" y="4727392"/>
              <a:ext cx="814222" cy="312738"/>
            </a:xfrm>
            <a:prstGeom prst="rect">
              <a:avLst/>
            </a:prstGeom>
            <a:noFill/>
          </p:spPr>
          <p:txBody>
            <a:bodyP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400" b="0" i="0" u="none" strike="noStrike" kern="1200" cap="none" spc="0" normalizeH="0" baseline="0" noProof="1">
                  <a:ln>
                    <a:noFill/>
                  </a:ln>
                  <a:solidFill>
                    <a:schemeClr val="bg1"/>
                  </a:solidFill>
                  <a:effectLst/>
                  <a:uLnTx/>
                  <a:uFillTx/>
                  <a:latin typeface="+mn-ea"/>
                  <a:ea typeface="+mn-ea"/>
                  <a:cs typeface="+mn-cs"/>
                </a:rPr>
                <a:t>第一章</a:t>
              </a:r>
              <a:endParaRPr kumimoji="0" lang="zh-CN" altLang="en-US" sz="4400" b="0" i="0" u="none" strike="noStrike" kern="1200" cap="none" spc="0" normalizeH="0" baseline="0" noProof="1">
                <a:ln>
                  <a:noFill/>
                </a:ln>
                <a:solidFill>
                  <a:schemeClr val="bg1"/>
                </a:solidFill>
                <a:effectLst/>
                <a:uLnTx/>
                <a:uFillTx/>
                <a:latin typeface="+mn-ea"/>
                <a:ea typeface="等线" panose="02010600030101010101" pitchFamily="2" charset="-122"/>
                <a:cs typeface="+mn-cs"/>
              </a:endParaRPr>
            </a:p>
          </p:txBody>
        </p:sp>
      </p:grpSp>
      <p:sp>
        <p:nvSpPr>
          <p:cNvPr id="13" name="TextBox 7"/>
          <p:cNvSpPr txBox="1"/>
          <p:nvPr/>
        </p:nvSpPr>
        <p:spPr>
          <a:xfrm>
            <a:off x="5772150" y="2619375"/>
            <a:ext cx="4057650" cy="71501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4400" b="1" i="0" u="none" strike="noStrike" kern="1200" cap="none" spc="1200" normalizeH="0" baseline="0" noProof="1">
                <a:ln>
                  <a:noFill/>
                </a:ln>
                <a:solidFill>
                  <a:srgbClr val="1F7173"/>
                </a:solidFill>
                <a:effectLst/>
                <a:uLnTx/>
                <a:uFillTx/>
                <a:latin typeface="微软雅黑" panose="020B0503020204020204" pitchFamily="34" charset="-122"/>
                <a:ea typeface="微软雅黑" panose="020B0503020204020204" pitchFamily="34" charset="-122"/>
                <a:cs typeface="+mn-cs"/>
              </a:rPr>
              <a:t>光纤光缆</a:t>
            </a:r>
          </a:p>
        </p:txBody>
      </p:sp>
      <p:sp>
        <p:nvSpPr>
          <p:cNvPr id="14" name="KSO_Shape"/>
          <p:cNvSpPr>
            <a:spLocks noChangeAspect="1"/>
          </p:cNvSpPr>
          <p:nvPr/>
        </p:nvSpPr>
        <p:spPr bwMode="auto">
          <a:xfrm>
            <a:off x="5770563" y="375443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25" name="TextBox 7"/>
          <p:cNvSpPr txBox="1"/>
          <p:nvPr/>
        </p:nvSpPr>
        <p:spPr>
          <a:xfrm>
            <a:off x="6100763" y="369570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  1.1  </a:t>
            </a:r>
            <a:r>
              <a:rPr kumimoji="0" lang="zh-CN" altLang="en-US"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光纤</a:t>
            </a:r>
            <a:r>
              <a:rPr kumimoji="0" lang="en-US" altLang="zh-CN"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通信</a:t>
            </a:r>
            <a:r>
              <a:rPr kumimoji="0" lang="zh-CN" altLang="en-US"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概述</a:t>
            </a:r>
          </a:p>
        </p:txBody>
      </p:sp>
      <p:cxnSp>
        <p:nvCxnSpPr>
          <p:cNvPr id="29" name="直接连接符 28"/>
          <p:cNvCxnSpPr/>
          <p:nvPr/>
        </p:nvCxnSpPr>
        <p:spPr>
          <a:xfrm flipV="1">
            <a:off x="5770563" y="338137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7"/>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786438" y="43275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7" name="TextBox 7"/>
          <p:cNvSpPr txBox="1"/>
          <p:nvPr>
            <p:custDataLst>
              <p:tags r:id="rId2"/>
            </p:custDataLst>
          </p:nvPr>
        </p:nvSpPr>
        <p:spPr>
          <a:xfrm>
            <a:off x="6116638" y="427037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  1.2  光纤</a:t>
            </a:r>
            <a:r>
              <a:rPr kumimoji="0" lang="zh-CN" altLang="en-US"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特性、传输原理和分类</a:t>
            </a:r>
          </a:p>
        </p:txBody>
      </p:sp>
      <p:sp>
        <p:nvSpPr>
          <p:cNvPr id="8" name="KSO_Shape"/>
          <p:cNvSpPr>
            <a:spLocks noChangeAspect="1"/>
          </p:cNvSpPr>
          <p:nvPr>
            <p:custDataLst>
              <p:tags r:id="rId3"/>
            </p:custDataLst>
          </p:nvPr>
        </p:nvSpPr>
        <p:spPr bwMode="auto">
          <a:xfrm>
            <a:off x="5816600" y="49371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9" name="TextBox 7"/>
          <p:cNvSpPr txBox="1"/>
          <p:nvPr>
            <p:custDataLst>
              <p:tags r:id="rId4"/>
            </p:custDataLst>
          </p:nvPr>
        </p:nvSpPr>
        <p:spPr>
          <a:xfrm>
            <a:off x="6146800" y="487997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  1.3  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48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5.1.4   </a:t>
            </a:r>
            <a:r>
              <a:rPr lang="zh-CN" altLang="en-US" sz="3200" dirty="0" smtClean="0">
                <a:solidFill>
                  <a:prstClr val="white"/>
                </a:solidFill>
                <a:latin typeface="微软雅黑" panose="020B0503020204020204" pitchFamily="34" charset="-122"/>
                <a:ea typeface="微软雅黑" panose="020B0503020204020204" pitchFamily="34" charset="-122"/>
              </a:rPr>
              <a:t>水平</a:t>
            </a:r>
            <a:r>
              <a:rPr lang="zh-CN" altLang="en-US" sz="3200" dirty="0">
                <a:solidFill>
                  <a:prstClr val="white"/>
                </a:solidFill>
                <a:latin typeface="微软雅黑" panose="020B0503020204020204" pitchFamily="34" charset="-122"/>
                <a:ea typeface="微软雅黑" panose="020B0503020204020204" pitchFamily="34" charset="-122"/>
              </a:rPr>
              <a:t>定向钻进拉管</a:t>
            </a:r>
          </a:p>
        </p:txBody>
      </p:sp>
      <p:sp>
        <p:nvSpPr>
          <p:cNvPr id="9220" name="文本框 7"/>
          <p:cNvSpPr txBox="1"/>
          <p:nvPr/>
        </p:nvSpPr>
        <p:spPr>
          <a:xfrm>
            <a:off x="2621705" y="2905064"/>
            <a:ext cx="7621520" cy="2000548"/>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水平定向钻机系统</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a:solidFill>
                  <a:prstClr val="black"/>
                </a:solidFill>
              </a:rPr>
              <a:t>）水平定向钻机系统</a:t>
            </a:r>
            <a:r>
              <a:rPr lang="zh-CN" altLang="en-US" sz="2400" dirty="0" smtClean="0">
                <a:solidFill>
                  <a:prstClr val="black"/>
                </a:solidFill>
              </a:rPr>
              <a:t>组成</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）钻机</a:t>
            </a:r>
            <a:r>
              <a:rPr lang="zh-CN" altLang="en-US" sz="2400" dirty="0" smtClean="0">
                <a:solidFill>
                  <a:prstClr val="black"/>
                </a:solidFill>
              </a:rPr>
              <a:t>选型</a:t>
            </a:r>
            <a:endParaRPr lang="en-US" altLang="zh-CN" sz="2400" dirty="0" smtClean="0">
              <a:solidFill>
                <a:prstClr val="black"/>
              </a:solidFill>
            </a:endParaRPr>
          </a:p>
        </p:txBody>
      </p:sp>
    </p:spTree>
    <p:extLst>
      <p:ext uri="{BB962C8B-B14F-4D97-AF65-F5344CB8AC3E}">
        <p14:creationId xmlns:p14="http://schemas.microsoft.com/office/powerpoint/2010/main" val="32304972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689799" y="2379771"/>
            <a:ext cx="7621520" cy="3477875"/>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水平定向钻进拉管建设</a:t>
            </a:r>
            <a:r>
              <a:rPr lang="zh-CN" altLang="en-US" sz="2800" b="1" dirty="0" smtClean="0">
                <a:solidFill>
                  <a:prstClr val="black"/>
                </a:solidFill>
              </a:rPr>
              <a:t>流程</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）地质勘探</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）地下管线</a:t>
            </a:r>
            <a:r>
              <a:rPr lang="zh-CN" altLang="en-US" sz="2400" dirty="0" smtClean="0">
                <a:solidFill>
                  <a:prstClr val="black"/>
                </a:solidFill>
              </a:rPr>
              <a:t>探测</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）钻孔导向轨迹设计</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a:t>
            </a:r>
            <a:r>
              <a:rPr lang="zh-CN" altLang="en-US" sz="2400" dirty="0" smtClean="0">
                <a:solidFill>
                  <a:prstClr val="black"/>
                </a:solidFill>
              </a:rPr>
              <a:t>施工准备</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5.1.4   </a:t>
            </a:r>
            <a:r>
              <a:rPr lang="zh-CN" altLang="en-US" sz="3200" dirty="0" smtClean="0">
                <a:solidFill>
                  <a:prstClr val="white"/>
                </a:solidFill>
                <a:latin typeface="微软雅黑" panose="020B0503020204020204" pitchFamily="34" charset="-122"/>
                <a:ea typeface="微软雅黑" panose="020B0503020204020204" pitchFamily="34" charset="-122"/>
              </a:rPr>
              <a:t>水平</a:t>
            </a:r>
            <a:r>
              <a:rPr lang="zh-CN" altLang="en-US" sz="3200" dirty="0">
                <a:solidFill>
                  <a:prstClr val="white"/>
                </a:solidFill>
                <a:latin typeface="微软雅黑" panose="020B0503020204020204" pitchFamily="34" charset="-122"/>
                <a:ea typeface="微软雅黑" panose="020B0503020204020204" pitchFamily="34" charset="-122"/>
              </a:rPr>
              <a:t>定向钻进拉管</a:t>
            </a:r>
          </a:p>
        </p:txBody>
      </p:sp>
    </p:spTree>
    <p:extLst>
      <p:ext uri="{BB962C8B-B14F-4D97-AF65-F5344CB8AC3E}">
        <p14:creationId xmlns:p14="http://schemas.microsoft.com/office/powerpoint/2010/main" val="23666336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728710" y="2214400"/>
            <a:ext cx="7621520" cy="3477875"/>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水平定向钻进拉管建设</a:t>
            </a:r>
            <a:r>
              <a:rPr lang="zh-CN" altLang="en-US" sz="2800" b="1" dirty="0" smtClean="0">
                <a:solidFill>
                  <a:prstClr val="black"/>
                </a:solidFill>
              </a:rPr>
              <a:t>流程</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a:solidFill>
                  <a:prstClr val="black"/>
                </a:solidFill>
              </a:rPr>
              <a:t> </a:t>
            </a:r>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）导向孔施工</a:t>
            </a:r>
            <a:endParaRPr lang="en-US" altLang="zh-CN" sz="2400" dirty="0">
              <a:solidFill>
                <a:prstClr val="black"/>
              </a:solidFill>
            </a:endParaRPr>
          </a:p>
          <a:p>
            <a:endParaRPr lang="en-US" altLang="zh-CN" sz="2400" dirty="0">
              <a:solidFill>
                <a:prstClr val="black"/>
              </a:solidFill>
            </a:endParaRPr>
          </a:p>
          <a:p>
            <a:r>
              <a:rPr lang="zh-CN" altLang="en-US" sz="2400" dirty="0">
                <a:solidFill>
                  <a:prstClr val="black"/>
                </a:solidFill>
              </a:rPr>
              <a:t>        （</a:t>
            </a:r>
            <a:r>
              <a:rPr lang="en-US" altLang="zh-CN" sz="2400" dirty="0">
                <a:solidFill>
                  <a:prstClr val="black"/>
                </a:solidFill>
              </a:rPr>
              <a:t>6</a:t>
            </a:r>
            <a:r>
              <a:rPr lang="zh-CN" altLang="en-US" sz="2400" dirty="0">
                <a:solidFill>
                  <a:prstClr val="black"/>
                </a:solidFill>
              </a:rPr>
              <a:t>）回扩管孔</a:t>
            </a:r>
            <a:r>
              <a:rPr lang="zh-CN" altLang="en-US" sz="2400" dirty="0" smtClean="0">
                <a:solidFill>
                  <a:prstClr val="black"/>
                </a:solidFill>
              </a:rPr>
              <a:t>施工</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）管道</a:t>
            </a:r>
            <a:r>
              <a:rPr lang="zh-CN" altLang="en-US" sz="2400" dirty="0">
                <a:solidFill>
                  <a:prstClr val="black"/>
                </a:solidFill>
              </a:rPr>
              <a:t>回拉施工</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a:t>
            </a:r>
            <a:r>
              <a:rPr lang="zh-CN" altLang="en-US" sz="2400" dirty="0">
                <a:solidFill>
                  <a:prstClr val="black"/>
                </a:solidFill>
              </a:rPr>
              <a:t>修筑人孔</a:t>
            </a:r>
            <a:r>
              <a:rPr lang="en-US" altLang="zh-CN" sz="2400" dirty="0">
                <a:solidFill>
                  <a:prstClr val="black"/>
                </a:solidFill>
              </a:rPr>
              <a:t>(</a:t>
            </a:r>
            <a:r>
              <a:rPr lang="zh-CN" altLang="en-US" sz="2400" dirty="0">
                <a:solidFill>
                  <a:prstClr val="black"/>
                </a:solidFill>
              </a:rPr>
              <a:t>井</a:t>
            </a:r>
            <a:r>
              <a:rPr lang="en-US" altLang="zh-CN" sz="2400" dirty="0" smtClean="0">
                <a:solidFill>
                  <a:prstClr val="black"/>
                </a:solidFill>
              </a:rPr>
              <a:t>)</a:t>
            </a:r>
            <a:endParaRPr lang="en-US" altLang="zh-CN" sz="2400" dirty="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5.1.4   </a:t>
            </a:r>
            <a:r>
              <a:rPr lang="zh-CN" altLang="en-US" sz="3200" dirty="0" smtClean="0">
                <a:solidFill>
                  <a:prstClr val="white"/>
                </a:solidFill>
                <a:latin typeface="微软雅黑" panose="020B0503020204020204" pitchFamily="34" charset="-122"/>
                <a:ea typeface="微软雅黑" panose="020B0503020204020204" pitchFamily="34" charset="-122"/>
              </a:rPr>
              <a:t>水平</a:t>
            </a:r>
            <a:r>
              <a:rPr lang="zh-CN" altLang="en-US" sz="3200" dirty="0">
                <a:solidFill>
                  <a:prstClr val="white"/>
                </a:solidFill>
                <a:latin typeface="微软雅黑" panose="020B0503020204020204" pitchFamily="34" charset="-122"/>
                <a:ea typeface="微软雅黑" panose="020B0503020204020204" pitchFamily="34" charset="-122"/>
              </a:rPr>
              <a:t>定向钻进拉管</a:t>
            </a:r>
          </a:p>
        </p:txBody>
      </p:sp>
    </p:spTree>
    <p:extLst>
      <p:ext uri="{BB962C8B-B14F-4D97-AF65-F5344CB8AC3E}">
        <p14:creationId xmlns:p14="http://schemas.microsoft.com/office/powerpoint/2010/main" val="4429451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98782" y="2756003"/>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第五章</a:t>
              </a:r>
              <a:endParaRPr lang="zh-CN" altLang="en-US" sz="4400" noProof="1">
                <a:solidFill>
                  <a:prstClr val="white"/>
                </a:solidFill>
              </a:endParaRPr>
            </a:p>
          </p:txBody>
        </p:sp>
      </p:grpSp>
      <p:sp>
        <p:nvSpPr>
          <p:cNvPr id="13" name="TextBox 7"/>
          <p:cNvSpPr txBox="1"/>
          <p:nvPr/>
        </p:nvSpPr>
        <p:spPr>
          <a:xfrm>
            <a:off x="4772473" y="267774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5753381" y="3910080"/>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6083581" y="3851342"/>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5.1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通信管道建筑</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770887" y="343180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753381" y="468442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6083581" y="462727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srgbClr val="FF0000"/>
                </a:solidFill>
                <a:latin typeface="微软雅黑" panose="020B0503020204020204" pitchFamily="34" charset="-122"/>
                <a:ea typeface="微软雅黑" panose="020B0503020204020204" pitchFamily="34" charset="-122"/>
              </a:rPr>
              <a:t>  5.2</a:t>
            </a:r>
            <a:r>
              <a:rPr lang="zh-CN" altLang="en-US" sz="2000" b="0" spc="225" noProof="1" smtClean="0">
                <a:solidFill>
                  <a:srgbClr val="FF0000"/>
                </a:solidFill>
                <a:latin typeface="微软雅黑" panose="020B0503020204020204" pitchFamily="34" charset="-122"/>
                <a:ea typeface="微软雅黑" panose="020B0503020204020204" pitchFamily="34" charset="-122"/>
              </a:rPr>
              <a:t>  架空杆路建筑</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0443992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6700078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064133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1162555" y="2963431"/>
            <a:ext cx="9498959" cy="1200329"/>
          </a:xfrm>
          <a:prstGeom prst="rect">
            <a:avLst/>
          </a:prstGeom>
          <a:noFill/>
          <a:ln w="9525">
            <a:noFill/>
          </a:ln>
        </p:spPr>
        <p:txBody>
          <a:bodyPr wrap="square">
            <a:spAutoFit/>
          </a:bodyPr>
          <a:lstStyle/>
          <a:p>
            <a:r>
              <a:rPr lang="en-US" altLang="zh-CN" sz="2400" dirty="0" smtClean="0">
                <a:solidFill>
                  <a:prstClr val="black"/>
                </a:solidFill>
              </a:rPr>
              <a:t>        </a:t>
            </a:r>
            <a:r>
              <a:rPr lang="zh-CN" altLang="en-US" sz="2400" dirty="0" smtClean="0">
                <a:solidFill>
                  <a:prstClr val="black"/>
                </a:solidFill>
              </a:rPr>
              <a:t>常用</a:t>
            </a:r>
            <a:r>
              <a:rPr lang="zh-CN" altLang="en-US" sz="2400" dirty="0">
                <a:solidFill>
                  <a:prstClr val="black"/>
                </a:solidFill>
              </a:rPr>
              <a:t>的有通信电杆、线材、架空铁件、绝缘子</a:t>
            </a:r>
            <a:r>
              <a:rPr lang="zh-CN" altLang="en-US" sz="2400" dirty="0" smtClean="0">
                <a:solidFill>
                  <a:prstClr val="black"/>
                </a:solidFill>
              </a:rPr>
              <a:t>、钢筋混凝土</a:t>
            </a:r>
            <a:r>
              <a:rPr lang="zh-CN" altLang="en-US" sz="2400" dirty="0">
                <a:solidFill>
                  <a:prstClr val="black"/>
                </a:solidFill>
              </a:rPr>
              <a:t>部件。杆线材料检验是核对所有杆线材料的合格证、检验报告</a:t>
            </a:r>
            <a:r>
              <a:rPr lang="en-US" altLang="zh-CN" sz="2400" dirty="0">
                <a:solidFill>
                  <a:prstClr val="black"/>
                </a:solidFill>
              </a:rPr>
              <a:t>,</a:t>
            </a:r>
            <a:r>
              <a:rPr lang="zh-CN" altLang="en-US" sz="2400" dirty="0">
                <a:solidFill>
                  <a:prstClr val="black"/>
                </a:solidFill>
              </a:rPr>
              <a:t>并现场抽检</a:t>
            </a:r>
            <a:r>
              <a:rPr lang="zh-CN" altLang="en-US" sz="2400" dirty="0" smtClean="0">
                <a:solidFill>
                  <a:prstClr val="black"/>
                </a:solidFill>
              </a:rPr>
              <a:t>外观</a:t>
            </a:r>
            <a:r>
              <a:rPr lang="zh-CN" altLang="en-US" sz="2400" dirty="0">
                <a:solidFill>
                  <a:prstClr val="black"/>
                </a:solidFill>
              </a:rPr>
              <a:t>、规格及镀锌质量</a:t>
            </a:r>
            <a:r>
              <a:rPr lang="en-US" altLang="zh-CN" sz="2400" dirty="0">
                <a:solidFill>
                  <a:prstClr val="black"/>
                </a:solidFill>
              </a:rPr>
              <a:t>,</a:t>
            </a:r>
            <a:r>
              <a:rPr lang="zh-CN" altLang="en-US" sz="2400" dirty="0">
                <a:solidFill>
                  <a:prstClr val="black"/>
                </a:solidFill>
              </a:rPr>
              <a:t>确保符合要求。</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5.2.1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线材料</a:t>
            </a:r>
            <a:r>
              <a:rPr lang="zh-CN" altLang="en-US" sz="3200" dirty="0" smtClean="0">
                <a:solidFill>
                  <a:prstClr val="white"/>
                </a:solidFill>
                <a:latin typeface="微软雅黑" panose="020B0503020204020204" pitchFamily="34" charset="-122"/>
                <a:ea typeface="微软雅黑" panose="020B0503020204020204" pitchFamily="34" charset="-122"/>
              </a:rPr>
              <a:t>检验</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791684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475770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58732147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913535" y="1552920"/>
            <a:ext cx="6853036" cy="4955203"/>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架空</a:t>
            </a:r>
            <a:r>
              <a:rPr lang="zh-CN" altLang="en-US" sz="2800" b="1" dirty="0">
                <a:solidFill>
                  <a:prstClr val="black"/>
                </a:solidFill>
              </a:rPr>
              <a:t>杆路路由复测内容</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）复</a:t>
            </a:r>
            <a:r>
              <a:rPr lang="zh-CN" altLang="en-US" sz="2400" dirty="0">
                <a:solidFill>
                  <a:prstClr val="black"/>
                </a:solidFill>
              </a:rPr>
              <a:t>测路由</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）丈量</a:t>
            </a:r>
            <a:r>
              <a:rPr lang="zh-CN" altLang="en-US" sz="2400" dirty="0">
                <a:solidFill>
                  <a:prstClr val="black"/>
                </a:solidFill>
              </a:rPr>
              <a:t>杆距、确定杆位</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）确定</a:t>
            </a:r>
            <a:r>
              <a:rPr lang="zh-CN" altLang="en-US" sz="2400" dirty="0">
                <a:solidFill>
                  <a:prstClr val="black"/>
                </a:solidFill>
              </a:rPr>
              <a:t>拉线位置</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）复核</a:t>
            </a:r>
            <a:r>
              <a:rPr lang="zh-CN" altLang="en-US" sz="2400" dirty="0">
                <a:solidFill>
                  <a:prstClr val="black"/>
                </a:solidFill>
              </a:rPr>
              <a:t>设计杆高</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）杆</a:t>
            </a:r>
            <a:r>
              <a:rPr lang="zh-CN" altLang="en-US" sz="2400" dirty="0">
                <a:solidFill>
                  <a:prstClr val="black"/>
                </a:solidFill>
              </a:rPr>
              <a:t>路定位、标桩补设</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）核定</a:t>
            </a:r>
            <a:r>
              <a:rPr lang="zh-CN" altLang="en-US" sz="2400" dirty="0">
                <a:solidFill>
                  <a:prstClr val="black"/>
                </a:solidFill>
              </a:rPr>
              <a:t>局站站</a:t>
            </a:r>
            <a:r>
              <a:rPr lang="zh-CN" altLang="en-US" sz="2400" dirty="0" smtClean="0">
                <a:solidFill>
                  <a:prstClr val="black"/>
                </a:solidFill>
              </a:rPr>
              <a:t>址</a:t>
            </a:r>
            <a:endParaRPr lang="zh-CN" altLang="en-US" sz="2400" dirty="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5.2.2   </a:t>
            </a:r>
            <a:r>
              <a:rPr lang="zh-CN" altLang="en-US" sz="3200" dirty="0" smtClean="0">
                <a:solidFill>
                  <a:prstClr val="white"/>
                </a:solidFill>
                <a:latin typeface="微软雅黑" panose="020B0503020204020204" pitchFamily="34" charset="-122"/>
                <a:ea typeface="微软雅黑" panose="020B0503020204020204" pitchFamily="34" charset="-122"/>
              </a:rPr>
              <a:t>路由复测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198536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1.3  </a:t>
            </a:r>
            <a:r>
              <a:rPr lang="zh-CN" altLang="en-US" sz="3200" dirty="0">
                <a:solidFill>
                  <a:schemeClr val="bg1"/>
                </a:solidFill>
                <a:latin typeface="微软雅黑" panose="020B0503020204020204" pitchFamily="34" charset="-122"/>
                <a:ea typeface="微软雅黑" panose="020B0503020204020204" pitchFamily="34" charset="-122"/>
              </a:rPr>
              <a:t>光缆</a:t>
            </a:r>
          </a:p>
        </p:txBody>
      </p:sp>
      <p:sp>
        <p:nvSpPr>
          <p:cNvPr id="6" name="文本框 34"/>
          <p:cNvSpPr/>
          <p:nvPr>
            <p:custDataLst>
              <p:tags r:id="rId1"/>
            </p:custDataLst>
          </p:nvPr>
        </p:nvSpPr>
        <p:spPr>
          <a:xfrm>
            <a:off x="3735705" y="171577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光缆分类</a:t>
            </a:r>
          </a:p>
        </p:txBody>
      </p:sp>
      <p:sp>
        <p:nvSpPr>
          <p:cNvPr id="7" name="Oval 9"/>
          <p:cNvSpPr/>
          <p:nvPr>
            <p:custDataLst>
              <p:tags r:id="rId2"/>
            </p:custDataLst>
          </p:nvPr>
        </p:nvSpPr>
        <p:spPr>
          <a:xfrm>
            <a:off x="1995488" y="178720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1.3.1</a:t>
            </a:r>
          </a:p>
        </p:txBody>
      </p:sp>
      <p:sp>
        <p:nvSpPr>
          <p:cNvPr id="8198" name="文本框 34"/>
          <p:cNvSpPr/>
          <p:nvPr>
            <p:custDataLst>
              <p:tags r:id="rId3"/>
            </p:custDataLst>
          </p:nvPr>
        </p:nvSpPr>
        <p:spPr>
          <a:xfrm>
            <a:off x="3714115" y="342265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光缆型号</a:t>
            </a:r>
          </a:p>
        </p:txBody>
      </p:sp>
      <p:sp>
        <p:nvSpPr>
          <p:cNvPr id="18" name="椭圆 17"/>
          <p:cNvSpPr/>
          <p:nvPr>
            <p:custDataLst>
              <p:tags r:id="rId4"/>
            </p:custDataLst>
          </p:nvPr>
        </p:nvSpPr>
        <p:spPr>
          <a:xfrm>
            <a:off x="8594725" y="2936875"/>
            <a:ext cx="2419350" cy="2419350"/>
          </a:xfrm>
          <a:prstGeom prst="ellipse">
            <a:avLst/>
          </a:prstGeom>
          <a:blipFill dpi="0" rotWithShape="1">
            <a:blip r:embed="rId1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354584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1.3.3</a:t>
            </a:r>
          </a:p>
        </p:txBody>
      </p:sp>
      <p:sp>
        <p:nvSpPr>
          <p:cNvPr id="4" name="文本框 34"/>
          <p:cNvSpPr/>
          <p:nvPr>
            <p:custDataLst>
              <p:tags r:id="rId7"/>
            </p:custDataLst>
          </p:nvPr>
        </p:nvSpPr>
        <p:spPr>
          <a:xfrm>
            <a:off x="3657600" y="253492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光缆结构</a:t>
            </a:r>
          </a:p>
        </p:txBody>
      </p:sp>
      <p:sp>
        <p:nvSpPr>
          <p:cNvPr id="8" name="Oval 9"/>
          <p:cNvSpPr/>
          <p:nvPr>
            <p:custDataLst>
              <p:tags r:id="rId8"/>
            </p:custDataLst>
          </p:nvPr>
        </p:nvSpPr>
        <p:spPr>
          <a:xfrm>
            <a:off x="2044383" y="26473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1.3.2</a:t>
            </a:r>
          </a:p>
        </p:txBody>
      </p:sp>
      <p:sp>
        <p:nvSpPr>
          <p:cNvPr id="9" name="文本框 34"/>
          <p:cNvSpPr/>
          <p:nvPr>
            <p:custDataLst>
              <p:tags r:id="rId9"/>
            </p:custDataLst>
          </p:nvPr>
        </p:nvSpPr>
        <p:spPr>
          <a:xfrm>
            <a:off x="3722370" y="42513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光缆色谱与纤序</a:t>
            </a:r>
          </a:p>
        </p:txBody>
      </p:sp>
      <p:sp>
        <p:nvSpPr>
          <p:cNvPr id="10" name="Oval 9"/>
          <p:cNvSpPr/>
          <p:nvPr>
            <p:custDataLst>
              <p:tags r:id="rId10"/>
            </p:custDataLst>
          </p:nvPr>
        </p:nvSpPr>
        <p:spPr>
          <a:xfrm>
            <a:off x="2109153" y="43745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1.3.4</a:t>
            </a:r>
          </a:p>
        </p:txBody>
      </p:sp>
      <p:sp>
        <p:nvSpPr>
          <p:cNvPr id="11" name="文本框 34"/>
          <p:cNvSpPr/>
          <p:nvPr>
            <p:custDataLst>
              <p:tags r:id="rId11"/>
            </p:custDataLst>
          </p:nvPr>
        </p:nvSpPr>
        <p:spPr>
          <a:xfrm>
            <a:off x="3752215" y="50260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光缆端别</a:t>
            </a:r>
          </a:p>
        </p:txBody>
      </p:sp>
      <p:sp>
        <p:nvSpPr>
          <p:cNvPr id="12" name="Oval 9"/>
          <p:cNvSpPr/>
          <p:nvPr>
            <p:custDataLst>
              <p:tags r:id="rId12"/>
            </p:custDataLst>
          </p:nvPr>
        </p:nvSpPr>
        <p:spPr>
          <a:xfrm>
            <a:off x="2138998" y="51492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14325" y="1728018"/>
            <a:ext cx="10969761" cy="4216539"/>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a:t>
            </a:r>
            <a:r>
              <a:rPr lang="zh-CN" altLang="en-US" sz="2800" b="1" dirty="0" smtClean="0">
                <a:solidFill>
                  <a:prstClr val="black"/>
                </a:solidFill>
              </a:rPr>
              <a:t>杆</a:t>
            </a:r>
            <a:r>
              <a:rPr lang="zh-CN" altLang="en-US" sz="2800" b="1" dirty="0">
                <a:solidFill>
                  <a:prstClr val="black"/>
                </a:solidFill>
              </a:rPr>
              <a:t>路路由及杆位复测</a:t>
            </a:r>
            <a:r>
              <a:rPr lang="zh-CN" altLang="en-US" sz="2800" b="1" dirty="0" smtClean="0">
                <a:solidFill>
                  <a:prstClr val="black"/>
                </a:solidFill>
              </a:rPr>
              <a:t>要求</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）为了</a:t>
            </a:r>
            <a:r>
              <a:rPr lang="zh-CN" altLang="en-US" sz="2400" dirty="0">
                <a:solidFill>
                  <a:prstClr val="black"/>
                </a:solidFill>
              </a:rPr>
              <a:t>方便施工和维护</a:t>
            </a:r>
            <a:r>
              <a:rPr lang="en-US" altLang="zh-CN" sz="2400" dirty="0">
                <a:solidFill>
                  <a:prstClr val="black"/>
                </a:solidFill>
              </a:rPr>
              <a:t>,</a:t>
            </a:r>
            <a:r>
              <a:rPr lang="zh-CN" altLang="en-US" sz="2400" dirty="0">
                <a:solidFill>
                  <a:prstClr val="black"/>
                </a:solidFill>
              </a:rPr>
              <a:t>架空光缆杆路应沿交通道路架设</a:t>
            </a:r>
            <a:r>
              <a:rPr lang="en-US" altLang="zh-CN" sz="2400" dirty="0">
                <a:solidFill>
                  <a:prstClr val="black"/>
                </a:solidFill>
              </a:rPr>
              <a:t>,</a:t>
            </a:r>
            <a:r>
              <a:rPr lang="zh-CN" altLang="en-US" sz="2400" dirty="0">
                <a:solidFill>
                  <a:prstClr val="black"/>
                </a:solidFill>
              </a:rPr>
              <a:t>并与道路保持一定间隔</a:t>
            </a:r>
            <a:r>
              <a:rPr lang="zh-CN" altLang="en-US" sz="2400" dirty="0" smtClean="0">
                <a:solidFill>
                  <a:prstClr val="black"/>
                </a:solidFill>
              </a:rPr>
              <a:t>距离</a:t>
            </a:r>
            <a:r>
              <a:rPr lang="en-US" altLang="zh-CN" sz="2400" dirty="0">
                <a:solidFill>
                  <a:prstClr val="black"/>
                </a:solidFill>
              </a:rPr>
              <a:t>; </a:t>
            </a:r>
            <a:r>
              <a:rPr lang="zh-CN" altLang="en-US" sz="2400" dirty="0">
                <a:solidFill>
                  <a:prstClr val="black"/>
                </a:solidFill>
              </a:rPr>
              <a:t>架空杆路与铁路、公路及其他线路交越或平行接近时</a:t>
            </a:r>
            <a:r>
              <a:rPr lang="en-US" altLang="zh-CN" sz="2400" dirty="0">
                <a:solidFill>
                  <a:prstClr val="black"/>
                </a:solidFill>
              </a:rPr>
              <a:t>,</a:t>
            </a:r>
            <a:r>
              <a:rPr lang="zh-CN" altLang="en-US" sz="2400" dirty="0">
                <a:solidFill>
                  <a:prstClr val="black"/>
                </a:solidFill>
              </a:rPr>
              <a:t>应根据设计文件规定</a:t>
            </a:r>
            <a:r>
              <a:rPr lang="en-US" altLang="zh-CN" sz="2400" dirty="0">
                <a:solidFill>
                  <a:prstClr val="black"/>
                </a:solidFill>
              </a:rPr>
              <a:t>,</a:t>
            </a:r>
            <a:r>
              <a:rPr lang="zh-CN" altLang="en-US" sz="2400" dirty="0">
                <a:solidFill>
                  <a:prstClr val="black"/>
                </a:solidFill>
              </a:rPr>
              <a:t>复测交</a:t>
            </a:r>
            <a:r>
              <a:rPr lang="zh-CN" altLang="en-US" sz="2400" dirty="0" smtClean="0">
                <a:solidFill>
                  <a:prstClr val="black"/>
                </a:solidFill>
              </a:rPr>
              <a:t>越角度</a:t>
            </a:r>
            <a:r>
              <a:rPr lang="zh-CN" altLang="en-US" sz="2400" dirty="0">
                <a:solidFill>
                  <a:prstClr val="black"/>
                </a:solidFill>
              </a:rPr>
              <a:t>、交越点垂直距离和平行接近距离</a:t>
            </a:r>
            <a:r>
              <a:rPr lang="en-US" altLang="zh-CN" sz="2400" dirty="0">
                <a:solidFill>
                  <a:prstClr val="black"/>
                </a:solidFill>
              </a:rPr>
              <a:t>,</a:t>
            </a:r>
            <a:r>
              <a:rPr lang="zh-CN" altLang="en-US" sz="2400" dirty="0">
                <a:solidFill>
                  <a:prstClr val="black"/>
                </a:solidFill>
              </a:rPr>
              <a:t>不得任意变更</a:t>
            </a:r>
            <a:r>
              <a:rPr lang="en-US" altLang="zh-CN" sz="2400" dirty="0">
                <a:solidFill>
                  <a:prstClr val="black"/>
                </a:solidFill>
              </a:rPr>
              <a:t>,</a:t>
            </a:r>
            <a:r>
              <a:rPr lang="zh-CN" altLang="en-US" sz="2400" dirty="0">
                <a:solidFill>
                  <a:prstClr val="black"/>
                </a:solidFill>
              </a:rPr>
              <a:t>且应满足行业规范要求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smtClean="0">
                <a:solidFill>
                  <a:prstClr val="black"/>
                </a:solidFill>
              </a:rPr>
              <a:t>）杆</a:t>
            </a:r>
            <a:r>
              <a:rPr lang="zh-CN" altLang="en-US" sz="2400" dirty="0">
                <a:solidFill>
                  <a:prstClr val="black"/>
                </a:solidFill>
              </a:rPr>
              <a:t>路路由及杆位与其他建筑物接近的间隔距离应</a:t>
            </a:r>
            <a:r>
              <a:rPr lang="zh-CN" altLang="en-US" sz="2400" dirty="0" smtClean="0">
                <a:solidFill>
                  <a:prstClr val="black"/>
                </a:solidFill>
              </a:rPr>
              <a:t>符合规定。</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）在</a:t>
            </a:r>
            <a:r>
              <a:rPr lang="zh-CN" altLang="en-US" sz="2400" dirty="0">
                <a:solidFill>
                  <a:prstClr val="black"/>
                </a:solidFill>
              </a:rPr>
              <a:t>跨越山谷、河流等飞线处</a:t>
            </a:r>
            <a:r>
              <a:rPr lang="en-US" altLang="zh-CN" sz="2400" dirty="0">
                <a:solidFill>
                  <a:prstClr val="black"/>
                </a:solidFill>
              </a:rPr>
              <a:t>,</a:t>
            </a:r>
            <a:r>
              <a:rPr lang="zh-CN" altLang="en-US" sz="2400" dirty="0">
                <a:solidFill>
                  <a:prstClr val="black"/>
                </a:solidFill>
              </a:rPr>
              <a:t>应重点复核山谷与河流的宽度、杆位、拉线</a:t>
            </a:r>
            <a:r>
              <a:rPr lang="zh-CN" altLang="en-US" sz="2400" dirty="0" smtClean="0">
                <a:solidFill>
                  <a:prstClr val="black"/>
                </a:solidFill>
              </a:rPr>
              <a:t>出位置和跨越杆</a:t>
            </a:r>
            <a:r>
              <a:rPr lang="zh-CN" altLang="en-US" sz="2400" dirty="0">
                <a:solidFill>
                  <a:prstClr val="black"/>
                </a:solidFill>
              </a:rPr>
              <a:t>距等。</a:t>
            </a: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5.2.2   </a:t>
            </a:r>
            <a:r>
              <a:rPr lang="zh-CN" altLang="en-US" sz="3200" dirty="0" smtClean="0">
                <a:solidFill>
                  <a:prstClr val="white"/>
                </a:solidFill>
                <a:latin typeface="微软雅黑" panose="020B0503020204020204" pitchFamily="34" charset="-122"/>
                <a:ea typeface="微软雅黑" panose="020B0503020204020204" pitchFamily="34" charset="-122"/>
              </a:rPr>
              <a:t>路由复测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834189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469967" y="1591831"/>
            <a:ext cx="11222679" cy="4585871"/>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拉线及撑杆测定</a:t>
            </a:r>
            <a:r>
              <a:rPr lang="zh-CN" altLang="en-US" sz="2800" b="1" dirty="0" smtClean="0">
                <a:solidFill>
                  <a:prstClr val="black"/>
                </a:solidFill>
              </a:rPr>
              <a:t>要求</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）应</a:t>
            </a:r>
            <a:r>
              <a:rPr lang="zh-CN" altLang="en-US" sz="2400" dirty="0">
                <a:solidFill>
                  <a:prstClr val="black"/>
                </a:solidFill>
              </a:rPr>
              <a:t>测定拉线与撑杆的位置</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）应</a:t>
            </a:r>
            <a:r>
              <a:rPr lang="zh-CN" altLang="en-US" sz="2400" dirty="0">
                <a:solidFill>
                  <a:prstClr val="black"/>
                </a:solidFill>
              </a:rPr>
              <a:t>根据地形环境测定拉线地锚出土点位置并立即钉立标桩。顶头拉线、顺线</a:t>
            </a:r>
            <a:r>
              <a:rPr lang="zh-CN" altLang="en-US" sz="2400" dirty="0" smtClean="0">
                <a:solidFill>
                  <a:prstClr val="black"/>
                </a:solidFill>
              </a:rPr>
              <a:t>拉线的</a:t>
            </a:r>
            <a:r>
              <a:rPr lang="zh-CN" altLang="en-US" sz="2400" dirty="0">
                <a:solidFill>
                  <a:prstClr val="black"/>
                </a:solidFill>
              </a:rPr>
              <a:t>出土点应与电杆、吊线在同一平面上</a:t>
            </a:r>
            <a:r>
              <a:rPr lang="en-US" altLang="zh-CN" sz="2400" dirty="0">
                <a:solidFill>
                  <a:prstClr val="black"/>
                </a:solidFill>
              </a:rPr>
              <a:t>,</a:t>
            </a:r>
            <a:r>
              <a:rPr lang="zh-CN" altLang="en-US" sz="2400" dirty="0">
                <a:solidFill>
                  <a:prstClr val="black"/>
                </a:solidFill>
              </a:rPr>
              <a:t>左右偏移量不应大于</a:t>
            </a:r>
            <a:r>
              <a:rPr lang="en-US" altLang="zh-CN" sz="2400" dirty="0">
                <a:solidFill>
                  <a:prstClr val="black"/>
                </a:solidFill>
              </a:rPr>
              <a:t>50mm</a:t>
            </a:r>
            <a:r>
              <a:rPr lang="zh-CN" altLang="en-US" sz="2400" dirty="0">
                <a:solidFill>
                  <a:prstClr val="black"/>
                </a:solidFill>
              </a:rPr>
              <a:t>。角杆拉线的出土点</a:t>
            </a:r>
            <a:r>
              <a:rPr lang="zh-CN" altLang="en-US" sz="2400" dirty="0" smtClean="0">
                <a:solidFill>
                  <a:prstClr val="black"/>
                </a:solidFill>
              </a:rPr>
              <a:t>应与</a:t>
            </a:r>
            <a:r>
              <a:rPr lang="zh-CN" altLang="en-US" sz="2400" dirty="0">
                <a:solidFill>
                  <a:prstClr val="black"/>
                </a:solidFill>
              </a:rPr>
              <a:t>角杆内角平分线在同一平面上</a:t>
            </a:r>
            <a:r>
              <a:rPr lang="en-US" altLang="zh-CN" sz="2400" dirty="0">
                <a:solidFill>
                  <a:prstClr val="black"/>
                </a:solidFill>
              </a:rPr>
              <a:t>,</a:t>
            </a:r>
            <a:r>
              <a:rPr lang="zh-CN" altLang="en-US" sz="2400" dirty="0">
                <a:solidFill>
                  <a:prstClr val="black"/>
                </a:solidFill>
              </a:rPr>
              <a:t>左右偏移量不应大于</a:t>
            </a:r>
            <a:r>
              <a:rPr lang="en-US" altLang="zh-CN" sz="2400" dirty="0">
                <a:solidFill>
                  <a:prstClr val="black"/>
                </a:solidFill>
              </a:rPr>
              <a:t>50mm; </a:t>
            </a:r>
            <a:r>
              <a:rPr lang="zh-CN" altLang="en-US" sz="2400" dirty="0">
                <a:solidFill>
                  <a:prstClr val="black"/>
                </a:solidFill>
              </a:rPr>
              <a:t>当角杆装设两根顶头</a:t>
            </a:r>
            <a:r>
              <a:rPr lang="zh-CN" altLang="en-US" sz="2400" dirty="0" smtClean="0">
                <a:solidFill>
                  <a:prstClr val="black"/>
                </a:solidFill>
              </a:rPr>
              <a:t>拉线时</a:t>
            </a:r>
            <a:r>
              <a:rPr lang="en-US" altLang="zh-CN" sz="2400" dirty="0">
                <a:solidFill>
                  <a:prstClr val="black"/>
                </a:solidFill>
              </a:rPr>
              <a:t>,</a:t>
            </a:r>
            <a:r>
              <a:rPr lang="zh-CN" altLang="en-US" sz="2400" dirty="0">
                <a:solidFill>
                  <a:prstClr val="black"/>
                </a:solidFill>
              </a:rPr>
              <a:t>两条拉线的出土点应相互内移</a:t>
            </a:r>
            <a:r>
              <a:rPr lang="en-US" altLang="zh-CN" sz="2400" dirty="0">
                <a:solidFill>
                  <a:prstClr val="black"/>
                </a:solidFill>
              </a:rPr>
              <a:t>600mm</a:t>
            </a:r>
            <a:r>
              <a:rPr lang="zh-CN" altLang="en-US" sz="2400" dirty="0">
                <a:solidFill>
                  <a:prstClr val="black"/>
                </a:solidFill>
              </a:rPr>
              <a:t>。双方拉线的出土点应与杆路直线方向左右</a:t>
            </a:r>
            <a:r>
              <a:rPr lang="zh-CN" altLang="en-US" sz="2400" dirty="0" smtClean="0">
                <a:solidFill>
                  <a:prstClr val="black"/>
                </a:solidFill>
              </a:rPr>
              <a:t>两侧的</a:t>
            </a:r>
            <a:r>
              <a:rPr lang="zh-CN" altLang="en-US" sz="2400" dirty="0">
                <a:solidFill>
                  <a:prstClr val="black"/>
                </a:solidFill>
              </a:rPr>
              <a:t>垂直线在同一平面上</a:t>
            </a:r>
            <a:r>
              <a:rPr lang="en-US" altLang="zh-CN" sz="2400" dirty="0">
                <a:solidFill>
                  <a:prstClr val="black"/>
                </a:solidFill>
              </a:rPr>
              <a:t>,</a:t>
            </a:r>
            <a:r>
              <a:rPr lang="zh-CN" altLang="en-US" sz="2400" dirty="0">
                <a:solidFill>
                  <a:prstClr val="black"/>
                </a:solidFill>
              </a:rPr>
              <a:t>左右偏移量不应大于</a:t>
            </a:r>
            <a:r>
              <a:rPr lang="en-US" altLang="zh-CN" sz="2400" dirty="0">
                <a:solidFill>
                  <a:prstClr val="black"/>
                </a:solidFill>
              </a:rPr>
              <a:t>50mm</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）拉线</a:t>
            </a:r>
            <a:r>
              <a:rPr lang="zh-CN" altLang="en-US" sz="2400" dirty="0">
                <a:solidFill>
                  <a:prstClr val="black"/>
                </a:solidFill>
              </a:rPr>
              <a:t>的距高比宜取</a:t>
            </a:r>
            <a:r>
              <a:rPr lang="en-US" altLang="zh-CN" sz="2400" dirty="0">
                <a:solidFill>
                  <a:prstClr val="black"/>
                </a:solidFill>
              </a:rPr>
              <a:t>1,</a:t>
            </a:r>
            <a:r>
              <a:rPr lang="zh-CN" altLang="en-US" sz="2400" dirty="0">
                <a:solidFill>
                  <a:prstClr val="black"/>
                </a:solidFill>
              </a:rPr>
              <a:t>撑杆的距高比宜取</a:t>
            </a:r>
            <a:r>
              <a:rPr lang="en-US" altLang="zh-CN" sz="2400" dirty="0">
                <a:solidFill>
                  <a:prstClr val="black"/>
                </a:solidFill>
              </a:rPr>
              <a:t>0.6</a:t>
            </a:r>
            <a:r>
              <a:rPr lang="zh-CN" altLang="en-US" sz="2400" dirty="0">
                <a:solidFill>
                  <a:prstClr val="black"/>
                </a:solidFill>
              </a:rPr>
              <a:t>。高桩拉线的副拉线的距高比不宜</a:t>
            </a:r>
            <a:r>
              <a:rPr lang="zh-CN" altLang="en-US" sz="2400" dirty="0" smtClean="0">
                <a:solidFill>
                  <a:prstClr val="black"/>
                </a:solidFill>
              </a:rPr>
              <a:t>小于</a:t>
            </a:r>
            <a:r>
              <a:rPr lang="en-US" altLang="zh-CN" sz="2400" dirty="0">
                <a:solidFill>
                  <a:prstClr val="black"/>
                </a:solidFill>
              </a:rPr>
              <a:t>0.5,</a:t>
            </a:r>
            <a:r>
              <a:rPr lang="zh-CN" altLang="en-US" sz="2400" dirty="0">
                <a:solidFill>
                  <a:prstClr val="black"/>
                </a:solidFill>
              </a:rPr>
              <a:t>人行道上吊板拉线的距高比宜取</a:t>
            </a:r>
            <a:r>
              <a:rPr lang="en-US" altLang="zh-CN" sz="2400" dirty="0">
                <a:solidFill>
                  <a:prstClr val="black"/>
                </a:solidFill>
              </a:rPr>
              <a:t>1</a:t>
            </a:r>
            <a:r>
              <a:rPr lang="zh-CN" altLang="en-US" sz="2400" dirty="0">
                <a:solidFill>
                  <a:prstClr val="black"/>
                </a:solidFill>
              </a:rPr>
              <a:t>。</a:t>
            </a: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5.2.2   </a:t>
            </a:r>
            <a:r>
              <a:rPr lang="zh-CN" altLang="en-US" sz="3200" dirty="0" smtClean="0">
                <a:solidFill>
                  <a:prstClr val="white"/>
                </a:solidFill>
                <a:latin typeface="微软雅黑" panose="020B0503020204020204" pitchFamily="34" charset="-122"/>
                <a:ea typeface="微软雅黑" panose="020B0503020204020204" pitchFamily="34" charset="-122"/>
              </a:rPr>
              <a:t>路由复测</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7441884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09209212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8748606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438829" y="2720239"/>
            <a:ext cx="6853036" cy="2000548"/>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打</a:t>
            </a:r>
            <a:r>
              <a:rPr lang="zh-CN" altLang="en-US" sz="2800" b="1" dirty="0">
                <a:solidFill>
                  <a:prstClr val="black"/>
                </a:solidFill>
              </a:rPr>
              <a:t>杆</a:t>
            </a:r>
            <a:r>
              <a:rPr lang="zh-CN" altLang="en-US" sz="2800" b="1" dirty="0" smtClean="0">
                <a:solidFill>
                  <a:prstClr val="black"/>
                </a:solidFill>
              </a:rPr>
              <a:t>洞</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）打杆洞方式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）杆洞要求</a:t>
            </a: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5.2.3   </a:t>
            </a:r>
            <a:r>
              <a:rPr lang="zh-CN" altLang="en-US" sz="3200" dirty="0" smtClean="0">
                <a:solidFill>
                  <a:prstClr val="white"/>
                </a:solidFill>
                <a:latin typeface="微软雅黑" panose="020B0503020204020204" pitchFamily="34" charset="-122"/>
                <a:ea typeface="微软雅黑" panose="020B0503020204020204" pitchFamily="34" charset="-122"/>
              </a:rPr>
              <a:t>立杆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724260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689800" y="2204674"/>
            <a:ext cx="6853036" cy="3477875"/>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smtClean="0">
                <a:solidFill>
                  <a:prstClr val="black"/>
                </a:solidFill>
              </a:rPr>
              <a:t>立</a:t>
            </a:r>
            <a:r>
              <a:rPr lang="zh-CN" altLang="en-US" sz="2800" b="1" dirty="0">
                <a:solidFill>
                  <a:prstClr val="black"/>
                </a:solidFill>
              </a:rPr>
              <a:t>杆方法</a:t>
            </a:r>
            <a:r>
              <a:rPr lang="zh-CN" altLang="en-US" sz="2800" b="1" dirty="0" smtClean="0">
                <a:solidFill>
                  <a:prstClr val="black"/>
                </a:solidFill>
              </a:rPr>
              <a:t>与步骤</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）立杆方式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）直接</a:t>
            </a:r>
            <a:r>
              <a:rPr lang="zh-CN" altLang="en-US" sz="2400" dirty="0">
                <a:solidFill>
                  <a:prstClr val="black"/>
                </a:solidFill>
              </a:rPr>
              <a:t>起</a:t>
            </a:r>
            <a:r>
              <a:rPr lang="zh-CN" altLang="en-US" sz="2400" dirty="0" smtClean="0">
                <a:solidFill>
                  <a:prstClr val="black"/>
                </a:solidFill>
              </a:rPr>
              <a:t>立法</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）叉</a:t>
            </a:r>
            <a:r>
              <a:rPr lang="zh-CN" altLang="en-US" sz="2400" dirty="0">
                <a:solidFill>
                  <a:prstClr val="black"/>
                </a:solidFill>
              </a:rPr>
              <a:t>杆立杆</a:t>
            </a:r>
            <a:r>
              <a:rPr lang="zh-CN" altLang="en-US" sz="2400" dirty="0" smtClean="0">
                <a:solidFill>
                  <a:prstClr val="black"/>
                </a:solidFill>
              </a:rPr>
              <a:t>法</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）三</a:t>
            </a:r>
            <a:r>
              <a:rPr lang="zh-CN" altLang="en-US" sz="2400" dirty="0">
                <a:solidFill>
                  <a:prstClr val="black"/>
                </a:solidFill>
              </a:rPr>
              <a:t>角立杆机立杆</a:t>
            </a:r>
            <a:r>
              <a:rPr lang="zh-CN" altLang="en-US" sz="2400" dirty="0" smtClean="0">
                <a:solidFill>
                  <a:prstClr val="black"/>
                </a:solidFill>
              </a:rPr>
              <a:t>法</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5.2.3   </a:t>
            </a:r>
            <a:r>
              <a:rPr lang="zh-CN" altLang="en-US" sz="3200" dirty="0" smtClean="0">
                <a:solidFill>
                  <a:prstClr val="white"/>
                </a:solidFill>
                <a:latin typeface="微软雅黑" panose="020B0503020204020204" pitchFamily="34" charset="-122"/>
                <a:ea typeface="微软雅黑" panose="020B0503020204020204" pitchFamily="34" charset="-122"/>
              </a:rPr>
              <a:t>立杆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7614731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709255" y="1844751"/>
            <a:ext cx="6853036" cy="4216539"/>
          </a:xfrm>
          <a:prstGeom prst="rect">
            <a:avLst/>
          </a:prstGeom>
          <a:noFill/>
          <a:ln w="9525">
            <a:noFill/>
          </a:ln>
        </p:spPr>
        <p:txBody>
          <a:bodyPr wrap="square">
            <a:spAutoFit/>
          </a:bodyPr>
          <a:lstStyle/>
          <a:p>
            <a:r>
              <a:rPr lang="en-US" altLang="zh-CN" sz="2800" b="1" dirty="0">
                <a:solidFill>
                  <a:prstClr val="black"/>
                </a:solidFill>
              </a:rPr>
              <a:t>3. </a:t>
            </a:r>
            <a:r>
              <a:rPr lang="en-US" altLang="zh-CN" sz="2800" b="1" dirty="0" smtClean="0">
                <a:solidFill>
                  <a:prstClr val="black"/>
                </a:solidFill>
              </a:rPr>
              <a:t> </a:t>
            </a:r>
            <a:r>
              <a:rPr lang="zh-CN" altLang="en-US" sz="2800" b="1" dirty="0" smtClean="0">
                <a:solidFill>
                  <a:prstClr val="black"/>
                </a:solidFill>
              </a:rPr>
              <a:t>立</a:t>
            </a:r>
            <a:r>
              <a:rPr lang="zh-CN" altLang="en-US" sz="2800" b="1" dirty="0">
                <a:solidFill>
                  <a:prstClr val="black"/>
                </a:solidFill>
              </a:rPr>
              <a:t>杆要求和安装</a:t>
            </a:r>
            <a:r>
              <a:rPr lang="zh-CN" altLang="en-US" sz="2800" b="1" dirty="0" smtClean="0">
                <a:solidFill>
                  <a:prstClr val="black"/>
                </a:solidFill>
              </a:rPr>
              <a:t>要求</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）杆</a:t>
            </a:r>
            <a:r>
              <a:rPr lang="zh-CN" altLang="en-US" sz="2400" dirty="0">
                <a:solidFill>
                  <a:prstClr val="black"/>
                </a:solidFill>
              </a:rPr>
              <a:t>位和杆</a:t>
            </a:r>
            <a:r>
              <a:rPr lang="zh-CN" altLang="en-US" sz="2400" dirty="0" smtClean="0">
                <a:solidFill>
                  <a:prstClr val="black"/>
                </a:solidFill>
              </a:rPr>
              <a:t>身</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）杆根</a:t>
            </a:r>
            <a:r>
              <a:rPr lang="zh-CN" altLang="en-US" sz="2400" dirty="0" smtClean="0">
                <a:solidFill>
                  <a:prstClr val="black"/>
                </a:solidFill>
              </a:rPr>
              <a:t>加固</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）杆</a:t>
            </a:r>
            <a:r>
              <a:rPr lang="zh-CN" altLang="en-US" sz="2400" dirty="0">
                <a:solidFill>
                  <a:prstClr val="black"/>
                </a:solidFill>
              </a:rPr>
              <a:t>洞洞深与杆洞回填</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a:solidFill>
                  <a:prstClr val="black"/>
                </a:solidFill>
              </a:rPr>
              <a:t>）水泥杆接杆与接</a:t>
            </a:r>
            <a:r>
              <a:rPr lang="zh-CN" altLang="en-US" sz="2400" dirty="0" smtClean="0">
                <a:solidFill>
                  <a:prstClr val="black"/>
                </a:solidFill>
              </a:rPr>
              <a:t>高</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a:solidFill>
                  <a:prstClr val="black"/>
                </a:solidFill>
              </a:rPr>
              <a:t>）特殊位置的杆根加固</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5.2.3   </a:t>
            </a:r>
            <a:r>
              <a:rPr lang="zh-CN" altLang="en-US" sz="3200" dirty="0" smtClean="0">
                <a:solidFill>
                  <a:prstClr val="white"/>
                </a:solidFill>
                <a:latin typeface="微软雅黑" panose="020B0503020204020204" pitchFamily="34" charset="-122"/>
                <a:ea typeface="微软雅黑" panose="020B0503020204020204" pitchFamily="34" charset="-122"/>
              </a:rPr>
              <a:t>立杆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441189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847802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302619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166455" y="2710513"/>
            <a:ext cx="6853036" cy="2000548"/>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拉线结构</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）上部拉线</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）拉线地锚</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5.2.4   </a:t>
            </a:r>
            <a:r>
              <a:rPr lang="zh-CN" altLang="en-US" sz="3200" dirty="0" smtClean="0">
                <a:solidFill>
                  <a:prstClr val="white"/>
                </a:solidFill>
                <a:latin typeface="微软雅黑" panose="020B0503020204020204" pitchFamily="34" charset="-122"/>
                <a:ea typeface="微软雅黑" panose="020B0503020204020204" pitchFamily="34" charset="-122"/>
              </a:rPr>
              <a:t>拉线安装</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0106949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cxnSp>
        <p:nvCxnSpPr>
          <p:cNvPr id="63" name="直接连接符 62"/>
          <p:cNvCxnSpPr/>
          <p:nvPr>
            <p:custDataLst>
              <p:tags r:id="rId1"/>
            </p:custDataLst>
          </p:nvPr>
        </p:nvCxnSpPr>
        <p:spPr>
          <a:xfrm>
            <a:off x="1718945" y="3137853"/>
            <a:ext cx="8439150" cy="0"/>
          </a:xfrm>
          <a:prstGeom prst="line">
            <a:avLst/>
          </a:prstGeom>
          <a:ln w="6350">
            <a:solidFill>
              <a:schemeClr val="tx2">
                <a:lumMod val="50000"/>
                <a:lumOff val="50000"/>
                <a:alpha val="20000"/>
              </a:schemeClr>
            </a:solidFill>
          </a:ln>
        </p:spPr>
        <p:style>
          <a:lnRef idx="2">
            <a:schemeClr val="accent1"/>
          </a:lnRef>
          <a:fillRef idx="0">
            <a:srgbClr val="FFFFFF"/>
          </a:fillRef>
          <a:effectRef idx="0">
            <a:srgbClr val="FFFFFF"/>
          </a:effectRef>
          <a:fontRef idx="minor">
            <a:schemeClr val="tx1"/>
          </a:fontRef>
        </p:style>
      </p:cxnSp>
      <p:sp>
        <p:nvSpPr>
          <p:cNvPr id="65" name="矩形 64"/>
          <p:cNvSpPr/>
          <p:nvPr>
            <p:custDataLst>
              <p:tags r:id="rId2"/>
            </p:custDataLst>
          </p:nvPr>
        </p:nvSpPr>
        <p:spPr>
          <a:xfrm>
            <a:off x="69913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1"/>
                </a:solidFill>
                <a:latin typeface="+mn-ea"/>
                <a:cs typeface="+mn-ea"/>
              </a:rPr>
              <a:t>按敷设方式划分</a:t>
            </a:r>
          </a:p>
        </p:txBody>
      </p:sp>
      <p:sp>
        <p:nvSpPr>
          <p:cNvPr id="66" name="任意多边形: 形状 36"/>
          <p:cNvSpPr/>
          <p:nvPr>
            <p:custDataLst>
              <p:tags r:id="rId3"/>
            </p:custDataLst>
          </p:nvPr>
        </p:nvSpPr>
        <p:spPr>
          <a:xfrm>
            <a:off x="80708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1"/>
          </a:solidFill>
          <a:ln>
            <a:noFill/>
          </a:ln>
          <a:effectLst>
            <a:outerShdw blurRad="50800" dist="63500" dir="8100000" algn="tr"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67" name="任意多边形: 形状 38"/>
          <p:cNvSpPr/>
          <p:nvPr>
            <p:custDataLst>
              <p:tags r:id="rId4"/>
            </p:custDataLst>
          </p:nvPr>
        </p:nvSpPr>
        <p:spPr>
          <a:xfrm>
            <a:off x="98488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1">
                  <a:lumMod val="40000"/>
                  <a:lumOff val="60000"/>
                  <a:alpha val="100000"/>
                </a:schemeClr>
              </a:gs>
              <a:gs pos="90000">
                <a:schemeClr val="accent1">
                  <a:alpha val="100000"/>
                </a:schemeClr>
              </a:gs>
            </a:gsLst>
            <a:lin ang="8100000" scaled="0"/>
            <a:tileRect/>
          </a:gradFill>
          <a:ln>
            <a:noFill/>
          </a:ln>
          <a:effectLst>
            <a:outerShdw blurRad="50800" dist="63500" dir="8100000" algn="tr"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dirty="0">
                <a:solidFill>
                  <a:srgbClr val="FFFFFF"/>
                </a:solidFill>
                <a:latin typeface="+mn-ea"/>
                <a:cs typeface="+mn-ea"/>
                <a:sym typeface="+mn-ea"/>
              </a:rPr>
              <a:t>01</a:t>
            </a:r>
          </a:p>
        </p:txBody>
      </p:sp>
      <p:sp>
        <p:nvSpPr>
          <p:cNvPr id="69" name="任意多边形: 形状 36"/>
          <p:cNvSpPr/>
          <p:nvPr>
            <p:custDataLst>
              <p:tags r:id="rId5"/>
            </p:custDataLst>
          </p:nvPr>
        </p:nvSpPr>
        <p:spPr>
          <a:xfrm>
            <a:off x="264096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2"/>
          </a:solidFill>
          <a:ln>
            <a:noFill/>
          </a:ln>
          <a:effectLst>
            <a:outerShdw blurRad="50800" dist="63500" dir="8100000" algn="tr" rotWithShape="0">
              <a:schemeClr val="accent2">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70" name="任意多边形: 形状 38"/>
          <p:cNvSpPr/>
          <p:nvPr>
            <p:custDataLst>
              <p:tags r:id="rId6"/>
            </p:custDataLst>
          </p:nvPr>
        </p:nvSpPr>
        <p:spPr>
          <a:xfrm>
            <a:off x="281876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2">
                  <a:lumMod val="40000"/>
                  <a:lumOff val="60000"/>
                  <a:alpha val="100000"/>
                </a:schemeClr>
              </a:gs>
              <a:gs pos="90000">
                <a:schemeClr val="accent2">
                  <a:alpha val="100000"/>
                </a:schemeClr>
              </a:gs>
            </a:gsLst>
            <a:lin ang="8100000" scaled="0"/>
            <a:tileRect/>
          </a:gradFill>
          <a:ln>
            <a:noFill/>
          </a:ln>
          <a:effectLst>
            <a:outerShdw blurRad="50800" dist="63500" dir="8100000" algn="tr" rotWithShape="0">
              <a:schemeClr val="accent2">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a:solidFill>
                  <a:srgbClr val="FFFFFF"/>
                </a:solidFill>
                <a:latin typeface="+mn-ea"/>
                <a:cs typeface="+mn-ea"/>
                <a:sym typeface="+mn-ea"/>
              </a:rPr>
              <a:t>02</a:t>
            </a:r>
          </a:p>
        </p:txBody>
      </p:sp>
      <p:sp>
        <p:nvSpPr>
          <p:cNvPr id="71" name="矩形 70"/>
          <p:cNvSpPr/>
          <p:nvPr>
            <p:custDataLst>
              <p:tags r:id="rId7"/>
            </p:custDataLst>
          </p:nvPr>
        </p:nvSpPr>
        <p:spPr>
          <a:xfrm>
            <a:off x="253301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2"/>
                </a:solidFill>
                <a:latin typeface="+mn-ea"/>
                <a:cs typeface="+mn-ea"/>
              </a:rPr>
              <a:t>按缆芯结构划分</a:t>
            </a:r>
          </a:p>
        </p:txBody>
      </p:sp>
      <p:sp>
        <p:nvSpPr>
          <p:cNvPr id="73" name="任意多边形: 形状 36"/>
          <p:cNvSpPr/>
          <p:nvPr>
            <p:custDataLst>
              <p:tags r:id="rId8"/>
            </p:custDataLst>
          </p:nvPr>
        </p:nvSpPr>
        <p:spPr>
          <a:xfrm>
            <a:off x="447484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1"/>
          </a:solidFill>
          <a:ln>
            <a:noFill/>
          </a:ln>
          <a:effectLst>
            <a:outerShdw blurRad="50800" dist="63500" dir="8100000" algn="tr" rotWithShape="0">
              <a:schemeClr val="accent1">
                <a:lumMod val="50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74" name="任意多边形: 形状 38"/>
          <p:cNvSpPr/>
          <p:nvPr>
            <p:custDataLst>
              <p:tags r:id="rId9"/>
            </p:custDataLst>
          </p:nvPr>
        </p:nvSpPr>
        <p:spPr>
          <a:xfrm>
            <a:off x="465264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1">
                  <a:lumMod val="40000"/>
                  <a:lumOff val="60000"/>
                  <a:alpha val="100000"/>
                </a:schemeClr>
              </a:gs>
              <a:gs pos="80000">
                <a:schemeClr val="accent1">
                  <a:alpha val="100000"/>
                </a:schemeClr>
              </a:gs>
            </a:gsLst>
            <a:lin ang="8100000" scaled="0"/>
            <a:tileRect/>
          </a:gradFill>
          <a:ln>
            <a:noFill/>
          </a:ln>
          <a:effectLst>
            <a:outerShdw blurRad="50800" dist="63500" dir="8100000" algn="tr"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a:solidFill>
                  <a:srgbClr val="FFFFFF"/>
                </a:solidFill>
                <a:latin typeface="+mn-ea"/>
                <a:cs typeface="+mn-ea"/>
                <a:sym typeface="+mn-ea"/>
              </a:rPr>
              <a:t>03</a:t>
            </a:r>
          </a:p>
        </p:txBody>
      </p:sp>
      <p:sp>
        <p:nvSpPr>
          <p:cNvPr id="75" name="矩形 74"/>
          <p:cNvSpPr/>
          <p:nvPr>
            <p:custDataLst>
              <p:tags r:id="rId10"/>
            </p:custDataLst>
          </p:nvPr>
        </p:nvSpPr>
        <p:spPr>
          <a:xfrm>
            <a:off x="436689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1"/>
                </a:solidFill>
                <a:latin typeface="+mn-ea"/>
                <a:cs typeface="+mn-ea"/>
              </a:rPr>
              <a:t>按使用环境与场合划分</a:t>
            </a:r>
          </a:p>
        </p:txBody>
      </p:sp>
      <p:sp>
        <p:nvSpPr>
          <p:cNvPr id="77" name="矩形 76"/>
          <p:cNvSpPr/>
          <p:nvPr>
            <p:custDataLst>
              <p:tags r:id="rId11"/>
            </p:custDataLst>
          </p:nvPr>
        </p:nvSpPr>
        <p:spPr>
          <a:xfrm>
            <a:off x="620077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2"/>
                </a:solidFill>
                <a:latin typeface="+mn-ea"/>
                <a:cs typeface="+mn-ea"/>
              </a:rPr>
              <a:t>按光缆中光纤松紧状态划分</a:t>
            </a:r>
          </a:p>
        </p:txBody>
      </p:sp>
      <p:sp>
        <p:nvSpPr>
          <p:cNvPr id="78" name="任意多边形: 形状 36"/>
          <p:cNvSpPr/>
          <p:nvPr>
            <p:custDataLst>
              <p:tags r:id="rId12"/>
            </p:custDataLst>
          </p:nvPr>
        </p:nvSpPr>
        <p:spPr>
          <a:xfrm>
            <a:off x="630872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2"/>
          </a:solidFill>
          <a:ln>
            <a:noFill/>
          </a:ln>
          <a:effectLst>
            <a:outerShdw blurRad="50800" dist="63500" dir="8100000" algn="tr" rotWithShape="0">
              <a:schemeClr val="accent2">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79" name="任意多边形: 形状 38"/>
          <p:cNvSpPr/>
          <p:nvPr>
            <p:custDataLst>
              <p:tags r:id="rId13"/>
            </p:custDataLst>
          </p:nvPr>
        </p:nvSpPr>
        <p:spPr>
          <a:xfrm>
            <a:off x="648652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2">
                  <a:lumMod val="40000"/>
                  <a:lumOff val="60000"/>
                  <a:alpha val="100000"/>
                </a:schemeClr>
              </a:gs>
              <a:gs pos="90000">
                <a:schemeClr val="accent2">
                  <a:alpha val="100000"/>
                </a:schemeClr>
              </a:gs>
            </a:gsLst>
            <a:lin ang="8100000" scaled="0"/>
            <a:tileRect/>
          </a:gradFill>
          <a:ln>
            <a:noFill/>
          </a:ln>
          <a:effectLst>
            <a:outerShdw blurRad="50800" dist="63500" dir="8100000" algn="tr" rotWithShape="0">
              <a:schemeClr val="accent2">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a:solidFill>
                  <a:srgbClr val="FFFFFF"/>
                </a:solidFill>
                <a:latin typeface="+mn-ea"/>
                <a:cs typeface="+mn-ea"/>
                <a:sym typeface="+mn-ea"/>
              </a:rPr>
              <a:t>04</a:t>
            </a:r>
          </a:p>
        </p:txBody>
      </p:sp>
      <p:sp>
        <p:nvSpPr>
          <p:cNvPr id="81" name="矩形 80"/>
          <p:cNvSpPr/>
          <p:nvPr>
            <p:custDataLst>
              <p:tags r:id="rId14"/>
            </p:custDataLst>
          </p:nvPr>
        </p:nvSpPr>
        <p:spPr>
          <a:xfrm>
            <a:off x="803465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1"/>
                </a:solidFill>
                <a:latin typeface="+mn-ea"/>
                <a:cs typeface="+mn-ea"/>
              </a:rPr>
              <a:t>按光纤类型划分</a:t>
            </a:r>
          </a:p>
        </p:txBody>
      </p:sp>
      <p:sp>
        <p:nvSpPr>
          <p:cNvPr id="82" name="任意多边形: 形状 36"/>
          <p:cNvSpPr/>
          <p:nvPr>
            <p:custDataLst>
              <p:tags r:id="rId15"/>
            </p:custDataLst>
          </p:nvPr>
        </p:nvSpPr>
        <p:spPr>
          <a:xfrm>
            <a:off x="814260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1"/>
          </a:solidFill>
          <a:ln>
            <a:noFill/>
          </a:ln>
          <a:effectLst>
            <a:outerShdw blurRad="50800" dist="63500" dir="8100000" algn="tr" rotWithShape="0">
              <a:schemeClr val="accent1">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83" name="任意多边形: 形状 38"/>
          <p:cNvSpPr/>
          <p:nvPr>
            <p:custDataLst>
              <p:tags r:id="rId16"/>
            </p:custDataLst>
          </p:nvPr>
        </p:nvSpPr>
        <p:spPr>
          <a:xfrm>
            <a:off x="832040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1">
                  <a:lumMod val="40000"/>
                  <a:lumOff val="60000"/>
                  <a:alpha val="100000"/>
                </a:schemeClr>
              </a:gs>
              <a:gs pos="90000">
                <a:schemeClr val="accent1">
                  <a:alpha val="100000"/>
                </a:schemeClr>
              </a:gs>
            </a:gsLst>
            <a:lin ang="8100000" scaled="0"/>
            <a:tileRect/>
          </a:gradFill>
          <a:ln>
            <a:noFill/>
          </a:ln>
          <a:effectLst>
            <a:outerShdw blurRad="50800" dist="63500" dir="8100000" algn="tr" rotWithShape="0">
              <a:schemeClr val="accent1">
                <a:lumMod val="75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a:solidFill>
                  <a:srgbClr val="FFFFFF"/>
                </a:solidFill>
                <a:latin typeface="+mn-ea"/>
                <a:cs typeface="+mn-ea"/>
                <a:sym typeface="+mn-ea"/>
              </a:rPr>
              <a:t>05</a:t>
            </a:r>
          </a:p>
        </p:txBody>
      </p:sp>
      <p:sp>
        <p:nvSpPr>
          <p:cNvPr id="85" name="矩形 84"/>
          <p:cNvSpPr/>
          <p:nvPr>
            <p:custDataLst>
              <p:tags r:id="rId17"/>
            </p:custDataLst>
          </p:nvPr>
        </p:nvSpPr>
        <p:spPr>
          <a:xfrm>
            <a:off x="9868535" y="4412298"/>
            <a:ext cx="1624330" cy="604520"/>
          </a:xfrm>
          <a:prstGeom prst="rect">
            <a:avLst/>
          </a:prstGeom>
          <a:noFill/>
        </p:spPr>
        <p:txBody>
          <a:bodyPr wrap="square" lIns="0" tIns="0" rIns="0" bIns="0" rtlCol="0" anchor="b">
            <a:noAutofit/>
          </a:bodyPr>
          <a:lstStyle/>
          <a:p>
            <a:pPr algn="ctr">
              <a:spcBef>
                <a:spcPct val="0"/>
              </a:spcBef>
              <a:spcAft>
                <a:spcPct val="0"/>
              </a:spcAft>
            </a:pPr>
            <a:r>
              <a:rPr lang="zh-CN" altLang="en-US" sz="2000" b="1">
                <a:solidFill>
                  <a:schemeClr val="accent2"/>
                </a:solidFill>
                <a:latin typeface="+mn-ea"/>
                <a:cs typeface="+mn-ea"/>
              </a:rPr>
              <a:t>按通信网络层次</a:t>
            </a:r>
            <a:r>
              <a:rPr lang="en-US" altLang="zh-CN" sz="2000" b="1">
                <a:solidFill>
                  <a:schemeClr val="accent2"/>
                </a:solidFill>
                <a:latin typeface="+mn-ea"/>
                <a:cs typeface="+mn-ea"/>
              </a:rPr>
              <a:t>(</a:t>
            </a:r>
            <a:r>
              <a:rPr lang="zh-CN" altLang="en-US" sz="2000" b="1">
                <a:solidFill>
                  <a:schemeClr val="accent2"/>
                </a:solidFill>
                <a:latin typeface="+mn-ea"/>
                <a:cs typeface="+mn-ea"/>
              </a:rPr>
              <a:t>结构</a:t>
            </a:r>
            <a:r>
              <a:rPr lang="en-US" altLang="zh-CN" sz="2000" b="1">
                <a:solidFill>
                  <a:schemeClr val="accent2"/>
                </a:solidFill>
                <a:latin typeface="+mn-ea"/>
                <a:cs typeface="+mn-ea"/>
              </a:rPr>
              <a:t>)</a:t>
            </a:r>
            <a:r>
              <a:rPr lang="zh-CN" altLang="en-US" sz="2000" b="1">
                <a:solidFill>
                  <a:schemeClr val="accent2"/>
                </a:solidFill>
                <a:latin typeface="+mn-ea"/>
                <a:cs typeface="+mn-ea"/>
              </a:rPr>
              <a:t>划分</a:t>
            </a:r>
          </a:p>
        </p:txBody>
      </p:sp>
      <p:sp>
        <p:nvSpPr>
          <p:cNvPr id="86" name="任意多边形: 形状 36"/>
          <p:cNvSpPr/>
          <p:nvPr>
            <p:custDataLst>
              <p:tags r:id="rId18"/>
            </p:custDataLst>
          </p:nvPr>
        </p:nvSpPr>
        <p:spPr>
          <a:xfrm>
            <a:off x="9976485" y="2801938"/>
            <a:ext cx="379730" cy="327660"/>
          </a:xfrm>
          <a:custGeom>
            <a:avLst/>
            <a:gdLst>
              <a:gd name="connsiteX0" fmla="*/ 205979 w 411958"/>
              <a:gd name="connsiteY0" fmla="*/ 0 h 346834"/>
              <a:gd name="connsiteX1" fmla="*/ 411958 w 411958"/>
              <a:gd name="connsiteY1" fmla="*/ 296466 h 346834"/>
              <a:gd name="connsiteX2" fmla="*/ 408430 w 411958"/>
              <a:gd name="connsiteY2" fmla="*/ 346834 h 346834"/>
              <a:gd name="connsiteX3" fmla="*/ 3528 w 411958"/>
              <a:gd name="connsiteY3" fmla="*/ 346834 h 346834"/>
              <a:gd name="connsiteX4" fmla="*/ 0 w 411958"/>
              <a:gd name="connsiteY4" fmla="*/ 296466 h 346834"/>
              <a:gd name="connsiteX5" fmla="*/ 205979 w 411958"/>
              <a:gd name="connsiteY5" fmla="*/ 0 h 34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958" h="346834">
                <a:moveTo>
                  <a:pt x="205979" y="0"/>
                </a:moveTo>
                <a:cubicBezTo>
                  <a:pt x="319738" y="0"/>
                  <a:pt x="411958" y="132732"/>
                  <a:pt x="411958" y="296466"/>
                </a:cubicBezTo>
                <a:lnTo>
                  <a:pt x="408430" y="346834"/>
                </a:lnTo>
                <a:lnTo>
                  <a:pt x="3528" y="346834"/>
                </a:lnTo>
                <a:lnTo>
                  <a:pt x="0" y="296466"/>
                </a:lnTo>
                <a:cubicBezTo>
                  <a:pt x="0" y="132732"/>
                  <a:pt x="92220" y="0"/>
                  <a:pt x="205979" y="0"/>
                </a:cubicBezTo>
                <a:close/>
              </a:path>
            </a:pathLst>
          </a:custGeom>
          <a:solidFill>
            <a:schemeClr val="accent2"/>
          </a:solidFill>
          <a:ln>
            <a:noFill/>
          </a:ln>
          <a:effectLst>
            <a:outerShdw blurRad="50800" dist="63500" dir="8100000" algn="tr" rotWithShape="0">
              <a:schemeClr val="accent2">
                <a:lumMod val="75000"/>
                <a:alpha val="1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solidFill>
                <a:schemeClr val="lt1"/>
              </a:solidFill>
            </a:endParaRPr>
          </a:p>
        </p:txBody>
      </p:sp>
      <p:sp>
        <p:nvSpPr>
          <p:cNvPr id="87" name="任意多边形: 形状 38"/>
          <p:cNvSpPr/>
          <p:nvPr>
            <p:custDataLst>
              <p:tags r:id="rId19"/>
            </p:custDataLst>
          </p:nvPr>
        </p:nvSpPr>
        <p:spPr>
          <a:xfrm>
            <a:off x="10154285" y="2801303"/>
            <a:ext cx="1212850" cy="1583690"/>
          </a:xfrm>
          <a:custGeom>
            <a:avLst/>
            <a:gdLst>
              <a:gd name="connsiteX0" fmla="*/ 38 w 4644"/>
              <a:gd name="connsiteY0" fmla="*/ 0 h 6065"/>
              <a:gd name="connsiteX1" fmla="*/ 736 w 4644"/>
              <a:gd name="connsiteY1" fmla="*/ 0 h 6065"/>
              <a:gd name="connsiteX2" fmla="*/ 2985 w 4644"/>
              <a:gd name="connsiteY2" fmla="*/ 0 h 6065"/>
              <a:gd name="connsiteX3" fmla="*/ 2996 w 4644"/>
              <a:gd name="connsiteY3" fmla="*/ 0 h 6065"/>
              <a:gd name="connsiteX4" fmla="*/ 3001 w 4644"/>
              <a:gd name="connsiteY4" fmla="*/ 0 h 6065"/>
              <a:gd name="connsiteX5" fmla="*/ 3001 w 4644"/>
              <a:gd name="connsiteY5" fmla="*/ 0 h 6065"/>
              <a:gd name="connsiteX6" fmla="*/ 3208 w 4644"/>
              <a:gd name="connsiteY6" fmla="*/ 21 h 6065"/>
              <a:gd name="connsiteX7" fmla="*/ 4048 w 4644"/>
              <a:gd name="connsiteY7" fmla="*/ 1052 h 6065"/>
              <a:gd name="connsiteX8" fmla="*/ 4002 w 4644"/>
              <a:gd name="connsiteY8" fmla="*/ 1348 h 6065"/>
              <a:gd name="connsiteX9" fmla="*/ 4002 w 4644"/>
              <a:gd name="connsiteY9" fmla="*/ 1348 h 6065"/>
              <a:gd name="connsiteX10" fmla="*/ 4048 w 4644"/>
              <a:gd name="connsiteY10" fmla="*/ 1052 h 6065"/>
              <a:gd name="connsiteX11" fmla="*/ 4048 w 4644"/>
              <a:gd name="connsiteY11" fmla="*/ 1446 h 6065"/>
              <a:gd name="connsiteX12" fmla="*/ 4050 w 4644"/>
              <a:gd name="connsiteY12" fmla="*/ 1451 h 6065"/>
              <a:gd name="connsiteX13" fmla="*/ 4050 w 4644"/>
              <a:gd name="connsiteY13" fmla="*/ 3364 h 6065"/>
              <a:gd name="connsiteX14" fmla="*/ 4187 w 4644"/>
              <a:gd name="connsiteY14" fmla="*/ 3501 h 6065"/>
              <a:gd name="connsiteX15" fmla="*/ 4508 w 4644"/>
              <a:gd name="connsiteY15" fmla="*/ 3501 h 6065"/>
              <a:gd name="connsiteX16" fmla="*/ 4634 w 4644"/>
              <a:gd name="connsiteY16" fmla="*/ 3583 h 6065"/>
              <a:gd name="connsiteX17" fmla="*/ 4609 w 4644"/>
              <a:gd name="connsiteY17" fmla="*/ 3732 h 6065"/>
              <a:gd name="connsiteX18" fmla="*/ 2499 w 4644"/>
              <a:gd name="connsiteY18" fmla="*/ 6022 h 6065"/>
              <a:gd name="connsiteX19" fmla="*/ 2396 w 4644"/>
              <a:gd name="connsiteY19" fmla="*/ 6065 h 6065"/>
              <a:gd name="connsiteX20" fmla="*/ 2294 w 4644"/>
              <a:gd name="connsiteY20" fmla="*/ 6022 h 6065"/>
              <a:gd name="connsiteX21" fmla="*/ 184 w 4644"/>
              <a:gd name="connsiteY21" fmla="*/ 3732 h 6065"/>
              <a:gd name="connsiteX22" fmla="*/ 159 w 4644"/>
              <a:gd name="connsiteY22" fmla="*/ 3583 h 6065"/>
              <a:gd name="connsiteX23" fmla="*/ 284 w 4644"/>
              <a:gd name="connsiteY23" fmla="*/ 3501 h 6065"/>
              <a:gd name="connsiteX24" fmla="*/ 606 w 4644"/>
              <a:gd name="connsiteY24" fmla="*/ 3501 h 6065"/>
              <a:gd name="connsiteX25" fmla="*/ 743 w 4644"/>
              <a:gd name="connsiteY25" fmla="*/ 3364 h 6065"/>
              <a:gd name="connsiteX26" fmla="*/ 732 w 4644"/>
              <a:gd name="connsiteY26" fmla="*/ 1264 h 6065"/>
              <a:gd name="connsiteX27" fmla="*/ 38 w 4644"/>
              <a:gd name="connsiteY27" fmla="*/ 0 h 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44" h="6065">
                <a:moveTo>
                  <a:pt x="38" y="0"/>
                </a:moveTo>
                <a:cubicBezTo>
                  <a:pt x="-167" y="-1"/>
                  <a:pt x="503" y="0"/>
                  <a:pt x="736" y="0"/>
                </a:cubicBezTo>
                <a:lnTo>
                  <a:pt x="2985" y="0"/>
                </a:lnTo>
                <a:lnTo>
                  <a:pt x="2996" y="0"/>
                </a:lnTo>
                <a:lnTo>
                  <a:pt x="3001" y="0"/>
                </a:lnTo>
                <a:lnTo>
                  <a:pt x="3001" y="0"/>
                </a:lnTo>
                <a:lnTo>
                  <a:pt x="3208" y="21"/>
                </a:lnTo>
                <a:cubicBezTo>
                  <a:pt x="3687" y="119"/>
                  <a:pt x="4048" y="543"/>
                  <a:pt x="4048" y="1052"/>
                </a:cubicBezTo>
                <a:lnTo>
                  <a:pt x="4002" y="1348"/>
                </a:lnTo>
                <a:lnTo>
                  <a:pt x="4002" y="1348"/>
                </a:lnTo>
                <a:lnTo>
                  <a:pt x="4048" y="1052"/>
                </a:lnTo>
                <a:lnTo>
                  <a:pt x="4048" y="1446"/>
                </a:lnTo>
                <a:lnTo>
                  <a:pt x="4050" y="1451"/>
                </a:lnTo>
                <a:cubicBezTo>
                  <a:pt x="4050" y="1531"/>
                  <a:pt x="4050" y="3285"/>
                  <a:pt x="4050" y="3364"/>
                </a:cubicBezTo>
                <a:cubicBezTo>
                  <a:pt x="4050" y="3446"/>
                  <a:pt x="4107" y="3501"/>
                  <a:pt x="4187" y="3501"/>
                </a:cubicBezTo>
                <a:lnTo>
                  <a:pt x="4508" y="3501"/>
                </a:lnTo>
                <a:cubicBezTo>
                  <a:pt x="4559" y="3501"/>
                  <a:pt x="4613" y="3538"/>
                  <a:pt x="4634" y="3583"/>
                </a:cubicBezTo>
                <a:cubicBezTo>
                  <a:pt x="4654" y="3631"/>
                  <a:pt x="4643" y="3695"/>
                  <a:pt x="4609" y="3732"/>
                </a:cubicBezTo>
                <a:lnTo>
                  <a:pt x="2499" y="6022"/>
                </a:lnTo>
                <a:cubicBezTo>
                  <a:pt x="2472" y="6049"/>
                  <a:pt x="2435" y="6065"/>
                  <a:pt x="2396" y="6065"/>
                </a:cubicBezTo>
                <a:cubicBezTo>
                  <a:pt x="2358" y="6065"/>
                  <a:pt x="2321" y="6049"/>
                  <a:pt x="2294" y="6022"/>
                </a:cubicBezTo>
                <a:lnTo>
                  <a:pt x="184" y="3732"/>
                </a:lnTo>
                <a:cubicBezTo>
                  <a:pt x="150" y="3695"/>
                  <a:pt x="138" y="3631"/>
                  <a:pt x="159" y="3583"/>
                </a:cubicBezTo>
                <a:cubicBezTo>
                  <a:pt x="179" y="3538"/>
                  <a:pt x="234" y="3501"/>
                  <a:pt x="284" y="3501"/>
                </a:cubicBezTo>
                <a:lnTo>
                  <a:pt x="606" y="3501"/>
                </a:lnTo>
                <a:cubicBezTo>
                  <a:pt x="686" y="3501"/>
                  <a:pt x="743" y="3446"/>
                  <a:pt x="743" y="3364"/>
                </a:cubicBezTo>
                <a:cubicBezTo>
                  <a:pt x="748" y="3272"/>
                  <a:pt x="738" y="2373"/>
                  <a:pt x="732" y="1264"/>
                </a:cubicBezTo>
                <a:cubicBezTo>
                  <a:pt x="726" y="155"/>
                  <a:pt x="243" y="1"/>
                  <a:pt x="38" y="0"/>
                </a:cubicBezTo>
                <a:close/>
              </a:path>
            </a:pathLst>
          </a:custGeom>
          <a:gradFill flip="none" rotWithShape="1">
            <a:gsLst>
              <a:gs pos="0">
                <a:schemeClr val="accent2">
                  <a:lumMod val="40000"/>
                  <a:lumOff val="60000"/>
                  <a:alpha val="100000"/>
                </a:schemeClr>
              </a:gs>
              <a:gs pos="90000">
                <a:schemeClr val="accent2">
                  <a:alpha val="100000"/>
                </a:schemeClr>
              </a:gs>
            </a:gsLst>
            <a:lin ang="8100000" scaled="0"/>
            <a:tileRect/>
          </a:gradFill>
          <a:ln>
            <a:noFill/>
          </a:ln>
          <a:effectLst>
            <a:outerShdw blurRad="50800" dist="63500" dir="8100000" algn="tr" rotWithShape="0">
              <a:schemeClr val="accent2">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none" lIns="179705" tIns="71755" rIns="107950" bIns="28829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a:spcBef>
                <a:spcPct val="0"/>
              </a:spcBef>
              <a:spcAft>
                <a:spcPct val="0"/>
              </a:spcAft>
              <a:buClrTx/>
              <a:buSzTx/>
              <a:buFontTx/>
            </a:pPr>
            <a:r>
              <a:rPr lang="en-US" altLang="zh-CN" sz="2400" b="1">
                <a:solidFill>
                  <a:srgbClr val="FFFFFF"/>
                </a:solidFill>
                <a:latin typeface="+mn-ea"/>
                <a:cs typeface="+mn-ea"/>
                <a:sym typeface="+mn-ea"/>
              </a:rPr>
              <a:t>06</a:t>
            </a:r>
          </a:p>
        </p:txBody>
      </p:sp>
      <p:sp>
        <p:nvSpPr>
          <p:cNvPr id="88" name="文本框 87"/>
          <p:cNvSpPr txBox="1"/>
          <p:nvPr/>
        </p:nvSpPr>
        <p:spPr>
          <a:xfrm>
            <a:off x="1042035" y="1880870"/>
            <a:ext cx="6134735" cy="460375"/>
          </a:xfrm>
          <a:prstGeom prst="rect">
            <a:avLst/>
          </a:prstGeom>
          <a:noFill/>
        </p:spPr>
        <p:txBody>
          <a:bodyPr wrap="square" rtlCol="0">
            <a:spAutoFit/>
          </a:bodyPr>
          <a:lstStyle/>
          <a:p>
            <a:r>
              <a:rPr lang="zh-CN" altLang="en-US" sz="2400" dirty="0" smtClean="0"/>
              <a:t>      光缆</a:t>
            </a:r>
            <a:r>
              <a:rPr lang="zh-CN" altLang="en-US" sz="2400" dirty="0"/>
              <a:t>常见的分类方式有以下</a:t>
            </a:r>
            <a:r>
              <a:rPr lang="en-US" altLang="zh-CN" sz="2400" dirty="0"/>
              <a:t>6</a:t>
            </a:r>
            <a:r>
              <a:rPr lang="zh-CN" altLang="en-US" sz="2400" dirty="0"/>
              <a:t>种。</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709255" y="1844751"/>
            <a:ext cx="6853036" cy="421653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拉线制作</a:t>
            </a:r>
            <a:r>
              <a:rPr lang="zh-CN" altLang="en-US" sz="2800" b="1" dirty="0" smtClean="0">
                <a:solidFill>
                  <a:prstClr val="black"/>
                </a:solidFill>
              </a:rPr>
              <a:t>安装</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）开挖</a:t>
            </a:r>
            <a:r>
              <a:rPr lang="zh-CN" altLang="en-US" sz="2400" dirty="0">
                <a:solidFill>
                  <a:prstClr val="black"/>
                </a:solidFill>
              </a:rPr>
              <a:t>拉线地锚坑</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）拉线</a:t>
            </a:r>
            <a:r>
              <a:rPr lang="zh-CN" altLang="en-US" sz="2400" dirty="0">
                <a:solidFill>
                  <a:prstClr val="black"/>
                </a:solidFill>
              </a:rPr>
              <a:t>地锚制作与</a:t>
            </a:r>
            <a:r>
              <a:rPr lang="zh-CN" altLang="en-US" sz="2400" dirty="0" smtClean="0">
                <a:solidFill>
                  <a:prstClr val="black"/>
                </a:solidFill>
              </a:rPr>
              <a:t>装设</a:t>
            </a:r>
            <a:endParaRPr lang="en-US" altLang="zh-CN" sz="2400" dirty="0" smtClean="0">
              <a:solidFill>
                <a:prstClr val="black"/>
              </a:solidFill>
            </a:endParaRP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3</a:t>
            </a:r>
            <a:r>
              <a:rPr lang="zh-CN" altLang="en-US" sz="2400" dirty="0" smtClean="0">
                <a:solidFill>
                  <a:prstClr val="black"/>
                </a:solidFill>
              </a:rPr>
              <a:t>）拉线</a:t>
            </a:r>
            <a:r>
              <a:rPr lang="zh-CN" altLang="en-US" sz="2400" dirty="0">
                <a:solidFill>
                  <a:prstClr val="black"/>
                </a:solidFill>
              </a:rPr>
              <a:t>把子制作与</a:t>
            </a:r>
            <a:r>
              <a:rPr lang="zh-CN" altLang="en-US" sz="2400" dirty="0" smtClean="0">
                <a:solidFill>
                  <a:prstClr val="black"/>
                </a:solidFill>
              </a:rPr>
              <a:t>安装</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a:solidFill>
                  <a:prstClr val="black"/>
                </a:solidFill>
              </a:rPr>
              <a:t>）水泥杆接杆与接</a:t>
            </a:r>
            <a:r>
              <a:rPr lang="zh-CN" altLang="en-US" sz="2400" dirty="0" smtClean="0">
                <a:solidFill>
                  <a:prstClr val="black"/>
                </a:solidFill>
              </a:rPr>
              <a:t>高</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a:solidFill>
                  <a:prstClr val="black"/>
                </a:solidFill>
              </a:rPr>
              <a:t>）特殊位置的杆根加固</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5.2.4   </a:t>
            </a:r>
            <a:r>
              <a:rPr lang="zh-CN" altLang="en-US" sz="3200" dirty="0" smtClean="0">
                <a:solidFill>
                  <a:prstClr val="white"/>
                </a:solidFill>
                <a:latin typeface="微软雅黑" panose="020B0503020204020204" pitchFamily="34" charset="-122"/>
                <a:ea typeface="微软雅黑" panose="020B0503020204020204" pitchFamily="34" charset="-122"/>
              </a:rPr>
              <a:t>拉线安装</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6956001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468013" y="2603509"/>
            <a:ext cx="6853036" cy="2000548"/>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特殊拉线</a:t>
            </a:r>
            <a:r>
              <a:rPr lang="zh-CN" altLang="en-US" sz="2800" b="1" dirty="0" smtClean="0">
                <a:solidFill>
                  <a:prstClr val="black"/>
                </a:solidFill>
              </a:rPr>
              <a:t>制作安装</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）高</a:t>
            </a:r>
            <a:r>
              <a:rPr lang="zh-CN" altLang="en-US" sz="2400" dirty="0">
                <a:solidFill>
                  <a:prstClr val="black"/>
                </a:solidFill>
              </a:rPr>
              <a:t>桩</a:t>
            </a:r>
            <a:r>
              <a:rPr lang="zh-CN" altLang="en-US" sz="2400" dirty="0" smtClean="0">
                <a:solidFill>
                  <a:prstClr val="black"/>
                </a:solidFill>
              </a:rPr>
              <a:t>拉线</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）吊板</a:t>
            </a:r>
            <a:r>
              <a:rPr lang="zh-CN" altLang="en-US" sz="2400" dirty="0" smtClean="0">
                <a:solidFill>
                  <a:prstClr val="black"/>
                </a:solidFill>
              </a:rPr>
              <a:t>拉线</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5.2.4   </a:t>
            </a:r>
            <a:r>
              <a:rPr lang="zh-CN" altLang="en-US" sz="3200" dirty="0" smtClean="0">
                <a:solidFill>
                  <a:prstClr val="white"/>
                </a:solidFill>
                <a:latin typeface="微软雅黑" panose="020B0503020204020204" pitchFamily="34" charset="-122"/>
                <a:ea typeface="微软雅黑" panose="020B0503020204020204" pitchFamily="34" charset="-122"/>
              </a:rPr>
              <a:t>拉线安装</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719272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010813" y="2661874"/>
            <a:ext cx="6853036" cy="2000548"/>
          </a:xfrm>
          <a:prstGeom prst="rect">
            <a:avLst/>
          </a:prstGeom>
          <a:noFill/>
          <a:ln w="9525">
            <a:noFill/>
          </a:ln>
        </p:spPr>
        <p:txBody>
          <a:bodyPr wrap="square">
            <a:spAutoFit/>
          </a:bodyPr>
          <a:lstStyle/>
          <a:p>
            <a:r>
              <a:rPr lang="en-US" altLang="zh-CN" sz="2800" b="1" dirty="0" smtClean="0">
                <a:solidFill>
                  <a:prstClr val="black"/>
                </a:solidFill>
              </a:rPr>
              <a:t>4</a:t>
            </a:r>
            <a:r>
              <a:rPr lang="en-US" altLang="zh-CN" sz="2800" b="1" dirty="0">
                <a:solidFill>
                  <a:prstClr val="black"/>
                </a:solidFill>
              </a:rPr>
              <a:t>. </a:t>
            </a:r>
            <a:r>
              <a:rPr lang="zh-CN" altLang="en-US" sz="2800" b="1" dirty="0">
                <a:solidFill>
                  <a:prstClr val="black"/>
                </a:solidFill>
              </a:rPr>
              <a:t>拉线的特殊处理和</a:t>
            </a:r>
            <a:r>
              <a:rPr lang="zh-CN" altLang="en-US" sz="2800" b="1" dirty="0" smtClean="0">
                <a:solidFill>
                  <a:prstClr val="black"/>
                </a:solidFill>
              </a:rPr>
              <a:t>保护</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）拉线加装</a:t>
            </a:r>
            <a:r>
              <a:rPr lang="zh-CN" altLang="en-US" sz="2400" dirty="0" smtClean="0">
                <a:solidFill>
                  <a:prstClr val="black"/>
                </a:solidFill>
              </a:rPr>
              <a:t>绝缘子</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）拉线</a:t>
            </a:r>
            <a:r>
              <a:rPr lang="zh-CN" altLang="en-US" sz="2400" dirty="0" smtClean="0">
                <a:solidFill>
                  <a:prstClr val="black"/>
                </a:solidFill>
              </a:rPr>
              <a:t>保护</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5.2.4   </a:t>
            </a:r>
            <a:r>
              <a:rPr lang="zh-CN" altLang="en-US" sz="3200" dirty="0" smtClean="0">
                <a:solidFill>
                  <a:prstClr val="white"/>
                </a:solidFill>
                <a:latin typeface="微软雅黑" panose="020B0503020204020204" pitchFamily="34" charset="-122"/>
                <a:ea typeface="微软雅黑" panose="020B0503020204020204" pitchFamily="34" charset="-122"/>
              </a:rPr>
              <a:t>拉线安装</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359392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37506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582860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89107" y="1708565"/>
            <a:ext cx="11410544" cy="4893647"/>
          </a:xfrm>
          <a:prstGeom prst="rect">
            <a:avLst/>
          </a:prstGeom>
          <a:noFill/>
          <a:ln w="9525">
            <a:noFill/>
          </a:ln>
        </p:spPr>
        <p:txBody>
          <a:bodyPr wrap="square">
            <a:spAutoFit/>
          </a:bodyPr>
          <a:lstStyle/>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）水泥</a:t>
            </a:r>
            <a:r>
              <a:rPr lang="zh-CN" altLang="en-US" sz="2400" dirty="0">
                <a:solidFill>
                  <a:prstClr val="black"/>
                </a:solidFill>
              </a:rPr>
              <a:t>撑杆杆底应加装底盘</a:t>
            </a:r>
            <a:r>
              <a:rPr lang="en-US" altLang="zh-CN" sz="2400" dirty="0">
                <a:solidFill>
                  <a:prstClr val="black"/>
                </a:solidFill>
              </a:rPr>
              <a:t>,</a:t>
            </a:r>
            <a:r>
              <a:rPr lang="zh-CN" altLang="en-US" sz="2400" dirty="0">
                <a:solidFill>
                  <a:prstClr val="black"/>
                </a:solidFill>
              </a:rPr>
              <a:t>木撑杆杆底应加装杆根垫木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）撑杆</a:t>
            </a:r>
            <a:r>
              <a:rPr lang="zh-CN" altLang="en-US" sz="2400" dirty="0">
                <a:solidFill>
                  <a:prstClr val="black"/>
                </a:solidFill>
              </a:rPr>
              <a:t>距高比宜为</a:t>
            </a:r>
            <a:r>
              <a:rPr lang="en-US" altLang="zh-CN" sz="2400" dirty="0">
                <a:solidFill>
                  <a:prstClr val="black"/>
                </a:solidFill>
              </a:rPr>
              <a:t>0.6</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）撑杆</a:t>
            </a:r>
            <a:r>
              <a:rPr lang="zh-CN" altLang="en-US" sz="2400" dirty="0">
                <a:solidFill>
                  <a:prstClr val="black"/>
                </a:solidFill>
              </a:rPr>
              <a:t>埋深不应小于</a:t>
            </a:r>
            <a:r>
              <a:rPr lang="en-US" altLang="zh-CN" sz="2400" dirty="0">
                <a:solidFill>
                  <a:prstClr val="black"/>
                </a:solidFill>
              </a:rPr>
              <a:t>600mm,</a:t>
            </a:r>
            <a:r>
              <a:rPr lang="zh-CN" altLang="en-US" sz="2400" dirty="0">
                <a:solidFill>
                  <a:prstClr val="black"/>
                </a:solidFill>
              </a:rPr>
              <a:t>撑杆洞回填土应分层夯实</a:t>
            </a:r>
            <a:r>
              <a:rPr lang="en-US" altLang="zh-CN" sz="2400" dirty="0">
                <a:solidFill>
                  <a:prstClr val="black"/>
                </a:solidFill>
              </a:rPr>
              <a:t>,</a:t>
            </a:r>
            <a:r>
              <a:rPr lang="zh-CN" altLang="en-US" sz="2400" dirty="0">
                <a:solidFill>
                  <a:prstClr val="black"/>
                </a:solidFill>
              </a:rPr>
              <a:t>每回填</a:t>
            </a:r>
            <a:r>
              <a:rPr lang="en-US" altLang="zh-CN" sz="2400" dirty="0">
                <a:solidFill>
                  <a:prstClr val="black"/>
                </a:solidFill>
              </a:rPr>
              <a:t>300mm</a:t>
            </a:r>
            <a:r>
              <a:rPr lang="zh-CN" altLang="en-US" sz="2400" dirty="0">
                <a:solidFill>
                  <a:prstClr val="black"/>
                </a:solidFill>
              </a:rPr>
              <a:t>夯实一次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）撑杆</a:t>
            </a:r>
            <a:r>
              <a:rPr lang="zh-CN" altLang="en-US" sz="2400" dirty="0">
                <a:solidFill>
                  <a:prstClr val="black"/>
                </a:solidFill>
              </a:rPr>
              <a:t>装设位置应在最末层光缆吊线下</a:t>
            </a:r>
            <a:r>
              <a:rPr lang="en-US" altLang="zh-CN" sz="2400" dirty="0">
                <a:solidFill>
                  <a:prstClr val="black"/>
                </a:solidFill>
              </a:rPr>
              <a:t>100mm</a:t>
            </a:r>
            <a:r>
              <a:rPr lang="zh-CN" altLang="en-US" sz="2400" dirty="0">
                <a:solidFill>
                  <a:prstClr val="black"/>
                </a:solidFill>
              </a:rPr>
              <a:t>处</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）木</a:t>
            </a:r>
            <a:r>
              <a:rPr lang="zh-CN" altLang="en-US" sz="2400" dirty="0">
                <a:solidFill>
                  <a:prstClr val="black"/>
                </a:solidFill>
              </a:rPr>
              <a:t>撑杆可作为水泥电杆和木电杆的</a:t>
            </a:r>
            <a:r>
              <a:rPr lang="zh-CN" altLang="en-US" sz="2400" dirty="0" smtClean="0">
                <a:solidFill>
                  <a:prstClr val="black"/>
                </a:solidFill>
              </a:rPr>
              <a:t>撑杆</a:t>
            </a:r>
            <a:r>
              <a:rPr lang="en-US" altLang="zh-CN" sz="2400" dirty="0" smtClean="0">
                <a:solidFill>
                  <a:prstClr val="black"/>
                </a:solidFill>
              </a:rPr>
              <a:t>; </a:t>
            </a:r>
            <a:r>
              <a:rPr lang="zh-CN" altLang="en-US" sz="2400" dirty="0">
                <a:solidFill>
                  <a:prstClr val="black"/>
                </a:solidFill>
              </a:rPr>
              <a:t>水泥</a:t>
            </a:r>
            <a:r>
              <a:rPr lang="zh-CN" altLang="en-US" sz="2400" dirty="0" smtClean="0">
                <a:solidFill>
                  <a:prstClr val="black"/>
                </a:solidFill>
              </a:rPr>
              <a:t>撑杆可作为</a:t>
            </a:r>
            <a:r>
              <a:rPr lang="zh-CN" altLang="en-US" sz="2400" dirty="0">
                <a:solidFill>
                  <a:prstClr val="black"/>
                </a:solidFill>
              </a:rPr>
              <a:t>水泥电杆的</a:t>
            </a:r>
            <a:r>
              <a:rPr lang="zh-CN" altLang="en-US" sz="2400" dirty="0" smtClean="0">
                <a:solidFill>
                  <a:prstClr val="black"/>
                </a:solidFill>
              </a:rPr>
              <a:t>撑杆。</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）木</a:t>
            </a:r>
            <a:r>
              <a:rPr lang="zh-CN" altLang="en-US" sz="2400" dirty="0">
                <a:solidFill>
                  <a:prstClr val="black"/>
                </a:solidFill>
              </a:rPr>
              <a:t>撑杆与电杆结合处应将撑杆顶端沿直径分锯成</a:t>
            </a:r>
            <a:r>
              <a:rPr lang="en-US" altLang="zh-CN" sz="2400" dirty="0">
                <a:solidFill>
                  <a:prstClr val="black"/>
                </a:solidFill>
              </a:rPr>
              <a:t>2/5</a:t>
            </a:r>
            <a:r>
              <a:rPr lang="zh-CN" altLang="en-US" sz="2400" dirty="0">
                <a:solidFill>
                  <a:prstClr val="black"/>
                </a:solidFill>
              </a:rPr>
              <a:t>和</a:t>
            </a:r>
            <a:r>
              <a:rPr lang="en-US" altLang="zh-CN" sz="2400" dirty="0">
                <a:solidFill>
                  <a:prstClr val="black"/>
                </a:solidFill>
              </a:rPr>
              <a:t>3/5</a:t>
            </a:r>
            <a:r>
              <a:rPr lang="zh-CN" altLang="en-US" sz="2400" dirty="0">
                <a:solidFill>
                  <a:prstClr val="black"/>
                </a:solidFill>
              </a:rPr>
              <a:t>的两面</a:t>
            </a:r>
            <a:r>
              <a:rPr lang="en-US" altLang="zh-CN" sz="2400" dirty="0">
                <a:solidFill>
                  <a:prstClr val="black"/>
                </a:solidFill>
              </a:rPr>
              <a:t>,</a:t>
            </a:r>
            <a:r>
              <a:rPr lang="zh-CN" altLang="en-US" sz="2400" dirty="0">
                <a:solidFill>
                  <a:prstClr val="black"/>
                </a:solidFill>
              </a:rPr>
              <a:t>其中</a:t>
            </a:r>
            <a:r>
              <a:rPr lang="en-US" altLang="zh-CN" sz="2400" dirty="0">
                <a:solidFill>
                  <a:prstClr val="black"/>
                </a:solidFill>
              </a:rPr>
              <a:t>2/5</a:t>
            </a:r>
            <a:r>
              <a:rPr lang="zh-CN" altLang="en-US" sz="2400" dirty="0" smtClean="0">
                <a:solidFill>
                  <a:prstClr val="black"/>
                </a:solidFill>
              </a:rPr>
              <a:t>面应</a:t>
            </a:r>
            <a:r>
              <a:rPr lang="zh-CN" altLang="en-US" sz="2400" dirty="0">
                <a:solidFill>
                  <a:prstClr val="black"/>
                </a:solidFill>
              </a:rPr>
              <a:t>与电杆中心线成直角</a:t>
            </a:r>
            <a:r>
              <a:rPr lang="en-US" altLang="zh-CN" sz="2400" dirty="0">
                <a:solidFill>
                  <a:prstClr val="black"/>
                </a:solidFill>
              </a:rPr>
              <a:t>,3/5</a:t>
            </a:r>
            <a:r>
              <a:rPr lang="zh-CN" altLang="en-US" sz="2400" dirty="0">
                <a:solidFill>
                  <a:prstClr val="black"/>
                </a:solidFill>
              </a:rPr>
              <a:t>面为贴杆面</a:t>
            </a:r>
            <a:r>
              <a:rPr lang="en-US" altLang="zh-CN" sz="2400" dirty="0">
                <a:solidFill>
                  <a:prstClr val="black"/>
                </a:solidFill>
              </a:rPr>
              <a:t>,</a:t>
            </a:r>
            <a:r>
              <a:rPr lang="zh-CN" altLang="en-US" sz="2400" dirty="0">
                <a:solidFill>
                  <a:prstClr val="black"/>
                </a:solidFill>
              </a:rPr>
              <a:t>应锯削成瓦形槽</a:t>
            </a:r>
            <a:r>
              <a:rPr lang="en-US" altLang="zh-CN" sz="2400" dirty="0">
                <a:solidFill>
                  <a:prstClr val="black"/>
                </a:solidFill>
              </a:rPr>
              <a:t>,</a:t>
            </a:r>
            <a:r>
              <a:rPr lang="zh-CN" altLang="en-US" sz="2400" dirty="0">
                <a:solidFill>
                  <a:prstClr val="black"/>
                </a:solidFill>
              </a:rPr>
              <a:t>撑杆槽应与电杆紧密贴实。</a:t>
            </a:r>
            <a:endParaRPr lang="en-US" altLang="zh-CN" sz="2400" dirty="0" smtClean="0">
              <a:solidFill>
                <a:prstClr val="black"/>
              </a:solidFill>
            </a:endParaRPr>
          </a:p>
        </p:txBody>
      </p:sp>
      <p:sp>
        <p:nvSpPr>
          <p:cNvPr id="5"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5.2.5   </a:t>
            </a:r>
            <a:r>
              <a:rPr lang="zh-CN" altLang="en-US" sz="3200" dirty="0" smtClean="0">
                <a:solidFill>
                  <a:prstClr val="white"/>
                </a:solidFill>
                <a:latin typeface="微软雅黑" panose="020B0503020204020204" pitchFamily="34" charset="-122"/>
                <a:ea typeface="微软雅黑" panose="020B0503020204020204" pitchFamily="34" charset="-122"/>
              </a:rPr>
              <a:t>撑杆安装</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8818263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5"/>
                                        </p:tgtEl>
                                        <p:attrNameLst>
                                          <p:attrName>style.visibility</p:attrName>
                                        </p:attrNameLst>
                                      </p:cBhvr>
                                      <p:to>
                                        <p:strVal val="visible"/>
                                      </p:to>
                                    </p:set>
                                    <p:anim by="(-#ppt_w*2)" calcmode="lin" valueType="num">
                                      <p:cBhvr rctx="PPT">
                                        <p:cTn id="12" dur="500" autoRev="1" fill="hold">
                                          <p:stCondLst>
                                            <p:cond delay="0"/>
                                          </p:stCondLst>
                                        </p:cTn>
                                        <p:tgtEl>
                                          <p:spTgt spid="5"/>
                                        </p:tgtEl>
                                        <p:attrNameLst>
                                          <p:attrName>ppt_w</p:attrName>
                                        </p:attrNameLst>
                                      </p:cBhvr>
                                    </p:anim>
                                    <p:anim by="(#ppt_w*0.50)" calcmode="lin" valueType="num">
                                      <p:cBhvr>
                                        <p:cTn id="13" dur="500" decel="50000" autoRev="1" fill="hold">
                                          <p:stCondLst>
                                            <p:cond delay="0"/>
                                          </p:stCondLst>
                                        </p:cTn>
                                        <p:tgtEl>
                                          <p:spTgt spid="5"/>
                                        </p:tgtEl>
                                        <p:attrNameLst>
                                          <p:attrName>ppt_x</p:attrName>
                                        </p:attrNameLst>
                                      </p:cBhvr>
                                    </p:anim>
                                    <p:anim from="(-#ppt_h/2)" to="(#ppt_y)" calcmode="lin" valueType="num">
                                      <p:cBhvr>
                                        <p:cTn id="14" dur="1000" fill="hold">
                                          <p:stCondLst>
                                            <p:cond delay="0"/>
                                          </p:stCondLst>
                                        </p:cTn>
                                        <p:tgtEl>
                                          <p:spTgt spid="5"/>
                                        </p:tgtEl>
                                        <p:attrNameLst>
                                          <p:attrName>ppt_y</p:attrName>
                                        </p:attrNameLst>
                                      </p:cBhvr>
                                    </p:anim>
                                    <p:animRot by="21600000">
                                      <p:cBhvr>
                                        <p:cTn id="15" dur="1000" fill="hold">
                                          <p:stCondLst>
                                            <p:cond delay="0"/>
                                          </p:stCondLst>
                                        </p:cTn>
                                        <p:tgtEl>
                                          <p:spTgt spid="5"/>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6160947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5765207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078907" y="2078216"/>
            <a:ext cx="6853036" cy="3847207"/>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吊线</a:t>
            </a:r>
            <a:r>
              <a:rPr lang="zh-CN" altLang="en-US" sz="2800" b="1" dirty="0">
                <a:solidFill>
                  <a:prstClr val="black"/>
                </a:solidFill>
              </a:rPr>
              <a:t>安装方向和</a:t>
            </a:r>
            <a:r>
              <a:rPr lang="zh-CN" altLang="en-US" sz="2800" b="1" dirty="0" smtClean="0">
                <a:solidFill>
                  <a:prstClr val="black"/>
                </a:solidFill>
              </a:rPr>
              <a:t>位置</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）吊线杆面形式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）吊线距杆顶距离</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）吊线占位</a:t>
            </a:r>
            <a:endParaRPr lang="en-US" altLang="zh-CN" sz="2400" dirty="0" smtClean="0">
              <a:solidFill>
                <a:prstClr val="black"/>
              </a:solidFill>
            </a:endParaRP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4</a:t>
            </a:r>
            <a:r>
              <a:rPr lang="zh-CN" altLang="en-US" sz="2400" dirty="0" smtClean="0">
                <a:solidFill>
                  <a:prstClr val="black"/>
                </a:solidFill>
              </a:rPr>
              <a:t>）两层吊线间距</a:t>
            </a:r>
            <a:endParaRPr lang="en-US" altLang="zh-CN" sz="2400" dirty="0">
              <a:solidFill>
                <a:prstClr val="black"/>
              </a:solidFill>
            </a:endParaRPr>
          </a:p>
          <a:p>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47843604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069180" y="2292224"/>
            <a:ext cx="6853036" cy="2369880"/>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吊线固定</a:t>
            </a:r>
            <a:r>
              <a:rPr lang="zh-CN" altLang="en-US" sz="2800" b="1" dirty="0" smtClean="0">
                <a:solidFill>
                  <a:prstClr val="black"/>
                </a:solidFill>
              </a:rPr>
              <a:t>方式</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）吊线固定方法</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）吊线夹板唇口面向</a:t>
            </a:r>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676564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15" name="Text Box 642"/>
          <p:cNvSpPr txBox="1">
            <a:spLocks noChangeArrowheads="1"/>
          </p:cNvSpPr>
          <p:nvPr/>
        </p:nvSpPr>
        <p:spPr bwMode="white">
          <a:xfrm>
            <a:off x="4711065" y="2693981"/>
            <a:ext cx="800219" cy="830997"/>
          </a:xfrm>
          <a:prstGeom prst="rect">
            <a:avLst/>
          </a:prstGeom>
          <a:noFill/>
          <a:ln w="9525">
            <a:noFill/>
            <a:miter lim="800000"/>
          </a:ln>
        </p:spPr>
        <p:txBody>
          <a:bodyPr wrap="none">
            <a:spAutoFit/>
          </a:bodyPr>
          <a:lstStyle/>
          <a:p>
            <a:pPr eaLnBrk="0" hangingPunct="0"/>
            <a:r>
              <a:rPr kumimoji="1" lang="zh-CN" altLang="en-US" sz="2400">
                <a:solidFill>
                  <a:schemeClr val="bg1"/>
                </a:solidFill>
                <a:latin typeface="Arial" panose="020B0604020202020204" pitchFamily="34" charset="0"/>
                <a:ea typeface="宋体" panose="02010600030101010101" pitchFamily="2" charset="-122"/>
              </a:rPr>
              <a:t>管道</a:t>
            </a:r>
          </a:p>
          <a:p>
            <a:pPr eaLnBrk="0" hangingPunct="0"/>
            <a:r>
              <a:rPr kumimoji="1" lang="zh-CN" altLang="en-US" sz="2400">
                <a:solidFill>
                  <a:schemeClr val="bg1"/>
                </a:solidFill>
                <a:latin typeface="Arial" panose="020B0604020202020204" pitchFamily="34" charset="0"/>
                <a:ea typeface="宋体" panose="02010600030101010101" pitchFamily="2" charset="-122"/>
              </a:rPr>
              <a:t>光缆</a:t>
            </a:r>
            <a:endParaRPr kumimoji="1" lang="en-US" altLang="zh-CN" sz="2400">
              <a:solidFill>
                <a:schemeClr val="bg1"/>
              </a:solidFill>
              <a:latin typeface="Arial" panose="020B0604020202020204" pitchFamily="34" charset="0"/>
              <a:ea typeface="宋体" panose="02010600030101010101" pitchFamily="2" charset="-122"/>
            </a:endParaRPr>
          </a:p>
        </p:txBody>
      </p:sp>
      <p:sp>
        <p:nvSpPr>
          <p:cNvPr id="21" name="矩形 20"/>
          <p:cNvSpPr/>
          <p:nvPr/>
        </p:nvSpPr>
        <p:spPr>
          <a:xfrm>
            <a:off x="991082" y="1737015"/>
            <a:ext cx="2559050" cy="460375"/>
          </a:xfrm>
          <a:prstGeom prst="rect">
            <a:avLst/>
          </a:prstGeom>
        </p:spPr>
        <p:txBody>
          <a:bodyPr wrap="none">
            <a:spAutoFit/>
          </a:bodyPr>
          <a:lstStyle/>
          <a:p>
            <a:pPr algn="ctr" eaLnBrk="0" hangingPunct="0"/>
            <a:r>
              <a:rPr kumimoji="1" lang="en-US" altLang="zh-CN" sz="2400" b="1" dirty="0" smtClean="0">
                <a:latin typeface="+mn-ea"/>
                <a:ea typeface="+mn-ea"/>
                <a:cs typeface="+mn-ea"/>
              </a:rPr>
              <a:t>1.</a:t>
            </a:r>
            <a:r>
              <a:rPr kumimoji="1" lang="zh-CN" altLang="en-US" sz="2400" b="1" dirty="0" smtClean="0">
                <a:latin typeface="+mn-ea"/>
                <a:ea typeface="+mn-ea"/>
                <a:cs typeface="+mn-ea"/>
              </a:rPr>
              <a:t>按敷设方式划分</a:t>
            </a:r>
          </a:p>
        </p:txBody>
      </p:sp>
      <p:sp>
        <p:nvSpPr>
          <p:cNvPr id="24" name="Freeform 631"/>
          <p:cNvSpPr>
            <a:spLocks noEditPoints="1"/>
          </p:cNvSpPr>
          <p:nvPr/>
        </p:nvSpPr>
        <p:spPr bwMode="gray">
          <a:xfrm rot="-1358056">
            <a:off x="2036128" y="3283116"/>
            <a:ext cx="6094412" cy="2424113"/>
          </a:xfrm>
          <a:custGeom>
            <a:avLst/>
            <a:gdLst>
              <a:gd name="T0" fmla="*/ 1692 w 4040"/>
              <a:gd name="T1" fmla="*/ 12 h 1888"/>
              <a:gd name="T2" fmla="*/ 1234 w 4040"/>
              <a:gd name="T3" fmla="*/ 74 h 1888"/>
              <a:gd name="T4" fmla="*/ 828 w 4040"/>
              <a:gd name="T5" fmla="*/ 182 h 1888"/>
              <a:gd name="T6" fmla="*/ 486 w 4040"/>
              <a:gd name="T7" fmla="*/ 330 h 1888"/>
              <a:gd name="T8" fmla="*/ 226 w 4040"/>
              <a:gd name="T9" fmla="*/ 510 h 1888"/>
              <a:gd name="T10" fmla="*/ 58 w 4040"/>
              <a:gd name="T11" fmla="*/ 718 h 1888"/>
              <a:gd name="T12" fmla="*/ 0 w 4040"/>
              <a:gd name="T13" fmla="*/ 944 h 1888"/>
              <a:gd name="T14" fmla="*/ 58 w 4040"/>
              <a:gd name="T15" fmla="*/ 1170 h 1888"/>
              <a:gd name="T16" fmla="*/ 226 w 4040"/>
              <a:gd name="T17" fmla="*/ 1378 h 1888"/>
              <a:gd name="T18" fmla="*/ 486 w 4040"/>
              <a:gd name="T19" fmla="*/ 1558 h 1888"/>
              <a:gd name="T20" fmla="*/ 828 w 4040"/>
              <a:gd name="T21" fmla="*/ 1706 h 1888"/>
              <a:gd name="T22" fmla="*/ 1234 w 4040"/>
              <a:gd name="T23" fmla="*/ 1814 h 1888"/>
              <a:gd name="T24" fmla="*/ 1692 w 4040"/>
              <a:gd name="T25" fmla="*/ 1876 h 1888"/>
              <a:gd name="T26" fmla="*/ 2186 w 4040"/>
              <a:gd name="T27" fmla="*/ 1884 h 1888"/>
              <a:gd name="T28" fmla="*/ 2658 w 4040"/>
              <a:gd name="T29" fmla="*/ 1840 h 1888"/>
              <a:gd name="T30" fmla="*/ 3084 w 4040"/>
              <a:gd name="T31" fmla="*/ 1746 h 1888"/>
              <a:gd name="T32" fmla="*/ 3448 w 4040"/>
              <a:gd name="T33" fmla="*/ 1612 h 1888"/>
              <a:gd name="T34" fmla="*/ 3738 w 4040"/>
              <a:gd name="T35" fmla="*/ 1442 h 1888"/>
              <a:gd name="T36" fmla="*/ 3938 w 4040"/>
              <a:gd name="T37" fmla="*/ 1242 h 1888"/>
              <a:gd name="T38" fmla="*/ 4034 w 4040"/>
              <a:gd name="T39" fmla="*/ 1022 h 1888"/>
              <a:gd name="T40" fmla="*/ 4014 w 4040"/>
              <a:gd name="T41" fmla="*/ 790 h 1888"/>
              <a:gd name="T42" fmla="*/ 3882 w 4040"/>
              <a:gd name="T43" fmla="*/ 576 h 1888"/>
              <a:gd name="T44" fmla="*/ 3650 w 4040"/>
              <a:gd name="T45" fmla="*/ 386 h 1888"/>
              <a:gd name="T46" fmla="*/ 3334 w 4040"/>
              <a:gd name="T47" fmla="*/ 228 h 1888"/>
              <a:gd name="T48" fmla="*/ 2948 w 4040"/>
              <a:gd name="T49" fmla="*/ 106 h 1888"/>
              <a:gd name="T50" fmla="*/ 2506 w 4040"/>
              <a:gd name="T51" fmla="*/ 28 h 1888"/>
              <a:gd name="T52" fmla="*/ 2020 w 4040"/>
              <a:gd name="T53" fmla="*/ 0 h 1888"/>
              <a:gd name="T54" fmla="*/ 1606 w 4040"/>
              <a:gd name="T55" fmla="*/ 1736 h 1888"/>
              <a:gd name="T56" fmla="*/ 1164 w 4040"/>
              <a:gd name="T57" fmla="*/ 1678 h 1888"/>
              <a:gd name="T58" fmla="*/ 776 w 4040"/>
              <a:gd name="T59" fmla="*/ 1576 h 1888"/>
              <a:gd name="T60" fmla="*/ 458 w 4040"/>
              <a:gd name="T61" fmla="*/ 1436 h 1888"/>
              <a:gd name="T62" fmla="*/ 224 w 4040"/>
              <a:gd name="T63" fmla="*/ 1266 h 1888"/>
              <a:gd name="T64" fmla="*/ 88 w 4040"/>
              <a:gd name="T65" fmla="*/ 1074 h 1888"/>
              <a:gd name="T66" fmla="*/ 68 w 4040"/>
              <a:gd name="T67" fmla="*/ 864 h 1888"/>
              <a:gd name="T68" fmla="*/ 166 w 4040"/>
              <a:gd name="T69" fmla="*/ 664 h 1888"/>
              <a:gd name="T70" fmla="*/ 370 w 4040"/>
              <a:gd name="T71" fmla="*/ 486 h 1888"/>
              <a:gd name="T72" fmla="*/ 662 w 4040"/>
              <a:gd name="T73" fmla="*/ 336 h 1888"/>
              <a:gd name="T74" fmla="*/ 1028 w 4040"/>
              <a:gd name="T75" fmla="*/ 222 h 1888"/>
              <a:gd name="T76" fmla="*/ 1454 w 4040"/>
              <a:gd name="T77" fmla="*/ 148 h 1888"/>
              <a:gd name="T78" fmla="*/ 1922 w 4040"/>
              <a:gd name="T79" fmla="*/ 120 h 1888"/>
              <a:gd name="T80" fmla="*/ 2392 w 4040"/>
              <a:gd name="T81" fmla="*/ 148 h 1888"/>
              <a:gd name="T82" fmla="*/ 2818 w 4040"/>
              <a:gd name="T83" fmla="*/ 222 h 1888"/>
              <a:gd name="T84" fmla="*/ 3184 w 4040"/>
              <a:gd name="T85" fmla="*/ 336 h 1888"/>
              <a:gd name="T86" fmla="*/ 3476 w 4040"/>
              <a:gd name="T87" fmla="*/ 486 h 1888"/>
              <a:gd name="T88" fmla="*/ 3680 w 4040"/>
              <a:gd name="T89" fmla="*/ 664 h 1888"/>
              <a:gd name="T90" fmla="*/ 3778 w 4040"/>
              <a:gd name="T91" fmla="*/ 864 h 1888"/>
              <a:gd name="T92" fmla="*/ 3758 w 4040"/>
              <a:gd name="T93" fmla="*/ 1074 h 1888"/>
              <a:gd name="T94" fmla="*/ 3622 w 4040"/>
              <a:gd name="T95" fmla="*/ 1266 h 1888"/>
              <a:gd name="T96" fmla="*/ 3388 w 4040"/>
              <a:gd name="T97" fmla="*/ 1436 h 1888"/>
              <a:gd name="T98" fmla="*/ 3070 w 4040"/>
              <a:gd name="T99" fmla="*/ 1576 h 1888"/>
              <a:gd name="T100" fmla="*/ 2682 w 4040"/>
              <a:gd name="T101" fmla="*/ 1678 h 1888"/>
              <a:gd name="T102" fmla="*/ 2240 w 4040"/>
              <a:gd name="T103" fmla="*/ 1736 h 188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40"/>
              <a:gd name="T157" fmla="*/ 0 h 1888"/>
              <a:gd name="T158" fmla="*/ 4040 w 4040"/>
              <a:gd name="T159" fmla="*/ 1888 h 188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40" h="1888">
                <a:moveTo>
                  <a:pt x="2020" y="0"/>
                </a:moveTo>
                <a:lnTo>
                  <a:pt x="1854" y="4"/>
                </a:lnTo>
                <a:lnTo>
                  <a:pt x="1692" y="12"/>
                </a:lnTo>
                <a:lnTo>
                  <a:pt x="1534" y="28"/>
                </a:lnTo>
                <a:lnTo>
                  <a:pt x="1382" y="48"/>
                </a:lnTo>
                <a:lnTo>
                  <a:pt x="1234" y="74"/>
                </a:lnTo>
                <a:lnTo>
                  <a:pt x="1092" y="106"/>
                </a:lnTo>
                <a:lnTo>
                  <a:pt x="956" y="142"/>
                </a:lnTo>
                <a:lnTo>
                  <a:pt x="828" y="182"/>
                </a:lnTo>
                <a:lnTo>
                  <a:pt x="706" y="228"/>
                </a:lnTo>
                <a:lnTo>
                  <a:pt x="592" y="276"/>
                </a:lnTo>
                <a:lnTo>
                  <a:pt x="486" y="330"/>
                </a:lnTo>
                <a:lnTo>
                  <a:pt x="390" y="386"/>
                </a:lnTo>
                <a:lnTo>
                  <a:pt x="302" y="446"/>
                </a:lnTo>
                <a:lnTo>
                  <a:pt x="226" y="510"/>
                </a:lnTo>
                <a:lnTo>
                  <a:pt x="158" y="576"/>
                </a:lnTo>
                <a:lnTo>
                  <a:pt x="102" y="646"/>
                </a:lnTo>
                <a:lnTo>
                  <a:pt x="58" y="718"/>
                </a:lnTo>
                <a:lnTo>
                  <a:pt x="26" y="790"/>
                </a:lnTo>
                <a:lnTo>
                  <a:pt x="6" y="866"/>
                </a:lnTo>
                <a:lnTo>
                  <a:pt x="0" y="944"/>
                </a:lnTo>
                <a:lnTo>
                  <a:pt x="6" y="1022"/>
                </a:lnTo>
                <a:lnTo>
                  <a:pt x="26" y="1098"/>
                </a:lnTo>
                <a:lnTo>
                  <a:pt x="58" y="1170"/>
                </a:lnTo>
                <a:lnTo>
                  <a:pt x="102" y="1242"/>
                </a:lnTo>
                <a:lnTo>
                  <a:pt x="158" y="1312"/>
                </a:lnTo>
                <a:lnTo>
                  <a:pt x="226" y="1378"/>
                </a:lnTo>
                <a:lnTo>
                  <a:pt x="302" y="1442"/>
                </a:lnTo>
                <a:lnTo>
                  <a:pt x="390" y="1502"/>
                </a:lnTo>
                <a:lnTo>
                  <a:pt x="486" y="1558"/>
                </a:lnTo>
                <a:lnTo>
                  <a:pt x="592" y="1612"/>
                </a:lnTo>
                <a:lnTo>
                  <a:pt x="706" y="1660"/>
                </a:lnTo>
                <a:lnTo>
                  <a:pt x="828" y="1706"/>
                </a:lnTo>
                <a:lnTo>
                  <a:pt x="956" y="1746"/>
                </a:lnTo>
                <a:lnTo>
                  <a:pt x="1092" y="1782"/>
                </a:lnTo>
                <a:lnTo>
                  <a:pt x="1234" y="1814"/>
                </a:lnTo>
                <a:lnTo>
                  <a:pt x="1382" y="1840"/>
                </a:lnTo>
                <a:lnTo>
                  <a:pt x="1534" y="1860"/>
                </a:lnTo>
                <a:lnTo>
                  <a:pt x="1692" y="1876"/>
                </a:lnTo>
                <a:lnTo>
                  <a:pt x="1854" y="1884"/>
                </a:lnTo>
                <a:lnTo>
                  <a:pt x="2020" y="1888"/>
                </a:lnTo>
                <a:lnTo>
                  <a:pt x="2186" y="1884"/>
                </a:lnTo>
                <a:lnTo>
                  <a:pt x="2348" y="1876"/>
                </a:lnTo>
                <a:lnTo>
                  <a:pt x="2506" y="1860"/>
                </a:lnTo>
                <a:lnTo>
                  <a:pt x="2658" y="1840"/>
                </a:lnTo>
                <a:lnTo>
                  <a:pt x="2806" y="1814"/>
                </a:lnTo>
                <a:lnTo>
                  <a:pt x="2948" y="1782"/>
                </a:lnTo>
                <a:lnTo>
                  <a:pt x="3084" y="1746"/>
                </a:lnTo>
                <a:lnTo>
                  <a:pt x="3212" y="1706"/>
                </a:lnTo>
                <a:lnTo>
                  <a:pt x="3334" y="1660"/>
                </a:lnTo>
                <a:lnTo>
                  <a:pt x="3448" y="1612"/>
                </a:lnTo>
                <a:lnTo>
                  <a:pt x="3554" y="1558"/>
                </a:lnTo>
                <a:lnTo>
                  <a:pt x="3650" y="1502"/>
                </a:lnTo>
                <a:lnTo>
                  <a:pt x="3738" y="1442"/>
                </a:lnTo>
                <a:lnTo>
                  <a:pt x="3814" y="1378"/>
                </a:lnTo>
                <a:lnTo>
                  <a:pt x="3882" y="1312"/>
                </a:lnTo>
                <a:lnTo>
                  <a:pt x="3938" y="1242"/>
                </a:lnTo>
                <a:lnTo>
                  <a:pt x="3982" y="1170"/>
                </a:lnTo>
                <a:lnTo>
                  <a:pt x="4014" y="1098"/>
                </a:lnTo>
                <a:lnTo>
                  <a:pt x="4034" y="1022"/>
                </a:lnTo>
                <a:lnTo>
                  <a:pt x="4040" y="944"/>
                </a:lnTo>
                <a:lnTo>
                  <a:pt x="4034" y="866"/>
                </a:lnTo>
                <a:lnTo>
                  <a:pt x="4014" y="790"/>
                </a:lnTo>
                <a:lnTo>
                  <a:pt x="3982" y="718"/>
                </a:lnTo>
                <a:lnTo>
                  <a:pt x="3938" y="646"/>
                </a:lnTo>
                <a:lnTo>
                  <a:pt x="3882" y="576"/>
                </a:lnTo>
                <a:lnTo>
                  <a:pt x="3814" y="510"/>
                </a:lnTo>
                <a:lnTo>
                  <a:pt x="3738" y="446"/>
                </a:lnTo>
                <a:lnTo>
                  <a:pt x="3650" y="386"/>
                </a:lnTo>
                <a:lnTo>
                  <a:pt x="3554" y="330"/>
                </a:lnTo>
                <a:lnTo>
                  <a:pt x="3448" y="276"/>
                </a:lnTo>
                <a:lnTo>
                  <a:pt x="3334" y="228"/>
                </a:lnTo>
                <a:lnTo>
                  <a:pt x="3212" y="182"/>
                </a:lnTo>
                <a:lnTo>
                  <a:pt x="3084" y="142"/>
                </a:lnTo>
                <a:lnTo>
                  <a:pt x="2948" y="106"/>
                </a:lnTo>
                <a:lnTo>
                  <a:pt x="2806" y="74"/>
                </a:lnTo>
                <a:lnTo>
                  <a:pt x="2658" y="48"/>
                </a:lnTo>
                <a:lnTo>
                  <a:pt x="2506" y="28"/>
                </a:lnTo>
                <a:lnTo>
                  <a:pt x="2348" y="12"/>
                </a:lnTo>
                <a:lnTo>
                  <a:pt x="2186" y="4"/>
                </a:lnTo>
                <a:lnTo>
                  <a:pt x="2020" y="0"/>
                </a:lnTo>
                <a:close/>
                <a:moveTo>
                  <a:pt x="1922" y="1748"/>
                </a:moveTo>
                <a:lnTo>
                  <a:pt x="1762" y="1746"/>
                </a:lnTo>
                <a:lnTo>
                  <a:pt x="1606" y="1736"/>
                </a:lnTo>
                <a:lnTo>
                  <a:pt x="1454" y="1722"/>
                </a:lnTo>
                <a:lnTo>
                  <a:pt x="1306" y="1702"/>
                </a:lnTo>
                <a:lnTo>
                  <a:pt x="1164" y="1678"/>
                </a:lnTo>
                <a:lnTo>
                  <a:pt x="1028" y="1648"/>
                </a:lnTo>
                <a:lnTo>
                  <a:pt x="898" y="1614"/>
                </a:lnTo>
                <a:lnTo>
                  <a:pt x="776" y="1576"/>
                </a:lnTo>
                <a:lnTo>
                  <a:pt x="662" y="1532"/>
                </a:lnTo>
                <a:lnTo>
                  <a:pt x="554" y="1486"/>
                </a:lnTo>
                <a:lnTo>
                  <a:pt x="458" y="1436"/>
                </a:lnTo>
                <a:lnTo>
                  <a:pt x="370" y="1382"/>
                </a:lnTo>
                <a:lnTo>
                  <a:pt x="292" y="1326"/>
                </a:lnTo>
                <a:lnTo>
                  <a:pt x="224" y="1266"/>
                </a:lnTo>
                <a:lnTo>
                  <a:pt x="166" y="1204"/>
                </a:lnTo>
                <a:lnTo>
                  <a:pt x="122" y="1140"/>
                </a:lnTo>
                <a:lnTo>
                  <a:pt x="88" y="1074"/>
                </a:lnTo>
                <a:lnTo>
                  <a:pt x="68" y="1004"/>
                </a:lnTo>
                <a:lnTo>
                  <a:pt x="62" y="934"/>
                </a:lnTo>
                <a:lnTo>
                  <a:pt x="68" y="864"/>
                </a:lnTo>
                <a:lnTo>
                  <a:pt x="88" y="796"/>
                </a:lnTo>
                <a:lnTo>
                  <a:pt x="122" y="730"/>
                </a:lnTo>
                <a:lnTo>
                  <a:pt x="166" y="664"/>
                </a:lnTo>
                <a:lnTo>
                  <a:pt x="224" y="602"/>
                </a:lnTo>
                <a:lnTo>
                  <a:pt x="292" y="544"/>
                </a:lnTo>
                <a:lnTo>
                  <a:pt x="370" y="486"/>
                </a:lnTo>
                <a:lnTo>
                  <a:pt x="458" y="434"/>
                </a:lnTo>
                <a:lnTo>
                  <a:pt x="554" y="382"/>
                </a:lnTo>
                <a:lnTo>
                  <a:pt x="662" y="336"/>
                </a:lnTo>
                <a:lnTo>
                  <a:pt x="776" y="294"/>
                </a:lnTo>
                <a:lnTo>
                  <a:pt x="898" y="256"/>
                </a:lnTo>
                <a:lnTo>
                  <a:pt x="1028" y="222"/>
                </a:lnTo>
                <a:lnTo>
                  <a:pt x="1164" y="192"/>
                </a:lnTo>
                <a:lnTo>
                  <a:pt x="1306" y="166"/>
                </a:lnTo>
                <a:lnTo>
                  <a:pt x="1454" y="148"/>
                </a:lnTo>
                <a:lnTo>
                  <a:pt x="1606" y="132"/>
                </a:lnTo>
                <a:lnTo>
                  <a:pt x="1762" y="124"/>
                </a:lnTo>
                <a:lnTo>
                  <a:pt x="1922" y="120"/>
                </a:lnTo>
                <a:lnTo>
                  <a:pt x="2084" y="124"/>
                </a:lnTo>
                <a:lnTo>
                  <a:pt x="2240" y="132"/>
                </a:lnTo>
                <a:lnTo>
                  <a:pt x="2392" y="148"/>
                </a:lnTo>
                <a:lnTo>
                  <a:pt x="2540" y="166"/>
                </a:lnTo>
                <a:lnTo>
                  <a:pt x="2682" y="192"/>
                </a:lnTo>
                <a:lnTo>
                  <a:pt x="2818" y="222"/>
                </a:lnTo>
                <a:lnTo>
                  <a:pt x="2948" y="256"/>
                </a:lnTo>
                <a:lnTo>
                  <a:pt x="3070" y="294"/>
                </a:lnTo>
                <a:lnTo>
                  <a:pt x="3184" y="336"/>
                </a:lnTo>
                <a:lnTo>
                  <a:pt x="3292" y="382"/>
                </a:lnTo>
                <a:lnTo>
                  <a:pt x="3388" y="434"/>
                </a:lnTo>
                <a:lnTo>
                  <a:pt x="3476" y="486"/>
                </a:lnTo>
                <a:lnTo>
                  <a:pt x="3554" y="544"/>
                </a:lnTo>
                <a:lnTo>
                  <a:pt x="3622" y="602"/>
                </a:lnTo>
                <a:lnTo>
                  <a:pt x="3680" y="664"/>
                </a:lnTo>
                <a:lnTo>
                  <a:pt x="3724" y="730"/>
                </a:lnTo>
                <a:lnTo>
                  <a:pt x="3758" y="796"/>
                </a:lnTo>
                <a:lnTo>
                  <a:pt x="3778" y="864"/>
                </a:lnTo>
                <a:lnTo>
                  <a:pt x="3784" y="934"/>
                </a:lnTo>
                <a:lnTo>
                  <a:pt x="3778" y="1004"/>
                </a:lnTo>
                <a:lnTo>
                  <a:pt x="3758" y="1074"/>
                </a:lnTo>
                <a:lnTo>
                  <a:pt x="3724" y="1140"/>
                </a:lnTo>
                <a:lnTo>
                  <a:pt x="3680" y="1204"/>
                </a:lnTo>
                <a:lnTo>
                  <a:pt x="3622" y="1266"/>
                </a:lnTo>
                <a:lnTo>
                  <a:pt x="3554" y="1326"/>
                </a:lnTo>
                <a:lnTo>
                  <a:pt x="3476" y="1382"/>
                </a:lnTo>
                <a:lnTo>
                  <a:pt x="3388" y="1436"/>
                </a:lnTo>
                <a:lnTo>
                  <a:pt x="3292" y="1486"/>
                </a:lnTo>
                <a:lnTo>
                  <a:pt x="3184" y="1532"/>
                </a:lnTo>
                <a:lnTo>
                  <a:pt x="3070" y="1576"/>
                </a:lnTo>
                <a:lnTo>
                  <a:pt x="2948" y="1614"/>
                </a:lnTo>
                <a:lnTo>
                  <a:pt x="2818" y="1648"/>
                </a:lnTo>
                <a:lnTo>
                  <a:pt x="2682" y="1678"/>
                </a:lnTo>
                <a:lnTo>
                  <a:pt x="2540" y="1702"/>
                </a:lnTo>
                <a:lnTo>
                  <a:pt x="2392" y="1722"/>
                </a:lnTo>
                <a:lnTo>
                  <a:pt x="2240" y="1736"/>
                </a:lnTo>
                <a:lnTo>
                  <a:pt x="2084" y="1746"/>
                </a:lnTo>
                <a:lnTo>
                  <a:pt x="1922" y="1748"/>
                </a:lnTo>
                <a:close/>
              </a:path>
            </a:pathLst>
          </a:custGeom>
          <a:solidFill>
            <a:srgbClr val="808080"/>
          </a:solidFill>
          <a:ln w="0">
            <a:noFill/>
            <a:round/>
          </a:ln>
        </p:spPr>
        <p:txBody>
          <a:bodyPr/>
          <a:lstStyle/>
          <a:p>
            <a:endParaRPr lang="zh-CN" altLang="en-US"/>
          </a:p>
        </p:txBody>
      </p:sp>
      <p:sp>
        <p:nvSpPr>
          <p:cNvPr id="29" name="Oval 636"/>
          <p:cNvSpPr>
            <a:spLocks noChangeArrowheads="1"/>
          </p:cNvSpPr>
          <p:nvPr/>
        </p:nvSpPr>
        <p:spPr bwMode="gray">
          <a:xfrm>
            <a:off x="6873240" y="2642870"/>
            <a:ext cx="1962785" cy="1304290"/>
          </a:xfrm>
          <a:prstGeom prst="ellipse">
            <a:avLst/>
          </a:prstGeom>
          <a:gradFill rotWithShape="1">
            <a:gsLst>
              <a:gs pos="0">
                <a:schemeClr val="hlink"/>
              </a:gs>
              <a:gs pos="100000">
                <a:schemeClr val="hlink">
                  <a:gamma/>
                  <a:shade val="34510"/>
                  <a:invGamma/>
                </a:schemeClr>
              </a:gs>
            </a:gsLst>
            <a:path path="shape">
              <a:fillToRect l="50000" t="50000" r="50000" b="50000"/>
            </a:path>
          </a:gradFill>
          <a:ln w="9525">
            <a:noFill/>
            <a:round/>
          </a:ln>
          <a:effectLst/>
        </p:spPr>
        <p:txBody>
          <a:bodyPr wrap="none" anchor="ctr"/>
          <a:lstStyle/>
          <a:p>
            <a:pPr algn="ctr">
              <a:defRPr/>
            </a:pPr>
            <a:endParaRPr lang="zh-CN" altLang="en-US" sz="2400" b="0">
              <a:latin typeface="Arial" panose="020B0604020202020204" pitchFamily="34" charset="0"/>
              <a:ea typeface="宋体" panose="02010600030101010101" pitchFamily="2" charset="-122"/>
            </a:endParaRPr>
          </a:p>
        </p:txBody>
      </p:sp>
      <p:sp>
        <p:nvSpPr>
          <p:cNvPr id="30" name="Oval 637"/>
          <p:cNvSpPr>
            <a:spLocks noChangeArrowheads="1"/>
          </p:cNvSpPr>
          <p:nvPr/>
        </p:nvSpPr>
        <p:spPr bwMode="gray">
          <a:xfrm>
            <a:off x="3024800" y="3255013"/>
            <a:ext cx="1428759" cy="1143007"/>
          </a:xfrm>
          <a:prstGeom prst="ellipse">
            <a:avLst/>
          </a:prstGeom>
          <a:gradFill rotWithShape="1">
            <a:gsLst>
              <a:gs pos="0">
                <a:schemeClr val="accent1"/>
              </a:gs>
              <a:gs pos="100000">
                <a:schemeClr val="accent1">
                  <a:gamma/>
                  <a:shade val="31373"/>
                  <a:invGamma/>
                </a:schemeClr>
              </a:gs>
            </a:gsLst>
            <a:path path="shape">
              <a:fillToRect l="50000" t="50000" r="50000" b="50000"/>
            </a:path>
          </a:gradFill>
          <a:ln w="9525">
            <a:noFill/>
            <a:round/>
          </a:ln>
          <a:effectLst/>
        </p:spPr>
        <p:txBody>
          <a:bodyPr wrap="none" anchor="ctr"/>
          <a:lstStyle/>
          <a:p>
            <a:pPr algn="ctr">
              <a:defRPr/>
            </a:pPr>
            <a:endParaRPr lang="zh-CN" altLang="en-US" sz="2400" b="0">
              <a:latin typeface="Arial" panose="020B0604020202020204" pitchFamily="34" charset="0"/>
              <a:ea typeface="宋体" panose="02010600030101010101" pitchFamily="2" charset="-122"/>
            </a:endParaRPr>
          </a:p>
        </p:txBody>
      </p:sp>
      <p:sp>
        <p:nvSpPr>
          <p:cNvPr id="31" name="Oval 638"/>
          <p:cNvSpPr>
            <a:spLocks noChangeArrowheads="1"/>
          </p:cNvSpPr>
          <p:nvPr/>
        </p:nvSpPr>
        <p:spPr bwMode="gray">
          <a:xfrm>
            <a:off x="2991786" y="5286387"/>
            <a:ext cx="1285884" cy="1143009"/>
          </a:xfrm>
          <a:prstGeom prst="ellipse">
            <a:avLst/>
          </a:prstGeom>
          <a:gradFill rotWithShape="1">
            <a:gsLst>
              <a:gs pos="0">
                <a:schemeClr val="accent2"/>
              </a:gs>
              <a:gs pos="100000">
                <a:schemeClr val="accent2">
                  <a:gamma/>
                  <a:shade val="35686"/>
                  <a:invGamma/>
                </a:schemeClr>
              </a:gs>
            </a:gsLst>
            <a:path path="shape">
              <a:fillToRect l="50000" t="50000" r="50000" b="50000"/>
            </a:path>
          </a:gradFill>
          <a:ln w="9525">
            <a:noFill/>
            <a:round/>
          </a:ln>
          <a:effectLst/>
        </p:spPr>
        <p:txBody>
          <a:bodyPr wrap="none" anchor="ctr"/>
          <a:lstStyle/>
          <a:p>
            <a:pPr algn="ctr">
              <a:defRPr/>
            </a:pPr>
            <a:endParaRPr lang="zh-CN" altLang="en-US" sz="2400" b="0">
              <a:latin typeface="Arial" panose="020B0604020202020204" pitchFamily="34" charset="0"/>
              <a:ea typeface="宋体" panose="02010600030101010101" pitchFamily="2" charset="-122"/>
            </a:endParaRPr>
          </a:p>
        </p:txBody>
      </p:sp>
      <p:sp>
        <p:nvSpPr>
          <p:cNvPr id="32" name="Oval 639"/>
          <p:cNvSpPr>
            <a:spLocks noChangeArrowheads="1"/>
          </p:cNvSpPr>
          <p:nvPr/>
        </p:nvSpPr>
        <p:spPr bwMode="gray">
          <a:xfrm>
            <a:off x="5857876" y="4549784"/>
            <a:ext cx="1143008" cy="1143008"/>
          </a:xfrm>
          <a:prstGeom prst="ellipse">
            <a:avLst/>
          </a:prstGeom>
          <a:gradFill rotWithShape="1">
            <a:gsLst>
              <a:gs pos="0">
                <a:srgbClr val="00FF00"/>
              </a:gs>
              <a:gs pos="100000">
                <a:srgbClr val="007600"/>
              </a:gs>
            </a:gsLst>
            <a:path path="shape">
              <a:fillToRect l="50000" t="50000" r="50000" b="50000"/>
            </a:path>
          </a:gradFill>
          <a:ln w="9525">
            <a:noFill/>
            <a:round/>
          </a:ln>
        </p:spPr>
        <p:txBody>
          <a:bodyPr wrap="none" anchor="ctr"/>
          <a:lstStyle/>
          <a:p>
            <a:pPr algn="ctr"/>
            <a:endParaRPr lang="zh-CN" altLang="en-US" sz="2400" b="0">
              <a:latin typeface="Arial" panose="020B0604020202020204" pitchFamily="34" charset="0"/>
              <a:ea typeface="宋体" panose="02010600030101010101" pitchFamily="2" charset="-122"/>
            </a:endParaRPr>
          </a:p>
        </p:txBody>
      </p:sp>
      <p:sp>
        <p:nvSpPr>
          <p:cNvPr id="34" name="Text Box 641"/>
          <p:cNvSpPr txBox="1">
            <a:spLocks noChangeArrowheads="1"/>
          </p:cNvSpPr>
          <p:nvPr/>
        </p:nvSpPr>
        <p:spPr bwMode="white">
          <a:xfrm>
            <a:off x="3297873" y="3413753"/>
            <a:ext cx="1104900" cy="830997"/>
          </a:xfrm>
          <a:prstGeom prst="rect">
            <a:avLst/>
          </a:prstGeom>
          <a:noFill/>
          <a:ln w="9525">
            <a:noFill/>
            <a:miter lim="800000"/>
          </a:ln>
        </p:spPr>
        <p:txBody>
          <a:bodyPr>
            <a:spAutoFit/>
          </a:bodyPr>
          <a:lstStyle/>
          <a:p>
            <a:pPr eaLnBrk="0" hangingPunct="0"/>
            <a:r>
              <a:rPr kumimoji="1" lang="zh-CN" altLang="en-US" sz="2400" dirty="0">
                <a:solidFill>
                  <a:schemeClr val="bg1"/>
                </a:solidFill>
                <a:latin typeface="Arial" panose="020B0604020202020204" pitchFamily="34" charset="0"/>
                <a:ea typeface="宋体" panose="02010600030101010101" pitchFamily="2" charset="-122"/>
              </a:rPr>
              <a:t>架空</a:t>
            </a:r>
          </a:p>
          <a:p>
            <a:pPr eaLnBrk="0" hangingPunct="0"/>
            <a:r>
              <a:rPr kumimoji="1" lang="zh-CN" altLang="en-US" sz="2400" dirty="0">
                <a:solidFill>
                  <a:schemeClr val="bg1"/>
                </a:solidFill>
                <a:latin typeface="Arial" panose="020B0604020202020204" pitchFamily="34" charset="0"/>
                <a:ea typeface="宋体" panose="02010600030101010101" pitchFamily="2" charset="-122"/>
              </a:rPr>
              <a:t>光缆</a:t>
            </a:r>
            <a:endParaRPr kumimoji="1" lang="en-US" altLang="zh-CN" sz="2400" dirty="0">
              <a:solidFill>
                <a:schemeClr val="bg1"/>
              </a:solidFill>
              <a:latin typeface="Arial" panose="020B0604020202020204" pitchFamily="34" charset="0"/>
              <a:ea typeface="宋体" panose="02010600030101010101" pitchFamily="2" charset="-122"/>
            </a:endParaRPr>
          </a:p>
        </p:txBody>
      </p:sp>
      <p:sp>
        <p:nvSpPr>
          <p:cNvPr id="35" name="Text Box 642"/>
          <p:cNvSpPr txBox="1">
            <a:spLocks noChangeArrowheads="1"/>
          </p:cNvSpPr>
          <p:nvPr/>
        </p:nvSpPr>
        <p:spPr bwMode="white">
          <a:xfrm>
            <a:off x="7000875" y="2879725"/>
            <a:ext cx="1948815" cy="829945"/>
          </a:xfrm>
          <a:prstGeom prst="rect">
            <a:avLst/>
          </a:prstGeom>
          <a:noFill/>
          <a:ln w="9525">
            <a:noFill/>
            <a:miter lim="800000"/>
          </a:ln>
        </p:spPr>
        <p:txBody>
          <a:bodyPr wrap="square">
            <a:spAutoFit/>
          </a:bodyPr>
          <a:lstStyle/>
          <a:p>
            <a:pPr eaLnBrk="0" hangingPunct="0"/>
            <a:r>
              <a:rPr kumimoji="1" lang="zh-CN" altLang="en-US" sz="2400" dirty="0">
                <a:solidFill>
                  <a:schemeClr val="bg1"/>
                </a:solidFill>
                <a:latin typeface="Arial" panose="020B0604020202020204" pitchFamily="34" charset="0"/>
                <a:ea typeface="宋体" panose="02010600030101010101" pitchFamily="2" charset="-122"/>
              </a:rPr>
              <a:t>管道（含隧道）光缆</a:t>
            </a:r>
            <a:endParaRPr kumimoji="1" lang="en-US" altLang="zh-CN" sz="2400" dirty="0">
              <a:solidFill>
                <a:schemeClr val="bg1"/>
              </a:solidFill>
              <a:latin typeface="Arial" panose="020B0604020202020204" pitchFamily="34" charset="0"/>
              <a:ea typeface="宋体" panose="02010600030101010101" pitchFamily="2" charset="-122"/>
            </a:endParaRPr>
          </a:p>
        </p:txBody>
      </p:sp>
      <p:sp>
        <p:nvSpPr>
          <p:cNvPr id="37" name="Text Box 644"/>
          <p:cNvSpPr txBox="1">
            <a:spLocks noChangeArrowheads="1"/>
          </p:cNvSpPr>
          <p:nvPr/>
        </p:nvSpPr>
        <p:spPr bwMode="white">
          <a:xfrm>
            <a:off x="6086475" y="4714868"/>
            <a:ext cx="800219" cy="830997"/>
          </a:xfrm>
          <a:prstGeom prst="rect">
            <a:avLst/>
          </a:prstGeom>
          <a:noFill/>
          <a:ln w="9525">
            <a:noFill/>
            <a:miter lim="800000"/>
          </a:ln>
        </p:spPr>
        <p:txBody>
          <a:bodyPr wrap="none">
            <a:spAutoFit/>
          </a:bodyPr>
          <a:lstStyle/>
          <a:p>
            <a:pPr eaLnBrk="0" hangingPunct="0"/>
            <a:r>
              <a:rPr kumimoji="1" lang="zh-CN" altLang="en-US" sz="2400">
                <a:solidFill>
                  <a:schemeClr val="bg1"/>
                </a:solidFill>
                <a:latin typeface="Arial" panose="020B0604020202020204" pitchFamily="34" charset="0"/>
                <a:ea typeface="宋体" panose="02010600030101010101" pitchFamily="2" charset="-122"/>
              </a:rPr>
              <a:t>直埋</a:t>
            </a:r>
          </a:p>
          <a:p>
            <a:pPr eaLnBrk="0" hangingPunct="0"/>
            <a:r>
              <a:rPr kumimoji="1" lang="zh-CN" altLang="en-US" sz="2400">
                <a:solidFill>
                  <a:schemeClr val="bg1"/>
                </a:solidFill>
                <a:latin typeface="Arial" panose="020B0604020202020204" pitchFamily="34" charset="0"/>
                <a:ea typeface="宋体" panose="02010600030101010101" pitchFamily="2" charset="-122"/>
              </a:rPr>
              <a:t>光缆</a:t>
            </a:r>
            <a:endParaRPr kumimoji="1" lang="en-US" altLang="zh-CN" sz="2400">
              <a:solidFill>
                <a:schemeClr val="bg1"/>
              </a:solidFill>
              <a:latin typeface="Arial" panose="020B0604020202020204" pitchFamily="34" charset="0"/>
              <a:ea typeface="宋体" panose="02010600030101010101" pitchFamily="2" charset="-122"/>
            </a:endParaRPr>
          </a:p>
        </p:txBody>
      </p:sp>
      <p:sp>
        <p:nvSpPr>
          <p:cNvPr id="38" name="Text Box 645"/>
          <p:cNvSpPr txBox="1">
            <a:spLocks noChangeArrowheads="1"/>
          </p:cNvSpPr>
          <p:nvPr/>
        </p:nvSpPr>
        <p:spPr bwMode="white">
          <a:xfrm>
            <a:off x="3199765" y="5456231"/>
            <a:ext cx="800219" cy="830997"/>
          </a:xfrm>
          <a:prstGeom prst="rect">
            <a:avLst/>
          </a:prstGeom>
          <a:noFill/>
          <a:ln w="9525">
            <a:noFill/>
            <a:miter lim="800000"/>
          </a:ln>
        </p:spPr>
        <p:txBody>
          <a:bodyPr wrap="none">
            <a:spAutoFit/>
          </a:bodyPr>
          <a:lstStyle/>
          <a:p>
            <a:pPr eaLnBrk="0" hangingPunct="0"/>
            <a:r>
              <a:rPr kumimoji="1" lang="zh-CN" altLang="en-US" sz="2400" dirty="0">
                <a:solidFill>
                  <a:schemeClr val="bg1"/>
                </a:solidFill>
                <a:latin typeface="Arial" panose="020B0604020202020204" pitchFamily="34" charset="0"/>
                <a:ea typeface="宋体" panose="02010600030101010101" pitchFamily="2" charset="-122"/>
              </a:rPr>
              <a:t>水底</a:t>
            </a:r>
          </a:p>
          <a:p>
            <a:pPr eaLnBrk="0" hangingPunct="0"/>
            <a:r>
              <a:rPr kumimoji="1" lang="zh-CN" altLang="en-US" sz="2400" dirty="0">
                <a:solidFill>
                  <a:schemeClr val="bg1"/>
                </a:solidFill>
                <a:latin typeface="Arial" panose="020B0604020202020204" pitchFamily="34" charset="0"/>
                <a:ea typeface="宋体" panose="02010600030101010101" pitchFamily="2" charset="-122"/>
              </a:rPr>
              <a:t>光缆</a:t>
            </a:r>
            <a:endParaRPr kumimoji="1" lang="en-US" altLang="zh-CN" sz="2400" dirty="0">
              <a:solidFill>
                <a:schemeClr val="bg1"/>
              </a:solidFill>
              <a:latin typeface="Arial" panose="020B0604020202020204" pitchFamily="34" charset="0"/>
              <a:ea typeface="宋体" panose="02010600030101010101" pitchFamily="2" charset="-122"/>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069180" y="2292224"/>
            <a:ext cx="6853036" cy="2000548"/>
          </a:xfrm>
          <a:prstGeom prst="rect">
            <a:avLst/>
          </a:prstGeom>
          <a:noFill/>
          <a:ln w="9525">
            <a:noFill/>
          </a:ln>
        </p:spPr>
        <p:txBody>
          <a:bodyPr wrap="square">
            <a:spAutoFit/>
          </a:bodyPr>
          <a:lstStyle/>
          <a:p>
            <a:r>
              <a:rPr lang="en-US" altLang="zh-CN" sz="2800" b="1" dirty="0" smtClean="0">
                <a:solidFill>
                  <a:prstClr val="black"/>
                </a:solidFill>
              </a:rPr>
              <a:t>3. </a:t>
            </a:r>
            <a:r>
              <a:rPr lang="zh-CN" altLang="en-US" sz="2800" b="1" dirty="0" smtClean="0">
                <a:solidFill>
                  <a:prstClr val="black"/>
                </a:solidFill>
              </a:rPr>
              <a:t>吊线垂度</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）垂度概念</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）原始垂度及要求         </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286847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127545" y="2467323"/>
            <a:ext cx="6853036" cy="3108543"/>
          </a:xfrm>
          <a:prstGeom prst="rect">
            <a:avLst/>
          </a:prstGeom>
          <a:noFill/>
          <a:ln w="9525">
            <a:noFill/>
          </a:ln>
        </p:spPr>
        <p:txBody>
          <a:bodyPr wrap="square">
            <a:spAutoFit/>
          </a:bodyPr>
          <a:lstStyle/>
          <a:p>
            <a:r>
              <a:rPr lang="en-US" altLang="zh-CN" sz="2800" b="1" dirty="0">
                <a:solidFill>
                  <a:prstClr val="black"/>
                </a:solidFill>
              </a:rPr>
              <a:t>4. </a:t>
            </a:r>
            <a:r>
              <a:rPr lang="zh-CN" altLang="en-US" sz="2800" b="1" dirty="0">
                <a:solidFill>
                  <a:prstClr val="black"/>
                </a:solidFill>
              </a:rPr>
              <a:t>吊线</a:t>
            </a:r>
            <a:r>
              <a:rPr lang="zh-CN" altLang="en-US" sz="2800" b="1" dirty="0" smtClean="0">
                <a:solidFill>
                  <a:prstClr val="black"/>
                </a:solidFill>
              </a:rPr>
              <a:t>接续</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）另缠法</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）夹板法</a:t>
            </a:r>
            <a:endParaRPr lang="en-US" altLang="zh-CN" sz="2400" dirty="0" smtClean="0">
              <a:solidFill>
                <a:prstClr val="black"/>
              </a:solidFill>
            </a:endParaRP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）卡固法</a:t>
            </a:r>
            <a:endParaRPr lang="en-US" altLang="zh-CN" sz="2400" dirty="0" smtClean="0">
              <a:solidFill>
                <a:prstClr val="black"/>
              </a:solidFill>
            </a:endParaRPr>
          </a:p>
          <a:p>
            <a:endParaRPr lang="zh-CN" altLang="en-US" sz="2400" dirty="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8835592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825988" y="1494557"/>
            <a:ext cx="6853036" cy="4955203"/>
          </a:xfrm>
          <a:prstGeom prst="rect">
            <a:avLst/>
          </a:prstGeom>
          <a:noFill/>
          <a:ln w="9525">
            <a:noFill/>
          </a:ln>
        </p:spPr>
        <p:txBody>
          <a:bodyPr wrap="square">
            <a:spAutoFit/>
          </a:bodyPr>
          <a:lstStyle/>
          <a:p>
            <a:r>
              <a:rPr lang="en-US" altLang="zh-CN" sz="2800" b="1" dirty="0">
                <a:solidFill>
                  <a:prstClr val="black"/>
                </a:solidFill>
              </a:rPr>
              <a:t>5. </a:t>
            </a:r>
            <a:r>
              <a:rPr lang="zh-CN" altLang="en-US" sz="2800" b="1" dirty="0">
                <a:solidFill>
                  <a:prstClr val="black"/>
                </a:solidFill>
              </a:rPr>
              <a:t>吊线</a:t>
            </a:r>
            <a:r>
              <a:rPr lang="zh-CN" altLang="en-US" sz="2800" b="1" dirty="0" smtClean="0">
                <a:solidFill>
                  <a:prstClr val="black"/>
                </a:solidFill>
              </a:rPr>
              <a:t>连结</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）一般吊线终结</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）平行吊线终结</a:t>
            </a:r>
            <a:r>
              <a:rPr lang="en-US" altLang="zh-CN" sz="2400" dirty="0">
                <a:solidFill>
                  <a:prstClr val="black"/>
                </a:solidFill>
              </a:rPr>
              <a:t>(</a:t>
            </a:r>
            <a:r>
              <a:rPr lang="zh-CN" altLang="en-US" sz="2400" dirty="0">
                <a:solidFill>
                  <a:prstClr val="black"/>
                </a:solidFill>
              </a:rPr>
              <a:t>合手</a:t>
            </a:r>
            <a:r>
              <a:rPr lang="en-US" altLang="zh-CN" sz="2400" dirty="0" smtClean="0">
                <a:solidFill>
                  <a:prstClr val="black"/>
                </a:solidFill>
              </a:rPr>
              <a:t>)</a:t>
            </a:r>
          </a:p>
          <a:p>
            <a:endParaRPr lang="en-US" altLang="zh-CN" sz="2400" dirty="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）假终结</a:t>
            </a:r>
            <a:endParaRPr lang="en-US" altLang="zh-CN" sz="2400" dirty="0" smtClean="0">
              <a:solidFill>
                <a:prstClr val="black"/>
              </a:solidFill>
            </a:endParaRPr>
          </a:p>
          <a:p>
            <a:endParaRPr lang="en-US" altLang="zh-CN" sz="2400" dirty="0" smtClean="0">
              <a:solidFill>
                <a:prstClr val="black"/>
              </a:solidFill>
            </a:endParaRPr>
          </a:p>
          <a:p>
            <a:r>
              <a:rPr lang="zh-CN" altLang="en-US" sz="2400" dirty="0">
                <a:solidFill>
                  <a:prstClr val="black"/>
                </a:solidFill>
              </a:rPr>
              <a:t> </a:t>
            </a:r>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）十字</a:t>
            </a:r>
            <a:r>
              <a:rPr lang="zh-CN" altLang="en-US" sz="2400" dirty="0">
                <a:solidFill>
                  <a:prstClr val="black"/>
                </a:solidFill>
              </a:rPr>
              <a:t>结</a:t>
            </a: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5</a:t>
            </a:r>
            <a:r>
              <a:rPr lang="zh-CN" altLang="en-US" sz="2400" dirty="0">
                <a:solidFill>
                  <a:prstClr val="black"/>
                </a:solidFill>
              </a:rPr>
              <a:t>）丁字</a:t>
            </a:r>
            <a:r>
              <a:rPr lang="zh-CN" altLang="en-US" sz="2400" dirty="0" smtClean="0">
                <a:solidFill>
                  <a:prstClr val="black"/>
                </a:solidFill>
              </a:rPr>
              <a:t>结</a:t>
            </a:r>
            <a:endParaRPr lang="en-US" altLang="zh-CN" sz="2400" dirty="0" smtClean="0">
              <a:solidFill>
                <a:prstClr val="black"/>
              </a:solidFill>
            </a:endParaRPr>
          </a:p>
          <a:p>
            <a:endParaRPr lang="en-US" altLang="zh-CN" sz="2400" dirty="0">
              <a:solidFill>
                <a:prstClr val="black"/>
              </a:solidFill>
            </a:endParaRPr>
          </a:p>
          <a:p>
            <a:r>
              <a:rPr lang="en-US" altLang="zh-CN" sz="2400" dirty="0">
                <a:solidFill>
                  <a:prstClr val="black"/>
                </a:solidFill>
              </a:rPr>
              <a:t>         </a:t>
            </a:r>
            <a:r>
              <a:rPr lang="zh-CN" altLang="en-US" sz="2400" dirty="0" smtClean="0">
                <a:solidFill>
                  <a:prstClr val="black"/>
                </a:solidFill>
              </a:rPr>
              <a:t>（</a:t>
            </a:r>
            <a:r>
              <a:rPr lang="en-US" altLang="zh-CN" sz="2400" dirty="0" smtClean="0">
                <a:solidFill>
                  <a:prstClr val="black"/>
                </a:solidFill>
              </a:rPr>
              <a:t>6</a:t>
            </a:r>
            <a:r>
              <a:rPr lang="zh-CN" altLang="en-US" sz="2400" dirty="0" smtClean="0">
                <a:solidFill>
                  <a:prstClr val="black"/>
                </a:solidFill>
              </a:rPr>
              <a:t>）辅助</a:t>
            </a:r>
            <a:r>
              <a:rPr lang="zh-CN" altLang="en-US" sz="2400" dirty="0">
                <a:solidFill>
                  <a:prstClr val="black"/>
                </a:solidFill>
              </a:rPr>
              <a:t>结</a:t>
            </a:r>
            <a:r>
              <a:rPr lang="en-US" altLang="zh-CN" sz="2400" dirty="0">
                <a:solidFill>
                  <a:prstClr val="black"/>
                </a:solidFill>
              </a:rPr>
              <a:t>(</a:t>
            </a:r>
            <a:r>
              <a:rPr lang="zh-CN" altLang="en-US" sz="2400" dirty="0">
                <a:solidFill>
                  <a:prstClr val="black"/>
                </a:solidFill>
              </a:rPr>
              <a:t>辅助装置</a:t>
            </a:r>
            <a:r>
              <a:rPr lang="en-US" altLang="zh-CN" sz="2400" dirty="0" smtClean="0">
                <a:solidFill>
                  <a:prstClr val="black"/>
                </a:solidFill>
              </a:rPr>
              <a:t>)</a:t>
            </a: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6433038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749029" y="2963433"/>
            <a:ext cx="10894979" cy="1631216"/>
          </a:xfrm>
          <a:prstGeom prst="rect">
            <a:avLst/>
          </a:prstGeom>
          <a:noFill/>
          <a:ln w="9525">
            <a:noFill/>
          </a:ln>
        </p:spPr>
        <p:txBody>
          <a:bodyPr wrap="square">
            <a:spAutoFit/>
          </a:bodyPr>
          <a:lstStyle/>
          <a:p>
            <a:r>
              <a:rPr lang="en-US" altLang="zh-CN" sz="2800" b="1" dirty="0">
                <a:solidFill>
                  <a:prstClr val="black"/>
                </a:solidFill>
              </a:rPr>
              <a:t>6. </a:t>
            </a:r>
            <a:r>
              <a:rPr lang="zh-CN" altLang="en-US" sz="2800" b="1" dirty="0">
                <a:solidFill>
                  <a:prstClr val="black"/>
                </a:solidFill>
              </a:rPr>
              <a:t>跨越杆</a:t>
            </a:r>
            <a:r>
              <a:rPr lang="zh-CN" altLang="en-US" sz="2800" b="1" dirty="0" smtClean="0">
                <a:solidFill>
                  <a:prstClr val="black"/>
                </a:solidFill>
              </a:rPr>
              <a:t>吊线</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长</a:t>
            </a:r>
            <a:r>
              <a:rPr lang="zh-CN" altLang="en-US" sz="2400" dirty="0">
                <a:solidFill>
                  <a:prstClr val="black"/>
                </a:solidFill>
              </a:rPr>
              <a:t>杆档、飞线光缆吊线需做辅助吊线时</a:t>
            </a:r>
            <a:r>
              <a:rPr lang="en-US" altLang="zh-CN" sz="2400" dirty="0">
                <a:solidFill>
                  <a:prstClr val="black"/>
                </a:solidFill>
              </a:rPr>
              <a:t>,</a:t>
            </a:r>
            <a:r>
              <a:rPr lang="zh-CN" altLang="en-US" sz="2400" dirty="0">
                <a:solidFill>
                  <a:prstClr val="black"/>
                </a:solidFill>
              </a:rPr>
              <a:t>辅助吊线与主吊线之间的连接间距应符合</a:t>
            </a:r>
            <a:r>
              <a:rPr lang="zh-CN" altLang="en-US" sz="2400" dirty="0" smtClean="0">
                <a:solidFill>
                  <a:prstClr val="black"/>
                </a:solidFill>
              </a:rPr>
              <a:t>设计要求</a:t>
            </a:r>
            <a:r>
              <a:rPr lang="en-US" altLang="zh-CN" sz="2400" dirty="0">
                <a:solidFill>
                  <a:prstClr val="black"/>
                </a:solidFill>
              </a:rPr>
              <a:t>,</a:t>
            </a:r>
            <a:r>
              <a:rPr lang="zh-CN" altLang="en-US" sz="2400" dirty="0">
                <a:solidFill>
                  <a:prstClr val="black"/>
                </a:solidFill>
              </a:rPr>
              <a:t>正吊线与辅助吊线应用三眼单槽夹板及拉板</a:t>
            </a:r>
            <a:r>
              <a:rPr lang="zh-CN" altLang="en-US" sz="2400" dirty="0" smtClean="0">
                <a:solidFill>
                  <a:prstClr val="black"/>
                </a:solidFill>
              </a:rPr>
              <a:t>连接。</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15142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913537" y="2827246"/>
            <a:ext cx="6853036" cy="2000548"/>
          </a:xfrm>
          <a:prstGeom prst="rect">
            <a:avLst/>
          </a:prstGeom>
          <a:noFill/>
          <a:ln w="9525">
            <a:noFill/>
          </a:ln>
        </p:spPr>
        <p:txBody>
          <a:bodyPr wrap="square">
            <a:spAutoFit/>
          </a:bodyPr>
          <a:lstStyle/>
          <a:p>
            <a:r>
              <a:rPr lang="en-US" altLang="zh-CN" sz="2800" b="1" dirty="0" smtClean="0">
                <a:solidFill>
                  <a:prstClr val="black"/>
                </a:solidFill>
              </a:rPr>
              <a:t>7. </a:t>
            </a:r>
            <a:r>
              <a:rPr lang="zh-CN" altLang="en-US" sz="2800" b="1" dirty="0" smtClean="0">
                <a:solidFill>
                  <a:prstClr val="black"/>
                </a:solidFill>
              </a:rPr>
              <a:t>布</a:t>
            </a:r>
            <a:r>
              <a:rPr lang="zh-CN" altLang="en-US" sz="2800" b="1" dirty="0">
                <a:solidFill>
                  <a:prstClr val="black"/>
                </a:solidFill>
              </a:rPr>
              <a:t>放吊线与收紧</a:t>
            </a:r>
            <a:r>
              <a:rPr lang="zh-CN" altLang="en-US" sz="2800" b="1" dirty="0" smtClean="0">
                <a:solidFill>
                  <a:prstClr val="black"/>
                </a:solidFill>
              </a:rPr>
              <a:t>吊线</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）布</a:t>
            </a:r>
            <a:r>
              <a:rPr lang="zh-CN" altLang="en-US" sz="2400" dirty="0">
                <a:solidFill>
                  <a:prstClr val="black"/>
                </a:solidFill>
              </a:rPr>
              <a:t>放</a:t>
            </a:r>
            <a:r>
              <a:rPr lang="zh-CN" altLang="en-US" sz="2400" dirty="0" smtClean="0">
                <a:solidFill>
                  <a:prstClr val="black"/>
                </a:solidFill>
              </a:rPr>
              <a:t>吊线</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）收紧</a:t>
            </a:r>
            <a:r>
              <a:rPr lang="zh-CN" altLang="en-US" sz="2400" dirty="0" smtClean="0">
                <a:solidFill>
                  <a:prstClr val="black"/>
                </a:solidFill>
              </a:rPr>
              <a:t>吊线</a:t>
            </a:r>
            <a:endParaRPr lang="en-US" altLang="zh-CN" sz="2400" dirty="0" smtClean="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5.2.6   </a:t>
            </a:r>
            <a:r>
              <a:rPr lang="zh-CN" altLang="en-US" sz="3200" dirty="0" smtClean="0">
                <a:solidFill>
                  <a:prstClr val="white"/>
                </a:solidFill>
                <a:latin typeface="微软雅黑" panose="020B0503020204020204" pitchFamily="34" charset="-122"/>
                <a:ea typeface="微软雅黑" panose="020B0503020204020204" pitchFamily="34" charset="-122"/>
              </a:rPr>
              <a:t>敷设吊线</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452777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470684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722857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2611979" y="2739697"/>
            <a:ext cx="6853036" cy="2000548"/>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避雷线安装</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）避雷线</a:t>
            </a:r>
            <a:r>
              <a:rPr lang="zh-CN" altLang="en-US" sz="2400" dirty="0">
                <a:solidFill>
                  <a:prstClr val="black"/>
                </a:solidFill>
              </a:rPr>
              <a:t>安装方式</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）避雷延伸线和</a:t>
            </a:r>
            <a:r>
              <a:rPr lang="zh-CN" altLang="en-US" sz="2400" dirty="0" smtClean="0">
                <a:solidFill>
                  <a:prstClr val="black"/>
                </a:solidFill>
              </a:rPr>
              <a:t>接地电阻</a:t>
            </a:r>
            <a:endParaRPr lang="en-US" altLang="zh-CN" sz="2400" dirty="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5.2.7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路附属设备安装</a:t>
            </a:r>
          </a:p>
        </p:txBody>
      </p:sp>
    </p:spTree>
    <p:extLst>
      <p:ext uri="{BB962C8B-B14F-4D97-AF65-F5344CB8AC3E}">
        <p14:creationId xmlns:p14="http://schemas.microsoft.com/office/powerpoint/2010/main" val="33386634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3156728" y="2574327"/>
            <a:ext cx="6853036" cy="224676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吊线接地线安装</a:t>
            </a:r>
            <a:endParaRPr lang="en-US" altLang="zh-CN" sz="2800" b="1" dirty="0" smtClean="0">
              <a:solidFill>
                <a:prstClr val="black"/>
              </a:solidFill>
            </a:endParaRPr>
          </a:p>
          <a:p>
            <a:r>
              <a:rPr lang="zh-CN" altLang="en-US" sz="2800" b="1" dirty="0" smtClean="0">
                <a:solidFill>
                  <a:prstClr val="black"/>
                </a:solidFill>
              </a:rPr>
              <a:t>   </a:t>
            </a:r>
            <a:endParaRPr lang="en-US" altLang="zh-CN" sz="2800" b="1" dirty="0" smtClean="0">
              <a:solidFill>
                <a:prstClr val="black"/>
              </a:solidFill>
            </a:endParaRPr>
          </a:p>
          <a:p>
            <a:r>
              <a:rPr lang="en-US" altLang="zh-CN" sz="2800" b="1" dirty="0" smtClean="0">
                <a:solidFill>
                  <a:prstClr val="black"/>
                </a:solidFill>
              </a:rPr>
              <a:t>3</a:t>
            </a:r>
            <a:r>
              <a:rPr lang="en-US" altLang="zh-CN" sz="2800" b="1" dirty="0">
                <a:solidFill>
                  <a:prstClr val="black"/>
                </a:solidFill>
              </a:rPr>
              <a:t>. </a:t>
            </a:r>
            <a:r>
              <a:rPr lang="zh-CN" altLang="en-US" sz="2800" b="1" dirty="0">
                <a:solidFill>
                  <a:prstClr val="black"/>
                </a:solidFill>
              </a:rPr>
              <a:t>上杆钉</a:t>
            </a:r>
            <a:r>
              <a:rPr lang="zh-CN" altLang="en-US" sz="2800" b="1" dirty="0" smtClean="0">
                <a:solidFill>
                  <a:prstClr val="black"/>
                </a:solidFill>
              </a:rPr>
              <a:t>安装</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a:solidFill>
                  <a:prstClr val="black"/>
                </a:solidFill>
              </a:rPr>
              <a:t>4. </a:t>
            </a:r>
            <a:r>
              <a:rPr lang="zh-CN" altLang="en-US" sz="2800" b="1" dirty="0">
                <a:solidFill>
                  <a:prstClr val="black"/>
                </a:solidFill>
              </a:rPr>
              <a:t>电力绝缘保护管</a:t>
            </a:r>
            <a:r>
              <a:rPr lang="zh-CN" altLang="en-US" sz="2800" b="1" dirty="0" smtClean="0">
                <a:solidFill>
                  <a:prstClr val="black"/>
                </a:solidFill>
              </a:rPr>
              <a:t>安装</a:t>
            </a:r>
            <a:endParaRPr lang="en-US" altLang="zh-CN" sz="2800" b="1" dirty="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5.2.7   </a:t>
            </a:r>
            <a:r>
              <a:rPr lang="zh-CN" altLang="en-US" sz="3200" dirty="0" smtClean="0">
                <a:solidFill>
                  <a:prstClr val="white"/>
                </a:solidFill>
                <a:latin typeface="微软雅黑" panose="020B0503020204020204" pitchFamily="34" charset="-122"/>
                <a:ea typeface="微软雅黑" panose="020B0503020204020204" pitchFamily="34" charset="-122"/>
              </a:rPr>
              <a:t>杆</a:t>
            </a:r>
            <a:r>
              <a:rPr lang="zh-CN" altLang="en-US" sz="3200" dirty="0">
                <a:solidFill>
                  <a:prstClr val="white"/>
                </a:solidFill>
                <a:latin typeface="微软雅黑" panose="020B0503020204020204" pitchFamily="34" charset="-122"/>
                <a:ea typeface="微软雅黑" panose="020B0503020204020204" pitchFamily="34" charset="-122"/>
              </a:rPr>
              <a:t>路附属设备安装</a:t>
            </a:r>
          </a:p>
        </p:txBody>
      </p:sp>
    </p:spTree>
    <p:extLst>
      <p:ext uri="{BB962C8B-B14F-4D97-AF65-F5344CB8AC3E}">
        <p14:creationId xmlns:p14="http://schemas.microsoft.com/office/powerpoint/2010/main" val="33964834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杆线材料检验</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路由复测</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立杆</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拉线安装</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5.2.4</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189166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21" name="矩形 20"/>
          <p:cNvSpPr/>
          <p:nvPr/>
        </p:nvSpPr>
        <p:spPr>
          <a:xfrm>
            <a:off x="991082" y="1737015"/>
            <a:ext cx="2559050" cy="460375"/>
          </a:xfrm>
          <a:prstGeom prst="rect">
            <a:avLst/>
          </a:prstGeom>
        </p:spPr>
        <p:txBody>
          <a:bodyPr wrap="none">
            <a:spAutoFit/>
          </a:bodyPr>
          <a:lstStyle/>
          <a:p>
            <a:pPr algn="ctr" eaLnBrk="0" hangingPunct="0"/>
            <a:r>
              <a:rPr kumimoji="1" lang="en-US" altLang="zh-CN" sz="2400" b="1" dirty="0" smtClean="0">
                <a:latin typeface="+mn-ea"/>
                <a:ea typeface="+mn-ea"/>
                <a:cs typeface="+mn-ea"/>
              </a:rPr>
              <a:t>2.</a:t>
            </a:r>
            <a:r>
              <a:rPr kumimoji="1" lang="zh-CN" altLang="en-US" sz="2400" b="1" dirty="0" smtClean="0">
                <a:latin typeface="+mn-ea"/>
                <a:ea typeface="+mn-ea"/>
                <a:cs typeface="+mn-ea"/>
              </a:rPr>
              <a:t>按缆芯结构划分</a:t>
            </a:r>
          </a:p>
        </p:txBody>
      </p:sp>
      <p:sp>
        <p:nvSpPr>
          <p:cNvPr id="31" name="矩形 30"/>
          <p:cNvSpPr/>
          <p:nvPr/>
        </p:nvSpPr>
        <p:spPr>
          <a:xfrm>
            <a:off x="1823387" y="5356241"/>
            <a:ext cx="1643058" cy="369332"/>
          </a:xfrm>
          <a:prstGeom prst="rect">
            <a:avLst/>
          </a:prstGeom>
        </p:spPr>
        <p:txBody>
          <a:bodyPr wrap="square">
            <a:spAutoFit/>
          </a:bodyPr>
          <a:lstStyle/>
          <a:p>
            <a:pPr algn="ctr" eaLnBrk="0" hangingPunct="0"/>
            <a:r>
              <a:rPr kumimoji="1" lang="zh-CN" altLang="en-US" b="1" dirty="0" smtClean="0">
                <a:latin typeface="Arial" panose="020B0604020202020204" pitchFamily="34" charset="0"/>
                <a:ea typeface="宋体" panose="02010600030101010101" pitchFamily="2" charset="-122"/>
              </a:rPr>
              <a:t>中心管式光缆</a:t>
            </a:r>
            <a:endParaRPr kumimoji="1" lang="en-US" altLang="zh-CN" b="1" dirty="0">
              <a:latin typeface="Arial" panose="020B0604020202020204" pitchFamily="34" charset="0"/>
              <a:ea typeface="宋体" panose="02010600030101010101" pitchFamily="2" charset="-122"/>
            </a:endParaRPr>
          </a:p>
        </p:txBody>
      </p:sp>
      <p:sp>
        <p:nvSpPr>
          <p:cNvPr id="32" name="矩形 31"/>
          <p:cNvSpPr/>
          <p:nvPr/>
        </p:nvSpPr>
        <p:spPr>
          <a:xfrm>
            <a:off x="4895221" y="5356241"/>
            <a:ext cx="1338828" cy="369332"/>
          </a:xfrm>
          <a:prstGeom prst="rect">
            <a:avLst/>
          </a:prstGeom>
        </p:spPr>
        <p:txBody>
          <a:bodyPr wrap="none">
            <a:spAutoFit/>
          </a:bodyPr>
          <a:lstStyle/>
          <a:p>
            <a:pPr algn="ctr" eaLnBrk="0" hangingPunct="0"/>
            <a:r>
              <a:rPr kumimoji="1" lang="zh-CN" altLang="en-US" b="1" dirty="0" smtClean="0">
                <a:latin typeface="Arial" panose="020B0604020202020204" pitchFamily="34" charset="0"/>
                <a:ea typeface="宋体" panose="02010600030101010101" pitchFamily="2" charset="-122"/>
              </a:rPr>
              <a:t>骨架式光缆</a:t>
            </a:r>
            <a:endParaRPr kumimoji="1" lang="en-US" altLang="zh-CN" b="1" dirty="0">
              <a:latin typeface="Arial" panose="020B0604020202020204" pitchFamily="34" charset="0"/>
              <a:ea typeface="宋体" panose="02010600030101010101" pitchFamily="2" charset="-122"/>
            </a:endParaRPr>
          </a:p>
        </p:txBody>
      </p:sp>
      <p:sp>
        <p:nvSpPr>
          <p:cNvPr id="33" name="矩形 32"/>
          <p:cNvSpPr/>
          <p:nvPr/>
        </p:nvSpPr>
        <p:spPr>
          <a:xfrm>
            <a:off x="7908956" y="5356241"/>
            <a:ext cx="1357306" cy="369332"/>
          </a:xfrm>
          <a:prstGeom prst="rect">
            <a:avLst/>
          </a:prstGeom>
        </p:spPr>
        <p:txBody>
          <a:bodyPr wrap="square">
            <a:spAutoFit/>
          </a:bodyPr>
          <a:lstStyle/>
          <a:p>
            <a:pPr algn="ctr" eaLnBrk="0" hangingPunct="0"/>
            <a:r>
              <a:rPr kumimoji="1" lang="zh-CN" altLang="en-US" b="1" dirty="0" smtClean="0">
                <a:latin typeface="Arial" panose="020B0604020202020204" pitchFamily="34" charset="0"/>
                <a:ea typeface="宋体" panose="02010600030101010101" pitchFamily="2" charset="-122"/>
              </a:rPr>
              <a:t>层绞式光缆</a:t>
            </a:r>
            <a:endParaRPr kumimoji="1" lang="en-US" altLang="zh-CN" b="1" dirty="0">
              <a:latin typeface="Arial" panose="020B0604020202020204" pitchFamily="34" charset="0"/>
              <a:ea typeface="宋体" panose="02010600030101010101" pitchFamily="2" charset="-122"/>
            </a:endParaRPr>
          </a:p>
        </p:txBody>
      </p:sp>
      <p:pic>
        <p:nvPicPr>
          <p:cNvPr id="68612" name="Picture 4"/>
          <p:cNvPicPr>
            <a:picLocks noChangeAspect="1" noChangeArrowheads="1"/>
          </p:cNvPicPr>
          <p:nvPr/>
        </p:nvPicPr>
        <p:blipFill>
          <a:blip r:embed="rId3" cstate="print"/>
          <a:srcRect/>
          <a:stretch>
            <a:fillRect/>
          </a:stretch>
        </p:blipFill>
        <p:spPr bwMode="auto">
          <a:xfrm>
            <a:off x="7488997" y="3143248"/>
            <a:ext cx="3191703" cy="2025653"/>
          </a:xfrm>
          <a:prstGeom prst="rect">
            <a:avLst/>
          </a:prstGeom>
          <a:noFill/>
          <a:ln w="9525">
            <a:noFill/>
            <a:miter lim="800000"/>
            <a:headEnd/>
            <a:tailEnd/>
          </a:ln>
          <a:effectLst/>
        </p:spPr>
      </p:pic>
      <p:pic>
        <p:nvPicPr>
          <p:cNvPr id="68613" name="Picture 5"/>
          <p:cNvPicPr>
            <a:picLocks noChangeAspect="1" noChangeArrowheads="1"/>
          </p:cNvPicPr>
          <p:nvPr/>
        </p:nvPicPr>
        <p:blipFill>
          <a:blip r:embed="rId4" cstate="print"/>
          <a:srcRect/>
          <a:stretch>
            <a:fillRect/>
          </a:stretch>
        </p:blipFill>
        <p:spPr bwMode="auto">
          <a:xfrm>
            <a:off x="1536700" y="3000372"/>
            <a:ext cx="2643174" cy="2071702"/>
          </a:xfrm>
          <a:prstGeom prst="rect">
            <a:avLst/>
          </a:prstGeom>
          <a:noFill/>
          <a:ln w="9525">
            <a:noFill/>
            <a:miter lim="800000"/>
            <a:headEnd/>
            <a:tailEnd/>
          </a:ln>
          <a:effectLst/>
        </p:spPr>
      </p:pic>
      <p:pic>
        <p:nvPicPr>
          <p:cNvPr id="68614" name="Picture 6"/>
          <p:cNvPicPr>
            <a:picLocks noChangeAspect="1" noChangeArrowheads="1"/>
          </p:cNvPicPr>
          <p:nvPr/>
        </p:nvPicPr>
        <p:blipFill>
          <a:blip r:embed="rId5" cstate="print"/>
          <a:srcRect/>
          <a:stretch>
            <a:fillRect/>
          </a:stretch>
        </p:blipFill>
        <p:spPr bwMode="auto">
          <a:xfrm>
            <a:off x="4322750" y="3000372"/>
            <a:ext cx="2995613" cy="2141537"/>
          </a:xfrm>
          <a:prstGeom prst="rect">
            <a:avLst/>
          </a:prstGeom>
          <a:noFill/>
          <a:ln w="9525">
            <a:noFill/>
            <a:miter lim="800000"/>
            <a:headEnd/>
            <a:tailEnd/>
          </a:ln>
          <a:effectLst/>
        </p:spPr>
      </p:pic>
      <p:pic>
        <p:nvPicPr>
          <p:cNvPr id="4" name="图片 3"/>
          <p:cNvPicPr>
            <a:picLocks noChangeAspect="1"/>
          </p:cNvPicPr>
          <p:nvPr/>
        </p:nvPicPr>
        <p:blipFill>
          <a:blip r:embed="rId6"/>
          <a:stretch>
            <a:fillRect/>
          </a:stretch>
        </p:blipFill>
        <p:spPr>
          <a:xfrm>
            <a:off x="1644015" y="3921760"/>
            <a:ext cx="264160" cy="317500"/>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zh-CN" altLang="en-US"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   </a:t>
            </a:r>
            <a:r>
              <a:rPr lang="zh-CN" altLang="en-US" sz="3200" dirty="0" smtClean="0">
                <a:solidFill>
                  <a:prstClr val="white"/>
                </a:solidFill>
                <a:latin typeface="微软雅黑" panose="020B0503020204020204" pitchFamily="34" charset="-122"/>
                <a:ea typeface="微软雅黑" panose="020B0503020204020204" pitchFamily="34" charset="-122"/>
              </a:rPr>
              <a:t>架空</a:t>
            </a:r>
            <a:r>
              <a:rPr lang="zh-CN" altLang="en-US" sz="3200" dirty="0">
                <a:solidFill>
                  <a:prstClr val="white"/>
                </a:solidFill>
                <a:latin typeface="微软雅黑" panose="020B0503020204020204" pitchFamily="34" charset="-122"/>
                <a:ea typeface="微软雅黑" panose="020B0503020204020204" pitchFamily="34" charset="-122"/>
              </a:rPr>
              <a:t>杆路建筑</a:t>
            </a:r>
          </a:p>
        </p:txBody>
      </p:sp>
      <p:sp>
        <p:nvSpPr>
          <p:cNvPr id="6" name="文本框 34"/>
          <p:cNvSpPr/>
          <p:nvPr/>
        </p:nvSpPr>
        <p:spPr>
          <a:xfrm>
            <a:off x="3753965" y="1752295"/>
            <a:ext cx="3540901"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撑杆安装</a:t>
            </a:r>
          </a:p>
        </p:txBody>
      </p:sp>
      <p:sp>
        <p:nvSpPr>
          <p:cNvPr id="7" name="Oval 9"/>
          <p:cNvSpPr/>
          <p:nvPr/>
        </p:nvSpPr>
        <p:spPr>
          <a:xfrm>
            <a:off x="2014066" y="182373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5.2.5</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53966" y="3063807"/>
            <a:ext cx="4153744"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敷设吊线</a:t>
            </a:r>
          </a:p>
        </p:txBody>
      </p:sp>
      <p:sp>
        <p:nvSpPr>
          <p:cNvPr id="18" name="椭圆 17"/>
          <p:cNvSpPr/>
          <p:nvPr>
            <p:custDataLst>
              <p:tags r:id="rId1"/>
            </p:custDataLst>
          </p:nvPr>
        </p:nvSpPr>
        <p:spPr>
          <a:xfrm>
            <a:off x="8594725" y="2936875"/>
            <a:ext cx="2419350" cy="2419350"/>
          </a:xfrm>
          <a:prstGeom prst="ellipse">
            <a:avLst/>
          </a:prstGeom>
          <a:blipFill dpi="0" rotWithShape="1">
            <a:blip r:embed="rId8"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41066" y="317651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5.2.6</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53966" y="4358971"/>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杆路附属设备安装</a:t>
            </a:r>
          </a:p>
        </p:txBody>
      </p:sp>
      <p:sp>
        <p:nvSpPr>
          <p:cNvPr id="11" name="Oval 9"/>
          <p:cNvSpPr/>
          <p:nvPr>
            <p:custDataLst>
              <p:tags r:id="rId4"/>
            </p:custDataLst>
          </p:nvPr>
        </p:nvSpPr>
        <p:spPr>
          <a:xfrm>
            <a:off x="2141066" y="447168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5.2.7</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6" name="文本框 34"/>
          <p:cNvSpPr/>
          <p:nvPr/>
        </p:nvSpPr>
        <p:spPr>
          <a:xfrm>
            <a:off x="3753966" y="564243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号杆</a:t>
            </a:r>
          </a:p>
        </p:txBody>
      </p:sp>
      <p:sp>
        <p:nvSpPr>
          <p:cNvPr id="17" name="Oval 9"/>
          <p:cNvSpPr/>
          <p:nvPr>
            <p:custDataLst>
              <p:tags r:id="rId5"/>
            </p:custDataLst>
          </p:nvPr>
        </p:nvSpPr>
        <p:spPr>
          <a:xfrm>
            <a:off x="2141066" y="575514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5.2.8</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2108143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7"/>
                                        </p:tgtEl>
                                        <p:attrNameLst>
                                          <p:attrName>style.visibility</p:attrName>
                                        </p:attrNameLst>
                                      </p:cBhvr>
                                      <p:to>
                                        <p:strVal val="visible"/>
                                      </p:to>
                                    </p:set>
                                    <p:animEffect transition="in" filter="circle(in)">
                                      <p:cBhvr>
                                        <p:cTn id="77" dur="2000"/>
                                        <p:tgtEl>
                                          <p:spTgt spid="17"/>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16"/>
                                        </p:tgtEl>
                                        <p:attrNameLst>
                                          <p:attrName>style.visibility</p:attrName>
                                        </p:attrNameLst>
                                      </p:cBhvr>
                                      <p:to>
                                        <p:strVal val="visible"/>
                                      </p:to>
                                    </p:set>
                                    <p:anim calcmode="lin" valueType="num">
                                      <p:cBhvr additive="base">
                                        <p:cTn id="82" dur="500" fill="hold"/>
                                        <p:tgtEl>
                                          <p:spTgt spid="16"/>
                                        </p:tgtEl>
                                        <p:attrNameLst>
                                          <p:attrName>ppt_x</p:attrName>
                                        </p:attrNameLst>
                                      </p:cBhvr>
                                      <p:tavLst>
                                        <p:tav tm="0">
                                          <p:val>
                                            <p:strVal val="#ppt_x"/>
                                          </p:val>
                                        </p:tav>
                                        <p:tav tm="100000">
                                          <p:val>
                                            <p:strVal val="#ppt_x"/>
                                          </p:val>
                                        </p:tav>
                                      </p:tavLst>
                                    </p:anim>
                                    <p:anim calcmode="lin" valueType="num">
                                      <p:cBhvr additive="base">
                                        <p:cTn id="8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P spid="16" grpId="0"/>
      <p:bldP spid="17"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9220" name="文本框 7"/>
          <p:cNvSpPr txBox="1"/>
          <p:nvPr/>
        </p:nvSpPr>
        <p:spPr>
          <a:xfrm>
            <a:off x="1128410" y="2836973"/>
            <a:ext cx="8998084" cy="1200329"/>
          </a:xfrm>
          <a:prstGeom prst="rect">
            <a:avLst/>
          </a:prstGeom>
          <a:noFill/>
          <a:ln w="9525">
            <a:noFill/>
          </a:ln>
        </p:spPr>
        <p:txBody>
          <a:bodyPr wrap="square">
            <a:spAutoFit/>
          </a:bodyPr>
          <a:lstStyle/>
          <a:p>
            <a:r>
              <a:rPr lang="zh-CN" altLang="en-US" sz="2400" dirty="0" smtClean="0">
                <a:solidFill>
                  <a:prstClr val="black"/>
                </a:solidFill>
              </a:rPr>
              <a:t>        通信</a:t>
            </a:r>
            <a:r>
              <a:rPr lang="zh-CN" altLang="en-US" sz="2400" dirty="0">
                <a:solidFill>
                  <a:prstClr val="black"/>
                </a:solidFill>
              </a:rPr>
              <a:t>电杆的标示内容、编号方法、号杆方式应按设计要求确定。号杆最末一个字或杆</a:t>
            </a:r>
            <a:r>
              <a:rPr lang="zh-CN" altLang="en-US" sz="2400" dirty="0" smtClean="0">
                <a:solidFill>
                  <a:prstClr val="black"/>
                </a:solidFill>
              </a:rPr>
              <a:t>号牌</a:t>
            </a:r>
            <a:r>
              <a:rPr lang="zh-CN" altLang="en-US" sz="2400" dirty="0">
                <a:solidFill>
                  <a:prstClr val="black"/>
                </a:solidFill>
              </a:rPr>
              <a:t>下边缘应距地面</a:t>
            </a:r>
            <a:r>
              <a:rPr lang="en-US" altLang="zh-CN" sz="2400" dirty="0">
                <a:solidFill>
                  <a:prstClr val="black"/>
                </a:solidFill>
              </a:rPr>
              <a:t>2.5m,</a:t>
            </a:r>
            <a:r>
              <a:rPr lang="zh-CN" altLang="en-US" sz="2400" dirty="0">
                <a:solidFill>
                  <a:prstClr val="black"/>
                </a:solidFill>
              </a:rPr>
              <a:t>杆号应面向街道或</a:t>
            </a:r>
            <a:r>
              <a:rPr lang="zh-CN" altLang="en-US" sz="2400" dirty="0" smtClean="0">
                <a:solidFill>
                  <a:prstClr val="black"/>
                </a:solidFill>
              </a:rPr>
              <a:t>道路。</a:t>
            </a:r>
            <a:endParaRPr lang="en-US" altLang="zh-CN" sz="2400" dirty="0">
              <a:solidFill>
                <a:prstClr val="black"/>
              </a:solidFill>
            </a:endParaRPr>
          </a:p>
        </p:txBody>
      </p:sp>
      <p:sp>
        <p:nvSpPr>
          <p:cNvPr id="6" name="TextBox 4"/>
          <p:cNvSpPr txBox="1"/>
          <p:nvPr/>
        </p:nvSpPr>
        <p:spPr>
          <a:xfrm>
            <a:off x="909638" y="371475"/>
            <a:ext cx="667793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5.2.8   </a:t>
            </a:r>
            <a:r>
              <a:rPr lang="zh-CN" altLang="en-US" sz="3200" dirty="0" smtClean="0">
                <a:solidFill>
                  <a:prstClr val="white"/>
                </a:solidFill>
                <a:latin typeface="微软雅黑" panose="020B0503020204020204" pitchFamily="34" charset="-122"/>
                <a:ea typeface="微软雅黑" panose="020B0503020204020204" pitchFamily="34" charset="-122"/>
              </a:rPr>
              <a:t>号杆</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3132831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6"/>
                                        </p:tgtEl>
                                        <p:attrNameLst>
                                          <p:attrName>style.visibility</p:attrName>
                                        </p:attrNameLst>
                                      </p:cBhvr>
                                      <p:to>
                                        <p:strVal val="visible"/>
                                      </p:to>
                                    </p:set>
                                    <p:anim by="(-#ppt_w*2)" calcmode="lin" valueType="num">
                                      <p:cBhvr rctx="PPT">
                                        <p:cTn id="12" dur="500" autoRev="1" fill="hold">
                                          <p:stCondLst>
                                            <p:cond delay="0"/>
                                          </p:stCondLst>
                                        </p:cTn>
                                        <p:tgtEl>
                                          <p:spTgt spid="6"/>
                                        </p:tgtEl>
                                        <p:attrNameLst>
                                          <p:attrName>ppt_w</p:attrName>
                                        </p:attrNameLst>
                                      </p:cBhvr>
                                    </p:anim>
                                    <p:anim by="(#ppt_w*0.50)" calcmode="lin" valueType="num">
                                      <p:cBhvr>
                                        <p:cTn id="13" dur="500" decel="50000" autoRev="1" fill="hold">
                                          <p:stCondLst>
                                            <p:cond delay="0"/>
                                          </p:stCondLst>
                                        </p:cTn>
                                        <p:tgtEl>
                                          <p:spTgt spid="6"/>
                                        </p:tgtEl>
                                        <p:attrNameLst>
                                          <p:attrName>ppt_x</p:attrName>
                                        </p:attrNameLst>
                                      </p:cBhvr>
                                    </p:anim>
                                    <p:anim from="(-#ppt_h/2)" to="(#ppt_y)" calcmode="lin" valueType="num">
                                      <p:cBhvr>
                                        <p:cTn id="14" dur="1000" fill="hold">
                                          <p:stCondLst>
                                            <p:cond delay="0"/>
                                          </p:stCondLst>
                                        </p:cTn>
                                        <p:tgtEl>
                                          <p:spTgt spid="6"/>
                                        </p:tgtEl>
                                        <p:attrNameLst>
                                          <p:attrName>ppt_y</p:attrName>
                                        </p:attrNameLst>
                                      </p:cBhvr>
                                    </p:anim>
                                    <p:animRot by="21600000">
                                      <p:cBhvr>
                                        <p:cTn id="15" dur="1000" fill="hold">
                                          <p:stCondLst>
                                            <p:cond delay="0"/>
                                          </p:stCondLst>
                                        </p:cTn>
                                        <p:tgtEl>
                                          <p:spTgt spid="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719130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26766155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第六章</a:t>
              </a:r>
              <a:endParaRPr lang="zh-CN" altLang="en-US" sz="4400" noProof="1">
                <a:solidFill>
                  <a:prstClr val="white"/>
                </a:solidFill>
              </a:endParaRPr>
            </a:p>
          </p:txBody>
        </p:sp>
      </p:grpSp>
      <p:sp>
        <p:nvSpPr>
          <p:cNvPr id="13" name="TextBox 7"/>
          <p:cNvSpPr txBox="1"/>
          <p:nvPr/>
        </p:nvSpPr>
        <p:spPr>
          <a:xfrm>
            <a:off x="4858633" y="221297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58633" y="358318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88833" y="352444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6.1  FTTX</a:t>
            </a:r>
            <a:r>
              <a:rPr lang="zh-CN" altLang="en-US" sz="2000" b="0" spc="225" noProof="1">
                <a:solidFill>
                  <a:srgbClr val="FF0000"/>
                </a:solidFill>
                <a:latin typeface="微软雅黑" panose="020B0503020204020204" pitchFamily="34" charset="-122"/>
                <a:ea typeface="微软雅黑" panose="020B0503020204020204" pitchFamily="34" charset="-122"/>
              </a:rPr>
              <a:t>概念与分类</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57047" y="296703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74508" y="41562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04708" y="4099119"/>
            <a:ext cx="5153860"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6.2  FTTX PON</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技术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74509" y="465759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04708" y="460044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6.3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主要设备</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74508" y="515130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204708" y="509415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6.4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入户光缆施工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74509" y="565328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204708" y="559613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6.5  FTTX</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跳纤规范</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9305230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6.1   FTTX</a:t>
            </a:r>
            <a:r>
              <a:rPr lang="zh-CN" altLang="en-US" sz="3200" dirty="0">
                <a:solidFill>
                  <a:prstClr val="white"/>
                </a:solidFill>
                <a:latin typeface="微软雅黑" panose="020B0503020204020204" pitchFamily="34" charset="-122"/>
                <a:ea typeface="微软雅黑" panose="020B0503020204020204" pitchFamily="34" charset="-122"/>
              </a:rPr>
              <a:t>概念与</a:t>
            </a:r>
            <a:r>
              <a:rPr lang="zh-CN" altLang="en-US" sz="3200" dirty="0" smtClean="0">
                <a:solidFill>
                  <a:prstClr val="white"/>
                </a:solidFill>
                <a:latin typeface="微软雅黑" panose="020B0503020204020204" pitchFamily="34" charset="-122"/>
                <a:ea typeface="微软雅黑" panose="020B0503020204020204" pitchFamily="34" charset="-122"/>
              </a:rPr>
              <a:t>分类段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114763" y="2111784"/>
            <a:ext cx="10363876" cy="3108543"/>
          </a:xfrm>
          <a:prstGeom prst="rect">
            <a:avLst/>
          </a:prstGeom>
          <a:noFill/>
          <a:ln w="9525">
            <a:noFill/>
          </a:ln>
        </p:spPr>
        <p:txBody>
          <a:bodyPr wrap="square">
            <a:spAutoFit/>
          </a:bodyPr>
          <a:lstStyle/>
          <a:p>
            <a:r>
              <a:rPr lang="en-US" altLang="zh-CN" sz="2800" b="1" dirty="0" smtClean="0">
                <a:solidFill>
                  <a:prstClr val="black"/>
                </a:solidFill>
              </a:rPr>
              <a:t>1. FTTX</a:t>
            </a:r>
            <a:r>
              <a:rPr lang="zh-CN" altLang="en-US" sz="2800" b="1" dirty="0" smtClean="0">
                <a:solidFill>
                  <a:prstClr val="black"/>
                </a:solidFill>
              </a:rPr>
              <a:t>概念</a:t>
            </a:r>
            <a:endParaRPr lang="en-US" altLang="zh-CN" sz="2800" b="1" dirty="0" smtClean="0">
              <a:solidFill>
                <a:prstClr val="black"/>
              </a:solidFill>
            </a:endParaRPr>
          </a:p>
          <a:p>
            <a:pPr marL="457200" indent="-457200">
              <a:buFontTx/>
              <a:buAutoNum type="arabicPeriod"/>
            </a:pP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FTTX</a:t>
            </a:r>
            <a:r>
              <a:rPr lang="zh-CN" altLang="en-US" sz="2400" dirty="0">
                <a:solidFill>
                  <a:prstClr val="black"/>
                </a:solidFill>
              </a:rPr>
              <a:t>技术主要用于接入网络光纤化</a:t>
            </a:r>
            <a:r>
              <a:rPr lang="en-US" altLang="zh-CN" sz="2400" dirty="0">
                <a:solidFill>
                  <a:prstClr val="black"/>
                </a:solidFill>
              </a:rPr>
              <a:t>,</a:t>
            </a:r>
            <a:r>
              <a:rPr lang="zh-CN" altLang="en-US" sz="2400" dirty="0">
                <a:solidFill>
                  <a:prstClr val="black"/>
                </a:solidFill>
              </a:rPr>
              <a:t>范围可从区域电信机房的局端设备到用户的</a:t>
            </a:r>
            <a:r>
              <a:rPr lang="zh-CN" altLang="en-US" sz="2400" dirty="0" smtClean="0">
                <a:solidFill>
                  <a:prstClr val="black"/>
                </a:solidFill>
              </a:rPr>
              <a:t>终端设备。</a:t>
            </a:r>
            <a:r>
              <a:rPr lang="en-US" altLang="zh-CN" sz="2400" dirty="0" smtClean="0">
                <a:solidFill>
                  <a:prstClr val="black"/>
                </a:solidFill>
              </a:rPr>
              <a:t>FTTX</a:t>
            </a:r>
            <a:r>
              <a:rPr lang="zh-CN" altLang="en-US" sz="2400" dirty="0">
                <a:solidFill>
                  <a:prstClr val="black"/>
                </a:solidFill>
              </a:rPr>
              <a:t>有源光纤网络的成本相对高昂</a:t>
            </a:r>
            <a:r>
              <a:rPr lang="en-US" altLang="zh-CN" sz="2400" dirty="0">
                <a:solidFill>
                  <a:prstClr val="black"/>
                </a:solidFill>
              </a:rPr>
              <a:t>,</a:t>
            </a:r>
            <a:r>
              <a:rPr lang="zh-CN" altLang="en-US" sz="2400" dirty="0">
                <a:solidFill>
                  <a:prstClr val="black"/>
                </a:solidFill>
              </a:rPr>
              <a:t>在用户接入网中的应用很少</a:t>
            </a:r>
            <a:r>
              <a:rPr lang="en-US" altLang="zh-CN" sz="2400" dirty="0">
                <a:solidFill>
                  <a:prstClr val="black"/>
                </a:solidFill>
              </a:rPr>
              <a:t>,</a:t>
            </a:r>
            <a:r>
              <a:rPr lang="zh-CN" altLang="en-US" sz="2400" dirty="0">
                <a:solidFill>
                  <a:prstClr val="black"/>
                </a:solidFill>
              </a:rPr>
              <a:t>因此常说</a:t>
            </a:r>
            <a:r>
              <a:rPr lang="zh-CN" altLang="en-US" sz="2400" dirty="0" smtClean="0">
                <a:solidFill>
                  <a:prstClr val="black"/>
                </a:solidFill>
              </a:rPr>
              <a:t>的</a:t>
            </a:r>
            <a:r>
              <a:rPr lang="en-US" altLang="zh-CN" sz="2400" dirty="0" smtClean="0">
                <a:solidFill>
                  <a:prstClr val="black"/>
                </a:solidFill>
              </a:rPr>
              <a:t>FTTX</a:t>
            </a:r>
            <a:r>
              <a:rPr lang="zh-CN" altLang="en-US" sz="2400" dirty="0">
                <a:solidFill>
                  <a:prstClr val="black"/>
                </a:solidFill>
              </a:rPr>
              <a:t>网络一般是指无源光纤接入网。</a:t>
            </a:r>
            <a:r>
              <a:rPr lang="en-US" altLang="zh-CN" sz="2400" dirty="0">
                <a:solidFill>
                  <a:prstClr val="black"/>
                </a:solidFill>
              </a:rPr>
              <a:t>FTTX</a:t>
            </a:r>
            <a:r>
              <a:rPr lang="zh-CN" altLang="en-US" sz="2400" dirty="0">
                <a:solidFill>
                  <a:prstClr val="black"/>
                </a:solidFill>
              </a:rPr>
              <a:t>网络的结构可以是点对点</a:t>
            </a:r>
            <a:r>
              <a:rPr lang="en-US" altLang="zh-CN" sz="2400" dirty="0">
                <a:solidFill>
                  <a:prstClr val="black"/>
                </a:solidFill>
              </a:rPr>
              <a:t>(peer </a:t>
            </a:r>
            <a:r>
              <a:rPr lang="en-US" altLang="zh-CN" sz="2400" dirty="0" smtClean="0">
                <a:solidFill>
                  <a:prstClr val="black"/>
                </a:solidFill>
              </a:rPr>
              <a:t>to peer,P2P</a:t>
            </a:r>
            <a:r>
              <a:rPr lang="en-US" altLang="zh-CN" sz="2400" dirty="0">
                <a:solidFill>
                  <a:prstClr val="black"/>
                </a:solidFill>
              </a:rPr>
              <a:t>),</a:t>
            </a:r>
            <a:r>
              <a:rPr lang="zh-CN" altLang="en-US" sz="2400" dirty="0">
                <a:solidFill>
                  <a:prstClr val="black"/>
                </a:solidFill>
              </a:rPr>
              <a:t>也可以是点对多点</a:t>
            </a:r>
            <a:r>
              <a:rPr lang="en-US" altLang="zh-CN" sz="2400" dirty="0">
                <a:solidFill>
                  <a:prstClr val="black"/>
                </a:solidFill>
              </a:rPr>
              <a:t>(point </a:t>
            </a:r>
            <a:r>
              <a:rPr lang="en-US" altLang="zh-CN" sz="2400" dirty="0" smtClean="0">
                <a:solidFill>
                  <a:prstClr val="black"/>
                </a:solidFill>
              </a:rPr>
              <a:t>to multipoint,P2MP</a:t>
            </a:r>
            <a:r>
              <a:rPr lang="en-US" altLang="zh-CN" sz="2400" dirty="0">
                <a:solidFill>
                  <a:prstClr val="black"/>
                </a:solidFill>
              </a:rPr>
              <a:t>)</a:t>
            </a:r>
            <a:r>
              <a:rPr lang="zh-CN" altLang="en-US" sz="2400" dirty="0" smtClean="0">
                <a:solidFill>
                  <a:prstClr val="black"/>
                </a:solidFill>
              </a:rPr>
              <a:t>。其中</a:t>
            </a:r>
            <a:r>
              <a:rPr lang="en-US" altLang="zh-CN" sz="2400" dirty="0" smtClean="0">
                <a:solidFill>
                  <a:prstClr val="black"/>
                </a:solidFill>
              </a:rPr>
              <a:t>,</a:t>
            </a:r>
            <a:r>
              <a:rPr lang="en-US" altLang="zh-CN" sz="2400" dirty="0">
                <a:solidFill>
                  <a:prstClr val="black"/>
                </a:solidFill>
              </a:rPr>
              <a:t>P2P</a:t>
            </a:r>
            <a:r>
              <a:rPr lang="zh-CN" altLang="en-US" sz="2400" dirty="0">
                <a:solidFill>
                  <a:prstClr val="black"/>
                </a:solidFill>
              </a:rPr>
              <a:t>的成本较高</a:t>
            </a:r>
            <a:r>
              <a:rPr lang="en-US" altLang="zh-CN" sz="2400" dirty="0">
                <a:solidFill>
                  <a:prstClr val="black"/>
                </a:solidFill>
              </a:rPr>
              <a:t>,</a:t>
            </a:r>
            <a:r>
              <a:rPr lang="zh-CN" altLang="en-US" sz="2400" dirty="0">
                <a:solidFill>
                  <a:prstClr val="black"/>
                </a:solidFill>
              </a:rPr>
              <a:t>通常只用</a:t>
            </a:r>
            <a:r>
              <a:rPr lang="zh-CN" altLang="en-US" sz="2400" dirty="0" smtClean="0">
                <a:solidFill>
                  <a:prstClr val="black"/>
                </a:solidFill>
              </a:rPr>
              <a:t>于</a:t>
            </a:r>
            <a:r>
              <a:rPr lang="en-US" altLang="zh-CN" sz="2400" dirty="0" smtClean="0">
                <a:solidFill>
                  <a:prstClr val="black"/>
                </a:solidFill>
              </a:rPr>
              <a:t>VIP</a:t>
            </a:r>
            <a:r>
              <a:rPr lang="zh-CN" altLang="en-US" sz="2400" dirty="0">
                <a:solidFill>
                  <a:prstClr val="black"/>
                </a:solidFill>
              </a:rPr>
              <a:t>用户或有特殊需求的用户</a:t>
            </a:r>
            <a:r>
              <a:rPr lang="en-US" altLang="zh-CN" sz="2400" dirty="0">
                <a:solidFill>
                  <a:prstClr val="black"/>
                </a:solidFill>
              </a:rPr>
              <a:t>,</a:t>
            </a:r>
            <a:r>
              <a:rPr lang="zh-CN" altLang="en-US" sz="2400" dirty="0">
                <a:solidFill>
                  <a:prstClr val="black"/>
                </a:solidFill>
              </a:rPr>
              <a:t>大多数的</a:t>
            </a:r>
            <a:r>
              <a:rPr lang="en-US" altLang="zh-CN" sz="2400" dirty="0">
                <a:solidFill>
                  <a:prstClr val="black"/>
                </a:solidFill>
              </a:rPr>
              <a:t>FTTX</a:t>
            </a:r>
            <a:r>
              <a:rPr lang="zh-CN" altLang="en-US" sz="2400" dirty="0">
                <a:solidFill>
                  <a:prstClr val="black"/>
                </a:solidFill>
              </a:rPr>
              <a:t>网络采用的是</a:t>
            </a:r>
            <a:r>
              <a:rPr lang="en-US" altLang="zh-CN" sz="2400" dirty="0">
                <a:solidFill>
                  <a:prstClr val="black"/>
                </a:solidFill>
              </a:rPr>
              <a:t>P2MP</a:t>
            </a:r>
            <a:r>
              <a:rPr lang="zh-CN" altLang="en-US" sz="2400" dirty="0">
                <a:solidFill>
                  <a:prstClr val="black"/>
                </a:solidFill>
              </a:rPr>
              <a:t>结构。</a:t>
            </a:r>
          </a:p>
        </p:txBody>
      </p:sp>
    </p:spTree>
    <p:extLst>
      <p:ext uri="{BB962C8B-B14F-4D97-AF65-F5344CB8AC3E}">
        <p14:creationId xmlns:p14="http://schemas.microsoft.com/office/powerpoint/2010/main" val="6847039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6.1   FTTX</a:t>
            </a:r>
            <a:r>
              <a:rPr lang="zh-CN" altLang="en-US" sz="3200" dirty="0">
                <a:solidFill>
                  <a:prstClr val="white"/>
                </a:solidFill>
                <a:latin typeface="微软雅黑" panose="020B0503020204020204" pitchFamily="34" charset="-122"/>
                <a:ea typeface="微软雅黑" panose="020B0503020204020204" pitchFamily="34" charset="-122"/>
              </a:rPr>
              <a:t>概念与</a:t>
            </a:r>
            <a:r>
              <a:rPr lang="zh-CN" altLang="en-US" sz="3200" dirty="0" smtClean="0">
                <a:solidFill>
                  <a:prstClr val="white"/>
                </a:solidFill>
                <a:latin typeface="微软雅黑" panose="020B0503020204020204" pitchFamily="34" charset="-122"/>
                <a:ea typeface="微软雅黑" panose="020B0503020204020204" pitchFamily="34" charset="-122"/>
              </a:rPr>
              <a:t>分类段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114763" y="2452253"/>
            <a:ext cx="10363876" cy="2369880"/>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FTTX</a:t>
            </a:r>
            <a:r>
              <a:rPr lang="zh-CN" altLang="en-US" sz="2800" b="1" dirty="0">
                <a:solidFill>
                  <a:prstClr val="black"/>
                </a:solidFill>
              </a:rPr>
              <a:t>分类</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根据</a:t>
            </a:r>
            <a:r>
              <a:rPr lang="zh-CN" altLang="en-US" sz="2400" dirty="0">
                <a:solidFill>
                  <a:prstClr val="black"/>
                </a:solidFill>
              </a:rPr>
              <a:t>光网络单元</a:t>
            </a:r>
            <a:r>
              <a:rPr lang="en-US" altLang="zh-CN" sz="2400" dirty="0">
                <a:solidFill>
                  <a:prstClr val="black"/>
                </a:solidFill>
              </a:rPr>
              <a:t>(ONU)</a:t>
            </a:r>
            <a:r>
              <a:rPr lang="zh-CN" altLang="en-US" sz="2400" dirty="0">
                <a:solidFill>
                  <a:prstClr val="black"/>
                </a:solidFill>
              </a:rPr>
              <a:t>或光网络终端</a:t>
            </a:r>
            <a:r>
              <a:rPr lang="en-US" altLang="zh-CN" sz="2400" dirty="0">
                <a:solidFill>
                  <a:prstClr val="black"/>
                </a:solidFill>
              </a:rPr>
              <a:t>(ONT)</a:t>
            </a:r>
            <a:r>
              <a:rPr lang="zh-CN" altLang="en-US" sz="2400" dirty="0">
                <a:solidFill>
                  <a:prstClr val="black"/>
                </a:solidFill>
              </a:rPr>
              <a:t>在用户端的位置</a:t>
            </a:r>
            <a:r>
              <a:rPr lang="zh-CN" altLang="en-US" sz="2400" dirty="0" smtClean="0">
                <a:solidFill>
                  <a:prstClr val="black"/>
                </a:solidFill>
              </a:rPr>
              <a:t>不同</a:t>
            </a:r>
            <a:r>
              <a:rPr lang="en-US" altLang="zh-CN" sz="2400" dirty="0">
                <a:solidFill>
                  <a:prstClr val="black"/>
                </a:solidFill>
              </a:rPr>
              <a:t>,</a:t>
            </a:r>
            <a:r>
              <a:rPr lang="zh-CN" altLang="en-US" sz="2400" dirty="0">
                <a:solidFill>
                  <a:prstClr val="black"/>
                </a:solidFill>
              </a:rPr>
              <a:t>可将</a:t>
            </a:r>
            <a:r>
              <a:rPr lang="en-US" altLang="zh-CN" sz="2400" dirty="0">
                <a:solidFill>
                  <a:prstClr val="black"/>
                </a:solidFill>
              </a:rPr>
              <a:t>FTTX</a:t>
            </a:r>
            <a:r>
              <a:rPr lang="zh-CN" altLang="en-US" sz="2400" dirty="0">
                <a:solidFill>
                  <a:prstClr val="black"/>
                </a:solidFill>
              </a:rPr>
              <a:t>宽带光接入网分成光纤到交接箱</a:t>
            </a:r>
            <a:r>
              <a:rPr lang="en-US" altLang="zh-CN" sz="2400" dirty="0">
                <a:solidFill>
                  <a:prstClr val="black"/>
                </a:solidFill>
              </a:rPr>
              <a:t>(fiber </a:t>
            </a:r>
            <a:r>
              <a:rPr lang="en-US" altLang="zh-CN" sz="2400" dirty="0" smtClean="0">
                <a:solidFill>
                  <a:prstClr val="black"/>
                </a:solidFill>
              </a:rPr>
              <a:t>to the </a:t>
            </a:r>
            <a:r>
              <a:rPr lang="en-US" altLang="zh-CN" sz="2400" dirty="0" err="1" smtClean="0">
                <a:solidFill>
                  <a:prstClr val="black"/>
                </a:solidFill>
              </a:rPr>
              <a:t>cabinet,FTTCab</a:t>
            </a:r>
            <a:r>
              <a:rPr lang="en-US" altLang="zh-CN" sz="2400" dirty="0">
                <a:solidFill>
                  <a:prstClr val="black"/>
                </a:solidFill>
              </a:rPr>
              <a:t>)</a:t>
            </a:r>
            <a:r>
              <a:rPr lang="zh-CN" altLang="en-US" sz="2400" dirty="0">
                <a:solidFill>
                  <a:prstClr val="black"/>
                </a:solidFill>
              </a:rPr>
              <a:t>、光纤到</a:t>
            </a:r>
            <a:r>
              <a:rPr lang="zh-CN" altLang="en-US" sz="2400" dirty="0" smtClean="0">
                <a:solidFill>
                  <a:prstClr val="black"/>
                </a:solidFill>
              </a:rPr>
              <a:t>路边</a:t>
            </a:r>
            <a:r>
              <a:rPr lang="en-US" altLang="zh-CN" sz="2400" dirty="0">
                <a:solidFill>
                  <a:prstClr val="black"/>
                </a:solidFill>
              </a:rPr>
              <a:t>(fiber </a:t>
            </a:r>
            <a:r>
              <a:rPr lang="en-US" altLang="zh-CN" sz="2400" dirty="0" smtClean="0">
                <a:solidFill>
                  <a:prstClr val="black"/>
                </a:solidFill>
              </a:rPr>
              <a:t>to the </a:t>
            </a:r>
            <a:r>
              <a:rPr lang="en-US" altLang="zh-CN" sz="2400" dirty="0" err="1" smtClean="0">
                <a:solidFill>
                  <a:prstClr val="black"/>
                </a:solidFill>
              </a:rPr>
              <a:t>curb,FTTC</a:t>
            </a:r>
            <a:r>
              <a:rPr lang="en-US" altLang="zh-CN" sz="2400" dirty="0">
                <a:solidFill>
                  <a:prstClr val="black"/>
                </a:solidFill>
              </a:rPr>
              <a:t>)</a:t>
            </a:r>
            <a:r>
              <a:rPr lang="zh-CN" altLang="en-US" sz="2400" dirty="0">
                <a:solidFill>
                  <a:prstClr val="black"/>
                </a:solidFill>
              </a:rPr>
              <a:t>、光纤到大楼</a:t>
            </a:r>
            <a:r>
              <a:rPr lang="en-US" altLang="zh-CN" sz="2400" dirty="0">
                <a:solidFill>
                  <a:prstClr val="black"/>
                </a:solidFill>
              </a:rPr>
              <a:t>(fiber </a:t>
            </a:r>
            <a:r>
              <a:rPr lang="en-US" altLang="zh-CN" sz="2400" dirty="0" smtClean="0">
                <a:solidFill>
                  <a:prstClr val="black"/>
                </a:solidFill>
              </a:rPr>
              <a:t>to the </a:t>
            </a:r>
            <a:r>
              <a:rPr lang="en-US" altLang="zh-CN" sz="2400" dirty="0" err="1" smtClean="0">
                <a:solidFill>
                  <a:prstClr val="black"/>
                </a:solidFill>
              </a:rPr>
              <a:t>building,FTTB</a:t>
            </a:r>
            <a:r>
              <a:rPr lang="en-US" altLang="zh-CN" sz="2400" dirty="0">
                <a:solidFill>
                  <a:prstClr val="black"/>
                </a:solidFill>
              </a:rPr>
              <a:t>)</a:t>
            </a:r>
            <a:r>
              <a:rPr lang="zh-CN" altLang="en-US" sz="2400" dirty="0">
                <a:solidFill>
                  <a:prstClr val="black"/>
                </a:solidFill>
              </a:rPr>
              <a:t>、光纤到办公室</a:t>
            </a:r>
            <a:r>
              <a:rPr lang="en-US" altLang="zh-CN" sz="2400" dirty="0">
                <a:solidFill>
                  <a:prstClr val="black"/>
                </a:solidFill>
              </a:rPr>
              <a:t>(fiber </a:t>
            </a:r>
            <a:r>
              <a:rPr lang="en-US" altLang="zh-CN" sz="2400" dirty="0" smtClean="0">
                <a:solidFill>
                  <a:prstClr val="black"/>
                </a:solidFill>
              </a:rPr>
              <a:t>to the </a:t>
            </a:r>
            <a:r>
              <a:rPr lang="en-US" altLang="zh-CN" sz="2400" dirty="0" err="1" smtClean="0">
                <a:solidFill>
                  <a:prstClr val="black"/>
                </a:solidFill>
              </a:rPr>
              <a:t>office,FTTO</a:t>
            </a:r>
            <a:r>
              <a:rPr lang="en-US" altLang="zh-CN" sz="2400" dirty="0">
                <a:solidFill>
                  <a:prstClr val="black"/>
                </a:solidFill>
              </a:rPr>
              <a:t>)</a:t>
            </a:r>
            <a:r>
              <a:rPr lang="zh-CN" altLang="en-US" sz="2400" dirty="0">
                <a:solidFill>
                  <a:prstClr val="black"/>
                </a:solidFill>
              </a:rPr>
              <a:t>及光纤到户</a:t>
            </a:r>
            <a:r>
              <a:rPr lang="en-US" altLang="zh-CN" sz="2400" dirty="0">
                <a:solidFill>
                  <a:prstClr val="black"/>
                </a:solidFill>
              </a:rPr>
              <a:t>(fiber </a:t>
            </a:r>
            <a:r>
              <a:rPr lang="en-US" altLang="zh-CN" sz="2400" dirty="0" smtClean="0">
                <a:solidFill>
                  <a:prstClr val="black"/>
                </a:solidFill>
              </a:rPr>
              <a:t>to the </a:t>
            </a:r>
            <a:r>
              <a:rPr lang="en-US" altLang="zh-CN" sz="2400" dirty="0" err="1" smtClean="0">
                <a:solidFill>
                  <a:prstClr val="black"/>
                </a:solidFill>
              </a:rPr>
              <a:t>home,FTTH</a:t>
            </a:r>
            <a:r>
              <a:rPr lang="en-US" altLang="zh-CN" sz="2400" dirty="0">
                <a:solidFill>
                  <a:prstClr val="black"/>
                </a:solidFill>
              </a:rPr>
              <a:t>)</a:t>
            </a:r>
            <a:r>
              <a:rPr lang="zh-CN" altLang="en-US" sz="2400" dirty="0">
                <a:solidFill>
                  <a:prstClr val="black"/>
                </a:solidFill>
              </a:rPr>
              <a:t>等几种形式。</a:t>
            </a:r>
          </a:p>
        </p:txBody>
      </p:sp>
    </p:spTree>
    <p:extLst>
      <p:ext uri="{BB962C8B-B14F-4D97-AF65-F5344CB8AC3E}">
        <p14:creationId xmlns:p14="http://schemas.microsoft.com/office/powerpoint/2010/main" val="42341562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25082198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第六章</a:t>
              </a:r>
              <a:endParaRPr lang="zh-CN" altLang="en-US" sz="4400" noProof="1">
                <a:solidFill>
                  <a:prstClr val="white"/>
                </a:solidFill>
              </a:endParaRPr>
            </a:p>
          </p:txBody>
        </p:sp>
      </p:grpSp>
      <p:sp>
        <p:nvSpPr>
          <p:cNvPr id="13" name="TextBox 7"/>
          <p:cNvSpPr txBox="1"/>
          <p:nvPr/>
        </p:nvSpPr>
        <p:spPr>
          <a:xfrm>
            <a:off x="4858633" y="221297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58633" y="358318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88833" y="352444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6.1  FTTX</a:t>
            </a:r>
            <a:r>
              <a:rPr lang="zh-CN" altLang="en-US" sz="2000" b="0" spc="225" noProof="1">
                <a:solidFill>
                  <a:prstClr val="black"/>
                </a:solidFill>
                <a:latin typeface="微软雅黑" panose="020B0503020204020204" pitchFamily="34" charset="-122"/>
                <a:ea typeface="微软雅黑" panose="020B0503020204020204" pitchFamily="34" charset="-122"/>
              </a:rPr>
              <a:t>概念与分类</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57047" y="296703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74508" y="41562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04708" y="4099119"/>
            <a:ext cx="5153860"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6.2  FTTX PON</a:t>
            </a:r>
            <a:r>
              <a:rPr lang="zh-CN" altLang="en-US" sz="2000" b="0" spc="225" noProof="1">
                <a:solidFill>
                  <a:srgbClr val="FF0000"/>
                </a:solidFill>
                <a:latin typeface="微软雅黑" panose="020B0503020204020204" pitchFamily="34" charset="-122"/>
                <a:ea typeface="微软雅黑" panose="020B0503020204020204" pitchFamily="34" charset="-122"/>
              </a:rPr>
              <a:t>技术</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74509" y="465759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04708" y="460044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6.3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主要设备</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74508" y="515130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204708" y="509415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6.4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入户光缆施工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74509" y="565328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204708" y="559613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6.5  FTTX</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跳纤规范</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7047138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6.2   FTTX </a:t>
            </a:r>
            <a:r>
              <a:rPr lang="en-US" altLang="zh-CN" sz="3200" dirty="0" smtClean="0">
                <a:solidFill>
                  <a:prstClr val="white"/>
                </a:solidFill>
                <a:latin typeface="微软雅黑" panose="020B0503020204020204" pitchFamily="34" charset="-122"/>
                <a:ea typeface="微软雅黑" panose="020B0503020204020204" pitchFamily="34" charset="-122"/>
              </a:rPr>
              <a:t> PON</a:t>
            </a:r>
            <a:r>
              <a:rPr lang="zh-CN" altLang="en-US" sz="3200" dirty="0">
                <a:solidFill>
                  <a:prstClr val="white"/>
                </a:solidFill>
                <a:latin typeface="微软雅黑" panose="020B0503020204020204" pitchFamily="34" charset="-122"/>
                <a:ea typeface="微软雅黑" panose="020B0503020204020204" pitchFamily="34" charset="-122"/>
              </a:rPr>
              <a:t>技术</a:t>
            </a:r>
          </a:p>
        </p:txBody>
      </p:sp>
      <p:sp>
        <p:nvSpPr>
          <p:cNvPr id="9220" name="文本框 7"/>
          <p:cNvSpPr txBox="1"/>
          <p:nvPr/>
        </p:nvSpPr>
        <p:spPr>
          <a:xfrm>
            <a:off x="314325" y="1576764"/>
            <a:ext cx="3849113" cy="4647426"/>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PON</a:t>
            </a:r>
            <a:r>
              <a:rPr lang="zh-CN" altLang="en-US" sz="2800" b="1" dirty="0">
                <a:solidFill>
                  <a:prstClr val="black"/>
                </a:solidFill>
              </a:rPr>
              <a:t>概念与基本</a:t>
            </a:r>
            <a:r>
              <a:rPr lang="zh-CN" altLang="en-US" sz="2800" b="1" dirty="0" smtClean="0">
                <a:solidFill>
                  <a:prstClr val="black"/>
                </a:solidFill>
              </a:rPr>
              <a:t>结构</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a:solidFill>
                  <a:prstClr val="black"/>
                </a:solidFill>
              </a:rPr>
              <a:t>PON(passive </a:t>
            </a:r>
            <a:r>
              <a:rPr lang="en-US" altLang="zh-CN" sz="2400" dirty="0" smtClean="0">
                <a:solidFill>
                  <a:prstClr val="black"/>
                </a:solidFill>
              </a:rPr>
              <a:t>optical network</a:t>
            </a:r>
            <a:r>
              <a:rPr lang="en-US" altLang="zh-CN" sz="2400" dirty="0">
                <a:solidFill>
                  <a:prstClr val="black"/>
                </a:solidFill>
              </a:rPr>
              <a:t>)</a:t>
            </a:r>
            <a:r>
              <a:rPr lang="zh-CN" altLang="en-US" sz="2400" dirty="0">
                <a:solidFill>
                  <a:prstClr val="black"/>
                </a:solidFill>
              </a:rPr>
              <a:t>称为无源光网络。“无源”是指光分配网</a:t>
            </a:r>
            <a:r>
              <a:rPr lang="en-US" altLang="zh-CN" sz="2400" dirty="0">
                <a:solidFill>
                  <a:prstClr val="black"/>
                </a:solidFill>
              </a:rPr>
              <a:t>(optical </a:t>
            </a:r>
            <a:r>
              <a:rPr lang="en-US" altLang="zh-CN" sz="2400" dirty="0" smtClean="0">
                <a:solidFill>
                  <a:prstClr val="black"/>
                </a:solidFill>
              </a:rPr>
              <a:t>distribution </a:t>
            </a:r>
            <a:r>
              <a:rPr lang="en-US" altLang="zh-CN" sz="2400" dirty="0" err="1" smtClean="0">
                <a:solidFill>
                  <a:prstClr val="black"/>
                </a:solidFill>
              </a:rPr>
              <a:t>network,ODN</a:t>
            </a:r>
            <a:r>
              <a:rPr lang="en-US" altLang="zh-CN" sz="2400" dirty="0">
                <a:solidFill>
                  <a:prstClr val="black"/>
                </a:solidFill>
              </a:rPr>
              <a:t>)</a:t>
            </a:r>
            <a:r>
              <a:rPr lang="zh-CN" altLang="en-US" sz="2400" dirty="0">
                <a:solidFill>
                  <a:prstClr val="black"/>
                </a:solidFill>
              </a:rPr>
              <a:t>中不含有任何有源电子设备</a:t>
            </a:r>
            <a:r>
              <a:rPr lang="en-US" altLang="zh-CN" sz="2400" dirty="0">
                <a:solidFill>
                  <a:prstClr val="black"/>
                </a:solidFill>
              </a:rPr>
              <a:t>,</a:t>
            </a:r>
            <a:r>
              <a:rPr lang="zh-CN" altLang="en-US" sz="2400" dirty="0">
                <a:solidFill>
                  <a:prstClr val="black"/>
                </a:solidFill>
              </a:rPr>
              <a:t>全部由光分路器</a:t>
            </a:r>
            <a:r>
              <a:rPr lang="en-US" altLang="zh-CN" sz="2400" dirty="0">
                <a:solidFill>
                  <a:prstClr val="black"/>
                </a:solidFill>
              </a:rPr>
              <a:t>(optical </a:t>
            </a:r>
            <a:r>
              <a:rPr lang="en-US" altLang="zh-CN" sz="2400" dirty="0" smtClean="0">
                <a:solidFill>
                  <a:prstClr val="black"/>
                </a:solidFill>
              </a:rPr>
              <a:t>branching </a:t>
            </a:r>
            <a:r>
              <a:rPr lang="en-US" altLang="zh-CN" sz="2400" dirty="0" err="1" smtClean="0">
                <a:solidFill>
                  <a:prstClr val="black"/>
                </a:solidFill>
              </a:rPr>
              <a:t>device,OBD</a:t>
            </a:r>
            <a:r>
              <a:rPr lang="en-US" altLang="zh-CN" sz="2400" dirty="0">
                <a:solidFill>
                  <a:prstClr val="black"/>
                </a:solidFill>
              </a:rPr>
              <a:t>)</a:t>
            </a:r>
            <a:r>
              <a:rPr lang="zh-CN" altLang="en-US" sz="2400" dirty="0">
                <a:solidFill>
                  <a:prstClr val="black"/>
                </a:solidFill>
              </a:rPr>
              <a:t>、光缆等无源器件组成。</a:t>
            </a:r>
            <a:r>
              <a:rPr lang="en-US" altLang="zh-CN" sz="2400" dirty="0">
                <a:solidFill>
                  <a:prstClr val="black"/>
                </a:solidFill>
              </a:rPr>
              <a:t>PON</a:t>
            </a:r>
            <a:r>
              <a:rPr lang="zh-CN" altLang="en-US" sz="2400" dirty="0">
                <a:solidFill>
                  <a:prstClr val="black"/>
                </a:solidFill>
              </a:rPr>
              <a:t>的典型结构如</a:t>
            </a:r>
            <a:r>
              <a:rPr lang="zh-CN" altLang="en-US" sz="2400" dirty="0" smtClean="0">
                <a:solidFill>
                  <a:prstClr val="black"/>
                </a:solidFill>
              </a:rPr>
              <a:t>图所</a:t>
            </a:r>
            <a:r>
              <a:rPr lang="zh-CN" altLang="en-US" sz="2400" dirty="0">
                <a:solidFill>
                  <a:prstClr val="black"/>
                </a:solidFill>
              </a:rPr>
              <a:t>示。</a:t>
            </a:r>
          </a:p>
        </p:txBody>
      </p:sp>
      <p:pic>
        <p:nvPicPr>
          <p:cNvPr id="7" name="图片 6"/>
          <p:cNvPicPr>
            <a:picLocks noChangeAspect="1"/>
          </p:cNvPicPr>
          <p:nvPr/>
        </p:nvPicPr>
        <p:blipFill>
          <a:blip r:embed="rId3"/>
          <a:stretch>
            <a:fillRect/>
          </a:stretch>
        </p:blipFill>
        <p:spPr>
          <a:xfrm>
            <a:off x="4756088" y="1702341"/>
            <a:ext cx="7152710" cy="3677056"/>
          </a:xfrm>
          <a:prstGeom prst="rect">
            <a:avLst/>
          </a:prstGeom>
        </p:spPr>
      </p:pic>
      <p:sp>
        <p:nvSpPr>
          <p:cNvPr id="5" name="矩形 4"/>
          <p:cNvSpPr/>
          <p:nvPr/>
        </p:nvSpPr>
        <p:spPr>
          <a:xfrm>
            <a:off x="7367652" y="5595789"/>
            <a:ext cx="2262158" cy="452432"/>
          </a:xfrm>
          <a:prstGeom prst="rect">
            <a:avLst/>
          </a:prstGeom>
        </p:spPr>
        <p:txBody>
          <a:bodyPr wrap="none">
            <a:spAutoFit/>
          </a:bodyPr>
          <a:lstStyle/>
          <a:p>
            <a:pPr algn="ctr">
              <a:lnSpc>
                <a:spcPct val="130000"/>
              </a:lnSpc>
              <a:spcBef>
                <a:spcPts val="0"/>
              </a:spcBef>
              <a:spcAft>
                <a:spcPts val="0"/>
              </a:spcAft>
            </a:pPr>
            <a:r>
              <a:rPr lang="zh-CN" altLang="en-US" kern="100" dirty="0" smtClean="0">
                <a:solidFill>
                  <a:prstClr val="black"/>
                </a:solidFill>
                <a:latin typeface="宋体" panose="02010600030101010101" pitchFamily="2" charset="-122"/>
                <a:ea typeface="宋体" panose="02010600030101010101" pitchFamily="2" charset="-122"/>
                <a:cs typeface="Times New Roman" panose="02020603050405020304" pitchFamily="18" charset="0"/>
              </a:rPr>
              <a:t> </a:t>
            </a:r>
            <a:r>
              <a:rPr lang="en-US" altLang="zh-CN" kern="100" dirty="0">
                <a:solidFill>
                  <a:prstClr val="black"/>
                </a:solidFill>
                <a:latin typeface="宋体" panose="02010600030101010101" pitchFamily="2" charset="-122"/>
                <a:ea typeface="宋体" panose="02010600030101010101" pitchFamily="2" charset="-122"/>
                <a:cs typeface="Times New Roman" panose="02020603050405020304" pitchFamily="18" charset="0"/>
              </a:rPr>
              <a:t>PON</a:t>
            </a:r>
            <a:r>
              <a:rPr lang="zh-CN" altLang="en-US" kern="100" dirty="0">
                <a:solidFill>
                  <a:prstClr val="black"/>
                </a:solidFill>
                <a:latin typeface="宋体" panose="02010600030101010101" pitchFamily="2" charset="-122"/>
                <a:ea typeface="宋体" panose="02010600030101010101" pitchFamily="2" charset="-122"/>
                <a:cs typeface="Times New Roman" panose="02020603050405020304" pitchFamily="18" charset="0"/>
              </a:rPr>
              <a:t>典型结构示意图</a:t>
            </a:r>
            <a:endParaRPr lang="zh-CN" altLang="en-US" kern="100" dirty="0">
              <a:solidFill>
                <a:prstClr val="black"/>
              </a:solidFill>
              <a:latin typeface="Calibri" panose="020F0502020204030204" pitchFamily="34" charset="0"/>
              <a:ea typeface="宋体" panose="02010600030101010101" pitchFamily="2" charset="-122"/>
              <a:cs typeface="Times New Roman" panose="02020603050405020304" pitchFamily="18" charset="0"/>
            </a:endParaRPr>
          </a:p>
        </p:txBody>
      </p:sp>
    </p:spTree>
    <p:extLst>
      <p:ext uri="{BB962C8B-B14F-4D97-AF65-F5344CB8AC3E}">
        <p14:creationId xmlns:p14="http://schemas.microsoft.com/office/powerpoint/2010/main" val="15646709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21" name="矩形 20"/>
          <p:cNvSpPr/>
          <p:nvPr/>
        </p:nvSpPr>
        <p:spPr>
          <a:xfrm>
            <a:off x="841222" y="1737015"/>
            <a:ext cx="3473450" cy="460375"/>
          </a:xfrm>
          <a:prstGeom prst="rect">
            <a:avLst/>
          </a:prstGeom>
        </p:spPr>
        <p:txBody>
          <a:bodyPr wrap="none">
            <a:spAutoFit/>
          </a:bodyPr>
          <a:lstStyle/>
          <a:p>
            <a:pPr algn="ctr" eaLnBrk="0" hangingPunct="0"/>
            <a:r>
              <a:rPr kumimoji="1" lang="en-US" altLang="zh-CN" sz="2400" b="1" dirty="0" smtClean="0">
                <a:latin typeface="+mn-ea"/>
                <a:ea typeface="+mn-ea"/>
                <a:cs typeface="+mn-ea"/>
              </a:rPr>
              <a:t>3.</a:t>
            </a:r>
            <a:r>
              <a:rPr kumimoji="1" lang="zh-CN" altLang="en-US" sz="2400" b="1" dirty="0" smtClean="0">
                <a:latin typeface="+mn-ea"/>
                <a:ea typeface="+mn-ea"/>
                <a:cs typeface="+mn-ea"/>
              </a:rPr>
              <a:t>按使用环境与场合划分</a:t>
            </a:r>
          </a:p>
        </p:txBody>
      </p:sp>
      <p:sp>
        <p:nvSpPr>
          <p:cNvPr id="10" name="矩形 9"/>
          <p:cNvSpPr/>
          <p:nvPr/>
        </p:nvSpPr>
        <p:spPr bwMode="auto">
          <a:xfrm>
            <a:off x="1808131" y="3442018"/>
            <a:ext cx="3143272" cy="2246769"/>
          </a:xfrm>
          <a:prstGeom prst="rect">
            <a:avLst/>
          </a:prstGeom>
          <a:solidFill>
            <a:schemeClr val="accent6"/>
          </a:solidFill>
          <a:ln w="9525">
            <a:noFill/>
            <a:miter lim="800000"/>
          </a:ln>
        </p:spPr>
        <p:txBody>
          <a:bodyPr wrap="square" rtlCol="0" anchor="ctr">
            <a:spAutoFit/>
          </a:bodyPr>
          <a:lstStyle/>
          <a:p>
            <a:r>
              <a:rPr kumimoji="1" lang="zh-CN" altLang="en-US" sz="2800" dirty="0" smtClean="0">
                <a:latin typeface="Arial" panose="020B0604020202020204" pitchFamily="34" charset="0"/>
                <a:ea typeface="宋体" panose="02010600030101010101" pitchFamily="2" charset="-122"/>
              </a:rPr>
              <a:t>由于使用条件恶劣，光缆必须具有足够的机械强度、防渗能力和良好的温度特性，其结构复杂。</a:t>
            </a:r>
            <a:endParaRPr kumimoji="1" lang="en-US" altLang="zh-CN" sz="2800" dirty="0">
              <a:latin typeface="Arial" panose="020B0604020202020204" pitchFamily="34" charset="0"/>
              <a:ea typeface="宋体" panose="02010600030101010101" pitchFamily="2" charset="-122"/>
            </a:endParaRPr>
          </a:p>
        </p:txBody>
      </p:sp>
      <p:sp>
        <p:nvSpPr>
          <p:cNvPr id="11" name="矩形 10"/>
          <p:cNvSpPr/>
          <p:nvPr/>
        </p:nvSpPr>
        <p:spPr bwMode="auto">
          <a:xfrm>
            <a:off x="2379635" y="2799076"/>
            <a:ext cx="2071702" cy="584775"/>
          </a:xfrm>
          <a:prstGeom prst="rect">
            <a:avLst/>
          </a:prstGeom>
          <a:solidFill>
            <a:schemeClr val="accent6"/>
          </a:solidFill>
          <a:ln w="9525">
            <a:noFill/>
            <a:miter lim="800000"/>
          </a:ln>
        </p:spPr>
        <p:txBody>
          <a:bodyPr wrap="square" rtlCol="0" anchor="ctr">
            <a:spAutoFit/>
          </a:bodyPr>
          <a:lstStyle/>
          <a:p>
            <a:pPr algn="ctr"/>
            <a:r>
              <a:rPr kumimoji="1" lang="zh-CN" altLang="en-US" sz="3200" b="1" dirty="0" smtClean="0">
                <a:latin typeface="Arial" panose="020B0604020202020204" pitchFamily="34" charset="0"/>
                <a:ea typeface="宋体" panose="02010600030101010101" pitchFamily="2" charset="-122"/>
              </a:rPr>
              <a:t>室外光缆</a:t>
            </a:r>
            <a:endParaRPr kumimoji="1" lang="en-US" altLang="zh-CN" sz="3200" b="1" dirty="0" smtClean="0">
              <a:latin typeface="Arial" panose="020B0604020202020204" pitchFamily="34" charset="0"/>
              <a:ea typeface="宋体" panose="02010600030101010101" pitchFamily="2" charset="-122"/>
            </a:endParaRPr>
          </a:p>
        </p:txBody>
      </p:sp>
      <p:sp>
        <p:nvSpPr>
          <p:cNvPr id="12" name="矩形 11"/>
          <p:cNvSpPr/>
          <p:nvPr/>
        </p:nvSpPr>
        <p:spPr bwMode="auto">
          <a:xfrm>
            <a:off x="6349041" y="3442018"/>
            <a:ext cx="2214578" cy="2246769"/>
          </a:xfrm>
          <a:prstGeom prst="rect">
            <a:avLst/>
          </a:prstGeom>
          <a:solidFill>
            <a:schemeClr val="accent2">
              <a:lumMod val="20000"/>
              <a:lumOff val="80000"/>
            </a:schemeClr>
          </a:solidFill>
          <a:ln w="9525">
            <a:noFill/>
            <a:miter lim="800000"/>
          </a:ln>
        </p:spPr>
        <p:txBody>
          <a:bodyPr wrap="square" rtlCol="0" anchor="ctr">
            <a:spAutoFit/>
          </a:bodyPr>
          <a:lstStyle/>
          <a:p>
            <a:pPr eaLnBrk="0" hangingPunct="0"/>
            <a:r>
              <a:rPr kumimoji="1" lang="zh-CN" altLang="en-US" sz="2800" dirty="0" smtClean="0">
                <a:latin typeface="Arial" panose="020B0604020202020204" pitchFamily="34" charset="0"/>
                <a:ea typeface="宋体" panose="02010600030101010101" pitchFamily="2" charset="-122"/>
              </a:rPr>
              <a:t>主要考虑结构紧凑、轻便柔软并应具有</a:t>
            </a:r>
            <a:r>
              <a:rPr kumimoji="1" lang="zh-CN" altLang="en-US" sz="2800" b="1" dirty="0" smtClean="0">
                <a:latin typeface="Arial" panose="020B0604020202020204" pitchFamily="34" charset="0"/>
                <a:ea typeface="宋体" panose="02010600030101010101" pitchFamily="2" charset="-122"/>
              </a:rPr>
              <a:t>阻燃性能</a:t>
            </a:r>
            <a:r>
              <a:rPr kumimoji="1" lang="zh-CN" altLang="en-US" sz="2800" dirty="0" smtClean="0">
                <a:latin typeface="Arial" panose="020B0604020202020204" pitchFamily="34" charset="0"/>
                <a:ea typeface="宋体" panose="02010600030101010101" pitchFamily="2" charset="-122"/>
              </a:rPr>
              <a:t>。</a:t>
            </a:r>
            <a:endParaRPr kumimoji="1" lang="en-US" altLang="zh-CN" sz="2800" dirty="0">
              <a:latin typeface="Arial" panose="020B0604020202020204" pitchFamily="34" charset="0"/>
              <a:ea typeface="宋体" panose="02010600030101010101" pitchFamily="2" charset="-122"/>
            </a:endParaRPr>
          </a:p>
        </p:txBody>
      </p:sp>
      <p:sp>
        <p:nvSpPr>
          <p:cNvPr id="13" name="矩形 12"/>
          <p:cNvSpPr/>
          <p:nvPr/>
        </p:nvSpPr>
        <p:spPr bwMode="auto">
          <a:xfrm>
            <a:off x="6491917" y="2799076"/>
            <a:ext cx="2000264" cy="584775"/>
          </a:xfrm>
          <a:prstGeom prst="rect">
            <a:avLst/>
          </a:prstGeom>
          <a:solidFill>
            <a:schemeClr val="accent2">
              <a:lumMod val="20000"/>
              <a:lumOff val="80000"/>
            </a:schemeClr>
          </a:solidFill>
          <a:ln w="9525">
            <a:noFill/>
            <a:miter lim="800000"/>
          </a:ln>
        </p:spPr>
        <p:txBody>
          <a:bodyPr wrap="square" rtlCol="0" anchor="ctr">
            <a:spAutoFit/>
          </a:bodyPr>
          <a:lstStyle/>
          <a:p>
            <a:pPr algn="ctr"/>
            <a:r>
              <a:rPr kumimoji="1" lang="zh-CN" altLang="en-US" sz="3200" b="1" dirty="0" smtClean="0">
                <a:latin typeface="Arial" panose="020B0604020202020204" pitchFamily="34" charset="0"/>
                <a:ea typeface="宋体" panose="02010600030101010101" pitchFamily="2" charset="-122"/>
              </a:rPr>
              <a:t>室内光缆</a:t>
            </a:r>
            <a:endParaRPr kumimoji="1" lang="en-US" altLang="zh-CN" sz="3200" b="1" dirty="0" smtClean="0">
              <a:latin typeface="Arial" panose="020B0604020202020204" pitchFamily="34" charset="0"/>
              <a:ea typeface="宋体" panose="02010600030101010101" pitchFamily="2" charset="-122"/>
            </a:endParaRPr>
          </a:p>
        </p:txBody>
      </p:sp>
      <p:sp>
        <p:nvSpPr>
          <p:cNvPr id="4" name="文本框 3"/>
          <p:cNvSpPr txBox="1"/>
          <p:nvPr/>
        </p:nvSpPr>
        <p:spPr>
          <a:xfrm>
            <a:off x="1654175" y="5922645"/>
            <a:ext cx="9307830" cy="460375"/>
          </a:xfrm>
          <a:prstGeom prst="rect">
            <a:avLst/>
          </a:prstGeom>
          <a:noFill/>
        </p:spPr>
        <p:txBody>
          <a:bodyPr wrap="square" rtlCol="0">
            <a:spAutoFit/>
          </a:bodyPr>
          <a:lstStyle/>
          <a:p>
            <a:r>
              <a:rPr lang="zh-CN" altLang="en-US" sz="2400"/>
              <a:t>使用在特殊场合</a:t>
            </a:r>
            <a:r>
              <a:rPr lang="en-US" altLang="zh-CN" sz="2400"/>
              <a:t>(</a:t>
            </a:r>
            <a:r>
              <a:rPr lang="zh-CN" altLang="en-US" sz="2400"/>
              <a:t>如污染地区、高原地区</a:t>
            </a:r>
            <a:r>
              <a:rPr lang="en-US" altLang="zh-CN" sz="2400"/>
              <a:t>)</a:t>
            </a:r>
            <a:r>
              <a:rPr lang="zh-CN" altLang="en-US" sz="2400"/>
              <a:t>的室外光缆也称特种光缆。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6.2   FTTX </a:t>
            </a:r>
            <a:r>
              <a:rPr lang="en-US" altLang="zh-CN" sz="3200" dirty="0" smtClean="0">
                <a:solidFill>
                  <a:prstClr val="white"/>
                </a:solidFill>
                <a:latin typeface="微软雅黑" panose="020B0503020204020204" pitchFamily="34" charset="-122"/>
                <a:ea typeface="微软雅黑" panose="020B0503020204020204" pitchFamily="34" charset="-122"/>
              </a:rPr>
              <a:t> PON</a:t>
            </a:r>
            <a:r>
              <a:rPr lang="zh-CN" altLang="en-US" sz="3200" dirty="0">
                <a:solidFill>
                  <a:prstClr val="white"/>
                </a:solidFill>
                <a:latin typeface="微软雅黑" panose="020B0503020204020204" pitchFamily="34" charset="-122"/>
                <a:ea typeface="微软雅黑" panose="020B0503020204020204" pitchFamily="34" charset="-122"/>
              </a:rPr>
              <a:t>技术</a:t>
            </a:r>
          </a:p>
        </p:txBody>
      </p:sp>
      <p:sp>
        <p:nvSpPr>
          <p:cNvPr id="9220" name="文本框 7"/>
          <p:cNvSpPr txBox="1"/>
          <p:nvPr/>
        </p:nvSpPr>
        <p:spPr>
          <a:xfrm>
            <a:off x="314325" y="1479487"/>
            <a:ext cx="11426960" cy="5324535"/>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EPON</a:t>
            </a:r>
            <a:r>
              <a:rPr lang="zh-CN" altLang="en-US" sz="2800" b="1" dirty="0">
                <a:solidFill>
                  <a:prstClr val="black"/>
                </a:solidFill>
              </a:rPr>
              <a:t>和</a:t>
            </a:r>
            <a:r>
              <a:rPr lang="en-US" altLang="zh-CN" sz="2800" b="1" dirty="0">
                <a:solidFill>
                  <a:prstClr val="black"/>
                </a:solidFill>
              </a:rPr>
              <a:t>GPON</a:t>
            </a:r>
            <a:r>
              <a:rPr lang="zh-CN" altLang="en-US" sz="2400" dirty="0" smtClean="0">
                <a:solidFill>
                  <a:prstClr val="black"/>
                </a:solidFill>
              </a:rPr>
              <a:t> </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a:solidFill>
                  <a:prstClr val="black"/>
                </a:solidFill>
              </a:rPr>
              <a:t>EPON</a:t>
            </a:r>
            <a:r>
              <a:rPr lang="zh-CN" altLang="en-US" sz="2400" dirty="0">
                <a:solidFill>
                  <a:prstClr val="black"/>
                </a:solidFill>
              </a:rPr>
              <a:t>采用的是点到多点结构和无源光纤传输</a:t>
            </a:r>
            <a:r>
              <a:rPr lang="en-US" altLang="zh-CN" sz="2400" dirty="0">
                <a:solidFill>
                  <a:prstClr val="black"/>
                </a:solidFill>
              </a:rPr>
              <a:t>,</a:t>
            </a:r>
            <a:r>
              <a:rPr lang="zh-CN" altLang="en-US" sz="2400" dirty="0">
                <a:solidFill>
                  <a:prstClr val="black"/>
                </a:solidFill>
              </a:rPr>
              <a:t>基于以太网技术提供多种业务</a:t>
            </a:r>
            <a:r>
              <a:rPr lang="en-US" altLang="zh-CN" sz="2400" dirty="0">
                <a:solidFill>
                  <a:prstClr val="black"/>
                </a:solidFill>
              </a:rPr>
              <a:t>,</a:t>
            </a:r>
            <a:r>
              <a:rPr lang="zh-CN" altLang="en-US" sz="2400" dirty="0" smtClean="0">
                <a:solidFill>
                  <a:prstClr val="black"/>
                </a:solidFill>
              </a:rPr>
              <a:t>物理层</a:t>
            </a:r>
            <a:r>
              <a:rPr lang="zh-CN" altLang="en-US" sz="2400" dirty="0">
                <a:solidFill>
                  <a:prstClr val="black"/>
                </a:solidFill>
              </a:rPr>
              <a:t>采用</a:t>
            </a:r>
            <a:r>
              <a:rPr lang="en-US" altLang="zh-CN" sz="2400" dirty="0">
                <a:solidFill>
                  <a:prstClr val="black"/>
                </a:solidFill>
              </a:rPr>
              <a:t>PON</a:t>
            </a:r>
            <a:r>
              <a:rPr lang="zh-CN" altLang="en-US" sz="2400" dirty="0">
                <a:solidFill>
                  <a:prstClr val="black"/>
                </a:solidFill>
              </a:rPr>
              <a:t>技术</a:t>
            </a:r>
            <a:r>
              <a:rPr lang="en-US" altLang="zh-CN" sz="2400" dirty="0">
                <a:solidFill>
                  <a:prstClr val="black"/>
                </a:solidFill>
              </a:rPr>
              <a:t>,</a:t>
            </a:r>
            <a:r>
              <a:rPr lang="zh-CN" altLang="en-US" sz="2400" dirty="0">
                <a:solidFill>
                  <a:prstClr val="black"/>
                </a:solidFill>
              </a:rPr>
              <a:t>链路层使用以太网协议</a:t>
            </a:r>
            <a:r>
              <a:rPr lang="en-US" altLang="zh-CN" sz="2400" dirty="0">
                <a:solidFill>
                  <a:prstClr val="black"/>
                </a:solidFill>
              </a:rPr>
              <a:t>,</a:t>
            </a:r>
            <a:r>
              <a:rPr lang="zh-CN" altLang="en-US" sz="2400" dirty="0">
                <a:solidFill>
                  <a:prstClr val="black"/>
                </a:solidFill>
              </a:rPr>
              <a:t>利用</a:t>
            </a:r>
            <a:r>
              <a:rPr lang="en-US" altLang="zh-CN" sz="2400" dirty="0">
                <a:solidFill>
                  <a:prstClr val="black"/>
                </a:solidFill>
              </a:rPr>
              <a:t>PON</a:t>
            </a:r>
            <a:r>
              <a:rPr lang="zh-CN" altLang="en-US" sz="2400" dirty="0">
                <a:solidFill>
                  <a:prstClr val="black"/>
                </a:solidFill>
              </a:rPr>
              <a:t>的拓扑结构实现以太网的接入。</a:t>
            </a:r>
          </a:p>
          <a:p>
            <a:r>
              <a:rPr lang="en-US" altLang="zh-CN" sz="2400" dirty="0" smtClean="0">
                <a:solidFill>
                  <a:prstClr val="black"/>
                </a:solidFill>
              </a:rPr>
              <a:t>EPON</a:t>
            </a:r>
            <a:r>
              <a:rPr lang="zh-CN" altLang="en-US" sz="2400" dirty="0">
                <a:solidFill>
                  <a:prstClr val="black"/>
                </a:solidFill>
              </a:rPr>
              <a:t>使用单芯光纤做多</a:t>
            </a:r>
            <a:r>
              <a:rPr lang="zh-CN" altLang="en-US" sz="2400" dirty="0" smtClean="0">
                <a:solidFill>
                  <a:prstClr val="black"/>
                </a:solidFill>
              </a:rPr>
              <a:t>波长传输</a:t>
            </a:r>
            <a:r>
              <a:rPr lang="en-US" altLang="zh-CN" sz="2400" dirty="0">
                <a:solidFill>
                  <a:prstClr val="black"/>
                </a:solidFill>
              </a:rPr>
              <a:t>,</a:t>
            </a:r>
            <a:r>
              <a:rPr lang="zh-CN" altLang="en-US" sz="2400" dirty="0">
                <a:solidFill>
                  <a:prstClr val="black"/>
                </a:solidFill>
              </a:rPr>
              <a:t>下行波长</a:t>
            </a:r>
            <a:r>
              <a:rPr lang="en-US" altLang="zh-CN" sz="2400" dirty="0">
                <a:solidFill>
                  <a:prstClr val="black"/>
                </a:solidFill>
              </a:rPr>
              <a:t>1490nm,</a:t>
            </a:r>
            <a:r>
              <a:rPr lang="zh-CN" altLang="en-US" sz="2400" dirty="0">
                <a:solidFill>
                  <a:prstClr val="black"/>
                </a:solidFill>
              </a:rPr>
              <a:t>上行波长</a:t>
            </a:r>
            <a:r>
              <a:rPr lang="en-US" altLang="zh-CN" sz="2400" dirty="0">
                <a:solidFill>
                  <a:prstClr val="black"/>
                </a:solidFill>
              </a:rPr>
              <a:t>1310nm, </a:t>
            </a:r>
            <a:r>
              <a:rPr lang="en-US" altLang="zh-CN" sz="2400" dirty="0" smtClean="0">
                <a:solidFill>
                  <a:prstClr val="black"/>
                </a:solidFill>
              </a:rPr>
              <a:t>1550nm</a:t>
            </a:r>
            <a:r>
              <a:rPr lang="zh-CN" altLang="en-US" sz="2400" dirty="0">
                <a:solidFill>
                  <a:prstClr val="black"/>
                </a:solidFill>
              </a:rPr>
              <a:t>波长传输视频业务</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GPON</a:t>
            </a:r>
            <a:r>
              <a:rPr lang="zh-CN" altLang="en-US" sz="2400" dirty="0">
                <a:solidFill>
                  <a:prstClr val="black"/>
                </a:solidFill>
              </a:rPr>
              <a:t>作为一种灵活的无源光纤接入网</a:t>
            </a:r>
            <a:r>
              <a:rPr lang="en-US" altLang="zh-CN" sz="2400" dirty="0">
                <a:solidFill>
                  <a:prstClr val="black"/>
                </a:solidFill>
              </a:rPr>
              <a:t>,</a:t>
            </a:r>
            <a:r>
              <a:rPr lang="zh-CN" altLang="en-US" sz="2400" dirty="0">
                <a:solidFill>
                  <a:prstClr val="black"/>
                </a:solidFill>
              </a:rPr>
              <a:t>可以在高速率下以对称或非对称方式工作</a:t>
            </a:r>
            <a:r>
              <a:rPr lang="en-US" altLang="zh-CN" sz="2400" dirty="0" smtClean="0">
                <a:solidFill>
                  <a:prstClr val="black"/>
                </a:solidFill>
              </a:rPr>
              <a:t>,</a:t>
            </a:r>
            <a:r>
              <a:rPr lang="zh-CN" altLang="en-US" sz="2400" dirty="0" smtClean="0">
                <a:solidFill>
                  <a:prstClr val="black"/>
                </a:solidFill>
              </a:rPr>
              <a:t>支持</a:t>
            </a:r>
            <a:r>
              <a:rPr lang="zh-CN" altLang="en-US" sz="2400" dirty="0">
                <a:solidFill>
                  <a:prstClr val="black"/>
                </a:solidFill>
              </a:rPr>
              <a:t>多种业务</a:t>
            </a:r>
            <a:r>
              <a:rPr lang="en-US" altLang="zh-CN" sz="2400" dirty="0">
                <a:solidFill>
                  <a:prstClr val="black"/>
                </a:solidFill>
              </a:rPr>
              <a:t>,</a:t>
            </a:r>
            <a:r>
              <a:rPr lang="zh-CN" altLang="en-US" sz="2400" dirty="0">
                <a:solidFill>
                  <a:prstClr val="black"/>
                </a:solidFill>
              </a:rPr>
              <a:t>具有强大的</a:t>
            </a:r>
            <a:r>
              <a:rPr lang="en-US" altLang="zh-CN" sz="2400" dirty="0">
                <a:solidFill>
                  <a:prstClr val="black"/>
                </a:solidFill>
              </a:rPr>
              <a:t>OAM(operation </a:t>
            </a:r>
            <a:r>
              <a:rPr lang="en-US" altLang="zh-CN" sz="2400" dirty="0" smtClean="0">
                <a:solidFill>
                  <a:prstClr val="black"/>
                </a:solidFill>
              </a:rPr>
              <a:t>administration and maintenance</a:t>
            </a:r>
            <a:r>
              <a:rPr lang="en-US" altLang="zh-CN" sz="2400" dirty="0">
                <a:solidFill>
                  <a:prstClr val="black"/>
                </a:solidFill>
              </a:rPr>
              <a:t>)</a:t>
            </a:r>
            <a:r>
              <a:rPr lang="zh-CN" altLang="en-US" sz="2400" dirty="0">
                <a:solidFill>
                  <a:prstClr val="black"/>
                </a:solidFill>
              </a:rPr>
              <a:t>能力</a:t>
            </a:r>
            <a:r>
              <a:rPr lang="zh-CN" altLang="en-US" sz="2400" dirty="0" smtClean="0">
                <a:solidFill>
                  <a:prstClr val="black"/>
                </a:solidFill>
              </a:rPr>
              <a:t>。</a:t>
            </a:r>
            <a:r>
              <a:rPr lang="en-US" altLang="zh-CN" sz="2400" dirty="0" smtClean="0">
                <a:solidFill>
                  <a:prstClr val="black"/>
                </a:solidFill>
              </a:rPr>
              <a:t>GPON</a:t>
            </a:r>
            <a:r>
              <a:rPr lang="zh-CN" altLang="en-US" sz="2400" dirty="0">
                <a:solidFill>
                  <a:prstClr val="black"/>
                </a:solidFill>
              </a:rPr>
              <a:t>的逻辑传输距离为</a:t>
            </a:r>
            <a:r>
              <a:rPr lang="en-US" altLang="zh-CN" sz="2400" dirty="0">
                <a:solidFill>
                  <a:prstClr val="black"/>
                </a:solidFill>
              </a:rPr>
              <a:t>60km,</a:t>
            </a:r>
            <a:r>
              <a:rPr lang="zh-CN" altLang="en-US" sz="2400" dirty="0">
                <a:solidFill>
                  <a:prstClr val="black"/>
                </a:solidFill>
              </a:rPr>
              <a:t>实际传输</a:t>
            </a:r>
            <a:r>
              <a:rPr lang="zh-CN" altLang="en-US" sz="2400" dirty="0" smtClean="0">
                <a:solidFill>
                  <a:prstClr val="black"/>
                </a:solidFill>
              </a:rPr>
              <a:t>距离可</a:t>
            </a:r>
            <a:r>
              <a:rPr lang="zh-CN" altLang="en-US" sz="2400" dirty="0">
                <a:solidFill>
                  <a:prstClr val="black"/>
                </a:solidFill>
              </a:rPr>
              <a:t>支持</a:t>
            </a:r>
            <a:r>
              <a:rPr lang="en-US" altLang="zh-CN" sz="2400" dirty="0">
                <a:solidFill>
                  <a:prstClr val="black"/>
                </a:solidFill>
              </a:rPr>
              <a:t>20km</a:t>
            </a:r>
            <a:r>
              <a:rPr lang="zh-CN" altLang="en-US" sz="2400" dirty="0">
                <a:solidFill>
                  <a:prstClr val="black"/>
                </a:solidFill>
              </a:rPr>
              <a:t>以上</a:t>
            </a:r>
            <a:r>
              <a:rPr lang="en-US" altLang="zh-CN" sz="2400" dirty="0">
                <a:solidFill>
                  <a:prstClr val="black"/>
                </a:solidFill>
              </a:rPr>
              <a:t>,</a:t>
            </a:r>
            <a:r>
              <a:rPr lang="zh-CN" altLang="en-US" sz="2400" dirty="0">
                <a:solidFill>
                  <a:prstClr val="black"/>
                </a:solidFill>
              </a:rPr>
              <a:t>最大光程差可达到</a:t>
            </a:r>
            <a:r>
              <a:rPr lang="en-US" altLang="zh-CN" sz="2400" dirty="0">
                <a:solidFill>
                  <a:prstClr val="black"/>
                </a:solidFill>
              </a:rPr>
              <a:t>20km</a:t>
            </a:r>
            <a:r>
              <a:rPr lang="zh-CN" altLang="en-US" sz="2400" dirty="0">
                <a:solidFill>
                  <a:prstClr val="black"/>
                </a:solidFill>
              </a:rPr>
              <a:t>。常用的</a:t>
            </a:r>
            <a:r>
              <a:rPr lang="en-US" altLang="zh-CN" sz="2400" dirty="0">
                <a:solidFill>
                  <a:prstClr val="black"/>
                </a:solidFill>
              </a:rPr>
              <a:t>GPON</a:t>
            </a:r>
            <a:r>
              <a:rPr lang="zh-CN" altLang="en-US" sz="2400" dirty="0">
                <a:solidFill>
                  <a:prstClr val="black"/>
                </a:solidFill>
              </a:rPr>
              <a:t>系统的分光比为</a:t>
            </a:r>
            <a:r>
              <a:rPr lang="en-US" altLang="zh-CN" sz="2400" dirty="0">
                <a:solidFill>
                  <a:prstClr val="black"/>
                </a:solidFill>
              </a:rPr>
              <a:t>1∶16</a:t>
            </a:r>
            <a:r>
              <a:rPr lang="zh-CN" altLang="en-US" sz="2400" dirty="0">
                <a:solidFill>
                  <a:prstClr val="black"/>
                </a:solidFill>
              </a:rPr>
              <a:t>、</a:t>
            </a:r>
            <a:r>
              <a:rPr lang="en-US" altLang="zh-CN" sz="2400" dirty="0">
                <a:solidFill>
                  <a:prstClr val="black"/>
                </a:solidFill>
              </a:rPr>
              <a:t>1∶</a:t>
            </a:r>
            <a:r>
              <a:rPr lang="en-US" altLang="zh-CN" sz="2400" dirty="0" smtClean="0">
                <a:solidFill>
                  <a:prstClr val="black"/>
                </a:solidFill>
              </a:rPr>
              <a:t>32</a:t>
            </a:r>
            <a:r>
              <a:rPr lang="zh-CN" altLang="en-US" sz="2400" dirty="0" smtClean="0">
                <a:solidFill>
                  <a:prstClr val="black"/>
                </a:solidFill>
              </a:rPr>
              <a:t>和</a:t>
            </a:r>
            <a:r>
              <a:rPr lang="en-US" altLang="zh-CN" sz="2400" dirty="0" smtClean="0">
                <a:solidFill>
                  <a:prstClr val="black"/>
                </a:solidFill>
              </a:rPr>
              <a:t>1</a:t>
            </a:r>
            <a:r>
              <a:rPr lang="en-US" altLang="zh-CN" sz="2400" dirty="0">
                <a:solidFill>
                  <a:prstClr val="black"/>
                </a:solidFill>
              </a:rPr>
              <a:t>∶64</a:t>
            </a:r>
            <a:r>
              <a:rPr lang="zh-CN" altLang="en-US" sz="2400" dirty="0">
                <a:solidFill>
                  <a:prstClr val="black"/>
                </a:solidFill>
              </a:rPr>
              <a:t>。</a:t>
            </a:r>
            <a:r>
              <a:rPr lang="en-US" altLang="zh-CN" sz="2400" dirty="0">
                <a:solidFill>
                  <a:prstClr val="black"/>
                </a:solidFill>
              </a:rPr>
              <a:t>GPON</a:t>
            </a:r>
            <a:r>
              <a:rPr lang="zh-CN" altLang="en-US" sz="2400" dirty="0">
                <a:solidFill>
                  <a:prstClr val="black"/>
                </a:solidFill>
              </a:rPr>
              <a:t>不仅具有高带宽、高效率、大覆盖范围、支持多种用户接口等众多优点</a:t>
            </a:r>
            <a:r>
              <a:rPr lang="en-US" altLang="zh-CN" sz="2400" dirty="0">
                <a:solidFill>
                  <a:prstClr val="black"/>
                </a:solidFill>
              </a:rPr>
              <a:t>,</a:t>
            </a:r>
            <a:r>
              <a:rPr lang="zh-CN" altLang="en-US" sz="2400" dirty="0" smtClean="0">
                <a:solidFill>
                  <a:prstClr val="black"/>
                </a:solidFill>
              </a:rPr>
              <a:t>还天然</a:t>
            </a:r>
            <a:r>
              <a:rPr lang="zh-CN" altLang="en-US" sz="2400" dirty="0">
                <a:solidFill>
                  <a:prstClr val="black"/>
                </a:solidFill>
              </a:rPr>
              <a:t>具有对</a:t>
            </a:r>
            <a:r>
              <a:rPr lang="en-US" altLang="zh-CN" sz="2400" dirty="0">
                <a:solidFill>
                  <a:prstClr val="black"/>
                </a:solidFill>
              </a:rPr>
              <a:t>TDM</a:t>
            </a:r>
            <a:r>
              <a:rPr lang="zh-CN" altLang="en-US" sz="2400" dirty="0">
                <a:solidFill>
                  <a:prstClr val="black"/>
                </a:solidFill>
              </a:rPr>
              <a:t>业务的优异支持能力</a:t>
            </a:r>
            <a:r>
              <a:rPr lang="en-US" altLang="zh-CN" sz="2400" dirty="0">
                <a:solidFill>
                  <a:prstClr val="black"/>
                </a:solidFill>
              </a:rPr>
              <a:t>,</a:t>
            </a:r>
            <a:r>
              <a:rPr lang="zh-CN" altLang="en-US" sz="2400" dirty="0">
                <a:solidFill>
                  <a:prstClr val="black"/>
                </a:solidFill>
              </a:rPr>
              <a:t>因此被世界各国多数运营商和</a:t>
            </a:r>
            <a:r>
              <a:rPr lang="en-US" altLang="zh-CN" sz="2400" dirty="0">
                <a:solidFill>
                  <a:prstClr val="black"/>
                </a:solidFill>
              </a:rPr>
              <a:t>FTTX</a:t>
            </a:r>
            <a:r>
              <a:rPr lang="zh-CN" altLang="en-US" sz="2400" dirty="0">
                <a:solidFill>
                  <a:prstClr val="black"/>
                </a:solidFill>
              </a:rPr>
              <a:t>设备厂商</a:t>
            </a:r>
            <a:r>
              <a:rPr lang="zh-CN" altLang="en-US" sz="2400" dirty="0" smtClean="0">
                <a:solidFill>
                  <a:prstClr val="black"/>
                </a:solidFill>
              </a:rPr>
              <a:t>视为</a:t>
            </a:r>
            <a:r>
              <a:rPr lang="zh-CN" altLang="en-US" sz="2400" dirty="0">
                <a:solidFill>
                  <a:prstClr val="black"/>
                </a:solidFill>
              </a:rPr>
              <a:t>实现接入网业务宽带化、综合化改造的理想技术。</a:t>
            </a:r>
          </a:p>
        </p:txBody>
      </p:sp>
    </p:spTree>
    <p:extLst>
      <p:ext uri="{BB962C8B-B14F-4D97-AF65-F5344CB8AC3E}">
        <p14:creationId xmlns:p14="http://schemas.microsoft.com/office/powerpoint/2010/main" val="5719106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23219257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第六章</a:t>
              </a:r>
              <a:endParaRPr lang="zh-CN" altLang="en-US" sz="4400" noProof="1">
                <a:solidFill>
                  <a:prstClr val="white"/>
                </a:solidFill>
              </a:endParaRPr>
            </a:p>
          </p:txBody>
        </p:sp>
      </p:grpSp>
      <p:sp>
        <p:nvSpPr>
          <p:cNvPr id="13" name="TextBox 7"/>
          <p:cNvSpPr txBox="1"/>
          <p:nvPr/>
        </p:nvSpPr>
        <p:spPr>
          <a:xfrm>
            <a:off x="4858633" y="221297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58633" y="358318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88833" y="352444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6.1  FTTX</a:t>
            </a:r>
            <a:r>
              <a:rPr lang="zh-CN" altLang="en-US" sz="2000" b="0" spc="225" noProof="1">
                <a:solidFill>
                  <a:prstClr val="black"/>
                </a:solidFill>
                <a:latin typeface="微软雅黑" panose="020B0503020204020204" pitchFamily="34" charset="-122"/>
                <a:ea typeface="微软雅黑" panose="020B0503020204020204" pitchFamily="34" charset="-122"/>
              </a:rPr>
              <a:t>概念与分类</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57047" y="296703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74508" y="41562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04708" y="4099119"/>
            <a:ext cx="5153860"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6.2  FTTX PON</a:t>
            </a:r>
            <a:r>
              <a:rPr lang="zh-CN" altLang="en-US" sz="2000" b="0" spc="225" noProof="1">
                <a:solidFill>
                  <a:prstClr val="black"/>
                </a:solidFill>
                <a:latin typeface="微软雅黑" panose="020B0503020204020204" pitchFamily="34" charset="-122"/>
                <a:ea typeface="微软雅黑" panose="020B0503020204020204" pitchFamily="34" charset="-122"/>
              </a:rPr>
              <a:t>技术</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74509" y="465759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04708" y="460044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6.3  FTTH</a:t>
            </a:r>
            <a:r>
              <a:rPr lang="zh-CN" altLang="en-US" sz="2000" b="0" spc="225" noProof="1">
                <a:solidFill>
                  <a:srgbClr val="FF0000"/>
                </a:solidFill>
                <a:latin typeface="微软雅黑" panose="020B0503020204020204" pitchFamily="34" charset="-122"/>
                <a:ea typeface="微软雅黑" panose="020B0503020204020204" pitchFamily="34" charset="-122"/>
              </a:rPr>
              <a:t>主要设备</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74508" y="515130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204708" y="509415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6.4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入户光缆施工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74509" y="565328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204708" y="559613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6.5  FTTX</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跳纤规范</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12692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6.3   </a:t>
            </a:r>
            <a:r>
              <a:rPr lang="en-US" altLang="zh-CN" sz="3200" dirty="0" smtClean="0">
                <a:solidFill>
                  <a:prstClr val="white"/>
                </a:solidFill>
                <a:latin typeface="微软雅黑" panose="020B0503020204020204" pitchFamily="34" charset="-122"/>
                <a:ea typeface="微软雅黑" panose="020B0503020204020204" pitchFamily="34" charset="-122"/>
              </a:rPr>
              <a:t>FTTH </a:t>
            </a:r>
            <a:r>
              <a:rPr lang="zh-CN" altLang="en-US" sz="3200" dirty="0" smtClean="0">
                <a:solidFill>
                  <a:prstClr val="white"/>
                </a:solidFill>
                <a:latin typeface="微软雅黑" panose="020B0503020204020204" pitchFamily="34" charset="-122"/>
                <a:ea typeface="微软雅黑" panose="020B0503020204020204" pitchFamily="34" charset="-122"/>
              </a:rPr>
              <a:t>主要</a:t>
            </a:r>
            <a:r>
              <a:rPr lang="zh-CN" altLang="en-US" sz="3200" dirty="0">
                <a:solidFill>
                  <a:prstClr val="white"/>
                </a:solidFill>
                <a:latin typeface="微软雅黑" panose="020B0503020204020204" pitchFamily="34" charset="-122"/>
                <a:ea typeface="微软雅黑" panose="020B0503020204020204" pitchFamily="34" charset="-122"/>
              </a:rPr>
              <a:t>设备</a:t>
            </a:r>
          </a:p>
        </p:txBody>
      </p:sp>
      <p:sp>
        <p:nvSpPr>
          <p:cNvPr id="9220" name="文本框 7"/>
          <p:cNvSpPr txBox="1"/>
          <p:nvPr/>
        </p:nvSpPr>
        <p:spPr>
          <a:xfrm>
            <a:off x="841375" y="1391937"/>
            <a:ext cx="10502832" cy="5078313"/>
          </a:xfrm>
          <a:prstGeom prst="rect">
            <a:avLst/>
          </a:prstGeom>
          <a:noFill/>
          <a:ln w="9525">
            <a:noFill/>
          </a:ln>
        </p:spPr>
        <p:txBody>
          <a:bodyPr wrap="square">
            <a:spAutoFit/>
          </a:bodyPr>
          <a:lstStyle/>
          <a:p>
            <a:r>
              <a:rPr lang="en-US" altLang="zh-CN" sz="2800" b="1" dirty="0" smtClean="0">
                <a:solidFill>
                  <a:prstClr val="black"/>
                </a:solidFill>
              </a:rPr>
              <a:t>1. OLT</a:t>
            </a:r>
            <a:r>
              <a:rPr lang="zh-CN" altLang="en-US" sz="2800" b="1" dirty="0" smtClean="0">
                <a:solidFill>
                  <a:prstClr val="black"/>
                </a:solidFill>
              </a:rPr>
              <a:t>设备</a:t>
            </a:r>
            <a:endParaRPr lang="en-US" altLang="zh-CN" sz="2800" b="1" dirty="0" smtClean="0">
              <a:solidFill>
                <a:prstClr val="black"/>
              </a:solidFill>
            </a:endParaRPr>
          </a:p>
          <a:p>
            <a:endParaRPr lang="zh-CN" altLang="en-US" sz="2800" b="1" dirty="0">
              <a:solidFill>
                <a:prstClr val="black"/>
              </a:solidFill>
            </a:endParaRPr>
          </a:p>
          <a:p>
            <a:r>
              <a:rPr lang="en-US" altLang="zh-CN" sz="2800" b="1" dirty="0" smtClean="0">
                <a:solidFill>
                  <a:prstClr val="black"/>
                </a:solidFill>
              </a:rPr>
              <a:t>       </a:t>
            </a:r>
            <a:r>
              <a:rPr lang="en-US" altLang="zh-CN" sz="2400" dirty="0">
                <a:solidFill>
                  <a:prstClr val="black"/>
                </a:solidFill>
              </a:rPr>
              <a:t>OLT</a:t>
            </a:r>
            <a:r>
              <a:rPr lang="zh-CN" altLang="en-US" sz="2400" dirty="0">
                <a:solidFill>
                  <a:prstClr val="black"/>
                </a:solidFill>
              </a:rPr>
              <a:t>一般放置在局端</a:t>
            </a:r>
            <a:r>
              <a:rPr lang="en-US" altLang="zh-CN" sz="2400" dirty="0">
                <a:solidFill>
                  <a:prstClr val="black"/>
                </a:solidFill>
              </a:rPr>
              <a:t>,</a:t>
            </a:r>
            <a:r>
              <a:rPr lang="zh-CN" altLang="en-US" sz="2400" dirty="0">
                <a:solidFill>
                  <a:prstClr val="black"/>
                </a:solidFill>
              </a:rPr>
              <a:t>是</a:t>
            </a:r>
            <a:r>
              <a:rPr lang="en-US" altLang="zh-CN" sz="2400" dirty="0">
                <a:solidFill>
                  <a:prstClr val="black"/>
                </a:solidFill>
              </a:rPr>
              <a:t>PON</a:t>
            </a:r>
            <a:r>
              <a:rPr lang="zh-CN" altLang="en-US" sz="2400" dirty="0">
                <a:solidFill>
                  <a:prstClr val="black"/>
                </a:solidFill>
              </a:rPr>
              <a:t>的核心</a:t>
            </a:r>
            <a:r>
              <a:rPr lang="zh-CN" altLang="en-US" sz="2400" dirty="0" smtClean="0">
                <a:solidFill>
                  <a:prstClr val="black"/>
                </a:solidFill>
              </a:rPr>
              <a:t>。</a:t>
            </a:r>
            <a:endParaRPr lang="en-US" altLang="zh-CN" sz="2400" dirty="0">
              <a:solidFill>
                <a:prstClr val="black"/>
              </a:solidFill>
            </a:endParaRPr>
          </a:p>
          <a:p>
            <a:endParaRPr lang="en-US" altLang="zh-CN" sz="2400" dirty="0" smtClean="0">
              <a:solidFill>
                <a:prstClr val="black"/>
              </a:solidFill>
            </a:endParaRPr>
          </a:p>
          <a:p>
            <a:r>
              <a:rPr lang="en-US" altLang="zh-CN" sz="2400" dirty="0" smtClean="0">
                <a:solidFill>
                  <a:prstClr val="black"/>
                </a:solidFill>
              </a:rPr>
              <a:t>        OLT</a:t>
            </a:r>
            <a:r>
              <a:rPr lang="zh-CN" altLang="en-US" sz="2400" dirty="0">
                <a:solidFill>
                  <a:prstClr val="black"/>
                </a:solidFill>
              </a:rPr>
              <a:t>设备分为盒式和机架式。盒式</a:t>
            </a:r>
            <a:r>
              <a:rPr lang="en-US" altLang="zh-CN" sz="2400" dirty="0">
                <a:solidFill>
                  <a:prstClr val="black"/>
                </a:solidFill>
              </a:rPr>
              <a:t>OLT</a:t>
            </a:r>
            <a:r>
              <a:rPr lang="zh-CN" altLang="en-US" sz="2400" dirty="0">
                <a:solidFill>
                  <a:prstClr val="black"/>
                </a:solidFill>
              </a:rPr>
              <a:t>设备的</a:t>
            </a:r>
            <a:r>
              <a:rPr lang="en-US" altLang="zh-CN" sz="2400" dirty="0">
                <a:solidFill>
                  <a:prstClr val="black"/>
                </a:solidFill>
              </a:rPr>
              <a:t>PON</a:t>
            </a:r>
            <a:r>
              <a:rPr lang="zh-CN" altLang="en-US" sz="2400" dirty="0">
                <a:solidFill>
                  <a:prstClr val="black"/>
                </a:solidFill>
              </a:rPr>
              <a:t>口数一般为</a:t>
            </a:r>
            <a:r>
              <a:rPr lang="en-US" altLang="zh-CN" sz="2400" dirty="0">
                <a:solidFill>
                  <a:prstClr val="black"/>
                </a:solidFill>
              </a:rPr>
              <a:t>4</a:t>
            </a:r>
            <a:r>
              <a:rPr lang="zh-CN" altLang="en-US" sz="2400" dirty="0">
                <a:solidFill>
                  <a:prstClr val="black"/>
                </a:solidFill>
              </a:rPr>
              <a:t>个或</a:t>
            </a:r>
            <a:r>
              <a:rPr lang="en-US" altLang="zh-CN" sz="2400" dirty="0">
                <a:solidFill>
                  <a:prstClr val="black"/>
                </a:solidFill>
              </a:rPr>
              <a:t>8</a:t>
            </a:r>
            <a:r>
              <a:rPr lang="zh-CN" altLang="en-US" sz="2400" dirty="0">
                <a:solidFill>
                  <a:prstClr val="black"/>
                </a:solidFill>
              </a:rPr>
              <a:t>个</a:t>
            </a:r>
            <a:r>
              <a:rPr lang="en-US" altLang="zh-CN" sz="2400" dirty="0">
                <a:solidFill>
                  <a:prstClr val="black"/>
                </a:solidFill>
              </a:rPr>
              <a:t>,</a:t>
            </a:r>
            <a:r>
              <a:rPr lang="zh-CN" altLang="en-US" sz="2400" dirty="0">
                <a:solidFill>
                  <a:prstClr val="black"/>
                </a:solidFill>
              </a:rPr>
              <a:t>可</a:t>
            </a:r>
            <a:r>
              <a:rPr lang="zh-CN" altLang="en-US" sz="2400" dirty="0" smtClean="0">
                <a:solidFill>
                  <a:prstClr val="black"/>
                </a:solidFill>
              </a:rPr>
              <a:t>接入</a:t>
            </a:r>
            <a:r>
              <a:rPr lang="en-US" altLang="zh-CN" sz="2400" dirty="0">
                <a:solidFill>
                  <a:prstClr val="black"/>
                </a:solidFill>
              </a:rPr>
              <a:t>256</a:t>
            </a:r>
            <a:r>
              <a:rPr lang="zh-CN" altLang="en-US" sz="2400" dirty="0">
                <a:solidFill>
                  <a:prstClr val="black"/>
                </a:solidFill>
              </a:rPr>
              <a:t>个或</a:t>
            </a:r>
            <a:r>
              <a:rPr lang="en-US" altLang="zh-CN" sz="2400" dirty="0">
                <a:solidFill>
                  <a:prstClr val="black"/>
                </a:solidFill>
              </a:rPr>
              <a:t>512</a:t>
            </a:r>
            <a:r>
              <a:rPr lang="zh-CN" altLang="en-US" sz="2400" dirty="0">
                <a:solidFill>
                  <a:prstClr val="black"/>
                </a:solidFill>
              </a:rPr>
              <a:t>个</a:t>
            </a:r>
            <a:r>
              <a:rPr lang="en-US" altLang="zh-CN" sz="2400" dirty="0">
                <a:solidFill>
                  <a:prstClr val="black"/>
                </a:solidFill>
              </a:rPr>
              <a:t>ONU(1∶64</a:t>
            </a:r>
            <a:r>
              <a:rPr lang="zh-CN" altLang="en-US" sz="2400" dirty="0">
                <a:solidFill>
                  <a:prstClr val="black"/>
                </a:solidFill>
              </a:rPr>
              <a:t>分光比</a:t>
            </a:r>
            <a:r>
              <a:rPr lang="en-US" altLang="zh-CN" sz="2400" dirty="0">
                <a:solidFill>
                  <a:prstClr val="black"/>
                </a:solidFill>
              </a:rPr>
              <a:t>); </a:t>
            </a:r>
            <a:r>
              <a:rPr lang="zh-CN" altLang="en-US" sz="2400" dirty="0">
                <a:solidFill>
                  <a:prstClr val="black"/>
                </a:solidFill>
              </a:rPr>
              <a:t>机架式</a:t>
            </a:r>
            <a:r>
              <a:rPr lang="en-US" altLang="zh-CN" sz="2400" dirty="0">
                <a:solidFill>
                  <a:prstClr val="black"/>
                </a:solidFill>
              </a:rPr>
              <a:t>OLT</a:t>
            </a:r>
            <a:r>
              <a:rPr lang="zh-CN" altLang="en-US" sz="2400" dirty="0" smtClean="0">
                <a:solidFill>
                  <a:prstClr val="black"/>
                </a:solidFill>
              </a:rPr>
              <a:t>通常</a:t>
            </a:r>
            <a:r>
              <a:rPr lang="zh-CN" altLang="en-US" sz="2400" dirty="0">
                <a:solidFill>
                  <a:prstClr val="black"/>
                </a:solidFill>
              </a:rPr>
              <a:t>有多个槽位</a:t>
            </a:r>
            <a:r>
              <a:rPr lang="en-US" altLang="zh-CN" sz="2400" dirty="0">
                <a:solidFill>
                  <a:prstClr val="black"/>
                </a:solidFill>
              </a:rPr>
              <a:t>,</a:t>
            </a:r>
            <a:r>
              <a:rPr lang="zh-CN" altLang="en-US" sz="2400" dirty="0">
                <a:solidFill>
                  <a:prstClr val="black"/>
                </a:solidFill>
              </a:rPr>
              <a:t>支持的</a:t>
            </a:r>
            <a:r>
              <a:rPr lang="en-US" altLang="zh-CN" sz="2400" dirty="0">
                <a:solidFill>
                  <a:prstClr val="black"/>
                </a:solidFill>
              </a:rPr>
              <a:t>PON</a:t>
            </a:r>
            <a:r>
              <a:rPr lang="zh-CN" altLang="en-US" sz="2400" dirty="0">
                <a:solidFill>
                  <a:prstClr val="black"/>
                </a:solidFill>
              </a:rPr>
              <a:t>口数至少为</a:t>
            </a:r>
            <a:r>
              <a:rPr lang="en-US" altLang="zh-CN" sz="2400" dirty="0">
                <a:solidFill>
                  <a:prstClr val="black"/>
                </a:solidFill>
              </a:rPr>
              <a:t>20</a:t>
            </a:r>
            <a:r>
              <a:rPr lang="zh-CN" altLang="en-US" sz="2400" dirty="0">
                <a:solidFill>
                  <a:prstClr val="black"/>
                </a:solidFill>
              </a:rPr>
              <a:t>个</a:t>
            </a:r>
            <a:r>
              <a:rPr lang="en-US" altLang="zh-CN" sz="2400" dirty="0">
                <a:solidFill>
                  <a:prstClr val="black"/>
                </a:solidFill>
              </a:rPr>
              <a:t>,</a:t>
            </a:r>
            <a:r>
              <a:rPr lang="zh-CN" altLang="en-US" sz="2400" dirty="0">
                <a:solidFill>
                  <a:prstClr val="black"/>
                </a:solidFill>
              </a:rPr>
              <a:t>接入</a:t>
            </a:r>
            <a:r>
              <a:rPr lang="zh-CN" altLang="en-US" sz="2400" dirty="0" smtClean="0">
                <a:solidFill>
                  <a:prstClr val="black"/>
                </a:solidFill>
              </a:rPr>
              <a:t>的</a:t>
            </a:r>
            <a:r>
              <a:rPr lang="en-US" altLang="zh-CN" sz="2400" dirty="0" smtClean="0">
                <a:solidFill>
                  <a:prstClr val="black"/>
                </a:solidFill>
              </a:rPr>
              <a:t>ONU</a:t>
            </a:r>
            <a:r>
              <a:rPr lang="zh-CN" altLang="en-US" sz="2400" dirty="0">
                <a:solidFill>
                  <a:prstClr val="black"/>
                </a:solidFill>
              </a:rPr>
              <a:t>数量较多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OLT</a:t>
            </a:r>
            <a:r>
              <a:rPr lang="zh-CN" altLang="en-US" sz="2400" dirty="0">
                <a:solidFill>
                  <a:prstClr val="black"/>
                </a:solidFill>
              </a:rPr>
              <a:t>设备板卡主要包括上联板、用户板</a:t>
            </a:r>
            <a:r>
              <a:rPr lang="en-US" altLang="zh-CN" sz="2400" dirty="0">
                <a:solidFill>
                  <a:prstClr val="black"/>
                </a:solidFill>
              </a:rPr>
              <a:t>(</a:t>
            </a:r>
            <a:r>
              <a:rPr lang="en-US" altLang="zh-CN" sz="2400" dirty="0" smtClean="0">
                <a:solidFill>
                  <a:prstClr val="black"/>
                </a:solidFill>
              </a:rPr>
              <a:t>EPON</a:t>
            </a:r>
            <a:r>
              <a:rPr lang="zh-CN" altLang="en-US" sz="2400" dirty="0" smtClean="0">
                <a:solidFill>
                  <a:prstClr val="black"/>
                </a:solidFill>
              </a:rPr>
              <a:t>板</a:t>
            </a:r>
            <a:r>
              <a:rPr lang="zh-CN" altLang="en-US" sz="2400" dirty="0">
                <a:solidFill>
                  <a:prstClr val="black"/>
                </a:solidFill>
              </a:rPr>
              <a:t>、</a:t>
            </a:r>
            <a:r>
              <a:rPr lang="en-US" altLang="zh-CN" sz="2400" dirty="0">
                <a:solidFill>
                  <a:prstClr val="black"/>
                </a:solidFill>
              </a:rPr>
              <a:t>GPON</a:t>
            </a:r>
            <a:r>
              <a:rPr lang="zh-CN" altLang="en-US" sz="2400" dirty="0">
                <a:solidFill>
                  <a:prstClr val="black"/>
                </a:solidFill>
              </a:rPr>
              <a:t>板、</a:t>
            </a:r>
            <a:r>
              <a:rPr lang="en-US" altLang="zh-CN" sz="2400" dirty="0">
                <a:solidFill>
                  <a:prstClr val="black"/>
                </a:solidFill>
              </a:rPr>
              <a:t>VDSL2</a:t>
            </a:r>
            <a:r>
              <a:rPr lang="zh-CN" altLang="en-US" sz="2400" dirty="0">
                <a:solidFill>
                  <a:prstClr val="black"/>
                </a:solidFill>
              </a:rPr>
              <a:t>板等</a:t>
            </a:r>
            <a:r>
              <a:rPr lang="en-US" altLang="zh-CN" sz="2400" dirty="0">
                <a:solidFill>
                  <a:prstClr val="black"/>
                </a:solidFill>
              </a:rPr>
              <a:t>)</a:t>
            </a:r>
            <a:r>
              <a:rPr lang="zh-CN" altLang="en-US" sz="2400" dirty="0">
                <a:solidFill>
                  <a:prstClr val="black"/>
                </a:solidFill>
              </a:rPr>
              <a:t>和主控板。用户板接口</a:t>
            </a:r>
            <a:r>
              <a:rPr lang="zh-CN" altLang="en-US" sz="2400" dirty="0" smtClean="0">
                <a:solidFill>
                  <a:prstClr val="black"/>
                </a:solidFill>
              </a:rPr>
              <a:t>类型</a:t>
            </a:r>
            <a:r>
              <a:rPr lang="zh-CN" altLang="en-US" sz="2400" dirty="0">
                <a:solidFill>
                  <a:prstClr val="black"/>
                </a:solidFill>
              </a:rPr>
              <a:t>有</a:t>
            </a:r>
            <a:r>
              <a:rPr lang="en-US" altLang="zh-CN" sz="2400" dirty="0">
                <a:solidFill>
                  <a:prstClr val="black"/>
                </a:solidFill>
              </a:rPr>
              <a:t>GE</a:t>
            </a:r>
            <a:r>
              <a:rPr lang="zh-CN" altLang="en-US" sz="2400" dirty="0">
                <a:solidFill>
                  <a:prstClr val="black"/>
                </a:solidFill>
              </a:rPr>
              <a:t>口</a:t>
            </a:r>
            <a:r>
              <a:rPr lang="en-US" altLang="zh-CN" sz="2400" dirty="0">
                <a:solidFill>
                  <a:prstClr val="black"/>
                </a:solidFill>
              </a:rPr>
              <a:t>(</a:t>
            </a:r>
            <a:r>
              <a:rPr lang="zh-CN" altLang="en-US" sz="2400" dirty="0">
                <a:solidFill>
                  <a:prstClr val="black"/>
                </a:solidFill>
              </a:rPr>
              <a:t>光</a:t>
            </a:r>
            <a:r>
              <a:rPr lang="en-US" altLang="zh-CN" sz="2400" dirty="0">
                <a:solidFill>
                  <a:prstClr val="black"/>
                </a:solidFill>
              </a:rPr>
              <a:t>/</a:t>
            </a:r>
            <a:r>
              <a:rPr lang="zh-CN" altLang="en-US" sz="2400" dirty="0">
                <a:solidFill>
                  <a:prstClr val="black"/>
                </a:solidFill>
              </a:rPr>
              <a:t>电</a:t>
            </a:r>
            <a:r>
              <a:rPr lang="en-US" altLang="zh-CN" sz="2400" dirty="0">
                <a:solidFill>
                  <a:prstClr val="black"/>
                </a:solidFill>
              </a:rPr>
              <a:t>)</a:t>
            </a:r>
            <a:r>
              <a:rPr lang="zh-CN" altLang="en-US" sz="2400" dirty="0">
                <a:solidFill>
                  <a:prstClr val="black"/>
                </a:solidFill>
              </a:rPr>
              <a:t>、</a:t>
            </a:r>
            <a:r>
              <a:rPr lang="en-US" altLang="zh-CN" sz="2400" dirty="0">
                <a:solidFill>
                  <a:prstClr val="black"/>
                </a:solidFill>
              </a:rPr>
              <a:t>FE</a:t>
            </a:r>
            <a:r>
              <a:rPr lang="zh-CN" altLang="en-US" sz="2400" dirty="0">
                <a:solidFill>
                  <a:prstClr val="black"/>
                </a:solidFill>
              </a:rPr>
              <a:t>口</a:t>
            </a:r>
            <a:r>
              <a:rPr lang="en-US" altLang="zh-CN" sz="2400" dirty="0">
                <a:solidFill>
                  <a:prstClr val="black"/>
                </a:solidFill>
              </a:rPr>
              <a:t>(</a:t>
            </a:r>
            <a:r>
              <a:rPr lang="zh-CN" altLang="en-US" sz="2400" dirty="0">
                <a:solidFill>
                  <a:prstClr val="black"/>
                </a:solidFill>
              </a:rPr>
              <a:t>光</a:t>
            </a:r>
            <a:r>
              <a:rPr lang="en-US" altLang="zh-CN" sz="2400" dirty="0">
                <a:solidFill>
                  <a:prstClr val="black"/>
                </a:solidFill>
              </a:rPr>
              <a:t>/</a:t>
            </a:r>
            <a:r>
              <a:rPr lang="zh-CN" altLang="en-US" sz="2400" dirty="0">
                <a:solidFill>
                  <a:prstClr val="black"/>
                </a:solidFill>
              </a:rPr>
              <a:t>电</a:t>
            </a:r>
            <a:r>
              <a:rPr lang="en-US" altLang="zh-CN" sz="2400" dirty="0">
                <a:solidFill>
                  <a:prstClr val="black"/>
                </a:solidFill>
              </a:rPr>
              <a:t>)</a:t>
            </a:r>
            <a:r>
              <a:rPr lang="zh-CN" altLang="en-US" sz="2400" dirty="0">
                <a:solidFill>
                  <a:prstClr val="black"/>
                </a:solidFill>
              </a:rPr>
              <a:t>、</a:t>
            </a:r>
            <a:r>
              <a:rPr lang="en-US" altLang="zh-CN" sz="2400" dirty="0">
                <a:solidFill>
                  <a:prstClr val="black"/>
                </a:solidFill>
              </a:rPr>
              <a:t>PON</a:t>
            </a:r>
            <a:r>
              <a:rPr lang="zh-CN" altLang="en-US" sz="2400" dirty="0">
                <a:solidFill>
                  <a:prstClr val="black"/>
                </a:solidFill>
              </a:rPr>
              <a:t>口、</a:t>
            </a:r>
            <a:r>
              <a:rPr lang="en-US" altLang="zh-CN" sz="2400" dirty="0">
                <a:solidFill>
                  <a:prstClr val="black"/>
                </a:solidFill>
              </a:rPr>
              <a:t>TDM</a:t>
            </a:r>
            <a:r>
              <a:rPr lang="zh-CN" altLang="en-US" sz="2400" dirty="0" smtClean="0">
                <a:solidFill>
                  <a:prstClr val="black"/>
                </a:solidFill>
              </a:rPr>
              <a:t>接口</a:t>
            </a:r>
            <a:r>
              <a:rPr lang="zh-CN" altLang="en-US" sz="2400" dirty="0">
                <a:solidFill>
                  <a:prstClr val="black"/>
                </a:solidFill>
              </a:rPr>
              <a:t>等</a:t>
            </a:r>
            <a:r>
              <a:rPr lang="en-US" altLang="zh-CN" sz="2400" dirty="0">
                <a:solidFill>
                  <a:prstClr val="black"/>
                </a:solidFill>
              </a:rPr>
              <a:t>,</a:t>
            </a:r>
            <a:r>
              <a:rPr lang="zh-CN" altLang="en-US" sz="2400" dirty="0">
                <a:solidFill>
                  <a:prstClr val="black"/>
                </a:solidFill>
              </a:rPr>
              <a:t>不同类型用户板可以任意混插。单</a:t>
            </a:r>
            <a:r>
              <a:rPr lang="en-US" altLang="zh-CN" sz="2400" dirty="0">
                <a:solidFill>
                  <a:prstClr val="black"/>
                </a:solidFill>
              </a:rPr>
              <a:t>PON</a:t>
            </a:r>
            <a:r>
              <a:rPr lang="zh-CN" altLang="en-US" sz="2400" dirty="0">
                <a:solidFill>
                  <a:prstClr val="black"/>
                </a:solidFill>
              </a:rPr>
              <a:t>板</a:t>
            </a:r>
            <a:r>
              <a:rPr lang="zh-CN" altLang="en-US" sz="2400" dirty="0" smtClean="0">
                <a:solidFill>
                  <a:prstClr val="black"/>
                </a:solidFill>
              </a:rPr>
              <a:t>至少有</a:t>
            </a:r>
            <a:r>
              <a:rPr lang="en-US" altLang="zh-CN" sz="2400" dirty="0">
                <a:solidFill>
                  <a:prstClr val="black"/>
                </a:solidFill>
              </a:rPr>
              <a:t>1</a:t>
            </a:r>
            <a:r>
              <a:rPr lang="zh-CN" altLang="en-US" sz="2400" dirty="0">
                <a:solidFill>
                  <a:prstClr val="black"/>
                </a:solidFill>
              </a:rPr>
              <a:t>个</a:t>
            </a:r>
            <a:r>
              <a:rPr lang="en-US" altLang="zh-CN" sz="2400" dirty="0">
                <a:solidFill>
                  <a:prstClr val="black"/>
                </a:solidFill>
              </a:rPr>
              <a:t>PON</a:t>
            </a:r>
            <a:r>
              <a:rPr lang="zh-CN" altLang="en-US" sz="2400" dirty="0">
                <a:solidFill>
                  <a:prstClr val="black"/>
                </a:solidFill>
              </a:rPr>
              <a:t>口</a:t>
            </a:r>
            <a:r>
              <a:rPr lang="en-US" altLang="zh-CN" sz="2400" dirty="0">
                <a:solidFill>
                  <a:prstClr val="black"/>
                </a:solidFill>
              </a:rPr>
              <a:t>,</a:t>
            </a:r>
            <a:r>
              <a:rPr lang="zh-CN" altLang="en-US" sz="2400" dirty="0">
                <a:solidFill>
                  <a:prstClr val="black"/>
                </a:solidFill>
              </a:rPr>
              <a:t>最多有</a:t>
            </a:r>
            <a:r>
              <a:rPr lang="en-US" altLang="zh-CN" sz="2400" dirty="0">
                <a:solidFill>
                  <a:prstClr val="black"/>
                </a:solidFill>
              </a:rPr>
              <a:t>4</a:t>
            </a:r>
            <a:r>
              <a:rPr lang="zh-CN" altLang="en-US" sz="2400" dirty="0">
                <a:solidFill>
                  <a:prstClr val="black"/>
                </a:solidFill>
              </a:rPr>
              <a:t>个</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OLT</a:t>
            </a:r>
            <a:r>
              <a:rPr lang="zh-CN" altLang="en-US" sz="2400" dirty="0">
                <a:solidFill>
                  <a:prstClr val="black"/>
                </a:solidFill>
              </a:rPr>
              <a:t>设备主要支撑</a:t>
            </a:r>
            <a:r>
              <a:rPr lang="en-US" altLang="zh-CN" sz="2400" dirty="0">
                <a:solidFill>
                  <a:prstClr val="black"/>
                </a:solidFill>
              </a:rPr>
              <a:t>IP</a:t>
            </a:r>
            <a:r>
              <a:rPr lang="zh-CN" altLang="en-US" sz="2400" dirty="0">
                <a:solidFill>
                  <a:prstClr val="black"/>
                </a:solidFill>
              </a:rPr>
              <a:t>业务、语音业务、视频</a:t>
            </a:r>
            <a:r>
              <a:rPr lang="zh-CN" altLang="en-US" sz="2400" dirty="0" smtClean="0">
                <a:solidFill>
                  <a:prstClr val="black"/>
                </a:solidFill>
              </a:rPr>
              <a:t>业务</a:t>
            </a:r>
            <a:r>
              <a:rPr lang="en-US" altLang="zh-CN" sz="2400" dirty="0" smtClean="0">
                <a:solidFill>
                  <a:prstClr val="black"/>
                </a:solidFill>
              </a:rPr>
              <a:t>(</a:t>
            </a:r>
            <a:r>
              <a:rPr lang="en-US" altLang="zh-CN" sz="2400" dirty="0">
                <a:solidFill>
                  <a:prstClr val="black"/>
                </a:solidFill>
              </a:rPr>
              <a:t>CATV</a:t>
            </a:r>
            <a:r>
              <a:rPr lang="zh-CN" altLang="en-US" sz="2400" dirty="0">
                <a:solidFill>
                  <a:prstClr val="black"/>
                </a:solidFill>
              </a:rPr>
              <a:t>、</a:t>
            </a:r>
            <a:r>
              <a:rPr lang="en-US" altLang="zh-CN" sz="2400" dirty="0">
                <a:solidFill>
                  <a:prstClr val="black"/>
                </a:solidFill>
              </a:rPr>
              <a:t>IPTV)</a:t>
            </a:r>
            <a:r>
              <a:rPr lang="zh-CN" altLang="en-US" sz="2400" dirty="0">
                <a:solidFill>
                  <a:prstClr val="black"/>
                </a:solidFill>
              </a:rPr>
              <a:t>和</a:t>
            </a:r>
            <a:r>
              <a:rPr lang="en-US" altLang="zh-CN" sz="2400" dirty="0">
                <a:solidFill>
                  <a:prstClr val="black"/>
                </a:solidFill>
              </a:rPr>
              <a:t>TDM</a:t>
            </a:r>
            <a:r>
              <a:rPr lang="zh-CN" altLang="en-US" sz="2400" dirty="0">
                <a:solidFill>
                  <a:prstClr val="black"/>
                </a:solidFill>
              </a:rPr>
              <a:t>业务。</a:t>
            </a:r>
          </a:p>
        </p:txBody>
      </p:sp>
    </p:spTree>
    <p:extLst>
      <p:ext uri="{BB962C8B-B14F-4D97-AF65-F5344CB8AC3E}">
        <p14:creationId xmlns:p14="http://schemas.microsoft.com/office/powerpoint/2010/main" val="27294388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6.3   </a:t>
            </a:r>
            <a:r>
              <a:rPr lang="en-US" altLang="zh-CN" sz="3200" dirty="0" smtClean="0">
                <a:solidFill>
                  <a:prstClr val="white"/>
                </a:solidFill>
                <a:latin typeface="微软雅黑" panose="020B0503020204020204" pitchFamily="34" charset="-122"/>
                <a:ea typeface="微软雅黑" panose="020B0503020204020204" pitchFamily="34" charset="-122"/>
              </a:rPr>
              <a:t>FTTH </a:t>
            </a:r>
            <a:r>
              <a:rPr lang="zh-CN" altLang="en-US" sz="3200" dirty="0" smtClean="0">
                <a:solidFill>
                  <a:prstClr val="white"/>
                </a:solidFill>
                <a:latin typeface="微软雅黑" panose="020B0503020204020204" pitchFamily="34" charset="-122"/>
                <a:ea typeface="微软雅黑" panose="020B0503020204020204" pitchFamily="34" charset="-122"/>
              </a:rPr>
              <a:t>主要</a:t>
            </a:r>
            <a:r>
              <a:rPr lang="zh-CN" altLang="en-US" sz="3200" dirty="0">
                <a:solidFill>
                  <a:prstClr val="white"/>
                </a:solidFill>
                <a:latin typeface="微软雅黑" panose="020B0503020204020204" pitchFamily="34" charset="-122"/>
                <a:ea typeface="微软雅黑" panose="020B0503020204020204" pitchFamily="34" charset="-122"/>
              </a:rPr>
              <a:t>设备</a:t>
            </a:r>
          </a:p>
        </p:txBody>
      </p:sp>
      <p:sp>
        <p:nvSpPr>
          <p:cNvPr id="9220" name="文本框 7"/>
          <p:cNvSpPr txBox="1"/>
          <p:nvPr/>
        </p:nvSpPr>
        <p:spPr>
          <a:xfrm>
            <a:off x="841375" y="1683768"/>
            <a:ext cx="10502832" cy="4216539"/>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ONT/ONU</a:t>
            </a:r>
            <a:r>
              <a:rPr lang="zh-CN" altLang="en-US" sz="2800" b="1" dirty="0">
                <a:solidFill>
                  <a:prstClr val="black"/>
                </a:solidFill>
              </a:rPr>
              <a:t>设备</a:t>
            </a:r>
          </a:p>
          <a:p>
            <a:r>
              <a:rPr lang="en-US" altLang="zh-CN" sz="2400" dirty="0" smtClean="0">
                <a:solidFill>
                  <a:prstClr val="black"/>
                </a:solidFill>
              </a:rPr>
              <a:t>     </a:t>
            </a:r>
          </a:p>
          <a:p>
            <a:r>
              <a:rPr lang="en-US" altLang="zh-CN" sz="2400" dirty="0">
                <a:solidFill>
                  <a:prstClr val="black"/>
                </a:solidFill>
              </a:rPr>
              <a:t> </a:t>
            </a:r>
            <a:r>
              <a:rPr lang="en-US" altLang="zh-CN" sz="2400" dirty="0" smtClean="0">
                <a:solidFill>
                  <a:prstClr val="black"/>
                </a:solidFill>
              </a:rPr>
              <a:t>      ONT</a:t>
            </a:r>
            <a:r>
              <a:rPr lang="zh-CN" altLang="en-US" sz="2400" dirty="0">
                <a:solidFill>
                  <a:prstClr val="black"/>
                </a:solidFill>
              </a:rPr>
              <a:t>是光网络终端</a:t>
            </a:r>
            <a:r>
              <a:rPr lang="en-US" altLang="zh-CN" sz="2400" dirty="0">
                <a:solidFill>
                  <a:prstClr val="black"/>
                </a:solidFill>
              </a:rPr>
              <a:t>,</a:t>
            </a:r>
            <a:r>
              <a:rPr lang="zh-CN" altLang="en-US" sz="2400" dirty="0">
                <a:solidFill>
                  <a:prstClr val="black"/>
                </a:solidFill>
              </a:rPr>
              <a:t>直接位于用户</a:t>
            </a:r>
            <a:r>
              <a:rPr lang="zh-CN" altLang="en-US" sz="2400" dirty="0" smtClean="0">
                <a:solidFill>
                  <a:prstClr val="black"/>
                </a:solidFill>
              </a:rPr>
              <a:t>端。</a:t>
            </a:r>
            <a:r>
              <a:rPr lang="en-US" altLang="zh-CN" sz="2400" dirty="0" smtClean="0">
                <a:solidFill>
                  <a:prstClr val="black"/>
                </a:solidFill>
              </a:rPr>
              <a:t> </a:t>
            </a:r>
          </a:p>
          <a:p>
            <a:endParaRPr lang="en-US" altLang="zh-CN" sz="2400" dirty="0">
              <a:solidFill>
                <a:prstClr val="black"/>
              </a:solidFill>
            </a:endParaRPr>
          </a:p>
          <a:p>
            <a:r>
              <a:rPr lang="en-US" altLang="zh-CN" sz="2400" dirty="0" smtClean="0">
                <a:solidFill>
                  <a:prstClr val="black"/>
                </a:solidFill>
              </a:rPr>
              <a:t>       ONU</a:t>
            </a:r>
            <a:r>
              <a:rPr lang="zh-CN" altLang="en-US" sz="2400" dirty="0">
                <a:solidFill>
                  <a:prstClr val="black"/>
                </a:solidFill>
              </a:rPr>
              <a:t>是光网络单元</a:t>
            </a:r>
            <a:r>
              <a:rPr lang="en-US" altLang="zh-CN" sz="2400" dirty="0">
                <a:solidFill>
                  <a:prstClr val="black"/>
                </a:solidFill>
              </a:rPr>
              <a:t>,</a:t>
            </a:r>
            <a:r>
              <a:rPr lang="zh-CN" altLang="en-US" sz="2400" dirty="0">
                <a:solidFill>
                  <a:prstClr val="black"/>
                </a:solidFill>
              </a:rPr>
              <a:t>与用户间还可能有其他</a:t>
            </a:r>
            <a:r>
              <a:rPr lang="zh-CN" altLang="en-US" sz="2400" dirty="0" smtClean="0">
                <a:solidFill>
                  <a:prstClr val="black"/>
                </a:solidFill>
              </a:rPr>
              <a:t>的网络</a:t>
            </a:r>
            <a:r>
              <a:rPr lang="en-US" altLang="zh-CN" sz="2400" dirty="0">
                <a:solidFill>
                  <a:prstClr val="black"/>
                </a:solidFill>
              </a:rPr>
              <a:t>,</a:t>
            </a:r>
            <a:r>
              <a:rPr lang="zh-CN" altLang="en-US" sz="2400" dirty="0">
                <a:solidFill>
                  <a:prstClr val="black"/>
                </a:solidFill>
              </a:rPr>
              <a:t>比如以太网等。</a:t>
            </a:r>
            <a:r>
              <a:rPr lang="en-US" altLang="zh-CN" sz="2400" dirty="0">
                <a:solidFill>
                  <a:prstClr val="black"/>
                </a:solidFill>
              </a:rPr>
              <a:t>ONU</a:t>
            </a:r>
            <a:r>
              <a:rPr lang="zh-CN" altLang="en-US" sz="2400" dirty="0">
                <a:solidFill>
                  <a:prstClr val="black"/>
                </a:solidFill>
              </a:rPr>
              <a:t>位于用户端</a:t>
            </a:r>
            <a:r>
              <a:rPr lang="en-US" altLang="zh-CN" sz="2400" dirty="0">
                <a:solidFill>
                  <a:prstClr val="black"/>
                </a:solidFill>
              </a:rPr>
              <a:t>,</a:t>
            </a:r>
            <a:r>
              <a:rPr lang="zh-CN" altLang="en-US" sz="2400" dirty="0">
                <a:solidFill>
                  <a:prstClr val="black"/>
                </a:solidFill>
              </a:rPr>
              <a:t>实现用户与通信网络的连接</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ONU</a:t>
            </a:r>
            <a:r>
              <a:rPr lang="zh-CN" altLang="en-US" sz="2400" dirty="0">
                <a:solidFill>
                  <a:prstClr val="black"/>
                </a:solidFill>
              </a:rPr>
              <a:t>设备主要支撑</a:t>
            </a:r>
            <a:r>
              <a:rPr lang="en-US" altLang="zh-CN" sz="2400" dirty="0">
                <a:solidFill>
                  <a:prstClr val="black"/>
                </a:solidFill>
              </a:rPr>
              <a:t>IP</a:t>
            </a:r>
            <a:r>
              <a:rPr lang="zh-CN" altLang="en-US" sz="2400" dirty="0">
                <a:solidFill>
                  <a:prstClr val="black"/>
                </a:solidFill>
              </a:rPr>
              <a:t>业务、语音业务、视频业务和</a:t>
            </a:r>
            <a:r>
              <a:rPr lang="en-US" altLang="zh-CN" sz="2400" dirty="0">
                <a:solidFill>
                  <a:prstClr val="black"/>
                </a:solidFill>
              </a:rPr>
              <a:t>TDM</a:t>
            </a:r>
            <a:r>
              <a:rPr lang="zh-CN" altLang="en-US" sz="2400" dirty="0">
                <a:solidFill>
                  <a:prstClr val="black"/>
                </a:solidFill>
              </a:rPr>
              <a:t>业务</a:t>
            </a:r>
            <a:r>
              <a:rPr lang="en-US" altLang="zh-CN" sz="2400" dirty="0">
                <a:solidFill>
                  <a:prstClr val="black"/>
                </a:solidFill>
              </a:rPr>
              <a:t>,</a:t>
            </a:r>
            <a:r>
              <a:rPr lang="zh-CN" altLang="en-US" sz="2400" dirty="0">
                <a:solidFill>
                  <a:prstClr val="black"/>
                </a:solidFill>
              </a:rPr>
              <a:t>并支持</a:t>
            </a:r>
            <a:r>
              <a:rPr lang="zh-CN" altLang="en-US" sz="2400" dirty="0" smtClean="0">
                <a:solidFill>
                  <a:prstClr val="black"/>
                </a:solidFill>
              </a:rPr>
              <a:t>业务流分类</a:t>
            </a:r>
            <a:r>
              <a:rPr lang="zh-CN" altLang="en-US" sz="2400" dirty="0">
                <a:solidFill>
                  <a:prstClr val="black"/>
                </a:solidFill>
              </a:rPr>
              <a:t>、</a:t>
            </a:r>
            <a:r>
              <a:rPr lang="zh-CN" altLang="en-US" sz="2400" dirty="0" smtClean="0">
                <a:solidFill>
                  <a:prstClr val="black"/>
                </a:solidFill>
              </a:rPr>
              <a:t>优先级</a:t>
            </a:r>
            <a:r>
              <a:rPr lang="zh-CN" altLang="en-US" sz="2400" dirty="0">
                <a:solidFill>
                  <a:prstClr val="black"/>
                </a:solidFill>
              </a:rPr>
              <a:t>标记和调度功能</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ONU</a:t>
            </a:r>
            <a:r>
              <a:rPr lang="zh-CN" altLang="en-US" sz="2400" dirty="0">
                <a:solidFill>
                  <a:prstClr val="black"/>
                </a:solidFill>
              </a:rPr>
              <a:t>设备分为盒式和插卡式</a:t>
            </a:r>
            <a:r>
              <a:rPr lang="en-US" altLang="zh-CN" sz="2400" dirty="0">
                <a:solidFill>
                  <a:prstClr val="black"/>
                </a:solidFill>
              </a:rPr>
              <a:t>,</a:t>
            </a:r>
            <a:r>
              <a:rPr lang="zh-CN" altLang="en-US" sz="2400" dirty="0">
                <a:solidFill>
                  <a:prstClr val="black"/>
                </a:solidFill>
              </a:rPr>
              <a:t>插卡式可以混插不同类型的用户板。</a:t>
            </a:r>
          </a:p>
        </p:txBody>
      </p:sp>
    </p:spTree>
    <p:extLst>
      <p:ext uri="{BB962C8B-B14F-4D97-AF65-F5344CB8AC3E}">
        <p14:creationId xmlns:p14="http://schemas.microsoft.com/office/powerpoint/2010/main" val="181447897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6.3   </a:t>
            </a:r>
            <a:r>
              <a:rPr lang="en-US" altLang="zh-CN" sz="3200" dirty="0" smtClean="0">
                <a:solidFill>
                  <a:prstClr val="white"/>
                </a:solidFill>
                <a:latin typeface="微软雅黑" panose="020B0503020204020204" pitchFamily="34" charset="-122"/>
                <a:ea typeface="微软雅黑" panose="020B0503020204020204" pitchFamily="34" charset="-122"/>
              </a:rPr>
              <a:t>FTTH </a:t>
            </a:r>
            <a:r>
              <a:rPr lang="zh-CN" altLang="en-US" sz="3200" dirty="0" smtClean="0">
                <a:solidFill>
                  <a:prstClr val="white"/>
                </a:solidFill>
                <a:latin typeface="微软雅黑" panose="020B0503020204020204" pitchFamily="34" charset="-122"/>
                <a:ea typeface="微软雅黑" panose="020B0503020204020204" pitchFamily="34" charset="-122"/>
              </a:rPr>
              <a:t>主要</a:t>
            </a:r>
            <a:r>
              <a:rPr lang="zh-CN" altLang="en-US" sz="3200" dirty="0">
                <a:solidFill>
                  <a:prstClr val="white"/>
                </a:solidFill>
                <a:latin typeface="微软雅黑" panose="020B0503020204020204" pitchFamily="34" charset="-122"/>
                <a:ea typeface="微软雅黑" panose="020B0503020204020204" pitchFamily="34" charset="-122"/>
              </a:rPr>
              <a:t>设备</a:t>
            </a:r>
          </a:p>
        </p:txBody>
      </p:sp>
      <p:sp>
        <p:nvSpPr>
          <p:cNvPr id="9220" name="文本框 7"/>
          <p:cNvSpPr txBox="1"/>
          <p:nvPr/>
        </p:nvSpPr>
        <p:spPr>
          <a:xfrm>
            <a:off x="1271926" y="1450305"/>
            <a:ext cx="9982977" cy="5016758"/>
          </a:xfrm>
          <a:prstGeom prst="rect">
            <a:avLst/>
          </a:prstGeom>
          <a:noFill/>
          <a:ln w="9525">
            <a:noFill/>
          </a:ln>
        </p:spPr>
        <p:txBody>
          <a:bodyPr wrap="square">
            <a:spAutoFit/>
          </a:bodyPr>
          <a:lstStyle/>
          <a:p>
            <a:r>
              <a:rPr lang="en-US" altLang="zh-CN" sz="2800" b="1" dirty="0" smtClean="0">
                <a:solidFill>
                  <a:prstClr val="black"/>
                </a:solidFill>
              </a:rPr>
              <a:t>3</a:t>
            </a:r>
            <a:r>
              <a:rPr lang="en-US" altLang="zh-CN" sz="2800" b="1" dirty="0">
                <a:solidFill>
                  <a:prstClr val="black"/>
                </a:solidFill>
              </a:rPr>
              <a:t>. </a:t>
            </a:r>
            <a:r>
              <a:rPr lang="zh-CN" altLang="en-US" sz="2800" b="1" dirty="0">
                <a:solidFill>
                  <a:prstClr val="black"/>
                </a:solidFill>
              </a:rPr>
              <a:t>光配线</a:t>
            </a:r>
            <a:r>
              <a:rPr lang="zh-CN" altLang="en-US" sz="2800" b="1" dirty="0" smtClean="0">
                <a:solidFill>
                  <a:prstClr val="black"/>
                </a:solidFill>
              </a:rPr>
              <a:t>单元</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a:t>
            </a:r>
            <a:r>
              <a:rPr lang="zh-CN" altLang="en-US" sz="2400" dirty="0">
                <a:solidFill>
                  <a:prstClr val="black"/>
                </a:solidFill>
              </a:rPr>
              <a:t>分路器</a:t>
            </a:r>
          </a:p>
          <a:p>
            <a:r>
              <a:rPr lang="zh-CN" altLang="en-US" sz="2400" dirty="0" smtClean="0">
                <a:solidFill>
                  <a:prstClr val="black"/>
                </a:solidFill>
              </a:rPr>
              <a:t>      光</a:t>
            </a:r>
            <a:r>
              <a:rPr lang="zh-CN" altLang="en-US" sz="2400" dirty="0">
                <a:solidFill>
                  <a:prstClr val="black"/>
                </a:solidFill>
              </a:rPr>
              <a:t>分路器</a:t>
            </a:r>
            <a:r>
              <a:rPr lang="en-US" altLang="zh-CN" sz="2400" dirty="0">
                <a:solidFill>
                  <a:prstClr val="black"/>
                </a:solidFill>
              </a:rPr>
              <a:t>(OBD)</a:t>
            </a:r>
            <a:r>
              <a:rPr lang="zh-CN" altLang="en-US" sz="2400" dirty="0">
                <a:solidFill>
                  <a:prstClr val="black"/>
                </a:solidFill>
              </a:rPr>
              <a:t>又称为分光器</a:t>
            </a:r>
            <a:r>
              <a:rPr lang="en-US" altLang="zh-CN" sz="2400" dirty="0">
                <a:solidFill>
                  <a:prstClr val="black"/>
                </a:solidFill>
              </a:rPr>
              <a:t>,</a:t>
            </a:r>
            <a:r>
              <a:rPr lang="zh-CN" altLang="en-US" sz="2400" dirty="0">
                <a:solidFill>
                  <a:prstClr val="black"/>
                </a:solidFill>
              </a:rPr>
              <a:t>是一种可以将一路光信号分成多路光信号并能完成</a:t>
            </a:r>
            <a:r>
              <a:rPr lang="zh-CN" altLang="en-US" sz="2400" dirty="0" smtClean="0">
                <a:solidFill>
                  <a:prstClr val="black"/>
                </a:solidFill>
              </a:rPr>
              <a:t>相反</a:t>
            </a:r>
            <a:r>
              <a:rPr lang="zh-CN" altLang="en-US" sz="2400" dirty="0">
                <a:solidFill>
                  <a:prstClr val="black"/>
                </a:solidFill>
              </a:rPr>
              <a:t>过程的无源器件</a:t>
            </a:r>
            <a:r>
              <a:rPr lang="en-US" altLang="zh-CN" sz="2400" dirty="0">
                <a:solidFill>
                  <a:prstClr val="black"/>
                </a:solidFill>
              </a:rPr>
              <a:t>,</a:t>
            </a:r>
            <a:r>
              <a:rPr lang="zh-CN" altLang="en-US" sz="2400" dirty="0">
                <a:solidFill>
                  <a:prstClr val="black"/>
                </a:solidFill>
              </a:rPr>
              <a:t>一般分为四种类型</a:t>
            </a:r>
            <a:r>
              <a:rPr lang="zh-CN" altLang="en-US" sz="2400" dirty="0" smtClean="0">
                <a:solidFill>
                  <a:prstClr val="black"/>
                </a:solidFill>
              </a:rPr>
              <a:t>。</a:t>
            </a:r>
            <a:endParaRPr lang="en-US" altLang="zh-CN" sz="2400" dirty="0" smtClean="0">
              <a:solidFill>
                <a:prstClr val="black"/>
              </a:solidFill>
            </a:endParaRPr>
          </a:p>
          <a:p>
            <a:r>
              <a:rPr lang="zh-CN" altLang="en-US" sz="2400" dirty="0" smtClean="0">
                <a:solidFill>
                  <a:prstClr val="black"/>
                </a:solidFill>
              </a:rPr>
              <a:t>      ①托盘</a:t>
            </a:r>
            <a:r>
              <a:rPr lang="zh-CN" altLang="en-US" sz="2400" dirty="0">
                <a:solidFill>
                  <a:prstClr val="black"/>
                </a:solidFill>
              </a:rPr>
              <a:t>式光</a:t>
            </a:r>
            <a:r>
              <a:rPr lang="zh-CN" altLang="en-US" sz="2400" dirty="0" smtClean="0">
                <a:solidFill>
                  <a:prstClr val="black"/>
                </a:solidFill>
              </a:rPr>
              <a:t>分路器</a:t>
            </a:r>
            <a:endParaRPr lang="en-US" altLang="zh-CN" sz="2400" dirty="0" smtClean="0">
              <a:solidFill>
                <a:prstClr val="black"/>
              </a:solidFill>
            </a:endParaRPr>
          </a:p>
          <a:p>
            <a:r>
              <a:rPr lang="zh-CN" altLang="en-US" sz="2400" dirty="0" smtClean="0">
                <a:solidFill>
                  <a:prstClr val="black"/>
                </a:solidFill>
              </a:rPr>
              <a:t>      ②机</a:t>
            </a:r>
            <a:r>
              <a:rPr lang="zh-CN" altLang="en-US" sz="2400" dirty="0">
                <a:solidFill>
                  <a:prstClr val="black"/>
                </a:solidFill>
              </a:rPr>
              <a:t>框式光</a:t>
            </a:r>
            <a:r>
              <a:rPr lang="zh-CN" altLang="en-US" sz="2400" dirty="0" smtClean="0">
                <a:solidFill>
                  <a:prstClr val="black"/>
                </a:solidFill>
              </a:rPr>
              <a:t>分路器</a:t>
            </a:r>
            <a:endParaRPr lang="en-US" altLang="zh-CN" sz="2400" dirty="0" smtClean="0">
              <a:solidFill>
                <a:prstClr val="black"/>
              </a:solidFill>
            </a:endParaRPr>
          </a:p>
          <a:p>
            <a:r>
              <a:rPr lang="zh-CN" altLang="en-US" sz="2400" dirty="0" smtClean="0">
                <a:solidFill>
                  <a:prstClr val="black"/>
                </a:solidFill>
              </a:rPr>
              <a:t>      ③盒式</a:t>
            </a:r>
            <a:r>
              <a:rPr lang="zh-CN" altLang="en-US" sz="2400" dirty="0">
                <a:solidFill>
                  <a:prstClr val="black"/>
                </a:solidFill>
              </a:rPr>
              <a:t>光</a:t>
            </a:r>
            <a:r>
              <a:rPr lang="zh-CN" altLang="en-US" sz="2400" dirty="0" smtClean="0">
                <a:solidFill>
                  <a:prstClr val="black"/>
                </a:solidFill>
              </a:rPr>
              <a:t>分路器</a:t>
            </a:r>
            <a:endParaRPr lang="en-US" altLang="zh-CN" sz="2400" dirty="0" smtClean="0">
              <a:solidFill>
                <a:prstClr val="black"/>
              </a:solidFill>
            </a:endParaRPr>
          </a:p>
          <a:p>
            <a:r>
              <a:rPr lang="zh-CN" altLang="en-US" sz="2400" dirty="0" smtClean="0">
                <a:solidFill>
                  <a:prstClr val="black"/>
                </a:solidFill>
              </a:rPr>
              <a:t>      ④简</a:t>
            </a:r>
            <a:r>
              <a:rPr lang="zh-CN" altLang="en-US" sz="2400" dirty="0">
                <a:solidFill>
                  <a:prstClr val="black"/>
                </a:solidFill>
              </a:rPr>
              <a:t>式光</a:t>
            </a:r>
            <a:r>
              <a:rPr lang="zh-CN" altLang="en-US" sz="2400" dirty="0" smtClean="0">
                <a:solidFill>
                  <a:prstClr val="black"/>
                </a:solidFill>
              </a:rPr>
              <a:t>分路器</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）光分配箱</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a:t>
            </a:r>
            <a:r>
              <a:rPr lang="zh-CN" altLang="en-US" sz="2400" dirty="0">
                <a:solidFill>
                  <a:prstClr val="black"/>
                </a:solidFill>
              </a:rPr>
              <a:t>分纤盒</a:t>
            </a:r>
          </a:p>
        </p:txBody>
      </p:sp>
    </p:spTree>
    <p:extLst>
      <p:ext uri="{BB962C8B-B14F-4D97-AF65-F5344CB8AC3E}">
        <p14:creationId xmlns:p14="http://schemas.microsoft.com/office/powerpoint/2010/main" val="9950749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77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6.3   </a:t>
            </a:r>
            <a:r>
              <a:rPr lang="en-US" altLang="zh-CN" sz="3200" dirty="0" smtClean="0">
                <a:solidFill>
                  <a:prstClr val="white"/>
                </a:solidFill>
                <a:latin typeface="微软雅黑" panose="020B0503020204020204" pitchFamily="34" charset="-122"/>
                <a:ea typeface="微软雅黑" panose="020B0503020204020204" pitchFamily="34" charset="-122"/>
              </a:rPr>
              <a:t>FTTH </a:t>
            </a:r>
            <a:r>
              <a:rPr lang="zh-CN" altLang="en-US" sz="3200" dirty="0" smtClean="0">
                <a:solidFill>
                  <a:prstClr val="white"/>
                </a:solidFill>
                <a:latin typeface="微软雅黑" panose="020B0503020204020204" pitchFamily="34" charset="-122"/>
                <a:ea typeface="微软雅黑" panose="020B0503020204020204" pitchFamily="34" charset="-122"/>
              </a:rPr>
              <a:t>主要</a:t>
            </a:r>
            <a:r>
              <a:rPr lang="zh-CN" altLang="en-US" sz="3200" dirty="0">
                <a:solidFill>
                  <a:prstClr val="white"/>
                </a:solidFill>
                <a:latin typeface="微软雅黑" panose="020B0503020204020204" pitchFamily="34" charset="-122"/>
                <a:ea typeface="微软雅黑" panose="020B0503020204020204" pitchFamily="34" charset="-122"/>
              </a:rPr>
              <a:t>设备</a:t>
            </a:r>
          </a:p>
        </p:txBody>
      </p:sp>
      <p:sp>
        <p:nvSpPr>
          <p:cNvPr id="9220" name="文本框 7"/>
          <p:cNvSpPr txBox="1"/>
          <p:nvPr/>
        </p:nvSpPr>
        <p:spPr>
          <a:xfrm>
            <a:off x="1233015" y="2481437"/>
            <a:ext cx="9982977" cy="2739211"/>
          </a:xfrm>
          <a:prstGeom prst="rect">
            <a:avLst/>
          </a:prstGeom>
          <a:noFill/>
          <a:ln w="9525">
            <a:noFill/>
          </a:ln>
        </p:spPr>
        <p:txBody>
          <a:bodyPr wrap="square">
            <a:spAutoFit/>
          </a:bodyPr>
          <a:lstStyle/>
          <a:p>
            <a:r>
              <a:rPr lang="en-US" altLang="zh-CN" sz="2800" b="1" dirty="0" smtClean="0">
                <a:solidFill>
                  <a:prstClr val="black"/>
                </a:solidFill>
              </a:rPr>
              <a:t>4</a:t>
            </a:r>
            <a:r>
              <a:rPr lang="en-US" altLang="zh-CN" sz="2800" b="1" dirty="0">
                <a:solidFill>
                  <a:prstClr val="black"/>
                </a:solidFill>
              </a:rPr>
              <a:t>. </a:t>
            </a:r>
            <a:r>
              <a:rPr lang="zh-CN" altLang="en-US" sz="2800" b="1" dirty="0">
                <a:solidFill>
                  <a:prstClr val="black"/>
                </a:solidFill>
              </a:rPr>
              <a:t>用户端设备</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）用户</a:t>
            </a:r>
            <a:r>
              <a:rPr lang="zh-CN" altLang="en-US" sz="2400" dirty="0">
                <a:solidFill>
                  <a:prstClr val="black"/>
                </a:solidFill>
              </a:rPr>
              <a:t>综合箱</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）家庭</a:t>
            </a:r>
            <a:r>
              <a:rPr lang="zh-CN" altLang="en-US" sz="2400" dirty="0">
                <a:solidFill>
                  <a:prstClr val="black"/>
                </a:solidFill>
              </a:rPr>
              <a:t>综合信息</a:t>
            </a:r>
            <a:r>
              <a:rPr lang="zh-CN" altLang="en-US" sz="2400" dirty="0" smtClean="0">
                <a:solidFill>
                  <a:prstClr val="black"/>
                </a:solidFill>
              </a:rPr>
              <a:t>箱</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）光纤插座</a:t>
            </a:r>
          </a:p>
        </p:txBody>
      </p:sp>
    </p:spTree>
    <p:extLst>
      <p:ext uri="{BB962C8B-B14F-4D97-AF65-F5344CB8AC3E}">
        <p14:creationId xmlns:p14="http://schemas.microsoft.com/office/powerpoint/2010/main" val="398194116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33568812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第六章</a:t>
              </a:r>
              <a:endParaRPr lang="zh-CN" altLang="en-US" sz="4400" noProof="1">
                <a:solidFill>
                  <a:prstClr val="white"/>
                </a:solidFill>
              </a:endParaRPr>
            </a:p>
          </p:txBody>
        </p:sp>
      </p:grpSp>
      <p:sp>
        <p:nvSpPr>
          <p:cNvPr id="13" name="TextBox 7"/>
          <p:cNvSpPr txBox="1"/>
          <p:nvPr/>
        </p:nvSpPr>
        <p:spPr>
          <a:xfrm>
            <a:off x="4858633" y="221297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58633" y="358318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88833" y="352444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6.1  FTTX</a:t>
            </a:r>
            <a:r>
              <a:rPr lang="zh-CN" altLang="en-US" sz="2000" b="0" spc="225" noProof="1">
                <a:solidFill>
                  <a:prstClr val="black"/>
                </a:solidFill>
                <a:latin typeface="微软雅黑" panose="020B0503020204020204" pitchFamily="34" charset="-122"/>
                <a:ea typeface="微软雅黑" panose="020B0503020204020204" pitchFamily="34" charset="-122"/>
              </a:rPr>
              <a:t>概念与分类</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57047" y="296703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74508" y="41562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04708" y="4099119"/>
            <a:ext cx="5153860"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6.2  FTTX PON</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技术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74509" y="465759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04708" y="460044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6.3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主要设备</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74508" y="515130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204708" y="509415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6.4  FTTH</a:t>
            </a:r>
            <a:r>
              <a:rPr lang="zh-CN" altLang="en-US" sz="2000" b="0" spc="225" noProof="1">
                <a:solidFill>
                  <a:srgbClr val="FF0000"/>
                </a:solidFill>
                <a:latin typeface="微软雅黑" panose="020B0503020204020204" pitchFamily="34" charset="-122"/>
                <a:ea typeface="微软雅黑" panose="020B0503020204020204" pitchFamily="34" charset="-122"/>
              </a:rPr>
              <a:t>入户光缆施工</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74509" y="565328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204708" y="559613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6.5  FTTX</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跳纤规范</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9513721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269561" y="370681"/>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6.4   FTTH</a:t>
            </a:r>
            <a:r>
              <a:rPr lang="zh-CN" altLang="en-US" sz="3200" dirty="0">
                <a:solidFill>
                  <a:prstClr val="white"/>
                </a:solidFill>
                <a:latin typeface="微软雅黑" panose="020B0503020204020204" pitchFamily="34" charset="-122"/>
                <a:ea typeface="微软雅黑" panose="020B0503020204020204" pitchFamily="34" charset="-122"/>
              </a:rPr>
              <a:t>入户光缆施工</a:t>
            </a:r>
          </a:p>
        </p:txBody>
      </p:sp>
      <p:sp>
        <p:nvSpPr>
          <p:cNvPr id="6" name="文本框 34"/>
          <p:cNvSpPr/>
          <p:nvPr/>
        </p:nvSpPr>
        <p:spPr>
          <a:xfrm>
            <a:off x="3862388" y="2674634"/>
            <a:ext cx="340471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入户设备安装要求</a:t>
            </a:r>
          </a:p>
        </p:txBody>
      </p:sp>
      <p:sp>
        <p:nvSpPr>
          <p:cNvPr id="7" name="Oval 9"/>
          <p:cNvSpPr/>
          <p:nvPr/>
        </p:nvSpPr>
        <p:spPr>
          <a:xfrm>
            <a:off x="2122488" y="2746072"/>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6.4.1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4187550"/>
            <a:ext cx="3404714"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入户光缆敷设安装</a:t>
            </a:r>
          </a:p>
        </p:txBody>
      </p:sp>
      <p:sp>
        <p:nvSpPr>
          <p:cNvPr id="18" name="椭圆 17"/>
          <p:cNvSpPr/>
          <p:nvPr>
            <p:custDataLst>
              <p:tags r:id="rId1"/>
            </p:custDataLst>
          </p:nvPr>
        </p:nvSpPr>
        <p:spPr>
          <a:xfrm>
            <a:off x="8516904" y="2518586"/>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372442" y="2374124"/>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4300262"/>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6.4.2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38078551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21" name="矩形 20"/>
          <p:cNvSpPr/>
          <p:nvPr/>
        </p:nvSpPr>
        <p:spPr>
          <a:xfrm>
            <a:off x="841222" y="1737015"/>
            <a:ext cx="4083050" cy="460375"/>
          </a:xfrm>
          <a:prstGeom prst="rect">
            <a:avLst/>
          </a:prstGeom>
        </p:spPr>
        <p:txBody>
          <a:bodyPr wrap="none">
            <a:spAutoFit/>
          </a:bodyPr>
          <a:lstStyle/>
          <a:p>
            <a:pPr algn="ctr" eaLnBrk="0" hangingPunct="0"/>
            <a:r>
              <a:rPr kumimoji="1" lang="en-US" altLang="zh-CN" sz="2400" b="1" dirty="0" smtClean="0">
                <a:latin typeface="+mn-ea"/>
                <a:ea typeface="+mn-ea"/>
                <a:cs typeface="+mn-ea"/>
              </a:rPr>
              <a:t>4.</a:t>
            </a:r>
            <a:r>
              <a:rPr kumimoji="1" lang="zh-CN" altLang="en-US" sz="2400" b="1" dirty="0" smtClean="0">
                <a:latin typeface="+mn-ea"/>
                <a:ea typeface="+mn-ea"/>
                <a:cs typeface="+mn-ea"/>
              </a:rPr>
              <a:t>按光缆中光纤松紧状态划分</a:t>
            </a:r>
          </a:p>
        </p:txBody>
      </p:sp>
      <p:sp>
        <p:nvSpPr>
          <p:cNvPr id="6" name="AutoShape 1244"/>
          <p:cNvSpPr>
            <a:spLocks noChangeArrowheads="1"/>
          </p:cNvSpPr>
          <p:nvPr/>
        </p:nvSpPr>
        <p:spPr bwMode="auto">
          <a:xfrm>
            <a:off x="3117215" y="4161179"/>
            <a:ext cx="1828800" cy="2286000"/>
          </a:xfrm>
          <a:prstGeom prst="roundRect">
            <a:avLst>
              <a:gd name="adj" fmla="val 13745"/>
            </a:avLst>
          </a:prstGeom>
          <a:noFill/>
          <a:ln w="38100">
            <a:solidFill>
              <a:schemeClr val="bg2"/>
            </a:solidFill>
            <a:round/>
          </a:ln>
        </p:spPr>
        <p:txBody>
          <a:bodyPr anchor="ctr"/>
          <a:lstStyle/>
          <a:p>
            <a:pPr eaLnBrk="0" hangingPunct="0"/>
            <a:r>
              <a:rPr kumimoji="1" lang="zh-CN" altLang="en-US" dirty="0">
                <a:solidFill>
                  <a:srgbClr val="0000CC"/>
                </a:solidFill>
                <a:latin typeface="Arial" panose="020B0604020202020204" pitchFamily="34" charset="0"/>
                <a:ea typeface="宋体" panose="02010600030101010101" pitchFamily="2" charset="-122"/>
              </a:rPr>
              <a:t>光纤在光缆中有一定自由移动空间，这样的结构有利于减少外界机械应力（或应变）对涂覆光纤的影响。</a:t>
            </a:r>
            <a:endParaRPr kumimoji="1" lang="en-US" altLang="zh-CN" dirty="0">
              <a:solidFill>
                <a:srgbClr val="0000CC"/>
              </a:solidFill>
              <a:latin typeface="Arial" panose="020B0604020202020204" pitchFamily="34" charset="0"/>
              <a:ea typeface="宋体" panose="02010600030101010101" pitchFamily="2" charset="-122"/>
            </a:endParaRPr>
          </a:p>
        </p:txBody>
      </p:sp>
      <p:sp>
        <p:nvSpPr>
          <p:cNvPr id="7" name="AutoShape 1245"/>
          <p:cNvSpPr>
            <a:spLocks noChangeArrowheads="1"/>
          </p:cNvSpPr>
          <p:nvPr/>
        </p:nvSpPr>
        <p:spPr bwMode="auto">
          <a:xfrm>
            <a:off x="5853430" y="4180229"/>
            <a:ext cx="1752600" cy="2286000"/>
          </a:xfrm>
          <a:prstGeom prst="roundRect">
            <a:avLst>
              <a:gd name="adj" fmla="val 13745"/>
            </a:avLst>
          </a:prstGeom>
          <a:noFill/>
          <a:ln w="38100">
            <a:solidFill>
              <a:schemeClr val="bg2"/>
            </a:solidFill>
            <a:round/>
          </a:ln>
        </p:spPr>
        <p:txBody>
          <a:bodyPr anchor="ctr"/>
          <a:lstStyle/>
          <a:p>
            <a:pPr eaLnBrk="0" hangingPunct="0"/>
            <a:r>
              <a:rPr kumimoji="1" lang="zh-CN" altLang="en-US" dirty="0">
                <a:solidFill>
                  <a:srgbClr val="0000CC"/>
                </a:solidFill>
                <a:latin typeface="Arial" panose="020B0604020202020204" pitchFamily="34" charset="0"/>
                <a:ea typeface="宋体" panose="02010600030101010101" pitchFamily="2" charset="-122"/>
              </a:rPr>
              <a:t>光缆中光纤无自由移动</a:t>
            </a:r>
            <a:r>
              <a:rPr kumimoji="1" lang="zh-CN" altLang="en-US" dirty="0" smtClean="0">
                <a:solidFill>
                  <a:srgbClr val="0000CC"/>
                </a:solidFill>
                <a:latin typeface="Arial" panose="020B0604020202020204" pitchFamily="34" charset="0"/>
                <a:ea typeface="宋体" panose="02010600030101010101" pitchFamily="2" charset="-122"/>
              </a:rPr>
              <a:t>空间，如尾纤。</a:t>
            </a:r>
            <a:endParaRPr lang="en-US" altLang="zh-CN" sz="1400" b="0" dirty="0">
              <a:solidFill>
                <a:schemeClr val="tx2"/>
              </a:solidFill>
              <a:latin typeface="Verdana" panose="020B0604030504040204" pitchFamily="34" charset="0"/>
              <a:ea typeface="宋体" panose="02010600030101010101" pitchFamily="2" charset="-122"/>
            </a:endParaRPr>
          </a:p>
        </p:txBody>
      </p:sp>
      <p:sp>
        <p:nvSpPr>
          <p:cNvPr id="9" name="AutoShape 1247"/>
          <p:cNvSpPr>
            <a:spLocks noChangeArrowheads="1"/>
          </p:cNvSpPr>
          <p:nvPr/>
        </p:nvSpPr>
        <p:spPr bwMode="gray">
          <a:xfrm>
            <a:off x="5218430" y="3009607"/>
            <a:ext cx="398463" cy="449262"/>
          </a:xfrm>
          <a:prstGeom prst="chevron">
            <a:avLst>
              <a:gd name="adj" fmla="val 52514"/>
            </a:avLst>
          </a:prstGeom>
          <a:solidFill>
            <a:schemeClr val="hlink"/>
          </a:solidFill>
          <a:ln w="0" algn="ctr">
            <a:noFill/>
            <a:miter lim="800000"/>
          </a:ln>
        </p:spPr>
        <p:txBody>
          <a:bodyPr wrap="none" anchor="ctr"/>
          <a:lstStyle/>
          <a:p>
            <a:endParaRPr lang="zh-CN" altLang="en-US"/>
          </a:p>
        </p:txBody>
      </p:sp>
      <p:sp>
        <p:nvSpPr>
          <p:cNvPr id="10" name="Oval 1248"/>
          <p:cNvSpPr>
            <a:spLocks noChangeArrowheads="1"/>
          </p:cNvSpPr>
          <p:nvPr/>
        </p:nvSpPr>
        <p:spPr bwMode="gray">
          <a:xfrm>
            <a:off x="5826443" y="2347302"/>
            <a:ext cx="1703387" cy="168751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ln>
          <a:effectLst/>
        </p:spPr>
        <p:txBody>
          <a:bodyPr wrap="none" anchor="ctr">
            <a:spAutoFit/>
          </a:bodyPr>
          <a:lstStyle/>
          <a:p>
            <a:pPr>
              <a:defRPr/>
            </a:pPr>
            <a:endParaRPr lang="zh-CN" altLang="en-US"/>
          </a:p>
        </p:txBody>
      </p:sp>
      <p:sp>
        <p:nvSpPr>
          <p:cNvPr id="11" name="Oval 1249"/>
          <p:cNvSpPr>
            <a:spLocks noChangeArrowheads="1"/>
          </p:cNvSpPr>
          <p:nvPr/>
        </p:nvSpPr>
        <p:spPr bwMode="gray">
          <a:xfrm>
            <a:off x="5826443" y="2347302"/>
            <a:ext cx="1703387" cy="1687512"/>
          </a:xfrm>
          <a:prstGeom prst="ellipse">
            <a:avLst/>
          </a:prstGeom>
          <a:gradFill rotWithShape="1">
            <a:gsLst>
              <a:gs pos="0">
                <a:schemeClr val="hlink">
                  <a:alpha val="32001"/>
                </a:schemeClr>
              </a:gs>
              <a:gs pos="100000">
                <a:schemeClr val="hlink">
                  <a:gamma/>
                  <a:shade val="0"/>
                  <a:invGamma/>
                  <a:alpha val="89999"/>
                </a:schemeClr>
              </a:gs>
            </a:gsLst>
            <a:lin ang="2700000" scaled="1"/>
          </a:gradFill>
          <a:ln w="38100" algn="ctr">
            <a:noFill/>
            <a:round/>
          </a:ln>
          <a:effectLst/>
        </p:spPr>
        <p:txBody>
          <a:bodyPr anchor="ctr">
            <a:spAutoFit/>
          </a:bodyPr>
          <a:lstStyle/>
          <a:p>
            <a:pPr>
              <a:defRPr/>
            </a:pPr>
            <a:endParaRPr lang="zh-CN" altLang="en-US"/>
          </a:p>
        </p:txBody>
      </p:sp>
      <p:sp>
        <p:nvSpPr>
          <p:cNvPr id="12" name="Oval 1250"/>
          <p:cNvSpPr>
            <a:spLocks noChangeArrowheads="1"/>
          </p:cNvSpPr>
          <p:nvPr/>
        </p:nvSpPr>
        <p:spPr bwMode="gray">
          <a:xfrm>
            <a:off x="5937568" y="2458427"/>
            <a:ext cx="1481137" cy="1466850"/>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ln>
          <a:effectLst/>
        </p:spPr>
        <p:txBody>
          <a:bodyPr anchor="ctr">
            <a:spAutoFit/>
          </a:bodyPr>
          <a:lstStyle/>
          <a:p>
            <a:pPr>
              <a:defRPr/>
            </a:pPr>
            <a:endParaRPr lang="zh-CN" altLang="en-US"/>
          </a:p>
        </p:txBody>
      </p:sp>
      <p:sp>
        <p:nvSpPr>
          <p:cNvPr id="13" name="Oval 1251"/>
          <p:cNvSpPr>
            <a:spLocks noChangeArrowheads="1"/>
          </p:cNvSpPr>
          <p:nvPr/>
        </p:nvSpPr>
        <p:spPr bwMode="gray">
          <a:xfrm>
            <a:off x="5962968" y="2466364"/>
            <a:ext cx="1481137" cy="1466850"/>
          </a:xfrm>
          <a:prstGeom prst="ellipse">
            <a:avLst/>
          </a:prstGeom>
          <a:gradFill rotWithShape="1">
            <a:gsLst>
              <a:gs pos="0">
                <a:schemeClr val="hlink">
                  <a:gamma/>
                  <a:shade val="63529"/>
                  <a:invGamma/>
                </a:schemeClr>
              </a:gs>
              <a:gs pos="100000">
                <a:schemeClr val="hlink">
                  <a:alpha val="0"/>
                </a:schemeClr>
              </a:gs>
            </a:gsLst>
            <a:lin ang="2700000" scaled="1"/>
          </a:gradFill>
          <a:ln w="38100" algn="ctr">
            <a:noFill/>
            <a:round/>
          </a:ln>
          <a:effectLst/>
        </p:spPr>
        <p:txBody>
          <a:bodyPr anchor="ctr">
            <a:spAutoFit/>
          </a:bodyPr>
          <a:lstStyle/>
          <a:p>
            <a:pPr>
              <a:defRPr/>
            </a:pPr>
            <a:endParaRPr lang="zh-CN" altLang="en-US"/>
          </a:p>
        </p:txBody>
      </p:sp>
      <p:sp>
        <p:nvSpPr>
          <p:cNvPr id="14" name="Oval 1252"/>
          <p:cNvSpPr>
            <a:spLocks noChangeArrowheads="1"/>
          </p:cNvSpPr>
          <p:nvPr/>
        </p:nvSpPr>
        <p:spPr bwMode="gray">
          <a:xfrm>
            <a:off x="6016943" y="2529864"/>
            <a:ext cx="1335087" cy="1320800"/>
          </a:xfrm>
          <a:prstGeom prst="ellipse">
            <a:avLst/>
          </a:prstGeom>
          <a:solidFill>
            <a:srgbClr val="333333"/>
          </a:solidFill>
          <a:ln w="38100" algn="ctr">
            <a:noFill/>
            <a:round/>
          </a:ln>
        </p:spPr>
        <p:txBody>
          <a:bodyPr anchor="ctr">
            <a:spAutoFit/>
          </a:bodyPr>
          <a:lstStyle/>
          <a:p>
            <a:endParaRPr lang="zh-CN" altLang="en-US"/>
          </a:p>
        </p:txBody>
      </p:sp>
      <p:sp>
        <p:nvSpPr>
          <p:cNvPr id="15" name="Oval 1253"/>
          <p:cNvSpPr>
            <a:spLocks noChangeArrowheads="1"/>
          </p:cNvSpPr>
          <p:nvPr/>
        </p:nvSpPr>
        <p:spPr bwMode="gray">
          <a:xfrm>
            <a:off x="3193415" y="2332379"/>
            <a:ext cx="1703388" cy="1687513"/>
          </a:xfrm>
          <a:prstGeom prst="ellipse">
            <a:avLst/>
          </a:prstGeom>
          <a:gradFill rotWithShape="1">
            <a:gsLst>
              <a:gs pos="0">
                <a:schemeClr val="folHlink">
                  <a:gamma/>
                  <a:tint val="0"/>
                  <a:invGamma/>
                </a:schemeClr>
              </a:gs>
              <a:gs pos="50000">
                <a:schemeClr val="folHlink"/>
              </a:gs>
              <a:gs pos="100000">
                <a:schemeClr val="folHlink">
                  <a:gamma/>
                  <a:tint val="0"/>
                  <a:invGamma/>
                </a:schemeClr>
              </a:gs>
            </a:gsLst>
            <a:lin ang="2700000" scaled="1"/>
          </a:gradFill>
          <a:ln w="38100" algn="ctr">
            <a:noFill/>
            <a:round/>
          </a:ln>
          <a:effectLst/>
        </p:spPr>
        <p:txBody>
          <a:bodyPr wrap="none" anchor="ctr">
            <a:spAutoFit/>
          </a:bodyPr>
          <a:lstStyle/>
          <a:p>
            <a:pPr>
              <a:defRPr/>
            </a:pPr>
            <a:endParaRPr lang="zh-CN" altLang="en-US"/>
          </a:p>
        </p:txBody>
      </p:sp>
      <p:sp>
        <p:nvSpPr>
          <p:cNvPr id="16" name="Oval 1254"/>
          <p:cNvSpPr>
            <a:spLocks noChangeArrowheads="1"/>
          </p:cNvSpPr>
          <p:nvPr/>
        </p:nvSpPr>
        <p:spPr bwMode="gray">
          <a:xfrm>
            <a:off x="3193415" y="2332379"/>
            <a:ext cx="1703388" cy="1687513"/>
          </a:xfrm>
          <a:prstGeom prst="ellipse">
            <a:avLst/>
          </a:prstGeom>
          <a:gradFill rotWithShape="1">
            <a:gsLst>
              <a:gs pos="0">
                <a:schemeClr val="folHlink">
                  <a:alpha val="32001"/>
                </a:schemeClr>
              </a:gs>
              <a:gs pos="100000">
                <a:schemeClr val="folHlink">
                  <a:gamma/>
                  <a:shade val="0"/>
                  <a:invGamma/>
                  <a:alpha val="89999"/>
                </a:schemeClr>
              </a:gs>
            </a:gsLst>
            <a:lin ang="2700000" scaled="1"/>
          </a:gradFill>
          <a:ln w="38100" algn="ctr">
            <a:noFill/>
            <a:round/>
          </a:ln>
          <a:effectLst/>
        </p:spPr>
        <p:txBody>
          <a:bodyPr wrap="none" anchor="ctr">
            <a:spAutoFit/>
          </a:bodyPr>
          <a:lstStyle/>
          <a:p>
            <a:pPr>
              <a:defRPr/>
            </a:pPr>
            <a:endParaRPr lang="zh-CN" altLang="en-US"/>
          </a:p>
        </p:txBody>
      </p:sp>
      <p:sp>
        <p:nvSpPr>
          <p:cNvPr id="17" name="Oval 1255"/>
          <p:cNvSpPr>
            <a:spLocks noChangeArrowheads="1"/>
          </p:cNvSpPr>
          <p:nvPr/>
        </p:nvSpPr>
        <p:spPr bwMode="gray">
          <a:xfrm>
            <a:off x="3304540" y="2441917"/>
            <a:ext cx="1481138" cy="1466850"/>
          </a:xfrm>
          <a:prstGeom prst="ellipse">
            <a:avLst/>
          </a:prstGeom>
          <a:gradFill rotWithShape="1">
            <a:gsLst>
              <a:gs pos="0">
                <a:schemeClr val="folHlink">
                  <a:gamma/>
                  <a:shade val="54118"/>
                  <a:invGamma/>
                </a:schemeClr>
              </a:gs>
              <a:gs pos="50000">
                <a:schemeClr val="folHlink"/>
              </a:gs>
              <a:gs pos="100000">
                <a:schemeClr val="folHlink">
                  <a:gamma/>
                  <a:shade val="54118"/>
                  <a:invGamma/>
                </a:schemeClr>
              </a:gs>
            </a:gsLst>
            <a:lin ang="18900000" scaled="1"/>
          </a:gradFill>
          <a:ln w="38100" algn="ctr">
            <a:noFill/>
            <a:round/>
          </a:ln>
          <a:effectLst/>
        </p:spPr>
        <p:txBody>
          <a:bodyPr anchor="ctr">
            <a:spAutoFit/>
          </a:bodyPr>
          <a:lstStyle/>
          <a:p>
            <a:pPr>
              <a:defRPr/>
            </a:pPr>
            <a:endParaRPr lang="zh-CN" altLang="en-US"/>
          </a:p>
        </p:txBody>
      </p:sp>
      <p:sp>
        <p:nvSpPr>
          <p:cNvPr id="18" name="Oval 1256"/>
          <p:cNvSpPr>
            <a:spLocks noChangeArrowheads="1"/>
          </p:cNvSpPr>
          <p:nvPr/>
        </p:nvSpPr>
        <p:spPr bwMode="gray">
          <a:xfrm>
            <a:off x="3306128" y="2445092"/>
            <a:ext cx="1481137" cy="1466850"/>
          </a:xfrm>
          <a:prstGeom prst="ellipse">
            <a:avLst/>
          </a:prstGeom>
          <a:gradFill rotWithShape="1">
            <a:gsLst>
              <a:gs pos="0">
                <a:schemeClr val="folHlink">
                  <a:gamma/>
                  <a:shade val="63529"/>
                  <a:invGamma/>
                </a:schemeClr>
              </a:gs>
              <a:gs pos="100000">
                <a:schemeClr val="folHlink">
                  <a:alpha val="0"/>
                </a:schemeClr>
              </a:gs>
            </a:gsLst>
            <a:lin ang="2700000" scaled="1"/>
          </a:gradFill>
          <a:ln w="38100" algn="ctr">
            <a:noFill/>
            <a:round/>
          </a:ln>
          <a:effectLst/>
        </p:spPr>
        <p:txBody>
          <a:bodyPr anchor="ctr">
            <a:spAutoFit/>
          </a:bodyPr>
          <a:lstStyle/>
          <a:p>
            <a:pPr>
              <a:defRPr/>
            </a:pPr>
            <a:endParaRPr lang="zh-CN" altLang="en-US"/>
          </a:p>
        </p:txBody>
      </p:sp>
      <p:sp>
        <p:nvSpPr>
          <p:cNvPr id="19" name="Oval 1257"/>
          <p:cNvSpPr>
            <a:spLocks noChangeArrowheads="1"/>
          </p:cNvSpPr>
          <p:nvPr/>
        </p:nvSpPr>
        <p:spPr bwMode="gray">
          <a:xfrm>
            <a:off x="3379153" y="2516529"/>
            <a:ext cx="1333500" cy="1320800"/>
          </a:xfrm>
          <a:prstGeom prst="ellipse">
            <a:avLst/>
          </a:prstGeom>
          <a:solidFill>
            <a:srgbClr val="333333"/>
          </a:solidFill>
          <a:ln w="38100" algn="ctr">
            <a:noFill/>
            <a:round/>
          </a:ln>
        </p:spPr>
        <p:txBody>
          <a:bodyPr anchor="ctr">
            <a:spAutoFit/>
          </a:bodyPr>
          <a:lstStyle/>
          <a:p>
            <a:endParaRPr lang="zh-CN" altLang="en-US"/>
          </a:p>
        </p:txBody>
      </p:sp>
      <p:grpSp>
        <p:nvGrpSpPr>
          <p:cNvPr id="20" name="Group 1258"/>
          <p:cNvGrpSpPr/>
          <p:nvPr/>
        </p:nvGrpSpPr>
        <p:grpSpPr bwMode="auto">
          <a:xfrm>
            <a:off x="3399790" y="2535579"/>
            <a:ext cx="1290638" cy="1277938"/>
            <a:chOff x="4166" y="1706"/>
            <a:chExt cx="1252" cy="1252"/>
          </a:xfrm>
        </p:grpSpPr>
        <p:sp>
          <p:nvSpPr>
            <p:cNvPr id="4" name="Oval 1259"/>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w="9525" algn="ctr">
              <a:noFill/>
              <a:round/>
            </a:ln>
          </p:spPr>
          <p:txBody>
            <a:bodyPr vert="eaVert" wrap="none" anchor="ctr"/>
            <a:lstStyle/>
            <a:p>
              <a:endParaRPr lang="zh-CN" altLang="en-US"/>
            </a:p>
          </p:txBody>
        </p:sp>
        <p:sp>
          <p:nvSpPr>
            <p:cNvPr id="22" name="Oval 1260"/>
            <p:cNvSpPr>
              <a:spLocks noChangeArrowheads="1"/>
            </p:cNvSpPr>
            <p:nvPr/>
          </p:nvSpPr>
          <p:spPr bwMode="gray">
            <a:xfrm>
              <a:off x="4182" y="1713"/>
              <a:ext cx="1222" cy="1221"/>
            </a:xfrm>
            <a:prstGeom prst="ellipse">
              <a:avLst/>
            </a:prstGeom>
            <a:gradFill rotWithShape="1">
              <a:gsLst>
                <a:gs pos="0">
                  <a:srgbClr val="D6E1E2">
                    <a:alpha val="0"/>
                  </a:srgbClr>
                </a:gs>
                <a:gs pos="100000">
                  <a:srgbClr val="F1F5F5"/>
                </a:gs>
              </a:gsLst>
              <a:lin ang="5400000" scaled="1"/>
            </a:gradFill>
            <a:ln w="9525" algn="ctr">
              <a:noFill/>
              <a:round/>
            </a:ln>
          </p:spPr>
          <p:txBody>
            <a:bodyPr vert="eaVert" wrap="none" anchor="ctr"/>
            <a:lstStyle/>
            <a:p>
              <a:endParaRPr lang="zh-CN" altLang="en-US"/>
            </a:p>
          </p:txBody>
        </p:sp>
        <p:sp>
          <p:nvSpPr>
            <p:cNvPr id="23" name="Oval 1261"/>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w="9525" algn="ctr">
              <a:noFill/>
              <a:round/>
            </a:ln>
          </p:spPr>
          <p:txBody>
            <a:bodyPr vert="eaVert" wrap="none" anchor="ctr"/>
            <a:lstStyle/>
            <a:p>
              <a:endParaRPr lang="zh-CN" altLang="en-US"/>
            </a:p>
          </p:txBody>
        </p:sp>
        <p:sp>
          <p:nvSpPr>
            <p:cNvPr id="24" name="Oval 1262"/>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w="9525" algn="ctr">
              <a:noFill/>
              <a:round/>
            </a:ln>
          </p:spPr>
          <p:txBody>
            <a:bodyPr vert="eaVert" wrap="none" anchor="ctr"/>
            <a:lstStyle/>
            <a:p>
              <a:endParaRPr lang="zh-CN" altLang="en-US"/>
            </a:p>
          </p:txBody>
        </p:sp>
      </p:grpSp>
      <p:grpSp>
        <p:nvGrpSpPr>
          <p:cNvPr id="35" name="Group 1273"/>
          <p:cNvGrpSpPr/>
          <p:nvPr/>
        </p:nvGrpSpPr>
        <p:grpSpPr bwMode="auto">
          <a:xfrm>
            <a:off x="6040755" y="2545739"/>
            <a:ext cx="1292225" cy="1277938"/>
            <a:chOff x="4166" y="1706"/>
            <a:chExt cx="1252" cy="1252"/>
          </a:xfrm>
        </p:grpSpPr>
        <p:sp>
          <p:nvSpPr>
            <p:cNvPr id="36" name="Oval 1274"/>
            <p:cNvSpPr>
              <a:spLocks noChangeArrowheads="1"/>
            </p:cNvSpPr>
            <p:nvPr/>
          </p:nvSpPr>
          <p:spPr bwMode="gray">
            <a:xfrm>
              <a:off x="4166" y="1706"/>
              <a:ext cx="1252" cy="1252"/>
            </a:xfrm>
            <a:prstGeom prst="ellipse">
              <a:avLst/>
            </a:prstGeom>
            <a:gradFill rotWithShape="1">
              <a:gsLst>
                <a:gs pos="0">
                  <a:srgbClr val="636869"/>
                </a:gs>
                <a:gs pos="100000">
                  <a:srgbClr val="D6E1E2"/>
                </a:gs>
              </a:gsLst>
              <a:lin ang="5400000" scaled="1"/>
            </a:gradFill>
            <a:ln w="9525" algn="ctr">
              <a:noFill/>
              <a:round/>
            </a:ln>
          </p:spPr>
          <p:txBody>
            <a:bodyPr vert="eaVert" wrap="none" anchor="ctr"/>
            <a:lstStyle/>
            <a:p>
              <a:endParaRPr lang="zh-CN" altLang="en-US"/>
            </a:p>
          </p:txBody>
        </p:sp>
        <p:sp>
          <p:nvSpPr>
            <p:cNvPr id="37" name="Oval 1275"/>
            <p:cNvSpPr>
              <a:spLocks noChangeArrowheads="1"/>
            </p:cNvSpPr>
            <p:nvPr/>
          </p:nvSpPr>
          <p:spPr bwMode="gray">
            <a:xfrm>
              <a:off x="4182" y="1713"/>
              <a:ext cx="1222" cy="1221"/>
            </a:xfrm>
            <a:prstGeom prst="ellipse">
              <a:avLst/>
            </a:prstGeom>
            <a:gradFill rotWithShape="1">
              <a:gsLst>
                <a:gs pos="0">
                  <a:srgbClr val="D6E1E2">
                    <a:alpha val="0"/>
                  </a:srgbClr>
                </a:gs>
                <a:gs pos="100000">
                  <a:srgbClr val="F1F5F5"/>
                </a:gs>
              </a:gsLst>
              <a:lin ang="5400000" scaled="1"/>
            </a:gradFill>
            <a:ln w="9525" algn="ctr">
              <a:noFill/>
              <a:round/>
            </a:ln>
          </p:spPr>
          <p:txBody>
            <a:bodyPr vert="eaVert" wrap="none" anchor="ctr"/>
            <a:lstStyle/>
            <a:p>
              <a:endParaRPr lang="zh-CN" altLang="en-US"/>
            </a:p>
          </p:txBody>
        </p:sp>
        <p:sp>
          <p:nvSpPr>
            <p:cNvPr id="38" name="Oval 1276"/>
            <p:cNvSpPr>
              <a:spLocks noChangeArrowheads="1"/>
            </p:cNvSpPr>
            <p:nvPr/>
          </p:nvSpPr>
          <p:spPr bwMode="gray">
            <a:xfrm>
              <a:off x="4195" y="1725"/>
              <a:ext cx="1162" cy="1141"/>
            </a:xfrm>
            <a:prstGeom prst="ellipse">
              <a:avLst/>
            </a:prstGeom>
            <a:gradFill rotWithShape="1">
              <a:gsLst>
                <a:gs pos="0">
                  <a:srgbClr val="AAB2B3"/>
                </a:gs>
                <a:gs pos="100000">
                  <a:srgbClr val="D6E1E2">
                    <a:alpha val="48000"/>
                  </a:srgbClr>
                </a:gs>
              </a:gsLst>
              <a:lin ang="5400000" scaled="1"/>
            </a:gradFill>
            <a:ln w="9525" algn="ctr">
              <a:noFill/>
              <a:round/>
            </a:ln>
          </p:spPr>
          <p:txBody>
            <a:bodyPr vert="eaVert" wrap="none" anchor="ctr"/>
            <a:lstStyle/>
            <a:p>
              <a:endParaRPr lang="zh-CN" altLang="en-US"/>
            </a:p>
          </p:txBody>
        </p:sp>
        <p:sp>
          <p:nvSpPr>
            <p:cNvPr id="39" name="Oval 1277"/>
            <p:cNvSpPr>
              <a:spLocks noChangeArrowheads="1"/>
            </p:cNvSpPr>
            <p:nvPr/>
          </p:nvSpPr>
          <p:spPr bwMode="gray">
            <a:xfrm>
              <a:off x="4263" y="1757"/>
              <a:ext cx="1033" cy="926"/>
            </a:xfrm>
            <a:prstGeom prst="ellipse">
              <a:avLst/>
            </a:prstGeom>
            <a:gradFill rotWithShape="1">
              <a:gsLst>
                <a:gs pos="0">
                  <a:srgbClr val="FFFFFF"/>
                </a:gs>
                <a:gs pos="100000">
                  <a:srgbClr val="D6E1E2">
                    <a:alpha val="37999"/>
                  </a:srgbClr>
                </a:gs>
              </a:gsLst>
              <a:lin ang="5400000" scaled="1"/>
            </a:gradFill>
            <a:ln w="9525" algn="ctr">
              <a:noFill/>
              <a:round/>
            </a:ln>
          </p:spPr>
          <p:txBody>
            <a:bodyPr vert="eaVert" wrap="none" anchor="ctr"/>
            <a:lstStyle/>
            <a:p>
              <a:endParaRPr lang="zh-CN" altLang="en-US"/>
            </a:p>
          </p:txBody>
        </p:sp>
      </p:grpSp>
      <p:sp>
        <p:nvSpPr>
          <p:cNvPr id="40" name="Text Box 1278"/>
          <p:cNvSpPr txBox="1">
            <a:spLocks noChangeArrowheads="1"/>
          </p:cNvSpPr>
          <p:nvPr/>
        </p:nvSpPr>
        <p:spPr bwMode="gray">
          <a:xfrm>
            <a:off x="3517265" y="2853079"/>
            <a:ext cx="1104900" cy="641350"/>
          </a:xfrm>
          <a:prstGeom prst="rect">
            <a:avLst/>
          </a:prstGeom>
          <a:noFill/>
          <a:ln w="9525" algn="ctr">
            <a:noFill/>
            <a:miter lim="800000"/>
          </a:ln>
        </p:spPr>
        <p:txBody>
          <a:bodyPr wrap="none">
            <a:spAutoFit/>
          </a:bodyPr>
          <a:lstStyle/>
          <a:p>
            <a:pPr algn="ctr" eaLnBrk="0" hangingPunct="0"/>
            <a:r>
              <a:rPr kumimoji="1" lang="zh-CN" altLang="en-US">
                <a:solidFill>
                  <a:srgbClr val="0000CC"/>
                </a:solidFill>
                <a:latin typeface="Arial" panose="020B0604020202020204" pitchFamily="34" charset="0"/>
                <a:ea typeface="宋体" panose="02010600030101010101" pitchFamily="2" charset="-122"/>
              </a:rPr>
              <a:t>松套光纤</a:t>
            </a:r>
          </a:p>
          <a:p>
            <a:pPr algn="ctr" eaLnBrk="0" hangingPunct="0"/>
            <a:r>
              <a:rPr kumimoji="1" lang="zh-CN" altLang="en-US">
                <a:solidFill>
                  <a:srgbClr val="0000CC"/>
                </a:solidFill>
                <a:latin typeface="Arial" panose="020B0604020202020204" pitchFamily="34" charset="0"/>
                <a:ea typeface="宋体" panose="02010600030101010101" pitchFamily="2" charset="-122"/>
              </a:rPr>
              <a:t>光缆</a:t>
            </a:r>
            <a:endParaRPr kumimoji="1" lang="en-US" altLang="zh-CN">
              <a:solidFill>
                <a:srgbClr val="0000CC"/>
              </a:solidFill>
              <a:latin typeface="Arial" panose="020B0604020202020204" pitchFamily="34" charset="0"/>
              <a:ea typeface="宋体" panose="02010600030101010101" pitchFamily="2" charset="-122"/>
            </a:endParaRPr>
          </a:p>
        </p:txBody>
      </p:sp>
      <p:sp>
        <p:nvSpPr>
          <p:cNvPr id="42" name="Text Box 1280"/>
          <p:cNvSpPr txBox="1">
            <a:spLocks noChangeArrowheads="1"/>
          </p:cNvSpPr>
          <p:nvPr/>
        </p:nvSpPr>
        <p:spPr bwMode="gray">
          <a:xfrm>
            <a:off x="6048693" y="2863239"/>
            <a:ext cx="1206500" cy="701675"/>
          </a:xfrm>
          <a:prstGeom prst="rect">
            <a:avLst/>
          </a:prstGeom>
          <a:noFill/>
          <a:ln w="9525" algn="ctr">
            <a:noFill/>
            <a:miter lim="800000"/>
          </a:ln>
        </p:spPr>
        <p:txBody>
          <a:bodyPr wrap="none">
            <a:spAutoFit/>
          </a:bodyPr>
          <a:lstStyle/>
          <a:p>
            <a:pPr algn="ctr"/>
            <a:r>
              <a:rPr kumimoji="1" lang="zh-CN" altLang="en-US" sz="2000">
                <a:solidFill>
                  <a:srgbClr val="0000CC"/>
                </a:solidFill>
                <a:latin typeface="Arial" panose="020B0604020202020204" pitchFamily="34" charset="0"/>
                <a:ea typeface="宋体" panose="02010600030101010101" pitchFamily="2" charset="-122"/>
              </a:rPr>
              <a:t>紧套光纤</a:t>
            </a:r>
          </a:p>
          <a:p>
            <a:pPr algn="ctr"/>
            <a:r>
              <a:rPr kumimoji="1" lang="zh-CN" altLang="en-US" sz="2000">
                <a:solidFill>
                  <a:srgbClr val="0000CC"/>
                </a:solidFill>
                <a:latin typeface="Arial" panose="020B0604020202020204" pitchFamily="34" charset="0"/>
                <a:ea typeface="宋体" panose="02010600030101010101" pitchFamily="2" charset="-122"/>
              </a:rPr>
              <a:t>光缆</a:t>
            </a:r>
            <a:endParaRPr lang="en-US" altLang="zh-CN" sz="2000" b="0">
              <a:solidFill>
                <a:srgbClr val="000000"/>
              </a:solidFill>
              <a:latin typeface="Arial" panose="020B0604020202020204" pitchFamily="34" charset="0"/>
              <a:ea typeface="宋体" panose="02010600030101010101" pitchFamily="2" charset="-122"/>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6.4.1   </a:t>
            </a:r>
            <a:r>
              <a:rPr lang="zh-CN" altLang="en-US" sz="3200" dirty="0" smtClean="0">
                <a:solidFill>
                  <a:prstClr val="white"/>
                </a:solidFill>
                <a:latin typeface="微软雅黑" panose="020B0503020204020204" pitchFamily="34" charset="-122"/>
                <a:ea typeface="微软雅黑" panose="020B0503020204020204" pitchFamily="34" charset="-122"/>
              </a:rPr>
              <a:t>入户</a:t>
            </a:r>
            <a:r>
              <a:rPr lang="zh-CN" altLang="en-US" sz="3200" dirty="0">
                <a:solidFill>
                  <a:prstClr val="white"/>
                </a:solidFill>
                <a:latin typeface="微软雅黑" panose="020B0503020204020204" pitchFamily="34" charset="-122"/>
                <a:ea typeface="微软雅黑" panose="020B0503020204020204" pitchFamily="34" charset="-122"/>
              </a:rPr>
              <a:t>设备安装</a:t>
            </a:r>
            <a:r>
              <a:rPr lang="zh-CN" altLang="en-US" sz="3200" dirty="0" smtClean="0">
                <a:solidFill>
                  <a:prstClr val="white"/>
                </a:solidFill>
                <a:latin typeface="微软雅黑" panose="020B0503020204020204" pitchFamily="34" charset="-122"/>
                <a:ea typeface="微软雅黑" panose="020B0503020204020204" pitchFamily="34" charset="-122"/>
              </a:rPr>
              <a:t>要求</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218751" y="2646806"/>
            <a:ext cx="7294900" cy="2739211"/>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施工前准备</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 光缆</a:t>
            </a:r>
            <a:r>
              <a:rPr lang="zh-CN" altLang="en-US" sz="2400" dirty="0">
                <a:solidFill>
                  <a:prstClr val="black"/>
                </a:solidFill>
              </a:rPr>
              <a:t>施工</a:t>
            </a:r>
            <a:r>
              <a:rPr lang="zh-CN" altLang="en-US" sz="2400" dirty="0" smtClean="0">
                <a:solidFill>
                  <a:prstClr val="black"/>
                </a:solidFill>
              </a:rPr>
              <a:t>查勘</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）管线</a:t>
            </a:r>
            <a:r>
              <a:rPr lang="zh-CN" altLang="en-US" sz="2400" dirty="0">
                <a:solidFill>
                  <a:prstClr val="black"/>
                </a:solidFill>
              </a:rPr>
              <a:t>试</a:t>
            </a:r>
            <a:r>
              <a:rPr lang="zh-CN" altLang="en-US" sz="2400" dirty="0" smtClean="0">
                <a:solidFill>
                  <a:prstClr val="black"/>
                </a:solidFill>
              </a:rPr>
              <a:t>通</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）施工</a:t>
            </a:r>
            <a:r>
              <a:rPr lang="zh-CN" altLang="en-US" sz="2400" dirty="0">
                <a:solidFill>
                  <a:prstClr val="black"/>
                </a:solidFill>
              </a:rPr>
              <a:t>方案确定</a:t>
            </a:r>
            <a:endParaRPr lang="en-US" altLang="zh-CN" sz="2400" dirty="0">
              <a:solidFill>
                <a:prstClr val="black"/>
              </a:solidFill>
            </a:endParaRPr>
          </a:p>
        </p:txBody>
      </p:sp>
    </p:spTree>
    <p:extLst>
      <p:ext uri="{BB962C8B-B14F-4D97-AF65-F5344CB8AC3E}">
        <p14:creationId xmlns:p14="http://schemas.microsoft.com/office/powerpoint/2010/main" val="9855958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6.4.1   </a:t>
            </a:r>
            <a:r>
              <a:rPr lang="zh-CN" altLang="en-US" sz="3200" dirty="0" smtClean="0">
                <a:solidFill>
                  <a:prstClr val="white"/>
                </a:solidFill>
                <a:latin typeface="微软雅黑" panose="020B0503020204020204" pitchFamily="34" charset="-122"/>
                <a:ea typeface="微软雅黑" panose="020B0503020204020204" pitchFamily="34" charset="-122"/>
              </a:rPr>
              <a:t>入户</a:t>
            </a:r>
            <a:r>
              <a:rPr lang="zh-CN" altLang="en-US" sz="3200" dirty="0">
                <a:solidFill>
                  <a:prstClr val="white"/>
                </a:solidFill>
                <a:latin typeface="微软雅黑" panose="020B0503020204020204" pitchFamily="34" charset="-122"/>
                <a:ea typeface="微软雅黑" panose="020B0503020204020204" pitchFamily="34" charset="-122"/>
              </a:rPr>
              <a:t>设备安装</a:t>
            </a:r>
            <a:r>
              <a:rPr lang="zh-CN" altLang="en-US" sz="3200" dirty="0" smtClean="0">
                <a:solidFill>
                  <a:prstClr val="white"/>
                </a:solidFill>
                <a:latin typeface="微软雅黑" panose="020B0503020204020204" pitchFamily="34" charset="-122"/>
                <a:ea typeface="微软雅黑" panose="020B0503020204020204" pitchFamily="34" charset="-122"/>
              </a:rPr>
              <a:t>要求</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140930" y="1722680"/>
            <a:ext cx="7294900" cy="4585871"/>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蝶形光缆布放</a:t>
            </a:r>
            <a:r>
              <a:rPr lang="zh-CN" altLang="en-US" sz="2800" b="1" dirty="0" smtClean="0">
                <a:solidFill>
                  <a:prstClr val="black"/>
                </a:solidFill>
              </a:rPr>
              <a:t>安装</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）杆</a:t>
            </a:r>
            <a:r>
              <a:rPr lang="zh-CN" altLang="en-US" sz="2400" dirty="0">
                <a:solidFill>
                  <a:prstClr val="black"/>
                </a:solidFill>
              </a:rPr>
              <a:t>路敷设安装蝶形光缆</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）自承式蝶形光缆引上电杆</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）自承式蝶形光缆墙面钉固</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）自承式蝶形光缆墙壁卡箍</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）蝶</a:t>
            </a:r>
            <a:r>
              <a:rPr lang="zh-CN" altLang="en-US" sz="2400" dirty="0">
                <a:solidFill>
                  <a:prstClr val="black"/>
                </a:solidFill>
              </a:rPr>
              <a:t>形光缆开孔</a:t>
            </a:r>
            <a:r>
              <a:rPr lang="en-US" altLang="zh-CN" sz="2400" dirty="0">
                <a:solidFill>
                  <a:prstClr val="black"/>
                </a:solidFill>
              </a:rPr>
              <a:t>(</a:t>
            </a:r>
            <a:r>
              <a:rPr lang="zh-CN" altLang="en-US" sz="2400" dirty="0">
                <a:solidFill>
                  <a:prstClr val="black"/>
                </a:solidFill>
              </a:rPr>
              <a:t>空调孔</a:t>
            </a:r>
            <a:r>
              <a:rPr lang="en-US" altLang="zh-CN" sz="2400" dirty="0">
                <a:solidFill>
                  <a:prstClr val="black"/>
                </a:solidFill>
              </a:rPr>
              <a:t>)</a:t>
            </a:r>
            <a:r>
              <a:rPr lang="zh-CN" altLang="en-US" sz="2400" dirty="0" smtClean="0">
                <a:solidFill>
                  <a:prstClr val="black"/>
                </a:solidFill>
              </a:rPr>
              <a:t>入户</a:t>
            </a:r>
            <a:endParaRPr lang="en-US" altLang="zh-CN" sz="2400" dirty="0" smtClean="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16920698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6.4.1   </a:t>
            </a:r>
            <a:r>
              <a:rPr lang="zh-CN" altLang="en-US" sz="3200" dirty="0" smtClean="0">
                <a:solidFill>
                  <a:prstClr val="white"/>
                </a:solidFill>
                <a:latin typeface="微软雅黑" panose="020B0503020204020204" pitchFamily="34" charset="-122"/>
                <a:ea typeface="微软雅黑" panose="020B0503020204020204" pitchFamily="34" charset="-122"/>
              </a:rPr>
              <a:t>入户</a:t>
            </a:r>
            <a:r>
              <a:rPr lang="zh-CN" altLang="en-US" sz="3200" dirty="0">
                <a:solidFill>
                  <a:prstClr val="white"/>
                </a:solidFill>
                <a:latin typeface="微软雅黑" panose="020B0503020204020204" pitchFamily="34" charset="-122"/>
                <a:ea typeface="微软雅黑" panose="020B0503020204020204" pitchFamily="34" charset="-122"/>
              </a:rPr>
              <a:t>设备安装</a:t>
            </a:r>
            <a:r>
              <a:rPr lang="zh-CN" altLang="en-US" sz="3200" dirty="0" smtClean="0">
                <a:solidFill>
                  <a:prstClr val="white"/>
                </a:solidFill>
                <a:latin typeface="微软雅黑" panose="020B0503020204020204" pitchFamily="34" charset="-122"/>
                <a:ea typeface="微软雅黑" panose="020B0503020204020204" pitchFamily="34" charset="-122"/>
              </a:rPr>
              <a:t>要求</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131202" y="1800501"/>
            <a:ext cx="7294900" cy="421653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蝶形光缆布放</a:t>
            </a:r>
            <a:r>
              <a:rPr lang="zh-CN" altLang="en-US" sz="2800" b="1" dirty="0" smtClean="0">
                <a:solidFill>
                  <a:prstClr val="black"/>
                </a:solidFill>
              </a:rPr>
              <a:t>安装</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a:solidFill>
                  <a:prstClr val="black"/>
                </a:solidFill>
              </a:rPr>
              <a:t>）楼道内光缆明管</a:t>
            </a:r>
            <a:r>
              <a:rPr lang="zh-CN" altLang="en-US" sz="2400" dirty="0" smtClean="0">
                <a:solidFill>
                  <a:prstClr val="black"/>
                </a:solidFill>
              </a:rPr>
              <a:t>安装</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a:solidFill>
                  <a:prstClr val="black"/>
                </a:solidFill>
              </a:rPr>
              <a:t>）暗管内穿放蝶形</a:t>
            </a:r>
            <a:r>
              <a:rPr lang="zh-CN" altLang="en-US" sz="2400" dirty="0" smtClean="0">
                <a:solidFill>
                  <a:prstClr val="black"/>
                </a:solidFill>
              </a:rPr>
              <a:t>光缆</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a:solidFill>
                  <a:prstClr val="black"/>
                </a:solidFill>
              </a:rPr>
              <a:t>）天花板内敷设蝶形</a:t>
            </a:r>
            <a:r>
              <a:rPr lang="zh-CN" altLang="en-US" sz="2400" dirty="0" smtClean="0">
                <a:solidFill>
                  <a:prstClr val="black"/>
                </a:solidFill>
              </a:rPr>
              <a:t>光缆</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a:solidFill>
                  <a:prstClr val="black"/>
                </a:solidFill>
              </a:rPr>
              <a:t>）垂直竖井内敷设蝶形</a:t>
            </a:r>
            <a:r>
              <a:rPr lang="zh-CN" altLang="en-US" sz="2400" dirty="0" smtClean="0">
                <a:solidFill>
                  <a:prstClr val="black"/>
                </a:solidFill>
              </a:rPr>
              <a:t>光缆</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10</a:t>
            </a:r>
            <a:r>
              <a:rPr lang="zh-CN" altLang="en-US" sz="2400" dirty="0">
                <a:solidFill>
                  <a:prstClr val="black"/>
                </a:solidFill>
              </a:rPr>
              <a:t>）用户室内蝶形光缆敷设</a:t>
            </a:r>
            <a:endParaRPr lang="en-US" altLang="zh-CN" sz="2400" dirty="0">
              <a:solidFill>
                <a:prstClr val="black"/>
              </a:solidFill>
            </a:endParaRPr>
          </a:p>
        </p:txBody>
      </p:sp>
    </p:spTree>
    <p:extLst>
      <p:ext uri="{BB962C8B-B14F-4D97-AF65-F5344CB8AC3E}">
        <p14:creationId xmlns:p14="http://schemas.microsoft.com/office/powerpoint/2010/main" val="3882338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6.4.1   </a:t>
            </a:r>
            <a:r>
              <a:rPr lang="zh-CN" altLang="en-US" sz="3200" dirty="0" smtClean="0">
                <a:solidFill>
                  <a:prstClr val="white"/>
                </a:solidFill>
                <a:latin typeface="微软雅黑" panose="020B0503020204020204" pitchFamily="34" charset="-122"/>
                <a:ea typeface="微软雅黑" panose="020B0503020204020204" pitchFamily="34" charset="-122"/>
              </a:rPr>
              <a:t>入户</a:t>
            </a:r>
            <a:r>
              <a:rPr lang="zh-CN" altLang="en-US" sz="3200" dirty="0">
                <a:solidFill>
                  <a:prstClr val="white"/>
                </a:solidFill>
                <a:latin typeface="微软雅黑" panose="020B0503020204020204" pitchFamily="34" charset="-122"/>
                <a:ea typeface="微软雅黑" panose="020B0503020204020204" pitchFamily="34" charset="-122"/>
              </a:rPr>
              <a:t>设备安装</a:t>
            </a:r>
            <a:r>
              <a:rPr lang="zh-CN" altLang="en-US" sz="3200" dirty="0" smtClean="0">
                <a:solidFill>
                  <a:prstClr val="white"/>
                </a:solidFill>
                <a:latin typeface="微软雅黑" panose="020B0503020204020204" pitchFamily="34" charset="-122"/>
                <a:ea typeface="微软雅黑" panose="020B0503020204020204" pitchFamily="34" charset="-122"/>
              </a:rPr>
              <a:t>要求</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2860776" y="2354978"/>
            <a:ext cx="7294900" cy="3477875"/>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蝶形光缆成端</a:t>
            </a:r>
            <a:r>
              <a:rPr lang="zh-CN" altLang="en-US" sz="2800" b="1" dirty="0" smtClean="0">
                <a:solidFill>
                  <a:prstClr val="black"/>
                </a:solidFill>
              </a:rPr>
              <a:t>制作</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）杆上光配线盒</a:t>
            </a:r>
            <a:r>
              <a:rPr lang="zh-CN" altLang="en-US" sz="2400" dirty="0" smtClean="0">
                <a:solidFill>
                  <a:prstClr val="black"/>
                </a:solidFill>
              </a:rPr>
              <a:t>成端</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a:t>
            </a:r>
            <a:r>
              <a:rPr lang="en-US" altLang="zh-CN" sz="2400" dirty="0" smtClean="0">
                <a:solidFill>
                  <a:prstClr val="black"/>
                </a:solidFill>
              </a:rPr>
              <a:t>86</a:t>
            </a:r>
            <a:r>
              <a:rPr lang="zh-CN" altLang="en-US" sz="2400" dirty="0">
                <a:solidFill>
                  <a:prstClr val="black"/>
                </a:solidFill>
              </a:rPr>
              <a:t>面板盒</a:t>
            </a:r>
            <a:r>
              <a:rPr lang="zh-CN" altLang="en-US" sz="2400" dirty="0" smtClean="0">
                <a:solidFill>
                  <a:prstClr val="black"/>
                </a:solidFill>
              </a:rPr>
              <a:t>成端</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）网络箱成端</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）用户端蝶形光缆</a:t>
            </a:r>
            <a:r>
              <a:rPr lang="zh-CN" altLang="en-US" sz="2400" dirty="0" smtClean="0">
                <a:solidFill>
                  <a:prstClr val="black"/>
                </a:solidFill>
              </a:rPr>
              <a:t>标识</a:t>
            </a:r>
            <a:endParaRPr lang="en-US" altLang="zh-CN" sz="2400" dirty="0" smtClean="0">
              <a:solidFill>
                <a:prstClr val="black"/>
              </a:solidFill>
            </a:endParaRPr>
          </a:p>
        </p:txBody>
      </p:sp>
    </p:spTree>
    <p:extLst>
      <p:ext uri="{BB962C8B-B14F-4D97-AF65-F5344CB8AC3E}">
        <p14:creationId xmlns:p14="http://schemas.microsoft.com/office/powerpoint/2010/main" val="13546219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9410171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第六章</a:t>
              </a:r>
              <a:endParaRPr lang="zh-CN" altLang="en-US" sz="4400" noProof="1">
                <a:solidFill>
                  <a:prstClr val="white"/>
                </a:solidFill>
              </a:endParaRPr>
            </a:p>
          </p:txBody>
        </p:sp>
      </p:grpSp>
      <p:sp>
        <p:nvSpPr>
          <p:cNvPr id="13" name="TextBox 7"/>
          <p:cNvSpPr txBox="1"/>
          <p:nvPr/>
        </p:nvSpPr>
        <p:spPr>
          <a:xfrm>
            <a:off x="4858633" y="2212971"/>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58633" y="358318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88833" y="3524444"/>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6.1  FTTX</a:t>
            </a:r>
            <a:r>
              <a:rPr lang="zh-CN" altLang="en-US" sz="2000" b="0" spc="225" noProof="1">
                <a:solidFill>
                  <a:prstClr val="black"/>
                </a:solidFill>
                <a:latin typeface="微软雅黑" panose="020B0503020204020204" pitchFamily="34" charset="-122"/>
                <a:ea typeface="微软雅黑" panose="020B0503020204020204" pitchFamily="34" charset="-122"/>
              </a:rPr>
              <a:t>概念与分类</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57047" y="2967034"/>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74508" y="415626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04708" y="4099119"/>
            <a:ext cx="5153860"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6.2  FTTX PON</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技术</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74509" y="465759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04708" y="4600447"/>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6.3  FTTH</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主要设备</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74508" y="515130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204708" y="5094159"/>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6.4  FTTH</a:t>
            </a:r>
            <a:r>
              <a:rPr lang="zh-CN" altLang="en-US" sz="2000" b="0" spc="225" noProof="1">
                <a:solidFill>
                  <a:prstClr val="black"/>
                </a:solidFill>
                <a:latin typeface="微软雅黑" panose="020B0503020204020204" pitchFamily="34" charset="-122"/>
                <a:ea typeface="微软雅黑" panose="020B0503020204020204" pitchFamily="34" charset="-122"/>
              </a:rPr>
              <a:t>入户光缆施工</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74509" y="5653281"/>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204708" y="5596131"/>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6.5  FTTX</a:t>
            </a:r>
            <a:r>
              <a:rPr lang="zh-CN" altLang="en-US" sz="2000" b="0" spc="225" noProof="1">
                <a:solidFill>
                  <a:srgbClr val="FF0000"/>
                </a:solidFill>
                <a:latin typeface="微软雅黑" panose="020B0503020204020204" pitchFamily="34" charset="-122"/>
                <a:ea typeface="微软雅黑" panose="020B0503020204020204" pitchFamily="34" charset="-122"/>
              </a:rPr>
              <a:t>跳纤规范</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781089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6.5   FTTX</a:t>
            </a:r>
            <a:r>
              <a:rPr lang="zh-CN" altLang="en-US" sz="3200" dirty="0">
                <a:solidFill>
                  <a:prstClr val="white"/>
                </a:solidFill>
                <a:latin typeface="微软雅黑" panose="020B0503020204020204" pitchFamily="34" charset="-122"/>
                <a:ea typeface="微软雅黑" panose="020B0503020204020204" pitchFamily="34" charset="-122"/>
              </a:rPr>
              <a:t>跳纤规范</a:t>
            </a:r>
          </a:p>
        </p:txBody>
      </p:sp>
      <p:sp>
        <p:nvSpPr>
          <p:cNvPr id="9220" name="文本框 7"/>
          <p:cNvSpPr txBox="1"/>
          <p:nvPr/>
        </p:nvSpPr>
        <p:spPr>
          <a:xfrm>
            <a:off x="1401628" y="2150697"/>
            <a:ext cx="9396074" cy="2369880"/>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跳纤长</a:t>
            </a:r>
            <a:r>
              <a:rPr lang="zh-CN" altLang="en-US" sz="2800" b="1" dirty="0" smtClean="0">
                <a:solidFill>
                  <a:prstClr val="black"/>
                </a:solidFill>
              </a:rPr>
              <a:t>度</a:t>
            </a:r>
            <a:endParaRPr lang="en-US" altLang="zh-CN" sz="2400"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）分</a:t>
            </a:r>
            <a:r>
              <a:rPr lang="zh-CN" altLang="en-US" sz="2400" dirty="0">
                <a:solidFill>
                  <a:prstClr val="black"/>
                </a:solidFill>
              </a:rPr>
              <a:t>光器至用户光缆的跳纤</a:t>
            </a:r>
            <a:r>
              <a:rPr lang="en-US" altLang="zh-CN" sz="2400" dirty="0">
                <a:solidFill>
                  <a:prstClr val="black"/>
                </a:solidFill>
              </a:rPr>
              <a:t>,</a:t>
            </a:r>
            <a:r>
              <a:rPr lang="zh-CN" altLang="en-US" sz="2400" dirty="0">
                <a:solidFill>
                  <a:prstClr val="black"/>
                </a:solidFill>
              </a:rPr>
              <a:t>长度余长控制在</a:t>
            </a:r>
            <a:r>
              <a:rPr lang="en-US" altLang="zh-CN" sz="2400" dirty="0">
                <a:solidFill>
                  <a:prstClr val="black"/>
                </a:solidFill>
              </a:rPr>
              <a:t>50cm</a:t>
            </a:r>
            <a:r>
              <a:rPr lang="zh-CN" altLang="en-US" sz="2400" dirty="0">
                <a:solidFill>
                  <a:prstClr val="black"/>
                </a:solidFill>
              </a:rPr>
              <a:t>以内</a:t>
            </a:r>
            <a:r>
              <a:rPr lang="en-US" altLang="zh-CN" sz="2400" dirty="0">
                <a:solidFill>
                  <a:prstClr val="black"/>
                </a:solidFill>
              </a:rPr>
              <a:t>,</a:t>
            </a:r>
            <a:r>
              <a:rPr lang="zh-CN" altLang="en-US" sz="2400" dirty="0">
                <a:solidFill>
                  <a:prstClr val="black"/>
                </a:solidFill>
              </a:rPr>
              <a:t>一般选用</a:t>
            </a:r>
            <a:r>
              <a:rPr lang="en-US" altLang="zh-CN" sz="2400" dirty="0">
                <a:solidFill>
                  <a:prstClr val="black"/>
                </a:solidFill>
              </a:rPr>
              <a:t>1m</a:t>
            </a:r>
            <a:r>
              <a:rPr lang="zh-CN" altLang="en-US" sz="2400" dirty="0">
                <a:solidFill>
                  <a:prstClr val="black"/>
                </a:solidFill>
              </a:rPr>
              <a:t>、</a:t>
            </a:r>
            <a:r>
              <a:rPr lang="en-US" altLang="zh-CN" sz="2400" dirty="0">
                <a:solidFill>
                  <a:prstClr val="black"/>
                </a:solidFill>
              </a:rPr>
              <a:t>2m</a:t>
            </a:r>
            <a:r>
              <a:rPr lang="zh-CN" altLang="en-US" sz="2400" dirty="0">
                <a:solidFill>
                  <a:prstClr val="black"/>
                </a:solidFill>
              </a:rPr>
              <a:t>、</a:t>
            </a:r>
            <a:r>
              <a:rPr lang="en-US" altLang="zh-CN" sz="2400" dirty="0">
                <a:solidFill>
                  <a:prstClr val="black"/>
                </a:solidFill>
              </a:rPr>
              <a:t>2.5m</a:t>
            </a:r>
            <a:r>
              <a:rPr lang="zh-CN" altLang="en-US" sz="2400" dirty="0" smtClean="0">
                <a:solidFill>
                  <a:prstClr val="black"/>
                </a:solidFill>
              </a:rPr>
              <a:t>或</a:t>
            </a:r>
            <a:r>
              <a:rPr lang="en-US" altLang="zh-CN" sz="2400" dirty="0" smtClean="0">
                <a:solidFill>
                  <a:prstClr val="black"/>
                </a:solidFill>
              </a:rPr>
              <a:t>3m</a:t>
            </a:r>
            <a:r>
              <a:rPr lang="zh-CN" altLang="en-US" sz="2400" dirty="0">
                <a:solidFill>
                  <a:prstClr val="black"/>
                </a:solidFill>
              </a:rPr>
              <a:t>的尾纤</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）用户</a:t>
            </a:r>
            <a:r>
              <a:rPr lang="zh-CN" altLang="en-US" sz="2400" dirty="0">
                <a:solidFill>
                  <a:prstClr val="black"/>
                </a:solidFill>
              </a:rPr>
              <a:t>终端盒内</a:t>
            </a:r>
            <a:r>
              <a:rPr lang="en-US" altLang="zh-CN" sz="2400" dirty="0">
                <a:solidFill>
                  <a:prstClr val="black"/>
                </a:solidFill>
              </a:rPr>
              <a:t>ONU</a:t>
            </a:r>
            <a:r>
              <a:rPr lang="zh-CN" altLang="en-US" sz="2400" dirty="0">
                <a:solidFill>
                  <a:prstClr val="black"/>
                </a:solidFill>
              </a:rPr>
              <a:t>与光纤端子跳纤一般选用</a:t>
            </a:r>
            <a:r>
              <a:rPr lang="en-US" altLang="zh-CN" sz="2400" dirty="0">
                <a:solidFill>
                  <a:prstClr val="black"/>
                </a:solidFill>
              </a:rPr>
              <a:t>50cm</a:t>
            </a:r>
            <a:r>
              <a:rPr lang="zh-CN" altLang="en-US" sz="2400" dirty="0">
                <a:solidFill>
                  <a:prstClr val="black"/>
                </a:solidFill>
              </a:rPr>
              <a:t>的短尾纤。</a:t>
            </a:r>
            <a:endParaRPr lang="en-US" altLang="zh-CN" sz="2400" dirty="0">
              <a:solidFill>
                <a:prstClr val="black"/>
              </a:solidFill>
            </a:endParaRPr>
          </a:p>
        </p:txBody>
      </p:sp>
    </p:spTree>
    <p:extLst>
      <p:ext uri="{BB962C8B-B14F-4D97-AF65-F5344CB8AC3E}">
        <p14:creationId xmlns:p14="http://schemas.microsoft.com/office/powerpoint/2010/main" val="4796245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6.5   FTTX</a:t>
            </a:r>
            <a:r>
              <a:rPr lang="zh-CN" altLang="en-US" sz="3200" dirty="0">
                <a:solidFill>
                  <a:prstClr val="white"/>
                </a:solidFill>
                <a:latin typeface="微软雅黑" panose="020B0503020204020204" pitchFamily="34" charset="-122"/>
                <a:ea typeface="微软雅黑" panose="020B0503020204020204" pitchFamily="34" charset="-122"/>
              </a:rPr>
              <a:t>跳纤规范</a:t>
            </a:r>
          </a:p>
        </p:txBody>
      </p:sp>
      <p:sp>
        <p:nvSpPr>
          <p:cNvPr id="9220" name="文本框 7"/>
          <p:cNvSpPr txBox="1"/>
          <p:nvPr/>
        </p:nvSpPr>
        <p:spPr>
          <a:xfrm>
            <a:off x="409406" y="1411395"/>
            <a:ext cx="10952499" cy="495520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跳纤</a:t>
            </a:r>
            <a:r>
              <a:rPr lang="zh-CN" altLang="en-US" sz="2800" b="1" dirty="0" smtClean="0">
                <a:solidFill>
                  <a:prstClr val="black"/>
                </a:solidFill>
              </a:rPr>
              <a:t>规范</a:t>
            </a:r>
            <a:endParaRPr lang="en-US" altLang="zh-CN" sz="2800" b="1" dirty="0" smtClean="0">
              <a:solidFill>
                <a:prstClr val="black"/>
              </a:solidFill>
            </a:endParaRPr>
          </a:p>
          <a:p>
            <a:endParaRPr lang="en-US" altLang="zh-CN" sz="2400" dirty="0" smtClean="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）跳</a:t>
            </a:r>
            <a:r>
              <a:rPr lang="zh-CN" altLang="en-US" sz="2400" dirty="0">
                <a:solidFill>
                  <a:prstClr val="black"/>
                </a:solidFill>
              </a:rPr>
              <a:t>纤操作必须满足整齐、布线美观、便于操作、少占空间的原则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2</a:t>
            </a:r>
            <a:r>
              <a:rPr lang="zh-CN" altLang="en-US" sz="2400" dirty="0" smtClean="0">
                <a:solidFill>
                  <a:prstClr val="black"/>
                </a:solidFill>
              </a:rPr>
              <a:t>）跳</a:t>
            </a:r>
            <a:r>
              <a:rPr lang="zh-CN" altLang="en-US" sz="2400" dirty="0">
                <a:solidFill>
                  <a:prstClr val="black"/>
                </a:solidFill>
              </a:rPr>
              <a:t>纤长度必须掌握在</a:t>
            </a:r>
            <a:r>
              <a:rPr lang="en-US" altLang="zh-CN" sz="2400" dirty="0">
                <a:solidFill>
                  <a:prstClr val="black"/>
                </a:solidFill>
              </a:rPr>
              <a:t>50cm</a:t>
            </a:r>
            <a:r>
              <a:rPr lang="zh-CN" altLang="en-US" sz="2400" dirty="0">
                <a:solidFill>
                  <a:prstClr val="black"/>
                </a:solidFill>
              </a:rPr>
              <a:t>余长范围内</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）长度</a:t>
            </a:r>
            <a:r>
              <a:rPr lang="zh-CN" altLang="en-US" sz="2400" dirty="0">
                <a:solidFill>
                  <a:prstClr val="black"/>
                </a:solidFill>
              </a:rPr>
              <a:t>不足的跳纤不得使用</a:t>
            </a:r>
            <a:r>
              <a:rPr lang="en-US" altLang="zh-CN" sz="2400" dirty="0">
                <a:solidFill>
                  <a:prstClr val="black"/>
                </a:solidFill>
              </a:rPr>
              <a:t>,</a:t>
            </a:r>
            <a:r>
              <a:rPr lang="zh-CN" altLang="en-US" sz="2400" dirty="0">
                <a:solidFill>
                  <a:prstClr val="black"/>
                </a:solidFill>
              </a:rPr>
              <a:t>不允许使用法兰盘连接两段跳纤</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）架</a:t>
            </a:r>
            <a:r>
              <a:rPr lang="zh-CN" altLang="en-US" sz="2400" dirty="0">
                <a:solidFill>
                  <a:prstClr val="black"/>
                </a:solidFill>
              </a:rPr>
              <a:t>内跳纤应确保各处曲率半径大于</a:t>
            </a:r>
            <a:r>
              <a:rPr lang="en-US" altLang="zh-CN" sz="2400" dirty="0">
                <a:solidFill>
                  <a:prstClr val="black"/>
                </a:solidFill>
              </a:rPr>
              <a:t>400mm</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）对于</a:t>
            </a:r>
            <a:r>
              <a:rPr lang="zh-CN" altLang="en-US" sz="2400" dirty="0">
                <a:solidFill>
                  <a:prstClr val="black"/>
                </a:solidFill>
              </a:rPr>
              <a:t>上走线跳纤</a:t>
            </a:r>
            <a:r>
              <a:rPr lang="en-US" altLang="zh-CN" sz="2400" dirty="0">
                <a:solidFill>
                  <a:prstClr val="black"/>
                </a:solidFill>
              </a:rPr>
              <a:t>,</a:t>
            </a:r>
            <a:r>
              <a:rPr lang="zh-CN" altLang="en-US" sz="2400" dirty="0">
                <a:solidFill>
                  <a:prstClr val="black"/>
                </a:solidFill>
              </a:rPr>
              <a:t>应在架外侧下线选择余纤量最合适的盘纤柱</a:t>
            </a:r>
            <a:r>
              <a:rPr lang="en-US" altLang="zh-CN" sz="2400" dirty="0">
                <a:solidFill>
                  <a:prstClr val="black"/>
                </a:solidFill>
              </a:rPr>
              <a:t>,</a:t>
            </a:r>
            <a:r>
              <a:rPr lang="zh-CN" altLang="en-US" sz="2400" dirty="0">
                <a:solidFill>
                  <a:prstClr val="black"/>
                </a:solidFill>
              </a:rPr>
              <a:t>并在架内侧向上</a:t>
            </a:r>
            <a:r>
              <a:rPr lang="zh-CN" altLang="en-US" sz="2400" dirty="0" smtClean="0">
                <a:solidFill>
                  <a:prstClr val="black"/>
                </a:solidFill>
              </a:rPr>
              <a:t>走纤</a:t>
            </a:r>
            <a:r>
              <a:rPr lang="en-US" altLang="zh-CN" sz="2400" dirty="0">
                <a:solidFill>
                  <a:prstClr val="black"/>
                </a:solidFill>
              </a:rPr>
              <a:t>,</a:t>
            </a:r>
            <a:r>
              <a:rPr lang="zh-CN" altLang="en-US" sz="2400" dirty="0">
                <a:solidFill>
                  <a:prstClr val="black"/>
                </a:solidFill>
              </a:rPr>
              <a:t>水平走于光纤配线架连接模块下沿</a:t>
            </a:r>
            <a:r>
              <a:rPr lang="en-US" altLang="zh-CN" sz="2400" dirty="0">
                <a:solidFill>
                  <a:prstClr val="black"/>
                </a:solidFill>
              </a:rPr>
              <a:t>,</a:t>
            </a:r>
            <a:r>
              <a:rPr lang="zh-CN" altLang="en-US" sz="2400" dirty="0">
                <a:solidFill>
                  <a:prstClr val="black"/>
                </a:solidFill>
              </a:rPr>
              <a:t>垂直上至对应的端子</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14642773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71707"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6.5   FTTX</a:t>
            </a:r>
            <a:r>
              <a:rPr lang="zh-CN" altLang="en-US" sz="3200" dirty="0">
                <a:solidFill>
                  <a:prstClr val="white"/>
                </a:solidFill>
                <a:latin typeface="微软雅黑" panose="020B0503020204020204" pitchFamily="34" charset="-122"/>
                <a:ea typeface="微软雅黑" panose="020B0503020204020204" pitchFamily="34" charset="-122"/>
              </a:rPr>
              <a:t>跳纤规范</a:t>
            </a:r>
          </a:p>
        </p:txBody>
      </p:sp>
      <p:sp>
        <p:nvSpPr>
          <p:cNvPr id="9220" name="文本框 7"/>
          <p:cNvSpPr txBox="1"/>
          <p:nvPr/>
        </p:nvSpPr>
        <p:spPr>
          <a:xfrm>
            <a:off x="458044" y="1781046"/>
            <a:ext cx="10952499" cy="421653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跳纤</a:t>
            </a:r>
            <a:r>
              <a:rPr lang="zh-CN" altLang="en-US" sz="2800" b="1" dirty="0" smtClean="0">
                <a:solidFill>
                  <a:prstClr val="black"/>
                </a:solidFill>
              </a:rPr>
              <a:t>规范</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）一</a:t>
            </a:r>
            <a:r>
              <a:rPr lang="zh-CN" altLang="en-US" sz="2400" dirty="0">
                <a:solidFill>
                  <a:prstClr val="black"/>
                </a:solidFill>
              </a:rPr>
              <a:t>根跳纤</a:t>
            </a:r>
            <a:r>
              <a:rPr lang="en-US" altLang="zh-CN" sz="2400" dirty="0">
                <a:solidFill>
                  <a:prstClr val="black"/>
                </a:solidFill>
              </a:rPr>
              <a:t>,</a:t>
            </a:r>
            <a:r>
              <a:rPr lang="zh-CN" altLang="en-US" sz="2400" dirty="0">
                <a:solidFill>
                  <a:prstClr val="black"/>
                </a:solidFill>
              </a:rPr>
              <a:t>只允许在架内一次下走</a:t>
            </a:r>
            <a:r>
              <a:rPr lang="en-US" altLang="zh-CN" sz="2400" dirty="0">
                <a:solidFill>
                  <a:prstClr val="black"/>
                </a:solidFill>
              </a:rPr>
              <a:t>(</a:t>
            </a:r>
            <a:r>
              <a:rPr lang="zh-CN" altLang="en-US" sz="2400" dirty="0">
                <a:solidFill>
                  <a:prstClr val="black"/>
                </a:solidFill>
              </a:rPr>
              <a:t>沿架外侧</a:t>
            </a:r>
            <a:r>
              <a:rPr lang="en-US" altLang="zh-CN" sz="2400" dirty="0">
                <a:solidFill>
                  <a:prstClr val="black"/>
                </a:solidFill>
              </a:rPr>
              <a:t>)</a:t>
            </a:r>
            <a:r>
              <a:rPr lang="zh-CN" altLang="en-US" sz="2400" dirty="0">
                <a:solidFill>
                  <a:prstClr val="black"/>
                </a:solidFill>
              </a:rPr>
              <a:t>、一次上走</a:t>
            </a:r>
            <a:r>
              <a:rPr lang="en-US" altLang="zh-CN" sz="2400" dirty="0">
                <a:solidFill>
                  <a:prstClr val="black"/>
                </a:solidFill>
              </a:rPr>
              <a:t>(</a:t>
            </a:r>
            <a:r>
              <a:rPr lang="zh-CN" altLang="en-US" sz="2400" dirty="0">
                <a:solidFill>
                  <a:prstClr val="black"/>
                </a:solidFill>
              </a:rPr>
              <a:t>沿架内侧</a:t>
            </a:r>
            <a:r>
              <a:rPr lang="en-US" altLang="zh-CN" sz="2400" dirty="0">
                <a:solidFill>
                  <a:prstClr val="black"/>
                </a:solidFill>
              </a:rPr>
              <a:t>),</a:t>
            </a:r>
            <a:r>
              <a:rPr lang="zh-CN" altLang="en-US" sz="2400" dirty="0">
                <a:solidFill>
                  <a:prstClr val="black"/>
                </a:solidFill>
              </a:rPr>
              <a:t>走一个盘</a:t>
            </a:r>
            <a:r>
              <a:rPr lang="zh-CN" altLang="en-US" sz="2400" dirty="0" smtClean="0">
                <a:solidFill>
                  <a:prstClr val="black"/>
                </a:solidFill>
              </a:rPr>
              <a:t>纤柱</a:t>
            </a:r>
            <a:r>
              <a:rPr lang="en-US" altLang="zh-CN" sz="2400" dirty="0">
                <a:solidFill>
                  <a:prstClr val="black"/>
                </a:solidFill>
              </a:rPr>
              <a:t>,</a:t>
            </a:r>
            <a:r>
              <a:rPr lang="zh-CN" altLang="en-US" sz="2400" dirty="0">
                <a:solidFill>
                  <a:prstClr val="black"/>
                </a:solidFill>
              </a:rPr>
              <a:t>严禁在多个盘纤柱间缠绕、交叉、悬挂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）根据</a:t>
            </a:r>
            <a:r>
              <a:rPr lang="zh-CN" altLang="en-US" sz="2400" dirty="0">
                <a:solidFill>
                  <a:prstClr val="black"/>
                </a:solidFill>
              </a:rPr>
              <a:t>现场具体情况</a:t>
            </a:r>
            <a:r>
              <a:rPr lang="en-US" altLang="zh-CN" sz="2400" dirty="0">
                <a:solidFill>
                  <a:prstClr val="black"/>
                </a:solidFill>
              </a:rPr>
              <a:t>,</a:t>
            </a:r>
            <a:r>
              <a:rPr lang="zh-CN" altLang="en-US" sz="2400" dirty="0">
                <a:solidFill>
                  <a:prstClr val="black"/>
                </a:solidFill>
              </a:rPr>
              <a:t>应在适当处对跳纤进行整理后绑扎固定</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）所有</a:t>
            </a:r>
            <a:r>
              <a:rPr lang="zh-CN" altLang="en-US" sz="2400" dirty="0">
                <a:solidFill>
                  <a:prstClr val="black"/>
                </a:solidFill>
              </a:rPr>
              <a:t>跳纤必须在架内布放</a:t>
            </a:r>
            <a:r>
              <a:rPr lang="en-US" altLang="zh-CN" sz="2400" dirty="0">
                <a:solidFill>
                  <a:prstClr val="black"/>
                </a:solidFill>
              </a:rPr>
              <a:t>,</a:t>
            </a:r>
            <a:r>
              <a:rPr lang="zh-CN" altLang="en-US" sz="2400" dirty="0">
                <a:solidFill>
                  <a:prstClr val="black"/>
                </a:solidFill>
              </a:rPr>
              <a:t>严禁架外布放、飞线等</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9</a:t>
            </a:r>
            <a:r>
              <a:rPr lang="zh-CN" altLang="en-US" sz="2400" dirty="0" smtClean="0">
                <a:solidFill>
                  <a:prstClr val="black"/>
                </a:solidFill>
              </a:rPr>
              <a:t>）应急</a:t>
            </a:r>
            <a:r>
              <a:rPr lang="zh-CN" altLang="en-US" sz="2400" dirty="0">
                <a:solidFill>
                  <a:prstClr val="black"/>
                </a:solidFill>
              </a:rPr>
              <a:t>使用的超长跳纤应当按照规定挂在理纤盘上</a:t>
            </a:r>
            <a:r>
              <a:rPr lang="en-US" altLang="zh-CN" sz="2400" dirty="0">
                <a:solidFill>
                  <a:prstClr val="black"/>
                </a:solidFill>
              </a:rPr>
              <a:t>,</a:t>
            </a:r>
            <a:r>
              <a:rPr lang="zh-CN" altLang="en-US" sz="2400" dirty="0">
                <a:solidFill>
                  <a:prstClr val="black"/>
                </a:solidFill>
              </a:rPr>
              <a:t>不得对以后使用的跳纤造成影响。</a:t>
            </a:r>
            <a:endParaRPr lang="en-US" altLang="zh-CN" sz="2400" dirty="0">
              <a:solidFill>
                <a:prstClr val="black"/>
              </a:solidFill>
            </a:endParaRPr>
          </a:p>
        </p:txBody>
      </p:sp>
    </p:spTree>
    <p:extLst>
      <p:ext uri="{BB962C8B-B14F-4D97-AF65-F5344CB8AC3E}">
        <p14:creationId xmlns:p14="http://schemas.microsoft.com/office/powerpoint/2010/main" val="42410525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179016"/>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045729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21" name="矩形 20"/>
          <p:cNvSpPr/>
          <p:nvPr/>
        </p:nvSpPr>
        <p:spPr>
          <a:xfrm>
            <a:off x="991082" y="1737015"/>
            <a:ext cx="2559050" cy="460375"/>
          </a:xfrm>
          <a:prstGeom prst="rect">
            <a:avLst/>
          </a:prstGeom>
        </p:spPr>
        <p:txBody>
          <a:bodyPr wrap="none">
            <a:spAutoFit/>
          </a:bodyPr>
          <a:lstStyle/>
          <a:p>
            <a:pPr algn="ctr" eaLnBrk="0" hangingPunct="0"/>
            <a:r>
              <a:rPr kumimoji="1" lang="en-US" altLang="zh-CN" sz="2400" b="1" dirty="0" smtClean="0">
                <a:latin typeface="+mn-ea"/>
                <a:ea typeface="+mn-ea"/>
                <a:cs typeface="+mn-ea"/>
              </a:rPr>
              <a:t>5.</a:t>
            </a:r>
            <a:r>
              <a:rPr kumimoji="1" lang="zh-CN" altLang="en-US" sz="2400" b="1" dirty="0" smtClean="0">
                <a:latin typeface="+mn-ea"/>
                <a:ea typeface="+mn-ea"/>
                <a:cs typeface="+mn-ea"/>
              </a:rPr>
              <a:t>按光纤类型划分</a:t>
            </a:r>
          </a:p>
        </p:txBody>
      </p:sp>
      <p:sp>
        <p:nvSpPr>
          <p:cNvPr id="4" name="矩形 3"/>
          <p:cNvSpPr/>
          <p:nvPr>
            <p:custDataLst>
              <p:tags r:id="rId1"/>
            </p:custDataLst>
          </p:nvPr>
        </p:nvSpPr>
        <p:spPr>
          <a:xfrm>
            <a:off x="6142038" y="5058410"/>
            <a:ext cx="1958340" cy="1423670"/>
          </a:xfrm>
          <a:prstGeom prst="rect">
            <a:avLst/>
          </a:prstGeom>
          <a:noFill/>
        </p:spPr>
        <p:txBody>
          <a:bodyPr wrap="square" lIns="0" tIns="0" rIns="0" bIns="0" rtlCol="0" anchor="t" anchorCtr="0">
            <a:noAutofit/>
          </a:bodyPr>
          <a:lstStyle/>
          <a:p>
            <a:pPr algn="ctr">
              <a:lnSpc>
                <a:spcPct val="130000"/>
              </a:lnSpc>
              <a:spcBef>
                <a:spcPct val="0"/>
              </a:spcBef>
              <a:spcAft>
                <a:spcPct val="0"/>
              </a:spcAft>
            </a:pPr>
            <a:r>
              <a:rPr lang="zh-CN" altLang="en-US" sz="1400">
                <a:solidFill>
                  <a:schemeClr val="tx1">
                    <a:lumMod val="85000"/>
                    <a:lumOff val="15000"/>
                  </a:schemeClr>
                </a:solidFill>
                <a:latin typeface="+mn-ea"/>
                <a:cs typeface="+mn-ea"/>
                <a:sym typeface="+mn-ea"/>
              </a:rPr>
              <a:t>多模光缆中的光纤为多模光纤</a:t>
            </a:r>
          </a:p>
        </p:txBody>
      </p:sp>
      <p:sp>
        <p:nvSpPr>
          <p:cNvPr id="5" name="矩形 4"/>
          <p:cNvSpPr/>
          <p:nvPr>
            <p:custDataLst>
              <p:tags r:id="rId2"/>
            </p:custDataLst>
          </p:nvPr>
        </p:nvSpPr>
        <p:spPr>
          <a:xfrm>
            <a:off x="3713163" y="5071110"/>
            <a:ext cx="1958340" cy="1423670"/>
          </a:xfrm>
          <a:prstGeom prst="rect">
            <a:avLst/>
          </a:prstGeom>
          <a:noFill/>
        </p:spPr>
        <p:txBody>
          <a:bodyPr wrap="square" lIns="0" tIns="0" rIns="0" bIns="0" rtlCol="0" anchor="t" anchorCtr="0">
            <a:noAutofit/>
          </a:bodyPr>
          <a:lstStyle/>
          <a:p>
            <a:pPr algn="ctr">
              <a:lnSpc>
                <a:spcPct val="130000"/>
              </a:lnSpc>
              <a:spcBef>
                <a:spcPct val="0"/>
              </a:spcBef>
              <a:spcAft>
                <a:spcPct val="0"/>
              </a:spcAft>
            </a:pPr>
            <a:r>
              <a:rPr lang="zh-CN" altLang="en-US" sz="1400" dirty="0">
                <a:solidFill>
                  <a:schemeClr val="tx1">
                    <a:lumMod val="85000"/>
                    <a:lumOff val="15000"/>
                  </a:schemeClr>
                </a:solidFill>
                <a:latin typeface="+mn-ea"/>
                <a:cs typeface="+mn-ea"/>
              </a:rPr>
              <a:t>单模光缆中的光纤为单模光纤</a:t>
            </a:r>
          </a:p>
        </p:txBody>
      </p:sp>
      <p:sp>
        <p:nvSpPr>
          <p:cNvPr id="7" name="椭圆 6"/>
          <p:cNvSpPr/>
          <p:nvPr>
            <p:custDataLst>
              <p:tags r:id="rId3"/>
            </p:custDataLst>
          </p:nvPr>
        </p:nvSpPr>
        <p:spPr>
          <a:xfrm>
            <a:off x="3840798" y="2677795"/>
            <a:ext cx="1830705" cy="1830705"/>
          </a:xfrm>
          <a:prstGeom prst="ellipse">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solidFill>
                <a:schemeClr val="lt1"/>
              </a:solidFill>
              <a:latin typeface="+mn-ea"/>
            </a:endParaRPr>
          </a:p>
        </p:txBody>
      </p:sp>
      <p:sp>
        <p:nvSpPr>
          <p:cNvPr id="8" name="椭圆 7"/>
          <p:cNvSpPr/>
          <p:nvPr>
            <p:custDataLst>
              <p:tags r:id="rId4"/>
            </p:custDataLst>
          </p:nvPr>
        </p:nvSpPr>
        <p:spPr>
          <a:xfrm>
            <a:off x="3934778" y="2772410"/>
            <a:ext cx="1642110" cy="1642110"/>
          </a:xfrm>
          <a:prstGeom prst="ellipse">
            <a:avLst/>
          </a:prstGeom>
          <a:solidFill>
            <a:schemeClr val="accent1"/>
          </a:solidFill>
          <a:ln>
            <a:noFill/>
          </a:ln>
          <a:effectLst>
            <a:innerShdw blurRad="152400">
              <a:schemeClr val="accent1">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565150" bIns="0" numCol="1" spcCol="0" rtlCol="0" fromWordArt="0" anchor="t" anchorCtr="0" forceAA="0" compatLnSpc="1">
            <a:noAutofit/>
          </a:bodyPr>
          <a:lstStyle/>
          <a:p>
            <a:pPr lvl="0" algn="ctr">
              <a:buClrTx/>
              <a:buSzTx/>
              <a:buFontTx/>
            </a:pPr>
            <a:r>
              <a:rPr lang="zh-CN" altLang="en-US" sz="1800" b="1">
                <a:solidFill>
                  <a:srgbClr val="FFFFFF"/>
                </a:solidFill>
                <a:latin typeface="+mn-ea"/>
                <a:cs typeface="+mj-ea"/>
                <a:sym typeface="+mn-ea"/>
              </a:rPr>
              <a:t>单模光缆</a:t>
            </a:r>
          </a:p>
        </p:txBody>
      </p:sp>
      <p:sp>
        <p:nvSpPr>
          <p:cNvPr id="9" name="椭圆 8"/>
          <p:cNvSpPr/>
          <p:nvPr>
            <p:custDataLst>
              <p:tags r:id="rId5"/>
            </p:custDataLst>
          </p:nvPr>
        </p:nvSpPr>
        <p:spPr>
          <a:xfrm>
            <a:off x="4020503" y="28575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1">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lstStyle/>
          <a:p>
            <a:pPr lvl="0" algn="ctr">
              <a:buClrTx/>
              <a:buSzTx/>
              <a:buFontTx/>
            </a:pPr>
            <a:endParaRPr lang="zh-CN" altLang="en-US" sz="1600" b="1">
              <a:solidFill>
                <a:schemeClr val="lt1"/>
              </a:solidFill>
              <a:latin typeface="+mn-ea"/>
              <a:cs typeface="微软雅黑" panose="020B0503020204020204" pitchFamily="34" charset="-122"/>
              <a:sym typeface="+mn-ea"/>
            </a:endParaRPr>
          </a:p>
        </p:txBody>
      </p:sp>
      <p:sp>
        <p:nvSpPr>
          <p:cNvPr id="10" name="弧形 9"/>
          <p:cNvSpPr/>
          <p:nvPr>
            <p:custDataLst>
              <p:tags r:id="rId6"/>
            </p:custDataLst>
          </p:nvPr>
        </p:nvSpPr>
        <p:spPr>
          <a:xfrm flipV="1">
            <a:off x="3591878" y="2432050"/>
            <a:ext cx="2327910" cy="2327910"/>
          </a:xfrm>
          <a:prstGeom prst="arc">
            <a:avLst>
              <a:gd name="adj1" fmla="val 1352946"/>
              <a:gd name="adj2" fmla="val 10848491"/>
            </a:avLst>
          </a:prstGeom>
          <a:ln w="44450" cap="rnd">
            <a:solidFill>
              <a:schemeClr val="accent1">
                <a:alpha val="50000"/>
              </a:schemeClr>
            </a:solidFill>
            <a:headEnd type="triangle"/>
          </a:ln>
          <a:effectLst/>
        </p:spPr>
        <p:style>
          <a:lnRef idx="1">
            <a:schemeClr val="accent1"/>
          </a:lnRef>
          <a:fillRef idx="0">
            <a:schemeClr val="accent1"/>
          </a:fillRef>
          <a:effectRef idx="0">
            <a:schemeClr val="accent1"/>
          </a:effectRef>
          <a:fontRef idx="minor">
            <a:schemeClr val="tx1"/>
          </a:fontRef>
        </p:style>
        <p:txBody>
          <a:bodyPr rtlCol="0" anchor="ctr">
            <a:normAutofit/>
          </a:bodyPr>
          <a:lstStyle/>
          <a:p>
            <a:pPr algn="ctr"/>
            <a:endParaRPr lang="zh-CN" altLang="en-US">
              <a:solidFill>
                <a:schemeClr val="tx1"/>
              </a:solidFill>
              <a:latin typeface="+mn-ea"/>
            </a:endParaRPr>
          </a:p>
        </p:txBody>
      </p:sp>
      <p:sp>
        <p:nvSpPr>
          <p:cNvPr id="11" name="椭圆 10"/>
          <p:cNvSpPr/>
          <p:nvPr>
            <p:custDataLst>
              <p:tags r:id="rId7"/>
            </p:custDataLst>
          </p:nvPr>
        </p:nvSpPr>
        <p:spPr>
          <a:xfrm>
            <a:off x="6142673" y="2677795"/>
            <a:ext cx="1830705" cy="1830705"/>
          </a:xfrm>
          <a:prstGeom prst="ellipse">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rmAutofit/>
          </a:bodyPr>
          <a:lstStyle/>
          <a:p>
            <a:pPr algn="ctr"/>
            <a:endParaRPr lang="zh-CN" altLang="en-US">
              <a:solidFill>
                <a:schemeClr val="lt1"/>
              </a:solidFill>
              <a:latin typeface="+mn-ea"/>
            </a:endParaRPr>
          </a:p>
        </p:txBody>
      </p:sp>
      <p:sp>
        <p:nvSpPr>
          <p:cNvPr id="12" name="椭圆 11"/>
          <p:cNvSpPr/>
          <p:nvPr>
            <p:custDataLst>
              <p:tags r:id="rId8"/>
            </p:custDataLst>
          </p:nvPr>
        </p:nvSpPr>
        <p:spPr>
          <a:xfrm>
            <a:off x="6236653" y="2772410"/>
            <a:ext cx="1642110" cy="1642110"/>
          </a:xfrm>
          <a:prstGeom prst="ellipse">
            <a:avLst/>
          </a:prstGeom>
          <a:solidFill>
            <a:schemeClr val="accent2"/>
          </a:solidFill>
          <a:ln>
            <a:noFill/>
          </a:ln>
          <a:effectLst>
            <a:innerShdw blurRad="152400">
              <a:schemeClr val="accent2">
                <a:lumMod val="20000"/>
                <a:lumOff val="80000"/>
                <a:alpha val="6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tIns="565150" bIns="0" numCol="1" spcCol="0" rtlCol="0" fromWordArt="0" anchor="t" anchorCtr="0" forceAA="0" compatLnSpc="1">
            <a:noAutofit/>
          </a:bodyPr>
          <a:lstStyle/>
          <a:p>
            <a:pPr lvl="0" algn="ctr">
              <a:buClrTx/>
              <a:buSzTx/>
              <a:buFontTx/>
            </a:pPr>
            <a:r>
              <a:rPr lang="zh-CN" altLang="en-US" sz="1800" b="1">
                <a:solidFill>
                  <a:srgbClr val="FFFFFF"/>
                </a:solidFill>
                <a:latin typeface="+mn-ea"/>
                <a:cs typeface="+mj-ea"/>
                <a:sym typeface="+mn-ea"/>
              </a:rPr>
              <a:t>多模光缆</a:t>
            </a:r>
          </a:p>
        </p:txBody>
      </p:sp>
      <p:sp>
        <p:nvSpPr>
          <p:cNvPr id="13" name="椭圆 12"/>
          <p:cNvSpPr/>
          <p:nvPr>
            <p:custDataLst>
              <p:tags r:id="rId9"/>
            </p:custDataLst>
          </p:nvPr>
        </p:nvSpPr>
        <p:spPr>
          <a:xfrm>
            <a:off x="6322378" y="2857500"/>
            <a:ext cx="1471295" cy="1471295"/>
          </a:xfrm>
          <a:prstGeom prst="ellipse">
            <a:avLst/>
          </a:prstGeom>
          <a:noFill/>
          <a:ln w="12700">
            <a:gradFill>
              <a:gsLst>
                <a:gs pos="0">
                  <a:srgbClr val="FFFFFF">
                    <a:alpha val="45000"/>
                  </a:srgbClr>
                </a:gs>
                <a:gs pos="100000">
                  <a:srgbClr val="FFFFFF">
                    <a:alpha val="45000"/>
                  </a:srgbClr>
                </a:gs>
                <a:gs pos="75000">
                  <a:srgbClr val="FFFFFF">
                    <a:alpha val="0"/>
                  </a:srgbClr>
                </a:gs>
                <a:gs pos="25000">
                  <a:srgbClr val="FFFFFF">
                    <a:alpha val="0"/>
                  </a:srgbClr>
                </a:gs>
              </a:gsLst>
              <a:lin ang="5400000" scaled="1"/>
            </a:gradFill>
          </a:ln>
          <a:effectLst>
            <a:outerShdw dist="12700" dir="5400000" algn="t" rotWithShape="0">
              <a:schemeClr val="accent2">
                <a:lumMod val="75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vertOverflow="overflow" horzOverflow="overflow" vert="horz" wrap="square" numCol="1" spcCol="0" rtlCol="0" fromWordArt="0" anchor="ctr" anchorCtr="0" forceAA="0" compatLnSpc="1">
            <a:normAutofit/>
          </a:bodyPr>
          <a:lstStyle/>
          <a:p>
            <a:pPr lvl="0" algn="ctr">
              <a:buClrTx/>
              <a:buSzTx/>
              <a:buFontTx/>
            </a:pPr>
            <a:endParaRPr lang="zh-CN" altLang="en-US" sz="1600" b="1">
              <a:solidFill>
                <a:schemeClr val="lt1"/>
              </a:solidFill>
              <a:latin typeface="+mn-ea"/>
              <a:cs typeface="微软雅黑" panose="020B0503020204020204" pitchFamily="34" charset="-122"/>
              <a:sym typeface="+mn-ea"/>
            </a:endParaRPr>
          </a:p>
        </p:txBody>
      </p:sp>
      <p:sp>
        <p:nvSpPr>
          <p:cNvPr id="14" name="弧形 13"/>
          <p:cNvSpPr/>
          <p:nvPr>
            <p:custDataLst>
              <p:tags r:id="rId10"/>
            </p:custDataLst>
          </p:nvPr>
        </p:nvSpPr>
        <p:spPr>
          <a:xfrm flipV="1">
            <a:off x="5893753" y="2432050"/>
            <a:ext cx="2327910" cy="2327910"/>
          </a:xfrm>
          <a:prstGeom prst="arc">
            <a:avLst>
              <a:gd name="adj1" fmla="val 10822527"/>
              <a:gd name="adj2" fmla="val 20157622"/>
            </a:avLst>
          </a:prstGeom>
          <a:ln w="44450" cap="rnd">
            <a:solidFill>
              <a:schemeClr val="accent2">
                <a:alpha val="50000"/>
              </a:schemeClr>
            </a:solidFill>
            <a:headEnd type="none"/>
            <a:tailEnd type="triangle"/>
          </a:ln>
          <a:effectLst/>
        </p:spPr>
        <p:style>
          <a:lnRef idx="1">
            <a:schemeClr val="accent1"/>
          </a:lnRef>
          <a:fillRef idx="0">
            <a:schemeClr val="accent1"/>
          </a:fillRef>
          <a:effectRef idx="0">
            <a:schemeClr val="accent1"/>
          </a:effectRef>
          <a:fontRef idx="minor">
            <a:schemeClr val="tx1"/>
          </a:fontRef>
        </p:style>
        <p:txBody>
          <a:bodyPr rtlCol="0" anchor="ctr">
            <a:normAutofit/>
          </a:bodyPr>
          <a:lstStyle/>
          <a:p>
            <a:pPr algn="ctr"/>
            <a:endParaRPr lang="zh-CN" altLang="en-US">
              <a:solidFill>
                <a:schemeClr val="tx1"/>
              </a:solidFill>
              <a:latin typeface="+mn-ea"/>
            </a:endParaRPr>
          </a:p>
        </p:txBody>
      </p:sp>
      <p:pic>
        <p:nvPicPr>
          <p:cNvPr id="19" name="图片 15" descr="343439383331313b343532303033313bd3a6d3c3c9ccb3c7"/>
          <p:cNvPicPr>
            <a:picLocks noChangeAspect="1"/>
          </p:cNvPicPr>
          <p:nvPr>
            <p:custDataLst>
              <p:tags r:id="rId11"/>
            </p:custDataLst>
          </p:nvPr>
        </p:nvPicPr>
        <p:blipFill>
          <a:blip r:embed="rId15">
            <a:extLst>
              <a:ext uri="{96DAC541-7B7A-43D3-8B79-37D633B846F1}">
                <asvg:svgBlip xmlns:asvg="http://schemas.microsoft.com/office/drawing/2016/SVG/main" xmlns="" r:embed="rId16"/>
              </a:ext>
            </a:extLst>
          </a:blip>
          <a:stretch>
            <a:fillRect/>
          </a:stretch>
        </p:blipFill>
        <p:spPr>
          <a:xfrm>
            <a:off x="4609148" y="3173095"/>
            <a:ext cx="288290" cy="288290"/>
          </a:xfrm>
          <a:prstGeom prst="rect">
            <a:avLst/>
          </a:prstGeom>
        </p:spPr>
      </p:pic>
      <p:pic>
        <p:nvPicPr>
          <p:cNvPr id="20" name="图片 19" descr="343435383038363b343532323339393bd6b4d0d0d5aad2aa"/>
          <p:cNvPicPr>
            <a:picLocks noChangeAspect="1"/>
          </p:cNvPicPr>
          <p:nvPr>
            <p:custDataLst>
              <p:tags r:id="rId12"/>
            </p:custDataLst>
          </p:nvPr>
        </p:nvPicPr>
        <p:blipFill>
          <a:blip r:embed="rId17">
            <a:extLst>
              <a:ext uri="{96DAC541-7B7A-43D3-8B79-37D633B846F1}">
                <asvg:svgBlip xmlns:asvg="http://schemas.microsoft.com/office/drawing/2016/SVG/main" xmlns="" r:embed="rId18"/>
              </a:ext>
            </a:extLst>
          </a:blip>
          <a:stretch>
            <a:fillRect/>
          </a:stretch>
        </p:blipFill>
        <p:spPr>
          <a:xfrm>
            <a:off x="6902133" y="3155950"/>
            <a:ext cx="288290" cy="288290"/>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260785" y="2318946"/>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534477" y="2240684"/>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532890" y="3904702"/>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4863090" y="3845964"/>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7.1  </a:t>
            </a:r>
            <a:r>
              <a:rPr lang="zh-CN" altLang="en-US" sz="2000" b="0" spc="225" noProof="1">
                <a:solidFill>
                  <a:srgbClr val="FF0000"/>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532890" y="3531639"/>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548765" y="426188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4878965" y="4204739"/>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557337" y="463399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4887537" y="4576849"/>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565592" y="497689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4895792" y="4919749"/>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573847" y="531979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4904047" y="5262649"/>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571307" y="5662699"/>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4901507" y="5605549"/>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590357" y="6016394"/>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4920557" y="5959244"/>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8015341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3" grpId="0"/>
      <p:bldP spid="15" grpId="0"/>
      <p:bldP spid="18" grpId="0"/>
      <p:bldP spid="20" grpId="0"/>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24576809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7.1.1  </a:t>
            </a:r>
            <a:r>
              <a:rPr lang="zh-CN" altLang="en-US" sz="3200" dirty="0">
                <a:solidFill>
                  <a:prstClr val="white"/>
                </a:solidFill>
                <a:latin typeface="微软雅黑" panose="020B0503020204020204" pitchFamily="34" charset="-122"/>
                <a:ea typeface="微软雅黑" panose="020B0503020204020204" pitchFamily="34" charset="-122"/>
                <a:sym typeface="+mn-ea"/>
              </a:rPr>
              <a:t>光纤连接器</a:t>
            </a:r>
          </a:p>
        </p:txBody>
      </p:sp>
      <p:sp>
        <p:nvSpPr>
          <p:cNvPr id="5" name="文本框 4"/>
          <p:cNvSpPr txBox="1"/>
          <p:nvPr/>
        </p:nvSpPr>
        <p:spPr>
          <a:xfrm>
            <a:off x="577850" y="2368896"/>
            <a:ext cx="11155045" cy="3046095"/>
          </a:xfrm>
          <a:prstGeom prst="rect">
            <a:avLst/>
          </a:prstGeom>
          <a:noFill/>
        </p:spPr>
        <p:txBody>
          <a:bodyPr wrap="square" rtlCol="0">
            <a:spAutoFit/>
          </a:bodyPr>
          <a:lstStyle/>
          <a:p>
            <a:r>
              <a:rPr lang="zh-CN" altLang="en-US" sz="2400" dirty="0" smtClean="0">
                <a:solidFill>
                  <a:prstClr val="black"/>
                </a:solidFill>
              </a:rPr>
              <a:t>       光纤连接器</a:t>
            </a:r>
            <a:r>
              <a:rPr lang="zh-CN" altLang="en-US" sz="2400" dirty="0">
                <a:solidFill>
                  <a:prstClr val="black"/>
                </a:solidFill>
              </a:rPr>
              <a:t>是光纤与光纤之间进行可拆卸连接的光器件</a:t>
            </a:r>
            <a:r>
              <a:rPr lang="en-US" altLang="zh-CN" sz="2400" dirty="0">
                <a:solidFill>
                  <a:prstClr val="black"/>
                </a:solidFill>
              </a:rPr>
              <a:t>,</a:t>
            </a:r>
            <a:r>
              <a:rPr lang="zh-CN" altLang="en-US" sz="2400" dirty="0">
                <a:solidFill>
                  <a:prstClr val="black"/>
                </a:solidFill>
              </a:rPr>
              <a:t>又称为活接头</a:t>
            </a:r>
            <a:r>
              <a:rPr lang="en-US" altLang="zh-CN" sz="2400" dirty="0">
                <a:solidFill>
                  <a:prstClr val="black"/>
                </a:solidFill>
              </a:rPr>
              <a:t>,</a:t>
            </a:r>
            <a:r>
              <a:rPr lang="zh-CN" altLang="en-US" sz="2400" dirty="0">
                <a:solidFill>
                  <a:prstClr val="black"/>
                </a:solidFill>
              </a:rPr>
              <a:t>它可以把光纤的两个端面精密对接起来</a:t>
            </a:r>
            <a:r>
              <a:rPr lang="en-US" altLang="zh-CN" sz="2400" dirty="0">
                <a:solidFill>
                  <a:prstClr val="black"/>
                </a:solidFill>
              </a:rPr>
              <a:t>,</a:t>
            </a:r>
            <a:r>
              <a:rPr lang="zh-CN" altLang="en-US" sz="2400" dirty="0">
                <a:solidFill>
                  <a:prstClr val="black"/>
                </a:solidFill>
              </a:rPr>
              <a:t>使发射光纤输出的光能量能最大限度地耦合到接收光纤中。</a:t>
            </a:r>
          </a:p>
          <a:p>
            <a:r>
              <a:rPr lang="zh-CN" altLang="en-US" sz="2400" dirty="0" smtClean="0">
                <a:solidFill>
                  <a:prstClr val="black"/>
                </a:solidFill>
              </a:rPr>
              <a:t>       按照</a:t>
            </a:r>
            <a:r>
              <a:rPr lang="zh-CN" altLang="en-US" sz="2400" dirty="0">
                <a:solidFill>
                  <a:prstClr val="black"/>
                </a:solidFill>
              </a:rPr>
              <a:t>不同的分类方法</a:t>
            </a:r>
            <a:r>
              <a:rPr lang="en-US" altLang="zh-CN" sz="2400" dirty="0">
                <a:solidFill>
                  <a:prstClr val="black"/>
                </a:solidFill>
              </a:rPr>
              <a:t>,</a:t>
            </a:r>
            <a:r>
              <a:rPr lang="zh-CN" altLang="en-US" sz="2400" dirty="0">
                <a:solidFill>
                  <a:prstClr val="black"/>
                </a:solidFill>
              </a:rPr>
              <a:t>光纤连接器可以分为不同的种类。按传输媒介的不同</a:t>
            </a:r>
            <a:r>
              <a:rPr lang="en-US" altLang="zh-CN" sz="2400" dirty="0">
                <a:solidFill>
                  <a:prstClr val="black"/>
                </a:solidFill>
              </a:rPr>
              <a:t>,</a:t>
            </a:r>
            <a:r>
              <a:rPr lang="zh-CN" altLang="en-US" sz="2400" dirty="0">
                <a:solidFill>
                  <a:prstClr val="black"/>
                </a:solidFill>
              </a:rPr>
              <a:t>光纤连接器可分为单模光纤连接器和多模光纤连接器</a:t>
            </a:r>
            <a:r>
              <a:rPr lang="en-US" altLang="zh-CN" sz="2400" dirty="0">
                <a:solidFill>
                  <a:prstClr val="black"/>
                </a:solidFill>
              </a:rPr>
              <a:t>;</a:t>
            </a:r>
            <a:r>
              <a:rPr lang="zh-CN" altLang="en-US" sz="2400" dirty="0">
                <a:solidFill>
                  <a:prstClr val="black"/>
                </a:solidFill>
              </a:rPr>
              <a:t>按结构的不同</a:t>
            </a:r>
            <a:r>
              <a:rPr lang="en-US" altLang="zh-CN" sz="2400" dirty="0">
                <a:solidFill>
                  <a:prstClr val="black"/>
                </a:solidFill>
              </a:rPr>
              <a:t>,</a:t>
            </a:r>
            <a:r>
              <a:rPr lang="zh-CN" altLang="en-US" sz="2400" dirty="0">
                <a:solidFill>
                  <a:prstClr val="black"/>
                </a:solidFill>
              </a:rPr>
              <a:t>光纤连接器可分为</a:t>
            </a:r>
            <a:r>
              <a:rPr lang="en-US" altLang="zh-CN" sz="2400" dirty="0">
                <a:solidFill>
                  <a:prstClr val="black"/>
                </a:solidFill>
              </a:rPr>
              <a:t> FC</a:t>
            </a:r>
            <a:r>
              <a:rPr lang="zh-CN" altLang="en-US" sz="2400" dirty="0">
                <a:solidFill>
                  <a:prstClr val="black"/>
                </a:solidFill>
              </a:rPr>
              <a:t>、</a:t>
            </a:r>
            <a:r>
              <a:rPr lang="en-US" altLang="zh-CN" sz="2400" dirty="0">
                <a:solidFill>
                  <a:prstClr val="black"/>
                </a:solidFill>
              </a:rPr>
              <a:t>SC</a:t>
            </a:r>
            <a:r>
              <a:rPr lang="zh-CN" altLang="en-US" sz="2400" dirty="0">
                <a:solidFill>
                  <a:prstClr val="black"/>
                </a:solidFill>
              </a:rPr>
              <a:t>、</a:t>
            </a:r>
            <a:r>
              <a:rPr lang="en-US" altLang="zh-CN" sz="2400" dirty="0">
                <a:solidFill>
                  <a:prstClr val="black"/>
                </a:solidFill>
              </a:rPr>
              <a:t>ST</a:t>
            </a:r>
            <a:r>
              <a:rPr lang="zh-CN" altLang="en-US" sz="2400" dirty="0">
                <a:solidFill>
                  <a:prstClr val="black"/>
                </a:solidFill>
              </a:rPr>
              <a:t>、</a:t>
            </a:r>
            <a:r>
              <a:rPr lang="en-US" altLang="zh-CN" sz="2400" dirty="0">
                <a:solidFill>
                  <a:prstClr val="black"/>
                </a:solidFill>
              </a:rPr>
              <a:t>D4</a:t>
            </a:r>
            <a:r>
              <a:rPr lang="zh-CN" altLang="en-US" sz="2400" dirty="0">
                <a:solidFill>
                  <a:prstClr val="black"/>
                </a:solidFill>
              </a:rPr>
              <a:t>、</a:t>
            </a:r>
            <a:r>
              <a:rPr lang="en-US" altLang="zh-CN" sz="2400" dirty="0">
                <a:solidFill>
                  <a:prstClr val="black"/>
                </a:solidFill>
              </a:rPr>
              <a:t>DIN</a:t>
            </a:r>
            <a:r>
              <a:rPr lang="zh-CN" altLang="en-US" sz="2400" dirty="0">
                <a:solidFill>
                  <a:prstClr val="black"/>
                </a:solidFill>
              </a:rPr>
              <a:t>、</a:t>
            </a:r>
            <a:r>
              <a:rPr lang="en-US" altLang="zh-CN" sz="2400" dirty="0" err="1">
                <a:solidFill>
                  <a:prstClr val="black"/>
                </a:solidFill>
              </a:rPr>
              <a:t>Biconic</a:t>
            </a:r>
            <a:r>
              <a:rPr lang="zh-CN" altLang="en-US" sz="2400" dirty="0">
                <a:solidFill>
                  <a:prstClr val="black"/>
                </a:solidFill>
              </a:rPr>
              <a:t>、</a:t>
            </a:r>
            <a:r>
              <a:rPr lang="en-US" altLang="zh-CN" sz="2400" dirty="0">
                <a:solidFill>
                  <a:prstClr val="black"/>
                </a:solidFill>
              </a:rPr>
              <a:t>MU</a:t>
            </a:r>
            <a:r>
              <a:rPr lang="zh-CN" altLang="en-US" sz="2400" dirty="0">
                <a:solidFill>
                  <a:prstClr val="black"/>
                </a:solidFill>
              </a:rPr>
              <a:t>、</a:t>
            </a:r>
            <a:r>
              <a:rPr lang="en-US" altLang="zh-CN" sz="2400" dirty="0">
                <a:solidFill>
                  <a:prstClr val="black"/>
                </a:solidFill>
              </a:rPr>
              <a:t>LC</a:t>
            </a:r>
            <a:r>
              <a:rPr lang="zh-CN" altLang="en-US" sz="2400" dirty="0">
                <a:solidFill>
                  <a:prstClr val="black"/>
                </a:solidFill>
              </a:rPr>
              <a:t>、</a:t>
            </a:r>
            <a:r>
              <a:rPr lang="en-US" altLang="zh-CN" sz="2400" dirty="0">
                <a:solidFill>
                  <a:prstClr val="black"/>
                </a:solidFill>
              </a:rPr>
              <a:t>MT </a:t>
            </a:r>
            <a:r>
              <a:rPr lang="zh-CN" altLang="en-US" sz="2400" dirty="0">
                <a:solidFill>
                  <a:prstClr val="black"/>
                </a:solidFill>
              </a:rPr>
              <a:t>等各种型式</a:t>
            </a:r>
            <a:r>
              <a:rPr lang="en-US" altLang="zh-CN" sz="2400" dirty="0">
                <a:solidFill>
                  <a:prstClr val="black"/>
                </a:solidFill>
              </a:rPr>
              <a:t>;</a:t>
            </a:r>
            <a:r>
              <a:rPr lang="zh-CN" altLang="en-US" sz="2400" dirty="0">
                <a:solidFill>
                  <a:prstClr val="black"/>
                </a:solidFill>
              </a:rPr>
              <a:t>按连接器的插针端面</a:t>
            </a:r>
            <a:r>
              <a:rPr lang="en-US" altLang="zh-CN" sz="2400" dirty="0">
                <a:solidFill>
                  <a:prstClr val="black"/>
                </a:solidFill>
              </a:rPr>
              <a:t>,</a:t>
            </a:r>
            <a:r>
              <a:rPr lang="zh-CN" altLang="en-US" sz="2400" dirty="0">
                <a:solidFill>
                  <a:prstClr val="black"/>
                </a:solidFill>
              </a:rPr>
              <a:t>光纤连接器可分为</a:t>
            </a:r>
            <a:r>
              <a:rPr lang="en-US" altLang="zh-CN" sz="2400" dirty="0">
                <a:solidFill>
                  <a:prstClr val="black"/>
                </a:solidFill>
              </a:rPr>
              <a:t>FC</a:t>
            </a:r>
            <a:r>
              <a:rPr lang="zh-CN" altLang="en-US" sz="2400" dirty="0">
                <a:solidFill>
                  <a:prstClr val="black"/>
                </a:solidFill>
              </a:rPr>
              <a:t>、</a:t>
            </a:r>
            <a:r>
              <a:rPr lang="en-US" altLang="zh-CN" sz="2400" dirty="0">
                <a:solidFill>
                  <a:prstClr val="black"/>
                </a:solidFill>
              </a:rPr>
              <a:t>PC</a:t>
            </a:r>
            <a:r>
              <a:rPr lang="zh-CN" altLang="en-US" sz="2400" dirty="0">
                <a:solidFill>
                  <a:prstClr val="black"/>
                </a:solidFill>
              </a:rPr>
              <a:t>、</a:t>
            </a:r>
            <a:r>
              <a:rPr lang="en-US" altLang="zh-CN" sz="2400" dirty="0">
                <a:solidFill>
                  <a:prstClr val="black"/>
                </a:solidFill>
              </a:rPr>
              <a:t>UPC</a:t>
            </a:r>
            <a:r>
              <a:rPr lang="zh-CN" altLang="en-US" sz="2400" dirty="0">
                <a:solidFill>
                  <a:prstClr val="black"/>
                </a:solidFill>
              </a:rPr>
              <a:t>和</a:t>
            </a:r>
            <a:r>
              <a:rPr lang="en-US" altLang="zh-CN" sz="2400" dirty="0">
                <a:solidFill>
                  <a:prstClr val="black"/>
                </a:solidFill>
              </a:rPr>
              <a:t> APC;</a:t>
            </a:r>
            <a:r>
              <a:rPr lang="zh-CN" altLang="en-US" sz="2400" dirty="0">
                <a:solidFill>
                  <a:prstClr val="black"/>
                </a:solidFill>
              </a:rPr>
              <a:t>按光纤芯数的多少</a:t>
            </a:r>
            <a:r>
              <a:rPr lang="en-US" altLang="zh-CN" sz="2400" dirty="0">
                <a:solidFill>
                  <a:prstClr val="black"/>
                </a:solidFill>
              </a:rPr>
              <a:t>,</a:t>
            </a:r>
            <a:r>
              <a:rPr lang="zh-CN" altLang="en-US" sz="2400" dirty="0">
                <a:solidFill>
                  <a:prstClr val="black"/>
                </a:solidFill>
              </a:rPr>
              <a:t>光纤连接器可分为单芯和多芯。</a:t>
            </a:r>
          </a:p>
        </p:txBody>
      </p:sp>
    </p:spTree>
    <p:extLst>
      <p:ext uri="{BB962C8B-B14F-4D97-AF65-F5344CB8AC3E}">
        <p14:creationId xmlns:p14="http://schemas.microsoft.com/office/powerpoint/2010/main" val="21532324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7.1.1  </a:t>
            </a:r>
            <a:r>
              <a:rPr lang="zh-CN" altLang="en-US" sz="3200" dirty="0">
                <a:solidFill>
                  <a:prstClr val="white"/>
                </a:solidFill>
                <a:latin typeface="微软雅黑" panose="020B0503020204020204" pitchFamily="34" charset="-122"/>
                <a:ea typeface="微软雅黑" panose="020B0503020204020204" pitchFamily="34" charset="-122"/>
                <a:sym typeface="+mn-ea"/>
              </a:rPr>
              <a:t>光纤连接器</a:t>
            </a:r>
          </a:p>
        </p:txBody>
      </p:sp>
      <p:pic>
        <p:nvPicPr>
          <p:cNvPr id="271362" name="图片 23"/>
          <p:cNvPicPr>
            <a:picLocks noChangeAspect="1"/>
          </p:cNvPicPr>
          <p:nvPr/>
        </p:nvPicPr>
        <p:blipFill>
          <a:blip r:embed="rId3"/>
          <a:stretch>
            <a:fillRect/>
          </a:stretch>
        </p:blipFill>
        <p:spPr>
          <a:xfrm>
            <a:off x="256540" y="2506980"/>
            <a:ext cx="2752090" cy="2199005"/>
          </a:xfrm>
          <a:prstGeom prst="rect">
            <a:avLst/>
          </a:prstGeom>
          <a:noFill/>
          <a:ln>
            <a:noFill/>
          </a:ln>
        </p:spPr>
      </p:pic>
      <p:sp>
        <p:nvSpPr>
          <p:cNvPr id="4" name="文本框 3"/>
          <p:cNvSpPr txBox="1"/>
          <p:nvPr/>
        </p:nvSpPr>
        <p:spPr>
          <a:xfrm>
            <a:off x="607695" y="5064760"/>
            <a:ext cx="2315845" cy="368300"/>
          </a:xfrm>
          <a:prstGeom prst="rect">
            <a:avLst/>
          </a:prstGeom>
          <a:noFill/>
        </p:spPr>
        <p:txBody>
          <a:bodyPr wrap="square" rtlCol="0">
            <a:spAutoFit/>
          </a:bodyPr>
          <a:lstStyle/>
          <a:p>
            <a:r>
              <a:rPr lang="en-US" altLang="zh-CN">
                <a:solidFill>
                  <a:prstClr val="black"/>
                </a:solidFill>
              </a:rPr>
              <a:t>FC</a:t>
            </a:r>
            <a:r>
              <a:rPr lang="zh-CN" altLang="en-US">
                <a:solidFill>
                  <a:prstClr val="black"/>
                </a:solidFill>
              </a:rPr>
              <a:t>型光纤连接器</a:t>
            </a:r>
          </a:p>
        </p:txBody>
      </p:sp>
      <p:pic>
        <p:nvPicPr>
          <p:cNvPr id="227328" name="图片 24"/>
          <p:cNvPicPr>
            <a:picLocks noChangeAspect="1"/>
          </p:cNvPicPr>
          <p:nvPr/>
        </p:nvPicPr>
        <p:blipFill>
          <a:blip r:embed="rId4"/>
          <a:stretch>
            <a:fillRect/>
          </a:stretch>
        </p:blipFill>
        <p:spPr>
          <a:xfrm>
            <a:off x="3240405" y="2680970"/>
            <a:ext cx="1543050" cy="2046605"/>
          </a:xfrm>
          <a:prstGeom prst="rect">
            <a:avLst/>
          </a:prstGeom>
          <a:noFill/>
          <a:ln>
            <a:noFill/>
          </a:ln>
        </p:spPr>
      </p:pic>
      <p:sp>
        <p:nvSpPr>
          <p:cNvPr id="7" name="文本框 6"/>
          <p:cNvSpPr txBox="1"/>
          <p:nvPr/>
        </p:nvSpPr>
        <p:spPr>
          <a:xfrm>
            <a:off x="3061335" y="5071745"/>
            <a:ext cx="2038350" cy="368300"/>
          </a:xfrm>
          <a:prstGeom prst="rect">
            <a:avLst/>
          </a:prstGeom>
          <a:noFill/>
        </p:spPr>
        <p:txBody>
          <a:bodyPr wrap="square" rtlCol="0">
            <a:spAutoFit/>
          </a:bodyPr>
          <a:lstStyle/>
          <a:p>
            <a:r>
              <a:rPr lang="en-US" altLang="zh-CN">
                <a:solidFill>
                  <a:prstClr val="black"/>
                </a:solidFill>
              </a:rPr>
              <a:t>SC</a:t>
            </a:r>
            <a:r>
              <a:rPr lang="zh-CN" altLang="en-US">
                <a:solidFill>
                  <a:prstClr val="black"/>
                </a:solidFill>
              </a:rPr>
              <a:t>型光纤连接器</a:t>
            </a:r>
          </a:p>
        </p:txBody>
      </p:sp>
      <p:pic>
        <p:nvPicPr>
          <p:cNvPr id="227329" name="图片 27"/>
          <p:cNvPicPr>
            <a:picLocks noChangeAspect="1"/>
          </p:cNvPicPr>
          <p:nvPr/>
        </p:nvPicPr>
        <p:blipFill>
          <a:blip r:embed="rId5"/>
          <a:stretch>
            <a:fillRect/>
          </a:stretch>
        </p:blipFill>
        <p:spPr>
          <a:xfrm>
            <a:off x="5015230" y="2894965"/>
            <a:ext cx="2557145" cy="1821815"/>
          </a:xfrm>
          <a:prstGeom prst="rect">
            <a:avLst/>
          </a:prstGeom>
          <a:noFill/>
          <a:ln>
            <a:noFill/>
          </a:ln>
        </p:spPr>
      </p:pic>
      <p:sp>
        <p:nvSpPr>
          <p:cNvPr id="9" name="文本框 8"/>
          <p:cNvSpPr txBox="1"/>
          <p:nvPr/>
        </p:nvSpPr>
        <p:spPr>
          <a:xfrm>
            <a:off x="5231765" y="5060950"/>
            <a:ext cx="2486025" cy="368300"/>
          </a:xfrm>
          <a:prstGeom prst="rect">
            <a:avLst/>
          </a:prstGeom>
        </p:spPr>
        <p:txBody>
          <a:bodyPr wrap="square">
            <a:spAutoFit/>
          </a:bodyPr>
          <a:lstStyle/>
          <a:p>
            <a:pPr algn="just" defTabSz="266700"/>
            <a:r>
              <a:rPr lang="en-US" altLang="zh-CN">
                <a:solidFill>
                  <a:prstClr val="black"/>
                </a:solidFill>
                <a:cs typeface="+mn-ea"/>
              </a:rPr>
              <a:t>LC</a:t>
            </a:r>
            <a:r>
              <a:rPr lang="zh-CN" altLang="en-US">
                <a:solidFill>
                  <a:prstClr val="black"/>
                </a:solidFill>
                <a:cs typeface="+mn-ea"/>
              </a:rPr>
              <a:t>型连接器</a:t>
            </a:r>
          </a:p>
        </p:txBody>
      </p:sp>
      <p:pic>
        <p:nvPicPr>
          <p:cNvPr id="227333" name="图片 25"/>
          <p:cNvPicPr>
            <a:picLocks noChangeAspect="1"/>
          </p:cNvPicPr>
          <p:nvPr/>
        </p:nvPicPr>
        <p:blipFill>
          <a:blip r:embed="rId6"/>
          <a:stretch>
            <a:fillRect/>
          </a:stretch>
        </p:blipFill>
        <p:spPr>
          <a:xfrm>
            <a:off x="7804150" y="2816860"/>
            <a:ext cx="1807845" cy="2166620"/>
          </a:xfrm>
          <a:prstGeom prst="rect">
            <a:avLst/>
          </a:prstGeom>
          <a:noFill/>
          <a:ln>
            <a:noFill/>
          </a:ln>
        </p:spPr>
      </p:pic>
      <p:sp>
        <p:nvSpPr>
          <p:cNvPr id="10" name="文本框 9"/>
          <p:cNvSpPr txBox="1"/>
          <p:nvPr/>
        </p:nvSpPr>
        <p:spPr>
          <a:xfrm>
            <a:off x="7849870" y="5060950"/>
            <a:ext cx="1976120" cy="368300"/>
          </a:xfrm>
          <a:prstGeom prst="rect">
            <a:avLst/>
          </a:prstGeom>
        </p:spPr>
        <p:txBody>
          <a:bodyPr wrap="square">
            <a:spAutoFit/>
          </a:bodyPr>
          <a:lstStyle/>
          <a:p>
            <a:pPr algn="just" defTabSz="266700"/>
            <a:r>
              <a:rPr lang="en-US" altLang="zh-CN">
                <a:solidFill>
                  <a:prstClr val="black"/>
                </a:solidFill>
                <a:cs typeface="+mn-ea"/>
              </a:rPr>
              <a:t>ST-</a:t>
            </a:r>
            <a:r>
              <a:rPr lang="zh-CN" altLang="en-US">
                <a:solidFill>
                  <a:prstClr val="black"/>
                </a:solidFill>
                <a:cs typeface="+mn-ea"/>
              </a:rPr>
              <a:t>兼容连接器</a:t>
            </a:r>
          </a:p>
        </p:txBody>
      </p:sp>
      <p:pic>
        <p:nvPicPr>
          <p:cNvPr id="219139" name="图片 26"/>
          <p:cNvPicPr>
            <a:picLocks noChangeAspect="1"/>
          </p:cNvPicPr>
          <p:nvPr/>
        </p:nvPicPr>
        <p:blipFill>
          <a:blip r:embed="rId7"/>
          <a:stretch>
            <a:fillRect/>
          </a:stretch>
        </p:blipFill>
        <p:spPr>
          <a:xfrm>
            <a:off x="10086975" y="2816860"/>
            <a:ext cx="1757680" cy="2165350"/>
          </a:xfrm>
          <a:prstGeom prst="rect">
            <a:avLst/>
          </a:prstGeom>
          <a:noFill/>
          <a:ln>
            <a:noFill/>
          </a:ln>
        </p:spPr>
      </p:pic>
      <p:sp>
        <p:nvSpPr>
          <p:cNvPr id="11" name="文本框 10"/>
          <p:cNvSpPr txBox="1"/>
          <p:nvPr/>
        </p:nvSpPr>
        <p:spPr>
          <a:xfrm>
            <a:off x="10318115" y="5060950"/>
            <a:ext cx="1454150" cy="368300"/>
          </a:xfrm>
          <a:prstGeom prst="rect">
            <a:avLst/>
          </a:prstGeom>
        </p:spPr>
        <p:txBody>
          <a:bodyPr wrap="square">
            <a:spAutoFit/>
          </a:bodyPr>
          <a:lstStyle/>
          <a:p>
            <a:pPr algn="just" defTabSz="266700"/>
            <a:r>
              <a:rPr lang="en-US" altLang="zh-CN">
                <a:solidFill>
                  <a:prstClr val="black"/>
                </a:solidFill>
                <a:cs typeface="+mn-ea"/>
              </a:rPr>
              <a:t>MU</a:t>
            </a:r>
            <a:r>
              <a:rPr lang="zh-CN" altLang="en-US">
                <a:solidFill>
                  <a:prstClr val="black"/>
                </a:solidFill>
                <a:cs typeface="+mn-ea"/>
              </a:rPr>
              <a:t>型连接器</a:t>
            </a:r>
          </a:p>
        </p:txBody>
      </p:sp>
    </p:spTree>
    <p:extLst>
      <p:ext uri="{BB962C8B-B14F-4D97-AF65-F5344CB8AC3E}">
        <p14:creationId xmlns:p14="http://schemas.microsoft.com/office/powerpoint/2010/main" val="14151736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FF0000"/>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14545491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7.1.2  </a:t>
            </a:r>
            <a:r>
              <a:rPr lang="zh-CN" altLang="en-US" sz="3200" dirty="0">
                <a:solidFill>
                  <a:prstClr val="white"/>
                </a:solidFill>
                <a:latin typeface="微软雅黑" panose="020B0503020204020204" pitchFamily="34" charset="-122"/>
                <a:ea typeface="微软雅黑" panose="020B0503020204020204" pitchFamily="34" charset="-122"/>
                <a:sym typeface="+mn-ea"/>
              </a:rPr>
              <a:t>光纤适配器</a:t>
            </a:r>
          </a:p>
        </p:txBody>
      </p:sp>
      <p:sp>
        <p:nvSpPr>
          <p:cNvPr id="4" name="文本框 3"/>
          <p:cNvSpPr txBox="1"/>
          <p:nvPr/>
        </p:nvSpPr>
        <p:spPr>
          <a:xfrm>
            <a:off x="841375" y="1513840"/>
            <a:ext cx="10854690" cy="1198880"/>
          </a:xfrm>
          <a:prstGeom prst="rect">
            <a:avLst/>
          </a:prstGeom>
          <a:noFill/>
        </p:spPr>
        <p:txBody>
          <a:bodyPr wrap="square" rtlCol="0">
            <a:spAutoFit/>
          </a:bodyPr>
          <a:lstStyle/>
          <a:p>
            <a:r>
              <a:rPr lang="zh-CN" altLang="en-US" sz="2400" dirty="0" smtClean="0">
                <a:solidFill>
                  <a:prstClr val="black"/>
                </a:solidFill>
              </a:rPr>
              <a:t>        光纤</a:t>
            </a:r>
            <a:r>
              <a:rPr lang="zh-CN" altLang="en-US" sz="2400" dirty="0">
                <a:solidFill>
                  <a:prstClr val="black"/>
                </a:solidFill>
              </a:rPr>
              <a:t>适配器又名法兰盘</a:t>
            </a:r>
            <a:r>
              <a:rPr lang="en-US" altLang="zh-CN" sz="2400" dirty="0">
                <a:solidFill>
                  <a:prstClr val="black"/>
                </a:solidFill>
              </a:rPr>
              <a:t>,</a:t>
            </a:r>
            <a:r>
              <a:rPr lang="zh-CN" altLang="en-US" sz="2400" dirty="0">
                <a:solidFill>
                  <a:prstClr val="black"/>
                </a:solidFill>
              </a:rPr>
              <a:t>主要用于光纤跳线与光纤跳线</a:t>
            </a:r>
            <a:r>
              <a:rPr lang="en-US" altLang="zh-CN" sz="2400" dirty="0">
                <a:solidFill>
                  <a:prstClr val="black"/>
                </a:solidFill>
              </a:rPr>
              <a:t>(</a:t>
            </a:r>
            <a:r>
              <a:rPr lang="zh-CN" altLang="en-US" sz="2400" dirty="0">
                <a:solidFill>
                  <a:prstClr val="black"/>
                </a:solidFill>
              </a:rPr>
              <a:t>光纤尾纤</a:t>
            </a:r>
            <a:r>
              <a:rPr lang="en-US" altLang="zh-CN" sz="2400" dirty="0">
                <a:solidFill>
                  <a:prstClr val="black"/>
                </a:solidFill>
              </a:rPr>
              <a:t>)</a:t>
            </a:r>
            <a:r>
              <a:rPr lang="zh-CN" altLang="en-US" sz="2400" dirty="0">
                <a:solidFill>
                  <a:prstClr val="black"/>
                </a:solidFill>
              </a:rPr>
              <a:t>或者光纤跳线与设备之间的连接。常见光纤适配器类型如下图所示。常用的光纤适配器有</a:t>
            </a:r>
            <a:r>
              <a:rPr lang="en-US" altLang="zh-CN" sz="2400" dirty="0">
                <a:solidFill>
                  <a:prstClr val="black"/>
                </a:solidFill>
              </a:rPr>
              <a:t> LC</a:t>
            </a:r>
            <a:r>
              <a:rPr lang="zh-CN" altLang="en-US" sz="2400" dirty="0">
                <a:solidFill>
                  <a:prstClr val="black"/>
                </a:solidFill>
              </a:rPr>
              <a:t>型光纤适配器、</a:t>
            </a:r>
            <a:r>
              <a:rPr lang="en-US" altLang="zh-CN" sz="2400" dirty="0">
                <a:solidFill>
                  <a:prstClr val="black"/>
                </a:solidFill>
              </a:rPr>
              <a:t>FC</a:t>
            </a:r>
            <a:r>
              <a:rPr lang="zh-CN" altLang="en-US" sz="2400" dirty="0">
                <a:solidFill>
                  <a:prstClr val="black"/>
                </a:solidFill>
              </a:rPr>
              <a:t>型光纤适配器、</a:t>
            </a:r>
            <a:r>
              <a:rPr lang="en-US" altLang="zh-CN" sz="2400" dirty="0">
                <a:solidFill>
                  <a:prstClr val="black"/>
                </a:solidFill>
              </a:rPr>
              <a:t>SC</a:t>
            </a:r>
            <a:r>
              <a:rPr lang="zh-CN" altLang="en-US" sz="2400" dirty="0">
                <a:solidFill>
                  <a:prstClr val="black"/>
                </a:solidFill>
              </a:rPr>
              <a:t>型光纤适配器和裸光纤适配器等。</a:t>
            </a:r>
          </a:p>
        </p:txBody>
      </p:sp>
      <p:pic>
        <p:nvPicPr>
          <p:cNvPr id="389" name="图片 29"/>
          <p:cNvPicPr>
            <a:picLocks noChangeAspect="1"/>
          </p:cNvPicPr>
          <p:nvPr/>
        </p:nvPicPr>
        <p:blipFill>
          <a:blip r:embed="rId3"/>
          <a:stretch>
            <a:fillRect/>
          </a:stretch>
        </p:blipFill>
        <p:spPr>
          <a:xfrm>
            <a:off x="1527810" y="2820035"/>
            <a:ext cx="9481185" cy="3913505"/>
          </a:xfrm>
          <a:prstGeom prst="rect">
            <a:avLst/>
          </a:prstGeom>
          <a:noFill/>
          <a:ln>
            <a:noFill/>
          </a:ln>
        </p:spPr>
      </p:pic>
    </p:spTree>
    <p:extLst>
      <p:ext uri="{BB962C8B-B14F-4D97-AF65-F5344CB8AC3E}">
        <p14:creationId xmlns:p14="http://schemas.microsoft.com/office/powerpoint/2010/main" val="174028287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19408504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7.1.3  </a:t>
            </a:r>
            <a:r>
              <a:rPr lang="zh-CN" altLang="en-US" sz="3200" dirty="0">
                <a:solidFill>
                  <a:prstClr val="white"/>
                </a:solidFill>
                <a:latin typeface="微软雅黑" panose="020B0503020204020204" pitchFamily="34" charset="-122"/>
                <a:ea typeface="微软雅黑" panose="020B0503020204020204" pitchFamily="34" charset="-122"/>
                <a:sym typeface="+mn-ea"/>
              </a:rPr>
              <a:t>光分支器</a:t>
            </a:r>
          </a:p>
        </p:txBody>
      </p:sp>
      <p:sp>
        <p:nvSpPr>
          <p:cNvPr id="4" name="文本框 3"/>
          <p:cNvSpPr txBox="1"/>
          <p:nvPr/>
        </p:nvSpPr>
        <p:spPr>
          <a:xfrm>
            <a:off x="909955" y="1501775"/>
            <a:ext cx="11188700" cy="1938020"/>
          </a:xfrm>
          <a:prstGeom prst="rect">
            <a:avLst/>
          </a:prstGeom>
          <a:noFill/>
        </p:spPr>
        <p:txBody>
          <a:bodyPr wrap="square" rtlCol="0">
            <a:spAutoFit/>
          </a:bodyPr>
          <a:lstStyle/>
          <a:p>
            <a:r>
              <a:rPr lang="zh-CN" altLang="en-US" sz="2400" dirty="0" smtClean="0">
                <a:solidFill>
                  <a:prstClr val="black"/>
                </a:solidFill>
              </a:rPr>
              <a:t>       光</a:t>
            </a:r>
            <a:r>
              <a:rPr lang="zh-CN" altLang="en-US" sz="2400" dirty="0">
                <a:solidFill>
                  <a:prstClr val="black"/>
                </a:solidFill>
              </a:rPr>
              <a:t>分支器也被称为分光器</a:t>
            </a:r>
            <a:r>
              <a:rPr lang="en-US" altLang="zh-CN" sz="2400" dirty="0">
                <a:solidFill>
                  <a:prstClr val="black"/>
                </a:solidFill>
              </a:rPr>
              <a:t>,</a:t>
            </a:r>
            <a:r>
              <a:rPr lang="zh-CN" altLang="en-US" sz="2400" dirty="0">
                <a:solidFill>
                  <a:prstClr val="black"/>
                </a:solidFill>
              </a:rPr>
              <a:t>是将光信号从一条光纤中分至多条光纤中的光器件</a:t>
            </a:r>
            <a:r>
              <a:rPr lang="en-US" altLang="zh-CN" sz="2400" dirty="0">
                <a:solidFill>
                  <a:prstClr val="black"/>
                </a:solidFill>
              </a:rPr>
              <a:t>,</a:t>
            </a:r>
            <a:r>
              <a:rPr lang="zh-CN" altLang="en-US" sz="2400" dirty="0">
                <a:solidFill>
                  <a:prstClr val="black"/>
                </a:solidFill>
              </a:rPr>
              <a:t>属于光无源器件。</a:t>
            </a:r>
          </a:p>
          <a:p>
            <a:r>
              <a:rPr lang="zh-CN" altLang="en-US" sz="2400" dirty="0" smtClean="0">
                <a:solidFill>
                  <a:prstClr val="black"/>
                </a:solidFill>
              </a:rPr>
              <a:t>       分</a:t>
            </a:r>
            <a:r>
              <a:rPr lang="zh-CN" altLang="en-US" sz="2400" dirty="0">
                <a:solidFill>
                  <a:prstClr val="black"/>
                </a:solidFill>
              </a:rPr>
              <a:t>光器是将光信号从一条光纤中分至多条光纤中的元件，属于光无源器件。分光器按原理可以分为熔融拉锥型（</a:t>
            </a:r>
            <a:r>
              <a:rPr lang="en-US" altLang="zh-CN" sz="2400" dirty="0">
                <a:solidFill>
                  <a:prstClr val="black"/>
                </a:solidFill>
              </a:rPr>
              <a:t>FBT</a:t>
            </a:r>
            <a:r>
              <a:rPr lang="zh-CN" altLang="en-US" sz="2400" dirty="0">
                <a:solidFill>
                  <a:prstClr val="black"/>
                </a:solidFill>
              </a:rPr>
              <a:t>，</a:t>
            </a:r>
            <a:r>
              <a:rPr lang="en-US" altLang="zh-CN" sz="2400" dirty="0">
                <a:solidFill>
                  <a:prstClr val="black"/>
                </a:solidFill>
              </a:rPr>
              <a:t>fused-</a:t>
            </a:r>
            <a:r>
              <a:rPr lang="en-US" altLang="zh-CN" sz="2400" dirty="0" err="1">
                <a:solidFill>
                  <a:prstClr val="black"/>
                </a:solidFill>
              </a:rPr>
              <a:t>biconical</a:t>
            </a:r>
            <a:r>
              <a:rPr lang="en-US" altLang="zh-CN" sz="2400" dirty="0">
                <a:solidFill>
                  <a:prstClr val="black"/>
                </a:solidFill>
              </a:rPr>
              <a:t> type</a:t>
            </a:r>
            <a:r>
              <a:rPr lang="zh-CN" altLang="en-US" sz="2400" dirty="0">
                <a:solidFill>
                  <a:prstClr val="black"/>
                </a:solidFill>
              </a:rPr>
              <a:t>）和平面波导型（</a:t>
            </a:r>
            <a:r>
              <a:rPr lang="en-US" altLang="zh-CN" sz="2400" dirty="0">
                <a:solidFill>
                  <a:prstClr val="black"/>
                </a:solidFill>
              </a:rPr>
              <a:t>PLC</a:t>
            </a:r>
            <a:r>
              <a:rPr lang="zh-CN" altLang="en-US" sz="2400" dirty="0">
                <a:solidFill>
                  <a:prstClr val="black"/>
                </a:solidFill>
              </a:rPr>
              <a:t>，</a:t>
            </a:r>
            <a:r>
              <a:rPr lang="en-US" altLang="zh-CN" sz="2400" dirty="0">
                <a:solidFill>
                  <a:prstClr val="black"/>
                </a:solidFill>
              </a:rPr>
              <a:t>Planar </a:t>
            </a:r>
            <a:r>
              <a:rPr lang="en-US" altLang="zh-CN" sz="2400" dirty="0" err="1">
                <a:solidFill>
                  <a:prstClr val="black"/>
                </a:solidFill>
              </a:rPr>
              <a:t>Lightwave</a:t>
            </a:r>
            <a:r>
              <a:rPr lang="en-US" altLang="zh-CN" sz="2400" dirty="0">
                <a:solidFill>
                  <a:prstClr val="black"/>
                </a:solidFill>
              </a:rPr>
              <a:t> Circuit</a:t>
            </a:r>
            <a:r>
              <a:rPr lang="zh-CN" altLang="en-US" sz="2400" dirty="0">
                <a:solidFill>
                  <a:prstClr val="black"/>
                </a:solidFill>
              </a:rPr>
              <a:t>）两种</a:t>
            </a:r>
          </a:p>
        </p:txBody>
      </p:sp>
      <p:pic>
        <p:nvPicPr>
          <p:cNvPr id="5" name="图片 4"/>
          <p:cNvPicPr/>
          <p:nvPr/>
        </p:nvPicPr>
        <p:blipFill>
          <a:blip r:embed="rId3"/>
          <a:stretch>
            <a:fillRect/>
          </a:stretch>
        </p:blipFill>
        <p:spPr>
          <a:xfrm>
            <a:off x="2314575" y="3756660"/>
            <a:ext cx="2578100" cy="2439670"/>
          </a:xfrm>
          <a:prstGeom prst="rect">
            <a:avLst/>
          </a:prstGeom>
        </p:spPr>
      </p:pic>
      <p:pic>
        <p:nvPicPr>
          <p:cNvPr id="7" name="图片 6"/>
          <p:cNvPicPr/>
          <p:nvPr/>
        </p:nvPicPr>
        <p:blipFill>
          <a:blip r:embed="rId4"/>
          <a:stretch>
            <a:fillRect/>
          </a:stretch>
        </p:blipFill>
        <p:spPr>
          <a:xfrm>
            <a:off x="5897245" y="3756660"/>
            <a:ext cx="2248535" cy="2439035"/>
          </a:xfrm>
          <a:prstGeom prst="rect">
            <a:avLst/>
          </a:prstGeom>
        </p:spPr>
      </p:pic>
      <p:sp>
        <p:nvSpPr>
          <p:cNvPr id="8" name="文本框 7"/>
          <p:cNvSpPr txBox="1"/>
          <p:nvPr/>
        </p:nvSpPr>
        <p:spPr>
          <a:xfrm>
            <a:off x="2592705" y="5912485"/>
            <a:ext cx="7005955" cy="850900"/>
          </a:xfrm>
          <a:prstGeom prst="rect">
            <a:avLst/>
          </a:prstGeom>
        </p:spPr>
        <p:txBody>
          <a:bodyPr>
            <a:noAutofit/>
          </a:bodyPr>
          <a:lstStyle/>
          <a:p>
            <a:endParaRPr lang="en-US" altLang="zh-CN" sz="2600">
              <a:solidFill>
                <a:prstClr val="black"/>
              </a:solidFill>
            </a:endParaRPr>
          </a:p>
          <a:p>
            <a:pPr indent="400050" algn="just" defTabSz="266700"/>
            <a:r>
              <a:rPr lang="en-US" altLang="zh-CN" sz="1600">
                <a:solidFill>
                  <a:prstClr val="black"/>
                </a:solidFill>
                <a:latin typeface="宋体" panose="02010600030101010101" pitchFamily="2" charset="-122"/>
                <a:ea typeface="宋体" panose="02010600030101010101" pitchFamily="2" charset="-122"/>
              </a:rPr>
              <a:t>FBT</a:t>
            </a:r>
            <a:r>
              <a:rPr lang="zh-CN" altLang="en-US" sz="1600">
                <a:solidFill>
                  <a:prstClr val="black"/>
                </a:solidFill>
                <a:latin typeface="宋体" panose="02010600030101010101" pitchFamily="2" charset="-122"/>
                <a:ea typeface="宋体" panose="02010600030101010101" pitchFamily="2" charset="-122"/>
              </a:rPr>
              <a:t>型分光器 </a:t>
            </a:r>
            <a:r>
              <a:rPr lang="en-US" altLang="zh-CN" sz="1600">
                <a:solidFill>
                  <a:prstClr val="black"/>
                </a:solidFill>
                <a:latin typeface="宋体" panose="02010600030101010101" pitchFamily="2" charset="-122"/>
                <a:ea typeface="宋体" panose="02010600030101010101" pitchFamily="2" charset="-122"/>
              </a:rPr>
              <a:t>                     PLC</a:t>
            </a:r>
            <a:r>
              <a:rPr lang="zh-CN" altLang="en-US" sz="1600">
                <a:solidFill>
                  <a:prstClr val="black"/>
                </a:solidFill>
                <a:latin typeface="宋体" panose="02010600030101010101" pitchFamily="2" charset="-122"/>
                <a:ea typeface="宋体" panose="02010600030101010101" pitchFamily="2" charset="-122"/>
              </a:rPr>
              <a:t>型分光器</a:t>
            </a:r>
          </a:p>
        </p:txBody>
      </p:sp>
    </p:spTree>
    <p:extLst>
      <p:ext uri="{BB962C8B-B14F-4D97-AF65-F5344CB8AC3E}">
        <p14:creationId xmlns:p14="http://schemas.microsoft.com/office/powerpoint/2010/main" val="32643811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13039648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7.1.4  </a:t>
            </a:r>
            <a:r>
              <a:rPr lang="zh-CN" altLang="en-US" sz="3200" dirty="0">
                <a:solidFill>
                  <a:prstClr val="white"/>
                </a:solidFill>
                <a:latin typeface="微软雅黑" panose="020B0503020204020204" pitchFamily="34" charset="-122"/>
                <a:ea typeface="微软雅黑" panose="020B0503020204020204" pitchFamily="34" charset="-122"/>
                <a:sym typeface="+mn-ea"/>
              </a:rPr>
              <a:t>光衰减器</a:t>
            </a:r>
          </a:p>
        </p:txBody>
      </p:sp>
      <p:sp>
        <p:nvSpPr>
          <p:cNvPr id="4" name="文本框 3"/>
          <p:cNvSpPr txBox="1"/>
          <p:nvPr/>
        </p:nvSpPr>
        <p:spPr>
          <a:xfrm>
            <a:off x="502054" y="1707342"/>
            <a:ext cx="11088370" cy="4523105"/>
          </a:xfrm>
          <a:prstGeom prst="rect">
            <a:avLst/>
          </a:prstGeom>
          <a:noFill/>
        </p:spPr>
        <p:txBody>
          <a:bodyPr wrap="square" rtlCol="0">
            <a:spAutoFit/>
          </a:bodyPr>
          <a:lstStyle/>
          <a:p>
            <a:r>
              <a:rPr lang="zh-CN" altLang="en-US" sz="2400" dirty="0" smtClean="0">
                <a:solidFill>
                  <a:prstClr val="black"/>
                </a:solidFill>
              </a:rPr>
              <a:t>       光衰减器</a:t>
            </a:r>
            <a:r>
              <a:rPr lang="zh-CN" altLang="en-US" sz="2400" dirty="0">
                <a:solidFill>
                  <a:prstClr val="black"/>
                </a:solidFill>
              </a:rPr>
              <a:t>是一种非常重要的光无源器件，它可按用户的要求将光信号能量进行预期地衰减，主要用于光纤系统的指标测量、短距离通信系统的信号衰减以及系统试验等场合。</a:t>
            </a:r>
          </a:p>
          <a:p>
            <a:r>
              <a:rPr lang="en-US" altLang="zh-CN" sz="2400" dirty="0" smtClean="0">
                <a:solidFill>
                  <a:srgbClr val="FF0000"/>
                </a:solidFill>
              </a:rPr>
              <a:t>        1</a:t>
            </a:r>
            <a:r>
              <a:rPr lang="en-US" altLang="zh-CN" sz="2400" dirty="0">
                <a:solidFill>
                  <a:srgbClr val="FF0000"/>
                </a:solidFill>
              </a:rPr>
              <a:t>.</a:t>
            </a:r>
            <a:r>
              <a:rPr lang="zh-CN" altLang="en-US" sz="2400" dirty="0">
                <a:solidFill>
                  <a:srgbClr val="FF0000"/>
                </a:solidFill>
              </a:rPr>
              <a:t>位移型光衰减器</a:t>
            </a:r>
          </a:p>
          <a:p>
            <a:r>
              <a:rPr lang="zh-CN" altLang="en-US" sz="2400" dirty="0" smtClean="0">
                <a:solidFill>
                  <a:prstClr val="black"/>
                </a:solidFill>
              </a:rPr>
              <a:t>        位移</a:t>
            </a:r>
            <a:r>
              <a:rPr lang="zh-CN" altLang="en-US" sz="2400" dirty="0">
                <a:solidFill>
                  <a:prstClr val="black"/>
                </a:solidFill>
              </a:rPr>
              <a:t>型光衰减器有意让光纤在对接时发生一定错位，引起光能量损失，达到控制衰减量目的。两段光纤进行连接时，纤芯错位、端面间隙都会引起连接器损耗，将光纤对中精度做适当调整，可以控制连接时的衰减量。位移型光衰减器有横向位移型光衰减器、轴向位移型光衰减器两种类型。</a:t>
            </a:r>
          </a:p>
          <a:p>
            <a:r>
              <a:rPr lang="en-US" altLang="zh-CN" sz="2400" dirty="0" smtClean="0">
                <a:solidFill>
                  <a:srgbClr val="FF0000"/>
                </a:solidFill>
              </a:rPr>
              <a:t>        2</a:t>
            </a:r>
            <a:r>
              <a:rPr lang="en-US" altLang="zh-CN" sz="2400" dirty="0">
                <a:solidFill>
                  <a:srgbClr val="FF0000"/>
                </a:solidFill>
              </a:rPr>
              <a:t>.</a:t>
            </a:r>
            <a:r>
              <a:rPr lang="zh-CN" altLang="en-US" sz="2400" dirty="0">
                <a:solidFill>
                  <a:srgbClr val="FF0000"/>
                </a:solidFill>
              </a:rPr>
              <a:t>直接镀膜型光衰减器</a:t>
            </a:r>
          </a:p>
          <a:p>
            <a:r>
              <a:rPr lang="zh-CN" altLang="en-US" sz="2400" dirty="0" smtClean="0">
                <a:solidFill>
                  <a:prstClr val="black"/>
                </a:solidFill>
              </a:rPr>
              <a:t>       直接</a:t>
            </a:r>
            <a:r>
              <a:rPr lang="zh-CN" altLang="en-US" sz="2400" dirty="0">
                <a:solidFill>
                  <a:prstClr val="black"/>
                </a:solidFill>
              </a:rPr>
              <a:t>在光纤端面或玻璃基片上镀制金属吸收膜或反射膜来衰减光能量的衰减器，称为直接镀膜型光衰减器。常用的蒸镀金属膜包括铝膜、钛膜、铬膜、钨膜等。如果采用铝膜，常在上面加镀一层</a:t>
            </a:r>
            <a:r>
              <a:rPr lang="en-US" altLang="zh-CN" sz="2400" dirty="0">
                <a:solidFill>
                  <a:prstClr val="black"/>
                </a:solidFill>
              </a:rPr>
              <a:t>SiO2</a:t>
            </a:r>
            <a:r>
              <a:rPr lang="zh-CN" altLang="en-US" sz="2400" dirty="0">
                <a:solidFill>
                  <a:prstClr val="black"/>
                </a:solidFill>
              </a:rPr>
              <a:t>或</a:t>
            </a:r>
            <a:r>
              <a:rPr lang="en-US" altLang="zh-CN" sz="2400" dirty="0">
                <a:solidFill>
                  <a:prstClr val="black"/>
                </a:solidFill>
              </a:rPr>
              <a:t>MgF2</a:t>
            </a:r>
            <a:r>
              <a:rPr lang="zh-CN" altLang="en-US" sz="2400" dirty="0">
                <a:solidFill>
                  <a:prstClr val="black"/>
                </a:solidFill>
              </a:rPr>
              <a:t>薄膜作为保护膜。</a:t>
            </a:r>
          </a:p>
        </p:txBody>
      </p:sp>
    </p:spTree>
    <p:extLst>
      <p:ext uri="{BB962C8B-B14F-4D97-AF65-F5344CB8AC3E}">
        <p14:creationId xmlns:p14="http://schemas.microsoft.com/office/powerpoint/2010/main" val="39803794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1.3.1  </a:t>
            </a:r>
            <a:r>
              <a:rPr lang="zh-CN" altLang="en-US" sz="3200" dirty="0">
                <a:solidFill>
                  <a:schemeClr val="bg1"/>
                </a:solidFill>
                <a:latin typeface="微软雅黑" panose="020B0503020204020204" pitchFamily="34" charset="-122"/>
                <a:ea typeface="微软雅黑" panose="020B0503020204020204" pitchFamily="34" charset="-122"/>
              </a:rPr>
              <a:t>光缆分类</a:t>
            </a:r>
          </a:p>
        </p:txBody>
      </p:sp>
      <p:sp>
        <p:nvSpPr>
          <p:cNvPr id="21" name="矩形 20"/>
          <p:cNvSpPr/>
          <p:nvPr/>
        </p:nvSpPr>
        <p:spPr>
          <a:xfrm>
            <a:off x="909802" y="1737015"/>
            <a:ext cx="3980180" cy="460375"/>
          </a:xfrm>
          <a:prstGeom prst="rect">
            <a:avLst/>
          </a:prstGeom>
        </p:spPr>
        <p:txBody>
          <a:bodyPr wrap="none">
            <a:spAutoFit/>
          </a:bodyPr>
          <a:lstStyle/>
          <a:p>
            <a:pPr algn="ctr" eaLnBrk="0" hangingPunct="0"/>
            <a:r>
              <a:rPr kumimoji="1" lang="en-US" altLang="zh-CN" sz="2400" b="1" dirty="0" smtClean="0">
                <a:latin typeface="+mn-ea"/>
                <a:ea typeface="+mn-ea"/>
                <a:cs typeface="+mn-ea"/>
              </a:rPr>
              <a:t>6.</a:t>
            </a:r>
            <a:r>
              <a:rPr kumimoji="1" lang="zh-CN" altLang="en-US" sz="2400" b="1" dirty="0" smtClean="0">
                <a:latin typeface="+mn-ea"/>
                <a:ea typeface="+mn-ea"/>
                <a:cs typeface="+mn-ea"/>
              </a:rPr>
              <a:t>按通信网络层次</a:t>
            </a:r>
            <a:r>
              <a:rPr kumimoji="1" lang="en-US" altLang="zh-CN" sz="2400" b="1" dirty="0" smtClean="0">
                <a:latin typeface="+mn-ea"/>
                <a:ea typeface="+mn-ea"/>
                <a:cs typeface="+mn-ea"/>
              </a:rPr>
              <a:t>(</a:t>
            </a:r>
            <a:r>
              <a:rPr kumimoji="1" lang="zh-CN" altLang="en-US" sz="2400" b="1" dirty="0" smtClean="0">
                <a:latin typeface="+mn-ea"/>
                <a:ea typeface="+mn-ea"/>
                <a:cs typeface="+mn-ea"/>
              </a:rPr>
              <a:t>结构</a:t>
            </a:r>
            <a:r>
              <a:rPr kumimoji="1" lang="en-US" altLang="zh-CN" sz="2400" b="1" dirty="0" smtClean="0">
                <a:latin typeface="+mn-ea"/>
                <a:ea typeface="+mn-ea"/>
                <a:cs typeface="+mn-ea"/>
              </a:rPr>
              <a:t>)</a:t>
            </a:r>
            <a:r>
              <a:rPr kumimoji="1" lang="zh-CN" altLang="en-US" sz="2400" b="1" dirty="0" smtClean="0">
                <a:latin typeface="+mn-ea"/>
                <a:ea typeface="+mn-ea"/>
                <a:cs typeface="+mn-ea"/>
              </a:rPr>
              <a:t>划分</a:t>
            </a:r>
          </a:p>
        </p:txBody>
      </p:sp>
      <p:sp>
        <p:nvSpPr>
          <p:cNvPr id="36" name="任意多边形: 形状 21"/>
          <p:cNvSpPr/>
          <p:nvPr>
            <p:custDataLst>
              <p:tags r:id="rId1"/>
            </p:custDataLst>
          </p:nvPr>
        </p:nvSpPr>
        <p:spPr>
          <a:xfrm>
            <a:off x="1035050" y="3914141"/>
            <a:ext cx="10122776" cy="2006368"/>
          </a:xfrm>
          <a:custGeom>
            <a:avLst/>
            <a:gdLst>
              <a:gd name="connsiteX0" fmla="*/ 4924244 w 9848488"/>
              <a:gd name="connsiteY0" fmla="*/ 0 h 2006368"/>
              <a:gd name="connsiteX1" fmla="*/ 9775437 w 9848488"/>
              <a:gd name="connsiteY1" fmla="*/ 1858432 h 2006368"/>
              <a:gd name="connsiteX2" fmla="*/ 9848488 w 9848488"/>
              <a:gd name="connsiteY2" fmla="*/ 2006368 h 2006368"/>
              <a:gd name="connsiteX3" fmla="*/ 0 w 9848488"/>
              <a:gd name="connsiteY3" fmla="*/ 2006368 h 2006368"/>
              <a:gd name="connsiteX4" fmla="*/ 73051 w 9848488"/>
              <a:gd name="connsiteY4" fmla="*/ 1858432 h 2006368"/>
              <a:gd name="connsiteX5" fmla="*/ 4924244 w 9848488"/>
              <a:gd name="connsiteY5" fmla="*/ 0 h 200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8488" h="2006368">
                <a:moveTo>
                  <a:pt x="4924244" y="0"/>
                </a:moveTo>
                <a:cubicBezTo>
                  <a:pt x="7203603" y="0"/>
                  <a:pt x="9132307" y="781751"/>
                  <a:pt x="9775437" y="1858432"/>
                </a:cubicBezTo>
                <a:lnTo>
                  <a:pt x="9848488" y="2006368"/>
                </a:lnTo>
                <a:lnTo>
                  <a:pt x="0" y="2006368"/>
                </a:lnTo>
                <a:lnTo>
                  <a:pt x="73051" y="1858432"/>
                </a:lnTo>
                <a:cubicBezTo>
                  <a:pt x="716182" y="781751"/>
                  <a:pt x="2644886" y="0"/>
                  <a:pt x="4924244" y="0"/>
                </a:cubicBezTo>
                <a:close/>
              </a:path>
            </a:pathLst>
          </a:custGeom>
          <a:noFill/>
          <a:ln w="15875">
            <a:gradFill>
              <a:gsLst>
                <a:gs pos="0">
                  <a:schemeClr val="accent1">
                    <a:lumMod val="40000"/>
                    <a:lumOff val="60000"/>
                    <a:alpha val="100000"/>
                  </a:schemeClr>
                </a:gs>
                <a:gs pos="92000">
                  <a:schemeClr val="accent1">
                    <a:alpha val="0"/>
                  </a:schemeClr>
                </a:gs>
              </a:gsLst>
              <a:lin ang="5400000" scaled="1"/>
            </a:gra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3" name="椭圆 102"/>
          <p:cNvSpPr/>
          <p:nvPr>
            <p:custDataLst>
              <p:tags r:id="rId2"/>
            </p:custDataLst>
          </p:nvPr>
        </p:nvSpPr>
        <p:spPr>
          <a:xfrm>
            <a:off x="3607435" y="4143376"/>
            <a:ext cx="146385" cy="146385"/>
          </a:xfrm>
          <a:prstGeom prst="ellipse">
            <a:avLst/>
          </a:prstGeom>
          <a:solidFill>
            <a:srgbClr val="FFFFFF"/>
          </a:solidFill>
          <a:ln w="3175">
            <a:solidFill>
              <a:schemeClr val="accent1"/>
            </a:solidFill>
          </a:ln>
          <a:effectLst>
            <a:outerShdw blurRad="63500" sx="102000" sy="102000" algn="ctr" rotWithShape="0">
              <a:schemeClr val="accent1">
                <a:lumMod val="7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04" name="椭圆 103"/>
          <p:cNvSpPr/>
          <p:nvPr>
            <p:custDataLst>
              <p:tags r:id="rId3"/>
            </p:custDataLst>
          </p:nvPr>
        </p:nvSpPr>
        <p:spPr>
          <a:xfrm>
            <a:off x="3635375" y="4171316"/>
            <a:ext cx="90445" cy="90445"/>
          </a:xfrm>
          <a:prstGeom prst="ellipse">
            <a:avLst/>
          </a:prstGeom>
          <a:gradFill>
            <a:gsLst>
              <a:gs pos="1000">
                <a:schemeClr val="accent1">
                  <a:lumMod val="75000"/>
                  <a:alpha val="100000"/>
                </a:schemeClr>
              </a:gs>
              <a:gs pos="100000">
                <a:schemeClr val="accent1">
                  <a:alpha val="100000"/>
                </a:scheme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5" name="矩形 4"/>
          <p:cNvSpPr/>
          <p:nvPr>
            <p:custDataLst>
              <p:tags r:id="rId4"/>
            </p:custDataLst>
          </p:nvPr>
        </p:nvSpPr>
        <p:spPr>
          <a:xfrm>
            <a:off x="1784350" y="2877821"/>
            <a:ext cx="3793490" cy="521335"/>
          </a:xfrm>
          <a:prstGeom prst="rect">
            <a:avLst/>
          </a:prstGeom>
          <a:noFill/>
        </p:spPr>
        <p:txBody>
          <a:bodyPr wrap="square" lIns="0" tIns="0" rIns="0" bIns="0" rtlCol="0" anchor="b">
            <a:noAutofit/>
          </a:bodyPr>
          <a:lstStyle/>
          <a:p>
            <a:pPr algn="ctr">
              <a:spcBef>
                <a:spcPct val="0"/>
              </a:spcBef>
              <a:spcAft>
                <a:spcPct val="0"/>
              </a:spcAft>
            </a:pPr>
            <a:r>
              <a:rPr lang="zh-CN" altLang="en-US" sz="2800" b="1">
                <a:solidFill>
                  <a:schemeClr val="accent1"/>
                </a:solidFill>
                <a:latin typeface="+mn-ea"/>
                <a:cs typeface="+mn-ea"/>
                <a:sym typeface="+mn-ea"/>
              </a:rPr>
              <a:t>长途干线网光缆</a:t>
            </a:r>
          </a:p>
        </p:txBody>
      </p:sp>
      <p:cxnSp>
        <p:nvCxnSpPr>
          <p:cNvPr id="100" name="直接连接符 99"/>
          <p:cNvCxnSpPr/>
          <p:nvPr>
            <p:custDataLst>
              <p:tags r:id="rId5"/>
            </p:custDataLst>
          </p:nvPr>
        </p:nvCxnSpPr>
        <p:spPr>
          <a:xfrm flipV="1">
            <a:off x="3681730" y="3493771"/>
            <a:ext cx="0" cy="649254"/>
          </a:xfrm>
          <a:prstGeom prst="line">
            <a:avLst/>
          </a:prstGeom>
          <a:noFill/>
          <a:ln>
            <a:gradFill flip="none" rotWithShape="1">
              <a:gsLst>
                <a:gs pos="0">
                  <a:schemeClr val="accent1">
                    <a:alpha val="0"/>
                  </a:schemeClr>
                </a:gs>
                <a:gs pos="100000">
                  <a:schemeClr val="accent1">
                    <a:alpha val="100000"/>
                  </a:schemeClr>
                </a:gs>
              </a:gsLst>
              <a:lin ang="16200000" scaled="0"/>
              <a:tileRect/>
            </a:gradFill>
          </a:ln>
        </p:spPr>
        <p:style>
          <a:lnRef idx="2">
            <a:schemeClr val="accent1">
              <a:shade val="15000"/>
            </a:schemeClr>
          </a:lnRef>
          <a:fillRef idx="1">
            <a:schemeClr val="accent1"/>
          </a:fillRef>
          <a:effectRef idx="0">
            <a:schemeClr val="accent1"/>
          </a:effectRef>
          <a:fontRef idx="minor">
            <a:schemeClr val="lt1"/>
          </a:fontRef>
        </p:style>
      </p:cxnSp>
      <p:sp>
        <p:nvSpPr>
          <p:cNvPr id="111" name="椭圆 110"/>
          <p:cNvSpPr/>
          <p:nvPr>
            <p:custDataLst>
              <p:tags r:id="rId6"/>
            </p:custDataLst>
          </p:nvPr>
        </p:nvSpPr>
        <p:spPr>
          <a:xfrm>
            <a:off x="8580120" y="4171316"/>
            <a:ext cx="146385" cy="146385"/>
          </a:xfrm>
          <a:prstGeom prst="ellipse">
            <a:avLst/>
          </a:prstGeom>
          <a:solidFill>
            <a:srgbClr val="FFFFFF"/>
          </a:solidFill>
          <a:ln w="3175">
            <a:solidFill>
              <a:schemeClr val="accent2"/>
            </a:solidFill>
          </a:ln>
          <a:effectLst>
            <a:outerShdw blurRad="63500" sx="102000" sy="102000" algn="ctr" rotWithShape="0">
              <a:schemeClr val="accent2">
                <a:lumMod val="75000"/>
                <a:alpha val="40000"/>
              </a:scheme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12" name="椭圆 111"/>
          <p:cNvSpPr/>
          <p:nvPr>
            <p:custDataLst>
              <p:tags r:id="rId7"/>
            </p:custDataLst>
          </p:nvPr>
        </p:nvSpPr>
        <p:spPr>
          <a:xfrm>
            <a:off x="8608060" y="4199256"/>
            <a:ext cx="90445" cy="90445"/>
          </a:xfrm>
          <a:prstGeom prst="ellipse">
            <a:avLst/>
          </a:prstGeom>
          <a:gradFill>
            <a:gsLst>
              <a:gs pos="1000">
                <a:schemeClr val="accent2">
                  <a:lumMod val="75000"/>
                  <a:alpha val="100000"/>
                </a:schemeClr>
              </a:gs>
              <a:gs pos="100000">
                <a:schemeClr val="accent2">
                  <a:alpha val="100000"/>
                </a:scheme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9" name="矩形 8"/>
          <p:cNvSpPr/>
          <p:nvPr>
            <p:custDataLst>
              <p:tags r:id="rId8"/>
            </p:custDataLst>
          </p:nvPr>
        </p:nvSpPr>
        <p:spPr>
          <a:xfrm>
            <a:off x="6757670" y="2879726"/>
            <a:ext cx="3792220" cy="521335"/>
          </a:xfrm>
          <a:prstGeom prst="rect">
            <a:avLst/>
          </a:prstGeom>
          <a:noFill/>
        </p:spPr>
        <p:txBody>
          <a:bodyPr wrap="square" lIns="0" tIns="0" rIns="0" bIns="0" rtlCol="0" anchor="b">
            <a:noAutofit/>
          </a:bodyPr>
          <a:lstStyle/>
          <a:p>
            <a:pPr algn="ctr">
              <a:spcBef>
                <a:spcPct val="0"/>
              </a:spcBef>
              <a:spcAft>
                <a:spcPct val="0"/>
              </a:spcAft>
            </a:pPr>
            <a:r>
              <a:rPr lang="zh-CN" altLang="en-US" sz="2800" b="1">
                <a:solidFill>
                  <a:schemeClr val="accent2"/>
                </a:solidFill>
                <a:latin typeface="+mn-ea"/>
                <a:cs typeface="+mn-ea"/>
                <a:sym typeface="+mn-ea"/>
              </a:rPr>
              <a:t>本地网光缆</a:t>
            </a:r>
          </a:p>
        </p:txBody>
      </p:sp>
      <p:cxnSp>
        <p:nvCxnSpPr>
          <p:cNvPr id="108" name="直接连接符 107"/>
          <p:cNvCxnSpPr/>
          <p:nvPr>
            <p:custDataLst>
              <p:tags r:id="rId9"/>
            </p:custDataLst>
          </p:nvPr>
        </p:nvCxnSpPr>
        <p:spPr>
          <a:xfrm flipV="1">
            <a:off x="8654415" y="3521711"/>
            <a:ext cx="0" cy="649254"/>
          </a:xfrm>
          <a:prstGeom prst="line">
            <a:avLst/>
          </a:prstGeom>
          <a:noFill/>
          <a:ln>
            <a:gradFill flip="none" rotWithShape="1">
              <a:gsLst>
                <a:gs pos="0">
                  <a:schemeClr val="accent2">
                    <a:alpha val="0"/>
                  </a:schemeClr>
                </a:gs>
                <a:gs pos="100000">
                  <a:schemeClr val="accent2">
                    <a:alpha val="100000"/>
                  </a:schemeClr>
                </a:gs>
              </a:gsLst>
              <a:lin ang="16200000" scaled="0"/>
              <a:tileRect/>
            </a:gradFill>
          </a:ln>
        </p:spPr>
        <p:style>
          <a:lnRef idx="2">
            <a:schemeClr val="accent1">
              <a:shade val="15000"/>
            </a:schemeClr>
          </a:lnRef>
          <a:fillRef idx="1">
            <a:schemeClr val="accent1"/>
          </a:fillRef>
          <a:effectRef idx="0">
            <a:schemeClr val="accent1"/>
          </a:effectRef>
          <a:fontRef idx="minor">
            <a:schemeClr val="lt1"/>
          </a:fontRef>
        </p:style>
      </p:cxnSp>
      <p:sp>
        <p:nvSpPr>
          <p:cNvPr id="6" name="任意多边形: 形状 17"/>
          <p:cNvSpPr/>
          <p:nvPr>
            <p:custDataLst>
              <p:tags r:id="rId10"/>
            </p:custDataLst>
          </p:nvPr>
        </p:nvSpPr>
        <p:spPr>
          <a:xfrm>
            <a:off x="1172210" y="4130676"/>
            <a:ext cx="9848488" cy="2006368"/>
          </a:xfrm>
          <a:custGeom>
            <a:avLst/>
            <a:gdLst>
              <a:gd name="connsiteX0" fmla="*/ 4924244 w 9848488"/>
              <a:gd name="connsiteY0" fmla="*/ 0 h 2006368"/>
              <a:gd name="connsiteX1" fmla="*/ 9775437 w 9848488"/>
              <a:gd name="connsiteY1" fmla="*/ 1858432 h 2006368"/>
              <a:gd name="connsiteX2" fmla="*/ 9848488 w 9848488"/>
              <a:gd name="connsiteY2" fmla="*/ 2006368 h 2006368"/>
              <a:gd name="connsiteX3" fmla="*/ 0 w 9848488"/>
              <a:gd name="connsiteY3" fmla="*/ 2006368 h 2006368"/>
              <a:gd name="connsiteX4" fmla="*/ 73051 w 9848488"/>
              <a:gd name="connsiteY4" fmla="*/ 1858432 h 2006368"/>
              <a:gd name="connsiteX5" fmla="*/ 4924244 w 9848488"/>
              <a:gd name="connsiteY5" fmla="*/ 0 h 200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48488" h="2006368">
                <a:moveTo>
                  <a:pt x="4924244" y="0"/>
                </a:moveTo>
                <a:cubicBezTo>
                  <a:pt x="7203603" y="0"/>
                  <a:pt x="9132307" y="781751"/>
                  <a:pt x="9775437" y="1858432"/>
                </a:cubicBezTo>
                <a:lnTo>
                  <a:pt x="9848488" y="2006368"/>
                </a:lnTo>
                <a:lnTo>
                  <a:pt x="0" y="2006368"/>
                </a:lnTo>
                <a:lnTo>
                  <a:pt x="73051" y="1858432"/>
                </a:lnTo>
                <a:cubicBezTo>
                  <a:pt x="716182" y="781751"/>
                  <a:pt x="2644886" y="0"/>
                  <a:pt x="4924244" y="0"/>
                </a:cubicBezTo>
                <a:close/>
              </a:path>
            </a:pathLst>
          </a:custGeom>
          <a:gradFill>
            <a:gsLst>
              <a:gs pos="0">
                <a:schemeClr val="accent1">
                  <a:alpha val="15000"/>
                </a:schemeClr>
              </a:gs>
              <a:gs pos="100000">
                <a:schemeClr val="accent1">
                  <a:alpha val="0"/>
                </a:schemeClr>
              </a:gs>
            </a:gsLst>
            <a:lin ang="5400000" scaled="1"/>
          </a:gradFill>
          <a:ln>
            <a:gradFill>
              <a:gsLst>
                <a:gs pos="0">
                  <a:schemeClr val="accent1">
                    <a:alpha val="100000"/>
                  </a:schemeClr>
                </a:gs>
                <a:gs pos="87000">
                  <a:schemeClr val="accent1">
                    <a:alpha val="0"/>
                  </a:schemeClr>
                </a:gs>
              </a:gsLst>
              <a:lin ang="5400000" scaled="1"/>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3" name="任意多边形: 形状 4"/>
          <p:cNvSpPr/>
          <p:nvPr>
            <p:custDataLst>
              <p:tags r:id="rId11"/>
            </p:custDataLst>
          </p:nvPr>
        </p:nvSpPr>
        <p:spPr>
          <a:xfrm>
            <a:off x="5717540" y="5435601"/>
            <a:ext cx="808347" cy="409216"/>
          </a:xfrm>
          <a:custGeom>
            <a:avLst/>
            <a:gdLst>
              <a:gd name="connsiteX0" fmla="*/ 1450658 w 1450657"/>
              <a:gd name="connsiteY0" fmla="*/ 523875 h 734377"/>
              <a:gd name="connsiteX1" fmla="*/ 161925 w 1450657"/>
              <a:gd name="connsiteY1" fmla="*/ 734377 h 734377"/>
              <a:gd name="connsiteX2" fmla="*/ 0 w 1450657"/>
              <a:gd name="connsiteY2" fmla="*/ 0 h 734377"/>
            </a:gdLst>
            <a:ahLst/>
            <a:cxnLst>
              <a:cxn ang="0">
                <a:pos x="connsiteX0" y="connsiteY0"/>
              </a:cxn>
              <a:cxn ang="0">
                <a:pos x="connsiteX1" y="connsiteY1"/>
              </a:cxn>
              <a:cxn ang="0">
                <a:pos x="connsiteX2" y="connsiteY2"/>
              </a:cxn>
            </a:cxnLst>
            <a:rect l="l" t="t" r="r" b="b"/>
            <a:pathLst>
              <a:path w="1450657" h="734377">
                <a:moveTo>
                  <a:pt x="1450658" y="523875"/>
                </a:moveTo>
                <a:lnTo>
                  <a:pt x="161925" y="734377"/>
                </a:lnTo>
                <a:lnTo>
                  <a:pt x="0" y="0"/>
                </a:lnTo>
                <a:close/>
              </a:path>
            </a:pathLst>
          </a:custGeom>
          <a:gradFill>
            <a:gsLst>
              <a:gs pos="1000">
                <a:schemeClr val="accent1">
                  <a:lumMod val="78000"/>
                  <a:lumOff val="22000"/>
                  <a:alpha val="100000"/>
                </a:schemeClr>
              </a:gs>
              <a:gs pos="78000">
                <a:schemeClr val="accent1">
                  <a:lumMod val="91000"/>
                  <a:alpha val="100000"/>
                </a:schemeClr>
              </a:gs>
            </a:gsLst>
            <a:lin ang="16200000" scaled="0"/>
          </a:gradFill>
          <a:ln w="4833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24" name="任意多边形: 形状 5"/>
          <p:cNvSpPr/>
          <p:nvPr>
            <p:custDataLst>
              <p:tags r:id="rId12"/>
            </p:custDataLst>
          </p:nvPr>
        </p:nvSpPr>
        <p:spPr>
          <a:xfrm>
            <a:off x="5278120" y="5163186"/>
            <a:ext cx="529699" cy="681496"/>
          </a:xfrm>
          <a:custGeom>
            <a:avLst/>
            <a:gdLst>
              <a:gd name="connsiteX0" fmla="*/ 0 w 950595"/>
              <a:gd name="connsiteY0" fmla="*/ 0 h 1223009"/>
              <a:gd name="connsiteX1" fmla="*/ 788670 w 950595"/>
              <a:gd name="connsiteY1" fmla="*/ 488633 h 1223009"/>
              <a:gd name="connsiteX2" fmla="*/ 950595 w 950595"/>
              <a:gd name="connsiteY2" fmla="*/ 1223010 h 1223009"/>
            </a:gdLst>
            <a:ahLst/>
            <a:cxnLst>
              <a:cxn ang="0">
                <a:pos x="connsiteX0" y="connsiteY0"/>
              </a:cxn>
              <a:cxn ang="0">
                <a:pos x="connsiteX1" y="connsiteY1"/>
              </a:cxn>
              <a:cxn ang="0">
                <a:pos x="connsiteX2" y="connsiteY2"/>
              </a:cxn>
            </a:cxnLst>
            <a:rect l="l" t="t" r="r" b="b"/>
            <a:pathLst>
              <a:path w="950595" h="1223009">
                <a:moveTo>
                  <a:pt x="0" y="0"/>
                </a:moveTo>
                <a:lnTo>
                  <a:pt x="788670" y="488633"/>
                </a:lnTo>
                <a:lnTo>
                  <a:pt x="950595" y="1223010"/>
                </a:lnTo>
                <a:close/>
              </a:path>
            </a:pathLst>
          </a:custGeom>
          <a:gradFill>
            <a:gsLst>
              <a:gs pos="19000">
                <a:schemeClr val="accent1">
                  <a:lumMod val="60000"/>
                  <a:lumOff val="40000"/>
                  <a:alpha val="100000"/>
                </a:schemeClr>
              </a:gs>
              <a:gs pos="92000">
                <a:schemeClr val="accent1">
                  <a:alpha val="100000"/>
                </a:schemeClr>
              </a:gs>
            </a:gsLst>
            <a:lin ang="0" scaled="0"/>
          </a:gradFill>
          <a:ln w="48331" cap="flat">
            <a:noFill/>
            <a:prstDash val="solid"/>
            <a:miter/>
          </a:ln>
        </p:spPr>
        <p:txBody>
          <a:bodyPr rot="0" spcFirstLastPara="0" vertOverflow="overflow" horzOverflow="overflow" vert="horz" wrap="square" lIns="91440" tIns="45720" rIns="91440" bIns="45720" numCol="1" spcCol="0" rtlCol="0" fromWordArt="0" anchor="ctr" anchorCtr="0" forceAA="0" compatLnSpc="1">
            <a:noAutofit/>
          </a:bodyPr>
          <a:lstStyle/>
          <a:p>
            <a:endParaRPr lang="zh-CN" altLang="en-US">
              <a:solidFill>
                <a:schemeClr val="tx1"/>
              </a:solidFill>
            </a:endParaRPr>
          </a:p>
        </p:txBody>
      </p:sp>
      <p:sp>
        <p:nvSpPr>
          <p:cNvPr id="25" name="任意多边形: 形状 6"/>
          <p:cNvSpPr/>
          <p:nvPr>
            <p:custDataLst>
              <p:tags r:id="rId13"/>
            </p:custDataLst>
          </p:nvPr>
        </p:nvSpPr>
        <p:spPr>
          <a:xfrm>
            <a:off x="5278120" y="4531996"/>
            <a:ext cx="439469" cy="903353"/>
          </a:xfrm>
          <a:custGeom>
            <a:avLst/>
            <a:gdLst>
              <a:gd name="connsiteX0" fmla="*/ 0 w 788670"/>
              <a:gd name="connsiteY0" fmla="*/ 1132523 h 1621155"/>
              <a:gd name="connsiteX1" fmla="*/ 619125 w 788670"/>
              <a:gd name="connsiteY1" fmla="*/ 0 h 1621155"/>
              <a:gd name="connsiteX2" fmla="*/ 788670 w 788670"/>
              <a:gd name="connsiteY2" fmla="*/ 1621155 h 1621155"/>
            </a:gdLst>
            <a:ahLst/>
            <a:cxnLst>
              <a:cxn ang="0">
                <a:pos x="connsiteX0" y="connsiteY0"/>
              </a:cxn>
              <a:cxn ang="0">
                <a:pos x="connsiteX1" y="connsiteY1"/>
              </a:cxn>
              <a:cxn ang="0">
                <a:pos x="connsiteX2" y="connsiteY2"/>
              </a:cxn>
            </a:cxnLst>
            <a:rect l="l" t="t" r="r" b="b"/>
            <a:pathLst>
              <a:path w="788670" h="1621155">
                <a:moveTo>
                  <a:pt x="0" y="1132523"/>
                </a:moveTo>
                <a:lnTo>
                  <a:pt x="619125" y="0"/>
                </a:lnTo>
                <a:lnTo>
                  <a:pt x="788670" y="1621155"/>
                </a:lnTo>
                <a:close/>
              </a:path>
            </a:pathLst>
          </a:custGeom>
          <a:gradFill>
            <a:gsLst>
              <a:gs pos="0">
                <a:schemeClr val="accent1">
                  <a:lumMod val="50000"/>
                  <a:lumOff val="50000"/>
                  <a:alpha val="100000"/>
                </a:schemeClr>
              </a:gs>
              <a:gs pos="100000">
                <a:schemeClr val="accent1">
                  <a:lumMod val="86000"/>
                  <a:lumOff val="14000"/>
                  <a:alpha val="100000"/>
                </a:schemeClr>
              </a:gs>
            </a:gsLst>
            <a:lin ang="600000" scaled="0"/>
          </a:gradFill>
          <a:ln w="48331" cap="flat">
            <a:noFill/>
            <a:prstDash val="solid"/>
            <a:miter/>
          </a:ln>
        </p:spPr>
        <p:txBody>
          <a:bodyPr rtlCol="0" anchor="ctr"/>
          <a:lstStyle/>
          <a:p>
            <a:endParaRPr lang="zh-CN" altLang="en-US">
              <a:solidFill>
                <a:schemeClr val="tx1"/>
              </a:solidFill>
            </a:endParaRPr>
          </a:p>
        </p:txBody>
      </p:sp>
      <p:sp>
        <p:nvSpPr>
          <p:cNvPr id="26" name="任意多边形: 形状 7"/>
          <p:cNvSpPr/>
          <p:nvPr>
            <p:custDataLst>
              <p:tags r:id="rId14"/>
            </p:custDataLst>
          </p:nvPr>
        </p:nvSpPr>
        <p:spPr>
          <a:xfrm>
            <a:off x="5717540" y="4864736"/>
            <a:ext cx="808347" cy="862485"/>
          </a:xfrm>
          <a:custGeom>
            <a:avLst/>
            <a:gdLst>
              <a:gd name="connsiteX0" fmla="*/ 1385888 w 1450657"/>
              <a:gd name="connsiteY0" fmla="*/ 0 h 1547812"/>
              <a:gd name="connsiteX1" fmla="*/ 1450658 w 1450657"/>
              <a:gd name="connsiteY1" fmla="*/ 1547812 h 1547812"/>
              <a:gd name="connsiteX2" fmla="*/ 0 w 1450657"/>
              <a:gd name="connsiteY2" fmla="*/ 1023938 h 1547812"/>
            </a:gdLst>
            <a:ahLst/>
            <a:cxnLst>
              <a:cxn ang="0">
                <a:pos x="connsiteX0" y="connsiteY0"/>
              </a:cxn>
              <a:cxn ang="0">
                <a:pos x="connsiteX1" y="connsiteY1"/>
              </a:cxn>
              <a:cxn ang="0">
                <a:pos x="connsiteX2" y="connsiteY2"/>
              </a:cxn>
            </a:cxnLst>
            <a:rect l="l" t="t" r="r" b="b"/>
            <a:pathLst>
              <a:path w="1450657" h="1547812">
                <a:moveTo>
                  <a:pt x="1385888" y="0"/>
                </a:moveTo>
                <a:lnTo>
                  <a:pt x="1450658" y="1547812"/>
                </a:lnTo>
                <a:lnTo>
                  <a:pt x="0" y="1023938"/>
                </a:lnTo>
                <a:close/>
              </a:path>
            </a:pathLst>
          </a:custGeom>
          <a:gradFill flip="none" rotWithShape="1">
            <a:gsLst>
              <a:gs pos="36000">
                <a:schemeClr val="accent1">
                  <a:lumMod val="75000"/>
                  <a:alpha val="100000"/>
                </a:schemeClr>
              </a:gs>
              <a:gs pos="100000">
                <a:schemeClr val="accent1">
                  <a:lumMod val="70000"/>
                  <a:lumOff val="30000"/>
                  <a:alpha val="100000"/>
                </a:schemeClr>
              </a:gs>
            </a:gsLst>
            <a:lin ang="1800000" scaled="0"/>
            <a:tileRect/>
          </a:gradFill>
          <a:ln w="48331" cap="flat">
            <a:noFill/>
            <a:prstDash val="solid"/>
            <a:miter/>
          </a:ln>
        </p:spPr>
        <p:txBody>
          <a:bodyPr rtlCol="0" anchor="ctr"/>
          <a:lstStyle/>
          <a:p>
            <a:endParaRPr lang="zh-CN" altLang="en-US">
              <a:solidFill>
                <a:schemeClr val="tx1"/>
              </a:solidFill>
            </a:endParaRPr>
          </a:p>
        </p:txBody>
      </p:sp>
      <p:sp>
        <p:nvSpPr>
          <p:cNvPr id="27" name="任意多边形: 形状 9"/>
          <p:cNvSpPr/>
          <p:nvPr>
            <p:custDataLst>
              <p:tags r:id="rId15"/>
            </p:custDataLst>
          </p:nvPr>
        </p:nvSpPr>
        <p:spPr>
          <a:xfrm>
            <a:off x="6406515" y="4324351"/>
            <a:ext cx="513775" cy="702726"/>
          </a:xfrm>
          <a:custGeom>
            <a:avLst/>
            <a:gdLst>
              <a:gd name="connsiteX0" fmla="*/ 149542 w 922019"/>
              <a:gd name="connsiteY0" fmla="*/ 969645 h 1261109"/>
              <a:gd name="connsiteX1" fmla="*/ 0 w 922019"/>
              <a:gd name="connsiteY1" fmla="*/ 0 h 1261109"/>
              <a:gd name="connsiteX2" fmla="*/ 922020 w 922019"/>
              <a:gd name="connsiteY2" fmla="*/ 1261110 h 1261109"/>
            </a:gdLst>
            <a:ahLst/>
            <a:cxnLst>
              <a:cxn ang="0">
                <a:pos x="connsiteX0" y="connsiteY0"/>
              </a:cxn>
              <a:cxn ang="0">
                <a:pos x="connsiteX1" y="connsiteY1"/>
              </a:cxn>
              <a:cxn ang="0">
                <a:pos x="connsiteX2" y="connsiteY2"/>
              </a:cxn>
            </a:cxnLst>
            <a:rect l="l" t="t" r="r" b="b"/>
            <a:pathLst>
              <a:path w="922019" h="1261109">
                <a:moveTo>
                  <a:pt x="149542" y="969645"/>
                </a:moveTo>
                <a:lnTo>
                  <a:pt x="0" y="0"/>
                </a:lnTo>
                <a:lnTo>
                  <a:pt x="922020" y="1261110"/>
                </a:lnTo>
                <a:close/>
              </a:path>
            </a:pathLst>
          </a:custGeom>
          <a:gradFill>
            <a:gsLst>
              <a:gs pos="1000">
                <a:schemeClr val="accent1">
                  <a:lumMod val="60000"/>
                  <a:lumOff val="40000"/>
                  <a:alpha val="100000"/>
                </a:schemeClr>
              </a:gs>
              <a:gs pos="92000">
                <a:schemeClr val="accent1">
                  <a:alpha val="100000"/>
                </a:schemeClr>
              </a:gs>
            </a:gsLst>
            <a:lin ang="9600000" scaled="0"/>
          </a:gradFill>
          <a:ln w="48331" cap="flat">
            <a:noFill/>
            <a:prstDash val="solid"/>
            <a:miter/>
          </a:ln>
        </p:spPr>
        <p:txBody>
          <a:bodyPr rtlCol="0" anchor="ctr"/>
          <a:lstStyle/>
          <a:p>
            <a:endParaRPr lang="zh-CN" altLang="en-US">
              <a:solidFill>
                <a:schemeClr val="tx1"/>
              </a:solidFill>
            </a:endParaRPr>
          </a:p>
        </p:txBody>
      </p:sp>
      <p:sp>
        <p:nvSpPr>
          <p:cNvPr id="28" name="任意多边形: 形状 10"/>
          <p:cNvSpPr/>
          <p:nvPr>
            <p:custDataLst>
              <p:tags r:id="rId16"/>
            </p:custDataLst>
          </p:nvPr>
        </p:nvSpPr>
        <p:spPr>
          <a:xfrm>
            <a:off x="6489700" y="4864736"/>
            <a:ext cx="430446" cy="862485"/>
          </a:xfrm>
          <a:custGeom>
            <a:avLst/>
            <a:gdLst>
              <a:gd name="connsiteX0" fmla="*/ 0 w 772477"/>
              <a:gd name="connsiteY0" fmla="*/ 0 h 1547812"/>
              <a:gd name="connsiteX1" fmla="*/ 772477 w 772477"/>
              <a:gd name="connsiteY1" fmla="*/ 291465 h 1547812"/>
              <a:gd name="connsiteX2" fmla="*/ 64770 w 772477"/>
              <a:gd name="connsiteY2" fmla="*/ 1547812 h 1547812"/>
            </a:gdLst>
            <a:ahLst/>
            <a:cxnLst>
              <a:cxn ang="0">
                <a:pos x="connsiteX0" y="connsiteY0"/>
              </a:cxn>
              <a:cxn ang="0">
                <a:pos x="connsiteX1" y="connsiteY1"/>
              </a:cxn>
              <a:cxn ang="0">
                <a:pos x="connsiteX2" y="connsiteY2"/>
              </a:cxn>
            </a:cxnLst>
            <a:rect l="l" t="t" r="r" b="b"/>
            <a:pathLst>
              <a:path w="772477" h="1547812">
                <a:moveTo>
                  <a:pt x="0" y="0"/>
                </a:moveTo>
                <a:lnTo>
                  <a:pt x="772477" y="291465"/>
                </a:lnTo>
                <a:lnTo>
                  <a:pt x="64770" y="1547812"/>
                </a:lnTo>
                <a:close/>
              </a:path>
            </a:pathLst>
          </a:custGeom>
          <a:gradFill>
            <a:gsLst>
              <a:gs pos="28000">
                <a:schemeClr val="accent1">
                  <a:lumMod val="75000"/>
                  <a:alpha val="100000"/>
                </a:schemeClr>
              </a:gs>
              <a:gs pos="100000">
                <a:schemeClr val="accent1">
                  <a:lumMod val="70000"/>
                  <a:lumOff val="30000"/>
                  <a:alpha val="100000"/>
                </a:schemeClr>
              </a:gs>
            </a:gsLst>
            <a:lin ang="21594000" scaled="0"/>
          </a:gradFill>
          <a:ln w="48331" cap="flat">
            <a:noFill/>
            <a:prstDash val="solid"/>
            <a:miter/>
          </a:ln>
        </p:spPr>
        <p:txBody>
          <a:bodyPr rtlCol="0" anchor="ctr"/>
          <a:lstStyle/>
          <a:p>
            <a:endParaRPr lang="zh-CN" altLang="en-US">
              <a:solidFill>
                <a:schemeClr val="tx1"/>
              </a:solidFill>
            </a:endParaRPr>
          </a:p>
        </p:txBody>
      </p:sp>
      <p:sp>
        <p:nvSpPr>
          <p:cNvPr id="29" name="任意多边形: 形状 11"/>
          <p:cNvSpPr/>
          <p:nvPr>
            <p:custDataLst>
              <p:tags r:id="rId17"/>
            </p:custDataLst>
          </p:nvPr>
        </p:nvSpPr>
        <p:spPr>
          <a:xfrm>
            <a:off x="5622925" y="4324351"/>
            <a:ext cx="866730" cy="540314"/>
          </a:xfrm>
          <a:custGeom>
            <a:avLst/>
            <a:gdLst>
              <a:gd name="connsiteX0" fmla="*/ 0 w 1555432"/>
              <a:gd name="connsiteY0" fmla="*/ 372428 h 969645"/>
              <a:gd name="connsiteX1" fmla="*/ 1405890 w 1555432"/>
              <a:gd name="connsiteY1" fmla="*/ 0 h 969645"/>
              <a:gd name="connsiteX2" fmla="*/ 1555433 w 1555432"/>
              <a:gd name="connsiteY2" fmla="*/ 969645 h 969645"/>
            </a:gdLst>
            <a:ahLst/>
            <a:cxnLst>
              <a:cxn ang="0">
                <a:pos x="connsiteX0" y="connsiteY0"/>
              </a:cxn>
              <a:cxn ang="0">
                <a:pos x="connsiteX1" y="connsiteY1"/>
              </a:cxn>
              <a:cxn ang="0">
                <a:pos x="connsiteX2" y="connsiteY2"/>
              </a:cxn>
            </a:cxnLst>
            <a:rect l="l" t="t" r="r" b="b"/>
            <a:pathLst>
              <a:path w="1555432" h="969645">
                <a:moveTo>
                  <a:pt x="0" y="372428"/>
                </a:moveTo>
                <a:lnTo>
                  <a:pt x="1405890" y="0"/>
                </a:lnTo>
                <a:lnTo>
                  <a:pt x="1555433" y="969645"/>
                </a:lnTo>
                <a:close/>
              </a:path>
            </a:pathLst>
          </a:custGeom>
          <a:gradFill flip="none" rotWithShape="1">
            <a:gsLst>
              <a:gs pos="0">
                <a:schemeClr val="accent1">
                  <a:lumMod val="55000"/>
                  <a:lumOff val="45000"/>
                  <a:alpha val="100000"/>
                </a:schemeClr>
              </a:gs>
              <a:gs pos="100000">
                <a:schemeClr val="accent1">
                  <a:alpha val="100000"/>
                </a:schemeClr>
              </a:gs>
            </a:gsLst>
            <a:lin ang="7200000" scaled="0"/>
            <a:tileRect/>
          </a:gradFill>
          <a:ln w="48331" cap="flat">
            <a:noFill/>
            <a:prstDash val="solid"/>
            <a:miter/>
          </a:ln>
        </p:spPr>
        <p:txBody>
          <a:bodyPr rtlCol="0" anchor="ctr"/>
          <a:lstStyle/>
          <a:p>
            <a:endParaRPr lang="zh-CN" altLang="en-US">
              <a:solidFill>
                <a:schemeClr val="tx1"/>
              </a:solidFill>
            </a:endParaRPr>
          </a:p>
        </p:txBody>
      </p:sp>
      <p:sp>
        <p:nvSpPr>
          <p:cNvPr id="30" name="任意多边形: 形状 12"/>
          <p:cNvSpPr/>
          <p:nvPr>
            <p:custDataLst>
              <p:tags r:id="rId18"/>
            </p:custDataLst>
          </p:nvPr>
        </p:nvSpPr>
        <p:spPr>
          <a:xfrm>
            <a:off x="5622925" y="4531996"/>
            <a:ext cx="866730" cy="903353"/>
          </a:xfrm>
          <a:custGeom>
            <a:avLst/>
            <a:gdLst>
              <a:gd name="connsiteX0" fmla="*/ 0 w 1555432"/>
              <a:gd name="connsiteY0" fmla="*/ 0 h 1621155"/>
              <a:gd name="connsiteX1" fmla="*/ 1555433 w 1555432"/>
              <a:gd name="connsiteY1" fmla="*/ 597218 h 1621155"/>
              <a:gd name="connsiteX2" fmla="*/ 169545 w 1555432"/>
              <a:gd name="connsiteY2" fmla="*/ 1621155 h 1621155"/>
            </a:gdLst>
            <a:ahLst/>
            <a:cxnLst>
              <a:cxn ang="0">
                <a:pos x="connsiteX0" y="connsiteY0"/>
              </a:cxn>
              <a:cxn ang="0">
                <a:pos x="connsiteX1" y="connsiteY1"/>
              </a:cxn>
              <a:cxn ang="0">
                <a:pos x="connsiteX2" y="connsiteY2"/>
              </a:cxn>
            </a:cxnLst>
            <a:rect l="l" t="t" r="r" b="b"/>
            <a:pathLst>
              <a:path w="1555432" h="1621155">
                <a:moveTo>
                  <a:pt x="0" y="0"/>
                </a:moveTo>
                <a:lnTo>
                  <a:pt x="1555433" y="597218"/>
                </a:lnTo>
                <a:lnTo>
                  <a:pt x="169545" y="1621155"/>
                </a:lnTo>
                <a:close/>
              </a:path>
            </a:pathLst>
          </a:custGeom>
          <a:gradFill flip="none" rotWithShape="1">
            <a:gsLst>
              <a:gs pos="0">
                <a:schemeClr val="accent1">
                  <a:lumMod val="36000"/>
                  <a:lumOff val="64000"/>
                  <a:alpha val="100000"/>
                </a:schemeClr>
              </a:gs>
              <a:gs pos="100000">
                <a:schemeClr val="accent1">
                  <a:lumMod val="77000"/>
                  <a:lumOff val="23000"/>
                  <a:alpha val="100000"/>
                </a:schemeClr>
              </a:gs>
            </a:gsLst>
            <a:lin ang="2700000" scaled="1"/>
            <a:tileRect/>
          </a:gradFill>
          <a:ln w="48331" cap="flat">
            <a:noFill/>
            <a:prstDash val="solid"/>
            <a:miter/>
          </a:ln>
        </p:spPr>
        <p:txBody>
          <a:bodyPr rtlCol="0" anchor="ctr"/>
          <a:lstStyle/>
          <a:p>
            <a:endParaRPr lang="zh-CN" altLang="en-US">
              <a:solidFill>
                <a:schemeClr val="tx1"/>
              </a:solidFill>
            </a:endParaRPr>
          </a:p>
        </p:txBody>
      </p:sp>
      <p:sp>
        <p:nvSpPr>
          <p:cNvPr id="31" name="椭圆 30"/>
          <p:cNvSpPr/>
          <p:nvPr>
            <p:custDataLst>
              <p:tags r:id="rId19"/>
            </p:custDataLst>
          </p:nvPr>
        </p:nvSpPr>
        <p:spPr>
          <a:xfrm rot="20464926">
            <a:off x="4723130" y="4838066"/>
            <a:ext cx="2828015" cy="590804"/>
          </a:xfrm>
          <a:prstGeom prst="ellipse">
            <a:avLst/>
          </a:prstGeom>
          <a:noFill/>
          <a:ln w="9525">
            <a:gradFill flip="none" rotWithShape="1">
              <a:gsLst>
                <a:gs pos="0">
                  <a:schemeClr val="accent1">
                    <a:alpha val="100000"/>
                  </a:schemeClr>
                </a:gs>
                <a:gs pos="100000">
                  <a:schemeClr val="accent1">
                    <a:alpha val="0"/>
                  </a:schemeClr>
                </a:gs>
              </a:gsLst>
              <a:lin ang="162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2" name="椭圆 31"/>
          <p:cNvSpPr/>
          <p:nvPr>
            <p:custDataLst>
              <p:tags r:id="rId20"/>
            </p:custDataLst>
          </p:nvPr>
        </p:nvSpPr>
        <p:spPr>
          <a:xfrm rot="997938">
            <a:off x="4833620" y="4838066"/>
            <a:ext cx="2606541" cy="590804"/>
          </a:xfrm>
          <a:prstGeom prst="ellipse">
            <a:avLst/>
          </a:prstGeom>
          <a:noFill/>
          <a:ln w="19050">
            <a:gradFill flip="none" rotWithShape="1">
              <a:gsLst>
                <a:gs pos="0">
                  <a:schemeClr val="accent1">
                    <a:alpha val="100000"/>
                  </a:schemeClr>
                </a:gs>
                <a:gs pos="100000">
                  <a:schemeClr val="accent1">
                    <a:alpha val="0"/>
                  </a:schemeClr>
                </a:gs>
              </a:gsLst>
              <a:lin ang="16200000" scaled="1"/>
              <a:tileRect/>
            </a:gra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3" name="椭圆 32"/>
          <p:cNvSpPr/>
          <p:nvPr>
            <p:custDataLst>
              <p:tags r:id="rId21"/>
            </p:custDataLst>
          </p:nvPr>
        </p:nvSpPr>
        <p:spPr>
          <a:xfrm rot="19668910">
            <a:off x="4642485" y="4838066"/>
            <a:ext cx="2828015" cy="590804"/>
          </a:xfrm>
          <a:prstGeom prst="ellipse">
            <a:avLst/>
          </a:prstGeom>
          <a:noFill/>
          <a:ln w="19050">
            <a:gradFill flip="none" rotWithShape="1">
              <a:gsLst>
                <a:gs pos="1000">
                  <a:schemeClr val="accent1">
                    <a:lumMod val="60000"/>
                    <a:lumOff val="40000"/>
                    <a:alpha val="100000"/>
                  </a:schemeClr>
                </a:gs>
                <a:gs pos="100000">
                  <a:schemeClr val="accent1">
                    <a:alpha val="0"/>
                  </a:schemeClr>
                </a:gs>
              </a:gsLst>
              <a:lin ang="16200000" scaled="1"/>
              <a:tileRect/>
            </a:gradFill>
            <a:prstDash val="dash"/>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4" name="椭圆 33"/>
          <p:cNvSpPr/>
          <p:nvPr>
            <p:custDataLst>
              <p:tags r:id="rId22"/>
            </p:custDataLst>
          </p:nvPr>
        </p:nvSpPr>
        <p:spPr>
          <a:xfrm>
            <a:off x="6965315" y="5023486"/>
            <a:ext cx="110257" cy="110257"/>
          </a:xfrm>
          <a:prstGeom prst="ellipse">
            <a:avLst/>
          </a:prstGeom>
          <a:gradFill>
            <a:gsLst>
              <a:gs pos="1000">
                <a:schemeClr val="accent1">
                  <a:lumMod val="75000"/>
                  <a:alpha val="100000"/>
                </a:schemeClr>
              </a:gs>
              <a:gs pos="100000">
                <a:schemeClr val="accent1">
                  <a:alpha val="100000"/>
                </a:schemeClr>
              </a:gs>
            </a:gsLst>
            <a:lin ang="16200000" scaled="1"/>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35" name="椭圆 34"/>
          <p:cNvSpPr/>
          <p:nvPr>
            <p:custDataLst>
              <p:tags r:id="rId23"/>
            </p:custDataLst>
          </p:nvPr>
        </p:nvSpPr>
        <p:spPr>
          <a:xfrm>
            <a:off x="6337300" y="5437506"/>
            <a:ext cx="110257" cy="110257"/>
          </a:xfrm>
          <a:prstGeom prst="ellipse">
            <a:avLst/>
          </a:prstGeom>
          <a:gradFill flip="none" rotWithShape="1">
            <a:gsLst>
              <a:gs pos="1000">
                <a:schemeClr val="accent1">
                  <a:lumMod val="20000"/>
                  <a:lumOff val="80000"/>
                  <a:alpha val="100000"/>
                </a:schemeClr>
              </a:gs>
              <a:gs pos="100000">
                <a:schemeClr val="accent1">
                  <a:alpha val="100000"/>
                </a:schemeClr>
              </a:gs>
            </a:gsLst>
            <a:lin ang="2700000" scaled="1"/>
            <a:tileRect/>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7.1.4  </a:t>
            </a:r>
            <a:r>
              <a:rPr lang="zh-CN" altLang="en-US" sz="3200" dirty="0">
                <a:solidFill>
                  <a:prstClr val="white"/>
                </a:solidFill>
                <a:latin typeface="微软雅黑" panose="020B0503020204020204" pitchFamily="34" charset="-122"/>
                <a:ea typeface="微软雅黑" panose="020B0503020204020204" pitchFamily="34" charset="-122"/>
                <a:sym typeface="+mn-ea"/>
              </a:rPr>
              <a:t>光衰减器</a:t>
            </a:r>
          </a:p>
        </p:txBody>
      </p:sp>
      <p:sp>
        <p:nvSpPr>
          <p:cNvPr id="4" name="文本框 3"/>
          <p:cNvSpPr txBox="1"/>
          <p:nvPr/>
        </p:nvSpPr>
        <p:spPr>
          <a:xfrm>
            <a:off x="483581" y="2233815"/>
            <a:ext cx="11088370" cy="3046095"/>
          </a:xfrm>
          <a:prstGeom prst="rect">
            <a:avLst/>
          </a:prstGeom>
          <a:noFill/>
        </p:spPr>
        <p:txBody>
          <a:bodyPr wrap="square" rtlCol="0">
            <a:spAutoFit/>
          </a:bodyPr>
          <a:lstStyle/>
          <a:p>
            <a:r>
              <a:rPr lang="en-US" altLang="zh-CN" sz="2400" dirty="0" smtClean="0">
                <a:solidFill>
                  <a:srgbClr val="FF0000"/>
                </a:solidFill>
              </a:rPr>
              <a:t>        3</a:t>
            </a:r>
            <a:r>
              <a:rPr lang="en-US" altLang="zh-CN" sz="2400" dirty="0">
                <a:solidFill>
                  <a:srgbClr val="FF0000"/>
                </a:solidFill>
              </a:rPr>
              <a:t>.</a:t>
            </a:r>
            <a:r>
              <a:rPr lang="zh-CN" altLang="en-US" sz="2400" dirty="0">
                <a:solidFill>
                  <a:srgbClr val="FF0000"/>
                </a:solidFill>
              </a:rPr>
              <a:t>衰减片型光衰减器</a:t>
            </a:r>
          </a:p>
          <a:p>
            <a:r>
              <a:rPr lang="zh-CN" altLang="en-US" sz="2400" dirty="0" smtClean="0">
                <a:solidFill>
                  <a:prstClr val="black"/>
                </a:solidFill>
              </a:rPr>
              <a:t>       衰减</a:t>
            </a:r>
            <a:r>
              <a:rPr lang="zh-CN" altLang="en-US" sz="2400" dirty="0">
                <a:solidFill>
                  <a:prstClr val="black"/>
                </a:solidFill>
              </a:rPr>
              <a:t>片型光衰减器是将具有吸收特性的衰减片通过机械装置直接固定在光纤端面或准直光路中的衰减器，主要有双轮式可变光衰减器、平移式光衰减器、智能型机械式光衰减器三种类型。</a:t>
            </a:r>
          </a:p>
          <a:p>
            <a:r>
              <a:rPr lang="en-US" altLang="zh-CN" sz="2400" dirty="0" smtClean="0">
                <a:solidFill>
                  <a:srgbClr val="FF0000"/>
                </a:solidFill>
              </a:rPr>
              <a:t>        4</a:t>
            </a:r>
            <a:r>
              <a:rPr lang="en-US" altLang="zh-CN" sz="2400" dirty="0">
                <a:solidFill>
                  <a:srgbClr val="FF0000"/>
                </a:solidFill>
              </a:rPr>
              <a:t>.</a:t>
            </a:r>
            <a:r>
              <a:rPr lang="zh-CN" altLang="en-US" sz="2400" dirty="0">
                <a:solidFill>
                  <a:srgbClr val="FF0000"/>
                </a:solidFill>
              </a:rPr>
              <a:t>液晶型光衰减器</a:t>
            </a:r>
          </a:p>
          <a:p>
            <a:r>
              <a:rPr lang="zh-CN" altLang="en-US" sz="2400" dirty="0" smtClean="0">
                <a:solidFill>
                  <a:prstClr val="black"/>
                </a:solidFill>
              </a:rPr>
              <a:t>       液晶</a:t>
            </a:r>
            <a:r>
              <a:rPr lang="zh-CN" altLang="en-US" sz="2400" dirty="0">
                <a:solidFill>
                  <a:prstClr val="black"/>
                </a:solidFill>
              </a:rPr>
              <a:t>型光衰减器是利用液晶的电光效应制作的光衰减器。</a:t>
            </a:r>
          </a:p>
          <a:p>
            <a:r>
              <a:rPr lang="zh-CN" altLang="en-US" sz="2400" dirty="0">
                <a:solidFill>
                  <a:prstClr val="black"/>
                </a:solidFill>
              </a:rPr>
              <a:t>光通信系统中光衰减器要求插损低、回损高、衰减量可调范围大、衰减精度高、分辨率线性度高、分辨率重复性好、环境性能好。</a:t>
            </a:r>
          </a:p>
        </p:txBody>
      </p:sp>
    </p:spTree>
    <p:extLst>
      <p:ext uri="{BB962C8B-B14F-4D97-AF65-F5344CB8AC3E}">
        <p14:creationId xmlns:p14="http://schemas.microsoft.com/office/powerpoint/2010/main" val="41805343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10820632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7.1.5  </a:t>
            </a:r>
            <a:r>
              <a:rPr lang="en-US" altLang="zh-CN" sz="3200" dirty="0">
                <a:solidFill>
                  <a:prstClr val="white"/>
                </a:solidFill>
                <a:latin typeface="微软雅黑" panose="020B0503020204020204" pitchFamily="34" charset="-122"/>
                <a:ea typeface="微软雅黑" panose="020B0503020204020204" pitchFamily="34" charset="-122"/>
                <a:sym typeface="+mn-ea"/>
              </a:rPr>
              <a:t>光隔离器和光环形器</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4" name="文本框 3"/>
          <p:cNvSpPr txBox="1"/>
          <p:nvPr/>
        </p:nvSpPr>
        <p:spPr>
          <a:xfrm>
            <a:off x="862965" y="1713865"/>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光隔离器</a:t>
            </a:r>
          </a:p>
        </p:txBody>
      </p:sp>
      <p:sp>
        <p:nvSpPr>
          <p:cNvPr id="5" name="文本框 4"/>
          <p:cNvSpPr txBox="1"/>
          <p:nvPr/>
        </p:nvSpPr>
        <p:spPr>
          <a:xfrm>
            <a:off x="909955" y="2437765"/>
            <a:ext cx="11021060" cy="1198880"/>
          </a:xfrm>
          <a:prstGeom prst="rect">
            <a:avLst/>
          </a:prstGeom>
          <a:noFill/>
        </p:spPr>
        <p:txBody>
          <a:bodyPr wrap="square" rtlCol="0">
            <a:spAutoFit/>
          </a:bodyPr>
          <a:lstStyle/>
          <a:p>
            <a:r>
              <a:rPr lang="zh-CN" altLang="en-US" sz="2400" dirty="0" smtClean="0">
                <a:solidFill>
                  <a:prstClr val="black"/>
                </a:solidFill>
              </a:rPr>
              <a:t>       光隔离器</a:t>
            </a:r>
            <a:r>
              <a:rPr lang="zh-CN" altLang="en-US" sz="2400" dirty="0">
                <a:solidFill>
                  <a:prstClr val="black"/>
                </a:solidFill>
              </a:rPr>
              <a:t>是允许光向一个方向通过而阻止向相反方向通过的无源器件。它的作用是对光的传输方向进行限制，让光只能向单方向传输，防止光路中由于各种原因产生的后向传输光对光源以及光路系统产生的不良影响。</a:t>
            </a:r>
          </a:p>
        </p:txBody>
      </p:sp>
      <p:pic>
        <p:nvPicPr>
          <p:cNvPr id="282656" name="图片 47"/>
          <p:cNvPicPr>
            <a:picLocks noChangeAspect="1"/>
          </p:cNvPicPr>
          <p:nvPr/>
        </p:nvPicPr>
        <p:blipFill>
          <a:blip r:embed="rId3"/>
          <a:stretch>
            <a:fillRect/>
          </a:stretch>
        </p:blipFill>
        <p:spPr>
          <a:xfrm>
            <a:off x="4102100" y="3838575"/>
            <a:ext cx="3154045" cy="2199005"/>
          </a:xfrm>
          <a:prstGeom prst="rect">
            <a:avLst/>
          </a:prstGeom>
          <a:noFill/>
          <a:ln>
            <a:noFill/>
          </a:ln>
        </p:spPr>
      </p:pic>
      <p:sp>
        <p:nvSpPr>
          <p:cNvPr id="6" name="文本框 5"/>
          <p:cNvSpPr txBox="1"/>
          <p:nvPr/>
        </p:nvSpPr>
        <p:spPr>
          <a:xfrm>
            <a:off x="4918075" y="6356350"/>
            <a:ext cx="4064000" cy="368300"/>
          </a:xfrm>
          <a:prstGeom prst="rect">
            <a:avLst/>
          </a:prstGeom>
          <a:noFill/>
        </p:spPr>
        <p:txBody>
          <a:bodyPr wrap="square" rtlCol="0">
            <a:spAutoFit/>
          </a:bodyPr>
          <a:lstStyle/>
          <a:p>
            <a:r>
              <a:rPr lang="zh-CN" altLang="en-US">
                <a:solidFill>
                  <a:prstClr val="black"/>
                </a:solidFill>
              </a:rPr>
              <a:t>光隔离器实物图</a:t>
            </a:r>
          </a:p>
        </p:txBody>
      </p:sp>
    </p:spTree>
    <p:extLst>
      <p:ext uri="{BB962C8B-B14F-4D97-AF65-F5344CB8AC3E}">
        <p14:creationId xmlns:p14="http://schemas.microsoft.com/office/powerpoint/2010/main" val="14963152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7.1.5  </a:t>
            </a:r>
            <a:r>
              <a:rPr lang="en-US" altLang="zh-CN" sz="3200" dirty="0">
                <a:solidFill>
                  <a:prstClr val="white"/>
                </a:solidFill>
                <a:latin typeface="微软雅黑" panose="020B0503020204020204" pitchFamily="34" charset="-122"/>
                <a:ea typeface="微软雅黑" panose="020B0503020204020204" pitchFamily="34" charset="-122"/>
                <a:sym typeface="+mn-ea"/>
              </a:rPr>
              <a:t>光隔离器和光环形器</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4" name="文本框 3"/>
          <p:cNvSpPr txBox="1"/>
          <p:nvPr/>
        </p:nvSpPr>
        <p:spPr>
          <a:xfrm>
            <a:off x="862965" y="171386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光环形器</a:t>
            </a:r>
          </a:p>
        </p:txBody>
      </p:sp>
      <p:sp>
        <p:nvSpPr>
          <p:cNvPr id="5" name="文本框 4"/>
          <p:cNvSpPr txBox="1"/>
          <p:nvPr/>
        </p:nvSpPr>
        <p:spPr>
          <a:xfrm>
            <a:off x="909955" y="2235835"/>
            <a:ext cx="11021060" cy="1938020"/>
          </a:xfrm>
          <a:prstGeom prst="rect">
            <a:avLst/>
          </a:prstGeom>
          <a:noFill/>
        </p:spPr>
        <p:txBody>
          <a:bodyPr wrap="square" rtlCol="0">
            <a:spAutoFit/>
          </a:bodyPr>
          <a:lstStyle/>
          <a:p>
            <a:r>
              <a:rPr lang="zh-CN" altLang="en-US" sz="2400" dirty="0" smtClean="0">
                <a:solidFill>
                  <a:prstClr val="black"/>
                </a:solidFill>
              </a:rPr>
              <a:t>        光环</a:t>
            </a:r>
            <a:r>
              <a:rPr lang="zh-CN" altLang="en-US" sz="2400" dirty="0">
                <a:solidFill>
                  <a:prstClr val="black"/>
                </a:solidFill>
              </a:rPr>
              <a:t>形器是一种多端口的具有非互易特性的光器件。光信号由任一端口输入时，都能按预定的数字顺序从下一端口以很小的损耗输出，而该端口通向所有其他端口的损耗都很大，成为不相通端口。如下图所示，光信号沿顺时针方向传输，由端口</a:t>
            </a:r>
            <a:r>
              <a:rPr lang="en-US" altLang="zh-CN" sz="2400" dirty="0">
                <a:solidFill>
                  <a:prstClr val="black"/>
                </a:solidFill>
              </a:rPr>
              <a:t>1</a:t>
            </a:r>
            <a:r>
              <a:rPr lang="zh-CN" altLang="en-US" sz="2400" dirty="0">
                <a:solidFill>
                  <a:prstClr val="black"/>
                </a:solidFill>
              </a:rPr>
              <a:t>输入的信号只能沿顺时针方向进入端口</a:t>
            </a:r>
            <a:r>
              <a:rPr lang="en-US" altLang="zh-CN" sz="2400" dirty="0">
                <a:solidFill>
                  <a:prstClr val="black"/>
                </a:solidFill>
              </a:rPr>
              <a:t>2</a:t>
            </a:r>
            <a:r>
              <a:rPr lang="zh-CN" altLang="en-US" sz="2400" dirty="0">
                <a:solidFill>
                  <a:prstClr val="black"/>
                </a:solidFill>
              </a:rPr>
              <a:t>，由端口</a:t>
            </a:r>
            <a:r>
              <a:rPr lang="en-US" altLang="zh-CN" sz="2400" dirty="0">
                <a:solidFill>
                  <a:prstClr val="black"/>
                </a:solidFill>
              </a:rPr>
              <a:t>2</a:t>
            </a:r>
            <a:r>
              <a:rPr lang="zh-CN" altLang="en-US" sz="2400" dirty="0">
                <a:solidFill>
                  <a:prstClr val="black"/>
                </a:solidFill>
              </a:rPr>
              <a:t>输入的信号只能沿顺时针方向进入端口</a:t>
            </a:r>
            <a:r>
              <a:rPr lang="en-US" altLang="zh-CN" sz="2400" dirty="0">
                <a:solidFill>
                  <a:prstClr val="black"/>
                </a:solidFill>
              </a:rPr>
              <a:t>3</a:t>
            </a:r>
            <a:r>
              <a:rPr lang="zh-CN" altLang="en-US" sz="2400" dirty="0">
                <a:solidFill>
                  <a:prstClr val="black"/>
                </a:solidFill>
              </a:rPr>
              <a:t>。</a:t>
            </a:r>
          </a:p>
        </p:txBody>
      </p:sp>
      <p:pic>
        <p:nvPicPr>
          <p:cNvPr id="282657" name="图片 48"/>
          <p:cNvPicPr>
            <a:picLocks noChangeAspect="1"/>
          </p:cNvPicPr>
          <p:nvPr/>
        </p:nvPicPr>
        <p:blipFill>
          <a:blip r:embed="rId3"/>
          <a:stretch>
            <a:fillRect/>
          </a:stretch>
        </p:blipFill>
        <p:spPr>
          <a:xfrm>
            <a:off x="4926965" y="4173855"/>
            <a:ext cx="2663825" cy="1875155"/>
          </a:xfrm>
          <a:prstGeom prst="rect">
            <a:avLst/>
          </a:prstGeom>
          <a:noFill/>
          <a:ln>
            <a:noFill/>
          </a:ln>
        </p:spPr>
      </p:pic>
      <p:sp>
        <p:nvSpPr>
          <p:cNvPr id="7" name="文本框 6"/>
          <p:cNvSpPr txBox="1"/>
          <p:nvPr/>
        </p:nvSpPr>
        <p:spPr>
          <a:xfrm>
            <a:off x="4987925" y="6278880"/>
            <a:ext cx="4064000" cy="368300"/>
          </a:xfrm>
          <a:prstGeom prst="rect">
            <a:avLst/>
          </a:prstGeom>
          <a:noFill/>
        </p:spPr>
        <p:txBody>
          <a:bodyPr wrap="square" rtlCol="0">
            <a:spAutoFit/>
          </a:bodyPr>
          <a:lstStyle/>
          <a:p>
            <a:r>
              <a:rPr lang="zh-CN" altLang="en-US">
                <a:solidFill>
                  <a:prstClr val="black"/>
                </a:solidFill>
              </a:rPr>
              <a:t>三端口环形器示意图</a:t>
            </a:r>
          </a:p>
        </p:txBody>
      </p:sp>
    </p:spTree>
    <p:extLst>
      <p:ext uri="{BB962C8B-B14F-4D97-AF65-F5344CB8AC3E}">
        <p14:creationId xmlns:p14="http://schemas.microsoft.com/office/powerpoint/2010/main" val="17093207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7.1  </a:t>
            </a:r>
            <a:r>
              <a:rPr lang="zh-CN" altLang="en-US" sz="3200" dirty="0">
                <a:solidFill>
                  <a:prstClr val="white"/>
                </a:solidFill>
                <a:latin typeface="微软雅黑" panose="020B0503020204020204" pitchFamily="34" charset="-122"/>
                <a:ea typeface="微软雅黑" panose="020B0503020204020204" pitchFamily="34" charset="-122"/>
              </a:rPr>
              <a:t>光器件</a:t>
            </a:r>
          </a:p>
        </p:txBody>
      </p:sp>
      <p:sp>
        <p:nvSpPr>
          <p:cNvPr id="6" name="文本框 34"/>
          <p:cNvSpPr/>
          <p:nvPr>
            <p:custDataLst>
              <p:tags r:id="rId1"/>
            </p:custDataLst>
          </p:nvPr>
        </p:nvSpPr>
        <p:spPr>
          <a:xfrm>
            <a:off x="3724910" y="20180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光纤连接器</a:t>
            </a:r>
          </a:p>
        </p:txBody>
      </p:sp>
      <p:sp>
        <p:nvSpPr>
          <p:cNvPr id="7" name="Oval 9"/>
          <p:cNvSpPr/>
          <p:nvPr>
            <p:custDataLst>
              <p:tags r:id="rId2"/>
            </p:custDataLst>
          </p:nvPr>
        </p:nvSpPr>
        <p:spPr>
          <a:xfrm>
            <a:off x="1984693" y="20894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7.1.1</a:t>
            </a:r>
          </a:p>
        </p:txBody>
      </p:sp>
      <p:sp>
        <p:nvSpPr>
          <p:cNvPr id="8198" name="文本框 34"/>
          <p:cNvSpPr/>
          <p:nvPr>
            <p:custDataLst>
              <p:tags r:id="rId3"/>
            </p:custDataLst>
          </p:nvPr>
        </p:nvSpPr>
        <p:spPr>
          <a:xfrm>
            <a:off x="3582035" y="271081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光纤适配器</a:t>
            </a:r>
          </a:p>
        </p:txBody>
      </p:sp>
      <p:sp>
        <p:nvSpPr>
          <p:cNvPr id="18" name="椭圆 17"/>
          <p:cNvSpPr/>
          <p:nvPr>
            <p:custDataLst>
              <p:tags r:id="rId4"/>
            </p:custDataLst>
          </p:nvPr>
        </p:nvSpPr>
        <p:spPr>
          <a:xfrm>
            <a:off x="8594725" y="2936875"/>
            <a:ext cx="2419350" cy="2419350"/>
          </a:xfrm>
          <a:prstGeom prst="ellipse">
            <a:avLst/>
          </a:prstGeom>
          <a:blipFill dpi="0" rotWithShape="1">
            <a:blip r:embed="rId1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68818" y="282321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7.1.2</a:t>
            </a:r>
          </a:p>
        </p:txBody>
      </p:sp>
      <p:sp>
        <p:nvSpPr>
          <p:cNvPr id="4" name="文本框 34"/>
          <p:cNvSpPr/>
          <p:nvPr>
            <p:custDataLst>
              <p:tags r:id="rId7"/>
            </p:custDataLst>
          </p:nvPr>
        </p:nvSpPr>
        <p:spPr>
          <a:xfrm>
            <a:off x="3582035" y="342519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光分支器</a:t>
            </a:r>
          </a:p>
        </p:txBody>
      </p:sp>
      <p:sp>
        <p:nvSpPr>
          <p:cNvPr id="8" name="Oval 9"/>
          <p:cNvSpPr/>
          <p:nvPr>
            <p:custDataLst>
              <p:tags r:id="rId8"/>
            </p:custDataLst>
          </p:nvPr>
        </p:nvSpPr>
        <p:spPr>
          <a:xfrm>
            <a:off x="1968818" y="353758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7.1.3</a:t>
            </a:r>
          </a:p>
        </p:txBody>
      </p:sp>
      <p:sp>
        <p:nvSpPr>
          <p:cNvPr id="9" name="文本框 34"/>
          <p:cNvSpPr/>
          <p:nvPr>
            <p:custDataLst>
              <p:tags r:id="rId9"/>
            </p:custDataLst>
          </p:nvPr>
        </p:nvSpPr>
        <p:spPr>
          <a:xfrm>
            <a:off x="3722370" y="419608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光衰减器</a:t>
            </a:r>
          </a:p>
        </p:txBody>
      </p:sp>
      <p:sp>
        <p:nvSpPr>
          <p:cNvPr id="10" name="Oval 9"/>
          <p:cNvSpPr/>
          <p:nvPr>
            <p:custDataLst>
              <p:tags r:id="rId10"/>
            </p:custDataLst>
          </p:nvPr>
        </p:nvSpPr>
        <p:spPr>
          <a:xfrm>
            <a:off x="1982153" y="426751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7.1.4</a:t>
            </a:r>
          </a:p>
        </p:txBody>
      </p:sp>
      <p:sp>
        <p:nvSpPr>
          <p:cNvPr id="11" name="文本框 34"/>
          <p:cNvSpPr/>
          <p:nvPr>
            <p:custDataLst>
              <p:tags r:id="rId11"/>
            </p:custDataLst>
          </p:nvPr>
        </p:nvSpPr>
        <p:spPr>
          <a:xfrm>
            <a:off x="3568700" y="488886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光隔离器和光环形器</a:t>
            </a:r>
          </a:p>
        </p:txBody>
      </p:sp>
      <p:sp>
        <p:nvSpPr>
          <p:cNvPr id="12" name="Oval 9"/>
          <p:cNvSpPr/>
          <p:nvPr>
            <p:custDataLst>
              <p:tags r:id="rId12"/>
            </p:custDataLst>
          </p:nvPr>
        </p:nvSpPr>
        <p:spPr>
          <a:xfrm>
            <a:off x="1955483" y="50012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7.1.5</a:t>
            </a:r>
          </a:p>
        </p:txBody>
      </p:sp>
      <p:sp>
        <p:nvSpPr>
          <p:cNvPr id="13" name="文本框 34"/>
          <p:cNvSpPr/>
          <p:nvPr>
            <p:custDataLst>
              <p:tags r:id="rId13"/>
            </p:custDataLst>
          </p:nvPr>
        </p:nvSpPr>
        <p:spPr>
          <a:xfrm>
            <a:off x="3568700" y="560324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光放大器</a:t>
            </a:r>
          </a:p>
        </p:txBody>
      </p:sp>
      <p:sp>
        <p:nvSpPr>
          <p:cNvPr id="14" name="Oval 9"/>
          <p:cNvSpPr/>
          <p:nvPr>
            <p:custDataLst>
              <p:tags r:id="rId14"/>
            </p:custDataLst>
          </p:nvPr>
        </p:nvSpPr>
        <p:spPr>
          <a:xfrm>
            <a:off x="1955483" y="571563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7.1.6</a:t>
            </a:r>
          </a:p>
        </p:txBody>
      </p:sp>
    </p:spTree>
    <p:extLst>
      <p:ext uri="{BB962C8B-B14F-4D97-AF65-F5344CB8AC3E}">
        <p14:creationId xmlns:p14="http://schemas.microsoft.com/office/powerpoint/2010/main" val="8373083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6" presetClass="entr" presetSubtype="16" fill="hold" grpId="0" nodeType="clickEffect">
                                  <p:stCondLst>
                                    <p:cond delay="0"/>
                                  </p:stCondLst>
                                  <p:childTnLst>
                                    <p:set>
                                      <p:cBhvr>
                                        <p:cTn id="98" dur="1" fill="hold">
                                          <p:stCondLst>
                                            <p:cond delay="0"/>
                                          </p:stCondLst>
                                        </p:cTn>
                                        <p:tgtEl>
                                          <p:spTgt spid="14"/>
                                        </p:tgtEl>
                                        <p:attrNameLst>
                                          <p:attrName>style.visibility</p:attrName>
                                        </p:attrNameLst>
                                      </p:cBhvr>
                                      <p:to>
                                        <p:strVal val="visible"/>
                                      </p:to>
                                    </p:set>
                                    <p:animEffect transition="in" filter="circle(in)">
                                      <p:cBhvr>
                                        <p:cTn id="99" dur="2000"/>
                                        <p:tgtEl>
                                          <p:spTgt spid="14"/>
                                        </p:tgtEl>
                                      </p:cBhvr>
                                    </p:animEffect>
                                  </p:childTnLst>
                                </p:cTn>
                              </p:par>
                            </p:childTnLst>
                          </p:cTn>
                        </p:par>
                      </p:childTnLst>
                    </p:cTn>
                  </p:par>
                  <p:par>
                    <p:cTn id="100" fill="hold">
                      <p:stCondLst>
                        <p:cond delay="indefinite"/>
                      </p:stCondLst>
                      <p:childTnLst>
                        <p:par>
                          <p:cTn id="101" fill="hold">
                            <p:stCondLst>
                              <p:cond delay="0"/>
                            </p:stCondLst>
                            <p:childTnLst>
                              <p:par>
                                <p:cTn id="102" presetID="2" presetClass="entr" presetSubtype="4" fill="hold" grpId="0" nodeType="clickEffect">
                                  <p:stCondLst>
                                    <p:cond delay="0"/>
                                  </p:stCondLst>
                                  <p:childTnLst>
                                    <p:set>
                                      <p:cBhvr>
                                        <p:cTn id="103" dur="1" fill="hold">
                                          <p:stCondLst>
                                            <p:cond delay="0"/>
                                          </p:stCondLst>
                                        </p:cTn>
                                        <p:tgtEl>
                                          <p:spTgt spid="13"/>
                                        </p:tgtEl>
                                        <p:attrNameLst>
                                          <p:attrName>style.visibility</p:attrName>
                                        </p:attrNameLst>
                                      </p:cBhvr>
                                      <p:to>
                                        <p:strVal val="visible"/>
                                      </p:to>
                                    </p:set>
                                    <p:anim calcmode="lin" valueType="num">
                                      <p:cBhvr additive="base">
                                        <p:cTn id="104" dur="500" fill="hold"/>
                                        <p:tgtEl>
                                          <p:spTgt spid="13"/>
                                        </p:tgtEl>
                                        <p:attrNameLst>
                                          <p:attrName>ppt_x</p:attrName>
                                        </p:attrNameLst>
                                      </p:cBhvr>
                                      <p:tavLst>
                                        <p:tav tm="0">
                                          <p:val>
                                            <p:strVal val="#ppt_x"/>
                                          </p:val>
                                        </p:tav>
                                        <p:tav tm="100000">
                                          <p:val>
                                            <p:strVal val="#ppt_x"/>
                                          </p:val>
                                        </p:tav>
                                      </p:tavLst>
                                    </p:anim>
                                    <p:anim calcmode="lin" valueType="num">
                                      <p:cBhvr additive="base">
                                        <p:cTn id="105"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P spid="13" grpId="0"/>
      <p:bldP spid="14" grpId="0" bldLvl="0" animBg="1"/>
    </p:bld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7.1.6  </a:t>
            </a:r>
            <a:r>
              <a:rPr lang="en-US" altLang="zh-CN" sz="3200" dirty="0">
                <a:solidFill>
                  <a:prstClr val="white"/>
                </a:solidFill>
                <a:latin typeface="微软雅黑" panose="020B0503020204020204" pitchFamily="34" charset="-122"/>
                <a:ea typeface="微软雅黑" panose="020B0503020204020204" pitchFamily="34" charset="-122"/>
                <a:sym typeface="+mn-ea"/>
              </a:rPr>
              <a:t>光</a:t>
            </a:r>
            <a:r>
              <a:rPr lang="zh-CN" altLang="en-US" sz="3200" dirty="0">
                <a:solidFill>
                  <a:prstClr val="white"/>
                </a:solidFill>
                <a:latin typeface="微软雅黑" panose="020B0503020204020204" pitchFamily="34" charset="-122"/>
                <a:ea typeface="微软雅黑" panose="020B0503020204020204" pitchFamily="34" charset="-122"/>
                <a:sym typeface="+mn-ea"/>
              </a:rPr>
              <a:t>放大器</a:t>
            </a:r>
          </a:p>
        </p:txBody>
      </p:sp>
      <p:sp>
        <p:nvSpPr>
          <p:cNvPr id="4" name="文本框 3"/>
          <p:cNvSpPr txBox="1"/>
          <p:nvPr/>
        </p:nvSpPr>
        <p:spPr>
          <a:xfrm>
            <a:off x="909955" y="1502410"/>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光放大器的类型</a:t>
            </a:r>
          </a:p>
        </p:txBody>
      </p:sp>
      <p:sp>
        <p:nvSpPr>
          <p:cNvPr id="5" name="文本框 4"/>
          <p:cNvSpPr txBox="1"/>
          <p:nvPr/>
        </p:nvSpPr>
        <p:spPr>
          <a:xfrm>
            <a:off x="909955" y="2148840"/>
            <a:ext cx="10309225" cy="1568450"/>
          </a:xfrm>
          <a:prstGeom prst="rect">
            <a:avLst/>
          </a:prstGeom>
          <a:noFill/>
        </p:spPr>
        <p:txBody>
          <a:bodyPr wrap="square" rtlCol="0">
            <a:spAutoFit/>
          </a:bodyPr>
          <a:lstStyle/>
          <a:p>
            <a:r>
              <a:rPr lang="zh-CN" altLang="en-US" sz="2400" dirty="0" smtClean="0">
                <a:solidFill>
                  <a:prstClr val="black"/>
                </a:solidFill>
              </a:rPr>
              <a:t>       光</a:t>
            </a:r>
            <a:r>
              <a:rPr lang="zh-CN" altLang="en-US" sz="2400" dirty="0">
                <a:solidFill>
                  <a:prstClr val="black"/>
                </a:solidFill>
              </a:rPr>
              <a:t>放大器主要分为半导体光放大器（</a:t>
            </a:r>
            <a:r>
              <a:rPr lang="en-US" altLang="zh-CN" sz="2400" dirty="0">
                <a:solidFill>
                  <a:prstClr val="black"/>
                </a:solidFill>
              </a:rPr>
              <a:t>SOA</a:t>
            </a:r>
            <a:r>
              <a:rPr lang="zh-CN" altLang="en-US" sz="2400" dirty="0">
                <a:solidFill>
                  <a:prstClr val="black"/>
                </a:solidFill>
              </a:rPr>
              <a:t>）、掺稀土元素光纤放大器、非线性光纤放大器三大类。其中，掺稀土元素光纤放大器主要有掺铒光纤放大器（</a:t>
            </a:r>
            <a:r>
              <a:rPr lang="en-US" altLang="zh-CN" sz="2400" dirty="0">
                <a:solidFill>
                  <a:prstClr val="black"/>
                </a:solidFill>
              </a:rPr>
              <a:t>EDFA</a:t>
            </a:r>
            <a:r>
              <a:rPr lang="zh-CN" altLang="en-US" sz="2400" dirty="0">
                <a:solidFill>
                  <a:prstClr val="black"/>
                </a:solidFill>
              </a:rPr>
              <a:t>）、掺镨光纤放大器（</a:t>
            </a:r>
            <a:r>
              <a:rPr lang="en-US" altLang="zh-CN" sz="2400" dirty="0">
                <a:solidFill>
                  <a:prstClr val="black"/>
                </a:solidFill>
              </a:rPr>
              <a:t>PDFA</a:t>
            </a:r>
            <a:r>
              <a:rPr lang="zh-CN" altLang="en-US" sz="2400" dirty="0">
                <a:solidFill>
                  <a:prstClr val="black"/>
                </a:solidFill>
              </a:rPr>
              <a:t>）两种，非线性光纤放大器有拉曼光纤放大器（</a:t>
            </a:r>
            <a:r>
              <a:rPr lang="en-US" altLang="zh-CN" sz="2400" dirty="0">
                <a:solidFill>
                  <a:prstClr val="black"/>
                </a:solidFill>
              </a:rPr>
              <a:t>FRA</a:t>
            </a:r>
            <a:r>
              <a:rPr lang="zh-CN" altLang="en-US" sz="2400" dirty="0">
                <a:solidFill>
                  <a:prstClr val="black"/>
                </a:solidFill>
              </a:rPr>
              <a:t>）、布里渊光纤放大器（</a:t>
            </a:r>
            <a:r>
              <a:rPr lang="en-US" altLang="zh-CN" sz="2400" dirty="0">
                <a:solidFill>
                  <a:prstClr val="black"/>
                </a:solidFill>
              </a:rPr>
              <a:t>FBA</a:t>
            </a:r>
            <a:r>
              <a:rPr lang="zh-CN" altLang="en-US" sz="2400" dirty="0">
                <a:solidFill>
                  <a:prstClr val="black"/>
                </a:solidFill>
              </a:rPr>
              <a:t>）两种。</a:t>
            </a:r>
          </a:p>
        </p:txBody>
      </p:sp>
      <p:sp>
        <p:nvSpPr>
          <p:cNvPr id="6" name="文本框 5"/>
          <p:cNvSpPr txBox="1"/>
          <p:nvPr/>
        </p:nvSpPr>
        <p:spPr>
          <a:xfrm>
            <a:off x="862965" y="3841750"/>
            <a:ext cx="958596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掺铒光纤放大器的结构分类、特性及性能指标</a:t>
            </a:r>
          </a:p>
        </p:txBody>
      </p:sp>
      <p:sp>
        <p:nvSpPr>
          <p:cNvPr id="7" name="文本框 6"/>
          <p:cNvSpPr txBox="1"/>
          <p:nvPr/>
        </p:nvSpPr>
        <p:spPr>
          <a:xfrm>
            <a:off x="1024255" y="4488180"/>
            <a:ext cx="10821035" cy="1568450"/>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）掺铒光放大器的结构分类</a:t>
            </a:r>
          </a:p>
          <a:p>
            <a:r>
              <a:rPr lang="zh-CN" altLang="en-US" sz="2400" dirty="0" smtClean="0">
                <a:solidFill>
                  <a:prstClr val="black"/>
                </a:solidFill>
              </a:rPr>
              <a:t>       掺</a:t>
            </a:r>
            <a:r>
              <a:rPr lang="zh-CN" altLang="en-US" sz="2400" dirty="0">
                <a:solidFill>
                  <a:prstClr val="black"/>
                </a:solidFill>
              </a:rPr>
              <a:t>铒（</a:t>
            </a:r>
            <a:r>
              <a:rPr lang="en-US" altLang="zh-CN" sz="2400" dirty="0">
                <a:solidFill>
                  <a:prstClr val="black"/>
                </a:solidFill>
              </a:rPr>
              <a:t>Er3+</a:t>
            </a:r>
            <a:r>
              <a:rPr lang="zh-CN" altLang="en-US" sz="2400" dirty="0">
                <a:solidFill>
                  <a:prstClr val="black"/>
                </a:solidFill>
              </a:rPr>
              <a:t>）光纤放大器（</a:t>
            </a:r>
            <a:r>
              <a:rPr lang="en-US" altLang="zh-CN" sz="2400" dirty="0">
                <a:solidFill>
                  <a:prstClr val="black"/>
                </a:solidFill>
              </a:rPr>
              <a:t>Erbium-Doped Fiber Amplifier</a:t>
            </a:r>
            <a:r>
              <a:rPr lang="zh-CN" altLang="en-US" sz="2400" dirty="0">
                <a:solidFill>
                  <a:prstClr val="black"/>
                </a:solidFill>
              </a:rPr>
              <a:t>，</a:t>
            </a:r>
            <a:r>
              <a:rPr lang="en-US" altLang="zh-CN" sz="2400" dirty="0">
                <a:solidFill>
                  <a:prstClr val="black"/>
                </a:solidFill>
              </a:rPr>
              <a:t>EDFA</a:t>
            </a:r>
            <a:r>
              <a:rPr lang="zh-CN" altLang="en-US" sz="2400" dirty="0">
                <a:solidFill>
                  <a:prstClr val="black"/>
                </a:solidFill>
              </a:rPr>
              <a:t>）是将掺铒光纤在泵浦源作用下形成的光纤放大器，在掺铒光纤放大器（</a:t>
            </a:r>
            <a:r>
              <a:rPr lang="en-US" altLang="zh-CN" sz="2400" dirty="0">
                <a:solidFill>
                  <a:prstClr val="black"/>
                </a:solidFill>
              </a:rPr>
              <a:t>EDFA</a:t>
            </a:r>
            <a:r>
              <a:rPr lang="zh-CN" altLang="en-US" sz="2400" dirty="0">
                <a:solidFill>
                  <a:prstClr val="black"/>
                </a:solidFill>
              </a:rPr>
              <a:t>）的结构中，因泵浦源所在的位置不同，可分成同向、反向及双向泵浦三种结构。</a:t>
            </a:r>
          </a:p>
        </p:txBody>
      </p:sp>
    </p:spTree>
    <p:extLst>
      <p:ext uri="{BB962C8B-B14F-4D97-AF65-F5344CB8AC3E}">
        <p14:creationId xmlns:p14="http://schemas.microsoft.com/office/powerpoint/2010/main" val="319966409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7.1.6  </a:t>
            </a:r>
            <a:r>
              <a:rPr lang="en-US" altLang="zh-CN" sz="3200" dirty="0">
                <a:solidFill>
                  <a:prstClr val="white"/>
                </a:solidFill>
                <a:latin typeface="微软雅黑" panose="020B0503020204020204" pitchFamily="34" charset="-122"/>
                <a:ea typeface="微软雅黑" panose="020B0503020204020204" pitchFamily="34" charset="-122"/>
                <a:sym typeface="+mn-ea"/>
              </a:rPr>
              <a:t>光</a:t>
            </a:r>
            <a:r>
              <a:rPr lang="zh-CN" altLang="en-US" sz="3200" dirty="0">
                <a:solidFill>
                  <a:prstClr val="white"/>
                </a:solidFill>
                <a:latin typeface="微软雅黑" panose="020B0503020204020204" pitchFamily="34" charset="-122"/>
                <a:ea typeface="微软雅黑" panose="020B0503020204020204" pitchFamily="34" charset="-122"/>
                <a:sym typeface="+mn-ea"/>
              </a:rPr>
              <a:t>放大器</a:t>
            </a:r>
          </a:p>
        </p:txBody>
      </p:sp>
      <p:pic>
        <p:nvPicPr>
          <p:cNvPr id="282658" name="图片 53"/>
          <p:cNvPicPr>
            <a:picLocks noChangeAspect="1"/>
          </p:cNvPicPr>
          <p:nvPr/>
        </p:nvPicPr>
        <p:blipFill>
          <a:blip r:embed="rId3"/>
          <a:stretch>
            <a:fillRect/>
          </a:stretch>
        </p:blipFill>
        <p:spPr>
          <a:xfrm>
            <a:off x="2703830" y="1332230"/>
            <a:ext cx="7071995" cy="1477010"/>
          </a:xfrm>
          <a:prstGeom prst="rect">
            <a:avLst/>
          </a:prstGeom>
          <a:noFill/>
          <a:ln>
            <a:noFill/>
          </a:ln>
        </p:spPr>
      </p:pic>
      <p:sp>
        <p:nvSpPr>
          <p:cNvPr id="4" name="文本框 3"/>
          <p:cNvSpPr txBox="1"/>
          <p:nvPr/>
        </p:nvSpPr>
        <p:spPr>
          <a:xfrm>
            <a:off x="3971290" y="2837815"/>
            <a:ext cx="4064000" cy="368300"/>
          </a:xfrm>
          <a:prstGeom prst="rect">
            <a:avLst/>
          </a:prstGeom>
          <a:noFill/>
        </p:spPr>
        <p:txBody>
          <a:bodyPr wrap="square" rtlCol="0">
            <a:spAutoFit/>
          </a:bodyPr>
          <a:lstStyle/>
          <a:p>
            <a:r>
              <a:rPr lang="en-US" altLang="zh-CN">
                <a:solidFill>
                  <a:prstClr val="black"/>
                </a:solidFill>
              </a:rPr>
              <a:t>EDFA</a:t>
            </a:r>
            <a:r>
              <a:rPr lang="zh-CN" altLang="en-US">
                <a:solidFill>
                  <a:prstClr val="black"/>
                </a:solidFill>
              </a:rPr>
              <a:t>结构示意图</a:t>
            </a:r>
            <a:r>
              <a:rPr lang="en-US" altLang="zh-CN">
                <a:solidFill>
                  <a:prstClr val="black"/>
                </a:solidFill>
              </a:rPr>
              <a:t>1</a:t>
            </a:r>
            <a:r>
              <a:rPr lang="zh-CN" altLang="en-US">
                <a:solidFill>
                  <a:prstClr val="black"/>
                </a:solidFill>
              </a:rPr>
              <a:t>（同向泵浦）</a:t>
            </a:r>
          </a:p>
        </p:txBody>
      </p:sp>
      <p:pic>
        <p:nvPicPr>
          <p:cNvPr id="282659" name="图片 55"/>
          <p:cNvPicPr>
            <a:picLocks noChangeAspect="1"/>
          </p:cNvPicPr>
          <p:nvPr/>
        </p:nvPicPr>
        <p:blipFill>
          <a:blip r:embed="rId4"/>
          <a:stretch>
            <a:fillRect/>
          </a:stretch>
        </p:blipFill>
        <p:spPr>
          <a:xfrm>
            <a:off x="2915920" y="3324860"/>
            <a:ext cx="6581775" cy="1146810"/>
          </a:xfrm>
          <a:prstGeom prst="rect">
            <a:avLst/>
          </a:prstGeom>
          <a:noFill/>
          <a:ln>
            <a:noFill/>
          </a:ln>
        </p:spPr>
      </p:pic>
      <p:sp>
        <p:nvSpPr>
          <p:cNvPr id="5" name="文本框 4"/>
          <p:cNvSpPr txBox="1"/>
          <p:nvPr/>
        </p:nvSpPr>
        <p:spPr>
          <a:xfrm>
            <a:off x="3890010" y="4400868"/>
            <a:ext cx="5080000" cy="368300"/>
          </a:xfrm>
          <a:prstGeom prst="rect">
            <a:avLst/>
          </a:prstGeom>
        </p:spPr>
        <p:txBody>
          <a:bodyPr>
            <a:spAutoFit/>
          </a:bodyPr>
          <a:lstStyle/>
          <a:p>
            <a:pPr algn="just" defTabSz="266700"/>
            <a:r>
              <a:rPr lang="en-US" altLang="zh-CN">
                <a:solidFill>
                  <a:prstClr val="black"/>
                </a:solidFill>
                <a:latin typeface="等线"/>
                <a:ea typeface="等线"/>
                <a:cs typeface="+mn-lt"/>
              </a:rPr>
              <a:t>EDFA</a:t>
            </a:r>
            <a:r>
              <a:rPr lang="zh-CN" altLang="en-US">
                <a:solidFill>
                  <a:prstClr val="black"/>
                </a:solidFill>
                <a:latin typeface="等线"/>
                <a:ea typeface="等线"/>
                <a:cs typeface="+mn-lt"/>
              </a:rPr>
              <a:t>结构示意图</a:t>
            </a:r>
            <a:r>
              <a:rPr lang="en-US" altLang="zh-CN">
                <a:solidFill>
                  <a:prstClr val="black"/>
                </a:solidFill>
                <a:latin typeface="等线"/>
                <a:ea typeface="等线"/>
                <a:cs typeface="+mn-lt"/>
              </a:rPr>
              <a:t>2</a:t>
            </a:r>
            <a:r>
              <a:rPr lang="zh-CN" altLang="en-US">
                <a:solidFill>
                  <a:prstClr val="black"/>
                </a:solidFill>
                <a:latin typeface="等线"/>
                <a:ea typeface="等线"/>
                <a:cs typeface="+mn-lt"/>
              </a:rPr>
              <a:t>（反向泵浦</a:t>
            </a:r>
            <a:r>
              <a:rPr lang="zh-CN" altLang="en-US" sz="1600">
                <a:solidFill>
                  <a:prstClr val="black"/>
                </a:solidFill>
                <a:latin typeface="宋体" panose="02010600030101010101" pitchFamily="2" charset="-122"/>
                <a:ea typeface="宋体" panose="02010600030101010101" pitchFamily="2" charset="-122"/>
              </a:rPr>
              <a:t>）</a:t>
            </a:r>
          </a:p>
        </p:txBody>
      </p:sp>
      <p:pic>
        <p:nvPicPr>
          <p:cNvPr id="282661" name="图片 56"/>
          <p:cNvPicPr>
            <a:picLocks noChangeAspect="1"/>
          </p:cNvPicPr>
          <p:nvPr/>
        </p:nvPicPr>
        <p:blipFill>
          <a:blip r:embed="rId5"/>
          <a:stretch>
            <a:fillRect/>
          </a:stretch>
        </p:blipFill>
        <p:spPr>
          <a:xfrm>
            <a:off x="3074035" y="4892040"/>
            <a:ext cx="6290945" cy="1297305"/>
          </a:xfrm>
          <a:prstGeom prst="rect">
            <a:avLst/>
          </a:prstGeom>
          <a:noFill/>
          <a:ln>
            <a:noFill/>
          </a:ln>
        </p:spPr>
      </p:pic>
      <p:sp>
        <p:nvSpPr>
          <p:cNvPr id="6" name="文本框 5"/>
          <p:cNvSpPr txBox="1"/>
          <p:nvPr/>
        </p:nvSpPr>
        <p:spPr>
          <a:xfrm>
            <a:off x="3890010" y="6189028"/>
            <a:ext cx="5080000" cy="368300"/>
          </a:xfrm>
          <a:prstGeom prst="rect">
            <a:avLst/>
          </a:prstGeom>
        </p:spPr>
        <p:txBody>
          <a:bodyPr>
            <a:spAutoFit/>
          </a:bodyPr>
          <a:lstStyle/>
          <a:p>
            <a:pPr algn="just" defTabSz="266700"/>
            <a:r>
              <a:rPr lang="en-US" altLang="zh-CN">
                <a:solidFill>
                  <a:prstClr val="black"/>
                </a:solidFill>
                <a:latin typeface="等线"/>
                <a:ea typeface="等线"/>
                <a:cs typeface="+mn-lt"/>
              </a:rPr>
              <a:t>EDFA</a:t>
            </a:r>
            <a:r>
              <a:rPr lang="zh-CN" altLang="en-US">
                <a:solidFill>
                  <a:prstClr val="black"/>
                </a:solidFill>
                <a:latin typeface="等线"/>
                <a:ea typeface="等线"/>
                <a:cs typeface="+mn-lt"/>
              </a:rPr>
              <a:t>结构示意图</a:t>
            </a:r>
            <a:r>
              <a:rPr lang="en-US" altLang="zh-CN">
                <a:solidFill>
                  <a:prstClr val="black"/>
                </a:solidFill>
                <a:latin typeface="等线"/>
                <a:ea typeface="等线"/>
                <a:cs typeface="+mn-lt"/>
              </a:rPr>
              <a:t>3</a:t>
            </a:r>
            <a:r>
              <a:rPr lang="zh-CN" altLang="en-US">
                <a:solidFill>
                  <a:prstClr val="black"/>
                </a:solidFill>
                <a:latin typeface="等线"/>
                <a:ea typeface="等线"/>
                <a:cs typeface="+mn-lt"/>
              </a:rPr>
              <a:t>（双向泵浦）</a:t>
            </a:r>
          </a:p>
        </p:txBody>
      </p:sp>
    </p:spTree>
    <p:extLst>
      <p:ext uri="{BB962C8B-B14F-4D97-AF65-F5344CB8AC3E}">
        <p14:creationId xmlns:p14="http://schemas.microsoft.com/office/powerpoint/2010/main" val="276748728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7.1.6  </a:t>
            </a:r>
            <a:r>
              <a:rPr lang="en-US" altLang="zh-CN" sz="3200" dirty="0">
                <a:solidFill>
                  <a:prstClr val="white"/>
                </a:solidFill>
                <a:latin typeface="微软雅黑" panose="020B0503020204020204" pitchFamily="34" charset="-122"/>
                <a:ea typeface="微软雅黑" panose="020B0503020204020204" pitchFamily="34" charset="-122"/>
                <a:sym typeface="+mn-ea"/>
              </a:rPr>
              <a:t>光</a:t>
            </a:r>
            <a:r>
              <a:rPr lang="zh-CN" altLang="en-US" sz="3200" dirty="0">
                <a:solidFill>
                  <a:prstClr val="white"/>
                </a:solidFill>
                <a:latin typeface="微软雅黑" panose="020B0503020204020204" pitchFamily="34" charset="-122"/>
                <a:ea typeface="微软雅黑" panose="020B0503020204020204" pitchFamily="34" charset="-122"/>
                <a:sym typeface="+mn-ea"/>
              </a:rPr>
              <a:t>放大器</a:t>
            </a:r>
          </a:p>
        </p:txBody>
      </p:sp>
      <p:sp>
        <p:nvSpPr>
          <p:cNvPr id="4" name="文本框 3"/>
          <p:cNvSpPr txBox="1"/>
          <p:nvPr/>
        </p:nvSpPr>
        <p:spPr>
          <a:xfrm>
            <a:off x="896620" y="1713865"/>
            <a:ext cx="11099165" cy="1938020"/>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）掺铒光纤放大器（</a:t>
            </a:r>
            <a:r>
              <a:rPr lang="en-US" altLang="zh-CN" sz="2400" dirty="0">
                <a:solidFill>
                  <a:prstClr val="black"/>
                </a:solidFill>
              </a:rPr>
              <a:t>EDFA</a:t>
            </a:r>
            <a:r>
              <a:rPr lang="zh-CN" altLang="en-US" sz="2400" dirty="0">
                <a:solidFill>
                  <a:prstClr val="black"/>
                </a:solidFill>
              </a:rPr>
              <a:t>）重要指标</a:t>
            </a:r>
          </a:p>
          <a:p>
            <a:r>
              <a:rPr lang="zh-CN" altLang="en-US" sz="2400" dirty="0" smtClean="0">
                <a:solidFill>
                  <a:prstClr val="black"/>
                </a:solidFill>
              </a:rPr>
              <a:t>        这里</a:t>
            </a:r>
            <a:r>
              <a:rPr lang="zh-CN" altLang="en-US" sz="2400" dirty="0">
                <a:solidFill>
                  <a:prstClr val="black"/>
                </a:solidFill>
              </a:rPr>
              <a:t>主要介绍掺铒光纤放大器的增益及噪声系数两个重要指标。</a:t>
            </a:r>
          </a:p>
          <a:p>
            <a:r>
              <a:rPr lang="en-US" altLang="en-US" sz="2400" dirty="0" smtClean="0">
                <a:solidFill>
                  <a:prstClr val="black"/>
                </a:solidFill>
              </a:rPr>
              <a:t>        ①</a:t>
            </a:r>
            <a:r>
              <a:rPr lang="zh-CN" altLang="en-US" sz="2400" dirty="0">
                <a:solidFill>
                  <a:prstClr val="black"/>
                </a:solidFill>
              </a:rPr>
              <a:t>增益</a:t>
            </a:r>
          </a:p>
          <a:p>
            <a:r>
              <a:rPr lang="en-US" altLang="zh-CN" sz="2400" dirty="0" smtClean="0">
                <a:solidFill>
                  <a:prstClr val="black"/>
                </a:solidFill>
              </a:rPr>
              <a:t>        EDFA</a:t>
            </a:r>
            <a:r>
              <a:rPr lang="zh-CN" altLang="en-US" sz="2400" dirty="0">
                <a:solidFill>
                  <a:prstClr val="black"/>
                </a:solidFill>
              </a:rPr>
              <a:t>的输出功率含信号功率和噪声功率两部分，噪声功率记为</a:t>
            </a:r>
            <a:r>
              <a:rPr lang="en-US" altLang="zh-CN" sz="2400" dirty="0">
                <a:solidFill>
                  <a:prstClr val="black"/>
                </a:solidFill>
              </a:rPr>
              <a:t>PASE</a:t>
            </a:r>
            <a:r>
              <a:rPr lang="zh-CN" altLang="en-US" sz="2400" dirty="0">
                <a:solidFill>
                  <a:prstClr val="black"/>
                </a:solidFill>
              </a:rPr>
              <a:t>，则</a:t>
            </a:r>
            <a:r>
              <a:rPr lang="en-US" altLang="zh-CN" sz="2400" dirty="0">
                <a:solidFill>
                  <a:prstClr val="black"/>
                </a:solidFill>
              </a:rPr>
              <a:t>EDFA</a:t>
            </a:r>
            <a:r>
              <a:rPr lang="zh-CN" altLang="en-US" sz="2400" dirty="0">
                <a:solidFill>
                  <a:prstClr val="black"/>
                </a:solidFill>
              </a:rPr>
              <a:t>的增益为</a:t>
            </a:r>
            <a:r>
              <a:rPr lang="en-US" altLang="zh-CN" sz="2400" dirty="0">
                <a:solidFill>
                  <a:prstClr val="black"/>
                </a:solidFill>
              </a:rPr>
              <a:t>:</a:t>
            </a:r>
          </a:p>
        </p:txBody>
      </p:sp>
      <p:graphicFrame>
        <p:nvGraphicFramePr>
          <p:cNvPr id="6" name="对象 -2147482566"/>
          <p:cNvGraphicFramePr>
            <a:graphicFrameLocks noChangeAspect="1"/>
          </p:cNvGraphicFramePr>
          <p:nvPr/>
        </p:nvGraphicFramePr>
        <p:xfrm>
          <a:off x="4389120" y="3736340"/>
          <a:ext cx="2404110" cy="654050"/>
        </p:xfrm>
        <a:graphic>
          <a:graphicData uri="http://schemas.openxmlformats.org/presentationml/2006/ole">
            <mc:AlternateContent xmlns:mc="http://schemas.openxmlformats.org/markup-compatibility/2006">
              <mc:Choice xmlns:v="urn:schemas-microsoft-com:vml" Requires="v">
                <p:oleObj spid="_x0000_s9232" r:id="rId4" imgW="1587500" imgH="431800" progId="Equation.3">
                  <p:embed/>
                </p:oleObj>
              </mc:Choice>
              <mc:Fallback>
                <p:oleObj r:id="rId4" imgW="1587500" imgH="431800" progId="Equation.3">
                  <p:embed/>
                  <p:pic>
                    <p:nvPicPr>
                      <p:cNvPr id="0" name=""/>
                      <p:cNvPicPr/>
                      <p:nvPr/>
                    </p:nvPicPr>
                    <p:blipFill>
                      <a:blip r:embed="rId5"/>
                      <a:stretch>
                        <a:fillRect/>
                      </a:stretch>
                    </p:blipFill>
                    <p:spPr>
                      <a:xfrm>
                        <a:off x="4389120" y="3736340"/>
                        <a:ext cx="2404110" cy="654050"/>
                      </a:xfrm>
                      <a:prstGeom prst="rect">
                        <a:avLst/>
                      </a:prstGeom>
                      <a:noFill/>
                      <a:ln w="38100">
                        <a:noFill/>
                        <a:miter/>
                      </a:ln>
                    </p:spPr>
                  </p:pic>
                </p:oleObj>
              </mc:Fallback>
            </mc:AlternateContent>
          </a:graphicData>
        </a:graphic>
      </p:graphicFrame>
      <p:sp>
        <p:nvSpPr>
          <p:cNvPr id="5" name="文本框 4"/>
          <p:cNvSpPr txBox="1"/>
          <p:nvPr/>
        </p:nvSpPr>
        <p:spPr>
          <a:xfrm>
            <a:off x="3300095" y="4783138"/>
            <a:ext cx="5080000" cy="1322070"/>
          </a:xfrm>
          <a:prstGeom prst="rect">
            <a:avLst/>
          </a:prstGeom>
        </p:spPr>
        <p:txBody>
          <a:bodyPr>
            <a:spAutoFit/>
          </a:bodyPr>
          <a:lstStyle/>
          <a:p>
            <a:pPr indent="266700" algn="just" defTabSz="266700"/>
            <a:r>
              <a:rPr lang="zh-CN" altLang="en-US" sz="2000">
                <a:solidFill>
                  <a:prstClr val="black"/>
                </a:solidFill>
                <a:latin typeface="宋体" panose="02010600030101010101" pitchFamily="2" charset="-122"/>
                <a:ea typeface="宋体" panose="02010600030101010101" pitchFamily="2" charset="-122"/>
              </a:rPr>
              <a:t>式中</a:t>
            </a:r>
            <a:r>
              <a:rPr lang="en-US" altLang="zh-CN" sz="2000">
                <a:solidFill>
                  <a:prstClr val="black"/>
                </a:solidFill>
                <a:latin typeface="宋体" panose="02010600030101010101" pitchFamily="2" charset="-122"/>
                <a:ea typeface="宋体" panose="02010600030101010101" pitchFamily="2" charset="-122"/>
              </a:rPr>
              <a:t>:</a:t>
            </a:r>
          </a:p>
          <a:p>
            <a:pPr indent="266700" algn="just" defTabSz="266700"/>
            <a:r>
              <a:rPr lang="en-US" altLang="zh-CN" sz="2000" i="1">
                <a:solidFill>
                  <a:prstClr val="black"/>
                </a:solidFill>
                <a:latin typeface="宋体" panose="02010600030101010101" pitchFamily="2" charset="-122"/>
                <a:ea typeface="宋体" panose="02010600030101010101" pitchFamily="2" charset="-122"/>
              </a:rPr>
              <a:t>G</a:t>
            </a:r>
            <a:r>
              <a:rPr lang="en-US" altLang="zh-CN" sz="2000" baseline="-25000">
                <a:solidFill>
                  <a:prstClr val="black"/>
                </a:solidFill>
                <a:latin typeface="宋体" panose="02010600030101010101" pitchFamily="2" charset="-122"/>
                <a:ea typeface="宋体" panose="02010600030101010101" pitchFamily="2" charset="-122"/>
              </a:rPr>
              <a:t>E</a:t>
            </a:r>
            <a:r>
              <a:rPr lang="en-US" altLang="zh-CN" sz="2000">
                <a:solidFill>
                  <a:prstClr val="black"/>
                </a:solidFill>
                <a:latin typeface="宋体" panose="02010600030101010101" pitchFamily="2" charset="-122"/>
                <a:ea typeface="宋体" panose="02010600030101010101" pitchFamily="2" charset="-122"/>
              </a:rPr>
              <a:t>—EDFA</a:t>
            </a:r>
            <a:r>
              <a:rPr lang="zh-CN" altLang="en-US" sz="2000">
                <a:solidFill>
                  <a:prstClr val="black"/>
                </a:solidFill>
                <a:latin typeface="宋体" panose="02010600030101010101" pitchFamily="2" charset="-122"/>
                <a:ea typeface="宋体" panose="02010600030101010101" pitchFamily="2" charset="-122"/>
              </a:rPr>
              <a:t>增益（</a:t>
            </a:r>
            <a:r>
              <a:rPr lang="en-US" altLang="zh-CN" sz="2000">
                <a:solidFill>
                  <a:prstClr val="black"/>
                </a:solidFill>
                <a:latin typeface="宋体" panose="02010600030101010101" pitchFamily="2" charset="-122"/>
                <a:ea typeface="宋体" panose="02010600030101010101" pitchFamily="2" charset="-122"/>
              </a:rPr>
              <a:t>dB</a:t>
            </a:r>
            <a:r>
              <a:rPr lang="zh-CN" altLang="en-US" sz="2000">
                <a:solidFill>
                  <a:prstClr val="black"/>
                </a:solidFill>
                <a:latin typeface="宋体" panose="02010600030101010101" pitchFamily="2" charset="-122"/>
                <a:ea typeface="宋体" panose="02010600030101010101" pitchFamily="2" charset="-122"/>
              </a:rPr>
              <a:t>）。</a:t>
            </a:r>
          </a:p>
          <a:p>
            <a:pPr indent="266700" algn="just" defTabSz="266700"/>
            <a:r>
              <a:rPr lang="en-US" altLang="zh-CN" sz="2000" i="1">
                <a:solidFill>
                  <a:prstClr val="black"/>
                </a:solidFill>
                <a:latin typeface="宋体" panose="02010600030101010101" pitchFamily="2" charset="-122"/>
                <a:ea typeface="宋体" panose="02010600030101010101" pitchFamily="2" charset="-122"/>
              </a:rPr>
              <a:t>P</a:t>
            </a:r>
            <a:r>
              <a:rPr lang="en-US" altLang="zh-CN" sz="2000" baseline="-25000">
                <a:solidFill>
                  <a:prstClr val="black"/>
                </a:solidFill>
                <a:latin typeface="宋体" panose="02010600030101010101" pitchFamily="2" charset="-122"/>
                <a:ea typeface="宋体" panose="02010600030101010101" pitchFamily="2" charset="-122"/>
              </a:rPr>
              <a:t>in</a:t>
            </a:r>
            <a:r>
              <a:rPr lang="en-US" altLang="zh-CN" sz="2000">
                <a:solidFill>
                  <a:prstClr val="black"/>
                </a:solidFill>
                <a:latin typeface="宋体" panose="02010600030101010101" pitchFamily="2" charset="-122"/>
                <a:ea typeface="宋体" panose="02010600030101010101" pitchFamily="2" charset="-122"/>
              </a:rPr>
              <a:t>—</a:t>
            </a:r>
            <a:r>
              <a:rPr lang="zh-CN" altLang="en-US" sz="2000">
                <a:solidFill>
                  <a:prstClr val="black"/>
                </a:solidFill>
                <a:latin typeface="宋体" panose="02010600030101010101" pitchFamily="2" charset="-122"/>
                <a:ea typeface="宋体" panose="02010600030101010101" pitchFamily="2" charset="-122"/>
              </a:rPr>
              <a:t>输出光信号功率（</a:t>
            </a:r>
            <a:r>
              <a:rPr lang="en-US" altLang="zh-CN" sz="2000">
                <a:solidFill>
                  <a:prstClr val="black"/>
                </a:solidFill>
                <a:latin typeface="宋体" panose="02010600030101010101" pitchFamily="2" charset="-122"/>
                <a:ea typeface="宋体" panose="02010600030101010101" pitchFamily="2" charset="-122"/>
              </a:rPr>
              <a:t>mW</a:t>
            </a:r>
            <a:r>
              <a:rPr lang="zh-CN" altLang="en-US" sz="2000">
                <a:solidFill>
                  <a:prstClr val="black"/>
                </a:solidFill>
                <a:latin typeface="宋体" panose="02010600030101010101" pitchFamily="2" charset="-122"/>
                <a:ea typeface="宋体" panose="02010600030101010101" pitchFamily="2" charset="-122"/>
              </a:rPr>
              <a:t>）。</a:t>
            </a:r>
          </a:p>
          <a:p>
            <a:pPr indent="266700" algn="just" defTabSz="266700"/>
            <a:r>
              <a:rPr lang="en-US" altLang="zh-CN" sz="2000" i="1">
                <a:solidFill>
                  <a:prstClr val="black"/>
                </a:solidFill>
                <a:latin typeface="宋体" panose="02010600030101010101" pitchFamily="2" charset="-122"/>
                <a:ea typeface="宋体" panose="02010600030101010101" pitchFamily="2" charset="-122"/>
              </a:rPr>
              <a:t>P</a:t>
            </a:r>
            <a:r>
              <a:rPr lang="en-US" altLang="zh-CN" sz="2000" baseline="-25000">
                <a:solidFill>
                  <a:prstClr val="black"/>
                </a:solidFill>
                <a:latin typeface="宋体" panose="02010600030101010101" pitchFamily="2" charset="-122"/>
                <a:ea typeface="宋体" panose="02010600030101010101" pitchFamily="2" charset="-122"/>
              </a:rPr>
              <a:t>out</a:t>
            </a:r>
            <a:r>
              <a:rPr lang="en-US" altLang="zh-CN" sz="2000">
                <a:solidFill>
                  <a:prstClr val="black"/>
                </a:solidFill>
                <a:latin typeface="宋体" panose="02010600030101010101" pitchFamily="2" charset="-122"/>
                <a:ea typeface="宋体" panose="02010600030101010101" pitchFamily="2" charset="-122"/>
              </a:rPr>
              <a:t>—</a:t>
            </a:r>
            <a:r>
              <a:rPr lang="zh-CN" altLang="en-US" sz="2000">
                <a:solidFill>
                  <a:prstClr val="black"/>
                </a:solidFill>
                <a:latin typeface="宋体" panose="02010600030101010101" pitchFamily="2" charset="-122"/>
                <a:ea typeface="宋体" panose="02010600030101010101" pitchFamily="2" charset="-122"/>
              </a:rPr>
              <a:t>输入光信号功率（</a:t>
            </a:r>
            <a:r>
              <a:rPr lang="en-US" altLang="zh-CN" sz="2000">
                <a:solidFill>
                  <a:prstClr val="black"/>
                </a:solidFill>
                <a:latin typeface="宋体" panose="02010600030101010101" pitchFamily="2" charset="-122"/>
                <a:ea typeface="宋体" panose="02010600030101010101" pitchFamily="2" charset="-122"/>
              </a:rPr>
              <a:t>mW</a:t>
            </a:r>
            <a:r>
              <a:rPr lang="zh-CN" altLang="en-US" sz="2000">
                <a:solidFill>
                  <a:prstClr val="black"/>
                </a:solidFill>
                <a:latin typeface="宋体" panose="02010600030101010101" pitchFamily="2" charset="-122"/>
                <a:ea typeface="宋体" panose="02010600030101010101" pitchFamily="2" charset="-122"/>
              </a:rPr>
              <a:t>）。</a:t>
            </a:r>
          </a:p>
        </p:txBody>
      </p:sp>
    </p:spTree>
    <p:extLst>
      <p:ext uri="{BB962C8B-B14F-4D97-AF65-F5344CB8AC3E}">
        <p14:creationId xmlns:p14="http://schemas.microsoft.com/office/powerpoint/2010/main" val="40500135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45513" y="2475964"/>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719205" y="2397702"/>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717618" y="4061720"/>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047818" y="4002982"/>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717618" y="3688657"/>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733493" y="441890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063693" y="4361757"/>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7.2  </a:t>
            </a:r>
            <a:r>
              <a:rPr lang="zh-CN" altLang="en-US" sz="2000" b="0" spc="225" noProof="1">
                <a:solidFill>
                  <a:srgbClr val="FF0000"/>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742065" y="47910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072265" y="4733867"/>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750320" y="51339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080520" y="5076767"/>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758575" y="54768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088775" y="5419667"/>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756035" y="58197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5086235" y="5762567"/>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775085" y="617341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5105285" y="6116262"/>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30330986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7.2  </a:t>
            </a:r>
            <a:r>
              <a:rPr lang="zh-CN" altLang="en-US" sz="3200" dirty="0">
                <a:solidFill>
                  <a:prstClr val="white"/>
                </a:solidFill>
                <a:latin typeface="微软雅黑" panose="020B0503020204020204" pitchFamily="34" charset="-122"/>
                <a:ea typeface="微软雅黑" panose="020B0503020204020204" pitchFamily="34" charset="-122"/>
              </a:rPr>
              <a:t>常用光源</a:t>
            </a:r>
          </a:p>
        </p:txBody>
      </p:sp>
      <p:sp>
        <p:nvSpPr>
          <p:cNvPr id="15" name="文本框 14"/>
          <p:cNvSpPr txBox="1"/>
          <p:nvPr/>
        </p:nvSpPr>
        <p:spPr>
          <a:xfrm>
            <a:off x="909955" y="1591310"/>
            <a:ext cx="10641330" cy="2677656"/>
          </a:xfrm>
          <a:prstGeom prst="rect">
            <a:avLst/>
          </a:prstGeom>
          <a:noFill/>
        </p:spPr>
        <p:txBody>
          <a:bodyPr wrap="square" rtlCol="0">
            <a:spAutoFit/>
          </a:bodyPr>
          <a:lstStyle/>
          <a:p>
            <a:r>
              <a:rPr lang="zh-CN" altLang="en-US" sz="2400" dirty="0" smtClean="0">
                <a:solidFill>
                  <a:prstClr val="black"/>
                </a:solidFill>
              </a:rPr>
              <a:t>       光通信</a:t>
            </a:r>
            <a:r>
              <a:rPr lang="zh-CN" altLang="en-US" sz="2400" dirty="0">
                <a:solidFill>
                  <a:prstClr val="black"/>
                </a:solidFill>
              </a:rPr>
              <a:t>中常用的光源有稳定光源、宽谱线光源及可见光源三种。稳定光源是测量光纤衰减、损耗不可或缺的仪表</a:t>
            </a:r>
            <a:r>
              <a:rPr lang="en-US" altLang="zh-CN" sz="2400" dirty="0">
                <a:solidFill>
                  <a:prstClr val="black"/>
                </a:solidFill>
              </a:rPr>
              <a:t>,</a:t>
            </a:r>
            <a:r>
              <a:rPr lang="zh-CN" altLang="en-US" sz="2400" dirty="0">
                <a:solidFill>
                  <a:prstClr val="black"/>
                </a:solidFill>
              </a:rPr>
              <a:t>可分为激光二极管</a:t>
            </a:r>
            <a:r>
              <a:rPr lang="en-US" altLang="zh-CN" sz="2400" dirty="0">
                <a:solidFill>
                  <a:prstClr val="black"/>
                </a:solidFill>
              </a:rPr>
              <a:t>(LD)</a:t>
            </a:r>
            <a:r>
              <a:rPr lang="zh-CN" altLang="en-US" sz="2400" dirty="0">
                <a:solidFill>
                  <a:prstClr val="black"/>
                </a:solidFill>
              </a:rPr>
              <a:t>和发光二极管</a:t>
            </a:r>
            <a:r>
              <a:rPr lang="en-US" altLang="zh-CN" sz="2400" dirty="0">
                <a:solidFill>
                  <a:prstClr val="black"/>
                </a:solidFill>
              </a:rPr>
              <a:t>(LED)</a:t>
            </a:r>
            <a:r>
              <a:rPr lang="zh-CN" altLang="en-US" sz="2400" dirty="0">
                <a:solidFill>
                  <a:prstClr val="black"/>
                </a:solidFill>
              </a:rPr>
              <a:t>两类。</a:t>
            </a:r>
          </a:p>
          <a:p>
            <a:r>
              <a:rPr lang="zh-CN" altLang="en-US" sz="2400" dirty="0" smtClean="0">
                <a:solidFill>
                  <a:prstClr val="black"/>
                </a:solidFill>
              </a:rPr>
              <a:t>       光源</a:t>
            </a:r>
            <a:r>
              <a:rPr lang="zh-CN" altLang="en-US" sz="2400" dirty="0">
                <a:solidFill>
                  <a:prstClr val="black"/>
                </a:solidFill>
              </a:rPr>
              <a:t>的结构及面板类型较多</a:t>
            </a:r>
            <a:r>
              <a:rPr lang="en-US" altLang="zh-CN" sz="2400" dirty="0">
                <a:solidFill>
                  <a:prstClr val="black"/>
                </a:solidFill>
              </a:rPr>
              <a:t>,</a:t>
            </a:r>
            <a:r>
              <a:rPr lang="zh-CN" altLang="en-US" sz="2400" dirty="0">
                <a:solidFill>
                  <a:prstClr val="black"/>
                </a:solidFill>
              </a:rPr>
              <a:t>但使用方法大同小异</a:t>
            </a:r>
            <a:r>
              <a:rPr lang="en-US" altLang="zh-CN" sz="2400" dirty="0">
                <a:solidFill>
                  <a:prstClr val="black"/>
                </a:solidFill>
              </a:rPr>
              <a:t>,</a:t>
            </a:r>
            <a:r>
              <a:rPr lang="zh-CN" altLang="en-US" sz="2400" dirty="0">
                <a:solidFill>
                  <a:prstClr val="black"/>
                </a:solidFill>
              </a:rPr>
              <a:t>都比较简单</a:t>
            </a:r>
            <a:r>
              <a:rPr lang="en-US" altLang="zh-CN" sz="2400" dirty="0">
                <a:solidFill>
                  <a:prstClr val="black"/>
                </a:solidFill>
              </a:rPr>
              <a:t>,</a:t>
            </a:r>
            <a:r>
              <a:rPr lang="zh-CN" altLang="en-US" sz="2400" dirty="0">
                <a:solidFill>
                  <a:prstClr val="black"/>
                </a:solidFill>
              </a:rPr>
              <a:t>下面以</a:t>
            </a:r>
            <a:r>
              <a:rPr lang="en-US" altLang="zh-CN" sz="2400" dirty="0">
                <a:solidFill>
                  <a:prstClr val="black"/>
                </a:solidFill>
              </a:rPr>
              <a:t> LP-5250</a:t>
            </a:r>
            <a:r>
              <a:rPr lang="zh-CN" altLang="en-US" sz="2400" dirty="0">
                <a:solidFill>
                  <a:prstClr val="black"/>
                </a:solidFill>
              </a:rPr>
              <a:t>光源为例介绍光源的使用方法。</a:t>
            </a:r>
          </a:p>
          <a:p>
            <a:endParaRPr lang="en-US" altLang="zh-CN" sz="2400" b="1" dirty="0" smtClean="0">
              <a:solidFill>
                <a:prstClr val="black"/>
              </a:solidFill>
            </a:endParaRPr>
          </a:p>
          <a:p>
            <a:r>
              <a:rPr lang="en-US" altLang="zh-CN" sz="2400" b="1" dirty="0" smtClean="0">
                <a:solidFill>
                  <a:prstClr val="black"/>
                </a:solidFill>
              </a:rPr>
              <a:t>1.LP-5250</a:t>
            </a:r>
            <a:r>
              <a:rPr lang="zh-CN" altLang="en-US" sz="2400" b="1" dirty="0">
                <a:solidFill>
                  <a:prstClr val="black"/>
                </a:solidFill>
              </a:rPr>
              <a:t>光源的面板结构</a:t>
            </a:r>
          </a:p>
        </p:txBody>
      </p:sp>
      <p:pic>
        <p:nvPicPr>
          <p:cNvPr id="266242" name="图片 266241" descr="0507"/>
          <p:cNvPicPr>
            <a:picLocks noChangeAspect="1"/>
          </p:cNvPicPr>
          <p:nvPr/>
        </p:nvPicPr>
        <p:blipFill>
          <a:blip r:embed="rId3"/>
          <a:stretch>
            <a:fillRect/>
          </a:stretch>
        </p:blipFill>
        <p:spPr>
          <a:xfrm>
            <a:off x="5536565" y="3763702"/>
            <a:ext cx="3026410" cy="2431415"/>
          </a:xfrm>
          <a:prstGeom prst="rect">
            <a:avLst/>
          </a:prstGeom>
          <a:noFill/>
          <a:ln w="9525">
            <a:noFill/>
          </a:ln>
        </p:spPr>
      </p:pic>
      <p:sp>
        <p:nvSpPr>
          <p:cNvPr id="16" name="文本框 15"/>
          <p:cNvSpPr txBox="1"/>
          <p:nvPr/>
        </p:nvSpPr>
        <p:spPr>
          <a:xfrm>
            <a:off x="5898111" y="6195117"/>
            <a:ext cx="4064000" cy="368300"/>
          </a:xfrm>
          <a:prstGeom prst="rect">
            <a:avLst/>
          </a:prstGeom>
          <a:noFill/>
        </p:spPr>
        <p:txBody>
          <a:bodyPr wrap="square" rtlCol="0">
            <a:spAutoFit/>
          </a:bodyPr>
          <a:lstStyle/>
          <a:p>
            <a:r>
              <a:rPr lang="en-US" altLang="zh-CN" dirty="0">
                <a:solidFill>
                  <a:prstClr val="black"/>
                </a:solidFill>
              </a:rPr>
              <a:t>LP—5250</a:t>
            </a:r>
            <a:r>
              <a:rPr lang="zh-CN" altLang="en-US" dirty="0">
                <a:solidFill>
                  <a:prstClr val="black"/>
                </a:solidFill>
              </a:rPr>
              <a:t>光源的面板</a:t>
            </a:r>
          </a:p>
        </p:txBody>
      </p:sp>
    </p:spTree>
    <p:extLst>
      <p:ext uri="{BB962C8B-B14F-4D97-AF65-F5344CB8AC3E}">
        <p14:creationId xmlns:p14="http://schemas.microsoft.com/office/powerpoint/2010/main" val="13674402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1.3  </a:t>
            </a:r>
            <a:r>
              <a:rPr lang="zh-CN" altLang="en-US" sz="3200" dirty="0">
                <a:solidFill>
                  <a:schemeClr val="bg1"/>
                </a:solidFill>
                <a:latin typeface="微软雅黑" panose="020B0503020204020204" pitchFamily="34" charset="-122"/>
                <a:ea typeface="微软雅黑" panose="020B0503020204020204" pitchFamily="34" charset="-122"/>
              </a:rPr>
              <a:t>光缆</a:t>
            </a:r>
          </a:p>
        </p:txBody>
      </p:sp>
      <p:sp>
        <p:nvSpPr>
          <p:cNvPr id="6" name="文本框 34"/>
          <p:cNvSpPr/>
          <p:nvPr>
            <p:custDataLst>
              <p:tags r:id="rId1"/>
            </p:custDataLst>
          </p:nvPr>
        </p:nvSpPr>
        <p:spPr>
          <a:xfrm>
            <a:off x="3735705" y="171577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光缆分类</a:t>
            </a:r>
          </a:p>
        </p:txBody>
      </p:sp>
      <p:sp>
        <p:nvSpPr>
          <p:cNvPr id="7" name="Oval 9"/>
          <p:cNvSpPr/>
          <p:nvPr>
            <p:custDataLst>
              <p:tags r:id="rId2"/>
            </p:custDataLst>
          </p:nvPr>
        </p:nvSpPr>
        <p:spPr>
          <a:xfrm>
            <a:off x="1995488" y="178720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1.3.1</a:t>
            </a:r>
          </a:p>
        </p:txBody>
      </p:sp>
      <p:sp>
        <p:nvSpPr>
          <p:cNvPr id="8198" name="文本框 34"/>
          <p:cNvSpPr/>
          <p:nvPr>
            <p:custDataLst>
              <p:tags r:id="rId3"/>
            </p:custDataLst>
          </p:nvPr>
        </p:nvSpPr>
        <p:spPr>
          <a:xfrm>
            <a:off x="3714115" y="342265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光缆型号</a:t>
            </a:r>
          </a:p>
        </p:txBody>
      </p:sp>
      <p:sp>
        <p:nvSpPr>
          <p:cNvPr id="18" name="椭圆 17"/>
          <p:cNvSpPr/>
          <p:nvPr>
            <p:custDataLst>
              <p:tags r:id="rId4"/>
            </p:custDataLst>
          </p:nvPr>
        </p:nvSpPr>
        <p:spPr>
          <a:xfrm>
            <a:off x="8594725" y="2936875"/>
            <a:ext cx="2419350" cy="2419350"/>
          </a:xfrm>
          <a:prstGeom prst="ellipse">
            <a:avLst/>
          </a:prstGeom>
          <a:blipFill dpi="0" rotWithShape="1">
            <a:blip r:embed="rId1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354584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1.3.3</a:t>
            </a:r>
          </a:p>
        </p:txBody>
      </p:sp>
      <p:sp>
        <p:nvSpPr>
          <p:cNvPr id="4" name="文本框 34"/>
          <p:cNvSpPr/>
          <p:nvPr>
            <p:custDataLst>
              <p:tags r:id="rId7"/>
            </p:custDataLst>
          </p:nvPr>
        </p:nvSpPr>
        <p:spPr>
          <a:xfrm>
            <a:off x="3657600" y="253492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光缆结构</a:t>
            </a:r>
          </a:p>
        </p:txBody>
      </p:sp>
      <p:sp>
        <p:nvSpPr>
          <p:cNvPr id="8" name="Oval 9"/>
          <p:cNvSpPr/>
          <p:nvPr>
            <p:custDataLst>
              <p:tags r:id="rId8"/>
            </p:custDataLst>
          </p:nvPr>
        </p:nvSpPr>
        <p:spPr>
          <a:xfrm>
            <a:off x="2044383" y="26473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1.3.2</a:t>
            </a:r>
          </a:p>
        </p:txBody>
      </p:sp>
      <p:sp>
        <p:nvSpPr>
          <p:cNvPr id="9" name="文本框 34"/>
          <p:cNvSpPr/>
          <p:nvPr>
            <p:custDataLst>
              <p:tags r:id="rId9"/>
            </p:custDataLst>
          </p:nvPr>
        </p:nvSpPr>
        <p:spPr>
          <a:xfrm>
            <a:off x="3722370" y="42513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光缆色谱与纤序</a:t>
            </a:r>
          </a:p>
        </p:txBody>
      </p:sp>
      <p:sp>
        <p:nvSpPr>
          <p:cNvPr id="10" name="Oval 9"/>
          <p:cNvSpPr/>
          <p:nvPr>
            <p:custDataLst>
              <p:tags r:id="rId10"/>
            </p:custDataLst>
          </p:nvPr>
        </p:nvSpPr>
        <p:spPr>
          <a:xfrm>
            <a:off x="2109153" y="43745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1.3.4</a:t>
            </a:r>
          </a:p>
        </p:txBody>
      </p:sp>
      <p:sp>
        <p:nvSpPr>
          <p:cNvPr id="11" name="文本框 34"/>
          <p:cNvSpPr/>
          <p:nvPr>
            <p:custDataLst>
              <p:tags r:id="rId11"/>
            </p:custDataLst>
          </p:nvPr>
        </p:nvSpPr>
        <p:spPr>
          <a:xfrm>
            <a:off x="3752215" y="50260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光缆端别</a:t>
            </a:r>
          </a:p>
        </p:txBody>
      </p:sp>
      <p:sp>
        <p:nvSpPr>
          <p:cNvPr id="12" name="Oval 9"/>
          <p:cNvSpPr/>
          <p:nvPr>
            <p:custDataLst>
              <p:tags r:id="rId12"/>
            </p:custDataLst>
          </p:nvPr>
        </p:nvSpPr>
        <p:spPr>
          <a:xfrm>
            <a:off x="2138998" y="51492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7.2  </a:t>
            </a:r>
            <a:r>
              <a:rPr lang="zh-CN" altLang="en-US" sz="3200" dirty="0">
                <a:solidFill>
                  <a:prstClr val="white"/>
                </a:solidFill>
                <a:latin typeface="微软雅黑" panose="020B0503020204020204" pitchFamily="34" charset="-122"/>
                <a:ea typeface="微软雅黑" panose="020B0503020204020204" pitchFamily="34" charset="-122"/>
              </a:rPr>
              <a:t>常用光源</a:t>
            </a:r>
          </a:p>
        </p:txBody>
      </p:sp>
      <p:sp>
        <p:nvSpPr>
          <p:cNvPr id="4" name="文本框 3"/>
          <p:cNvSpPr txBox="1"/>
          <p:nvPr/>
        </p:nvSpPr>
        <p:spPr>
          <a:xfrm>
            <a:off x="1259898" y="2051570"/>
            <a:ext cx="10153650" cy="2968625"/>
          </a:xfrm>
          <a:prstGeom prst="rect">
            <a:avLst/>
          </a:prstGeom>
          <a:noFill/>
        </p:spPr>
        <p:txBody>
          <a:bodyPr wrap="square" rtlCol="0">
            <a:spAutoFit/>
          </a:bodyPr>
          <a:lstStyle/>
          <a:p>
            <a:pPr>
              <a:lnSpc>
                <a:spcPct val="130000"/>
              </a:lnSpc>
            </a:pPr>
            <a:r>
              <a:rPr lang="en-US" altLang="zh-CN" sz="2400" b="1" dirty="0">
                <a:solidFill>
                  <a:prstClr val="black"/>
                </a:solidFill>
              </a:rPr>
              <a:t>2.LP-5250</a:t>
            </a:r>
            <a:r>
              <a:rPr lang="zh-CN" altLang="en-US" sz="2400" b="1" dirty="0">
                <a:solidFill>
                  <a:prstClr val="black"/>
                </a:solidFill>
              </a:rPr>
              <a:t>光源的操作步骤</a:t>
            </a:r>
          </a:p>
          <a:p>
            <a:pPr>
              <a:lnSpc>
                <a:spcPct val="130000"/>
              </a:lnSpc>
            </a:pPr>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）将被测试光纤连接到光输出接口上。</a:t>
            </a:r>
          </a:p>
          <a:p>
            <a:pPr>
              <a:lnSpc>
                <a:spcPct val="130000"/>
              </a:lnSpc>
            </a:pPr>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）按下电源开关，波长和模式工作灯亮。</a:t>
            </a:r>
          </a:p>
          <a:p>
            <a:pPr>
              <a:lnSpc>
                <a:spcPct val="130000"/>
              </a:lnSpc>
            </a:pPr>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）调整波长操作键选择测试波长，此时选中波长亮。</a:t>
            </a:r>
          </a:p>
          <a:p>
            <a:pPr>
              <a:lnSpc>
                <a:spcPct val="130000"/>
              </a:lnSpc>
            </a:pPr>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）调整工作模式键选择光源工作模式，直至所选择工作模式灯亮。</a:t>
            </a:r>
          </a:p>
          <a:p>
            <a:pPr>
              <a:lnSpc>
                <a:spcPct val="130000"/>
              </a:lnSpc>
            </a:pPr>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）让光源加电</a:t>
            </a:r>
            <a:r>
              <a:rPr lang="en-US" altLang="zh-CN" sz="2400" dirty="0">
                <a:solidFill>
                  <a:prstClr val="black"/>
                </a:solidFill>
              </a:rPr>
              <a:t>5</a:t>
            </a:r>
            <a:r>
              <a:rPr lang="zh-CN" altLang="en-US" sz="2400" dirty="0">
                <a:solidFill>
                  <a:prstClr val="black"/>
                </a:solidFill>
              </a:rPr>
              <a:t>～</a:t>
            </a:r>
            <a:r>
              <a:rPr lang="en-US" altLang="zh-CN" sz="2400" dirty="0">
                <a:solidFill>
                  <a:prstClr val="black"/>
                </a:solidFill>
              </a:rPr>
              <a:t>10min</a:t>
            </a:r>
            <a:r>
              <a:rPr lang="zh-CN" altLang="en-US" sz="2400" dirty="0">
                <a:solidFill>
                  <a:prstClr val="black"/>
                </a:solidFill>
              </a:rPr>
              <a:t>，使输出的光功率稳定。</a:t>
            </a:r>
          </a:p>
        </p:txBody>
      </p:sp>
    </p:spTree>
    <p:extLst>
      <p:ext uri="{BB962C8B-B14F-4D97-AF65-F5344CB8AC3E}">
        <p14:creationId xmlns:p14="http://schemas.microsoft.com/office/powerpoint/2010/main" val="16204582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251549" y="2328182"/>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525241" y="2249920"/>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523654" y="391393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4853854" y="385520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523654" y="354087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539529" y="42711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4869729" y="421397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548101" y="46432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4878301" y="458608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 7.3  </a:t>
            </a:r>
            <a:r>
              <a:rPr lang="zh-CN" altLang="en-US" sz="2000" b="0" spc="225" noProof="1">
                <a:solidFill>
                  <a:srgbClr val="FF0000"/>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556356" y="49861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4886556" y="4928985"/>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564611" y="53290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4894811" y="527188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562071" y="56719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4892271" y="5614785"/>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581121" y="602563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4911321" y="5968480"/>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35276410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7.3  </a:t>
            </a:r>
            <a:r>
              <a:rPr lang="zh-CN" altLang="en-US" sz="3200" dirty="0">
                <a:solidFill>
                  <a:prstClr val="white"/>
                </a:solidFill>
                <a:latin typeface="微软雅黑" panose="020B0503020204020204" pitchFamily="34" charset="-122"/>
                <a:ea typeface="微软雅黑" panose="020B0503020204020204" pitchFamily="34" charset="-122"/>
              </a:rPr>
              <a:t>光功率计</a:t>
            </a:r>
          </a:p>
        </p:txBody>
      </p:sp>
      <p:sp>
        <p:nvSpPr>
          <p:cNvPr id="5" name="文本框 4"/>
          <p:cNvSpPr txBox="1"/>
          <p:nvPr/>
        </p:nvSpPr>
        <p:spPr>
          <a:xfrm>
            <a:off x="1019175" y="1536065"/>
            <a:ext cx="4064000" cy="460375"/>
          </a:xfrm>
          <a:prstGeom prst="rect">
            <a:avLst/>
          </a:prstGeom>
          <a:noFill/>
        </p:spPr>
        <p:txBody>
          <a:bodyPr wrap="square" rtlCol="0">
            <a:spAutoFit/>
          </a:bodyPr>
          <a:lstStyle/>
          <a:p>
            <a:r>
              <a:rPr lang="en-US" altLang="zh-CN" sz="2400" b="1">
                <a:solidFill>
                  <a:prstClr val="black"/>
                </a:solidFill>
              </a:rPr>
              <a:t>1.LP-5025</a:t>
            </a:r>
            <a:r>
              <a:rPr lang="zh-CN" altLang="en-US" sz="2400" b="1">
                <a:solidFill>
                  <a:prstClr val="black"/>
                </a:solidFill>
              </a:rPr>
              <a:t>光功率计</a:t>
            </a:r>
          </a:p>
        </p:txBody>
      </p:sp>
      <p:pic>
        <p:nvPicPr>
          <p:cNvPr id="6" name="图片 5"/>
          <p:cNvPicPr/>
          <p:nvPr/>
        </p:nvPicPr>
        <p:blipFill>
          <a:blip r:embed="rId3"/>
          <a:stretch>
            <a:fillRect/>
          </a:stretch>
        </p:blipFill>
        <p:spPr>
          <a:xfrm>
            <a:off x="3573780" y="2372995"/>
            <a:ext cx="3553460" cy="2983865"/>
          </a:xfrm>
          <a:prstGeom prst="rect">
            <a:avLst/>
          </a:prstGeom>
        </p:spPr>
      </p:pic>
      <p:sp>
        <p:nvSpPr>
          <p:cNvPr id="7" name="文本框 6"/>
          <p:cNvSpPr txBox="1"/>
          <p:nvPr/>
        </p:nvSpPr>
        <p:spPr>
          <a:xfrm>
            <a:off x="3940810" y="5636260"/>
            <a:ext cx="2411095" cy="337185"/>
          </a:xfrm>
          <a:prstGeom prst="rect">
            <a:avLst/>
          </a:prstGeom>
        </p:spPr>
        <p:txBody>
          <a:bodyPr wrap="square">
            <a:spAutoFit/>
          </a:bodyPr>
          <a:lstStyle/>
          <a:p>
            <a:pPr algn="just" defTabSz="266700"/>
            <a:r>
              <a:rPr lang="en-US" altLang="zh-CN" sz="1600">
                <a:solidFill>
                  <a:prstClr val="black"/>
                </a:solidFill>
                <a:latin typeface="宋体" panose="02010600030101010101" pitchFamily="2" charset="-122"/>
                <a:ea typeface="宋体" panose="02010600030101010101" pitchFamily="2" charset="-122"/>
              </a:rPr>
              <a:t> LP-5025</a:t>
            </a:r>
            <a:r>
              <a:rPr lang="zh-CN" altLang="en-US" sz="1600">
                <a:solidFill>
                  <a:prstClr val="black"/>
                </a:solidFill>
                <a:latin typeface="宋体" panose="02010600030101010101" pitchFamily="2" charset="-122"/>
                <a:ea typeface="宋体" panose="02010600030101010101" pitchFamily="2" charset="-122"/>
              </a:rPr>
              <a:t>光功率计面板</a:t>
            </a:r>
          </a:p>
        </p:txBody>
      </p:sp>
    </p:spTree>
    <p:extLst>
      <p:ext uri="{BB962C8B-B14F-4D97-AF65-F5344CB8AC3E}">
        <p14:creationId xmlns:p14="http://schemas.microsoft.com/office/powerpoint/2010/main" val="403537670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7.3  </a:t>
            </a:r>
            <a:r>
              <a:rPr lang="zh-CN" altLang="en-US" sz="3200" dirty="0">
                <a:solidFill>
                  <a:prstClr val="white"/>
                </a:solidFill>
                <a:latin typeface="微软雅黑" panose="020B0503020204020204" pitchFamily="34" charset="-122"/>
                <a:ea typeface="微软雅黑" panose="020B0503020204020204" pitchFamily="34" charset="-122"/>
              </a:rPr>
              <a:t>光功率计</a:t>
            </a:r>
          </a:p>
        </p:txBody>
      </p:sp>
      <p:sp>
        <p:nvSpPr>
          <p:cNvPr id="4" name="文本框 3"/>
          <p:cNvSpPr txBox="1"/>
          <p:nvPr/>
        </p:nvSpPr>
        <p:spPr>
          <a:xfrm>
            <a:off x="841375" y="2082569"/>
            <a:ext cx="6122670" cy="3784600"/>
          </a:xfrm>
          <a:prstGeom prst="rect">
            <a:avLst/>
          </a:prstGeom>
          <a:noFill/>
        </p:spPr>
        <p:txBody>
          <a:bodyPr wrap="square" rtlCol="0">
            <a:spAutoFit/>
          </a:bodyPr>
          <a:lstStyle/>
          <a:p>
            <a:r>
              <a:rPr lang="en-US" altLang="zh-CN" sz="2400" dirty="0" smtClean="0">
                <a:solidFill>
                  <a:prstClr val="black"/>
                </a:solidFill>
              </a:rPr>
              <a:t>       LP-5025</a:t>
            </a:r>
            <a:r>
              <a:rPr lang="zh-CN" altLang="en-US" sz="2400" dirty="0">
                <a:solidFill>
                  <a:prstClr val="black"/>
                </a:solidFill>
              </a:rPr>
              <a:t>光功率计的操作应用</a:t>
            </a:r>
          </a:p>
          <a:p>
            <a:r>
              <a:rPr lang="en-US" altLang="zh-CN" sz="2400" dirty="0" smtClean="0">
                <a:solidFill>
                  <a:prstClr val="black"/>
                </a:solidFill>
              </a:rPr>
              <a:t>        (</a:t>
            </a:r>
            <a:r>
              <a:rPr lang="en-US" altLang="zh-CN" sz="2400" dirty="0">
                <a:solidFill>
                  <a:prstClr val="black"/>
                </a:solidFill>
              </a:rPr>
              <a:t>1)</a:t>
            </a:r>
            <a:r>
              <a:rPr lang="zh-CN" altLang="en-US" sz="2400" dirty="0">
                <a:solidFill>
                  <a:prstClr val="black"/>
                </a:solidFill>
              </a:rPr>
              <a:t>开机预热</a:t>
            </a:r>
            <a:r>
              <a:rPr lang="en-US" altLang="zh-CN" sz="2400" dirty="0">
                <a:solidFill>
                  <a:prstClr val="black"/>
                </a:solidFill>
              </a:rPr>
              <a:t>10min</a:t>
            </a:r>
            <a:r>
              <a:rPr lang="zh-CN" altLang="en-US" sz="2400" dirty="0">
                <a:solidFill>
                  <a:prstClr val="black"/>
                </a:solidFill>
              </a:rPr>
              <a:t>并调零。</a:t>
            </a:r>
          </a:p>
          <a:p>
            <a:r>
              <a:rPr lang="en-US" altLang="zh-CN" sz="2400" dirty="0" smtClean="0">
                <a:solidFill>
                  <a:prstClr val="black"/>
                </a:solidFill>
              </a:rPr>
              <a:t>        (</a:t>
            </a:r>
            <a:r>
              <a:rPr lang="en-US" altLang="zh-CN" sz="2400" dirty="0">
                <a:solidFill>
                  <a:prstClr val="black"/>
                </a:solidFill>
              </a:rPr>
              <a:t>2)</a:t>
            </a:r>
            <a:r>
              <a:rPr lang="zh-CN" altLang="en-US" sz="2400" dirty="0">
                <a:solidFill>
                  <a:prstClr val="black"/>
                </a:solidFill>
              </a:rPr>
              <a:t>仪表内存清零</a:t>
            </a:r>
            <a:r>
              <a:rPr lang="en-US" altLang="zh-CN" sz="2400" dirty="0">
                <a:solidFill>
                  <a:prstClr val="black"/>
                </a:solidFill>
              </a:rPr>
              <a:t>,</a:t>
            </a:r>
            <a:r>
              <a:rPr lang="zh-CN" altLang="en-US" sz="2400" dirty="0">
                <a:solidFill>
                  <a:prstClr val="black"/>
                </a:solidFill>
              </a:rPr>
              <a:t>存储参考值。</a:t>
            </a:r>
          </a:p>
          <a:p>
            <a:r>
              <a:rPr lang="en-US" altLang="zh-CN" sz="2400" dirty="0" smtClean="0">
                <a:solidFill>
                  <a:prstClr val="black"/>
                </a:solidFill>
              </a:rPr>
              <a:t>        (</a:t>
            </a:r>
            <a:r>
              <a:rPr lang="en-US" altLang="zh-CN" sz="2400" dirty="0">
                <a:solidFill>
                  <a:prstClr val="black"/>
                </a:solidFill>
              </a:rPr>
              <a:t>3)</a:t>
            </a:r>
            <a:r>
              <a:rPr lang="zh-CN" altLang="en-US" sz="2400" dirty="0">
                <a:solidFill>
                  <a:prstClr val="black"/>
                </a:solidFill>
              </a:rPr>
              <a:t>将被测光纤连接到光源和</a:t>
            </a:r>
            <a:r>
              <a:rPr lang="en-US" altLang="zh-CN" sz="2400" dirty="0">
                <a:solidFill>
                  <a:prstClr val="black"/>
                </a:solidFill>
              </a:rPr>
              <a:t>LP-5025</a:t>
            </a:r>
            <a:r>
              <a:rPr lang="zh-CN" altLang="en-US" sz="2400" dirty="0">
                <a:solidFill>
                  <a:prstClr val="black"/>
                </a:solidFill>
              </a:rPr>
              <a:t>光功率计上</a:t>
            </a:r>
            <a:r>
              <a:rPr lang="en-US" altLang="zh-CN" sz="2400" dirty="0">
                <a:solidFill>
                  <a:prstClr val="black"/>
                </a:solidFill>
              </a:rPr>
              <a:t>,</a:t>
            </a:r>
            <a:r>
              <a:rPr lang="zh-CN" altLang="en-US" sz="2400" dirty="0">
                <a:solidFill>
                  <a:prstClr val="black"/>
                </a:solidFill>
              </a:rPr>
              <a:t>其测试连接示意图如图所示。</a:t>
            </a:r>
          </a:p>
          <a:p>
            <a:r>
              <a:rPr lang="en-US" altLang="zh-CN" sz="2400" dirty="0" smtClean="0">
                <a:solidFill>
                  <a:prstClr val="black"/>
                </a:solidFill>
              </a:rPr>
              <a:t>        (</a:t>
            </a:r>
            <a:r>
              <a:rPr lang="en-US" altLang="zh-CN" sz="2400" dirty="0">
                <a:solidFill>
                  <a:prstClr val="black"/>
                </a:solidFill>
              </a:rPr>
              <a:t>4)</a:t>
            </a:r>
            <a:r>
              <a:rPr lang="zh-CN" altLang="en-US" sz="2400" dirty="0">
                <a:solidFill>
                  <a:prstClr val="black"/>
                </a:solidFill>
              </a:rPr>
              <a:t>选择测试参数</a:t>
            </a:r>
            <a:r>
              <a:rPr lang="en-US" altLang="zh-CN" sz="2400" dirty="0">
                <a:solidFill>
                  <a:prstClr val="black"/>
                </a:solidFill>
              </a:rPr>
              <a:t>(</a:t>
            </a:r>
            <a:r>
              <a:rPr lang="zh-CN" altLang="en-US" sz="2400" dirty="0">
                <a:solidFill>
                  <a:prstClr val="black"/>
                </a:solidFill>
              </a:rPr>
              <a:t>根据测试项目选择相对应的参数</a:t>
            </a:r>
            <a:r>
              <a:rPr lang="en-US" altLang="zh-CN" sz="2400" dirty="0">
                <a:solidFill>
                  <a:prstClr val="black"/>
                </a:solidFill>
              </a:rPr>
              <a:t>)</a:t>
            </a:r>
            <a:r>
              <a:rPr lang="zh-CN" altLang="en-US" sz="2400" dirty="0">
                <a:solidFill>
                  <a:prstClr val="black"/>
                </a:solidFill>
              </a:rPr>
              <a:t>。</a:t>
            </a:r>
          </a:p>
          <a:p>
            <a:r>
              <a:rPr lang="en-US" altLang="zh-CN" sz="2400" dirty="0" smtClean="0">
                <a:solidFill>
                  <a:prstClr val="black"/>
                </a:solidFill>
              </a:rPr>
              <a:t>        (</a:t>
            </a:r>
            <a:r>
              <a:rPr lang="en-US" altLang="zh-CN" sz="2400" dirty="0">
                <a:solidFill>
                  <a:prstClr val="black"/>
                </a:solidFill>
              </a:rPr>
              <a:t>5)</a:t>
            </a:r>
            <a:r>
              <a:rPr lang="zh-CN" altLang="en-US" sz="2400" dirty="0">
                <a:solidFill>
                  <a:prstClr val="black"/>
                </a:solidFill>
              </a:rPr>
              <a:t>在主显示区读取测试数据。</a:t>
            </a:r>
          </a:p>
          <a:p>
            <a:r>
              <a:rPr lang="en-US" altLang="zh-CN" sz="2400" dirty="0" smtClean="0">
                <a:solidFill>
                  <a:prstClr val="black"/>
                </a:solidFill>
              </a:rPr>
              <a:t>        (</a:t>
            </a:r>
            <a:r>
              <a:rPr lang="en-US" altLang="zh-CN" sz="2400" dirty="0">
                <a:solidFill>
                  <a:prstClr val="black"/>
                </a:solidFill>
              </a:rPr>
              <a:t>6)</a:t>
            </a:r>
            <a:r>
              <a:rPr lang="zh-CN" altLang="en-US" sz="2400" dirty="0">
                <a:solidFill>
                  <a:prstClr val="black"/>
                </a:solidFill>
              </a:rPr>
              <a:t>存储测试数据。</a:t>
            </a:r>
          </a:p>
          <a:p>
            <a:r>
              <a:rPr lang="zh-CN" altLang="en-US" sz="2400" dirty="0" smtClean="0">
                <a:solidFill>
                  <a:prstClr val="black"/>
                </a:solidFill>
              </a:rPr>
              <a:t>        重复</a:t>
            </a:r>
            <a:r>
              <a:rPr lang="en-US" altLang="zh-CN" sz="2400" dirty="0">
                <a:solidFill>
                  <a:prstClr val="black"/>
                </a:solidFill>
              </a:rPr>
              <a:t>(3)~(6)</a:t>
            </a:r>
            <a:r>
              <a:rPr lang="zh-CN" altLang="en-US" sz="2400" dirty="0">
                <a:solidFill>
                  <a:prstClr val="black"/>
                </a:solidFill>
              </a:rPr>
              <a:t>步骤测试其他光纤</a:t>
            </a:r>
            <a:r>
              <a:rPr lang="zh-CN" altLang="en-US" dirty="0">
                <a:solidFill>
                  <a:prstClr val="black"/>
                </a:solidFill>
              </a:rPr>
              <a:t>。</a:t>
            </a:r>
          </a:p>
        </p:txBody>
      </p:sp>
      <p:pic>
        <p:nvPicPr>
          <p:cNvPr id="282662" name="图片 282662"/>
          <p:cNvPicPr>
            <a:picLocks noChangeAspect="1"/>
          </p:cNvPicPr>
          <p:nvPr/>
        </p:nvPicPr>
        <p:blipFill>
          <a:blip r:embed="rId3"/>
          <a:stretch>
            <a:fillRect/>
          </a:stretch>
        </p:blipFill>
        <p:spPr>
          <a:xfrm>
            <a:off x="7586345" y="1783715"/>
            <a:ext cx="4115435" cy="3310890"/>
          </a:xfrm>
          <a:prstGeom prst="rect">
            <a:avLst/>
          </a:prstGeom>
        </p:spPr>
      </p:pic>
      <p:sp>
        <p:nvSpPr>
          <p:cNvPr id="5" name="文本框 4"/>
          <p:cNvSpPr txBox="1"/>
          <p:nvPr/>
        </p:nvSpPr>
        <p:spPr>
          <a:xfrm>
            <a:off x="8032115" y="5331460"/>
            <a:ext cx="4064000" cy="368300"/>
          </a:xfrm>
          <a:prstGeom prst="rect">
            <a:avLst/>
          </a:prstGeom>
          <a:noFill/>
        </p:spPr>
        <p:txBody>
          <a:bodyPr wrap="square" rtlCol="0">
            <a:spAutoFit/>
          </a:bodyPr>
          <a:lstStyle/>
          <a:p>
            <a:r>
              <a:rPr lang="zh-CN" altLang="en-US">
                <a:solidFill>
                  <a:prstClr val="black"/>
                </a:solidFill>
              </a:rPr>
              <a:t>光源光功率计测试连接示意图</a:t>
            </a:r>
          </a:p>
        </p:txBody>
      </p:sp>
    </p:spTree>
    <p:extLst>
      <p:ext uri="{BB962C8B-B14F-4D97-AF65-F5344CB8AC3E}">
        <p14:creationId xmlns:p14="http://schemas.microsoft.com/office/powerpoint/2010/main" val="7309631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7.3  </a:t>
            </a:r>
            <a:r>
              <a:rPr lang="zh-CN" altLang="en-US" sz="3200" dirty="0">
                <a:solidFill>
                  <a:prstClr val="white"/>
                </a:solidFill>
                <a:latin typeface="微软雅黑" panose="020B0503020204020204" pitchFamily="34" charset="-122"/>
                <a:ea typeface="微软雅黑" panose="020B0503020204020204" pitchFamily="34" charset="-122"/>
              </a:rPr>
              <a:t>光功率计</a:t>
            </a:r>
          </a:p>
        </p:txBody>
      </p:sp>
      <p:sp>
        <p:nvSpPr>
          <p:cNvPr id="5" name="文本框 4"/>
          <p:cNvSpPr txBox="1"/>
          <p:nvPr/>
        </p:nvSpPr>
        <p:spPr>
          <a:xfrm>
            <a:off x="1093066" y="1877810"/>
            <a:ext cx="4064000" cy="460375"/>
          </a:xfrm>
          <a:prstGeom prst="rect">
            <a:avLst/>
          </a:prstGeom>
          <a:noFill/>
        </p:spPr>
        <p:txBody>
          <a:bodyPr wrap="square" rtlCol="0">
            <a:spAutoFit/>
          </a:bodyPr>
          <a:lstStyle/>
          <a:p>
            <a:r>
              <a:rPr lang="en-US" altLang="zh-CN" sz="2400" b="1">
                <a:solidFill>
                  <a:prstClr val="black"/>
                </a:solidFill>
              </a:rPr>
              <a:t>2.FPM100P</a:t>
            </a:r>
            <a:r>
              <a:rPr lang="zh-CN" altLang="en-US" sz="2400" b="1">
                <a:solidFill>
                  <a:prstClr val="black"/>
                </a:solidFill>
              </a:rPr>
              <a:t>光功率计</a:t>
            </a:r>
          </a:p>
        </p:txBody>
      </p:sp>
      <p:sp>
        <p:nvSpPr>
          <p:cNvPr id="4" name="文本框 3"/>
          <p:cNvSpPr txBox="1"/>
          <p:nvPr/>
        </p:nvSpPr>
        <p:spPr>
          <a:xfrm>
            <a:off x="1093066" y="2412480"/>
            <a:ext cx="6257290" cy="3046988"/>
          </a:xfrm>
          <a:prstGeom prst="rect">
            <a:avLst/>
          </a:prstGeom>
          <a:noFill/>
        </p:spPr>
        <p:txBody>
          <a:bodyPr wrap="square" rtlCol="0">
            <a:spAutoFit/>
          </a:bodyPr>
          <a:lstStyle/>
          <a:p>
            <a:r>
              <a:rPr lang="en-US" altLang="zh-CN" sz="2400" dirty="0" smtClean="0">
                <a:solidFill>
                  <a:prstClr val="black"/>
                </a:solidFill>
              </a:rPr>
              <a:t>        FPM100P</a:t>
            </a:r>
            <a:r>
              <a:rPr lang="zh-CN" altLang="en-US" sz="2400" dirty="0">
                <a:solidFill>
                  <a:prstClr val="black"/>
                </a:solidFill>
              </a:rPr>
              <a:t>光功率计是专门针对</a:t>
            </a:r>
            <a:r>
              <a:rPr lang="en-US" altLang="zh-CN" sz="2400" dirty="0">
                <a:solidFill>
                  <a:prstClr val="black"/>
                </a:solidFill>
              </a:rPr>
              <a:t>FTTX/PON</a:t>
            </a:r>
            <a:r>
              <a:rPr lang="zh-CN" altLang="en-US" sz="2400" dirty="0">
                <a:solidFill>
                  <a:prstClr val="black"/>
                </a:solidFill>
              </a:rPr>
              <a:t>无源光网络测试推出的测试仪表，采用了高清的</a:t>
            </a:r>
            <a:r>
              <a:rPr lang="en-US" altLang="zh-CN" sz="2400" dirty="0">
                <a:solidFill>
                  <a:prstClr val="black"/>
                </a:solidFill>
              </a:rPr>
              <a:t>TFT</a:t>
            </a:r>
            <a:r>
              <a:rPr lang="zh-CN" altLang="en-US" sz="2400" dirty="0">
                <a:solidFill>
                  <a:prstClr val="black"/>
                </a:solidFill>
              </a:rPr>
              <a:t>彩色液晶屏，可</a:t>
            </a:r>
            <a:r>
              <a:rPr lang="zh-CN" altLang="en-US" sz="2400" dirty="0" smtClean="0">
                <a:solidFill>
                  <a:prstClr val="black"/>
                </a:solidFill>
              </a:rPr>
              <a:t>在</a:t>
            </a:r>
            <a:r>
              <a:rPr lang="en-US" altLang="zh-CN" sz="2400" dirty="0" smtClean="0">
                <a:solidFill>
                  <a:prstClr val="black"/>
                </a:solidFill>
              </a:rPr>
              <a:t>PON/EPON/GPON</a:t>
            </a:r>
            <a:r>
              <a:rPr lang="zh-CN" altLang="en-US" sz="2400" dirty="0">
                <a:solidFill>
                  <a:prstClr val="black"/>
                </a:solidFill>
              </a:rPr>
              <a:t>架构上实验语音、数据和视频信号的同步测量和显示。可设置功率阈值，对每个波长提供通过、警告或未通过状态指示。</a:t>
            </a:r>
            <a:r>
              <a:rPr lang="en-US" altLang="zh-CN" sz="2400" dirty="0">
                <a:solidFill>
                  <a:prstClr val="black"/>
                </a:solidFill>
              </a:rPr>
              <a:t>FPM100P</a:t>
            </a:r>
            <a:r>
              <a:rPr lang="zh-CN" altLang="en-US" sz="2400" dirty="0">
                <a:solidFill>
                  <a:prstClr val="black"/>
                </a:solidFill>
              </a:rPr>
              <a:t>光功率计是</a:t>
            </a:r>
            <a:r>
              <a:rPr lang="en-US" altLang="zh-CN" sz="2400" dirty="0">
                <a:solidFill>
                  <a:prstClr val="black"/>
                </a:solidFill>
              </a:rPr>
              <a:t>PON</a:t>
            </a:r>
            <a:r>
              <a:rPr lang="zh-CN" altLang="en-US" sz="2400" dirty="0">
                <a:solidFill>
                  <a:prstClr val="black"/>
                </a:solidFill>
              </a:rPr>
              <a:t>网络工程、施工和维护常用光功率测试仪表，其外形如图所示。</a:t>
            </a:r>
          </a:p>
        </p:txBody>
      </p:sp>
      <p:pic>
        <p:nvPicPr>
          <p:cNvPr id="506" name="图片 155"/>
          <p:cNvPicPr>
            <a:picLocks noChangeAspect="1"/>
          </p:cNvPicPr>
          <p:nvPr/>
        </p:nvPicPr>
        <p:blipFill>
          <a:blip r:embed="rId3"/>
          <a:stretch>
            <a:fillRect/>
          </a:stretch>
        </p:blipFill>
        <p:spPr>
          <a:xfrm>
            <a:off x="7719926" y="2068945"/>
            <a:ext cx="2345690" cy="3733800"/>
          </a:xfrm>
          <a:prstGeom prst="rect">
            <a:avLst/>
          </a:prstGeom>
          <a:noFill/>
          <a:ln>
            <a:noFill/>
          </a:ln>
        </p:spPr>
      </p:pic>
      <p:sp>
        <p:nvSpPr>
          <p:cNvPr id="8" name="文本框 7"/>
          <p:cNvSpPr txBox="1"/>
          <p:nvPr/>
        </p:nvSpPr>
        <p:spPr>
          <a:xfrm>
            <a:off x="7975831" y="5918315"/>
            <a:ext cx="2550160" cy="368300"/>
          </a:xfrm>
          <a:prstGeom prst="rect">
            <a:avLst/>
          </a:prstGeom>
          <a:noFill/>
        </p:spPr>
        <p:txBody>
          <a:bodyPr wrap="square" rtlCol="0">
            <a:spAutoFit/>
          </a:bodyPr>
          <a:lstStyle/>
          <a:p>
            <a:r>
              <a:rPr lang="en-US" altLang="zh-CN">
                <a:solidFill>
                  <a:prstClr val="black"/>
                </a:solidFill>
              </a:rPr>
              <a:t>FPM100P</a:t>
            </a:r>
            <a:r>
              <a:rPr lang="zh-CN" altLang="en-US">
                <a:solidFill>
                  <a:prstClr val="black"/>
                </a:solidFill>
              </a:rPr>
              <a:t>光功率计外形</a:t>
            </a:r>
          </a:p>
        </p:txBody>
      </p:sp>
    </p:spTree>
    <p:extLst>
      <p:ext uri="{BB962C8B-B14F-4D97-AF65-F5344CB8AC3E}">
        <p14:creationId xmlns:p14="http://schemas.microsoft.com/office/powerpoint/2010/main" val="27194781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371622" y="2337419"/>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645314" y="2259157"/>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643727" y="3923175"/>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4973927" y="3864437"/>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643727" y="3550112"/>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659602" y="428036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4989802" y="4223212"/>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668174" y="46524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4998374" y="4595322"/>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676429" y="49953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006629" y="4938222"/>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7.4  </a:t>
            </a:r>
            <a:r>
              <a:rPr lang="zh-CN" altLang="en-US" sz="2000" b="0" spc="225" noProof="1">
                <a:solidFill>
                  <a:srgbClr val="FF0000"/>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684684" y="53382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014884" y="5281122"/>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682144" y="56811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5012344" y="5624022"/>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701194" y="603486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5031394" y="5977717"/>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130827307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7.4  </a:t>
            </a:r>
            <a:r>
              <a:rPr lang="zh-CN" altLang="en-US" sz="3200" dirty="0">
                <a:solidFill>
                  <a:prstClr val="white"/>
                </a:solidFill>
                <a:latin typeface="微软雅黑" panose="020B0503020204020204" pitchFamily="34" charset="-122"/>
                <a:ea typeface="微软雅黑" panose="020B0503020204020204" pitchFamily="34" charset="-122"/>
              </a:rPr>
              <a:t>智能寻障仪</a:t>
            </a:r>
          </a:p>
        </p:txBody>
      </p:sp>
      <p:sp>
        <p:nvSpPr>
          <p:cNvPr id="5" name="文本框 4"/>
          <p:cNvSpPr txBox="1"/>
          <p:nvPr/>
        </p:nvSpPr>
        <p:spPr>
          <a:xfrm>
            <a:off x="1231611" y="2496647"/>
            <a:ext cx="4064000" cy="521970"/>
          </a:xfrm>
          <a:prstGeom prst="rect">
            <a:avLst/>
          </a:prstGeom>
          <a:noFill/>
        </p:spPr>
        <p:txBody>
          <a:bodyPr wrap="square" rtlCol="0">
            <a:spAutoFit/>
          </a:bodyPr>
          <a:lstStyle/>
          <a:p>
            <a:r>
              <a:rPr lang="en-US" sz="2800" b="1">
                <a:solidFill>
                  <a:prstClr val="black"/>
                </a:solidFill>
              </a:rPr>
              <a:t>1.</a:t>
            </a:r>
            <a:r>
              <a:rPr lang="zh-CN" altLang="en-US" sz="2800" b="1">
                <a:solidFill>
                  <a:prstClr val="black"/>
                </a:solidFill>
              </a:rPr>
              <a:t>原理</a:t>
            </a:r>
          </a:p>
        </p:txBody>
      </p:sp>
      <p:sp>
        <p:nvSpPr>
          <p:cNvPr id="6" name="文本框 5"/>
          <p:cNvSpPr txBox="1"/>
          <p:nvPr/>
        </p:nvSpPr>
        <p:spPr>
          <a:xfrm>
            <a:off x="1320511" y="3051637"/>
            <a:ext cx="9752965" cy="1568450"/>
          </a:xfrm>
          <a:prstGeom prst="rect">
            <a:avLst/>
          </a:prstGeom>
          <a:noFill/>
        </p:spPr>
        <p:txBody>
          <a:bodyPr wrap="square" rtlCol="0">
            <a:spAutoFit/>
          </a:bodyPr>
          <a:lstStyle/>
          <a:p>
            <a:r>
              <a:rPr lang="zh-CN" altLang="en-US" sz="2400" dirty="0" smtClean="0">
                <a:solidFill>
                  <a:prstClr val="black"/>
                </a:solidFill>
              </a:rPr>
              <a:t>        智能</a:t>
            </a:r>
            <a:r>
              <a:rPr lang="zh-CN" altLang="en-US" sz="2400" dirty="0">
                <a:solidFill>
                  <a:prstClr val="black"/>
                </a:solidFill>
              </a:rPr>
              <a:t>光纤寻障仪是检测光纤障碍类型和光纤故障点位置的设备</a:t>
            </a:r>
            <a:r>
              <a:rPr lang="en-US" altLang="zh-CN" sz="2400" dirty="0">
                <a:solidFill>
                  <a:prstClr val="black"/>
                </a:solidFill>
              </a:rPr>
              <a:t>,</a:t>
            </a:r>
            <a:r>
              <a:rPr lang="zh-CN" altLang="en-US" sz="2400" dirty="0">
                <a:solidFill>
                  <a:prstClr val="black"/>
                </a:solidFill>
              </a:rPr>
              <a:t>采用了</a:t>
            </a:r>
            <a:r>
              <a:rPr lang="en-US" altLang="zh-CN" sz="2400" dirty="0">
                <a:solidFill>
                  <a:prstClr val="black"/>
                </a:solidFill>
              </a:rPr>
              <a:t> OTDR </a:t>
            </a:r>
            <a:r>
              <a:rPr lang="zh-CN" altLang="en-US" sz="2400" dirty="0">
                <a:solidFill>
                  <a:prstClr val="black"/>
                </a:solidFill>
              </a:rPr>
              <a:t>的设计原理</a:t>
            </a:r>
            <a:r>
              <a:rPr lang="en-US" altLang="zh-CN" sz="2400" dirty="0">
                <a:solidFill>
                  <a:prstClr val="black"/>
                </a:solidFill>
              </a:rPr>
              <a:t>,</a:t>
            </a:r>
            <a:r>
              <a:rPr lang="zh-CN" altLang="en-US" sz="2400" dirty="0">
                <a:solidFill>
                  <a:prstClr val="black"/>
                </a:solidFill>
              </a:rPr>
              <a:t>广泛应用于光缆的施工、运行与维护工作。寻障仪可通过内置的激光器向被测光纤发出光脉冲</a:t>
            </a:r>
            <a:r>
              <a:rPr lang="en-US" altLang="zh-CN" sz="2400" dirty="0">
                <a:solidFill>
                  <a:prstClr val="black"/>
                </a:solidFill>
              </a:rPr>
              <a:t>,</a:t>
            </a:r>
            <a:r>
              <a:rPr lang="zh-CN" altLang="en-US" sz="2400" dirty="0">
                <a:solidFill>
                  <a:prstClr val="black"/>
                </a:solidFill>
              </a:rPr>
              <a:t>然后接收并检测反射回来的光脉冲</a:t>
            </a:r>
            <a:r>
              <a:rPr lang="en-US" altLang="zh-CN" sz="2400" dirty="0">
                <a:solidFill>
                  <a:prstClr val="black"/>
                </a:solidFill>
              </a:rPr>
              <a:t>,</a:t>
            </a:r>
            <a:r>
              <a:rPr lang="zh-CN" altLang="en-US" sz="2400" dirty="0">
                <a:solidFill>
                  <a:prstClr val="black"/>
                </a:solidFill>
              </a:rPr>
              <a:t>进而通过机内计算与分析判断被测光纤的障碍类型及位置。</a:t>
            </a:r>
          </a:p>
        </p:txBody>
      </p:sp>
    </p:spTree>
    <p:extLst>
      <p:ext uri="{BB962C8B-B14F-4D97-AF65-F5344CB8AC3E}">
        <p14:creationId xmlns:p14="http://schemas.microsoft.com/office/powerpoint/2010/main" val="42047401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7.4  </a:t>
            </a:r>
            <a:r>
              <a:rPr lang="zh-CN" altLang="en-US" sz="3200" dirty="0">
                <a:solidFill>
                  <a:prstClr val="white"/>
                </a:solidFill>
                <a:latin typeface="微软雅黑" panose="020B0503020204020204" pitchFamily="34" charset="-122"/>
                <a:ea typeface="微软雅黑" panose="020B0503020204020204" pitchFamily="34" charset="-122"/>
              </a:rPr>
              <a:t>智能寻障仪</a:t>
            </a:r>
          </a:p>
        </p:txBody>
      </p:sp>
      <p:sp>
        <p:nvSpPr>
          <p:cNvPr id="5" name="文本框 4"/>
          <p:cNvSpPr txBox="1"/>
          <p:nvPr/>
        </p:nvSpPr>
        <p:spPr>
          <a:xfrm>
            <a:off x="1019175" y="1536065"/>
            <a:ext cx="4064000" cy="521970"/>
          </a:xfrm>
          <a:prstGeom prst="rect">
            <a:avLst/>
          </a:prstGeom>
          <a:noFill/>
        </p:spPr>
        <p:txBody>
          <a:bodyPr wrap="square" rtlCol="0">
            <a:spAutoFit/>
          </a:bodyPr>
          <a:lstStyle/>
          <a:p>
            <a:pPr indent="251460" defTabSz="266700"/>
            <a:r>
              <a:rPr lang="en-US" altLang="zh-CN" sz="2800" b="1">
                <a:solidFill>
                  <a:prstClr val="black"/>
                </a:solidFill>
                <a:cs typeface="+mn-ea"/>
                <a:sym typeface="+mn-ea"/>
              </a:rPr>
              <a:t>2.</a:t>
            </a:r>
            <a:r>
              <a:rPr lang="zh-CN" altLang="en-US" sz="2800" b="1">
                <a:solidFill>
                  <a:prstClr val="black"/>
                </a:solidFill>
                <a:cs typeface="+mn-ea"/>
                <a:sym typeface="+mn-ea"/>
              </a:rPr>
              <a:t>接口和按键说明</a:t>
            </a:r>
          </a:p>
        </p:txBody>
      </p:sp>
      <p:sp>
        <p:nvSpPr>
          <p:cNvPr id="4" name="文本框 3"/>
          <p:cNvSpPr txBox="1"/>
          <p:nvPr/>
        </p:nvSpPr>
        <p:spPr>
          <a:xfrm>
            <a:off x="1159856" y="2178685"/>
            <a:ext cx="8909685" cy="460375"/>
          </a:xfrm>
          <a:prstGeom prst="rect">
            <a:avLst/>
          </a:prstGeom>
        </p:spPr>
        <p:txBody>
          <a:bodyPr wrap="square">
            <a:spAutoFit/>
          </a:bodyPr>
          <a:lstStyle/>
          <a:p>
            <a:pPr indent="266700" algn="just" defTabSz="266700"/>
            <a:r>
              <a:rPr lang="en-US" altLang="zh-CN" sz="2400" dirty="0" smtClean="0">
                <a:solidFill>
                  <a:prstClr val="black"/>
                </a:solidFill>
                <a:cs typeface="+mn-ea"/>
              </a:rPr>
              <a:t>      OFL-70</a:t>
            </a:r>
            <a:r>
              <a:rPr lang="zh-CN" altLang="en-US" sz="2400" dirty="0">
                <a:solidFill>
                  <a:prstClr val="black"/>
                </a:solidFill>
                <a:cs typeface="+mn-ea"/>
              </a:rPr>
              <a:t>光纤寻障仪接口和按键如图所示。</a:t>
            </a:r>
          </a:p>
        </p:txBody>
      </p:sp>
      <p:pic>
        <p:nvPicPr>
          <p:cNvPr id="282663" name="图片 55"/>
          <p:cNvPicPr>
            <a:picLocks noChangeAspect="1"/>
          </p:cNvPicPr>
          <p:nvPr/>
        </p:nvPicPr>
        <p:blipFill>
          <a:blip r:embed="rId3"/>
          <a:stretch>
            <a:fillRect/>
          </a:stretch>
        </p:blipFill>
        <p:spPr>
          <a:xfrm>
            <a:off x="3396961" y="2759710"/>
            <a:ext cx="3612515" cy="4001135"/>
          </a:xfrm>
          <a:prstGeom prst="rect">
            <a:avLst/>
          </a:prstGeom>
          <a:noFill/>
          <a:ln>
            <a:noFill/>
          </a:ln>
        </p:spPr>
      </p:pic>
    </p:spTree>
    <p:extLst>
      <p:ext uri="{BB962C8B-B14F-4D97-AF65-F5344CB8AC3E}">
        <p14:creationId xmlns:p14="http://schemas.microsoft.com/office/powerpoint/2010/main" val="126030201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7.4  </a:t>
            </a:r>
            <a:r>
              <a:rPr lang="zh-CN" altLang="en-US" sz="3200" dirty="0">
                <a:solidFill>
                  <a:prstClr val="white"/>
                </a:solidFill>
                <a:latin typeface="微软雅黑" panose="020B0503020204020204" pitchFamily="34" charset="-122"/>
                <a:ea typeface="微软雅黑" panose="020B0503020204020204" pitchFamily="34" charset="-122"/>
              </a:rPr>
              <a:t>智能寻障仪</a:t>
            </a:r>
          </a:p>
        </p:txBody>
      </p:sp>
      <p:sp>
        <p:nvSpPr>
          <p:cNvPr id="5" name="文本框 4"/>
          <p:cNvSpPr txBox="1"/>
          <p:nvPr/>
        </p:nvSpPr>
        <p:spPr>
          <a:xfrm>
            <a:off x="909638" y="1434465"/>
            <a:ext cx="4064000" cy="521970"/>
          </a:xfrm>
          <a:prstGeom prst="rect">
            <a:avLst/>
          </a:prstGeom>
          <a:noFill/>
        </p:spPr>
        <p:txBody>
          <a:bodyPr wrap="square" rtlCol="0">
            <a:spAutoFit/>
          </a:bodyPr>
          <a:lstStyle/>
          <a:p>
            <a:pPr indent="251460" defTabSz="266700"/>
            <a:r>
              <a:rPr lang="en-US" altLang="zh-CN" sz="2800" b="1">
                <a:solidFill>
                  <a:prstClr val="black"/>
                </a:solidFill>
                <a:cs typeface="+mn-ea"/>
                <a:sym typeface="+mn-ea"/>
              </a:rPr>
              <a:t>3.</a:t>
            </a:r>
            <a:r>
              <a:rPr lang="zh-CN" altLang="en-US" sz="2800" b="1">
                <a:solidFill>
                  <a:prstClr val="black"/>
                </a:solidFill>
                <a:cs typeface="+mn-ea"/>
                <a:sym typeface="+mn-ea"/>
              </a:rPr>
              <a:t>操作步骤及说明</a:t>
            </a:r>
          </a:p>
        </p:txBody>
      </p:sp>
      <p:sp>
        <p:nvSpPr>
          <p:cNvPr id="4" name="文本框 3"/>
          <p:cNvSpPr txBox="1"/>
          <p:nvPr/>
        </p:nvSpPr>
        <p:spPr>
          <a:xfrm>
            <a:off x="1169093" y="2288944"/>
            <a:ext cx="10173162" cy="3785652"/>
          </a:xfrm>
          <a:prstGeom prst="rect">
            <a:avLst/>
          </a:prstGeom>
        </p:spPr>
        <p:txBody>
          <a:bodyPr wrap="square">
            <a:spAutoFit/>
          </a:bodyPr>
          <a:lstStyle/>
          <a:p>
            <a:pPr indent="266700" algn="just" defTabSz="266700"/>
            <a:r>
              <a:rPr lang="zh-CN" altLang="en-US" sz="2400" dirty="0" smtClean="0">
                <a:solidFill>
                  <a:prstClr val="black"/>
                </a:solidFill>
                <a:cs typeface="+mn-ea"/>
              </a:rPr>
              <a:t>    （</a:t>
            </a:r>
            <a:r>
              <a:rPr lang="en-US" altLang="zh-CN" sz="2400" dirty="0">
                <a:solidFill>
                  <a:prstClr val="black"/>
                </a:solidFill>
                <a:cs typeface="+mn-ea"/>
              </a:rPr>
              <a:t>1</a:t>
            </a:r>
            <a:r>
              <a:rPr lang="zh-CN" altLang="en-US" sz="2400" dirty="0">
                <a:solidFill>
                  <a:prstClr val="black"/>
                </a:solidFill>
                <a:cs typeface="+mn-ea"/>
              </a:rPr>
              <a:t>）打开仪器，进入测量状态</a:t>
            </a:r>
          </a:p>
          <a:p>
            <a:pPr indent="266700" algn="just" defTabSz="266700"/>
            <a:r>
              <a:rPr lang="zh-CN" altLang="en-US" sz="2400" dirty="0" smtClean="0">
                <a:solidFill>
                  <a:prstClr val="black"/>
                </a:solidFill>
                <a:cs typeface="+mn-ea"/>
              </a:rPr>
              <a:t>    （</a:t>
            </a:r>
            <a:r>
              <a:rPr lang="en-US" altLang="zh-CN" sz="2400" dirty="0">
                <a:solidFill>
                  <a:prstClr val="black"/>
                </a:solidFill>
                <a:cs typeface="+mn-ea"/>
              </a:rPr>
              <a:t>2</a:t>
            </a:r>
            <a:r>
              <a:rPr lang="zh-CN" altLang="en-US" sz="2400" dirty="0">
                <a:solidFill>
                  <a:prstClr val="black"/>
                </a:solidFill>
                <a:cs typeface="+mn-ea"/>
              </a:rPr>
              <a:t>）清洁被测光纤，接入仪器</a:t>
            </a:r>
            <a:r>
              <a:rPr lang="en-US" altLang="zh-CN" sz="2400" dirty="0">
                <a:solidFill>
                  <a:prstClr val="black"/>
                </a:solidFill>
                <a:cs typeface="+mn-ea"/>
              </a:rPr>
              <a:t>OTDR</a:t>
            </a:r>
            <a:r>
              <a:rPr lang="zh-CN" altLang="en-US" sz="2400" dirty="0">
                <a:solidFill>
                  <a:prstClr val="black"/>
                </a:solidFill>
                <a:cs typeface="+mn-ea"/>
              </a:rPr>
              <a:t>接口。注意被测光纤接头的类型，不匹配的接头类型接入仪器，有可能会损坏仪器的输出光纤头，并且得到不正确的测量结果。</a:t>
            </a:r>
          </a:p>
          <a:p>
            <a:pPr indent="266700" algn="just" defTabSz="266700"/>
            <a:r>
              <a:rPr lang="zh-CN" altLang="en-US" sz="2400" dirty="0" smtClean="0">
                <a:solidFill>
                  <a:prstClr val="black"/>
                </a:solidFill>
                <a:cs typeface="+mn-ea"/>
              </a:rPr>
              <a:t>    （</a:t>
            </a:r>
            <a:r>
              <a:rPr lang="en-US" altLang="zh-CN" sz="2400" dirty="0">
                <a:solidFill>
                  <a:prstClr val="black"/>
                </a:solidFill>
                <a:cs typeface="+mn-ea"/>
              </a:rPr>
              <a:t>3</a:t>
            </a:r>
            <a:r>
              <a:rPr lang="zh-CN" altLang="en-US" sz="2400" dirty="0">
                <a:solidFill>
                  <a:prstClr val="black"/>
                </a:solidFill>
                <a:cs typeface="+mn-ea"/>
              </a:rPr>
              <a:t>）按下</a:t>
            </a:r>
            <a:r>
              <a:rPr lang="en-US" altLang="zh-CN" sz="2400" dirty="0">
                <a:solidFill>
                  <a:prstClr val="black"/>
                </a:solidFill>
                <a:cs typeface="+mn-ea"/>
              </a:rPr>
              <a:t>”SCAN”</a:t>
            </a:r>
            <a:r>
              <a:rPr lang="zh-CN" altLang="en-US" sz="2400" dirty="0">
                <a:solidFill>
                  <a:prstClr val="black"/>
                </a:solidFill>
                <a:cs typeface="+mn-ea"/>
              </a:rPr>
              <a:t>键，仪器开始扫描光纤，显示屏上显示扫描进度。仪器不需要设置脉冲宽度，在扫描过程中自动调整，经过强大的智能分析软件计算出整个测量范围内的光纤事件点。</a:t>
            </a:r>
          </a:p>
          <a:p>
            <a:pPr indent="266700" algn="just" defTabSz="266700"/>
            <a:r>
              <a:rPr lang="zh-CN" altLang="en-US" sz="2400" dirty="0" smtClean="0">
                <a:solidFill>
                  <a:prstClr val="black"/>
                </a:solidFill>
                <a:cs typeface="+mn-ea"/>
              </a:rPr>
              <a:t>    （</a:t>
            </a:r>
            <a:r>
              <a:rPr lang="en-US" altLang="zh-CN" sz="2400" dirty="0">
                <a:solidFill>
                  <a:prstClr val="black"/>
                </a:solidFill>
                <a:cs typeface="+mn-ea"/>
              </a:rPr>
              <a:t>4</a:t>
            </a:r>
            <a:r>
              <a:rPr lang="zh-CN" altLang="en-US" sz="2400" dirty="0">
                <a:solidFill>
                  <a:prstClr val="black"/>
                </a:solidFill>
                <a:cs typeface="+mn-ea"/>
              </a:rPr>
              <a:t>）测量完成，显示出所有的测量值。总事件最多可以显示</a:t>
            </a:r>
            <a:r>
              <a:rPr lang="en-US" altLang="zh-CN" sz="2400" dirty="0">
                <a:solidFill>
                  <a:prstClr val="black"/>
                </a:solidFill>
                <a:cs typeface="+mn-ea"/>
              </a:rPr>
              <a:t>8</a:t>
            </a:r>
            <a:r>
              <a:rPr lang="zh-CN" altLang="en-US" sz="2400" dirty="0">
                <a:solidFill>
                  <a:prstClr val="black"/>
                </a:solidFill>
                <a:cs typeface="+mn-ea"/>
              </a:rPr>
              <a:t>个，按上下按键翻看各事件值。反射事件的误差很小，衰减事件的误差会比较大。如果测量值在仪器盲区内或者超出了测量范围，则显示空事件。</a:t>
            </a:r>
          </a:p>
        </p:txBody>
      </p:sp>
    </p:spTree>
    <p:extLst>
      <p:ext uri="{BB962C8B-B14F-4D97-AF65-F5344CB8AC3E}">
        <p14:creationId xmlns:p14="http://schemas.microsoft.com/office/powerpoint/2010/main" val="18306898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45513" y="2475964"/>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719205" y="2397702"/>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717618" y="4061720"/>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047818" y="4002982"/>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717618" y="3688657"/>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733493" y="441890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063693" y="4361757"/>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742065" y="47910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072265" y="4733867"/>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750320" y="51339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080520" y="5076767"/>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758575" y="54768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088775" y="5419667"/>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7.5  </a:t>
            </a:r>
            <a:r>
              <a:rPr lang="zh-CN" altLang="en-US" sz="2000" b="0" spc="225" noProof="1">
                <a:solidFill>
                  <a:srgbClr val="FF0000"/>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756035" y="58197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5086235" y="5762567"/>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775085" y="617341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5105285" y="6116262"/>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15951791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10244" name="文本框 7"/>
          <p:cNvSpPr txBox="1"/>
          <p:nvPr/>
        </p:nvSpPr>
        <p:spPr>
          <a:xfrm>
            <a:off x="655955" y="2480137"/>
            <a:ext cx="11120755" cy="3416320"/>
          </a:xfrm>
          <a:prstGeom prst="rect">
            <a:avLst/>
          </a:prstGeom>
          <a:noFill/>
          <a:ln w="9525">
            <a:noFill/>
          </a:ln>
        </p:spPr>
        <p:txBody>
          <a:bodyPr wrap="square">
            <a:spAutoFit/>
          </a:bodyPr>
          <a:lstStyle/>
          <a:p>
            <a:r>
              <a:rPr lang="en-US" altLang="zh-CN" sz="2400" dirty="0" smtClean="0">
                <a:latin typeface="等线" panose="02010600030101010101" pitchFamily="2" charset="-122"/>
              </a:rPr>
              <a:t>       1</a:t>
            </a:r>
            <a:r>
              <a:rPr lang="en-US" altLang="zh-CN" sz="2400" dirty="0">
                <a:latin typeface="等线" panose="02010600030101010101" pitchFamily="2" charset="-122"/>
              </a:rPr>
              <a:t>.</a:t>
            </a:r>
            <a:r>
              <a:rPr lang="zh-CN" altLang="en-US" sz="2400" dirty="0">
                <a:latin typeface="等线" panose="02010600030101010101" pitchFamily="2" charset="-122"/>
              </a:rPr>
              <a:t>发送设备</a:t>
            </a:r>
            <a:r>
              <a:rPr lang="en-US" altLang="zh-CN" sz="2400" dirty="0">
                <a:latin typeface="等线" panose="02010600030101010101" pitchFamily="2" charset="-122"/>
              </a:rPr>
              <a:t>:</a:t>
            </a:r>
            <a:r>
              <a:rPr lang="zh-CN" altLang="en-US" sz="2400" dirty="0">
                <a:latin typeface="等线" panose="02010600030101010101" pitchFamily="2" charset="-122"/>
              </a:rPr>
              <a:t>电发射机的功能是对来自信息源的信号进行模</a:t>
            </a:r>
            <a:r>
              <a:rPr lang="en-US" altLang="zh-CN" sz="2400" dirty="0">
                <a:latin typeface="等线" panose="02010600030101010101" pitchFamily="2" charset="-122"/>
              </a:rPr>
              <a:t>/</a:t>
            </a:r>
            <a:r>
              <a:rPr lang="zh-CN" altLang="en-US" sz="2400" dirty="0">
                <a:latin typeface="等线" panose="02010600030101010101" pitchFamily="2" charset="-122"/>
              </a:rPr>
              <a:t>数转换</a:t>
            </a:r>
            <a:r>
              <a:rPr lang="en-US" altLang="zh-CN" sz="2400" dirty="0">
                <a:latin typeface="等线" panose="02010600030101010101" pitchFamily="2" charset="-122"/>
              </a:rPr>
              <a:t>,</a:t>
            </a:r>
            <a:r>
              <a:rPr lang="zh-CN" altLang="en-US" sz="2400" dirty="0">
                <a:latin typeface="等线" panose="02010600030101010101" pitchFamily="2" charset="-122"/>
              </a:rPr>
              <a:t>并做多路复用</a:t>
            </a:r>
            <a:r>
              <a:rPr lang="zh-CN" altLang="en-US" sz="2400" dirty="0" smtClean="0">
                <a:latin typeface="等线" panose="02010600030101010101" pitchFamily="2" charset="-122"/>
              </a:rPr>
              <a:t>处理</a:t>
            </a:r>
            <a:r>
              <a:rPr lang="zh-CN" altLang="en-US" sz="2400" dirty="0">
                <a:latin typeface="等线" panose="02010600030101010101" pitchFamily="2" charset="-122"/>
              </a:rPr>
              <a:t>。光发射端机的功能是实现电</a:t>
            </a:r>
            <a:r>
              <a:rPr lang="en-US" altLang="zh-CN" sz="2400" dirty="0">
                <a:latin typeface="等线" panose="02010600030101010101" pitchFamily="2" charset="-122"/>
              </a:rPr>
              <a:t>/</a:t>
            </a:r>
            <a:r>
              <a:rPr lang="zh-CN" altLang="en-US" sz="2400" dirty="0">
                <a:latin typeface="等线" panose="02010600030101010101" pitchFamily="2" charset="-122"/>
              </a:rPr>
              <a:t>光转换</a:t>
            </a:r>
            <a:r>
              <a:rPr lang="en-US" altLang="zh-CN" sz="2400" dirty="0">
                <a:latin typeface="等线" panose="02010600030101010101" pitchFamily="2" charset="-122"/>
              </a:rPr>
              <a:t>,</a:t>
            </a:r>
            <a:r>
              <a:rPr lang="zh-CN" altLang="en-US" sz="2400" dirty="0">
                <a:latin typeface="等线" panose="02010600030101010101" pitchFamily="2" charset="-122"/>
              </a:rPr>
              <a:t>即把电信号调制成光信号</a:t>
            </a:r>
            <a:r>
              <a:rPr lang="en-US" altLang="zh-CN" sz="2400" dirty="0">
                <a:latin typeface="等线" panose="02010600030101010101" pitchFamily="2" charset="-122"/>
              </a:rPr>
              <a:t>,</a:t>
            </a:r>
            <a:r>
              <a:rPr lang="zh-CN" altLang="en-US" sz="2400" dirty="0">
                <a:latin typeface="等线" panose="02010600030101010101" pitchFamily="2" charset="-122"/>
              </a:rPr>
              <a:t>并送入光纤传输至接收端。</a:t>
            </a:r>
          </a:p>
          <a:p>
            <a:r>
              <a:rPr lang="en-US" altLang="zh-CN" sz="2400" dirty="0" smtClean="0">
                <a:latin typeface="等线" panose="02010600030101010101" pitchFamily="2" charset="-122"/>
              </a:rPr>
              <a:t>       2</a:t>
            </a:r>
            <a:r>
              <a:rPr lang="en-US" altLang="zh-CN" sz="2400" dirty="0">
                <a:latin typeface="等线" panose="02010600030101010101" pitchFamily="2" charset="-122"/>
              </a:rPr>
              <a:t>.</a:t>
            </a:r>
            <a:r>
              <a:rPr lang="zh-CN" altLang="en-US" sz="2400" dirty="0">
                <a:latin typeface="等线" panose="02010600030101010101" pitchFamily="2" charset="-122"/>
              </a:rPr>
              <a:t>光纤线路</a:t>
            </a:r>
            <a:r>
              <a:rPr lang="en-US" altLang="zh-CN" sz="2400" dirty="0">
                <a:latin typeface="等线" panose="02010600030101010101" pitchFamily="2" charset="-122"/>
              </a:rPr>
              <a:t>:</a:t>
            </a:r>
            <a:r>
              <a:rPr lang="zh-CN" altLang="en-US" sz="2400" dirty="0">
                <a:latin typeface="等线" panose="02010600030101010101" pitchFamily="2" charset="-122"/>
              </a:rPr>
              <a:t>把来自光发射端机的光信号以尽可能小的衰减和畸变</a:t>
            </a:r>
            <a:r>
              <a:rPr lang="en-US" altLang="zh-CN" sz="2400" dirty="0">
                <a:latin typeface="等线" panose="02010600030101010101" pitchFamily="2" charset="-122"/>
              </a:rPr>
              <a:t>(</a:t>
            </a:r>
            <a:r>
              <a:rPr lang="zh-CN" altLang="en-US" sz="2400" dirty="0">
                <a:latin typeface="等线" panose="02010600030101010101" pitchFamily="2" charset="-122"/>
              </a:rPr>
              <a:t>失真</a:t>
            </a:r>
            <a:r>
              <a:rPr lang="en-US" altLang="zh-CN" sz="2400" dirty="0">
                <a:latin typeface="等线" panose="02010600030101010101" pitchFamily="2" charset="-122"/>
              </a:rPr>
              <a:t>)</a:t>
            </a:r>
            <a:r>
              <a:rPr lang="zh-CN" altLang="en-US" sz="2400" dirty="0">
                <a:latin typeface="等线" panose="02010600030101010101" pitchFamily="2" charset="-122"/>
              </a:rPr>
              <a:t>传输到光接收端机。光纤线路一般由光纤、光纤接头和光纤连接器、光放大器等组成。接入网光纤</a:t>
            </a:r>
            <a:r>
              <a:rPr lang="zh-CN" altLang="en-US" sz="2400" dirty="0" smtClean="0">
                <a:latin typeface="等线" panose="02010600030101010101" pitchFamily="2" charset="-122"/>
              </a:rPr>
              <a:t>线路</a:t>
            </a:r>
            <a:r>
              <a:rPr lang="zh-CN" altLang="en-US" sz="2400" dirty="0">
                <a:latin typeface="等线" panose="02010600030101010101" pitchFamily="2" charset="-122"/>
              </a:rPr>
              <a:t>还包括分光器、光交接箱、分光分纤箱等。</a:t>
            </a:r>
          </a:p>
          <a:p>
            <a:r>
              <a:rPr lang="en-US" altLang="zh-CN" sz="2400" dirty="0" smtClean="0">
                <a:latin typeface="等线" panose="02010600030101010101" pitchFamily="2" charset="-122"/>
              </a:rPr>
              <a:t>      3</a:t>
            </a:r>
            <a:r>
              <a:rPr lang="en-US" altLang="zh-CN" sz="2400" dirty="0">
                <a:latin typeface="等线" panose="02010600030101010101" pitchFamily="2" charset="-122"/>
              </a:rPr>
              <a:t>.</a:t>
            </a:r>
            <a:r>
              <a:rPr lang="zh-CN" altLang="en-US" sz="2400" dirty="0">
                <a:latin typeface="等线" panose="02010600030101010101" pitchFamily="2" charset="-122"/>
              </a:rPr>
              <a:t>接收设备</a:t>
            </a:r>
            <a:r>
              <a:rPr lang="en-US" altLang="zh-CN" sz="2400" dirty="0">
                <a:latin typeface="等线" panose="02010600030101010101" pitchFamily="2" charset="-122"/>
              </a:rPr>
              <a:t>:</a:t>
            </a:r>
            <a:r>
              <a:rPr lang="zh-CN" altLang="en-US" sz="2400" dirty="0">
                <a:latin typeface="等线" panose="02010600030101010101" pitchFamily="2" charset="-122"/>
              </a:rPr>
              <a:t>光接收端机的作用是实现光</a:t>
            </a:r>
            <a:r>
              <a:rPr lang="en-US" altLang="zh-CN" sz="2400" dirty="0">
                <a:latin typeface="等线" panose="02010600030101010101" pitchFamily="2" charset="-122"/>
              </a:rPr>
              <a:t>/</a:t>
            </a:r>
            <a:r>
              <a:rPr lang="zh-CN" altLang="en-US" sz="2400" dirty="0">
                <a:latin typeface="等线" panose="02010600030101010101" pitchFamily="2" charset="-122"/>
              </a:rPr>
              <a:t>电转换</a:t>
            </a:r>
            <a:r>
              <a:rPr lang="en-US" altLang="zh-CN" sz="2400" dirty="0">
                <a:latin typeface="等线" panose="02010600030101010101" pitchFamily="2" charset="-122"/>
              </a:rPr>
              <a:t>,</a:t>
            </a:r>
            <a:r>
              <a:rPr lang="zh-CN" altLang="en-US" sz="2400" dirty="0">
                <a:latin typeface="等线" panose="02010600030101010101" pitchFamily="2" charset="-122"/>
              </a:rPr>
              <a:t>即把来自光纤线路的光信号</a:t>
            </a:r>
            <a:r>
              <a:rPr lang="zh-CN" altLang="en-US" sz="2400" dirty="0" smtClean="0">
                <a:latin typeface="等线" panose="02010600030101010101" pitchFamily="2" charset="-122"/>
              </a:rPr>
              <a:t>还原成</a:t>
            </a:r>
            <a:r>
              <a:rPr lang="zh-CN" altLang="en-US" sz="2400" dirty="0">
                <a:latin typeface="等线" panose="02010600030101010101" pitchFamily="2" charset="-122"/>
              </a:rPr>
              <a:t>电信号</a:t>
            </a:r>
            <a:r>
              <a:rPr lang="en-US" altLang="zh-CN" sz="2400" dirty="0">
                <a:latin typeface="等线" panose="02010600030101010101" pitchFamily="2" charset="-122"/>
              </a:rPr>
              <a:t>,</a:t>
            </a:r>
            <a:r>
              <a:rPr lang="zh-CN" altLang="en-US" sz="2400" dirty="0">
                <a:latin typeface="等线" panose="02010600030101010101" pitchFamily="2" charset="-122"/>
              </a:rPr>
              <a:t>经放大、整形、再生恢复原形后</a:t>
            </a:r>
            <a:r>
              <a:rPr lang="en-US" altLang="zh-CN" sz="2400" dirty="0">
                <a:latin typeface="等线" panose="02010600030101010101" pitchFamily="2" charset="-122"/>
              </a:rPr>
              <a:t>,</a:t>
            </a:r>
            <a:r>
              <a:rPr lang="zh-CN" altLang="en-US" sz="2400" dirty="0">
                <a:latin typeface="等线" panose="02010600030101010101" pitchFamily="2" charset="-122"/>
              </a:rPr>
              <a:t>送至电接收机。电接收机的功能是完成对数字信号的分接以及数</a:t>
            </a:r>
            <a:r>
              <a:rPr lang="en-US" altLang="zh-CN" sz="2400" dirty="0">
                <a:latin typeface="等线" panose="02010600030101010101" pitchFamily="2" charset="-122"/>
              </a:rPr>
              <a:t>/</a:t>
            </a:r>
            <a:r>
              <a:rPr lang="zh-CN" altLang="en-US" sz="2400" dirty="0">
                <a:latin typeface="等线" panose="02010600030101010101" pitchFamily="2" charset="-122"/>
              </a:rPr>
              <a:t>模转换。</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zh-CN" altLang="en-US" sz="2800" b="1" dirty="0">
                <a:latin typeface="等线" panose="02010600030101010101" pitchFamily="2" charset="-122"/>
              </a:rPr>
              <a:t>数字光纤通信系统基本组成</a:t>
            </a:r>
            <a:endParaRPr lang="zh-CN" altLang="en-US" sz="2400" dirty="0">
              <a:latin typeface="等线" panose="02010600030101010101" pitchFamily="2" charset="-122"/>
            </a:endParaRPr>
          </a:p>
        </p:txBody>
      </p:sp>
      <p:sp>
        <p:nvSpPr>
          <p:cNvPr id="4"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1.1.1  </a:t>
            </a:r>
            <a:r>
              <a:rPr lang="en-US" altLang="zh-CN" sz="3200" dirty="0">
                <a:solidFill>
                  <a:schemeClr val="bg1"/>
                </a:solidFill>
                <a:latin typeface="微软雅黑" panose="020B0503020204020204" pitchFamily="34" charset="-122"/>
                <a:ea typeface="微软雅黑" panose="020B0503020204020204" pitchFamily="34" charset="-122"/>
                <a:sym typeface="+mn-ea"/>
              </a:rPr>
              <a:t>数字光纤通信系统基本组成</a:t>
            </a:r>
            <a:endParaRPr lang="en-US" altLang="zh-CN" sz="3200"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1" presetClass="entr" presetSubtype="0" fill="hold" nodeType="clickEffect">
                                  <p:stCondLst>
                                    <p:cond delay="0"/>
                                  </p:stCondLst>
                                  <p:childTnLst>
                                    <p:set>
                                      <p:cBhvr>
                                        <p:cTn id="12" dur="1" fill="hold">
                                          <p:stCondLst>
                                            <p:cond delay="0"/>
                                          </p:stCondLst>
                                        </p:cTn>
                                        <p:tgtEl>
                                          <p:spTgt spid="10244">
                                            <p:txEl>
                                              <p:charRg st="2" end="2"/>
                                            </p:txEl>
                                          </p:spTgt>
                                        </p:tgtEl>
                                        <p:attrNameLst>
                                          <p:attrName>style.visibility</p:attrName>
                                        </p:attrNameLst>
                                      </p:cBhvr>
                                      <p:to>
                                        <p:strVal val="visible"/>
                                      </p:to>
                                    </p:set>
                                    <p:anim calcmode="lin" valueType="num">
                                      <p:cBhvr>
                                        <p:cTn id="13" dur="1000" fill="hold"/>
                                        <p:tgtEl>
                                          <p:spTgt spid="10244">
                                            <p:txEl>
                                              <p:charRg st="2" end="2"/>
                                            </p:txEl>
                                          </p:spTgt>
                                        </p:tgtEl>
                                        <p:attrNameLst>
                                          <p:attrName>ppt_w</p:attrName>
                                        </p:attrNameLst>
                                      </p:cBhvr>
                                      <p:tavLst>
                                        <p:tav tm="0">
                                          <p:val>
                                            <p:fltVal val="0"/>
                                          </p:val>
                                        </p:tav>
                                        <p:tav tm="100000">
                                          <p:val>
                                            <p:strVal val="#ppt_w"/>
                                          </p:val>
                                        </p:tav>
                                      </p:tavLst>
                                    </p:anim>
                                    <p:anim calcmode="lin" valueType="num">
                                      <p:cBhvr>
                                        <p:cTn id="14" dur="1000" fill="hold"/>
                                        <p:tgtEl>
                                          <p:spTgt spid="10244">
                                            <p:txEl>
                                              <p:charRg st="2" end="2"/>
                                            </p:txEl>
                                          </p:spTgt>
                                        </p:tgtEl>
                                        <p:attrNameLst>
                                          <p:attrName>ppt_h</p:attrName>
                                        </p:attrNameLst>
                                      </p:cBhvr>
                                      <p:tavLst>
                                        <p:tav tm="0">
                                          <p:val>
                                            <p:fltVal val="0"/>
                                          </p:val>
                                        </p:tav>
                                        <p:tav tm="100000">
                                          <p:val>
                                            <p:strVal val="#ppt_h"/>
                                          </p:val>
                                        </p:tav>
                                      </p:tavLst>
                                    </p:anim>
                                    <p:anim calcmode="lin" valueType="num">
                                      <p:cBhvr>
                                        <p:cTn id="15" dur="1000" fill="hold"/>
                                        <p:tgtEl>
                                          <p:spTgt spid="10244">
                                            <p:txEl>
                                              <p:charRg st="2" end="2"/>
                                            </p:txEl>
                                          </p:spTgt>
                                        </p:tgtEl>
                                        <p:attrNameLst>
                                          <p:attrName>style.rotation</p:attrName>
                                        </p:attrNameLst>
                                      </p:cBhvr>
                                      <p:tavLst>
                                        <p:tav tm="0">
                                          <p:val>
                                            <p:fltVal val="90"/>
                                          </p:val>
                                        </p:tav>
                                        <p:tav tm="100000">
                                          <p:val>
                                            <p:fltVal val="0"/>
                                          </p:val>
                                        </p:tav>
                                      </p:tavLst>
                                    </p:anim>
                                    <p:animEffect transition="in" filter="fade">
                                      <p:cBhvr>
                                        <p:cTn id="16" dur="1000"/>
                                        <p:tgtEl>
                                          <p:spTgt spid="10244">
                                            <p:txEl>
                                              <p:char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31" presetClass="entr" presetSubtype="0" fill="hold" nodeType="clickEffect">
                                  <p:stCondLst>
                                    <p:cond delay="0"/>
                                  </p:stCondLst>
                                  <p:childTnLst>
                                    <p:set>
                                      <p:cBhvr>
                                        <p:cTn id="20" dur="1" fill="hold">
                                          <p:stCondLst>
                                            <p:cond delay="0"/>
                                          </p:stCondLst>
                                        </p:cTn>
                                        <p:tgtEl>
                                          <p:spTgt spid="10244">
                                            <p:txEl>
                                              <p:charRg st="3" end="3"/>
                                            </p:txEl>
                                          </p:spTgt>
                                        </p:tgtEl>
                                        <p:attrNameLst>
                                          <p:attrName>style.visibility</p:attrName>
                                        </p:attrNameLst>
                                      </p:cBhvr>
                                      <p:to>
                                        <p:strVal val="visible"/>
                                      </p:to>
                                    </p:set>
                                    <p:anim calcmode="lin" valueType="num">
                                      <p:cBhvr>
                                        <p:cTn id="21" dur="1000" fill="hold"/>
                                        <p:tgtEl>
                                          <p:spTgt spid="10244">
                                            <p:txEl>
                                              <p:charRg st="3" end="3"/>
                                            </p:txEl>
                                          </p:spTgt>
                                        </p:tgtEl>
                                        <p:attrNameLst>
                                          <p:attrName>ppt_w</p:attrName>
                                        </p:attrNameLst>
                                      </p:cBhvr>
                                      <p:tavLst>
                                        <p:tav tm="0">
                                          <p:val>
                                            <p:fltVal val="0"/>
                                          </p:val>
                                        </p:tav>
                                        <p:tav tm="100000">
                                          <p:val>
                                            <p:strVal val="#ppt_w"/>
                                          </p:val>
                                        </p:tav>
                                      </p:tavLst>
                                    </p:anim>
                                    <p:anim calcmode="lin" valueType="num">
                                      <p:cBhvr>
                                        <p:cTn id="22" dur="1000" fill="hold"/>
                                        <p:tgtEl>
                                          <p:spTgt spid="10244">
                                            <p:txEl>
                                              <p:charRg st="3" end="3"/>
                                            </p:txEl>
                                          </p:spTgt>
                                        </p:tgtEl>
                                        <p:attrNameLst>
                                          <p:attrName>ppt_h</p:attrName>
                                        </p:attrNameLst>
                                      </p:cBhvr>
                                      <p:tavLst>
                                        <p:tav tm="0">
                                          <p:val>
                                            <p:fltVal val="0"/>
                                          </p:val>
                                        </p:tav>
                                        <p:tav tm="100000">
                                          <p:val>
                                            <p:strVal val="#ppt_h"/>
                                          </p:val>
                                        </p:tav>
                                      </p:tavLst>
                                    </p:anim>
                                    <p:anim calcmode="lin" valueType="num">
                                      <p:cBhvr>
                                        <p:cTn id="23" dur="1000" fill="hold"/>
                                        <p:tgtEl>
                                          <p:spTgt spid="10244">
                                            <p:txEl>
                                              <p:charRg st="3" end="3"/>
                                            </p:txEl>
                                          </p:spTgt>
                                        </p:tgtEl>
                                        <p:attrNameLst>
                                          <p:attrName>style.rotation</p:attrName>
                                        </p:attrNameLst>
                                      </p:cBhvr>
                                      <p:tavLst>
                                        <p:tav tm="0">
                                          <p:val>
                                            <p:fltVal val="90"/>
                                          </p:val>
                                        </p:tav>
                                        <p:tav tm="100000">
                                          <p:val>
                                            <p:fltVal val="0"/>
                                          </p:val>
                                        </p:tav>
                                      </p:tavLst>
                                    </p:anim>
                                    <p:animEffect transition="in" filter="fade">
                                      <p:cBhvr>
                                        <p:cTn id="24" dur="1000"/>
                                        <p:tgtEl>
                                          <p:spTgt spid="10244">
                                            <p:txEl>
                                              <p:char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nodeType="clickEffect">
                                  <p:stCondLst>
                                    <p:cond delay="0"/>
                                  </p:stCondLst>
                                  <p:childTnLst>
                                    <p:set>
                                      <p:cBhvr>
                                        <p:cTn id="28" dur="1" fill="hold">
                                          <p:stCondLst>
                                            <p:cond delay="0"/>
                                          </p:stCondLst>
                                        </p:cTn>
                                        <p:tgtEl>
                                          <p:spTgt spid="10244">
                                            <p:txEl>
                                              <p:charRg st="4" end="4"/>
                                            </p:txEl>
                                          </p:spTgt>
                                        </p:tgtEl>
                                        <p:attrNameLst>
                                          <p:attrName>style.visibility</p:attrName>
                                        </p:attrNameLst>
                                      </p:cBhvr>
                                      <p:to>
                                        <p:strVal val="visible"/>
                                      </p:to>
                                    </p:set>
                                    <p:anim calcmode="lin" valueType="num">
                                      <p:cBhvr>
                                        <p:cTn id="29" dur="1000" fill="hold"/>
                                        <p:tgtEl>
                                          <p:spTgt spid="10244">
                                            <p:txEl>
                                              <p:charRg st="4" end="4"/>
                                            </p:txEl>
                                          </p:spTgt>
                                        </p:tgtEl>
                                        <p:attrNameLst>
                                          <p:attrName>ppt_w</p:attrName>
                                        </p:attrNameLst>
                                      </p:cBhvr>
                                      <p:tavLst>
                                        <p:tav tm="0">
                                          <p:val>
                                            <p:fltVal val="0"/>
                                          </p:val>
                                        </p:tav>
                                        <p:tav tm="100000">
                                          <p:val>
                                            <p:strVal val="#ppt_w"/>
                                          </p:val>
                                        </p:tav>
                                      </p:tavLst>
                                    </p:anim>
                                    <p:anim calcmode="lin" valueType="num">
                                      <p:cBhvr>
                                        <p:cTn id="30" dur="1000" fill="hold"/>
                                        <p:tgtEl>
                                          <p:spTgt spid="10244">
                                            <p:txEl>
                                              <p:charRg st="4" end="4"/>
                                            </p:txEl>
                                          </p:spTgt>
                                        </p:tgtEl>
                                        <p:attrNameLst>
                                          <p:attrName>ppt_h</p:attrName>
                                        </p:attrNameLst>
                                      </p:cBhvr>
                                      <p:tavLst>
                                        <p:tav tm="0">
                                          <p:val>
                                            <p:fltVal val="0"/>
                                          </p:val>
                                        </p:tav>
                                        <p:tav tm="100000">
                                          <p:val>
                                            <p:strVal val="#ppt_h"/>
                                          </p:val>
                                        </p:tav>
                                      </p:tavLst>
                                    </p:anim>
                                    <p:anim calcmode="lin" valueType="num">
                                      <p:cBhvr>
                                        <p:cTn id="31" dur="1000" fill="hold"/>
                                        <p:tgtEl>
                                          <p:spTgt spid="10244">
                                            <p:txEl>
                                              <p:charRg st="4" end="4"/>
                                            </p:txEl>
                                          </p:spTgt>
                                        </p:tgtEl>
                                        <p:attrNameLst>
                                          <p:attrName>style.rotation</p:attrName>
                                        </p:attrNameLst>
                                      </p:cBhvr>
                                      <p:tavLst>
                                        <p:tav tm="0">
                                          <p:val>
                                            <p:fltVal val="90"/>
                                          </p:val>
                                        </p:tav>
                                        <p:tav tm="100000">
                                          <p:val>
                                            <p:fltVal val="0"/>
                                          </p:val>
                                        </p:tav>
                                      </p:tavLst>
                                    </p:anim>
                                    <p:animEffect transition="in" filter="fade">
                                      <p:cBhvr>
                                        <p:cTn id="32" dur="1000"/>
                                        <p:tgtEl>
                                          <p:spTgt spid="10244">
                                            <p:txEl>
                                              <p:charRg st="4" end="4"/>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nodeType="clickEffect">
                                  <p:stCondLst>
                                    <p:cond delay="0"/>
                                  </p:stCondLst>
                                  <p:childTnLst>
                                    <p:set>
                                      <p:cBhvr>
                                        <p:cTn id="36" dur="1" fill="hold">
                                          <p:stCondLst>
                                            <p:cond delay="0"/>
                                          </p:stCondLst>
                                        </p:cTn>
                                        <p:tgtEl>
                                          <p:spTgt spid="10244">
                                            <p:txEl>
                                              <p:charRg st="3" end="3"/>
                                            </p:txEl>
                                          </p:spTgt>
                                        </p:tgtEl>
                                        <p:attrNameLst>
                                          <p:attrName>style.visibility</p:attrName>
                                        </p:attrNameLst>
                                      </p:cBhvr>
                                      <p:to>
                                        <p:strVal val="visible"/>
                                      </p:to>
                                    </p:set>
                                    <p:anim calcmode="lin" valueType="num">
                                      <p:cBhvr>
                                        <p:cTn id="37" dur="1000" fill="hold"/>
                                        <p:tgtEl>
                                          <p:spTgt spid="10244">
                                            <p:txEl>
                                              <p:charRg st="3" end="3"/>
                                            </p:txEl>
                                          </p:spTgt>
                                        </p:tgtEl>
                                        <p:attrNameLst>
                                          <p:attrName>ppt_w</p:attrName>
                                        </p:attrNameLst>
                                      </p:cBhvr>
                                      <p:tavLst>
                                        <p:tav tm="0">
                                          <p:val>
                                            <p:fltVal val="0"/>
                                          </p:val>
                                        </p:tav>
                                        <p:tav tm="100000">
                                          <p:val>
                                            <p:strVal val="#ppt_w"/>
                                          </p:val>
                                        </p:tav>
                                      </p:tavLst>
                                    </p:anim>
                                    <p:anim calcmode="lin" valueType="num">
                                      <p:cBhvr>
                                        <p:cTn id="38" dur="1000" fill="hold"/>
                                        <p:tgtEl>
                                          <p:spTgt spid="10244">
                                            <p:txEl>
                                              <p:charRg st="3" end="3"/>
                                            </p:txEl>
                                          </p:spTgt>
                                        </p:tgtEl>
                                        <p:attrNameLst>
                                          <p:attrName>ppt_h</p:attrName>
                                        </p:attrNameLst>
                                      </p:cBhvr>
                                      <p:tavLst>
                                        <p:tav tm="0">
                                          <p:val>
                                            <p:fltVal val="0"/>
                                          </p:val>
                                        </p:tav>
                                        <p:tav tm="100000">
                                          <p:val>
                                            <p:strVal val="#ppt_h"/>
                                          </p:val>
                                        </p:tav>
                                      </p:tavLst>
                                    </p:anim>
                                    <p:anim calcmode="lin" valueType="num">
                                      <p:cBhvr>
                                        <p:cTn id="39" dur="1000" fill="hold"/>
                                        <p:tgtEl>
                                          <p:spTgt spid="10244">
                                            <p:txEl>
                                              <p:charRg st="3" end="3"/>
                                            </p:txEl>
                                          </p:spTgt>
                                        </p:tgtEl>
                                        <p:attrNameLst>
                                          <p:attrName>style.rotation</p:attrName>
                                        </p:attrNameLst>
                                      </p:cBhvr>
                                      <p:tavLst>
                                        <p:tav tm="0">
                                          <p:val>
                                            <p:fltVal val="90"/>
                                          </p:val>
                                        </p:tav>
                                        <p:tav tm="100000">
                                          <p:val>
                                            <p:fltVal val="0"/>
                                          </p:val>
                                        </p:tav>
                                      </p:tavLst>
                                    </p:anim>
                                    <p:animEffect transition="in" filter="fade">
                                      <p:cBhvr>
                                        <p:cTn id="40" dur="1000"/>
                                        <p:tgtEl>
                                          <p:spTgt spid="10244">
                                            <p:txEl>
                                              <p:charRg st="3" end="3"/>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nodeType="clickEffect">
                                  <p:stCondLst>
                                    <p:cond delay="0"/>
                                  </p:stCondLst>
                                  <p:childTnLst>
                                    <p:set>
                                      <p:cBhvr>
                                        <p:cTn id="44" dur="1" fill="hold">
                                          <p:stCondLst>
                                            <p:cond delay="0"/>
                                          </p:stCondLst>
                                        </p:cTn>
                                        <p:tgtEl>
                                          <p:spTgt spid="10244">
                                            <p:txEl>
                                              <p:charRg st="4" end="4"/>
                                            </p:txEl>
                                          </p:spTgt>
                                        </p:tgtEl>
                                        <p:attrNameLst>
                                          <p:attrName>style.visibility</p:attrName>
                                        </p:attrNameLst>
                                      </p:cBhvr>
                                      <p:to>
                                        <p:strVal val="visible"/>
                                      </p:to>
                                    </p:set>
                                    <p:anim calcmode="lin" valueType="num">
                                      <p:cBhvr>
                                        <p:cTn id="45" dur="1000" fill="hold"/>
                                        <p:tgtEl>
                                          <p:spTgt spid="10244">
                                            <p:txEl>
                                              <p:charRg st="4" end="4"/>
                                            </p:txEl>
                                          </p:spTgt>
                                        </p:tgtEl>
                                        <p:attrNameLst>
                                          <p:attrName>ppt_w</p:attrName>
                                        </p:attrNameLst>
                                      </p:cBhvr>
                                      <p:tavLst>
                                        <p:tav tm="0">
                                          <p:val>
                                            <p:fltVal val="0"/>
                                          </p:val>
                                        </p:tav>
                                        <p:tav tm="100000">
                                          <p:val>
                                            <p:strVal val="#ppt_w"/>
                                          </p:val>
                                        </p:tav>
                                      </p:tavLst>
                                    </p:anim>
                                    <p:anim calcmode="lin" valueType="num">
                                      <p:cBhvr>
                                        <p:cTn id="46" dur="1000" fill="hold"/>
                                        <p:tgtEl>
                                          <p:spTgt spid="10244">
                                            <p:txEl>
                                              <p:charRg st="4" end="4"/>
                                            </p:txEl>
                                          </p:spTgt>
                                        </p:tgtEl>
                                        <p:attrNameLst>
                                          <p:attrName>ppt_h</p:attrName>
                                        </p:attrNameLst>
                                      </p:cBhvr>
                                      <p:tavLst>
                                        <p:tav tm="0">
                                          <p:val>
                                            <p:fltVal val="0"/>
                                          </p:val>
                                        </p:tav>
                                        <p:tav tm="100000">
                                          <p:val>
                                            <p:strVal val="#ppt_h"/>
                                          </p:val>
                                        </p:tav>
                                      </p:tavLst>
                                    </p:anim>
                                    <p:anim calcmode="lin" valueType="num">
                                      <p:cBhvr>
                                        <p:cTn id="47" dur="1000" fill="hold"/>
                                        <p:tgtEl>
                                          <p:spTgt spid="10244">
                                            <p:txEl>
                                              <p:charRg st="4" end="4"/>
                                            </p:txEl>
                                          </p:spTgt>
                                        </p:tgtEl>
                                        <p:attrNameLst>
                                          <p:attrName>style.rotation</p:attrName>
                                        </p:attrNameLst>
                                      </p:cBhvr>
                                      <p:tavLst>
                                        <p:tav tm="0">
                                          <p:val>
                                            <p:fltVal val="90"/>
                                          </p:val>
                                        </p:tav>
                                        <p:tav tm="100000">
                                          <p:val>
                                            <p:fltVal val="0"/>
                                          </p:val>
                                        </p:tav>
                                      </p:tavLst>
                                    </p:anim>
                                    <p:animEffect transition="in" filter="fade">
                                      <p:cBhvr>
                                        <p:cTn id="48" dur="1000"/>
                                        <p:tgtEl>
                                          <p:spTgt spid="10244">
                                            <p:txEl>
                                              <p:charRg st="4" end="4"/>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nodeType="clickEffect">
                                  <p:stCondLst>
                                    <p:cond delay="0"/>
                                  </p:stCondLst>
                                  <p:childTnLst>
                                    <p:set>
                                      <p:cBhvr>
                                        <p:cTn id="52" dur="1" fill="hold">
                                          <p:stCondLst>
                                            <p:cond delay="0"/>
                                          </p:stCondLst>
                                        </p:cTn>
                                        <p:tgtEl>
                                          <p:spTgt spid="10244">
                                            <p:txEl>
                                              <p:charRg st="5" end="5"/>
                                            </p:txEl>
                                          </p:spTgt>
                                        </p:tgtEl>
                                        <p:attrNameLst>
                                          <p:attrName>style.visibility</p:attrName>
                                        </p:attrNameLst>
                                      </p:cBhvr>
                                      <p:to>
                                        <p:strVal val="visible"/>
                                      </p:to>
                                    </p:set>
                                    <p:anim calcmode="lin" valueType="num">
                                      <p:cBhvr>
                                        <p:cTn id="53" dur="1000" fill="hold"/>
                                        <p:tgtEl>
                                          <p:spTgt spid="10244">
                                            <p:txEl>
                                              <p:charRg st="5" end="5"/>
                                            </p:txEl>
                                          </p:spTgt>
                                        </p:tgtEl>
                                        <p:attrNameLst>
                                          <p:attrName>ppt_w</p:attrName>
                                        </p:attrNameLst>
                                      </p:cBhvr>
                                      <p:tavLst>
                                        <p:tav tm="0">
                                          <p:val>
                                            <p:fltVal val="0"/>
                                          </p:val>
                                        </p:tav>
                                        <p:tav tm="100000">
                                          <p:val>
                                            <p:strVal val="#ppt_w"/>
                                          </p:val>
                                        </p:tav>
                                      </p:tavLst>
                                    </p:anim>
                                    <p:anim calcmode="lin" valueType="num">
                                      <p:cBhvr>
                                        <p:cTn id="54" dur="1000" fill="hold"/>
                                        <p:tgtEl>
                                          <p:spTgt spid="10244">
                                            <p:txEl>
                                              <p:charRg st="5" end="5"/>
                                            </p:txEl>
                                          </p:spTgt>
                                        </p:tgtEl>
                                        <p:attrNameLst>
                                          <p:attrName>ppt_h</p:attrName>
                                        </p:attrNameLst>
                                      </p:cBhvr>
                                      <p:tavLst>
                                        <p:tav tm="0">
                                          <p:val>
                                            <p:fltVal val="0"/>
                                          </p:val>
                                        </p:tav>
                                        <p:tav tm="100000">
                                          <p:val>
                                            <p:strVal val="#ppt_h"/>
                                          </p:val>
                                        </p:tav>
                                      </p:tavLst>
                                    </p:anim>
                                    <p:anim calcmode="lin" valueType="num">
                                      <p:cBhvr>
                                        <p:cTn id="55" dur="1000" fill="hold"/>
                                        <p:tgtEl>
                                          <p:spTgt spid="10244">
                                            <p:txEl>
                                              <p:charRg st="5" end="5"/>
                                            </p:txEl>
                                          </p:spTgt>
                                        </p:tgtEl>
                                        <p:attrNameLst>
                                          <p:attrName>style.rotation</p:attrName>
                                        </p:attrNameLst>
                                      </p:cBhvr>
                                      <p:tavLst>
                                        <p:tav tm="0">
                                          <p:val>
                                            <p:fltVal val="90"/>
                                          </p:val>
                                        </p:tav>
                                        <p:tav tm="100000">
                                          <p:val>
                                            <p:fltVal val="0"/>
                                          </p:val>
                                        </p:tav>
                                      </p:tavLst>
                                    </p:anim>
                                    <p:animEffect transition="in" filter="fade">
                                      <p:cBhvr>
                                        <p:cTn id="56" dur="1000"/>
                                        <p:tgtEl>
                                          <p:spTgt spid="10244">
                                            <p:txEl>
                                              <p:charRg st="5" end="5"/>
                                            </p:txEl>
                                          </p:spTgt>
                                        </p:tgtEl>
                                      </p:cBhvr>
                                    </p:animEffect>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9220">
                                            <p:txEl>
                                              <p:charRg st="0" end="12"/>
                                            </p:txEl>
                                          </p:spTgt>
                                        </p:tgtEl>
                                        <p:attrNameLst>
                                          <p:attrName>style.visibility</p:attrName>
                                        </p:attrNameLst>
                                      </p:cBhvr>
                                      <p:to>
                                        <p:strVal val="visible"/>
                                      </p:to>
                                    </p:set>
                                    <p:anim calcmode="lin" valueType="num">
                                      <p:cBhvr additive="base">
                                        <p:cTn id="61" dur="500" fill="hold"/>
                                        <p:tgtEl>
                                          <p:spTgt spid="9220">
                                            <p:txEl>
                                              <p:charRg st="0" end="12"/>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9220">
                                            <p:txEl>
                                              <p:charRg st="0" end="12"/>
                                            </p:txEl>
                                          </p:spTgt>
                                        </p:tgtEl>
                                        <p:attrNameLst>
                                          <p:attrName>ppt_y</p:attrName>
                                        </p:attrNameLst>
                                      </p:cBhvr>
                                      <p:tavLst>
                                        <p:tav tm="0">
                                          <p:val>
                                            <p:strVal val="1+#ppt_h/2"/>
                                          </p:val>
                                        </p:tav>
                                        <p:tav tm="100000">
                                          <p:val>
                                            <p:strVal val="#ppt_y"/>
                                          </p:val>
                                        </p:tav>
                                      </p:tavLst>
                                    </p:anim>
                                  </p:childTnLst>
                                </p:cTn>
                              </p:par>
                            </p:childTnLst>
                          </p:cTn>
                        </p:par>
                        <p:par>
                          <p:cTn id="63" fill="hold">
                            <p:stCondLst>
                              <p:cond delay="500"/>
                            </p:stCondLst>
                            <p:childTnLst>
                              <p:par>
                                <p:cTn id="64" presetID="56" presetClass="entr" presetSubtype="0" fill="hold" grpId="0" nodeType="afterEffect">
                                  <p:stCondLst>
                                    <p:cond delay="0"/>
                                  </p:stCondLst>
                                  <p:iterate type="lt">
                                    <p:tmPct val="10000"/>
                                  </p:iterate>
                                  <p:childTnLst>
                                    <p:set>
                                      <p:cBhvr>
                                        <p:cTn id="65" dur="1" fill="hold">
                                          <p:stCondLst>
                                            <p:cond delay="0"/>
                                          </p:stCondLst>
                                        </p:cTn>
                                        <p:tgtEl>
                                          <p:spTgt spid="4"/>
                                        </p:tgtEl>
                                        <p:attrNameLst>
                                          <p:attrName>style.visibility</p:attrName>
                                        </p:attrNameLst>
                                      </p:cBhvr>
                                      <p:to>
                                        <p:strVal val="visible"/>
                                      </p:to>
                                    </p:set>
                                    <p:anim by="(-#ppt_w*2)" calcmode="lin" valueType="num">
                                      <p:cBhvr rctx="PPT">
                                        <p:cTn id="66" dur="500" autoRev="1" fill="hold">
                                          <p:stCondLst>
                                            <p:cond delay="0"/>
                                          </p:stCondLst>
                                        </p:cTn>
                                        <p:tgtEl>
                                          <p:spTgt spid="4"/>
                                        </p:tgtEl>
                                        <p:attrNameLst>
                                          <p:attrName>ppt_w</p:attrName>
                                        </p:attrNameLst>
                                      </p:cBhvr>
                                    </p:anim>
                                    <p:anim by="(#ppt_w*0.50)" calcmode="lin" valueType="num">
                                      <p:cBhvr>
                                        <p:cTn id="67" dur="500" decel="50000" autoRev="1" fill="hold">
                                          <p:stCondLst>
                                            <p:cond delay="0"/>
                                          </p:stCondLst>
                                        </p:cTn>
                                        <p:tgtEl>
                                          <p:spTgt spid="4"/>
                                        </p:tgtEl>
                                        <p:attrNameLst>
                                          <p:attrName>ppt_x</p:attrName>
                                        </p:attrNameLst>
                                      </p:cBhvr>
                                    </p:anim>
                                    <p:anim from="(-#ppt_h/2)" to="(#ppt_y)" calcmode="lin" valueType="num">
                                      <p:cBhvr>
                                        <p:cTn id="68" dur="1000" fill="hold">
                                          <p:stCondLst>
                                            <p:cond delay="0"/>
                                          </p:stCondLst>
                                        </p:cTn>
                                        <p:tgtEl>
                                          <p:spTgt spid="4"/>
                                        </p:tgtEl>
                                        <p:attrNameLst>
                                          <p:attrName>ppt_y</p:attrName>
                                        </p:attrNameLst>
                                      </p:cBhvr>
                                    </p:anim>
                                    <p:animRot by="21600000">
                                      <p:cBhvr>
                                        <p:cTn id="69" dur="1000" fill="hold">
                                          <p:stCondLst>
                                            <p:cond delay="0"/>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1.3.2  </a:t>
            </a:r>
            <a:r>
              <a:rPr lang="zh-CN" altLang="en-US" sz="3200" dirty="0">
                <a:solidFill>
                  <a:schemeClr val="bg1"/>
                </a:solidFill>
                <a:latin typeface="微软雅黑" panose="020B0503020204020204" pitchFamily="34" charset="-122"/>
                <a:ea typeface="微软雅黑" panose="020B0503020204020204" pitchFamily="34" charset="-122"/>
              </a:rPr>
              <a:t>光缆结构</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缆芯</a:t>
            </a:r>
          </a:p>
        </p:txBody>
      </p:sp>
      <p:pic>
        <p:nvPicPr>
          <p:cNvPr id="5" name="图片 4"/>
          <p:cNvPicPr>
            <a:picLocks noChangeAspect="1"/>
          </p:cNvPicPr>
          <p:nvPr/>
        </p:nvPicPr>
        <p:blipFill>
          <a:blip r:embed="rId3"/>
          <a:stretch>
            <a:fillRect/>
          </a:stretch>
        </p:blipFill>
        <p:spPr>
          <a:xfrm>
            <a:off x="1250950" y="2346325"/>
            <a:ext cx="9316720" cy="2936875"/>
          </a:xfrm>
          <a:prstGeom prst="rect">
            <a:avLst/>
          </a:prstGeom>
        </p:spPr>
      </p:pic>
      <p:sp>
        <p:nvSpPr>
          <p:cNvPr id="6" name="文本框 5"/>
          <p:cNvSpPr txBox="1"/>
          <p:nvPr/>
        </p:nvSpPr>
        <p:spPr>
          <a:xfrm>
            <a:off x="4347845" y="5589905"/>
            <a:ext cx="4064000" cy="368300"/>
          </a:xfrm>
          <a:prstGeom prst="rect">
            <a:avLst/>
          </a:prstGeom>
          <a:noFill/>
        </p:spPr>
        <p:txBody>
          <a:bodyPr wrap="square" rtlCol="0">
            <a:spAutoFit/>
          </a:bodyPr>
          <a:lstStyle/>
          <a:p>
            <a:r>
              <a:rPr lang="zh-CN" altLang="en-US"/>
              <a:t>光缆缆芯结构示意图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 </a:t>
            </a:r>
            <a:r>
              <a:rPr lang="zh-CN" altLang="en-US" sz="3200" dirty="0">
                <a:solidFill>
                  <a:prstClr val="white"/>
                </a:solidFill>
                <a:latin typeface="微软雅黑" panose="020B0503020204020204" pitchFamily="34" charset="-122"/>
                <a:ea typeface="微软雅黑" panose="020B0503020204020204" pitchFamily="34" charset="-122"/>
              </a:rPr>
              <a:t>光时域反射仪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660140" y="2320290"/>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光时域反射仪工作原理及基本术语</a:t>
            </a:r>
          </a:p>
        </p:txBody>
      </p:sp>
      <p:sp>
        <p:nvSpPr>
          <p:cNvPr id="7" name="Oval 9"/>
          <p:cNvSpPr/>
          <p:nvPr>
            <p:custDataLst>
              <p:tags r:id="rId2"/>
            </p:custDataLst>
          </p:nvPr>
        </p:nvSpPr>
        <p:spPr>
          <a:xfrm>
            <a:off x="1919923" y="239172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7.5.1</a:t>
            </a:r>
          </a:p>
        </p:txBody>
      </p:sp>
      <p:sp>
        <p:nvSpPr>
          <p:cNvPr id="8198" name="文本框 34"/>
          <p:cNvSpPr/>
          <p:nvPr>
            <p:custDataLst>
              <p:tags r:id="rId3"/>
            </p:custDataLst>
          </p:nvPr>
        </p:nvSpPr>
        <p:spPr>
          <a:xfrm>
            <a:off x="3517265" y="301307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光时域反射仪性能参数</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04048" y="31254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7.5.2</a:t>
            </a:r>
          </a:p>
        </p:txBody>
      </p:sp>
      <p:sp>
        <p:nvSpPr>
          <p:cNvPr id="4" name="文本框 34"/>
          <p:cNvSpPr/>
          <p:nvPr>
            <p:custDataLst>
              <p:tags r:id="rId7"/>
            </p:custDataLst>
          </p:nvPr>
        </p:nvSpPr>
        <p:spPr>
          <a:xfrm>
            <a:off x="3517265" y="3727450"/>
            <a:ext cx="500189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光时域反射仪测试常见问题</a:t>
            </a:r>
          </a:p>
        </p:txBody>
      </p:sp>
      <p:sp>
        <p:nvSpPr>
          <p:cNvPr id="8" name="Oval 9"/>
          <p:cNvSpPr/>
          <p:nvPr>
            <p:custDataLst>
              <p:tags r:id="rId8"/>
            </p:custDataLst>
          </p:nvPr>
        </p:nvSpPr>
        <p:spPr>
          <a:xfrm>
            <a:off x="1904048" y="383984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7.5.3</a:t>
            </a:r>
          </a:p>
        </p:txBody>
      </p:sp>
      <p:sp>
        <p:nvSpPr>
          <p:cNvPr id="9" name="文本框 34"/>
          <p:cNvSpPr/>
          <p:nvPr>
            <p:custDataLst>
              <p:tags r:id="rId9"/>
            </p:custDataLst>
          </p:nvPr>
        </p:nvSpPr>
        <p:spPr>
          <a:xfrm>
            <a:off x="3657600" y="449834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光时域反射仪使用方法</a:t>
            </a:r>
          </a:p>
        </p:txBody>
      </p:sp>
      <p:sp>
        <p:nvSpPr>
          <p:cNvPr id="10" name="Oval 9"/>
          <p:cNvSpPr/>
          <p:nvPr>
            <p:custDataLst>
              <p:tags r:id="rId10"/>
            </p:custDataLst>
          </p:nvPr>
        </p:nvSpPr>
        <p:spPr>
          <a:xfrm>
            <a:off x="1917383" y="456977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7.5.4</a:t>
            </a:r>
          </a:p>
        </p:txBody>
      </p:sp>
    </p:spTree>
    <p:extLst>
      <p:ext uri="{BB962C8B-B14F-4D97-AF65-F5344CB8AC3E}">
        <p14:creationId xmlns:p14="http://schemas.microsoft.com/office/powerpoint/2010/main" val="307263584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7.5.1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光时域反射仪工作原理及基本术语</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工作原理</a:t>
            </a:r>
          </a:p>
        </p:txBody>
      </p:sp>
      <p:pic>
        <p:nvPicPr>
          <p:cNvPr id="282666" name="图片 282666"/>
          <p:cNvPicPr>
            <a:picLocks noChangeAspect="1"/>
          </p:cNvPicPr>
          <p:nvPr/>
        </p:nvPicPr>
        <p:blipFill>
          <a:blip r:embed="rId3"/>
          <a:stretch>
            <a:fillRect/>
          </a:stretch>
        </p:blipFill>
        <p:spPr>
          <a:xfrm>
            <a:off x="2786380" y="2332990"/>
            <a:ext cx="6118860" cy="3347720"/>
          </a:xfrm>
          <a:prstGeom prst="rect">
            <a:avLst/>
          </a:prstGeom>
        </p:spPr>
      </p:pic>
      <p:sp>
        <p:nvSpPr>
          <p:cNvPr id="7" name="文本框 6"/>
          <p:cNvSpPr txBox="1"/>
          <p:nvPr/>
        </p:nvSpPr>
        <p:spPr>
          <a:xfrm>
            <a:off x="4064000" y="6011545"/>
            <a:ext cx="4064000" cy="368300"/>
          </a:xfrm>
          <a:prstGeom prst="rect">
            <a:avLst/>
          </a:prstGeom>
          <a:noFill/>
        </p:spPr>
        <p:txBody>
          <a:bodyPr wrap="square" rtlCol="0">
            <a:spAutoFit/>
          </a:bodyPr>
          <a:lstStyle/>
          <a:p>
            <a:r>
              <a:rPr lang="zh-CN" altLang="en-US">
                <a:solidFill>
                  <a:prstClr val="black"/>
                </a:solidFill>
              </a:rPr>
              <a:t>光时域反射仪工作原理框图</a:t>
            </a:r>
          </a:p>
        </p:txBody>
      </p:sp>
    </p:spTree>
    <p:extLst>
      <p:ext uri="{BB962C8B-B14F-4D97-AF65-F5344CB8AC3E}">
        <p14:creationId xmlns:p14="http://schemas.microsoft.com/office/powerpoint/2010/main" val="20010646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7.5.1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光时域反射仪工作原理及基本术语</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工作原理</a:t>
            </a:r>
          </a:p>
        </p:txBody>
      </p:sp>
      <p:sp>
        <p:nvSpPr>
          <p:cNvPr id="7" name="文本框 6"/>
          <p:cNvSpPr txBox="1"/>
          <p:nvPr/>
        </p:nvSpPr>
        <p:spPr>
          <a:xfrm>
            <a:off x="4064000" y="6011545"/>
            <a:ext cx="4064000" cy="368300"/>
          </a:xfrm>
          <a:prstGeom prst="rect">
            <a:avLst/>
          </a:prstGeom>
          <a:noFill/>
        </p:spPr>
        <p:txBody>
          <a:bodyPr wrap="square" rtlCol="0">
            <a:spAutoFit/>
          </a:bodyPr>
          <a:lstStyle/>
          <a:p>
            <a:r>
              <a:rPr lang="en-US" altLang="zh-CN">
                <a:solidFill>
                  <a:prstClr val="black"/>
                </a:solidFill>
              </a:rPr>
              <a:t>OTDR</a:t>
            </a:r>
            <a:r>
              <a:rPr lang="zh-CN" altLang="en-US">
                <a:solidFill>
                  <a:prstClr val="black"/>
                </a:solidFill>
              </a:rPr>
              <a:t>测试曲线和测试事件类型示意图</a:t>
            </a:r>
          </a:p>
        </p:txBody>
      </p:sp>
      <p:pic>
        <p:nvPicPr>
          <p:cNvPr id="282680" name="图片 282680"/>
          <p:cNvPicPr>
            <a:picLocks noChangeAspect="1"/>
          </p:cNvPicPr>
          <p:nvPr/>
        </p:nvPicPr>
        <p:blipFill>
          <a:blip r:embed="rId3"/>
          <a:stretch>
            <a:fillRect/>
          </a:stretch>
        </p:blipFill>
        <p:spPr>
          <a:xfrm>
            <a:off x="2252980" y="2270125"/>
            <a:ext cx="8107045" cy="3568700"/>
          </a:xfrm>
          <a:prstGeom prst="rect">
            <a:avLst/>
          </a:prstGeom>
        </p:spPr>
      </p:pic>
    </p:spTree>
    <p:extLst>
      <p:ext uri="{BB962C8B-B14F-4D97-AF65-F5344CB8AC3E}">
        <p14:creationId xmlns:p14="http://schemas.microsoft.com/office/powerpoint/2010/main" val="42184150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7.5.1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光时域反射仪工作原理及基本术语</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64285" y="1402830"/>
            <a:ext cx="4064000" cy="521970"/>
          </a:xfrm>
          <a:prstGeom prst="rect">
            <a:avLst/>
          </a:prstGeom>
          <a:noFill/>
        </p:spPr>
        <p:txBody>
          <a:bodyPr wrap="square" rtlCol="0">
            <a:spAutoFit/>
          </a:bodyPr>
          <a:lstStyle/>
          <a:p>
            <a:r>
              <a:rPr lang="en-US" altLang="zh-CN" sz="2800" b="1" dirty="0">
                <a:solidFill>
                  <a:prstClr val="black"/>
                </a:solidFill>
              </a:rPr>
              <a:t>2.</a:t>
            </a:r>
            <a:r>
              <a:rPr lang="zh-CN" altLang="en-US" sz="2800" b="1" dirty="0">
                <a:solidFill>
                  <a:prstClr val="black"/>
                </a:solidFill>
              </a:rPr>
              <a:t>基本术语</a:t>
            </a:r>
          </a:p>
        </p:txBody>
      </p:sp>
      <p:sp>
        <p:nvSpPr>
          <p:cNvPr id="4" name="文本框 3"/>
          <p:cNvSpPr txBox="1"/>
          <p:nvPr/>
        </p:nvSpPr>
        <p:spPr>
          <a:xfrm>
            <a:off x="1191260" y="2065953"/>
            <a:ext cx="10123285" cy="452431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）后向散射</a:t>
            </a:r>
          </a:p>
          <a:p>
            <a:r>
              <a:rPr lang="zh-CN" altLang="en-US" sz="2400" dirty="0" smtClean="0">
                <a:solidFill>
                  <a:prstClr val="black"/>
                </a:solidFill>
              </a:rPr>
              <a:t>        光纤</a:t>
            </a:r>
            <a:r>
              <a:rPr lang="zh-CN" altLang="en-US" sz="2400" dirty="0">
                <a:solidFill>
                  <a:prstClr val="black"/>
                </a:solidFill>
              </a:rPr>
              <a:t>中沿光传输相反方向反射回来的光信号称为后向散射光</a:t>
            </a:r>
            <a:r>
              <a:rPr lang="en-US" altLang="zh-CN" sz="2400" dirty="0">
                <a:solidFill>
                  <a:prstClr val="black"/>
                </a:solidFill>
              </a:rPr>
              <a:t>(</a:t>
            </a:r>
            <a:r>
              <a:rPr lang="zh-CN" altLang="en-US" sz="2400" dirty="0">
                <a:solidFill>
                  <a:prstClr val="black"/>
                </a:solidFill>
              </a:rPr>
              <a:t>简称后向散射或背向散射</a:t>
            </a:r>
            <a:r>
              <a:rPr lang="en-US" altLang="zh-CN" sz="2400" dirty="0">
                <a:solidFill>
                  <a:prstClr val="black"/>
                </a:solidFill>
              </a:rPr>
              <a:t>)</a:t>
            </a:r>
            <a:r>
              <a:rPr lang="zh-CN" altLang="en-US" sz="2400" dirty="0">
                <a:solidFill>
                  <a:prstClr val="black"/>
                </a:solidFill>
              </a:rPr>
              <a:t>。产生后向散射光的主要原因是瑞利散射。瑞利散射将光信号向四面八方散射</a:t>
            </a:r>
            <a:r>
              <a:rPr lang="en-US" altLang="zh-CN" sz="2400" dirty="0">
                <a:solidFill>
                  <a:prstClr val="black"/>
                </a:solidFill>
              </a:rPr>
              <a:t>,</a:t>
            </a:r>
            <a:r>
              <a:rPr lang="zh-CN" altLang="en-US" sz="2400" dirty="0">
                <a:solidFill>
                  <a:prstClr val="black"/>
                </a:solidFill>
              </a:rPr>
              <a:t>其中沿光纤原链路返回的散射光称为后向散射光。瑞利散射是由于光纤沿途折射率不同而引起的</a:t>
            </a:r>
            <a:r>
              <a:rPr lang="en-US" altLang="zh-CN" sz="2400" dirty="0">
                <a:solidFill>
                  <a:prstClr val="black"/>
                </a:solidFill>
              </a:rPr>
              <a:t>,</a:t>
            </a:r>
            <a:r>
              <a:rPr lang="zh-CN" altLang="en-US" sz="2400" dirty="0">
                <a:solidFill>
                  <a:prstClr val="black"/>
                </a:solidFill>
              </a:rPr>
              <a:t>散射会作用于整个光纤。</a:t>
            </a: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）非反射事件</a:t>
            </a:r>
          </a:p>
          <a:p>
            <a:r>
              <a:rPr lang="zh-CN" altLang="en-US" sz="2400" dirty="0" smtClean="0">
                <a:solidFill>
                  <a:prstClr val="black"/>
                </a:solidFill>
              </a:rPr>
              <a:t>       光纤</a:t>
            </a:r>
            <a:r>
              <a:rPr lang="zh-CN" altLang="en-US" sz="2400" dirty="0">
                <a:solidFill>
                  <a:prstClr val="black"/>
                </a:solidFill>
              </a:rPr>
              <a:t>的熔接头和微弯会带来损耗</a:t>
            </a:r>
            <a:r>
              <a:rPr lang="en-US" altLang="zh-CN" sz="2400" dirty="0">
                <a:solidFill>
                  <a:prstClr val="black"/>
                </a:solidFill>
              </a:rPr>
              <a:t>,</a:t>
            </a:r>
            <a:r>
              <a:rPr lang="zh-CN" altLang="en-US" sz="2400" dirty="0">
                <a:solidFill>
                  <a:prstClr val="black"/>
                </a:solidFill>
              </a:rPr>
              <a:t>但引起的反射非常小。由于它们的反射较小</a:t>
            </a:r>
            <a:r>
              <a:rPr lang="en-US" altLang="zh-CN" sz="2400" dirty="0">
                <a:solidFill>
                  <a:prstClr val="black"/>
                </a:solidFill>
              </a:rPr>
              <a:t>,</a:t>
            </a:r>
            <a:r>
              <a:rPr lang="zh-CN" altLang="en-US" sz="2400" dirty="0">
                <a:solidFill>
                  <a:prstClr val="black"/>
                </a:solidFill>
              </a:rPr>
              <a:t>所以称为非反射事件。</a:t>
            </a: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）反射事件</a:t>
            </a:r>
          </a:p>
          <a:p>
            <a:r>
              <a:rPr lang="zh-CN" altLang="en-US" sz="2400" dirty="0" smtClean="0">
                <a:solidFill>
                  <a:prstClr val="black"/>
                </a:solidFill>
              </a:rPr>
              <a:t>       活动</a:t>
            </a:r>
            <a:r>
              <a:rPr lang="zh-CN" altLang="en-US" sz="2400" dirty="0">
                <a:solidFill>
                  <a:prstClr val="black"/>
                </a:solidFill>
              </a:rPr>
              <a:t>连接器、机械接头和光纤中的断裂点不仅会引起损耗</a:t>
            </a:r>
            <a:r>
              <a:rPr lang="en-US" altLang="zh-CN" sz="2400" dirty="0">
                <a:solidFill>
                  <a:prstClr val="black"/>
                </a:solidFill>
              </a:rPr>
              <a:t>,</a:t>
            </a:r>
            <a:r>
              <a:rPr lang="zh-CN" altLang="en-US" sz="2400" dirty="0">
                <a:solidFill>
                  <a:prstClr val="black"/>
                </a:solidFill>
              </a:rPr>
              <a:t>还会引起强烈的反射</a:t>
            </a:r>
            <a:r>
              <a:rPr lang="en-US" altLang="zh-CN" sz="2400" dirty="0">
                <a:solidFill>
                  <a:prstClr val="black"/>
                </a:solidFill>
              </a:rPr>
              <a:t>,</a:t>
            </a:r>
            <a:r>
              <a:rPr lang="zh-CN" altLang="en-US" sz="2400" dirty="0">
                <a:solidFill>
                  <a:prstClr val="black"/>
                </a:solidFill>
              </a:rPr>
              <a:t>由于它们的反射较大</a:t>
            </a:r>
            <a:r>
              <a:rPr lang="en-US" altLang="zh-CN" sz="2400" dirty="0">
                <a:solidFill>
                  <a:prstClr val="black"/>
                </a:solidFill>
              </a:rPr>
              <a:t>,</a:t>
            </a:r>
            <a:r>
              <a:rPr lang="zh-CN" altLang="en-US" sz="2400" dirty="0">
                <a:solidFill>
                  <a:prstClr val="black"/>
                </a:solidFill>
              </a:rPr>
              <a:t>所以称为反射事件。反射事件的损耗大小同样是由后向散射电平值的改变</a:t>
            </a:r>
            <a:r>
              <a:rPr lang="zh-CN" altLang="en-US" sz="2400" dirty="0" smtClean="0">
                <a:solidFill>
                  <a:prstClr val="black"/>
                </a:solidFill>
              </a:rPr>
              <a:t>量。</a:t>
            </a:r>
            <a:endParaRPr lang="zh-CN" altLang="en-US" sz="2400" dirty="0">
              <a:solidFill>
                <a:prstClr val="black"/>
              </a:solidFill>
            </a:endParaRPr>
          </a:p>
        </p:txBody>
      </p:sp>
    </p:spTree>
    <p:extLst>
      <p:ext uri="{BB962C8B-B14F-4D97-AF65-F5344CB8AC3E}">
        <p14:creationId xmlns:p14="http://schemas.microsoft.com/office/powerpoint/2010/main" val="21887075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7.5.1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光时域反射仪工作原理及基本术语</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基本术语</a:t>
            </a:r>
          </a:p>
        </p:txBody>
      </p:sp>
      <p:sp>
        <p:nvSpPr>
          <p:cNvPr id="4" name="文本框 3"/>
          <p:cNvSpPr txBox="1"/>
          <p:nvPr/>
        </p:nvSpPr>
        <p:spPr>
          <a:xfrm>
            <a:off x="1191260" y="2184169"/>
            <a:ext cx="9808845" cy="46037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）光纤末端</a:t>
            </a:r>
          </a:p>
        </p:txBody>
      </p:sp>
      <p:pic>
        <p:nvPicPr>
          <p:cNvPr id="480" name="图片 480"/>
          <p:cNvPicPr>
            <a:picLocks noChangeAspect="1"/>
          </p:cNvPicPr>
          <p:nvPr/>
        </p:nvPicPr>
        <p:blipFill>
          <a:blip r:embed="rId3"/>
          <a:stretch>
            <a:fillRect/>
          </a:stretch>
        </p:blipFill>
        <p:spPr>
          <a:xfrm>
            <a:off x="2053590" y="2891790"/>
            <a:ext cx="8279130" cy="2520950"/>
          </a:xfrm>
          <a:prstGeom prst="rect">
            <a:avLst/>
          </a:prstGeom>
        </p:spPr>
      </p:pic>
      <p:sp>
        <p:nvSpPr>
          <p:cNvPr id="5" name="文本框 4"/>
          <p:cNvSpPr txBox="1"/>
          <p:nvPr/>
        </p:nvSpPr>
        <p:spPr>
          <a:xfrm>
            <a:off x="2335530" y="5520690"/>
            <a:ext cx="8230235" cy="337185"/>
          </a:xfrm>
          <a:prstGeom prst="rect">
            <a:avLst/>
          </a:prstGeom>
        </p:spPr>
        <p:txBody>
          <a:bodyPr wrap="square">
            <a:spAutoFit/>
          </a:bodyPr>
          <a:lstStyle/>
          <a:p>
            <a:pPr indent="466725" algn="just" defTabSz="266700"/>
            <a:r>
              <a:rPr lang="zh-CN" altLang="en-US" sz="1600">
                <a:solidFill>
                  <a:prstClr val="black"/>
                </a:solidFill>
                <a:latin typeface="Calibri" panose="020F0502020204030204"/>
                <a:ea typeface="宋体" panose="02010600030101010101" pitchFamily="2" charset="-122"/>
              </a:rPr>
              <a:t>（</a:t>
            </a:r>
            <a:r>
              <a:rPr lang="en-US" altLang="zh-CN" sz="1600">
                <a:solidFill>
                  <a:prstClr val="black"/>
                </a:solidFill>
                <a:latin typeface="Calibri" panose="020F0502020204030204"/>
                <a:ea typeface="Calibri" panose="020F0502020204030204"/>
              </a:rPr>
              <a:t>a</a:t>
            </a:r>
            <a:r>
              <a:rPr lang="zh-CN" altLang="en-US" sz="1600">
                <a:solidFill>
                  <a:prstClr val="black"/>
                </a:solidFill>
                <a:latin typeface="Calibri" panose="020F0502020204030204"/>
                <a:ea typeface="宋体" panose="02010600030101010101" pitchFamily="2" charset="-122"/>
              </a:rPr>
              <a:t>）平整光纤末端 </a:t>
            </a:r>
            <a:r>
              <a:rPr lang="en-US" altLang="zh-CN" sz="1600">
                <a:solidFill>
                  <a:prstClr val="black"/>
                </a:solidFill>
                <a:latin typeface="Calibri" panose="020F0502020204030204"/>
                <a:ea typeface="宋体" panose="02010600030101010101" pitchFamily="2" charset="-122"/>
              </a:rPr>
              <a:t>                                                            </a:t>
            </a:r>
            <a:r>
              <a:rPr lang="zh-CN" altLang="en-US" sz="1600">
                <a:solidFill>
                  <a:prstClr val="black"/>
                </a:solidFill>
                <a:latin typeface="Calibri" panose="020F0502020204030204"/>
                <a:ea typeface="宋体" panose="02010600030101010101" pitchFamily="2" charset="-122"/>
              </a:rPr>
              <a:t>（</a:t>
            </a:r>
            <a:r>
              <a:rPr lang="en-US" altLang="zh-CN" sz="1600">
                <a:solidFill>
                  <a:prstClr val="black"/>
                </a:solidFill>
                <a:latin typeface="Calibri" panose="020F0502020204030204"/>
                <a:ea typeface="Calibri" panose="020F0502020204030204"/>
              </a:rPr>
              <a:t>b</a:t>
            </a:r>
            <a:r>
              <a:rPr lang="zh-CN" altLang="en-US" sz="1600">
                <a:solidFill>
                  <a:prstClr val="black"/>
                </a:solidFill>
                <a:latin typeface="Calibri" panose="020F0502020204030204"/>
                <a:ea typeface="宋体" panose="02010600030101010101" pitchFamily="2" charset="-122"/>
              </a:rPr>
              <a:t>）破碎光纤末端</a:t>
            </a:r>
          </a:p>
        </p:txBody>
      </p:sp>
      <p:sp>
        <p:nvSpPr>
          <p:cNvPr id="7" name="文本框 6"/>
          <p:cNvSpPr txBox="1"/>
          <p:nvPr/>
        </p:nvSpPr>
        <p:spPr>
          <a:xfrm>
            <a:off x="4161155" y="6122670"/>
            <a:ext cx="4064000" cy="368300"/>
          </a:xfrm>
          <a:prstGeom prst="rect">
            <a:avLst/>
          </a:prstGeom>
          <a:noFill/>
        </p:spPr>
        <p:txBody>
          <a:bodyPr wrap="square" rtlCol="0">
            <a:spAutoFit/>
          </a:bodyPr>
          <a:lstStyle/>
          <a:p>
            <a:r>
              <a:rPr lang="zh-CN" altLang="en-US" dirty="0">
                <a:solidFill>
                  <a:prstClr val="black"/>
                </a:solidFill>
              </a:rPr>
              <a:t>光纤未端及曲线显示示意图</a:t>
            </a:r>
          </a:p>
        </p:txBody>
      </p:sp>
    </p:spTree>
    <p:extLst>
      <p:ext uri="{BB962C8B-B14F-4D97-AF65-F5344CB8AC3E}">
        <p14:creationId xmlns:p14="http://schemas.microsoft.com/office/powerpoint/2010/main" val="124066297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7.5.1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光时域反射仪工作原理及基本术语</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基本术语</a:t>
            </a:r>
          </a:p>
        </p:txBody>
      </p:sp>
      <p:sp>
        <p:nvSpPr>
          <p:cNvPr id="4" name="文本框 3"/>
          <p:cNvSpPr txBox="1"/>
          <p:nvPr/>
        </p:nvSpPr>
        <p:spPr>
          <a:xfrm>
            <a:off x="1264285" y="2395855"/>
            <a:ext cx="9808845" cy="46037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）光纤末端</a:t>
            </a:r>
          </a:p>
        </p:txBody>
      </p:sp>
      <p:pic>
        <p:nvPicPr>
          <p:cNvPr id="481" name="图片 481"/>
          <p:cNvPicPr>
            <a:picLocks noChangeAspect="1"/>
          </p:cNvPicPr>
          <p:nvPr/>
        </p:nvPicPr>
        <p:blipFill>
          <a:blip r:embed="rId3"/>
          <a:stretch>
            <a:fillRect/>
          </a:stretch>
        </p:blipFill>
        <p:spPr>
          <a:xfrm>
            <a:off x="1661160" y="3009900"/>
            <a:ext cx="9411970" cy="2646680"/>
          </a:xfrm>
          <a:prstGeom prst="rect">
            <a:avLst/>
          </a:prstGeom>
        </p:spPr>
      </p:pic>
      <p:sp>
        <p:nvSpPr>
          <p:cNvPr id="8" name="文本框 7"/>
          <p:cNvSpPr txBox="1"/>
          <p:nvPr/>
        </p:nvSpPr>
        <p:spPr>
          <a:xfrm>
            <a:off x="4265295" y="5915025"/>
            <a:ext cx="4064000" cy="368300"/>
          </a:xfrm>
          <a:prstGeom prst="rect">
            <a:avLst/>
          </a:prstGeom>
          <a:noFill/>
        </p:spPr>
        <p:txBody>
          <a:bodyPr wrap="square" rtlCol="0">
            <a:spAutoFit/>
          </a:bodyPr>
          <a:lstStyle/>
          <a:p>
            <a:r>
              <a:rPr lang="zh-CN" altLang="en-US">
                <a:solidFill>
                  <a:prstClr val="black"/>
                </a:solidFill>
              </a:rPr>
              <a:t>几种光纤末端识别示意图</a:t>
            </a:r>
          </a:p>
        </p:txBody>
      </p:sp>
    </p:spTree>
    <p:extLst>
      <p:ext uri="{BB962C8B-B14F-4D97-AF65-F5344CB8AC3E}">
        <p14:creationId xmlns:p14="http://schemas.microsoft.com/office/powerpoint/2010/main" val="24065547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 </a:t>
            </a:r>
            <a:r>
              <a:rPr lang="zh-CN" altLang="en-US" sz="3200" dirty="0">
                <a:solidFill>
                  <a:prstClr val="white"/>
                </a:solidFill>
                <a:latin typeface="微软雅黑" panose="020B0503020204020204" pitchFamily="34" charset="-122"/>
                <a:ea typeface="微软雅黑" panose="020B0503020204020204" pitchFamily="34" charset="-122"/>
              </a:rPr>
              <a:t>光时域反射仪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660140" y="2320290"/>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光时域反射仪工作原理及基本术语</a:t>
            </a:r>
          </a:p>
        </p:txBody>
      </p:sp>
      <p:sp>
        <p:nvSpPr>
          <p:cNvPr id="7" name="Oval 9"/>
          <p:cNvSpPr/>
          <p:nvPr>
            <p:custDataLst>
              <p:tags r:id="rId2"/>
            </p:custDataLst>
          </p:nvPr>
        </p:nvSpPr>
        <p:spPr>
          <a:xfrm>
            <a:off x="1919923" y="239172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7.5.1</a:t>
            </a:r>
          </a:p>
        </p:txBody>
      </p:sp>
      <p:sp>
        <p:nvSpPr>
          <p:cNvPr id="8198" name="文本框 34"/>
          <p:cNvSpPr/>
          <p:nvPr>
            <p:custDataLst>
              <p:tags r:id="rId3"/>
            </p:custDataLst>
          </p:nvPr>
        </p:nvSpPr>
        <p:spPr>
          <a:xfrm>
            <a:off x="3517265" y="301307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光时域反射仪性能参数</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04048" y="31254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7.5.2</a:t>
            </a:r>
          </a:p>
        </p:txBody>
      </p:sp>
      <p:sp>
        <p:nvSpPr>
          <p:cNvPr id="4" name="文本框 34"/>
          <p:cNvSpPr/>
          <p:nvPr>
            <p:custDataLst>
              <p:tags r:id="rId7"/>
            </p:custDataLst>
          </p:nvPr>
        </p:nvSpPr>
        <p:spPr>
          <a:xfrm>
            <a:off x="3517265" y="3727450"/>
            <a:ext cx="500189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光时域反射仪测试常见问题</a:t>
            </a:r>
          </a:p>
        </p:txBody>
      </p:sp>
      <p:sp>
        <p:nvSpPr>
          <p:cNvPr id="8" name="Oval 9"/>
          <p:cNvSpPr/>
          <p:nvPr>
            <p:custDataLst>
              <p:tags r:id="rId8"/>
            </p:custDataLst>
          </p:nvPr>
        </p:nvSpPr>
        <p:spPr>
          <a:xfrm>
            <a:off x="1904048" y="383984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7.5.3</a:t>
            </a:r>
          </a:p>
        </p:txBody>
      </p:sp>
      <p:sp>
        <p:nvSpPr>
          <p:cNvPr id="9" name="文本框 34"/>
          <p:cNvSpPr/>
          <p:nvPr>
            <p:custDataLst>
              <p:tags r:id="rId9"/>
            </p:custDataLst>
          </p:nvPr>
        </p:nvSpPr>
        <p:spPr>
          <a:xfrm>
            <a:off x="3657600" y="449834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光时域反射仪使用方法</a:t>
            </a:r>
          </a:p>
        </p:txBody>
      </p:sp>
      <p:sp>
        <p:nvSpPr>
          <p:cNvPr id="10" name="Oval 9"/>
          <p:cNvSpPr/>
          <p:nvPr>
            <p:custDataLst>
              <p:tags r:id="rId10"/>
            </p:custDataLst>
          </p:nvPr>
        </p:nvSpPr>
        <p:spPr>
          <a:xfrm>
            <a:off x="1917383" y="456977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7.5.4</a:t>
            </a:r>
          </a:p>
        </p:txBody>
      </p:sp>
    </p:spTree>
    <p:extLst>
      <p:ext uri="{BB962C8B-B14F-4D97-AF65-F5344CB8AC3E}">
        <p14:creationId xmlns:p14="http://schemas.microsoft.com/office/powerpoint/2010/main" val="255484926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动态范围</a:t>
            </a:r>
          </a:p>
        </p:txBody>
      </p:sp>
      <p:pic>
        <p:nvPicPr>
          <p:cNvPr id="482" name="图片 482"/>
          <p:cNvPicPr>
            <a:picLocks noChangeAspect="1"/>
          </p:cNvPicPr>
          <p:nvPr/>
        </p:nvPicPr>
        <p:blipFill>
          <a:blip r:embed="rId3"/>
          <a:stretch>
            <a:fillRect/>
          </a:stretch>
        </p:blipFill>
        <p:spPr>
          <a:xfrm>
            <a:off x="2569210" y="2185670"/>
            <a:ext cx="6592570" cy="4123055"/>
          </a:xfrm>
          <a:prstGeom prst="rect">
            <a:avLst/>
          </a:prstGeom>
        </p:spPr>
      </p:pic>
      <p:sp>
        <p:nvSpPr>
          <p:cNvPr id="5" name="文本框 4"/>
          <p:cNvSpPr txBox="1"/>
          <p:nvPr/>
        </p:nvSpPr>
        <p:spPr>
          <a:xfrm>
            <a:off x="4192270" y="6403340"/>
            <a:ext cx="4064000" cy="368300"/>
          </a:xfrm>
          <a:prstGeom prst="rect">
            <a:avLst/>
          </a:prstGeom>
          <a:noFill/>
        </p:spPr>
        <p:txBody>
          <a:bodyPr wrap="square" rtlCol="0">
            <a:spAutoFit/>
          </a:bodyPr>
          <a:lstStyle/>
          <a:p>
            <a:r>
              <a:rPr lang="en-US" altLang="zh-CN">
                <a:solidFill>
                  <a:prstClr val="black"/>
                </a:solidFill>
              </a:rPr>
              <a:t>OTDR</a:t>
            </a:r>
            <a:r>
              <a:rPr lang="zh-CN" altLang="en-US">
                <a:solidFill>
                  <a:prstClr val="black"/>
                </a:solidFill>
              </a:rPr>
              <a:t>动态范围示意图</a:t>
            </a:r>
          </a:p>
        </p:txBody>
      </p:sp>
    </p:spTree>
    <p:extLst>
      <p:ext uri="{BB962C8B-B14F-4D97-AF65-F5344CB8AC3E}">
        <p14:creationId xmlns:p14="http://schemas.microsoft.com/office/powerpoint/2010/main" val="12382212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动态范围</a:t>
            </a:r>
          </a:p>
        </p:txBody>
      </p:sp>
      <p:pic>
        <p:nvPicPr>
          <p:cNvPr id="484" name="图片 484"/>
          <p:cNvPicPr>
            <a:picLocks noChangeAspect="1"/>
          </p:cNvPicPr>
          <p:nvPr/>
        </p:nvPicPr>
        <p:blipFill>
          <a:blip r:embed="rId3"/>
          <a:stretch>
            <a:fillRect/>
          </a:stretch>
        </p:blipFill>
        <p:spPr>
          <a:xfrm>
            <a:off x="2646045" y="2171700"/>
            <a:ext cx="6355080" cy="3942715"/>
          </a:xfrm>
          <a:prstGeom prst="rect">
            <a:avLst/>
          </a:prstGeom>
        </p:spPr>
      </p:pic>
      <p:sp>
        <p:nvSpPr>
          <p:cNvPr id="4" name="文本框 3"/>
          <p:cNvSpPr txBox="1"/>
          <p:nvPr/>
        </p:nvSpPr>
        <p:spPr>
          <a:xfrm>
            <a:off x="3612515" y="6334125"/>
            <a:ext cx="4064000" cy="368300"/>
          </a:xfrm>
          <a:prstGeom prst="rect">
            <a:avLst/>
          </a:prstGeom>
          <a:noFill/>
        </p:spPr>
        <p:txBody>
          <a:bodyPr wrap="square" rtlCol="0">
            <a:spAutoFit/>
          </a:bodyPr>
          <a:lstStyle/>
          <a:p>
            <a:r>
              <a:rPr lang="en-US" altLang="zh-CN">
                <a:solidFill>
                  <a:prstClr val="black"/>
                </a:solidFill>
              </a:rPr>
              <a:t>OTDR</a:t>
            </a:r>
            <a:r>
              <a:rPr lang="zh-CN" altLang="en-US">
                <a:solidFill>
                  <a:prstClr val="black"/>
                </a:solidFill>
              </a:rPr>
              <a:t>测量范围与动态范围关系示意图</a:t>
            </a:r>
          </a:p>
        </p:txBody>
      </p:sp>
    </p:spTree>
    <p:extLst>
      <p:ext uri="{BB962C8B-B14F-4D97-AF65-F5344CB8AC3E}">
        <p14:creationId xmlns:p14="http://schemas.microsoft.com/office/powerpoint/2010/main" val="8361582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盲区</a:t>
            </a:r>
          </a:p>
        </p:txBody>
      </p:sp>
      <p:pic>
        <p:nvPicPr>
          <p:cNvPr id="485" name="图片 485"/>
          <p:cNvPicPr>
            <a:picLocks noChangeAspect="1"/>
          </p:cNvPicPr>
          <p:nvPr/>
        </p:nvPicPr>
        <p:blipFill>
          <a:blip r:embed="rId3"/>
          <a:stretch>
            <a:fillRect/>
          </a:stretch>
        </p:blipFill>
        <p:spPr>
          <a:xfrm>
            <a:off x="2152015" y="2969260"/>
            <a:ext cx="8405495" cy="2715895"/>
          </a:xfrm>
          <a:prstGeom prst="rect">
            <a:avLst/>
          </a:prstGeom>
        </p:spPr>
      </p:pic>
      <p:sp>
        <p:nvSpPr>
          <p:cNvPr id="4" name="文本框 3"/>
          <p:cNvSpPr txBox="1"/>
          <p:nvPr/>
        </p:nvSpPr>
        <p:spPr>
          <a:xfrm>
            <a:off x="4147185" y="6101080"/>
            <a:ext cx="4064000" cy="368300"/>
          </a:xfrm>
          <a:prstGeom prst="rect">
            <a:avLst/>
          </a:prstGeom>
          <a:noFill/>
        </p:spPr>
        <p:txBody>
          <a:bodyPr wrap="square" rtlCol="0">
            <a:spAutoFit/>
          </a:bodyPr>
          <a:lstStyle/>
          <a:p>
            <a:r>
              <a:rPr lang="zh-CN" altLang="en-US">
                <a:solidFill>
                  <a:prstClr val="black"/>
                </a:solidFill>
              </a:rPr>
              <a:t>衰减盲区示意图</a:t>
            </a:r>
          </a:p>
        </p:txBody>
      </p:sp>
      <p:sp>
        <p:nvSpPr>
          <p:cNvPr id="5" name="文本框 4"/>
          <p:cNvSpPr txBox="1"/>
          <p:nvPr/>
        </p:nvSpPr>
        <p:spPr>
          <a:xfrm>
            <a:off x="1475105" y="2299970"/>
            <a:ext cx="4064000" cy="460375"/>
          </a:xfrm>
          <a:prstGeom prst="rect">
            <a:avLst/>
          </a:prstGeom>
          <a:noFill/>
        </p:spPr>
        <p:txBody>
          <a:bodyPr wrap="square" rtlCol="0">
            <a:spAutoFit/>
          </a:bodyPr>
          <a:lstStyle/>
          <a:p>
            <a:r>
              <a:rPr lang="zh-CN" altLang="en-US" sz="2400">
                <a:solidFill>
                  <a:prstClr val="black"/>
                </a:solidFill>
              </a:rPr>
              <a:t>（</a:t>
            </a:r>
            <a:r>
              <a:rPr lang="en-US" altLang="zh-CN" sz="2400">
                <a:solidFill>
                  <a:prstClr val="black"/>
                </a:solidFill>
              </a:rPr>
              <a:t>1</a:t>
            </a:r>
            <a:r>
              <a:rPr lang="zh-CN" altLang="en-US" sz="2400">
                <a:solidFill>
                  <a:prstClr val="black"/>
                </a:solidFill>
              </a:rPr>
              <a:t>）衰减盲区</a:t>
            </a:r>
          </a:p>
        </p:txBody>
      </p:sp>
    </p:spTree>
    <p:extLst>
      <p:ext uri="{BB962C8B-B14F-4D97-AF65-F5344CB8AC3E}">
        <p14:creationId xmlns:p14="http://schemas.microsoft.com/office/powerpoint/2010/main" val="16658941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1.3.2  </a:t>
            </a:r>
            <a:r>
              <a:rPr lang="zh-CN" altLang="en-US" sz="3200" dirty="0">
                <a:solidFill>
                  <a:schemeClr val="bg1"/>
                </a:solidFill>
                <a:latin typeface="微软雅黑" panose="020B0503020204020204" pitchFamily="34" charset="-122"/>
                <a:ea typeface="微软雅黑" panose="020B0503020204020204" pitchFamily="34" charset="-122"/>
              </a:rPr>
              <a:t>光缆结构</a:t>
            </a:r>
          </a:p>
        </p:txBody>
      </p:sp>
      <p:sp>
        <p:nvSpPr>
          <p:cNvPr id="9220" name="文本框 7"/>
          <p:cNvSpPr txBox="1"/>
          <p:nvPr/>
        </p:nvSpPr>
        <p:spPr>
          <a:xfrm>
            <a:off x="1278659" y="1427936"/>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加强构件</a:t>
            </a:r>
          </a:p>
        </p:txBody>
      </p:sp>
      <p:sp>
        <p:nvSpPr>
          <p:cNvPr id="4" name="文本框 3"/>
          <p:cNvSpPr txBox="1"/>
          <p:nvPr/>
        </p:nvSpPr>
        <p:spPr>
          <a:xfrm>
            <a:off x="1278659" y="2058491"/>
            <a:ext cx="9485630" cy="2968625"/>
          </a:xfrm>
          <a:prstGeom prst="rect">
            <a:avLst/>
          </a:prstGeom>
          <a:noFill/>
        </p:spPr>
        <p:txBody>
          <a:bodyPr wrap="square" rtlCol="0">
            <a:spAutoFit/>
          </a:bodyPr>
          <a:lstStyle/>
          <a:p>
            <a:pPr>
              <a:lnSpc>
                <a:spcPct val="130000"/>
              </a:lnSpc>
            </a:pPr>
            <a:r>
              <a:rPr lang="zh-CN" altLang="en-US" sz="2400" dirty="0" smtClean="0"/>
              <a:t>       光缆</a:t>
            </a:r>
            <a:r>
              <a:rPr lang="zh-CN" altLang="en-US" sz="2400" dirty="0"/>
              <a:t>加强件的作用是增强光缆的抗拉能力，提高光缆的机械强度。光缆加强件有金属加强件和非金属加强件两种，其在光缆中的位置根据光缆的结构不同而不同，层绞式光缆的加强件在光缆中心，中心管式光缆在护套内。常见的加强件有磷化钢丝、不锈钢丝、玻璃钢圆棒等，其中玻璃钢圆棒为非金属加强件。根据光缆使用的场合可选择是否采用加强件和加强件类型。</a:t>
            </a:r>
          </a:p>
        </p:txBody>
      </p:sp>
      <p:sp>
        <p:nvSpPr>
          <p:cNvPr id="6" name="文本框 7"/>
          <p:cNvSpPr txBox="1"/>
          <p:nvPr/>
        </p:nvSpPr>
        <p:spPr>
          <a:xfrm>
            <a:off x="1278659" y="5135701"/>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填充物</a:t>
            </a:r>
          </a:p>
        </p:txBody>
      </p:sp>
      <p:sp>
        <p:nvSpPr>
          <p:cNvPr id="7" name="文本框 6"/>
          <p:cNvSpPr txBox="1"/>
          <p:nvPr/>
        </p:nvSpPr>
        <p:spPr>
          <a:xfrm>
            <a:off x="1278659" y="5657671"/>
            <a:ext cx="9963785" cy="1200329"/>
          </a:xfrm>
          <a:prstGeom prst="rect">
            <a:avLst/>
          </a:prstGeom>
          <a:noFill/>
        </p:spPr>
        <p:txBody>
          <a:bodyPr wrap="square" rtlCol="0">
            <a:spAutoFit/>
          </a:bodyPr>
          <a:lstStyle/>
          <a:p>
            <a:r>
              <a:rPr lang="zh-CN" altLang="en-US" sz="2400" dirty="0" smtClean="0"/>
              <a:t>       光缆</a:t>
            </a:r>
            <a:r>
              <a:rPr lang="zh-CN" altLang="en-US" sz="2400" dirty="0"/>
              <a:t>结构中常见的填充物有填充油膏、填充绳等。填充油膏主要是用于防水、防潮</a:t>
            </a:r>
            <a:r>
              <a:rPr lang="en-US" altLang="zh-CN" sz="2400" dirty="0"/>
              <a:t>;</a:t>
            </a:r>
            <a:r>
              <a:rPr lang="zh-CN" altLang="en-US" sz="2400" dirty="0"/>
              <a:t>填充绳的主要作用是使光缆结构更为紧凑、饱满且能够成圆形。</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6">
                                            <p:txEl>
                                              <p:pRg st="0" end="0"/>
                                            </p:txEl>
                                          </p:spTgt>
                                        </p:tgtEl>
                                        <p:attrNameLst>
                                          <p:attrName>style.visibility</p:attrName>
                                        </p:attrNameLst>
                                      </p:cBhvr>
                                      <p:to>
                                        <p:strVal val="visible"/>
                                      </p:to>
                                    </p:set>
                                    <p:anim calcmode="lin" valueType="num">
                                      <p:cBhvr additive="base">
                                        <p:cTn id="26"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盲区</a:t>
            </a:r>
          </a:p>
        </p:txBody>
      </p:sp>
      <p:sp>
        <p:nvSpPr>
          <p:cNvPr id="5" name="文本框 4"/>
          <p:cNvSpPr txBox="1"/>
          <p:nvPr/>
        </p:nvSpPr>
        <p:spPr>
          <a:xfrm>
            <a:off x="1475105" y="2299970"/>
            <a:ext cx="4064000" cy="460375"/>
          </a:xfrm>
          <a:prstGeom prst="rect">
            <a:avLst/>
          </a:prstGeom>
          <a:noFill/>
        </p:spPr>
        <p:txBody>
          <a:bodyPr wrap="square" rtlCol="0">
            <a:spAutoFit/>
          </a:bodyPr>
          <a:lstStyle/>
          <a:p>
            <a:r>
              <a:rPr lang="zh-CN" altLang="en-US" sz="2400">
                <a:solidFill>
                  <a:prstClr val="black"/>
                </a:solidFill>
              </a:rPr>
              <a:t>（</a:t>
            </a:r>
            <a:r>
              <a:rPr lang="en-US" altLang="zh-CN" sz="2400">
                <a:solidFill>
                  <a:prstClr val="black"/>
                </a:solidFill>
              </a:rPr>
              <a:t>2</a:t>
            </a:r>
            <a:r>
              <a:rPr lang="zh-CN" altLang="en-US" sz="2400">
                <a:solidFill>
                  <a:prstClr val="black"/>
                </a:solidFill>
              </a:rPr>
              <a:t>）事件盲区</a:t>
            </a:r>
          </a:p>
        </p:txBody>
      </p:sp>
      <p:pic>
        <p:nvPicPr>
          <p:cNvPr id="486" name="图片 486"/>
          <p:cNvPicPr>
            <a:picLocks noChangeAspect="1"/>
          </p:cNvPicPr>
          <p:nvPr/>
        </p:nvPicPr>
        <p:blipFill>
          <a:blip r:embed="rId3"/>
          <a:stretch>
            <a:fillRect/>
          </a:stretch>
        </p:blipFill>
        <p:spPr>
          <a:xfrm>
            <a:off x="1608455" y="2905760"/>
            <a:ext cx="8056245" cy="2694305"/>
          </a:xfrm>
          <a:prstGeom prst="rect">
            <a:avLst/>
          </a:prstGeom>
        </p:spPr>
      </p:pic>
      <p:sp>
        <p:nvSpPr>
          <p:cNvPr id="4" name="文本框 3"/>
          <p:cNvSpPr txBox="1"/>
          <p:nvPr/>
        </p:nvSpPr>
        <p:spPr>
          <a:xfrm>
            <a:off x="4170045" y="5934710"/>
            <a:ext cx="4064000" cy="368300"/>
          </a:xfrm>
          <a:prstGeom prst="rect">
            <a:avLst/>
          </a:prstGeom>
          <a:noFill/>
        </p:spPr>
        <p:txBody>
          <a:bodyPr wrap="square" rtlCol="0">
            <a:spAutoFit/>
          </a:bodyPr>
          <a:lstStyle/>
          <a:p>
            <a:r>
              <a:rPr lang="zh-CN" altLang="en-US">
                <a:solidFill>
                  <a:prstClr val="black"/>
                </a:solidFill>
              </a:rPr>
              <a:t>事件盲区示意图</a:t>
            </a:r>
          </a:p>
        </p:txBody>
      </p:sp>
    </p:spTree>
    <p:extLst>
      <p:ext uri="{BB962C8B-B14F-4D97-AF65-F5344CB8AC3E}">
        <p14:creationId xmlns:p14="http://schemas.microsoft.com/office/powerpoint/2010/main" val="39244439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zh-CN" altLang="en-US" sz="2800" b="1">
                <a:solidFill>
                  <a:prstClr val="black"/>
                </a:solidFill>
              </a:rPr>
              <a:t>盲区和动态范围的影响因素</a:t>
            </a:r>
          </a:p>
        </p:txBody>
      </p:sp>
      <p:sp>
        <p:nvSpPr>
          <p:cNvPr id="4" name="文本框 3"/>
          <p:cNvSpPr txBox="1"/>
          <p:nvPr/>
        </p:nvSpPr>
        <p:spPr>
          <a:xfrm>
            <a:off x="1580919" y="2474912"/>
            <a:ext cx="4064000" cy="460375"/>
          </a:xfrm>
          <a:prstGeom prst="rect">
            <a:avLst/>
          </a:prstGeom>
          <a:noFill/>
        </p:spPr>
        <p:txBody>
          <a:bodyPr wrap="square" rtlCol="0">
            <a:spAutoFit/>
          </a:bodyPr>
          <a:lstStyle/>
          <a:p>
            <a:r>
              <a:rPr lang="en-US" altLang="zh-CN" sz="2400">
                <a:solidFill>
                  <a:prstClr val="black"/>
                </a:solidFill>
              </a:rPr>
              <a:t>(1)</a:t>
            </a:r>
            <a:r>
              <a:rPr lang="zh-CN" altLang="en-US" sz="2400">
                <a:solidFill>
                  <a:prstClr val="black"/>
                </a:solidFill>
              </a:rPr>
              <a:t>脉冲宽度的影响</a:t>
            </a:r>
          </a:p>
        </p:txBody>
      </p:sp>
      <p:pic>
        <p:nvPicPr>
          <p:cNvPr id="487" name="图片 487"/>
          <p:cNvPicPr>
            <a:picLocks noChangeAspect="1"/>
          </p:cNvPicPr>
          <p:nvPr/>
        </p:nvPicPr>
        <p:blipFill>
          <a:blip r:embed="rId3"/>
          <a:stretch>
            <a:fillRect/>
          </a:stretch>
        </p:blipFill>
        <p:spPr>
          <a:xfrm>
            <a:off x="2245764" y="3181667"/>
            <a:ext cx="8214995" cy="1976755"/>
          </a:xfrm>
          <a:prstGeom prst="rect">
            <a:avLst/>
          </a:prstGeom>
        </p:spPr>
      </p:pic>
      <p:sp>
        <p:nvSpPr>
          <p:cNvPr id="5" name="文本框 4"/>
          <p:cNvSpPr txBox="1"/>
          <p:nvPr/>
        </p:nvSpPr>
        <p:spPr>
          <a:xfrm>
            <a:off x="3930419" y="5647372"/>
            <a:ext cx="4064000" cy="368300"/>
          </a:xfrm>
          <a:prstGeom prst="rect">
            <a:avLst/>
          </a:prstGeom>
          <a:noFill/>
        </p:spPr>
        <p:txBody>
          <a:bodyPr wrap="square" rtlCol="0">
            <a:spAutoFit/>
          </a:bodyPr>
          <a:lstStyle/>
          <a:p>
            <a:r>
              <a:rPr lang="zh-CN" altLang="en-US">
                <a:solidFill>
                  <a:prstClr val="black"/>
                </a:solidFill>
              </a:rPr>
              <a:t>宽、窄脉冲宽度对测量的影响</a:t>
            </a:r>
          </a:p>
        </p:txBody>
      </p:sp>
    </p:spTree>
    <p:extLst>
      <p:ext uri="{BB962C8B-B14F-4D97-AF65-F5344CB8AC3E}">
        <p14:creationId xmlns:p14="http://schemas.microsoft.com/office/powerpoint/2010/main" val="6110266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zh-CN" altLang="en-US" sz="2800" b="1">
                <a:solidFill>
                  <a:prstClr val="black"/>
                </a:solidFill>
              </a:rPr>
              <a:t>盲区和动态范围的影响因素</a:t>
            </a:r>
          </a:p>
        </p:txBody>
      </p:sp>
      <p:sp>
        <p:nvSpPr>
          <p:cNvPr id="4" name="文本框 3"/>
          <p:cNvSpPr txBox="1"/>
          <p:nvPr/>
        </p:nvSpPr>
        <p:spPr>
          <a:xfrm>
            <a:off x="1553210" y="2237105"/>
            <a:ext cx="5855970" cy="460375"/>
          </a:xfrm>
          <a:prstGeom prst="rect">
            <a:avLst/>
          </a:prstGeom>
          <a:noFill/>
        </p:spPr>
        <p:txBody>
          <a:bodyPr wrap="square" rtlCol="0">
            <a:spAutoFit/>
          </a:bodyPr>
          <a:lstStyle/>
          <a:p>
            <a:r>
              <a:rPr lang="en-US" altLang="zh-CN" sz="2400">
                <a:solidFill>
                  <a:prstClr val="black"/>
                </a:solidFill>
              </a:rPr>
              <a:t>(2)</a:t>
            </a:r>
            <a:r>
              <a:rPr lang="zh-CN" altLang="en-US" sz="2400">
                <a:solidFill>
                  <a:prstClr val="black"/>
                </a:solidFill>
              </a:rPr>
              <a:t>平</a:t>
            </a:r>
            <a:r>
              <a:rPr lang="en-US" altLang="zh-CN" sz="2400">
                <a:solidFill>
                  <a:prstClr val="black"/>
                </a:solidFill>
              </a:rPr>
              <a:t> </a:t>
            </a:r>
            <a:r>
              <a:rPr lang="zh-CN" altLang="en-US" sz="2400">
                <a:solidFill>
                  <a:prstClr val="black"/>
                </a:solidFill>
              </a:rPr>
              <a:t>均</a:t>
            </a:r>
            <a:r>
              <a:rPr lang="en-US" altLang="zh-CN" sz="2400">
                <a:solidFill>
                  <a:prstClr val="black"/>
                </a:solidFill>
              </a:rPr>
              <a:t> </a:t>
            </a:r>
            <a:r>
              <a:rPr lang="zh-CN" altLang="en-US" sz="2400">
                <a:solidFill>
                  <a:prstClr val="black"/>
                </a:solidFill>
              </a:rPr>
              <a:t>时</a:t>
            </a:r>
            <a:r>
              <a:rPr lang="en-US" altLang="zh-CN" sz="2400">
                <a:solidFill>
                  <a:prstClr val="black"/>
                </a:solidFill>
              </a:rPr>
              <a:t> </a:t>
            </a:r>
            <a:r>
              <a:rPr lang="zh-CN" altLang="en-US" sz="2400">
                <a:solidFill>
                  <a:prstClr val="black"/>
                </a:solidFill>
              </a:rPr>
              <a:t>间</a:t>
            </a:r>
            <a:r>
              <a:rPr lang="en-US" altLang="zh-CN" sz="2400">
                <a:solidFill>
                  <a:prstClr val="black"/>
                </a:solidFill>
              </a:rPr>
              <a:t> </a:t>
            </a:r>
            <a:r>
              <a:rPr lang="zh-CN" altLang="en-US" sz="2400">
                <a:solidFill>
                  <a:prstClr val="black"/>
                </a:solidFill>
              </a:rPr>
              <a:t>对</a:t>
            </a:r>
            <a:r>
              <a:rPr lang="en-US" altLang="zh-CN" sz="2400">
                <a:solidFill>
                  <a:prstClr val="black"/>
                </a:solidFill>
              </a:rPr>
              <a:t> </a:t>
            </a:r>
            <a:r>
              <a:rPr lang="zh-CN" altLang="en-US" sz="2400">
                <a:solidFill>
                  <a:prstClr val="black"/>
                </a:solidFill>
              </a:rPr>
              <a:t>动</a:t>
            </a:r>
            <a:r>
              <a:rPr lang="en-US" altLang="zh-CN" sz="2400">
                <a:solidFill>
                  <a:prstClr val="black"/>
                </a:solidFill>
              </a:rPr>
              <a:t> </a:t>
            </a:r>
            <a:r>
              <a:rPr lang="zh-CN" altLang="en-US" sz="2400">
                <a:solidFill>
                  <a:prstClr val="black"/>
                </a:solidFill>
              </a:rPr>
              <a:t>态</a:t>
            </a:r>
            <a:r>
              <a:rPr lang="en-US" altLang="zh-CN" sz="2400">
                <a:solidFill>
                  <a:prstClr val="black"/>
                </a:solidFill>
              </a:rPr>
              <a:t> </a:t>
            </a:r>
            <a:r>
              <a:rPr lang="zh-CN" altLang="en-US" sz="2400">
                <a:solidFill>
                  <a:prstClr val="black"/>
                </a:solidFill>
              </a:rPr>
              <a:t>范</a:t>
            </a:r>
            <a:r>
              <a:rPr lang="en-US" altLang="zh-CN" sz="2400">
                <a:solidFill>
                  <a:prstClr val="black"/>
                </a:solidFill>
              </a:rPr>
              <a:t> </a:t>
            </a:r>
            <a:r>
              <a:rPr lang="zh-CN" altLang="en-US" sz="2400">
                <a:solidFill>
                  <a:prstClr val="black"/>
                </a:solidFill>
              </a:rPr>
              <a:t>围</a:t>
            </a:r>
            <a:r>
              <a:rPr lang="en-US" altLang="zh-CN" sz="2400">
                <a:solidFill>
                  <a:prstClr val="black"/>
                </a:solidFill>
              </a:rPr>
              <a:t> </a:t>
            </a:r>
            <a:r>
              <a:rPr lang="zh-CN" altLang="en-US" sz="2400">
                <a:solidFill>
                  <a:prstClr val="black"/>
                </a:solidFill>
              </a:rPr>
              <a:t>的</a:t>
            </a:r>
            <a:r>
              <a:rPr lang="en-US" altLang="zh-CN" sz="2400">
                <a:solidFill>
                  <a:prstClr val="black"/>
                </a:solidFill>
              </a:rPr>
              <a:t> </a:t>
            </a:r>
            <a:r>
              <a:rPr lang="zh-CN" altLang="en-US" sz="2400">
                <a:solidFill>
                  <a:prstClr val="black"/>
                </a:solidFill>
              </a:rPr>
              <a:t>影</a:t>
            </a:r>
            <a:r>
              <a:rPr lang="en-US" altLang="zh-CN" sz="2400">
                <a:solidFill>
                  <a:prstClr val="black"/>
                </a:solidFill>
              </a:rPr>
              <a:t> </a:t>
            </a:r>
            <a:r>
              <a:rPr lang="zh-CN" altLang="en-US" sz="2400">
                <a:solidFill>
                  <a:prstClr val="black"/>
                </a:solidFill>
              </a:rPr>
              <a:t>响</a:t>
            </a:r>
          </a:p>
        </p:txBody>
      </p:sp>
      <p:sp>
        <p:nvSpPr>
          <p:cNvPr id="5" name="文本框 4"/>
          <p:cNvSpPr txBox="1"/>
          <p:nvPr/>
        </p:nvSpPr>
        <p:spPr>
          <a:xfrm>
            <a:off x="3902710" y="5409565"/>
            <a:ext cx="4064000" cy="368300"/>
          </a:xfrm>
          <a:prstGeom prst="rect">
            <a:avLst/>
          </a:prstGeom>
          <a:noFill/>
        </p:spPr>
        <p:txBody>
          <a:bodyPr wrap="square" rtlCol="0">
            <a:spAutoFit/>
          </a:bodyPr>
          <a:lstStyle/>
          <a:p>
            <a:r>
              <a:rPr lang="zh-CN" altLang="en-US">
                <a:solidFill>
                  <a:prstClr val="black"/>
                </a:solidFill>
              </a:rPr>
              <a:t>平均时间对动态范围的影响</a:t>
            </a:r>
          </a:p>
        </p:txBody>
      </p:sp>
      <p:pic>
        <p:nvPicPr>
          <p:cNvPr id="285698" name="图片 285697" descr="0521"/>
          <p:cNvPicPr>
            <a:picLocks noChangeAspect="1"/>
          </p:cNvPicPr>
          <p:nvPr/>
        </p:nvPicPr>
        <p:blipFill>
          <a:blip r:embed="rId3"/>
          <a:stretch>
            <a:fillRect/>
          </a:stretch>
        </p:blipFill>
        <p:spPr>
          <a:xfrm>
            <a:off x="2065655" y="2843530"/>
            <a:ext cx="7193915" cy="2381250"/>
          </a:xfrm>
          <a:prstGeom prst="rect">
            <a:avLst/>
          </a:prstGeom>
          <a:noFill/>
          <a:ln w="9525">
            <a:noFill/>
          </a:ln>
        </p:spPr>
      </p:pic>
    </p:spTree>
    <p:extLst>
      <p:ext uri="{BB962C8B-B14F-4D97-AF65-F5344CB8AC3E}">
        <p14:creationId xmlns:p14="http://schemas.microsoft.com/office/powerpoint/2010/main" val="23779277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zh-CN" altLang="en-US" sz="2800" b="1">
                <a:solidFill>
                  <a:prstClr val="black"/>
                </a:solidFill>
              </a:rPr>
              <a:t>盲区和动态范围的影响因素</a:t>
            </a:r>
          </a:p>
        </p:txBody>
      </p:sp>
      <p:sp>
        <p:nvSpPr>
          <p:cNvPr id="4" name="文本框 3"/>
          <p:cNvSpPr txBox="1"/>
          <p:nvPr/>
        </p:nvSpPr>
        <p:spPr>
          <a:xfrm>
            <a:off x="1534738" y="2705100"/>
            <a:ext cx="9518650" cy="1568450"/>
          </a:xfrm>
          <a:prstGeom prst="rect">
            <a:avLst/>
          </a:prstGeom>
          <a:noFill/>
        </p:spPr>
        <p:txBody>
          <a:bodyPr wrap="square" rtlCol="0">
            <a:spAutoFit/>
          </a:bodyPr>
          <a:lstStyle/>
          <a:p>
            <a:r>
              <a:rPr lang="en-US" altLang="zh-CN" sz="2400" dirty="0" smtClean="0">
                <a:solidFill>
                  <a:prstClr val="black"/>
                </a:solidFill>
              </a:rPr>
              <a:t>        (</a:t>
            </a:r>
            <a:r>
              <a:rPr lang="en-US" altLang="zh-CN" sz="2400" dirty="0">
                <a:solidFill>
                  <a:prstClr val="black"/>
                </a:solidFill>
              </a:rPr>
              <a:t>3)</a:t>
            </a:r>
            <a:r>
              <a:rPr lang="zh-CN" altLang="en-US" sz="2400" dirty="0">
                <a:solidFill>
                  <a:prstClr val="black"/>
                </a:solidFill>
              </a:rPr>
              <a:t>反射对盲区的影响</a:t>
            </a:r>
          </a:p>
          <a:p>
            <a:r>
              <a:rPr lang="en-US" altLang="zh-CN" sz="2400" dirty="0" smtClean="0">
                <a:solidFill>
                  <a:prstClr val="black"/>
                </a:solidFill>
              </a:rPr>
              <a:t>        OTDR</a:t>
            </a:r>
            <a:r>
              <a:rPr lang="zh-CN" altLang="en-US" sz="2400" dirty="0">
                <a:solidFill>
                  <a:prstClr val="black"/>
                </a:solidFill>
              </a:rPr>
              <a:t>是利用光纤对光信号的后向散射来观察光信号传输沿途的光纤质量。对于一般的后向散射信号，不会出现盲区；对于某些点会出现反射峰，产生盲区，并且反射越大，盲区越大。</a:t>
            </a:r>
          </a:p>
        </p:txBody>
      </p:sp>
    </p:spTree>
    <p:extLst>
      <p:ext uri="{BB962C8B-B14F-4D97-AF65-F5344CB8AC3E}">
        <p14:creationId xmlns:p14="http://schemas.microsoft.com/office/powerpoint/2010/main" val="11089134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距离精度</a:t>
            </a:r>
          </a:p>
        </p:txBody>
      </p:sp>
      <p:sp>
        <p:nvSpPr>
          <p:cNvPr id="4" name="文本框 3"/>
          <p:cNvSpPr txBox="1"/>
          <p:nvPr/>
        </p:nvSpPr>
        <p:spPr>
          <a:xfrm>
            <a:off x="1553210" y="2237105"/>
            <a:ext cx="9518650" cy="1568450"/>
          </a:xfrm>
          <a:prstGeom prst="rect">
            <a:avLst/>
          </a:prstGeom>
          <a:noFill/>
        </p:spPr>
        <p:txBody>
          <a:bodyPr wrap="square" rtlCol="0">
            <a:spAutoFit/>
          </a:bodyPr>
          <a:lstStyle/>
          <a:p>
            <a:r>
              <a:rPr lang="zh-CN" altLang="en-US" sz="2400" dirty="0" smtClean="0">
                <a:solidFill>
                  <a:prstClr val="black"/>
                </a:solidFill>
              </a:rPr>
              <a:t>       距离</a:t>
            </a:r>
            <a:r>
              <a:rPr lang="zh-CN" altLang="en-US" sz="2400" dirty="0">
                <a:solidFill>
                  <a:prstClr val="black"/>
                </a:solidFill>
              </a:rPr>
              <a:t>精度是指测试光纤长度的准确度（又称一点分辨率）。</a:t>
            </a:r>
          </a:p>
          <a:p>
            <a:r>
              <a:rPr lang="en-US" altLang="zh-CN" sz="2400" dirty="0" smtClean="0">
                <a:solidFill>
                  <a:prstClr val="black"/>
                </a:solidFill>
              </a:rPr>
              <a:t>       OTDR</a:t>
            </a:r>
            <a:r>
              <a:rPr lang="zh-CN" altLang="en-US" sz="2400" dirty="0">
                <a:solidFill>
                  <a:prstClr val="black"/>
                </a:solidFill>
              </a:rPr>
              <a:t>的距离精度与仪表的采样间隔、时钟精度、光纤折射率、光缆的成缆因素和仪表的测试误差有关。</a:t>
            </a:r>
          </a:p>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）采样间隔的影响</a:t>
            </a:r>
          </a:p>
        </p:txBody>
      </p:sp>
      <p:pic>
        <p:nvPicPr>
          <p:cNvPr id="286722" name="图片 286721" descr="0522"/>
          <p:cNvPicPr>
            <a:picLocks noChangeAspect="1"/>
          </p:cNvPicPr>
          <p:nvPr/>
        </p:nvPicPr>
        <p:blipFill>
          <a:blip r:embed="rId3"/>
          <a:stretch>
            <a:fillRect/>
          </a:stretch>
        </p:blipFill>
        <p:spPr>
          <a:xfrm>
            <a:off x="3551555" y="3705225"/>
            <a:ext cx="4016375" cy="2404110"/>
          </a:xfrm>
          <a:prstGeom prst="rect">
            <a:avLst/>
          </a:prstGeom>
          <a:noFill/>
          <a:ln w="9525">
            <a:noFill/>
          </a:ln>
          <a:effectLst/>
        </p:spPr>
      </p:pic>
      <p:sp>
        <p:nvSpPr>
          <p:cNvPr id="7" name="文本框 6"/>
          <p:cNvSpPr txBox="1"/>
          <p:nvPr/>
        </p:nvSpPr>
        <p:spPr>
          <a:xfrm>
            <a:off x="4347845" y="6245225"/>
            <a:ext cx="4064000" cy="368300"/>
          </a:xfrm>
          <a:prstGeom prst="rect">
            <a:avLst/>
          </a:prstGeom>
          <a:noFill/>
        </p:spPr>
        <p:txBody>
          <a:bodyPr wrap="square" rtlCol="0">
            <a:spAutoFit/>
          </a:bodyPr>
          <a:lstStyle/>
          <a:p>
            <a:r>
              <a:rPr lang="zh-CN" altLang="en-US">
                <a:solidFill>
                  <a:prstClr val="black"/>
                </a:solidFill>
              </a:rPr>
              <a:t>采样点对测试的影响</a:t>
            </a:r>
          </a:p>
        </p:txBody>
      </p:sp>
    </p:spTree>
    <p:extLst>
      <p:ext uri="{BB962C8B-B14F-4D97-AF65-F5344CB8AC3E}">
        <p14:creationId xmlns:p14="http://schemas.microsoft.com/office/powerpoint/2010/main" val="403402495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7.5.2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a:t>
            </a:r>
            <a:r>
              <a:rPr lang="zh-CN" altLang="en-US" sz="3200" dirty="0">
                <a:solidFill>
                  <a:prstClr val="white"/>
                </a:solidFill>
                <a:latin typeface="微软雅黑" panose="020B0503020204020204" pitchFamily="34" charset="-122"/>
                <a:ea typeface="微软雅黑" panose="020B0503020204020204" pitchFamily="34" charset="-122"/>
                <a:sym typeface="+mn-ea"/>
              </a:rPr>
              <a:t>性能参数</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距离精度</a:t>
            </a:r>
          </a:p>
        </p:txBody>
      </p:sp>
      <p:sp>
        <p:nvSpPr>
          <p:cNvPr id="4" name="文本框 3"/>
          <p:cNvSpPr txBox="1"/>
          <p:nvPr/>
        </p:nvSpPr>
        <p:spPr>
          <a:xfrm>
            <a:off x="1414665" y="2366413"/>
            <a:ext cx="9518650" cy="3785652"/>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）时钟的影响</a:t>
            </a:r>
          </a:p>
          <a:p>
            <a:r>
              <a:rPr lang="zh-CN" altLang="en-US" sz="2400" dirty="0" smtClean="0">
                <a:solidFill>
                  <a:prstClr val="black"/>
                </a:solidFill>
              </a:rPr>
              <a:t>       当</a:t>
            </a:r>
            <a:r>
              <a:rPr lang="zh-CN" altLang="en-US" sz="2400" dirty="0">
                <a:solidFill>
                  <a:prstClr val="black"/>
                </a:solidFill>
              </a:rPr>
              <a:t>采用仪表内部时钟时，对测量精度影响较小；当利用外部时钟时，测量精度取决于外部时钟的精度。现在</a:t>
            </a:r>
            <a:r>
              <a:rPr lang="en-US" altLang="zh-CN" sz="2400" dirty="0">
                <a:solidFill>
                  <a:prstClr val="black"/>
                </a:solidFill>
              </a:rPr>
              <a:t>OTDR</a:t>
            </a:r>
            <a:r>
              <a:rPr lang="zh-CN" altLang="en-US" sz="2400" dirty="0">
                <a:solidFill>
                  <a:prstClr val="black"/>
                </a:solidFill>
              </a:rPr>
              <a:t>仪表基本采用内部时钟。</a:t>
            </a: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）折射率的影响</a:t>
            </a: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）光缆成缆因素的影响</a:t>
            </a:r>
          </a:p>
          <a:p>
            <a:r>
              <a:rPr lang="en-US" altLang="zh-CN" sz="2400" dirty="0" smtClean="0">
                <a:solidFill>
                  <a:prstClr val="black"/>
                </a:solidFill>
              </a:rPr>
              <a:t>        OTDR</a:t>
            </a:r>
            <a:r>
              <a:rPr lang="zh-CN" altLang="en-US" sz="2400" dirty="0">
                <a:solidFill>
                  <a:prstClr val="black"/>
                </a:solidFill>
              </a:rPr>
              <a:t>只能测量出光纤长度，其长度大于光缆长度。在确定光缆上各点位置时是按光缆长度来计算的，因此要考虑成缆因素的影响。光缆成缆时的扭绞系数一般在</a:t>
            </a:r>
            <a:r>
              <a:rPr lang="en-US" altLang="zh-CN" sz="2400" dirty="0">
                <a:solidFill>
                  <a:prstClr val="black"/>
                </a:solidFill>
              </a:rPr>
              <a:t>7‰</a:t>
            </a:r>
            <a:r>
              <a:rPr lang="zh-CN" altLang="en-US" sz="2400" dirty="0">
                <a:solidFill>
                  <a:prstClr val="black"/>
                </a:solidFill>
              </a:rPr>
              <a:t>左右。</a:t>
            </a:r>
          </a:p>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）仪表的测试误差</a:t>
            </a:r>
          </a:p>
        </p:txBody>
      </p:sp>
    </p:spTree>
    <p:extLst>
      <p:ext uri="{BB962C8B-B14F-4D97-AF65-F5344CB8AC3E}">
        <p14:creationId xmlns:p14="http://schemas.microsoft.com/office/powerpoint/2010/main" val="117156248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 </a:t>
            </a:r>
            <a:r>
              <a:rPr lang="zh-CN" altLang="en-US" sz="3200" dirty="0">
                <a:solidFill>
                  <a:prstClr val="white"/>
                </a:solidFill>
                <a:latin typeface="微软雅黑" panose="020B0503020204020204" pitchFamily="34" charset="-122"/>
                <a:ea typeface="微软雅黑" panose="020B0503020204020204" pitchFamily="34" charset="-122"/>
              </a:rPr>
              <a:t>光时域反射仪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660140" y="2320290"/>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光时域反射仪工作原理及基本术语</a:t>
            </a:r>
          </a:p>
        </p:txBody>
      </p:sp>
      <p:sp>
        <p:nvSpPr>
          <p:cNvPr id="7" name="Oval 9"/>
          <p:cNvSpPr/>
          <p:nvPr>
            <p:custDataLst>
              <p:tags r:id="rId2"/>
            </p:custDataLst>
          </p:nvPr>
        </p:nvSpPr>
        <p:spPr>
          <a:xfrm>
            <a:off x="1919923" y="239172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7.5.1</a:t>
            </a:r>
          </a:p>
        </p:txBody>
      </p:sp>
      <p:sp>
        <p:nvSpPr>
          <p:cNvPr id="8198" name="文本框 34"/>
          <p:cNvSpPr/>
          <p:nvPr>
            <p:custDataLst>
              <p:tags r:id="rId3"/>
            </p:custDataLst>
          </p:nvPr>
        </p:nvSpPr>
        <p:spPr>
          <a:xfrm>
            <a:off x="3517265" y="301307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光时域反射仪性能参数</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04048" y="31254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7.5.2</a:t>
            </a:r>
          </a:p>
        </p:txBody>
      </p:sp>
      <p:sp>
        <p:nvSpPr>
          <p:cNvPr id="4" name="文本框 34"/>
          <p:cNvSpPr/>
          <p:nvPr>
            <p:custDataLst>
              <p:tags r:id="rId7"/>
            </p:custDataLst>
          </p:nvPr>
        </p:nvSpPr>
        <p:spPr>
          <a:xfrm>
            <a:off x="3517265" y="3727450"/>
            <a:ext cx="500189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光时域反射仪测试常见问题</a:t>
            </a:r>
          </a:p>
        </p:txBody>
      </p:sp>
      <p:sp>
        <p:nvSpPr>
          <p:cNvPr id="8" name="Oval 9"/>
          <p:cNvSpPr/>
          <p:nvPr>
            <p:custDataLst>
              <p:tags r:id="rId8"/>
            </p:custDataLst>
          </p:nvPr>
        </p:nvSpPr>
        <p:spPr>
          <a:xfrm>
            <a:off x="1904048" y="383984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7.5.3</a:t>
            </a:r>
          </a:p>
        </p:txBody>
      </p:sp>
      <p:sp>
        <p:nvSpPr>
          <p:cNvPr id="9" name="文本框 34"/>
          <p:cNvSpPr/>
          <p:nvPr>
            <p:custDataLst>
              <p:tags r:id="rId9"/>
            </p:custDataLst>
          </p:nvPr>
        </p:nvSpPr>
        <p:spPr>
          <a:xfrm>
            <a:off x="3657600" y="449834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光时域反射仪使用方法</a:t>
            </a:r>
          </a:p>
        </p:txBody>
      </p:sp>
      <p:sp>
        <p:nvSpPr>
          <p:cNvPr id="10" name="Oval 9"/>
          <p:cNvSpPr/>
          <p:nvPr>
            <p:custDataLst>
              <p:tags r:id="rId10"/>
            </p:custDataLst>
          </p:nvPr>
        </p:nvSpPr>
        <p:spPr>
          <a:xfrm>
            <a:off x="1917383" y="456977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7.5.4</a:t>
            </a:r>
          </a:p>
        </p:txBody>
      </p:sp>
    </p:spTree>
    <p:extLst>
      <p:ext uri="{BB962C8B-B14F-4D97-AF65-F5344CB8AC3E}">
        <p14:creationId xmlns:p14="http://schemas.microsoft.com/office/powerpoint/2010/main" val="13534222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7.5.3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光时域反射仪测试常见问题</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6" name="文本框 5"/>
          <p:cNvSpPr txBox="1"/>
          <p:nvPr/>
        </p:nvSpPr>
        <p:spPr>
          <a:xfrm>
            <a:off x="1199630" y="1275695"/>
            <a:ext cx="714756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光纤类型不匹配</a:t>
            </a:r>
          </a:p>
        </p:txBody>
      </p:sp>
      <p:sp>
        <p:nvSpPr>
          <p:cNvPr id="4" name="文本框 3"/>
          <p:cNvSpPr txBox="1"/>
          <p:nvPr/>
        </p:nvSpPr>
        <p:spPr>
          <a:xfrm>
            <a:off x="1043420" y="1943715"/>
            <a:ext cx="10854055" cy="3416320"/>
          </a:xfrm>
          <a:prstGeom prst="rect">
            <a:avLst/>
          </a:prstGeom>
          <a:noFill/>
        </p:spPr>
        <p:txBody>
          <a:bodyPr wrap="square" rtlCol="0">
            <a:spAutoFit/>
          </a:bodyPr>
          <a:lstStyle/>
          <a:p>
            <a:r>
              <a:rPr lang="zh-CN" altLang="en-US" sz="2400" dirty="0" smtClean="0">
                <a:solidFill>
                  <a:prstClr val="black"/>
                </a:solidFill>
              </a:rPr>
              <a:t>       光纤</a:t>
            </a:r>
            <a:r>
              <a:rPr lang="zh-CN" altLang="en-US" sz="2400" dirty="0">
                <a:solidFill>
                  <a:prstClr val="black"/>
                </a:solidFill>
              </a:rPr>
              <a:t>类型不匹配是指由于</a:t>
            </a:r>
            <a:r>
              <a:rPr lang="en-US" altLang="zh-CN" sz="2400" dirty="0">
                <a:solidFill>
                  <a:prstClr val="black"/>
                </a:solidFill>
              </a:rPr>
              <a:t> OTDR</a:t>
            </a:r>
            <a:r>
              <a:rPr lang="zh-CN" altLang="en-US" sz="2400" dirty="0">
                <a:solidFill>
                  <a:prstClr val="black"/>
                </a:solidFill>
              </a:rPr>
              <a:t>的测试输出光纤与被测光纤的芯径不同</a:t>
            </a:r>
            <a:r>
              <a:rPr lang="en-US" altLang="zh-CN" sz="2400" dirty="0">
                <a:solidFill>
                  <a:prstClr val="black"/>
                </a:solidFill>
              </a:rPr>
              <a:t>,</a:t>
            </a:r>
            <a:r>
              <a:rPr lang="zh-CN" altLang="en-US" sz="2400" dirty="0">
                <a:solidFill>
                  <a:prstClr val="black"/>
                </a:solidFill>
              </a:rPr>
              <a:t>而在连接器处出现光纤类型不匹配的现象。此时</a:t>
            </a:r>
            <a:r>
              <a:rPr lang="en-US" altLang="zh-CN" sz="2400" dirty="0">
                <a:solidFill>
                  <a:prstClr val="black"/>
                </a:solidFill>
              </a:rPr>
              <a:t>,</a:t>
            </a:r>
            <a:r>
              <a:rPr lang="zh-CN" altLang="en-US" sz="2400" dirty="0">
                <a:solidFill>
                  <a:prstClr val="black"/>
                </a:solidFill>
              </a:rPr>
              <a:t>光纤测试的后向散射曲线中将出现纵轴测试</a:t>
            </a:r>
            <a:r>
              <a:rPr lang="en-US" altLang="zh-CN" sz="2400" dirty="0">
                <a:solidFill>
                  <a:prstClr val="black"/>
                </a:solidFill>
              </a:rPr>
              <a:t>(</a:t>
            </a:r>
            <a:r>
              <a:rPr lang="zh-CN" altLang="en-US" sz="2400" dirty="0">
                <a:solidFill>
                  <a:prstClr val="black"/>
                </a:solidFill>
              </a:rPr>
              <a:t>即光纤损耗测试</a:t>
            </a:r>
            <a:r>
              <a:rPr lang="en-US" altLang="zh-CN" sz="2400" dirty="0">
                <a:solidFill>
                  <a:prstClr val="black"/>
                </a:solidFill>
              </a:rPr>
              <a:t>)</a:t>
            </a:r>
            <a:r>
              <a:rPr lang="zh-CN" altLang="en-US" sz="2400" dirty="0">
                <a:solidFill>
                  <a:prstClr val="black"/>
                </a:solidFill>
              </a:rPr>
              <a:t>不准确</a:t>
            </a:r>
            <a:r>
              <a:rPr lang="en-US" altLang="zh-CN" sz="2400" dirty="0">
                <a:solidFill>
                  <a:prstClr val="black"/>
                </a:solidFill>
              </a:rPr>
              <a:t>,</a:t>
            </a:r>
            <a:r>
              <a:rPr lang="zh-CN" altLang="en-US" sz="2400" dirty="0">
                <a:solidFill>
                  <a:prstClr val="black"/>
                </a:solidFill>
              </a:rPr>
              <a:t>但横轴测量准确的情况。</a:t>
            </a:r>
          </a:p>
          <a:p>
            <a:r>
              <a:rPr lang="zh-CN" altLang="en-US" sz="2400" dirty="0" smtClean="0">
                <a:solidFill>
                  <a:prstClr val="black"/>
                </a:solidFill>
              </a:rPr>
              <a:t>       光纤</a:t>
            </a:r>
            <a:r>
              <a:rPr lang="zh-CN" altLang="en-US" sz="2400" dirty="0">
                <a:solidFill>
                  <a:prstClr val="black"/>
                </a:solidFill>
              </a:rPr>
              <a:t>类型不匹配造成光纤损耗测试不准确的原因是当光从小芯径光纤入射大芯径光纤时</a:t>
            </a:r>
            <a:r>
              <a:rPr lang="en-US" altLang="zh-CN" sz="2400" dirty="0">
                <a:solidFill>
                  <a:prstClr val="black"/>
                </a:solidFill>
              </a:rPr>
              <a:t>,</a:t>
            </a:r>
            <a:r>
              <a:rPr lang="zh-CN" altLang="en-US" sz="2400" dirty="0">
                <a:solidFill>
                  <a:prstClr val="black"/>
                </a:solidFill>
              </a:rPr>
              <a:t>大芯径光纤不能被入射光线完全充满</a:t>
            </a:r>
            <a:r>
              <a:rPr lang="en-US" altLang="zh-CN" sz="2400" dirty="0">
                <a:solidFill>
                  <a:prstClr val="black"/>
                </a:solidFill>
              </a:rPr>
              <a:t>,</a:t>
            </a:r>
            <a:r>
              <a:rPr lang="zh-CN" altLang="en-US" sz="2400" dirty="0">
                <a:solidFill>
                  <a:prstClr val="black"/>
                </a:solidFill>
              </a:rPr>
              <a:t>从而在损耗参数上产生了测试误差。</a:t>
            </a:r>
          </a:p>
          <a:p>
            <a:r>
              <a:rPr lang="zh-CN" altLang="en-US" sz="2400" dirty="0" smtClean="0">
                <a:solidFill>
                  <a:prstClr val="black"/>
                </a:solidFill>
              </a:rPr>
              <a:t>       消除</a:t>
            </a:r>
            <a:r>
              <a:rPr lang="zh-CN" altLang="en-US" sz="2400" dirty="0">
                <a:solidFill>
                  <a:prstClr val="black"/>
                </a:solidFill>
              </a:rPr>
              <a:t>光纤类型不匹配的方法是正确选择仪表的输出光纤</a:t>
            </a:r>
            <a:r>
              <a:rPr lang="en-US" altLang="zh-CN" sz="2400" dirty="0">
                <a:solidFill>
                  <a:prstClr val="black"/>
                </a:solidFill>
              </a:rPr>
              <a:t>,</a:t>
            </a:r>
            <a:r>
              <a:rPr lang="zh-CN" altLang="en-US" sz="2400" dirty="0">
                <a:solidFill>
                  <a:prstClr val="black"/>
                </a:solidFill>
              </a:rPr>
              <a:t>使输出光纤与被测光纤相匹配。测试多模光纤时</a:t>
            </a:r>
            <a:r>
              <a:rPr lang="en-US" altLang="zh-CN" sz="2400" dirty="0">
                <a:solidFill>
                  <a:prstClr val="black"/>
                </a:solidFill>
              </a:rPr>
              <a:t>,</a:t>
            </a:r>
            <a:r>
              <a:rPr lang="zh-CN" altLang="en-US" sz="2400" dirty="0">
                <a:solidFill>
                  <a:prstClr val="black"/>
                </a:solidFill>
              </a:rPr>
              <a:t>可选用输出光纤为多模光纤的</a:t>
            </a:r>
            <a:r>
              <a:rPr lang="en-US" altLang="zh-CN" sz="2400" dirty="0">
                <a:solidFill>
                  <a:prstClr val="black"/>
                </a:solidFill>
              </a:rPr>
              <a:t> OTDR;</a:t>
            </a:r>
            <a:r>
              <a:rPr lang="zh-CN" altLang="en-US" sz="2400" dirty="0">
                <a:solidFill>
                  <a:prstClr val="black"/>
                </a:solidFill>
              </a:rPr>
              <a:t>测试单模光纤时</a:t>
            </a:r>
            <a:r>
              <a:rPr lang="en-US" altLang="zh-CN" sz="2400" dirty="0">
                <a:solidFill>
                  <a:prstClr val="black"/>
                </a:solidFill>
              </a:rPr>
              <a:t>,</a:t>
            </a:r>
            <a:r>
              <a:rPr lang="zh-CN" altLang="en-US" sz="2400" dirty="0">
                <a:solidFill>
                  <a:prstClr val="black"/>
                </a:solidFill>
              </a:rPr>
              <a:t>可选用输出光纤为单模光纤的</a:t>
            </a:r>
            <a:r>
              <a:rPr lang="en-US" altLang="zh-CN" sz="2400" dirty="0">
                <a:solidFill>
                  <a:prstClr val="black"/>
                </a:solidFill>
              </a:rPr>
              <a:t> OTDR</a:t>
            </a:r>
            <a:r>
              <a:rPr lang="zh-CN" altLang="en-US" sz="2400" dirty="0">
                <a:solidFill>
                  <a:prstClr val="black"/>
                </a:solidFill>
              </a:rPr>
              <a:t>。</a:t>
            </a:r>
          </a:p>
        </p:txBody>
      </p:sp>
      <p:pic>
        <p:nvPicPr>
          <p:cNvPr id="5" name="图片 4"/>
          <p:cNvPicPr>
            <a:picLocks noChangeAspect="1"/>
          </p:cNvPicPr>
          <p:nvPr/>
        </p:nvPicPr>
        <p:blipFill>
          <a:blip r:embed="rId3"/>
          <a:stretch>
            <a:fillRect/>
          </a:stretch>
        </p:blipFill>
        <p:spPr>
          <a:xfrm>
            <a:off x="3086100" y="5648325"/>
            <a:ext cx="2114550" cy="381000"/>
          </a:xfrm>
          <a:prstGeom prst="rect">
            <a:avLst/>
          </a:prstGeom>
        </p:spPr>
      </p:pic>
      <p:pic>
        <p:nvPicPr>
          <p:cNvPr id="7" name="图片 6"/>
          <p:cNvPicPr>
            <a:picLocks noChangeAspect="1"/>
          </p:cNvPicPr>
          <p:nvPr/>
        </p:nvPicPr>
        <p:blipFill>
          <a:blip r:embed="rId4"/>
          <a:stretch>
            <a:fillRect/>
          </a:stretch>
        </p:blipFill>
        <p:spPr>
          <a:xfrm>
            <a:off x="5246370" y="5360035"/>
            <a:ext cx="4819650" cy="971550"/>
          </a:xfrm>
          <a:prstGeom prst="rect">
            <a:avLst/>
          </a:prstGeom>
        </p:spPr>
      </p:pic>
      <p:sp>
        <p:nvSpPr>
          <p:cNvPr id="8" name="文本框 7"/>
          <p:cNvSpPr txBox="1"/>
          <p:nvPr/>
        </p:nvSpPr>
        <p:spPr>
          <a:xfrm>
            <a:off x="1935480" y="5577840"/>
            <a:ext cx="1002665" cy="521970"/>
          </a:xfrm>
          <a:prstGeom prst="rect">
            <a:avLst/>
          </a:prstGeom>
          <a:solidFill>
            <a:schemeClr val="accent1"/>
          </a:solidFill>
          <a:ln w="28575" cmpd="sng">
            <a:solidFill>
              <a:schemeClr val="accent1">
                <a:shade val="50000"/>
              </a:schemeClr>
            </a:solidFill>
            <a:prstDash val="solid"/>
          </a:ln>
        </p:spPr>
        <p:txBody>
          <a:bodyPr wrap="square" rtlCol="0">
            <a:spAutoFit/>
          </a:bodyPr>
          <a:lstStyle/>
          <a:p>
            <a:r>
              <a:rPr lang="en-US" altLang="zh-CN" sz="2800">
                <a:solidFill>
                  <a:prstClr val="black"/>
                </a:solidFill>
              </a:rPr>
              <a:t>OTDR</a:t>
            </a:r>
          </a:p>
        </p:txBody>
      </p:sp>
      <p:sp>
        <p:nvSpPr>
          <p:cNvPr id="9" name="文本框 8"/>
          <p:cNvSpPr txBox="1"/>
          <p:nvPr/>
        </p:nvSpPr>
        <p:spPr>
          <a:xfrm>
            <a:off x="7192010" y="6331585"/>
            <a:ext cx="1334135" cy="368300"/>
          </a:xfrm>
          <a:prstGeom prst="rect">
            <a:avLst/>
          </a:prstGeom>
          <a:noFill/>
        </p:spPr>
        <p:txBody>
          <a:bodyPr wrap="square" rtlCol="0">
            <a:spAutoFit/>
          </a:bodyPr>
          <a:lstStyle/>
          <a:p>
            <a:r>
              <a:rPr lang="zh-CN" altLang="en-US">
                <a:solidFill>
                  <a:prstClr val="black"/>
                </a:solidFill>
              </a:rPr>
              <a:t>被测光纤</a:t>
            </a:r>
          </a:p>
        </p:txBody>
      </p:sp>
      <p:sp>
        <p:nvSpPr>
          <p:cNvPr id="10" name="文本框 9"/>
          <p:cNvSpPr txBox="1"/>
          <p:nvPr/>
        </p:nvSpPr>
        <p:spPr>
          <a:xfrm>
            <a:off x="3476625" y="6331585"/>
            <a:ext cx="1334135" cy="368300"/>
          </a:xfrm>
          <a:prstGeom prst="rect">
            <a:avLst/>
          </a:prstGeom>
          <a:noFill/>
        </p:spPr>
        <p:txBody>
          <a:bodyPr wrap="square" rtlCol="0">
            <a:spAutoFit/>
          </a:bodyPr>
          <a:lstStyle/>
          <a:p>
            <a:r>
              <a:rPr lang="zh-CN" altLang="en-US">
                <a:solidFill>
                  <a:prstClr val="black"/>
                </a:solidFill>
              </a:rPr>
              <a:t>测试尾纤</a:t>
            </a:r>
          </a:p>
        </p:txBody>
      </p:sp>
    </p:spTree>
    <p:extLst>
      <p:ext uri="{BB962C8B-B14F-4D97-AF65-F5344CB8AC3E}">
        <p14:creationId xmlns:p14="http://schemas.microsoft.com/office/powerpoint/2010/main" val="130461422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7.5.3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光时域反射仪测试常见问题</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增益现象</a:t>
            </a:r>
          </a:p>
        </p:txBody>
      </p:sp>
      <p:sp>
        <p:nvSpPr>
          <p:cNvPr id="4" name="文本框 3"/>
          <p:cNvSpPr txBox="1"/>
          <p:nvPr/>
        </p:nvSpPr>
        <p:spPr>
          <a:xfrm>
            <a:off x="1396192" y="2388812"/>
            <a:ext cx="9518650" cy="829945"/>
          </a:xfrm>
          <a:prstGeom prst="rect">
            <a:avLst/>
          </a:prstGeom>
          <a:noFill/>
        </p:spPr>
        <p:txBody>
          <a:bodyPr wrap="square" rtlCol="0">
            <a:spAutoFit/>
          </a:bodyPr>
          <a:lstStyle/>
          <a:p>
            <a:r>
              <a:rPr lang="zh-CN" altLang="en-US" sz="2400" dirty="0" smtClean="0">
                <a:solidFill>
                  <a:prstClr val="black"/>
                </a:solidFill>
              </a:rPr>
              <a:t>       增益</a:t>
            </a:r>
            <a:r>
              <a:rPr lang="zh-CN" altLang="en-US" sz="2400" dirty="0">
                <a:solidFill>
                  <a:prstClr val="black"/>
                </a:solidFill>
              </a:rPr>
              <a:t>现象又叫伪增益</a:t>
            </a:r>
            <a:r>
              <a:rPr lang="en-US" altLang="zh-CN" sz="2400" dirty="0">
                <a:solidFill>
                  <a:prstClr val="black"/>
                </a:solidFill>
              </a:rPr>
              <a:t>,</a:t>
            </a:r>
            <a:r>
              <a:rPr lang="zh-CN" altLang="en-US" sz="2400" dirty="0">
                <a:solidFill>
                  <a:prstClr val="black"/>
                </a:solidFill>
              </a:rPr>
              <a:t>一般出现在光纤接头处。接续点后光反射电平高于接续点前光反射电平的现象称为增益现象。</a:t>
            </a:r>
          </a:p>
        </p:txBody>
      </p:sp>
      <p:pic>
        <p:nvPicPr>
          <p:cNvPr id="488" name="图片 488"/>
          <p:cNvPicPr>
            <a:picLocks noChangeAspect="1"/>
          </p:cNvPicPr>
          <p:nvPr/>
        </p:nvPicPr>
        <p:blipFill>
          <a:blip r:embed="rId3"/>
          <a:stretch>
            <a:fillRect/>
          </a:stretch>
        </p:blipFill>
        <p:spPr>
          <a:xfrm>
            <a:off x="3510280" y="3830521"/>
            <a:ext cx="4201160" cy="1644015"/>
          </a:xfrm>
          <a:prstGeom prst="rect">
            <a:avLst/>
          </a:prstGeom>
        </p:spPr>
      </p:pic>
      <p:sp>
        <p:nvSpPr>
          <p:cNvPr id="5" name="文本框 4"/>
          <p:cNvSpPr txBox="1"/>
          <p:nvPr/>
        </p:nvSpPr>
        <p:spPr>
          <a:xfrm>
            <a:off x="4481195" y="5789496"/>
            <a:ext cx="4064000" cy="368300"/>
          </a:xfrm>
          <a:prstGeom prst="rect">
            <a:avLst/>
          </a:prstGeom>
          <a:noFill/>
        </p:spPr>
        <p:txBody>
          <a:bodyPr wrap="square" rtlCol="0">
            <a:spAutoFit/>
          </a:bodyPr>
          <a:lstStyle/>
          <a:p>
            <a:r>
              <a:rPr lang="zh-CN" altLang="en-US">
                <a:solidFill>
                  <a:prstClr val="black"/>
                </a:solidFill>
              </a:rPr>
              <a:t>伪增益现象</a:t>
            </a:r>
          </a:p>
        </p:txBody>
      </p:sp>
    </p:spTree>
    <p:extLst>
      <p:ext uri="{BB962C8B-B14F-4D97-AF65-F5344CB8AC3E}">
        <p14:creationId xmlns:p14="http://schemas.microsoft.com/office/powerpoint/2010/main" val="19492715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7.5.3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光时域反射仪测试常见问题</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盲区</a:t>
            </a:r>
          </a:p>
        </p:txBody>
      </p:sp>
      <p:sp>
        <p:nvSpPr>
          <p:cNvPr id="4" name="文本框 3"/>
          <p:cNvSpPr txBox="1"/>
          <p:nvPr/>
        </p:nvSpPr>
        <p:spPr>
          <a:xfrm>
            <a:off x="1553210" y="2237105"/>
            <a:ext cx="9518650" cy="1198880"/>
          </a:xfrm>
          <a:prstGeom prst="rect">
            <a:avLst/>
          </a:prstGeom>
          <a:noFill/>
        </p:spPr>
        <p:txBody>
          <a:bodyPr wrap="square" rtlCol="0">
            <a:spAutoFit/>
          </a:bodyPr>
          <a:lstStyle/>
          <a:p>
            <a:r>
              <a:rPr lang="zh-CN" altLang="en-US" sz="2400" dirty="0" smtClean="0">
                <a:solidFill>
                  <a:prstClr val="black"/>
                </a:solidFill>
              </a:rPr>
              <a:t>        产生</a:t>
            </a:r>
            <a:r>
              <a:rPr lang="zh-CN" altLang="en-US" sz="2400" dirty="0">
                <a:solidFill>
                  <a:prstClr val="black"/>
                </a:solidFill>
              </a:rPr>
              <a:t>盲区的主要因素是反射事件，</a:t>
            </a:r>
            <a:r>
              <a:rPr lang="en-US" altLang="zh-CN" sz="2400" dirty="0">
                <a:solidFill>
                  <a:prstClr val="black"/>
                </a:solidFill>
              </a:rPr>
              <a:t>OTDR</a:t>
            </a:r>
            <a:r>
              <a:rPr lang="zh-CN" altLang="en-US" sz="2400" dirty="0">
                <a:solidFill>
                  <a:prstClr val="black"/>
                </a:solidFill>
              </a:rPr>
              <a:t>面板的输出活动连接器产生的反射（菲涅尔反射）对</a:t>
            </a:r>
            <a:r>
              <a:rPr lang="en-US" altLang="zh-CN" sz="2400" dirty="0">
                <a:solidFill>
                  <a:prstClr val="black"/>
                </a:solidFill>
              </a:rPr>
              <a:t>OTDR</a:t>
            </a:r>
            <a:r>
              <a:rPr lang="zh-CN" altLang="en-US" sz="2400" dirty="0">
                <a:solidFill>
                  <a:prstClr val="black"/>
                </a:solidFill>
              </a:rPr>
              <a:t>测量的影响最大，为了更好地对光纤始端进行测量，我们采用接入一段光纤来消除盲区。</a:t>
            </a:r>
          </a:p>
        </p:txBody>
      </p:sp>
      <p:pic>
        <p:nvPicPr>
          <p:cNvPr id="489" name="图片 135"/>
          <p:cNvPicPr>
            <a:picLocks noChangeAspect="1"/>
          </p:cNvPicPr>
          <p:nvPr/>
        </p:nvPicPr>
        <p:blipFill>
          <a:blip r:embed="rId3"/>
          <a:stretch>
            <a:fillRect/>
          </a:stretch>
        </p:blipFill>
        <p:spPr>
          <a:xfrm>
            <a:off x="2938491" y="3679421"/>
            <a:ext cx="5824855" cy="2366010"/>
          </a:xfrm>
          <a:prstGeom prst="rect">
            <a:avLst/>
          </a:prstGeom>
          <a:noFill/>
          <a:ln>
            <a:noFill/>
          </a:ln>
        </p:spPr>
      </p:pic>
      <p:sp>
        <p:nvSpPr>
          <p:cNvPr id="5" name="文本框 4"/>
          <p:cNvSpPr txBox="1"/>
          <p:nvPr/>
        </p:nvSpPr>
        <p:spPr>
          <a:xfrm>
            <a:off x="4412961" y="6265141"/>
            <a:ext cx="4064000" cy="368300"/>
          </a:xfrm>
          <a:prstGeom prst="rect">
            <a:avLst/>
          </a:prstGeom>
          <a:noFill/>
        </p:spPr>
        <p:txBody>
          <a:bodyPr wrap="square" rtlCol="0">
            <a:spAutoFit/>
          </a:bodyPr>
          <a:lstStyle/>
          <a:p>
            <a:r>
              <a:rPr lang="zh-CN" altLang="en-US">
                <a:solidFill>
                  <a:prstClr val="black"/>
                </a:solidFill>
              </a:rPr>
              <a:t>接入光纤消除盲区示意图</a:t>
            </a:r>
          </a:p>
        </p:txBody>
      </p:sp>
    </p:spTree>
    <p:extLst>
      <p:ext uri="{BB962C8B-B14F-4D97-AF65-F5344CB8AC3E}">
        <p14:creationId xmlns:p14="http://schemas.microsoft.com/office/powerpoint/2010/main" val="31130764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1.3.2  </a:t>
            </a:r>
            <a:r>
              <a:rPr lang="zh-CN" altLang="en-US" sz="3200" dirty="0">
                <a:solidFill>
                  <a:schemeClr val="bg1"/>
                </a:solidFill>
                <a:latin typeface="微软雅黑" panose="020B0503020204020204" pitchFamily="34" charset="-122"/>
                <a:ea typeface="微软雅黑" panose="020B0503020204020204" pitchFamily="34" charset="-122"/>
              </a:rPr>
              <a:t>光缆结构</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4.</a:t>
            </a:r>
            <a:r>
              <a:rPr lang="zh-CN" altLang="en-US" sz="2800" b="1" dirty="0">
                <a:latin typeface="等线" panose="02010600030101010101" pitchFamily="2" charset="-122"/>
              </a:rPr>
              <a:t>护层</a:t>
            </a:r>
          </a:p>
        </p:txBody>
      </p:sp>
      <p:sp>
        <p:nvSpPr>
          <p:cNvPr id="4" name="文本框 3"/>
          <p:cNvSpPr txBox="1"/>
          <p:nvPr/>
        </p:nvSpPr>
        <p:spPr>
          <a:xfrm>
            <a:off x="1250950" y="2247900"/>
            <a:ext cx="9485630" cy="2453640"/>
          </a:xfrm>
          <a:prstGeom prst="rect">
            <a:avLst/>
          </a:prstGeom>
          <a:noFill/>
        </p:spPr>
        <p:txBody>
          <a:bodyPr wrap="square" rtlCol="0">
            <a:spAutoFit/>
          </a:bodyPr>
          <a:lstStyle/>
          <a:p>
            <a:pPr>
              <a:lnSpc>
                <a:spcPct val="160000"/>
              </a:lnSpc>
            </a:pPr>
            <a:r>
              <a:rPr lang="zh-CN" altLang="en-US" sz="2400" dirty="0" smtClean="0"/>
              <a:t>       护</a:t>
            </a:r>
            <a:r>
              <a:rPr lang="zh-CN" altLang="en-US" sz="2400" dirty="0"/>
              <a:t>层分为护套</a:t>
            </a:r>
            <a:r>
              <a:rPr lang="en-US" altLang="zh-CN" sz="2400" dirty="0"/>
              <a:t>(</a:t>
            </a:r>
            <a:r>
              <a:rPr lang="zh-CN" altLang="en-US" sz="2400" dirty="0"/>
              <a:t>内护层</a:t>
            </a:r>
            <a:r>
              <a:rPr lang="en-US" altLang="zh-CN" sz="2400" dirty="0"/>
              <a:t>)</a:t>
            </a:r>
            <a:r>
              <a:rPr lang="zh-CN" altLang="en-US" sz="2400" dirty="0"/>
              <a:t>和外护层。护套主要起保护缆芯的作用</a:t>
            </a:r>
            <a:r>
              <a:rPr lang="en-US" altLang="zh-CN" sz="2400" dirty="0"/>
              <a:t>;</a:t>
            </a:r>
            <a:r>
              <a:rPr lang="zh-CN" altLang="en-US" sz="2400" dirty="0"/>
              <a:t>外护层位于光缆最外层</a:t>
            </a:r>
            <a:r>
              <a:rPr lang="en-US" altLang="zh-CN" sz="2400" dirty="0"/>
              <a:t>,</a:t>
            </a:r>
            <a:r>
              <a:rPr lang="zh-CN" altLang="en-US" sz="2400" dirty="0"/>
              <a:t>起增强光缆机械性能的作用。常见的护套有铝塑复合带护套</a:t>
            </a:r>
            <a:r>
              <a:rPr lang="en-US" altLang="zh-CN" sz="2400" dirty="0"/>
              <a:t>(</a:t>
            </a:r>
            <a:r>
              <a:rPr lang="zh-CN" altLang="en-US" sz="2400" dirty="0"/>
              <a:t>简称</a:t>
            </a:r>
            <a:r>
              <a:rPr lang="en-US" altLang="zh-CN" sz="2400" dirty="0"/>
              <a:t> A </a:t>
            </a:r>
            <a:r>
              <a:rPr lang="zh-CN" altLang="en-US" sz="2400" dirty="0"/>
              <a:t>护套</a:t>
            </a:r>
            <a:r>
              <a:rPr lang="en-US" altLang="zh-CN" sz="2400" dirty="0"/>
              <a:t>)</a:t>
            </a:r>
            <a:r>
              <a:rPr lang="zh-CN" altLang="en-US" sz="2400" dirty="0"/>
              <a:t>、钢塑复合带护套</a:t>
            </a:r>
            <a:r>
              <a:rPr lang="en-US" altLang="zh-CN" sz="2400" dirty="0"/>
              <a:t>(</a:t>
            </a:r>
            <a:r>
              <a:rPr lang="zh-CN" altLang="en-US" sz="2400" dirty="0"/>
              <a:t>简称</a:t>
            </a:r>
            <a:r>
              <a:rPr lang="en-US" altLang="zh-CN" sz="2400" dirty="0"/>
              <a:t>S</a:t>
            </a:r>
            <a:r>
              <a:rPr lang="zh-CN" altLang="en-US" sz="2400" dirty="0"/>
              <a:t>护套</a:t>
            </a:r>
            <a:r>
              <a:rPr lang="en-US" altLang="zh-CN" sz="2400" dirty="0"/>
              <a:t>)</a:t>
            </a:r>
            <a:r>
              <a:rPr lang="zh-CN" altLang="en-US" sz="2400" dirty="0"/>
              <a:t>等</a:t>
            </a:r>
            <a:r>
              <a:rPr lang="en-US" altLang="zh-CN" sz="2400" dirty="0"/>
              <a:t>,</a:t>
            </a:r>
            <a:r>
              <a:rPr lang="zh-CN" altLang="en-US" sz="2400" dirty="0"/>
              <a:t>常见的外护层有钢带铠装聚乙烯外护层、钢丝铠装聚乙烯外护层等。</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7.5.3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光时域反射仪测试常见问题</a:t>
            </a:r>
            <a:endParaRPr lang="zh-CN" altLang="en-US" sz="3200" dirty="0">
              <a:solidFill>
                <a:prstClr val="white"/>
              </a:solidFill>
              <a:latin typeface="微软雅黑" panose="020B0503020204020204" pitchFamily="34" charset="-122"/>
              <a:ea typeface="微软雅黑" panose="020B0503020204020204" pitchFamily="34" charset="-122"/>
              <a:sym typeface="+mn-ea"/>
            </a:endParaRPr>
          </a:p>
        </p:txBody>
      </p:sp>
      <p:sp>
        <p:nvSpPr>
          <p:cNvPr id="6" name="文本框 5"/>
          <p:cNvSpPr txBox="1"/>
          <p:nvPr/>
        </p:nvSpPr>
        <p:spPr>
          <a:xfrm>
            <a:off x="977957" y="1569085"/>
            <a:ext cx="7147560" cy="521970"/>
          </a:xfrm>
          <a:prstGeom prst="rect">
            <a:avLst/>
          </a:prstGeom>
          <a:noFill/>
        </p:spPr>
        <p:txBody>
          <a:bodyPr wrap="square" rtlCol="0">
            <a:spAutoFit/>
          </a:bodyPr>
          <a:lstStyle/>
          <a:p>
            <a:r>
              <a:rPr lang="en-US" altLang="zh-CN" sz="2800" b="1" dirty="0">
                <a:solidFill>
                  <a:prstClr val="black"/>
                </a:solidFill>
              </a:rPr>
              <a:t>4.</a:t>
            </a:r>
            <a:r>
              <a:rPr lang="zh-CN" altLang="en-US" sz="2800" b="1" dirty="0">
                <a:solidFill>
                  <a:prstClr val="black"/>
                </a:solidFill>
              </a:rPr>
              <a:t>幻峰</a:t>
            </a:r>
          </a:p>
        </p:txBody>
      </p:sp>
      <p:sp>
        <p:nvSpPr>
          <p:cNvPr id="4" name="文本框 3"/>
          <p:cNvSpPr txBox="1"/>
          <p:nvPr/>
        </p:nvSpPr>
        <p:spPr>
          <a:xfrm>
            <a:off x="909955" y="2237105"/>
            <a:ext cx="5142865" cy="4524315"/>
          </a:xfrm>
          <a:prstGeom prst="rect">
            <a:avLst/>
          </a:prstGeom>
          <a:noFill/>
        </p:spPr>
        <p:txBody>
          <a:bodyPr wrap="square" rtlCol="0">
            <a:spAutoFit/>
          </a:bodyPr>
          <a:lstStyle/>
          <a:p>
            <a:r>
              <a:rPr lang="zh-CN" altLang="en-US" sz="2400" dirty="0" smtClean="0">
                <a:solidFill>
                  <a:prstClr val="black"/>
                </a:solidFill>
              </a:rPr>
              <a:t>       幻</a:t>
            </a:r>
            <a:r>
              <a:rPr lang="zh-CN" altLang="en-US" sz="2400" dirty="0">
                <a:solidFill>
                  <a:prstClr val="black"/>
                </a:solidFill>
              </a:rPr>
              <a:t>峰又称鬼点</a:t>
            </a:r>
            <a:r>
              <a:rPr lang="en-US" altLang="zh-CN" sz="2400" dirty="0">
                <a:solidFill>
                  <a:prstClr val="black"/>
                </a:solidFill>
              </a:rPr>
              <a:t>,</a:t>
            </a:r>
            <a:r>
              <a:rPr lang="zh-CN" altLang="en-US" sz="2400" dirty="0">
                <a:solidFill>
                  <a:prstClr val="black"/>
                </a:solidFill>
              </a:rPr>
              <a:t>是指在光纤末端之后出现的光反射峰。</a:t>
            </a:r>
          </a:p>
          <a:p>
            <a:r>
              <a:rPr lang="zh-CN" altLang="en-US" sz="2400" dirty="0" smtClean="0">
                <a:solidFill>
                  <a:prstClr val="black"/>
                </a:solidFill>
              </a:rPr>
              <a:t>       幻</a:t>
            </a:r>
            <a:r>
              <a:rPr lang="zh-CN" altLang="en-US" sz="2400" dirty="0">
                <a:solidFill>
                  <a:prstClr val="black"/>
                </a:solidFill>
              </a:rPr>
              <a:t>峰主要是由于光在光纤中多次反射引起的。入射光信号到达光纤末端后</a:t>
            </a:r>
            <a:r>
              <a:rPr lang="en-US" altLang="zh-CN" sz="2400" dirty="0">
                <a:solidFill>
                  <a:prstClr val="black"/>
                </a:solidFill>
              </a:rPr>
              <a:t>,</a:t>
            </a:r>
            <a:r>
              <a:rPr lang="zh-CN" altLang="en-US" sz="2400" dirty="0">
                <a:solidFill>
                  <a:prstClr val="black"/>
                </a:solidFill>
              </a:rPr>
              <a:t>由于末端的反射</a:t>
            </a:r>
            <a:r>
              <a:rPr lang="en-US" altLang="zh-CN" sz="2400" dirty="0">
                <a:solidFill>
                  <a:prstClr val="black"/>
                </a:solidFill>
              </a:rPr>
              <a:t>,</a:t>
            </a:r>
            <a:r>
              <a:rPr lang="zh-CN" altLang="en-US" sz="2400" dirty="0">
                <a:solidFill>
                  <a:prstClr val="black"/>
                </a:solidFill>
              </a:rPr>
              <a:t>一部分反射光沿光传输的逆方向向入射端传输</a:t>
            </a:r>
            <a:r>
              <a:rPr lang="en-US" altLang="zh-CN" sz="2400" dirty="0">
                <a:solidFill>
                  <a:prstClr val="black"/>
                </a:solidFill>
              </a:rPr>
              <a:t>,</a:t>
            </a:r>
            <a:r>
              <a:rPr lang="zh-CN" altLang="en-US" sz="2400" dirty="0">
                <a:solidFill>
                  <a:prstClr val="black"/>
                </a:solidFill>
              </a:rPr>
              <a:t>到达入射端后</a:t>
            </a:r>
            <a:r>
              <a:rPr lang="en-US" altLang="zh-CN" sz="2400" dirty="0">
                <a:solidFill>
                  <a:prstClr val="black"/>
                </a:solidFill>
              </a:rPr>
              <a:t>,</a:t>
            </a:r>
            <a:r>
              <a:rPr lang="zh-CN" altLang="en-US" sz="2400" dirty="0">
                <a:solidFill>
                  <a:prstClr val="black"/>
                </a:solidFill>
              </a:rPr>
              <a:t>由于入射端面反射较大</a:t>
            </a:r>
            <a:r>
              <a:rPr lang="en-US" altLang="zh-CN" sz="2400" dirty="0">
                <a:solidFill>
                  <a:prstClr val="black"/>
                </a:solidFill>
              </a:rPr>
              <a:t>,</a:t>
            </a:r>
            <a:r>
              <a:rPr lang="zh-CN" altLang="en-US" sz="2400" dirty="0">
                <a:solidFill>
                  <a:prstClr val="black"/>
                </a:solidFill>
              </a:rPr>
              <a:t>又有部分光线再次进入光纤</a:t>
            </a:r>
            <a:r>
              <a:rPr lang="en-US" altLang="zh-CN" sz="2400" dirty="0">
                <a:solidFill>
                  <a:prstClr val="black"/>
                </a:solidFill>
              </a:rPr>
              <a:t>,</a:t>
            </a:r>
            <a:r>
              <a:rPr lang="zh-CN" altLang="en-US" sz="2400" dirty="0">
                <a:solidFill>
                  <a:prstClr val="black"/>
                </a:solidFill>
              </a:rPr>
              <a:t>第二次到达光纤末端而形成幻峰。鬼点距入射端的距离正好等于光纤末端到入射端距离的两倍。鬼点在短距离测量时容易出现。</a:t>
            </a:r>
          </a:p>
        </p:txBody>
      </p:sp>
      <p:pic>
        <p:nvPicPr>
          <p:cNvPr id="5" name="图片 4"/>
          <p:cNvPicPr>
            <a:picLocks noChangeAspect="1"/>
          </p:cNvPicPr>
          <p:nvPr/>
        </p:nvPicPr>
        <p:blipFill>
          <a:blip r:embed="rId3"/>
          <a:stretch>
            <a:fillRect/>
          </a:stretch>
        </p:blipFill>
        <p:spPr>
          <a:xfrm>
            <a:off x="6547311" y="2091055"/>
            <a:ext cx="5091430" cy="4428490"/>
          </a:xfrm>
          <a:prstGeom prst="rect">
            <a:avLst/>
          </a:prstGeom>
        </p:spPr>
      </p:pic>
    </p:spTree>
    <p:extLst>
      <p:ext uri="{BB962C8B-B14F-4D97-AF65-F5344CB8AC3E}">
        <p14:creationId xmlns:p14="http://schemas.microsoft.com/office/powerpoint/2010/main" val="7840803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 </a:t>
            </a:r>
            <a:r>
              <a:rPr lang="zh-CN" altLang="en-US" sz="3200" dirty="0">
                <a:solidFill>
                  <a:prstClr val="white"/>
                </a:solidFill>
                <a:latin typeface="微软雅黑" panose="020B0503020204020204" pitchFamily="34" charset="-122"/>
                <a:ea typeface="微软雅黑" panose="020B0503020204020204" pitchFamily="34" charset="-122"/>
              </a:rPr>
              <a:t>光时域反射仪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660140" y="2320290"/>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光时域反射仪工作原理及基本术语</a:t>
            </a:r>
          </a:p>
        </p:txBody>
      </p:sp>
      <p:sp>
        <p:nvSpPr>
          <p:cNvPr id="7" name="Oval 9"/>
          <p:cNvSpPr/>
          <p:nvPr>
            <p:custDataLst>
              <p:tags r:id="rId2"/>
            </p:custDataLst>
          </p:nvPr>
        </p:nvSpPr>
        <p:spPr>
          <a:xfrm>
            <a:off x="1919923" y="239172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7.5.1</a:t>
            </a:r>
          </a:p>
        </p:txBody>
      </p:sp>
      <p:sp>
        <p:nvSpPr>
          <p:cNvPr id="8198" name="文本框 34"/>
          <p:cNvSpPr/>
          <p:nvPr>
            <p:custDataLst>
              <p:tags r:id="rId3"/>
            </p:custDataLst>
          </p:nvPr>
        </p:nvSpPr>
        <p:spPr>
          <a:xfrm>
            <a:off x="3517265" y="301307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光时域反射仪性能参数</a:t>
            </a:r>
          </a:p>
        </p:txBody>
      </p:sp>
      <p:sp>
        <p:nvSpPr>
          <p:cNvPr id="18" name="椭圆 17"/>
          <p:cNvSpPr/>
          <p:nvPr>
            <p:custDataLst>
              <p:tags r:id="rId4"/>
            </p:custDataLst>
          </p:nvPr>
        </p:nvSpPr>
        <p:spPr>
          <a:xfrm>
            <a:off x="8594725" y="2936875"/>
            <a:ext cx="2419350" cy="2419350"/>
          </a:xfrm>
          <a:prstGeom prst="ellipse">
            <a:avLst/>
          </a:prstGeom>
          <a:blipFill dpi="0" rotWithShape="1">
            <a:blip r:embed="rId13"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1904048" y="312547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7.5.2</a:t>
            </a:r>
          </a:p>
        </p:txBody>
      </p:sp>
      <p:sp>
        <p:nvSpPr>
          <p:cNvPr id="4" name="文本框 34"/>
          <p:cNvSpPr/>
          <p:nvPr>
            <p:custDataLst>
              <p:tags r:id="rId7"/>
            </p:custDataLst>
          </p:nvPr>
        </p:nvSpPr>
        <p:spPr>
          <a:xfrm>
            <a:off x="3517265" y="3727450"/>
            <a:ext cx="500189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光时域反射仪测试常见问题</a:t>
            </a:r>
          </a:p>
        </p:txBody>
      </p:sp>
      <p:sp>
        <p:nvSpPr>
          <p:cNvPr id="8" name="Oval 9"/>
          <p:cNvSpPr/>
          <p:nvPr>
            <p:custDataLst>
              <p:tags r:id="rId8"/>
            </p:custDataLst>
          </p:nvPr>
        </p:nvSpPr>
        <p:spPr>
          <a:xfrm>
            <a:off x="1904048" y="383984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7.5.3</a:t>
            </a:r>
          </a:p>
        </p:txBody>
      </p:sp>
      <p:sp>
        <p:nvSpPr>
          <p:cNvPr id="9" name="文本框 34"/>
          <p:cNvSpPr/>
          <p:nvPr>
            <p:custDataLst>
              <p:tags r:id="rId9"/>
            </p:custDataLst>
          </p:nvPr>
        </p:nvSpPr>
        <p:spPr>
          <a:xfrm>
            <a:off x="3657600" y="449834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光时域反射仪使用方法</a:t>
            </a:r>
          </a:p>
        </p:txBody>
      </p:sp>
      <p:sp>
        <p:nvSpPr>
          <p:cNvPr id="10" name="Oval 9"/>
          <p:cNvSpPr/>
          <p:nvPr>
            <p:custDataLst>
              <p:tags r:id="rId10"/>
            </p:custDataLst>
          </p:nvPr>
        </p:nvSpPr>
        <p:spPr>
          <a:xfrm>
            <a:off x="1917383" y="456977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7.5.4</a:t>
            </a:r>
          </a:p>
        </p:txBody>
      </p:sp>
    </p:spTree>
    <p:extLst>
      <p:ext uri="{BB962C8B-B14F-4D97-AF65-F5344CB8AC3E}">
        <p14:creationId xmlns:p14="http://schemas.microsoft.com/office/powerpoint/2010/main" val="38659035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7.5.4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光时域反射仪使用方法</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1.AQ7280</a:t>
            </a:r>
            <a:r>
              <a:rPr lang="zh-CN" altLang="en-US" sz="2800" b="1">
                <a:solidFill>
                  <a:prstClr val="black"/>
                </a:solidFill>
              </a:rPr>
              <a:t>型号</a:t>
            </a:r>
            <a:r>
              <a:rPr lang="en-US" altLang="zh-CN" sz="2800" b="1">
                <a:solidFill>
                  <a:prstClr val="black"/>
                </a:solidFill>
              </a:rPr>
              <a:t>OTDR</a:t>
            </a:r>
            <a:r>
              <a:rPr lang="zh-CN" altLang="en-US" sz="2800" b="1">
                <a:solidFill>
                  <a:prstClr val="black"/>
                </a:solidFill>
              </a:rPr>
              <a:t>的面板及按键介绍</a:t>
            </a:r>
          </a:p>
        </p:txBody>
      </p:sp>
      <p:pic>
        <p:nvPicPr>
          <p:cNvPr id="7" name="图片 6"/>
          <p:cNvPicPr>
            <a:picLocks noChangeAspect="1"/>
          </p:cNvPicPr>
          <p:nvPr/>
        </p:nvPicPr>
        <p:blipFill>
          <a:blip r:embed="rId3"/>
          <a:stretch>
            <a:fillRect/>
          </a:stretch>
        </p:blipFill>
        <p:spPr>
          <a:xfrm>
            <a:off x="1490980" y="2638425"/>
            <a:ext cx="8653145" cy="3355975"/>
          </a:xfrm>
          <a:prstGeom prst="rect">
            <a:avLst/>
          </a:prstGeom>
        </p:spPr>
      </p:pic>
    </p:spTree>
    <p:extLst>
      <p:ext uri="{BB962C8B-B14F-4D97-AF65-F5344CB8AC3E}">
        <p14:creationId xmlns:p14="http://schemas.microsoft.com/office/powerpoint/2010/main" val="3345106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7.5.4  </a:t>
            </a:r>
            <a:r>
              <a:rPr lang="en-US" altLang="zh-CN" sz="3200" dirty="0">
                <a:solidFill>
                  <a:prstClr val="white"/>
                </a:solidFill>
                <a:latin typeface="微软雅黑" panose="020B0503020204020204" pitchFamily="34" charset="-122"/>
                <a:ea typeface="微软雅黑" panose="020B0503020204020204" pitchFamily="34" charset="-122"/>
                <a:sym typeface="+mn-ea"/>
              </a:rPr>
              <a:t>光时域反射仪使用方法</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2.AQ7280OTDR</a:t>
            </a:r>
            <a:r>
              <a:rPr lang="zh-CN" altLang="en-US" sz="2800" b="1">
                <a:solidFill>
                  <a:prstClr val="black"/>
                </a:solidFill>
              </a:rPr>
              <a:t>的操作步骤（略）</a:t>
            </a:r>
          </a:p>
        </p:txBody>
      </p:sp>
    </p:spTree>
    <p:extLst>
      <p:ext uri="{BB962C8B-B14F-4D97-AF65-F5344CB8AC3E}">
        <p14:creationId xmlns:p14="http://schemas.microsoft.com/office/powerpoint/2010/main" val="15168137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463986" y="228200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737678" y="2203738"/>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736091" y="3867756"/>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066291" y="3809018"/>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736091" y="3494693"/>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751966" y="422494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082166" y="4167793"/>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760538" y="459705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090738" y="4539903"/>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768793" y="493995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098993" y="4882803"/>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777048" y="528285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107248" y="5225703"/>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774508" y="5625753"/>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5104708" y="5568603"/>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7.6  </a:t>
            </a:r>
            <a:r>
              <a:rPr lang="zh-CN" altLang="en-US" sz="2000" b="0" spc="225" noProof="1">
                <a:solidFill>
                  <a:srgbClr val="FF0000"/>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793558" y="59794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5123758" y="5922298"/>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7.7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31351635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 </a:t>
            </a:r>
            <a:r>
              <a:rPr lang="en-US" altLang="zh-CN" sz="3200" dirty="0">
                <a:solidFill>
                  <a:prstClr val="white"/>
                </a:solidFill>
                <a:latin typeface="微软雅黑" panose="020B0503020204020204" pitchFamily="34" charset="-122"/>
                <a:ea typeface="微软雅黑" panose="020B0503020204020204" pitchFamily="34" charset="-122"/>
                <a:sym typeface="+mn-ea"/>
              </a:rPr>
              <a:t>偏振模色散分析仪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994785" y="2784475"/>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功能简介</a:t>
            </a:r>
          </a:p>
        </p:txBody>
      </p:sp>
      <p:sp>
        <p:nvSpPr>
          <p:cNvPr id="7" name="Oval 9"/>
          <p:cNvSpPr/>
          <p:nvPr>
            <p:custDataLst>
              <p:tags r:id="rId2"/>
            </p:custDataLst>
          </p:nvPr>
        </p:nvSpPr>
        <p:spPr>
          <a:xfrm>
            <a:off x="2254568" y="285591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7.6.1</a:t>
            </a:r>
          </a:p>
        </p:txBody>
      </p:sp>
      <p:sp>
        <p:nvSpPr>
          <p:cNvPr id="8198" name="文本框 34"/>
          <p:cNvSpPr/>
          <p:nvPr>
            <p:custDataLst>
              <p:tags r:id="rId3"/>
            </p:custDataLst>
          </p:nvPr>
        </p:nvSpPr>
        <p:spPr>
          <a:xfrm>
            <a:off x="3851910" y="368236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测试方法</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238693" y="37947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7.6.2</a:t>
            </a:r>
          </a:p>
        </p:txBody>
      </p:sp>
    </p:spTree>
    <p:extLst>
      <p:ext uri="{BB962C8B-B14F-4D97-AF65-F5344CB8AC3E}">
        <p14:creationId xmlns:p14="http://schemas.microsoft.com/office/powerpoint/2010/main" val="274440873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7.6.1  </a:t>
            </a:r>
            <a:r>
              <a:rPr lang="zh-CN" altLang="en-US" sz="3200" dirty="0">
                <a:solidFill>
                  <a:prstClr val="white"/>
                </a:solidFill>
                <a:latin typeface="微软雅黑" panose="020B0503020204020204" pitchFamily="34" charset="-122"/>
                <a:ea typeface="微软雅黑" panose="020B0503020204020204" pitchFamily="34" charset="-122"/>
                <a:sym typeface="+mn-ea"/>
              </a:rPr>
              <a:t>功能简介</a:t>
            </a:r>
          </a:p>
        </p:txBody>
      </p:sp>
      <p:pic>
        <p:nvPicPr>
          <p:cNvPr id="4" name="图片 3"/>
          <p:cNvPicPr>
            <a:picLocks noChangeAspect="1"/>
          </p:cNvPicPr>
          <p:nvPr/>
        </p:nvPicPr>
        <p:blipFill>
          <a:blip r:embed="rId3"/>
          <a:stretch>
            <a:fillRect/>
          </a:stretch>
        </p:blipFill>
        <p:spPr>
          <a:xfrm>
            <a:off x="1583055" y="1738630"/>
            <a:ext cx="8980805" cy="3980180"/>
          </a:xfrm>
          <a:prstGeom prst="rect">
            <a:avLst/>
          </a:prstGeom>
        </p:spPr>
      </p:pic>
    </p:spTree>
    <p:extLst>
      <p:ext uri="{BB962C8B-B14F-4D97-AF65-F5344CB8AC3E}">
        <p14:creationId xmlns:p14="http://schemas.microsoft.com/office/powerpoint/2010/main" val="6474094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7.6.1  </a:t>
            </a:r>
            <a:r>
              <a:rPr lang="zh-CN" altLang="en-US" sz="3200" dirty="0">
                <a:solidFill>
                  <a:prstClr val="white"/>
                </a:solidFill>
                <a:latin typeface="微软雅黑" panose="020B0503020204020204" pitchFamily="34" charset="-122"/>
                <a:ea typeface="微软雅黑" panose="020B0503020204020204" pitchFamily="34" charset="-122"/>
                <a:sym typeface="+mn-ea"/>
              </a:rPr>
              <a:t>功能简介</a:t>
            </a:r>
          </a:p>
        </p:txBody>
      </p:sp>
      <p:sp>
        <p:nvSpPr>
          <p:cNvPr id="5" name="文本框 4"/>
          <p:cNvSpPr txBox="1"/>
          <p:nvPr/>
        </p:nvSpPr>
        <p:spPr>
          <a:xfrm>
            <a:off x="1186007" y="2016991"/>
            <a:ext cx="10242550" cy="3784600"/>
          </a:xfrm>
          <a:prstGeom prst="rect">
            <a:avLst/>
          </a:prstGeom>
          <a:noFill/>
        </p:spPr>
        <p:txBody>
          <a:bodyPr wrap="square" rtlCol="0">
            <a:spAutoFit/>
          </a:bodyPr>
          <a:lstStyle/>
          <a:p>
            <a:r>
              <a:rPr lang="en-US" altLang="zh-CN" sz="2400" dirty="0" smtClean="0">
                <a:solidFill>
                  <a:prstClr val="black"/>
                </a:solidFill>
              </a:rPr>
              <a:t>        FTB-5500B</a:t>
            </a:r>
            <a:r>
              <a:rPr lang="zh-CN" altLang="en-US" sz="2400" dirty="0">
                <a:solidFill>
                  <a:prstClr val="black"/>
                </a:solidFill>
              </a:rPr>
              <a:t>的偏振模色散分析仪充分利用</a:t>
            </a:r>
            <a:r>
              <a:rPr lang="en-US" altLang="zh-CN" sz="2400" dirty="0">
                <a:solidFill>
                  <a:prstClr val="black"/>
                </a:solidFill>
              </a:rPr>
              <a:t>IEC</a:t>
            </a:r>
            <a:r>
              <a:rPr lang="zh-CN" altLang="en-US" sz="2400" dirty="0">
                <a:solidFill>
                  <a:prstClr val="black"/>
                </a:solidFill>
              </a:rPr>
              <a:t>和</a:t>
            </a:r>
            <a:r>
              <a:rPr lang="en-US" altLang="zh-CN" sz="2400" dirty="0">
                <a:solidFill>
                  <a:prstClr val="black"/>
                </a:solidFill>
              </a:rPr>
              <a:t>TIA</a:t>
            </a:r>
            <a:r>
              <a:rPr lang="zh-CN" altLang="en-US" sz="2400" dirty="0">
                <a:solidFill>
                  <a:prstClr val="black"/>
                </a:solidFill>
              </a:rPr>
              <a:t>认可的干涉测量法，配合专用光源使用，在测量超过</a:t>
            </a:r>
            <a:r>
              <a:rPr lang="en-US" altLang="zh-CN" sz="2400" dirty="0">
                <a:solidFill>
                  <a:prstClr val="black"/>
                </a:solidFill>
              </a:rPr>
              <a:t>200</a:t>
            </a:r>
            <a:r>
              <a:rPr lang="zh-CN" altLang="en-US" sz="2400" dirty="0">
                <a:solidFill>
                  <a:prstClr val="black"/>
                </a:solidFill>
              </a:rPr>
              <a:t>千米的链路方面，具有市面上最佳的动态范围。</a:t>
            </a:r>
            <a:r>
              <a:rPr lang="en-US" altLang="zh-CN" sz="2400" dirty="0">
                <a:solidFill>
                  <a:prstClr val="black"/>
                </a:solidFill>
              </a:rPr>
              <a:t>FTB-5500B</a:t>
            </a:r>
            <a:r>
              <a:rPr lang="zh-CN" altLang="en-US" sz="2400" dirty="0">
                <a:solidFill>
                  <a:prstClr val="black"/>
                </a:solidFill>
              </a:rPr>
              <a:t>偏振模色散分析仪覆盖</a:t>
            </a:r>
            <a:r>
              <a:rPr lang="en-US" altLang="zh-CN" sz="2400" dirty="0">
                <a:solidFill>
                  <a:prstClr val="black"/>
                </a:solidFill>
              </a:rPr>
              <a:t>O+C+L</a:t>
            </a:r>
            <a:r>
              <a:rPr lang="zh-CN" altLang="en-US" sz="2400" dirty="0">
                <a:solidFill>
                  <a:prstClr val="black"/>
                </a:solidFill>
              </a:rPr>
              <a:t>带宽，提供高于</a:t>
            </a:r>
            <a:r>
              <a:rPr lang="en-US" altLang="zh-CN" sz="2400" dirty="0">
                <a:solidFill>
                  <a:prstClr val="black"/>
                </a:solidFill>
              </a:rPr>
              <a:t>50dB</a:t>
            </a:r>
            <a:r>
              <a:rPr lang="zh-CN" altLang="en-US" sz="2400" dirty="0">
                <a:solidFill>
                  <a:prstClr val="black"/>
                </a:solidFill>
              </a:rPr>
              <a:t>的动态范围用于远距离应用，多重测量能力用于长期监测，以及估计的二阶</a:t>
            </a:r>
            <a:r>
              <a:rPr lang="en-US" altLang="zh-CN" sz="2400" dirty="0">
                <a:solidFill>
                  <a:prstClr val="black"/>
                </a:solidFill>
              </a:rPr>
              <a:t>PMD</a:t>
            </a:r>
            <a:r>
              <a:rPr lang="zh-CN" altLang="en-US" sz="2400" dirty="0">
                <a:solidFill>
                  <a:prstClr val="black"/>
                </a:solidFill>
              </a:rPr>
              <a:t>用于</a:t>
            </a:r>
            <a:r>
              <a:rPr lang="en-US" altLang="zh-CN" sz="2400" dirty="0">
                <a:solidFill>
                  <a:prstClr val="black"/>
                </a:solidFill>
              </a:rPr>
              <a:t>DWDM</a:t>
            </a:r>
            <a:r>
              <a:rPr lang="zh-CN" altLang="en-US" sz="2400" dirty="0">
                <a:solidFill>
                  <a:prstClr val="black"/>
                </a:solidFill>
              </a:rPr>
              <a:t>系统光纤验证。</a:t>
            </a:r>
          </a:p>
          <a:p>
            <a:r>
              <a:rPr lang="en-US" altLang="zh-CN" sz="2400" dirty="0" smtClean="0">
                <a:solidFill>
                  <a:prstClr val="black"/>
                </a:solidFill>
              </a:rPr>
              <a:t>        FTB-5500B</a:t>
            </a:r>
            <a:r>
              <a:rPr lang="zh-CN" altLang="en-US" sz="2400" dirty="0">
                <a:solidFill>
                  <a:prstClr val="black"/>
                </a:solidFill>
              </a:rPr>
              <a:t>偏振模色散分析仪对所有光源功率进行</a:t>
            </a:r>
            <a:r>
              <a:rPr lang="en-US" altLang="zh-CN" sz="2400" dirty="0">
                <a:solidFill>
                  <a:prstClr val="black"/>
                </a:solidFill>
              </a:rPr>
              <a:t>PMD</a:t>
            </a:r>
            <a:r>
              <a:rPr lang="zh-CN" altLang="en-US" sz="2400" dirty="0">
                <a:solidFill>
                  <a:prstClr val="black"/>
                </a:solidFill>
              </a:rPr>
              <a:t>测量，取完整光源波长范围上的</a:t>
            </a:r>
            <a:r>
              <a:rPr lang="en-US" altLang="zh-CN" sz="2400" dirty="0">
                <a:solidFill>
                  <a:prstClr val="black"/>
                </a:solidFill>
              </a:rPr>
              <a:t>PMD</a:t>
            </a:r>
            <a:r>
              <a:rPr lang="zh-CN" altLang="en-US" sz="2400" dirty="0">
                <a:solidFill>
                  <a:prstClr val="black"/>
                </a:solidFill>
              </a:rPr>
              <a:t>平均值，而不进行任何滤波。由于所需测量时间很短，它可承受较小的振动且不需要任何特别的环境设置就能完成可靠的测量。此外，本偏振模色散分析仪还能分析通过掺铒光纤放大器（</a:t>
            </a:r>
            <a:r>
              <a:rPr lang="en-US" altLang="zh-CN" sz="2400" dirty="0">
                <a:solidFill>
                  <a:prstClr val="black"/>
                </a:solidFill>
              </a:rPr>
              <a:t>EDFA</a:t>
            </a:r>
            <a:r>
              <a:rPr lang="zh-CN" altLang="en-US" sz="2400" dirty="0">
                <a:solidFill>
                  <a:prstClr val="black"/>
                </a:solidFill>
              </a:rPr>
              <a:t>）传输的信号，提供整条链路上的总</a:t>
            </a:r>
            <a:r>
              <a:rPr lang="en-US" altLang="zh-CN" sz="2400" dirty="0">
                <a:solidFill>
                  <a:prstClr val="black"/>
                </a:solidFill>
              </a:rPr>
              <a:t>PMD</a:t>
            </a:r>
            <a:r>
              <a:rPr lang="zh-CN" altLang="en-US" sz="2400" dirty="0">
                <a:solidFill>
                  <a:prstClr val="black"/>
                </a:solidFill>
              </a:rPr>
              <a:t>值。</a:t>
            </a:r>
          </a:p>
        </p:txBody>
      </p:sp>
    </p:spTree>
    <p:extLst>
      <p:ext uri="{BB962C8B-B14F-4D97-AF65-F5344CB8AC3E}">
        <p14:creationId xmlns:p14="http://schemas.microsoft.com/office/powerpoint/2010/main" val="26467293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 </a:t>
            </a:r>
            <a:r>
              <a:rPr lang="en-US" altLang="zh-CN" sz="3200" dirty="0">
                <a:solidFill>
                  <a:prstClr val="white"/>
                </a:solidFill>
                <a:latin typeface="微软雅黑" panose="020B0503020204020204" pitchFamily="34" charset="-122"/>
                <a:ea typeface="微软雅黑" panose="020B0503020204020204" pitchFamily="34" charset="-122"/>
                <a:sym typeface="+mn-ea"/>
              </a:rPr>
              <a:t>偏振模色散分析仪</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994785" y="2784475"/>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功能简介</a:t>
            </a:r>
          </a:p>
        </p:txBody>
      </p:sp>
      <p:sp>
        <p:nvSpPr>
          <p:cNvPr id="7" name="Oval 9"/>
          <p:cNvSpPr/>
          <p:nvPr>
            <p:custDataLst>
              <p:tags r:id="rId2"/>
            </p:custDataLst>
          </p:nvPr>
        </p:nvSpPr>
        <p:spPr>
          <a:xfrm>
            <a:off x="2254568" y="285591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7.6.1</a:t>
            </a:r>
          </a:p>
        </p:txBody>
      </p:sp>
      <p:sp>
        <p:nvSpPr>
          <p:cNvPr id="8198" name="文本框 34"/>
          <p:cNvSpPr/>
          <p:nvPr>
            <p:custDataLst>
              <p:tags r:id="rId3"/>
            </p:custDataLst>
          </p:nvPr>
        </p:nvSpPr>
        <p:spPr>
          <a:xfrm>
            <a:off x="3851910" y="368236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测试方法</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238693" y="37947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7.6.2</a:t>
            </a:r>
          </a:p>
        </p:txBody>
      </p:sp>
    </p:spTree>
    <p:extLst>
      <p:ext uri="{BB962C8B-B14F-4D97-AF65-F5344CB8AC3E}">
        <p14:creationId xmlns:p14="http://schemas.microsoft.com/office/powerpoint/2010/main" val="36506023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7.6.2  </a:t>
            </a:r>
            <a:r>
              <a:rPr lang="zh-CN" altLang="en-US" sz="3200" dirty="0">
                <a:solidFill>
                  <a:prstClr val="white"/>
                </a:solidFill>
                <a:latin typeface="微软雅黑" panose="020B0503020204020204" pitchFamily="34" charset="-122"/>
                <a:ea typeface="微软雅黑" panose="020B0503020204020204" pitchFamily="34" charset="-122"/>
                <a:sym typeface="+mn-ea"/>
              </a:rPr>
              <a:t>测试方法</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测试线路连接</a:t>
            </a:r>
          </a:p>
        </p:txBody>
      </p:sp>
      <p:pic>
        <p:nvPicPr>
          <p:cNvPr id="496" name="图片 79"/>
          <p:cNvPicPr>
            <a:picLocks noChangeAspect="1"/>
          </p:cNvPicPr>
          <p:nvPr/>
        </p:nvPicPr>
        <p:blipFill>
          <a:blip r:embed="rId3"/>
          <a:stretch>
            <a:fillRect/>
          </a:stretch>
        </p:blipFill>
        <p:spPr>
          <a:xfrm>
            <a:off x="2170430" y="2418080"/>
            <a:ext cx="8186420" cy="3123565"/>
          </a:xfrm>
          <a:prstGeom prst="rect">
            <a:avLst/>
          </a:prstGeom>
          <a:noFill/>
          <a:ln>
            <a:noFill/>
          </a:ln>
        </p:spPr>
      </p:pic>
      <p:sp>
        <p:nvSpPr>
          <p:cNvPr id="4" name="文本框 3"/>
          <p:cNvSpPr txBox="1"/>
          <p:nvPr/>
        </p:nvSpPr>
        <p:spPr>
          <a:xfrm>
            <a:off x="3881120" y="5833110"/>
            <a:ext cx="4564380" cy="368300"/>
          </a:xfrm>
          <a:prstGeom prst="rect">
            <a:avLst/>
          </a:prstGeom>
          <a:noFill/>
        </p:spPr>
        <p:txBody>
          <a:bodyPr wrap="square" rtlCol="0">
            <a:spAutoFit/>
          </a:bodyPr>
          <a:lstStyle/>
          <a:p>
            <a:r>
              <a:rPr lang="en-US" altLang="zh-CN">
                <a:solidFill>
                  <a:prstClr val="black"/>
                </a:solidFill>
              </a:rPr>
              <a:t>FTB-5500B PMD</a:t>
            </a:r>
            <a:r>
              <a:rPr lang="zh-CN" altLang="en-US">
                <a:solidFill>
                  <a:prstClr val="black"/>
                </a:solidFill>
              </a:rPr>
              <a:t>分析仪测试连接示意图</a:t>
            </a:r>
          </a:p>
        </p:txBody>
      </p:sp>
    </p:spTree>
    <p:extLst>
      <p:ext uri="{BB962C8B-B14F-4D97-AF65-F5344CB8AC3E}">
        <p14:creationId xmlns:p14="http://schemas.microsoft.com/office/powerpoint/2010/main" val="2756447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1.3  </a:t>
            </a:r>
            <a:r>
              <a:rPr lang="zh-CN" altLang="en-US" sz="3200" dirty="0">
                <a:solidFill>
                  <a:schemeClr val="bg1"/>
                </a:solidFill>
                <a:latin typeface="微软雅黑" panose="020B0503020204020204" pitchFamily="34" charset="-122"/>
                <a:ea typeface="微软雅黑" panose="020B0503020204020204" pitchFamily="34" charset="-122"/>
              </a:rPr>
              <a:t>光缆</a:t>
            </a:r>
          </a:p>
        </p:txBody>
      </p:sp>
      <p:sp>
        <p:nvSpPr>
          <p:cNvPr id="6" name="文本框 34"/>
          <p:cNvSpPr/>
          <p:nvPr>
            <p:custDataLst>
              <p:tags r:id="rId1"/>
            </p:custDataLst>
          </p:nvPr>
        </p:nvSpPr>
        <p:spPr>
          <a:xfrm>
            <a:off x="3735705" y="171577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光缆分类</a:t>
            </a:r>
          </a:p>
        </p:txBody>
      </p:sp>
      <p:sp>
        <p:nvSpPr>
          <p:cNvPr id="7" name="Oval 9"/>
          <p:cNvSpPr/>
          <p:nvPr>
            <p:custDataLst>
              <p:tags r:id="rId2"/>
            </p:custDataLst>
          </p:nvPr>
        </p:nvSpPr>
        <p:spPr>
          <a:xfrm>
            <a:off x="1995488" y="178720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1.3.1</a:t>
            </a:r>
          </a:p>
        </p:txBody>
      </p:sp>
      <p:sp>
        <p:nvSpPr>
          <p:cNvPr id="8198" name="文本框 34"/>
          <p:cNvSpPr/>
          <p:nvPr>
            <p:custDataLst>
              <p:tags r:id="rId3"/>
            </p:custDataLst>
          </p:nvPr>
        </p:nvSpPr>
        <p:spPr>
          <a:xfrm>
            <a:off x="3714115" y="342265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光缆型号</a:t>
            </a:r>
          </a:p>
        </p:txBody>
      </p:sp>
      <p:sp>
        <p:nvSpPr>
          <p:cNvPr id="18" name="椭圆 17"/>
          <p:cNvSpPr/>
          <p:nvPr>
            <p:custDataLst>
              <p:tags r:id="rId4"/>
            </p:custDataLst>
          </p:nvPr>
        </p:nvSpPr>
        <p:spPr>
          <a:xfrm>
            <a:off x="8594725" y="2936875"/>
            <a:ext cx="2419350" cy="2419350"/>
          </a:xfrm>
          <a:prstGeom prst="ellipse">
            <a:avLst/>
          </a:prstGeom>
          <a:blipFill dpi="0" rotWithShape="1">
            <a:blip r:embed="rId1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354584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1.3.3</a:t>
            </a:r>
          </a:p>
        </p:txBody>
      </p:sp>
      <p:sp>
        <p:nvSpPr>
          <p:cNvPr id="4" name="文本框 34"/>
          <p:cNvSpPr/>
          <p:nvPr>
            <p:custDataLst>
              <p:tags r:id="rId7"/>
            </p:custDataLst>
          </p:nvPr>
        </p:nvSpPr>
        <p:spPr>
          <a:xfrm>
            <a:off x="3657600" y="253492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光缆结构</a:t>
            </a:r>
          </a:p>
        </p:txBody>
      </p:sp>
      <p:sp>
        <p:nvSpPr>
          <p:cNvPr id="8" name="Oval 9"/>
          <p:cNvSpPr/>
          <p:nvPr>
            <p:custDataLst>
              <p:tags r:id="rId8"/>
            </p:custDataLst>
          </p:nvPr>
        </p:nvSpPr>
        <p:spPr>
          <a:xfrm>
            <a:off x="2044383" y="26473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1.3.2</a:t>
            </a:r>
          </a:p>
        </p:txBody>
      </p:sp>
      <p:sp>
        <p:nvSpPr>
          <p:cNvPr id="9" name="文本框 34"/>
          <p:cNvSpPr/>
          <p:nvPr>
            <p:custDataLst>
              <p:tags r:id="rId9"/>
            </p:custDataLst>
          </p:nvPr>
        </p:nvSpPr>
        <p:spPr>
          <a:xfrm>
            <a:off x="3722370" y="42513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光缆色谱与纤序</a:t>
            </a:r>
          </a:p>
        </p:txBody>
      </p:sp>
      <p:sp>
        <p:nvSpPr>
          <p:cNvPr id="10" name="Oval 9"/>
          <p:cNvSpPr/>
          <p:nvPr>
            <p:custDataLst>
              <p:tags r:id="rId10"/>
            </p:custDataLst>
          </p:nvPr>
        </p:nvSpPr>
        <p:spPr>
          <a:xfrm>
            <a:off x="2109153" y="43745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1.3.4</a:t>
            </a:r>
          </a:p>
        </p:txBody>
      </p:sp>
      <p:sp>
        <p:nvSpPr>
          <p:cNvPr id="11" name="文本框 34"/>
          <p:cNvSpPr/>
          <p:nvPr>
            <p:custDataLst>
              <p:tags r:id="rId11"/>
            </p:custDataLst>
          </p:nvPr>
        </p:nvSpPr>
        <p:spPr>
          <a:xfrm>
            <a:off x="3752215" y="50260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光缆端别</a:t>
            </a:r>
          </a:p>
        </p:txBody>
      </p:sp>
      <p:sp>
        <p:nvSpPr>
          <p:cNvPr id="12" name="Oval 9"/>
          <p:cNvSpPr/>
          <p:nvPr>
            <p:custDataLst>
              <p:tags r:id="rId12"/>
            </p:custDataLst>
          </p:nvPr>
        </p:nvSpPr>
        <p:spPr>
          <a:xfrm>
            <a:off x="2138998" y="51492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7.6.2  </a:t>
            </a:r>
            <a:r>
              <a:rPr lang="zh-CN" altLang="en-US" sz="3200" dirty="0">
                <a:solidFill>
                  <a:prstClr val="white"/>
                </a:solidFill>
                <a:latin typeface="微软雅黑" panose="020B0503020204020204" pitchFamily="34" charset="-122"/>
                <a:ea typeface="微软雅黑" panose="020B0503020204020204" pitchFamily="34" charset="-122"/>
                <a:sym typeface="+mn-ea"/>
              </a:rPr>
              <a:t>测试方法</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查看输入光功率等级</a:t>
            </a:r>
          </a:p>
        </p:txBody>
      </p:sp>
      <p:pic>
        <p:nvPicPr>
          <p:cNvPr id="497" name="Picture 1"/>
          <p:cNvPicPr>
            <a:picLocks noChangeAspect="1" noChangeArrowheads="1"/>
          </p:cNvPicPr>
          <p:nvPr/>
        </p:nvPicPr>
        <p:blipFill>
          <a:blip r:embed="rId3" cstate="print"/>
          <a:srcRect/>
          <a:stretch>
            <a:fillRect/>
          </a:stretch>
        </p:blipFill>
        <p:spPr>
          <a:xfrm>
            <a:off x="1424305" y="2279650"/>
            <a:ext cx="5685790" cy="4291965"/>
          </a:xfrm>
          <a:prstGeom prst="rect">
            <a:avLst/>
          </a:prstGeom>
          <a:noFill/>
          <a:ln w="9525">
            <a:noFill/>
            <a:miter lim="800000"/>
            <a:headEnd/>
            <a:tailEnd/>
          </a:ln>
        </p:spPr>
      </p:pic>
      <p:sp>
        <p:nvSpPr>
          <p:cNvPr id="5" name="文本框 4"/>
          <p:cNvSpPr txBox="1"/>
          <p:nvPr/>
        </p:nvSpPr>
        <p:spPr>
          <a:xfrm>
            <a:off x="7665720" y="3618230"/>
            <a:ext cx="4064000" cy="829945"/>
          </a:xfrm>
          <a:prstGeom prst="rect">
            <a:avLst/>
          </a:prstGeom>
          <a:noFill/>
        </p:spPr>
        <p:txBody>
          <a:bodyPr wrap="square" rtlCol="0">
            <a:spAutoFit/>
          </a:bodyPr>
          <a:lstStyle/>
          <a:p>
            <a:r>
              <a:rPr lang="zh-CN" altLang="en-US" sz="2400">
                <a:solidFill>
                  <a:prstClr val="black"/>
                </a:solidFill>
              </a:rPr>
              <a:t>绿色表示可以启动</a:t>
            </a:r>
            <a:r>
              <a:rPr lang="en-US" altLang="zh-CN" sz="2400">
                <a:solidFill>
                  <a:prstClr val="black"/>
                </a:solidFill>
              </a:rPr>
              <a:t>PMD</a:t>
            </a:r>
            <a:r>
              <a:rPr lang="zh-CN" altLang="en-US" sz="2400">
                <a:solidFill>
                  <a:prstClr val="black"/>
                </a:solidFill>
              </a:rPr>
              <a:t>测量，红色表示输入光功率过低。</a:t>
            </a:r>
          </a:p>
        </p:txBody>
      </p:sp>
    </p:spTree>
    <p:extLst>
      <p:ext uri="{BB962C8B-B14F-4D97-AF65-F5344CB8AC3E}">
        <p14:creationId xmlns:p14="http://schemas.microsoft.com/office/powerpoint/2010/main" val="22699803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7.6.2  </a:t>
            </a:r>
            <a:r>
              <a:rPr lang="zh-CN" altLang="en-US" sz="3200" dirty="0">
                <a:solidFill>
                  <a:prstClr val="white"/>
                </a:solidFill>
                <a:latin typeface="微软雅黑" panose="020B0503020204020204" pitchFamily="34" charset="-122"/>
                <a:ea typeface="微软雅黑" panose="020B0503020204020204" pitchFamily="34" charset="-122"/>
                <a:sym typeface="+mn-ea"/>
              </a:rPr>
              <a:t>测试方法</a:t>
            </a:r>
          </a:p>
        </p:txBody>
      </p:sp>
      <p:sp>
        <p:nvSpPr>
          <p:cNvPr id="6" name="文本框 5"/>
          <p:cNvSpPr txBox="1"/>
          <p:nvPr/>
        </p:nvSpPr>
        <p:spPr>
          <a:xfrm>
            <a:off x="2963776" y="2289521"/>
            <a:ext cx="714756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参数设置</a:t>
            </a:r>
          </a:p>
        </p:txBody>
      </p:sp>
      <p:sp>
        <p:nvSpPr>
          <p:cNvPr id="4" name="文本框 3"/>
          <p:cNvSpPr txBox="1"/>
          <p:nvPr/>
        </p:nvSpPr>
        <p:spPr>
          <a:xfrm>
            <a:off x="3336001" y="3214889"/>
            <a:ext cx="4064000" cy="1938020"/>
          </a:xfrm>
          <a:prstGeom prst="rect">
            <a:avLst/>
          </a:prstGeom>
          <a:noFill/>
        </p:spPr>
        <p:txBody>
          <a:bodyPr wrap="square" rtlCol="0">
            <a:spAutoFit/>
          </a:bodyPr>
          <a:lstStyle/>
          <a:p>
            <a:r>
              <a:rPr lang="zh-CN" altLang="en-US" sz="2400" dirty="0">
                <a:solidFill>
                  <a:prstClr val="black"/>
                </a:solidFill>
              </a:rPr>
              <a:t>（</a:t>
            </a:r>
            <a:r>
              <a:rPr lang="en-US" altLang="zh-CN" sz="2400" dirty="0">
                <a:solidFill>
                  <a:prstClr val="black"/>
                </a:solidFill>
              </a:rPr>
              <a:t>1</a:t>
            </a:r>
            <a:r>
              <a:rPr lang="zh-CN" altLang="en-US" sz="2400" dirty="0">
                <a:solidFill>
                  <a:prstClr val="black"/>
                </a:solidFill>
              </a:rPr>
              <a:t>）光纤长度和类型设置</a:t>
            </a:r>
          </a:p>
          <a:p>
            <a:r>
              <a:rPr lang="zh-CN" altLang="en-US" sz="2400" dirty="0">
                <a:solidFill>
                  <a:prstClr val="black"/>
                </a:solidFill>
              </a:rPr>
              <a:t>（</a:t>
            </a:r>
            <a:r>
              <a:rPr lang="en-US" altLang="zh-CN" sz="2400" dirty="0">
                <a:solidFill>
                  <a:prstClr val="black"/>
                </a:solidFill>
              </a:rPr>
              <a:t>2</a:t>
            </a:r>
            <a:r>
              <a:rPr lang="zh-CN" altLang="en-US" sz="2400" dirty="0">
                <a:solidFill>
                  <a:prstClr val="black"/>
                </a:solidFill>
              </a:rPr>
              <a:t>）阈值设置</a:t>
            </a:r>
          </a:p>
          <a:p>
            <a:r>
              <a:rPr lang="zh-CN" altLang="en-US" sz="2400" dirty="0">
                <a:solidFill>
                  <a:prstClr val="black"/>
                </a:solidFill>
              </a:rPr>
              <a:t>（</a:t>
            </a:r>
            <a:r>
              <a:rPr lang="en-US" altLang="zh-CN" sz="2400" dirty="0">
                <a:solidFill>
                  <a:prstClr val="black"/>
                </a:solidFill>
              </a:rPr>
              <a:t>3</a:t>
            </a:r>
            <a:r>
              <a:rPr lang="zh-CN" altLang="en-US" sz="2400" dirty="0">
                <a:solidFill>
                  <a:prstClr val="black"/>
                </a:solidFill>
              </a:rPr>
              <a:t>）文件存储设置</a:t>
            </a:r>
          </a:p>
          <a:p>
            <a:r>
              <a:rPr lang="zh-CN" altLang="en-US" sz="2400" dirty="0">
                <a:solidFill>
                  <a:prstClr val="black"/>
                </a:solidFill>
              </a:rPr>
              <a:t>（</a:t>
            </a:r>
            <a:r>
              <a:rPr lang="en-US" altLang="zh-CN" sz="2400" dirty="0">
                <a:solidFill>
                  <a:prstClr val="black"/>
                </a:solidFill>
              </a:rPr>
              <a:t>4</a:t>
            </a:r>
            <a:r>
              <a:rPr lang="zh-CN" altLang="en-US" sz="2400" dirty="0">
                <a:solidFill>
                  <a:prstClr val="black"/>
                </a:solidFill>
              </a:rPr>
              <a:t>）测量模式设置</a:t>
            </a:r>
          </a:p>
          <a:p>
            <a:r>
              <a:rPr lang="zh-CN" altLang="en-US" sz="2400" dirty="0">
                <a:solidFill>
                  <a:prstClr val="black"/>
                </a:solidFill>
              </a:rPr>
              <a:t>（</a:t>
            </a:r>
            <a:r>
              <a:rPr lang="en-US" altLang="zh-CN" sz="2400" dirty="0">
                <a:solidFill>
                  <a:prstClr val="black"/>
                </a:solidFill>
              </a:rPr>
              <a:t>5</a:t>
            </a:r>
            <a:r>
              <a:rPr lang="zh-CN" altLang="en-US" sz="2400" dirty="0">
                <a:solidFill>
                  <a:prstClr val="black"/>
                </a:solidFill>
              </a:rPr>
              <a:t>）光纤自动命名</a:t>
            </a:r>
          </a:p>
        </p:txBody>
      </p:sp>
    </p:spTree>
    <p:extLst>
      <p:ext uri="{BB962C8B-B14F-4D97-AF65-F5344CB8AC3E}">
        <p14:creationId xmlns:p14="http://schemas.microsoft.com/office/powerpoint/2010/main" val="51956479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7.6.2  </a:t>
            </a:r>
            <a:r>
              <a:rPr lang="zh-CN" altLang="en-US" sz="3200" dirty="0">
                <a:solidFill>
                  <a:prstClr val="white"/>
                </a:solidFill>
                <a:latin typeface="微软雅黑" panose="020B0503020204020204" pitchFamily="34" charset="-122"/>
                <a:ea typeface="微软雅黑" panose="020B0503020204020204" pitchFamily="34" charset="-122"/>
                <a:sym typeface="+mn-ea"/>
              </a:rPr>
              <a:t>测试方法</a:t>
            </a:r>
          </a:p>
        </p:txBody>
      </p:sp>
      <p:sp>
        <p:nvSpPr>
          <p:cNvPr id="6" name="文本框 5"/>
          <p:cNvSpPr txBox="1"/>
          <p:nvPr/>
        </p:nvSpPr>
        <p:spPr>
          <a:xfrm>
            <a:off x="1264285" y="1569085"/>
            <a:ext cx="7147560" cy="521970"/>
          </a:xfrm>
          <a:prstGeom prst="rect">
            <a:avLst/>
          </a:prstGeom>
          <a:noFill/>
        </p:spPr>
        <p:txBody>
          <a:bodyPr wrap="square" rtlCol="0">
            <a:spAutoFit/>
          </a:bodyPr>
          <a:lstStyle/>
          <a:p>
            <a:r>
              <a:rPr lang="en-US" altLang="zh-CN" sz="2800" b="1">
                <a:solidFill>
                  <a:prstClr val="black"/>
                </a:solidFill>
              </a:rPr>
              <a:t>4.</a:t>
            </a:r>
            <a:r>
              <a:rPr lang="zh-CN" altLang="en-US" sz="2800" b="1">
                <a:solidFill>
                  <a:prstClr val="black"/>
                </a:solidFill>
              </a:rPr>
              <a:t>测试</a:t>
            </a:r>
          </a:p>
        </p:txBody>
      </p:sp>
      <p:pic>
        <p:nvPicPr>
          <p:cNvPr id="503" name="图片 83"/>
          <p:cNvPicPr>
            <a:picLocks noChangeAspect="1"/>
          </p:cNvPicPr>
          <p:nvPr/>
        </p:nvPicPr>
        <p:blipFill>
          <a:blip r:embed="rId3"/>
          <a:stretch>
            <a:fillRect/>
          </a:stretch>
        </p:blipFill>
        <p:spPr>
          <a:xfrm>
            <a:off x="2566035" y="2091055"/>
            <a:ext cx="4841875" cy="3632200"/>
          </a:xfrm>
          <a:prstGeom prst="rect">
            <a:avLst/>
          </a:prstGeom>
          <a:noFill/>
          <a:ln>
            <a:noFill/>
          </a:ln>
        </p:spPr>
      </p:pic>
      <p:sp>
        <p:nvSpPr>
          <p:cNvPr id="5" name="文本框 4"/>
          <p:cNvSpPr txBox="1"/>
          <p:nvPr/>
        </p:nvSpPr>
        <p:spPr>
          <a:xfrm>
            <a:off x="3646170" y="5723255"/>
            <a:ext cx="4064000" cy="368300"/>
          </a:xfrm>
          <a:prstGeom prst="rect">
            <a:avLst/>
          </a:prstGeom>
          <a:noFill/>
        </p:spPr>
        <p:txBody>
          <a:bodyPr wrap="square" rtlCol="0">
            <a:spAutoFit/>
          </a:bodyPr>
          <a:lstStyle/>
          <a:p>
            <a:r>
              <a:rPr lang="en-US" altLang="zh-CN">
                <a:solidFill>
                  <a:prstClr val="black"/>
                </a:solidFill>
              </a:rPr>
              <a:t>PMD</a:t>
            </a:r>
            <a:r>
              <a:rPr lang="zh-CN" altLang="en-US">
                <a:solidFill>
                  <a:prstClr val="black"/>
                </a:solidFill>
              </a:rPr>
              <a:t>测试结果</a:t>
            </a:r>
          </a:p>
        </p:txBody>
      </p:sp>
      <p:sp>
        <p:nvSpPr>
          <p:cNvPr id="7" name="文本框 6"/>
          <p:cNvSpPr txBox="1"/>
          <p:nvPr/>
        </p:nvSpPr>
        <p:spPr>
          <a:xfrm>
            <a:off x="1391285" y="6091555"/>
            <a:ext cx="7147560" cy="521970"/>
          </a:xfrm>
          <a:prstGeom prst="rect">
            <a:avLst/>
          </a:prstGeom>
          <a:noFill/>
        </p:spPr>
        <p:txBody>
          <a:bodyPr wrap="square" rtlCol="0">
            <a:spAutoFit/>
          </a:bodyPr>
          <a:lstStyle/>
          <a:p>
            <a:r>
              <a:rPr lang="en-US" altLang="zh-CN" sz="2800" b="1">
                <a:solidFill>
                  <a:prstClr val="black"/>
                </a:solidFill>
              </a:rPr>
              <a:t>5.</a:t>
            </a:r>
            <a:r>
              <a:rPr lang="zh-CN" altLang="en-US" sz="2800" b="1">
                <a:solidFill>
                  <a:prstClr val="black"/>
                </a:solidFill>
              </a:rPr>
              <a:t>存储</a:t>
            </a:r>
          </a:p>
        </p:txBody>
      </p:sp>
    </p:spTree>
    <p:extLst>
      <p:ext uri="{BB962C8B-B14F-4D97-AF65-F5344CB8AC3E}">
        <p14:creationId xmlns:p14="http://schemas.microsoft.com/office/powerpoint/2010/main" val="305551739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334676" y="2355892"/>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第七章</a:t>
              </a:r>
            </a:p>
          </p:txBody>
        </p:sp>
      </p:grpSp>
      <p:sp>
        <p:nvSpPr>
          <p:cNvPr id="13" name="TextBox 7"/>
          <p:cNvSpPr txBox="1"/>
          <p:nvPr/>
        </p:nvSpPr>
        <p:spPr>
          <a:xfrm>
            <a:off x="4608368" y="2277630"/>
            <a:ext cx="6508115" cy="139192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光缆线路常用光器件与仪表</a:t>
            </a:r>
          </a:p>
        </p:txBody>
      </p:sp>
      <p:sp>
        <p:nvSpPr>
          <p:cNvPr id="14" name="KSO_Shape"/>
          <p:cNvSpPr>
            <a:spLocks noChangeAspect="1"/>
          </p:cNvSpPr>
          <p:nvPr/>
        </p:nvSpPr>
        <p:spPr bwMode="auto">
          <a:xfrm>
            <a:off x="4606781" y="394164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4936981" y="388291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7.1  </a:t>
            </a:r>
            <a:r>
              <a:rPr lang="zh-CN" altLang="en-US" sz="2000" b="0" spc="225" noProof="1">
                <a:solidFill>
                  <a:prstClr val="black"/>
                </a:solidFill>
                <a:latin typeface="微软雅黑" panose="020B0503020204020204" pitchFamily="34" charset="-122"/>
                <a:ea typeface="微软雅黑" panose="020B0503020204020204" pitchFamily="34" charset="-122"/>
              </a:rPr>
              <a:t>光器件</a:t>
            </a:r>
          </a:p>
        </p:txBody>
      </p:sp>
      <p:cxnSp>
        <p:nvCxnSpPr>
          <p:cNvPr id="29" name="直接连接符 28"/>
          <p:cNvCxnSpPr/>
          <p:nvPr/>
        </p:nvCxnSpPr>
        <p:spPr>
          <a:xfrm flipV="1">
            <a:off x="4606781" y="356858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622656" y="42988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4952856" y="424168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常用光源</a:t>
            </a:r>
          </a:p>
        </p:txBody>
      </p:sp>
      <p:sp>
        <p:nvSpPr>
          <p:cNvPr id="8" name="KSO_Shape"/>
          <p:cNvSpPr>
            <a:spLocks noChangeAspect="1"/>
          </p:cNvSpPr>
          <p:nvPr>
            <p:custDataLst>
              <p:tags r:id="rId3"/>
            </p:custDataLst>
          </p:nvPr>
        </p:nvSpPr>
        <p:spPr bwMode="auto">
          <a:xfrm>
            <a:off x="4631228" y="467094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4961428" y="461379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光功率计</a:t>
            </a:r>
          </a:p>
        </p:txBody>
      </p:sp>
      <p:sp>
        <p:nvSpPr>
          <p:cNvPr id="2" name="KSO_Shape"/>
          <p:cNvSpPr>
            <a:spLocks noChangeAspect="1"/>
          </p:cNvSpPr>
          <p:nvPr>
            <p:custDataLst>
              <p:tags r:id="rId5"/>
            </p:custDataLst>
          </p:nvPr>
        </p:nvSpPr>
        <p:spPr bwMode="auto">
          <a:xfrm>
            <a:off x="4639483" y="501384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4969683" y="4956695"/>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智能光纤寻障仪</a:t>
            </a:r>
          </a:p>
        </p:txBody>
      </p:sp>
      <p:sp>
        <p:nvSpPr>
          <p:cNvPr id="4" name="KSO_Shape"/>
          <p:cNvSpPr>
            <a:spLocks noChangeAspect="1"/>
          </p:cNvSpPr>
          <p:nvPr>
            <p:custDataLst>
              <p:tags r:id="rId7"/>
            </p:custDataLst>
          </p:nvPr>
        </p:nvSpPr>
        <p:spPr bwMode="auto">
          <a:xfrm>
            <a:off x="4647738" y="535674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4977938" y="529959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光时域反射仪</a:t>
            </a:r>
          </a:p>
        </p:txBody>
      </p:sp>
      <p:sp>
        <p:nvSpPr>
          <p:cNvPr id="17" name="KSO_Shape"/>
          <p:cNvSpPr>
            <a:spLocks noChangeAspect="1"/>
          </p:cNvSpPr>
          <p:nvPr>
            <p:custDataLst>
              <p:tags r:id="rId9"/>
            </p:custDataLst>
          </p:nvPr>
        </p:nvSpPr>
        <p:spPr bwMode="auto">
          <a:xfrm>
            <a:off x="4645198" y="569964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10"/>
            </p:custDataLst>
          </p:nvPr>
        </p:nvSpPr>
        <p:spPr>
          <a:xfrm>
            <a:off x="4975398" y="5642495"/>
            <a:ext cx="437832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7.6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偏振模色散分析仪</a:t>
            </a:r>
          </a:p>
        </p:txBody>
      </p:sp>
      <p:sp>
        <p:nvSpPr>
          <p:cNvPr id="19" name="KSO_Shape"/>
          <p:cNvSpPr>
            <a:spLocks noChangeAspect="1"/>
          </p:cNvSpPr>
          <p:nvPr>
            <p:custDataLst>
              <p:tags r:id="rId11"/>
            </p:custDataLst>
          </p:nvPr>
        </p:nvSpPr>
        <p:spPr bwMode="auto">
          <a:xfrm>
            <a:off x="4664248" y="605334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12"/>
            </p:custDataLst>
          </p:nvPr>
        </p:nvSpPr>
        <p:spPr>
          <a:xfrm>
            <a:off x="4994448" y="5996190"/>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7.7  </a:t>
            </a:r>
            <a:r>
              <a:rPr lang="zh-CN" altLang="en-US" sz="2000" b="0" spc="225" noProof="1">
                <a:solidFill>
                  <a:srgbClr val="FF0000"/>
                </a:solidFill>
                <a:latin typeface="微软雅黑" panose="020B0503020204020204" pitchFamily="34" charset="-122"/>
                <a:ea typeface="微软雅黑" panose="020B0503020204020204" pitchFamily="34" charset="-122"/>
              </a:rPr>
              <a:t>光纤熔接机</a:t>
            </a:r>
          </a:p>
        </p:txBody>
      </p:sp>
    </p:spTree>
    <p:extLst>
      <p:ext uri="{BB962C8B-B14F-4D97-AF65-F5344CB8AC3E}">
        <p14:creationId xmlns:p14="http://schemas.microsoft.com/office/powerpoint/2010/main" val="25418401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599"/>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ppt_x"/>
                                          </p:val>
                                        </p:tav>
                                        <p:tav tm="100000">
                                          <p:val>
                                            <p:strVal val="#ppt_x"/>
                                          </p:val>
                                        </p:tav>
                                      </p:tavLst>
                                    </p:anim>
                                    <p:anim calcmode="lin" valueType="num">
                                      <p:cBhvr additive="base">
                                        <p:cTn id="9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18"/>
                                        </p:tgtEl>
                                        <p:attrNameLst>
                                          <p:attrName>style.visibility</p:attrName>
                                        </p:attrNameLst>
                                      </p:cBhvr>
                                      <p:to>
                                        <p:strVal val="visible"/>
                                      </p:to>
                                    </p:set>
                                    <p:anim calcmode="lin" valueType="num">
                                      <p:cBhvr additive="base">
                                        <p:cTn id="99" dur="500" fill="hold"/>
                                        <p:tgtEl>
                                          <p:spTgt spid="18"/>
                                        </p:tgtEl>
                                        <p:attrNameLst>
                                          <p:attrName>ppt_x</p:attrName>
                                        </p:attrNameLst>
                                      </p:cBhvr>
                                      <p:tavLst>
                                        <p:tav tm="0">
                                          <p:val>
                                            <p:strVal val="#ppt_x"/>
                                          </p:val>
                                        </p:tav>
                                        <p:tav tm="100000">
                                          <p:val>
                                            <p:strVal val="#ppt_x"/>
                                          </p:val>
                                        </p:tav>
                                      </p:tavLst>
                                    </p:anim>
                                    <p:anim calcmode="lin" valueType="num">
                                      <p:cBhvr additive="base">
                                        <p:cTn id="100"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19"/>
                                        </p:tgtEl>
                                        <p:attrNameLst>
                                          <p:attrName>style.visibility</p:attrName>
                                        </p:attrNameLst>
                                      </p:cBhvr>
                                      <p:to>
                                        <p:strVal val="visible"/>
                                      </p:to>
                                    </p:set>
                                    <p:anim calcmode="lin" valueType="num">
                                      <p:cBhvr additive="base">
                                        <p:cTn id="105" dur="500" fill="hold"/>
                                        <p:tgtEl>
                                          <p:spTgt spid="19"/>
                                        </p:tgtEl>
                                        <p:attrNameLst>
                                          <p:attrName>ppt_x</p:attrName>
                                        </p:attrNameLst>
                                      </p:cBhvr>
                                      <p:tavLst>
                                        <p:tav tm="0">
                                          <p:val>
                                            <p:strVal val="#ppt_x"/>
                                          </p:val>
                                        </p:tav>
                                        <p:tav tm="100000">
                                          <p:val>
                                            <p:strVal val="#ppt_x"/>
                                          </p:val>
                                        </p:tav>
                                      </p:tavLst>
                                    </p:anim>
                                    <p:anim calcmode="lin" valueType="num">
                                      <p:cBhvr additive="base">
                                        <p:cTn id="10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0"/>
                                        </p:tgtEl>
                                        <p:attrNameLst>
                                          <p:attrName>style.visibility</p:attrName>
                                        </p:attrNameLst>
                                      </p:cBhvr>
                                      <p:to>
                                        <p:strVal val="visible"/>
                                      </p:to>
                                    </p:set>
                                    <p:anim calcmode="lin" valueType="num">
                                      <p:cBhvr additive="base">
                                        <p:cTn id="111" dur="500" fill="hold"/>
                                        <p:tgtEl>
                                          <p:spTgt spid="20"/>
                                        </p:tgtEl>
                                        <p:attrNameLst>
                                          <p:attrName>ppt_x</p:attrName>
                                        </p:attrNameLst>
                                      </p:cBhvr>
                                      <p:tavLst>
                                        <p:tav tm="0">
                                          <p:val>
                                            <p:strVal val="#ppt_x"/>
                                          </p:val>
                                        </p:tav>
                                        <p:tav tm="100000">
                                          <p:val>
                                            <p:strVal val="#ppt_x"/>
                                          </p:val>
                                        </p:tav>
                                      </p:tavLst>
                                    </p:anim>
                                    <p:anim calcmode="lin" valueType="num">
                                      <p:cBhvr additive="base">
                                        <p:cTn id="112"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P spid="18" grpId="0"/>
      <p:bldP spid="20"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 </a:t>
            </a:r>
            <a:r>
              <a:rPr lang="zh-CN" altLang="en-US" sz="3200" dirty="0">
                <a:solidFill>
                  <a:prstClr val="white"/>
                </a:solidFill>
                <a:latin typeface="微软雅黑" panose="020B0503020204020204" pitchFamily="34" charset="-122"/>
                <a:ea typeface="微软雅黑" panose="020B0503020204020204" pitchFamily="34" charset="-122"/>
                <a:sym typeface="+mn-ea"/>
              </a:rPr>
              <a:t>光纤熔接机</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994785" y="2784475"/>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光纤熔接机的用途与分类</a:t>
            </a:r>
          </a:p>
        </p:txBody>
      </p:sp>
      <p:sp>
        <p:nvSpPr>
          <p:cNvPr id="7" name="Oval 9"/>
          <p:cNvSpPr/>
          <p:nvPr>
            <p:custDataLst>
              <p:tags r:id="rId2"/>
            </p:custDataLst>
          </p:nvPr>
        </p:nvSpPr>
        <p:spPr>
          <a:xfrm>
            <a:off x="2254568" y="285591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7.7.1</a:t>
            </a:r>
          </a:p>
        </p:txBody>
      </p:sp>
      <p:sp>
        <p:nvSpPr>
          <p:cNvPr id="8198" name="文本框 34"/>
          <p:cNvSpPr/>
          <p:nvPr>
            <p:custDataLst>
              <p:tags r:id="rId3"/>
            </p:custDataLst>
          </p:nvPr>
        </p:nvSpPr>
        <p:spPr>
          <a:xfrm>
            <a:off x="3851910" y="368236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光纤熔接机结构</a:t>
            </a:r>
          </a:p>
        </p:txBody>
      </p:sp>
      <p:sp>
        <p:nvSpPr>
          <p:cNvPr id="18" name="椭圆 17"/>
          <p:cNvSpPr/>
          <p:nvPr>
            <p:custDataLst>
              <p:tags r:id="rId4"/>
            </p:custDataLst>
          </p:nvPr>
        </p:nvSpPr>
        <p:spPr>
          <a:xfrm>
            <a:off x="8594725" y="2936875"/>
            <a:ext cx="2419350" cy="2419350"/>
          </a:xfrm>
          <a:prstGeom prst="ellipse">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238693" y="37947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7.7.2</a:t>
            </a:r>
          </a:p>
        </p:txBody>
      </p:sp>
      <p:sp>
        <p:nvSpPr>
          <p:cNvPr id="4" name="文本框 34"/>
          <p:cNvSpPr/>
          <p:nvPr>
            <p:custDataLst>
              <p:tags r:id="rId7"/>
            </p:custDataLst>
          </p:nvPr>
        </p:nvSpPr>
        <p:spPr>
          <a:xfrm>
            <a:off x="3851910" y="458025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腾仓</a:t>
            </a:r>
            <a:r>
              <a:rPr lang="en-US" altLang="zh-CN" sz="2800" b="1" dirty="0">
                <a:solidFill>
                  <a:prstClr val="black"/>
                </a:solidFill>
                <a:latin typeface="微软雅黑" panose="020B0503020204020204" pitchFamily="34" charset="-122"/>
                <a:ea typeface="微软雅黑" panose="020B0503020204020204" pitchFamily="34" charset="-122"/>
              </a:rPr>
              <a:t>88S</a:t>
            </a:r>
            <a:r>
              <a:rPr lang="zh-CN" altLang="en-US" sz="2800" b="1" dirty="0">
                <a:solidFill>
                  <a:prstClr val="black"/>
                </a:solidFill>
                <a:latin typeface="微软雅黑" panose="020B0503020204020204" pitchFamily="34" charset="-122"/>
                <a:ea typeface="微软雅黑" panose="020B0503020204020204" pitchFamily="34" charset="-122"/>
              </a:rPr>
              <a:t>使用方法</a:t>
            </a:r>
          </a:p>
        </p:txBody>
      </p:sp>
      <p:sp>
        <p:nvSpPr>
          <p:cNvPr id="8" name="Oval 9"/>
          <p:cNvSpPr/>
          <p:nvPr>
            <p:custDataLst>
              <p:tags r:id="rId8"/>
            </p:custDataLst>
          </p:nvPr>
        </p:nvSpPr>
        <p:spPr>
          <a:xfrm>
            <a:off x="2238693" y="46926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7.7.3</a:t>
            </a:r>
          </a:p>
        </p:txBody>
      </p:sp>
    </p:spTree>
    <p:extLst>
      <p:ext uri="{BB962C8B-B14F-4D97-AF65-F5344CB8AC3E}">
        <p14:creationId xmlns:p14="http://schemas.microsoft.com/office/powerpoint/2010/main" val="16205224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7.7.1  </a:t>
            </a:r>
            <a:r>
              <a:rPr lang="en-US" altLang="zh-CN" sz="3200" dirty="0">
                <a:solidFill>
                  <a:prstClr val="white"/>
                </a:solidFill>
                <a:latin typeface="微软雅黑" panose="020B0503020204020204" pitchFamily="34" charset="-122"/>
                <a:ea typeface="微软雅黑" panose="020B0503020204020204" pitchFamily="34" charset="-122"/>
                <a:sym typeface="+mn-ea"/>
              </a:rPr>
              <a:t>光纤熔接机的用途与分类</a:t>
            </a:r>
          </a:p>
        </p:txBody>
      </p:sp>
      <p:sp>
        <p:nvSpPr>
          <p:cNvPr id="4" name="文本框 3"/>
          <p:cNvSpPr txBox="1"/>
          <p:nvPr/>
        </p:nvSpPr>
        <p:spPr>
          <a:xfrm>
            <a:off x="841375" y="1334770"/>
            <a:ext cx="11066145" cy="3415030"/>
          </a:xfrm>
          <a:prstGeom prst="rect">
            <a:avLst/>
          </a:prstGeom>
          <a:noFill/>
        </p:spPr>
        <p:txBody>
          <a:bodyPr wrap="square" rtlCol="0">
            <a:spAutoFit/>
          </a:bodyPr>
          <a:lstStyle/>
          <a:p>
            <a:r>
              <a:rPr lang="en-US" altLang="zh-CN" sz="2400">
                <a:solidFill>
                  <a:prstClr val="black"/>
                </a:solidFill>
              </a:rPr>
              <a:t>       </a:t>
            </a:r>
            <a:r>
              <a:rPr lang="zh-CN" altLang="en-US" sz="2400">
                <a:solidFill>
                  <a:prstClr val="black"/>
                </a:solidFill>
              </a:rPr>
              <a:t>光纤熔接机</a:t>
            </a:r>
            <a:r>
              <a:rPr lang="en-US" altLang="zh-CN" sz="2400">
                <a:solidFill>
                  <a:prstClr val="black"/>
                </a:solidFill>
              </a:rPr>
              <a:t>(</a:t>
            </a:r>
            <a:r>
              <a:rPr lang="zh-CN" altLang="en-US" sz="2400">
                <a:solidFill>
                  <a:prstClr val="black"/>
                </a:solidFill>
              </a:rPr>
              <a:t>又称光缆熔接机</a:t>
            </a:r>
            <a:r>
              <a:rPr lang="en-US" altLang="zh-CN" sz="2400">
                <a:solidFill>
                  <a:prstClr val="black"/>
                </a:solidFill>
              </a:rPr>
              <a:t>)</a:t>
            </a:r>
            <a:r>
              <a:rPr lang="zh-CN" altLang="en-US" sz="2400">
                <a:solidFill>
                  <a:prstClr val="black"/>
                </a:solidFill>
              </a:rPr>
              <a:t>是结合了光学、电子技术和精密机械等多种技术领域的高科技仪器设备</a:t>
            </a:r>
            <a:r>
              <a:rPr lang="en-US" altLang="zh-CN" sz="2400">
                <a:solidFill>
                  <a:prstClr val="black"/>
                </a:solidFill>
              </a:rPr>
              <a:t>,</a:t>
            </a:r>
            <a:r>
              <a:rPr lang="zh-CN" altLang="en-US" sz="2400">
                <a:solidFill>
                  <a:prstClr val="black"/>
                </a:solidFill>
              </a:rPr>
              <a:t>主要用于通信光缆中的光纤固定接续和熔接处的保护处理。其原理是利用高压电弧将两根光纤断面熔化的同时</a:t>
            </a:r>
            <a:r>
              <a:rPr lang="en-US" altLang="zh-CN" sz="2400">
                <a:solidFill>
                  <a:prstClr val="black"/>
                </a:solidFill>
              </a:rPr>
              <a:t>,</a:t>
            </a:r>
            <a:r>
              <a:rPr lang="zh-CN" altLang="en-US" sz="2400">
                <a:solidFill>
                  <a:prstClr val="black"/>
                </a:solidFill>
              </a:rPr>
              <a:t>使用高精度运动机构平缓推进让两根光纤融合成一根</a:t>
            </a:r>
            <a:r>
              <a:rPr lang="en-US" altLang="zh-CN" sz="2400">
                <a:solidFill>
                  <a:prstClr val="black"/>
                </a:solidFill>
              </a:rPr>
              <a:t>,</a:t>
            </a:r>
            <a:r>
              <a:rPr lang="zh-CN" altLang="en-US" sz="2400">
                <a:solidFill>
                  <a:prstClr val="black"/>
                </a:solidFill>
              </a:rPr>
              <a:t>并在外部辅以机械保护措施。熔接后的光纤接点具有接入损耗低、机械强度高的特性</a:t>
            </a:r>
            <a:r>
              <a:rPr lang="en-US" altLang="zh-CN" sz="2400">
                <a:solidFill>
                  <a:prstClr val="black"/>
                </a:solidFill>
              </a:rPr>
              <a:t>,</a:t>
            </a:r>
            <a:r>
              <a:rPr lang="zh-CN" altLang="en-US" sz="2400">
                <a:solidFill>
                  <a:prstClr val="black"/>
                </a:solidFill>
              </a:rPr>
              <a:t>能够进行光纤模场的耦合</a:t>
            </a:r>
            <a:r>
              <a:rPr lang="en-US" altLang="zh-CN" sz="2400">
                <a:solidFill>
                  <a:prstClr val="black"/>
                </a:solidFill>
              </a:rPr>
              <a:t>,</a:t>
            </a:r>
            <a:r>
              <a:rPr lang="zh-CN" altLang="en-US" sz="2400">
                <a:solidFill>
                  <a:prstClr val="black"/>
                </a:solidFill>
              </a:rPr>
              <a:t>从而实现信号的有效传输。</a:t>
            </a:r>
          </a:p>
          <a:p>
            <a:r>
              <a:rPr lang="en-US" altLang="zh-CN" sz="2400">
                <a:solidFill>
                  <a:prstClr val="black"/>
                </a:solidFill>
              </a:rPr>
              <a:t>       </a:t>
            </a:r>
            <a:r>
              <a:rPr lang="zh-CN" altLang="en-US" sz="2400">
                <a:solidFill>
                  <a:prstClr val="black"/>
                </a:solidFill>
              </a:rPr>
              <a:t>根据单次熔纤的数量可分为单芯熔接机、带状熔接机。根据操作方式的不同，可分为自动熔接机和半自动（人工）熔接机。按照对准方式不同，包层对准式熔接机和纤芯对准式熔接机。除此之外，还有专门用来熔接皮线光缆和跳线的皮线熔接机，以及熔接保偏光纤的保偏光纤熔接机等。</a:t>
            </a:r>
          </a:p>
        </p:txBody>
      </p:sp>
      <p:pic>
        <p:nvPicPr>
          <p:cNvPr id="8" name="图片 7"/>
          <p:cNvPicPr>
            <a:picLocks noChangeAspect="1"/>
          </p:cNvPicPr>
          <p:nvPr/>
        </p:nvPicPr>
        <p:blipFill>
          <a:blip r:embed="rId3"/>
          <a:stretch>
            <a:fillRect/>
          </a:stretch>
        </p:blipFill>
        <p:spPr>
          <a:xfrm>
            <a:off x="2804160" y="4681855"/>
            <a:ext cx="6510020" cy="2175510"/>
          </a:xfrm>
          <a:prstGeom prst="rect">
            <a:avLst/>
          </a:prstGeom>
        </p:spPr>
      </p:pic>
    </p:spTree>
    <p:extLst>
      <p:ext uri="{BB962C8B-B14F-4D97-AF65-F5344CB8AC3E}">
        <p14:creationId xmlns:p14="http://schemas.microsoft.com/office/powerpoint/2010/main" val="41454411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 </a:t>
            </a:r>
            <a:r>
              <a:rPr lang="zh-CN" altLang="en-US" sz="3200" dirty="0">
                <a:solidFill>
                  <a:prstClr val="white"/>
                </a:solidFill>
                <a:latin typeface="微软雅黑" panose="020B0503020204020204" pitchFamily="34" charset="-122"/>
                <a:ea typeface="微软雅黑" panose="020B0503020204020204" pitchFamily="34" charset="-122"/>
                <a:sym typeface="+mn-ea"/>
              </a:rPr>
              <a:t>光纤熔接机</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994785" y="2784475"/>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光纤熔接机的用途与分类</a:t>
            </a:r>
          </a:p>
        </p:txBody>
      </p:sp>
      <p:sp>
        <p:nvSpPr>
          <p:cNvPr id="7" name="Oval 9"/>
          <p:cNvSpPr/>
          <p:nvPr>
            <p:custDataLst>
              <p:tags r:id="rId2"/>
            </p:custDataLst>
          </p:nvPr>
        </p:nvSpPr>
        <p:spPr>
          <a:xfrm>
            <a:off x="2254568" y="285591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7.7.1</a:t>
            </a:r>
          </a:p>
        </p:txBody>
      </p:sp>
      <p:sp>
        <p:nvSpPr>
          <p:cNvPr id="8198" name="文本框 34"/>
          <p:cNvSpPr/>
          <p:nvPr>
            <p:custDataLst>
              <p:tags r:id="rId3"/>
            </p:custDataLst>
          </p:nvPr>
        </p:nvSpPr>
        <p:spPr>
          <a:xfrm>
            <a:off x="3851910" y="368236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光纤熔接机结构</a:t>
            </a:r>
          </a:p>
        </p:txBody>
      </p:sp>
      <p:sp>
        <p:nvSpPr>
          <p:cNvPr id="18" name="椭圆 17"/>
          <p:cNvSpPr/>
          <p:nvPr>
            <p:custDataLst>
              <p:tags r:id="rId4"/>
            </p:custDataLst>
          </p:nvPr>
        </p:nvSpPr>
        <p:spPr>
          <a:xfrm>
            <a:off x="8594725" y="2936875"/>
            <a:ext cx="2419350" cy="2419350"/>
          </a:xfrm>
          <a:prstGeom prst="ellipse">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238693" y="37947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7.7.2</a:t>
            </a:r>
          </a:p>
        </p:txBody>
      </p:sp>
      <p:sp>
        <p:nvSpPr>
          <p:cNvPr id="4" name="文本框 34"/>
          <p:cNvSpPr/>
          <p:nvPr>
            <p:custDataLst>
              <p:tags r:id="rId7"/>
            </p:custDataLst>
          </p:nvPr>
        </p:nvSpPr>
        <p:spPr>
          <a:xfrm>
            <a:off x="3851910" y="458025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腾仓</a:t>
            </a:r>
            <a:r>
              <a:rPr lang="en-US" altLang="zh-CN" sz="2800" b="1" dirty="0">
                <a:solidFill>
                  <a:prstClr val="black"/>
                </a:solidFill>
                <a:latin typeface="微软雅黑" panose="020B0503020204020204" pitchFamily="34" charset="-122"/>
                <a:ea typeface="微软雅黑" panose="020B0503020204020204" pitchFamily="34" charset="-122"/>
              </a:rPr>
              <a:t>88S</a:t>
            </a:r>
            <a:r>
              <a:rPr lang="zh-CN" altLang="en-US" sz="2800" b="1" dirty="0">
                <a:solidFill>
                  <a:prstClr val="black"/>
                </a:solidFill>
                <a:latin typeface="微软雅黑" panose="020B0503020204020204" pitchFamily="34" charset="-122"/>
                <a:ea typeface="微软雅黑" panose="020B0503020204020204" pitchFamily="34" charset="-122"/>
              </a:rPr>
              <a:t>使用方法</a:t>
            </a:r>
          </a:p>
        </p:txBody>
      </p:sp>
      <p:sp>
        <p:nvSpPr>
          <p:cNvPr id="8" name="Oval 9"/>
          <p:cNvSpPr/>
          <p:nvPr>
            <p:custDataLst>
              <p:tags r:id="rId8"/>
            </p:custDataLst>
          </p:nvPr>
        </p:nvSpPr>
        <p:spPr>
          <a:xfrm>
            <a:off x="2238693" y="46926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7.7.3</a:t>
            </a:r>
          </a:p>
        </p:txBody>
      </p:sp>
    </p:spTree>
    <p:extLst>
      <p:ext uri="{BB962C8B-B14F-4D97-AF65-F5344CB8AC3E}">
        <p14:creationId xmlns:p14="http://schemas.microsoft.com/office/powerpoint/2010/main" val="25425848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7.7.2  </a:t>
            </a:r>
            <a:r>
              <a:rPr lang="en-US" altLang="zh-CN" sz="3200" dirty="0">
                <a:solidFill>
                  <a:prstClr val="white"/>
                </a:solidFill>
                <a:latin typeface="微软雅黑" panose="020B0503020204020204" pitchFamily="34" charset="-122"/>
                <a:ea typeface="微软雅黑" panose="020B0503020204020204" pitchFamily="34" charset="-122"/>
                <a:sym typeface="+mn-ea"/>
              </a:rPr>
              <a:t>光纤熔接机结构</a:t>
            </a:r>
          </a:p>
        </p:txBody>
      </p:sp>
      <p:pic>
        <p:nvPicPr>
          <p:cNvPr id="4" name="图片 3"/>
          <p:cNvPicPr>
            <a:picLocks noChangeAspect="1"/>
          </p:cNvPicPr>
          <p:nvPr/>
        </p:nvPicPr>
        <p:blipFill>
          <a:blip r:embed="rId3"/>
          <a:stretch>
            <a:fillRect/>
          </a:stretch>
        </p:blipFill>
        <p:spPr>
          <a:xfrm>
            <a:off x="1303655" y="1275080"/>
            <a:ext cx="9959340" cy="5582920"/>
          </a:xfrm>
          <a:prstGeom prst="rect">
            <a:avLst/>
          </a:prstGeom>
        </p:spPr>
      </p:pic>
    </p:spTree>
    <p:extLst>
      <p:ext uri="{BB962C8B-B14F-4D97-AF65-F5344CB8AC3E}">
        <p14:creationId xmlns:p14="http://schemas.microsoft.com/office/powerpoint/2010/main" val="10971422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7.7.2  </a:t>
            </a:r>
            <a:r>
              <a:rPr lang="en-US" altLang="zh-CN" sz="3200" dirty="0">
                <a:solidFill>
                  <a:prstClr val="white"/>
                </a:solidFill>
                <a:latin typeface="微软雅黑" panose="020B0503020204020204" pitchFamily="34" charset="-122"/>
                <a:ea typeface="微软雅黑" panose="020B0503020204020204" pitchFamily="34" charset="-122"/>
                <a:sym typeface="+mn-ea"/>
              </a:rPr>
              <a:t>光纤熔接机结构</a:t>
            </a:r>
          </a:p>
        </p:txBody>
      </p:sp>
      <p:pic>
        <p:nvPicPr>
          <p:cNvPr id="5" name="图片 4"/>
          <p:cNvPicPr>
            <a:picLocks noChangeAspect="1"/>
          </p:cNvPicPr>
          <p:nvPr/>
        </p:nvPicPr>
        <p:blipFill>
          <a:blip r:embed="rId3"/>
          <a:stretch>
            <a:fillRect/>
          </a:stretch>
        </p:blipFill>
        <p:spPr>
          <a:xfrm>
            <a:off x="2509520" y="1348105"/>
            <a:ext cx="7107555" cy="5510530"/>
          </a:xfrm>
          <a:prstGeom prst="rect">
            <a:avLst/>
          </a:prstGeom>
        </p:spPr>
      </p:pic>
    </p:spTree>
    <p:extLst>
      <p:ext uri="{BB962C8B-B14F-4D97-AF65-F5344CB8AC3E}">
        <p14:creationId xmlns:p14="http://schemas.microsoft.com/office/powerpoint/2010/main" val="162853975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 </a:t>
            </a:r>
            <a:r>
              <a:rPr lang="zh-CN" altLang="en-US" sz="3200" dirty="0">
                <a:solidFill>
                  <a:prstClr val="white"/>
                </a:solidFill>
                <a:latin typeface="微软雅黑" panose="020B0503020204020204" pitchFamily="34" charset="-122"/>
                <a:ea typeface="微软雅黑" panose="020B0503020204020204" pitchFamily="34" charset="-122"/>
                <a:sym typeface="+mn-ea"/>
              </a:rPr>
              <a:t>光纤熔接机</a:t>
            </a:r>
            <a:r>
              <a:rPr lang="en-US" altLang="zh-CN" sz="3200" dirty="0">
                <a:solidFill>
                  <a:prstClr val="white"/>
                </a:solidFill>
                <a:latin typeface="微软雅黑" panose="020B0503020204020204" pitchFamily="34" charset="-122"/>
                <a:ea typeface="微软雅黑" panose="020B0503020204020204" pitchFamily="34" charset="-122"/>
              </a:rPr>
              <a:t> </a:t>
            </a:r>
          </a:p>
        </p:txBody>
      </p:sp>
      <p:sp>
        <p:nvSpPr>
          <p:cNvPr id="6" name="文本框 34"/>
          <p:cNvSpPr/>
          <p:nvPr>
            <p:custDataLst>
              <p:tags r:id="rId1"/>
            </p:custDataLst>
          </p:nvPr>
        </p:nvSpPr>
        <p:spPr>
          <a:xfrm>
            <a:off x="3994785" y="2784475"/>
            <a:ext cx="6102985"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光纤熔接机的用途与分类</a:t>
            </a:r>
          </a:p>
        </p:txBody>
      </p:sp>
      <p:sp>
        <p:nvSpPr>
          <p:cNvPr id="7" name="Oval 9"/>
          <p:cNvSpPr/>
          <p:nvPr>
            <p:custDataLst>
              <p:tags r:id="rId2"/>
            </p:custDataLst>
          </p:nvPr>
        </p:nvSpPr>
        <p:spPr>
          <a:xfrm>
            <a:off x="2254568" y="285591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7.7.1</a:t>
            </a:r>
          </a:p>
        </p:txBody>
      </p:sp>
      <p:sp>
        <p:nvSpPr>
          <p:cNvPr id="8198" name="文本框 34"/>
          <p:cNvSpPr/>
          <p:nvPr>
            <p:custDataLst>
              <p:tags r:id="rId3"/>
            </p:custDataLst>
          </p:nvPr>
        </p:nvSpPr>
        <p:spPr>
          <a:xfrm>
            <a:off x="3851910" y="368236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光纤熔接机结构</a:t>
            </a:r>
          </a:p>
        </p:txBody>
      </p:sp>
      <p:sp>
        <p:nvSpPr>
          <p:cNvPr id="18" name="椭圆 17"/>
          <p:cNvSpPr/>
          <p:nvPr>
            <p:custDataLst>
              <p:tags r:id="rId4"/>
            </p:custDataLst>
          </p:nvPr>
        </p:nvSpPr>
        <p:spPr>
          <a:xfrm>
            <a:off x="8594725" y="2936875"/>
            <a:ext cx="2419350" cy="2419350"/>
          </a:xfrm>
          <a:prstGeom prst="ellipse">
            <a:avLst/>
          </a:prstGeom>
          <a:blipFill dpi="0" rotWithShape="1">
            <a:blip r:embed="rId11"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238693" y="379476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7.7.2</a:t>
            </a:r>
          </a:p>
        </p:txBody>
      </p:sp>
      <p:sp>
        <p:nvSpPr>
          <p:cNvPr id="4" name="文本框 34"/>
          <p:cNvSpPr/>
          <p:nvPr>
            <p:custDataLst>
              <p:tags r:id="rId7"/>
            </p:custDataLst>
          </p:nvPr>
        </p:nvSpPr>
        <p:spPr>
          <a:xfrm>
            <a:off x="3851910" y="4580255"/>
            <a:ext cx="4545965"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腾仓</a:t>
            </a:r>
            <a:r>
              <a:rPr lang="en-US" altLang="zh-CN" sz="2800" b="1" dirty="0">
                <a:solidFill>
                  <a:srgbClr val="FF0000"/>
                </a:solidFill>
                <a:latin typeface="微软雅黑" panose="020B0503020204020204" pitchFamily="34" charset="-122"/>
                <a:ea typeface="微软雅黑" panose="020B0503020204020204" pitchFamily="34" charset="-122"/>
              </a:rPr>
              <a:t>88S</a:t>
            </a:r>
            <a:r>
              <a:rPr lang="zh-CN" altLang="en-US" sz="2800" b="1" dirty="0">
                <a:solidFill>
                  <a:srgbClr val="FF0000"/>
                </a:solidFill>
                <a:latin typeface="微软雅黑" panose="020B0503020204020204" pitchFamily="34" charset="-122"/>
                <a:ea typeface="微软雅黑" panose="020B0503020204020204" pitchFamily="34" charset="-122"/>
              </a:rPr>
              <a:t>使用方法</a:t>
            </a:r>
          </a:p>
        </p:txBody>
      </p:sp>
      <p:sp>
        <p:nvSpPr>
          <p:cNvPr id="8" name="Oval 9"/>
          <p:cNvSpPr/>
          <p:nvPr>
            <p:custDataLst>
              <p:tags r:id="rId8"/>
            </p:custDataLst>
          </p:nvPr>
        </p:nvSpPr>
        <p:spPr>
          <a:xfrm>
            <a:off x="2238693" y="469265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7.7.3</a:t>
            </a:r>
          </a:p>
        </p:txBody>
      </p:sp>
    </p:spTree>
    <p:extLst>
      <p:ext uri="{BB962C8B-B14F-4D97-AF65-F5344CB8AC3E}">
        <p14:creationId xmlns:p14="http://schemas.microsoft.com/office/powerpoint/2010/main" val="189121954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
        <p:nvSpPr>
          <p:cNvPr id="5" name="文本框 4"/>
          <p:cNvSpPr txBox="1"/>
          <p:nvPr/>
        </p:nvSpPr>
        <p:spPr>
          <a:xfrm>
            <a:off x="1330960" y="2115185"/>
            <a:ext cx="10008870" cy="1938020"/>
          </a:xfrm>
          <a:prstGeom prst="rect">
            <a:avLst/>
          </a:prstGeom>
          <a:noFill/>
        </p:spPr>
        <p:txBody>
          <a:bodyPr wrap="square" rtlCol="0">
            <a:spAutoFit/>
          </a:bodyPr>
          <a:lstStyle/>
          <a:p>
            <a:r>
              <a:rPr lang="zh-CN" altLang="en-US" sz="2400" dirty="0" smtClean="0"/>
              <a:t>        根据</a:t>
            </a:r>
            <a:r>
              <a:rPr lang="zh-CN" altLang="en-US" sz="2400" dirty="0"/>
              <a:t>《光缆型号命名方法》</a:t>
            </a:r>
            <a:r>
              <a:rPr lang="en-US" altLang="zh-CN" sz="2400" dirty="0"/>
              <a:t>(YD/T908—2020),</a:t>
            </a:r>
            <a:r>
              <a:rPr lang="zh-CN" altLang="en-US" sz="2400" dirty="0"/>
              <a:t>光缆型号主要由型式、规格及特殊性能标识</a:t>
            </a:r>
            <a:r>
              <a:rPr lang="en-US" altLang="zh-CN" sz="2400" dirty="0"/>
              <a:t>(</a:t>
            </a:r>
            <a:r>
              <a:rPr lang="zh-CN" altLang="en-US" sz="2400" dirty="0"/>
              <a:t>可缺省</a:t>
            </a:r>
            <a:r>
              <a:rPr lang="en-US" altLang="zh-CN" sz="2400" dirty="0"/>
              <a:t>)</a:t>
            </a:r>
            <a:r>
              <a:rPr lang="zh-CN" altLang="en-US" sz="2400" dirty="0"/>
              <a:t>三部分组成。型式和规格之间空一格</a:t>
            </a:r>
            <a:r>
              <a:rPr lang="en-US" altLang="zh-CN" sz="2400" dirty="0"/>
              <a:t>,</a:t>
            </a:r>
            <a:r>
              <a:rPr lang="zh-CN" altLang="en-US" sz="2400" dirty="0"/>
              <a:t>规格和特殊性能标识</a:t>
            </a:r>
            <a:r>
              <a:rPr lang="en-US" altLang="zh-CN" sz="2400" dirty="0"/>
              <a:t>(</a:t>
            </a:r>
            <a:r>
              <a:rPr lang="zh-CN" altLang="en-US" sz="2400" dirty="0"/>
              <a:t>可缺省</a:t>
            </a:r>
            <a:r>
              <a:rPr lang="en-US" altLang="zh-CN" sz="2400" dirty="0"/>
              <a:t>)</a:t>
            </a:r>
            <a:r>
              <a:rPr lang="zh-CN" altLang="en-US" sz="2400" dirty="0"/>
              <a:t>之间用</a:t>
            </a:r>
            <a:r>
              <a:rPr lang="en-US" altLang="zh-CN" sz="2400" dirty="0"/>
              <a:t>“-”</a:t>
            </a:r>
            <a:r>
              <a:rPr lang="zh-CN" altLang="en-US" sz="2400" dirty="0"/>
              <a:t>连接。</a:t>
            </a:r>
          </a:p>
          <a:p>
            <a:r>
              <a:rPr lang="zh-CN" altLang="en-US" sz="2400" dirty="0" smtClean="0">
                <a:solidFill>
                  <a:srgbClr val="FF0000"/>
                </a:solidFill>
              </a:rPr>
              <a:t>        光缆</a:t>
            </a:r>
            <a:r>
              <a:rPr lang="zh-CN" altLang="en-US" sz="2400" dirty="0">
                <a:solidFill>
                  <a:srgbClr val="FF0000"/>
                </a:solidFill>
              </a:rPr>
              <a:t>型式包含</a:t>
            </a:r>
            <a:r>
              <a:rPr lang="zh-CN" altLang="en-US" sz="2400" u="sng" dirty="0"/>
              <a:t>分类代号、加强构件代号、结构特征代号、护套代号及外护层代号</a:t>
            </a:r>
            <a:r>
              <a:rPr lang="zh-CN" altLang="en-US" sz="2400" dirty="0"/>
              <a:t>五个部分。</a:t>
            </a:r>
          </a:p>
        </p:txBody>
      </p:sp>
      <p:pic>
        <p:nvPicPr>
          <p:cNvPr id="53" name="图片 81"/>
          <p:cNvPicPr>
            <a:picLocks noChangeAspect="1"/>
          </p:cNvPicPr>
          <p:nvPr/>
        </p:nvPicPr>
        <p:blipFill>
          <a:blip r:embed="rId3"/>
          <a:stretch>
            <a:fillRect/>
          </a:stretch>
        </p:blipFill>
        <p:spPr>
          <a:xfrm>
            <a:off x="3731895" y="4069715"/>
            <a:ext cx="5581650" cy="2402840"/>
          </a:xfrm>
          <a:prstGeom prst="rect">
            <a:avLst/>
          </a:prstGeom>
          <a:noFill/>
          <a:ln>
            <a:noFill/>
          </a:ln>
        </p:spPr>
      </p:pic>
      <p:sp>
        <p:nvSpPr>
          <p:cNvPr id="6" name="文本框 5"/>
          <p:cNvSpPr txBox="1"/>
          <p:nvPr/>
        </p:nvSpPr>
        <p:spPr>
          <a:xfrm>
            <a:off x="4978400" y="6472555"/>
            <a:ext cx="4064000" cy="368300"/>
          </a:xfrm>
          <a:prstGeom prst="rect">
            <a:avLst/>
          </a:prstGeom>
          <a:noFill/>
        </p:spPr>
        <p:txBody>
          <a:bodyPr wrap="square" rtlCol="0">
            <a:spAutoFit/>
          </a:bodyPr>
          <a:lstStyle/>
          <a:p>
            <a:r>
              <a:rPr lang="zh-CN" altLang="en-US"/>
              <a:t>光缆型式构成示意图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4" name="文本框 3"/>
          <p:cNvSpPr txBox="1"/>
          <p:nvPr/>
        </p:nvSpPr>
        <p:spPr>
          <a:xfrm>
            <a:off x="434397" y="1672301"/>
            <a:ext cx="11584305" cy="4893647"/>
          </a:xfrm>
          <a:prstGeom prst="rect">
            <a:avLst/>
          </a:prstGeom>
          <a:noFill/>
        </p:spPr>
        <p:txBody>
          <a:bodyPr wrap="square" rtlCol="0">
            <a:spAutoFit/>
          </a:bodyPr>
          <a:lstStyle/>
          <a:p>
            <a:r>
              <a:rPr lang="en-US" altLang="zh-CN" sz="2400" b="1" dirty="0">
                <a:solidFill>
                  <a:prstClr val="black"/>
                </a:solidFill>
              </a:rPr>
              <a:t>1.</a:t>
            </a:r>
            <a:r>
              <a:rPr lang="zh-CN" altLang="en-US" sz="2400" b="1" dirty="0">
                <a:solidFill>
                  <a:prstClr val="black"/>
                </a:solidFill>
              </a:rPr>
              <a:t>开机并选择熔接模式</a:t>
            </a:r>
          </a:p>
          <a:p>
            <a:r>
              <a:rPr lang="zh-CN" altLang="en-US" sz="2400" dirty="0" smtClean="0">
                <a:solidFill>
                  <a:prstClr val="black"/>
                </a:solidFill>
              </a:rPr>
              <a:t>        该</a:t>
            </a:r>
            <a:r>
              <a:rPr lang="zh-CN" altLang="en-US" sz="2400" dirty="0">
                <a:solidFill>
                  <a:prstClr val="black"/>
                </a:solidFill>
              </a:rPr>
              <a:t>熔接机不仅有自动模式（自动模式），还有特殊模式，自动模式包括</a:t>
            </a:r>
            <a:r>
              <a:rPr lang="en-US" altLang="zh-CN" sz="2400" dirty="0">
                <a:solidFill>
                  <a:prstClr val="black"/>
                </a:solidFill>
              </a:rPr>
              <a:t>[SM</a:t>
            </a:r>
            <a:r>
              <a:rPr lang="zh-CN" altLang="en-US" sz="2400" dirty="0">
                <a:solidFill>
                  <a:prstClr val="black"/>
                </a:solidFill>
              </a:rPr>
              <a:t>自动</a:t>
            </a:r>
            <a:r>
              <a:rPr lang="en-US" altLang="zh-CN" sz="2400" dirty="0">
                <a:solidFill>
                  <a:prstClr val="black"/>
                </a:solidFill>
              </a:rPr>
              <a:t>]</a:t>
            </a:r>
            <a:r>
              <a:rPr lang="zh-CN" altLang="en-US" sz="2400" dirty="0">
                <a:solidFill>
                  <a:prstClr val="black"/>
                </a:solidFill>
              </a:rPr>
              <a:t>、</a:t>
            </a:r>
            <a:r>
              <a:rPr lang="en-US" altLang="zh-CN" sz="2400" dirty="0">
                <a:solidFill>
                  <a:prstClr val="black"/>
                </a:solidFill>
              </a:rPr>
              <a:t>[MM</a:t>
            </a:r>
            <a:r>
              <a:rPr lang="zh-CN" altLang="en-US" sz="2400" dirty="0">
                <a:solidFill>
                  <a:prstClr val="black"/>
                </a:solidFill>
              </a:rPr>
              <a:t>自动</a:t>
            </a:r>
            <a:r>
              <a:rPr lang="en-US" altLang="zh-CN" sz="2400" dirty="0">
                <a:solidFill>
                  <a:prstClr val="black"/>
                </a:solidFill>
              </a:rPr>
              <a:t>]</a:t>
            </a:r>
            <a:r>
              <a:rPr lang="zh-CN" altLang="en-US" sz="2400" dirty="0">
                <a:solidFill>
                  <a:prstClr val="black"/>
                </a:solidFill>
              </a:rPr>
              <a:t>、</a:t>
            </a:r>
            <a:r>
              <a:rPr lang="en-US" altLang="zh-CN" sz="2400" dirty="0">
                <a:solidFill>
                  <a:prstClr val="black"/>
                </a:solidFill>
              </a:rPr>
              <a:t>[NZ</a:t>
            </a:r>
            <a:r>
              <a:rPr lang="zh-CN" altLang="en-US" sz="2400" dirty="0">
                <a:solidFill>
                  <a:prstClr val="black"/>
                </a:solidFill>
              </a:rPr>
              <a:t>自动</a:t>
            </a:r>
            <a:r>
              <a:rPr lang="en-US" altLang="zh-CN" sz="2400" dirty="0">
                <a:solidFill>
                  <a:prstClr val="black"/>
                </a:solidFill>
              </a:rPr>
              <a:t>]</a:t>
            </a:r>
            <a:r>
              <a:rPr lang="zh-CN" altLang="en-US" sz="2400" dirty="0">
                <a:solidFill>
                  <a:prstClr val="black"/>
                </a:solidFill>
              </a:rPr>
              <a:t>、</a:t>
            </a:r>
            <a:r>
              <a:rPr lang="en-US" altLang="zh-CN" sz="2400" dirty="0">
                <a:solidFill>
                  <a:prstClr val="black"/>
                </a:solidFill>
              </a:rPr>
              <a:t>[DS</a:t>
            </a:r>
            <a:r>
              <a:rPr lang="zh-CN" altLang="en-US" sz="2400" dirty="0">
                <a:solidFill>
                  <a:prstClr val="black"/>
                </a:solidFill>
              </a:rPr>
              <a:t>自动</a:t>
            </a:r>
            <a:r>
              <a:rPr lang="en-US" altLang="zh-CN" sz="2400" dirty="0">
                <a:solidFill>
                  <a:prstClr val="black"/>
                </a:solidFill>
              </a:rPr>
              <a:t>]</a:t>
            </a:r>
            <a:r>
              <a:rPr lang="zh-CN" altLang="en-US" sz="2400" dirty="0">
                <a:solidFill>
                  <a:prstClr val="black"/>
                </a:solidFill>
              </a:rPr>
              <a:t>模式。根据光纤类型选择熔接模式。</a:t>
            </a:r>
          </a:p>
          <a:p>
            <a:r>
              <a:rPr lang="zh-CN" altLang="en-US" sz="2400" dirty="0" smtClean="0">
                <a:solidFill>
                  <a:prstClr val="black"/>
                </a:solidFill>
              </a:rPr>
              <a:t>        如果</a:t>
            </a:r>
            <a:r>
              <a:rPr lang="zh-CN" altLang="en-US" sz="2400" dirty="0">
                <a:solidFill>
                  <a:prstClr val="black"/>
                </a:solidFill>
              </a:rPr>
              <a:t>不清楚要熔接的光纤类型，可采用</a:t>
            </a:r>
            <a:r>
              <a:rPr lang="en-US" altLang="zh-CN" sz="2400" dirty="0">
                <a:solidFill>
                  <a:prstClr val="black"/>
                </a:solidFill>
              </a:rPr>
              <a:t>[Auto SM/NZ/DS/BIF/MM]</a:t>
            </a:r>
            <a:r>
              <a:rPr lang="zh-CN" altLang="en-US" sz="2400" dirty="0">
                <a:solidFill>
                  <a:prstClr val="black"/>
                </a:solidFill>
              </a:rPr>
              <a:t>模式，熔接机将会分析光纤的纤芯轮廓，识别光纤类型，如</a:t>
            </a:r>
            <a:r>
              <a:rPr lang="en-US" altLang="zh-CN" sz="2400" dirty="0">
                <a:solidFill>
                  <a:prstClr val="black"/>
                </a:solidFill>
              </a:rPr>
              <a:t>SMF</a:t>
            </a:r>
            <a:r>
              <a:rPr lang="zh-CN" altLang="en-US" sz="2400" dirty="0">
                <a:solidFill>
                  <a:prstClr val="black"/>
                </a:solidFill>
              </a:rPr>
              <a:t>、</a:t>
            </a:r>
            <a:r>
              <a:rPr lang="en-US" altLang="zh-CN" sz="2400" dirty="0">
                <a:solidFill>
                  <a:prstClr val="black"/>
                </a:solidFill>
              </a:rPr>
              <a:t>NZDSF</a:t>
            </a:r>
            <a:r>
              <a:rPr lang="zh-CN" altLang="en-US" sz="2400" dirty="0">
                <a:solidFill>
                  <a:prstClr val="black"/>
                </a:solidFill>
              </a:rPr>
              <a:t>、</a:t>
            </a:r>
            <a:r>
              <a:rPr lang="en-US" altLang="zh-CN" sz="2400" dirty="0">
                <a:solidFill>
                  <a:prstClr val="black"/>
                </a:solidFill>
              </a:rPr>
              <a:t>MMF</a:t>
            </a:r>
            <a:r>
              <a:rPr lang="zh-CN" altLang="en-US" sz="2400" dirty="0">
                <a:solidFill>
                  <a:prstClr val="black"/>
                </a:solidFill>
              </a:rPr>
              <a:t>、</a:t>
            </a:r>
            <a:r>
              <a:rPr lang="en-US" altLang="zh-CN" sz="2400" dirty="0">
                <a:solidFill>
                  <a:prstClr val="black"/>
                </a:solidFill>
              </a:rPr>
              <a:t>BIF</a:t>
            </a:r>
            <a:r>
              <a:rPr lang="zh-CN" altLang="en-US" sz="2400" dirty="0">
                <a:solidFill>
                  <a:prstClr val="black"/>
                </a:solidFill>
              </a:rPr>
              <a:t>等，并自动选择最佳熔接模式。</a:t>
            </a:r>
          </a:p>
          <a:p>
            <a:r>
              <a:rPr lang="en-US" altLang="zh-CN" sz="2400" b="1" dirty="0">
                <a:solidFill>
                  <a:prstClr val="black"/>
                </a:solidFill>
              </a:rPr>
              <a:t>2.</a:t>
            </a:r>
            <a:r>
              <a:rPr lang="zh-CN" altLang="en-US" sz="2400" b="1" dirty="0">
                <a:solidFill>
                  <a:prstClr val="black"/>
                </a:solidFill>
              </a:rPr>
              <a:t>放电校正</a:t>
            </a:r>
          </a:p>
          <a:p>
            <a:r>
              <a:rPr lang="zh-CN" altLang="en-US" sz="2400" dirty="0" smtClean="0">
                <a:solidFill>
                  <a:prstClr val="black"/>
                </a:solidFill>
              </a:rPr>
              <a:t>       大气环境</a:t>
            </a:r>
            <a:r>
              <a:rPr lang="zh-CN" altLang="en-US" sz="2400" dirty="0">
                <a:solidFill>
                  <a:prstClr val="black"/>
                </a:solidFill>
              </a:rPr>
              <a:t>诸如温度、湿度、气压等，总是在不断变化，这使得放电的温度也在不断变化。熔接机内部配有温度传感器，能够把外界环境的参数反馈给控制系统来调整放电强度维持在一个平稳的状态。放电中心位置有时会向左或向右移动，光纤熔接位置相对于放电中心也会偏移，这时需要执行一次放电校正来解决这些问题。电极的磨损和光纤碎屑粘接而造成的放电强度的变化无法通过放电来自动校正。</a:t>
            </a:r>
          </a:p>
          <a:p>
            <a:r>
              <a:rPr lang="zh-CN" altLang="en-US" sz="2400" dirty="0" smtClean="0">
                <a:solidFill>
                  <a:prstClr val="black"/>
                </a:solidFill>
              </a:rPr>
              <a:t>       在</a:t>
            </a:r>
            <a:r>
              <a:rPr lang="en-US" altLang="zh-CN" sz="2400" dirty="0">
                <a:solidFill>
                  <a:prstClr val="black"/>
                </a:solidFill>
              </a:rPr>
              <a:t>[AUTO]</a:t>
            </a:r>
            <a:r>
              <a:rPr lang="zh-CN" altLang="en-US" sz="2400" dirty="0">
                <a:solidFill>
                  <a:prstClr val="black"/>
                </a:solidFill>
              </a:rPr>
              <a:t>模式下熔接机会自动执行放电校正，在其他模式需要人工执行放电校正。</a:t>
            </a:r>
          </a:p>
        </p:txBody>
      </p:sp>
    </p:spTree>
    <p:extLst>
      <p:ext uri="{BB962C8B-B14F-4D97-AF65-F5344CB8AC3E}">
        <p14:creationId xmlns:p14="http://schemas.microsoft.com/office/powerpoint/2010/main" val="22155075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4" name="文本框 3"/>
          <p:cNvSpPr txBox="1"/>
          <p:nvPr/>
        </p:nvSpPr>
        <p:spPr>
          <a:xfrm>
            <a:off x="909955" y="1977101"/>
            <a:ext cx="10276205" cy="3415030"/>
          </a:xfrm>
          <a:prstGeom prst="rect">
            <a:avLst/>
          </a:prstGeom>
          <a:noFill/>
        </p:spPr>
        <p:txBody>
          <a:bodyPr wrap="square" rtlCol="0">
            <a:spAutoFit/>
          </a:bodyPr>
          <a:lstStyle/>
          <a:p>
            <a:r>
              <a:rPr lang="en-US" altLang="zh-CN" sz="2400" b="1" dirty="0">
                <a:solidFill>
                  <a:prstClr val="black"/>
                </a:solidFill>
              </a:rPr>
              <a:t>3.</a:t>
            </a:r>
            <a:r>
              <a:rPr lang="zh-CN" altLang="en-US" sz="2400" b="1" dirty="0">
                <a:solidFill>
                  <a:prstClr val="black"/>
                </a:solidFill>
              </a:rPr>
              <a:t>光纤的制备</a:t>
            </a:r>
          </a:p>
          <a:p>
            <a:r>
              <a:rPr lang="zh-CN" altLang="en-US" sz="2400" dirty="0" smtClean="0">
                <a:solidFill>
                  <a:prstClr val="black"/>
                </a:solidFill>
              </a:rPr>
              <a:t>       前面</a:t>
            </a:r>
            <a:r>
              <a:rPr lang="zh-CN" altLang="en-US" sz="2400" dirty="0">
                <a:solidFill>
                  <a:prstClr val="black"/>
                </a:solidFill>
              </a:rPr>
              <a:t>已讲过，这里不再赘述。</a:t>
            </a:r>
          </a:p>
          <a:p>
            <a:r>
              <a:rPr lang="en-US" altLang="zh-CN" sz="2400" b="1" dirty="0">
                <a:solidFill>
                  <a:prstClr val="black"/>
                </a:solidFill>
              </a:rPr>
              <a:t>4.</a:t>
            </a:r>
            <a:r>
              <a:rPr lang="zh-CN" altLang="en-US" sz="2400" b="1" dirty="0">
                <a:solidFill>
                  <a:prstClr val="black"/>
                </a:solidFill>
              </a:rPr>
              <a:t>光纤放入熔接机</a:t>
            </a:r>
          </a:p>
          <a:p>
            <a:r>
              <a:rPr lang="zh-CN" altLang="en-US" sz="2400" dirty="0" smtClean="0">
                <a:solidFill>
                  <a:prstClr val="black"/>
                </a:solidFill>
              </a:rPr>
              <a:t>        打开</a:t>
            </a:r>
            <a:r>
              <a:rPr lang="zh-CN" altLang="en-US" sz="2400" dirty="0">
                <a:solidFill>
                  <a:prstClr val="black"/>
                </a:solidFill>
              </a:rPr>
              <a:t>防风罩和护套压板，将制备好的光纤放入</a:t>
            </a:r>
            <a:r>
              <a:rPr lang="en-US" altLang="zh-CN" sz="2400" dirty="0">
                <a:solidFill>
                  <a:prstClr val="black"/>
                </a:solidFill>
              </a:rPr>
              <a:t>V</a:t>
            </a:r>
            <a:r>
              <a:rPr lang="zh-CN" altLang="en-US" sz="2400" dirty="0">
                <a:solidFill>
                  <a:prstClr val="black"/>
                </a:solidFill>
              </a:rPr>
              <a:t>型槽并将光纤顶端保持在电极棒与</a:t>
            </a:r>
            <a:r>
              <a:rPr lang="en-US" altLang="zh-CN" sz="2400" dirty="0">
                <a:solidFill>
                  <a:prstClr val="black"/>
                </a:solidFill>
              </a:rPr>
              <a:t>V</a:t>
            </a:r>
            <a:r>
              <a:rPr lang="zh-CN" altLang="en-US" sz="2400" dirty="0">
                <a:solidFill>
                  <a:prstClr val="black"/>
                </a:solidFill>
              </a:rPr>
              <a:t>型槽之间的区域。注意制备好的光纤的端面不要再碰触其他东西以保持光纤端面的质量。</a:t>
            </a:r>
          </a:p>
          <a:p>
            <a:r>
              <a:rPr lang="en-US" altLang="zh-CN" sz="2400" b="1" dirty="0">
                <a:solidFill>
                  <a:prstClr val="black"/>
                </a:solidFill>
              </a:rPr>
              <a:t>5.</a:t>
            </a:r>
            <a:r>
              <a:rPr lang="zh-CN" altLang="en-US" sz="2400" b="1" dirty="0">
                <a:solidFill>
                  <a:prstClr val="black"/>
                </a:solidFill>
              </a:rPr>
              <a:t>熔接</a:t>
            </a:r>
          </a:p>
          <a:p>
            <a:r>
              <a:rPr lang="zh-CN" altLang="en-US" sz="2400" dirty="0" smtClean="0">
                <a:solidFill>
                  <a:prstClr val="black"/>
                </a:solidFill>
              </a:rPr>
              <a:t>       执行</a:t>
            </a:r>
            <a:r>
              <a:rPr lang="zh-CN" altLang="en-US" sz="2400" dirty="0">
                <a:solidFill>
                  <a:prstClr val="black"/>
                </a:solidFill>
              </a:rPr>
              <a:t>熔接操作时，</a:t>
            </a:r>
            <a:r>
              <a:rPr lang="en-US" altLang="zh-CN" sz="2400" dirty="0">
                <a:solidFill>
                  <a:prstClr val="black"/>
                </a:solidFill>
              </a:rPr>
              <a:t>V</a:t>
            </a:r>
            <a:r>
              <a:rPr lang="zh-CN" altLang="en-US" sz="2400" dirty="0">
                <a:solidFill>
                  <a:prstClr val="black"/>
                </a:solidFill>
              </a:rPr>
              <a:t>型槽内的光纤向电极侧移动，电极放电产生的高温使光纤融化，最后完成光纤的接续，同时在显示屏上显示出推定的熔接损耗。</a:t>
            </a:r>
          </a:p>
        </p:txBody>
      </p:sp>
    </p:spTree>
    <p:extLst>
      <p:ext uri="{BB962C8B-B14F-4D97-AF65-F5344CB8AC3E}">
        <p14:creationId xmlns:p14="http://schemas.microsoft.com/office/powerpoint/2010/main" val="19325941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17" name="文本框 16"/>
          <p:cNvSpPr txBox="1"/>
          <p:nvPr/>
        </p:nvSpPr>
        <p:spPr>
          <a:xfrm>
            <a:off x="695960" y="1457960"/>
            <a:ext cx="6401435" cy="460375"/>
          </a:xfrm>
          <a:prstGeom prst="rect">
            <a:avLst/>
          </a:prstGeom>
          <a:noFill/>
        </p:spPr>
        <p:txBody>
          <a:bodyPr wrap="square" rtlCol="0">
            <a:spAutoFit/>
          </a:bodyPr>
          <a:lstStyle/>
          <a:p>
            <a:r>
              <a:rPr lang="zh-CN" altLang="en-US" sz="2400">
                <a:solidFill>
                  <a:prstClr val="black"/>
                </a:solidFill>
              </a:rPr>
              <a:t>熔接损耗增大的原因和解决方法</a:t>
            </a:r>
          </a:p>
        </p:txBody>
      </p:sp>
      <p:pic>
        <p:nvPicPr>
          <p:cNvPr id="19" name="图片 18"/>
          <p:cNvPicPr>
            <a:picLocks noChangeAspect="1"/>
          </p:cNvPicPr>
          <p:nvPr/>
        </p:nvPicPr>
        <p:blipFill>
          <a:blip r:embed="rId3"/>
          <a:stretch>
            <a:fillRect/>
          </a:stretch>
        </p:blipFill>
        <p:spPr>
          <a:xfrm>
            <a:off x="2601595" y="1918335"/>
            <a:ext cx="6357620" cy="4791710"/>
          </a:xfrm>
          <a:prstGeom prst="rect">
            <a:avLst/>
          </a:prstGeom>
        </p:spPr>
      </p:pic>
    </p:spTree>
    <p:extLst>
      <p:ext uri="{BB962C8B-B14F-4D97-AF65-F5344CB8AC3E}">
        <p14:creationId xmlns:p14="http://schemas.microsoft.com/office/powerpoint/2010/main" val="367672336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17" name="文本框 16"/>
          <p:cNvSpPr txBox="1"/>
          <p:nvPr/>
        </p:nvSpPr>
        <p:spPr>
          <a:xfrm>
            <a:off x="695960" y="1457960"/>
            <a:ext cx="6401435" cy="460375"/>
          </a:xfrm>
          <a:prstGeom prst="rect">
            <a:avLst/>
          </a:prstGeom>
          <a:noFill/>
        </p:spPr>
        <p:txBody>
          <a:bodyPr wrap="square" rtlCol="0">
            <a:spAutoFit/>
          </a:bodyPr>
          <a:lstStyle/>
          <a:p>
            <a:r>
              <a:rPr lang="zh-CN" altLang="en-US" sz="2400">
                <a:solidFill>
                  <a:prstClr val="black"/>
                </a:solidFill>
              </a:rPr>
              <a:t>熔接损耗增大的原因和解决方法</a:t>
            </a:r>
          </a:p>
        </p:txBody>
      </p:sp>
      <p:pic>
        <p:nvPicPr>
          <p:cNvPr id="5" name="图片 4"/>
          <p:cNvPicPr>
            <a:picLocks noChangeAspect="1"/>
          </p:cNvPicPr>
          <p:nvPr/>
        </p:nvPicPr>
        <p:blipFill>
          <a:blip r:embed="rId3"/>
          <a:stretch>
            <a:fillRect/>
          </a:stretch>
        </p:blipFill>
        <p:spPr>
          <a:xfrm>
            <a:off x="2510790" y="2026285"/>
            <a:ext cx="6766560" cy="4686935"/>
          </a:xfrm>
          <a:prstGeom prst="rect">
            <a:avLst/>
          </a:prstGeom>
        </p:spPr>
      </p:pic>
    </p:spTree>
    <p:extLst>
      <p:ext uri="{BB962C8B-B14F-4D97-AF65-F5344CB8AC3E}">
        <p14:creationId xmlns:p14="http://schemas.microsoft.com/office/powerpoint/2010/main" val="28529975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17" name="文本框 16"/>
          <p:cNvSpPr txBox="1"/>
          <p:nvPr/>
        </p:nvSpPr>
        <p:spPr>
          <a:xfrm>
            <a:off x="695960" y="1457960"/>
            <a:ext cx="6401435" cy="460375"/>
          </a:xfrm>
          <a:prstGeom prst="rect">
            <a:avLst/>
          </a:prstGeom>
          <a:noFill/>
        </p:spPr>
        <p:txBody>
          <a:bodyPr wrap="square" rtlCol="0">
            <a:spAutoFit/>
          </a:bodyPr>
          <a:lstStyle/>
          <a:p>
            <a:r>
              <a:rPr lang="zh-CN" altLang="en-US" sz="2400">
                <a:solidFill>
                  <a:prstClr val="black"/>
                </a:solidFill>
              </a:rPr>
              <a:t>熔接质量较好的情况</a:t>
            </a:r>
          </a:p>
        </p:txBody>
      </p:sp>
      <p:pic>
        <p:nvPicPr>
          <p:cNvPr id="5" name="图片 4"/>
          <p:cNvPicPr>
            <a:picLocks noChangeAspect="1"/>
          </p:cNvPicPr>
          <p:nvPr/>
        </p:nvPicPr>
        <p:blipFill>
          <a:blip r:embed="rId3"/>
          <a:stretch>
            <a:fillRect/>
          </a:stretch>
        </p:blipFill>
        <p:spPr>
          <a:xfrm>
            <a:off x="2026285" y="2130425"/>
            <a:ext cx="7654925" cy="3364865"/>
          </a:xfrm>
          <a:prstGeom prst="rect">
            <a:avLst/>
          </a:prstGeom>
        </p:spPr>
      </p:pic>
    </p:spTree>
    <p:extLst>
      <p:ext uri="{BB962C8B-B14F-4D97-AF65-F5344CB8AC3E}">
        <p14:creationId xmlns:p14="http://schemas.microsoft.com/office/powerpoint/2010/main" val="11643166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17" name="文本框 16"/>
          <p:cNvSpPr txBox="1"/>
          <p:nvPr/>
        </p:nvSpPr>
        <p:spPr>
          <a:xfrm>
            <a:off x="695960" y="1457960"/>
            <a:ext cx="6401435" cy="460375"/>
          </a:xfrm>
          <a:prstGeom prst="rect">
            <a:avLst/>
          </a:prstGeom>
          <a:noFill/>
        </p:spPr>
        <p:txBody>
          <a:bodyPr wrap="square" rtlCol="0">
            <a:spAutoFit/>
          </a:bodyPr>
          <a:lstStyle/>
          <a:p>
            <a:r>
              <a:rPr lang="en-US" altLang="zh-CN" sz="2400">
                <a:solidFill>
                  <a:prstClr val="black"/>
                </a:solidFill>
              </a:rPr>
              <a:t>6.</a:t>
            </a:r>
            <a:r>
              <a:rPr lang="zh-CN" altLang="en-US" sz="2400">
                <a:solidFill>
                  <a:prstClr val="black"/>
                </a:solidFill>
              </a:rPr>
              <a:t>接头补强保护</a:t>
            </a:r>
          </a:p>
        </p:txBody>
      </p:sp>
      <p:pic>
        <p:nvPicPr>
          <p:cNvPr id="4" name="图片 3"/>
          <p:cNvPicPr>
            <a:picLocks noChangeAspect="1"/>
          </p:cNvPicPr>
          <p:nvPr/>
        </p:nvPicPr>
        <p:blipFill>
          <a:blip r:embed="rId3"/>
          <a:stretch>
            <a:fillRect/>
          </a:stretch>
        </p:blipFill>
        <p:spPr>
          <a:xfrm>
            <a:off x="1380490" y="2179955"/>
            <a:ext cx="9274810" cy="1929765"/>
          </a:xfrm>
          <a:prstGeom prst="rect">
            <a:avLst/>
          </a:prstGeom>
        </p:spPr>
      </p:pic>
      <p:sp>
        <p:nvSpPr>
          <p:cNvPr id="6" name="文本框 5"/>
          <p:cNvSpPr txBox="1"/>
          <p:nvPr/>
        </p:nvSpPr>
        <p:spPr>
          <a:xfrm>
            <a:off x="4526280" y="4685665"/>
            <a:ext cx="4064000" cy="368300"/>
          </a:xfrm>
          <a:prstGeom prst="rect">
            <a:avLst/>
          </a:prstGeom>
          <a:noFill/>
        </p:spPr>
        <p:txBody>
          <a:bodyPr wrap="square" rtlCol="0">
            <a:spAutoFit/>
          </a:bodyPr>
          <a:lstStyle/>
          <a:p>
            <a:r>
              <a:rPr lang="zh-CN" altLang="en-US">
                <a:solidFill>
                  <a:prstClr val="black"/>
                </a:solidFill>
              </a:rPr>
              <a:t>补强良好实例</a:t>
            </a:r>
          </a:p>
        </p:txBody>
      </p:sp>
    </p:spTree>
    <p:extLst>
      <p:ext uri="{BB962C8B-B14F-4D97-AF65-F5344CB8AC3E}">
        <p14:creationId xmlns:p14="http://schemas.microsoft.com/office/powerpoint/2010/main" val="34380968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955" y="371475"/>
            <a:ext cx="8599170" cy="58356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7.7.3  </a:t>
            </a:r>
            <a:r>
              <a:rPr lang="en-US" altLang="zh-CN" sz="3200" dirty="0">
                <a:solidFill>
                  <a:prstClr val="white"/>
                </a:solidFill>
                <a:latin typeface="微软雅黑" panose="020B0503020204020204" pitchFamily="34" charset="-122"/>
                <a:ea typeface="微软雅黑" panose="020B0503020204020204" pitchFamily="34" charset="-122"/>
                <a:sym typeface="+mn-ea"/>
              </a:rPr>
              <a:t>腾仓88S使用方法</a:t>
            </a:r>
          </a:p>
        </p:txBody>
      </p:sp>
      <p:sp>
        <p:nvSpPr>
          <p:cNvPr id="17" name="文本框 16"/>
          <p:cNvSpPr txBox="1"/>
          <p:nvPr/>
        </p:nvSpPr>
        <p:spPr>
          <a:xfrm>
            <a:off x="695960" y="1457960"/>
            <a:ext cx="6401435" cy="460375"/>
          </a:xfrm>
          <a:prstGeom prst="rect">
            <a:avLst/>
          </a:prstGeom>
          <a:noFill/>
        </p:spPr>
        <p:txBody>
          <a:bodyPr wrap="square" rtlCol="0">
            <a:spAutoFit/>
          </a:bodyPr>
          <a:lstStyle/>
          <a:p>
            <a:r>
              <a:rPr lang="en-US" altLang="zh-CN" sz="2400">
                <a:solidFill>
                  <a:prstClr val="black"/>
                </a:solidFill>
              </a:rPr>
              <a:t>6.</a:t>
            </a:r>
            <a:r>
              <a:rPr lang="zh-CN" altLang="en-US" sz="2400">
                <a:solidFill>
                  <a:prstClr val="black"/>
                </a:solidFill>
              </a:rPr>
              <a:t>接头补强保护</a:t>
            </a:r>
          </a:p>
        </p:txBody>
      </p:sp>
      <p:pic>
        <p:nvPicPr>
          <p:cNvPr id="5" name="图片 4"/>
          <p:cNvPicPr>
            <a:picLocks noChangeAspect="1"/>
          </p:cNvPicPr>
          <p:nvPr/>
        </p:nvPicPr>
        <p:blipFill>
          <a:blip r:embed="rId3"/>
          <a:stretch>
            <a:fillRect/>
          </a:stretch>
        </p:blipFill>
        <p:spPr>
          <a:xfrm>
            <a:off x="2194560" y="2162175"/>
            <a:ext cx="8360410" cy="4058285"/>
          </a:xfrm>
          <a:prstGeom prst="rect">
            <a:avLst/>
          </a:prstGeom>
        </p:spPr>
      </p:pic>
    </p:spTree>
    <p:extLst>
      <p:ext uri="{BB962C8B-B14F-4D97-AF65-F5344CB8AC3E}">
        <p14:creationId xmlns:p14="http://schemas.microsoft.com/office/powerpoint/2010/main" val="7137772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674935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621004" y="2429782"/>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第八章</a:t>
              </a:r>
            </a:p>
          </p:txBody>
        </p:sp>
      </p:grpSp>
      <p:sp>
        <p:nvSpPr>
          <p:cNvPr id="13" name="TextBox 7"/>
          <p:cNvSpPr txBox="1"/>
          <p:nvPr/>
        </p:nvSpPr>
        <p:spPr>
          <a:xfrm>
            <a:off x="4893426" y="2899525"/>
            <a:ext cx="6508115" cy="71501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光缆线路测试</a:t>
            </a:r>
          </a:p>
        </p:txBody>
      </p:sp>
      <p:sp>
        <p:nvSpPr>
          <p:cNvPr id="14" name="KSO_Shape"/>
          <p:cNvSpPr>
            <a:spLocks noChangeAspect="1"/>
          </p:cNvSpPr>
          <p:nvPr/>
        </p:nvSpPr>
        <p:spPr bwMode="auto">
          <a:xfrm>
            <a:off x="4893109" y="401553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223309" y="395680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8.1  </a:t>
            </a:r>
            <a:r>
              <a:rPr lang="zh-CN" altLang="en-US" sz="2000" b="0" spc="225" noProof="1">
                <a:solidFill>
                  <a:srgbClr val="FF0000"/>
                </a:solidFill>
                <a:latin typeface="微软雅黑" panose="020B0503020204020204" pitchFamily="34" charset="-122"/>
                <a:ea typeface="微软雅黑" panose="020B0503020204020204" pitchFamily="34" charset="-122"/>
              </a:rPr>
              <a:t>光缆线路测试类型</a:t>
            </a:r>
          </a:p>
        </p:txBody>
      </p:sp>
      <p:cxnSp>
        <p:nvCxnSpPr>
          <p:cNvPr id="29" name="直接连接符 28"/>
          <p:cNvCxnSpPr/>
          <p:nvPr/>
        </p:nvCxnSpPr>
        <p:spPr>
          <a:xfrm flipV="1">
            <a:off x="4893109" y="364247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908984" y="43727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39184" y="431557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8.2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光缆线路测试项目</a:t>
            </a:r>
          </a:p>
        </p:txBody>
      </p:sp>
      <p:sp>
        <p:nvSpPr>
          <p:cNvPr id="8" name="KSO_Shape"/>
          <p:cNvSpPr>
            <a:spLocks noChangeAspect="1"/>
          </p:cNvSpPr>
          <p:nvPr>
            <p:custDataLst>
              <p:tags r:id="rId3"/>
            </p:custDataLst>
          </p:nvPr>
        </p:nvSpPr>
        <p:spPr bwMode="auto">
          <a:xfrm>
            <a:off x="4917556" y="47448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47756" y="4687685"/>
            <a:ext cx="449008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光缆光特性测试</a:t>
            </a:r>
          </a:p>
        </p:txBody>
      </p:sp>
      <p:sp>
        <p:nvSpPr>
          <p:cNvPr id="2" name="KSO_Shape"/>
          <p:cNvSpPr>
            <a:spLocks noChangeAspect="1"/>
          </p:cNvSpPr>
          <p:nvPr>
            <p:custDataLst>
              <p:tags r:id="rId5"/>
            </p:custDataLst>
          </p:nvPr>
        </p:nvSpPr>
        <p:spPr bwMode="auto">
          <a:xfrm>
            <a:off x="4925811" y="50877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256011" y="5030585"/>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对地绝缘电阻测试</a:t>
            </a:r>
          </a:p>
        </p:txBody>
      </p:sp>
      <p:sp>
        <p:nvSpPr>
          <p:cNvPr id="4" name="KSO_Shape"/>
          <p:cNvSpPr>
            <a:spLocks noChangeAspect="1"/>
          </p:cNvSpPr>
          <p:nvPr>
            <p:custDataLst>
              <p:tags r:id="rId7"/>
            </p:custDataLst>
          </p:nvPr>
        </p:nvSpPr>
        <p:spPr bwMode="auto">
          <a:xfrm>
            <a:off x="4934066" y="543063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264266" y="5373485"/>
            <a:ext cx="488950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接地电阻和土壤电阻率测试</a:t>
            </a:r>
          </a:p>
        </p:txBody>
      </p:sp>
    </p:spTree>
    <p:extLst>
      <p:ext uri="{BB962C8B-B14F-4D97-AF65-F5344CB8AC3E}">
        <p14:creationId xmlns:p14="http://schemas.microsoft.com/office/powerpoint/2010/main" val="24588202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0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3" grpId="0"/>
      <p:bldP spid="15" grpId="0"/>
    </p:bld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8.1  </a:t>
            </a:r>
            <a:r>
              <a:rPr lang="en-US" altLang="zh-CN" sz="3200" dirty="0">
                <a:solidFill>
                  <a:prstClr val="white"/>
                </a:solidFill>
                <a:latin typeface="微软雅黑" panose="020B0503020204020204" pitchFamily="34" charset="-122"/>
                <a:ea typeface="微软雅黑" panose="020B0503020204020204" pitchFamily="34" charset="-122"/>
                <a:sym typeface="+mn-ea"/>
              </a:rPr>
              <a:t>光缆线路测试类型</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15" name="文本框 14"/>
          <p:cNvSpPr txBox="1"/>
          <p:nvPr/>
        </p:nvSpPr>
        <p:spPr>
          <a:xfrm>
            <a:off x="841375" y="1915564"/>
            <a:ext cx="10643235" cy="3784600"/>
          </a:xfrm>
          <a:prstGeom prst="rect">
            <a:avLst/>
          </a:prstGeom>
          <a:noFill/>
        </p:spPr>
        <p:txBody>
          <a:bodyPr wrap="square" rtlCol="0">
            <a:spAutoFit/>
          </a:bodyPr>
          <a:lstStyle/>
          <a:p>
            <a:r>
              <a:rPr lang="en-US" altLang="zh-CN" sz="2400" b="1" dirty="0">
                <a:solidFill>
                  <a:prstClr val="black"/>
                </a:solidFill>
              </a:rPr>
              <a:t>1.</a:t>
            </a:r>
            <a:r>
              <a:rPr lang="zh-CN" altLang="en-US" sz="2400" b="1" dirty="0">
                <a:solidFill>
                  <a:prstClr val="black"/>
                </a:solidFill>
              </a:rPr>
              <a:t>光缆线路工程测试</a:t>
            </a:r>
          </a:p>
          <a:p>
            <a:r>
              <a:rPr lang="zh-CN" altLang="en-US" sz="2400" dirty="0" smtClean="0">
                <a:solidFill>
                  <a:prstClr val="black"/>
                </a:solidFill>
              </a:rPr>
              <a:t>        光缆</a:t>
            </a:r>
            <a:r>
              <a:rPr lang="zh-CN" altLang="en-US" sz="2400" dirty="0">
                <a:solidFill>
                  <a:prstClr val="black"/>
                </a:solidFill>
              </a:rPr>
              <a:t>线路工程测试是指在工程建设过程中</a:t>
            </a:r>
            <a:r>
              <a:rPr lang="en-US" altLang="zh-CN" sz="2400" dirty="0">
                <a:solidFill>
                  <a:prstClr val="black"/>
                </a:solidFill>
              </a:rPr>
              <a:t>,</a:t>
            </a:r>
            <a:r>
              <a:rPr lang="zh-CN" altLang="en-US" sz="2400" dirty="0">
                <a:solidFill>
                  <a:prstClr val="black"/>
                </a:solidFill>
              </a:rPr>
              <a:t>对单盘光缆和中继段光缆进行的性能指标检测。光缆线路工程测试是工程技术人员掌握线路性能状况的重要技术手段</a:t>
            </a:r>
            <a:r>
              <a:rPr lang="en-US" altLang="zh-CN" sz="2400" dirty="0">
                <a:solidFill>
                  <a:prstClr val="black"/>
                </a:solidFill>
              </a:rPr>
              <a:t>,</a:t>
            </a:r>
            <a:r>
              <a:rPr lang="zh-CN" altLang="en-US" sz="2400" dirty="0">
                <a:solidFill>
                  <a:prstClr val="black"/>
                </a:solidFill>
              </a:rPr>
              <a:t>也是工程交付的重要技术凭证。</a:t>
            </a:r>
          </a:p>
          <a:p>
            <a:r>
              <a:rPr lang="zh-CN" altLang="en-US" sz="2400" dirty="0" smtClean="0">
                <a:solidFill>
                  <a:prstClr val="black"/>
                </a:solidFill>
              </a:rPr>
              <a:t>       工程</a:t>
            </a:r>
            <a:r>
              <a:rPr lang="zh-CN" altLang="en-US" sz="2400" dirty="0">
                <a:solidFill>
                  <a:prstClr val="black"/>
                </a:solidFill>
              </a:rPr>
              <a:t>测试主要包括</a:t>
            </a:r>
            <a:r>
              <a:rPr lang="zh-CN" altLang="en-US" sz="2400" dirty="0">
                <a:solidFill>
                  <a:srgbClr val="FF0000"/>
                </a:solidFill>
              </a:rPr>
              <a:t>单盘测试</a:t>
            </a:r>
            <a:r>
              <a:rPr lang="zh-CN" altLang="en-US" sz="2400" dirty="0">
                <a:solidFill>
                  <a:prstClr val="black"/>
                </a:solidFill>
              </a:rPr>
              <a:t>和</a:t>
            </a:r>
            <a:r>
              <a:rPr lang="zh-CN" altLang="en-US" sz="2400" dirty="0">
                <a:solidFill>
                  <a:srgbClr val="FF0000"/>
                </a:solidFill>
              </a:rPr>
              <a:t>中继段测试</a:t>
            </a:r>
            <a:r>
              <a:rPr lang="en-US" altLang="zh-CN" sz="2400" dirty="0">
                <a:solidFill>
                  <a:prstClr val="black"/>
                </a:solidFill>
              </a:rPr>
              <a:t>(</a:t>
            </a:r>
            <a:r>
              <a:rPr lang="zh-CN" altLang="en-US" sz="2400" dirty="0">
                <a:solidFill>
                  <a:prstClr val="black"/>
                </a:solidFill>
              </a:rPr>
              <a:t>竣工测试</a:t>
            </a:r>
            <a:r>
              <a:rPr lang="en-US" altLang="zh-CN" sz="2400" dirty="0">
                <a:solidFill>
                  <a:prstClr val="black"/>
                </a:solidFill>
              </a:rPr>
              <a:t>)</a:t>
            </a:r>
            <a:r>
              <a:rPr lang="zh-CN" altLang="en-US" sz="2400" dirty="0">
                <a:solidFill>
                  <a:prstClr val="black"/>
                </a:solidFill>
              </a:rPr>
              <a:t>。</a:t>
            </a:r>
          </a:p>
          <a:p>
            <a:r>
              <a:rPr lang="en-US" altLang="zh-CN" sz="2400" b="1" dirty="0">
                <a:solidFill>
                  <a:prstClr val="black"/>
                </a:solidFill>
              </a:rPr>
              <a:t>2.</a:t>
            </a:r>
            <a:r>
              <a:rPr lang="zh-CN" altLang="en-US" sz="2400" b="1" dirty="0">
                <a:solidFill>
                  <a:prstClr val="black"/>
                </a:solidFill>
              </a:rPr>
              <a:t>光缆线路维护测试</a:t>
            </a:r>
          </a:p>
          <a:p>
            <a:r>
              <a:rPr lang="zh-CN" altLang="en-US" sz="2400" dirty="0" smtClean="0">
                <a:solidFill>
                  <a:prstClr val="black"/>
                </a:solidFill>
              </a:rPr>
              <a:t>       光缆</a:t>
            </a:r>
            <a:r>
              <a:rPr lang="zh-CN" altLang="en-US" sz="2400" dirty="0">
                <a:solidFill>
                  <a:prstClr val="black"/>
                </a:solidFill>
              </a:rPr>
              <a:t>线路维护测试是指光缆线路交付使用后</a:t>
            </a:r>
            <a:r>
              <a:rPr lang="en-US" altLang="zh-CN" sz="2400" dirty="0">
                <a:solidFill>
                  <a:prstClr val="black"/>
                </a:solidFill>
              </a:rPr>
              <a:t>,</a:t>
            </a:r>
            <a:r>
              <a:rPr lang="zh-CN" altLang="en-US" sz="2400" dirty="0">
                <a:solidFill>
                  <a:prstClr val="black"/>
                </a:solidFill>
              </a:rPr>
              <a:t>对线路的实际运行状态进行的性能指标检测。通过光缆线路维护测试</a:t>
            </a:r>
            <a:r>
              <a:rPr lang="en-US" altLang="zh-CN" sz="2400" dirty="0">
                <a:solidFill>
                  <a:prstClr val="black"/>
                </a:solidFill>
              </a:rPr>
              <a:t>,</a:t>
            </a:r>
            <a:r>
              <a:rPr lang="zh-CN" altLang="en-US" sz="2400" dirty="0">
                <a:solidFill>
                  <a:prstClr val="black"/>
                </a:solidFill>
              </a:rPr>
              <a:t>可以准确掌握光缆的工作状态和光缆线路实际运行状况</a:t>
            </a:r>
            <a:r>
              <a:rPr lang="en-US" altLang="zh-CN" sz="2400" dirty="0">
                <a:solidFill>
                  <a:prstClr val="black"/>
                </a:solidFill>
              </a:rPr>
              <a:t>,</a:t>
            </a:r>
            <a:r>
              <a:rPr lang="zh-CN" altLang="en-US" sz="2400" dirty="0">
                <a:solidFill>
                  <a:prstClr val="black"/>
                </a:solidFill>
              </a:rPr>
              <a:t>正确预判可能发生障碍的位置和时间</a:t>
            </a:r>
            <a:r>
              <a:rPr lang="en-US" altLang="zh-CN" sz="2400" dirty="0">
                <a:solidFill>
                  <a:prstClr val="black"/>
                </a:solidFill>
              </a:rPr>
              <a:t>,</a:t>
            </a:r>
            <a:r>
              <a:rPr lang="zh-CN" altLang="en-US" sz="2400" dirty="0">
                <a:solidFill>
                  <a:prstClr val="black"/>
                </a:solidFill>
              </a:rPr>
              <a:t>为光缆线路的正常使用提供可靠的技术保障。</a:t>
            </a:r>
          </a:p>
        </p:txBody>
      </p:sp>
    </p:spTree>
    <p:extLst>
      <p:ext uri="{BB962C8B-B14F-4D97-AF65-F5344CB8AC3E}">
        <p14:creationId xmlns:p14="http://schemas.microsoft.com/office/powerpoint/2010/main" val="30613176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
        <p:nvSpPr>
          <p:cNvPr id="4" name="文本框 3"/>
          <p:cNvSpPr txBox="1"/>
          <p:nvPr/>
        </p:nvSpPr>
        <p:spPr>
          <a:xfrm>
            <a:off x="1319530" y="2316711"/>
            <a:ext cx="10765790" cy="2676525"/>
          </a:xfrm>
          <a:prstGeom prst="rect">
            <a:avLst/>
          </a:prstGeom>
          <a:noFill/>
        </p:spPr>
        <p:txBody>
          <a:bodyPr wrap="square" rtlCol="0">
            <a:spAutoFit/>
          </a:bodyPr>
          <a:lstStyle/>
          <a:p>
            <a:r>
              <a:rPr lang="en-US" altLang="zh-CN" sz="2400" dirty="0" smtClean="0"/>
              <a:t>        (</a:t>
            </a:r>
            <a:r>
              <a:rPr lang="en-US" altLang="zh-CN" sz="2400" dirty="0"/>
              <a:t>1)</a:t>
            </a:r>
            <a:r>
              <a:rPr lang="zh-CN" altLang="en-US" sz="2400" dirty="0"/>
              <a:t>分类代号分为室外型符号、室内型符号、室内外型符号和其他类型符号。</a:t>
            </a:r>
          </a:p>
          <a:p>
            <a:r>
              <a:rPr lang="en-US" altLang="en-US" sz="2400" dirty="0" smtClean="0"/>
              <a:t>        ①</a:t>
            </a:r>
            <a:r>
              <a:rPr lang="en-US" altLang="zh-CN" sz="2400" dirty="0" smtClean="0"/>
              <a:t> </a:t>
            </a:r>
            <a:r>
              <a:rPr lang="zh-CN" altLang="en-US" sz="2400" dirty="0"/>
              <a:t>室外型符号含义如下。</a:t>
            </a:r>
          </a:p>
          <a:p>
            <a:r>
              <a:rPr lang="en-US" altLang="zh-CN" sz="2400" dirty="0" smtClean="0"/>
              <a:t>        GY</a:t>
            </a:r>
            <a:r>
              <a:rPr lang="en-US" altLang="zh-CN" sz="2400" dirty="0"/>
              <a:t>—</a:t>
            </a:r>
            <a:r>
              <a:rPr lang="zh-CN" altLang="en-US" sz="2400" dirty="0"/>
              <a:t>通信用室（野）外光缆</a:t>
            </a:r>
          </a:p>
          <a:p>
            <a:r>
              <a:rPr lang="en-US" altLang="zh-CN" sz="2400" dirty="0" smtClean="0"/>
              <a:t>        GYC</a:t>
            </a:r>
            <a:r>
              <a:rPr lang="en-US" altLang="zh-CN" sz="2400" dirty="0"/>
              <a:t>—</a:t>
            </a:r>
            <a:r>
              <a:rPr lang="zh-CN" altLang="en-US" sz="2400" dirty="0"/>
              <a:t>通信用气吹布放微型室外光缆</a:t>
            </a:r>
          </a:p>
          <a:p>
            <a:r>
              <a:rPr lang="en-US" altLang="zh-CN" sz="2400" dirty="0" smtClean="0"/>
              <a:t>        GYL</a:t>
            </a:r>
            <a:r>
              <a:rPr lang="en-US" altLang="zh-CN" sz="2400" dirty="0"/>
              <a:t>—</a:t>
            </a:r>
            <a:r>
              <a:rPr lang="zh-CN" altLang="en-US" sz="2400" dirty="0"/>
              <a:t>通信用室外路面微槽敷设光缆</a:t>
            </a:r>
          </a:p>
          <a:p>
            <a:r>
              <a:rPr lang="en-US" altLang="zh-CN" sz="2400" dirty="0" smtClean="0"/>
              <a:t>        GYP</a:t>
            </a:r>
            <a:r>
              <a:rPr lang="en-US" altLang="zh-CN" sz="2400" dirty="0"/>
              <a:t>—</a:t>
            </a:r>
            <a:r>
              <a:rPr lang="zh-CN" altLang="en-US" sz="2400" dirty="0"/>
              <a:t>通信用室外防鼠啮排水管道光缆</a:t>
            </a:r>
          </a:p>
          <a:p>
            <a:r>
              <a:rPr lang="en-US" altLang="zh-CN" sz="2400" dirty="0" smtClean="0"/>
              <a:t>        GYQ</a:t>
            </a:r>
            <a:r>
              <a:rPr lang="en-US" altLang="zh-CN" sz="2400" dirty="0"/>
              <a:t>—</a:t>
            </a:r>
            <a:r>
              <a:rPr lang="zh-CN" altLang="en-US" sz="2400" dirty="0"/>
              <a:t>通信用轻型室外光缆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00931" y="2392837"/>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第八章</a:t>
              </a:r>
            </a:p>
          </p:txBody>
        </p:sp>
      </p:grpSp>
      <p:sp>
        <p:nvSpPr>
          <p:cNvPr id="13" name="TextBox 7"/>
          <p:cNvSpPr txBox="1"/>
          <p:nvPr/>
        </p:nvSpPr>
        <p:spPr>
          <a:xfrm>
            <a:off x="4773353" y="2862580"/>
            <a:ext cx="6508115" cy="71501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光缆线路测试</a:t>
            </a:r>
          </a:p>
        </p:txBody>
      </p:sp>
      <p:sp>
        <p:nvSpPr>
          <p:cNvPr id="14" name="KSO_Shape"/>
          <p:cNvSpPr>
            <a:spLocks noChangeAspect="1"/>
          </p:cNvSpPr>
          <p:nvPr/>
        </p:nvSpPr>
        <p:spPr bwMode="auto">
          <a:xfrm>
            <a:off x="4773036" y="3978593"/>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03236" y="391985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8.1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光缆线路测试类型</a:t>
            </a:r>
          </a:p>
        </p:txBody>
      </p:sp>
      <p:cxnSp>
        <p:nvCxnSpPr>
          <p:cNvPr id="29" name="直接连接符 28"/>
          <p:cNvCxnSpPr/>
          <p:nvPr/>
        </p:nvCxnSpPr>
        <p:spPr>
          <a:xfrm flipV="1">
            <a:off x="4773036" y="3605530"/>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788911" y="433578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19111" y="427863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 8.2  </a:t>
            </a:r>
            <a:r>
              <a:rPr lang="zh-CN" altLang="en-US" sz="2000" b="0" spc="225" noProof="1">
                <a:solidFill>
                  <a:srgbClr val="FF0000"/>
                </a:solidFill>
                <a:latin typeface="微软雅黑" panose="020B0503020204020204" pitchFamily="34" charset="-122"/>
                <a:ea typeface="微软雅黑" panose="020B0503020204020204" pitchFamily="34" charset="-122"/>
              </a:rPr>
              <a:t>光缆线路测试项目</a:t>
            </a:r>
          </a:p>
        </p:txBody>
      </p:sp>
      <p:sp>
        <p:nvSpPr>
          <p:cNvPr id="8" name="KSO_Shape"/>
          <p:cNvSpPr>
            <a:spLocks noChangeAspect="1"/>
          </p:cNvSpPr>
          <p:nvPr>
            <p:custDataLst>
              <p:tags r:id="rId3"/>
            </p:custDataLst>
          </p:nvPr>
        </p:nvSpPr>
        <p:spPr bwMode="auto">
          <a:xfrm>
            <a:off x="4797483" y="470789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27683" y="4650740"/>
            <a:ext cx="449008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8.3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光缆光特性测试</a:t>
            </a:r>
          </a:p>
        </p:txBody>
      </p:sp>
      <p:sp>
        <p:nvSpPr>
          <p:cNvPr id="2" name="KSO_Shape"/>
          <p:cNvSpPr>
            <a:spLocks noChangeAspect="1"/>
          </p:cNvSpPr>
          <p:nvPr>
            <p:custDataLst>
              <p:tags r:id="rId5"/>
            </p:custDataLst>
          </p:nvPr>
        </p:nvSpPr>
        <p:spPr bwMode="auto">
          <a:xfrm>
            <a:off x="4805738" y="505079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135938" y="4993640"/>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对地绝缘电阻测试</a:t>
            </a:r>
          </a:p>
        </p:txBody>
      </p:sp>
      <p:sp>
        <p:nvSpPr>
          <p:cNvPr id="4" name="KSO_Shape"/>
          <p:cNvSpPr>
            <a:spLocks noChangeAspect="1"/>
          </p:cNvSpPr>
          <p:nvPr>
            <p:custDataLst>
              <p:tags r:id="rId7"/>
            </p:custDataLst>
          </p:nvPr>
        </p:nvSpPr>
        <p:spPr bwMode="auto">
          <a:xfrm>
            <a:off x="4813993" y="539369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144193" y="5336540"/>
            <a:ext cx="488950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接地电阻和土壤电阻率测试</a:t>
            </a:r>
          </a:p>
        </p:txBody>
      </p:sp>
    </p:spTree>
    <p:extLst>
      <p:ext uri="{BB962C8B-B14F-4D97-AF65-F5344CB8AC3E}">
        <p14:creationId xmlns:p14="http://schemas.microsoft.com/office/powerpoint/2010/main" val="25379326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0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8.2  </a:t>
            </a:r>
            <a:r>
              <a:rPr lang="en-US" altLang="zh-CN" sz="3200" dirty="0">
                <a:solidFill>
                  <a:prstClr val="white"/>
                </a:solidFill>
                <a:latin typeface="微软雅黑" panose="020B0503020204020204" pitchFamily="34" charset="-122"/>
                <a:ea typeface="微软雅黑" panose="020B0503020204020204" pitchFamily="34" charset="-122"/>
                <a:sym typeface="+mn-ea"/>
              </a:rPr>
              <a:t>光缆线路测试项目</a:t>
            </a:r>
            <a:endParaRPr lang="en-US" altLang="zh-CN" sz="3200" dirty="0">
              <a:solidFill>
                <a:prstClr val="white"/>
              </a:solidFill>
              <a:latin typeface="微软雅黑" panose="020B0503020204020204" pitchFamily="34" charset="-122"/>
              <a:ea typeface="微软雅黑" panose="020B0503020204020204" pitchFamily="34" charset="-122"/>
            </a:endParaRPr>
          </a:p>
        </p:txBody>
      </p:sp>
      <p:pic>
        <p:nvPicPr>
          <p:cNvPr id="4" name="图片 3"/>
          <p:cNvPicPr>
            <a:picLocks noChangeAspect="1"/>
          </p:cNvPicPr>
          <p:nvPr/>
        </p:nvPicPr>
        <p:blipFill>
          <a:blip r:embed="rId3"/>
          <a:stretch>
            <a:fillRect/>
          </a:stretch>
        </p:blipFill>
        <p:spPr>
          <a:xfrm>
            <a:off x="1639570" y="2437765"/>
            <a:ext cx="8912225" cy="2950210"/>
          </a:xfrm>
          <a:prstGeom prst="rect">
            <a:avLst/>
          </a:prstGeom>
        </p:spPr>
      </p:pic>
      <p:sp>
        <p:nvSpPr>
          <p:cNvPr id="5" name="文本框 4"/>
          <p:cNvSpPr txBox="1"/>
          <p:nvPr/>
        </p:nvSpPr>
        <p:spPr>
          <a:xfrm>
            <a:off x="1186180" y="1602740"/>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光缆线路工程测试项目</a:t>
            </a:r>
          </a:p>
        </p:txBody>
      </p:sp>
    </p:spTree>
    <p:extLst>
      <p:ext uri="{BB962C8B-B14F-4D97-AF65-F5344CB8AC3E}">
        <p14:creationId xmlns:p14="http://schemas.microsoft.com/office/powerpoint/2010/main" val="35721383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8.2  </a:t>
            </a:r>
            <a:r>
              <a:rPr lang="en-US" altLang="zh-CN" sz="3200" dirty="0">
                <a:solidFill>
                  <a:prstClr val="white"/>
                </a:solidFill>
                <a:latin typeface="微软雅黑" panose="020B0503020204020204" pitchFamily="34" charset="-122"/>
                <a:ea typeface="微软雅黑" panose="020B0503020204020204" pitchFamily="34" charset="-122"/>
                <a:sym typeface="+mn-ea"/>
              </a:rPr>
              <a:t>光缆线路测试项目</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1186180" y="1602740"/>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光缆线路维护测试项目</a:t>
            </a:r>
          </a:p>
        </p:txBody>
      </p:sp>
      <p:pic>
        <p:nvPicPr>
          <p:cNvPr id="6" name="图片 5"/>
          <p:cNvPicPr>
            <a:picLocks noChangeAspect="1"/>
          </p:cNvPicPr>
          <p:nvPr/>
        </p:nvPicPr>
        <p:blipFill>
          <a:blip r:embed="rId3"/>
          <a:stretch>
            <a:fillRect/>
          </a:stretch>
        </p:blipFill>
        <p:spPr>
          <a:xfrm>
            <a:off x="1485265" y="2454275"/>
            <a:ext cx="8818880" cy="3407410"/>
          </a:xfrm>
          <a:prstGeom prst="rect">
            <a:avLst/>
          </a:prstGeom>
        </p:spPr>
      </p:pic>
    </p:spTree>
    <p:extLst>
      <p:ext uri="{BB962C8B-B14F-4D97-AF65-F5344CB8AC3E}">
        <p14:creationId xmlns:p14="http://schemas.microsoft.com/office/powerpoint/2010/main" val="14175668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722604" y="2475964"/>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第八章</a:t>
              </a:r>
            </a:p>
          </p:txBody>
        </p:sp>
      </p:grpSp>
      <p:sp>
        <p:nvSpPr>
          <p:cNvPr id="13" name="TextBox 7"/>
          <p:cNvSpPr txBox="1"/>
          <p:nvPr/>
        </p:nvSpPr>
        <p:spPr>
          <a:xfrm>
            <a:off x="4995026" y="2945707"/>
            <a:ext cx="6508115" cy="71501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光缆线路测试</a:t>
            </a:r>
          </a:p>
        </p:txBody>
      </p:sp>
      <p:sp>
        <p:nvSpPr>
          <p:cNvPr id="14" name="KSO_Shape"/>
          <p:cNvSpPr>
            <a:spLocks noChangeAspect="1"/>
          </p:cNvSpPr>
          <p:nvPr/>
        </p:nvSpPr>
        <p:spPr bwMode="auto">
          <a:xfrm>
            <a:off x="4994709" y="4061720"/>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324909" y="4002982"/>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8.1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光缆线路测试类型</a:t>
            </a:r>
          </a:p>
        </p:txBody>
      </p:sp>
      <p:cxnSp>
        <p:nvCxnSpPr>
          <p:cNvPr id="29" name="直接连接符 28"/>
          <p:cNvCxnSpPr/>
          <p:nvPr/>
        </p:nvCxnSpPr>
        <p:spPr>
          <a:xfrm flipV="1">
            <a:off x="4994709" y="3688657"/>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010584" y="441890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340784" y="4361757"/>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8.2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光缆线路测试项目</a:t>
            </a:r>
          </a:p>
        </p:txBody>
      </p:sp>
      <p:sp>
        <p:nvSpPr>
          <p:cNvPr id="8" name="KSO_Shape"/>
          <p:cNvSpPr>
            <a:spLocks noChangeAspect="1"/>
          </p:cNvSpPr>
          <p:nvPr>
            <p:custDataLst>
              <p:tags r:id="rId3"/>
            </p:custDataLst>
          </p:nvPr>
        </p:nvSpPr>
        <p:spPr bwMode="auto">
          <a:xfrm>
            <a:off x="5019156" y="47910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349356" y="4733867"/>
            <a:ext cx="449008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8.3  </a:t>
            </a:r>
            <a:r>
              <a:rPr lang="zh-CN" altLang="en-US" sz="2000" b="0" spc="225" noProof="1">
                <a:solidFill>
                  <a:srgbClr val="FF0000"/>
                </a:solidFill>
                <a:latin typeface="微软雅黑" panose="020B0503020204020204" pitchFamily="34" charset="-122"/>
                <a:ea typeface="微软雅黑" panose="020B0503020204020204" pitchFamily="34" charset="-122"/>
              </a:rPr>
              <a:t>光缆光特性测试</a:t>
            </a:r>
          </a:p>
        </p:txBody>
      </p:sp>
      <p:sp>
        <p:nvSpPr>
          <p:cNvPr id="2" name="KSO_Shape"/>
          <p:cNvSpPr>
            <a:spLocks noChangeAspect="1"/>
          </p:cNvSpPr>
          <p:nvPr>
            <p:custDataLst>
              <p:tags r:id="rId5"/>
            </p:custDataLst>
          </p:nvPr>
        </p:nvSpPr>
        <p:spPr bwMode="auto">
          <a:xfrm>
            <a:off x="5027411" y="51339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357611" y="5076767"/>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8.4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对地绝缘电阻测试</a:t>
            </a:r>
          </a:p>
        </p:txBody>
      </p:sp>
      <p:sp>
        <p:nvSpPr>
          <p:cNvPr id="4" name="KSO_Shape"/>
          <p:cNvSpPr>
            <a:spLocks noChangeAspect="1"/>
          </p:cNvSpPr>
          <p:nvPr>
            <p:custDataLst>
              <p:tags r:id="rId7"/>
            </p:custDataLst>
          </p:nvPr>
        </p:nvSpPr>
        <p:spPr bwMode="auto">
          <a:xfrm>
            <a:off x="5035666" y="5476817"/>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365866" y="5419667"/>
            <a:ext cx="488950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接地电阻和土壤电阻率测试</a:t>
            </a:r>
          </a:p>
        </p:txBody>
      </p:sp>
    </p:spTree>
    <p:extLst>
      <p:ext uri="{BB962C8B-B14F-4D97-AF65-F5344CB8AC3E}">
        <p14:creationId xmlns:p14="http://schemas.microsoft.com/office/powerpoint/2010/main" val="9141263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0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  </a:t>
            </a:r>
            <a:r>
              <a:rPr lang="en-US" altLang="zh-CN" sz="3200" dirty="0">
                <a:solidFill>
                  <a:prstClr val="white"/>
                </a:solidFill>
                <a:latin typeface="微软雅黑" panose="020B0503020204020204" pitchFamily="34" charset="-122"/>
                <a:ea typeface="微软雅黑" panose="020B0503020204020204" pitchFamily="34" charset="-122"/>
                <a:sym typeface="+mn-ea"/>
              </a:rPr>
              <a:t>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4326255" y="26276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单盘光缆光特性测试</a:t>
            </a:r>
          </a:p>
        </p:txBody>
      </p:sp>
      <p:sp>
        <p:nvSpPr>
          <p:cNvPr id="7" name="Oval 9"/>
          <p:cNvSpPr/>
          <p:nvPr>
            <p:custDataLst>
              <p:tags r:id="rId2"/>
            </p:custDataLst>
          </p:nvPr>
        </p:nvSpPr>
        <p:spPr>
          <a:xfrm>
            <a:off x="2586038" y="26990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8.3.1</a:t>
            </a:r>
          </a:p>
        </p:txBody>
      </p:sp>
      <p:sp>
        <p:nvSpPr>
          <p:cNvPr id="8198" name="文本框 34"/>
          <p:cNvSpPr/>
          <p:nvPr>
            <p:custDataLst>
              <p:tags r:id="rId3"/>
            </p:custDataLst>
          </p:nvPr>
        </p:nvSpPr>
        <p:spPr>
          <a:xfrm>
            <a:off x="4183380" y="379539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prstClr val="black"/>
                </a:solidFill>
                <a:latin typeface="微软雅黑" panose="020B0503020204020204" pitchFamily="34" charset="-122"/>
                <a:ea typeface="微软雅黑" panose="020B0503020204020204" pitchFamily="34" charset="-122"/>
              </a:rPr>
              <a:t>中继段光特性测试</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570163" y="390779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8.3.2</a:t>
            </a:r>
          </a:p>
        </p:txBody>
      </p:sp>
    </p:spTree>
    <p:extLst>
      <p:ext uri="{BB962C8B-B14F-4D97-AF65-F5344CB8AC3E}">
        <p14:creationId xmlns:p14="http://schemas.microsoft.com/office/powerpoint/2010/main" val="404398294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5" name="文本框 4"/>
          <p:cNvSpPr txBox="1"/>
          <p:nvPr/>
        </p:nvSpPr>
        <p:spPr>
          <a:xfrm>
            <a:off x="996950" y="1591310"/>
            <a:ext cx="406400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衰减测量</a:t>
            </a:r>
          </a:p>
        </p:txBody>
      </p:sp>
      <p:sp>
        <p:nvSpPr>
          <p:cNvPr id="6" name="文本框 5"/>
          <p:cNvSpPr txBox="1"/>
          <p:nvPr/>
        </p:nvSpPr>
        <p:spPr>
          <a:xfrm>
            <a:off x="1097915" y="2259330"/>
            <a:ext cx="10398125" cy="1568450"/>
          </a:xfrm>
          <a:prstGeom prst="rect">
            <a:avLst/>
          </a:prstGeom>
          <a:noFill/>
        </p:spPr>
        <p:txBody>
          <a:bodyPr wrap="square" rtlCol="0">
            <a:spAutoFit/>
          </a:bodyPr>
          <a:lstStyle/>
          <a:p>
            <a:r>
              <a:rPr lang="zh-CN" altLang="en-US" sz="2400" dirty="0" smtClean="0">
                <a:solidFill>
                  <a:prstClr val="black"/>
                </a:solidFill>
              </a:rPr>
              <a:t>        光信号</a:t>
            </a:r>
            <a:r>
              <a:rPr lang="zh-CN" altLang="en-US" sz="2400" dirty="0">
                <a:solidFill>
                  <a:prstClr val="black"/>
                </a:solidFill>
              </a:rPr>
              <a:t>在光纤中传播时</a:t>
            </a:r>
            <a:r>
              <a:rPr lang="en-US" altLang="zh-CN" sz="2400" dirty="0">
                <a:solidFill>
                  <a:prstClr val="black"/>
                </a:solidFill>
              </a:rPr>
              <a:t>,</a:t>
            </a:r>
            <a:r>
              <a:rPr lang="zh-CN" altLang="en-US" sz="2400" dirty="0">
                <a:solidFill>
                  <a:prstClr val="black"/>
                </a:solidFill>
              </a:rPr>
              <a:t>随着传输距离的增加</a:t>
            </a:r>
            <a:r>
              <a:rPr lang="en-US" altLang="zh-CN" sz="2400" dirty="0">
                <a:solidFill>
                  <a:prstClr val="black"/>
                </a:solidFill>
              </a:rPr>
              <a:t>,</a:t>
            </a:r>
            <a:r>
              <a:rPr lang="zh-CN" altLang="en-US" sz="2400" dirty="0">
                <a:solidFill>
                  <a:prstClr val="black"/>
                </a:solidFill>
              </a:rPr>
              <a:t>光功率不断减小</a:t>
            </a:r>
            <a:r>
              <a:rPr lang="en-US" altLang="zh-CN" sz="2400" dirty="0">
                <a:solidFill>
                  <a:prstClr val="black"/>
                </a:solidFill>
              </a:rPr>
              <a:t>,</a:t>
            </a:r>
            <a:r>
              <a:rPr lang="zh-CN" altLang="en-US" sz="2400" dirty="0">
                <a:solidFill>
                  <a:prstClr val="black"/>
                </a:solidFill>
              </a:rPr>
              <a:t>这种现象称为光纤的衰减。光纤中的光衰减与光纤类型、光纤长度以及工作波长有关。</a:t>
            </a:r>
          </a:p>
          <a:p>
            <a:r>
              <a:rPr lang="zh-CN" altLang="en-US" sz="2400" dirty="0">
                <a:solidFill>
                  <a:prstClr val="black"/>
                </a:solidFill>
              </a:rPr>
              <a:t>若光纤中传输的光波波长为</a:t>
            </a:r>
            <a:r>
              <a:rPr lang="en-US" altLang="zh-CN" sz="2400" dirty="0">
                <a:solidFill>
                  <a:prstClr val="black"/>
                </a:solidFill>
              </a:rPr>
              <a:t>λ,</a:t>
            </a:r>
            <a:r>
              <a:rPr lang="zh-CN" altLang="en-US" sz="2400" dirty="0">
                <a:solidFill>
                  <a:prstClr val="black"/>
                </a:solidFill>
              </a:rPr>
              <a:t>一段光纤上距离为</a:t>
            </a:r>
            <a:r>
              <a:rPr lang="en-US" altLang="zh-CN" sz="2400" dirty="0">
                <a:solidFill>
                  <a:prstClr val="black"/>
                </a:solidFill>
              </a:rPr>
              <a:t>L(km)</a:t>
            </a:r>
            <a:r>
              <a:rPr lang="zh-CN" altLang="en-US" sz="2400" dirty="0">
                <a:solidFill>
                  <a:prstClr val="black"/>
                </a:solidFill>
              </a:rPr>
              <a:t>的两个横截面</a:t>
            </a:r>
            <a:r>
              <a:rPr lang="en-US" altLang="zh-CN" sz="2400" dirty="0">
                <a:solidFill>
                  <a:prstClr val="black"/>
                </a:solidFill>
              </a:rPr>
              <a:t>1</a:t>
            </a:r>
            <a:r>
              <a:rPr lang="zh-CN" altLang="en-US" sz="2400" dirty="0">
                <a:solidFill>
                  <a:prstClr val="black"/>
                </a:solidFill>
              </a:rPr>
              <a:t>和</a:t>
            </a:r>
            <a:r>
              <a:rPr lang="en-US" altLang="zh-CN" sz="2400" dirty="0">
                <a:solidFill>
                  <a:prstClr val="black"/>
                </a:solidFill>
              </a:rPr>
              <a:t>2</a:t>
            </a:r>
            <a:r>
              <a:rPr lang="zh-CN" altLang="en-US" sz="2400" dirty="0">
                <a:solidFill>
                  <a:prstClr val="black"/>
                </a:solidFill>
              </a:rPr>
              <a:t>之间的衰减</a:t>
            </a:r>
            <a:r>
              <a:rPr lang="en-US" altLang="zh-CN" sz="2400" dirty="0">
                <a:solidFill>
                  <a:prstClr val="black"/>
                </a:solidFill>
              </a:rPr>
              <a:t>A(λ)</a:t>
            </a:r>
            <a:r>
              <a:rPr lang="zh-CN" altLang="en-US" sz="2400" dirty="0">
                <a:solidFill>
                  <a:prstClr val="black"/>
                </a:solidFill>
              </a:rPr>
              <a:t>的计算公式为</a:t>
            </a:r>
          </a:p>
        </p:txBody>
      </p:sp>
      <p:pic>
        <p:nvPicPr>
          <p:cNvPr id="7" name="图片 6"/>
          <p:cNvPicPr>
            <a:picLocks noChangeAspect="1"/>
          </p:cNvPicPr>
          <p:nvPr/>
        </p:nvPicPr>
        <p:blipFill>
          <a:blip r:embed="rId3"/>
          <a:stretch>
            <a:fillRect/>
          </a:stretch>
        </p:blipFill>
        <p:spPr>
          <a:xfrm>
            <a:off x="1363980" y="3922337"/>
            <a:ext cx="10132060" cy="2612390"/>
          </a:xfrm>
          <a:prstGeom prst="rect">
            <a:avLst/>
          </a:prstGeom>
        </p:spPr>
      </p:pic>
    </p:spTree>
    <p:extLst>
      <p:ext uri="{BB962C8B-B14F-4D97-AF65-F5344CB8AC3E}">
        <p14:creationId xmlns:p14="http://schemas.microsoft.com/office/powerpoint/2010/main" val="42032670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75055" y="1535430"/>
            <a:ext cx="8906510" cy="829945"/>
          </a:xfrm>
          <a:prstGeom prst="rect">
            <a:avLst/>
          </a:prstGeom>
          <a:noFill/>
        </p:spPr>
        <p:txBody>
          <a:bodyPr wrap="square" rtlCol="0">
            <a:spAutoFit/>
          </a:bodyPr>
          <a:lstStyle/>
          <a:p>
            <a:r>
              <a:rPr lang="zh-CN" altLang="en-US" sz="2400" dirty="0" smtClean="0">
                <a:solidFill>
                  <a:prstClr val="black"/>
                </a:solidFill>
              </a:rPr>
              <a:t>       通常</a:t>
            </a:r>
            <a:r>
              <a:rPr lang="zh-CN" altLang="en-US" sz="2400" dirty="0">
                <a:solidFill>
                  <a:prstClr val="black"/>
                </a:solidFill>
              </a:rPr>
              <a:t>，光纤衰减性能的好坏可用单位长度光纤的衰减来衡量。若用</a:t>
            </a:r>
            <a:r>
              <a:rPr lang="en-US" altLang="zh-CN" sz="2400" dirty="0">
                <a:solidFill>
                  <a:prstClr val="black"/>
                </a:solidFill>
              </a:rPr>
              <a:t>“L”</a:t>
            </a:r>
            <a:r>
              <a:rPr lang="zh-CN" altLang="en-US" sz="2400" dirty="0">
                <a:solidFill>
                  <a:prstClr val="black"/>
                </a:solidFill>
              </a:rPr>
              <a:t>表示光纤的长度，则衰减系数</a:t>
            </a:r>
            <a:r>
              <a:rPr lang="en-US" altLang="zh-CN" sz="2400" dirty="0">
                <a:solidFill>
                  <a:prstClr val="black"/>
                </a:solidFill>
              </a:rPr>
              <a:t>α</a:t>
            </a:r>
            <a:r>
              <a:rPr lang="zh-CN" altLang="en-US" sz="2400" dirty="0">
                <a:solidFill>
                  <a:prstClr val="black"/>
                </a:solidFill>
              </a:rPr>
              <a:t>（</a:t>
            </a:r>
            <a:r>
              <a:rPr lang="en-US" altLang="zh-CN" sz="2400" dirty="0">
                <a:solidFill>
                  <a:prstClr val="black"/>
                </a:solidFill>
              </a:rPr>
              <a:t>λ</a:t>
            </a:r>
            <a:r>
              <a:rPr lang="zh-CN" altLang="en-US" sz="2400" dirty="0">
                <a:solidFill>
                  <a:prstClr val="black"/>
                </a:solidFill>
              </a:rPr>
              <a:t>）可表示为</a:t>
            </a:r>
            <a:r>
              <a:rPr lang="en-US" altLang="zh-CN" sz="2400" dirty="0">
                <a:solidFill>
                  <a:prstClr val="black"/>
                </a:solidFill>
              </a:rPr>
              <a:t>:</a:t>
            </a:r>
          </a:p>
        </p:txBody>
      </p:sp>
      <p:pic>
        <p:nvPicPr>
          <p:cNvPr id="6" name="图片 5"/>
          <p:cNvPicPr>
            <a:picLocks noChangeAspect="1"/>
          </p:cNvPicPr>
          <p:nvPr/>
        </p:nvPicPr>
        <p:blipFill>
          <a:blip r:embed="rId3"/>
          <a:stretch>
            <a:fillRect/>
          </a:stretch>
        </p:blipFill>
        <p:spPr>
          <a:xfrm>
            <a:off x="2938145" y="2742565"/>
            <a:ext cx="6071235" cy="3262630"/>
          </a:xfrm>
          <a:prstGeom prst="rect">
            <a:avLst/>
          </a:prstGeom>
        </p:spPr>
      </p:pic>
    </p:spTree>
    <p:extLst>
      <p:ext uri="{BB962C8B-B14F-4D97-AF65-F5344CB8AC3E}">
        <p14:creationId xmlns:p14="http://schemas.microsoft.com/office/powerpoint/2010/main" val="24804392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84291" y="1988013"/>
            <a:ext cx="9186545" cy="461665"/>
          </a:xfrm>
          <a:prstGeom prst="rect">
            <a:avLst/>
          </a:prstGeom>
          <a:noFill/>
        </p:spPr>
        <p:txBody>
          <a:bodyPr wrap="square" rtlCol="0">
            <a:spAutoFit/>
          </a:bodyPr>
          <a:lstStyle/>
          <a:p>
            <a:r>
              <a:rPr lang="zh-CN" altLang="en-US" sz="2400" dirty="0" smtClean="0">
                <a:solidFill>
                  <a:prstClr val="black"/>
                </a:solidFill>
              </a:rPr>
              <a:t>       常用</a:t>
            </a:r>
            <a:r>
              <a:rPr lang="zh-CN" altLang="en-US" sz="2400" dirty="0">
                <a:solidFill>
                  <a:prstClr val="black"/>
                </a:solidFill>
              </a:rPr>
              <a:t>的光纤衰减测量方法有截断法、后向散射法和插入法三种。</a:t>
            </a:r>
          </a:p>
        </p:txBody>
      </p:sp>
      <p:pic>
        <p:nvPicPr>
          <p:cNvPr id="5" name="图片 4"/>
          <p:cNvPicPr>
            <a:picLocks noChangeAspect="1"/>
          </p:cNvPicPr>
          <p:nvPr/>
        </p:nvPicPr>
        <p:blipFill>
          <a:blip r:embed="rId3"/>
          <a:stretch>
            <a:fillRect/>
          </a:stretch>
        </p:blipFill>
        <p:spPr>
          <a:xfrm>
            <a:off x="1285298" y="2973359"/>
            <a:ext cx="9467215" cy="2673350"/>
          </a:xfrm>
          <a:prstGeom prst="rect">
            <a:avLst/>
          </a:prstGeom>
        </p:spPr>
      </p:pic>
    </p:spTree>
    <p:extLst>
      <p:ext uri="{BB962C8B-B14F-4D97-AF65-F5344CB8AC3E}">
        <p14:creationId xmlns:p14="http://schemas.microsoft.com/office/powerpoint/2010/main" val="257676080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pic>
        <p:nvPicPr>
          <p:cNvPr id="5" name="图片 4"/>
          <p:cNvPicPr>
            <a:picLocks noChangeAspect="1"/>
          </p:cNvPicPr>
          <p:nvPr/>
        </p:nvPicPr>
        <p:blipFill>
          <a:blip r:embed="rId3"/>
          <a:stretch>
            <a:fillRect/>
          </a:stretch>
        </p:blipFill>
        <p:spPr>
          <a:xfrm>
            <a:off x="121920" y="2601595"/>
            <a:ext cx="6490970" cy="2583815"/>
          </a:xfrm>
          <a:prstGeom prst="rect">
            <a:avLst/>
          </a:prstGeom>
        </p:spPr>
      </p:pic>
      <p:pic>
        <p:nvPicPr>
          <p:cNvPr id="6" name="图片 5"/>
          <p:cNvPicPr>
            <a:picLocks noChangeAspect="1"/>
          </p:cNvPicPr>
          <p:nvPr/>
        </p:nvPicPr>
        <p:blipFill>
          <a:blip r:embed="rId4"/>
          <a:stretch>
            <a:fillRect/>
          </a:stretch>
        </p:blipFill>
        <p:spPr>
          <a:xfrm>
            <a:off x="7277735" y="2439670"/>
            <a:ext cx="4624705" cy="2745740"/>
          </a:xfrm>
          <a:prstGeom prst="rect">
            <a:avLst/>
          </a:prstGeom>
        </p:spPr>
      </p:pic>
    </p:spTree>
    <p:extLst>
      <p:ext uri="{BB962C8B-B14F-4D97-AF65-F5344CB8AC3E}">
        <p14:creationId xmlns:p14="http://schemas.microsoft.com/office/powerpoint/2010/main" val="60494561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pic>
        <p:nvPicPr>
          <p:cNvPr id="5" name="图片 4"/>
          <p:cNvPicPr>
            <a:picLocks noChangeAspect="1"/>
          </p:cNvPicPr>
          <p:nvPr/>
        </p:nvPicPr>
        <p:blipFill>
          <a:blip r:embed="rId3"/>
          <a:stretch>
            <a:fillRect/>
          </a:stretch>
        </p:blipFill>
        <p:spPr>
          <a:xfrm>
            <a:off x="841375" y="2299335"/>
            <a:ext cx="10294620" cy="2736215"/>
          </a:xfrm>
          <a:prstGeom prst="rect">
            <a:avLst/>
          </a:prstGeom>
        </p:spPr>
      </p:pic>
    </p:spTree>
    <p:extLst>
      <p:ext uri="{BB962C8B-B14F-4D97-AF65-F5344CB8AC3E}">
        <p14:creationId xmlns:p14="http://schemas.microsoft.com/office/powerpoint/2010/main" val="11492191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
        <p:nvSpPr>
          <p:cNvPr id="4" name="文本框 3"/>
          <p:cNvSpPr txBox="1"/>
          <p:nvPr/>
        </p:nvSpPr>
        <p:spPr>
          <a:xfrm>
            <a:off x="1698221" y="2381365"/>
            <a:ext cx="7750579" cy="3784600"/>
          </a:xfrm>
          <a:prstGeom prst="rect">
            <a:avLst/>
          </a:prstGeom>
          <a:noFill/>
        </p:spPr>
        <p:txBody>
          <a:bodyPr wrap="square" rtlCol="0">
            <a:spAutoFit/>
          </a:bodyPr>
          <a:lstStyle/>
          <a:p>
            <a:r>
              <a:rPr lang="en-US" altLang="en-US" sz="2400" dirty="0"/>
              <a:t>②</a:t>
            </a:r>
            <a:r>
              <a:rPr lang="zh-CN" altLang="en-US" sz="2400" dirty="0"/>
              <a:t>室内型</a:t>
            </a:r>
          </a:p>
          <a:p>
            <a:r>
              <a:rPr lang="en-US" altLang="zh-CN" sz="2400" dirty="0"/>
              <a:t>GJ—</a:t>
            </a:r>
            <a:r>
              <a:rPr lang="zh-CN" altLang="en-US" sz="2400" dirty="0"/>
              <a:t>通信用室（局）内光缆</a:t>
            </a:r>
          </a:p>
          <a:p>
            <a:r>
              <a:rPr lang="en-US" altLang="zh-CN" sz="2400" dirty="0"/>
              <a:t>GJA—</a:t>
            </a:r>
            <a:r>
              <a:rPr lang="zh-CN" altLang="en-US" sz="2400" dirty="0"/>
              <a:t>通信用终端组件用室内光缆</a:t>
            </a:r>
          </a:p>
          <a:p>
            <a:r>
              <a:rPr lang="en-US" altLang="zh-CN" sz="2400" dirty="0"/>
              <a:t>GJB—</a:t>
            </a:r>
            <a:r>
              <a:rPr lang="zh-CN" altLang="en-US" sz="2400" dirty="0"/>
              <a:t>通信用室内分支光缆</a:t>
            </a:r>
          </a:p>
          <a:p>
            <a:r>
              <a:rPr lang="en-US" altLang="zh-CN" sz="2400" dirty="0"/>
              <a:t>GJC—</a:t>
            </a:r>
            <a:r>
              <a:rPr lang="zh-CN" altLang="en-US" sz="2400" dirty="0"/>
              <a:t>通信用气吹布放微型室内光缆</a:t>
            </a:r>
          </a:p>
          <a:p>
            <a:r>
              <a:rPr lang="en-US" altLang="zh-CN" sz="2400" dirty="0"/>
              <a:t>GJH—</a:t>
            </a:r>
            <a:r>
              <a:rPr lang="zh-CN" altLang="en-US" sz="2400" dirty="0"/>
              <a:t>隐形光缆</a:t>
            </a:r>
          </a:p>
          <a:p>
            <a:r>
              <a:rPr lang="en-US" altLang="zh-CN" sz="2400" dirty="0"/>
              <a:t>GJI—</a:t>
            </a:r>
            <a:r>
              <a:rPr lang="zh-CN" altLang="en-US" sz="2400" dirty="0"/>
              <a:t>通信用室内设备互联用光缆</a:t>
            </a:r>
          </a:p>
          <a:p>
            <a:r>
              <a:rPr lang="en-US" altLang="zh-CN" sz="2400" dirty="0"/>
              <a:t>GJP—</a:t>
            </a:r>
            <a:r>
              <a:rPr lang="zh-CN" altLang="en-US" sz="2400" dirty="0"/>
              <a:t>通信用室内配线光缆</a:t>
            </a:r>
          </a:p>
          <a:p>
            <a:r>
              <a:rPr lang="en-US" altLang="zh-CN" sz="2400" dirty="0"/>
              <a:t>GJR—</a:t>
            </a:r>
            <a:r>
              <a:rPr lang="zh-CN" altLang="en-US" sz="2400" dirty="0"/>
              <a:t>通信用室内圆形引入光缆</a:t>
            </a:r>
          </a:p>
          <a:p>
            <a:r>
              <a:rPr lang="en-US" altLang="zh-CN" sz="2400" dirty="0"/>
              <a:t>GJX—</a:t>
            </a:r>
            <a:r>
              <a:rPr lang="zh-CN" altLang="en-US" sz="2400" dirty="0"/>
              <a:t>通信用室内蝶形引入光缆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96950" y="1591310"/>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长度测量</a:t>
            </a:r>
          </a:p>
        </p:txBody>
      </p:sp>
      <p:sp>
        <p:nvSpPr>
          <p:cNvPr id="6" name="文本框 5"/>
          <p:cNvSpPr txBox="1"/>
          <p:nvPr/>
        </p:nvSpPr>
        <p:spPr>
          <a:xfrm>
            <a:off x="920750" y="2230120"/>
            <a:ext cx="10196195" cy="1198880"/>
          </a:xfrm>
          <a:prstGeom prst="rect">
            <a:avLst/>
          </a:prstGeom>
          <a:noFill/>
        </p:spPr>
        <p:txBody>
          <a:bodyPr wrap="square" rtlCol="0">
            <a:spAutoFit/>
          </a:bodyPr>
          <a:lstStyle/>
          <a:p>
            <a:r>
              <a:rPr lang="zh-CN" altLang="en-US" sz="2400" dirty="0" smtClean="0">
                <a:solidFill>
                  <a:prstClr val="black"/>
                </a:solidFill>
              </a:rPr>
              <a:t>       光纤</a:t>
            </a:r>
            <a:r>
              <a:rPr lang="zh-CN" altLang="en-US" sz="2400" dirty="0">
                <a:solidFill>
                  <a:prstClr val="black"/>
                </a:solidFill>
              </a:rPr>
              <a:t>长度可以利用传输脉冲时延法和反射脉冲时延法进行测量，采用传输脉冲时延法测试，需要在被测光纤的两端进行操作，而若采用反射脉冲时延法进行测试，只需在光纤的一端进行操作即可，后者使用更为方便。</a:t>
            </a:r>
          </a:p>
        </p:txBody>
      </p:sp>
      <p:pic>
        <p:nvPicPr>
          <p:cNvPr id="7" name="图片 6"/>
          <p:cNvPicPr>
            <a:picLocks noChangeAspect="1"/>
          </p:cNvPicPr>
          <p:nvPr/>
        </p:nvPicPr>
        <p:blipFill>
          <a:blip r:embed="rId3"/>
          <a:stretch>
            <a:fillRect/>
          </a:stretch>
        </p:blipFill>
        <p:spPr>
          <a:xfrm>
            <a:off x="3442335" y="3656676"/>
            <a:ext cx="4374515" cy="2905125"/>
          </a:xfrm>
          <a:prstGeom prst="rect">
            <a:avLst/>
          </a:prstGeom>
        </p:spPr>
      </p:pic>
    </p:spTree>
    <p:extLst>
      <p:ext uri="{BB962C8B-B14F-4D97-AF65-F5344CB8AC3E}">
        <p14:creationId xmlns:p14="http://schemas.microsoft.com/office/powerpoint/2010/main" val="93045975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996950" y="1591310"/>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长度测量</a:t>
            </a:r>
          </a:p>
        </p:txBody>
      </p:sp>
      <p:sp>
        <p:nvSpPr>
          <p:cNvPr id="6" name="文本框 5"/>
          <p:cNvSpPr txBox="1"/>
          <p:nvPr/>
        </p:nvSpPr>
        <p:spPr>
          <a:xfrm>
            <a:off x="920750" y="2230120"/>
            <a:ext cx="10196195" cy="829945"/>
          </a:xfrm>
          <a:prstGeom prst="rect">
            <a:avLst/>
          </a:prstGeom>
          <a:noFill/>
        </p:spPr>
        <p:txBody>
          <a:bodyPr wrap="square" rtlCol="0">
            <a:spAutoFit/>
          </a:bodyPr>
          <a:lstStyle/>
          <a:p>
            <a:r>
              <a:rPr lang="zh-CN" altLang="en-US" sz="2400" dirty="0" smtClean="0">
                <a:solidFill>
                  <a:prstClr val="black"/>
                </a:solidFill>
              </a:rPr>
              <a:t>        在</a:t>
            </a:r>
            <a:r>
              <a:rPr lang="zh-CN" altLang="en-US" sz="2400" dirty="0">
                <a:solidFill>
                  <a:prstClr val="black"/>
                </a:solidFill>
              </a:rPr>
              <a:t>注入端发送一光脉冲进入光纤，光在光纤中传输一定长度</a:t>
            </a:r>
            <a:r>
              <a:rPr lang="en-US" altLang="zh-CN" sz="2400" dirty="0">
                <a:solidFill>
                  <a:prstClr val="black"/>
                </a:solidFill>
              </a:rPr>
              <a:t>L</a:t>
            </a:r>
            <a:r>
              <a:rPr lang="zh-CN" altLang="en-US" sz="2400" dirty="0">
                <a:solidFill>
                  <a:prstClr val="black"/>
                </a:solidFill>
              </a:rPr>
              <a:t>后，若再次在注入端捕捉到该光脉冲，便可测试出该光脉冲的传输时延（</a:t>
            </a:r>
            <a:r>
              <a:rPr lang="en-US" altLang="zh-CN" sz="2400" dirty="0">
                <a:solidFill>
                  <a:prstClr val="black"/>
                </a:solidFill>
              </a:rPr>
              <a:t>∆t</a:t>
            </a:r>
            <a:r>
              <a:rPr lang="zh-CN" altLang="en-US" sz="2400" dirty="0">
                <a:solidFill>
                  <a:prstClr val="black"/>
                </a:solidFill>
              </a:rPr>
              <a:t>）。则有</a:t>
            </a:r>
            <a:endParaRPr lang="en-US" altLang="zh-CN" sz="2400" dirty="0">
              <a:solidFill>
                <a:prstClr val="black"/>
              </a:solidFill>
            </a:endParaRPr>
          </a:p>
        </p:txBody>
      </p:sp>
      <p:graphicFrame>
        <p:nvGraphicFramePr>
          <p:cNvPr id="7" name="对象 -2147482557"/>
          <p:cNvGraphicFramePr>
            <a:graphicFrameLocks noChangeAspect="1"/>
          </p:cNvGraphicFramePr>
          <p:nvPr/>
        </p:nvGraphicFramePr>
        <p:xfrm>
          <a:off x="4495165" y="3176905"/>
          <a:ext cx="2013585" cy="433705"/>
        </p:xfrm>
        <a:graphic>
          <a:graphicData uri="http://schemas.openxmlformats.org/presentationml/2006/ole">
            <mc:AlternateContent xmlns:mc="http://schemas.openxmlformats.org/markup-compatibility/2006">
              <mc:Choice xmlns:v="urn:schemas-microsoft-com:vml" Requires="v">
                <p:oleObj spid="_x0000_s10256" r:id="rId4" imgW="825500" imgH="177165" progId="Equation.3">
                  <p:embed/>
                </p:oleObj>
              </mc:Choice>
              <mc:Fallback>
                <p:oleObj r:id="rId4" imgW="825500" imgH="177165" progId="Equation.3">
                  <p:embed/>
                  <p:pic>
                    <p:nvPicPr>
                      <p:cNvPr id="0" name=""/>
                      <p:cNvPicPr/>
                      <p:nvPr/>
                    </p:nvPicPr>
                    <p:blipFill>
                      <a:blip r:embed="rId5"/>
                      <a:stretch>
                        <a:fillRect/>
                      </a:stretch>
                    </p:blipFill>
                    <p:spPr>
                      <a:xfrm>
                        <a:off x="4495165" y="3176905"/>
                        <a:ext cx="2013585" cy="433705"/>
                      </a:xfrm>
                      <a:prstGeom prst="rect">
                        <a:avLst/>
                      </a:prstGeom>
                      <a:noFill/>
                      <a:ln w="38100">
                        <a:noFill/>
                        <a:miter/>
                      </a:ln>
                    </p:spPr>
                  </p:pic>
                </p:oleObj>
              </mc:Fallback>
            </mc:AlternateContent>
          </a:graphicData>
        </a:graphic>
      </p:graphicFrame>
      <p:sp>
        <p:nvSpPr>
          <p:cNvPr id="5" name="文本框 4"/>
          <p:cNvSpPr txBox="1"/>
          <p:nvPr/>
        </p:nvSpPr>
        <p:spPr>
          <a:xfrm>
            <a:off x="2945130" y="4196715"/>
            <a:ext cx="4064000" cy="1630045"/>
          </a:xfrm>
          <a:prstGeom prst="rect">
            <a:avLst/>
          </a:prstGeom>
          <a:noFill/>
        </p:spPr>
        <p:txBody>
          <a:bodyPr wrap="square" rtlCol="0">
            <a:spAutoFit/>
          </a:bodyPr>
          <a:lstStyle/>
          <a:p>
            <a:r>
              <a:rPr lang="zh-CN" altLang="en-US" sz="2000">
                <a:solidFill>
                  <a:prstClr val="black"/>
                </a:solidFill>
              </a:rPr>
              <a:t>式中</a:t>
            </a:r>
            <a:r>
              <a:rPr lang="en-US" altLang="zh-CN" sz="2000">
                <a:solidFill>
                  <a:prstClr val="black"/>
                </a:solidFill>
              </a:rPr>
              <a:t>:</a:t>
            </a:r>
          </a:p>
          <a:p>
            <a:r>
              <a:rPr lang="en-US" altLang="zh-CN" sz="2000">
                <a:solidFill>
                  <a:prstClr val="black"/>
                </a:solidFill>
              </a:rPr>
              <a:t>∆t—</a:t>
            </a:r>
            <a:r>
              <a:rPr lang="zh-CN" altLang="en-US" sz="2000">
                <a:solidFill>
                  <a:prstClr val="black"/>
                </a:solidFill>
              </a:rPr>
              <a:t>光脉冲的传输时延。</a:t>
            </a:r>
          </a:p>
          <a:p>
            <a:r>
              <a:rPr lang="en-US" altLang="zh-CN" sz="2000">
                <a:solidFill>
                  <a:prstClr val="black"/>
                </a:solidFill>
              </a:rPr>
              <a:t>L—</a:t>
            </a:r>
            <a:r>
              <a:rPr lang="zh-CN" altLang="en-US" sz="2000">
                <a:solidFill>
                  <a:prstClr val="black"/>
                </a:solidFill>
              </a:rPr>
              <a:t>光在光纤传输长度。</a:t>
            </a:r>
          </a:p>
          <a:p>
            <a:r>
              <a:rPr lang="en-US" altLang="zh-CN" sz="2000">
                <a:solidFill>
                  <a:prstClr val="black"/>
                </a:solidFill>
              </a:rPr>
              <a:t>c—</a:t>
            </a:r>
            <a:r>
              <a:rPr lang="zh-CN" altLang="en-US" sz="2000">
                <a:solidFill>
                  <a:prstClr val="black"/>
                </a:solidFill>
              </a:rPr>
              <a:t>光在真空中传播速度。</a:t>
            </a:r>
          </a:p>
          <a:p>
            <a:r>
              <a:rPr lang="en-US" altLang="zh-CN" sz="2000">
                <a:solidFill>
                  <a:prstClr val="black"/>
                </a:solidFill>
              </a:rPr>
              <a:t>n—</a:t>
            </a:r>
            <a:r>
              <a:rPr lang="zh-CN" altLang="en-US" sz="2000">
                <a:solidFill>
                  <a:prstClr val="black"/>
                </a:solidFill>
              </a:rPr>
              <a:t>光纤折射率。</a:t>
            </a:r>
          </a:p>
        </p:txBody>
      </p:sp>
    </p:spTree>
    <p:extLst>
      <p:ext uri="{BB962C8B-B14F-4D97-AF65-F5344CB8AC3E}">
        <p14:creationId xmlns:p14="http://schemas.microsoft.com/office/powerpoint/2010/main" val="39131451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8.3.1  </a:t>
            </a:r>
            <a:r>
              <a:rPr lang="en-US" altLang="zh-CN" sz="3200" dirty="0">
                <a:solidFill>
                  <a:prstClr val="white"/>
                </a:solidFill>
                <a:latin typeface="微软雅黑" panose="020B0503020204020204" pitchFamily="34" charset="-122"/>
                <a:ea typeface="微软雅黑" panose="020B0503020204020204" pitchFamily="34" charset="-122"/>
                <a:sym typeface="+mn-ea"/>
              </a:rPr>
              <a:t>单盘光缆光特性测试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415059" y="1471237"/>
            <a:ext cx="406400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后向散射曲线测量</a:t>
            </a:r>
          </a:p>
        </p:txBody>
      </p:sp>
      <p:sp>
        <p:nvSpPr>
          <p:cNvPr id="7" name="文本框 6"/>
          <p:cNvSpPr txBox="1"/>
          <p:nvPr/>
        </p:nvSpPr>
        <p:spPr>
          <a:xfrm>
            <a:off x="415059" y="2061787"/>
            <a:ext cx="10854690" cy="2677656"/>
          </a:xfrm>
          <a:prstGeom prst="rect">
            <a:avLst/>
          </a:prstGeom>
          <a:noFill/>
        </p:spPr>
        <p:txBody>
          <a:bodyPr wrap="square" rtlCol="0">
            <a:spAutoFit/>
          </a:bodyPr>
          <a:lstStyle/>
          <a:p>
            <a:r>
              <a:rPr lang="zh-CN" altLang="en-US" sz="2400" dirty="0" smtClean="0">
                <a:solidFill>
                  <a:prstClr val="black"/>
                </a:solidFill>
              </a:rPr>
              <a:t>       后</a:t>
            </a:r>
            <a:r>
              <a:rPr lang="zh-CN" altLang="en-US" sz="2400" dirty="0">
                <a:solidFill>
                  <a:prstClr val="black"/>
                </a:solidFill>
              </a:rPr>
              <a:t>向散射曲线采用</a:t>
            </a:r>
            <a:r>
              <a:rPr lang="en-US" altLang="zh-CN" sz="2400" dirty="0">
                <a:solidFill>
                  <a:prstClr val="black"/>
                </a:solidFill>
              </a:rPr>
              <a:t> OTDR </a:t>
            </a:r>
            <a:r>
              <a:rPr lang="zh-CN" altLang="en-US" sz="2400" dirty="0">
                <a:solidFill>
                  <a:prstClr val="black"/>
                </a:solidFill>
              </a:rPr>
              <a:t>测量。通过后向散射曲线</a:t>
            </a:r>
            <a:r>
              <a:rPr lang="en-US" altLang="zh-CN" sz="2400" dirty="0">
                <a:solidFill>
                  <a:prstClr val="black"/>
                </a:solidFill>
              </a:rPr>
              <a:t>,</a:t>
            </a:r>
            <a:r>
              <a:rPr lang="zh-CN" altLang="en-US" sz="2400" dirty="0">
                <a:solidFill>
                  <a:prstClr val="black"/>
                </a:solidFill>
              </a:rPr>
              <a:t>能够观测到许多现象</a:t>
            </a:r>
            <a:r>
              <a:rPr lang="en-US" altLang="zh-CN" sz="2400" dirty="0">
                <a:solidFill>
                  <a:prstClr val="black"/>
                </a:solidFill>
              </a:rPr>
              <a:t>,</a:t>
            </a:r>
            <a:r>
              <a:rPr lang="zh-CN" altLang="en-US" sz="2400" dirty="0">
                <a:solidFill>
                  <a:prstClr val="black"/>
                </a:solidFill>
              </a:rPr>
              <a:t>汇总</a:t>
            </a:r>
            <a:r>
              <a:rPr lang="zh-CN" altLang="en-US" sz="2400" dirty="0" smtClean="0">
                <a:solidFill>
                  <a:prstClr val="black"/>
                </a:solidFill>
              </a:rPr>
              <a:t>如图</a:t>
            </a:r>
            <a:r>
              <a:rPr lang="zh-CN" altLang="en-US" sz="2400" dirty="0">
                <a:solidFill>
                  <a:prstClr val="black"/>
                </a:solidFill>
              </a:rPr>
              <a:t>中曲线的</a:t>
            </a:r>
            <a:r>
              <a:rPr lang="en-US" altLang="en-US" sz="2400" dirty="0">
                <a:solidFill>
                  <a:prstClr val="black"/>
                </a:solidFill>
              </a:rPr>
              <a:t>①</a:t>
            </a:r>
            <a:r>
              <a:rPr lang="en-US" altLang="zh-CN" sz="2400" dirty="0">
                <a:solidFill>
                  <a:prstClr val="black"/>
                </a:solidFill>
              </a:rPr>
              <a:t>~</a:t>
            </a:r>
            <a:r>
              <a:rPr lang="en-US" altLang="en-US" sz="2400" dirty="0">
                <a:solidFill>
                  <a:prstClr val="black"/>
                </a:solidFill>
              </a:rPr>
              <a:t>⑤</a:t>
            </a:r>
            <a:r>
              <a:rPr lang="zh-CN" altLang="en-US" sz="2400" dirty="0">
                <a:solidFill>
                  <a:prstClr val="black"/>
                </a:solidFill>
              </a:rPr>
              <a:t>段所示</a:t>
            </a:r>
            <a:r>
              <a:rPr lang="en-US" altLang="zh-CN" sz="2400" dirty="0">
                <a:solidFill>
                  <a:prstClr val="black"/>
                </a:solidFill>
              </a:rPr>
              <a:t>,</a:t>
            </a:r>
            <a:r>
              <a:rPr lang="zh-CN" altLang="en-US" sz="2400" dirty="0">
                <a:solidFill>
                  <a:prstClr val="black"/>
                </a:solidFill>
              </a:rPr>
              <a:t>其中</a:t>
            </a:r>
            <a:r>
              <a:rPr lang="en-US" altLang="en-US" sz="2400" dirty="0">
                <a:solidFill>
                  <a:prstClr val="black"/>
                </a:solidFill>
              </a:rPr>
              <a:t>③</a:t>
            </a:r>
            <a:r>
              <a:rPr lang="zh-CN" altLang="en-US" sz="2400" dirty="0">
                <a:solidFill>
                  <a:prstClr val="black"/>
                </a:solidFill>
              </a:rPr>
              <a:t>、</a:t>
            </a:r>
            <a:r>
              <a:rPr lang="en-US" altLang="en-US" sz="2400" dirty="0">
                <a:solidFill>
                  <a:prstClr val="black"/>
                </a:solidFill>
              </a:rPr>
              <a:t>④</a:t>
            </a:r>
            <a:r>
              <a:rPr lang="zh-CN" altLang="en-US" sz="2400" dirty="0">
                <a:solidFill>
                  <a:prstClr val="black"/>
                </a:solidFill>
              </a:rPr>
              <a:t>段只在光纤有问题时才出现。</a:t>
            </a:r>
          </a:p>
          <a:p>
            <a:r>
              <a:rPr lang="en-US" altLang="en-US" sz="2400" dirty="0" smtClean="0">
                <a:solidFill>
                  <a:prstClr val="black"/>
                </a:solidFill>
              </a:rPr>
              <a:t>       ①</a:t>
            </a:r>
            <a:r>
              <a:rPr lang="zh-CN" altLang="en-US" sz="2400" dirty="0">
                <a:solidFill>
                  <a:prstClr val="black"/>
                </a:solidFill>
              </a:rPr>
              <a:t>是光纤输入端由光耦合器产生的反射</a:t>
            </a:r>
            <a:r>
              <a:rPr lang="en-US" altLang="zh-CN" sz="2400" dirty="0">
                <a:solidFill>
                  <a:prstClr val="black"/>
                </a:solidFill>
              </a:rPr>
              <a:t>,</a:t>
            </a:r>
            <a:r>
              <a:rPr lang="zh-CN" altLang="en-US" sz="2400" dirty="0">
                <a:solidFill>
                  <a:prstClr val="black"/>
                </a:solidFill>
              </a:rPr>
              <a:t>又称输入端反射区。</a:t>
            </a:r>
          </a:p>
          <a:p>
            <a:r>
              <a:rPr lang="en-US" altLang="en-US" sz="2400" dirty="0" smtClean="0">
                <a:solidFill>
                  <a:prstClr val="black"/>
                </a:solidFill>
              </a:rPr>
              <a:t>       ②</a:t>
            </a:r>
            <a:r>
              <a:rPr lang="zh-CN" altLang="en-US" sz="2400" dirty="0">
                <a:solidFill>
                  <a:prstClr val="black"/>
                </a:solidFill>
              </a:rPr>
              <a:t>是光纤瑞利散射斜率恒定区</a:t>
            </a:r>
            <a:r>
              <a:rPr lang="en-US" altLang="zh-CN" sz="2400" dirty="0">
                <a:solidFill>
                  <a:prstClr val="black"/>
                </a:solidFill>
              </a:rPr>
              <a:t>,</a:t>
            </a:r>
            <a:r>
              <a:rPr lang="zh-CN" altLang="en-US" sz="2400" dirty="0">
                <a:solidFill>
                  <a:prstClr val="black"/>
                </a:solidFill>
              </a:rPr>
              <a:t>可以确定光纤衰减系数。</a:t>
            </a:r>
          </a:p>
          <a:p>
            <a:r>
              <a:rPr lang="en-US" altLang="en-US" sz="2400" dirty="0" smtClean="0">
                <a:solidFill>
                  <a:prstClr val="black"/>
                </a:solidFill>
              </a:rPr>
              <a:t>       ③</a:t>
            </a:r>
            <a:r>
              <a:rPr lang="zh-CN" altLang="en-US" sz="2400" dirty="0">
                <a:solidFill>
                  <a:prstClr val="black"/>
                </a:solidFill>
              </a:rPr>
              <a:t>为非反射事件</a:t>
            </a:r>
            <a:r>
              <a:rPr lang="en-US" altLang="zh-CN" sz="2400" dirty="0">
                <a:solidFill>
                  <a:prstClr val="black"/>
                </a:solidFill>
              </a:rPr>
              <a:t>,</a:t>
            </a:r>
            <a:r>
              <a:rPr lang="zh-CN" altLang="en-US" sz="2400" dirty="0">
                <a:solidFill>
                  <a:prstClr val="black"/>
                </a:solidFill>
              </a:rPr>
              <a:t>由光纤局部缺陷、连接或耦合造成的不连续引起。</a:t>
            </a:r>
          </a:p>
          <a:p>
            <a:r>
              <a:rPr lang="en-US" altLang="en-US" sz="2400" dirty="0" smtClean="0">
                <a:solidFill>
                  <a:prstClr val="black"/>
                </a:solidFill>
              </a:rPr>
              <a:t>       ④</a:t>
            </a:r>
            <a:r>
              <a:rPr lang="zh-CN" altLang="en-US" sz="2400" dirty="0">
                <a:solidFill>
                  <a:prstClr val="black"/>
                </a:solidFill>
              </a:rPr>
              <a:t>为反射事件</a:t>
            </a:r>
            <a:r>
              <a:rPr lang="en-US" altLang="zh-CN" sz="2400" dirty="0">
                <a:solidFill>
                  <a:prstClr val="black"/>
                </a:solidFill>
              </a:rPr>
              <a:t>,</a:t>
            </a:r>
            <a:r>
              <a:rPr lang="zh-CN" altLang="en-US" sz="2400" dirty="0">
                <a:solidFill>
                  <a:prstClr val="black"/>
                </a:solidFill>
              </a:rPr>
              <a:t>由介质缺陷</a:t>
            </a:r>
            <a:r>
              <a:rPr lang="en-US" altLang="zh-CN" sz="2400" dirty="0">
                <a:solidFill>
                  <a:prstClr val="black"/>
                </a:solidFill>
              </a:rPr>
              <a:t>(</a:t>
            </a:r>
            <a:r>
              <a:rPr lang="zh-CN" altLang="en-US" sz="2400" dirty="0">
                <a:solidFill>
                  <a:prstClr val="black"/>
                </a:solidFill>
              </a:rPr>
              <a:t>如气泡、裂纹等</a:t>
            </a:r>
            <a:r>
              <a:rPr lang="en-US" altLang="zh-CN" sz="2400" dirty="0">
                <a:solidFill>
                  <a:prstClr val="black"/>
                </a:solidFill>
              </a:rPr>
              <a:t>)</a:t>
            </a:r>
            <a:r>
              <a:rPr lang="zh-CN" altLang="en-US" sz="2400" dirty="0">
                <a:solidFill>
                  <a:prstClr val="black"/>
                </a:solidFill>
              </a:rPr>
              <a:t>造成。</a:t>
            </a:r>
          </a:p>
          <a:p>
            <a:r>
              <a:rPr lang="en-US" altLang="en-US" sz="2400" dirty="0" smtClean="0">
                <a:solidFill>
                  <a:prstClr val="black"/>
                </a:solidFill>
              </a:rPr>
              <a:t>       ⑤</a:t>
            </a:r>
            <a:r>
              <a:rPr lang="en-US" altLang="zh-CN" sz="2400" dirty="0">
                <a:solidFill>
                  <a:prstClr val="black"/>
                </a:solidFill>
              </a:rPr>
              <a:t>—</a:t>
            </a:r>
            <a:r>
              <a:rPr lang="zh-CN" altLang="en-US" sz="2400" dirty="0">
                <a:solidFill>
                  <a:prstClr val="black"/>
                </a:solidFill>
              </a:rPr>
              <a:t>光纤末端端面反射，又称输出端反射区。</a:t>
            </a:r>
          </a:p>
        </p:txBody>
      </p:sp>
      <p:pic>
        <p:nvPicPr>
          <p:cNvPr id="286744" name="图片 264193" descr="0605"/>
          <p:cNvPicPr>
            <a:picLocks noChangeAspect="1"/>
          </p:cNvPicPr>
          <p:nvPr/>
        </p:nvPicPr>
        <p:blipFill>
          <a:blip r:embed="rId3"/>
          <a:stretch>
            <a:fillRect/>
          </a:stretch>
        </p:blipFill>
        <p:spPr>
          <a:xfrm>
            <a:off x="7752195" y="4575694"/>
            <a:ext cx="3787775" cy="2056765"/>
          </a:xfrm>
          <a:prstGeom prst="rect">
            <a:avLst/>
          </a:prstGeom>
          <a:noFill/>
          <a:ln w="9525">
            <a:noFill/>
          </a:ln>
        </p:spPr>
      </p:pic>
    </p:spTree>
    <p:extLst>
      <p:ext uri="{BB962C8B-B14F-4D97-AF65-F5344CB8AC3E}">
        <p14:creationId xmlns:p14="http://schemas.microsoft.com/office/powerpoint/2010/main" val="403749056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  </a:t>
            </a:r>
            <a:r>
              <a:rPr lang="en-US" altLang="zh-CN" sz="3200" dirty="0">
                <a:solidFill>
                  <a:prstClr val="white"/>
                </a:solidFill>
                <a:latin typeface="微软雅黑" panose="020B0503020204020204" pitchFamily="34" charset="-122"/>
                <a:ea typeface="微软雅黑" panose="020B0503020204020204" pitchFamily="34" charset="-122"/>
                <a:sym typeface="+mn-ea"/>
              </a:rPr>
              <a:t>光缆光特性测试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custDataLst>
              <p:tags r:id="rId1"/>
            </p:custDataLst>
          </p:nvPr>
        </p:nvSpPr>
        <p:spPr>
          <a:xfrm>
            <a:off x="4326255" y="262763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单盘光缆光特性测试</a:t>
            </a:r>
          </a:p>
        </p:txBody>
      </p:sp>
      <p:sp>
        <p:nvSpPr>
          <p:cNvPr id="7" name="Oval 9"/>
          <p:cNvSpPr/>
          <p:nvPr>
            <p:custDataLst>
              <p:tags r:id="rId2"/>
            </p:custDataLst>
          </p:nvPr>
        </p:nvSpPr>
        <p:spPr>
          <a:xfrm>
            <a:off x="2586038" y="269906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8.3.1</a:t>
            </a:r>
          </a:p>
        </p:txBody>
      </p:sp>
      <p:sp>
        <p:nvSpPr>
          <p:cNvPr id="8198" name="文本框 34"/>
          <p:cNvSpPr/>
          <p:nvPr>
            <p:custDataLst>
              <p:tags r:id="rId3"/>
            </p:custDataLst>
          </p:nvPr>
        </p:nvSpPr>
        <p:spPr>
          <a:xfrm>
            <a:off x="4183380" y="379539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prstClr val="black"/>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中继段光特性测试</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black"/>
              </a:solidFill>
            </a:endParaRPr>
          </a:p>
        </p:txBody>
      </p:sp>
      <p:sp>
        <p:nvSpPr>
          <p:cNvPr id="5" name="Oval 9"/>
          <p:cNvSpPr/>
          <p:nvPr>
            <p:custDataLst>
              <p:tags r:id="rId6"/>
            </p:custDataLst>
          </p:nvPr>
        </p:nvSpPr>
        <p:spPr>
          <a:xfrm>
            <a:off x="2570163" y="390779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8.3.2</a:t>
            </a:r>
          </a:p>
        </p:txBody>
      </p:sp>
    </p:spTree>
    <p:extLst>
      <p:ext uri="{BB962C8B-B14F-4D97-AF65-F5344CB8AC3E}">
        <p14:creationId xmlns:p14="http://schemas.microsoft.com/office/powerpoint/2010/main" val="35392991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7745" y="1536065"/>
            <a:ext cx="585597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中继段光缆线路衰减测试</a:t>
            </a:r>
          </a:p>
        </p:txBody>
      </p:sp>
      <p:pic>
        <p:nvPicPr>
          <p:cNvPr id="5" name="图片 4"/>
          <p:cNvPicPr>
            <a:picLocks noChangeAspect="1"/>
          </p:cNvPicPr>
          <p:nvPr/>
        </p:nvPicPr>
        <p:blipFill>
          <a:blip r:embed="rId3"/>
          <a:stretch>
            <a:fillRect/>
          </a:stretch>
        </p:blipFill>
        <p:spPr>
          <a:xfrm>
            <a:off x="1275715" y="2921635"/>
            <a:ext cx="10073640" cy="3134360"/>
          </a:xfrm>
          <a:prstGeom prst="rect">
            <a:avLst/>
          </a:prstGeom>
        </p:spPr>
      </p:pic>
      <p:sp>
        <p:nvSpPr>
          <p:cNvPr id="6" name="文本框 5"/>
          <p:cNvSpPr txBox="1"/>
          <p:nvPr/>
        </p:nvSpPr>
        <p:spPr>
          <a:xfrm>
            <a:off x="1275715" y="2315210"/>
            <a:ext cx="6111875" cy="46037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）中继段光缆线路衰减的定义</a:t>
            </a:r>
          </a:p>
        </p:txBody>
      </p:sp>
    </p:spTree>
    <p:extLst>
      <p:ext uri="{BB962C8B-B14F-4D97-AF65-F5344CB8AC3E}">
        <p14:creationId xmlns:p14="http://schemas.microsoft.com/office/powerpoint/2010/main" val="49635312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7745" y="1536065"/>
            <a:ext cx="585597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中继段光缆线路衰减测试</a:t>
            </a:r>
          </a:p>
        </p:txBody>
      </p:sp>
      <p:sp>
        <p:nvSpPr>
          <p:cNvPr id="5" name="文本框 4"/>
          <p:cNvSpPr txBox="1"/>
          <p:nvPr/>
        </p:nvSpPr>
        <p:spPr>
          <a:xfrm>
            <a:off x="1800455" y="2235835"/>
            <a:ext cx="8338185" cy="460375"/>
          </a:xfrm>
          <a:prstGeom prst="rect">
            <a:avLst/>
          </a:prstGeom>
          <a:noFill/>
        </p:spPr>
        <p:txBody>
          <a:bodyPr wrap="square" rtlCol="0">
            <a:spAutoFit/>
          </a:bodyPr>
          <a:lstStyle/>
          <a:p>
            <a:r>
              <a:rPr lang="zh-CN" altLang="en-US" sz="2400" dirty="0">
                <a:solidFill>
                  <a:prstClr val="black"/>
                </a:solidFill>
              </a:rPr>
              <a:t>通常可以将一个中继光缆段中的总衰减定义为</a:t>
            </a:r>
          </a:p>
        </p:txBody>
      </p:sp>
      <p:graphicFrame>
        <p:nvGraphicFramePr>
          <p:cNvPr id="8" name="对象 -2147482556"/>
          <p:cNvGraphicFramePr>
            <a:graphicFrameLocks noChangeAspect="1"/>
          </p:cNvGraphicFramePr>
          <p:nvPr/>
        </p:nvGraphicFramePr>
        <p:xfrm>
          <a:off x="3226435" y="2787650"/>
          <a:ext cx="2546985" cy="866140"/>
        </p:xfrm>
        <a:graphic>
          <a:graphicData uri="http://schemas.openxmlformats.org/presentationml/2006/ole">
            <mc:AlternateContent xmlns:mc="http://schemas.openxmlformats.org/markup-compatibility/2006">
              <mc:Choice xmlns:v="urn:schemas-microsoft-com:vml" Requires="v">
                <p:oleObj spid="_x0000_s11280" r:id="rId4" imgW="1270000" imgH="431800" progId="Equation.3">
                  <p:embed/>
                </p:oleObj>
              </mc:Choice>
              <mc:Fallback>
                <p:oleObj r:id="rId4" imgW="1270000" imgH="431800" progId="Equation.3">
                  <p:embed/>
                  <p:pic>
                    <p:nvPicPr>
                      <p:cNvPr id="0" name=""/>
                      <p:cNvPicPr/>
                      <p:nvPr/>
                    </p:nvPicPr>
                    <p:blipFill>
                      <a:blip r:embed="rId5"/>
                      <a:stretch>
                        <a:fillRect/>
                      </a:stretch>
                    </p:blipFill>
                    <p:spPr>
                      <a:xfrm>
                        <a:off x="3226435" y="2787650"/>
                        <a:ext cx="2546985" cy="866140"/>
                      </a:xfrm>
                      <a:prstGeom prst="rect">
                        <a:avLst/>
                      </a:prstGeom>
                      <a:noFill/>
                      <a:ln w="38100">
                        <a:noFill/>
                        <a:miter/>
                      </a:ln>
                    </p:spPr>
                  </p:pic>
                </p:oleObj>
              </mc:Fallback>
            </mc:AlternateContent>
          </a:graphicData>
        </a:graphic>
      </p:graphicFrame>
      <p:sp>
        <p:nvSpPr>
          <p:cNvPr id="6" name="文本框 5"/>
          <p:cNvSpPr txBox="1"/>
          <p:nvPr/>
        </p:nvSpPr>
        <p:spPr>
          <a:xfrm>
            <a:off x="2643505" y="3036570"/>
            <a:ext cx="668655" cy="368300"/>
          </a:xfrm>
          <a:prstGeom prst="rect">
            <a:avLst/>
          </a:prstGeom>
          <a:noFill/>
        </p:spPr>
        <p:txBody>
          <a:bodyPr wrap="square" rtlCol="0">
            <a:spAutoFit/>
          </a:bodyPr>
          <a:lstStyle/>
          <a:p>
            <a:r>
              <a:rPr lang="en-US" altLang="zh-CN" dirty="0">
                <a:solidFill>
                  <a:prstClr val="black"/>
                </a:solidFill>
              </a:rPr>
              <a:t>A</a:t>
            </a:r>
            <a:r>
              <a:rPr lang="zh-CN" altLang="en-US" dirty="0">
                <a:solidFill>
                  <a:prstClr val="black"/>
                </a:solidFill>
              </a:rPr>
              <a:t>＝</a:t>
            </a:r>
          </a:p>
        </p:txBody>
      </p:sp>
      <p:sp>
        <p:nvSpPr>
          <p:cNvPr id="7" name="文本框 6"/>
          <p:cNvSpPr txBox="1"/>
          <p:nvPr/>
        </p:nvSpPr>
        <p:spPr>
          <a:xfrm>
            <a:off x="1904365" y="3902710"/>
            <a:ext cx="7738110" cy="2584450"/>
          </a:xfrm>
          <a:prstGeom prst="rect">
            <a:avLst/>
          </a:prstGeom>
          <a:noFill/>
        </p:spPr>
        <p:txBody>
          <a:bodyPr wrap="square" rtlCol="0">
            <a:spAutoFit/>
          </a:bodyPr>
          <a:lstStyle/>
          <a:p>
            <a:r>
              <a:rPr lang="zh-CN" altLang="en-US" dirty="0">
                <a:solidFill>
                  <a:prstClr val="black"/>
                </a:solidFill>
              </a:rPr>
              <a:t>式中</a:t>
            </a:r>
            <a:r>
              <a:rPr lang="en-US" altLang="zh-CN" dirty="0">
                <a:solidFill>
                  <a:prstClr val="black"/>
                </a:solidFill>
              </a:rPr>
              <a:t>:</a:t>
            </a:r>
          </a:p>
          <a:p>
            <a:r>
              <a:rPr lang="en-US" altLang="zh-CN" dirty="0">
                <a:solidFill>
                  <a:prstClr val="black"/>
                </a:solidFill>
              </a:rPr>
              <a:t>A</a:t>
            </a:r>
            <a:r>
              <a:rPr lang="zh-CN" altLang="en-US" dirty="0">
                <a:solidFill>
                  <a:prstClr val="black"/>
                </a:solidFill>
              </a:rPr>
              <a:t>－中继光缆段中的总衰减（</a:t>
            </a:r>
            <a:r>
              <a:rPr lang="en-US" altLang="zh-CN" dirty="0">
                <a:solidFill>
                  <a:prstClr val="black"/>
                </a:solidFill>
              </a:rPr>
              <a:t>dB</a:t>
            </a:r>
            <a:r>
              <a:rPr lang="zh-CN" altLang="en-US" dirty="0">
                <a:solidFill>
                  <a:prstClr val="black"/>
                </a:solidFill>
              </a:rPr>
              <a:t>）。</a:t>
            </a:r>
          </a:p>
          <a:p>
            <a:r>
              <a:rPr lang="en-US" altLang="zh-CN" dirty="0">
                <a:solidFill>
                  <a:prstClr val="black"/>
                </a:solidFill>
              </a:rPr>
              <a:t>αn</a:t>
            </a:r>
            <a:r>
              <a:rPr lang="zh-CN" altLang="en-US" dirty="0">
                <a:solidFill>
                  <a:prstClr val="black"/>
                </a:solidFill>
              </a:rPr>
              <a:t>－中继段中第</a:t>
            </a:r>
            <a:r>
              <a:rPr lang="en-US" altLang="zh-CN" dirty="0">
                <a:solidFill>
                  <a:prstClr val="black"/>
                </a:solidFill>
              </a:rPr>
              <a:t>n</a:t>
            </a:r>
            <a:r>
              <a:rPr lang="zh-CN" altLang="en-US" dirty="0">
                <a:solidFill>
                  <a:prstClr val="black"/>
                </a:solidFill>
              </a:rPr>
              <a:t>根光纤的衰减系数（</a:t>
            </a:r>
            <a:r>
              <a:rPr lang="en-US" altLang="zh-CN" dirty="0">
                <a:solidFill>
                  <a:prstClr val="black"/>
                </a:solidFill>
              </a:rPr>
              <a:t>dB/km</a:t>
            </a:r>
            <a:r>
              <a:rPr lang="zh-CN" altLang="en-US" dirty="0">
                <a:solidFill>
                  <a:prstClr val="black"/>
                </a:solidFill>
              </a:rPr>
              <a:t>）。</a:t>
            </a:r>
          </a:p>
          <a:p>
            <a:r>
              <a:rPr lang="en-US" altLang="zh-CN" dirty="0">
                <a:solidFill>
                  <a:prstClr val="black"/>
                </a:solidFill>
              </a:rPr>
              <a:t>Ln</a:t>
            </a:r>
            <a:r>
              <a:rPr lang="zh-CN" altLang="en-US" dirty="0">
                <a:solidFill>
                  <a:prstClr val="black"/>
                </a:solidFill>
              </a:rPr>
              <a:t>－中继段中第</a:t>
            </a:r>
            <a:r>
              <a:rPr lang="en-US" altLang="zh-CN" dirty="0">
                <a:solidFill>
                  <a:prstClr val="black"/>
                </a:solidFill>
              </a:rPr>
              <a:t>n</a:t>
            </a:r>
            <a:r>
              <a:rPr lang="zh-CN" altLang="en-US" dirty="0">
                <a:solidFill>
                  <a:prstClr val="black"/>
                </a:solidFill>
              </a:rPr>
              <a:t>根光纤的长度（</a:t>
            </a:r>
            <a:r>
              <a:rPr lang="en-US" altLang="zh-CN" dirty="0">
                <a:solidFill>
                  <a:prstClr val="black"/>
                </a:solidFill>
              </a:rPr>
              <a:t>km</a:t>
            </a:r>
            <a:r>
              <a:rPr lang="zh-CN" altLang="en-US" dirty="0">
                <a:solidFill>
                  <a:prstClr val="black"/>
                </a:solidFill>
              </a:rPr>
              <a:t>）。</a:t>
            </a:r>
          </a:p>
          <a:p>
            <a:r>
              <a:rPr lang="en-US" altLang="zh-CN" dirty="0">
                <a:solidFill>
                  <a:prstClr val="black"/>
                </a:solidFill>
              </a:rPr>
              <a:t>αs</a:t>
            </a:r>
            <a:r>
              <a:rPr lang="zh-CN" altLang="en-US" dirty="0">
                <a:solidFill>
                  <a:prstClr val="black"/>
                </a:solidFill>
              </a:rPr>
              <a:t>－固定接头的平均损耗（</a:t>
            </a:r>
            <a:r>
              <a:rPr lang="en-US" altLang="zh-CN" dirty="0">
                <a:solidFill>
                  <a:prstClr val="black"/>
                </a:solidFill>
              </a:rPr>
              <a:t>dB</a:t>
            </a:r>
            <a:r>
              <a:rPr lang="zh-CN" altLang="en-US" dirty="0">
                <a:solidFill>
                  <a:prstClr val="black"/>
                </a:solidFill>
              </a:rPr>
              <a:t>）。</a:t>
            </a:r>
          </a:p>
          <a:p>
            <a:r>
              <a:rPr lang="en-US" altLang="zh-CN" dirty="0">
                <a:solidFill>
                  <a:prstClr val="black"/>
                </a:solidFill>
              </a:rPr>
              <a:t>X</a:t>
            </a:r>
            <a:r>
              <a:rPr lang="zh-CN" altLang="en-US" dirty="0">
                <a:solidFill>
                  <a:prstClr val="black"/>
                </a:solidFill>
              </a:rPr>
              <a:t>－中继段中固定接头的数量；</a:t>
            </a:r>
          </a:p>
          <a:p>
            <a:r>
              <a:rPr lang="en-US" altLang="zh-CN" dirty="0">
                <a:solidFill>
                  <a:prstClr val="black"/>
                </a:solidFill>
              </a:rPr>
              <a:t>αC</a:t>
            </a:r>
            <a:r>
              <a:rPr lang="zh-CN" altLang="en-US" dirty="0">
                <a:solidFill>
                  <a:prstClr val="black"/>
                </a:solidFill>
              </a:rPr>
              <a:t>－连接器的平均插入损耗（</a:t>
            </a:r>
            <a:r>
              <a:rPr lang="en-US" altLang="zh-CN" dirty="0">
                <a:solidFill>
                  <a:prstClr val="black"/>
                </a:solidFill>
              </a:rPr>
              <a:t>dB</a:t>
            </a:r>
            <a:r>
              <a:rPr lang="zh-CN" altLang="en-US" dirty="0">
                <a:solidFill>
                  <a:prstClr val="black"/>
                </a:solidFill>
              </a:rPr>
              <a:t>）；</a:t>
            </a:r>
          </a:p>
          <a:p>
            <a:r>
              <a:rPr lang="en-US" altLang="zh-CN" dirty="0">
                <a:solidFill>
                  <a:prstClr val="black"/>
                </a:solidFill>
              </a:rPr>
              <a:t>Y</a:t>
            </a:r>
            <a:r>
              <a:rPr lang="zh-CN" altLang="en-US" dirty="0">
                <a:solidFill>
                  <a:prstClr val="black"/>
                </a:solidFill>
              </a:rPr>
              <a:t>－中继段中连接器的数量（光发送机至光接收机数字配线架（</a:t>
            </a:r>
            <a:r>
              <a:rPr lang="en-US" altLang="zh-CN" dirty="0">
                <a:solidFill>
                  <a:prstClr val="black"/>
                </a:solidFill>
              </a:rPr>
              <a:t>ODF</a:t>
            </a:r>
            <a:r>
              <a:rPr lang="zh-CN" altLang="en-US" dirty="0">
                <a:solidFill>
                  <a:prstClr val="black"/>
                </a:solidFill>
              </a:rPr>
              <a:t>）间的所有活接头数量）。</a:t>
            </a:r>
          </a:p>
        </p:txBody>
      </p:sp>
    </p:spTree>
    <p:extLst>
      <p:ext uri="{BB962C8B-B14F-4D97-AF65-F5344CB8AC3E}">
        <p14:creationId xmlns:p14="http://schemas.microsoft.com/office/powerpoint/2010/main" val="41282229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7745" y="1536065"/>
            <a:ext cx="5855970"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中继段光缆线路衰减测试</a:t>
            </a:r>
          </a:p>
        </p:txBody>
      </p:sp>
      <p:sp>
        <p:nvSpPr>
          <p:cNvPr id="9" name="文本框 8"/>
          <p:cNvSpPr txBox="1"/>
          <p:nvPr/>
        </p:nvSpPr>
        <p:spPr>
          <a:xfrm>
            <a:off x="1275715" y="2315210"/>
            <a:ext cx="6111875" cy="46037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）测量方法</a:t>
            </a:r>
          </a:p>
        </p:txBody>
      </p:sp>
      <p:sp>
        <p:nvSpPr>
          <p:cNvPr id="10" name="文本框 9"/>
          <p:cNvSpPr txBox="1"/>
          <p:nvPr/>
        </p:nvSpPr>
        <p:spPr>
          <a:xfrm>
            <a:off x="1540395" y="2867949"/>
            <a:ext cx="10187305" cy="1938020"/>
          </a:xfrm>
          <a:prstGeom prst="rect">
            <a:avLst/>
          </a:prstGeom>
          <a:noFill/>
        </p:spPr>
        <p:txBody>
          <a:bodyPr wrap="square" rtlCol="0">
            <a:spAutoFit/>
          </a:bodyPr>
          <a:lstStyle/>
          <a:p>
            <a:r>
              <a:rPr lang="en-US" altLang="en-US" sz="2400" dirty="0" smtClean="0">
                <a:solidFill>
                  <a:prstClr val="black"/>
                </a:solidFill>
              </a:rPr>
              <a:t>①</a:t>
            </a:r>
            <a:r>
              <a:rPr lang="zh-CN" altLang="en-US" sz="2400" dirty="0">
                <a:solidFill>
                  <a:prstClr val="black"/>
                </a:solidFill>
              </a:rPr>
              <a:t>插入法</a:t>
            </a:r>
          </a:p>
          <a:p>
            <a:r>
              <a:rPr lang="en-US" altLang="en-US" sz="2400" dirty="0">
                <a:solidFill>
                  <a:prstClr val="black"/>
                </a:solidFill>
              </a:rPr>
              <a:t>②</a:t>
            </a:r>
            <a:r>
              <a:rPr lang="zh-CN" altLang="en-US" sz="2400" dirty="0">
                <a:solidFill>
                  <a:prstClr val="black"/>
                </a:solidFill>
              </a:rPr>
              <a:t>后向散射法</a:t>
            </a:r>
          </a:p>
          <a:p>
            <a:r>
              <a:rPr lang="zh-CN" altLang="en-US" sz="2400" dirty="0">
                <a:solidFill>
                  <a:prstClr val="black"/>
                </a:solidFill>
              </a:rPr>
              <a:t>核心网光缆线路应采用插入法测量</a:t>
            </a:r>
            <a:r>
              <a:rPr lang="en-US" altLang="zh-CN" sz="2400" dirty="0">
                <a:solidFill>
                  <a:prstClr val="black"/>
                </a:solidFill>
              </a:rPr>
              <a:t>,</a:t>
            </a:r>
            <a:r>
              <a:rPr lang="zh-CN" altLang="en-US" sz="2400" dirty="0">
                <a:solidFill>
                  <a:prstClr val="black"/>
                </a:solidFill>
              </a:rPr>
              <a:t>若偏差较大</a:t>
            </a:r>
            <a:r>
              <a:rPr lang="en-US" altLang="zh-CN" sz="2400" dirty="0">
                <a:solidFill>
                  <a:prstClr val="black"/>
                </a:solidFill>
              </a:rPr>
              <a:t>,</a:t>
            </a:r>
            <a:r>
              <a:rPr lang="zh-CN" altLang="en-US" sz="2400" dirty="0">
                <a:solidFill>
                  <a:prstClr val="black"/>
                </a:solidFill>
              </a:rPr>
              <a:t>则可用后向散射法做辅助测量</a:t>
            </a:r>
            <a:r>
              <a:rPr lang="en-US" altLang="zh-CN" sz="2400" dirty="0">
                <a:solidFill>
                  <a:prstClr val="black"/>
                </a:solidFill>
              </a:rPr>
              <a:t>;</a:t>
            </a:r>
            <a:r>
              <a:rPr lang="zh-CN" altLang="en-US" sz="2400" dirty="0">
                <a:solidFill>
                  <a:prstClr val="black"/>
                </a:solidFill>
              </a:rPr>
              <a:t>市内局间中继线路视条件决定</a:t>
            </a:r>
            <a:r>
              <a:rPr lang="en-US" altLang="zh-CN" sz="2400" dirty="0">
                <a:solidFill>
                  <a:prstClr val="black"/>
                </a:solidFill>
              </a:rPr>
              <a:t>,</a:t>
            </a:r>
            <a:r>
              <a:rPr lang="zh-CN" altLang="en-US" sz="2400" dirty="0">
                <a:solidFill>
                  <a:prstClr val="black"/>
                </a:solidFill>
              </a:rPr>
              <a:t>一般可以采用插入法</a:t>
            </a:r>
            <a:r>
              <a:rPr lang="en-US" altLang="zh-CN" sz="2400" dirty="0">
                <a:solidFill>
                  <a:prstClr val="black"/>
                </a:solidFill>
              </a:rPr>
              <a:t>,</a:t>
            </a:r>
            <a:r>
              <a:rPr lang="zh-CN" altLang="en-US" sz="2400" dirty="0">
                <a:solidFill>
                  <a:prstClr val="black"/>
                </a:solidFill>
              </a:rPr>
              <a:t>也可以采用后向散射法</a:t>
            </a:r>
            <a:r>
              <a:rPr lang="en-US" altLang="zh-CN" sz="2400" dirty="0">
                <a:solidFill>
                  <a:prstClr val="black"/>
                </a:solidFill>
              </a:rPr>
              <a:t>;</a:t>
            </a:r>
            <a:r>
              <a:rPr lang="zh-CN" altLang="en-US" sz="2400" dirty="0">
                <a:solidFill>
                  <a:prstClr val="black"/>
                </a:solidFill>
              </a:rPr>
              <a:t>接入网光缆线路一般采用后向散射法测量。</a:t>
            </a:r>
          </a:p>
        </p:txBody>
      </p:sp>
    </p:spTree>
    <p:extLst>
      <p:ext uri="{BB962C8B-B14F-4D97-AF65-F5344CB8AC3E}">
        <p14:creationId xmlns:p14="http://schemas.microsoft.com/office/powerpoint/2010/main" val="235278609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7745" y="1665374"/>
            <a:ext cx="585597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光缆线路衰减曲线测量</a:t>
            </a:r>
          </a:p>
        </p:txBody>
      </p:sp>
      <p:sp>
        <p:nvSpPr>
          <p:cNvPr id="5" name="文本框 4"/>
          <p:cNvSpPr txBox="1"/>
          <p:nvPr/>
        </p:nvSpPr>
        <p:spPr>
          <a:xfrm>
            <a:off x="1007744" y="2277514"/>
            <a:ext cx="10075891" cy="4154984"/>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）双向测量</a:t>
            </a:r>
          </a:p>
          <a:p>
            <a:r>
              <a:rPr lang="en-US" altLang="zh-CN" sz="2400" dirty="0" smtClean="0">
                <a:solidFill>
                  <a:prstClr val="black"/>
                </a:solidFill>
              </a:rPr>
              <a:t>       OTDR</a:t>
            </a:r>
            <a:r>
              <a:rPr lang="zh-CN" altLang="en-US" sz="2400" dirty="0">
                <a:solidFill>
                  <a:prstClr val="black"/>
                </a:solidFill>
              </a:rPr>
              <a:t>量程能够完整测试的一般中继段</a:t>
            </a:r>
            <a:r>
              <a:rPr lang="en-US" altLang="zh-CN" sz="2400" dirty="0">
                <a:solidFill>
                  <a:prstClr val="black"/>
                </a:solidFill>
              </a:rPr>
              <a:t>,</a:t>
            </a:r>
            <a:r>
              <a:rPr lang="zh-CN" altLang="en-US" sz="2400" dirty="0">
                <a:solidFill>
                  <a:prstClr val="black"/>
                </a:solidFill>
              </a:rPr>
              <a:t>应对每一条光纤进行</a:t>
            </a:r>
            <a:r>
              <a:rPr lang="en-US" altLang="zh-CN" sz="2400" dirty="0">
                <a:solidFill>
                  <a:prstClr val="black"/>
                </a:solidFill>
              </a:rPr>
              <a:t> A</a:t>
            </a:r>
            <a:r>
              <a:rPr lang="en-US" altLang="en-US" sz="2400" dirty="0">
                <a:solidFill>
                  <a:prstClr val="black"/>
                </a:solidFill>
              </a:rPr>
              <a:t>→</a:t>
            </a:r>
            <a:r>
              <a:rPr lang="en-US" altLang="zh-CN" sz="2400" dirty="0">
                <a:solidFill>
                  <a:prstClr val="black"/>
                </a:solidFill>
              </a:rPr>
              <a:t>B</a:t>
            </a:r>
            <a:r>
              <a:rPr lang="zh-CN" altLang="en-US" sz="2400" dirty="0">
                <a:solidFill>
                  <a:prstClr val="black"/>
                </a:solidFill>
              </a:rPr>
              <a:t>和</a:t>
            </a:r>
            <a:r>
              <a:rPr lang="en-US" altLang="zh-CN" sz="2400" dirty="0">
                <a:solidFill>
                  <a:prstClr val="black"/>
                </a:solidFill>
              </a:rPr>
              <a:t> B</a:t>
            </a:r>
            <a:r>
              <a:rPr lang="en-US" altLang="en-US" sz="2400" dirty="0">
                <a:solidFill>
                  <a:prstClr val="black"/>
                </a:solidFill>
              </a:rPr>
              <a:t>→</a:t>
            </a:r>
            <a:r>
              <a:rPr lang="en-US" altLang="zh-CN" sz="2400" dirty="0">
                <a:solidFill>
                  <a:prstClr val="black"/>
                </a:solidFill>
              </a:rPr>
              <a:t>A </a:t>
            </a:r>
            <a:r>
              <a:rPr lang="zh-CN" altLang="en-US" sz="2400" dirty="0">
                <a:solidFill>
                  <a:prstClr val="black"/>
                </a:solidFill>
              </a:rPr>
              <a:t>两个方向的测量</a:t>
            </a:r>
            <a:r>
              <a:rPr lang="en-US" altLang="zh-CN" sz="2400" dirty="0">
                <a:solidFill>
                  <a:prstClr val="black"/>
                </a:solidFill>
              </a:rPr>
              <a:t>,</a:t>
            </a:r>
            <a:r>
              <a:rPr lang="zh-CN" altLang="en-US" sz="2400" dirty="0">
                <a:solidFill>
                  <a:prstClr val="black"/>
                </a:solidFill>
              </a:rPr>
              <a:t>每一个方向的衰减曲线波形应包括光纤全长上的完整曲线。</a:t>
            </a: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）测量记录</a:t>
            </a:r>
          </a:p>
          <a:p>
            <a:r>
              <a:rPr lang="zh-CN" altLang="en-US" sz="2400" dirty="0" smtClean="0">
                <a:solidFill>
                  <a:prstClr val="black"/>
                </a:solidFill>
              </a:rPr>
              <a:t>        测量</a:t>
            </a:r>
            <a:r>
              <a:rPr lang="zh-CN" altLang="en-US" sz="2400" dirty="0">
                <a:solidFill>
                  <a:prstClr val="black"/>
                </a:solidFill>
              </a:rPr>
              <a:t>结果包括测量数据、测量条件，均应记入竣工测试记录的</a:t>
            </a:r>
            <a:r>
              <a:rPr lang="en-US" altLang="zh-CN" sz="2400" dirty="0">
                <a:solidFill>
                  <a:prstClr val="black"/>
                </a:solidFill>
              </a:rPr>
              <a:t>“</a:t>
            </a:r>
            <a:r>
              <a:rPr lang="zh-CN" altLang="en-US" sz="2400" dirty="0">
                <a:solidFill>
                  <a:prstClr val="black"/>
                </a:solidFill>
              </a:rPr>
              <a:t>中继段光纤后向散射曲线检测记录</a:t>
            </a:r>
            <a:r>
              <a:rPr lang="en-US" altLang="zh-CN" sz="2400" dirty="0">
                <a:solidFill>
                  <a:prstClr val="black"/>
                </a:solidFill>
              </a:rPr>
              <a:t>”</a:t>
            </a:r>
            <a:r>
              <a:rPr lang="zh-CN" altLang="en-US" sz="2400" dirty="0">
                <a:solidFill>
                  <a:prstClr val="black"/>
                </a:solidFill>
              </a:rPr>
              <a:t>。</a:t>
            </a:r>
          </a:p>
          <a:p>
            <a:r>
              <a:rPr lang="zh-CN" altLang="en-US" sz="2400" dirty="0" smtClean="0">
                <a:solidFill>
                  <a:prstClr val="black"/>
                </a:solidFill>
              </a:rPr>
              <a:t>       光纤</a:t>
            </a:r>
            <a:r>
              <a:rPr lang="zh-CN" altLang="en-US" sz="2400" dirty="0">
                <a:solidFill>
                  <a:prstClr val="black"/>
                </a:solidFill>
              </a:rPr>
              <a:t>后向散射曲线波形应是仪器测量曲线的原始波形，不准复制和</a:t>
            </a:r>
            <a:r>
              <a:rPr lang="en-US" altLang="zh-CN" sz="2400" dirty="0">
                <a:solidFill>
                  <a:prstClr val="black"/>
                </a:solidFill>
              </a:rPr>
              <a:t>PS</a:t>
            </a:r>
            <a:r>
              <a:rPr lang="zh-CN" altLang="en-US" sz="2400" dirty="0">
                <a:solidFill>
                  <a:prstClr val="black"/>
                </a:solidFill>
              </a:rPr>
              <a:t>。一般要求记录中继段一个方向的完整曲线，即一般中继段记录</a:t>
            </a:r>
            <a:r>
              <a:rPr lang="en-US" altLang="zh-CN" sz="2400" dirty="0">
                <a:solidFill>
                  <a:prstClr val="black"/>
                </a:solidFill>
              </a:rPr>
              <a:t>A</a:t>
            </a:r>
            <a:r>
              <a:rPr lang="en-US" altLang="en-US" sz="2400" dirty="0">
                <a:solidFill>
                  <a:prstClr val="black"/>
                </a:solidFill>
              </a:rPr>
              <a:t>→</a:t>
            </a:r>
            <a:r>
              <a:rPr lang="en-US" altLang="zh-CN" sz="2400" dirty="0">
                <a:solidFill>
                  <a:prstClr val="black"/>
                </a:solidFill>
              </a:rPr>
              <a:t>B</a:t>
            </a:r>
            <a:r>
              <a:rPr lang="zh-CN" altLang="en-US" sz="2400" dirty="0">
                <a:solidFill>
                  <a:prstClr val="black"/>
                </a:solidFill>
              </a:rPr>
              <a:t>或</a:t>
            </a:r>
            <a:r>
              <a:rPr lang="en-US" altLang="zh-CN" sz="2400" dirty="0">
                <a:solidFill>
                  <a:prstClr val="black"/>
                </a:solidFill>
              </a:rPr>
              <a:t>B</a:t>
            </a:r>
            <a:r>
              <a:rPr lang="en-US" altLang="en-US" sz="2400" dirty="0">
                <a:solidFill>
                  <a:prstClr val="black"/>
                </a:solidFill>
              </a:rPr>
              <a:t>→</a:t>
            </a:r>
            <a:r>
              <a:rPr lang="en-US" altLang="zh-CN" sz="2400" dirty="0">
                <a:solidFill>
                  <a:prstClr val="black"/>
                </a:solidFill>
              </a:rPr>
              <a:t>A</a:t>
            </a:r>
            <a:r>
              <a:rPr lang="zh-CN" altLang="en-US" sz="2400" dirty="0">
                <a:solidFill>
                  <a:prstClr val="black"/>
                </a:solidFill>
              </a:rPr>
              <a:t>任一方向的衰减曲线（最好以维护测量较为方便的传输站为测试端的测量记录）；超长中继段记录</a:t>
            </a:r>
            <a:r>
              <a:rPr lang="en-US" altLang="zh-CN" sz="2400" dirty="0">
                <a:solidFill>
                  <a:prstClr val="black"/>
                </a:solidFill>
              </a:rPr>
              <a:t>A</a:t>
            </a:r>
            <a:r>
              <a:rPr lang="en-US" altLang="en-US" sz="2400" dirty="0">
                <a:solidFill>
                  <a:prstClr val="black"/>
                </a:solidFill>
              </a:rPr>
              <a:t>→</a:t>
            </a:r>
            <a:r>
              <a:rPr lang="en-US" altLang="zh-CN" sz="2400" dirty="0">
                <a:solidFill>
                  <a:prstClr val="black"/>
                </a:solidFill>
              </a:rPr>
              <a:t>B</a:t>
            </a:r>
            <a:r>
              <a:rPr lang="zh-CN" altLang="en-US" sz="2400" dirty="0">
                <a:solidFill>
                  <a:prstClr val="black"/>
                </a:solidFill>
              </a:rPr>
              <a:t>、</a:t>
            </a:r>
            <a:r>
              <a:rPr lang="en-US" altLang="zh-CN" sz="2400" dirty="0">
                <a:solidFill>
                  <a:prstClr val="black"/>
                </a:solidFill>
              </a:rPr>
              <a:t>B</a:t>
            </a:r>
            <a:r>
              <a:rPr lang="en-US" altLang="en-US" sz="2400" dirty="0">
                <a:solidFill>
                  <a:prstClr val="black"/>
                </a:solidFill>
              </a:rPr>
              <a:t>→</a:t>
            </a:r>
            <a:r>
              <a:rPr lang="en-US" altLang="zh-CN" sz="2400" dirty="0">
                <a:solidFill>
                  <a:prstClr val="black"/>
                </a:solidFill>
              </a:rPr>
              <a:t>A</a:t>
            </a:r>
            <a:r>
              <a:rPr lang="zh-CN" altLang="en-US" sz="2400" dirty="0">
                <a:solidFill>
                  <a:prstClr val="black"/>
                </a:solidFill>
              </a:rPr>
              <a:t>至中间汇合点的衰减曲线。</a:t>
            </a:r>
          </a:p>
        </p:txBody>
      </p:sp>
    </p:spTree>
    <p:extLst>
      <p:ext uri="{BB962C8B-B14F-4D97-AF65-F5344CB8AC3E}">
        <p14:creationId xmlns:p14="http://schemas.microsoft.com/office/powerpoint/2010/main" val="31320297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199630" y="2108719"/>
            <a:ext cx="5855970" cy="521970"/>
          </a:xfrm>
          <a:prstGeom prst="rect">
            <a:avLst/>
          </a:prstGeom>
          <a:noFill/>
        </p:spPr>
        <p:txBody>
          <a:bodyPr wrap="square" rtlCol="0">
            <a:spAutoFit/>
          </a:bodyPr>
          <a:lstStyle/>
          <a:p>
            <a:r>
              <a:rPr lang="en-US" altLang="zh-CN" sz="2800" b="1" dirty="0">
                <a:solidFill>
                  <a:prstClr val="black"/>
                </a:solidFill>
              </a:rPr>
              <a:t>2.</a:t>
            </a:r>
            <a:r>
              <a:rPr lang="zh-CN" altLang="en-US" sz="2800" b="1" dirty="0">
                <a:solidFill>
                  <a:prstClr val="black"/>
                </a:solidFill>
              </a:rPr>
              <a:t>光缆线路衰减曲线测量</a:t>
            </a:r>
          </a:p>
        </p:txBody>
      </p:sp>
      <p:sp>
        <p:nvSpPr>
          <p:cNvPr id="5" name="文本框 4"/>
          <p:cNvSpPr txBox="1"/>
          <p:nvPr/>
        </p:nvSpPr>
        <p:spPr>
          <a:xfrm>
            <a:off x="1199630" y="2905876"/>
            <a:ext cx="10598150" cy="3046095"/>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）线路衰减测量结果的比较</a:t>
            </a:r>
          </a:p>
          <a:p>
            <a:r>
              <a:rPr lang="zh-CN" altLang="en-US" sz="2400" dirty="0" smtClean="0">
                <a:solidFill>
                  <a:prstClr val="black"/>
                </a:solidFill>
              </a:rPr>
              <a:t>       利用</a:t>
            </a:r>
            <a:r>
              <a:rPr lang="en-US" altLang="zh-CN" sz="2400" dirty="0">
                <a:solidFill>
                  <a:prstClr val="black"/>
                </a:solidFill>
              </a:rPr>
              <a:t>OTDR</a:t>
            </a:r>
            <a:r>
              <a:rPr lang="zh-CN" altLang="en-US" sz="2400" dirty="0">
                <a:solidFill>
                  <a:prstClr val="black"/>
                </a:solidFill>
              </a:rPr>
              <a:t>仪测量中继段光缆线路衰减值有一致性、重复性、简易性等优点，经实际光缆工程中的对比，与插入法测量值基本一致。</a:t>
            </a: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）光缆线路衰减的计算方法</a:t>
            </a:r>
          </a:p>
          <a:p>
            <a:r>
              <a:rPr lang="en-US" altLang="en-US" sz="2400" dirty="0" smtClean="0">
                <a:solidFill>
                  <a:prstClr val="black"/>
                </a:solidFill>
              </a:rPr>
              <a:t>      ①</a:t>
            </a:r>
            <a:r>
              <a:rPr lang="zh-CN" altLang="en-US" sz="2400" dirty="0">
                <a:solidFill>
                  <a:prstClr val="black"/>
                </a:solidFill>
              </a:rPr>
              <a:t>单向测量衰减的计算</a:t>
            </a:r>
          </a:p>
          <a:p>
            <a:r>
              <a:rPr lang="en-US" altLang="zh-CN" sz="2400" dirty="0" smtClean="0">
                <a:solidFill>
                  <a:prstClr val="black"/>
                </a:solidFill>
              </a:rPr>
              <a:t>       OTDR</a:t>
            </a:r>
            <a:r>
              <a:rPr lang="zh-CN" altLang="en-US" sz="2400" dirty="0">
                <a:solidFill>
                  <a:prstClr val="black"/>
                </a:solidFill>
              </a:rPr>
              <a:t>仪显示沿光缆线路长度的衰减，未包括盲区光纤的衰减和成端固定连接点的损耗，多模光纤应加上这一部分衰减和损耗；单模光纤由于盲区较短，连接损耗很低，故可忽略，但可能有</a:t>
            </a:r>
            <a:r>
              <a:rPr lang="en-US" altLang="en-US" sz="2400" dirty="0">
                <a:solidFill>
                  <a:prstClr val="black"/>
                </a:solidFill>
              </a:rPr>
              <a:t>±</a:t>
            </a:r>
            <a:r>
              <a:rPr lang="en-US" altLang="zh-CN" sz="2400" dirty="0">
                <a:solidFill>
                  <a:prstClr val="black"/>
                </a:solidFill>
              </a:rPr>
              <a:t>0.1dB</a:t>
            </a:r>
            <a:r>
              <a:rPr lang="zh-CN" altLang="en-US" sz="2400" dirty="0">
                <a:solidFill>
                  <a:prstClr val="black"/>
                </a:solidFill>
              </a:rPr>
              <a:t>的偏差。</a:t>
            </a:r>
          </a:p>
        </p:txBody>
      </p:sp>
    </p:spTree>
    <p:extLst>
      <p:ext uri="{BB962C8B-B14F-4D97-AF65-F5344CB8AC3E}">
        <p14:creationId xmlns:p14="http://schemas.microsoft.com/office/powerpoint/2010/main" val="175288818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8.3.2  </a:t>
            </a:r>
            <a:r>
              <a:rPr lang="en-US" altLang="zh-CN" sz="3200" dirty="0">
                <a:solidFill>
                  <a:prstClr val="white"/>
                </a:solidFill>
                <a:latin typeface="微软雅黑" panose="020B0503020204020204" pitchFamily="34" charset="-122"/>
                <a:ea typeface="微软雅黑" panose="020B0503020204020204" pitchFamily="34" charset="-122"/>
                <a:sym typeface="+mn-ea"/>
              </a:rPr>
              <a:t>中继段光特性测试</a:t>
            </a:r>
            <a:endParaRPr lang="en-US" altLang="zh-CN" sz="3200" dirty="0">
              <a:solidFill>
                <a:prstClr val="white"/>
              </a:solidFill>
              <a:latin typeface="微软雅黑" panose="020B0503020204020204" pitchFamily="34" charset="-122"/>
              <a:ea typeface="微软雅黑" panose="020B0503020204020204" pitchFamily="34" charset="-122"/>
            </a:endParaRPr>
          </a:p>
        </p:txBody>
      </p:sp>
      <p:sp>
        <p:nvSpPr>
          <p:cNvPr id="4" name="文本框 3"/>
          <p:cNvSpPr txBox="1"/>
          <p:nvPr/>
        </p:nvSpPr>
        <p:spPr>
          <a:xfrm>
            <a:off x="1007745" y="1536065"/>
            <a:ext cx="585597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光缆线路衰减曲线测量</a:t>
            </a:r>
          </a:p>
        </p:txBody>
      </p:sp>
      <p:sp>
        <p:nvSpPr>
          <p:cNvPr id="5" name="文本框 4"/>
          <p:cNvSpPr txBox="1"/>
          <p:nvPr/>
        </p:nvSpPr>
        <p:spPr>
          <a:xfrm>
            <a:off x="1097280" y="2148840"/>
            <a:ext cx="10119360" cy="829945"/>
          </a:xfrm>
          <a:prstGeom prst="rect">
            <a:avLst/>
          </a:prstGeom>
          <a:noFill/>
        </p:spPr>
        <p:txBody>
          <a:bodyPr wrap="square" rtlCol="0">
            <a:spAutoFit/>
          </a:bodyPr>
          <a:lstStyle/>
          <a:p>
            <a:r>
              <a:rPr lang="en-US" altLang="en-US" sz="2400" dirty="0" smtClean="0">
                <a:solidFill>
                  <a:prstClr val="black"/>
                </a:solidFill>
              </a:rPr>
              <a:t>       ②</a:t>
            </a:r>
            <a:r>
              <a:rPr lang="zh-CN" altLang="en-US" sz="2400" dirty="0">
                <a:solidFill>
                  <a:prstClr val="black"/>
                </a:solidFill>
              </a:rPr>
              <a:t>双向平均衰减计算</a:t>
            </a:r>
          </a:p>
          <a:p>
            <a:r>
              <a:rPr lang="zh-CN" altLang="en-US" sz="2400" dirty="0" smtClean="0">
                <a:solidFill>
                  <a:prstClr val="black"/>
                </a:solidFill>
              </a:rPr>
              <a:t>       在</a:t>
            </a:r>
            <a:r>
              <a:rPr lang="zh-CN" altLang="en-US" sz="2400" dirty="0">
                <a:solidFill>
                  <a:prstClr val="black"/>
                </a:solidFill>
              </a:rPr>
              <a:t>能够测得单方向线路衰减的基础上，可计算出光纤双向平均衰减值。</a:t>
            </a:r>
          </a:p>
        </p:txBody>
      </p:sp>
      <p:graphicFrame>
        <p:nvGraphicFramePr>
          <p:cNvPr id="7" name="对象 -2147482555"/>
          <p:cNvGraphicFramePr>
            <a:graphicFrameLocks noChangeAspect="1"/>
          </p:cNvGraphicFramePr>
          <p:nvPr/>
        </p:nvGraphicFramePr>
        <p:xfrm>
          <a:off x="3599815" y="3069590"/>
          <a:ext cx="2260600" cy="819785"/>
        </p:xfrm>
        <a:graphic>
          <a:graphicData uri="http://schemas.openxmlformats.org/presentationml/2006/ole">
            <mc:AlternateContent xmlns:mc="http://schemas.openxmlformats.org/markup-compatibility/2006">
              <mc:Choice xmlns:v="urn:schemas-microsoft-com:vml" Requires="v">
                <p:oleObj spid="_x0000_s12318" r:id="rId4" imgW="1155700" imgH="419100" progId="Equation.3">
                  <p:embed/>
                </p:oleObj>
              </mc:Choice>
              <mc:Fallback>
                <p:oleObj r:id="rId4" imgW="1155700" imgH="419100" progId="Equation.3">
                  <p:embed/>
                  <p:pic>
                    <p:nvPicPr>
                      <p:cNvPr id="0" name=""/>
                      <p:cNvPicPr/>
                      <p:nvPr/>
                    </p:nvPicPr>
                    <p:blipFill>
                      <a:blip r:embed="rId5"/>
                      <a:stretch>
                        <a:fillRect/>
                      </a:stretch>
                    </p:blipFill>
                    <p:spPr>
                      <a:xfrm>
                        <a:off x="3599815" y="3069590"/>
                        <a:ext cx="2260600" cy="819785"/>
                      </a:xfrm>
                      <a:prstGeom prst="rect">
                        <a:avLst/>
                      </a:prstGeom>
                      <a:noFill/>
                      <a:ln w="38100">
                        <a:noFill/>
                        <a:miter/>
                      </a:ln>
                    </p:spPr>
                  </p:pic>
                </p:oleObj>
              </mc:Fallback>
            </mc:AlternateContent>
          </a:graphicData>
        </a:graphic>
      </p:graphicFrame>
      <p:sp>
        <p:nvSpPr>
          <p:cNvPr id="6" name="文本框 5"/>
          <p:cNvSpPr txBox="1"/>
          <p:nvPr/>
        </p:nvSpPr>
        <p:spPr>
          <a:xfrm>
            <a:off x="1264285" y="4018915"/>
            <a:ext cx="9575165" cy="460375"/>
          </a:xfrm>
          <a:prstGeom prst="rect">
            <a:avLst/>
          </a:prstGeom>
          <a:noFill/>
        </p:spPr>
        <p:txBody>
          <a:bodyPr wrap="square" rtlCol="0">
            <a:spAutoFit/>
          </a:bodyPr>
          <a:lstStyle/>
          <a:p>
            <a:r>
              <a:rPr lang="zh-CN" altLang="en-US" sz="2400" dirty="0" smtClean="0">
                <a:solidFill>
                  <a:prstClr val="black"/>
                </a:solidFill>
              </a:rPr>
              <a:t>      对于</a:t>
            </a:r>
            <a:r>
              <a:rPr lang="zh-CN" altLang="en-US" sz="2400" dirty="0">
                <a:solidFill>
                  <a:prstClr val="black"/>
                </a:solidFill>
              </a:rPr>
              <a:t>超长中继段，从两个方向各测一半的线路，其衰减值为</a:t>
            </a:r>
          </a:p>
        </p:txBody>
      </p:sp>
      <p:graphicFrame>
        <p:nvGraphicFramePr>
          <p:cNvPr id="9" name="对象 -2147482554"/>
          <p:cNvGraphicFramePr>
            <a:graphicFrameLocks noChangeAspect="1"/>
          </p:cNvGraphicFramePr>
          <p:nvPr/>
        </p:nvGraphicFramePr>
        <p:xfrm>
          <a:off x="3719830" y="4766945"/>
          <a:ext cx="2299970" cy="511175"/>
        </p:xfrm>
        <a:graphic>
          <a:graphicData uri="http://schemas.openxmlformats.org/presentationml/2006/ole">
            <mc:AlternateContent xmlns:mc="http://schemas.openxmlformats.org/markup-compatibility/2006">
              <mc:Choice xmlns:v="urn:schemas-microsoft-com:vml" Requires="v">
                <p:oleObj spid="_x0000_s12319" r:id="rId6" imgW="1079500" imgH="241300" progId="Equation.3">
                  <p:embed/>
                </p:oleObj>
              </mc:Choice>
              <mc:Fallback>
                <p:oleObj r:id="rId6" imgW="1079500" imgH="241300" progId="Equation.3">
                  <p:embed/>
                  <p:pic>
                    <p:nvPicPr>
                      <p:cNvPr id="0" name=""/>
                      <p:cNvPicPr/>
                      <p:nvPr/>
                    </p:nvPicPr>
                    <p:blipFill>
                      <a:blip r:embed="rId7"/>
                      <a:stretch>
                        <a:fillRect/>
                      </a:stretch>
                    </p:blipFill>
                    <p:spPr>
                      <a:xfrm>
                        <a:off x="3719830" y="4766945"/>
                        <a:ext cx="2299970" cy="511175"/>
                      </a:xfrm>
                      <a:prstGeom prst="rect">
                        <a:avLst/>
                      </a:prstGeom>
                      <a:noFill/>
                      <a:ln w="38100">
                        <a:noFill/>
                        <a:miter/>
                      </a:ln>
                    </p:spPr>
                  </p:pic>
                </p:oleObj>
              </mc:Fallback>
            </mc:AlternateContent>
          </a:graphicData>
        </a:graphic>
      </p:graphicFrame>
      <p:sp>
        <p:nvSpPr>
          <p:cNvPr id="8" name="文本框 7"/>
          <p:cNvSpPr txBox="1"/>
          <p:nvPr/>
        </p:nvSpPr>
        <p:spPr>
          <a:xfrm>
            <a:off x="1397635" y="5421630"/>
            <a:ext cx="10331450" cy="1198880"/>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）双窗口测试</a:t>
            </a:r>
          </a:p>
          <a:p>
            <a:r>
              <a:rPr lang="zh-CN" altLang="en-US" sz="2400" dirty="0" smtClean="0">
                <a:solidFill>
                  <a:prstClr val="black"/>
                </a:solidFill>
              </a:rPr>
              <a:t>        应</a:t>
            </a:r>
            <a:r>
              <a:rPr lang="zh-CN" altLang="en-US" sz="2400" dirty="0">
                <a:solidFill>
                  <a:prstClr val="black"/>
                </a:solidFill>
              </a:rPr>
              <a:t>按设计要求窗口进行测试并记录。若设计要求</a:t>
            </a:r>
            <a:r>
              <a:rPr lang="en-US" altLang="zh-CN" sz="2400" dirty="0">
                <a:solidFill>
                  <a:prstClr val="black"/>
                </a:solidFill>
              </a:rPr>
              <a:t>1310nm</a:t>
            </a:r>
            <a:r>
              <a:rPr lang="zh-CN" altLang="en-US" sz="2400" dirty="0">
                <a:solidFill>
                  <a:prstClr val="black"/>
                </a:solidFill>
              </a:rPr>
              <a:t>和</a:t>
            </a:r>
            <a:r>
              <a:rPr lang="en-US" altLang="zh-CN" sz="2400" dirty="0">
                <a:solidFill>
                  <a:prstClr val="black"/>
                </a:solidFill>
              </a:rPr>
              <a:t>1550nm</a:t>
            </a:r>
            <a:r>
              <a:rPr lang="zh-CN" altLang="en-US" sz="2400" dirty="0">
                <a:solidFill>
                  <a:prstClr val="black"/>
                </a:solidFill>
              </a:rPr>
              <a:t>窗口都需测试的，应进行双窗口测试。</a:t>
            </a:r>
          </a:p>
        </p:txBody>
      </p:sp>
    </p:spTree>
    <p:extLst>
      <p:ext uri="{BB962C8B-B14F-4D97-AF65-F5344CB8AC3E}">
        <p14:creationId xmlns:p14="http://schemas.microsoft.com/office/powerpoint/2010/main" val="303149491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
        <p:nvSpPr>
          <p:cNvPr id="4" name="文本框 3"/>
          <p:cNvSpPr txBox="1"/>
          <p:nvPr/>
        </p:nvSpPr>
        <p:spPr>
          <a:xfrm>
            <a:off x="1841442" y="2231794"/>
            <a:ext cx="7715250" cy="4523105"/>
          </a:xfrm>
          <a:prstGeom prst="rect">
            <a:avLst/>
          </a:prstGeom>
          <a:noFill/>
        </p:spPr>
        <p:txBody>
          <a:bodyPr wrap="square" rtlCol="0">
            <a:spAutoFit/>
          </a:bodyPr>
          <a:lstStyle/>
          <a:p>
            <a:r>
              <a:rPr lang="en-US" altLang="en-US" sz="2400" dirty="0"/>
              <a:t>③</a:t>
            </a:r>
            <a:r>
              <a:rPr lang="zh-CN" altLang="en-US" sz="2400" dirty="0"/>
              <a:t>室内外型</a:t>
            </a:r>
          </a:p>
          <a:p>
            <a:r>
              <a:rPr lang="en-US" altLang="zh-CN" sz="2400" dirty="0"/>
              <a:t>GJY—</a:t>
            </a:r>
            <a:r>
              <a:rPr lang="zh-CN" altLang="en-US" sz="2400" dirty="0"/>
              <a:t>通信用室内外光缆</a:t>
            </a:r>
          </a:p>
          <a:p>
            <a:r>
              <a:rPr lang="en-US" altLang="zh-CN" sz="2400" dirty="0"/>
              <a:t>GJYX—</a:t>
            </a:r>
            <a:r>
              <a:rPr lang="zh-CN" altLang="en-US" sz="2400" dirty="0"/>
              <a:t>通信用室内外蝶形引入光缆</a:t>
            </a:r>
          </a:p>
          <a:p>
            <a:r>
              <a:rPr lang="en-US" altLang="zh-CN" sz="2400" dirty="0"/>
              <a:t>GJYR—</a:t>
            </a:r>
            <a:r>
              <a:rPr lang="zh-CN" altLang="en-US" sz="2400" dirty="0"/>
              <a:t>通信用室内外圆形引入光缆</a:t>
            </a:r>
          </a:p>
          <a:p>
            <a:r>
              <a:rPr lang="en-US" altLang="zh-CN" sz="2400" dirty="0"/>
              <a:t>GJYQ—</a:t>
            </a:r>
            <a:r>
              <a:rPr lang="zh-CN" altLang="en-US" sz="2400" dirty="0"/>
              <a:t>通信用轻型室内外光缆</a:t>
            </a:r>
          </a:p>
          <a:p>
            <a:r>
              <a:rPr lang="en-US" altLang="en-US" sz="2400" dirty="0"/>
              <a:t>④</a:t>
            </a:r>
            <a:r>
              <a:rPr lang="zh-CN" altLang="en-US" sz="2400" dirty="0"/>
              <a:t>其他类型</a:t>
            </a:r>
          </a:p>
          <a:p>
            <a:r>
              <a:rPr lang="en-US" altLang="zh-CN" sz="2400" dirty="0"/>
              <a:t>GH—</a:t>
            </a:r>
            <a:r>
              <a:rPr lang="zh-CN" altLang="en-US" sz="2400" dirty="0"/>
              <a:t>通信用海底光缆</a:t>
            </a:r>
          </a:p>
          <a:p>
            <a:r>
              <a:rPr lang="en-US" altLang="zh-CN" sz="2400" dirty="0"/>
              <a:t>GM—</a:t>
            </a:r>
            <a:r>
              <a:rPr lang="zh-CN" altLang="en-US" sz="2400" dirty="0"/>
              <a:t>通信用移动式光缆</a:t>
            </a:r>
          </a:p>
          <a:p>
            <a:r>
              <a:rPr lang="en-US" altLang="zh-CN" sz="2400" dirty="0"/>
              <a:t>GS—</a:t>
            </a:r>
            <a:r>
              <a:rPr lang="zh-CN" altLang="en-US" sz="2400" dirty="0"/>
              <a:t>通信用设备光缆</a:t>
            </a:r>
          </a:p>
          <a:p>
            <a:r>
              <a:rPr lang="en-US" altLang="zh-CN" sz="2400" dirty="0"/>
              <a:t>GT—</a:t>
            </a:r>
            <a:r>
              <a:rPr lang="zh-CN" altLang="en-US" sz="2400" dirty="0"/>
              <a:t>通信用特殊光缆</a:t>
            </a:r>
          </a:p>
          <a:p>
            <a:r>
              <a:rPr lang="en-US" altLang="zh-CN" sz="2400" dirty="0"/>
              <a:t>GD—</a:t>
            </a:r>
            <a:r>
              <a:rPr lang="zh-CN" altLang="en-US" sz="2400" dirty="0"/>
              <a:t>通信用光电混合光缆（默认室外）</a:t>
            </a:r>
          </a:p>
          <a:p>
            <a:r>
              <a:rPr lang="en-US" altLang="zh-CN" sz="2400" dirty="0"/>
              <a:t>GDJ—</a:t>
            </a:r>
            <a:r>
              <a:rPr lang="zh-CN" altLang="en-US" sz="2400" dirty="0"/>
              <a:t>通信用室内光电混合光缆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657949" y="2439019"/>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第八章</a:t>
              </a:r>
            </a:p>
          </p:txBody>
        </p:sp>
      </p:grpSp>
      <p:sp>
        <p:nvSpPr>
          <p:cNvPr id="13" name="TextBox 7"/>
          <p:cNvSpPr txBox="1"/>
          <p:nvPr/>
        </p:nvSpPr>
        <p:spPr>
          <a:xfrm>
            <a:off x="4930371" y="2908762"/>
            <a:ext cx="6508115" cy="71501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光缆线路测试</a:t>
            </a:r>
          </a:p>
        </p:txBody>
      </p:sp>
      <p:sp>
        <p:nvSpPr>
          <p:cNvPr id="14" name="KSO_Shape"/>
          <p:cNvSpPr>
            <a:spLocks noChangeAspect="1"/>
          </p:cNvSpPr>
          <p:nvPr/>
        </p:nvSpPr>
        <p:spPr bwMode="auto">
          <a:xfrm>
            <a:off x="4930054" y="4024775"/>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260254" y="3966037"/>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8.1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光缆线路测试类型</a:t>
            </a:r>
          </a:p>
        </p:txBody>
      </p:sp>
      <p:cxnSp>
        <p:nvCxnSpPr>
          <p:cNvPr id="29" name="直接连接符 28"/>
          <p:cNvCxnSpPr/>
          <p:nvPr/>
        </p:nvCxnSpPr>
        <p:spPr>
          <a:xfrm flipV="1">
            <a:off x="4930054" y="3651712"/>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945929" y="438196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276129" y="4324812"/>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8.2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光缆线路测试项目</a:t>
            </a:r>
          </a:p>
        </p:txBody>
      </p:sp>
      <p:sp>
        <p:nvSpPr>
          <p:cNvPr id="8" name="KSO_Shape"/>
          <p:cNvSpPr>
            <a:spLocks noChangeAspect="1"/>
          </p:cNvSpPr>
          <p:nvPr>
            <p:custDataLst>
              <p:tags r:id="rId3"/>
            </p:custDataLst>
          </p:nvPr>
        </p:nvSpPr>
        <p:spPr bwMode="auto">
          <a:xfrm>
            <a:off x="4954501" y="47540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284701" y="4696922"/>
            <a:ext cx="449008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8.3  </a:t>
            </a:r>
            <a:r>
              <a:rPr lang="zh-CN" altLang="en-US" sz="2000" b="0" spc="225" noProof="1">
                <a:solidFill>
                  <a:prstClr val="black"/>
                </a:solidFill>
                <a:latin typeface="微软雅黑" panose="020B0503020204020204" pitchFamily="34" charset="-122"/>
                <a:ea typeface="微软雅黑" panose="020B0503020204020204" pitchFamily="34" charset="-122"/>
              </a:rPr>
              <a:t>光缆光特性测试</a:t>
            </a:r>
          </a:p>
        </p:txBody>
      </p:sp>
      <p:sp>
        <p:nvSpPr>
          <p:cNvPr id="2" name="KSO_Shape"/>
          <p:cNvSpPr>
            <a:spLocks noChangeAspect="1"/>
          </p:cNvSpPr>
          <p:nvPr>
            <p:custDataLst>
              <p:tags r:id="rId5"/>
            </p:custDataLst>
          </p:nvPr>
        </p:nvSpPr>
        <p:spPr bwMode="auto">
          <a:xfrm>
            <a:off x="4962756" y="50969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292956" y="5039822"/>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8.4  </a:t>
            </a:r>
            <a:r>
              <a:rPr lang="zh-CN" altLang="en-US" sz="2000" b="0" spc="225" noProof="1">
                <a:solidFill>
                  <a:srgbClr val="FF0000"/>
                </a:solidFill>
                <a:latin typeface="微软雅黑" panose="020B0503020204020204" pitchFamily="34" charset="-122"/>
                <a:ea typeface="微软雅黑" panose="020B0503020204020204" pitchFamily="34" charset="-122"/>
              </a:rPr>
              <a:t>对地绝缘电阻测试</a:t>
            </a:r>
          </a:p>
        </p:txBody>
      </p:sp>
      <p:sp>
        <p:nvSpPr>
          <p:cNvPr id="4" name="KSO_Shape"/>
          <p:cNvSpPr>
            <a:spLocks noChangeAspect="1"/>
          </p:cNvSpPr>
          <p:nvPr>
            <p:custDataLst>
              <p:tags r:id="rId7"/>
            </p:custDataLst>
          </p:nvPr>
        </p:nvSpPr>
        <p:spPr bwMode="auto">
          <a:xfrm>
            <a:off x="4971011" y="5439872"/>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301211" y="5382722"/>
            <a:ext cx="488950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8.5  </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接地电阻和土壤电阻率测试</a:t>
            </a:r>
          </a:p>
        </p:txBody>
      </p:sp>
    </p:spTree>
    <p:extLst>
      <p:ext uri="{BB962C8B-B14F-4D97-AF65-F5344CB8AC3E}">
        <p14:creationId xmlns:p14="http://schemas.microsoft.com/office/powerpoint/2010/main" val="15334523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0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8.4  </a:t>
            </a:r>
            <a:r>
              <a:rPr lang="zh-CN" altLang="en-US" sz="3200" dirty="0">
                <a:solidFill>
                  <a:prstClr val="white"/>
                </a:solidFill>
                <a:latin typeface="微软雅黑" panose="020B0503020204020204" pitchFamily="34" charset="-122"/>
                <a:ea typeface="微软雅黑" panose="020B0503020204020204" pitchFamily="34" charset="-122"/>
              </a:rPr>
              <a:t>对地绝缘电阻测试</a:t>
            </a:r>
          </a:p>
        </p:txBody>
      </p:sp>
      <p:sp>
        <p:nvSpPr>
          <p:cNvPr id="4" name="文本框 3"/>
          <p:cNvSpPr txBox="1"/>
          <p:nvPr/>
        </p:nvSpPr>
        <p:spPr>
          <a:xfrm>
            <a:off x="1242060" y="1680845"/>
            <a:ext cx="5478145"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对地绝缘电阻测试前准备工作</a:t>
            </a:r>
          </a:p>
        </p:txBody>
      </p:sp>
      <p:sp>
        <p:nvSpPr>
          <p:cNvPr id="5" name="文本框 4"/>
          <p:cNvSpPr txBox="1"/>
          <p:nvPr/>
        </p:nvSpPr>
        <p:spPr>
          <a:xfrm>
            <a:off x="1242060" y="2369070"/>
            <a:ext cx="10475595" cy="4154170"/>
          </a:xfrm>
          <a:prstGeom prst="rect">
            <a:avLst/>
          </a:prstGeom>
          <a:noFill/>
        </p:spPr>
        <p:txBody>
          <a:bodyPr wrap="square" rtlCol="0">
            <a:spAutoFit/>
          </a:bodyPr>
          <a:lstStyle/>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）确认被测线路不带电。</a:t>
            </a: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）检查兆欧表外观及引线等是否正常。</a:t>
            </a: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）测量前必须将兆欧表平放在地势平坦的位置，以消除重力对测量所产生的误差。</a:t>
            </a: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）开路、短路实验</a:t>
            </a:r>
          </a:p>
          <a:p>
            <a:r>
              <a:rPr lang="zh-CN" altLang="en-US" sz="2400" dirty="0" smtClean="0">
                <a:solidFill>
                  <a:prstClr val="black"/>
                </a:solidFill>
              </a:rPr>
              <a:t>       采用</a:t>
            </a:r>
            <a:r>
              <a:rPr lang="zh-CN" altLang="en-US" sz="2400" dirty="0">
                <a:solidFill>
                  <a:prstClr val="black"/>
                </a:solidFill>
              </a:rPr>
              <a:t>两根测试引线，分别连接到如图</a:t>
            </a:r>
            <a:r>
              <a:rPr lang="en-US" altLang="zh-CN" sz="2400" dirty="0">
                <a:solidFill>
                  <a:prstClr val="black"/>
                </a:solidFill>
              </a:rPr>
              <a:t>8-8</a:t>
            </a:r>
            <a:r>
              <a:rPr lang="zh-CN" altLang="en-US" sz="2400" dirty="0">
                <a:solidFill>
                  <a:prstClr val="black"/>
                </a:solidFill>
              </a:rPr>
              <a:t>所示兆欧表的</a:t>
            </a:r>
            <a:r>
              <a:rPr lang="en-US" altLang="zh-CN" sz="2400" dirty="0">
                <a:solidFill>
                  <a:prstClr val="black"/>
                </a:solidFill>
              </a:rPr>
              <a:t>“L”</a:t>
            </a:r>
            <a:r>
              <a:rPr lang="zh-CN" altLang="en-US" sz="2400" dirty="0">
                <a:solidFill>
                  <a:prstClr val="black"/>
                </a:solidFill>
              </a:rPr>
              <a:t>、</a:t>
            </a:r>
            <a:r>
              <a:rPr lang="en-US" altLang="zh-CN" sz="2400" dirty="0">
                <a:solidFill>
                  <a:prstClr val="black"/>
                </a:solidFill>
              </a:rPr>
              <a:t>“E”</a:t>
            </a:r>
            <a:r>
              <a:rPr lang="zh-CN" altLang="en-US" sz="2400" dirty="0">
                <a:solidFill>
                  <a:prstClr val="black"/>
                </a:solidFill>
              </a:rPr>
              <a:t>接线柱上，采用开路与短路实验检验兆欧表是否能够正常工作。</a:t>
            </a:r>
          </a:p>
          <a:p>
            <a:r>
              <a:rPr lang="en-US" altLang="en-US" sz="2400" dirty="0" smtClean="0">
                <a:solidFill>
                  <a:prstClr val="black"/>
                </a:solidFill>
              </a:rPr>
              <a:t>        ①</a:t>
            </a:r>
            <a:r>
              <a:rPr lang="zh-CN" altLang="en-US" sz="2400" dirty="0">
                <a:solidFill>
                  <a:prstClr val="black"/>
                </a:solidFill>
              </a:rPr>
              <a:t>开路实验</a:t>
            </a:r>
          </a:p>
          <a:p>
            <a:r>
              <a:rPr lang="zh-CN" altLang="en-US" sz="2400" dirty="0" smtClean="0">
                <a:solidFill>
                  <a:prstClr val="black"/>
                </a:solidFill>
              </a:rPr>
              <a:t>        兆欧表</a:t>
            </a:r>
            <a:r>
              <a:rPr lang="zh-CN" altLang="en-US" sz="2400" dirty="0">
                <a:solidFill>
                  <a:prstClr val="black"/>
                </a:solidFill>
              </a:rPr>
              <a:t>平稳放置于水平位置，</a:t>
            </a:r>
            <a:r>
              <a:rPr lang="en-US" altLang="zh-CN" sz="2400" dirty="0">
                <a:solidFill>
                  <a:prstClr val="black"/>
                </a:solidFill>
              </a:rPr>
              <a:t>“L”</a:t>
            </a:r>
            <a:r>
              <a:rPr lang="zh-CN" altLang="en-US" sz="2400" dirty="0">
                <a:solidFill>
                  <a:prstClr val="black"/>
                </a:solidFill>
              </a:rPr>
              <a:t>、</a:t>
            </a:r>
            <a:r>
              <a:rPr lang="en-US" altLang="zh-CN" sz="2400" dirty="0">
                <a:solidFill>
                  <a:prstClr val="black"/>
                </a:solidFill>
              </a:rPr>
              <a:t>“E”</a:t>
            </a:r>
            <a:r>
              <a:rPr lang="zh-CN" altLang="en-US" sz="2400" dirty="0">
                <a:solidFill>
                  <a:prstClr val="black"/>
                </a:solidFill>
              </a:rPr>
              <a:t>两根线独立分开，不得绞合，笔头保持不与其他物体接触。均匀摇动手柄，转速一般为</a:t>
            </a:r>
            <a:r>
              <a:rPr lang="en-US" altLang="zh-CN" sz="2400" dirty="0">
                <a:solidFill>
                  <a:prstClr val="black"/>
                </a:solidFill>
              </a:rPr>
              <a:t>120r/min</a:t>
            </a:r>
            <a:r>
              <a:rPr lang="zh-CN" altLang="en-US" sz="2400" dirty="0">
                <a:solidFill>
                  <a:prstClr val="black"/>
                </a:solidFill>
              </a:rPr>
              <a:t>，摇动</a:t>
            </a:r>
            <a:r>
              <a:rPr lang="en-US" altLang="zh-CN" sz="2400" dirty="0">
                <a:solidFill>
                  <a:prstClr val="black"/>
                </a:solidFill>
              </a:rPr>
              <a:t>1min</a:t>
            </a:r>
            <a:r>
              <a:rPr lang="zh-CN" altLang="en-US" sz="2400" dirty="0">
                <a:solidFill>
                  <a:prstClr val="black"/>
                </a:solidFill>
              </a:rPr>
              <a:t>后读数，读数时应保持摇速不变。读数应为</a:t>
            </a:r>
            <a:r>
              <a:rPr lang="en-US" altLang="zh-CN" sz="2400" dirty="0">
                <a:solidFill>
                  <a:prstClr val="black"/>
                </a:solidFill>
              </a:rPr>
              <a:t>∞</a:t>
            </a:r>
            <a:r>
              <a:rPr lang="zh-CN" altLang="en-US" sz="2400" dirty="0">
                <a:solidFill>
                  <a:prstClr val="black"/>
                </a:solidFill>
              </a:rPr>
              <a:t>，否则说明兆欧表有问题。</a:t>
            </a:r>
          </a:p>
        </p:txBody>
      </p:sp>
    </p:spTree>
    <p:extLst>
      <p:ext uri="{BB962C8B-B14F-4D97-AF65-F5344CB8AC3E}">
        <p14:creationId xmlns:p14="http://schemas.microsoft.com/office/powerpoint/2010/main" val="8491321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8.4  </a:t>
            </a:r>
            <a:r>
              <a:rPr lang="zh-CN" altLang="en-US" sz="3200" dirty="0">
                <a:solidFill>
                  <a:prstClr val="white"/>
                </a:solidFill>
                <a:latin typeface="微软雅黑" panose="020B0503020204020204" pitchFamily="34" charset="-122"/>
                <a:ea typeface="微软雅黑" panose="020B0503020204020204" pitchFamily="34" charset="-122"/>
              </a:rPr>
              <a:t>对地绝缘电阻测试</a:t>
            </a:r>
          </a:p>
        </p:txBody>
      </p:sp>
      <p:sp>
        <p:nvSpPr>
          <p:cNvPr id="4" name="文本框 3"/>
          <p:cNvSpPr txBox="1"/>
          <p:nvPr/>
        </p:nvSpPr>
        <p:spPr>
          <a:xfrm>
            <a:off x="1242060" y="1680845"/>
            <a:ext cx="5478145" cy="521970"/>
          </a:xfrm>
          <a:prstGeom prst="rect">
            <a:avLst/>
          </a:prstGeom>
          <a:noFill/>
        </p:spPr>
        <p:txBody>
          <a:bodyPr wrap="square" rtlCol="0">
            <a:spAutoFit/>
          </a:bodyPr>
          <a:lstStyle/>
          <a:p>
            <a:r>
              <a:rPr lang="en-US" altLang="zh-CN" sz="2800" b="1">
                <a:solidFill>
                  <a:prstClr val="black"/>
                </a:solidFill>
              </a:rPr>
              <a:t>1.</a:t>
            </a:r>
            <a:r>
              <a:rPr lang="zh-CN" altLang="en-US" sz="2800" b="1">
                <a:solidFill>
                  <a:prstClr val="black"/>
                </a:solidFill>
              </a:rPr>
              <a:t>对地绝缘电阻测试前准备工作</a:t>
            </a:r>
          </a:p>
        </p:txBody>
      </p:sp>
      <p:sp>
        <p:nvSpPr>
          <p:cNvPr id="5" name="文本框 4"/>
          <p:cNvSpPr txBox="1"/>
          <p:nvPr/>
        </p:nvSpPr>
        <p:spPr>
          <a:xfrm>
            <a:off x="1242060" y="2710815"/>
            <a:ext cx="4296410" cy="3046988"/>
          </a:xfrm>
          <a:prstGeom prst="rect">
            <a:avLst/>
          </a:prstGeom>
          <a:noFill/>
        </p:spPr>
        <p:txBody>
          <a:bodyPr wrap="square" rtlCol="0">
            <a:spAutoFit/>
          </a:bodyPr>
          <a:lstStyle/>
          <a:p>
            <a:r>
              <a:rPr lang="en-US" altLang="en-US" sz="2400" dirty="0" smtClean="0">
                <a:solidFill>
                  <a:prstClr val="black"/>
                </a:solidFill>
              </a:rPr>
              <a:t>       ②</a:t>
            </a:r>
            <a:r>
              <a:rPr lang="zh-CN" altLang="en-US" sz="2400" dirty="0">
                <a:solidFill>
                  <a:prstClr val="black"/>
                </a:solidFill>
              </a:rPr>
              <a:t>短路实验</a:t>
            </a:r>
          </a:p>
          <a:p>
            <a:r>
              <a:rPr lang="zh-CN" altLang="en-US" sz="2400" dirty="0" smtClean="0">
                <a:solidFill>
                  <a:prstClr val="black"/>
                </a:solidFill>
              </a:rPr>
              <a:t>        兆欧表</a:t>
            </a:r>
            <a:r>
              <a:rPr lang="zh-CN" altLang="en-US" sz="2400" dirty="0">
                <a:solidFill>
                  <a:prstClr val="black"/>
                </a:solidFill>
              </a:rPr>
              <a:t>平稳放置于水平位置，</a:t>
            </a:r>
            <a:r>
              <a:rPr lang="en-US" altLang="zh-CN" sz="2400" dirty="0">
                <a:solidFill>
                  <a:prstClr val="black"/>
                </a:solidFill>
              </a:rPr>
              <a:t>“L”</a:t>
            </a:r>
            <a:r>
              <a:rPr lang="zh-CN" altLang="en-US" sz="2400" dirty="0">
                <a:solidFill>
                  <a:prstClr val="black"/>
                </a:solidFill>
              </a:rPr>
              <a:t>、</a:t>
            </a:r>
            <a:r>
              <a:rPr lang="en-US" altLang="zh-CN" sz="2400" dirty="0">
                <a:solidFill>
                  <a:prstClr val="black"/>
                </a:solidFill>
              </a:rPr>
              <a:t>“E”</a:t>
            </a:r>
            <a:r>
              <a:rPr lang="zh-CN" altLang="en-US" sz="2400" dirty="0">
                <a:solidFill>
                  <a:prstClr val="black"/>
                </a:solidFill>
              </a:rPr>
              <a:t>两根线短接。均匀摇动手柄，转速一般为</a:t>
            </a:r>
            <a:r>
              <a:rPr lang="en-US" altLang="zh-CN" sz="2400" dirty="0">
                <a:solidFill>
                  <a:prstClr val="black"/>
                </a:solidFill>
              </a:rPr>
              <a:t>120r/min</a:t>
            </a:r>
            <a:r>
              <a:rPr lang="zh-CN" altLang="en-US" sz="2400" dirty="0">
                <a:solidFill>
                  <a:prstClr val="black"/>
                </a:solidFill>
              </a:rPr>
              <a:t>，摇动</a:t>
            </a:r>
            <a:r>
              <a:rPr lang="en-US" altLang="zh-CN" sz="2400" dirty="0">
                <a:solidFill>
                  <a:prstClr val="black"/>
                </a:solidFill>
              </a:rPr>
              <a:t>1min</a:t>
            </a:r>
            <a:r>
              <a:rPr lang="zh-CN" altLang="en-US" sz="2400" dirty="0">
                <a:solidFill>
                  <a:prstClr val="black"/>
                </a:solidFill>
              </a:rPr>
              <a:t>后读数，读数时应保持摇速不变。读数应为</a:t>
            </a:r>
            <a:r>
              <a:rPr lang="en-US" altLang="zh-CN" sz="2400" dirty="0">
                <a:solidFill>
                  <a:prstClr val="black"/>
                </a:solidFill>
              </a:rPr>
              <a:t>“0”</a:t>
            </a:r>
            <a:r>
              <a:rPr lang="zh-CN" altLang="en-US" sz="2400" dirty="0">
                <a:solidFill>
                  <a:prstClr val="black"/>
                </a:solidFill>
              </a:rPr>
              <a:t>，否则说明兆欧表有问题。</a:t>
            </a:r>
          </a:p>
        </p:txBody>
      </p:sp>
      <p:pic>
        <p:nvPicPr>
          <p:cNvPr id="286746" name="图片 119"/>
          <p:cNvPicPr>
            <a:picLocks noChangeAspect="1"/>
          </p:cNvPicPr>
          <p:nvPr/>
        </p:nvPicPr>
        <p:blipFill>
          <a:blip r:embed="rId3"/>
          <a:stretch>
            <a:fillRect/>
          </a:stretch>
        </p:blipFill>
        <p:spPr>
          <a:xfrm>
            <a:off x="7186526" y="2187386"/>
            <a:ext cx="3821430" cy="4093845"/>
          </a:xfrm>
          <a:prstGeom prst="rect">
            <a:avLst/>
          </a:prstGeom>
          <a:noFill/>
          <a:ln>
            <a:noFill/>
          </a:ln>
        </p:spPr>
      </p:pic>
    </p:spTree>
    <p:extLst>
      <p:ext uri="{BB962C8B-B14F-4D97-AF65-F5344CB8AC3E}">
        <p14:creationId xmlns:p14="http://schemas.microsoft.com/office/powerpoint/2010/main" val="568665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8.4  </a:t>
            </a:r>
            <a:r>
              <a:rPr lang="zh-CN" altLang="en-US" sz="3200" dirty="0">
                <a:solidFill>
                  <a:prstClr val="white"/>
                </a:solidFill>
                <a:latin typeface="微软雅黑" panose="020B0503020204020204" pitchFamily="34" charset="-122"/>
                <a:ea typeface="微软雅黑" panose="020B0503020204020204" pitchFamily="34" charset="-122"/>
              </a:rPr>
              <a:t>对地绝缘电阻测试</a:t>
            </a:r>
          </a:p>
        </p:txBody>
      </p:sp>
      <p:sp>
        <p:nvSpPr>
          <p:cNvPr id="5" name="文本框 4"/>
          <p:cNvSpPr txBox="1"/>
          <p:nvPr/>
        </p:nvSpPr>
        <p:spPr>
          <a:xfrm>
            <a:off x="909955" y="1646238"/>
            <a:ext cx="5080000" cy="521970"/>
          </a:xfrm>
          <a:prstGeom prst="rect">
            <a:avLst/>
          </a:prstGeom>
        </p:spPr>
        <p:txBody>
          <a:bodyPr>
            <a:spAutoFit/>
          </a:bodyPr>
          <a:lstStyle/>
          <a:p>
            <a:r>
              <a:rPr lang="en-US" altLang="zh-CN" sz="2800" b="1" dirty="0">
                <a:solidFill>
                  <a:srgbClr val="000000"/>
                </a:solidFill>
                <a:cs typeface="+mn-ea"/>
              </a:rPr>
              <a:t>2.</a:t>
            </a:r>
            <a:r>
              <a:rPr lang="zh-CN" altLang="en-US" sz="2800" b="1" dirty="0">
                <a:solidFill>
                  <a:srgbClr val="000000"/>
                </a:solidFill>
                <a:cs typeface="+mn-ea"/>
              </a:rPr>
              <a:t>单盘光缆对地绝缘电阻测试</a:t>
            </a:r>
          </a:p>
        </p:txBody>
      </p:sp>
      <p:pic>
        <p:nvPicPr>
          <p:cNvPr id="6" name="图片 5"/>
          <p:cNvPicPr>
            <a:picLocks noChangeAspect="1"/>
          </p:cNvPicPr>
          <p:nvPr/>
        </p:nvPicPr>
        <p:blipFill>
          <a:blip r:embed="rId3"/>
          <a:stretch>
            <a:fillRect/>
          </a:stretch>
        </p:blipFill>
        <p:spPr>
          <a:xfrm>
            <a:off x="2389159" y="2168208"/>
            <a:ext cx="6072505" cy="4342130"/>
          </a:xfrm>
          <a:prstGeom prst="rect">
            <a:avLst/>
          </a:prstGeom>
        </p:spPr>
      </p:pic>
    </p:spTree>
    <p:extLst>
      <p:ext uri="{BB962C8B-B14F-4D97-AF65-F5344CB8AC3E}">
        <p14:creationId xmlns:p14="http://schemas.microsoft.com/office/powerpoint/2010/main" val="34671507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8.4  </a:t>
            </a:r>
            <a:r>
              <a:rPr lang="zh-CN" altLang="en-US" sz="3200" dirty="0">
                <a:solidFill>
                  <a:prstClr val="white"/>
                </a:solidFill>
                <a:latin typeface="微软雅黑" panose="020B0503020204020204" pitchFamily="34" charset="-122"/>
                <a:ea typeface="微软雅黑" panose="020B0503020204020204" pitchFamily="34" charset="-122"/>
              </a:rPr>
              <a:t>对地绝缘电阻测试</a:t>
            </a:r>
          </a:p>
        </p:txBody>
      </p:sp>
      <p:sp>
        <p:nvSpPr>
          <p:cNvPr id="4" name="文本框 3"/>
          <p:cNvSpPr txBox="1"/>
          <p:nvPr/>
        </p:nvSpPr>
        <p:spPr>
          <a:xfrm>
            <a:off x="1130935" y="1613535"/>
            <a:ext cx="5667375"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直埋光缆线路对地绝缘电阻测试</a:t>
            </a:r>
          </a:p>
        </p:txBody>
      </p:sp>
      <p:pic>
        <p:nvPicPr>
          <p:cNvPr id="5" name="图片 4"/>
          <p:cNvPicPr>
            <a:picLocks noChangeAspect="1"/>
          </p:cNvPicPr>
          <p:nvPr/>
        </p:nvPicPr>
        <p:blipFill>
          <a:blip r:embed="rId3"/>
          <a:stretch>
            <a:fillRect/>
          </a:stretch>
        </p:blipFill>
        <p:spPr>
          <a:xfrm>
            <a:off x="1536065" y="2231390"/>
            <a:ext cx="8171180" cy="4352290"/>
          </a:xfrm>
          <a:prstGeom prst="rect">
            <a:avLst/>
          </a:prstGeom>
        </p:spPr>
      </p:pic>
    </p:spTree>
    <p:extLst>
      <p:ext uri="{BB962C8B-B14F-4D97-AF65-F5344CB8AC3E}">
        <p14:creationId xmlns:p14="http://schemas.microsoft.com/office/powerpoint/2010/main" val="15664260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8.4  </a:t>
            </a:r>
            <a:r>
              <a:rPr lang="zh-CN" altLang="en-US" sz="3200" dirty="0">
                <a:solidFill>
                  <a:prstClr val="white"/>
                </a:solidFill>
                <a:latin typeface="微软雅黑" panose="020B0503020204020204" pitchFamily="34" charset="-122"/>
                <a:ea typeface="微软雅黑" panose="020B0503020204020204" pitchFamily="34" charset="-122"/>
              </a:rPr>
              <a:t>对地绝缘电阻测试</a:t>
            </a:r>
          </a:p>
        </p:txBody>
      </p:sp>
      <p:sp>
        <p:nvSpPr>
          <p:cNvPr id="4" name="文本框 3"/>
          <p:cNvSpPr txBox="1"/>
          <p:nvPr/>
        </p:nvSpPr>
        <p:spPr>
          <a:xfrm>
            <a:off x="1121699" y="1789026"/>
            <a:ext cx="5667375"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直埋光缆线路对地绝缘电阻测试</a:t>
            </a:r>
          </a:p>
        </p:txBody>
      </p:sp>
      <p:sp>
        <p:nvSpPr>
          <p:cNvPr id="7" name="文本框 6"/>
          <p:cNvSpPr txBox="1"/>
          <p:nvPr/>
        </p:nvSpPr>
        <p:spPr>
          <a:xfrm>
            <a:off x="1308735" y="2588087"/>
            <a:ext cx="9707880" cy="3415030"/>
          </a:xfrm>
          <a:prstGeom prst="rect">
            <a:avLst/>
          </a:prstGeom>
          <a:noFill/>
        </p:spPr>
        <p:txBody>
          <a:bodyPr wrap="square" rtlCol="0">
            <a:spAutoFit/>
          </a:bodyPr>
          <a:lstStyle/>
          <a:p>
            <a:r>
              <a:rPr lang="zh-CN" altLang="en-US" sz="2400" dirty="0" smtClean="0">
                <a:solidFill>
                  <a:prstClr val="black"/>
                </a:solidFill>
              </a:rPr>
              <a:t>        对</a:t>
            </a:r>
            <a:r>
              <a:rPr lang="zh-CN" altLang="en-US" sz="2400" dirty="0">
                <a:solidFill>
                  <a:prstClr val="black"/>
                </a:solidFill>
              </a:rPr>
              <a:t>地绝缘电阻的测试，应避免在相对湿度大于</a:t>
            </a:r>
            <a:r>
              <a:rPr lang="en-US" altLang="zh-CN" sz="2400" dirty="0">
                <a:solidFill>
                  <a:prstClr val="black"/>
                </a:solidFill>
              </a:rPr>
              <a:t>80%</a:t>
            </a:r>
            <a:r>
              <a:rPr lang="zh-CN" altLang="en-US" sz="2400" dirty="0">
                <a:solidFill>
                  <a:prstClr val="black"/>
                </a:solidFill>
              </a:rPr>
              <a:t>的条件下进行。测试仪表引线的绝缘强度应满足测试要求，且长度不应超过</a:t>
            </a:r>
            <a:r>
              <a:rPr lang="en-US" altLang="zh-CN" sz="2400" dirty="0">
                <a:solidFill>
                  <a:prstClr val="black"/>
                </a:solidFill>
              </a:rPr>
              <a:t>2</a:t>
            </a:r>
            <a:r>
              <a:rPr lang="zh-CN" altLang="en-US" sz="2400" dirty="0">
                <a:solidFill>
                  <a:prstClr val="black"/>
                </a:solidFill>
              </a:rPr>
              <a:t>米。对地绝缘监测装置缆线的连接应符合以下要求</a:t>
            </a:r>
            <a:r>
              <a:rPr lang="en-US" altLang="zh-CN" sz="2400" dirty="0">
                <a:solidFill>
                  <a:prstClr val="black"/>
                </a:solidFill>
              </a:rPr>
              <a:t>:</a:t>
            </a:r>
          </a:p>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）监测尾缆芯线与光缆金属护层应电气连通，接续良好。</a:t>
            </a: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）接头盒进水监测电极用</a:t>
            </a:r>
            <a:r>
              <a:rPr lang="en-US" altLang="zh-CN" sz="2400" dirty="0">
                <a:solidFill>
                  <a:prstClr val="black"/>
                </a:solidFill>
              </a:rPr>
              <a:t>PVC</a:t>
            </a:r>
            <a:r>
              <a:rPr lang="zh-CN" altLang="en-US" sz="2400" dirty="0">
                <a:solidFill>
                  <a:prstClr val="black"/>
                </a:solidFill>
              </a:rPr>
              <a:t>塑料胶粘结在接头盒内底壁上，其位置应不影响接头盒的再次开启使用。</a:t>
            </a: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）遇非金属加强芯光缆时，监测尾缆</a:t>
            </a:r>
            <a:r>
              <a:rPr lang="en-US" altLang="zh-CN" sz="2400" dirty="0">
                <a:solidFill>
                  <a:prstClr val="black"/>
                </a:solidFill>
              </a:rPr>
              <a:t>3</a:t>
            </a:r>
            <a:r>
              <a:rPr lang="zh-CN" altLang="en-US" sz="2400" dirty="0">
                <a:solidFill>
                  <a:prstClr val="black"/>
                </a:solidFill>
              </a:rPr>
              <a:t>、</a:t>
            </a:r>
            <a:r>
              <a:rPr lang="en-US" altLang="zh-CN" sz="2400" dirty="0">
                <a:solidFill>
                  <a:prstClr val="black"/>
                </a:solidFill>
              </a:rPr>
              <a:t>4</a:t>
            </a:r>
            <a:r>
              <a:rPr lang="zh-CN" altLang="en-US" sz="2400" dirty="0">
                <a:solidFill>
                  <a:prstClr val="black"/>
                </a:solidFill>
              </a:rPr>
              <a:t>号芯线腾空，线头做绝缘处理。</a:t>
            </a: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）监测尾缆在标石上线孔内应保持松弛状态，避免受力。</a:t>
            </a:r>
          </a:p>
        </p:txBody>
      </p:sp>
    </p:spTree>
    <p:extLst>
      <p:ext uri="{BB962C8B-B14F-4D97-AF65-F5344CB8AC3E}">
        <p14:creationId xmlns:p14="http://schemas.microsoft.com/office/powerpoint/2010/main" val="37684212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731840" y="2383601"/>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a:solidFill>
                    <a:prstClr val="white"/>
                  </a:solidFill>
                </a:rPr>
                <a:t>第八章</a:t>
              </a:r>
            </a:p>
          </p:txBody>
        </p:sp>
      </p:grpSp>
      <p:sp>
        <p:nvSpPr>
          <p:cNvPr id="13" name="TextBox 7"/>
          <p:cNvSpPr txBox="1"/>
          <p:nvPr/>
        </p:nvSpPr>
        <p:spPr>
          <a:xfrm>
            <a:off x="5004262" y="2853344"/>
            <a:ext cx="6508115" cy="71501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a:solidFill>
                  <a:srgbClr val="1F7173"/>
                </a:solidFill>
                <a:latin typeface="微软雅黑" panose="020B0503020204020204" pitchFamily="34" charset="-122"/>
                <a:ea typeface="微软雅黑" panose="020B0503020204020204" pitchFamily="34" charset="-122"/>
              </a:rPr>
              <a:t>光缆线路测试</a:t>
            </a:r>
          </a:p>
        </p:txBody>
      </p:sp>
      <p:sp>
        <p:nvSpPr>
          <p:cNvPr id="14" name="KSO_Shape"/>
          <p:cNvSpPr>
            <a:spLocks noChangeAspect="1"/>
          </p:cNvSpPr>
          <p:nvPr/>
        </p:nvSpPr>
        <p:spPr bwMode="auto">
          <a:xfrm>
            <a:off x="5003945" y="3969357"/>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334145" y="3910619"/>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8.1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光缆线路测试类型</a:t>
            </a:r>
          </a:p>
        </p:txBody>
      </p:sp>
      <p:cxnSp>
        <p:nvCxnSpPr>
          <p:cNvPr id="29" name="直接连接符 28"/>
          <p:cNvCxnSpPr/>
          <p:nvPr/>
        </p:nvCxnSpPr>
        <p:spPr>
          <a:xfrm flipV="1">
            <a:off x="5003945" y="3596294"/>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1"/>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019820" y="4326544"/>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350020" y="4269394"/>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8.2  </a:t>
            </a:r>
            <a:r>
              <a:rPr lang="zh-CN" altLang="en-US" sz="2000" b="0" spc="225" noProof="1">
                <a:solidFill>
                  <a:prstClr val="black"/>
                </a:solidFill>
                <a:latin typeface="微软雅黑" panose="020B0503020204020204" pitchFamily="34" charset="-122"/>
                <a:ea typeface="微软雅黑" panose="020B0503020204020204" pitchFamily="34" charset="-122"/>
              </a:rPr>
              <a:t>光缆线路测试项目</a:t>
            </a:r>
          </a:p>
        </p:txBody>
      </p:sp>
      <p:sp>
        <p:nvSpPr>
          <p:cNvPr id="8" name="KSO_Shape"/>
          <p:cNvSpPr>
            <a:spLocks noChangeAspect="1"/>
          </p:cNvSpPr>
          <p:nvPr>
            <p:custDataLst>
              <p:tags r:id="rId3"/>
            </p:custDataLst>
          </p:nvPr>
        </p:nvSpPr>
        <p:spPr bwMode="auto">
          <a:xfrm>
            <a:off x="5028392" y="4698654"/>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358592" y="4641504"/>
            <a:ext cx="4490085"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8.3  </a:t>
            </a:r>
            <a:r>
              <a:rPr lang="zh-CN" altLang="en-US" sz="2000" b="0" spc="225" noProof="1">
                <a:solidFill>
                  <a:prstClr val="black"/>
                </a:solidFill>
                <a:latin typeface="微软雅黑" panose="020B0503020204020204" pitchFamily="34" charset="-122"/>
                <a:ea typeface="微软雅黑" panose="020B0503020204020204" pitchFamily="34" charset="-122"/>
              </a:rPr>
              <a:t>光缆光特性测试</a:t>
            </a:r>
          </a:p>
        </p:txBody>
      </p:sp>
      <p:sp>
        <p:nvSpPr>
          <p:cNvPr id="2" name="KSO_Shape"/>
          <p:cNvSpPr>
            <a:spLocks noChangeAspect="1"/>
          </p:cNvSpPr>
          <p:nvPr>
            <p:custDataLst>
              <p:tags r:id="rId5"/>
            </p:custDataLst>
          </p:nvPr>
        </p:nvSpPr>
        <p:spPr bwMode="auto">
          <a:xfrm>
            <a:off x="5036647" y="5041554"/>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3" name="TextBox 7"/>
          <p:cNvSpPr txBox="1"/>
          <p:nvPr>
            <p:custDataLst>
              <p:tags r:id="rId6"/>
            </p:custDataLst>
          </p:nvPr>
        </p:nvSpPr>
        <p:spPr>
          <a:xfrm>
            <a:off x="5366847" y="4984404"/>
            <a:ext cx="527939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a:solidFill>
                  <a:prstClr val="black"/>
                </a:solidFill>
                <a:latin typeface="微软雅黑" panose="020B0503020204020204" pitchFamily="34" charset="-122"/>
                <a:ea typeface="微软雅黑" panose="020B0503020204020204" pitchFamily="34" charset="-122"/>
              </a:rPr>
              <a:t> 8.4  </a:t>
            </a:r>
            <a:r>
              <a:rPr lang="zh-CN" altLang="en-US" sz="2000" b="0" spc="225" noProof="1">
                <a:solidFill>
                  <a:prstClr val="black"/>
                </a:solidFill>
                <a:latin typeface="微软雅黑" panose="020B0503020204020204" pitchFamily="34" charset="-122"/>
                <a:ea typeface="微软雅黑" panose="020B0503020204020204" pitchFamily="34" charset="-122"/>
              </a:rPr>
              <a:t>对地绝缘电阻测试</a:t>
            </a:r>
          </a:p>
        </p:txBody>
      </p:sp>
      <p:sp>
        <p:nvSpPr>
          <p:cNvPr id="4" name="KSO_Shape"/>
          <p:cNvSpPr>
            <a:spLocks noChangeAspect="1"/>
          </p:cNvSpPr>
          <p:nvPr>
            <p:custDataLst>
              <p:tags r:id="rId7"/>
            </p:custDataLst>
          </p:nvPr>
        </p:nvSpPr>
        <p:spPr bwMode="auto">
          <a:xfrm>
            <a:off x="5044902" y="5384454"/>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5" name="TextBox 7"/>
          <p:cNvSpPr txBox="1"/>
          <p:nvPr>
            <p:custDataLst>
              <p:tags r:id="rId8"/>
            </p:custDataLst>
          </p:nvPr>
        </p:nvSpPr>
        <p:spPr>
          <a:xfrm>
            <a:off x="5375102" y="5327304"/>
            <a:ext cx="4889500" cy="345440"/>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8.5  </a:t>
            </a:r>
            <a:r>
              <a:rPr lang="zh-CN" altLang="en-US" sz="2000" b="0" spc="225" noProof="1">
                <a:solidFill>
                  <a:srgbClr val="FF0000"/>
                </a:solidFill>
                <a:latin typeface="微软雅黑" panose="020B0503020204020204" pitchFamily="34" charset="-122"/>
                <a:ea typeface="微软雅黑" panose="020B0503020204020204" pitchFamily="34" charset="-122"/>
              </a:rPr>
              <a:t>接地电阻和土壤电阻率测试</a:t>
            </a:r>
          </a:p>
        </p:txBody>
      </p:sp>
    </p:spTree>
    <p:extLst>
      <p:ext uri="{BB962C8B-B14F-4D97-AF65-F5344CB8AC3E}">
        <p14:creationId xmlns:p14="http://schemas.microsoft.com/office/powerpoint/2010/main" val="11709735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0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2"/>
                                        </p:tgtEl>
                                        <p:attrNameLst>
                                          <p:attrName>style.visibility</p:attrName>
                                        </p:attrNameLst>
                                      </p:cBhvr>
                                      <p:to>
                                        <p:strVal val="visible"/>
                                      </p:to>
                                    </p:set>
                                    <p:anim calcmode="lin" valueType="num">
                                      <p:cBhvr additive="base">
                                        <p:cTn id="69" dur="500" fill="hold"/>
                                        <p:tgtEl>
                                          <p:spTgt spid="2"/>
                                        </p:tgtEl>
                                        <p:attrNameLst>
                                          <p:attrName>ppt_x</p:attrName>
                                        </p:attrNameLst>
                                      </p:cBhvr>
                                      <p:tavLst>
                                        <p:tav tm="0">
                                          <p:val>
                                            <p:strVal val="#ppt_x"/>
                                          </p:val>
                                        </p:tav>
                                        <p:tav tm="100000">
                                          <p:val>
                                            <p:strVal val="#ppt_x"/>
                                          </p:val>
                                        </p:tav>
                                      </p:tavLst>
                                    </p:anim>
                                    <p:anim calcmode="lin" valueType="num">
                                      <p:cBhvr additive="base">
                                        <p:cTn id="7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3"/>
                                        </p:tgtEl>
                                        <p:attrNameLst>
                                          <p:attrName>style.visibility</p:attrName>
                                        </p:attrNameLst>
                                      </p:cBhvr>
                                      <p:to>
                                        <p:strVal val="visible"/>
                                      </p:to>
                                    </p:set>
                                    <p:anim calcmode="lin" valueType="num">
                                      <p:cBhvr additive="base">
                                        <p:cTn id="75" dur="500" fill="hold"/>
                                        <p:tgtEl>
                                          <p:spTgt spid="3"/>
                                        </p:tgtEl>
                                        <p:attrNameLst>
                                          <p:attrName>ppt_x</p:attrName>
                                        </p:attrNameLst>
                                      </p:cBhvr>
                                      <p:tavLst>
                                        <p:tav tm="0">
                                          <p:val>
                                            <p:strVal val="#ppt_x"/>
                                          </p:val>
                                        </p:tav>
                                        <p:tav tm="100000">
                                          <p:val>
                                            <p:strVal val="#ppt_x"/>
                                          </p:val>
                                        </p:tav>
                                      </p:tavLst>
                                    </p:anim>
                                    <p:anim calcmode="lin" valueType="num">
                                      <p:cBhvr additive="base">
                                        <p:cTn id="7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4"/>
                                        </p:tgtEl>
                                        <p:attrNameLst>
                                          <p:attrName>style.visibility</p:attrName>
                                        </p:attrNameLst>
                                      </p:cBhvr>
                                      <p:to>
                                        <p:strVal val="visible"/>
                                      </p:to>
                                    </p:set>
                                    <p:anim calcmode="lin" valueType="num">
                                      <p:cBhvr additive="base">
                                        <p:cTn id="81" dur="500" fill="hold"/>
                                        <p:tgtEl>
                                          <p:spTgt spid="4"/>
                                        </p:tgtEl>
                                        <p:attrNameLst>
                                          <p:attrName>ppt_x</p:attrName>
                                        </p:attrNameLst>
                                      </p:cBhvr>
                                      <p:tavLst>
                                        <p:tav tm="0">
                                          <p:val>
                                            <p:strVal val="#ppt_x"/>
                                          </p:val>
                                        </p:tav>
                                        <p:tav tm="100000">
                                          <p:val>
                                            <p:strVal val="#ppt_x"/>
                                          </p:val>
                                        </p:tav>
                                      </p:tavLst>
                                    </p:anim>
                                    <p:anim calcmode="lin" valueType="num">
                                      <p:cBhvr additive="base">
                                        <p:cTn id="8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 calcmode="lin" valueType="num">
                                      <p:cBhvr additive="base">
                                        <p:cTn id="87" dur="500" fill="hold"/>
                                        <p:tgtEl>
                                          <p:spTgt spid="15"/>
                                        </p:tgtEl>
                                        <p:attrNameLst>
                                          <p:attrName>ppt_x</p:attrName>
                                        </p:attrNameLst>
                                      </p:cBhvr>
                                      <p:tavLst>
                                        <p:tav tm="0">
                                          <p:val>
                                            <p:strVal val="#ppt_x"/>
                                          </p:val>
                                        </p:tav>
                                        <p:tav tm="100000">
                                          <p:val>
                                            <p:strVal val="#ppt_x"/>
                                          </p:val>
                                        </p:tav>
                                      </p:tavLst>
                                    </p:anim>
                                    <p:anim calcmode="lin" valueType="num">
                                      <p:cBhvr additive="base">
                                        <p:cTn id="8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P spid="3" grpId="0"/>
      <p:bldP spid="15" grpId="0"/>
    </p:bld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8.5  </a:t>
            </a:r>
            <a:r>
              <a:rPr lang="zh-CN" altLang="en-US" sz="3200" dirty="0">
                <a:solidFill>
                  <a:prstClr val="white"/>
                </a:solidFill>
                <a:latin typeface="微软雅黑" panose="020B0503020204020204" pitchFamily="34" charset="-122"/>
                <a:ea typeface="微软雅黑" panose="020B0503020204020204" pitchFamily="34" charset="-122"/>
              </a:rPr>
              <a:t>接地电阻和土壤电阻率测试</a:t>
            </a:r>
          </a:p>
        </p:txBody>
      </p:sp>
      <p:sp>
        <p:nvSpPr>
          <p:cNvPr id="4" name="文本框 3"/>
          <p:cNvSpPr txBox="1"/>
          <p:nvPr/>
        </p:nvSpPr>
        <p:spPr>
          <a:xfrm>
            <a:off x="1041400" y="1580515"/>
            <a:ext cx="5589270" cy="521970"/>
          </a:xfrm>
          <a:prstGeom prst="rect">
            <a:avLst/>
          </a:prstGeom>
          <a:noFill/>
        </p:spPr>
        <p:txBody>
          <a:bodyPr wrap="square" rtlCol="0">
            <a:spAutoFit/>
          </a:bodyPr>
          <a:lstStyle/>
          <a:p>
            <a:r>
              <a:rPr lang="en-US" altLang="zh-CN" sz="2800" b="1">
                <a:solidFill>
                  <a:prstClr val="black"/>
                </a:solidFill>
              </a:rPr>
              <a:t>1.ZC-8</a:t>
            </a:r>
            <a:r>
              <a:rPr lang="zh-CN" altLang="en-US" sz="2800" b="1">
                <a:solidFill>
                  <a:prstClr val="black"/>
                </a:solidFill>
              </a:rPr>
              <a:t>型接地电阻测试仪</a:t>
            </a:r>
          </a:p>
        </p:txBody>
      </p:sp>
      <p:pic>
        <p:nvPicPr>
          <p:cNvPr id="5" name="图片 4"/>
          <p:cNvPicPr>
            <a:picLocks noChangeAspect="1"/>
          </p:cNvPicPr>
          <p:nvPr/>
        </p:nvPicPr>
        <p:blipFill>
          <a:blip r:embed="rId3"/>
          <a:stretch>
            <a:fillRect/>
          </a:stretch>
        </p:blipFill>
        <p:spPr>
          <a:xfrm>
            <a:off x="1529715" y="2490470"/>
            <a:ext cx="7765415" cy="3568700"/>
          </a:xfrm>
          <a:prstGeom prst="rect">
            <a:avLst/>
          </a:prstGeom>
        </p:spPr>
      </p:pic>
    </p:spTree>
    <p:extLst>
      <p:ext uri="{BB962C8B-B14F-4D97-AF65-F5344CB8AC3E}">
        <p14:creationId xmlns:p14="http://schemas.microsoft.com/office/powerpoint/2010/main" val="36654620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8.5  </a:t>
            </a:r>
            <a:r>
              <a:rPr lang="zh-CN" altLang="en-US" sz="3200" dirty="0">
                <a:solidFill>
                  <a:prstClr val="white"/>
                </a:solidFill>
                <a:latin typeface="微软雅黑" panose="020B0503020204020204" pitchFamily="34" charset="-122"/>
                <a:ea typeface="微软雅黑" panose="020B0503020204020204" pitchFamily="34" charset="-122"/>
              </a:rPr>
              <a:t>接地电阻和土壤电阻率测试</a:t>
            </a:r>
          </a:p>
        </p:txBody>
      </p:sp>
      <p:sp>
        <p:nvSpPr>
          <p:cNvPr id="4" name="文本框 3"/>
          <p:cNvSpPr txBox="1"/>
          <p:nvPr/>
        </p:nvSpPr>
        <p:spPr>
          <a:xfrm>
            <a:off x="1041400" y="1580515"/>
            <a:ext cx="4064000" cy="521970"/>
          </a:xfrm>
          <a:prstGeom prst="rect">
            <a:avLst/>
          </a:prstGeom>
          <a:noFill/>
        </p:spPr>
        <p:txBody>
          <a:bodyPr wrap="square" rtlCol="0">
            <a:spAutoFit/>
          </a:bodyPr>
          <a:lstStyle/>
          <a:p>
            <a:r>
              <a:rPr lang="en-US" altLang="zh-CN" sz="2800" b="1">
                <a:solidFill>
                  <a:prstClr val="black"/>
                </a:solidFill>
              </a:rPr>
              <a:t>2.</a:t>
            </a:r>
            <a:r>
              <a:rPr lang="zh-CN" altLang="en-US" sz="2800" b="1">
                <a:solidFill>
                  <a:prstClr val="black"/>
                </a:solidFill>
              </a:rPr>
              <a:t>接地电阻测量</a:t>
            </a:r>
          </a:p>
        </p:txBody>
      </p:sp>
      <p:pic>
        <p:nvPicPr>
          <p:cNvPr id="5" name="图片 4"/>
          <p:cNvPicPr>
            <a:picLocks noChangeAspect="1"/>
          </p:cNvPicPr>
          <p:nvPr/>
        </p:nvPicPr>
        <p:blipFill>
          <a:blip r:embed="rId3"/>
          <a:stretch>
            <a:fillRect/>
          </a:stretch>
        </p:blipFill>
        <p:spPr>
          <a:xfrm>
            <a:off x="3773805" y="2102485"/>
            <a:ext cx="4043045" cy="4725035"/>
          </a:xfrm>
          <a:prstGeom prst="rect">
            <a:avLst/>
          </a:prstGeom>
        </p:spPr>
      </p:pic>
    </p:spTree>
    <p:extLst>
      <p:ext uri="{BB962C8B-B14F-4D97-AF65-F5344CB8AC3E}">
        <p14:creationId xmlns:p14="http://schemas.microsoft.com/office/powerpoint/2010/main" val="31561760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8.5  </a:t>
            </a:r>
            <a:r>
              <a:rPr lang="zh-CN" altLang="en-US" sz="3200" dirty="0">
                <a:solidFill>
                  <a:prstClr val="white"/>
                </a:solidFill>
                <a:latin typeface="微软雅黑" panose="020B0503020204020204" pitchFamily="34" charset="-122"/>
                <a:ea typeface="微软雅黑" panose="020B0503020204020204" pitchFamily="34" charset="-122"/>
              </a:rPr>
              <a:t>接地电阻和土壤电阻率测试</a:t>
            </a:r>
          </a:p>
        </p:txBody>
      </p:sp>
      <p:sp>
        <p:nvSpPr>
          <p:cNvPr id="4" name="文本框 3"/>
          <p:cNvSpPr txBox="1"/>
          <p:nvPr/>
        </p:nvSpPr>
        <p:spPr>
          <a:xfrm>
            <a:off x="1041400" y="1580515"/>
            <a:ext cx="4064000" cy="521970"/>
          </a:xfrm>
          <a:prstGeom prst="rect">
            <a:avLst/>
          </a:prstGeom>
          <a:noFill/>
        </p:spPr>
        <p:txBody>
          <a:bodyPr wrap="square" rtlCol="0">
            <a:spAutoFit/>
          </a:bodyPr>
          <a:lstStyle/>
          <a:p>
            <a:r>
              <a:rPr lang="en-US" altLang="zh-CN" sz="2800" b="1">
                <a:solidFill>
                  <a:prstClr val="black"/>
                </a:solidFill>
              </a:rPr>
              <a:t>3.</a:t>
            </a:r>
            <a:r>
              <a:rPr lang="zh-CN" altLang="en-US" sz="2800" b="1">
                <a:solidFill>
                  <a:prstClr val="black"/>
                </a:solidFill>
              </a:rPr>
              <a:t>土壤电阻率测量</a:t>
            </a:r>
          </a:p>
        </p:txBody>
      </p:sp>
      <p:pic>
        <p:nvPicPr>
          <p:cNvPr id="6" name="图片 5"/>
          <p:cNvPicPr>
            <a:picLocks noChangeAspect="1"/>
          </p:cNvPicPr>
          <p:nvPr/>
        </p:nvPicPr>
        <p:blipFill>
          <a:blip r:embed="rId3"/>
          <a:stretch>
            <a:fillRect/>
          </a:stretch>
        </p:blipFill>
        <p:spPr>
          <a:xfrm>
            <a:off x="2795270" y="2197735"/>
            <a:ext cx="6100445" cy="4287520"/>
          </a:xfrm>
          <a:prstGeom prst="rect">
            <a:avLst/>
          </a:prstGeom>
        </p:spPr>
      </p:pic>
    </p:spTree>
    <p:extLst>
      <p:ext uri="{BB962C8B-B14F-4D97-AF65-F5344CB8AC3E}">
        <p14:creationId xmlns:p14="http://schemas.microsoft.com/office/powerpoint/2010/main" val="35453943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
        <p:nvSpPr>
          <p:cNvPr id="4" name="文本框 3"/>
          <p:cNvSpPr txBox="1"/>
          <p:nvPr/>
        </p:nvSpPr>
        <p:spPr>
          <a:xfrm>
            <a:off x="1878388" y="2259503"/>
            <a:ext cx="7715250" cy="4523105"/>
          </a:xfrm>
          <a:prstGeom prst="rect">
            <a:avLst/>
          </a:prstGeom>
          <a:noFill/>
        </p:spPr>
        <p:txBody>
          <a:bodyPr wrap="square" rtlCol="0">
            <a:spAutoFit/>
          </a:bodyPr>
          <a:lstStyle/>
          <a:p>
            <a:r>
              <a:rPr lang="en-US" altLang="en-US" sz="2400" dirty="0"/>
              <a:t>③</a:t>
            </a:r>
            <a:r>
              <a:rPr lang="zh-CN" altLang="en-US" sz="2400" dirty="0"/>
              <a:t>室内外型</a:t>
            </a:r>
          </a:p>
          <a:p>
            <a:r>
              <a:rPr lang="en-US" altLang="zh-CN" sz="2400" dirty="0"/>
              <a:t>GJY—</a:t>
            </a:r>
            <a:r>
              <a:rPr lang="zh-CN" altLang="en-US" sz="2400" dirty="0"/>
              <a:t>通信用室内外光缆</a:t>
            </a:r>
          </a:p>
          <a:p>
            <a:r>
              <a:rPr lang="en-US" altLang="zh-CN" sz="2400" dirty="0"/>
              <a:t>GJYX—</a:t>
            </a:r>
            <a:r>
              <a:rPr lang="zh-CN" altLang="en-US" sz="2400" dirty="0"/>
              <a:t>通信用室内外蝶形引入光缆</a:t>
            </a:r>
          </a:p>
          <a:p>
            <a:r>
              <a:rPr lang="en-US" altLang="zh-CN" sz="2400" dirty="0"/>
              <a:t>GJYR—</a:t>
            </a:r>
            <a:r>
              <a:rPr lang="zh-CN" altLang="en-US" sz="2400" dirty="0"/>
              <a:t>通信用室内外圆形引入光缆</a:t>
            </a:r>
          </a:p>
          <a:p>
            <a:r>
              <a:rPr lang="en-US" altLang="zh-CN" sz="2400" dirty="0"/>
              <a:t>GJYQ—</a:t>
            </a:r>
            <a:r>
              <a:rPr lang="zh-CN" altLang="en-US" sz="2400" dirty="0"/>
              <a:t>通信用轻型室内外光缆</a:t>
            </a:r>
          </a:p>
          <a:p>
            <a:r>
              <a:rPr lang="en-US" altLang="en-US" sz="2400" dirty="0"/>
              <a:t>④</a:t>
            </a:r>
            <a:r>
              <a:rPr lang="zh-CN" altLang="en-US" sz="2400" dirty="0"/>
              <a:t>其他类型</a:t>
            </a:r>
          </a:p>
          <a:p>
            <a:r>
              <a:rPr lang="en-US" altLang="zh-CN" sz="2400" dirty="0"/>
              <a:t>GH—</a:t>
            </a:r>
            <a:r>
              <a:rPr lang="zh-CN" altLang="en-US" sz="2400" dirty="0"/>
              <a:t>通信用海底光缆</a:t>
            </a:r>
          </a:p>
          <a:p>
            <a:r>
              <a:rPr lang="en-US" altLang="zh-CN" sz="2400" dirty="0"/>
              <a:t>GM—</a:t>
            </a:r>
            <a:r>
              <a:rPr lang="zh-CN" altLang="en-US" sz="2400" dirty="0"/>
              <a:t>通信用移动式光缆</a:t>
            </a:r>
          </a:p>
          <a:p>
            <a:r>
              <a:rPr lang="en-US" altLang="zh-CN" sz="2400" dirty="0"/>
              <a:t>GS—</a:t>
            </a:r>
            <a:r>
              <a:rPr lang="zh-CN" altLang="en-US" sz="2400" dirty="0"/>
              <a:t>通信用设备光缆</a:t>
            </a:r>
          </a:p>
          <a:p>
            <a:r>
              <a:rPr lang="en-US" altLang="zh-CN" sz="2400" dirty="0"/>
              <a:t>GT—</a:t>
            </a:r>
            <a:r>
              <a:rPr lang="zh-CN" altLang="en-US" sz="2400" dirty="0"/>
              <a:t>通信用特殊光缆</a:t>
            </a:r>
          </a:p>
          <a:p>
            <a:r>
              <a:rPr lang="en-US" altLang="zh-CN" sz="2400" dirty="0"/>
              <a:t>GD—</a:t>
            </a:r>
            <a:r>
              <a:rPr lang="zh-CN" altLang="en-US" sz="2400" dirty="0"/>
              <a:t>通信用光电混合光缆（默认室外）</a:t>
            </a:r>
          </a:p>
          <a:p>
            <a:r>
              <a:rPr lang="en-US" altLang="zh-CN" sz="2400" dirty="0"/>
              <a:t>GDJ—</a:t>
            </a:r>
            <a:r>
              <a:rPr lang="zh-CN" altLang="en-US" sz="2400" dirty="0"/>
              <a:t>通信用室内光电混合光缆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1151328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40734882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9.1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光纤</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调度</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34033012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68004"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线路维护工作方针、任务与基本制度</a:t>
            </a:r>
          </a:p>
        </p:txBody>
      </p:sp>
      <p:sp>
        <p:nvSpPr>
          <p:cNvPr id="6" name="文本框 34"/>
          <p:cNvSpPr/>
          <p:nvPr/>
        </p:nvSpPr>
        <p:spPr>
          <a:xfrm>
            <a:off x="3404309" y="2510862"/>
            <a:ext cx="402674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光缆线路设备维护管理</a:t>
            </a:r>
          </a:p>
        </p:txBody>
      </p:sp>
      <p:sp>
        <p:nvSpPr>
          <p:cNvPr id="7" name="Oval 9"/>
          <p:cNvSpPr/>
          <p:nvPr/>
        </p:nvSpPr>
        <p:spPr>
          <a:xfrm>
            <a:off x="1664410" y="2582300"/>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277310" y="3880931"/>
            <a:ext cx="4840760"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光缆线路维护方针和基本任务</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664410" y="399364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277310" y="517609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光缆线路维护工作基本制度</a:t>
            </a:r>
          </a:p>
        </p:txBody>
      </p:sp>
      <p:sp>
        <p:nvSpPr>
          <p:cNvPr id="11" name="Oval 9"/>
          <p:cNvSpPr/>
          <p:nvPr>
            <p:custDataLst>
              <p:tags r:id="rId4"/>
            </p:custDataLst>
          </p:nvPr>
        </p:nvSpPr>
        <p:spPr>
          <a:xfrm>
            <a:off x="1664410" y="528880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3094162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08454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线路设备维护管理</a:t>
            </a:r>
          </a:p>
        </p:txBody>
      </p:sp>
      <p:sp>
        <p:nvSpPr>
          <p:cNvPr id="9220" name="文本框 7"/>
          <p:cNvSpPr txBox="1"/>
          <p:nvPr/>
        </p:nvSpPr>
        <p:spPr>
          <a:xfrm>
            <a:off x="2670175" y="2344502"/>
            <a:ext cx="6143085" cy="2739211"/>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a:solidFill>
                  <a:prstClr val="black"/>
                </a:solidFill>
              </a:rPr>
              <a:t>1. </a:t>
            </a:r>
            <a:r>
              <a:rPr lang="zh-CN" altLang="en-US" sz="2800" b="1" dirty="0">
                <a:solidFill>
                  <a:prstClr val="black"/>
                </a:solidFill>
              </a:rPr>
              <a:t>光缆线路等级</a:t>
            </a:r>
            <a:endParaRPr lang="en-US" altLang="zh-CN" sz="2800" b="1" dirty="0" smtClean="0">
              <a:solidFill>
                <a:prstClr val="black"/>
              </a:solidFill>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）一级</a:t>
            </a:r>
            <a:r>
              <a:rPr lang="zh-CN" altLang="en-US" sz="2400" dirty="0">
                <a:solidFill>
                  <a:prstClr val="black"/>
                </a:solidFill>
              </a:rPr>
              <a:t>长途干线光缆线路</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）二</a:t>
            </a:r>
            <a:r>
              <a:rPr lang="zh-CN" altLang="en-US" sz="2400" dirty="0">
                <a:solidFill>
                  <a:prstClr val="black"/>
                </a:solidFill>
              </a:rPr>
              <a:t>级长途干线光缆线路</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）本地网</a:t>
            </a:r>
            <a:r>
              <a:rPr lang="zh-CN" altLang="en-US" sz="2400" dirty="0">
                <a:solidFill>
                  <a:prstClr val="black"/>
                </a:solidFill>
              </a:rPr>
              <a:t>光缆线路</a:t>
            </a:r>
          </a:p>
        </p:txBody>
      </p:sp>
    </p:spTree>
    <p:extLst>
      <p:ext uri="{BB962C8B-B14F-4D97-AF65-F5344CB8AC3E}">
        <p14:creationId xmlns:p14="http://schemas.microsoft.com/office/powerpoint/2010/main" val="31988343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08454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线路设备维护管理</a:t>
            </a:r>
          </a:p>
        </p:txBody>
      </p:sp>
      <p:sp>
        <p:nvSpPr>
          <p:cNvPr id="9220" name="文本框 7"/>
          <p:cNvSpPr txBox="1"/>
          <p:nvPr/>
        </p:nvSpPr>
        <p:spPr>
          <a:xfrm>
            <a:off x="3263562" y="1799753"/>
            <a:ext cx="6143085" cy="4585871"/>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a:solidFill>
                  <a:prstClr val="black"/>
                </a:solidFill>
              </a:rPr>
              <a:t>2. </a:t>
            </a:r>
            <a:r>
              <a:rPr lang="zh-CN" altLang="en-US" sz="2800" b="1" dirty="0">
                <a:solidFill>
                  <a:prstClr val="black"/>
                </a:solidFill>
              </a:rPr>
              <a:t>光缆线路设备</a:t>
            </a:r>
            <a:r>
              <a:rPr lang="zh-CN" altLang="en-US" sz="2800" b="1" dirty="0" smtClean="0">
                <a:solidFill>
                  <a:prstClr val="black"/>
                </a:solidFill>
              </a:rPr>
              <a:t>组成</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）通信光缆线路</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）管道设备</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）杆路</a:t>
            </a:r>
            <a:r>
              <a:rPr lang="zh-CN" altLang="en-US" sz="2400" dirty="0" smtClean="0">
                <a:solidFill>
                  <a:prstClr val="black"/>
                </a:solidFill>
              </a:rPr>
              <a:t>设备</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a:solidFill>
                  <a:prstClr val="black"/>
                </a:solidFill>
              </a:rPr>
              <a:t>）交接设备</a:t>
            </a:r>
          </a:p>
          <a:p>
            <a:endParaRPr lang="zh-CN" altLang="en-US" sz="2400" dirty="0">
              <a:solidFill>
                <a:prstClr val="black"/>
              </a:solidFill>
            </a:endParaRPr>
          </a:p>
          <a:p>
            <a:r>
              <a:rPr lang="zh-CN" altLang="en-US" sz="2400" dirty="0">
                <a:solidFill>
                  <a:prstClr val="black"/>
                </a:solidFill>
              </a:rPr>
              <a:t>       </a:t>
            </a:r>
            <a:r>
              <a:rPr lang="zh-CN" altLang="en-US" sz="2400" dirty="0" smtClean="0">
                <a:solidFill>
                  <a:prstClr val="black"/>
                </a:solidFill>
              </a:rPr>
              <a:t>（</a:t>
            </a:r>
            <a:r>
              <a:rPr lang="en-US" altLang="zh-CN" sz="2400" dirty="0" smtClean="0">
                <a:solidFill>
                  <a:prstClr val="black"/>
                </a:solidFill>
              </a:rPr>
              <a:t>5</a:t>
            </a:r>
            <a:r>
              <a:rPr lang="zh-CN" altLang="en-US" sz="2400" dirty="0" smtClean="0">
                <a:solidFill>
                  <a:prstClr val="black"/>
                </a:solidFill>
              </a:rPr>
              <a:t>）附属</a:t>
            </a:r>
            <a:r>
              <a:rPr lang="zh-CN" altLang="en-US" sz="2400" dirty="0">
                <a:solidFill>
                  <a:prstClr val="black"/>
                </a:solidFill>
              </a:rPr>
              <a:t>设备</a:t>
            </a:r>
          </a:p>
          <a:p>
            <a:r>
              <a:rPr lang="zh-CN" altLang="en-US" sz="2400" dirty="0">
                <a:solidFill>
                  <a:prstClr val="black"/>
                </a:solidFill>
              </a:rPr>
              <a:t>       </a:t>
            </a:r>
          </a:p>
        </p:txBody>
      </p:sp>
    </p:spTree>
    <p:extLst>
      <p:ext uri="{BB962C8B-B14F-4D97-AF65-F5344CB8AC3E}">
        <p14:creationId xmlns:p14="http://schemas.microsoft.com/office/powerpoint/2010/main" val="309716941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08454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线路设备维护管理</a:t>
            </a:r>
          </a:p>
        </p:txBody>
      </p:sp>
      <p:sp>
        <p:nvSpPr>
          <p:cNvPr id="9220" name="文本框 7"/>
          <p:cNvSpPr txBox="1"/>
          <p:nvPr/>
        </p:nvSpPr>
        <p:spPr>
          <a:xfrm>
            <a:off x="1979512" y="2548783"/>
            <a:ext cx="8565272" cy="2369880"/>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a:solidFill>
                  <a:prstClr val="black"/>
                </a:solidFill>
              </a:rPr>
              <a:t>3. </a:t>
            </a:r>
            <a:r>
              <a:rPr lang="zh-CN" altLang="en-US" sz="2800" b="1" dirty="0">
                <a:solidFill>
                  <a:prstClr val="black"/>
                </a:solidFill>
              </a:rPr>
              <a:t>光缆线路维护段落及其与传输设备维护界面的划分</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线路维护段落划分</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线路与传输设备维护界面划分</a:t>
            </a:r>
            <a:endParaRPr lang="en-US" altLang="zh-CN" sz="2400" dirty="0" smtClean="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5118835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08454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线路设备维护管理</a:t>
            </a:r>
          </a:p>
        </p:txBody>
      </p:sp>
      <p:sp>
        <p:nvSpPr>
          <p:cNvPr id="9220" name="文本框 7"/>
          <p:cNvSpPr txBox="1"/>
          <p:nvPr/>
        </p:nvSpPr>
        <p:spPr>
          <a:xfrm>
            <a:off x="1882235" y="2470962"/>
            <a:ext cx="8565272" cy="3108543"/>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a:solidFill>
                  <a:prstClr val="black"/>
                </a:solidFill>
              </a:rPr>
              <a:t>4. </a:t>
            </a:r>
            <a:r>
              <a:rPr lang="zh-CN" altLang="en-US" sz="2800" b="1" dirty="0">
                <a:solidFill>
                  <a:prstClr val="black"/>
                </a:solidFill>
              </a:rPr>
              <a:t>光缆线路维护用仪表机具和支撑</a:t>
            </a:r>
            <a:r>
              <a:rPr lang="zh-CN" altLang="en-US" sz="2800" b="1" dirty="0" smtClean="0">
                <a:solidFill>
                  <a:prstClr val="black"/>
                </a:solidFill>
              </a:rPr>
              <a:t>系统</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）仪器仪表和测试工具</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）支撑</a:t>
            </a:r>
            <a:r>
              <a:rPr lang="zh-CN" altLang="en-US" sz="2400" dirty="0" smtClean="0">
                <a:solidFill>
                  <a:prstClr val="black"/>
                </a:solidFill>
              </a:rPr>
              <a:t>系统</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智慧</a:t>
            </a:r>
            <a:r>
              <a:rPr lang="zh-CN" altLang="en-US" sz="2400" dirty="0">
                <a:solidFill>
                  <a:prstClr val="black"/>
                </a:solidFill>
              </a:rPr>
              <a:t>光网运营平台、综合资源管理系统、网络运维管理</a:t>
            </a:r>
          </a:p>
          <a:p>
            <a:r>
              <a:rPr lang="zh-CN" altLang="en-US" sz="2400" dirty="0">
                <a:solidFill>
                  <a:prstClr val="black"/>
                </a:solidFill>
              </a:rPr>
              <a:t>系统和光宽端到端运营支撑平台</a:t>
            </a:r>
          </a:p>
        </p:txBody>
      </p:sp>
    </p:spTree>
    <p:extLst>
      <p:ext uri="{BB962C8B-B14F-4D97-AF65-F5344CB8AC3E}">
        <p14:creationId xmlns:p14="http://schemas.microsoft.com/office/powerpoint/2010/main" val="218201064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08454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线路设备维护管理</a:t>
            </a:r>
          </a:p>
        </p:txBody>
      </p:sp>
      <p:sp>
        <p:nvSpPr>
          <p:cNvPr id="5" name="文本框 7"/>
          <p:cNvSpPr txBox="1"/>
          <p:nvPr/>
        </p:nvSpPr>
        <p:spPr>
          <a:xfrm>
            <a:off x="1979512" y="2548783"/>
            <a:ext cx="8565272" cy="2369880"/>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a:solidFill>
                  <a:prstClr val="black"/>
                </a:solidFill>
              </a:rPr>
              <a:t>5. </a:t>
            </a:r>
            <a:r>
              <a:rPr lang="zh-CN" altLang="en-US" sz="2800" b="1" dirty="0">
                <a:solidFill>
                  <a:prstClr val="black"/>
                </a:solidFill>
              </a:rPr>
              <a:t>光缆线路智慧巡检</a:t>
            </a:r>
            <a:r>
              <a:rPr lang="zh-CN" altLang="en-US" sz="2800" b="1" dirty="0" smtClean="0">
                <a:solidFill>
                  <a:prstClr val="black"/>
                </a:solidFill>
              </a:rPr>
              <a:t>系统</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）光缆线路智慧巡检系统概述</a:t>
            </a: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）光缆</a:t>
            </a:r>
            <a:r>
              <a:rPr lang="zh-CN" altLang="en-US" sz="2400" dirty="0">
                <a:solidFill>
                  <a:prstClr val="black"/>
                </a:solidFill>
              </a:rPr>
              <a:t>线路智慧巡检系统主要功能</a:t>
            </a:r>
            <a:endParaRPr lang="en-US" altLang="zh-CN" sz="2400" dirty="0" smtClean="0">
              <a:solidFill>
                <a:prstClr val="black"/>
              </a:solidFill>
            </a:endParaRPr>
          </a:p>
          <a:p>
            <a:r>
              <a:rPr lang="zh-CN" altLang="en-US" sz="2400" dirty="0" smtClean="0">
                <a:solidFill>
                  <a:prstClr val="black"/>
                </a:solidFill>
              </a:rPr>
              <a:t>       </a:t>
            </a:r>
            <a:endParaRPr lang="zh-CN" altLang="en-US" sz="2400" dirty="0">
              <a:solidFill>
                <a:prstClr val="black"/>
              </a:solidFill>
            </a:endParaRPr>
          </a:p>
        </p:txBody>
      </p:sp>
    </p:spTree>
    <p:extLst>
      <p:ext uri="{BB962C8B-B14F-4D97-AF65-F5344CB8AC3E}">
        <p14:creationId xmlns:p14="http://schemas.microsoft.com/office/powerpoint/2010/main" val="16796841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68004"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线路维护工作方针、任务与基本制度</a:t>
            </a:r>
          </a:p>
        </p:txBody>
      </p:sp>
      <p:sp>
        <p:nvSpPr>
          <p:cNvPr id="6" name="文本框 34"/>
          <p:cNvSpPr/>
          <p:nvPr/>
        </p:nvSpPr>
        <p:spPr>
          <a:xfrm>
            <a:off x="3404309" y="2510862"/>
            <a:ext cx="402674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光缆线路设备维护管理</a:t>
            </a:r>
          </a:p>
        </p:txBody>
      </p:sp>
      <p:sp>
        <p:nvSpPr>
          <p:cNvPr id="7" name="Oval 9"/>
          <p:cNvSpPr/>
          <p:nvPr/>
        </p:nvSpPr>
        <p:spPr>
          <a:xfrm>
            <a:off x="1664410" y="2582300"/>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277310" y="3880931"/>
            <a:ext cx="4840760"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光缆线路维护方针和基本任务</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664410" y="399364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277310" y="517609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光缆线路维护工作基本制度</a:t>
            </a:r>
          </a:p>
        </p:txBody>
      </p:sp>
      <p:sp>
        <p:nvSpPr>
          <p:cNvPr id="11" name="Oval 9"/>
          <p:cNvSpPr/>
          <p:nvPr>
            <p:custDataLst>
              <p:tags r:id="rId4"/>
            </p:custDataLst>
          </p:nvPr>
        </p:nvSpPr>
        <p:spPr>
          <a:xfrm>
            <a:off x="1664410" y="528880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2904922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680962" y="2322138"/>
            <a:ext cx="10030748" cy="3784600"/>
          </a:xfrm>
          <a:prstGeom prst="rect">
            <a:avLst/>
          </a:prstGeom>
          <a:noFill/>
        </p:spPr>
        <p:txBody>
          <a:bodyPr wrap="square" rtlCol="0">
            <a:spAutoFit/>
          </a:bodyPr>
          <a:lstStyle/>
          <a:p>
            <a:r>
              <a:rPr lang="zh-CN" altLang="en-US" sz="2400" dirty="0"/>
              <a:t>（</a:t>
            </a:r>
            <a:r>
              <a:rPr lang="en-US" altLang="zh-CN" sz="2400" dirty="0"/>
              <a:t>2</a:t>
            </a:r>
            <a:r>
              <a:rPr lang="zh-CN" altLang="en-US" sz="2400" dirty="0"/>
              <a:t>）加强件代号</a:t>
            </a:r>
          </a:p>
          <a:p>
            <a:r>
              <a:rPr lang="zh-CN" altLang="en-US" sz="2400" dirty="0"/>
              <a:t>（无符号）</a:t>
            </a:r>
            <a:r>
              <a:rPr lang="en-US" altLang="zh-CN" sz="2400" dirty="0"/>
              <a:t>—</a:t>
            </a:r>
            <a:r>
              <a:rPr lang="zh-CN" altLang="en-US" sz="2400" dirty="0"/>
              <a:t>金属加强构件</a:t>
            </a:r>
          </a:p>
          <a:p>
            <a:r>
              <a:rPr lang="en-US" altLang="zh-CN" sz="2400" dirty="0"/>
              <a:t>F—</a:t>
            </a:r>
            <a:r>
              <a:rPr lang="zh-CN" altLang="en-US" sz="2400" dirty="0"/>
              <a:t>非金属加强构件</a:t>
            </a:r>
          </a:p>
          <a:p>
            <a:r>
              <a:rPr lang="en-US" altLang="zh-CN" sz="2400" dirty="0"/>
              <a:t>N—</a:t>
            </a:r>
            <a:r>
              <a:rPr lang="zh-CN" altLang="en-US" sz="2400" dirty="0"/>
              <a:t>无加强构件</a:t>
            </a:r>
          </a:p>
          <a:p>
            <a:r>
              <a:rPr lang="zh-CN" altLang="en-US" sz="2400" dirty="0"/>
              <a:t>（</a:t>
            </a:r>
            <a:r>
              <a:rPr lang="en-US" altLang="zh-CN" sz="2400" dirty="0"/>
              <a:t>3</a:t>
            </a:r>
            <a:r>
              <a:rPr lang="zh-CN" altLang="en-US" sz="2400" dirty="0"/>
              <a:t>）缆芯和光缆派生结构特征代号</a:t>
            </a:r>
          </a:p>
          <a:p>
            <a:r>
              <a:rPr lang="en-US" altLang="en-US" sz="2400" dirty="0"/>
              <a:t>①</a:t>
            </a:r>
            <a:r>
              <a:rPr lang="zh-CN" altLang="en-US" sz="2400" dirty="0"/>
              <a:t>光纤组织方式</a:t>
            </a:r>
          </a:p>
          <a:p>
            <a:r>
              <a:rPr lang="zh-CN" altLang="en-US" sz="2400" dirty="0"/>
              <a:t>（无符号）</a:t>
            </a:r>
            <a:r>
              <a:rPr lang="en-US" altLang="zh-CN" sz="2400" dirty="0"/>
              <a:t>—</a:t>
            </a:r>
            <a:r>
              <a:rPr lang="zh-CN" altLang="en-US" sz="2400" dirty="0"/>
              <a:t>分立式</a:t>
            </a:r>
          </a:p>
          <a:p>
            <a:r>
              <a:rPr lang="en-US" altLang="zh-CN" sz="2400" dirty="0"/>
              <a:t>D—</a:t>
            </a:r>
            <a:r>
              <a:rPr lang="zh-CN" altLang="en-US" sz="2400" dirty="0"/>
              <a:t>光纤带式</a:t>
            </a:r>
          </a:p>
          <a:p>
            <a:r>
              <a:rPr lang="en-US" altLang="zh-CN" sz="2400" dirty="0"/>
              <a:t>S—</a:t>
            </a:r>
            <a:r>
              <a:rPr lang="zh-CN" altLang="en-US" sz="2400" dirty="0"/>
              <a:t>固化光纤束式</a:t>
            </a:r>
          </a:p>
          <a:p>
            <a:r>
              <a:rPr lang="zh-CN" altLang="en-US" sz="2400" dirty="0"/>
              <a:t>注</a:t>
            </a:r>
            <a:r>
              <a:rPr lang="en-US" altLang="zh-CN" sz="2400" dirty="0"/>
              <a:t>:</a:t>
            </a:r>
            <a:r>
              <a:rPr lang="zh-CN" altLang="en-US" sz="2400" dirty="0"/>
              <a:t>固化光纤束式是指经固化形成一体的相对位置固定的束状光纤分布结构。</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线路维护方针和基本任务</a:t>
            </a:r>
          </a:p>
        </p:txBody>
      </p:sp>
      <p:sp>
        <p:nvSpPr>
          <p:cNvPr id="5" name="文本框 7"/>
          <p:cNvSpPr txBox="1"/>
          <p:nvPr/>
        </p:nvSpPr>
        <p:spPr>
          <a:xfrm>
            <a:off x="314325" y="1459284"/>
            <a:ext cx="11621513" cy="5324535"/>
          </a:xfrm>
          <a:prstGeom prst="rect">
            <a:avLst/>
          </a:prstGeom>
          <a:noFill/>
          <a:ln w="9525">
            <a:noFill/>
          </a:ln>
        </p:spPr>
        <p:txBody>
          <a:bodyPr wrap="square">
            <a:spAutoFit/>
          </a:bodyPr>
          <a:lstStyle/>
          <a:p>
            <a:r>
              <a:rPr lang="zh-CN" altLang="en-US" sz="2800" b="1" dirty="0" smtClean="0">
                <a:solidFill>
                  <a:prstClr val="black"/>
                </a:solidFill>
              </a:rPr>
              <a:t> </a:t>
            </a:r>
            <a:r>
              <a:rPr lang="en-US" altLang="zh-CN" sz="2800" b="1" dirty="0" smtClean="0">
                <a:solidFill>
                  <a:prstClr val="black"/>
                </a:solidFill>
              </a:rPr>
              <a:t>1. </a:t>
            </a:r>
            <a:r>
              <a:rPr lang="zh-CN" altLang="en-US" sz="2800" b="1" dirty="0">
                <a:solidFill>
                  <a:prstClr val="black"/>
                </a:solidFill>
              </a:rPr>
              <a:t>长途光缆线路维护工作方针和基本</a:t>
            </a:r>
            <a:r>
              <a:rPr lang="zh-CN" altLang="en-US" sz="2800" b="1" dirty="0" smtClean="0">
                <a:solidFill>
                  <a:prstClr val="black"/>
                </a:solidFill>
              </a:rPr>
              <a:t>任务</a:t>
            </a:r>
            <a:endParaRPr lang="en-US" altLang="zh-CN" sz="2800" b="1"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中国</a:t>
            </a:r>
            <a:r>
              <a:rPr lang="zh-CN" altLang="en-US" sz="2400" dirty="0">
                <a:solidFill>
                  <a:prstClr val="black"/>
                </a:solidFill>
              </a:rPr>
              <a:t>联通长途光缆线路维护工作应贯彻“预防为主、防抢结合”的方针，不断加强智能化维护手段建设，做到精心维护、科学管理。其维护工作基本任务如下</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）保持设备完整良好，运行正常，各项性能符合维护技术指标要求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）预防故障和压缩故障历时，提高故障处理效率</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）做好线路资源和档案资料的管理，保证数据准确、资料完整</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）充分利用资源管理系统，提升线路智能化维护水平</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）在保证通信质量前提下，挖掘资源潜力，合理使用维护成本，做好服务支撑。       </a:t>
            </a:r>
          </a:p>
        </p:txBody>
      </p:sp>
    </p:spTree>
    <p:extLst>
      <p:ext uri="{BB962C8B-B14F-4D97-AF65-F5344CB8AC3E}">
        <p14:creationId xmlns:p14="http://schemas.microsoft.com/office/powerpoint/2010/main" val="248072905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线路维护方针和基本任务</a:t>
            </a:r>
          </a:p>
        </p:txBody>
      </p:sp>
      <p:sp>
        <p:nvSpPr>
          <p:cNvPr id="5" name="文本框 7"/>
          <p:cNvSpPr txBox="1"/>
          <p:nvPr/>
        </p:nvSpPr>
        <p:spPr>
          <a:xfrm>
            <a:off x="693705" y="1780297"/>
            <a:ext cx="10960032" cy="4647426"/>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smtClean="0">
                <a:solidFill>
                  <a:prstClr val="black"/>
                </a:solidFill>
              </a:rPr>
              <a:t>本地网</a:t>
            </a:r>
            <a:r>
              <a:rPr lang="zh-CN" altLang="en-US" sz="2800" b="1" dirty="0">
                <a:solidFill>
                  <a:prstClr val="black"/>
                </a:solidFill>
              </a:rPr>
              <a:t>光缆线路维护工作方针及维护工作基本</a:t>
            </a:r>
            <a:r>
              <a:rPr lang="zh-CN" altLang="en-US" sz="2800" b="1" dirty="0" smtClean="0">
                <a:solidFill>
                  <a:prstClr val="black"/>
                </a:solidFill>
              </a:rPr>
              <a:t>任务</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中国</a:t>
            </a:r>
            <a:r>
              <a:rPr lang="zh-CN" altLang="en-US" sz="2400" dirty="0">
                <a:solidFill>
                  <a:prstClr val="black"/>
                </a:solidFill>
              </a:rPr>
              <a:t>电信本地网光缆维护工作贯彻“客户为先、预防为主、防抢结合”的方针，做到精心组织、专业维护、科学管理。其维护工作的基本任务如下</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1</a:t>
            </a:r>
            <a:r>
              <a:rPr lang="zh-CN" altLang="en-US" sz="2400" dirty="0">
                <a:solidFill>
                  <a:prstClr val="black"/>
                </a:solidFill>
              </a:rPr>
              <a:t>）保证光缆性能符合维护指标要求，保证各项维护指标符合要求，确保网络安全、稳定、可靠运行，延长光缆的使用年限</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做好光缆线路档案资料的管理，保证光缆线路资料的完整和准确。合理调整网络资源配置，根据网络情况进行周期性的纤芯优化，配合网络建设进行接入光缆网络已用资源的调整与优化，提高本地网光缆资源使用效率</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p:txBody>
      </p:sp>
    </p:spTree>
    <p:extLst>
      <p:ext uri="{BB962C8B-B14F-4D97-AF65-F5344CB8AC3E}">
        <p14:creationId xmlns:p14="http://schemas.microsoft.com/office/powerpoint/2010/main" val="6052590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线路维护方针和基本任务</a:t>
            </a:r>
          </a:p>
        </p:txBody>
      </p:sp>
      <p:sp>
        <p:nvSpPr>
          <p:cNvPr id="5" name="文本框 7"/>
          <p:cNvSpPr txBox="1"/>
          <p:nvPr/>
        </p:nvSpPr>
        <p:spPr>
          <a:xfrm>
            <a:off x="909637" y="2072127"/>
            <a:ext cx="10677930" cy="3170099"/>
          </a:xfrm>
          <a:prstGeom prst="rect">
            <a:avLst/>
          </a:prstGeom>
          <a:noFill/>
          <a:ln w="9525">
            <a:noFill/>
          </a:ln>
        </p:spPr>
        <p:txBody>
          <a:bodyPr wrap="square">
            <a:spAutoFit/>
          </a:bodyPr>
          <a:lstStyle/>
          <a:p>
            <a:r>
              <a:rPr lang="en-US" altLang="zh-CN" sz="2800" b="1" dirty="0" smtClean="0">
                <a:solidFill>
                  <a:prstClr val="black"/>
                </a:solidFill>
              </a:rPr>
              <a:t>2. </a:t>
            </a:r>
            <a:r>
              <a:rPr lang="zh-CN" altLang="en-US" sz="2800" b="1" dirty="0" smtClean="0">
                <a:solidFill>
                  <a:prstClr val="black"/>
                </a:solidFill>
              </a:rPr>
              <a:t>本地网</a:t>
            </a:r>
            <a:r>
              <a:rPr lang="zh-CN" altLang="en-US" sz="2800" b="1" dirty="0">
                <a:solidFill>
                  <a:prstClr val="black"/>
                </a:solidFill>
              </a:rPr>
              <a:t>光缆线路维护工作方针及维护工作基本</a:t>
            </a:r>
            <a:r>
              <a:rPr lang="zh-CN" altLang="en-US" sz="2800" b="1" dirty="0" smtClean="0">
                <a:solidFill>
                  <a:prstClr val="black"/>
                </a:solidFill>
              </a:rPr>
              <a:t>任务</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）配合市场前端，满足新业务发展要求，实现业务快速提供</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）迅速准确地判断和排除故障，压缩故障历时，做好客户服务和支撑工作，达到服务响应标准</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）确保网络质量，合理使用设备和维护费用。</a:t>
            </a:r>
          </a:p>
        </p:txBody>
      </p:sp>
    </p:spTree>
    <p:extLst>
      <p:ext uri="{BB962C8B-B14F-4D97-AF65-F5344CB8AC3E}">
        <p14:creationId xmlns:p14="http://schemas.microsoft.com/office/powerpoint/2010/main" val="331503481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68004"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线路维护工作方针、任务与基本制度</a:t>
            </a:r>
          </a:p>
        </p:txBody>
      </p:sp>
      <p:sp>
        <p:nvSpPr>
          <p:cNvPr id="6" name="文本框 34"/>
          <p:cNvSpPr/>
          <p:nvPr/>
        </p:nvSpPr>
        <p:spPr>
          <a:xfrm>
            <a:off x="3404309" y="2510862"/>
            <a:ext cx="402674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光缆线路设备维护管理</a:t>
            </a:r>
          </a:p>
        </p:txBody>
      </p:sp>
      <p:sp>
        <p:nvSpPr>
          <p:cNvPr id="7" name="Oval 9"/>
          <p:cNvSpPr/>
          <p:nvPr/>
        </p:nvSpPr>
        <p:spPr>
          <a:xfrm>
            <a:off x="1664410" y="2582300"/>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277310" y="3880931"/>
            <a:ext cx="4840760"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光缆线路维护方针和基本任务</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664410" y="399364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277310" y="5176095"/>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光缆线路维护工作基本制度</a:t>
            </a:r>
          </a:p>
        </p:txBody>
      </p:sp>
      <p:sp>
        <p:nvSpPr>
          <p:cNvPr id="11" name="Oval 9"/>
          <p:cNvSpPr/>
          <p:nvPr>
            <p:custDataLst>
              <p:tags r:id="rId4"/>
            </p:custDataLst>
          </p:nvPr>
        </p:nvSpPr>
        <p:spPr>
          <a:xfrm>
            <a:off x="1664410" y="528880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324060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线路维护工作基本</a:t>
            </a:r>
            <a:r>
              <a:rPr lang="zh-CN" altLang="en-US" sz="3200" dirty="0" smtClean="0">
                <a:solidFill>
                  <a:prstClr val="white"/>
                </a:solidFill>
                <a:latin typeface="微软雅黑" panose="020B0503020204020204" pitchFamily="34" charset="-122"/>
                <a:ea typeface="微软雅黑" panose="020B0503020204020204" pitchFamily="34" charset="-122"/>
              </a:rPr>
              <a:t>制度</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5" name="文本框 7"/>
          <p:cNvSpPr txBox="1"/>
          <p:nvPr/>
        </p:nvSpPr>
        <p:spPr>
          <a:xfrm>
            <a:off x="2989431" y="2111037"/>
            <a:ext cx="5133165" cy="4401205"/>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岗位责任制</a:t>
            </a:r>
            <a:r>
              <a:rPr lang="zh-CN" altLang="en-US" sz="2800" b="1" dirty="0">
                <a:solidFill>
                  <a:prstClr val="black"/>
                </a:solidFill>
              </a:rPr>
              <a:t>度</a:t>
            </a:r>
          </a:p>
          <a:p>
            <a:endParaRPr lang="en-US" altLang="zh-CN" sz="2800" b="1" dirty="0" smtClean="0">
              <a:solidFill>
                <a:prstClr val="black"/>
              </a:solidFill>
            </a:endParaRPr>
          </a:p>
          <a:p>
            <a:r>
              <a:rPr lang="en-US" altLang="zh-CN" sz="2800" b="1" dirty="0" smtClean="0">
                <a:solidFill>
                  <a:prstClr val="black"/>
                </a:solidFill>
              </a:rPr>
              <a:t>2. </a:t>
            </a:r>
            <a:r>
              <a:rPr lang="zh-CN" altLang="en-US" sz="2800" b="1" dirty="0" smtClean="0">
                <a:solidFill>
                  <a:prstClr val="black"/>
                </a:solidFill>
              </a:rPr>
              <a:t>维护</a:t>
            </a:r>
            <a:r>
              <a:rPr lang="zh-CN" altLang="en-US" sz="2800" b="1" dirty="0">
                <a:solidFill>
                  <a:prstClr val="black"/>
                </a:solidFill>
              </a:rPr>
              <a:t>作业计划制度</a:t>
            </a:r>
          </a:p>
          <a:p>
            <a:endParaRPr lang="en-US" altLang="zh-CN" sz="2800" b="1" dirty="0" smtClean="0">
              <a:solidFill>
                <a:prstClr val="black"/>
              </a:solidFill>
            </a:endParaRPr>
          </a:p>
          <a:p>
            <a:r>
              <a:rPr lang="en-US" altLang="zh-CN" sz="2800" b="1" dirty="0" smtClean="0">
                <a:solidFill>
                  <a:prstClr val="black"/>
                </a:solidFill>
              </a:rPr>
              <a:t>3. </a:t>
            </a:r>
            <a:r>
              <a:rPr lang="zh-CN" altLang="en-US" sz="2800" b="1" dirty="0" smtClean="0">
                <a:solidFill>
                  <a:prstClr val="black"/>
                </a:solidFill>
              </a:rPr>
              <a:t>应急</a:t>
            </a:r>
            <a:r>
              <a:rPr lang="zh-CN" altLang="en-US" sz="2800" b="1" dirty="0">
                <a:solidFill>
                  <a:prstClr val="black"/>
                </a:solidFill>
              </a:rPr>
              <a:t>预案保障制度</a:t>
            </a:r>
          </a:p>
          <a:p>
            <a:endParaRPr lang="en-US" altLang="zh-CN" sz="2800" b="1" dirty="0" smtClean="0">
              <a:solidFill>
                <a:prstClr val="black"/>
              </a:solidFill>
            </a:endParaRPr>
          </a:p>
          <a:p>
            <a:r>
              <a:rPr lang="en-US" altLang="zh-CN" sz="2800" b="1" dirty="0" smtClean="0">
                <a:solidFill>
                  <a:prstClr val="black"/>
                </a:solidFill>
              </a:rPr>
              <a:t>4. </a:t>
            </a:r>
            <a:r>
              <a:rPr lang="zh-CN" altLang="en-US" sz="2800" b="1" dirty="0" smtClean="0">
                <a:solidFill>
                  <a:prstClr val="black"/>
                </a:solidFill>
              </a:rPr>
              <a:t>线路</a:t>
            </a:r>
            <a:r>
              <a:rPr lang="zh-CN" altLang="en-US" sz="2800" b="1" dirty="0">
                <a:solidFill>
                  <a:prstClr val="black"/>
                </a:solidFill>
              </a:rPr>
              <a:t>设备资源管理制度</a:t>
            </a:r>
          </a:p>
          <a:p>
            <a:endParaRPr lang="en-US" altLang="zh-CN" sz="2800" b="1" dirty="0" smtClean="0">
              <a:solidFill>
                <a:prstClr val="black"/>
              </a:solidFill>
            </a:endParaRPr>
          </a:p>
          <a:p>
            <a:r>
              <a:rPr lang="en-US" altLang="zh-CN" sz="2800" b="1" dirty="0" smtClean="0">
                <a:solidFill>
                  <a:prstClr val="black"/>
                </a:solidFill>
              </a:rPr>
              <a:t>5. </a:t>
            </a:r>
            <a:r>
              <a:rPr lang="zh-CN" altLang="en-US" sz="2800" b="1" dirty="0" smtClean="0">
                <a:solidFill>
                  <a:prstClr val="black"/>
                </a:solidFill>
              </a:rPr>
              <a:t>质量监督</a:t>
            </a:r>
            <a:r>
              <a:rPr lang="zh-CN" altLang="en-US" sz="2800" b="1" dirty="0">
                <a:solidFill>
                  <a:prstClr val="black"/>
                </a:solidFill>
              </a:rPr>
              <a:t>检查制度</a:t>
            </a:r>
          </a:p>
          <a:p>
            <a:endParaRPr lang="en-US" altLang="zh-CN" sz="2800" b="1" dirty="0" smtClean="0">
              <a:solidFill>
                <a:prstClr val="black"/>
              </a:solidFill>
            </a:endParaRPr>
          </a:p>
        </p:txBody>
      </p:sp>
    </p:spTree>
    <p:extLst>
      <p:ext uri="{BB962C8B-B14F-4D97-AF65-F5344CB8AC3E}">
        <p14:creationId xmlns:p14="http://schemas.microsoft.com/office/powerpoint/2010/main" val="5352412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9.1.3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线路维护工作基本</a:t>
            </a:r>
            <a:r>
              <a:rPr lang="zh-CN" altLang="en-US" sz="3200" dirty="0" smtClean="0">
                <a:solidFill>
                  <a:prstClr val="white"/>
                </a:solidFill>
                <a:latin typeface="微软雅黑" panose="020B0503020204020204" pitchFamily="34" charset="-122"/>
                <a:ea typeface="微软雅黑" panose="020B0503020204020204" pitchFamily="34" charset="-122"/>
              </a:rPr>
              <a:t>制度</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5" name="文本框 7"/>
          <p:cNvSpPr txBox="1"/>
          <p:nvPr/>
        </p:nvSpPr>
        <p:spPr>
          <a:xfrm>
            <a:off x="2969976" y="1965123"/>
            <a:ext cx="7282977" cy="3970318"/>
          </a:xfrm>
          <a:prstGeom prst="rect">
            <a:avLst/>
          </a:prstGeom>
          <a:noFill/>
          <a:ln w="9525">
            <a:noFill/>
          </a:ln>
        </p:spPr>
        <p:txBody>
          <a:bodyPr wrap="square">
            <a:spAutoFit/>
          </a:bodyPr>
          <a:lstStyle/>
          <a:p>
            <a:r>
              <a:rPr lang="en-US" altLang="zh-CN" sz="2800" b="1" dirty="0" smtClean="0">
                <a:solidFill>
                  <a:prstClr val="black"/>
                </a:solidFill>
              </a:rPr>
              <a:t>6. </a:t>
            </a:r>
            <a:r>
              <a:rPr lang="zh-CN" altLang="en-US" sz="2800" b="1" dirty="0" smtClean="0">
                <a:solidFill>
                  <a:prstClr val="black"/>
                </a:solidFill>
              </a:rPr>
              <a:t>技术</a:t>
            </a:r>
            <a:r>
              <a:rPr lang="zh-CN" altLang="en-US" sz="2800" b="1" dirty="0">
                <a:solidFill>
                  <a:prstClr val="black"/>
                </a:solidFill>
              </a:rPr>
              <a:t>档案和资料管理制度</a:t>
            </a:r>
          </a:p>
          <a:p>
            <a:endParaRPr lang="en-US" altLang="zh-CN" sz="2800" b="1" dirty="0" smtClean="0">
              <a:solidFill>
                <a:prstClr val="black"/>
              </a:solidFill>
            </a:endParaRPr>
          </a:p>
          <a:p>
            <a:r>
              <a:rPr lang="en-US" altLang="zh-CN" sz="2800" b="1" dirty="0" smtClean="0">
                <a:solidFill>
                  <a:prstClr val="black"/>
                </a:solidFill>
              </a:rPr>
              <a:t>7. </a:t>
            </a:r>
            <a:r>
              <a:rPr lang="zh-CN" altLang="en-US" sz="2800" b="1" dirty="0" smtClean="0">
                <a:solidFill>
                  <a:prstClr val="black"/>
                </a:solidFill>
              </a:rPr>
              <a:t>备品</a:t>
            </a:r>
            <a:r>
              <a:rPr lang="zh-CN" altLang="en-US" sz="2800" b="1" dirty="0">
                <a:solidFill>
                  <a:prstClr val="black"/>
                </a:solidFill>
              </a:rPr>
              <a:t>备件、仪器仪表及工器具管理制度</a:t>
            </a:r>
          </a:p>
          <a:p>
            <a:endParaRPr lang="en-US" altLang="zh-CN" sz="2800" b="1" dirty="0" smtClean="0">
              <a:solidFill>
                <a:prstClr val="black"/>
              </a:solidFill>
            </a:endParaRPr>
          </a:p>
          <a:p>
            <a:r>
              <a:rPr lang="en-US" altLang="zh-CN" sz="2800" b="1" dirty="0" smtClean="0">
                <a:solidFill>
                  <a:prstClr val="black"/>
                </a:solidFill>
              </a:rPr>
              <a:t>8. </a:t>
            </a:r>
            <a:r>
              <a:rPr lang="zh-CN" altLang="en-US" sz="2800" b="1" dirty="0" smtClean="0">
                <a:solidFill>
                  <a:prstClr val="black"/>
                </a:solidFill>
              </a:rPr>
              <a:t>废旧</a:t>
            </a:r>
            <a:r>
              <a:rPr lang="zh-CN" altLang="en-US" sz="2800" b="1" dirty="0">
                <a:solidFill>
                  <a:prstClr val="black"/>
                </a:solidFill>
              </a:rPr>
              <a:t>料管理制度</a:t>
            </a:r>
          </a:p>
          <a:p>
            <a:endParaRPr lang="en-US" altLang="zh-CN" sz="2800" b="1" dirty="0" smtClean="0">
              <a:solidFill>
                <a:prstClr val="black"/>
              </a:solidFill>
            </a:endParaRPr>
          </a:p>
          <a:p>
            <a:r>
              <a:rPr lang="en-US" altLang="zh-CN" sz="2800" b="1" dirty="0" smtClean="0">
                <a:solidFill>
                  <a:prstClr val="black"/>
                </a:solidFill>
              </a:rPr>
              <a:t>9. </a:t>
            </a:r>
            <a:r>
              <a:rPr lang="zh-CN" altLang="en-US" sz="2800" b="1" dirty="0" smtClean="0">
                <a:solidFill>
                  <a:prstClr val="black"/>
                </a:solidFill>
              </a:rPr>
              <a:t>通信</a:t>
            </a:r>
            <a:r>
              <a:rPr lang="zh-CN" altLang="en-US" sz="2800" b="1" dirty="0">
                <a:solidFill>
                  <a:prstClr val="black"/>
                </a:solidFill>
              </a:rPr>
              <a:t>保障制度</a:t>
            </a:r>
          </a:p>
          <a:p>
            <a:endParaRPr lang="en-US" altLang="zh-CN" sz="2800" b="1" dirty="0" smtClean="0">
              <a:solidFill>
                <a:prstClr val="black"/>
              </a:solidFill>
            </a:endParaRPr>
          </a:p>
          <a:p>
            <a:r>
              <a:rPr lang="en-US" altLang="zh-CN" sz="2800" b="1" dirty="0" smtClean="0">
                <a:solidFill>
                  <a:prstClr val="black"/>
                </a:solidFill>
              </a:rPr>
              <a:t>10. </a:t>
            </a:r>
            <a:r>
              <a:rPr lang="zh-CN" altLang="en-US" sz="2800" b="1" dirty="0" smtClean="0">
                <a:solidFill>
                  <a:prstClr val="black"/>
                </a:solidFill>
              </a:rPr>
              <a:t>培训</a:t>
            </a:r>
            <a:r>
              <a:rPr lang="zh-CN" altLang="en-US" sz="2800" b="1" dirty="0">
                <a:solidFill>
                  <a:prstClr val="black"/>
                </a:solidFill>
              </a:rPr>
              <a:t>和交流制度</a:t>
            </a:r>
            <a:endParaRPr lang="zh-CN" altLang="en-US" sz="2400" dirty="0">
              <a:solidFill>
                <a:prstClr val="black"/>
              </a:solidFill>
            </a:endParaRPr>
          </a:p>
        </p:txBody>
      </p:sp>
    </p:spTree>
    <p:extLst>
      <p:ext uri="{BB962C8B-B14F-4D97-AF65-F5344CB8AC3E}">
        <p14:creationId xmlns:p14="http://schemas.microsoft.com/office/powerpoint/2010/main" val="46282423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294088971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9.2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线路维护工作内容</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光纤</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调度</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214386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378694" y="370393"/>
            <a:ext cx="6142915"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9.2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线路维护工作内容</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
        <p:nvSpPr>
          <p:cNvPr id="6" name="文本框 34"/>
          <p:cNvSpPr/>
          <p:nvPr/>
        </p:nvSpPr>
        <p:spPr>
          <a:xfrm>
            <a:off x="2895397" y="2434622"/>
            <a:ext cx="555486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日常维护项目和技术维护测试项目</a:t>
            </a:r>
          </a:p>
        </p:txBody>
      </p:sp>
      <p:sp>
        <p:nvSpPr>
          <p:cNvPr id="7" name="Oval 9"/>
          <p:cNvSpPr/>
          <p:nvPr/>
        </p:nvSpPr>
        <p:spPr>
          <a:xfrm>
            <a:off x="1155498" y="2506060"/>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768398" y="3804691"/>
            <a:ext cx="4840760"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光缆线路日常巡检工作</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155498" y="391740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768398" y="5099855"/>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光缆线路“三盯”工作</a:t>
            </a:r>
          </a:p>
        </p:txBody>
      </p:sp>
      <p:sp>
        <p:nvSpPr>
          <p:cNvPr id="11" name="Oval 9"/>
          <p:cNvSpPr/>
          <p:nvPr>
            <p:custDataLst>
              <p:tags r:id="rId4"/>
            </p:custDataLst>
          </p:nvPr>
        </p:nvSpPr>
        <p:spPr>
          <a:xfrm>
            <a:off x="1155498" y="5212567"/>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19183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5" name="文本框 7"/>
          <p:cNvSpPr txBox="1"/>
          <p:nvPr/>
        </p:nvSpPr>
        <p:spPr>
          <a:xfrm>
            <a:off x="1629484" y="2772518"/>
            <a:ext cx="8565103" cy="1754326"/>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线路日常维护内容及</a:t>
            </a:r>
            <a:r>
              <a:rPr lang="zh-CN" altLang="en-US" sz="2800" b="1" dirty="0" smtClean="0">
                <a:solidFill>
                  <a:prstClr val="black"/>
                </a:solidFill>
              </a:rPr>
              <a:t>周期</a:t>
            </a:r>
            <a:endParaRPr lang="en-US" altLang="zh-CN" sz="2800" b="1" dirty="0" smtClean="0">
              <a:solidFill>
                <a:prstClr val="black"/>
              </a:solidFill>
            </a:endParaRPr>
          </a:p>
          <a:p>
            <a:endParaRPr lang="zh-CN" altLang="en-US" sz="2800" b="1" dirty="0">
              <a:solidFill>
                <a:prstClr val="black"/>
              </a:solidFill>
            </a:endParaRPr>
          </a:p>
          <a:p>
            <a:r>
              <a:rPr lang="en-US" altLang="zh-CN" sz="2800" b="1" dirty="0">
                <a:solidFill>
                  <a:prstClr val="black"/>
                </a:solidFill>
              </a:rPr>
              <a:t>2. </a:t>
            </a:r>
            <a:r>
              <a:rPr lang="zh-CN" altLang="en-US" sz="2800" b="1" dirty="0">
                <a:solidFill>
                  <a:prstClr val="black"/>
                </a:solidFill>
              </a:rPr>
              <a:t>光缆线路技术维护测试项目、维护指标及测试周期</a:t>
            </a:r>
          </a:p>
          <a:p>
            <a:r>
              <a:rPr lang="zh-CN" altLang="en-US" sz="2400" dirty="0" smtClean="0">
                <a:solidFill>
                  <a:prstClr val="black"/>
                </a:solidFill>
              </a:rPr>
              <a:t>       </a:t>
            </a:r>
            <a:endParaRPr lang="zh-CN" altLang="en-US" sz="2400" dirty="0">
              <a:solidFill>
                <a:prstClr val="black"/>
              </a:solidFill>
            </a:endParaRPr>
          </a:p>
        </p:txBody>
      </p:sp>
      <p:sp>
        <p:nvSpPr>
          <p:cNvPr id="7" name="TextBox 4"/>
          <p:cNvSpPr txBox="1"/>
          <p:nvPr/>
        </p:nvSpPr>
        <p:spPr>
          <a:xfrm>
            <a:off x="1378694" y="370393"/>
            <a:ext cx="7959859"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9.2.1   </a:t>
            </a:r>
            <a:r>
              <a:rPr lang="zh-CN" altLang="en-US" sz="3200" dirty="0" smtClean="0">
                <a:solidFill>
                  <a:prstClr val="white"/>
                </a:solidFill>
                <a:latin typeface="微软雅黑" panose="020B0503020204020204" pitchFamily="34" charset="-122"/>
                <a:ea typeface="微软雅黑" panose="020B0503020204020204" pitchFamily="34" charset="-122"/>
              </a:rPr>
              <a:t>日常</a:t>
            </a:r>
            <a:r>
              <a:rPr lang="zh-CN" altLang="en-US" sz="3200" dirty="0">
                <a:solidFill>
                  <a:prstClr val="white"/>
                </a:solidFill>
                <a:latin typeface="微软雅黑" panose="020B0503020204020204" pitchFamily="34" charset="-122"/>
                <a:ea typeface="微软雅黑" panose="020B0503020204020204" pitchFamily="34" charset="-122"/>
              </a:rPr>
              <a:t>维护项目和技术维护测试</a:t>
            </a:r>
            <a:r>
              <a:rPr lang="zh-CN" altLang="en-US" sz="3200" dirty="0" smtClean="0">
                <a:solidFill>
                  <a:prstClr val="white"/>
                </a:solidFill>
                <a:latin typeface="微软雅黑" panose="020B0503020204020204" pitchFamily="34" charset="-122"/>
                <a:ea typeface="微软雅黑" panose="020B0503020204020204" pitchFamily="34" charset="-122"/>
              </a:rPr>
              <a:t>项目</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82912442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6"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down)">
                                      <p:cBhvr>
                                        <p:cTn id="13" dur="580">
                                          <p:stCondLst>
                                            <p:cond delay="0"/>
                                          </p:stCondLst>
                                        </p:cTn>
                                        <p:tgtEl>
                                          <p:spTgt spid="7"/>
                                        </p:tgtEl>
                                      </p:cBhvr>
                                    </p:animEffect>
                                    <p:anim calcmode="lin" valueType="num">
                                      <p:cBhvr>
                                        <p:cTn id="14"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19" dur="26">
                                          <p:stCondLst>
                                            <p:cond delay="650"/>
                                          </p:stCondLst>
                                        </p:cTn>
                                        <p:tgtEl>
                                          <p:spTgt spid="7"/>
                                        </p:tgtEl>
                                      </p:cBhvr>
                                      <p:to x="100000" y="60000"/>
                                    </p:animScale>
                                    <p:animScale>
                                      <p:cBhvr>
                                        <p:cTn id="20" dur="166" decel="50000">
                                          <p:stCondLst>
                                            <p:cond delay="676"/>
                                          </p:stCondLst>
                                        </p:cTn>
                                        <p:tgtEl>
                                          <p:spTgt spid="7"/>
                                        </p:tgtEl>
                                      </p:cBhvr>
                                      <p:to x="100000" y="100000"/>
                                    </p:animScale>
                                    <p:animScale>
                                      <p:cBhvr>
                                        <p:cTn id="21" dur="26">
                                          <p:stCondLst>
                                            <p:cond delay="1312"/>
                                          </p:stCondLst>
                                        </p:cTn>
                                        <p:tgtEl>
                                          <p:spTgt spid="7"/>
                                        </p:tgtEl>
                                      </p:cBhvr>
                                      <p:to x="100000" y="80000"/>
                                    </p:animScale>
                                    <p:animScale>
                                      <p:cBhvr>
                                        <p:cTn id="22" dur="166" decel="50000">
                                          <p:stCondLst>
                                            <p:cond delay="1338"/>
                                          </p:stCondLst>
                                        </p:cTn>
                                        <p:tgtEl>
                                          <p:spTgt spid="7"/>
                                        </p:tgtEl>
                                      </p:cBhvr>
                                      <p:to x="100000" y="100000"/>
                                    </p:animScale>
                                    <p:animScale>
                                      <p:cBhvr>
                                        <p:cTn id="23" dur="26">
                                          <p:stCondLst>
                                            <p:cond delay="1642"/>
                                          </p:stCondLst>
                                        </p:cTn>
                                        <p:tgtEl>
                                          <p:spTgt spid="7"/>
                                        </p:tgtEl>
                                      </p:cBhvr>
                                      <p:to x="100000" y="90000"/>
                                    </p:animScale>
                                    <p:animScale>
                                      <p:cBhvr>
                                        <p:cTn id="24" dur="166" decel="50000">
                                          <p:stCondLst>
                                            <p:cond delay="1668"/>
                                          </p:stCondLst>
                                        </p:cTn>
                                        <p:tgtEl>
                                          <p:spTgt spid="7"/>
                                        </p:tgtEl>
                                      </p:cBhvr>
                                      <p:to x="100000" y="100000"/>
                                    </p:animScale>
                                    <p:animScale>
                                      <p:cBhvr>
                                        <p:cTn id="25" dur="26">
                                          <p:stCondLst>
                                            <p:cond delay="1808"/>
                                          </p:stCondLst>
                                        </p:cTn>
                                        <p:tgtEl>
                                          <p:spTgt spid="7"/>
                                        </p:tgtEl>
                                      </p:cBhvr>
                                      <p:to x="100000" y="95000"/>
                                    </p:animScale>
                                    <p:animScale>
                                      <p:cBhvr>
                                        <p:cTn id="26"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1.1  </a:t>
            </a:r>
            <a:r>
              <a:rPr lang="zh-CN" altLang="en-US" sz="3200" dirty="0">
                <a:solidFill>
                  <a:schemeClr val="bg1"/>
                </a:solidFill>
                <a:latin typeface="微软雅黑" panose="020B0503020204020204" pitchFamily="34" charset="-122"/>
                <a:ea typeface="微软雅黑" panose="020B0503020204020204" pitchFamily="34" charset="-122"/>
              </a:rPr>
              <a:t>光纤通信概述</a:t>
            </a:r>
          </a:p>
        </p:txBody>
      </p:sp>
      <p:sp>
        <p:nvSpPr>
          <p:cNvPr id="6" name="文本框 34"/>
          <p:cNvSpPr/>
          <p:nvPr>
            <p:custDataLst>
              <p:tags r:id="rId1"/>
            </p:custDataLst>
          </p:nvPr>
        </p:nvSpPr>
        <p:spPr>
          <a:xfrm>
            <a:off x="3735705" y="2460625"/>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数字光纤通信系统基本组成</a:t>
            </a:r>
          </a:p>
        </p:txBody>
      </p:sp>
      <p:sp>
        <p:nvSpPr>
          <p:cNvPr id="7" name="Oval 9"/>
          <p:cNvSpPr/>
          <p:nvPr>
            <p:custDataLst>
              <p:tags r:id="rId2"/>
            </p:custDataLst>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1.1.1</a:t>
            </a:r>
          </a:p>
        </p:txBody>
      </p:sp>
      <p:sp>
        <p:nvSpPr>
          <p:cNvPr id="8198" name="文本框 34"/>
          <p:cNvSpPr/>
          <p:nvPr>
            <p:custDataLst>
              <p:tags r:id="rId3"/>
            </p:custDataLst>
          </p:nvPr>
        </p:nvSpPr>
        <p:spPr>
          <a:xfrm>
            <a:off x="3735705" y="4599305"/>
            <a:ext cx="363347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光缆线路网构成</a:t>
            </a:r>
          </a:p>
        </p:txBody>
      </p:sp>
      <p:sp>
        <p:nvSpPr>
          <p:cNvPr id="18" name="椭圆 17"/>
          <p:cNvSpPr/>
          <p:nvPr>
            <p:custDataLst>
              <p:tags r:id="rId4"/>
            </p:custDataLst>
          </p:nvPr>
        </p:nvSpPr>
        <p:spPr>
          <a:xfrm>
            <a:off x="8594725" y="2936875"/>
            <a:ext cx="2419350" cy="2419350"/>
          </a:xfrm>
          <a:prstGeom prst="ellipse">
            <a:avLst/>
          </a:prstGeom>
          <a:blipFill dpi="0" rotWithShape="1">
            <a:blip r:embed="rId9"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22488" y="471170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1.1.2</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764089" y="2116455"/>
            <a:ext cx="7730894" cy="4741545"/>
          </a:xfrm>
          <a:prstGeom prst="rect">
            <a:avLst/>
          </a:prstGeom>
          <a:noFill/>
        </p:spPr>
        <p:txBody>
          <a:bodyPr wrap="square" rtlCol="0">
            <a:spAutoFit/>
          </a:bodyPr>
          <a:lstStyle/>
          <a:p>
            <a:pPr>
              <a:lnSpc>
                <a:spcPct val="90000"/>
              </a:lnSpc>
            </a:pPr>
            <a:r>
              <a:rPr lang="en-US" altLang="en-US" sz="2400" dirty="0"/>
              <a:t>②</a:t>
            </a:r>
            <a:r>
              <a:rPr lang="zh-CN" altLang="en-US" sz="2400" dirty="0"/>
              <a:t>二次被覆结构</a:t>
            </a:r>
          </a:p>
          <a:p>
            <a:pPr>
              <a:lnSpc>
                <a:spcPct val="90000"/>
              </a:lnSpc>
            </a:pPr>
            <a:r>
              <a:rPr lang="zh-CN" altLang="en-US" sz="2400" dirty="0"/>
              <a:t>（无符号）</a:t>
            </a:r>
            <a:r>
              <a:rPr lang="en-US" altLang="zh-CN" sz="2400" dirty="0"/>
              <a:t>—</a:t>
            </a:r>
            <a:r>
              <a:rPr lang="zh-CN" altLang="en-US" sz="2400" dirty="0"/>
              <a:t>塑料松套被覆结构</a:t>
            </a:r>
          </a:p>
          <a:p>
            <a:pPr>
              <a:lnSpc>
                <a:spcPct val="90000"/>
              </a:lnSpc>
            </a:pPr>
            <a:r>
              <a:rPr lang="en-US" altLang="zh-CN" sz="2400" dirty="0"/>
              <a:t>M—</a:t>
            </a:r>
            <a:r>
              <a:rPr lang="zh-CN" altLang="en-US" sz="2400" dirty="0"/>
              <a:t>金属松套被覆结构</a:t>
            </a:r>
          </a:p>
          <a:p>
            <a:pPr>
              <a:lnSpc>
                <a:spcPct val="90000"/>
              </a:lnSpc>
            </a:pPr>
            <a:r>
              <a:rPr lang="en-US" altLang="zh-CN" sz="2400" dirty="0"/>
              <a:t>J—</a:t>
            </a:r>
            <a:r>
              <a:rPr lang="zh-CN" altLang="en-US" sz="2400" dirty="0"/>
              <a:t>紧套被覆结构</a:t>
            </a:r>
          </a:p>
          <a:p>
            <a:pPr>
              <a:lnSpc>
                <a:spcPct val="90000"/>
              </a:lnSpc>
            </a:pPr>
            <a:r>
              <a:rPr lang="en-US" altLang="zh-CN" sz="2400" dirty="0"/>
              <a:t>E—</a:t>
            </a:r>
            <a:r>
              <a:rPr lang="zh-CN" altLang="en-US" sz="2400" dirty="0"/>
              <a:t>无被覆结构</a:t>
            </a:r>
          </a:p>
          <a:p>
            <a:pPr>
              <a:lnSpc>
                <a:spcPct val="90000"/>
              </a:lnSpc>
            </a:pPr>
            <a:r>
              <a:rPr lang="en-US" altLang="en-US" sz="2400" dirty="0"/>
              <a:t>③</a:t>
            </a:r>
            <a:r>
              <a:rPr lang="zh-CN" altLang="en-US" sz="2400" dirty="0"/>
              <a:t>缆芯结构</a:t>
            </a:r>
          </a:p>
          <a:p>
            <a:pPr>
              <a:lnSpc>
                <a:spcPct val="90000"/>
              </a:lnSpc>
            </a:pPr>
            <a:r>
              <a:rPr lang="zh-CN" altLang="en-US" sz="2400" dirty="0"/>
              <a:t>（无符号）</a:t>
            </a:r>
            <a:r>
              <a:rPr lang="en-US" altLang="zh-CN" sz="2400" dirty="0"/>
              <a:t>—</a:t>
            </a:r>
            <a:r>
              <a:rPr lang="zh-CN" altLang="en-US" sz="2400" dirty="0"/>
              <a:t>层绞式结构</a:t>
            </a:r>
          </a:p>
          <a:p>
            <a:pPr>
              <a:lnSpc>
                <a:spcPct val="90000"/>
              </a:lnSpc>
            </a:pPr>
            <a:r>
              <a:rPr lang="en-US" altLang="zh-CN" sz="2400" dirty="0"/>
              <a:t>G—</a:t>
            </a:r>
            <a:r>
              <a:rPr lang="zh-CN" altLang="en-US" sz="2400" dirty="0"/>
              <a:t>骨架式结构</a:t>
            </a:r>
          </a:p>
          <a:p>
            <a:pPr>
              <a:lnSpc>
                <a:spcPct val="90000"/>
              </a:lnSpc>
            </a:pPr>
            <a:r>
              <a:rPr lang="en-US" altLang="zh-CN" sz="2400" dirty="0"/>
              <a:t>R—</a:t>
            </a:r>
            <a:r>
              <a:rPr lang="zh-CN" altLang="en-US" sz="2400" dirty="0"/>
              <a:t>束状式结构</a:t>
            </a:r>
          </a:p>
          <a:p>
            <a:pPr>
              <a:lnSpc>
                <a:spcPct val="90000"/>
              </a:lnSpc>
            </a:pPr>
            <a:r>
              <a:rPr lang="en-US" altLang="zh-CN" sz="2400" dirty="0"/>
              <a:t>X—</a:t>
            </a:r>
            <a:r>
              <a:rPr lang="zh-CN" altLang="en-US" sz="2400" dirty="0"/>
              <a:t>中心管式结构</a:t>
            </a:r>
          </a:p>
          <a:p>
            <a:pPr>
              <a:lnSpc>
                <a:spcPct val="90000"/>
              </a:lnSpc>
            </a:pPr>
            <a:r>
              <a:rPr lang="en-US" altLang="en-US" sz="2400" dirty="0"/>
              <a:t>④</a:t>
            </a:r>
            <a:r>
              <a:rPr lang="zh-CN" altLang="en-US" sz="2400" dirty="0"/>
              <a:t>阻水结构特征</a:t>
            </a:r>
          </a:p>
          <a:p>
            <a:pPr>
              <a:lnSpc>
                <a:spcPct val="90000"/>
              </a:lnSpc>
            </a:pPr>
            <a:r>
              <a:rPr lang="zh-CN" altLang="en-US" sz="2400" dirty="0"/>
              <a:t>无符号</a:t>
            </a:r>
            <a:r>
              <a:rPr lang="en-US" altLang="zh-CN" sz="2400" dirty="0"/>
              <a:t>—</a:t>
            </a:r>
            <a:r>
              <a:rPr lang="zh-CN" altLang="en-US" sz="2400" dirty="0"/>
              <a:t>全干式</a:t>
            </a:r>
          </a:p>
          <a:p>
            <a:pPr>
              <a:lnSpc>
                <a:spcPct val="90000"/>
              </a:lnSpc>
            </a:pPr>
            <a:r>
              <a:rPr lang="en-US" altLang="zh-CN" sz="2400" dirty="0"/>
              <a:t>HT—</a:t>
            </a:r>
            <a:r>
              <a:rPr lang="zh-CN" altLang="en-US" sz="2400" dirty="0"/>
              <a:t>半干式</a:t>
            </a:r>
          </a:p>
          <a:p>
            <a:pPr>
              <a:lnSpc>
                <a:spcPct val="90000"/>
              </a:lnSpc>
            </a:pPr>
            <a:r>
              <a:rPr lang="en-US" altLang="zh-CN" sz="2400" dirty="0"/>
              <a:t>T—</a:t>
            </a:r>
            <a:r>
              <a:rPr lang="zh-CN" altLang="en-US" sz="2400" dirty="0"/>
              <a:t>填充式</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2750935" y="2221294"/>
            <a:ext cx="555486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日常维护项目和技术维护测试项目</a:t>
            </a:r>
          </a:p>
        </p:txBody>
      </p:sp>
      <p:sp>
        <p:nvSpPr>
          <p:cNvPr id="7" name="Oval 9"/>
          <p:cNvSpPr/>
          <p:nvPr/>
        </p:nvSpPr>
        <p:spPr>
          <a:xfrm>
            <a:off x="1011036" y="2292732"/>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623936" y="3591363"/>
            <a:ext cx="4840760"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光缆线路日常巡检工作</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011036" y="370407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623936" y="4886527"/>
            <a:ext cx="4570412"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光缆线路“三盯”工作</a:t>
            </a:r>
          </a:p>
        </p:txBody>
      </p:sp>
      <p:sp>
        <p:nvSpPr>
          <p:cNvPr id="11" name="Oval 9"/>
          <p:cNvSpPr/>
          <p:nvPr>
            <p:custDataLst>
              <p:tags r:id="rId4"/>
            </p:custDataLst>
          </p:nvPr>
        </p:nvSpPr>
        <p:spPr>
          <a:xfrm>
            <a:off x="1011036" y="499923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3" name="TextBox 4"/>
          <p:cNvSpPr txBox="1"/>
          <p:nvPr/>
        </p:nvSpPr>
        <p:spPr>
          <a:xfrm>
            <a:off x="1378694" y="370393"/>
            <a:ext cx="6142915"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9.2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线路维护工作内容</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58860046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wipe(down)">
                                      <p:cBhvr>
                                        <p:cTn id="59" dur="580">
                                          <p:stCondLst>
                                            <p:cond delay="0"/>
                                          </p:stCondLst>
                                        </p:cTn>
                                        <p:tgtEl>
                                          <p:spTgt spid="13"/>
                                        </p:tgtEl>
                                      </p:cBhvr>
                                    </p:animEffect>
                                    <p:anim calcmode="lin" valueType="num">
                                      <p:cBhvr>
                                        <p:cTn id="60"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65" dur="26">
                                          <p:stCondLst>
                                            <p:cond delay="650"/>
                                          </p:stCondLst>
                                        </p:cTn>
                                        <p:tgtEl>
                                          <p:spTgt spid="13"/>
                                        </p:tgtEl>
                                      </p:cBhvr>
                                      <p:to x="100000" y="60000"/>
                                    </p:animScale>
                                    <p:animScale>
                                      <p:cBhvr>
                                        <p:cTn id="66" dur="166" decel="50000">
                                          <p:stCondLst>
                                            <p:cond delay="676"/>
                                          </p:stCondLst>
                                        </p:cTn>
                                        <p:tgtEl>
                                          <p:spTgt spid="13"/>
                                        </p:tgtEl>
                                      </p:cBhvr>
                                      <p:to x="100000" y="100000"/>
                                    </p:animScale>
                                    <p:animScale>
                                      <p:cBhvr>
                                        <p:cTn id="67" dur="26">
                                          <p:stCondLst>
                                            <p:cond delay="1312"/>
                                          </p:stCondLst>
                                        </p:cTn>
                                        <p:tgtEl>
                                          <p:spTgt spid="13"/>
                                        </p:tgtEl>
                                      </p:cBhvr>
                                      <p:to x="100000" y="80000"/>
                                    </p:animScale>
                                    <p:animScale>
                                      <p:cBhvr>
                                        <p:cTn id="68" dur="166" decel="50000">
                                          <p:stCondLst>
                                            <p:cond delay="1338"/>
                                          </p:stCondLst>
                                        </p:cTn>
                                        <p:tgtEl>
                                          <p:spTgt spid="13"/>
                                        </p:tgtEl>
                                      </p:cBhvr>
                                      <p:to x="100000" y="100000"/>
                                    </p:animScale>
                                    <p:animScale>
                                      <p:cBhvr>
                                        <p:cTn id="69" dur="26">
                                          <p:stCondLst>
                                            <p:cond delay="1642"/>
                                          </p:stCondLst>
                                        </p:cTn>
                                        <p:tgtEl>
                                          <p:spTgt spid="13"/>
                                        </p:tgtEl>
                                      </p:cBhvr>
                                      <p:to x="100000" y="90000"/>
                                    </p:animScale>
                                    <p:animScale>
                                      <p:cBhvr>
                                        <p:cTn id="70" dur="166" decel="50000">
                                          <p:stCondLst>
                                            <p:cond delay="1668"/>
                                          </p:stCondLst>
                                        </p:cTn>
                                        <p:tgtEl>
                                          <p:spTgt spid="13"/>
                                        </p:tgtEl>
                                      </p:cBhvr>
                                      <p:to x="100000" y="100000"/>
                                    </p:animScale>
                                    <p:animScale>
                                      <p:cBhvr>
                                        <p:cTn id="71" dur="26">
                                          <p:stCondLst>
                                            <p:cond delay="1808"/>
                                          </p:stCondLst>
                                        </p:cTn>
                                        <p:tgtEl>
                                          <p:spTgt spid="13"/>
                                        </p:tgtEl>
                                      </p:cBhvr>
                                      <p:to x="100000" y="95000"/>
                                    </p:animScale>
                                    <p:animScale>
                                      <p:cBhvr>
                                        <p:cTn id="72" dur="166" decel="50000">
                                          <p:stCondLst>
                                            <p:cond delay="1834"/>
                                          </p:stCondLst>
                                        </p:cTn>
                                        <p:tgtEl>
                                          <p:spTgt spid="1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3" grpId="0"/>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839000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9.2.2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线路日常巡检工作</a:t>
            </a:r>
          </a:p>
        </p:txBody>
      </p:sp>
      <p:sp>
        <p:nvSpPr>
          <p:cNvPr id="5" name="文本框 7"/>
          <p:cNvSpPr txBox="1"/>
          <p:nvPr/>
        </p:nvSpPr>
        <p:spPr>
          <a:xfrm>
            <a:off x="3390190" y="1576015"/>
            <a:ext cx="5500891" cy="4770537"/>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smtClean="0">
                <a:solidFill>
                  <a:prstClr val="black"/>
                </a:solidFill>
              </a:rPr>
              <a:t>日常巡检工作分类</a:t>
            </a:r>
            <a:endParaRPr lang="en-US" altLang="zh-CN" sz="2800" b="1" dirty="0" smtClean="0">
              <a:solidFill>
                <a:prstClr val="black"/>
              </a:solidFill>
            </a:endParaRPr>
          </a:p>
          <a:p>
            <a:endParaRPr lang="en-US" altLang="zh-CN" sz="2800" b="1" dirty="0" smtClean="0">
              <a:solidFill>
                <a:prstClr val="black"/>
              </a:solidFill>
            </a:endParaRPr>
          </a:p>
          <a:p>
            <a:r>
              <a:rPr lang="zh-CN" altLang="en-US" sz="2400" dirty="0" smtClean="0">
                <a:solidFill>
                  <a:prstClr val="black"/>
                </a:solidFill>
              </a:rPr>
              <a:t>        日常巡线和日常检修</a:t>
            </a:r>
          </a:p>
          <a:p>
            <a:endParaRPr lang="en-US" altLang="zh-CN" sz="2800" b="1" dirty="0" smtClean="0">
              <a:solidFill>
                <a:prstClr val="black"/>
              </a:solidFill>
            </a:endParaRPr>
          </a:p>
          <a:p>
            <a:r>
              <a:rPr lang="en-US" altLang="zh-CN" sz="2800" b="1" dirty="0" smtClean="0">
                <a:solidFill>
                  <a:prstClr val="black"/>
                </a:solidFill>
              </a:rPr>
              <a:t>2. </a:t>
            </a:r>
            <a:r>
              <a:rPr lang="zh-CN" altLang="en-US" sz="2800" b="1" dirty="0" smtClean="0">
                <a:solidFill>
                  <a:prstClr val="black"/>
                </a:solidFill>
              </a:rPr>
              <a:t>日常巡线主要内容</a:t>
            </a:r>
            <a:endParaRPr lang="en-US" altLang="zh-CN" sz="2800" b="1" dirty="0" smtClean="0">
              <a:solidFill>
                <a:prstClr val="black"/>
              </a:solidFill>
            </a:endParaRPr>
          </a:p>
          <a:p>
            <a:endParaRPr lang="en-US" altLang="zh-CN" sz="2800" b="1" dirty="0" smtClean="0">
              <a:solidFill>
                <a:prstClr val="black"/>
              </a:solidFill>
            </a:endParaRPr>
          </a:p>
          <a:p>
            <a:r>
              <a:rPr lang="en-US" altLang="zh-CN" sz="2800" b="1" dirty="0">
                <a:solidFill>
                  <a:prstClr val="black"/>
                </a:solidFill>
              </a:rPr>
              <a:t>3. </a:t>
            </a:r>
            <a:r>
              <a:rPr lang="zh-CN" altLang="en-US" sz="2800" b="1" dirty="0">
                <a:solidFill>
                  <a:prstClr val="black"/>
                </a:solidFill>
              </a:rPr>
              <a:t>管道光缆线路主要巡检工作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4. </a:t>
            </a:r>
            <a:r>
              <a:rPr lang="zh-CN" altLang="en-US" sz="2800" b="1" dirty="0">
                <a:solidFill>
                  <a:prstClr val="black"/>
                </a:solidFill>
              </a:rPr>
              <a:t>直埋光缆线路主要巡检工作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5. </a:t>
            </a:r>
            <a:r>
              <a:rPr lang="zh-CN" altLang="en-US" sz="2800" b="1" dirty="0">
                <a:solidFill>
                  <a:prstClr val="black"/>
                </a:solidFill>
              </a:rPr>
              <a:t>架空光缆线路主要巡检</a:t>
            </a:r>
            <a:r>
              <a:rPr lang="zh-CN" altLang="en-US" sz="2800" b="1" dirty="0" smtClean="0">
                <a:solidFill>
                  <a:prstClr val="black"/>
                </a:solidFill>
              </a:rPr>
              <a:t>工作</a:t>
            </a:r>
            <a:endParaRPr lang="en-US" altLang="zh-CN" sz="2800" b="1" dirty="0">
              <a:solidFill>
                <a:prstClr val="black"/>
              </a:solidFill>
            </a:endParaRPr>
          </a:p>
        </p:txBody>
      </p:sp>
    </p:spTree>
    <p:extLst>
      <p:ext uri="{BB962C8B-B14F-4D97-AF65-F5344CB8AC3E}">
        <p14:creationId xmlns:p14="http://schemas.microsoft.com/office/powerpoint/2010/main" val="82581228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839000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9.2.2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线路日常巡检工作</a:t>
            </a:r>
          </a:p>
        </p:txBody>
      </p:sp>
      <p:sp>
        <p:nvSpPr>
          <p:cNvPr id="5" name="文本框 7"/>
          <p:cNvSpPr txBox="1"/>
          <p:nvPr/>
        </p:nvSpPr>
        <p:spPr>
          <a:xfrm>
            <a:off x="1887166" y="1576015"/>
            <a:ext cx="9066179" cy="4401205"/>
          </a:xfrm>
          <a:prstGeom prst="rect">
            <a:avLst/>
          </a:prstGeom>
          <a:noFill/>
          <a:ln w="9525">
            <a:noFill/>
          </a:ln>
        </p:spPr>
        <p:txBody>
          <a:bodyPr wrap="square">
            <a:spAutoFit/>
          </a:bodyPr>
          <a:lstStyle/>
          <a:p>
            <a:endParaRPr lang="en-US" altLang="zh-CN" sz="2800" b="1" dirty="0">
              <a:solidFill>
                <a:prstClr val="black"/>
              </a:solidFill>
            </a:endParaRPr>
          </a:p>
          <a:p>
            <a:r>
              <a:rPr lang="en-US" altLang="zh-CN" sz="2800" b="1" dirty="0">
                <a:solidFill>
                  <a:prstClr val="black"/>
                </a:solidFill>
              </a:rPr>
              <a:t>6. </a:t>
            </a:r>
            <a:r>
              <a:rPr lang="zh-CN" altLang="en-US" sz="2800" b="1" dirty="0">
                <a:solidFill>
                  <a:prstClr val="black"/>
                </a:solidFill>
              </a:rPr>
              <a:t>局</a:t>
            </a:r>
            <a:r>
              <a:rPr lang="en-US" altLang="zh-CN" sz="2800" b="1" dirty="0">
                <a:solidFill>
                  <a:prstClr val="black"/>
                </a:solidFill>
              </a:rPr>
              <a:t>(</a:t>
            </a:r>
            <a:r>
              <a:rPr lang="zh-CN" altLang="en-US" sz="2800" b="1" dirty="0">
                <a:solidFill>
                  <a:prstClr val="black"/>
                </a:solidFill>
              </a:rPr>
              <a:t>站</a:t>
            </a:r>
            <a:r>
              <a:rPr lang="en-US" altLang="zh-CN" sz="2800" b="1" dirty="0">
                <a:solidFill>
                  <a:prstClr val="black"/>
                </a:solidFill>
              </a:rPr>
              <a:t>)</a:t>
            </a:r>
            <a:r>
              <a:rPr lang="zh-CN" altLang="en-US" sz="2800" b="1" dirty="0">
                <a:solidFill>
                  <a:prstClr val="black"/>
                </a:solidFill>
              </a:rPr>
              <a:t>内光缆线路主要巡检工作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7. </a:t>
            </a:r>
            <a:r>
              <a:rPr lang="zh-CN" altLang="en-US" sz="2800" b="1" dirty="0">
                <a:solidFill>
                  <a:prstClr val="black"/>
                </a:solidFill>
              </a:rPr>
              <a:t>水线光缆线路</a:t>
            </a:r>
            <a:r>
              <a:rPr lang="en-US" altLang="zh-CN" sz="2800" b="1" dirty="0">
                <a:solidFill>
                  <a:prstClr val="black"/>
                </a:solidFill>
              </a:rPr>
              <a:t>(</a:t>
            </a:r>
            <a:r>
              <a:rPr lang="zh-CN" altLang="en-US" sz="2800" b="1" dirty="0">
                <a:solidFill>
                  <a:prstClr val="black"/>
                </a:solidFill>
              </a:rPr>
              <a:t>包含海缆滩涂部分</a:t>
            </a:r>
            <a:r>
              <a:rPr lang="en-US" altLang="zh-CN" sz="2800" b="1" dirty="0">
                <a:solidFill>
                  <a:prstClr val="black"/>
                </a:solidFill>
              </a:rPr>
              <a:t>)</a:t>
            </a:r>
            <a:r>
              <a:rPr lang="zh-CN" altLang="en-US" sz="2800" b="1" dirty="0">
                <a:solidFill>
                  <a:prstClr val="black"/>
                </a:solidFill>
              </a:rPr>
              <a:t>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8. </a:t>
            </a:r>
            <a:r>
              <a:rPr lang="zh-CN" altLang="en-US" sz="2800" b="1" dirty="0">
                <a:solidFill>
                  <a:prstClr val="black"/>
                </a:solidFill>
              </a:rPr>
              <a:t>境内海缆线路主要巡检工作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9. </a:t>
            </a:r>
            <a:r>
              <a:rPr lang="zh-CN" altLang="en-US" sz="2800" b="1" dirty="0">
                <a:solidFill>
                  <a:prstClr val="black"/>
                </a:solidFill>
              </a:rPr>
              <a:t>光交与光分设施主要巡检工作</a:t>
            </a:r>
            <a:endParaRPr lang="en-US" altLang="zh-CN" sz="2800" b="1" dirty="0">
              <a:solidFill>
                <a:prstClr val="black"/>
              </a:solidFill>
            </a:endParaRPr>
          </a:p>
          <a:p>
            <a:endParaRPr lang="en-US" altLang="zh-CN" sz="2800" b="1" dirty="0">
              <a:solidFill>
                <a:prstClr val="black"/>
              </a:solidFill>
            </a:endParaRPr>
          </a:p>
          <a:p>
            <a:r>
              <a:rPr lang="en-US" altLang="zh-CN" sz="2800" b="1" dirty="0">
                <a:solidFill>
                  <a:prstClr val="black"/>
                </a:solidFill>
              </a:rPr>
              <a:t>10. </a:t>
            </a:r>
            <a:r>
              <a:rPr lang="zh-CN" altLang="en-US" sz="2800" b="1" dirty="0">
                <a:solidFill>
                  <a:prstClr val="black"/>
                </a:solidFill>
              </a:rPr>
              <a:t>长途塑料管道主要巡检工作</a:t>
            </a:r>
          </a:p>
        </p:txBody>
      </p:sp>
    </p:spTree>
    <p:extLst>
      <p:ext uri="{BB962C8B-B14F-4D97-AF65-F5344CB8AC3E}">
        <p14:creationId xmlns:p14="http://schemas.microsoft.com/office/powerpoint/2010/main" val="13661508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6" name="文本框 34"/>
          <p:cNvSpPr/>
          <p:nvPr/>
        </p:nvSpPr>
        <p:spPr>
          <a:xfrm>
            <a:off x="2750935" y="2221294"/>
            <a:ext cx="555486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日常维护项目和技术维护测试项目</a:t>
            </a:r>
          </a:p>
        </p:txBody>
      </p:sp>
      <p:sp>
        <p:nvSpPr>
          <p:cNvPr id="7" name="Oval 9"/>
          <p:cNvSpPr/>
          <p:nvPr/>
        </p:nvSpPr>
        <p:spPr>
          <a:xfrm>
            <a:off x="1011036" y="2292732"/>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2623936" y="3591363"/>
            <a:ext cx="4840760"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光缆线路日常巡检工作</a:t>
            </a: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1011036" y="3704075"/>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2623936" y="4886527"/>
            <a:ext cx="4570412"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光缆线路“三盯”工作</a:t>
            </a:r>
          </a:p>
        </p:txBody>
      </p:sp>
      <p:sp>
        <p:nvSpPr>
          <p:cNvPr id="11" name="Oval 9"/>
          <p:cNvSpPr/>
          <p:nvPr>
            <p:custDataLst>
              <p:tags r:id="rId4"/>
            </p:custDataLst>
          </p:nvPr>
        </p:nvSpPr>
        <p:spPr>
          <a:xfrm>
            <a:off x="1011036" y="499923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9.2.3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2" name="TextBox 4"/>
          <p:cNvSpPr txBox="1"/>
          <p:nvPr/>
        </p:nvSpPr>
        <p:spPr>
          <a:xfrm>
            <a:off x="1378694" y="370393"/>
            <a:ext cx="6142915"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9.2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线路维护工作内容</a:t>
            </a:r>
            <a:endParaRPr lang="zh-CN" altLang="en-US" sz="3200" dirty="0" smtClean="0">
              <a:solidFill>
                <a:prstClr val="white"/>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7063138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circle(in)">
                                      <p:cBhvr>
                                        <p:cTn id="15" dur="20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 calcmode="lin" valueType="num">
                                      <p:cBhvr additive="base">
                                        <p:cTn id="20" dur="500" fill="hold"/>
                                        <p:tgtEl>
                                          <p:spTgt spid="6"/>
                                        </p:tgtEl>
                                        <p:attrNameLst>
                                          <p:attrName>ppt_x</p:attrName>
                                        </p:attrNameLst>
                                      </p:cBhvr>
                                      <p:tavLst>
                                        <p:tav tm="0">
                                          <p:val>
                                            <p:strVal val="#ppt_x"/>
                                          </p:val>
                                        </p:tav>
                                        <p:tav tm="100000">
                                          <p:val>
                                            <p:strVal val="#ppt_x"/>
                                          </p:val>
                                        </p:tav>
                                      </p:tavLst>
                                    </p:anim>
                                    <p:anim calcmode="lin" valueType="num">
                                      <p:cBhvr additive="base">
                                        <p:cTn id="21"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circle(in)">
                                      <p:cBhvr>
                                        <p:cTn id="26" dur="2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198"/>
                                        </p:tgtEl>
                                        <p:attrNameLst>
                                          <p:attrName>style.visibility</p:attrName>
                                        </p:attrNameLst>
                                      </p:cBhvr>
                                      <p:to>
                                        <p:strVal val="visible"/>
                                      </p:to>
                                    </p:set>
                                    <p:anim calcmode="lin" valueType="num">
                                      <p:cBhvr additive="base">
                                        <p:cTn id="31" dur="500" fill="hold"/>
                                        <p:tgtEl>
                                          <p:spTgt spid="8198"/>
                                        </p:tgtEl>
                                        <p:attrNameLst>
                                          <p:attrName>ppt_x</p:attrName>
                                        </p:attrNameLst>
                                      </p:cBhvr>
                                      <p:tavLst>
                                        <p:tav tm="0">
                                          <p:val>
                                            <p:strVal val="#ppt_x"/>
                                          </p:val>
                                        </p:tav>
                                        <p:tav tm="100000">
                                          <p:val>
                                            <p:strVal val="#ppt_x"/>
                                          </p:val>
                                        </p:tav>
                                      </p:tavLst>
                                    </p:anim>
                                    <p:anim calcmode="lin" valueType="num">
                                      <p:cBhvr additive="base">
                                        <p:cTn id="32"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ppt_x"/>
                                          </p:val>
                                        </p:tav>
                                        <p:tav tm="100000">
                                          <p:val>
                                            <p:strVal val="#ppt_x"/>
                                          </p:val>
                                        </p:tav>
                                      </p:tavLst>
                                    </p:anim>
                                    <p:anim calcmode="lin" valueType="num">
                                      <p:cBhvr additive="base">
                                        <p:cTn id="3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animEffect transition="in" filter="wheel(1)">
                                      <p:cBhvr>
                                        <p:cTn id="43" dur="2000"/>
                                        <p:tgtEl>
                                          <p:spTgt spid="18"/>
                                        </p:tgtEl>
                                      </p:cBhvr>
                                    </p:animEffect>
                                  </p:childTnLst>
                                </p:cTn>
                              </p:par>
                            </p:childTnLst>
                          </p:cTn>
                        </p:par>
                      </p:childTnLst>
                    </p:cTn>
                  </p:par>
                  <p:par>
                    <p:cTn id="44" fill="hold">
                      <p:stCondLst>
                        <p:cond delay="indefinite"/>
                      </p:stCondLst>
                      <p:childTnLst>
                        <p:par>
                          <p:cTn id="45" fill="hold">
                            <p:stCondLst>
                              <p:cond delay="0"/>
                            </p:stCondLst>
                            <p:childTnLst>
                              <p:par>
                                <p:cTn id="46" presetID="6" presetClass="entr" presetSubtype="16" fill="hold" grpId="0" nodeType="clickEffect">
                                  <p:stCondLst>
                                    <p:cond delay="0"/>
                                  </p:stCondLst>
                                  <p:childTnLst>
                                    <p:set>
                                      <p:cBhvr>
                                        <p:cTn id="47" dur="1" fill="hold">
                                          <p:stCondLst>
                                            <p:cond delay="0"/>
                                          </p:stCondLst>
                                        </p:cTn>
                                        <p:tgtEl>
                                          <p:spTgt spid="11"/>
                                        </p:tgtEl>
                                        <p:attrNameLst>
                                          <p:attrName>style.visibility</p:attrName>
                                        </p:attrNameLst>
                                      </p:cBhvr>
                                      <p:to>
                                        <p:strVal val="visible"/>
                                      </p:to>
                                    </p:set>
                                    <p:animEffect transition="in" filter="circle(in)">
                                      <p:cBhvr>
                                        <p:cTn id="48" dur="2000"/>
                                        <p:tgtEl>
                                          <p:spTgt spid="11"/>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ppt_x"/>
                                          </p:val>
                                        </p:tav>
                                        <p:tav tm="100000">
                                          <p:val>
                                            <p:strVal val="#ppt_x"/>
                                          </p:val>
                                        </p:tav>
                                      </p:tavLst>
                                    </p:anim>
                                    <p:anim calcmode="lin" valueType="num">
                                      <p:cBhvr additive="base">
                                        <p:cTn id="5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6" presetClass="entr" presetSubtype="0" fill="hold" grpId="0" nodeType="clickEffect">
                                  <p:stCondLst>
                                    <p:cond delay="0"/>
                                  </p:stCondLst>
                                  <p:childTnLst>
                                    <p:set>
                                      <p:cBhvr>
                                        <p:cTn id="58" dur="1" fill="hold">
                                          <p:stCondLst>
                                            <p:cond delay="0"/>
                                          </p:stCondLst>
                                        </p:cTn>
                                        <p:tgtEl>
                                          <p:spTgt spid="12"/>
                                        </p:tgtEl>
                                        <p:attrNameLst>
                                          <p:attrName>style.visibility</p:attrName>
                                        </p:attrNameLst>
                                      </p:cBhvr>
                                      <p:to>
                                        <p:strVal val="visible"/>
                                      </p:to>
                                    </p:set>
                                    <p:animEffect transition="in" filter="wipe(down)">
                                      <p:cBhvr>
                                        <p:cTn id="59" dur="580">
                                          <p:stCondLst>
                                            <p:cond delay="0"/>
                                          </p:stCondLst>
                                        </p:cTn>
                                        <p:tgtEl>
                                          <p:spTgt spid="12"/>
                                        </p:tgtEl>
                                      </p:cBhvr>
                                    </p:animEffect>
                                    <p:anim calcmode="lin" valueType="num">
                                      <p:cBhvr>
                                        <p:cTn id="60"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65" dur="26">
                                          <p:stCondLst>
                                            <p:cond delay="650"/>
                                          </p:stCondLst>
                                        </p:cTn>
                                        <p:tgtEl>
                                          <p:spTgt spid="12"/>
                                        </p:tgtEl>
                                      </p:cBhvr>
                                      <p:to x="100000" y="60000"/>
                                    </p:animScale>
                                    <p:animScale>
                                      <p:cBhvr>
                                        <p:cTn id="66" dur="166" decel="50000">
                                          <p:stCondLst>
                                            <p:cond delay="676"/>
                                          </p:stCondLst>
                                        </p:cTn>
                                        <p:tgtEl>
                                          <p:spTgt spid="12"/>
                                        </p:tgtEl>
                                      </p:cBhvr>
                                      <p:to x="100000" y="100000"/>
                                    </p:animScale>
                                    <p:animScale>
                                      <p:cBhvr>
                                        <p:cTn id="67" dur="26">
                                          <p:stCondLst>
                                            <p:cond delay="1312"/>
                                          </p:stCondLst>
                                        </p:cTn>
                                        <p:tgtEl>
                                          <p:spTgt spid="12"/>
                                        </p:tgtEl>
                                      </p:cBhvr>
                                      <p:to x="100000" y="80000"/>
                                    </p:animScale>
                                    <p:animScale>
                                      <p:cBhvr>
                                        <p:cTn id="68" dur="166" decel="50000">
                                          <p:stCondLst>
                                            <p:cond delay="1338"/>
                                          </p:stCondLst>
                                        </p:cTn>
                                        <p:tgtEl>
                                          <p:spTgt spid="12"/>
                                        </p:tgtEl>
                                      </p:cBhvr>
                                      <p:to x="100000" y="100000"/>
                                    </p:animScale>
                                    <p:animScale>
                                      <p:cBhvr>
                                        <p:cTn id="69" dur="26">
                                          <p:stCondLst>
                                            <p:cond delay="1642"/>
                                          </p:stCondLst>
                                        </p:cTn>
                                        <p:tgtEl>
                                          <p:spTgt spid="12"/>
                                        </p:tgtEl>
                                      </p:cBhvr>
                                      <p:to x="100000" y="90000"/>
                                    </p:animScale>
                                    <p:animScale>
                                      <p:cBhvr>
                                        <p:cTn id="70" dur="166" decel="50000">
                                          <p:stCondLst>
                                            <p:cond delay="1668"/>
                                          </p:stCondLst>
                                        </p:cTn>
                                        <p:tgtEl>
                                          <p:spTgt spid="12"/>
                                        </p:tgtEl>
                                      </p:cBhvr>
                                      <p:to x="100000" y="100000"/>
                                    </p:animScale>
                                    <p:animScale>
                                      <p:cBhvr>
                                        <p:cTn id="71" dur="26">
                                          <p:stCondLst>
                                            <p:cond delay="1808"/>
                                          </p:stCondLst>
                                        </p:cTn>
                                        <p:tgtEl>
                                          <p:spTgt spid="12"/>
                                        </p:tgtEl>
                                      </p:cBhvr>
                                      <p:to x="100000" y="95000"/>
                                    </p:animScale>
                                    <p:animScale>
                                      <p:cBhvr>
                                        <p:cTn id="72" dur="166" decel="50000">
                                          <p:stCondLst>
                                            <p:cond delay="1834"/>
                                          </p:stCondLst>
                                        </p:cTn>
                                        <p:tgtEl>
                                          <p:spTgt spid="1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P spid="8198" grpId="0"/>
      <p:bldP spid="18" grpId="0" animBg="1"/>
      <p:bldP spid="19" grpId="0" animBg="1"/>
      <p:bldP spid="5" grpId="0" animBg="1"/>
      <p:bldP spid="10" grpId="0"/>
      <p:bldP spid="11" grpId="0" animBg="1"/>
      <p:bldP spid="12" grpId="0"/>
    </p:bld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8390006"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9.2.3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线路“三盯”工作</a:t>
            </a:r>
          </a:p>
        </p:txBody>
      </p:sp>
      <p:sp>
        <p:nvSpPr>
          <p:cNvPr id="5" name="文本框 7"/>
          <p:cNvSpPr txBox="1"/>
          <p:nvPr/>
        </p:nvSpPr>
        <p:spPr>
          <a:xfrm>
            <a:off x="2393004" y="2432049"/>
            <a:ext cx="5865779" cy="2677656"/>
          </a:xfrm>
          <a:prstGeom prst="rect">
            <a:avLst/>
          </a:prstGeom>
          <a:noFill/>
          <a:ln w="9525">
            <a:noFill/>
          </a:ln>
        </p:spPr>
        <p:txBody>
          <a:bodyPr wrap="square">
            <a:spAutoFit/>
          </a:bodyPr>
          <a:lstStyle/>
          <a:p>
            <a:endParaRPr lang="en-US" altLang="zh-CN" sz="2800" b="1" dirty="0">
              <a:solidFill>
                <a:prstClr val="black"/>
              </a:solidFill>
            </a:endParaRPr>
          </a:p>
          <a:p>
            <a:r>
              <a:rPr lang="en-US" altLang="zh-CN" sz="2800" b="1" dirty="0" smtClean="0">
                <a:solidFill>
                  <a:prstClr val="black"/>
                </a:solidFill>
              </a:rPr>
              <a:t>1. </a:t>
            </a:r>
            <a:r>
              <a:rPr lang="zh-CN" altLang="en-US" sz="2800" b="1" dirty="0" smtClean="0">
                <a:solidFill>
                  <a:prstClr val="black"/>
                </a:solidFill>
              </a:rPr>
              <a:t>“三盯”概念</a:t>
            </a:r>
            <a:endParaRPr lang="en-US" altLang="zh-CN" sz="2800" b="1" dirty="0">
              <a:solidFill>
                <a:prstClr val="black"/>
              </a:solidFill>
            </a:endParaRPr>
          </a:p>
          <a:p>
            <a:endParaRPr lang="en-US" altLang="zh-CN" sz="2800" b="1" dirty="0">
              <a:solidFill>
                <a:prstClr val="black"/>
              </a:solidFill>
            </a:endParaRPr>
          </a:p>
          <a:p>
            <a:r>
              <a:rPr lang="en-US" altLang="zh-CN" sz="2800" b="1" dirty="0" smtClean="0">
                <a:solidFill>
                  <a:prstClr val="black"/>
                </a:solidFill>
              </a:rPr>
              <a:t>2. </a:t>
            </a:r>
            <a:r>
              <a:rPr lang="zh-CN" altLang="en-US" sz="2800" b="1" dirty="0" smtClean="0">
                <a:solidFill>
                  <a:prstClr val="black"/>
                </a:solidFill>
              </a:rPr>
              <a:t>“三盯”工作适合场合</a:t>
            </a:r>
            <a:endParaRPr lang="en-US" altLang="zh-CN" sz="2800" b="1" dirty="0" smtClean="0">
              <a:solidFill>
                <a:prstClr val="black"/>
              </a:solidFill>
            </a:endParaRPr>
          </a:p>
          <a:p>
            <a:endParaRPr lang="en-US" altLang="zh-CN" sz="2800" b="1" dirty="0">
              <a:solidFill>
                <a:prstClr val="black"/>
              </a:solidFill>
            </a:endParaRPr>
          </a:p>
          <a:p>
            <a:r>
              <a:rPr lang="en-US" altLang="zh-CN" sz="2800" b="1" dirty="0" smtClean="0">
                <a:solidFill>
                  <a:prstClr val="black"/>
                </a:solidFill>
              </a:rPr>
              <a:t>3.</a:t>
            </a:r>
            <a:r>
              <a:rPr lang="zh-CN" altLang="en-US" sz="2800" b="1" dirty="0">
                <a:solidFill>
                  <a:prstClr val="black"/>
                </a:solidFill>
              </a:rPr>
              <a:t>光缆线路“三盯”应</a:t>
            </a:r>
            <a:r>
              <a:rPr lang="zh-CN" altLang="en-US" sz="2800" b="1" dirty="0" smtClean="0">
                <a:solidFill>
                  <a:prstClr val="black"/>
                </a:solidFill>
              </a:rPr>
              <a:t>抓好工作</a:t>
            </a:r>
            <a:endParaRPr lang="en-US" altLang="zh-CN" sz="2800" b="1" dirty="0">
              <a:solidFill>
                <a:prstClr val="black"/>
              </a:solidFill>
            </a:endParaRPr>
          </a:p>
        </p:txBody>
      </p:sp>
    </p:spTree>
    <p:extLst>
      <p:ext uri="{BB962C8B-B14F-4D97-AF65-F5344CB8AC3E}">
        <p14:creationId xmlns:p14="http://schemas.microsoft.com/office/powerpoint/2010/main" val="426982540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68529375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9.3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线路故障及抢修</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光纤</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调度</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9512711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122566"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线路故障及抢修</a:t>
            </a:r>
          </a:p>
        </p:txBody>
      </p:sp>
      <p:sp>
        <p:nvSpPr>
          <p:cNvPr id="6" name="文本框 34"/>
          <p:cNvSpPr/>
          <p:nvPr/>
        </p:nvSpPr>
        <p:spPr>
          <a:xfrm>
            <a:off x="4198902" y="3086375"/>
            <a:ext cx="316493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光缆线路故障</a:t>
            </a:r>
          </a:p>
        </p:txBody>
      </p:sp>
      <p:sp>
        <p:nvSpPr>
          <p:cNvPr id="7" name="Oval 9"/>
          <p:cNvSpPr/>
          <p:nvPr/>
        </p:nvSpPr>
        <p:spPr>
          <a:xfrm>
            <a:off x="2459003" y="315781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9.3.1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4071903" y="4456444"/>
            <a:ext cx="4840760"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光缆线路故障抢修</a:t>
            </a:r>
          </a:p>
        </p:txBody>
      </p:sp>
      <p:sp>
        <p:nvSpPr>
          <p:cNvPr id="18" name="椭圆 17"/>
          <p:cNvSpPr/>
          <p:nvPr>
            <p:custDataLst>
              <p:tags r:id="rId1"/>
            </p:custDataLst>
          </p:nvPr>
        </p:nvSpPr>
        <p:spPr>
          <a:xfrm>
            <a:off x="7899836" y="2888237"/>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7755374" y="2743775"/>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459003" y="456915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9.3.2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492133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a:t>
            </a:r>
          </a:p>
        </p:txBody>
      </p:sp>
      <p:sp>
        <p:nvSpPr>
          <p:cNvPr id="5" name="文本框 7"/>
          <p:cNvSpPr txBox="1"/>
          <p:nvPr/>
        </p:nvSpPr>
        <p:spPr>
          <a:xfrm>
            <a:off x="1376564" y="2033216"/>
            <a:ext cx="9022304" cy="3293209"/>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a:solidFill>
                  <a:prstClr val="black"/>
                </a:solidFill>
              </a:rPr>
              <a:t>光缆线路故障的定义</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光缆</a:t>
            </a:r>
            <a:r>
              <a:rPr lang="zh-CN" altLang="en-US" sz="2400" dirty="0">
                <a:solidFill>
                  <a:prstClr val="black"/>
                </a:solidFill>
              </a:rPr>
              <a:t>线路故障是指在光缆中因一根或多根光纤出现断纤或光纤性能发生变化而产生</a:t>
            </a:r>
            <a:r>
              <a:rPr lang="zh-CN" altLang="en-US" sz="2400" dirty="0" smtClean="0">
                <a:solidFill>
                  <a:prstClr val="black"/>
                </a:solidFill>
              </a:rPr>
              <a:t>的影响</a:t>
            </a:r>
            <a:r>
              <a:rPr lang="zh-CN" altLang="en-US" sz="2400" dirty="0">
                <a:solidFill>
                  <a:prstClr val="black"/>
                </a:solidFill>
              </a:rPr>
              <a:t>正常通信的事故</a:t>
            </a:r>
            <a:r>
              <a:rPr lang="zh-CN" altLang="en-US" sz="2400" dirty="0" smtClean="0">
                <a:solidFill>
                  <a:prstClr val="black"/>
                </a:solidFill>
              </a:rPr>
              <a:t>。</a:t>
            </a:r>
            <a:endParaRPr lang="en-US" altLang="zh-CN" sz="2400" dirty="0" smtClean="0">
              <a:solidFill>
                <a:prstClr val="black"/>
              </a:solidFill>
            </a:endParaRPr>
          </a:p>
          <a:p>
            <a:endParaRPr lang="en-US" altLang="zh-CN" sz="2400" dirty="0">
              <a:solidFill>
                <a:prstClr val="black"/>
              </a:solidFill>
            </a:endParaRPr>
          </a:p>
          <a:p>
            <a:r>
              <a:rPr lang="en-US" altLang="zh-CN" sz="2800" b="1" dirty="0">
                <a:solidFill>
                  <a:prstClr val="black"/>
                </a:solidFill>
              </a:rPr>
              <a:t>2. </a:t>
            </a:r>
            <a:r>
              <a:rPr lang="zh-CN" altLang="en-US" sz="2800" b="1" dirty="0">
                <a:solidFill>
                  <a:prstClr val="black"/>
                </a:solidFill>
              </a:rPr>
              <a:t>光缆线路故障的</a:t>
            </a:r>
            <a:r>
              <a:rPr lang="zh-CN" altLang="en-US" sz="2800" b="1" dirty="0" smtClean="0">
                <a:solidFill>
                  <a:prstClr val="black"/>
                </a:solidFill>
              </a:rPr>
              <a:t>类型</a:t>
            </a:r>
            <a:endParaRPr lang="en-US" altLang="zh-CN" sz="2800" b="1" dirty="0" smtClean="0">
              <a:solidFill>
                <a:prstClr val="black"/>
              </a:solidFill>
            </a:endParaRPr>
          </a:p>
          <a:p>
            <a:endParaRPr lang="zh-CN" altLang="en-US" sz="2800" b="1" dirty="0">
              <a:solidFill>
                <a:prstClr val="black"/>
              </a:solidFill>
            </a:endParaRPr>
          </a:p>
          <a:p>
            <a:r>
              <a:rPr lang="zh-CN" altLang="en-US" sz="2400" dirty="0" smtClean="0">
                <a:solidFill>
                  <a:prstClr val="black"/>
                </a:solidFill>
              </a:rPr>
              <a:t>         特别</a:t>
            </a:r>
            <a:r>
              <a:rPr lang="zh-CN" altLang="en-US" sz="2400" dirty="0">
                <a:solidFill>
                  <a:prstClr val="black"/>
                </a:solidFill>
              </a:rPr>
              <a:t>重大故障、重大故障、较大故障、一般故障、其他</a:t>
            </a:r>
            <a:r>
              <a:rPr lang="zh-CN" altLang="en-US" sz="2400" dirty="0" smtClean="0">
                <a:solidFill>
                  <a:prstClr val="black"/>
                </a:solidFill>
              </a:rPr>
              <a:t>故障</a:t>
            </a:r>
            <a:r>
              <a:rPr lang="zh-CN" altLang="en-US" sz="2400" dirty="0">
                <a:solidFill>
                  <a:prstClr val="black"/>
                </a:solidFill>
              </a:rPr>
              <a:t>。</a:t>
            </a:r>
          </a:p>
        </p:txBody>
      </p:sp>
    </p:spTree>
    <p:extLst>
      <p:ext uri="{BB962C8B-B14F-4D97-AF65-F5344CB8AC3E}">
        <p14:creationId xmlns:p14="http://schemas.microsoft.com/office/powerpoint/2010/main" val="124303582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a:t>
            </a:r>
          </a:p>
        </p:txBody>
      </p:sp>
      <p:sp>
        <p:nvSpPr>
          <p:cNvPr id="5" name="文本框 7"/>
          <p:cNvSpPr txBox="1"/>
          <p:nvPr/>
        </p:nvSpPr>
        <p:spPr>
          <a:xfrm>
            <a:off x="1571117" y="2655786"/>
            <a:ext cx="8672108" cy="2739211"/>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光缆线路故障处理时限</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）中国联通光缆线路故障处理</a:t>
            </a:r>
            <a:r>
              <a:rPr lang="zh-CN" altLang="en-US" sz="2400" dirty="0" smtClean="0">
                <a:solidFill>
                  <a:prstClr val="black"/>
                </a:solidFill>
              </a:rPr>
              <a:t>时限要求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a:solidFill>
                  <a:prstClr val="black"/>
                </a:solidFill>
              </a:rPr>
              <a:t>）中国电信光缆线路故障处理</a:t>
            </a:r>
            <a:r>
              <a:rPr lang="zh-CN" altLang="en-US" sz="2400" dirty="0" smtClean="0">
                <a:solidFill>
                  <a:prstClr val="black"/>
                </a:solidFill>
              </a:rPr>
              <a:t>时限要求</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a:t>
            </a:r>
            <a:r>
              <a:rPr lang="en-US" altLang="zh-CN" sz="2400" dirty="0">
                <a:solidFill>
                  <a:prstClr val="black"/>
                </a:solidFill>
              </a:rPr>
              <a:t>) </a:t>
            </a:r>
            <a:r>
              <a:rPr lang="zh-CN" altLang="en-US" sz="2400" dirty="0">
                <a:solidFill>
                  <a:prstClr val="black"/>
                </a:solidFill>
              </a:rPr>
              <a:t>中国移动光缆线路故障处理</a:t>
            </a:r>
            <a:r>
              <a:rPr lang="zh-CN" altLang="en-US" sz="2400" dirty="0" smtClean="0">
                <a:solidFill>
                  <a:prstClr val="black"/>
                </a:solidFill>
              </a:rPr>
              <a:t>时限要求</a:t>
            </a:r>
            <a:endParaRPr lang="zh-CN" altLang="en-US" sz="2400" dirty="0">
              <a:solidFill>
                <a:prstClr val="black"/>
              </a:solidFill>
            </a:endParaRPr>
          </a:p>
        </p:txBody>
      </p:sp>
    </p:spTree>
    <p:extLst>
      <p:ext uri="{BB962C8B-B14F-4D97-AF65-F5344CB8AC3E}">
        <p14:creationId xmlns:p14="http://schemas.microsoft.com/office/powerpoint/2010/main" val="12074068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822075" y="2174356"/>
            <a:ext cx="6317730" cy="4408805"/>
          </a:xfrm>
          <a:prstGeom prst="rect">
            <a:avLst/>
          </a:prstGeom>
          <a:noFill/>
        </p:spPr>
        <p:txBody>
          <a:bodyPr wrap="square" rtlCol="0">
            <a:spAutoFit/>
          </a:bodyPr>
          <a:lstStyle/>
          <a:p>
            <a:pPr>
              <a:lnSpc>
                <a:spcPct val="90000"/>
              </a:lnSpc>
            </a:pPr>
            <a:r>
              <a:rPr lang="en-US" altLang="en-US" sz="2400" dirty="0"/>
              <a:t>⑤</a:t>
            </a:r>
            <a:r>
              <a:rPr lang="zh-CN" altLang="en-US" sz="2400" dirty="0"/>
              <a:t>缆芯外护套内加强层</a:t>
            </a:r>
          </a:p>
          <a:p>
            <a:pPr>
              <a:lnSpc>
                <a:spcPct val="90000"/>
              </a:lnSpc>
            </a:pPr>
            <a:r>
              <a:rPr lang="zh-CN" altLang="en-US" sz="2400" dirty="0"/>
              <a:t>无符号</a:t>
            </a:r>
            <a:r>
              <a:rPr lang="en-US" altLang="zh-CN" sz="2400" dirty="0"/>
              <a:t>—</a:t>
            </a:r>
            <a:r>
              <a:rPr lang="zh-CN" altLang="en-US" sz="2400" dirty="0"/>
              <a:t>无加强层</a:t>
            </a:r>
          </a:p>
          <a:p>
            <a:pPr>
              <a:lnSpc>
                <a:spcPct val="90000"/>
              </a:lnSpc>
            </a:pPr>
            <a:r>
              <a:rPr lang="en-US" altLang="zh-CN" sz="2400" dirty="0"/>
              <a:t>0—</a:t>
            </a:r>
            <a:r>
              <a:rPr lang="zh-CN" altLang="en-US" sz="2400" dirty="0"/>
              <a:t>强调无加强层</a:t>
            </a:r>
          </a:p>
          <a:p>
            <a:pPr>
              <a:lnSpc>
                <a:spcPct val="90000"/>
              </a:lnSpc>
            </a:pPr>
            <a:r>
              <a:rPr lang="en-US" altLang="zh-CN" sz="2400" dirty="0"/>
              <a:t>1—</a:t>
            </a:r>
            <a:r>
              <a:rPr lang="zh-CN" altLang="en-US" sz="2400" dirty="0"/>
              <a:t>钢管</a:t>
            </a:r>
          </a:p>
          <a:p>
            <a:pPr>
              <a:lnSpc>
                <a:spcPct val="90000"/>
              </a:lnSpc>
            </a:pPr>
            <a:r>
              <a:rPr lang="en-US" altLang="zh-CN" sz="2400" dirty="0"/>
              <a:t>2—</a:t>
            </a:r>
            <a:r>
              <a:rPr lang="zh-CN" altLang="en-US" sz="2400" dirty="0"/>
              <a:t>绕包钢带</a:t>
            </a:r>
          </a:p>
          <a:p>
            <a:pPr>
              <a:lnSpc>
                <a:spcPct val="90000"/>
              </a:lnSpc>
            </a:pPr>
            <a:r>
              <a:rPr lang="en-US" altLang="zh-CN" sz="2400" dirty="0"/>
              <a:t>3—</a:t>
            </a:r>
            <a:r>
              <a:rPr lang="zh-CN" altLang="en-US" sz="2400" dirty="0"/>
              <a:t>单层圆钢丝</a:t>
            </a:r>
          </a:p>
          <a:p>
            <a:pPr>
              <a:lnSpc>
                <a:spcPct val="90000"/>
              </a:lnSpc>
            </a:pPr>
            <a:r>
              <a:rPr lang="en-US" altLang="zh-CN" sz="2400" dirty="0"/>
              <a:t>33—</a:t>
            </a:r>
            <a:r>
              <a:rPr lang="zh-CN" altLang="en-US" sz="2400" dirty="0"/>
              <a:t>双层圆钢丝</a:t>
            </a:r>
          </a:p>
          <a:p>
            <a:pPr>
              <a:lnSpc>
                <a:spcPct val="90000"/>
              </a:lnSpc>
            </a:pPr>
            <a:r>
              <a:rPr lang="en-US" altLang="zh-CN" sz="2400" dirty="0"/>
              <a:t>4—</a:t>
            </a:r>
            <a:r>
              <a:rPr lang="zh-CN" altLang="en-US" sz="2400" dirty="0"/>
              <a:t>不锈钢带</a:t>
            </a:r>
          </a:p>
          <a:p>
            <a:pPr>
              <a:lnSpc>
                <a:spcPct val="90000"/>
              </a:lnSpc>
            </a:pPr>
            <a:r>
              <a:rPr lang="en-US" altLang="zh-CN" sz="2400" dirty="0"/>
              <a:t>5—</a:t>
            </a:r>
            <a:r>
              <a:rPr lang="zh-CN" altLang="en-US" sz="2400" dirty="0"/>
              <a:t>镀铬钢带</a:t>
            </a:r>
          </a:p>
          <a:p>
            <a:pPr>
              <a:lnSpc>
                <a:spcPct val="90000"/>
              </a:lnSpc>
            </a:pPr>
            <a:r>
              <a:rPr lang="en-US" altLang="zh-CN" sz="2400" dirty="0"/>
              <a:t>6—</a:t>
            </a:r>
            <a:r>
              <a:rPr lang="zh-CN" altLang="en-US" sz="2400" dirty="0"/>
              <a:t>非金属丝</a:t>
            </a:r>
          </a:p>
          <a:p>
            <a:pPr>
              <a:lnSpc>
                <a:spcPct val="90000"/>
              </a:lnSpc>
            </a:pPr>
            <a:r>
              <a:rPr lang="en-US" altLang="zh-CN" sz="2400" dirty="0"/>
              <a:t>7—</a:t>
            </a:r>
            <a:r>
              <a:rPr lang="zh-CN" altLang="en-US" sz="2400" dirty="0"/>
              <a:t>非金属带</a:t>
            </a:r>
          </a:p>
          <a:p>
            <a:pPr>
              <a:lnSpc>
                <a:spcPct val="90000"/>
              </a:lnSpc>
            </a:pPr>
            <a:r>
              <a:rPr lang="en-US" altLang="zh-CN" sz="2400" dirty="0"/>
              <a:t>8—</a:t>
            </a:r>
            <a:r>
              <a:rPr lang="zh-CN" altLang="en-US" sz="2400" dirty="0"/>
              <a:t>非金属杆</a:t>
            </a:r>
          </a:p>
          <a:p>
            <a:pPr>
              <a:lnSpc>
                <a:spcPct val="90000"/>
              </a:lnSpc>
            </a:pPr>
            <a:r>
              <a:rPr lang="en-US" altLang="zh-CN" sz="2400" dirty="0"/>
              <a:t>88—</a:t>
            </a:r>
            <a:r>
              <a:rPr lang="zh-CN" altLang="en-US" sz="2400" dirty="0"/>
              <a:t>双层非金属杆</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a:t>
            </a:r>
          </a:p>
        </p:txBody>
      </p:sp>
      <p:sp>
        <p:nvSpPr>
          <p:cNvPr id="5" name="文本框 7"/>
          <p:cNvSpPr txBox="1"/>
          <p:nvPr/>
        </p:nvSpPr>
        <p:spPr>
          <a:xfrm>
            <a:off x="2932990" y="1955394"/>
            <a:ext cx="6541750" cy="4216539"/>
          </a:xfrm>
          <a:prstGeom prst="rect">
            <a:avLst/>
          </a:prstGeom>
          <a:noFill/>
          <a:ln w="9525">
            <a:noFill/>
          </a:ln>
        </p:spPr>
        <p:txBody>
          <a:bodyPr wrap="square">
            <a:spAutoFit/>
          </a:bodyPr>
          <a:lstStyle/>
          <a:p>
            <a:r>
              <a:rPr lang="en-US" altLang="zh-CN" sz="2800" b="1" dirty="0">
                <a:solidFill>
                  <a:prstClr val="black"/>
                </a:solidFill>
              </a:rPr>
              <a:t>4.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线路产生故障的</a:t>
            </a:r>
            <a:r>
              <a:rPr lang="zh-CN" altLang="en-US" sz="2800" b="1" dirty="0" smtClean="0">
                <a:solidFill>
                  <a:prstClr val="black"/>
                </a:solidFill>
              </a:rPr>
              <a:t>原因</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）挖掘</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）技术操作</a:t>
            </a:r>
            <a:r>
              <a:rPr lang="zh-CN" altLang="en-US" sz="2400" dirty="0" smtClean="0">
                <a:solidFill>
                  <a:prstClr val="black"/>
                </a:solidFill>
              </a:rPr>
              <a:t>错误</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3</a:t>
            </a:r>
            <a:r>
              <a:rPr lang="zh-CN" altLang="en-US" sz="2400" dirty="0">
                <a:solidFill>
                  <a:prstClr val="black"/>
                </a:solidFill>
              </a:rPr>
              <a:t>）</a:t>
            </a:r>
            <a:r>
              <a:rPr lang="zh-CN" altLang="en-US" sz="2400" dirty="0" smtClean="0">
                <a:solidFill>
                  <a:prstClr val="black"/>
                </a:solidFill>
              </a:rPr>
              <a:t>鼠害</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4</a:t>
            </a:r>
            <a:r>
              <a:rPr lang="zh-CN" altLang="en-US" sz="2400" dirty="0">
                <a:solidFill>
                  <a:prstClr val="black"/>
                </a:solidFill>
              </a:rPr>
              <a:t>）车辆</a:t>
            </a:r>
            <a:r>
              <a:rPr lang="zh-CN" altLang="en-US" sz="2400" dirty="0" smtClean="0">
                <a:solidFill>
                  <a:prstClr val="black"/>
                </a:solidFill>
              </a:rPr>
              <a:t>损伤</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a:t>
            </a:r>
            <a:r>
              <a:rPr lang="zh-CN" altLang="en-US" sz="2400" dirty="0" smtClean="0">
                <a:solidFill>
                  <a:prstClr val="black"/>
                </a:solidFill>
              </a:rPr>
              <a:t>火灾</a:t>
            </a:r>
            <a:endParaRPr lang="en-US" altLang="zh-CN" sz="2400" dirty="0" smtClean="0">
              <a:solidFill>
                <a:prstClr val="black"/>
              </a:solidFill>
            </a:endParaRPr>
          </a:p>
        </p:txBody>
      </p:sp>
    </p:spTree>
    <p:extLst>
      <p:ext uri="{BB962C8B-B14F-4D97-AF65-F5344CB8AC3E}">
        <p14:creationId xmlns:p14="http://schemas.microsoft.com/office/powerpoint/2010/main" val="219869469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a:t>
            </a:r>
          </a:p>
        </p:txBody>
      </p:sp>
      <p:sp>
        <p:nvSpPr>
          <p:cNvPr id="5" name="文本框 7"/>
          <p:cNvSpPr txBox="1"/>
          <p:nvPr/>
        </p:nvSpPr>
        <p:spPr>
          <a:xfrm>
            <a:off x="2748163" y="1926211"/>
            <a:ext cx="5880271" cy="4216539"/>
          </a:xfrm>
          <a:prstGeom prst="rect">
            <a:avLst/>
          </a:prstGeom>
          <a:noFill/>
          <a:ln w="9525">
            <a:noFill/>
          </a:ln>
        </p:spPr>
        <p:txBody>
          <a:bodyPr wrap="square">
            <a:spAutoFit/>
          </a:bodyPr>
          <a:lstStyle/>
          <a:p>
            <a:r>
              <a:rPr lang="en-US" altLang="zh-CN" sz="2800" b="1" dirty="0">
                <a:solidFill>
                  <a:prstClr val="black"/>
                </a:solidFill>
              </a:rPr>
              <a:t>4.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线路产生故障的</a:t>
            </a:r>
            <a:r>
              <a:rPr lang="zh-CN" altLang="en-US" sz="2800" b="1" dirty="0" smtClean="0">
                <a:solidFill>
                  <a:prstClr val="black"/>
                </a:solidFill>
              </a:rPr>
              <a:t>原因</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a:solidFill>
                  <a:prstClr val="black"/>
                </a:solidFill>
              </a:rPr>
              <a:t>6</a:t>
            </a:r>
            <a:r>
              <a:rPr lang="zh-CN" altLang="en-US" sz="2400" dirty="0">
                <a:solidFill>
                  <a:prstClr val="black"/>
                </a:solidFill>
              </a:rPr>
              <a:t>）</a:t>
            </a:r>
            <a:r>
              <a:rPr lang="zh-CN" altLang="en-US" sz="2400" dirty="0" smtClean="0">
                <a:solidFill>
                  <a:prstClr val="black"/>
                </a:solidFill>
              </a:rPr>
              <a:t>射击</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7</a:t>
            </a:r>
            <a:r>
              <a:rPr lang="zh-CN" altLang="en-US" sz="2400" dirty="0">
                <a:solidFill>
                  <a:prstClr val="black"/>
                </a:solidFill>
              </a:rPr>
              <a:t>）电力线</a:t>
            </a:r>
            <a:r>
              <a:rPr lang="zh-CN" altLang="en-US" sz="2400" dirty="0" smtClean="0">
                <a:solidFill>
                  <a:prstClr val="black"/>
                </a:solidFill>
              </a:rPr>
              <a:t>破坏</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8</a:t>
            </a:r>
            <a:r>
              <a:rPr lang="zh-CN" altLang="en-US" sz="2400" dirty="0">
                <a:solidFill>
                  <a:prstClr val="black"/>
                </a:solidFill>
              </a:rPr>
              <a:t>）温度</a:t>
            </a:r>
            <a:r>
              <a:rPr lang="zh-CN" altLang="en-US" sz="2400" dirty="0" smtClean="0">
                <a:solidFill>
                  <a:prstClr val="black"/>
                </a:solidFill>
              </a:rPr>
              <a:t>影响</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9</a:t>
            </a:r>
            <a:r>
              <a:rPr lang="zh-CN" altLang="en-US" sz="2400" dirty="0">
                <a:solidFill>
                  <a:prstClr val="black"/>
                </a:solidFill>
              </a:rPr>
              <a:t>）</a:t>
            </a:r>
            <a:r>
              <a:rPr lang="zh-CN" altLang="en-US" sz="2400" dirty="0" smtClean="0">
                <a:solidFill>
                  <a:prstClr val="black"/>
                </a:solidFill>
              </a:rPr>
              <a:t>洪水</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10</a:t>
            </a:r>
            <a:r>
              <a:rPr lang="zh-CN" altLang="en-US" sz="2400" dirty="0">
                <a:solidFill>
                  <a:prstClr val="black"/>
                </a:solidFill>
              </a:rPr>
              <a:t>）雷击</a:t>
            </a:r>
          </a:p>
        </p:txBody>
      </p:sp>
    </p:spTree>
    <p:extLst>
      <p:ext uri="{BB962C8B-B14F-4D97-AF65-F5344CB8AC3E}">
        <p14:creationId xmlns:p14="http://schemas.microsoft.com/office/powerpoint/2010/main" val="201936323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a:t>
            </a:r>
          </a:p>
        </p:txBody>
      </p:sp>
      <p:sp>
        <p:nvSpPr>
          <p:cNvPr id="5" name="文本框 7"/>
          <p:cNvSpPr txBox="1"/>
          <p:nvPr/>
        </p:nvSpPr>
        <p:spPr>
          <a:xfrm>
            <a:off x="3039994" y="1974849"/>
            <a:ext cx="6541750" cy="4216539"/>
          </a:xfrm>
          <a:prstGeom prst="rect">
            <a:avLst/>
          </a:prstGeom>
          <a:noFill/>
          <a:ln w="9525">
            <a:noFill/>
          </a:ln>
        </p:spPr>
        <p:txBody>
          <a:bodyPr wrap="square">
            <a:spAutoFit/>
          </a:bodyPr>
          <a:lstStyle/>
          <a:p>
            <a:r>
              <a:rPr lang="en-US" altLang="zh-CN" sz="2800" b="1" dirty="0">
                <a:solidFill>
                  <a:prstClr val="black"/>
                </a:solidFill>
              </a:rPr>
              <a:t>5.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线路故障处理考核</a:t>
            </a:r>
            <a:r>
              <a:rPr lang="zh-CN" altLang="en-US" sz="2800" b="1" dirty="0" smtClean="0">
                <a:solidFill>
                  <a:prstClr val="black"/>
                </a:solidFill>
              </a:rPr>
              <a:t>项目</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）故障处理及时</a:t>
            </a:r>
            <a:r>
              <a:rPr lang="zh-CN" altLang="en-US" sz="2400" dirty="0" smtClean="0">
                <a:solidFill>
                  <a:prstClr val="black"/>
                </a:solidFill>
              </a:rPr>
              <a:t>率</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smtClean="0">
                <a:solidFill>
                  <a:prstClr val="black"/>
                </a:solidFill>
              </a:rPr>
              <a:t>）平均</a:t>
            </a:r>
            <a:r>
              <a:rPr lang="zh-CN" altLang="en-US" sz="2400" dirty="0">
                <a:solidFill>
                  <a:prstClr val="black"/>
                </a:solidFill>
              </a:rPr>
              <a:t>每百皮长公里故障次数</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3</a:t>
            </a:r>
            <a:r>
              <a:rPr lang="zh-CN" altLang="en-US" sz="2400" dirty="0" smtClean="0">
                <a:solidFill>
                  <a:prstClr val="black"/>
                </a:solidFill>
              </a:rPr>
              <a:t>）平均</a:t>
            </a:r>
            <a:r>
              <a:rPr lang="zh-CN" altLang="en-US" sz="2400" dirty="0">
                <a:solidFill>
                  <a:prstClr val="black"/>
                </a:solidFill>
              </a:rPr>
              <a:t>每百皮长公里故障</a:t>
            </a:r>
            <a:r>
              <a:rPr lang="zh-CN" altLang="en-US" sz="2400" dirty="0" smtClean="0">
                <a:solidFill>
                  <a:prstClr val="black"/>
                </a:solidFill>
              </a:rPr>
              <a:t>历时</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4</a:t>
            </a:r>
            <a:r>
              <a:rPr lang="zh-CN" altLang="en-US" sz="2400" dirty="0" smtClean="0">
                <a:solidFill>
                  <a:prstClr val="black"/>
                </a:solidFill>
              </a:rPr>
              <a:t>）本地网</a:t>
            </a:r>
            <a:r>
              <a:rPr lang="zh-CN" altLang="en-US" sz="2400" dirty="0">
                <a:solidFill>
                  <a:prstClr val="black"/>
                </a:solidFill>
              </a:rPr>
              <a:t>光缆纤芯平均可用</a:t>
            </a:r>
            <a:r>
              <a:rPr lang="zh-CN" altLang="en-US" sz="2400" dirty="0" smtClean="0">
                <a:solidFill>
                  <a:prstClr val="black"/>
                </a:solidFill>
              </a:rPr>
              <a:t>率</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5</a:t>
            </a:r>
            <a:r>
              <a:rPr lang="zh-CN" altLang="en-US" sz="2400" dirty="0">
                <a:solidFill>
                  <a:prstClr val="black"/>
                </a:solidFill>
              </a:rPr>
              <a:t>）光路故障恢复及时率</a:t>
            </a:r>
            <a:endParaRPr lang="en-US" altLang="zh-CN" sz="2400" dirty="0" smtClean="0">
              <a:solidFill>
                <a:prstClr val="black"/>
              </a:solidFill>
            </a:endParaRPr>
          </a:p>
        </p:txBody>
      </p:sp>
    </p:spTree>
    <p:extLst>
      <p:ext uri="{BB962C8B-B14F-4D97-AF65-F5344CB8AC3E}">
        <p14:creationId xmlns:p14="http://schemas.microsoft.com/office/powerpoint/2010/main" val="36311207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122566"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线路故障及抢修</a:t>
            </a:r>
          </a:p>
        </p:txBody>
      </p:sp>
      <p:sp>
        <p:nvSpPr>
          <p:cNvPr id="6" name="文本框 34"/>
          <p:cNvSpPr/>
          <p:nvPr/>
        </p:nvSpPr>
        <p:spPr>
          <a:xfrm>
            <a:off x="4198902" y="3086375"/>
            <a:ext cx="3164935"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光缆线路故障</a:t>
            </a:r>
          </a:p>
        </p:txBody>
      </p:sp>
      <p:sp>
        <p:nvSpPr>
          <p:cNvPr id="7" name="Oval 9"/>
          <p:cNvSpPr/>
          <p:nvPr/>
        </p:nvSpPr>
        <p:spPr>
          <a:xfrm>
            <a:off x="2459003" y="315781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9.3.1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4071903" y="4456444"/>
            <a:ext cx="4840760"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光缆线路故障抢修</a:t>
            </a:r>
          </a:p>
        </p:txBody>
      </p:sp>
      <p:sp>
        <p:nvSpPr>
          <p:cNvPr id="18" name="椭圆 17"/>
          <p:cNvSpPr/>
          <p:nvPr>
            <p:custDataLst>
              <p:tags r:id="rId1"/>
            </p:custDataLst>
          </p:nvPr>
        </p:nvSpPr>
        <p:spPr>
          <a:xfrm>
            <a:off x="7899836" y="2888237"/>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7755374" y="2743775"/>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459003" y="456915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9.3.2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3439163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6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9.3.2   </a:t>
            </a:r>
            <a:r>
              <a:rPr lang="zh-CN" altLang="en-US" sz="3200" dirty="0">
                <a:solidFill>
                  <a:prstClr val="white"/>
                </a:solidFill>
                <a:latin typeface="微软雅黑" panose="020B0503020204020204" pitchFamily="34" charset="-122"/>
                <a:ea typeface="微软雅黑" panose="020B0503020204020204" pitchFamily="34" charset="-122"/>
              </a:rPr>
              <a:t> 光缆线路故障抢修</a:t>
            </a:r>
          </a:p>
        </p:txBody>
      </p:sp>
      <p:sp>
        <p:nvSpPr>
          <p:cNvPr id="5" name="文本框 7"/>
          <p:cNvSpPr txBox="1"/>
          <p:nvPr/>
        </p:nvSpPr>
        <p:spPr>
          <a:xfrm>
            <a:off x="2008862" y="2646058"/>
            <a:ext cx="8156541" cy="2000548"/>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光缆线路故障处理要求和抢修</a:t>
            </a:r>
            <a:r>
              <a:rPr lang="zh-CN" altLang="en-US" sz="2800" b="1" dirty="0" smtClean="0">
                <a:solidFill>
                  <a:prstClr val="black"/>
                </a:solidFill>
              </a:rPr>
              <a:t>流程</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）光缆线路故障处理</a:t>
            </a:r>
            <a:r>
              <a:rPr lang="zh-CN" altLang="en-US" sz="2400" dirty="0" smtClean="0">
                <a:solidFill>
                  <a:prstClr val="black"/>
                </a:solidFill>
              </a:rPr>
              <a:t>要求</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smtClean="0">
                <a:solidFill>
                  <a:prstClr val="black"/>
                </a:solidFill>
              </a:rPr>
              <a:t>）光缆</a:t>
            </a:r>
            <a:r>
              <a:rPr lang="zh-CN" altLang="en-US" sz="2400" dirty="0">
                <a:solidFill>
                  <a:prstClr val="black"/>
                </a:solidFill>
              </a:rPr>
              <a:t>线路的故障抢修</a:t>
            </a:r>
            <a:r>
              <a:rPr lang="zh-CN" altLang="en-US" sz="2400" dirty="0" smtClean="0">
                <a:solidFill>
                  <a:prstClr val="black"/>
                </a:solidFill>
              </a:rPr>
              <a:t>流程</a:t>
            </a:r>
            <a:endParaRPr lang="en-US" altLang="zh-CN" sz="2400" dirty="0" smtClean="0">
              <a:solidFill>
                <a:prstClr val="black"/>
              </a:solidFill>
            </a:endParaRPr>
          </a:p>
        </p:txBody>
      </p:sp>
    </p:spTree>
    <p:extLst>
      <p:ext uri="{BB962C8B-B14F-4D97-AF65-F5344CB8AC3E}">
        <p14:creationId xmlns:p14="http://schemas.microsoft.com/office/powerpoint/2010/main" val="237388779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9.3.2   </a:t>
            </a:r>
            <a:r>
              <a:rPr lang="zh-CN" altLang="en-US" sz="3200" dirty="0">
                <a:solidFill>
                  <a:prstClr val="white"/>
                </a:solidFill>
                <a:latin typeface="微软雅黑" panose="020B0503020204020204" pitchFamily="34" charset="-122"/>
                <a:ea typeface="微软雅黑" panose="020B0503020204020204" pitchFamily="34" charset="-122"/>
              </a:rPr>
              <a:t> 光缆线路故障抢修</a:t>
            </a:r>
          </a:p>
        </p:txBody>
      </p:sp>
      <p:sp>
        <p:nvSpPr>
          <p:cNvPr id="5" name="文本框 7"/>
          <p:cNvSpPr txBox="1"/>
          <p:nvPr/>
        </p:nvSpPr>
        <p:spPr>
          <a:xfrm>
            <a:off x="2718983" y="1984578"/>
            <a:ext cx="7290780" cy="3477875"/>
          </a:xfrm>
          <a:prstGeom prst="rect">
            <a:avLst/>
          </a:prstGeom>
          <a:noFill/>
          <a:ln w="9525">
            <a:noFill/>
          </a:ln>
        </p:spPr>
        <p:txBody>
          <a:bodyPr wrap="square">
            <a:spAutoFit/>
          </a:bodyPr>
          <a:lstStyle/>
          <a:p>
            <a:r>
              <a:rPr lang="en-US" altLang="zh-CN" sz="2800" b="1" dirty="0">
                <a:solidFill>
                  <a:prstClr val="black"/>
                </a:solidFill>
              </a:rPr>
              <a:t>2.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线路故障点</a:t>
            </a:r>
            <a:r>
              <a:rPr lang="zh-CN" altLang="en-US" sz="2800" b="1" dirty="0" smtClean="0">
                <a:solidFill>
                  <a:prstClr val="black"/>
                </a:solidFill>
              </a:rPr>
              <a:t>定位</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）光缆线路常见故障类型</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）光缆线路故障点</a:t>
            </a:r>
            <a:r>
              <a:rPr lang="zh-CN" altLang="en-US" sz="2400" dirty="0" smtClean="0">
                <a:solidFill>
                  <a:prstClr val="black"/>
                </a:solidFill>
              </a:rPr>
              <a:t>测试</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）光缆</a:t>
            </a:r>
            <a:r>
              <a:rPr lang="zh-CN" altLang="en-US" sz="2400" dirty="0">
                <a:solidFill>
                  <a:prstClr val="black"/>
                </a:solidFill>
              </a:rPr>
              <a:t>线路故障点具体位置的</a:t>
            </a:r>
            <a:r>
              <a:rPr lang="zh-CN" altLang="en-US" sz="2400" dirty="0" smtClean="0">
                <a:solidFill>
                  <a:prstClr val="black"/>
                </a:solidFill>
              </a:rPr>
              <a:t>查找</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）光缆</a:t>
            </a:r>
            <a:r>
              <a:rPr lang="zh-CN" altLang="en-US" sz="2400" dirty="0">
                <a:solidFill>
                  <a:prstClr val="black"/>
                </a:solidFill>
              </a:rPr>
              <a:t>线路故障点的准确判定</a:t>
            </a:r>
            <a:endParaRPr lang="en-US" altLang="zh-CN" sz="2400" dirty="0" smtClean="0">
              <a:solidFill>
                <a:prstClr val="black"/>
              </a:solidFill>
            </a:endParaRPr>
          </a:p>
        </p:txBody>
      </p:sp>
    </p:spTree>
    <p:extLst>
      <p:ext uri="{BB962C8B-B14F-4D97-AF65-F5344CB8AC3E}">
        <p14:creationId xmlns:p14="http://schemas.microsoft.com/office/powerpoint/2010/main" val="333201953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9.3.2   </a:t>
            </a:r>
            <a:r>
              <a:rPr lang="zh-CN" altLang="en-US" sz="3200" dirty="0">
                <a:solidFill>
                  <a:prstClr val="white"/>
                </a:solidFill>
                <a:latin typeface="微软雅黑" panose="020B0503020204020204" pitchFamily="34" charset="-122"/>
                <a:ea typeface="微软雅黑" panose="020B0503020204020204" pitchFamily="34" charset="-122"/>
              </a:rPr>
              <a:t> 光缆线路故障抢修</a:t>
            </a:r>
          </a:p>
        </p:txBody>
      </p:sp>
      <p:sp>
        <p:nvSpPr>
          <p:cNvPr id="5" name="文本框 7"/>
          <p:cNvSpPr txBox="1"/>
          <p:nvPr/>
        </p:nvSpPr>
        <p:spPr>
          <a:xfrm>
            <a:off x="2738439" y="2996254"/>
            <a:ext cx="7290780" cy="2000548"/>
          </a:xfrm>
          <a:prstGeom prst="rect">
            <a:avLst/>
          </a:prstGeom>
          <a:noFill/>
          <a:ln w="9525">
            <a:noFill/>
          </a:ln>
        </p:spPr>
        <p:txBody>
          <a:bodyPr wrap="square">
            <a:spAutoFit/>
          </a:bodyPr>
          <a:lstStyle/>
          <a:p>
            <a:r>
              <a:rPr lang="en-US" altLang="zh-CN" sz="2800" b="1" dirty="0">
                <a:solidFill>
                  <a:prstClr val="black"/>
                </a:solidFill>
              </a:rPr>
              <a:t>3. </a:t>
            </a:r>
            <a:r>
              <a:rPr lang="en-US" altLang="zh-CN" sz="2800" b="1" dirty="0" smtClean="0">
                <a:solidFill>
                  <a:prstClr val="black"/>
                </a:solidFill>
              </a:rPr>
              <a:t> </a:t>
            </a:r>
            <a:r>
              <a:rPr lang="zh-CN" altLang="en-US" sz="2800" b="1" dirty="0" smtClean="0">
                <a:solidFill>
                  <a:prstClr val="black"/>
                </a:solidFill>
              </a:rPr>
              <a:t>光缆</a:t>
            </a:r>
            <a:r>
              <a:rPr lang="zh-CN" altLang="en-US" sz="2800" b="1" dirty="0">
                <a:solidFill>
                  <a:prstClr val="black"/>
                </a:solidFill>
              </a:rPr>
              <a:t>线路故障</a:t>
            </a:r>
            <a:r>
              <a:rPr lang="zh-CN" altLang="en-US" sz="2800" b="1" dirty="0" smtClean="0">
                <a:solidFill>
                  <a:prstClr val="black"/>
                </a:solidFill>
              </a:rPr>
              <a:t>处理</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线路故障的应急抢代通</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）光缆线路故障</a:t>
            </a:r>
            <a:r>
              <a:rPr lang="zh-CN" altLang="en-US" sz="2400" dirty="0" smtClean="0">
                <a:solidFill>
                  <a:prstClr val="black"/>
                </a:solidFill>
              </a:rPr>
              <a:t>修复</a:t>
            </a:r>
            <a:endParaRPr lang="en-US" altLang="zh-CN" sz="2400" dirty="0" smtClean="0">
              <a:solidFill>
                <a:prstClr val="black"/>
              </a:solidFill>
            </a:endParaRPr>
          </a:p>
        </p:txBody>
      </p:sp>
    </p:spTree>
    <p:extLst>
      <p:ext uri="{BB962C8B-B14F-4D97-AF65-F5344CB8AC3E}">
        <p14:creationId xmlns:p14="http://schemas.microsoft.com/office/powerpoint/2010/main" val="206002396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213737625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6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9.4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线路维护性修理</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光纤</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调度</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79056134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6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9.4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线路维护性修理</a:t>
            </a:r>
          </a:p>
        </p:txBody>
      </p:sp>
      <p:sp>
        <p:nvSpPr>
          <p:cNvPr id="5" name="文本框 7"/>
          <p:cNvSpPr txBox="1"/>
          <p:nvPr/>
        </p:nvSpPr>
        <p:spPr>
          <a:xfrm>
            <a:off x="2689800" y="2743335"/>
            <a:ext cx="7290780" cy="2369880"/>
          </a:xfrm>
          <a:prstGeom prst="rect">
            <a:avLst/>
          </a:prstGeom>
          <a:noFill/>
          <a:ln w="9525">
            <a:noFill/>
          </a:ln>
        </p:spPr>
        <p:txBody>
          <a:bodyPr wrap="square">
            <a:spAutoFit/>
          </a:bodyPr>
          <a:lstStyle/>
          <a:p>
            <a:r>
              <a:rPr lang="en-US" altLang="zh-CN" sz="2800" b="1" dirty="0">
                <a:solidFill>
                  <a:prstClr val="black"/>
                </a:solidFill>
              </a:rPr>
              <a:t>1. </a:t>
            </a:r>
            <a:r>
              <a:rPr lang="en-US" altLang="zh-CN" sz="2800" b="1" dirty="0" smtClean="0">
                <a:solidFill>
                  <a:prstClr val="black"/>
                </a:solidFill>
              </a:rPr>
              <a:t> </a:t>
            </a:r>
            <a:r>
              <a:rPr lang="zh-CN" altLang="en-US" sz="2800" b="1" dirty="0" smtClean="0">
                <a:solidFill>
                  <a:prstClr val="black"/>
                </a:solidFill>
              </a:rPr>
              <a:t>接头</a:t>
            </a:r>
            <a:r>
              <a:rPr lang="zh-CN" altLang="en-US" sz="2800" b="1" dirty="0">
                <a:solidFill>
                  <a:prstClr val="black"/>
                </a:solidFill>
              </a:rPr>
              <a:t>盒的修复与</a:t>
            </a:r>
            <a:r>
              <a:rPr lang="zh-CN" altLang="en-US" sz="2800" b="1" dirty="0" smtClean="0">
                <a:solidFill>
                  <a:prstClr val="black"/>
                </a:solidFill>
              </a:rPr>
              <a:t>更换</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）接头盒密封不良的修复方法</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）接头盒损伤的更换方法</a:t>
            </a:r>
            <a:endParaRPr lang="en-US" altLang="zh-CN" sz="2400" dirty="0" smtClean="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15193050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736379" y="2386791"/>
            <a:ext cx="9301076" cy="3744595"/>
          </a:xfrm>
          <a:prstGeom prst="rect">
            <a:avLst/>
          </a:prstGeom>
          <a:noFill/>
        </p:spPr>
        <p:txBody>
          <a:bodyPr wrap="square" rtlCol="0">
            <a:spAutoFit/>
          </a:bodyPr>
          <a:lstStyle/>
          <a:p>
            <a:pPr>
              <a:lnSpc>
                <a:spcPct val="90000"/>
              </a:lnSpc>
            </a:pPr>
            <a:r>
              <a:rPr lang="en-US" altLang="en-US" sz="2400" dirty="0"/>
              <a:t>⑥</a:t>
            </a:r>
            <a:r>
              <a:rPr lang="zh-CN" altLang="en-US" sz="2400" dirty="0"/>
              <a:t>承载结构</a:t>
            </a:r>
          </a:p>
          <a:p>
            <a:pPr>
              <a:lnSpc>
                <a:spcPct val="90000"/>
              </a:lnSpc>
            </a:pPr>
            <a:r>
              <a:rPr lang="zh-CN" altLang="en-US" sz="2400" dirty="0"/>
              <a:t>无符号</a:t>
            </a:r>
            <a:r>
              <a:rPr lang="en-US" altLang="zh-CN" sz="2400" dirty="0"/>
              <a:t>—</a:t>
            </a:r>
            <a:r>
              <a:rPr lang="zh-CN" altLang="en-US" sz="2400" dirty="0"/>
              <a:t>非自承式结构</a:t>
            </a:r>
          </a:p>
          <a:p>
            <a:pPr>
              <a:lnSpc>
                <a:spcPct val="90000"/>
              </a:lnSpc>
            </a:pPr>
            <a:r>
              <a:rPr lang="en-US" altLang="zh-CN" sz="2400" dirty="0"/>
              <a:t>C—</a:t>
            </a:r>
            <a:r>
              <a:rPr lang="zh-CN" altLang="en-US" sz="2400" dirty="0"/>
              <a:t>自承式结构</a:t>
            </a:r>
          </a:p>
          <a:p>
            <a:pPr>
              <a:lnSpc>
                <a:spcPct val="90000"/>
              </a:lnSpc>
            </a:pPr>
            <a:r>
              <a:rPr lang="en-US" altLang="en-US" sz="2400" dirty="0"/>
              <a:t>⑦</a:t>
            </a:r>
            <a:r>
              <a:rPr lang="zh-CN" altLang="en-US" sz="2400" dirty="0"/>
              <a:t>吊线材料</a:t>
            </a:r>
          </a:p>
          <a:p>
            <a:pPr>
              <a:lnSpc>
                <a:spcPct val="90000"/>
              </a:lnSpc>
            </a:pPr>
            <a:r>
              <a:rPr lang="zh-CN" altLang="en-US" sz="2400" dirty="0"/>
              <a:t>无符号</a:t>
            </a:r>
            <a:r>
              <a:rPr lang="en-US" altLang="zh-CN" sz="2400" dirty="0"/>
              <a:t>—</a:t>
            </a:r>
            <a:r>
              <a:rPr lang="zh-CN" altLang="en-US" sz="2400" dirty="0"/>
              <a:t>金属加强吊线或无吊线</a:t>
            </a:r>
          </a:p>
          <a:p>
            <a:pPr>
              <a:lnSpc>
                <a:spcPct val="90000"/>
              </a:lnSpc>
            </a:pPr>
            <a:r>
              <a:rPr lang="en-US" altLang="zh-CN" sz="2400" dirty="0"/>
              <a:t>F—</a:t>
            </a:r>
            <a:r>
              <a:rPr lang="zh-CN" altLang="en-US" sz="2400" dirty="0"/>
              <a:t>非金属加强吊线</a:t>
            </a:r>
          </a:p>
          <a:p>
            <a:pPr>
              <a:lnSpc>
                <a:spcPct val="90000"/>
              </a:lnSpc>
            </a:pPr>
            <a:r>
              <a:rPr lang="en-US" altLang="en-US" sz="2400" dirty="0"/>
              <a:t>⑧</a:t>
            </a:r>
            <a:r>
              <a:rPr lang="zh-CN" altLang="en-US" sz="2400" dirty="0"/>
              <a:t>截面形状</a:t>
            </a:r>
          </a:p>
          <a:p>
            <a:pPr>
              <a:lnSpc>
                <a:spcPct val="90000"/>
              </a:lnSpc>
            </a:pPr>
            <a:r>
              <a:rPr lang="zh-CN" altLang="en-US" sz="2400" dirty="0"/>
              <a:t>无符号</a:t>
            </a:r>
            <a:r>
              <a:rPr lang="en-US" altLang="zh-CN" sz="2400" dirty="0"/>
              <a:t>—</a:t>
            </a:r>
            <a:r>
              <a:rPr lang="zh-CN" altLang="en-US" sz="2400" dirty="0"/>
              <a:t>圆形</a:t>
            </a:r>
          </a:p>
          <a:p>
            <a:pPr>
              <a:lnSpc>
                <a:spcPct val="90000"/>
              </a:lnSpc>
            </a:pPr>
            <a:r>
              <a:rPr lang="en-US" altLang="zh-CN" sz="2400" dirty="0"/>
              <a:t>B—</a:t>
            </a:r>
            <a:r>
              <a:rPr lang="zh-CN" altLang="en-US" sz="2400" dirty="0"/>
              <a:t>扁平形状</a:t>
            </a:r>
          </a:p>
          <a:p>
            <a:pPr>
              <a:lnSpc>
                <a:spcPct val="90000"/>
              </a:lnSpc>
            </a:pPr>
            <a:r>
              <a:rPr lang="en-US" altLang="zh-CN" sz="2400" dirty="0"/>
              <a:t>E—</a:t>
            </a:r>
            <a:r>
              <a:rPr lang="zh-CN" altLang="en-US" sz="2400" dirty="0"/>
              <a:t>椭圆形状</a:t>
            </a:r>
          </a:p>
          <a:p>
            <a:pPr>
              <a:lnSpc>
                <a:spcPct val="90000"/>
              </a:lnSpc>
            </a:pPr>
            <a:r>
              <a:rPr lang="zh-CN" altLang="en-US" sz="2400" dirty="0"/>
              <a:t>对于在分类代号中已体现截面形状的，这里的截面形状代号不适用。</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9.4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线路维护性修理</a:t>
            </a:r>
          </a:p>
        </p:txBody>
      </p:sp>
      <p:sp>
        <p:nvSpPr>
          <p:cNvPr id="5" name="文本框 7"/>
          <p:cNvSpPr txBox="1"/>
          <p:nvPr/>
        </p:nvSpPr>
        <p:spPr>
          <a:xfrm>
            <a:off x="2689800" y="2743335"/>
            <a:ext cx="7290780" cy="3108543"/>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电杆的拆除</a:t>
            </a:r>
            <a:r>
              <a:rPr lang="zh-CN" altLang="en-US" sz="2800" b="1" dirty="0" smtClean="0">
                <a:solidFill>
                  <a:prstClr val="black"/>
                </a:solidFill>
              </a:rPr>
              <a:t>与更换</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）直线杆路中的电杆更换</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）角杆的</a:t>
            </a:r>
            <a:r>
              <a:rPr lang="zh-CN" altLang="en-US" sz="2400" dirty="0" smtClean="0">
                <a:solidFill>
                  <a:prstClr val="black"/>
                </a:solidFill>
              </a:rPr>
              <a:t>更换</a:t>
            </a:r>
            <a:endParaRPr lang="en-US" altLang="zh-CN" sz="2400" dirty="0" smtClean="0">
              <a:solidFill>
                <a:prstClr val="black"/>
              </a:solidFill>
            </a:endParaRPr>
          </a:p>
          <a:p>
            <a:endParaRPr lang="en-US" altLang="zh-CN"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a:solidFill>
                  <a:prstClr val="black"/>
                </a:solidFill>
              </a:rPr>
              <a:t>）终端杆更换</a:t>
            </a:r>
            <a:endParaRPr lang="en-US" altLang="zh-CN" sz="2400" dirty="0" smtClean="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279438780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9.4 </a:t>
            </a:r>
            <a:r>
              <a:rPr lang="en-US" altLang="zh-CN" sz="3200" dirty="0" smtClean="0">
                <a:solidFill>
                  <a:prstClr val="white"/>
                </a:solidFill>
                <a:latin typeface="微软雅黑" panose="020B0503020204020204" pitchFamily="34" charset="-122"/>
                <a:ea typeface="微软雅黑" panose="020B0503020204020204" pitchFamily="34" charset="-122"/>
              </a:rPr>
              <a:t>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线路维护性修理</a:t>
            </a:r>
          </a:p>
        </p:txBody>
      </p:sp>
      <p:sp>
        <p:nvSpPr>
          <p:cNvPr id="5" name="文本框 7"/>
          <p:cNvSpPr txBox="1"/>
          <p:nvPr/>
        </p:nvSpPr>
        <p:spPr>
          <a:xfrm>
            <a:off x="2689800" y="2743335"/>
            <a:ext cx="7290780" cy="2369880"/>
          </a:xfrm>
          <a:prstGeom prst="rect">
            <a:avLst/>
          </a:prstGeom>
          <a:noFill/>
          <a:ln w="9525">
            <a:noFill/>
          </a:ln>
        </p:spPr>
        <p:txBody>
          <a:bodyPr wrap="square">
            <a:spAutoFit/>
          </a:bodyPr>
          <a:lstStyle/>
          <a:p>
            <a:r>
              <a:rPr lang="en-US" altLang="zh-CN" sz="2800" b="1" dirty="0">
                <a:solidFill>
                  <a:prstClr val="black"/>
                </a:solidFill>
              </a:rPr>
              <a:t>3. </a:t>
            </a:r>
            <a:r>
              <a:rPr lang="zh-CN" altLang="en-US" sz="2800" b="1" dirty="0">
                <a:solidFill>
                  <a:prstClr val="black"/>
                </a:solidFill>
              </a:rPr>
              <a:t>吊线的拆除</a:t>
            </a:r>
            <a:r>
              <a:rPr lang="zh-CN" altLang="en-US" sz="2800" b="1" dirty="0" smtClean="0">
                <a:solidFill>
                  <a:prstClr val="black"/>
                </a:solidFill>
              </a:rPr>
              <a:t>和更换</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）拆除吊线</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）更换</a:t>
            </a:r>
            <a:r>
              <a:rPr lang="zh-CN" altLang="en-US" sz="2400" dirty="0" smtClean="0">
                <a:solidFill>
                  <a:prstClr val="black"/>
                </a:solidFill>
              </a:rPr>
              <a:t>吊线</a:t>
            </a:r>
            <a:endParaRPr lang="en-US" altLang="zh-CN" sz="2400" dirty="0" smtClean="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199097749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138417747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6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srgbClr val="FF0000"/>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9.5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光纤</a:t>
            </a:r>
            <a:r>
              <a:rPr lang="zh-CN" altLang="en-US" sz="2000" b="0" spc="225" noProof="1">
                <a:solidFill>
                  <a:srgbClr val="FF0000"/>
                </a:solidFill>
                <a:latin typeface="微软雅黑" panose="020B0503020204020204" pitchFamily="34" charset="-122"/>
                <a:ea typeface="微软雅黑" panose="020B0503020204020204" pitchFamily="34" charset="-122"/>
              </a:rPr>
              <a:t>调度</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04770188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6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9.5  </a:t>
            </a:r>
            <a:r>
              <a:rPr lang="zh-CN" altLang="en-US" sz="3200" dirty="0">
                <a:solidFill>
                  <a:prstClr val="white"/>
                </a:solidFill>
                <a:latin typeface="微软雅黑" panose="020B0503020204020204" pitchFamily="34" charset="-122"/>
                <a:ea typeface="微软雅黑" panose="020B0503020204020204" pitchFamily="34" charset="-122"/>
              </a:rPr>
              <a:t>光纤调度</a:t>
            </a:r>
          </a:p>
        </p:txBody>
      </p:sp>
      <p:sp>
        <p:nvSpPr>
          <p:cNvPr id="5" name="文本框 7"/>
          <p:cNvSpPr txBox="1"/>
          <p:nvPr/>
        </p:nvSpPr>
        <p:spPr>
          <a:xfrm>
            <a:off x="2699528" y="2830884"/>
            <a:ext cx="7290780" cy="2369880"/>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光纤调度的原理及</a:t>
            </a:r>
            <a:r>
              <a:rPr lang="zh-CN" altLang="en-US" sz="2800" b="1" dirty="0" smtClean="0">
                <a:solidFill>
                  <a:prstClr val="black"/>
                </a:solidFill>
              </a:rPr>
              <a:t>方法</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a:solidFill>
                  <a:prstClr val="black"/>
                </a:solidFill>
              </a:rPr>
              <a:t>）光纤调度的</a:t>
            </a:r>
            <a:r>
              <a:rPr lang="zh-CN" altLang="en-US" sz="2400" dirty="0" smtClean="0">
                <a:solidFill>
                  <a:prstClr val="black"/>
                </a:solidFill>
              </a:rPr>
              <a:t>原理</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a:solidFill>
                  <a:prstClr val="black"/>
                </a:solidFill>
              </a:rPr>
              <a:t>2</a:t>
            </a:r>
            <a:r>
              <a:rPr lang="zh-CN" altLang="en-US" sz="2400" dirty="0">
                <a:solidFill>
                  <a:prstClr val="black"/>
                </a:solidFill>
              </a:rPr>
              <a:t>）光纤调度方法</a:t>
            </a:r>
            <a:endParaRPr lang="en-US" altLang="zh-CN" sz="2400" dirty="0" smtClean="0">
              <a:solidFill>
                <a:prstClr val="black"/>
              </a:solidFill>
            </a:endParaRPr>
          </a:p>
          <a:p>
            <a:endParaRPr lang="en-US" altLang="zh-CN" sz="2400" dirty="0">
              <a:solidFill>
                <a:prstClr val="black"/>
              </a:solidFill>
            </a:endParaRPr>
          </a:p>
        </p:txBody>
      </p:sp>
    </p:spTree>
    <p:extLst>
      <p:ext uri="{BB962C8B-B14F-4D97-AF65-F5344CB8AC3E}">
        <p14:creationId xmlns:p14="http://schemas.microsoft.com/office/powerpoint/2010/main" val="37680611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9.5  </a:t>
            </a:r>
            <a:r>
              <a:rPr lang="zh-CN" altLang="en-US" sz="3200" dirty="0">
                <a:solidFill>
                  <a:prstClr val="white"/>
                </a:solidFill>
                <a:latin typeface="微软雅黑" panose="020B0503020204020204" pitchFamily="34" charset="-122"/>
                <a:ea typeface="微软雅黑" panose="020B0503020204020204" pitchFamily="34" charset="-122"/>
              </a:rPr>
              <a:t>光纤调度</a:t>
            </a:r>
          </a:p>
        </p:txBody>
      </p:sp>
      <p:sp>
        <p:nvSpPr>
          <p:cNvPr id="5" name="文本框 7"/>
          <p:cNvSpPr txBox="1"/>
          <p:nvPr/>
        </p:nvSpPr>
        <p:spPr>
          <a:xfrm>
            <a:off x="758756" y="1897029"/>
            <a:ext cx="11001983" cy="4216539"/>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光纤调度注意</a:t>
            </a:r>
            <a:r>
              <a:rPr lang="zh-CN" altLang="en-US" sz="2800" b="1" dirty="0" smtClean="0">
                <a:solidFill>
                  <a:prstClr val="black"/>
                </a:solidFill>
              </a:rPr>
              <a:t>事项</a:t>
            </a: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）光纤</a:t>
            </a:r>
            <a:r>
              <a:rPr lang="zh-CN" altLang="en-US" sz="2400" dirty="0">
                <a:solidFill>
                  <a:prstClr val="black"/>
                </a:solidFill>
              </a:rPr>
              <a:t>调度时机线双方必须共同商议好调度方案</a:t>
            </a:r>
            <a:r>
              <a:rPr lang="en-US" altLang="zh-CN" sz="2400" dirty="0">
                <a:solidFill>
                  <a:prstClr val="black"/>
                </a:solidFill>
              </a:rPr>
              <a:t>,</a:t>
            </a:r>
            <a:r>
              <a:rPr lang="zh-CN" altLang="en-US" sz="2400" dirty="0">
                <a:solidFill>
                  <a:prstClr val="black"/>
                </a:solidFill>
              </a:rPr>
              <a:t>并应密切配合</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）光纤</a:t>
            </a:r>
            <a:r>
              <a:rPr lang="zh-CN" altLang="en-US" sz="2400" dirty="0">
                <a:solidFill>
                  <a:prstClr val="black"/>
                </a:solidFill>
              </a:rPr>
              <a:t>调度次序</a:t>
            </a:r>
            <a:r>
              <a:rPr lang="en-US" altLang="zh-CN" sz="2400" dirty="0">
                <a:solidFill>
                  <a:prstClr val="black"/>
                </a:solidFill>
              </a:rPr>
              <a:t>: </a:t>
            </a:r>
            <a:r>
              <a:rPr lang="zh-CN" altLang="en-US" sz="2400" dirty="0">
                <a:solidFill>
                  <a:prstClr val="black"/>
                </a:solidFill>
              </a:rPr>
              <a:t>先高速、重要系统</a:t>
            </a:r>
            <a:r>
              <a:rPr lang="en-US" altLang="zh-CN" sz="2400" dirty="0">
                <a:solidFill>
                  <a:prstClr val="black"/>
                </a:solidFill>
              </a:rPr>
              <a:t>,</a:t>
            </a:r>
            <a:r>
              <a:rPr lang="zh-CN" altLang="en-US" sz="2400" dirty="0">
                <a:solidFill>
                  <a:prstClr val="black"/>
                </a:solidFill>
              </a:rPr>
              <a:t>后低速、次要系统</a:t>
            </a:r>
            <a:r>
              <a:rPr lang="en-US" altLang="zh-CN" sz="2400" dirty="0">
                <a:solidFill>
                  <a:prstClr val="black"/>
                </a:solidFill>
              </a:rPr>
              <a:t>,</a:t>
            </a:r>
            <a:r>
              <a:rPr lang="zh-CN" altLang="en-US" sz="2400" dirty="0">
                <a:solidFill>
                  <a:prstClr val="black"/>
                </a:solidFill>
              </a:rPr>
              <a:t>必要时牺牲部分低速、</a:t>
            </a:r>
            <a:r>
              <a:rPr lang="zh-CN" altLang="en-US" sz="2400" dirty="0" smtClean="0">
                <a:solidFill>
                  <a:prstClr val="black"/>
                </a:solidFill>
              </a:rPr>
              <a:t>次要系统</a:t>
            </a:r>
            <a:r>
              <a:rPr lang="zh-CN" altLang="en-US" sz="2400" dirty="0">
                <a:solidFill>
                  <a:prstClr val="black"/>
                </a:solidFill>
              </a:rPr>
              <a:t>调通高速、重要系统</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）需要</a:t>
            </a:r>
            <a:r>
              <a:rPr lang="zh-CN" altLang="en-US" sz="2400" dirty="0">
                <a:solidFill>
                  <a:prstClr val="black"/>
                </a:solidFill>
              </a:rPr>
              <a:t>使用的备用光纤必须事先进行双向测试和对号</a:t>
            </a:r>
            <a:r>
              <a:rPr lang="en-US" altLang="zh-CN" sz="2400" dirty="0">
                <a:solidFill>
                  <a:prstClr val="black"/>
                </a:solidFill>
              </a:rPr>
              <a:t>,</a:t>
            </a:r>
            <a:r>
              <a:rPr lang="zh-CN" altLang="en-US" sz="2400" dirty="0">
                <a:solidFill>
                  <a:prstClr val="black"/>
                </a:solidFill>
              </a:rPr>
              <a:t>避免出现差错</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）个别</a:t>
            </a:r>
            <a:r>
              <a:rPr lang="zh-CN" altLang="en-US" sz="2400" dirty="0">
                <a:solidFill>
                  <a:prstClr val="black"/>
                </a:solidFill>
              </a:rPr>
              <a:t>老设备光纤调通后需要按</a:t>
            </a:r>
            <a:r>
              <a:rPr lang="en-US" altLang="zh-CN" sz="2400" dirty="0">
                <a:solidFill>
                  <a:prstClr val="black"/>
                </a:solidFill>
              </a:rPr>
              <a:t>RESET</a:t>
            </a:r>
            <a:r>
              <a:rPr lang="zh-CN" altLang="en-US" sz="2400" dirty="0">
                <a:solidFill>
                  <a:prstClr val="black"/>
                </a:solidFill>
              </a:rPr>
              <a:t>键来恢复系统</a:t>
            </a:r>
            <a:r>
              <a:rPr lang="en-US" altLang="zh-CN" sz="2400" dirty="0">
                <a:solidFill>
                  <a:prstClr val="black"/>
                </a:solidFill>
              </a:rPr>
              <a:t>(</a:t>
            </a:r>
            <a:r>
              <a:rPr lang="zh-CN" altLang="en-US" sz="2400" dirty="0">
                <a:solidFill>
                  <a:prstClr val="black"/>
                </a:solidFill>
              </a:rPr>
              <a:t>此种情形现在较少出现</a:t>
            </a:r>
            <a:r>
              <a:rPr lang="en-US" altLang="zh-CN" sz="2400" dirty="0">
                <a:solidFill>
                  <a:prstClr val="black"/>
                </a:solidFill>
              </a:rPr>
              <a:t>)</a:t>
            </a:r>
            <a:r>
              <a:rPr lang="zh-CN" altLang="en-US" sz="2400" dirty="0">
                <a:solidFill>
                  <a:prstClr val="black"/>
                </a:solidFill>
              </a:rPr>
              <a:t>。</a:t>
            </a:r>
            <a:endParaRPr lang="en-US" altLang="zh-CN" sz="2400" dirty="0">
              <a:solidFill>
                <a:prstClr val="black"/>
              </a:solidFill>
            </a:endParaRPr>
          </a:p>
        </p:txBody>
      </p:sp>
    </p:spTree>
    <p:extLst>
      <p:ext uri="{BB962C8B-B14F-4D97-AF65-F5344CB8AC3E}">
        <p14:creationId xmlns:p14="http://schemas.microsoft.com/office/powerpoint/2010/main" val="312156497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19634409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6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光纤</a:t>
            </a:r>
            <a:r>
              <a:rPr lang="zh-CN" altLang="en-US" sz="2000" b="0" spc="225" noProof="1">
                <a:solidFill>
                  <a:prstClr val="black"/>
                </a:solidFill>
                <a:latin typeface="微软雅黑" panose="020B0503020204020204" pitchFamily="34" charset="-122"/>
                <a:ea typeface="微软雅黑" panose="020B0503020204020204" pitchFamily="34" charset="-122"/>
              </a:rPr>
              <a:t>调度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9.6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线路割接</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9.7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a:t>
            </a:r>
            <a:r>
              <a:rPr lang="zh-CN" altLang="en-US" sz="2000" b="0" spc="225" noProof="1">
                <a:solidFill>
                  <a:prstClr val="black">
                    <a:lumMod val="75000"/>
                    <a:lumOff val="25000"/>
                  </a:prstClr>
                </a:solidFill>
                <a:latin typeface="微软雅黑" panose="020B0503020204020204" pitchFamily="34" charset="-122"/>
                <a:ea typeface="微软雅黑" panose="020B0503020204020204" pitchFamily="34" charset="-122"/>
              </a:rPr>
              <a:t>线路资源管理</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4591283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6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122566"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线路割接</a:t>
            </a:r>
          </a:p>
        </p:txBody>
      </p:sp>
      <p:sp>
        <p:nvSpPr>
          <p:cNvPr id="6" name="文本框 34"/>
          <p:cNvSpPr/>
          <p:nvPr/>
        </p:nvSpPr>
        <p:spPr>
          <a:xfrm>
            <a:off x="4198902" y="3086375"/>
            <a:ext cx="316493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光缆线路割接管理</a:t>
            </a:r>
          </a:p>
        </p:txBody>
      </p:sp>
      <p:sp>
        <p:nvSpPr>
          <p:cNvPr id="7" name="Oval 9"/>
          <p:cNvSpPr/>
          <p:nvPr/>
        </p:nvSpPr>
        <p:spPr>
          <a:xfrm>
            <a:off x="2459003" y="315781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4071903" y="4456444"/>
            <a:ext cx="4840760"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595959"/>
                </a:solidFill>
                <a:latin typeface="微软雅黑" panose="020B0503020204020204" pitchFamily="34" charset="-122"/>
                <a:ea typeface="微软雅黑" panose="020B0503020204020204" pitchFamily="34" charset="-122"/>
              </a:rPr>
              <a:t>不中断业务割接技术</a:t>
            </a:r>
          </a:p>
        </p:txBody>
      </p:sp>
      <p:sp>
        <p:nvSpPr>
          <p:cNvPr id="18" name="椭圆 17"/>
          <p:cNvSpPr/>
          <p:nvPr>
            <p:custDataLst>
              <p:tags r:id="rId1"/>
            </p:custDataLst>
          </p:nvPr>
        </p:nvSpPr>
        <p:spPr>
          <a:xfrm>
            <a:off x="7899836" y="2888237"/>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7755374" y="2743775"/>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459003" y="456915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00494427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6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9.6.1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线路割接管理</a:t>
            </a:r>
          </a:p>
        </p:txBody>
      </p:sp>
      <p:sp>
        <p:nvSpPr>
          <p:cNvPr id="5" name="文本框 7"/>
          <p:cNvSpPr txBox="1"/>
          <p:nvPr/>
        </p:nvSpPr>
        <p:spPr>
          <a:xfrm>
            <a:off x="1439692" y="2470961"/>
            <a:ext cx="9717933" cy="2062103"/>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光缆线路割接定义</a:t>
            </a:r>
          </a:p>
          <a:p>
            <a:r>
              <a:rPr lang="zh-CN" altLang="en-US" sz="2800" b="1" dirty="0">
                <a:solidFill>
                  <a:prstClr val="black"/>
                </a:solidFill>
              </a:rPr>
              <a:t>  </a:t>
            </a:r>
            <a:endParaRPr lang="en-US" altLang="zh-CN" sz="2800" b="1"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光缆</a:t>
            </a:r>
            <a:r>
              <a:rPr lang="zh-CN" altLang="en-US" sz="2400" dirty="0">
                <a:solidFill>
                  <a:prstClr val="black"/>
                </a:solidFill>
              </a:rPr>
              <a:t>线路割接是指因网络建设、技术改造、市场业务需求、工程施工、市政规划、日常</a:t>
            </a:r>
            <a:r>
              <a:rPr lang="zh-CN" altLang="en-US" sz="2400" dirty="0" smtClean="0">
                <a:solidFill>
                  <a:prstClr val="black"/>
                </a:solidFill>
              </a:rPr>
              <a:t>维护</a:t>
            </a:r>
            <a:r>
              <a:rPr lang="zh-CN" altLang="en-US" sz="2400" dirty="0">
                <a:solidFill>
                  <a:prstClr val="black"/>
                </a:solidFill>
              </a:rPr>
              <a:t>等原因</a:t>
            </a:r>
            <a:r>
              <a:rPr lang="en-US" altLang="zh-CN" sz="2400" dirty="0">
                <a:solidFill>
                  <a:prstClr val="black"/>
                </a:solidFill>
              </a:rPr>
              <a:t>,</a:t>
            </a:r>
            <a:r>
              <a:rPr lang="zh-CN" altLang="en-US" sz="2400" dirty="0">
                <a:solidFill>
                  <a:prstClr val="black"/>
                </a:solidFill>
              </a:rPr>
              <a:t>对现有在用光缆线路及系统进行的必要的和有计划的改造、搬迁等调整活动</a:t>
            </a:r>
            <a:r>
              <a:rPr lang="zh-CN" altLang="en-US" sz="2400" dirty="0" smtClean="0">
                <a:solidFill>
                  <a:prstClr val="black"/>
                </a:solidFill>
              </a:rPr>
              <a:t>。</a:t>
            </a:r>
            <a:endParaRPr lang="en-US" altLang="zh-CN" sz="2400" dirty="0">
              <a:solidFill>
                <a:prstClr val="black"/>
              </a:solidFill>
            </a:endParaRPr>
          </a:p>
        </p:txBody>
      </p:sp>
    </p:spTree>
    <p:extLst>
      <p:ext uri="{BB962C8B-B14F-4D97-AF65-F5344CB8AC3E}">
        <p14:creationId xmlns:p14="http://schemas.microsoft.com/office/powerpoint/2010/main" val="374303061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801033" y="2442210"/>
            <a:ext cx="8820785" cy="4076700"/>
          </a:xfrm>
          <a:prstGeom prst="rect">
            <a:avLst/>
          </a:prstGeom>
          <a:noFill/>
        </p:spPr>
        <p:txBody>
          <a:bodyPr wrap="square" rtlCol="0">
            <a:spAutoFit/>
          </a:bodyPr>
          <a:lstStyle/>
          <a:p>
            <a:pPr>
              <a:lnSpc>
                <a:spcPct val="90000"/>
              </a:lnSpc>
            </a:pPr>
            <a:r>
              <a:rPr lang="zh-CN" altLang="en-US" sz="2400" dirty="0"/>
              <a:t>（</a:t>
            </a:r>
            <a:r>
              <a:rPr lang="en-US" altLang="zh-CN" sz="2400" dirty="0"/>
              <a:t>3</a:t>
            </a:r>
            <a:r>
              <a:rPr lang="zh-CN" altLang="en-US" sz="2400" dirty="0"/>
              <a:t>）护套代号</a:t>
            </a:r>
          </a:p>
          <a:p>
            <a:pPr>
              <a:lnSpc>
                <a:spcPct val="90000"/>
              </a:lnSpc>
            </a:pPr>
            <a:r>
              <a:rPr lang="en-US" altLang="en-US" sz="2400" dirty="0"/>
              <a:t>①</a:t>
            </a:r>
            <a:r>
              <a:rPr lang="zh-CN" altLang="en-US" sz="2400" dirty="0"/>
              <a:t>护套阻燃特性</a:t>
            </a:r>
          </a:p>
          <a:p>
            <a:pPr>
              <a:lnSpc>
                <a:spcPct val="90000"/>
              </a:lnSpc>
            </a:pPr>
            <a:r>
              <a:rPr lang="zh-CN" altLang="en-US" sz="2400" dirty="0"/>
              <a:t>无符号</a:t>
            </a:r>
            <a:r>
              <a:rPr lang="en-US" altLang="zh-CN" sz="2400" dirty="0"/>
              <a:t>—</a:t>
            </a:r>
            <a:r>
              <a:rPr lang="zh-CN" altLang="en-US" sz="2400" dirty="0"/>
              <a:t>非阻燃材料护套</a:t>
            </a:r>
          </a:p>
          <a:p>
            <a:pPr>
              <a:lnSpc>
                <a:spcPct val="90000"/>
              </a:lnSpc>
            </a:pPr>
            <a:r>
              <a:rPr lang="en-US" altLang="zh-CN" sz="2400" dirty="0"/>
              <a:t>Z—</a:t>
            </a:r>
            <a:r>
              <a:rPr lang="zh-CN" altLang="en-US" sz="2400" dirty="0"/>
              <a:t>阻燃材料护套</a:t>
            </a:r>
          </a:p>
          <a:p>
            <a:pPr>
              <a:lnSpc>
                <a:spcPct val="90000"/>
              </a:lnSpc>
            </a:pPr>
            <a:r>
              <a:rPr lang="zh-CN" altLang="en-US" sz="2400" dirty="0"/>
              <a:t>注</a:t>
            </a:r>
            <a:r>
              <a:rPr lang="en-US" altLang="zh-CN" sz="2400" dirty="0"/>
              <a:t>:V</a:t>
            </a:r>
            <a:r>
              <a:rPr lang="zh-CN" altLang="en-US" sz="2400" dirty="0"/>
              <a:t>、</a:t>
            </a:r>
            <a:r>
              <a:rPr lang="en-US" altLang="zh-CN" sz="2400" dirty="0"/>
              <a:t>U</a:t>
            </a:r>
            <a:r>
              <a:rPr lang="zh-CN" altLang="en-US" sz="2400" dirty="0"/>
              <a:t>和</a:t>
            </a:r>
            <a:r>
              <a:rPr lang="en-US" altLang="zh-CN" sz="2400" dirty="0"/>
              <a:t>H</a:t>
            </a:r>
            <a:r>
              <a:rPr lang="zh-CN" altLang="en-US" sz="2400" dirty="0"/>
              <a:t>护套具有阻燃特性，省略</a:t>
            </a:r>
            <a:r>
              <a:rPr lang="en-US" altLang="zh-CN" sz="2400" dirty="0"/>
              <a:t>Z</a:t>
            </a:r>
            <a:r>
              <a:rPr lang="zh-CN" altLang="en-US" sz="2400" dirty="0"/>
              <a:t>。</a:t>
            </a:r>
          </a:p>
          <a:p>
            <a:pPr>
              <a:lnSpc>
                <a:spcPct val="90000"/>
              </a:lnSpc>
            </a:pPr>
            <a:r>
              <a:rPr lang="en-US" altLang="en-US" sz="2400" dirty="0"/>
              <a:t>②</a:t>
            </a:r>
            <a:r>
              <a:rPr lang="zh-CN" altLang="en-US" sz="2400" dirty="0"/>
              <a:t>护套结构</a:t>
            </a:r>
          </a:p>
          <a:p>
            <a:pPr>
              <a:lnSpc>
                <a:spcPct val="90000"/>
              </a:lnSpc>
            </a:pPr>
            <a:r>
              <a:rPr lang="zh-CN" altLang="en-US" sz="2400" dirty="0"/>
              <a:t>无符号</a:t>
            </a:r>
            <a:r>
              <a:rPr lang="en-US" altLang="zh-CN" sz="2400" dirty="0"/>
              <a:t>—</a:t>
            </a:r>
            <a:r>
              <a:rPr lang="zh-CN" altLang="en-US" sz="2400" dirty="0"/>
              <a:t>单一材质的护套</a:t>
            </a:r>
          </a:p>
          <a:p>
            <a:pPr>
              <a:lnSpc>
                <a:spcPct val="90000"/>
              </a:lnSpc>
            </a:pPr>
            <a:r>
              <a:rPr lang="en-US" altLang="zh-CN" sz="2400" dirty="0"/>
              <a:t>A—</a:t>
            </a:r>
            <a:r>
              <a:rPr lang="zh-CN" altLang="en-US" sz="2400" dirty="0"/>
              <a:t>铝</a:t>
            </a:r>
            <a:r>
              <a:rPr lang="en-US" altLang="zh-CN" sz="2400" dirty="0"/>
              <a:t>-</a:t>
            </a:r>
            <a:r>
              <a:rPr lang="zh-CN" altLang="en-US" sz="2400" dirty="0"/>
              <a:t>塑料粘接护套</a:t>
            </a:r>
          </a:p>
          <a:p>
            <a:pPr>
              <a:lnSpc>
                <a:spcPct val="90000"/>
              </a:lnSpc>
            </a:pPr>
            <a:r>
              <a:rPr lang="en-US" altLang="zh-CN" sz="2400" dirty="0"/>
              <a:t>S—</a:t>
            </a:r>
            <a:r>
              <a:rPr lang="zh-CN" altLang="en-US" sz="2400" dirty="0"/>
              <a:t>钢</a:t>
            </a:r>
            <a:r>
              <a:rPr lang="en-US" altLang="zh-CN" sz="2400" dirty="0"/>
              <a:t>-</a:t>
            </a:r>
            <a:r>
              <a:rPr lang="zh-CN" altLang="en-US" sz="2400" dirty="0"/>
              <a:t>塑料粘接护套</a:t>
            </a:r>
          </a:p>
          <a:p>
            <a:pPr>
              <a:lnSpc>
                <a:spcPct val="90000"/>
              </a:lnSpc>
            </a:pPr>
            <a:r>
              <a:rPr lang="en-US" altLang="zh-CN" sz="2400" dirty="0"/>
              <a:t>W—</a:t>
            </a:r>
            <a:r>
              <a:rPr lang="zh-CN" altLang="en-US" sz="2400" dirty="0"/>
              <a:t>夹带平行加强件的钢</a:t>
            </a:r>
            <a:r>
              <a:rPr lang="en-US" altLang="zh-CN" sz="2400" dirty="0"/>
              <a:t>-</a:t>
            </a:r>
            <a:r>
              <a:rPr lang="zh-CN" altLang="en-US" sz="2400" dirty="0"/>
              <a:t>塑料粘接护套</a:t>
            </a:r>
          </a:p>
          <a:p>
            <a:pPr>
              <a:lnSpc>
                <a:spcPct val="90000"/>
              </a:lnSpc>
            </a:pPr>
            <a:r>
              <a:rPr lang="en-US" altLang="zh-CN" sz="2400" dirty="0"/>
              <a:t>P—</a:t>
            </a:r>
            <a:r>
              <a:rPr lang="zh-CN" altLang="en-US" sz="2400" dirty="0"/>
              <a:t>夹带平行加强件的塑料护套</a:t>
            </a:r>
          </a:p>
          <a:p>
            <a:pPr>
              <a:lnSpc>
                <a:spcPct val="90000"/>
              </a:lnSpc>
            </a:pPr>
            <a:r>
              <a:rPr lang="en-US" altLang="zh-CN" sz="2400" dirty="0"/>
              <a:t>K—</a:t>
            </a:r>
            <a:r>
              <a:rPr lang="zh-CN" altLang="en-US" sz="2400" dirty="0"/>
              <a:t>螺旋钢管</a:t>
            </a:r>
            <a:r>
              <a:rPr lang="en-US" altLang="zh-CN" sz="2400" dirty="0"/>
              <a:t>-</a:t>
            </a:r>
            <a:r>
              <a:rPr lang="zh-CN" altLang="en-US" sz="2400" dirty="0"/>
              <a:t>塑料护套</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9.6.1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线路割接管理</a:t>
            </a:r>
          </a:p>
        </p:txBody>
      </p:sp>
      <p:sp>
        <p:nvSpPr>
          <p:cNvPr id="5" name="文本框 7"/>
          <p:cNvSpPr txBox="1"/>
          <p:nvPr/>
        </p:nvSpPr>
        <p:spPr>
          <a:xfrm>
            <a:off x="3190670" y="2597420"/>
            <a:ext cx="7733491" cy="2862322"/>
          </a:xfrm>
          <a:prstGeom prst="rect">
            <a:avLst/>
          </a:prstGeom>
          <a:noFill/>
          <a:ln w="9525">
            <a:noFill/>
          </a:ln>
        </p:spPr>
        <p:txBody>
          <a:bodyPr wrap="square">
            <a:spAutoFit/>
          </a:bodyPr>
          <a:lstStyle/>
          <a:p>
            <a:r>
              <a:rPr lang="en-US" altLang="zh-CN" sz="2800" b="1" dirty="0">
                <a:solidFill>
                  <a:prstClr val="black"/>
                </a:solidFill>
              </a:rPr>
              <a:t>2. </a:t>
            </a:r>
            <a:r>
              <a:rPr lang="zh-CN" altLang="en-US" sz="2800" b="1" dirty="0">
                <a:solidFill>
                  <a:prstClr val="black"/>
                </a:solidFill>
              </a:rPr>
              <a:t>光缆线路割接</a:t>
            </a:r>
            <a:r>
              <a:rPr lang="zh-CN" altLang="en-US" sz="2800" b="1" dirty="0" smtClean="0">
                <a:solidFill>
                  <a:prstClr val="black"/>
                </a:solidFill>
              </a:rPr>
              <a:t>管理</a:t>
            </a:r>
            <a:endParaRPr lang="zh-CN" altLang="en-US" sz="2800" b="1" dirty="0">
              <a:solidFill>
                <a:prstClr val="black"/>
              </a:solidFill>
            </a:endParaRPr>
          </a:p>
          <a:p>
            <a:r>
              <a:rPr lang="zh-CN" altLang="en-US" sz="2800" b="1" dirty="0">
                <a:solidFill>
                  <a:prstClr val="black"/>
                </a:solidFill>
              </a:rPr>
              <a:t>  </a:t>
            </a:r>
            <a:endParaRPr lang="en-US" altLang="zh-CN" sz="2800" b="1"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）光缆</a:t>
            </a:r>
            <a:r>
              <a:rPr lang="zh-CN" altLang="en-US" sz="2400" dirty="0">
                <a:solidFill>
                  <a:prstClr val="black"/>
                </a:solidFill>
              </a:rPr>
              <a:t>线路割接</a:t>
            </a:r>
            <a:r>
              <a:rPr lang="zh-CN" altLang="en-US" sz="2400" dirty="0" smtClean="0">
                <a:solidFill>
                  <a:prstClr val="black"/>
                </a:solidFill>
              </a:rPr>
              <a:t>原则</a:t>
            </a:r>
            <a:endParaRPr lang="en-US" altLang="zh-CN" sz="2400"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）通信</a:t>
            </a:r>
            <a:r>
              <a:rPr lang="zh-CN" altLang="en-US" sz="2400" dirty="0">
                <a:solidFill>
                  <a:prstClr val="black"/>
                </a:solidFill>
              </a:rPr>
              <a:t>光缆割接技术</a:t>
            </a:r>
            <a:r>
              <a:rPr lang="zh-CN" altLang="en-US" sz="2400" dirty="0" smtClean="0">
                <a:solidFill>
                  <a:prstClr val="black"/>
                </a:solidFill>
              </a:rPr>
              <a:t>管理</a:t>
            </a:r>
            <a:endParaRPr lang="en-US" altLang="zh-CN" sz="2400" dirty="0" smtClean="0">
              <a:solidFill>
                <a:prstClr val="black"/>
              </a:solidFill>
            </a:endParaRPr>
          </a:p>
          <a:p>
            <a:endParaRPr lang="en-US" altLang="zh-CN" sz="2400" dirty="0">
              <a:solidFill>
                <a:prstClr val="black"/>
              </a:solidFill>
            </a:endParaRPr>
          </a:p>
          <a:p>
            <a:r>
              <a:rPr lang="en-US" altLang="zh-CN" sz="2800" b="1" dirty="0">
                <a:solidFill>
                  <a:prstClr val="black"/>
                </a:solidFill>
              </a:rPr>
              <a:t>3. </a:t>
            </a:r>
            <a:r>
              <a:rPr lang="zh-CN" altLang="en-US" sz="2800" b="1" dirty="0">
                <a:solidFill>
                  <a:prstClr val="black"/>
                </a:solidFill>
              </a:rPr>
              <a:t>光缆线路割接流程</a:t>
            </a:r>
          </a:p>
        </p:txBody>
      </p:sp>
    </p:spTree>
    <p:extLst>
      <p:ext uri="{BB962C8B-B14F-4D97-AF65-F5344CB8AC3E}">
        <p14:creationId xmlns:p14="http://schemas.microsoft.com/office/powerpoint/2010/main" val="12087066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1122566" y="370393"/>
            <a:ext cx="8681834" cy="584775"/>
          </a:xfrm>
          <a:prstGeom prst="rect">
            <a:avLst/>
          </a:prstGeom>
          <a:noFill/>
          <a:ln w="9525">
            <a:noFill/>
          </a:ln>
        </p:spPr>
        <p:txBody>
          <a:bodyPr wrap="square">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9.6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线路割接</a:t>
            </a:r>
          </a:p>
        </p:txBody>
      </p:sp>
      <p:sp>
        <p:nvSpPr>
          <p:cNvPr id="6" name="文本框 34"/>
          <p:cNvSpPr/>
          <p:nvPr/>
        </p:nvSpPr>
        <p:spPr>
          <a:xfrm>
            <a:off x="4198902" y="3086375"/>
            <a:ext cx="3164935" cy="639470"/>
          </a:xfrm>
          <a:prstGeom prst="rect">
            <a:avLst/>
          </a:prstGeom>
          <a:noFill/>
          <a:ln w="9525">
            <a:noFill/>
          </a:ln>
        </p:spPr>
        <p:txBody>
          <a:bodyPr wrap="square" lIns="68580" tIns="34290" rIns="68580" bIns="34290">
            <a:spAutoFit/>
          </a:bodyPr>
          <a:lstStyle/>
          <a:p>
            <a:pPr>
              <a:lnSpc>
                <a:spcPct val="150000"/>
              </a:lnSpc>
            </a:pPr>
            <a:r>
              <a:rPr lang="zh-CN" altLang="en-US" sz="2800" b="1" dirty="0">
                <a:solidFill>
                  <a:prstClr val="black"/>
                </a:solidFill>
                <a:latin typeface="微软雅黑" panose="020B0503020204020204" pitchFamily="34" charset="-122"/>
                <a:ea typeface="微软雅黑" panose="020B0503020204020204" pitchFamily="34" charset="-122"/>
              </a:rPr>
              <a:t>光缆线路割接管理</a:t>
            </a:r>
          </a:p>
        </p:txBody>
      </p:sp>
      <p:sp>
        <p:nvSpPr>
          <p:cNvPr id="7" name="Oval 9"/>
          <p:cNvSpPr/>
          <p:nvPr/>
        </p:nvSpPr>
        <p:spPr>
          <a:xfrm>
            <a:off x="2459003" y="315781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9.6.1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4071903" y="4456444"/>
            <a:ext cx="4840760" cy="715581"/>
          </a:xfrm>
          <a:prstGeom prst="rect">
            <a:avLst/>
          </a:prstGeom>
          <a:noFill/>
          <a:ln w="9525">
            <a:noFill/>
          </a:ln>
        </p:spPr>
        <p:txBody>
          <a:bodyPr wrap="square" lIns="68580" tIns="34290" rIns="68580" bIns="34290">
            <a:spAutoFit/>
          </a:bodyPr>
          <a:lstStyle/>
          <a:p>
            <a:pPr>
              <a:lnSpc>
                <a:spcPct val="150000"/>
              </a:lnSpc>
            </a:pPr>
            <a:r>
              <a:rPr lang="zh-CN" altLang="en-US" sz="2800" b="1" dirty="0">
                <a:solidFill>
                  <a:srgbClr val="FF0000"/>
                </a:solidFill>
                <a:latin typeface="微软雅黑" panose="020B0503020204020204" pitchFamily="34" charset="-122"/>
                <a:ea typeface="微软雅黑" panose="020B0503020204020204" pitchFamily="34" charset="-122"/>
              </a:rPr>
              <a:t>不中断业务割接技术</a:t>
            </a:r>
          </a:p>
        </p:txBody>
      </p:sp>
      <p:sp>
        <p:nvSpPr>
          <p:cNvPr id="18" name="椭圆 17"/>
          <p:cNvSpPr/>
          <p:nvPr>
            <p:custDataLst>
              <p:tags r:id="rId1"/>
            </p:custDataLst>
          </p:nvPr>
        </p:nvSpPr>
        <p:spPr>
          <a:xfrm>
            <a:off x="7899836" y="2888237"/>
            <a:ext cx="2419350" cy="2419350"/>
          </a:xfrm>
          <a:prstGeom prst="ellipse">
            <a:avLst/>
          </a:prstGeom>
          <a:blipFill dpi="0" rotWithShape="1">
            <a:blip r:embed="rId6"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7755374" y="2743775"/>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459003" y="4569156"/>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9.6.2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28284175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Lst>
  </p:timing>
</p:sld>
</file>

<file path=ppt/slides/slide6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9.6.2   </a:t>
            </a:r>
            <a:r>
              <a:rPr lang="zh-CN" altLang="en-US" sz="3200" dirty="0" smtClean="0">
                <a:solidFill>
                  <a:prstClr val="white"/>
                </a:solidFill>
                <a:latin typeface="微软雅黑" panose="020B0503020204020204" pitchFamily="34" charset="-122"/>
                <a:ea typeface="微软雅黑" panose="020B0503020204020204" pitchFamily="34" charset="-122"/>
              </a:rPr>
              <a:t>不</a:t>
            </a:r>
            <a:r>
              <a:rPr lang="zh-CN" altLang="en-US" sz="3200" dirty="0">
                <a:solidFill>
                  <a:prstClr val="white"/>
                </a:solidFill>
                <a:latin typeface="微软雅黑" panose="020B0503020204020204" pitchFamily="34" charset="-122"/>
                <a:ea typeface="微软雅黑" panose="020B0503020204020204" pitchFamily="34" charset="-122"/>
              </a:rPr>
              <a:t>中断业务割接技术</a:t>
            </a:r>
          </a:p>
        </p:txBody>
      </p:sp>
      <p:sp>
        <p:nvSpPr>
          <p:cNvPr id="5" name="文本框 7"/>
          <p:cNvSpPr txBox="1"/>
          <p:nvPr/>
        </p:nvSpPr>
        <p:spPr>
          <a:xfrm>
            <a:off x="3190670" y="2597420"/>
            <a:ext cx="7733491" cy="2185214"/>
          </a:xfrm>
          <a:prstGeom prst="rect">
            <a:avLst/>
          </a:prstGeom>
          <a:noFill/>
          <a:ln w="9525">
            <a:noFill/>
          </a:ln>
        </p:spPr>
        <p:txBody>
          <a:bodyPr wrap="square">
            <a:spAutoFit/>
          </a:bodyPr>
          <a:lstStyle/>
          <a:p>
            <a:r>
              <a:rPr lang="en-US" altLang="zh-CN" sz="2800" b="1" dirty="0">
                <a:solidFill>
                  <a:prstClr val="black"/>
                </a:solidFill>
              </a:rPr>
              <a:t>1. </a:t>
            </a:r>
            <a:r>
              <a:rPr lang="zh-CN" altLang="en-US" sz="2800" b="1" dirty="0">
                <a:solidFill>
                  <a:prstClr val="black"/>
                </a:solidFill>
              </a:rPr>
              <a:t>直接剪断割接法</a:t>
            </a:r>
            <a:endParaRPr lang="en-US" altLang="zh-CN" sz="2800" b="1"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endParaRPr lang="en-US" altLang="zh-CN" sz="2400" dirty="0">
              <a:solidFill>
                <a:prstClr val="black"/>
              </a:solidFill>
            </a:endParaRPr>
          </a:p>
          <a:p>
            <a:r>
              <a:rPr lang="en-US" altLang="zh-CN" sz="2800" b="1" dirty="0">
                <a:solidFill>
                  <a:prstClr val="black"/>
                </a:solidFill>
              </a:rPr>
              <a:t>2. </a:t>
            </a:r>
            <a:r>
              <a:rPr lang="zh-CN" altLang="en-US" sz="2800" b="1" dirty="0">
                <a:solidFill>
                  <a:prstClr val="black"/>
                </a:solidFill>
              </a:rPr>
              <a:t>开天窗</a:t>
            </a:r>
            <a:r>
              <a:rPr lang="zh-CN" altLang="en-US" sz="2800" b="1" dirty="0" smtClean="0">
                <a:solidFill>
                  <a:prstClr val="black"/>
                </a:solidFill>
              </a:rPr>
              <a:t>割接法</a:t>
            </a:r>
            <a:endParaRPr lang="en-US" altLang="zh-CN" sz="2800" b="1" dirty="0" smtClean="0">
              <a:solidFill>
                <a:prstClr val="black"/>
              </a:solidFill>
            </a:endParaRPr>
          </a:p>
          <a:p>
            <a:endParaRPr lang="en-US" altLang="zh-CN" sz="2800" b="1" dirty="0">
              <a:solidFill>
                <a:prstClr val="black"/>
              </a:solidFill>
            </a:endParaRPr>
          </a:p>
          <a:p>
            <a:r>
              <a:rPr lang="en-US" altLang="zh-CN" sz="2800" b="1" dirty="0">
                <a:solidFill>
                  <a:prstClr val="black"/>
                </a:solidFill>
              </a:rPr>
              <a:t>3. </a:t>
            </a:r>
            <a:r>
              <a:rPr lang="zh-CN" altLang="en-US" sz="2800" b="1" dirty="0">
                <a:solidFill>
                  <a:prstClr val="black"/>
                </a:solidFill>
              </a:rPr>
              <a:t>纵剖束管割接法</a:t>
            </a:r>
          </a:p>
        </p:txBody>
      </p:sp>
    </p:spTree>
    <p:extLst>
      <p:ext uri="{BB962C8B-B14F-4D97-AF65-F5344CB8AC3E}">
        <p14:creationId xmlns:p14="http://schemas.microsoft.com/office/powerpoint/2010/main" val="40282147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通信管道与架空杆路设计</a:t>
            </a: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第四章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第五章  通信管道与架空杆</a:t>
            </a:r>
            <a:endPar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工程施工</a:t>
            </a:r>
          </a:p>
        </p:txBody>
      </p:sp>
    </p:spTree>
    <p:extLst>
      <p:ext uri="{BB962C8B-B14F-4D97-AF65-F5344CB8AC3E}">
        <p14:creationId xmlns:p14="http://schemas.microsoft.com/office/powerpoint/2010/main" val="42448622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6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第九章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6056538"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9.1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线路维护工作方针、任务与基本制度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线路维护工作内容</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9.3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线路故障及抢修</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9.4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线路维护性修理</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9.5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光纤</a:t>
            </a:r>
            <a:r>
              <a:rPr lang="zh-CN" altLang="en-US" sz="2000" b="0" spc="225" noProof="1">
                <a:solidFill>
                  <a:prstClr val="black"/>
                </a:solidFill>
                <a:latin typeface="微软雅黑" panose="020B0503020204020204" pitchFamily="34" charset="-122"/>
                <a:ea typeface="微软雅黑" panose="020B0503020204020204" pitchFamily="34" charset="-122"/>
              </a:rPr>
              <a:t>调度</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smtClean="0">
                <a:solidFill>
                  <a:prstClr val="black"/>
                </a:solidFill>
                <a:latin typeface="微软雅黑" panose="020B0503020204020204" pitchFamily="34" charset="-122"/>
                <a:ea typeface="微软雅黑" panose="020B0503020204020204" pitchFamily="34" charset="-122"/>
              </a:rPr>
              <a:t>  9.6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a:t>
            </a:r>
            <a:r>
              <a:rPr lang="zh-CN" altLang="en-US" sz="2000" b="0" spc="225" noProof="1">
                <a:solidFill>
                  <a:prstClr val="black"/>
                </a:solidFill>
                <a:latin typeface="微软雅黑" panose="020B0503020204020204" pitchFamily="34" charset="-122"/>
                <a:ea typeface="微软雅黑" panose="020B0503020204020204" pitchFamily="34" charset="-122"/>
              </a:rPr>
              <a:t>线路割接</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9.7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a:t>
            </a:r>
            <a:r>
              <a:rPr lang="zh-CN" altLang="en-US" sz="2000" b="0" spc="225" noProof="1">
                <a:solidFill>
                  <a:srgbClr val="FF0000"/>
                </a:solidFill>
                <a:latin typeface="微软雅黑" panose="020B0503020204020204" pitchFamily="34" charset="-122"/>
                <a:ea typeface="微软雅黑" panose="020B0503020204020204" pitchFamily="34" charset="-122"/>
              </a:rPr>
              <a:t>线路资源管理</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64935477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6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7212959"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9.7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线路资源管理</a:t>
            </a:r>
          </a:p>
        </p:txBody>
      </p:sp>
      <p:sp>
        <p:nvSpPr>
          <p:cNvPr id="5" name="文本框 7"/>
          <p:cNvSpPr txBox="1"/>
          <p:nvPr/>
        </p:nvSpPr>
        <p:spPr>
          <a:xfrm>
            <a:off x="1206227" y="2548781"/>
            <a:ext cx="9572019" cy="2185214"/>
          </a:xfrm>
          <a:prstGeom prst="rect">
            <a:avLst/>
          </a:prstGeom>
          <a:noFill/>
          <a:ln w="9525">
            <a:noFill/>
          </a:ln>
        </p:spPr>
        <p:txBody>
          <a:bodyPr wrap="square">
            <a:spAutoFit/>
          </a:bodyPr>
          <a:lstStyle/>
          <a:p>
            <a:r>
              <a:rPr lang="en-US" altLang="zh-CN" sz="2800" b="1" dirty="0" smtClean="0">
                <a:solidFill>
                  <a:prstClr val="black"/>
                </a:solidFill>
              </a:rPr>
              <a:t>1. </a:t>
            </a:r>
            <a:r>
              <a:rPr lang="zh-CN" altLang="en-US" sz="2800" b="1" dirty="0">
                <a:solidFill>
                  <a:prstClr val="black"/>
                </a:solidFill>
              </a:rPr>
              <a:t>光缆</a:t>
            </a:r>
            <a:r>
              <a:rPr lang="zh-CN" altLang="en-US" sz="2800" b="1" dirty="0" smtClean="0">
                <a:solidFill>
                  <a:prstClr val="black"/>
                </a:solidFill>
              </a:rPr>
              <a:t>线路资源管理要求</a:t>
            </a:r>
            <a:endParaRPr lang="zh-CN" altLang="en-US" sz="2800" b="1" dirty="0">
              <a:solidFill>
                <a:prstClr val="black"/>
              </a:solidFill>
            </a:endParaRPr>
          </a:p>
          <a:p>
            <a:r>
              <a:rPr lang="zh-CN" altLang="en-US" sz="2800" b="1" dirty="0">
                <a:solidFill>
                  <a:prstClr val="black"/>
                </a:solidFill>
              </a:rPr>
              <a:t>  </a:t>
            </a:r>
            <a:endParaRPr lang="en-US" altLang="zh-CN" sz="2800" b="1" dirty="0" smtClean="0">
              <a:solidFill>
                <a:prstClr val="black"/>
              </a:solidFill>
            </a:endParaRPr>
          </a:p>
          <a:p>
            <a:r>
              <a:rPr lang="en-US" altLang="zh-CN" sz="2800" b="1" dirty="0" smtClean="0">
                <a:solidFill>
                  <a:prstClr val="black"/>
                </a:solidFill>
              </a:rPr>
              <a:t>2.</a:t>
            </a:r>
            <a:r>
              <a:rPr lang="zh-CN" altLang="en-US" sz="2800" b="1" dirty="0">
                <a:solidFill>
                  <a:prstClr val="black"/>
                </a:solidFill>
              </a:rPr>
              <a:t>光缆线路资源信息</a:t>
            </a:r>
            <a:r>
              <a:rPr lang="zh-CN" altLang="en-US" sz="2800" b="1" dirty="0" smtClean="0">
                <a:solidFill>
                  <a:prstClr val="black"/>
                </a:solidFill>
              </a:rPr>
              <a:t>准确率</a:t>
            </a:r>
            <a:endParaRPr lang="en-US" altLang="zh-CN" sz="2800" b="1" dirty="0" smtClean="0">
              <a:solidFill>
                <a:prstClr val="black"/>
              </a:solidFill>
            </a:endParaRPr>
          </a:p>
          <a:p>
            <a:r>
              <a:rPr lang="en-US" altLang="zh-CN" sz="2800" b="1" dirty="0">
                <a:solidFill>
                  <a:prstClr val="black"/>
                </a:solidFill>
              </a:rPr>
              <a:t> </a:t>
            </a:r>
            <a:r>
              <a:rPr lang="en-US" altLang="zh-CN" sz="2800" b="1" dirty="0" smtClean="0">
                <a:solidFill>
                  <a:prstClr val="black"/>
                </a:solidFill>
              </a:rPr>
              <a:t>      </a:t>
            </a:r>
          </a:p>
          <a:p>
            <a:r>
              <a:rPr lang="zh-CN" altLang="en-US" sz="2400" dirty="0" smtClean="0">
                <a:solidFill>
                  <a:prstClr val="black"/>
                </a:solidFill>
              </a:rPr>
              <a:t>        中国</a:t>
            </a:r>
            <a:r>
              <a:rPr lang="zh-CN" altLang="en-US" sz="2400" dirty="0">
                <a:solidFill>
                  <a:prstClr val="black"/>
                </a:solidFill>
              </a:rPr>
              <a:t>移动集团对光缆线路资源信息准确率要求标准为≥</a:t>
            </a:r>
            <a:r>
              <a:rPr lang="en-US" altLang="zh-CN" sz="2400" dirty="0">
                <a:solidFill>
                  <a:prstClr val="black"/>
                </a:solidFill>
              </a:rPr>
              <a:t>95%</a:t>
            </a:r>
            <a:r>
              <a:rPr lang="zh-CN" altLang="en-US" sz="2400" dirty="0">
                <a:solidFill>
                  <a:prstClr val="black"/>
                </a:solidFill>
              </a:rPr>
              <a:t>。</a:t>
            </a:r>
          </a:p>
        </p:txBody>
      </p:sp>
    </p:spTree>
    <p:extLst>
      <p:ext uri="{BB962C8B-B14F-4D97-AF65-F5344CB8AC3E}">
        <p14:creationId xmlns:p14="http://schemas.microsoft.com/office/powerpoint/2010/main" val="265626380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algn="ctr" fontAlgn="auto">
              <a:defRPr/>
            </a:pPr>
            <a:r>
              <a:rPr lang="zh-CN" altLang="en-US" sz="6000" spc="600" noProof="1">
                <a:solidFill>
                  <a:srgbClr val="1F7173"/>
                </a:solidFill>
                <a:latin typeface="微软雅黑" panose="020B0503020204020204" pitchFamily="34" charset="-122"/>
                <a:ea typeface="微软雅黑" panose="020B0503020204020204" pitchFamily="34" charset="-122"/>
              </a:rPr>
              <a:t>感谢聆听</a:t>
            </a:r>
            <a:endParaRPr lang="zh-CN" altLang="zh-CN" sz="6000" spc="600" noProof="1">
              <a:solidFill>
                <a:srgbClr val="1F7173"/>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4653130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625543" y="2525338"/>
            <a:ext cx="8479040" cy="3080385"/>
          </a:xfrm>
          <a:prstGeom prst="rect">
            <a:avLst/>
          </a:prstGeom>
          <a:noFill/>
        </p:spPr>
        <p:txBody>
          <a:bodyPr wrap="square" rtlCol="0">
            <a:spAutoFit/>
          </a:bodyPr>
          <a:lstStyle/>
          <a:p>
            <a:pPr>
              <a:lnSpc>
                <a:spcPct val="90000"/>
              </a:lnSpc>
            </a:pPr>
            <a:r>
              <a:rPr lang="en-US" altLang="en-US" sz="2400" dirty="0"/>
              <a:t>③</a:t>
            </a:r>
            <a:r>
              <a:rPr lang="zh-CN" altLang="en-US" sz="2400" dirty="0"/>
              <a:t>护套材料</a:t>
            </a:r>
          </a:p>
          <a:p>
            <a:pPr>
              <a:lnSpc>
                <a:spcPct val="90000"/>
              </a:lnSpc>
            </a:pPr>
            <a:r>
              <a:rPr lang="zh-CN" altLang="en-US" sz="2400" dirty="0"/>
              <a:t>无符号</a:t>
            </a:r>
            <a:r>
              <a:rPr lang="en-US" altLang="zh-CN" sz="2400" dirty="0"/>
              <a:t>—</a:t>
            </a:r>
            <a:r>
              <a:rPr lang="zh-CN" altLang="en-US" sz="2400" dirty="0"/>
              <a:t>当与护套结构代号组合时，表示聚乙烯护套</a:t>
            </a:r>
          </a:p>
          <a:p>
            <a:pPr>
              <a:lnSpc>
                <a:spcPct val="90000"/>
              </a:lnSpc>
            </a:pPr>
            <a:r>
              <a:rPr lang="en-US" altLang="zh-CN" sz="2400" dirty="0"/>
              <a:t>Y—</a:t>
            </a:r>
            <a:r>
              <a:rPr lang="zh-CN" altLang="en-US" sz="2400" dirty="0"/>
              <a:t>聚乙烯护套</a:t>
            </a:r>
          </a:p>
          <a:p>
            <a:pPr>
              <a:lnSpc>
                <a:spcPct val="90000"/>
              </a:lnSpc>
            </a:pPr>
            <a:r>
              <a:rPr lang="en-US" altLang="zh-CN" sz="2400" dirty="0"/>
              <a:t>V—</a:t>
            </a:r>
            <a:r>
              <a:rPr lang="zh-CN" altLang="en-US" sz="2400" dirty="0"/>
              <a:t>聚氯乙烯护套</a:t>
            </a:r>
          </a:p>
          <a:p>
            <a:pPr>
              <a:lnSpc>
                <a:spcPct val="90000"/>
              </a:lnSpc>
            </a:pPr>
            <a:r>
              <a:rPr lang="en-US" altLang="zh-CN" sz="2400" dirty="0"/>
              <a:t>U—</a:t>
            </a:r>
            <a:r>
              <a:rPr lang="zh-CN" altLang="en-US" sz="2400" dirty="0"/>
              <a:t>聚氨酯护套</a:t>
            </a:r>
          </a:p>
          <a:p>
            <a:pPr>
              <a:lnSpc>
                <a:spcPct val="90000"/>
              </a:lnSpc>
            </a:pPr>
            <a:r>
              <a:rPr lang="en-US" altLang="zh-CN" sz="2400" dirty="0"/>
              <a:t>H—</a:t>
            </a:r>
            <a:r>
              <a:rPr lang="zh-CN" altLang="en-US" sz="2400" dirty="0"/>
              <a:t>低烟无卤护套</a:t>
            </a:r>
          </a:p>
          <a:p>
            <a:pPr>
              <a:lnSpc>
                <a:spcPct val="90000"/>
              </a:lnSpc>
            </a:pPr>
            <a:r>
              <a:rPr lang="en-US" altLang="zh-CN" sz="2400" dirty="0"/>
              <a:t>N—</a:t>
            </a:r>
            <a:r>
              <a:rPr lang="zh-CN" altLang="en-US" sz="2400" dirty="0"/>
              <a:t>尼龙护套</a:t>
            </a:r>
          </a:p>
          <a:p>
            <a:pPr>
              <a:lnSpc>
                <a:spcPct val="90000"/>
              </a:lnSpc>
            </a:pPr>
            <a:r>
              <a:rPr lang="en-US" altLang="zh-CN" sz="2400" dirty="0"/>
              <a:t>L—</a:t>
            </a:r>
            <a:r>
              <a:rPr lang="zh-CN" altLang="en-US" sz="2400" dirty="0"/>
              <a:t>铝护套</a:t>
            </a:r>
          </a:p>
          <a:p>
            <a:pPr>
              <a:lnSpc>
                <a:spcPct val="90000"/>
              </a:lnSpc>
            </a:pPr>
            <a:r>
              <a:rPr lang="en-US" altLang="zh-CN" sz="2400" dirty="0"/>
              <a:t>G—</a:t>
            </a:r>
            <a:r>
              <a:rPr lang="zh-CN" altLang="en-US" sz="2400" dirty="0"/>
              <a:t>钢护套</a:t>
            </a:r>
          </a:p>
        </p:txBody>
      </p:sp>
      <p:sp>
        <p:nvSpPr>
          <p:cNvPr id="5"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5">
                                            <p:txEl>
                                              <p:pRg st="0" end="0"/>
                                            </p:txEl>
                                          </p:spTgt>
                                        </p:tgtEl>
                                        <p:attrNameLst>
                                          <p:attrName>style.visibility</p:attrName>
                                        </p:attrNameLst>
                                      </p:cBhvr>
                                      <p:to>
                                        <p:strVal val="visible"/>
                                      </p:to>
                                    </p:set>
                                    <p:anim calcmode="lin" valueType="num">
                                      <p:cBhvr additive="base">
                                        <p:cTn id="20"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754851" y="2137251"/>
            <a:ext cx="9541221" cy="755650"/>
          </a:xfrm>
          <a:prstGeom prst="rect">
            <a:avLst/>
          </a:prstGeom>
          <a:noFill/>
        </p:spPr>
        <p:txBody>
          <a:bodyPr wrap="square" rtlCol="0">
            <a:spAutoFit/>
          </a:bodyPr>
          <a:lstStyle/>
          <a:p>
            <a:pPr>
              <a:lnSpc>
                <a:spcPct val="90000"/>
              </a:lnSpc>
            </a:pPr>
            <a:r>
              <a:rPr lang="zh-CN" altLang="en-US" sz="2400" dirty="0"/>
              <a:t>（</a:t>
            </a:r>
            <a:r>
              <a:rPr lang="en-US" altLang="zh-CN" sz="2400" dirty="0"/>
              <a:t>5</a:t>
            </a:r>
            <a:r>
              <a:rPr lang="zh-CN" altLang="en-US" sz="2400" dirty="0"/>
              <a:t>）外护层代号</a:t>
            </a:r>
          </a:p>
          <a:p>
            <a:pPr>
              <a:lnSpc>
                <a:spcPct val="90000"/>
              </a:lnSpc>
            </a:pPr>
            <a:r>
              <a:rPr lang="zh-CN" altLang="en-US" sz="2400" dirty="0"/>
              <a:t>外护层包含铠装层及外被层，光缆外护层的代号及含义如表</a:t>
            </a:r>
            <a:r>
              <a:rPr lang="en-US" altLang="zh-CN" sz="2400" dirty="0"/>
              <a:t>1-1</a:t>
            </a:r>
            <a:r>
              <a:rPr lang="zh-CN" altLang="en-US" sz="2400" dirty="0"/>
              <a:t>所示。</a:t>
            </a:r>
          </a:p>
        </p:txBody>
      </p:sp>
      <p:sp>
        <p:nvSpPr>
          <p:cNvPr id="5" name="文本框 4"/>
          <p:cNvSpPr txBox="1"/>
          <p:nvPr/>
        </p:nvSpPr>
        <p:spPr>
          <a:xfrm>
            <a:off x="3409661" y="2990532"/>
            <a:ext cx="5080000" cy="337185"/>
          </a:xfrm>
          <a:prstGeom prst="rect">
            <a:avLst/>
          </a:prstGeom>
        </p:spPr>
        <p:txBody>
          <a:bodyPr>
            <a:spAutoFit/>
          </a:bodyPr>
          <a:lstStyle/>
          <a:p>
            <a:pPr marL="0" indent="400050" algn="ctr" defTabSz="266700">
              <a:spcBef>
                <a:spcPct val="0"/>
              </a:spcBef>
              <a:spcAft>
                <a:spcPct val="0"/>
              </a:spcAft>
            </a:pPr>
            <a:r>
              <a:rPr lang="zh-CN" altLang="en-US" sz="1600" dirty="0">
                <a:solidFill>
                  <a:srgbClr val="FF0000"/>
                </a:solidFill>
                <a:latin typeface="宋体" panose="02010600030101010101" pitchFamily="2" charset="-122"/>
                <a:ea typeface="宋体" panose="02010600030101010101" pitchFamily="2" charset="-122"/>
              </a:rPr>
              <a:t>表</a:t>
            </a:r>
            <a:r>
              <a:rPr lang="en-US" altLang="zh-CN" sz="1600" dirty="0">
                <a:solidFill>
                  <a:srgbClr val="FF0000"/>
                </a:solidFill>
                <a:latin typeface="宋体" panose="02010600030101010101" pitchFamily="2" charset="-122"/>
                <a:ea typeface="宋体" panose="02010600030101010101" pitchFamily="2" charset="-122"/>
              </a:rPr>
              <a:t>1-1  </a:t>
            </a:r>
            <a:r>
              <a:rPr lang="zh-CN" altLang="en-US" sz="1600" dirty="0">
                <a:latin typeface="宋体" panose="02010600030101010101" pitchFamily="2" charset="-122"/>
                <a:ea typeface="宋体" panose="02010600030101010101" pitchFamily="2" charset="-122"/>
              </a:rPr>
              <a:t>光缆外护层代号及含义</a:t>
            </a:r>
          </a:p>
        </p:txBody>
      </p:sp>
      <p:graphicFrame>
        <p:nvGraphicFramePr>
          <p:cNvPr id="6" name="表格 5"/>
          <p:cNvGraphicFramePr/>
          <p:nvPr>
            <p:extLst>
              <p:ext uri="{D42A27DB-BD31-4B8C-83A1-F6EECF244321}">
                <p14:modId xmlns:p14="http://schemas.microsoft.com/office/powerpoint/2010/main" val="2817885595"/>
              </p:ext>
            </p:extLst>
          </p:nvPr>
        </p:nvGraphicFramePr>
        <p:xfrm>
          <a:off x="1754851" y="3327718"/>
          <a:ext cx="9312275" cy="3261360"/>
        </p:xfrm>
        <a:graphic>
          <a:graphicData uri="http://schemas.openxmlformats.org/drawingml/2006/table">
            <a:tbl>
              <a:tblPr/>
              <a:tblGrid>
                <a:gridCol w="2025015"/>
                <a:gridCol w="2106930"/>
                <a:gridCol w="1931670"/>
                <a:gridCol w="3248660"/>
              </a:tblGrid>
              <a:tr h="0">
                <a:tc>
                  <a:txBody>
                    <a:bodyPr/>
                    <a:lstStyle/>
                    <a:p>
                      <a:pPr marL="289560" indent="0" algn="ctr">
                        <a:spcBef>
                          <a:spcPct val="0"/>
                        </a:spcBef>
                        <a:spcAft>
                          <a:spcPct val="0"/>
                        </a:spcAft>
                      </a:pPr>
                      <a:r>
                        <a:rPr lang="zh-CN" sz="1800" dirty="0">
                          <a:latin typeface="宋体" panose="02010600030101010101" pitchFamily="2" charset="-122"/>
                          <a:ea typeface="宋体" panose="02010600030101010101" pitchFamily="2" charset="-122"/>
                        </a:rPr>
                        <a:t>铠装层代号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铠装层方式</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外被层代号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外被层材料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0</a:t>
                      </a:r>
                      <a:r>
                        <a:rPr lang="zh-CN" altLang="en-US" sz="1800">
                          <a:latin typeface="宋体" panose="02010600030101010101" pitchFamily="2" charset="-122"/>
                          <a:ea typeface="宋体" panose="02010600030101010101" pitchFamily="2" charset="-122"/>
                        </a:rPr>
                        <a:t>或无符号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无</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0</a:t>
                      </a:r>
                      <a:r>
                        <a:rPr lang="zh-CN" altLang="en-US" sz="1800">
                          <a:latin typeface="宋体" panose="02010600030101010101" pitchFamily="2" charset="-122"/>
                          <a:ea typeface="宋体" panose="02010600030101010101" pitchFamily="2" charset="-122"/>
                        </a:rPr>
                        <a:t>或无符号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无</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钢管</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纤维外被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绕包钢带</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dirty="0">
                          <a:latin typeface="宋体" panose="02010600030101010101" pitchFamily="2" charset="-122"/>
                          <a:ea typeface="宋体" panose="02010600030101010101" pitchFamily="2" charset="-122"/>
                        </a:rPr>
                        <a:t>聚氯乙烯套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单层圆钢丝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聚乙烯套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33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双层圆钢丝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4</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聚乙烯套加覆尼龙套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4</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不锈钢带</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尼龙套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镀铬钢带</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6</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400050" algn="ctr">
                        <a:spcBef>
                          <a:spcPct val="0"/>
                        </a:spcBef>
                        <a:spcAft>
                          <a:spcPct val="0"/>
                        </a:spcAft>
                      </a:pPr>
                      <a:r>
                        <a:rPr lang="zh-CN" sz="1800">
                          <a:latin typeface="宋体" panose="02010600030101010101" pitchFamily="2" charset="-122"/>
                          <a:ea typeface="宋体" panose="02010600030101010101" pitchFamily="2" charset="-122"/>
                        </a:rPr>
                        <a:t>阻燃聚乙烯套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6</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非金属丝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7</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尼龙套加覆聚乙烯套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7</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非金属带</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低烟无卤阻燃聚烯烃套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非金属杆</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800">
                          <a:latin typeface="宋体" panose="02010600030101010101" pitchFamily="2" charset="-122"/>
                          <a:ea typeface="宋体" panose="02010600030101010101" pitchFamily="2" charset="-122"/>
                        </a:rPr>
                        <a:t>9</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800">
                          <a:latin typeface="宋体" panose="02010600030101010101" pitchFamily="2" charset="-122"/>
                          <a:ea typeface="宋体" panose="02010600030101010101" pitchFamily="2" charset="-122"/>
                        </a:rPr>
                        <a:t>聚氨酯套</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289560" indent="0" algn="ctr">
                        <a:spcBef>
                          <a:spcPct val="0"/>
                        </a:spcBef>
                        <a:spcAft>
                          <a:spcPct val="0"/>
                        </a:spcAft>
                      </a:pPr>
                      <a:r>
                        <a:rPr lang="en-US" altLang="zh-CN" sz="1600">
                          <a:latin typeface="宋体" panose="02010600030101010101" pitchFamily="2" charset="-122"/>
                          <a:ea typeface="宋体" panose="02010600030101010101" pitchFamily="2" charset="-122"/>
                        </a:rPr>
                        <a:t>88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zh-CN" sz="1600" dirty="0">
                          <a:latin typeface="宋体" panose="02010600030101010101" pitchFamily="2" charset="-122"/>
                          <a:ea typeface="宋体" panose="02010600030101010101" pitchFamily="2" charset="-122"/>
                        </a:rPr>
                        <a:t>双层非金属杆</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600" dirty="0">
                          <a:latin typeface="宋体" panose="02010600030101010101" pitchFamily="2" charset="-122"/>
                          <a:ea typeface="宋体" panose="02010600030101010101" pitchFamily="2" charset="-122"/>
                        </a:rPr>
                        <a:t>-</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289560" indent="0" algn="ctr">
                        <a:spcBef>
                          <a:spcPct val="0"/>
                        </a:spcBef>
                        <a:spcAft>
                          <a:spcPct val="0"/>
                        </a:spcAft>
                      </a:pPr>
                      <a:r>
                        <a:rPr lang="en-US" altLang="zh-CN" sz="1600" dirty="0">
                          <a:latin typeface="宋体" panose="02010600030101010101" pitchFamily="2" charset="-122"/>
                          <a:ea typeface="宋体" panose="02010600030101010101" pitchFamily="2" charset="-122"/>
                        </a:rPr>
                        <a:t>-</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
        <p:nvSpPr>
          <p:cNvPr id="7"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光缆型式</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additive="base">
                                        <p:cTn id="20"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4" name="文本框 3"/>
          <p:cNvSpPr txBox="1"/>
          <p:nvPr/>
        </p:nvSpPr>
        <p:spPr>
          <a:xfrm>
            <a:off x="1450051" y="2602230"/>
            <a:ext cx="10342245" cy="2748280"/>
          </a:xfrm>
          <a:prstGeom prst="rect">
            <a:avLst/>
          </a:prstGeom>
          <a:noFill/>
        </p:spPr>
        <p:txBody>
          <a:bodyPr wrap="square" rtlCol="0">
            <a:spAutoFit/>
          </a:bodyPr>
          <a:lstStyle/>
          <a:p>
            <a:pPr>
              <a:lnSpc>
                <a:spcPct val="90000"/>
              </a:lnSpc>
            </a:pPr>
            <a:r>
              <a:rPr lang="zh-CN" altLang="en-US" sz="2400" dirty="0" smtClean="0"/>
              <a:t>       光缆</a:t>
            </a:r>
            <a:r>
              <a:rPr lang="zh-CN" altLang="en-US" sz="2400" dirty="0"/>
              <a:t>规格由光纤数目和光纤类别组成。同一根光缆中含有两种及以上规格的光纤时，不同规格代号之间用</a:t>
            </a:r>
            <a:r>
              <a:rPr lang="en-US" altLang="zh-CN" sz="2400" dirty="0"/>
              <a:t>“+”</a:t>
            </a:r>
            <a:r>
              <a:rPr lang="zh-CN" altLang="en-US" sz="2400" dirty="0"/>
              <a:t>连接。</a:t>
            </a:r>
          </a:p>
          <a:p>
            <a:pPr>
              <a:lnSpc>
                <a:spcPct val="90000"/>
              </a:lnSpc>
            </a:pPr>
            <a:r>
              <a:rPr lang="zh-CN" altLang="en-US" sz="2400" dirty="0" smtClean="0"/>
              <a:t>    （</a:t>
            </a:r>
            <a:r>
              <a:rPr lang="en-US" altLang="zh-CN" sz="2400" dirty="0" smtClean="0"/>
              <a:t>1</a:t>
            </a:r>
            <a:r>
              <a:rPr lang="zh-CN" altLang="en-US" sz="2400" dirty="0"/>
              <a:t>）光纤数目代号</a:t>
            </a:r>
          </a:p>
          <a:p>
            <a:pPr>
              <a:lnSpc>
                <a:spcPct val="90000"/>
              </a:lnSpc>
            </a:pPr>
            <a:r>
              <a:rPr lang="zh-CN" altLang="en-US" sz="2400" dirty="0"/>
              <a:t>光纤数目代号是指光缆中光纤的实际芯数，通常用阿拉伯数字表示。</a:t>
            </a:r>
          </a:p>
          <a:p>
            <a:pPr>
              <a:lnSpc>
                <a:spcPct val="90000"/>
              </a:lnSpc>
            </a:pPr>
            <a:r>
              <a:rPr lang="zh-CN" altLang="en-US" sz="2400" dirty="0" smtClean="0"/>
              <a:t>    （</a:t>
            </a:r>
            <a:r>
              <a:rPr lang="en-US" altLang="zh-CN" sz="2400" dirty="0"/>
              <a:t>2</a:t>
            </a:r>
            <a:r>
              <a:rPr lang="zh-CN" altLang="en-US" sz="2400" dirty="0"/>
              <a:t>）光纤类别代号</a:t>
            </a:r>
          </a:p>
          <a:p>
            <a:pPr>
              <a:lnSpc>
                <a:spcPct val="90000"/>
              </a:lnSpc>
            </a:pPr>
            <a:r>
              <a:rPr lang="zh-CN" altLang="en-US" sz="2400" dirty="0"/>
              <a:t>根据</a:t>
            </a:r>
            <a:r>
              <a:rPr lang="en-US" altLang="zh-CN" sz="2400" dirty="0"/>
              <a:t>YD/T 908-2020</a:t>
            </a:r>
            <a:r>
              <a:rPr lang="zh-CN" altLang="en-US" sz="2400" dirty="0"/>
              <a:t>《光缆型号命名方法》标准，通常用大写字母</a:t>
            </a:r>
            <a:r>
              <a:rPr lang="en-US" altLang="zh-CN" sz="2400" dirty="0"/>
              <a:t>A</a:t>
            </a:r>
            <a:r>
              <a:rPr lang="zh-CN" altLang="en-US" sz="2400" dirty="0"/>
              <a:t>、</a:t>
            </a:r>
            <a:r>
              <a:rPr lang="en-US" altLang="zh-CN" sz="2400" dirty="0"/>
              <a:t>B</a:t>
            </a:r>
            <a:r>
              <a:rPr lang="zh-CN" altLang="en-US" sz="2400" dirty="0"/>
              <a:t>分别表示多模光纤、单模光纤。除此之外，再以小写字母和数字表示不同具体类型的光纤。单模光纤代号表</a:t>
            </a:r>
            <a:r>
              <a:rPr lang="en-US" altLang="zh-CN" sz="2400" dirty="0"/>
              <a:t>1-2</a:t>
            </a:r>
            <a:r>
              <a:rPr lang="zh-CN" altLang="en-US" sz="2400" dirty="0"/>
              <a:t>所示。</a:t>
            </a:r>
          </a:p>
        </p:txBody>
      </p:sp>
      <p:sp>
        <p:nvSpPr>
          <p:cNvPr id="7"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光缆规格</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additive="base">
                                        <p:cTn id="20"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7"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光缆规格</a:t>
            </a:r>
          </a:p>
        </p:txBody>
      </p:sp>
      <p:graphicFrame>
        <p:nvGraphicFramePr>
          <p:cNvPr id="5" name="表格 4"/>
          <p:cNvGraphicFramePr/>
          <p:nvPr/>
        </p:nvGraphicFramePr>
        <p:xfrm>
          <a:off x="2933065" y="2376170"/>
          <a:ext cx="4856480" cy="4389120"/>
        </p:xfrm>
        <a:graphic>
          <a:graphicData uri="http://schemas.openxmlformats.org/drawingml/2006/table">
            <a:tbl>
              <a:tblPr/>
              <a:tblGrid>
                <a:gridCol w="2041525"/>
                <a:gridCol w="2814955"/>
              </a:tblGrid>
              <a:tr h="0">
                <a:tc>
                  <a:txBody>
                    <a:bodyPr/>
                    <a:lstStyle/>
                    <a:p>
                      <a:pPr algn="ctr">
                        <a:spcBef>
                          <a:spcPct val="0"/>
                        </a:spcBef>
                        <a:spcAft>
                          <a:spcPct val="0"/>
                        </a:spcAft>
                      </a:pPr>
                      <a:r>
                        <a:rPr lang="zh-CN" sz="1600">
                          <a:latin typeface="宋体" panose="02010600030101010101" pitchFamily="2" charset="-122"/>
                          <a:ea typeface="宋体" panose="02010600030101010101" pitchFamily="2" charset="-122"/>
                        </a:rPr>
                        <a:t>分类代码</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600">
                          <a:latin typeface="宋体" panose="02010600030101010101" pitchFamily="2" charset="-122"/>
                          <a:ea typeface="宋体" panose="02010600030101010101" pitchFamily="2" charset="-122"/>
                        </a:rPr>
                        <a:t>名称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非色散位移光纤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B1.2a</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rowSpan="5">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截止波长位移光纤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B1.2b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B1.2c</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B1.2d</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B1.2e</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B w="6350" cap="flat" cmpd="sng">
                      <a:solidFill>
                        <a:srgbClr val="000008"/>
                      </a:solidFill>
                      <a:prstDash val="solid"/>
                      <a:headEnd type="none" w="med" len="med"/>
                      <a:tailEnd type="none" w="med" len="med"/>
                    </a:lnB>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B1.3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波长段扩展的非色散位移光纤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B2a</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rowSpan="2">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色散位移光纤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B2b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B w="6350" cap="flat" cmpd="sng">
                      <a:solidFill>
                        <a:srgbClr val="000008"/>
                      </a:solidFill>
                      <a:prstDash val="solid"/>
                      <a:headEnd type="none" w="med" len="med"/>
                      <a:tailEnd type="none" w="med" len="med"/>
                    </a:lnB>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B4c</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rowSpan="3">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非零色散位移光纤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B4d</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B4e</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B w="6350" cap="flat" cmpd="sng">
                      <a:solidFill>
                        <a:srgbClr val="000008"/>
                      </a:solidFill>
                      <a:prstDash val="solid"/>
                      <a:headEnd type="none" w="med" len="med"/>
                      <a:tailEnd type="none" w="med" len="med"/>
                    </a:lnB>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宽波长段传输用非零色散光纤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B6.a1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rowSpan="4">
                  <a:txBody>
                    <a:bodyPr/>
                    <a:lstStyle/>
                    <a:p>
                      <a:pPr marL="0" indent="0" algn="ctr">
                        <a:spcBef>
                          <a:spcPct val="0"/>
                        </a:spcBef>
                        <a:spcAft>
                          <a:spcPct val="0"/>
                        </a:spcAft>
                      </a:pPr>
                      <a:r>
                        <a:rPr lang="zh-CN" sz="1600">
                          <a:latin typeface="宋体" panose="02010600030101010101" pitchFamily="2" charset="-122"/>
                          <a:ea typeface="宋体" panose="02010600030101010101" pitchFamily="2" charset="-122"/>
                        </a:rPr>
                        <a:t>接入网用弯曲损耗不敏感光纤</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B6.a2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B6.b2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tcPr>
                </a:tc>
              </a:tr>
              <a:tr h="0">
                <a:tc>
                  <a:txBody>
                    <a:bodyPr/>
                    <a:lstStyle/>
                    <a:p>
                      <a:pPr marL="0" indent="0" algn="ctr">
                        <a:spcBef>
                          <a:spcPct val="0"/>
                        </a:spcBef>
                        <a:spcAft>
                          <a:spcPct val="0"/>
                        </a:spcAft>
                      </a:pPr>
                      <a:r>
                        <a:rPr lang="en-US" altLang="zh-CN" sz="1600">
                          <a:latin typeface="宋体" panose="02010600030101010101" pitchFamily="2" charset="-122"/>
                          <a:ea typeface="宋体" panose="02010600030101010101" pitchFamily="2" charset="-122"/>
                        </a:rPr>
                        <a:t>B6.b3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B w="6350" cap="flat" cmpd="sng">
                      <a:solidFill>
                        <a:srgbClr val="000008"/>
                      </a:solidFill>
                      <a:prstDash val="solid"/>
                      <a:headEnd type="none" w="med" len="med"/>
                      <a:tailEnd type="none" w="med" len="med"/>
                    </a:lnB>
                  </a:tcPr>
                </a:tc>
              </a:tr>
            </a:tbl>
          </a:graphicData>
        </a:graphic>
      </p:graphicFrame>
      <p:sp>
        <p:nvSpPr>
          <p:cNvPr id="6" name="文本框 5"/>
          <p:cNvSpPr txBox="1"/>
          <p:nvPr/>
        </p:nvSpPr>
        <p:spPr>
          <a:xfrm>
            <a:off x="2821305" y="2039303"/>
            <a:ext cx="5080000" cy="337185"/>
          </a:xfrm>
          <a:prstGeom prst="rect">
            <a:avLst/>
          </a:prstGeom>
        </p:spPr>
        <p:txBody>
          <a:bodyPr>
            <a:spAutoFit/>
          </a:bodyPr>
          <a:lstStyle/>
          <a:p>
            <a:pPr marL="0" indent="0" algn="ctr" defTabSz="266700">
              <a:spcBef>
                <a:spcPct val="0"/>
              </a:spcBef>
              <a:spcAft>
                <a:spcPct val="0"/>
              </a:spcAft>
            </a:pPr>
            <a:r>
              <a:rPr lang="zh-CN" altLang="en-US" sz="1600">
                <a:solidFill>
                  <a:srgbClr val="FF0000"/>
                </a:solidFill>
                <a:latin typeface="宋体" panose="02010600030101010101" pitchFamily="2" charset="-122"/>
                <a:ea typeface="宋体" panose="02010600030101010101" pitchFamily="2" charset="-122"/>
              </a:rPr>
              <a:t>表</a:t>
            </a:r>
            <a:r>
              <a:rPr lang="en-US" altLang="zh-CN" sz="1600">
                <a:solidFill>
                  <a:srgbClr val="FF0000"/>
                </a:solidFill>
                <a:latin typeface="宋体" panose="02010600030101010101" pitchFamily="2" charset="-122"/>
                <a:ea typeface="宋体" panose="02010600030101010101" pitchFamily="2" charset="-122"/>
              </a:rPr>
              <a:t>1-2</a:t>
            </a:r>
            <a:r>
              <a:rPr lang="en-US" altLang="zh-CN" sz="1600">
                <a:latin typeface="宋体" panose="02010600030101010101" pitchFamily="2" charset="-122"/>
                <a:ea typeface="宋体" panose="02010600030101010101" pitchFamily="2" charset="-122"/>
              </a:rPr>
              <a:t> </a:t>
            </a:r>
            <a:r>
              <a:rPr lang="zh-CN" altLang="en-US" sz="1600">
                <a:latin typeface="宋体" panose="02010600030101010101" pitchFamily="2" charset="-122"/>
                <a:ea typeface="宋体" panose="02010600030101010101" pitchFamily="2" charset="-122"/>
              </a:rPr>
              <a:t>单模光纤代号及名称</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additive="base">
                                        <p:cTn id="20"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7"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光缆规格</a:t>
            </a:r>
          </a:p>
        </p:txBody>
      </p:sp>
      <p:graphicFrame>
        <p:nvGraphicFramePr>
          <p:cNvPr id="4" name="表格 3"/>
          <p:cNvGraphicFramePr/>
          <p:nvPr/>
        </p:nvGraphicFramePr>
        <p:xfrm>
          <a:off x="3820478" y="2052955"/>
          <a:ext cx="6565265" cy="4693920"/>
        </p:xfrm>
        <a:graphic>
          <a:graphicData uri="http://schemas.openxmlformats.org/drawingml/2006/table">
            <a:tbl>
              <a:tblPr/>
              <a:tblGrid>
                <a:gridCol w="955040"/>
                <a:gridCol w="1190625"/>
                <a:gridCol w="959485"/>
                <a:gridCol w="1376680"/>
                <a:gridCol w="2083435"/>
              </a:tblGrid>
              <a:tr h="0">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分类代码</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特性</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纤芯直径（</a:t>
                      </a:r>
                      <a:r>
                        <a:rPr lang="en-US" altLang="zh-CN" sz="1400">
                          <a:latin typeface="宋体" panose="02010600030101010101" pitchFamily="2" charset="-122"/>
                          <a:ea typeface="宋体" panose="02010600030101010101" pitchFamily="2" charset="-122"/>
                        </a:rPr>
                        <a:t>mm</a:t>
                      </a:r>
                      <a:r>
                        <a:rPr lang="zh-CN" altLang="en-US" sz="1400">
                          <a:latin typeface="宋体" panose="02010600030101010101" pitchFamily="2" charset="-122"/>
                          <a:ea typeface="宋体" panose="02010600030101010101" pitchFamily="2" charset="-122"/>
                        </a:rPr>
                        <a:t>）</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包层直径（</a:t>
                      </a:r>
                      <a:r>
                        <a:rPr lang="en-US" altLang="zh-CN" sz="1400">
                          <a:latin typeface="宋体" panose="02010600030101010101" pitchFamily="2" charset="-122"/>
                          <a:ea typeface="宋体" panose="02010600030101010101" pitchFamily="2" charset="-122"/>
                        </a:rPr>
                        <a:t>mm</a:t>
                      </a:r>
                      <a:r>
                        <a:rPr lang="zh-CN" altLang="en-US" sz="1400">
                          <a:latin typeface="宋体" panose="02010600030101010101" pitchFamily="2" charset="-122"/>
                          <a:ea typeface="宋体" panose="02010600030101010101" pitchFamily="2" charset="-122"/>
                        </a:rPr>
                        <a:t>）</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纤芯及包层材料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A1a.1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50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A1a.2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50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A1a.3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50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A1b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62.5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A1d</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140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A2a</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140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A2b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240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A2c</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280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A3a</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300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二氧化硅芯、塑料包层</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A3b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380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二氧化硅芯、塑料包层</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A3c</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230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二氧化硅芯、塑料包层</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A4a</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965</a:t>
                      </a:r>
                      <a:r>
                        <a:rPr lang="zh-CN" altLang="en-US" sz="1400">
                          <a:latin typeface="宋体" panose="02010600030101010101" pitchFamily="2" charset="-122"/>
                          <a:ea typeface="宋体" panose="02010600030101010101" pitchFamily="2" charset="-122"/>
                        </a:rPr>
                        <a:t>～</a:t>
                      </a:r>
                      <a:r>
                        <a:rPr lang="en-US" altLang="zh-CN" sz="1400">
                          <a:latin typeface="宋体" panose="02010600030101010101" pitchFamily="2" charset="-122"/>
                          <a:ea typeface="宋体" panose="02010600030101010101" pitchFamily="2" charset="-122"/>
                        </a:rPr>
                        <a:t>985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1000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A4b</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715</a:t>
                      </a:r>
                      <a:r>
                        <a:rPr lang="zh-CN" altLang="en-US" sz="1400">
                          <a:latin typeface="宋体" panose="02010600030101010101" pitchFamily="2" charset="-122"/>
                          <a:ea typeface="宋体" panose="02010600030101010101" pitchFamily="2" charset="-122"/>
                        </a:rPr>
                        <a:t>～</a:t>
                      </a:r>
                      <a:r>
                        <a:rPr lang="en-US" altLang="zh-CN" sz="1400">
                          <a:latin typeface="宋体" panose="02010600030101010101" pitchFamily="2" charset="-122"/>
                          <a:ea typeface="宋体" panose="02010600030101010101" pitchFamily="2" charset="-122"/>
                        </a:rPr>
                        <a:t>735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750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A4c</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465</a:t>
                      </a:r>
                      <a:r>
                        <a:rPr lang="zh-CN" altLang="en-US" sz="1400">
                          <a:latin typeface="宋体" panose="02010600030101010101" pitchFamily="2" charset="-122"/>
                          <a:ea typeface="宋体" panose="02010600030101010101" pitchFamily="2" charset="-122"/>
                        </a:rPr>
                        <a:t>～</a:t>
                      </a:r>
                      <a:r>
                        <a:rPr lang="en-US" altLang="zh-CN" sz="1400">
                          <a:latin typeface="宋体" panose="02010600030101010101" pitchFamily="2" charset="-122"/>
                          <a:ea typeface="宋体" panose="02010600030101010101" pitchFamily="2" charset="-122"/>
                        </a:rPr>
                        <a:t>485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500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A4d</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突变折射率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965</a:t>
                      </a:r>
                      <a:r>
                        <a:rPr lang="zh-CN" altLang="en-US" sz="1400">
                          <a:latin typeface="宋体" panose="02010600030101010101" pitchFamily="2" charset="-122"/>
                          <a:ea typeface="宋体" panose="02010600030101010101" pitchFamily="2" charset="-122"/>
                        </a:rPr>
                        <a:t>～</a:t>
                      </a:r>
                      <a:r>
                        <a:rPr lang="en-US" altLang="zh-CN" sz="1400">
                          <a:latin typeface="宋体" panose="02010600030101010101" pitchFamily="2" charset="-122"/>
                          <a:ea typeface="宋体" panose="02010600030101010101" pitchFamily="2" charset="-122"/>
                        </a:rPr>
                        <a:t>985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1000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A4e</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渐变或多阶折射率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≥500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750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A4f</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200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490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A4g</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120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490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A4h</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渐变折射率</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62.5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en-US" altLang="zh-CN" sz="1400">
                          <a:latin typeface="宋体" panose="02010600030101010101" pitchFamily="2" charset="-122"/>
                          <a:ea typeface="宋体" panose="02010600030101010101" pitchFamily="2" charset="-122"/>
                        </a:rPr>
                        <a:t>245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algn="ctr">
                        <a:spcBef>
                          <a:spcPct val="0"/>
                        </a:spcBef>
                        <a:spcAft>
                          <a:spcPct val="0"/>
                        </a:spcAft>
                      </a:pPr>
                      <a:r>
                        <a:rPr lang="zh-CN" sz="1400">
                          <a:latin typeface="宋体" panose="02010600030101010101" pitchFamily="2" charset="-122"/>
                          <a:ea typeface="宋体" panose="02010600030101010101" pitchFamily="2" charset="-122"/>
                        </a:rPr>
                        <a:t>塑料</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
        <p:nvSpPr>
          <p:cNvPr id="5" name="文本框 4"/>
          <p:cNvSpPr txBox="1"/>
          <p:nvPr/>
        </p:nvSpPr>
        <p:spPr>
          <a:xfrm>
            <a:off x="4635500" y="1702118"/>
            <a:ext cx="5080000" cy="337185"/>
          </a:xfrm>
          <a:prstGeom prst="rect">
            <a:avLst/>
          </a:prstGeom>
        </p:spPr>
        <p:txBody>
          <a:bodyPr>
            <a:spAutoFit/>
          </a:bodyPr>
          <a:lstStyle/>
          <a:p>
            <a:pPr marL="0" indent="0" algn="ctr" defTabSz="266700">
              <a:spcBef>
                <a:spcPct val="0"/>
              </a:spcBef>
              <a:spcAft>
                <a:spcPct val="0"/>
              </a:spcAft>
            </a:pPr>
            <a:r>
              <a:rPr lang="zh-CN" altLang="en-US" sz="1600">
                <a:latin typeface="宋体" panose="02010600030101010101" pitchFamily="2" charset="-122"/>
                <a:ea typeface="宋体" panose="02010600030101010101" pitchFamily="2" charset="-122"/>
              </a:rPr>
              <a:t>多模光纤代号及特性表</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additive="base">
                                        <p:cTn id="20"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1.3.3  </a:t>
            </a:r>
            <a:r>
              <a:rPr lang="zh-CN" altLang="en-US" sz="3200" dirty="0">
                <a:solidFill>
                  <a:schemeClr val="bg1"/>
                </a:solidFill>
                <a:latin typeface="微软雅黑" panose="020B0503020204020204" pitchFamily="34" charset="-122"/>
                <a:ea typeface="微软雅黑" panose="020B0503020204020204" pitchFamily="34" charset="-122"/>
              </a:rPr>
              <a:t>光缆型号</a:t>
            </a:r>
          </a:p>
        </p:txBody>
      </p:sp>
      <p:sp>
        <p:nvSpPr>
          <p:cNvPr id="7"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3.</a:t>
            </a:r>
            <a:r>
              <a:rPr lang="zh-CN" altLang="en-US" sz="2800" b="1" dirty="0">
                <a:latin typeface="等线" panose="02010600030101010101" pitchFamily="2" charset="-122"/>
              </a:rPr>
              <a:t>特殊性能标识</a:t>
            </a:r>
          </a:p>
        </p:txBody>
      </p:sp>
      <p:sp>
        <p:nvSpPr>
          <p:cNvPr id="6" name="文本框 5"/>
          <p:cNvSpPr txBox="1"/>
          <p:nvPr/>
        </p:nvSpPr>
        <p:spPr>
          <a:xfrm>
            <a:off x="1250950" y="2039620"/>
            <a:ext cx="9540240" cy="829945"/>
          </a:xfrm>
          <a:prstGeom prst="rect">
            <a:avLst/>
          </a:prstGeom>
          <a:noFill/>
        </p:spPr>
        <p:txBody>
          <a:bodyPr wrap="square" rtlCol="0">
            <a:spAutoFit/>
          </a:bodyPr>
          <a:lstStyle/>
          <a:p>
            <a:r>
              <a:rPr lang="zh-CN" altLang="en-US" sz="2400" dirty="0" smtClean="0"/>
              <a:t>       对于</a:t>
            </a:r>
            <a:r>
              <a:rPr lang="zh-CN" altLang="en-US" sz="2400" dirty="0"/>
              <a:t>光缆某些特殊性能可加相应标识代号。不同类别的特殊性能代号间可用</a:t>
            </a:r>
            <a:r>
              <a:rPr lang="en-US" altLang="zh-CN" sz="2400" dirty="0"/>
              <a:t>“/”</a:t>
            </a:r>
            <a:r>
              <a:rPr lang="zh-CN" altLang="en-US" sz="2400" dirty="0"/>
              <a:t>分开。</a:t>
            </a:r>
          </a:p>
        </p:txBody>
      </p:sp>
      <p:graphicFrame>
        <p:nvGraphicFramePr>
          <p:cNvPr id="8" name="表格 7"/>
          <p:cNvGraphicFramePr/>
          <p:nvPr>
            <p:extLst>
              <p:ext uri="{D42A27DB-BD31-4B8C-83A1-F6EECF244321}">
                <p14:modId xmlns:p14="http://schemas.microsoft.com/office/powerpoint/2010/main" val="3558588826"/>
              </p:ext>
            </p:extLst>
          </p:nvPr>
        </p:nvGraphicFramePr>
        <p:xfrm>
          <a:off x="4914669" y="2627630"/>
          <a:ext cx="4857750" cy="4114800"/>
        </p:xfrm>
        <a:graphic>
          <a:graphicData uri="http://schemas.openxmlformats.org/drawingml/2006/table">
            <a:tbl>
              <a:tblPr/>
              <a:tblGrid>
                <a:gridCol w="1951990"/>
                <a:gridCol w="2905760"/>
              </a:tblGrid>
              <a:tr h="0">
                <a:tc>
                  <a:txBody>
                    <a:bodyPr/>
                    <a:lstStyle/>
                    <a:p>
                      <a:pPr marL="0" indent="0" algn="ctr">
                        <a:spcBef>
                          <a:spcPct val="0"/>
                        </a:spcBef>
                        <a:spcAft>
                          <a:spcPct val="0"/>
                        </a:spcAft>
                      </a:pPr>
                      <a:r>
                        <a:rPr lang="zh-CN" sz="1800" dirty="0">
                          <a:latin typeface="宋体" panose="02010600030101010101" pitchFamily="2" charset="-122"/>
                          <a:ea typeface="宋体" panose="02010600030101010101" pitchFamily="2" charset="-122"/>
                        </a:rPr>
                        <a:t>代号</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含义</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W</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无卤</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dirty="0">
                          <a:latin typeface="宋体" panose="02010600030101010101" pitchFamily="2" charset="-122"/>
                          <a:ea typeface="宋体" panose="02010600030101010101" pitchFamily="2" charset="-122"/>
                        </a:rPr>
                        <a:t>D</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低烟</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Z</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单根阻燃</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ZA</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成束阻燃</a:t>
                      </a:r>
                      <a:r>
                        <a:rPr lang="en-US" altLang="zh-CN" sz="1800">
                          <a:latin typeface="宋体" panose="02010600030101010101" pitchFamily="2" charset="-122"/>
                          <a:ea typeface="宋体" panose="02010600030101010101" pitchFamily="2" charset="-122"/>
                        </a:rPr>
                        <a:t>A</a:t>
                      </a:r>
                      <a:r>
                        <a:rPr lang="zh-CN" altLang="en-US" sz="1800">
                          <a:latin typeface="宋体" panose="02010600030101010101" pitchFamily="2" charset="-122"/>
                          <a:ea typeface="宋体" panose="02010600030101010101" pitchFamily="2" charset="-122"/>
                        </a:rPr>
                        <a:t>类</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ZB</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成束阻燃</a:t>
                      </a:r>
                      <a:r>
                        <a:rPr lang="en-US" altLang="zh-CN" sz="1800">
                          <a:latin typeface="宋体" panose="02010600030101010101" pitchFamily="2" charset="-122"/>
                          <a:ea typeface="宋体" panose="02010600030101010101" pitchFamily="2" charset="-122"/>
                        </a:rPr>
                        <a:t>B</a:t>
                      </a:r>
                      <a:r>
                        <a:rPr lang="zh-CN" altLang="en-US" sz="1800">
                          <a:latin typeface="宋体" panose="02010600030101010101" pitchFamily="2" charset="-122"/>
                          <a:ea typeface="宋体" panose="02010600030101010101" pitchFamily="2" charset="-122"/>
                        </a:rPr>
                        <a:t>类</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ZC</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成束阻燃</a:t>
                      </a:r>
                      <a:r>
                        <a:rPr lang="en-US" altLang="zh-CN" sz="1800">
                          <a:latin typeface="宋体" panose="02010600030101010101" pitchFamily="2" charset="-122"/>
                          <a:ea typeface="宋体" panose="02010600030101010101" pitchFamily="2" charset="-122"/>
                        </a:rPr>
                        <a:t>C</a:t>
                      </a:r>
                      <a:r>
                        <a:rPr lang="zh-CN" altLang="en-US" sz="1800">
                          <a:latin typeface="宋体" panose="02010600030101010101" pitchFamily="2" charset="-122"/>
                          <a:ea typeface="宋体" panose="02010600030101010101" pitchFamily="2" charset="-122"/>
                        </a:rPr>
                        <a:t>类</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ZD</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成束阻燃</a:t>
                      </a:r>
                      <a:r>
                        <a:rPr lang="en-US" altLang="zh-CN" sz="1800">
                          <a:latin typeface="宋体" panose="02010600030101010101" pitchFamily="2" charset="-122"/>
                          <a:ea typeface="宋体" panose="02010600030101010101" pitchFamily="2" charset="-122"/>
                        </a:rPr>
                        <a:t>D</a:t>
                      </a:r>
                      <a:r>
                        <a:rPr lang="zh-CN" altLang="en-US" sz="1800">
                          <a:latin typeface="宋体" panose="02010600030101010101" pitchFamily="2" charset="-122"/>
                          <a:ea typeface="宋体" panose="02010600030101010101" pitchFamily="2" charset="-122"/>
                        </a:rPr>
                        <a:t>类</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NI</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altLang="en-US" sz="1800">
                          <a:latin typeface="宋体" panose="02010600030101010101" pitchFamily="2" charset="-122"/>
                          <a:ea typeface="宋体" panose="02010600030101010101" pitchFamily="2" charset="-122"/>
                        </a:rPr>
                        <a:t>“一”字形耐火</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NU</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“U”</a:t>
                      </a:r>
                      <a:r>
                        <a:rPr lang="zh-CN" altLang="en-US" sz="1800">
                          <a:latin typeface="宋体" panose="02010600030101010101" pitchFamily="2" charset="-122"/>
                          <a:ea typeface="宋体" panose="02010600030101010101" pitchFamily="2" charset="-122"/>
                        </a:rPr>
                        <a:t>字形耐火</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NUJ</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“U”</a:t>
                      </a:r>
                      <a:r>
                        <a:rPr lang="zh-CN" altLang="en-US" sz="1800">
                          <a:latin typeface="宋体" panose="02010600030101010101" pitchFamily="2" charset="-122"/>
                          <a:ea typeface="宋体" panose="02010600030101010101" pitchFamily="2" charset="-122"/>
                        </a:rPr>
                        <a:t>字形耐火加冲击</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RFID</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带有电子标签</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AOC</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有源光缆</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I</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a:latin typeface="宋体" panose="02010600030101010101" pitchFamily="2" charset="-122"/>
                          <a:ea typeface="宋体" panose="02010600030101010101" pitchFamily="2" charset="-122"/>
                        </a:rPr>
                        <a:t>含隐形光缆单元</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800">
                          <a:latin typeface="宋体" panose="02010600030101010101" pitchFamily="2" charset="-122"/>
                          <a:ea typeface="宋体" panose="02010600030101010101" pitchFamily="2" charset="-122"/>
                        </a:rPr>
                        <a:t>F</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800" dirty="0">
                          <a:latin typeface="宋体" panose="02010600030101010101" pitchFamily="2" charset="-122"/>
                          <a:ea typeface="宋体" panose="02010600030101010101" pitchFamily="2" charset="-122"/>
                        </a:rPr>
                        <a:t>强调缆中材料全为非金属</a:t>
                      </a:r>
                    </a:p>
                  </a:txBody>
                  <a:tcPr marL="68580" marR="68580" marT="0" marB="0">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7">
                                            <p:txEl>
                                              <p:pRg st="0" end="0"/>
                                            </p:txEl>
                                          </p:spTgt>
                                        </p:tgtEl>
                                        <p:attrNameLst>
                                          <p:attrName>style.visibility</p:attrName>
                                        </p:attrNameLst>
                                      </p:cBhvr>
                                      <p:to>
                                        <p:strVal val="visible"/>
                                      </p:to>
                                    </p:set>
                                    <p:anim calcmode="lin" valueType="num">
                                      <p:cBhvr additive="base">
                                        <p:cTn id="20"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49133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1.1.2  </a:t>
            </a:r>
            <a:r>
              <a:rPr lang="zh-CN" altLang="en-US" sz="3200" dirty="0">
                <a:solidFill>
                  <a:schemeClr val="bg1"/>
                </a:solidFill>
                <a:latin typeface="微软雅黑" panose="020B0503020204020204" pitchFamily="34" charset="-122"/>
                <a:ea typeface="微软雅黑" panose="020B0503020204020204" pitchFamily="34" charset="-122"/>
              </a:rPr>
              <a:t>光缆线路网构成</a:t>
            </a:r>
          </a:p>
        </p:txBody>
      </p:sp>
      <p:sp>
        <p:nvSpPr>
          <p:cNvPr id="11268" name="文本框 7"/>
          <p:cNvSpPr txBox="1"/>
          <p:nvPr/>
        </p:nvSpPr>
        <p:spPr>
          <a:xfrm>
            <a:off x="625475" y="1473200"/>
            <a:ext cx="11114088" cy="2368550"/>
          </a:xfrm>
          <a:prstGeom prst="rect">
            <a:avLst/>
          </a:prstGeom>
          <a:noFill/>
          <a:ln w="9525">
            <a:noFill/>
          </a:ln>
        </p:spPr>
        <p:txBody>
          <a:bodyPr>
            <a:spAutoFit/>
          </a:bodyPr>
          <a:lstStyle/>
          <a:p>
            <a:r>
              <a:rPr lang="zh-CN" altLang="en-US" sz="2800" b="1" dirty="0">
                <a:latin typeface="等线" panose="02010600030101010101" pitchFamily="2" charset="-122"/>
              </a:rPr>
              <a:t>光缆线路网构成</a:t>
            </a:r>
          </a:p>
          <a:p>
            <a:r>
              <a:rPr lang="zh-CN" altLang="en-US" sz="2400" dirty="0" smtClean="0">
                <a:latin typeface="等线" panose="02010600030101010101" pitchFamily="2" charset="-122"/>
              </a:rPr>
              <a:t>       光缆</a:t>
            </a:r>
            <a:r>
              <a:rPr lang="zh-CN" altLang="en-US" sz="2400" dirty="0">
                <a:latin typeface="等线" panose="02010600030101010101" pitchFamily="2" charset="-122"/>
              </a:rPr>
              <a:t>线路网是指光传输设备至相邻光传输设备</a:t>
            </a:r>
            <a:r>
              <a:rPr lang="en-US" altLang="zh-CN" sz="2400" dirty="0">
                <a:latin typeface="等线" panose="02010600030101010101" pitchFamily="2" charset="-122"/>
              </a:rPr>
              <a:t>(</a:t>
            </a:r>
            <a:r>
              <a:rPr lang="zh-CN" altLang="en-US" sz="2400" dirty="0">
                <a:latin typeface="等线" panose="02010600030101010101" pitchFamily="2" charset="-122"/>
              </a:rPr>
              <a:t>或用户终端设备</a:t>
            </a:r>
            <a:r>
              <a:rPr lang="en-US" altLang="zh-CN" sz="2400" dirty="0">
                <a:latin typeface="等线" panose="02010600030101010101" pitchFamily="2" charset="-122"/>
              </a:rPr>
              <a:t>)</a:t>
            </a:r>
            <a:r>
              <a:rPr lang="zh-CN" altLang="en-US" sz="2400" dirty="0">
                <a:latin typeface="等线" panose="02010600030101010101" pitchFamily="2" charset="-122"/>
              </a:rPr>
              <a:t>之间光缆路径形成的网络</a:t>
            </a:r>
            <a:r>
              <a:rPr lang="en-US" altLang="zh-CN" sz="2400" dirty="0">
                <a:latin typeface="等线" panose="02010600030101010101" pitchFamily="2" charset="-122"/>
              </a:rPr>
              <a:t>,</a:t>
            </a:r>
            <a:r>
              <a:rPr lang="zh-CN" altLang="en-US" sz="2400" dirty="0">
                <a:latin typeface="等线" panose="02010600030101010101" pitchFamily="2" charset="-122"/>
              </a:rPr>
              <a:t>由光缆、管道、杆路和光纤连接设备、光分设备、光放大器、无人中继器、交接设备等构成。</a:t>
            </a:r>
          </a:p>
          <a:p>
            <a:r>
              <a:rPr lang="zh-CN" altLang="en-US" sz="2400" dirty="0" smtClean="0">
                <a:latin typeface="等线" panose="02010600030101010101" pitchFamily="2" charset="-122"/>
              </a:rPr>
              <a:t>      《通信线路工程设计规范》</a:t>
            </a:r>
            <a:r>
              <a:rPr lang="en-US" altLang="zh-CN" sz="2400" dirty="0">
                <a:latin typeface="等线" panose="02010600030101010101" pitchFamily="2" charset="-122"/>
              </a:rPr>
              <a:t>(GB51158—2015)</a:t>
            </a:r>
            <a:r>
              <a:rPr lang="zh-CN" altLang="en-US" sz="2400" dirty="0">
                <a:latin typeface="等线" panose="02010600030101010101" pitchFamily="2" charset="-122"/>
              </a:rPr>
              <a:t>规定了通信线路网的参考模型</a:t>
            </a:r>
            <a:r>
              <a:rPr lang="en-US" altLang="zh-CN" sz="2400" dirty="0">
                <a:latin typeface="等线" panose="02010600030101010101" pitchFamily="2" charset="-122"/>
              </a:rPr>
              <a:t>,</a:t>
            </a:r>
            <a:r>
              <a:rPr lang="zh-CN" altLang="en-US" sz="2400" dirty="0">
                <a:latin typeface="等线" panose="02010600030101010101" pitchFamily="2" charset="-122"/>
              </a:rPr>
              <a:t>如图下图所示。</a:t>
            </a:r>
          </a:p>
        </p:txBody>
      </p:sp>
      <p:pic>
        <p:nvPicPr>
          <p:cNvPr id="5" name="图片 5"/>
          <p:cNvPicPr>
            <a:picLocks noChangeAspect="1"/>
          </p:cNvPicPr>
          <p:nvPr/>
        </p:nvPicPr>
        <p:blipFill>
          <a:blip r:embed="rId3"/>
          <a:stretch>
            <a:fillRect/>
          </a:stretch>
        </p:blipFill>
        <p:spPr>
          <a:xfrm>
            <a:off x="1919605" y="4053205"/>
            <a:ext cx="8526780" cy="2085340"/>
          </a:xfrm>
          <a:prstGeom prst="rect">
            <a:avLst/>
          </a:prstGeom>
        </p:spPr>
      </p:pic>
      <p:sp>
        <p:nvSpPr>
          <p:cNvPr id="4" name="文本框 3"/>
          <p:cNvSpPr txBox="1"/>
          <p:nvPr/>
        </p:nvSpPr>
        <p:spPr>
          <a:xfrm>
            <a:off x="4385310" y="6486525"/>
            <a:ext cx="4064000" cy="368300"/>
          </a:xfrm>
          <a:prstGeom prst="rect">
            <a:avLst/>
          </a:prstGeom>
          <a:noFill/>
        </p:spPr>
        <p:txBody>
          <a:bodyPr wrap="square" rtlCol="0">
            <a:spAutoFit/>
          </a:bodyPr>
          <a:lstStyle/>
          <a:p>
            <a:r>
              <a:rPr lang="zh-CN" altLang="en-US"/>
              <a:t>通信线路网的参考模型</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1" presetClass="entr" presetSubtype="1" fill="hold" nodeType="clickEffect">
                                  <p:stCondLst>
                                    <p:cond delay="0"/>
                                  </p:stCondLst>
                                  <p:childTnLst>
                                    <p:set>
                                      <p:cBhvr>
                                        <p:cTn id="19" dur="1" fill="hold">
                                          <p:stCondLst>
                                            <p:cond delay="0"/>
                                          </p:stCondLst>
                                        </p:cTn>
                                        <p:tgtEl>
                                          <p:spTgt spid="11268">
                                            <p:txEl>
                                              <p:charRg st="0" end="0"/>
                                            </p:txEl>
                                          </p:spTgt>
                                        </p:tgtEl>
                                        <p:attrNameLst>
                                          <p:attrName>style.visibility</p:attrName>
                                        </p:attrNameLst>
                                      </p:cBhvr>
                                      <p:to>
                                        <p:strVal val="visible"/>
                                      </p:to>
                                    </p:set>
                                    <p:animEffect transition="in" filter="wheel(1)">
                                      <p:cBhvr>
                                        <p:cTn id="20" dur="2000"/>
                                        <p:tgtEl>
                                          <p:spTgt spid="11268">
                                            <p:txEl>
                                              <p:charRg st="0" end="0"/>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nodeType="clickEffect">
                                  <p:stCondLst>
                                    <p:cond delay="0"/>
                                  </p:stCondLst>
                                  <p:childTnLst>
                                    <p:set>
                                      <p:cBhvr>
                                        <p:cTn id="24" dur="1" fill="hold">
                                          <p:stCondLst>
                                            <p:cond delay="0"/>
                                          </p:stCondLst>
                                        </p:cTn>
                                        <p:tgtEl>
                                          <p:spTgt spid="11268">
                                            <p:txEl>
                                              <p:charRg st="1" end="1"/>
                                            </p:txEl>
                                          </p:spTgt>
                                        </p:tgtEl>
                                        <p:attrNameLst>
                                          <p:attrName>style.visibility</p:attrName>
                                        </p:attrNameLst>
                                      </p:cBhvr>
                                      <p:to>
                                        <p:strVal val="visible"/>
                                      </p:to>
                                    </p:set>
                                    <p:animEffect transition="in" filter="wheel(1)">
                                      <p:cBhvr>
                                        <p:cTn id="25" dur="2000"/>
                                        <p:tgtEl>
                                          <p:spTgt spid="11268">
                                            <p:txEl>
                                              <p:charRg st="1" end="1"/>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nodeType="clickEffect">
                                  <p:stCondLst>
                                    <p:cond delay="0"/>
                                  </p:stCondLst>
                                  <p:childTnLst>
                                    <p:set>
                                      <p:cBhvr>
                                        <p:cTn id="29" dur="1" fill="hold">
                                          <p:stCondLst>
                                            <p:cond delay="0"/>
                                          </p:stCondLst>
                                        </p:cTn>
                                        <p:tgtEl>
                                          <p:spTgt spid="11268">
                                            <p:txEl>
                                              <p:charRg st="2" end="2"/>
                                            </p:txEl>
                                          </p:spTgt>
                                        </p:tgtEl>
                                        <p:attrNameLst>
                                          <p:attrName>style.visibility</p:attrName>
                                        </p:attrNameLst>
                                      </p:cBhvr>
                                      <p:to>
                                        <p:strVal val="visible"/>
                                      </p:to>
                                    </p:set>
                                    <p:animEffect transition="in" filter="wheel(1)">
                                      <p:cBhvr>
                                        <p:cTn id="30" dur="2000"/>
                                        <p:tgtEl>
                                          <p:spTgt spid="11268">
                                            <p:txEl>
                                              <p:char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1.3  </a:t>
            </a:r>
            <a:r>
              <a:rPr lang="zh-CN" altLang="en-US" sz="3200" dirty="0">
                <a:solidFill>
                  <a:schemeClr val="bg1"/>
                </a:solidFill>
                <a:latin typeface="微软雅黑" panose="020B0503020204020204" pitchFamily="34" charset="-122"/>
                <a:ea typeface="微软雅黑" panose="020B0503020204020204" pitchFamily="34" charset="-122"/>
              </a:rPr>
              <a:t>光缆</a:t>
            </a:r>
          </a:p>
        </p:txBody>
      </p:sp>
      <p:sp>
        <p:nvSpPr>
          <p:cNvPr id="6" name="文本框 34"/>
          <p:cNvSpPr/>
          <p:nvPr>
            <p:custDataLst>
              <p:tags r:id="rId1"/>
            </p:custDataLst>
          </p:nvPr>
        </p:nvSpPr>
        <p:spPr>
          <a:xfrm>
            <a:off x="3735705" y="171577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光缆分类</a:t>
            </a:r>
          </a:p>
        </p:txBody>
      </p:sp>
      <p:sp>
        <p:nvSpPr>
          <p:cNvPr id="7" name="Oval 9"/>
          <p:cNvSpPr/>
          <p:nvPr>
            <p:custDataLst>
              <p:tags r:id="rId2"/>
            </p:custDataLst>
          </p:nvPr>
        </p:nvSpPr>
        <p:spPr>
          <a:xfrm>
            <a:off x="1995488" y="178720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1.3.1</a:t>
            </a:r>
          </a:p>
        </p:txBody>
      </p:sp>
      <p:sp>
        <p:nvSpPr>
          <p:cNvPr id="8198" name="文本框 34"/>
          <p:cNvSpPr/>
          <p:nvPr>
            <p:custDataLst>
              <p:tags r:id="rId3"/>
            </p:custDataLst>
          </p:nvPr>
        </p:nvSpPr>
        <p:spPr>
          <a:xfrm>
            <a:off x="3714115" y="342265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光缆型号</a:t>
            </a:r>
          </a:p>
        </p:txBody>
      </p:sp>
      <p:sp>
        <p:nvSpPr>
          <p:cNvPr id="18" name="椭圆 17"/>
          <p:cNvSpPr/>
          <p:nvPr>
            <p:custDataLst>
              <p:tags r:id="rId4"/>
            </p:custDataLst>
          </p:nvPr>
        </p:nvSpPr>
        <p:spPr>
          <a:xfrm>
            <a:off x="8594725" y="2936875"/>
            <a:ext cx="2419350" cy="2419350"/>
          </a:xfrm>
          <a:prstGeom prst="ellipse">
            <a:avLst/>
          </a:prstGeom>
          <a:blipFill dpi="0" rotWithShape="1">
            <a:blip r:embed="rId1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354584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1.3.3</a:t>
            </a:r>
          </a:p>
        </p:txBody>
      </p:sp>
      <p:sp>
        <p:nvSpPr>
          <p:cNvPr id="4" name="文本框 34"/>
          <p:cNvSpPr/>
          <p:nvPr>
            <p:custDataLst>
              <p:tags r:id="rId7"/>
            </p:custDataLst>
          </p:nvPr>
        </p:nvSpPr>
        <p:spPr>
          <a:xfrm>
            <a:off x="3657600" y="253492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光缆结构</a:t>
            </a:r>
          </a:p>
        </p:txBody>
      </p:sp>
      <p:sp>
        <p:nvSpPr>
          <p:cNvPr id="8" name="Oval 9"/>
          <p:cNvSpPr/>
          <p:nvPr>
            <p:custDataLst>
              <p:tags r:id="rId8"/>
            </p:custDataLst>
          </p:nvPr>
        </p:nvSpPr>
        <p:spPr>
          <a:xfrm>
            <a:off x="2044383" y="26473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1.3.2</a:t>
            </a:r>
          </a:p>
        </p:txBody>
      </p:sp>
      <p:sp>
        <p:nvSpPr>
          <p:cNvPr id="9" name="文本框 34"/>
          <p:cNvSpPr/>
          <p:nvPr>
            <p:custDataLst>
              <p:tags r:id="rId9"/>
            </p:custDataLst>
          </p:nvPr>
        </p:nvSpPr>
        <p:spPr>
          <a:xfrm>
            <a:off x="3722370" y="42513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光缆色谱与纤序</a:t>
            </a:r>
          </a:p>
        </p:txBody>
      </p:sp>
      <p:sp>
        <p:nvSpPr>
          <p:cNvPr id="10" name="Oval 9"/>
          <p:cNvSpPr/>
          <p:nvPr>
            <p:custDataLst>
              <p:tags r:id="rId10"/>
            </p:custDataLst>
          </p:nvPr>
        </p:nvSpPr>
        <p:spPr>
          <a:xfrm>
            <a:off x="2109153" y="43745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1.3.4</a:t>
            </a:r>
          </a:p>
        </p:txBody>
      </p:sp>
      <p:sp>
        <p:nvSpPr>
          <p:cNvPr id="11" name="文本框 34"/>
          <p:cNvSpPr/>
          <p:nvPr>
            <p:custDataLst>
              <p:tags r:id="rId11"/>
            </p:custDataLst>
          </p:nvPr>
        </p:nvSpPr>
        <p:spPr>
          <a:xfrm>
            <a:off x="3752215" y="50260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光缆端别</a:t>
            </a:r>
          </a:p>
        </p:txBody>
      </p:sp>
      <p:sp>
        <p:nvSpPr>
          <p:cNvPr id="12" name="Oval 9"/>
          <p:cNvSpPr/>
          <p:nvPr>
            <p:custDataLst>
              <p:tags r:id="rId12"/>
            </p:custDataLst>
          </p:nvPr>
        </p:nvSpPr>
        <p:spPr>
          <a:xfrm>
            <a:off x="2138998" y="51492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1.3.4  </a:t>
            </a:r>
            <a:r>
              <a:rPr lang="zh-CN" altLang="en-US" sz="3200" dirty="0">
                <a:solidFill>
                  <a:schemeClr val="bg1"/>
                </a:solidFill>
                <a:latin typeface="微软雅黑" panose="020B0503020204020204" pitchFamily="34" charset="-122"/>
                <a:ea typeface="微软雅黑" panose="020B0503020204020204" pitchFamily="34" charset="-122"/>
              </a:rPr>
              <a:t>光缆色谱与纤序</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光缆色谱</a:t>
            </a:r>
          </a:p>
        </p:txBody>
      </p:sp>
      <p:graphicFrame>
        <p:nvGraphicFramePr>
          <p:cNvPr id="5" name="表格 4"/>
          <p:cNvGraphicFramePr/>
          <p:nvPr/>
        </p:nvGraphicFramePr>
        <p:xfrm>
          <a:off x="1951990" y="2832735"/>
          <a:ext cx="7670800" cy="1706880"/>
        </p:xfrm>
        <a:graphic>
          <a:graphicData uri="http://schemas.openxmlformats.org/drawingml/2006/table">
            <a:tbl>
              <a:tblPr/>
              <a:tblGrid>
                <a:gridCol w="2327910"/>
                <a:gridCol w="304800"/>
                <a:gridCol w="292735"/>
                <a:gridCol w="370205"/>
                <a:gridCol w="382270"/>
                <a:gridCol w="436880"/>
                <a:gridCol w="415290"/>
                <a:gridCol w="360045"/>
                <a:gridCol w="381635"/>
                <a:gridCol w="459740"/>
                <a:gridCol w="516890"/>
                <a:gridCol w="583565"/>
                <a:gridCol w="838835"/>
              </a:tblGrid>
              <a:tr h="0">
                <a:tc>
                  <a:txBody>
                    <a:bodyPr/>
                    <a:lstStyle/>
                    <a:p>
                      <a:pPr marL="266700" indent="0" algn="just">
                        <a:spcBef>
                          <a:spcPct val="0"/>
                        </a:spcBef>
                        <a:spcAft>
                          <a:spcPct val="0"/>
                        </a:spcAft>
                      </a:pPr>
                      <a:r>
                        <a:rPr lang="zh-CN" sz="2800">
                          <a:latin typeface="宋体" panose="02010600030101010101" pitchFamily="2" charset="-122"/>
                          <a:ea typeface="宋体" panose="02010600030101010101" pitchFamily="2" charset="-122"/>
                        </a:rPr>
                        <a:t>光单元序号与纤号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4</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6</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7</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9</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10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11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2800">
                          <a:latin typeface="宋体" panose="02010600030101010101" pitchFamily="2" charset="-122"/>
                          <a:ea typeface="宋体" panose="02010600030101010101" pitchFamily="2" charset="-122"/>
                        </a:rPr>
                        <a:t>12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色谱颜色</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28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
        <p:nvSpPr>
          <p:cNvPr id="6" name="文本框 5"/>
          <p:cNvSpPr txBox="1"/>
          <p:nvPr/>
        </p:nvSpPr>
        <p:spPr>
          <a:xfrm>
            <a:off x="4603519" y="2418080"/>
            <a:ext cx="4064000" cy="368300"/>
          </a:xfrm>
          <a:prstGeom prst="rect">
            <a:avLst/>
          </a:prstGeom>
          <a:noFill/>
        </p:spPr>
        <p:txBody>
          <a:bodyPr wrap="square" rtlCol="0">
            <a:spAutoFit/>
          </a:bodyPr>
          <a:lstStyle/>
          <a:p>
            <a:r>
              <a:rPr lang="zh-CN" altLang="en-US" dirty="0"/>
              <a:t>光单元色谱与光纤色谱</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1.3.4  </a:t>
            </a:r>
            <a:r>
              <a:rPr lang="zh-CN" altLang="en-US" sz="3200" dirty="0">
                <a:solidFill>
                  <a:schemeClr val="bg1"/>
                </a:solidFill>
                <a:latin typeface="微软雅黑" panose="020B0503020204020204" pitchFamily="34" charset="-122"/>
                <a:ea typeface="微软雅黑" panose="020B0503020204020204" pitchFamily="34" charset="-122"/>
              </a:rPr>
              <a:t>光缆色谱与纤序</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1.</a:t>
            </a:r>
            <a:r>
              <a:rPr lang="zh-CN" altLang="en-US" sz="2800" b="1" dirty="0">
                <a:latin typeface="等线" panose="02010600030101010101" pitchFamily="2" charset="-122"/>
              </a:rPr>
              <a:t>光缆色谱</a:t>
            </a:r>
          </a:p>
        </p:txBody>
      </p:sp>
      <p:graphicFrame>
        <p:nvGraphicFramePr>
          <p:cNvPr id="4" name="表格 3"/>
          <p:cNvGraphicFramePr/>
          <p:nvPr/>
        </p:nvGraphicFramePr>
        <p:xfrm>
          <a:off x="3032125" y="2272030"/>
          <a:ext cx="4880610" cy="3627120"/>
        </p:xfrm>
        <a:graphic>
          <a:graphicData uri="http://schemas.openxmlformats.org/drawingml/2006/table">
            <a:tbl>
              <a:tblPr/>
              <a:tblGrid>
                <a:gridCol w="544195"/>
                <a:gridCol w="449580"/>
                <a:gridCol w="270510"/>
                <a:gridCol w="449580"/>
                <a:gridCol w="270510"/>
                <a:gridCol w="449580"/>
                <a:gridCol w="270510"/>
                <a:gridCol w="449580"/>
                <a:gridCol w="270510"/>
                <a:gridCol w="449580"/>
                <a:gridCol w="270510"/>
                <a:gridCol w="449580"/>
                <a:gridCol w="286385"/>
              </a:tblGrid>
              <a:tr h="0">
                <a:tc rowSpan="2">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光纤带</a:t>
                      </a:r>
                    </a:p>
                    <a:p>
                      <a:pPr marL="0" indent="0" algn="ctr">
                        <a:spcBef>
                          <a:spcPct val="0"/>
                        </a:spcBef>
                        <a:spcAft>
                          <a:spcPct val="0"/>
                        </a:spcAft>
                      </a:pPr>
                      <a:r>
                        <a:rPr lang="zh-CN" sz="1400">
                          <a:latin typeface="宋体" panose="02010600030101010101" pitchFamily="2" charset="-122"/>
                          <a:ea typeface="宋体" panose="02010600030101010101" pitchFamily="2" charset="-122"/>
                        </a:rPr>
                        <a:t>序号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gridSpan="12">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光纤序号</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c hMerge="1">
                  <a:txBody>
                    <a:bodyPr/>
                    <a:lstStyle/>
                    <a:p>
                      <a:endParaRPr lang="zh-CN"/>
                    </a:p>
                  </a:txBody>
                  <a:tcPr>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tcPr>
                </a:tc>
              </a:tr>
              <a:tr h="0">
                <a:tc vMerge="1">
                  <a:txBody>
                    <a:bodyPr/>
                    <a:lstStyle/>
                    <a:p>
                      <a:endParaRPr lang="zh-CN"/>
                    </a:p>
                  </a:txBody>
                  <a:tcP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B w="6350" cap="flat" cmpd="sng">
                      <a:solidFill>
                        <a:srgbClr val="000008"/>
                      </a:solidFill>
                      <a:prstDash val="solid"/>
                      <a:headEnd type="none" w="med" len="med"/>
                      <a:tailEnd type="none" w="med" len="med"/>
                    </a:lnB>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4</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6</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7</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9</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橘</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3</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4</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棕</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5</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灰</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6</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蓝</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7</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8</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黑</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9</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黄</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10</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紫</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11</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粉红</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r h="0">
                <a:tc>
                  <a:txBody>
                    <a:bodyPr/>
                    <a:lstStyle/>
                    <a:p>
                      <a:pPr marL="0" indent="0" algn="ctr">
                        <a:spcBef>
                          <a:spcPct val="0"/>
                        </a:spcBef>
                        <a:spcAft>
                          <a:spcPct val="0"/>
                        </a:spcAft>
                      </a:pPr>
                      <a:r>
                        <a:rPr lang="en-US" altLang="zh-CN" sz="1400">
                          <a:latin typeface="宋体" panose="02010600030101010101" pitchFamily="2" charset="-122"/>
                          <a:ea typeface="宋体" panose="02010600030101010101" pitchFamily="2" charset="-122"/>
                        </a:rPr>
                        <a:t>12</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青绿</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c>
                  <a:txBody>
                    <a:bodyPr/>
                    <a:lstStyle/>
                    <a:p>
                      <a:pPr marL="0" indent="0" algn="ctr">
                        <a:spcBef>
                          <a:spcPct val="0"/>
                        </a:spcBef>
                        <a:spcAft>
                          <a:spcPct val="0"/>
                        </a:spcAft>
                      </a:pPr>
                      <a:r>
                        <a:rPr lang="zh-CN" sz="1400">
                          <a:latin typeface="宋体" panose="02010600030101010101" pitchFamily="2" charset="-122"/>
                          <a:ea typeface="宋体" panose="02010600030101010101" pitchFamily="2" charset="-122"/>
                        </a:rPr>
                        <a:t>白</a:t>
                      </a:r>
                    </a:p>
                  </a:txBody>
                  <a:tcPr marL="68580" marR="68580" marT="0" marB="0" anchor="ctr">
                    <a:lnL w="6350" cap="flat" cmpd="sng">
                      <a:solidFill>
                        <a:srgbClr val="000008"/>
                      </a:solidFill>
                      <a:prstDash val="solid"/>
                      <a:headEnd type="none" w="med" len="med"/>
                      <a:tailEnd type="none" w="med" len="med"/>
                    </a:lnL>
                    <a:lnR w="6350" cap="flat" cmpd="sng">
                      <a:solidFill>
                        <a:srgbClr val="000008"/>
                      </a:solidFill>
                      <a:prstDash val="solid"/>
                      <a:headEnd type="none" w="med" len="med"/>
                      <a:tailEnd type="none" w="med" len="med"/>
                    </a:lnR>
                    <a:lnT w="6350" cap="flat" cmpd="sng">
                      <a:solidFill>
                        <a:srgbClr val="000008"/>
                      </a:solidFill>
                      <a:prstDash val="solid"/>
                      <a:headEnd type="none" w="med" len="med"/>
                      <a:tailEnd type="none" w="med" len="med"/>
                    </a:lnT>
                    <a:lnB w="6350" cap="flat" cmpd="sng">
                      <a:solidFill>
                        <a:srgbClr val="000008"/>
                      </a:solidFill>
                      <a:prstDash val="solid"/>
                      <a:headEnd type="none" w="med" len="med"/>
                      <a:tailEnd type="none" w="med" len="med"/>
                    </a:lnB>
                    <a:noFill/>
                  </a:tcPr>
                </a:tc>
              </a:tr>
            </a:tbl>
          </a:graphicData>
        </a:graphic>
      </p:graphicFrame>
      <p:sp>
        <p:nvSpPr>
          <p:cNvPr id="7" name="文本框 6"/>
          <p:cNvSpPr txBox="1"/>
          <p:nvPr/>
        </p:nvSpPr>
        <p:spPr>
          <a:xfrm>
            <a:off x="4147820" y="6056630"/>
            <a:ext cx="4064000" cy="368300"/>
          </a:xfrm>
          <a:prstGeom prst="rect">
            <a:avLst/>
          </a:prstGeom>
          <a:noFill/>
        </p:spPr>
        <p:txBody>
          <a:bodyPr wrap="square" rtlCol="0">
            <a:spAutoFit/>
          </a:bodyPr>
          <a:lstStyle/>
          <a:p>
            <a:r>
              <a:rPr lang="zh-CN" altLang="en-US"/>
              <a:t>光纤带阵列的领示色谱</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1.3.4  </a:t>
            </a:r>
            <a:r>
              <a:rPr lang="zh-CN" altLang="en-US" sz="3200" dirty="0">
                <a:solidFill>
                  <a:schemeClr val="bg1"/>
                </a:solidFill>
                <a:latin typeface="微软雅黑" panose="020B0503020204020204" pitchFamily="34" charset="-122"/>
                <a:ea typeface="微软雅黑" panose="020B0503020204020204" pitchFamily="34" charset="-122"/>
              </a:rPr>
              <a:t>光缆色谱与纤序</a:t>
            </a:r>
          </a:p>
        </p:txBody>
      </p:sp>
      <p:sp>
        <p:nvSpPr>
          <p:cNvPr id="9220" name="文本框 7"/>
          <p:cNvSpPr txBox="1"/>
          <p:nvPr/>
        </p:nvSpPr>
        <p:spPr>
          <a:xfrm>
            <a:off x="1250950" y="1517650"/>
            <a:ext cx="5746750" cy="521970"/>
          </a:xfrm>
          <a:prstGeom prst="rect">
            <a:avLst/>
          </a:prstGeom>
          <a:noFill/>
          <a:ln w="9525">
            <a:noFill/>
          </a:ln>
        </p:spPr>
        <p:txBody>
          <a:bodyPr>
            <a:spAutoFit/>
          </a:bodyPr>
          <a:lstStyle/>
          <a:p>
            <a:r>
              <a:rPr lang="en-US" altLang="zh-CN" sz="2800" b="1" dirty="0">
                <a:latin typeface="等线" panose="02010600030101010101" pitchFamily="2" charset="-122"/>
              </a:rPr>
              <a:t>2.</a:t>
            </a:r>
            <a:r>
              <a:rPr lang="zh-CN" altLang="en-US" sz="2800" b="1" dirty="0">
                <a:latin typeface="等线" panose="02010600030101010101" pitchFamily="2" charset="-122"/>
              </a:rPr>
              <a:t>光纤纤序</a:t>
            </a:r>
          </a:p>
        </p:txBody>
      </p:sp>
      <p:sp>
        <p:nvSpPr>
          <p:cNvPr id="5" name="文本框 4"/>
          <p:cNvSpPr txBox="1"/>
          <p:nvPr/>
        </p:nvSpPr>
        <p:spPr>
          <a:xfrm>
            <a:off x="1096645" y="2303492"/>
            <a:ext cx="10189210" cy="2676525"/>
          </a:xfrm>
          <a:prstGeom prst="rect">
            <a:avLst/>
          </a:prstGeom>
        </p:spPr>
        <p:txBody>
          <a:bodyPr wrap="square">
            <a:spAutoFit/>
          </a:bodyPr>
          <a:lstStyle/>
          <a:p>
            <a:pPr marL="0" indent="266700" algn="just" defTabSz="266700">
              <a:spcBef>
                <a:spcPct val="0"/>
              </a:spcBef>
              <a:spcAft>
                <a:spcPct val="0"/>
              </a:spcAft>
            </a:pPr>
            <a:r>
              <a:rPr lang="zh-CN" altLang="en-US" sz="2400" dirty="0" smtClean="0">
                <a:latin typeface="+mn-lt"/>
                <a:ea typeface="+mn-lt"/>
                <a:cs typeface="+mn-lt"/>
              </a:rPr>
              <a:t>   （</a:t>
            </a:r>
            <a:r>
              <a:rPr lang="en-US" altLang="zh-CN" sz="2400" dirty="0">
                <a:latin typeface="+mn-lt"/>
                <a:ea typeface="+mn-lt"/>
                <a:cs typeface="+mn-lt"/>
              </a:rPr>
              <a:t>1</a:t>
            </a:r>
            <a:r>
              <a:rPr lang="zh-CN" altLang="en-US" sz="2400" dirty="0">
                <a:latin typeface="+mn-lt"/>
                <a:ea typeface="+mn-lt"/>
                <a:cs typeface="+mn-lt"/>
              </a:rPr>
              <a:t>）松套管序号</a:t>
            </a:r>
          </a:p>
          <a:p>
            <a:pPr marL="0" indent="266700" algn="just" defTabSz="266700">
              <a:spcBef>
                <a:spcPct val="0"/>
              </a:spcBef>
              <a:spcAft>
                <a:spcPct val="0"/>
              </a:spcAft>
            </a:pPr>
            <a:r>
              <a:rPr lang="zh-CN" altLang="en-US" sz="2400" dirty="0" smtClean="0">
                <a:latin typeface="+mn-lt"/>
                <a:ea typeface="+mn-lt"/>
                <a:cs typeface="+mn-lt"/>
              </a:rPr>
              <a:t>    工作人员</a:t>
            </a:r>
            <a:r>
              <a:rPr lang="zh-CN" altLang="en-US" sz="2400" dirty="0">
                <a:latin typeface="+mn-lt"/>
                <a:ea typeface="+mn-lt"/>
                <a:cs typeface="+mn-lt"/>
              </a:rPr>
              <a:t>面对光缆端面，松套管编号从内向外，从小到大依次编定。每层松套管序号按上面介绍的全色谱或红头绿尾方式从小到大依次编定。</a:t>
            </a:r>
          </a:p>
          <a:p>
            <a:pPr marL="0" indent="266700" algn="just" defTabSz="266700">
              <a:spcBef>
                <a:spcPct val="0"/>
              </a:spcBef>
              <a:spcAft>
                <a:spcPct val="0"/>
              </a:spcAft>
            </a:pPr>
            <a:r>
              <a:rPr lang="zh-CN" altLang="en-US" sz="2400" dirty="0" smtClean="0">
                <a:latin typeface="+mn-lt"/>
                <a:ea typeface="+mn-lt"/>
                <a:cs typeface="+mn-lt"/>
              </a:rPr>
              <a:t>   （</a:t>
            </a:r>
            <a:r>
              <a:rPr lang="en-US" altLang="zh-CN" sz="2400" dirty="0">
                <a:latin typeface="+mn-lt"/>
                <a:ea typeface="+mn-lt"/>
                <a:cs typeface="+mn-lt"/>
              </a:rPr>
              <a:t>2</a:t>
            </a:r>
            <a:r>
              <a:rPr lang="zh-CN" altLang="en-US" sz="2400" dirty="0">
                <a:latin typeface="+mn-lt"/>
                <a:ea typeface="+mn-lt"/>
                <a:cs typeface="+mn-lt"/>
              </a:rPr>
              <a:t>）光纤序号</a:t>
            </a:r>
          </a:p>
          <a:p>
            <a:pPr marL="0" indent="266700" algn="just" defTabSz="266700">
              <a:spcBef>
                <a:spcPct val="0"/>
              </a:spcBef>
              <a:spcAft>
                <a:spcPct val="0"/>
              </a:spcAft>
            </a:pPr>
            <a:r>
              <a:rPr lang="zh-CN" altLang="en-US" sz="2400" dirty="0" smtClean="0">
                <a:latin typeface="+mn-lt"/>
                <a:ea typeface="+mn-lt"/>
                <a:cs typeface="+mn-lt"/>
              </a:rPr>
              <a:t>    每个</a:t>
            </a:r>
            <a:r>
              <a:rPr lang="zh-CN" altLang="en-US" sz="2400" dirty="0">
                <a:latin typeface="+mn-lt"/>
                <a:ea typeface="+mn-lt"/>
                <a:cs typeface="+mn-lt"/>
              </a:rPr>
              <a:t>松套管中光纤序号按上面介绍的分立光纤色谱、光纤束色谱或光纤带色谱依次从小到大编号，光缆中所有光纤按照松套管序号从小到大依次编定。</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638" y="371475"/>
            <a:ext cx="69072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1.3  </a:t>
            </a:r>
            <a:r>
              <a:rPr lang="zh-CN" altLang="en-US" sz="3200" dirty="0">
                <a:solidFill>
                  <a:schemeClr val="bg1"/>
                </a:solidFill>
                <a:latin typeface="微软雅黑" panose="020B0503020204020204" pitchFamily="34" charset="-122"/>
                <a:ea typeface="微软雅黑" panose="020B0503020204020204" pitchFamily="34" charset="-122"/>
              </a:rPr>
              <a:t>光缆</a:t>
            </a:r>
          </a:p>
        </p:txBody>
      </p:sp>
      <p:sp>
        <p:nvSpPr>
          <p:cNvPr id="6" name="文本框 34"/>
          <p:cNvSpPr/>
          <p:nvPr>
            <p:custDataLst>
              <p:tags r:id="rId1"/>
            </p:custDataLst>
          </p:nvPr>
        </p:nvSpPr>
        <p:spPr>
          <a:xfrm>
            <a:off x="3735705" y="1715770"/>
            <a:ext cx="4499610" cy="714375"/>
          </a:xfrm>
          <a:prstGeom prst="rect">
            <a:avLst/>
          </a:prstGeom>
          <a:noFill/>
          <a:ln w="9525">
            <a:noFill/>
          </a:ln>
        </p:spPr>
        <p:txBody>
          <a:bodyPr wrap="square" lIns="68580" tIns="34290" rIns="68580" bIns="34290">
            <a:spAutoFit/>
          </a:bodyPr>
          <a:lstStyle/>
          <a:p>
            <a:pPr>
              <a:lnSpc>
                <a:spcPct val="150000"/>
              </a:lnSpc>
            </a:pPr>
            <a:r>
              <a:rPr lang="zh-CN" altLang="en-US" sz="2800" b="1" dirty="0">
                <a:solidFill>
                  <a:schemeClr val="tx1"/>
                </a:solidFill>
                <a:latin typeface="微软雅黑" panose="020B0503020204020204" pitchFamily="34" charset="-122"/>
                <a:ea typeface="微软雅黑" panose="020B0503020204020204" pitchFamily="34" charset="-122"/>
              </a:rPr>
              <a:t>光缆分类</a:t>
            </a:r>
          </a:p>
        </p:txBody>
      </p:sp>
      <p:sp>
        <p:nvSpPr>
          <p:cNvPr id="7" name="Oval 9"/>
          <p:cNvSpPr/>
          <p:nvPr>
            <p:custDataLst>
              <p:tags r:id="rId2"/>
            </p:custDataLst>
          </p:nvPr>
        </p:nvSpPr>
        <p:spPr>
          <a:xfrm>
            <a:off x="1995488" y="1787208"/>
            <a:ext cx="1543050" cy="642937"/>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1.3.1</a:t>
            </a:r>
          </a:p>
        </p:txBody>
      </p:sp>
      <p:sp>
        <p:nvSpPr>
          <p:cNvPr id="8198" name="文本框 34"/>
          <p:cNvSpPr/>
          <p:nvPr>
            <p:custDataLst>
              <p:tags r:id="rId3"/>
            </p:custDataLst>
          </p:nvPr>
        </p:nvSpPr>
        <p:spPr>
          <a:xfrm>
            <a:off x="3714115" y="342265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光缆型号</a:t>
            </a:r>
          </a:p>
        </p:txBody>
      </p:sp>
      <p:sp>
        <p:nvSpPr>
          <p:cNvPr id="18" name="椭圆 17"/>
          <p:cNvSpPr/>
          <p:nvPr>
            <p:custDataLst>
              <p:tags r:id="rId4"/>
            </p:custDataLst>
          </p:nvPr>
        </p:nvSpPr>
        <p:spPr>
          <a:xfrm>
            <a:off x="8594725" y="2936875"/>
            <a:ext cx="2419350" cy="2419350"/>
          </a:xfrm>
          <a:prstGeom prst="ellipse">
            <a:avLst/>
          </a:prstGeom>
          <a:blipFill dpi="0" rotWithShape="1">
            <a:blip r:embed="rId15"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19" name="椭圆 18"/>
          <p:cNvSpPr/>
          <p:nvPr>
            <p:custDataLst>
              <p:tags r:id="rId5"/>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5" name="Oval 9"/>
          <p:cNvSpPr/>
          <p:nvPr>
            <p:custDataLst>
              <p:tags r:id="rId6"/>
            </p:custDataLst>
          </p:nvPr>
        </p:nvSpPr>
        <p:spPr>
          <a:xfrm>
            <a:off x="2100898" y="3545840"/>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1.3.3</a:t>
            </a:r>
          </a:p>
        </p:txBody>
      </p:sp>
      <p:sp>
        <p:nvSpPr>
          <p:cNvPr id="4" name="文本框 34"/>
          <p:cNvSpPr/>
          <p:nvPr>
            <p:custDataLst>
              <p:tags r:id="rId7"/>
            </p:custDataLst>
          </p:nvPr>
        </p:nvSpPr>
        <p:spPr>
          <a:xfrm>
            <a:off x="3657600" y="2534920"/>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rgbClr val="595959"/>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光缆结构</a:t>
            </a:r>
          </a:p>
        </p:txBody>
      </p:sp>
      <p:sp>
        <p:nvSpPr>
          <p:cNvPr id="8" name="Oval 9"/>
          <p:cNvSpPr/>
          <p:nvPr>
            <p:custDataLst>
              <p:tags r:id="rId8"/>
            </p:custDataLst>
          </p:nvPr>
        </p:nvSpPr>
        <p:spPr>
          <a:xfrm>
            <a:off x="2044383" y="26473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1.3.2</a:t>
            </a:r>
          </a:p>
        </p:txBody>
      </p:sp>
      <p:sp>
        <p:nvSpPr>
          <p:cNvPr id="9" name="文本框 34"/>
          <p:cNvSpPr/>
          <p:nvPr>
            <p:custDataLst>
              <p:tags r:id="rId9"/>
            </p:custDataLst>
          </p:nvPr>
        </p:nvSpPr>
        <p:spPr>
          <a:xfrm>
            <a:off x="3722370" y="42513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chemeClr val="tx1"/>
                </a:solidFill>
                <a:latin typeface="微软雅黑" panose="020B0503020204020204" pitchFamily="34" charset="-122"/>
                <a:ea typeface="微软雅黑" panose="020B0503020204020204" pitchFamily="34" charset="-122"/>
              </a:rPr>
              <a:t>光缆色谱与纤序</a:t>
            </a:r>
          </a:p>
        </p:txBody>
      </p:sp>
      <p:sp>
        <p:nvSpPr>
          <p:cNvPr id="10" name="Oval 9"/>
          <p:cNvSpPr/>
          <p:nvPr>
            <p:custDataLst>
              <p:tags r:id="rId10"/>
            </p:custDataLst>
          </p:nvPr>
        </p:nvSpPr>
        <p:spPr>
          <a:xfrm>
            <a:off x="2109153" y="43745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1.3.4</a:t>
            </a:r>
          </a:p>
        </p:txBody>
      </p:sp>
      <p:sp>
        <p:nvSpPr>
          <p:cNvPr id="11" name="文本框 34"/>
          <p:cNvSpPr/>
          <p:nvPr>
            <p:custDataLst>
              <p:tags r:id="rId11"/>
            </p:custDataLst>
          </p:nvPr>
        </p:nvSpPr>
        <p:spPr>
          <a:xfrm>
            <a:off x="3752215" y="5026025"/>
            <a:ext cx="3633470" cy="714375"/>
          </a:xfrm>
          <a:prstGeom prst="rect">
            <a:avLst/>
          </a:prstGeom>
          <a:noFill/>
          <a:ln w="9525">
            <a:noFill/>
          </a:ln>
        </p:spPr>
        <p:txBody>
          <a:bodyPr wrap="square" lIns="68580" tIns="34290" rIns="68580" bIns="34290">
            <a:spAutoFit/>
          </a:bodyPr>
          <a:lstStyle/>
          <a:p>
            <a:pPr>
              <a:lnSpc>
                <a:spcPct val="150000"/>
              </a:lnSpc>
            </a:pPr>
            <a:r>
              <a:rPr lang="en-US" altLang="zh-CN" sz="2800" b="1" dirty="0">
                <a:solidFill>
                  <a:schemeClr val="tx1"/>
                </a:solidFill>
                <a:latin typeface="微软雅黑" panose="020B0503020204020204" pitchFamily="34" charset="-122"/>
                <a:ea typeface="微软雅黑" panose="020B0503020204020204" pitchFamily="34" charset="-122"/>
              </a:rPr>
              <a:t> </a:t>
            </a:r>
            <a:r>
              <a:rPr lang="zh-CN" altLang="en-US" sz="2800" b="1" dirty="0">
                <a:solidFill>
                  <a:srgbClr val="FF0000"/>
                </a:solidFill>
                <a:latin typeface="微软雅黑" panose="020B0503020204020204" pitchFamily="34" charset="-122"/>
                <a:ea typeface="微软雅黑" panose="020B0503020204020204" pitchFamily="34" charset="-122"/>
              </a:rPr>
              <a:t>光缆端别</a:t>
            </a:r>
          </a:p>
        </p:txBody>
      </p:sp>
      <p:sp>
        <p:nvSpPr>
          <p:cNvPr id="12" name="Oval 9"/>
          <p:cNvSpPr/>
          <p:nvPr>
            <p:custDataLst>
              <p:tags r:id="rId12"/>
            </p:custDataLst>
          </p:nvPr>
        </p:nvSpPr>
        <p:spPr>
          <a:xfrm>
            <a:off x="2138998" y="5149215"/>
            <a:ext cx="1543050" cy="641350"/>
          </a:xfrm>
          <a:prstGeom prst="ellipse">
            <a:avLst/>
          </a:prstGeom>
          <a:solidFill>
            <a:srgbClr val="1F7173"/>
          </a:solidFill>
          <a:ln w="25400">
            <a:noFill/>
          </a:ln>
        </p:spPr>
        <p:txBody>
          <a:bodyPr anchor="ctr" anchorCtr="0"/>
          <a:lstStyle/>
          <a:p>
            <a:pPr algn="ctr" defTabSz="725805"/>
            <a:r>
              <a:rPr lang="en-US" altLang="zh-CN" sz="2800" dirty="0">
                <a:solidFill>
                  <a:srgbClr val="FFFFFF"/>
                </a:solidFill>
                <a:latin typeface="微软雅黑" panose="020B0503020204020204" pitchFamily="34" charset="-122"/>
                <a:ea typeface="微软雅黑" panose="020B0503020204020204" pitchFamily="34" charset="-122"/>
              </a:rPr>
              <a:t>1.3.5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8"/>
                                        </p:tgtEl>
                                        <p:attrNameLst>
                                          <p:attrName>style.visibility</p:attrName>
                                        </p:attrNameLst>
                                      </p:cBhvr>
                                      <p:to>
                                        <p:strVal val="visible"/>
                                      </p:to>
                                    </p:set>
                                    <p:animEffect transition="in" filter="circle(in)">
                                      <p:cBhvr>
                                        <p:cTn id="66" dur="2000"/>
                                        <p:tgtEl>
                                          <p:spTgt spid="8"/>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6" presetClass="entr" presetSubtype="16" fill="hold" grpId="0"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circle(in)">
                                      <p:cBhvr>
                                        <p:cTn id="77" dur="2000"/>
                                        <p:tgtEl>
                                          <p:spTgt spid="10"/>
                                        </p:tgtEl>
                                      </p:cBhvr>
                                    </p:animEffect>
                                  </p:childTnLst>
                                </p:cTn>
                              </p:par>
                            </p:childTnLst>
                          </p:cTn>
                        </p:par>
                      </p:childTnLst>
                    </p:cTn>
                  </p:par>
                  <p:par>
                    <p:cTn id="78" fill="hold">
                      <p:stCondLst>
                        <p:cond delay="indefinite"/>
                      </p:stCondLst>
                      <p:childTnLst>
                        <p:par>
                          <p:cTn id="79" fill="hold">
                            <p:stCondLst>
                              <p:cond delay="0"/>
                            </p:stCondLst>
                            <p:childTnLst>
                              <p:par>
                                <p:cTn id="80" presetID="2" presetClass="entr" presetSubtype="4" fill="hold" grpId="0" nodeType="clickEffect">
                                  <p:stCondLst>
                                    <p:cond delay="0"/>
                                  </p:stCondLst>
                                  <p:childTnLst>
                                    <p:set>
                                      <p:cBhvr>
                                        <p:cTn id="81" dur="1" fill="hold">
                                          <p:stCondLst>
                                            <p:cond delay="0"/>
                                          </p:stCondLst>
                                        </p:cTn>
                                        <p:tgtEl>
                                          <p:spTgt spid="9"/>
                                        </p:tgtEl>
                                        <p:attrNameLst>
                                          <p:attrName>style.visibility</p:attrName>
                                        </p:attrNameLst>
                                      </p:cBhvr>
                                      <p:to>
                                        <p:strVal val="visible"/>
                                      </p:to>
                                    </p:set>
                                    <p:anim calcmode="lin" valueType="num">
                                      <p:cBhvr additive="base">
                                        <p:cTn id="82" dur="500" fill="hold"/>
                                        <p:tgtEl>
                                          <p:spTgt spid="9"/>
                                        </p:tgtEl>
                                        <p:attrNameLst>
                                          <p:attrName>ppt_x</p:attrName>
                                        </p:attrNameLst>
                                      </p:cBhvr>
                                      <p:tavLst>
                                        <p:tav tm="0">
                                          <p:val>
                                            <p:strVal val="#ppt_x"/>
                                          </p:val>
                                        </p:tav>
                                        <p:tav tm="100000">
                                          <p:val>
                                            <p:strVal val="#ppt_x"/>
                                          </p:val>
                                        </p:tav>
                                      </p:tavLst>
                                    </p:anim>
                                    <p:anim calcmode="lin" valueType="num">
                                      <p:cBhvr additive="base">
                                        <p:cTn id="8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6" presetClass="entr" presetSubtype="16" fill="hold" grpId="0" nodeType="clickEffect">
                                  <p:stCondLst>
                                    <p:cond delay="0"/>
                                  </p:stCondLst>
                                  <p:childTnLst>
                                    <p:set>
                                      <p:cBhvr>
                                        <p:cTn id="87" dur="1" fill="hold">
                                          <p:stCondLst>
                                            <p:cond delay="0"/>
                                          </p:stCondLst>
                                        </p:cTn>
                                        <p:tgtEl>
                                          <p:spTgt spid="12"/>
                                        </p:tgtEl>
                                        <p:attrNameLst>
                                          <p:attrName>style.visibility</p:attrName>
                                        </p:attrNameLst>
                                      </p:cBhvr>
                                      <p:to>
                                        <p:strVal val="visible"/>
                                      </p:to>
                                    </p:set>
                                    <p:animEffect transition="in" filter="circle(in)">
                                      <p:cBhvr>
                                        <p:cTn id="88" dur="2000"/>
                                        <p:tgtEl>
                                          <p:spTgt spid="12"/>
                                        </p:tgtEl>
                                      </p:cBhvr>
                                    </p:animEffect>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grpId="0"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additive="base">
                                        <p:cTn id="93" dur="500" fill="hold"/>
                                        <p:tgtEl>
                                          <p:spTgt spid="11"/>
                                        </p:tgtEl>
                                        <p:attrNameLst>
                                          <p:attrName>ppt_x</p:attrName>
                                        </p:attrNameLst>
                                      </p:cBhvr>
                                      <p:tavLst>
                                        <p:tav tm="0">
                                          <p:val>
                                            <p:strVal val="#ppt_x"/>
                                          </p:val>
                                        </p:tav>
                                        <p:tav tm="100000">
                                          <p:val>
                                            <p:strVal val="#ppt_x"/>
                                          </p:val>
                                        </p:tav>
                                      </p:tavLst>
                                    </p:anim>
                                    <p:anim calcmode="lin" valueType="num">
                                      <p:cBhvr additive="base">
                                        <p:cTn id="9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bldLvl="0" animBg="1"/>
      <p:bldP spid="8198" grpId="0"/>
      <p:bldP spid="18" grpId="0" bldLvl="0" animBg="1"/>
      <p:bldP spid="19" grpId="0" bldLvl="0" animBg="1"/>
      <p:bldP spid="5" grpId="0" bldLvl="0" animBg="1"/>
      <p:bldP spid="4" grpId="0"/>
      <p:bldP spid="8" grpId="0" bldLvl="0" animBg="1"/>
      <p:bldP spid="9" grpId="0"/>
      <p:bldP spid="10" grpId="0" bldLvl="0" animBg="1"/>
      <p:bldP spid="11" grpId="0"/>
      <p:bldP spid="12" grpId="0" bldLvl="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1.3.5  </a:t>
            </a:r>
            <a:r>
              <a:rPr lang="zh-CN" altLang="en-US" sz="3200" dirty="0">
                <a:solidFill>
                  <a:schemeClr val="bg1"/>
                </a:solidFill>
                <a:latin typeface="微软雅黑" panose="020B0503020204020204" pitchFamily="34" charset="-122"/>
                <a:ea typeface="微软雅黑" panose="020B0503020204020204" pitchFamily="34" charset="-122"/>
              </a:rPr>
              <a:t>光缆端别</a:t>
            </a:r>
          </a:p>
        </p:txBody>
      </p:sp>
      <p:sp>
        <p:nvSpPr>
          <p:cNvPr id="4" name="文本框 3"/>
          <p:cNvSpPr txBox="1"/>
          <p:nvPr/>
        </p:nvSpPr>
        <p:spPr>
          <a:xfrm>
            <a:off x="1064606" y="2137814"/>
            <a:ext cx="6209665" cy="3448685"/>
          </a:xfrm>
          <a:prstGeom prst="rect">
            <a:avLst/>
          </a:prstGeom>
          <a:noFill/>
        </p:spPr>
        <p:txBody>
          <a:bodyPr wrap="square" rtlCol="0">
            <a:spAutoFit/>
          </a:bodyPr>
          <a:lstStyle/>
          <a:p>
            <a:pPr>
              <a:lnSpc>
                <a:spcPct val="130000"/>
              </a:lnSpc>
            </a:pPr>
            <a:r>
              <a:rPr lang="zh-CN" altLang="en-US" sz="2400" dirty="0"/>
              <a:t>光缆端别的判别通常有以下几种方法。</a:t>
            </a:r>
          </a:p>
          <a:p>
            <a:pPr>
              <a:lnSpc>
                <a:spcPct val="130000"/>
              </a:lnSpc>
            </a:pPr>
            <a:r>
              <a:rPr lang="zh-CN" altLang="en-US" sz="2400" dirty="0"/>
              <a:t>（</a:t>
            </a:r>
            <a:r>
              <a:rPr lang="en-US" altLang="zh-CN" sz="2400" dirty="0"/>
              <a:t>1</a:t>
            </a:r>
            <a:r>
              <a:rPr lang="zh-CN" altLang="en-US" sz="2400" dirty="0"/>
              <a:t>）产品说明书介绍法</a:t>
            </a:r>
          </a:p>
          <a:p>
            <a:pPr>
              <a:lnSpc>
                <a:spcPct val="130000"/>
              </a:lnSpc>
            </a:pPr>
            <a:r>
              <a:rPr lang="zh-CN" altLang="en-US" sz="2400" dirty="0"/>
              <a:t>光缆随盘资料中的产品说明书有具体说明的，应按照说明情况确定</a:t>
            </a:r>
            <a:r>
              <a:rPr lang="en-US" altLang="zh-CN" sz="2400" dirty="0"/>
              <a:t>A</a:t>
            </a:r>
            <a:r>
              <a:rPr lang="zh-CN" altLang="en-US" sz="2400" dirty="0"/>
              <a:t>、</a:t>
            </a:r>
            <a:r>
              <a:rPr lang="en-US" altLang="zh-CN" sz="2400" dirty="0"/>
              <a:t>B</a:t>
            </a:r>
            <a:r>
              <a:rPr lang="zh-CN" altLang="en-US" sz="2400" dirty="0"/>
              <a:t>端。</a:t>
            </a:r>
          </a:p>
          <a:p>
            <a:pPr>
              <a:lnSpc>
                <a:spcPct val="130000"/>
              </a:lnSpc>
            </a:pPr>
            <a:r>
              <a:rPr lang="zh-CN" altLang="en-US" sz="2400" dirty="0"/>
              <a:t>（</a:t>
            </a:r>
            <a:r>
              <a:rPr lang="en-US" altLang="zh-CN" sz="2400" dirty="0"/>
              <a:t>2</a:t>
            </a:r>
            <a:r>
              <a:rPr lang="zh-CN" altLang="en-US" sz="2400" dirty="0"/>
              <a:t>）红</a:t>
            </a:r>
            <a:r>
              <a:rPr lang="en-US" altLang="zh-CN" sz="2400" dirty="0"/>
              <a:t>A</a:t>
            </a:r>
            <a:r>
              <a:rPr lang="zh-CN" altLang="en-US" sz="2400" dirty="0"/>
              <a:t>绿</a:t>
            </a:r>
            <a:r>
              <a:rPr lang="en-US" altLang="zh-CN" sz="2400" dirty="0"/>
              <a:t>B</a:t>
            </a:r>
            <a:r>
              <a:rPr lang="zh-CN" altLang="en-US" sz="2400" dirty="0"/>
              <a:t>法</a:t>
            </a:r>
          </a:p>
          <a:p>
            <a:pPr>
              <a:lnSpc>
                <a:spcPct val="130000"/>
              </a:lnSpc>
            </a:pPr>
            <a:r>
              <a:rPr lang="zh-CN" altLang="en-US" sz="2400" dirty="0"/>
              <a:t>光缆盘上的新光缆，通常红端帽一端为</a:t>
            </a:r>
            <a:r>
              <a:rPr lang="en-US" altLang="zh-CN" sz="2400" dirty="0"/>
              <a:t>A</a:t>
            </a:r>
            <a:r>
              <a:rPr lang="zh-CN" altLang="en-US" sz="2400" dirty="0"/>
              <a:t>端，绿端帽一端为</a:t>
            </a:r>
            <a:r>
              <a:rPr lang="en-US" altLang="zh-CN" sz="2400" dirty="0"/>
              <a:t>B</a:t>
            </a:r>
            <a:r>
              <a:rPr lang="zh-CN" altLang="en-US" sz="2400" dirty="0"/>
              <a:t>端。</a:t>
            </a:r>
          </a:p>
        </p:txBody>
      </p:sp>
      <p:pic>
        <p:nvPicPr>
          <p:cNvPr id="6" name="Picture 4"/>
          <p:cNvPicPr>
            <a:picLocks noChangeAspect="1" noChangeArrowheads="1"/>
          </p:cNvPicPr>
          <p:nvPr/>
        </p:nvPicPr>
        <p:blipFill>
          <a:blip r:embed="rId3" cstate="print"/>
          <a:srcRect/>
          <a:stretch>
            <a:fillRect/>
          </a:stretch>
        </p:blipFill>
        <p:spPr bwMode="auto">
          <a:xfrm>
            <a:off x="7528861" y="1921833"/>
            <a:ext cx="3714776" cy="4446408"/>
          </a:xfrm>
          <a:prstGeom prst="rect">
            <a:avLst/>
          </a:prstGeom>
          <a:noFill/>
          <a:ln w="9525">
            <a:noFill/>
            <a:miter lim="800000"/>
            <a:headEnd/>
            <a:tailEnd/>
          </a:ln>
          <a:effectLst/>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1.3.5  </a:t>
            </a:r>
            <a:r>
              <a:rPr lang="zh-CN" altLang="en-US" sz="3200" dirty="0">
                <a:solidFill>
                  <a:schemeClr val="bg1"/>
                </a:solidFill>
                <a:latin typeface="微软雅黑" panose="020B0503020204020204" pitchFamily="34" charset="-122"/>
                <a:ea typeface="微软雅黑" panose="020B0503020204020204" pitchFamily="34" charset="-122"/>
              </a:rPr>
              <a:t>光缆端别</a:t>
            </a:r>
          </a:p>
        </p:txBody>
      </p:sp>
      <p:sp>
        <p:nvSpPr>
          <p:cNvPr id="4" name="文本框 3"/>
          <p:cNvSpPr txBox="1"/>
          <p:nvPr/>
        </p:nvSpPr>
        <p:spPr>
          <a:xfrm>
            <a:off x="981479" y="2285596"/>
            <a:ext cx="6722745" cy="3895554"/>
          </a:xfrm>
          <a:prstGeom prst="rect">
            <a:avLst/>
          </a:prstGeom>
          <a:noFill/>
        </p:spPr>
        <p:txBody>
          <a:bodyPr wrap="square" rtlCol="0">
            <a:spAutoFit/>
          </a:bodyPr>
          <a:lstStyle/>
          <a:p>
            <a:pPr>
              <a:lnSpc>
                <a:spcPct val="130000"/>
              </a:lnSpc>
            </a:pPr>
            <a:r>
              <a:rPr lang="zh-CN" altLang="en-US" sz="2400" dirty="0" smtClean="0"/>
              <a:t>       光缆</a:t>
            </a:r>
            <a:r>
              <a:rPr lang="zh-CN" altLang="en-US" sz="2400" dirty="0"/>
              <a:t>端别的判别通常有以下几种方法。</a:t>
            </a:r>
          </a:p>
          <a:p>
            <a:pPr>
              <a:lnSpc>
                <a:spcPct val="130000"/>
              </a:lnSpc>
            </a:pPr>
            <a:r>
              <a:rPr lang="zh-CN" altLang="en-US" sz="2400" dirty="0" smtClean="0"/>
              <a:t>      （</a:t>
            </a:r>
            <a:r>
              <a:rPr lang="en-US" altLang="zh-CN" sz="2400" dirty="0"/>
              <a:t>3</a:t>
            </a:r>
            <a:r>
              <a:rPr lang="zh-CN" altLang="en-US" sz="2400" dirty="0"/>
              <a:t>）内</a:t>
            </a:r>
            <a:r>
              <a:rPr lang="en-US" altLang="zh-CN" sz="2400" dirty="0"/>
              <a:t>A</a:t>
            </a:r>
            <a:r>
              <a:rPr lang="zh-CN" altLang="en-US" sz="2400" dirty="0"/>
              <a:t>外</a:t>
            </a:r>
            <a:r>
              <a:rPr lang="en-US" altLang="zh-CN" sz="2400" dirty="0"/>
              <a:t>B</a:t>
            </a:r>
            <a:r>
              <a:rPr lang="zh-CN" altLang="en-US" sz="2400" dirty="0"/>
              <a:t>法</a:t>
            </a:r>
          </a:p>
          <a:p>
            <a:pPr>
              <a:lnSpc>
                <a:spcPct val="130000"/>
              </a:lnSpc>
            </a:pPr>
            <a:r>
              <a:rPr lang="zh-CN" altLang="en-US" sz="2400" dirty="0" smtClean="0"/>
              <a:t>       光缆</a:t>
            </a:r>
            <a:r>
              <a:rPr lang="zh-CN" altLang="en-US" sz="2400" dirty="0"/>
              <a:t>盘上的新光缆，盘绕在光缆盘里面的端头通常为</a:t>
            </a:r>
            <a:r>
              <a:rPr lang="en-US" altLang="zh-CN" sz="2400" dirty="0"/>
              <a:t>A</a:t>
            </a:r>
            <a:r>
              <a:rPr lang="zh-CN" altLang="en-US" sz="2400" dirty="0"/>
              <a:t>端，盘绕在光缆盘外面的端头为</a:t>
            </a:r>
            <a:r>
              <a:rPr lang="en-US" altLang="zh-CN" sz="2400" dirty="0"/>
              <a:t>B</a:t>
            </a:r>
            <a:r>
              <a:rPr lang="zh-CN" altLang="en-US" sz="2400" dirty="0"/>
              <a:t>端。</a:t>
            </a:r>
          </a:p>
          <a:p>
            <a:pPr>
              <a:lnSpc>
                <a:spcPct val="130000"/>
              </a:lnSpc>
            </a:pPr>
            <a:r>
              <a:rPr lang="zh-CN" altLang="en-US" sz="2400" dirty="0" smtClean="0"/>
              <a:t>      （</a:t>
            </a:r>
            <a:r>
              <a:rPr lang="en-US" altLang="zh-CN" sz="2400" dirty="0"/>
              <a:t>4</a:t>
            </a:r>
            <a:r>
              <a:rPr lang="zh-CN" altLang="en-US" sz="2400" dirty="0"/>
              <a:t>）长度数字标记法</a:t>
            </a:r>
          </a:p>
          <a:p>
            <a:pPr>
              <a:lnSpc>
                <a:spcPct val="130000"/>
              </a:lnSpc>
            </a:pPr>
            <a:r>
              <a:rPr lang="zh-CN" altLang="en-US" sz="2400" dirty="0" smtClean="0"/>
              <a:t>       根据</a:t>
            </a:r>
            <a:r>
              <a:rPr lang="zh-CN" altLang="en-US" sz="2400" dirty="0"/>
              <a:t>光缆护套上打印的长度数字标记（也称米标）来判断，数字小的一端为</a:t>
            </a:r>
            <a:r>
              <a:rPr lang="en-US" altLang="zh-CN" sz="2400" dirty="0"/>
              <a:t>A</a:t>
            </a:r>
            <a:r>
              <a:rPr lang="zh-CN" altLang="en-US" sz="2400" dirty="0"/>
              <a:t>端，另外一端为</a:t>
            </a:r>
            <a:r>
              <a:rPr lang="en-US" altLang="zh-CN" sz="2400" dirty="0"/>
              <a:t>B</a:t>
            </a:r>
            <a:r>
              <a:rPr lang="zh-CN" altLang="en-US" sz="2400" dirty="0"/>
              <a:t>端。</a:t>
            </a:r>
          </a:p>
        </p:txBody>
      </p:sp>
      <p:pic>
        <p:nvPicPr>
          <p:cNvPr id="6" name="图片 5"/>
          <p:cNvPicPr/>
          <p:nvPr/>
        </p:nvPicPr>
        <p:blipFill>
          <a:blip r:embed="rId3" cstate="print"/>
          <a:srcRect/>
          <a:stretch>
            <a:fillRect/>
          </a:stretch>
        </p:blipFill>
        <p:spPr bwMode="auto">
          <a:xfrm>
            <a:off x="7867632" y="2561299"/>
            <a:ext cx="4000528" cy="3071810"/>
          </a:xfrm>
          <a:prstGeom prst="rect">
            <a:avLst/>
          </a:prstGeom>
          <a:noFill/>
          <a:ln w="9525">
            <a:noFill/>
            <a:miter lim="800000"/>
            <a:headEnd/>
            <a:tailEnd/>
          </a:ln>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3" name="TextBox 4"/>
          <p:cNvSpPr txBox="1"/>
          <p:nvPr/>
        </p:nvSpPr>
        <p:spPr>
          <a:xfrm>
            <a:off x="909955" y="371475"/>
            <a:ext cx="8141970" cy="583565"/>
          </a:xfrm>
          <a:prstGeom prst="rect">
            <a:avLst/>
          </a:prstGeom>
          <a:noFill/>
          <a:ln w="9525">
            <a:noFill/>
          </a:ln>
        </p:spPr>
        <p:txBody>
          <a:bodyPr wrap="square">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1.3.5  </a:t>
            </a:r>
            <a:r>
              <a:rPr lang="zh-CN" altLang="en-US" sz="3200" dirty="0">
                <a:solidFill>
                  <a:schemeClr val="bg1"/>
                </a:solidFill>
                <a:latin typeface="微软雅黑" panose="020B0503020204020204" pitchFamily="34" charset="-122"/>
                <a:ea typeface="微软雅黑" panose="020B0503020204020204" pitchFamily="34" charset="-122"/>
              </a:rPr>
              <a:t>光缆端别</a:t>
            </a:r>
          </a:p>
        </p:txBody>
      </p:sp>
      <p:sp>
        <p:nvSpPr>
          <p:cNvPr id="4" name="文本框 3"/>
          <p:cNvSpPr txBox="1"/>
          <p:nvPr/>
        </p:nvSpPr>
        <p:spPr>
          <a:xfrm>
            <a:off x="1022985" y="1433830"/>
            <a:ext cx="6867525" cy="5408295"/>
          </a:xfrm>
          <a:prstGeom prst="rect">
            <a:avLst/>
          </a:prstGeom>
          <a:noFill/>
        </p:spPr>
        <p:txBody>
          <a:bodyPr wrap="square" rtlCol="0">
            <a:spAutoFit/>
          </a:bodyPr>
          <a:lstStyle/>
          <a:p>
            <a:pPr>
              <a:lnSpc>
                <a:spcPct val="120000"/>
              </a:lnSpc>
            </a:pPr>
            <a:r>
              <a:rPr lang="zh-CN" altLang="en-US" sz="2400" dirty="0" smtClean="0"/>
              <a:t>      （</a:t>
            </a:r>
            <a:r>
              <a:rPr lang="en-US" altLang="zh-CN" sz="2400" dirty="0"/>
              <a:t>5</a:t>
            </a:r>
            <a:r>
              <a:rPr lang="zh-CN" altLang="en-US" sz="2400" dirty="0"/>
              <a:t>）</a:t>
            </a:r>
            <a:r>
              <a:rPr lang="en-US" altLang="zh-CN" sz="2400" dirty="0"/>
              <a:t>A</a:t>
            </a:r>
            <a:r>
              <a:rPr lang="zh-CN" altLang="en-US" sz="2400" dirty="0"/>
              <a:t>、</a:t>
            </a:r>
            <a:r>
              <a:rPr lang="en-US" altLang="zh-CN" sz="2400" dirty="0"/>
              <a:t>B</a:t>
            </a:r>
            <a:r>
              <a:rPr lang="zh-CN" altLang="en-US" sz="2400" dirty="0"/>
              <a:t>端定义法</a:t>
            </a:r>
          </a:p>
          <a:p>
            <a:pPr>
              <a:lnSpc>
                <a:spcPct val="120000"/>
              </a:lnSpc>
            </a:pPr>
            <a:r>
              <a:rPr lang="zh-CN" altLang="en-US" sz="2400" dirty="0" smtClean="0"/>
              <a:t>       无法</a:t>
            </a:r>
            <a:r>
              <a:rPr lang="zh-CN" altLang="en-US" sz="2400" dirty="0"/>
              <a:t>看清数字标记和无法区分端帽颜色的光缆，可采用</a:t>
            </a:r>
            <a:r>
              <a:rPr lang="en-US" altLang="zh-CN" sz="2400" dirty="0"/>
              <a:t>A</a:t>
            </a:r>
            <a:r>
              <a:rPr lang="zh-CN" altLang="en-US" sz="2400" dirty="0"/>
              <a:t>、</a:t>
            </a:r>
            <a:r>
              <a:rPr lang="en-US" altLang="zh-CN" sz="2400" dirty="0"/>
              <a:t>B</a:t>
            </a:r>
            <a:r>
              <a:rPr lang="zh-CN" altLang="en-US" sz="2400" dirty="0"/>
              <a:t>端定义法区分光缆端别。开剖光缆，根据光缆中松套管颜色来确定光缆端别。</a:t>
            </a:r>
          </a:p>
          <a:p>
            <a:pPr>
              <a:lnSpc>
                <a:spcPct val="120000"/>
              </a:lnSpc>
            </a:pPr>
            <a:r>
              <a:rPr lang="en-US" altLang="en-US" sz="2400" dirty="0" smtClean="0"/>
              <a:t>        ①</a:t>
            </a:r>
            <a:r>
              <a:rPr lang="zh-CN" altLang="en-US" sz="2400" dirty="0"/>
              <a:t>全色谱光缆</a:t>
            </a:r>
          </a:p>
          <a:p>
            <a:pPr>
              <a:lnSpc>
                <a:spcPct val="120000"/>
              </a:lnSpc>
            </a:pPr>
            <a:r>
              <a:rPr lang="zh-CN" altLang="en-US" sz="2400" dirty="0" smtClean="0"/>
              <a:t>       工作人员</a:t>
            </a:r>
            <a:r>
              <a:rPr lang="zh-CN" altLang="en-US" sz="2400" dirty="0"/>
              <a:t>面对光缆端面，同一层中的松套管颜色按蓝、橘、绿、棕、灰、白、红、黑、黄、紫、粉红、青绿的色谱顺序顺时针排列时，该端为</a:t>
            </a:r>
            <a:r>
              <a:rPr lang="en-US" altLang="zh-CN" sz="2400" dirty="0"/>
              <a:t>A</a:t>
            </a:r>
            <a:r>
              <a:rPr lang="zh-CN" altLang="en-US" sz="2400" dirty="0"/>
              <a:t>端。反之则为</a:t>
            </a:r>
            <a:r>
              <a:rPr lang="en-US" altLang="zh-CN" sz="2400" dirty="0"/>
              <a:t>B</a:t>
            </a:r>
            <a:r>
              <a:rPr lang="zh-CN" altLang="en-US" sz="2400" dirty="0"/>
              <a:t>端。</a:t>
            </a:r>
          </a:p>
          <a:p>
            <a:pPr>
              <a:lnSpc>
                <a:spcPct val="120000"/>
              </a:lnSpc>
            </a:pPr>
            <a:r>
              <a:rPr lang="en-US" altLang="en-US" sz="2400" dirty="0" smtClean="0"/>
              <a:t>        ②</a:t>
            </a:r>
            <a:r>
              <a:rPr lang="zh-CN" altLang="en-US" sz="2400" dirty="0"/>
              <a:t>领示色谱光缆</a:t>
            </a:r>
          </a:p>
          <a:p>
            <a:pPr>
              <a:lnSpc>
                <a:spcPct val="120000"/>
              </a:lnSpc>
            </a:pPr>
            <a:r>
              <a:rPr lang="zh-CN" altLang="en-US" sz="2400" dirty="0" smtClean="0"/>
              <a:t>       工作人员</a:t>
            </a:r>
            <a:r>
              <a:rPr lang="zh-CN" altLang="en-US" sz="2400" dirty="0"/>
              <a:t>面对光缆端面，若红头绿尾顺序按顺时针排列时，该端为</a:t>
            </a:r>
            <a:r>
              <a:rPr lang="en-US" altLang="zh-CN" sz="2400" dirty="0"/>
              <a:t>A</a:t>
            </a:r>
            <a:r>
              <a:rPr lang="zh-CN" altLang="en-US" sz="2400" dirty="0"/>
              <a:t>端。反之则为</a:t>
            </a:r>
            <a:r>
              <a:rPr lang="en-US" altLang="zh-CN" sz="2400" dirty="0"/>
              <a:t>B</a:t>
            </a:r>
          </a:p>
        </p:txBody>
      </p:sp>
      <p:pic>
        <p:nvPicPr>
          <p:cNvPr id="5" name="Picture 9"/>
          <p:cNvPicPr>
            <a:picLocks noChangeAspect="1" noChangeArrowheads="1"/>
          </p:cNvPicPr>
          <p:nvPr/>
        </p:nvPicPr>
        <p:blipFill>
          <a:blip r:embed="rId3" cstate="print"/>
          <a:srcRect/>
          <a:stretch>
            <a:fillRect/>
          </a:stretch>
        </p:blipFill>
        <p:spPr bwMode="auto">
          <a:xfrm rot="1355252">
            <a:off x="8308647" y="2134241"/>
            <a:ext cx="2663825" cy="1724025"/>
          </a:xfrm>
          <a:prstGeom prst="rect">
            <a:avLst/>
          </a:prstGeom>
          <a:noFill/>
          <a:ln w="9525">
            <a:noFill/>
            <a:miter lim="800000"/>
            <a:headEnd/>
            <a:tailEnd/>
          </a:ln>
        </p:spPr>
      </p:pic>
      <p:pic>
        <p:nvPicPr>
          <p:cNvPr id="7" name="图片 6"/>
          <p:cNvPicPr>
            <a:picLocks noChangeAspect="1"/>
          </p:cNvPicPr>
          <p:nvPr/>
        </p:nvPicPr>
        <p:blipFill>
          <a:blip r:embed="rId4"/>
          <a:stretch>
            <a:fillRect/>
          </a:stretch>
        </p:blipFill>
        <p:spPr>
          <a:xfrm>
            <a:off x="8452485" y="4411345"/>
            <a:ext cx="2748915" cy="2210435"/>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0" y="0"/>
            <a:ext cx="12192000" cy="50482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sp>
        <p:nvSpPr>
          <p:cNvPr id="3" name="矩形 2"/>
          <p:cNvSpPr/>
          <p:nvPr/>
        </p:nvSpPr>
        <p:spPr>
          <a:xfrm>
            <a:off x="0" y="5065713"/>
            <a:ext cx="12192000" cy="1792288"/>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pic>
        <p:nvPicPr>
          <p:cNvPr id="4" name="图片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562600" y="2976158"/>
            <a:ext cx="5886997" cy="3252990"/>
          </a:xfrm>
          <a:prstGeom prst="rect">
            <a:avLst/>
          </a:prstGeom>
          <a:effectLst>
            <a:outerShdw blurRad="50800" dist="38100" dir="2700000" algn="tl" rotWithShape="0">
              <a:prstClr val="black">
                <a:alpha val="40000"/>
              </a:prstClr>
            </a:outerShdw>
            <a:reflection blurRad="203200" stA="51000" endPos="38000" dir="5400000" sy="-100000" algn="bl" rotWithShape="0"/>
          </a:effectLst>
        </p:spPr>
      </p:pic>
      <p:sp>
        <p:nvSpPr>
          <p:cNvPr id="5" name="TextBox 7"/>
          <p:cNvSpPr txBox="1"/>
          <p:nvPr/>
        </p:nvSpPr>
        <p:spPr>
          <a:xfrm>
            <a:off x="327025" y="1468438"/>
            <a:ext cx="7156450" cy="96202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6000" b="1" i="0" u="none" strike="noStrike" kern="1200" cap="none" spc="600" normalizeH="0" baseline="0" noProof="1">
                <a:ln>
                  <a:noFill/>
                </a:ln>
                <a:solidFill>
                  <a:srgbClr val="1F7173"/>
                </a:solidFill>
                <a:effectLst/>
                <a:uLnTx/>
                <a:uFillTx/>
                <a:latin typeface="微软雅黑" panose="020B0503020204020204" pitchFamily="34" charset="-122"/>
                <a:ea typeface="微软雅黑" panose="020B0503020204020204" pitchFamily="34" charset="-122"/>
                <a:cs typeface="+mn-cs"/>
              </a:rPr>
              <a:t>感谢聆听</a:t>
            </a:r>
            <a:endParaRPr kumimoji="0" lang="zh-CN" altLang="zh-CN" sz="6000" b="1" i="0" u="none" strike="noStrike" kern="1200" cap="none" spc="600" normalizeH="0" baseline="0" noProof="1">
              <a:ln>
                <a:noFill/>
              </a:ln>
              <a:solidFill>
                <a:srgbClr val="1F7173"/>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decel="53300" fill="hold" grpId="0" nodeType="afterEffect">
                                  <p:stCondLst>
                                    <p:cond delay="0"/>
                                  </p:stCondLst>
                                  <p:iterate type="lt">
                                    <p:tmPct val="10000"/>
                                  </p:iterate>
                                  <p:childTnLst>
                                    <p:set>
                                      <p:cBhvr>
                                        <p:cTn id="16" dur="1" fill="hold">
                                          <p:stCondLst>
                                            <p:cond delay="0"/>
                                          </p:stCondLst>
                                        </p:cTn>
                                        <p:tgtEl>
                                          <p:spTgt spid="5"/>
                                        </p:tgtEl>
                                        <p:attrNameLst>
                                          <p:attrName>style.visibility</p:attrName>
                                        </p:attrNameLst>
                                      </p:cBhvr>
                                      <p:to>
                                        <p:strVal val="visible"/>
                                      </p:to>
                                    </p:set>
                                    <p:anim calcmode="lin" valueType="num">
                                      <p:cBhvr>
                                        <p:cTn id="17" dur="750" fill="hold"/>
                                        <p:tgtEl>
                                          <p:spTgt spid="5"/>
                                        </p:tgtEl>
                                        <p:attrNameLst>
                                          <p:attrName>ppt_x</p:attrName>
                                        </p:attrNameLst>
                                      </p:cBhvr>
                                      <p:tavLst>
                                        <p:tav tm="0">
                                          <p:val>
                                            <p:strVal val="#ppt_x"/>
                                          </p:val>
                                        </p:tav>
                                        <p:tav tm="100000">
                                          <p:val>
                                            <p:strVal val="#ppt_x"/>
                                          </p:val>
                                        </p:tav>
                                      </p:tavLst>
                                    </p:anim>
                                    <p:anim calcmode="lin" valueType="num">
                                      <p:cBhvr>
                                        <p:cTn id="18" dur="75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7" name="矩形 16"/>
          <p:cNvSpPr/>
          <p:nvPr/>
        </p:nvSpPr>
        <p:spPr>
          <a:xfrm>
            <a:off x="3354388" y="288925"/>
            <a:ext cx="4724400" cy="1171575"/>
          </a:xfrm>
          <a:prstGeom prst="rect">
            <a:avLst/>
          </a:prstGeom>
          <a:noFill/>
          <a:ln w="9525">
            <a:noFill/>
          </a:ln>
        </p:spPr>
        <p:txBody>
          <a:bodyPr>
            <a:spAutoFit/>
          </a:bodyPr>
          <a:lstStyle/>
          <a:p>
            <a:pPr>
              <a:lnSpc>
                <a:spcPct val="130000"/>
              </a:lnSpc>
            </a:pPr>
            <a:r>
              <a:rPr lang="zh-CN" altLang="en-US" sz="5400" b="1" dirty="0">
                <a:solidFill>
                  <a:prstClr val="white"/>
                </a:solidFill>
                <a:latin typeface="微软雅黑" panose="020B0503020204020204" pitchFamily="34" charset="-122"/>
                <a:ea typeface="微软雅黑" panose="020B0503020204020204" pitchFamily="34" charset="-122"/>
              </a:rPr>
              <a:t>章</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节</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内</a:t>
            </a:r>
            <a:r>
              <a:rPr lang="en-US" altLang="zh-CN" sz="5400" b="1" dirty="0">
                <a:solidFill>
                  <a:prstClr val="white"/>
                </a:solidFill>
                <a:latin typeface="微软雅黑" panose="020B0503020204020204" pitchFamily="34" charset="-122"/>
                <a:ea typeface="微软雅黑" panose="020B0503020204020204" pitchFamily="34" charset="-122"/>
              </a:rPr>
              <a:t>  </a:t>
            </a:r>
            <a:r>
              <a:rPr lang="zh-CN" altLang="en-US" sz="5400" b="1" dirty="0">
                <a:solidFill>
                  <a:prstClr val="white"/>
                </a:solidFill>
                <a:latin typeface="微软雅黑" panose="020B0503020204020204" pitchFamily="34" charset="-122"/>
                <a:ea typeface="微软雅黑" panose="020B0503020204020204" pitchFamily="34" charset="-122"/>
              </a:rPr>
              <a:t>容</a:t>
            </a:r>
          </a:p>
        </p:txBody>
      </p:sp>
      <p:sp>
        <p:nvSpPr>
          <p:cNvPr id="19" name="圆角矩形​​ 10"/>
          <p:cNvSpPr>
            <a:spLocks noChangeArrowheads="1"/>
          </p:cNvSpPr>
          <p:nvPr/>
        </p:nvSpPr>
        <p:spPr bwMode="auto">
          <a:xfrm>
            <a:off x="317535" y="1884362"/>
            <a:ext cx="5480151"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第一章</a:t>
            </a: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光纤光缆</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0" name="圆角矩形​​ 10"/>
          <p:cNvSpPr>
            <a:spLocks noChangeArrowheads="1"/>
          </p:cNvSpPr>
          <p:nvPr/>
        </p:nvSpPr>
        <p:spPr bwMode="auto">
          <a:xfrm>
            <a:off x="322297" y="2925762"/>
            <a:ext cx="5475389"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第二章</a:t>
            </a:r>
            <a:r>
              <a:rPr lang="en-US" altLang="zh-CN"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srgbClr val="FF0000"/>
                </a:solidFill>
                <a:latin typeface="微软雅黑" panose="020B0503020204020204" pitchFamily="34" charset="-122"/>
                <a:ea typeface="微软雅黑" panose="020B0503020204020204" pitchFamily="34" charset="-122"/>
                <a:cs typeface="Arial" panose="020B0604020202020204" pitchFamily="34" charset="0"/>
              </a:rPr>
              <a:t>光缆线路工程设计</a:t>
            </a:r>
            <a:endParaRPr lang="zh-CN" altLang="en-US" sz="2600" kern="0" spc="600" noProof="1">
              <a:solidFill>
                <a:srgbClr val="FF0000"/>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1" name="圆角矩形​​ 10"/>
          <p:cNvSpPr>
            <a:spLocks noChangeArrowheads="1"/>
          </p:cNvSpPr>
          <p:nvPr/>
        </p:nvSpPr>
        <p:spPr bwMode="auto">
          <a:xfrm>
            <a:off x="323885" y="3968750"/>
            <a:ext cx="54738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第三章   通信</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管道与架空杆路设计</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22" name="圆角矩形​​ 10"/>
          <p:cNvSpPr>
            <a:spLocks noChangeArrowheads="1"/>
          </p:cNvSpPr>
          <p:nvPr/>
        </p:nvSpPr>
        <p:spPr bwMode="auto">
          <a:xfrm>
            <a:off x="336585" y="5011737"/>
            <a:ext cx="5461101"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第四</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线路工程施工</a:t>
            </a:r>
          </a:p>
        </p:txBody>
      </p:sp>
      <p:sp>
        <p:nvSpPr>
          <p:cNvPr id="5" name="圆角矩形​​ 10"/>
          <p:cNvSpPr>
            <a:spLocks noChangeArrowheads="1"/>
          </p:cNvSpPr>
          <p:nvPr>
            <p:custDataLst>
              <p:tags r:id="rId1"/>
            </p:custDataLst>
          </p:nvPr>
        </p:nvSpPr>
        <p:spPr bwMode="auto">
          <a:xfrm>
            <a:off x="6988175" y="2074862"/>
            <a:ext cx="4535488" cy="647700"/>
          </a:xfrm>
          <a:prstGeom prst="roundRect">
            <a:avLst>
              <a:gd name="adj" fmla="val 50000"/>
            </a:avLst>
          </a:prstGeom>
          <a:solidFill>
            <a:srgbClr val="1F7173"/>
          </a:solidFill>
          <a:ln w="3175" algn="ctr">
            <a:noFill/>
            <a:round/>
          </a:ln>
        </p:spPr>
        <p:txBody>
          <a:bodyPr anchor="ctr"/>
          <a:lstStyle/>
          <a:p>
            <a:pPr fontAlgn="auto">
              <a:defRPr/>
            </a:pPr>
            <a:r>
              <a:rPr lang="en-US" altLang="zh-CN"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第六</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光纤</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户工程施工</a:t>
            </a:r>
          </a:p>
        </p:txBody>
      </p:sp>
      <p:sp>
        <p:nvSpPr>
          <p:cNvPr id="6" name="圆角矩形​​ 10"/>
          <p:cNvSpPr>
            <a:spLocks noChangeArrowheads="1"/>
          </p:cNvSpPr>
          <p:nvPr>
            <p:custDataLst>
              <p:tags r:id="rId2"/>
            </p:custDataLst>
          </p:nvPr>
        </p:nvSpPr>
        <p:spPr bwMode="auto">
          <a:xfrm>
            <a:off x="6988175" y="3321049"/>
            <a:ext cx="4539102" cy="822933"/>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第七</a:t>
            </a: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线路常用</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光</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en-US" altLang="zh-CN"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器件</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与仪表</a:t>
            </a:r>
          </a:p>
        </p:txBody>
      </p:sp>
      <p:sp>
        <p:nvSpPr>
          <p:cNvPr id="7" name="圆角矩形​​ 10"/>
          <p:cNvSpPr>
            <a:spLocks noChangeArrowheads="1"/>
          </p:cNvSpPr>
          <p:nvPr>
            <p:custDataLst>
              <p:tags r:id="rId3"/>
            </p:custDataLst>
          </p:nvPr>
        </p:nvSpPr>
        <p:spPr bwMode="auto">
          <a:xfrm>
            <a:off x="6988175" y="4687887"/>
            <a:ext cx="4537075" cy="647700"/>
          </a:xfrm>
          <a:prstGeom prst="roundRect">
            <a:avLst>
              <a:gd name="adj" fmla="val 50000"/>
            </a:avLst>
          </a:prstGeom>
          <a:solidFill>
            <a:srgbClr val="1F7173"/>
          </a:solidFill>
          <a:ln w="3175" algn="ctr">
            <a:noFill/>
            <a:round/>
          </a:ln>
        </p:spPr>
        <p:txBody>
          <a:bodyPr anchor="ctr"/>
          <a:lstStyle/>
          <a:p>
            <a:pPr fontAlgn="auto">
              <a:defRPr/>
            </a:pPr>
            <a:r>
              <a:rPr lang="zh-CN" altLang="en-US" sz="2600" kern="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第八章  光缆</a:t>
            </a:r>
            <a:r>
              <a:rPr lang="zh-CN" altLang="en-US" sz="2600" kern="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线路测试</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
        <p:nvSpPr>
          <p:cNvPr id="8" name="圆角矩形​​ 10"/>
          <p:cNvSpPr>
            <a:spLocks noChangeArrowheads="1"/>
          </p:cNvSpPr>
          <p:nvPr>
            <p:custDataLst>
              <p:tags r:id="rId4"/>
            </p:custDataLst>
          </p:nvPr>
        </p:nvSpPr>
        <p:spPr bwMode="auto">
          <a:xfrm>
            <a:off x="6988175" y="6026150"/>
            <a:ext cx="4537075" cy="649288"/>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第九</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光缆</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线路维护</a:t>
            </a:r>
          </a:p>
        </p:txBody>
      </p:sp>
      <p:sp>
        <p:nvSpPr>
          <p:cNvPr id="9" name="圆角矩形​​ 10"/>
          <p:cNvSpPr>
            <a:spLocks noChangeArrowheads="1"/>
          </p:cNvSpPr>
          <p:nvPr>
            <p:custDataLst>
              <p:tags r:id="rId5"/>
            </p:custDataLst>
          </p:nvPr>
        </p:nvSpPr>
        <p:spPr bwMode="auto">
          <a:xfrm>
            <a:off x="301660" y="6026150"/>
            <a:ext cx="5496026" cy="831850"/>
          </a:xfrm>
          <a:prstGeom prst="roundRect">
            <a:avLst>
              <a:gd name="adj" fmla="val 50000"/>
            </a:avLst>
          </a:prstGeom>
          <a:solidFill>
            <a:srgbClr val="1F7173"/>
          </a:solidFill>
          <a:ln w="3175" algn="ctr">
            <a:noFill/>
            <a:round/>
          </a:ln>
        </p:spPr>
        <p:txBody>
          <a:bodyPr anchor="ctr"/>
          <a:lstStyle/>
          <a:p>
            <a:pPr fontAlgn="auto">
              <a:defRPr/>
            </a:pP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第五</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章  通信</a:t>
            </a:r>
            <a:r>
              <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rPr>
              <a:t>管道与架空</a:t>
            </a: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杆</a:t>
            </a:r>
            <a:endParaRPr lang="en-US" altLang="zh-CN"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a:p>
            <a:pPr fontAlgn="auto">
              <a:defRPr/>
            </a:pPr>
            <a:r>
              <a:rPr lang="zh-CN" altLang="en-US" sz="2600" kern="0" spc="600" noProof="1" smtClean="0">
                <a:solidFill>
                  <a:prstClr val="white"/>
                </a:solidFill>
                <a:latin typeface="微软雅黑" panose="020B0503020204020204" pitchFamily="34" charset="-122"/>
                <a:ea typeface="微软雅黑" panose="020B0503020204020204" pitchFamily="34" charset="-122"/>
                <a:cs typeface="Arial" panose="020B0604020202020204" pitchFamily="34" charset="0"/>
              </a:rPr>
              <a:t>         路工程施工</a:t>
            </a:r>
            <a:endParaRPr lang="zh-CN" altLang="en-US" sz="2600" kern="0" spc="600" noProof="1">
              <a:solidFill>
                <a:prstClr val="white"/>
              </a:solidFill>
              <a:latin typeface="微软雅黑" panose="020B0503020204020204" pitchFamily="34" charset="-122"/>
              <a:ea typeface="微软雅黑" panose="020B0503020204020204" pitchFamily="34" charset="-122"/>
              <a:cs typeface="Arial" panose="020B0604020202020204" pitchFamily="34" charset="0"/>
            </a:endParaRPr>
          </a:p>
        </p:txBody>
      </p:sp>
    </p:spTree>
    <p:extLst>
      <p:ext uri="{BB962C8B-B14F-4D97-AF65-F5344CB8AC3E}">
        <p14:creationId xmlns:p14="http://schemas.microsoft.com/office/powerpoint/2010/main" val="112234774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5330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p:cTn id="7" dur="750" fill="hold"/>
                                        <p:tgtEl>
                                          <p:spTgt spid="16"/>
                                        </p:tgtEl>
                                        <p:attrNameLst>
                                          <p:attrName>ppt_x</p:attrName>
                                        </p:attrNameLst>
                                      </p:cBhvr>
                                      <p:tavLst>
                                        <p:tav tm="0">
                                          <p:val>
                                            <p:strVal val="0-#ppt_w/2"/>
                                          </p:val>
                                        </p:tav>
                                        <p:tav tm="100000">
                                          <p:val>
                                            <p:strVal val="#ppt_x"/>
                                          </p:val>
                                        </p:tav>
                                      </p:tavLst>
                                    </p:anim>
                                    <p:anim calcmode="lin" valueType="num">
                                      <p:cBhvr>
                                        <p:cTn id="8" dur="750" fill="hold"/>
                                        <p:tgtEl>
                                          <p:spTgt spid="16"/>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53" presetClass="entr" presetSubtype="16"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p:cTn id="12" dur="500" fill="hold"/>
                                        <p:tgtEl>
                                          <p:spTgt spid="17"/>
                                        </p:tgtEl>
                                        <p:attrNameLst>
                                          <p:attrName>ppt_w</p:attrName>
                                        </p:attrNameLst>
                                      </p:cBhvr>
                                      <p:tavLst>
                                        <p:tav tm="0">
                                          <p:val>
                                            <p:fltVal val="0"/>
                                          </p:val>
                                        </p:tav>
                                        <p:tav tm="100000">
                                          <p:val>
                                            <p:strVal val="#ppt_w"/>
                                          </p:val>
                                        </p:tav>
                                      </p:tavLst>
                                    </p:anim>
                                    <p:anim calcmode="lin" valueType="num">
                                      <p:cBhvr>
                                        <p:cTn id="13" dur="500" fill="hold"/>
                                        <p:tgtEl>
                                          <p:spTgt spid="17"/>
                                        </p:tgtEl>
                                        <p:attrNameLst>
                                          <p:attrName>ppt_h</p:attrName>
                                        </p:attrNameLst>
                                      </p:cBhvr>
                                      <p:tavLst>
                                        <p:tav tm="0">
                                          <p:val>
                                            <p:fltVal val="0"/>
                                          </p:val>
                                        </p:tav>
                                        <p:tav tm="100000">
                                          <p:val>
                                            <p:strVal val="#ppt_h"/>
                                          </p:val>
                                        </p:tav>
                                      </p:tavLst>
                                    </p:anim>
                                    <p:animEffect transition="in" filter="fade">
                                      <p:cBhvr>
                                        <p:cTn id="14" dur="500"/>
                                        <p:tgtEl>
                                          <p:spTgt spid="17"/>
                                        </p:tgtEl>
                                      </p:cBhvr>
                                    </p:animEffect>
                                  </p:childTnLst>
                                </p:cTn>
                              </p:par>
                            </p:childTnLst>
                          </p:cTn>
                        </p:par>
                        <p:par>
                          <p:cTn id="15" fill="hold">
                            <p:stCondLst>
                              <p:cond delay="1500"/>
                            </p:stCondLst>
                            <p:childTnLst>
                              <p:par>
                                <p:cTn id="16" presetID="2" presetClass="entr" presetSubtype="2" decel="53300"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750" fill="hold"/>
                                        <p:tgtEl>
                                          <p:spTgt spid="19"/>
                                        </p:tgtEl>
                                        <p:attrNameLst>
                                          <p:attrName>ppt_x</p:attrName>
                                        </p:attrNameLst>
                                      </p:cBhvr>
                                      <p:tavLst>
                                        <p:tav tm="0">
                                          <p:val>
                                            <p:strVal val="1+#ppt_w/2"/>
                                          </p:val>
                                        </p:tav>
                                        <p:tav tm="100000">
                                          <p:val>
                                            <p:strVal val="#ppt_x"/>
                                          </p:val>
                                        </p:tav>
                                      </p:tavLst>
                                    </p:anim>
                                    <p:anim calcmode="lin" valueType="num">
                                      <p:cBhvr>
                                        <p:cTn id="19" dur="750" fill="hold"/>
                                        <p:tgtEl>
                                          <p:spTgt spid="19"/>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2" presetClass="entr" presetSubtype="2" decel="53300"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750" fill="hold"/>
                                        <p:tgtEl>
                                          <p:spTgt spid="20"/>
                                        </p:tgtEl>
                                        <p:attrNameLst>
                                          <p:attrName>ppt_x</p:attrName>
                                        </p:attrNameLst>
                                      </p:cBhvr>
                                      <p:tavLst>
                                        <p:tav tm="0">
                                          <p:val>
                                            <p:strVal val="1+#ppt_w/2"/>
                                          </p:val>
                                        </p:tav>
                                        <p:tav tm="100000">
                                          <p:val>
                                            <p:strVal val="#ppt_x"/>
                                          </p:val>
                                        </p:tav>
                                      </p:tavLst>
                                    </p:anim>
                                    <p:anim calcmode="lin" valueType="num">
                                      <p:cBhvr>
                                        <p:cTn id="24" dur="750" fill="hold"/>
                                        <p:tgtEl>
                                          <p:spTgt spid="20"/>
                                        </p:tgtEl>
                                        <p:attrNameLst>
                                          <p:attrName>ppt_y</p:attrName>
                                        </p:attrNameLst>
                                      </p:cBhvr>
                                      <p:tavLst>
                                        <p:tav tm="0">
                                          <p:val>
                                            <p:strVal val="#ppt_y"/>
                                          </p:val>
                                        </p:tav>
                                        <p:tav tm="100000">
                                          <p:val>
                                            <p:strVal val="#ppt_y"/>
                                          </p:val>
                                        </p:tav>
                                      </p:tavLst>
                                    </p:anim>
                                  </p:childTnLst>
                                </p:cTn>
                              </p:par>
                            </p:childTnLst>
                          </p:cTn>
                        </p:par>
                        <p:par>
                          <p:cTn id="25" fill="hold">
                            <p:stCondLst>
                              <p:cond delay="3500"/>
                            </p:stCondLst>
                            <p:childTnLst>
                              <p:par>
                                <p:cTn id="26" presetID="2" presetClass="entr" presetSubtype="2" decel="53300" fill="hold" grpId="0" nodeType="afterEffect">
                                  <p:stCondLst>
                                    <p:cond delay="0"/>
                                  </p:stCondLst>
                                  <p:childTnLst>
                                    <p:set>
                                      <p:cBhvr>
                                        <p:cTn id="27" dur="1" fill="hold">
                                          <p:stCondLst>
                                            <p:cond delay="0"/>
                                          </p:stCondLst>
                                        </p:cTn>
                                        <p:tgtEl>
                                          <p:spTgt spid="21"/>
                                        </p:tgtEl>
                                        <p:attrNameLst>
                                          <p:attrName>style.visibility</p:attrName>
                                        </p:attrNameLst>
                                      </p:cBhvr>
                                      <p:to>
                                        <p:strVal val="visible"/>
                                      </p:to>
                                    </p:set>
                                    <p:anim calcmode="lin" valueType="num">
                                      <p:cBhvr>
                                        <p:cTn id="28" dur="750" fill="hold"/>
                                        <p:tgtEl>
                                          <p:spTgt spid="21"/>
                                        </p:tgtEl>
                                        <p:attrNameLst>
                                          <p:attrName>ppt_x</p:attrName>
                                        </p:attrNameLst>
                                      </p:cBhvr>
                                      <p:tavLst>
                                        <p:tav tm="0">
                                          <p:val>
                                            <p:strVal val="1+#ppt_w/2"/>
                                          </p:val>
                                        </p:tav>
                                        <p:tav tm="100000">
                                          <p:val>
                                            <p:strVal val="#ppt_x"/>
                                          </p:val>
                                        </p:tav>
                                      </p:tavLst>
                                    </p:anim>
                                    <p:anim calcmode="lin" valueType="num">
                                      <p:cBhvr>
                                        <p:cTn id="29" dur="750" fill="hold"/>
                                        <p:tgtEl>
                                          <p:spTgt spid="21"/>
                                        </p:tgtEl>
                                        <p:attrNameLst>
                                          <p:attrName>ppt_y</p:attrName>
                                        </p:attrNameLst>
                                      </p:cBhvr>
                                      <p:tavLst>
                                        <p:tav tm="0">
                                          <p:val>
                                            <p:strVal val="#ppt_y"/>
                                          </p:val>
                                        </p:tav>
                                        <p:tav tm="100000">
                                          <p:val>
                                            <p:strVal val="#ppt_y"/>
                                          </p:val>
                                        </p:tav>
                                      </p:tavLst>
                                    </p:anim>
                                  </p:childTnLst>
                                </p:cTn>
                              </p:par>
                            </p:childTnLst>
                          </p:cTn>
                        </p:par>
                        <p:par>
                          <p:cTn id="30" fill="hold">
                            <p:stCondLst>
                              <p:cond delay="4500"/>
                            </p:stCondLst>
                            <p:childTnLst>
                              <p:par>
                                <p:cTn id="31" presetID="2" presetClass="entr" presetSubtype="2" decel="5330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p:cTn id="33" dur="750" fill="hold"/>
                                        <p:tgtEl>
                                          <p:spTgt spid="22"/>
                                        </p:tgtEl>
                                        <p:attrNameLst>
                                          <p:attrName>ppt_x</p:attrName>
                                        </p:attrNameLst>
                                      </p:cBhvr>
                                      <p:tavLst>
                                        <p:tav tm="0">
                                          <p:val>
                                            <p:strVal val="1+#ppt_w/2"/>
                                          </p:val>
                                        </p:tav>
                                        <p:tav tm="100000">
                                          <p:val>
                                            <p:strVal val="#ppt_x"/>
                                          </p:val>
                                        </p:tav>
                                      </p:tavLst>
                                    </p:anim>
                                    <p:anim calcmode="lin" valueType="num">
                                      <p:cBhvr>
                                        <p:cTn id="34" dur="750" fill="hold"/>
                                        <p:tgtEl>
                                          <p:spTgt spid="22"/>
                                        </p:tgtEl>
                                        <p:attrNameLst>
                                          <p:attrName>ppt_y</p:attrName>
                                        </p:attrNameLst>
                                      </p:cBhvr>
                                      <p:tavLst>
                                        <p:tav tm="0">
                                          <p:val>
                                            <p:strVal val="#ppt_y"/>
                                          </p:val>
                                        </p:tav>
                                        <p:tav tm="100000">
                                          <p:val>
                                            <p:strVal val="#ppt_y"/>
                                          </p:val>
                                        </p:tav>
                                      </p:tavLst>
                                    </p:anim>
                                  </p:childTnLst>
                                </p:cTn>
                              </p:par>
                            </p:childTnLst>
                          </p:cTn>
                        </p:par>
                        <p:par>
                          <p:cTn id="35" fill="hold">
                            <p:stCondLst>
                              <p:cond delay="5500"/>
                            </p:stCondLst>
                            <p:childTnLst>
                              <p:par>
                                <p:cTn id="36" presetID="2" presetClass="entr" presetSubtype="2" decel="53300" fill="hold" grpId="0" nodeType="after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750" fill="hold"/>
                                        <p:tgtEl>
                                          <p:spTgt spid="9"/>
                                        </p:tgtEl>
                                        <p:attrNameLst>
                                          <p:attrName>ppt_x</p:attrName>
                                        </p:attrNameLst>
                                      </p:cBhvr>
                                      <p:tavLst>
                                        <p:tav tm="0">
                                          <p:val>
                                            <p:strVal val="1+#ppt_w/2"/>
                                          </p:val>
                                        </p:tav>
                                        <p:tav tm="100000">
                                          <p:val>
                                            <p:strVal val="#ppt_x"/>
                                          </p:val>
                                        </p:tav>
                                      </p:tavLst>
                                    </p:anim>
                                    <p:anim calcmode="lin" valueType="num">
                                      <p:cBhvr>
                                        <p:cTn id="39" dur="750" fill="hold"/>
                                        <p:tgtEl>
                                          <p:spTgt spid="9"/>
                                        </p:tgtEl>
                                        <p:attrNameLst>
                                          <p:attrName>ppt_y</p:attrName>
                                        </p:attrNameLst>
                                      </p:cBhvr>
                                      <p:tavLst>
                                        <p:tav tm="0">
                                          <p:val>
                                            <p:strVal val="#ppt_y"/>
                                          </p:val>
                                        </p:tav>
                                        <p:tav tm="100000">
                                          <p:val>
                                            <p:strVal val="#ppt_y"/>
                                          </p:val>
                                        </p:tav>
                                      </p:tavLst>
                                    </p:anim>
                                  </p:childTnLst>
                                </p:cTn>
                              </p:par>
                            </p:childTnLst>
                          </p:cTn>
                        </p:par>
                        <p:par>
                          <p:cTn id="40" fill="hold">
                            <p:stCondLst>
                              <p:cond delay="6500"/>
                            </p:stCondLst>
                            <p:childTnLst>
                              <p:par>
                                <p:cTn id="41" presetID="2" presetClass="entr" presetSubtype="2" decel="53300" fill="hold" grpId="0" nodeType="afterEffect">
                                  <p:stCondLst>
                                    <p:cond delay="0"/>
                                  </p:stCondLst>
                                  <p:childTnLst>
                                    <p:set>
                                      <p:cBhvr>
                                        <p:cTn id="42" dur="1" fill="hold">
                                          <p:stCondLst>
                                            <p:cond delay="0"/>
                                          </p:stCondLst>
                                        </p:cTn>
                                        <p:tgtEl>
                                          <p:spTgt spid="5"/>
                                        </p:tgtEl>
                                        <p:attrNameLst>
                                          <p:attrName>style.visibility</p:attrName>
                                        </p:attrNameLst>
                                      </p:cBhvr>
                                      <p:to>
                                        <p:strVal val="visible"/>
                                      </p:to>
                                    </p:set>
                                    <p:anim calcmode="lin" valueType="num">
                                      <p:cBhvr>
                                        <p:cTn id="43" dur="750" fill="hold"/>
                                        <p:tgtEl>
                                          <p:spTgt spid="5"/>
                                        </p:tgtEl>
                                        <p:attrNameLst>
                                          <p:attrName>ppt_x</p:attrName>
                                        </p:attrNameLst>
                                      </p:cBhvr>
                                      <p:tavLst>
                                        <p:tav tm="0">
                                          <p:val>
                                            <p:strVal val="1+#ppt_w/2"/>
                                          </p:val>
                                        </p:tav>
                                        <p:tav tm="100000">
                                          <p:val>
                                            <p:strVal val="#ppt_x"/>
                                          </p:val>
                                        </p:tav>
                                      </p:tavLst>
                                    </p:anim>
                                    <p:anim calcmode="lin" valueType="num">
                                      <p:cBhvr>
                                        <p:cTn id="44" dur="750" fill="hold"/>
                                        <p:tgtEl>
                                          <p:spTgt spid="5"/>
                                        </p:tgtEl>
                                        <p:attrNameLst>
                                          <p:attrName>ppt_y</p:attrName>
                                        </p:attrNameLst>
                                      </p:cBhvr>
                                      <p:tavLst>
                                        <p:tav tm="0">
                                          <p:val>
                                            <p:strVal val="#ppt_y"/>
                                          </p:val>
                                        </p:tav>
                                        <p:tav tm="100000">
                                          <p:val>
                                            <p:strVal val="#ppt_y"/>
                                          </p:val>
                                        </p:tav>
                                      </p:tavLst>
                                    </p:anim>
                                  </p:childTnLst>
                                </p:cTn>
                              </p:par>
                            </p:childTnLst>
                          </p:cTn>
                        </p:par>
                        <p:par>
                          <p:cTn id="45" fill="hold">
                            <p:stCondLst>
                              <p:cond delay="7500"/>
                            </p:stCondLst>
                            <p:childTnLst>
                              <p:par>
                                <p:cTn id="46" presetID="2" presetClass="entr" presetSubtype="2" decel="53300" fill="hold" grpId="0" nodeType="afterEffect">
                                  <p:stCondLst>
                                    <p:cond delay="0"/>
                                  </p:stCondLst>
                                  <p:childTnLst>
                                    <p:set>
                                      <p:cBhvr>
                                        <p:cTn id="47" dur="1" fill="hold">
                                          <p:stCondLst>
                                            <p:cond delay="0"/>
                                          </p:stCondLst>
                                        </p:cTn>
                                        <p:tgtEl>
                                          <p:spTgt spid="6"/>
                                        </p:tgtEl>
                                        <p:attrNameLst>
                                          <p:attrName>style.visibility</p:attrName>
                                        </p:attrNameLst>
                                      </p:cBhvr>
                                      <p:to>
                                        <p:strVal val="visible"/>
                                      </p:to>
                                    </p:set>
                                    <p:anim calcmode="lin" valueType="num">
                                      <p:cBhvr>
                                        <p:cTn id="48" dur="750" fill="hold"/>
                                        <p:tgtEl>
                                          <p:spTgt spid="6"/>
                                        </p:tgtEl>
                                        <p:attrNameLst>
                                          <p:attrName>ppt_x</p:attrName>
                                        </p:attrNameLst>
                                      </p:cBhvr>
                                      <p:tavLst>
                                        <p:tav tm="0">
                                          <p:val>
                                            <p:strVal val="1+#ppt_w/2"/>
                                          </p:val>
                                        </p:tav>
                                        <p:tav tm="100000">
                                          <p:val>
                                            <p:strVal val="#ppt_x"/>
                                          </p:val>
                                        </p:tav>
                                      </p:tavLst>
                                    </p:anim>
                                    <p:anim calcmode="lin" valueType="num">
                                      <p:cBhvr>
                                        <p:cTn id="49" dur="750" fill="hold"/>
                                        <p:tgtEl>
                                          <p:spTgt spid="6"/>
                                        </p:tgtEl>
                                        <p:attrNameLst>
                                          <p:attrName>ppt_y</p:attrName>
                                        </p:attrNameLst>
                                      </p:cBhvr>
                                      <p:tavLst>
                                        <p:tav tm="0">
                                          <p:val>
                                            <p:strVal val="#ppt_y"/>
                                          </p:val>
                                        </p:tav>
                                        <p:tav tm="100000">
                                          <p:val>
                                            <p:strVal val="#ppt_y"/>
                                          </p:val>
                                        </p:tav>
                                      </p:tavLst>
                                    </p:anim>
                                  </p:childTnLst>
                                </p:cTn>
                              </p:par>
                            </p:childTnLst>
                          </p:cTn>
                        </p:par>
                        <p:par>
                          <p:cTn id="50" fill="hold">
                            <p:stCondLst>
                              <p:cond delay="8500"/>
                            </p:stCondLst>
                            <p:childTnLst>
                              <p:par>
                                <p:cTn id="51" presetID="2" presetClass="entr" presetSubtype="2" decel="53300" fill="hold" grpId="0" nodeType="after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p:cTn id="53" dur="750" fill="hold"/>
                                        <p:tgtEl>
                                          <p:spTgt spid="7"/>
                                        </p:tgtEl>
                                        <p:attrNameLst>
                                          <p:attrName>ppt_x</p:attrName>
                                        </p:attrNameLst>
                                      </p:cBhvr>
                                      <p:tavLst>
                                        <p:tav tm="0">
                                          <p:val>
                                            <p:strVal val="1+#ppt_w/2"/>
                                          </p:val>
                                        </p:tav>
                                        <p:tav tm="100000">
                                          <p:val>
                                            <p:strVal val="#ppt_x"/>
                                          </p:val>
                                        </p:tav>
                                      </p:tavLst>
                                    </p:anim>
                                    <p:anim calcmode="lin" valueType="num">
                                      <p:cBhvr>
                                        <p:cTn id="54" dur="750" fill="hold"/>
                                        <p:tgtEl>
                                          <p:spTgt spid="7"/>
                                        </p:tgtEl>
                                        <p:attrNameLst>
                                          <p:attrName>ppt_y</p:attrName>
                                        </p:attrNameLst>
                                      </p:cBhvr>
                                      <p:tavLst>
                                        <p:tav tm="0">
                                          <p:val>
                                            <p:strVal val="#ppt_y"/>
                                          </p:val>
                                        </p:tav>
                                        <p:tav tm="100000">
                                          <p:val>
                                            <p:strVal val="#ppt_y"/>
                                          </p:val>
                                        </p:tav>
                                      </p:tavLst>
                                    </p:anim>
                                  </p:childTnLst>
                                </p:cTn>
                              </p:par>
                            </p:childTnLst>
                          </p:cTn>
                        </p:par>
                        <p:par>
                          <p:cTn id="55" fill="hold">
                            <p:stCondLst>
                              <p:cond delay="9500"/>
                            </p:stCondLst>
                            <p:childTnLst>
                              <p:par>
                                <p:cTn id="56" presetID="2" presetClass="entr" presetSubtype="2" decel="53300" fill="hold" grpId="0" nodeType="afterEffect">
                                  <p:stCondLst>
                                    <p:cond delay="0"/>
                                  </p:stCondLst>
                                  <p:childTnLst>
                                    <p:set>
                                      <p:cBhvr>
                                        <p:cTn id="57" dur="1" fill="hold">
                                          <p:stCondLst>
                                            <p:cond delay="0"/>
                                          </p:stCondLst>
                                        </p:cTn>
                                        <p:tgtEl>
                                          <p:spTgt spid="8"/>
                                        </p:tgtEl>
                                        <p:attrNameLst>
                                          <p:attrName>style.visibility</p:attrName>
                                        </p:attrNameLst>
                                      </p:cBhvr>
                                      <p:to>
                                        <p:strVal val="visible"/>
                                      </p:to>
                                    </p:set>
                                    <p:anim calcmode="lin" valueType="num">
                                      <p:cBhvr>
                                        <p:cTn id="58" dur="750" fill="hold"/>
                                        <p:tgtEl>
                                          <p:spTgt spid="8"/>
                                        </p:tgtEl>
                                        <p:attrNameLst>
                                          <p:attrName>ppt_x</p:attrName>
                                        </p:attrNameLst>
                                      </p:cBhvr>
                                      <p:tavLst>
                                        <p:tav tm="0">
                                          <p:val>
                                            <p:strVal val="1+#ppt_w/2"/>
                                          </p:val>
                                        </p:tav>
                                        <p:tav tm="100000">
                                          <p:val>
                                            <p:strVal val="#ppt_x"/>
                                          </p:val>
                                        </p:tav>
                                      </p:tavLst>
                                    </p:anim>
                                    <p:anim calcmode="lin" valueType="num">
                                      <p:cBhvr>
                                        <p:cTn id="59" dur="75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9" grpId="0" bldLvl="0" animBg="1"/>
      <p:bldP spid="20" grpId="0" bldLvl="0" animBg="1"/>
      <p:bldP spid="21" grpId="0" bldLvl="0" animBg="1"/>
      <p:bldP spid="22" grpId="0" bldLvl="0" animBg="1"/>
      <p:bldP spid="5" grpId="0" bldLvl="0" animBg="1"/>
      <p:bldP spid="6" grpId="0" bldLvl="0" animBg="1"/>
      <p:bldP spid="7" grpId="0" bldLvl="0" animBg="1"/>
      <p:bldP spid="8" grpId="0" bldLvl="0" animBg="1"/>
      <p:bldP spid="9" grpId="0" bldLvl="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p>
        </p:txBody>
      </p:sp>
      <p:sp>
        <p:nvSpPr>
          <p:cNvPr id="10244" name="文本框 7"/>
          <p:cNvSpPr txBox="1"/>
          <p:nvPr/>
        </p:nvSpPr>
        <p:spPr>
          <a:xfrm>
            <a:off x="733425" y="1265238"/>
            <a:ext cx="10942638" cy="2738120"/>
          </a:xfrm>
          <a:prstGeom prst="rect">
            <a:avLst/>
          </a:prstGeom>
          <a:noFill/>
          <a:ln w="9525">
            <a:noFill/>
          </a:ln>
        </p:spPr>
        <p:txBody>
          <a:bodyPr>
            <a:spAutoFit/>
          </a:bodyPr>
          <a:lstStyle/>
          <a:p>
            <a:r>
              <a:rPr lang="zh-CN" altLang="en-US" sz="2800" b="1" dirty="0">
                <a:sym typeface="+mn-ea"/>
              </a:rPr>
              <a:t>光缆线路网构成</a:t>
            </a:r>
            <a:endParaRPr lang="zh-CN" altLang="en-US" sz="2800" b="1" dirty="0">
              <a:latin typeface="等线" panose="02010600030101010101" pitchFamily="2" charset="-122"/>
            </a:endParaRPr>
          </a:p>
          <a:p>
            <a:r>
              <a:rPr lang="zh-CN" altLang="en-US" sz="2400" dirty="0" smtClean="0">
                <a:latin typeface="Calibri" panose="020F0502020204030204" pitchFamily="34" charset="0"/>
              </a:rPr>
              <a:t>          光缆</a:t>
            </a:r>
            <a:r>
              <a:rPr lang="zh-CN" altLang="en-US" sz="2400" dirty="0">
                <a:latin typeface="Calibri" panose="020F0502020204030204" pitchFamily="34" charset="0"/>
              </a:rPr>
              <a:t>线路网包括长途光缆线路网、本地光缆线路网和接入光缆线路网三部分。</a:t>
            </a:r>
          </a:p>
          <a:p>
            <a:r>
              <a:rPr lang="zh-CN" altLang="en-US" sz="2400" dirty="0" smtClean="0">
                <a:solidFill>
                  <a:srgbClr val="FF0000"/>
                </a:solidFill>
                <a:latin typeface="Calibri" panose="020F0502020204030204" pitchFamily="34" charset="0"/>
              </a:rPr>
              <a:t>          长途</a:t>
            </a:r>
            <a:r>
              <a:rPr lang="zh-CN" altLang="en-US" sz="2400" dirty="0">
                <a:solidFill>
                  <a:srgbClr val="FF0000"/>
                </a:solidFill>
                <a:latin typeface="Calibri" panose="020F0502020204030204" pitchFamily="34" charset="0"/>
              </a:rPr>
              <a:t>光缆线路</a:t>
            </a:r>
            <a:r>
              <a:rPr lang="zh-CN" altLang="en-US" sz="2400" dirty="0">
                <a:latin typeface="Calibri" panose="020F0502020204030204" pitchFamily="34" charset="0"/>
              </a:rPr>
              <a:t>是连接长途节点与长途节点的通信光缆线路。</a:t>
            </a:r>
          </a:p>
          <a:p>
            <a:r>
              <a:rPr lang="zh-CN" altLang="en-US" sz="2400" dirty="0" smtClean="0">
                <a:solidFill>
                  <a:srgbClr val="FF0000"/>
                </a:solidFill>
                <a:latin typeface="Calibri" panose="020F0502020204030204" pitchFamily="34" charset="0"/>
              </a:rPr>
              <a:t>          本地</a:t>
            </a:r>
            <a:r>
              <a:rPr lang="zh-CN" altLang="en-US" sz="2400" dirty="0">
                <a:solidFill>
                  <a:srgbClr val="FF0000"/>
                </a:solidFill>
                <a:latin typeface="Calibri" panose="020F0502020204030204" pitchFamily="34" charset="0"/>
              </a:rPr>
              <a:t>光缆线路</a:t>
            </a:r>
            <a:r>
              <a:rPr lang="zh-CN" altLang="en-US" sz="2400" dirty="0">
                <a:latin typeface="Calibri" panose="020F0502020204030204" pitchFamily="34" charset="0"/>
              </a:rPr>
              <a:t>是连接本地节点</a:t>
            </a:r>
            <a:r>
              <a:rPr lang="en-US" altLang="zh-CN" sz="2400" dirty="0">
                <a:latin typeface="Calibri" panose="020F0502020204030204" pitchFamily="34" charset="0"/>
              </a:rPr>
              <a:t>(</a:t>
            </a:r>
            <a:r>
              <a:rPr lang="zh-CN" altLang="en-US" sz="2400" dirty="0">
                <a:latin typeface="Calibri" panose="020F0502020204030204" pitchFamily="34" charset="0"/>
              </a:rPr>
              <a:t>业务节点</a:t>
            </a:r>
            <a:r>
              <a:rPr lang="en-US" altLang="zh-CN" sz="2400" dirty="0">
                <a:latin typeface="Calibri" panose="020F0502020204030204" pitchFamily="34" charset="0"/>
              </a:rPr>
              <a:t>)</a:t>
            </a:r>
            <a:r>
              <a:rPr lang="zh-CN" altLang="en-US" sz="2400" dirty="0">
                <a:latin typeface="Calibri" panose="020F0502020204030204" pitchFamily="34" charset="0"/>
              </a:rPr>
              <a:t>与本地节点、本地节点与长途节点的通信光缆线路</a:t>
            </a:r>
            <a:r>
              <a:rPr lang="en-US" altLang="zh-CN" sz="2400" dirty="0">
                <a:latin typeface="Calibri" panose="020F0502020204030204" pitchFamily="34" charset="0"/>
              </a:rPr>
              <a:t>(</a:t>
            </a:r>
            <a:r>
              <a:rPr lang="zh-CN" altLang="en-US" sz="2400" dirty="0">
                <a:latin typeface="Calibri" panose="020F0502020204030204" pitchFamily="34" charset="0"/>
              </a:rPr>
              <a:t>长市中继线路</a:t>
            </a:r>
            <a:r>
              <a:rPr lang="en-US" altLang="zh-CN" sz="2400" dirty="0">
                <a:latin typeface="Calibri" panose="020F0502020204030204" pitchFamily="34" charset="0"/>
              </a:rPr>
              <a:t>)</a:t>
            </a:r>
            <a:r>
              <a:rPr lang="zh-CN" altLang="en-US" sz="2400" dirty="0">
                <a:latin typeface="Calibri" panose="020F0502020204030204" pitchFamily="34" charset="0"/>
              </a:rPr>
              <a:t>。</a:t>
            </a:r>
          </a:p>
          <a:p>
            <a:r>
              <a:rPr lang="zh-CN" altLang="en-US" sz="2400" dirty="0" smtClean="0">
                <a:solidFill>
                  <a:srgbClr val="FF0000"/>
                </a:solidFill>
                <a:latin typeface="Calibri" panose="020F0502020204030204" pitchFamily="34" charset="0"/>
              </a:rPr>
              <a:t>         接入</a:t>
            </a:r>
            <a:r>
              <a:rPr lang="zh-CN" altLang="en-US" sz="2400" dirty="0">
                <a:solidFill>
                  <a:srgbClr val="FF0000"/>
                </a:solidFill>
                <a:latin typeface="Calibri" panose="020F0502020204030204" pitchFamily="34" charset="0"/>
              </a:rPr>
              <a:t>光缆线路</a:t>
            </a:r>
            <a:r>
              <a:rPr lang="zh-CN" altLang="en-US" sz="2400" dirty="0">
                <a:latin typeface="Calibri" panose="020F0502020204030204" pitchFamily="34" charset="0"/>
              </a:rPr>
              <a:t>是连接本地节点</a:t>
            </a:r>
            <a:r>
              <a:rPr lang="en-US" altLang="zh-CN" sz="2400" dirty="0">
                <a:latin typeface="Calibri" panose="020F0502020204030204" pitchFamily="34" charset="0"/>
              </a:rPr>
              <a:t>(</a:t>
            </a:r>
            <a:r>
              <a:rPr lang="zh-CN" altLang="en-US" sz="2400" dirty="0">
                <a:latin typeface="Calibri" panose="020F0502020204030204" pitchFamily="34" charset="0"/>
              </a:rPr>
              <a:t>业务节点</a:t>
            </a:r>
            <a:r>
              <a:rPr lang="en-US" altLang="zh-CN" sz="2400" dirty="0">
                <a:latin typeface="Calibri" panose="020F0502020204030204" pitchFamily="34" charset="0"/>
              </a:rPr>
              <a:t>)</a:t>
            </a:r>
            <a:r>
              <a:rPr lang="zh-CN" altLang="en-US" sz="2400" dirty="0">
                <a:latin typeface="Calibri" panose="020F0502020204030204" pitchFamily="34" charset="0"/>
              </a:rPr>
              <a:t>与通道终端</a:t>
            </a:r>
            <a:r>
              <a:rPr lang="en-US" altLang="zh-CN" sz="2400" dirty="0">
                <a:latin typeface="Calibri" panose="020F0502020204030204" pitchFamily="34" charset="0"/>
              </a:rPr>
              <a:t>(</a:t>
            </a:r>
            <a:r>
              <a:rPr lang="zh-CN" altLang="en-US" sz="2400" dirty="0">
                <a:latin typeface="Calibri" panose="020F0502020204030204" pitchFamily="34" charset="0"/>
              </a:rPr>
              <a:t>用户终端</a:t>
            </a:r>
            <a:r>
              <a:rPr lang="en-US" altLang="zh-CN" sz="2400" dirty="0">
                <a:latin typeface="Calibri" panose="020F0502020204030204" pitchFamily="34" charset="0"/>
              </a:rPr>
              <a:t>)</a:t>
            </a:r>
            <a:r>
              <a:rPr lang="zh-CN" altLang="en-US" sz="2400" dirty="0">
                <a:latin typeface="Calibri" panose="020F0502020204030204" pitchFamily="34" charset="0"/>
              </a:rPr>
              <a:t>的通信光缆线路</a:t>
            </a:r>
            <a:r>
              <a:rPr lang="en-US" altLang="zh-CN" sz="2400" dirty="0">
                <a:latin typeface="Calibri" panose="020F0502020204030204" pitchFamily="34" charset="0"/>
              </a:rPr>
              <a:t>,</a:t>
            </a:r>
            <a:r>
              <a:rPr lang="zh-CN" altLang="en-US" sz="2400" dirty="0">
                <a:latin typeface="Calibri" panose="020F0502020204030204" pitchFamily="34" charset="0"/>
              </a:rPr>
              <a:t>一般包括馈线光缆</a:t>
            </a:r>
            <a:r>
              <a:rPr lang="en-US" altLang="zh-CN" sz="2400" dirty="0">
                <a:latin typeface="Calibri" panose="020F0502020204030204" pitchFamily="34" charset="0"/>
              </a:rPr>
              <a:t>(</a:t>
            </a:r>
            <a:r>
              <a:rPr lang="zh-CN" altLang="en-US" sz="2400" dirty="0">
                <a:latin typeface="Calibri" panose="020F0502020204030204" pitchFamily="34" charset="0"/>
              </a:rPr>
              <a:t>又称主干光缆</a:t>
            </a:r>
            <a:r>
              <a:rPr lang="en-US" altLang="zh-CN" sz="2400" dirty="0">
                <a:latin typeface="Calibri" panose="020F0502020204030204" pitchFamily="34" charset="0"/>
              </a:rPr>
              <a:t>)</a:t>
            </a:r>
            <a:r>
              <a:rPr lang="zh-CN" altLang="en-US" sz="2400" dirty="0">
                <a:latin typeface="Calibri" panose="020F0502020204030204" pitchFamily="34" charset="0"/>
              </a:rPr>
              <a:t>、配线光缆和引入光缆等部分，如下图所示。</a:t>
            </a:r>
          </a:p>
        </p:txBody>
      </p:sp>
      <p:sp>
        <p:nvSpPr>
          <p:cNvPr id="4" name="TextBox 4"/>
          <p:cNvSpPr txBox="1"/>
          <p:nvPr/>
        </p:nvSpPr>
        <p:spPr>
          <a:xfrm>
            <a:off x="909638" y="371475"/>
            <a:ext cx="4913312" cy="583565"/>
          </a:xfrm>
          <a:prstGeom prst="rect">
            <a:avLst/>
          </a:prstGeom>
          <a:noFill/>
          <a:ln w="9525">
            <a:noFill/>
          </a:ln>
        </p:spPr>
        <p:txBody>
          <a:bodyPr>
            <a:spAutoFit/>
          </a:bodyPr>
          <a:lstStyle/>
          <a:p>
            <a:r>
              <a:rPr lang="en-US" altLang="zh-CN" sz="3200" dirty="0">
                <a:solidFill>
                  <a:schemeClr val="bg1"/>
                </a:solidFill>
                <a:latin typeface="微软雅黑" panose="020B0503020204020204" pitchFamily="34" charset="-122"/>
                <a:ea typeface="微软雅黑" panose="020B0503020204020204" pitchFamily="34" charset="-122"/>
              </a:rPr>
              <a:t>  1.1.2  </a:t>
            </a:r>
            <a:r>
              <a:rPr lang="zh-CN" altLang="en-US" sz="3200" dirty="0">
                <a:solidFill>
                  <a:schemeClr val="bg1"/>
                </a:solidFill>
                <a:latin typeface="微软雅黑" panose="020B0503020204020204" pitchFamily="34" charset="-122"/>
                <a:ea typeface="微软雅黑" panose="020B0503020204020204" pitchFamily="34" charset="-122"/>
              </a:rPr>
              <a:t>光缆线路网构成</a:t>
            </a:r>
          </a:p>
        </p:txBody>
      </p:sp>
      <p:pic>
        <p:nvPicPr>
          <p:cNvPr id="7" name="图片 7"/>
          <p:cNvPicPr>
            <a:picLocks noChangeAspect="1"/>
          </p:cNvPicPr>
          <p:nvPr/>
        </p:nvPicPr>
        <p:blipFill>
          <a:blip r:embed="rId3"/>
          <a:stretch>
            <a:fillRect/>
          </a:stretch>
        </p:blipFill>
        <p:spPr>
          <a:xfrm>
            <a:off x="2893695" y="4003675"/>
            <a:ext cx="6172835" cy="2396490"/>
          </a:xfrm>
          <a:prstGeom prst="rect">
            <a:avLst/>
          </a:prstGeom>
        </p:spPr>
      </p:pic>
      <p:sp>
        <p:nvSpPr>
          <p:cNvPr id="5" name="文本框 4"/>
          <p:cNvSpPr txBox="1"/>
          <p:nvPr/>
        </p:nvSpPr>
        <p:spPr>
          <a:xfrm>
            <a:off x="4412615" y="6421755"/>
            <a:ext cx="4064000" cy="368300"/>
          </a:xfrm>
          <a:prstGeom prst="rect">
            <a:avLst/>
          </a:prstGeom>
          <a:noFill/>
        </p:spPr>
        <p:txBody>
          <a:bodyPr wrap="square" rtlCol="0">
            <a:spAutoFit/>
          </a:bodyPr>
          <a:lstStyle/>
          <a:p>
            <a:r>
              <a:rPr lang="zh-CN" altLang="en-US"/>
              <a:t>接入网光缆构成示意图</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0244">
                                            <p:txEl>
                                              <p:pRg st="0" end="0"/>
                                            </p:txEl>
                                          </p:spTgt>
                                        </p:tgtEl>
                                        <p:attrNameLst>
                                          <p:attrName>style.visibility</p:attrName>
                                        </p:attrNameLst>
                                      </p:cBhvr>
                                      <p:to>
                                        <p:strVal val="visible"/>
                                      </p:to>
                                    </p:set>
                                    <p:anim calcmode="lin" valueType="num">
                                      <p:cBhvr additive="base">
                                        <p:cTn id="13"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0244">
                                            <p:txEl>
                                              <p:charRg st="1" end="1"/>
                                            </p:txEl>
                                          </p:spTgt>
                                        </p:tgtEl>
                                        <p:attrNameLst>
                                          <p:attrName>style.visibility</p:attrName>
                                        </p:attrNameLst>
                                      </p:cBhvr>
                                      <p:to>
                                        <p:strVal val="visible"/>
                                      </p:to>
                                    </p:set>
                                    <p:anim calcmode="lin" valueType="num">
                                      <p:cBhvr additive="base">
                                        <p:cTn id="19" dur="500" fill="hold"/>
                                        <p:tgtEl>
                                          <p:spTgt spid="10244">
                                            <p:txEl>
                                              <p:char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0244">
                                            <p:txEl>
                                              <p:char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0244">
                                            <p:txEl>
                                              <p:charRg st="1" end="1"/>
                                            </p:txEl>
                                          </p:spTgt>
                                        </p:tgtEl>
                                        <p:attrNameLst>
                                          <p:attrName>style.visibility</p:attrName>
                                        </p:attrNameLst>
                                      </p:cBhvr>
                                      <p:to>
                                        <p:strVal val="visible"/>
                                      </p:to>
                                    </p:set>
                                    <p:anim calcmode="lin" valueType="num">
                                      <p:cBhvr additive="base">
                                        <p:cTn id="25" dur="500" fill="hold"/>
                                        <p:tgtEl>
                                          <p:spTgt spid="10244">
                                            <p:txEl>
                                              <p:char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0244">
                                            <p:txEl>
                                              <p:char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0244">
                                            <p:txEl>
                                              <p:charRg st="3" end="3"/>
                                            </p:txEl>
                                          </p:spTgt>
                                        </p:tgtEl>
                                        <p:attrNameLst>
                                          <p:attrName>style.visibility</p:attrName>
                                        </p:attrNameLst>
                                      </p:cBhvr>
                                      <p:to>
                                        <p:strVal val="visible"/>
                                      </p:to>
                                    </p:set>
                                    <p:anim calcmode="lin" valueType="num">
                                      <p:cBhvr additive="base">
                                        <p:cTn id="31" dur="500" fill="hold"/>
                                        <p:tgtEl>
                                          <p:spTgt spid="10244">
                                            <p:txEl>
                                              <p:char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0244">
                                            <p:txEl>
                                              <p:char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244">
                                            <p:txEl>
                                              <p:charRg st="4" end="4"/>
                                            </p:txEl>
                                          </p:spTgt>
                                        </p:tgtEl>
                                        <p:attrNameLst>
                                          <p:attrName>style.visibility</p:attrName>
                                        </p:attrNameLst>
                                      </p:cBhvr>
                                      <p:to>
                                        <p:strVal val="visible"/>
                                      </p:to>
                                    </p:set>
                                    <p:anim calcmode="lin" valueType="num">
                                      <p:cBhvr additive="base">
                                        <p:cTn id="37" dur="500" fill="hold"/>
                                        <p:tgtEl>
                                          <p:spTgt spid="10244">
                                            <p:txEl>
                                              <p:char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0244">
                                            <p:txEl>
                                              <p:char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0244">
                                            <p:txEl>
                                              <p:charRg st="5" end="5"/>
                                            </p:txEl>
                                          </p:spTgt>
                                        </p:tgtEl>
                                        <p:attrNameLst>
                                          <p:attrName>style.visibility</p:attrName>
                                        </p:attrNameLst>
                                      </p:cBhvr>
                                      <p:to>
                                        <p:strVal val="visible"/>
                                      </p:to>
                                    </p:set>
                                    <p:anim calcmode="lin" valueType="num">
                                      <p:cBhvr additive="base">
                                        <p:cTn id="43" dur="500" fill="hold"/>
                                        <p:tgtEl>
                                          <p:spTgt spid="10244">
                                            <p:txEl>
                                              <p:char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0244">
                                            <p:txEl>
                                              <p:charRg st="5" end="5"/>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0244">
                                            <p:txEl>
                                              <p:charRg st="6" end="6"/>
                                            </p:txEl>
                                          </p:spTgt>
                                        </p:tgtEl>
                                        <p:attrNameLst>
                                          <p:attrName>style.visibility</p:attrName>
                                        </p:attrNameLst>
                                      </p:cBhvr>
                                      <p:to>
                                        <p:strVal val="visible"/>
                                      </p:to>
                                    </p:set>
                                    <p:anim calcmode="lin" valueType="num">
                                      <p:cBhvr additive="base">
                                        <p:cTn id="49" dur="500" fill="hold"/>
                                        <p:tgtEl>
                                          <p:spTgt spid="10244">
                                            <p:txEl>
                                              <p:charRg st="6" end="6"/>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0244">
                                            <p:txEl>
                                              <p:charRg st="6" end="6"/>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10244">
                                            <p:txEl>
                                              <p:charRg st="7" end="7"/>
                                            </p:txEl>
                                          </p:spTgt>
                                        </p:tgtEl>
                                        <p:attrNameLst>
                                          <p:attrName>style.visibility</p:attrName>
                                        </p:attrNameLst>
                                      </p:cBhvr>
                                      <p:to>
                                        <p:strVal val="visible"/>
                                      </p:to>
                                    </p:set>
                                    <p:anim calcmode="lin" valueType="num">
                                      <p:cBhvr additive="base">
                                        <p:cTn id="55" dur="500" fill="hold"/>
                                        <p:tgtEl>
                                          <p:spTgt spid="10244">
                                            <p:txEl>
                                              <p:charRg st="7" end="7"/>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10244">
                                            <p:txEl>
                                              <p:charRg st="7" end="7"/>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0244">
                                            <p:txEl>
                                              <p:charRg st="6" end="6"/>
                                            </p:txEl>
                                          </p:spTgt>
                                        </p:tgtEl>
                                        <p:attrNameLst>
                                          <p:attrName>style.visibility</p:attrName>
                                        </p:attrNameLst>
                                      </p:cBhvr>
                                      <p:to>
                                        <p:strVal val="visible"/>
                                      </p:to>
                                    </p:set>
                                    <p:anim calcmode="lin" valueType="num">
                                      <p:cBhvr additive="base">
                                        <p:cTn id="61" dur="500" fill="hold"/>
                                        <p:tgtEl>
                                          <p:spTgt spid="10244">
                                            <p:txEl>
                                              <p:charRg st="6" end="6"/>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0244">
                                            <p:txEl>
                                              <p:charRg st="6" end="6"/>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0244">
                                            <p:txEl>
                                              <p:charRg st="9" end="9"/>
                                            </p:txEl>
                                          </p:spTgt>
                                        </p:tgtEl>
                                        <p:attrNameLst>
                                          <p:attrName>style.visibility</p:attrName>
                                        </p:attrNameLst>
                                      </p:cBhvr>
                                      <p:to>
                                        <p:strVal val="visible"/>
                                      </p:to>
                                    </p:set>
                                    <p:anim calcmode="lin" valueType="num">
                                      <p:cBhvr additive="base">
                                        <p:cTn id="67" dur="500" fill="hold"/>
                                        <p:tgtEl>
                                          <p:spTgt spid="10244">
                                            <p:txEl>
                                              <p:charRg st="9" end="9"/>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10244">
                                            <p:txEl>
                                              <p:charRg st="9" end="9"/>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10244">
                                            <p:txEl>
                                              <p:charRg st="10" end="10"/>
                                            </p:txEl>
                                          </p:spTgt>
                                        </p:tgtEl>
                                        <p:attrNameLst>
                                          <p:attrName>style.visibility</p:attrName>
                                        </p:attrNameLst>
                                      </p:cBhvr>
                                      <p:to>
                                        <p:strVal val="visible"/>
                                      </p:to>
                                    </p:set>
                                    <p:anim calcmode="lin" valueType="num">
                                      <p:cBhvr additive="base">
                                        <p:cTn id="73" dur="500" fill="hold"/>
                                        <p:tgtEl>
                                          <p:spTgt spid="10244">
                                            <p:txEl>
                                              <p:charRg st="10" end="1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0244">
                                            <p:txEl>
                                              <p:charRg st="10" end="10"/>
                                            </p:txEl>
                                          </p:spTgt>
                                        </p:tgtEl>
                                        <p:attrNameLst>
                                          <p:attrName>ppt_y</p:attrName>
                                        </p:attrNameLst>
                                      </p:cBhvr>
                                      <p:tavLst>
                                        <p:tav tm="0">
                                          <p:val>
                                            <p:strVal val="1+#ppt_h/2"/>
                                          </p:val>
                                        </p:tav>
                                        <p:tav tm="100000">
                                          <p:val>
                                            <p:strVal val="#ppt_y"/>
                                          </p:val>
                                        </p:tav>
                                      </p:tavLst>
                                    </p:anim>
                                  </p:childTnLst>
                                </p:cTn>
                              </p:par>
                              <p:par>
                                <p:cTn id="75" presetID="2" presetClass="entr" presetSubtype="4" fill="hold" nodeType="withEffect">
                                  <p:stCondLst>
                                    <p:cond delay="0"/>
                                  </p:stCondLst>
                                  <p:childTnLst>
                                    <p:set>
                                      <p:cBhvr>
                                        <p:cTn id="76" dur="1" fill="hold">
                                          <p:stCondLst>
                                            <p:cond delay="0"/>
                                          </p:stCondLst>
                                        </p:cTn>
                                        <p:tgtEl>
                                          <p:spTgt spid="10244">
                                            <p:txEl>
                                              <p:charRg st="34" end="40"/>
                                            </p:txEl>
                                          </p:spTgt>
                                        </p:tgtEl>
                                        <p:attrNameLst>
                                          <p:attrName>style.visibility</p:attrName>
                                        </p:attrNameLst>
                                      </p:cBhvr>
                                      <p:to>
                                        <p:strVal val="visible"/>
                                      </p:to>
                                    </p:set>
                                    <p:anim calcmode="lin" valueType="num">
                                      <p:cBhvr additive="base">
                                        <p:cTn id="77" dur="500" fill="hold"/>
                                        <p:tgtEl>
                                          <p:spTgt spid="10244">
                                            <p:txEl>
                                              <p:charRg st="34" end="4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10244">
                                            <p:txEl>
                                              <p:charRg st="34" end="40"/>
                                            </p:txEl>
                                          </p:spTgt>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10244">
                                            <p:txEl>
                                              <p:charRg st="41" end="47"/>
                                            </p:txEl>
                                          </p:spTgt>
                                        </p:tgtEl>
                                        <p:attrNameLst>
                                          <p:attrName>style.visibility</p:attrName>
                                        </p:attrNameLst>
                                      </p:cBhvr>
                                      <p:to>
                                        <p:strVal val="visible"/>
                                      </p:to>
                                    </p:set>
                                    <p:anim calcmode="lin" valueType="num">
                                      <p:cBhvr additive="base">
                                        <p:cTn id="81" dur="500" fill="hold"/>
                                        <p:tgtEl>
                                          <p:spTgt spid="10244">
                                            <p:txEl>
                                              <p:charRg st="41" end="47"/>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10244">
                                            <p:txEl>
                                              <p:charRg st="41" end="47"/>
                                            </p:txEl>
                                          </p:spTgt>
                                        </p:tgtEl>
                                        <p:attrNameLst>
                                          <p:attrName>ppt_y</p:attrName>
                                        </p:attrNameLst>
                                      </p:cBhvr>
                                      <p:tavLst>
                                        <p:tav tm="0">
                                          <p:val>
                                            <p:strVal val="1+#ppt_h/2"/>
                                          </p:val>
                                        </p:tav>
                                        <p:tav tm="100000">
                                          <p:val>
                                            <p:strVal val="#ppt_y"/>
                                          </p:val>
                                        </p:tav>
                                      </p:tavLst>
                                    </p:anim>
                                  </p:childTnLst>
                                </p:cTn>
                              </p:par>
                            </p:childTnLst>
                          </p:cTn>
                        </p:par>
                        <p:par>
                          <p:cTn id="83" fill="hold">
                            <p:stCondLst>
                              <p:cond delay="500"/>
                            </p:stCondLst>
                            <p:childTnLst>
                              <p:par>
                                <p:cTn id="84" presetID="56" presetClass="entr" presetSubtype="0" fill="hold" grpId="0" nodeType="afterEffect">
                                  <p:stCondLst>
                                    <p:cond delay="0"/>
                                  </p:stCondLst>
                                  <p:iterate type="lt">
                                    <p:tmPct val="10000"/>
                                  </p:iterate>
                                  <p:childTnLst>
                                    <p:set>
                                      <p:cBhvr>
                                        <p:cTn id="85" dur="1" fill="hold">
                                          <p:stCondLst>
                                            <p:cond delay="0"/>
                                          </p:stCondLst>
                                        </p:cTn>
                                        <p:tgtEl>
                                          <p:spTgt spid="4"/>
                                        </p:tgtEl>
                                        <p:attrNameLst>
                                          <p:attrName>style.visibility</p:attrName>
                                        </p:attrNameLst>
                                      </p:cBhvr>
                                      <p:to>
                                        <p:strVal val="visible"/>
                                      </p:to>
                                    </p:set>
                                    <p:anim by="(-#ppt_w*2)" calcmode="lin" valueType="num">
                                      <p:cBhvr rctx="PPT">
                                        <p:cTn id="86" dur="500" autoRev="1" fill="hold">
                                          <p:stCondLst>
                                            <p:cond delay="0"/>
                                          </p:stCondLst>
                                        </p:cTn>
                                        <p:tgtEl>
                                          <p:spTgt spid="4"/>
                                        </p:tgtEl>
                                        <p:attrNameLst>
                                          <p:attrName>ppt_w</p:attrName>
                                        </p:attrNameLst>
                                      </p:cBhvr>
                                    </p:anim>
                                    <p:anim by="(#ppt_w*0.50)" calcmode="lin" valueType="num">
                                      <p:cBhvr>
                                        <p:cTn id="87" dur="500" decel="50000" autoRev="1" fill="hold">
                                          <p:stCondLst>
                                            <p:cond delay="0"/>
                                          </p:stCondLst>
                                        </p:cTn>
                                        <p:tgtEl>
                                          <p:spTgt spid="4"/>
                                        </p:tgtEl>
                                        <p:attrNameLst>
                                          <p:attrName>ppt_x</p:attrName>
                                        </p:attrNameLst>
                                      </p:cBhvr>
                                    </p:anim>
                                    <p:anim from="(-#ppt_h/2)" to="(#ppt_y)" calcmode="lin" valueType="num">
                                      <p:cBhvr>
                                        <p:cTn id="88" dur="1000" fill="hold">
                                          <p:stCondLst>
                                            <p:cond delay="0"/>
                                          </p:stCondLst>
                                        </p:cTn>
                                        <p:tgtEl>
                                          <p:spTgt spid="4"/>
                                        </p:tgtEl>
                                        <p:attrNameLst>
                                          <p:attrName>ppt_y</p:attrName>
                                        </p:attrNameLst>
                                      </p:cBhvr>
                                    </p:anim>
                                    <p:animRot by="21600000">
                                      <p:cBhvr>
                                        <p:cTn id="89" dur="1000" fill="hold">
                                          <p:stCondLst>
                                            <p:cond delay="0"/>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2.1  </a:t>
            </a:r>
            <a:r>
              <a:rPr lang="zh-CN" altLang="en-US" sz="2000" b="0" spc="225" noProof="1" smtClean="0">
                <a:solidFill>
                  <a:srgbClr val="FF0000"/>
                </a:solidFill>
                <a:latin typeface="微软雅黑" panose="020B0503020204020204" pitchFamily="34" charset="-122"/>
                <a:ea typeface="微软雅黑" panose="020B0503020204020204" pitchFamily="34" charset="-122"/>
              </a:rPr>
              <a:t>通信工程建设程序</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932714617"/>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2.1  </a:t>
            </a:r>
            <a:r>
              <a:rPr lang="zh-CN" altLang="en-US" sz="3200" dirty="0" smtClean="0">
                <a:solidFill>
                  <a:prstClr val="white"/>
                </a:solidFill>
                <a:latin typeface="微软雅黑" panose="020B0503020204020204" pitchFamily="34" charset="-122"/>
                <a:ea typeface="微软雅黑" panose="020B0503020204020204" pitchFamily="34" charset="-122"/>
              </a:rPr>
              <a:t>通信</a:t>
            </a:r>
            <a:r>
              <a:rPr lang="zh-CN" altLang="en-US" sz="3200" dirty="0">
                <a:solidFill>
                  <a:prstClr val="white"/>
                </a:solidFill>
                <a:latin typeface="微软雅黑" panose="020B0503020204020204" pitchFamily="34" charset="-122"/>
                <a:ea typeface="微软雅黑" panose="020B0503020204020204" pitchFamily="34" charset="-122"/>
              </a:rPr>
              <a:t>工程建设程序</a:t>
            </a:r>
          </a:p>
        </p:txBody>
      </p:sp>
      <p:sp>
        <p:nvSpPr>
          <p:cNvPr id="6" name="文本框 34"/>
          <p:cNvSpPr/>
          <p:nvPr/>
        </p:nvSpPr>
        <p:spPr>
          <a:xfrm>
            <a:off x="3735388" y="2460625"/>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立项阶段</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实施阶段</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验收投产阶段</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19298660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2.1.1  </a:t>
            </a:r>
            <a:r>
              <a:rPr lang="zh-CN" altLang="en-US" sz="3200" dirty="0" smtClean="0">
                <a:solidFill>
                  <a:prstClr val="white"/>
                </a:solidFill>
                <a:latin typeface="微软雅黑" panose="020B0503020204020204" pitchFamily="34" charset="-122"/>
                <a:ea typeface="微软雅黑" panose="020B0503020204020204" pitchFamily="34" charset="-122"/>
              </a:rPr>
              <a:t>立项阶段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9220" name="文本框 7"/>
          <p:cNvSpPr txBox="1"/>
          <p:nvPr/>
        </p:nvSpPr>
        <p:spPr>
          <a:xfrm>
            <a:off x="1114763" y="2266680"/>
            <a:ext cx="10363876" cy="1631216"/>
          </a:xfrm>
          <a:prstGeom prst="rect">
            <a:avLst/>
          </a:prstGeom>
          <a:noFill/>
          <a:ln w="9525">
            <a:noFill/>
          </a:ln>
        </p:spPr>
        <p:txBody>
          <a:bodyPr wrap="square">
            <a:spAutoFit/>
          </a:bodyPr>
          <a:lstStyle/>
          <a:p>
            <a:r>
              <a:rPr lang="en-US" altLang="zh-CN" sz="2800" b="1" dirty="0" smtClean="0">
                <a:solidFill>
                  <a:prstClr val="black"/>
                </a:solidFill>
              </a:rPr>
              <a:t>1.</a:t>
            </a:r>
            <a:r>
              <a:rPr lang="zh-CN" altLang="en-US" sz="2800" b="1" dirty="0" smtClean="0">
                <a:solidFill>
                  <a:prstClr val="black"/>
                </a:solidFill>
              </a:rPr>
              <a:t>项目建议书</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工程建设</a:t>
            </a:r>
            <a:r>
              <a:rPr lang="zh-CN" altLang="en-US" sz="2400" dirty="0">
                <a:solidFill>
                  <a:prstClr val="black"/>
                </a:solidFill>
              </a:rPr>
              <a:t>的最初阶段需提出项目建议书</a:t>
            </a:r>
            <a:r>
              <a:rPr lang="en-US" altLang="zh-CN" sz="2400" dirty="0">
                <a:solidFill>
                  <a:prstClr val="black"/>
                </a:solidFill>
              </a:rPr>
              <a:t>,</a:t>
            </a:r>
            <a:r>
              <a:rPr lang="zh-CN" altLang="en-US" sz="2400" dirty="0">
                <a:solidFill>
                  <a:prstClr val="black"/>
                </a:solidFill>
              </a:rPr>
              <a:t>其是投资决策前拟定的项目基本轮廓。</a:t>
            </a:r>
          </a:p>
        </p:txBody>
      </p:sp>
      <p:sp>
        <p:nvSpPr>
          <p:cNvPr id="6" name="文本框 7"/>
          <p:cNvSpPr txBox="1"/>
          <p:nvPr/>
        </p:nvSpPr>
        <p:spPr>
          <a:xfrm>
            <a:off x="1114763" y="4140876"/>
            <a:ext cx="10363876" cy="2000548"/>
          </a:xfrm>
          <a:prstGeom prst="rect">
            <a:avLst/>
          </a:prstGeom>
          <a:noFill/>
          <a:ln w="9525">
            <a:noFill/>
          </a:ln>
        </p:spPr>
        <p:txBody>
          <a:bodyPr wrap="square">
            <a:spAutoFit/>
          </a:bodyPr>
          <a:lstStyle/>
          <a:p>
            <a:r>
              <a:rPr lang="en-US" altLang="zh-CN" sz="2800" b="1" dirty="0" smtClean="0">
                <a:solidFill>
                  <a:prstClr val="black"/>
                </a:solidFill>
              </a:rPr>
              <a:t>2.</a:t>
            </a:r>
            <a:r>
              <a:rPr lang="zh-CN" altLang="en-US" sz="2800" b="1" dirty="0" smtClean="0">
                <a:solidFill>
                  <a:prstClr val="black"/>
                </a:solidFill>
              </a:rPr>
              <a:t>可行性研究</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可行性研究</a:t>
            </a:r>
            <a:r>
              <a:rPr lang="zh-CN" altLang="en-US" sz="2400" dirty="0">
                <a:solidFill>
                  <a:prstClr val="black"/>
                </a:solidFill>
              </a:rPr>
              <a:t>是对建设项目的技术可行性和投资必要性进行的论证</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可行性研究</a:t>
            </a:r>
            <a:r>
              <a:rPr lang="zh-CN" altLang="en-US" sz="2400" dirty="0">
                <a:solidFill>
                  <a:prstClr val="black"/>
                </a:solidFill>
              </a:rPr>
              <a:t>报告审批通过后</a:t>
            </a:r>
            <a:r>
              <a:rPr lang="en-US" altLang="zh-CN" sz="2400" dirty="0">
                <a:solidFill>
                  <a:prstClr val="black"/>
                </a:solidFill>
              </a:rPr>
              <a:t>,</a:t>
            </a:r>
            <a:r>
              <a:rPr lang="zh-CN" altLang="en-US" sz="2400" dirty="0">
                <a:solidFill>
                  <a:prstClr val="black"/>
                </a:solidFill>
              </a:rPr>
              <a:t>项目正式立项。</a:t>
            </a:r>
          </a:p>
        </p:txBody>
      </p:sp>
    </p:spTree>
    <p:extLst>
      <p:ext uri="{BB962C8B-B14F-4D97-AF65-F5344CB8AC3E}">
        <p14:creationId xmlns:p14="http://schemas.microsoft.com/office/powerpoint/2010/main" val="119977509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9220">
                                            <p:txEl>
                                              <p:pRg st="0" end="0"/>
                                            </p:txEl>
                                          </p:spTgt>
                                        </p:tgtEl>
                                        <p:attrNameLst>
                                          <p:attrName>style.visibility</p:attrName>
                                        </p:attrNameLst>
                                      </p:cBhvr>
                                      <p:to>
                                        <p:strVal val="visible"/>
                                      </p:to>
                                    </p:set>
                                    <p:anim calcmode="lin" valueType="num">
                                      <p:cBhvr additive="base">
                                        <p:cTn id="20" dur="500" fill="hold"/>
                                        <p:tgtEl>
                                          <p:spTgt spid="9220">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92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6">
                                            <p:txEl>
                                              <p:pRg st="0" end="0"/>
                                            </p:txEl>
                                          </p:spTgt>
                                        </p:tgtEl>
                                        <p:attrNameLst>
                                          <p:attrName>style.visibility</p:attrName>
                                        </p:attrNameLst>
                                      </p:cBhvr>
                                      <p:to>
                                        <p:strVal val="visible"/>
                                      </p:to>
                                    </p:set>
                                    <p:anim calcmode="lin" valueType="num">
                                      <p:cBhvr additive="base">
                                        <p:cTn id="26"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27"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2.1  </a:t>
            </a:r>
            <a:r>
              <a:rPr lang="zh-CN" altLang="en-US" sz="3200" dirty="0" smtClean="0">
                <a:solidFill>
                  <a:prstClr val="white"/>
                </a:solidFill>
                <a:latin typeface="微软雅黑" panose="020B0503020204020204" pitchFamily="34" charset="-122"/>
                <a:ea typeface="微软雅黑" panose="020B0503020204020204" pitchFamily="34" charset="-122"/>
              </a:rPr>
              <a:t>通信</a:t>
            </a:r>
            <a:r>
              <a:rPr lang="zh-CN" altLang="en-US" sz="3200" dirty="0">
                <a:solidFill>
                  <a:prstClr val="white"/>
                </a:solidFill>
                <a:latin typeface="微软雅黑" panose="020B0503020204020204" pitchFamily="34" charset="-122"/>
                <a:ea typeface="微软雅黑" panose="020B0503020204020204" pitchFamily="34" charset="-122"/>
              </a:rPr>
              <a:t>工程建设程序</a:t>
            </a:r>
          </a:p>
        </p:txBody>
      </p:sp>
      <p:sp>
        <p:nvSpPr>
          <p:cNvPr id="6" name="文本框 34"/>
          <p:cNvSpPr/>
          <p:nvPr/>
        </p:nvSpPr>
        <p:spPr>
          <a:xfrm>
            <a:off x="3735388" y="2460625"/>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立项阶段</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实施阶段</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595959"/>
                </a:solidFill>
                <a:latin typeface="微软雅黑" panose="020B0503020204020204" pitchFamily="34" charset="-122"/>
                <a:ea typeface="微软雅黑" panose="020B0503020204020204" pitchFamily="34" charset="-122"/>
              </a:rPr>
              <a:t>验收投产阶段</a:t>
            </a:r>
            <a:endParaRPr lang="zh-CN" altLang="en-US" sz="2800" b="1" dirty="0">
              <a:solidFill>
                <a:srgbClr val="595959"/>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40776142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694515" y="1741893"/>
            <a:ext cx="10942638" cy="4585871"/>
          </a:xfrm>
          <a:prstGeom prst="rect">
            <a:avLst/>
          </a:prstGeom>
          <a:noFill/>
          <a:ln w="9525">
            <a:noFill/>
          </a:ln>
        </p:spPr>
        <p:txBody>
          <a:bodyPr>
            <a:spAutoFit/>
          </a:bodyPr>
          <a:lstStyle/>
          <a:p>
            <a:r>
              <a:rPr lang="en-US" altLang="zh-CN" sz="2800" b="1" dirty="0" smtClean="0">
                <a:solidFill>
                  <a:prstClr val="black"/>
                </a:solidFill>
              </a:rPr>
              <a:t>1.</a:t>
            </a:r>
            <a:r>
              <a:rPr lang="zh-CN" altLang="en-US" sz="2800" b="1" dirty="0" smtClean="0">
                <a:solidFill>
                  <a:prstClr val="black"/>
                </a:solidFill>
              </a:rPr>
              <a:t>初步设计</a:t>
            </a:r>
            <a:endParaRPr lang="zh-CN" altLang="en-US" sz="2400" b="1" dirty="0">
              <a:solidFill>
                <a:prstClr val="black"/>
              </a:solidFill>
            </a:endParaRPr>
          </a:p>
          <a:p>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项目</a:t>
            </a:r>
            <a:r>
              <a:rPr lang="zh-CN" altLang="en-US" sz="2400" dirty="0">
                <a:solidFill>
                  <a:prstClr val="black"/>
                </a:solidFill>
                <a:latin typeface="Calibri" panose="020F0502020204030204" pitchFamily="34" charset="0"/>
              </a:rPr>
              <a:t>立项后</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建设单位主管部门按一定程序选定设计公司并发放</a:t>
            </a:r>
            <a:r>
              <a:rPr lang="zh-CN" altLang="en-US" sz="2400" dirty="0" smtClean="0">
                <a:solidFill>
                  <a:prstClr val="black"/>
                </a:solidFill>
                <a:latin typeface="Calibri" panose="020F0502020204030204" pitchFamily="34" charset="0"/>
              </a:rPr>
              <a:t>设计任务书。</a:t>
            </a:r>
            <a:endParaRPr lang="en-US" altLang="zh-CN" sz="2400" dirty="0" smtClean="0">
              <a:solidFill>
                <a:prstClr val="black"/>
              </a:solidFill>
              <a:latin typeface="Calibri" panose="020F0502020204030204" pitchFamily="34" charset="0"/>
            </a:endParaRPr>
          </a:p>
          <a:p>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rPr>
              <a:t>       光缆</a:t>
            </a:r>
            <a:r>
              <a:rPr lang="zh-CN" altLang="en-US" sz="2400" dirty="0">
                <a:solidFill>
                  <a:prstClr val="black"/>
                </a:solidFill>
              </a:rPr>
              <a:t>线路工程设计文件的编制是分阶段进行的。设计阶段的划分根据项目规模、项目 性质等情况确定。大型、特殊工程项目和技术比较复杂且缺乏设计经验的项目可实行三阶 段设计</a:t>
            </a:r>
            <a:r>
              <a:rPr lang="en-US" altLang="zh-CN" sz="2400" dirty="0">
                <a:solidFill>
                  <a:prstClr val="black"/>
                </a:solidFill>
              </a:rPr>
              <a:t>,</a:t>
            </a:r>
            <a:r>
              <a:rPr lang="zh-CN" altLang="en-US" sz="2400" dirty="0">
                <a:solidFill>
                  <a:prstClr val="black"/>
                </a:solidFill>
              </a:rPr>
              <a:t>即初步设计、技术设计和施工图设计</a:t>
            </a:r>
            <a:r>
              <a:rPr lang="en-US" altLang="zh-CN" sz="2400" dirty="0">
                <a:solidFill>
                  <a:prstClr val="black"/>
                </a:solidFill>
              </a:rPr>
              <a:t>; </a:t>
            </a:r>
            <a:r>
              <a:rPr lang="zh-CN" altLang="en-US" sz="2400" dirty="0">
                <a:solidFill>
                  <a:prstClr val="black"/>
                </a:solidFill>
              </a:rPr>
              <a:t>中型项目采用两阶段设计</a:t>
            </a:r>
            <a:r>
              <a:rPr lang="en-US" altLang="zh-CN" sz="2400" dirty="0">
                <a:solidFill>
                  <a:prstClr val="black"/>
                </a:solidFill>
              </a:rPr>
              <a:t>,</a:t>
            </a:r>
            <a:r>
              <a:rPr lang="zh-CN" altLang="en-US" sz="2400" dirty="0">
                <a:solidFill>
                  <a:prstClr val="black"/>
                </a:solidFill>
              </a:rPr>
              <a:t>即初步设计和施 工图设计</a:t>
            </a:r>
            <a:r>
              <a:rPr lang="en-US" altLang="zh-CN" sz="2400" dirty="0">
                <a:solidFill>
                  <a:prstClr val="black"/>
                </a:solidFill>
              </a:rPr>
              <a:t>; </a:t>
            </a:r>
            <a:r>
              <a:rPr lang="zh-CN" altLang="en-US" sz="2400" dirty="0">
                <a:solidFill>
                  <a:prstClr val="black"/>
                </a:solidFill>
              </a:rPr>
              <a:t>小型项目可采用一阶段设计</a:t>
            </a:r>
            <a:r>
              <a:rPr lang="en-US" altLang="zh-CN" sz="2400" dirty="0">
                <a:solidFill>
                  <a:prstClr val="black"/>
                </a:solidFill>
              </a:rPr>
              <a:t>,</a:t>
            </a:r>
            <a:r>
              <a:rPr lang="zh-CN" altLang="en-US" sz="2400" dirty="0">
                <a:solidFill>
                  <a:prstClr val="black"/>
                </a:solidFill>
              </a:rPr>
              <a:t>即施工图设计</a:t>
            </a:r>
            <a:r>
              <a:rPr lang="zh-CN" altLang="en-US" sz="2400" dirty="0" smtClean="0">
                <a:solidFill>
                  <a:prstClr val="black"/>
                </a:solidFill>
              </a:rPr>
              <a:t>。</a:t>
            </a:r>
            <a:endParaRPr lang="en-US" altLang="zh-CN" sz="2400" dirty="0" smtClean="0">
              <a:solidFill>
                <a:prstClr val="black"/>
              </a:solidFill>
            </a:endParaRPr>
          </a:p>
          <a:p>
            <a:endParaRPr lang="en-US" altLang="zh-CN" sz="2400" dirty="0" smtClean="0">
              <a:solidFill>
                <a:prstClr val="black"/>
              </a:solidFill>
            </a:endParaRPr>
          </a:p>
          <a:p>
            <a:r>
              <a:rPr lang="zh-CN" altLang="en-US" sz="2400" dirty="0" smtClean="0">
                <a:solidFill>
                  <a:prstClr val="black"/>
                </a:solidFill>
              </a:rPr>
              <a:t>       设计</a:t>
            </a:r>
            <a:r>
              <a:rPr lang="zh-CN" altLang="en-US" sz="2400" dirty="0">
                <a:solidFill>
                  <a:prstClr val="black"/>
                </a:solidFill>
              </a:rPr>
              <a:t>文件编制成文后</a:t>
            </a:r>
            <a:r>
              <a:rPr lang="en-US" altLang="zh-CN" sz="2400" dirty="0">
                <a:solidFill>
                  <a:prstClr val="black"/>
                </a:solidFill>
              </a:rPr>
              <a:t>,</a:t>
            </a:r>
            <a:r>
              <a:rPr lang="zh-CN" altLang="en-US" sz="2400" dirty="0">
                <a:solidFill>
                  <a:prstClr val="black"/>
                </a:solidFill>
              </a:rPr>
              <a:t>应由主管部门组织设计、施工、建设、物资器材供应、银行等</a:t>
            </a:r>
            <a:r>
              <a:rPr lang="zh-CN" altLang="en-US" sz="2400" dirty="0" smtClean="0">
                <a:solidFill>
                  <a:prstClr val="black"/>
                </a:solidFill>
              </a:rPr>
              <a:t>单位的</a:t>
            </a:r>
            <a:r>
              <a:rPr lang="zh-CN" altLang="en-US" sz="2400" dirty="0">
                <a:solidFill>
                  <a:prstClr val="black"/>
                </a:solidFill>
              </a:rPr>
              <a:t>相关人员进行</a:t>
            </a:r>
            <a:r>
              <a:rPr lang="zh-CN" altLang="en-US" sz="2400" dirty="0" smtClean="0">
                <a:solidFill>
                  <a:prstClr val="black"/>
                </a:solidFill>
              </a:rPr>
              <a:t>会审。设计</a:t>
            </a:r>
            <a:r>
              <a:rPr lang="zh-CN" altLang="en-US" sz="2400" dirty="0">
                <a:solidFill>
                  <a:prstClr val="black"/>
                </a:solidFill>
              </a:rPr>
              <a:t>文件一经批准</a:t>
            </a:r>
            <a:r>
              <a:rPr lang="en-US" altLang="zh-CN" sz="2400" dirty="0">
                <a:solidFill>
                  <a:prstClr val="black"/>
                </a:solidFill>
              </a:rPr>
              <a:t>,</a:t>
            </a:r>
            <a:r>
              <a:rPr lang="zh-CN" altLang="en-US" sz="2400" dirty="0">
                <a:solidFill>
                  <a:prstClr val="black"/>
                </a:solidFill>
              </a:rPr>
              <a:t>执行中不得任意变更</a:t>
            </a:r>
            <a:r>
              <a:rPr lang="en-US" altLang="zh-CN" sz="2400" dirty="0">
                <a:solidFill>
                  <a:prstClr val="black"/>
                </a:solidFill>
              </a:rPr>
              <a:t>,</a:t>
            </a:r>
            <a:r>
              <a:rPr lang="zh-CN" altLang="en-US" sz="2400" dirty="0">
                <a:solidFill>
                  <a:prstClr val="black"/>
                </a:solidFill>
              </a:rPr>
              <a:t>未经批准的设计文件不得使用。</a:t>
            </a:r>
          </a:p>
        </p:txBody>
      </p:sp>
    </p:spTree>
    <p:extLst>
      <p:ext uri="{BB962C8B-B14F-4D97-AF65-F5344CB8AC3E}">
        <p14:creationId xmlns:p14="http://schemas.microsoft.com/office/powerpoint/2010/main" val="316334933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723698" y="2413101"/>
            <a:ext cx="10942638" cy="3108543"/>
          </a:xfrm>
          <a:prstGeom prst="rect">
            <a:avLst/>
          </a:prstGeom>
          <a:noFill/>
          <a:ln w="9525">
            <a:noFill/>
          </a:ln>
        </p:spPr>
        <p:txBody>
          <a:bodyPr>
            <a:spAutoFit/>
          </a:bodyPr>
          <a:lstStyle/>
          <a:p>
            <a:r>
              <a:rPr lang="en-US" altLang="zh-CN" sz="2800" b="1" dirty="0" smtClean="0">
                <a:solidFill>
                  <a:prstClr val="black"/>
                </a:solidFill>
              </a:rPr>
              <a:t>2.</a:t>
            </a:r>
            <a:r>
              <a:rPr lang="zh-CN" altLang="en-US" sz="2800" b="1" dirty="0" smtClean="0">
                <a:solidFill>
                  <a:prstClr val="black"/>
                </a:solidFill>
              </a:rPr>
              <a:t>年度计划</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建设项目</a:t>
            </a:r>
            <a:r>
              <a:rPr lang="zh-CN" altLang="en-US" sz="2400" dirty="0">
                <a:solidFill>
                  <a:prstClr val="black"/>
                </a:solidFill>
                <a:latin typeface="Calibri" panose="020F0502020204030204" pitchFamily="34" charset="0"/>
              </a:rPr>
              <a:t>必须具有经过批准的初步设计和概算</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经资金、物资、设计、施工能力等</a:t>
            </a:r>
            <a:r>
              <a:rPr lang="zh-CN" altLang="en-US" sz="2400" dirty="0" smtClean="0">
                <a:solidFill>
                  <a:prstClr val="black"/>
                </a:solidFill>
                <a:latin typeface="Calibri" panose="020F0502020204030204" pitchFamily="34" charset="0"/>
              </a:rPr>
              <a:t>综合平衡</a:t>
            </a:r>
            <a:r>
              <a:rPr lang="zh-CN" altLang="en-US" sz="2400" dirty="0">
                <a:solidFill>
                  <a:prstClr val="black"/>
                </a:solidFill>
                <a:latin typeface="Calibri" panose="020F0502020204030204" pitchFamily="34" charset="0"/>
              </a:rPr>
              <a:t>后</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才能列入年度建设计划。</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rPr>
              <a:t>       </a:t>
            </a:r>
            <a:endParaRPr lang="en-US" altLang="zh-CN" sz="2400" dirty="0" smtClean="0">
              <a:solidFill>
                <a:prstClr val="black"/>
              </a:solidFill>
            </a:endParaRPr>
          </a:p>
          <a:p>
            <a:r>
              <a:rPr lang="zh-CN" altLang="en-US" sz="2400" dirty="0" smtClean="0">
                <a:solidFill>
                  <a:prstClr val="black"/>
                </a:solidFill>
              </a:rPr>
              <a:t>       年度</a:t>
            </a:r>
            <a:r>
              <a:rPr lang="zh-CN" altLang="en-US" sz="2400" dirty="0">
                <a:solidFill>
                  <a:prstClr val="black"/>
                </a:solidFill>
              </a:rPr>
              <a:t>计划文件包括基本建设拨款计划、设备和主材采购储备计划、贷款计划、工期</a:t>
            </a:r>
            <a:r>
              <a:rPr lang="zh-CN" altLang="en-US" sz="2400" dirty="0" smtClean="0">
                <a:solidFill>
                  <a:prstClr val="black"/>
                </a:solidFill>
              </a:rPr>
              <a:t>组织</a:t>
            </a:r>
            <a:r>
              <a:rPr lang="zh-CN" altLang="en-US" sz="2400" dirty="0">
                <a:solidFill>
                  <a:prstClr val="black"/>
                </a:solidFill>
              </a:rPr>
              <a:t>配合计划等。年度计划中应包括整个工程项目的年度投资及进度计划</a:t>
            </a:r>
            <a:r>
              <a:rPr lang="en-US" altLang="zh-CN" sz="2400" dirty="0">
                <a:solidFill>
                  <a:prstClr val="black"/>
                </a:solidFill>
              </a:rPr>
              <a:t>,</a:t>
            </a:r>
            <a:r>
              <a:rPr lang="zh-CN" altLang="en-US" sz="2400" dirty="0">
                <a:solidFill>
                  <a:prstClr val="black"/>
                </a:solidFill>
              </a:rPr>
              <a:t>它是保证</a:t>
            </a:r>
            <a:r>
              <a:rPr lang="zh-CN" altLang="en-US" sz="2400" dirty="0" smtClean="0">
                <a:solidFill>
                  <a:prstClr val="black"/>
                </a:solidFill>
              </a:rPr>
              <a:t>工程项目</a:t>
            </a:r>
            <a:r>
              <a:rPr lang="zh-CN" altLang="en-US" sz="2400" dirty="0">
                <a:solidFill>
                  <a:prstClr val="black"/>
                </a:solidFill>
              </a:rPr>
              <a:t>总进度要求的重要文件。</a:t>
            </a:r>
          </a:p>
        </p:txBody>
      </p:sp>
    </p:spTree>
    <p:extLst>
      <p:ext uri="{BB962C8B-B14F-4D97-AF65-F5344CB8AC3E}">
        <p14:creationId xmlns:p14="http://schemas.microsoft.com/office/powerpoint/2010/main" val="1647210600"/>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640033" y="1741892"/>
            <a:ext cx="10365834" cy="4585871"/>
          </a:xfrm>
          <a:prstGeom prst="rect">
            <a:avLst/>
          </a:prstGeom>
          <a:noFill/>
          <a:ln w="9525">
            <a:noFill/>
          </a:ln>
        </p:spPr>
        <p:txBody>
          <a:bodyPr wrap="square">
            <a:spAutoFit/>
          </a:bodyPr>
          <a:lstStyle/>
          <a:p>
            <a:r>
              <a:rPr lang="en-US" altLang="zh-CN" sz="2800" b="1" dirty="0" smtClean="0">
                <a:solidFill>
                  <a:prstClr val="black"/>
                </a:solidFill>
              </a:rPr>
              <a:t>3.</a:t>
            </a:r>
            <a:r>
              <a:rPr lang="zh-CN" altLang="en-US" sz="2800" b="1" dirty="0" smtClean="0">
                <a:solidFill>
                  <a:prstClr val="black"/>
                </a:solidFill>
              </a:rPr>
              <a:t>施工准备</a:t>
            </a:r>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适时成立建设项目</a:t>
            </a:r>
            <a:r>
              <a:rPr lang="zh-CN" altLang="en-US" sz="2400" dirty="0">
                <a:solidFill>
                  <a:prstClr val="black"/>
                </a:solidFill>
                <a:latin typeface="Calibri" panose="020F0502020204030204" pitchFamily="34" charset="0"/>
              </a:rPr>
              <a:t>管理机构</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并做好以下工作</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1</a:t>
            </a:r>
            <a:r>
              <a:rPr lang="zh-CN" altLang="en-US" sz="2400" dirty="0" smtClean="0">
                <a:solidFill>
                  <a:prstClr val="black"/>
                </a:solidFill>
                <a:latin typeface="Calibri" panose="020F0502020204030204" pitchFamily="34" charset="0"/>
              </a:rPr>
              <a:t>）</a:t>
            </a:r>
            <a:r>
              <a:rPr lang="en-US" altLang="zh-CN" sz="2400" dirty="0" smtClean="0">
                <a:solidFill>
                  <a:prstClr val="black"/>
                </a:solidFill>
                <a:latin typeface="Calibri" panose="020F0502020204030204" pitchFamily="34" charset="0"/>
              </a:rPr>
              <a:t> </a:t>
            </a:r>
            <a:r>
              <a:rPr lang="zh-CN" altLang="en-US" sz="2400" dirty="0">
                <a:solidFill>
                  <a:prstClr val="black"/>
                </a:solidFill>
                <a:latin typeface="Calibri" panose="020F0502020204030204" pitchFamily="34" charset="0"/>
              </a:rPr>
              <a:t>制定各项管理制度和标准</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落实项目管理人员</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2</a:t>
            </a:r>
            <a:r>
              <a:rPr lang="zh-CN" altLang="en-US" sz="2400" dirty="0" smtClean="0">
                <a:solidFill>
                  <a:prstClr val="black"/>
                </a:solidFill>
                <a:latin typeface="Calibri" panose="020F0502020204030204" pitchFamily="34" charset="0"/>
              </a:rPr>
              <a:t>）根据</a:t>
            </a:r>
            <a:r>
              <a:rPr lang="zh-CN" altLang="en-US" sz="2400" dirty="0">
                <a:solidFill>
                  <a:prstClr val="black"/>
                </a:solidFill>
                <a:latin typeface="Calibri" panose="020F0502020204030204" pitchFamily="34" charset="0"/>
              </a:rPr>
              <a:t>批准的初步设计文件汇总拟采购设备和主要材料</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3</a:t>
            </a:r>
            <a:r>
              <a:rPr lang="zh-CN" altLang="en-US" sz="2400" dirty="0" smtClean="0">
                <a:solidFill>
                  <a:prstClr val="black"/>
                </a:solidFill>
                <a:latin typeface="Calibri" panose="020F0502020204030204" pitchFamily="34" charset="0"/>
              </a:rPr>
              <a:t>）选择</a:t>
            </a:r>
            <a:r>
              <a:rPr lang="zh-CN" altLang="en-US" sz="2400" dirty="0">
                <a:solidFill>
                  <a:prstClr val="black"/>
                </a:solidFill>
                <a:latin typeface="Calibri" panose="020F0502020204030204" pitchFamily="34" charset="0"/>
              </a:rPr>
              <a:t>主要材料供货来源</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4</a:t>
            </a:r>
            <a:r>
              <a:rPr lang="zh-CN" altLang="en-US" sz="2400" dirty="0" smtClean="0">
                <a:solidFill>
                  <a:prstClr val="black"/>
                </a:solidFill>
                <a:latin typeface="Calibri" panose="020F0502020204030204" pitchFamily="34" charset="0"/>
              </a:rPr>
              <a:t>）落实</a:t>
            </a:r>
            <a:r>
              <a:rPr lang="zh-CN" altLang="en-US" sz="2400" dirty="0">
                <a:solidFill>
                  <a:prstClr val="black"/>
                </a:solidFill>
                <a:latin typeface="Calibri" panose="020F0502020204030204" pitchFamily="34" charset="0"/>
              </a:rPr>
              <a:t>项目施工所需的各项报批手续</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此项工作常由施工单位配合完成。</a:t>
            </a: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p:txBody>
      </p:sp>
    </p:spTree>
    <p:extLst>
      <p:ext uri="{BB962C8B-B14F-4D97-AF65-F5344CB8AC3E}">
        <p14:creationId xmlns:p14="http://schemas.microsoft.com/office/powerpoint/2010/main" val="131620625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1073960" y="2150454"/>
            <a:ext cx="10365834" cy="3847207"/>
          </a:xfrm>
          <a:prstGeom prst="rect">
            <a:avLst/>
          </a:prstGeom>
          <a:noFill/>
          <a:ln w="9525">
            <a:noFill/>
          </a:ln>
        </p:spPr>
        <p:txBody>
          <a:bodyPr wrap="square">
            <a:spAutoFit/>
          </a:bodyPr>
          <a:lstStyle/>
          <a:p>
            <a:r>
              <a:rPr lang="en-US" altLang="zh-CN" sz="2800" b="1" dirty="0" smtClean="0">
                <a:solidFill>
                  <a:prstClr val="black"/>
                </a:solidFill>
              </a:rPr>
              <a:t>3.</a:t>
            </a:r>
            <a:r>
              <a:rPr lang="zh-CN" altLang="en-US" sz="2800" b="1" dirty="0" smtClean="0">
                <a:solidFill>
                  <a:prstClr val="black"/>
                </a:solidFill>
              </a:rPr>
              <a:t>施工准备</a:t>
            </a:r>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适时成立建设项目</a:t>
            </a:r>
            <a:r>
              <a:rPr lang="zh-CN" altLang="en-US" sz="2400" dirty="0">
                <a:solidFill>
                  <a:prstClr val="black"/>
                </a:solidFill>
                <a:latin typeface="Calibri" panose="020F0502020204030204" pitchFamily="34" charset="0"/>
              </a:rPr>
              <a:t>管理机构</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并做好以下工作</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en-US" altLang="zh-CN" sz="2400" dirty="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     </a:t>
            </a:r>
            <a:r>
              <a:rPr lang="zh-CN" altLang="en-US" sz="2400" dirty="0" smtClean="0">
                <a:solidFill>
                  <a:prstClr val="black"/>
                </a:solidFill>
                <a:latin typeface="Calibri" panose="020F0502020204030204" pitchFamily="34" charset="0"/>
              </a:rPr>
              <a:t>（</a:t>
            </a:r>
            <a:r>
              <a:rPr lang="en-US" altLang="zh-CN" sz="2400" dirty="0" smtClean="0">
                <a:solidFill>
                  <a:prstClr val="black"/>
                </a:solidFill>
                <a:latin typeface="Calibri" panose="020F0502020204030204" pitchFamily="34" charset="0"/>
              </a:rPr>
              <a:t>5</a:t>
            </a:r>
            <a:r>
              <a:rPr lang="zh-CN" altLang="en-US" sz="2400" dirty="0" smtClean="0">
                <a:solidFill>
                  <a:prstClr val="black"/>
                </a:solidFill>
                <a:latin typeface="Calibri" panose="020F0502020204030204" pitchFamily="34" charset="0"/>
              </a:rPr>
              <a:t>）选择</a:t>
            </a:r>
            <a:r>
              <a:rPr lang="zh-CN" altLang="en-US" sz="2400" dirty="0">
                <a:solidFill>
                  <a:prstClr val="black"/>
                </a:solidFill>
                <a:latin typeface="Calibri" panose="020F0502020204030204" pitchFamily="34" charset="0"/>
              </a:rPr>
              <a:t>设计单位</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准备编制施工图</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6</a:t>
            </a:r>
            <a:r>
              <a:rPr lang="zh-CN" altLang="en-US" sz="2400" dirty="0" smtClean="0">
                <a:solidFill>
                  <a:prstClr val="black"/>
                </a:solidFill>
                <a:latin typeface="Calibri" panose="020F0502020204030204" pitchFamily="34" charset="0"/>
              </a:rPr>
              <a:t>）完成</a:t>
            </a:r>
            <a:r>
              <a:rPr lang="zh-CN" altLang="en-US" sz="2400" dirty="0">
                <a:solidFill>
                  <a:prstClr val="black"/>
                </a:solidFill>
                <a:latin typeface="Calibri" panose="020F0502020204030204" pitchFamily="34" charset="0"/>
              </a:rPr>
              <a:t>机房、地网建设及市电引入工作</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提供现场施工条件</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7</a:t>
            </a:r>
            <a:r>
              <a:rPr lang="zh-CN" altLang="en-US" sz="2400" dirty="0" smtClean="0">
                <a:solidFill>
                  <a:prstClr val="black"/>
                </a:solidFill>
                <a:latin typeface="Calibri" panose="020F0502020204030204" pitchFamily="34" charset="0"/>
              </a:rPr>
              <a:t>）落实</a:t>
            </a:r>
            <a:r>
              <a:rPr lang="zh-CN" altLang="en-US" sz="2400" dirty="0">
                <a:solidFill>
                  <a:prstClr val="black"/>
                </a:solidFill>
                <a:latin typeface="Calibri" panose="020F0502020204030204" pitchFamily="34" charset="0"/>
              </a:rPr>
              <a:t>工程特殊验收指标的审定工作。</a:t>
            </a:r>
            <a:endParaRPr lang="zh-CN" altLang="en-US" sz="2400" dirty="0">
              <a:solidFill>
                <a:prstClr val="black"/>
              </a:solidFill>
            </a:endParaRPr>
          </a:p>
        </p:txBody>
      </p:sp>
    </p:spTree>
    <p:extLst>
      <p:ext uri="{BB962C8B-B14F-4D97-AF65-F5344CB8AC3E}">
        <p14:creationId xmlns:p14="http://schemas.microsoft.com/office/powerpoint/2010/main" val="86825620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704242" y="2130999"/>
            <a:ext cx="10942638" cy="3847207"/>
          </a:xfrm>
          <a:prstGeom prst="rect">
            <a:avLst/>
          </a:prstGeom>
          <a:noFill/>
          <a:ln w="9525">
            <a:noFill/>
          </a:ln>
        </p:spPr>
        <p:txBody>
          <a:bodyPr>
            <a:spAutoFit/>
          </a:bodyPr>
          <a:lstStyle/>
          <a:p>
            <a:r>
              <a:rPr lang="en-US" altLang="zh-CN" sz="2800" b="1" dirty="0" smtClean="0">
                <a:solidFill>
                  <a:prstClr val="black"/>
                </a:solidFill>
              </a:rPr>
              <a:t>4.</a:t>
            </a:r>
            <a:r>
              <a:rPr lang="zh-CN" altLang="en-US" sz="2800" b="1" dirty="0" smtClean="0">
                <a:solidFill>
                  <a:prstClr val="black"/>
                </a:solidFill>
              </a:rPr>
              <a:t>施工招投标</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建设单位</a:t>
            </a:r>
            <a:r>
              <a:rPr lang="zh-CN" altLang="en-US" sz="2400" dirty="0">
                <a:solidFill>
                  <a:prstClr val="black"/>
                </a:solidFill>
                <a:latin typeface="Calibri" panose="020F0502020204030204" pitchFamily="34" charset="0"/>
              </a:rPr>
              <a:t>可以采用公开招标和邀标两种方式进行招标</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工程投标</a:t>
            </a:r>
            <a:r>
              <a:rPr lang="zh-CN" altLang="en-US" sz="2400" dirty="0">
                <a:solidFill>
                  <a:prstClr val="black"/>
                </a:solidFill>
                <a:latin typeface="Calibri" panose="020F0502020204030204" pitchFamily="34" charset="0"/>
              </a:rPr>
              <a:t>是指应标单位根据招标资料做好技术商务标和经济商务标</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向招标单位</a:t>
            </a:r>
            <a:r>
              <a:rPr lang="zh-CN" altLang="en-US" sz="2400" dirty="0" smtClean="0">
                <a:solidFill>
                  <a:prstClr val="black"/>
                </a:solidFill>
                <a:latin typeface="Calibri" panose="020F0502020204030204" pitchFamily="34" charset="0"/>
              </a:rPr>
              <a:t>提出承包</a:t>
            </a:r>
            <a:r>
              <a:rPr lang="zh-CN" altLang="en-US" sz="2400" dirty="0">
                <a:solidFill>
                  <a:prstClr val="black"/>
                </a:solidFill>
                <a:latin typeface="Calibri" panose="020F0502020204030204" pitchFamily="34" charset="0"/>
              </a:rPr>
              <a:t>该项目的价格和条件</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供招标单位选择</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争取获得承包权的一种商业行为</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通</a:t>
            </a:r>
            <a:r>
              <a:rPr lang="zh-CN" altLang="en-US" sz="2400" dirty="0">
                <a:solidFill>
                  <a:prstClr val="black"/>
                </a:solidFill>
                <a:latin typeface="Calibri" panose="020F0502020204030204" pitchFamily="34" charset="0"/>
              </a:rPr>
              <a:t>过招投标</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在确定拟建工程的质量、技术工艺、费用和工期的基础上</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建设单位与</a:t>
            </a:r>
            <a:r>
              <a:rPr lang="zh-CN" altLang="en-US" sz="2400" dirty="0" smtClean="0">
                <a:solidFill>
                  <a:prstClr val="black"/>
                </a:solidFill>
                <a:latin typeface="Calibri" panose="020F0502020204030204" pitchFamily="34" charset="0"/>
              </a:rPr>
              <a:t>中标单位</a:t>
            </a:r>
            <a:r>
              <a:rPr lang="zh-CN" altLang="en-US" sz="2400" dirty="0">
                <a:solidFill>
                  <a:prstClr val="black"/>
                </a:solidFill>
                <a:latin typeface="Calibri" panose="020F0502020204030204" pitchFamily="34" charset="0"/>
              </a:rPr>
              <a:t>依法签订合同</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建立合作关系。</a:t>
            </a:r>
            <a:endParaRPr lang="zh-CN" altLang="en-US" sz="2400" dirty="0">
              <a:solidFill>
                <a:prstClr val="black"/>
              </a:solidFill>
            </a:endParaRPr>
          </a:p>
        </p:txBody>
      </p:sp>
    </p:spTree>
    <p:extLst>
      <p:ext uri="{BB962C8B-B14F-4D97-AF65-F5344CB8AC3E}">
        <p14:creationId xmlns:p14="http://schemas.microsoft.com/office/powerpoint/2010/main" val="52214042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762608" y="2656293"/>
            <a:ext cx="10942638" cy="2739211"/>
          </a:xfrm>
          <a:prstGeom prst="rect">
            <a:avLst/>
          </a:prstGeom>
          <a:noFill/>
          <a:ln w="9525">
            <a:noFill/>
          </a:ln>
        </p:spPr>
        <p:txBody>
          <a:bodyPr>
            <a:spAutoFit/>
          </a:bodyPr>
          <a:lstStyle/>
          <a:p>
            <a:r>
              <a:rPr lang="en-US" altLang="zh-CN" sz="2800" b="1" dirty="0" smtClean="0">
                <a:solidFill>
                  <a:prstClr val="black"/>
                </a:solidFill>
              </a:rPr>
              <a:t>5.</a:t>
            </a:r>
            <a:r>
              <a:rPr lang="zh-CN" altLang="en-US" sz="2800" b="1" dirty="0" smtClean="0">
                <a:solidFill>
                  <a:prstClr val="black"/>
                </a:solidFill>
              </a:rPr>
              <a:t>开工报告</a:t>
            </a:r>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建设单位</a:t>
            </a:r>
            <a:r>
              <a:rPr lang="zh-CN" altLang="en-US" sz="2400" dirty="0">
                <a:solidFill>
                  <a:prstClr val="black"/>
                </a:solidFill>
                <a:latin typeface="Calibri" panose="020F0502020204030204" pitchFamily="34" charset="0"/>
              </a:rPr>
              <a:t>在落实年度资金拨款、设备和主材供应、工程管理组织等各项准备工作</a:t>
            </a:r>
            <a:r>
              <a:rPr lang="en-US" altLang="zh-CN" sz="2400" dirty="0">
                <a:solidFill>
                  <a:prstClr val="black"/>
                </a:solidFill>
                <a:latin typeface="Calibri" panose="020F0502020204030204" pitchFamily="34" charset="0"/>
              </a:rPr>
              <a:t>,</a:t>
            </a:r>
            <a:r>
              <a:rPr lang="zh-CN" altLang="en-US" sz="2400" dirty="0" smtClean="0">
                <a:solidFill>
                  <a:prstClr val="black"/>
                </a:solidFill>
                <a:latin typeface="Calibri" panose="020F0502020204030204" pitchFamily="34" charset="0"/>
              </a:rPr>
              <a:t>签订施工</a:t>
            </a:r>
            <a:r>
              <a:rPr lang="zh-CN" altLang="en-US" sz="2400" dirty="0">
                <a:solidFill>
                  <a:prstClr val="black"/>
                </a:solidFill>
                <a:latin typeface="Calibri" panose="020F0502020204030204" pitchFamily="34" charset="0"/>
              </a:rPr>
              <a:t>、监理合同后</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应在建设工程开工前一个月</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会同施工单位向主管部门提交开工报告</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开工报告</a:t>
            </a:r>
            <a:r>
              <a:rPr lang="zh-CN" altLang="en-US" sz="2400" dirty="0">
                <a:solidFill>
                  <a:prstClr val="black"/>
                </a:solidFill>
                <a:latin typeface="Calibri" panose="020F0502020204030204" pitchFamily="34" charset="0"/>
              </a:rPr>
              <a:t>经批准后工程项目才能正式施工。</a:t>
            </a:r>
            <a:endParaRPr lang="zh-CN" altLang="en-US" sz="2400" dirty="0">
              <a:solidFill>
                <a:prstClr val="black"/>
              </a:solidFill>
            </a:endParaRPr>
          </a:p>
        </p:txBody>
      </p:sp>
    </p:spTree>
    <p:extLst>
      <p:ext uri="{BB962C8B-B14F-4D97-AF65-F5344CB8AC3E}">
        <p14:creationId xmlns:p14="http://schemas.microsoft.com/office/powerpoint/2010/main" val="85767570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0"/>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lt1"/>
              </a:solidFill>
              <a:effectLst/>
              <a:uLnTx/>
              <a:uFillTx/>
              <a:latin typeface="+mn-lt"/>
              <a:ea typeface="+mn-ea"/>
              <a:cs typeface="+mn-cs"/>
            </a:endParaRPr>
          </a:p>
        </p:txBody>
      </p:sp>
      <p:grpSp>
        <p:nvGrpSpPr>
          <p:cNvPr id="10" name="组合 9"/>
          <p:cNvGrpSpPr/>
          <p:nvPr/>
        </p:nvGrpSpPr>
        <p:grpSpPr>
          <a:xfrm>
            <a:off x="2498458" y="2697637"/>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9600" b="0" i="0" u="none" strike="noStrike" kern="1200" cap="none" spc="0" normalizeH="0" baseline="0" noProof="1">
                <a:ln>
                  <a:noFill/>
                </a:ln>
                <a:solidFill>
                  <a:schemeClr val="bg1"/>
                </a:solidFill>
                <a:effectLst/>
                <a:uLnTx/>
                <a:uFillTx/>
                <a:latin typeface="等线" panose="02010600030101010101" pitchFamily="2" charset="-122"/>
                <a:ea typeface="等线" panose="02010600030101010101" pitchFamily="2" charset="-122"/>
                <a:cs typeface="+mn-cs"/>
              </a:endParaRPr>
            </a:p>
          </p:txBody>
        </p:sp>
        <p:sp>
          <p:nvSpPr>
            <p:cNvPr id="12" name="文本框 32"/>
            <p:cNvSpPr txBox="1"/>
            <p:nvPr/>
          </p:nvSpPr>
          <p:spPr>
            <a:xfrm>
              <a:off x="1268677" y="4727392"/>
              <a:ext cx="814222" cy="312738"/>
            </a:xfrm>
            <a:prstGeom prst="rect">
              <a:avLst/>
            </a:prstGeom>
            <a:noFill/>
          </p:spPr>
          <p:txBody>
            <a:bodyPr>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zh-CN" altLang="en-US" sz="4400" b="0" i="0" u="none" strike="noStrike" kern="1200" cap="none" spc="0" normalizeH="0" baseline="0" noProof="1">
                  <a:ln>
                    <a:noFill/>
                  </a:ln>
                  <a:solidFill>
                    <a:schemeClr val="bg1"/>
                  </a:solidFill>
                  <a:effectLst/>
                  <a:uLnTx/>
                  <a:uFillTx/>
                  <a:latin typeface="+mn-ea"/>
                  <a:ea typeface="+mn-ea"/>
                  <a:cs typeface="+mn-cs"/>
                </a:rPr>
                <a:t>第一章</a:t>
              </a:r>
              <a:endParaRPr kumimoji="0" lang="zh-CN" altLang="en-US" sz="4400" b="0" i="0" u="none" strike="noStrike" kern="1200" cap="none" spc="0" normalizeH="0" baseline="0" noProof="1">
                <a:ln>
                  <a:noFill/>
                </a:ln>
                <a:solidFill>
                  <a:schemeClr val="bg1"/>
                </a:solidFill>
                <a:effectLst/>
                <a:uLnTx/>
                <a:uFillTx/>
                <a:latin typeface="+mn-ea"/>
                <a:ea typeface="等线" panose="02010600030101010101" pitchFamily="2" charset="-122"/>
                <a:cs typeface="+mn-cs"/>
              </a:endParaRPr>
            </a:p>
          </p:txBody>
        </p:sp>
      </p:grpSp>
      <p:sp>
        <p:nvSpPr>
          <p:cNvPr id="13" name="TextBox 7"/>
          <p:cNvSpPr txBox="1"/>
          <p:nvPr/>
        </p:nvSpPr>
        <p:spPr>
          <a:xfrm>
            <a:off x="5772150" y="2619375"/>
            <a:ext cx="4057650" cy="71501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zh-CN" altLang="en-US" sz="4400" b="1" i="0" u="none" strike="noStrike" kern="1200" cap="none" spc="1200" normalizeH="0" baseline="0" noProof="1">
                <a:ln>
                  <a:noFill/>
                </a:ln>
                <a:solidFill>
                  <a:srgbClr val="1F7173"/>
                </a:solidFill>
                <a:effectLst/>
                <a:uLnTx/>
                <a:uFillTx/>
                <a:latin typeface="微软雅黑" panose="020B0503020204020204" pitchFamily="34" charset="-122"/>
                <a:ea typeface="微软雅黑" panose="020B0503020204020204" pitchFamily="34" charset="-122"/>
                <a:cs typeface="+mn-cs"/>
              </a:rPr>
              <a:t>光纤光缆</a:t>
            </a:r>
          </a:p>
        </p:txBody>
      </p:sp>
      <p:sp>
        <p:nvSpPr>
          <p:cNvPr id="14" name="KSO_Shape"/>
          <p:cNvSpPr>
            <a:spLocks noChangeAspect="1"/>
          </p:cNvSpPr>
          <p:nvPr/>
        </p:nvSpPr>
        <p:spPr bwMode="auto">
          <a:xfrm>
            <a:off x="5770563" y="3754438"/>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25" name="TextBox 7"/>
          <p:cNvSpPr txBox="1"/>
          <p:nvPr/>
        </p:nvSpPr>
        <p:spPr>
          <a:xfrm>
            <a:off x="6100763" y="3695700"/>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  1.1  </a:t>
            </a:r>
            <a:r>
              <a:rPr kumimoji="0" lang="zh-CN" altLang="en-US"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光纤</a:t>
            </a:r>
            <a:r>
              <a:rPr kumimoji="0" lang="en-US" altLang="zh-CN"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通信</a:t>
            </a:r>
            <a:r>
              <a:rPr kumimoji="0" lang="zh-CN" altLang="en-US" sz="2000" b="0" i="0" u="none" strike="noStrike" kern="1200" cap="none" spc="225" normalizeH="0" baseline="0" noProof="1">
                <a:ln>
                  <a:noFill/>
                </a:ln>
                <a:solidFill>
                  <a:schemeClr val="tx1"/>
                </a:solidFill>
                <a:effectLst/>
                <a:uLnTx/>
                <a:uFillTx/>
                <a:latin typeface="微软雅黑" panose="020B0503020204020204" pitchFamily="34" charset="-122"/>
                <a:ea typeface="微软雅黑" panose="020B0503020204020204" pitchFamily="34" charset="-122"/>
                <a:cs typeface="+mn-cs"/>
              </a:rPr>
              <a:t>概述</a:t>
            </a:r>
          </a:p>
        </p:txBody>
      </p:sp>
      <p:cxnSp>
        <p:nvCxnSpPr>
          <p:cNvPr id="29" name="直接连接符 28"/>
          <p:cNvCxnSpPr/>
          <p:nvPr/>
        </p:nvCxnSpPr>
        <p:spPr>
          <a:xfrm flipV="1">
            <a:off x="5770563" y="3381375"/>
            <a:ext cx="1979613" cy="635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7"/>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5786438" y="43275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7" name="TextBox 7"/>
          <p:cNvSpPr txBox="1"/>
          <p:nvPr>
            <p:custDataLst>
              <p:tags r:id="rId2"/>
            </p:custDataLst>
          </p:nvPr>
        </p:nvSpPr>
        <p:spPr>
          <a:xfrm>
            <a:off x="6116638" y="4270375"/>
            <a:ext cx="47434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  1.2  光纤</a:t>
            </a:r>
            <a:r>
              <a:rPr kumimoji="0" lang="zh-CN" altLang="en-US" sz="2000" b="0" i="0" u="none" strike="noStrike" kern="1200" cap="none" spc="225" normalizeH="0" baseline="0" noProof="1">
                <a:ln>
                  <a:noFill/>
                </a:ln>
                <a:solidFill>
                  <a:srgbClr val="FF0000"/>
                </a:solidFill>
                <a:effectLst/>
                <a:uLnTx/>
                <a:uFillTx/>
                <a:latin typeface="微软雅黑" panose="020B0503020204020204" pitchFamily="34" charset="-122"/>
                <a:ea typeface="微软雅黑" panose="020B0503020204020204" pitchFamily="34" charset="-122"/>
                <a:cs typeface="+mn-cs"/>
              </a:rPr>
              <a:t>特性、传输原理和分类</a:t>
            </a:r>
          </a:p>
        </p:txBody>
      </p:sp>
      <p:sp>
        <p:nvSpPr>
          <p:cNvPr id="8" name="KSO_Shape"/>
          <p:cNvSpPr>
            <a:spLocks noChangeAspect="1"/>
          </p:cNvSpPr>
          <p:nvPr>
            <p:custDataLst>
              <p:tags r:id="rId3"/>
            </p:custDataLst>
          </p:nvPr>
        </p:nvSpPr>
        <p:spPr bwMode="auto">
          <a:xfrm>
            <a:off x="5816600" y="4937125"/>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marL="0" marR="0" lvl="0" indent="0" algn="ctr" defTabSz="914400" rtl="0" eaLnBrk="0" fontAlgn="base" latinLnBrk="0" hangingPunct="0">
              <a:lnSpc>
                <a:spcPct val="100000"/>
              </a:lnSpc>
              <a:spcBef>
                <a:spcPct val="0"/>
              </a:spcBef>
              <a:spcAft>
                <a:spcPct val="0"/>
              </a:spcAft>
              <a:buClrTx/>
              <a:buSzTx/>
              <a:buFontTx/>
              <a:buNone/>
              <a:defRPr/>
            </a:pPr>
            <a:endParaRPr kumimoji="0" lang="zh-CN" altLang="en-US" sz="1800" b="0" i="0" u="none" strike="noStrike" kern="1200" cap="none" spc="0" normalizeH="0" baseline="0" noProof="1">
              <a:ln>
                <a:noFill/>
              </a:ln>
              <a:solidFill>
                <a:schemeClr val="tx1">
                  <a:lumMod val="75000"/>
                  <a:lumOff val="25000"/>
                </a:schemeClr>
              </a:solidFill>
              <a:effectLst/>
              <a:uLnTx/>
              <a:uFillTx/>
              <a:latin typeface="Calibri" panose="020F0502020204030204" pitchFamily="34" charset="0"/>
              <a:ea typeface="宋体" panose="02010600030101010101" pitchFamily="2" charset="-122"/>
              <a:cs typeface="+mn-cs"/>
            </a:endParaRPr>
          </a:p>
        </p:txBody>
      </p:sp>
      <p:sp>
        <p:nvSpPr>
          <p:cNvPr id="9" name="TextBox 7"/>
          <p:cNvSpPr txBox="1"/>
          <p:nvPr>
            <p:custDataLst>
              <p:tags r:id="rId4"/>
            </p:custDataLst>
          </p:nvPr>
        </p:nvSpPr>
        <p:spPr>
          <a:xfrm>
            <a:off x="6146800" y="4879975"/>
            <a:ext cx="2686050" cy="345440"/>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0" i="0" u="none" strike="noStrike" kern="1200" cap="none" spc="225" normalizeH="0" baseline="0" noProof="1">
                <a:ln>
                  <a:noFill/>
                </a:ln>
                <a:solidFill>
                  <a:schemeClr val="tx1">
                    <a:lumMod val="75000"/>
                    <a:lumOff val="25000"/>
                  </a:schemeClr>
                </a:solidFill>
                <a:effectLst/>
                <a:uLnTx/>
                <a:uFillTx/>
                <a:latin typeface="微软雅黑" panose="020B0503020204020204" pitchFamily="34" charset="-122"/>
                <a:ea typeface="微软雅黑" panose="020B0503020204020204" pitchFamily="34" charset="-122"/>
                <a:cs typeface="+mn-cs"/>
              </a:rPr>
              <a:t>  1.3  光缆</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400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480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bldLvl="0" animBg="1"/>
      <p:bldP spid="13" grpId="0"/>
      <p:bldP spid="25" grpId="0"/>
      <p:bldP spid="7" grpId="0"/>
      <p:bldP spid="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2.1.2  </a:t>
            </a:r>
            <a:r>
              <a:rPr lang="zh-CN" altLang="en-US" sz="3200" dirty="0" smtClean="0">
                <a:solidFill>
                  <a:prstClr val="white"/>
                </a:solidFill>
                <a:latin typeface="微软雅黑" panose="020B0503020204020204" pitchFamily="34" charset="-122"/>
                <a:ea typeface="微软雅黑" panose="020B0503020204020204" pitchFamily="34" charset="-122"/>
              </a:rPr>
              <a:t>实施阶段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0244" name="文本框 7"/>
          <p:cNvSpPr txBox="1"/>
          <p:nvPr/>
        </p:nvSpPr>
        <p:spPr>
          <a:xfrm>
            <a:off x="655603" y="1459791"/>
            <a:ext cx="10942638" cy="4955203"/>
          </a:xfrm>
          <a:prstGeom prst="rect">
            <a:avLst/>
          </a:prstGeom>
          <a:noFill/>
          <a:ln w="9525">
            <a:noFill/>
          </a:ln>
        </p:spPr>
        <p:txBody>
          <a:bodyPr>
            <a:spAutoFit/>
          </a:bodyPr>
          <a:lstStyle/>
          <a:p>
            <a:r>
              <a:rPr lang="en-US" altLang="zh-CN" sz="2800" b="1" dirty="0" smtClean="0">
                <a:solidFill>
                  <a:prstClr val="black"/>
                </a:solidFill>
              </a:rPr>
              <a:t>6.</a:t>
            </a:r>
            <a:r>
              <a:rPr lang="zh-CN" altLang="en-US" sz="2800" b="1" dirty="0" smtClean="0">
                <a:solidFill>
                  <a:prstClr val="black"/>
                </a:solidFill>
              </a:rPr>
              <a:t>施工</a:t>
            </a:r>
            <a:r>
              <a:rPr lang="zh-CN" altLang="en-US" sz="2400" dirty="0" smtClean="0">
                <a:solidFill>
                  <a:prstClr val="black"/>
                </a:solidFill>
                <a:latin typeface="Calibri" panose="020F0502020204030204" pitchFamily="34" charset="0"/>
              </a:rPr>
              <a:t>         </a:t>
            </a:r>
            <a:endParaRPr lang="en-US" altLang="zh-CN" sz="2400" dirty="0" smtClean="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a:t>
            </a:r>
            <a:endParaRPr lang="zh-CN" altLang="en-US" sz="2400" dirty="0">
              <a:solidFill>
                <a:prstClr val="black"/>
              </a:solidFill>
              <a:latin typeface="Calibri" panose="020F0502020204030204" pitchFamily="34" charset="0"/>
            </a:endParaRPr>
          </a:p>
          <a:p>
            <a:r>
              <a:rPr lang="zh-CN" altLang="en-US" sz="2400" dirty="0" smtClean="0">
                <a:solidFill>
                  <a:prstClr val="black"/>
                </a:solidFill>
                <a:latin typeface="Calibri" panose="020F0502020204030204" pitchFamily="34" charset="0"/>
              </a:rPr>
              <a:t>         开工报告</a:t>
            </a:r>
            <a:r>
              <a:rPr lang="zh-CN" altLang="en-US" sz="2400" dirty="0">
                <a:solidFill>
                  <a:prstClr val="black"/>
                </a:solidFill>
                <a:latin typeface="Calibri" panose="020F0502020204030204" pitchFamily="34" charset="0"/>
              </a:rPr>
              <a:t>批准后</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施工单位应根据施工图设计文件规定的工作内容、合同书要求和</a:t>
            </a:r>
            <a:r>
              <a:rPr lang="zh-CN" altLang="en-US" sz="2400" dirty="0" smtClean="0">
                <a:solidFill>
                  <a:prstClr val="black"/>
                </a:solidFill>
                <a:latin typeface="Calibri" panose="020F0502020204030204" pitchFamily="34" charset="0"/>
              </a:rPr>
              <a:t>施工组织设计</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组织与工程量相适应的施工队伍进行施工</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en-US" altLang="zh-CN" sz="2400" dirty="0" smtClean="0">
              <a:solidFill>
                <a:prstClr val="black"/>
              </a:solidFill>
              <a:latin typeface="Calibri" panose="020F0502020204030204" pitchFamily="34" charset="0"/>
            </a:endParaRPr>
          </a:p>
          <a:p>
            <a:r>
              <a:rPr lang="en-US" altLang="zh-CN" sz="2400" dirty="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        </a:t>
            </a:r>
            <a:r>
              <a:rPr lang="zh-CN" altLang="en-US" sz="2400" dirty="0" smtClean="0">
                <a:solidFill>
                  <a:prstClr val="black"/>
                </a:solidFill>
                <a:latin typeface="Calibri" panose="020F0502020204030204" pitchFamily="34" charset="0"/>
              </a:rPr>
              <a:t>建设单位</a:t>
            </a:r>
            <a:r>
              <a:rPr lang="zh-CN" altLang="en-US" sz="2400" dirty="0">
                <a:solidFill>
                  <a:prstClr val="black"/>
                </a:solidFill>
                <a:latin typeface="Calibri" panose="020F0502020204030204" pitchFamily="34" charset="0"/>
              </a:rPr>
              <a:t>随工代表或委托监理</a:t>
            </a:r>
            <a:r>
              <a:rPr lang="zh-CN" altLang="en-US" sz="2400" dirty="0" smtClean="0">
                <a:solidFill>
                  <a:prstClr val="black"/>
                </a:solidFill>
                <a:latin typeface="Calibri" panose="020F0502020204030204" pitchFamily="34" charset="0"/>
              </a:rPr>
              <a:t>人员应对</a:t>
            </a:r>
            <a:r>
              <a:rPr lang="zh-CN" altLang="en-US" sz="2400" dirty="0">
                <a:solidFill>
                  <a:prstClr val="black"/>
                </a:solidFill>
                <a:latin typeface="Calibri" panose="020F0502020204030204" pitchFamily="34" charset="0"/>
              </a:rPr>
              <a:t>施工过程中的工程质量、进度、资金使用情况进行全过程管理控制</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en-US" altLang="zh-CN" sz="2400" dirty="0" smtClean="0">
              <a:solidFill>
                <a:prstClr val="black"/>
              </a:solidFill>
              <a:latin typeface="Calibri" panose="020F0502020204030204" pitchFamily="34" charset="0"/>
            </a:endParaRPr>
          </a:p>
          <a:p>
            <a:r>
              <a:rPr lang="en-US" altLang="zh-CN" sz="2400" dirty="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        </a:t>
            </a:r>
            <a:r>
              <a:rPr lang="zh-CN" altLang="en-US" sz="2400" dirty="0" smtClean="0">
                <a:solidFill>
                  <a:prstClr val="black"/>
                </a:solidFill>
                <a:latin typeface="Calibri" panose="020F0502020204030204" pitchFamily="34" charset="0"/>
              </a:rPr>
              <a:t>在</a:t>
            </a:r>
            <a:r>
              <a:rPr lang="zh-CN" altLang="en-US" sz="2400" dirty="0">
                <a:solidFill>
                  <a:prstClr val="black"/>
                </a:solidFill>
                <a:latin typeface="Calibri" panose="020F0502020204030204" pitchFamily="34" charset="0"/>
              </a:rPr>
              <a:t>施工过程中</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每一道工序完成后应由建设单位随工代表或委托监理人员进行</a:t>
            </a:r>
            <a:r>
              <a:rPr lang="zh-CN" altLang="en-US" sz="2400" dirty="0" smtClean="0">
                <a:solidFill>
                  <a:prstClr val="black"/>
                </a:solidFill>
                <a:latin typeface="Calibri" panose="020F0502020204030204" pitchFamily="34" charset="0"/>
              </a:rPr>
              <a:t>随工验收</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验收合格后才能进入下一道工序</a:t>
            </a:r>
            <a:r>
              <a:rPr lang="zh-CN" altLang="en-US" sz="2400" dirty="0" smtClean="0">
                <a:solidFill>
                  <a:prstClr val="black"/>
                </a:solidFill>
                <a:latin typeface="Calibri" panose="020F0502020204030204" pitchFamily="34" charset="0"/>
              </a:rPr>
              <a:t>。</a:t>
            </a:r>
            <a:endParaRPr lang="en-US" altLang="zh-CN" sz="2400" dirty="0" smtClean="0">
              <a:solidFill>
                <a:prstClr val="black"/>
              </a:solidFill>
              <a:latin typeface="Calibri" panose="020F0502020204030204" pitchFamily="34" charset="0"/>
            </a:endParaRPr>
          </a:p>
          <a:p>
            <a:endParaRPr lang="en-US" altLang="zh-CN" sz="2400" dirty="0" smtClean="0">
              <a:solidFill>
                <a:prstClr val="black"/>
              </a:solidFill>
              <a:latin typeface="Calibri" panose="020F0502020204030204" pitchFamily="34" charset="0"/>
            </a:endParaRPr>
          </a:p>
          <a:p>
            <a:r>
              <a:rPr lang="en-US" altLang="zh-CN" sz="2400" dirty="0">
                <a:solidFill>
                  <a:prstClr val="black"/>
                </a:solidFill>
                <a:latin typeface="Calibri" panose="020F0502020204030204" pitchFamily="34" charset="0"/>
              </a:rPr>
              <a:t> </a:t>
            </a:r>
            <a:r>
              <a:rPr lang="en-US" altLang="zh-CN" sz="2400" dirty="0" smtClean="0">
                <a:solidFill>
                  <a:prstClr val="black"/>
                </a:solidFill>
                <a:latin typeface="Calibri" panose="020F0502020204030204" pitchFamily="34" charset="0"/>
              </a:rPr>
              <a:t>       </a:t>
            </a:r>
            <a:r>
              <a:rPr lang="zh-CN" altLang="en-US" sz="2400" dirty="0" smtClean="0">
                <a:solidFill>
                  <a:prstClr val="black"/>
                </a:solidFill>
                <a:latin typeface="Calibri" panose="020F0502020204030204" pitchFamily="34" charset="0"/>
              </a:rPr>
              <a:t>工程项目</a:t>
            </a:r>
            <a:r>
              <a:rPr lang="zh-CN" altLang="en-US" sz="2400" dirty="0">
                <a:solidFill>
                  <a:prstClr val="black"/>
                </a:solidFill>
                <a:latin typeface="Calibri" panose="020F0502020204030204" pitchFamily="34" charset="0"/>
              </a:rPr>
              <a:t>完工并自检合格后</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施工承包单位方可向</a:t>
            </a:r>
            <a:r>
              <a:rPr lang="zh-CN" altLang="en-US" sz="2400" dirty="0" smtClean="0">
                <a:solidFill>
                  <a:prstClr val="black"/>
                </a:solidFill>
                <a:latin typeface="Calibri" panose="020F0502020204030204" pitchFamily="34" charset="0"/>
              </a:rPr>
              <a:t>建设单位</a:t>
            </a:r>
            <a:r>
              <a:rPr lang="zh-CN" altLang="en-US" sz="2400" dirty="0">
                <a:solidFill>
                  <a:prstClr val="black"/>
                </a:solidFill>
                <a:latin typeface="Calibri" panose="020F0502020204030204" pitchFamily="34" charset="0"/>
              </a:rPr>
              <a:t>提交“交</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完</a:t>
            </a:r>
            <a:r>
              <a:rPr lang="en-US" altLang="zh-CN" sz="2400" dirty="0">
                <a:solidFill>
                  <a:prstClr val="black"/>
                </a:solidFill>
                <a:latin typeface="Calibri" panose="020F0502020204030204" pitchFamily="34" charset="0"/>
              </a:rPr>
              <a:t>)</a:t>
            </a:r>
            <a:r>
              <a:rPr lang="zh-CN" altLang="en-US" sz="2400" dirty="0">
                <a:solidFill>
                  <a:prstClr val="black"/>
                </a:solidFill>
                <a:latin typeface="Calibri" panose="020F0502020204030204" pitchFamily="34" charset="0"/>
              </a:rPr>
              <a:t>工报告”。</a:t>
            </a:r>
            <a:endParaRPr lang="zh-CN" altLang="en-US" sz="2400" dirty="0">
              <a:solidFill>
                <a:prstClr val="black"/>
              </a:solidFill>
            </a:endParaRPr>
          </a:p>
        </p:txBody>
      </p:sp>
    </p:spTree>
    <p:extLst>
      <p:ext uri="{BB962C8B-B14F-4D97-AF65-F5344CB8AC3E}">
        <p14:creationId xmlns:p14="http://schemas.microsoft.com/office/powerpoint/2010/main" val="2819225094"/>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0244">
                                            <p:txEl>
                                              <p:pRg st="0" end="0"/>
                                            </p:txEl>
                                          </p:spTgt>
                                        </p:tgtEl>
                                        <p:attrNameLst>
                                          <p:attrName>style.visibility</p:attrName>
                                        </p:attrNameLst>
                                      </p:cBhvr>
                                      <p:to>
                                        <p:strVal val="visible"/>
                                      </p:to>
                                    </p:set>
                                    <p:anim calcmode="lin" valueType="num">
                                      <p:cBhvr additive="base">
                                        <p:cTn id="20" dur="500" fill="hold"/>
                                        <p:tgtEl>
                                          <p:spTgt spid="10244">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024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6907212" cy="584200"/>
          </a:xfrm>
          <a:prstGeom prst="rect">
            <a:avLst/>
          </a:prstGeom>
          <a:noFill/>
          <a:ln w="9525">
            <a:noFill/>
          </a:ln>
        </p:spPr>
        <p:txBody>
          <a:bodyPr>
            <a:spAutoFit/>
          </a:bodyPr>
          <a:lstStyle/>
          <a:p>
            <a:r>
              <a:rPr lang="en-US" altLang="zh-CN" sz="3200" dirty="0" smtClean="0">
                <a:solidFill>
                  <a:prstClr val="white"/>
                </a:solidFill>
                <a:latin typeface="微软雅黑" panose="020B0503020204020204" pitchFamily="34" charset="-122"/>
                <a:ea typeface="微软雅黑" panose="020B0503020204020204" pitchFamily="34" charset="-122"/>
              </a:rPr>
              <a:t>2.1  </a:t>
            </a:r>
            <a:r>
              <a:rPr lang="zh-CN" altLang="en-US" sz="3200" dirty="0" smtClean="0">
                <a:solidFill>
                  <a:prstClr val="white"/>
                </a:solidFill>
                <a:latin typeface="微软雅黑" panose="020B0503020204020204" pitchFamily="34" charset="-122"/>
                <a:ea typeface="微软雅黑" panose="020B0503020204020204" pitchFamily="34" charset="-122"/>
              </a:rPr>
              <a:t>通信</a:t>
            </a:r>
            <a:r>
              <a:rPr lang="zh-CN" altLang="en-US" sz="3200" dirty="0">
                <a:solidFill>
                  <a:prstClr val="white"/>
                </a:solidFill>
                <a:latin typeface="微软雅黑" panose="020B0503020204020204" pitchFamily="34" charset="-122"/>
                <a:ea typeface="微软雅黑" panose="020B0503020204020204" pitchFamily="34" charset="-122"/>
              </a:rPr>
              <a:t>工程建设程序</a:t>
            </a:r>
          </a:p>
        </p:txBody>
      </p:sp>
      <p:sp>
        <p:nvSpPr>
          <p:cNvPr id="6" name="文本框 34"/>
          <p:cNvSpPr/>
          <p:nvPr/>
        </p:nvSpPr>
        <p:spPr>
          <a:xfrm>
            <a:off x="3735388" y="2460625"/>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立项阶段</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7" name="Oval 9"/>
          <p:cNvSpPr/>
          <p:nvPr/>
        </p:nvSpPr>
        <p:spPr>
          <a:xfrm>
            <a:off x="1995488" y="2532063"/>
            <a:ext cx="1543050" cy="642937"/>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2.1.1</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8198" name="文本框 34"/>
          <p:cNvSpPr/>
          <p:nvPr/>
        </p:nvSpPr>
        <p:spPr>
          <a:xfrm>
            <a:off x="3735388" y="3772137"/>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prstClr val="black"/>
                </a:solidFill>
                <a:latin typeface="微软雅黑" panose="020B0503020204020204" pitchFamily="34" charset="-122"/>
                <a:ea typeface="微软雅黑" panose="020B0503020204020204" pitchFamily="34" charset="-122"/>
              </a:rPr>
              <a:t>实施阶段</a:t>
            </a:r>
            <a:endParaRPr lang="zh-CN" altLang="en-US" sz="2800" b="1" dirty="0">
              <a:solidFill>
                <a:prstClr val="black"/>
              </a:solidFill>
              <a:latin typeface="微软雅黑" panose="020B0503020204020204" pitchFamily="34" charset="-122"/>
              <a:ea typeface="微软雅黑" panose="020B0503020204020204" pitchFamily="34" charset="-122"/>
            </a:endParaRPr>
          </a:p>
        </p:txBody>
      </p:sp>
      <p:sp>
        <p:nvSpPr>
          <p:cNvPr id="18" name="椭圆 17"/>
          <p:cNvSpPr/>
          <p:nvPr>
            <p:custDataLst>
              <p:tags r:id="rId1"/>
            </p:custDataLst>
          </p:nvPr>
        </p:nvSpPr>
        <p:spPr>
          <a:xfrm>
            <a:off x="8594725" y="2936875"/>
            <a:ext cx="2419350" cy="2419350"/>
          </a:xfrm>
          <a:prstGeom prst="ellipse">
            <a:avLst/>
          </a:prstGeom>
          <a:blipFill dpi="0" rotWithShape="1">
            <a:blip r:embed="rId7" cstate="print">
              <a:extLst>
                <a:ext uri="{28A0092B-C50C-407E-A947-70E740481C1C}">
                  <a14:useLocalDpi xmlns:a14="http://schemas.microsoft.com/office/drawing/2010/main" val="0"/>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19" name="椭圆 18"/>
          <p:cNvSpPr/>
          <p:nvPr>
            <p:custDataLst>
              <p:tags r:id="rId2"/>
            </p:custDataLst>
          </p:nvPr>
        </p:nvSpPr>
        <p:spPr>
          <a:xfrm>
            <a:off x="8450263" y="2792413"/>
            <a:ext cx="2708275" cy="2708275"/>
          </a:xfrm>
          <a:prstGeom prst="ellipse">
            <a:avLst/>
          </a:prstGeom>
          <a:noFill/>
          <a:ln>
            <a:solidFill>
              <a:srgbClr val="004D4F"/>
            </a:solid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sp>
        <p:nvSpPr>
          <p:cNvPr id="5" name="Oval 9"/>
          <p:cNvSpPr/>
          <p:nvPr>
            <p:custDataLst>
              <p:tags r:id="rId3"/>
            </p:custDataLst>
          </p:nvPr>
        </p:nvSpPr>
        <p:spPr>
          <a:xfrm>
            <a:off x="2122488" y="3884849"/>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2.1.2</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
        <p:nvSpPr>
          <p:cNvPr id="10" name="文本框 34"/>
          <p:cNvSpPr/>
          <p:nvPr/>
        </p:nvSpPr>
        <p:spPr>
          <a:xfrm>
            <a:off x="3735388" y="5067301"/>
            <a:ext cx="2387600" cy="639470"/>
          </a:xfrm>
          <a:prstGeom prst="rect">
            <a:avLst/>
          </a:prstGeom>
          <a:noFill/>
          <a:ln w="9525">
            <a:noFill/>
          </a:ln>
        </p:spPr>
        <p:txBody>
          <a:bodyPr lIns="68580" tIns="34290" rIns="68580" bIns="34290">
            <a:spAutoFit/>
          </a:bodyPr>
          <a:lstStyle/>
          <a:p>
            <a:pPr>
              <a:lnSpc>
                <a:spcPct val="150000"/>
              </a:lnSpc>
            </a:pPr>
            <a:r>
              <a:rPr lang="zh-CN" altLang="en-US" sz="2800" b="1" dirty="0" smtClean="0">
                <a:solidFill>
                  <a:srgbClr val="FF0000"/>
                </a:solidFill>
                <a:latin typeface="微软雅黑" panose="020B0503020204020204" pitchFamily="34" charset="-122"/>
                <a:ea typeface="微软雅黑" panose="020B0503020204020204" pitchFamily="34" charset="-122"/>
              </a:rPr>
              <a:t>验收投产阶段</a:t>
            </a:r>
            <a:endParaRPr lang="zh-CN" altLang="en-US" sz="2800" b="1" dirty="0">
              <a:solidFill>
                <a:srgbClr val="FF0000"/>
              </a:solidFill>
              <a:latin typeface="微软雅黑" panose="020B0503020204020204" pitchFamily="34" charset="-122"/>
              <a:ea typeface="微软雅黑" panose="020B0503020204020204" pitchFamily="34" charset="-122"/>
            </a:endParaRPr>
          </a:p>
        </p:txBody>
      </p:sp>
      <p:sp>
        <p:nvSpPr>
          <p:cNvPr id="11" name="Oval 9"/>
          <p:cNvSpPr/>
          <p:nvPr>
            <p:custDataLst>
              <p:tags r:id="rId4"/>
            </p:custDataLst>
          </p:nvPr>
        </p:nvSpPr>
        <p:spPr>
          <a:xfrm>
            <a:off x="2122488" y="5180013"/>
            <a:ext cx="1543050" cy="641350"/>
          </a:xfrm>
          <a:prstGeom prst="ellipse">
            <a:avLst/>
          </a:prstGeom>
          <a:solidFill>
            <a:srgbClr val="1F7173"/>
          </a:solidFill>
          <a:ln w="25400">
            <a:noFill/>
          </a:ln>
        </p:spPr>
        <p:txBody>
          <a:bodyPr anchor="ctr" anchorCtr="0"/>
          <a:lstStyle/>
          <a:p>
            <a:pPr algn="ctr" defTabSz="725805"/>
            <a:r>
              <a:rPr lang="en-US" altLang="zh-CN" sz="2800" dirty="0" smtClean="0">
                <a:solidFill>
                  <a:srgbClr val="FFFFFF"/>
                </a:solidFill>
                <a:latin typeface="微软雅黑" panose="020B0503020204020204" pitchFamily="34" charset="-122"/>
                <a:ea typeface="微软雅黑" panose="020B0503020204020204" pitchFamily="34" charset="-122"/>
              </a:rPr>
              <a:t>2.1.3</a:t>
            </a:r>
            <a:endParaRPr lang="en-US" altLang="zh-CN" sz="2800" dirty="0">
              <a:solidFill>
                <a:srgbClr val="FFFFFF"/>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43621886"/>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26" presetClass="entr" presetSubtype="0"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down)">
                                      <p:cBhvr>
                                        <p:cTn id="15" dur="580">
                                          <p:stCondLst>
                                            <p:cond delay="0"/>
                                          </p:stCondLst>
                                        </p:cTn>
                                        <p:tgtEl>
                                          <p:spTgt spid="3"/>
                                        </p:tgtEl>
                                      </p:cBhvr>
                                    </p:animEffect>
                                    <p:anim calcmode="lin" valueType="num">
                                      <p:cBhvr>
                                        <p:cTn id="1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21" dur="26">
                                          <p:stCondLst>
                                            <p:cond delay="650"/>
                                          </p:stCondLst>
                                        </p:cTn>
                                        <p:tgtEl>
                                          <p:spTgt spid="3"/>
                                        </p:tgtEl>
                                      </p:cBhvr>
                                      <p:to x="100000" y="60000"/>
                                    </p:animScale>
                                    <p:animScale>
                                      <p:cBhvr>
                                        <p:cTn id="22" dur="166" decel="50000">
                                          <p:stCondLst>
                                            <p:cond delay="676"/>
                                          </p:stCondLst>
                                        </p:cTn>
                                        <p:tgtEl>
                                          <p:spTgt spid="3"/>
                                        </p:tgtEl>
                                      </p:cBhvr>
                                      <p:to x="100000" y="100000"/>
                                    </p:animScale>
                                    <p:animScale>
                                      <p:cBhvr>
                                        <p:cTn id="23" dur="26">
                                          <p:stCondLst>
                                            <p:cond delay="1312"/>
                                          </p:stCondLst>
                                        </p:cTn>
                                        <p:tgtEl>
                                          <p:spTgt spid="3"/>
                                        </p:tgtEl>
                                      </p:cBhvr>
                                      <p:to x="100000" y="80000"/>
                                    </p:animScale>
                                    <p:animScale>
                                      <p:cBhvr>
                                        <p:cTn id="24" dur="166" decel="50000">
                                          <p:stCondLst>
                                            <p:cond delay="1338"/>
                                          </p:stCondLst>
                                        </p:cTn>
                                        <p:tgtEl>
                                          <p:spTgt spid="3"/>
                                        </p:tgtEl>
                                      </p:cBhvr>
                                      <p:to x="100000" y="100000"/>
                                    </p:animScale>
                                    <p:animScale>
                                      <p:cBhvr>
                                        <p:cTn id="25" dur="26">
                                          <p:stCondLst>
                                            <p:cond delay="1642"/>
                                          </p:stCondLst>
                                        </p:cTn>
                                        <p:tgtEl>
                                          <p:spTgt spid="3"/>
                                        </p:tgtEl>
                                      </p:cBhvr>
                                      <p:to x="100000" y="90000"/>
                                    </p:animScale>
                                    <p:animScale>
                                      <p:cBhvr>
                                        <p:cTn id="26" dur="166" decel="50000">
                                          <p:stCondLst>
                                            <p:cond delay="1668"/>
                                          </p:stCondLst>
                                        </p:cTn>
                                        <p:tgtEl>
                                          <p:spTgt spid="3"/>
                                        </p:tgtEl>
                                      </p:cBhvr>
                                      <p:to x="100000" y="100000"/>
                                    </p:animScale>
                                    <p:animScale>
                                      <p:cBhvr>
                                        <p:cTn id="27" dur="26">
                                          <p:stCondLst>
                                            <p:cond delay="1808"/>
                                          </p:stCondLst>
                                        </p:cTn>
                                        <p:tgtEl>
                                          <p:spTgt spid="3"/>
                                        </p:tgtEl>
                                      </p:cBhvr>
                                      <p:to x="100000" y="95000"/>
                                    </p:animScale>
                                    <p:animScale>
                                      <p:cBhvr>
                                        <p:cTn id="28" dur="166" decel="50000">
                                          <p:stCondLst>
                                            <p:cond delay="1834"/>
                                          </p:stCondLst>
                                        </p:cTn>
                                        <p:tgtEl>
                                          <p:spTgt spid="3"/>
                                        </p:tgtEl>
                                      </p:cBhvr>
                                      <p:to x="100000" y="100000"/>
                                    </p:animScale>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circle(in)">
                                      <p:cBhvr>
                                        <p:cTn id="33" dur="20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 calcmode="lin" valueType="num">
                                      <p:cBhvr additive="base">
                                        <p:cTn id="38" dur="500" fill="hold"/>
                                        <p:tgtEl>
                                          <p:spTgt spid="6"/>
                                        </p:tgtEl>
                                        <p:attrNameLst>
                                          <p:attrName>ppt_x</p:attrName>
                                        </p:attrNameLst>
                                      </p:cBhvr>
                                      <p:tavLst>
                                        <p:tav tm="0">
                                          <p:val>
                                            <p:strVal val="#ppt_x"/>
                                          </p:val>
                                        </p:tav>
                                        <p:tav tm="100000">
                                          <p:val>
                                            <p:strVal val="#ppt_x"/>
                                          </p:val>
                                        </p:tav>
                                      </p:tavLst>
                                    </p:anim>
                                    <p:anim calcmode="lin" valueType="num">
                                      <p:cBhvr additive="base">
                                        <p:cTn id="39"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6" presetClass="entr" presetSubtype="16" fill="hold" grpId="0"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circle(in)">
                                      <p:cBhvr>
                                        <p:cTn id="44" dur="2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8198"/>
                                        </p:tgtEl>
                                        <p:attrNameLst>
                                          <p:attrName>style.visibility</p:attrName>
                                        </p:attrNameLst>
                                      </p:cBhvr>
                                      <p:to>
                                        <p:strVal val="visible"/>
                                      </p:to>
                                    </p:set>
                                    <p:anim calcmode="lin" valueType="num">
                                      <p:cBhvr additive="base">
                                        <p:cTn id="49" dur="500" fill="hold"/>
                                        <p:tgtEl>
                                          <p:spTgt spid="8198"/>
                                        </p:tgtEl>
                                        <p:attrNameLst>
                                          <p:attrName>ppt_x</p:attrName>
                                        </p:attrNameLst>
                                      </p:cBhvr>
                                      <p:tavLst>
                                        <p:tav tm="0">
                                          <p:val>
                                            <p:strVal val="#ppt_x"/>
                                          </p:val>
                                        </p:tav>
                                        <p:tav tm="100000">
                                          <p:val>
                                            <p:strVal val="#ppt_x"/>
                                          </p:val>
                                        </p:tav>
                                      </p:tavLst>
                                    </p:anim>
                                    <p:anim calcmode="lin" valueType="num">
                                      <p:cBhvr additive="base">
                                        <p:cTn id="50" dur="500" fill="hold"/>
                                        <p:tgtEl>
                                          <p:spTgt spid="8198"/>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19"/>
                                        </p:tgtEl>
                                        <p:attrNameLst>
                                          <p:attrName>style.visibility</p:attrName>
                                        </p:attrNameLst>
                                      </p:cBhvr>
                                      <p:to>
                                        <p:strVal val="visible"/>
                                      </p:to>
                                    </p:set>
                                    <p:anim calcmode="lin" valueType="num">
                                      <p:cBhvr additive="base">
                                        <p:cTn id="55" dur="500" fill="hold"/>
                                        <p:tgtEl>
                                          <p:spTgt spid="19"/>
                                        </p:tgtEl>
                                        <p:attrNameLst>
                                          <p:attrName>ppt_x</p:attrName>
                                        </p:attrNameLst>
                                      </p:cBhvr>
                                      <p:tavLst>
                                        <p:tav tm="0">
                                          <p:val>
                                            <p:strVal val="#ppt_x"/>
                                          </p:val>
                                        </p:tav>
                                        <p:tav tm="100000">
                                          <p:val>
                                            <p:strVal val="#ppt_x"/>
                                          </p:val>
                                        </p:tav>
                                      </p:tavLst>
                                    </p:anim>
                                    <p:anim calcmode="lin" valueType="num">
                                      <p:cBhvr additive="base">
                                        <p:cTn id="5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1" presetClass="entr" presetSubtype="1" fill="hold" grpId="0" nodeType="clickEffect">
                                  <p:stCondLst>
                                    <p:cond delay="0"/>
                                  </p:stCondLst>
                                  <p:childTnLst>
                                    <p:set>
                                      <p:cBhvr>
                                        <p:cTn id="60" dur="1" fill="hold">
                                          <p:stCondLst>
                                            <p:cond delay="0"/>
                                          </p:stCondLst>
                                        </p:cTn>
                                        <p:tgtEl>
                                          <p:spTgt spid="18"/>
                                        </p:tgtEl>
                                        <p:attrNameLst>
                                          <p:attrName>style.visibility</p:attrName>
                                        </p:attrNameLst>
                                      </p:cBhvr>
                                      <p:to>
                                        <p:strVal val="visible"/>
                                      </p:to>
                                    </p:set>
                                    <p:animEffect transition="in" filter="wheel(1)">
                                      <p:cBhvr>
                                        <p:cTn id="61" dur="2000"/>
                                        <p:tgtEl>
                                          <p:spTgt spid="18"/>
                                        </p:tgtEl>
                                      </p:cBhvr>
                                    </p:animEffect>
                                  </p:childTnLst>
                                </p:cTn>
                              </p:par>
                            </p:childTnLst>
                          </p:cTn>
                        </p:par>
                      </p:childTnLst>
                    </p:cTn>
                  </p:par>
                  <p:par>
                    <p:cTn id="62" fill="hold">
                      <p:stCondLst>
                        <p:cond delay="indefinite"/>
                      </p:stCondLst>
                      <p:childTnLst>
                        <p:par>
                          <p:cTn id="63" fill="hold">
                            <p:stCondLst>
                              <p:cond delay="0"/>
                            </p:stCondLst>
                            <p:childTnLst>
                              <p:par>
                                <p:cTn id="64" presetID="6" presetClass="entr" presetSubtype="16"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circle(in)">
                                      <p:cBhvr>
                                        <p:cTn id="66" dur="2000"/>
                                        <p:tgtEl>
                                          <p:spTgt spid="11"/>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10"/>
                                        </p:tgtEl>
                                        <p:attrNameLst>
                                          <p:attrName>style.visibility</p:attrName>
                                        </p:attrNameLst>
                                      </p:cBhvr>
                                      <p:to>
                                        <p:strVal val="visible"/>
                                      </p:to>
                                    </p:set>
                                    <p:anim calcmode="lin" valueType="num">
                                      <p:cBhvr additive="base">
                                        <p:cTn id="71" dur="500" fill="hold"/>
                                        <p:tgtEl>
                                          <p:spTgt spid="10"/>
                                        </p:tgtEl>
                                        <p:attrNameLst>
                                          <p:attrName>ppt_x</p:attrName>
                                        </p:attrNameLst>
                                      </p:cBhvr>
                                      <p:tavLst>
                                        <p:tav tm="0">
                                          <p:val>
                                            <p:strVal val="#ppt_x"/>
                                          </p:val>
                                        </p:tav>
                                        <p:tav tm="100000">
                                          <p:val>
                                            <p:strVal val="#ppt_x"/>
                                          </p:val>
                                        </p:tav>
                                      </p:tavLst>
                                    </p:anim>
                                    <p:anim calcmode="lin" valueType="num">
                                      <p:cBhvr additive="base">
                                        <p:cTn id="7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P spid="7" grpId="0" animBg="1"/>
      <p:bldP spid="8198" grpId="0"/>
      <p:bldP spid="18" grpId="0" animBg="1"/>
      <p:bldP spid="19" grpId="0" animBg="1"/>
      <p:bldP spid="5" grpId="0" animBg="1"/>
      <p:bldP spid="10" grpId="0"/>
      <p:bldP spid="11"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2.1.3  </a:t>
            </a:r>
            <a:r>
              <a:rPr lang="zh-CN" altLang="en-US" sz="3200" dirty="0" smtClean="0">
                <a:solidFill>
                  <a:prstClr val="white"/>
                </a:solidFill>
                <a:latin typeface="微软雅黑" panose="020B0503020204020204" pitchFamily="34" charset="-122"/>
                <a:ea typeface="微软雅黑" panose="020B0503020204020204" pitchFamily="34" charset="-122"/>
              </a:rPr>
              <a:t>验收投产阶段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625475" y="1473200"/>
            <a:ext cx="11114088" cy="4708981"/>
          </a:xfrm>
          <a:prstGeom prst="rect">
            <a:avLst/>
          </a:prstGeom>
          <a:noFill/>
          <a:ln w="9525">
            <a:noFill/>
          </a:ln>
        </p:spPr>
        <p:txBody>
          <a:bodyPr>
            <a:spAutoFit/>
          </a:bodyPr>
          <a:lstStyle/>
          <a:p>
            <a:r>
              <a:rPr lang="en-US" altLang="zh-CN" sz="2800" b="1" dirty="0" smtClean="0">
                <a:solidFill>
                  <a:prstClr val="black"/>
                </a:solidFill>
              </a:rPr>
              <a:t>1.</a:t>
            </a:r>
            <a:r>
              <a:rPr lang="zh-CN" altLang="en-US" sz="2800" b="1" dirty="0" smtClean="0">
                <a:solidFill>
                  <a:prstClr val="black"/>
                </a:solidFill>
              </a:rPr>
              <a:t>初步验收</a:t>
            </a:r>
            <a:endParaRPr lang="zh-CN" altLang="en-US" sz="2800" b="1" dirty="0">
              <a:solidFill>
                <a:prstClr val="black"/>
              </a:solidFill>
            </a:endParaRPr>
          </a:p>
          <a:p>
            <a:endParaRPr lang="zh-CN" altLang="en-US" sz="2800" b="1" dirty="0">
              <a:solidFill>
                <a:prstClr val="black"/>
              </a:solidFill>
            </a:endParaRPr>
          </a:p>
          <a:p>
            <a:r>
              <a:rPr lang="zh-CN" altLang="en-US" sz="2400" dirty="0" smtClean="0">
                <a:solidFill>
                  <a:prstClr val="black"/>
                </a:solidFill>
              </a:rPr>
              <a:t>       初步</a:t>
            </a:r>
            <a:r>
              <a:rPr lang="zh-CN" altLang="en-US" sz="2400" dirty="0">
                <a:solidFill>
                  <a:prstClr val="black"/>
                </a:solidFill>
              </a:rPr>
              <a:t>验收应在原定计划建设工期内进行</a:t>
            </a:r>
            <a:r>
              <a:rPr lang="en-US" altLang="zh-CN" sz="2400" dirty="0">
                <a:solidFill>
                  <a:prstClr val="black"/>
                </a:solidFill>
              </a:rPr>
              <a:t>,</a:t>
            </a:r>
            <a:r>
              <a:rPr lang="zh-CN" altLang="en-US" sz="2400" dirty="0">
                <a:solidFill>
                  <a:prstClr val="black"/>
                </a:solidFill>
              </a:rPr>
              <a:t>由建设单位组织。初步验收合格后</a:t>
            </a:r>
            <a:r>
              <a:rPr lang="zh-CN" altLang="en-US" sz="2400" dirty="0" smtClean="0">
                <a:solidFill>
                  <a:prstClr val="black"/>
                </a:solidFill>
              </a:rPr>
              <a:t>建设单位应</a:t>
            </a:r>
            <a:r>
              <a:rPr lang="zh-CN" altLang="en-US" sz="2400" dirty="0">
                <a:solidFill>
                  <a:prstClr val="black"/>
                </a:solidFill>
              </a:rPr>
              <a:t>向该项目主管部门报送初步验收报告、初步决算</a:t>
            </a:r>
            <a:r>
              <a:rPr lang="en-US" altLang="zh-CN" sz="2400" dirty="0">
                <a:solidFill>
                  <a:prstClr val="black"/>
                </a:solidFill>
              </a:rPr>
              <a:t>,</a:t>
            </a:r>
            <a:r>
              <a:rPr lang="zh-CN" altLang="en-US" sz="2400" dirty="0">
                <a:solidFill>
                  <a:prstClr val="black"/>
                </a:solidFill>
              </a:rPr>
              <a:t>同时进行建设项目预转固</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en-US" altLang="zh-CN" sz="2800" b="1" dirty="0">
                <a:solidFill>
                  <a:prstClr val="black"/>
                </a:solidFill>
              </a:rPr>
              <a:t>2. </a:t>
            </a:r>
            <a:r>
              <a:rPr lang="zh-CN" altLang="en-US" sz="2800" b="1" dirty="0">
                <a:solidFill>
                  <a:prstClr val="black"/>
                </a:solidFill>
              </a:rPr>
              <a:t>试运转</a:t>
            </a:r>
          </a:p>
          <a:p>
            <a:r>
              <a:rPr lang="zh-CN" altLang="en-US" sz="2400" dirty="0" smtClean="0">
                <a:solidFill>
                  <a:prstClr val="black"/>
                </a:solidFill>
              </a:rPr>
              <a:t>    </a:t>
            </a:r>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初步</a:t>
            </a:r>
            <a:r>
              <a:rPr lang="zh-CN" altLang="en-US" sz="2400" dirty="0">
                <a:solidFill>
                  <a:prstClr val="black"/>
                </a:solidFill>
              </a:rPr>
              <a:t>验收合格后</a:t>
            </a:r>
            <a:r>
              <a:rPr lang="en-US" altLang="zh-CN" sz="2400" dirty="0">
                <a:solidFill>
                  <a:prstClr val="black"/>
                </a:solidFill>
              </a:rPr>
              <a:t>,</a:t>
            </a:r>
            <a:r>
              <a:rPr lang="zh-CN" altLang="en-US" sz="2400" dirty="0">
                <a:solidFill>
                  <a:prstClr val="black"/>
                </a:solidFill>
              </a:rPr>
              <a:t>建设单位应按设计文件中规定的试运转周期组织工程试运转。</a:t>
            </a:r>
            <a:r>
              <a:rPr lang="zh-CN" altLang="en-US" sz="2400" dirty="0" smtClean="0">
                <a:solidFill>
                  <a:prstClr val="black"/>
                </a:solidFill>
              </a:rPr>
              <a:t>试运转</a:t>
            </a:r>
            <a:r>
              <a:rPr lang="zh-CN" altLang="en-US" sz="2400" dirty="0">
                <a:solidFill>
                  <a:prstClr val="black"/>
                </a:solidFill>
              </a:rPr>
              <a:t>由建设单位组织维护部门、设备厂家和设计、施工单位参加</a:t>
            </a:r>
            <a:r>
              <a:rPr lang="en-US" altLang="zh-CN" sz="2400" dirty="0">
                <a:solidFill>
                  <a:prstClr val="black"/>
                </a:solidFill>
              </a:rPr>
              <a:t>,</a:t>
            </a:r>
            <a:r>
              <a:rPr lang="zh-CN" altLang="en-US" sz="2400" dirty="0">
                <a:solidFill>
                  <a:prstClr val="black"/>
                </a:solidFill>
              </a:rPr>
              <a:t>对设备性能、设计和施工</a:t>
            </a:r>
            <a:r>
              <a:rPr lang="zh-CN" altLang="en-US" sz="2400" dirty="0" smtClean="0">
                <a:solidFill>
                  <a:prstClr val="black"/>
                </a:solidFill>
              </a:rPr>
              <a:t>质量以及</a:t>
            </a:r>
            <a:r>
              <a:rPr lang="zh-CN" altLang="en-US" sz="2400" dirty="0">
                <a:solidFill>
                  <a:prstClr val="black"/>
                </a:solidFill>
              </a:rPr>
              <a:t>系统指标等方面进行全面考核。试运转时间一般为三个月。试运转期间</a:t>
            </a:r>
            <a:r>
              <a:rPr lang="en-US" altLang="zh-CN" sz="2400" dirty="0">
                <a:solidFill>
                  <a:prstClr val="black"/>
                </a:solidFill>
              </a:rPr>
              <a:t>,</a:t>
            </a:r>
            <a:r>
              <a:rPr lang="zh-CN" altLang="en-US" sz="2400" dirty="0">
                <a:solidFill>
                  <a:prstClr val="black"/>
                </a:solidFill>
              </a:rPr>
              <a:t>由维护</a:t>
            </a:r>
            <a:r>
              <a:rPr lang="zh-CN" altLang="en-US" sz="2400" dirty="0" smtClean="0">
                <a:solidFill>
                  <a:prstClr val="black"/>
                </a:solidFill>
              </a:rPr>
              <a:t>部门代</a:t>
            </a:r>
            <a:r>
              <a:rPr lang="zh-CN" altLang="en-US" sz="2400" dirty="0">
                <a:solidFill>
                  <a:prstClr val="black"/>
                </a:solidFill>
              </a:rPr>
              <a:t>维</a:t>
            </a:r>
            <a:r>
              <a:rPr lang="en-US" altLang="zh-CN" sz="2400" dirty="0">
                <a:solidFill>
                  <a:prstClr val="black"/>
                </a:solidFill>
              </a:rPr>
              <a:t>,</a:t>
            </a:r>
            <a:r>
              <a:rPr lang="zh-CN" altLang="en-US" sz="2400" dirty="0">
                <a:solidFill>
                  <a:prstClr val="black"/>
                </a:solidFill>
              </a:rPr>
              <a:t>如发现质量问题</a:t>
            </a:r>
            <a:r>
              <a:rPr lang="en-US" altLang="zh-CN" sz="2400" dirty="0">
                <a:solidFill>
                  <a:prstClr val="black"/>
                </a:solidFill>
              </a:rPr>
              <a:t>,</a:t>
            </a:r>
            <a:r>
              <a:rPr lang="zh-CN" altLang="en-US" sz="2400" dirty="0">
                <a:solidFill>
                  <a:prstClr val="black"/>
                </a:solidFill>
              </a:rPr>
              <a:t>由责任单位负责免费返修。</a:t>
            </a:r>
          </a:p>
        </p:txBody>
      </p:sp>
    </p:spTree>
    <p:extLst>
      <p:ext uri="{BB962C8B-B14F-4D97-AF65-F5344CB8AC3E}">
        <p14:creationId xmlns:p14="http://schemas.microsoft.com/office/powerpoint/2010/main" val="36317678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1268">
                                            <p:txEl>
                                              <p:pRg st="0" end="0"/>
                                            </p:txEl>
                                          </p:spTgt>
                                        </p:tgtEl>
                                        <p:attrNameLst>
                                          <p:attrName>style.visibility</p:attrName>
                                        </p:attrNameLst>
                                      </p:cBhvr>
                                      <p:to>
                                        <p:strVal val="visible"/>
                                      </p:to>
                                    </p:set>
                                    <p:anim calcmode="lin" valueType="num">
                                      <p:cBhvr additive="base">
                                        <p:cTn id="20" dur="500" fill="hold"/>
                                        <p:tgtEl>
                                          <p:spTgt spid="11268">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126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8" y="371475"/>
            <a:ext cx="4913312" cy="584200"/>
          </a:xfrm>
          <a:prstGeom prst="rect">
            <a:avLst/>
          </a:prstGeom>
          <a:noFill/>
          <a:ln w="9525">
            <a:noFill/>
          </a:ln>
        </p:spPr>
        <p:txBody>
          <a:bodyPr>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2.1.3  </a:t>
            </a:r>
            <a:r>
              <a:rPr lang="zh-CN" altLang="en-US" sz="3200" dirty="0" smtClean="0">
                <a:solidFill>
                  <a:prstClr val="white"/>
                </a:solidFill>
                <a:latin typeface="微软雅黑" panose="020B0503020204020204" pitchFamily="34" charset="-122"/>
                <a:ea typeface="微软雅黑" panose="020B0503020204020204" pitchFamily="34" charset="-122"/>
              </a:rPr>
              <a:t>验收投产阶段</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577850" y="1842851"/>
            <a:ext cx="11114088" cy="4216539"/>
          </a:xfrm>
          <a:prstGeom prst="rect">
            <a:avLst/>
          </a:prstGeom>
          <a:noFill/>
          <a:ln w="9525">
            <a:noFill/>
          </a:ln>
        </p:spPr>
        <p:txBody>
          <a:bodyPr>
            <a:spAutoFit/>
          </a:bodyPr>
          <a:lstStyle/>
          <a:p>
            <a:r>
              <a:rPr lang="en-US" altLang="zh-CN" sz="2800" b="1" dirty="0" smtClean="0">
                <a:solidFill>
                  <a:prstClr val="black"/>
                </a:solidFill>
              </a:rPr>
              <a:t>3.</a:t>
            </a:r>
            <a:r>
              <a:rPr lang="zh-CN" altLang="en-US" sz="2800" b="1" dirty="0" smtClean="0">
                <a:solidFill>
                  <a:prstClr val="black"/>
                </a:solidFill>
              </a:rPr>
              <a:t>竣工验收</a:t>
            </a:r>
            <a:endParaRPr lang="zh-CN" altLang="en-US" sz="2800" b="1" dirty="0">
              <a:solidFill>
                <a:prstClr val="black"/>
              </a:solidFill>
            </a:endParaRPr>
          </a:p>
          <a:p>
            <a:endParaRPr lang="en-US" altLang="zh-CN" sz="2400" dirty="0" smtClean="0">
              <a:solidFill>
                <a:prstClr val="black"/>
              </a:solidFill>
            </a:endParaRPr>
          </a:p>
          <a:p>
            <a:r>
              <a:rPr lang="zh-CN" altLang="en-US" sz="2400" dirty="0" smtClean="0">
                <a:solidFill>
                  <a:prstClr val="black"/>
                </a:solidFill>
              </a:rPr>
              <a:t>       试运转</a:t>
            </a:r>
            <a:r>
              <a:rPr lang="zh-CN" altLang="en-US" sz="2400" dirty="0">
                <a:solidFill>
                  <a:prstClr val="black"/>
                </a:solidFill>
              </a:rPr>
              <a:t>结束后半个月内</a:t>
            </a:r>
            <a:r>
              <a:rPr lang="en-US" altLang="zh-CN" sz="2400" dirty="0">
                <a:solidFill>
                  <a:prstClr val="black"/>
                </a:solidFill>
              </a:rPr>
              <a:t>,</a:t>
            </a:r>
            <a:r>
              <a:rPr lang="zh-CN" altLang="en-US" sz="2400" dirty="0">
                <a:solidFill>
                  <a:prstClr val="black"/>
                </a:solidFill>
              </a:rPr>
              <a:t>建设单位应向上级主管部门报送竣工报告和初步决算</a:t>
            </a:r>
            <a:r>
              <a:rPr lang="en-US" altLang="zh-CN" sz="2400" dirty="0">
                <a:solidFill>
                  <a:prstClr val="black"/>
                </a:solidFill>
              </a:rPr>
              <a:t>,</a:t>
            </a:r>
            <a:r>
              <a:rPr lang="zh-CN" altLang="en-US" sz="2400" dirty="0">
                <a:solidFill>
                  <a:prstClr val="black"/>
                </a:solidFill>
              </a:rPr>
              <a:t>并</a:t>
            </a:r>
            <a:r>
              <a:rPr lang="zh-CN" altLang="en-US" sz="2400" dirty="0" smtClean="0">
                <a:solidFill>
                  <a:prstClr val="black"/>
                </a:solidFill>
              </a:rPr>
              <a:t>请求组织</a:t>
            </a:r>
            <a:r>
              <a:rPr lang="zh-CN" altLang="en-US" sz="2400" dirty="0">
                <a:solidFill>
                  <a:prstClr val="black"/>
                </a:solidFill>
              </a:rPr>
              <a:t>竣工验收。竣工验收由主管部门、建设、设计、施工、建设监理、维护使用、质量监督等</a:t>
            </a:r>
            <a:r>
              <a:rPr lang="zh-CN" altLang="en-US" sz="2400" dirty="0" smtClean="0">
                <a:solidFill>
                  <a:prstClr val="black"/>
                </a:solidFill>
              </a:rPr>
              <a:t>相关单位</a:t>
            </a:r>
            <a:r>
              <a:rPr lang="zh-CN" altLang="en-US" sz="2400" dirty="0">
                <a:solidFill>
                  <a:prstClr val="black"/>
                </a:solidFill>
              </a:rPr>
              <a:t>组成的验收委员会或验收小组负责</a:t>
            </a:r>
            <a:r>
              <a:rPr lang="en-US" altLang="zh-CN" sz="2400" dirty="0">
                <a:solidFill>
                  <a:prstClr val="black"/>
                </a:solidFill>
              </a:rPr>
              <a:t>,</a:t>
            </a:r>
            <a:r>
              <a:rPr lang="zh-CN" altLang="en-US" sz="2400" dirty="0">
                <a:solidFill>
                  <a:prstClr val="black"/>
                </a:solidFill>
              </a:rPr>
              <a:t>主要审查竣工报告并进行初步决算</a:t>
            </a:r>
            <a:r>
              <a:rPr lang="en-US" altLang="zh-CN" sz="2400" dirty="0">
                <a:solidFill>
                  <a:prstClr val="black"/>
                </a:solidFill>
              </a:rPr>
              <a:t>,</a:t>
            </a:r>
            <a:r>
              <a:rPr lang="zh-CN" altLang="en-US" sz="2400" dirty="0">
                <a:solidFill>
                  <a:prstClr val="black"/>
                </a:solidFill>
              </a:rPr>
              <a:t>宣读工程</a:t>
            </a:r>
            <a:r>
              <a:rPr lang="zh-CN" altLang="en-US" sz="2400" dirty="0" smtClean="0">
                <a:solidFill>
                  <a:prstClr val="black"/>
                </a:solidFill>
              </a:rPr>
              <a:t>质量</a:t>
            </a:r>
            <a:r>
              <a:rPr lang="zh-CN" altLang="en-US" sz="2400" dirty="0">
                <a:solidFill>
                  <a:prstClr val="black"/>
                </a:solidFill>
              </a:rPr>
              <a:t>的评定意见</a:t>
            </a:r>
            <a:r>
              <a:rPr lang="en-US" altLang="zh-CN" sz="2400" dirty="0">
                <a:solidFill>
                  <a:prstClr val="black"/>
                </a:solidFill>
              </a:rPr>
              <a:t>,</a:t>
            </a:r>
            <a:r>
              <a:rPr lang="zh-CN" altLang="en-US" sz="2400" dirty="0">
                <a:solidFill>
                  <a:prstClr val="black"/>
                </a:solidFill>
              </a:rPr>
              <a:t>讨论通过验收结论</a:t>
            </a:r>
            <a:r>
              <a:rPr lang="en-US" altLang="zh-CN" sz="2400" dirty="0">
                <a:solidFill>
                  <a:prstClr val="black"/>
                </a:solidFill>
              </a:rPr>
              <a:t>,</a:t>
            </a:r>
            <a:r>
              <a:rPr lang="zh-CN" altLang="en-US" sz="2400" dirty="0">
                <a:solidFill>
                  <a:prstClr val="black"/>
                </a:solidFill>
              </a:rPr>
              <a:t>颁发验收证书等。</a:t>
            </a:r>
          </a:p>
          <a:p>
            <a:endParaRPr lang="en-US" altLang="zh-CN" sz="2400" dirty="0" smtClean="0">
              <a:solidFill>
                <a:prstClr val="black"/>
              </a:solidFill>
            </a:endParaRPr>
          </a:p>
          <a:p>
            <a:r>
              <a:rPr lang="en-US" altLang="zh-CN" sz="2400" dirty="0">
                <a:solidFill>
                  <a:prstClr val="black"/>
                </a:solidFill>
              </a:rPr>
              <a:t> </a:t>
            </a:r>
            <a:r>
              <a:rPr lang="en-US" altLang="zh-CN" sz="2400" dirty="0" smtClean="0">
                <a:solidFill>
                  <a:prstClr val="black"/>
                </a:solidFill>
              </a:rPr>
              <a:t>     </a:t>
            </a:r>
            <a:r>
              <a:rPr lang="zh-CN" altLang="en-US" sz="2400" dirty="0" smtClean="0">
                <a:solidFill>
                  <a:prstClr val="black"/>
                </a:solidFill>
              </a:rPr>
              <a:t>对于</a:t>
            </a:r>
            <a:r>
              <a:rPr lang="zh-CN" altLang="en-US" sz="2400" dirty="0">
                <a:solidFill>
                  <a:prstClr val="black"/>
                </a:solidFill>
              </a:rPr>
              <a:t>中小型工程项目</a:t>
            </a:r>
            <a:r>
              <a:rPr lang="en-US" altLang="zh-CN" sz="2400" dirty="0">
                <a:solidFill>
                  <a:prstClr val="black"/>
                </a:solidFill>
              </a:rPr>
              <a:t>,</a:t>
            </a:r>
            <a:r>
              <a:rPr lang="zh-CN" altLang="en-US" sz="2400" dirty="0">
                <a:solidFill>
                  <a:prstClr val="black"/>
                </a:solidFill>
              </a:rPr>
              <a:t>可以视情况适当简化手续</a:t>
            </a:r>
            <a:r>
              <a:rPr lang="en-US" altLang="zh-CN" sz="2400" dirty="0">
                <a:solidFill>
                  <a:prstClr val="black"/>
                </a:solidFill>
              </a:rPr>
              <a:t>,</a:t>
            </a:r>
            <a:r>
              <a:rPr lang="zh-CN" altLang="en-US" sz="2400" dirty="0">
                <a:solidFill>
                  <a:prstClr val="black"/>
                </a:solidFill>
              </a:rPr>
              <a:t>可以将工程初验与竣工验收</a:t>
            </a:r>
            <a:r>
              <a:rPr lang="zh-CN" altLang="en-US" sz="2400" dirty="0" smtClean="0">
                <a:solidFill>
                  <a:prstClr val="black"/>
                </a:solidFill>
              </a:rPr>
              <a:t>合并进行。</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光缆</a:t>
            </a:r>
            <a:r>
              <a:rPr lang="zh-CN" altLang="en-US" sz="2400" dirty="0">
                <a:solidFill>
                  <a:prstClr val="black"/>
                </a:solidFill>
              </a:rPr>
              <a:t>线路竣工验收合格表明工程建设告一段落</a:t>
            </a:r>
            <a:r>
              <a:rPr lang="en-US" altLang="zh-CN" sz="2400" dirty="0">
                <a:solidFill>
                  <a:prstClr val="black"/>
                </a:solidFill>
              </a:rPr>
              <a:t>,</a:t>
            </a:r>
            <a:r>
              <a:rPr lang="zh-CN" altLang="en-US" sz="2400" dirty="0">
                <a:solidFill>
                  <a:prstClr val="black"/>
                </a:solidFill>
              </a:rPr>
              <a:t>项目正式交付使用。</a:t>
            </a:r>
          </a:p>
        </p:txBody>
      </p:sp>
    </p:spTree>
    <p:extLst>
      <p:ext uri="{BB962C8B-B14F-4D97-AF65-F5344CB8AC3E}">
        <p14:creationId xmlns:p14="http://schemas.microsoft.com/office/powerpoint/2010/main" val="98428575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1268">
                                            <p:txEl>
                                              <p:pRg st="0" end="0"/>
                                            </p:txEl>
                                          </p:spTgt>
                                        </p:tgtEl>
                                        <p:attrNameLst>
                                          <p:attrName>style.visibility</p:attrName>
                                        </p:attrNameLst>
                                      </p:cBhvr>
                                      <p:to>
                                        <p:strVal val="visible"/>
                                      </p:to>
                                    </p:set>
                                    <p:anim calcmode="lin" valueType="num">
                                      <p:cBhvr additive="base">
                                        <p:cTn id="20" dur="500" fill="hold"/>
                                        <p:tgtEl>
                                          <p:spTgt spid="11268">
                                            <p:txEl>
                                              <p:pRg st="0" end="0"/>
                                            </p:txEl>
                                          </p:spTgt>
                                        </p:tgtEl>
                                        <p:attrNameLst>
                                          <p:attrName>ppt_x</p:attrName>
                                        </p:attrNameLst>
                                      </p:cBhvr>
                                      <p:tavLst>
                                        <p:tav tm="0">
                                          <p:val>
                                            <p:strVal val="#ppt_x"/>
                                          </p:val>
                                        </p:tav>
                                        <p:tav tm="100000">
                                          <p:val>
                                            <p:strVal val="#ppt_x"/>
                                          </p:val>
                                        </p:tav>
                                      </p:tavLst>
                                    </p:anim>
                                    <p:anim calcmode="lin" valueType="num">
                                      <p:cBhvr additive="base">
                                        <p:cTn id="21" dur="500" fill="hold"/>
                                        <p:tgtEl>
                                          <p:spTgt spid="1126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2.2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2.3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99342901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81435"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2.2  </a:t>
            </a:r>
            <a:r>
              <a:rPr lang="zh-CN" altLang="en-US" sz="3200" dirty="0" smtClean="0">
                <a:solidFill>
                  <a:prstClr val="white"/>
                </a:solidFill>
                <a:latin typeface="微软雅黑" panose="020B0503020204020204" pitchFamily="34" charset="-122"/>
                <a:ea typeface="微软雅黑" panose="020B0503020204020204" pitchFamily="34" charset="-122"/>
              </a:rPr>
              <a:t>光缆线路工程设计原则</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441663" y="1765029"/>
            <a:ext cx="11114088" cy="4524315"/>
          </a:xfrm>
          <a:prstGeom prst="rect">
            <a:avLst/>
          </a:prstGeom>
          <a:noFill/>
          <a:ln w="9525">
            <a:noFill/>
          </a:ln>
        </p:spPr>
        <p:txBody>
          <a:bodyPr>
            <a:spAutoFit/>
          </a:bodyPr>
          <a:lstStyle/>
          <a:p>
            <a:r>
              <a:rPr lang="en-US" altLang="zh-CN" sz="2400" dirty="0" smtClean="0">
                <a:solidFill>
                  <a:prstClr val="black"/>
                </a:solidFill>
              </a:rPr>
              <a:t>       </a:t>
            </a:r>
            <a:r>
              <a:rPr lang="zh-CN" altLang="en-US" sz="2400" dirty="0" smtClean="0">
                <a:solidFill>
                  <a:prstClr val="black"/>
                </a:solidFill>
              </a:rPr>
              <a:t>（</a:t>
            </a:r>
            <a:r>
              <a:rPr lang="en-US" altLang="zh-CN" sz="2400" dirty="0" smtClean="0">
                <a:solidFill>
                  <a:prstClr val="black"/>
                </a:solidFill>
              </a:rPr>
              <a:t>1</a:t>
            </a:r>
            <a:r>
              <a:rPr lang="zh-CN" altLang="en-US" sz="2400" dirty="0" smtClean="0">
                <a:solidFill>
                  <a:prstClr val="black"/>
                </a:solidFill>
              </a:rPr>
              <a:t>）应</a:t>
            </a:r>
            <a:r>
              <a:rPr lang="zh-CN" altLang="en-US" sz="2400" dirty="0">
                <a:solidFill>
                  <a:prstClr val="black"/>
                </a:solidFill>
              </a:rPr>
              <a:t>贯彻国家基本建设方针政策</a:t>
            </a:r>
            <a:r>
              <a:rPr lang="en-US" altLang="zh-CN" sz="2400" dirty="0">
                <a:solidFill>
                  <a:prstClr val="black"/>
                </a:solidFill>
              </a:rPr>
              <a:t>,</a:t>
            </a:r>
            <a:r>
              <a:rPr lang="zh-CN" altLang="en-US" sz="2400" dirty="0">
                <a:solidFill>
                  <a:prstClr val="black"/>
                </a:solidFill>
              </a:rPr>
              <a:t>合理利用资源</a:t>
            </a:r>
            <a:r>
              <a:rPr lang="en-US" altLang="zh-CN" sz="2400" dirty="0">
                <a:solidFill>
                  <a:prstClr val="black"/>
                </a:solidFill>
              </a:rPr>
              <a:t>,</a:t>
            </a:r>
            <a:r>
              <a:rPr lang="zh-CN" altLang="en-US" sz="2400" dirty="0">
                <a:solidFill>
                  <a:prstClr val="black"/>
                </a:solidFill>
              </a:rPr>
              <a:t>节约土地、能源</a:t>
            </a:r>
            <a:r>
              <a:rPr lang="en-US" altLang="zh-CN" sz="2400" dirty="0">
                <a:solidFill>
                  <a:prstClr val="black"/>
                </a:solidFill>
              </a:rPr>
              <a:t>,</a:t>
            </a:r>
            <a:r>
              <a:rPr lang="zh-CN" altLang="en-US" sz="2400" dirty="0">
                <a:solidFill>
                  <a:prstClr val="black"/>
                </a:solidFill>
              </a:rPr>
              <a:t>降低原材料消耗</a:t>
            </a:r>
            <a:r>
              <a:rPr lang="en-US" altLang="zh-CN" sz="2400" dirty="0" smtClean="0">
                <a:solidFill>
                  <a:prstClr val="black"/>
                </a:solidFill>
              </a:rPr>
              <a:t>,</a:t>
            </a:r>
            <a:r>
              <a:rPr lang="zh-CN" altLang="en-US" sz="2400" dirty="0" smtClean="0">
                <a:solidFill>
                  <a:prstClr val="black"/>
                </a:solidFill>
              </a:rPr>
              <a:t>重视</a:t>
            </a:r>
            <a:r>
              <a:rPr lang="zh-CN" altLang="en-US" sz="2400" dirty="0">
                <a:solidFill>
                  <a:prstClr val="black"/>
                </a:solidFill>
              </a:rPr>
              <a:t>保护自然环境、历史文物和景观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）应</a:t>
            </a:r>
            <a:r>
              <a:rPr lang="zh-CN" altLang="en-US" sz="2400" dirty="0">
                <a:solidFill>
                  <a:prstClr val="black"/>
                </a:solidFill>
              </a:rPr>
              <a:t>充分考虑多方使用者的统筹规划、联合建设、资源共享</a:t>
            </a:r>
            <a:r>
              <a:rPr lang="en-US" altLang="zh-CN" sz="2400" dirty="0">
                <a:solidFill>
                  <a:prstClr val="black"/>
                </a:solidFill>
              </a:rPr>
              <a:t>,</a:t>
            </a:r>
            <a:r>
              <a:rPr lang="zh-CN" altLang="en-US" sz="2400" dirty="0">
                <a:solidFill>
                  <a:prstClr val="black"/>
                </a:solidFill>
              </a:rPr>
              <a:t>满足建设环境友好型、</a:t>
            </a:r>
            <a:r>
              <a:rPr lang="zh-CN" altLang="en-US" sz="2400" dirty="0" smtClean="0">
                <a:solidFill>
                  <a:prstClr val="black"/>
                </a:solidFill>
              </a:rPr>
              <a:t>资源节约型</a:t>
            </a:r>
            <a:r>
              <a:rPr lang="zh-CN" altLang="en-US" sz="2400" dirty="0">
                <a:solidFill>
                  <a:prstClr val="black"/>
                </a:solidFill>
              </a:rPr>
              <a:t>社会要求</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）应</a:t>
            </a:r>
            <a:r>
              <a:rPr lang="zh-CN" altLang="en-US" sz="2400" dirty="0">
                <a:solidFill>
                  <a:prstClr val="black"/>
                </a:solidFill>
              </a:rPr>
              <a:t>保证通信网整体的通信质量</a:t>
            </a:r>
            <a:r>
              <a:rPr lang="en-US" altLang="zh-CN" sz="2400" dirty="0">
                <a:solidFill>
                  <a:prstClr val="black"/>
                </a:solidFill>
              </a:rPr>
              <a:t>,</a:t>
            </a:r>
            <a:r>
              <a:rPr lang="zh-CN" altLang="en-US" sz="2400" dirty="0">
                <a:solidFill>
                  <a:prstClr val="black"/>
                </a:solidFill>
              </a:rPr>
              <a:t>做到技术先进、安全可靠、经济合理。设计中应</a:t>
            </a:r>
            <a:r>
              <a:rPr lang="zh-CN" altLang="en-US" sz="2400" dirty="0" smtClean="0">
                <a:solidFill>
                  <a:prstClr val="black"/>
                </a:solidFill>
              </a:rPr>
              <a:t>进行</a:t>
            </a:r>
            <a:r>
              <a:rPr lang="zh-CN" altLang="en-US" sz="2400" dirty="0">
                <a:solidFill>
                  <a:prstClr val="black"/>
                </a:solidFill>
              </a:rPr>
              <a:t>多方案比较</a:t>
            </a:r>
            <a:r>
              <a:rPr lang="en-US" altLang="zh-CN" sz="2400" dirty="0">
                <a:solidFill>
                  <a:prstClr val="black"/>
                </a:solidFill>
              </a:rPr>
              <a:t>,</a:t>
            </a:r>
            <a:r>
              <a:rPr lang="zh-CN" altLang="en-US" sz="2400" dirty="0">
                <a:solidFill>
                  <a:prstClr val="black"/>
                </a:solidFill>
              </a:rPr>
              <a:t>努力降低工程造价</a:t>
            </a:r>
            <a:r>
              <a:rPr lang="en-US" altLang="zh-CN" sz="2400" dirty="0">
                <a:solidFill>
                  <a:prstClr val="black"/>
                </a:solidFill>
              </a:rPr>
              <a:t>,</a:t>
            </a:r>
            <a:r>
              <a:rPr lang="zh-CN" altLang="en-US" sz="2400" dirty="0">
                <a:solidFill>
                  <a:prstClr val="black"/>
                </a:solidFill>
              </a:rPr>
              <a:t>提高经济效益</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）工程设计</a:t>
            </a:r>
            <a:r>
              <a:rPr lang="zh-CN" altLang="en-US" sz="2400" dirty="0">
                <a:solidFill>
                  <a:prstClr val="black"/>
                </a:solidFill>
              </a:rPr>
              <a:t>应与通信发展规划相结合</a:t>
            </a:r>
            <a:r>
              <a:rPr lang="en-US" altLang="zh-CN" sz="2400" dirty="0">
                <a:solidFill>
                  <a:prstClr val="black"/>
                </a:solidFill>
              </a:rPr>
              <a:t>,</a:t>
            </a:r>
            <a:r>
              <a:rPr lang="zh-CN" altLang="en-US" sz="2400" dirty="0">
                <a:solidFill>
                  <a:prstClr val="black"/>
                </a:solidFill>
              </a:rPr>
              <a:t>合理利用已有网络设施和装备器材。建设</a:t>
            </a:r>
            <a:r>
              <a:rPr lang="zh-CN" altLang="en-US" sz="2400" dirty="0" smtClean="0">
                <a:solidFill>
                  <a:prstClr val="black"/>
                </a:solidFill>
              </a:rPr>
              <a:t>方案</a:t>
            </a:r>
            <a:r>
              <a:rPr lang="zh-CN" altLang="en-US" sz="2400" dirty="0">
                <a:solidFill>
                  <a:prstClr val="black"/>
                </a:solidFill>
              </a:rPr>
              <a:t>、技术方案、设备选型应以网络发展规划为依据</a:t>
            </a:r>
            <a:r>
              <a:rPr lang="en-US" altLang="zh-CN" sz="2400" dirty="0">
                <a:solidFill>
                  <a:prstClr val="black"/>
                </a:solidFill>
              </a:rPr>
              <a:t>,</a:t>
            </a:r>
            <a:r>
              <a:rPr lang="zh-CN" altLang="en-US" sz="2400" dirty="0">
                <a:solidFill>
                  <a:prstClr val="black"/>
                </a:solidFill>
              </a:rPr>
              <a:t>充分考虑中远期发展的需求</a:t>
            </a:r>
            <a:r>
              <a:rPr lang="zh-CN" altLang="en-US" sz="2400" dirty="0" smtClean="0">
                <a:solidFill>
                  <a:prstClr val="black"/>
                </a:solidFill>
              </a:rPr>
              <a:t>。</a:t>
            </a:r>
            <a:endParaRPr lang="en-US" altLang="zh-CN" sz="2400" dirty="0" smtClean="0">
              <a:solidFill>
                <a:prstClr val="black"/>
              </a:solidFill>
            </a:endParaRPr>
          </a:p>
        </p:txBody>
      </p:sp>
    </p:spTree>
    <p:extLst>
      <p:ext uri="{BB962C8B-B14F-4D97-AF65-F5344CB8AC3E}">
        <p14:creationId xmlns:p14="http://schemas.microsoft.com/office/powerpoint/2010/main" val="8959149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5481435"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2.2  </a:t>
            </a:r>
            <a:r>
              <a:rPr lang="zh-CN" altLang="en-US" sz="3200" dirty="0" smtClean="0">
                <a:solidFill>
                  <a:prstClr val="white"/>
                </a:solidFill>
                <a:latin typeface="微软雅黑" panose="020B0503020204020204" pitchFamily="34" charset="-122"/>
                <a:ea typeface="微软雅黑" panose="020B0503020204020204" pitchFamily="34" charset="-122"/>
              </a:rPr>
              <a:t>光缆线路工程设计原则</a:t>
            </a:r>
            <a:endParaRPr lang="zh-CN" altLang="en-US" sz="3200" dirty="0">
              <a:solidFill>
                <a:prstClr val="white"/>
              </a:solidFill>
              <a:latin typeface="微软雅黑" panose="020B0503020204020204" pitchFamily="34" charset="-122"/>
              <a:ea typeface="微软雅黑" panose="020B0503020204020204" pitchFamily="34" charset="-122"/>
            </a:endParaRPr>
          </a:p>
        </p:txBody>
      </p:sp>
      <p:sp>
        <p:nvSpPr>
          <p:cNvPr id="11268" name="文本框 7"/>
          <p:cNvSpPr txBox="1"/>
          <p:nvPr/>
        </p:nvSpPr>
        <p:spPr>
          <a:xfrm>
            <a:off x="451391" y="1755301"/>
            <a:ext cx="11114088" cy="4154984"/>
          </a:xfrm>
          <a:prstGeom prst="rect">
            <a:avLst/>
          </a:prstGeom>
          <a:noFill/>
          <a:ln w="9525">
            <a:noFill/>
          </a:ln>
        </p:spPr>
        <p:txBody>
          <a:bodyPr>
            <a:spAutoFit/>
          </a:bodyPr>
          <a:lstStyle/>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）在</a:t>
            </a:r>
            <a:r>
              <a:rPr lang="zh-CN" altLang="en-US" sz="2400" dirty="0">
                <a:solidFill>
                  <a:prstClr val="black"/>
                </a:solidFill>
              </a:rPr>
              <a:t>我国抗震设防烈度为</a:t>
            </a:r>
            <a:r>
              <a:rPr lang="en-US" altLang="zh-CN" sz="2400" dirty="0">
                <a:solidFill>
                  <a:prstClr val="black"/>
                </a:solidFill>
              </a:rPr>
              <a:t>7</a:t>
            </a:r>
            <a:r>
              <a:rPr lang="zh-CN" altLang="en-US" sz="2400" dirty="0">
                <a:solidFill>
                  <a:prstClr val="black"/>
                </a:solidFill>
              </a:rPr>
              <a:t>烈度及以上地区进行光缆线路工程建设时</a:t>
            </a:r>
            <a:r>
              <a:rPr lang="en-US" altLang="zh-CN" sz="2400" dirty="0">
                <a:solidFill>
                  <a:prstClr val="black"/>
                </a:solidFill>
              </a:rPr>
              <a:t>,</a:t>
            </a:r>
            <a:r>
              <a:rPr lang="zh-CN" altLang="en-US" sz="2400" dirty="0">
                <a:solidFill>
                  <a:prstClr val="black"/>
                </a:solidFill>
              </a:rPr>
              <a:t>应充分</a:t>
            </a:r>
            <a:r>
              <a:rPr lang="zh-CN" altLang="en-US" sz="2400" dirty="0" smtClean="0">
                <a:solidFill>
                  <a:prstClr val="black"/>
                </a:solidFill>
              </a:rPr>
              <a:t>考虑通信网络</a:t>
            </a:r>
            <a:r>
              <a:rPr lang="zh-CN" altLang="en-US" sz="2400" dirty="0">
                <a:solidFill>
                  <a:prstClr val="black"/>
                </a:solidFill>
              </a:rPr>
              <a:t>的抗震性能</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）设计</a:t>
            </a:r>
            <a:r>
              <a:rPr lang="zh-CN" altLang="en-US" sz="2400" dirty="0">
                <a:solidFill>
                  <a:prstClr val="black"/>
                </a:solidFill>
              </a:rPr>
              <a:t>中采用的产品必须符合行业标准和国家标准</a:t>
            </a:r>
            <a:r>
              <a:rPr lang="en-US" altLang="zh-CN" sz="2400" dirty="0">
                <a:solidFill>
                  <a:prstClr val="black"/>
                </a:solidFill>
              </a:rPr>
              <a:t>,</a:t>
            </a:r>
            <a:r>
              <a:rPr lang="zh-CN" altLang="en-US" sz="2400" dirty="0">
                <a:solidFill>
                  <a:prstClr val="black"/>
                </a:solidFill>
              </a:rPr>
              <a:t>未经试验和鉴定合格的材料、</a:t>
            </a:r>
            <a:r>
              <a:rPr lang="zh-CN" altLang="en-US" sz="2400" dirty="0" smtClean="0">
                <a:solidFill>
                  <a:prstClr val="black"/>
                </a:solidFill>
              </a:rPr>
              <a:t>设备</a:t>
            </a:r>
            <a:r>
              <a:rPr lang="zh-CN" altLang="en-US" sz="2400" dirty="0">
                <a:solidFill>
                  <a:prstClr val="black"/>
                </a:solidFill>
              </a:rPr>
              <a:t>不得在工程中使用</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）应</a:t>
            </a:r>
            <a:r>
              <a:rPr lang="zh-CN" altLang="en-US" sz="2400" dirty="0">
                <a:solidFill>
                  <a:prstClr val="black"/>
                </a:solidFill>
              </a:rPr>
              <a:t>满足系统建设的总体要求。全面考虑系统容量、业务流量、投资额度、</a:t>
            </a:r>
            <a:r>
              <a:rPr lang="zh-CN" altLang="en-US" sz="2400" dirty="0" smtClean="0">
                <a:solidFill>
                  <a:prstClr val="black"/>
                </a:solidFill>
              </a:rPr>
              <a:t>经济效益和</a:t>
            </a:r>
            <a:r>
              <a:rPr lang="zh-CN" altLang="en-US" sz="2400" dirty="0">
                <a:solidFill>
                  <a:prstClr val="black"/>
                </a:solidFill>
              </a:rPr>
              <a:t>发展前景</a:t>
            </a:r>
            <a:r>
              <a:rPr lang="en-US" altLang="zh-CN" sz="2400" dirty="0">
                <a:solidFill>
                  <a:prstClr val="black"/>
                </a:solidFill>
              </a:rPr>
              <a:t>,</a:t>
            </a:r>
            <a:r>
              <a:rPr lang="zh-CN" altLang="en-US" sz="2400" dirty="0">
                <a:solidFill>
                  <a:prstClr val="black"/>
                </a:solidFill>
              </a:rPr>
              <a:t>保证支撑系统正常工作的其他配套设施结构合理</a:t>
            </a:r>
            <a:r>
              <a:rPr lang="en-US" altLang="zh-CN" sz="2400" dirty="0">
                <a:solidFill>
                  <a:prstClr val="black"/>
                </a:solidFill>
              </a:rPr>
              <a:t>,</a:t>
            </a:r>
            <a:r>
              <a:rPr lang="zh-CN" altLang="en-US" sz="2400" dirty="0">
                <a:solidFill>
                  <a:prstClr val="black"/>
                </a:solidFill>
              </a:rPr>
              <a:t>以方便施工、安装和维护</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）应</a:t>
            </a:r>
            <a:r>
              <a:rPr lang="zh-CN" altLang="en-US" sz="2400" dirty="0">
                <a:solidFill>
                  <a:prstClr val="black"/>
                </a:solidFill>
              </a:rPr>
              <a:t>符合国家和行业的现行有关标准规定。</a:t>
            </a:r>
          </a:p>
        </p:txBody>
      </p:sp>
    </p:spTree>
    <p:extLst>
      <p:ext uri="{BB962C8B-B14F-4D97-AF65-F5344CB8AC3E}">
        <p14:creationId xmlns:p14="http://schemas.microsoft.com/office/powerpoint/2010/main" val="256833596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p:cNvSpPr/>
          <p:nvPr/>
        </p:nvSpPr>
        <p:spPr>
          <a:xfrm>
            <a:off x="0" y="-81166"/>
            <a:ext cx="12192000" cy="1751013"/>
          </a:xfrm>
          <a:prstGeom prst="rect">
            <a:avLst/>
          </a:prstGeom>
          <a:solidFill>
            <a:srgbClr val="004D4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defRPr/>
            </a:pPr>
            <a:endParaRPr lang="zh-CN" altLang="en-US" noProof="1">
              <a:solidFill>
                <a:prstClr val="white"/>
              </a:solidFill>
            </a:endParaRPr>
          </a:p>
        </p:txBody>
      </p:sp>
      <p:grpSp>
        <p:nvGrpSpPr>
          <p:cNvPr id="10" name="组合 9"/>
          <p:cNvGrpSpPr/>
          <p:nvPr/>
        </p:nvGrpSpPr>
        <p:grpSpPr>
          <a:xfrm>
            <a:off x="1537693" y="2143160"/>
            <a:ext cx="2416442" cy="2726466"/>
            <a:chOff x="1184011" y="4337050"/>
            <a:chExt cx="983554" cy="1109742"/>
          </a:xfrm>
          <a:solidFill>
            <a:srgbClr val="1F7173"/>
          </a:solidFill>
        </p:grpSpPr>
        <p:sp>
          <p:nvSpPr>
            <p:cNvPr id="11" name="Freeform 5"/>
            <p:cNvSpPr/>
            <p:nvPr/>
          </p:nvSpPr>
          <p:spPr bwMode="auto">
            <a:xfrm rot="5400000" flipV="1">
              <a:off x="1120917" y="4400144"/>
              <a:ext cx="1109742" cy="983554"/>
            </a:xfrm>
            <a:custGeom>
              <a:avLst/>
              <a:gdLst>
                <a:gd name="T0" fmla="*/ 407 w 1375"/>
                <a:gd name="T1" fmla="*/ 1218 h 1218"/>
                <a:gd name="T2" fmla="*/ 299 w 1375"/>
                <a:gd name="T3" fmla="*/ 1156 h 1218"/>
                <a:gd name="T4" fmla="*/ 19 w 1375"/>
                <a:gd name="T5" fmla="*/ 671 h 1218"/>
                <a:gd name="T6" fmla="*/ 19 w 1375"/>
                <a:gd name="T7" fmla="*/ 547 h 1218"/>
                <a:gd name="T8" fmla="*/ 299 w 1375"/>
                <a:gd name="T9" fmla="*/ 62 h 1218"/>
                <a:gd name="T10" fmla="*/ 407 w 1375"/>
                <a:gd name="T11" fmla="*/ 0 h 1218"/>
                <a:gd name="T12" fmla="*/ 967 w 1375"/>
                <a:gd name="T13" fmla="*/ 0 h 1218"/>
                <a:gd name="T14" fmla="*/ 1075 w 1375"/>
                <a:gd name="T15" fmla="*/ 62 h 1218"/>
                <a:gd name="T16" fmla="*/ 1355 w 1375"/>
                <a:gd name="T17" fmla="*/ 547 h 1218"/>
                <a:gd name="T18" fmla="*/ 1355 w 1375"/>
                <a:gd name="T19" fmla="*/ 671 h 1218"/>
                <a:gd name="T20" fmla="*/ 1075 w 1375"/>
                <a:gd name="T21" fmla="*/ 1156 h 1218"/>
                <a:gd name="T22" fmla="*/ 967 w 1375"/>
                <a:gd name="T23" fmla="*/ 1218 h 1218"/>
                <a:gd name="T24" fmla="*/ 407 w 1375"/>
                <a:gd name="T25" fmla="*/ 1218 h 1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5" h="1218">
                  <a:moveTo>
                    <a:pt x="407" y="1218"/>
                  </a:moveTo>
                  <a:cubicBezTo>
                    <a:pt x="368" y="1218"/>
                    <a:pt x="319" y="1190"/>
                    <a:pt x="299" y="1156"/>
                  </a:cubicBezTo>
                  <a:cubicBezTo>
                    <a:pt x="19" y="671"/>
                    <a:pt x="19" y="671"/>
                    <a:pt x="19" y="671"/>
                  </a:cubicBezTo>
                  <a:cubicBezTo>
                    <a:pt x="0" y="637"/>
                    <a:pt x="0" y="581"/>
                    <a:pt x="19" y="547"/>
                  </a:cubicBezTo>
                  <a:cubicBezTo>
                    <a:pt x="299" y="62"/>
                    <a:pt x="299" y="62"/>
                    <a:pt x="299" y="62"/>
                  </a:cubicBezTo>
                  <a:cubicBezTo>
                    <a:pt x="319" y="28"/>
                    <a:pt x="368" y="0"/>
                    <a:pt x="407" y="0"/>
                  </a:cubicBezTo>
                  <a:cubicBezTo>
                    <a:pt x="967" y="0"/>
                    <a:pt x="967" y="0"/>
                    <a:pt x="967" y="0"/>
                  </a:cubicBezTo>
                  <a:cubicBezTo>
                    <a:pt x="1007" y="0"/>
                    <a:pt x="1055" y="28"/>
                    <a:pt x="1075" y="62"/>
                  </a:cubicBezTo>
                  <a:cubicBezTo>
                    <a:pt x="1355" y="547"/>
                    <a:pt x="1355" y="547"/>
                    <a:pt x="1355" y="547"/>
                  </a:cubicBezTo>
                  <a:cubicBezTo>
                    <a:pt x="1375" y="581"/>
                    <a:pt x="1375" y="637"/>
                    <a:pt x="1355" y="671"/>
                  </a:cubicBezTo>
                  <a:cubicBezTo>
                    <a:pt x="1075" y="1156"/>
                    <a:pt x="1075" y="1156"/>
                    <a:pt x="1075" y="1156"/>
                  </a:cubicBezTo>
                  <a:cubicBezTo>
                    <a:pt x="1055" y="1190"/>
                    <a:pt x="1007" y="1218"/>
                    <a:pt x="967" y="1218"/>
                  </a:cubicBezTo>
                  <a:lnTo>
                    <a:pt x="407" y="1218"/>
                  </a:lnTo>
                  <a:close/>
                </a:path>
              </a:pathLst>
            </a:custGeom>
            <a:grpFill/>
            <a:ln w="19050">
              <a:solidFill>
                <a:srgbClr val="00B050"/>
              </a:solidFill>
            </a:ln>
            <a:effectLst>
              <a:outerShdw blurRad="114300" dist="38100" dir="2700000" algn="tl" rotWithShape="0">
                <a:prstClr val="black">
                  <a:alpha val="40000"/>
                </a:prstClr>
              </a:outerShdw>
              <a:reflection blurRad="6350" stA="50000" endA="300" endPos="35000" dist="50800" dir="5400000" sy="-100000" algn="bl" rotWithShape="0"/>
            </a:effectLst>
          </p:spPr>
          <p:txBody>
            <a:bodyPr lIns="121920" tIns="60960" rIns="121920" bIns="60960"/>
            <a:lstStyle/>
            <a:p>
              <a:pPr fontAlgn="auto">
                <a:defRPr/>
              </a:pPr>
              <a:endParaRPr lang="zh-CN" altLang="en-US" sz="9600" noProof="1">
                <a:solidFill>
                  <a:prstClr val="white"/>
                </a:solidFill>
              </a:endParaRPr>
            </a:p>
          </p:txBody>
        </p:sp>
        <p:sp>
          <p:nvSpPr>
            <p:cNvPr id="12" name="文本框 32"/>
            <p:cNvSpPr txBox="1"/>
            <p:nvPr/>
          </p:nvSpPr>
          <p:spPr>
            <a:xfrm>
              <a:off x="1268677" y="4727392"/>
              <a:ext cx="814222" cy="312738"/>
            </a:xfrm>
            <a:prstGeom prst="rect">
              <a:avLst/>
            </a:prstGeom>
            <a:noFill/>
          </p:spPr>
          <p:txBody>
            <a:bodyPr>
              <a:spAutoFit/>
            </a:bodyPr>
            <a:lstStyle/>
            <a:p>
              <a:pPr algn="ctr" fontAlgn="auto">
                <a:defRPr/>
              </a:pPr>
              <a:r>
                <a:rPr lang="zh-CN" altLang="en-US" sz="4400" noProof="1" smtClean="0">
                  <a:solidFill>
                    <a:prstClr val="white"/>
                  </a:solidFill>
                </a:rPr>
                <a:t>第二章</a:t>
              </a:r>
              <a:endParaRPr lang="zh-CN" altLang="en-US" sz="4400" noProof="1">
                <a:solidFill>
                  <a:prstClr val="white"/>
                </a:solidFill>
              </a:endParaRPr>
            </a:p>
          </p:txBody>
        </p:sp>
      </p:grpSp>
      <p:sp>
        <p:nvSpPr>
          <p:cNvPr id="13" name="TextBox 7"/>
          <p:cNvSpPr txBox="1"/>
          <p:nvPr/>
        </p:nvSpPr>
        <p:spPr>
          <a:xfrm>
            <a:off x="4811384" y="2064898"/>
            <a:ext cx="5871859" cy="716051"/>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zh-CN" altLang="en-US" sz="4400" spc="1200" noProof="1" smtClean="0">
                <a:solidFill>
                  <a:srgbClr val="1F7173"/>
                </a:solidFill>
                <a:latin typeface="微软雅黑" panose="020B0503020204020204" pitchFamily="34" charset="-122"/>
                <a:ea typeface="微软雅黑" panose="020B0503020204020204" pitchFamily="34" charset="-122"/>
              </a:rPr>
              <a:t>光缆线路工程设计</a:t>
            </a:r>
            <a:endParaRPr lang="zh-CN" altLang="en-US" sz="4400" spc="1200" noProof="1">
              <a:solidFill>
                <a:srgbClr val="1F7173"/>
              </a:solidFill>
              <a:latin typeface="微软雅黑" panose="020B0503020204020204" pitchFamily="34" charset="-122"/>
              <a:ea typeface="微软雅黑" panose="020B0503020204020204" pitchFamily="34" charset="-122"/>
            </a:endParaRPr>
          </a:p>
        </p:txBody>
      </p:sp>
      <p:sp>
        <p:nvSpPr>
          <p:cNvPr id="14" name="KSO_Shape"/>
          <p:cNvSpPr>
            <a:spLocks noChangeAspect="1"/>
          </p:cNvSpPr>
          <p:nvPr/>
        </p:nvSpPr>
        <p:spPr bwMode="auto">
          <a:xfrm>
            <a:off x="4809798" y="3199961"/>
            <a:ext cx="252413" cy="250825"/>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5" name="TextBox 7"/>
          <p:cNvSpPr txBox="1"/>
          <p:nvPr/>
        </p:nvSpPr>
        <p:spPr>
          <a:xfrm>
            <a:off x="5139998" y="3141223"/>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2.1  </a:t>
            </a:r>
            <a:r>
              <a:rPr lang="zh-CN" altLang="en-US" sz="2000" b="0" spc="225" noProof="1" smtClean="0">
                <a:solidFill>
                  <a:prstClr val="black"/>
                </a:solidFill>
                <a:latin typeface="微软雅黑" panose="020B0503020204020204" pitchFamily="34" charset="-122"/>
                <a:ea typeface="微软雅黑" panose="020B0503020204020204" pitchFamily="34" charset="-122"/>
              </a:rPr>
              <a:t>通信工程建设程序</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cxnSp>
        <p:nvCxnSpPr>
          <p:cNvPr id="29" name="直接连接符 28"/>
          <p:cNvCxnSpPr/>
          <p:nvPr/>
        </p:nvCxnSpPr>
        <p:spPr>
          <a:xfrm flipV="1">
            <a:off x="4809798" y="2818961"/>
            <a:ext cx="5501521" cy="14287"/>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15"/>
          <a:stretch>
            <a:fillRect/>
          </a:stretch>
        </p:blipFill>
        <p:spPr>
          <a:xfrm>
            <a:off x="2707004" y="0"/>
            <a:ext cx="7019290" cy="1750695"/>
          </a:xfrm>
          <a:prstGeom prst="roundRect">
            <a:avLst/>
          </a:prstGeom>
        </p:spPr>
      </p:pic>
      <p:sp>
        <p:nvSpPr>
          <p:cNvPr id="6" name="KSO_Shape"/>
          <p:cNvSpPr>
            <a:spLocks noChangeAspect="1"/>
          </p:cNvSpPr>
          <p:nvPr>
            <p:custDataLst>
              <p:tags r:id="rId1"/>
            </p:custDataLst>
          </p:nvPr>
        </p:nvSpPr>
        <p:spPr bwMode="auto">
          <a:xfrm>
            <a:off x="4825673" y="377304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7" name="TextBox 7"/>
          <p:cNvSpPr txBox="1"/>
          <p:nvPr>
            <p:custDataLst>
              <p:tags r:id="rId2"/>
            </p:custDataLst>
          </p:nvPr>
        </p:nvSpPr>
        <p:spPr>
          <a:xfrm>
            <a:off x="5155873" y="371589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solidFill>
                <a:latin typeface="微软雅黑" panose="020B0503020204020204" pitchFamily="34" charset="-122"/>
                <a:ea typeface="微软雅黑" panose="020B0503020204020204" pitchFamily="34" charset="-122"/>
              </a:rPr>
              <a:t>2.2  </a:t>
            </a:r>
            <a:r>
              <a:rPr lang="zh-CN" altLang="en-US" sz="2000" b="0" spc="225" noProof="1" smtClean="0">
                <a:solidFill>
                  <a:prstClr val="black"/>
                </a:solidFill>
                <a:latin typeface="微软雅黑" panose="020B0503020204020204" pitchFamily="34" charset="-122"/>
                <a:ea typeface="微软雅黑" panose="020B0503020204020204" pitchFamily="34" charset="-122"/>
              </a:rPr>
              <a:t>光缆线路工程设计原则</a:t>
            </a:r>
            <a:endParaRPr lang="en-US" altLang="zh-CN" sz="2000" b="0" spc="225" noProof="1">
              <a:solidFill>
                <a:prstClr val="black"/>
              </a:solidFill>
              <a:latin typeface="微软雅黑" panose="020B0503020204020204" pitchFamily="34" charset="-122"/>
              <a:ea typeface="微软雅黑" panose="020B0503020204020204" pitchFamily="34" charset="-122"/>
            </a:endParaRPr>
          </a:p>
        </p:txBody>
      </p:sp>
      <p:sp>
        <p:nvSpPr>
          <p:cNvPr id="8" name="KSO_Shape"/>
          <p:cNvSpPr>
            <a:spLocks noChangeAspect="1"/>
          </p:cNvSpPr>
          <p:nvPr>
            <p:custDataLst>
              <p:tags r:id="rId3"/>
            </p:custDataLst>
          </p:nvPr>
        </p:nvSpPr>
        <p:spPr bwMode="auto">
          <a:xfrm>
            <a:off x="4825674" y="427437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9" name="TextBox 7"/>
          <p:cNvSpPr txBox="1"/>
          <p:nvPr>
            <p:custDataLst>
              <p:tags r:id="rId4"/>
            </p:custDataLst>
          </p:nvPr>
        </p:nvSpPr>
        <p:spPr>
          <a:xfrm>
            <a:off x="5155873" y="4217226"/>
            <a:ext cx="444434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srgbClr val="FF0000"/>
                </a:solidFill>
                <a:latin typeface="微软雅黑" panose="020B0503020204020204" pitchFamily="34" charset="-122"/>
                <a:ea typeface="微软雅黑" panose="020B0503020204020204" pitchFamily="34" charset="-122"/>
              </a:rPr>
              <a:t>2.3  </a:t>
            </a:r>
            <a:r>
              <a:rPr lang="zh-CN" altLang="en-US" sz="2000" b="0" spc="225" noProof="1" smtClean="0">
                <a:solidFill>
                  <a:srgbClr val="FF0000"/>
                </a:solidFill>
                <a:latin typeface="微软雅黑" panose="020B0503020204020204" pitchFamily="34" charset="-122"/>
                <a:ea typeface="微软雅黑" panose="020B0503020204020204" pitchFamily="34" charset="-122"/>
              </a:rPr>
              <a:t>光缆线路工程设计主要任务</a:t>
            </a:r>
            <a:endParaRPr lang="en-US" altLang="zh-CN" sz="2000" b="0" spc="225" noProof="1">
              <a:solidFill>
                <a:srgbClr val="FF0000"/>
              </a:solidFill>
              <a:latin typeface="微软雅黑" panose="020B0503020204020204" pitchFamily="34" charset="-122"/>
              <a:ea typeface="微软雅黑" panose="020B0503020204020204" pitchFamily="34" charset="-122"/>
            </a:endParaRPr>
          </a:p>
        </p:txBody>
      </p:sp>
      <p:sp>
        <p:nvSpPr>
          <p:cNvPr id="17" name="KSO_Shape"/>
          <p:cNvSpPr>
            <a:spLocks noChangeAspect="1"/>
          </p:cNvSpPr>
          <p:nvPr>
            <p:custDataLst>
              <p:tags r:id="rId5"/>
            </p:custDataLst>
          </p:nvPr>
        </p:nvSpPr>
        <p:spPr bwMode="auto">
          <a:xfrm>
            <a:off x="4825673" y="476808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18" name="TextBox 7"/>
          <p:cNvSpPr txBox="1"/>
          <p:nvPr>
            <p:custDataLst>
              <p:tags r:id="rId6"/>
            </p:custDataLst>
          </p:nvPr>
        </p:nvSpPr>
        <p:spPr>
          <a:xfrm>
            <a:off x="5155873" y="4710938"/>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2.4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光缆线路工程设计流程</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19" name="KSO_Shape"/>
          <p:cNvSpPr>
            <a:spLocks noChangeAspect="1"/>
          </p:cNvSpPr>
          <p:nvPr>
            <p:custDataLst>
              <p:tags r:id="rId7"/>
            </p:custDataLst>
          </p:nvPr>
        </p:nvSpPr>
        <p:spPr bwMode="auto">
          <a:xfrm>
            <a:off x="4825674" y="5270060"/>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0" name="TextBox 7"/>
          <p:cNvSpPr txBox="1"/>
          <p:nvPr>
            <p:custDataLst>
              <p:tags r:id="rId8"/>
            </p:custDataLst>
          </p:nvPr>
        </p:nvSpPr>
        <p:spPr>
          <a:xfrm>
            <a:off x="5155873" y="5212910"/>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2.5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光缆线路工程设计文件</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1" name="KSO_Shape"/>
          <p:cNvSpPr>
            <a:spLocks noChangeAspect="1"/>
          </p:cNvSpPr>
          <p:nvPr>
            <p:custDataLst>
              <p:tags r:id="rId9"/>
            </p:custDataLst>
          </p:nvPr>
        </p:nvSpPr>
        <p:spPr bwMode="auto">
          <a:xfrm>
            <a:off x="4809798" y="5776386"/>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2" name="TextBox 7"/>
          <p:cNvSpPr txBox="1"/>
          <p:nvPr>
            <p:custDataLst>
              <p:tags r:id="rId10"/>
            </p:custDataLst>
          </p:nvPr>
        </p:nvSpPr>
        <p:spPr>
          <a:xfrm>
            <a:off x="5139998" y="5719236"/>
            <a:ext cx="4743450" cy="346075"/>
          </a:xfrm>
          <a:prstGeom prst="rect">
            <a:avLst/>
          </a:prstGeom>
          <a:noFill/>
        </p:spPr>
        <p:txBody>
          <a:bodyPr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2.6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光缆线路工程设计要求与内容</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
        <p:nvSpPr>
          <p:cNvPr id="23" name="KSO_Shape"/>
          <p:cNvSpPr>
            <a:spLocks noChangeAspect="1"/>
          </p:cNvSpPr>
          <p:nvPr>
            <p:custDataLst>
              <p:tags r:id="rId11"/>
            </p:custDataLst>
          </p:nvPr>
        </p:nvSpPr>
        <p:spPr bwMode="auto">
          <a:xfrm>
            <a:off x="4809799" y="6278358"/>
            <a:ext cx="252413" cy="252413"/>
          </a:xfrm>
          <a:custGeom>
            <a:avLst/>
            <a:gdLst>
              <a:gd name="T0" fmla="*/ 346433 w 5026"/>
              <a:gd name="T1" fmla="*/ 0 h 5027"/>
              <a:gd name="T2" fmla="*/ 293748 w 5026"/>
              <a:gd name="T3" fmla="*/ 4164 h 5027"/>
              <a:gd name="T4" fmla="*/ 243337 w 5026"/>
              <a:gd name="T5" fmla="*/ 15897 h 5027"/>
              <a:gd name="T6" fmla="*/ 196337 w 5026"/>
              <a:gd name="T7" fmla="*/ 34065 h 5027"/>
              <a:gd name="T8" fmla="*/ 153128 w 5026"/>
              <a:gd name="T9" fmla="*/ 59046 h 5027"/>
              <a:gd name="T10" fmla="*/ 113709 w 5026"/>
              <a:gd name="T11" fmla="*/ 90083 h 5027"/>
              <a:gd name="T12" fmla="*/ 79217 w 5026"/>
              <a:gd name="T13" fmla="*/ 126041 h 5027"/>
              <a:gd name="T14" fmla="*/ 50411 w 5026"/>
              <a:gd name="T15" fmla="*/ 166541 h 5027"/>
              <a:gd name="T16" fmla="*/ 27290 w 5026"/>
              <a:gd name="T17" fmla="*/ 211204 h 5027"/>
              <a:gd name="T18" fmla="*/ 10992 w 5026"/>
              <a:gd name="T19" fmla="*/ 259652 h 5027"/>
              <a:gd name="T20" fmla="*/ 1895 w 5026"/>
              <a:gd name="T21" fmla="*/ 310750 h 5027"/>
              <a:gd name="T22" fmla="*/ 0 w 5026"/>
              <a:gd name="T23" fmla="*/ 1556777 h 5027"/>
              <a:gd name="T24" fmla="*/ 1895 w 5026"/>
              <a:gd name="T25" fmla="*/ 1591978 h 5027"/>
              <a:gd name="T26" fmla="*/ 10992 w 5026"/>
              <a:gd name="T27" fmla="*/ 1643076 h 5027"/>
              <a:gd name="T28" fmla="*/ 27290 w 5026"/>
              <a:gd name="T29" fmla="*/ 1691524 h 5027"/>
              <a:gd name="T30" fmla="*/ 50411 w 5026"/>
              <a:gd name="T31" fmla="*/ 1736566 h 5027"/>
              <a:gd name="T32" fmla="*/ 79217 w 5026"/>
              <a:gd name="T33" fmla="*/ 1777065 h 5027"/>
              <a:gd name="T34" fmla="*/ 113709 w 5026"/>
              <a:gd name="T35" fmla="*/ 1812645 h 5027"/>
              <a:gd name="T36" fmla="*/ 153128 w 5026"/>
              <a:gd name="T37" fmla="*/ 1843682 h 5027"/>
              <a:gd name="T38" fmla="*/ 196337 w 5026"/>
              <a:gd name="T39" fmla="*/ 1868663 h 5027"/>
              <a:gd name="T40" fmla="*/ 243337 w 5026"/>
              <a:gd name="T41" fmla="*/ 1887209 h 5027"/>
              <a:gd name="T42" fmla="*/ 293748 w 5026"/>
              <a:gd name="T43" fmla="*/ 1898564 h 5027"/>
              <a:gd name="T44" fmla="*/ 346433 w 5026"/>
              <a:gd name="T45" fmla="*/ 1902728 h 5027"/>
              <a:gd name="T46" fmla="*/ 1576761 w 5026"/>
              <a:gd name="T47" fmla="*/ 1901971 h 5027"/>
              <a:gd name="T48" fmla="*/ 1628688 w 5026"/>
              <a:gd name="T49" fmla="*/ 1895536 h 5027"/>
              <a:gd name="T50" fmla="*/ 1677962 w 5026"/>
              <a:gd name="T51" fmla="*/ 1881532 h 5027"/>
              <a:gd name="T52" fmla="*/ 1723824 w 5026"/>
              <a:gd name="T53" fmla="*/ 1861093 h 5027"/>
              <a:gd name="T54" fmla="*/ 1766275 w 5026"/>
              <a:gd name="T55" fmla="*/ 1834219 h 5027"/>
              <a:gd name="T56" fmla="*/ 1803799 w 5026"/>
              <a:gd name="T57" fmla="*/ 1801290 h 5027"/>
              <a:gd name="T58" fmla="*/ 1836396 w 5026"/>
              <a:gd name="T59" fmla="*/ 1763818 h 5027"/>
              <a:gd name="T60" fmla="*/ 1863686 w 5026"/>
              <a:gd name="T61" fmla="*/ 1721426 h 5027"/>
              <a:gd name="T62" fmla="*/ 1884153 w 5026"/>
              <a:gd name="T63" fmla="*/ 1675627 h 5027"/>
              <a:gd name="T64" fmla="*/ 1898177 w 5026"/>
              <a:gd name="T65" fmla="*/ 1626422 h 5027"/>
              <a:gd name="T66" fmla="*/ 1904621 w 5026"/>
              <a:gd name="T67" fmla="*/ 1574567 h 5027"/>
              <a:gd name="T68" fmla="*/ 1905000 w 5026"/>
              <a:gd name="T69" fmla="*/ 345951 h 5027"/>
              <a:gd name="T70" fmla="*/ 1901210 w 5026"/>
              <a:gd name="T71" fmla="*/ 293339 h 5027"/>
              <a:gd name="T72" fmla="*/ 1889839 w 5026"/>
              <a:gd name="T73" fmla="*/ 242998 h 5027"/>
              <a:gd name="T74" fmla="*/ 1870887 w 5026"/>
              <a:gd name="T75" fmla="*/ 196064 h 5027"/>
              <a:gd name="T76" fmla="*/ 1846250 w 5026"/>
              <a:gd name="T77" fmla="*/ 152915 h 5027"/>
              <a:gd name="T78" fmla="*/ 1815170 w 5026"/>
              <a:gd name="T79" fmla="*/ 113551 h 5027"/>
              <a:gd name="T80" fmla="*/ 1779162 w 5026"/>
              <a:gd name="T81" fmla="*/ 79107 h 5027"/>
              <a:gd name="T82" fmla="*/ 1738606 w 5026"/>
              <a:gd name="T83" fmla="*/ 50341 h 5027"/>
              <a:gd name="T84" fmla="*/ 1693881 w 5026"/>
              <a:gd name="T85" fmla="*/ 27252 h 5027"/>
              <a:gd name="T86" fmla="*/ 1645744 w 5026"/>
              <a:gd name="T87" fmla="*/ 10977 h 5027"/>
              <a:gd name="T88" fmla="*/ 1594196 w 5026"/>
              <a:gd name="T89" fmla="*/ 1893 h 5027"/>
              <a:gd name="T90" fmla="*/ 1559326 w 5026"/>
              <a:gd name="T91" fmla="*/ 1124529 h 5027"/>
              <a:gd name="T92" fmla="*/ 779663 w 5026"/>
              <a:gd name="T93" fmla="*/ 1557156 h 5027"/>
              <a:gd name="T94" fmla="*/ 346433 w 5026"/>
              <a:gd name="T95" fmla="*/ 778578 h 5027"/>
              <a:gd name="T96" fmla="*/ 1126095 w 5026"/>
              <a:gd name="T97" fmla="*/ 345951 h 5027"/>
              <a:gd name="T98" fmla="*/ 1559326 w 5026"/>
              <a:gd name="T99" fmla="*/ 1124529 h 50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026" h="5027">
                <a:moveTo>
                  <a:pt x="4113" y="0"/>
                </a:moveTo>
                <a:lnTo>
                  <a:pt x="914" y="0"/>
                </a:lnTo>
                <a:lnTo>
                  <a:pt x="867" y="1"/>
                </a:lnTo>
                <a:lnTo>
                  <a:pt x="821" y="5"/>
                </a:lnTo>
                <a:lnTo>
                  <a:pt x="775" y="11"/>
                </a:lnTo>
                <a:lnTo>
                  <a:pt x="730" y="19"/>
                </a:lnTo>
                <a:lnTo>
                  <a:pt x="686" y="29"/>
                </a:lnTo>
                <a:lnTo>
                  <a:pt x="642" y="42"/>
                </a:lnTo>
                <a:lnTo>
                  <a:pt x="599" y="56"/>
                </a:lnTo>
                <a:lnTo>
                  <a:pt x="558" y="72"/>
                </a:lnTo>
                <a:lnTo>
                  <a:pt x="518" y="90"/>
                </a:lnTo>
                <a:lnTo>
                  <a:pt x="478" y="111"/>
                </a:lnTo>
                <a:lnTo>
                  <a:pt x="440" y="133"/>
                </a:lnTo>
                <a:lnTo>
                  <a:pt x="404" y="156"/>
                </a:lnTo>
                <a:lnTo>
                  <a:pt x="368" y="182"/>
                </a:lnTo>
                <a:lnTo>
                  <a:pt x="333" y="209"/>
                </a:lnTo>
                <a:lnTo>
                  <a:pt x="300" y="238"/>
                </a:lnTo>
                <a:lnTo>
                  <a:pt x="268" y="268"/>
                </a:lnTo>
                <a:lnTo>
                  <a:pt x="238" y="300"/>
                </a:lnTo>
                <a:lnTo>
                  <a:pt x="209" y="333"/>
                </a:lnTo>
                <a:lnTo>
                  <a:pt x="181" y="368"/>
                </a:lnTo>
                <a:lnTo>
                  <a:pt x="156" y="404"/>
                </a:lnTo>
                <a:lnTo>
                  <a:pt x="133" y="440"/>
                </a:lnTo>
                <a:lnTo>
                  <a:pt x="111" y="478"/>
                </a:lnTo>
                <a:lnTo>
                  <a:pt x="90" y="518"/>
                </a:lnTo>
                <a:lnTo>
                  <a:pt x="72" y="558"/>
                </a:lnTo>
                <a:lnTo>
                  <a:pt x="56" y="599"/>
                </a:lnTo>
                <a:lnTo>
                  <a:pt x="42" y="642"/>
                </a:lnTo>
                <a:lnTo>
                  <a:pt x="29" y="686"/>
                </a:lnTo>
                <a:lnTo>
                  <a:pt x="19" y="730"/>
                </a:lnTo>
                <a:lnTo>
                  <a:pt x="11" y="775"/>
                </a:lnTo>
                <a:lnTo>
                  <a:pt x="5" y="821"/>
                </a:lnTo>
                <a:lnTo>
                  <a:pt x="1" y="867"/>
                </a:lnTo>
                <a:lnTo>
                  <a:pt x="0" y="914"/>
                </a:lnTo>
                <a:lnTo>
                  <a:pt x="0" y="4113"/>
                </a:lnTo>
                <a:lnTo>
                  <a:pt x="1" y="4160"/>
                </a:lnTo>
                <a:lnTo>
                  <a:pt x="5" y="4206"/>
                </a:lnTo>
                <a:lnTo>
                  <a:pt x="11" y="4252"/>
                </a:lnTo>
                <a:lnTo>
                  <a:pt x="19" y="4297"/>
                </a:lnTo>
                <a:lnTo>
                  <a:pt x="29" y="4341"/>
                </a:lnTo>
                <a:lnTo>
                  <a:pt x="42" y="4385"/>
                </a:lnTo>
                <a:lnTo>
                  <a:pt x="56" y="4427"/>
                </a:lnTo>
                <a:lnTo>
                  <a:pt x="72" y="4469"/>
                </a:lnTo>
                <a:lnTo>
                  <a:pt x="90" y="4509"/>
                </a:lnTo>
                <a:lnTo>
                  <a:pt x="111" y="4548"/>
                </a:lnTo>
                <a:lnTo>
                  <a:pt x="133" y="4588"/>
                </a:lnTo>
                <a:lnTo>
                  <a:pt x="156" y="4624"/>
                </a:lnTo>
                <a:lnTo>
                  <a:pt x="181" y="4660"/>
                </a:lnTo>
                <a:lnTo>
                  <a:pt x="209" y="4695"/>
                </a:lnTo>
                <a:lnTo>
                  <a:pt x="238" y="4728"/>
                </a:lnTo>
                <a:lnTo>
                  <a:pt x="268" y="4759"/>
                </a:lnTo>
                <a:lnTo>
                  <a:pt x="300" y="4789"/>
                </a:lnTo>
                <a:lnTo>
                  <a:pt x="333" y="4818"/>
                </a:lnTo>
                <a:lnTo>
                  <a:pt x="368" y="4846"/>
                </a:lnTo>
                <a:lnTo>
                  <a:pt x="404" y="4871"/>
                </a:lnTo>
                <a:lnTo>
                  <a:pt x="440" y="4895"/>
                </a:lnTo>
                <a:lnTo>
                  <a:pt x="478" y="4917"/>
                </a:lnTo>
                <a:lnTo>
                  <a:pt x="518" y="4937"/>
                </a:lnTo>
                <a:lnTo>
                  <a:pt x="558" y="4955"/>
                </a:lnTo>
                <a:lnTo>
                  <a:pt x="599" y="4971"/>
                </a:lnTo>
                <a:lnTo>
                  <a:pt x="642" y="4986"/>
                </a:lnTo>
                <a:lnTo>
                  <a:pt x="686" y="4999"/>
                </a:lnTo>
                <a:lnTo>
                  <a:pt x="730" y="5008"/>
                </a:lnTo>
                <a:lnTo>
                  <a:pt x="775" y="5016"/>
                </a:lnTo>
                <a:lnTo>
                  <a:pt x="821" y="5022"/>
                </a:lnTo>
                <a:lnTo>
                  <a:pt x="867" y="5025"/>
                </a:lnTo>
                <a:lnTo>
                  <a:pt x="914" y="5027"/>
                </a:lnTo>
                <a:lnTo>
                  <a:pt x="4113" y="5027"/>
                </a:lnTo>
                <a:lnTo>
                  <a:pt x="4160" y="5025"/>
                </a:lnTo>
                <a:lnTo>
                  <a:pt x="4206" y="5022"/>
                </a:lnTo>
                <a:lnTo>
                  <a:pt x="4252" y="5016"/>
                </a:lnTo>
                <a:lnTo>
                  <a:pt x="4297" y="5008"/>
                </a:lnTo>
                <a:lnTo>
                  <a:pt x="4342" y="4999"/>
                </a:lnTo>
                <a:lnTo>
                  <a:pt x="4384" y="4986"/>
                </a:lnTo>
                <a:lnTo>
                  <a:pt x="4427" y="4971"/>
                </a:lnTo>
                <a:lnTo>
                  <a:pt x="4469" y="4955"/>
                </a:lnTo>
                <a:lnTo>
                  <a:pt x="4509" y="4937"/>
                </a:lnTo>
                <a:lnTo>
                  <a:pt x="4548" y="4917"/>
                </a:lnTo>
                <a:lnTo>
                  <a:pt x="4587" y="4895"/>
                </a:lnTo>
                <a:lnTo>
                  <a:pt x="4624" y="4871"/>
                </a:lnTo>
                <a:lnTo>
                  <a:pt x="4660" y="4846"/>
                </a:lnTo>
                <a:lnTo>
                  <a:pt x="4694" y="4818"/>
                </a:lnTo>
                <a:lnTo>
                  <a:pt x="4728" y="4789"/>
                </a:lnTo>
                <a:lnTo>
                  <a:pt x="4759" y="4759"/>
                </a:lnTo>
                <a:lnTo>
                  <a:pt x="4789" y="4728"/>
                </a:lnTo>
                <a:lnTo>
                  <a:pt x="4818" y="4695"/>
                </a:lnTo>
                <a:lnTo>
                  <a:pt x="4845" y="4660"/>
                </a:lnTo>
                <a:lnTo>
                  <a:pt x="4871" y="4624"/>
                </a:lnTo>
                <a:lnTo>
                  <a:pt x="4895" y="4588"/>
                </a:lnTo>
                <a:lnTo>
                  <a:pt x="4917" y="4548"/>
                </a:lnTo>
                <a:lnTo>
                  <a:pt x="4936" y="4509"/>
                </a:lnTo>
                <a:lnTo>
                  <a:pt x="4955" y="4469"/>
                </a:lnTo>
                <a:lnTo>
                  <a:pt x="4971" y="4427"/>
                </a:lnTo>
                <a:lnTo>
                  <a:pt x="4986" y="4385"/>
                </a:lnTo>
                <a:lnTo>
                  <a:pt x="4997" y="4341"/>
                </a:lnTo>
                <a:lnTo>
                  <a:pt x="5008" y="4297"/>
                </a:lnTo>
                <a:lnTo>
                  <a:pt x="5016" y="4252"/>
                </a:lnTo>
                <a:lnTo>
                  <a:pt x="5022" y="4206"/>
                </a:lnTo>
                <a:lnTo>
                  <a:pt x="5025" y="4160"/>
                </a:lnTo>
                <a:lnTo>
                  <a:pt x="5026" y="4113"/>
                </a:lnTo>
                <a:lnTo>
                  <a:pt x="5026" y="914"/>
                </a:lnTo>
                <a:lnTo>
                  <a:pt x="5025" y="867"/>
                </a:lnTo>
                <a:lnTo>
                  <a:pt x="5022" y="821"/>
                </a:lnTo>
                <a:lnTo>
                  <a:pt x="5016" y="775"/>
                </a:lnTo>
                <a:lnTo>
                  <a:pt x="5008" y="730"/>
                </a:lnTo>
                <a:lnTo>
                  <a:pt x="4997" y="686"/>
                </a:lnTo>
                <a:lnTo>
                  <a:pt x="4986" y="642"/>
                </a:lnTo>
                <a:lnTo>
                  <a:pt x="4971" y="599"/>
                </a:lnTo>
                <a:lnTo>
                  <a:pt x="4955" y="558"/>
                </a:lnTo>
                <a:lnTo>
                  <a:pt x="4936" y="518"/>
                </a:lnTo>
                <a:lnTo>
                  <a:pt x="4917" y="478"/>
                </a:lnTo>
                <a:lnTo>
                  <a:pt x="4895" y="440"/>
                </a:lnTo>
                <a:lnTo>
                  <a:pt x="4871" y="404"/>
                </a:lnTo>
                <a:lnTo>
                  <a:pt x="4845" y="368"/>
                </a:lnTo>
                <a:lnTo>
                  <a:pt x="4818" y="333"/>
                </a:lnTo>
                <a:lnTo>
                  <a:pt x="4789" y="300"/>
                </a:lnTo>
                <a:lnTo>
                  <a:pt x="4759" y="268"/>
                </a:lnTo>
                <a:lnTo>
                  <a:pt x="4728" y="238"/>
                </a:lnTo>
                <a:lnTo>
                  <a:pt x="4694" y="209"/>
                </a:lnTo>
                <a:lnTo>
                  <a:pt x="4660" y="182"/>
                </a:lnTo>
                <a:lnTo>
                  <a:pt x="4624" y="156"/>
                </a:lnTo>
                <a:lnTo>
                  <a:pt x="4587" y="133"/>
                </a:lnTo>
                <a:lnTo>
                  <a:pt x="4548" y="111"/>
                </a:lnTo>
                <a:lnTo>
                  <a:pt x="4509" y="90"/>
                </a:lnTo>
                <a:lnTo>
                  <a:pt x="4469" y="72"/>
                </a:lnTo>
                <a:lnTo>
                  <a:pt x="4427" y="56"/>
                </a:lnTo>
                <a:lnTo>
                  <a:pt x="4384" y="42"/>
                </a:lnTo>
                <a:lnTo>
                  <a:pt x="4342" y="29"/>
                </a:lnTo>
                <a:lnTo>
                  <a:pt x="4297" y="19"/>
                </a:lnTo>
                <a:lnTo>
                  <a:pt x="4252" y="11"/>
                </a:lnTo>
                <a:lnTo>
                  <a:pt x="4206" y="5"/>
                </a:lnTo>
                <a:lnTo>
                  <a:pt x="4160" y="1"/>
                </a:lnTo>
                <a:lnTo>
                  <a:pt x="4113" y="0"/>
                </a:lnTo>
                <a:close/>
                <a:moveTo>
                  <a:pt x="4114" y="2971"/>
                </a:moveTo>
                <a:lnTo>
                  <a:pt x="2971" y="2971"/>
                </a:lnTo>
                <a:lnTo>
                  <a:pt x="2971" y="4114"/>
                </a:lnTo>
                <a:lnTo>
                  <a:pt x="2057" y="4114"/>
                </a:lnTo>
                <a:lnTo>
                  <a:pt x="2057" y="2971"/>
                </a:lnTo>
                <a:lnTo>
                  <a:pt x="914" y="2971"/>
                </a:lnTo>
                <a:lnTo>
                  <a:pt x="914" y="2057"/>
                </a:lnTo>
                <a:lnTo>
                  <a:pt x="2057" y="2057"/>
                </a:lnTo>
                <a:lnTo>
                  <a:pt x="2057" y="914"/>
                </a:lnTo>
                <a:lnTo>
                  <a:pt x="2971" y="914"/>
                </a:lnTo>
                <a:lnTo>
                  <a:pt x="2971" y="2057"/>
                </a:lnTo>
                <a:lnTo>
                  <a:pt x="4114" y="2057"/>
                </a:lnTo>
                <a:lnTo>
                  <a:pt x="4114" y="2971"/>
                </a:lnTo>
                <a:close/>
              </a:path>
            </a:pathLst>
          </a:custGeom>
          <a:solidFill>
            <a:srgbClr val="1F7173"/>
          </a:solidFill>
          <a:ln>
            <a:noFill/>
          </a:ln>
        </p:spPr>
        <p:txBody>
          <a:bodyPr anchor="ctr">
            <a:scene3d>
              <a:camera prst="orthographicFront"/>
              <a:lightRig rig="threePt" dir="t"/>
            </a:scene3d>
            <a:sp3d>
              <a:contourClr>
                <a:srgbClr val="FFFFFF"/>
              </a:contourClr>
            </a:sp3d>
          </a:bodyPr>
          <a:lstStyle>
            <a:defPPr>
              <a:defRPr lang="zh-CN"/>
            </a:defPPr>
            <a:lvl1pPr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宋体" panose="02010600030101010101" pitchFamily="2" charset="-122"/>
                <a:cs typeface="+mn-cs"/>
              </a:defRPr>
            </a:lvl5pPr>
            <a:lvl6pPr marL="22860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6pPr>
            <a:lvl7pPr marL="27432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7pPr>
            <a:lvl8pPr marL="32004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8pPr>
            <a:lvl9pPr marL="3657600" algn="l" defTabSz="914400" rtl="0" eaLnBrk="1" latinLnBrk="0" hangingPunct="1">
              <a:defRPr kern="1200">
                <a:solidFill>
                  <a:schemeClr val="tx1"/>
                </a:solidFill>
                <a:latin typeface="Calibri" panose="020F0502020204030204" pitchFamily="34" charset="0"/>
                <a:ea typeface="宋体" panose="02010600030101010101" pitchFamily="2" charset="-122"/>
                <a:cs typeface="+mn-cs"/>
              </a:defRPr>
            </a:lvl9pPr>
          </a:lstStyle>
          <a:p>
            <a:pPr algn="ctr">
              <a:defRPr/>
            </a:pPr>
            <a:endParaRPr lang="zh-CN" altLang="en-US" noProof="1">
              <a:solidFill>
                <a:prstClr val="black">
                  <a:lumMod val="75000"/>
                  <a:lumOff val="25000"/>
                </a:prstClr>
              </a:solidFill>
            </a:endParaRPr>
          </a:p>
        </p:txBody>
      </p:sp>
      <p:sp>
        <p:nvSpPr>
          <p:cNvPr id="24" name="TextBox 7"/>
          <p:cNvSpPr txBox="1"/>
          <p:nvPr>
            <p:custDataLst>
              <p:tags r:id="rId12"/>
            </p:custDataLst>
          </p:nvPr>
        </p:nvSpPr>
        <p:spPr>
          <a:xfrm>
            <a:off x="5139998" y="6221208"/>
            <a:ext cx="4902527" cy="346719"/>
          </a:xfrm>
          <a:prstGeom prst="rect">
            <a:avLst/>
          </a:prstGeom>
          <a:noFill/>
        </p:spPr>
        <p:txBody>
          <a:bodyPr wrap="square" lIns="38567" tIns="19283" rIns="38567" bIns="19283">
            <a:spAutoFit/>
          </a:bodyPr>
          <a:lstStyle>
            <a:defPPr>
              <a:defRPr lang="zh-CN"/>
            </a:defPPr>
            <a:lvl1pPr>
              <a:defRPr sz="5000" b="1">
                <a:solidFill>
                  <a:schemeClr val="bg1"/>
                </a:solidFill>
                <a:latin typeface="+mn-ea"/>
                <a:ea typeface="+mn-ea"/>
              </a:defRPr>
            </a:lvl1pPr>
          </a:lstStyle>
          <a:p>
            <a:pPr fontAlgn="auto">
              <a:defRPr/>
            </a:pPr>
            <a:r>
              <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rPr>
              <a:t>  </a:t>
            </a:r>
            <a:r>
              <a:rPr lang="en-US" altLang="zh-CN"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2.7  </a:t>
            </a:r>
            <a:r>
              <a:rPr lang="zh-CN" altLang="en-US" sz="2000" b="0" spc="225" noProof="1" smtClean="0">
                <a:solidFill>
                  <a:prstClr val="black">
                    <a:lumMod val="75000"/>
                    <a:lumOff val="25000"/>
                  </a:prstClr>
                </a:solidFill>
                <a:latin typeface="微软雅黑" panose="020B0503020204020204" pitchFamily="34" charset="-122"/>
                <a:ea typeface="微软雅黑" panose="020B0503020204020204" pitchFamily="34" charset="-122"/>
              </a:rPr>
              <a:t>光缆线路工程查勘</a:t>
            </a:r>
            <a:endParaRPr lang="en-US" altLang="zh-CN" sz="2000" b="0" spc="225" noProof="1">
              <a:solidFill>
                <a:prstClr val="black">
                  <a:lumMod val="75000"/>
                  <a:lumOff val="25000"/>
                </a:prst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21466407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par>
                          <p:cTn id="8" fill="hold">
                            <p:stCondLst>
                              <p:cond delay="2000"/>
                            </p:stCondLst>
                            <p:childTnLst>
                              <p:par>
                                <p:cTn id="9" presetID="2" presetClass="entr" presetSubtype="8" decel="5330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p:cTn id="11" dur="750" fill="hold"/>
                                        <p:tgtEl>
                                          <p:spTgt spid="16"/>
                                        </p:tgtEl>
                                        <p:attrNameLst>
                                          <p:attrName>ppt_x</p:attrName>
                                        </p:attrNameLst>
                                      </p:cBhvr>
                                      <p:tavLst>
                                        <p:tav tm="0">
                                          <p:val>
                                            <p:strVal val="0-#ppt_w/2"/>
                                          </p:val>
                                        </p:tav>
                                        <p:tav tm="100000">
                                          <p:val>
                                            <p:strVal val="#ppt_x"/>
                                          </p:val>
                                        </p:tav>
                                      </p:tavLst>
                                    </p:anim>
                                    <p:anim calcmode="lin" valueType="num">
                                      <p:cBhvr>
                                        <p:cTn id="12" dur="750" fill="hold"/>
                                        <p:tgtEl>
                                          <p:spTgt spid="16"/>
                                        </p:tgtEl>
                                        <p:attrNameLst>
                                          <p:attrName>ppt_y</p:attrName>
                                        </p:attrNameLst>
                                      </p:cBhvr>
                                      <p:tavLst>
                                        <p:tav tm="0">
                                          <p:val>
                                            <p:strVal val="#ppt_y"/>
                                          </p:val>
                                        </p:tav>
                                        <p:tav tm="100000">
                                          <p:val>
                                            <p:strVal val="#ppt_y"/>
                                          </p:val>
                                        </p:tav>
                                      </p:tavLst>
                                    </p:anim>
                                  </p:childTnLst>
                                </p:cTn>
                              </p:par>
                            </p:childTnLst>
                          </p:cTn>
                        </p:par>
                        <p:par>
                          <p:cTn id="13" fill="hold">
                            <p:stCondLst>
                              <p:cond delay="3000"/>
                            </p:stCondLst>
                            <p:childTnLst>
                              <p:par>
                                <p:cTn id="14" presetID="2" presetClass="entr" presetSubtype="4" decel="5330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750" fill="hold"/>
                                        <p:tgtEl>
                                          <p:spTgt spid="10"/>
                                        </p:tgtEl>
                                        <p:attrNameLst>
                                          <p:attrName>ppt_x</p:attrName>
                                        </p:attrNameLst>
                                      </p:cBhvr>
                                      <p:tavLst>
                                        <p:tav tm="0">
                                          <p:val>
                                            <p:strVal val="#ppt_x"/>
                                          </p:val>
                                        </p:tav>
                                        <p:tav tm="100000">
                                          <p:val>
                                            <p:strVal val="#ppt_x"/>
                                          </p:val>
                                        </p:tav>
                                      </p:tavLst>
                                    </p:anim>
                                    <p:anim calcmode="lin" valueType="num">
                                      <p:cBhvr>
                                        <p:cTn id="17" dur="750" fill="hold"/>
                                        <p:tgtEl>
                                          <p:spTgt spid="10"/>
                                        </p:tgtEl>
                                        <p:attrNameLst>
                                          <p:attrName>ppt_y</p:attrName>
                                        </p:attrNameLst>
                                      </p:cBhvr>
                                      <p:tavLst>
                                        <p:tav tm="0">
                                          <p:val>
                                            <p:strVal val="1+#ppt_h/2"/>
                                          </p:val>
                                        </p:tav>
                                        <p:tav tm="100000">
                                          <p:val>
                                            <p:strVal val="#ppt_y"/>
                                          </p:val>
                                        </p:tav>
                                      </p:tavLst>
                                    </p:anim>
                                  </p:childTnLst>
                                </p:cTn>
                              </p:par>
                            </p:childTnLst>
                          </p:cTn>
                        </p:par>
                        <p:par>
                          <p:cTn id="18" fill="hold">
                            <p:stCondLst>
                              <p:cond delay="3750"/>
                            </p:stCondLst>
                            <p:childTnLst>
                              <p:par>
                                <p:cTn id="19" presetID="56" presetClass="entr" presetSubtype="0" fill="hold" grpId="0" nodeType="afterEffect">
                                  <p:stCondLst>
                                    <p:cond delay="0"/>
                                  </p:stCondLst>
                                  <p:iterate type="lt">
                                    <p:tmPct val="10000"/>
                                  </p:iterate>
                                  <p:childTnLst>
                                    <p:set>
                                      <p:cBhvr>
                                        <p:cTn id="20" dur="1" fill="hold">
                                          <p:stCondLst>
                                            <p:cond delay="0"/>
                                          </p:stCondLst>
                                        </p:cTn>
                                        <p:tgtEl>
                                          <p:spTgt spid="13"/>
                                        </p:tgtEl>
                                        <p:attrNameLst>
                                          <p:attrName>style.visibility</p:attrName>
                                        </p:attrNameLst>
                                      </p:cBhvr>
                                      <p:to>
                                        <p:strVal val="visible"/>
                                      </p:to>
                                    </p:set>
                                    <p:anim by="(-#ppt_w*2)" calcmode="lin" valueType="num">
                                      <p:cBhvr rctx="PPT">
                                        <p:cTn id="21" dur="500" autoRev="1" fill="hold">
                                          <p:stCondLst>
                                            <p:cond delay="0"/>
                                          </p:stCondLst>
                                        </p:cTn>
                                        <p:tgtEl>
                                          <p:spTgt spid="13"/>
                                        </p:tgtEl>
                                        <p:attrNameLst>
                                          <p:attrName>ppt_w</p:attrName>
                                        </p:attrNameLst>
                                      </p:cBhvr>
                                    </p:anim>
                                    <p:anim by="(#ppt_w*0.50)" calcmode="lin" valueType="num">
                                      <p:cBhvr>
                                        <p:cTn id="22" dur="500" decel="50000" autoRev="1" fill="hold">
                                          <p:stCondLst>
                                            <p:cond delay="0"/>
                                          </p:stCondLst>
                                        </p:cTn>
                                        <p:tgtEl>
                                          <p:spTgt spid="13"/>
                                        </p:tgtEl>
                                        <p:attrNameLst>
                                          <p:attrName>ppt_x</p:attrName>
                                        </p:attrNameLst>
                                      </p:cBhvr>
                                    </p:anim>
                                    <p:anim from="(-#ppt_h/2)" to="(#ppt_y)" calcmode="lin" valueType="num">
                                      <p:cBhvr>
                                        <p:cTn id="23" dur="1000" fill="hold">
                                          <p:stCondLst>
                                            <p:cond delay="0"/>
                                          </p:stCondLst>
                                        </p:cTn>
                                        <p:tgtEl>
                                          <p:spTgt spid="13"/>
                                        </p:tgtEl>
                                        <p:attrNameLst>
                                          <p:attrName>ppt_y</p:attrName>
                                        </p:attrNameLst>
                                      </p:cBhvr>
                                    </p:anim>
                                    <p:animRot by="21600000">
                                      <p:cBhvr>
                                        <p:cTn id="24" dur="1000" fill="hold">
                                          <p:stCondLst>
                                            <p:cond delay="0"/>
                                          </p:stCondLst>
                                        </p:cTn>
                                        <p:tgtEl>
                                          <p:spTgt spid="13"/>
                                        </p:tgtEl>
                                        <p:attrNameLst>
                                          <p:attrName>r</p:attrName>
                                        </p:attrNameLst>
                                      </p:cBhvr>
                                    </p:animRot>
                                  </p:childTnLst>
                                </p:cTn>
                              </p:par>
                            </p:childTnLst>
                          </p:cTn>
                        </p:par>
                        <p:par>
                          <p:cTn id="25" fill="hold">
                            <p:stCondLst>
                              <p:cond delay="5450"/>
                            </p:stCondLst>
                            <p:childTnLst>
                              <p:par>
                                <p:cTn id="26" presetID="22" presetClass="entr" presetSubtype="8" fill="hold" nodeType="afterEffect">
                                  <p:stCondLst>
                                    <p:cond delay="0"/>
                                  </p:stCondLst>
                                  <p:childTnLst>
                                    <p:set>
                                      <p:cBhvr>
                                        <p:cTn id="27" dur="1" fill="hold">
                                          <p:stCondLst>
                                            <p:cond delay="0"/>
                                          </p:stCondLst>
                                        </p:cTn>
                                        <p:tgtEl>
                                          <p:spTgt spid="29"/>
                                        </p:tgtEl>
                                        <p:attrNameLst>
                                          <p:attrName>style.visibility</p:attrName>
                                        </p:attrNameLst>
                                      </p:cBhvr>
                                      <p:to>
                                        <p:strVal val="visible"/>
                                      </p:to>
                                    </p:set>
                                    <p:animEffect transition="in" filter="wipe(left)">
                                      <p:cBhvr>
                                        <p:cTn id="28" dur="500"/>
                                        <p:tgtEl>
                                          <p:spTgt spid="29"/>
                                        </p:tgtEl>
                                      </p:cBhvr>
                                    </p:animEffec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gtEl>
                                        <p:attrNameLst>
                                          <p:attrName>style.visibility</p:attrName>
                                        </p:attrNameLst>
                                      </p:cBhvr>
                                      <p:to>
                                        <p:strVal val="visible"/>
                                      </p:to>
                                    </p:set>
                                    <p:anim calcmode="lin" valueType="num">
                                      <p:cBhvr additive="base">
                                        <p:cTn id="33" dur="500" fill="hold"/>
                                        <p:tgtEl>
                                          <p:spTgt spid="14"/>
                                        </p:tgtEl>
                                        <p:attrNameLst>
                                          <p:attrName>ppt_x</p:attrName>
                                        </p:attrNameLst>
                                      </p:cBhvr>
                                      <p:tavLst>
                                        <p:tav tm="0">
                                          <p:val>
                                            <p:strVal val="#ppt_x"/>
                                          </p:val>
                                        </p:tav>
                                        <p:tav tm="100000">
                                          <p:val>
                                            <p:strVal val="#ppt_x"/>
                                          </p:val>
                                        </p:tav>
                                      </p:tavLst>
                                    </p:anim>
                                    <p:anim calcmode="lin" valueType="num">
                                      <p:cBhvr additive="base">
                                        <p:cTn id="3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anim calcmode="lin" valueType="num">
                                      <p:cBhvr additive="base">
                                        <p:cTn id="39" dur="500" fill="hold"/>
                                        <p:tgtEl>
                                          <p:spTgt spid="25"/>
                                        </p:tgtEl>
                                        <p:attrNameLst>
                                          <p:attrName>ppt_x</p:attrName>
                                        </p:attrNameLst>
                                      </p:cBhvr>
                                      <p:tavLst>
                                        <p:tav tm="0">
                                          <p:val>
                                            <p:strVal val="#ppt_x"/>
                                          </p:val>
                                        </p:tav>
                                        <p:tav tm="100000">
                                          <p:val>
                                            <p:strVal val="#ppt_x"/>
                                          </p:val>
                                        </p:tav>
                                      </p:tavLst>
                                    </p:anim>
                                    <p:anim calcmode="lin" valueType="num">
                                      <p:cBhvr additive="base">
                                        <p:cTn id="40"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ppt_x"/>
                                          </p:val>
                                        </p:tav>
                                        <p:tav tm="100000">
                                          <p:val>
                                            <p:strVal val="#ppt_x"/>
                                          </p:val>
                                        </p:tav>
                                      </p:tavLst>
                                    </p:anim>
                                    <p:anim calcmode="lin" valueType="num">
                                      <p:cBhvr additive="base">
                                        <p:cTn id="46"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ppt_x"/>
                                          </p:val>
                                        </p:tav>
                                        <p:tav tm="100000">
                                          <p:val>
                                            <p:strVal val="#ppt_x"/>
                                          </p:val>
                                        </p:tav>
                                      </p:tavLst>
                                    </p:anim>
                                    <p:anim calcmode="lin" valueType="num">
                                      <p:cBhvr additive="base">
                                        <p:cTn id="5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ppt_x"/>
                                          </p:val>
                                        </p:tav>
                                        <p:tav tm="100000">
                                          <p:val>
                                            <p:strVal val="#ppt_x"/>
                                          </p:val>
                                        </p:tav>
                                      </p:tavLst>
                                    </p:anim>
                                    <p:anim calcmode="lin" valueType="num">
                                      <p:cBhvr additive="base">
                                        <p:cTn id="5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9"/>
                                        </p:tgtEl>
                                        <p:attrNameLst>
                                          <p:attrName>style.visibility</p:attrName>
                                        </p:attrNameLst>
                                      </p:cBhvr>
                                      <p:to>
                                        <p:strVal val="visible"/>
                                      </p:to>
                                    </p:set>
                                    <p:anim calcmode="lin" valueType="num">
                                      <p:cBhvr additive="base">
                                        <p:cTn id="63" dur="500" fill="hold"/>
                                        <p:tgtEl>
                                          <p:spTgt spid="9"/>
                                        </p:tgtEl>
                                        <p:attrNameLst>
                                          <p:attrName>ppt_x</p:attrName>
                                        </p:attrNameLst>
                                      </p:cBhvr>
                                      <p:tavLst>
                                        <p:tav tm="0">
                                          <p:val>
                                            <p:strVal val="#ppt_x"/>
                                          </p:val>
                                        </p:tav>
                                        <p:tav tm="100000">
                                          <p:val>
                                            <p:strVal val="#ppt_x"/>
                                          </p:val>
                                        </p:tav>
                                      </p:tavLst>
                                    </p:anim>
                                    <p:anim calcmode="lin" valueType="num">
                                      <p:cBhvr additive="base">
                                        <p:cTn id="6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7"/>
                                        </p:tgtEl>
                                        <p:attrNameLst>
                                          <p:attrName>style.visibility</p:attrName>
                                        </p:attrNameLst>
                                      </p:cBhvr>
                                      <p:to>
                                        <p:strVal val="visible"/>
                                      </p:to>
                                    </p:set>
                                    <p:anim calcmode="lin" valueType="num">
                                      <p:cBhvr additive="base">
                                        <p:cTn id="69" dur="500" fill="hold"/>
                                        <p:tgtEl>
                                          <p:spTgt spid="17"/>
                                        </p:tgtEl>
                                        <p:attrNameLst>
                                          <p:attrName>ppt_x</p:attrName>
                                        </p:attrNameLst>
                                      </p:cBhvr>
                                      <p:tavLst>
                                        <p:tav tm="0">
                                          <p:val>
                                            <p:strVal val="#ppt_x"/>
                                          </p:val>
                                        </p:tav>
                                        <p:tav tm="100000">
                                          <p:val>
                                            <p:strVal val="#ppt_x"/>
                                          </p:val>
                                        </p:tav>
                                      </p:tavLst>
                                    </p:anim>
                                    <p:anim calcmode="lin" valueType="num">
                                      <p:cBhvr additive="base">
                                        <p:cTn id="7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18"/>
                                        </p:tgtEl>
                                        <p:attrNameLst>
                                          <p:attrName>style.visibility</p:attrName>
                                        </p:attrNameLst>
                                      </p:cBhvr>
                                      <p:to>
                                        <p:strVal val="visible"/>
                                      </p:to>
                                    </p:set>
                                    <p:anim calcmode="lin" valueType="num">
                                      <p:cBhvr additive="base">
                                        <p:cTn id="75" dur="500" fill="hold"/>
                                        <p:tgtEl>
                                          <p:spTgt spid="18"/>
                                        </p:tgtEl>
                                        <p:attrNameLst>
                                          <p:attrName>ppt_x</p:attrName>
                                        </p:attrNameLst>
                                      </p:cBhvr>
                                      <p:tavLst>
                                        <p:tav tm="0">
                                          <p:val>
                                            <p:strVal val="#ppt_x"/>
                                          </p:val>
                                        </p:tav>
                                        <p:tav tm="100000">
                                          <p:val>
                                            <p:strVal val="#ppt_x"/>
                                          </p:val>
                                        </p:tav>
                                      </p:tavLst>
                                    </p:anim>
                                    <p:anim calcmode="lin" valueType="num">
                                      <p:cBhvr additive="base">
                                        <p:cTn id="7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nodeType="clickEffect">
                                  <p:stCondLst>
                                    <p:cond delay="0"/>
                                  </p:stCondLst>
                                  <p:childTnLst>
                                    <p:set>
                                      <p:cBhvr>
                                        <p:cTn id="80" dur="1" fill="hold">
                                          <p:stCondLst>
                                            <p:cond delay="0"/>
                                          </p:stCondLst>
                                        </p:cTn>
                                        <p:tgtEl>
                                          <p:spTgt spid="19"/>
                                        </p:tgtEl>
                                        <p:attrNameLst>
                                          <p:attrName>style.visibility</p:attrName>
                                        </p:attrNameLst>
                                      </p:cBhvr>
                                      <p:to>
                                        <p:strVal val="visible"/>
                                      </p:to>
                                    </p:set>
                                    <p:anim calcmode="lin" valueType="num">
                                      <p:cBhvr additive="base">
                                        <p:cTn id="81" dur="500" fill="hold"/>
                                        <p:tgtEl>
                                          <p:spTgt spid="19"/>
                                        </p:tgtEl>
                                        <p:attrNameLst>
                                          <p:attrName>ppt_x</p:attrName>
                                        </p:attrNameLst>
                                      </p:cBhvr>
                                      <p:tavLst>
                                        <p:tav tm="0">
                                          <p:val>
                                            <p:strVal val="#ppt_x"/>
                                          </p:val>
                                        </p:tav>
                                        <p:tav tm="100000">
                                          <p:val>
                                            <p:strVal val="#ppt_x"/>
                                          </p:val>
                                        </p:tav>
                                      </p:tavLst>
                                    </p:anim>
                                    <p:anim calcmode="lin" valueType="num">
                                      <p:cBhvr additive="base">
                                        <p:cTn id="8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 calcmode="lin" valueType="num">
                                      <p:cBhvr additive="base">
                                        <p:cTn id="87" dur="500" fill="hold"/>
                                        <p:tgtEl>
                                          <p:spTgt spid="20"/>
                                        </p:tgtEl>
                                        <p:attrNameLst>
                                          <p:attrName>ppt_x</p:attrName>
                                        </p:attrNameLst>
                                      </p:cBhvr>
                                      <p:tavLst>
                                        <p:tav tm="0">
                                          <p:val>
                                            <p:strVal val="#ppt_x"/>
                                          </p:val>
                                        </p:tav>
                                        <p:tav tm="100000">
                                          <p:val>
                                            <p:strVal val="#ppt_x"/>
                                          </p:val>
                                        </p:tav>
                                      </p:tavLst>
                                    </p:anim>
                                    <p:anim calcmode="lin" valueType="num">
                                      <p:cBhvr additive="base">
                                        <p:cTn id="8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ppt_x"/>
                                          </p:val>
                                        </p:tav>
                                        <p:tav tm="100000">
                                          <p:val>
                                            <p:strVal val="#ppt_x"/>
                                          </p:val>
                                        </p:tav>
                                      </p:tavLst>
                                    </p:anim>
                                    <p:anim calcmode="lin" valueType="num">
                                      <p:cBhvr additive="base">
                                        <p:cTn id="9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22"/>
                                        </p:tgtEl>
                                        <p:attrNameLst>
                                          <p:attrName>style.visibility</p:attrName>
                                        </p:attrNameLst>
                                      </p:cBhvr>
                                      <p:to>
                                        <p:strVal val="visible"/>
                                      </p:to>
                                    </p:set>
                                    <p:anim calcmode="lin" valueType="num">
                                      <p:cBhvr additive="base">
                                        <p:cTn id="99" dur="500" fill="hold"/>
                                        <p:tgtEl>
                                          <p:spTgt spid="22"/>
                                        </p:tgtEl>
                                        <p:attrNameLst>
                                          <p:attrName>ppt_x</p:attrName>
                                        </p:attrNameLst>
                                      </p:cBhvr>
                                      <p:tavLst>
                                        <p:tav tm="0">
                                          <p:val>
                                            <p:strVal val="#ppt_x"/>
                                          </p:val>
                                        </p:tav>
                                        <p:tav tm="100000">
                                          <p:val>
                                            <p:strVal val="#ppt_x"/>
                                          </p:val>
                                        </p:tav>
                                      </p:tavLst>
                                    </p:anim>
                                    <p:anim calcmode="lin" valueType="num">
                                      <p:cBhvr additive="base">
                                        <p:cTn id="10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4" fill="hold" nodeType="clickEffect">
                                  <p:stCondLst>
                                    <p:cond delay="0"/>
                                  </p:stCondLst>
                                  <p:childTnLst>
                                    <p:set>
                                      <p:cBhvr>
                                        <p:cTn id="104" dur="1" fill="hold">
                                          <p:stCondLst>
                                            <p:cond delay="0"/>
                                          </p:stCondLst>
                                        </p:cTn>
                                        <p:tgtEl>
                                          <p:spTgt spid="23"/>
                                        </p:tgtEl>
                                        <p:attrNameLst>
                                          <p:attrName>style.visibility</p:attrName>
                                        </p:attrNameLst>
                                      </p:cBhvr>
                                      <p:to>
                                        <p:strVal val="visible"/>
                                      </p:to>
                                    </p:set>
                                    <p:anim calcmode="lin" valueType="num">
                                      <p:cBhvr additive="base">
                                        <p:cTn id="105" dur="500" fill="hold"/>
                                        <p:tgtEl>
                                          <p:spTgt spid="23"/>
                                        </p:tgtEl>
                                        <p:attrNameLst>
                                          <p:attrName>ppt_x</p:attrName>
                                        </p:attrNameLst>
                                      </p:cBhvr>
                                      <p:tavLst>
                                        <p:tav tm="0">
                                          <p:val>
                                            <p:strVal val="#ppt_x"/>
                                          </p:val>
                                        </p:tav>
                                        <p:tav tm="100000">
                                          <p:val>
                                            <p:strVal val="#ppt_x"/>
                                          </p:val>
                                        </p:tav>
                                      </p:tavLst>
                                    </p:anim>
                                    <p:anim calcmode="lin" valueType="num">
                                      <p:cBhvr additive="base">
                                        <p:cTn id="10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0" nodeType="clickEffect">
                                  <p:stCondLst>
                                    <p:cond delay="0"/>
                                  </p:stCondLst>
                                  <p:childTnLst>
                                    <p:set>
                                      <p:cBhvr>
                                        <p:cTn id="110" dur="1" fill="hold">
                                          <p:stCondLst>
                                            <p:cond delay="0"/>
                                          </p:stCondLst>
                                        </p:cTn>
                                        <p:tgtEl>
                                          <p:spTgt spid="24"/>
                                        </p:tgtEl>
                                        <p:attrNameLst>
                                          <p:attrName>style.visibility</p:attrName>
                                        </p:attrNameLst>
                                      </p:cBhvr>
                                      <p:to>
                                        <p:strVal val="visible"/>
                                      </p:to>
                                    </p:set>
                                    <p:anim calcmode="lin" valueType="num">
                                      <p:cBhvr additive="base">
                                        <p:cTn id="111" dur="500" fill="hold"/>
                                        <p:tgtEl>
                                          <p:spTgt spid="24"/>
                                        </p:tgtEl>
                                        <p:attrNameLst>
                                          <p:attrName>ppt_x</p:attrName>
                                        </p:attrNameLst>
                                      </p:cBhvr>
                                      <p:tavLst>
                                        <p:tav tm="0">
                                          <p:val>
                                            <p:strVal val="#ppt_x"/>
                                          </p:val>
                                        </p:tav>
                                        <p:tav tm="100000">
                                          <p:val>
                                            <p:strVal val="#ppt_x"/>
                                          </p:val>
                                        </p:tav>
                                      </p:tavLst>
                                    </p:anim>
                                    <p:anim calcmode="lin" valueType="num">
                                      <p:cBhvr additive="base">
                                        <p:cTn id="1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3" grpId="0"/>
      <p:bldP spid="25" grpId="0"/>
      <p:bldP spid="7" grpId="0"/>
      <p:bldP spid="9" grpId="0"/>
      <p:bldP spid="18" grpId="0"/>
      <p:bldP spid="20" grpId="0"/>
      <p:bldP spid="22" grpId="0"/>
      <p:bldP spid="2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线路工程设计主要任务</a:t>
            </a:r>
          </a:p>
        </p:txBody>
      </p:sp>
      <p:sp>
        <p:nvSpPr>
          <p:cNvPr id="11268" name="文本框 7"/>
          <p:cNvSpPr txBox="1"/>
          <p:nvPr/>
        </p:nvSpPr>
        <p:spPr>
          <a:xfrm>
            <a:off x="422207" y="2056860"/>
            <a:ext cx="11114088" cy="4154984"/>
          </a:xfrm>
          <a:prstGeom prst="rect">
            <a:avLst/>
          </a:prstGeom>
          <a:noFill/>
          <a:ln w="9525">
            <a:noFill/>
          </a:ln>
        </p:spPr>
        <p:txBody>
          <a:bodyPr>
            <a:spAutoFit/>
          </a:bodyPr>
          <a:lstStyle/>
          <a:p>
            <a:r>
              <a:rPr lang="zh-CN" altLang="en-US" sz="2400" dirty="0" smtClean="0">
                <a:solidFill>
                  <a:prstClr val="black"/>
                </a:solidFill>
              </a:rPr>
              <a:t>       （</a:t>
            </a:r>
            <a:r>
              <a:rPr lang="en-US" altLang="zh-CN" sz="2400" dirty="0" smtClean="0">
                <a:solidFill>
                  <a:prstClr val="black"/>
                </a:solidFill>
              </a:rPr>
              <a:t>1</a:t>
            </a:r>
            <a:r>
              <a:rPr lang="zh-CN" altLang="en-US" sz="2400" dirty="0" smtClean="0">
                <a:solidFill>
                  <a:prstClr val="black"/>
                </a:solidFill>
              </a:rPr>
              <a:t>）选择</a:t>
            </a:r>
            <a:r>
              <a:rPr lang="zh-CN" altLang="en-US" sz="2400" dirty="0">
                <a:solidFill>
                  <a:prstClr val="black"/>
                </a:solidFill>
              </a:rPr>
              <a:t>可行、合理的线路路由</a:t>
            </a:r>
            <a:r>
              <a:rPr lang="en-US" altLang="zh-CN" sz="2400" dirty="0">
                <a:solidFill>
                  <a:prstClr val="black"/>
                </a:solidFill>
              </a:rPr>
              <a:t>,</a:t>
            </a:r>
            <a:r>
              <a:rPr lang="zh-CN" altLang="en-US" sz="2400" dirty="0">
                <a:solidFill>
                  <a:prstClr val="black"/>
                </a:solidFill>
              </a:rPr>
              <a:t>并根据路由选择情况组织光缆线路网络</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2</a:t>
            </a:r>
            <a:r>
              <a:rPr lang="zh-CN" altLang="en-US" sz="2400" dirty="0" smtClean="0">
                <a:solidFill>
                  <a:prstClr val="black"/>
                </a:solidFill>
              </a:rPr>
              <a:t>）根据</a:t>
            </a:r>
            <a:r>
              <a:rPr lang="zh-CN" altLang="en-US" sz="2400" dirty="0">
                <a:solidFill>
                  <a:prstClr val="black"/>
                </a:solidFill>
              </a:rPr>
              <a:t>设计任务书要求</a:t>
            </a:r>
            <a:r>
              <a:rPr lang="en-US" altLang="zh-CN" sz="2400" dirty="0">
                <a:solidFill>
                  <a:prstClr val="black"/>
                </a:solidFill>
              </a:rPr>
              <a:t>,</a:t>
            </a:r>
            <a:r>
              <a:rPr lang="zh-CN" altLang="en-US" sz="2400" dirty="0">
                <a:solidFill>
                  <a:prstClr val="black"/>
                </a:solidFill>
              </a:rPr>
              <a:t>确定光缆程式和容量</a:t>
            </a:r>
            <a:r>
              <a:rPr lang="en-US" altLang="zh-CN" sz="2400" dirty="0">
                <a:solidFill>
                  <a:prstClr val="black"/>
                </a:solidFill>
              </a:rPr>
              <a:t>,</a:t>
            </a:r>
            <a:r>
              <a:rPr lang="zh-CN" altLang="en-US" sz="2400" dirty="0">
                <a:solidFill>
                  <a:prstClr val="black"/>
                </a:solidFill>
              </a:rPr>
              <a:t>确定终端局站和各中继站点的位置</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3</a:t>
            </a:r>
            <a:r>
              <a:rPr lang="zh-CN" altLang="en-US" sz="2400" dirty="0" smtClean="0">
                <a:solidFill>
                  <a:prstClr val="black"/>
                </a:solidFill>
              </a:rPr>
              <a:t>）根据</a:t>
            </a:r>
            <a:r>
              <a:rPr lang="zh-CN" altLang="en-US" sz="2400" dirty="0">
                <a:solidFill>
                  <a:prstClr val="black"/>
                </a:solidFill>
              </a:rPr>
              <a:t>设计任务书要求</a:t>
            </a:r>
            <a:r>
              <a:rPr lang="en-US" altLang="zh-CN" sz="2400" dirty="0">
                <a:solidFill>
                  <a:prstClr val="black"/>
                </a:solidFill>
              </a:rPr>
              <a:t>,</a:t>
            </a:r>
            <a:r>
              <a:rPr lang="zh-CN" altLang="en-US" sz="2400" dirty="0">
                <a:solidFill>
                  <a:prstClr val="black"/>
                </a:solidFill>
              </a:rPr>
              <a:t>确定光缆线路敷设方式</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4</a:t>
            </a:r>
            <a:r>
              <a:rPr lang="zh-CN" altLang="en-US" sz="2400" dirty="0" smtClean="0">
                <a:solidFill>
                  <a:prstClr val="black"/>
                </a:solidFill>
              </a:rPr>
              <a:t>）对</a:t>
            </a:r>
            <a:r>
              <a:rPr lang="zh-CN" altLang="en-US" sz="2400" dirty="0">
                <a:solidFill>
                  <a:prstClr val="black"/>
                </a:solidFill>
              </a:rPr>
              <a:t>通信光缆线路沿途经过的各种特殊区段</a:t>
            </a:r>
            <a:r>
              <a:rPr lang="en-US" altLang="zh-CN" sz="2400" dirty="0">
                <a:solidFill>
                  <a:prstClr val="black"/>
                </a:solidFill>
              </a:rPr>
              <a:t>(</a:t>
            </a:r>
            <a:r>
              <a:rPr lang="zh-CN" altLang="en-US" sz="2400" dirty="0">
                <a:solidFill>
                  <a:prstClr val="black"/>
                </a:solidFill>
              </a:rPr>
              <a:t>如跨</a:t>
            </a:r>
            <a:r>
              <a:rPr lang="en-US" altLang="zh-CN" sz="2400" dirty="0">
                <a:solidFill>
                  <a:prstClr val="black"/>
                </a:solidFill>
              </a:rPr>
              <a:t>(</a:t>
            </a:r>
            <a:r>
              <a:rPr lang="zh-CN" altLang="en-US" sz="2400" dirty="0">
                <a:solidFill>
                  <a:prstClr val="black"/>
                </a:solidFill>
              </a:rPr>
              <a:t>穿</a:t>
            </a:r>
            <a:r>
              <a:rPr lang="en-US" altLang="zh-CN" sz="2400" dirty="0">
                <a:solidFill>
                  <a:prstClr val="black"/>
                </a:solidFill>
              </a:rPr>
              <a:t>)</a:t>
            </a:r>
            <a:r>
              <a:rPr lang="zh-CN" altLang="en-US" sz="2400" dirty="0">
                <a:solidFill>
                  <a:prstClr val="black"/>
                </a:solidFill>
              </a:rPr>
              <a:t>越河流、过隧道、跨</a:t>
            </a:r>
            <a:r>
              <a:rPr lang="en-US" altLang="zh-CN" sz="2400" dirty="0">
                <a:solidFill>
                  <a:prstClr val="black"/>
                </a:solidFill>
              </a:rPr>
              <a:t>(</a:t>
            </a:r>
            <a:r>
              <a:rPr lang="zh-CN" altLang="en-US" sz="2400" dirty="0">
                <a:solidFill>
                  <a:prstClr val="black"/>
                </a:solidFill>
              </a:rPr>
              <a:t>穿</a:t>
            </a:r>
            <a:r>
              <a:rPr lang="en-US" altLang="zh-CN" sz="2400" dirty="0">
                <a:solidFill>
                  <a:prstClr val="black"/>
                </a:solidFill>
              </a:rPr>
              <a:t>)</a:t>
            </a:r>
            <a:r>
              <a:rPr lang="zh-CN" altLang="en-US" sz="2400" dirty="0">
                <a:solidFill>
                  <a:prstClr val="black"/>
                </a:solidFill>
              </a:rPr>
              <a:t>越</a:t>
            </a:r>
            <a:r>
              <a:rPr lang="zh-CN" altLang="en-US" sz="2400" dirty="0" smtClean="0">
                <a:solidFill>
                  <a:prstClr val="black"/>
                </a:solidFill>
              </a:rPr>
              <a:t>铁路</a:t>
            </a:r>
            <a:r>
              <a:rPr lang="zh-CN" altLang="en-US" sz="2400" dirty="0">
                <a:solidFill>
                  <a:prstClr val="black"/>
                </a:solidFill>
              </a:rPr>
              <a:t>及其他障碍物</a:t>
            </a:r>
            <a:r>
              <a:rPr lang="en-US" altLang="zh-CN" sz="2400" dirty="0">
                <a:solidFill>
                  <a:prstClr val="black"/>
                </a:solidFill>
              </a:rPr>
              <a:t>)</a:t>
            </a:r>
            <a:r>
              <a:rPr lang="zh-CN" altLang="en-US" sz="2400" dirty="0">
                <a:solidFill>
                  <a:prstClr val="black"/>
                </a:solidFill>
              </a:rPr>
              <a:t>加以分析</a:t>
            </a:r>
            <a:r>
              <a:rPr lang="en-US" altLang="zh-CN" sz="2400" dirty="0">
                <a:solidFill>
                  <a:prstClr val="black"/>
                </a:solidFill>
              </a:rPr>
              <a:t>,</a:t>
            </a:r>
            <a:r>
              <a:rPr lang="zh-CN" altLang="en-US" sz="2400" dirty="0">
                <a:solidFill>
                  <a:prstClr val="black"/>
                </a:solidFill>
              </a:rPr>
              <a:t>提出相应的保护措施</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endParaRPr lang="en-US" altLang="zh-CN" sz="2400" dirty="0" smtClean="0">
              <a:solidFill>
                <a:prstClr val="black"/>
              </a:solidFill>
            </a:endParaRPr>
          </a:p>
        </p:txBody>
      </p:sp>
    </p:spTree>
    <p:extLst>
      <p:ext uri="{BB962C8B-B14F-4D97-AF65-F5344CB8AC3E}">
        <p14:creationId xmlns:p14="http://schemas.microsoft.com/office/powerpoint/2010/main" val="2706048139"/>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5"/>
          <p:cNvSpPr>
            <a:spLocks noChangeAspect="1"/>
          </p:cNvSpPr>
          <p:nvPr/>
        </p:nvSpPr>
        <p:spPr>
          <a:xfrm>
            <a:off x="314325" y="398463"/>
            <a:ext cx="527050" cy="528637"/>
          </a:xfrm>
          <a:custGeom>
            <a:avLst/>
            <a:gdLst/>
            <a:ahLst/>
            <a:cxnLst>
              <a:cxn ang="0">
                <a:pos x="309143738" y="363186048"/>
              </a:cxn>
              <a:cxn ang="0">
                <a:pos x="53912754" y="363186048"/>
              </a:cxn>
              <a:cxn ang="0">
                <a:pos x="17060559" y="400946307"/>
              </a:cxn>
              <a:cxn ang="0">
                <a:pos x="53912754" y="438020498"/>
              </a:cxn>
              <a:cxn ang="0">
                <a:pos x="397860793" y="438020498"/>
              </a:cxn>
              <a:cxn ang="0">
                <a:pos x="399225505" y="438020498"/>
              </a:cxn>
              <a:cxn ang="0">
                <a:pos x="399907862" y="438020498"/>
              </a:cxn>
              <a:cxn ang="0">
                <a:pos x="424475166" y="427035952"/>
              </a:cxn>
              <a:cxn ang="0">
                <a:pos x="435394518" y="401633204"/>
              </a:cxn>
              <a:cxn ang="0">
                <a:pos x="435394518" y="400260239"/>
              </a:cxn>
              <a:cxn ang="0">
                <a:pos x="435394518" y="54237493"/>
              </a:cxn>
              <a:cxn ang="0">
                <a:pos x="398543149" y="17164131"/>
              </a:cxn>
              <a:cxn ang="0">
                <a:pos x="361008598" y="54237493"/>
              </a:cxn>
              <a:cxn ang="0">
                <a:pos x="361008598" y="311008416"/>
              </a:cxn>
              <a:cxn ang="0">
                <a:pos x="66195993" y="14417373"/>
              </a:cxn>
              <a:cxn ang="0">
                <a:pos x="14331134" y="14417373"/>
              </a:cxn>
              <a:cxn ang="0">
                <a:pos x="14331134" y="66595833"/>
              </a:cxn>
              <a:cxn ang="0">
                <a:pos x="309143738" y="363186048"/>
              </a:cxn>
            </a:cxnLst>
            <a:rect l="0" t="0" r="0" b="0"/>
            <a:pathLst>
              <a:path w="638" h="638">
                <a:moveTo>
                  <a:pt x="453" y="529"/>
                </a:moveTo>
                <a:lnTo>
                  <a:pt x="79" y="529"/>
                </a:lnTo>
                <a:cubicBezTo>
                  <a:pt x="50" y="529"/>
                  <a:pt x="25" y="554"/>
                  <a:pt x="25" y="584"/>
                </a:cubicBezTo>
                <a:cubicBezTo>
                  <a:pt x="25" y="613"/>
                  <a:pt x="50" y="638"/>
                  <a:pt x="79" y="638"/>
                </a:cubicBezTo>
                <a:lnTo>
                  <a:pt x="583" y="638"/>
                </a:lnTo>
                <a:lnTo>
                  <a:pt x="585" y="638"/>
                </a:lnTo>
                <a:lnTo>
                  <a:pt x="586" y="638"/>
                </a:lnTo>
                <a:cubicBezTo>
                  <a:pt x="600" y="637"/>
                  <a:pt x="612" y="631"/>
                  <a:pt x="622" y="622"/>
                </a:cubicBezTo>
                <a:cubicBezTo>
                  <a:pt x="632" y="612"/>
                  <a:pt x="637" y="599"/>
                  <a:pt x="638" y="585"/>
                </a:cubicBezTo>
                <a:lnTo>
                  <a:pt x="638" y="583"/>
                </a:lnTo>
                <a:lnTo>
                  <a:pt x="638" y="79"/>
                </a:lnTo>
                <a:cubicBezTo>
                  <a:pt x="638" y="50"/>
                  <a:pt x="613" y="25"/>
                  <a:pt x="584" y="25"/>
                </a:cubicBezTo>
                <a:cubicBezTo>
                  <a:pt x="554" y="25"/>
                  <a:pt x="529" y="50"/>
                  <a:pt x="529" y="79"/>
                </a:cubicBezTo>
                <a:lnTo>
                  <a:pt x="529" y="453"/>
                </a:lnTo>
                <a:lnTo>
                  <a:pt x="97" y="21"/>
                </a:lnTo>
                <a:cubicBezTo>
                  <a:pt x="76" y="0"/>
                  <a:pt x="42" y="0"/>
                  <a:pt x="21" y="21"/>
                </a:cubicBezTo>
                <a:cubicBezTo>
                  <a:pt x="0" y="42"/>
                  <a:pt x="0" y="76"/>
                  <a:pt x="21" y="97"/>
                </a:cubicBezTo>
                <a:lnTo>
                  <a:pt x="453" y="529"/>
                </a:lnTo>
                <a:close/>
              </a:path>
            </a:pathLst>
          </a:custGeom>
          <a:solidFill>
            <a:srgbClr val="00C0DA">
              <a:alpha val="100000"/>
            </a:srgbClr>
          </a:solidFill>
          <a:ln w="9525">
            <a:noFill/>
          </a:ln>
        </p:spPr>
        <p:txBody>
          <a:bodyPr/>
          <a:lstStyle/>
          <a:p>
            <a:endParaRPr lang="zh-CN" altLang="en-US">
              <a:solidFill>
                <a:prstClr val="black"/>
              </a:solidFill>
            </a:endParaRPr>
          </a:p>
        </p:txBody>
      </p:sp>
      <p:sp>
        <p:nvSpPr>
          <p:cNvPr id="3" name="TextBox 4"/>
          <p:cNvSpPr txBox="1"/>
          <p:nvPr/>
        </p:nvSpPr>
        <p:spPr>
          <a:xfrm>
            <a:off x="909637" y="371475"/>
            <a:ext cx="6318014" cy="584775"/>
          </a:xfrm>
          <a:prstGeom prst="rect">
            <a:avLst/>
          </a:prstGeom>
          <a:noFill/>
          <a:ln w="9525">
            <a:noFill/>
          </a:ln>
        </p:spPr>
        <p:txBody>
          <a:bodyPr wrap="square">
            <a:spAutoFit/>
          </a:bodyPr>
          <a:lstStyle/>
          <a:p>
            <a:r>
              <a:rPr lang="en-US" altLang="zh-CN" sz="3200" dirty="0">
                <a:solidFill>
                  <a:prstClr val="white"/>
                </a:solidFill>
                <a:latin typeface="微软雅黑" panose="020B0503020204020204" pitchFamily="34" charset="-122"/>
                <a:ea typeface="微软雅黑" panose="020B0503020204020204" pitchFamily="34" charset="-122"/>
              </a:rPr>
              <a:t>  </a:t>
            </a:r>
            <a:r>
              <a:rPr lang="en-US" altLang="zh-CN" sz="3200" dirty="0" smtClean="0">
                <a:solidFill>
                  <a:prstClr val="white"/>
                </a:solidFill>
                <a:latin typeface="微软雅黑" panose="020B0503020204020204" pitchFamily="34" charset="-122"/>
                <a:ea typeface="微软雅黑" panose="020B0503020204020204" pitchFamily="34" charset="-122"/>
              </a:rPr>
              <a:t>2.3 </a:t>
            </a:r>
            <a:r>
              <a:rPr lang="zh-CN" altLang="en-US" sz="3200" dirty="0" smtClean="0">
                <a:solidFill>
                  <a:prstClr val="white"/>
                </a:solidFill>
                <a:latin typeface="微软雅黑" panose="020B0503020204020204" pitchFamily="34" charset="-122"/>
                <a:ea typeface="微软雅黑" panose="020B0503020204020204" pitchFamily="34" charset="-122"/>
              </a:rPr>
              <a:t>光缆</a:t>
            </a:r>
            <a:r>
              <a:rPr lang="zh-CN" altLang="en-US" sz="3200" dirty="0">
                <a:solidFill>
                  <a:prstClr val="white"/>
                </a:solidFill>
                <a:latin typeface="微软雅黑" panose="020B0503020204020204" pitchFamily="34" charset="-122"/>
                <a:ea typeface="微软雅黑" panose="020B0503020204020204" pitchFamily="34" charset="-122"/>
              </a:rPr>
              <a:t>线路工程设计主要任务</a:t>
            </a:r>
          </a:p>
        </p:txBody>
      </p:sp>
      <p:sp>
        <p:nvSpPr>
          <p:cNvPr id="11268" name="文本框 7"/>
          <p:cNvSpPr txBox="1"/>
          <p:nvPr/>
        </p:nvSpPr>
        <p:spPr>
          <a:xfrm>
            <a:off x="461118" y="1998493"/>
            <a:ext cx="11114088" cy="3416320"/>
          </a:xfrm>
          <a:prstGeom prst="rect">
            <a:avLst/>
          </a:prstGeom>
          <a:noFill/>
          <a:ln w="9525">
            <a:noFill/>
          </a:ln>
        </p:spPr>
        <p:txBody>
          <a:bodyPr>
            <a:spAutoFit/>
          </a:bodyPr>
          <a:lstStyle/>
          <a:p>
            <a:r>
              <a:rPr lang="zh-CN" altLang="en-US" sz="2400" dirty="0" smtClean="0">
                <a:solidFill>
                  <a:prstClr val="black"/>
                </a:solidFill>
              </a:rPr>
              <a:t>       （</a:t>
            </a:r>
            <a:r>
              <a:rPr lang="en-US" altLang="zh-CN" sz="2400" dirty="0" smtClean="0">
                <a:solidFill>
                  <a:prstClr val="black"/>
                </a:solidFill>
              </a:rPr>
              <a:t>5</a:t>
            </a:r>
            <a:r>
              <a:rPr lang="zh-CN" altLang="en-US" sz="2400" dirty="0" smtClean="0">
                <a:solidFill>
                  <a:prstClr val="black"/>
                </a:solidFill>
              </a:rPr>
              <a:t>）对</a:t>
            </a:r>
            <a:r>
              <a:rPr lang="zh-CN" altLang="en-US" sz="2400" dirty="0">
                <a:solidFill>
                  <a:prstClr val="black"/>
                </a:solidFill>
              </a:rPr>
              <a:t>可能遭到强电、雷击、腐蚀、鼠</a:t>
            </a:r>
            <a:r>
              <a:rPr lang="en-US" altLang="zh-CN" sz="2400" dirty="0">
                <a:solidFill>
                  <a:prstClr val="black"/>
                </a:solidFill>
              </a:rPr>
              <a:t>(</a:t>
            </a:r>
            <a:r>
              <a:rPr lang="zh-CN" altLang="en-US" sz="2400" dirty="0">
                <a:solidFill>
                  <a:prstClr val="black"/>
                </a:solidFill>
              </a:rPr>
              <a:t>蚁</a:t>
            </a:r>
            <a:r>
              <a:rPr lang="en-US" altLang="zh-CN" sz="2400" dirty="0">
                <a:solidFill>
                  <a:prstClr val="black"/>
                </a:solidFill>
              </a:rPr>
              <a:t>)</a:t>
            </a:r>
            <a:r>
              <a:rPr lang="zh-CN" altLang="en-US" sz="2400" dirty="0">
                <a:solidFill>
                  <a:prstClr val="black"/>
                </a:solidFill>
              </a:rPr>
              <a:t>害等区域提出防护措施</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6</a:t>
            </a:r>
            <a:r>
              <a:rPr lang="zh-CN" altLang="en-US" sz="2400" dirty="0" smtClean="0">
                <a:solidFill>
                  <a:prstClr val="black"/>
                </a:solidFill>
              </a:rPr>
              <a:t>）应</a:t>
            </a:r>
            <a:r>
              <a:rPr lang="zh-CN" altLang="en-US" sz="2400" dirty="0">
                <a:solidFill>
                  <a:prstClr val="black"/>
                </a:solidFill>
              </a:rPr>
              <a:t>统筹考虑政治、技术、工艺、经济、环保等方面的要求</a:t>
            </a:r>
            <a:r>
              <a:rPr lang="en-US" altLang="zh-CN" sz="2400" dirty="0">
                <a:solidFill>
                  <a:prstClr val="black"/>
                </a:solidFill>
              </a:rPr>
              <a:t>,</a:t>
            </a:r>
            <a:r>
              <a:rPr lang="zh-CN" altLang="en-US" sz="2400" dirty="0">
                <a:solidFill>
                  <a:prstClr val="black"/>
                </a:solidFill>
              </a:rPr>
              <a:t>并结合设计、施工、维护</a:t>
            </a:r>
            <a:r>
              <a:rPr lang="zh-CN" altLang="en-US" sz="2400" dirty="0" smtClean="0">
                <a:solidFill>
                  <a:prstClr val="black"/>
                </a:solidFill>
              </a:rPr>
              <a:t>等因素</a:t>
            </a:r>
            <a:r>
              <a:rPr lang="en-US" altLang="zh-CN" sz="2400" dirty="0">
                <a:solidFill>
                  <a:prstClr val="black"/>
                </a:solidFill>
              </a:rPr>
              <a:t>,</a:t>
            </a:r>
            <a:r>
              <a:rPr lang="zh-CN" altLang="en-US" sz="2400" dirty="0">
                <a:solidFill>
                  <a:prstClr val="black"/>
                </a:solidFill>
              </a:rPr>
              <a:t>提出设计方案</a:t>
            </a:r>
            <a:r>
              <a:rPr lang="en-US" altLang="zh-CN" sz="2400" dirty="0">
                <a:solidFill>
                  <a:prstClr val="black"/>
                </a:solidFill>
              </a:rPr>
              <a:t>,</a:t>
            </a:r>
            <a:r>
              <a:rPr lang="zh-CN" altLang="en-US" sz="2400" dirty="0">
                <a:solidFill>
                  <a:prstClr val="black"/>
                </a:solidFill>
              </a:rPr>
              <a:t>绘制有关图纸</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7</a:t>
            </a:r>
            <a:r>
              <a:rPr lang="zh-CN" altLang="en-US" sz="2400" dirty="0" smtClean="0">
                <a:solidFill>
                  <a:prstClr val="black"/>
                </a:solidFill>
              </a:rPr>
              <a:t>）根据</a:t>
            </a:r>
            <a:r>
              <a:rPr lang="zh-CN" altLang="en-US" sz="2400" dirty="0">
                <a:solidFill>
                  <a:prstClr val="black"/>
                </a:solidFill>
              </a:rPr>
              <a:t>中华人民共和国住房和城乡建设部及工业和信息化部概</a:t>
            </a:r>
            <a:r>
              <a:rPr lang="en-US" altLang="zh-CN" sz="2400" dirty="0">
                <a:solidFill>
                  <a:prstClr val="black"/>
                </a:solidFill>
              </a:rPr>
              <a:t>(</a:t>
            </a:r>
            <a:r>
              <a:rPr lang="zh-CN" altLang="en-US" sz="2400" dirty="0">
                <a:solidFill>
                  <a:prstClr val="black"/>
                </a:solidFill>
              </a:rPr>
              <a:t>预</a:t>
            </a:r>
            <a:r>
              <a:rPr lang="en-US" altLang="zh-CN" sz="2400" dirty="0">
                <a:solidFill>
                  <a:prstClr val="black"/>
                </a:solidFill>
              </a:rPr>
              <a:t>)</a:t>
            </a:r>
            <a:r>
              <a:rPr lang="zh-CN" altLang="en-US" sz="2400" dirty="0">
                <a:solidFill>
                  <a:prstClr val="black"/>
                </a:solidFill>
              </a:rPr>
              <a:t>算编制规定</a:t>
            </a:r>
            <a:r>
              <a:rPr lang="en-US" altLang="zh-CN" sz="2400" dirty="0">
                <a:solidFill>
                  <a:prstClr val="black"/>
                </a:solidFill>
              </a:rPr>
              <a:t>,</a:t>
            </a:r>
            <a:r>
              <a:rPr lang="zh-CN" altLang="en-US" sz="2400" dirty="0" smtClean="0">
                <a:solidFill>
                  <a:prstClr val="black"/>
                </a:solidFill>
              </a:rPr>
              <a:t>结合</a:t>
            </a:r>
            <a:r>
              <a:rPr lang="zh-CN" altLang="en-US" sz="2400" dirty="0">
                <a:solidFill>
                  <a:prstClr val="black"/>
                </a:solidFill>
              </a:rPr>
              <a:t>工程的具体情况编制工程概</a:t>
            </a:r>
            <a:r>
              <a:rPr lang="en-US" altLang="zh-CN" sz="2400" dirty="0">
                <a:solidFill>
                  <a:prstClr val="black"/>
                </a:solidFill>
              </a:rPr>
              <a:t>(</a:t>
            </a:r>
            <a:r>
              <a:rPr lang="zh-CN" altLang="en-US" sz="2400" dirty="0">
                <a:solidFill>
                  <a:prstClr val="black"/>
                </a:solidFill>
              </a:rPr>
              <a:t>预</a:t>
            </a:r>
            <a:r>
              <a:rPr lang="en-US" altLang="zh-CN" sz="2400" dirty="0">
                <a:solidFill>
                  <a:prstClr val="black"/>
                </a:solidFill>
              </a:rPr>
              <a:t>)</a:t>
            </a:r>
            <a:r>
              <a:rPr lang="zh-CN" altLang="en-US" sz="2400" dirty="0">
                <a:solidFill>
                  <a:prstClr val="black"/>
                </a:solidFill>
              </a:rPr>
              <a:t>算</a:t>
            </a:r>
            <a:r>
              <a:rPr lang="zh-CN" altLang="en-US" sz="2400" dirty="0" smtClean="0">
                <a:solidFill>
                  <a:prstClr val="black"/>
                </a:solidFill>
              </a:rPr>
              <a:t>。</a:t>
            </a:r>
            <a:endParaRPr lang="en-US" altLang="zh-CN" sz="2400" dirty="0" smtClean="0">
              <a:solidFill>
                <a:prstClr val="black"/>
              </a:solidFill>
            </a:endParaRPr>
          </a:p>
          <a:p>
            <a:endParaRPr lang="zh-CN" altLang="en-US" sz="2400" dirty="0">
              <a:solidFill>
                <a:prstClr val="black"/>
              </a:solidFill>
            </a:endParaRPr>
          </a:p>
          <a:p>
            <a:r>
              <a:rPr lang="zh-CN" altLang="en-US" sz="2400" dirty="0" smtClean="0">
                <a:solidFill>
                  <a:prstClr val="black"/>
                </a:solidFill>
              </a:rPr>
              <a:t>       （</a:t>
            </a:r>
            <a:r>
              <a:rPr lang="en-US" altLang="zh-CN" sz="2400" dirty="0" smtClean="0">
                <a:solidFill>
                  <a:prstClr val="black"/>
                </a:solidFill>
              </a:rPr>
              <a:t>8</a:t>
            </a:r>
            <a:r>
              <a:rPr lang="zh-CN" altLang="en-US" sz="2400" dirty="0" smtClean="0">
                <a:solidFill>
                  <a:prstClr val="black"/>
                </a:solidFill>
              </a:rPr>
              <a:t>）形成</a:t>
            </a:r>
            <a:r>
              <a:rPr lang="zh-CN" altLang="en-US" sz="2400" dirty="0">
                <a:solidFill>
                  <a:prstClr val="black"/>
                </a:solidFill>
              </a:rPr>
              <a:t>能够指导工程施工的设计文件</a:t>
            </a:r>
            <a:r>
              <a:rPr lang="en-US" altLang="zh-CN" sz="2400" dirty="0">
                <a:solidFill>
                  <a:prstClr val="black"/>
                </a:solidFill>
              </a:rPr>
              <a:t>,</a:t>
            </a:r>
            <a:r>
              <a:rPr lang="zh-CN" altLang="en-US" sz="2400" dirty="0">
                <a:solidFill>
                  <a:prstClr val="black"/>
                </a:solidFill>
              </a:rPr>
              <a:t>并按合同约定的份数出版。</a:t>
            </a:r>
            <a:endParaRPr lang="en-US" altLang="zh-CN" sz="2400" dirty="0" smtClean="0">
              <a:solidFill>
                <a:prstClr val="black"/>
              </a:solidFill>
            </a:endParaRPr>
          </a:p>
        </p:txBody>
      </p:sp>
    </p:spTree>
    <p:extLst>
      <p:ext uri="{BB962C8B-B14F-4D97-AF65-F5344CB8AC3E}">
        <p14:creationId xmlns:p14="http://schemas.microsoft.com/office/powerpoint/2010/main" val="3116259463"/>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ppt_x</p:attrName>
                                        </p:attrNameLst>
                                      </p:cBhvr>
                                      <p:tavLst>
                                        <p:tav tm="0">
                                          <p:val>
                                            <p:strVal val="0-#ppt_w/2"/>
                                          </p:val>
                                        </p:tav>
                                        <p:tav tm="100000">
                                          <p:val>
                                            <p:strVal val="#ppt_x"/>
                                          </p:val>
                                        </p:tav>
                                      </p:tavLst>
                                    </p:anim>
                                    <p:anim calcmode="lin" valueType="num">
                                      <p:cBhvr>
                                        <p:cTn id="8" dur="500" fill="hold"/>
                                        <p:tgtEl>
                                          <p:spTgt spid="2"/>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6" presetClass="entr" presetSubtype="0" fill="hold" grpId="0" nodeType="afterEffect">
                                  <p:stCondLst>
                                    <p:cond delay="0"/>
                                  </p:stCondLst>
                                  <p:iterate type="lt">
                                    <p:tmPct val="10000"/>
                                  </p:iterate>
                                  <p:childTnLst>
                                    <p:set>
                                      <p:cBhvr>
                                        <p:cTn id="11" dur="1" fill="hold">
                                          <p:stCondLst>
                                            <p:cond delay="0"/>
                                          </p:stCondLst>
                                        </p:cTn>
                                        <p:tgtEl>
                                          <p:spTgt spid="3"/>
                                        </p:tgtEl>
                                        <p:attrNameLst>
                                          <p:attrName>style.visibility</p:attrName>
                                        </p:attrNameLst>
                                      </p:cBhvr>
                                      <p:to>
                                        <p:strVal val="visible"/>
                                      </p:to>
                                    </p:set>
                                    <p:anim by="(-#ppt_w*2)" calcmode="lin" valueType="num">
                                      <p:cBhvr rctx="PPT">
                                        <p:cTn id="12" dur="500" autoRev="1" fill="hold">
                                          <p:stCondLst>
                                            <p:cond delay="0"/>
                                          </p:stCondLst>
                                        </p:cTn>
                                        <p:tgtEl>
                                          <p:spTgt spid="3"/>
                                        </p:tgtEl>
                                        <p:attrNameLst>
                                          <p:attrName>ppt_w</p:attrName>
                                        </p:attrNameLst>
                                      </p:cBhvr>
                                    </p:anim>
                                    <p:anim by="(#ppt_w*0.50)" calcmode="lin" valueType="num">
                                      <p:cBhvr>
                                        <p:cTn id="13" dur="500" decel="50000" autoRev="1" fill="hold">
                                          <p:stCondLst>
                                            <p:cond delay="0"/>
                                          </p:stCondLst>
                                        </p:cTn>
                                        <p:tgtEl>
                                          <p:spTgt spid="3"/>
                                        </p:tgtEl>
                                        <p:attrNameLst>
                                          <p:attrName>ppt_x</p:attrName>
                                        </p:attrNameLst>
                                      </p:cBhvr>
                                    </p:anim>
                                    <p:anim from="(-#ppt_h/2)" to="(#ppt_y)" calcmode="lin" valueType="num">
                                      <p:cBhvr>
                                        <p:cTn id="14" dur="1000" fill="hold">
                                          <p:stCondLst>
                                            <p:cond delay="0"/>
                                          </p:stCondLst>
                                        </p:cTn>
                                        <p:tgtEl>
                                          <p:spTgt spid="3"/>
                                        </p:tgtEl>
                                        <p:attrNameLst>
                                          <p:attrName>ppt_y</p:attrName>
                                        </p:attrNameLst>
                                      </p:cBhvr>
                                    </p:anim>
                                    <p:animRot by="21600000">
                                      <p:cBhvr>
                                        <p:cTn id="15" dur="1000" fill="hold">
                                          <p:stCondLst>
                                            <p:cond delay="0"/>
                                          </p:stCondLst>
                                        </p:cTn>
                                        <p:tgtEl>
                                          <p:spTgt spid="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RESOURCE_RECORD_KEY" val="{&quot;70&quot;:[3314060,3314062,3312363,3320067]}"/>
</p:tagLst>
</file>

<file path=ppt/tags/tag1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0.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2_1"/>
  <p:tag name="KSO_WM_UNIT_ID" val="diagram20230939_1*m_h_f*1_2_1"/>
  <p:tag name="KSO_WM_TEMPLATE_CATEGORY" val="diagram"/>
  <p:tag name="KSO_WM_TEMPLATE_INDEX" val="20230939"/>
  <p:tag name="KSO_WM_UNIT_LAYERLEVEL" val="1_1_1"/>
  <p:tag name="KSO_WM_TAG_VERSION" val="3.0"/>
  <p:tag name="KSO_WM_DIAGRAM_VERSION" val="3"/>
  <p:tag name="KSO_WM_DIAGRAM_COLOR_TRICK" val="4"/>
  <p:tag name="KSO_WM_DIAGRAM_COLOR_TEXT_CAN_REMOVE" val="n"/>
  <p:tag name="KSO_WM_UNIT_VALUE" val="78"/>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输入你的文本具体内容请尽量言简意赅的阐述观点"/>
  <p:tag name="KSO_WM_UNIT_TEXT_FILL_FORE_SCHEMECOLOR_INDEX" val="1"/>
  <p:tag name="KSO_WM_UNIT_TEXT_FILL_TYPE" val="1"/>
  <p:tag name="KSO_WM_DIAGRAM_USE_COLOR_VALUE" val="{&quot;color_scheme&quot;:1,&quot;color_type&quot;:1,&quot;theme_color_indexes&quot;:[5,6,5,6,5,6]}"/>
</p:tagLst>
</file>

<file path=ppt/tags/tag100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UNIT_SUBTYPE" val="a"/>
  <p:tag name="KSO_WM_UNIT_NOCLEAR" val="0"/>
  <p:tag name="KSO_WM_UNIT_HIGHLIGHT" val="0"/>
  <p:tag name="KSO_WM_UNIT_COMPATIBLE" val="0"/>
  <p:tag name="KSO_WM_UNIT_DIAGRAM_ISNUMVISUAL" val="0"/>
  <p:tag name="KSO_WM_UNIT_DIAGRAM_ISREFERUNIT" val="0"/>
  <p:tag name="KSO_WM_DIAGRAM_GROUP_CODE" val="m1-1"/>
  <p:tag name="KSO_WM_UNIT_TYPE" val="m_h_f"/>
  <p:tag name="KSO_WM_UNIT_INDEX" val="1_1_1"/>
  <p:tag name="KSO_WM_UNIT_ID" val="diagram20230939_1*m_h_f*1_1_1"/>
  <p:tag name="KSO_WM_TEMPLATE_CATEGORY" val="diagram"/>
  <p:tag name="KSO_WM_TEMPLATE_INDEX" val="20230939"/>
  <p:tag name="KSO_WM_UNIT_LAYERLEVEL" val="1_1_1"/>
  <p:tag name="KSO_WM_TAG_VERSION" val="3.0"/>
  <p:tag name="KSO_WM_DIAGRAM_VERSION" val="3"/>
  <p:tag name="KSO_WM_DIAGRAM_COLOR_TRICK" val="4"/>
  <p:tag name="KSO_WM_DIAGRAM_COLOR_TEXT_CAN_REMOVE" val="n"/>
  <p:tag name="KSO_WM_UNIT_VALUE" val="78"/>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15000000596046448,&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UNIT_TEXT_LAYER_COUNT" val="1"/>
  <p:tag name="KSO_WM_BEAUTIFY_FLAG" val="#wm#"/>
  <p:tag name="KSO_WM_UNIT_PRESET_TEXT" val="单击此处添加正文，文字是您思想的提炼"/>
  <p:tag name="KSO_WM_UNIT_TEXT_FILL_FORE_SCHEMECOLOR_INDEX" val="1"/>
  <p:tag name="KSO_WM_UNIT_TEXT_FILL_TYPE" val="1"/>
  <p:tag name="KSO_WM_DIAGRAM_USE_COLOR_VALUE" val="{&quot;color_scheme&quot;:1,&quot;color_type&quot;:1,&quot;theme_color_indexes&quot;:[5,6,5,6,5,6]}"/>
</p:tagLst>
</file>

<file path=ppt/tags/tag101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1_2"/>
  <p:tag name="KSO_WM_UNIT_ID" val="diagram20230939_1*m_h_i*1_1_2"/>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1,&quot;foreColorIndex&quot;:5,&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10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1_2"/>
  <p:tag name="KSO_WM_UNIT_ID" val="diagram20230939_1*m_h_a*1_1_2"/>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1,&quot;foreColorIndex&quot;:5,&quot;transparency&quot;:0},&quot;type&quot;:1},&quot;glow&quot;:{&quot;colorType&quot;:0},&quot;line&quot;:{&quot;type&quot;:0},&quot;shadow&quot;:{&quot;brightness&quot;:0.800000011920929,&quot;colorType&quot;:1,&quot;foreColorIndex&quot;:5,&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VALUE" val="28"/>
  <p:tag name="KSO_WM_UNIT_PRESET_TEXT" val="添加标题"/>
  <p:tag name="KSO_WM_UNIT_FILL_TYPE" val="1"/>
  <p:tag name="KSO_WM_UNIT_FILL_FORE_SCHEMECOLOR_INDEX" val="5"/>
  <p:tag name="KSO_WM_UNIT_FILL_FORE_SCHEMECOLOR_INDEX_BRIGHTNESS" val="0"/>
  <p:tag name="KSO_WM_UNIT_TEXT_TYPE" val="1"/>
  <p:tag name="KSO_WM_DIAGRAM_USE_COLOR_VALUE" val="{&quot;color_scheme&quot;:1,&quot;color_type&quot;:1,&quot;theme_color_indexes&quot;:[5,6,5,6,5,6]}"/>
</p:tagLst>
</file>

<file path=ppt/tags/tag10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1_1"/>
  <p:tag name="KSO_WM_UNIT_ID" val="diagram20230939_1*m_h_i*1_1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5,&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0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1_3"/>
  <p:tag name="KSO_WM_UNIT_ID" val="diagram20230939_1*m_h_i*1_1_3"/>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solidLine&quot;:{&quot;brightness&quot;:0,&quot;colorType&quot;:1,&quot;foreColorIndex&quot;:5,&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10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2_2"/>
  <p:tag name="KSO_WM_UNIT_ID" val="diagram20230939_1*m_h_i*1_2_2"/>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1,&quot;foreColorIndex&quot;:6,&quot;transparency&quot;:0.8500000238418579},&quot;type&quot;:1},&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DIAGRAM_USE_COLOR_VALUE" val="{&quot;color_scheme&quot;:1,&quot;color_type&quot;:1,&quot;theme_color_indexes&quot;:[5,6,5,6,5,6]}"/>
</p:tagLst>
</file>

<file path=ppt/tags/tag10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ISCONTENTSTITLE" val="0"/>
  <p:tag name="KSO_WM_UNIT_ISNUMDGMTITLE" val="0"/>
  <p:tag name="KSO_WM_UNIT_NOCLEAR" val="0"/>
  <p:tag name="KSO_WM_UNIT_HIGHLIGHT" val="0"/>
  <p:tag name="KSO_WM_UNIT_COMPATIBLE" val="0"/>
  <p:tag name="KSO_WM_UNIT_DIAGRAM_ISNUMVISUAL" val="0"/>
  <p:tag name="KSO_WM_UNIT_DIAGRAM_ISREFERUNIT" val="0"/>
  <p:tag name="KSO_WM_DIAGRAM_GROUP_CODE" val="m1-1"/>
  <p:tag name="KSO_WM_UNIT_TYPE" val="m_h_a"/>
  <p:tag name="KSO_WM_UNIT_INDEX" val="1_2_2"/>
  <p:tag name="KSO_WM_UNIT_ID" val="diagram20230939_1*m_h_a*1_2_2"/>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1,&quot;foreColorIndex&quot;:6,&quot;transparency&quot;:0},&quot;type&quot;:1},&quot;glow&quot;:{&quot;colorType&quot;:0},&quot;line&quot;:{&quot;type&quot;:0},&quot;shadow&quot;:{&quot;brightness&quot;:0.800000011920929,&quot;colorType&quot;:1,&quot;foreColorIndex&quot;:6,&quot;transparency&quot;:0.4000000059604645},&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VALUE" val="28"/>
  <p:tag name="KSO_WM_UNIT_PRESET_TEXT" val="添加标题"/>
  <p:tag name="KSO_WM_UNIT_FILL_TYPE" val="1"/>
  <p:tag name="KSO_WM_UNIT_FILL_FORE_SCHEMECOLOR_INDEX" val="6"/>
  <p:tag name="KSO_WM_UNIT_FILL_FORE_SCHEMECOLOR_INDEX_BRIGHTNESS" val="0"/>
  <p:tag name="KSO_WM_UNIT_TEXT_TYPE" val="1"/>
  <p:tag name="KSO_WM_DIAGRAM_USE_COLOR_VALUE" val="{&quot;color_scheme&quot;:1,&quot;color_type&quot;:1,&quot;theme_color_indexes&quot;:[5,6,5,6,5,6]}"/>
</p:tagLst>
</file>

<file path=ppt/tags/tag10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2_1"/>
  <p:tag name="KSO_WM_UNIT_ID" val="diagram20230939_1*m_h_i*1_2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gradient&quot;:[{&quot;brightness&quot;:0,&quot;colorType&quot;:2,&quot;pos&quot;:0,&quot;rgb&quot;:&quot;#ffffff&quot;,&quot;transparency&quot;:0.550000011920929},{&quot;brightness&quot;:0,&quot;colorType&quot;:2,&quot;pos&quot;:1,&quot;rgb&quot;:&quot;#ffffff&quot;,&quot;transparency&quot;:0.550000011920929},{&quot;brightness&quot;:0,&quot;colorType&quot;:2,&quot;pos&quot;:0.75,&quot;rgb&quot;:&quot;#ffffff&quot;,&quot;transparency&quot;:1},{&quot;brightness&quot;:0,&quot;colorType&quot;:2,&quot;pos&quot;:0.25,&quot;rgb&quot;:&quot;#ffffff&quot;,&quot;transparency&quot;:1}],&quot;type&quot;:2},&quot;shadow&quot;:{&quot;brightness&quot;:-0.25,&quot;colorType&quot;:1,&quot;foreColorIndex&quot;:6,&quot;transparency&quot;:0.69999998807907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0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HIGHLIGHT" val="0"/>
  <p:tag name="KSO_WM_UNIT_COMPATIBLE" val="0"/>
  <p:tag name="KSO_WM_UNIT_DIAGRAM_ISNUMVISUAL" val="0"/>
  <p:tag name="KSO_WM_UNIT_DIAGRAM_ISREFERUNIT" val="0"/>
  <p:tag name="KSO_WM_DIAGRAM_GROUP_CODE" val="m1-1"/>
  <p:tag name="KSO_WM_UNIT_TYPE" val="m_h_i"/>
  <p:tag name="KSO_WM_UNIT_INDEX" val="1_2_3"/>
  <p:tag name="KSO_WM_UNIT_ID" val="diagram20230939_1*m_h_i*1_2_3"/>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type&quot;:0},&quot;glow&quot;:{&quot;colorType&quot;:0},&quot;line&quot;:{&quot;solidLine&quot;:{&quot;brightness&quot;:0,&quot;colorType&quot;:1,&quot;foreColorIndex&quot;:6,&quot;transparency&quot;:0.5},&quot;type&quot;:1},&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6"/>
  <p:tag name="KSO_WM_DIAGRAM_USE_COLOR_VALUE" val="{&quot;color_scheme&quot;:1,&quot;color_type&quot;:1,&quot;theme_color_indexes&quot;:[5,6,5,6,5,6]}"/>
</p:tagLst>
</file>

<file path=ppt/tags/tag10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0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VALUE" val="82*76"/>
  <p:tag name="KSO_WM_UNIT_HIGHLIGHT" val="0"/>
  <p:tag name="KSO_WM_UNIT_COMPATIBLE" val="0"/>
  <p:tag name="KSO_WM_UNIT_DIAGRAM_ISNUMVISUAL" val="0"/>
  <p:tag name="KSO_WM_UNIT_DIAGRAM_ISREFERUNIT" val="0"/>
  <p:tag name="KSO_WM_DIAGRAM_GROUP_CODE" val="m1-1"/>
  <p:tag name="KSO_WM_UNIT_TYPE" val="m_h_x"/>
  <p:tag name="KSO_WM_UNIT_INDEX" val="1_1_1"/>
  <p:tag name="KSO_WM_UNIT_ID" val="diagram20230939_1*m_h_x*1_1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5,6,5,6,5,6]}"/>
</p:tagLst>
</file>

<file path=ppt/tags/tag1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4"/>
  <p:tag name="KSO_WM_DIAGRAM_COLOR_TEXT_CAN_REMOVE" val="n"/>
  <p:tag name="KSO_WM_UNIT_VALUE" val="86*73"/>
  <p:tag name="KSO_WM_UNIT_HIGHLIGHT" val="0"/>
  <p:tag name="KSO_WM_UNIT_COMPATIBLE" val="0"/>
  <p:tag name="KSO_WM_UNIT_DIAGRAM_ISNUMVISUAL" val="0"/>
  <p:tag name="KSO_WM_UNIT_DIAGRAM_ISREFERUNIT" val="0"/>
  <p:tag name="KSO_WM_DIAGRAM_GROUP_CODE" val="m1-1"/>
  <p:tag name="KSO_WM_UNIT_TYPE" val="m_h_x"/>
  <p:tag name="KSO_WM_UNIT_INDEX" val="1_2_1"/>
  <p:tag name="KSO_WM_UNIT_ID" val="diagram20230939_1*m_h_x*1_2_1"/>
  <p:tag name="KSO_WM_TEMPLATE_CATEGORY" val="diagram"/>
  <p:tag name="KSO_WM_TEMPLATE_INDEX" val="20230939"/>
  <p:tag name="KSO_WM_UNIT_LAYERLEVEL" val="1_1_1"/>
  <p:tag name="KSO_WM_TAG_VERSION" val="3.0"/>
  <p:tag name="KSO_WM_DIAGRAM_MAX_ITEMCNT" val="6"/>
  <p:tag name="KSO_WM_DIAGRAM_MIN_ITEMCNT" val="2"/>
  <p:tag name="KSO_WM_DIAGRAM_VIRTUALLY_FRAME" val="{&quot;height&quot;:321.1000061035156,&quot;left&quot;:31.6,&quot;top&quot;:190.89999694824218,&quot;width&quot;:867}"/>
  <p:tag name="KSO_WM_DIAGRAM_COLOR_MATCH_VALUE" val="{&quot;shape&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5,6,5,6,5,6]}"/>
</p:tagLst>
</file>

<file path=ppt/tags/tag1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5"/>
  <p:tag name="KSO_WM_TEMPLATE_CATEGORY" val="diagram"/>
  <p:tag name="KSO_WM_TEMPLATE_INDEX" val="20231731"/>
  <p:tag name="KSO_WM_UNIT_LAYERLEVEL" val="1_1"/>
  <p:tag name="KSO_WM_TAG_VERSION" val="3.0"/>
  <p:tag name="KSO_WM_DIAGRAM_GROUP_CODE" val="l1-1"/>
  <p:tag name="KSO_WM_UNIT_TYPE" val="l_i"/>
  <p:tag name="KSO_WM_UNIT_INDEX" val="1_15"/>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6000000238418579,&quot;colorType&quot;:1,&quot;foreColorIndex&quot;:5,&quot;pos&quot;:0,&quot;transparency&quot;:0},{&quot;brightness&quot;:0,&quot;colorType&quot;:1,&quot;foreColorIndex&quot;:5,&quot;pos&quot;:0.9200000166893005,&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1_3"/>
  <p:tag name="KSO_WM_UNIT_ID" val="diagram20231731_1*l_h_i*1_1_3"/>
  <p:tag name="KSO_WM_TEMPLATE_CATEGORY" val="diagram"/>
  <p:tag name="KSO_WM_TEMPLATE_INDEX" val="20231731"/>
  <p:tag name="KSO_WM_UNIT_LAYERLEVEL" val="1_1_1"/>
  <p:tag name="KSO_WM_TAG_VERSION" val="3.0"/>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solid&quot;:{&quot;brightness&quot;:0,&quot;colorType&quot;:2,&quot;rgb&quot;:&quot;#ffffff&quot;,&quot;transparency&quot;:0},&quot;type&quot;:1},&quot;glow&quot;:{&quot;colorType&quot;:0},&quot;line&quot;:{&quot;solidLine&quot;:{&quot;brightness&quot;:0,&quot;colorType&quot;:1,&quot;foreColorIndex&quot;:5,&quot;transparency&quot;:0},&quot;type&quot;:1},&quot;shadow&quot;:{&quot;brightness&quot;:-0.25,&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1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2"/>
  <p:tag name="KSO_WM_UNIT_ID" val="diagram20231731_1*l_h_i*1_1_2"/>
  <p:tag name="KSO_WM_TEMPLATE_CATEGORY" val="diagram"/>
  <p:tag name="KSO_WM_TEMPLATE_INDEX" val="20231731"/>
  <p:tag name="KSO_WM_UNIT_LAYERLEVEL" val="1_1_1"/>
  <p:tag name="KSO_WM_TAG_VERSION" val="3.0"/>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5,&quot;colorType&quot;:1,&quot;foreColorIndex&quot;:5,&quot;pos&quot;:0.009999999776482582,&quot;transparency&quot;:0},{&quot;brightness&quot;:0,&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1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9.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1731_1*l_h_a*1_1_1"/>
  <p:tag name="KSO_WM_TEMPLATE_CATEGORY" val="diagram"/>
  <p:tag name="KSO_WM_TEMPLATE_INDEX" val="20231731"/>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项标题"/>
  <p:tag name="KSO_WM_UNIT_TEXT_FILL_FORE_SCHEMECOLOR_INDEX" val="1"/>
  <p:tag name="KSO_WM_UNIT_TEXT_FILL_TYPE" val="1"/>
  <p:tag name="KSO_WM_DIAGRAM_USE_COLOR_VALUE" val="{&quot;color_scheme&quot;:1,&quot;color_type&quot;:1,&quot;theme_color_indexes&quot;:[5,6,5,6,5,6]}"/>
</p:tagLst>
</file>

<file path=ppt/tags/tag11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1_1"/>
  <p:tag name="KSO_WM_UNIT_ID" val="diagram20231731_1*l_h_i*1_1_1"/>
  <p:tag name="KSO_WM_TEMPLATE_CATEGORY" val="diagram"/>
  <p:tag name="KSO_WM_TEMPLATE_INDEX" val="20231731"/>
  <p:tag name="KSO_WM_UNIT_LAYERLEVEL" val="1_1_1"/>
  <p:tag name="KSO_WM_TAG_VERSION" val="3.0"/>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quot;colorType&quot;:1,&quot;foreColorIndex&quot;:5,&quot;pos&quot;:0,&quot;transparency&quot;:1},{&quot;brightness&quot;:0,&quot;colorType&quot;:1,&quot;foreColorIndex&quot;:5,&quot;pos&quot;:1,&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5,6,5,6,5,6]}"/>
</p:tagLst>
</file>

<file path=ppt/tags/tag11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DIAGRAM_GROUP_CODE" val="l1-1"/>
  <p:tag name="KSO_WM_UNIT_TYPE" val="l_h_i"/>
  <p:tag name="KSO_WM_UNIT_INDEX" val="1_2_3"/>
  <p:tag name="KSO_WM_UNIT_ID" val="diagram20231731_1*l_h_i*1_2_3"/>
  <p:tag name="KSO_WM_TEMPLATE_CATEGORY" val="diagram"/>
  <p:tag name="KSO_WM_TEMPLATE_INDEX" val="20231731"/>
  <p:tag name="KSO_WM_UNIT_LAYERLEVEL" val="1_1_1"/>
  <p:tag name="KSO_WM_TAG_VERSION" val="3.0"/>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solid&quot;:{&quot;brightness&quot;:0,&quot;colorType&quot;:2,&quot;rgb&quot;:&quot;#ffffff&quot;,&quot;transparency&quot;:0},&quot;type&quot;:1},&quot;glow&quot;:{&quot;colorType&quot;:0},&quot;line&quot;:{&quot;solidLine&quot;:{&quot;brightness&quot;:0,&quot;colorType&quot;:1,&quot;foreColorIndex&quot;:5,&quot;transparency&quot;:0},&quot;type&quot;:1},&quot;shadow&quot;:{&quot;brightness&quot;:-0.25,&quot;colorType&quot;:1,&quot;foreColorIndex&quot;:5,&quot;transparency&quot;:0.6000000238418579},&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LINE_FORE_SCHEMECOLOR_INDEX" val="5"/>
  <p:tag name="KSO_WM_DIAGRAM_USE_COLOR_VALUE" val="{&quot;color_scheme&quot;:1,&quot;color_type&quot;:1,&quot;theme_color_indexes&quot;:[5,6,5,6,5,6]}"/>
</p:tagLst>
</file>

<file path=ppt/tags/tag11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78.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79.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8.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2"/>
  <p:tag name="KSO_WM_UNIT_ID" val="diagram20231731_1*l_h_i*1_2_2"/>
  <p:tag name="KSO_WM_TEMPLATE_CATEGORY" val="diagram"/>
  <p:tag name="KSO_WM_TEMPLATE_INDEX" val="20231731"/>
  <p:tag name="KSO_WM_UNIT_LAYERLEVEL" val="1_1_1"/>
  <p:tag name="KSO_WM_TAG_VERSION" val="3.0"/>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5,&quot;colorType&quot;:1,&quot;foreColorIndex&quot;:5,&quot;pos&quot;:0.009999999776482582,&quot;transparency&quot;:0},{&quot;brightness&quot;:0,&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18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1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18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8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18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86.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8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8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189.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19.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1731_1*l_h_a*1_2_1"/>
  <p:tag name="KSO_WM_TEMPLATE_CATEGORY" val="diagram"/>
  <p:tag name="KSO_WM_TEMPLATE_INDEX" val="20231731"/>
  <p:tag name="KSO_WM_UNIT_LAYERLEVEL" val="1_1_1"/>
  <p:tag name="KSO_WM_TAG_VERSION" val="3.0"/>
  <p:tag name="KSO_WM_UNIT_TEXT_FILL_FORE_SCHEMECOLOR_INDEX_BRIGHTNESS" val="0.15"/>
  <p:tag name="KSO_WM_DIAGRAM_VERSION" val="3"/>
  <p:tag name="KSO_WM_DIAGRAM_COLOR_TRICK" val="1"/>
  <p:tag name="KSO_WM_DIAGRAM_COLOR_TEXT_CAN_REMOVE" val="n"/>
  <p:tag name="KSO_WM_DIAGRAM_GROUP_CODE" val="l1-1"/>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项标题"/>
  <p:tag name="KSO_WM_UNIT_TEXT_FILL_FORE_SCHEMECOLOR_INDEX" val="1"/>
  <p:tag name="KSO_WM_UNIT_TEXT_FILL_TYPE" val="1"/>
  <p:tag name="KSO_WM_DIAGRAM_USE_COLOR_VALUE" val="{&quot;color_scheme&quot;:1,&quot;color_type&quot;:1,&quot;theme_color_indexes&quot;:[5,6,5,6,5,6]}"/>
</p:tagLst>
</file>

<file path=ppt/tags/tag119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19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192.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19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19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1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19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19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19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20.xml><?xml version="1.0" encoding="utf-8"?>
<p:tagLst xmlns:a="http://schemas.openxmlformats.org/drawingml/2006/main" xmlns:r="http://schemas.openxmlformats.org/officeDocument/2006/relationships" xmlns:p="http://schemas.openxmlformats.org/presentationml/2006/main">
  <p:tag name="KSO_WM_DIAGRAM_VERSION" val="3"/>
  <p:tag name="KSO_WM_DIAGRAM_COLOR_TRICK" val="1"/>
  <p:tag name="KSO_WM_DIAGRAM_COLOR_TEXT_CAN_REMOVE" val="n"/>
  <p:tag name="KSO_WM_UNIT_HIGHLIGHT" val="0"/>
  <p:tag name="KSO_WM_UNIT_COMPATIBLE" val="0"/>
  <p:tag name="KSO_WM_UNIT_DIAGRAM_ISNUMVISUAL" val="0"/>
  <p:tag name="KSO_WM_UNIT_DIAGRAM_ISREFERUNIT" val="0"/>
  <p:tag name="KSO_WM_DIAGRAM_GROUP_CODE" val="l1-1"/>
  <p:tag name="KSO_WM_UNIT_TYPE" val="l_h_i"/>
  <p:tag name="KSO_WM_UNIT_INDEX" val="1_2_1"/>
  <p:tag name="KSO_WM_UNIT_ID" val="diagram20231731_1*l_h_i*1_2_1"/>
  <p:tag name="KSO_WM_TEMPLATE_CATEGORY" val="diagram"/>
  <p:tag name="KSO_WM_TEMPLATE_INDEX" val="20231731"/>
  <p:tag name="KSO_WM_UNIT_LAYERLEVEL" val="1_1_1"/>
  <p:tag name="KSO_WM_TAG_VERSION" val="3.0"/>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quot;colorType&quot;:1,&quot;foreColorIndex&quot;:5,&quot;pos&quot;:0,&quot;transparency&quot;:1},{&quot;brightness&quot;:0,&quot;colorType&quot;:1,&quot;foreColorIndex&quot;:5,&quot;pos&quot;:1,&quot;transparency&quot;:0}],&quot;type&quot;:2},&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DIAGRAM_USE_COLOR_VALUE" val="{&quot;color_scheme&quot;:1,&quot;color_type&quot;:1,&quot;theme_color_indexes&quot;:[5,6,5,6,5,6]}"/>
</p:tagLst>
</file>

<file path=ppt/tags/tag120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0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0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6.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0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2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
  <p:tag name="KSO_WM_TEMPLATE_CATEGORY" val="diagram"/>
  <p:tag name="KSO_WM_TEMPLATE_INDEX" val="20231731"/>
  <p:tag name="KSO_WM_UNIT_LAYERLEVEL" val="1_1"/>
  <p:tag name="KSO_WM_TAG_VERSION" val="3.0"/>
  <p:tag name="KSO_WM_DIAGRAM_GROUP_CODE" val="l1-1"/>
  <p:tag name="KSO_WM_UNIT_TYPE" val="l_i"/>
  <p:tag name="KSO_WM_UNIT_INDEX" val="1_1"/>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quot;colorType&quot;:1,&quot;foreColorIndex&quot;:5,&quot;pos&quot;:0,&quot;transparency&quot;:0.8500000238418579},{&quot;brightness&quot;:0,&quot;colorType&quot;:1,&quot;foreColorIndex&quot;:5,&quot;pos&quot;:1,&quot;transparency&quot;:1}],&quot;type&quot;:3},&quot;glow&quot;:{&quot;colorType&quot;:0},&quot;line&quot;:{&quot;gradient&quot;:[{&quot;brightness&quot;:0,&quot;colorType&quot;:1,&quot;foreColorIndex&quot;:5,&quot;pos&quot;:0,&quot;transparency&quot;:0},{&quot;brightness&quot;:0,&quot;colorType&quot;:1,&quot;foreColorIndex&quot;:5,&quot;pos&quot;:0.8700000047683716,&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1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1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1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1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14.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1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1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1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1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1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2"/>
  <p:tag name="KSO_WM_TEMPLATE_CATEGORY" val="diagram"/>
  <p:tag name="KSO_WM_TEMPLATE_INDEX" val="20231731"/>
  <p:tag name="KSO_WM_UNIT_LAYERLEVEL" val="1_1"/>
  <p:tag name="KSO_WM_TAG_VERSION" val="3.0"/>
  <p:tag name="KSO_WM_DIAGRAM_GROUP_CODE" val="l1-1"/>
  <p:tag name="KSO_WM_UNIT_TYPE" val="l_i"/>
  <p:tag name="KSO_WM_UNIT_INDEX" val="1_2"/>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199999988079071,&quot;colorType&quot;:1,&quot;foreColorIndex&quot;:5,&quot;pos&quot;:0.009999999776482582,&quot;transparency&quot;:0},{&quot;brightness&quot;:-0.09000000357627869,&quot;colorType&quot;:1,&quot;foreColorIndex&quot;:5,&quot;pos&quot;:0.7799999713897705,&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2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2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2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2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2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3"/>
  <p:tag name="KSO_WM_TEMPLATE_CATEGORY" val="diagram"/>
  <p:tag name="KSO_WM_TEMPLATE_INDEX" val="20231731"/>
  <p:tag name="KSO_WM_UNIT_LAYERLEVEL" val="1_1"/>
  <p:tag name="KSO_WM_TAG_VERSION" val="3.0"/>
  <p:tag name="KSO_WM_DIAGRAM_GROUP_CODE" val="l1-1"/>
  <p:tag name="KSO_WM_UNIT_TYPE" val="l_i"/>
  <p:tag name="KSO_WM_UNIT_INDEX" val="1_3"/>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4000000059604645,&quot;colorType&quot;:1,&quot;foreColorIndex&quot;:5,&quot;pos&quot;:0.1899999976158142,&quot;transparency&quot;:0},{&quot;brightness&quot;:0,&quot;colorType&quot;:1,&quot;foreColorIndex&quot;:5,&quot;pos&quot;:0.9200000166893005,&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3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3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3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3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34.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3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3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2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3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4"/>
  <p:tag name="KSO_WM_TEMPLATE_CATEGORY" val="diagram"/>
  <p:tag name="KSO_WM_TEMPLATE_INDEX" val="20231731"/>
  <p:tag name="KSO_WM_UNIT_LAYERLEVEL" val="1_1"/>
  <p:tag name="KSO_WM_TAG_VERSION" val="3.0"/>
  <p:tag name="KSO_WM_DIAGRAM_GROUP_CODE" val="l1-1"/>
  <p:tag name="KSO_WM_UNIT_TYPE" val="l_i"/>
  <p:tag name="KSO_WM_UNIT_INDEX" val="1_4"/>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5,&quot;colorType&quot;:1,&quot;foreColorIndex&quot;:5,&quot;pos&quot;:0,&quot;transparency&quot;:0},{&quot;brightness&quot;:0.14000000059604645,&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4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4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2.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4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4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4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5"/>
  <p:tag name="KSO_WM_TEMPLATE_CATEGORY" val="diagram"/>
  <p:tag name="KSO_WM_TEMPLATE_INDEX" val="20231731"/>
  <p:tag name="KSO_WM_UNIT_LAYERLEVEL" val="1_1"/>
  <p:tag name="KSO_WM_TAG_VERSION" val="3.0"/>
  <p:tag name="KSO_WM_DIAGRAM_GROUP_CODE" val="l1-1"/>
  <p:tag name="KSO_WM_UNIT_TYPE" val="l_i"/>
  <p:tag name="KSO_WM_UNIT_INDEX" val="1_5"/>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5,&quot;colorType&quot;:1,&quot;foreColorIndex&quot;:5,&quot;pos&quot;:0.36000001430511475,&quot;transparency&quot;:0},{&quot;brightness&quot;:0.30000001192092896,&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5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2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5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5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5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56.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5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5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5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36.8}"/>
</p:tagLst>
</file>

<file path=ppt/tags/tag1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6"/>
  <p:tag name="KSO_WM_TEMPLATE_CATEGORY" val="diagram"/>
  <p:tag name="KSO_WM_TEMPLATE_INDEX" val="20231731"/>
  <p:tag name="KSO_WM_UNIT_LAYERLEVEL" val="1_1"/>
  <p:tag name="KSO_WM_TAG_VERSION" val="3.0"/>
  <p:tag name="KSO_WM_DIAGRAM_GROUP_CODE" val="l1-1"/>
  <p:tag name="KSO_WM_UNIT_TYPE" val="l_i"/>
  <p:tag name="KSO_WM_UNIT_INDEX" val="1_6"/>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4000000059604645,&quot;colorType&quot;:1,&quot;foreColorIndex&quot;:5,&quot;pos&quot;:0.009999999776482582,&quot;transparency&quot;:0},{&quot;brightness&quot;:0,&quot;colorType&quot;:1,&quot;foreColorIndex&quot;:5,&quot;pos&quot;:0.9200000166893005,&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6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36.8}"/>
</p:tagLst>
</file>

<file path=ppt/tags/tag12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7"/>
  <p:tag name="KSO_WM_TEMPLATE_CATEGORY" val="diagram"/>
  <p:tag name="KSO_WM_TEMPLATE_INDEX" val="20231731"/>
  <p:tag name="KSO_WM_UNIT_LAYERLEVEL" val="1_1"/>
  <p:tag name="KSO_WM_TAG_VERSION" val="3.0"/>
  <p:tag name="KSO_WM_DIAGRAM_GROUP_CODE" val="l1-1"/>
  <p:tag name="KSO_WM_UNIT_TYPE" val="l_i"/>
  <p:tag name="KSO_WM_UNIT_INDEX" val="1_7"/>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5,&quot;colorType&quot;:1,&quot;foreColorIndex&quot;:5,&quot;pos&quot;:0.2800000011920929,&quot;transparency&quot;:0},{&quot;brightness&quot;:0.30000001192092896,&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8"/>
  <p:tag name="KSO_WM_TEMPLATE_CATEGORY" val="diagram"/>
  <p:tag name="KSO_WM_TEMPLATE_INDEX" val="20231731"/>
  <p:tag name="KSO_WM_UNIT_LAYERLEVEL" val="1_1"/>
  <p:tag name="KSO_WM_TAG_VERSION" val="3.0"/>
  <p:tag name="KSO_WM_DIAGRAM_GROUP_CODE" val="l1-1"/>
  <p:tag name="KSO_WM_UNIT_TYPE" val="l_i"/>
  <p:tag name="KSO_WM_UNIT_INDEX" val="1_8"/>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44999998807907104,&quot;colorType&quot;:1,&quot;foreColorIndex&quot;:5,&quot;pos&quot;:0,&quot;transparency&quot;:0},{&quot;brightness&quot;:0,&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9"/>
  <p:tag name="KSO_WM_TEMPLATE_CATEGORY" val="diagram"/>
  <p:tag name="KSO_WM_TEMPLATE_INDEX" val="20231731"/>
  <p:tag name="KSO_WM_UNIT_LAYERLEVEL" val="1_1"/>
  <p:tag name="KSO_WM_TAG_VERSION" val="3.0"/>
  <p:tag name="KSO_WM_DIAGRAM_GROUP_CODE" val="l1-1"/>
  <p:tag name="KSO_WM_UNIT_TYPE" val="l_i"/>
  <p:tag name="KSO_WM_UNIT_INDEX" val="1_9"/>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6399999856948853,&quot;colorType&quot;:1,&quot;foreColorIndex&quot;:5,&quot;pos&quot;:0,&quot;transparency&quot;:0},{&quot;brightness&quot;:0.23000000417232513,&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3,&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2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0"/>
  <p:tag name="KSO_WM_TEMPLATE_CATEGORY" val="diagram"/>
  <p:tag name="KSO_WM_TEMPLATE_INDEX" val="20231731"/>
  <p:tag name="KSO_WM_UNIT_LAYERLEVEL" val="1_1"/>
  <p:tag name="KSO_WM_TAG_VERSION" val="3.0"/>
  <p:tag name="KSO_WM_DIAGRAM_GROUP_CODE" val="l1-1"/>
  <p:tag name="KSO_WM_UNIT_TYPE" val="l_i"/>
  <p:tag name="KSO_WM_UNIT_INDEX" val="1_10"/>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3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1"/>
  <p:tag name="KSO_WM_TEMPLATE_CATEGORY" val="diagram"/>
  <p:tag name="KSO_WM_TEMPLATE_INDEX" val="20231731"/>
  <p:tag name="KSO_WM_UNIT_LAYERLEVEL" val="1_1"/>
  <p:tag name="KSO_WM_TAG_VERSION" val="3.0"/>
  <p:tag name="KSO_WM_DIAGRAM_GROUP_CODE" val="l1-1"/>
  <p:tag name="KSO_WM_UNIT_TYPE" val="l_i"/>
  <p:tag name="KSO_WM_UNIT_INDEX" val="1_11"/>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quot;colorType&quot;:1,&quot;foreColorIndex&quot;:5,&quot;pos&quot;:0,&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31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1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1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1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2"/>
  <p:tag name="KSO_WM_TEMPLATE_CATEGORY" val="diagram"/>
  <p:tag name="KSO_WM_TEMPLATE_INDEX" val="20231731"/>
  <p:tag name="KSO_WM_UNIT_LAYERLEVEL" val="1_1"/>
  <p:tag name="KSO_WM_TAG_VERSION" val="3.0"/>
  <p:tag name="KSO_WM_DIAGRAM_GROUP_CODE" val="l1-1"/>
  <p:tag name="KSO_WM_UNIT_TYPE" val="l_i"/>
  <p:tag name="KSO_WM_UNIT_INDEX" val="1_12"/>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type&quot;:0},&quot;glow&quot;:{&quot;colorType&quot;:0},&quot;line&quot;:{&quot;gradient&quot;:[{&quot;brightness&quot;:0.4000000059604645,&quot;colorType&quot;:1,&quot;foreColorIndex&quot;:5,&quot;pos&quot;:0.009999999776482582,&quot;transparency&quot;:0},{&quot;brightness&quot;:0,&quot;colorType&quot;:1,&quot;foreColorIndex&quot;:5,&quot;pos&quot;:1,&quot;transparency&quot;:1}],&quot;type&quot;:2},&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DIAGRAM_USE_COLOR_VALUE" val="{&quot;color_scheme&quot;:1,&quot;color_type&quot;:1,&quot;theme_color_indexes&quot;:[5,6,5,6,5,6]}"/>
</p:tagLst>
</file>

<file path=ppt/tags/tag132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2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2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2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3"/>
  <p:tag name="KSO_WM_TEMPLATE_CATEGORY" val="diagram"/>
  <p:tag name="KSO_WM_TEMPLATE_INDEX" val="20231731"/>
  <p:tag name="KSO_WM_UNIT_LAYERLEVEL" val="1_1"/>
  <p:tag name="KSO_WM_TAG_VERSION" val="3.0"/>
  <p:tag name="KSO_WM_DIAGRAM_GROUP_CODE" val="l1-1"/>
  <p:tag name="KSO_WM_UNIT_TYPE" val="l_i"/>
  <p:tag name="KSO_WM_UNIT_INDEX" val="1_13"/>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25,&quot;colorType&quot;:1,&quot;foreColorIndex&quot;:5,&quot;pos&quot;:0.009999999776482582,&quot;transparency&quot;:0},{&quot;brightness&quot;:0,&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33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3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3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3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3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diagram20231731_1*l_i*1_14"/>
  <p:tag name="KSO_WM_TEMPLATE_CATEGORY" val="diagram"/>
  <p:tag name="KSO_WM_TEMPLATE_INDEX" val="20231731"/>
  <p:tag name="KSO_WM_UNIT_LAYERLEVEL" val="1_1"/>
  <p:tag name="KSO_WM_TAG_VERSION" val="3.0"/>
  <p:tag name="KSO_WM_DIAGRAM_GROUP_CODE" val="l1-1"/>
  <p:tag name="KSO_WM_UNIT_TYPE" val="l_i"/>
  <p:tag name="KSO_WM_UNIT_INDEX" val="1_14"/>
  <p:tag name="KSO_WM_DIAGRAM_VERSION" val="3"/>
  <p:tag name="KSO_WM_DIAGRAM_COLOR_TRICK" val="1"/>
  <p:tag name="KSO_WM_DIAGRAM_COLOR_TEXT_CAN_REMOVE" val="n"/>
  <p:tag name="KSO_WM_DIAGRAM_MAX_ITEMCNT" val="6"/>
  <p:tag name="KSO_WM_DIAGRAM_MIN_ITEMCNT" val="2"/>
  <p:tag name="KSO_WM_DIAGRAM_VIRTUALLY_FRAME" val="{&quot;height&quot;:322.26904296875,&quot;left&quot;:67.60000610351562,&quot;top&quot;:167.515478515625,&quot;width&quot;:824.7999877929688}"/>
  <p:tag name="KSO_WM_DIAGRAM_COLOR_MATCH_VALUE" val="{&quot;shape&quot;:{&quot;fill&quot;:{&quot;gradient&quot;:[{&quot;brightness&quot;:0.800000011920929,&quot;colorType&quot;:1,&quot;foreColorIndex&quot;:5,&quot;pos&quot;:0.009999999776482582,&quot;transparency&quot;:0},{&quot;brightness&quot;:0,&quot;colorType&quot;:1,&quot;foreColorIndex&quot;:5,&quot;pos&quot;:1,&quot;transparency&quot;:0}],&quot;type&quot;:3},&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3"/>
  <p:tag name="KSO_WM_DIAGRAM_USE_COLOR_VALUE" val="{&quot;color_scheme&quot;:1,&quot;color_type&quot;:1,&quot;theme_color_indexes&quot;:[5,6,5,6,5,6]}"/>
</p:tagLst>
</file>

<file path=ppt/tags/tag134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4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4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23.9249606299212}"/>
</p:tagLst>
</file>

<file path=ppt/tags/tag134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23.9249606299212}"/>
</p:tagLst>
</file>

<file path=ppt/tags/tag13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3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3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62.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6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6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36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68.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6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37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3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86.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8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8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39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9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39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94.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9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39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3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39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4.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40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40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402.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40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40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0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407.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49.92503937007874,&quot;top&quot;:158.9,&quot;width&quot;:645.1749606299212}"/>
</p:tagLst>
</file>

<file path=ppt/tags/tag140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49.92503937007874,&quot;top&quot;:158.9,&quot;width&quot;:645.1749606299212}"/>
</p:tagLst>
</file>

<file path=ppt/tags/tag14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4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3.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34.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35.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3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40.9749606299213}"/>
</p:tagLst>
</file>

<file path=ppt/tags/tag1439.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440.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41.xml><?xml version="1.0" encoding="utf-8"?>
<p:tagLst xmlns:a="http://schemas.openxmlformats.org/drawingml/2006/main" xmlns:r="http://schemas.openxmlformats.org/officeDocument/2006/relationships" xmlns:p="http://schemas.openxmlformats.org/presentationml/2006/main">
  <p:tag name="KSO_WM_DIAGRAM_VIRTUALLY_FRAME" val="{&quot;height&quot;:341.65,&quot;left&quot;:153.97503937007872,&quot;top&quot;:158.9,&quot;width&quot;:540.9749606299213}"/>
</p:tagLst>
</file>

<file path=ppt/tags/tag144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41.65,&quot;left&quot;:153.97503937007872,&quot;top&quot;:158.9,&quot;width&quot;:540.9749606299213}"/>
</p:tagLst>
</file>

<file path=ppt/tags/tag14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4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4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4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15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5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5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9.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5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5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5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5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5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5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3.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5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60.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6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6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65.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6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6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6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6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71.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72.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73.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7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1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7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7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7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18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81.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18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1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2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2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2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2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29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2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3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3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32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a="http://schemas.openxmlformats.org/drawingml/2006/main" xmlns:r="http://schemas.openxmlformats.org/officeDocument/2006/relationships" xmlns:p="http://schemas.openxmlformats.org/presentationml/2006/main">
  <p:tag name="KSO_WM_DIAGRAM_VIRTUALLY_FRAME" val="{&quot;height&quot;:374.85,&quot;left&quot;:98.5,&quot;top&quot;:119.5,&quot;width&quot;:787.3}"/>
</p:tagLst>
</file>

<file path=ppt/tags/tag3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DIAGRAM_VIRTUALLY_FRAME" val="{&quot;height&quot;:374.85,&quot;left&quot;:98.5,&quot;top&quot;:119.5,&quot;width&quot;:787.3}"/>
</p:tagLst>
</file>

<file path=ppt/tags/tag3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35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3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3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8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3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4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4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4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3.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4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4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4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46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4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4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5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5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52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5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5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55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5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5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8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5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6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6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3.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6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6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275.55,&quot;left&quot;:157.12503937007872,&quot;top&quot;:193.75,&quot;width&quot;:533.65}"/>
</p:tagLst>
</file>

<file path=ppt/tags/tag6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9.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6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3.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6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70.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7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7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7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7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7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7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7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7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7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7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4.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7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7.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7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DIAGRAM_VIRTUALLY_FRAME" val="{&quot;height&quot;:334.2,&quot;left&quot;:157.12503937007872,&quot;top&quot;:135.1,&quot;width&quot;:533.65}"/>
</p:tagLst>
</file>

<file path=ppt/tags/tag7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 name="KSO_WM_DIAGRAM_VIRTUALLY_FRAME" val="{&quot;height&quot;:334.2,&quot;left&quot;:157.12503937007872,&quot;top&quot;:135.1,&quot;width&quot;:533.65}"/>
</p:tagLst>
</file>

<file path=ppt/tags/tag8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UNIT_LINE_FORE_SCHEMECOLOR_INDEX_BRIGHTNESS" val="0.35"/>
  <p:tag name="KSO_WM_UNIT_LINE_FILL_TYPE" val="2"/>
  <p:tag name="KSO_WM_UNIT_HIGHLIGHT" val="0"/>
  <p:tag name="KSO_WM_UNIT_COMPATIBLE" val="0"/>
  <p:tag name="KSO_WM_UNIT_DIAGRAM_ISNUMVISUAL" val="0"/>
  <p:tag name="KSO_WM_UNIT_DIAGRAM_ISREFERUNIT" val="0"/>
  <p:tag name="KSO_WM_UNIT_ID" val="diagram20231058_5*l_i*1_1"/>
  <p:tag name="KSO_WM_TEMPLATE_CATEGORY" val="diagram"/>
  <p:tag name="KSO_WM_TEMPLATE_INDEX" val="20231058"/>
  <p:tag name="KSO_WM_UNIT_LAYERLEVEL" val="1_1"/>
  <p:tag name="KSO_WM_TAG_VERSION" val="3.0"/>
  <p:tag name="KSO_WM_UNIT_TYPE" val="l_i"/>
  <p:tag name="KSO_WM_UNIT_INDEX" val="1_1"/>
  <p:tag name="KSO_WM_DIAGRAM_GROUP_CODE" val="l1-1"/>
  <p:tag name="KSO_WM_DIAGRAM_VERSION" val="3"/>
  <p:tag name="KSO_WM_DIAGRAM_COLOR_TRICK" val="4"/>
  <p:tag name="KSO_WM_DIAGRAM_COLOR_TEXT_CAN_REMOVE" val="n"/>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solidLine&quot;:{&quot;brightness&quot;:0.5,&quot;colorType&quot;:1,&quot;foreColorIndex&quot;:15,&quot;transparency&quot;:0.800000011920929},&quot;type&quot;:1},&quot;shadow&quot;:{&quot;colorType&quot;:0},&quot;threeD&quot;:{&quot;curvedSurface&quot;:{&quot;brightness&quot;:0,&quot;colorType&quot;:2,&quot;rgb&quot;:&quot;#000000&quot;},&quot;depth&quot;:{&quot;colorType&quot;:0}}},&quot;text&quot;:{&quot;fill&quot;:{},&quot;glow&quot;:{},&quot;line&quot;:{},&quot;shadow&quot;:{},&quot;threeD&quot;:{}}}"/>
  <p:tag name="KSO_WM_BEAUTIFY_FLAG" val="#wm#"/>
  <p:tag name="KSO_WM_UNIT_LINE_FORE_SCHEMECOLOR_INDEX" val="15"/>
  <p:tag name="KSO_WM_DIAGRAM_USE_COLOR_VALUE" val="{&quot;color_scheme&quot;:1,&quot;color_type&quot;:1,&quot;theme_color_indexes&quot;:[5,6,5,6,5,6]}"/>
</p:tagLst>
</file>

<file path=ppt/tags/tag8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8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8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1_1"/>
  <p:tag name="KSO_WM_UNIT_ID" val="diagram20231058_5*l_h_a*1_1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5,&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8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UNIT_SHADOW_SCHEMECOLOR_INDEX_BRIGHTNESS" val="-0.25"/>
  <p:tag name="KSO_WM_UNIT_SHADOW_SCHEMECOLOR_INDEX" val="5"/>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1_2"/>
  <p:tag name="KSO_WM_TEMPLATE_CATEGORY" val="diagram"/>
  <p:tag name="KSO_WM_TEMPLATE_INDEX" val="20231058"/>
  <p:tag name="KSO_WM_UNIT_LAYERLEVEL" val="1_1_1"/>
  <p:tag name="KSO_WM_TAG_VERSION" val="3.0"/>
  <p:tag name="KSO_WM_UNIT_TYPE" val="l_h_i"/>
  <p:tag name="KSO_WM_UNIT_INDEX" val="1_1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5,&quot;transparency&quot;:0},&quot;type&quot;:1},&quot;glow&quot;:{&quot;colorType&quot;:0},&quot;line&quot;:{&quot;type&quot;:0},&quot;shadow&quot;:{&quot;brightness&quot;:-0.25,&quot;colorType&quot;:1,&quot;foreColorIndex&quot;:5,&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5"/>
  <p:tag name="KSO_WM_UNIT_FILL_FORE_SCHEMECOLOR_INDEX_BRIGHTNESS" val="0"/>
  <p:tag name="KSO_WM_DIAGRAM_USE_COLOR_VALUE" val="{&quot;color_scheme&quot;:1,&quot;color_type&quot;:1,&quot;theme_color_indexes&quot;:[5,6,5,6,5,6]}"/>
</p:tagLst>
</file>

<file path=ppt/tags/tag8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5"/>
  <p:tag name="KSO_WM_UNIT_FILL_FORE_SCHEMECOLOR_INDEX_1_POS" val="0"/>
  <p:tag name="KSO_WM_UNIT_FILL_FORE_SCHEMECOLOR_INDEX_1_TRANS" val="0"/>
  <p:tag name="KSO_WM_UNIT_FILL_FORE_SCHEMECOLOR_INDEX_2_BRIGHTNESS" val="0"/>
  <p:tag name="KSO_WM_UNIT_FILL_FORE_SCHEMECOLOR_INDEX_2" val="5"/>
  <p:tag name="KSO_WM_UNIT_FILL_FORE_SCHEMECOLOR_INDEX_2_POS" val="0.9"/>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5"/>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1_1"/>
  <p:tag name="KSO_WM_TEMPLATE_CATEGORY" val="diagram"/>
  <p:tag name="KSO_WM_TEMPLATE_INDEX" val="20231058"/>
  <p:tag name="KSO_WM_UNIT_LAYERLEVEL" val="1_1_1"/>
  <p:tag name="KSO_WM_TAG_VERSION" val="3.0"/>
  <p:tag name="KSO_WM_UNIT_TYPE" val="l_h_i"/>
  <p:tag name="KSO_WM_UNIT_INDEX" val="1_1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5,&quot;pos&quot;:0,&quot;transparency&quot;:0},{&quot;brightness&quot;:0,&quot;colorType&quot;:1,&quot;foreColorIndex&quot;:5,&quot;pos&quot;:0.8999999761581421,&quot;transparency&quot;:0}],&quot;type&quot;:3},&quot;glow&quot;:{&quot;colorType&quot;:0},&quot;line&quot;:{&quot;type&quot;:0},&quot;shadow&quot;:{&quot;brightness&quot;:-0.25,&quot;colorType&quot;:1,&quot;foreColorIndex&quot;:5,&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84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8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3.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8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UNIT_SHADOW_SCHEMECOLOR_INDEX_BRIGHTNESS" val="-0.25"/>
  <p:tag name="KSO_WM_UNIT_SHADOW_SCHEMECOLOR_INDEX" val="6"/>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2_2"/>
  <p:tag name="KSO_WM_TEMPLATE_CATEGORY" val="diagram"/>
  <p:tag name="KSO_WM_TEMPLATE_INDEX" val="20231058"/>
  <p:tag name="KSO_WM_UNIT_LAYERLEVEL" val="1_1_1"/>
  <p:tag name="KSO_WM_TAG_VERSION" val="3.0"/>
  <p:tag name="KSO_WM_UNIT_TYPE" val="l_h_i"/>
  <p:tag name="KSO_WM_UNIT_INDEX" val="1_2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6,&quot;transparency&quot;:0},&quot;type&quot;:1},&quot;glow&quot;:{&quot;colorType&quot;:0},&quot;line&quot;:{&quot;type&quot;:0},&quot;shadow&quot;:{&quot;brightness&quot;:-0.25,&quot;colorType&quot;:1,&quot;foreColorIndex&quot;:6,&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6"/>
  <p:tag name="KSO_WM_UNIT_FILL_FORE_SCHEMECOLOR_INDEX_BRIGHTNESS" val="0"/>
  <p:tag name="KSO_WM_DIAGRAM_USE_COLOR_VALUE" val="{&quot;color_scheme&quot;:1,&quot;color_type&quot;:1,&quot;theme_color_indexes&quot;:[5,6,5,6,5,6]}"/>
</p:tagLst>
</file>

<file path=ppt/tags/tag8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6"/>
  <p:tag name="KSO_WM_UNIT_FILL_FORE_SCHEMECOLOR_INDEX_1_POS" val="0"/>
  <p:tag name="KSO_WM_UNIT_FILL_FORE_SCHEMECOLOR_INDEX_1_TRANS" val="0"/>
  <p:tag name="KSO_WM_UNIT_FILL_FORE_SCHEMECOLOR_INDEX_2_BRIGHTNESS" val="0"/>
  <p:tag name="KSO_WM_UNIT_FILL_FORE_SCHEMECOLOR_INDEX_2" val="6"/>
  <p:tag name="KSO_WM_UNIT_FILL_FORE_SCHEMECOLOR_INDEX_2_POS" val="0.9"/>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6"/>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2_1"/>
  <p:tag name="KSO_WM_TEMPLATE_CATEGORY" val="diagram"/>
  <p:tag name="KSO_WM_TEMPLATE_INDEX" val="20231058"/>
  <p:tag name="KSO_WM_UNIT_LAYERLEVEL" val="1_1_1"/>
  <p:tag name="KSO_WM_TAG_VERSION" val="3.0"/>
  <p:tag name="KSO_WM_UNIT_TYPE" val="l_h_i"/>
  <p:tag name="KSO_WM_UNIT_INDEX" val="1_2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6,&quot;pos&quot;:0,&quot;transparency&quot;:0},{&quot;brightness&quot;:0,&quot;colorType&quot;:1,&quot;foreColorIndex&quot;:6,&quot;pos&quot;:0.8999999761581421,&quot;transparency&quot;:0}],&quot;type&quot;:3},&quot;glow&quot;:{&quot;colorType&quot;:0},&quot;line&quot;:{&quot;type&quot;:0},&quot;shadow&quot;:{&quot;brightness&quot;:-0.25,&quot;colorType&quot;:1,&quot;foreColorIndex&quot;:6,&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8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2_1"/>
  <p:tag name="KSO_WM_UNIT_ID" val="diagram20231058_5*l_h_a*1_2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6,&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8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xml><?xml version="1.0" encoding="utf-8"?>
<p:tagLst xmlns:a="http://schemas.openxmlformats.org/drawingml/2006/main" xmlns:r="http://schemas.openxmlformats.org/officeDocument/2006/relationships" xmlns:p="http://schemas.openxmlformats.org/presentationml/2006/main">
  <p:tag name="KSO_WM_UNIT_SHADOW_SCHEMECOLOR_INDEX_BRIGHTNESS" val="-0.5"/>
  <p:tag name="KSO_WM_UNIT_SHADOW_SCHEMECOLOR_INDEX" val="7"/>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3_2"/>
  <p:tag name="KSO_WM_TEMPLATE_CATEGORY" val="diagram"/>
  <p:tag name="KSO_WM_TEMPLATE_INDEX" val="20231058"/>
  <p:tag name="KSO_WM_UNIT_LAYERLEVEL" val="1_1_1"/>
  <p:tag name="KSO_WM_TAG_VERSION" val="3.0"/>
  <p:tag name="KSO_WM_UNIT_TYPE" val="l_h_i"/>
  <p:tag name="KSO_WM_UNIT_INDEX" val="1_3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7,&quot;transparency&quot;:0},&quot;type&quot;:1},&quot;glow&quot;:{&quot;colorType&quot;:0},&quot;line&quot;:{&quot;type&quot;:0},&quot;shadow&quot;:{&quot;brightness&quot;:-0.5,&quot;colorType&quot;:1,&quot;foreColorIndex&quot;:7,&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7"/>
  <p:tag name="KSO_WM_UNIT_FILL_FORE_SCHEMECOLOR_INDEX_BRIGHTNESS" val="0"/>
  <p:tag name="KSO_WM_DIAGRAM_USE_COLOR_VALUE" val="{&quot;color_scheme&quot;:1,&quot;color_type&quot;:1,&quot;theme_color_indexes&quot;:[5,6,5,6,5,6]}"/>
</p:tagLst>
</file>

<file path=ppt/tags/tag8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7"/>
  <p:tag name="KSO_WM_UNIT_FILL_FORE_SCHEMECOLOR_INDEX_1_POS" val="0"/>
  <p:tag name="KSO_WM_UNIT_FILL_FORE_SCHEMECOLOR_INDEX_1_TRANS" val="0"/>
  <p:tag name="KSO_WM_UNIT_FILL_FORE_SCHEMECOLOR_INDEX_2_BRIGHTNESS" val="0"/>
  <p:tag name="KSO_WM_UNIT_FILL_FORE_SCHEMECOLOR_INDEX_2" val="7"/>
  <p:tag name="KSO_WM_UNIT_FILL_FORE_SCHEMECOLOR_INDEX_2_POS" val="0.8"/>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7"/>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3_1"/>
  <p:tag name="KSO_WM_TEMPLATE_CATEGORY" val="diagram"/>
  <p:tag name="KSO_WM_TEMPLATE_INDEX" val="20231058"/>
  <p:tag name="KSO_WM_UNIT_LAYERLEVEL" val="1_1_1"/>
  <p:tag name="KSO_WM_TAG_VERSION" val="3.0"/>
  <p:tag name="KSO_WM_UNIT_TYPE" val="l_h_i"/>
  <p:tag name="KSO_WM_UNIT_INDEX" val="1_3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7,&quot;pos&quot;:0,&quot;transparency&quot;:0},{&quot;brightness&quot;:0,&quot;colorType&quot;:1,&quot;foreColorIndex&quot;:7,&quot;pos&quot;:0.800000011920929,&quot;transparency&quot;:0}],&quot;type&quot;:3},&quot;glow&quot;:{&quot;colorType&quot;:0},&quot;line&quot;:{&quot;type&quot;:0},&quot;shadow&quot;:{&quot;brightness&quot;:-0.25,&quot;colorType&quot;:1,&quot;foreColorIndex&quot;:7,&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8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DIAGRAM_VIRTUALLY_FRAME" val="{&quot;height&quot;:275.55,&quot;left&quot;:157.12503937007872,&quot;top&quot;:193.75,&quot;width&quot;:533.65}"/>
</p:tagLst>
</file>

<file path=ppt/tags/tag90.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3_1"/>
  <p:tag name="KSO_WM_UNIT_ID" val="diagram20231058_5*l_h_a*1_3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7,&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9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4_1"/>
  <p:tag name="KSO_WM_UNIT_ID" val="diagram20231058_5*l_h_a*1_4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8,&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9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2.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UNIT_SHADOW_SCHEMECOLOR_INDEX_BRIGHTNESS" val="-0.25"/>
  <p:tag name="KSO_WM_UNIT_SHADOW_SCHEMECOLOR_INDEX" val="8"/>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4_2"/>
  <p:tag name="KSO_WM_TEMPLATE_CATEGORY" val="diagram"/>
  <p:tag name="KSO_WM_TEMPLATE_INDEX" val="20231058"/>
  <p:tag name="KSO_WM_UNIT_LAYERLEVEL" val="1_1_1"/>
  <p:tag name="KSO_WM_TAG_VERSION" val="3.0"/>
  <p:tag name="KSO_WM_UNIT_TYPE" val="l_h_i"/>
  <p:tag name="KSO_WM_UNIT_INDEX" val="1_4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8,&quot;transparency&quot;:0},&quot;type&quot;:1},&quot;glow&quot;:{&quot;colorType&quot;:0},&quot;line&quot;:{&quot;type&quot;:0},&quot;shadow&quot;:{&quot;brightness&quot;:-0.25,&quot;colorType&quot;:1,&quot;foreColorIndex&quot;:8,&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8"/>
  <p:tag name="KSO_WM_UNIT_FILL_FORE_SCHEMECOLOR_INDEX_BRIGHTNESS" val="0"/>
  <p:tag name="KSO_WM_DIAGRAM_USE_COLOR_VALUE" val="{&quot;color_scheme&quot;:1,&quot;color_type&quot;:1,&quot;theme_color_indexes&quot;:[5,6,5,6,5,6]}"/>
</p:tagLst>
</file>

<file path=ppt/tags/tag920.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8"/>
  <p:tag name="KSO_WM_UNIT_FILL_FORE_SCHEMECOLOR_INDEX_1_POS" val="0"/>
  <p:tag name="KSO_WM_UNIT_FILL_FORE_SCHEMECOLOR_INDEX_1_TRANS" val="0"/>
  <p:tag name="KSO_WM_UNIT_FILL_FORE_SCHEMECOLOR_INDEX_2_BRIGHTNESS" val="0"/>
  <p:tag name="KSO_WM_UNIT_FILL_FORE_SCHEMECOLOR_INDEX_2" val="8"/>
  <p:tag name="KSO_WM_UNIT_FILL_FORE_SCHEMECOLOR_INDEX_2_POS" val="0.9"/>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8"/>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4_1"/>
  <p:tag name="KSO_WM_TEMPLATE_CATEGORY" val="diagram"/>
  <p:tag name="KSO_WM_TEMPLATE_INDEX" val="20231058"/>
  <p:tag name="KSO_WM_UNIT_LAYERLEVEL" val="1_1_1"/>
  <p:tag name="KSO_WM_TAG_VERSION" val="3.0"/>
  <p:tag name="KSO_WM_UNIT_TYPE" val="l_h_i"/>
  <p:tag name="KSO_WM_UNIT_INDEX" val="1_4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8,&quot;pos&quot;:0,&quot;transparency&quot;:0},{&quot;brightness&quot;:0,&quot;colorType&quot;:1,&quot;foreColorIndex&quot;:8,&quot;pos&quot;:0.8999999761581421,&quot;transparency&quot;:0}],&quot;type&quot;:3},&quot;glow&quot;:{&quot;colorType&quot;:0},&quot;line&quot;:{&quot;type&quot;:0},&quot;shadow&quot;:{&quot;brightness&quot;:-0.25,&quot;colorType&quot;:1,&quot;foreColorIndex&quot;:8,&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9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5_1"/>
  <p:tag name="KSO_WM_UNIT_ID" val="diagram20231058_5*l_h_a*1_5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9,&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9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UNIT_SHADOW_SCHEMECOLOR_INDEX_BRIGHTNESS" val="-0.25"/>
  <p:tag name="KSO_WM_UNIT_SHADOW_SCHEMECOLOR_INDEX" val="8"/>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5_2"/>
  <p:tag name="KSO_WM_TEMPLATE_CATEGORY" val="diagram"/>
  <p:tag name="KSO_WM_TEMPLATE_INDEX" val="20231058"/>
  <p:tag name="KSO_WM_UNIT_LAYERLEVEL" val="1_1_1"/>
  <p:tag name="KSO_WM_TAG_VERSION" val="3.0"/>
  <p:tag name="KSO_WM_UNIT_TYPE" val="l_h_i"/>
  <p:tag name="KSO_WM_UNIT_INDEX" val="1_5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9,&quot;transparency&quot;:0},&quot;type&quot;:1},&quot;glow&quot;:{&quot;colorType&quot;:0},&quot;line&quot;:{&quot;type&quot;:0},&quot;shadow&quot;:{&quot;brightness&quot;:-0.25,&quot;colorType&quot;:1,&quot;foreColorIndex&quot;:9,&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9"/>
  <p:tag name="KSO_WM_UNIT_FILL_FORE_SCHEMECOLOR_INDEX_BRIGHTNESS" val="0"/>
  <p:tag name="KSO_WM_DIAGRAM_USE_COLOR_VALUE" val="{&quot;color_scheme&quot;:1,&quot;color_type&quot;:1,&quot;theme_color_indexes&quot;:[5,6,5,6,5,6]}"/>
</p:tagLst>
</file>

<file path=ppt/tags/tag9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6.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8"/>
  <p:tag name="KSO_WM_UNIT_FILL_FORE_SCHEMECOLOR_INDEX_1_POS" val="0"/>
  <p:tag name="KSO_WM_UNIT_FILL_FORE_SCHEMECOLOR_INDEX_1_TRANS" val="0"/>
  <p:tag name="KSO_WM_UNIT_FILL_FORE_SCHEMECOLOR_INDEX_2_BRIGHTNESS" val="0"/>
  <p:tag name="KSO_WM_UNIT_FILL_FORE_SCHEMECOLOR_INDEX_2" val="8"/>
  <p:tag name="KSO_WM_UNIT_FILL_FORE_SCHEMECOLOR_INDEX_2_POS" val="0.9"/>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8"/>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5_1"/>
  <p:tag name="KSO_WM_TEMPLATE_CATEGORY" val="diagram"/>
  <p:tag name="KSO_WM_TEMPLATE_INDEX" val="20231058"/>
  <p:tag name="KSO_WM_UNIT_LAYERLEVEL" val="1_1_1"/>
  <p:tag name="KSO_WM_TAG_VERSION" val="3.0"/>
  <p:tag name="KSO_WM_UNIT_TYPE" val="l_h_i"/>
  <p:tag name="KSO_WM_UNIT_INDEX" val="1_5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9,&quot;pos&quot;:0,&quot;transparency&quot;:0},{&quot;brightness&quot;:0,&quot;colorType&quot;:1,&quot;foreColorIndex&quot;:9,&quot;pos&quot;:0.8999999761581421,&quot;transparency&quot;:0}],&quot;type&quot;:3},&quot;glow&quot;:{&quot;colorType&quot;:0},&quot;line&quot;:{&quot;type&quot;:0},&quot;shadow&quot;:{&quot;brightness&quot;:-0.25,&quot;colorType&quot;:1,&quot;foreColorIndex&quot;:9,&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9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1.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UNIT_ISCONTENTSTITLE" val="0"/>
  <p:tag name="KSO_WM_UNIT_ISNUMDGMTITLE" val="0"/>
  <p:tag name="KSO_WM_UNIT_NOCLEAR" val="0"/>
  <p:tag name="KSO_WM_UNIT_VALUE" val="10"/>
  <p:tag name="KSO_WM_UNIT_HIGHLIGHT" val="0"/>
  <p:tag name="KSO_WM_UNIT_COMPATIBLE" val="0"/>
  <p:tag name="KSO_WM_UNIT_DIAGRAM_ISNUMVISUAL" val="0"/>
  <p:tag name="KSO_WM_UNIT_DIAGRAM_ISREFERUNIT" val="0"/>
  <p:tag name="KSO_WM_UNIT_TYPE" val="l_h_a"/>
  <p:tag name="KSO_WM_UNIT_INDEX" val="1_6_1"/>
  <p:tag name="KSO_WM_UNIT_ID" val="diagram20231058_5*l_h_a*1_6_1"/>
  <p:tag name="KSO_WM_TEMPLATE_CATEGORY" val="diagram"/>
  <p:tag name="KSO_WM_TEMPLATE_INDEX" val="20231058"/>
  <p:tag name="KSO_WM_UNIT_LAYERLEVEL" val="1_1_1"/>
  <p:tag name="KSO_WM_TAG_VERSION" val="3.0"/>
  <p:tag name="KSO_WM_DIAGRAM_VERSION" val="3"/>
  <p:tag name="KSO_WM_DIAGRAM_COLOR_TRICK" val="4"/>
  <p:tag name="KSO_WM_DIAGRAM_COLOR_TEXT_CAN_REMOVE" val="n"/>
  <p:tag name="KSO_WM_UNIT_TEXT_FILL_FORE_SCHEMECOLOR_INDEX_BRIGHTNESS" val="0"/>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type&quot;:0},&quot;glow&quot;:{&quot;colorType&quot;:0},&quot;line&quot;:{&quot;type&quot;:0},&quot;shadow&quot;:{&quot;colorType&quot;:0},&quot;threeD&quot;:{&quot;curvedSurface&quot;:{&quot;brightness&quot;:0,&quot;colorType&quot;:2,&quot;rgb&quot;:&quot;#000000&quot;},&quot;depth&quot;:{&quot;colorType&quot;:0}}},&quot;text&quot;:{&quot;fill&quot;:{&quot;solid&quot;:{&quot;brightness&quot;:0,&quot;colorType&quot;:1,&quot;foreColorIndex&quot;:10,&quot;transparency&quot;:0},&quot;type&quot;:1},&quot;glow&quot;:{&quot;colorType&quot;:0},&quot;line&quot;:{&quot;type&quot;:0},&quot;shadow&quot;:{&quot;colorType&quot;:0},&quot;threeD&quot;:{&quot;curvedSurface&quot;:{&quot;brightness&quot;:0,&quot;colorType&quot;:2,&quot;rgb&quot;:&quot;#000000&quot;},&quot;depth&quot;:{&quot;colorType&quot;:0}}}}"/>
  <p:tag name="KSO_WM_UNIT_TEXT_TYPE" val="1"/>
  <p:tag name="KSO_WM_BEAUTIFY_FLAG" val="#wm#"/>
  <p:tag name="KSO_WM_UNIT_PRESET_TEXT" val="添加标题"/>
  <p:tag name="KSO_WM_UNIT_TEXT_FILL_FORE_SCHEMECOLOR_INDEX" val="1"/>
  <p:tag name="KSO_WM_UNIT_TEXT_FILL_TYPE" val="1"/>
  <p:tag name="KSO_WM_DIAGRAM_USE_COLOR_VALUE" val="{&quot;color_scheme&quot;:1,&quot;color_type&quot;:1,&quot;theme_color_indexes&quot;:[5,6,5,6,5,6]}"/>
</p:tagLst>
</file>

<file path=ppt/tags/tag9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UNIT_SHADOW_SCHEMECOLOR_INDEX_BRIGHTNESS" val="-0.25"/>
  <p:tag name="KSO_WM_UNIT_SHADOW_SCHEMECOLOR_INDEX" val="8"/>
  <p:tag name="KSO_WM_UNIT_TEXT_FILL_FORE_SCHEMECOLOR_INDEX_BRIGHTNESS" val="0"/>
  <p:tag name="KSO_WM_UNIT_TEXT_FILL_TYPE" val="1"/>
  <p:tag name="KSO_WM_UNIT_HIGHLIGHT" val="0"/>
  <p:tag name="KSO_WM_UNIT_COMPATIBLE" val="0"/>
  <p:tag name="KSO_WM_UNIT_DIAGRAM_ISNUMVISUAL" val="0"/>
  <p:tag name="KSO_WM_UNIT_DIAGRAM_ISREFERUNIT" val="0"/>
  <p:tag name="KSO_WM_UNIT_ID" val="diagram20231058_5*l_h_i*1_6_2"/>
  <p:tag name="KSO_WM_TEMPLATE_CATEGORY" val="diagram"/>
  <p:tag name="KSO_WM_TEMPLATE_INDEX" val="20231058"/>
  <p:tag name="KSO_WM_UNIT_LAYERLEVEL" val="1_1_1"/>
  <p:tag name="KSO_WM_TAG_VERSION" val="3.0"/>
  <p:tag name="KSO_WM_UNIT_TYPE" val="l_h_i"/>
  <p:tag name="KSO_WM_UNIT_INDEX" val="1_6_2"/>
  <p:tag name="KSO_WM_DIAGRAM_VERSION" val="3"/>
  <p:tag name="KSO_WM_DIAGRAM_COLOR_TRICK" val="4"/>
  <p:tag name="KSO_WM_DIAGRAM_COLOR_TEXT_CAN_REMOVE" val="n"/>
  <p:tag name="KSO_WM_DIAGRAM_GROUP_CODE" val="l1-1"/>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solid&quot;:{&quot;brightness&quot;:0,&quot;colorType&quot;:1,&quot;foreColorIndex&quot;:10,&quot;transparency&quot;:0},&quot;type&quot;:1},&quot;glow&quot;:{&quot;colorType&quot;:0},&quot;line&quot;:{&quot;type&quot;:0},&quot;shadow&quot;:{&quot;brightness&quot;:-0.25,&quot;colorType&quot;:1,&quot;foreColorIndex&quot;:10,&quot;transparency&quot;:0.8999999761581421},&quot;threeD&quot;:{&quot;curvedSurface&quot;:{&quot;brightness&quot;:0,&quot;colorType&quot;:2,&quot;rgb&quot;:&quot;#000000&quot;},&quot;depth&quot;:{&quot;colorType&quot;:0}}},&quot;text&quot;:{&quot;fill&quot;:{&quot;solid&quot;:{&quot;brightness&quot;:0,&quot;colorType&quot;:1,&quot;foreColorIndex&quot;:2,&quot;transparency&quot;:0},&quot;type&quot;:1},&quot;glow&quot;:{&quot;colorType&quot;:0},&quot;line&quot;:{&quot;type&quot;:0},&quot;shadow&quot;:{&quot;colorType&quot;:0},&quot;threeD&quot;:{&quot;curvedSurface&quot;:{&quot;brightness&quot;:0,&quot;colorType&quot;:2,&quot;rgb&quot;:&quot;#000000&quot;},&quot;depth&quot;:{&quot;colorType&quot;:0}}}}"/>
  <p:tag name="KSO_WM_BEAUTIFY_FLAG" val="#wm#"/>
  <p:tag name="KSO_WM_UNIT_FILL_TYPE" val="1"/>
  <p:tag name="KSO_WM_UNIT_FILL_FORE_SCHEMECOLOR_INDEX" val="10"/>
  <p:tag name="KSO_WM_UNIT_FILL_FORE_SCHEMECOLOR_INDEX_BRIGHTNESS" val="0"/>
  <p:tag name="KSO_WM_DIAGRAM_USE_COLOR_VALUE" val="{&quot;color_scheme&quot;:1,&quot;color_type&quot;:1,&quot;theme_color_indexes&quot;:[5,6,5,6,5,6]}"/>
</p:tagLst>
</file>

<file path=ppt/tags/tag9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UNIT_FILL_FORE_SCHEMECOLOR_INDEX_1_BRIGHTNESS" val="0.4"/>
  <p:tag name="KSO_WM_UNIT_FILL_FORE_SCHEMECOLOR_INDEX_1" val="8"/>
  <p:tag name="KSO_WM_UNIT_FILL_FORE_SCHEMECOLOR_INDEX_1_POS" val="0"/>
  <p:tag name="KSO_WM_UNIT_FILL_FORE_SCHEMECOLOR_INDEX_1_TRANS" val="0"/>
  <p:tag name="KSO_WM_UNIT_FILL_FORE_SCHEMECOLOR_INDEX_2_BRIGHTNESS" val="0"/>
  <p:tag name="KSO_WM_UNIT_FILL_FORE_SCHEMECOLOR_INDEX_2" val="8"/>
  <p:tag name="KSO_WM_UNIT_FILL_FORE_SCHEMECOLOR_INDEX_2_POS" val="0.9"/>
  <p:tag name="KSO_WM_UNIT_FILL_FORE_SCHEMECOLOR_INDEX_2_TRANS" val="0"/>
  <p:tag name="KSO_WM_UNIT_FILL_GRADIENT_TYPE" val="0"/>
  <p:tag name="KSO_WM_UNIT_FILL_GRADIENT_ANGLE" val="135"/>
  <p:tag name="KSO_WM_UNIT_FILL_GRADIENT_DIRECTION" val="2"/>
  <p:tag name="KSO_WM_UNIT_SHADOW_SCHEMECOLOR_INDEX_BRIGHTNESS" val="-0.25"/>
  <p:tag name="KSO_WM_UNIT_SHADOW_SCHEMECOLOR_INDEX" val="8"/>
  <p:tag name="KSO_WM_UNIT_TEXT_FILL_FORE_SCHEMECOLOR_INDEX_BRIGHTNESS" val="0"/>
  <p:tag name="KSO_WM_UNIT_HIGHLIGHT" val="0"/>
  <p:tag name="KSO_WM_UNIT_COMPATIBLE" val="0"/>
  <p:tag name="KSO_WM_UNIT_DIAGRAM_ISNUMVISUAL" val="0"/>
  <p:tag name="KSO_WM_UNIT_DIAGRAM_ISREFERUNIT" val="0"/>
  <p:tag name="KSO_WM_UNIT_ID" val="diagram20231058_5*l_h_i*1_6_1"/>
  <p:tag name="KSO_WM_TEMPLATE_CATEGORY" val="diagram"/>
  <p:tag name="KSO_WM_TEMPLATE_INDEX" val="20231058"/>
  <p:tag name="KSO_WM_UNIT_LAYERLEVEL" val="1_1_1"/>
  <p:tag name="KSO_WM_TAG_VERSION" val="3.0"/>
  <p:tag name="KSO_WM_UNIT_TYPE" val="l_h_i"/>
  <p:tag name="KSO_WM_UNIT_INDEX" val="1_6_1"/>
  <p:tag name="KSO_WM_DIAGRAM_VERSION" val="3"/>
  <p:tag name="KSO_WM_DIAGRAM_COLOR_TRICK" val="4"/>
  <p:tag name="KSO_WM_DIAGRAM_COLOR_TEXT_CAN_REMOVE" val="n"/>
  <p:tag name="KSO_WM_DIAGRAM_GROUP_CODE" val="l1-1"/>
  <p:tag name="KSO_WM_UNIT_SUBTYPE" val="d"/>
  <p:tag name="KSO_WM_DIAGRAM_MAX_ITEMCNT" val="6"/>
  <p:tag name="KSO_WM_DIAGRAM_MIN_ITEMCNT" val="2"/>
  <p:tag name="KSO_WM_DIAGRAM_VIRTUALLY_FRAME" val="{&quot;height&quot;:350.79998779296875,&quot;left&quot;:55.04998779296875,&quot;top&quot;:153.25000610351563,&quot;width&quot;:849.9000244140625}"/>
  <p:tag name="KSO_WM_DIAGRAM_COLOR_MATCH_VALUE" val="{&quot;shape&quot;:{&quot;fill&quot;:{&quot;gradient&quot;:[{&quot;brightness&quot;:0.6000000238418579,&quot;colorType&quot;:1,&quot;foreColorIndex&quot;:10,&quot;pos&quot;:0,&quot;transparency&quot;:0},{&quot;brightness&quot;:0,&quot;colorType&quot;:1,&quot;foreColorIndex&quot;:10,&quot;pos&quot;:0.8999999761581421,&quot;transparency&quot;:0}],&quot;type&quot;:3},&quot;glow&quot;:{&quot;colorType&quot;:0},&quot;line&quot;:{&quot;type&quot;:0},&quot;shadow&quot;:{&quot;brightness&quot;:0,&quot;colorType&quot;:1,&quot;foreColorIndex&quot;:10,&quot;transparency&quot;:0.800000011920929},&quot;threeD&quot;:{&quot;curvedSurface&quot;:{&quot;brightness&quot;:0,&quot;colorType&quot;:2,&quot;rgb&quot;:&quot;#000000&quot;},&quot;depth&quot;:{&quot;colorType&quot;:0}}},&quot;text&quot;:{&quot;fill&quot;:{&quot;solid&quot;:{&quot;brightness&quot;:0,&quot;colorType&quot;:2,&quot;rgb&quot;:&quot;#ffffff&quot;,&quot;transparency&quot;:0},&quot;type&quot;:1},&quot;glow&quot;:{&quot;colorType&quot;:0},&quot;line&quot;:{&quot;type&quot;:0},&quot;shadow&quot;:{&quot;colorType&quot;:0},&quot;threeD&quot;:{&quot;curvedSurface&quot;:{&quot;brightness&quot;:0,&quot;colorType&quot;:2,&quot;rgb&quot;:&quot;#000000&quot;},&quot;depth&quot;:{&quot;colorType&quot;:0}}}}"/>
  <p:tag name="KSO_WM_UNIT_TEXT_FILL_TYPE" val="1"/>
  <p:tag name="KSO_WM_BEAUTIFY_FLAG" val="#wm#"/>
  <p:tag name="KSO_WM_UNIT_FILL_TYPE" val="3"/>
  <p:tag name="KSO_WM_DIAGRAM_USE_COLOR_VALUE" val="{&quot;color_scheme&quot;:1,&quot;color_type&quot;:1,&quot;theme_color_indexes&quot;:[5,6,5,6,5,6]}"/>
</p:tagLst>
</file>

<file path=ppt/tags/tag9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5.xml><?xml version="1.0" encoding="utf-8"?>
<p:tagLst xmlns:a="http://schemas.openxmlformats.org/drawingml/2006/main" xmlns:r="http://schemas.openxmlformats.org/officeDocument/2006/relationships" xmlns:p="http://schemas.openxmlformats.org/presentationml/2006/main">
  <p:tag name="KSO_WM_UNIT_PLACING_PICTURE_USER_VIEWPORT" val="{&quot;height&quot;:3808.374803149606,&quot;width&quot;:3808.374803149606}"/>
  <p:tag name="KSO_WM_BEAUTIFY_FLAG" val=""/>
</p:tagLst>
</file>

<file path=ppt/tags/tag9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0098AC"/>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0098AC"/>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themeOverride>
</file>

<file path=docProps/app.xml><?xml version="1.0" encoding="utf-8"?>
<Properties xmlns="http://schemas.openxmlformats.org/officeDocument/2006/extended-properties" xmlns:vt="http://schemas.openxmlformats.org/officeDocument/2006/docPropsVTypes">
  <TotalTime>34</TotalTime>
  <Words>40254</Words>
  <Application>Microsoft Office PowerPoint</Application>
  <PresentationFormat>宽屏</PresentationFormat>
  <Paragraphs>6179</Paragraphs>
  <Slides>636</Slides>
  <Notes>636</Notes>
  <HiddenSlides>0</HiddenSlides>
  <MMClips>0</MMClips>
  <ScaleCrop>false</ScaleCrop>
  <HeadingPairs>
    <vt:vector size="8" baseType="variant">
      <vt:variant>
        <vt:lpstr>已用的字体</vt:lpstr>
      </vt:variant>
      <vt:variant>
        <vt:i4>9</vt:i4>
      </vt:variant>
      <vt:variant>
        <vt:lpstr>主题</vt:lpstr>
      </vt:variant>
      <vt:variant>
        <vt:i4>2</vt:i4>
      </vt:variant>
      <vt:variant>
        <vt:lpstr>嵌入 OLE 服务器</vt:lpstr>
      </vt:variant>
      <vt:variant>
        <vt:i4>1</vt:i4>
      </vt:variant>
      <vt:variant>
        <vt:lpstr>幻灯片标题</vt:lpstr>
      </vt:variant>
      <vt:variant>
        <vt:i4>636</vt:i4>
      </vt:variant>
    </vt:vector>
  </HeadingPairs>
  <TitlesOfParts>
    <vt:vector size="648" baseType="lpstr">
      <vt:lpstr>等线</vt:lpstr>
      <vt:lpstr>等线 Light</vt:lpstr>
      <vt:lpstr>方正舒体</vt:lpstr>
      <vt:lpstr>宋体</vt:lpstr>
      <vt:lpstr>微软雅黑</vt:lpstr>
      <vt:lpstr>Arial</vt:lpstr>
      <vt:lpstr>Calibri</vt:lpstr>
      <vt:lpstr>Times New Roman</vt:lpstr>
      <vt:lpstr>Verdana</vt:lpstr>
      <vt:lpstr>Office 主题​​</vt:lpstr>
      <vt:lpstr>1_Office 主题​​</vt:lpstr>
      <vt:lpstr>Microsoft 公式 3.0</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熊猫办公</dc:title>
  <dc:creator>www.tukuppt.com</dc:creator>
  <cp:keywords>tukuppt</cp:keywords>
  <cp:lastModifiedBy>Lenovo</cp:lastModifiedBy>
  <cp:revision>49</cp:revision>
  <dcterms:created xsi:type="dcterms:W3CDTF">2023-05-06T13:03:00Z</dcterms:created>
  <dcterms:modified xsi:type="dcterms:W3CDTF">2026-08-09T15:39:15Z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C178B7FD6DB6429AA60C7ABA01EF6713_12</vt:lpwstr>
  </property>
  <property fmtid="{D5CDD505-2E9C-101B-9397-08002B2CF9AE}" pid="3" name="KSOProductBuildVer">
    <vt:lpwstr>2052-12.1.0.21915</vt:lpwstr>
  </property>
</Properties>
</file>