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5" r:id="rId8"/>
    <p:sldId id="270" r:id="rId9"/>
    <p:sldId id="261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里列举一些在临床上常用的评估工具。针对抑郁，我们有老年抑郁量表GDS；针对焦虑，有老年焦虑量表GAI；评估认知功能，经典的有MMSE，更敏感的有MoCA；而对于痴呆患者的精神行为症状，则有BEHAVE-AD量表。这些工具可以帮助我们更精确地量化老人的症状严重程度，为制定护理计划提供依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svg"/><Relationship Id="rId8" Type="http://schemas.openxmlformats.org/officeDocument/2006/relationships/image" Target="../media/image11.png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02.xml"/><Relationship Id="rId21" Type="http://schemas.openxmlformats.org/officeDocument/2006/relationships/tags" Target="../tags/tag101.xml"/><Relationship Id="rId20" Type="http://schemas.openxmlformats.org/officeDocument/2006/relationships/image" Target="../media/image16.svg"/><Relationship Id="rId2" Type="http://schemas.openxmlformats.org/officeDocument/2006/relationships/tags" Target="../tags/tag90.xml"/><Relationship Id="rId19" Type="http://schemas.openxmlformats.org/officeDocument/2006/relationships/image" Target="../media/image15.png"/><Relationship Id="rId18" Type="http://schemas.openxmlformats.org/officeDocument/2006/relationships/tags" Target="../tags/tag100.xml"/><Relationship Id="rId17" Type="http://schemas.openxmlformats.org/officeDocument/2006/relationships/tags" Target="../tags/tag99.xml"/><Relationship Id="rId16" Type="http://schemas.openxmlformats.org/officeDocument/2006/relationships/tags" Target="../tags/tag98.xml"/><Relationship Id="rId15" Type="http://schemas.openxmlformats.org/officeDocument/2006/relationships/image" Target="../media/image14.svg"/><Relationship Id="rId14" Type="http://schemas.openxmlformats.org/officeDocument/2006/relationships/image" Target="../media/image13.png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30" Type="http://schemas.openxmlformats.org/officeDocument/2006/relationships/notesSlide" Target="../notesSlides/notesSlide6.xml"/><Relationship Id="rId3" Type="http://schemas.openxmlformats.org/officeDocument/2006/relationships/tags" Target="../tags/tag105.xml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122.xml"/><Relationship Id="rId27" Type="http://schemas.openxmlformats.org/officeDocument/2006/relationships/tags" Target="../tags/tag121.xml"/><Relationship Id="rId26" Type="http://schemas.openxmlformats.org/officeDocument/2006/relationships/image" Target="../media/image24.svg"/><Relationship Id="rId25" Type="http://schemas.openxmlformats.org/officeDocument/2006/relationships/image" Target="../media/image23.png"/><Relationship Id="rId24" Type="http://schemas.openxmlformats.org/officeDocument/2006/relationships/tags" Target="../tags/tag120.xml"/><Relationship Id="rId23" Type="http://schemas.openxmlformats.org/officeDocument/2006/relationships/tags" Target="../tags/tag119.xml"/><Relationship Id="rId22" Type="http://schemas.openxmlformats.org/officeDocument/2006/relationships/tags" Target="../tags/tag118.xml"/><Relationship Id="rId21" Type="http://schemas.openxmlformats.org/officeDocument/2006/relationships/tags" Target="../tags/tag117.xml"/><Relationship Id="rId20" Type="http://schemas.openxmlformats.org/officeDocument/2006/relationships/tags" Target="../tags/tag116.xml"/><Relationship Id="rId2" Type="http://schemas.openxmlformats.org/officeDocument/2006/relationships/tags" Target="../tags/tag104.xml"/><Relationship Id="rId19" Type="http://schemas.openxmlformats.org/officeDocument/2006/relationships/image" Target="../media/image22.svg"/><Relationship Id="rId18" Type="http://schemas.openxmlformats.org/officeDocument/2006/relationships/image" Target="../media/image21.png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image" Target="../media/image20.svg"/><Relationship Id="rId11" Type="http://schemas.openxmlformats.org/officeDocument/2006/relationships/image" Target="../media/image19.png"/><Relationship Id="rId10" Type="http://schemas.openxmlformats.org/officeDocument/2006/relationships/tags" Target="../tags/tag110.xml"/><Relationship Id="rId1" Type="http://schemas.openxmlformats.org/officeDocument/2006/relationships/tags" Target="../tags/tag10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tags" Target="../tags/tag125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image" Target="../media/image28.svg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4200" b="1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</a:t>
            </a:r>
            <a:r>
              <a:rPr lang="en-US" altLang="zh-CN" sz="4200" b="1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3</a:t>
            </a:r>
            <a:r>
              <a:rPr lang="zh-CN" altLang="en-US" sz="4200" b="1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　老年社会适应和家庭问题心理护理</a:t>
            </a:r>
            <a:endParaRPr lang="zh-CN" altLang="en-US" sz="4200" b="1" i="0" u="none" strike="noStrike">
              <a:solidFill>
                <a:srgbClr val="44474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任务4　养老院老人心理护理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83105" y="3835400"/>
            <a:ext cx="830199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  <a:sym typeface="+mn-ea"/>
              </a:rPr>
              <a:t>项目5　老年常见社会适应问题心理护理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根据情境案例，分析养老院老年人的心理状况，制作</a:t>
            </a:r>
            <a:r>
              <a:rPr lang="en-US" altLang="zh-CN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PPT</a:t>
            </a:r>
            <a:r>
              <a:rPr lang="zh-CN" altLang="en-US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并分享。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孙奶奶，78岁，丧偶、独居，有一儿两女，儿子和大女儿与她同在一个城市，小女儿在外地工作。孙奶奶前一段时间不小心摔倒了，虽然没有骨折等问题，但子女开始担心她一个人的生活。子女都忙于工作，无法照顾她，于是经过三子女协商，将老人送至离家5 公里的医养结合养老院。孙奶奶虽然“同意”了来这家养老院，但她离开熟悉的环境后经常失眠，生活很不习惯。特别是入住不到一个月就过端午节了，有的家属将老人接回家中过节，有的拿着礼物前来探望，孙奶奶的子女都没有前来，她感到非常失落。每天都是呆呆地坐着，不愿意和别人说话，护理员主动找她聊天时会强颜欢笑，嘴上不说，但眼里的落寞大家都看到了。若你是孙奶奶的护理员，你会如何帮助她呢？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掌握养老院老人常见的角色错位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掌握养老院老人特殊心理需求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能分析养老院老人的心理变化特点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能对养老院老人进行心理护理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培养细心观察、爱岗敬业的意识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培养善于沟通、合理分析的意识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树立尊老敬老、灵活变通的意识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重点：养老院老人的特殊心理需求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难点：能对养老院老人进行心理护理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4.1　养老院老人常见的角色错位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4671060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8" name="文本框 7"/>
          <p:cNvSpPr txBox="1"/>
          <p:nvPr/>
        </p:nvSpPr>
        <p:spPr>
          <a:xfrm>
            <a:off x="1335405" y="1934845"/>
            <a:ext cx="9704070" cy="42767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1．角色混淆</a:t>
            </a:r>
            <a:r>
              <a:rPr lang="zh-CN" altLang="en-US" sz="1600">
                <a:solidFill>
                  <a:srgbClr val="231F20"/>
                </a:solidFill>
                <a:latin typeface="汉仪中宋简"/>
                <a:ea typeface="汉仪中宋简"/>
              </a:rPr>
              <a:t> </a:t>
            </a:r>
            <a:endParaRPr lang="zh-CN" altLang="en-US" sz="16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书宋二简"/>
                <a:ea typeface="汉仪书宋二简"/>
              </a:rPr>
              <a:t>在养老院中，经常会看到这样的场景：在离退休前是领导的老年人，经常会在无意间流露出以前的作派，经常对护理人员或其他老人指手画脚，像对待以前的下属一样；一旦别人稍有不足，就会严厉批评</a:t>
            </a:r>
            <a:endParaRPr lang="zh-CN" altLang="en-US" sz="20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endParaRPr 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2．角色期待</a:t>
            </a:r>
            <a:endParaRPr lang="zh-CN" altLang="en-US" sz="16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汉仪书宋二简"/>
                <a:ea typeface="汉仪书宋二简"/>
              </a:rPr>
              <a:t>所谓角色期待，是指社会或个人对某种角色应表现出特定行为的期待。很多老年人入住养老院之前，会对自己的养老生活有规划、憧憬，对集体生活产生了很高的期待，然而现实中的养老院生活并非理想化的，总有这样或那样的不如意</a:t>
            </a:r>
            <a:endParaRPr lang="zh-CN" altLang="en-US" sz="20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endParaRPr lang="zh-CN" altLang="en-US" sz="16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pPr algn="l">
              <a:buClrTx/>
              <a:buSzTx/>
              <a:buFontTx/>
              <a:buNone/>
            </a:pPr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3．角色失范</a:t>
            </a:r>
            <a:endParaRPr 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汉仪书宋二简"/>
                <a:ea typeface="汉仪书宋二简"/>
              </a:rPr>
              <a:t>有的老年人进入养老院后，由于不知道该怎么打发时间，整天无所事事，没有精神，结果导致身心健康急剧下降</a:t>
            </a:r>
            <a:endParaRPr lang="zh-CN" altLang="en-US" sz="2000">
              <a:solidFill>
                <a:srgbClr val="231F20"/>
              </a:solidFill>
              <a:latin typeface="汉仪书宋二简"/>
              <a:ea typeface="汉仪书宋二简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5207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4.2　养老院老人的心理特点</a:t>
            </a:r>
            <a:endParaRPr lang="en-US" sz="1100" b="1"/>
          </a:p>
        </p:txBody>
      </p:sp>
      <p:sp>
        <p:nvSpPr>
          <p:cNvPr id="5" name="AutoShape 5"/>
          <p:cNvSpPr/>
          <p:nvPr/>
        </p:nvSpPr>
        <p:spPr>
          <a:xfrm>
            <a:off x="1016000" y="12954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zh-CN" altLang="en-US" sz="2400"/>
              <a:t>1．养老院老人的心理变化特点</a:t>
            </a:r>
            <a:endParaRPr lang="zh-CN" altLang="en-US" sz="2400"/>
          </a:p>
        </p:txBody>
      </p:sp>
      <p:sp>
        <p:nvSpPr>
          <p:cNvPr id="6" name="AutoShape 6"/>
          <p:cNvSpPr/>
          <p:nvPr>
            <p:custDataLst>
              <p:tags r:id="rId1"/>
            </p:custDataLst>
          </p:nvPr>
        </p:nvSpPr>
        <p:spPr>
          <a:xfrm>
            <a:off x="1016000" y="2108200"/>
            <a:ext cx="5207000" cy="2009775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44600" y="22098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5"/>
            </p:custDataLst>
          </p:nvPr>
        </p:nvSpPr>
        <p:spPr>
          <a:xfrm>
            <a:off x="1841500" y="22352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感知觉衰退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6350000" y="2108200"/>
            <a:ext cx="5207000" cy="201041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23368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7175500" y="23368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精神萎靡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1"/>
            </p:custDataLst>
          </p:nvPr>
        </p:nvSpPr>
        <p:spPr>
          <a:xfrm>
            <a:off x="6604000" y="28956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入住养老院特别是一些条件相对较差的福利院的老年人，由于年老体弱、活动较少，常常表现为精神萎靡</a:t>
            </a:r>
            <a:endParaRPr lang="en-US" sz="18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1016000" y="43815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69035" y="452755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6"/>
            </p:custDataLst>
          </p:nvPr>
        </p:nvSpPr>
        <p:spPr>
          <a:xfrm>
            <a:off x="6350000" y="43815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7"/>
            </p:custDataLst>
          </p:nvPr>
        </p:nvSpPr>
        <p:spPr>
          <a:xfrm>
            <a:off x="7010400" y="455295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性格古怪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604000" y="46101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>
            <p:custDataLst>
              <p:tags r:id="rId21"/>
            </p:custDataLst>
          </p:nvPr>
        </p:nvSpPr>
        <p:spPr>
          <a:xfrm>
            <a:off x="6604000" y="5080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08000"/>
              </a:lnSpc>
              <a:buSzTx/>
              <a:defRPr/>
            </a:pPr>
            <a:r>
              <a:rPr lang="en-US" sz="18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通常人们认为多疑、固执、刻板等心理表现是老年人特有的性格特点，并以此认为老年人的性格古怪</a:t>
            </a:r>
            <a:endParaRPr lang="en-US" sz="18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2" name="AutoShape 12"/>
          <p:cNvSpPr/>
          <p:nvPr>
            <p:custDataLst>
              <p:tags r:id="rId22"/>
            </p:custDataLst>
          </p:nvPr>
        </p:nvSpPr>
        <p:spPr>
          <a:xfrm>
            <a:off x="1651000" y="447802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情绪消极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9035" y="2641600"/>
            <a:ext cx="5080000" cy="147637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18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随着年龄增长，老年人的感知觉会逐渐衰退，视力、听力下降，出现了老花眼、耳背重听等现象，其他感官也变得迟钝，使得他们对外界环境的反应变慢，适应力下降，控制力减弱，容易出现情绪波动大且做事没有兴趣等</a:t>
            </a:r>
            <a:endParaRPr lang="en-US" sz="18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3000" y="4926965"/>
            <a:ext cx="5080000" cy="952500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18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老年人容易出现消极情绪，这可能与老年人各种优势的“丧失”有关</a:t>
            </a:r>
            <a:endParaRPr lang="en-US" sz="18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2．养老院老年人的特殊心理需求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1016000" y="1778000"/>
            <a:ext cx="5080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1016000" y="1778000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095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1701800" y="20701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渴望亲情的需要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1270000" y="26035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在家时老人可以得到子女照顾，享受天伦之乐。而进入养老院后，环境发生了很大变化，众多老年人朝夕相处，显得生活缺乏活力，暮气重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8"/>
            </p:custDataLst>
          </p:nvPr>
        </p:nvSpPr>
        <p:spPr>
          <a:xfrm>
            <a:off x="6604000" y="1778000"/>
            <a:ext cx="5080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9"/>
            </p:custDataLst>
          </p:nvPr>
        </p:nvSpPr>
        <p:spPr>
          <a:xfrm>
            <a:off x="6604000" y="1778000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858000" y="2095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13"/>
            </p:custDataLst>
          </p:nvPr>
        </p:nvSpPr>
        <p:spPr>
          <a:xfrm>
            <a:off x="7289800" y="20701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维持自尊的需要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>
            <p:custDataLst>
              <p:tags r:id="rId14"/>
            </p:custDataLst>
          </p:nvPr>
        </p:nvSpPr>
        <p:spPr>
          <a:xfrm>
            <a:off x="6858000" y="26035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刚入住养老院的老人会表现出强烈的心理防御机制，不愿承认年老被抛弃，不愿事事接受护理员的照护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5"/>
            </p:custDataLst>
          </p:nvPr>
        </p:nvSpPr>
        <p:spPr>
          <a:xfrm>
            <a:off x="1016000" y="4318000"/>
            <a:ext cx="5080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>
            <p:custDataLst>
              <p:tags r:id="rId16"/>
            </p:custDataLst>
          </p:nvPr>
        </p:nvSpPr>
        <p:spPr>
          <a:xfrm>
            <a:off x="1016000" y="4318000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270000" y="4635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20"/>
            </p:custDataLst>
          </p:nvPr>
        </p:nvSpPr>
        <p:spPr>
          <a:xfrm>
            <a:off x="1701800" y="46101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满足好胜的需要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21"/>
            </p:custDataLst>
          </p:nvPr>
        </p:nvSpPr>
        <p:spPr>
          <a:xfrm>
            <a:off x="1270000" y="51435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很多老年人的性格脾气随着年龄增长反而会越来越幼稚，时常表现出与实际生理年龄不相符的言行举止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AutoShape 18"/>
          <p:cNvSpPr/>
          <p:nvPr>
            <p:custDataLst>
              <p:tags r:id="rId22"/>
            </p:custDataLst>
          </p:nvPr>
        </p:nvSpPr>
        <p:spPr>
          <a:xfrm>
            <a:off x="6604000" y="4318000"/>
            <a:ext cx="5080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>
            <p:custDataLst>
              <p:tags r:id="rId23"/>
            </p:custDataLst>
          </p:nvPr>
        </p:nvSpPr>
        <p:spPr>
          <a:xfrm>
            <a:off x="6604000" y="4318000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58000" y="46355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>
            <p:custDataLst>
              <p:tags r:id="rId27"/>
            </p:custDataLst>
          </p:nvPr>
        </p:nvSpPr>
        <p:spPr>
          <a:xfrm>
            <a:off x="7289800" y="46101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克服自卑的需要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>
            <p:custDataLst>
              <p:tags r:id="rId28"/>
            </p:custDataLst>
          </p:nvPr>
        </p:nvSpPr>
        <p:spPr>
          <a:xfrm>
            <a:off x="6858000" y="51435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入住养老院后，经常会看到很多老人因高龄、疾病等原因长期卧床或离世，这对活着的老人无疑是一次又一次的刺激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2. 老年心理障碍的分类</a:t>
            </a:r>
            <a:endParaRPr lang="en-US" sz="1100"/>
          </a:p>
        </p:txBody>
      </p:sp>
      <p:sp>
        <p:nvSpPr>
          <p:cNvPr id="12" name="AutoShape 15"/>
          <p:cNvSpPr/>
          <p:nvPr>
            <p:custDataLst>
              <p:tags r:id="rId1"/>
            </p:custDataLst>
          </p:nvPr>
        </p:nvSpPr>
        <p:spPr>
          <a:xfrm>
            <a:off x="90805" y="854075"/>
            <a:ext cx="11897995" cy="6003925"/>
          </a:xfrm>
          <a:prstGeom prst="roundRect">
            <a:avLst>
              <a:gd name="adj" fmla="val 2074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文本框 10"/>
          <p:cNvSpPr txBox="1"/>
          <p:nvPr/>
        </p:nvSpPr>
        <p:spPr>
          <a:xfrm>
            <a:off x="494030" y="923290"/>
            <a:ext cx="11385550" cy="60007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1．帮助老人转变观念，保持积极的生活态度</a:t>
            </a:r>
            <a:r>
              <a:rPr lang="zh-CN" altLang="en-US" sz="1600">
                <a:solidFill>
                  <a:srgbClr val="231F20"/>
                </a:solidFill>
                <a:latin typeface="汉仪中宋简"/>
                <a:ea typeface="汉仪中宋简"/>
              </a:rPr>
              <a:t> </a:t>
            </a:r>
            <a:endParaRPr lang="zh-CN" altLang="en-US" sz="16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从某种程度上讲，我们以什么样的态度对待生活，生活就会以什么样的姿态来回报我们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2．帮助老人合理安排养老院生活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护理员要根据老人的身心状态，帮助老人合理安排养老院生活</a:t>
            </a:r>
            <a:endParaRPr lang="zh-CN" altLang="en-US" sz="16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pPr algn="l">
              <a:buClrTx/>
              <a:buSzTx/>
              <a:buNone/>
            </a:pPr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3．帮助老人维持良好的人际关系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在养老院，老年人需要和同住的同龄人交流，和工作人员相处。若老年人能温和平静、心胸开阔、从容大度、与人为善，必然会受到周围人的喜爱。</a:t>
            </a:r>
            <a:endParaRPr lang="zh-CN" altLang="en-US" sz="16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4．与家属建立联系，争取家属配合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一般入住养老院的老人都希望子女前来探望，特别是患病老人更是需要家人的关心</a:t>
            </a:r>
            <a:r>
              <a:rPr lang="zh-CN" altLang="en-US" sz="1600">
                <a:solidFill>
                  <a:srgbClr val="231F20"/>
                </a:solidFill>
                <a:latin typeface="汉仪书宋二简"/>
                <a:ea typeface="汉仪书宋二简"/>
              </a:rPr>
              <a:t>。</a:t>
            </a:r>
            <a:endParaRPr lang="zh-CN" altLang="en-US" sz="16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5．努力营造良好的养老院环境</a:t>
            </a:r>
            <a:endParaRPr lang="zh-CN" altLang="en-US" sz="1600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养老院环境的好坏会影响到老年人的心理活动，优美舒适的环境更利于老年人的身心健康。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6．灵活变通，针对不同老人选择不同方法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老年人的性格比较敏感多疑，遇事易多想，或许一句话、一个眼神就能令他们伤心很久，或是冲动生气。</a:t>
            </a:r>
            <a:endParaRPr lang="zh-CN" altLang="en-US" sz="2400">
              <a:solidFill>
                <a:srgbClr val="231F20"/>
              </a:solidFill>
              <a:latin typeface="汉仪书宋二简"/>
              <a:ea typeface="汉仪书宋二简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1.请分析本任务的案例中老人的心理状态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2.请针对本任务的案例中老人的实际情况，提出可行的心理护理方案？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0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02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03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04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05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06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07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08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09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1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2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3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4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5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6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7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8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19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21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22.xml><?xml version="1.0" encoding="utf-8"?>
<p:tagLst xmlns:p="http://schemas.openxmlformats.org/presentationml/2006/main">
  <p:tag name="KSO_WM_DIAGRAM_VIRTUALLY_FRAME" val="{&quot;height&quot;:380,&quot;left&quot;:80,&quot;top&quot;:140,&quot;width&quot;:840}"/>
</p:tagLst>
</file>

<file path=ppt/tags/tag12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3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2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3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4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5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6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7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8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1816</Words>
  <Application>WPS 演示</Application>
  <PresentationFormat>宽屏</PresentationFormat>
  <Paragraphs>111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Noto Serif SC</vt:lpstr>
      <vt:lpstr>Noto Sans SC</vt:lpstr>
      <vt:lpstr>汉仪综艺体简</vt:lpstr>
      <vt:lpstr>汉仪中宋简</vt:lpstr>
      <vt:lpstr>汉仪书宋二简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159</cp:revision>
  <dcterms:created xsi:type="dcterms:W3CDTF">2019-06-19T02:08:00Z</dcterms:created>
  <dcterms:modified xsi:type="dcterms:W3CDTF">2026-08-06T09:07:54Z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662CCC8CC5764F85BCEB515FBF87B39F_11</vt:lpwstr>
  </property>
</Properties>
</file>