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3" r:id="rId10"/>
    <p:sldId id="264" r:id="rId11"/>
    <p:sldId id="265" r:id="rId12"/>
    <p:sldId id="266" r:id="rId13"/>
    <p:sldId id="267" r:id="rId14"/>
    <p:sldId id="268" r:id="rId15"/>
    <p:sldId id="269" r:id="rId16"/>
    <p:sldId id="27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image" Target="../media/image26.svg"/><Relationship Id="rId4" Type="http://schemas.openxmlformats.org/officeDocument/2006/relationships/image" Target="../media/image25.png"/><Relationship Id="rId3" Type="http://schemas.openxmlformats.org/officeDocument/2006/relationships/tags" Target="../tags/tag123.xml"/><Relationship Id="rId23" Type="http://schemas.openxmlformats.org/officeDocument/2006/relationships/notesSlide" Target="../notesSlides/notesSlide10.xml"/><Relationship Id="rId22" Type="http://schemas.openxmlformats.org/officeDocument/2006/relationships/slideLayout" Target="../slideLayouts/slideLayout1.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22.xml"/><Relationship Id="rId19" Type="http://schemas.openxmlformats.org/officeDocument/2006/relationships/image" Target="../media/image30.svg"/><Relationship Id="rId18" Type="http://schemas.openxmlformats.org/officeDocument/2006/relationships/image" Target="../media/image29.png"/><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image" Target="../media/image28.svg"/><Relationship Id="rId11" Type="http://schemas.openxmlformats.org/officeDocument/2006/relationships/image" Target="../media/image27.png"/><Relationship Id="rId10" Type="http://schemas.openxmlformats.org/officeDocument/2006/relationships/tags" Target="../tags/tag128.xml"/><Relationship Id="rId1" Type="http://schemas.openxmlformats.org/officeDocument/2006/relationships/tags" Target="../tags/tag12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 Id="rId3" Type="http://schemas.openxmlformats.org/officeDocument/2006/relationships/image" Target="../media/image11.png"/><Relationship Id="rId2" Type="http://schemas.openxmlformats.org/officeDocument/2006/relationships/image" Target="../media/image10.svg"/><Relationship Id="rId10" Type="http://schemas.openxmlformats.org/officeDocument/2006/relationships/notesSlide" Target="../notesSlides/notesSlide1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32.svg"/><Relationship Id="rId14" Type="http://schemas.openxmlformats.org/officeDocument/2006/relationships/notesSlide" Target="../notesSlides/notesSlide13.xml"/><Relationship Id="rId13" Type="http://schemas.openxmlformats.org/officeDocument/2006/relationships/slideLayout" Target="../slideLayouts/slideLayout1.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image" Target="../media/image36.svg"/><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image" Target="../media/image38.svg"/><Relationship Id="rId3" Type="http://schemas.openxmlformats.org/officeDocument/2006/relationships/image" Target="../media/image37.png"/><Relationship Id="rId2" Type="http://schemas.openxmlformats.org/officeDocument/2006/relationships/tags" Target="../tags/tag143.xml"/><Relationship Id="rId14" Type="http://schemas.openxmlformats.org/officeDocument/2006/relationships/notesSlide" Target="../notesSlides/notesSlide14.xml"/><Relationship Id="rId13" Type="http://schemas.openxmlformats.org/officeDocument/2006/relationships/slideLayout" Target="../slideLayouts/slideLayout1.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image" Target="../media/image40.svg"/><Relationship Id="rId1" Type="http://schemas.openxmlformats.org/officeDocument/2006/relationships/tags" Target="../tags/tag14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6.svg"/><Relationship Id="rId7" Type="http://schemas.openxmlformats.org/officeDocument/2006/relationships/image" Target="../media/image15.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 Id="rId3" Type="http://schemas.openxmlformats.org/officeDocument/2006/relationships/image" Target="../media/image11.png"/><Relationship Id="rId2" Type="http://schemas.openxmlformats.org/officeDocument/2006/relationships/image" Target="../media/image10.svg"/><Relationship Id="rId10" Type="http://schemas.openxmlformats.org/officeDocument/2006/relationships/notesSlide" Target="../notesSlides/notesSlide5.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7" Type="http://schemas.openxmlformats.org/officeDocument/2006/relationships/notesSlide" Target="../notesSlides/notesSlide6.xml"/><Relationship Id="rId16" Type="http://schemas.openxmlformats.org/officeDocument/2006/relationships/slideLayout" Target="../slideLayouts/slideLayout1.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9.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image" Target="../media/image18.svg"/><Relationship Id="rId3" Type="http://schemas.openxmlformats.org/officeDocument/2006/relationships/image" Target="../media/image17.png"/><Relationship Id="rId26" Type="http://schemas.openxmlformats.org/officeDocument/2006/relationships/notesSlide" Target="../notesSlides/notesSlide9.xml"/><Relationship Id="rId25" Type="http://schemas.openxmlformats.org/officeDocument/2006/relationships/slideLayout" Target="../slideLayouts/slideLayout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image" Target="../media/image24.svg"/><Relationship Id="rId2" Type="http://schemas.openxmlformats.org/officeDocument/2006/relationships/tags" Target="../tags/tag106.xml"/><Relationship Id="rId19" Type="http://schemas.openxmlformats.org/officeDocument/2006/relationships/image" Target="../media/image23.png"/><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模块1　老年心理护理基础知识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任务1　老年心理咨询</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项目2　老年心理咨询与心理护理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123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1.4　老年心理咨询实施</a:t>
            </a:r>
            <a:endParaRPr lang="en-US" sz="1100" b="1"/>
          </a:p>
        </p:txBody>
      </p:sp>
      <p:sp>
        <p:nvSpPr>
          <p:cNvPr id="5" name="AutoShape 5"/>
          <p:cNvSpPr/>
          <p:nvPr>
            <p:custDataLst>
              <p:tags r:id="rId1"/>
            </p:custDataLst>
          </p:nvPr>
        </p:nvSpPr>
        <p:spPr>
          <a:xfrm>
            <a:off x="1016000" y="1603375"/>
            <a:ext cx="3251200" cy="475488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心理诊断阶段</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咨询师与来访者建立良好的咨询关系，收集老年人的相关资料，听取老年人或其家属的叙述，达到了解老年人及其动机和需要的目的</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75488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帮助和改变阶段</a:t>
            </a:r>
            <a:endPar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custDataLst>
              <p:tags r:id="rId14"/>
            </p:custDataLst>
          </p:nvPr>
        </p:nvSpPr>
        <p:spPr>
          <a:xfrm>
            <a:off x="4724400" y="333629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在这一阶段，咨询师将运用各种心理咨询理论、具体干预技术对求助者进行帮助。此时，咨询师可以在前期工作的基础上，初步设计并提出解决来访者心理症结的多种方法</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75488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结束和巩固阶段</a:t>
            </a:r>
            <a:endPar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custDataLst>
              <p:tags r:id="rId21"/>
            </p:custDataLst>
          </p:nvPr>
        </p:nvSpPr>
        <p:spPr>
          <a:xfrm>
            <a:off x="81788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在此阶段，咨询师和求助者一起对照咨询方案，看是否已经取得了阶段性的成效。对于还未解决的问题和尚未达到的目标，寻找原因并采取相应的对策。</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20" name="文本框 19"/>
          <p:cNvSpPr txBox="1"/>
          <p:nvPr/>
        </p:nvSpPr>
        <p:spPr>
          <a:xfrm>
            <a:off x="1016000" y="1015683"/>
            <a:ext cx="5080000" cy="460375"/>
          </a:xfrm>
          <a:prstGeom prst="rect">
            <a:avLst/>
          </a:prstGeom>
        </p:spPr>
        <p:txBody>
          <a:bodyPr>
            <a:spAutoFit/>
          </a:bodyPr>
          <a:p>
            <a:r>
              <a:rPr lang="en-US" altLang="zh-CN" sz="2400" b="1">
                <a:solidFill>
                  <a:srgbClr val="231F20"/>
                </a:solidFill>
                <a:latin typeface="Times New Roman" panose="02020603050405020304"/>
                <a:ea typeface="Times New Roman" panose="02020603050405020304"/>
              </a:rPr>
              <a:t>1</a:t>
            </a:r>
            <a:r>
              <a:rPr lang="zh-CN" altLang="en-US" sz="2400" b="1">
                <a:solidFill>
                  <a:srgbClr val="231F20"/>
                </a:solidFill>
                <a:latin typeface="汉仪中宋简"/>
                <a:ea typeface="汉仪中宋简"/>
              </a:rPr>
              <a:t>．老年心理咨询的实施阶段</a:t>
            </a:r>
            <a:endParaRPr lang="zh-CN" altLang="en-US" sz="2400" b="1">
              <a:solidFill>
                <a:srgbClr val="231F20"/>
              </a:solidFill>
              <a:latin typeface="汉仪中宋简"/>
              <a:ea typeface="汉仪中宋简"/>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B5563"/>
                </a:solidFill>
                <a:latin typeface="Noto Serif SC" panose="02020200000000000000" charset="-122"/>
                <a:ea typeface="Noto Serif SC" panose="02020200000000000000" charset="-122"/>
                <a:cs typeface="Noto Serif SC" panose="02020200000000000000" charset="-122"/>
                <a:sym typeface="+mn-ea"/>
              </a:rPr>
              <a:t>2．老年心理咨询中的具体技巧</a:t>
            </a:r>
            <a:endParaRPr lang="zh-CN" altLang="en-US" sz="1100"/>
          </a:p>
          <a:p>
            <a:pPr marL="0" indent="0" algn="l">
              <a:lnSpc>
                <a:spcPct val="125000"/>
              </a:lnSpc>
              <a:defRPr/>
            </a:pPr>
            <a:endParaRPr lang="en-US" sz="1100"/>
          </a:p>
        </p:txBody>
      </p:sp>
      <p:sp>
        <p:nvSpPr>
          <p:cNvPr id="20" name="AutoShape 3"/>
          <p:cNvSpPr/>
          <p:nvPr/>
        </p:nvSpPr>
        <p:spPr>
          <a:xfrm>
            <a:off x="1016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1" name="AutoShape 4"/>
          <p:cNvSpPr/>
          <p:nvPr/>
        </p:nvSpPr>
        <p:spPr>
          <a:xfrm>
            <a:off x="1016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70000" y="2095500"/>
            <a:ext cx="304800" cy="304800"/>
          </a:xfrm>
          <a:prstGeom prst="rect">
            <a:avLst/>
          </a:prstGeom>
        </p:spPr>
      </p:pic>
      <p:sp>
        <p:nvSpPr>
          <p:cNvPr id="23" name="AutoShape 6"/>
          <p:cNvSpPr/>
          <p:nvPr/>
        </p:nvSpPr>
        <p:spPr>
          <a:xfrm>
            <a:off x="1701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咨询时要善于倾听老年人说话</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7"/>
          <p:cNvSpPr/>
          <p:nvPr/>
        </p:nvSpPr>
        <p:spPr>
          <a:xfrm>
            <a:off x="1270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solidFill>
                  <a:srgbClr val="60605A"/>
                </a:solidFill>
                <a:latin typeface="Noto Sans SC" panose="020B0200000000000000" charset="-122"/>
                <a:ea typeface="Noto Sans SC" panose="020B0200000000000000" charset="-122"/>
                <a:cs typeface="Noto Sans SC" panose="020B0200000000000000" charset="-122"/>
              </a:rPr>
              <a:t>老年人说话时不要插嘴，不评判，不过早下结论，要让他们把话讲完、讲透，让他们把心里的不快全部倾吐，将问题提出，这样有利于咨询师了解其心理状况，及早有效地解决矛盾</a:t>
            </a:r>
            <a:endParaRPr lang="en-US">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5" name="AutoShape 8"/>
          <p:cNvSpPr/>
          <p:nvPr/>
        </p:nvSpPr>
        <p:spPr>
          <a:xfrm>
            <a:off x="6604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6" name="AutoShape 9"/>
          <p:cNvSpPr/>
          <p:nvPr/>
        </p:nvSpPr>
        <p:spPr>
          <a:xfrm>
            <a:off x="6604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0" y="2095500"/>
            <a:ext cx="304800" cy="304800"/>
          </a:xfrm>
          <a:prstGeom prst="rect">
            <a:avLst/>
          </a:prstGeom>
        </p:spPr>
      </p:pic>
      <p:sp>
        <p:nvSpPr>
          <p:cNvPr id="28" name="AutoShape 11"/>
          <p:cNvSpPr/>
          <p:nvPr/>
        </p:nvSpPr>
        <p:spPr>
          <a:xfrm>
            <a:off x="7289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要注意眼神、语气等非言语信息，善于引导老年人说话</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12"/>
          <p:cNvSpPr/>
          <p:nvPr/>
        </p:nvSpPr>
        <p:spPr>
          <a:xfrm>
            <a:off x="6858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咨询师的眼神要正视对方，表情要自然，坐姿、站姿要稳重，面部表情要温和，不用生硬、强词夺理的语句与老年人沟通</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0" name="AutoShape 13"/>
          <p:cNvSpPr/>
          <p:nvPr/>
        </p:nvSpPr>
        <p:spPr>
          <a:xfrm>
            <a:off x="1016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1" name="AutoShape 14"/>
          <p:cNvSpPr/>
          <p:nvPr/>
        </p:nvSpPr>
        <p:spPr>
          <a:xfrm>
            <a:off x="1016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0000" y="4635500"/>
            <a:ext cx="304800" cy="304800"/>
          </a:xfrm>
          <a:prstGeom prst="rect">
            <a:avLst/>
          </a:prstGeom>
        </p:spPr>
      </p:pic>
      <p:sp>
        <p:nvSpPr>
          <p:cNvPr id="33" name="AutoShape 16"/>
          <p:cNvSpPr/>
          <p:nvPr/>
        </p:nvSpPr>
        <p:spPr>
          <a:xfrm>
            <a:off x="1701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咨询时要善于察言观色</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17"/>
          <p:cNvSpPr/>
          <p:nvPr/>
        </p:nvSpPr>
        <p:spPr>
          <a:xfrm>
            <a:off x="1270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要有意识地观察老年人的情绪变化，注意老年人的神态、表情、语速、语气、声调等，以探索老年人心理活动和适时转换话题，但又不能被察觉，以免老年人紧张或有意掩饰</a:t>
            </a:r>
            <a:r>
              <a:rPr lang="zh-CN" altLang="en-US" sz="1100"/>
              <a:t>。</a:t>
            </a:r>
            <a:endParaRPr lang="zh-CN" altLang="en-US" sz="1100"/>
          </a:p>
        </p:txBody>
      </p:sp>
      <p:sp>
        <p:nvSpPr>
          <p:cNvPr id="35" name="AutoShape 18"/>
          <p:cNvSpPr/>
          <p:nvPr/>
        </p:nvSpPr>
        <p:spPr>
          <a:xfrm>
            <a:off x="6604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6" name="AutoShape 19"/>
          <p:cNvSpPr/>
          <p:nvPr/>
        </p:nvSpPr>
        <p:spPr>
          <a:xfrm>
            <a:off x="6604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7"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58000" y="4635500"/>
            <a:ext cx="304800" cy="304800"/>
          </a:xfrm>
          <a:prstGeom prst="rect">
            <a:avLst/>
          </a:prstGeom>
        </p:spPr>
      </p:pic>
      <p:sp>
        <p:nvSpPr>
          <p:cNvPr id="38" name="AutoShape 21"/>
          <p:cNvSpPr/>
          <p:nvPr/>
        </p:nvSpPr>
        <p:spPr>
          <a:xfrm>
            <a:off x="7289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掌握咨询结束的技巧</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9" name="AutoShape 22"/>
          <p:cNvSpPr/>
          <p:nvPr/>
        </p:nvSpPr>
        <p:spPr>
          <a:xfrm>
            <a:off x="6858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一般应在老年人的话题告一段落时，说些安慰鼓励的话，然后向老年人表示谈话结束或把话题引开</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0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3．老年心理咨询结束后的事项</a:t>
            </a:r>
            <a:endParaRPr lang="zh-CN" altLang="en-US" sz="40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3" name="AutoShape 3"/>
          <p:cNvSpPr/>
          <p:nvPr/>
        </p:nvSpPr>
        <p:spPr>
          <a:xfrm>
            <a:off x="5334000" y="3063875"/>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注意事项</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4" name="AutoShape 4"/>
          <p:cNvSpPr/>
          <p:nvPr/>
        </p:nvSpPr>
        <p:spPr>
          <a:xfrm>
            <a:off x="1016000" y="1797050"/>
            <a:ext cx="409448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（1）心理咨询要做记录</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4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记录内容包括日期、主要内容、老年人的反应、初步效应等，必备案例分析，记录最后应有咨询师签名</a:t>
            </a:r>
            <a:r>
              <a:rPr lang="en-US" sz="2400">
                <a:solidFill>
                  <a:srgbClr val="8A9A72"/>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24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7051675" y="1570355"/>
            <a:ext cx="5064760" cy="1416685"/>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spcBef>
                <a:spcPts val="600"/>
              </a:spcBef>
            </a:pPr>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（2）注意保护老年人的隐私</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r>
              <a:rPr lang="zh-CN" altLang="en-US" sz="2000">
                <a:solidFill>
                  <a:srgbClr val="8A9A72"/>
                </a:solidFill>
                <a:latin typeface="Noto Sans SC" panose="020B0200000000000000" charset="-122"/>
                <a:ea typeface="Noto Sans SC" panose="020B0200000000000000" charset="-122"/>
                <a:cs typeface="Noto Sans SC" panose="020B0200000000000000" charset="-122"/>
              </a:rPr>
              <a:t>对老年人的隐私要绝对保密，老年人信任咨询师才会诉说。如果不注意保密原则，将老年人的事情随意扩散，会加重他们的心理负担，对咨询师也会产生不信任感</a:t>
            </a:r>
            <a:endParaRPr lang="zh-CN" altLang="en-US" sz="2000">
              <a:solidFill>
                <a:srgbClr val="8A9A72"/>
              </a:solidFill>
              <a:latin typeface="Noto Sans SC" panose="020B0200000000000000" charset="-122"/>
              <a:ea typeface="Noto Sans SC" panose="020B0200000000000000" charset="-122"/>
              <a:cs typeface="Noto Sans SC" panose="020B0200000000000000" charset="-122"/>
            </a:endParaRPr>
          </a:p>
        </p:txBody>
      </p:sp>
      <p:sp>
        <p:nvSpPr>
          <p:cNvPr id="6" name="AutoShape 6"/>
          <p:cNvSpPr/>
          <p:nvPr/>
        </p:nvSpPr>
        <p:spPr>
          <a:xfrm>
            <a:off x="714375" y="4372610"/>
            <a:ext cx="4126865" cy="1524000"/>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spcBef>
                <a:spcPts val="600"/>
              </a:spcBef>
            </a:pPr>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（3）兑现承诺</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r>
              <a:rPr lang="zh-CN" altLang="en-US" sz="2400">
                <a:solidFill>
                  <a:srgbClr val="8A9A72"/>
                </a:solidFill>
                <a:latin typeface="Noto Sans SC" panose="020B0200000000000000" charset="-122"/>
                <a:ea typeface="Noto Sans SC" panose="020B0200000000000000" charset="-122"/>
                <a:cs typeface="Noto Sans SC" panose="020B0200000000000000" charset="-122"/>
              </a:rPr>
              <a:t>咨询师不要轻易向来访者许诺，但若已经允诺老年人的事情或要求，则应尽快落实解决，不可空谈、毁诺</a:t>
            </a:r>
            <a:r>
              <a:rPr lang="zh-CN" altLang="en-US" sz="2400">
                <a:solidFill>
                  <a:srgbClr val="8A9A72"/>
                </a:solidFill>
                <a:latin typeface="Noto Sans SC" panose="020B0200000000000000" charset="-122"/>
                <a:ea typeface="Noto Sans SC" panose="020B0200000000000000" charset="-122"/>
                <a:cs typeface="Noto Sans SC" panose="020B0200000000000000" charset="-122"/>
                <a:sym typeface="+mn-ea"/>
              </a:rPr>
              <a:t>。</a:t>
            </a:r>
            <a:endParaRPr lang="zh-CN" altLang="en-US" sz="2400"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6"/>
          <p:cNvSpPr/>
          <p:nvPr/>
        </p:nvSpPr>
        <p:spPr>
          <a:xfrm>
            <a:off x="7589520" y="4372610"/>
            <a:ext cx="4126865" cy="1524000"/>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spcBef>
                <a:spcPts val="600"/>
              </a:spcBef>
            </a:pPr>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（4）制订下一次咨询的计划</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r>
              <a:rPr lang="zh-CN" altLang="en-US" sz="2400">
                <a:solidFill>
                  <a:srgbClr val="8A9A72"/>
                </a:solidFill>
                <a:latin typeface="Noto Sans SC" panose="020B0200000000000000" charset="-122"/>
                <a:ea typeface="Noto Sans SC" panose="020B0200000000000000" charset="-122"/>
                <a:cs typeface="Noto Sans SC" panose="020B0200000000000000" charset="-122"/>
              </a:rPr>
              <a:t>咨询后应从谈话中了解老年人的心理、情绪变化，以便考虑下次的咨询计划和内容。</a:t>
            </a:r>
            <a:endParaRPr lang="zh-CN" altLang="en-US" sz="2400">
              <a:solidFill>
                <a:srgbClr val="8A9A72"/>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3333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1.5　老年心理工作者的素养</a:t>
            </a:r>
            <a:endParaRPr lang="zh-CN" altLang="en-US" sz="3600" b="1" i="0" u="none" strike="noStrike">
              <a:solidFill>
                <a:srgbClr val="333333"/>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524000" y="1950720"/>
            <a:ext cx="457200" cy="457200"/>
          </a:xfrm>
          <a:prstGeom prst="rect">
            <a:avLst/>
          </a:prstGeom>
        </p:spPr>
      </p:pic>
      <p:sp>
        <p:nvSpPr>
          <p:cNvPr id="4" name="AutoShape 4"/>
          <p:cNvSpPr/>
          <p:nvPr>
            <p:custDataLst>
              <p:tags r:id="rId3"/>
            </p:custDataLst>
          </p:nvPr>
        </p:nvSpPr>
        <p:spPr>
          <a:xfrm>
            <a:off x="2391410" y="192532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掌握专业知识和技能</a:t>
            </a:r>
            <a:endPar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custDataLst>
              <p:tags r:id="rId4"/>
            </p:custDataLst>
          </p:nvPr>
        </p:nvSpPr>
        <p:spPr>
          <a:xfrm>
            <a:off x="2391410" y="240792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a:solidFill>
                  <a:srgbClr val="555555"/>
                </a:solidFill>
                <a:latin typeface="Noto Sans SC" panose="020B0200000000000000" charset="-122"/>
                <a:ea typeface="Noto Sans SC" panose="020B0200000000000000" charset="-122"/>
                <a:cs typeface="Noto Sans SC" panose="020B0200000000000000" charset="-122"/>
                <a:sym typeface="+mn-ea"/>
              </a:rPr>
              <a:t>心理咨询是一项科学工作，要用科学的知识来帮助来访者，使他们认识到困扰他们的真正原因，改正或放弃适应不良的行为</a:t>
            </a:r>
            <a:r>
              <a:rPr lang="en-US" sz="2000">
                <a:solidFill>
                  <a:srgbClr val="555555"/>
                </a:solidFill>
                <a:latin typeface="Noto Sans SC" panose="020B0200000000000000" charset="-122"/>
                <a:ea typeface="Noto Sans SC" panose="020B0200000000000000" charset="-122"/>
                <a:cs typeface="Noto Sans SC" panose="020B0200000000000000" charset="-122"/>
                <a:sym typeface="+mn-ea"/>
              </a:rPr>
              <a:t>。</a:t>
            </a:r>
            <a:endParaRPr lang="en-US" sz="20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0" y="3429000"/>
            <a:ext cx="457200" cy="457200"/>
          </a:xfrm>
          <a:prstGeom prst="rect">
            <a:avLst/>
          </a:prstGeom>
        </p:spPr>
      </p:pic>
      <p:sp>
        <p:nvSpPr>
          <p:cNvPr id="7" name="AutoShape 7"/>
          <p:cNvSpPr/>
          <p:nvPr>
            <p:custDataLst>
              <p:tags r:id="rId7"/>
            </p:custDataLst>
          </p:nvPr>
        </p:nvSpPr>
        <p:spPr>
          <a:xfrm>
            <a:off x="2391410" y="342900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培养高尚的职业道德</a:t>
            </a:r>
            <a:endPar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2391410" y="405892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a:solidFill>
                  <a:srgbClr val="555555"/>
                </a:solidFill>
                <a:latin typeface="Noto Sans SC" panose="020B0200000000000000" charset="-122"/>
                <a:ea typeface="Noto Sans SC" panose="020B0200000000000000" charset="-122"/>
                <a:cs typeface="Noto Sans SC" panose="020B0200000000000000" charset="-122"/>
                <a:sym typeface="+mn-ea"/>
              </a:rPr>
              <a:t>从事心理咨询工作的人需要坚守职业操守，具备高尚的职业道德。只有热爱自己的工作，对心理工作有高度的责任感、荣誉感，才能认真、慎重地处理来访者的每一个心理问题</a:t>
            </a:r>
            <a:r>
              <a:rPr lang="en-US" sz="2000">
                <a:solidFill>
                  <a:srgbClr val="555555"/>
                </a:solidFill>
                <a:latin typeface="Noto Sans SC" panose="020B0200000000000000" charset="-122"/>
                <a:ea typeface="Noto Sans SC" panose="020B0200000000000000" charset="-122"/>
                <a:cs typeface="Noto Sans SC" panose="020B0200000000000000" charset="-122"/>
                <a:sym typeface="+mn-ea"/>
              </a:rPr>
              <a:t>。</a:t>
            </a:r>
            <a:endParaRPr lang="en-US" sz="20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24000" y="5194300"/>
            <a:ext cx="457200" cy="457200"/>
          </a:xfrm>
          <a:prstGeom prst="rect">
            <a:avLst/>
          </a:prstGeom>
        </p:spPr>
      </p:pic>
      <p:sp>
        <p:nvSpPr>
          <p:cNvPr id="10" name="AutoShape 10"/>
          <p:cNvSpPr/>
          <p:nvPr>
            <p:custDataLst>
              <p:tags r:id="rId11"/>
            </p:custDataLst>
          </p:nvPr>
        </p:nvSpPr>
        <p:spPr>
          <a:xfrm>
            <a:off x="2391410" y="510032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养成良好的心理素质</a:t>
            </a:r>
            <a:endPar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custDataLst>
              <p:tags r:id="rId12"/>
            </p:custDataLst>
          </p:nvPr>
        </p:nvSpPr>
        <p:spPr>
          <a:xfrm>
            <a:off x="2391410" y="578612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a:solidFill>
                  <a:srgbClr val="555555"/>
                </a:solidFill>
                <a:latin typeface="Noto Sans SC" panose="020B0200000000000000" charset="-122"/>
                <a:ea typeface="Noto Sans SC" panose="020B0200000000000000" charset="-122"/>
                <a:cs typeface="Noto Sans SC" panose="020B0200000000000000" charset="-122"/>
                <a:sym typeface="+mn-ea"/>
              </a:rPr>
              <a:t>心理咨询师的心理素质，是在教育、学习中不断地充实自己，在生活实践中逐渐形成和发展起来的。因此，要成为一名称职的心理咨询师，就要努力培养自己良好的心理素质</a:t>
            </a:r>
            <a:r>
              <a:rPr lang="en-US" sz="2000">
                <a:solidFill>
                  <a:srgbClr val="555555"/>
                </a:solidFill>
                <a:latin typeface="Noto Sans SC" panose="020B0200000000000000" charset="-122"/>
                <a:ea typeface="Noto Sans SC" panose="020B0200000000000000" charset="-122"/>
                <a:cs typeface="Noto Sans SC" panose="020B0200000000000000" charset="-122"/>
                <a:sym typeface="+mn-ea"/>
              </a:rPr>
              <a:t>。</a:t>
            </a:r>
            <a:endParaRPr lang="en-US" sz="20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1．请判断本任务的案例中老人的问题是否属于心理咨询范畴，是否可对其进行心理咨询</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2．针对本任务的案例，可采用哪些方法对老人进行心理咨询？应如何实施？</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根据情境案例，分析老人出现心理问题的原因，提出可行的心理咨询方案。</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孙奶奶，70岁，身体健康，由于子女工作忙而入住某养老院。她平日积极参加各项活动，为人热情大方，是养老院里的明星人物。最近她情绪出现了波动，经常会冲他人发脾气，一次在活动中和李奶奶吵了起来，弄得大家都不欢而散。类似情况近期时有发生，工作人员看在眼中很是着急，想和她好好沟通一下。但孙奶奶的防备心理很强，只要一提及敏感话题，就立刻翻脸，说工作人员是“说客”“帮凶”，表现得非常气愤，不愿沟通，并出现了食欲减退、失眠等症状。护理主管想让她和院里的心理咨询师聊一聊。若你是心理咨询师，你会怎么帮助孙奶奶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掌握老年心理咨询的原则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掌握老年心理咨询的方法</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能判断是否属于老年心理咨询的对象和内容</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能运用常用方法进行老年心理咨询</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培养科学严谨、价值中立的意识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培养良好的职业道德和心理素质。</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重点：老年心理咨询的原则</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难点：能运用老年心理咨询常用方法</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老年心理咨询概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800" b="1">
                <a:solidFill>
                  <a:srgbClr val="44403C"/>
                </a:solidFill>
                <a:latin typeface="Noto Sans SC" panose="020B0200000000000000" charset="-122"/>
                <a:ea typeface="Noto Sans SC" panose="020B0200000000000000" charset="-122"/>
                <a:cs typeface="Noto Sans SC" panose="020B0200000000000000" charset="-122"/>
                <a:sym typeface="+mn-ea"/>
              </a:rPr>
              <a:t>1．老年心理咨询的概念</a:t>
            </a:r>
            <a:endParaRPr lang="zh-CN" altLang="en-US" sz="2800"/>
          </a:p>
          <a:p>
            <a:pPr marL="0" indent="0" algn="l">
              <a:lnSpc>
                <a:spcPct val="117000"/>
              </a:lnSpc>
              <a:defRPr/>
            </a:pPr>
            <a:r>
              <a:rPr lang="en-US" sz="2800">
                <a:solidFill>
                  <a:srgbClr val="595959"/>
                </a:solidFill>
                <a:latin typeface="Noto Sans SC" panose="020B0200000000000000" charset="-122"/>
                <a:ea typeface="Noto Sans SC" panose="020B0200000000000000" charset="-122"/>
                <a:cs typeface="Noto Sans SC" panose="020B0200000000000000" charset="-122"/>
              </a:rPr>
              <a:t>老年心理咨询是指心理咨询师协助求助老年人解决各类心理问题的过程。在此我们要明确的是，老年心理咨询要解决的是老年人的心理问题，而不是其他问题。考虑到老年人的防卫心理重及不愿被说教等特点，我们更倾向于采用各种心理学方法，和老年人一起沟通交流，协商解决其遇到的各种心理问题，即心理相谈</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2．老年心理咨询的对象</a:t>
            </a:r>
            <a:endParaRPr lang="en-US" sz="1100"/>
          </a:p>
        </p:txBody>
      </p:sp>
      <p:sp>
        <p:nvSpPr>
          <p:cNvPr id="11" name="AutoShape 3"/>
          <p:cNvSpPr/>
          <p:nvPr/>
        </p:nvSpPr>
        <p:spPr>
          <a:xfrm>
            <a:off x="1016000" y="11811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2" name="AutoShape 4"/>
          <p:cNvSpPr/>
          <p:nvPr/>
        </p:nvSpPr>
        <p:spPr>
          <a:xfrm>
            <a:off x="1016000" y="11811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6"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70000" y="1498600"/>
            <a:ext cx="304800" cy="304800"/>
          </a:xfrm>
          <a:prstGeom prst="rect">
            <a:avLst/>
          </a:prstGeom>
        </p:spPr>
      </p:pic>
      <p:sp>
        <p:nvSpPr>
          <p:cNvPr id="17" name="AutoShape 6"/>
          <p:cNvSpPr/>
          <p:nvPr/>
        </p:nvSpPr>
        <p:spPr>
          <a:xfrm>
            <a:off x="1701800" y="14732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具有一定的智力基础和基本的交流能力</a:t>
            </a:r>
            <a:endParaRPr lang="en-US" sz="1100"/>
          </a:p>
        </p:txBody>
      </p:sp>
      <p:sp>
        <p:nvSpPr>
          <p:cNvPr id="18" name="AutoShape 7"/>
          <p:cNvSpPr/>
          <p:nvPr/>
        </p:nvSpPr>
        <p:spPr>
          <a:xfrm>
            <a:off x="1270000" y="20066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老年心理咨询的对象首先要有一定的智力基础，能够叙述自己的困惑、诉求等，能够明白咨询师话里的意思，和咨询师进行良好沟通，否则咨询将很难进行下去，难以取得良好的咨询效果</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5" name="AutoShape 8"/>
          <p:cNvSpPr/>
          <p:nvPr/>
        </p:nvSpPr>
        <p:spPr>
          <a:xfrm>
            <a:off x="6604000" y="11811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6" name="AutoShape 9"/>
          <p:cNvSpPr/>
          <p:nvPr/>
        </p:nvSpPr>
        <p:spPr>
          <a:xfrm>
            <a:off x="6604000" y="11811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0" y="1498600"/>
            <a:ext cx="304800" cy="304800"/>
          </a:xfrm>
          <a:prstGeom prst="rect">
            <a:avLst/>
          </a:prstGeom>
        </p:spPr>
      </p:pic>
      <p:sp>
        <p:nvSpPr>
          <p:cNvPr id="33" name="AutoShape 11"/>
          <p:cNvSpPr/>
          <p:nvPr/>
        </p:nvSpPr>
        <p:spPr>
          <a:xfrm>
            <a:off x="7289800" y="14732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咨询的内容应属于心理咨询范畴</a:t>
            </a:r>
            <a:endParaRPr lang="en-US" sz="1100"/>
          </a:p>
        </p:txBody>
      </p:sp>
      <p:sp>
        <p:nvSpPr>
          <p:cNvPr id="34" name="AutoShape 12"/>
          <p:cNvSpPr/>
          <p:nvPr/>
        </p:nvSpPr>
        <p:spPr>
          <a:xfrm>
            <a:off x="6858000" y="20066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人到老年，会遇到各种各样的问题，但不是所有问题都适合进行心理咨询。老年人的各种情绪问题，以及与心理社会因素有关的社会适应问题等，适合进行老年心理咨询</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35" name="AutoShape 13"/>
          <p:cNvSpPr/>
          <p:nvPr/>
        </p:nvSpPr>
        <p:spPr>
          <a:xfrm>
            <a:off x="1016000" y="37211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36" name="AutoShape 14"/>
          <p:cNvSpPr/>
          <p:nvPr/>
        </p:nvSpPr>
        <p:spPr>
          <a:xfrm>
            <a:off x="1016000" y="37211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9"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0000" y="4038600"/>
            <a:ext cx="304800" cy="304800"/>
          </a:xfrm>
          <a:prstGeom prst="rect">
            <a:avLst/>
          </a:prstGeom>
        </p:spPr>
      </p:pic>
      <p:sp>
        <p:nvSpPr>
          <p:cNvPr id="40" name="AutoShape 16"/>
          <p:cNvSpPr/>
          <p:nvPr/>
        </p:nvSpPr>
        <p:spPr>
          <a:xfrm>
            <a:off x="1701800" y="40132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接受咨询的动机应合理</a:t>
            </a:r>
            <a:endParaRPr lang="en-US" sz="1100"/>
          </a:p>
        </p:txBody>
      </p:sp>
      <p:sp>
        <p:nvSpPr>
          <p:cNvPr id="41" name="AutoShape 17"/>
          <p:cNvSpPr/>
          <p:nvPr/>
        </p:nvSpPr>
        <p:spPr>
          <a:xfrm>
            <a:off x="1270000" y="45466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老年心理咨询对象是否有咨询动机会直接影响到咨询效果。那些缺乏咨询动机的老年人不适合做心理咨询，因为他们没有改变自己状态的动机，会在咨询中表现得抗拒、不配合，难以取得良好的咨询效果</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42" name="AutoShape 18"/>
          <p:cNvSpPr/>
          <p:nvPr/>
        </p:nvSpPr>
        <p:spPr>
          <a:xfrm>
            <a:off x="6604000" y="37211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3" name="AutoShape 19"/>
          <p:cNvSpPr/>
          <p:nvPr/>
        </p:nvSpPr>
        <p:spPr>
          <a:xfrm>
            <a:off x="6604000" y="37211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44"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58000" y="4038600"/>
            <a:ext cx="304800" cy="304800"/>
          </a:xfrm>
          <a:prstGeom prst="rect">
            <a:avLst/>
          </a:prstGeom>
        </p:spPr>
      </p:pic>
      <p:sp>
        <p:nvSpPr>
          <p:cNvPr id="45" name="AutoShape 21"/>
          <p:cNvSpPr/>
          <p:nvPr/>
        </p:nvSpPr>
        <p:spPr>
          <a:xfrm>
            <a:off x="7289800" y="40132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双方互相信任，认可心理咨询</a:t>
            </a:r>
            <a:endParaRPr lang="en-US" sz="1100"/>
          </a:p>
        </p:txBody>
      </p:sp>
      <p:sp>
        <p:nvSpPr>
          <p:cNvPr id="46" name="AutoShape 22"/>
          <p:cNvSpPr/>
          <p:nvPr/>
        </p:nvSpPr>
        <p:spPr>
          <a:xfrm>
            <a:off x="6858000" y="45466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a:solidFill>
                  <a:srgbClr val="60605A"/>
                </a:solidFill>
                <a:latin typeface="Noto Sans SC" panose="020B0200000000000000" charset="-122"/>
                <a:ea typeface="Noto Sans SC" panose="020B0200000000000000" charset="-122"/>
                <a:cs typeface="Noto Sans SC" panose="020B0200000000000000" charset="-122"/>
              </a:rPr>
              <a:t>心理咨询是一个双向活动，需要双方互相信任。如果老年人关注自我心理健康，相信咨询师可以帮助他，积极配合咨询师的建议与要求，那么咨询效果就会好一些</a:t>
            </a:r>
            <a:endParaRPr lang="en-US" sz="1600">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3．老年心理咨询的内容</a:t>
            </a:r>
            <a:endParaRPr lang="zh-CN" altLang="en-US" sz="40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05205" y="325628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05205" y="325628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8" name="AutoShape 8"/>
          <p:cNvSpPr/>
          <p:nvPr>
            <p:custDataLst>
              <p:tags r:id="rId3"/>
            </p:custDataLst>
          </p:nvPr>
        </p:nvSpPr>
        <p:spPr>
          <a:xfrm>
            <a:off x="1078865" y="3489960"/>
            <a:ext cx="3228340" cy="424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患病老人的心理调适与护理问题</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4"/>
            </p:custDataLst>
          </p:nvPr>
        </p:nvCxnSpPr>
        <p:spPr>
          <a:xfrm rot="-15625">
            <a:off x="1183654" y="405066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5"/>
            </p:custDataLst>
          </p:nvPr>
        </p:nvSpPr>
        <p:spPr>
          <a:xfrm>
            <a:off x="1259205" y="4200525"/>
            <a:ext cx="2794000" cy="235775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老年人随着年龄增长，身心健康状况会逐渐下降。很多老年人身患多种疾病，并由此引发一系列的心理问题，不良情绪会诱发或加速疾病的发展</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6"/>
            </p:custDataLst>
          </p:nvPr>
        </p:nvSpPr>
        <p:spPr>
          <a:xfrm>
            <a:off x="4434205" y="325628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7"/>
            </p:custDataLst>
          </p:nvPr>
        </p:nvSpPr>
        <p:spPr>
          <a:xfrm>
            <a:off x="4434205" y="325628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14" name="AutoShape 14"/>
          <p:cNvSpPr/>
          <p:nvPr>
            <p:custDataLst>
              <p:tags r:id="rId8"/>
            </p:custDataLst>
          </p:nvPr>
        </p:nvSpPr>
        <p:spPr>
          <a:xfrm>
            <a:off x="4431665" y="3580765"/>
            <a:ext cx="3307080" cy="25971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各种心理疾病的初步诊断与护理</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9"/>
            </p:custDataLst>
          </p:nvPr>
        </p:nvCxnSpPr>
        <p:spPr>
          <a:xfrm rot="-15625">
            <a:off x="4688219" y="40290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0"/>
            </p:custDataLst>
          </p:nvPr>
        </p:nvSpPr>
        <p:spPr>
          <a:xfrm>
            <a:off x="4688205" y="4285615"/>
            <a:ext cx="2794000" cy="217995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焦虑症、抑郁症、疑病症、睡眠障碍、认知症等老年常见心理疾病对老年人的心理和生活会产生极大的影响</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1"/>
            </p:custDataLst>
          </p:nvPr>
        </p:nvSpPr>
        <p:spPr>
          <a:xfrm>
            <a:off x="7863205" y="325628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2"/>
            </p:custDataLst>
          </p:nvPr>
        </p:nvSpPr>
        <p:spPr>
          <a:xfrm>
            <a:off x="7863205" y="325628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20" name="AutoShape 20"/>
          <p:cNvSpPr/>
          <p:nvPr>
            <p:custDataLst>
              <p:tags r:id="rId13"/>
            </p:custDataLst>
          </p:nvPr>
        </p:nvSpPr>
        <p:spPr>
          <a:xfrm>
            <a:off x="8011160" y="3580765"/>
            <a:ext cx="3027045" cy="25971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心理健康知识方面的问题</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14"/>
            </p:custDataLst>
          </p:nvPr>
        </p:nvCxnSpPr>
        <p:spPr>
          <a:xfrm rot="-15625">
            <a:off x="8192784" y="404368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15"/>
            </p:custDataLst>
          </p:nvPr>
        </p:nvSpPr>
        <p:spPr>
          <a:xfrm>
            <a:off x="8117205" y="443357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老年人大多希望自己可以健康长寿，而健康也包括了心理健康</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5" name="AutoShape 23"/>
          <p:cNvSpPr/>
          <p:nvPr/>
        </p:nvSpPr>
        <p:spPr>
          <a:xfrm>
            <a:off x="762000" y="1397000"/>
            <a:ext cx="10160000" cy="75819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6" name="文本框 25"/>
          <p:cNvSpPr txBox="1"/>
          <p:nvPr/>
        </p:nvSpPr>
        <p:spPr>
          <a:xfrm>
            <a:off x="861060" y="1449705"/>
            <a:ext cx="10050145" cy="511175"/>
          </a:xfrm>
          <a:prstGeom prst="rect">
            <a:avLst/>
          </a:prstGeom>
        </p:spPr>
        <p:txBody>
          <a:bodyPr wrap="square">
            <a:noAutofit/>
          </a:bodyPr>
          <a:p>
            <a:r>
              <a:rPr lang="en-US" b="1">
                <a:solidFill>
                  <a:srgbClr val="3C3732"/>
                </a:solidFill>
                <a:latin typeface="Noto Sans SC" panose="020B0200000000000000" charset="-122"/>
                <a:ea typeface="Noto Sans SC" panose="020B0200000000000000" charset="-122"/>
                <a:cs typeface="Noto Sans SC" panose="020B0200000000000000" charset="-122"/>
              </a:rPr>
              <a:t>（</a:t>
            </a:r>
            <a:r>
              <a:rPr lang="en-US" sz="1800" b="1">
                <a:solidFill>
                  <a:srgbClr val="3C3732"/>
                </a:solidFill>
                <a:latin typeface="Noto Sans SC" panose="020B0200000000000000" charset="-122"/>
                <a:ea typeface="Noto Sans SC" panose="020B0200000000000000" charset="-122"/>
                <a:cs typeface="Noto Sans SC" panose="020B0200000000000000" charset="-122"/>
              </a:rPr>
              <a:t>1</a:t>
            </a:r>
            <a:r>
              <a:rPr lang="en-US" b="1">
                <a:solidFill>
                  <a:srgbClr val="3C3732"/>
                </a:solidFill>
                <a:latin typeface="Noto Sans SC" panose="020B0200000000000000" charset="-122"/>
                <a:ea typeface="Noto Sans SC" panose="020B0200000000000000" charset="-122"/>
                <a:cs typeface="Noto Sans SC" panose="020B0200000000000000" charset="-122"/>
              </a:rPr>
              <a:t>）情绪情感问题</a:t>
            </a:r>
            <a:r>
              <a:rPr lang="zh-CN" altLang="en-US" b="1">
                <a:solidFill>
                  <a:srgbClr val="3C3732"/>
                </a:solidFill>
                <a:latin typeface="Noto Sans SC" panose="020B0200000000000000" charset="-122"/>
                <a:ea typeface="Noto Sans SC" panose="020B0200000000000000" charset="-122"/>
                <a:cs typeface="Noto Sans SC" panose="020B0200000000000000" charset="-122"/>
              </a:rPr>
              <a:t>；</a:t>
            </a:r>
            <a:r>
              <a:rPr lang="zh-CN" altLang="en-US" sz="2000">
                <a:solidFill>
                  <a:srgbClr val="231F20"/>
                </a:solidFill>
                <a:latin typeface="汉仪书宋二简"/>
                <a:ea typeface="汉仪书宋二简"/>
              </a:rPr>
              <a:t>在老年心理咨询中大部分是因为情绪情感问题前来寻求帮助的，如老年人常见的孤独、寂寞、焦虑、抑郁等情绪</a:t>
            </a:r>
            <a:endParaRPr lang="zh-CN" altLang="en-US" sz="2000">
              <a:solidFill>
                <a:srgbClr val="231F20"/>
              </a:solidFill>
              <a:latin typeface="汉仪书宋二简"/>
              <a:ea typeface="汉仪书宋二简"/>
            </a:endParaRPr>
          </a:p>
        </p:txBody>
      </p:sp>
      <p:sp>
        <p:nvSpPr>
          <p:cNvPr id="27" name="AutoShape 23"/>
          <p:cNvSpPr/>
          <p:nvPr/>
        </p:nvSpPr>
        <p:spPr>
          <a:xfrm>
            <a:off x="762000" y="2230120"/>
            <a:ext cx="10160000" cy="75819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8" name="文本框 27"/>
          <p:cNvSpPr txBox="1"/>
          <p:nvPr/>
        </p:nvSpPr>
        <p:spPr>
          <a:xfrm>
            <a:off x="861060" y="2282825"/>
            <a:ext cx="10050145" cy="511175"/>
          </a:xfrm>
          <a:prstGeom prst="rect">
            <a:avLst/>
          </a:prstGeom>
        </p:spPr>
        <p:txBody>
          <a:bodyPr wrap="square">
            <a:noAutofit/>
          </a:bodyPr>
          <a:p>
            <a:r>
              <a:rPr lang="zh-CN" altLang="en-US" b="1">
                <a:solidFill>
                  <a:srgbClr val="3C3732"/>
                </a:solidFill>
                <a:latin typeface="Noto Sans SC" panose="020B0200000000000000" charset="-122"/>
                <a:ea typeface="Noto Sans SC" panose="020B0200000000000000" charset="-122"/>
                <a:cs typeface="Noto Sans SC" panose="020B0200000000000000" charset="-122"/>
              </a:rPr>
              <a:t>（2）各种社会适应问题；</a:t>
            </a:r>
            <a:r>
              <a:rPr lang="zh-CN" altLang="en-US" sz="2000">
                <a:solidFill>
                  <a:srgbClr val="231F20"/>
                </a:solidFill>
                <a:latin typeface="汉仪书宋二简"/>
                <a:ea typeface="汉仪书宋二简"/>
              </a:rPr>
              <a:t>人到老年都会面临离退休、空巢、丧偶、再婚等一系列社会适应问题</a:t>
            </a:r>
            <a:endParaRPr lang="zh-CN" altLang="en-US" b="1">
              <a:solidFill>
                <a:srgbClr val="3C3732"/>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4．老年心理咨询的形式</a:t>
            </a:r>
            <a:endPar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8" name="文本框 7"/>
          <p:cNvSpPr txBox="1"/>
          <p:nvPr/>
        </p:nvSpPr>
        <p:spPr>
          <a:xfrm>
            <a:off x="1040765" y="1040765"/>
            <a:ext cx="10135235" cy="5939155"/>
          </a:xfrm>
          <a:prstGeom prst="rect">
            <a:avLst/>
          </a:prstGeom>
        </p:spPr>
        <p:txBody>
          <a:bodyPr wrap="square">
            <a:spAutoFit/>
          </a:bodyPr>
          <a:p>
            <a:r>
              <a:rPr lang="en-US" sz="2800" b="1">
                <a:solidFill>
                  <a:srgbClr val="3C5949"/>
                </a:solidFill>
                <a:latin typeface="Noto Sans SC" panose="020B0200000000000000" charset="-122"/>
                <a:ea typeface="Noto Sans SC" panose="020B0200000000000000" charset="-122"/>
                <a:cs typeface="Noto Sans SC" panose="020B0200000000000000" charset="-122"/>
              </a:rPr>
              <a:t>（1）门诊咨询</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门诊咨询也叫面询，就是求助者到专业的心理咨询室，与咨询师面对面进行沟通</a:t>
            </a:r>
            <a:endParaRPr lang="zh-CN" altLang="en-US" sz="24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（2）电话咨询</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电话咨询是通过电话的方式进行心理咨询，这种形式方便快捷，不受时间和地域限制，多用于进行心理危机干预</a:t>
            </a:r>
            <a:endParaRPr lang="zh-CN" altLang="en-US" sz="24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（3）网络咨询</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网络咨询是一种新兴的咨询方式，它的优点是安全性和保密性好，且不受地域限制</a:t>
            </a:r>
            <a:endParaRPr lang="zh-CN" altLang="en-US" sz="2400">
              <a:solidFill>
                <a:srgbClr val="231F20"/>
              </a:solidFill>
              <a:latin typeface="汉仪书宋二简"/>
              <a:ea typeface="汉仪书宋二简"/>
            </a:endParaRPr>
          </a:p>
          <a:p>
            <a:pPr algn="l">
              <a:buClrTx/>
              <a:buSzTx/>
              <a:buFontTx/>
            </a:pPr>
            <a:r>
              <a:rPr lang="en-US" sz="2800" b="1">
                <a:solidFill>
                  <a:srgbClr val="3C5949"/>
                </a:solidFill>
                <a:latin typeface="Noto Sans SC" panose="020B0200000000000000" charset="-122"/>
                <a:ea typeface="Noto Sans SC" panose="020B0200000000000000" charset="-122"/>
                <a:cs typeface="Noto Sans SC" panose="020B0200000000000000" charset="-122"/>
              </a:rPr>
              <a:t>（4）专栏咨询</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专栏咨询是通过报纸、杂志、电视等传播媒体介绍心理咨询、心理健康一般知识，或针对一些典型心理问题进行分析解答的一种咨询方式</a:t>
            </a:r>
            <a:endParaRPr lang="zh-CN" altLang="en-US" sz="2400">
              <a:solidFill>
                <a:srgbClr val="231F20"/>
              </a:solidFill>
              <a:latin typeface="汉仪书宋二简"/>
              <a:ea typeface="汉仪书宋二简"/>
            </a:endParaRPr>
          </a:p>
          <a:p>
            <a:r>
              <a:rPr lang="en-US" sz="2800" b="1">
                <a:solidFill>
                  <a:srgbClr val="3C5949"/>
                </a:solidFill>
                <a:latin typeface="Noto Sans SC" panose="020B0200000000000000" charset="-122"/>
                <a:ea typeface="Noto Sans SC" panose="020B0200000000000000" charset="-122"/>
                <a:cs typeface="Noto Sans SC" panose="020B0200000000000000" charset="-122"/>
              </a:rPr>
              <a:t>（5）现场咨询</a:t>
            </a:r>
            <a:endParaRPr lang="en-US" sz="28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现场咨询是指心理咨询师深入老年人家庭或老年公寓等场所进行心理咨询或指导</a:t>
            </a:r>
            <a:endParaRPr lang="zh-CN" altLang="en-US" sz="2400">
              <a:solidFill>
                <a:srgbClr val="231F20"/>
              </a:solidFill>
              <a:latin typeface="汉仪书宋二简"/>
              <a:ea typeface="汉仪书宋二简"/>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444"/>
                </a:solidFill>
                <a:latin typeface="Noto Serif SC" panose="02020200000000000000" charset="-122"/>
                <a:ea typeface="Noto Serif SC" panose="02020200000000000000" charset="-122"/>
                <a:cs typeface="Noto Serif SC" panose="02020200000000000000" charset="-122"/>
              </a:rPr>
              <a:t>1.2　老年心理咨询的原则</a:t>
            </a:r>
            <a:endParaRPr lang="en-US" sz="3600" b="1">
              <a:solidFill>
                <a:srgbClr val="444444"/>
              </a:solidFill>
              <a:latin typeface="Noto Serif SC" panose="02020200000000000000" charset="-122"/>
              <a:ea typeface="Noto Serif SC" panose="02020200000000000000" charset="-122"/>
              <a:cs typeface="Noto Serif SC" panose="02020200000000000000" charset="-122"/>
            </a:endParaRPr>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咨询</a:t>
            </a:r>
            <a:r>
              <a:rPr 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原则</a:t>
            </a:r>
            <a:endParaRPr lang="en-US" sz="1100"/>
          </a:p>
        </p:txBody>
      </p:sp>
      <p:sp>
        <p:nvSpPr>
          <p:cNvPr id="7" name="文本框 6"/>
          <p:cNvSpPr txBox="1"/>
          <p:nvPr/>
        </p:nvSpPr>
        <p:spPr>
          <a:xfrm>
            <a:off x="925195" y="1215708"/>
            <a:ext cx="5080000" cy="1568450"/>
          </a:xfrm>
          <a:prstGeom prst="rect">
            <a:avLst/>
          </a:prstGeom>
        </p:spPr>
        <p:txBody>
          <a:bodyPr>
            <a:spAutoFit/>
          </a:bodyPr>
          <a:p>
            <a:r>
              <a:rPr lang="en-US" sz="2400" b="1">
                <a:solidFill>
                  <a:srgbClr val="8A9A72"/>
                </a:solidFill>
                <a:latin typeface="Noto Sans SC" panose="020B0200000000000000" charset="-122"/>
                <a:ea typeface="Noto Sans SC" panose="020B0200000000000000" charset="-122"/>
                <a:cs typeface="Noto Sans SC" panose="020B0200000000000000" charset="-122"/>
              </a:rPr>
              <a:t>1．保密原则</a:t>
            </a:r>
            <a:endParaRPr lang="en-US" sz="24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b="1">
                <a:solidFill>
                  <a:srgbClr val="231F20"/>
                </a:solidFill>
                <a:latin typeface="汉仪中宋简"/>
                <a:ea typeface="汉仪中宋简"/>
              </a:rPr>
              <a:t>保密原则是心理咨询的首要原则。咨询师应对来访者的有关资料保密，不得对外公开来访者的姓名、个人情况等信息，不能随意谈论其问题，应尊重其个人隐私权</a:t>
            </a:r>
            <a:endParaRPr lang="zh-CN" altLang="en-US" b="1">
              <a:solidFill>
                <a:srgbClr val="231F20"/>
              </a:solidFill>
              <a:latin typeface="汉仪中宋简"/>
              <a:ea typeface="汉仪中宋简"/>
            </a:endParaRPr>
          </a:p>
        </p:txBody>
      </p:sp>
      <p:sp>
        <p:nvSpPr>
          <p:cNvPr id="8" name="文本框 7"/>
          <p:cNvSpPr txBox="1"/>
          <p:nvPr/>
        </p:nvSpPr>
        <p:spPr>
          <a:xfrm>
            <a:off x="332105" y="3340418"/>
            <a:ext cx="5080000" cy="1291590"/>
          </a:xfrm>
          <a:prstGeom prst="rect">
            <a:avLst/>
          </a:prstGeom>
        </p:spPr>
        <p:txBody>
          <a:bodyPr>
            <a:spAutoFit/>
          </a:bodyPr>
          <a:p>
            <a:r>
              <a:rPr lang="en-US" sz="2400" b="1">
                <a:solidFill>
                  <a:srgbClr val="8A9A72"/>
                </a:solidFill>
                <a:latin typeface="Noto Sans SC" panose="020B0200000000000000" charset="-122"/>
                <a:ea typeface="Noto Sans SC" panose="020B0200000000000000" charset="-122"/>
                <a:cs typeface="Noto Sans SC" panose="020B0200000000000000" charset="-122"/>
              </a:rPr>
              <a:t>2．价值中立原则</a:t>
            </a:r>
            <a:endParaRPr lang="en-US" sz="24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中宋简"/>
                <a:ea typeface="汉仪中宋简"/>
              </a:rPr>
              <a:t>咨询师在心理咨询过程中应保持客观、中立的立场，不能以咨询师自身的价值观来评判来访者的心理和行为，更不能对来访者进行批评或指责</a:t>
            </a:r>
            <a:endParaRPr lang="zh-CN" altLang="en-US" sz="1800" b="1">
              <a:solidFill>
                <a:srgbClr val="231F20"/>
              </a:solidFill>
              <a:latin typeface="汉仪中宋简"/>
              <a:ea typeface="汉仪中宋简"/>
            </a:endParaRPr>
          </a:p>
        </p:txBody>
      </p:sp>
      <p:sp>
        <p:nvSpPr>
          <p:cNvPr id="9" name="文本框 8"/>
          <p:cNvSpPr txBox="1"/>
          <p:nvPr/>
        </p:nvSpPr>
        <p:spPr>
          <a:xfrm>
            <a:off x="7112000" y="1927543"/>
            <a:ext cx="5080000" cy="1845310"/>
          </a:xfrm>
          <a:prstGeom prst="rect">
            <a:avLst/>
          </a:prstGeom>
        </p:spPr>
        <p:txBody>
          <a:bodyPr>
            <a:spAutoFit/>
          </a:bodyPr>
          <a:p>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4．专业能力限定原则</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中宋简"/>
                <a:ea typeface="汉仪中宋简"/>
              </a:rPr>
              <a:t>心理咨询师不是万能的，即使是在职业范围内也有他擅长和不擅长的领域。因此，当来访者面临的问题超出心理咨询师的专业能力范围时，应主动、及时地将其转介到合适的心理咨询机构或综合医院进行系统治疗</a:t>
            </a:r>
            <a:endParaRPr lang="zh-CN" altLang="en-US" sz="1800" b="1">
              <a:solidFill>
                <a:srgbClr val="231F20"/>
              </a:solidFill>
              <a:latin typeface="汉仪中宋简"/>
              <a:ea typeface="汉仪中宋简"/>
            </a:endParaRPr>
          </a:p>
        </p:txBody>
      </p:sp>
      <p:sp>
        <p:nvSpPr>
          <p:cNvPr id="10" name="文本框 9"/>
          <p:cNvSpPr txBox="1"/>
          <p:nvPr/>
        </p:nvSpPr>
        <p:spPr>
          <a:xfrm>
            <a:off x="1851660" y="5004118"/>
            <a:ext cx="5080000" cy="1291590"/>
          </a:xfrm>
          <a:prstGeom prst="rect">
            <a:avLst/>
          </a:prstGeom>
        </p:spPr>
        <p:txBody>
          <a:bodyPr>
            <a:spAutoFit/>
          </a:bodyPr>
          <a:p>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3．促进来访者成长原</a:t>
            </a:r>
            <a:r>
              <a:rPr lang="en-US" sz="2400" b="1">
                <a:solidFill>
                  <a:srgbClr val="8A9A72"/>
                </a:solidFill>
                <a:latin typeface="Noto Sans SC" panose="020B0200000000000000" charset="-122"/>
                <a:ea typeface="Noto Sans SC" panose="020B0200000000000000" charset="-122"/>
                <a:cs typeface="Noto Sans SC" panose="020B0200000000000000" charset="-122"/>
              </a:rPr>
              <a:t>则</a:t>
            </a:r>
            <a:endParaRPr lang="en-US" sz="24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中宋简"/>
                <a:ea typeface="汉仪中宋简"/>
              </a:rPr>
              <a:t>心理咨询的最终目的是帮助来访者发展自主解决问题能力，即“助人自助”，而非依赖咨询师提供答案</a:t>
            </a:r>
            <a:endParaRPr lang="zh-CN" altLang="en-US" sz="1800" b="1">
              <a:solidFill>
                <a:srgbClr val="231F20"/>
              </a:solidFill>
              <a:latin typeface="汉仪中宋简"/>
              <a:ea typeface="汉仪中宋简"/>
            </a:endParaRPr>
          </a:p>
        </p:txBody>
      </p:sp>
      <p:sp>
        <p:nvSpPr>
          <p:cNvPr id="11" name="文本框 10"/>
          <p:cNvSpPr txBox="1"/>
          <p:nvPr/>
        </p:nvSpPr>
        <p:spPr>
          <a:xfrm>
            <a:off x="6809740" y="4205923"/>
            <a:ext cx="5080000" cy="1014730"/>
          </a:xfrm>
          <a:prstGeom prst="rect">
            <a:avLst/>
          </a:prstGeom>
        </p:spPr>
        <p:txBody>
          <a:bodyPr>
            <a:spAutoFit/>
          </a:bodyPr>
          <a:p>
            <a:r>
              <a:rPr lang="zh-CN" altLang="en-US" sz="2400" b="1">
                <a:solidFill>
                  <a:srgbClr val="8A9A72"/>
                </a:solidFill>
                <a:latin typeface="Noto Sans SC" panose="020B0200000000000000" charset="-122"/>
                <a:ea typeface="Noto Sans SC" panose="020B0200000000000000" charset="-122"/>
                <a:cs typeface="Noto Sans SC" panose="020B0200000000000000" charset="-122"/>
              </a:rPr>
              <a:t>5．重大决定延期原则</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中宋简"/>
                <a:ea typeface="汉仪中宋简"/>
              </a:rPr>
              <a:t>在心理咨询期间，由于来访者情绪不稳和动摇，应规劝其不要轻易作出如离开、放弃等重大决定</a:t>
            </a:r>
            <a:endParaRPr lang="zh-CN" altLang="en-US" sz="1800" b="1">
              <a:solidFill>
                <a:srgbClr val="231F20"/>
              </a:solidFill>
              <a:latin typeface="汉仪中宋简"/>
              <a:ea typeface="汉仪中宋简"/>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t>1.3　老年心理咨询的常用技术</a:t>
            </a:r>
            <a:endParaRPr lang="zh-CN" altLang="en-US" sz="3600" b="1"/>
          </a:p>
        </p:txBody>
      </p:sp>
      <p:sp>
        <p:nvSpPr>
          <p:cNvPr id="6" name="AutoShape 6"/>
          <p:cNvSpPr/>
          <p:nvPr>
            <p:custDataLst>
              <p:tags r:id="rId1"/>
            </p:custDataLst>
          </p:nvPr>
        </p:nvSpPr>
        <p:spPr>
          <a:xfrm>
            <a:off x="1134745" y="1714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88745" y="1943100"/>
            <a:ext cx="406400" cy="406400"/>
          </a:xfrm>
          <a:prstGeom prst="rect">
            <a:avLst/>
          </a:prstGeom>
        </p:spPr>
      </p:pic>
      <p:sp>
        <p:nvSpPr>
          <p:cNvPr id="8" name="AutoShape 8"/>
          <p:cNvSpPr/>
          <p:nvPr>
            <p:custDataLst>
              <p:tags r:id="rId5"/>
            </p:custDataLst>
          </p:nvPr>
        </p:nvSpPr>
        <p:spPr>
          <a:xfrm>
            <a:off x="1960245"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倾听</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500495" y="1714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22745" y="1943100"/>
            <a:ext cx="406400" cy="406400"/>
          </a:xfrm>
          <a:prstGeom prst="rect">
            <a:avLst/>
          </a:prstGeom>
        </p:spPr>
      </p:pic>
      <p:sp>
        <p:nvSpPr>
          <p:cNvPr id="12" name="AutoShape 12"/>
          <p:cNvSpPr/>
          <p:nvPr>
            <p:custDataLst>
              <p:tags r:id="rId10"/>
            </p:custDataLst>
          </p:nvPr>
        </p:nvSpPr>
        <p:spPr>
          <a:xfrm>
            <a:off x="7294245" y="19431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共情</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501765" y="2421255"/>
            <a:ext cx="5110480" cy="84137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a:solidFill>
                  <a:srgbClr val="555555"/>
                </a:solidFill>
                <a:latin typeface="Noto Sans SC" panose="020B0200000000000000" charset="-122"/>
                <a:ea typeface="Noto Sans SC" panose="020B0200000000000000" charset="-122"/>
                <a:cs typeface="Noto Sans SC" panose="020B0200000000000000" charset="-122"/>
                <a:sym typeface="+mn-ea"/>
              </a:rPr>
              <a:t>共情也叫同理心、移情、同感，是咨询师设身处地感受来访者的内心世界，领悟其思想、观念和情感，从而达到准确理解来访者境况的一种态度和能力</a:t>
            </a: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4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134745" y="368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3"/>
            </p:custDataLst>
          </p:nvPr>
        </p:nvSpPr>
        <p:spPr>
          <a:xfrm>
            <a:off x="6468745" y="368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287780" y="3829050"/>
            <a:ext cx="406400" cy="406400"/>
          </a:xfrm>
          <a:prstGeom prst="rect">
            <a:avLst/>
          </a:prstGeom>
        </p:spPr>
      </p:pic>
      <p:sp>
        <p:nvSpPr>
          <p:cNvPr id="16" name="AutoShape 16"/>
          <p:cNvSpPr/>
          <p:nvPr>
            <p:custDataLst>
              <p:tags r:id="rId17"/>
            </p:custDataLst>
          </p:nvPr>
        </p:nvSpPr>
        <p:spPr>
          <a:xfrm>
            <a:off x="7129145" y="38303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自我暴露</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722745" y="3911600"/>
            <a:ext cx="406400" cy="406400"/>
          </a:xfrm>
          <a:prstGeom prst="rect">
            <a:avLst/>
          </a:prstGeom>
        </p:spPr>
      </p:pic>
      <p:sp>
        <p:nvSpPr>
          <p:cNvPr id="21" name="AutoShape 21"/>
          <p:cNvSpPr/>
          <p:nvPr>
            <p:custDataLst>
              <p:tags r:id="rId21"/>
            </p:custDataLst>
          </p:nvPr>
        </p:nvSpPr>
        <p:spPr>
          <a:xfrm>
            <a:off x="6722745" y="43688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自我暴露又称自我开放，是指咨询师在和来访者交流时，表达出自己的情感、思想、经验等与来访者一起分享</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769745" y="37795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解释</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261745" y="2421572"/>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倾听是指专注接受来访者的语言和非语言信息（如表情、动作等），通过点头、眼神等传达关注</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261745" y="4369117"/>
            <a:ext cx="5080000" cy="64516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解释是指咨询师运用某种心理理论来对来访者的思想、情感和行为的原因实质进行描述的过程</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4" name="AutoShape 6"/>
          <p:cNvSpPr/>
          <p:nvPr>
            <p:custDataLst>
              <p:tags r:id="rId23"/>
            </p:custDataLst>
          </p:nvPr>
        </p:nvSpPr>
        <p:spPr>
          <a:xfrm>
            <a:off x="1134745" y="5594985"/>
            <a:ext cx="10541000" cy="11061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6" name="AutoShape 8"/>
          <p:cNvSpPr/>
          <p:nvPr>
            <p:custDataLst>
              <p:tags r:id="rId24"/>
            </p:custDataLst>
          </p:nvPr>
        </p:nvSpPr>
        <p:spPr>
          <a:xfrm>
            <a:off x="1287780" y="5737225"/>
            <a:ext cx="2205990" cy="3390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5</a:t>
            </a:r>
            <a:r>
              <a:rPr lang="en-US" altLang="zh-CN"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提问</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8" name="文本框 27"/>
          <p:cNvSpPr txBox="1"/>
          <p:nvPr/>
        </p:nvSpPr>
        <p:spPr>
          <a:xfrm>
            <a:off x="2467610" y="5782945"/>
            <a:ext cx="8953500" cy="645160"/>
          </a:xfrm>
          <a:prstGeom prst="rect">
            <a:avLst/>
          </a:prstGeom>
        </p:spPr>
        <p:txBody>
          <a:bodyPr wrap="square">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在老年心理咨询中双方互相交流，但并非漫无目的的聊天，咨询师应控制谈话的方向，适时提问是非常重要的</a:t>
            </a:r>
            <a:r>
              <a:rPr lang="zh-CN" altLang="en-US" sz="1600">
                <a:solidFill>
                  <a:srgbClr val="231F20"/>
                </a:solidFill>
                <a:latin typeface="汉仪书宋二简"/>
                <a:ea typeface="汉仪书宋二简"/>
              </a:rPr>
              <a:t>。</a:t>
            </a:r>
            <a:endParaRPr lang="zh-CN" altLang="en-US" sz="1600">
              <a:solidFill>
                <a:srgbClr val="231F20"/>
              </a:solidFill>
              <a:latin typeface="汉仪书宋二简"/>
              <a:ea typeface="汉仪书宋二简"/>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6.1,&quot;left&quot;:77.65,&quot;top&quot;:190.3,&quot;width&quot;:801.5}"/>
</p:tagLst>
</file>

<file path=ppt/tags/tag101.xml><?xml version="1.0" encoding="utf-8"?>
<p:tagLst xmlns:p="http://schemas.openxmlformats.org/presentationml/2006/main">
  <p:tag name="KSO_WM_DIAGRAM_VIRTUALLY_FRAME" val="{&quot;height&quot;:336.1,&quot;left&quot;:77.65,&quot;top&quot;:190.3,&quot;width&quot;:801.5}"/>
</p:tagLst>
</file>

<file path=ppt/tags/tag102.xml><?xml version="1.0" encoding="utf-8"?>
<p:tagLst xmlns:p="http://schemas.openxmlformats.org/presentationml/2006/main">
  <p:tag name="KSO_WM_DIAGRAM_VIRTUALLY_FRAME" val="{&quot;height&quot;:336.1,&quot;left&quot;:77.65,&quot;top&quot;:190.3,&quot;width&quot;:801.5}"/>
</p:tagLst>
</file>

<file path=ppt/tags/tag103.xml><?xml version="1.0" encoding="utf-8"?>
<p:tagLst xmlns:p="http://schemas.openxmlformats.org/presentationml/2006/main">
  <p:tag name="KSO_WM_DIAGRAM_VIRTUALLY_FRAME" val="{&quot;height&quot;:336.1,&quot;left&quot;:77.65,&quot;top&quot;:190.3,&quot;width&quot;:801.5}"/>
</p:tagLst>
</file>

<file path=ppt/tags/tag104.xml><?xml version="1.0" encoding="utf-8"?>
<p:tagLst xmlns:p="http://schemas.openxmlformats.org/presentationml/2006/main">
  <p:tag name="KSO_WM_DIAGRAM_VIRTUALLY_FRAME" val="{&quot;height&quot;:155.75,&quot;left&quot;:78.5,&quot;top&quot;:118.5,&quot;width&quot;:80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290,&quot;left&quot;:80,&quot;top&quot;:190,&quot;width&quot;:830}"/>
</p:tagLst>
</file>

<file path=ppt/tags/tag107.xml><?xml version="1.0" encoding="utf-8"?>
<p:tagLst xmlns:p="http://schemas.openxmlformats.org/presentationml/2006/main">
  <p:tag name="KSO_WM_DIAGRAM_VIRTUALLY_FRAME" val="{&quot;height&quot;:290,&quot;left&quot;:80,&quot;top&quot;:190,&quot;width&quot;:830}"/>
</p:tagLst>
</file>

<file path=ppt/tags/tag108.xml><?xml version="1.0" encoding="utf-8"?>
<p:tagLst xmlns:p="http://schemas.openxmlformats.org/presentationml/2006/main">
  <p:tag name="KSO_WM_DIAGRAM_VIRTUALLY_FRAME" val="{&quot;height&quot;:290,&quot;left&quot;:80,&quot;top&quot;:190,&quot;width&quot;:830}"/>
</p:tagLst>
</file>

<file path=ppt/tags/tag109.xml><?xml version="1.0" encoding="utf-8"?>
<p:tagLst xmlns:p="http://schemas.openxmlformats.org/presentationml/2006/main">
  <p:tag name="KSO_WM_DIAGRAM_VIRTUALLY_FRAME" val="{&quot;height&quot;:290,&quot;left&quot;:80,&quot;top&quot;:190,&quot;width&quot;:8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0,&quot;left&quot;:80,&quot;top&quot;:190,&quot;width&quot;:830}"/>
</p:tagLst>
</file>

<file path=ppt/tags/tag111.xml><?xml version="1.0" encoding="utf-8"?>
<p:tagLst xmlns:p="http://schemas.openxmlformats.org/presentationml/2006/main">
  <p:tag name="KSO_WM_DIAGRAM_VIRTUALLY_FRAME" val="{&quot;height&quot;:290,&quot;left&quot;:80,&quot;top&quot;:190,&quot;width&quot;:830}"/>
</p:tagLst>
</file>

<file path=ppt/tags/tag112.xml><?xml version="1.0" encoding="utf-8"?>
<p:tagLst xmlns:p="http://schemas.openxmlformats.org/presentationml/2006/main">
  <p:tag name="KSO_WM_DIAGRAM_VIRTUALLY_FRAME" val="{&quot;height&quot;:290,&quot;left&quot;:80,&quot;top&quot;:190,&quot;width&quot;:830}"/>
</p:tagLst>
</file>

<file path=ppt/tags/tag113.xml><?xml version="1.0" encoding="utf-8"?>
<p:tagLst xmlns:p="http://schemas.openxmlformats.org/presentationml/2006/main">
  <p:tag name="KSO_WM_DIAGRAM_VIRTUALLY_FRAME" val="{&quot;height&quot;:290,&quot;left&quot;:80,&quot;top&quot;:190,&quot;width&quot;:830}"/>
</p:tagLst>
</file>

<file path=ppt/tags/tag114.xml><?xml version="1.0" encoding="utf-8"?>
<p:tagLst xmlns:p="http://schemas.openxmlformats.org/presentationml/2006/main">
  <p:tag name="KSO_WM_DIAGRAM_VIRTUALLY_FRAME" val="{&quot;height&quot;:290,&quot;left&quot;:80,&quot;top&quot;:190,&quot;width&quot;:830}"/>
</p:tagLst>
</file>

<file path=ppt/tags/tag115.xml><?xml version="1.0" encoding="utf-8"?>
<p:tagLst xmlns:p="http://schemas.openxmlformats.org/presentationml/2006/main">
  <p:tag name="KSO_WM_DIAGRAM_VIRTUALLY_FRAME" val="{&quot;height&quot;:290,&quot;left&quot;:80,&quot;top&quot;:190,&quot;width&quot;:830}"/>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290,&quot;left&quot;:80,&quot;top&quot;:190,&quot;width&quot;:830}"/>
</p:tagLst>
</file>

<file path=ppt/tags/tag118.xml><?xml version="1.0" encoding="utf-8"?>
<p:tagLst xmlns:p="http://schemas.openxmlformats.org/presentationml/2006/main">
  <p:tag name="KSO_WM_DIAGRAM_VIRTUALLY_FRAME" val="{&quot;height&quot;:290,&quot;left&quot;:80,&quot;top&quot;:190,&quot;width&quot;:830}"/>
</p:tagLst>
</file>

<file path=ppt/tags/tag119.xml><?xml version="1.0" encoding="utf-8"?>
<p:tagLst xmlns:p="http://schemas.openxmlformats.org/presentationml/2006/main">
  <p:tag name="KSO_WM_DIAGRAM_VIRTUALLY_FRAME" val="{&quot;height&quot;:290,&quot;left&quot;:80,&quot;top&quot;:190,&quot;width&quot;:83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90,&quot;left&quot;:80,&quot;top&quot;:190,&quot;width&quot;:830}"/>
</p:tagLst>
</file>

<file path=ppt/tags/tag121.xml><?xml version="1.0" encoding="utf-8"?>
<p:tagLst xmlns:p="http://schemas.openxmlformats.org/presentationml/2006/main">
  <p:tag name="KSO_WM_DIAGRAM_VIRTUALLY_FRAME" val="{&quot;height&quot;:374.4,&quot;left&quot;:80,&quot;top&quot;:126.25,&quot;width&quot;:800}"/>
</p:tagLst>
</file>

<file path=ppt/tags/tag122.xml><?xml version="1.0" encoding="utf-8"?>
<p:tagLst xmlns:p="http://schemas.openxmlformats.org/presentationml/2006/main">
  <p:tag name="KSO_WM_DIAGRAM_VIRTUALLY_FRAME" val="{&quot;height&quot;:374.4,&quot;left&quot;:80,&quot;top&quot;:126.25,&quot;width&quot;:800}"/>
</p:tagLst>
</file>

<file path=ppt/tags/tag123.xml><?xml version="1.0" encoding="utf-8"?>
<p:tagLst xmlns:p="http://schemas.openxmlformats.org/presentationml/2006/main">
  <p:tag name="KSO_WM_DIAGRAM_VIRTUALLY_FRAME" val="{&quot;height&quot;:374.4,&quot;left&quot;:80,&quot;top&quot;:126.25,&quot;width&quot;:800}"/>
</p:tagLst>
</file>

<file path=ppt/tags/tag124.xml><?xml version="1.0" encoding="utf-8"?>
<p:tagLst xmlns:p="http://schemas.openxmlformats.org/presentationml/2006/main">
  <p:tag name="KSO_WM_DIAGRAM_VIRTUALLY_FRAME" val="{&quot;height&quot;:374.4,&quot;left&quot;:80,&quot;top&quot;:126.25,&quot;width&quot;:800}"/>
</p:tagLst>
</file>

<file path=ppt/tags/tag125.xml><?xml version="1.0" encoding="utf-8"?>
<p:tagLst xmlns:p="http://schemas.openxmlformats.org/presentationml/2006/main">
  <p:tag name="KSO_WM_DIAGRAM_VIRTUALLY_FRAME" val="{&quot;height&quot;:374.4,&quot;left&quot;:80,&quot;top&quot;:126.25,&quot;width&quot;:800}"/>
</p:tagLst>
</file>

<file path=ppt/tags/tag126.xml><?xml version="1.0" encoding="utf-8"?>
<p:tagLst xmlns:p="http://schemas.openxmlformats.org/presentationml/2006/main">
  <p:tag name="KSO_WM_DIAGRAM_VIRTUALLY_FRAME" val="{&quot;height&quot;:374.4,&quot;left&quot;:80,&quot;top&quot;:126.25,&quot;width&quot;:800}"/>
</p:tagLst>
</file>

<file path=ppt/tags/tag127.xml><?xml version="1.0" encoding="utf-8"?>
<p:tagLst xmlns:p="http://schemas.openxmlformats.org/presentationml/2006/main">
  <p:tag name="KSO_WM_DIAGRAM_VIRTUALLY_FRAME" val="{&quot;height&quot;:374.4,&quot;left&quot;:80,&quot;top&quot;:126.25,&quot;width&quot;:800}"/>
</p:tagLst>
</file>

<file path=ppt/tags/tag128.xml><?xml version="1.0" encoding="utf-8"?>
<p:tagLst xmlns:p="http://schemas.openxmlformats.org/presentationml/2006/main">
  <p:tag name="KSO_WM_DIAGRAM_VIRTUALLY_FRAME" val="{&quot;height&quot;:374.4,&quot;left&quot;:80,&quot;top&quot;:126.25,&quot;width&quot;:800}"/>
</p:tagLst>
</file>

<file path=ppt/tags/tag129.xml><?xml version="1.0" encoding="utf-8"?>
<p:tagLst xmlns:p="http://schemas.openxmlformats.org/presentationml/2006/main">
  <p:tag name="KSO_WM_DIAGRAM_VIRTUALLY_FRAME" val="{&quot;height&quot;:374.4,&quot;left&quot;:80,&quot;top&quot;:126.25,&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74.4,&quot;left&quot;:80,&quot;top&quot;:126.25,&quot;width&quot;:800}"/>
</p:tagLst>
</file>

<file path=ppt/tags/tag131.xml><?xml version="1.0" encoding="utf-8"?>
<p:tagLst xmlns:p="http://schemas.openxmlformats.org/presentationml/2006/main">
  <p:tag name="KSO_WM_DIAGRAM_VIRTUALLY_FRAME" val="{&quot;height&quot;:374.4,&quot;left&quot;:80,&quot;top&quot;:126.25,&quot;width&quot;:800}"/>
</p:tagLst>
</file>

<file path=ppt/tags/tag132.xml><?xml version="1.0" encoding="utf-8"?>
<p:tagLst xmlns:p="http://schemas.openxmlformats.org/presentationml/2006/main">
  <p:tag name="KSO_WM_DIAGRAM_VIRTUALLY_FRAME" val="{&quot;height&quot;:374.4,&quot;left&quot;:80,&quot;top&quot;:126.25,&quot;width&quot;:800}"/>
</p:tagLst>
</file>

<file path=ppt/tags/tag133.xml><?xml version="1.0" encoding="utf-8"?>
<p:tagLst xmlns:p="http://schemas.openxmlformats.org/presentationml/2006/main">
  <p:tag name="KSO_WM_DIAGRAM_VIRTUALLY_FRAME" val="{&quot;height&quot;:374.4,&quot;left&quot;:80,&quot;top&quot;:126.25,&quot;width&quot;:800}"/>
</p:tagLst>
</file>

<file path=ppt/tags/tag134.xml><?xml version="1.0" encoding="utf-8"?>
<p:tagLst xmlns:p="http://schemas.openxmlformats.org/presentationml/2006/main">
  <p:tag name="KSO_WM_DIAGRAM_VIRTUALLY_FRAME" val="{&quot;height&quot;:374.4,&quot;left&quot;:80,&quot;top&quot;:126.25,&quot;width&quot;:800}"/>
</p:tagLst>
</file>

<file path=ppt/tags/tag135.xml><?xml version="1.0" encoding="utf-8"?>
<p:tagLst xmlns:p="http://schemas.openxmlformats.org/presentationml/2006/main">
  <p:tag name="KSO_WM_DIAGRAM_VIRTUALLY_FRAME" val="{&quot;height&quot;:374.4,&quot;left&quot;:80,&quot;top&quot;:126.25,&quot;width&quot;:800}"/>
</p:tagLst>
</file>

<file path=ppt/tags/tag136.xml><?xml version="1.0" encoding="utf-8"?>
<p:tagLst xmlns:p="http://schemas.openxmlformats.org/presentationml/2006/main">
  <p:tag name="KSO_WM_DIAGRAM_VIRTUALLY_FRAME" val="{&quot;height&quot;:364,&quot;left&quot;:188.3,&quot;top&quot;:151.6,&quot;width&quot;:650}"/>
</p:tagLst>
</file>

<file path=ppt/tags/tag137.xml><?xml version="1.0" encoding="utf-8"?>
<p:tagLst xmlns:p="http://schemas.openxmlformats.org/presentationml/2006/main">
  <p:tag name="KSO_WM_DIAGRAM_VIRTUALLY_FRAME" val="{&quot;height&quot;:364,&quot;left&quot;:188.3,&quot;top&quot;:151.6,&quot;width&quot;:650}"/>
</p:tagLst>
</file>

<file path=ppt/tags/tag138.xml><?xml version="1.0" encoding="utf-8"?>
<p:tagLst xmlns:p="http://schemas.openxmlformats.org/presentationml/2006/main">
  <p:tag name="KSO_WM_DIAGRAM_VIRTUALLY_FRAME" val="{&quot;height&quot;:364,&quot;left&quot;:188.3,&quot;top&quot;:151.6,&quot;width&quot;:650}"/>
</p:tagLst>
</file>

<file path=ppt/tags/tag139.xml><?xml version="1.0" encoding="utf-8"?>
<p:tagLst xmlns:p="http://schemas.openxmlformats.org/presentationml/2006/main">
  <p:tag name="KSO_WM_DIAGRAM_VIRTUALLY_FRAME" val="{&quot;height&quot;:364,&quot;left&quot;:188.3,&quot;top&quot;:151.6,&quot;width&quot;:65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64,&quot;left&quot;:188.3,&quot;top&quot;:151.6,&quot;width&quot;:650}"/>
</p:tagLst>
</file>

<file path=ppt/tags/tag141.xml><?xml version="1.0" encoding="utf-8"?>
<p:tagLst xmlns:p="http://schemas.openxmlformats.org/presentationml/2006/main">
  <p:tag name="KSO_WM_DIAGRAM_VIRTUALLY_FRAME" val="{&quot;height&quot;:364,&quot;left&quot;:188.3,&quot;top&quot;:151.6,&quot;width&quot;:650}"/>
</p:tagLst>
</file>

<file path=ppt/tags/tag142.xml><?xml version="1.0" encoding="utf-8"?>
<p:tagLst xmlns:p="http://schemas.openxmlformats.org/presentationml/2006/main">
  <p:tag name="KSO_WM_DIAGRAM_VIRTUALLY_FRAME" val="{&quot;height&quot;:240,&quot;left&quot;:80,&quot;top&quot;:175,&quot;width&quot;:800}"/>
</p:tagLst>
</file>

<file path=ppt/tags/tag143.xml><?xml version="1.0" encoding="utf-8"?>
<p:tagLst xmlns:p="http://schemas.openxmlformats.org/presentationml/2006/main">
  <p:tag name="KSO_WM_DIAGRAM_VIRTUALLY_FRAME" val="{&quot;height&quot;:240,&quot;left&quot;:80,&quot;top&quot;:175,&quot;width&quot;:800}"/>
</p:tagLst>
</file>

<file path=ppt/tags/tag144.xml><?xml version="1.0" encoding="utf-8"?>
<p:tagLst xmlns:p="http://schemas.openxmlformats.org/presentationml/2006/main">
  <p:tag name="KSO_WM_DIAGRAM_VIRTUALLY_FRAME" val="{&quot;height&quot;:240,&quot;left&quot;:80,&quot;top&quot;:175,&quot;width&quot;:80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6.1,&quot;left&quot;:77.65,&quot;top&quot;:190.3,&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6.1,&quot;left&quot;:77.65,&quot;top&quot;:190.3,&quot;width&quot;:801.5}"/>
</p:tagLst>
</file>

<file path=ppt/tags/tag91.xml><?xml version="1.0" encoding="utf-8"?>
<p:tagLst xmlns:p="http://schemas.openxmlformats.org/presentationml/2006/main">
  <p:tag name="KSO_WM_DIAGRAM_VIRTUALLY_FRAME" val="{&quot;height&quot;:336.1,&quot;left&quot;:77.65,&quot;top&quot;:190.3,&quot;width&quot;:801.5}"/>
</p:tagLst>
</file>

<file path=ppt/tags/tag92.xml><?xml version="1.0" encoding="utf-8"?>
<p:tagLst xmlns:p="http://schemas.openxmlformats.org/presentationml/2006/main">
  <p:tag name="KSO_WM_DIAGRAM_VIRTUALLY_FRAME" val="{&quot;height&quot;:336.1,&quot;left&quot;:77.65,&quot;top&quot;:190.3,&quot;width&quot;:801.5}"/>
</p:tagLst>
</file>

<file path=ppt/tags/tag93.xml><?xml version="1.0" encoding="utf-8"?>
<p:tagLst xmlns:p="http://schemas.openxmlformats.org/presentationml/2006/main">
  <p:tag name="KSO_WM_DIAGRAM_VIRTUALLY_FRAME" val="{&quot;height&quot;:336.1,&quot;left&quot;:77.65,&quot;top&quot;:190.3,&quot;width&quot;:801.5}"/>
</p:tagLst>
</file>

<file path=ppt/tags/tag94.xml><?xml version="1.0" encoding="utf-8"?>
<p:tagLst xmlns:p="http://schemas.openxmlformats.org/presentationml/2006/main">
  <p:tag name="KSO_WM_DIAGRAM_VIRTUALLY_FRAME" val="{&quot;height&quot;:336.1,&quot;left&quot;:77.65,&quot;top&quot;:190.3,&quot;width&quot;:801.5}"/>
</p:tagLst>
</file>

<file path=ppt/tags/tag95.xml><?xml version="1.0" encoding="utf-8"?>
<p:tagLst xmlns:p="http://schemas.openxmlformats.org/presentationml/2006/main">
  <p:tag name="KSO_WM_DIAGRAM_VIRTUALLY_FRAME" val="{&quot;height&quot;:336.1,&quot;left&quot;:77.65,&quot;top&quot;:190.3,&quot;width&quot;:801.5}"/>
</p:tagLst>
</file>

<file path=ppt/tags/tag96.xml><?xml version="1.0" encoding="utf-8"?>
<p:tagLst xmlns:p="http://schemas.openxmlformats.org/presentationml/2006/main">
  <p:tag name="KSO_WM_DIAGRAM_VIRTUALLY_FRAME" val="{&quot;height&quot;:336.1,&quot;left&quot;:77.65,&quot;top&quot;:190.3,&quot;width&quot;:801.5}"/>
</p:tagLst>
</file>

<file path=ppt/tags/tag97.xml><?xml version="1.0" encoding="utf-8"?>
<p:tagLst xmlns:p="http://schemas.openxmlformats.org/presentationml/2006/main">
  <p:tag name="KSO_WM_DIAGRAM_VIRTUALLY_FRAME" val="{&quot;height&quot;:336.1,&quot;left&quot;:77.65,&quot;top&quot;:190.3,&quot;width&quot;:801.5}"/>
</p:tagLst>
</file>

<file path=ppt/tags/tag98.xml><?xml version="1.0" encoding="utf-8"?>
<p:tagLst xmlns:p="http://schemas.openxmlformats.org/presentationml/2006/main">
  <p:tag name="KSO_WM_DIAGRAM_VIRTUALLY_FRAME" val="{&quot;height&quot;:336.1,&quot;left&quot;:77.65,&quot;top&quot;:190.3,&quot;width&quot;:801.5}"/>
</p:tagLst>
</file>

<file path=ppt/tags/tag99.xml><?xml version="1.0" encoding="utf-8"?>
<p:tagLst xmlns:p="http://schemas.openxmlformats.org/presentationml/2006/main">
  <p:tag name="KSO_WM_DIAGRAM_VIRTUALLY_FRAME" val="{&quot;height&quot;:336.1,&quot;left&quot;:77.65,&quot;top&quot;:190.3,&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3488</Words>
  <Application>WPS 演示</Application>
  <PresentationFormat>宽屏</PresentationFormat>
  <Paragraphs>208</Paragraphs>
  <Slides>14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2026-08-05T12:50:11Z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FAA8EB21A273445A8AED9371601C0766_11</vt:lpwstr>
  </property>
</Properties>
</file>