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5.svg" ContentType="image/svg+xml"/>
  <Override PartName="/ppt/media/image36.svg" ContentType="image/svg+xml"/>
  <Override PartName="/ppt/media/image38.svg" ContentType="image/svg+xml"/>
  <Override PartName="/ppt/media/image4.svg" ContentType="image/svg+xml"/>
  <Override PartName="/ppt/media/image40.svg" ContentType="image/svg+xml"/>
  <Override PartName="/ppt/media/image5.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7" r:id="rId3"/>
    <p:sldId id="258" r:id="rId5"/>
    <p:sldId id="278" r:id="rId6"/>
    <p:sldId id="279" r:id="rId7"/>
    <p:sldId id="280" r:id="rId8"/>
    <p:sldId id="259" r:id="rId9"/>
    <p:sldId id="266" r:id="rId10"/>
    <p:sldId id="265" r:id="rId11"/>
    <p:sldId id="260" r:id="rId12"/>
    <p:sldId id="261" r:id="rId13"/>
    <p:sldId id="271" r:id="rId14"/>
    <p:sldId id="281" r:id="rId15"/>
    <p:sldId id="282" r:id="rId16"/>
    <p:sldId id="274"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评估之后，最重要的就是护理。心理护理的核心首先是尊重和关爱。我们要和老人建立信任，维护他们的尊严，用他们能理解的方式进行有效沟通。其次是基础的生活护理，比如饮食管理。要保证营养均衡，规律进餐，一个愉快的就餐环境对改善老人的情绪也非常有帮助。这些看似简单的事情，却是心理护理的基石。</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评估之后，最重要的就是护理。心理护理的核心首先是尊重和关爱。我们要和老人建立信任，维护他们的尊严，用他们能理解的方式进行有效沟通。其次是基础的生活护理，比如饮食管理。要保证营养均衡，规律进餐，一个愉快的就餐环境对改善老人的情绪也非常有帮助。这些看似简单的事情，却是心理护理的基石。</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评估之后，最重要的就是护理。心理护理的核心首先是尊重和关爱。我们要和老人建立信任，维护他们的尊严，用他们能理解的方式进行有效沟通。其次是基础的生活护理，比如饮食管理。要保证营养均衡，规律进餐，一个愉快的就餐环境对改善老人的情绪也非常有帮助。这些看似简单的事情，却是心理护理的基石。</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tags" Target="../tags/tag123.xml"/><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image" Target="../media/image28.svg"/><Relationship Id="rId4" Type="http://schemas.openxmlformats.org/officeDocument/2006/relationships/image" Target="../media/image27.png"/><Relationship Id="rId3" Type="http://schemas.openxmlformats.org/officeDocument/2006/relationships/tags" Target="../tags/tag120.xml"/><Relationship Id="rId2" Type="http://schemas.openxmlformats.org/officeDocument/2006/relationships/tags" Target="../tags/tag119.xml"/><Relationship Id="rId16" Type="http://schemas.openxmlformats.org/officeDocument/2006/relationships/notesSlide" Target="../notesSlides/notesSlide11.xml"/><Relationship Id="rId15" Type="http://schemas.openxmlformats.org/officeDocument/2006/relationships/slideLayout" Target="../slideLayouts/slideLayout1.xml"/><Relationship Id="rId14" Type="http://schemas.openxmlformats.org/officeDocument/2006/relationships/tags" Target="../tags/tag127.xml"/><Relationship Id="rId13" Type="http://schemas.openxmlformats.org/officeDocument/2006/relationships/tags" Target="../tags/tag126.xml"/><Relationship Id="rId12" Type="http://schemas.openxmlformats.org/officeDocument/2006/relationships/image" Target="../media/image30.svg"/><Relationship Id="rId11" Type="http://schemas.openxmlformats.org/officeDocument/2006/relationships/image" Target="../media/image29.png"/><Relationship Id="rId10" Type="http://schemas.openxmlformats.org/officeDocument/2006/relationships/tags" Target="../tags/tag125.xml"/><Relationship Id="rId1" Type="http://schemas.openxmlformats.org/officeDocument/2006/relationships/tags" Target="../tags/tag118.xml"/></Relationships>
</file>

<file path=ppt/slides/_rels/slide12.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image" Target="../media/image32.svg"/><Relationship Id="rId4" Type="http://schemas.openxmlformats.org/officeDocument/2006/relationships/image" Target="../media/image31.png"/><Relationship Id="rId3" Type="http://schemas.openxmlformats.org/officeDocument/2006/relationships/tags" Target="../tags/tag130.xml"/><Relationship Id="rId2" Type="http://schemas.openxmlformats.org/officeDocument/2006/relationships/tags" Target="../tags/tag129.xml"/><Relationship Id="rId16" Type="http://schemas.openxmlformats.org/officeDocument/2006/relationships/notesSlide" Target="../notesSlides/notesSlide12.xml"/><Relationship Id="rId15" Type="http://schemas.openxmlformats.org/officeDocument/2006/relationships/slideLayout" Target="../slideLayouts/slideLayout1.xml"/><Relationship Id="rId14" Type="http://schemas.openxmlformats.org/officeDocument/2006/relationships/tags" Target="../tags/tag137.xml"/><Relationship Id="rId13" Type="http://schemas.openxmlformats.org/officeDocument/2006/relationships/tags" Target="../tags/tag136.xml"/><Relationship Id="rId12" Type="http://schemas.openxmlformats.org/officeDocument/2006/relationships/image" Target="../media/image34.svg"/><Relationship Id="rId11" Type="http://schemas.openxmlformats.org/officeDocument/2006/relationships/image" Target="../media/image33.png"/><Relationship Id="rId10" Type="http://schemas.openxmlformats.org/officeDocument/2006/relationships/tags" Target="../tags/tag135.xml"/><Relationship Id="rId1" Type="http://schemas.openxmlformats.org/officeDocument/2006/relationships/tags" Target="../tags/tag128.xml"/></Relationships>
</file>

<file path=ppt/slides/_rels/slide13.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image" Target="../media/image35.svg"/><Relationship Id="rId4" Type="http://schemas.openxmlformats.org/officeDocument/2006/relationships/image" Target="../media/image31.png"/><Relationship Id="rId3" Type="http://schemas.openxmlformats.org/officeDocument/2006/relationships/tags" Target="../tags/tag140.xml"/><Relationship Id="rId2" Type="http://schemas.openxmlformats.org/officeDocument/2006/relationships/tags" Target="../tags/tag139.xml"/><Relationship Id="rId16" Type="http://schemas.openxmlformats.org/officeDocument/2006/relationships/notesSlide" Target="../notesSlides/notesSlide13.xml"/><Relationship Id="rId15" Type="http://schemas.openxmlformats.org/officeDocument/2006/relationships/slideLayout" Target="../slideLayouts/slideLayout1.xml"/><Relationship Id="rId14" Type="http://schemas.openxmlformats.org/officeDocument/2006/relationships/tags" Target="../tags/tag147.xml"/><Relationship Id="rId13" Type="http://schemas.openxmlformats.org/officeDocument/2006/relationships/tags" Target="../tags/tag146.xml"/><Relationship Id="rId12" Type="http://schemas.openxmlformats.org/officeDocument/2006/relationships/image" Target="../media/image36.svg"/><Relationship Id="rId11" Type="http://schemas.openxmlformats.org/officeDocument/2006/relationships/image" Target="../media/image33.png"/><Relationship Id="rId10" Type="http://schemas.openxmlformats.org/officeDocument/2006/relationships/tags" Target="../tags/tag145.xml"/><Relationship Id="rId1" Type="http://schemas.openxmlformats.org/officeDocument/2006/relationships/tags" Target="../tags/tag138.xml"/></Relationships>
</file>

<file path=ppt/slides/_rels/slide14.xml.rels><?xml version="1.0" encoding="UTF-8" standalone="yes"?>
<Relationships xmlns="http://schemas.openxmlformats.org/package/2006/relationships"><Relationship Id="rId9" Type="http://schemas.openxmlformats.org/officeDocument/2006/relationships/image" Target="../media/image39.png"/><Relationship Id="rId8" Type="http://schemas.openxmlformats.org/officeDocument/2006/relationships/tags" Target="../tags/tag153.xml"/><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image" Target="../media/image38.svg"/><Relationship Id="rId3" Type="http://schemas.openxmlformats.org/officeDocument/2006/relationships/image" Target="../media/image37.png"/><Relationship Id="rId2" Type="http://schemas.openxmlformats.org/officeDocument/2006/relationships/tags" Target="../tags/tag149.xml"/><Relationship Id="rId14" Type="http://schemas.openxmlformats.org/officeDocument/2006/relationships/notesSlide" Target="../notesSlides/notesSlide14.xml"/><Relationship Id="rId13" Type="http://schemas.openxmlformats.org/officeDocument/2006/relationships/slideLayout" Target="../slideLayouts/slideLayout1.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image" Target="../media/image40.svg"/><Relationship Id="rId1" Type="http://schemas.openxmlformats.org/officeDocument/2006/relationships/tags" Target="../tags/tag148.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sv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4.sv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5.sv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6.sv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image" Target="../media/image8.svg"/><Relationship Id="rId6" Type="http://schemas.openxmlformats.org/officeDocument/2006/relationships/image" Target="../media/image7.png"/><Relationship Id="rId5" Type="http://schemas.openxmlformats.org/officeDocument/2006/relationships/tags" Target="../tags/tag67.xml"/><Relationship Id="rId4" Type="http://schemas.openxmlformats.org/officeDocument/2006/relationships/tags" Target="../tags/tag66.xml"/><Relationship Id="rId34" Type="http://schemas.openxmlformats.org/officeDocument/2006/relationships/notesSlide" Target="../notesSlides/notesSlide6.xml"/><Relationship Id="rId33" Type="http://schemas.openxmlformats.org/officeDocument/2006/relationships/slideLayout" Target="../slideLayouts/slideLayout1.xml"/><Relationship Id="rId32" Type="http://schemas.openxmlformats.org/officeDocument/2006/relationships/tags" Target="../tags/tag88.xml"/><Relationship Id="rId31" Type="http://schemas.openxmlformats.org/officeDocument/2006/relationships/tags" Target="../tags/tag87.xml"/><Relationship Id="rId30" Type="http://schemas.openxmlformats.org/officeDocument/2006/relationships/tags" Target="../tags/tag86.xml"/><Relationship Id="rId3" Type="http://schemas.openxmlformats.org/officeDocument/2006/relationships/tags" Target="../tags/tag65.xml"/><Relationship Id="rId29" Type="http://schemas.openxmlformats.org/officeDocument/2006/relationships/tags" Target="../tags/tag85.xml"/><Relationship Id="rId28" Type="http://schemas.openxmlformats.org/officeDocument/2006/relationships/tags" Target="../tags/tag84.xml"/><Relationship Id="rId27" Type="http://schemas.openxmlformats.org/officeDocument/2006/relationships/tags" Target="../tags/tag83.xml"/><Relationship Id="rId26" Type="http://schemas.openxmlformats.org/officeDocument/2006/relationships/tags" Target="../tags/tag82.xml"/><Relationship Id="rId25" Type="http://schemas.openxmlformats.org/officeDocument/2006/relationships/tags" Target="../tags/tag81.xml"/><Relationship Id="rId24" Type="http://schemas.openxmlformats.org/officeDocument/2006/relationships/tags" Target="../tags/tag80.xml"/><Relationship Id="rId23" Type="http://schemas.openxmlformats.org/officeDocument/2006/relationships/tags" Target="../tags/tag79.xml"/><Relationship Id="rId22" Type="http://schemas.openxmlformats.org/officeDocument/2006/relationships/tags" Target="../tags/tag78.xml"/><Relationship Id="rId21" Type="http://schemas.openxmlformats.org/officeDocument/2006/relationships/image" Target="../media/image12.svg"/><Relationship Id="rId20" Type="http://schemas.openxmlformats.org/officeDocument/2006/relationships/image" Target="../media/image11.png"/><Relationship Id="rId2" Type="http://schemas.openxmlformats.org/officeDocument/2006/relationships/tags" Target="../tags/tag64.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image" Target="../media/image10.svg"/><Relationship Id="rId13" Type="http://schemas.openxmlformats.org/officeDocument/2006/relationships/image" Target="../media/image9.png"/><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3.xml"/></Relationships>
</file>

<file path=ppt/slides/_rels/slide7.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image" Target="../media/image14.svg"/><Relationship Id="rId4" Type="http://schemas.openxmlformats.org/officeDocument/2006/relationships/image" Target="../media/image13.png"/><Relationship Id="rId3" Type="http://schemas.openxmlformats.org/officeDocument/2006/relationships/tags" Target="../tags/tag91.xml"/><Relationship Id="rId23" Type="http://schemas.openxmlformats.org/officeDocument/2006/relationships/notesSlide" Target="../notesSlides/notesSlide7.xml"/><Relationship Id="rId22" Type="http://schemas.openxmlformats.org/officeDocument/2006/relationships/slideLayout" Target="../slideLayouts/slideLayout1.xml"/><Relationship Id="rId21" Type="http://schemas.openxmlformats.org/officeDocument/2006/relationships/tags" Target="../tags/tag103.xml"/><Relationship Id="rId20" Type="http://schemas.openxmlformats.org/officeDocument/2006/relationships/tags" Target="../tags/tag102.xml"/><Relationship Id="rId2" Type="http://schemas.openxmlformats.org/officeDocument/2006/relationships/tags" Target="../tags/tag90.xml"/><Relationship Id="rId19" Type="http://schemas.openxmlformats.org/officeDocument/2006/relationships/image" Target="../media/image18.svg"/><Relationship Id="rId18" Type="http://schemas.openxmlformats.org/officeDocument/2006/relationships/image" Target="../media/image17.png"/><Relationship Id="rId17" Type="http://schemas.openxmlformats.org/officeDocument/2006/relationships/tags" Target="../tags/tag101.xml"/><Relationship Id="rId16" Type="http://schemas.openxmlformats.org/officeDocument/2006/relationships/tags" Target="../tags/tag100.xml"/><Relationship Id="rId15" Type="http://schemas.openxmlformats.org/officeDocument/2006/relationships/tags" Target="../tags/tag99.xml"/><Relationship Id="rId14" Type="http://schemas.openxmlformats.org/officeDocument/2006/relationships/tags" Target="../tags/tag98.xml"/><Relationship Id="rId13" Type="http://schemas.openxmlformats.org/officeDocument/2006/relationships/tags" Target="../tags/tag97.xml"/><Relationship Id="rId12" Type="http://schemas.openxmlformats.org/officeDocument/2006/relationships/image" Target="../media/image16.svg"/><Relationship Id="rId11" Type="http://schemas.openxmlformats.org/officeDocument/2006/relationships/image" Target="../media/image15.png"/><Relationship Id="rId10" Type="http://schemas.openxmlformats.org/officeDocument/2006/relationships/tags" Target="../tags/tag96.xml"/><Relationship Id="rId1" Type="http://schemas.openxmlformats.org/officeDocument/2006/relationships/tags" Target="../tags/tag89.xml"/></Relationships>
</file>

<file path=ppt/slides/_rels/slide8.xml.rels><?xml version="1.0" encoding="UTF-8" standalone="yes"?>
<Relationships xmlns="http://schemas.openxmlformats.org/package/2006/relationships"><Relationship Id="rId9" Type="http://schemas.openxmlformats.org/officeDocument/2006/relationships/image" Target="../media/image22.svg"/><Relationship Id="rId8" Type="http://schemas.openxmlformats.org/officeDocument/2006/relationships/image" Target="../media/image21.png"/><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image" Target="../media/image20.svg"/><Relationship Id="rId3" Type="http://schemas.openxmlformats.org/officeDocument/2006/relationships/image" Target="../media/image19.png"/><Relationship Id="rId24" Type="http://schemas.openxmlformats.org/officeDocument/2006/relationships/notesSlide" Target="../notesSlides/notesSlide8.xml"/><Relationship Id="rId23" Type="http://schemas.openxmlformats.org/officeDocument/2006/relationships/slideLayout" Target="../slideLayouts/slideLayout1.xml"/><Relationship Id="rId22" Type="http://schemas.openxmlformats.org/officeDocument/2006/relationships/tags" Target="../tags/tag117.xml"/><Relationship Id="rId21" Type="http://schemas.openxmlformats.org/officeDocument/2006/relationships/tags" Target="../tags/tag116.xml"/><Relationship Id="rId20" Type="http://schemas.openxmlformats.org/officeDocument/2006/relationships/image" Target="../media/image26.svg"/><Relationship Id="rId2" Type="http://schemas.openxmlformats.org/officeDocument/2006/relationships/tags" Target="../tags/tag105.xml"/><Relationship Id="rId19" Type="http://schemas.openxmlformats.org/officeDocument/2006/relationships/image" Target="../media/image25.png"/><Relationship Id="rId18" Type="http://schemas.openxmlformats.org/officeDocument/2006/relationships/tags" Target="../tags/tag115.xml"/><Relationship Id="rId17" Type="http://schemas.openxmlformats.org/officeDocument/2006/relationships/tags" Target="../tags/tag114.xml"/><Relationship Id="rId16" Type="http://schemas.openxmlformats.org/officeDocument/2006/relationships/tags" Target="../tags/tag113.xml"/><Relationship Id="rId15" Type="http://schemas.openxmlformats.org/officeDocument/2006/relationships/image" Target="../media/image24.svg"/><Relationship Id="rId14" Type="http://schemas.openxmlformats.org/officeDocument/2006/relationships/image" Target="../media/image23.png"/><Relationship Id="rId13" Type="http://schemas.openxmlformats.org/officeDocument/2006/relationships/tags" Target="../tags/tag112.xml"/><Relationship Id="rId12" Type="http://schemas.openxmlformats.org/officeDocument/2006/relationships/tags" Target="../tags/tag11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tags" Target="../tags/tag10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905000"/>
            <a:ext cx="5080000" cy="5080000"/>
          </a:xfrm>
          <a:prstGeom prst="ellipse">
            <a:avLst/>
          </a:prstGeom>
          <a:solidFill>
            <a:srgbClr val="94A38E">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524000" y="4826000"/>
            <a:ext cx="4445000" cy="4445000"/>
          </a:xfrm>
          <a:prstGeom prst="ellipse">
            <a:avLst/>
          </a:prstGeom>
          <a:solidFill>
            <a:srgbClr val="94A38E">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32000"/>
            <a:ext cx="10668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4200" b="1">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模块</a:t>
            </a:r>
            <a:r>
              <a:rPr lang="en-US" altLang="zh-CN" sz="4200" b="1">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3</a:t>
            </a:r>
            <a:r>
              <a:rPr lang="zh-CN" altLang="en-US" sz="4200" b="1">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　老年社会适应和家庭问题心理护理</a:t>
            </a:r>
            <a:endParaRPr lang="zh-CN" alt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nvSpPr>
        <p:spPr>
          <a:xfrm>
            <a:off x="2286000" y="3429000"/>
            <a:ext cx="7620000" cy="25400"/>
          </a:xfrm>
          <a:prstGeom prst="roundRect">
            <a:avLst>
              <a:gd name="adj" fmla="val 0"/>
            </a:avLst>
          </a:prstGeom>
          <a:solidFill>
            <a:srgbClr val="94A38E">
              <a:alpha val="100000"/>
            </a:srgbClr>
          </a:solidFill>
          <a:ln w="25400" cap="flat" cmpd="sng">
            <a:noFill/>
            <a:prstDash val="solid"/>
            <a:round/>
          </a:ln>
        </p:spPr>
        <p:txBody>
          <a:bodyPr vert="horz" wrap="square" lIns="0" tIns="0" rIns="0" bIns="0" rtlCol="0" anchor="ctr" anchorCtr="0"/>
          <a:lstStyle/>
          <a:p>
            <a:pPr algn="ctr">
              <a:defRPr/>
            </a:pPr>
          </a:p>
        </p:txBody>
      </p:sp>
      <p:sp>
        <p:nvSpPr>
          <p:cNvPr id="6" name="AutoShape 6"/>
          <p:cNvSpPr/>
          <p:nvPr/>
        </p:nvSpPr>
        <p:spPr>
          <a:xfrm>
            <a:off x="1016000" y="4673600"/>
            <a:ext cx="10668000" cy="508000"/>
          </a:xfrm>
          <a:prstGeom prst="rect">
            <a:avLst/>
          </a:prstGeom>
          <a:noFill/>
          <a:ln w="12700" cap="flat" cmpd="sng">
            <a:noFill/>
            <a:prstDash val="solid"/>
            <a:round/>
          </a:ln>
        </p:spPr>
        <p:txBody>
          <a:bodyPr vert="horz" wrap="square" lIns="0" tIns="0" rIns="0" bIns="0" rtlCol="0" anchor="ctr" anchorCtr="0"/>
          <a:lstStyle/>
          <a:p>
            <a:pPr marL="0" algn="ctr">
              <a:lnSpc>
                <a:spcPct val="125000"/>
              </a:lnSpc>
              <a:buSzTx/>
              <a:defRPr/>
            </a:pPr>
            <a:r>
              <a:rPr lang="zh-CN" altLang="en-US" sz="2000" b="1">
                <a:solidFill>
                  <a:srgbClr val="768570"/>
                </a:solidFill>
                <a:latin typeface="Noto Sans SC" panose="020B0200000000000000" charset="-122"/>
                <a:ea typeface="Noto Sans SC" panose="020B0200000000000000" charset="-122"/>
                <a:cs typeface="Noto Sans SC" panose="020B0200000000000000" charset="-122"/>
              </a:rPr>
              <a:t>任务1　老年婚姻家庭问题心理护理</a:t>
            </a:r>
            <a:endParaRPr lang="zh-CN" altLang="en-US" sz="2000" b="1">
              <a:solidFill>
                <a:srgbClr val="768570"/>
              </a:solidFill>
              <a:latin typeface="Noto Sans SC" panose="020B0200000000000000" charset="-122"/>
              <a:ea typeface="Noto Sans SC" panose="020B0200000000000000" charset="-122"/>
              <a:cs typeface="Noto Sans SC" panose="020B0200000000000000" charset="-122"/>
            </a:endParaRPr>
          </a:p>
        </p:txBody>
      </p:sp>
      <p:sp>
        <p:nvSpPr>
          <p:cNvPr id="7" name="文本框 6"/>
          <p:cNvSpPr txBox="1"/>
          <p:nvPr/>
        </p:nvSpPr>
        <p:spPr>
          <a:xfrm>
            <a:off x="1983105" y="3835400"/>
            <a:ext cx="8301990" cy="645160"/>
          </a:xfrm>
          <a:prstGeom prst="rect">
            <a:avLst/>
          </a:prstGeom>
        </p:spPr>
        <p:txBody>
          <a:bodyPr wrap="square">
            <a:spAutoFit/>
          </a:bodyPr>
          <a:p>
            <a:pPr algn="ctr"/>
            <a:r>
              <a:rPr lang="zh-CN" altLang="en-US" sz="3600">
                <a:solidFill>
                  <a:srgbClr val="231F20"/>
                </a:solidFill>
                <a:latin typeface="汉仪综艺体简" panose="02010600000101010101" charset="-122"/>
                <a:ea typeface="汉仪综艺体简" panose="02010600000101010101" charset="-122"/>
                <a:sym typeface="+mn-ea"/>
              </a:rPr>
              <a:t>项目</a:t>
            </a:r>
            <a:r>
              <a:rPr lang="en-US" altLang="zh-CN" sz="3600">
                <a:solidFill>
                  <a:srgbClr val="231F20"/>
                </a:solidFill>
                <a:latin typeface="汉仪综艺体简" panose="02010600000101010101" charset="-122"/>
                <a:ea typeface="汉仪综艺体简" panose="02010600000101010101" charset="-122"/>
                <a:sym typeface="+mn-ea"/>
              </a:rPr>
              <a:t>6</a:t>
            </a:r>
            <a:r>
              <a:rPr lang="zh-CN" altLang="en-US" sz="3600">
                <a:solidFill>
                  <a:srgbClr val="231F20"/>
                </a:solidFill>
                <a:latin typeface="汉仪综艺体简" panose="02010600000101010101" charset="-122"/>
                <a:ea typeface="汉仪综艺体简" panose="02010600000101010101" charset="-122"/>
                <a:sym typeface="+mn-ea"/>
              </a:rPr>
              <a:t>　老年家庭问题心理护理</a:t>
            </a:r>
            <a:endParaRPr lang="en-US" altLang="zh-CN" sz="3600">
              <a:solidFill>
                <a:srgbClr val="231F20"/>
              </a:solidFill>
              <a:latin typeface="汉仪综艺体简" panose="02010600000101010101" charset="-122"/>
              <a:ea typeface="汉仪综艺体简" panose="02010600000101010101" charset="-122"/>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952500" y="16129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3600" b="1" i="0" u="none" strike="noStrike">
                <a:solidFill>
                  <a:srgbClr val="464641"/>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（2）老年人丧偶后的心理调适</a:t>
            </a:r>
            <a:endParaRPr lang="en-US" sz="1100"/>
          </a:p>
        </p:txBody>
      </p:sp>
      <p:sp>
        <p:nvSpPr>
          <p:cNvPr id="11" name="AutoShape 3"/>
          <p:cNvSpPr/>
          <p:nvPr/>
        </p:nvSpPr>
        <p:spPr>
          <a:xfrm>
            <a:off x="5080000" y="2413000"/>
            <a:ext cx="2032000" cy="2032000"/>
          </a:xfrm>
          <a:prstGeom prst="ellipse">
            <a:avLst/>
          </a:prstGeom>
          <a:solidFill>
            <a:srgbClr val="8A9A72">
              <a:alpha val="100000"/>
            </a:srgbClr>
          </a:solidFill>
          <a:ln cap="flat" cmpd="sng">
            <a:solidFill>
              <a:srgbClr val="FFFFFF">
                <a:alpha val="0"/>
              </a:srgbClr>
            </a:solidFill>
            <a:prstDash val="solid"/>
            <a:round/>
          </a:ln>
        </p:spPr>
        <p:txBody>
          <a:bodyPr vert="horz" wrap="square" lIns="0" tIns="0" rIns="0" bIns="0" rtlCol="0" anchor="ctr" anchorCtr="0"/>
          <a:lstStyle/>
          <a:p>
            <a:pPr marL="0" indent="0" algn="ctr">
              <a:lnSpc>
                <a:spcPct val="125000"/>
              </a:lnSpc>
              <a:defRPr/>
            </a:pPr>
            <a:r>
              <a:rPr lang="zh-CN" altLang="en-US" sz="2400" b="1" i="0" u="none" strike="noStrike">
                <a:solidFill>
                  <a:srgbClr val="FFFFFF"/>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心理调适</a:t>
            </a:r>
            <a:endParaRPr lang="zh-CN" altLang="en-US" sz="2400" b="1" i="0" u="none" strike="noStrike">
              <a:solidFill>
                <a:srgbClr val="FFFFFF"/>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12" name="AutoShape 4"/>
          <p:cNvSpPr/>
          <p:nvPr/>
        </p:nvSpPr>
        <p:spPr>
          <a:xfrm>
            <a:off x="952500" y="1430655"/>
            <a:ext cx="4212590"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①培养自我安慰的心理</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失去了朝夕相处、患难与共的配偶的确是一件令人心碎、悲痛欲绝的事情，但这已经是一个无法挽回的事实，不如坦然面对</a:t>
            </a:r>
            <a:endParaRPr lang="zh-CN" alt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6" name="AutoShape 4"/>
          <p:cNvSpPr/>
          <p:nvPr/>
        </p:nvSpPr>
        <p:spPr>
          <a:xfrm>
            <a:off x="694055" y="3187700"/>
            <a:ext cx="4212590"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②避免自责心理</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有些老年人在老伴去世后，常常会责备以前对不起死去的老伴，例如，以前自己做过一些错事，争吵打骂过，没有满足老伴的某些愿望等。</a:t>
            </a:r>
            <a:endParaRPr lang="zh-CN" alt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7" name="AutoShape 4"/>
          <p:cNvSpPr/>
          <p:nvPr/>
        </p:nvSpPr>
        <p:spPr>
          <a:xfrm>
            <a:off x="1017270" y="5009515"/>
            <a:ext cx="4212590"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③避免睹物思人</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俗话说“见物如见人”，常常看到老伴的遗物会不断强化思念之情，这对丧偶老人的正常生活并无好处</a:t>
            </a:r>
            <a:endParaRPr lang="zh-CN" alt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8" name="AutoShape 4"/>
          <p:cNvSpPr/>
          <p:nvPr/>
        </p:nvSpPr>
        <p:spPr>
          <a:xfrm>
            <a:off x="6967855" y="1430655"/>
            <a:ext cx="4212590"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④追求积极的生活方式</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老伴去世后，丧偶老人的角色发生了很大变化，很多东西已不复存在，空虚感和孤独感充满心头</a:t>
            </a:r>
            <a:endParaRPr lang="zh-CN" alt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5" name="AutoShape 4"/>
          <p:cNvSpPr/>
          <p:nvPr/>
        </p:nvSpPr>
        <p:spPr>
          <a:xfrm>
            <a:off x="7112000" y="3187700"/>
            <a:ext cx="4212590"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⑤建立新的依恋关系</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人总是依恋和谐亲密的人际关系，并从中感受到生活的欢乐。对于老年人来说，最为亲密的依恋关系一般是夫妻关系</a:t>
            </a:r>
            <a:endParaRPr lang="zh-CN" alt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6" name="AutoShape 4"/>
          <p:cNvSpPr/>
          <p:nvPr/>
        </p:nvSpPr>
        <p:spPr>
          <a:xfrm>
            <a:off x="6899910" y="4944745"/>
            <a:ext cx="4212590"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⑥提高生活自理能力</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研究发现，一般情况下，丈夫先去世，妻子的适应能力较强；而妻子先去世，丈夫的适应能力则较差</a:t>
            </a:r>
            <a:endParaRPr lang="zh-CN" alt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16000" y="635000"/>
            <a:ext cx="10668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200" b="1"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a:t>
            </a:r>
            <a:r>
              <a:rPr lang="zh-CN" altLang="en-US" sz="3200" b="1"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老年人的离婚心理及应对</a:t>
            </a:r>
            <a:endParaRPr lang="en-US" sz="1100" b="1"/>
          </a:p>
        </p:txBody>
      </p:sp>
      <p:sp>
        <p:nvSpPr>
          <p:cNvPr id="3" name="AutoShape 3"/>
          <p:cNvSpPr/>
          <p:nvPr>
            <p:custDataLst>
              <p:tags r:id="rId1"/>
            </p:custDataLst>
          </p:nvPr>
        </p:nvSpPr>
        <p:spPr>
          <a:xfrm>
            <a:off x="1016000" y="1778000"/>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4" name="AutoShape 4"/>
          <p:cNvSpPr/>
          <p:nvPr>
            <p:custDataLst>
              <p:tags r:id="rId2"/>
            </p:custDataLst>
          </p:nvPr>
        </p:nvSpPr>
        <p:spPr>
          <a:xfrm>
            <a:off x="1016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5" name="Picture 5"/>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24000" y="2133600"/>
            <a:ext cx="508000" cy="508000"/>
          </a:xfrm>
          <a:prstGeom prst="rect">
            <a:avLst/>
          </a:prstGeom>
        </p:spPr>
      </p:pic>
      <p:sp>
        <p:nvSpPr>
          <p:cNvPr id="6" name="AutoShape 6"/>
          <p:cNvSpPr/>
          <p:nvPr>
            <p:custDataLst>
              <p:tags r:id="rId6"/>
            </p:custDataLst>
          </p:nvPr>
        </p:nvSpPr>
        <p:spPr>
          <a:xfrm>
            <a:off x="2286000" y="21590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老年夫妻离婚的原因</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7" name="AutoShape 7"/>
          <p:cNvSpPr/>
          <p:nvPr>
            <p:custDataLst>
              <p:tags r:id="rId7"/>
            </p:custDataLst>
          </p:nvPr>
        </p:nvSpPr>
        <p:spPr>
          <a:xfrm>
            <a:off x="1270000" y="3048000"/>
            <a:ext cx="4445000" cy="304800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①不和谐的婚姻历史</a:t>
            </a:r>
            <a:endPar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②长期两地分居</a:t>
            </a:r>
            <a:endPar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③更年期的影响</a:t>
            </a:r>
            <a:endPar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④婚外情和黄昏短命恋</a:t>
            </a:r>
            <a:endPar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⑤追求“性”福</a:t>
            </a:r>
            <a:endPar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custDataLst>
              <p:tags r:id="rId8"/>
            </p:custDataLst>
          </p:nvPr>
        </p:nvSpPr>
        <p:spPr>
          <a:xfrm>
            <a:off x="6223000" y="1778000"/>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9" name="AutoShape 9"/>
          <p:cNvSpPr/>
          <p:nvPr>
            <p:custDataLst>
              <p:tags r:id="rId9"/>
            </p:custDataLst>
          </p:nvPr>
        </p:nvSpPr>
        <p:spPr>
          <a:xfrm>
            <a:off x="6223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10" name="Picture 10"/>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731000" y="2133600"/>
            <a:ext cx="508000" cy="508000"/>
          </a:xfrm>
          <a:prstGeom prst="rect">
            <a:avLst/>
          </a:prstGeom>
        </p:spPr>
      </p:pic>
      <p:sp>
        <p:nvSpPr>
          <p:cNvPr id="11" name="AutoShape 11"/>
          <p:cNvSpPr/>
          <p:nvPr>
            <p:custDataLst>
              <p:tags r:id="rId13"/>
            </p:custDataLst>
          </p:nvPr>
        </p:nvSpPr>
        <p:spPr>
          <a:xfrm>
            <a:off x="7493000" y="21590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老年人离婚的心理护理</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2" name="AutoShape 12"/>
          <p:cNvSpPr/>
          <p:nvPr>
            <p:custDataLst>
              <p:tags r:id="rId14"/>
            </p:custDataLst>
          </p:nvPr>
        </p:nvSpPr>
        <p:spPr>
          <a:xfrm>
            <a:off x="6477000" y="3048000"/>
            <a:ext cx="4445000" cy="304800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zh-CN" altLang="en-US" sz="28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①强化调解优先</a:t>
            </a:r>
            <a:endParaRPr lang="zh-CN" altLang="en-US" sz="28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8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②保障老年人离婚后的生活</a:t>
            </a:r>
            <a:endParaRPr lang="zh-CN" altLang="en-US" sz="28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8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③加强道义引导</a:t>
            </a:r>
            <a:endParaRPr lang="zh-CN" altLang="en-US" sz="28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16000" y="635000"/>
            <a:ext cx="10668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3200" b="1"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3．老年人的再婚心理及应对</a:t>
            </a:r>
            <a:endParaRPr lang="zh-CN" altLang="en-US" sz="3200" b="1"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3" name="AutoShape 3"/>
          <p:cNvSpPr/>
          <p:nvPr>
            <p:custDataLst>
              <p:tags r:id="rId1"/>
            </p:custDataLst>
          </p:nvPr>
        </p:nvSpPr>
        <p:spPr>
          <a:xfrm>
            <a:off x="1016000" y="1778000"/>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4" name="AutoShape 4"/>
          <p:cNvSpPr/>
          <p:nvPr>
            <p:custDataLst>
              <p:tags r:id="rId2"/>
            </p:custDataLst>
          </p:nvPr>
        </p:nvSpPr>
        <p:spPr>
          <a:xfrm>
            <a:off x="1016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5" name="Picture 5"/>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24000" y="2133600"/>
            <a:ext cx="508000" cy="508000"/>
          </a:xfrm>
          <a:prstGeom prst="rect">
            <a:avLst/>
          </a:prstGeom>
        </p:spPr>
      </p:pic>
      <p:sp>
        <p:nvSpPr>
          <p:cNvPr id="6" name="AutoShape 6"/>
          <p:cNvSpPr/>
          <p:nvPr>
            <p:custDataLst>
              <p:tags r:id="rId6"/>
            </p:custDataLst>
          </p:nvPr>
        </p:nvSpPr>
        <p:spPr>
          <a:xfrm>
            <a:off x="2032000" y="2159000"/>
            <a:ext cx="4064000" cy="4972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老年人再婚常有的消极心理</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7" name="AutoShape 7"/>
          <p:cNvSpPr/>
          <p:nvPr>
            <p:custDataLst>
              <p:tags r:id="rId7"/>
            </p:custDataLst>
          </p:nvPr>
        </p:nvSpPr>
        <p:spPr>
          <a:xfrm>
            <a:off x="1270000" y="3048000"/>
            <a:ext cx="4445000" cy="304800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①自我贬值的心理</a:t>
            </a:r>
            <a:endPar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②心理重演</a:t>
            </a:r>
            <a:endPar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③心理对比</a:t>
            </a:r>
            <a:endPar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④怀旧心理</a:t>
            </a:r>
            <a:endPar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custDataLst>
              <p:tags r:id="rId8"/>
            </p:custDataLst>
          </p:nvPr>
        </p:nvSpPr>
        <p:spPr>
          <a:xfrm>
            <a:off x="6223000" y="1778000"/>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9" name="AutoShape 9"/>
          <p:cNvSpPr/>
          <p:nvPr>
            <p:custDataLst>
              <p:tags r:id="rId9"/>
            </p:custDataLst>
          </p:nvPr>
        </p:nvSpPr>
        <p:spPr>
          <a:xfrm>
            <a:off x="6223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10" name="Picture 10"/>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731000" y="2133600"/>
            <a:ext cx="508000" cy="508000"/>
          </a:xfrm>
          <a:prstGeom prst="rect">
            <a:avLst/>
          </a:prstGeom>
        </p:spPr>
      </p:pic>
      <p:sp>
        <p:nvSpPr>
          <p:cNvPr id="11" name="AutoShape 11"/>
          <p:cNvSpPr/>
          <p:nvPr>
            <p:custDataLst>
              <p:tags r:id="rId13"/>
            </p:custDataLst>
          </p:nvPr>
        </p:nvSpPr>
        <p:spPr>
          <a:xfrm>
            <a:off x="7493000" y="21590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老年人再婚心理的应对</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2" name="AutoShape 12"/>
          <p:cNvSpPr/>
          <p:nvPr>
            <p:custDataLst>
              <p:tags r:id="rId14"/>
            </p:custDataLst>
          </p:nvPr>
        </p:nvSpPr>
        <p:spPr>
          <a:xfrm>
            <a:off x="6477000" y="3048000"/>
            <a:ext cx="4445000" cy="304800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①矫正再婚的心理动机</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②适应对方的心理特征，做到心理相容</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③克服怀旧心理</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④尊重对方的亲友关系</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⑤平等对待双方子女，恰当地处理好与对方子女的关系</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⑥积极面对死亡，提前安排好身后事</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16000" y="635000"/>
            <a:ext cx="10668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3200" b="1"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4．婚外情是老年婚姻的“杀手”</a:t>
            </a:r>
            <a:endParaRPr lang="zh-CN" altLang="en-US" sz="3200" b="1"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3" name="AutoShape 3"/>
          <p:cNvSpPr/>
          <p:nvPr>
            <p:custDataLst>
              <p:tags r:id="rId1"/>
            </p:custDataLst>
          </p:nvPr>
        </p:nvSpPr>
        <p:spPr>
          <a:xfrm>
            <a:off x="1016000" y="1778000"/>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4" name="AutoShape 4"/>
          <p:cNvSpPr/>
          <p:nvPr>
            <p:custDataLst>
              <p:tags r:id="rId2"/>
            </p:custDataLst>
          </p:nvPr>
        </p:nvSpPr>
        <p:spPr>
          <a:xfrm>
            <a:off x="1016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5" name="Picture 5"/>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24000" y="2133600"/>
            <a:ext cx="508000" cy="508000"/>
          </a:xfrm>
          <a:prstGeom prst="rect">
            <a:avLst/>
          </a:prstGeom>
        </p:spPr>
      </p:pic>
      <p:sp>
        <p:nvSpPr>
          <p:cNvPr id="6" name="AutoShape 6"/>
          <p:cNvSpPr/>
          <p:nvPr>
            <p:custDataLst>
              <p:tags r:id="rId6"/>
            </p:custDataLst>
          </p:nvPr>
        </p:nvSpPr>
        <p:spPr>
          <a:xfrm>
            <a:off x="2032000" y="2159000"/>
            <a:ext cx="4064000" cy="4972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老年人婚外情产生的原因</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7" name="AutoShape 7"/>
          <p:cNvSpPr/>
          <p:nvPr>
            <p:custDataLst>
              <p:tags r:id="rId7"/>
            </p:custDataLst>
          </p:nvPr>
        </p:nvSpPr>
        <p:spPr>
          <a:xfrm>
            <a:off x="1270000" y="3048000"/>
            <a:ext cx="4445000" cy="304800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①原来感情基础薄弱的老年夫妻最容易受婚外情的困扰</a:t>
            </a:r>
            <a:endPar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②缺乏沟通的老年夫妻容易抵不住婚外情的诱惑</a:t>
            </a:r>
            <a:endPar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③不能排除一些老年人作风不正的影响</a:t>
            </a:r>
            <a:endPar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endPar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custDataLst>
              <p:tags r:id="rId8"/>
            </p:custDataLst>
          </p:nvPr>
        </p:nvSpPr>
        <p:spPr>
          <a:xfrm>
            <a:off x="6223000" y="1778000"/>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9" name="AutoShape 9"/>
          <p:cNvSpPr/>
          <p:nvPr>
            <p:custDataLst>
              <p:tags r:id="rId9"/>
            </p:custDataLst>
          </p:nvPr>
        </p:nvSpPr>
        <p:spPr>
          <a:xfrm>
            <a:off x="6223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10" name="Picture 10"/>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731000" y="2133600"/>
            <a:ext cx="508000" cy="508000"/>
          </a:xfrm>
          <a:prstGeom prst="rect">
            <a:avLst/>
          </a:prstGeom>
        </p:spPr>
      </p:pic>
      <p:sp>
        <p:nvSpPr>
          <p:cNvPr id="11" name="AutoShape 11"/>
          <p:cNvSpPr/>
          <p:nvPr>
            <p:custDataLst>
              <p:tags r:id="rId13"/>
            </p:custDataLst>
          </p:nvPr>
        </p:nvSpPr>
        <p:spPr>
          <a:xfrm>
            <a:off x="7493000" y="21590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老年人婚外情的应对</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2" name="AutoShape 12"/>
          <p:cNvSpPr/>
          <p:nvPr>
            <p:custDataLst>
              <p:tags r:id="rId14"/>
            </p:custDataLst>
          </p:nvPr>
        </p:nvSpPr>
        <p:spPr>
          <a:xfrm>
            <a:off x="6477000" y="3048000"/>
            <a:ext cx="4445000" cy="304800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zh-CN" altLang="en-US" sz="28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①避免婚外情的发生</a:t>
            </a:r>
            <a:endParaRPr lang="zh-CN" altLang="en-US" sz="28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8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②正确处理婚外情</a:t>
            </a:r>
            <a:endParaRPr lang="zh-CN" altLang="en-US" sz="28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课后作业</a:t>
            </a:r>
            <a:endParaRPr lang="en-US" sz="1100"/>
          </a:p>
        </p:txBody>
      </p:sp>
      <p:sp>
        <p:nvSpPr>
          <p:cNvPr id="5" name="AutoShape 5"/>
          <p:cNvSpPr/>
          <p:nvPr>
            <p:custDataLst>
              <p:tags r:id="rId1"/>
            </p:custDataLst>
          </p:nvPr>
        </p:nvSpPr>
        <p:spPr>
          <a:xfrm>
            <a:off x="1016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2476500"/>
            <a:ext cx="381000" cy="381000"/>
          </a:xfrm>
          <a:prstGeom prst="rect">
            <a:avLst/>
          </a:prstGeom>
        </p:spPr>
      </p:pic>
      <p:sp>
        <p:nvSpPr>
          <p:cNvPr id="7" name="AutoShape 7"/>
          <p:cNvSpPr/>
          <p:nvPr>
            <p:custDataLst>
              <p:tags r:id="rId5"/>
            </p:custDataLst>
          </p:nvPr>
        </p:nvSpPr>
        <p:spPr>
          <a:xfrm>
            <a:off x="1397000" y="3357245"/>
            <a:ext cx="412750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1.请分析本任务的案例中几位老人的情形分别属于老年婚姻家庭中的哪些问题，分析可能的原因有哪些</a:t>
            </a:r>
            <a:r>
              <a:rPr lang="en-US" sz="18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1100"/>
          </a:p>
          <a:p>
            <a:pPr marL="0" indent="0" algn="l">
              <a:lnSpc>
                <a:spcPct val="125000"/>
              </a:lnSpc>
              <a:defRPr/>
            </a:pPr>
            <a:endParaRPr lang="en-US" sz="1100"/>
          </a:p>
        </p:txBody>
      </p:sp>
      <p:cxnSp>
        <p:nvCxnSpPr>
          <p:cNvPr id="8" name="Connector 8"/>
          <p:cNvCxnSpPr/>
          <p:nvPr>
            <p:custDataLst>
              <p:tags r:id="rId6"/>
            </p:custDataLst>
          </p:nvPr>
        </p:nvCxnSpPr>
        <p:spPr>
          <a:xfrm rot="-9822">
            <a:off x="1270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0" name="AutoShape 10"/>
          <p:cNvSpPr/>
          <p:nvPr>
            <p:custDataLst>
              <p:tags r:id="rId7"/>
            </p:custDataLst>
          </p:nvPr>
        </p:nvSpPr>
        <p:spPr>
          <a:xfrm>
            <a:off x="6223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77000" y="2476500"/>
            <a:ext cx="381000" cy="381000"/>
          </a:xfrm>
          <a:prstGeom prst="rect">
            <a:avLst/>
          </a:prstGeom>
        </p:spPr>
      </p:pic>
      <p:sp>
        <p:nvSpPr>
          <p:cNvPr id="12" name="AutoShape 12"/>
          <p:cNvSpPr/>
          <p:nvPr>
            <p:custDataLst>
              <p:tags r:id="rId11"/>
            </p:custDataLst>
          </p:nvPr>
        </p:nvSpPr>
        <p:spPr>
          <a:xfrm>
            <a:off x="6810375" y="3429000"/>
            <a:ext cx="4127500" cy="78486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2.针对本任务的案例，可采用哪些方法帮助他们解决当下困境？</a:t>
            </a:r>
            <a:endParaRPr lang="zh-CN" altLang="en-US" sz="1100"/>
          </a:p>
          <a:p>
            <a:pPr marL="0" indent="0" algn="l">
              <a:lnSpc>
                <a:spcPct val="125000"/>
              </a:lnSpc>
              <a:defRPr/>
            </a:pPr>
            <a:endParaRPr lang="en-US" sz="1100"/>
          </a:p>
        </p:txBody>
      </p:sp>
      <p:cxnSp>
        <p:nvCxnSpPr>
          <p:cNvPr id="13" name="Connector 13"/>
          <p:cNvCxnSpPr/>
          <p:nvPr>
            <p:custDataLst>
              <p:tags r:id="rId12"/>
            </p:custDataLst>
          </p:nvPr>
        </p:nvCxnSpPr>
        <p:spPr>
          <a:xfrm rot="-9822">
            <a:off x="6477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08000" y="187960"/>
            <a:ext cx="5080000" cy="1076325"/>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案例分析</a:t>
            </a:r>
            <a:endPar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pic>
        <p:nvPicPr>
          <p:cNvPr id="10" name="Picture 10"/>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77215" y="1264285"/>
            <a:ext cx="406400" cy="406400"/>
          </a:xfrm>
          <a:prstGeom prst="rect">
            <a:avLst/>
          </a:prstGeom>
        </p:spPr>
      </p:pic>
      <p:sp>
        <p:nvSpPr>
          <p:cNvPr id="11" name="AutoShape 11"/>
          <p:cNvSpPr/>
          <p:nvPr/>
        </p:nvSpPr>
        <p:spPr>
          <a:xfrm>
            <a:off x="1042670" y="960120"/>
            <a:ext cx="10596245" cy="526288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根据情境案例，分析这几位老人分别遇到了哪些婚姻家庭问题，应如何应对。</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情境一】章先生，65岁，原本性格开朗，兴趣广泛，在社区里小有名气，很多人都愿意和他一起参加活动，他爽朗的笑声经常回荡在家里和社区活动中心。但自从半年前老伴因脑出血突然离世后，章先生就像变了个人一样。他的情绪一直很差，做什么都提不起兴趣，从不主动和亲朋好友打电话，即使是接电话也总是唉声叹气、沉默寡言。他连楼都懒得下，自然也不参加昔日热衷的活动了，天天在屋里对着老伴的照片、遗物等发呆，子女的劝解也听不进去。最近一周，他还出现了胸闷气短等症状，担心自己得了心脏病。后来去医院检查，排除了心脏病的可能，医生说这主要是“心病”。</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08000" y="187960"/>
            <a:ext cx="5080000" cy="1076325"/>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案例分析</a:t>
            </a:r>
            <a:endPar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pic>
        <p:nvPicPr>
          <p:cNvPr id="10" name="Picture 10"/>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77215" y="1264285"/>
            <a:ext cx="406400" cy="406400"/>
          </a:xfrm>
          <a:prstGeom prst="rect">
            <a:avLst/>
          </a:prstGeom>
        </p:spPr>
      </p:pic>
      <p:sp>
        <p:nvSpPr>
          <p:cNvPr id="11" name="AutoShape 11"/>
          <p:cNvSpPr/>
          <p:nvPr/>
        </p:nvSpPr>
        <p:spPr>
          <a:xfrm>
            <a:off x="1042670" y="960120"/>
            <a:ext cx="10596245" cy="526288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情境二】有一对退休不久的老夫妻，原是企业职工，当年是按照父母意愿结合的。几十年的风雨历程，彼此很少“掏心给对方看”，相互无所谓。但又因传统观念制约从来没有“闹离婚”，彼此勉强“凑合”过日子。当他们进入老年时，子女都已长大并且立业成家、独自生活。老两口在退休后终日待在一起，也就越发苦闷、难受了，矛盾逐渐显露。几十年的痛苦和不快倾泻而出，加上两人身体还好，经济条件不错，双方心中都在形成一个共同的生活话题：“这几十年活得又苦又累，太不自在了，应该开始新的生活了。”于是，经过恳切的交谈，两人毫不惋惜地“协议离婚”了。他们彼此没有怨恨，反而感到“挺好”，日子过得比以前痛快了，互不干涉，各寻乐趣。逢年过节，子女们还请他们一起相聚，该吃就吃，该坐就坐，言谈欢笑，宛若一家，但实际上他们已没有婚约维系了。虽然引来邻里亲友们颇多贬语微词，但他们并不以为然，而且还赢得了子女们的理解。</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08000" y="187960"/>
            <a:ext cx="5080000" cy="1076325"/>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案例分析</a:t>
            </a:r>
            <a:endPar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pic>
        <p:nvPicPr>
          <p:cNvPr id="10" name="Picture 10"/>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77215" y="1264285"/>
            <a:ext cx="406400" cy="406400"/>
          </a:xfrm>
          <a:prstGeom prst="rect">
            <a:avLst/>
          </a:prstGeom>
        </p:spPr>
      </p:pic>
      <p:sp>
        <p:nvSpPr>
          <p:cNvPr id="11" name="AutoShape 11"/>
          <p:cNvSpPr/>
          <p:nvPr/>
        </p:nvSpPr>
        <p:spPr>
          <a:xfrm>
            <a:off x="1042670" y="960120"/>
            <a:ext cx="10596245" cy="526288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情境三】秦先生，66岁，早年妻子就去世了，为了拉扯几个孩子长大，他既当爹又当妈，非常辛苦。好在孩子们都成家立业了，工作都还不错，但就是离家远。近几年秦先生的身体状况每况愈下，自己都无法打理自己的生活了。孩子们不放心，想接老人一起住，但他又怕给孩子添麻烦。于是子女们商议，一起为老人请一位住家保姆照顾其生活。经过多日的奔波、挑选，终于找到了一位50多岁的下岗职工方大姐。方大姐照顾秦先生很是用心，经常陪她一起聊天、散步。天长日久，两人的感情逐渐升温，秦先生那颗多年未动的“春心”萌动了，而方大姐也是离异多年，于是秦先生打算和方大姐结婚，召集子女商量此事。但他的子女听说后激烈反对，说秦先生都这么大岁数了还结什么婚，他们丢不起这个人；骂方大姐是别有居心，贪图他家钱财。于是好好的一场家庭聚会就这么不欢而散。</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08000" y="187960"/>
            <a:ext cx="5080000" cy="1076325"/>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案例分析</a:t>
            </a:r>
            <a:endPar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pic>
        <p:nvPicPr>
          <p:cNvPr id="10" name="Picture 10"/>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77215" y="1264285"/>
            <a:ext cx="406400" cy="406400"/>
          </a:xfrm>
          <a:prstGeom prst="rect">
            <a:avLst/>
          </a:prstGeom>
        </p:spPr>
      </p:pic>
      <p:sp>
        <p:nvSpPr>
          <p:cNvPr id="11" name="AutoShape 11"/>
          <p:cNvSpPr/>
          <p:nvPr/>
        </p:nvSpPr>
        <p:spPr>
          <a:xfrm>
            <a:off x="1042670" y="960120"/>
            <a:ext cx="10596245" cy="526288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情境四】李阿姨，今年62岁，老伴早年去世，孩子们也各自独立。退休后李阿姨参加了社区组织的舞蹈队，她的舞伴隋大爷退休前是一家研究所的工程师。他和李阿姨两人年龄相当、经历相似，不久两个人的关系就有了微妙变化。开始时是活动累了一起吃饭、喝茶，然后隋大爷没事就去李阿姨家里坐坐。隋大爷的老伴是普通家庭妇女，天天在家收拾家务、买菜做饭，不爱抛头露面，这给隋大爷和李阿姨的约会创造了很好的条件。</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隋大爷经常早上打声招呼就出门，中午在李阿姨家吃饭，晚上才回家。李阿姨说：“和他（隋大爷）在一起精神上有寄托。”当然，李阿姨也承认不可能和隋大爷走到一起，不说别的，单说让隋大爷和老伴离婚这事就不可能，他要承受很大的社会家庭压力。现在两个人在一起，既不想结婚，也没有经济上的需求，只图情感上的寄托、精神上的关心和身体上的满足，因此明知是婚外情，但他们两个还是选择在一起。</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6637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学习目标</a:t>
            </a:r>
            <a:endParaRPr lang="en-US" sz="1100"/>
          </a:p>
        </p:txBody>
      </p:sp>
      <p:sp>
        <p:nvSpPr>
          <p:cNvPr id="5" name="AutoShape 5"/>
          <p:cNvSpPr/>
          <p:nvPr>
            <p:custDataLst>
              <p:tags r:id="rId1"/>
            </p:custDataLst>
          </p:nvPr>
        </p:nvSpPr>
        <p:spPr>
          <a:xfrm>
            <a:off x="4318000" y="1053465"/>
            <a:ext cx="6519545" cy="101663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9" name="AutoShape 9"/>
          <p:cNvSpPr/>
          <p:nvPr>
            <p:custDataLst>
              <p:tags r:id="rId2"/>
            </p:custDataLst>
          </p:nvPr>
        </p:nvSpPr>
        <p:spPr>
          <a:xfrm>
            <a:off x="4384675" y="1050925"/>
            <a:ext cx="6399530" cy="98107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掌握解决老年婚姻家庭冲突的基本原则</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掌握老年常见婚姻家庭问题的心理护理</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custDataLst>
              <p:tags r:id="rId3"/>
            </p:custDataLst>
          </p:nvPr>
        </p:nvSpPr>
        <p:spPr>
          <a:xfrm>
            <a:off x="4323715" y="2311400"/>
            <a:ext cx="6514465" cy="98996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1" name="AutoShape 11"/>
          <p:cNvSpPr/>
          <p:nvPr>
            <p:custDataLst>
              <p:tags r:id="rId4"/>
            </p:custDataLst>
          </p:nvPr>
        </p:nvSpPr>
        <p:spPr>
          <a:xfrm>
            <a:off x="698500" y="22860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3600" y="2518410"/>
            <a:ext cx="406400" cy="406400"/>
          </a:xfrm>
          <a:prstGeom prst="rect">
            <a:avLst/>
          </a:prstGeom>
        </p:spPr>
      </p:pic>
      <p:sp>
        <p:nvSpPr>
          <p:cNvPr id="13" name="AutoShape 13"/>
          <p:cNvSpPr/>
          <p:nvPr>
            <p:custDataLst>
              <p:tags r:id="rId8"/>
            </p:custDataLst>
          </p:nvPr>
        </p:nvSpPr>
        <p:spPr>
          <a:xfrm>
            <a:off x="1524000" y="248031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能力目标</a:t>
            </a:r>
            <a:endParaRPr lang="en-US" sz="1100"/>
          </a:p>
        </p:txBody>
      </p:sp>
      <p:sp>
        <p:nvSpPr>
          <p:cNvPr id="14" name="AutoShape 14"/>
          <p:cNvSpPr/>
          <p:nvPr>
            <p:custDataLst>
              <p:tags r:id="rId9"/>
            </p:custDataLst>
          </p:nvPr>
        </p:nvSpPr>
        <p:spPr>
          <a:xfrm>
            <a:off x="4384675" y="2336800"/>
            <a:ext cx="6400165" cy="90551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能分析老年婚姻家庭中存在的问题及原因</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能运用所学对老年人婚姻家庭问题进行心理护理</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5" name="AutoShape 15"/>
          <p:cNvSpPr/>
          <p:nvPr>
            <p:custDataLst>
              <p:tags r:id="rId10"/>
            </p:custDataLst>
          </p:nvPr>
        </p:nvSpPr>
        <p:spPr>
          <a:xfrm>
            <a:off x="659765" y="447675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6" name="AutoShape 16"/>
          <p:cNvSpPr/>
          <p:nvPr>
            <p:custDataLst>
              <p:tags r:id="rId11"/>
            </p:custDataLst>
          </p:nvPr>
        </p:nvSpPr>
        <p:spPr>
          <a:xfrm>
            <a:off x="698500" y="3494405"/>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73125" y="3810000"/>
            <a:ext cx="396875" cy="406400"/>
          </a:xfrm>
          <a:prstGeom prst="rect">
            <a:avLst/>
          </a:prstGeom>
        </p:spPr>
      </p:pic>
      <p:sp>
        <p:nvSpPr>
          <p:cNvPr id="18" name="AutoShape 18"/>
          <p:cNvSpPr/>
          <p:nvPr>
            <p:custDataLst>
              <p:tags r:id="rId15"/>
            </p:custDataLst>
          </p:nvPr>
        </p:nvSpPr>
        <p:spPr>
          <a:xfrm>
            <a:off x="1524000" y="3773805"/>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19" name="AutoShape 19"/>
          <p:cNvSpPr/>
          <p:nvPr>
            <p:custDataLst>
              <p:tags r:id="rId16"/>
            </p:custDataLst>
          </p:nvPr>
        </p:nvSpPr>
        <p:spPr>
          <a:xfrm>
            <a:off x="913765" y="4065905"/>
            <a:ext cx="401129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培养尊老敬老、价值中立的态度</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培养勤奋好学、细致耐心的意识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培养善于观察、合理分析的意识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培养灵活变通、注意界限的意识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0" name="AutoShape 6"/>
          <p:cNvSpPr/>
          <p:nvPr>
            <p:custDataLst>
              <p:tags r:id="rId17"/>
            </p:custDataLst>
          </p:nvPr>
        </p:nvSpPr>
        <p:spPr>
          <a:xfrm>
            <a:off x="698500" y="10541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sp>
        <p:nvSpPr>
          <p:cNvPr id="21" name="AutoShape 8"/>
          <p:cNvSpPr/>
          <p:nvPr>
            <p:custDataLst>
              <p:tags r:id="rId18"/>
            </p:custDataLst>
          </p:nvPr>
        </p:nvSpPr>
        <p:spPr>
          <a:xfrm>
            <a:off x="1524000" y="133350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01 知识目标</a:t>
            </a:r>
            <a:endParaRPr lang="en-US" sz="1100"/>
          </a:p>
        </p:txBody>
      </p:sp>
      <p:pic>
        <p:nvPicPr>
          <p:cNvPr id="7" name="Picture 7"/>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63600" y="1342390"/>
            <a:ext cx="406400" cy="406400"/>
          </a:xfrm>
          <a:prstGeom prst="rect">
            <a:avLst/>
          </a:prstGeom>
        </p:spPr>
      </p:pic>
      <p:sp>
        <p:nvSpPr>
          <p:cNvPr id="22" name="AutoShape 16"/>
          <p:cNvSpPr/>
          <p:nvPr>
            <p:custDataLst>
              <p:tags r:id="rId22"/>
            </p:custDataLst>
          </p:nvPr>
        </p:nvSpPr>
        <p:spPr>
          <a:xfrm>
            <a:off x="6407150" y="354711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3" name="Picture 17"/>
          <p:cNvPicPr>
            <a:picLocks noChangeAspect="1"/>
          </p:cNvPicPr>
          <p:nvPr>
            <p:custDataLst>
              <p:tags r:id="rId23"/>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862705"/>
            <a:ext cx="396875" cy="406400"/>
          </a:xfrm>
          <a:prstGeom prst="rect">
            <a:avLst/>
          </a:prstGeom>
        </p:spPr>
      </p:pic>
      <p:sp>
        <p:nvSpPr>
          <p:cNvPr id="24" name="AutoShape 18"/>
          <p:cNvSpPr/>
          <p:nvPr>
            <p:custDataLst>
              <p:tags r:id="rId24"/>
            </p:custDataLst>
          </p:nvPr>
        </p:nvSpPr>
        <p:spPr>
          <a:xfrm>
            <a:off x="7232650" y="382651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5" name="AutoShape 16"/>
          <p:cNvSpPr/>
          <p:nvPr>
            <p:custDataLst>
              <p:tags r:id="rId25"/>
            </p:custDataLst>
          </p:nvPr>
        </p:nvSpPr>
        <p:spPr>
          <a:xfrm>
            <a:off x="6407150" y="346075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6" name="Picture 17"/>
          <p:cNvPicPr>
            <a:picLocks noChangeAspect="1"/>
          </p:cNvPicPr>
          <p:nvPr>
            <p:custDataLst>
              <p:tags r:id="rId26"/>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776345"/>
            <a:ext cx="396875" cy="406400"/>
          </a:xfrm>
          <a:prstGeom prst="rect">
            <a:avLst/>
          </a:prstGeom>
        </p:spPr>
      </p:pic>
      <p:sp>
        <p:nvSpPr>
          <p:cNvPr id="27" name="AutoShape 18"/>
          <p:cNvSpPr/>
          <p:nvPr>
            <p:custDataLst>
              <p:tags r:id="rId27"/>
            </p:custDataLst>
          </p:nvPr>
        </p:nvSpPr>
        <p:spPr>
          <a:xfrm>
            <a:off x="7232650" y="374015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8" name="AutoShape 16"/>
          <p:cNvSpPr/>
          <p:nvPr>
            <p:custDataLst>
              <p:tags r:id="rId28"/>
            </p:custDataLst>
          </p:nvPr>
        </p:nvSpPr>
        <p:spPr>
          <a:xfrm>
            <a:off x="6275705" y="349377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9" name="Picture 17"/>
          <p:cNvPicPr>
            <a:picLocks noChangeAspect="1"/>
          </p:cNvPicPr>
          <p:nvPr>
            <p:custDataLst>
              <p:tags r:id="rId29"/>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450330" y="3809365"/>
            <a:ext cx="396875" cy="406400"/>
          </a:xfrm>
          <a:prstGeom prst="rect">
            <a:avLst/>
          </a:prstGeom>
        </p:spPr>
      </p:pic>
      <p:sp>
        <p:nvSpPr>
          <p:cNvPr id="30" name="AutoShape 18"/>
          <p:cNvSpPr/>
          <p:nvPr>
            <p:custDataLst>
              <p:tags r:id="rId30"/>
            </p:custDataLst>
          </p:nvPr>
        </p:nvSpPr>
        <p:spPr>
          <a:xfrm>
            <a:off x="7101205" y="377317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en-US" sz="2200" b="1">
                <a:solidFill>
                  <a:srgbClr val="FFFFFF"/>
                </a:solidFill>
                <a:latin typeface="Noto Sans SC" panose="020B0200000000000000" charset="-122"/>
                <a:ea typeface="Noto Sans SC" panose="020B0200000000000000" charset="-122"/>
                <a:cs typeface="Noto Sans SC" panose="020B0200000000000000" charset="-122"/>
                <a:sym typeface="+mn-ea"/>
              </a:rPr>
              <a:t>任务分析</a:t>
            </a:r>
            <a:endParaRPr lang="en-US" sz="1100"/>
          </a:p>
        </p:txBody>
      </p:sp>
      <p:sp>
        <p:nvSpPr>
          <p:cNvPr id="31" name="AutoShape 15"/>
          <p:cNvSpPr/>
          <p:nvPr>
            <p:custDataLst>
              <p:tags r:id="rId31"/>
            </p:custDataLst>
          </p:nvPr>
        </p:nvSpPr>
        <p:spPr>
          <a:xfrm>
            <a:off x="6315710" y="456311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32" name="AutoShape 19"/>
          <p:cNvSpPr/>
          <p:nvPr>
            <p:custDataLst>
              <p:tags r:id="rId32"/>
            </p:custDataLst>
          </p:nvPr>
        </p:nvSpPr>
        <p:spPr>
          <a:xfrm>
            <a:off x="6450330" y="4065905"/>
            <a:ext cx="428180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重点：解决老年婚姻家庭冲突的基本原则</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难点：能运用所学对老年人婚姻家庭问题进行心理护理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4B5563"/>
                </a:solidFill>
                <a:latin typeface="Noto Serif SC" panose="02020200000000000000" charset="-122"/>
                <a:ea typeface="Noto Serif SC" panose="02020200000000000000" charset="-122"/>
                <a:cs typeface="Noto Serif SC" panose="02020200000000000000" charset="-122"/>
                <a:sym typeface="Noto Serif SC" panose="02020200000000000000" charset="-122"/>
              </a:rPr>
              <a:t>1.1　老年婚姻和家庭的意义</a:t>
            </a:r>
            <a:endParaRPr lang="en-US" sz="1100" b="1"/>
          </a:p>
        </p:txBody>
      </p:sp>
      <p:sp>
        <p:nvSpPr>
          <p:cNvPr id="5" name="AutoShape 5"/>
          <p:cNvSpPr/>
          <p:nvPr>
            <p:custDataLst>
              <p:tags r:id="rId1"/>
            </p:custDataLst>
          </p:nvPr>
        </p:nvSpPr>
        <p:spPr>
          <a:xfrm>
            <a:off x="1016000" y="1603375"/>
            <a:ext cx="3251200" cy="5002530"/>
          </a:xfrm>
          <a:prstGeom prst="roundRect">
            <a:avLst>
              <a:gd name="adj" fmla="val 0"/>
            </a:avLst>
          </a:prstGeom>
          <a:solidFill>
            <a:srgbClr val="FFFFFF">
              <a:alpha val="100000"/>
            </a:srgbClr>
          </a:solidFill>
          <a:ln w="12700" cap="flat" cmpd="sng">
            <a:solidFill>
              <a:srgbClr val="86A691">
                <a:alpha val="60000"/>
              </a:srgbClr>
            </a:solidFill>
            <a:prstDash val="solid"/>
            <a:round/>
          </a:ln>
        </p:spPr>
        <p:txBody>
          <a:bodyPr vert="horz" wrap="square" lIns="0" tIns="0" rIns="0" bIns="0" rtlCol="0" anchor="ctr" anchorCtr="0"/>
          <a:lstStyle/>
          <a:p>
            <a:pPr algn="ctr">
              <a:defRPr/>
            </a:pPr>
          </a:p>
        </p:txBody>
      </p:sp>
      <p:sp>
        <p:nvSpPr>
          <p:cNvPr id="6" name="AutoShape 6"/>
          <p:cNvSpPr/>
          <p:nvPr>
            <p:custDataLst>
              <p:tags r:id="rId2"/>
            </p:custDataLst>
          </p:nvPr>
        </p:nvSpPr>
        <p:spPr>
          <a:xfrm>
            <a:off x="1016000" y="2755900"/>
            <a:ext cx="3251200" cy="7620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70000" y="1911350"/>
            <a:ext cx="457200" cy="457200"/>
          </a:xfrm>
          <a:prstGeom prst="rect">
            <a:avLst/>
          </a:prstGeom>
        </p:spPr>
      </p:pic>
      <p:sp>
        <p:nvSpPr>
          <p:cNvPr id="8" name="AutoShape 8"/>
          <p:cNvSpPr/>
          <p:nvPr>
            <p:custDataLst>
              <p:tags r:id="rId6"/>
            </p:custDataLst>
          </p:nvPr>
        </p:nvSpPr>
        <p:spPr>
          <a:xfrm>
            <a:off x="1828800" y="1955800"/>
            <a:ext cx="2286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良好的婚姻有助于提高老年人的身心健康水平</a:t>
            </a:r>
            <a:endParaRPr lang="zh-CN" alt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9" name="AutoShape 9"/>
          <p:cNvSpPr/>
          <p:nvPr>
            <p:custDataLst>
              <p:tags r:id="rId7"/>
            </p:custDataLst>
          </p:nvPr>
        </p:nvSpPr>
        <p:spPr>
          <a:xfrm>
            <a:off x="1270000" y="3655060"/>
            <a:ext cx="2743200" cy="190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rPr>
              <a:t>有研究证明，恩爱、和谐的夫妻关系能够使人保持愉悦的心理状态，避免负面情绪的刺激，从而使双方身心健康处于最佳状态，降低罹患身心疾病和心理疾病的几率，如高血压、冠心病、糖尿病、消化道溃疡、癌症、老年抑郁症、老年焦虑症等</a:t>
            </a:r>
            <a:endPar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endParaRPr>
          </a:p>
        </p:txBody>
      </p:sp>
      <p:sp>
        <p:nvSpPr>
          <p:cNvPr id="10" name="AutoShape 10"/>
          <p:cNvSpPr/>
          <p:nvPr>
            <p:custDataLst>
              <p:tags r:id="rId8"/>
            </p:custDataLst>
          </p:nvPr>
        </p:nvSpPr>
        <p:spPr>
          <a:xfrm>
            <a:off x="4470400" y="1603375"/>
            <a:ext cx="3251200" cy="500253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sp>
        <p:nvSpPr>
          <p:cNvPr id="11" name="AutoShape 11"/>
          <p:cNvSpPr/>
          <p:nvPr>
            <p:custDataLst>
              <p:tags r:id="rId9"/>
            </p:custDataLst>
          </p:nvPr>
        </p:nvSpPr>
        <p:spPr>
          <a:xfrm>
            <a:off x="4470400" y="2755900"/>
            <a:ext cx="3251200" cy="76200"/>
          </a:xfrm>
          <a:prstGeom prst="roundRect">
            <a:avLst>
              <a:gd name="adj" fmla="val 0"/>
            </a:avLst>
          </a:prstGeom>
          <a:solidFill>
            <a:schemeClr val="bg1"/>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597400" y="1911350"/>
            <a:ext cx="457200" cy="457200"/>
          </a:xfrm>
          <a:prstGeom prst="rect">
            <a:avLst/>
          </a:prstGeom>
        </p:spPr>
      </p:pic>
      <p:sp>
        <p:nvSpPr>
          <p:cNvPr id="13" name="AutoShape 13"/>
          <p:cNvSpPr/>
          <p:nvPr>
            <p:custDataLst>
              <p:tags r:id="rId13"/>
            </p:custDataLst>
          </p:nvPr>
        </p:nvSpPr>
        <p:spPr>
          <a:xfrm>
            <a:off x="5283200" y="1911350"/>
            <a:ext cx="2286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良好的婚姻对空巢老人具有重要的特殊意义</a:t>
            </a:r>
            <a:endParaRPr lang="zh-CN" alt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4" name="AutoShape 14"/>
          <p:cNvSpPr/>
          <p:nvPr>
            <p:custDataLst>
              <p:tags r:id="rId14"/>
            </p:custDataLst>
          </p:nvPr>
        </p:nvSpPr>
        <p:spPr>
          <a:xfrm>
            <a:off x="4724400" y="3655060"/>
            <a:ext cx="2743200" cy="190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FFFFFF">
                    <a:alpha val="94902"/>
                  </a:srgbClr>
                </a:solidFill>
                <a:latin typeface="Noto Sans SC" panose="020B0200000000000000" charset="-122"/>
                <a:ea typeface="Noto Sans SC" panose="020B0200000000000000" charset="-122"/>
                <a:cs typeface="Noto Sans SC" panose="020B0200000000000000" charset="-122"/>
                <a:sym typeface="+mn-ea"/>
              </a:rPr>
              <a:t>如今，成家立业的子女一般不会和父母同住，老人独居的现象越来越多，因此被形象地称为“空巢老人”。在独自居住的老年人中，老伴成了老年人生活中最主要的交往对象</a:t>
            </a:r>
            <a:endParaRPr lang="zh-CN" altLang="en-US" sz="1800">
              <a:solidFill>
                <a:srgbClr val="FFFFFF">
                  <a:alpha val="94902"/>
                </a:srgbClr>
              </a:solidFill>
              <a:latin typeface="Noto Sans SC" panose="020B0200000000000000" charset="-122"/>
              <a:ea typeface="Noto Sans SC" panose="020B0200000000000000" charset="-122"/>
              <a:cs typeface="Noto Sans SC" panose="020B0200000000000000" charset="-122"/>
              <a:sym typeface="+mn-ea"/>
            </a:endParaRPr>
          </a:p>
        </p:txBody>
      </p:sp>
      <p:sp>
        <p:nvSpPr>
          <p:cNvPr id="15" name="AutoShape 15"/>
          <p:cNvSpPr/>
          <p:nvPr>
            <p:custDataLst>
              <p:tags r:id="rId15"/>
            </p:custDataLst>
          </p:nvPr>
        </p:nvSpPr>
        <p:spPr>
          <a:xfrm>
            <a:off x="7924800" y="1603375"/>
            <a:ext cx="3251200" cy="5002530"/>
          </a:xfrm>
          <a:prstGeom prst="roundRect">
            <a:avLst>
              <a:gd name="adj" fmla="val 0"/>
            </a:avLst>
          </a:prstGeom>
          <a:solidFill>
            <a:srgbClr val="FFFFFF">
              <a:alpha val="100000"/>
            </a:srgbClr>
          </a:solidFill>
          <a:ln w="12700" cap="flat" cmpd="sng">
            <a:solidFill>
              <a:srgbClr val="86A691">
                <a:alpha val="60000"/>
              </a:srgbClr>
            </a:solidFill>
            <a:prstDash val="solid"/>
            <a:round/>
          </a:ln>
        </p:spPr>
        <p:txBody>
          <a:bodyPr vert="horz" wrap="square" lIns="0" tIns="0" rIns="0" bIns="0" rtlCol="0" anchor="ctr" anchorCtr="0"/>
          <a:lstStyle/>
          <a:p>
            <a:pPr algn="ctr">
              <a:defRPr/>
            </a:pPr>
          </a:p>
        </p:txBody>
      </p:sp>
      <p:sp>
        <p:nvSpPr>
          <p:cNvPr id="16" name="AutoShape 16"/>
          <p:cNvSpPr/>
          <p:nvPr>
            <p:custDataLst>
              <p:tags r:id="rId16"/>
            </p:custDataLst>
          </p:nvPr>
        </p:nvSpPr>
        <p:spPr>
          <a:xfrm>
            <a:off x="7924800" y="2755900"/>
            <a:ext cx="3251200" cy="7620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7"/>
            </p:custDataLst>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8178800" y="1911350"/>
            <a:ext cx="457200" cy="457200"/>
          </a:xfrm>
          <a:prstGeom prst="rect">
            <a:avLst/>
          </a:prstGeom>
        </p:spPr>
      </p:pic>
      <p:sp>
        <p:nvSpPr>
          <p:cNvPr id="18" name="AutoShape 18"/>
          <p:cNvSpPr/>
          <p:nvPr>
            <p:custDataLst>
              <p:tags r:id="rId20"/>
            </p:custDataLst>
          </p:nvPr>
        </p:nvSpPr>
        <p:spPr>
          <a:xfrm>
            <a:off x="8737600" y="1955800"/>
            <a:ext cx="2286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良好的婚姻有助于监护双方的健康与安全</a:t>
            </a:r>
            <a:endParaRPr lang="zh-CN" alt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9" name="AutoShape 19"/>
          <p:cNvSpPr/>
          <p:nvPr>
            <p:custDataLst>
              <p:tags r:id="rId21"/>
            </p:custDataLst>
          </p:nvPr>
        </p:nvSpPr>
        <p:spPr>
          <a:xfrm>
            <a:off x="8178800" y="3655060"/>
            <a:ext cx="2743200" cy="190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rPr>
              <a:t>老年夫妻间的夜间健康监护是其他人无法替代的。由于老年人心脑血管疾病的发病时间多在夜深人静的安静状态下发生，老年人若独自入睡，发病时身边没有人，很可能就会造成救治时机的延误，导致不可挽回的后果</a:t>
            </a:r>
            <a:endPar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1.2　解决老年婚姻家庭冲突的基本原则</a:t>
            </a:r>
            <a:endParaRPr lang="en-US" sz="1100" b="1"/>
          </a:p>
        </p:txBody>
      </p:sp>
      <p:sp>
        <p:nvSpPr>
          <p:cNvPr id="6" name="AutoShape 6"/>
          <p:cNvSpPr/>
          <p:nvPr>
            <p:custDataLst>
              <p:tags r:id="rId1"/>
            </p:custDataLst>
          </p:nvPr>
        </p:nvSpPr>
        <p:spPr>
          <a:xfrm>
            <a:off x="1026795" y="1714500"/>
            <a:ext cx="5207000" cy="2188845"/>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80795" y="1943100"/>
            <a:ext cx="406400" cy="406400"/>
          </a:xfrm>
          <a:prstGeom prst="rect">
            <a:avLst/>
          </a:prstGeom>
        </p:spPr>
      </p:pic>
      <p:sp>
        <p:nvSpPr>
          <p:cNvPr id="8" name="AutoShape 8"/>
          <p:cNvSpPr/>
          <p:nvPr>
            <p:custDataLst>
              <p:tags r:id="rId5"/>
            </p:custDataLst>
          </p:nvPr>
        </p:nvSpPr>
        <p:spPr>
          <a:xfrm>
            <a:off x="1852295" y="19431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坚持互相尊重的原则</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custDataLst>
              <p:tags r:id="rId6"/>
            </p:custDataLst>
          </p:nvPr>
        </p:nvSpPr>
        <p:spPr>
          <a:xfrm>
            <a:off x="6393180" y="1714500"/>
            <a:ext cx="5207000" cy="2188845"/>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7"/>
            </p:custDataLst>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647180" y="1943100"/>
            <a:ext cx="406400" cy="406400"/>
          </a:xfrm>
          <a:prstGeom prst="rect">
            <a:avLst/>
          </a:prstGeom>
        </p:spPr>
      </p:pic>
      <p:sp>
        <p:nvSpPr>
          <p:cNvPr id="12" name="AutoShape 12"/>
          <p:cNvSpPr/>
          <p:nvPr>
            <p:custDataLst>
              <p:tags r:id="rId10"/>
            </p:custDataLst>
          </p:nvPr>
        </p:nvSpPr>
        <p:spPr>
          <a:xfrm>
            <a:off x="7218680" y="19431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坚持宽容体谅的原则</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AutoShape 13"/>
          <p:cNvSpPr/>
          <p:nvPr>
            <p:custDataLst>
              <p:tags r:id="rId11"/>
            </p:custDataLst>
          </p:nvPr>
        </p:nvSpPr>
        <p:spPr>
          <a:xfrm>
            <a:off x="6647180" y="2622550"/>
            <a:ext cx="4699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800">
                <a:solidFill>
                  <a:srgbClr val="555555"/>
                </a:solidFill>
                <a:latin typeface="Noto Sans SC" panose="020B0200000000000000" charset="-122"/>
                <a:ea typeface="Noto Sans SC" panose="020B0200000000000000" charset="-122"/>
                <a:cs typeface="Noto Sans SC" panose="020B0200000000000000" charset="-122"/>
              </a:rPr>
              <a:t>老年人年纪大了，各方面都不可能像年轻时那么敏锐、精力旺盛。特别是进入老年期以后，男性变得容易失眠、健忘、发火，而女性变得爱急躁、情绪不稳定、焦虑不安、忧郁、疑虑重重</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14" name="AutoShape 14"/>
          <p:cNvSpPr/>
          <p:nvPr>
            <p:custDataLst>
              <p:tags r:id="rId12"/>
            </p:custDataLst>
          </p:nvPr>
        </p:nvSpPr>
        <p:spPr>
          <a:xfrm>
            <a:off x="1016000" y="4381500"/>
            <a:ext cx="5207000" cy="199517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15" name="Picture 15"/>
          <p:cNvPicPr>
            <a:picLocks noChangeAspect="1"/>
          </p:cNvPicPr>
          <p:nvPr>
            <p:custDataLst>
              <p:tags r:id="rId13"/>
            </p:custDataLst>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169035" y="4527550"/>
            <a:ext cx="406400" cy="406400"/>
          </a:xfrm>
          <a:prstGeom prst="rect">
            <a:avLst/>
          </a:prstGeom>
        </p:spPr>
      </p:pic>
      <p:sp>
        <p:nvSpPr>
          <p:cNvPr id="18" name="AutoShape 18"/>
          <p:cNvSpPr/>
          <p:nvPr>
            <p:custDataLst>
              <p:tags r:id="rId16"/>
            </p:custDataLst>
          </p:nvPr>
        </p:nvSpPr>
        <p:spPr>
          <a:xfrm>
            <a:off x="6350000" y="4381500"/>
            <a:ext cx="5207000" cy="199517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sp>
        <p:nvSpPr>
          <p:cNvPr id="16" name="AutoShape 16"/>
          <p:cNvSpPr/>
          <p:nvPr>
            <p:custDataLst>
              <p:tags r:id="rId17"/>
            </p:custDataLst>
          </p:nvPr>
        </p:nvSpPr>
        <p:spPr>
          <a:xfrm>
            <a:off x="7010400" y="455295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坚持自我批评原则</a:t>
            </a:r>
            <a:endPar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9" name="Picture 19"/>
          <p:cNvPicPr>
            <a:picLocks noChangeAspect="1"/>
          </p:cNvPicPr>
          <p:nvPr>
            <p:custDataLst>
              <p:tags r:id="rId18"/>
            </p:custDataLst>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6604000" y="4610100"/>
            <a:ext cx="406400" cy="406400"/>
          </a:xfrm>
          <a:prstGeom prst="rect">
            <a:avLst/>
          </a:prstGeom>
        </p:spPr>
      </p:pic>
      <p:sp>
        <p:nvSpPr>
          <p:cNvPr id="21" name="AutoShape 21"/>
          <p:cNvSpPr/>
          <p:nvPr>
            <p:custDataLst>
              <p:tags r:id="rId21"/>
            </p:custDataLst>
          </p:nvPr>
        </p:nvSpPr>
        <p:spPr>
          <a:xfrm>
            <a:off x="6604000" y="5168900"/>
            <a:ext cx="4699000" cy="889000"/>
          </a:xfrm>
          <a:prstGeom prst="rect">
            <a:avLst/>
          </a:prstGeom>
          <a:noFill/>
          <a:ln w="12700" cap="flat" cmpd="sng">
            <a:noFill/>
            <a:prstDash val="solid"/>
            <a:round/>
          </a:ln>
        </p:spPr>
        <p:txBody>
          <a:bodyPr vert="horz" wrap="square" lIns="0" tIns="0" rIns="0" bIns="0" rtlCol="0" anchor="ctr" anchorCtr="0"/>
          <a:lstStyle/>
          <a:p>
            <a:pPr marL="0" algn="l">
              <a:lnSpc>
                <a:spcPct val="108000"/>
              </a:lnSpc>
              <a:buSzTx/>
              <a:defRPr/>
            </a:pPr>
            <a:r>
              <a:rPr lang="en-US" sz="1800">
                <a:solidFill>
                  <a:srgbClr val="555555"/>
                </a:solidFill>
                <a:latin typeface="Noto Sans SC" panose="020B0200000000000000" charset="-122"/>
                <a:ea typeface="Noto Sans SC" panose="020B0200000000000000" charset="-122"/>
                <a:cs typeface="Noto Sans SC" panose="020B0200000000000000" charset="-122"/>
              </a:rPr>
              <a:t>每对老年夫妻都应珍视自己从年轻时培养起来的爱情。性子急、脾气犟的人想要发火时，不妨想想可能给对方带来的伤害，想想夫妻恩爱时的情景，想想对方往日对自己的关心和体贴</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22" name="AutoShape 12"/>
          <p:cNvSpPr/>
          <p:nvPr>
            <p:custDataLst>
              <p:tags r:id="rId22"/>
            </p:custDataLst>
          </p:nvPr>
        </p:nvSpPr>
        <p:spPr>
          <a:xfrm>
            <a:off x="1651000" y="447802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坚持感情不断培养的原则</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0" name="文本框 19"/>
          <p:cNvSpPr txBox="1"/>
          <p:nvPr/>
        </p:nvSpPr>
        <p:spPr>
          <a:xfrm>
            <a:off x="1143000" y="2618422"/>
            <a:ext cx="5080000" cy="922020"/>
          </a:xfrm>
          <a:prstGeom prst="rect">
            <a:avLst/>
          </a:prstGeom>
        </p:spPr>
        <p:txBody>
          <a:bodyPr>
            <a:spAutoFit/>
          </a:bodyPr>
          <a:p>
            <a:r>
              <a:rPr lang="en-US" sz="1800">
                <a:solidFill>
                  <a:srgbClr val="555555"/>
                </a:solidFill>
                <a:latin typeface="Noto Sans SC" panose="020B0200000000000000" charset="-122"/>
                <a:ea typeface="Noto Sans SC" panose="020B0200000000000000" charset="-122"/>
                <a:cs typeface="Noto Sans SC" panose="020B0200000000000000" charset="-122"/>
              </a:rPr>
              <a:t>不管是几十年的老夫老妻，还是才走在一起的夕阳婚姻，遇到矛盾时都要多想一想对方的好处，多看对方的优点</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23" name="文本框 22"/>
          <p:cNvSpPr txBox="1"/>
          <p:nvPr/>
        </p:nvSpPr>
        <p:spPr>
          <a:xfrm>
            <a:off x="1153795" y="4933633"/>
            <a:ext cx="5080000" cy="922020"/>
          </a:xfrm>
          <a:prstGeom prst="rect">
            <a:avLst/>
          </a:prstGeom>
        </p:spPr>
        <p:txBody>
          <a:bodyPr>
            <a:spAutoFit/>
          </a:bodyPr>
          <a:p>
            <a:r>
              <a:rPr lang="en-US" sz="1800">
                <a:solidFill>
                  <a:srgbClr val="555555"/>
                </a:solidFill>
                <a:latin typeface="Noto Sans SC" panose="020B0200000000000000" charset="-122"/>
                <a:ea typeface="Noto Sans SC" panose="020B0200000000000000" charset="-122"/>
                <a:cs typeface="Noto Sans SC" panose="020B0200000000000000" charset="-122"/>
              </a:rPr>
              <a:t>老年夫妻在感情培养方面常犯的错误是过分求实，缺乏想象力，每日被柴米油盐等琐事淹没，过分淳朴而缺乏情趣，常常被呆板和沉闷所窒息</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715000"/>
            <a:ext cx="2540000" cy="254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54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1.3 </a:t>
            </a:r>
            <a:r>
              <a:rPr lang="zh-CN" altLang="en-US"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不同婚姻状态老人的心理护理</a:t>
            </a:r>
            <a:endParaRPr lang="zh-CN" altLang="en-US"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nvSpPr>
        <p:spPr>
          <a:xfrm>
            <a:off x="445135" y="1016635"/>
            <a:ext cx="11463655" cy="5615305"/>
          </a:xfrm>
          <a:prstGeom prst="roundRect">
            <a:avLst>
              <a:gd name="adj" fmla="val 0"/>
            </a:avLst>
          </a:prstGeom>
          <a:solidFill>
            <a:srgbClr val="94AC9F">
              <a:alpha val="15000"/>
            </a:srgbClr>
          </a:solidFill>
          <a:ln cap="flat" cmpd="sng">
            <a:solidFill>
              <a:srgbClr val="6F937F">
                <a:alpha val="15000"/>
              </a:srgbClr>
            </a:solidFill>
            <a:prstDash val="solid"/>
            <a:round/>
          </a:ln>
        </p:spPr>
        <p:txBody>
          <a:bodyPr vert="horz" wrap="square" lIns="0" tIns="0" rIns="0" bIns="0" rtlCol="0" anchor="ctr" anchorCtr="0"/>
          <a:lstStyle/>
          <a:p>
            <a:pPr algn="ctr">
              <a:defRPr/>
            </a:pPr>
          </a:p>
        </p:txBody>
      </p:sp>
      <p:sp>
        <p:nvSpPr>
          <p:cNvPr id="6" name="AutoShape 6"/>
          <p:cNvSpPr/>
          <p:nvPr/>
        </p:nvSpPr>
        <p:spPr>
          <a:xfrm>
            <a:off x="445135" y="1778000"/>
            <a:ext cx="76200" cy="1143000"/>
          </a:xfrm>
          <a:prstGeom prst="roundRect">
            <a:avLst>
              <a:gd name="adj" fmla="val 0"/>
            </a:avLst>
          </a:prstGeom>
          <a:solidFill>
            <a:srgbClr val="94AC9F">
              <a:alpha val="100000"/>
            </a:srgbClr>
          </a:solidFill>
          <a:ln w="25400" cap="flat" cmpd="sng">
            <a:noFill/>
            <a:prstDash val="solid"/>
            <a:round/>
          </a:ln>
        </p:spPr>
        <p:txBody>
          <a:bodyPr vert="horz" wrap="square" lIns="0" tIns="0" rIns="0" bIns="0" rtlCol="0" anchor="ctr" anchorCtr="0"/>
          <a:lstStyle/>
          <a:p>
            <a:pPr algn="ctr">
              <a:defRPr/>
            </a:pPr>
          </a:p>
        </p:txBody>
      </p:sp>
      <p:sp>
        <p:nvSpPr>
          <p:cNvPr id="7" name="AutoShape 7"/>
          <p:cNvSpPr/>
          <p:nvPr/>
        </p:nvSpPr>
        <p:spPr>
          <a:xfrm>
            <a:off x="753110" y="1353820"/>
            <a:ext cx="10826115" cy="494157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3200" b="1">
                <a:solidFill>
                  <a:srgbClr val="44403C"/>
                </a:solidFill>
                <a:latin typeface="Noto Sans SC" panose="020B0200000000000000" charset="-122"/>
                <a:ea typeface="Noto Sans SC" panose="020B0200000000000000" charset="-122"/>
                <a:cs typeface="Noto Sans SC" panose="020B0200000000000000" charset="-122"/>
                <a:sym typeface="+mn-ea"/>
              </a:rPr>
              <a:t>1．丧偶老人的心理护理</a:t>
            </a:r>
            <a:endParaRPr lang="zh-CN" altLang="en-US" sz="3200" b="1">
              <a:solidFill>
                <a:srgbClr val="44403C"/>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17000"/>
              </a:lnSpc>
              <a:defRPr/>
            </a:pPr>
            <a:r>
              <a:rPr lang="zh-CN" altLang="en-US" sz="2400" b="1">
                <a:solidFill>
                  <a:srgbClr val="44403C"/>
                </a:solidFill>
                <a:latin typeface="Noto Sans SC" panose="020B0200000000000000" charset="-122"/>
                <a:ea typeface="Noto Sans SC" panose="020B0200000000000000" charset="-122"/>
                <a:cs typeface="Noto Sans SC" panose="020B0200000000000000" charset="-122"/>
                <a:sym typeface="+mn-ea"/>
              </a:rPr>
              <a:t>（</a:t>
            </a:r>
            <a:r>
              <a:rPr lang="en-US" altLang="zh-CN" sz="2400" b="1">
                <a:solidFill>
                  <a:srgbClr val="44403C"/>
                </a:solidFill>
                <a:latin typeface="Noto Sans SC" panose="020B0200000000000000" charset="-122"/>
                <a:ea typeface="Noto Sans SC" panose="020B0200000000000000" charset="-122"/>
                <a:cs typeface="Noto Sans SC" panose="020B0200000000000000" charset="-122"/>
                <a:sym typeface="+mn-ea"/>
              </a:rPr>
              <a:t>1</a:t>
            </a:r>
            <a:r>
              <a:rPr lang="zh-CN" altLang="en-US" sz="2400" b="1">
                <a:solidFill>
                  <a:srgbClr val="44403C"/>
                </a:solidFill>
                <a:latin typeface="Noto Sans SC" panose="020B0200000000000000" charset="-122"/>
                <a:ea typeface="Noto Sans SC" panose="020B0200000000000000" charset="-122"/>
                <a:cs typeface="Noto Sans SC" panose="020B0200000000000000" charset="-122"/>
                <a:sym typeface="+mn-ea"/>
              </a:rPr>
              <a:t>）丧偶后的心理变化阶段</a:t>
            </a:r>
            <a:endParaRPr lang="zh-CN" altLang="en-US" sz="2400"/>
          </a:p>
          <a:p>
            <a:pPr marL="0" indent="0" algn="l">
              <a:lnSpc>
                <a:spcPct val="117000"/>
              </a:lnSpc>
              <a:defRPr/>
            </a:pPr>
            <a:r>
              <a:rPr lang="en-US" sz="2800" b="1">
                <a:solidFill>
                  <a:srgbClr val="8AA891"/>
                </a:solidFill>
                <a:latin typeface="Noto Sans SC" panose="020B0200000000000000" charset="-122"/>
                <a:ea typeface="Noto Sans SC" panose="020B0200000000000000" charset="-122"/>
                <a:cs typeface="Noto Sans SC" panose="020B0200000000000000" charset="-122"/>
              </a:rPr>
              <a:t>①震惊、麻木</a:t>
            </a:r>
            <a:endParaRPr lang="en-US" sz="2800" b="1">
              <a:solidFill>
                <a:srgbClr val="8AA891"/>
              </a:solidFill>
              <a:latin typeface="Noto Sans SC" panose="020B0200000000000000" charset="-122"/>
              <a:ea typeface="Noto Sans SC" panose="020B0200000000000000" charset="-122"/>
              <a:cs typeface="Noto Sans SC" panose="020B0200000000000000" charset="-122"/>
            </a:endParaRPr>
          </a:p>
          <a:p>
            <a:pPr marL="0" indent="0" algn="l">
              <a:lnSpc>
                <a:spcPct val="117000"/>
              </a:lnSpc>
              <a:defRPr/>
            </a:pPr>
            <a:r>
              <a:rPr lang="zh-CN" altLang="en-US" sz="2400"/>
              <a:t>在丧偶的最初日子里，丧偶的老年人常常并无强烈的情绪反应，反而显得有些麻木不仁，对一切都好像无所谓，对任何事情都不感兴趣</a:t>
            </a:r>
            <a:endParaRPr lang="zh-CN" altLang="en-US" sz="2400"/>
          </a:p>
          <a:p>
            <a:pPr marL="0" indent="0" algn="l">
              <a:lnSpc>
                <a:spcPct val="117000"/>
              </a:lnSpc>
              <a:defRPr/>
            </a:pPr>
            <a:r>
              <a:rPr lang="en-US" sz="2800" b="1">
                <a:solidFill>
                  <a:srgbClr val="8AA891"/>
                </a:solidFill>
                <a:latin typeface="Noto Sans SC" panose="020B0200000000000000" charset="-122"/>
                <a:ea typeface="Noto Sans SC" panose="020B0200000000000000" charset="-122"/>
                <a:cs typeface="Noto Sans SC" panose="020B0200000000000000" charset="-122"/>
              </a:rPr>
              <a:t>②思念和痛心疾首</a:t>
            </a:r>
            <a:endParaRPr lang="en-US" sz="2800" b="1">
              <a:solidFill>
                <a:srgbClr val="8AA891"/>
              </a:solidFill>
              <a:latin typeface="Noto Sans SC" panose="020B0200000000000000" charset="-122"/>
              <a:ea typeface="Noto Sans SC" panose="020B0200000000000000" charset="-122"/>
              <a:cs typeface="Noto Sans SC" panose="020B0200000000000000" charset="-122"/>
            </a:endParaRPr>
          </a:p>
          <a:p>
            <a:pPr marL="0" indent="0" algn="l">
              <a:lnSpc>
                <a:spcPct val="117000"/>
              </a:lnSpc>
              <a:defRPr/>
            </a:pPr>
            <a:r>
              <a:rPr lang="zh-CN" altLang="en-US" sz="2400"/>
              <a:t>经历了最初的麻木感后，丧偶的老年人会转而全身心地倾注于对死去老伴的思念上，并常常会痛不欲生</a:t>
            </a:r>
            <a:endParaRPr lang="zh-CN" altLang="en-US" sz="2400"/>
          </a:p>
          <a:p>
            <a:pPr marL="0" indent="0" algn="l">
              <a:lnSpc>
                <a:spcPct val="117000"/>
              </a:lnSpc>
              <a:defRPr/>
            </a:pPr>
            <a:r>
              <a:rPr lang="en-US" sz="2800" b="1">
                <a:solidFill>
                  <a:srgbClr val="8AA891"/>
                </a:solidFill>
                <a:latin typeface="Noto Sans SC" panose="020B0200000000000000" charset="-122"/>
                <a:ea typeface="Noto Sans SC" panose="020B0200000000000000" charset="-122"/>
                <a:cs typeface="Noto Sans SC" panose="020B0200000000000000" charset="-122"/>
              </a:rPr>
              <a:t>③愤怒、戒备心增强</a:t>
            </a:r>
            <a:endParaRPr lang="en-US" sz="2800" b="1">
              <a:solidFill>
                <a:srgbClr val="8AA891"/>
              </a:solidFill>
              <a:latin typeface="Noto Sans SC" panose="020B0200000000000000" charset="-122"/>
              <a:ea typeface="Noto Sans SC" panose="020B0200000000000000" charset="-122"/>
              <a:cs typeface="Noto Sans SC" panose="020B0200000000000000" charset="-122"/>
            </a:endParaRPr>
          </a:p>
          <a:p>
            <a:pPr marL="0" indent="0" algn="l">
              <a:lnSpc>
                <a:spcPct val="117000"/>
              </a:lnSpc>
              <a:defRPr/>
            </a:pPr>
            <a:r>
              <a:rPr lang="zh-CN" altLang="en-US" sz="2400"/>
              <a:t>为了发泄对死去老伴极度思念的情绪，有些老年人常常会采取迁怒于他人的方式</a:t>
            </a:r>
            <a:endParaRPr lang="zh-CN" altLang="en-US" sz="2400"/>
          </a:p>
          <a:p>
            <a:pPr marL="0" indent="0" algn="l">
              <a:lnSpc>
                <a:spcPct val="117000"/>
              </a:lnSpc>
              <a:defRPr/>
            </a:pPr>
            <a:r>
              <a:rPr lang="en-US" sz="2800" b="1">
                <a:solidFill>
                  <a:srgbClr val="8AA891"/>
                </a:solidFill>
                <a:latin typeface="Noto Sans SC" panose="020B0200000000000000" charset="-122"/>
                <a:ea typeface="Noto Sans SC" panose="020B0200000000000000" charset="-122"/>
                <a:cs typeface="Noto Sans SC" panose="020B0200000000000000" charset="-122"/>
              </a:rPr>
              <a:t>④混乱无序</a:t>
            </a:r>
            <a:endParaRPr lang="en-US" sz="2800" b="1">
              <a:solidFill>
                <a:srgbClr val="8AA891"/>
              </a:solidFill>
              <a:latin typeface="Noto Sans SC" panose="020B0200000000000000" charset="-122"/>
              <a:ea typeface="Noto Sans SC" panose="020B0200000000000000" charset="-122"/>
              <a:cs typeface="Noto Sans SC" panose="020B0200000000000000" charset="-122"/>
            </a:endParaRPr>
          </a:p>
          <a:p>
            <a:pPr marL="0" indent="0" algn="l">
              <a:lnSpc>
                <a:spcPct val="117000"/>
              </a:lnSpc>
              <a:defRPr/>
            </a:pPr>
            <a:r>
              <a:rPr lang="zh-CN" altLang="en-US" sz="2400"/>
              <a:t>悲痛的情绪也得到了一定的发泄，但这时丧偶老人的生活仍然混乱无序</a:t>
            </a:r>
            <a:endParaRPr lang="zh-CN" altLang="en-US" sz="2400"/>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496.15,&quot;left&quot;:64,&quot;top&quot;:24,&quot;width&quot;:816}"/>
</p:tagLst>
</file>

<file path=ppt/tags/tag101.xml><?xml version="1.0" encoding="utf-8"?>
<p:tagLst xmlns:p="http://schemas.openxmlformats.org/presentationml/2006/main">
  <p:tag name="KSO_WM_DIAGRAM_VIRTUALLY_FRAME" val="{&quot;height&quot;:496.15,&quot;left&quot;:64,&quot;top&quot;:24,&quot;width&quot;:816}"/>
</p:tagLst>
</file>

<file path=ppt/tags/tag102.xml><?xml version="1.0" encoding="utf-8"?>
<p:tagLst xmlns:p="http://schemas.openxmlformats.org/presentationml/2006/main">
  <p:tag name="KSO_WM_DIAGRAM_VIRTUALLY_FRAME" val="{&quot;height&quot;:496.15,&quot;left&quot;:64,&quot;top&quot;:24,&quot;width&quot;:816}"/>
</p:tagLst>
</file>

<file path=ppt/tags/tag103.xml><?xml version="1.0" encoding="utf-8"?>
<p:tagLst xmlns:p="http://schemas.openxmlformats.org/presentationml/2006/main">
  <p:tag name="KSO_WM_DIAGRAM_VIRTUALLY_FRAME" val="{&quot;height&quot;:496.15,&quot;left&quot;:64,&quot;top&quot;:24,&quot;width&quot;:816}"/>
</p:tagLst>
</file>

<file path=ppt/tags/tag104.xml><?xml version="1.0" encoding="utf-8"?>
<p:tagLst xmlns:p="http://schemas.openxmlformats.org/presentationml/2006/main">
  <p:tag name="KSO_WM_DIAGRAM_VIRTUALLY_FRAME" val="{&quot;height&quot;:290,&quot;left&quot;:80,&quot;top&quot;:190,&quot;width&quot;:830}"/>
</p:tagLst>
</file>

<file path=ppt/tags/tag105.xml><?xml version="1.0" encoding="utf-8"?>
<p:tagLst xmlns:p="http://schemas.openxmlformats.org/presentationml/2006/main">
  <p:tag name="KSO_WM_DIAGRAM_VIRTUALLY_FRAME" val="{&quot;height&quot;:290,&quot;left&quot;:80,&quot;top&quot;:190,&quot;width&quot;:830}"/>
</p:tagLst>
</file>

<file path=ppt/tags/tag106.xml><?xml version="1.0" encoding="utf-8"?>
<p:tagLst xmlns:p="http://schemas.openxmlformats.org/presentationml/2006/main">
  <p:tag name="KSO_WM_DIAGRAM_VIRTUALLY_FRAME" val="{&quot;height&quot;:290,&quot;left&quot;:80,&quot;top&quot;:190,&quot;width&quot;:830}"/>
</p:tagLst>
</file>

<file path=ppt/tags/tag107.xml><?xml version="1.0" encoding="utf-8"?>
<p:tagLst xmlns:p="http://schemas.openxmlformats.org/presentationml/2006/main">
  <p:tag name="KSO_WM_DIAGRAM_VIRTUALLY_FRAME" val="{&quot;height&quot;:290,&quot;left&quot;:80,&quot;top&quot;:190,&quot;width&quot;:830}"/>
</p:tagLst>
</file>

<file path=ppt/tags/tag108.xml><?xml version="1.0" encoding="utf-8"?>
<p:tagLst xmlns:p="http://schemas.openxmlformats.org/presentationml/2006/main">
  <p:tag name="KSO_WM_DIAGRAM_VIRTUALLY_FRAME" val="{&quot;height&quot;:290,&quot;left&quot;:80,&quot;top&quot;:190,&quot;width&quot;:830}"/>
</p:tagLst>
</file>

<file path=ppt/tags/tag109.xml><?xml version="1.0" encoding="utf-8"?>
<p:tagLst xmlns:p="http://schemas.openxmlformats.org/presentationml/2006/main">
  <p:tag name="KSO_WM_DIAGRAM_VIRTUALLY_FRAME" val="{&quot;height&quot;:290,&quot;left&quot;:80,&quot;top&quot;:190,&quot;width&quot;:83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DIAGRAM_VIRTUALLY_FRAME" val="{&quot;height&quot;:290,&quot;left&quot;:80,&quot;top&quot;:190,&quot;width&quot;:830}"/>
</p:tagLst>
</file>

<file path=ppt/tags/tag111.xml><?xml version="1.0" encoding="utf-8"?>
<p:tagLst xmlns:p="http://schemas.openxmlformats.org/presentationml/2006/main">
  <p:tag name="KSO_WM_DIAGRAM_VIRTUALLY_FRAME" val="{&quot;height&quot;:290,&quot;left&quot;:80,&quot;top&quot;:190,&quot;width&quot;:830}"/>
</p:tagLst>
</file>

<file path=ppt/tags/tag112.xml><?xml version="1.0" encoding="utf-8"?>
<p:tagLst xmlns:p="http://schemas.openxmlformats.org/presentationml/2006/main">
  <p:tag name="KSO_WM_DIAGRAM_VIRTUALLY_FRAME" val="{&quot;height&quot;:290,&quot;left&quot;:80,&quot;top&quot;:190,&quot;width&quot;:830}"/>
</p:tagLst>
</file>

<file path=ppt/tags/tag113.xml><?xml version="1.0" encoding="utf-8"?>
<p:tagLst xmlns:p="http://schemas.openxmlformats.org/presentationml/2006/main">
  <p:tag name="KSO_WM_DIAGRAM_VIRTUALLY_FRAME" val="{&quot;height&quot;:290,&quot;left&quot;:80,&quot;top&quot;:190,&quot;width&quot;:830}"/>
</p:tagLst>
</file>

<file path=ppt/tags/tag114.xml><?xml version="1.0" encoding="utf-8"?>
<p:tagLst xmlns:p="http://schemas.openxmlformats.org/presentationml/2006/main">
  <p:tag name="KSO_WM_DIAGRAM_VIRTUALLY_FRAME" val="{&quot;height&quot;:290,&quot;left&quot;:80,&quot;top&quot;:190,&quot;width&quot;:830}"/>
</p:tagLst>
</file>

<file path=ppt/tags/tag115.xml><?xml version="1.0" encoding="utf-8"?>
<p:tagLst xmlns:p="http://schemas.openxmlformats.org/presentationml/2006/main">
  <p:tag name="KSO_WM_DIAGRAM_VIRTUALLY_FRAME" val="{&quot;height&quot;:290,&quot;left&quot;:80,&quot;top&quot;:190,&quot;width&quot;:830}"/>
</p:tagLst>
</file>

<file path=ppt/tags/tag116.xml><?xml version="1.0" encoding="utf-8"?>
<p:tagLst xmlns:p="http://schemas.openxmlformats.org/presentationml/2006/main">
  <p:tag name="KSO_WM_DIAGRAM_VIRTUALLY_FRAME" val="{&quot;height&quot;:290,&quot;left&quot;:80,&quot;top&quot;:190,&quot;width&quot;:830}"/>
</p:tagLst>
</file>

<file path=ppt/tags/tag117.xml><?xml version="1.0" encoding="utf-8"?>
<p:tagLst xmlns:p="http://schemas.openxmlformats.org/presentationml/2006/main">
  <p:tag name="KSO_WM_DIAGRAM_VIRTUALLY_FRAME" val="{&quot;height&quot;:290,&quot;left&quot;:80,&quot;top&quot;:190,&quot;width&quot;:830}"/>
</p:tagLst>
</file>

<file path=ppt/tags/tag118.xml><?xml version="1.0" encoding="utf-8"?>
<p:tagLst xmlns:p="http://schemas.openxmlformats.org/presentationml/2006/main">
  <p:tag name="KSO_WM_DIAGRAM_VIRTUALLY_FRAME" val="{&quot;height&quot;:360,&quot;left&quot;:80,&quot;top&quot;:140,&quot;width&quot;:810}"/>
</p:tagLst>
</file>

<file path=ppt/tags/tag119.xml><?xml version="1.0" encoding="utf-8"?>
<p:tagLst xmlns:p="http://schemas.openxmlformats.org/presentationml/2006/main">
  <p:tag name="KSO_WM_DIAGRAM_VIRTUALLY_FRAME" val="{&quot;height&quot;:360,&quot;left&quot;:80,&quot;top&quot;:140,&quot;width&quot;:81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DIAGRAM_VIRTUALLY_FRAME" val="{&quot;height&quot;:360,&quot;left&quot;:80,&quot;top&quot;:140,&quot;width&quot;:810}"/>
</p:tagLst>
</file>

<file path=ppt/tags/tag121.xml><?xml version="1.0" encoding="utf-8"?>
<p:tagLst xmlns:p="http://schemas.openxmlformats.org/presentationml/2006/main">
  <p:tag name="KSO_WM_DIAGRAM_VIRTUALLY_FRAME" val="{&quot;height&quot;:360,&quot;left&quot;:80,&quot;top&quot;:140,&quot;width&quot;:810}"/>
</p:tagLst>
</file>

<file path=ppt/tags/tag122.xml><?xml version="1.0" encoding="utf-8"?>
<p:tagLst xmlns:p="http://schemas.openxmlformats.org/presentationml/2006/main">
  <p:tag name="KSO_WM_DIAGRAM_VIRTUALLY_FRAME" val="{&quot;height&quot;:360,&quot;left&quot;:80,&quot;top&quot;:140,&quot;width&quot;:810}"/>
</p:tagLst>
</file>

<file path=ppt/tags/tag123.xml><?xml version="1.0" encoding="utf-8"?>
<p:tagLst xmlns:p="http://schemas.openxmlformats.org/presentationml/2006/main">
  <p:tag name="KSO_WM_DIAGRAM_VIRTUALLY_FRAME" val="{&quot;height&quot;:360,&quot;left&quot;:80,&quot;top&quot;:140,&quot;width&quot;:810}"/>
</p:tagLst>
</file>

<file path=ppt/tags/tag124.xml><?xml version="1.0" encoding="utf-8"?>
<p:tagLst xmlns:p="http://schemas.openxmlformats.org/presentationml/2006/main">
  <p:tag name="KSO_WM_DIAGRAM_VIRTUALLY_FRAME" val="{&quot;height&quot;:360,&quot;left&quot;:80,&quot;top&quot;:140,&quot;width&quot;:810}"/>
</p:tagLst>
</file>

<file path=ppt/tags/tag125.xml><?xml version="1.0" encoding="utf-8"?>
<p:tagLst xmlns:p="http://schemas.openxmlformats.org/presentationml/2006/main">
  <p:tag name="KSO_WM_DIAGRAM_VIRTUALLY_FRAME" val="{&quot;height&quot;:360,&quot;left&quot;:80,&quot;top&quot;:140,&quot;width&quot;:810}"/>
</p:tagLst>
</file>

<file path=ppt/tags/tag126.xml><?xml version="1.0" encoding="utf-8"?>
<p:tagLst xmlns:p="http://schemas.openxmlformats.org/presentationml/2006/main">
  <p:tag name="KSO_WM_DIAGRAM_VIRTUALLY_FRAME" val="{&quot;height&quot;:360,&quot;left&quot;:80,&quot;top&quot;:140,&quot;width&quot;:810}"/>
</p:tagLst>
</file>

<file path=ppt/tags/tag127.xml><?xml version="1.0" encoding="utf-8"?>
<p:tagLst xmlns:p="http://schemas.openxmlformats.org/presentationml/2006/main">
  <p:tag name="KSO_WM_DIAGRAM_VIRTUALLY_FRAME" val="{&quot;height&quot;:360,&quot;left&quot;:80,&quot;top&quot;:140,&quot;width&quot;:810}"/>
</p:tagLst>
</file>

<file path=ppt/tags/tag128.xml><?xml version="1.0" encoding="utf-8"?>
<p:tagLst xmlns:p="http://schemas.openxmlformats.org/presentationml/2006/main">
  <p:tag name="KSO_WM_DIAGRAM_VIRTUALLY_FRAME" val="{&quot;height&quot;:360,&quot;left&quot;:80,&quot;top&quot;:140,&quot;width&quot;:810}"/>
</p:tagLst>
</file>

<file path=ppt/tags/tag129.xml><?xml version="1.0" encoding="utf-8"?>
<p:tagLst xmlns:p="http://schemas.openxmlformats.org/presentationml/2006/main">
  <p:tag name="KSO_WM_DIAGRAM_VIRTUALLY_FRAME" val="{&quot;height&quot;:360,&quot;left&quot;:80,&quot;top&quot;:140,&quot;width&quot;:81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DIAGRAM_VIRTUALLY_FRAME" val="{&quot;height&quot;:360,&quot;left&quot;:80,&quot;top&quot;:140,&quot;width&quot;:810}"/>
</p:tagLst>
</file>

<file path=ppt/tags/tag131.xml><?xml version="1.0" encoding="utf-8"?>
<p:tagLst xmlns:p="http://schemas.openxmlformats.org/presentationml/2006/main">
  <p:tag name="KSO_WM_DIAGRAM_VIRTUALLY_FRAME" val="{&quot;height&quot;:360,&quot;left&quot;:80,&quot;top&quot;:140,&quot;width&quot;:810}"/>
</p:tagLst>
</file>

<file path=ppt/tags/tag132.xml><?xml version="1.0" encoding="utf-8"?>
<p:tagLst xmlns:p="http://schemas.openxmlformats.org/presentationml/2006/main">
  <p:tag name="KSO_WM_DIAGRAM_VIRTUALLY_FRAME" val="{&quot;height&quot;:360,&quot;left&quot;:80,&quot;top&quot;:140,&quot;width&quot;:810}"/>
</p:tagLst>
</file>

<file path=ppt/tags/tag133.xml><?xml version="1.0" encoding="utf-8"?>
<p:tagLst xmlns:p="http://schemas.openxmlformats.org/presentationml/2006/main">
  <p:tag name="KSO_WM_DIAGRAM_VIRTUALLY_FRAME" val="{&quot;height&quot;:360,&quot;left&quot;:80,&quot;top&quot;:140,&quot;width&quot;:810}"/>
</p:tagLst>
</file>

<file path=ppt/tags/tag134.xml><?xml version="1.0" encoding="utf-8"?>
<p:tagLst xmlns:p="http://schemas.openxmlformats.org/presentationml/2006/main">
  <p:tag name="KSO_WM_DIAGRAM_VIRTUALLY_FRAME" val="{&quot;height&quot;:360,&quot;left&quot;:80,&quot;top&quot;:140,&quot;width&quot;:810}"/>
</p:tagLst>
</file>

<file path=ppt/tags/tag135.xml><?xml version="1.0" encoding="utf-8"?>
<p:tagLst xmlns:p="http://schemas.openxmlformats.org/presentationml/2006/main">
  <p:tag name="KSO_WM_DIAGRAM_VIRTUALLY_FRAME" val="{&quot;height&quot;:360,&quot;left&quot;:80,&quot;top&quot;:140,&quot;width&quot;:810}"/>
</p:tagLst>
</file>

<file path=ppt/tags/tag136.xml><?xml version="1.0" encoding="utf-8"?>
<p:tagLst xmlns:p="http://schemas.openxmlformats.org/presentationml/2006/main">
  <p:tag name="KSO_WM_DIAGRAM_VIRTUALLY_FRAME" val="{&quot;height&quot;:360,&quot;left&quot;:80,&quot;top&quot;:140,&quot;width&quot;:810}"/>
</p:tagLst>
</file>

<file path=ppt/tags/tag137.xml><?xml version="1.0" encoding="utf-8"?>
<p:tagLst xmlns:p="http://schemas.openxmlformats.org/presentationml/2006/main">
  <p:tag name="KSO_WM_DIAGRAM_VIRTUALLY_FRAME" val="{&quot;height&quot;:360,&quot;left&quot;:80,&quot;top&quot;:140,&quot;width&quot;:810}"/>
</p:tagLst>
</file>

<file path=ppt/tags/tag138.xml><?xml version="1.0" encoding="utf-8"?>
<p:tagLst xmlns:p="http://schemas.openxmlformats.org/presentationml/2006/main">
  <p:tag name="KSO_WM_DIAGRAM_VIRTUALLY_FRAME" val="{&quot;height&quot;:360,&quot;left&quot;:80,&quot;top&quot;:140,&quot;width&quot;:810}"/>
</p:tagLst>
</file>

<file path=ppt/tags/tag139.xml><?xml version="1.0" encoding="utf-8"?>
<p:tagLst xmlns:p="http://schemas.openxmlformats.org/presentationml/2006/main">
  <p:tag name="KSO_WM_DIAGRAM_VIRTUALLY_FRAME" val="{&quot;height&quot;:360,&quot;left&quot;:80,&quot;top&quot;:140,&quot;width&quot;:81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DIAGRAM_VIRTUALLY_FRAME" val="{&quot;height&quot;:360,&quot;left&quot;:80,&quot;top&quot;:140,&quot;width&quot;:810}"/>
</p:tagLst>
</file>

<file path=ppt/tags/tag141.xml><?xml version="1.0" encoding="utf-8"?>
<p:tagLst xmlns:p="http://schemas.openxmlformats.org/presentationml/2006/main">
  <p:tag name="KSO_WM_DIAGRAM_VIRTUALLY_FRAME" val="{&quot;height&quot;:360,&quot;left&quot;:80,&quot;top&quot;:140,&quot;width&quot;:810}"/>
</p:tagLst>
</file>

<file path=ppt/tags/tag142.xml><?xml version="1.0" encoding="utf-8"?>
<p:tagLst xmlns:p="http://schemas.openxmlformats.org/presentationml/2006/main">
  <p:tag name="KSO_WM_DIAGRAM_VIRTUALLY_FRAME" val="{&quot;height&quot;:360,&quot;left&quot;:80,&quot;top&quot;:140,&quot;width&quot;:810}"/>
</p:tagLst>
</file>

<file path=ppt/tags/tag143.xml><?xml version="1.0" encoding="utf-8"?>
<p:tagLst xmlns:p="http://schemas.openxmlformats.org/presentationml/2006/main">
  <p:tag name="KSO_WM_DIAGRAM_VIRTUALLY_FRAME" val="{&quot;height&quot;:360,&quot;left&quot;:80,&quot;top&quot;:140,&quot;width&quot;:810}"/>
</p:tagLst>
</file>

<file path=ppt/tags/tag144.xml><?xml version="1.0" encoding="utf-8"?>
<p:tagLst xmlns:p="http://schemas.openxmlformats.org/presentationml/2006/main">
  <p:tag name="KSO_WM_DIAGRAM_VIRTUALLY_FRAME" val="{&quot;height&quot;:360,&quot;left&quot;:80,&quot;top&quot;:140,&quot;width&quot;:810}"/>
</p:tagLst>
</file>

<file path=ppt/tags/tag145.xml><?xml version="1.0" encoding="utf-8"?>
<p:tagLst xmlns:p="http://schemas.openxmlformats.org/presentationml/2006/main">
  <p:tag name="KSO_WM_DIAGRAM_VIRTUALLY_FRAME" val="{&quot;height&quot;:360,&quot;left&quot;:80,&quot;top&quot;:140,&quot;width&quot;:810}"/>
</p:tagLst>
</file>

<file path=ppt/tags/tag146.xml><?xml version="1.0" encoding="utf-8"?>
<p:tagLst xmlns:p="http://schemas.openxmlformats.org/presentationml/2006/main">
  <p:tag name="KSO_WM_DIAGRAM_VIRTUALLY_FRAME" val="{&quot;height&quot;:360,&quot;left&quot;:80,&quot;top&quot;:140,&quot;width&quot;:810}"/>
</p:tagLst>
</file>

<file path=ppt/tags/tag147.xml><?xml version="1.0" encoding="utf-8"?>
<p:tagLst xmlns:p="http://schemas.openxmlformats.org/presentationml/2006/main">
  <p:tag name="KSO_WM_DIAGRAM_VIRTUALLY_FRAME" val="{&quot;height&quot;:360,&quot;left&quot;:80,&quot;top&quot;:140,&quot;width&quot;:810}"/>
</p:tagLst>
</file>

<file path=ppt/tags/tag148.xml><?xml version="1.0" encoding="utf-8"?>
<p:tagLst xmlns:p="http://schemas.openxmlformats.org/presentationml/2006/main">
  <p:tag name="KSO_WM_DIAGRAM_VIRTUALLY_FRAME" val="{&quot;height&quot;:240,&quot;left&quot;:80,&quot;top&quot;:175,&quot;width&quot;:800}"/>
</p:tagLst>
</file>

<file path=ppt/tags/tag149.xml><?xml version="1.0" encoding="utf-8"?>
<p:tagLst xmlns:p="http://schemas.openxmlformats.org/presentationml/2006/main">
  <p:tag name="KSO_WM_DIAGRAM_VIRTUALLY_FRAME" val="{&quot;height&quot;:240,&quot;left&quot;:80,&quot;top&quot;:175,&quot;width&quot;:80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DIAGRAM_VIRTUALLY_FRAME" val="{&quot;height&quot;:240,&quot;left&quot;:80,&quot;top&quot;:175,&quot;width&quot;:800}"/>
</p:tagLst>
</file>

<file path=ppt/tags/tag151.xml><?xml version="1.0" encoding="utf-8"?>
<p:tagLst xmlns:p="http://schemas.openxmlformats.org/presentationml/2006/main">
  <p:tag name="KSO_WM_DIAGRAM_VIRTUALLY_FRAME" val="{&quot;height&quot;:240,&quot;left&quot;:80,&quot;top&quot;:175,&quot;width&quot;:800}"/>
</p:tagLst>
</file>

<file path=ppt/tags/tag152.xml><?xml version="1.0" encoding="utf-8"?>
<p:tagLst xmlns:p="http://schemas.openxmlformats.org/presentationml/2006/main">
  <p:tag name="KSO_WM_DIAGRAM_VIRTUALLY_FRAME" val="{&quot;height&quot;:240,&quot;left&quot;:80,&quot;top&quot;:175,&quot;width&quot;:800}"/>
</p:tagLst>
</file>

<file path=ppt/tags/tag153.xml><?xml version="1.0" encoding="utf-8"?>
<p:tagLst xmlns:p="http://schemas.openxmlformats.org/presentationml/2006/main">
  <p:tag name="KSO_WM_DIAGRAM_VIRTUALLY_FRAME" val="{&quot;height&quot;:240,&quot;left&quot;:80,&quot;top&quot;:175,&quot;width&quot;:800}"/>
</p:tagLst>
</file>

<file path=ppt/tags/tag154.xml><?xml version="1.0" encoding="utf-8"?>
<p:tagLst xmlns:p="http://schemas.openxmlformats.org/presentationml/2006/main">
  <p:tag name="KSO_WM_DIAGRAM_VIRTUALLY_FRAME" val="{&quot;height&quot;:240,&quot;left&quot;:80,&quot;top&quot;:175,&quot;width&quot;:800}"/>
</p:tagLst>
</file>

<file path=ppt/tags/tag155.xml><?xml version="1.0" encoding="utf-8"?>
<p:tagLst xmlns:p="http://schemas.openxmlformats.org/presentationml/2006/main">
  <p:tag name="KSO_WM_DIAGRAM_VIRTUALLY_FRAME" val="{&quot;height&quot;:240,&quot;left&quot;:80,&quot;top&quot;:175,&quot;width&quot;:80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DIAGRAM_VIRTUALLY_FRAME" val="{&quot;height&quot;:429.55,&quot;left&quot;:55,&quot;top&quot;:70.45,&quot;width&quot;:845}"/>
</p:tagLst>
</file>

<file path=ppt/tags/tag64.xml><?xml version="1.0" encoding="utf-8"?>
<p:tagLst xmlns:p="http://schemas.openxmlformats.org/presentationml/2006/main">
  <p:tag name="KSO_WM_DIAGRAM_VIRTUALLY_FRAME" val="{&quot;height&quot;:429.55,&quot;left&quot;:55,&quot;top&quot;:70.45,&quot;width&quot;:845}"/>
</p:tagLst>
</file>

<file path=ppt/tags/tag65.xml><?xml version="1.0" encoding="utf-8"?>
<p:tagLst xmlns:p="http://schemas.openxmlformats.org/presentationml/2006/main">
  <p:tag name="KSO_WM_DIAGRAM_VIRTUALLY_FRAME" val="{&quot;height&quot;:429.55,&quot;left&quot;:55,&quot;top&quot;:70.45,&quot;width&quot;:845}"/>
</p:tagLst>
</file>

<file path=ppt/tags/tag66.xml><?xml version="1.0" encoding="utf-8"?>
<p:tagLst xmlns:p="http://schemas.openxmlformats.org/presentationml/2006/main">
  <p:tag name="KSO_WM_DIAGRAM_VIRTUALLY_FRAME" val="{&quot;height&quot;:429.55,&quot;left&quot;:55,&quot;top&quot;:70.45,&quot;width&quot;:845}"/>
</p:tagLst>
</file>

<file path=ppt/tags/tag67.xml><?xml version="1.0" encoding="utf-8"?>
<p:tagLst xmlns:p="http://schemas.openxmlformats.org/presentationml/2006/main">
  <p:tag name="KSO_WM_DIAGRAM_VIRTUALLY_FRAME" val="{&quot;height&quot;:429.55,&quot;left&quot;:55,&quot;top&quot;:70.45,&quot;width&quot;:845}"/>
</p:tagLst>
</file>

<file path=ppt/tags/tag68.xml><?xml version="1.0" encoding="utf-8"?>
<p:tagLst xmlns:p="http://schemas.openxmlformats.org/presentationml/2006/main">
  <p:tag name="KSO_WM_DIAGRAM_VIRTUALLY_FRAME" val="{&quot;height&quot;:429.55,&quot;left&quot;:55,&quot;top&quot;:70.45,&quot;width&quot;:845}"/>
</p:tagLst>
</file>

<file path=ppt/tags/tag69.xml><?xml version="1.0" encoding="utf-8"?>
<p:tagLst xmlns:p="http://schemas.openxmlformats.org/presentationml/2006/main">
  <p:tag name="KSO_WM_DIAGRAM_VIRTUALLY_FRAME" val="{&quot;height&quot;:429.55,&quot;left&quot;:55,&quot;top&quot;:70.45,&quot;width&quot;:84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29.55,&quot;left&quot;:55,&quot;top&quot;:70.45,&quot;width&quot;:845}"/>
</p:tagLst>
</file>

<file path=ppt/tags/tag71.xml><?xml version="1.0" encoding="utf-8"?>
<p:tagLst xmlns:p="http://schemas.openxmlformats.org/presentationml/2006/main">
  <p:tag name="KSO_WM_DIAGRAM_VIRTUALLY_FRAME" val="{&quot;height&quot;:429.55,&quot;left&quot;:55,&quot;top&quot;:70.45,&quot;width&quot;:845}"/>
</p:tagLst>
</file>

<file path=ppt/tags/tag72.xml><?xml version="1.0" encoding="utf-8"?>
<p:tagLst xmlns:p="http://schemas.openxmlformats.org/presentationml/2006/main">
  <p:tag name="KSO_WM_DIAGRAM_VIRTUALLY_FRAME" val="{&quot;height&quot;:429.55,&quot;left&quot;:55,&quot;top&quot;:70.45,&quot;width&quot;:845}"/>
</p:tagLst>
</file>

<file path=ppt/tags/tag73.xml><?xml version="1.0" encoding="utf-8"?>
<p:tagLst xmlns:p="http://schemas.openxmlformats.org/presentationml/2006/main">
  <p:tag name="KSO_WM_DIAGRAM_VIRTUALLY_FRAME" val="{&quot;height&quot;:429.55,&quot;left&quot;:55,&quot;top&quot;:70.45,&quot;width&quot;:845}"/>
</p:tagLst>
</file>

<file path=ppt/tags/tag74.xml><?xml version="1.0" encoding="utf-8"?>
<p:tagLst xmlns:p="http://schemas.openxmlformats.org/presentationml/2006/main">
  <p:tag name="KSO_WM_DIAGRAM_VIRTUALLY_FRAME" val="{&quot;height&quot;:429.55,&quot;left&quot;:55,&quot;top&quot;:70.45,&quot;width&quot;:845}"/>
</p:tagLst>
</file>

<file path=ppt/tags/tag75.xml><?xml version="1.0" encoding="utf-8"?>
<p:tagLst xmlns:p="http://schemas.openxmlformats.org/presentationml/2006/main">
  <p:tag name="KSO_WM_DIAGRAM_VIRTUALLY_FRAME" val="{&quot;height&quot;:340,&quot;left&quot;:80,&quot;top&quot;:160,&quot;width&quot;:820}"/>
</p:tagLst>
</file>

<file path=ppt/tags/tag76.xml><?xml version="1.0" encoding="utf-8"?>
<p:tagLst xmlns:p="http://schemas.openxmlformats.org/presentationml/2006/main">
  <p:tag name="KSO_WM_DIAGRAM_VIRTUALLY_FRAME" val="{&quot;height&quot;:340,&quot;left&quot;:80,&quot;top&quot;:160,&quot;width&quot;:820}"/>
</p:tagLst>
</file>

<file path=ppt/tags/tag77.xml><?xml version="1.0" encoding="utf-8"?>
<p:tagLst xmlns:p="http://schemas.openxmlformats.org/presentationml/2006/main">
  <p:tag name="KSO_WM_DIAGRAM_VIRTUALLY_FRAME" val="{&quot;height&quot;:429.55,&quot;left&quot;:55,&quot;top&quot;:70.45,&quot;width&quot;:845}"/>
</p:tagLst>
</file>

<file path=ppt/tags/tag78.xml><?xml version="1.0" encoding="utf-8"?>
<p:tagLst xmlns:p="http://schemas.openxmlformats.org/presentationml/2006/main">
  <p:tag name="KSO_WM_DIAGRAM_VIRTUALLY_FRAME" val="{&quot;height&quot;:429.55,&quot;left&quot;:55,&quot;top&quot;:70.45,&quot;width&quot;:845}"/>
</p:tagLst>
</file>

<file path=ppt/tags/tag79.xml><?xml version="1.0" encoding="utf-8"?>
<p:tagLst xmlns:p="http://schemas.openxmlformats.org/presentationml/2006/main">
  <p:tag name="KSO_WM_DIAGRAM_VIRTUALLY_FRAME" val="{&quot;height&quot;:429.55,&quot;left&quot;:55,&quot;top&quot;:70.45,&quot;width&quot;:84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29.55,&quot;left&quot;:55,&quot;top&quot;:70.45,&quot;width&quot;:845}"/>
</p:tagLst>
</file>

<file path=ppt/tags/tag81.xml><?xml version="1.0" encoding="utf-8"?>
<p:tagLst xmlns:p="http://schemas.openxmlformats.org/presentationml/2006/main">
  <p:tag name="KSO_WM_DIAGRAM_VIRTUALLY_FRAME" val="{&quot;height&quot;:429.55,&quot;left&quot;:55,&quot;top&quot;:70.45,&quot;width&quot;:845}"/>
</p:tagLst>
</file>

<file path=ppt/tags/tag82.xml><?xml version="1.0" encoding="utf-8"?>
<p:tagLst xmlns:p="http://schemas.openxmlformats.org/presentationml/2006/main">
  <p:tag name="KSO_WM_DIAGRAM_VIRTUALLY_FRAME" val="{&quot;height&quot;:429.55,&quot;left&quot;:55,&quot;top&quot;:70.45,&quot;width&quot;:845}"/>
</p:tagLst>
</file>

<file path=ppt/tags/tag83.xml><?xml version="1.0" encoding="utf-8"?>
<p:tagLst xmlns:p="http://schemas.openxmlformats.org/presentationml/2006/main">
  <p:tag name="KSO_WM_DIAGRAM_VIRTUALLY_FRAME" val="{&quot;height&quot;:429.55,&quot;left&quot;:55,&quot;top&quot;:70.45,&quot;width&quot;:845}"/>
</p:tagLst>
</file>

<file path=ppt/tags/tag84.xml><?xml version="1.0" encoding="utf-8"?>
<p:tagLst xmlns:p="http://schemas.openxmlformats.org/presentationml/2006/main">
  <p:tag name="KSO_WM_DIAGRAM_VIRTUALLY_FRAME" val="{&quot;height&quot;:429.55,&quot;left&quot;:55,&quot;top&quot;:70.45,&quot;width&quot;:845}"/>
</p:tagLst>
</file>

<file path=ppt/tags/tag85.xml><?xml version="1.0" encoding="utf-8"?>
<p:tagLst xmlns:p="http://schemas.openxmlformats.org/presentationml/2006/main">
  <p:tag name="KSO_WM_DIAGRAM_VIRTUALLY_FRAME" val="{&quot;height&quot;:429.55,&quot;left&quot;:55,&quot;top&quot;:70.45,&quot;width&quot;:845}"/>
</p:tagLst>
</file>

<file path=ppt/tags/tag86.xml><?xml version="1.0" encoding="utf-8"?>
<p:tagLst xmlns:p="http://schemas.openxmlformats.org/presentationml/2006/main">
  <p:tag name="KSO_WM_DIAGRAM_VIRTUALLY_FRAME" val="{&quot;height&quot;:429.55,&quot;left&quot;:55,&quot;top&quot;:70.45,&quot;width&quot;:845}"/>
</p:tagLst>
</file>

<file path=ppt/tags/tag87.xml><?xml version="1.0" encoding="utf-8"?>
<p:tagLst xmlns:p="http://schemas.openxmlformats.org/presentationml/2006/main">
  <p:tag name="KSO_WM_DIAGRAM_VIRTUALLY_FRAME" val="{&quot;height&quot;:429.55,&quot;left&quot;:55,&quot;top&quot;:70.45,&quot;width&quot;:845}"/>
</p:tagLst>
</file>

<file path=ppt/tags/tag88.xml><?xml version="1.0" encoding="utf-8"?>
<p:tagLst xmlns:p="http://schemas.openxmlformats.org/presentationml/2006/main">
  <p:tag name="KSO_WM_DIAGRAM_VIRTUALLY_FRAME" val="{&quot;height&quot;:429.55,&quot;left&quot;:55,&quot;top&quot;:70.45,&quot;width&quot;:845}"/>
</p:tagLst>
</file>

<file path=ppt/tags/tag89.xml><?xml version="1.0" encoding="utf-8"?>
<p:tagLst xmlns:p="http://schemas.openxmlformats.org/presentationml/2006/main">
  <p:tag name="KSO_WM_DIAGRAM_VIRTUALLY_FRAME" val="{&quot;height&quot;:496.15,&quot;left&quot;:64,&quot;top&quot;:24,&quot;width&quot;:816}"/>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496.15,&quot;left&quot;:64,&quot;top&quot;:24,&quot;width&quot;:816}"/>
</p:tagLst>
</file>

<file path=ppt/tags/tag91.xml><?xml version="1.0" encoding="utf-8"?>
<p:tagLst xmlns:p="http://schemas.openxmlformats.org/presentationml/2006/main">
  <p:tag name="KSO_WM_DIAGRAM_VIRTUALLY_FRAME" val="{&quot;height&quot;:496.15,&quot;left&quot;:64,&quot;top&quot;:24,&quot;width&quot;:816}"/>
</p:tagLst>
</file>

<file path=ppt/tags/tag92.xml><?xml version="1.0" encoding="utf-8"?>
<p:tagLst xmlns:p="http://schemas.openxmlformats.org/presentationml/2006/main">
  <p:tag name="KSO_WM_DIAGRAM_VIRTUALLY_FRAME" val="{&quot;height&quot;:496.15,&quot;left&quot;:64,&quot;top&quot;:24,&quot;width&quot;:816}"/>
</p:tagLst>
</file>

<file path=ppt/tags/tag93.xml><?xml version="1.0" encoding="utf-8"?>
<p:tagLst xmlns:p="http://schemas.openxmlformats.org/presentationml/2006/main">
  <p:tag name="KSO_WM_DIAGRAM_VIRTUALLY_FRAME" val="{&quot;height&quot;:496.15,&quot;left&quot;:64,&quot;top&quot;:24,&quot;width&quot;:816}"/>
</p:tagLst>
</file>

<file path=ppt/tags/tag94.xml><?xml version="1.0" encoding="utf-8"?>
<p:tagLst xmlns:p="http://schemas.openxmlformats.org/presentationml/2006/main">
  <p:tag name="KSO_WM_DIAGRAM_VIRTUALLY_FRAME" val="{&quot;height&quot;:496.15,&quot;left&quot;:64,&quot;top&quot;:24,&quot;width&quot;:816}"/>
</p:tagLst>
</file>

<file path=ppt/tags/tag95.xml><?xml version="1.0" encoding="utf-8"?>
<p:tagLst xmlns:p="http://schemas.openxmlformats.org/presentationml/2006/main">
  <p:tag name="KSO_WM_DIAGRAM_VIRTUALLY_FRAME" val="{&quot;height&quot;:496.15,&quot;left&quot;:64,&quot;top&quot;:24,&quot;width&quot;:816}"/>
</p:tagLst>
</file>

<file path=ppt/tags/tag96.xml><?xml version="1.0" encoding="utf-8"?>
<p:tagLst xmlns:p="http://schemas.openxmlformats.org/presentationml/2006/main">
  <p:tag name="KSO_WM_DIAGRAM_VIRTUALLY_FRAME" val="{&quot;height&quot;:496.15,&quot;left&quot;:64,&quot;top&quot;:24,&quot;width&quot;:816}"/>
</p:tagLst>
</file>

<file path=ppt/tags/tag97.xml><?xml version="1.0" encoding="utf-8"?>
<p:tagLst xmlns:p="http://schemas.openxmlformats.org/presentationml/2006/main">
  <p:tag name="KSO_WM_DIAGRAM_VIRTUALLY_FRAME" val="{&quot;height&quot;:496.15,&quot;left&quot;:64,&quot;top&quot;:24,&quot;width&quot;:816}"/>
</p:tagLst>
</file>

<file path=ppt/tags/tag98.xml><?xml version="1.0" encoding="utf-8"?>
<p:tagLst xmlns:p="http://schemas.openxmlformats.org/presentationml/2006/main">
  <p:tag name="KSO_WM_DIAGRAM_VIRTUALLY_FRAME" val="{&quot;height&quot;:496.15,&quot;left&quot;:64,&quot;top&quot;:24,&quot;width&quot;:816}"/>
</p:tagLst>
</file>

<file path=ppt/tags/tag99.xml><?xml version="1.0" encoding="utf-8"?>
<p:tagLst xmlns:p="http://schemas.openxmlformats.org/presentationml/2006/main">
  <p:tag name="KSO_WM_DIAGRAM_VIRTUALLY_FRAME" val="{&quot;height&quot;:496.15,&quot;left&quot;:64,&quot;top&quot;:24,&quot;width&quot;:816}"/>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3462</Words>
  <Application>WPS 演示</Application>
  <PresentationFormat>宽屏</PresentationFormat>
  <Paragraphs>176</Paragraphs>
  <Slides>14</Slides>
  <Notes>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14</vt:i4>
      </vt:variant>
    </vt:vector>
  </HeadingPairs>
  <TitlesOfParts>
    <vt:vector size="29" baseType="lpstr">
      <vt:lpstr>Arial</vt:lpstr>
      <vt:lpstr>宋体</vt:lpstr>
      <vt:lpstr>Wingdings</vt:lpstr>
      <vt:lpstr>Wingdings</vt:lpstr>
      <vt:lpstr>微软雅黑</vt:lpstr>
      <vt:lpstr>Arial Unicode MS</vt:lpstr>
      <vt:lpstr>Calibri</vt:lpstr>
      <vt:lpstr>Noto Serif SC</vt:lpstr>
      <vt:lpstr>Noto Sans SC</vt:lpstr>
      <vt:lpstr>汉仪综艺体简</vt:lpstr>
      <vt:lpstr>汉仪中黑简</vt:lpstr>
      <vt:lpstr>汉仪楷体简</vt:lpstr>
      <vt:lpstr>Times New Roman</vt:lpstr>
      <vt:lpstr>汉仪书宋二简</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h</cp:lastModifiedBy>
  <cp:revision>157</cp:revision>
  <dcterms:created xsi:type="dcterms:W3CDTF">2019-06-19T02:08:00Z</dcterms:created>
  <dcterms:modified xsi:type="dcterms:W3CDTF">2026-08-06T09:42:06Z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2052-12.1.0.28043</vt:lpwstr>
  </property>
  <property fmtid="{D5CDD505-2E9C-101B-9397-08002B2CF9AE}" pid="3" name="ICV">
    <vt:lpwstr>3635F44A412E43F2BD821A88D1D30214_11</vt:lpwstr>
  </property>
</Properties>
</file>