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media/image13.svg" ContentType="image/svg+xml"/>
  <Override PartName="/ppt/media/image15.svg" ContentType="image/svg+xml"/>
  <Override PartName="/ppt/media/image19.svg" ContentType="image/svg+xml"/>
  <Override PartName="/ppt/media/image2.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svg" ContentType="image/svg+xml"/>
  <Override PartName="/ppt/media/image8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 id="2147483662" r:id="rId4"/>
    <p:sldMasterId id="2147483664" r:id="rId5"/>
  </p:sldMasterIdLst>
  <p:notesMasterIdLst>
    <p:notesMasterId r:id="rId7"/>
  </p:notesMasterIdLst>
  <p:sldIdLst>
    <p:sldId id="256" r:id="rId6"/>
    <p:sldId id="257" r:id="rId8"/>
    <p:sldId id="258" r:id="rId9"/>
    <p:sldId id="259" r:id="rId10"/>
    <p:sldId id="260" r:id="rId11"/>
    <p:sldId id="261" r:id="rId12"/>
    <p:sldId id="262" r:id="rId13"/>
    <p:sldId id="263" r:id="rId14"/>
    <p:sldId id="264" r:id="rId15"/>
    <p:sldId id="265" r:id="rId16"/>
    <p:sldId id="274" r:id="rId17"/>
    <p:sldId id="266" r:id="rId18"/>
    <p:sldId id="267" r:id="rId19"/>
    <p:sldId id="268" r:id="rId20"/>
    <p:sldId id="269" r:id="rId21"/>
    <p:sldId id="270" r:id="rId22"/>
    <p:sldId id="273" r:id="rId23"/>
    <p:sldId id="271" r:id="rId24"/>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560" userDrawn="1">
          <p15:clr>
            <a:srgbClr val="747775"/>
          </p15:clr>
        </p15:guide>
        <p15:guide id="2" pos="2816"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560"/>
        <p:guide pos="2816"/>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这里列举一些在临床上常用的评估工具。针对抑郁，我们有老年抑郁量表GDS；针对焦虑，有老年焦虑量表GAI；评估认知功能，经典的有MMSE，更敏感的有MoCA；而对于痴呆患者的精神行为症状，则有BEHAVE-AD量表。这些工具可以帮助我们更精确地量化老人的症状严重程度，为制定护理计划提供依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除了饮食，睡眠也至关重要。我们要帮助老人建立规律的作息，创造一个安静舒适的睡眠环境。更重要的是安全护理。患有心理障碍的老人，尤其是在抑郁或痴呆状态下，发生跌倒、走失甚至自伤的风险会大大增加。因此，我们必须时刻保持警惕，加强安全防护，确保他们的生命安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除了饮食，睡眠也至关重要。我们要帮助老人建立规律的作息，创造一个安静舒适的睡眠环境。更重要的是安全护理。患有心理障碍的老人，尤其是在抑郁或痴呆状态下，发生跌倒、走失甚至自伤的风险会大大增加。因此，我们必须时刻保持警惕，加强安全防护，确保他们的生命安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media/image41.svg"/><Relationship Id="rId4" Type="http://schemas.openxmlformats.org/officeDocument/2006/relationships/image" Target="../media/image40.png"/><Relationship Id="rId3" Type="http://schemas.openxmlformats.org/officeDocument/2006/relationships/tags" Target="../tags/tag96.xml"/><Relationship Id="rId23" Type="http://schemas.openxmlformats.org/officeDocument/2006/relationships/notesSlide" Target="../notesSlides/notesSlide10.xml"/><Relationship Id="rId22" Type="http://schemas.openxmlformats.org/officeDocument/2006/relationships/slideLayout" Target="../slideLayouts/slideLayout12.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95.xml"/><Relationship Id="rId19" Type="http://schemas.openxmlformats.org/officeDocument/2006/relationships/image" Target="../media/image45.svg"/><Relationship Id="rId18" Type="http://schemas.openxmlformats.org/officeDocument/2006/relationships/image" Target="../media/image44.png"/><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image" Target="../media/image43.svg"/><Relationship Id="rId11" Type="http://schemas.openxmlformats.org/officeDocument/2006/relationships/image" Target="../media/image42.png"/><Relationship Id="rId10" Type="http://schemas.openxmlformats.org/officeDocument/2006/relationships/tags" Target="../tags/tag101.xml"/><Relationship Id="rId1" Type="http://schemas.openxmlformats.org/officeDocument/2006/relationships/tags" Target="../tags/tag94.xml"/></Relationships>
</file>

<file path=ppt/slides/_rels/slide11.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image" Target="../media/image47.svg"/><Relationship Id="rId4" Type="http://schemas.openxmlformats.org/officeDocument/2006/relationships/image" Target="../media/image46.png"/><Relationship Id="rId3" Type="http://schemas.openxmlformats.org/officeDocument/2006/relationships/tags" Target="../tags/tag111.xml"/><Relationship Id="rId23" Type="http://schemas.openxmlformats.org/officeDocument/2006/relationships/notesSlide" Target="../notesSlides/notesSlide11.xml"/><Relationship Id="rId22" Type="http://schemas.openxmlformats.org/officeDocument/2006/relationships/slideLayout" Target="../slideLayouts/slideLayout1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10.xml"/><Relationship Id="rId19" Type="http://schemas.openxmlformats.org/officeDocument/2006/relationships/image" Target="../media/image51.svg"/><Relationship Id="rId18" Type="http://schemas.openxmlformats.org/officeDocument/2006/relationships/image" Target="../media/image50.png"/><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image" Target="../media/image49.svg"/><Relationship Id="rId11" Type="http://schemas.openxmlformats.org/officeDocument/2006/relationships/image" Target="../media/image48.png"/><Relationship Id="rId10" Type="http://schemas.openxmlformats.org/officeDocument/2006/relationships/tags" Target="../tags/tag116.xml"/><Relationship Id="rId1" Type="http://schemas.openxmlformats.org/officeDocument/2006/relationships/tags" Target="../tags/tag10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53.svg"/><Relationship Id="rId14" Type="http://schemas.openxmlformats.org/officeDocument/2006/relationships/notesSlide" Target="../notesSlides/notesSlide13.xml"/><Relationship Id="rId13" Type="http://schemas.openxmlformats.org/officeDocument/2006/relationships/slideLayout" Target="../slideLayouts/slideLayout12.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image" Target="../media/image57.svg"/><Relationship Id="rId1" Type="http://schemas.openxmlformats.org/officeDocument/2006/relationships/image" Target="../media/image52.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65.svg"/><Relationship Id="rId7" Type="http://schemas.openxmlformats.org/officeDocument/2006/relationships/image" Target="../media/image64.png"/><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 Id="rId3" Type="http://schemas.openxmlformats.org/officeDocument/2006/relationships/image" Target="../media/image60.png"/><Relationship Id="rId2" Type="http://schemas.openxmlformats.org/officeDocument/2006/relationships/image" Target="../media/image59.svg"/><Relationship Id="rId10" Type="http://schemas.openxmlformats.org/officeDocument/2006/relationships/notesSlide" Target="../notesSlides/notesSlide14.xml"/><Relationship Id="rId1" Type="http://schemas.openxmlformats.org/officeDocument/2006/relationships/image" Target="../media/image58.png"/></Relationships>
</file>

<file path=ppt/slides/_rels/slide15.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image" Target="../media/image67.svg"/><Relationship Id="rId4" Type="http://schemas.openxmlformats.org/officeDocument/2006/relationships/image" Target="../media/image66.png"/><Relationship Id="rId3" Type="http://schemas.openxmlformats.org/officeDocument/2006/relationships/tags" Target="../tags/tag132.xml"/><Relationship Id="rId2" Type="http://schemas.openxmlformats.org/officeDocument/2006/relationships/tags" Target="../tags/tag131.xml"/><Relationship Id="rId16" Type="http://schemas.openxmlformats.org/officeDocument/2006/relationships/notesSlide" Target="../notesSlides/notesSlide15.xml"/><Relationship Id="rId15" Type="http://schemas.openxmlformats.org/officeDocument/2006/relationships/slideLayout" Target="../slideLayouts/slideLayout12.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image" Target="../media/image69.svg"/><Relationship Id="rId11" Type="http://schemas.openxmlformats.org/officeDocument/2006/relationships/image" Target="../media/image68.png"/><Relationship Id="rId10" Type="http://schemas.openxmlformats.org/officeDocument/2006/relationships/tags" Target="../tags/tag137.xml"/><Relationship Id="rId1" Type="http://schemas.openxmlformats.org/officeDocument/2006/relationships/tags" Target="../tags/tag130.xml"/></Relationships>
</file>

<file path=ppt/slides/_rels/slide16.xml.rels><?xml version="1.0" encoding="UTF-8" standalone="yes"?>
<Relationships xmlns="http://schemas.openxmlformats.org/package/2006/relationships"><Relationship Id="rId9" Type="http://schemas.openxmlformats.org/officeDocument/2006/relationships/image" Target="../media/image73.svg"/><Relationship Id="rId8" Type="http://schemas.openxmlformats.org/officeDocument/2006/relationships/image" Target="../media/image72.png"/><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71.svg"/><Relationship Id="rId2" Type="http://schemas.openxmlformats.org/officeDocument/2006/relationships/image" Target="../media/image70.png"/><Relationship Id="rId13" Type="http://schemas.openxmlformats.org/officeDocument/2006/relationships/notesSlide" Target="../notesSlides/notesSlide16.xml"/><Relationship Id="rId12" Type="http://schemas.openxmlformats.org/officeDocument/2006/relationships/slideLayout" Target="../slideLayouts/slideLayout12.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40.xml"/></Relationships>
</file>

<file path=ppt/slides/_rels/slide17.xml.rels><?xml version="1.0" encoding="UTF-8" standalone="yes"?>
<Relationships xmlns="http://schemas.openxmlformats.org/package/2006/relationships"><Relationship Id="rId9" Type="http://schemas.openxmlformats.org/officeDocument/2006/relationships/image" Target="../media/image77.svg"/><Relationship Id="rId8" Type="http://schemas.openxmlformats.org/officeDocument/2006/relationships/image" Target="../media/image76.png"/><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image" Target="../media/image75.svg"/><Relationship Id="rId2" Type="http://schemas.openxmlformats.org/officeDocument/2006/relationships/image" Target="../media/image74.png"/><Relationship Id="rId13" Type="http://schemas.openxmlformats.org/officeDocument/2006/relationships/notesSlide" Target="../notesSlides/notesSlide17.xml"/><Relationship Id="rId12" Type="http://schemas.openxmlformats.org/officeDocument/2006/relationships/slideLayout" Target="../slideLayouts/slideLayout13.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7.xml"/></Relationships>
</file>

<file path=ppt/slides/_rels/slide18.xml.rels><?xml version="1.0" encoding="UTF-8" standalone="yes"?>
<Relationships xmlns="http://schemas.openxmlformats.org/package/2006/relationships"><Relationship Id="rId9" Type="http://schemas.openxmlformats.org/officeDocument/2006/relationships/image" Target="../media/image80.png"/><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image" Target="../media/image79.svg"/><Relationship Id="rId3" Type="http://schemas.openxmlformats.org/officeDocument/2006/relationships/image" Target="../media/image78.png"/><Relationship Id="rId2" Type="http://schemas.openxmlformats.org/officeDocument/2006/relationships/tags" Target="../tags/tag155.xml"/><Relationship Id="rId14" Type="http://schemas.openxmlformats.org/officeDocument/2006/relationships/notesSlide" Target="../notesSlides/notesSlide18.xml"/><Relationship Id="rId13" Type="http://schemas.openxmlformats.org/officeDocument/2006/relationships/slideLayout" Target="../slideLayouts/slideLayout1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image" Target="../media/image81.svg"/><Relationship Id="rId1" Type="http://schemas.openxmlformats.org/officeDocument/2006/relationships/tags" Target="../tags/tag15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xml"/><Relationship Id="rId4" Type="http://schemas.openxmlformats.org/officeDocument/2006/relationships/tags" Target="../tags/tag4.xml"/><Relationship Id="rId35" Type="http://schemas.openxmlformats.org/officeDocument/2006/relationships/notesSlide" Target="../notesSlides/notesSlide3.xml"/><Relationship Id="rId34" Type="http://schemas.openxmlformats.org/officeDocument/2006/relationships/slideLayout" Target="../slideLayouts/slideLayout12.xml"/><Relationship Id="rId33" Type="http://schemas.openxmlformats.org/officeDocument/2006/relationships/tags" Target="../tags/tag26.xml"/><Relationship Id="rId32" Type="http://schemas.openxmlformats.org/officeDocument/2006/relationships/tags" Target="../tags/tag25.xml"/><Relationship Id="rId31" Type="http://schemas.openxmlformats.org/officeDocument/2006/relationships/tags" Target="../tags/tag24.xml"/><Relationship Id="rId30" Type="http://schemas.openxmlformats.org/officeDocument/2006/relationships/tags" Target="../tags/tag23.xml"/><Relationship Id="rId3" Type="http://schemas.openxmlformats.org/officeDocument/2006/relationships/tags" Target="../tags/tag3.xml"/><Relationship Id="rId29" Type="http://schemas.openxmlformats.org/officeDocument/2006/relationships/tags" Target="../tags/tag22.xml"/><Relationship Id="rId28" Type="http://schemas.openxmlformats.org/officeDocument/2006/relationships/tags" Target="../tags/tag21.xml"/><Relationship Id="rId27" Type="http://schemas.openxmlformats.org/officeDocument/2006/relationships/tags" Target="../tags/tag20.xml"/><Relationship Id="rId26" Type="http://schemas.openxmlformats.org/officeDocument/2006/relationships/tags" Target="../tags/tag19.xml"/><Relationship Id="rId25" Type="http://schemas.openxmlformats.org/officeDocument/2006/relationships/tags" Target="../tags/tag18.xml"/><Relationship Id="rId24" Type="http://schemas.openxmlformats.org/officeDocument/2006/relationships/image" Target="../media/image9.png"/><Relationship Id="rId23" Type="http://schemas.openxmlformats.org/officeDocument/2006/relationships/tags" Target="../tags/tag17.xml"/><Relationship Id="rId22" Type="http://schemas.openxmlformats.org/officeDocument/2006/relationships/tags" Target="../tags/tag16.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2.xml"/><Relationship Id="rId19" Type="http://schemas.openxmlformats.org/officeDocument/2006/relationships/tags" Target="../tags/tag15.xml"/><Relationship Id="rId18" Type="http://schemas.openxmlformats.org/officeDocument/2006/relationships/tags" Target="../tags/tag14.xml"/><Relationship Id="rId17" Type="http://schemas.openxmlformats.org/officeDocument/2006/relationships/tags" Target="../tags/tag13.xml"/><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11.svg"/><Relationship Id="rId6" Type="http://schemas.openxmlformats.org/officeDocument/2006/relationships/image" Target="../media/image10.png"/><Relationship Id="rId5" Type="http://schemas.openxmlformats.org/officeDocument/2006/relationships/tags" Target="../tags/tag31.xml"/><Relationship Id="rId4" Type="http://schemas.openxmlformats.org/officeDocument/2006/relationships/tags" Target="../tags/tag30.xml"/><Relationship Id="rId31" Type="http://schemas.openxmlformats.org/officeDocument/2006/relationships/notesSlide" Target="../notesSlides/notesSlide5.xml"/><Relationship Id="rId30" Type="http://schemas.openxmlformats.org/officeDocument/2006/relationships/slideLayout" Target="../slideLayouts/slideLayout12.xml"/><Relationship Id="rId3" Type="http://schemas.openxmlformats.org/officeDocument/2006/relationships/tags" Target="../tags/tag29.xml"/><Relationship Id="rId29" Type="http://schemas.openxmlformats.org/officeDocument/2006/relationships/image" Target="../media/image17.png"/><Relationship Id="rId28" Type="http://schemas.openxmlformats.org/officeDocument/2006/relationships/tags" Target="../tags/tag47.xml"/><Relationship Id="rId27" Type="http://schemas.openxmlformats.org/officeDocument/2006/relationships/tags" Target="../tags/tag46.xml"/><Relationship Id="rId26" Type="http://schemas.openxmlformats.org/officeDocument/2006/relationships/tags" Target="../tags/tag45.xml"/><Relationship Id="rId25" Type="http://schemas.openxmlformats.org/officeDocument/2006/relationships/tags" Target="../tags/tag44.xml"/><Relationship Id="rId24" Type="http://schemas.openxmlformats.org/officeDocument/2006/relationships/image" Target="../media/image16.png"/><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8.xml"/><Relationship Id="rId19" Type="http://schemas.openxmlformats.org/officeDocument/2006/relationships/tags" Target="../tags/tag39.xml"/><Relationship Id="rId18" Type="http://schemas.openxmlformats.org/officeDocument/2006/relationships/image" Target="../media/image15.svg"/><Relationship Id="rId17" Type="http://schemas.openxmlformats.org/officeDocument/2006/relationships/image" Target="../media/image14.png"/><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image" Target="../media/image13.svg"/><Relationship Id="rId12" Type="http://schemas.openxmlformats.org/officeDocument/2006/relationships/image" Target="../media/image12.png"/><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image" Target="../media/image19.svg"/><Relationship Id="rId4" Type="http://schemas.openxmlformats.org/officeDocument/2006/relationships/image" Target="../media/image18.png"/><Relationship Id="rId3" Type="http://schemas.openxmlformats.org/officeDocument/2006/relationships/tags" Target="../tags/tag50.xml"/><Relationship Id="rId26" Type="http://schemas.openxmlformats.org/officeDocument/2006/relationships/notesSlide" Target="../notesSlides/notesSlide6.xml"/><Relationship Id="rId25" Type="http://schemas.openxmlformats.org/officeDocument/2006/relationships/slideLayout" Target="../slideLayouts/slideLayout12.xml"/><Relationship Id="rId24" Type="http://schemas.openxmlformats.org/officeDocument/2006/relationships/tags" Target="../tags/tag65.xml"/><Relationship Id="rId23" Type="http://schemas.openxmlformats.org/officeDocument/2006/relationships/tags" Target="../tags/tag64.xml"/><Relationship Id="rId22" Type="http://schemas.openxmlformats.org/officeDocument/2006/relationships/tags" Target="../tags/tag63.xml"/><Relationship Id="rId21" Type="http://schemas.openxmlformats.org/officeDocument/2006/relationships/image" Target="../media/image23.svg"/><Relationship Id="rId20" Type="http://schemas.openxmlformats.org/officeDocument/2006/relationships/image" Target="../media/image22.png"/><Relationship Id="rId2" Type="http://schemas.openxmlformats.org/officeDocument/2006/relationships/tags" Target="../tags/tag49.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1.svg"/><Relationship Id="rId12" Type="http://schemas.openxmlformats.org/officeDocument/2006/relationships/image" Target="../media/image20.png"/><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8.xml"/></Relationships>
</file>

<file path=ppt/slides/_rels/slide7.xml.rels><?xml version="1.0" encoding="UTF-8" standalone="yes"?>
<Relationships xmlns="http://schemas.openxmlformats.org/package/2006/relationships"><Relationship Id="rId9" Type="http://schemas.openxmlformats.org/officeDocument/2006/relationships/image" Target="../media/image27.svg"/><Relationship Id="rId8" Type="http://schemas.openxmlformats.org/officeDocument/2006/relationships/image" Target="../media/image26.png"/><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image" Target="../media/image25.svg"/><Relationship Id="rId3" Type="http://schemas.openxmlformats.org/officeDocument/2006/relationships/image" Target="../media/image24.png"/><Relationship Id="rId2" Type="http://schemas.openxmlformats.org/officeDocument/2006/relationships/tags" Target="../tags/tag67.xml"/><Relationship Id="rId17" Type="http://schemas.openxmlformats.org/officeDocument/2006/relationships/notesSlide" Target="../notesSlides/notesSlide7.xml"/><Relationship Id="rId16" Type="http://schemas.openxmlformats.org/officeDocument/2006/relationships/slideLayout" Target="../slideLayouts/slideLayout12.xml"/><Relationship Id="rId15" Type="http://schemas.openxmlformats.org/officeDocument/2006/relationships/tags" Target="../tags/tag74.xml"/><Relationship Id="rId14" Type="http://schemas.openxmlformats.org/officeDocument/2006/relationships/image" Target="../media/image29.svg"/><Relationship Id="rId13" Type="http://schemas.openxmlformats.org/officeDocument/2006/relationships/image" Target="../media/image28.png"/><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2.xml"/><Relationship Id="rId5" Type="http://schemas.openxmlformats.org/officeDocument/2006/relationships/tags" Target="../tags/tag77.xml"/><Relationship Id="rId4" Type="http://schemas.openxmlformats.org/officeDocument/2006/relationships/image" Target="../media/image31.svg"/><Relationship Id="rId3" Type="http://schemas.openxmlformats.org/officeDocument/2006/relationships/image" Target="../media/image30.png"/><Relationship Id="rId2" Type="http://schemas.openxmlformats.org/officeDocument/2006/relationships/tags" Target="../tags/tag76.xml"/><Relationship Id="rId1" Type="http://schemas.openxmlformats.org/officeDocument/2006/relationships/tags" Target="../tags/tag75.xml"/></Relationships>
</file>

<file path=ppt/slides/_rels/slide9.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33.svg"/><Relationship Id="rId3" Type="http://schemas.openxmlformats.org/officeDocument/2006/relationships/image" Target="../media/image32.png"/><Relationship Id="rId26" Type="http://schemas.openxmlformats.org/officeDocument/2006/relationships/notesSlide" Target="../notesSlides/notesSlide9.xml"/><Relationship Id="rId25" Type="http://schemas.openxmlformats.org/officeDocument/2006/relationships/slideLayout" Target="../slideLayouts/slideLayout12.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image" Target="../media/image39.svg"/><Relationship Id="rId21" Type="http://schemas.openxmlformats.org/officeDocument/2006/relationships/image" Target="../media/image38.png"/><Relationship Id="rId20" Type="http://schemas.openxmlformats.org/officeDocument/2006/relationships/tags" Target="../tags/tag91.xml"/><Relationship Id="rId2" Type="http://schemas.openxmlformats.org/officeDocument/2006/relationships/tags" Target="../tags/tag79.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image" Target="../media/image37.svg"/><Relationship Id="rId15" Type="http://schemas.openxmlformats.org/officeDocument/2006/relationships/image" Target="../media/image36.png"/><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image" Target="../media/image35.svg"/><Relationship Id="rId1" Type="http://schemas.openxmlformats.org/officeDocument/2006/relationships/tags" Target="../tags/tag7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38100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en-US" sz="2000" b="1">
                <a:solidFill>
                  <a:srgbClr val="768570"/>
                </a:solidFill>
                <a:latin typeface="Noto Sans SC" panose="020B0200000000000000" charset="-122"/>
                <a:ea typeface="Noto Sans SC" panose="020B0200000000000000" charset="-122"/>
                <a:cs typeface="Noto Sans SC" panose="020B0200000000000000" charset="-122"/>
                <a:sym typeface="+mn-ea"/>
              </a:rPr>
              <a:t>任务1　老年心理障碍症状分析</a:t>
            </a:r>
            <a:endParaRPr 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BF7">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 情绪情感障碍</a:t>
            </a:r>
            <a:endParaRPr lang="en-US" sz="1100"/>
          </a:p>
        </p:txBody>
      </p:sp>
      <p:sp>
        <p:nvSpPr>
          <p:cNvPr id="5" name="AutoShape 5"/>
          <p:cNvSpPr/>
          <p:nvPr>
            <p:custDataLst>
              <p:tags r:id="rId1"/>
            </p:custDataLst>
          </p:nvPr>
        </p:nvSpPr>
        <p:spPr>
          <a:xfrm>
            <a:off x="10160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413000"/>
            <a:ext cx="457200" cy="457200"/>
          </a:xfrm>
          <a:prstGeom prst="rect">
            <a:avLst/>
          </a:prstGeom>
        </p:spPr>
      </p:pic>
      <p:sp>
        <p:nvSpPr>
          <p:cNvPr id="8" name="AutoShape 8"/>
          <p:cNvSpPr/>
          <p:nvPr>
            <p:custDataLst>
              <p:tags r:id="rId6"/>
            </p:custDataLst>
          </p:nvPr>
        </p:nvSpPr>
        <p:spPr>
          <a:xfrm>
            <a:off x="18288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情感淡漠</a:t>
            </a:r>
            <a:endParaRPr lang="en-US" sz="1100"/>
          </a:p>
        </p:txBody>
      </p:sp>
      <p:sp>
        <p:nvSpPr>
          <p:cNvPr id="9" name="AutoShape 9"/>
          <p:cNvSpPr/>
          <p:nvPr>
            <p:custDataLst>
              <p:tags r:id="rId7"/>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情感淡漠表现为</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情感活动的减退或丧失</a:t>
            </a: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。患者对周围环境的变化丧失情感反应，严重时对自己的身体健康漠不关心，生活懒散，不打扮自己，甚至不理发、不洗脸，对饥饿和疼痛反应也不大。</a:t>
            </a:r>
            <a:endParaRPr 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403225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24400" y="2413000"/>
            <a:ext cx="457200" cy="457200"/>
          </a:xfrm>
          <a:prstGeom prst="rect">
            <a:avLst/>
          </a:prstGeom>
        </p:spPr>
      </p:pic>
      <p:sp>
        <p:nvSpPr>
          <p:cNvPr id="13" name="AutoShape 13"/>
          <p:cNvSpPr/>
          <p:nvPr>
            <p:custDataLst>
              <p:tags r:id="rId13"/>
            </p:custDataLst>
          </p:nvPr>
        </p:nvSpPr>
        <p:spPr>
          <a:xfrm>
            <a:off x="52832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情绪低落</a:t>
            </a:r>
            <a:endParaRPr lang="en-US" sz="1100"/>
          </a:p>
        </p:txBody>
      </p:sp>
      <p:sp>
        <p:nvSpPr>
          <p:cNvPr id="14" name="AutoShape 14"/>
          <p:cNvSpPr/>
          <p:nvPr>
            <p:custDataLst>
              <p:tags r:id="rId14"/>
            </p:custDataLst>
          </p:nvPr>
        </p:nvSpPr>
        <p:spPr>
          <a:xfrm>
            <a:off x="47244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情绪低落也可以叫</a:t>
            </a:r>
            <a:r>
              <a:rPr lang="en-US" sz="1800">
                <a:solidFill>
                  <a:srgbClr val="FF0000">
                    <a:alpha val="94902"/>
                  </a:srgbClr>
                </a:solidFill>
                <a:highlight>
                  <a:srgbClr val="FFFF00"/>
                </a:highlight>
                <a:latin typeface="Noto Sans SC" panose="020B0200000000000000" charset="-122"/>
                <a:ea typeface="Noto Sans SC" panose="020B0200000000000000" charset="-122"/>
                <a:cs typeface="Noto Sans SC" panose="020B0200000000000000" charset="-122"/>
                <a:sym typeface="+mn-ea"/>
              </a:rPr>
              <a:t>情绪抑郁</a:t>
            </a:r>
            <a:r>
              <a:rPr 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，是负性情感活动的增强。悲伤、抑郁的情绪经常占优势，什么事情都不能令其高兴。</a:t>
            </a:r>
            <a:endParaRPr 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2413000"/>
            <a:ext cx="457200" cy="457200"/>
          </a:xfrm>
          <a:prstGeom prst="rect">
            <a:avLst/>
          </a:prstGeom>
        </p:spPr>
      </p:pic>
      <p:sp>
        <p:nvSpPr>
          <p:cNvPr id="18" name="AutoShape 18"/>
          <p:cNvSpPr/>
          <p:nvPr>
            <p:custDataLst>
              <p:tags r:id="rId20"/>
            </p:custDataLst>
          </p:nvPr>
        </p:nvSpPr>
        <p:spPr>
          <a:xfrm>
            <a:off x="87376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情感脆弱</a:t>
            </a:r>
            <a:endParaRPr lang="en-US" sz="1100"/>
          </a:p>
        </p:txBody>
      </p:sp>
      <p:sp>
        <p:nvSpPr>
          <p:cNvPr id="19" name="AutoShape 19"/>
          <p:cNvSpPr/>
          <p:nvPr>
            <p:custDataLst>
              <p:tags r:id="rId21"/>
            </p:custDataLst>
          </p:nvPr>
        </p:nvSpPr>
        <p:spPr>
          <a:xfrm>
            <a:off x="81788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情感脆弱是一种</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情感调节上</a:t>
            </a: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的障碍。在外界轻微刺激下甚至无明显的外界因素影响下，情绪容易引起波动，表现得伤心流泪或兴奋不已。</a:t>
            </a:r>
            <a:endParaRPr 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BF7">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B5563"/>
                </a:solidFill>
                <a:latin typeface="Noto Serif SC" panose="02020200000000000000" charset="-122"/>
                <a:ea typeface="Noto Serif SC" panose="02020200000000000000" charset="-122"/>
                <a:cs typeface="Noto Serif SC" panose="02020200000000000000" charset="-122"/>
                <a:sym typeface="+mn-ea"/>
              </a:rPr>
              <a:t>3．意向行为障碍</a:t>
            </a:r>
            <a:endParaRPr lang="zh-CN" altLang="en-US" sz="1100"/>
          </a:p>
          <a:p>
            <a:pPr marL="0" indent="0" algn="l">
              <a:lnSpc>
                <a:spcPct val="125000"/>
              </a:lnSpc>
              <a:defRPr/>
            </a:pPr>
            <a:endParaRPr lang="en-US" sz="1100"/>
          </a:p>
        </p:txBody>
      </p:sp>
      <p:sp>
        <p:nvSpPr>
          <p:cNvPr id="5" name="AutoShape 5"/>
          <p:cNvSpPr/>
          <p:nvPr>
            <p:custDataLst>
              <p:tags r:id="rId1"/>
            </p:custDataLst>
          </p:nvPr>
        </p:nvSpPr>
        <p:spPr>
          <a:xfrm>
            <a:off x="10160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413000"/>
            <a:ext cx="457200" cy="457200"/>
          </a:xfrm>
          <a:prstGeom prst="rect">
            <a:avLst/>
          </a:prstGeom>
        </p:spPr>
      </p:pic>
      <p:sp>
        <p:nvSpPr>
          <p:cNvPr id="8" name="AutoShape 8"/>
          <p:cNvSpPr/>
          <p:nvPr>
            <p:custDataLst>
              <p:tags r:id="rId6"/>
            </p:custDataLst>
          </p:nvPr>
        </p:nvSpPr>
        <p:spPr>
          <a:xfrm>
            <a:off x="18288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en-US" sz="2000" b="1">
                <a:solidFill>
                  <a:srgbClr val="3C3C3C"/>
                </a:solidFill>
                <a:latin typeface="Noto Sans SC" panose="020B0200000000000000" charset="-122"/>
                <a:ea typeface="Noto Sans SC" panose="020B0200000000000000" charset="-122"/>
                <a:cs typeface="Noto Sans SC" panose="020B0200000000000000" charset="-122"/>
                <a:sym typeface="+mn-ea"/>
              </a:rPr>
              <a:t>意向缺乏</a:t>
            </a:r>
            <a:endParaRPr lang="en-US" sz="1100"/>
          </a:p>
        </p:txBody>
      </p:sp>
      <p:sp>
        <p:nvSpPr>
          <p:cNvPr id="9" name="AutoShape 9"/>
          <p:cNvSpPr/>
          <p:nvPr>
            <p:custDataLst>
              <p:tags r:id="rId7"/>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意向缺乏主要指高级意向的减退和缺乏。患者在学习、工作和生活中各种要求逐渐降低，常表现为不负责、不认真、没有干劲儿等</a:t>
            </a: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a:t>
            </a:r>
            <a:endParaRPr 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8"/>
            </p:custDataLst>
          </p:nvPr>
        </p:nvSpPr>
        <p:spPr>
          <a:xfrm>
            <a:off x="4470400" y="1603375"/>
            <a:ext cx="3251200" cy="403225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9"/>
            </p:custDataLst>
          </p:nvPr>
        </p:nvSpPr>
        <p:spPr>
          <a:xfrm>
            <a:off x="44704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24400" y="2413000"/>
            <a:ext cx="457200" cy="457200"/>
          </a:xfrm>
          <a:prstGeom prst="rect">
            <a:avLst/>
          </a:prstGeom>
        </p:spPr>
      </p:pic>
      <p:sp>
        <p:nvSpPr>
          <p:cNvPr id="13" name="AutoShape 13"/>
          <p:cNvSpPr/>
          <p:nvPr>
            <p:custDataLst>
              <p:tags r:id="rId13"/>
            </p:custDataLst>
          </p:nvPr>
        </p:nvSpPr>
        <p:spPr>
          <a:xfrm>
            <a:off x="52832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en-US" sz="2000" b="1">
                <a:solidFill>
                  <a:srgbClr val="FFFFFF"/>
                </a:solidFill>
                <a:latin typeface="Noto Sans SC" panose="020B0200000000000000" charset="-122"/>
                <a:ea typeface="Noto Sans SC" panose="020B0200000000000000" charset="-122"/>
                <a:cs typeface="Noto Sans SC" panose="020B0200000000000000" charset="-122"/>
                <a:sym typeface="+mn-ea"/>
              </a:rPr>
              <a:t>意向增强</a:t>
            </a:r>
            <a:endParaRPr lang="en-US" sz="2000" b="1">
              <a:solidFill>
                <a:srgbClr val="FFFFFF"/>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4"/>
            </p:custDataLst>
          </p:nvPr>
        </p:nvSpPr>
        <p:spPr>
          <a:xfrm>
            <a:off x="47244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高级意向增强一般是由妄想引起的，如一个有被害妄想的患者常常花许多时间、金钱和精力，不知疲倦地到处控诉他妄想中的敌人</a:t>
            </a:r>
            <a:r>
              <a:rPr 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a:t>
            </a:r>
            <a:endParaRPr 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5"/>
            </p:custDataLst>
          </p:nvPr>
        </p:nvSpPr>
        <p:spPr>
          <a:xfrm>
            <a:off x="7924800" y="1603375"/>
            <a:ext cx="3251200" cy="4032250"/>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6"/>
            </p:custDataLst>
          </p:nvPr>
        </p:nvSpPr>
        <p:spPr>
          <a:xfrm>
            <a:off x="79248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178800" y="2413000"/>
            <a:ext cx="457200" cy="457200"/>
          </a:xfrm>
          <a:prstGeom prst="rect">
            <a:avLst/>
          </a:prstGeom>
        </p:spPr>
      </p:pic>
      <p:sp>
        <p:nvSpPr>
          <p:cNvPr id="18" name="AutoShape 18"/>
          <p:cNvSpPr/>
          <p:nvPr>
            <p:custDataLst>
              <p:tags r:id="rId20"/>
            </p:custDataLst>
          </p:nvPr>
        </p:nvSpPr>
        <p:spPr>
          <a:xfrm>
            <a:off x="8737600" y="2438400"/>
            <a:ext cx="2286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en-US" sz="2000" b="1">
                <a:solidFill>
                  <a:srgbClr val="3C3C3C"/>
                </a:solidFill>
                <a:latin typeface="Noto Sans SC" panose="020B0200000000000000" charset="-122"/>
                <a:ea typeface="Noto Sans SC" panose="020B0200000000000000" charset="-122"/>
                <a:cs typeface="Noto Sans SC" panose="020B0200000000000000" charset="-122"/>
                <a:sym typeface="+mn-ea"/>
              </a:rPr>
              <a:t>强迫意向和强迫动作</a:t>
            </a:r>
            <a:endParaRPr lang="en-US" sz="2000" b="1">
              <a:solidFill>
                <a:srgbClr val="3C3C3C"/>
              </a:solidFill>
              <a:latin typeface="Noto Sans SC" panose="020B0200000000000000" charset="-122"/>
              <a:ea typeface="Noto Sans SC" panose="020B0200000000000000" charset="-122"/>
              <a:cs typeface="Noto Sans SC" panose="020B0200000000000000" charset="-122"/>
            </a:endParaRPr>
          </a:p>
        </p:txBody>
      </p:sp>
      <p:sp>
        <p:nvSpPr>
          <p:cNvPr id="19" name="AutoShape 19"/>
          <p:cNvSpPr/>
          <p:nvPr>
            <p:custDataLst>
              <p:tags r:id="rId21"/>
            </p:custDataLst>
          </p:nvPr>
        </p:nvSpPr>
        <p:spPr>
          <a:xfrm>
            <a:off x="81788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患者有做出某种动作的强烈冲动，但不付诸行动，叫作强迫意向。</a:t>
            </a:r>
            <a:endParaRPr lang="en-US" sz="1800">
              <a:solidFill>
                <a:srgbClr val="5A5A5A"/>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1800">
                <a:solidFill>
                  <a:srgbClr val="5A5A5A"/>
                </a:solidFill>
                <a:latin typeface="Noto Sans SC" panose="020B0200000000000000" charset="-122"/>
                <a:ea typeface="Noto Sans SC" panose="020B0200000000000000" charset="-122"/>
                <a:cs typeface="Noto Sans SC" panose="020B0200000000000000" charset="-122"/>
                <a:sym typeface="+mn-ea"/>
              </a:rPr>
              <a:t>。</a:t>
            </a:r>
            <a:endParaRPr 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老年心理障碍患者的评估原则</a:t>
            </a:r>
            <a:endParaRPr lang="en-US" sz="1100"/>
          </a:p>
        </p:txBody>
      </p:sp>
      <p:sp>
        <p:nvSpPr>
          <p:cNvPr id="3" name="AutoShape 3"/>
          <p:cNvSpPr/>
          <p:nvPr/>
        </p:nvSpPr>
        <p:spPr>
          <a:xfrm>
            <a:off x="5334000" y="3063875"/>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评估原则</a:t>
            </a:r>
            <a:endParaRPr lang="en-US" sz="1100"/>
          </a:p>
        </p:txBody>
      </p:sp>
      <p:sp>
        <p:nvSpPr>
          <p:cNvPr id="4" name="AutoShape 4"/>
          <p:cNvSpPr/>
          <p:nvPr/>
        </p:nvSpPr>
        <p:spPr>
          <a:xfrm>
            <a:off x="1016000" y="1905000"/>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en-US" sz="1800" b="1">
                <a:solidFill>
                  <a:srgbClr val="8A9A72"/>
                </a:solidFill>
                <a:latin typeface="Noto Sans SC" panose="020B0200000000000000" charset="-122"/>
                <a:ea typeface="Noto Sans SC" panose="020B0200000000000000" charset="-122"/>
                <a:cs typeface="Noto Sans SC" panose="020B0200000000000000" charset="-122"/>
                <a:sym typeface="+mn-ea"/>
              </a:rPr>
              <a:t>要了解老年人的现病史、既往病史、目前主要临床表现、诊断及治疗情况、人格特点、兴趣爱好和家庭情况等信息，在此基础上对老年人进行综合评估。</a:t>
            </a:r>
            <a:endParaRPr lang="en-US" sz="18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nvSpPr>
        <p:spPr>
          <a:xfrm>
            <a:off x="7687945" y="3063875"/>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endParaRPr lang="en-US" sz="1100"/>
          </a:p>
          <a:p>
            <a:pPr marL="0" indent="0" algn="l">
              <a:lnSpc>
                <a:spcPct val="108000"/>
              </a:lnSpc>
              <a:spcBef>
                <a:spcPts val="600"/>
              </a:spcBef>
            </a:pPr>
            <a:r>
              <a:rPr lang="en-US" sz="1800" b="1">
                <a:solidFill>
                  <a:srgbClr val="8A9A72"/>
                </a:solidFill>
                <a:latin typeface="Noto Sans SC" panose="020B0200000000000000" charset="-122"/>
                <a:ea typeface="Noto Sans SC" panose="020B0200000000000000" charset="-122"/>
                <a:cs typeface="Noto Sans SC" panose="020B0200000000000000" charset="-122"/>
                <a:sym typeface="+mn-ea"/>
              </a:rPr>
              <a:t>在评估中与老年人交往时态度要和蔼、热情，可在生活上给老年人以关心和支持，尊重老年人的人格和自尊心，以取得老年人的信任与合作。</a:t>
            </a: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1134110" y="4587875"/>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endParaRPr lang="en-US" sz="1100"/>
          </a:p>
          <a:p>
            <a:pPr marL="0" indent="0" algn="l">
              <a:lnSpc>
                <a:spcPct val="108000"/>
              </a:lnSpc>
              <a:spcBef>
                <a:spcPts val="600"/>
              </a:spcBef>
            </a:pPr>
            <a:r>
              <a:rPr lang="en-US" sz="1800" b="1">
                <a:solidFill>
                  <a:srgbClr val="8A9A72"/>
                </a:solidFill>
                <a:latin typeface="Noto Sans SC" panose="020B0200000000000000" charset="-122"/>
                <a:ea typeface="Noto Sans SC" panose="020B0200000000000000" charset="-122"/>
                <a:cs typeface="Noto Sans SC" panose="020B0200000000000000" charset="-122"/>
                <a:sym typeface="+mn-ea"/>
              </a:rPr>
              <a:t>根据患病老年人的疾病种类、病情、文化程度和社会经历、理解能力、宗教信仰等，采取不同的方法和手段，不能千篇一律，要注意针对性和有效性。</a:t>
            </a: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BF7">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0" i="0" u="none" strike="noStrike">
                <a:solidFill>
                  <a:srgbClr val="33333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2.评估方法</a:t>
            </a:r>
            <a:endParaRPr lang="en-US" sz="1100"/>
          </a:p>
        </p:txBody>
      </p:sp>
      <p:pic>
        <p:nvPicPr>
          <p:cNvPr id="3" name="Picture 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524000" y="2159000"/>
            <a:ext cx="457200" cy="457200"/>
          </a:xfrm>
          <a:prstGeom prst="rect">
            <a:avLst/>
          </a:prstGeom>
        </p:spPr>
      </p:pic>
      <p:sp>
        <p:nvSpPr>
          <p:cNvPr id="4" name="AutoShape 4"/>
          <p:cNvSpPr/>
          <p:nvPr>
            <p:custDataLst>
              <p:tags r:id="rId3"/>
            </p:custDataLst>
          </p:nvPr>
        </p:nvSpPr>
        <p:spPr>
          <a:xfrm>
            <a:off x="2413000" y="2184400"/>
            <a:ext cx="8255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01 临床法</a:t>
            </a:r>
            <a:endPar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custDataLst>
              <p:tags r:id="rId4"/>
            </p:custDataLst>
          </p:nvPr>
        </p:nvSpPr>
        <p:spPr>
          <a:xfrm>
            <a:off x="2413000" y="2667000"/>
            <a:ext cx="825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sym typeface="+mn-ea"/>
              </a:rPr>
              <a:t>直接与患者进行面对面交流，通过谈话，观察患者的言行举止，从而了解患者的病情，分析病情背后的原因及心理机制。</a:t>
            </a:r>
            <a:endParaRPr lang="en-US" sz="1800">
              <a:solidFill>
                <a:srgbClr val="555555"/>
              </a:solidFill>
              <a:latin typeface="Noto Sans SC" panose="020B0200000000000000" charset="-122"/>
              <a:ea typeface="Noto Sans SC" panose="020B0200000000000000" charset="-122"/>
              <a:cs typeface="Noto Sans SC" panose="020B0200000000000000" charset="-122"/>
              <a:sym typeface="+mn-ea"/>
            </a:endParaRPr>
          </a:p>
        </p:txBody>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24000" y="3810000"/>
            <a:ext cx="457200" cy="457200"/>
          </a:xfrm>
          <a:prstGeom prst="rect">
            <a:avLst/>
          </a:prstGeom>
        </p:spPr>
      </p:pic>
      <p:sp>
        <p:nvSpPr>
          <p:cNvPr id="7" name="AutoShape 7"/>
          <p:cNvSpPr/>
          <p:nvPr>
            <p:custDataLst>
              <p:tags r:id="rId7"/>
            </p:custDataLst>
          </p:nvPr>
        </p:nvSpPr>
        <p:spPr>
          <a:xfrm>
            <a:off x="2413000" y="3835400"/>
            <a:ext cx="8255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02 测验法</a:t>
            </a:r>
            <a:endPar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2413000" y="4318000"/>
            <a:ext cx="825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sym typeface="+mn-ea"/>
              </a:rPr>
              <a:t>可选择合适的心理测验，如老年人焦虑自评量表、老年人抑郁自评量表、老年人简易智力检测表等，对患者的症状表现进行测验并分析。</a:t>
            </a:r>
            <a:endParaRPr lang="en-US" sz="1800">
              <a:solidFill>
                <a:srgbClr val="555555"/>
              </a:solidFill>
              <a:latin typeface="Noto Sans SC" panose="020B0200000000000000" charset="-122"/>
              <a:ea typeface="Noto Sans SC" panose="020B0200000000000000" charset="-122"/>
              <a:cs typeface="Noto Sans SC" panose="020B0200000000000000" charset="-122"/>
              <a:sym typeface="+mn-ea"/>
            </a:endParaRPr>
          </a:p>
        </p:txBody>
      </p:sp>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24000" y="5334000"/>
            <a:ext cx="457200" cy="457200"/>
          </a:xfrm>
          <a:prstGeom prst="rect">
            <a:avLst/>
          </a:prstGeom>
        </p:spPr>
      </p:pic>
      <p:sp>
        <p:nvSpPr>
          <p:cNvPr id="10" name="AutoShape 10"/>
          <p:cNvSpPr/>
          <p:nvPr>
            <p:custDataLst>
              <p:tags r:id="rId11"/>
            </p:custDataLst>
          </p:nvPr>
        </p:nvSpPr>
        <p:spPr>
          <a:xfrm>
            <a:off x="2413000" y="5359400"/>
            <a:ext cx="8255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03 间接法</a:t>
            </a:r>
            <a:endPar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custDataLst>
              <p:tags r:id="rId12"/>
            </p:custDataLst>
          </p:nvPr>
        </p:nvSpPr>
        <p:spPr>
          <a:xfrm>
            <a:off x="2413000" y="5842000"/>
            <a:ext cx="825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sym typeface="+mn-ea"/>
              </a:rPr>
              <a:t>严重的心理障碍患者可能无法自述自身症状，可由家人和主要照看者描述患者的症状表现、持续时间等。</a:t>
            </a:r>
            <a:endParaRPr lang="en-US" sz="1800">
              <a:solidFill>
                <a:srgbClr val="555555"/>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常用评估工具</a:t>
            </a:r>
            <a:endParaRPr lang="en-US" sz="1100"/>
          </a:p>
        </p:txBody>
      </p:sp>
      <p:sp>
        <p:nvSpPr>
          <p:cNvPr id="3" name="AutoShape 3"/>
          <p:cNvSpPr/>
          <p:nvPr/>
        </p:nvSpPr>
        <p:spPr>
          <a:xfrm>
            <a:off x="1016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4" name="AutoShape 4"/>
          <p:cNvSpPr/>
          <p:nvPr/>
        </p:nvSpPr>
        <p:spPr>
          <a:xfrm>
            <a:off x="1016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70000" y="2095500"/>
            <a:ext cx="304800" cy="304800"/>
          </a:xfrm>
          <a:prstGeom prst="rect">
            <a:avLst/>
          </a:prstGeom>
        </p:spPr>
      </p:pic>
      <p:sp>
        <p:nvSpPr>
          <p:cNvPr id="6" name="AutoShape 6"/>
          <p:cNvSpPr/>
          <p:nvPr/>
        </p:nvSpPr>
        <p:spPr>
          <a:xfrm>
            <a:off x="1701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抑郁评估</a:t>
            </a:r>
            <a:endParaRPr lang="en-US" sz="1100"/>
          </a:p>
        </p:txBody>
      </p:sp>
      <p:sp>
        <p:nvSpPr>
          <p:cNvPr id="7" name="AutoShape 7"/>
          <p:cNvSpPr/>
          <p:nvPr/>
        </p:nvSpPr>
        <p:spPr>
          <a:xfrm>
            <a:off x="1270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临床常用老年抑郁量表（GDS）与康奈尔痴呆抑郁量表（CSDD）。GDS语言通俗，专为老年人设计；CSDD更适配合并认知功能障碍的群体，能有效区分抑郁症状与痴呆本身的情感表现。</a:t>
            </a:r>
            <a:endParaRPr lang="en-US" sz="1100"/>
          </a:p>
        </p:txBody>
      </p:sp>
      <p:sp>
        <p:nvSpPr>
          <p:cNvPr id="8" name="AutoShape 8"/>
          <p:cNvSpPr/>
          <p:nvPr/>
        </p:nvSpPr>
        <p:spPr>
          <a:xfrm>
            <a:off x="6604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9" name="AutoShape 9"/>
          <p:cNvSpPr/>
          <p:nvPr/>
        </p:nvSpPr>
        <p:spPr>
          <a:xfrm>
            <a:off x="6604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58000" y="2095500"/>
            <a:ext cx="304800" cy="304800"/>
          </a:xfrm>
          <a:prstGeom prst="rect">
            <a:avLst/>
          </a:prstGeom>
        </p:spPr>
      </p:pic>
      <p:sp>
        <p:nvSpPr>
          <p:cNvPr id="11" name="AutoShape 11"/>
          <p:cNvSpPr/>
          <p:nvPr/>
        </p:nvSpPr>
        <p:spPr>
          <a:xfrm>
            <a:off x="7289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焦虑评估</a:t>
            </a:r>
            <a:endParaRPr lang="en-US" sz="1100"/>
          </a:p>
        </p:txBody>
      </p:sp>
      <p:sp>
        <p:nvSpPr>
          <p:cNvPr id="12" name="AutoShape 12"/>
          <p:cNvSpPr/>
          <p:nvPr/>
        </p:nvSpPr>
        <p:spPr>
          <a:xfrm>
            <a:off x="6858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主要采用老年焦虑量表（GAI）和痴呆焦虑评定量表（RAID）。可精准识别老年人的广泛性焦虑、躯体性焦虑及认知损害引发的特定焦虑，为后续心理干预提供科学的量化参考。</a:t>
            </a:r>
            <a:endParaRPr lang="en-US" sz="1100"/>
          </a:p>
        </p:txBody>
      </p:sp>
      <p:sp>
        <p:nvSpPr>
          <p:cNvPr id="13" name="AutoShape 13"/>
          <p:cNvSpPr/>
          <p:nvPr/>
        </p:nvSpPr>
        <p:spPr>
          <a:xfrm>
            <a:off x="1016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14" name="AutoShape 14"/>
          <p:cNvSpPr/>
          <p:nvPr/>
        </p:nvSpPr>
        <p:spPr>
          <a:xfrm>
            <a:off x="1016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15"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0000" y="4635500"/>
            <a:ext cx="304800" cy="304800"/>
          </a:xfrm>
          <a:prstGeom prst="rect">
            <a:avLst/>
          </a:prstGeom>
        </p:spPr>
      </p:pic>
      <p:sp>
        <p:nvSpPr>
          <p:cNvPr id="16" name="AutoShape 16"/>
          <p:cNvSpPr/>
          <p:nvPr/>
        </p:nvSpPr>
        <p:spPr>
          <a:xfrm>
            <a:off x="1701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认知功能评估</a:t>
            </a:r>
            <a:endParaRPr lang="en-US" sz="1100"/>
          </a:p>
        </p:txBody>
      </p:sp>
      <p:sp>
        <p:nvSpPr>
          <p:cNvPr id="17" name="AutoShape 17"/>
          <p:cNvSpPr/>
          <p:nvPr/>
        </p:nvSpPr>
        <p:spPr>
          <a:xfrm>
            <a:off x="1270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简易精神状态检查量表（MMSE）是经典筛查工具，覆盖定向、记忆等维度；蒙特利尔认知评估（MoCA）对认知障碍识别更具敏感性，是早期痴呆判别与随访的重要工具。</a:t>
            </a:r>
            <a:endParaRPr lang="en-US" sz="1100"/>
          </a:p>
        </p:txBody>
      </p:sp>
      <p:sp>
        <p:nvSpPr>
          <p:cNvPr id="18" name="AutoShape 18"/>
          <p:cNvSpPr/>
          <p:nvPr/>
        </p:nvSpPr>
        <p:spPr>
          <a:xfrm>
            <a:off x="6604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19" name="AutoShape 19"/>
          <p:cNvSpPr/>
          <p:nvPr/>
        </p:nvSpPr>
        <p:spPr>
          <a:xfrm>
            <a:off x="6604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0" name="Picture 2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58000" y="4635500"/>
            <a:ext cx="304800" cy="304800"/>
          </a:xfrm>
          <a:prstGeom prst="rect">
            <a:avLst/>
          </a:prstGeom>
        </p:spPr>
      </p:pic>
      <p:sp>
        <p:nvSpPr>
          <p:cNvPr id="21" name="AutoShape 21"/>
          <p:cNvSpPr/>
          <p:nvPr/>
        </p:nvSpPr>
        <p:spPr>
          <a:xfrm>
            <a:off x="7289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精神行为症状评估</a:t>
            </a:r>
            <a:endParaRPr lang="en-US" sz="1100"/>
          </a:p>
        </p:txBody>
      </p:sp>
      <p:sp>
        <p:nvSpPr>
          <p:cNvPr id="22" name="AutoShape 22"/>
          <p:cNvSpPr/>
          <p:nvPr/>
        </p:nvSpPr>
        <p:spPr>
          <a:xfrm>
            <a:off x="6858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阿尔茨海默病行为病理评定量表（BEHAVE-AD）是核心工具，系统评定妄想、激越等行为症状，量化严重程度，帮助医护人员制定针对性的护理与干预方案。</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CF8">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2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1.4老年心理障碍患者的心理护理</a:t>
            </a:r>
            <a:endParaRPr lang="en-US" sz="1100"/>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尊重关爱</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老人</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1500">
                <a:sym typeface="+mn-ea"/>
              </a:rPr>
              <a:t>由于心理障碍患者大多</a:t>
            </a:r>
            <a:r>
              <a:rPr lang="en-US" sz="1500" b="1">
                <a:solidFill>
                  <a:srgbClr val="444444"/>
                </a:solidFill>
                <a:latin typeface="Noto Sans SC" panose="020B0200000000000000" charset="-122"/>
                <a:ea typeface="Noto Sans SC" panose="020B0200000000000000" charset="-122"/>
                <a:cs typeface="Noto Sans SC" panose="020B0200000000000000" charset="-122"/>
                <a:sym typeface="+mn-ea"/>
              </a:rPr>
              <a:t>内心敏感多疑</a:t>
            </a:r>
            <a:r>
              <a:rPr lang="zh-CN" altLang="en-US" sz="1500">
                <a:sym typeface="+mn-ea"/>
              </a:rPr>
              <a:t>，周围人正常的一句话、一个动作就可能会对其产生深刻的影响，因此，在其护理中应注意个人的言行举止，避免引起不必要的误解和矛盾。应提前了解这些患者的病情，注意护理中的禁忌，</a:t>
            </a:r>
            <a:r>
              <a:rPr lang="en-US" sz="1500" b="1">
                <a:solidFill>
                  <a:srgbClr val="444444"/>
                </a:solidFill>
                <a:latin typeface="Noto Sans SC" panose="020B0200000000000000" charset="-122"/>
                <a:ea typeface="Noto Sans SC" panose="020B0200000000000000" charset="-122"/>
                <a:cs typeface="Noto Sans SC" panose="020B0200000000000000" charset="-122"/>
                <a:sym typeface="+mn-ea"/>
              </a:rPr>
              <a:t>提前做好心理护理预案</a:t>
            </a:r>
            <a:r>
              <a:rPr lang="zh-CN" altLang="en-US" sz="1500">
                <a:sym typeface="+mn-ea"/>
              </a:rPr>
              <a:t>，面对患者的诉说要耐心倾听，关怀和体谅他们，态度要和蔼诚恳，尽量满足其合理要求。护理中不能说不礼貌或带歧视性的话语，不能表现出不耐烦的表情，应发自内心地尊重他们，避免伤害到其敏感脆弱的自尊心。</a:t>
            </a:r>
            <a:endParaRPr lang="en-US" sz="13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加强饮食管理</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1500">
                <a:sym typeface="+mn-ea"/>
              </a:rPr>
              <a:t>很多心理障碍患者生活</a:t>
            </a:r>
            <a:r>
              <a:rPr lang="en-US" sz="1500" b="1">
                <a:solidFill>
                  <a:srgbClr val="444444"/>
                </a:solidFill>
                <a:latin typeface="Noto Sans SC" panose="020B0200000000000000" charset="-122"/>
                <a:ea typeface="Noto Sans SC" panose="020B0200000000000000" charset="-122"/>
                <a:cs typeface="Noto Sans SC" panose="020B0200000000000000" charset="-122"/>
                <a:sym typeface="+mn-ea"/>
              </a:rPr>
              <a:t>自理能力下降</a:t>
            </a:r>
            <a:r>
              <a:rPr lang="zh-CN" altLang="en-US" sz="1500">
                <a:sym typeface="+mn-ea"/>
              </a:rPr>
              <a:t>，</a:t>
            </a:r>
            <a:r>
              <a:rPr lang="en-US" sz="1500" b="1">
                <a:solidFill>
                  <a:srgbClr val="444444"/>
                </a:solidFill>
                <a:latin typeface="Noto Sans SC" panose="020B0200000000000000" charset="-122"/>
                <a:ea typeface="Noto Sans SC" panose="020B0200000000000000" charset="-122"/>
                <a:cs typeface="Noto Sans SC" panose="020B0200000000000000" charset="-122"/>
                <a:sym typeface="+mn-ea"/>
              </a:rPr>
              <a:t>无法自行进食</a:t>
            </a:r>
            <a:r>
              <a:rPr lang="zh-CN" altLang="en-US" sz="1500">
                <a:sym typeface="+mn-ea"/>
              </a:rPr>
              <a:t>，因此，应加强患者的饮食管理，适当给予营养丰富的饮食。对抑郁状态下的拒食者要劝其进食，食物应兼具色香味和营养；对老年性痴呆状态下</a:t>
            </a:r>
            <a:r>
              <a:rPr lang="zh-CN" altLang="en-US" sz="1500">
                <a:solidFill>
                  <a:srgbClr val="FF0000"/>
                </a:solidFill>
                <a:sym typeface="+mn-ea"/>
              </a:rPr>
              <a:t>食欲旺盛或不知饥饱者要适当限制</a:t>
            </a:r>
            <a:r>
              <a:rPr lang="zh-CN" altLang="en-US" sz="1500">
                <a:sym typeface="+mn-ea"/>
              </a:rPr>
              <a:t>，做到</a:t>
            </a:r>
            <a:r>
              <a:rPr lang="en-US" sz="1500" b="1">
                <a:solidFill>
                  <a:srgbClr val="444444"/>
                </a:solidFill>
                <a:latin typeface="Noto Sans SC" panose="020B0200000000000000" charset="-122"/>
                <a:ea typeface="Noto Sans SC" panose="020B0200000000000000" charset="-122"/>
                <a:cs typeface="Noto Sans SC" panose="020B0200000000000000" charset="-122"/>
                <a:sym typeface="+mn-ea"/>
              </a:rPr>
              <a:t>合理定量</a:t>
            </a:r>
            <a:r>
              <a:rPr lang="zh-CN" altLang="en-US" sz="1500">
                <a:sym typeface="+mn-ea"/>
              </a:rPr>
              <a:t>，保证营养摄入。同时，给老年人的食品要以质</a:t>
            </a:r>
            <a:r>
              <a:rPr lang="zh-CN" altLang="en-US" sz="1500">
                <a:solidFill>
                  <a:srgbClr val="FF0000"/>
                </a:solidFill>
                <a:sym typeface="+mn-ea"/>
              </a:rPr>
              <a:t>软易消化为主</a:t>
            </a:r>
            <a:r>
              <a:rPr lang="zh-CN" altLang="en-US" sz="1500">
                <a:sym typeface="+mn-ea"/>
              </a:rPr>
              <a:t>，尽量</a:t>
            </a:r>
            <a:r>
              <a:rPr lang="zh-CN" altLang="en-US" sz="1500">
                <a:solidFill>
                  <a:srgbClr val="FF0000"/>
                </a:solidFill>
                <a:sym typeface="+mn-ea"/>
              </a:rPr>
              <a:t>不要吃带骨带刺的食物</a:t>
            </a:r>
            <a:r>
              <a:rPr lang="zh-CN" altLang="en-US" sz="1500">
                <a:sym typeface="+mn-ea"/>
              </a:rPr>
              <a:t>。同时要防止患者吃得太快，以免产生噎食或呛咳。</a:t>
            </a:r>
            <a:endParaRPr lang="en-US" sz="13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CF8">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906000" y="-1524000"/>
            <a:ext cx="3810000" cy="3810000"/>
          </a:xfrm>
          <a:prstGeom prst="ellipse">
            <a:avLst/>
          </a:prstGeom>
          <a:solidFill>
            <a:srgbClr val="8AAC95">
              <a:alpha val="12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270000" y="4826000"/>
            <a:ext cx="3302000" cy="3302000"/>
          </a:xfrm>
          <a:prstGeom prst="ellipse">
            <a:avLst/>
          </a:prstGeom>
          <a:solidFill>
            <a:srgbClr val="8AAC95">
              <a:alpha val="12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3E3E3E"/>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老年心理障碍护理</a:t>
            </a:r>
            <a:endParaRPr lang="en-US" sz="1100"/>
          </a:p>
        </p:txBody>
      </p:sp>
      <p:pic>
        <p:nvPicPr>
          <p:cNvPr id="5" name="Picture 5"/>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1595755"/>
            <a:ext cx="406400" cy="406400"/>
          </a:xfrm>
          <a:prstGeom prst="rect">
            <a:avLst/>
          </a:prstGeom>
        </p:spPr>
      </p:pic>
      <p:sp>
        <p:nvSpPr>
          <p:cNvPr id="6" name="AutoShape 6"/>
          <p:cNvSpPr/>
          <p:nvPr>
            <p:custDataLst>
              <p:tags r:id="rId4"/>
            </p:custDataLst>
          </p:nvPr>
        </p:nvSpPr>
        <p:spPr>
          <a:xfrm>
            <a:off x="2159000" y="1570355"/>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03 保证充足睡眠</a:t>
            </a:r>
            <a:endParaRPr lang="en-US" sz="1100"/>
          </a:p>
        </p:txBody>
      </p:sp>
      <p:sp>
        <p:nvSpPr>
          <p:cNvPr id="7" name="AutoShape 7"/>
          <p:cNvSpPr/>
          <p:nvPr>
            <p:custDataLst>
              <p:tags r:id="rId5"/>
            </p:custDataLst>
          </p:nvPr>
        </p:nvSpPr>
        <p:spPr>
          <a:xfrm>
            <a:off x="1524000" y="24765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sym typeface="+mn-ea"/>
              </a:rPr>
              <a:t>充足的睡眠对老年人身心健康具有重要的作用，应为老年人打造</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舒适、安静</a:t>
            </a:r>
            <a:r>
              <a:rPr lang="zh-CN" altLang="en-US" sz="1800">
                <a:sym typeface="+mn-ea"/>
              </a:rPr>
              <a:t>的生活环境，关注老年人的睡眠状况。为老年人进行健康睡眠教育，引导老年人</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建立良好的睡眠习惯</a:t>
            </a:r>
            <a:r>
              <a:rPr lang="zh-CN" altLang="en-US" sz="1800">
                <a:sym typeface="+mn-ea"/>
              </a:rPr>
              <a:t>，</a:t>
            </a:r>
            <a:r>
              <a:rPr lang="zh-CN" altLang="en-US" sz="1800">
                <a:solidFill>
                  <a:srgbClr val="FF0000"/>
                </a:solidFill>
                <a:highlight>
                  <a:srgbClr val="FFFF00"/>
                </a:highlight>
                <a:sym typeface="+mn-ea"/>
              </a:rPr>
              <a:t>午休以30分钟为宜</a:t>
            </a:r>
            <a:r>
              <a:rPr lang="zh-CN" altLang="en-US" sz="1800">
                <a:sym typeface="+mn-ea"/>
              </a:rPr>
              <a:t>。条件允许情况下白天适当多散步，晚餐尽量不要吃太饱，避免</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睡前喝浓茶、咖啡、酒</a:t>
            </a:r>
            <a:r>
              <a:rPr lang="zh-CN" altLang="en-US" sz="1800">
                <a:sym typeface="+mn-ea"/>
              </a:rPr>
              <a:t>等刺激性饮品，睡前</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温水泡脚</a:t>
            </a:r>
            <a:r>
              <a:rPr lang="zh-CN" altLang="en-US" sz="1800">
                <a:sym typeface="+mn-ea"/>
              </a:rPr>
              <a:t>，这些都有助于睡眠。针对神经衰弱、抑郁状态下的失眠患者，可在睡前为其进行推拿按摩或遵医嘱服用相应的药物。对认知症患者中昼夜功能紊乱的患者，应劝说其晚上到点休息，尽量不要影响其他老年人的休息。</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4774">
            <a:off x="1524004" y="3994150"/>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pic>
        <p:nvPicPr>
          <p:cNvPr id="9" name="Picture 9"/>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4000" y="4318000"/>
            <a:ext cx="406400" cy="406400"/>
          </a:xfrm>
          <a:prstGeom prst="rect">
            <a:avLst/>
          </a:prstGeom>
        </p:spPr>
      </p:pic>
      <p:sp>
        <p:nvSpPr>
          <p:cNvPr id="10" name="AutoShape 10"/>
          <p:cNvSpPr/>
          <p:nvPr>
            <p:custDataLst>
              <p:tags r:id="rId10"/>
            </p:custDataLst>
          </p:nvPr>
        </p:nvSpPr>
        <p:spPr>
          <a:xfrm>
            <a:off x="2159000" y="429260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04</a:t>
            </a:r>
            <a:r>
              <a:rPr lang="zh-CN" alt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注意安全护理</a:t>
            </a:r>
            <a:endParaRPr lang="zh-CN" alt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custDataLst>
              <p:tags r:id="rId11"/>
            </p:custDataLst>
          </p:nvPr>
        </p:nvSpPr>
        <p:spPr>
          <a:xfrm>
            <a:off x="1524000" y="48895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sym typeface="+mn-ea"/>
              </a:rPr>
              <a:t>老年人在</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抑郁、谵妄、意识狭窄或痴呆状态下</a:t>
            </a:r>
            <a:r>
              <a:rPr lang="zh-CN" altLang="en-US" sz="1800">
                <a:sym typeface="+mn-ea"/>
              </a:rPr>
              <a:t>，可能会发生各种危害自身或他人生命安全的事情，如</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跌倒、坠床、自伤或伤人、玩火、噎食、呛咳</a:t>
            </a:r>
            <a:r>
              <a:rPr lang="zh-CN" altLang="en-US" sz="1800">
                <a:sym typeface="+mn-ea"/>
              </a:rPr>
              <a:t>等意外，因此在护理中应密切关注患者动态，加强患者的安全保护，防止意外发生。对处于狂躁状态的病人要时刻跟随保护，及时</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藏好各种危险物品，防止自伤和伤人</a:t>
            </a:r>
            <a:r>
              <a:rPr lang="zh-CN" altLang="en-US" sz="1800">
                <a:sym typeface="+mn-ea"/>
              </a:rPr>
              <a:t>。</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CF8">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906000" y="-1524000"/>
            <a:ext cx="3810000" cy="3810000"/>
          </a:xfrm>
          <a:prstGeom prst="ellipse">
            <a:avLst/>
          </a:prstGeom>
          <a:solidFill>
            <a:srgbClr val="8AAC95">
              <a:alpha val="12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270000" y="4826000"/>
            <a:ext cx="3302000" cy="3302000"/>
          </a:xfrm>
          <a:prstGeom prst="ellipse">
            <a:avLst/>
          </a:prstGeom>
          <a:solidFill>
            <a:srgbClr val="8AAC95">
              <a:alpha val="12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3E3E3E"/>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老年心理障碍护理</a:t>
            </a:r>
            <a:endParaRPr lang="en-US" sz="1100"/>
          </a:p>
        </p:txBody>
      </p:sp>
      <p:pic>
        <p:nvPicPr>
          <p:cNvPr id="5" name="Picture 5"/>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1595755"/>
            <a:ext cx="406400" cy="406400"/>
          </a:xfrm>
          <a:prstGeom prst="rect">
            <a:avLst/>
          </a:prstGeom>
        </p:spPr>
      </p:pic>
      <p:sp>
        <p:nvSpPr>
          <p:cNvPr id="6" name="AutoShape 6"/>
          <p:cNvSpPr/>
          <p:nvPr>
            <p:custDataLst>
              <p:tags r:id="rId4"/>
            </p:custDataLst>
          </p:nvPr>
        </p:nvSpPr>
        <p:spPr>
          <a:xfrm>
            <a:off x="2159000" y="1570355"/>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预防并发感染</a:t>
            </a:r>
            <a:endParaRPr lang="zh-CN" alt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5"/>
            </p:custDataLst>
          </p:nvPr>
        </p:nvSpPr>
        <p:spPr>
          <a:xfrm>
            <a:off x="1524000" y="24765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sym typeface="+mn-ea"/>
              </a:rPr>
              <a:t>老年期心理障碍患者中有很大一部分随着年龄增长和病情加重，</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生活自理能力很差</a:t>
            </a:r>
            <a:r>
              <a:rPr lang="zh-CN" altLang="en-US" sz="1800">
                <a:sym typeface="+mn-ea"/>
              </a:rPr>
              <a:t>，</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大小便失禁、卧床不起</a:t>
            </a:r>
            <a:r>
              <a:rPr lang="zh-CN" altLang="en-US" sz="1800">
                <a:sym typeface="+mn-ea"/>
              </a:rPr>
              <a:t>，这时需要注意做好老年人的基础护理，做好老年人的清洁护理，定期为患者</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洗澡、更衣和理发，两小时翻一次身，预防压疮等并发症</a:t>
            </a:r>
            <a:r>
              <a:rPr lang="zh-CN" altLang="en-US" sz="1800">
                <a:sym typeface="+mn-ea"/>
              </a:rPr>
              <a:t>的发生。</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4774">
            <a:off x="1524004" y="3994150"/>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pic>
        <p:nvPicPr>
          <p:cNvPr id="9" name="Picture 9"/>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4000" y="4318000"/>
            <a:ext cx="406400" cy="406400"/>
          </a:xfrm>
          <a:prstGeom prst="rect">
            <a:avLst/>
          </a:prstGeom>
        </p:spPr>
      </p:pic>
      <p:sp>
        <p:nvSpPr>
          <p:cNvPr id="10" name="AutoShape 10"/>
          <p:cNvSpPr/>
          <p:nvPr>
            <p:custDataLst>
              <p:tags r:id="rId10"/>
            </p:custDataLst>
          </p:nvPr>
        </p:nvSpPr>
        <p:spPr>
          <a:xfrm>
            <a:off x="2159000" y="429260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06 </a:t>
            </a:r>
            <a:r>
              <a:rPr lang="en-US" sz="2000" b="1">
                <a:solidFill>
                  <a:srgbClr val="4A6252"/>
                </a:solidFill>
                <a:latin typeface="Noto Sans SC" panose="020B0200000000000000" charset="-122"/>
                <a:ea typeface="Noto Sans SC" panose="020B0200000000000000" charset="-122"/>
                <a:cs typeface="Noto Sans SC" panose="020B0200000000000000" charset="-122"/>
                <a:sym typeface="+mn-ea"/>
              </a:rPr>
              <a:t>开展行为和文娱治疗</a:t>
            </a:r>
            <a:endPar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custDataLst>
              <p:tags r:id="rId11"/>
            </p:custDataLst>
          </p:nvPr>
        </p:nvSpPr>
        <p:spPr>
          <a:xfrm>
            <a:off x="1524000" y="4889500"/>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sym typeface="+mn-ea"/>
              </a:rPr>
              <a:t>行为疗法在心理障碍治疗中被广泛运用，可以帮助患者在</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一定范围内提高生活自理能力</a:t>
            </a:r>
            <a:r>
              <a:rPr lang="zh-CN" altLang="en-US" sz="1800">
                <a:sym typeface="+mn-ea"/>
              </a:rPr>
              <a:t>，体验到自我价值和自尊心。在护理中可以手把手教会部分</a:t>
            </a:r>
            <a:r>
              <a:rPr lang="en-US" sz="1800" b="1">
                <a:solidFill>
                  <a:srgbClr val="595959"/>
                </a:solidFill>
                <a:latin typeface="Noto Sans SC" panose="020B0200000000000000" charset="-122"/>
                <a:ea typeface="Noto Sans SC" panose="020B0200000000000000" charset="-122"/>
                <a:cs typeface="Noto Sans SC" panose="020B0200000000000000" charset="-122"/>
                <a:sym typeface="+mn-ea"/>
              </a:rPr>
              <a:t>康复期老人刷牙、洗脸、吃饭，做简单家务</a:t>
            </a:r>
            <a:r>
              <a:rPr lang="zh-CN" altLang="en-US" sz="1800">
                <a:sym typeface="+mn-ea"/>
              </a:rPr>
              <a:t>，教会他们如何与他人打交道。还可以鼓励老年人适当参加文娱活动，在活动中感受他人的关心和爱护。</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BF9">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1.本任务的案例中护理员小王遇到了哪些老年人常见的心理障碍？她是如何应对的？</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2.请谈一谈本任务的案例给你哪些启示，并说明应如何加强自身职业素养。</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5" name="AutoShape 15"/>
          <p:cNvSpPr/>
          <p:nvPr/>
        </p:nvSpPr>
        <p:spPr>
          <a:xfrm>
            <a:off x="1016000" y="5588000"/>
            <a:ext cx="10160000" cy="762000"/>
          </a:xfrm>
          <a:prstGeom prst="roundRect">
            <a:avLst>
              <a:gd name="adj" fmla="val 0"/>
            </a:avLst>
          </a:prstGeom>
          <a:solidFill>
            <a:srgbClr val="8AAC99">
              <a:alpha val="1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270000" y="5740400"/>
            <a:ext cx="9779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5A7C6A"/>
                </a:solidFill>
                <a:latin typeface="Noto Sans SC" panose="020B0200000000000000" charset="-122"/>
                <a:ea typeface="Noto Sans SC" panose="020B0200000000000000" charset="-122"/>
                <a:cs typeface="Noto Sans SC" panose="020B0200000000000000" charset="-122"/>
                <a:sym typeface="Noto Sans SC" panose="020B0200000000000000" charset="-122"/>
              </a:rPr>
              <a:t>💡 温馨提示：</a:t>
            </a:r>
            <a:r>
              <a:rPr lang="en-US" sz="1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请结合理论知识与现实照护场景撰写，重点突出方案的可行性与人文温度。下节课我们将进行分组分享与现场点评，期待大家的独到见解！</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000">
                <a:sym typeface="+mn-ea"/>
              </a:rPr>
              <a:t>根据情境案例，分析老年心理障碍的症状，思考小王护理员的事迹给你哪些启发。小王是某养老机构的护理员，已经有三年工作经验了。她说工作中最难护理的是身患心理障碍的老人。有的老人严重焦虑，会不停地按铃，呼唤护理员服务;有的悲观抑郁，有自杀倾向和行为，需要严密观察，其房间内不能有任何危险物品;有的记忆力严重下降，一不小心就会迷路、走丢，经常会就一件事反复询问;有的老人会比较偏执，脾气火爆，动不动就去告他们;还有的老人有暴力倾向，经常会打人、骂人。记得有一次她陪伴一位爷爷去做康复，刚刚说"爷爷，康复时间到了”，那位爷爷就打了她一巴掌，嚷嚷着说“我不去做康复，你是坏人”。她第一次遇到这种情况，当时人都蒙了，但是经过专业教育的她知道，不能和老人计较，不能一走了之，更不能打回去。她忍着痛，耐心和老人说“爷爷，我知道康复训练会有些痛，但医生说了只有按时训练，你的病才能好转，等功能恢复了，你就可以自己去做很多事情了”......工作中小王经历了很多事情，但不管如何，她都时刻记得作为护理员的职责。她的努力得到了养老院老人及领导的认可，被评为单位的最美护理员，获得优秀员工称号，并在年会上做为获奖代表发言。</a:t>
            </a:r>
            <a:endParaRPr lang="en-US" sz="1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掌握老年心理障碍的常见症状表现</a:t>
            </a: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600"/>
          </a:p>
          <a:p>
            <a:pPr marL="0" indent="0" algn="l">
              <a:lnSpc>
                <a:spcPct val="125000"/>
              </a:lnSpc>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掌握老年心理障碍的评估</a:t>
            </a:r>
            <a:endPar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能分析影响老年心理障碍的因素</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能对老年心理障碍患者进行心理护理</a:t>
            </a:r>
            <a:endPar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a:sym typeface="+mn-ea"/>
              </a:rPr>
              <a:t>培养耐心细致、勤奋好学的态度</a:t>
            </a: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a:p>
          <a:p>
            <a:pPr marL="0" indent="0" algn="l">
              <a:lnSpc>
                <a:spcPct val="125000"/>
              </a:lnSpc>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a:sym typeface="+mn-ea"/>
              </a:rPr>
              <a:t>培养关爱老人、认真负责的意识</a:t>
            </a: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a:sym typeface="+mn-ea"/>
              </a:rPr>
              <a:t>培养科学严谨、合理分析的意识</a:t>
            </a: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18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sym typeface="+mn-ea"/>
              </a:rPr>
              <a:t>培养爱岗敬业、尊老助老的意识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5"/>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6"/>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7"/>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8"/>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9"/>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30"/>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1"/>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2"/>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3"/>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sym typeface="+mn-ea"/>
              </a:rPr>
              <a:t>重点:老年心理障碍的评估。</a:t>
            </a:r>
            <a:endParaRPr lang="zh-CN" altLang="en-US" sz="1800"/>
          </a:p>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a:sym typeface="+mn-ea"/>
              </a:rPr>
              <a:t>难点:能对老年心理障碍患者进行护理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老年心理障碍概述</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老年心理障碍的定义</a:t>
            </a:r>
            <a:endParaRPr lang="zh-CN" altLang="en-US" sz="2400"/>
          </a:p>
          <a:p>
            <a:pPr marL="0" indent="0" algn="l">
              <a:lnSpc>
                <a:spcPct val="117000"/>
              </a:lnSpc>
              <a:defRPr/>
            </a:pP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人的心理有正常和异常之分，在许多情况下，两者有着实质性的差异。老年心理障碍是指老年人由于</a:t>
            </a:r>
            <a:r>
              <a:rPr lang="en-US" sz="2400">
                <a:solidFill>
                  <a:srgbClr val="57534E"/>
                </a:solidFill>
                <a:highlight>
                  <a:srgbClr val="FFFF00"/>
                </a:highlight>
                <a:latin typeface="Noto Sans SC" panose="020B0200000000000000" charset="-122"/>
                <a:ea typeface="Noto Sans SC" panose="020B0200000000000000" charset="-122"/>
                <a:cs typeface="Noto Sans SC" panose="020B0200000000000000" charset="-122"/>
                <a:sym typeface="+mn-ea"/>
              </a:rPr>
              <a:t>生理、心理方面</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的衰退以及其他因素引起的</a:t>
            </a:r>
            <a:r>
              <a:rPr lang="en-US" sz="2400">
                <a:solidFill>
                  <a:srgbClr val="FF0000"/>
                </a:solidFill>
                <a:latin typeface="Noto Sans SC" panose="020B0200000000000000" charset="-122"/>
                <a:ea typeface="Noto Sans SC" panose="020B0200000000000000" charset="-122"/>
                <a:cs typeface="Noto Sans SC" panose="020B0200000000000000" charset="-122"/>
                <a:sym typeface="+mn-ea"/>
              </a:rPr>
              <a:t>行为异常、言语倒错、情绪不稳等</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症状。心理障碍已成为老年群体中常见和多发的疾病，而且患病情况往往随着</a:t>
            </a:r>
            <a:r>
              <a:rPr lang="en-US" sz="2400">
                <a:solidFill>
                  <a:srgbClr val="57534E"/>
                </a:solidFill>
                <a:highlight>
                  <a:srgbClr val="FFFF00"/>
                </a:highlight>
                <a:latin typeface="Noto Sans SC" panose="020B0200000000000000" charset="-122"/>
                <a:ea typeface="Noto Sans SC" panose="020B0200000000000000" charset="-122"/>
                <a:cs typeface="Noto Sans SC" panose="020B0200000000000000" charset="-122"/>
                <a:sym typeface="+mn-ea"/>
              </a:rPr>
              <a:t>年龄</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增长而</a:t>
            </a:r>
            <a:r>
              <a:rPr lang="en-US" sz="2400">
                <a:solidFill>
                  <a:srgbClr val="57534E"/>
                </a:solidFill>
                <a:highlight>
                  <a:srgbClr val="FFFF00"/>
                </a:highlight>
                <a:latin typeface="Noto Sans SC" panose="020B0200000000000000" charset="-122"/>
                <a:ea typeface="Noto Sans SC" panose="020B0200000000000000" charset="-122"/>
                <a:cs typeface="Noto Sans SC" panose="020B0200000000000000" charset="-122"/>
                <a:sym typeface="+mn-ea"/>
              </a:rPr>
              <a:t>增加</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，老年人的心理障碍会给其身心健康和晚年生活质量带来不良后果。</a:t>
            </a:r>
            <a:endParaRPr 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CF8">
            <a:alpha val="100000"/>
          </a:srgbClr>
        </a:solidFill>
        <a:effectLst/>
      </p:bgPr>
    </p:bg>
    <p:spTree>
      <p:nvGrpSpPr>
        <p:cNvPr id="1" name=""/>
        <p:cNvGrpSpPr/>
        <p:nvPr/>
      </p:nvGrpSpPr>
      <p:grpSpPr>
        <a:xfrm>
          <a:off x="0" y="0"/>
          <a:ext cx="0" cy="0"/>
          <a:chOff x="0" y="0"/>
          <a:chExt cx="0" cy="0"/>
        </a:xfrm>
      </p:grpSpPr>
      <p:sp>
        <p:nvSpPr>
          <p:cNvPr id="30" name="AutoShape 5"/>
          <p:cNvSpPr/>
          <p:nvPr>
            <p:custDataLst>
              <p:tags r:id="rId1"/>
            </p:custDataLst>
          </p:nvPr>
        </p:nvSpPr>
        <p:spPr>
          <a:xfrm>
            <a:off x="8128000" y="1310640"/>
            <a:ext cx="3048000" cy="471043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8" name="AutoShape 5"/>
          <p:cNvSpPr/>
          <p:nvPr>
            <p:custDataLst>
              <p:tags r:id="rId2"/>
            </p:custDataLst>
          </p:nvPr>
        </p:nvSpPr>
        <p:spPr>
          <a:xfrm>
            <a:off x="4470400" y="1310640"/>
            <a:ext cx="3048000" cy="440436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 老年心理障碍的分类</a:t>
            </a:r>
            <a:endParaRPr lang="en-US" sz="1100"/>
          </a:p>
        </p:txBody>
      </p:sp>
      <p:sp>
        <p:nvSpPr>
          <p:cNvPr id="5" name="AutoShape 5"/>
          <p:cNvSpPr/>
          <p:nvPr>
            <p:custDataLst>
              <p:tags r:id="rId3"/>
            </p:custDataLst>
          </p:nvPr>
        </p:nvSpPr>
        <p:spPr>
          <a:xfrm>
            <a:off x="1016000" y="1310640"/>
            <a:ext cx="3048000" cy="440436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6" name="AutoShape 6"/>
          <p:cNvSpPr/>
          <p:nvPr>
            <p:custDataLst>
              <p:tags r:id="rId4"/>
            </p:custDataLst>
          </p:nvPr>
        </p:nvSpPr>
        <p:spPr>
          <a:xfrm>
            <a:off x="1059815"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8400" y="1440180"/>
            <a:ext cx="406400" cy="406400"/>
          </a:xfrm>
          <a:prstGeom prst="rect">
            <a:avLst/>
          </a:prstGeom>
        </p:spPr>
      </p:pic>
      <p:sp>
        <p:nvSpPr>
          <p:cNvPr id="8" name="AutoShape 8"/>
          <p:cNvSpPr/>
          <p:nvPr>
            <p:custDataLst>
              <p:tags r:id="rId8"/>
            </p:custDataLst>
          </p:nvPr>
        </p:nvSpPr>
        <p:spPr>
          <a:xfrm>
            <a:off x="1676400" y="1460500"/>
            <a:ext cx="2286000" cy="4445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2000" b="1">
                <a:solidFill>
                  <a:srgbClr val="464641"/>
                </a:solidFill>
                <a:latin typeface="Noto Sans SC" panose="020B0200000000000000" charset="-122"/>
                <a:ea typeface="Noto Sans SC" panose="020B0200000000000000" charset="-122"/>
                <a:cs typeface="Noto Sans SC" panose="020B0200000000000000" charset="-122"/>
                <a:sym typeface="+mn-ea"/>
              </a:rPr>
              <a:t>重度心理障碍</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9" name="AutoShape 9"/>
          <p:cNvSpPr/>
          <p:nvPr>
            <p:custDataLst>
              <p:tags r:id="rId9"/>
            </p:custDataLst>
          </p:nvPr>
        </p:nvSpPr>
        <p:spPr>
          <a:xfrm>
            <a:off x="1270000" y="2002790"/>
            <a:ext cx="2540000" cy="123253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a:solidFill>
                  <a:srgbClr val="595959"/>
                </a:solidFill>
                <a:latin typeface="Noto Sans SC" panose="020B0200000000000000" charset="-122"/>
                <a:ea typeface="Noto Sans SC" panose="020B0200000000000000" charset="-122"/>
                <a:cs typeface="Noto Sans SC" panose="020B0200000000000000" charset="-122"/>
                <a:sym typeface="+mn-ea"/>
              </a:rPr>
              <a:t>指患者具有明显的</a:t>
            </a:r>
            <a:r>
              <a:rPr lang="en-US" sz="1600" b="1">
                <a:solidFill>
                  <a:srgbClr val="8AA891"/>
                </a:solidFill>
                <a:highlight>
                  <a:srgbClr val="FFFF00"/>
                </a:highlight>
                <a:latin typeface="Noto Sans SC" panose="020B0200000000000000" charset="-122"/>
                <a:ea typeface="Noto Sans SC" panose="020B0200000000000000" charset="-122"/>
                <a:cs typeface="Noto Sans SC" panose="020B0200000000000000" charset="-122"/>
                <a:sym typeface="+mn-ea"/>
              </a:rPr>
              <a:t>精神病症状</a:t>
            </a:r>
            <a:r>
              <a:rPr lang="en-US" sz="1600">
                <a:solidFill>
                  <a:srgbClr val="595959"/>
                </a:solidFill>
                <a:latin typeface="Noto Sans SC" panose="020B0200000000000000" charset="-122"/>
                <a:ea typeface="Noto Sans SC" panose="020B0200000000000000" charset="-122"/>
                <a:cs typeface="Noto Sans SC" panose="020B0200000000000000" charset="-122"/>
                <a:sym typeface="+mn-ea"/>
              </a:rPr>
              <a:t>，如</a:t>
            </a:r>
            <a:r>
              <a:rPr lang="en-US" sz="1600" b="1">
                <a:solidFill>
                  <a:srgbClr val="8AA891"/>
                </a:solidFill>
                <a:highlight>
                  <a:srgbClr val="FFFF00"/>
                </a:highlight>
                <a:latin typeface="Noto Sans SC" panose="020B0200000000000000" charset="-122"/>
                <a:ea typeface="Noto Sans SC" panose="020B0200000000000000" charset="-122"/>
                <a:cs typeface="Noto Sans SC" panose="020B0200000000000000" charset="-122"/>
                <a:sym typeface="+mn-ea"/>
              </a:rPr>
              <a:t>幻觉、妄想、行为异常</a:t>
            </a:r>
            <a:r>
              <a:rPr lang="en-US" sz="1600">
                <a:solidFill>
                  <a:srgbClr val="595959"/>
                </a:solidFill>
                <a:latin typeface="Noto Sans SC" panose="020B0200000000000000" charset="-122"/>
                <a:ea typeface="Noto Sans SC" panose="020B0200000000000000" charset="-122"/>
                <a:cs typeface="Noto Sans SC" panose="020B0200000000000000" charset="-122"/>
                <a:sym typeface="+mn-ea"/>
              </a:rPr>
              <a:t>，</a:t>
            </a:r>
            <a:r>
              <a:rPr lang="en-US" sz="1600">
                <a:solidFill>
                  <a:srgbClr val="FF0000"/>
                </a:solidFill>
                <a:latin typeface="Noto Sans SC" panose="020B0200000000000000" charset="-122"/>
                <a:ea typeface="Noto Sans SC" panose="020B0200000000000000" charset="-122"/>
                <a:cs typeface="Noto Sans SC" panose="020B0200000000000000" charset="-122"/>
                <a:sym typeface="+mn-ea"/>
              </a:rPr>
              <a:t>不能适应</a:t>
            </a:r>
            <a:r>
              <a:rPr lang="en-US" sz="1600" b="1">
                <a:solidFill>
                  <a:srgbClr val="FF0000"/>
                </a:solidFill>
                <a:latin typeface="Noto Sans SC" panose="020B0200000000000000" charset="-122"/>
                <a:ea typeface="Noto Sans SC" panose="020B0200000000000000" charset="-122"/>
                <a:cs typeface="Noto Sans SC" panose="020B0200000000000000" charset="-122"/>
                <a:sym typeface="+mn-ea"/>
              </a:rPr>
              <a:t>生活</a:t>
            </a:r>
            <a:r>
              <a:rPr lang="en-US" sz="1600">
                <a:solidFill>
                  <a:srgbClr val="595959"/>
                </a:solidFill>
                <a:latin typeface="Noto Sans SC" panose="020B0200000000000000" charset="-122"/>
                <a:ea typeface="Noto Sans SC" panose="020B0200000000000000" charset="-122"/>
                <a:cs typeface="Noto Sans SC" panose="020B0200000000000000" charset="-122"/>
                <a:sym typeface="+mn-ea"/>
              </a:rPr>
              <a:t>，并对自身疾病缺乏</a:t>
            </a:r>
            <a:r>
              <a:rPr lang="en-US" sz="1600">
                <a:solidFill>
                  <a:srgbClr val="FF0000"/>
                </a:solidFill>
                <a:latin typeface="Noto Sans SC" panose="020B0200000000000000" charset="-122"/>
                <a:ea typeface="Noto Sans SC" panose="020B0200000000000000" charset="-122"/>
                <a:cs typeface="Noto Sans SC" panose="020B0200000000000000" charset="-122"/>
                <a:sym typeface="+mn-ea"/>
              </a:rPr>
              <a:t>正确的认识和判断能力</a:t>
            </a:r>
            <a:r>
              <a:rPr lang="en-US" sz="1600">
                <a:solidFill>
                  <a:srgbClr val="595959"/>
                </a:solidFill>
                <a:latin typeface="Noto Sans SC" panose="020B0200000000000000" charset="-122"/>
                <a:ea typeface="Noto Sans SC" panose="020B0200000000000000" charset="-122"/>
                <a:cs typeface="Noto Sans SC" panose="020B0200000000000000" charset="-122"/>
                <a:sym typeface="+mn-ea"/>
              </a:rPr>
              <a:t>。</a:t>
            </a:r>
            <a:endParaRPr lang="en-US" sz="16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10"/>
            </p:custDataLst>
          </p:nvPr>
        </p:nvSpPr>
        <p:spPr>
          <a:xfrm>
            <a:off x="1270000" y="4010025"/>
            <a:ext cx="2540000" cy="1450975"/>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200">
                <a:solidFill>
                  <a:srgbClr val="595959"/>
                </a:solidFill>
                <a:latin typeface="Noto Sans SC" panose="020B0200000000000000" charset="-122"/>
                <a:ea typeface="Noto Sans SC" panose="020B0200000000000000" charset="-122"/>
                <a:cs typeface="Noto Sans SC" panose="020B0200000000000000" charset="-122"/>
                <a:sym typeface="+mn-ea"/>
              </a:rPr>
              <a:t>指患者</a:t>
            </a:r>
            <a:r>
              <a:rPr lang="en-US" sz="1300" b="1">
                <a:solidFill>
                  <a:srgbClr val="8AA891"/>
                </a:solidFill>
                <a:highlight>
                  <a:srgbClr val="FFFF00"/>
                </a:highlight>
                <a:latin typeface="Noto Sans SC" panose="020B0200000000000000" charset="-122"/>
                <a:ea typeface="Noto Sans SC" panose="020B0200000000000000" charset="-122"/>
                <a:cs typeface="Noto Sans SC" panose="020B0200000000000000" charset="-122"/>
                <a:sym typeface="+mn-ea"/>
              </a:rPr>
              <a:t>无严重而持久的心理异常</a:t>
            </a:r>
            <a:r>
              <a:rPr lang="en-US" sz="1200">
                <a:solidFill>
                  <a:srgbClr val="595959"/>
                </a:solidFill>
                <a:latin typeface="Noto Sans SC" panose="020B0200000000000000" charset="-122"/>
                <a:ea typeface="Noto Sans SC" panose="020B0200000000000000" charset="-122"/>
                <a:cs typeface="Noto Sans SC" panose="020B0200000000000000" charset="-122"/>
                <a:sym typeface="+mn-ea"/>
              </a:rPr>
              <a:t>，尚</a:t>
            </a:r>
            <a:r>
              <a:rPr lang="en-US" sz="1600">
                <a:solidFill>
                  <a:srgbClr val="FF0000"/>
                </a:solidFill>
                <a:latin typeface="Noto Sans SC" panose="020B0200000000000000" charset="-122"/>
                <a:ea typeface="Noto Sans SC" panose="020B0200000000000000" charset="-122"/>
                <a:cs typeface="Noto Sans SC" panose="020B0200000000000000" charset="-122"/>
                <a:sym typeface="+mn-ea"/>
              </a:rPr>
              <a:t>能适应社会生活</a:t>
            </a:r>
            <a:r>
              <a:rPr lang="en-US" sz="1200">
                <a:solidFill>
                  <a:srgbClr val="595959"/>
                </a:solidFill>
                <a:latin typeface="Noto Sans SC" panose="020B0200000000000000" charset="-122"/>
                <a:ea typeface="Noto Sans SC" panose="020B0200000000000000" charset="-122"/>
                <a:cs typeface="Noto Sans SC" panose="020B0200000000000000" charset="-122"/>
                <a:sym typeface="+mn-ea"/>
              </a:rPr>
              <a:t>，对自身疾病有一定的认识能力，大多有求治的欲望等，如</a:t>
            </a:r>
            <a:r>
              <a:rPr lang="en-US" sz="1300" b="1">
                <a:solidFill>
                  <a:srgbClr val="8AA891"/>
                </a:solidFill>
                <a:latin typeface="Noto Sans SC" panose="020B0200000000000000" charset="-122"/>
                <a:ea typeface="Noto Sans SC" panose="020B0200000000000000" charset="-122"/>
                <a:cs typeface="Noto Sans SC" panose="020B0200000000000000" charset="-122"/>
                <a:sym typeface="+mn-ea"/>
              </a:rPr>
              <a:t>神经衰弱、焦虑症、抑郁症、疑病症、恐怖症</a:t>
            </a:r>
            <a:r>
              <a:rPr lang="en-US" sz="1200">
                <a:solidFill>
                  <a:srgbClr val="595959"/>
                </a:solidFill>
                <a:latin typeface="Noto Sans SC" panose="020B0200000000000000" charset="-122"/>
                <a:ea typeface="Noto Sans SC" panose="020B0200000000000000" charset="-122"/>
                <a:cs typeface="Noto Sans SC" panose="020B0200000000000000" charset="-122"/>
                <a:sym typeface="+mn-ea"/>
              </a:rPr>
              <a:t>等神经官能症以及心因性反应等</a:t>
            </a:r>
            <a:endParaRPr lang="en-US" sz="1200">
              <a:solidFill>
                <a:srgbClr val="595959"/>
              </a:solidFill>
              <a:latin typeface="Noto Sans SC" panose="020B0200000000000000" charset="-122"/>
              <a:ea typeface="Noto Sans SC" panose="020B0200000000000000" charset="-122"/>
              <a:cs typeface="Noto Sans SC" panose="020B0200000000000000" charset="-122"/>
            </a:endParaR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17720" y="1440180"/>
            <a:ext cx="406400" cy="406400"/>
          </a:xfrm>
          <a:prstGeom prst="rect">
            <a:avLst/>
          </a:prstGeom>
        </p:spPr>
      </p:pic>
      <p:sp>
        <p:nvSpPr>
          <p:cNvPr id="14" name="AutoShape 14"/>
          <p:cNvSpPr/>
          <p:nvPr>
            <p:custDataLst>
              <p:tags r:id="rId14"/>
            </p:custDataLst>
          </p:nvPr>
        </p:nvSpPr>
        <p:spPr>
          <a:xfrm>
            <a:off x="5062220" y="1460500"/>
            <a:ext cx="249428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a:solidFill>
                  <a:srgbClr val="464641"/>
                </a:solidFill>
                <a:latin typeface="Noto Sans SC" panose="020B0200000000000000" charset="-122"/>
                <a:ea typeface="Noto Sans SC" panose="020B0200000000000000" charset="-122"/>
                <a:cs typeface="Noto Sans SC" panose="020B0200000000000000" charset="-122"/>
                <a:sym typeface="+mn-ea"/>
              </a:rPr>
              <a:t>大脑疾患和躯体缺陷时导致的心理障碍</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custDataLst>
              <p:tags r:id="rId15"/>
            </p:custDataLst>
          </p:nvPr>
        </p:nvSpPr>
        <p:spPr>
          <a:xfrm>
            <a:off x="4704080" y="2606040"/>
            <a:ext cx="2529840" cy="21653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包括</a:t>
            </a:r>
            <a:r>
              <a:rPr lang="en-US" sz="1800" b="1">
                <a:solidFill>
                  <a:srgbClr val="8AA891"/>
                </a:solidFill>
                <a:latin typeface="Noto Sans SC" panose="020B0200000000000000" charset="-122"/>
                <a:ea typeface="Noto Sans SC" panose="020B0200000000000000" charset="-122"/>
                <a:cs typeface="Noto Sans SC" panose="020B0200000000000000" charset="-122"/>
                <a:sym typeface="+mn-ea"/>
              </a:rPr>
              <a:t>中毒性精神病、感染性精神病、脑器质性精神病</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、颅内感染/肿瘤、颅脑损伤、癫痫等所伴发的精神障碍、老年性精神病、精神发育不全、身体残疾(如聋、哑、盲、跛等)出现心理障碍。</a:t>
            </a:r>
            <a:endParaRPr lang="zh-CN" altLang="en-US" sz="1600"/>
          </a:p>
          <a:p>
            <a:pPr marL="0" indent="0" algn="l">
              <a:lnSpc>
                <a:spcPct val="108000"/>
              </a:lnSpc>
              <a:defRPr/>
            </a:pPr>
            <a:endParaRPr lang="zh-CN" altLang="en-US" sz="1600"/>
          </a:p>
        </p:txBody>
      </p:sp>
      <p:pic>
        <p:nvPicPr>
          <p:cNvPr id="19" name="Picture 19"/>
          <p:cNvPicPr>
            <a:picLocks noChangeAspect="1"/>
          </p:cNvPicPr>
          <p:nvPr>
            <p:custDataLst>
              <p:tags r:id="rId16"/>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289290" y="1440180"/>
            <a:ext cx="406400" cy="406400"/>
          </a:xfrm>
          <a:prstGeom prst="rect">
            <a:avLst/>
          </a:prstGeom>
        </p:spPr>
      </p:pic>
      <p:sp>
        <p:nvSpPr>
          <p:cNvPr id="20" name="AutoShape 20"/>
          <p:cNvSpPr/>
          <p:nvPr>
            <p:custDataLst>
              <p:tags r:id="rId19"/>
            </p:custDataLst>
          </p:nvPr>
        </p:nvSpPr>
        <p:spPr>
          <a:xfrm>
            <a:off x="8775700" y="1460500"/>
            <a:ext cx="24003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a:solidFill>
                  <a:srgbClr val="464641"/>
                </a:solidFill>
                <a:latin typeface="Noto Sans SC" panose="020B0200000000000000" charset="-122"/>
                <a:ea typeface="Noto Sans SC" panose="020B0200000000000000" charset="-122"/>
                <a:cs typeface="Noto Sans SC" panose="020B0200000000000000" charset="-122"/>
                <a:sym typeface="+mn-ea"/>
              </a:rPr>
              <a:t>特殊条件的心理障碍</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sp>
        <p:nvSpPr>
          <p:cNvPr id="21" name="AutoShape 21"/>
          <p:cNvSpPr/>
          <p:nvPr>
            <p:custDataLst>
              <p:tags r:id="rId20"/>
            </p:custDataLst>
          </p:nvPr>
        </p:nvSpPr>
        <p:spPr>
          <a:xfrm>
            <a:off x="8382000" y="2473325"/>
            <a:ext cx="254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1400">
                <a:sym typeface="+mn-ea"/>
              </a:rPr>
              <a:t>包括以下三种，</a:t>
            </a:r>
            <a:endParaRPr lang="zh-CN" altLang="en-US" sz="1400">
              <a:sym typeface="+mn-ea"/>
            </a:endParaRPr>
          </a:p>
          <a:p>
            <a:pPr marL="0" indent="0" algn="l">
              <a:lnSpc>
                <a:spcPct val="108000"/>
              </a:lnSpc>
              <a:defRPr/>
            </a:pPr>
            <a:r>
              <a:rPr lang="zh-CN" altLang="en-US" sz="1400">
                <a:sym typeface="+mn-ea"/>
              </a:rPr>
              <a:t>一是</a:t>
            </a:r>
            <a:r>
              <a:rPr lang="zh-CN" altLang="en-US" sz="1400">
                <a:solidFill>
                  <a:srgbClr val="FF0000"/>
                </a:solidFill>
                <a:highlight>
                  <a:srgbClr val="FFFF00"/>
                </a:highlight>
                <a:sym typeface="+mn-ea"/>
              </a:rPr>
              <a:t>某些药物、致幻</a:t>
            </a:r>
            <a:r>
              <a:rPr lang="zh-CN" altLang="en-US" sz="1400">
                <a:sym typeface="+mn-ea"/>
              </a:rPr>
              <a:t>剂引起的</a:t>
            </a:r>
            <a:r>
              <a:rPr lang="en-US" sz="1400" b="1">
                <a:solidFill>
                  <a:srgbClr val="8AA891"/>
                </a:solidFill>
                <a:latin typeface="Noto Sans SC" panose="020B0200000000000000" charset="-122"/>
                <a:ea typeface="Noto Sans SC" panose="020B0200000000000000" charset="-122"/>
                <a:cs typeface="Noto Sans SC" panose="020B0200000000000000" charset="-122"/>
                <a:sym typeface="+mn-ea"/>
              </a:rPr>
              <a:t>心理障碍</a:t>
            </a:r>
            <a:endParaRPr lang="en-US" sz="1400" b="1">
              <a:solidFill>
                <a:srgbClr val="8AA891"/>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8000"/>
              </a:lnSpc>
              <a:defRPr/>
            </a:pPr>
            <a:r>
              <a:rPr lang="zh-CN" altLang="en-US" sz="1400">
                <a:sym typeface="+mn-ea"/>
              </a:rPr>
              <a:t>二是</a:t>
            </a:r>
            <a:r>
              <a:rPr lang="zh-CN" altLang="en-US" sz="1400">
                <a:solidFill>
                  <a:srgbClr val="FF0000"/>
                </a:solidFill>
                <a:highlight>
                  <a:srgbClr val="FFFF00"/>
                </a:highlight>
                <a:sym typeface="+mn-ea"/>
              </a:rPr>
              <a:t>特殊环境</a:t>
            </a:r>
            <a:r>
              <a:rPr lang="zh-CN" altLang="en-US" sz="1400">
                <a:sym typeface="+mn-ea"/>
              </a:rPr>
              <a:t>(</a:t>
            </a:r>
            <a:r>
              <a:rPr lang="en-US" sz="1400" b="1">
                <a:solidFill>
                  <a:srgbClr val="8AA891"/>
                </a:solidFill>
                <a:latin typeface="Noto Sans SC" panose="020B0200000000000000" charset="-122"/>
                <a:ea typeface="Noto Sans SC" panose="020B0200000000000000" charset="-122"/>
                <a:cs typeface="Noto Sans SC" panose="020B0200000000000000" charset="-122"/>
                <a:sym typeface="+mn-ea"/>
              </a:rPr>
              <a:t>航天、潜水、航海</a:t>
            </a:r>
            <a:r>
              <a:rPr lang="zh-CN" altLang="en-US" sz="1400">
                <a:sym typeface="+mn-ea"/>
              </a:rPr>
              <a:t>等)下引起的心理障碍</a:t>
            </a:r>
            <a:endParaRPr lang="zh-CN" altLang="en-US" sz="1400">
              <a:sym typeface="+mn-ea"/>
            </a:endParaRPr>
          </a:p>
          <a:p>
            <a:pPr marL="0" indent="0" algn="l">
              <a:lnSpc>
                <a:spcPct val="108000"/>
              </a:lnSpc>
              <a:defRPr/>
            </a:pPr>
            <a:r>
              <a:rPr lang="zh-CN" altLang="en-US" sz="1400">
                <a:sym typeface="+mn-ea"/>
              </a:rPr>
              <a:t>三是</a:t>
            </a:r>
            <a:r>
              <a:rPr lang="zh-CN" altLang="en-US" sz="1400">
                <a:solidFill>
                  <a:srgbClr val="FF0000"/>
                </a:solidFill>
                <a:highlight>
                  <a:srgbClr val="FFFF00"/>
                </a:highlight>
                <a:sym typeface="+mn-ea"/>
              </a:rPr>
              <a:t>催眠状态</a:t>
            </a:r>
            <a:r>
              <a:rPr lang="zh-CN" altLang="en-US" sz="1400">
                <a:sym typeface="+mn-ea"/>
              </a:rPr>
              <a:t>或某些特</a:t>
            </a:r>
            <a:r>
              <a:rPr lang="en-US" sz="1400" b="1">
                <a:solidFill>
                  <a:srgbClr val="8AA891"/>
                </a:solidFill>
                <a:latin typeface="Noto Sans SC" panose="020B0200000000000000" charset="-122"/>
                <a:ea typeface="Noto Sans SC" panose="020B0200000000000000" charset="-122"/>
                <a:cs typeface="Noto Sans SC" panose="020B0200000000000000" charset="-122"/>
                <a:sym typeface="+mn-ea"/>
              </a:rPr>
              <a:t>殊意识状态下</a:t>
            </a:r>
            <a:r>
              <a:rPr lang="zh-CN" altLang="en-US" sz="1400">
                <a:sym typeface="+mn-ea"/>
              </a:rPr>
              <a:t>的心理障碍。</a:t>
            </a:r>
            <a:endParaRPr lang="zh-CN" altLang="en-US" sz="1600">
              <a:sym typeface="+mn-ea"/>
            </a:endParaRPr>
          </a:p>
        </p:txBody>
      </p:sp>
      <p:sp>
        <p:nvSpPr>
          <p:cNvPr id="22" name="AutoShape 22"/>
          <p:cNvSpPr/>
          <p:nvPr>
            <p:custDataLst>
              <p:tags r:id="rId21"/>
            </p:custDataLst>
          </p:nvPr>
        </p:nvSpPr>
        <p:spPr>
          <a:xfrm>
            <a:off x="8289925" y="4341495"/>
            <a:ext cx="2928620" cy="1524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a:sym typeface="+mn-ea"/>
              </a:rPr>
              <a:t>包括两大类</a:t>
            </a:r>
            <a:endParaRPr lang="zh-CN" altLang="en-US">
              <a:sym typeface="+mn-ea"/>
            </a:endParaRPr>
          </a:p>
          <a:p>
            <a:pPr marL="0" indent="0" algn="l">
              <a:lnSpc>
                <a:spcPct val="117000"/>
              </a:lnSpc>
              <a:defRPr/>
            </a:pPr>
            <a:r>
              <a:rPr lang="zh-CN" altLang="en-US">
                <a:sym typeface="+mn-ea"/>
              </a:rPr>
              <a:t>一是</a:t>
            </a:r>
            <a:r>
              <a:rPr lang="zh-CN" altLang="en-US">
                <a:solidFill>
                  <a:srgbClr val="FF0000"/>
                </a:solidFill>
                <a:highlight>
                  <a:srgbClr val="FFFF00"/>
                </a:highlight>
                <a:sym typeface="+mn-ea"/>
              </a:rPr>
              <a:t>躯体疾病</a:t>
            </a:r>
            <a:r>
              <a:rPr lang="zh-CN" altLang="en-US">
                <a:sym typeface="+mn-ea"/>
              </a:rPr>
              <a:t>伴发的</a:t>
            </a:r>
            <a:r>
              <a:rPr lang="en-US" b="1">
                <a:solidFill>
                  <a:srgbClr val="8AA891"/>
                </a:solidFill>
                <a:latin typeface="Noto Sans SC" panose="020B0200000000000000" charset="-122"/>
                <a:ea typeface="Noto Sans SC" panose="020B0200000000000000" charset="-122"/>
                <a:cs typeface="Noto Sans SC" panose="020B0200000000000000" charset="-122"/>
                <a:sym typeface="+mn-ea"/>
              </a:rPr>
              <a:t>精神障碍</a:t>
            </a:r>
            <a:r>
              <a:rPr lang="zh-CN" altLang="en-US">
                <a:sym typeface="+mn-ea"/>
              </a:rPr>
              <a:t>，包括</a:t>
            </a:r>
            <a:r>
              <a:rPr lang="en-US" b="1">
                <a:solidFill>
                  <a:srgbClr val="8AA891"/>
                </a:solidFill>
                <a:latin typeface="Noto Sans SC" panose="020B0200000000000000" charset="-122"/>
                <a:ea typeface="Noto Sans SC" panose="020B0200000000000000" charset="-122"/>
                <a:cs typeface="Noto Sans SC" panose="020B0200000000000000" charset="-122"/>
                <a:sym typeface="+mn-ea"/>
              </a:rPr>
              <a:t>肝、肺、心、肾、血液等内脏疾病</a:t>
            </a:r>
            <a:endParaRPr lang="en-US" b="1">
              <a:solidFill>
                <a:srgbClr val="8AA891"/>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a:sym typeface="+mn-ea"/>
              </a:rPr>
              <a:t>二是</a:t>
            </a:r>
            <a:r>
              <a:rPr lang="zh-CN" altLang="en-US">
                <a:solidFill>
                  <a:srgbClr val="FF0000"/>
                </a:solidFill>
                <a:highlight>
                  <a:srgbClr val="FFFF00"/>
                </a:highlight>
                <a:sym typeface="+mn-ea"/>
              </a:rPr>
              <a:t>各种心身疾病</a:t>
            </a:r>
            <a:r>
              <a:rPr lang="zh-CN" altLang="en-US">
                <a:sym typeface="+mn-ea"/>
              </a:rPr>
              <a:t>(如</a:t>
            </a:r>
            <a:r>
              <a:rPr lang="en-US" b="1">
                <a:solidFill>
                  <a:srgbClr val="8AA891"/>
                </a:solidFill>
                <a:latin typeface="Noto Sans SC" panose="020B0200000000000000" charset="-122"/>
                <a:ea typeface="Noto Sans SC" panose="020B0200000000000000" charset="-122"/>
                <a:cs typeface="Noto Sans SC" panose="020B0200000000000000" charset="-122"/>
                <a:sym typeface="+mn-ea"/>
              </a:rPr>
              <a:t>高血压、冠心病、溃疡病、支气管哮喘</a:t>
            </a:r>
            <a:r>
              <a:rPr lang="zh-CN" altLang="en-US">
                <a:sym typeface="+mn-ea"/>
              </a:rPr>
              <a:t>等)所引起的心理异常。</a:t>
            </a:r>
            <a:endParaRPr lang="zh-CN" altLang="en-US">
              <a:sym typeface="+mn-ea"/>
            </a:endParaRPr>
          </a:p>
        </p:txBody>
      </p:sp>
      <p:sp>
        <p:nvSpPr>
          <p:cNvPr id="23" name="AutoShape 23"/>
          <p:cNvSpPr/>
          <p:nvPr/>
        </p:nvSpPr>
        <p:spPr>
          <a:xfrm>
            <a:off x="1016000" y="5969000"/>
            <a:ext cx="10160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300" i="1">
                <a:solidFill>
                  <a:srgbClr val="767676"/>
                </a:solidFill>
                <a:latin typeface="Noto Sans SC" panose="020B0200000000000000" charset="-122"/>
                <a:ea typeface="Noto Sans SC" panose="020B0200000000000000" charset="-122"/>
                <a:cs typeface="Noto Sans SC" panose="020B0200000000000000" charset="-122"/>
                <a:sym typeface="+mn-ea"/>
              </a:rPr>
              <a:t>一般，老年心理障碍可以分为以</a:t>
            </a:r>
            <a:r>
              <a:rPr lang="zh-CN" altLang="en-US" sz="1300" i="1">
                <a:solidFill>
                  <a:srgbClr val="767676"/>
                </a:solidFill>
                <a:latin typeface="Noto Sans SC" panose="020B0200000000000000" charset="-122"/>
                <a:ea typeface="Noto Sans SC" panose="020B0200000000000000" charset="-122"/>
                <a:cs typeface="Noto Sans SC" panose="020B0200000000000000" charset="-122"/>
                <a:sym typeface="+mn-ea"/>
              </a:rPr>
              <a:t>上</a:t>
            </a:r>
            <a:r>
              <a:rPr lang="en-US" sz="1300" i="1">
                <a:solidFill>
                  <a:srgbClr val="767676"/>
                </a:solidFill>
                <a:latin typeface="Noto Sans SC" panose="020B0200000000000000" charset="-122"/>
                <a:ea typeface="Noto Sans SC" panose="020B0200000000000000" charset="-122"/>
                <a:cs typeface="Noto Sans SC" panose="020B0200000000000000" charset="-122"/>
                <a:sym typeface="+mn-ea"/>
              </a:rPr>
              <a:t>几类</a:t>
            </a:r>
            <a:endParaRPr lang="en-US" sz="1300" i="1">
              <a:solidFill>
                <a:srgbClr val="767676"/>
              </a:solidFill>
              <a:latin typeface="Noto Sans SC" panose="020B0200000000000000" charset="-122"/>
              <a:ea typeface="Noto Sans SC" panose="020B0200000000000000" charset="-122"/>
              <a:cs typeface="Noto Sans SC" panose="020B0200000000000000" charset="-122"/>
            </a:endParaRPr>
          </a:p>
        </p:txBody>
      </p:sp>
      <p:sp>
        <p:nvSpPr>
          <p:cNvPr id="24" name="AutoShape 8"/>
          <p:cNvSpPr/>
          <p:nvPr>
            <p:custDataLst>
              <p:tags r:id="rId22"/>
            </p:custDataLst>
          </p:nvPr>
        </p:nvSpPr>
        <p:spPr>
          <a:xfrm>
            <a:off x="1574800" y="3471545"/>
            <a:ext cx="2286000" cy="4445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2000" b="1">
                <a:solidFill>
                  <a:srgbClr val="464641"/>
                </a:solidFill>
                <a:latin typeface="Noto Sans SC" panose="020B0200000000000000" charset="-122"/>
                <a:ea typeface="Noto Sans SC" panose="020B0200000000000000" charset="-122"/>
                <a:cs typeface="Noto Sans SC" panose="020B0200000000000000" charset="-122"/>
                <a:sym typeface="+mn-ea"/>
              </a:rPr>
              <a:t>轻度心理障碍</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pic>
        <p:nvPicPr>
          <p:cNvPr id="27" name="Picture 7"/>
          <p:cNvPicPr>
            <a:picLocks noChangeAspect="1"/>
          </p:cNvPicPr>
          <p:nvPr>
            <p:custDataLst>
              <p:tags r:id="rId23"/>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8400" y="3485515"/>
            <a:ext cx="406400" cy="406400"/>
          </a:xfrm>
          <a:prstGeom prst="rect">
            <a:avLst/>
          </a:prstGeom>
        </p:spPr>
      </p:pic>
      <p:sp>
        <p:nvSpPr>
          <p:cNvPr id="29" name="AutoShape 6"/>
          <p:cNvSpPr/>
          <p:nvPr>
            <p:custDataLst>
              <p:tags r:id="rId25"/>
            </p:custDataLst>
          </p:nvPr>
        </p:nvSpPr>
        <p:spPr>
          <a:xfrm>
            <a:off x="4508500"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31" name="AutoShape 6"/>
          <p:cNvSpPr/>
          <p:nvPr>
            <p:custDataLst>
              <p:tags r:id="rId26"/>
            </p:custDataLst>
          </p:nvPr>
        </p:nvSpPr>
        <p:spPr>
          <a:xfrm>
            <a:off x="8128000" y="1234440"/>
            <a:ext cx="3048000" cy="76200"/>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37" name="AutoShape 20"/>
          <p:cNvSpPr/>
          <p:nvPr>
            <p:custDataLst>
              <p:tags r:id="rId27"/>
            </p:custDataLst>
          </p:nvPr>
        </p:nvSpPr>
        <p:spPr>
          <a:xfrm>
            <a:off x="8775700" y="3862070"/>
            <a:ext cx="24003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a:solidFill>
                  <a:srgbClr val="464641"/>
                </a:solidFill>
                <a:latin typeface="Noto Sans SC" panose="020B0200000000000000" charset="-122"/>
                <a:ea typeface="Noto Sans SC" panose="020B0200000000000000" charset="-122"/>
                <a:cs typeface="Noto Sans SC" panose="020B0200000000000000" charset="-122"/>
                <a:sym typeface="+mn-ea"/>
              </a:rPr>
              <a:t>心身障碍</a:t>
            </a:r>
            <a:endParaRPr lang="en-US" sz="2000" b="1">
              <a:solidFill>
                <a:srgbClr val="464641"/>
              </a:solidFill>
              <a:latin typeface="Noto Sans SC" panose="020B0200000000000000" charset="-122"/>
              <a:ea typeface="Noto Sans SC" panose="020B0200000000000000" charset="-122"/>
              <a:cs typeface="Noto Sans SC" panose="020B0200000000000000" charset="-122"/>
            </a:endParaRPr>
          </a:p>
        </p:txBody>
      </p:sp>
      <p:pic>
        <p:nvPicPr>
          <p:cNvPr id="38" name="Picture 19"/>
          <p:cNvPicPr>
            <a:picLocks noChangeAspect="1"/>
          </p:cNvPicPr>
          <p:nvPr>
            <p:custDataLst>
              <p:tags r:id="rId28"/>
            </p:custDataLst>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312150" y="3862070"/>
            <a:ext cx="406400" cy="406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 老年心理障碍的影响因素</a:t>
            </a:r>
            <a:endParaRPr lang="en-US" sz="1100"/>
          </a:p>
        </p:txBody>
      </p:sp>
      <p:sp>
        <p:nvSpPr>
          <p:cNvPr id="5" name="AutoShape 5"/>
          <p:cNvSpPr/>
          <p:nvPr>
            <p:custDataLst>
              <p:tags r:id="rId1"/>
            </p:custDataLst>
          </p:nvPr>
        </p:nvSpPr>
        <p:spPr>
          <a:xfrm>
            <a:off x="1016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667000"/>
            <a:ext cx="406400" cy="406400"/>
          </a:xfrm>
          <a:prstGeom prst="rect">
            <a:avLst/>
          </a:prstGeom>
        </p:spPr>
      </p:pic>
      <p:sp>
        <p:nvSpPr>
          <p:cNvPr id="8" name="AutoShape 8"/>
          <p:cNvSpPr/>
          <p:nvPr>
            <p:custDataLst>
              <p:tags r:id="rId6"/>
            </p:custDataLst>
          </p:nvPr>
        </p:nvSpPr>
        <p:spPr>
          <a:xfrm>
            <a:off x="1778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C3732"/>
                </a:solidFill>
                <a:latin typeface="Noto Sans SC" panose="020B0200000000000000" charset="-122"/>
                <a:ea typeface="Noto Sans SC" panose="020B0200000000000000" charset="-122"/>
                <a:cs typeface="Noto Sans SC" panose="020B0200000000000000" charset="-122"/>
                <a:sym typeface="+mn-ea"/>
              </a:rPr>
              <a:t>遗传素质</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9"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70000" y="3556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从对心理障碍患者亲属的调查中发现，病人亲属中，心理障碍的患病率高于一般人群，而且与病人的</a:t>
            </a:r>
            <a:r>
              <a:rPr lang="en-US" sz="1800">
                <a:solidFill>
                  <a:srgbClr val="FF0000"/>
                </a:solidFill>
                <a:latin typeface="Noto Sans SC" panose="020B0200000000000000" charset="-122"/>
                <a:ea typeface="Noto Sans SC" panose="020B0200000000000000" charset="-122"/>
                <a:cs typeface="Noto Sans SC" panose="020B0200000000000000" charset="-122"/>
                <a:sym typeface="+mn-ea"/>
              </a:rPr>
              <a:t>血缘关系越近</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a:t>
            </a:r>
            <a:r>
              <a:rPr lang="en-US" sz="1800">
                <a:solidFill>
                  <a:srgbClr val="59544F"/>
                </a:solidFill>
                <a:highlight>
                  <a:srgbClr val="FFFF00"/>
                </a:highlight>
                <a:latin typeface="Noto Sans SC" panose="020B0200000000000000" charset="-122"/>
                <a:ea typeface="Noto Sans SC" panose="020B0200000000000000" charset="-122"/>
                <a:cs typeface="Noto Sans SC" panose="020B0200000000000000" charset="-122"/>
                <a:sym typeface="+mn-ea"/>
              </a:rPr>
              <a:t>相同心理障碍</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的</a:t>
            </a:r>
            <a:r>
              <a:rPr lang="en-US" sz="1800">
                <a:solidFill>
                  <a:srgbClr val="FF0000"/>
                </a:solidFill>
                <a:latin typeface="Noto Sans SC" panose="020B0200000000000000" charset="-122"/>
                <a:ea typeface="Noto Sans SC" panose="020B0200000000000000" charset="-122"/>
                <a:cs typeface="Noto Sans SC" panose="020B0200000000000000" charset="-122"/>
                <a:sym typeface="+mn-ea"/>
              </a:rPr>
              <a:t>发病率也就越高</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a:t>
            </a:r>
            <a:endParaRPr 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45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14"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C3732"/>
                </a:solidFill>
                <a:latin typeface="Noto Sans SC" panose="020B0200000000000000" charset="-122"/>
                <a:ea typeface="Noto Sans SC" panose="020B0200000000000000" charset="-122"/>
                <a:cs typeface="Noto Sans SC" panose="020B0200000000000000" charset="-122"/>
                <a:sym typeface="+mn-ea"/>
              </a:rPr>
              <a:t>躯体疾病因素</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5"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699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由于某种躯体疾病或外伤，</a:t>
            </a:r>
            <a:r>
              <a:rPr lang="en-US" sz="1800">
                <a:solidFill>
                  <a:srgbClr val="FF0000"/>
                </a:solidFill>
                <a:latin typeface="Noto Sans SC" panose="020B0200000000000000" charset="-122"/>
                <a:ea typeface="Noto Sans SC" panose="020B0200000000000000" charset="-122"/>
                <a:cs typeface="Noto Sans SC" panose="020B0200000000000000" charset="-122"/>
                <a:sym typeface="+mn-ea"/>
              </a:rPr>
              <a:t>损害了肌体组织</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，导致肌体</a:t>
            </a:r>
            <a:r>
              <a:rPr lang="en-US" sz="1800">
                <a:solidFill>
                  <a:srgbClr val="59544F"/>
                </a:solidFill>
                <a:highlight>
                  <a:srgbClr val="FFFF00"/>
                </a:highlight>
                <a:latin typeface="Noto Sans SC" panose="020B0200000000000000" charset="-122"/>
                <a:ea typeface="Noto Sans SC" panose="020B0200000000000000" charset="-122"/>
                <a:cs typeface="Noto Sans SC" panose="020B0200000000000000" charset="-122"/>
                <a:sym typeface="+mn-ea"/>
              </a:rPr>
              <a:t>组织发生变性和功能失调</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，肌体的内环境发生改变，从而可引发心理障碍。</a:t>
            </a:r>
            <a:endParaRPr 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874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667000"/>
            <a:ext cx="406400" cy="406400"/>
          </a:xfrm>
          <a:prstGeom prst="rect">
            <a:avLst/>
          </a:prstGeom>
        </p:spPr>
      </p:pic>
      <p:sp>
        <p:nvSpPr>
          <p:cNvPr id="20" name="AutoShape 20"/>
          <p:cNvSpPr/>
          <p:nvPr>
            <p:custDataLst>
              <p:tags r:id="rId22"/>
            </p:custDataLst>
          </p:nvPr>
        </p:nvSpPr>
        <p:spPr>
          <a:xfrm>
            <a:off x="8636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C3732"/>
                </a:solidFill>
                <a:latin typeface="Noto Sans SC" panose="020B0200000000000000" charset="-122"/>
                <a:ea typeface="Noto Sans SC" panose="020B0200000000000000" charset="-122"/>
                <a:cs typeface="Noto Sans SC" panose="020B0200000000000000" charset="-122"/>
                <a:sym typeface="+mn-ea"/>
              </a:rPr>
              <a:t>某些生化改变</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23"/>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8128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中枢神经介质中的</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肾上腺素、去甲肾上腺素、多巴胺、5-羟色胺和乙酰胆碱</a:t>
            </a:r>
            <a:r>
              <a:rPr lang="en-US" sz="1800">
                <a:solidFill>
                  <a:srgbClr val="59544F"/>
                </a:solidFill>
                <a:latin typeface="Noto Sans SC" panose="020B0200000000000000" charset="-122"/>
                <a:ea typeface="Noto Sans SC" panose="020B0200000000000000" charset="-122"/>
                <a:cs typeface="Noto Sans SC" panose="020B0200000000000000" charset="-122"/>
                <a:sym typeface="+mn-ea"/>
              </a:rPr>
              <a:t>等代谢失常，可诱发心理障碍。</a:t>
            </a:r>
            <a:endParaRPr 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762000" y="1397000"/>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422400"/>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生物因素</a:t>
            </a:r>
            <a:r>
              <a:rPr 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400">
                <a:solidFill>
                  <a:srgbClr val="59544F"/>
                </a:solidFill>
                <a:latin typeface="Noto Sans SC" panose="020B0200000000000000" charset="-122"/>
                <a:ea typeface="Noto Sans SC" panose="020B0200000000000000" charset="-122"/>
                <a:cs typeface="Noto Sans SC" panose="020B0200000000000000" charset="-122"/>
                <a:sym typeface="+mn-ea"/>
              </a:rPr>
              <a:t>生物因素主要包括以下三个因素</a:t>
            </a:r>
            <a:endParaRPr 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CF8">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心理因素：</a:t>
            </a:r>
            <a:r>
              <a:rPr lang="en-US" sz="2800">
                <a:solidFill>
                  <a:srgbClr val="446B58"/>
                </a:solidFill>
                <a:latin typeface="Noto Serif SC" panose="02020200000000000000" charset="-122"/>
                <a:ea typeface="Noto Serif SC" panose="02020200000000000000" charset="-122"/>
                <a:cs typeface="Noto Serif SC" panose="02020200000000000000" charset="-122"/>
                <a:sym typeface="+mn-ea"/>
              </a:rPr>
              <a:t>心理因素是引起老年人出现心理障碍的直接原因</a:t>
            </a:r>
            <a:endParaRPr lang="en-US" sz="2800">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5" name="AutoShape 5"/>
          <p:cNvSpPr/>
          <p:nvPr>
            <p:custDataLst>
              <p:tags r:id="rId1"/>
            </p:custDataLst>
          </p:nvPr>
        </p:nvSpPr>
        <p:spPr>
          <a:xfrm>
            <a:off x="1209040" y="2121535"/>
            <a:ext cx="4292600" cy="2466340"/>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63040" y="2385060"/>
            <a:ext cx="528320" cy="406400"/>
          </a:xfrm>
          <a:prstGeom prst="rect">
            <a:avLst/>
          </a:prstGeom>
        </p:spPr>
      </p:pic>
      <p:sp>
        <p:nvSpPr>
          <p:cNvPr id="7" name="AutoShape 7"/>
          <p:cNvSpPr/>
          <p:nvPr>
            <p:custDataLst>
              <p:tags r:id="rId5"/>
            </p:custDataLst>
          </p:nvPr>
        </p:nvSpPr>
        <p:spPr>
          <a:xfrm>
            <a:off x="1870710" y="3354070"/>
            <a:ext cx="31369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一是急剧的</a:t>
            </a:r>
            <a:r>
              <a:rPr lang="en-US" sz="1800" b="1">
                <a:solidFill>
                  <a:srgbClr val="446B58"/>
                </a:solidFill>
                <a:latin typeface="Noto Sans SC" panose="020B0200000000000000" charset="-122"/>
                <a:ea typeface="Noto Sans SC" panose="020B0200000000000000" charset="-122"/>
                <a:cs typeface="Noto Sans SC" panose="020B0200000000000000" charset="-122"/>
                <a:sym typeface="+mn-ea"/>
              </a:rPr>
              <a:t>心理创伤</a:t>
            </a:r>
            <a:r>
              <a:rPr lang="en-US" sz="1300">
                <a:solidFill>
                  <a:srgbClr val="595959"/>
                </a:solidFill>
                <a:latin typeface="Noto Sans SC" panose="020B0200000000000000" charset="-122"/>
                <a:ea typeface="Noto Sans SC" panose="020B0200000000000000" charset="-122"/>
                <a:cs typeface="Noto Sans SC" panose="020B0200000000000000" charset="-122"/>
                <a:sym typeface="+mn-ea"/>
              </a:rPr>
              <a:t>，</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如</a:t>
            </a:r>
            <a:r>
              <a:rPr lang="en-US" sz="1800" b="1">
                <a:solidFill>
                  <a:srgbClr val="446B58"/>
                </a:solidFill>
                <a:latin typeface="Noto Sans SC" panose="020B0200000000000000" charset="-122"/>
                <a:ea typeface="Noto Sans SC" panose="020B0200000000000000" charset="-122"/>
                <a:cs typeface="Noto Sans SC" panose="020B0200000000000000" charset="-122"/>
                <a:sym typeface="+mn-ea"/>
              </a:rPr>
              <a:t>自然灾害、严重的意外事件、亲人的突然死亡</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等</a:t>
            </a:r>
            <a:endParaRPr lang="en-US" sz="13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endParaRPr lang="en-US" sz="1800" b="1">
              <a:solidFill>
                <a:srgbClr val="446B58"/>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custDataLst>
              <p:tags r:id="rId6"/>
            </p:custDataLst>
          </p:nvPr>
        </p:nvSpPr>
        <p:spPr>
          <a:xfrm>
            <a:off x="5998210" y="2121535"/>
            <a:ext cx="5226050" cy="2578100"/>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35065" y="2375535"/>
            <a:ext cx="476250" cy="406400"/>
          </a:xfrm>
          <a:prstGeom prst="rect">
            <a:avLst/>
          </a:prstGeom>
        </p:spPr>
      </p:pic>
      <p:sp>
        <p:nvSpPr>
          <p:cNvPr id="12" name="AutoShape 12"/>
          <p:cNvSpPr/>
          <p:nvPr>
            <p:custDataLst>
              <p:tags r:id="rId10"/>
            </p:custDataLst>
          </p:nvPr>
        </p:nvSpPr>
        <p:spPr>
          <a:xfrm>
            <a:off x="6973570" y="2306320"/>
            <a:ext cx="4107180" cy="234378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持久的</a:t>
            </a:r>
            <a:r>
              <a:rPr lang="en-US" sz="1800" b="1">
                <a:solidFill>
                  <a:srgbClr val="446B58"/>
                </a:solidFill>
                <a:latin typeface="Noto Sans SC" panose="020B0200000000000000" charset="-122"/>
                <a:ea typeface="Noto Sans SC" panose="020B0200000000000000" charset="-122"/>
                <a:cs typeface="Noto Sans SC" panose="020B0200000000000000" charset="-122"/>
                <a:sym typeface="+mn-ea"/>
              </a:rPr>
              <a:t>心理刺激或内心矛盾</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，如</a:t>
            </a:r>
            <a:r>
              <a:rPr lang="en-US" sz="1800" b="1">
                <a:solidFill>
                  <a:srgbClr val="446B58"/>
                </a:solidFill>
                <a:latin typeface="Noto Sans SC" panose="020B0200000000000000" charset="-122"/>
                <a:ea typeface="Noto Sans SC" panose="020B0200000000000000" charset="-122"/>
                <a:cs typeface="Noto Sans SC" panose="020B0200000000000000" charset="-122"/>
                <a:sym typeface="+mn-ea"/>
              </a:rPr>
              <a:t>人际关系紧张、家庭不和</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、一些难于解决的纠纷等。当然，这些心理因素是否会引起心理障碍，还取决于</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心理刺激的性质、强度和持续的时间</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，以及个人的心理特征及其对刺激的体验等因素。</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endParaRPr lang="en-US" sz="1100"/>
          </a:p>
        </p:txBody>
      </p:sp>
      <p:sp>
        <p:nvSpPr>
          <p:cNvPr id="15" name="AutoShape 15"/>
          <p:cNvSpPr/>
          <p:nvPr>
            <p:custDataLst>
              <p:tags r:id="rId11"/>
            </p:custDataLst>
          </p:nvPr>
        </p:nvSpPr>
        <p:spPr>
          <a:xfrm>
            <a:off x="931545" y="4853305"/>
            <a:ext cx="10292715" cy="156337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6" name="Picture 16"/>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463040" y="5351780"/>
            <a:ext cx="406400" cy="406400"/>
          </a:xfrm>
          <a:prstGeom prst="rect">
            <a:avLst/>
          </a:prstGeom>
        </p:spPr>
      </p:pic>
      <p:sp>
        <p:nvSpPr>
          <p:cNvPr id="19" name="AutoShape 19"/>
          <p:cNvSpPr/>
          <p:nvPr>
            <p:custDataLst>
              <p:tags r:id="rId15"/>
            </p:custDataLst>
          </p:nvPr>
        </p:nvSpPr>
        <p:spPr>
          <a:xfrm>
            <a:off x="2159000" y="5193665"/>
            <a:ext cx="8678545"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一般认为，心理刺激的</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性质严重、强度大、持续时间长</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，再加上个人对</a:t>
            </a:r>
            <a:r>
              <a:rPr lang="en-US" sz="1800" b="1">
                <a:solidFill>
                  <a:srgbClr val="446B58"/>
                </a:solidFill>
                <a:latin typeface="Noto Sans SC" panose="020B0200000000000000" charset="-122"/>
                <a:ea typeface="Noto Sans SC" panose="020B0200000000000000" charset="-122"/>
                <a:cs typeface="Noto Sans SC" panose="020B0200000000000000" charset="-122"/>
                <a:sym typeface="+mn-ea"/>
              </a:rPr>
              <a:t>心理刺激承受能力差</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，就可能引发心理障碍。反之，如果老年人对心理刺激能正确认知，对某些意外事件能够泰然处之，情绪体验不那么强烈，心理承受能力很强，那么，即使心理刺激很严重，也不会引发心理障碍</a:t>
            </a:r>
            <a:endParaRPr lang="en-US" sz="18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20"/>
          <p:cNvSpPr/>
          <p:nvPr/>
        </p:nvSpPr>
        <p:spPr>
          <a:xfrm>
            <a:off x="809625" y="1094105"/>
            <a:ext cx="10414000" cy="762000"/>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21"/>
          <p:cNvSpPr/>
          <p:nvPr/>
        </p:nvSpPr>
        <p:spPr>
          <a:xfrm>
            <a:off x="809625" y="1221105"/>
            <a:ext cx="1016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 关键启示：</a:t>
            </a:r>
            <a:r>
              <a:rPr lang="en-US" sz="1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心理韧性的构建贯穿人生全程，通过积极的自我认知重建、情绪调节训练以及社会支持系统的完善，能有效缓冲衰老带来的心理冲击，筑牢心理健康防线。</a:t>
            </a: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8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社会因素</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822450"/>
            <a:ext cx="406400" cy="406400"/>
          </a:xfrm>
          <a:prstGeom prst="rect">
            <a:avLst/>
          </a:prstGeom>
        </p:spPr>
      </p:pic>
      <p:sp>
        <p:nvSpPr>
          <p:cNvPr id="5" name="AutoShape 5"/>
          <p:cNvSpPr/>
          <p:nvPr>
            <p:custDataLst>
              <p:tags r:id="rId5"/>
            </p:custDataLst>
          </p:nvPr>
        </p:nvSpPr>
        <p:spPr>
          <a:xfrm>
            <a:off x="1758950" y="1704975"/>
            <a:ext cx="886460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社会因素主要包括社会</a:t>
            </a:r>
            <a:r>
              <a:rPr lang="en-US" sz="1800" b="1">
                <a:solidFill>
                  <a:srgbClr val="3C5949"/>
                </a:solidFill>
                <a:highlight>
                  <a:srgbClr val="FFFF00"/>
                </a:highlight>
                <a:latin typeface="Noto Sans SC" panose="020B0200000000000000" charset="-122"/>
                <a:ea typeface="Noto Sans SC" panose="020B0200000000000000" charset="-122"/>
                <a:cs typeface="Noto Sans SC" panose="020B0200000000000000" charset="-122"/>
                <a:sym typeface="+mn-ea"/>
              </a:rPr>
              <a:t>政治、经济、文化、宗教、道德、民族、职业</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等各个方面。个体和所处的社会环境都处在变化之中，社会对每个人都有一定的限制和约束，如社会道德规范、风俗习惯传统、法律制度条例，人们必须适应并予以遵守。</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3629660"/>
            <a:ext cx="9895840" cy="2562225"/>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206500" y="4499610"/>
            <a:ext cx="9779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个体对社会也有各种需求，从基本的生理和物质的需求以至高级的</a:t>
            </a:r>
            <a:r>
              <a:rPr lang="en-US" sz="1800" b="1">
                <a:solidFill>
                  <a:srgbClr val="3C5949"/>
                </a:solidFill>
                <a:latin typeface="Noto Sans SC" panose="020B0200000000000000" charset="-122"/>
                <a:ea typeface="Noto Sans SC" panose="020B0200000000000000" charset="-122"/>
                <a:cs typeface="Noto Sans SC" panose="020B0200000000000000" charset="-122"/>
                <a:sym typeface="+mn-ea"/>
              </a:rPr>
              <a:t>心理需求</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如求知、爱美、荣誉、评价、爱情等需求。这两者的矛盾和冲突不仅可影响和制约个人内在心理品质的形成和发展，而且还能制约和影响个人的生活行为方式。如果这些方面发生了变化，而且较为剧烈和迅速，使人难以承受和适应，个人就可能出现与</a:t>
            </a:r>
            <a:r>
              <a:rPr lang="en-US" sz="1800" b="1">
                <a:solidFill>
                  <a:srgbClr val="3C5949"/>
                </a:solidFill>
                <a:latin typeface="Noto Sans SC" panose="020B0200000000000000" charset="-122"/>
                <a:ea typeface="Noto Sans SC" panose="020B0200000000000000" charset="-122"/>
                <a:cs typeface="Noto Sans SC" panose="020B0200000000000000" charset="-122"/>
                <a:sym typeface="+mn-ea"/>
              </a:rPr>
              <a:t>社会关系的失调，以致心理障碍</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，甚至由此引发心身疾病。对于老年人来说，</a:t>
            </a:r>
            <a:r>
              <a:rPr lang="en-US" sz="1800" b="1">
                <a:solidFill>
                  <a:srgbClr val="3C5949"/>
                </a:solidFill>
                <a:latin typeface="Noto Sans SC" panose="020B0200000000000000" charset="-122"/>
                <a:ea typeface="Noto Sans SC" panose="020B0200000000000000" charset="-122"/>
                <a:cs typeface="Noto Sans SC" panose="020B0200000000000000" charset="-122"/>
                <a:sym typeface="+mn-ea"/>
              </a:rPr>
              <a:t>离退休的问题、空巢问题、代际冲突、丧偶</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等一系列问题是导致老年心理障碍的主要社会因素。</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9F6">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1.2 常见心理障碍的症状表现</a:t>
            </a:r>
            <a:endParaRPr lang="en-US" sz="1100"/>
          </a:p>
        </p:txBody>
      </p:sp>
      <p:sp>
        <p:nvSpPr>
          <p:cNvPr id="5" name="AutoShape 5"/>
          <p:cNvSpPr/>
          <p:nvPr/>
        </p:nvSpPr>
        <p:spPr>
          <a:xfrm>
            <a:off x="1016000" y="1714500"/>
            <a:ext cx="1016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认知障碍是老年心理障碍的核心表现维度，主要体现在感知觉、思维、记忆与定向力四个关键层面，直接影响老年人的日常生活与自我认知。</a:t>
            </a:r>
            <a:endParaRPr lang="en-US" sz="1100"/>
          </a:p>
        </p:txBody>
      </p:sp>
      <p:sp>
        <p:nvSpPr>
          <p:cNvPr id="6" name="AutoShape 6"/>
          <p:cNvSpPr/>
          <p:nvPr>
            <p:custDataLst>
              <p:tags r:id="rId1"/>
            </p:custDataLst>
          </p:nvPr>
        </p:nvSpPr>
        <p:spPr>
          <a:xfrm>
            <a:off x="1016000" y="2413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641600"/>
            <a:ext cx="406400" cy="406400"/>
          </a:xfrm>
          <a:prstGeom prst="rect">
            <a:avLst/>
          </a:prstGeom>
        </p:spPr>
      </p:pic>
      <p:sp>
        <p:nvSpPr>
          <p:cNvPr id="8" name="AutoShape 8"/>
          <p:cNvSpPr/>
          <p:nvPr>
            <p:custDataLst>
              <p:tags r:id="rId5"/>
            </p:custDataLst>
          </p:nvPr>
        </p:nvSpPr>
        <p:spPr>
          <a:xfrm>
            <a:off x="1841500" y="2641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感知觉障碍</a:t>
            </a:r>
            <a:endParaRPr lang="en-US" sz="1100"/>
          </a:p>
        </p:txBody>
      </p:sp>
      <p:sp>
        <p:nvSpPr>
          <p:cNvPr id="9" name="AutoShape 9"/>
          <p:cNvSpPr/>
          <p:nvPr>
            <p:custDataLst>
              <p:tags r:id="rId6"/>
            </p:custDataLst>
          </p:nvPr>
        </p:nvSpPr>
        <p:spPr>
          <a:xfrm>
            <a:off x="1270000" y="32004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a:solidFill>
                  <a:srgbClr val="555555"/>
                </a:solidFill>
                <a:latin typeface="Noto Sans SC" panose="020B0200000000000000" charset="-122"/>
                <a:ea typeface="Noto Sans SC" panose="020B0200000000000000" charset="-122"/>
                <a:cs typeface="Noto Sans SC" panose="020B0200000000000000" charset="-122"/>
                <a:sym typeface="+mn-ea"/>
              </a:rPr>
              <a:t>感知觉障碍包括感觉</a:t>
            </a:r>
            <a:r>
              <a:rPr lang="en-US">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过敏、错觉和幻觉</a:t>
            </a:r>
            <a:r>
              <a:rPr lang="en-US">
                <a:solidFill>
                  <a:srgbClr val="555555"/>
                </a:solidFill>
                <a:latin typeface="Noto Sans SC" panose="020B0200000000000000" charset="-122"/>
                <a:ea typeface="Noto Sans SC" panose="020B0200000000000000" charset="-122"/>
                <a:cs typeface="Noto Sans SC" panose="020B0200000000000000" charset="-122"/>
                <a:sym typeface="+mn-ea"/>
              </a:rPr>
              <a:t>。有的老年人对外界诸如声音、光线、冷热等一般强度的刺激产生强烈的不适感，难以忍受，这就是感觉过敏，多见于</a:t>
            </a:r>
            <a:r>
              <a:rPr lang="en-US">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神经衰弱</a:t>
            </a:r>
            <a:r>
              <a:rPr lang="en-US">
                <a:solidFill>
                  <a:srgbClr val="555555"/>
                </a:solidFill>
                <a:latin typeface="Noto Sans SC" panose="020B0200000000000000" charset="-122"/>
                <a:ea typeface="Noto Sans SC" panose="020B0200000000000000" charset="-122"/>
                <a:cs typeface="Noto Sans SC" panose="020B0200000000000000" charset="-122"/>
                <a:sym typeface="+mn-ea"/>
              </a:rPr>
              <a:t>或由于其他消耗性原因引起的身体虚弱状态。</a:t>
            </a:r>
            <a:endParaRPr lang="en-US" sz="14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custDataLst>
              <p:tags r:id="rId7"/>
            </p:custDataLst>
          </p:nvPr>
        </p:nvSpPr>
        <p:spPr>
          <a:xfrm>
            <a:off x="6350000" y="2413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04000" y="2641600"/>
            <a:ext cx="406400" cy="406400"/>
          </a:xfrm>
          <a:prstGeom prst="rect">
            <a:avLst/>
          </a:prstGeom>
        </p:spPr>
      </p:pic>
      <p:sp>
        <p:nvSpPr>
          <p:cNvPr id="12" name="AutoShape 12"/>
          <p:cNvSpPr/>
          <p:nvPr>
            <p:custDataLst>
              <p:tags r:id="rId11"/>
            </p:custDataLst>
          </p:nvPr>
        </p:nvSpPr>
        <p:spPr>
          <a:xfrm>
            <a:off x="7175500" y="2641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思维障碍</a:t>
            </a:r>
            <a:endParaRPr lang="en-US" sz="1100"/>
          </a:p>
        </p:txBody>
      </p:sp>
      <p:sp>
        <p:nvSpPr>
          <p:cNvPr id="13" name="AutoShape 13"/>
          <p:cNvSpPr/>
          <p:nvPr>
            <p:custDataLst>
              <p:tags r:id="rId12"/>
            </p:custDataLst>
          </p:nvPr>
        </p:nvSpPr>
        <p:spPr>
          <a:xfrm>
            <a:off x="6604000" y="32004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a:solidFill>
                  <a:srgbClr val="555555"/>
                </a:solidFill>
                <a:latin typeface="Noto Sans SC" panose="020B0200000000000000" charset="-122"/>
                <a:ea typeface="Noto Sans SC" panose="020B0200000000000000" charset="-122"/>
                <a:cs typeface="Noto Sans SC" panose="020B0200000000000000" charset="-122"/>
                <a:sym typeface="+mn-ea"/>
              </a:rPr>
              <a:t>思维障碍包括思维形式障碍和思维内容障碍。其中思维形式障碍包括</a:t>
            </a:r>
            <a:r>
              <a:rPr lang="en-US">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思维贫乏、思维迟缓、强制性思维</a:t>
            </a:r>
            <a:r>
              <a:rPr lang="en-US">
                <a:solidFill>
                  <a:srgbClr val="555555"/>
                </a:solidFill>
                <a:latin typeface="Noto Sans SC" panose="020B0200000000000000" charset="-122"/>
                <a:ea typeface="Noto Sans SC" panose="020B0200000000000000" charset="-122"/>
                <a:cs typeface="Noto Sans SC" panose="020B0200000000000000" charset="-122"/>
                <a:sym typeface="+mn-ea"/>
              </a:rPr>
              <a:t>等</a:t>
            </a: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4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3"/>
            </p:custDataLst>
          </p:nvPr>
        </p:nvSpPr>
        <p:spPr>
          <a:xfrm>
            <a:off x="1016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69035" y="4527550"/>
            <a:ext cx="406400" cy="406400"/>
          </a:xfrm>
          <a:prstGeom prst="rect">
            <a:avLst/>
          </a:prstGeom>
        </p:spPr>
      </p:pic>
      <p:sp>
        <p:nvSpPr>
          <p:cNvPr id="16" name="AutoShape 16"/>
          <p:cNvSpPr/>
          <p:nvPr>
            <p:custDataLst>
              <p:tags r:id="rId17"/>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记忆障碍</a:t>
            </a:r>
            <a:endParaRPr lang="en-US" sz="1100"/>
          </a:p>
        </p:txBody>
      </p:sp>
      <p:sp>
        <p:nvSpPr>
          <p:cNvPr id="17" name="AutoShape 17"/>
          <p:cNvSpPr/>
          <p:nvPr>
            <p:custDataLst>
              <p:tags r:id="rId18"/>
            </p:custDataLst>
          </p:nvPr>
        </p:nvSpPr>
        <p:spPr>
          <a:xfrm>
            <a:off x="1270000" y="51689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妄想、超价观念和强迫观念</a:t>
            </a:r>
            <a:r>
              <a:rPr lang="en-US">
                <a:solidFill>
                  <a:srgbClr val="555555"/>
                </a:solidFill>
                <a:latin typeface="Noto Sans SC" panose="020B0200000000000000" charset="-122"/>
                <a:ea typeface="Noto Sans SC" panose="020B0200000000000000" charset="-122"/>
                <a:cs typeface="Noto Sans SC" panose="020B0200000000000000" charset="-122"/>
                <a:sym typeface="+mn-ea"/>
              </a:rPr>
              <a:t>等属于思维内容障碍。妄想是一种在病理基础上产生的歪曲的信念，发生在意识清晰的情况下，是病态推理和判断的结果。其中最常见的是</a:t>
            </a:r>
            <a:r>
              <a:rPr lang="en-US">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被害妄想</a:t>
            </a:r>
            <a:r>
              <a:rPr lang="en-US">
                <a:solidFill>
                  <a:srgbClr val="555555"/>
                </a:solidFill>
                <a:latin typeface="Noto Sans SC" panose="020B0200000000000000" charset="-122"/>
                <a:ea typeface="Noto Sans SC" panose="020B0200000000000000" charset="-122"/>
                <a:cs typeface="Noto Sans SC" panose="020B0200000000000000" charset="-122"/>
                <a:sym typeface="+mn-ea"/>
              </a:rPr>
              <a:t>，患者毫无根据地认为某些人或某个集团在打击他、陷害他，甚至要置他于死地。</a:t>
            </a:r>
            <a:endParaRPr lang="en-US">
              <a:solidFill>
                <a:srgbClr val="555555"/>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defRPr/>
            </a:pPr>
            <a:endParaRPr lang="en-US" sz="1100"/>
          </a:p>
        </p:txBody>
      </p:sp>
      <p:sp>
        <p:nvSpPr>
          <p:cNvPr id="18" name="AutoShape 18"/>
          <p:cNvSpPr/>
          <p:nvPr>
            <p:custDataLst>
              <p:tags r:id="rId19"/>
            </p:custDataLst>
          </p:nvPr>
        </p:nvSpPr>
        <p:spPr>
          <a:xfrm>
            <a:off x="6350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20"/>
            </p:custDataLst>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604000" y="4610100"/>
            <a:ext cx="406400" cy="406400"/>
          </a:xfrm>
          <a:prstGeom prst="rect">
            <a:avLst/>
          </a:prstGeom>
        </p:spPr>
      </p:pic>
      <p:sp>
        <p:nvSpPr>
          <p:cNvPr id="21" name="AutoShape 21"/>
          <p:cNvSpPr/>
          <p:nvPr>
            <p:custDataLst>
              <p:tags r:id="rId23"/>
            </p:custDataLst>
          </p:nvPr>
        </p:nvSpPr>
        <p:spPr>
          <a:xfrm>
            <a:off x="6604000" y="51689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a:solidFill>
                  <a:srgbClr val="555555"/>
                </a:solidFill>
                <a:latin typeface="Noto Sans SC" panose="020B0200000000000000" charset="-122"/>
                <a:ea typeface="Noto Sans SC" panose="020B0200000000000000" charset="-122"/>
                <a:cs typeface="Noto Sans SC" panose="020B0200000000000000" charset="-122"/>
                <a:sym typeface="+mn-ea"/>
              </a:rPr>
              <a:t>临床常见的记忆障碍有</a:t>
            </a:r>
            <a:r>
              <a:rPr lang="en-US">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记忆减退、错构和虚构</a:t>
            </a:r>
            <a:r>
              <a:rPr lang="en-US">
                <a:solidFill>
                  <a:srgbClr val="555555"/>
                </a:solidFill>
                <a:latin typeface="Noto Sans SC" panose="020B0200000000000000" charset="-122"/>
                <a:ea typeface="Noto Sans SC" panose="020B0200000000000000" charset="-122"/>
                <a:cs typeface="Noto Sans SC" panose="020B0200000000000000" charset="-122"/>
                <a:sym typeface="+mn-ea"/>
              </a:rPr>
              <a:t>。</a:t>
            </a:r>
            <a:endParaRPr lang="en-US" sz="14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4"/>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思维障碍</a:t>
            </a:r>
            <a:endParaRPr lang="en-US" sz="1100"/>
          </a:p>
        </p:txBody>
      </p:sp>
    </p:spTree>
  </p:cSld>
  <p:clrMapOvr>
    <a:masterClrMapping/>
  </p:clrMapOvr>
</p:sld>
</file>

<file path=ppt/tags/tag1.xml><?xml version="1.0" encoding="utf-8"?>
<p:tagLst xmlns:p="http://schemas.openxmlformats.org/presentationml/2006/main">
  <p:tag name="KSO_WM_DIAGRAM_VIRTUALLY_FRAME" val="{&quot;height&quot;:429.55,&quot;left&quot;:55,&quot;top&quot;:70.45,&quot;width&quot;:845}"/>
</p:tagLst>
</file>

<file path=ppt/tags/tag10.xml><?xml version="1.0" encoding="utf-8"?>
<p:tagLst xmlns:p="http://schemas.openxmlformats.org/presentationml/2006/main">
  <p:tag name="KSO_WM_DIAGRAM_VIRTUALLY_FRAME" val="{&quot;height&quot;:429.55,&quot;left&quot;:55,&quot;top&quot;:70.45,&quot;width&quot;:845}"/>
</p:tagLst>
</file>

<file path=ppt/tags/tag100.xml><?xml version="1.0" encoding="utf-8"?>
<p:tagLst xmlns:p="http://schemas.openxmlformats.org/presentationml/2006/main">
  <p:tag name="KSO_WM_DIAGRAM_VIRTUALLY_FRAME" val="{&quot;height&quot;:331.25,&quot;left&quot;:80,&quot;top&quot;:126.25,&quot;width&quot;:800}"/>
</p:tagLst>
</file>

<file path=ppt/tags/tag101.xml><?xml version="1.0" encoding="utf-8"?>
<p:tagLst xmlns:p="http://schemas.openxmlformats.org/presentationml/2006/main">
  <p:tag name="KSO_WM_DIAGRAM_VIRTUALLY_FRAME" val="{&quot;height&quot;:331.25,&quot;left&quot;:80,&quot;top&quot;:126.25,&quot;width&quot;:800}"/>
</p:tagLst>
</file>

<file path=ppt/tags/tag102.xml><?xml version="1.0" encoding="utf-8"?>
<p:tagLst xmlns:p="http://schemas.openxmlformats.org/presentationml/2006/main">
  <p:tag name="KSO_WM_DIAGRAM_VIRTUALLY_FRAME" val="{&quot;height&quot;:331.25,&quot;left&quot;:80,&quot;top&quot;:126.25,&quot;width&quot;:800}"/>
</p:tagLst>
</file>

<file path=ppt/tags/tag103.xml><?xml version="1.0" encoding="utf-8"?>
<p:tagLst xmlns:p="http://schemas.openxmlformats.org/presentationml/2006/main">
  <p:tag name="KSO_WM_DIAGRAM_VIRTUALLY_FRAME" val="{&quot;height&quot;:331.25,&quot;left&quot;:80,&quot;top&quot;:126.25,&quot;width&quot;:800}"/>
</p:tagLst>
</file>

<file path=ppt/tags/tag104.xml><?xml version="1.0" encoding="utf-8"?>
<p:tagLst xmlns:p="http://schemas.openxmlformats.org/presentationml/2006/main">
  <p:tag name="KSO_WM_DIAGRAM_VIRTUALLY_FRAME" val="{&quot;height&quot;:331.25,&quot;left&quot;:80,&quot;top&quot;:126.25,&quot;width&quot;:800}"/>
</p:tagLst>
</file>

<file path=ppt/tags/tag105.xml><?xml version="1.0" encoding="utf-8"?>
<p:tagLst xmlns:p="http://schemas.openxmlformats.org/presentationml/2006/main">
  <p:tag name="KSO_WM_DIAGRAM_VIRTUALLY_FRAME" val="{&quot;height&quot;:331.25,&quot;left&quot;:80,&quot;top&quot;:126.25,&quot;width&quot;:800}"/>
</p:tagLst>
</file>

<file path=ppt/tags/tag106.xml><?xml version="1.0" encoding="utf-8"?>
<p:tagLst xmlns:p="http://schemas.openxmlformats.org/presentationml/2006/main">
  <p:tag name="KSO_WM_DIAGRAM_VIRTUALLY_FRAME" val="{&quot;height&quot;:331.25,&quot;left&quot;:80,&quot;top&quot;:126.25,&quot;width&quot;:800}"/>
</p:tagLst>
</file>

<file path=ppt/tags/tag107.xml><?xml version="1.0" encoding="utf-8"?>
<p:tagLst xmlns:p="http://schemas.openxmlformats.org/presentationml/2006/main">
  <p:tag name="KSO_WM_DIAGRAM_VIRTUALLY_FRAME" val="{&quot;height&quot;:331.25,&quot;left&quot;:80,&quot;top&quot;:126.25,&quot;width&quot;:800}"/>
</p:tagLst>
</file>

<file path=ppt/tags/tag108.xml><?xml version="1.0" encoding="utf-8"?>
<p:tagLst xmlns:p="http://schemas.openxmlformats.org/presentationml/2006/main">
  <p:tag name="KSO_WM_DIAGRAM_VIRTUALLY_FRAME" val="{&quot;height&quot;:331.25,&quot;left&quot;:80,&quot;top&quot;:126.25,&quot;width&quot;:800}"/>
</p:tagLst>
</file>

<file path=ppt/tags/tag109.xml><?xml version="1.0" encoding="utf-8"?>
<p:tagLst xmlns:p="http://schemas.openxmlformats.org/presentationml/2006/main">
  <p:tag name="KSO_WM_DIAGRAM_VIRTUALLY_FRAME" val="{&quot;height&quot;:331.25,&quot;left&quot;:80,&quot;top&quot;:126.25,&quot;width&quot;:800}"/>
</p:tagLst>
</file>

<file path=ppt/tags/tag11.xml><?xml version="1.0" encoding="utf-8"?>
<p:tagLst xmlns:p="http://schemas.openxmlformats.org/presentationml/2006/main">
  <p:tag name="KSO_WM_DIAGRAM_VIRTUALLY_FRAME" val="{&quot;height&quot;:429.55,&quot;left&quot;:55,&quot;top&quot;:70.45,&quot;width&quot;:845}"/>
</p:tagLst>
</file>

<file path=ppt/tags/tag110.xml><?xml version="1.0" encoding="utf-8"?>
<p:tagLst xmlns:p="http://schemas.openxmlformats.org/presentationml/2006/main">
  <p:tag name="KSO_WM_DIAGRAM_VIRTUALLY_FRAME" val="{&quot;height&quot;:331.25,&quot;left&quot;:80,&quot;top&quot;:126.25,&quot;width&quot;:800}"/>
</p:tagLst>
</file>

<file path=ppt/tags/tag111.xml><?xml version="1.0" encoding="utf-8"?>
<p:tagLst xmlns:p="http://schemas.openxmlformats.org/presentationml/2006/main">
  <p:tag name="KSO_WM_DIAGRAM_VIRTUALLY_FRAME" val="{&quot;height&quot;:331.25,&quot;left&quot;:80,&quot;top&quot;:126.25,&quot;width&quot;:800}"/>
</p:tagLst>
</file>

<file path=ppt/tags/tag112.xml><?xml version="1.0" encoding="utf-8"?>
<p:tagLst xmlns:p="http://schemas.openxmlformats.org/presentationml/2006/main">
  <p:tag name="KSO_WM_DIAGRAM_VIRTUALLY_FRAME" val="{&quot;height&quot;:331.25,&quot;left&quot;:80,&quot;top&quot;:126.25,&quot;width&quot;:800}"/>
</p:tagLst>
</file>

<file path=ppt/tags/tag113.xml><?xml version="1.0" encoding="utf-8"?>
<p:tagLst xmlns:p="http://schemas.openxmlformats.org/presentationml/2006/main">
  <p:tag name="KSO_WM_DIAGRAM_VIRTUALLY_FRAME" val="{&quot;height&quot;:331.25,&quot;left&quot;:80,&quot;top&quot;:126.25,&quot;width&quot;:800}"/>
</p:tagLst>
</file>

<file path=ppt/tags/tag114.xml><?xml version="1.0" encoding="utf-8"?>
<p:tagLst xmlns:p="http://schemas.openxmlformats.org/presentationml/2006/main">
  <p:tag name="KSO_WM_DIAGRAM_VIRTUALLY_FRAME" val="{&quot;height&quot;:331.25,&quot;left&quot;:80,&quot;top&quot;:126.25,&quot;width&quot;:800}"/>
</p:tagLst>
</file>

<file path=ppt/tags/tag115.xml><?xml version="1.0" encoding="utf-8"?>
<p:tagLst xmlns:p="http://schemas.openxmlformats.org/presentationml/2006/main">
  <p:tag name="KSO_WM_DIAGRAM_VIRTUALLY_FRAME" val="{&quot;height&quot;:331.25,&quot;left&quot;:80,&quot;top&quot;:126.25,&quot;width&quot;:800}"/>
</p:tagLst>
</file>

<file path=ppt/tags/tag116.xml><?xml version="1.0" encoding="utf-8"?>
<p:tagLst xmlns:p="http://schemas.openxmlformats.org/presentationml/2006/main">
  <p:tag name="KSO_WM_DIAGRAM_VIRTUALLY_FRAME" val="{&quot;height&quot;:331.25,&quot;left&quot;:80,&quot;top&quot;:126.25,&quot;width&quot;:800}"/>
</p:tagLst>
</file>

<file path=ppt/tags/tag117.xml><?xml version="1.0" encoding="utf-8"?>
<p:tagLst xmlns:p="http://schemas.openxmlformats.org/presentationml/2006/main">
  <p:tag name="KSO_WM_DIAGRAM_VIRTUALLY_FRAME" val="{&quot;height&quot;:331.25,&quot;left&quot;:80,&quot;top&quot;:126.25,&quot;width&quot;:800}"/>
</p:tagLst>
</file>

<file path=ppt/tags/tag118.xml><?xml version="1.0" encoding="utf-8"?>
<p:tagLst xmlns:p="http://schemas.openxmlformats.org/presentationml/2006/main">
  <p:tag name="KSO_WM_DIAGRAM_VIRTUALLY_FRAME" val="{&quot;height&quot;:331.25,&quot;left&quot;:80,&quot;top&quot;:126.25,&quot;width&quot;:800}"/>
</p:tagLst>
</file>

<file path=ppt/tags/tag119.xml><?xml version="1.0" encoding="utf-8"?>
<p:tagLst xmlns:p="http://schemas.openxmlformats.org/presentationml/2006/main">
  <p:tag name="KSO_WM_DIAGRAM_VIRTUALLY_FRAME" val="{&quot;height&quot;:331.25,&quot;left&quot;:80,&quot;top&quot;:126.25,&quot;width&quot;:800}"/>
</p:tagLst>
</file>

<file path=ppt/tags/tag12.xml><?xml version="1.0" encoding="utf-8"?>
<p:tagLst xmlns:p="http://schemas.openxmlformats.org/presentationml/2006/main">
  <p:tag name="KSO_WM_DIAGRAM_VIRTUALLY_FRAME" val="{&quot;height&quot;:429.55,&quot;left&quot;:55,&quot;top&quot;:70.45,&quot;width&quot;:845}"/>
</p:tagLst>
</file>

<file path=ppt/tags/tag120.xml><?xml version="1.0" encoding="utf-8"?>
<p:tagLst xmlns:p="http://schemas.openxmlformats.org/presentationml/2006/main">
  <p:tag name="KSO_WM_DIAGRAM_VIRTUALLY_FRAME" val="{&quot;height&quot;:331.25,&quot;left&quot;:80,&quot;top&quot;:126.25,&quot;width&quot;:800}"/>
</p:tagLst>
</file>

<file path=ppt/tags/tag121.xml><?xml version="1.0" encoding="utf-8"?>
<p:tagLst xmlns:p="http://schemas.openxmlformats.org/presentationml/2006/main">
  <p:tag name="KSO_WM_DIAGRAM_VIRTUALLY_FRAME" val="{&quot;height&quot;:331.25,&quot;left&quot;:80,&quot;top&quot;:126.25,&quot;width&quot;:800}"/>
</p:tagLst>
</file>

<file path=ppt/tags/tag122.xml><?xml version="1.0" encoding="utf-8"?>
<p:tagLst xmlns:p="http://schemas.openxmlformats.org/presentationml/2006/main">
  <p:tag name="KSO_WM_DIAGRAM_VIRTUALLY_FRAME" val="{&quot;height&quot;:331.25,&quot;left&quot;:80,&quot;top&quot;:126.25,&quot;width&quot;:800}"/>
</p:tagLst>
</file>

<file path=ppt/tags/tag123.xml><?xml version="1.0" encoding="utf-8"?>
<p:tagLst xmlns:p="http://schemas.openxmlformats.org/presentationml/2006/main">
  <p:tag name="KSO_WM_DIAGRAM_VIRTUALLY_FRAME" val="{&quot;height&quot;:331.25,&quot;left&quot;:80,&quot;top&quot;:126.25,&quot;width&quot;:800}"/>
</p:tagLst>
</file>

<file path=ppt/tags/tag124.xml><?xml version="1.0" encoding="utf-8"?>
<p:tagLst xmlns:p="http://schemas.openxmlformats.org/presentationml/2006/main">
  <p:tag name="KSO_WM_DIAGRAM_VIRTUALLY_FRAME" val="{&quot;height&quot;:348,&quot;left&quot;:190,&quot;top&quot;:172,&quot;width&quot;:650}"/>
</p:tagLst>
</file>

<file path=ppt/tags/tag125.xml><?xml version="1.0" encoding="utf-8"?>
<p:tagLst xmlns:p="http://schemas.openxmlformats.org/presentationml/2006/main">
  <p:tag name="KSO_WM_DIAGRAM_VIRTUALLY_FRAME" val="{&quot;height&quot;:348,&quot;left&quot;:190,&quot;top&quot;:172,&quot;width&quot;:650}"/>
</p:tagLst>
</file>

<file path=ppt/tags/tag126.xml><?xml version="1.0" encoding="utf-8"?>
<p:tagLst xmlns:p="http://schemas.openxmlformats.org/presentationml/2006/main">
  <p:tag name="KSO_WM_DIAGRAM_VIRTUALLY_FRAME" val="{&quot;height&quot;:348,&quot;left&quot;:190,&quot;top&quot;:172,&quot;width&quot;:650}"/>
</p:tagLst>
</file>

<file path=ppt/tags/tag127.xml><?xml version="1.0" encoding="utf-8"?>
<p:tagLst xmlns:p="http://schemas.openxmlformats.org/presentationml/2006/main">
  <p:tag name="KSO_WM_DIAGRAM_VIRTUALLY_FRAME" val="{&quot;height&quot;:348,&quot;left&quot;:190,&quot;top&quot;:172,&quot;width&quot;:650}"/>
</p:tagLst>
</file>

<file path=ppt/tags/tag128.xml><?xml version="1.0" encoding="utf-8"?>
<p:tagLst xmlns:p="http://schemas.openxmlformats.org/presentationml/2006/main">
  <p:tag name="KSO_WM_DIAGRAM_VIRTUALLY_FRAME" val="{&quot;height&quot;:348,&quot;left&quot;:190,&quot;top&quot;:172,&quot;width&quot;:650}"/>
</p:tagLst>
</file>

<file path=ppt/tags/tag129.xml><?xml version="1.0" encoding="utf-8"?>
<p:tagLst xmlns:p="http://schemas.openxmlformats.org/presentationml/2006/main">
  <p:tag name="KSO_WM_DIAGRAM_VIRTUALLY_FRAME" val="{&quot;height&quot;:348,&quot;left&quot;:190,&quot;top&quot;:172,&quot;width&quot;:650}"/>
</p:tagLst>
</file>

<file path=ppt/tags/tag13.xml><?xml version="1.0" encoding="utf-8"?>
<p:tagLst xmlns:p="http://schemas.openxmlformats.org/presentationml/2006/main">
  <p:tag name="KSO_WM_DIAGRAM_VIRTUALLY_FRAME" val="{&quot;height&quot;:340,&quot;left&quot;:80,&quot;top&quot;:160,&quot;width&quot;:820}"/>
</p:tagLst>
</file>

<file path=ppt/tags/tag130.xml><?xml version="1.0" encoding="utf-8"?>
<p:tagLst xmlns:p="http://schemas.openxmlformats.org/presentationml/2006/main">
  <p:tag name="KSO_WM_DIAGRAM_VIRTUALLY_FRAME" val="{&quot;height&quot;:360,&quot;left&quot;:80,&quot;top&quot;:140,&quot;width&quot;:810}"/>
</p:tagLst>
</file>

<file path=ppt/tags/tag131.xml><?xml version="1.0" encoding="utf-8"?>
<p:tagLst xmlns:p="http://schemas.openxmlformats.org/presentationml/2006/main">
  <p:tag name="KSO_WM_DIAGRAM_VIRTUALLY_FRAME" val="{&quot;height&quot;:360,&quot;left&quot;:80,&quot;top&quot;:140,&quot;width&quot;:810}"/>
</p:tagLst>
</file>

<file path=ppt/tags/tag132.xml><?xml version="1.0" encoding="utf-8"?>
<p:tagLst xmlns:p="http://schemas.openxmlformats.org/presentationml/2006/main">
  <p:tag name="KSO_WM_DIAGRAM_VIRTUALLY_FRAME" val="{&quot;height&quot;:360,&quot;left&quot;:80,&quot;top&quot;:140,&quot;width&quot;:810}"/>
</p:tagLst>
</file>

<file path=ppt/tags/tag133.xml><?xml version="1.0" encoding="utf-8"?>
<p:tagLst xmlns:p="http://schemas.openxmlformats.org/presentationml/2006/main">
  <p:tag name="KSO_WM_DIAGRAM_VIRTUALLY_FRAME" val="{&quot;height&quot;:360,&quot;left&quot;:80,&quot;top&quot;:140,&quot;width&quot;:810}"/>
</p:tagLst>
</file>

<file path=ppt/tags/tag134.xml><?xml version="1.0" encoding="utf-8"?>
<p:tagLst xmlns:p="http://schemas.openxmlformats.org/presentationml/2006/main">
  <p:tag name="KSO_WM_DIAGRAM_VIRTUALLY_FRAME" val="{&quot;height&quot;:360,&quot;left&quot;:80,&quot;top&quot;:140,&quot;width&quot;:810}"/>
</p:tagLst>
</file>

<file path=ppt/tags/tag135.xml><?xml version="1.0" encoding="utf-8"?>
<p:tagLst xmlns:p="http://schemas.openxmlformats.org/presentationml/2006/main">
  <p:tag name="KSO_WM_DIAGRAM_VIRTUALLY_FRAME" val="{&quot;height&quot;:360,&quot;left&quot;:80,&quot;top&quot;:140,&quot;width&quot;:810}"/>
</p:tagLst>
</file>

<file path=ppt/tags/tag136.xml><?xml version="1.0" encoding="utf-8"?>
<p:tagLst xmlns:p="http://schemas.openxmlformats.org/presentationml/2006/main">
  <p:tag name="KSO_WM_DIAGRAM_VIRTUALLY_FRAME" val="{&quot;height&quot;:360,&quot;left&quot;:80,&quot;top&quot;:140,&quot;width&quot;:810}"/>
</p:tagLst>
</file>

<file path=ppt/tags/tag137.xml><?xml version="1.0" encoding="utf-8"?>
<p:tagLst xmlns:p="http://schemas.openxmlformats.org/presentationml/2006/main">
  <p:tag name="KSO_WM_DIAGRAM_VIRTUALLY_FRAME" val="{&quot;height&quot;:360,&quot;left&quot;:80,&quot;top&quot;:140,&quot;width&quot;:810}"/>
</p:tagLst>
</file>

<file path=ppt/tags/tag138.xml><?xml version="1.0" encoding="utf-8"?>
<p:tagLst xmlns:p="http://schemas.openxmlformats.org/presentationml/2006/main">
  <p:tag name="KSO_WM_DIAGRAM_VIRTUALLY_FRAME" val="{&quot;height&quot;:360,&quot;left&quot;:80,&quot;top&quot;:140,&quot;width&quot;:810}"/>
</p:tagLst>
</file>

<file path=ppt/tags/tag139.xml><?xml version="1.0" encoding="utf-8"?>
<p:tagLst xmlns:p="http://schemas.openxmlformats.org/presentationml/2006/main">
  <p:tag name="KSO_WM_DIAGRAM_VIRTUALLY_FRAME" val="{&quot;height&quot;:360,&quot;left&quot;:80,&quot;top&quot;:140,&quot;width&quot;:810}"/>
</p:tagLst>
</file>

<file path=ppt/tags/tag14.xml><?xml version="1.0" encoding="utf-8"?>
<p:tagLst xmlns:p="http://schemas.openxmlformats.org/presentationml/2006/main">
  <p:tag name="KSO_WM_DIAGRAM_VIRTUALLY_FRAME" val="{&quot;height&quot;:340,&quot;left&quot;:80,&quot;top&quot;:160,&quot;width&quot;:820}"/>
</p:tagLst>
</file>

<file path=ppt/tags/tag140.xml><?xml version="1.0" encoding="utf-8"?>
<p:tagLst xmlns:p="http://schemas.openxmlformats.org/presentationml/2006/main">
  <p:tag name="KSO_WM_DIAGRAM_VIRTUALLY_FRAME" val="{&quot;height&quot;:337,&quot;left&quot;:119.99996773858147,&quot;top&quot;:148,&quot;width&quot;:720.0006944440969}"/>
</p:tagLst>
</file>

<file path=ppt/tags/tag141.xml><?xml version="1.0" encoding="utf-8"?>
<p:tagLst xmlns:p="http://schemas.openxmlformats.org/presentationml/2006/main">
  <p:tag name="KSO_WM_DIAGRAM_VIRTUALLY_FRAME" val="{&quot;height&quot;:337,&quot;left&quot;:119.99996773858147,&quot;top&quot;:148,&quot;width&quot;:720.0006944440969}"/>
</p:tagLst>
</file>

<file path=ppt/tags/tag142.xml><?xml version="1.0" encoding="utf-8"?>
<p:tagLst xmlns:p="http://schemas.openxmlformats.org/presentationml/2006/main">
  <p:tag name="KSO_WM_DIAGRAM_VIRTUALLY_FRAME" val="{&quot;height&quot;:337,&quot;left&quot;:119.99996773858147,&quot;top&quot;:148,&quot;width&quot;:720.0006944440969}"/>
</p:tagLst>
</file>

<file path=ppt/tags/tag143.xml><?xml version="1.0" encoding="utf-8"?>
<p:tagLst xmlns:p="http://schemas.openxmlformats.org/presentationml/2006/main">
  <p:tag name="KSO_WM_DIAGRAM_VIRTUALLY_FRAME" val="{&quot;height&quot;:337,&quot;left&quot;:119.99996773858147,&quot;top&quot;:148,&quot;width&quot;:720.0006944440969}"/>
</p:tagLst>
</file>

<file path=ppt/tags/tag144.xml><?xml version="1.0" encoding="utf-8"?>
<p:tagLst xmlns:p="http://schemas.openxmlformats.org/presentationml/2006/main">
  <p:tag name="KSO_WM_DIAGRAM_VIRTUALLY_FRAME" val="{&quot;height&quot;:337,&quot;left&quot;:119.99996773858147,&quot;top&quot;:148,&quot;width&quot;:720.0006944440969}"/>
</p:tagLst>
</file>

<file path=ppt/tags/tag145.xml><?xml version="1.0" encoding="utf-8"?>
<p:tagLst xmlns:p="http://schemas.openxmlformats.org/presentationml/2006/main">
  <p:tag name="KSO_WM_DIAGRAM_VIRTUALLY_FRAME" val="{&quot;height&quot;:337,&quot;left&quot;:119.99996773858147,&quot;top&quot;:148,&quot;width&quot;:720.0006944440969}"/>
</p:tagLst>
</file>

<file path=ppt/tags/tag146.xml><?xml version="1.0" encoding="utf-8"?>
<p:tagLst xmlns:p="http://schemas.openxmlformats.org/presentationml/2006/main">
  <p:tag name="KSO_WM_DIAGRAM_VIRTUALLY_FRAME" val="{&quot;height&quot;:337,&quot;left&quot;:119.99996773858147,&quot;top&quot;:148,&quot;width&quot;:720.0006944440969}"/>
</p:tagLst>
</file>

<file path=ppt/tags/tag147.xml><?xml version="1.0" encoding="utf-8"?>
<p:tagLst xmlns:p="http://schemas.openxmlformats.org/presentationml/2006/main">
  <p:tag name="KSO_WM_DIAGRAM_VIRTUALLY_FRAME" val="{&quot;height&quot;:337,&quot;left&quot;:119.99996773858147,&quot;top&quot;:148,&quot;width&quot;:720.0006944440969}"/>
</p:tagLst>
</file>

<file path=ppt/tags/tag148.xml><?xml version="1.0" encoding="utf-8"?>
<p:tagLst xmlns:p="http://schemas.openxmlformats.org/presentationml/2006/main">
  <p:tag name="KSO_WM_DIAGRAM_VIRTUALLY_FRAME" val="{&quot;height&quot;:337,&quot;left&quot;:119.99996773858147,&quot;top&quot;:148,&quot;width&quot;:720.0006944440969}"/>
</p:tagLst>
</file>

<file path=ppt/tags/tag149.xml><?xml version="1.0" encoding="utf-8"?>
<p:tagLst xmlns:p="http://schemas.openxmlformats.org/presentationml/2006/main">
  <p:tag name="KSO_WM_DIAGRAM_VIRTUALLY_FRAME" val="{&quot;height&quot;:337,&quot;left&quot;:119.99996773858147,&quot;top&quot;:148,&quot;width&quot;:720.0006944440969}"/>
</p:tagLst>
</file>

<file path=ppt/tags/tag15.xml><?xml version="1.0" encoding="utf-8"?>
<p:tagLst xmlns:p="http://schemas.openxmlformats.org/presentationml/2006/main">
  <p:tag name="KSO_WM_DIAGRAM_VIRTUALLY_FRAME" val="{&quot;height&quot;:429.55,&quot;left&quot;:55,&quot;top&quot;:70.45,&quot;width&quot;:845}"/>
</p:tagLst>
</file>

<file path=ppt/tags/tag150.xml><?xml version="1.0" encoding="utf-8"?>
<p:tagLst xmlns:p="http://schemas.openxmlformats.org/presentationml/2006/main">
  <p:tag name="KSO_WM_DIAGRAM_VIRTUALLY_FRAME" val="{&quot;height&quot;:337,&quot;left&quot;:119.99996773858147,&quot;top&quot;:148,&quot;width&quot;:720.0006944440969}"/>
</p:tagLst>
</file>

<file path=ppt/tags/tag151.xml><?xml version="1.0" encoding="utf-8"?>
<p:tagLst xmlns:p="http://schemas.openxmlformats.org/presentationml/2006/main">
  <p:tag name="KSO_WM_DIAGRAM_VIRTUALLY_FRAME" val="{&quot;height&quot;:337,&quot;left&quot;:119.99996773858147,&quot;top&quot;:148,&quot;width&quot;:720.0006944440969}"/>
</p:tagLst>
</file>

<file path=ppt/tags/tag152.xml><?xml version="1.0" encoding="utf-8"?>
<p:tagLst xmlns:p="http://schemas.openxmlformats.org/presentationml/2006/main">
  <p:tag name="KSO_WM_DIAGRAM_VIRTUALLY_FRAME" val="{&quot;height&quot;:337,&quot;left&quot;:119.99996773858147,&quot;top&quot;:148,&quot;width&quot;:720.0006944440969}"/>
</p:tagLst>
</file>

<file path=ppt/tags/tag153.xml><?xml version="1.0" encoding="utf-8"?>
<p:tagLst xmlns:p="http://schemas.openxmlformats.org/presentationml/2006/main">
  <p:tag name="KSO_WM_DIAGRAM_VIRTUALLY_FRAME" val="{&quot;height&quot;:337,&quot;left&quot;:119.99996773858147,&quot;top&quot;:148,&quot;width&quot;:720.0006944440969}"/>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DIAGRAM_VIRTUALLY_FRAME" val="{&quot;height&quot;:429.55,&quot;left&quot;:55,&quot;top&quot;:70.45,&quot;width&quot;:845}"/>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DIAGRAM_VIRTUALLY_FRAME" val="{&quot;height&quot;:429.55,&quot;left&quot;:55,&quot;top&quot;:70.45,&quot;width&quot;:845}"/>
</p:tagLst>
</file>

<file path=ppt/tags/tag18.xml><?xml version="1.0" encoding="utf-8"?>
<p:tagLst xmlns:p="http://schemas.openxmlformats.org/presentationml/2006/main">
  <p:tag name="KSO_WM_DIAGRAM_VIRTUALLY_FRAME" val="{&quot;height&quot;:429.55,&quot;left&quot;:55,&quot;top&quot;:70.45,&quot;width&quot;:845}"/>
</p:tagLst>
</file>

<file path=ppt/tags/tag19.xml><?xml version="1.0" encoding="utf-8"?>
<p:tagLst xmlns:p="http://schemas.openxmlformats.org/presentationml/2006/main">
  <p:tag name="KSO_WM_DIAGRAM_VIRTUALLY_FRAME" val="{&quot;height&quot;:429.55,&quot;left&quot;:55,&quot;top&quot;:70.45,&quot;width&quot;:845}"/>
</p:tagLst>
</file>

<file path=ppt/tags/tag2.xml><?xml version="1.0" encoding="utf-8"?>
<p:tagLst xmlns:p="http://schemas.openxmlformats.org/presentationml/2006/main">
  <p:tag name="KSO_WM_DIAGRAM_VIRTUALLY_FRAME" val="{&quot;height&quot;:429.55,&quot;left&quot;:55,&quot;top&quot;:70.45,&quot;width&quot;:845}"/>
</p:tagLst>
</file>

<file path=ppt/tags/tag20.xml><?xml version="1.0" encoding="utf-8"?>
<p:tagLst xmlns:p="http://schemas.openxmlformats.org/presentationml/2006/main">
  <p:tag name="KSO_WM_DIAGRAM_VIRTUALLY_FRAME" val="{&quot;height&quot;:429.55,&quot;left&quot;:55,&quot;top&quot;:70.45,&quot;width&quot;:845}"/>
</p:tagLst>
</file>

<file path=ppt/tags/tag21.xml><?xml version="1.0" encoding="utf-8"?>
<p:tagLst xmlns:p="http://schemas.openxmlformats.org/presentationml/2006/main">
  <p:tag name="KSO_WM_DIAGRAM_VIRTUALLY_FRAME" val="{&quot;height&quot;:429.55,&quot;left&quot;:55,&quot;top&quot;:70.45,&quot;width&quot;:845}"/>
</p:tagLst>
</file>

<file path=ppt/tags/tag22.xml><?xml version="1.0" encoding="utf-8"?>
<p:tagLst xmlns:p="http://schemas.openxmlformats.org/presentationml/2006/main">
  <p:tag name="KSO_WM_DIAGRAM_VIRTUALLY_FRAME" val="{&quot;height&quot;:429.55,&quot;left&quot;:55,&quot;top&quot;:70.45,&quot;width&quot;:845}"/>
</p:tagLst>
</file>

<file path=ppt/tags/tag23.xml><?xml version="1.0" encoding="utf-8"?>
<p:tagLst xmlns:p="http://schemas.openxmlformats.org/presentationml/2006/main">
  <p:tag name="KSO_WM_DIAGRAM_VIRTUALLY_FRAME" val="{&quot;height&quot;:429.55,&quot;left&quot;:55,&quot;top&quot;:70.45,&quot;width&quot;:845}"/>
</p:tagLst>
</file>

<file path=ppt/tags/tag24.xml><?xml version="1.0" encoding="utf-8"?>
<p:tagLst xmlns:p="http://schemas.openxmlformats.org/presentationml/2006/main">
  <p:tag name="KSO_WM_DIAGRAM_VIRTUALLY_FRAME" val="{&quot;height&quot;:429.55,&quot;left&quot;:55,&quot;top&quot;:70.45,&quot;width&quot;:845}"/>
</p:tagLst>
</file>

<file path=ppt/tags/tag25.xml><?xml version="1.0" encoding="utf-8"?>
<p:tagLst xmlns:p="http://schemas.openxmlformats.org/presentationml/2006/main">
  <p:tag name="KSO_WM_DIAGRAM_VIRTUALLY_FRAME" val="{&quot;height&quot;:429.55,&quot;left&quot;:55,&quot;top&quot;:70.45,&quot;width&quot;:845}"/>
</p:tagLst>
</file>

<file path=ppt/tags/tag26.xml><?xml version="1.0" encoding="utf-8"?>
<p:tagLst xmlns:p="http://schemas.openxmlformats.org/presentationml/2006/main">
  <p:tag name="KSO_WM_DIAGRAM_VIRTUALLY_FRAME" val="{&quot;height&quot;:429.55,&quot;left&quot;:55,&quot;top&quot;:70.45,&quot;width&quot;:845}"/>
</p:tagLst>
</file>

<file path=ppt/tags/tag27.xml><?xml version="1.0" encoding="utf-8"?>
<p:tagLst xmlns:p="http://schemas.openxmlformats.org/presentationml/2006/main">
  <p:tag name="KSO_WM_DIAGRAM_VIRTUALLY_FRAME" val="{&quot;height&quot;:300,&quot;left&quot;:80,&quot;top&quot;:150,&quot;width&quot;:800}"/>
</p:tagLst>
</file>

<file path=ppt/tags/tag28.xml><?xml version="1.0" encoding="utf-8"?>
<p:tagLst xmlns:p="http://schemas.openxmlformats.org/presentationml/2006/main">
  <p:tag name="KSO_WM_DIAGRAM_VIRTUALLY_FRAME" val="{&quot;height&quot;:300,&quot;left&quot;:80,&quot;top&quot;:150,&quot;width&quot;:800}"/>
</p:tagLst>
</file>

<file path=ppt/tags/tag29.xml><?xml version="1.0" encoding="utf-8"?>
<p:tagLst xmlns:p="http://schemas.openxmlformats.org/presentationml/2006/main">
  <p:tag name="KSO_WM_DIAGRAM_VIRTUALLY_FRAME" val="{&quot;height&quot;:300,&quot;left&quot;:80,&quot;top&quot;:150,&quot;width&quot;:800}"/>
</p:tagLst>
</file>

<file path=ppt/tags/tag3.xml><?xml version="1.0" encoding="utf-8"?>
<p:tagLst xmlns:p="http://schemas.openxmlformats.org/presentationml/2006/main">
  <p:tag name="KSO_WM_DIAGRAM_VIRTUALLY_FRAME" val="{&quot;height&quot;:429.55,&quot;left&quot;:55,&quot;top&quot;:70.45,&quot;width&quot;:845}"/>
</p:tagLst>
</file>

<file path=ppt/tags/tag30.xml><?xml version="1.0" encoding="utf-8"?>
<p:tagLst xmlns:p="http://schemas.openxmlformats.org/presentationml/2006/main">
  <p:tag name="KSO_WM_DIAGRAM_VIRTUALLY_FRAME" val="{&quot;height&quot;:300,&quot;left&quot;:80,&quot;top&quot;:150,&quot;width&quot;:800}"/>
</p:tagLst>
</file>

<file path=ppt/tags/tag31.xml><?xml version="1.0" encoding="utf-8"?>
<p:tagLst xmlns:p="http://schemas.openxmlformats.org/presentationml/2006/main">
  <p:tag name="KSO_WM_DIAGRAM_VIRTUALLY_FRAME" val="{&quot;height&quot;:300,&quot;left&quot;:80,&quot;top&quot;:150,&quot;width&quot;:800}"/>
</p:tagLst>
</file>

<file path=ppt/tags/tag32.xml><?xml version="1.0" encoding="utf-8"?>
<p:tagLst xmlns:p="http://schemas.openxmlformats.org/presentationml/2006/main">
  <p:tag name="KSO_WM_DIAGRAM_VIRTUALLY_FRAME" val="{&quot;height&quot;:300,&quot;left&quot;:80,&quot;top&quot;:150,&quot;width&quot;:800}"/>
</p:tagLst>
</file>

<file path=ppt/tags/tag33.xml><?xml version="1.0" encoding="utf-8"?>
<p:tagLst xmlns:p="http://schemas.openxmlformats.org/presentationml/2006/main">
  <p:tag name="KSO_WM_DIAGRAM_VIRTUALLY_FRAME" val="{&quot;height&quot;:300,&quot;left&quot;:80,&quot;top&quot;:150,&quot;width&quot;:800}"/>
</p:tagLst>
</file>

<file path=ppt/tags/tag34.xml><?xml version="1.0" encoding="utf-8"?>
<p:tagLst xmlns:p="http://schemas.openxmlformats.org/presentationml/2006/main">
  <p:tag name="KSO_WM_DIAGRAM_VIRTUALLY_FRAME" val="{&quot;height&quot;:300,&quot;left&quot;:80,&quot;top&quot;:150,&quot;width&quot;:800}"/>
</p:tagLst>
</file>

<file path=ppt/tags/tag35.xml><?xml version="1.0" encoding="utf-8"?>
<p:tagLst xmlns:p="http://schemas.openxmlformats.org/presentationml/2006/main">
  <p:tag name="KSO_WM_DIAGRAM_VIRTUALLY_FRAME" val="{&quot;height&quot;:300,&quot;left&quot;:80,&quot;top&quot;:150,&quot;width&quot;:800}"/>
</p:tagLst>
</file>

<file path=ppt/tags/tag36.xml><?xml version="1.0" encoding="utf-8"?>
<p:tagLst xmlns:p="http://schemas.openxmlformats.org/presentationml/2006/main">
  <p:tag name="KSO_WM_DIAGRAM_VIRTUALLY_FRAME" val="{&quot;height&quot;:300,&quot;left&quot;:80,&quot;top&quot;:150,&quot;width&quot;:800}"/>
</p:tagLst>
</file>

<file path=ppt/tags/tag37.xml><?xml version="1.0" encoding="utf-8"?>
<p:tagLst xmlns:p="http://schemas.openxmlformats.org/presentationml/2006/main">
  <p:tag name="KSO_WM_DIAGRAM_VIRTUALLY_FRAME" val="{&quot;height&quot;:300,&quot;left&quot;:80,&quot;top&quot;:150,&quot;width&quot;:800}"/>
</p:tagLst>
</file>

<file path=ppt/tags/tag38.xml><?xml version="1.0" encoding="utf-8"?>
<p:tagLst xmlns:p="http://schemas.openxmlformats.org/presentationml/2006/main">
  <p:tag name="KSO_WM_DIAGRAM_VIRTUALLY_FRAME" val="{&quot;height&quot;:300,&quot;left&quot;:80,&quot;top&quot;:150,&quot;width&quot;:800}"/>
</p:tagLst>
</file>

<file path=ppt/tags/tag39.xml><?xml version="1.0" encoding="utf-8"?>
<p:tagLst xmlns:p="http://schemas.openxmlformats.org/presentationml/2006/main">
  <p:tag name="KSO_WM_DIAGRAM_VIRTUALLY_FRAME" val="{&quot;height&quot;:300,&quot;left&quot;:80,&quot;top&quot;:150,&quot;width&quot;:800}"/>
</p:tagLst>
</file>

<file path=ppt/tags/tag4.xml><?xml version="1.0" encoding="utf-8"?>
<p:tagLst xmlns:p="http://schemas.openxmlformats.org/presentationml/2006/main">
  <p:tag name="KSO_WM_DIAGRAM_VIRTUALLY_FRAME" val="{&quot;height&quot;:429.55,&quot;left&quot;:55,&quot;top&quot;:70.45,&quot;width&quot;:845}"/>
</p:tagLst>
</file>

<file path=ppt/tags/tag40.xml><?xml version="1.0" encoding="utf-8"?>
<p:tagLst xmlns:p="http://schemas.openxmlformats.org/presentationml/2006/main">
  <p:tag name="KSO_WM_DIAGRAM_VIRTUALLY_FRAME" val="{&quot;height&quot;:300,&quot;left&quot;:80,&quot;top&quot;:150,&quot;width&quot;:800}"/>
</p:tagLst>
</file>

<file path=ppt/tags/tag41.xml><?xml version="1.0" encoding="utf-8"?>
<p:tagLst xmlns:p="http://schemas.openxmlformats.org/presentationml/2006/main">
  <p:tag name="KSO_WM_DIAGRAM_VIRTUALLY_FRAME" val="{&quot;height&quot;:300,&quot;left&quot;:80,&quot;top&quot;:150,&quot;width&quot;:800}"/>
</p:tagLst>
</file>

<file path=ppt/tags/tag42.xml><?xml version="1.0" encoding="utf-8"?>
<p:tagLst xmlns:p="http://schemas.openxmlformats.org/presentationml/2006/main">
  <p:tag name="KSO_WM_DIAGRAM_VIRTUALLY_FRAME" val="{&quot;height&quot;:300,&quot;left&quot;:80,&quot;top&quot;:150,&quot;width&quot;:800}"/>
</p:tagLst>
</file>

<file path=ppt/tags/tag43.xml><?xml version="1.0" encoding="utf-8"?>
<p:tagLst xmlns:p="http://schemas.openxmlformats.org/presentationml/2006/main">
  <p:tag name="KSO_WM_DIAGRAM_VIRTUALLY_FRAME" val="{&quot;height&quot;:300,&quot;left&quot;:80,&quot;top&quot;:150,&quot;width&quot;:800}"/>
</p:tagLst>
</file>

<file path=ppt/tags/tag44.xml><?xml version="1.0" encoding="utf-8"?>
<p:tagLst xmlns:p="http://schemas.openxmlformats.org/presentationml/2006/main">
  <p:tag name="KSO_WM_DIAGRAM_VIRTUALLY_FRAME" val="{&quot;height&quot;:300,&quot;left&quot;:80,&quot;top&quot;:150,&quot;width&quot;:800}"/>
</p:tagLst>
</file>

<file path=ppt/tags/tag45.xml><?xml version="1.0" encoding="utf-8"?>
<p:tagLst xmlns:p="http://schemas.openxmlformats.org/presentationml/2006/main">
  <p:tag name="KSO_WM_DIAGRAM_VIRTUALLY_FRAME" val="{&quot;height&quot;:300,&quot;left&quot;:80,&quot;top&quot;:150,&quot;width&quot;:800}"/>
</p:tagLst>
</file>

<file path=ppt/tags/tag46.xml><?xml version="1.0" encoding="utf-8"?>
<p:tagLst xmlns:p="http://schemas.openxmlformats.org/presentationml/2006/main">
  <p:tag name="KSO_WM_DIAGRAM_VIRTUALLY_FRAME" val="{&quot;height&quot;:300,&quot;left&quot;:80,&quot;top&quot;:150,&quot;width&quot;:800}"/>
</p:tagLst>
</file>

<file path=ppt/tags/tag47.xml><?xml version="1.0" encoding="utf-8"?>
<p:tagLst xmlns:p="http://schemas.openxmlformats.org/presentationml/2006/main">
  <p:tag name="KSO_WM_DIAGRAM_VIRTUALLY_FRAME" val="{&quot;height&quot;:300,&quot;left&quot;:80,&quot;top&quot;:150,&quot;width&quot;:800}"/>
</p:tagLst>
</file>

<file path=ppt/tags/tag48.xml><?xml version="1.0" encoding="utf-8"?>
<p:tagLst xmlns:p="http://schemas.openxmlformats.org/presentationml/2006/main">
  <p:tag name="KSO_WM_DIAGRAM_VIRTUALLY_FRAME" val="{&quot;height&quot;:336.1,&quot;left&quot;:78.5,&quot;top&quot;:113.9,&quot;width&quot;:801.5}"/>
</p:tagLst>
</file>

<file path=ppt/tags/tag49.xml><?xml version="1.0" encoding="utf-8"?>
<p:tagLst xmlns:p="http://schemas.openxmlformats.org/presentationml/2006/main">
  <p:tag name="KSO_WM_DIAGRAM_VIRTUALLY_FRAME" val="{&quot;height&quot;:336.1,&quot;left&quot;:78.5,&quot;top&quot;:113.9,&quot;width&quot;:801.5}"/>
</p:tagLst>
</file>

<file path=ppt/tags/tag5.xml><?xml version="1.0" encoding="utf-8"?>
<p:tagLst xmlns:p="http://schemas.openxmlformats.org/presentationml/2006/main">
  <p:tag name="KSO_WM_DIAGRAM_VIRTUALLY_FRAME" val="{&quot;height&quot;:429.55,&quot;left&quot;:55,&quot;top&quot;:70.45,&quot;width&quot;:845}"/>
</p:tagLst>
</file>

<file path=ppt/tags/tag50.xml><?xml version="1.0" encoding="utf-8"?>
<p:tagLst xmlns:p="http://schemas.openxmlformats.org/presentationml/2006/main">
  <p:tag name="KSO_WM_DIAGRAM_VIRTUALLY_FRAME" val="{&quot;height&quot;:336.1,&quot;left&quot;:78.5,&quot;top&quot;:113.9,&quot;width&quot;:801.5}"/>
</p:tagLst>
</file>

<file path=ppt/tags/tag51.xml><?xml version="1.0" encoding="utf-8"?>
<p:tagLst xmlns:p="http://schemas.openxmlformats.org/presentationml/2006/main">
  <p:tag name="KSO_WM_DIAGRAM_VIRTUALLY_FRAME" val="{&quot;height&quot;:336.1,&quot;left&quot;:78.5,&quot;top&quot;:113.9,&quot;width&quot;:801.5}"/>
</p:tagLst>
</file>

<file path=ppt/tags/tag52.xml><?xml version="1.0" encoding="utf-8"?>
<p:tagLst xmlns:p="http://schemas.openxmlformats.org/presentationml/2006/main">
  <p:tag name="KSO_WM_DIAGRAM_VIRTUALLY_FRAME" val="{&quot;height&quot;:336.1,&quot;left&quot;:78.5,&quot;top&quot;:113.9,&quot;width&quot;:801.5}"/>
</p:tagLst>
</file>

<file path=ppt/tags/tag53.xml><?xml version="1.0" encoding="utf-8"?>
<p:tagLst xmlns:p="http://schemas.openxmlformats.org/presentationml/2006/main">
  <p:tag name="KSO_WM_DIAGRAM_VIRTUALLY_FRAME" val="{&quot;height&quot;:336.1,&quot;left&quot;:78.5,&quot;top&quot;:113.9,&quot;width&quot;:801.5}"/>
</p:tagLst>
</file>

<file path=ppt/tags/tag54.xml><?xml version="1.0" encoding="utf-8"?>
<p:tagLst xmlns:p="http://schemas.openxmlformats.org/presentationml/2006/main">
  <p:tag name="KSO_WM_DIAGRAM_VIRTUALLY_FRAME" val="{&quot;height&quot;:336.1,&quot;left&quot;:78.5,&quot;top&quot;:113.9,&quot;width&quot;:801.5}"/>
</p:tagLst>
</file>

<file path=ppt/tags/tag55.xml><?xml version="1.0" encoding="utf-8"?>
<p:tagLst xmlns:p="http://schemas.openxmlformats.org/presentationml/2006/main">
  <p:tag name="KSO_WM_DIAGRAM_VIRTUALLY_FRAME" val="{&quot;height&quot;:336.1,&quot;left&quot;:78.5,&quot;top&quot;:113.9,&quot;width&quot;:801.5}"/>
</p:tagLst>
</file>

<file path=ppt/tags/tag56.xml><?xml version="1.0" encoding="utf-8"?>
<p:tagLst xmlns:p="http://schemas.openxmlformats.org/presentationml/2006/main">
  <p:tag name="KSO_WM_DIAGRAM_VIRTUALLY_FRAME" val="{&quot;height&quot;:336.1,&quot;left&quot;:78.5,&quot;top&quot;:113.9,&quot;width&quot;:801.5}"/>
</p:tagLst>
</file>

<file path=ppt/tags/tag57.xml><?xml version="1.0" encoding="utf-8"?>
<p:tagLst xmlns:p="http://schemas.openxmlformats.org/presentationml/2006/main">
  <p:tag name="KSO_WM_DIAGRAM_VIRTUALLY_FRAME" val="{&quot;height&quot;:336.1,&quot;left&quot;:78.5,&quot;top&quot;:113.9,&quot;width&quot;:801.5}"/>
</p:tagLst>
</file>

<file path=ppt/tags/tag58.xml><?xml version="1.0" encoding="utf-8"?>
<p:tagLst xmlns:p="http://schemas.openxmlformats.org/presentationml/2006/main">
  <p:tag name="KSO_WM_DIAGRAM_VIRTUALLY_FRAME" val="{&quot;height&quot;:336.1,&quot;left&quot;:78.5,&quot;top&quot;:113.9,&quot;width&quot;:801.5}"/>
</p:tagLst>
</file>

<file path=ppt/tags/tag59.xml><?xml version="1.0" encoding="utf-8"?>
<p:tagLst xmlns:p="http://schemas.openxmlformats.org/presentationml/2006/main">
  <p:tag name="KSO_WM_DIAGRAM_VIRTUALLY_FRAME" val="{&quot;height&quot;:336.1,&quot;left&quot;:78.5,&quot;top&quot;:113.9,&quot;width&quot;:801.5}"/>
</p:tagLst>
</file>

<file path=ppt/tags/tag6.xml><?xml version="1.0" encoding="utf-8"?>
<p:tagLst xmlns:p="http://schemas.openxmlformats.org/presentationml/2006/main">
  <p:tag name="KSO_WM_DIAGRAM_VIRTUALLY_FRAME" val="{&quot;height&quot;:429.55,&quot;left&quot;:55,&quot;top&quot;:70.45,&quot;width&quot;:845}"/>
</p:tagLst>
</file>

<file path=ppt/tags/tag60.xml><?xml version="1.0" encoding="utf-8"?>
<p:tagLst xmlns:p="http://schemas.openxmlformats.org/presentationml/2006/main">
  <p:tag name="KSO_WM_DIAGRAM_VIRTUALLY_FRAME" val="{&quot;height&quot;:336.1,&quot;left&quot;:78.5,&quot;top&quot;:113.9,&quot;width&quot;:801.5}"/>
</p:tagLst>
</file>

<file path=ppt/tags/tag61.xml><?xml version="1.0" encoding="utf-8"?>
<p:tagLst xmlns:p="http://schemas.openxmlformats.org/presentationml/2006/main">
  <p:tag name="KSO_WM_DIAGRAM_VIRTUALLY_FRAME" val="{&quot;height&quot;:336.1,&quot;left&quot;:78.5,&quot;top&quot;:113.9,&quot;width&quot;:801.5}"/>
</p:tagLst>
</file>

<file path=ppt/tags/tag62.xml><?xml version="1.0" encoding="utf-8"?>
<p:tagLst xmlns:p="http://schemas.openxmlformats.org/presentationml/2006/main">
  <p:tag name="KSO_WM_DIAGRAM_VIRTUALLY_FRAME" val="{&quot;height&quot;:336.1,&quot;left&quot;:78.5,&quot;top&quot;:113.9,&quot;width&quot;:801.5}"/>
</p:tagLst>
</file>

<file path=ppt/tags/tag63.xml><?xml version="1.0" encoding="utf-8"?>
<p:tagLst xmlns:p="http://schemas.openxmlformats.org/presentationml/2006/main">
  <p:tag name="KSO_WM_DIAGRAM_VIRTUALLY_FRAME" val="{&quot;height&quot;:336.1,&quot;left&quot;:78.5,&quot;top&quot;:113.9,&quot;width&quot;:801.5}"/>
</p:tagLst>
</file>

<file path=ppt/tags/tag64.xml><?xml version="1.0" encoding="utf-8"?>
<p:tagLst xmlns:p="http://schemas.openxmlformats.org/presentationml/2006/main">
  <p:tag name="KSO_WM_DIAGRAM_VIRTUALLY_FRAME" val="{&quot;height&quot;:336.1,&quot;left&quot;:78.5,&quot;top&quot;:113.9,&quot;width&quot;:801.5}"/>
</p:tagLst>
</file>

<file path=ppt/tags/tag65.xml><?xml version="1.0" encoding="utf-8"?>
<p:tagLst xmlns:p="http://schemas.openxmlformats.org/presentationml/2006/main">
  <p:tag name="KSO_WM_DIAGRAM_VIRTUALLY_FRAME" val="{&quot;height&quot;:336.1,&quot;left&quot;:78.5,&quot;top&quot;:113.9,&quot;width&quot;:801.5}"/>
</p:tagLst>
</file>

<file path=ppt/tags/tag66.xml><?xml version="1.0" encoding="utf-8"?>
<p:tagLst xmlns:p="http://schemas.openxmlformats.org/presentationml/2006/main">
  <p:tag name="KSO_WM_DIAGRAM_VIRTUALLY_FRAME" val="{&quot;height&quot;:338.2,&quot;left&quot;:41,&quot;top&quot;:167.05,&quot;width&quot;:875.65}"/>
</p:tagLst>
</file>

<file path=ppt/tags/tag67.xml><?xml version="1.0" encoding="utf-8"?>
<p:tagLst xmlns:p="http://schemas.openxmlformats.org/presentationml/2006/main">
  <p:tag name="KSO_WM_DIAGRAM_VIRTUALLY_FRAME" val="{&quot;height&quot;:338.2,&quot;left&quot;:41,&quot;top&quot;:167.05,&quot;width&quot;:875.65}"/>
</p:tagLst>
</file>

<file path=ppt/tags/tag68.xml><?xml version="1.0" encoding="utf-8"?>
<p:tagLst xmlns:p="http://schemas.openxmlformats.org/presentationml/2006/main">
  <p:tag name="KSO_WM_DIAGRAM_VIRTUALLY_FRAME" val="{&quot;height&quot;:338.2,&quot;left&quot;:41,&quot;top&quot;:167.05,&quot;width&quot;:875.65}"/>
</p:tagLst>
</file>

<file path=ppt/tags/tag69.xml><?xml version="1.0" encoding="utf-8"?>
<p:tagLst xmlns:p="http://schemas.openxmlformats.org/presentationml/2006/main">
  <p:tag name="KSO_WM_DIAGRAM_VIRTUALLY_FRAME" val="{&quot;height&quot;:338.2,&quot;left&quot;:41,&quot;top&quot;:167.05,&quot;width&quot;:875.65}"/>
</p:tagLst>
</file>

<file path=ppt/tags/tag7.xml><?xml version="1.0" encoding="utf-8"?>
<p:tagLst xmlns:p="http://schemas.openxmlformats.org/presentationml/2006/main">
  <p:tag name="KSO_WM_DIAGRAM_VIRTUALLY_FRAME" val="{&quot;height&quot;:429.55,&quot;left&quot;:55,&quot;top&quot;:70.45,&quot;width&quot;:845}"/>
</p:tagLst>
</file>

<file path=ppt/tags/tag70.xml><?xml version="1.0" encoding="utf-8"?>
<p:tagLst xmlns:p="http://schemas.openxmlformats.org/presentationml/2006/main">
  <p:tag name="KSO_WM_DIAGRAM_VIRTUALLY_FRAME" val="{&quot;height&quot;:338.2,&quot;left&quot;:41,&quot;top&quot;:167.05,&quot;width&quot;:875.65}"/>
</p:tagLst>
</file>

<file path=ppt/tags/tag71.xml><?xml version="1.0" encoding="utf-8"?>
<p:tagLst xmlns:p="http://schemas.openxmlformats.org/presentationml/2006/main">
  <p:tag name="KSO_WM_DIAGRAM_VIRTUALLY_FRAME" val="{&quot;height&quot;:338.2,&quot;left&quot;:41,&quot;top&quot;:167.05,&quot;width&quot;:875.65}"/>
</p:tagLst>
</file>

<file path=ppt/tags/tag72.xml><?xml version="1.0" encoding="utf-8"?>
<p:tagLst xmlns:p="http://schemas.openxmlformats.org/presentationml/2006/main">
  <p:tag name="KSO_WM_DIAGRAM_VIRTUALLY_FRAME" val="{&quot;height&quot;:335.25,&quot;left&quot;:80,&quot;top&quot;:170,&quot;width&quot;:820}"/>
</p:tagLst>
</file>

<file path=ppt/tags/tag73.xml><?xml version="1.0" encoding="utf-8"?>
<p:tagLst xmlns:p="http://schemas.openxmlformats.org/presentationml/2006/main">
  <p:tag name="KSO_WM_DIAGRAM_VIRTUALLY_FRAME" val="{&quot;height&quot;:335.25,&quot;left&quot;:80,&quot;top&quot;:170,&quot;width&quot;:820}"/>
</p:tagLst>
</file>

<file path=ppt/tags/tag74.xml><?xml version="1.0" encoding="utf-8"?>
<p:tagLst xmlns:p="http://schemas.openxmlformats.org/presentationml/2006/main">
  <p:tag name="KSO_WM_DIAGRAM_VIRTUALLY_FRAME" val="{&quot;height&quot;:335.25,&quot;left&quot;:80,&quot;top&quot;:170,&quot;width&quot;:820}"/>
</p:tagLst>
</file>

<file path=ppt/tags/tag75.xml><?xml version="1.0" encoding="utf-8"?>
<p:tagLst xmlns:p="http://schemas.openxmlformats.org/presentationml/2006/main">
  <p:tag name="KSO_WM_DIAGRAM_VIRTUALLY_FRAME" val="{&quot;height&quot;:155.75,&quot;left&quot;:78.5,&quot;top&quot;:118.5,&quot;width&quot;:800}"/>
</p:tagLst>
</file>

<file path=ppt/tags/tag76.xml><?xml version="1.0" encoding="utf-8"?>
<p:tagLst xmlns:p="http://schemas.openxmlformats.org/presentationml/2006/main">
  <p:tag name="KSO_WM_DIAGRAM_VIRTUALLY_FRAME" val="{&quot;height&quot;:155.75,&quot;left&quot;:78.5,&quot;top&quot;:118.5,&quot;width&quot;:800}"/>
</p:tagLst>
</file>

<file path=ppt/tags/tag77.xml><?xml version="1.0" encoding="utf-8"?>
<p:tagLst xmlns:p="http://schemas.openxmlformats.org/presentationml/2006/main">
  <p:tag name="KSO_WM_DIAGRAM_VIRTUALLY_FRAME" val="{&quot;height&quot;:155.75,&quot;left&quot;:78.5,&quot;top&quot;:118.5,&quot;width&quot;:800}"/>
</p:tagLst>
</file>

<file path=ppt/tags/tag78.xml><?xml version="1.0" encoding="utf-8"?>
<p:tagLst xmlns:p="http://schemas.openxmlformats.org/presentationml/2006/main">
  <p:tag name="KSO_WM_DIAGRAM_VIRTUALLY_FRAME" val="{&quot;height&quot;:290,&quot;left&quot;:80,&quot;top&quot;:190,&quot;width&quot;:830}"/>
</p:tagLst>
</file>

<file path=ppt/tags/tag79.xml><?xml version="1.0" encoding="utf-8"?>
<p:tagLst xmlns:p="http://schemas.openxmlformats.org/presentationml/2006/main">
  <p:tag name="KSO_WM_DIAGRAM_VIRTUALLY_FRAME" val="{&quot;height&quot;:290,&quot;left&quot;:80,&quot;top&quot;:190,&quot;width&quot;:830}"/>
</p:tagLst>
</file>

<file path=ppt/tags/tag8.xml><?xml version="1.0" encoding="utf-8"?>
<p:tagLst xmlns:p="http://schemas.openxmlformats.org/presentationml/2006/main">
  <p:tag name="KSO_WM_DIAGRAM_VIRTUALLY_FRAME" val="{&quot;height&quot;:429.55,&quot;left&quot;:55,&quot;top&quot;:70.45,&quot;width&quot;:845}"/>
</p:tagLst>
</file>

<file path=ppt/tags/tag80.xml><?xml version="1.0" encoding="utf-8"?>
<p:tagLst xmlns:p="http://schemas.openxmlformats.org/presentationml/2006/main">
  <p:tag name="KSO_WM_DIAGRAM_VIRTUALLY_FRAME" val="{&quot;height&quot;:290,&quot;left&quot;:80,&quot;top&quot;:190,&quot;width&quot;:830}"/>
</p:tagLst>
</file>

<file path=ppt/tags/tag81.xml><?xml version="1.0" encoding="utf-8"?>
<p:tagLst xmlns:p="http://schemas.openxmlformats.org/presentationml/2006/main">
  <p:tag name="KSO_WM_DIAGRAM_VIRTUALLY_FRAME" val="{&quot;height&quot;:290,&quot;left&quot;:80,&quot;top&quot;:190,&quot;width&quot;:830}"/>
</p:tagLst>
</file>

<file path=ppt/tags/tag82.xml><?xml version="1.0" encoding="utf-8"?>
<p:tagLst xmlns:p="http://schemas.openxmlformats.org/presentationml/2006/main">
  <p:tag name="KSO_WM_DIAGRAM_VIRTUALLY_FRAME" val="{&quot;height&quot;:290,&quot;left&quot;:80,&quot;top&quot;:190,&quot;width&quot;:830}"/>
</p:tagLst>
</file>

<file path=ppt/tags/tag83.xml><?xml version="1.0" encoding="utf-8"?>
<p:tagLst xmlns:p="http://schemas.openxmlformats.org/presentationml/2006/main">
  <p:tag name="KSO_WM_DIAGRAM_VIRTUALLY_FRAME" val="{&quot;height&quot;:290,&quot;left&quot;:80,&quot;top&quot;:190,&quot;width&quot;:830}"/>
</p:tagLst>
</file>

<file path=ppt/tags/tag84.xml><?xml version="1.0" encoding="utf-8"?>
<p:tagLst xmlns:p="http://schemas.openxmlformats.org/presentationml/2006/main">
  <p:tag name="KSO_WM_DIAGRAM_VIRTUALLY_FRAME" val="{&quot;height&quot;:290,&quot;left&quot;:80,&quot;top&quot;:190,&quot;width&quot;:830}"/>
</p:tagLst>
</file>

<file path=ppt/tags/tag85.xml><?xml version="1.0" encoding="utf-8"?>
<p:tagLst xmlns:p="http://schemas.openxmlformats.org/presentationml/2006/main">
  <p:tag name="KSO_WM_DIAGRAM_VIRTUALLY_FRAME" val="{&quot;height&quot;:290,&quot;left&quot;:80,&quot;top&quot;:190,&quot;width&quot;:830}"/>
</p:tagLst>
</file>

<file path=ppt/tags/tag86.xml><?xml version="1.0" encoding="utf-8"?>
<p:tagLst xmlns:p="http://schemas.openxmlformats.org/presentationml/2006/main">
  <p:tag name="KSO_WM_DIAGRAM_VIRTUALLY_FRAME" val="{&quot;height&quot;:290,&quot;left&quot;:80,&quot;top&quot;:190,&quot;width&quot;:830}"/>
</p:tagLst>
</file>

<file path=ppt/tags/tag87.xml><?xml version="1.0" encoding="utf-8"?>
<p:tagLst xmlns:p="http://schemas.openxmlformats.org/presentationml/2006/main">
  <p:tag name="KSO_WM_DIAGRAM_VIRTUALLY_FRAME" val="{&quot;height&quot;:290,&quot;left&quot;:80,&quot;top&quot;:190,&quot;width&quot;:830}"/>
</p:tagLst>
</file>

<file path=ppt/tags/tag88.xml><?xml version="1.0" encoding="utf-8"?>
<p:tagLst xmlns:p="http://schemas.openxmlformats.org/presentationml/2006/main">
  <p:tag name="KSO_WM_DIAGRAM_VIRTUALLY_FRAME" val="{&quot;height&quot;:290,&quot;left&quot;:80,&quot;top&quot;:190,&quot;width&quot;:830}"/>
</p:tagLst>
</file>

<file path=ppt/tags/tag89.xml><?xml version="1.0" encoding="utf-8"?>
<p:tagLst xmlns:p="http://schemas.openxmlformats.org/presentationml/2006/main">
  <p:tag name="KSO_WM_DIAGRAM_VIRTUALLY_FRAME" val="{&quot;height&quot;:290,&quot;left&quot;:80,&quot;top&quot;:190,&quot;width&quot;:830}"/>
</p:tagLst>
</file>

<file path=ppt/tags/tag9.xml><?xml version="1.0" encoding="utf-8"?>
<p:tagLst xmlns:p="http://schemas.openxmlformats.org/presentationml/2006/main">
  <p:tag name="KSO_WM_DIAGRAM_VIRTUALLY_FRAME" val="{&quot;height&quot;:429.55,&quot;left&quot;:55,&quot;top&quot;:70.45,&quot;width&quot;:845}"/>
</p:tagLst>
</file>

<file path=ppt/tags/tag90.xml><?xml version="1.0" encoding="utf-8"?>
<p:tagLst xmlns:p="http://schemas.openxmlformats.org/presentationml/2006/main">
  <p:tag name="KSO_WM_DIAGRAM_VIRTUALLY_FRAME" val="{&quot;height&quot;:290,&quot;left&quot;:80,&quot;top&quot;:190,&quot;width&quot;:830}"/>
</p:tagLst>
</file>

<file path=ppt/tags/tag91.xml><?xml version="1.0" encoding="utf-8"?>
<p:tagLst xmlns:p="http://schemas.openxmlformats.org/presentationml/2006/main">
  <p:tag name="KSO_WM_DIAGRAM_VIRTUALLY_FRAME" val="{&quot;height&quot;:290,&quot;left&quot;:80,&quot;top&quot;:190,&quot;width&quot;:830}"/>
</p:tagLst>
</file>

<file path=ppt/tags/tag92.xml><?xml version="1.0" encoding="utf-8"?>
<p:tagLst xmlns:p="http://schemas.openxmlformats.org/presentationml/2006/main">
  <p:tag name="KSO_WM_DIAGRAM_VIRTUALLY_FRAME" val="{&quot;height&quot;:290,&quot;left&quot;:80,&quot;top&quot;:190,&quot;width&quot;:830}"/>
</p:tagLst>
</file>

<file path=ppt/tags/tag93.xml><?xml version="1.0" encoding="utf-8"?>
<p:tagLst xmlns:p="http://schemas.openxmlformats.org/presentationml/2006/main">
  <p:tag name="KSO_WM_DIAGRAM_VIRTUALLY_FRAME" val="{&quot;height&quot;:290,&quot;left&quot;:80,&quot;top&quot;:190,&quot;width&quot;:830}"/>
</p:tagLst>
</file>

<file path=ppt/tags/tag94.xml><?xml version="1.0" encoding="utf-8"?>
<p:tagLst xmlns:p="http://schemas.openxmlformats.org/presentationml/2006/main">
  <p:tag name="KSO_WM_DIAGRAM_VIRTUALLY_FRAME" val="{&quot;height&quot;:331.25,&quot;left&quot;:80,&quot;top&quot;:126.25,&quot;width&quot;:800}"/>
</p:tagLst>
</file>

<file path=ppt/tags/tag95.xml><?xml version="1.0" encoding="utf-8"?>
<p:tagLst xmlns:p="http://schemas.openxmlformats.org/presentationml/2006/main">
  <p:tag name="KSO_WM_DIAGRAM_VIRTUALLY_FRAME" val="{&quot;height&quot;:331.25,&quot;left&quot;:80,&quot;top&quot;:126.25,&quot;width&quot;:800}"/>
</p:tagLst>
</file>

<file path=ppt/tags/tag96.xml><?xml version="1.0" encoding="utf-8"?>
<p:tagLst xmlns:p="http://schemas.openxmlformats.org/presentationml/2006/main">
  <p:tag name="KSO_WM_DIAGRAM_VIRTUALLY_FRAME" val="{&quot;height&quot;:331.25,&quot;left&quot;:80,&quot;top&quot;:126.25,&quot;width&quot;:800}"/>
</p:tagLst>
</file>

<file path=ppt/tags/tag97.xml><?xml version="1.0" encoding="utf-8"?>
<p:tagLst xmlns:p="http://schemas.openxmlformats.org/presentationml/2006/main">
  <p:tag name="KSO_WM_DIAGRAM_VIRTUALLY_FRAME" val="{&quot;height&quot;:331.25,&quot;left&quot;:80,&quot;top&quot;:126.25,&quot;width&quot;:800}"/>
</p:tagLst>
</file>

<file path=ppt/tags/tag98.xml><?xml version="1.0" encoding="utf-8"?>
<p:tagLst xmlns:p="http://schemas.openxmlformats.org/presentationml/2006/main">
  <p:tag name="KSO_WM_DIAGRAM_VIRTUALLY_FRAME" val="{&quot;height&quot;:331.25,&quot;left&quot;:80,&quot;top&quot;:126.25,&quot;width&quot;:800}"/>
</p:tagLst>
</file>

<file path=ppt/tags/tag99.xml><?xml version="1.0" encoding="utf-8"?>
<p:tagLst xmlns:p="http://schemas.openxmlformats.org/presentationml/2006/main">
  <p:tag name="KSO_WM_DIAGRAM_VIRTUALLY_FRAME" val="{&quot;height&quot;:331.25,&quot;left&quot;:80,&quot;top&quot;:126.25,&quot;width&quot;:80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5029</Words>
  <Application>WPS 演示</Application>
  <PresentationFormat/>
  <Paragraphs>242</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18</vt:i4>
      </vt:variant>
    </vt:vector>
  </HeadingPairs>
  <TitlesOfParts>
    <vt:vector size="30" baseType="lpstr">
      <vt:lpstr>Arial</vt:lpstr>
      <vt:lpstr>宋体</vt:lpstr>
      <vt:lpstr>Wingdings</vt:lpstr>
      <vt:lpstr>Arial</vt:lpstr>
      <vt:lpstr>Noto Serif SC</vt:lpstr>
      <vt:lpstr>Noto Sans SC</vt:lpstr>
      <vt:lpstr>微软雅黑</vt:lpstr>
      <vt:lpstr>Arial Unicode MS</vt:lpstr>
      <vt:lpstr>Office 主题​​</vt:lpstr>
      <vt:lpstr>默认主题</vt:lpstr>
      <vt:lpstr>1_默认主题</vt:lpstr>
      <vt:lpstr>2_默认主题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h</cp:lastModifiedBy>
  <cp:revision>2</cp:revision>
  <dcterms:created xsi:type="dcterms:W3CDTF">2026-07-31T12:27:00Z</dcterms:created>
  <dcterms:modified xsi:type="dcterms:W3CDTF">2026-07-31T15:11:09Z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{"Label":"1","ContentProducer":"001191110102MACQD9K64010000","ProduceID":"7668631570362125612","ReservedCode1":"","ContentPropagator":"","PropagateID":"","ReservedCode2":""}</vt:lpwstr>
  </property>
  <property fmtid="{D5CDD505-2E9C-101B-9397-08002B2CF9AE}" pid="3" name="KSOProductBuildVer">
    <vt:lpwstr>2052-12.1.0.26375</vt:lpwstr>
  </property>
  <property fmtid="{D5CDD505-2E9C-101B-9397-08002B2CF9AE}" pid="4" name="ICV">
    <vt:lpwstr>2A9051AD4AF84EE1816EDEB147D44C4A_12</vt:lpwstr>
  </property>
</Properties>
</file>