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74"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92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43.xml"/></Relationships>
</file>

<file path=ppt/slides/_rels/slide11.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2" Type="http://schemas.openxmlformats.org/officeDocument/2006/relationships/notesSlide" Target="../notesSlides/notesSlide11.xml"/><Relationship Id="rId11" Type="http://schemas.openxmlformats.org/officeDocument/2006/relationships/slideLayout" Target="../slideLayouts/slideLayout1.xml"/><Relationship Id="rId10" Type="http://schemas.openxmlformats.org/officeDocument/2006/relationships/tags" Target="../tags/tag153.xml"/><Relationship Id="rId1" Type="http://schemas.openxmlformats.org/officeDocument/2006/relationships/tags" Target="../tags/tag144.xml"/></Relationships>
</file>

<file path=ppt/slides/_rels/slide12.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image" Target="../media/image26.svg"/><Relationship Id="rId3" Type="http://schemas.openxmlformats.org/officeDocument/2006/relationships/image" Target="../media/image25.png"/><Relationship Id="rId2" Type="http://schemas.openxmlformats.org/officeDocument/2006/relationships/tags" Target="../tags/tag155.xml"/><Relationship Id="rId14" Type="http://schemas.openxmlformats.org/officeDocument/2006/relationships/notesSlide" Target="../notesSlides/notesSlide12.xml"/><Relationship Id="rId13" Type="http://schemas.openxmlformats.org/officeDocument/2006/relationships/slideLayout" Target="../slideLayouts/slideLayout1.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image" Target="../media/image28.svg"/><Relationship Id="rId1" Type="http://schemas.openxmlformats.org/officeDocument/2006/relationships/tags" Target="../tags/tag15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media/image10.svg"/><Relationship Id="rId4" Type="http://schemas.openxmlformats.org/officeDocument/2006/relationships/image" Target="../media/image9.png"/><Relationship Id="rId3" Type="http://schemas.openxmlformats.org/officeDocument/2006/relationships/tags" Target="../tags/tag91.xml"/><Relationship Id="rId21" Type="http://schemas.openxmlformats.org/officeDocument/2006/relationships/notesSlide" Target="../notesSlides/notesSlide5.xml"/><Relationship Id="rId20" Type="http://schemas.openxmlformats.org/officeDocument/2006/relationships/slideLayout" Target="../slideLayouts/slideLayout1.xml"/><Relationship Id="rId2" Type="http://schemas.openxmlformats.org/officeDocument/2006/relationships/tags" Target="../tags/tag90.xml"/><Relationship Id="rId19" Type="http://schemas.openxmlformats.org/officeDocument/2006/relationships/tags" Target="../tags/tag105.xml"/><Relationship Id="rId18" Type="http://schemas.openxmlformats.org/officeDocument/2006/relationships/tags" Target="../tags/tag104.xml"/><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9.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s>
</file>

<file path=ppt/slides/_rels/slide7.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12.svg"/><Relationship Id="rId6" Type="http://schemas.openxmlformats.org/officeDocument/2006/relationships/image" Target="../media/image11.png"/><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2" Type="http://schemas.openxmlformats.org/officeDocument/2006/relationships/notesSlide" Target="../notesSlides/notesSlide7.xml"/><Relationship Id="rId21" Type="http://schemas.openxmlformats.org/officeDocument/2006/relationships/slideLayout" Target="../slideLayouts/slideLayout1.xml"/><Relationship Id="rId20" Type="http://schemas.openxmlformats.org/officeDocument/2006/relationships/tags" Target="../tags/tag123.xml"/><Relationship Id="rId2" Type="http://schemas.openxmlformats.org/officeDocument/2006/relationships/tags" Target="../tags/tag113.xml"/><Relationship Id="rId19" Type="http://schemas.openxmlformats.org/officeDocument/2006/relationships/tags" Target="../tags/tag122.xml"/><Relationship Id="rId18" Type="http://schemas.openxmlformats.org/officeDocument/2006/relationships/tags" Target="../tags/tag121.xml"/><Relationship Id="rId17" Type="http://schemas.openxmlformats.org/officeDocument/2006/relationships/image" Target="../media/image18.svg"/><Relationship Id="rId16" Type="http://schemas.openxmlformats.org/officeDocument/2006/relationships/image" Target="../media/image17.png"/><Relationship Id="rId15" Type="http://schemas.openxmlformats.org/officeDocument/2006/relationships/tags" Target="../tags/tag120.xml"/><Relationship Id="rId14" Type="http://schemas.openxmlformats.org/officeDocument/2006/relationships/image" Target="../media/image16.svg"/><Relationship Id="rId13" Type="http://schemas.openxmlformats.org/officeDocument/2006/relationships/image" Target="../media/image15.png"/><Relationship Id="rId12" Type="http://schemas.openxmlformats.org/officeDocument/2006/relationships/tags" Target="../tags/tag119.xml"/><Relationship Id="rId11" Type="http://schemas.openxmlformats.org/officeDocument/2006/relationships/image" Target="../media/image14.svg"/><Relationship Id="rId10" Type="http://schemas.openxmlformats.org/officeDocument/2006/relationships/image" Target="../media/image13.png"/><Relationship Id="rId1" Type="http://schemas.openxmlformats.org/officeDocument/2006/relationships/tags" Target="../tags/tag112.xml"/></Relationships>
</file>

<file path=ppt/slides/_rels/slide8.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image" Target="../media/image18.svg"/><Relationship Id="rId2" Type="http://schemas.openxmlformats.org/officeDocument/2006/relationships/image" Target="../media/image17.png"/><Relationship Id="rId12" Type="http://schemas.openxmlformats.org/officeDocument/2006/relationships/notesSlide" Target="../notesSlides/notesSlide8.xml"/><Relationship Id="rId11" Type="http://schemas.openxmlformats.org/officeDocument/2006/relationships/slideLayout" Target="../slideLayouts/slideLayout1.xml"/><Relationship Id="rId10" Type="http://schemas.openxmlformats.org/officeDocument/2006/relationships/tags" Target="../tags/tag131.xml"/><Relationship Id="rId1" Type="http://schemas.openxmlformats.org/officeDocument/2006/relationships/tags" Target="../tags/tag124.xml"/></Relationships>
</file>

<file path=ppt/slides/_rels/slide9.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image" Target="../media/image20.svg"/><Relationship Id="rId3" Type="http://schemas.openxmlformats.org/officeDocument/2006/relationships/image" Target="../media/image19.png"/><Relationship Id="rId21" Type="http://schemas.openxmlformats.org/officeDocument/2006/relationships/notesSlide" Target="../notesSlides/notesSlide9.xml"/><Relationship Id="rId20" Type="http://schemas.openxmlformats.org/officeDocument/2006/relationships/slideLayout" Target="../slideLayouts/slideLayout1.xml"/><Relationship Id="rId2" Type="http://schemas.openxmlformats.org/officeDocument/2006/relationships/tags" Target="../tags/tag133.xml"/><Relationship Id="rId19" Type="http://schemas.openxmlformats.org/officeDocument/2006/relationships/tags" Target="../tags/tag142.xml"/><Relationship Id="rId18" Type="http://schemas.openxmlformats.org/officeDocument/2006/relationships/image" Target="../media/image24.svg"/><Relationship Id="rId17" Type="http://schemas.openxmlformats.org/officeDocument/2006/relationships/image" Target="../media/image23.png"/><Relationship Id="rId16" Type="http://schemas.openxmlformats.org/officeDocument/2006/relationships/tags" Target="../tags/tag141.xml"/><Relationship Id="rId15" Type="http://schemas.openxmlformats.org/officeDocument/2006/relationships/tags" Target="../tags/tag140.xml"/><Relationship Id="rId14" Type="http://schemas.openxmlformats.org/officeDocument/2006/relationships/image" Target="../media/image22.svg"/><Relationship Id="rId13" Type="http://schemas.openxmlformats.org/officeDocument/2006/relationships/image" Target="../media/image21.png"/><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image" Target="../media/image10.svg"/><Relationship Id="rId1" Type="http://schemas.openxmlformats.org/officeDocument/2006/relationships/tags" Target="../tags/tag1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模块4 老年心理障碍护理与特殊老人护理</a:t>
            </a:r>
            <a:endParaRPr lang="en-US" sz="1100"/>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38100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任务3　老年抑郁症心理护理</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22" name="AutoShape 6"/>
          <p:cNvSpPr/>
          <p:nvPr>
            <p:custDataLst>
              <p:tags r:id="rId1"/>
            </p:custDataLst>
          </p:nvPr>
        </p:nvSpPr>
        <p:spPr>
          <a:xfrm>
            <a:off x="889635" y="1453515"/>
            <a:ext cx="10287000" cy="179324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a:solidFill>
                  <a:srgbClr val="4B5563"/>
                </a:solidFill>
                <a:latin typeface="Noto Serif SC" panose="02020200000000000000" charset="-122"/>
                <a:ea typeface="Noto Serif SC" panose="02020200000000000000" charset="-122"/>
                <a:cs typeface="Noto Serif SC" panose="02020200000000000000" charset="-122"/>
              </a:rPr>
              <a:t>2．老年抑郁症的筛查</a:t>
            </a:r>
            <a:endParaRPr lang="en-US" sz="3600">
              <a:solidFill>
                <a:srgbClr val="4B5563"/>
              </a:solidFill>
              <a:latin typeface="Noto Serif SC" panose="02020200000000000000" charset="-122"/>
              <a:ea typeface="Noto Serif SC" panose="02020200000000000000" charset="-122"/>
              <a:cs typeface="Noto Serif SC" panose="02020200000000000000" charset="-122"/>
            </a:endParaRPr>
          </a:p>
        </p:txBody>
      </p:sp>
      <p:sp>
        <p:nvSpPr>
          <p:cNvPr id="20" name="文本框 19"/>
          <p:cNvSpPr txBox="1"/>
          <p:nvPr/>
        </p:nvSpPr>
        <p:spPr>
          <a:xfrm>
            <a:off x="1016000" y="1645920"/>
            <a:ext cx="10464800" cy="1967230"/>
          </a:xfrm>
          <a:prstGeom prst="rect">
            <a:avLst/>
          </a:prstGeom>
        </p:spPr>
        <p:txBody>
          <a:bodyPr wrap="square">
            <a:noAutofit/>
          </a:bodyPr>
          <a:p>
            <a:r>
              <a:rPr lang="zh-CN" altLang="en-US" sz="2400" b="1">
                <a:solidFill>
                  <a:srgbClr val="231F20"/>
                </a:solidFill>
                <a:latin typeface="汉仪书宋二简"/>
                <a:ea typeface="汉仪书宋二简"/>
              </a:rPr>
              <a:t>老年抑郁量表（</a:t>
            </a:r>
            <a:r>
              <a:rPr lang="en-US" altLang="zh-CN" sz="2400" b="1">
                <a:solidFill>
                  <a:srgbClr val="231F20"/>
                </a:solidFill>
                <a:latin typeface="Times New Roman" panose="02020603050405020304"/>
                <a:ea typeface="Times New Roman" panose="02020603050405020304"/>
              </a:rPr>
              <a:t>GDS</a:t>
            </a:r>
            <a:r>
              <a:rPr lang="zh-CN" altLang="en-US" sz="2400" b="1">
                <a:solidFill>
                  <a:srgbClr val="231F20"/>
                </a:solidFill>
                <a:latin typeface="汉仪书宋二简"/>
                <a:ea typeface="汉仪书宋二简"/>
              </a:rPr>
              <a:t>）是专用于老年抑郁的筛查量表，见表</a:t>
            </a:r>
            <a:r>
              <a:rPr lang="en-US" altLang="zh-CN" sz="2000" b="1">
                <a:solidFill>
                  <a:srgbClr val="231F20"/>
                </a:solidFill>
                <a:latin typeface="Times New Roman" panose="02020603050405020304"/>
                <a:ea typeface="Times New Roman" panose="02020603050405020304"/>
              </a:rPr>
              <a:t>7-3</a:t>
            </a:r>
            <a:r>
              <a:rPr lang="zh-CN" altLang="en-US" sz="2400" b="1">
                <a:solidFill>
                  <a:srgbClr val="231F20"/>
                </a:solidFill>
                <a:latin typeface="汉仪书宋二简"/>
                <a:ea typeface="汉仪书宋二简"/>
              </a:rPr>
              <a:t>。在对老年人的临床</a:t>
            </a:r>
            <a:endParaRPr lang="zh-CN" altLang="en-US" sz="2400" b="1">
              <a:solidFill>
                <a:srgbClr val="231F20"/>
              </a:solidFill>
              <a:latin typeface="汉仪书宋二简"/>
              <a:ea typeface="汉仪书宋二简"/>
            </a:endParaRPr>
          </a:p>
          <a:p>
            <a:r>
              <a:rPr lang="zh-CN" altLang="en-US" sz="2400" b="1">
                <a:solidFill>
                  <a:srgbClr val="231F20"/>
                </a:solidFill>
                <a:latin typeface="汉仪书宋二简"/>
                <a:ea typeface="汉仪书宋二简"/>
              </a:rPr>
              <a:t>评定上，它比其他抑郁量表有更高的符合率，在年纪较大的老年人中这种优势更加明显。</a:t>
            </a:r>
            <a:endParaRPr lang="zh-CN" altLang="en-US" sz="2400" b="1">
              <a:solidFill>
                <a:srgbClr val="231F20"/>
              </a:solidFill>
              <a:latin typeface="汉仪书宋二简"/>
              <a:ea typeface="汉仪书宋二简"/>
            </a:endParaRPr>
          </a:p>
        </p:txBody>
      </p:sp>
      <p:sp>
        <p:nvSpPr>
          <p:cNvPr id="21" name="文本框 20"/>
          <p:cNvSpPr txBox="1"/>
          <p:nvPr/>
        </p:nvSpPr>
        <p:spPr>
          <a:xfrm>
            <a:off x="1016000" y="3339465"/>
            <a:ext cx="10160635" cy="3165475"/>
          </a:xfrm>
          <a:prstGeom prst="rect">
            <a:avLst/>
          </a:prstGeom>
        </p:spPr>
        <p:txBody>
          <a:bodyPr wrap="square">
            <a:noAutofit/>
          </a:bodyPr>
          <a:p>
            <a:r>
              <a:rPr lang="zh-CN" altLang="en-US" sz="2800">
                <a:solidFill>
                  <a:srgbClr val="231F20"/>
                </a:solidFill>
                <a:latin typeface="汉仪书宋二简"/>
                <a:ea typeface="汉仪书宋二简"/>
              </a:rPr>
              <a:t>评分标准：</a:t>
            </a:r>
            <a:r>
              <a:rPr lang="zh-CN" altLang="en-US" sz="2800">
                <a:solidFill>
                  <a:srgbClr val="FF0000"/>
                </a:solidFill>
                <a:latin typeface="汉仪书宋二简"/>
                <a:ea typeface="汉仪书宋二简"/>
              </a:rPr>
              <a:t>总分</a:t>
            </a:r>
            <a:r>
              <a:rPr lang="en-US" altLang="zh-CN" sz="2400">
                <a:solidFill>
                  <a:srgbClr val="FF0000"/>
                </a:solidFill>
                <a:latin typeface="Times New Roman" panose="02020603050405020304"/>
                <a:ea typeface="Times New Roman" panose="02020603050405020304"/>
              </a:rPr>
              <a:t>30</a:t>
            </a:r>
            <a:r>
              <a:rPr lang="zh-CN" altLang="en-US" sz="2800">
                <a:solidFill>
                  <a:srgbClr val="FF0000"/>
                </a:solidFill>
                <a:latin typeface="汉仪书宋二简"/>
                <a:ea typeface="汉仪书宋二简"/>
              </a:rPr>
              <a:t>分</a:t>
            </a:r>
            <a:r>
              <a:rPr lang="zh-CN" altLang="en-US" sz="2800">
                <a:solidFill>
                  <a:srgbClr val="231F20"/>
                </a:solidFill>
                <a:latin typeface="汉仪书宋二简"/>
                <a:ea typeface="汉仪书宋二简"/>
              </a:rPr>
              <a:t>，每个题目</a:t>
            </a:r>
            <a:r>
              <a:rPr lang="en-US" altLang="zh-CN" sz="2400">
                <a:solidFill>
                  <a:srgbClr val="231F20"/>
                </a:solidFill>
                <a:latin typeface="Times New Roman" panose="02020603050405020304"/>
                <a:ea typeface="Times New Roman" panose="02020603050405020304"/>
              </a:rPr>
              <a:t>1</a:t>
            </a:r>
            <a:r>
              <a:rPr lang="zh-CN" altLang="en-US" sz="2800">
                <a:solidFill>
                  <a:srgbClr val="231F20"/>
                </a:solidFill>
                <a:latin typeface="汉仪书宋二简"/>
                <a:ea typeface="汉仪书宋二简"/>
              </a:rPr>
              <a:t>分，其中问题</a:t>
            </a:r>
            <a:r>
              <a:rPr lang="en-US" altLang="zh-CN" sz="2400">
                <a:solidFill>
                  <a:srgbClr val="231F20"/>
                </a:solidFill>
                <a:latin typeface="Times New Roman" panose="02020603050405020304"/>
                <a:ea typeface="Times New Roman" panose="02020603050405020304"/>
              </a:rPr>
              <a:t>1</a:t>
            </a:r>
            <a:r>
              <a:rPr lang="zh-CN" altLang="en-US" sz="2800">
                <a:solidFill>
                  <a:srgbClr val="231F20"/>
                </a:solidFill>
                <a:latin typeface="汉仪书宋二简"/>
                <a:ea typeface="汉仪书宋二简"/>
              </a:rPr>
              <a:t>、</a:t>
            </a:r>
            <a:r>
              <a:rPr lang="en-US" altLang="zh-CN" sz="2400">
                <a:solidFill>
                  <a:srgbClr val="231F20"/>
                </a:solidFill>
                <a:latin typeface="Times New Roman" panose="02020603050405020304"/>
                <a:ea typeface="Times New Roman" panose="02020603050405020304"/>
              </a:rPr>
              <a:t>5</a:t>
            </a:r>
            <a:r>
              <a:rPr lang="zh-CN" altLang="en-US" sz="2800">
                <a:solidFill>
                  <a:srgbClr val="231F20"/>
                </a:solidFill>
                <a:latin typeface="汉仪书宋二简"/>
                <a:ea typeface="汉仪书宋二简"/>
              </a:rPr>
              <a:t>、</a:t>
            </a:r>
            <a:r>
              <a:rPr lang="en-US" altLang="zh-CN" sz="2400">
                <a:solidFill>
                  <a:srgbClr val="231F20"/>
                </a:solidFill>
                <a:latin typeface="Times New Roman" panose="02020603050405020304"/>
                <a:ea typeface="Times New Roman" panose="02020603050405020304"/>
              </a:rPr>
              <a:t>7</a:t>
            </a:r>
            <a:r>
              <a:rPr lang="zh-CN" altLang="en-US" sz="2800">
                <a:solidFill>
                  <a:srgbClr val="231F20"/>
                </a:solidFill>
                <a:latin typeface="汉仪书宋二简"/>
                <a:ea typeface="汉仪书宋二简"/>
              </a:rPr>
              <a:t>、</a:t>
            </a:r>
            <a:r>
              <a:rPr lang="en-US" altLang="zh-CN" sz="2400">
                <a:solidFill>
                  <a:srgbClr val="231F20"/>
                </a:solidFill>
                <a:latin typeface="Times New Roman" panose="02020603050405020304"/>
                <a:ea typeface="Times New Roman" panose="02020603050405020304"/>
              </a:rPr>
              <a:t>9</a:t>
            </a:r>
            <a:r>
              <a:rPr lang="zh-CN" altLang="en-US" sz="2800">
                <a:solidFill>
                  <a:srgbClr val="231F20"/>
                </a:solidFill>
                <a:latin typeface="汉仪书宋二简"/>
                <a:ea typeface="汉仪书宋二简"/>
              </a:rPr>
              <a:t>、</a:t>
            </a:r>
            <a:r>
              <a:rPr lang="en-US" altLang="zh-CN" sz="2400">
                <a:solidFill>
                  <a:srgbClr val="231F20"/>
                </a:solidFill>
                <a:latin typeface="Times New Roman" panose="02020603050405020304"/>
                <a:ea typeface="Times New Roman" panose="02020603050405020304"/>
              </a:rPr>
              <a:t>15</a:t>
            </a:r>
            <a:r>
              <a:rPr lang="zh-CN" altLang="en-US" sz="2800">
                <a:solidFill>
                  <a:srgbClr val="231F20"/>
                </a:solidFill>
                <a:latin typeface="汉仪书宋二简"/>
                <a:ea typeface="汉仪书宋二简"/>
              </a:rPr>
              <a:t>、</a:t>
            </a:r>
            <a:r>
              <a:rPr lang="en-US" altLang="zh-CN" sz="2400">
                <a:solidFill>
                  <a:srgbClr val="231F20"/>
                </a:solidFill>
                <a:latin typeface="Times New Roman" panose="02020603050405020304"/>
                <a:ea typeface="Times New Roman" panose="02020603050405020304"/>
              </a:rPr>
              <a:t>21</a:t>
            </a:r>
            <a:r>
              <a:rPr lang="zh-CN" altLang="en-US" sz="2800">
                <a:solidFill>
                  <a:srgbClr val="231F20"/>
                </a:solidFill>
                <a:latin typeface="汉仪书宋二简"/>
                <a:ea typeface="汉仪书宋二简"/>
              </a:rPr>
              <a:t>、</a:t>
            </a:r>
            <a:r>
              <a:rPr lang="en-US" altLang="zh-CN" sz="2400">
                <a:solidFill>
                  <a:srgbClr val="231F20"/>
                </a:solidFill>
                <a:latin typeface="Times New Roman" panose="02020603050405020304"/>
                <a:ea typeface="Times New Roman" panose="02020603050405020304"/>
              </a:rPr>
              <a:t>27</a:t>
            </a:r>
            <a:r>
              <a:rPr lang="zh-CN" altLang="en-US" sz="2800">
                <a:solidFill>
                  <a:srgbClr val="231F20"/>
                </a:solidFill>
                <a:latin typeface="汉仪书宋二简"/>
                <a:ea typeface="汉仪书宋二简"/>
              </a:rPr>
              <a:t>、</a:t>
            </a:r>
            <a:r>
              <a:rPr lang="en-US" altLang="zh-CN" sz="2400">
                <a:solidFill>
                  <a:srgbClr val="231F20"/>
                </a:solidFill>
                <a:latin typeface="Times New Roman" panose="02020603050405020304"/>
                <a:ea typeface="Times New Roman" panose="02020603050405020304"/>
              </a:rPr>
              <a:t>29</a:t>
            </a:r>
            <a:r>
              <a:rPr lang="zh-CN" altLang="en-US" sz="2800">
                <a:solidFill>
                  <a:srgbClr val="231F20"/>
                </a:solidFill>
                <a:latin typeface="汉仪书宋二简"/>
                <a:ea typeface="汉仪书宋二简"/>
              </a:rPr>
              <a:t>、</a:t>
            </a:r>
            <a:r>
              <a:rPr lang="en-US" altLang="zh-CN" sz="2400">
                <a:solidFill>
                  <a:srgbClr val="231F20"/>
                </a:solidFill>
                <a:latin typeface="Times New Roman" panose="02020603050405020304"/>
                <a:ea typeface="Times New Roman" panose="02020603050405020304"/>
              </a:rPr>
              <a:t>30</a:t>
            </a:r>
            <a:r>
              <a:rPr lang="zh-CN" altLang="en-US" sz="2800">
                <a:solidFill>
                  <a:srgbClr val="231F20"/>
                </a:solidFill>
                <a:latin typeface="汉仪书宋二简"/>
                <a:ea typeface="汉仪书宋二简"/>
              </a:rPr>
              <a:t>，用反向计分，回答“否”得</a:t>
            </a:r>
            <a:r>
              <a:rPr lang="en-US" altLang="zh-CN" sz="2400">
                <a:solidFill>
                  <a:srgbClr val="231F20"/>
                </a:solidFill>
                <a:latin typeface="Times New Roman" panose="02020603050405020304"/>
                <a:ea typeface="Times New Roman" panose="02020603050405020304"/>
              </a:rPr>
              <a:t>1</a:t>
            </a:r>
            <a:r>
              <a:rPr lang="zh-CN" altLang="en-US" sz="2800">
                <a:solidFill>
                  <a:srgbClr val="231F20"/>
                </a:solidFill>
                <a:latin typeface="汉仪书宋二简"/>
                <a:ea typeface="汉仪书宋二简"/>
              </a:rPr>
              <a:t>分，其他问题为正向计分，回答“是”计</a:t>
            </a:r>
            <a:r>
              <a:rPr lang="en-US" altLang="zh-CN" sz="2400">
                <a:solidFill>
                  <a:srgbClr val="231F20"/>
                </a:solidFill>
                <a:latin typeface="Times New Roman" panose="02020603050405020304"/>
                <a:ea typeface="Times New Roman" panose="02020603050405020304"/>
              </a:rPr>
              <a:t>1</a:t>
            </a:r>
            <a:r>
              <a:rPr lang="zh-CN" altLang="en-US" sz="2800">
                <a:solidFill>
                  <a:srgbClr val="231F20"/>
                </a:solidFill>
                <a:latin typeface="汉仪书宋二简"/>
                <a:ea typeface="汉仪书宋二简"/>
              </a:rPr>
              <a:t>分。该表可用于筛查老年抑郁症，但其临界值仍然存在疑问。有人建议用于一般目的时，可采用以下标准：</a:t>
            </a:r>
            <a:r>
              <a:rPr lang="zh-CN" altLang="en-US" sz="2800">
                <a:solidFill>
                  <a:srgbClr val="FF0000"/>
                </a:solidFill>
                <a:latin typeface="汉仪书宋二简"/>
                <a:ea typeface="汉仪书宋二简"/>
              </a:rPr>
              <a:t>0～10分意味着正常</a:t>
            </a:r>
            <a:r>
              <a:rPr lang="zh-CN" altLang="en-US" sz="2800">
                <a:solidFill>
                  <a:srgbClr val="231F20"/>
                </a:solidFill>
                <a:latin typeface="汉仪书宋二简"/>
                <a:ea typeface="汉仪书宋二简"/>
              </a:rPr>
              <a:t>，</a:t>
            </a:r>
            <a:r>
              <a:rPr lang="zh-CN" altLang="en-US" sz="2800">
                <a:solidFill>
                  <a:srgbClr val="FF0000"/>
                </a:solidFill>
                <a:latin typeface="汉仪书宋二简"/>
                <a:ea typeface="汉仪书宋二简"/>
              </a:rPr>
              <a:t>11～20分为轻度抑郁</a:t>
            </a:r>
            <a:r>
              <a:rPr lang="zh-CN" altLang="en-US" sz="2800">
                <a:solidFill>
                  <a:srgbClr val="231F20"/>
                </a:solidFill>
                <a:latin typeface="汉仪书宋二简"/>
                <a:ea typeface="汉仪书宋二简"/>
              </a:rPr>
              <a:t>，</a:t>
            </a:r>
            <a:r>
              <a:rPr lang="zh-CN" altLang="en-US" sz="2800">
                <a:solidFill>
                  <a:srgbClr val="FF0000"/>
                </a:solidFill>
                <a:latin typeface="汉仪书宋二简"/>
                <a:ea typeface="汉仪书宋二简"/>
              </a:rPr>
              <a:t>21～30分为中重度抑郁</a:t>
            </a:r>
            <a:r>
              <a:rPr lang="zh-CN" altLang="en-US" sz="2800">
                <a:solidFill>
                  <a:srgbClr val="231F20"/>
                </a:solidFill>
                <a:latin typeface="汉仪书宋二简"/>
                <a:ea typeface="汉仪书宋二简"/>
              </a:rPr>
              <a:t>。因此，若老年人得分在11分及以上，则应去医院做进一步检查。</a:t>
            </a:r>
            <a:endParaRPr lang="zh-CN" altLang="en-US" sz="2800">
              <a:solidFill>
                <a:srgbClr val="231F20"/>
              </a:solidFill>
              <a:latin typeface="汉仪书宋二简"/>
              <a:ea typeface="汉仪书宋二简"/>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29640" y="352425"/>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a:solidFill>
                  <a:srgbClr val="4B5563"/>
                </a:solidFill>
                <a:latin typeface="Noto Serif SC" panose="02020200000000000000" charset="-122"/>
                <a:ea typeface="Noto Serif SC" panose="02020200000000000000" charset="-122"/>
                <a:cs typeface="Noto Serif SC" panose="02020200000000000000" charset="-122"/>
              </a:rPr>
              <a:t>3.4　老年抑郁症的心理护理</a:t>
            </a:r>
            <a:endParaRPr lang="zh-CN" altLang="en-US" sz="1100"/>
          </a:p>
          <a:p>
            <a:pPr marL="0" indent="0" algn="l">
              <a:lnSpc>
                <a:spcPct val="125000"/>
              </a:lnSpc>
              <a:defRPr/>
            </a:pPr>
            <a:endParaRPr lang="en-US" sz="1100"/>
          </a:p>
        </p:txBody>
      </p:sp>
      <p:sp>
        <p:nvSpPr>
          <p:cNvPr id="20" name="AutoShape 10"/>
          <p:cNvSpPr/>
          <p:nvPr>
            <p:custDataLst>
              <p:tags r:id="rId1"/>
            </p:custDataLst>
          </p:nvPr>
        </p:nvSpPr>
        <p:spPr>
          <a:xfrm>
            <a:off x="563245" y="2715260"/>
            <a:ext cx="5207000" cy="76581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21" name="AutoShape 10"/>
          <p:cNvSpPr/>
          <p:nvPr>
            <p:custDataLst>
              <p:tags r:id="rId2"/>
            </p:custDataLst>
          </p:nvPr>
        </p:nvSpPr>
        <p:spPr>
          <a:xfrm>
            <a:off x="563245" y="4989195"/>
            <a:ext cx="5207000" cy="76581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22" name="AutoShape 10"/>
          <p:cNvSpPr/>
          <p:nvPr>
            <p:custDataLst>
              <p:tags r:id="rId3"/>
            </p:custDataLst>
          </p:nvPr>
        </p:nvSpPr>
        <p:spPr>
          <a:xfrm>
            <a:off x="563245" y="3811905"/>
            <a:ext cx="5207000" cy="76581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23" name="AutoShape 10"/>
          <p:cNvSpPr/>
          <p:nvPr>
            <p:custDataLst>
              <p:tags r:id="rId4"/>
            </p:custDataLst>
          </p:nvPr>
        </p:nvSpPr>
        <p:spPr>
          <a:xfrm>
            <a:off x="6136640" y="2715260"/>
            <a:ext cx="5207000" cy="76581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24" name="AutoShape 10"/>
          <p:cNvSpPr/>
          <p:nvPr>
            <p:custDataLst>
              <p:tags r:id="rId5"/>
            </p:custDataLst>
          </p:nvPr>
        </p:nvSpPr>
        <p:spPr>
          <a:xfrm>
            <a:off x="6136640" y="3811905"/>
            <a:ext cx="5207000" cy="76581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25" name="AutoShape 10"/>
          <p:cNvSpPr/>
          <p:nvPr>
            <p:custDataLst>
              <p:tags r:id="rId6"/>
            </p:custDataLst>
          </p:nvPr>
        </p:nvSpPr>
        <p:spPr>
          <a:xfrm>
            <a:off x="6136640" y="4989195"/>
            <a:ext cx="5207000" cy="76581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26" name="文本框 25"/>
          <p:cNvSpPr txBox="1"/>
          <p:nvPr/>
        </p:nvSpPr>
        <p:spPr>
          <a:xfrm>
            <a:off x="690245" y="2882583"/>
            <a:ext cx="5080000" cy="460375"/>
          </a:xfrm>
          <a:prstGeom prst="rect">
            <a:avLst/>
          </a:prstGeom>
        </p:spPr>
        <p:txBody>
          <a:bodyPr>
            <a:spAutoFit/>
          </a:bodyPr>
          <a:p>
            <a:r>
              <a:rPr lang="en-US" altLang="zh-CN" sz="2400">
                <a:solidFill>
                  <a:srgbClr val="231F20"/>
                </a:solidFill>
                <a:latin typeface="Times New Roman" panose="02020603050405020304"/>
                <a:ea typeface="Times New Roman" panose="02020603050405020304"/>
              </a:rPr>
              <a:t>1</a:t>
            </a:r>
            <a:r>
              <a:rPr lang="zh-CN" altLang="en-US" sz="2400">
                <a:solidFill>
                  <a:srgbClr val="231F20"/>
                </a:solidFill>
                <a:latin typeface="汉仪中宋简"/>
                <a:ea typeface="汉仪中宋简"/>
              </a:rPr>
              <a:t>．善于倾听、陪伴和鼓励老年人</a:t>
            </a:r>
            <a:endParaRPr lang="zh-CN" altLang="en-US" sz="2400">
              <a:solidFill>
                <a:srgbClr val="231F20"/>
              </a:solidFill>
              <a:latin typeface="汉仪中宋简"/>
              <a:ea typeface="汉仪中宋简"/>
            </a:endParaRPr>
          </a:p>
        </p:txBody>
      </p:sp>
      <p:sp>
        <p:nvSpPr>
          <p:cNvPr id="27" name="文本框 26"/>
          <p:cNvSpPr txBox="1"/>
          <p:nvPr/>
        </p:nvSpPr>
        <p:spPr>
          <a:xfrm>
            <a:off x="929640" y="1213485"/>
            <a:ext cx="10414635" cy="829945"/>
          </a:xfrm>
          <a:prstGeom prst="rect">
            <a:avLst/>
          </a:prstGeom>
        </p:spPr>
        <p:txBody>
          <a:bodyPr wrap="square">
            <a:spAutoFit/>
          </a:bodyPr>
          <a:p>
            <a:r>
              <a:rPr lang="zh-CN" altLang="en-US" sz="2400">
                <a:solidFill>
                  <a:srgbClr val="231F20"/>
                </a:solidFill>
                <a:latin typeface="汉仪书宋二简"/>
                <a:ea typeface="汉仪书宋二简"/>
              </a:rPr>
              <a:t>老年抑郁症的心理护理方法很多，常见的行之有效的方法有</a:t>
            </a:r>
            <a:r>
              <a:rPr lang="en-US" sz="2400" b="1">
                <a:solidFill>
                  <a:srgbClr val="446B58"/>
                </a:solidFill>
                <a:latin typeface="Noto Sans SC" panose="020B0200000000000000" charset="-122"/>
                <a:ea typeface="Noto Sans SC" panose="020B0200000000000000" charset="-122"/>
                <a:cs typeface="Noto Sans SC" panose="020B0200000000000000" charset="-122"/>
              </a:rPr>
              <a:t>认知疗法、支持性疗法、行为疗法、人际关系治疗法、回忆疗法、音乐疗法</a:t>
            </a:r>
            <a:r>
              <a:rPr lang="zh-CN" altLang="en-US" sz="2400">
                <a:solidFill>
                  <a:srgbClr val="231F20"/>
                </a:solidFill>
                <a:latin typeface="汉仪书宋二简"/>
                <a:ea typeface="汉仪书宋二简"/>
              </a:rPr>
              <a:t>等。</a:t>
            </a:r>
            <a:endParaRPr lang="zh-CN" altLang="en-US" sz="2400">
              <a:solidFill>
                <a:srgbClr val="231F20"/>
              </a:solidFill>
              <a:latin typeface="汉仪书宋二简"/>
              <a:ea typeface="汉仪书宋二简"/>
            </a:endParaRPr>
          </a:p>
        </p:txBody>
      </p:sp>
      <p:sp>
        <p:nvSpPr>
          <p:cNvPr id="34" name="文本框 33"/>
          <p:cNvSpPr txBox="1"/>
          <p:nvPr/>
        </p:nvSpPr>
        <p:spPr>
          <a:xfrm>
            <a:off x="6136640" y="2931478"/>
            <a:ext cx="5080000" cy="460375"/>
          </a:xfrm>
          <a:prstGeom prst="rect">
            <a:avLst/>
          </a:prstGeom>
        </p:spPr>
        <p:txBody>
          <a:bodyPr>
            <a:spAutoFit/>
          </a:bodyPr>
          <a:p>
            <a:r>
              <a:rPr lang="zh-CN" altLang="en-US" sz="2400">
                <a:solidFill>
                  <a:srgbClr val="231F20"/>
                </a:solidFill>
                <a:latin typeface="汉仪中宋简"/>
                <a:ea typeface="汉仪中宋简"/>
              </a:rPr>
              <a:t>2．调整心态，建立新的人际关系</a:t>
            </a:r>
            <a:endParaRPr lang="zh-CN" altLang="en-US" sz="2400">
              <a:solidFill>
                <a:srgbClr val="231F20"/>
              </a:solidFill>
              <a:latin typeface="汉仪中宋简"/>
              <a:ea typeface="汉仪中宋简"/>
            </a:endParaRPr>
          </a:p>
        </p:txBody>
      </p:sp>
      <p:sp>
        <p:nvSpPr>
          <p:cNvPr id="35" name="文本框 34"/>
          <p:cNvSpPr txBox="1"/>
          <p:nvPr>
            <p:custDataLst>
              <p:tags r:id="rId7"/>
            </p:custDataLst>
          </p:nvPr>
        </p:nvSpPr>
        <p:spPr>
          <a:xfrm>
            <a:off x="690245" y="4066223"/>
            <a:ext cx="5080000" cy="460375"/>
          </a:xfrm>
          <a:prstGeom prst="rect">
            <a:avLst/>
          </a:prstGeom>
        </p:spPr>
        <p:txBody>
          <a:bodyPr>
            <a:spAutoFit/>
          </a:bodyPr>
          <a:p>
            <a:r>
              <a:rPr lang="zh-CN" altLang="en-US" sz="2400">
                <a:solidFill>
                  <a:srgbClr val="231F20"/>
                </a:solidFill>
                <a:latin typeface="汉仪中宋简"/>
                <a:ea typeface="汉仪中宋简"/>
              </a:rPr>
              <a:t>3．休息环境安静安全</a:t>
            </a:r>
            <a:endParaRPr lang="zh-CN" altLang="en-US" sz="2400">
              <a:solidFill>
                <a:srgbClr val="231F20"/>
              </a:solidFill>
              <a:latin typeface="汉仪中宋简"/>
              <a:ea typeface="汉仪中宋简"/>
            </a:endParaRPr>
          </a:p>
        </p:txBody>
      </p:sp>
      <p:sp>
        <p:nvSpPr>
          <p:cNvPr id="36" name="文本框 35"/>
          <p:cNvSpPr txBox="1"/>
          <p:nvPr>
            <p:custDataLst>
              <p:tags r:id="rId8"/>
            </p:custDataLst>
          </p:nvPr>
        </p:nvSpPr>
        <p:spPr>
          <a:xfrm>
            <a:off x="6264275" y="3775393"/>
            <a:ext cx="5080000" cy="829945"/>
          </a:xfrm>
          <a:prstGeom prst="rect">
            <a:avLst/>
          </a:prstGeom>
        </p:spPr>
        <p:txBody>
          <a:bodyPr>
            <a:spAutoFit/>
          </a:bodyPr>
          <a:p>
            <a:pPr algn="l">
              <a:buClrTx/>
              <a:buSzTx/>
              <a:buFontTx/>
            </a:pPr>
            <a:r>
              <a:rPr lang="zh-CN" altLang="en-US" sz="2400">
                <a:solidFill>
                  <a:srgbClr val="231F20"/>
                </a:solidFill>
                <a:latin typeface="汉仪中宋简"/>
                <a:ea typeface="汉仪中宋简"/>
              </a:rPr>
              <a:t>4．坚持遵医嘱服药，注意观察可能出现的不良反应</a:t>
            </a:r>
            <a:endParaRPr lang="zh-CN" altLang="en-US" sz="2400">
              <a:solidFill>
                <a:srgbClr val="231F20"/>
              </a:solidFill>
              <a:latin typeface="汉仪中宋简"/>
              <a:ea typeface="汉仪中宋简"/>
            </a:endParaRPr>
          </a:p>
        </p:txBody>
      </p:sp>
      <p:sp>
        <p:nvSpPr>
          <p:cNvPr id="37" name="文本框 36"/>
          <p:cNvSpPr txBox="1"/>
          <p:nvPr>
            <p:custDataLst>
              <p:tags r:id="rId9"/>
            </p:custDataLst>
          </p:nvPr>
        </p:nvSpPr>
        <p:spPr>
          <a:xfrm>
            <a:off x="690245" y="5203508"/>
            <a:ext cx="5080000" cy="460375"/>
          </a:xfrm>
          <a:prstGeom prst="rect">
            <a:avLst/>
          </a:prstGeom>
        </p:spPr>
        <p:txBody>
          <a:bodyPr>
            <a:spAutoFit/>
          </a:bodyPr>
          <a:p>
            <a:r>
              <a:rPr lang="zh-CN" altLang="en-US" sz="2400">
                <a:solidFill>
                  <a:srgbClr val="231F20"/>
                </a:solidFill>
                <a:latin typeface="汉仪中宋简"/>
                <a:ea typeface="汉仪中宋简"/>
              </a:rPr>
              <a:t>5．生活有规律，早睡早起</a:t>
            </a:r>
            <a:endParaRPr lang="zh-CN" altLang="en-US" sz="2400">
              <a:solidFill>
                <a:srgbClr val="231F20"/>
              </a:solidFill>
              <a:latin typeface="汉仪中宋简"/>
              <a:ea typeface="汉仪中宋简"/>
            </a:endParaRPr>
          </a:p>
        </p:txBody>
      </p:sp>
      <p:sp>
        <p:nvSpPr>
          <p:cNvPr id="38" name="文本框 37"/>
          <p:cNvSpPr txBox="1"/>
          <p:nvPr>
            <p:custDataLst>
              <p:tags r:id="rId10"/>
            </p:custDataLst>
          </p:nvPr>
        </p:nvSpPr>
        <p:spPr>
          <a:xfrm>
            <a:off x="6264275" y="5200968"/>
            <a:ext cx="5080000" cy="460375"/>
          </a:xfrm>
          <a:prstGeom prst="rect">
            <a:avLst/>
          </a:prstGeom>
        </p:spPr>
        <p:txBody>
          <a:bodyPr>
            <a:spAutoFit/>
          </a:bodyPr>
          <a:p>
            <a:pPr algn="l">
              <a:buClrTx/>
              <a:buSzTx/>
              <a:buFontTx/>
            </a:pPr>
            <a:r>
              <a:rPr lang="zh-CN" altLang="en-US" sz="2400">
                <a:solidFill>
                  <a:srgbClr val="231F20"/>
                </a:solidFill>
                <a:latin typeface="汉仪中宋简"/>
                <a:ea typeface="汉仪中宋简"/>
              </a:rPr>
              <a:t>6．做好焦虑症状的护理</a:t>
            </a:r>
            <a:endParaRPr lang="zh-CN" altLang="en-US" sz="2400">
              <a:solidFill>
                <a:srgbClr val="231F20"/>
              </a:solidFill>
              <a:latin typeface="汉仪中宋简"/>
              <a:ea typeface="汉仪中宋简"/>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33333"/>
                </a:solidFill>
                <a:latin typeface="Noto Sans SC" panose="020B0200000000000000" charset="-122"/>
                <a:ea typeface="Noto Sans SC" panose="020B0200000000000000" charset="-122"/>
                <a:cs typeface="Noto Sans SC" panose="020B0200000000000000" charset="-122"/>
              </a:rPr>
              <a:t>1.本任务的案例中老人有哪些抑郁症状？</a:t>
            </a:r>
            <a:endParaRPr lang="zh-CN" alt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635750"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33333"/>
                </a:solidFill>
                <a:latin typeface="Noto Sans SC" panose="020B0200000000000000" charset="-122"/>
                <a:ea typeface="Noto Sans SC" panose="020B0200000000000000" charset="-122"/>
                <a:cs typeface="Noto Sans SC" panose="020B0200000000000000" charset="-122"/>
              </a:rPr>
              <a:t>2.请针对本任务的案例中老人的实际症状提出可行的心理护理方案。</a:t>
            </a:r>
            <a:endParaRPr lang="en-US" sz="1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根据情境案例，分析老人的症状表现，制订科学可行的心理护理方案。</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郑奶奶，64岁，于一月前出现失眠，有时整夜睡不着觉。因此变得情绪低落，食欲不振，自述脑子反应慢，脑子坏了，现在什么也干不了，曾多次就医，但效果不佳。郑奶奶经常自罪自责，认为一家人全让她给拖累了，整天心烦气躁，见什么都烦，易怒、易激惹，有自伤行为，在家自己打自己，打完后就哭。经常觉得活着没意思，曾企图自杀未遂。</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据了解，郑奶奶既往体健，家中无精神疾病及痴呆家族史；体格检查未见异常。精神检查结果如下：意识清楚，以心境低落为主，对日常生活丧失兴趣，无愉快感，精力减退，自觉联想困难，自述“脑子像木头一样”，有无用感，自我评价低，自责，反复出现想死的念头，并有自杀行为，失眠，食欲不振。心境低落，表现为昼重夜轻，社会功能明显受损。作为心理工作人员，你会如何帮助郑奶奶呢？</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algn="l">
              <a:lnSpc>
                <a:spcPct val="125000"/>
              </a:lnSpc>
              <a:buClrTx/>
              <a:buSzTx/>
              <a:buFontTx/>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000">
                <a:solidFill>
                  <a:srgbClr val="595959"/>
                </a:solidFill>
                <a:latin typeface="Noto Sans SC" panose="020B0200000000000000" charset="-122"/>
                <a:ea typeface="Noto Sans SC" panose="020B0200000000000000" charset="-122"/>
                <a:cs typeface="Noto Sans SC" panose="020B0200000000000000" charset="-122"/>
              </a:rPr>
              <a:t>掌握老年抑郁症的临床表现</a:t>
            </a:r>
            <a:endParaRPr lang="en-US" sz="2000">
              <a:solidFill>
                <a:srgbClr val="59595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掌握老年抑郁症的致病因素</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a:solidFill>
                  <a:srgbClr val="595959"/>
                </a:solidFill>
                <a:latin typeface="Noto Sans SC" panose="020B0200000000000000" charset="-122"/>
                <a:ea typeface="Noto Sans SC" panose="020B0200000000000000" charset="-122"/>
                <a:cs typeface="Noto Sans SC" panose="020B0200000000000000" charset="-122"/>
              </a:rPr>
              <a:t>能对老年抑郁症进行早期预防和初步诊断</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能对患有抑郁症的老年人进行心理护理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培养勤奋好学、耐心细致的态度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培养细心观察、合理分析的意识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培养爱岗敬业、科学严谨的意识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培养尊老敬老、崇德向善的意识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重点：老年抑郁症的早期预防和初步诊断</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难点：能对患有抑郁症的老年人进行心理护理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a:solidFill>
                  <a:srgbClr val="44403C"/>
                </a:solidFill>
                <a:latin typeface="Noto Serif SC" panose="02020200000000000000" charset="-122"/>
                <a:ea typeface="Noto Serif SC" panose="02020200000000000000" charset="-122"/>
                <a:cs typeface="Noto Serif SC" panose="02020200000000000000" charset="-122"/>
              </a:rPr>
              <a:t>3.1　老年抑郁症概述</a:t>
            </a:r>
            <a:endParaRPr lang="en-US" sz="3600" b="1">
              <a:solidFill>
                <a:srgbClr val="44403C"/>
              </a:solidFill>
              <a:latin typeface="Noto Serif SC" panose="02020200000000000000" charset="-122"/>
              <a:ea typeface="Noto Serif SC" panose="02020200000000000000" charset="-122"/>
              <a:cs typeface="Noto Serif SC" panose="02020200000000000000" charset="-122"/>
            </a:endParaRPr>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2356485"/>
            <a:ext cx="9652000" cy="2418715"/>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400" b="1">
                <a:solidFill>
                  <a:srgbClr val="44403C"/>
                </a:solidFill>
                <a:latin typeface="Noto Sans SC" panose="020B0200000000000000" charset="-122"/>
                <a:ea typeface="Noto Sans SC" panose="020B0200000000000000" charset="-122"/>
                <a:cs typeface="Noto Sans SC" panose="020B0200000000000000" charset="-122"/>
              </a:rPr>
              <a:t>1．老年抑郁症的概念</a:t>
            </a:r>
            <a:endParaRPr lang="en-US" sz="2400" b="1">
              <a:solidFill>
                <a:srgbClr val="44403C"/>
              </a:solidFill>
              <a:latin typeface="Noto Sans SC" panose="020B0200000000000000" charset="-122"/>
              <a:ea typeface="Noto Sans SC" panose="020B0200000000000000" charset="-122"/>
              <a:cs typeface="Noto Sans SC" panose="020B0200000000000000" charset="-122"/>
            </a:endParaRPr>
          </a:p>
          <a:p>
            <a:pPr marL="0" indent="0" algn="l">
              <a:lnSpc>
                <a:spcPct val="117000"/>
              </a:lnSpc>
              <a:defRPr/>
            </a:pP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老年抑郁症的核心症状是</a:t>
            </a:r>
            <a:r>
              <a:rPr lang="zh-CN" altLang="en-US" sz="2400">
                <a:solidFill>
                  <a:srgbClr val="57534E"/>
                </a:solidFill>
                <a:highlight>
                  <a:srgbClr val="FFFF00"/>
                </a:highlight>
                <a:latin typeface="Noto Sans SC" panose="020B0200000000000000" charset="-122"/>
                <a:ea typeface="Noto Sans SC" panose="020B0200000000000000" charset="-122"/>
                <a:cs typeface="Noto Sans SC" panose="020B0200000000000000" charset="-122"/>
                <a:sym typeface="+mn-ea"/>
              </a:rPr>
              <a:t>“缺乏快乐”</a:t>
            </a: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，意指</a:t>
            </a:r>
            <a:r>
              <a:rPr lang="zh-CN" altLang="en-US" sz="2400">
                <a:solidFill>
                  <a:srgbClr val="FF0000"/>
                </a:solidFill>
                <a:latin typeface="Noto Sans SC" panose="020B0200000000000000" charset="-122"/>
                <a:ea typeface="Noto Sans SC" panose="020B0200000000000000" charset="-122"/>
                <a:cs typeface="Noto Sans SC" panose="020B0200000000000000" charset="-122"/>
                <a:sym typeface="+mn-ea"/>
              </a:rPr>
              <a:t>丧失</a:t>
            </a: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体验快乐的能力。抑郁症是一种常见的心境障碍，可由多种原因引起，以显著而持久的心境低落为主要临床特征，且心境低落与其处境不相称，严重者可出现自杀念头和行为。</a:t>
            </a:r>
            <a:endPar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1">
                <a:solidFill>
                  <a:srgbClr val="464641"/>
                </a:solidFill>
                <a:latin typeface="Noto Serif SC" panose="02020200000000000000" charset="-122"/>
                <a:ea typeface="Noto Serif SC" panose="02020200000000000000" charset="-122"/>
                <a:cs typeface="Noto Serif SC" panose="02020200000000000000" charset="-122"/>
              </a:rPr>
              <a:t>2．老年抑郁症的危害</a:t>
            </a:r>
            <a:endParaRPr lang="en-US" sz="3600" b="1">
              <a:solidFill>
                <a:srgbClr val="464641"/>
              </a:solidFill>
              <a:latin typeface="Noto Serif SC" panose="02020200000000000000" charset="-122"/>
              <a:ea typeface="Noto Serif SC" panose="02020200000000000000" charset="-122"/>
              <a:cs typeface="Noto Serif SC" panose="02020200000000000000" charset="-122"/>
            </a:endParaRPr>
          </a:p>
        </p:txBody>
      </p:sp>
      <p:sp>
        <p:nvSpPr>
          <p:cNvPr id="23" name="AutoShape 23"/>
          <p:cNvSpPr/>
          <p:nvPr/>
        </p:nvSpPr>
        <p:spPr>
          <a:xfrm>
            <a:off x="952500" y="923290"/>
            <a:ext cx="10160000" cy="508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2000" i="1">
                <a:solidFill>
                  <a:srgbClr val="767676"/>
                </a:solidFill>
                <a:latin typeface="Noto Sans SC" panose="020B0200000000000000" charset="-122"/>
                <a:ea typeface="Noto Sans SC" panose="020B0200000000000000" charset="-122"/>
                <a:cs typeface="Noto Sans SC" panose="020B0200000000000000" charset="-122"/>
              </a:rPr>
              <a:t>抑郁症是一种危害性相当大的慢性疾病，会引起老人身体功能下降、情绪低落或精神运动性阻滞等方面的危害，出现自卑、厌世、食欲减退、体重减轻、闭经、乏力等问题</a:t>
            </a:r>
            <a:endParaRPr lang="zh-CN" altLang="en-US" sz="2000" i="1">
              <a:solidFill>
                <a:srgbClr val="767676"/>
              </a:solidFill>
              <a:latin typeface="Noto Sans SC" panose="020B0200000000000000" charset="-122"/>
              <a:ea typeface="Noto Sans SC" panose="020B0200000000000000" charset="-122"/>
              <a:cs typeface="Noto Sans SC" panose="020B0200000000000000" charset="-122"/>
            </a:endParaRPr>
          </a:p>
        </p:txBody>
      </p:sp>
      <p:sp>
        <p:nvSpPr>
          <p:cNvPr id="29" name="AutoShape 6"/>
          <p:cNvSpPr/>
          <p:nvPr>
            <p:custDataLst>
              <p:tags r:id="rId1"/>
            </p:custDataLst>
          </p:nvPr>
        </p:nvSpPr>
        <p:spPr>
          <a:xfrm>
            <a:off x="4508500" y="1621790"/>
            <a:ext cx="3048000" cy="76200"/>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sp>
        <p:nvSpPr>
          <p:cNvPr id="11" name="AutoShape 10"/>
          <p:cNvSpPr/>
          <p:nvPr>
            <p:custDataLst>
              <p:tags r:id="rId2"/>
            </p:custDataLst>
          </p:nvPr>
        </p:nvSpPr>
        <p:spPr>
          <a:xfrm>
            <a:off x="636905" y="1896110"/>
            <a:ext cx="5459095" cy="193675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6" name="Picture 11"/>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1370" y="2133600"/>
            <a:ext cx="406400" cy="406400"/>
          </a:xfrm>
          <a:prstGeom prst="rect">
            <a:avLst/>
          </a:prstGeom>
        </p:spPr>
      </p:pic>
      <p:sp>
        <p:nvSpPr>
          <p:cNvPr id="17" name="AutoShape 12"/>
          <p:cNvSpPr/>
          <p:nvPr>
            <p:custDataLst>
              <p:tags r:id="rId6"/>
            </p:custDataLst>
          </p:nvPr>
        </p:nvSpPr>
        <p:spPr>
          <a:xfrm>
            <a:off x="1340485" y="21590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4444"/>
                </a:solidFill>
                <a:latin typeface="Noto Sans SC" panose="020B0200000000000000" charset="-122"/>
                <a:ea typeface="Noto Sans SC" panose="020B0200000000000000" charset="-122"/>
                <a:cs typeface="Noto Sans SC" panose="020B0200000000000000" charset="-122"/>
              </a:rPr>
              <a:t>（1）严重失眠</a:t>
            </a:r>
            <a:endParaRPr lang="zh-CN" altLang="en-US" sz="2000" b="1">
              <a:solidFill>
                <a:srgbClr val="444444"/>
              </a:solidFill>
              <a:latin typeface="Noto Sans SC" panose="020B0200000000000000" charset="-122"/>
              <a:ea typeface="Noto Sans SC" panose="020B0200000000000000" charset="-122"/>
              <a:cs typeface="Noto Sans SC" panose="020B0200000000000000" charset="-122"/>
            </a:endParaRPr>
          </a:p>
        </p:txBody>
      </p:sp>
      <p:sp>
        <p:nvSpPr>
          <p:cNvPr id="32" name="AutoShape 21"/>
          <p:cNvSpPr/>
          <p:nvPr>
            <p:custDataLst>
              <p:tags r:id="rId7"/>
            </p:custDataLst>
          </p:nvPr>
        </p:nvSpPr>
        <p:spPr>
          <a:xfrm>
            <a:off x="952500" y="2509520"/>
            <a:ext cx="4803775" cy="119761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zh-CN" altLang="en-US">
                <a:solidFill>
                  <a:srgbClr val="555555"/>
                </a:solidFill>
                <a:latin typeface="Noto Sans SC" panose="020B0200000000000000" charset="-122"/>
                <a:ea typeface="Noto Sans SC" panose="020B0200000000000000" charset="-122"/>
                <a:cs typeface="Noto Sans SC" panose="020B0200000000000000" charset="-122"/>
              </a:rPr>
              <a:t>原本睡眠良好的老年人会因抑郁症突然变得难以入眠，虽可入睡，但醒得过早，或入睡了却又自感未入睡（即所谓的“睡眠感丧失”），此时服用抗神经衰弱症的药物往往毫无效果</a:t>
            </a:r>
            <a:endParaRPr lang="zh-CN" altLang="en-US">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33" name="AutoShape 10"/>
          <p:cNvSpPr/>
          <p:nvPr>
            <p:custDataLst>
              <p:tags r:id="rId8"/>
            </p:custDataLst>
          </p:nvPr>
        </p:nvSpPr>
        <p:spPr>
          <a:xfrm>
            <a:off x="6329045" y="1888490"/>
            <a:ext cx="5459095" cy="193675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34" name="Picture 11"/>
          <p:cNvPicPr>
            <a:picLocks noChangeAspect="1"/>
          </p:cNvPicPr>
          <p:nvPr>
            <p:custDataLst>
              <p:tags r:id="rId9"/>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93510" y="2125980"/>
            <a:ext cx="406400" cy="406400"/>
          </a:xfrm>
          <a:prstGeom prst="rect">
            <a:avLst/>
          </a:prstGeom>
        </p:spPr>
      </p:pic>
      <p:sp>
        <p:nvSpPr>
          <p:cNvPr id="35" name="AutoShape 12"/>
          <p:cNvSpPr/>
          <p:nvPr>
            <p:custDataLst>
              <p:tags r:id="rId10"/>
            </p:custDataLst>
          </p:nvPr>
        </p:nvSpPr>
        <p:spPr>
          <a:xfrm>
            <a:off x="7032625" y="215138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4444"/>
                </a:solidFill>
                <a:latin typeface="Noto Sans SC" panose="020B0200000000000000" charset="-122"/>
                <a:ea typeface="Noto Sans SC" panose="020B0200000000000000" charset="-122"/>
                <a:cs typeface="Noto Sans SC" panose="020B0200000000000000" charset="-122"/>
              </a:rPr>
              <a:t>（2）便秘</a:t>
            </a:r>
            <a:endParaRPr lang="zh-CN" altLang="en-US" sz="2000" b="1">
              <a:solidFill>
                <a:srgbClr val="444444"/>
              </a:solidFill>
              <a:latin typeface="Noto Sans SC" panose="020B0200000000000000" charset="-122"/>
              <a:ea typeface="Noto Sans SC" panose="020B0200000000000000" charset="-122"/>
              <a:cs typeface="Noto Sans SC" panose="020B0200000000000000" charset="-122"/>
            </a:endParaRPr>
          </a:p>
        </p:txBody>
      </p:sp>
      <p:sp>
        <p:nvSpPr>
          <p:cNvPr id="36" name="AutoShape 10"/>
          <p:cNvSpPr/>
          <p:nvPr>
            <p:custDataLst>
              <p:tags r:id="rId11"/>
            </p:custDataLst>
          </p:nvPr>
        </p:nvSpPr>
        <p:spPr>
          <a:xfrm>
            <a:off x="636905" y="4281170"/>
            <a:ext cx="5459095" cy="193675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39" name="Picture 11"/>
          <p:cNvPicPr>
            <a:picLocks noChangeAspect="1"/>
          </p:cNvPicPr>
          <p:nvPr>
            <p:custDataLst>
              <p:tags r:id="rId12"/>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1370" y="4518660"/>
            <a:ext cx="406400" cy="406400"/>
          </a:xfrm>
          <a:prstGeom prst="rect">
            <a:avLst/>
          </a:prstGeom>
        </p:spPr>
      </p:pic>
      <p:sp>
        <p:nvSpPr>
          <p:cNvPr id="40" name="AutoShape 12"/>
          <p:cNvSpPr/>
          <p:nvPr>
            <p:custDataLst>
              <p:tags r:id="rId13"/>
            </p:custDataLst>
          </p:nvPr>
        </p:nvSpPr>
        <p:spPr>
          <a:xfrm>
            <a:off x="1340485" y="454406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4444"/>
                </a:solidFill>
                <a:latin typeface="Noto Sans SC" panose="020B0200000000000000" charset="-122"/>
                <a:ea typeface="Noto Sans SC" panose="020B0200000000000000" charset="-122"/>
                <a:cs typeface="Noto Sans SC" panose="020B0200000000000000" charset="-122"/>
              </a:rPr>
              <a:t>（3）心血管异常</a:t>
            </a:r>
            <a:endParaRPr lang="zh-CN" altLang="en-US" sz="2000" b="1">
              <a:solidFill>
                <a:srgbClr val="444444"/>
              </a:solidFill>
              <a:latin typeface="Noto Sans SC" panose="020B0200000000000000" charset="-122"/>
              <a:ea typeface="Noto Sans SC" panose="020B0200000000000000" charset="-122"/>
              <a:cs typeface="Noto Sans SC" panose="020B0200000000000000" charset="-122"/>
            </a:endParaRPr>
          </a:p>
        </p:txBody>
      </p:sp>
      <p:sp>
        <p:nvSpPr>
          <p:cNvPr id="41" name="AutoShape 10"/>
          <p:cNvSpPr/>
          <p:nvPr>
            <p:custDataLst>
              <p:tags r:id="rId14"/>
            </p:custDataLst>
          </p:nvPr>
        </p:nvSpPr>
        <p:spPr>
          <a:xfrm>
            <a:off x="6329045" y="4284980"/>
            <a:ext cx="5459095" cy="193675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42" name="Picture 11"/>
          <p:cNvPicPr>
            <a:picLocks noChangeAspect="1"/>
          </p:cNvPicPr>
          <p:nvPr>
            <p:custDataLst>
              <p:tags r:id="rId15"/>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93510" y="4522470"/>
            <a:ext cx="406400" cy="406400"/>
          </a:xfrm>
          <a:prstGeom prst="rect">
            <a:avLst/>
          </a:prstGeom>
        </p:spPr>
      </p:pic>
      <p:sp>
        <p:nvSpPr>
          <p:cNvPr id="43" name="AutoShape 12"/>
          <p:cNvSpPr/>
          <p:nvPr>
            <p:custDataLst>
              <p:tags r:id="rId16"/>
            </p:custDataLst>
          </p:nvPr>
        </p:nvSpPr>
        <p:spPr>
          <a:xfrm>
            <a:off x="7032625" y="454787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4444"/>
                </a:solidFill>
                <a:latin typeface="Noto Sans SC" panose="020B0200000000000000" charset="-122"/>
                <a:ea typeface="Noto Sans SC" panose="020B0200000000000000" charset="-122"/>
                <a:cs typeface="Noto Sans SC" panose="020B0200000000000000" charset="-122"/>
              </a:rPr>
              <a:t>（4）自杀观念和行为</a:t>
            </a:r>
            <a:endParaRPr lang="zh-CN" altLang="en-US" sz="2000" b="1">
              <a:solidFill>
                <a:srgbClr val="444444"/>
              </a:solidFill>
              <a:latin typeface="Noto Sans SC" panose="020B0200000000000000" charset="-122"/>
              <a:ea typeface="Noto Sans SC" panose="020B0200000000000000" charset="-122"/>
              <a:cs typeface="Noto Sans SC" panose="020B0200000000000000" charset="-122"/>
            </a:endParaRPr>
          </a:p>
        </p:txBody>
      </p:sp>
      <p:sp>
        <p:nvSpPr>
          <p:cNvPr id="44" name="AutoShape 21"/>
          <p:cNvSpPr/>
          <p:nvPr>
            <p:custDataLst>
              <p:tags r:id="rId17"/>
            </p:custDataLst>
          </p:nvPr>
        </p:nvSpPr>
        <p:spPr>
          <a:xfrm>
            <a:off x="6493510" y="2511425"/>
            <a:ext cx="4803775" cy="119761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zh-CN" altLang="en-US">
                <a:solidFill>
                  <a:srgbClr val="555555"/>
                </a:solidFill>
                <a:latin typeface="Noto Sans SC" panose="020B0200000000000000" charset="-122"/>
                <a:ea typeface="Noto Sans SC" panose="020B0200000000000000" charset="-122"/>
                <a:cs typeface="Noto Sans SC" panose="020B0200000000000000" charset="-122"/>
              </a:rPr>
              <a:t>原本排便正常的老年人会变得难以排便，严重者可闭结一周，同时还会伴以种种消化障碍，如食欲大减甚至完全不思饮食，出现腹胀、口臭等症状。</a:t>
            </a:r>
            <a:endParaRPr lang="zh-CN" altLang="en-US">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45" name="AutoShape 21"/>
          <p:cNvSpPr/>
          <p:nvPr>
            <p:custDataLst>
              <p:tags r:id="rId18"/>
            </p:custDataLst>
          </p:nvPr>
        </p:nvSpPr>
        <p:spPr>
          <a:xfrm>
            <a:off x="952500" y="4925060"/>
            <a:ext cx="4803775" cy="119761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zh-CN" altLang="en-US">
                <a:solidFill>
                  <a:srgbClr val="555555"/>
                </a:solidFill>
                <a:latin typeface="Noto Sans SC" panose="020B0200000000000000" charset="-122"/>
                <a:ea typeface="Noto Sans SC" panose="020B0200000000000000" charset="-122"/>
                <a:cs typeface="Noto Sans SC" panose="020B0200000000000000" charset="-122"/>
              </a:rPr>
              <a:t>老年抑郁症患者常出现血压升高、心率加快或某些冠心病症状</a:t>
            </a:r>
            <a:endParaRPr lang="zh-CN" altLang="en-US">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47" name="AutoShape 21"/>
          <p:cNvSpPr/>
          <p:nvPr>
            <p:custDataLst>
              <p:tags r:id="rId19"/>
            </p:custDataLst>
          </p:nvPr>
        </p:nvSpPr>
        <p:spPr>
          <a:xfrm>
            <a:off x="6546850" y="4928870"/>
            <a:ext cx="4803775" cy="119761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zh-CN" altLang="en-US">
                <a:solidFill>
                  <a:srgbClr val="555555"/>
                </a:solidFill>
                <a:latin typeface="Noto Sans SC" panose="020B0200000000000000" charset="-122"/>
                <a:ea typeface="Noto Sans SC" panose="020B0200000000000000" charset="-122"/>
                <a:cs typeface="Noto Sans SC" panose="020B0200000000000000" charset="-122"/>
              </a:rPr>
              <a:t>老年抑郁症有慢性化趋势，也有不堪忍受抑郁的折磨，自杀念头日趋强烈，以死求解脱</a:t>
            </a:r>
            <a:endParaRPr lang="zh-CN" altLang="en-US">
              <a:solidFill>
                <a:srgbClr val="555555"/>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a:solidFill>
                  <a:srgbClr val="3C3732"/>
                </a:solidFill>
                <a:latin typeface="Noto Serif SC" panose="02020200000000000000" charset="-122"/>
                <a:ea typeface="Noto Serif SC" panose="02020200000000000000" charset="-122"/>
                <a:cs typeface="Noto Serif SC" panose="02020200000000000000" charset="-122"/>
              </a:rPr>
              <a:t>3．老年抑郁症的临床症状</a:t>
            </a:r>
            <a:endParaRPr lang="en-US" sz="3600">
              <a:solidFill>
                <a:srgbClr val="3C3732"/>
              </a:solidFill>
              <a:latin typeface="Noto Serif SC" panose="02020200000000000000" charset="-122"/>
              <a:ea typeface="Noto Serif SC" panose="02020200000000000000" charset="-122"/>
              <a:cs typeface="Noto Serif SC" panose="02020200000000000000" charset="-122"/>
            </a:endParaRPr>
          </a:p>
        </p:txBody>
      </p:sp>
      <p:sp>
        <p:nvSpPr>
          <p:cNvPr id="23" name="AutoShape 23"/>
          <p:cNvSpPr/>
          <p:nvPr/>
        </p:nvSpPr>
        <p:spPr>
          <a:xfrm>
            <a:off x="762000" y="1397000"/>
            <a:ext cx="10160000" cy="1143635"/>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4" name="AutoShape 24"/>
          <p:cNvSpPr/>
          <p:nvPr/>
        </p:nvSpPr>
        <p:spPr>
          <a:xfrm>
            <a:off x="932815" y="1616075"/>
            <a:ext cx="9906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a:solidFill>
                  <a:srgbClr val="59544F"/>
                </a:solidFill>
                <a:latin typeface="Noto Sans SC" panose="020B0200000000000000" charset="-122"/>
                <a:ea typeface="Noto Sans SC" panose="020B0200000000000000" charset="-122"/>
                <a:cs typeface="Noto Sans SC" panose="020B0200000000000000" charset="-122"/>
                <a:sym typeface="+mn-ea"/>
              </a:rPr>
              <a:t>抑郁症的典型症状包括情绪低落、思维迟缓、意志行为减退，即“三低”症状，其中情绪低落是其核心症状，呈现晨重晚轻的变化</a:t>
            </a:r>
            <a:endParaRPr lang="zh-CN" altLang="en-US" sz="24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5" name="AutoShape 3"/>
          <p:cNvSpPr/>
          <p:nvPr/>
        </p:nvSpPr>
        <p:spPr>
          <a:xfrm>
            <a:off x="4988560" y="3985895"/>
            <a:ext cx="1945640" cy="1493520"/>
          </a:xfrm>
          <a:prstGeom prst="ellipse">
            <a:avLst/>
          </a:prstGeom>
          <a:solidFill>
            <a:srgbClr val="8A9A72">
              <a:alpha val="100000"/>
            </a:srgbClr>
          </a:solidFill>
          <a:ln cap="flat" cmpd="sng">
            <a:solidFill>
              <a:srgbClr val="FFFFFF">
                <a:alpha val="0"/>
              </a:srgbClr>
            </a:solidFill>
            <a:prstDash val="solid"/>
            <a:round/>
          </a:ln>
        </p:spPr>
        <p:txBody>
          <a:bodyPr vert="horz" wrap="square" lIns="0" tIns="0" rIns="0" bIns="0" rtlCol="0" anchor="ctr" anchorCtr="0"/>
          <a:lstStyle/>
          <a:p>
            <a:pPr marL="0" indent="0" algn="ctr">
              <a:lnSpc>
                <a:spcPct val="125000"/>
              </a:lnSpc>
              <a:defRPr/>
            </a:pPr>
            <a:r>
              <a:rPr lang="en-US" sz="2400" b="1">
                <a:solidFill>
                  <a:srgbClr val="FFFFFF"/>
                </a:solidFill>
                <a:latin typeface="Noto Serif SC" panose="02020200000000000000" charset="-122"/>
                <a:ea typeface="Noto Serif SC" panose="02020200000000000000" charset="-122"/>
                <a:cs typeface="Noto Serif SC" panose="02020200000000000000" charset="-122"/>
              </a:rPr>
              <a:t>临床表现</a:t>
            </a:r>
            <a:endParaRPr lang="en-US" sz="2400" b="1">
              <a:solidFill>
                <a:srgbClr val="FFFFFF"/>
              </a:solidFill>
              <a:latin typeface="Noto Serif SC" panose="02020200000000000000" charset="-122"/>
              <a:ea typeface="Noto Serif SC" panose="02020200000000000000" charset="-122"/>
              <a:cs typeface="Noto Serif SC" panose="02020200000000000000" charset="-122"/>
            </a:endParaRPr>
          </a:p>
        </p:txBody>
      </p:sp>
      <p:sp>
        <p:nvSpPr>
          <p:cNvPr id="26" name="AutoShape 4"/>
          <p:cNvSpPr/>
          <p:nvPr/>
        </p:nvSpPr>
        <p:spPr>
          <a:xfrm>
            <a:off x="196850" y="2926715"/>
            <a:ext cx="4019550" cy="114681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（1）情感低落</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主要表现为持久的情绪低落，患者常闷闷不乐、郁郁寡欢、度日如年</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27" name="Connector 8"/>
          <p:cNvCxnSpPr/>
          <p:nvPr>
            <p:custDataLst>
              <p:tags r:id="rId1"/>
            </p:custDataLst>
          </p:nvPr>
        </p:nvCxnSpPr>
        <p:spPr>
          <a:xfrm>
            <a:off x="932815" y="4323714"/>
            <a:ext cx="3680460" cy="9525"/>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sp>
        <p:nvSpPr>
          <p:cNvPr id="28" name="AutoShape 4"/>
          <p:cNvSpPr/>
          <p:nvPr/>
        </p:nvSpPr>
        <p:spPr>
          <a:xfrm>
            <a:off x="358775" y="4583430"/>
            <a:ext cx="4374515" cy="12014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（2）思维迟缓</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抑郁症患者思维联想缓慢，反应迟钝，自觉“脑子反应比以前明显慢多了”</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9" name="AutoShape 4"/>
          <p:cNvSpPr/>
          <p:nvPr/>
        </p:nvSpPr>
        <p:spPr>
          <a:xfrm>
            <a:off x="4572000" y="2461895"/>
            <a:ext cx="355600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（3）意志活动减退</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患者可表现为行动缓慢，生活懒散，不想说话（言语少、语调低、语速慢），不想做事，不愿与周围人交往</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0" name="AutoShape 4"/>
          <p:cNvSpPr/>
          <p:nvPr/>
        </p:nvSpPr>
        <p:spPr>
          <a:xfrm>
            <a:off x="4282440" y="5479415"/>
            <a:ext cx="3103245" cy="12014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（4）自杀观念和行为</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严重抑郁发作的患者常伴有消极自杀观念和行为”</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1" name="AutoShape 4"/>
          <p:cNvSpPr/>
          <p:nvPr/>
        </p:nvSpPr>
        <p:spPr>
          <a:xfrm>
            <a:off x="8128000" y="3201035"/>
            <a:ext cx="3641725" cy="12014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（5）躯体症状</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主要表现为：疼痛综合征，如头痛、颈部痛、腰酸背痛、腹痛和全身的慢性疼痛</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2" name="AutoShape 4"/>
          <p:cNvSpPr/>
          <p:nvPr/>
        </p:nvSpPr>
        <p:spPr>
          <a:xfrm>
            <a:off x="7395210" y="4755515"/>
            <a:ext cx="4374515" cy="12014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（6）疑病症状</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消化系统最常见，便秘、胃肠不适是主要的症状，主动要求治疗，但往往否认或忽视情绪症状，只认为是躯体不适引起的心情不好</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33" name="Connector 8"/>
          <p:cNvCxnSpPr/>
          <p:nvPr>
            <p:custDataLst>
              <p:tags r:id="rId2"/>
            </p:custDataLst>
          </p:nvPr>
        </p:nvCxnSpPr>
        <p:spPr>
          <a:xfrm>
            <a:off x="7872730" y="4583429"/>
            <a:ext cx="3680460" cy="9525"/>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cxnSp>
        <p:nvCxnSpPr>
          <p:cNvPr id="34" name="Connector 8"/>
          <p:cNvCxnSpPr/>
          <p:nvPr>
            <p:custDataLst>
              <p:tags r:id="rId3"/>
            </p:custDataLst>
          </p:nvPr>
        </p:nvCxnSpPr>
        <p:spPr>
          <a:xfrm flipV="1">
            <a:off x="1066800" y="5361304"/>
            <a:ext cx="3629660" cy="1063625"/>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cxnSp>
        <p:nvCxnSpPr>
          <p:cNvPr id="35" name="Connector 8"/>
          <p:cNvCxnSpPr/>
          <p:nvPr>
            <p:custDataLst>
              <p:tags r:id="rId4"/>
            </p:custDataLst>
          </p:nvPr>
        </p:nvCxnSpPr>
        <p:spPr>
          <a:xfrm flipV="1">
            <a:off x="7226300" y="2806064"/>
            <a:ext cx="1764030" cy="1267460"/>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cxnSp>
        <p:nvCxnSpPr>
          <p:cNvPr id="36" name="Connector 8"/>
          <p:cNvCxnSpPr/>
          <p:nvPr>
            <p:custDataLst>
              <p:tags r:id="rId5"/>
            </p:custDataLst>
          </p:nvPr>
        </p:nvCxnSpPr>
        <p:spPr>
          <a:xfrm>
            <a:off x="3696970" y="2705734"/>
            <a:ext cx="875030" cy="1323975"/>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cxnSp>
        <p:nvCxnSpPr>
          <p:cNvPr id="37" name="Connector 8"/>
          <p:cNvCxnSpPr/>
          <p:nvPr>
            <p:custDataLst>
              <p:tags r:id="rId6"/>
            </p:custDataLst>
          </p:nvPr>
        </p:nvCxnSpPr>
        <p:spPr>
          <a:xfrm>
            <a:off x="7306310" y="5361304"/>
            <a:ext cx="41910" cy="1288415"/>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a:solidFill>
                  <a:srgbClr val="446B58"/>
                </a:solidFill>
                <a:latin typeface="Noto Serif SC" panose="02020200000000000000" charset="-122"/>
                <a:ea typeface="Noto Serif SC" panose="02020200000000000000" charset="-122"/>
                <a:cs typeface="Noto Serif SC" panose="02020200000000000000" charset="-122"/>
                <a:sym typeface="+mn-ea"/>
              </a:rPr>
              <a:t>3.2　老年抑郁症的诱发因素及预防</a:t>
            </a:r>
            <a:endParaRPr lang="zh-CN" altLang="en-US" sz="3600">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sp>
        <p:nvSpPr>
          <p:cNvPr id="20" name="AutoShape 20"/>
          <p:cNvSpPr/>
          <p:nvPr/>
        </p:nvSpPr>
        <p:spPr>
          <a:xfrm>
            <a:off x="562610" y="913130"/>
            <a:ext cx="10661015" cy="942975"/>
          </a:xfrm>
          <a:prstGeom prst="roundRect">
            <a:avLst>
              <a:gd name="adj" fmla="val 10000"/>
            </a:avLst>
          </a:prstGeom>
          <a:solidFill>
            <a:srgbClr val="ECF2EF">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21"/>
          <p:cNvSpPr/>
          <p:nvPr/>
        </p:nvSpPr>
        <p:spPr>
          <a:xfrm>
            <a:off x="809625" y="1101725"/>
            <a:ext cx="10160000" cy="6273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b="1" i="0" u="none" strike="noStrike">
                <a:solidFill>
                  <a:srgbClr val="446B58"/>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b="1" i="0" u="none" strike="noStrike">
                <a:solidFill>
                  <a:srgbClr val="446B58"/>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老年抑郁症的诱发因素</a:t>
            </a:r>
            <a:r>
              <a:rPr lang="en-US" b="1" i="0" u="none" strike="noStrike">
                <a:solidFill>
                  <a:srgbClr val="446B58"/>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老年抑郁症的病因目前还不十分清楚，可能与遗传、生化和社会心理等因素有关。这些因素错综复杂并相互交织，对抑郁的发生均有明显影响</a:t>
            </a:r>
            <a:r>
              <a:rPr lang="en-US"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15"/>
          <p:cNvSpPr/>
          <p:nvPr>
            <p:custDataLst>
              <p:tags r:id="rId1"/>
            </p:custDataLst>
          </p:nvPr>
        </p:nvSpPr>
        <p:spPr>
          <a:xfrm>
            <a:off x="809625" y="2075815"/>
            <a:ext cx="10679430" cy="91694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3" name="AutoShape 15"/>
          <p:cNvSpPr/>
          <p:nvPr>
            <p:custDataLst>
              <p:tags r:id="rId2"/>
            </p:custDataLst>
          </p:nvPr>
        </p:nvSpPr>
        <p:spPr>
          <a:xfrm>
            <a:off x="809625" y="4620260"/>
            <a:ext cx="10680065" cy="95186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4" name="AutoShape 15"/>
          <p:cNvSpPr/>
          <p:nvPr>
            <p:custDataLst>
              <p:tags r:id="rId3"/>
            </p:custDataLst>
          </p:nvPr>
        </p:nvSpPr>
        <p:spPr>
          <a:xfrm>
            <a:off x="809625" y="3076575"/>
            <a:ext cx="10680065" cy="142938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7" name="AutoShape 15"/>
          <p:cNvSpPr/>
          <p:nvPr>
            <p:custDataLst>
              <p:tags r:id="rId4"/>
            </p:custDataLst>
          </p:nvPr>
        </p:nvSpPr>
        <p:spPr>
          <a:xfrm>
            <a:off x="809625" y="5752465"/>
            <a:ext cx="10678795" cy="91694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8" name="Picture 6"/>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23290" y="2214880"/>
            <a:ext cx="711200" cy="664845"/>
          </a:xfrm>
          <a:prstGeom prst="rect">
            <a:avLst/>
          </a:prstGeom>
        </p:spPr>
      </p:pic>
      <p:sp>
        <p:nvSpPr>
          <p:cNvPr id="18" name="AutoShape 7"/>
          <p:cNvSpPr/>
          <p:nvPr>
            <p:custDataLst>
              <p:tags r:id="rId8"/>
            </p:custDataLst>
          </p:nvPr>
        </p:nvSpPr>
        <p:spPr>
          <a:xfrm>
            <a:off x="1752600" y="2249170"/>
            <a:ext cx="9423400" cy="5511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a:solidFill>
                  <a:srgbClr val="446B58"/>
                </a:solidFill>
                <a:latin typeface="Noto Sans SC" panose="020B0200000000000000" charset="-122"/>
                <a:ea typeface="Noto Sans SC" panose="020B0200000000000000" charset="-122"/>
                <a:cs typeface="Noto Sans SC" panose="020B0200000000000000" charset="-122"/>
                <a:sym typeface="+mn-ea"/>
              </a:rPr>
              <a:t>遗传因素</a:t>
            </a: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调查发现，大约将近或一半以上的抑郁症患者有家族史。因此，抑郁症老人的亲属，特别是一级亲属发生抑郁症的危险性明显高于一般人群</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pic>
        <p:nvPicPr>
          <p:cNvPr id="22" name="Picture 11"/>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635" y="3435985"/>
            <a:ext cx="617855" cy="527050"/>
          </a:xfrm>
          <a:prstGeom prst="rect">
            <a:avLst/>
          </a:prstGeom>
        </p:spPr>
      </p:pic>
      <p:pic>
        <p:nvPicPr>
          <p:cNvPr id="23" name="Picture 16"/>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10920" y="5899150"/>
            <a:ext cx="623570" cy="623570"/>
          </a:xfrm>
          <a:prstGeom prst="rect">
            <a:avLst/>
          </a:prstGeom>
        </p:spPr>
      </p:pic>
      <p:pic>
        <p:nvPicPr>
          <p:cNvPr id="24" name="Picture 4"/>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923290" y="4650740"/>
            <a:ext cx="669925" cy="669925"/>
          </a:xfrm>
          <a:prstGeom prst="rect">
            <a:avLst/>
          </a:prstGeom>
        </p:spPr>
      </p:pic>
      <p:sp>
        <p:nvSpPr>
          <p:cNvPr id="25" name="AutoShape 7"/>
          <p:cNvSpPr/>
          <p:nvPr>
            <p:custDataLst>
              <p:tags r:id="rId18"/>
            </p:custDataLst>
          </p:nvPr>
        </p:nvSpPr>
        <p:spPr>
          <a:xfrm>
            <a:off x="1752600" y="3628390"/>
            <a:ext cx="9650095" cy="3575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社会心理因素：</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一方面老年人在生理“老化”的同时，心理功能也随之“老化”，心理防御和心理适应的能力减退；另一方面老年期更容易发生重大生活事件，如躯体疾病、外伤、活动受限、失明、失聪、离退休、经济困窘、生活环境恶化、社交隔绝、丧亲和被遗弃等</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6" name="AutoShape 7"/>
          <p:cNvSpPr/>
          <p:nvPr>
            <p:custDataLst>
              <p:tags r:id="rId19"/>
            </p:custDataLst>
          </p:nvPr>
        </p:nvSpPr>
        <p:spPr>
          <a:xfrm>
            <a:off x="1844040" y="5005705"/>
            <a:ext cx="8504555" cy="16764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生化代谢和神经内分泌异常：</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神经递质代谢研究和精神药理学研究资料初步证实了中枢神经递质代谢异常可能与老年抑郁症的发生有关</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7" name="AutoShape 7"/>
          <p:cNvSpPr/>
          <p:nvPr>
            <p:custDataLst>
              <p:tags r:id="rId20"/>
            </p:custDataLst>
          </p:nvPr>
        </p:nvSpPr>
        <p:spPr>
          <a:xfrm>
            <a:off x="1844040" y="5899150"/>
            <a:ext cx="8504555" cy="5511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大脑解剖结构和病理改变</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a:t>
            </a:r>
            <a:r>
              <a:rPr lang="en-US" altLang="zh-CN" sz="2000">
                <a:solidFill>
                  <a:srgbClr val="595959"/>
                </a:solidFill>
                <a:latin typeface="Noto Sans SC" panose="020B0200000000000000" charset="-122"/>
                <a:ea typeface="Noto Sans SC" panose="020B0200000000000000" charset="-122"/>
                <a:cs typeface="Noto Sans SC" panose="020B0200000000000000" charset="-122"/>
                <a:sym typeface="+mn-ea"/>
              </a:rPr>
              <a:t>CT</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和</a:t>
            </a:r>
            <a:r>
              <a:rPr lang="en-US" altLang="zh-CN" sz="2000">
                <a:solidFill>
                  <a:srgbClr val="595959"/>
                </a:solidFill>
                <a:latin typeface="Noto Sans SC" panose="020B0200000000000000" charset="-122"/>
                <a:ea typeface="Noto Sans SC" panose="020B0200000000000000" charset="-122"/>
                <a:cs typeface="Noto Sans SC" panose="020B0200000000000000" charset="-122"/>
                <a:sym typeface="+mn-ea"/>
              </a:rPr>
              <a:t>MRI</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技术相继用于情感障碍的研究</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a:solidFill>
                  <a:srgbClr val="3C5949"/>
                </a:solidFill>
                <a:latin typeface="Noto Serif SC" panose="02020200000000000000" charset="-122"/>
                <a:ea typeface="Noto Serif SC" panose="02020200000000000000" charset="-122"/>
                <a:cs typeface="Noto Serif SC" panose="02020200000000000000" charset="-122"/>
              </a:rPr>
              <a:t>2．老年抑郁症的预防</a:t>
            </a:r>
            <a:endParaRPr lang="en-US" sz="3600">
              <a:solidFill>
                <a:srgbClr val="3C5949"/>
              </a:solidFill>
              <a:latin typeface="Noto Serif SC" panose="02020200000000000000" charset="-122"/>
              <a:ea typeface="Noto Serif SC" panose="02020200000000000000" charset="-122"/>
              <a:cs typeface="Noto Serif SC" panose="02020200000000000000" charset="-122"/>
            </a:endParaRPr>
          </a:p>
        </p:txBody>
      </p:sp>
      <p:pic>
        <p:nvPicPr>
          <p:cNvPr id="4" name="Picture 4"/>
          <p:cNvPicPr>
            <a:picLocks noChangeAspect="1"/>
          </p:cNvPicPr>
          <p:nvPr>
            <p:custDataLst>
              <p:tags r:id="rId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6950" y="1216025"/>
            <a:ext cx="406400" cy="406400"/>
          </a:xfrm>
          <a:prstGeom prst="rect">
            <a:avLst/>
          </a:prstGeom>
        </p:spPr>
      </p:pic>
      <p:sp>
        <p:nvSpPr>
          <p:cNvPr id="5" name="AutoShape 5"/>
          <p:cNvSpPr/>
          <p:nvPr>
            <p:custDataLst>
              <p:tags r:id="rId4"/>
            </p:custDataLst>
          </p:nvPr>
        </p:nvSpPr>
        <p:spPr>
          <a:xfrm>
            <a:off x="1577340" y="963930"/>
            <a:ext cx="8864600" cy="11906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959"/>
                </a:solidFill>
                <a:latin typeface="Noto Sans SC" panose="020B0200000000000000" charset="-122"/>
                <a:ea typeface="Noto Sans SC" panose="020B0200000000000000" charset="-122"/>
                <a:cs typeface="Noto Sans SC" panose="020B0200000000000000" charset="-122"/>
                <a:sym typeface="+mn-ea"/>
              </a:rPr>
              <a:t>抑郁症严重影响着老年人的身体健康，且抑郁症不单对老年人自己的身心健康不利，对周围亲人也有很大的危害，因此对抑郁症应做好预防工作</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a:t>
            </a:r>
            <a:endParaRPr lang="en-US" sz="1800">
              <a:solidFill>
                <a:srgbClr val="595959"/>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nvSpPr>
        <p:spPr>
          <a:xfrm>
            <a:off x="996950" y="2067560"/>
            <a:ext cx="9895840" cy="4124325"/>
          </a:xfrm>
          <a:prstGeom prst="roundRect">
            <a:avLst>
              <a:gd name="adj" fmla="val 0"/>
            </a:avLst>
          </a:prstGeom>
          <a:solidFill>
            <a:srgbClr val="EBF1EE">
              <a:alpha val="100000"/>
            </a:srgbClr>
          </a:solidFill>
          <a:ln w="25400" cap="flat" cmpd="sng">
            <a:noFill/>
            <a:prstDash val="solid"/>
            <a:round/>
          </a:ln>
        </p:spPr>
        <p:txBody>
          <a:bodyPr vert="horz" wrap="square" lIns="0" tIns="0" rIns="0" bIns="0" rtlCol="0" anchor="ctr" anchorCtr="0"/>
          <a:lstStyle/>
          <a:p>
            <a:pPr algn="ctr">
              <a:defRPr/>
            </a:pPr>
          </a:p>
        </p:txBody>
      </p:sp>
      <p:cxnSp>
        <p:nvCxnSpPr>
          <p:cNvPr id="8" name="Connector 8"/>
          <p:cNvCxnSpPr/>
          <p:nvPr>
            <p:custDataLst>
              <p:tags r:id="rId5"/>
            </p:custDataLst>
          </p:nvPr>
        </p:nvCxnSpPr>
        <p:spPr>
          <a:xfrm rot="-4774">
            <a:off x="1524004" y="3994150"/>
            <a:ext cx="9144000" cy="12700"/>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cxnSp>
        <p:nvCxnSpPr>
          <p:cNvPr id="6" name="Connector 8"/>
          <p:cNvCxnSpPr>
            <a:stCxn id="15" idx="0"/>
            <a:endCxn id="15" idx="2"/>
          </p:cNvCxnSpPr>
          <p:nvPr>
            <p:custDataLst>
              <p:tags r:id="rId6"/>
            </p:custDataLst>
          </p:nvPr>
        </p:nvCxnSpPr>
        <p:spPr>
          <a:xfrm>
            <a:off x="5944553" y="2067310"/>
            <a:ext cx="0" cy="4124325"/>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sp>
        <p:nvSpPr>
          <p:cNvPr id="9" name="AutoShape 9"/>
          <p:cNvSpPr/>
          <p:nvPr>
            <p:custDataLst>
              <p:tags r:id="rId7"/>
            </p:custDataLst>
          </p:nvPr>
        </p:nvSpPr>
        <p:spPr>
          <a:xfrm>
            <a:off x="1154430" y="2182495"/>
            <a:ext cx="4414520" cy="1473835"/>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000" b="1">
                <a:solidFill>
                  <a:srgbClr val="446B58"/>
                </a:solidFill>
                <a:latin typeface="Noto Sans SC" panose="020B0200000000000000" charset="-122"/>
                <a:ea typeface="Noto Sans SC" panose="020B0200000000000000" charset="-122"/>
                <a:cs typeface="Noto Sans SC" panose="020B0200000000000000" charset="-122"/>
                <a:sym typeface="+mn-ea"/>
              </a:rPr>
              <a:t>早发现、早诊断、早治疗</a:t>
            </a:r>
            <a:endParaRPr lang="en-US" sz="2000" b="1">
              <a:solidFill>
                <a:srgbClr val="446B58"/>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08000"/>
              </a:lnSpc>
              <a:defRPr/>
            </a:pPr>
            <a:r>
              <a:rPr lang="zh-CN" altLang="en-US" sz="2000">
                <a:solidFill>
                  <a:srgbClr val="59544F"/>
                </a:solidFill>
                <a:latin typeface="Noto Sans SC" panose="020B0200000000000000" charset="-122"/>
                <a:ea typeface="Noto Sans SC" panose="020B0200000000000000" charset="-122"/>
                <a:cs typeface="Noto Sans SC" panose="020B0200000000000000" charset="-122"/>
                <a:sym typeface="+mn-ea"/>
              </a:rPr>
              <a:t>如果能及早地识别抑郁症的早期表现，对老年人自身的病情特点、发病原因、促发因素、发病特征等加以综合考虑，</a:t>
            </a:r>
            <a:endParaRPr lang="zh-CN" altLang="en-US" sz="20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7" name="AutoShape 9"/>
          <p:cNvSpPr/>
          <p:nvPr>
            <p:custDataLst>
              <p:tags r:id="rId8"/>
            </p:custDataLst>
          </p:nvPr>
        </p:nvSpPr>
        <p:spPr>
          <a:xfrm>
            <a:off x="6027420" y="2279015"/>
            <a:ext cx="4414520" cy="1473835"/>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000" b="1">
                <a:solidFill>
                  <a:srgbClr val="446B58"/>
                </a:solidFill>
                <a:latin typeface="Noto Sans SC" panose="020B0200000000000000" charset="-122"/>
                <a:ea typeface="Noto Sans SC" panose="020B0200000000000000" charset="-122"/>
                <a:cs typeface="Noto Sans SC" panose="020B0200000000000000" charset="-122"/>
                <a:sym typeface="+mn-ea"/>
              </a:rPr>
              <a:t>加强心理护理与社会支持</a:t>
            </a:r>
            <a:endParaRPr lang="en-US" sz="2000" b="1">
              <a:solidFill>
                <a:srgbClr val="446B58"/>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08000"/>
              </a:lnSpc>
              <a:defRPr/>
            </a:pPr>
            <a:r>
              <a:rPr lang="zh-CN" altLang="en-US" sz="2000">
                <a:solidFill>
                  <a:srgbClr val="59544F"/>
                </a:solidFill>
                <a:latin typeface="Noto Sans SC" panose="020B0200000000000000" charset="-122"/>
                <a:ea typeface="Noto Sans SC" panose="020B0200000000000000" charset="-122"/>
                <a:cs typeface="Noto Sans SC" panose="020B0200000000000000" charset="-122"/>
                <a:sym typeface="+mn-ea"/>
              </a:rPr>
              <a:t>对于病情趋于恢复者，应针对性地进行心理护理，要求老年人正确对待自己，正确认识抑郁，锻炼自己的性格，树立正确的人生观</a:t>
            </a:r>
            <a:endParaRPr lang="zh-CN" altLang="en-US" sz="20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9"/>
          <p:cNvSpPr/>
          <p:nvPr>
            <p:custDataLst>
              <p:tags r:id="rId9"/>
            </p:custDataLst>
          </p:nvPr>
        </p:nvSpPr>
        <p:spPr>
          <a:xfrm>
            <a:off x="1154430" y="4216400"/>
            <a:ext cx="4414520" cy="1473835"/>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000" b="1">
                <a:solidFill>
                  <a:srgbClr val="446B58"/>
                </a:solidFill>
                <a:latin typeface="Noto Sans SC" panose="020B0200000000000000" charset="-122"/>
                <a:ea typeface="Noto Sans SC" panose="020B0200000000000000" charset="-122"/>
                <a:cs typeface="Noto Sans SC" panose="020B0200000000000000" charset="-122"/>
                <a:sym typeface="+mn-ea"/>
              </a:rPr>
              <a:t>危险因素预防及干预措施</a:t>
            </a:r>
            <a:endParaRPr lang="en-US" sz="2000" b="1">
              <a:solidFill>
                <a:srgbClr val="446B58"/>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08000"/>
              </a:lnSpc>
              <a:defRPr/>
            </a:pPr>
            <a:r>
              <a:rPr lang="zh-CN" altLang="en-US" sz="2000">
                <a:solidFill>
                  <a:srgbClr val="59544F"/>
                </a:solidFill>
                <a:latin typeface="Noto Sans SC" panose="020B0200000000000000" charset="-122"/>
                <a:ea typeface="Noto Sans SC" panose="020B0200000000000000" charset="-122"/>
                <a:cs typeface="Noto Sans SC" panose="020B0200000000000000" charset="-122"/>
                <a:sym typeface="+mn-ea"/>
              </a:rPr>
              <a:t>老年期抑郁症与心理社会因素息息相关，因此预防危险因素并采取干预措施是十分必要的</a:t>
            </a:r>
            <a:endParaRPr lang="zh-CN" altLang="en-US" sz="20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9"/>
          <p:cNvSpPr/>
          <p:nvPr>
            <p:custDataLst>
              <p:tags r:id="rId10"/>
            </p:custDataLst>
          </p:nvPr>
        </p:nvSpPr>
        <p:spPr>
          <a:xfrm>
            <a:off x="6027420" y="4344670"/>
            <a:ext cx="4414520" cy="1473835"/>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000" b="1">
                <a:solidFill>
                  <a:srgbClr val="446B58"/>
                </a:solidFill>
                <a:latin typeface="Noto Sans SC" panose="020B0200000000000000" charset="-122"/>
                <a:ea typeface="Noto Sans SC" panose="020B0200000000000000" charset="-122"/>
                <a:cs typeface="Noto Sans SC" panose="020B0200000000000000" charset="-122"/>
                <a:sym typeface="+mn-ea"/>
              </a:rPr>
              <a:t>社区干预及家庭干预</a:t>
            </a:r>
            <a:endParaRPr lang="en-US" sz="2000" b="1">
              <a:solidFill>
                <a:srgbClr val="446B58"/>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08000"/>
              </a:lnSpc>
              <a:defRPr/>
            </a:pPr>
            <a:r>
              <a:rPr lang="zh-CN" altLang="en-US" sz="2000">
                <a:solidFill>
                  <a:srgbClr val="59544F"/>
                </a:solidFill>
                <a:latin typeface="Noto Sans SC" panose="020B0200000000000000" charset="-122"/>
                <a:ea typeface="Noto Sans SC" panose="020B0200000000000000" charset="-122"/>
                <a:cs typeface="Noto Sans SC" panose="020B0200000000000000" charset="-122"/>
                <a:sym typeface="+mn-ea"/>
              </a:rPr>
              <a:t>社区干预包括争取在社区康复服务中心进行社会技能训练和人际交流技能训练，提高老年人的独立生活能力，发展社会支持网络，帮助老年人重新获得人际交往能力</a:t>
            </a:r>
            <a:endParaRPr lang="zh-CN" altLang="en-US" sz="20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065"/>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a:solidFill>
                  <a:srgbClr val="444444"/>
                </a:solidFill>
                <a:latin typeface="Noto Serif SC" panose="02020200000000000000" charset="-122"/>
                <a:ea typeface="Noto Serif SC" panose="02020200000000000000" charset="-122"/>
                <a:cs typeface="Noto Serif SC" panose="02020200000000000000" charset="-122"/>
              </a:rPr>
              <a:t>3.3　老年抑郁症的诊断和筛查</a:t>
            </a:r>
            <a:endParaRPr lang="en-US" sz="3600">
              <a:solidFill>
                <a:srgbClr val="444444"/>
              </a:solidFill>
              <a:latin typeface="Noto Serif SC" panose="02020200000000000000" charset="-122"/>
              <a:ea typeface="Noto Serif SC" panose="02020200000000000000" charset="-122"/>
              <a:cs typeface="Noto Serif SC" panose="02020200000000000000" charset="-122"/>
            </a:endParaRPr>
          </a:p>
        </p:txBody>
      </p:sp>
      <p:sp>
        <p:nvSpPr>
          <p:cNvPr id="6" name="AutoShape 6"/>
          <p:cNvSpPr/>
          <p:nvPr>
            <p:custDataLst>
              <p:tags r:id="rId1"/>
            </p:custDataLst>
          </p:nvPr>
        </p:nvSpPr>
        <p:spPr>
          <a:xfrm>
            <a:off x="1016000" y="2418715"/>
            <a:ext cx="5207000" cy="367792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540000"/>
            <a:ext cx="406400" cy="406400"/>
          </a:xfrm>
          <a:prstGeom prst="rect">
            <a:avLst/>
          </a:prstGeom>
        </p:spPr>
      </p:pic>
      <p:sp>
        <p:nvSpPr>
          <p:cNvPr id="8" name="AutoShape 8"/>
          <p:cNvSpPr/>
          <p:nvPr>
            <p:custDataLst>
              <p:tags r:id="rId5"/>
            </p:custDataLst>
          </p:nvPr>
        </p:nvSpPr>
        <p:spPr>
          <a:xfrm>
            <a:off x="1524000" y="2565400"/>
            <a:ext cx="4635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444444"/>
                </a:solidFill>
                <a:latin typeface="Noto Sans SC" panose="020B0200000000000000" charset="-122"/>
                <a:ea typeface="Noto Sans SC" panose="020B0200000000000000" charset="-122"/>
                <a:cs typeface="Noto Sans SC" panose="020B0200000000000000" charset="-122"/>
              </a:rPr>
              <a:t>（</a:t>
            </a:r>
            <a:r>
              <a:rPr lang="en-US" sz="1800" b="1">
                <a:solidFill>
                  <a:srgbClr val="444444"/>
                </a:solidFill>
                <a:latin typeface="Noto Sans SC" panose="020B0200000000000000" charset="-122"/>
                <a:ea typeface="Noto Sans SC" panose="020B0200000000000000" charset="-122"/>
                <a:cs typeface="Noto Sans SC" panose="020B0200000000000000" charset="-122"/>
              </a:rPr>
              <a:t>2）症状标准：以心境低落为主，并具备以下症状中的4项及以上。</a:t>
            </a:r>
            <a:endParaRPr lang="en-US" sz="1800" b="1">
              <a:solidFill>
                <a:srgbClr val="444444"/>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custDataLst>
              <p:tags r:id="rId6"/>
            </p:custDataLst>
          </p:nvPr>
        </p:nvSpPr>
        <p:spPr>
          <a:xfrm>
            <a:off x="6350000" y="2413000"/>
            <a:ext cx="5207000" cy="76581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7"/>
            </p:custDataLst>
          </p:nvPr>
        </p:nvSpPr>
        <p:spPr>
          <a:xfrm>
            <a:off x="6350000" y="3302000"/>
            <a:ext cx="5207000" cy="1983105"/>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604000" y="2540000"/>
            <a:ext cx="406400" cy="406400"/>
          </a:xfrm>
          <a:prstGeom prst="rect">
            <a:avLst/>
          </a:prstGeom>
        </p:spPr>
      </p:pic>
      <p:sp>
        <p:nvSpPr>
          <p:cNvPr id="12" name="AutoShape 12"/>
          <p:cNvSpPr/>
          <p:nvPr>
            <p:custDataLst>
              <p:tags r:id="rId11"/>
            </p:custDataLst>
          </p:nvPr>
        </p:nvSpPr>
        <p:spPr>
          <a:xfrm>
            <a:off x="7175500" y="2557145"/>
            <a:ext cx="4318000" cy="46545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444444"/>
                </a:solidFill>
                <a:latin typeface="Noto Sans SC" panose="020B0200000000000000" charset="-122"/>
                <a:ea typeface="Noto Sans SC" panose="020B0200000000000000" charset="-122"/>
                <a:cs typeface="Noto Sans SC" panose="020B0200000000000000" charset="-122"/>
              </a:rPr>
              <a:t>（</a:t>
            </a:r>
            <a:r>
              <a:rPr lang="en-US" sz="1800" b="1">
                <a:solidFill>
                  <a:srgbClr val="444444"/>
                </a:solidFill>
                <a:latin typeface="Noto Sans SC" panose="020B0200000000000000" charset="-122"/>
                <a:ea typeface="Noto Sans SC" panose="020B0200000000000000" charset="-122"/>
                <a:cs typeface="Noto Sans SC" panose="020B0200000000000000" charset="-122"/>
              </a:rPr>
              <a:t>3）严重标准：社会功能受损，给本人造成痛苦或不良后果。</a:t>
            </a:r>
            <a:endParaRPr lang="en-US" sz="1800" b="1">
              <a:solidFill>
                <a:srgbClr val="444444"/>
              </a:solidFill>
              <a:latin typeface="Noto Sans SC" panose="020B0200000000000000" charset="-122"/>
              <a:ea typeface="Noto Sans SC" panose="020B0200000000000000" charset="-122"/>
              <a:cs typeface="Noto Sans SC" panose="020B0200000000000000" charset="-122"/>
            </a:endParaRPr>
          </a:p>
        </p:txBody>
      </p:sp>
      <p:pic>
        <p:nvPicPr>
          <p:cNvPr id="15" name="Picture 15"/>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604000" y="5408295"/>
            <a:ext cx="406400" cy="406400"/>
          </a:xfrm>
          <a:prstGeom prst="rect">
            <a:avLst/>
          </a:prstGeom>
        </p:spPr>
      </p:pic>
      <p:sp>
        <p:nvSpPr>
          <p:cNvPr id="16" name="AutoShape 16"/>
          <p:cNvSpPr/>
          <p:nvPr>
            <p:custDataLst>
              <p:tags r:id="rId15"/>
            </p:custDataLst>
          </p:nvPr>
        </p:nvSpPr>
        <p:spPr>
          <a:xfrm>
            <a:off x="7106920" y="33020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444444"/>
                </a:solidFill>
                <a:latin typeface="Noto Sans SC" panose="020B0200000000000000" charset="-122"/>
                <a:ea typeface="Noto Sans SC" panose="020B0200000000000000" charset="-122"/>
                <a:cs typeface="Noto Sans SC" panose="020B0200000000000000" charset="-122"/>
              </a:rPr>
              <a:t>病程标准</a:t>
            </a:r>
            <a:endParaRPr lang="en-US" sz="1800" b="1">
              <a:solidFill>
                <a:srgbClr val="444444"/>
              </a:solidFill>
              <a:latin typeface="Noto Sans SC" panose="020B0200000000000000" charset="-122"/>
              <a:ea typeface="Noto Sans SC" panose="020B0200000000000000" charset="-122"/>
              <a:cs typeface="Noto Sans SC" panose="020B0200000000000000" charset="-122"/>
            </a:endParaRPr>
          </a:p>
        </p:txBody>
      </p:sp>
      <p:pic>
        <p:nvPicPr>
          <p:cNvPr id="19" name="Picture 19"/>
          <p:cNvPicPr>
            <a:picLocks noChangeAspect="1"/>
          </p:cNvPicPr>
          <p:nvPr>
            <p:custDataLst>
              <p:tags r:id="rId16"/>
            </p:custDataLst>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604000" y="3311525"/>
            <a:ext cx="406400" cy="406400"/>
          </a:xfrm>
          <a:prstGeom prst="rect">
            <a:avLst/>
          </a:prstGeom>
        </p:spPr>
      </p:pic>
      <p:sp>
        <p:nvSpPr>
          <p:cNvPr id="20" name="文本框 19"/>
          <p:cNvSpPr txBox="1"/>
          <p:nvPr/>
        </p:nvSpPr>
        <p:spPr>
          <a:xfrm>
            <a:off x="1169035" y="1403985"/>
            <a:ext cx="9952355" cy="1014730"/>
          </a:xfrm>
          <a:prstGeom prst="rect">
            <a:avLst/>
          </a:prstGeom>
        </p:spPr>
        <p:txBody>
          <a:bodyPr wrap="square">
            <a:spAutoFit/>
          </a:bodyPr>
          <a:p>
            <a:r>
              <a:rPr lang="zh-CN" altLang="en-US" sz="2000">
                <a:solidFill>
                  <a:srgbClr val="231F20"/>
                </a:solidFill>
                <a:latin typeface="汉仪中宋简"/>
                <a:ea typeface="汉仪中宋简"/>
              </a:rPr>
              <a:t>（1）诊断标准：抑郁发作以</a:t>
            </a:r>
            <a:r>
              <a:rPr lang="en-US" sz="2000" b="1">
                <a:solidFill>
                  <a:srgbClr val="446B58"/>
                </a:solidFill>
                <a:latin typeface="Noto Sans SC" panose="020B0200000000000000" charset="-122"/>
                <a:ea typeface="Noto Sans SC" panose="020B0200000000000000" charset="-122"/>
                <a:cs typeface="Noto Sans SC" panose="020B0200000000000000" charset="-122"/>
              </a:rPr>
              <a:t>心境低落为主</a:t>
            </a:r>
            <a:r>
              <a:rPr lang="zh-CN" altLang="en-US" sz="2000">
                <a:solidFill>
                  <a:srgbClr val="231F20"/>
                </a:solidFill>
                <a:latin typeface="汉仪中宋简"/>
                <a:ea typeface="汉仪中宋简"/>
              </a:rPr>
              <a:t>，与其处境不相称，可以从闷闷不乐到悲痛欲绝，甚至发生木僵行为，严重者可出现</a:t>
            </a:r>
            <a:r>
              <a:rPr lang="en-US" sz="2000" b="1">
                <a:solidFill>
                  <a:srgbClr val="446B58"/>
                </a:solidFill>
                <a:latin typeface="Noto Sans SC" panose="020B0200000000000000" charset="-122"/>
                <a:ea typeface="Noto Sans SC" panose="020B0200000000000000" charset="-122"/>
                <a:cs typeface="Noto Sans SC" panose="020B0200000000000000" charset="-122"/>
              </a:rPr>
              <a:t>幻觉、妄想等精神病性症状</a:t>
            </a:r>
            <a:r>
              <a:rPr lang="zh-CN" altLang="en-US" sz="2000">
                <a:solidFill>
                  <a:srgbClr val="231F20"/>
                </a:solidFill>
                <a:latin typeface="汉仪中宋简"/>
                <a:ea typeface="汉仪中宋简"/>
              </a:rPr>
              <a:t>，某些病例的焦虑与运动性激越症状显著。</a:t>
            </a:r>
            <a:endParaRPr lang="zh-CN" altLang="en-US" sz="2000">
              <a:solidFill>
                <a:srgbClr val="231F20"/>
              </a:solidFill>
              <a:latin typeface="汉仪中宋简"/>
              <a:ea typeface="汉仪中宋简"/>
            </a:endParaRPr>
          </a:p>
        </p:txBody>
      </p:sp>
      <p:sp>
        <p:nvSpPr>
          <p:cNvPr id="26" name="文本框 25"/>
          <p:cNvSpPr txBox="1"/>
          <p:nvPr/>
        </p:nvSpPr>
        <p:spPr>
          <a:xfrm>
            <a:off x="1270000" y="945198"/>
            <a:ext cx="5080000" cy="460375"/>
          </a:xfrm>
          <a:prstGeom prst="rect">
            <a:avLst/>
          </a:prstGeom>
        </p:spPr>
        <p:txBody>
          <a:bodyPr>
            <a:spAutoFit/>
          </a:bodyPr>
          <a:p>
            <a:r>
              <a:rPr lang="en-US" altLang="zh-CN" sz="2400">
                <a:solidFill>
                  <a:srgbClr val="231F20"/>
                </a:solidFill>
                <a:latin typeface="Times New Roman" panose="02020603050405020304"/>
                <a:ea typeface="Times New Roman" panose="02020603050405020304"/>
              </a:rPr>
              <a:t>1</a:t>
            </a:r>
            <a:r>
              <a:rPr lang="zh-CN" altLang="en-US" sz="2400">
                <a:solidFill>
                  <a:srgbClr val="231F20"/>
                </a:solidFill>
                <a:latin typeface="汉仪中宋简"/>
                <a:ea typeface="汉仪中宋简"/>
              </a:rPr>
              <a:t>．抑郁症的诊断</a:t>
            </a:r>
            <a:endParaRPr lang="zh-CN" altLang="en-US" sz="2400">
              <a:solidFill>
                <a:srgbClr val="231F20"/>
              </a:solidFill>
              <a:latin typeface="汉仪中宋简"/>
              <a:ea typeface="汉仪中宋简"/>
            </a:endParaRPr>
          </a:p>
        </p:txBody>
      </p:sp>
      <p:sp>
        <p:nvSpPr>
          <p:cNvPr id="27" name="文本框 26"/>
          <p:cNvSpPr txBox="1"/>
          <p:nvPr/>
        </p:nvSpPr>
        <p:spPr>
          <a:xfrm>
            <a:off x="1143000" y="3206750"/>
            <a:ext cx="5080000" cy="3072765"/>
          </a:xfrm>
          <a:prstGeom prst="rect">
            <a:avLst/>
          </a:prstGeom>
        </p:spPr>
        <p:txBody>
          <a:bodyPr>
            <a:noAutofit/>
          </a:bodyPr>
          <a:p>
            <a:r>
              <a:rPr lang="en-US" altLang="zh-CN" sz="2000">
                <a:solidFill>
                  <a:srgbClr val="231F20"/>
                </a:solidFill>
                <a:latin typeface="汉仪书宋二简"/>
                <a:ea typeface="汉仪书宋二简"/>
              </a:rPr>
              <a:t>①</a:t>
            </a:r>
            <a:r>
              <a:rPr lang="zh-CN" altLang="en-US" sz="2000">
                <a:solidFill>
                  <a:srgbClr val="231F20"/>
                </a:solidFill>
                <a:latin typeface="汉仪书宋二简"/>
                <a:ea typeface="汉仪书宋二简"/>
              </a:rPr>
              <a:t>兴趣丧失，无愉快感； </a:t>
            </a:r>
            <a:endParaRPr lang="zh-CN" altLang="en-US" sz="2000">
              <a:solidFill>
                <a:srgbClr val="231F20"/>
              </a:solidFill>
              <a:latin typeface="汉仪书宋二简"/>
              <a:ea typeface="汉仪书宋二简"/>
            </a:endParaRPr>
          </a:p>
          <a:p>
            <a:r>
              <a:rPr lang="en-US" altLang="zh-CN" sz="2000">
                <a:solidFill>
                  <a:srgbClr val="231F20"/>
                </a:solidFill>
                <a:latin typeface="汉仪书宋二简"/>
                <a:ea typeface="汉仪书宋二简"/>
              </a:rPr>
              <a:t>②</a:t>
            </a:r>
            <a:r>
              <a:rPr lang="zh-CN" altLang="en-US" sz="2000">
                <a:solidFill>
                  <a:srgbClr val="231F20"/>
                </a:solidFill>
                <a:latin typeface="汉仪书宋二简"/>
                <a:ea typeface="汉仪书宋二简"/>
              </a:rPr>
              <a:t>精力减退或有疲乏感； </a:t>
            </a:r>
            <a:endParaRPr lang="zh-CN" altLang="en-US" sz="2000">
              <a:solidFill>
                <a:srgbClr val="231F20"/>
              </a:solidFill>
              <a:latin typeface="汉仪书宋二简"/>
              <a:ea typeface="汉仪书宋二简"/>
            </a:endParaRPr>
          </a:p>
          <a:p>
            <a:r>
              <a:rPr lang="en-US" altLang="zh-CN" sz="2000">
                <a:solidFill>
                  <a:srgbClr val="231F20"/>
                </a:solidFill>
                <a:latin typeface="汉仪书宋二简"/>
                <a:ea typeface="汉仪书宋二简"/>
              </a:rPr>
              <a:t>③</a:t>
            </a:r>
            <a:r>
              <a:rPr lang="zh-CN" altLang="en-US" sz="2000">
                <a:solidFill>
                  <a:srgbClr val="231F20"/>
                </a:solidFill>
                <a:latin typeface="汉仪书宋二简"/>
                <a:ea typeface="汉仪书宋二简"/>
              </a:rPr>
              <a:t>精神运动性迟滞或激越； </a:t>
            </a:r>
            <a:endParaRPr lang="zh-CN" altLang="en-US" sz="2000">
              <a:solidFill>
                <a:srgbClr val="231F20"/>
              </a:solidFill>
              <a:latin typeface="汉仪书宋二简"/>
              <a:ea typeface="汉仪书宋二简"/>
            </a:endParaRPr>
          </a:p>
          <a:p>
            <a:r>
              <a:rPr lang="en-US" altLang="zh-CN" sz="2000">
                <a:solidFill>
                  <a:srgbClr val="231F20"/>
                </a:solidFill>
                <a:latin typeface="汉仪书宋二简"/>
                <a:ea typeface="汉仪书宋二简"/>
              </a:rPr>
              <a:t>④</a:t>
            </a:r>
            <a:r>
              <a:rPr lang="zh-CN" altLang="en-US" sz="2000">
                <a:solidFill>
                  <a:srgbClr val="231F20"/>
                </a:solidFill>
                <a:latin typeface="汉仪书宋二简"/>
                <a:ea typeface="汉仪书宋二简"/>
              </a:rPr>
              <a:t>自我评价过低、自责，或有内疚感； </a:t>
            </a:r>
            <a:endParaRPr lang="zh-CN" altLang="en-US" sz="2000">
              <a:solidFill>
                <a:srgbClr val="231F20"/>
              </a:solidFill>
              <a:latin typeface="汉仪书宋二简"/>
              <a:ea typeface="汉仪书宋二简"/>
            </a:endParaRPr>
          </a:p>
          <a:p>
            <a:r>
              <a:rPr lang="en-US" altLang="zh-CN" sz="2000">
                <a:solidFill>
                  <a:srgbClr val="231F20"/>
                </a:solidFill>
                <a:latin typeface="汉仪书宋二简"/>
                <a:ea typeface="汉仪书宋二简"/>
              </a:rPr>
              <a:t>⑤</a:t>
            </a:r>
            <a:r>
              <a:rPr lang="zh-CN" altLang="en-US" sz="2000">
                <a:solidFill>
                  <a:srgbClr val="231F20"/>
                </a:solidFill>
                <a:latin typeface="汉仪书宋二简"/>
                <a:ea typeface="汉仪书宋二简"/>
              </a:rPr>
              <a:t>联想困难或自觉思考能力下降； </a:t>
            </a:r>
            <a:endParaRPr lang="zh-CN" altLang="en-US" sz="2000">
              <a:solidFill>
                <a:srgbClr val="231F20"/>
              </a:solidFill>
              <a:latin typeface="汉仪书宋二简"/>
              <a:ea typeface="汉仪书宋二简"/>
            </a:endParaRPr>
          </a:p>
          <a:p>
            <a:r>
              <a:rPr lang="en-US" altLang="zh-CN" sz="2000">
                <a:solidFill>
                  <a:srgbClr val="231F20"/>
                </a:solidFill>
                <a:latin typeface="汉仪书宋二简"/>
                <a:ea typeface="汉仪书宋二简"/>
              </a:rPr>
              <a:t>⑥</a:t>
            </a:r>
            <a:r>
              <a:rPr lang="zh-CN" altLang="en-US" sz="2000">
                <a:solidFill>
                  <a:srgbClr val="231F20"/>
                </a:solidFill>
                <a:latin typeface="汉仪书宋二简"/>
                <a:ea typeface="汉仪书宋二简"/>
              </a:rPr>
              <a:t>反复出现想死的念头或有自杀、自伤行为；</a:t>
            </a:r>
            <a:endParaRPr lang="zh-CN" altLang="en-US" sz="2000">
              <a:solidFill>
                <a:srgbClr val="231F20"/>
              </a:solidFill>
              <a:latin typeface="汉仪书宋二简"/>
              <a:ea typeface="汉仪书宋二简"/>
            </a:endParaRPr>
          </a:p>
          <a:p>
            <a:r>
              <a:rPr lang="en-US" altLang="zh-CN" sz="2000">
                <a:solidFill>
                  <a:srgbClr val="231F20"/>
                </a:solidFill>
                <a:latin typeface="汉仪书宋二简"/>
                <a:ea typeface="汉仪书宋二简"/>
              </a:rPr>
              <a:t>⑦</a:t>
            </a:r>
            <a:r>
              <a:rPr lang="zh-CN" altLang="en-US" sz="2000">
                <a:solidFill>
                  <a:srgbClr val="231F20"/>
                </a:solidFill>
                <a:latin typeface="汉仪书宋二简"/>
                <a:ea typeface="汉仪书宋二简"/>
              </a:rPr>
              <a:t>睡眠障碍，如失眠、早醒，或睡眠过多； </a:t>
            </a:r>
            <a:endParaRPr lang="zh-CN" altLang="en-US" sz="2000">
              <a:solidFill>
                <a:srgbClr val="231F20"/>
              </a:solidFill>
              <a:latin typeface="汉仪书宋二简"/>
              <a:ea typeface="汉仪书宋二简"/>
            </a:endParaRPr>
          </a:p>
          <a:p>
            <a:r>
              <a:rPr lang="en-US" altLang="zh-CN" sz="2000">
                <a:solidFill>
                  <a:srgbClr val="231F20"/>
                </a:solidFill>
                <a:latin typeface="汉仪书宋二简"/>
                <a:ea typeface="汉仪书宋二简"/>
              </a:rPr>
              <a:t>⑧</a:t>
            </a:r>
            <a:r>
              <a:rPr lang="zh-CN" altLang="en-US" sz="2000">
                <a:solidFill>
                  <a:srgbClr val="231F20"/>
                </a:solidFill>
                <a:latin typeface="汉仪书宋二简"/>
                <a:ea typeface="汉仪书宋二简"/>
              </a:rPr>
              <a:t>食欲降低或体重明显减轻； </a:t>
            </a:r>
            <a:endParaRPr lang="zh-CN" altLang="en-US" sz="2000">
              <a:solidFill>
                <a:srgbClr val="231F20"/>
              </a:solidFill>
              <a:latin typeface="汉仪书宋二简"/>
              <a:ea typeface="汉仪书宋二简"/>
            </a:endParaRPr>
          </a:p>
          <a:p>
            <a:r>
              <a:rPr lang="en-US" altLang="zh-CN" sz="2000">
                <a:solidFill>
                  <a:srgbClr val="231F20"/>
                </a:solidFill>
                <a:latin typeface="汉仪书宋二简"/>
                <a:ea typeface="汉仪书宋二简"/>
              </a:rPr>
              <a:t>⑨</a:t>
            </a:r>
            <a:r>
              <a:rPr lang="zh-CN" altLang="en-US" sz="2000">
                <a:solidFill>
                  <a:srgbClr val="231F20"/>
                </a:solidFill>
                <a:latin typeface="汉仪书宋二简"/>
                <a:ea typeface="汉仪书宋二简"/>
              </a:rPr>
              <a:t>性欲减退。</a:t>
            </a:r>
            <a:endParaRPr lang="zh-CN" altLang="en-US" sz="2000">
              <a:solidFill>
                <a:srgbClr val="231F20"/>
              </a:solidFill>
              <a:latin typeface="汉仪书宋二简"/>
              <a:ea typeface="汉仪书宋二简"/>
            </a:endParaRPr>
          </a:p>
        </p:txBody>
      </p:sp>
      <p:sp>
        <p:nvSpPr>
          <p:cNvPr id="28" name="文本框 27"/>
          <p:cNvSpPr txBox="1"/>
          <p:nvPr/>
        </p:nvSpPr>
        <p:spPr>
          <a:xfrm>
            <a:off x="6420485" y="3717925"/>
            <a:ext cx="5137150" cy="1034415"/>
          </a:xfrm>
          <a:prstGeom prst="rect">
            <a:avLst/>
          </a:prstGeom>
        </p:spPr>
        <p:txBody>
          <a:bodyPr>
            <a:noAutofit/>
          </a:bodyPr>
          <a:p>
            <a:r>
              <a:rPr lang="zh-CN" altLang="en-US" sz="2000">
                <a:solidFill>
                  <a:srgbClr val="231F20"/>
                </a:solidFill>
                <a:latin typeface="汉仪书宋二简"/>
                <a:ea typeface="汉仪书宋二简"/>
              </a:rPr>
              <a:t>①符合症状标准和严重标准至少</a:t>
            </a:r>
            <a:r>
              <a:rPr lang="en-US" sz="2000" b="1">
                <a:solidFill>
                  <a:srgbClr val="446B58"/>
                </a:solidFill>
                <a:latin typeface="Noto Sans SC" panose="020B0200000000000000" charset="-122"/>
                <a:ea typeface="Noto Sans SC" panose="020B0200000000000000" charset="-122"/>
                <a:cs typeface="Noto Sans SC" panose="020B0200000000000000" charset="-122"/>
              </a:rPr>
              <a:t>已持续2周</a:t>
            </a:r>
            <a:r>
              <a:rPr lang="zh-CN" altLang="en-US" sz="2000">
                <a:solidFill>
                  <a:srgbClr val="231F20"/>
                </a:solidFill>
                <a:latin typeface="汉仪书宋二简"/>
                <a:ea typeface="汉仪书宋二简"/>
              </a:rPr>
              <a:t>； </a:t>
            </a:r>
            <a:endParaRPr lang="zh-CN" altLang="en-US" sz="2000">
              <a:solidFill>
                <a:srgbClr val="231F20"/>
              </a:solidFill>
              <a:latin typeface="汉仪书宋二简"/>
              <a:ea typeface="汉仪书宋二简"/>
            </a:endParaRPr>
          </a:p>
          <a:p>
            <a:r>
              <a:rPr lang="zh-CN" altLang="en-US" sz="2000">
                <a:solidFill>
                  <a:srgbClr val="231F20"/>
                </a:solidFill>
                <a:latin typeface="汉仪书宋二简"/>
                <a:ea typeface="汉仪书宋二简"/>
              </a:rPr>
              <a:t>②可存在某些</a:t>
            </a:r>
            <a:r>
              <a:rPr lang="en-US" sz="2000" b="1">
                <a:solidFill>
                  <a:srgbClr val="446B58"/>
                </a:solidFill>
                <a:latin typeface="Noto Sans SC" panose="020B0200000000000000" charset="-122"/>
                <a:ea typeface="Noto Sans SC" panose="020B0200000000000000" charset="-122"/>
                <a:cs typeface="Noto Sans SC" panose="020B0200000000000000" charset="-122"/>
              </a:rPr>
              <a:t>精神分裂症性的症状</a:t>
            </a:r>
            <a:r>
              <a:rPr lang="zh-CN" altLang="en-US" sz="2000">
                <a:solidFill>
                  <a:srgbClr val="231F20"/>
                </a:solidFill>
                <a:latin typeface="汉仪书宋二简"/>
                <a:ea typeface="汉仪书宋二简"/>
              </a:rPr>
              <a:t>，但不符合精神分裂症的诊断。 </a:t>
            </a:r>
            <a:endParaRPr lang="zh-CN" altLang="en-US" sz="2000">
              <a:solidFill>
                <a:srgbClr val="231F20"/>
              </a:solidFill>
              <a:latin typeface="汉仪书宋二简"/>
              <a:ea typeface="汉仪书宋二简"/>
            </a:endParaRPr>
          </a:p>
          <a:p>
            <a:r>
              <a:rPr lang="zh-CN" altLang="en-US" sz="2000">
                <a:solidFill>
                  <a:srgbClr val="231F20"/>
                </a:solidFill>
                <a:latin typeface="汉仪书宋二简"/>
                <a:ea typeface="汉仪书宋二简"/>
              </a:rPr>
              <a:t>若同时符合分裂症的症状标准，在分裂症状缓解后，满足</a:t>
            </a:r>
            <a:r>
              <a:rPr lang="en-US" sz="2000" b="1">
                <a:solidFill>
                  <a:srgbClr val="446B58"/>
                </a:solidFill>
                <a:latin typeface="Noto Sans SC" panose="020B0200000000000000" charset="-122"/>
                <a:ea typeface="Noto Sans SC" panose="020B0200000000000000" charset="-122"/>
                <a:cs typeface="Noto Sans SC" panose="020B0200000000000000" charset="-122"/>
              </a:rPr>
              <a:t>抑郁发作标准至少2周</a:t>
            </a:r>
            <a:r>
              <a:rPr lang="zh-CN" altLang="en-US" sz="2000">
                <a:solidFill>
                  <a:srgbClr val="231F20"/>
                </a:solidFill>
                <a:latin typeface="汉仪书宋二简"/>
                <a:ea typeface="汉仪书宋二简"/>
              </a:rPr>
              <a:t>。</a:t>
            </a:r>
            <a:endParaRPr lang="zh-CN" altLang="en-US" sz="2000">
              <a:solidFill>
                <a:srgbClr val="231F20"/>
              </a:solidFill>
              <a:latin typeface="汉仪书宋二简"/>
              <a:ea typeface="汉仪书宋二简"/>
            </a:endParaRPr>
          </a:p>
        </p:txBody>
      </p:sp>
      <p:sp>
        <p:nvSpPr>
          <p:cNvPr id="29" name="AutoShape 10"/>
          <p:cNvSpPr/>
          <p:nvPr>
            <p:custDataLst>
              <p:tags r:id="rId19"/>
            </p:custDataLst>
          </p:nvPr>
        </p:nvSpPr>
        <p:spPr>
          <a:xfrm>
            <a:off x="6350635" y="5342890"/>
            <a:ext cx="5207000" cy="76581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30" name="文本框 29"/>
          <p:cNvSpPr txBox="1"/>
          <p:nvPr/>
        </p:nvSpPr>
        <p:spPr>
          <a:xfrm>
            <a:off x="7176135" y="5408295"/>
            <a:ext cx="4381500" cy="645160"/>
          </a:xfrm>
          <a:prstGeom prst="rect">
            <a:avLst/>
          </a:prstGeom>
        </p:spPr>
        <p:txBody>
          <a:bodyPr wrap="square">
            <a:spAutoFit/>
          </a:bodyPr>
          <a:p>
            <a:r>
              <a:rPr lang="en-US" b="1">
                <a:solidFill>
                  <a:srgbClr val="444444"/>
                </a:solidFill>
                <a:latin typeface="Noto Sans SC" panose="020B0200000000000000" charset="-122"/>
                <a:ea typeface="Noto Sans SC" panose="020B0200000000000000" charset="-122"/>
                <a:cs typeface="Noto Sans SC" panose="020B0200000000000000" charset="-122"/>
              </a:rPr>
              <a:t>（</a:t>
            </a:r>
            <a:r>
              <a:rPr lang="en-US" sz="1800" b="1">
                <a:solidFill>
                  <a:srgbClr val="444444"/>
                </a:solidFill>
                <a:latin typeface="Noto Sans SC" panose="020B0200000000000000" charset="-122"/>
                <a:ea typeface="Noto Sans SC" panose="020B0200000000000000" charset="-122"/>
                <a:cs typeface="Noto Sans SC" panose="020B0200000000000000" charset="-122"/>
              </a:rPr>
              <a:t>5</a:t>
            </a:r>
            <a:r>
              <a:rPr lang="en-US" b="1">
                <a:solidFill>
                  <a:srgbClr val="444444"/>
                </a:solidFill>
                <a:latin typeface="Noto Sans SC" panose="020B0200000000000000" charset="-122"/>
                <a:ea typeface="Noto Sans SC" panose="020B0200000000000000" charset="-122"/>
                <a:cs typeface="Noto Sans SC" panose="020B0200000000000000" charset="-122"/>
              </a:rPr>
              <a:t>）排除标准：应排除器质性精神障碍，或精神活性物质和非成瘾物质所致抑郁。</a:t>
            </a:r>
            <a:endParaRPr lang="zh-CN" altLang="en-US">
              <a:solidFill>
                <a:srgbClr val="231F20"/>
              </a:solidFill>
              <a:latin typeface="汉仪书宋二简"/>
              <a:ea typeface="汉仪书宋二简"/>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290,&quot;left&quot;:80,&quot;top&quot;:190,&quot;width&quot;:830}"/>
</p:tagLst>
</file>

<file path=ppt/tags/tag101.xml><?xml version="1.0" encoding="utf-8"?>
<p:tagLst xmlns:p="http://schemas.openxmlformats.org/presentationml/2006/main">
  <p:tag name="KSO_WM_DIAGRAM_VIRTUALLY_FRAME" val="{&quot;height&quot;:290,&quot;left&quot;:80,&quot;top&quot;:190,&quot;width&quot;:830}"/>
</p:tagLst>
</file>

<file path=ppt/tags/tag102.xml><?xml version="1.0" encoding="utf-8"?>
<p:tagLst xmlns:p="http://schemas.openxmlformats.org/presentationml/2006/main">
  <p:tag name="KSO_WM_DIAGRAM_VIRTUALLY_FRAME" val="{&quot;height&quot;:290,&quot;left&quot;:80,&quot;top&quot;:190,&quot;width&quot;:830}"/>
</p:tagLst>
</file>

<file path=ppt/tags/tag103.xml><?xml version="1.0" encoding="utf-8"?>
<p:tagLst xmlns:p="http://schemas.openxmlformats.org/presentationml/2006/main">
  <p:tag name="KSO_WM_DIAGRAM_VIRTUALLY_FRAME" val="{&quot;height&quot;:290,&quot;left&quot;:80,&quot;top&quot;:190,&quot;width&quot;:830}"/>
</p:tagLst>
</file>

<file path=ppt/tags/tag104.xml><?xml version="1.0" encoding="utf-8"?>
<p:tagLst xmlns:p="http://schemas.openxmlformats.org/presentationml/2006/main">
  <p:tag name="KSO_WM_DIAGRAM_VIRTUALLY_FRAME" val="{&quot;height&quot;:290,&quot;left&quot;:80,&quot;top&quot;:190,&quot;width&quot;:830}"/>
</p:tagLst>
</file>

<file path=ppt/tags/tag105.xml><?xml version="1.0" encoding="utf-8"?>
<p:tagLst xmlns:p="http://schemas.openxmlformats.org/presentationml/2006/main">
  <p:tag name="KSO_WM_DIAGRAM_VIRTUALLY_FRAME" val="{&quot;height&quot;:290,&quot;left&quot;:80,&quot;top&quot;:190,&quot;width&quot;:830}"/>
</p:tagLst>
</file>

<file path=ppt/tags/tag106.xml><?xml version="1.0" encoding="utf-8"?>
<p:tagLst xmlns:p="http://schemas.openxmlformats.org/presentationml/2006/main">
  <p:tag name="KSO_WM_DIAGRAM_VIRTUALLY_FRAME" val="{&quot;height&quot;:337,&quot;left&quot;:119.99996773858147,&quot;top&quot;:148,&quot;width&quot;:720.0006944440969}"/>
</p:tagLst>
</file>

<file path=ppt/tags/tag107.xml><?xml version="1.0" encoding="utf-8"?>
<p:tagLst xmlns:p="http://schemas.openxmlformats.org/presentationml/2006/main">
  <p:tag name="KSO_WM_DIAGRAM_VIRTUALLY_FRAME" val="{&quot;height&quot;:337,&quot;left&quot;:119.99996773858147,&quot;top&quot;:148,&quot;width&quot;:720.0006944440969}"/>
</p:tagLst>
</file>

<file path=ppt/tags/tag108.xml><?xml version="1.0" encoding="utf-8"?>
<p:tagLst xmlns:p="http://schemas.openxmlformats.org/presentationml/2006/main">
  <p:tag name="KSO_WM_DIAGRAM_VIRTUALLY_FRAME" val="{&quot;height&quot;:337,&quot;left&quot;:119.99996773858147,&quot;top&quot;:148,&quot;width&quot;:720.0006944440969}"/>
</p:tagLst>
</file>

<file path=ppt/tags/tag109.xml><?xml version="1.0" encoding="utf-8"?>
<p:tagLst xmlns:p="http://schemas.openxmlformats.org/presentationml/2006/main">
  <p:tag name="KSO_WM_DIAGRAM_VIRTUALLY_FRAME" val="{&quot;height&quot;:337,&quot;left&quot;:119.99996773858147,&quot;top&quot;:148,&quot;width&quot;:720.0006944440969}"/>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337,&quot;left&quot;:119.99996773858147,&quot;top&quot;:148,&quot;width&quot;:720.0006944440969}"/>
</p:tagLst>
</file>

<file path=ppt/tags/tag111.xml><?xml version="1.0" encoding="utf-8"?>
<p:tagLst xmlns:p="http://schemas.openxmlformats.org/presentationml/2006/main">
  <p:tag name="KSO_WM_DIAGRAM_VIRTUALLY_FRAME" val="{&quot;height&quot;:337,&quot;left&quot;:119.99996773858147,&quot;top&quot;:148,&quot;width&quot;:720.0006944440969}"/>
</p:tagLst>
</file>

<file path=ppt/tags/tag112.xml><?xml version="1.0" encoding="utf-8"?>
<p:tagLst xmlns:p="http://schemas.openxmlformats.org/presentationml/2006/main">
  <p:tag name="KSO_WM_DIAGRAM_VIRTUALLY_FRAME" val="{&quot;height&quot;:335.25,&quot;left&quot;:80,&quot;top&quot;:170,&quot;width&quot;:820}"/>
</p:tagLst>
</file>

<file path=ppt/tags/tag113.xml><?xml version="1.0" encoding="utf-8"?>
<p:tagLst xmlns:p="http://schemas.openxmlformats.org/presentationml/2006/main">
  <p:tag name="KSO_WM_DIAGRAM_VIRTUALLY_FRAME" val="{&quot;height&quot;:335.25,&quot;left&quot;:80,&quot;top&quot;:170,&quot;width&quot;:820}"/>
</p:tagLst>
</file>

<file path=ppt/tags/tag114.xml><?xml version="1.0" encoding="utf-8"?>
<p:tagLst xmlns:p="http://schemas.openxmlformats.org/presentationml/2006/main">
  <p:tag name="KSO_WM_DIAGRAM_VIRTUALLY_FRAME" val="{&quot;height&quot;:335.25,&quot;left&quot;:80,&quot;top&quot;:170,&quot;width&quot;:820}"/>
</p:tagLst>
</file>

<file path=ppt/tags/tag115.xml><?xml version="1.0" encoding="utf-8"?>
<p:tagLst xmlns:p="http://schemas.openxmlformats.org/presentationml/2006/main">
  <p:tag name="KSO_WM_DIAGRAM_VIRTUALLY_FRAME" val="{&quot;height&quot;:335.25,&quot;left&quot;:80,&quot;top&quot;:170,&quot;width&quot;:820}"/>
</p:tagLst>
</file>

<file path=ppt/tags/tag116.xml><?xml version="1.0" encoding="utf-8"?>
<p:tagLst xmlns:p="http://schemas.openxmlformats.org/presentationml/2006/main">
  <p:tag name="KSO_WM_DIAGRAM_VIRTUALLY_FRAME" val="{&quot;height&quot;:338.2,&quot;left&quot;:41,&quot;top&quot;:167.05,&quot;width&quot;:875.65}"/>
</p:tagLst>
</file>

<file path=ppt/tags/tag117.xml><?xml version="1.0" encoding="utf-8"?>
<p:tagLst xmlns:p="http://schemas.openxmlformats.org/presentationml/2006/main">
  <p:tag name="KSO_WM_DIAGRAM_VIRTUALLY_FRAME" val="{&quot;height&quot;:338.2,&quot;left&quot;:41,&quot;top&quot;:167.05,&quot;width&quot;:875.65}"/>
</p:tagLst>
</file>

<file path=ppt/tags/tag118.xml><?xml version="1.0" encoding="utf-8"?>
<p:tagLst xmlns:p="http://schemas.openxmlformats.org/presentationml/2006/main">
  <p:tag name="KSO_WM_DIAGRAM_VIRTUALLY_FRAME" val="{&quot;height&quot;:338.2,&quot;left&quot;:41,&quot;top&quot;:167.05,&quot;width&quot;:875.65}"/>
</p:tagLst>
</file>

<file path=ppt/tags/tag119.xml><?xml version="1.0" encoding="utf-8"?>
<p:tagLst xmlns:p="http://schemas.openxmlformats.org/presentationml/2006/main">
  <p:tag name="KSO_WM_DIAGRAM_VIRTUALLY_FRAME" val="{&quot;height&quot;:335.25,&quot;left&quot;:80,&quot;top&quot;:170,&quot;width&quot;:82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155.75,&quot;left&quot;:78.5,&quot;top&quot;:118.5,&quot;width&quot;:800}"/>
</p:tagLst>
</file>

<file path=ppt/tags/tag121.xml><?xml version="1.0" encoding="utf-8"?>
<p:tagLst xmlns:p="http://schemas.openxmlformats.org/presentationml/2006/main">
  <p:tag name="KSO_WM_DIAGRAM_VIRTUALLY_FRAME" val="{&quot;height&quot;:338.2,&quot;left&quot;:41,&quot;top&quot;:167.05,&quot;width&quot;:875.65}"/>
</p:tagLst>
</file>

<file path=ppt/tags/tag122.xml><?xml version="1.0" encoding="utf-8"?>
<p:tagLst xmlns:p="http://schemas.openxmlformats.org/presentationml/2006/main">
  <p:tag name="KSO_WM_DIAGRAM_VIRTUALLY_FRAME" val="{&quot;height&quot;:338.2,&quot;left&quot;:41,&quot;top&quot;:167.05,&quot;width&quot;:875.65}"/>
</p:tagLst>
</file>

<file path=ppt/tags/tag123.xml><?xml version="1.0" encoding="utf-8"?>
<p:tagLst xmlns:p="http://schemas.openxmlformats.org/presentationml/2006/main">
  <p:tag name="KSO_WM_DIAGRAM_VIRTUALLY_FRAME" val="{&quot;height&quot;:338.2,&quot;left&quot;:41,&quot;top&quot;:167.05,&quot;width&quot;:875.65}"/>
</p:tagLst>
</file>

<file path=ppt/tags/tag124.xml><?xml version="1.0" encoding="utf-8"?>
<p:tagLst xmlns:p="http://schemas.openxmlformats.org/presentationml/2006/main">
  <p:tag name="KSO_WM_DIAGRAM_VIRTUALLY_FRAME" val="{&quot;height&quot;:155.75,&quot;left&quot;:78.5,&quot;top&quot;:118.5,&quot;width&quot;:800}"/>
</p:tagLst>
</file>

<file path=ppt/tags/tag125.xml><?xml version="1.0" encoding="utf-8"?>
<p:tagLst xmlns:p="http://schemas.openxmlformats.org/presentationml/2006/main">
  <p:tag name="KSO_WM_DIAGRAM_VIRTUALLY_FRAME" val="{&quot;height&quot;:155.75,&quot;left&quot;:78.5,&quot;top&quot;:118.5,&quot;width&quot;:800}"/>
</p:tagLst>
</file>

<file path=ppt/tags/tag126.xml><?xml version="1.0" encoding="utf-8"?>
<p:tagLst xmlns:p="http://schemas.openxmlformats.org/presentationml/2006/main">
  <p:tag name="KSO_WM_DIAGRAM_VIRTUALLY_FRAME" val="{&quot;height&quot;:337,&quot;left&quot;:119.99996773858147,&quot;top&quot;:148,&quot;width&quot;:720.0006944440969}"/>
</p:tagLst>
</file>

<file path=ppt/tags/tag127.xml><?xml version="1.0" encoding="utf-8"?>
<p:tagLst xmlns:p="http://schemas.openxmlformats.org/presentationml/2006/main">
  <p:tag name="KSO_WM_DIAGRAM_VIRTUALLY_FRAME" val="{&quot;height&quot;:337,&quot;left&quot;:119.99996773858147,&quot;top&quot;:148,&quot;width&quot;:720.0006944440969}"/>
</p:tagLst>
</file>

<file path=ppt/tags/tag128.xml><?xml version="1.0" encoding="utf-8"?>
<p:tagLst xmlns:p="http://schemas.openxmlformats.org/presentationml/2006/main">
  <p:tag name="KSO_WM_DIAGRAM_VIRTUALLY_FRAME" val="{&quot;height&quot;:300,&quot;left&quot;:80,&quot;top&quot;:150,&quot;width&quot;:800}"/>
</p:tagLst>
</file>

<file path=ppt/tags/tag129.xml><?xml version="1.0" encoding="utf-8"?>
<p:tagLst xmlns:p="http://schemas.openxmlformats.org/presentationml/2006/main">
  <p:tag name="KSO_WM_DIAGRAM_VIRTUALLY_FRAME" val="{&quot;height&quot;:300,&quot;left&quot;:80,&quot;top&quot;:150,&quot;width&quot;:80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00,&quot;left&quot;:80,&quot;top&quot;:150,&quot;width&quot;:800}"/>
</p:tagLst>
</file>

<file path=ppt/tags/tag131.xml><?xml version="1.0" encoding="utf-8"?>
<p:tagLst xmlns:p="http://schemas.openxmlformats.org/presentationml/2006/main">
  <p:tag name="KSO_WM_DIAGRAM_VIRTUALLY_FRAME" val="{&quot;height&quot;:300,&quot;left&quot;:80,&quot;top&quot;:150,&quot;width&quot;:800}"/>
</p:tagLst>
</file>

<file path=ppt/tags/tag132.xml><?xml version="1.0" encoding="utf-8"?>
<p:tagLst xmlns:p="http://schemas.openxmlformats.org/presentationml/2006/main">
  <p:tag name="KSO_WM_DIAGRAM_VIRTUALLY_FRAME" val="{&quot;height&quot;:290,&quot;left&quot;:80,&quot;top&quot;:190,&quot;width&quot;:830}"/>
</p:tagLst>
</file>

<file path=ppt/tags/tag133.xml><?xml version="1.0" encoding="utf-8"?>
<p:tagLst xmlns:p="http://schemas.openxmlformats.org/presentationml/2006/main">
  <p:tag name="KSO_WM_DIAGRAM_VIRTUALLY_FRAME" val="{&quot;height&quot;:290,&quot;left&quot;:80,&quot;top&quot;:190,&quot;width&quot;:830}"/>
</p:tagLst>
</file>

<file path=ppt/tags/tag134.xml><?xml version="1.0" encoding="utf-8"?>
<p:tagLst xmlns:p="http://schemas.openxmlformats.org/presentationml/2006/main">
  <p:tag name="KSO_WM_DIAGRAM_VIRTUALLY_FRAME" val="{&quot;height&quot;:290,&quot;left&quot;:80,&quot;top&quot;:190,&quot;width&quot;:830}"/>
</p:tagLst>
</file>

<file path=ppt/tags/tag135.xml><?xml version="1.0" encoding="utf-8"?>
<p:tagLst xmlns:p="http://schemas.openxmlformats.org/presentationml/2006/main">
  <p:tag name="KSO_WM_DIAGRAM_VIRTUALLY_FRAME" val="{&quot;height&quot;:290,&quot;left&quot;:80,&quot;top&quot;:190,&quot;width&quot;:830}"/>
</p:tagLst>
</file>

<file path=ppt/tags/tag136.xml><?xml version="1.0" encoding="utf-8"?>
<p:tagLst xmlns:p="http://schemas.openxmlformats.org/presentationml/2006/main">
  <p:tag name="KSO_WM_DIAGRAM_VIRTUALLY_FRAME" val="{&quot;height&quot;:290,&quot;left&quot;:80,&quot;top&quot;:190,&quot;width&quot;:830}"/>
</p:tagLst>
</file>

<file path=ppt/tags/tag137.xml><?xml version="1.0" encoding="utf-8"?>
<p:tagLst xmlns:p="http://schemas.openxmlformats.org/presentationml/2006/main">
  <p:tag name="KSO_WM_DIAGRAM_VIRTUALLY_FRAME" val="{&quot;height&quot;:290,&quot;left&quot;:80,&quot;top&quot;:190,&quot;width&quot;:830}"/>
</p:tagLst>
</file>

<file path=ppt/tags/tag138.xml><?xml version="1.0" encoding="utf-8"?>
<p:tagLst xmlns:p="http://schemas.openxmlformats.org/presentationml/2006/main">
  <p:tag name="KSO_WM_DIAGRAM_VIRTUALLY_FRAME" val="{&quot;height&quot;:290,&quot;left&quot;:80,&quot;top&quot;:190,&quot;width&quot;:830}"/>
</p:tagLst>
</file>

<file path=ppt/tags/tag139.xml><?xml version="1.0" encoding="utf-8"?>
<p:tagLst xmlns:p="http://schemas.openxmlformats.org/presentationml/2006/main">
  <p:tag name="KSO_WM_DIAGRAM_VIRTUALLY_FRAME" val="{&quot;height&quot;:290,&quot;left&quot;:80,&quot;top&quot;:190,&quot;width&quot;:83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290,&quot;left&quot;:80,&quot;top&quot;:190,&quot;width&quot;:830}"/>
</p:tagLst>
</file>

<file path=ppt/tags/tag141.xml><?xml version="1.0" encoding="utf-8"?>
<p:tagLst xmlns:p="http://schemas.openxmlformats.org/presentationml/2006/main">
  <p:tag name="KSO_WM_DIAGRAM_VIRTUALLY_FRAME" val="{&quot;height&quot;:290,&quot;left&quot;:80,&quot;top&quot;:190,&quot;width&quot;:830}"/>
</p:tagLst>
</file>

<file path=ppt/tags/tag142.xml><?xml version="1.0" encoding="utf-8"?>
<p:tagLst xmlns:p="http://schemas.openxmlformats.org/presentationml/2006/main">
  <p:tag name="KSO_WM_DIAGRAM_VIRTUALLY_FRAME" val="{&quot;height&quot;:290,&quot;left&quot;:80,&quot;top&quot;:190,&quot;width&quot;:830}"/>
</p:tagLst>
</file>

<file path=ppt/tags/tag143.xml><?xml version="1.0" encoding="utf-8"?>
<p:tagLst xmlns:p="http://schemas.openxmlformats.org/presentationml/2006/main">
  <p:tag name="KSO_WM_DIAGRAM_VIRTUALLY_FRAME" val="{&quot;height&quot;:396.9,&quot;left&quot;:59.95,&quot;top&quot;:113.9,&quot;width&quot;:820.05}"/>
</p:tagLst>
</file>

<file path=ppt/tags/tag144.xml><?xml version="1.0" encoding="utf-8"?>
<p:tagLst xmlns:p="http://schemas.openxmlformats.org/presentationml/2006/main">
  <p:tag name="KSO_WM_DIAGRAM_VIRTUALLY_FRAME" val="{&quot;height&quot;:290,&quot;left&quot;:80,&quot;top&quot;:190,&quot;width&quot;:830}"/>
</p:tagLst>
</file>

<file path=ppt/tags/tag145.xml><?xml version="1.0" encoding="utf-8"?>
<p:tagLst xmlns:p="http://schemas.openxmlformats.org/presentationml/2006/main">
  <p:tag name="KSO_WM_DIAGRAM_VIRTUALLY_FRAME" val="{&quot;height&quot;:290,&quot;left&quot;:44.35,&quot;top&quot;:190,&quot;width&quot;:865.65}"/>
</p:tagLst>
</file>

<file path=ppt/tags/tag146.xml><?xml version="1.0" encoding="utf-8"?>
<p:tagLst xmlns:p="http://schemas.openxmlformats.org/presentationml/2006/main">
  <p:tag name="KSO_WM_DIAGRAM_VIRTUALLY_FRAME" val="{&quot;height&quot;:290,&quot;left&quot;:44.35,&quot;top&quot;:190,&quot;width&quot;:865.65}"/>
</p:tagLst>
</file>

<file path=ppt/tags/tag147.xml><?xml version="1.0" encoding="utf-8"?>
<p:tagLst xmlns:p="http://schemas.openxmlformats.org/presentationml/2006/main">
  <p:tag name="KSO_WM_DIAGRAM_VIRTUALLY_FRAME" val="{&quot;height&quot;:290,&quot;left&quot;:80,&quot;top&quot;:190,&quot;width&quot;:830}"/>
</p:tagLst>
</file>

<file path=ppt/tags/tag148.xml><?xml version="1.0" encoding="utf-8"?>
<p:tagLst xmlns:p="http://schemas.openxmlformats.org/presentationml/2006/main">
  <p:tag name="KSO_WM_DIAGRAM_VIRTUALLY_FRAME" val="{&quot;height&quot;:290,&quot;left&quot;:44.35,&quot;top&quot;:190,&quot;width&quot;:865.65}"/>
</p:tagLst>
</file>

<file path=ppt/tags/tag149.xml><?xml version="1.0" encoding="utf-8"?>
<p:tagLst xmlns:p="http://schemas.openxmlformats.org/presentationml/2006/main">
  <p:tag name="KSO_WM_DIAGRAM_VIRTUALLY_FRAME" val="{&quot;height&quot;:290,&quot;left&quot;:44.35,&quot;top&quot;:190,&quot;width&quot;:865.6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290,&quot;left&quot;:44.35,&quot;top&quot;:190,&quot;width&quot;:865.65}"/>
</p:tagLst>
</file>

<file path=ppt/tags/tag151.xml><?xml version="1.0" encoding="utf-8"?>
<p:tagLst xmlns:p="http://schemas.openxmlformats.org/presentationml/2006/main">
  <p:tag name="KSO_WM_DIAGRAM_VIRTUALLY_FRAME" val="{&quot;height&quot;:290,&quot;left&quot;:44.35,&quot;top&quot;:190,&quot;width&quot;:865.65}"/>
</p:tagLst>
</file>

<file path=ppt/tags/tag152.xml><?xml version="1.0" encoding="utf-8"?>
<p:tagLst xmlns:p="http://schemas.openxmlformats.org/presentationml/2006/main">
  <p:tag name="KSO_WM_DIAGRAM_VIRTUALLY_FRAME" val="{&quot;height&quot;:290,&quot;left&quot;:44.35,&quot;top&quot;:190,&quot;width&quot;:865.65}"/>
</p:tagLst>
</file>

<file path=ppt/tags/tag153.xml><?xml version="1.0" encoding="utf-8"?>
<p:tagLst xmlns:p="http://schemas.openxmlformats.org/presentationml/2006/main">
  <p:tag name="KSO_WM_DIAGRAM_VIRTUALLY_FRAME" val="{&quot;height&quot;:290,&quot;left&quot;:44.35,&quot;top&quot;:190,&quot;width&quot;:865.65}"/>
</p:tagLst>
</file>

<file path=ppt/tags/tag154.xml><?xml version="1.0" encoding="utf-8"?>
<p:tagLst xmlns:p="http://schemas.openxmlformats.org/presentationml/2006/main">
  <p:tag name="KSO_WM_DIAGRAM_VIRTUALLY_FRAME" val="{&quot;height&quot;:240,&quot;left&quot;:80,&quot;top&quot;:175,&quot;width&quot;:800}"/>
</p:tagLst>
</file>

<file path=ppt/tags/tag155.xml><?xml version="1.0" encoding="utf-8"?>
<p:tagLst xmlns:p="http://schemas.openxmlformats.org/presentationml/2006/main">
  <p:tag name="KSO_WM_DIAGRAM_VIRTUALLY_FRAME" val="{&quot;height&quot;:240,&quot;left&quot;:80,&quot;top&quot;:175,&quot;width&quot;:800}"/>
</p:tagLst>
</file>

<file path=ppt/tags/tag156.xml><?xml version="1.0" encoding="utf-8"?>
<p:tagLst xmlns:p="http://schemas.openxmlformats.org/presentationml/2006/main">
  <p:tag name="KSO_WM_DIAGRAM_VIRTUALLY_FRAME" val="{&quot;height&quot;:240,&quot;left&quot;:80,&quot;top&quot;:175,&quot;width&quot;:800}"/>
</p:tagLst>
</file>

<file path=ppt/tags/tag157.xml><?xml version="1.0" encoding="utf-8"?>
<p:tagLst xmlns:p="http://schemas.openxmlformats.org/presentationml/2006/main">
  <p:tag name="KSO_WM_DIAGRAM_VIRTUALLY_FRAME" val="{&quot;height&quot;:240,&quot;left&quot;:80,&quot;top&quot;:175,&quot;width&quot;:800}"/>
</p:tagLst>
</file>

<file path=ppt/tags/tag158.xml><?xml version="1.0" encoding="utf-8"?>
<p:tagLst xmlns:p="http://schemas.openxmlformats.org/presentationml/2006/main">
  <p:tag name="KSO_WM_DIAGRAM_VIRTUALLY_FRAME" val="{&quot;height&quot;:240,&quot;left&quot;:80,&quot;top&quot;:175,&quot;width&quot;:800}"/>
</p:tagLst>
</file>

<file path=ppt/tags/tag159.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240,&quot;left&quot;:80,&quot;top&quot;:175,&quot;width&quot;:800}"/>
</p:tagLst>
</file>

<file path=ppt/tags/tag161.xml><?xml version="1.0" encoding="utf-8"?>
<p:tagLst xmlns:p="http://schemas.openxmlformats.org/presentationml/2006/main">
  <p:tag name="KSO_WM_DIAGRAM_VIRTUALLY_FRAME" val="{&quot;height&quot;:240,&quot;left&quot;:80,&quot;top&quot;:175,&quot;width&quot;:80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300,&quot;left&quot;:80,&quot;top&quot;:150,&quot;width&quot;:80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290,&quot;left&quot;:80,&quot;top&quot;:190,&quot;width&quot;:830}"/>
</p:tagLst>
</file>

<file path=ppt/tags/tag91.xml><?xml version="1.0" encoding="utf-8"?>
<p:tagLst xmlns:p="http://schemas.openxmlformats.org/presentationml/2006/main">
  <p:tag name="KSO_WM_DIAGRAM_VIRTUALLY_FRAME" val="{&quot;height&quot;:290,&quot;left&quot;:80,&quot;top&quot;:190,&quot;width&quot;:830}"/>
</p:tagLst>
</file>

<file path=ppt/tags/tag92.xml><?xml version="1.0" encoding="utf-8"?>
<p:tagLst xmlns:p="http://schemas.openxmlformats.org/presentationml/2006/main">
  <p:tag name="KSO_WM_DIAGRAM_VIRTUALLY_FRAME" val="{&quot;height&quot;:290,&quot;left&quot;:80,&quot;top&quot;:190,&quot;width&quot;:830}"/>
</p:tagLst>
</file>

<file path=ppt/tags/tag93.xml><?xml version="1.0" encoding="utf-8"?>
<p:tagLst xmlns:p="http://schemas.openxmlformats.org/presentationml/2006/main">
  <p:tag name="KSO_WM_DIAGRAM_VIRTUALLY_FRAME" val="{&quot;height&quot;:290,&quot;left&quot;:80,&quot;top&quot;:190,&quot;width&quot;:830}"/>
</p:tagLst>
</file>

<file path=ppt/tags/tag94.xml><?xml version="1.0" encoding="utf-8"?>
<p:tagLst xmlns:p="http://schemas.openxmlformats.org/presentationml/2006/main">
  <p:tag name="KSO_WM_DIAGRAM_VIRTUALLY_FRAME" val="{&quot;height&quot;:290,&quot;left&quot;:80,&quot;top&quot;:190,&quot;width&quot;:830}"/>
</p:tagLst>
</file>

<file path=ppt/tags/tag95.xml><?xml version="1.0" encoding="utf-8"?>
<p:tagLst xmlns:p="http://schemas.openxmlformats.org/presentationml/2006/main">
  <p:tag name="KSO_WM_DIAGRAM_VIRTUALLY_FRAME" val="{&quot;height&quot;:290,&quot;left&quot;:80,&quot;top&quot;:190,&quot;width&quot;:830}"/>
</p:tagLst>
</file>

<file path=ppt/tags/tag96.xml><?xml version="1.0" encoding="utf-8"?>
<p:tagLst xmlns:p="http://schemas.openxmlformats.org/presentationml/2006/main">
  <p:tag name="KSO_WM_DIAGRAM_VIRTUALLY_FRAME" val="{&quot;height&quot;:290,&quot;left&quot;:80,&quot;top&quot;:190,&quot;width&quot;:830}"/>
</p:tagLst>
</file>

<file path=ppt/tags/tag97.xml><?xml version="1.0" encoding="utf-8"?>
<p:tagLst xmlns:p="http://schemas.openxmlformats.org/presentationml/2006/main">
  <p:tag name="KSO_WM_DIAGRAM_VIRTUALLY_FRAME" val="{&quot;height&quot;:290,&quot;left&quot;:80,&quot;top&quot;:190,&quot;width&quot;:830}"/>
</p:tagLst>
</file>

<file path=ppt/tags/tag98.xml><?xml version="1.0" encoding="utf-8"?>
<p:tagLst xmlns:p="http://schemas.openxmlformats.org/presentationml/2006/main">
  <p:tag name="KSO_WM_DIAGRAM_VIRTUALLY_FRAME" val="{&quot;height&quot;:290,&quot;left&quot;:80,&quot;top&quot;:190,&quot;width&quot;:830}"/>
</p:tagLst>
</file>

<file path=ppt/tags/tag99.xml><?xml version="1.0" encoding="utf-8"?>
<p:tagLst xmlns:p="http://schemas.openxmlformats.org/presentationml/2006/main">
  <p:tag name="KSO_WM_DIAGRAM_VIRTUALLY_FRAME" val="{&quot;height&quot;:290,&quot;left&quot;:80,&quot;top&quot;:190,&quot;width&quot;:83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3024</Words>
  <Application>WPS 演示</Application>
  <PresentationFormat>宽屏</PresentationFormat>
  <Paragraphs>173</Paragraphs>
  <Slides>12</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12</vt:i4>
      </vt:variant>
    </vt:vector>
  </HeadingPairs>
  <TitlesOfParts>
    <vt:vector size="26" baseType="lpstr">
      <vt:lpstr>Arial</vt:lpstr>
      <vt:lpstr>宋体</vt:lpstr>
      <vt:lpstr>Wingdings</vt:lpstr>
      <vt:lpstr>Wingdings</vt:lpstr>
      <vt:lpstr>微软雅黑</vt:lpstr>
      <vt:lpstr>Arial Unicode MS</vt:lpstr>
      <vt:lpstr>Calibri</vt:lpstr>
      <vt:lpstr>Noto Serif SC</vt:lpstr>
      <vt:lpstr>Noto Sans SC</vt:lpstr>
      <vt:lpstr>汉仪楷体简</vt:lpstr>
      <vt:lpstr>汉仪书宋二简</vt:lpstr>
      <vt:lpstr>Times New Roman</vt:lpstr>
      <vt:lpstr>汉仪中宋简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2026-08-02T08:36:42Z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2052-12.1.0.26375</vt:lpwstr>
  </property>
  <property fmtid="{D5CDD505-2E9C-101B-9397-08002B2CF9AE}" pid="3" name="ICV">
    <vt:lpwstr>6080D453B970427889DF90BAA8AD2B19_11</vt:lpwstr>
  </property>
</Properties>
</file>