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73" r:id="rId9"/>
    <p:sldId id="264" r:id="rId10"/>
    <p:sldId id="262" r:id="rId11"/>
    <p:sldId id="276" r:id="rId12"/>
    <p:sldId id="27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0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除了饮食，睡眠也至关重要。我们要帮助老人建立规律的作息，创造一个安静舒适的睡眠环境。更重要的是安全护理。患有心理障碍的老人，尤其是在抑郁或痴呆状态下，发生跌倒、走失甚至自伤的风险会大大增加。因此，我们必须时刻保持警惕，加强安全防护，确保他们的生命安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image" Target="../media/image16.svg"/><Relationship Id="rId3" Type="http://schemas.openxmlformats.org/officeDocument/2006/relationships/image" Target="../media/image15.png"/><Relationship Id="rId2" Type="http://schemas.openxmlformats.org/officeDocument/2006/relationships/tags" Target="../tags/tag107.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image" Target="../media/image18.svg"/><Relationship Id="rId1" Type="http://schemas.openxmlformats.org/officeDocument/2006/relationships/tags" Target="../tags/tag10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10.svg"/><Relationship Id="rId2" Type="http://schemas.openxmlformats.org/officeDocument/2006/relationships/image" Target="../media/image9.png"/><Relationship Id="rId13" Type="http://schemas.openxmlformats.org/officeDocument/2006/relationships/notesSlide" Target="../notesSlides/notesSlide6.xml"/><Relationship Id="rId12" Type="http://schemas.openxmlformats.org/officeDocument/2006/relationships/slideLayout" Target="../slideLayouts/slideLayout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4.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103.xml"/><Relationship Id="rId4" Type="http://schemas.openxmlformats.org/officeDocument/2006/relationships/image" Target="../media/image14.svg"/><Relationship Id="rId3" Type="http://schemas.openxmlformats.org/officeDocument/2006/relationships/image" Target="../media/image13.png"/><Relationship Id="rId2" Type="http://schemas.openxmlformats.org/officeDocument/2006/relationships/tags" Target="../tags/tag102.xml"/><Relationship Id="rId1" Type="http://schemas.openxmlformats.org/officeDocument/2006/relationships/tags" Target="../tags/tag10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a:t>
            </a: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老年社会适应和家庭问题心理护理</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离退休老人心理护理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86000" y="3835400"/>
            <a:ext cx="8194675"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sym typeface="+mn-ea"/>
              </a:rPr>
              <a:t>项目5　老年常见社会适应问题心理护理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1.本任务的案例中老人出现了哪些社会适应问题？他目前可能处于什么心理阶段、何种适应方式</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2.请针对本任务的案例中老人的实际情况，对其制订心理护理方案？</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根据情境案例，分析老人心理出现了哪些变化，分析原因，提出解决措施。</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张先生，67岁，退休在家。退休后他才发觉，赋闲在家的日子并不好过。而且自从退休以后，不但精神不好，身体也每况愈下，只是半年的时间，原来身板硬、腿脚灵的老张就变得老态龙钟，整天不是头疼就是脑热，走路的时候总想弯着腰。原来紧张有序的生活没有了，车间里同事之间的欢声笑语也没有了，取而代之的是吃饭、休息、看电视。老张经常一边哀叹自己老得不中用了，一边看着从医院带回来的一堆药发呆，似乎哪一种药都治不了他的心病。如果你是社区养老服务人员，面对张先生的求助，你会怎么帮助他呢？</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掌握离退休老人的社会适应问题</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掌握离退休综合征的症状表现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能识别离退休老人的社会适应问题</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能对离退休老人进行心理护理。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培养科学严谨、关爱老人的意识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树立尊老敬老、崇德向善的意识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重点：离退休老年人的社会适应问题</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难点：能对离退休老人进行心理护理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4107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离退休老人的社会适应问题</a:t>
            </a:r>
            <a:endParaRPr lang="en-US" sz="1100"/>
          </a:p>
        </p:txBody>
      </p:sp>
      <p:sp>
        <p:nvSpPr>
          <p:cNvPr id="8"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适应问题</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4"/>
          <p:cNvSpPr/>
          <p:nvPr/>
        </p:nvSpPr>
        <p:spPr>
          <a:xfrm>
            <a:off x="941070" y="1312545"/>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离退休前准备阶段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离退休给老年人心理带来的影响在其离退休之前就已经开始了</a:t>
            </a:r>
            <a:r>
              <a:rPr lang="en-US" sz="1800" b="1">
                <a:solidFill>
                  <a:srgbClr val="8A9A72"/>
                </a:solidFill>
                <a:latin typeface="Noto Sans SC" panose="020B0200000000000000" charset="-122"/>
                <a:ea typeface="Noto Sans SC" panose="020B0200000000000000" charset="-122"/>
                <a:cs typeface="Noto Sans SC" panose="020B0200000000000000" charset="-122"/>
                <a:sym typeface="+mn-ea"/>
              </a:rPr>
              <a:t>。</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4"/>
          <p:cNvSpPr/>
          <p:nvPr/>
        </p:nvSpPr>
        <p:spPr>
          <a:xfrm>
            <a:off x="768350" y="2879090"/>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欣然接受阶段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刚离退休后的一段时期，老年人从平时紧张繁忙的工作中解脱出来，所有时间都可以由自己来自由支配</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4"/>
          <p:cNvSpPr/>
          <p:nvPr/>
        </p:nvSpPr>
        <p:spPr>
          <a:xfrm>
            <a:off x="1005205" y="4615180"/>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清醒低谷阶段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老年人在按自己的意愿、计划行事时，突然发现离退休前的许多幻想并不能顺利实现</a:t>
            </a:r>
            <a:endPar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4"/>
          <p:cNvSpPr/>
          <p:nvPr/>
        </p:nvSpPr>
        <p:spPr>
          <a:xfrm>
            <a:off x="6961505" y="1312545"/>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定向阶段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这一阶段离退休老人从幻想中回到现实中来了。他们开始调整自己的计划和目标，小心翼翼地进行人生的第二次选择</a:t>
            </a:r>
            <a:endPar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4"/>
          <p:cNvSpPr/>
          <p:nvPr/>
        </p:nvSpPr>
        <p:spPr>
          <a:xfrm>
            <a:off x="7284085" y="2879090"/>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稳定阶段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这一阶段老年人的稳定并不是没有变化或缺少变化，而是老年人已经建立起与自己的文化背景、经济条件、个性特点以及知识水平相适应的一套养老生活模式</a:t>
            </a:r>
            <a:endPar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4"/>
          <p:cNvSpPr/>
          <p:nvPr/>
        </p:nvSpPr>
        <p:spPr>
          <a:xfrm>
            <a:off x="7112000" y="4615180"/>
            <a:ext cx="4139565" cy="1099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06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终止阶段</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有一些老年人的退休生活会走入终止阶段，通常当他们退休后的社会角色无法满足自身的需求时，老年人会试图终止这种休闲的生活，而选择重新从事一些劳动或活动</a:t>
            </a:r>
            <a:endParaRPr lang="zh-CN" altLang="en-US" sz="18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2．离退休老人常见的适应方式</a:t>
            </a:r>
            <a:endParaRPr lang="en-US" sz="1100"/>
          </a:p>
        </p:txBody>
      </p:sp>
      <p:sp>
        <p:nvSpPr>
          <p:cNvPr id="11" name="AutoShape 15"/>
          <p:cNvSpPr/>
          <p:nvPr>
            <p:custDataLst>
              <p:tags r:id="rId1"/>
            </p:custDataLst>
          </p:nvPr>
        </p:nvSpPr>
        <p:spPr>
          <a:xfrm>
            <a:off x="296545" y="976630"/>
            <a:ext cx="1145603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2" name="文本框 11"/>
          <p:cNvSpPr txBox="1"/>
          <p:nvPr/>
        </p:nvSpPr>
        <p:spPr>
          <a:xfrm>
            <a:off x="467360" y="1165860"/>
            <a:ext cx="11131550" cy="624205"/>
          </a:xfrm>
          <a:prstGeom prst="rect">
            <a:avLst/>
          </a:prstGeom>
        </p:spPr>
        <p:txBody>
          <a:bodyPr>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（1）成熟型 </a:t>
            </a:r>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a:t>
            </a:r>
            <a:r>
              <a:rPr lang="zh-CN" altLang="en-US" sz="2400">
                <a:solidFill>
                  <a:srgbClr val="231F20"/>
                </a:solidFill>
                <a:latin typeface="汉仪书宋二简"/>
                <a:ea typeface="汉仪书宋二简"/>
              </a:rPr>
              <a:t>这种类型的老年人离退休后，觉得心安理得，对过去的成就毫不留恋。</a:t>
            </a:r>
            <a:endParaRPr lang="zh-CN" altLang="en-US" sz="2400">
              <a:solidFill>
                <a:srgbClr val="231F20"/>
              </a:solidFill>
              <a:latin typeface="汉仪书宋二简"/>
              <a:ea typeface="汉仪书宋二简"/>
            </a:endParaRPr>
          </a:p>
        </p:txBody>
      </p:sp>
      <p:sp>
        <p:nvSpPr>
          <p:cNvPr id="16" name="AutoShape 15"/>
          <p:cNvSpPr/>
          <p:nvPr>
            <p:custDataLst>
              <p:tags r:id="rId2"/>
            </p:custDataLst>
          </p:nvPr>
        </p:nvSpPr>
        <p:spPr>
          <a:xfrm>
            <a:off x="296545" y="2130425"/>
            <a:ext cx="1145603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7" name="文本框 16"/>
          <p:cNvSpPr txBox="1"/>
          <p:nvPr/>
        </p:nvSpPr>
        <p:spPr>
          <a:xfrm>
            <a:off x="467360" y="2319655"/>
            <a:ext cx="11131550" cy="624205"/>
          </a:xfrm>
          <a:prstGeom prst="rect">
            <a:avLst/>
          </a:prstGeom>
        </p:spPr>
        <p:txBody>
          <a:bodyPr>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（2）安乐型:</a:t>
            </a:r>
            <a:r>
              <a:rPr lang="zh-CN" altLang="en-US" sz="2400">
                <a:solidFill>
                  <a:srgbClr val="231F20"/>
                </a:solidFill>
                <a:latin typeface="汉仪书宋二简"/>
                <a:ea typeface="汉仪书宋二简"/>
              </a:rPr>
              <a:t>这种类型的老年人在离退休后安于现状，对离退休后的生活没有过高的期望</a:t>
            </a:r>
            <a:endParaRPr lang="zh-CN" altLang="en-US" sz="2400">
              <a:solidFill>
                <a:srgbClr val="231F20"/>
              </a:solidFill>
              <a:latin typeface="汉仪书宋二简"/>
              <a:ea typeface="汉仪书宋二简"/>
            </a:endParaRPr>
          </a:p>
        </p:txBody>
      </p:sp>
      <p:sp>
        <p:nvSpPr>
          <p:cNvPr id="18" name="AutoShape 15"/>
          <p:cNvSpPr/>
          <p:nvPr>
            <p:custDataLst>
              <p:tags r:id="rId3"/>
            </p:custDataLst>
          </p:nvPr>
        </p:nvSpPr>
        <p:spPr>
          <a:xfrm>
            <a:off x="296545" y="3262630"/>
            <a:ext cx="1145603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25" name="文本框 24"/>
          <p:cNvSpPr txBox="1"/>
          <p:nvPr/>
        </p:nvSpPr>
        <p:spPr>
          <a:xfrm>
            <a:off x="467360" y="3354705"/>
            <a:ext cx="11131550" cy="624205"/>
          </a:xfrm>
          <a:prstGeom prst="rect">
            <a:avLst/>
          </a:prstGeom>
        </p:spPr>
        <p:txBody>
          <a:bodyPr>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（3）掩饰型:</a:t>
            </a:r>
            <a:r>
              <a:rPr lang="zh-CN" altLang="en-US" sz="2400">
                <a:solidFill>
                  <a:srgbClr val="231F20"/>
                </a:solidFill>
                <a:latin typeface="汉仪书宋二简"/>
                <a:ea typeface="汉仪书宋二简"/>
              </a:rPr>
              <a:t>这种类型的老年人离退休后，表面上看起来似乎很适应，但实际上他们采取的是一种“障眼法”，就像装甲车一样将自己层层包裹起来</a:t>
            </a:r>
            <a:endParaRPr lang="zh-CN" altLang="en-US" sz="2400">
              <a:solidFill>
                <a:srgbClr val="231F20"/>
              </a:solidFill>
              <a:latin typeface="汉仪书宋二简"/>
              <a:ea typeface="汉仪书宋二简"/>
            </a:endParaRPr>
          </a:p>
        </p:txBody>
      </p:sp>
      <p:sp>
        <p:nvSpPr>
          <p:cNvPr id="26" name="AutoShape 15"/>
          <p:cNvSpPr/>
          <p:nvPr>
            <p:custDataLst>
              <p:tags r:id="rId4"/>
            </p:custDataLst>
          </p:nvPr>
        </p:nvSpPr>
        <p:spPr>
          <a:xfrm>
            <a:off x="296545" y="4363720"/>
            <a:ext cx="1145603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32" name="文本框 31"/>
          <p:cNvSpPr txBox="1"/>
          <p:nvPr/>
        </p:nvSpPr>
        <p:spPr>
          <a:xfrm>
            <a:off x="530225" y="4552950"/>
            <a:ext cx="11131550" cy="624205"/>
          </a:xfrm>
          <a:prstGeom prst="rect">
            <a:avLst/>
          </a:prstGeom>
        </p:spPr>
        <p:txBody>
          <a:bodyPr>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（4）易怒型:</a:t>
            </a:r>
            <a:r>
              <a:rPr lang="zh-CN" altLang="en-US" sz="2400">
                <a:solidFill>
                  <a:srgbClr val="231F20"/>
                </a:solidFill>
                <a:latin typeface="汉仪书宋二简"/>
                <a:ea typeface="汉仪书宋二简"/>
              </a:rPr>
              <a:t>这种类型的老年人不能很好地适应离退休后的生活。</a:t>
            </a:r>
            <a:endParaRPr lang="zh-CN" altLang="en-US" sz="2400">
              <a:solidFill>
                <a:srgbClr val="231F20"/>
              </a:solidFill>
              <a:latin typeface="汉仪书宋二简"/>
              <a:ea typeface="汉仪书宋二简"/>
            </a:endParaRPr>
          </a:p>
        </p:txBody>
      </p:sp>
      <p:sp>
        <p:nvSpPr>
          <p:cNvPr id="33" name="AutoShape 15"/>
          <p:cNvSpPr/>
          <p:nvPr>
            <p:custDataLst>
              <p:tags r:id="rId5"/>
            </p:custDataLst>
          </p:nvPr>
        </p:nvSpPr>
        <p:spPr>
          <a:xfrm>
            <a:off x="387350" y="5495290"/>
            <a:ext cx="1145603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34" name="文本框 33"/>
          <p:cNvSpPr txBox="1"/>
          <p:nvPr/>
        </p:nvSpPr>
        <p:spPr>
          <a:xfrm>
            <a:off x="621030" y="5684520"/>
            <a:ext cx="11131550" cy="624205"/>
          </a:xfrm>
          <a:prstGeom prst="rect">
            <a:avLst/>
          </a:prstGeom>
        </p:spPr>
        <p:txBody>
          <a:bodyPr>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(5）自我厌恶型</a:t>
            </a:r>
            <a:r>
              <a:rPr lang="zh-CN" altLang="en-US" sz="2400">
                <a:solidFill>
                  <a:srgbClr val="231F20"/>
                </a:solidFill>
                <a:latin typeface="汉仪书宋二简"/>
                <a:ea typeface="汉仪书宋二简"/>
              </a:rPr>
              <a:t>。这种类型的老年人在离退休后，对于人生的看法比较消极、被动，总觉得自己的一生是失败的一生</a:t>
            </a:r>
            <a:endParaRPr lang="zh-CN" altLang="en-US" sz="2400">
              <a:solidFill>
                <a:srgbClr val="231F20"/>
              </a:solidFill>
              <a:latin typeface="汉仪书宋二简"/>
              <a:ea typeface="汉仪书宋二简"/>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906000" y="-1524000"/>
            <a:ext cx="3810000" cy="3810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270000" y="4826000"/>
            <a:ext cx="3302000" cy="3302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0" i="0" u="none" strike="noStrike">
                <a:solidFill>
                  <a:srgbClr val="3E3E3E"/>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3．影响老年人离退休社会适应的因素</a:t>
            </a:r>
            <a:endParaRPr lang="en-US" sz="1100"/>
          </a:p>
        </p:txBody>
      </p:sp>
      <p:pic>
        <p:nvPicPr>
          <p:cNvPr id="5"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595755"/>
            <a:ext cx="406400" cy="406400"/>
          </a:xfrm>
          <a:prstGeom prst="rect">
            <a:avLst/>
          </a:prstGeom>
        </p:spPr>
      </p:pic>
      <p:sp>
        <p:nvSpPr>
          <p:cNvPr id="6" name="AutoShape 6"/>
          <p:cNvSpPr/>
          <p:nvPr>
            <p:custDataLst>
              <p:tags r:id="rId4"/>
            </p:custDataLst>
          </p:nvPr>
        </p:nvSpPr>
        <p:spPr>
          <a:xfrm>
            <a:off x="2159000" y="157035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主观方面</a:t>
            </a:r>
            <a:endPar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5"/>
            </p:custDataLst>
          </p:nvPr>
        </p:nvSpPr>
        <p:spPr>
          <a:xfrm>
            <a:off x="1524000" y="2476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主要表现为以下四点：</a:t>
            </a:r>
            <a:endParaRPr 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一是离退休前缺乏足够的心理准备</a:t>
            </a:r>
            <a:r>
              <a:rPr lang="en-US" altLang="zh-CN"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二是离退休后缺乏“个人支撑点”</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三是离退休前后生活境遇反差过大</a:t>
            </a:r>
            <a:r>
              <a:rPr lang="en-US" altLang="zh-CN"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四是适应能力差或有性格缺陷</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8" name="Connector 8"/>
          <p:cNvCxnSpPr/>
          <p:nvPr>
            <p:custDataLst>
              <p:tags r:id="rId6"/>
            </p:custDataLst>
          </p:nvPr>
        </p:nvCxnSpPr>
        <p:spPr>
          <a:xfrm rot="-4774">
            <a:off x="1524004" y="3994150"/>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9" name="Picture 9"/>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4000" y="4318000"/>
            <a:ext cx="406400" cy="406400"/>
          </a:xfrm>
          <a:prstGeom prst="rect">
            <a:avLst/>
          </a:prstGeom>
        </p:spPr>
      </p:pic>
      <p:sp>
        <p:nvSpPr>
          <p:cNvPr id="10" name="AutoShape 10"/>
          <p:cNvSpPr/>
          <p:nvPr>
            <p:custDataLst>
              <p:tags r:id="rId10"/>
            </p:custDataLst>
          </p:nvPr>
        </p:nvSpPr>
        <p:spPr>
          <a:xfrm>
            <a:off x="2159000" y="429260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客观方面</a:t>
            </a:r>
            <a:endPar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custDataLst>
              <p:tags r:id="rId11"/>
            </p:custDataLst>
          </p:nvPr>
        </p:nvSpPr>
        <p:spPr>
          <a:xfrm>
            <a:off x="1524000" y="4889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客观方面的因素主要表现为离退休老年人社会支持的缺乏。离开熟悉的工作环境后，由于社会活动较少，人际交往圈子变窄，容易出现社会适应不良</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离退休综合征</a:t>
            </a:r>
            <a:endParaRPr lang="en-US" sz="1100"/>
          </a:p>
        </p:txBody>
      </p:sp>
      <p:sp>
        <p:nvSpPr>
          <p:cNvPr id="3" name="AutoShape 3"/>
          <p:cNvSpPr/>
          <p:nvPr>
            <p:custDataLst>
              <p:tags r:id="rId1"/>
            </p:custDataLst>
          </p:nvPr>
        </p:nvSpPr>
        <p:spPr>
          <a:xfrm>
            <a:off x="1089025"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5" name="AutoShape 5"/>
          <p:cNvSpPr/>
          <p:nvPr>
            <p:custDataLst>
              <p:tags r:id="rId5"/>
            </p:custDataLst>
          </p:nvPr>
        </p:nvSpPr>
        <p:spPr>
          <a:xfrm>
            <a:off x="1758950" y="1704975"/>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3C5949"/>
                </a:solidFill>
                <a:latin typeface="Noto Sans SC" panose="020B0200000000000000" charset="-122"/>
                <a:ea typeface="Noto Sans SC" panose="020B0200000000000000" charset="-122"/>
                <a:cs typeface="Noto Sans SC" panose="020B0200000000000000" charset="-122"/>
              </a:rPr>
              <a:t>1．离退休综合征的含义</a:t>
            </a:r>
            <a:endParaRPr lang="en-US" sz="2000" b="1">
              <a:solidFill>
                <a:srgbClr val="3C594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rPr>
              <a:t>离退休综合征是指老年人在离退休之后对环境适应不良引起的多种心理障碍和身心功能失调的综合征，是一种心理社会适应不良的心理病症。具体指离退休老人在告别工作岗位离开原先的工作环境，回到家庭小环境后的一段时间内，由于工作习惯、生活规律、周围环境、人际交往、社会地位、工资福利、权利范围等发生变化，产生较为强烈的不适应感和去势焦虑，从而出现的身体及心理，特别是情绪上的变化。</a:t>
            </a:r>
            <a:endParaRPr lang="zh-CN" altLang="en-US" sz="2000" b="1">
              <a:solidFill>
                <a:srgbClr val="3C594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429635"/>
            <a:ext cx="9895840" cy="3053080"/>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50950" y="4566285"/>
            <a:ext cx="9779000" cy="13785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2．离退休综合征的主要表现</a:t>
            </a:r>
            <a:endPar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zh-CN" alt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1）在心理方面，主要表现为抑郁症状和焦虑症状</a:t>
            </a:r>
            <a:endParaRPr 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离退休综合征患者的心情忧伤、郁闷、沮丧，精神消沉、萎靡不振，有强烈的失落感、孤独感、无用感；对未来生活感到悲</a:t>
            </a:r>
            <a:r>
              <a:rPr lang="zh-CN" alt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观失望，自信心下降，茫然不知所措</a:t>
            </a:r>
            <a:endParaRPr lang="zh-CN" alt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zh-CN" alt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（2）在躯体方面，主要表现为躯体的不适</a:t>
            </a:r>
            <a:endParaRPr lang="zh-CN" altLang="en-US" sz="1800" b="1"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zh-CN" alt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患者常常出现头痛、头晕、失眠、多梦、胸闷气短或胸痛、腹部不适、周身疲乏、阵发性燥热、四肢无力等症状，但去医院做相应检查却又无明显的躯体疾病，或者即使存在某种躯体疾病，但也不能解释上述症状</a:t>
            </a:r>
            <a:endParaRPr lang="zh-CN" alt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endParaRPr lang="zh-CN" altLang="en-US" sz="18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endParaRPr lang="zh-CN" alt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7241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离退休老人的心理护理</a:t>
            </a:r>
            <a:endParaRPr lang="en-US" sz="1100" b="1"/>
          </a:p>
        </p:txBody>
      </p:sp>
      <p:sp>
        <p:nvSpPr>
          <p:cNvPr id="26" name="AutoShape 6"/>
          <p:cNvSpPr/>
          <p:nvPr>
            <p:custDataLst>
              <p:tags r:id="rId1"/>
            </p:custDataLst>
          </p:nvPr>
        </p:nvSpPr>
        <p:spPr>
          <a:xfrm>
            <a:off x="951230" y="1245870"/>
            <a:ext cx="10725785" cy="526288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5" name="文本框 24"/>
          <p:cNvSpPr txBox="1"/>
          <p:nvPr/>
        </p:nvSpPr>
        <p:spPr>
          <a:xfrm>
            <a:off x="1016000" y="1245870"/>
            <a:ext cx="10297795" cy="5262245"/>
          </a:xfrm>
          <a:prstGeom prst="rect">
            <a:avLst/>
          </a:prstGeom>
        </p:spPr>
        <p:txBody>
          <a:bodyPr wrap="square">
            <a:sp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1．调整心态，顺应规律，提前做好心理准备</a:t>
            </a:r>
            <a:r>
              <a:rPr lang="zh-CN" altLang="en-US" sz="1600">
                <a:solidFill>
                  <a:srgbClr val="231F20"/>
                </a:solidFill>
                <a:latin typeface="汉仪中宋简"/>
                <a:ea typeface="汉仪中宋简"/>
              </a:rPr>
              <a:t>　 </a:t>
            </a:r>
            <a:endParaRPr lang="zh-CN" altLang="en-US" sz="1600">
              <a:solidFill>
                <a:srgbClr val="231F20"/>
              </a:solidFill>
              <a:latin typeface="汉仪中宋简"/>
              <a:ea typeface="汉仪中宋简"/>
            </a:endParaRPr>
          </a:p>
          <a:p>
            <a:r>
              <a:rPr lang="zh-CN" altLang="en-US" sz="2400">
                <a:solidFill>
                  <a:srgbClr val="231F20"/>
                </a:solidFill>
                <a:latin typeface="汉仪书宋二简"/>
                <a:ea typeface="汉仪书宋二简"/>
              </a:rPr>
              <a:t>衰老是不以人的意志为转移的客观规律，离退休也是不可避免的</a:t>
            </a:r>
            <a:endParaRPr lang="zh-CN" altLang="en-US" sz="2400">
              <a:solidFill>
                <a:srgbClr val="231F20"/>
              </a:solidFill>
              <a:latin typeface="汉仪书宋二简"/>
              <a:ea typeface="汉仪书宋二简"/>
            </a:endParaRPr>
          </a:p>
          <a:p>
            <a:r>
              <a:rPr lang="en-US" sz="2400" b="1">
                <a:solidFill>
                  <a:srgbClr val="446B58"/>
                </a:solidFill>
                <a:latin typeface="Noto Sans SC" panose="020B0200000000000000" charset="-122"/>
                <a:ea typeface="Noto Sans SC" panose="020B0200000000000000" charset="-122"/>
                <a:cs typeface="Noto Sans SC" panose="020B0200000000000000" charset="-122"/>
              </a:rPr>
              <a:t>2．发挥余热，重归社会，丰富离退休后的生活</a:t>
            </a:r>
            <a:r>
              <a:rPr lang="zh-CN" altLang="en-US" sz="2400">
                <a:solidFill>
                  <a:srgbClr val="231F20"/>
                </a:solidFill>
                <a:latin typeface="汉仪书宋二简"/>
                <a:ea typeface="汉仪书宋二简"/>
              </a:rPr>
              <a:t>　　</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离退休老人如果体格健壮、精力旺盛又有一技之长，可以积极寻找机会，做一些力所能及的工作</a:t>
            </a:r>
            <a:endParaRPr lang="zh-CN" altLang="en-US" sz="2400">
              <a:solidFill>
                <a:srgbClr val="231F20"/>
              </a:solidFill>
              <a:latin typeface="汉仪书宋二简"/>
              <a:ea typeface="汉仪书宋二简"/>
            </a:endParaRPr>
          </a:p>
          <a:p>
            <a:r>
              <a:rPr lang="en-US" sz="2400" b="1">
                <a:solidFill>
                  <a:srgbClr val="446B58"/>
                </a:solidFill>
                <a:latin typeface="Noto Sans SC" panose="020B0200000000000000" charset="-122"/>
                <a:ea typeface="Noto Sans SC" panose="020B0200000000000000" charset="-122"/>
                <a:cs typeface="Noto Sans SC" panose="020B0200000000000000" charset="-122"/>
              </a:rPr>
              <a:t>3．善于学习，科学用脑，与社会保持同步</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活到老，学到老，正如西汉经学家刘向所说：“少而好学，如日出之阳；壮而好学，如日出之光；老而好学，如秉烛之明。”</a:t>
            </a:r>
            <a:endParaRPr lang="zh-CN" altLang="en-US" sz="2400">
              <a:solidFill>
                <a:srgbClr val="231F20"/>
              </a:solidFill>
              <a:latin typeface="汉仪书宋二简"/>
              <a:ea typeface="汉仪书宋二简"/>
            </a:endParaRPr>
          </a:p>
          <a:p>
            <a:r>
              <a:rPr lang="en-US" sz="2400" b="1">
                <a:solidFill>
                  <a:srgbClr val="446B58"/>
                </a:solidFill>
                <a:latin typeface="Noto Sans SC" panose="020B0200000000000000" charset="-122"/>
                <a:ea typeface="Noto Sans SC" panose="020B0200000000000000" charset="-122"/>
                <a:cs typeface="Noto Sans SC" panose="020B0200000000000000" charset="-122"/>
              </a:rPr>
              <a:t>4．培养爱好，扩大社交，排解寂寞</a:t>
            </a:r>
            <a:r>
              <a:rPr lang="zh-CN" altLang="en-US" sz="2400">
                <a:solidFill>
                  <a:srgbClr val="231F20"/>
                </a:solidFill>
                <a:latin typeface="汉仪书宋二简"/>
                <a:ea typeface="汉仪书宋二简"/>
              </a:rPr>
              <a:t>　</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许多老年人在退休前已有业余爱好，只是工作繁忙无暇顾及，退休后正可利用闲暇时间充分享受这一乐趣。</a:t>
            </a:r>
            <a:endParaRPr lang="zh-CN" altLang="en-US" sz="2400">
              <a:solidFill>
                <a:srgbClr val="231F20"/>
              </a:solidFill>
              <a:latin typeface="汉仪书宋二简"/>
              <a:ea typeface="汉仪书宋二简"/>
            </a:endParaRPr>
          </a:p>
          <a:p>
            <a:r>
              <a:rPr lang="en-US" sz="2400" b="1">
                <a:solidFill>
                  <a:srgbClr val="446B58"/>
                </a:solidFill>
                <a:latin typeface="Noto Sans SC" panose="020B0200000000000000" charset="-122"/>
                <a:ea typeface="Noto Sans SC" panose="020B0200000000000000" charset="-122"/>
                <a:cs typeface="Noto Sans SC" panose="020B0200000000000000" charset="-122"/>
              </a:rPr>
              <a:t>5．拥抱现在，珍惜眼前，学会遗忘</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“世间最珍贵的不是‘得不到’和‘已失去’，而是现在拥有的幸福。”老年人也是如此，应活在当下，珍惜现在拥有的幸福，珍惜眼前人。</a:t>
            </a:r>
            <a:endParaRPr lang="zh-CN" altLang="en-US" sz="2400">
              <a:solidFill>
                <a:srgbClr val="231F20"/>
              </a:solidFill>
              <a:latin typeface="汉仪书宋二简"/>
              <a:ea typeface="汉仪书宋二简"/>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59563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离退休老人的心理护理</a:t>
            </a:r>
            <a:endParaRPr lang="en-US" sz="1100" b="1"/>
          </a:p>
        </p:txBody>
      </p:sp>
      <p:sp>
        <p:nvSpPr>
          <p:cNvPr id="26" name="AutoShape 6"/>
          <p:cNvSpPr/>
          <p:nvPr>
            <p:custDataLst>
              <p:tags r:id="rId1"/>
            </p:custDataLst>
          </p:nvPr>
        </p:nvSpPr>
        <p:spPr>
          <a:xfrm>
            <a:off x="951230" y="2129790"/>
            <a:ext cx="10725785" cy="437896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5" name="文本框 24"/>
          <p:cNvSpPr txBox="1"/>
          <p:nvPr/>
        </p:nvSpPr>
        <p:spPr>
          <a:xfrm>
            <a:off x="1016000" y="2540000"/>
            <a:ext cx="10297795" cy="3784600"/>
          </a:xfrm>
          <a:prstGeom prst="rect">
            <a:avLst/>
          </a:prstGeom>
        </p:spPr>
        <p:txBody>
          <a:bodyPr wrap="square">
            <a:sp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6．生活自律，保健身体，提高生活品质　</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老年人的生活起居要有规律，离退休后也可以给自己制订切实可行的作息时间表，早睡早起，按时休息，适时活动，建立适应一种新的生活节奏并逐步去适应</a:t>
            </a:r>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a:p>
            <a:r>
              <a:rPr lang="en-US" sz="2400" b="1">
                <a:solidFill>
                  <a:srgbClr val="446B58"/>
                </a:solidFill>
                <a:latin typeface="Noto Sans SC" panose="020B0200000000000000" charset="-122"/>
                <a:ea typeface="Noto Sans SC" panose="020B0200000000000000" charset="-122"/>
                <a:cs typeface="Noto Sans SC" panose="020B0200000000000000" charset="-122"/>
              </a:rPr>
              <a:t>7．必要的药物和心理治疗</a:t>
            </a:r>
            <a:r>
              <a:rPr lang="zh-CN" altLang="en-US" sz="2400">
                <a:solidFill>
                  <a:srgbClr val="231F20"/>
                </a:solidFill>
                <a:latin typeface="汉仪书宋二简"/>
                <a:ea typeface="汉仪书宋二简"/>
              </a:rPr>
              <a:t>　</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离退休老人若出现身体不适、心情不佳、情绪低落时，应该主动寻求帮助，切忌讳疾忌医</a:t>
            </a:r>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7,&quot;left&quot;:119.99996773858147,&quot;top&quot;:148,&quot;width&quot;:720.0006944440969}"/>
</p:tagLst>
</file>

<file path=ppt/tags/tag101.xml><?xml version="1.0" encoding="utf-8"?>
<p:tagLst xmlns:p="http://schemas.openxmlformats.org/presentationml/2006/main">
  <p:tag name="KSO_WM_DIAGRAM_VIRTUALLY_FRAME" val="{&quot;height&quot;:155.75,&quot;left&quot;:78.5,&quot;top&quot;:118.5,&quot;width&quot;:800}"/>
</p:tagLst>
</file>

<file path=ppt/tags/tag102.xml><?xml version="1.0" encoding="utf-8"?>
<p:tagLst xmlns:p="http://schemas.openxmlformats.org/presentationml/2006/main">
  <p:tag name="KSO_WM_DIAGRAM_VIRTUALLY_FRAME" val="{&quot;height&quot;:155.75,&quot;left&quot;:78.5,&quot;top&quot;:118.5,&quot;width&quot;:800}"/>
</p:tagLst>
</file>

<file path=ppt/tags/tag103.xml><?xml version="1.0" encoding="utf-8"?>
<p:tagLst xmlns:p="http://schemas.openxmlformats.org/presentationml/2006/main">
  <p:tag name="KSO_WM_DIAGRAM_VIRTUALLY_FRAME" val="{&quot;height&quot;:155.75,&quot;left&quot;:78.5,&quot;top&quot;:118.5,&quot;width&quot;:800}"/>
</p:tagLst>
</file>

<file path=ppt/tags/tag104.xml><?xml version="1.0" encoding="utf-8"?>
<p:tagLst xmlns:p="http://schemas.openxmlformats.org/presentationml/2006/main">
  <p:tag name="KSO_WM_DIAGRAM_VIRTUALLY_FRAME" val="{&quot;height&quot;:290,&quot;left&quot;:80,&quot;top&quot;:190,&quot;width&quot;:83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240,&quot;left&quot;:80,&quot;top&quot;:175,&quot;width&quot;:800}"/>
</p:tagLst>
</file>

<file path=ppt/tags/tag107.xml><?xml version="1.0" encoding="utf-8"?>
<p:tagLst xmlns:p="http://schemas.openxmlformats.org/presentationml/2006/main">
  <p:tag name="KSO_WM_DIAGRAM_VIRTUALLY_FRAME" val="{&quot;height&quot;:240,&quot;left&quot;:80,&quot;top&quot;:175,&quot;width&quot;:800}"/>
</p:tagLst>
</file>

<file path=ppt/tags/tag108.xml><?xml version="1.0" encoding="utf-8"?>
<p:tagLst xmlns:p="http://schemas.openxmlformats.org/presentationml/2006/main">
  <p:tag name="KSO_WM_DIAGRAM_VIRTUALLY_FRAME" val="{&quot;height&quot;:240,&quot;left&quot;:80,&quot;top&quot;:175,&quot;width&quot;:800}"/>
</p:tagLst>
</file>

<file path=ppt/tags/tag109.xml><?xml version="1.0" encoding="utf-8"?>
<p:tagLst xmlns:p="http://schemas.openxmlformats.org/presentationml/2006/main">
  <p:tag name="KSO_WM_DIAGRAM_VIRTUALLY_FRAME" val="{&quot;height&quot;:240,&quot;left&quot;:80,&quot;top&quot;:175,&quot;width&quot;:80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40,&quot;left&quot;:80,&quot;top&quot;:175,&quot;width&quot;:800}"/>
</p:tagLst>
</file>

<file path=ppt/tags/tag111.xml><?xml version="1.0" encoding="utf-8"?>
<p:tagLst xmlns:p="http://schemas.openxmlformats.org/presentationml/2006/main">
  <p:tag name="KSO_WM_DIAGRAM_VIRTUALLY_FRAME" val="{&quot;height&quot;:240,&quot;left&quot;:80,&quot;top&quot;:175,&quot;width&quot;:800}"/>
</p:tagLst>
</file>

<file path=ppt/tags/tag112.xml><?xml version="1.0" encoding="utf-8"?>
<p:tagLst xmlns:p="http://schemas.openxmlformats.org/presentationml/2006/main">
  <p:tag name="KSO_WM_DIAGRAM_VIRTUALLY_FRAME" val="{&quot;height&quot;:240,&quot;left&quot;:80,&quot;top&quot;:175,&quot;width&quot;:800}"/>
</p:tagLst>
</file>

<file path=ppt/tags/tag113.xml><?xml version="1.0" encoding="utf-8"?>
<p:tagLst xmlns:p="http://schemas.openxmlformats.org/presentationml/2006/main">
  <p:tag name="KSO_WM_DIAGRAM_VIRTUALLY_FRAME" val="{&quot;height&quot;:240,&quot;left&quot;:80,&quot;top&quot;:17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5.25,&quot;left&quot;:80,&quot;top&quot;:170,&quot;width&quot;:82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5.25,&quot;left&quot;:80,&quot;top&quot;:170,&quot;width&quot;:820}"/>
</p:tagLst>
</file>

<file path=ppt/tags/tag91.xml><?xml version="1.0" encoding="utf-8"?>
<p:tagLst xmlns:p="http://schemas.openxmlformats.org/presentationml/2006/main">
  <p:tag name="KSO_WM_DIAGRAM_VIRTUALLY_FRAME" val="{&quot;height&quot;:335.25,&quot;left&quot;:80,&quot;top&quot;:170,&quot;width&quot;:820}"/>
</p:tagLst>
</file>

<file path=ppt/tags/tag92.xml><?xml version="1.0" encoding="utf-8"?>
<p:tagLst xmlns:p="http://schemas.openxmlformats.org/presentationml/2006/main">
  <p:tag name="KSO_WM_DIAGRAM_VIRTUALLY_FRAME" val="{&quot;height&quot;:335.25,&quot;left&quot;:80,&quot;top&quot;:170,&quot;width&quot;:820}"/>
</p:tagLst>
</file>

<file path=ppt/tags/tag93.xml><?xml version="1.0" encoding="utf-8"?>
<p:tagLst xmlns:p="http://schemas.openxmlformats.org/presentationml/2006/main">
  <p:tag name="KSO_WM_DIAGRAM_VIRTUALLY_FRAME" val="{&quot;height&quot;:335.25,&quot;left&quot;:80,&quot;top&quot;:170,&quot;width&quot;:820}"/>
</p:tagLst>
</file>

<file path=ppt/tags/tag94.xml><?xml version="1.0" encoding="utf-8"?>
<p:tagLst xmlns:p="http://schemas.openxmlformats.org/presentationml/2006/main">
  <p:tag name="KSO_WM_DIAGRAM_VIRTUALLY_FRAME" val="{&quot;height&quot;:337,&quot;left&quot;:119.99996773858147,&quot;top&quot;:148,&quot;width&quot;:720.0006944440969}"/>
</p:tagLst>
</file>

<file path=ppt/tags/tag95.xml><?xml version="1.0" encoding="utf-8"?>
<p:tagLst xmlns:p="http://schemas.openxmlformats.org/presentationml/2006/main">
  <p:tag name="KSO_WM_DIAGRAM_VIRTUALLY_FRAME" val="{&quot;height&quot;:337,&quot;left&quot;:119.99996773858147,&quot;top&quot;:148,&quot;width&quot;:720.0006944440969}"/>
</p:tagLst>
</file>

<file path=ppt/tags/tag96.xml><?xml version="1.0" encoding="utf-8"?>
<p:tagLst xmlns:p="http://schemas.openxmlformats.org/presentationml/2006/main">
  <p:tag name="KSO_WM_DIAGRAM_VIRTUALLY_FRAME" val="{&quot;height&quot;:337,&quot;left&quot;:119.99996773858147,&quot;top&quot;:148,&quot;width&quot;:720.0006944440969}"/>
</p:tagLst>
</file>

<file path=ppt/tags/tag97.xml><?xml version="1.0" encoding="utf-8"?>
<p:tagLst xmlns:p="http://schemas.openxmlformats.org/presentationml/2006/main">
  <p:tag name="KSO_WM_DIAGRAM_VIRTUALLY_FRAME" val="{&quot;height&quot;:337,&quot;left&quot;:119.99996773858147,&quot;top&quot;:148,&quot;width&quot;:720.0006944440969}"/>
</p:tagLst>
</file>

<file path=ppt/tags/tag98.xml><?xml version="1.0" encoding="utf-8"?>
<p:tagLst xmlns:p="http://schemas.openxmlformats.org/presentationml/2006/main">
  <p:tag name="KSO_WM_DIAGRAM_VIRTUALLY_FRAME" val="{&quot;height&quot;:337,&quot;left&quot;:119.99996773858147,&quot;top&quot;:148,&quot;width&quot;:720.0006944440969}"/>
</p:tagLst>
</file>

<file path=ppt/tags/tag99.xml><?xml version="1.0" encoding="utf-8"?>
<p:tagLst xmlns:p="http://schemas.openxmlformats.org/presentationml/2006/main">
  <p:tag name="KSO_WM_DIAGRAM_VIRTUALLY_FRAME" val="{&quot;height&quot;:337,&quot;left&quot;:119.99996773858147,&quot;top&quot;:148,&quot;width&quot;:720.0006944440969}"/>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2349</Words>
  <Application>WPS 演示</Application>
  <PresentationFormat>宽屏</PresentationFormat>
  <Paragraphs>133</Paragraphs>
  <Slides>10</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10</vt:i4>
      </vt:variant>
    </vt:vector>
  </HeadingPairs>
  <TitlesOfParts>
    <vt:vector size="23" baseType="lpstr">
      <vt:lpstr>Arial</vt:lpstr>
      <vt:lpstr>宋体</vt:lpstr>
      <vt:lpstr>Wingdings</vt:lpstr>
      <vt:lpstr>Wingdings</vt:lpstr>
      <vt:lpstr>Noto Serif SC</vt:lpstr>
      <vt:lpstr>Noto Sans SC</vt:lpstr>
      <vt:lpstr>汉仪综艺体简</vt:lpstr>
      <vt:lpstr>汉仪书宋二简</vt:lpstr>
      <vt:lpstr>汉仪中宋简</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159</cp:revision>
  <dcterms:created xsi:type="dcterms:W3CDTF">2019-06-19T02:08:00Z</dcterms:created>
  <dcterms:modified xsi:type="dcterms:W3CDTF">2026-08-06T09:06:56Z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EA69E5CA24A746678E710B5F52A2BB08_11</vt:lpwstr>
  </property>
</Properties>
</file>