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61" r:id="rId8"/>
    <p:sldId id="262" r:id="rId9"/>
    <p:sldId id="263" r:id="rId10"/>
    <p:sldId id="264" r:id="rId11"/>
    <p:sldId id="265" r:id="rId12"/>
    <p:sldId id="266" r:id="rId13"/>
    <p:sldId id="267" r:id="rId14"/>
    <p:sldId id="274"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79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image" Target="../media/image30.svg"/><Relationship Id="rId4" Type="http://schemas.openxmlformats.org/officeDocument/2006/relationships/image" Target="../media/image29.png"/><Relationship Id="rId3" Type="http://schemas.openxmlformats.org/officeDocument/2006/relationships/tags" Target="../tags/tag148.xml"/><Relationship Id="rId2" Type="http://schemas.openxmlformats.org/officeDocument/2006/relationships/tags" Target="../tags/tag147.xml"/><Relationship Id="rId16" Type="http://schemas.openxmlformats.org/officeDocument/2006/relationships/notesSlide" Target="../notesSlides/notesSlide11.xml"/><Relationship Id="rId15" Type="http://schemas.openxmlformats.org/officeDocument/2006/relationships/slideLayout" Target="../slideLayouts/slideLayout1.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image" Target="../media/image32.svg"/><Relationship Id="rId11" Type="http://schemas.openxmlformats.org/officeDocument/2006/relationships/image" Target="../media/image31.png"/><Relationship Id="rId10" Type="http://schemas.openxmlformats.org/officeDocument/2006/relationships/tags" Target="../tags/tag153.xml"/><Relationship Id="rId1" Type="http://schemas.openxmlformats.org/officeDocument/2006/relationships/tags" Target="../tags/tag146.xml"/></Relationships>
</file>

<file path=ppt/slides/_rels/slide12.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image" Target="../media/image34.svg"/><Relationship Id="rId3" Type="http://schemas.openxmlformats.org/officeDocument/2006/relationships/image" Target="../media/image33.png"/><Relationship Id="rId2" Type="http://schemas.openxmlformats.org/officeDocument/2006/relationships/tags" Target="../tags/tag157.xml"/><Relationship Id="rId14" Type="http://schemas.openxmlformats.org/officeDocument/2006/relationships/notesSlide" Target="../notesSlides/notesSlide12.xml"/><Relationship Id="rId13" Type="http://schemas.openxmlformats.org/officeDocument/2006/relationships/slideLayout" Target="../slideLayouts/slideLayout1.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image" Target="../media/image36.svg"/><Relationship Id="rId1" Type="http://schemas.openxmlformats.org/officeDocument/2006/relationships/tags" Target="../tags/tag15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image" Target="../media/image12.svg"/><Relationship Id="rId8" Type="http://schemas.openxmlformats.org/officeDocument/2006/relationships/image" Target="../media/image11.png"/><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image" Target="../media/image10.svg"/><Relationship Id="rId3" Type="http://schemas.openxmlformats.org/officeDocument/2006/relationships/image" Target="../media/image9.png"/><Relationship Id="rId24" Type="http://schemas.openxmlformats.org/officeDocument/2006/relationships/notesSlide" Target="../notesSlides/notesSlide5.xml"/><Relationship Id="rId23" Type="http://schemas.openxmlformats.org/officeDocument/2006/relationships/slideLayout" Target="../slideLayouts/slideLayout1.xml"/><Relationship Id="rId22" Type="http://schemas.openxmlformats.org/officeDocument/2006/relationships/tags" Target="../tags/tag102.xml"/><Relationship Id="rId21" Type="http://schemas.openxmlformats.org/officeDocument/2006/relationships/tags" Target="../tags/tag101.xml"/><Relationship Id="rId20" Type="http://schemas.openxmlformats.org/officeDocument/2006/relationships/tags" Target="../tags/tag100.xml"/><Relationship Id="rId2" Type="http://schemas.openxmlformats.org/officeDocument/2006/relationships/tags" Target="../tags/tag90.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99.xml"/><Relationship Id="rId16" Type="http://schemas.openxmlformats.org/officeDocument/2006/relationships/tags" Target="../tags/tag98.xml"/><Relationship Id="rId15" Type="http://schemas.openxmlformats.org/officeDocument/2006/relationships/image" Target="../media/image14.svg"/><Relationship Id="rId14" Type="http://schemas.openxmlformats.org/officeDocument/2006/relationships/image" Target="../media/image13.png"/><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9.xml"/></Relationships>
</file>

<file path=ppt/slides/_rels/slide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image" Target="../media/image20.svg"/><Relationship Id="rId6" Type="http://schemas.openxmlformats.org/officeDocument/2006/relationships/image" Target="../media/image19.png"/><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image" Target="../media/image18.svg"/><Relationship Id="rId2" Type="http://schemas.openxmlformats.org/officeDocument/2006/relationships/image" Target="../media/image17.png"/><Relationship Id="rId14" Type="http://schemas.openxmlformats.org/officeDocument/2006/relationships/notesSlide" Target="../notesSlides/notesSlide6.xml"/><Relationship Id="rId13" Type="http://schemas.openxmlformats.org/officeDocument/2006/relationships/slideLayout" Target="../slideLayouts/slideLayout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103.xml"/></Relationships>
</file>

<file path=ppt/slides/_rels/slide7.xml.rels><?xml version="1.0" encoding="UTF-8" standalone="yes"?>
<Relationships xmlns="http://schemas.openxmlformats.org/package/2006/relationships"><Relationship Id="rId9" Type="http://schemas.openxmlformats.org/officeDocument/2006/relationships/image" Target="../media/image26.svg"/><Relationship Id="rId8" Type="http://schemas.openxmlformats.org/officeDocument/2006/relationships/image" Target="../media/image25.png"/><Relationship Id="rId7" Type="http://schemas.openxmlformats.org/officeDocument/2006/relationships/tags" Target="../tags/tag113.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112.xml"/><Relationship Id="rId3" Type="http://schemas.openxmlformats.org/officeDocument/2006/relationships/image" Target="../media/image22.svg"/><Relationship Id="rId23" Type="http://schemas.openxmlformats.org/officeDocument/2006/relationships/notesSlide" Target="../notesSlides/notesSlide7.xml"/><Relationship Id="rId22" Type="http://schemas.openxmlformats.org/officeDocument/2006/relationships/slideLayout" Target="../slideLayouts/slideLayout1.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image" Target="../media/image21.png"/><Relationship Id="rId19" Type="http://schemas.openxmlformats.org/officeDocument/2006/relationships/tags" Target="../tags/tag123.xml"/><Relationship Id="rId18" Type="http://schemas.openxmlformats.org/officeDocument/2006/relationships/tags" Target="../tags/tag122.xml"/><Relationship Id="rId17" Type="http://schemas.openxmlformats.org/officeDocument/2006/relationships/tags" Target="../tags/tag121.xml"/><Relationship Id="rId16" Type="http://schemas.openxmlformats.org/officeDocument/2006/relationships/tags" Target="../tags/tag120.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tags" Target="../tags/tag111.xml"/></Relationships>
</file>

<file path=ppt/slides/_rels/slide8.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image" Target="../media/image28.svg"/><Relationship Id="rId3" Type="http://schemas.openxmlformats.org/officeDocument/2006/relationships/image" Target="../media/image27.png"/><Relationship Id="rId2" Type="http://schemas.openxmlformats.org/officeDocument/2006/relationships/tags" Target="../tags/tag127.xml"/><Relationship Id="rId18" Type="http://schemas.openxmlformats.org/officeDocument/2006/relationships/notesSlide" Target="../notesSlides/notesSlide8.xml"/><Relationship Id="rId17" Type="http://schemas.openxmlformats.org/officeDocument/2006/relationships/slideLayout" Target="../slideLayouts/slideLayout1.xml"/><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6.xml"/></Relationships>
</file>

<file path=ppt/slides/_rels/slide9.xml.rels><?xml version="1.0" encoding="UTF-8" standalone="yes"?>
<Relationships xmlns="http://schemas.openxmlformats.org/package/2006/relationships"><Relationship Id="rId9" Type="http://schemas.openxmlformats.org/officeDocument/2006/relationships/image" Target="../media/image12.svg"/><Relationship Id="rId8" Type="http://schemas.openxmlformats.org/officeDocument/2006/relationships/image" Target="../media/image11.png"/><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image" Target="../media/image10.svg"/><Relationship Id="rId3" Type="http://schemas.openxmlformats.org/officeDocument/2006/relationships/image" Target="../media/image9.png"/><Relationship Id="rId2" Type="http://schemas.openxmlformats.org/officeDocument/2006/relationships/tags" Target="../tags/tag141.xml"/><Relationship Id="rId12" Type="http://schemas.openxmlformats.org/officeDocument/2006/relationships/notesSlide" Target="../notesSlides/notesSlide9.xml"/><Relationship Id="rId11" Type="http://schemas.openxmlformats.org/officeDocument/2006/relationships/slideLayout" Target="../slideLayouts/slideLayout1.xml"/><Relationship Id="rId10" Type="http://schemas.openxmlformats.org/officeDocument/2006/relationships/tags" Target="../tags/tag145.xml"/><Relationship Id="rId1" Type="http://schemas.openxmlformats.org/officeDocument/2006/relationships/tags" Target="../tags/tag1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模块4 老年心理障碍护理与特殊老人护理</a:t>
            </a:r>
            <a:endParaRPr lang="en-US" sz="1100"/>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任务3　老年糖尿病心理护理</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项目10　老年人常见心身疾病心理护理</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54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4B5563"/>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3.4　老年糖尿病的对症护理和健康指导</a:t>
            </a:r>
            <a:endParaRPr lang="en-US" sz="1100"/>
          </a:p>
        </p:txBody>
      </p:sp>
      <p:sp>
        <p:nvSpPr>
          <p:cNvPr id="21" name="AutoShape 3"/>
          <p:cNvSpPr/>
          <p:nvPr/>
        </p:nvSpPr>
        <p:spPr>
          <a:xfrm>
            <a:off x="5080000" y="2413000"/>
            <a:ext cx="2032000" cy="2032000"/>
          </a:xfrm>
          <a:prstGeom prst="ellipse">
            <a:avLst/>
          </a:prstGeom>
          <a:solidFill>
            <a:srgbClr val="8A9A72">
              <a:alpha val="100000"/>
            </a:srgbClr>
          </a:solidFill>
          <a:ln cap="flat" cmpd="sng">
            <a:solidFill>
              <a:srgbClr val="FFFFFF">
                <a:alpha val="0"/>
              </a:srgbClr>
            </a:solidFill>
            <a:prstDash val="solid"/>
            <a:round/>
          </a:ln>
        </p:spPr>
        <p:txBody>
          <a:bodyPr vert="horz" wrap="square" lIns="0" tIns="0" rIns="0" bIns="0" rtlCol="0" anchor="ctr" anchorCtr="0"/>
          <a:lstStyle/>
          <a:p>
            <a:pPr marL="0" indent="0" algn="ctr">
              <a:lnSpc>
                <a:spcPct val="125000"/>
              </a:lnSpc>
              <a:defRPr/>
            </a:pPr>
            <a:r>
              <a:rPr lang="en-US" sz="2400" b="1">
                <a:solidFill>
                  <a:srgbClr val="FFFFFF"/>
                </a:solidFill>
                <a:latin typeface="Noto Serif SC" panose="02020200000000000000" charset="-122"/>
                <a:ea typeface="Noto Serif SC" panose="02020200000000000000" charset="-122"/>
                <a:cs typeface="Noto Serif SC" panose="02020200000000000000" charset="-122"/>
                <a:sym typeface="+mn-ea"/>
              </a:rPr>
              <a:t>对症护理</a:t>
            </a:r>
            <a:endParaRPr lang="en-US" sz="2400" b="1">
              <a:solidFill>
                <a:srgbClr val="FFFFFF"/>
              </a:solidFill>
              <a:latin typeface="Noto Serif SC" panose="02020200000000000000" charset="-122"/>
              <a:ea typeface="Noto Serif SC" panose="02020200000000000000" charset="-122"/>
              <a:cs typeface="Noto Serif SC" panose="02020200000000000000" charset="-122"/>
            </a:endParaRPr>
          </a:p>
        </p:txBody>
      </p:sp>
      <p:sp>
        <p:nvSpPr>
          <p:cNvPr id="22" name="AutoShape 4"/>
          <p:cNvSpPr/>
          <p:nvPr/>
        </p:nvSpPr>
        <p:spPr>
          <a:xfrm>
            <a:off x="1016000" y="1419860"/>
            <a:ext cx="355600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altLang="zh-CN" sz="2400" b="1">
                <a:solidFill>
                  <a:srgbClr val="8A9A72"/>
                </a:solidFill>
                <a:latin typeface="Noto Sans SC" panose="020B0200000000000000" charset="-122"/>
                <a:ea typeface="Noto Sans SC" panose="020B0200000000000000" charset="-122"/>
                <a:cs typeface="Noto Sans SC" panose="020B0200000000000000" charset="-122"/>
                <a:sym typeface="+mn-ea"/>
              </a:rPr>
              <a:t>(</a:t>
            </a:r>
            <a:r>
              <a:rPr lang="zh-CN" altLang="en-US" sz="2400" b="1">
                <a:solidFill>
                  <a:srgbClr val="8A9A72"/>
                </a:solidFill>
                <a:latin typeface="Noto Sans SC" panose="020B0200000000000000" charset="-122"/>
                <a:ea typeface="Noto Sans SC" panose="020B0200000000000000" charset="-122"/>
                <a:cs typeface="Noto Sans SC" panose="020B0200000000000000" charset="-122"/>
                <a:sym typeface="+mn-ea"/>
              </a:rPr>
              <a:t>1）饮食护理</a:t>
            </a:r>
            <a:endParaRPr lang="zh-CN" altLang="en-US" sz="2400" b="1">
              <a:solidFill>
                <a:srgbClr val="8A9A72"/>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00000"/>
              </a:lnSpc>
              <a:defRPr/>
            </a:pPr>
            <a:r>
              <a:rPr lang="zh-CN" altLang="en-US" sz="2400" b="1">
                <a:solidFill>
                  <a:srgbClr val="5A5A5A"/>
                </a:solidFill>
                <a:latin typeface="Noto Sans SC" panose="020B0200000000000000" charset="-122"/>
                <a:ea typeface="Noto Sans SC" panose="020B0200000000000000" charset="-122"/>
                <a:cs typeface="Noto Sans SC" panose="020B0200000000000000" charset="-122"/>
                <a:sym typeface="+mn-ea"/>
              </a:rPr>
              <a:t>老年糖尿病的基础治疗是饮食疗法，适当控制饮食可减轻症状。向患者说明科学饮食的重要性，并终身坚持糖尿病饮食</a:t>
            </a:r>
            <a:endParaRPr lang="en-US" sz="2400" b="1" i="0" u="none" strike="noStrike">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23" name="AutoShape 4"/>
          <p:cNvSpPr/>
          <p:nvPr/>
        </p:nvSpPr>
        <p:spPr>
          <a:xfrm>
            <a:off x="886460" y="4157980"/>
            <a:ext cx="5204460" cy="14808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400" b="1">
                <a:solidFill>
                  <a:srgbClr val="8A9A72"/>
                </a:solidFill>
                <a:latin typeface="Noto Sans SC" panose="020B0200000000000000" charset="-122"/>
                <a:ea typeface="Noto Sans SC" panose="020B0200000000000000" charset="-122"/>
                <a:cs typeface="Noto Sans SC" panose="020B0200000000000000" charset="-122"/>
                <a:sym typeface="+mn-ea"/>
              </a:rPr>
              <a:t>（2）运动护理</a:t>
            </a:r>
            <a:endParaRPr lang="zh-CN" altLang="en-US" sz="2400" b="1">
              <a:solidFill>
                <a:srgbClr val="8A9A72"/>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00000"/>
              </a:lnSpc>
              <a:defRPr/>
            </a:pPr>
            <a:r>
              <a:rPr lang="zh-CN" altLang="en-US" sz="2400" b="1" i="0" u="none" strike="noStrike">
                <a:solidFill>
                  <a:srgbClr val="5A5A5A"/>
                </a:solidFill>
                <a:latin typeface="Noto Sans SC" panose="020B0200000000000000" charset="-122"/>
                <a:ea typeface="Noto Sans SC" panose="020B0200000000000000" charset="-122"/>
                <a:cs typeface="Noto Sans SC" panose="020B0200000000000000" charset="-122"/>
                <a:sym typeface="+mn-ea"/>
              </a:rPr>
              <a:t>每天适量运动对老年糖尿病患者是有益的，可以维持机体代谢平衡，保持心情舒畅，但要控制好运动的强度，尽量选择中低强度的有氧运动，避免因运动过量导致其他疾病或并发症的发生</a:t>
            </a:r>
            <a:endParaRPr lang="en-US" altLang="zh-CN" sz="2400" b="1" i="0" u="none" strike="noStrike">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24" name="AutoShape 4"/>
          <p:cNvSpPr/>
          <p:nvPr/>
        </p:nvSpPr>
        <p:spPr>
          <a:xfrm>
            <a:off x="7620000" y="1517015"/>
            <a:ext cx="401955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400" b="1">
                <a:solidFill>
                  <a:srgbClr val="8A9A72"/>
                </a:solidFill>
                <a:latin typeface="Noto Sans SC" panose="020B0200000000000000" charset="-122"/>
                <a:ea typeface="Noto Sans SC" panose="020B0200000000000000" charset="-122"/>
                <a:cs typeface="Noto Sans SC" panose="020B0200000000000000" charset="-122"/>
                <a:sym typeface="+mn-ea"/>
              </a:rPr>
              <a:t>（3）皮肤护理</a:t>
            </a:r>
            <a:endParaRPr lang="zh-CN" altLang="en-US" sz="2400" b="1">
              <a:solidFill>
                <a:srgbClr val="8A9A72"/>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00000"/>
              </a:lnSpc>
              <a:defRPr/>
            </a:pPr>
            <a:r>
              <a:rPr lang="zh-CN" altLang="en-US" sz="2400" b="1" i="0" u="none" strike="noStrike">
                <a:solidFill>
                  <a:srgbClr val="5A5A5A"/>
                </a:solidFill>
                <a:latin typeface="Noto Sans SC" panose="020B0200000000000000" charset="-122"/>
                <a:ea typeface="Noto Sans SC" panose="020B0200000000000000" charset="-122"/>
                <a:cs typeface="Noto Sans SC" panose="020B0200000000000000" charset="-122"/>
                <a:sym typeface="+mn-ea"/>
              </a:rPr>
              <a:t>老年糖尿病患者容易出现皮肤瘙痒及感染症状，而老年患者皮肤抵抗力较差，一旦发生皮肤破损，恢复时间较长，因此应做好其皮肤护理工作</a:t>
            </a:r>
            <a:endParaRPr lang="zh-CN" altLang="en-US" sz="2400" b="1" i="0" u="none" strike="noStrike">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25" name="AutoShape 4"/>
          <p:cNvSpPr/>
          <p:nvPr/>
        </p:nvSpPr>
        <p:spPr>
          <a:xfrm>
            <a:off x="6772275" y="4157980"/>
            <a:ext cx="5204460" cy="148082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zh-CN" altLang="en-US" sz="2400" b="1">
                <a:solidFill>
                  <a:srgbClr val="8A9A72"/>
                </a:solidFill>
                <a:latin typeface="Noto Sans SC" panose="020B0200000000000000" charset="-122"/>
                <a:ea typeface="Noto Sans SC" panose="020B0200000000000000" charset="-122"/>
                <a:cs typeface="Noto Sans SC" panose="020B0200000000000000" charset="-122"/>
                <a:sym typeface="+mn-ea"/>
              </a:rPr>
              <a:t>（4）用药指导</a:t>
            </a:r>
            <a:endParaRPr lang="zh-CN" altLang="en-US" sz="2400" b="1">
              <a:solidFill>
                <a:srgbClr val="8A9A72"/>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00000"/>
              </a:lnSpc>
              <a:defRPr/>
            </a:pPr>
            <a:r>
              <a:rPr lang="zh-CN" altLang="en-US" sz="2400" b="1" i="0" u="none" strike="noStrike">
                <a:solidFill>
                  <a:srgbClr val="5A5A5A"/>
                </a:solidFill>
                <a:latin typeface="Noto Sans SC" panose="020B0200000000000000" charset="-122"/>
                <a:ea typeface="Noto Sans SC" panose="020B0200000000000000" charset="-122"/>
                <a:cs typeface="Noto Sans SC" panose="020B0200000000000000" charset="-122"/>
                <a:sym typeface="+mn-ea"/>
              </a:rPr>
              <a:t>当运动和饮食不能有效控制血糖水平时，采用药物治疗是有效的治疗方法。药物治疗包括口服降糖药治疗和应用胰岛素两种情况</a:t>
            </a:r>
            <a:endParaRPr lang="zh-CN" altLang="en-US" sz="2400" b="1" i="0" u="none" strike="noStrike">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a:solidFill>
                  <a:srgbClr val="4B5563"/>
                </a:solidFill>
                <a:latin typeface="Noto Serif SC" panose="02020200000000000000" charset="-122"/>
                <a:ea typeface="Noto Serif SC" panose="02020200000000000000" charset="-122"/>
                <a:cs typeface="Noto Serif SC" panose="02020200000000000000" charset="-122"/>
                <a:sym typeface="+mn-ea"/>
              </a:rPr>
              <a:t>2．老年糖尿病的健康指导</a:t>
            </a:r>
            <a:endParaRPr lang="zh-CN" altLang="en-US" sz="1100"/>
          </a:p>
          <a:p>
            <a:pPr marL="0" indent="0" algn="l">
              <a:lnSpc>
                <a:spcPct val="125000"/>
              </a:lnSpc>
              <a:defRPr/>
            </a:pPr>
            <a:endParaRPr lang="en-US" sz="1100"/>
          </a:p>
        </p:txBody>
      </p:sp>
      <p:sp>
        <p:nvSpPr>
          <p:cNvPr id="20"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1"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2"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23" name="AutoShape 6"/>
          <p:cNvSpPr/>
          <p:nvPr>
            <p:custDataLst>
              <p:tags r:id="rId6"/>
            </p:custDataLst>
          </p:nvPr>
        </p:nvSpPr>
        <p:spPr>
          <a:xfrm>
            <a:off x="2286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树立正确的疾病观念</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4" name="AutoShape 7"/>
          <p:cNvSpPr/>
          <p:nvPr>
            <p:custDataLst>
              <p:tags r:id="rId7"/>
            </p:custDataLst>
          </p:nvPr>
        </p:nvSpPr>
        <p:spPr>
          <a:xfrm>
            <a:off x="1270000" y="30480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随着人们对糖尿病认识的不断深入，越来越多的人意识到有效地预防和控制糖尿病并不是单纯靠药物治疗就可以实现的，而是需要通过对不同层次的患者进行健康指导，将饮食治疗、药物治疗、运动治疗、心理治疗相互结合，才能达到事半功倍的效果</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8"/>
          <p:cNvSpPr/>
          <p:nvPr>
            <p:custDataLst>
              <p:tags r:id="rId8"/>
            </p:custDataLst>
          </p:nvPr>
        </p:nvSpPr>
        <p:spPr>
          <a:xfrm>
            <a:off x="6477000" y="761365"/>
            <a:ext cx="4953000" cy="587883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6" name="AutoShape 9"/>
          <p:cNvSpPr/>
          <p:nvPr>
            <p:custDataLst>
              <p:tags r:id="rId9"/>
            </p:custDataLst>
          </p:nvPr>
        </p:nvSpPr>
        <p:spPr>
          <a:xfrm>
            <a:off x="6477000" y="7112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7"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863600"/>
            <a:ext cx="508000" cy="508000"/>
          </a:xfrm>
          <a:prstGeom prst="rect">
            <a:avLst/>
          </a:prstGeom>
        </p:spPr>
      </p:pic>
      <p:sp>
        <p:nvSpPr>
          <p:cNvPr id="28" name="AutoShape 11"/>
          <p:cNvSpPr/>
          <p:nvPr>
            <p:custDataLst>
              <p:tags r:id="rId13"/>
            </p:custDataLst>
          </p:nvPr>
        </p:nvSpPr>
        <p:spPr>
          <a:xfrm>
            <a:off x="7493000" y="88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掌握糖尿病患者的饮食宜忌</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9" name="AutoShape 12"/>
          <p:cNvSpPr/>
          <p:nvPr>
            <p:custDataLst>
              <p:tags r:id="rId14"/>
            </p:custDataLst>
          </p:nvPr>
        </p:nvSpPr>
        <p:spPr>
          <a:xfrm>
            <a:off x="6731000" y="1614805"/>
            <a:ext cx="4445000" cy="4653915"/>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①总的原则：控制总热量，少量多餐，多选高纤维饮食，饮食清淡，避免暴饮暴食，少食含糖高的食物。</a:t>
            </a:r>
            <a:endPar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②适合吃含胆固醇低的优质蛋白食物，如奶类、豆制品、鱼、瘦肉等食物；适量吃新鲜水果、蔬菜，但含糖量高的水果和蔬菜应限制食用。</a:t>
            </a:r>
            <a:endPar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③不适合吃含碳水化合物过高的甜食，如蜂蜜、甜点、冰淇淋、蜜饯及各种糖类食物；应少吃动物内脏、肥肉、猪油、牛油等食物，少吃油炸食品。</a:t>
            </a:r>
            <a:endPar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④在饮食烹调方面应不加糖，如患者想吃甜食，可用木糖醇调味。⑤不宜饮酒，虽然少量饮酒可以，但最好是不饮酒。</a:t>
            </a:r>
            <a:endPar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1.请结合本任务的案例，分析老人患糖尿病的影响因素有哪些</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2.假如你是本任务的案例中老人的护理员，你会如何对其进行心理护理？</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根据情境案例，分析老人患病的影响因素，制订老年糖尿病的心理护理措施并分享。</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郑奶奶，69岁，患糖尿病6年多了。她总认为糖尿病治不好，但也死不了人，时常暴饮暴食，喜欢吃蛋糕等甜食，觉得控制饮食根本解决不了问题，还不如想吃什么就吃什么，就是死了也不遗憾。郑奶奶体胖，不爱运动，整日在家看电视，还一边看电视一边吃零食。由于不重视，也没有定期检测血糖。近日因双下肢水肿、脚趾有破损、失眠等症状去社区体检，发现随机血糖为16.23</a:t>
            </a:r>
            <a:r>
              <a:rPr lang="en-US" altLang="zh-CN"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mmol/L，</a:t>
            </a: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医生建议他去医院接受系统治疗，并介绍了疾病继续发展下去可能出现的危险。这时郑奶奶很着急，担心会出现严重的并发症。假如你是郑奶奶的护理员，你会如何帮助她进行心理护理？</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掌握老年糖尿病的临床表现</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掌握影响老年糖尿病的致病因素</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能对患糖尿病的老人进行心理护理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能对患糖尿病的老人进行健康指导</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培养耐心细致、勤奋好学的态度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培养关爱老人、团结协作的意识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培养科学严谨、合理分析的意识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培养爱岗敬业、尊老助老的意识。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重点：老年糖尿病的健康指导</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难点：能对患糖尿病的老人进行心理护理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3.1　老年糖尿病概</a:t>
            </a:r>
            <a:r>
              <a:rPr lang="en-US" sz="3600" b="1" i="0" u="none" strike="noStrike">
                <a:solidFill>
                  <a:srgbClr val="4440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述</a:t>
            </a:r>
            <a:endParaRPr lang="en-US" sz="1100"/>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altLang="zh-CN" sz="2400" b="1">
                <a:solidFill>
                  <a:srgbClr val="44403C"/>
                </a:solidFill>
                <a:latin typeface="Noto Sans SC" panose="020B0200000000000000" charset="-122"/>
                <a:ea typeface="Noto Sans SC" panose="020B0200000000000000" charset="-122"/>
                <a:cs typeface="Noto Sans SC" panose="020B0200000000000000" charset="-122"/>
                <a:sym typeface="+mn-ea"/>
              </a:rPr>
              <a:t>1.</a:t>
            </a:r>
            <a:r>
              <a:rPr lang="zh-CN" altLang="en-US" sz="2400" b="1">
                <a:solidFill>
                  <a:srgbClr val="44403C"/>
                </a:solidFill>
                <a:latin typeface="Noto Sans SC" panose="020B0200000000000000" charset="-122"/>
                <a:ea typeface="Noto Sans SC" panose="020B0200000000000000" charset="-122"/>
                <a:cs typeface="Noto Sans SC" panose="020B0200000000000000" charset="-122"/>
                <a:sym typeface="+mn-ea"/>
              </a:rPr>
              <a:t>老年糖尿病的定</a:t>
            </a:r>
            <a:r>
              <a:rPr lang="en-US" sz="2400" b="1">
                <a:solidFill>
                  <a:srgbClr val="44403C"/>
                </a:solidFill>
                <a:latin typeface="Noto Sans SC" panose="020B0200000000000000" charset="-122"/>
                <a:ea typeface="Noto Sans SC" panose="020B0200000000000000" charset="-122"/>
                <a:cs typeface="Noto Sans SC" panose="020B0200000000000000" charset="-122"/>
                <a:sym typeface="+mn-ea"/>
              </a:rPr>
              <a:t>义</a:t>
            </a:r>
            <a:endParaRPr lang="zh-CN" altLang="en-US" sz="2400"/>
          </a:p>
          <a:p>
            <a:pPr marL="0" indent="0" algn="l">
              <a:lnSpc>
                <a:spcPct val="117000"/>
              </a:lnSpc>
              <a:defRPr/>
            </a:pP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糖尿病是一种由于胰岛素分泌缺陷或胰岛素作用障碍所致的以高血糖为特征的代谢性疾病。持续高血糖与长期代谢紊乱等可导致全身组织器官，特别是眼、肾、心血管及神经系统的损害及其功能障碍和衰竭</a:t>
            </a:r>
            <a:r>
              <a:rPr lang="en-US" sz="2400">
                <a:solidFill>
                  <a:srgbClr val="57534E"/>
                </a:solidFill>
                <a:latin typeface="Noto Sans SC" panose="020B0200000000000000" charset="-122"/>
                <a:ea typeface="Noto Sans SC" panose="020B0200000000000000" charset="-122"/>
                <a:cs typeface="Noto Sans SC" panose="020B0200000000000000" charset="-122"/>
                <a:sym typeface="+mn-ea"/>
              </a:rPr>
              <a:t>。</a:t>
            </a:r>
            <a:endParaRPr 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17000"/>
              </a:lnSpc>
              <a:defRPr/>
            </a:pP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老年糖尿病是指年龄在60岁以上的全部糖尿病患者，包括两类人群：一是60岁以后新确诊为糖尿病的人，二是在60岁之前确诊为糖尿病而后进入老年阶段的人</a:t>
            </a:r>
            <a:endPar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17000"/>
              </a:lnSpc>
              <a:defRPr/>
            </a:pP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糖尿病已成为继心脑血管疾病、肿瘤之后的第三大健康杀手。</a:t>
            </a:r>
            <a:endPar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2．老年糖尿病的临床症状</a:t>
            </a:r>
            <a:endParaRPr lang="en-US" sz="1100"/>
          </a:p>
        </p:txBody>
      </p:sp>
      <p:sp>
        <p:nvSpPr>
          <p:cNvPr id="23" name="AutoShape 23"/>
          <p:cNvSpPr/>
          <p:nvPr/>
        </p:nvSpPr>
        <p:spPr>
          <a:xfrm>
            <a:off x="608330" y="621030"/>
            <a:ext cx="11127740" cy="142430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i="1">
                <a:solidFill>
                  <a:srgbClr val="767676"/>
                </a:solidFill>
                <a:latin typeface="Noto Sans SC" panose="020B0200000000000000" charset="-122"/>
                <a:ea typeface="Noto Sans SC" panose="020B0200000000000000" charset="-122"/>
                <a:cs typeface="Noto Sans SC" panose="020B0200000000000000" charset="-122"/>
                <a:sym typeface="+mn-ea"/>
              </a:rPr>
              <a:t>糖尿病的症状可分为两大类：一大类是与代谢紊乱有关的表现，尤其是与高血糖有关的“三多一少”，多见于1型糖尿病，2型糖尿病常不十分明显或仅有部分表现</a:t>
            </a:r>
            <a:endParaRPr lang="zh-CN" altLang="en-US" sz="2400" i="1">
              <a:solidFill>
                <a:srgbClr val="767676"/>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6"/>
          <p:cNvSpPr/>
          <p:nvPr>
            <p:custDataLst>
              <p:tags r:id="rId1"/>
            </p:custDataLst>
          </p:nvPr>
        </p:nvSpPr>
        <p:spPr>
          <a:xfrm>
            <a:off x="889000" y="221869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2"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43000" y="2447290"/>
            <a:ext cx="406400" cy="406400"/>
          </a:xfrm>
          <a:prstGeom prst="rect">
            <a:avLst/>
          </a:prstGeom>
        </p:spPr>
      </p:pic>
      <p:sp>
        <p:nvSpPr>
          <p:cNvPr id="16" name="AutoShape 8"/>
          <p:cNvSpPr/>
          <p:nvPr>
            <p:custDataLst>
              <p:tags r:id="rId5"/>
            </p:custDataLst>
          </p:nvPr>
        </p:nvSpPr>
        <p:spPr>
          <a:xfrm>
            <a:off x="1714500" y="244729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典型症状</a:t>
            </a:r>
            <a:endParaRPr lang="en-US" sz="1100"/>
          </a:p>
        </p:txBody>
      </p:sp>
      <p:sp>
        <p:nvSpPr>
          <p:cNvPr id="17" name="AutoShape 10"/>
          <p:cNvSpPr/>
          <p:nvPr>
            <p:custDataLst>
              <p:tags r:id="rId6"/>
            </p:custDataLst>
          </p:nvPr>
        </p:nvSpPr>
        <p:spPr>
          <a:xfrm>
            <a:off x="6350000" y="221869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8" name="Picture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2447290"/>
            <a:ext cx="406400" cy="406400"/>
          </a:xfrm>
          <a:prstGeom prst="rect">
            <a:avLst/>
          </a:prstGeom>
        </p:spPr>
      </p:pic>
      <p:sp>
        <p:nvSpPr>
          <p:cNvPr id="25" name="AutoShape 12"/>
          <p:cNvSpPr/>
          <p:nvPr>
            <p:custDataLst>
              <p:tags r:id="rId10"/>
            </p:custDataLst>
          </p:nvPr>
        </p:nvSpPr>
        <p:spPr>
          <a:xfrm>
            <a:off x="7175500" y="244729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不典型症状</a:t>
            </a:r>
            <a:endParaRPr lang="en-US" sz="1100"/>
          </a:p>
        </p:txBody>
      </p:sp>
      <p:sp>
        <p:nvSpPr>
          <p:cNvPr id="26" name="AutoShape 13"/>
          <p:cNvSpPr/>
          <p:nvPr>
            <p:custDataLst>
              <p:tags r:id="rId11"/>
            </p:custDataLst>
          </p:nvPr>
        </p:nvSpPr>
        <p:spPr>
          <a:xfrm>
            <a:off x="6604000" y="2883535"/>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rPr>
              <a:t>并非所有糖尿病患者都会出现典型症状，一些2型糖尿病患者的症状就不典型，很多患者仅有头昏、乏力等症状，甚至无症状。</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32" name="AutoShape 14"/>
          <p:cNvSpPr/>
          <p:nvPr>
            <p:custDataLst>
              <p:tags r:id="rId12"/>
            </p:custDataLst>
          </p:nvPr>
        </p:nvSpPr>
        <p:spPr>
          <a:xfrm>
            <a:off x="1016000" y="4381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33" name="Picture 15"/>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169035" y="4527550"/>
            <a:ext cx="406400" cy="406400"/>
          </a:xfrm>
          <a:prstGeom prst="rect">
            <a:avLst/>
          </a:prstGeom>
        </p:spPr>
      </p:pic>
      <p:sp>
        <p:nvSpPr>
          <p:cNvPr id="34" name="AutoShape 18"/>
          <p:cNvSpPr/>
          <p:nvPr>
            <p:custDataLst>
              <p:tags r:id="rId16"/>
            </p:custDataLst>
          </p:nvPr>
        </p:nvSpPr>
        <p:spPr>
          <a:xfrm>
            <a:off x="6350000" y="4381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35" name="Picture 19"/>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6604000" y="4610100"/>
            <a:ext cx="406400" cy="406400"/>
          </a:xfrm>
          <a:prstGeom prst="rect">
            <a:avLst/>
          </a:prstGeom>
        </p:spPr>
      </p:pic>
      <p:sp>
        <p:nvSpPr>
          <p:cNvPr id="36" name="AutoShape 21"/>
          <p:cNvSpPr/>
          <p:nvPr>
            <p:custDataLst>
              <p:tags r:id="rId20"/>
            </p:custDataLst>
          </p:nvPr>
        </p:nvSpPr>
        <p:spPr>
          <a:xfrm>
            <a:off x="6604000" y="5080000"/>
            <a:ext cx="4699000" cy="88900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en-US" sz="1800">
                <a:solidFill>
                  <a:srgbClr val="555555"/>
                </a:solidFill>
                <a:latin typeface="Noto Sans SC" panose="020B0200000000000000" charset="-122"/>
                <a:ea typeface="Noto Sans SC" panose="020B0200000000000000" charset="-122"/>
                <a:cs typeface="Noto Sans SC" panose="020B0200000000000000" charset="-122"/>
              </a:rPr>
              <a:t>其表现包括糖尿病视网膜病变、糖尿病性肾病、糖尿病神经病变、反复感染、糖尿病足等。这些慢性病发病会严重影响糖尿病患者的生活质量</a:t>
            </a:r>
            <a:r>
              <a:rPr lang="zh-CN" altLang="en-US" sz="1400">
                <a:solidFill>
                  <a:srgbClr val="555555"/>
                </a:solidFill>
                <a:latin typeface="Noto Sans SC" panose="020B0200000000000000" charset="-122"/>
                <a:ea typeface="Noto Sans SC" panose="020B0200000000000000" charset="-122"/>
                <a:cs typeface="Noto Sans SC" panose="020B0200000000000000" charset="-122"/>
              </a:rPr>
              <a:t>。</a:t>
            </a:r>
            <a:endParaRPr lang="zh-CN" altLang="en-US" sz="14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39" name="AutoShape 12"/>
          <p:cNvSpPr/>
          <p:nvPr>
            <p:custDataLst>
              <p:tags r:id="rId21"/>
            </p:custDataLst>
          </p:nvPr>
        </p:nvSpPr>
        <p:spPr>
          <a:xfrm>
            <a:off x="7010400" y="4553585"/>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慢性并发症的主要表现</a:t>
            </a:r>
            <a:endParaRPr lang="en-US" sz="1100"/>
          </a:p>
        </p:txBody>
      </p:sp>
      <p:sp>
        <p:nvSpPr>
          <p:cNvPr id="40" name="文本框 39"/>
          <p:cNvSpPr txBox="1"/>
          <p:nvPr/>
        </p:nvSpPr>
        <p:spPr>
          <a:xfrm>
            <a:off x="1143000" y="2828290"/>
            <a:ext cx="5080000" cy="645160"/>
          </a:xfrm>
          <a:prstGeom prst="rect">
            <a:avLst/>
          </a:prstGeom>
        </p:spPr>
        <p:txBody>
          <a:bodyPr>
            <a:spAutoFit/>
          </a:bodyPr>
          <a:p>
            <a:r>
              <a:rPr lang="en-US">
                <a:solidFill>
                  <a:srgbClr val="555555"/>
                </a:solidFill>
                <a:latin typeface="Noto Sans SC" panose="020B0200000000000000" charset="-122"/>
                <a:ea typeface="Noto Sans SC" panose="020B0200000000000000" charset="-122"/>
                <a:cs typeface="Noto Sans SC" panose="020B0200000000000000" charset="-122"/>
              </a:rPr>
              <a:t>大多</a:t>
            </a:r>
            <a:r>
              <a:rPr lang="en-US" sz="1800">
                <a:solidFill>
                  <a:srgbClr val="555555"/>
                </a:solidFill>
                <a:latin typeface="Noto Sans SC" panose="020B0200000000000000" charset="-122"/>
                <a:ea typeface="Noto Sans SC" panose="020B0200000000000000" charset="-122"/>
                <a:cs typeface="Noto Sans SC" panose="020B0200000000000000" charset="-122"/>
              </a:rPr>
              <a:t>1</a:t>
            </a:r>
            <a:r>
              <a:rPr lang="en-US">
                <a:solidFill>
                  <a:srgbClr val="555555"/>
                </a:solidFill>
                <a:latin typeface="Noto Sans SC" panose="020B0200000000000000" charset="-122"/>
                <a:ea typeface="Noto Sans SC" panose="020B0200000000000000" charset="-122"/>
                <a:cs typeface="Noto Sans SC" panose="020B0200000000000000" charset="-122"/>
              </a:rPr>
              <a:t>型糖尿病患者会出现“三多一少”症状，即多尿、多饮、多食和消瘦</a:t>
            </a:r>
            <a:endParaRPr lang="en-US">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41" name="文本框 40"/>
          <p:cNvSpPr txBox="1"/>
          <p:nvPr/>
        </p:nvSpPr>
        <p:spPr>
          <a:xfrm>
            <a:off x="1169035" y="4874578"/>
            <a:ext cx="5080000" cy="922020"/>
          </a:xfrm>
          <a:prstGeom prst="rect">
            <a:avLst/>
          </a:prstGeom>
        </p:spPr>
        <p:txBody>
          <a:bodyPr>
            <a:spAutoFit/>
          </a:bodyPr>
          <a:p>
            <a:r>
              <a:rPr lang="en-US" sz="1800">
                <a:solidFill>
                  <a:srgbClr val="555555"/>
                </a:solidFill>
                <a:latin typeface="Noto Sans SC" panose="020B0200000000000000" charset="-122"/>
                <a:ea typeface="Noto Sans SC" panose="020B0200000000000000" charset="-122"/>
                <a:cs typeface="Noto Sans SC" panose="020B0200000000000000" charset="-122"/>
              </a:rPr>
              <a:t>在应激等情况下病情加重，可出现食欲减退、恶心、呕吐、腹痛、多尿加重、头晕、嗜睡、视物模糊、呼吸困难、昏迷等</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42" name="AutoShape 12"/>
          <p:cNvSpPr/>
          <p:nvPr>
            <p:custDataLst>
              <p:tags r:id="rId22"/>
            </p:custDataLst>
          </p:nvPr>
        </p:nvSpPr>
        <p:spPr>
          <a:xfrm>
            <a:off x="1575435" y="4493895"/>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急性并发症的表现</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873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3.2　老年糖尿病的致病因</a:t>
            </a:r>
            <a:r>
              <a:rPr 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素</a:t>
            </a:r>
            <a:endParaRPr lang="en-US" sz="1100"/>
          </a:p>
        </p:txBody>
      </p:sp>
      <p:pic>
        <p:nvPicPr>
          <p:cNvPr id="25" name="Picture 5"/>
          <p:cNvPicPr>
            <a:picLocks noChangeAspect="1"/>
          </p:cNvPicPr>
          <p:nvPr>
            <p:custDataLst>
              <p:tags r:id="rId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000" y="1233805"/>
            <a:ext cx="406400" cy="406400"/>
          </a:xfrm>
          <a:prstGeom prst="rect">
            <a:avLst/>
          </a:prstGeom>
        </p:spPr>
      </p:pic>
      <p:sp>
        <p:nvSpPr>
          <p:cNvPr id="26" name="AutoShape 6"/>
          <p:cNvSpPr/>
          <p:nvPr>
            <p:custDataLst>
              <p:tags r:id="rId4"/>
            </p:custDataLst>
          </p:nvPr>
        </p:nvSpPr>
        <p:spPr>
          <a:xfrm>
            <a:off x="2159000" y="1208405"/>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遗传因素</a:t>
            </a:r>
            <a:endParaRPr lang="zh-CN" alt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27" name="Picture 9"/>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524000" y="3120390"/>
            <a:ext cx="406400" cy="406400"/>
          </a:xfrm>
          <a:prstGeom prst="rect">
            <a:avLst/>
          </a:prstGeom>
        </p:spPr>
      </p:pic>
      <p:sp>
        <p:nvSpPr>
          <p:cNvPr id="28" name="AutoShape 10"/>
          <p:cNvSpPr/>
          <p:nvPr>
            <p:custDataLst>
              <p:tags r:id="rId8"/>
            </p:custDataLst>
          </p:nvPr>
        </p:nvSpPr>
        <p:spPr>
          <a:xfrm>
            <a:off x="2040890" y="3094990"/>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环境因素</a:t>
            </a:r>
            <a:endParaRPr lang="zh-CN" alt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9" name="文本框 28"/>
          <p:cNvSpPr txBox="1"/>
          <p:nvPr/>
        </p:nvSpPr>
        <p:spPr>
          <a:xfrm>
            <a:off x="1712595" y="1847215"/>
            <a:ext cx="8572500" cy="1014730"/>
          </a:xfrm>
          <a:prstGeom prst="rect">
            <a:avLst/>
          </a:prstGeom>
        </p:spPr>
        <p:txBody>
          <a:bodyPr wrap="square">
            <a:spAutoFit/>
          </a:bodyPr>
          <a:p>
            <a:pPr algn="l">
              <a:buClrTx/>
              <a:buSzTx/>
              <a:buNone/>
            </a:pPr>
            <a:r>
              <a:rPr lang="en-US" sz="2000">
                <a:solidFill>
                  <a:srgbClr val="5A5A5A"/>
                </a:solidFill>
                <a:latin typeface="Noto Sans SC" panose="020B0200000000000000" charset="-122"/>
                <a:ea typeface="Noto Sans SC" panose="020B0200000000000000" charset="-122"/>
                <a:cs typeface="Noto Sans SC" panose="020B0200000000000000" charset="-122"/>
              </a:rPr>
              <a:t>老年人患糖尿病有明显的家族遗传性，研究表明有25%～50%的</a:t>
            </a:r>
            <a:endParaRPr lang="en-US" sz="2000">
              <a:solidFill>
                <a:srgbClr val="5A5A5A"/>
              </a:solidFill>
              <a:latin typeface="Noto Sans SC" panose="020B0200000000000000" charset="-122"/>
              <a:ea typeface="Noto Sans SC" panose="020B0200000000000000" charset="-122"/>
              <a:cs typeface="Noto Sans SC" panose="020B0200000000000000" charset="-122"/>
            </a:endParaRPr>
          </a:p>
          <a:p>
            <a:pPr algn="l">
              <a:buClrTx/>
              <a:buSzTx/>
              <a:buNone/>
            </a:pPr>
            <a:r>
              <a:rPr lang="en-US" sz="2000">
                <a:solidFill>
                  <a:srgbClr val="5A5A5A"/>
                </a:solidFill>
                <a:latin typeface="Noto Sans SC" panose="020B0200000000000000" charset="-122"/>
                <a:ea typeface="Noto Sans SC" panose="020B0200000000000000" charset="-122"/>
                <a:cs typeface="Noto Sans SC" panose="020B0200000000000000" charset="-122"/>
              </a:rPr>
              <a:t>患者有糖尿病家族史，在2型糖尿病患者的亲属中大约有40%以上的人患有糖尿病。有人认为中国人是糖尿病好发人群，因此我们更应注意提早预防。</a:t>
            </a:r>
            <a:endParaRPr lang="en-US" sz="2000">
              <a:solidFill>
                <a:srgbClr val="5A5A5A"/>
              </a:solidFill>
              <a:latin typeface="Noto Sans SC" panose="020B0200000000000000" charset="-122"/>
              <a:ea typeface="Noto Sans SC" panose="020B0200000000000000" charset="-122"/>
              <a:cs typeface="Noto Sans SC" panose="020B0200000000000000" charset="-122"/>
            </a:endParaRPr>
          </a:p>
        </p:txBody>
      </p:sp>
      <p:sp>
        <p:nvSpPr>
          <p:cNvPr id="30" name="文本框 29"/>
          <p:cNvSpPr txBox="1"/>
          <p:nvPr/>
        </p:nvSpPr>
        <p:spPr>
          <a:xfrm>
            <a:off x="1524000" y="3632835"/>
            <a:ext cx="9304655" cy="1630045"/>
          </a:xfrm>
          <a:prstGeom prst="rect">
            <a:avLst/>
          </a:prstGeom>
        </p:spPr>
        <p:txBody>
          <a:bodyPr wrap="square">
            <a:spAutoFit/>
          </a:bodyPr>
          <a:p>
            <a:r>
              <a:rPr lang="en-US" sz="2000">
                <a:solidFill>
                  <a:srgbClr val="5A5A5A"/>
                </a:solidFill>
                <a:latin typeface="Noto Sans SC" panose="020B0200000000000000" charset="-122"/>
                <a:ea typeface="Noto Sans SC" panose="020B0200000000000000" charset="-122"/>
                <a:cs typeface="Noto Sans SC" panose="020B0200000000000000" charset="-122"/>
              </a:rPr>
              <a:t>环境因素在老年糖尿病的发病中也占有重要地位。随着人们生活</a:t>
            </a:r>
            <a:endParaRPr lang="en-US" sz="2000">
              <a:solidFill>
                <a:srgbClr val="5A5A5A"/>
              </a:solidFill>
              <a:latin typeface="Noto Sans SC" panose="020B0200000000000000" charset="-122"/>
              <a:ea typeface="Noto Sans SC" panose="020B0200000000000000" charset="-122"/>
              <a:cs typeface="Noto Sans SC" panose="020B0200000000000000" charset="-122"/>
            </a:endParaRPr>
          </a:p>
          <a:p>
            <a:r>
              <a:rPr lang="en-US" sz="2000">
                <a:solidFill>
                  <a:srgbClr val="5A5A5A"/>
                </a:solidFill>
                <a:latin typeface="Noto Sans SC" panose="020B0200000000000000" charset="-122"/>
                <a:ea typeface="Noto Sans SC" panose="020B0200000000000000" charset="-122"/>
                <a:cs typeface="Noto Sans SC" panose="020B0200000000000000" charset="-122"/>
              </a:rPr>
              <a:t>水平普遍提高、饮食结构转变，老年人增龄后全身代谢减慢，老年人在进食过多和运动减少后容易引起肥胖。当人衰老时机体对葡萄糖的利用和代谢均明显下降，出现空腹和餐后血糖水平不同程度的升高，从而使胰岛素分泌增加，造成β细胞对葡萄糖刺激的代偿功能降低，最终导致2型糖尿病的发生</a:t>
            </a:r>
            <a:endParaRPr lang="en-US" altLang="en-US" sz="2000">
              <a:solidFill>
                <a:srgbClr val="5A5A5A"/>
              </a:solidFill>
              <a:latin typeface="Noto Sans SC" panose="020B0200000000000000" charset="-122"/>
              <a:ea typeface="Noto Sans SC" panose="020B0200000000000000" charset="-122"/>
              <a:cs typeface="Noto Sans SC" panose="020B0200000000000000" charset="-122"/>
            </a:endParaRPr>
          </a:p>
        </p:txBody>
      </p:sp>
      <p:cxnSp>
        <p:nvCxnSpPr>
          <p:cNvPr id="31" name="Connector 8"/>
          <p:cNvCxnSpPr/>
          <p:nvPr>
            <p:custDataLst>
              <p:tags r:id="rId9"/>
            </p:custDataLst>
          </p:nvPr>
        </p:nvCxnSpPr>
        <p:spPr>
          <a:xfrm rot="-4774">
            <a:off x="1684659" y="2967355"/>
            <a:ext cx="9144000" cy="12700"/>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cxnSp>
        <p:nvCxnSpPr>
          <p:cNvPr id="32" name="Connector 8"/>
          <p:cNvCxnSpPr/>
          <p:nvPr>
            <p:custDataLst>
              <p:tags r:id="rId10"/>
            </p:custDataLst>
          </p:nvPr>
        </p:nvCxnSpPr>
        <p:spPr>
          <a:xfrm rot="-4774">
            <a:off x="1684659" y="5349875"/>
            <a:ext cx="9144000" cy="12700"/>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pic>
        <p:nvPicPr>
          <p:cNvPr id="33" name="Picture 5"/>
          <p:cNvPicPr>
            <a:picLocks noChangeAspect="1"/>
          </p:cNvPicPr>
          <p:nvPr>
            <p:custDataLst>
              <p:tags r:id="rId1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000" y="5474970"/>
            <a:ext cx="406400" cy="406400"/>
          </a:xfrm>
          <a:prstGeom prst="rect">
            <a:avLst/>
          </a:prstGeom>
        </p:spPr>
      </p:pic>
      <p:sp>
        <p:nvSpPr>
          <p:cNvPr id="34" name="AutoShape 6"/>
          <p:cNvSpPr/>
          <p:nvPr>
            <p:custDataLst>
              <p:tags r:id="rId12"/>
            </p:custDataLst>
          </p:nvPr>
        </p:nvSpPr>
        <p:spPr>
          <a:xfrm>
            <a:off x="2159000" y="5449570"/>
            <a:ext cx="762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rPr>
              <a:t>其他因素</a:t>
            </a:r>
            <a:endParaRPr lang="zh-CN" altLang="en-US" sz="2400" b="1" i="0" u="none" strike="noStrike">
              <a:solidFill>
                <a:srgbClr val="4A6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5" name="文本框 34"/>
          <p:cNvSpPr txBox="1"/>
          <p:nvPr/>
        </p:nvSpPr>
        <p:spPr>
          <a:xfrm>
            <a:off x="1588135" y="5881370"/>
            <a:ext cx="9240520" cy="1014730"/>
          </a:xfrm>
          <a:prstGeom prst="rect">
            <a:avLst/>
          </a:prstGeom>
        </p:spPr>
        <p:txBody>
          <a:bodyPr wrap="square">
            <a:spAutoFit/>
          </a:bodyPr>
          <a:p>
            <a:r>
              <a:rPr lang="en-US" sz="2000">
                <a:solidFill>
                  <a:srgbClr val="5A5A5A"/>
                </a:solidFill>
                <a:latin typeface="Noto Sans SC" panose="020B0200000000000000" charset="-122"/>
                <a:ea typeface="Noto Sans SC" panose="020B0200000000000000" charset="-122"/>
                <a:cs typeface="Noto Sans SC" panose="020B0200000000000000" charset="-122"/>
              </a:rPr>
              <a:t>不良生活方式如吸烟、饮酒者，也是2型糖尿病的高发人群。社会经济不发达，尤其是文化水平低能增加2型糖尿病的发病风险。高血压、高血脂、冠心病和慢性阻塞性肺部疾病也被认为是2型糖尿病的重要危险因素</a:t>
            </a:r>
            <a:endParaRPr lang="en-US" sz="2000">
              <a:solidFill>
                <a:srgbClr val="5A5A5A"/>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4000">
                <a:solidFill>
                  <a:srgbClr val="446B58"/>
                </a:solidFill>
                <a:latin typeface="Noto Serif SC" panose="02020200000000000000" charset="-122"/>
                <a:ea typeface="Noto Serif SC" panose="02020200000000000000" charset="-122"/>
                <a:cs typeface="Noto Serif SC" panose="02020200000000000000" charset="-122"/>
                <a:sym typeface="+mn-ea"/>
              </a:rPr>
              <a:t>2．心理社会因素</a:t>
            </a:r>
            <a:endParaRPr lang="zh-CN" altLang="en-US" sz="4000">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pic>
        <p:nvPicPr>
          <p:cNvPr id="6" name="Picture 6"/>
          <p:cNvPicPr>
            <a:picLocks noChangeAspect="1"/>
          </p:cNvPicPr>
          <p:nvPr>
            <p:custDataLst>
              <p:tags r:id="rId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80385" y="6578600"/>
            <a:ext cx="528320" cy="406400"/>
          </a:xfrm>
          <a:prstGeom prst="rect">
            <a:avLst/>
          </a:prstGeom>
        </p:spPr>
      </p:pic>
      <p:pic>
        <p:nvPicPr>
          <p:cNvPr id="11" name="Picture 11"/>
          <p:cNvPicPr>
            <a:picLocks noChangeAspect="1"/>
          </p:cNvPicPr>
          <p:nvPr>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55030" y="7927340"/>
            <a:ext cx="476250" cy="406400"/>
          </a:xfrm>
          <a:prstGeom prst="rect">
            <a:avLst/>
          </a:prstGeom>
        </p:spPr>
      </p:pic>
      <p:pic>
        <p:nvPicPr>
          <p:cNvPr id="16" name="Picture 16"/>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463040" y="5351780"/>
            <a:ext cx="406400" cy="406400"/>
          </a:xfrm>
          <a:prstGeom prst="rect">
            <a:avLst/>
          </a:prstGeom>
        </p:spPr>
      </p:pic>
      <p:sp>
        <p:nvSpPr>
          <p:cNvPr id="20" name="AutoShape 20"/>
          <p:cNvSpPr/>
          <p:nvPr/>
        </p:nvSpPr>
        <p:spPr>
          <a:xfrm>
            <a:off x="809625" y="1094105"/>
            <a:ext cx="10414000" cy="1700530"/>
          </a:xfrm>
          <a:prstGeom prst="roundRect">
            <a:avLst>
              <a:gd name="adj" fmla="val 10000"/>
            </a:avLst>
          </a:prstGeom>
          <a:solidFill>
            <a:srgbClr val="ECF2EF">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21"/>
          <p:cNvSpPr/>
          <p:nvPr/>
        </p:nvSpPr>
        <p:spPr>
          <a:xfrm>
            <a:off x="1016000" y="1690370"/>
            <a:ext cx="1016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46B58"/>
                </a:solidFill>
                <a:latin typeface="Noto Sans SC" panose="020B0200000000000000" charset="-122"/>
                <a:ea typeface="Noto Sans SC" panose="020B0200000000000000" charset="-122"/>
                <a:cs typeface="Noto Sans SC" panose="020B0200000000000000" charset="-122"/>
                <a:sym typeface="Noto Sans SC" panose="020B0200000000000000" charset="-122"/>
              </a:rPr>
              <a:t>💡 关键启示：</a:t>
            </a:r>
            <a:r>
              <a:rPr lang="zh-CN" altLang="en-US" sz="24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心理社会因素始终贯穿于糖尿病发生、发展、预后的整个过程中，不良心理社会因素刺激引起心理应激反应，进而使机体产生生理应激反应，最后使患者的血糖代谢失调，导致2型糖尿病的发生。</a:t>
            </a:r>
            <a:endParaRPr lang="en-US" sz="24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5"/>
          <p:cNvSpPr/>
          <p:nvPr>
            <p:custDataLst>
              <p:tags r:id="rId10"/>
            </p:custDataLst>
          </p:nvPr>
        </p:nvSpPr>
        <p:spPr>
          <a:xfrm>
            <a:off x="936625" y="2825750"/>
            <a:ext cx="3251200" cy="3752215"/>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9" name="AutoShape 6"/>
          <p:cNvSpPr/>
          <p:nvPr>
            <p:custDataLst>
              <p:tags r:id="rId11"/>
            </p:custDataLst>
          </p:nvPr>
        </p:nvSpPr>
        <p:spPr>
          <a:xfrm>
            <a:off x="936625" y="3254375"/>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14" name="AutoShape 8"/>
          <p:cNvSpPr/>
          <p:nvPr>
            <p:custDataLst>
              <p:tags r:id="rId12"/>
            </p:custDataLst>
          </p:nvPr>
        </p:nvSpPr>
        <p:spPr>
          <a:xfrm>
            <a:off x="1322705" y="2828925"/>
            <a:ext cx="2286000" cy="42545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生活事件因素</a:t>
            </a:r>
            <a:endParaRPr lang="en-US" sz="1100"/>
          </a:p>
        </p:txBody>
      </p:sp>
      <p:sp>
        <p:nvSpPr>
          <p:cNvPr id="17" name="AutoShape 9"/>
          <p:cNvSpPr/>
          <p:nvPr>
            <p:custDataLst>
              <p:tags r:id="rId13"/>
            </p:custDataLst>
          </p:nvPr>
        </p:nvSpPr>
        <p:spPr>
          <a:xfrm>
            <a:off x="1190625" y="3884295"/>
            <a:ext cx="2743200" cy="228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有研究表明，通过对生活事件与糖尿病起病关系的调查发现，亲友去世、严重的家庭破裂、社会角色改变、遭受严重意外等不良生活事件对个体心理健康会产生重大影响，进而可能导致糖尿病的发生</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18" name="AutoShape 10"/>
          <p:cNvSpPr/>
          <p:nvPr>
            <p:custDataLst>
              <p:tags r:id="rId14"/>
            </p:custDataLst>
          </p:nvPr>
        </p:nvSpPr>
        <p:spPr>
          <a:xfrm>
            <a:off x="4391025" y="2825750"/>
            <a:ext cx="3251200" cy="3752215"/>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22" name="AutoShape 11"/>
          <p:cNvSpPr/>
          <p:nvPr>
            <p:custDataLst>
              <p:tags r:id="rId15"/>
            </p:custDataLst>
          </p:nvPr>
        </p:nvSpPr>
        <p:spPr>
          <a:xfrm>
            <a:off x="4391025" y="3254375"/>
            <a:ext cx="3251200" cy="76200"/>
          </a:xfrm>
          <a:prstGeom prst="roundRect">
            <a:avLst>
              <a:gd name="adj" fmla="val 0"/>
            </a:avLst>
          </a:prstGeom>
          <a:solidFill>
            <a:schemeClr val="bg1"/>
          </a:solidFill>
          <a:ln w="25400" cap="flat" cmpd="sng">
            <a:noFill/>
            <a:prstDash val="solid"/>
            <a:round/>
          </a:ln>
        </p:spPr>
        <p:txBody>
          <a:bodyPr vert="horz" wrap="square" lIns="0" tIns="0" rIns="0" bIns="0" rtlCol="0" anchor="ctr" anchorCtr="0"/>
          <a:lstStyle/>
          <a:p>
            <a:pPr algn="ctr">
              <a:defRPr/>
            </a:pPr>
          </a:p>
        </p:txBody>
      </p:sp>
      <p:sp>
        <p:nvSpPr>
          <p:cNvPr id="24" name="AutoShape 13"/>
          <p:cNvSpPr/>
          <p:nvPr>
            <p:custDataLst>
              <p:tags r:id="rId16"/>
            </p:custDataLst>
          </p:nvPr>
        </p:nvSpPr>
        <p:spPr>
          <a:xfrm>
            <a:off x="4953000" y="2828925"/>
            <a:ext cx="2286000" cy="42545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人格特点</a:t>
            </a:r>
            <a:endParaRPr lang="en-US" sz="1100"/>
          </a:p>
        </p:txBody>
      </p:sp>
      <p:sp>
        <p:nvSpPr>
          <p:cNvPr id="25" name="AutoShape 14"/>
          <p:cNvSpPr/>
          <p:nvPr>
            <p:custDataLst>
              <p:tags r:id="rId17"/>
            </p:custDataLst>
          </p:nvPr>
        </p:nvSpPr>
        <p:spPr>
          <a:xfrm>
            <a:off x="4645025" y="4086860"/>
            <a:ext cx="2743200" cy="20834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但通过患病后人格调查发现，很多糖尿病患者共有一些人格特征，被称为</a:t>
            </a:r>
            <a:r>
              <a:rPr lang="en-US" altLang="zh-CN"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D</a:t>
            </a:r>
            <a:r>
              <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型人格，其特点是：孩子气、依赖性强、处事被动、乐观向上、寻找趣事、回避痛苦、不合群、注意力不易集中、对应激反应低、生活无规律、容易抑郁。</a:t>
            </a:r>
            <a:endPar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endPar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endParaRPr>
          </a:p>
        </p:txBody>
      </p:sp>
      <p:sp>
        <p:nvSpPr>
          <p:cNvPr id="26" name="AutoShape 15"/>
          <p:cNvSpPr/>
          <p:nvPr>
            <p:custDataLst>
              <p:tags r:id="rId18"/>
            </p:custDataLst>
          </p:nvPr>
        </p:nvSpPr>
        <p:spPr>
          <a:xfrm>
            <a:off x="7845425" y="2825750"/>
            <a:ext cx="3251200" cy="3752215"/>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27" name="AutoShape 16"/>
          <p:cNvSpPr/>
          <p:nvPr>
            <p:custDataLst>
              <p:tags r:id="rId19"/>
            </p:custDataLst>
          </p:nvPr>
        </p:nvSpPr>
        <p:spPr>
          <a:xfrm>
            <a:off x="7845425" y="3254375"/>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29" name="AutoShape 18"/>
          <p:cNvSpPr/>
          <p:nvPr>
            <p:custDataLst>
              <p:tags r:id="rId20"/>
            </p:custDataLst>
          </p:nvPr>
        </p:nvSpPr>
        <p:spPr>
          <a:xfrm>
            <a:off x="8328025" y="2828925"/>
            <a:ext cx="2286000" cy="42545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情绪因素</a:t>
            </a:r>
            <a:endParaRPr lang="en-US" sz="1100"/>
          </a:p>
        </p:txBody>
      </p:sp>
      <p:sp>
        <p:nvSpPr>
          <p:cNvPr id="30" name="AutoShape 19"/>
          <p:cNvSpPr/>
          <p:nvPr>
            <p:custDataLst>
              <p:tags r:id="rId21"/>
            </p:custDataLst>
          </p:nvPr>
        </p:nvSpPr>
        <p:spPr>
          <a:xfrm>
            <a:off x="8099425" y="3790950"/>
            <a:ext cx="2743200" cy="237934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心理社会因素主要以情绪活动为中介，对人体器官功能造成影响。有研究发现，焦虑、抑郁等心理倾向与糖尿病的发生有一定相关性，稳定情绪可使患者病情缓解，而担忧、抑郁、紧张等情绪常会使病情加剧或恶化</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3.3　老年糖尿病的心理护理</a:t>
            </a:r>
            <a:endParaRPr lang="en-US" sz="1100"/>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50950" y="1822450"/>
            <a:ext cx="406400" cy="406400"/>
          </a:xfrm>
          <a:prstGeom prst="rect">
            <a:avLst/>
          </a:prstGeom>
        </p:spPr>
      </p:pic>
      <p:sp>
        <p:nvSpPr>
          <p:cNvPr id="6" name="AutoShape 5"/>
          <p:cNvSpPr/>
          <p:nvPr>
            <p:custDataLst>
              <p:tags r:id="rId5"/>
            </p:custDataLst>
          </p:nvPr>
        </p:nvSpPr>
        <p:spPr>
          <a:xfrm>
            <a:off x="1016000" y="1603375"/>
            <a:ext cx="3251200" cy="4785995"/>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7" name="AutoShape 6"/>
          <p:cNvSpPr/>
          <p:nvPr>
            <p:custDataLst>
              <p:tags r:id="rId6"/>
            </p:custDataLst>
          </p:nvPr>
        </p:nvSpPr>
        <p:spPr>
          <a:xfrm>
            <a:off x="1016000" y="2032000"/>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9" name="AutoShape 8"/>
          <p:cNvSpPr/>
          <p:nvPr>
            <p:custDataLst>
              <p:tags r:id="rId7"/>
            </p:custDataLst>
          </p:nvPr>
        </p:nvSpPr>
        <p:spPr>
          <a:xfrm>
            <a:off x="1064260" y="1598295"/>
            <a:ext cx="305054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a:solidFill>
                  <a:srgbClr val="3C3C3C"/>
                </a:solidFill>
                <a:latin typeface="Noto Sans SC" panose="020B0200000000000000" charset="-122"/>
                <a:ea typeface="Noto Sans SC" panose="020B0200000000000000" charset="-122"/>
                <a:cs typeface="Noto Sans SC" panose="020B0200000000000000" charset="-122"/>
                <a:sym typeface="+mn-ea"/>
              </a:rPr>
              <a:t>建立良好的护患关系</a:t>
            </a:r>
            <a:endParaRPr lang="en-US" sz="1100"/>
          </a:p>
        </p:txBody>
      </p:sp>
      <p:sp>
        <p:nvSpPr>
          <p:cNvPr id="10" name="AutoShape 9"/>
          <p:cNvSpPr/>
          <p:nvPr>
            <p:custDataLst>
              <p:tags r:id="rId8"/>
            </p:custDataLst>
          </p:nvPr>
        </p:nvSpPr>
        <p:spPr>
          <a:xfrm>
            <a:off x="1270000" y="3175000"/>
            <a:ext cx="27432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经常与老年糖尿病患者进行沟通，取得患者的信任，建立良好的护患关系。随时发现患者细微的心理和行为异常，给予老年患者更多的尊重，多听取采纳患者的意见及建议，尽量满足患者的合理需求。</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10"/>
          <p:cNvSpPr/>
          <p:nvPr>
            <p:custDataLst>
              <p:tags r:id="rId9"/>
            </p:custDataLst>
          </p:nvPr>
        </p:nvSpPr>
        <p:spPr>
          <a:xfrm>
            <a:off x="4470400" y="1603375"/>
            <a:ext cx="3251200" cy="4785995"/>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12" name="AutoShape 11"/>
          <p:cNvSpPr/>
          <p:nvPr>
            <p:custDataLst>
              <p:tags r:id="rId10"/>
            </p:custDataLst>
          </p:nvPr>
        </p:nvSpPr>
        <p:spPr>
          <a:xfrm>
            <a:off x="4470400" y="2032000"/>
            <a:ext cx="3251200" cy="76200"/>
          </a:xfrm>
          <a:prstGeom prst="roundRect">
            <a:avLst>
              <a:gd name="adj" fmla="val 0"/>
            </a:avLst>
          </a:prstGeom>
          <a:solidFill>
            <a:schemeClr val="bg1"/>
          </a:solidFill>
          <a:ln w="25400" cap="flat" cmpd="sng">
            <a:noFill/>
            <a:prstDash val="solid"/>
            <a:round/>
          </a:ln>
        </p:spPr>
        <p:txBody>
          <a:bodyPr vert="horz" wrap="square" lIns="0" tIns="0" rIns="0" bIns="0" rtlCol="0" anchor="ctr" anchorCtr="0"/>
          <a:lstStyle/>
          <a:p>
            <a:pPr algn="ctr">
              <a:defRPr/>
            </a:pPr>
          </a:p>
        </p:txBody>
      </p:sp>
      <p:sp>
        <p:nvSpPr>
          <p:cNvPr id="14" name="AutoShape 13"/>
          <p:cNvSpPr/>
          <p:nvPr>
            <p:custDataLst>
              <p:tags r:id="rId11"/>
            </p:custDataLst>
          </p:nvPr>
        </p:nvSpPr>
        <p:spPr>
          <a:xfrm>
            <a:off x="4558030" y="1603375"/>
            <a:ext cx="2922905"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a:solidFill>
                  <a:srgbClr val="FFFFFF"/>
                </a:solidFill>
                <a:latin typeface="Noto Sans SC" panose="020B0200000000000000" charset="-122"/>
                <a:ea typeface="Noto Sans SC" panose="020B0200000000000000" charset="-122"/>
                <a:cs typeface="Noto Sans SC" panose="020B0200000000000000" charset="-122"/>
                <a:sym typeface="+mn-ea"/>
              </a:rPr>
              <a:t>对老年人进行心理疏导</a:t>
            </a:r>
            <a:endParaRPr lang="en-US" sz="2000" b="1">
              <a:solidFill>
                <a:srgbClr val="FFFFFF"/>
              </a:solidFill>
              <a:latin typeface="Noto Sans SC" panose="020B0200000000000000" charset="-122"/>
              <a:ea typeface="Noto Sans SC" panose="020B0200000000000000" charset="-122"/>
              <a:cs typeface="Noto Sans SC" panose="020B0200000000000000" charset="-122"/>
            </a:endParaRPr>
          </a:p>
        </p:txBody>
      </p:sp>
      <p:sp>
        <p:nvSpPr>
          <p:cNvPr id="17" name="AutoShape 14"/>
          <p:cNvSpPr/>
          <p:nvPr>
            <p:custDataLst>
              <p:tags r:id="rId12"/>
            </p:custDataLst>
          </p:nvPr>
        </p:nvSpPr>
        <p:spPr>
          <a:xfrm>
            <a:off x="4724400" y="3429000"/>
            <a:ext cx="2743200" cy="165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rPr>
              <a:t>在老年糖尿病患者的护理中，应分析患者目前的心理状态，针对具体情况和原因给予及时有效的干预。如针对否认自己得了糖尿病或对检查结果不接受、不遵医嘱的老年人，应分析其是完全否认，还是正处于自我矛盾之中。</a:t>
            </a:r>
            <a:endParaRPr lang="zh-CN" altLang="en-US" sz="1800">
              <a:solidFill>
                <a:srgbClr val="FFFFFF">
                  <a:alpha val="94902"/>
                </a:srgbClr>
              </a:solidFill>
              <a:latin typeface="Noto Sans SC" panose="020B0200000000000000" charset="-122"/>
              <a:ea typeface="Noto Sans SC" panose="020B0200000000000000" charset="-122"/>
              <a:cs typeface="Noto Sans SC" panose="020B0200000000000000" charset="-122"/>
              <a:sym typeface="+mn-ea"/>
            </a:endParaRPr>
          </a:p>
        </p:txBody>
      </p:sp>
      <p:sp>
        <p:nvSpPr>
          <p:cNvPr id="18" name="AutoShape 15"/>
          <p:cNvSpPr/>
          <p:nvPr>
            <p:custDataLst>
              <p:tags r:id="rId13"/>
            </p:custDataLst>
          </p:nvPr>
        </p:nvSpPr>
        <p:spPr>
          <a:xfrm>
            <a:off x="7924800" y="1603375"/>
            <a:ext cx="3832860" cy="4785995"/>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19" name="AutoShape 16"/>
          <p:cNvSpPr/>
          <p:nvPr>
            <p:custDataLst>
              <p:tags r:id="rId14"/>
            </p:custDataLst>
          </p:nvPr>
        </p:nvSpPr>
        <p:spPr>
          <a:xfrm>
            <a:off x="7924800" y="2032000"/>
            <a:ext cx="3800475"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18"/>
          <p:cNvSpPr/>
          <p:nvPr>
            <p:custDataLst>
              <p:tags r:id="rId15"/>
            </p:custDataLst>
          </p:nvPr>
        </p:nvSpPr>
        <p:spPr>
          <a:xfrm>
            <a:off x="7990840" y="1598295"/>
            <a:ext cx="3639820" cy="46228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a:solidFill>
                  <a:srgbClr val="3C3C3C"/>
                </a:solidFill>
                <a:latin typeface="Noto Sans SC" panose="020B0200000000000000" charset="-122"/>
                <a:ea typeface="Noto Sans SC" panose="020B0200000000000000" charset="-122"/>
                <a:cs typeface="Noto Sans SC" panose="020B0200000000000000" charset="-122"/>
                <a:sym typeface="+mn-ea"/>
              </a:rPr>
              <a:t>帮助老年人建立社会支持系统</a:t>
            </a:r>
            <a:endParaRPr lang="en-US" sz="2000" b="1">
              <a:solidFill>
                <a:srgbClr val="3C3C3C"/>
              </a:solidFill>
              <a:latin typeface="Noto Sans SC" panose="020B0200000000000000" charset="-122"/>
              <a:ea typeface="Noto Sans SC" panose="020B0200000000000000" charset="-122"/>
              <a:cs typeface="Noto Sans SC" panose="020B0200000000000000" charset="-122"/>
            </a:endParaRPr>
          </a:p>
        </p:txBody>
      </p:sp>
      <p:sp>
        <p:nvSpPr>
          <p:cNvPr id="22" name="AutoShape 19"/>
          <p:cNvSpPr/>
          <p:nvPr>
            <p:custDataLst>
              <p:tags r:id="rId16"/>
            </p:custDataLst>
          </p:nvPr>
        </p:nvSpPr>
        <p:spPr>
          <a:xfrm>
            <a:off x="8178800" y="3175000"/>
            <a:ext cx="3410585"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rPr>
              <a:t>在护理中应学会协调老年人与亲属、医护人员、邻居之间的关系，帮助他们建立良好的社会支持系统</a:t>
            </a:r>
            <a:endParaRPr lang="zh-CN" altLang="en-US" sz="1800">
              <a:solidFill>
                <a:srgbClr val="5A5A5A"/>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61087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4．对老年人进行个性化心理护理</a:t>
            </a:r>
            <a:endParaRPr lang="en-US" sz="1100"/>
          </a:p>
        </p:txBody>
      </p:sp>
      <p:sp>
        <p:nvSpPr>
          <p:cNvPr id="5" name="AutoShape 5"/>
          <p:cNvSpPr/>
          <p:nvPr/>
        </p:nvSpPr>
        <p:spPr>
          <a:xfrm>
            <a:off x="1016000" y="1524000"/>
            <a:ext cx="10160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对糖尿病治疗来说，人格特征的影响是很显著的，在护理中应帮助老年人克服消极人格特征，对老年人进行个性化的心理护理</a:t>
            </a:r>
            <a:r>
              <a:rPr 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custDataLst>
              <p:tags r:id="rId1"/>
            </p:custDataLst>
          </p:nvPr>
        </p:nvSpPr>
        <p:spPr>
          <a:xfrm>
            <a:off x="1016000" y="2413000"/>
            <a:ext cx="5207000" cy="3683000"/>
          </a:xfrm>
          <a:prstGeom prst="roundRect">
            <a:avLst>
              <a:gd name="adj" fmla="val 12293"/>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641600"/>
            <a:ext cx="406400" cy="406400"/>
          </a:xfrm>
          <a:prstGeom prst="rect">
            <a:avLst/>
          </a:prstGeom>
        </p:spPr>
      </p:pic>
      <p:sp>
        <p:nvSpPr>
          <p:cNvPr id="8" name="AutoShape 8"/>
          <p:cNvSpPr/>
          <p:nvPr>
            <p:custDataLst>
              <p:tags r:id="rId5"/>
            </p:custDataLst>
          </p:nvPr>
        </p:nvSpPr>
        <p:spPr>
          <a:xfrm>
            <a:off x="1841500" y="26416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忧思型老人</a:t>
            </a:r>
            <a:endParaRPr lang="zh-CN" altLang="en-US" sz="2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custDataLst>
              <p:tags r:id="rId6"/>
            </p:custDataLst>
          </p:nvPr>
        </p:nvSpPr>
        <p:spPr>
          <a:xfrm>
            <a:off x="6350000" y="2413000"/>
            <a:ext cx="5207000" cy="3683000"/>
          </a:xfrm>
          <a:prstGeom prst="roundRect">
            <a:avLst>
              <a:gd name="adj" fmla="val 11413"/>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2641600"/>
            <a:ext cx="406400" cy="406400"/>
          </a:xfrm>
          <a:prstGeom prst="rect">
            <a:avLst/>
          </a:prstGeom>
        </p:spPr>
      </p:pic>
      <p:sp>
        <p:nvSpPr>
          <p:cNvPr id="12" name="AutoShape 12"/>
          <p:cNvSpPr/>
          <p:nvPr>
            <p:custDataLst>
              <p:tags r:id="rId10"/>
            </p:custDataLst>
          </p:nvPr>
        </p:nvSpPr>
        <p:spPr>
          <a:xfrm>
            <a:off x="7175500" y="26416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悲观型老人</a:t>
            </a:r>
            <a:endParaRPr lang="zh-CN" altLang="en-US" sz="2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文本框 19"/>
          <p:cNvSpPr txBox="1"/>
          <p:nvPr/>
        </p:nvSpPr>
        <p:spPr>
          <a:xfrm>
            <a:off x="6604000" y="3124200"/>
            <a:ext cx="5080000" cy="2701290"/>
          </a:xfrm>
          <a:prstGeom prst="rect">
            <a:avLst/>
          </a:prstGeom>
        </p:spPr>
        <p:txBody>
          <a:bodyPr>
            <a:noAutofit/>
          </a:bodyPr>
          <a:p>
            <a:r>
              <a:rPr lang="zh-CN" altLang="en-US" sz="2800">
                <a:solidFill>
                  <a:srgbClr val="231F20"/>
                </a:solidFill>
                <a:latin typeface="汉仪书宋二简"/>
                <a:ea typeface="汉仪书宋二简"/>
              </a:rPr>
              <a:t>这类老年人通常看问题的角度都十分消极，表现为性格内向、孤僻，一旦病情加重则悲观绝望，丧失信心，不配合医护人员的治疗与护理，甚至会产生轻生的念头</a:t>
            </a:r>
            <a:endParaRPr lang="zh-CN" altLang="en-US" sz="2800">
              <a:solidFill>
                <a:srgbClr val="231F20"/>
              </a:solidFill>
              <a:latin typeface="汉仪书宋二简"/>
              <a:ea typeface="汉仪书宋二简"/>
            </a:endParaRPr>
          </a:p>
        </p:txBody>
      </p:sp>
      <p:sp>
        <p:nvSpPr>
          <p:cNvPr id="23" name="文本框 22"/>
          <p:cNvSpPr txBox="1"/>
          <p:nvPr/>
        </p:nvSpPr>
        <p:spPr>
          <a:xfrm>
            <a:off x="1079500" y="3124200"/>
            <a:ext cx="5080000" cy="2701290"/>
          </a:xfrm>
          <a:prstGeom prst="rect">
            <a:avLst/>
          </a:prstGeom>
        </p:spPr>
        <p:txBody>
          <a:bodyPr>
            <a:noAutofit/>
          </a:bodyPr>
          <a:p>
            <a:r>
              <a:rPr lang="zh-CN" altLang="en-US" sz="2800">
                <a:solidFill>
                  <a:srgbClr val="231F20"/>
                </a:solidFill>
                <a:latin typeface="汉仪书宋二简"/>
                <a:ea typeface="汉仪书宋二简"/>
              </a:rPr>
              <a:t>这类老年人平时谨小慎微，多愁善感，经不起不良精神刺激的影响。治疗效果好或病情好转时高兴万分，但若病情反复或加重，则会忧思重重，难以排解</a:t>
            </a:r>
            <a:endParaRPr lang="zh-CN" altLang="en-US" sz="2800">
              <a:solidFill>
                <a:srgbClr val="231F20"/>
              </a:solidFill>
              <a:latin typeface="汉仪书宋二简"/>
              <a:ea typeface="汉仪书宋二简"/>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290,&quot;left&quot;:80,&quot;top&quot;:190,&quot;width&quot;:830}"/>
</p:tagLst>
</file>

<file path=ppt/tags/tag101.xml><?xml version="1.0" encoding="utf-8"?>
<p:tagLst xmlns:p="http://schemas.openxmlformats.org/presentationml/2006/main">
  <p:tag name="KSO_WM_DIAGRAM_VIRTUALLY_FRAME" val="{&quot;height&quot;:290,&quot;left&quot;:80,&quot;top&quot;:190,&quot;width&quot;:830}"/>
</p:tagLst>
</file>

<file path=ppt/tags/tag102.xml><?xml version="1.0" encoding="utf-8"?>
<p:tagLst xmlns:p="http://schemas.openxmlformats.org/presentationml/2006/main">
  <p:tag name="KSO_WM_DIAGRAM_VIRTUALLY_FRAME" val="{&quot;height&quot;:290,&quot;left&quot;:80,&quot;top&quot;:190,&quot;width&quot;:830}"/>
</p:tagLst>
</file>

<file path=ppt/tags/tag103.xml><?xml version="1.0" encoding="utf-8"?>
<p:tagLst xmlns:p="http://schemas.openxmlformats.org/presentationml/2006/main">
  <p:tag name="KSO_WM_DIAGRAM_VIRTUALLY_FRAME" val="{&quot;height&quot;:337,&quot;left&quot;:119.99996773858147,&quot;top&quot;:148,&quot;width&quot;:720.0006944440969}"/>
</p:tagLst>
</file>

<file path=ppt/tags/tag104.xml><?xml version="1.0" encoding="utf-8"?>
<p:tagLst xmlns:p="http://schemas.openxmlformats.org/presentationml/2006/main">
  <p:tag name="KSO_WM_DIAGRAM_VIRTUALLY_FRAME" val="{&quot;height&quot;:337,&quot;left&quot;:119.99996773858147,&quot;top&quot;:148,&quot;width&quot;:720.0006944440969}"/>
</p:tagLst>
</file>

<file path=ppt/tags/tag105.xml><?xml version="1.0" encoding="utf-8"?>
<p:tagLst xmlns:p="http://schemas.openxmlformats.org/presentationml/2006/main">
  <p:tag name="KSO_WM_DIAGRAM_VIRTUALLY_FRAME" val="{&quot;height&quot;:337,&quot;left&quot;:119.99996773858147,&quot;top&quot;:148,&quot;width&quot;:720.0006944440969}"/>
</p:tagLst>
</file>

<file path=ppt/tags/tag106.xml><?xml version="1.0" encoding="utf-8"?>
<p:tagLst xmlns:p="http://schemas.openxmlformats.org/presentationml/2006/main">
  <p:tag name="KSO_WM_DIAGRAM_VIRTUALLY_FRAME" val="{&quot;height&quot;:337,&quot;left&quot;:119.99996773858147,&quot;top&quot;:148,&quot;width&quot;:720.0006944440969}"/>
</p:tagLst>
</file>

<file path=ppt/tags/tag107.xml><?xml version="1.0" encoding="utf-8"?>
<p:tagLst xmlns:p="http://schemas.openxmlformats.org/presentationml/2006/main">
  <p:tag name="KSO_WM_DIAGRAM_VIRTUALLY_FRAME" val="{&quot;height&quot;:337,&quot;left&quot;:119.99996773858147,&quot;top&quot;:148,&quot;width&quot;:720.0006944440969}"/>
</p:tagLst>
</file>

<file path=ppt/tags/tag108.xml><?xml version="1.0" encoding="utf-8"?>
<p:tagLst xmlns:p="http://schemas.openxmlformats.org/presentationml/2006/main">
  <p:tag name="KSO_WM_DIAGRAM_VIRTUALLY_FRAME" val="{&quot;height&quot;:337,&quot;left&quot;:119.99996773858147,&quot;top&quot;:148,&quot;width&quot;:720.0006944440969}"/>
</p:tagLst>
</file>

<file path=ppt/tags/tag109.xml><?xml version="1.0" encoding="utf-8"?>
<p:tagLst xmlns:p="http://schemas.openxmlformats.org/presentationml/2006/main">
  <p:tag name="KSO_WM_DIAGRAM_VIRTUALLY_FRAME" val="{&quot;height&quot;:337,&quot;left&quot;:119.99996773858147,&quot;top&quot;:148,&quot;width&quot;:720.0006944440969}"/>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337,&quot;left&quot;:119.99996773858147,&quot;top&quot;:148,&quot;width&quot;:720.0006944440969}"/>
</p:tagLst>
</file>

<file path=ppt/tags/tag111.xml><?xml version="1.0" encoding="utf-8"?>
<p:tagLst xmlns:p="http://schemas.openxmlformats.org/presentationml/2006/main">
  <p:tag name="KSO_WM_DIAGRAM_VIRTUALLY_FRAME" val="{&quot;height&quot;:338.2,&quot;left&quot;:41,&quot;top&quot;:167.05,&quot;width&quot;:875.65}"/>
</p:tagLst>
</file>

<file path=ppt/tags/tag112.xml><?xml version="1.0" encoding="utf-8"?>
<p:tagLst xmlns:p="http://schemas.openxmlformats.org/presentationml/2006/main">
  <p:tag name="KSO_WM_DIAGRAM_VIRTUALLY_FRAME" val="{&quot;height&quot;:338.2,&quot;left&quot;:41,&quot;top&quot;:167.05,&quot;width&quot;:875.65}"/>
</p:tagLst>
</file>

<file path=ppt/tags/tag113.xml><?xml version="1.0" encoding="utf-8"?>
<p:tagLst xmlns:p="http://schemas.openxmlformats.org/presentationml/2006/main">
  <p:tag name="KSO_WM_DIAGRAM_VIRTUALLY_FRAME" val="{&quot;height&quot;:335.25,&quot;left&quot;:80,&quot;top&quot;:170,&quot;width&quot;:820}"/>
</p:tagLst>
</file>

<file path=ppt/tags/tag114.xml><?xml version="1.0" encoding="utf-8"?>
<p:tagLst xmlns:p="http://schemas.openxmlformats.org/presentationml/2006/main">
  <p:tag name="KSO_WM_DIAGRAM_VIRTUALLY_FRAME" val="{&quot;height&quot;:331.25,&quot;left&quot;:80,&quot;top&quot;:126.25,&quot;width&quot;:800}"/>
</p:tagLst>
</file>

<file path=ppt/tags/tag115.xml><?xml version="1.0" encoding="utf-8"?>
<p:tagLst xmlns:p="http://schemas.openxmlformats.org/presentationml/2006/main">
  <p:tag name="KSO_WM_DIAGRAM_VIRTUALLY_FRAME" val="{&quot;height&quot;:331.25,&quot;left&quot;:80,&quot;top&quot;:126.25,&quot;width&quot;:800}"/>
</p:tagLst>
</file>

<file path=ppt/tags/tag116.xml><?xml version="1.0" encoding="utf-8"?>
<p:tagLst xmlns:p="http://schemas.openxmlformats.org/presentationml/2006/main">
  <p:tag name="KSO_WM_DIAGRAM_VIRTUALLY_FRAME" val="{&quot;height&quot;:331.25,&quot;left&quot;:80,&quot;top&quot;:126.25,&quot;width&quot;:800}"/>
</p:tagLst>
</file>

<file path=ppt/tags/tag117.xml><?xml version="1.0" encoding="utf-8"?>
<p:tagLst xmlns:p="http://schemas.openxmlformats.org/presentationml/2006/main">
  <p:tag name="KSO_WM_DIAGRAM_VIRTUALLY_FRAME" val="{&quot;height&quot;:331.25,&quot;left&quot;:80,&quot;top&quot;:126.25,&quot;width&quot;:800}"/>
</p:tagLst>
</file>

<file path=ppt/tags/tag118.xml><?xml version="1.0" encoding="utf-8"?>
<p:tagLst xmlns:p="http://schemas.openxmlformats.org/presentationml/2006/main">
  <p:tag name="KSO_WM_DIAGRAM_VIRTUALLY_FRAME" val="{&quot;height&quot;:331.25,&quot;left&quot;:80,&quot;top&quot;:126.25,&quot;width&quot;:800}"/>
</p:tagLst>
</file>

<file path=ppt/tags/tag119.xml><?xml version="1.0" encoding="utf-8"?>
<p:tagLst xmlns:p="http://schemas.openxmlformats.org/presentationml/2006/main">
  <p:tag name="KSO_WM_DIAGRAM_VIRTUALLY_FRAME" val="{&quot;height&quot;:331.25,&quot;left&quot;:80,&quot;top&quot;:126.25,&quot;width&quot;:80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31.25,&quot;left&quot;:80,&quot;top&quot;:126.25,&quot;width&quot;:800}"/>
</p:tagLst>
</file>

<file path=ppt/tags/tag121.xml><?xml version="1.0" encoding="utf-8"?>
<p:tagLst xmlns:p="http://schemas.openxmlformats.org/presentationml/2006/main">
  <p:tag name="KSO_WM_DIAGRAM_VIRTUALLY_FRAME" val="{&quot;height&quot;:331.25,&quot;left&quot;:80,&quot;top&quot;:126.25,&quot;width&quot;:800}"/>
</p:tagLst>
</file>

<file path=ppt/tags/tag122.xml><?xml version="1.0" encoding="utf-8"?>
<p:tagLst xmlns:p="http://schemas.openxmlformats.org/presentationml/2006/main">
  <p:tag name="KSO_WM_DIAGRAM_VIRTUALLY_FRAME" val="{&quot;height&quot;:331.25,&quot;left&quot;:80,&quot;top&quot;:126.25,&quot;width&quot;:800}"/>
</p:tagLst>
</file>

<file path=ppt/tags/tag123.xml><?xml version="1.0" encoding="utf-8"?>
<p:tagLst xmlns:p="http://schemas.openxmlformats.org/presentationml/2006/main">
  <p:tag name="KSO_WM_DIAGRAM_VIRTUALLY_FRAME" val="{&quot;height&quot;:331.25,&quot;left&quot;:80,&quot;top&quot;:126.25,&quot;width&quot;:800}"/>
</p:tagLst>
</file>

<file path=ppt/tags/tag124.xml><?xml version="1.0" encoding="utf-8"?>
<p:tagLst xmlns:p="http://schemas.openxmlformats.org/presentationml/2006/main">
  <p:tag name="KSO_WM_DIAGRAM_VIRTUALLY_FRAME" val="{&quot;height&quot;:331.25,&quot;left&quot;:80,&quot;top&quot;:126.25,&quot;width&quot;:800}"/>
</p:tagLst>
</file>

<file path=ppt/tags/tag125.xml><?xml version="1.0" encoding="utf-8"?>
<p:tagLst xmlns:p="http://schemas.openxmlformats.org/presentationml/2006/main">
  <p:tag name="KSO_WM_DIAGRAM_VIRTUALLY_FRAME" val="{&quot;height&quot;:331.25,&quot;left&quot;:80,&quot;top&quot;:126.25,&quot;width&quot;:800}"/>
</p:tagLst>
</file>

<file path=ppt/tags/tag126.xml><?xml version="1.0" encoding="utf-8"?>
<p:tagLst xmlns:p="http://schemas.openxmlformats.org/presentationml/2006/main">
  <p:tag name="KSO_WM_DIAGRAM_VIRTUALLY_FRAME" val="{&quot;height&quot;:155.75,&quot;left&quot;:78.5,&quot;top&quot;:118.5,&quot;width&quot;:800}"/>
</p:tagLst>
</file>

<file path=ppt/tags/tag127.xml><?xml version="1.0" encoding="utf-8"?>
<p:tagLst xmlns:p="http://schemas.openxmlformats.org/presentationml/2006/main">
  <p:tag name="KSO_WM_DIAGRAM_VIRTUALLY_FRAME" val="{&quot;height&quot;:155.75,&quot;left&quot;:78.5,&quot;top&quot;:118.5,&quot;width&quot;:800}"/>
</p:tagLst>
</file>

<file path=ppt/tags/tag128.xml><?xml version="1.0" encoding="utf-8"?>
<p:tagLst xmlns:p="http://schemas.openxmlformats.org/presentationml/2006/main">
  <p:tag name="KSO_WM_DIAGRAM_VIRTUALLY_FRAME" val="{&quot;height&quot;:331.25,&quot;left&quot;:80,&quot;top&quot;:126.25,&quot;width&quot;:800}"/>
</p:tagLst>
</file>

<file path=ppt/tags/tag129.xml><?xml version="1.0" encoding="utf-8"?>
<p:tagLst xmlns:p="http://schemas.openxmlformats.org/presentationml/2006/main">
  <p:tag name="KSO_WM_DIAGRAM_VIRTUALLY_FRAME" val="{&quot;height&quot;:331.25,&quot;left&quot;:80,&quot;top&quot;:126.25,&quot;width&quot;:80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31.25,&quot;left&quot;:80,&quot;top&quot;:126.25,&quot;width&quot;:800}"/>
</p:tagLst>
</file>

<file path=ppt/tags/tag131.xml><?xml version="1.0" encoding="utf-8"?>
<p:tagLst xmlns:p="http://schemas.openxmlformats.org/presentationml/2006/main">
  <p:tag name="KSO_WM_DIAGRAM_VIRTUALLY_FRAME" val="{&quot;height&quot;:331.25,&quot;left&quot;:80,&quot;top&quot;:126.25,&quot;width&quot;:800}"/>
</p:tagLst>
</file>

<file path=ppt/tags/tag132.xml><?xml version="1.0" encoding="utf-8"?>
<p:tagLst xmlns:p="http://schemas.openxmlformats.org/presentationml/2006/main">
  <p:tag name="KSO_WM_DIAGRAM_VIRTUALLY_FRAME" val="{&quot;height&quot;:331.25,&quot;left&quot;:80,&quot;top&quot;:126.25,&quot;width&quot;:800}"/>
</p:tagLst>
</file>

<file path=ppt/tags/tag133.xml><?xml version="1.0" encoding="utf-8"?>
<p:tagLst xmlns:p="http://schemas.openxmlformats.org/presentationml/2006/main">
  <p:tag name="KSO_WM_DIAGRAM_VIRTUALLY_FRAME" val="{&quot;height&quot;:331.25,&quot;left&quot;:80,&quot;top&quot;:126.25,&quot;width&quot;:800}"/>
</p:tagLst>
</file>

<file path=ppt/tags/tag134.xml><?xml version="1.0" encoding="utf-8"?>
<p:tagLst xmlns:p="http://schemas.openxmlformats.org/presentationml/2006/main">
  <p:tag name="KSO_WM_DIAGRAM_VIRTUALLY_FRAME" val="{&quot;height&quot;:331.25,&quot;left&quot;:80,&quot;top&quot;:126.25,&quot;width&quot;:800}"/>
</p:tagLst>
</file>

<file path=ppt/tags/tag135.xml><?xml version="1.0" encoding="utf-8"?>
<p:tagLst xmlns:p="http://schemas.openxmlformats.org/presentationml/2006/main">
  <p:tag name="KSO_WM_DIAGRAM_VIRTUALLY_FRAME" val="{&quot;height&quot;:331.25,&quot;left&quot;:80,&quot;top&quot;:126.25,&quot;width&quot;:800}"/>
</p:tagLst>
</file>

<file path=ppt/tags/tag136.xml><?xml version="1.0" encoding="utf-8"?>
<p:tagLst xmlns:p="http://schemas.openxmlformats.org/presentationml/2006/main">
  <p:tag name="KSO_WM_DIAGRAM_VIRTUALLY_FRAME" val="{&quot;height&quot;:331.25,&quot;left&quot;:80,&quot;top&quot;:126.25,&quot;width&quot;:800}"/>
</p:tagLst>
</file>

<file path=ppt/tags/tag137.xml><?xml version="1.0" encoding="utf-8"?>
<p:tagLst xmlns:p="http://schemas.openxmlformats.org/presentationml/2006/main">
  <p:tag name="KSO_WM_DIAGRAM_VIRTUALLY_FRAME" val="{&quot;height&quot;:331.25,&quot;left&quot;:80,&quot;top&quot;:126.25,&quot;width&quot;:800}"/>
</p:tagLst>
</file>

<file path=ppt/tags/tag138.xml><?xml version="1.0" encoding="utf-8"?>
<p:tagLst xmlns:p="http://schemas.openxmlformats.org/presentationml/2006/main">
  <p:tag name="KSO_WM_DIAGRAM_VIRTUALLY_FRAME" val="{&quot;height&quot;:331.25,&quot;left&quot;:80,&quot;top&quot;:126.25,&quot;width&quot;:800}"/>
</p:tagLst>
</file>

<file path=ppt/tags/tag139.xml><?xml version="1.0" encoding="utf-8"?>
<p:tagLst xmlns:p="http://schemas.openxmlformats.org/presentationml/2006/main">
  <p:tag name="KSO_WM_DIAGRAM_VIRTUALLY_FRAME" val="{&quot;height&quot;:331.25,&quot;left&quot;:80,&quot;top&quot;:126.25,&quot;width&quot;:80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290,&quot;left&quot;:80,&quot;top&quot;:190,&quot;width&quot;:830}"/>
</p:tagLst>
</file>

<file path=ppt/tags/tag141.xml><?xml version="1.0" encoding="utf-8"?>
<p:tagLst xmlns:p="http://schemas.openxmlformats.org/presentationml/2006/main">
  <p:tag name="KSO_WM_DIAGRAM_VIRTUALLY_FRAME" val="{&quot;height&quot;:290,&quot;left&quot;:80,&quot;top&quot;:190,&quot;width&quot;:830}"/>
</p:tagLst>
</file>

<file path=ppt/tags/tag142.xml><?xml version="1.0" encoding="utf-8"?>
<p:tagLst xmlns:p="http://schemas.openxmlformats.org/presentationml/2006/main">
  <p:tag name="KSO_WM_DIAGRAM_VIRTUALLY_FRAME" val="{&quot;height&quot;:290,&quot;left&quot;:80,&quot;top&quot;:190,&quot;width&quot;:830}"/>
</p:tagLst>
</file>

<file path=ppt/tags/tag143.xml><?xml version="1.0" encoding="utf-8"?>
<p:tagLst xmlns:p="http://schemas.openxmlformats.org/presentationml/2006/main">
  <p:tag name="KSO_WM_DIAGRAM_VIRTUALLY_FRAME" val="{&quot;height&quot;:290,&quot;left&quot;:80,&quot;top&quot;:190,&quot;width&quot;:830}"/>
</p:tagLst>
</file>

<file path=ppt/tags/tag144.xml><?xml version="1.0" encoding="utf-8"?>
<p:tagLst xmlns:p="http://schemas.openxmlformats.org/presentationml/2006/main">
  <p:tag name="KSO_WM_DIAGRAM_VIRTUALLY_FRAME" val="{&quot;height&quot;:290,&quot;left&quot;:80,&quot;top&quot;:190,&quot;width&quot;:830}"/>
</p:tagLst>
</file>

<file path=ppt/tags/tag145.xml><?xml version="1.0" encoding="utf-8"?>
<p:tagLst xmlns:p="http://schemas.openxmlformats.org/presentationml/2006/main">
  <p:tag name="KSO_WM_DIAGRAM_VIRTUALLY_FRAME" val="{&quot;height&quot;:290,&quot;left&quot;:80,&quot;top&quot;:190,&quot;width&quot;:830}"/>
</p:tagLst>
</file>

<file path=ppt/tags/tag146.xml><?xml version="1.0" encoding="utf-8"?>
<p:tagLst xmlns:p="http://schemas.openxmlformats.org/presentationml/2006/main">
  <p:tag name="KSO_WM_DIAGRAM_VIRTUALLY_FRAME" val="{&quot;height&quot;:360,&quot;left&quot;:80,&quot;top&quot;:140,&quot;width&quot;:810}"/>
</p:tagLst>
</file>

<file path=ppt/tags/tag147.xml><?xml version="1.0" encoding="utf-8"?>
<p:tagLst xmlns:p="http://schemas.openxmlformats.org/presentationml/2006/main">
  <p:tag name="KSO_WM_DIAGRAM_VIRTUALLY_FRAME" val="{&quot;height&quot;:360,&quot;left&quot;:80,&quot;top&quot;:140,&quot;width&quot;:810}"/>
</p:tagLst>
</file>

<file path=ppt/tags/tag148.xml><?xml version="1.0" encoding="utf-8"?>
<p:tagLst xmlns:p="http://schemas.openxmlformats.org/presentationml/2006/main">
  <p:tag name="KSO_WM_DIAGRAM_VIRTUALLY_FRAME" val="{&quot;height&quot;:360,&quot;left&quot;:80,&quot;top&quot;:140,&quot;width&quot;:810}"/>
</p:tagLst>
</file>

<file path=ppt/tags/tag149.xml><?xml version="1.0" encoding="utf-8"?>
<p:tagLst xmlns:p="http://schemas.openxmlformats.org/presentationml/2006/main">
  <p:tag name="KSO_WM_DIAGRAM_VIRTUALLY_FRAME" val="{&quot;height&quot;:360,&quot;left&quot;:80,&quot;top&quot;:140,&quot;width&quot;:81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360,&quot;left&quot;:80,&quot;top&quot;:140,&quot;width&quot;:810}"/>
</p:tagLst>
</file>

<file path=ppt/tags/tag151.xml><?xml version="1.0" encoding="utf-8"?>
<p:tagLst xmlns:p="http://schemas.openxmlformats.org/presentationml/2006/main">
  <p:tag name="KSO_WM_DIAGRAM_VIRTUALLY_FRAME" val="{&quot;height&quot;:360,&quot;left&quot;:80,&quot;top&quot;:140,&quot;width&quot;:810}"/>
</p:tagLst>
</file>

<file path=ppt/tags/tag152.xml><?xml version="1.0" encoding="utf-8"?>
<p:tagLst xmlns:p="http://schemas.openxmlformats.org/presentationml/2006/main">
  <p:tag name="KSO_WM_DIAGRAM_VIRTUALLY_FRAME" val="{&quot;height&quot;:360,&quot;left&quot;:80,&quot;top&quot;:140,&quot;width&quot;:810}"/>
</p:tagLst>
</file>

<file path=ppt/tags/tag153.xml><?xml version="1.0" encoding="utf-8"?>
<p:tagLst xmlns:p="http://schemas.openxmlformats.org/presentationml/2006/main">
  <p:tag name="KSO_WM_DIAGRAM_VIRTUALLY_FRAME" val="{&quot;height&quot;:360,&quot;left&quot;:80,&quot;top&quot;:140,&quot;width&quot;:810}"/>
</p:tagLst>
</file>

<file path=ppt/tags/tag154.xml><?xml version="1.0" encoding="utf-8"?>
<p:tagLst xmlns:p="http://schemas.openxmlformats.org/presentationml/2006/main">
  <p:tag name="KSO_WM_DIAGRAM_VIRTUALLY_FRAME" val="{&quot;height&quot;:360,&quot;left&quot;:80,&quot;top&quot;:140,&quot;width&quot;:810}"/>
</p:tagLst>
</file>

<file path=ppt/tags/tag155.xml><?xml version="1.0" encoding="utf-8"?>
<p:tagLst xmlns:p="http://schemas.openxmlformats.org/presentationml/2006/main">
  <p:tag name="KSO_WM_DIAGRAM_VIRTUALLY_FRAME" val="{&quot;height&quot;:360,&quot;left&quot;:80,&quot;top&quot;:140,&quot;width&quot;:810}"/>
</p:tagLst>
</file>

<file path=ppt/tags/tag156.xml><?xml version="1.0" encoding="utf-8"?>
<p:tagLst xmlns:p="http://schemas.openxmlformats.org/presentationml/2006/main">
  <p:tag name="KSO_WM_DIAGRAM_VIRTUALLY_FRAME" val="{&quot;height&quot;:240,&quot;left&quot;:80,&quot;top&quot;:175,&quot;width&quot;:800}"/>
</p:tagLst>
</file>

<file path=ppt/tags/tag157.xml><?xml version="1.0" encoding="utf-8"?>
<p:tagLst xmlns:p="http://schemas.openxmlformats.org/presentationml/2006/main">
  <p:tag name="KSO_WM_DIAGRAM_VIRTUALLY_FRAME" val="{&quot;height&quot;:240,&quot;left&quot;:80,&quot;top&quot;:175,&quot;width&quot;:800}"/>
</p:tagLst>
</file>

<file path=ppt/tags/tag158.xml><?xml version="1.0" encoding="utf-8"?>
<p:tagLst xmlns:p="http://schemas.openxmlformats.org/presentationml/2006/main">
  <p:tag name="KSO_WM_DIAGRAM_VIRTUALLY_FRAME" val="{&quot;height&quot;:240,&quot;left&quot;:80,&quot;top&quot;:175,&quot;width&quot;:800}"/>
</p:tagLst>
</file>

<file path=ppt/tags/tag159.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240,&quot;left&quot;:80,&quot;top&quot;:175,&quot;width&quot;:800}"/>
</p:tagLst>
</file>

<file path=ppt/tags/tag161.xml><?xml version="1.0" encoding="utf-8"?>
<p:tagLst xmlns:p="http://schemas.openxmlformats.org/presentationml/2006/main">
  <p:tag name="KSO_WM_DIAGRAM_VIRTUALLY_FRAME" val="{&quot;height&quot;:240,&quot;left&quot;:80,&quot;top&quot;:175,&quot;width&quot;:800}"/>
</p:tagLst>
</file>

<file path=ppt/tags/tag162.xml><?xml version="1.0" encoding="utf-8"?>
<p:tagLst xmlns:p="http://schemas.openxmlformats.org/presentationml/2006/main">
  <p:tag name="KSO_WM_DIAGRAM_VIRTUALLY_FRAME" val="{&quot;height&quot;:240,&quot;left&quot;:80,&quot;top&quot;:175,&quot;width&quot;:800}"/>
</p:tagLst>
</file>

<file path=ppt/tags/tag163.xml><?xml version="1.0" encoding="utf-8"?>
<p:tagLst xmlns:p="http://schemas.openxmlformats.org/presentationml/2006/main">
  <p:tag name="KSO_WM_DIAGRAM_VIRTUALLY_FRAME" val="{&quot;height&quot;:240,&quot;left&quot;:80,&quot;top&quot;:175,&quot;width&quot;:80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290,&quot;left&quot;:80,&quot;top&quot;:190,&quot;width&quot;:83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290,&quot;left&quot;:80,&quot;top&quot;:190,&quot;width&quot;:830}"/>
</p:tagLst>
</file>

<file path=ppt/tags/tag91.xml><?xml version="1.0" encoding="utf-8"?>
<p:tagLst xmlns:p="http://schemas.openxmlformats.org/presentationml/2006/main">
  <p:tag name="KSO_WM_DIAGRAM_VIRTUALLY_FRAME" val="{&quot;height&quot;:290,&quot;left&quot;:80,&quot;top&quot;:190,&quot;width&quot;:830}"/>
</p:tagLst>
</file>

<file path=ppt/tags/tag92.xml><?xml version="1.0" encoding="utf-8"?>
<p:tagLst xmlns:p="http://schemas.openxmlformats.org/presentationml/2006/main">
  <p:tag name="KSO_WM_DIAGRAM_VIRTUALLY_FRAME" val="{&quot;height&quot;:290,&quot;left&quot;:80,&quot;top&quot;:190,&quot;width&quot;:830}"/>
</p:tagLst>
</file>

<file path=ppt/tags/tag93.xml><?xml version="1.0" encoding="utf-8"?>
<p:tagLst xmlns:p="http://schemas.openxmlformats.org/presentationml/2006/main">
  <p:tag name="KSO_WM_DIAGRAM_VIRTUALLY_FRAME" val="{&quot;height&quot;:290,&quot;left&quot;:80,&quot;top&quot;:190,&quot;width&quot;:830}"/>
</p:tagLst>
</file>

<file path=ppt/tags/tag94.xml><?xml version="1.0" encoding="utf-8"?>
<p:tagLst xmlns:p="http://schemas.openxmlformats.org/presentationml/2006/main">
  <p:tag name="KSO_WM_DIAGRAM_VIRTUALLY_FRAME" val="{&quot;height&quot;:290,&quot;left&quot;:80,&quot;top&quot;:190,&quot;width&quot;:830}"/>
</p:tagLst>
</file>

<file path=ppt/tags/tag95.xml><?xml version="1.0" encoding="utf-8"?>
<p:tagLst xmlns:p="http://schemas.openxmlformats.org/presentationml/2006/main">
  <p:tag name="KSO_WM_DIAGRAM_VIRTUALLY_FRAME" val="{&quot;height&quot;:290,&quot;left&quot;:80,&quot;top&quot;:190,&quot;width&quot;:830}"/>
</p:tagLst>
</file>

<file path=ppt/tags/tag96.xml><?xml version="1.0" encoding="utf-8"?>
<p:tagLst xmlns:p="http://schemas.openxmlformats.org/presentationml/2006/main">
  <p:tag name="KSO_WM_DIAGRAM_VIRTUALLY_FRAME" val="{&quot;height&quot;:290,&quot;left&quot;:80,&quot;top&quot;:190,&quot;width&quot;:830}"/>
</p:tagLst>
</file>

<file path=ppt/tags/tag97.xml><?xml version="1.0" encoding="utf-8"?>
<p:tagLst xmlns:p="http://schemas.openxmlformats.org/presentationml/2006/main">
  <p:tag name="KSO_WM_DIAGRAM_VIRTUALLY_FRAME" val="{&quot;height&quot;:290,&quot;left&quot;:80,&quot;top&quot;:190,&quot;width&quot;:830}"/>
</p:tagLst>
</file>

<file path=ppt/tags/tag98.xml><?xml version="1.0" encoding="utf-8"?>
<p:tagLst xmlns:p="http://schemas.openxmlformats.org/presentationml/2006/main">
  <p:tag name="KSO_WM_DIAGRAM_VIRTUALLY_FRAME" val="{&quot;height&quot;:290,&quot;left&quot;:80,&quot;top&quot;:190,&quot;width&quot;:830}"/>
</p:tagLst>
</file>

<file path=ppt/tags/tag99.xml><?xml version="1.0" encoding="utf-8"?>
<p:tagLst xmlns:p="http://schemas.openxmlformats.org/presentationml/2006/main">
  <p:tag name="KSO_WM_DIAGRAM_VIRTUALLY_FRAME" val="{&quot;height&quot;:290,&quot;left&quot;:80,&quot;top&quot;:190,&quot;width&quot;:83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3143</Words>
  <Application>WPS 演示</Application>
  <PresentationFormat>宽屏</PresentationFormat>
  <Paragraphs>163</Paragraphs>
  <Slides>12</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12</vt:i4>
      </vt:variant>
    </vt:vector>
  </HeadingPairs>
  <TitlesOfParts>
    <vt:vector size="26" baseType="lpstr">
      <vt:lpstr>Arial</vt:lpstr>
      <vt:lpstr>宋体</vt:lpstr>
      <vt:lpstr>Wingdings</vt:lpstr>
      <vt:lpstr>Wingdings</vt:lpstr>
      <vt:lpstr>微软雅黑</vt:lpstr>
      <vt:lpstr>Arial Unicode MS</vt:lpstr>
      <vt:lpstr>Calibri</vt:lpstr>
      <vt:lpstr>Noto Serif SC</vt:lpstr>
      <vt:lpstr>Noto Sans SC</vt:lpstr>
      <vt:lpstr>汉仪综艺体简</vt:lpstr>
      <vt:lpstr>汉仪书宋二简</vt:lpstr>
      <vt:lpstr>Times New Roman</vt:lpstr>
      <vt:lpstr>汉仪中宋简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2026-08-03T12:51:36Z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2052-12.1.0.26375</vt:lpwstr>
  </property>
  <property fmtid="{D5CDD505-2E9C-101B-9397-08002B2CF9AE}" pid="3" name="ICV">
    <vt:lpwstr>31D539B1EFD74A72BC490110A47FFA39_11</vt:lpwstr>
  </property>
</Properties>
</file>