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6" r:id="rId3"/>
    <p:sldId id="258" r:id="rId5"/>
    <p:sldId id="259" r:id="rId6"/>
    <p:sldId id="260" r:id="rId7"/>
    <p:sldId id="261" r:id="rId8"/>
    <p:sldId id="262" r:id="rId9"/>
    <p:sldId id="263" r:id="rId10"/>
    <p:sldId id="264" r:id="rId11"/>
    <p:sldId id="265" r:id="rId12"/>
    <p:sldId id="266" r:id="rId13"/>
    <p:sldId id="27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8" userDrawn="1">
          <p15:clr>
            <a:srgbClr val="A4A3A4"/>
          </p15:clr>
        </p15:guide>
        <p15:guide id="2" pos="3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48"/>
        <p:guide pos="379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image" Target="../media/image32.svg"/><Relationship Id="rId4" Type="http://schemas.openxmlformats.org/officeDocument/2006/relationships/image" Target="../media/image31.png"/><Relationship Id="rId3" Type="http://schemas.openxmlformats.org/officeDocument/2006/relationships/tags" Target="../tags/tag141.xml"/><Relationship Id="rId2" Type="http://schemas.openxmlformats.org/officeDocument/2006/relationships/tags" Target="../tags/tag140.xml"/><Relationship Id="rId16" Type="http://schemas.openxmlformats.org/officeDocument/2006/relationships/notesSlide" Target="../notesSlides/notesSlide10.xml"/><Relationship Id="rId15" Type="http://schemas.openxmlformats.org/officeDocument/2006/relationships/slideLayout" Target="../slideLayouts/slideLayout1.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image" Target="../media/image34.svg"/><Relationship Id="rId11" Type="http://schemas.openxmlformats.org/officeDocument/2006/relationships/image" Target="../media/image33.png"/><Relationship Id="rId10" Type="http://schemas.openxmlformats.org/officeDocument/2006/relationships/tags" Target="../tags/tag146.xml"/><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tags" Target="../tags/tag150.xml"/><Relationship Id="rId14" Type="http://schemas.openxmlformats.org/officeDocument/2006/relationships/notesSlide" Target="../notesSlides/notesSlide11.xml"/><Relationship Id="rId13" Type="http://schemas.openxmlformats.org/officeDocument/2006/relationships/slideLayout" Target="../slideLayouts/slideLayout1.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image" Target="../media/image38.svg"/><Relationship Id="rId1" Type="http://schemas.openxmlformats.org/officeDocument/2006/relationships/tags" Target="../tags/tag14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media/image10.svg"/><Relationship Id="rId4" Type="http://schemas.openxmlformats.org/officeDocument/2006/relationships/image" Target="../media/image9.png"/><Relationship Id="rId32" Type="http://schemas.openxmlformats.org/officeDocument/2006/relationships/notesSlide" Target="../notesSlides/notesSlide6.xml"/><Relationship Id="rId31" Type="http://schemas.openxmlformats.org/officeDocument/2006/relationships/slideLayout" Target="../slideLayouts/slideLayout1.xml"/><Relationship Id="rId30" Type="http://schemas.openxmlformats.org/officeDocument/2006/relationships/image" Target="../media/image16.svg"/><Relationship Id="rId3" Type="http://schemas.openxmlformats.org/officeDocument/2006/relationships/tags" Target="../tags/tag91.xml"/><Relationship Id="rId29" Type="http://schemas.openxmlformats.org/officeDocument/2006/relationships/image" Target="../media/image15.png"/><Relationship Id="rId28" Type="http://schemas.openxmlformats.org/officeDocument/2006/relationships/tags" Target="../tags/tag110.xml"/><Relationship Id="rId27" Type="http://schemas.openxmlformats.org/officeDocument/2006/relationships/tags" Target="../tags/tag109.xml"/><Relationship Id="rId26" Type="http://schemas.openxmlformats.org/officeDocument/2006/relationships/tags" Target="../tags/tag108.xml"/><Relationship Id="rId25" Type="http://schemas.openxmlformats.org/officeDocument/2006/relationships/tags" Target="../tags/tag107.xml"/><Relationship Id="rId24" Type="http://schemas.openxmlformats.org/officeDocument/2006/relationships/tags" Target="../tags/tag106.xml"/><Relationship Id="rId23" Type="http://schemas.openxmlformats.org/officeDocument/2006/relationships/tags" Target="../tags/tag105.xml"/><Relationship Id="rId22" Type="http://schemas.openxmlformats.org/officeDocument/2006/relationships/tags" Target="../tags/tag104.xml"/><Relationship Id="rId21" Type="http://schemas.openxmlformats.org/officeDocument/2006/relationships/image" Target="../media/image14.svg"/><Relationship Id="rId20" Type="http://schemas.openxmlformats.org/officeDocument/2006/relationships/image" Target="../media/image13.png"/><Relationship Id="rId2" Type="http://schemas.openxmlformats.org/officeDocument/2006/relationships/tags" Target="../tags/tag90.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image" Target="../media/image12.svg"/><Relationship Id="rId12" Type="http://schemas.openxmlformats.org/officeDocument/2006/relationships/image" Target="../media/image11.png"/><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9.xml"/></Relationships>
</file>

<file path=ppt/slides/_rels/slide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image" Target="../media/image20.svg"/><Relationship Id="rId7" Type="http://schemas.openxmlformats.org/officeDocument/2006/relationships/image" Target="../media/image19.png"/><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tags" Target="../tags/tag112.xml"/><Relationship Id="rId11" Type="http://schemas.openxmlformats.org/officeDocument/2006/relationships/notesSlide" Target="../notesSlides/notesSlide7.xml"/><Relationship Id="rId10" Type="http://schemas.openxmlformats.org/officeDocument/2006/relationships/slideLayout" Target="../slideLayouts/slideLayout1.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2.svg"/><Relationship Id="rId7" Type="http://schemas.openxmlformats.org/officeDocument/2006/relationships/image" Target="../media/image21.png"/><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0" Type="http://schemas.openxmlformats.org/officeDocument/2006/relationships/notesSlide" Target="../notesSlides/notesSlide8.xml"/><Relationship Id="rId1" Type="http://schemas.openxmlformats.org/officeDocument/2006/relationships/tags" Target="../tags/tag116.xml"/></Relationships>
</file>

<file path=ppt/slides/_rels/slide9.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image" Target="../media/image24.svg"/><Relationship Id="rId3" Type="http://schemas.openxmlformats.org/officeDocument/2006/relationships/image" Target="../media/image23.png"/><Relationship Id="rId27" Type="http://schemas.openxmlformats.org/officeDocument/2006/relationships/notesSlide" Target="../notesSlides/notesSlide9.xml"/><Relationship Id="rId26" Type="http://schemas.openxmlformats.org/officeDocument/2006/relationships/slideLayout" Target="../slideLayouts/slideLayout1.xml"/><Relationship Id="rId25" Type="http://schemas.openxmlformats.org/officeDocument/2006/relationships/tags" Target="../tags/tag138.xml"/><Relationship Id="rId24" Type="http://schemas.openxmlformats.org/officeDocument/2006/relationships/tags" Target="../tags/tag137.xml"/><Relationship Id="rId23" Type="http://schemas.openxmlformats.org/officeDocument/2006/relationships/tags" Target="../tags/tag136.xml"/><Relationship Id="rId22" Type="http://schemas.openxmlformats.org/officeDocument/2006/relationships/image" Target="../media/image30.svg"/><Relationship Id="rId21" Type="http://schemas.openxmlformats.org/officeDocument/2006/relationships/image" Target="../media/image29.png"/><Relationship Id="rId20" Type="http://schemas.openxmlformats.org/officeDocument/2006/relationships/tags" Target="../tags/tag135.xml"/><Relationship Id="rId2" Type="http://schemas.openxmlformats.org/officeDocument/2006/relationships/tags" Target="../tags/tag123.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image" Target="../media/image28.svg"/><Relationship Id="rId15" Type="http://schemas.openxmlformats.org/officeDocument/2006/relationships/image" Target="../media/image27.png"/><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image" Target="../media/image26.svg"/><Relationship Id="rId1" Type="http://schemas.openxmlformats.org/officeDocument/2006/relationships/tags" Target="../tags/tag1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模块4 老年心理障碍护理与特殊老人护理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任务2　老年冠心病心理护理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项目10　老年人常见心身疾病心理护理</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B5563"/>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2．老年冠心病的健康指导</a:t>
            </a:r>
            <a:endParaRPr lang="en-US" sz="1100"/>
          </a:p>
        </p:txBody>
      </p:sp>
      <p:sp>
        <p:nvSpPr>
          <p:cNvPr id="20"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1"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2"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23" name="AutoShape 6"/>
          <p:cNvSpPr/>
          <p:nvPr>
            <p:custDataLst>
              <p:tags r:id="rId6"/>
            </p:custDataLst>
          </p:nvPr>
        </p:nvSpPr>
        <p:spPr>
          <a:xfrm>
            <a:off x="2286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疾病相关知识指导</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4" name="AutoShape 7"/>
          <p:cNvSpPr/>
          <p:nvPr>
            <p:custDataLst>
              <p:tags r:id="rId7"/>
            </p:custDataLst>
          </p:nvPr>
        </p:nvSpPr>
        <p:spPr>
          <a:xfrm>
            <a:off x="1270000" y="29464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通过宣传、健康教育课堂等方式，普及冠心病相关知识，让患者及其家属掌握自我救护的知识及方法</a:t>
            </a:r>
            <a:r>
              <a:rPr lang="en-US" altLang="zh-CN"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指导患者正确用药，嘱咐患者要随身携带硝酸酯类药物以备发作时急救。定期复查，有危险预兆时应立即就医。告知患者要定期复查心电图、血压、血糖、血脂和肝肾功能等</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6"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7"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1000" y="2133600"/>
            <a:ext cx="508000" cy="508000"/>
          </a:xfrm>
          <a:prstGeom prst="rect">
            <a:avLst/>
          </a:prstGeom>
        </p:spPr>
      </p:pic>
      <p:sp>
        <p:nvSpPr>
          <p:cNvPr id="28" name="AutoShape 11"/>
          <p:cNvSpPr/>
          <p:nvPr>
            <p:custDataLst>
              <p:tags r:id="rId13"/>
            </p:custDataLst>
          </p:nvPr>
        </p:nvSpPr>
        <p:spPr>
          <a:xfrm>
            <a:off x="7493000" y="2159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生活指导</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AutoShape 12"/>
          <p:cNvSpPr/>
          <p:nvPr>
            <p:custDataLst>
              <p:tags r:id="rId14"/>
            </p:custDataLst>
          </p:nvPr>
        </p:nvSpPr>
        <p:spPr>
          <a:xfrm>
            <a:off x="6477000" y="294640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冠心病患者的生活指导包括很多，具体有：老年冠心病患者居住的环境应保持室内空气清新、光线充足、温湿度适宜。由于老年冠心病在夜间发作较多见，因此应指导患者睡前用温水洗脚以消除疲劳，如夜间突发不适，应及时按铃呼救</a:t>
            </a:r>
            <a:endParaRPr lang="zh-CN" altLang="en-US" sz="20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1.请结合本任务的案例，分析老人患冠心病的影响因素有哪些</a:t>
            </a:r>
            <a:r>
              <a:rPr lang="en-US" sz="1800" b="1">
                <a:solidFill>
                  <a:srgbClr val="333333"/>
                </a:solidFill>
                <a:latin typeface="Noto Sans SC" panose="020B0200000000000000" charset="-122"/>
                <a:ea typeface="Noto Sans SC" panose="020B0200000000000000" charset="-122"/>
                <a:cs typeface="Noto Sans SC" panose="020B0200000000000000" charset="-122"/>
                <a:sym typeface="+mn-ea"/>
              </a:rPr>
              <a:t>？</a:t>
            </a:r>
            <a:endParaRPr lang="zh-CN" altLang="en-US" sz="1100"/>
          </a:p>
          <a:p>
            <a:pPr marL="0" indent="0" algn="l">
              <a:lnSpc>
                <a:spcPct val="125000"/>
              </a:lnSpc>
              <a:defRPr/>
            </a:pPr>
            <a:endParaRPr lang="en-US" sz="1100"/>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33333"/>
                </a:solidFill>
                <a:latin typeface="Noto Sans SC" panose="020B0200000000000000" charset="-122"/>
                <a:ea typeface="Noto Sans SC" panose="020B0200000000000000" charset="-122"/>
                <a:cs typeface="Noto Sans SC" panose="020B0200000000000000" charset="-122"/>
                <a:sym typeface="+mn-ea"/>
              </a:rPr>
              <a:t>2.假如你是本任务的案例中老人的护理员，你会如何对其进行心理护理？</a:t>
            </a:r>
            <a:endParaRPr lang="zh-CN" altLang="en-US" sz="1100"/>
          </a:p>
          <a:p>
            <a:pPr marL="0" indent="0" algn="l">
              <a:lnSpc>
                <a:spcPct val="125000"/>
              </a:lnSpc>
              <a:defRPr/>
            </a:pPr>
            <a:endParaRPr 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根据情境案例，分析老人患病的原因，并制订可行的心理护理方案。</a:t>
            </a:r>
            <a:endPar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覃爷爷，66岁，入住某养老机构三年多了，半月前他因急性心肌梗塞被送入医院的监护室。经过一段时间的治疗，覃爷爷的病情已得到了控制，但是他总是觉得自己胸闷、气短，心前区不适。医生检查后没有发现异常，但覃爷爷就是不相信，认为是医生故意隐瞒病情，害怕也会像他的父亲那样死于冠心病。如果护理人员稍微离开一会儿，他就马上按铃呼叫，告诉护理人员他不舒服，让医生来做检查。医生建议他病情好转后在床上活动一下，他也不愿意，觉得自己是病人，不能活动，若是再次劝说他就急了，情绪非常激动。假如你是覃爷爷的护理员，你将如何帮助他进行心理护理？</a:t>
            </a:r>
            <a:endParaRPr lang="zh-CN" altLang="en-US" sz="28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掌握老年冠心病的临床表现</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掌握老年冠心病的预防</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能对患冠心病的老人进行心理护理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能对患冠心病的老人进行健康指导</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培养耐心细致、勤奋好学的态度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培养关爱老人、预防重于治疗的意识</a:t>
            </a: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培养科学严谨、合理分析的意识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培养爱岗敬业、尊老助老的意识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重点：老年冠心病的预防</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难点：能对患冠心病的老人进行心理护理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a:solidFill>
                  <a:srgbClr val="44403C"/>
                </a:solidFill>
                <a:latin typeface="Noto Serif SC" panose="02020200000000000000" charset="-122"/>
                <a:ea typeface="Noto Serif SC" panose="02020200000000000000" charset="-122"/>
                <a:cs typeface="Noto Serif SC" panose="02020200000000000000" charset="-122"/>
              </a:rPr>
              <a:t>2.1　老年冠心病概述</a:t>
            </a:r>
            <a:endParaRPr lang="en-US" sz="3600" b="1">
              <a:solidFill>
                <a:srgbClr val="44403C"/>
              </a:solidFill>
              <a:latin typeface="Noto Serif SC" panose="02020200000000000000" charset="-122"/>
              <a:ea typeface="Noto Serif SC" panose="02020200000000000000" charset="-122"/>
              <a:cs typeface="Noto Serif SC" panose="02020200000000000000" charset="-122"/>
            </a:endParaRPr>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400" b="1">
                <a:solidFill>
                  <a:srgbClr val="44403C"/>
                </a:solidFill>
                <a:latin typeface="Noto Sans SC" panose="020B0200000000000000" charset="-122"/>
                <a:ea typeface="Noto Sans SC" panose="020B0200000000000000" charset="-122"/>
                <a:cs typeface="Noto Sans SC" panose="020B0200000000000000" charset="-122"/>
              </a:rPr>
              <a:t>1．老年冠心病的定义</a:t>
            </a:r>
            <a:endParaRPr lang="zh-CN" altLang="en-US" sz="2400"/>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冠心病是指由于冠状动脉功能性改变或器质性病变引起的冠脉血流和心肌需求之间不平衡而导致的心肌损害</a:t>
            </a:r>
            <a:r>
              <a:rPr lang="en-US" sz="2400">
                <a:solidFill>
                  <a:srgbClr val="57534E"/>
                </a:solidFill>
                <a:latin typeface="Noto Sans SC" panose="020B0200000000000000" charset="-122"/>
                <a:ea typeface="Noto Sans SC" panose="020B0200000000000000" charset="-122"/>
                <a:cs typeface="Noto Sans SC" panose="020B0200000000000000" charset="-122"/>
                <a:sym typeface="+mn-ea"/>
              </a:rPr>
              <a:t>。</a:t>
            </a:r>
            <a:endParaRPr 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冠心病多发于老年人，是由于体内脂类代谢异常，血液中的脂质附着在动脉壁上，形成白色粥状斑块，导致动脉血管堵塞，冠状动脉痉挛，血液流动受阻，造成心肌缺血或坏死而引起的心脏病。</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12" name="AutoShape 23"/>
          <p:cNvSpPr/>
          <p:nvPr/>
        </p:nvSpPr>
        <p:spPr>
          <a:xfrm>
            <a:off x="762000" y="923290"/>
            <a:ext cx="10688320" cy="5732145"/>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3600" b="1" i="0" u="none" strike="noStrike">
                <a:solidFill>
                  <a:srgbClr val="46464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2．老年冠心病的临床表现</a:t>
            </a:r>
            <a:endParaRPr lang="en-US" sz="1100"/>
          </a:p>
        </p:txBody>
      </p:sp>
      <p:sp>
        <p:nvSpPr>
          <p:cNvPr id="11" name="文本框 10"/>
          <p:cNvSpPr txBox="1"/>
          <p:nvPr/>
        </p:nvSpPr>
        <p:spPr>
          <a:xfrm>
            <a:off x="796290" y="1090295"/>
            <a:ext cx="10653395" cy="5122545"/>
          </a:xfrm>
          <a:prstGeom prst="rect">
            <a:avLst/>
          </a:prstGeom>
        </p:spPr>
        <p:txBody>
          <a:bodyPr wrap="square">
            <a:noAutofit/>
          </a:bodyPr>
          <a:p>
            <a:r>
              <a:rPr lang="en-US" sz="2400" b="1">
                <a:solidFill>
                  <a:srgbClr val="446B58"/>
                </a:solidFill>
                <a:latin typeface="Noto Sans SC" panose="020B0200000000000000" charset="-122"/>
                <a:ea typeface="Noto Sans SC" panose="020B0200000000000000" charset="-122"/>
                <a:cs typeface="Noto Sans SC" panose="020B0200000000000000" charset="-122"/>
              </a:rPr>
              <a:t>一是隐匿型或无症状性冠心病</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en-US" sz="2000">
                <a:solidFill>
                  <a:srgbClr val="595959"/>
                </a:solidFill>
                <a:latin typeface="Noto Sans SC" panose="020B0200000000000000" charset="-122"/>
                <a:ea typeface="Noto Sans SC" panose="020B0200000000000000" charset="-122"/>
                <a:cs typeface="Noto Sans SC" panose="020B0200000000000000" charset="-122"/>
              </a:rPr>
              <a:t>此时病情最为轻微，临床无症状，但心电图检查有心肌缺血的改变，心肌无组织形态改变</a:t>
            </a:r>
            <a:endParaRPr lang="en-US" sz="2000">
              <a:solidFill>
                <a:srgbClr val="595959"/>
              </a:solidFill>
              <a:latin typeface="Noto Sans SC" panose="020B0200000000000000" charset="-122"/>
              <a:ea typeface="Noto Sans SC" panose="020B0200000000000000" charset="-122"/>
              <a:cs typeface="Noto Sans SC" panose="020B0200000000000000" charset="-122"/>
            </a:endParaRPr>
          </a:p>
          <a:p>
            <a:pPr algn="l">
              <a:buClrTx/>
              <a:buSzTx/>
              <a:buFontTx/>
            </a:pPr>
            <a:r>
              <a:rPr lang="en-US" sz="2400" b="1">
                <a:solidFill>
                  <a:srgbClr val="446B58"/>
                </a:solidFill>
                <a:latin typeface="Noto Sans SC" panose="020B0200000000000000" charset="-122"/>
                <a:ea typeface="Noto Sans SC" panose="020B0200000000000000" charset="-122"/>
                <a:cs typeface="Noto Sans SC" panose="020B0200000000000000" charset="-122"/>
              </a:rPr>
              <a:t>二是心绞痛</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en-US" sz="2000">
                <a:solidFill>
                  <a:srgbClr val="595959"/>
                </a:solidFill>
                <a:latin typeface="Noto Sans SC" panose="020B0200000000000000" charset="-122"/>
                <a:ea typeface="Noto Sans SC" panose="020B0200000000000000" charset="-122"/>
                <a:cs typeface="Noto Sans SC" panose="020B0200000000000000" charset="-122"/>
              </a:rPr>
              <a:t>主要表现为阵发性心前区绞痛或紧压感、沉重闷胀性疼痛，少数病人可有烧灼感、紧张感或呼吸短促，伴有咽喉或气管上方紧缩感，每次持续1～15分钟，多数为3～5分钟。但也有症状不典型的，这是因为冠状动脉阵发性痉挛或持续性收缩所致。</a:t>
            </a:r>
            <a:endParaRPr lang="en-US" sz="2000">
              <a:solidFill>
                <a:srgbClr val="595959"/>
              </a:solidFill>
              <a:latin typeface="Noto Sans SC" panose="020B0200000000000000" charset="-122"/>
              <a:ea typeface="Noto Sans SC" panose="020B0200000000000000" charset="-122"/>
              <a:cs typeface="Noto Sans SC" panose="020B0200000000000000" charset="-122"/>
            </a:endParaRPr>
          </a:p>
          <a:p>
            <a:pPr algn="l">
              <a:buClrTx/>
              <a:buSzTx/>
              <a:buFontTx/>
            </a:pPr>
            <a:r>
              <a:rPr lang="en-US" sz="2400" b="1">
                <a:solidFill>
                  <a:srgbClr val="446B58"/>
                </a:solidFill>
                <a:latin typeface="Noto Sans SC" panose="020B0200000000000000" charset="-122"/>
                <a:ea typeface="Noto Sans SC" panose="020B0200000000000000" charset="-122"/>
                <a:cs typeface="Noto Sans SC" panose="020B0200000000000000" charset="-122"/>
              </a:rPr>
              <a:t>三是心肌梗死</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en-US" sz="2000">
                <a:solidFill>
                  <a:srgbClr val="595959"/>
                </a:solidFill>
                <a:latin typeface="Noto Sans SC" panose="020B0200000000000000" charset="-122"/>
                <a:ea typeface="Noto Sans SC" panose="020B0200000000000000" charset="-122"/>
                <a:cs typeface="Noto Sans SC" panose="020B0200000000000000" charset="-122"/>
              </a:rPr>
              <a:t>疼痛部位和性质与心绞痛相同，但常发生于安静或睡眠时，疼痛程度较重，范围较广，持续时间可长达数小时或数天，休息或含用硝酸甘油片多不能缓解，伴烦躁不安、出汗、恐惧，有濒死感。若处理不当可直接死于心力衰竭、心律失常或休克。</a:t>
            </a:r>
            <a:endParaRPr lang="en-US" sz="2000">
              <a:solidFill>
                <a:srgbClr val="595959"/>
              </a:solidFill>
              <a:latin typeface="Noto Sans SC" panose="020B0200000000000000" charset="-122"/>
              <a:ea typeface="Noto Sans SC" panose="020B0200000000000000" charset="-122"/>
              <a:cs typeface="Noto Sans SC" panose="020B0200000000000000" charset="-122"/>
            </a:endParaRPr>
          </a:p>
          <a:p>
            <a:pPr algn="l">
              <a:buClrTx/>
              <a:buSzTx/>
              <a:buFontTx/>
            </a:pPr>
            <a:r>
              <a:rPr lang="en-US" sz="2400" b="1">
                <a:solidFill>
                  <a:srgbClr val="446B58"/>
                </a:solidFill>
                <a:latin typeface="Noto Sans SC" panose="020B0200000000000000" charset="-122"/>
                <a:ea typeface="Noto Sans SC" panose="020B0200000000000000" charset="-122"/>
                <a:cs typeface="Noto Sans SC" panose="020B0200000000000000" charset="-122"/>
              </a:rPr>
              <a:t>四是心肌纤维变化</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en-US" sz="2000">
                <a:solidFill>
                  <a:srgbClr val="595959"/>
                </a:solidFill>
                <a:latin typeface="Noto Sans SC" panose="020B0200000000000000" charset="-122"/>
                <a:ea typeface="Noto Sans SC" panose="020B0200000000000000" charset="-122"/>
                <a:cs typeface="Noto Sans SC" panose="020B0200000000000000" charset="-122"/>
              </a:rPr>
              <a:t>长期心肌缺血可导致心肌逐渐纤维化，表现为心脏增大，心力衰竭和心律失常，病人多有心悸、气促等症状。</a:t>
            </a:r>
            <a:endParaRPr lang="en-US" sz="2000">
              <a:solidFill>
                <a:srgbClr val="595959"/>
              </a:solidFill>
              <a:latin typeface="Noto Sans SC" panose="020B0200000000000000" charset="-122"/>
              <a:ea typeface="Noto Sans SC" panose="020B0200000000000000" charset="-122"/>
              <a:cs typeface="Noto Sans SC" panose="020B0200000000000000" charset="-122"/>
            </a:endParaRPr>
          </a:p>
          <a:p>
            <a:pPr algn="l">
              <a:buClrTx/>
              <a:buSzTx/>
              <a:buFontTx/>
            </a:pPr>
            <a:r>
              <a:rPr lang="en-US" sz="2400" b="1">
                <a:solidFill>
                  <a:srgbClr val="446B58"/>
                </a:solidFill>
                <a:latin typeface="Noto Sans SC" panose="020B0200000000000000" charset="-122"/>
                <a:ea typeface="Noto Sans SC" panose="020B0200000000000000" charset="-122"/>
                <a:cs typeface="Noto Sans SC" panose="020B0200000000000000" charset="-122"/>
              </a:rPr>
              <a:t>五是猝死</a:t>
            </a:r>
            <a:endParaRPr lang="en-US" sz="2400" b="1">
              <a:solidFill>
                <a:srgbClr val="446B58"/>
              </a:solidFill>
              <a:latin typeface="Noto Sans SC" panose="020B0200000000000000" charset="-122"/>
              <a:ea typeface="Noto Sans SC" panose="020B0200000000000000" charset="-122"/>
              <a:cs typeface="Noto Sans SC" panose="020B0200000000000000" charset="-122"/>
            </a:endParaRPr>
          </a:p>
          <a:p>
            <a:r>
              <a:rPr lang="en-US" sz="2000">
                <a:solidFill>
                  <a:srgbClr val="595959"/>
                </a:solidFill>
                <a:latin typeface="Noto Sans SC" panose="020B0200000000000000" charset="-122"/>
                <a:ea typeface="Noto Sans SC" panose="020B0200000000000000" charset="-122"/>
                <a:cs typeface="Noto Sans SC" panose="020B0200000000000000" charset="-122"/>
              </a:rPr>
              <a:t>此类型最严重，突发心脏骤停会导致病人死亡，多为心脏局部发生电生理紊乱或起搏、传导功能发生障碍引起严重心律失常所致</a:t>
            </a:r>
            <a:endParaRPr lang="en-US" sz="2000">
              <a:solidFill>
                <a:srgbClr val="595959"/>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2.2　老年冠心病的致病因</a:t>
            </a:r>
            <a:r>
              <a:rPr lang="en-US" sz="3600" b="0" i="0" u="none" strike="noStrike">
                <a:solidFill>
                  <a:srgbClr val="3C373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素</a:t>
            </a:r>
            <a:endParaRPr lang="en-US" sz="1100"/>
          </a:p>
        </p:txBody>
      </p:sp>
      <p:sp>
        <p:nvSpPr>
          <p:cNvPr id="5" name="AutoShape 5"/>
          <p:cNvSpPr/>
          <p:nvPr>
            <p:custDataLst>
              <p:tags r:id="rId1"/>
            </p:custDataLst>
          </p:nvPr>
        </p:nvSpPr>
        <p:spPr>
          <a:xfrm>
            <a:off x="692150" y="184404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692150" y="184404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6150" y="2225040"/>
            <a:ext cx="406400" cy="406400"/>
          </a:xfrm>
          <a:prstGeom prst="rect">
            <a:avLst/>
          </a:prstGeom>
        </p:spPr>
      </p:pic>
      <p:sp>
        <p:nvSpPr>
          <p:cNvPr id="8" name="AutoShape 8"/>
          <p:cNvSpPr/>
          <p:nvPr>
            <p:custDataLst>
              <p:tags r:id="rId6"/>
            </p:custDataLst>
          </p:nvPr>
        </p:nvSpPr>
        <p:spPr>
          <a:xfrm>
            <a:off x="1454150" y="225044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遗传因素</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9" name="Connector 9"/>
          <p:cNvCxnSpPr/>
          <p:nvPr>
            <p:custDataLst>
              <p:tags r:id="rId7"/>
            </p:custDataLst>
          </p:nvPr>
        </p:nvCxnSpPr>
        <p:spPr>
          <a:xfrm rot="-15625">
            <a:off x="946164" y="285369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0" name="AutoShape 10"/>
          <p:cNvSpPr/>
          <p:nvPr>
            <p:custDataLst>
              <p:tags r:id="rId8"/>
            </p:custDataLst>
          </p:nvPr>
        </p:nvSpPr>
        <p:spPr>
          <a:xfrm>
            <a:off x="946150" y="3114040"/>
            <a:ext cx="2794000" cy="18884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有研究证实，家族中有65岁以前的男性或55岁以前的女性发生过冠心病者，其家庭成员更容易患冠心</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1" name="AutoShape 11"/>
          <p:cNvSpPr/>
          <p:nvPr>
            <p:custDataLst>
              <p:tags r:id="rId9"/>
            </p:custDataLst>
          </p:nvPr>
        </p:nvSpPr>
        <p:spPr>
          <a:xfrm>
            <a:off x="4121150" y="184404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2" name="AutoShape 12"/>
          <p:cNvSpPr/>
          <p:nvPr>
            <p:custDataLst>
              <p:tags r:id="rId10"/>
            </p:custDataLst>
          </p:nvPr>
        </p:nvSpPr>
        <p:spPr>
          <a:xfrm>
            <a:off x="4121150" y="184404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11"/>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375150" y="2225040"/>
            <a:ext cx="406400" cy="406400"/>
          </a:xfrm>
          <a:prstGeom prst="rect">
            <a:avLst/>
          </a:prstGeom>
        </p:spPr>
      </p:pic>
      <p:sp>
        <p:nvSpPr>
          <p:cNvPr id="14" name="AutoShape 14"/>
          <p:cNvSpPr/>
          <p:nvPr>
            <p:custDataLst>
              <p:tags r:id="rId14"/>
            </p:custDataLst>
          </p:nvPr>
        </p:nvSpPr>
        <p:spPr>
          <a:xfrm>
            <a:off x="4883150" y="225044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年龄和性别</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15" name="Connector 15"/>
          <p:cNvCxnSpPr/>
          <p:nvPr>
            <p:custDataLst>
              <p:tags r:id="rId15"/>
            </p:custDataLst>
          </p:nvPr>
        </p:nvCxnSpPr>
        <p:spPr>
          <a:xfrm rot="-15625">
            <a:off x="4375164" y="285369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6" name="AutoShape 16"/>
          <p:cNvSpPr/>
          <p:nvPr>
            <p:custDataLst>
              <p:tags r:id="rId16"/>
            </p:custDataLst>
          </p:nvPr>
        </p:nvSpPr>
        <p:spPr>
          <a:xfrm>
            <a:off x="4375150" y="302133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临床研究统计，在40岁以后不管是男性还是女性患上冠心病的几率有所增加</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17" name="AutoShape 17"/>
          <p:cNvSpPr/>
          <p:nvPr>
            <p:custDataLst>
              <p:tags r:id="rId17"/>
            </p:custDataLst>
          </p:nvPr>
        </p:nvSpPr>
        <p:spPr>
          <a:xfrm>
            <a:off x="7550150" y="1844040"/>
            <a:ext cx="3302000" cy="342900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18" name="AutoShape 18"/>
          <p:cNvSpPr/>
          <p:nvPr>
            <p:custDataLst>
              <p:tags r:id="rId18"/>
            </p:custDataLst>
          </p:nvPr>
        </p:nvSpPr>
        <p:spPr>
          <a:xfrm>
            <a:off x="7550150" y="1844040"/>
            <a:ext cx="3302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7804150" y="2225040"/>
            <a:ext cx="406400" cy="406400"/>
          </a:xfrm>
          <a:prstGeom prst="rect">
            <a:avLst/>
          </a:prstGeom>
        </p:spPr>
      </p:pic>
      <p:sp>
        <p:nvSpPr>
          <p:cNvPr id="20" name="AutoShape 20"/>
          <p:cNvSpPr/>
          <p:nvPr>
            <p:custDataLst>
              <p:tags r:id="rId22"/>
            </p:custDataLst>
          </p:nvPr>
        </p:nvSpPr>
        <p:spPr>
          <a:xfrm>
            <a:off x="8312150" y="225044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其他疾病</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21" name="Connector 21"/>
          <p:cNvCxnSpPr/>
          <p:nvPr>
            <p:custDataLst>
              <p:tags r:id="rId23"/>
            </p:custDataLst>
          </p:nvPr>
        </p:nvCxnSpPr>
        <p:spPr>
          <a:xfrm rot="-15625">
            <a:off x="7804164" y="2853690"/>
            <a:ext cx="2794029" cy="1270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2" name="AutoShape 22"/>
          <p:cNvSpPr/>
          <p:nvPr>
            <p:custDataLst>
              <p:tags r:id="rId24"/>
            </p:custDataLst>
          </p:nvPr>
        </p:nvSpPr>
        <p:spPr>
          <a:xfrm>
            <a:off x="7804150" y="3021330"/>
            <a:ext cx="2794000" cy="203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rPr>
              <a:t>高脂血症易引发冠心病，脂质代谢紊乱是冠心病的病因之一，因为胆固醇的升高会使患上冠心病的几率增加3%</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3" name="AutoShape 23"/>
          <p:cNvSpPr/>
          <p:nvPr/>
        </p:nvSpPr>
        <p:spPr>
          <a:xfrm>
            <a:off x="678815" y="1095375"/>
            <a:ext cx="10160000" cy="55880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932815" y="1146175"/>
            <a:ext cx="990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i="0" u="none" strike="noStrike">
                <a:solidFill>
                  <a:srgbClr val="697A5A"/>
                </a:solidFill>
                <a:latin typeface="Noto Sans SC" panose="020B0200000000000000" charset="-122"/>
                <a:ea typeface="Noto Sans SC" panose="020B0200000000000000" charset="-122"/>
                <a:cs typeface="Noto Sans SC" panose="020B0200000000000000" charset="-122"/>
                <a:sym typeface="Noto Sans SC" panose="020B0200000000000000" charset="-122"/>
              </a:rPr>
              <a:t>1．生物环境因素</a:t>
            </a:r>
            <a:endParaRPr lang="en-US" sz="24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5" name="AutoShape 11"/>
          <p:cNvSpPr/>
          <p:nvPr>
            <p:custDataLst>
              <p:tags r:id="rId25"/>
            </p:custDataLst>
          </p:nvPr>
        </p:nvSpPr>
        <p:spPr>
          <a:xfrm>
            <a:off x="692150" y="5366385"/>
            <a:ext cx="10160000" cy="135382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26" name="AutoShape 12"/>
          <p:cNvSpPr/>
          <p:nvPr>
            <p:custDataLst>
              <p:tags r:id="rId26"/>
            </p:custDataLst>
          </p:nvPr>
        </p:nvSpPr>
        <p:spPr>
          <a:xfrm>
            <a:off x="692150" y="5366385"/>
            <a:ext cx="10160000"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sp>
        <p:nvSpPr>
          <p:cNvPr id="31" name="AutoShape 8"/>
          <p:cNvSpPr/>
          <p:nvPr>
            <p:custDataLst>
              <p:tags r:id="rId27"/>
            </p:custDataLst>
          </p:nvPr>
        </p:nvSpPr>
        <p:spPr>
          <a:xfrm>
            <a:off x="1454150" y="548513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a:solidFill>
                  <a:srgbClr val="3C3732"/>
                </a:solidFill>
                <a:latin typeface="Noto Sans SC" panose="020B0200000000000000" charset="-122"/>
                <a:ea typeface="Noto Sans SC" panose="020B0200000000000000" charset="-122"/>
                <a:cs typeface="Noto Sans SC" panose="020B0200000000000000" charset="-122"/>
              </a:rPr>
              <a:t>不良生活习惯</a:t>
            </a:r>
            <a:endParaRPr lang="zh-CN" altLang="en-US" sz="1800" b="1">
              <a:solidFill>
                <a:srgbClr val="3C3732"/>
              </a:solidFill>
              <a:latin typeface="Noto Sans SC" panose="020B0200000000000000" charset="-122"/>
              <a:ea typeface="Noto Sans SC" panose="020B0200000000000000" charset="-122"/>
              <a:cs typeface="Noto Sans SC" panose="020B0200000000000000" charset="-122"/>
            </a:endParaRPr>
          </a:p>
        </p:txBody>
      </p:sp>
      <p:sp>
        <p:nvSpPr>
          <p:cNvPr id="32" name="文本框 31"/>
          <p:cNvSpPr txBox="1"/>
          <p:nvPr/>
        </p:nvSpPr>
        <p:spPr>
          <a:xfrm>
            <a:off x="946150" y="5908675"/>
            <a:ext cx="9779635" cy="645160"/>
          </a:xfrm>
          <a:prstGeom prst="rect">
            <a:avLst/>
          </a:prstGeom>
        </p:spPr>
        <p:txBody>
          <a:bodyPr wrap="square">
            <a:spAutoFit/>
          </a:bodyPr>
          <a:p>
            <a:r>
              <a:rPr lang="zh-CN" altLang="en-US" sz="1800">
                <a:solidFill>
                  <a:srgbClr val="59544F"/>
                </a:solidFill>
                <a:latin typeface="Noto Sans SC" panose="020B0200000000000000" charset="-122"/>
                <a:ea typeface="Noto Sans SC" panose="020B0200000000000000" charset="-122"/>
                <a:cs typeface="Noto Sans SC" panose="020B0200000000000000" charset="-122"/>
              </a:rPr>
              <a:t>这包括吸烟、长期饮酒、活动减少、不健康饮食等。吸烟与高胆固醇血症、高血压并称为世界公认的冠心病三大危险因素，且吸烟是其中唯一可避免的因素</a:t>
            </a:r>
            <a:endParaRPr lang="zh-CN" altLang="en-US" sz="1800">
              <a:solidFill>
                <a:srgbClr val="59544F"/>
              </a:solidFill>
              <a:latin typeface="Noto Sans SC" panose="020B0200000000000000" charset="-122"/>
              <a:ea typeface="Noto Sans SC" panose="020B0200000000000000" charset="-122"/>
              <a:cs typeface="Noto Sans SC" panose="020B0200000000000000" charset="-122"/>
            </a:endParaRPr>
          </a:p>
        </p:txBody>
      </p:sp>
      <p:pic>
        <p:nvPicPr>
          <p:cNvPr id="33" name="Picture 5"/>
          <p:cNvPicPr>
            <a:picLocks noChangeAspect="1"/>
          </p:cNvPicPr>
          <p:nvPr>
            <p:custDataLst>
              <p:tags r:id="rId28"/>
            </p:custDataLst>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946150" y="5535930"/>
            <a:ext cx="406400" cy="406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a:solidFill>
                  <a:srgbClr val="446B58"/>
                </a:solidFill>
                <a:latin typeface="Noto Serif SC" panose="02020200000000000000" charset="-122"/>
                <a:ea typeface="Noto Serif SC" panose="02020200000000000000" charset="-122"/>
                <a:cs typeface="Noto Serif SC" panose="02020200000000000000" charset="-122"/>
                <a:sym typeface="+mn-ea"/>
              </a:rPr>
              <a:t>2．心理社会因素</a:t>
            </a:r>
            <a:endParaRPr lang="zh-CN" altLang="en-US" sz="3600">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5" name="AutoShape 5"/>
          <p:cNvSpPr/>
          <p:nvPr>
            <p:custDataLst>
              <p:tags r:id="rId1"/>
            </p:custDataLst>
          </p:nvPr>
        </p:nvSpPr>
        <p:spPr>
          <a:xfrm>
            <a:off x="1209040" y="2121535"/>
            <a:ext cx="4292600" cy="4341495"/>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42390" y="2375535"/>
            <a:ext cx="528320" cy="406400"/>
          </a:xfrm>
          <a:prstGeom prst="rect">
            <a:avLst/>
          </a:prstGeom>
        </p:spPr>
      </p:pic>
      <p:sp>
        <p:nvSpPr>
          <p:cNvPr id="10" name="AutoShape 10"/>
          <p:cNvSpPr/>
          <p:nvPr>
            <p:custDataLst>
              <p:tags r:id="rId5"/>
            </p:custDataLst>
          </p:nvPr>
        </p:nvSpPr>
        <p:spPr>
          <a:xfrm>
            <a:off x="5998210" y="2121535"/>
            <a:ext cx="5226050" cy="4342130"/>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6"/>
            </p:custDataLst>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35065" y="2375535"/>
            <a:ext cx="476250" cy="406400"/>
          </a:xfrm>
          <a:prstGeom prst="rect">
            <a:avLst/>
          </a:prstGeom>
        </p:spPr>
      </p:pic>
      <p:sp>
        <p:nvSpPr>
          <p:cNvPr id="7" name="AutoShape 7"/>
          <p:cNvSpPr/>
          <p:nvPr>
            <p:custDataLst>
              <p:tags r:id="rId9"/>
            </p:custDataLst>
          </p:nvPr>
        </p:nvSpPr>
        <p:spPr>
          <a:xfrm>
            <a:off x="1698625" y="2690495"/>
            <a:ext cx="3655695" cy="35267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altLang="zh-CN" sz="1800" b="1">
                <a:solidFill>
                  <a:srgbClr val="446B58"/>
                </a:solidFill>
                <a:latin typeface="Noto Sans SC" panose="020B0200000000000000" charset="-122"/>
                <a:ea typeface="Noto Sans SC" panose="020B0200000000000000" charset="-122"/>
                <a:cs typeface="Noto Sans SC" panose="020B0200000000000000" charset="-122"/>
              </a:rPr>
              <a:t>    </a:t>
            </a:r>
            <a:r>
              <a:rPr lang="en-US" altLang="zh-CN" sz="2400" b="1">
                <a:solidFill>
                  <a:srgbClr val="446B58"/>
                </a:solidFill>
                <a:latin typeface="Noto Sans SC" panose="020B0200000000000000" charset="-122"/>
                <a:ea typeface="Noto Sans SC" panose="020B0200000000000000" charset="-122"/>
                <a:cs typeface="Noto Sans SC" panose="020B0200000000000000" charset="-122"/>
              </a:rPr>
              <a:t>   (1)</a:t>
            </a:r>
            <a:r>
              <a:rPr lang="zh-CN" altLang="en-US" sz="2400" b="1">
                <a:solidFill>
                  <a:srgbClr val="446B58"/>
                </a:solidFill>
                <a:latin typeface="Noto Sans SC" panose="020B0200000000000000" charset="-122"/>
                <a:ea typeface="Noto Sans SC" panose="020B0200000000000000" charset="-122"/>
                <a:cs typeface="Noto Sans SC" panose="020B0200000000000000" charset="-122"/>
              </a:rPr>
              <a:t>应激因素</a:t>
            </a:r>
            <a:endParaRPr lang="zh-CN" altLang="en-US" sz="1800" b="1">
              <a:solidFill>
                <a:srgbClr val="446B58"/>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en-US" sz="1800">
                <a:solidFill>
                  <a:srgbClr val="595959"/>
                </a:solidFill>
                <a:latin typeface="Noto Sans SC" panose="020B0200000000000000" charset="-122"/>
                <a:ea typeface="Noto Sans SC" panose="020B0200000000000000" charset="-122"/>
                <a:cs typeface="Noto Sans SC" panose="020B0200000000000000" charset="-122"/>
              </a:rPr>
              <a:t>冠心病的流行病学研究认为:大约40%的动脉硬化病人没有高血</a:t>
            </a:r>
            <a:endParaRPr lang="en-US" sz="18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en-US" sz="1800">
                <a:solidFill>
                  <a:srgbClr val="595959"/>
                </a:solidFill>
                <a:latin typeface="Noto Sans SC" panose="020B0200000000000000" charset="-122"/>
                <a:ea typeface="Noto Sans SC" panose="020B0200000000000000" charset="-122"/>
                <a:cs typeface="Noto Sans SC" panose="020B0200000000000000" charset="-122"/>
              </a:rPr>
              <a:t>压、高血脂、吸烟等危险因素，之所以患冠心病与其精神应激有关。与冠心病有关的应激因素包括社会经济状况、工作条件、婚姻冲突等，如亲人离世、生活环境改变、工作压力增大等。长期的不良应激因素刺激可加速动脉硬化及粥样斑块的形成，促使冠心病的发生。</a:t>
            </a:r>
            <a:endParaRPr lang="en-US" sz="1800">
              <a:solidFill>
                <a:srgbClr val="595959"/>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endParaRPr lang="zh-CN" altLang="en-US" sz="1800" b="1">
              <a:solidFill>
                <a:srgbClr val="446B58"/>
              </a:solidFill>
              <a:latin typeface="Noto Sans SC" panose="020B0200000000000000" charset="-122"/>
              <a:ea typeface="Noto Sans SC" panose="020B0200000000000000" charset="-122"/>
              <a:cs typeface="Noto Sans SC" panose="020B0200000000000000" charset="-122"/>
            </a:endParaRPr>
          </a:p>
        </p:txBody>
      </p:sp>
      <p:sp>
        <p:nvSpPr>
          <p:cNvPr id="20" name="AutoShape 20"/>
          <p:cNvSpPr/>
          <p:nvPr/>
        </p:nvSpPr>
        <p:spPr>
          <a:xfrm>
            <a:off x="809625" y="1094105"/>
            <a:ext cx="10414000" cy="762000"/>
          </a:xfrm>
          <a:prstGeom prst="roundRect">
            <a:avLst>
              <a:gd name="adj" fmla="val 10000"/>
            </a:avLst>
          </a:prstGeom>
          <a:solidFill>
            <a:srgbClr val="ECF2EF">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21"/>
          <p:cNvSpPr/>
          <p:nvPr/>
        </p:nvSpPr>
        <p:spPr>
          <a:xfrm>
            <a:off x="809625" y="1221105"/>
            <a:ext cx="1016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b="1" i="0" u="none" strike="noStrike">
                <a:solidFill>
                  <a:srgbClr val="446B58"/>
                </a:solidFill>
                <a:latin typeface="Noto Sans SC" panose="020B0200000000000000" charset="-122"/>
                <a:ea typeface="Noto Sans SC" panose="020B0200000000000000" charset="-122"/>
                <a:cs typeface="Noto Sans SC" panose="020B0200000000000000" charset="-122"/>
                <a:sym typeface="Noto Sans SC" panose="020B0200000000000000" charset="-122"/>
              </a:rPr>
              <a:t>💡 关键启示：</a:t>
            </a:r>
            <a:r>
              <a:rPr lang="en-US" sz="1800">
                <a:solidFill>
                  <a:srgbClr val="595959"/>
                </a:solidFill>
                <a:latin typeface="Noto Sans SC" panose="020B0200000000000000" charset="-122"/>
                <a:ea typeface="Noto Sans SC" panose="020B0200000000000000" charset="-122"/>
                <a:cs typeface="Noto Sans SC" panose="020B0200000000000000" charset="-122"/>
              </a:rPr>
              <a:t>研究发现，西方发达国家冠心病的发病率高于发展中国家，城市居民高于农村，脑力劳动者，这些结果间接证明了心理社会因素与冠心病发生直接的密切联系</a:t>
            </a:r>
            <a:endParaRPr lang="en-US" sz="1800">
              <a:solidFill>
                <a:srgbClr val="595959"/>
              </a:solidFill>
              <a:latin typeface="Noto Sans SC" panose="020B0200000000000000" charset="-122"/>
              <a:ea typeface="Noto Sans SC" panose="020B0200000000000000" charset="-122"/>
              <a:cs typeface="Noto Sans SC" panose="020B0200000000000000" charset="-122"/>
            </a:endParaRPr>
          </a:p>
        </p:txBody>
      </p:sp>
      <p:sp>
        <p:nvSpPr>
          <p:cNvPr id="8" name="文本框 7"/>
          <p:cNvSpPr txBox="1"/>
          <p:nvPr/>
        </p:nvSpPr>
        <p:spPr>
          <a:xfrm>
            <a:off x="6896100" y="2442210"/>
            <a:ext cx="4177030" cy="3775075"/>
          </a:xfrm>
          <a:prstGeom prst="rect">
            <a:avLst/>
          </a:prstGeom>
          <a:noFill/>
        </p:spPr>
        <p:txBody>
          <a:bodyPr wrap="square" rtlCol="0" anchor="t">
            <a:noAutofit/>
          </a:bodyPr>
          <a:p>
            <a:pPr marL="0" indent="0" algn="l">
              <a:lnSpc>
                <a:spcPct val="125000"/>
              </a:lnSpc>
              <a:defRPr/>
            </a:pPr>
            <a:r>
              <a:rPr lang="zh-CN" altLang="en-US" sz="2400" b="1">
                <a:solidFill>
                  <a:srgbClr val="446B58"/>
                </a:solidFill>
                <a:latin typeface="Noto Sans SC" panose="020B0200000000000000" charset="-122"/>
                <a:ea typeface="Noto Sans SC" panose="020B0200000000000000" charset="-122"/>
                <a:cs typeface="Noto Sans SC" panose="020B0200000000000000" charset="-122"/>
                <a:sym typeface="+mn-ea"/>
              </a:rPr>
              <a:t>(2)个性心理</a:t>
            </a:r>
            <a:endParaRPr lang="zh-CN" altLang="en-US" sz="2400" b="1">
              <a:solidFill>
                <a:srgbClr val="446B58"/>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endParaRPr lang="zh-CN" altLang="en-US" sz="2400" b="1">
              <a:solidFill>
                <a:srgbClr val="446B58"/>
              </a:solidFill>
              <a:latin typeface="Noto Sans SC" panose="020B0200000000000000" charset="-122"/>
              <a:ea typeface="Noto Sans SC" panose="020B0200000000000000" charset="-122"/>
              <a:cs typeface="Noto Sans SC" panose="020B0200000000000000" charset="-122"/>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个性行为与疾病之间关系密切，性格直接或间接影响个体的生理和心理健康。有关研究表明，A型行为占心血管疾病人数的85%，冠心病的发生也与A型</a:t>
            </a:r>
            <a:r>
              <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rPr>
              <a:t>行为关系密切</a:t>
            </a:r>
            <a:endParaRPr lang="zh-CN" altLang="en-US" sz="2000">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16000" y="146050"/>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3C5949"/>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2.4　老年冠心病的心理护理</a:t>
            </a:r>
            <a:endParaRPr lang="en-US" sz="1100"/>
          </a:p>
        </p:txBody>
      </p:sp>
      <p:sp>
        <p:nvSpPr>
          <p:cNvPr id="3" name="AutoShape 3"/>
          <p:cNvSpPr/>
          <p:nvPr>
            <p:custDataLst>
              <p:tags r:id="rId1"/>
            </p:custDataLst>
          </p:nvPr>
        </p:nvSpPr>
        <p:spPr>
          <a:xfrm>
            <a:off x="996950" y="1504950"/>
            <a:ext cx="9896475" cy="1835785"/>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15"/>
          <p:cNvSpPr/>
          <p:nvPr>
            <p:custDataLst>
              <p:tags r:id="rId2"/>
            </p:custDataLst>
          </p:nvPr>
        </p:nvSpPr>
        <p:spPr>
          <a:xfrm>
            <a:off x="996950" y="2315845"/>
            <a:ext cx="10710545" cy="1682750"/>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9" name="AutoShape 15"/>
          <p:cNvSpPr/>
          <p:nvPr>
            <p:custDataLst>
              <p:tags r:id="rId3"/>
            </p:custDataLst>
          </p:nvPr>
        </p:nvSpPr>
        <p:spPr>
          <a:xfrm>
            <a:off x="1016000" y="944245"/>
            <a:ext cx="10691495" cy="120840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8" name="AutoShape 15"/>
          <p:cNvSpPr/>
          <p:nvPr>
            <p:custDataLst>
              <p:tags r:id="rId4"/>
            </p:custDataLst>
          </p:nvPr>
        </p:nvSpPr>
        <p:spPr>
          <a:xfrm>
            <a:off x="894715" y="4161790"/>
            <a:ext cx="10813415" cy="120840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10" name="AutoShape 15"/>
          <p:cNvSpPr/>
          <p:nvPr>
            <p:custDataLst>
              <p:tags r:id="rId5"/>
            </p:custDataLst>
          </p:nvPr>
        </p:nvSpPr>
        <p:spPr>
          <a:xfrm>
            <a:off x="894715" y="5533390"/>
            <a:ext cx="10812145" cy="1208405"/>
          </a:xfrm>
          <a:prstGeom prst="roundRect">
            <a:avLst>
              <a:gd name="adj" fmla="val 50000"/>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sp>
        <p:nvSpPr>
          <p:cNvPr id="6" name="文本框 5"/>
          <p:cNvSpPr txBox="1"/>
          <p:nvPr/>
        </p:nvSpPr>
        <p:spPr>
          <a:xfrm>
            <a:off x="1152525" y="875665"/>
            <a:ext cx="10555605" cy="5107305"/>
          </a:xfrm>
          <a:prstGeom prst="rect">
            <a:avLst/>
          </a:prstGeom>
        </p:spPr>
        <p:txBody>
          <a:bodyPr wrap="square">
            <a:noAutofit/>
          </a:bodyPr>
          <a:p>
            <a:r>
              <a:rPr lang="en-US" sz="2400" b="1">
                <a:solidFill>
                  <a:srgbClr val="444444"/>
                </a:solidFill>
                <a:latin typeface="Noto Sans SC" panose="020B0200000000000000" charset="-122"/>
                <a:ea typeface="Noto Sans SC" panose="020B0200000000000000" charset="-122"/>
                <a:cs typeface="Noto Sans SC" panose="020B0200000000000000" charset="-122"/>
              </a:rPr>
              <a:t>1．整合A型行为</a:t>
            </a:r>
            <a:r>
              <a:rPr lang="zh-CN" altLang="en-US" sz="2400">
                <a:solidFill>
                  <a:srgbClr val="231F20"/>
                </a:solidFill>
                <a:latin typeface="汉仪中宋简"/>
                <a:ea typeface="汉仪中宋简"/>
              </a:rPr>
              <a:t> </a:t>
            </a:r>
            <a:endParaRPr lang="zh-CN" altLang="en-US" sz="2400">
              <a:solidFill>
                <a:srgbClr val="231F20"/>
              </a:solidFill>
              <a:latin typeface="汉仪中宋简"/>
              <a:ea typeface="汉仪中宋简"/>
            </a:endParaRPr>
          </a:p>
          <a:p>
            <a:r>
              <a:rPr lang="en-US" altLang="zh-CN" sz="2400">
                <a:solidFill>
                  <a:srgbClr val="231F20"/>
                </a:solidFill>
                <a:latin typeface="Times New Roman" panose="02020603050405020304"/>
                <a:ea typeface="Times New Roman" panose="02020603050405020304"/>
              </a:rPr>
              <a:t>A</a:t>
            </a:r>
            <a:r>
              <a:rPr lang="zh-CN" altLang="en-US" sz="2400">
                <a:solidFill>
                  <a:srgbClr val="231F20"/>
                </a:solidFill>
                <a:latin typeface="汉仪书宋二简"/>
                <a:ea typeface="汉仪书宋二简"/>
              </a:rPr>
              <a:t>型行为和冠心病密切相关，已有研究表明，整合</a:t>
            </a:r>
            <a:r>
              <a:rPr lang="en-US" altLang="zh-CN" sz="2400">
                <a:solidFill>
                  <a:srgbClr val="231F20"/>
                </a:solidFill>
                <a:latin typeface="Times New Roman" panose="02020603050405020304"/>
                <a:ea typeface="Times New Roman" panose="02020603050405020304"/>
              </a:rPr>
              <a:t>A</a:t>
            </a:r>
            <a:r>
              <a:rPr lang="zh-CN" altLang="en-US" sz="2400">
                <a:solidFill>
                  <a:srgbClr val="231F20"/>
                </a:solidFill>
                <a:latin typeface="汉仪书宋二简"/>
                <a:ea typeface="汉仪书宋二简"/>
              </a:rPr>
              <a:t>型行为可以减少冠心病的发病率。</a:t>
            </a:r>
            <a:endParaRPr lang="zh-CN" altLang="en-US" sz="2400">
              <a:solidFill>
                <a:srgbClr val="231F20"/>
              </a:solidFill>
              <a:latin typeface="汉仪书宋二简"/>
              <a:ea typeface="汉仪书宋二简"/>
            </a:endParaRPr>
          </a:p>
          <a:p>
            <a:endParaRPr lang="zh-CN" altLang="en-US" sz="2400">
              <a:solidFill>
                <a:srgbClr val="231F20"/>
              </a:solidFill>
              <a:latin typeface="汉仪书宋二简"/>
              <a:ea typeface="汉仪书宋二简"/>
            </a:endParaRPr>
          </a:p>
          <a:p>
            <a:r>
              <a:rPr lang="en-US" sz="2400" b="1">
                <a:solidFill>
                  <a:srgbClr val="444444"/>
                </a:solidFill>
                <a:latin typeface="Noto Sans SC" panose="020B0200000000000000" charset="-122"/>
                <a:ea typeface="Noto Sans SC" panose="020B0200000000000000" charset="-122"/>
                <a:cs typeface="Noto Sans SC" panose="020B0200000000000000" charset="-122"/>
              </a:rPr>
              <a:t>2．减少心理应激源的刺激，调节不良情绪</a:t>
            </a:r>
            <a:endParaRPr lang="en-US" sz="2400" b="1">
              <a:solidFill>
                <a:srgbClr val="444444"/>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当冠心病患者遇到重大生活事件，如社会经济状况发生改变、亲友生病或离世、婚姻家庭冲突等应激事件时，情绪会出现大的波动，容易出现激动、愤怒、焦虑、抑郁等负面情绪，而这些负面情绪可促使疾病发生发展</a:t>
            </a:r>
            <a:endParaRPr lang="zh-CN" altLang="en-US" sz="2400">
              <a:solidFill>
                <a:srgbClr val="231F20"/>
              </a:solidFill>
              <a:latin typeface="汉仪书宋二简"/>
              <a:ea typeface="汉仪书宋二简"/>
            </a:endParaRPr>
          </a:p>
          <a:p>
            <a:endParaRPr lang="zh-CN" altLang="en-US" sz="2400">
              <a:solidFill>
                <a:srgbClr val="231F20"/>
              </a:solidFill>
              <a:latin typeface="汉仪书宋二简"/>
              <a:ea typeface="汉仪书宋二简"/>
            </a:endParaRPr>
          </a:p>
          <a:p>
            <a:pPr algn="l">
              <a:buClrTx/>
              <a:buSzTx/>
              <a:buFontTx/>
            </a:pPr>
            <a:r>
              <a:rPr lang="en-US" sz="2400" b="1">
                <a:solidFill>
                  <a:srgbClr val="444444"/>
                </a:solidFill>
                <a:latin typeface="Noto Sans SC" panose="020B0200000000000000" charset="-122"/>
                <a:ea typeface="Noto Sans SC" panose="020B0200000000000000" charset="-122"/>
                <a:cs typeface="Noto Sans SC" panose="020B0200000000000000" charset="-122"/>
              </a:rPr>
              <a:t>3．建立良好的社会支持系统</a:t>
            </a:r>
            <a:endParaRPr lang="en-US" sz="2400" b="1">
              <a:solidFill>
                <a:srgbClr val="444444"/>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良好的社会支持系统在老年冠心病患者的康复中起着重要的作用。应帮助老年人学会遇事心平气和，不能随意发脾气；要宽以待人，保持人际之间的融洽</a:t>
            </a:r>
            <a:endParaRPr lang="zh-CN" altLang="en-US" sz="2400">
              <a:solidFill>
                <a:srgbClr val="231F20"/>
              </a:solidFill>
              <a:latin typeface="汉仪书宋二简"/>
              <a:ea typeface="汉仪书宋二简"/>
            </a:endParaRPr>
          </a:p>
          <a:p>
            <a:endParaRPr lang="zh-CN" altLang="en-US" sz="2400">
              <a:solidFill>
                <a:srgbClr val="231F20"/>
              </a:solidFill>
              <a:latin typeface="汉仪书宋二简"/>
              <a:ea typeface="汉仪书宋二简"/>
            </a:endParaRPr>
          </a:p>
          <a:p>
            <a:pPr algn="l">
              <a:buClrTx/>
              <a:buSzTx/>
              <a:buFontTx/>
            </a:pPr>
            <a:r>
              <a:rPr lang="en-US" sz="2400" b="1">
                <a:solidFill>
                  <a:srgbClr val="444444"/>
                </a:solidFill>
                <a:latin typeface="Noto Sans SC" panose="020B0200000000000000" charset="-122"/>
                <a:ea typeface="Noto Sans SC" panose="020B0200000000000000" charset="-122"/>
                <a:cs typeface="Noto Sans SC" panose="020B0200000000000000" charset="-122"/>
              </a:rPr>
              <a:t>4．掌握自我监测和调节的方法</a:t>
            </a:r>
            <a:endParaRPr lang="en-US" sz="2400" b="1">
              <a:solidFill>
                <a:srgbClr val="444444"/>
              </a:solidFill>
              <a:latin typeface="Noto Sans SC" panose="020B0200000000000000" charset="-122"/>
              <a:ea typeface="Noto Sans SC" panose="020B0200000000000000" charset="-122"/>
              <a:cs typeface="Noto Sans SC" panose="020B0200000000000000" charset="-122"/>
            </a:endParaRPr>
          </a:p>
          <a:p>
            <a:r>
              <a:rPr lang="zh-CN" altLang="en-US" sz="2400">
                <a:solidFill>
                  <a:srgbClr val="231F20"/>
                </a:solidFill>
                <a:latin typeface="汉仪书宋二简"/>
                <a:ea typeface="汉仪书宋二简"/>
              </a:rPr>
              <a:t>鼓励老年人了解疾病相关知识，一旦出现胸闷、气短等症状时可以报告医生或及时服用硝酸甘油等药物</a:t>
            </a:r>
            <a:endParaRPr lang="zh-CN" altLang="en-US" sz="2400">
              <a:solidFill>
                <a:srgbClr val="231F20"/>
              </a:solidFill>
              <a:latin typeface="汉仪书宋二简"/>
              <a:ea typeface="汉仪书宋二简"/>
            </a:endParaRPr>
          </a:p>
        </p:txBody>
      </p:sp>
      <p:pic>
        <p:nvPicPr>
          <p:cNvPr id="4" name="Picture 4"/>
          <p:cNvPicPr>
            <a:picLocks noChangeAspect="1"/>
          </p:cNvPicPr>
          <p:nvPr>
            <p:custDataLst>
              <p:tags r:id="rId6"/>
            </p:custDataLst>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0550" y="1283335"/>
            <a:ext cx="406400" cy="4064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35795" y="-1302385"/>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40435" y="221615"/>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2.5　老年冠心病的对症护理和健康指导</a:t>
            </a:r>
            <a:endParaRPr lang="en-US" sz="1100"/>
          </a:p>
        </p:txBody>
      </p:sp>
      <p:sp>
        <p:nvSpPr>
          <p:cNvPr id="5" name="AutoShape 5"/>
          <p:cNvSpPr/>
          <p:nvPr/>
        </p:nvSpPr>
        <p:spPr>
          <a:xfrm>
            <a:off x="1143000" y="1079500"/>
            <a:ext cx="10160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000">
                <a:solidFill>
                  <a:srgbClr val="555555"/>
                </a:solidFill>
                <a:latin typeface="Noto Sans SC" panose="020B0200000000000000" charset="-122"/>
                <a:ea typeface="Noto Sans SC" panose="020B0200000000000000" charset="-122"/>
                <a:cs typeface="Noto Sans SC" panose="020B0200000000000000" charset="-122"/>
              </a:rPr>
              <a:t>1．老年冠心病的对症护理</a:t>
            </a:r>
            <a:endParaRPr lang="en-US" sz="2000">
              <a:solidFill>
                <a:srgbClr val="555555"/>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defRPr/>
            </a:pPr>
            <a:r>
              <a:rPr lang="en-US" sz="2000">
                <a:solidFill>
                  <a:srgbClr val="555555"/>
                </a:solidFill>
                <a:latin typeface="Noto Sans SC" panose="020B0200000000000000" charset="-122"/>
                <a:ea typeface="Noto Sans SC" panose="020B0200000000000000" charset="-122"/>
                <a:cs typeface="Noto Sans SC" panose="020B0200000000000000" charset="-122"/>
              </a:rPr>
              <a:t>针对患有冠心病的老年人，还应做好对症护理。</a:t>
            </a:r>
            <a:endParaRPr lang="en-US" sz="20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6" name="AutoShape 6"/>
          <p:cNvSpPr/>
          <p:nvPr>
            <p:custDataLst>
              <p:tags r:id="rId1"/>
            </p:custDataLst>
          </p:nvPr>
        </p:nvSpPr>
        <p:spPr>
          <a:xfrm>
            <a:off x="1016000" y="198755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082800"/>
            <a:ext cx="406400" cy="406400"/>
          </a:xfrm>
          <a:prstGeom prst="rect">
            <a:avLst/>
          </a:prstGeom>
        </p:spPr>
      </p:pic>
      <p:sp>
        <p:nvSpPr>
          <p:cNvPr id="8" name="AutoShape 8"/>
          <p:cNvSpPr/>
          <p:nvPr>
            <p:custDataLst>
              <p:tags r:id="rId5"/>
            </p:custDataLst>
          </p:nvPr>
        </p:nvSpPr>
        <p:spPr>
          <a:xfrm>
            <a:off x="1841500" y="20828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en-US" sz="1800" b="1">
                <a:solidFill>
                  <a:srgbClr val="444444"/>
                </a:solidFill>
                <a:latin typeface="Noto Sans SC" panose="020B0200000000000000" charset="-122"/>
                <a:ea typeface="Noto Sans SC" panose="020B0200000000000000" charset="-122"/>
                <a:cs typeface="Noto Sans SC" panose="020B0200000000000000" charset="-122"/>
              </a:rPr>
              <a:t>注意休息，适量运动</a:t>
            </a:r>
            <a:endParaRPr lang="zh-CN" altLang="en-US" sz="1100"/>
          </a:p>
        </p:txBody>
      </p:sp>
      <p:sp>
        <p:nvSpPr>
          <p:cNvPr id="9" name="AutoShape 9"/>
          <p:cNvSpPr/>
          <p:nvPr>
            <p:custDataLst>
              <p:tags r:id="rId6"/>
            </p:custDataLst>
          </p:nvPr>
        </p:nvSpPr>
        <p:spPr>
          <a:xfrm>
            <a:off x="1169035" y="26035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冠心病患者需要多休息，特别是急性期患者需绝对卧床休息。病情稳定后方可在床上、床边、室内、室外活动，逐步增大活动范围及活动量</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custDataLst>
              <p:tags r:id="rId7"/>
            </p:custDataLst>
          </p:nvPr>
        </p:nvSpPr>
        <p:spPr>
          <a:xfrm>
            <a:off x="6371590" y="200914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553200" y="2108200"/>
            <a:ext cx="406400" cy="406400"/>
          </a:xfrm>
          <a:prstGeom prst="rect">
            <a:avLst/>
          </a:prstGeom>
        </p:spPr>
      </p:pic>
      <p:sp>
        <p:nvSpPr>
          <p:cNvPr id="12" name="AutoShape 12"/>
          <p:cNvSpPr/>
          <p:nvPr>
            <p:custDataLst>
              <p:tags r:id="rId11"/>
            </p:custDataLst>
          </p:nvPr>
        </p:nvSpPr>
        <p:spPr>
          <a:xfrm>
            <a:off x="7124700" y="21082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en-US" sz="1800" b="1">
                <a:solidFill>
                  <a:srgbClr val="444444"/>
                </a:solidFill>
                <a:latin typeface="Noto Sans SC" panose="020B0200000000000000" charset="-122"/>
                <a:ea typeface="Noto Sans SC" panose="020B0200000000000000" charset="-122"/>
                <a:cs typeface="Noto Sans SC" panose="020B0200000000000000" charset="-122"/>
              </a:rPr>
              <a:t>合理饮食，避免便秘</a:t>
            </a:r>
            <a:endParaRPr lang="zh-CN" altLang="en-US" sz="1100"/>
          </a:p>
        </p:txBody>
      </p:sp>
      <p:sp>
        <p:nvSpPr>
          <p:cNvPr id="13" name="AutoShape 13"/>
          <p:cNvSpPr/>
          <p:nvPr>
            <p:custDataLst>
              <p:tags r:id="rId12"/>
            </p:custDataLst>
          </p:nvPr>
        </p:nvSpPr>
        <p:spPr>
          <a:xfrm>
            <a:off x="6553200" y="26035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合理饮食可使冠心病危险性降低，因此老年冠心病患者应平衡膳食营养，避免摄入过多热量</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custDataLst>
              <p:tags r:id="rId13"/>
            </p:custDataLst>
          </p:nvPr>
        </p:nvSpPr>
        <p:spPr>
          <a:xfrm>
            <a:off x="1016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pic>
        <p:nvPicPr>
          <p:cNvPr id="15" name="Picture 15"/>
          <p:cNvPicPr>
            <a:picLocks noChangeAspect="1"/>
          </p:cNvPicPr>
          <p:nvPr>
            <p:custDataLst>
              <p:tags r:id="rId14"/>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69035" y="4527550"/>
            <a:ext cx="406400" cy="406400"/>
          </a:xfrm>
          <a:prstGeom prst="rect">
            <a:avLst/>
          </a:prstGeom>
        </p:spPr>
      </p:pic>
      <p:sp>
        <p:nvSpPr>
          <p:cNvPr id="18" name="AutoShape 18"/>
          <p:cNvSpPr/>
          <p:nvPr>
            <p:custDataLst>
              <p:tags r:id="rId17"/>
            </p:custDataLst>
          </p:nvPr>
        </p:nvSpPr>
        <p:spPr>
          <a:xfrm>
            <a:off x="6350000" y="4381500"/>
            <a:ext cx="5207000" cy="1714500"/>
          </a:xfrm>
          <a:prstGeom prst="roundRect">
            <a:avLst>
              <a:gd name="adj" fmla="val 0"/>
            </a:avLst>
          </a:prstGeom>
          <a:solidFill>
            <a:srgbClr val="8AB09A">
              <a:alpha val="8000"/>
            </a:srgbClr>
          </a:solidFill>
          <a:ln w="12700" cap="flat" cmpd="sng">
            <a:solidFill>
              <a:srgbClr val="8AB09A">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8"/>
            </p:custDataLst>
          </p:nvPr>
        </p:nvSpPr>
        <p:spPr>
          <a:xfrm>
            <a:off x="7010400" y="455295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加强对患者的用药指导</a:t>
            </a:r>
            <a:endParaRPr lang="en-US" sz="1100"/>
          </a:p>
        </p:txBody>
      </p:sp>
      <p:sp>
        <p:nvSpPr>
          <p:cNvPr id="17" name="AutoShape 17"/>
          <p:cNvSpPr/>
          <p:nvPr>
            <p:custDataLst>
              <p:tags r:id="rId19"/>
            </p:custDataLst>
          </p:nvPr>
        </p:nvSpPr>
        <p:spPr>
          <a:xfrm>
            <a:off x="1270000" y="51689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800">
                <a:solidFill>
                  <a:srgbClr val="555555"/>
                </a:solidFill>
                <a:latin typeface="Noto Sans SC" panose="020B0200000000000000" charset="-122"/>
                <a:ea typeface="Noto Sans SC" panose="020B0200000000000000" charset="-122"/>
                <a:cs typeface="Noto Sans SC" panose="020B0200000000000000" charset="-122"/>
              </a:rPr>
              <a:t>应严密观察冠心病患者的病情，测量心率、血压、脉搏、呼吸、体温等，并做好详细记录</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pic>
        <p:nvPicPr>
          <p:cNvPr id="19" name="Picture 19"/>
          <p:cNvPicPr>
            <a:picLocks noChangeAspect="1"/>
          </p:cNvPicPr>
          <p:nvPr>
            <p:custDataLst>
              <p:tags r:id="rId20"/>
            </p:custDataLst>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604000" y="4610100"/>
            <a:ext cx="406400" cy="406400"/>
          </a:xfrm>
          <a:prstGeom prst="rect">
            <a:avLst/>
          </a:prstGeom>
        </p:spPr>
      </p:pic>
      <p:sp>
        <p:nvSpPr>
          <p:cNvPr id="21" name="AutoShape 21"/>
          <p:cNvSpPr/>
          <p:nvPr>
            <p:custDataLst>
              <p:tags r:id="rId23"/>
            </p:custDataLst>
          </p:nvPr>
        </p:nvSpPr>
        <p:spPr>
          <a:xfrm>
            <a:off x="6604000" y="5168900"/>
            <a:ext cx="4699000" cy="692785"/>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1800">
                <a:solidFill>
                  <a:srgbClr val="555555"/>
                </a:solidFill>
                <a:latin typeface="Noto Sans SC" panose="020B0200000000000000" charset="-122"/>
                <a:ea typeface="Noto Sans SC" panose="020B0200000000000000" charset="-122"/>
                <a:cs typeface="Noto Sans SC" panose="020B0200000000000000" charset="-122"/>
              </a:rPr>
              <a:t>冠心病治疗以药物治疗最为普遍，药物可以改善冠状动脉的血供，降低心肌耗氧量，减轻症状和缺血发作，治疗动脉粥样硬化，预防心梗和猝死</a:t>
            </a:r>
            <a:endParaRPr lang="en-US" sz="1800">
              <a:solidFill>
                <a:srgbClr val="555555"/>
              </a:solidFill>
              <a:latin typeface="Noto Sans SC" panose="020B0200000000000000" charset="-122"/>
              <a:ea typeface="Noto Sans SC" panose="020B0200000000000000" charset="-122"/>
              <a:cs typeface="Noto Sans SC" panose="020B0200000000000000" charset="-122"/>
            </a:endParaRPr>
          </a:p>
        </p:txBody>
      </p:sp>
      <p:sp>
        <p:nvSpPr>
          <p:cNvPr id="22" name="AutoShape 12"/>
          <p:cNvSpPr/>
          <p:nvPr>
            <p:custDataLst>
              <p:tags r:id="rId24"/>
            </p:custDataLst>
          </p:nvPr>
        </p:nvSpPr>
        <p:spPr>
          <a:xfrm>
            <a:off x="1651000" y="447802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做好病情观察和监护</a:t>
            </a:r>
            <a:endParaRPr lang="en-US" sz="1100"/>
          </a:p>
        </p:txBody>
      </p:sp>
      <p:cxnSp>
        <p:nvCxnSpPr>
          <p:cNvPr id="20" name="Connector 8"/>
          <p:cNvCxnSpPr/>
          <p:nvPr>
            <p:custDataLst>
              <p:tags r:id="rId25"/>
            </p:custDataLst>
          </p:nvPr>
        </p:nvCxnSpPr>
        <p:spPr>
          <a:xfrm>
            <a:off x="1034389" y="3982764"/>
            <a:ext cx="10542270" cy="21590"/>
          </a:xfrm>
          <a:prstGeom prst="straightConnector1">
            <a:avLst/>
          </a:prstGeom>
          <a:solidFill>
            <a:srgbClr val="DEE0E3">
              <a:alpha val="100000"/>
            </a:srgbClr>
          </a:solidFill>
          <a:ln w="12700" cap="flat" cmpd="sng">
            <a:solidFill>
              <a:srgbClr val="8AAC95">
                <a:alpha val="50000"/>
              </a:srgbClr>
            </a:solidFill>
            <a:prstDash val="dash"/>
            <a:round/>
            <a:headEnd type="none" w="med" len="med"/>
            <a:tailEnd type="none" w="med" len="med"/>
          </a:ln>
        </p:spPr>
      </p:cxn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36.1,&quot;left&quot;:53,&quot;top&quot;:79.1,&quot;width&quot;:801.5}"/>
</p:tagLst>
</file>

<file path=ppt/tags/tag101.xml><?xml version="1.0" encoding="utf-8"?>
<p:tagLst xmlns:p="http://schemas.openxmlformats.org/presentationml/2006/main">
  <p:tag name="KSO_WM_DIAGRAM_VIRTUALLY_FRAME" val="{&quot;height&quot;:336.1,&quot;left&quot;:53,&quot;top&quot;:79.1,&quot;width&quot;:801.5}"/>
</p:tagLst>
</file>

<file path=ppt/tags/tag102.xml><?xml version="1.0" encoding="utf-8"?>
<p:tagLst xmlns:p="http://schemas.openxmlformats.org/presentationml/2006/main">
  <p:tag name="KSO_WM_DIAGRAM_VIRTUALLY_FRAME" val="{&quot;height&quot;:336.1,&quot;left&quot;:53,&quot;top&quot;:79.1,&quot;width&quot;:801.5}"/>
</p:tagLst>
</file>

<file path=ppt/tags/tag103.xml><?xml version="1.0" encoding="utf-8"?>
<p:tagLst xmlns:p="http://schemas.openxmlformats.org/presentationml/2006/main">
  <p:tag name="KSO_WM_DIAGRAM_VIRTUALLY_FRAME" val="{&quot;height&quot;:336.1,&quot;left&quot;:53,&quot;top&quot;:79.1,&quot;width&quot;:801.5}"/>
</p:tagLst>
</file>

<file path=ppt/tags/tag104.xml><?xml version="1.0" encoding="utf-8"?>
<p:tagLst xmlns:p="http://schemas.openxmlformats.org/presentationml/2006/main">
  <p:tag name="KSO_WM_DIAGRAM_VIRTUALLY_FRAME" val="{&quot;height&quot;:336.1,&quot;left&quot;:53,&quot;top&quot;:79.1,&quot;width&quot;:801.5}"/>
</p:tagLst>
</file>

<file path=ppt/tags/tag105.xml><?xml version="1.0" encoding="utf-8"?>
<p:tagLst xmlns:p="http://schemas.openxmlformats.org/presentationml/2006/main">
  <p:tag name="KSO_WM_DIAGRAM_VIRTUALLY_FRAME" val="{&quot;height&quot;:336.1,&quot;left&quot;:53,&quot;top&quot;:79.1,&quot;width&quot;:801.5}"/>
</p:tagLst>
</file>

<file path=ppt/tags/tag106.xml><?xml version="1.0" encoding="utf-8"?>
<p:tagLst xmlns:p="http://schemas.openxmlformats.org/presentationml/2006/main">
  <p:tag name="KSO_WM_DIAGRAM_VIRTUALLY_FRAME" val="{&quot;height&quot;:336.1,&quot;left&quot;:53,&quot;top&quot;:79.1,&quot;width&quot;:801.5}"/>
</p:tagLst>
</file>

<file path=ppt/tags/tag107.xml><?xml version="1.0" encoding="utf-8"?>
<p:tagLst xmlns:p="http://schemas.openxmlformats.org/presentationml/2006/main">
  <p:tag name="KSO_WM_DIAGRAM_VIRTUALLY_FRAME" val="{&quot;height&quot;:336.1,&quot;left&quot;:53,&quot;top&quot;:79.1,&quot;width&quot;:801.5}"/>
</p:tagLst>
</file>

<file path=ppt/tags/tag108.xml><?xml version="1.0" encoding="utf-8"?>
<p:tagLst xmlns:p="http://schemas.openxmlformats.org/presentationml/2006/main">
  <p:tag name="KSO_WM_DIAGRAM_VIRTUALLY_FRAME" val="{&quot;height&quot;:336.1,&quot;left&quot;:53,&quot;top&quot;:79.1,&quot;width&quot;:801.5}"/>
</p:tagLst>
</file>

<file path=ppt/tags/tag109.xml><?xml version="1.0" encoding="utf-8"?>
<p:tagLst xmlns:p="http://schemas.openxmlformats.org/presentationml/2006/main">
  <p:tag name="KSO_WM_DIAGRAM_VIRTUALLY_FRAME" val="{&quot;height&quot;:336.1,&quot;left&quot;:53,&quot;top&quot;:79.1,&quot;width&quot;:801.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37,&quot;left&quot;:119.99996773858147,&quot;top&quot;:148,&quot;width&quot;:720.0006944440969}"/>
</p:tagLst>
</file>

<file path=ppt/tags/tag111.xml><?xml version="1.0" encoding="utf-8"?>
<p:tagLst xmlns:p="http://schemas.openxmlformats.org/presentationml/2006/main">
  <p:tag name="KSO_WM_DIAGRAM_VIRTUALLY_FRAME" val="{&quot;height&quot;:338.2,&quot;left&quot;:41,&quot;top&quot;:167.05,&quot;width&quot;:875.65}"/>
</p:tagLst>
</file>

<file path=ppt/tags/tag112.xml><?xml version="1.0" encoding="utf-8"?>
<p:tagLst xmlns:p="http://schemas.openxmlformats.org/presentationml/2006/main">
  <p:tag name="KSO_WM_DIAGRAM_VIRTUALLY_FRAME" val="{&quot;height&quot;:338.2,&quot;left&quot;:41,&quot;top&quot;:167.05,&quot;width&quot;:875.65}"/>
</p:tagLst>
</file>

<file path=ppt/tags/tag113.xml><?xml version="1.0" encoding="utf-8"?>
<p:tagLst xmlns:p="http://schemas.openxmlformats.org/presentationml/2006/main">
  <p:tag name="KSO_WM_DIAGRAM_VIRTUALLY_FRAME" val="{&quot;height&quot;:338.2,&quot;left&quot;:41,&quot;top&quot;:167.05,&quot;width&quot;:875.65}"/>
</p:tagLst>
</file>

<file path=ppt/tags/tag114.xml><?xml version="1.0" encoding="utf-8"?>
<p:tagLst xmlns:p="http://schemas.openxmlformats.org/presentationml/2006/main">
  <p:tag name="KSO_WM_DIAGRAM_VIRTUALLY_FRAME" val="{&quot;height&quot;:338.2,&quot;left&quot;:41,&quot;top&quot;:167.05,&quot;width&quot;:875.65}"/>
</p:tagLst>
</file>

<file path=ppt/tags/tag115.xml><?xml version="1.0" encoding="utf-8"?>
<p:tagLst xmlns:p="http://schemas.openxmlformats.org/presentationml/2006/main">
  <p:tag name="KSO_WM_DIAGRAM_VIRTUALLY_FRAME" val="{&quot;height&quot;:338.2,&quot;left&quot;:41,&quot;top&quot;:167.05,&quot;width&quot;:875.65}"/>
</p:tagLst>
</file>

<file path=ppt/tags/tag116.xml><?xml version="1.0" encoding="utf-8"?>
<p:tagLst xmlns:p="http://schemas.openxmlformats.org/presentationml/2006/main">
  <p:tag name="KSO_WM_DIAGRAM_VIRTUALLY_FRAME" val="{&quot;height&quot;:155.75,&quot;left&quot;:78.5,&quot;top&quot;:118.5,&quot;width&quot;:800}"/>
</p:tagLst>
</file>

<file path=ppt/tags/tag117.xml><?xml version="1.0" encoding="utf-8"?>
<p:tagLst xmlns:p="http://schemas.openxmlformats.org/presentationml/2006/main">
  <p:tag name="KSO_WM_DIAGRAM_VIRTUALLY_FRAME" val="{&quot;height&quot;:335.25,&quot;left&quot;:80,&quot;top&quot;:170,&quot;width&quot;:820}"/>
</p:tagLst>
</file>

<file path=ppt/tags/tag118.xml><?xml version="1.0" encoding="utf-8"?>
<p:tagLst xmlns:p="http://schemas.openxmlformats.org/presentationml/2006/main">
  <p:tag name="KSO_WM_DIAGRAM_VIRTUALLY_FRAME" val="{&quot;height&quot;:335.25,&quot;left&quot;:80,&quot;top&quot;:170,&quot;width&quot;:820}"/>
</p:tagLst>
</file>

<file path=ppt/tags/tag119.xml><?xml version="1.0" encoding="utf-8"?>
<p:tagLst xmlns:p="http://schemas.openxmlformats.org/presentationml/2006/main">
  <p:tag name="KSO_WM_DIAGRAM_VIRTUALLY_FRAME" val="{&quot;height&quot;:335.25,&quot;left&quot;:80,&quot;top&quot;:170,&quot;width&quot;:82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35.25,&quot;left&quot;:80,&quot;top&quot;:170,&quot;width&quot;:820}"/>
</p:tagLst>
</file>

<file path=ppt/tags/tag121.xml><?xml version="1.0" encoding="utf-8"?>
<p:tagLst xmlns:p="http://schemas.openxmlformats.org/presentationml/2006/main">
  <p:tag name="KSO_WM_DIAGRAM_VIRTUALLY_FRAME" val="{&quot;height&quot;:155.75,&quot;left&quot;:78.5,&quot;top&quot;:118.5,&quot;width&quot;:800}"/>
</p:tagLst>
</file>

<file path=ppt/tags/tag122.xml><?xml version="1.0" encoding="utf-8"?>
<p:tagLst xmlns:p="http://schemas.openxmlformats.org/presentationml/2006/main">
  <p:tag name="KSO_WM_DIAGRAM_VIRTUALLY_FRAME" val="{&quot;height&quot;:290,&quot;left&quot;:80,&quot;top&quot;:190,&quot;width&quot;:830}"/>
</p:tagLst>
</file>

<file path=ppt/tags/tag123.xml><?xml version="1.0" encoding="utf-8"?>
<p:tagLst xmlns:p="http://schemas.openxmlformats.org/presentationml/2006/main">
  <p:tag name="KSO_WM_DIAGRAM_VIRTUALLY_FRAME" val="{&quot;height&quot;:290,&quot;left&quot;:80,&quot;top&quot;:190,&quot;width&quot;:830}"/>
</p:tagLst>
</file>

<file path=ppt/tags/tag124.xml><?xml version="1.0" encoding="utf-8"?>
<p:tagLst xmlns:p="http://schemas.openxmlformats.org/presentationml/2006/main">
  <p:tag name="KSO_WM_DIAGRAM_VIRTUALLY_FRAME" val="{&quot;height&quot;:290,&quot;left&quot;:80,&quot;top&quot;:190,&quot;width&quot;:830}"/>
</p:tagLst>
</file>

<file path=ppt/tags/tag125.xml><?xml version="1.0" encoding="utf-8"?>
<p:tagLst xmlns:p="http://schemas.openxmlformats.org/presentationml/2006/main">
  <p:tag name="KSO_WM_DIAGRAM_VIRTUALLY_FRAME" val="{&quot;height&quot;:290,&quot;left&quot;:80,&quot;top&quot;:190,&quot;width&quot;:830}"/>
</p:tagLst>
</file>

<file path=ppt/tags/tag126.xml><?xml version="1.0" encoding="utf-8"?>
<p:tagLst xmlns:p="http://schemas.openxmlformats.org/presentationml/2006/main">
  <p:tag name="KSO_WM_DIAGRAM_VIRTUALLY_FRAME" val="{&quot;height&quot;:290,&quot;left&quot;:80,&quot;top&quot;:190,&quot;width&quot;:830}"/>
</p:tagLst>
</file>

<file path=ppt/tags/tag127.xml><?xml version="1.0" encoding="utf-8"?>
<p:tagLst xmlns:p="http://schemas.openxmlformats.org/presentationml/2006/main">
  <p:tag name="KSO_WM_DIAGRAM_VIRTUALLY_FRAME" val="{&quot;height&quot;:290,&quot;left&quot;:80,&quot;top&quot;:190,&quot;width&quot;:830}"/>
</p:tagLst>
</file>

<file path=ppt/tags/tag128.xml><?xml version="1.0" encoding="utf-8"?>
<p:tagLst xmlns:p="http://schemas.openxmlformats.org/presentationml/2006/main">
  <p:tag name="KSO_WM_DIAGRAM_VIRTUALLY_FRAME" val="{&quot;height&quot;:290,&quot;left&quot;:80,&quot;top&quot;:190,&quot;width&quot;:830}"/>
</p:tagLst>
</file>

<file path=ppt/tags/tag129.xml><?xml version="1.0" encoding="utf-8"?>
<p:tagLst xmlns:p="http://schemas.openxmlformats.org/presentationml/2006/main">
  <p:tag name="KSO_WM_DIAGRAM_VIRTUALLY_FRAME" val="{&quot;height&quot;:290,&quot;left&quot;:80,&quot;top&quot;:190,&quot;width&quot;:83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290,&quot;left&quot;:80,&quot;top&quot;:190,&quot;width&quot;:830}"/>
</p:tagLst>
</file>

<file path=ppt/tags/tag131.xml><?xml version="1.0" encoding="utf-8"?>
<p:tagLst xmlns:p="http://schemas.openxmlformats.org/presentationml/2006/main">
  <p:tag name="KSO_WM_DIAGRAM_VIRTUALLY_FRAME" val="{&quot;height&quot;:290,&quot;left&quot;:80,&quot;top&quot;:190,&quot;width&quot;:830}"/>
</p:tagLst>
</file>

<file path=ppt/tags/tag132.xml><?xml version="1.0" encoding="utf-8"?>
<p:tagLst xmlns:p="http://schemas.openxmlformats.org/presentationml/2006/main">
  <p:tag name="KSO_WM_DIAGRAM_VIRTUALLY_FRAME" val="{&quot;height&quot;:290,&quot;left&quot;:80,&quot;top&quot;:190,&quot;width&quot;:830}"/>
</p:tagLst>
</file>

<file path=ppt/tags/tag133.xml><?xml version="1.0" encoding="utf-8"?>
<p:tagLst xmlns:p="http://schemas.openxmlformats.org/presentationml/2006/main">
  <p:tag name="KSO_WM_DIAGRAM_VIRTUALLY_FRAME" val="{&quot;height&quot;:290,&quot;left&quot;:80,&quot;top&quot;:190,&quot;width&quot;:830}"/>
</p:tagLst>
</file>

<file path=ppt/tags/tag134.xml><?xml version="1.0" encoding="utf-8"?>
<p:tagLst xmlns:p="http://schemas.openxmlformats.org/presentationml/2006/main">
  <p:tag name="KSO_WM_DIAGRAM_VIRTUALLY_FRAME" val="{&quot;height&quot;:290,&quot;left&quot;:80,&quot;top&quot;:190,&quot;width&quot;:830}"/>
</p:tagLst>
</file>

<file path=ppt/tags/tag135.xml><?xml version="1.0" encoding="utf-8"?>
<p:tagLst xmlns:p="http://schemas.openxmlformats.org/presentationml/2006/main">
  <p:tag name="KSO_WM_DIAGRAM_VIRTUALLY_FRAME" val="{&quot;height&quot;:290,&quot;left&quot;:80,&quot;top&quot;:190,&quot;width&quot;:830}"/>
</p:tagLst>
</file>

<file path=ppt/tags/tag136.xml><?xml version="1.0" encoding="utf-8"?>
<p:tagLst xmlns:p="http://schemas.openxmlformats.org/presentationml/2006/main">
  <p:tag name="KSO_WM_DIAGRAM_VIRTUALLY_FRAME" val="{&quot;height&quot;:290,&quot;left&quot;:80,&quot;top&quot;:190,&quot;width&quot;:830}"/>
</p:tagLst>
</file>

<file path=ppt/tags/tag137.xml><?xml version="1.0" encoding="utf-8"?>
<p:tagLst xmlns:p="http://schemas.openxmlformats.org/presentationml/2006/main">
  <p:tag name="KSO_WM_DIAGRAM_VIRTUALLY_FRAME" val="{&quot;height&quot;:290,&quot;left&quot;:80,&quot;top&quot;:190,&quot;width&quot;:830}"/>
</p:tagLst>
</file>

<file path=ppt/tags/tag138.xml><?xml version="1.0" encoding="utf-8"?>
<p:tagLst xmlns:p="http://schemas.openxmlformats.org/presentationml/2006/main">
  <p:tag name="KSO_WM_DIAGRAM_VIRTUALLY_FRAME" val="{&quot;height&quot;:337,&quot;left&quot;:119.99996773858147,&quot;top&quot;:148,&quot;width&quot;:720.0006944440969}"/>
</p:tagLst>
</file>

<file path=ppt/tags/tag139.xml><?xml version="1.0" encoding="utf-8"?>
<p:tagLst xmlns:p="http://schemas.openxmlformats.org/presentationml/2006/main">
  <p:tag name="KSO_WM_DIAGRAM_VIRTUALLY_FRAME" val="{&quot;height&quot;:360,&quot;left&quot;:80,&quot;top&quot;:140,&quot;width&quot;:81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60,&quot;left&quot;:80,&quot;top&quot;:140,&quot;width&quot;:810}"/>
</p:tagLst>
</file>

<file path=ppt/tags/tag141.xml><?xml version="1.0" encoding="utf-8"?>
<p:tagLst xmlns:p="http://schemas.openxmlformats.org/presentationml/2006/main">
  <p:tag name="KSO_WM_DIAGRAM_VIRTUALLY_FRAME" val="{&quot;height&quot;:360,&quot;left&quot;:80,&quot;top&quot;:140,&quot;width&quot;:810}"/>
</p:tagLst>
</file>

<file path=ppt/tags/tag142.xml><?xml version="1.0" encoding="utf-8"?>
<p:tagLst xmlns:p="http://schemas.openxmlformats.org/presentationml/2006/main">
  <p:tag name="KSO_WM_DIAGRAM_VIRTUALLY_FRAME" val="{&quot;height&quot;:360,&quot;left&quot;:80,&quot;top&quot;:140,&quot;width&quot;:810}"/>
</p:tagLst>
</file>

<file path=ppt/tags/tag143.xml><?xml version="1.0" encoding="utf-8"?>
<p:tagLst xmlns:p="http://schemas.openxmlformats.org/presentationml/2006/main">
  <p:tag name="KSO_WM_DIAGRAM_VIRTUALLY_FRAME" val="{&quot;height&quot;:360,&quot;left&quot;:80,&quot;top&quot;:140,&quot;width&quot;:810}"/>
</p:tagLst>
</file>

<file path=ppt/tags/tag144.xml><?xml version="1.0" encoding="utf-8"?>
<p:tagLst xmlns:p="http://schemas.openxmlformats.org/presentationml/2006/main">
  <p:tag name="KSO_WM_DIAGRAM_VIRTUALLY_FRAME" val="{&quot;height&quot;:360,&quot;left&quot;:80,&quot;top&quot;:140,&quot;width&quot;:810}"/>
</p:tagLst>
</file>

<file path=ppt/tags/tag145.xml><?xml version="1.0" encoding="utf-8"?>
<p:tagLst xmlns:p="http://schemas.openxmlformats.org/presentationml/2006/main">
  <p:tag name="KSO_WM_DIAGRAM_VIRTUALLY_FRAME" val="{&quot;height&quot;:360,&quot;left&quot;:80,&quot;top&quot;:140,&quot;width&quot;:810}"/>
</p:tagLst>
</file>

<file path=ppt/tags/tag146.xml><?xml version="1.0" encoding="utf-8"?>
<p:tagLst xmlns:p="http://schemas.openxmlformats.org/presentationml/2006/main">
  <p:tag name="KSO_WM_DIAGRAM_VIRTUALLY_FRAME" val="{&quot;height&quot;:360,&quot;left&quot;:80,&quot;top&quot;:140,&quot;width&quot;:810}"/>
</p:tagLst>
</file>

<file path=ppt/tags/tag147.xml><?xml version="1.0" encoding="utf-8"?>
<p:tagLst xmlns:p="http://schemas.openxmlformats.org/presentationml/2006/main">
  <p:tag name="KSO_WM_DIAGRAM_VIRTUALLY_FRAME" val="{&quot;height&quot;:360,&quot;left&quot;:80,&quot;top&quot;:140,&quot;width&quot;:810}"/>
</p:tagLst>
</file>

<file path=ppt/tags/tag148.xml><?xml version="1.0" encoding="utf-8"?>
<p:tagLst xmlns:p="http://schemas.openxmlformats.org/presentationml/2006/main">
  <p:tag name="KSO_WM_DIAGRAM_VIRTUALLY_FRAME" val="{&quot;height&quot;:360,&quot;left&quot;:80,&quot;top&quot;:140,&quot;width&quot;:810}"/>
</p:tagLst>
</file>

<file path=ppt/tags/tag149.xml><?xml version="1.0" encoding="utf-8"?>
<p:tagLst xmlns:p="http://schemas.openxmlformats.org/presentationml/2006/main">
  <p:tag name="KSO_WM_DIAGRAM_VIRTUALLY_FRAME" val="{&quot;height&quot;:240,&quot;left&quot;:80,&quot;top&quot;:175,&quot;width&quot;:80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240,&quot;left&quot;:80,&quot;top&quot;:175,&quot;width&quot;:800}"/>
</p:tagLst>
</file>

<file path=ppt/tags/tag151.xml><?xml version="1.0" encoding="utf-8"?>
<p:tagLst xmlns:p="http://schemas.openxmlformats.org/presentationml/2006/main">
  <p:tag name="KSO_WM_DIAGRAM_VIRTUALLY_FRAME" val="{&quot;height&quot;:240,&quot;left&quot;:80,&quot;top&quot;:175,&quot;width&quot;:800}"/>
</p:tagLst>
</file>

<file path=ppt/tags/tag152.xml><?xml version="1.0" encoding="utf-8"?>
<p:tagLst xmlns:p="http://schemas.openxmlformats.org/presentationml/2006/main">
  <p:tag name="KSO_WM_DIAGRAM_VIRTUALLY_FRAME" val="{&quot;height&quot;:240,&quot;left&quot;:80,&quot;top&quot;:175,&quot;width&quot;:800}"/>
</p:tagLst>
</file>

<file path=ppt/tags/tag153.xml><?xml version="1.0" encoding="utf-8"?>
<p:tagLst xmlns:p="http://schemas.openxmlformats.org/presentationml/2006/main">
  <p:tag name="KSO_WM_DIAGRAM_VIRTUALLY_FRAME" val="{&quot;height&quot;:240,&quot;left&quot;:80,&quot;top&quot;:175,&quot;width&quot;:800}"/>
</p:tagLst>
</file>

<file path=ppt/tags/tag154.xml><?xml version="1.0" encoding="utf-8"?>
<p:tagLst xmlns:p="http://schemas.openxmlformats.org/presentationml/2006/main">
  <p:tag name="KSO_WM_DIAGRAM_VIRTUALLY_FRAME" val="{&quot;height&quot;:240,&quot;left&quot;:80,&quot;top&quot;:175,&quot;width&quot;:800}"/>
</p:tagLst>
</file>

<file path=ppt/tags/tag155.xml><?xml version="1.0" encoding="utf-8"?>
<p:tagLst xmlns:p="http://schemas.openxmlformats.org/presentationml/2006/main">
  <p:tag name="KSO_WM_DIAGRAM_VIRTUALLY_FRAME" val="{&quot;height&quot;:240,&quot;left&quot;:80,&quot;top&quot;:17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36.1,&quot;left&quot;:53,&quot;top&quot;:79.1,&quot;width&quot;:801.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36.1,&quot;left&quot;:53,&quot;top&quot;:79.1,&quot;width&quot;:801.5}"/>
</p:tagLst>
</file>

<file path=ppt/tags/tag91.xml><?xml version="1.0" encoding="utf-8"?>
<p:tagLst xmlns:p="http://schemas.openxmlformats.org/presentationml/2006/main">
  <p:tag name="KSO_WM_DIAGRAM_VIRTUALLY_FRAME" val="{&quot;height&quot;:336.1,&quot;left&quot;:53,&quot;top&quot;:79.1,&quot;width&quot;:801.5}"/>
</p:tagLst>
</file>

<file path=ppt/tags/tag92.xml><?xml version="1.0" encoding="utf-8"?>
<p:tagLst xmlns:p="http://schemas.openxmlformats.org/presentationml/2006/main">
  <p:tag name="KSO_WM_DIAGRAM_VIRTUALLY_FRAME" val="{&quot;height&quot;:336.1,&quot;left&quot;:53,&quot;top&quot;:79.1,&quot;width&quot;:801.5}"/>
</p:tagLst>
</file>

<file path=ppt/tags/tag93.xml><?xml version="1.0" encoding="utf-8"?>
<p:tagLst xmlns:p="http://schemas.openxmlformats.org/presentationml/2006/main">
  <p:tag name="KSO_WM_DIAGRAM_VIRTUALLY_FRAME" val="{&quot;height&quot;:336.1,&quot;left&quot;:53,&quot;top&quot;:79.1,&quot;width&quot;:801.5}"/>
</p:tagLst>
</file>

<file path=ppt/tags/tag94.xml><?xml version="1.0" encoding="utf-8"?>
<p:tagLst xmlns:p="http://schemas.openxmlformats.org/presentationml/2006/main">
  <p:tag name="KSO_WM_DIAGRAM_VIRTUALLY_FRAME" val="{&quot;height&quot;:336.1,&quot;left&quot;:53,&quot;top&quot;:79.1,&quot;width&quot;:801.5}"/>
</p:tagLst>
</file>

<file path=ppt/tags/tag95.xml><?xml version="1.0" encoding="utf-8"?>
<p:tagLst xmlns:p="http://schemas.openxmlformats.org/presentationml/2006/main">
  <p:tag name="KSO_WM_DIAGRAM_VIRTUALLY_FRAME" val="{&quot;height&quot;:336.1,&quot;left&quot;:53,&quot;top&quot;:79.1,&quot;width&quot;:801.5}"/>
</p:tagLst>
</file>

<file path=ppt/tags/tag96.xml><?xml version="1.0" encoding="utf-8"?>
<p:tagLst xmlns:p="http://schemas.openxmlformats.org/presentationml/2006/main">
  <p:tag name="KSO_WM_DIAGRAM_VIRTUALLY_FRAME" val="{&quot;height&quot;:336.1,&quot;left&quot;:53,&quot;top&quot;:79.1,&quot;width&quot;:801.5}"/>
</p:tagLst>
</file>

<file path=ppt/tags/tag97.xml><?xml version="1.0" encoding="utf-8"?>
<p:tagLst xmlns:p="http://schemas.openxmlformats.org/presentationml/2006/main">
  <p:tag name="KSO_WM_DIAGRAM_VIRTUALLY_FRAME" val="{&quot;height&quot;:336.1,&quot;left&quot;:53,&quot;top&quot;:79.1,&quot;width&quot;:801.5}"/>
</p:tagLst>
</file>

<file path=ppt/tags/tag98.xml><?xml version="1.0" encoding="utf-8"?>
<p:tagLst xmlns:p="http://schemas.openxmlformats.org/presentationml/2006/main">
  <p:tag name="KSO_WM_DIAGRAM_VIRTUALLY_FRAME" val="{&quot;height&quot;:336.1,&quot;left&quot;:53,&quot;top&quot;:79.1,&quot;width&quot;:801.5}"/>
</p:tagLst>
</file>

<file path=ppt/tags/tag99.xml><?xml version="1.0" encoding="utf-8"?>
<p:tagLst xmlns:p="http://schemas.openxmlformats.org/presentationml/2006/main">
  <p:tag name="KSO_WM_DIAGRAM_VIRTUALLY_FRAME" val="{&quot;height&quot;:336.1,&quot;left&quot;:53,&quot;top&quot;:79.1,&quot;width&quot;:801.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2611</Words>
  <Application>WPS 演示</Application>
  <PresentationFormat>宽屏</PresentationFormat>
  <Paragraphs>143</Paragraphs>
  <Slides>11</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vt:i4>
      </vt:variant>
    </vt:vector>
  </HeadingPairs>
  <TitlesOfParts>
    <vt:vector size="25" baseType="lpstr">
      <vt:lpstr>Arial</vt:lpstr>
      <vt:lpstr>宋体</vt:lpstr>
      <vt:lpstr>Wingdings</vt:lpstr>
      <vt:lpstr>Wingdings</vt:lpstr>
      <vt:lpstr>微软雅黑</vt:lpstr>
      <vt:lpstr>Arial Unicode MS</vt:lpstr>
      <vt:lpstr>Calibri</vt:lpstr>
      <vt:lpstr>Noto Serif SC</vt:lpstr>
      <vt:lpstr>Noto Sans SC</vt:lpstr>
      <vt:lpstr>汉仪综艺体简</vt:lpstr>
      <vt:lpstr>汉仪书宋二简</vt:lpstr>
      <vt:lpstr>Times New Roman</vt:lpstr>
      <vt:lpstr>汉仪中宋简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2026-08-03T12:00:22Z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647144DE7E8240F0A0048D38F25C1027_11</vt:lpwstr>
  </property>
</Properties>
</file>