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5.svg" ContentType="image/svg+xml"/>
  <Override PartName="/ppt/media/image26.svg" ContentType="image/svg+xml"/>
  <Override PartName="/ppt/media/image27.svg" ContentType="image/svg+xml"/>
  <Override PartName="/ppt/media/image28.svg" ContentType="image/svg+xml"/>
  <Override PartName="/ppt/media/image29.svg" ContentType="image/svg+xml"/>
  <Override PartName="/ppt/media/image30.svg" ContentType="image/svg+xml"/>
  <Override PartName="/ppt/media/image31.svg" ContentType="image/svg+xml"/>
  <Override PartName="/ppt/media/image32.svg" ContentType="image/svg+xml"/>
  <Override PartName="/ppt/media/image33.svg" ContentType="image/svg+xml"/>
  <Override PartName="/ppt/media/image34.svg" ContentType="image/svg+xml"/>
  <Override PartName="/ppt/media/image35.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41.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5" r:id="rId3"/>
    <p:sldId id="258" r:id="rId5"/>
    <p:sldId id="259" r:id="rId6"/>
    <p:sldId id="260" r:id="rId7"/>
    <p:sldId id="276" r:id="rId8"/>
    <p:sldId id="277" r:id="rId9"/>
    <p:sldId id="265" r:id="rId10"/>
    <p:sldId id="266" r:id="rId11"/>
    <p:sldId id="267" r:id="rId12"/>
    <p:sldId id="274"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0"/>
        <p:guide pos="385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image" Target="../media/image20.svg"/><Relationship Id="rId3" Type="http://schemas.openxmlformats.org/officeDocument/2006/relationships/image" Target="../media/image19.png"/><Relationship Id="rId2" Type="http://schemas.openxmlformats.org/officeDocument/2006/relationships/tags" Target="../tags/tag109.xml"/><Relationship Id="rId14" Type="http://schemas.openxmlformats.org/officeDocument/2006/relationships/notesSlide" Target="../notesSlides/notesSlide10.xml"/><Relationship Id="rId13" Type="http://schemas.openxmlformats.org/officeDocument/2006/relationships/slideLayout" Target="../slideLayouts/slideLayout1.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image" Target="../media/image22.svg"/><Relationship Id="rId1" Type="http://schemas.openxmlformats.org/officeDocument/2006/relationships/tags" Target="../tags/tag108.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20.svg"/><Relationship Id="rId3" Type="http://schemas.openxmlformats.org/officeDocument/2006/relationships/image" Target="../media/image23.png"/><Relationship Id="rId2" Type="http://schemas.openxmlformats.org/officeDocument/2006/relationships/tags" Target="../tags/tag117.xml"/><Relationship Id="rId1" Type="http://schemas.openxmlformats.org/officeDocument/2006/relationships/tags" Target="../tags/tag116.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25.svg"/><Relationship Id="rId3" Type="http://schemas.openxmlformats.org/officeDocument/2006/relationships/image" Target="../media/image24.png"/><Relationship Id="rId2" Type="http://schemas.openxmlformats.org/officeDocument/2006/relationships/tags" Target="../tags/tag121.xml"/><Relationship Id="rId1" Type="http://schemas.openxmlformats.org/officeDocument/2006/relationships/tags" Target="../tags/tag120.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image" Target="../media/image26.svg"/><Relationship Id="rId3" Type="http://schemas.openxmlformats.org/officeDocument/2006/relationships/image" Target="../media/image24.png"/><Relationship Id="rId2" Type="http://schemas.openxmlformats.org/officeDocument/2006/relationships/tags" Target="../tags/tag125.xml"/><Relationship Id="rId1" Type="http://schemas.openxmlformats.org/officeDocument/2006/relationships/tags" Target="../tags/tag124.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image" Target="../media/image27.svg"/><Relationship Id="rId3" Type="http://schemas.openxmlformats.org/officeDocument/2006/relationships/image" Target="../media/image24.png"/><Relationship Id="rId2" Type="http://schemas.openxmlformats.org/officeDocument/2006/relationships/tags" Target="../tags/tag129.xml"/><Relationship Id="rId1" Type="http://schemas.openxmlformats.org/officeDocument/2006/relationships/tags" Target="../tags/tag128.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media/image28.svg"/><Relationship Id="rId3" Type="http://schemas.openxmlformats.org/officeDocument/2006/relationships/image" Target="../media/image24.png"/><Relationship Id="rId2" Type="http://schemas.openxmlformats.org/officeDocument/2006/relationships/tags" Target="../tags/tag133.xml"/><Relationship Id="rId1" Type="http://schemas.openxmlformats.org/officeDocument/2006/relationships/tags" Target="../tags/tag132.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image" Target="../media/image29.svg"/><Relationship Id="rId3" Type="http://schemas.openxmlformats.org/officeDocument/2006/relationships/image" Target="../media/image24.png"/><Relationship Id="rId2" Type="http://schemas.openxmlformats.org/officeDocument/2006/relationships/tags" Target="../tags/tag137.xml"/><Relationship Id="rId1" Type="http://schemas.openxmlformats.org/officeDocument/2006/relationships/tags" Target="../tags/tag136.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media/image30.svg"/><Relationship Id="rId3" Type="http://schemas.openxmlformats.org/officeDocument/2006/relationships/image" Target="../media/image24.png"/><Relationship Id="rId2" Type="http://schemas.openxmlformats.org/officeDocument/2006/relationships/tags" Target="../tags/tag141.xml"/><Relationship Id="rId1" Type="http://schemas.openxmlformats.org/officeDocument/2006/relationships/tags" Target="../tags/tag140.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image" Target="../media/image31.svg"/><Relationship Id="rId3" Type="http://schemas.openxmlformats.org/officeDocument/2006/relationships/image" Target="../media/image24.png"/><Relationship Id="rId2" Type="http://schemas.openxmlformats.org/officeDocument/2006/relationships/tags" Target="../tags/tag145.xml"/><Relationship Id="rId1" Type="http://schemas.openxmlformats.org/officeDocument/2006/relationships/tags" Target="../tags/tag144.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32.svg"/><Relationship Id="rId3" Type="http://schemas.openxmlformats.org/officeDocument/2006/relationships/image" Target="../media/image24.png"/><Relationship Id="rId2" Type="http://schemas.openxmlformats.org/officeDocument/2006/relationships/tags" Target="../tags/tag149.xml"/><Relationship Id="rId1" Type="http://schemas.openxmlformats.org/officeDocument/2006/relationships/tags" Target="../tags/tag14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image" Target="../media/image33.svg"/><Relationship Id="rId3" Type="http://schemas.openxmlformats.org/officeDocument/2006/relationships/image" Target="../media/image24.png"/><Relationship Id="rId2" Type="http://schemas.openxmlformats.org/officeDocument/2006/relationships/tags" Target="../tags/tag153.xml"/><Relationship Id="rId1" Type="http://schemas.openxmlformats.org/officeDocument/2006/relationships/tags" Target="../tags/tag15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34.svg"/><Relationship Id="rId3" Type="http://schemas.openxmlformats.org/officeDocument/2006/relationships/image" Target="../media/image24.png"/><Relationship Id="rId2" Type="http://schemas.openxmlformats.org/officeDocument/2006/relationships/tags" Target="../tags/tag157.xml"/><Relationship Id="rId1" Type="http://schemas.openxmlformats.org/officeDocument/2006/relationships/tags" Target="../tags/tag156.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image" Target="../media/image35.svg"/><Relationship Id="rId3" Type="http://schemas.openxmlformats.org/officeDocument/2006/relationships/image" Target="../media/image24.png"/><Relationship Id="rId2" Type="http://schemas.openxmlformats.org/officeDocument/2006/relationships/tags" Target="../tags/tag161.xml"/><Relationship Id="rId1" Type="http://schemas.openxmlformats.org/officeDocument/2006/relationships/tags" Target="../tags/tag160.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36.svg"/><Relationship Id="rId3" Type="http://schemas.openxmlformats.org/officeDocument/2006/relationships/image" Target="../media/image24.png"/><Relationship Id="rId2" Type="http://schemas.openxmlformats.org/officeDocument/2006/relationships/tags" Target="../tags/tag165.xml"/><Relationship Id="rId1" Type="http://schemas.openxmlformats.org/officeDocument/2006/relationships/tags" Target="../tags/tag164.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image" Target="../media/image36.svg"/><Relationship Id="rId3" Type="http://schemas.openxmlformats.org/officeDocument/2006/relationships/image" Target="../media/image24.png"/><Relationship Id="rId2" Type="http://schemas.openxmlformats.org/officeDocument/2006/relationships/tags" Target="../tags/tag169.xml"/><Relationship Id="rId1" Type="http://schemas.openxmlformats.org/officeDocument/2006/relationships/tags" Target="../tags/tag168.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image" Target="../media/image37.svg"/><Relationship Id="rId3" Type="http://schemas.openxmlformats.org/officeDocument/2006/relationships/image" Target="../media/image24.png"/><Relationship Id="rId2" Type="http://schemas.openxmlformats.org/officeDocument/2006/relationships/tags" Target="../tags/tag173.xml"/><Relationship Id="rId1" Type="http://schemas.openxmlformats.org/officeDocument/2006/relationships/tags" Target="../tags/tag172.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image" Target="../media/image37.svg"/><Relationship Id="rId3" Type="http://schemas.openxmlformats.org/officeDocument/2006/relationships/image" Target="../media/image24.png"/><Relationship Id="rId2" Type="http://schemas.openxmlformats.org/officeDocument/2006/relationships/tags" Target="../tags/tag177.xml"/><Relationship Id="rId1" Type="http://schemas.openxmlformats.org/officeDocument/2006/relationships/tags" Target="../tags/tag176.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image" Target="../media/image38.svg"/><Relationship Id="rId3" Type="http://schemas.openxmlformats.org/officeDocument/2006/relationships/image" Target="../media/image24.png"/><Relationship Id="rId2" Type="http://schemas.openxmlformats.org/officeDocument/2006/relationships/tags" Target="../tags/tag181.xml"/><Relationship Id="rId1" Type="http://schemas.openxmlformats.org/officeDocument/2006/relationships/tags" Target="../tags/tag180.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media/image38.svg"/><Relationship Id="rId3" Type="http://schemas.openxmlformats.org/officeDocument/2006/relationships/image" Target="../media/image24.png"/><Relationship Id="rId2" Type="http://schemas.openxmlformats.org/officeDocument/2006/relationships/tags" Target="../tags/tag185.xml"/><Relationship Id="rId1" Type="http://schemas.openxmlformats.org/officeDocument/2006/relationships/tags" Target="../tags/tag18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image" Target="../media/image39.svg"/><Relationship Id="rId3" Type="http://schemas.openxmlformats.org/officeDocument/2006/relationships/image" Target="../media/image24.png"/><Relationship Id="rId2" Type="http://schemas.openxmlformats.org/officeDocument/2006/relationships/tags" Target="../tags/tag189.xml"/><Relationship Id="rId1" Type="http://schemas.openxmlformats.org/officeDocument/2006/relationships/tags" Target="../tags/tag188.xml"/></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image" Target="../media/image39.svg"/><Relationship Id="rId3" Type="http://schemas.openxmlformats.org/officeDocument/2006/relationships/image" Target="../media/image24.png"/><Relationship Id="rId2" Type="http://schemas.openxmlformats.org/officeDocument/2006/relationships/tags" Target="../tags/tag193.xml"/><Relationship Id="rId1" Type="http://schemas.openxmlformats.org/officeDocument/2006/relationships/tags" Target="../tags/tag192.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image" Target="../media/image40.svg"/><Relationship Id="rId3" Type="http://schemas.openxmlformats.org/officeDocument/2006/relationships/image" Target="../media/image24.png"/><Relationship Id="rId2" Type="http://schemas.openxmlformats.org/officeDocument/2006/relationships/tags" Target="../tags/tag197.xml"/><Relationship Id="rId1" Type="http://schemas.openxmlformats.org/officeDocument/2006/relationships/tags" Target="../tags/tag196.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image" Target="../media/image40.svg"/><Relationship Id="rId3" Type="http://schemas.openxmlformats.org/officeDocument/2006/relationships/image" Target="../media/image24.png"/><Relationship Id="rId2" Type="http://schemas.openxmlformats.org/officeDocument/2006/relationships/tags" Target="../tags/tag201.xml"/><Relationship Id="rId1" Type="http://schemas.openxmlformats.org/officeDocument/2006/relationships/tags" Target="../tags/tag200.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1.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image" Target="../media/image41.svg"/><Relationship Id="rId3" Type="http://schemas.openxmlformats.org/officeDocument/2006/relationships/image" Target="../media/image24.png"/><Relationship Id="rId2" Type="http://schemas.openxmlformats.org/officeDocument/2006/relationships/tags" Target="../tags/tag205.xml"/><Relationship Id="rId1" Type="http://schemas.openxmlformats.org/officeDocument/2006/relationships/tags" Target="../tags/tag204.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image" Target="../media/image41.svg"/><Relationship Id="rId3" Type="http://schemas.openxmlformats.org/officeDocument/2006/relationships/image" Target="../media/image24.png"/><Relationship Id="rId2" Type="http://schemas.openxmlformats.org/officeDocument/2006/relationships/tags" Target="../tags/tag209.xml"/><Relationship Id="rId1" Type="http://schemas.openxmlformats.org/officeDocument/2006/relationships/tags" Target="../tags/tag20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91.xml"/><Relationship Id="rId2" Type="http://schemas.openxmlformats.org/officeDocument/2006/relationships/tags" Target="../tags/tag90.xml"/><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96.xml"/><Relationship Id="rId1" Type="http://schemas.openxmlformats.org/officeDocument/2006/relationships/tags" Target="../tags/tag89.xml"/></Relationships>
</file>

<file path=ppt/slides/_rels/slide8.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image" Target="../media/image14.svg"/><Relationship Id="rId4" Type="http://schemas.openxmlformats.org/officeDocument/2006/relationships/image" Target="../media/image13.png"/><Relationship Id="rId3" Type="http://schemas.openxmlformats.org/officeDocument/2006/relationships/tags" Target="../tags/tag101.xml"/><Relationship Id="rId2" Type="http://schemas.openxmlformats.org/officeDocument/2006/relationships/tags" Target="../tags/tag100.xml"/><Relationship Id="rId17" Type="http://schemas.openxmlformats.org/officeDocument/2006/relationships/notesSlide" Target="../notesSlides/notesSlide8.xml"/><Relationship Id="rId16" Type="http://schemas.openxmlformats.org/officeDocument/2006/relationships/slideLayout" Target="../slideLayouts/slideLayout1.xml"/><Relationship Id="rId15" Type="http://schemas.openxmlformats.org/officeDocument/2006/relationships/image" Target="../media/image18.svg"/><Relationship Id="rId14" Type="http://schemas.openxmlformats.org/officeDocument/2006/relationships/image" Target="../media/image17.png"/><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image" Target="../media/image16.svg"/><Relationship Id="rId1" Type="http://schemas.openxmlformats.org/officeDocument/2006/relationships/tags" Target="../tags/tag9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46736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任务2　攻击行为老人心理护理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
        <p:nvSpPr>
          <p:cNvPr id="7" name="文本框 6"/>
          <p:cNvSpPr txBox="1"/>
          <p:nvPr/>
        </p:nvSpPr>
        <p:spPr>
          <a:xfrm>
            <a:off x="2219325" y="3835400"/>
            <a:ext cx="8065770" cy="645160"/>
          </a:xfrm>
          <a:prstGeom prst="rect">
            <a:avLst/>
          </a:prstGeom>
        </p:spPr>
        <p:txBody>
          <a:bodyPr wrap="square">
            <a:spAutoFit/>
          </a:bodyPr>
          <a:p>
            <a:pPr algn="ctr"/>
            <a:r>
              <a:rPr lang="zh-CN" altLang="en-US" sz="3600">
                <a:solidFill>
                  <a:srgbClr val="231F20"/>
                </a:solidFill>
                <a:latin typeface="汉仪综艺体简" panose="02010600000101010101" charset="-122"/>
                <a:ea typeface="汉仪综艺体简" panose="02010600000101010101" charset="-122"/>
              </a:rPr>
              <a:t>项目</a:t>
            </a:r>
            <a:r>
              <a:rPr lang="en-US" altLang="zh-CN" sz="3600">
                <a:solidFill>
                  <a:srgbClr val="231F20"/>
                </a:solidFill>
                <a:latin typeface="Helvetica-Black"/>
                <a:ea typeface="Helvetica-Black"/>
              </a:rPr>
              <a:t>8</a:t>
            </a:r>
            <a:r>
              <a:rPr lang="zh-CN" altLang="en-US" sz="3600">
                <a:solidFill>
                  <a:srgbClr val="231F20"/>
                </a:solidFill>
                <a:latin typeface="汉仪综艺体简" panose="02010600000101010101" charset="-122"/>
                <a:ea typeface="汉仪综艺体简" panose="02010600000101010101" charset="-122"/>
              </a:rPr>
              <a:t>　特殊心理问题老人护理</a:t>
            </a:r>
            <a:endParaRPr lang="zh-CN" altLang="en-US" sz="3600">
              <a:solidFill>
                <a:srgbClr val="231F20"/>
              </a:solidFill>
              <a:latin typeface="汉仪综艺体简" panose="02010600000101010101" charset="-122"/>
              <a:ea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1.请评估本任务的案例中老人出现攻击行为的原因有哪些。</a:t>
            </a:r>
            <a:endParaRPr lang="en-US" sz="1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2.针对本任务的案例，请写出减少因座位引发攻击行为的措施。</a:t>
            </a:r>
            <a:endParaRPr lang="en-US" sz="1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28193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一、选择题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43150"/>
            <a:ext cx="9684385" cy="4187825"/>
          </a:xfrm>
          <a:prstGeom prst="rect">
            <a:avLst/>
          </a:prstGeom>
          <a:noFill/>
        </p:spPr>
        <p:txBody>
          <a:bodyPr wrap="square" rtlCol="0" anchor="t">
            <a:noAutofit/>
          </a:bodyPr>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1.心理障碍是指人们由于生活所累、遭遇不良刺激或其他原因引起的大脑功能紊乱，临床上表现为言语、()、情感、()、行为等心理活动异常的一组疾病的总称。(单选题）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A.思维、意志    B.思维、想象    C.意志、记忆    D.注意、情绪</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2.下列属于特殊条件下的心理障碍的是(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)。(多选题）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A.某些药物、致幻剂引起的心理障碍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B.航天、潜水等条件下引起的心理障碍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C.退休、离异等条件下引起的心理障碍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D.催眠状态或某些特殊意识状态下的心理障碍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3.(    )是焦虑症最常见的表现形式。(单选题）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A.急性发作焦虑 </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B.惊恐障碍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C.广泛性焦虑</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rPr>
              <a:t>D.惊恐发作</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08825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一、选择题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5" name="文本框 4"/>
          <p:cNvSpPr txBox="1"/>
          <p:nvPr/>
        </p:nvSpPr>
        <p:spPr>
          <a:xfrm>
            <a:off x="1397000" y="2344420"/>
            <a:ext cx="9598660" cy="4030345"/>
          </a:xfrm>
          <a:prstGeom prst="rect">
            <a:avLst/>
          </a:prstGeom>
          <a:noFill/>
        </p:spPr>
        <p:txBody>
          <a:bodyPr wrap="square" rtlCol="0" anchor="t">
            <a:noAutofit/>
          </a:bodyPr>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3.(    )是焦虑症最常见的表现形式。(单选题）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A.急性发作焦虑 </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B.惊恐障碍</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C.广泛性焦虑</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D.惊恐发作</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4.下列(</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)因素属于诱发老年焦虑症的环境因素?(单选题）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A.轻微的挫折和不满</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C.易感体质</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B.人格变化</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D.生物遗传</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endPar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08825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一、选择题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503170"/>
            <a:ext cx="9684385" cy="3251835"/>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5.抑郁症的典型症状包括(</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)，其中情绪低落是其核心症状。(多选题）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A.情绪低落</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B.思维迟缓</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C.意志行为减退 </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D.激越行为</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6.下列方法，属于回忆疗法常用方法的是(</a:t>
            </a:r>
            <a:r>
              <a:rPr lang="en-US" altLang="zh-CN" sz="2800">
                <a:solidFill>
                  <a:srgbClr val="666666"/>
                </a:solidFill>
                <a:latin typeface="Noto Sans SC" panose="020B0200000000000000" charset="-122"/>
                <a:ea typeface="Noto Sans SC" panose="020B0200000000000000" charset="-122"/>
                <a:cs typeface="Noto Sans SC" panose="020B0200000000000000" charset="-122"/>
                <a:sym typeface="+mn-ea"/>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)。(多选题）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A.鼓励老年人谈论自己过去所发生的事情</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rPr>
              <a:t>B.通过看老照片和收藏的纪念物品来唤起老年人的记忆</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sym typeface="+mn-ea"/>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C.</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听老歌来唤起老年人对往事的记忆 </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D.</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学习当下流行的语言和行为</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08825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一、选择题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503170"/>
            <a:ext cx="9684385" cy="4125595"/>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7.在排除躯体疾病，诊断明确之后，应建议患者停止各种不必要的检查。疑病症的治疗一般以（　　）治疗为主，（　　）治疗为辅。（单选题）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心理、药物 </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B.</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药物、心理 </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C.</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心理、行为 </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D.</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药物、行为</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8.如果一位老人学习新知识困难，对一些事情“记得不如忘得快”，但通常还能进行正常的社会交往，那么这位老人很有可能处于认知症的（　　）阶段。（单选题）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A.</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初期 </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B.</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中期 </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C.</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晚期 </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D.</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混乱期</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088255"/>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一、选择题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503170"/>
            <a:ext cx="9684385" cy="4125595"/>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9.一般而言，如果老年人每晚睡眠总时间少于（　　）小时，则属于睡眠时间减少。（单选题）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 5        B. 6         C. 7           D. 8 </a:t>
            </a:r>
            <a:endParaRPr lang="en-US" altLang="zh-CN"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10.</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老年攻击行为发生的征兆有哪些？（　　）（多选题）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不能静坐，来回走动，击打物体，握拳</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B.</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老年人情感的兴奋逐步升级</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C.</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思维混乱、精神状况突然改变</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en-US" altLang="zh-CN" sz="2800">
                <a:solidFill>
                  <a:srgbClr val="666666"/>
                </a:solidFill>
                <a:latin typeface="Noto Sans SC" panose="020B0200000000000000" charset="-122"/>
                <a:ea typeface="Noto Sans SC" panose="020B0200000000000000" charset="-122"/>
                <a:cs typeface="Noto Sans SC" panose="020B0200000000000000" charset="-122"/>
              </a:rPr>
              <a:t> D.</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说一些具有暗示性的话语，提出一些无理要求</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二、判断题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1.人的心理有正常和异常之分，虽然人的心理是复杂的，但两者之间并没有本质差异。（</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2.心理障碍强调的是心理异常的临床表现或症状，不把它们当作疾病来看待。（</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3.老年期常见心理障碍起病隐匿，病程进展缓慢，精神症状不典型和多变，因此很多老年人身患心理疾病而不自知。（</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4.广泛性焦虑的特点是发作的突然性和不可预测性，发作时反应强烈，常有濒死感或严重的失控感，持续时间较短，并且发作无明显原因或特殊情境。（</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二、判断题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5.焦虑症属于心理疾病，只要进行心理咨询和心理治疗就可以了，无须服药。（　　）</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6.老年抑郁量表（</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GDS）</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是专用于老年抑郁的筛查量表，在老年抑郁筛查中比抑郁自评量表的效果更好。（</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7.性格内向孤僻、敏感多疑、固执死板、兴趣狭窄、谨小慎微、暗示性强的人容易得疑病症，而性格外向、兴趣广泛、活泼大方的人一定不会得疑病症。（</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8.与认知症相关的很多危险因素与人们日常生活方式有关，因此预防认知症应从中青年做起。（</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二、判断题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9.当所有促进睡眠的方法都无效时，可以告知老年患者应遵医嘱谨慎使用安眠药、镇静剂等，但应密切关注老年人的用药反应，避免药物发生作用后导致老年人摔伤。（</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10.在接近有攻击危险的老年人时至少要维持一个手臂的距离，千万不要从老年人的身后接近他，避免使其害怕而激发攻击行为。（</a:t>
            </a:r>
            <a:r>
              <a:rPr lang="en-US" altLang="zh-CN" sz="2800">
                <a:solidFill>
                  <a:srgbClr val="666666"/>
                </a:solidFill>
                <a:latin typeface="Noto Sans SC" panose="020B0200000000000000" charset="-122"/>
                <a:ea typeface="Noto Sans SC" panose="020B0200000000000000" charset="-122"/>
                <a:cs typeface="Noto Sans SC" panose="020B0200000000000000" charset="-122"/>
              </a:rPr>
              <a:t>       </a:t>
            </a:r>
            <a:r>
              <a:rPr lang="zh-CN" altLang="en-US" sz="2800">
                <a:solidFill>
                  <a:srgbClr val="666666"/>
                </a:solidFill>
                <a:latin typeface="Noto Sans SC" panose="020B0200000000000000" charset="-122"/>
                <a:ea typeface="Noto Sans SC" panose="020B0200000000000000" charset="-122"/>
                <a:cs typeface="Noto Sans SC" panose="020B0200000000000000" charset="-122"/>
              </a:rPr>
              <a:t>）</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三、简答题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2" rtlCol="0" anchor="t">
            <a:noAutofit/>
          </a:bodyPr>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1.简述老年心理障碍的分类。</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2.引起老年人心理障碍的因素有哪些？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3.老年焦虑症的特点是什么？</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4.老年焦虑症的预防措施有哪些？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5.老年抑郁症的临床表现有哪些？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6.老年抑郁症的心理护理措施有哪些？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7.如何做好疑病症老人的心理护理？</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8.如何对认知症进行早期预防？</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9.如何做好认知症患者的安全护理？</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10.影响老年人睡眠的因素有哪些？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11.如何为老年人创造良好的睡眠环境？</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12.老年攻击行为的原因有哪些？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13.老年攻击行为的预防措施有哪些？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14.老年攻击行为发生时的处理措施有哪些？</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1264285"/>
            <a:ext cx="10596245" cy="495871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根据情境案例，分析老人攻击行为的表现及背后原因。</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小座位引发的大冲突。一日早晨，某地68路公交车上，一位老人数落一个小女孩：“你很自私，这个专座小孩怎么能坐呢？”原来，这位老人上车后见没有空座，便让小女孩给她让座。车上乘客说，这个10岁的小女孩没有说话，也没有让座，这位老人就生气了，说女孩脸皮比较厚，没有家教。面对指责，小女孩起身给这位老人让出了座位。随后，正巧有乘客下车，小女孩坐在了前面的空座上一言不发，可这位老人依旧不依不饶。小女孩虽然让了座，还是被老人数落了一路。而比这更严重的是，有人让了座还挨了打。在另一地514路公交车上，年轻女子没有主动让座，一位老人先是用腰撞了女子几下，随后拳脚相加。当事人小婷表示：“当时准备去考试，所以一直在低头看复习资料。他越说越激动，情绪很失控，指着我的鼻子：你信不信我打你。”同样，在另一城市89路公交车上，一位头戴黑色帽子的老人也是因为女子没有主动给他让座，拽住女子的头发挥拳就打，还试图将女孩拽下车。</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四、实训题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1.结合实际，谈一谈老年人常为哪些事情焦虑及应如何应对。</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2.请根据认知症不同分期特点，设计一份认知训练方案。</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3.结合身边实例，谈一谈如何改善老年人的睡眠。</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4.结合所学，做一期如何预防和应对老年人的攻击行为的手抄报。</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情境一】孙奶奶，75岁，近半年来变得不爱活动，动作迟缓僵硬，简单的家务活也需要很长时间才能完成，不爱主动和人说话，反复问她才能得到微弱的回应，目光呆滞，面无表情，对外界变化常常无动于衷。只有当提及去世的老伴时，孙奶奶眼含热泪，表现出了悲痛之情。在家人的关心和反复追问下，孙奶奶说近来常常大脑一片空白，什么也想不起来，就连以前做惯的家务都忘了怎么做，又不好意思告诉别人，只能默默地忍着，家人赶紧带她去了医院治疗，医生建议去精神科。</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1.孙奶奶可能出现了什么心理问题?原因是什么?</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2.请针对孙奶奶的症状制订一份可行的心理护理方案。</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sym typeface="+mn-ea"/>
              </a:rPr>
              <a:t>【</a:t>
            </a:r>
            <a:r>
              <a:rPr lang="zh-CN" altLang="en-US" sz="2400">
                <a:solidFill>
                  <a:srgbClr val="666666"/>
                </a:solidFill>
                <a:latin typeface="Noto Sans SC" panose="020B0200000000000000" charset="-122"/>
                <a:ea typeface="Noto Sans SC" panose="020B0200000000000000" charset="-122"/>
                <a:cs typeface="Noto Sans SC" panose="020B0200000000000000" charset="-122"/>
              </a:rPr>
              <a:t>情境二】吴先生，68岁，性格内向，自述遇事容易紧张，尤其是到了陌生的地方，见</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到陌生人的时候，就会更加紧张，全身出汗、心慌、舌头打结，不知说什么好，想跑又跑不了，有时会全身震颤、发抖，自己知道这样反应有点过了，其实没有必要这么紧张、害怕，但就是控制不了，为此特别苦恼。去医院检查后，医生认为是帕金森综合征，并进行了相应治疗，但治疗一段时间后效果并不明显，他的症状没有得到缓解。而且家属慢慢发现.吴先生的紧张、发抖仅限于面对陌生人或陌生环境。他虽然不健谈，但在熟悉的人面前能正常交流，不会紧张到头脑空白，在熟悉的环境里，无人盯着他时也能很好应对，不会出现同手同脚等现象，于是家属怀疑医生的诊断可能有误。</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1.根据吴先生的情况，请分析医生的诊断是否正确，说明理由。</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2.分析判断吴先生可能患上了什么疾病，并说出诊断依据。</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3.如果你是吴先生的护理员，请选择合适的心理治疗方法并实施。</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情境三】陈老太太，72岁，身体相对健康，精神状态很好，但近半年来她的变化很大。如今她不爱主动讲话，每次都以简短低弱的言语答复家人或朋友;不爱运动，动作缓慢僵硬，连基本的家务活动都难以完成或花很长时间才能完成。面部表情变化减少，有时双眼凝视，对外界变化常表现为无动于衷或反应迟钝。家人带她到医院内科求治，疑诊帕金森病，但经过一段时间治疗却没有效果。后经人提醒遂到精神科问诊，最终确诊为抑郁症。</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1.分析判断陈老太太所表现出来的抑郁症状特征有哪些</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2.说明应如何对家属进行有效辅导，帮助他们对李老太太进行合理护理。</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2400">
                <a:solidFill>
                  <a:srgbClr val="666666"/>
                </a:solidFill>
                <a:latin typeface="Noto Sans SC" panose="020B0200000000000000" charset="-122"/>
                <a:ea typeface="Noto Sans SC" panose="020B0200000000000000" charset="-122"/>
                <a:cs typeface="Noto Sans SC" panose="020B0200000000000000" charset="-122"/>
              </a:rPr>
              <a:t>【情境四】不知何时起，本来沉默寡言的赵大爷变得更加沉闷了。他弄不清楚自己刚刚有没有吃过饭，吃了些什么;开始记不清时间，不知道现在是几月几日;记不清过去一些重要的事情。以前喜欢出门爬山、下象棋，现在连门都不出了，天天闷在家里，什么也不做。再后来，他不会穿衣服了，有一天将好几件衬衫穿在身上，扣子都系错了。渐渐地赵大爷出现了幻觉，把身边很多人都当作坏人，认为这些人不是好人，想要陷害他，于是他愤怒地向周围人大喊大叫，打人，向人扔东西。他开始变得步履蹒跚，行为古怪，家人试着和他交流，但他要么目光呆滞、沉默以对，要么大喊大叫、愤怒发火。这时家人意识到了不对劲，将他送到了医院去检查</a:t>
            </a:r>
            <a:endParaRPr lang="zh-CN" altLang="en-US" sz="24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1.根据赵大爷的症状，判断他可能患上了哪种疾病，并指出其所处阶段。2.面对赵大爷的幻觉和攻击性行为，你认为在护理中采取哪些措施？</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3.作为护理人员，为赵大爷制订一份全方位的护理方案。</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2800">
                <a:solidFill>
                  <a:srgbClr val="666666"/>
                </a:solidFill>
                <a:latin typeface="Noto Sans SC" panose="020B0200000000000000" charset="-122"/>
                <a:ea typeface="Noto Sans SC" panose="020B0200000000000000" charset="-122"/>
                <a:cs typeface="Noto Sans SC" panose="020B0200000000000000" charset="-122"/>
              </a:rPr>
              <a:t>【情境五】吴先生，65岁，退休前为大学老师，性格内向，不爱和人打交道，喜欢看书、上网。前一段时间，无意中称体重，原本就消瘦的他又瘦了几斤。他联想到自己好几天吃不下东西了，怀疑自己的胃出了毛病。后来又觉得呼吸困难，怀疑是得了肺癌。到医院做了癌症筛查、胃镜检查等，都没有发现问题。但是他不死心，到书店买了好几本医学书籍，越看越觉得书上写的症状和自己的差不多，再看网上的信息，他感觉也能对号入座，为此他变得焦虑、烦恼，身心症状越来越差。</a:t>
            </a:r>
            <a:endParaRPr lang="zh-CN" altLang="en-US" sz="28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掌握老年攻击行为的分类和分级。</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掌握老年攻击行为发生的征兆评估内容</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能评估老年人发生攻击行为的原因。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能进行老年人攻击行为的预防和处理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培养勤奋好学、自制自控的态度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培养遵规守纪、关爱老人的意识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培养尊老敬老、科学严谨的意识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培养敏锐洞察、勇于担当的意识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a:t>重点：老年攻击行为发生的征兆评估内容</a:t>
            </a:r>
            <a:endParaRPr lang="zh-CN" altLang="en-US" sz="1800"/>
          </a:p>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难点：能进行老年人攻击行为的预防和处理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1.吴先生出现了哪些症状？他有可能得了什么疾病？</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2.若想确诊，还需要了解哪些信息？可建议他去什么科室并做哪些进一步检查？3.请帮助吴先生制订一份可行的心理护理方案。</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rPr>
              <a:t>【情境六】某医院，一位老人急切的说：“医生，快帮帮我，我失眠，吃药也不管用，已经连续几周了，去医院做了很多相关检查，但都不好用，有好几天晚上都整夜睡不着。”老人自述：“知道失眠对人身影响多大，可就是睡不着，吃药也不好使，每天最多睡3个小时，白天精神萎靡，自己感觉特别痛苦。”医生鉴于他的情况，给他开了强效安眠药，但老人看了说明书，生气地说：“我不是精神病”，然后愤然离开门诊室。</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1.这位老人的症状有哪些？如何看待睡眠障碍中的药物治疗？</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2.如何对这位老人进行全方位的心理护理？</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3200">
                <a:solidFill>
                  <a:srgbClr val="666666"/>
                </a:solidFill>
                <a:latin typeface="Noto Sans SC" panose="020B0200000000000000" charset="-122"/>
                <a:ea typeface="Noto Sans SC" panose="020B0200000000000000" charset="-122"/>
                <a:cs typeface="Noto Sans SC" panose="020B0200000000000000" charset="-122"/>
                <a:sym typeface="+mn-ea"/>
              </a:rPr>
              <a:t>【</a:t>
            </a:r>
            <a:r>
              <a:rPr lang="zh-CN" altLang="en-US" sz="3200">
                <a:solidFill>
                  <a:srgbClr val="666666"/>
                </a:solidFill>
                <a:latin typeface="Noto Sans SC" panose="020B0200000000000000" charset="-122"/>
                <a:ea typeface="Noto Sans SC" panose="020B0200000000000000" charset="-122"/>
                <a:cs typeface="Noto Sans SC" panose="020B0200000000000000" charset="-122"/>
              </a:rPr>
              <a:t>情境七</a:t>
            </a:r>
            <a:r>
              <a:rPr lang="zh-CN" altLang="en-US" sz="3200">
                <a:solidFill>
                  <a:srgbClr val="666666"/>
                </a:solidFill>
                <a:latin typeface="Noto Sans SC" panose="020B0200000000000000" charset="-122"/>
                <a:ea typeface="Noto Sans SC" panose="020B0200000000000000" charset="-122"/>
                <a:cs typeface="Noto Sans SC" panose="020B0200000000000000" charset="-122"/>
                <a:sym typeface="+mn-ea"/>
              </a:rPr>
              <a:t>】</a:t>
            </a:r>
            <a:r>
              <a:rPr lang="zh-CN" altLang="en-US" sz="3200">
                <a:solidFill>
                  <a:srgbClr val="666666"/>
                </a:solidFill>
                <a:latin typeface="Noto Sans SC" panose="020B0200000000000000" charset="-122"/>
                <a:ea typeface="Noto Sans SC" panose="020B0200000000000000" charset="-122"/>
                <a:cs typeface="Noto Sans SC" panose="020B0200000000000000" charset="-122"/>
              </a:rPr>
              <a:t>某养老院，一位老人从年轻时开始吸烟，吸烟史40多年，患有高血压、冠心病，医生建议他不要再吸烟。家人要求护理员严格控制他吸烟的次数，要求他每天吸烟不能超过2根，但他总是会想办法向他人借烟，偷偷吸烟。有一天，他偷偷在床上吸烟，不小心将被褥引燃，幸好他大声呼救，工作人员及时到场将火苗浇灭了。但此事，对老人及养老院都造成了很大影响。</a:t>
            </a:r>
            <a:endParaRPr lang="zh-CN" altLang="en-US" sz="32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8829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a:t>
            </a:r>
            <a:r>
              <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练习</a:t>
            </a:r>
            <a:endParaRPr lang="zh-CN" alt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9" name="AutoShape 5"/>
          <p:cNvSpPr/>
          <p:nvPr>
            <p:custDataLst>
              <p:tags r:id="rId1"/>
            </p:custDataLst>
          </p:nvPr>
        </p:nvSpPr>
        <p:spPr>
          <a:xfrm>
            <a:off x="1016000" y="1508125"/>
            <a:ext cx="10159365" cy="516255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4"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1778000"/>
            <a:ext cx="381000" cy="381000"/>
          </a:xfrm>
          <a:prstGeom prst="rect">
            <a:avLst/>
          </a:prstGeom>
        </p:spPr>
      </p:pic>
      <p:sp>
        <p:nvSpPr>
          <p:cNvPr id="15" name="AutoShape 7"/>
          <p:cNvSpPr/>
          <p:nvPr>
            <p:custDataLst>
              <p:tags r:id="rId5"/>
            </p:custDataLst>
          </p:nvPr>
        </p:nvSpPr>
        <p:spPr>
          <a:xfrm>
            <a:off x="1651000" y="1508125"/>
            <a:ext cx="468757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33333"/>
                </a:solidFill>
                <a:latin typeface="Noto Sans SC" panose="020B0200000000000000" charset="-122"/>
                <a:ea typeface="Noto Sans SC" panose="020B0200000000000000" charset="-122"/>
                <a:cs typeface="Noto Sans SC" panose="020B0200000000000000" charset="-122"/>
              </a:rPr>
              <a:t>五、案例题</a:t>
            </a:r>
            <a:endParaRPr lang="zh-CN" altLang="en-US" sz="2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16" name="Connector 8"/>
          <p:cNvCxnSpPr/>
          <p:nvPr>
            <p:custDataLst>
              <p:tags r:id="rId6"/>
            </p:custDataLst>
          </p:nvPr>
        </p:nvCxnSpPr>
        <p:spPr>
          <a:xfrm rot="-9822">
            <a:off x="1270009" y="2324735"/>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7" name="文本框 16"/>
          <p:cNvSpPr txBox="1"/>
          <p:nvPr/>
        </p:nvSpPr>
        <p:spPr>
          <a:xfrm>
            <a:off x="1270000" y="2317750"/>
            <a:ext cx="9684385" cy="3911600"/>
          </a:xfrm>
          <a:prstGeom prst="rect">
            <a:avLst/>
          </a:prstGeom>
          <a:noFill/>
        </p:spPr>
        <p:txBody>
          <a:bodyPr wrap="square" numCol="1" rtlCol="0" anchor="t">
            <a:noAutofit/>
          </a:bodyPr>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思考题：</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1.应如何帮助这位老人戒烟？</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a:p>
            <a:pPr algn="l">
              <a:buClrTx/>
              <a:buSzTx/>
              <a:buNone/>
            </a:pPr>
            <a:r>
              <a:rPr lang="zh-CN" altLang="en-US" sz="4000">
                <a:solidFill>
                  <a:srgbClr val="666666"/>
                </a:solidFill>
                <a:latin typeface="Noto Sans SC" panose="020B0200000000000000" charset="-122"/>
                <a:ea typeface="Noto Sans SC" panose="020B0200000000000000" charset="-122"/>
                <a:cs typeface="Noto Sans SC" panose="020B0200000000000000" charset="-122"/>
              </a:rPr>
              <a:t>2.此事对养老院工作有哪些警示？</a:t>
            </a:r>
            <a:endParaRPr lang="zh-CN" altLang="en-US" sz="4000">
              <a:solidFill>
                <a:srgbClr val="666666"/>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2.1　老年攻击行为的概述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1．攻击行为的概念</a:t>
            </a:r>
            <a:endParaRPr lang="en-US" sz="24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攻击行为是以人身、财产为侵害目标，采取暴力手段，对被害人的身心健康和生命财产安全造成极大的损害，直接危及人的生命、健康与自由的一种行为。个体对自己的伤害则属于自残、自杀、自伤行为。攻击行为具有极强的爆发性和破坏性，会对攻击对象造成不同程度的伤害，甚至威胁生命。</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2.1　老年攻击行为的概述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algn="l">
              <a:lnSpc>
                <a:spcPct val="117000"/>
              </a:lnSpc>
              <a:buClrTx/>
              <a:buSzTx/>
              <a:buFontTx/>
              <a:defRPr/>
            </a:pP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2．老年攻击行为的分类表现</a:t>
            </a:r>
            <a:endParaRPr lang="en-US" sz="24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老年人的攻击行为大多与精神问题和应激事件相关。由于老年精神类疾病患者的心理功能紊乱，因此他们是发生攻击行为的主要危险人群。老年攻击行为可分为语言攻。击和身体攻击两大类，其中，语言攻击包括谩骂、威胁，讽刺、嘲笑等，身体攻击包括打人、踢人、咬人等。他们的攻击行为可能发生在家中、社区、医院和养老院等，多见于精神分裂症、人格障碍、脑器质性精神障碍、认知症等患者。</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2.1　老年攻击行为的概述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3819525"/>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3175000"/>
            <a:ext cx="9652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400" b="1">
                <a:solidFill>
                  <a:srgbClr val="44403C"/>
                </a:solidFill>
                <a:latin typeface="Noto Sans SC" panose="020B0200000000000000" charset="-122"/>
                <a:ea typeface="Noto Sans SC" panose="020B0200000000000000" charset="-122"/>
                <a:cs typeface="Noto Sans SC" panose="020B0200000000000000" charset="-122"/>
                <a:sym typeface="+mn-ea"/>
              </a:rPr>
              <a:t>3.攻击行为的分级</a:t>
            </a:r>
            <a:endParaRPr lang="en-US" sz="24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rPr>
              <a:t>攻击行为症状的严重程度按文献分级标准可分为四级。1级(较轻):突然殴打他人，冲动后又自动离去;2级(较重);不论是徒手伤人或是持械伤人，需要他人解围;3级(重度),发生殴打后情绪激动，有持续加剧趋势或已伤及对方身体;4级(严重):撕咬、踩踏、挖眼、持器械以致造成严重损伤甚至致残。</a:t>
            </a:r>
            <a:endParaRPr lang="zh-CN" altLang="en-US" sz="24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44444"/>
                </a:solidFill>
                <a:latin typeface="Noto Serif SC" panose="02020200000000000000" charset="-122"/>
                <a:ea typeface="Noto Serif SC" panose="02020200000000000000" charset="-122"/>
                <a:cs typeface="Noto Serif SC" panose="02020200000000000000" charset="-122"/>
              </a:rPr>
              <a:t>2.2　老年人发生攻击行为的原因评估和征兆评估</a:t>
            </a:r>
            <a:endParaRPr lang="en-US" sz="3600">
              <a:solidFill>
                <a:srgbClr val="444444"/>
              </a:solidFill>
              <a:latin typeface="Noto Serif SC" panose="02020200000000000000" charset="-122"/>
              <a:ea typeface="Noto Serif SC" panose="02020200000000000000" charset="-122"/>
              <a:cs typeface="Noto Serif SC" panose="02020200000000000000" charset="-122"/>
            </a:endParaRPr>
          </a:p>
        </p:txBody>
      </p:sp>
      <p:sp>
        <p:nvSpPr>
          <p:cNvPr id="20"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3"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4"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1803400"/>
            <a:ext cx="508000" cy="508000"/>
          </a:xfrm>
          <a:prstGeom prst="rect">
            <a:avLst/>
          </a:prstGeom>
        </p:spPr>
      </p:pic>
      <p:sp>
        <p:nvSpPr>
          <p:cNvPr id="25" name="AutoShape 6"/>
          <p:cNvSpPr/>
          <p:nvPr>
            <p:custDataLst>
              <p:tags r:id="rId6"/>
            </p:custDataLst>
          </p:nvPr>
        </p:nvSpPr>
        <p:spPr>
          <a:xfrm>
            <a:off x="2131060" y="1828800"/>
            <a:ext cx="396494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老年人发生攻击行为的原因评估</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6" name="AutoShape 7"/>
          <p:cNvSpPr/>
          <p:nvPr>
            <p:custDataLst>
              <p:tags r:id="rId7"/>
            </p:custDataLst>
          </p:nvPr>
        </p:nvSpPr>
        <p:spPr>
          <a:xfrm>
            <a:off x="1270000" y="2789555"/>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（1）精神疾病</a:t>
            </a: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。攻击行为在老年精神分裂症、情感性精神障碍、精神活性物质滥用者中发生的较多</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2）心理因素</a:t>
            </a: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。人到老年容易变得固执、多疑、缺乏同情心，情绪不稳定，易产生挫折感，缺乏自信自尊、人际关系变差</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zh-CN" alt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3）生理因素</a:t>
            </a: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。生理因素包括智力低下、内分泌失调、脑器质性疾病、精神疾病引起的神经系统改变等</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en-US"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（4）社会因素</a:t>
            </a:r>
            <a:r>
              <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。社会、环境和文化的影响是导致攻击行为的重要因素</a:t>
            </a:r>
            <a:endParaRPr lang="zh-CN" altLang="en-US"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8"/>
          <p:cNvSpPr/>
          <p:nvPr>
            <p:custDataLst>
              <p:tags r:id="rId8"/>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8" name="AutoShape 9"/>
          <p:cNvSpPr/>
          <p:nvPr>
            <p:custDataLst>
              <p:tags r:id="rId9"/>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04000" y="1803400"/>
            <a:ext cx="508000" cy="508000"/>
          </a:xfrm>
          <a:prstGeom prst="rect">
            <a:avLst/>
          </a:prstGeom>
        </p:spPr>
      </p:pic>
      <p:sp>
        <p:nvSpPr>
          <p:cNvPr id="30" name="AutoShape 11"/>
          <p:cNvSpPr/>
          <p:nvPr>
            <p:custDataLst>
              <p:tags r:id="rId13"/>
            </p:custDataLst>
          </p:nvPr>
        </p:nvSpPr>
        <p:spPr>
          <a:xfrm>
            <a:off x="7366000" y="18288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老年攻击行为发生的征兆评估</a:t>
            </a:r>
            <a:endParaRPr lang="zh-CN" altLang="en-US" sz="20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1" name="AutoShape 12"/>
          <p:cNvSpPr/>
          <p:nvPr>
            <p:custDataLst>
              <p:tags r:id="rId14"/>
            </p:custDataLst>
          </p:nvPr>
        </p:nvSpPr>
        <p:spPr>
          <a:xfrm>
            <a:off x="6477000" y="2860040"/>
            <a:ext cx="4445000" cy="3048000"/>
          </a:xfrm>
          <a:prstGeom prst="rect">
            <a:avLst/>
          </a:prstGeom>
          <a:noFill/>
          <a:ln w="12700" cap="flat" cmpd="sng">
            <a:noFill/>
            <a:prstDash val="solid"/>
            <a:round/>
          </a:ln>
        </p:spPr>
        <p:txBody>
          <a:bodyPr vert="horz" wrap="square" lIns="0" tIns="0" rIns="0" bIns="0" rtlCol="0" anchor="ctr" anchorCtr="0"/>
          <a:lstStyle/>
          <a:p>
            <a:pPr marL="0" indent="0" algn="l">
              <a:lnSpc>
                <a:spcPct val="133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（1）行为评估</a:t>
            </a:r>
            <a:r>
              <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。早期兴奋行为，如不能静坐、来回走动、击打物体、握拳、下颌或面部肌肉紧张</a:t>
            </a:r>
            <a:endPar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（2）情感评估</a:t>
            </a:r>
            <a:r>
              <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。随着攻击倾向的增加，老年人情感的兴奋也逐步升级，如不愉快、激动，愤怒等，一旦失去控制将产生不良后果</a:t>
            </a:r>
            <a:endPar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33000"/>
              </a:lnSpc>
              <a:defRPr/>
            </a:pPr>
            <a:r>
              <a:rPr lang="en-US" sz="1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（3）意识状态评估</a:t>
            </a:r>
            <a:r>
              <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rPr>
              <a:t>。意识状态的改变也提示攻击行为可能发生，如思维混乱、精神状况突然改变，定向力缺失、记忆损害、无力改变自己</a:t>
            </a:r>
            <a:endParaRPr lang="zh-CN" altLang="en-US" sz="1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rPr>
              <a:t>2.3　老年攻击行为的预防与处理</a:t>
            </a:r>
            <a:endParaRPr lang="en-US" sz="3600">
              <a:solidFill>
                <a:srgbClr val="4B5563"/>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custDataLst>
              <p:tags r:id="rId1"/>
            </p:custDataLst>
          </p:nvPr>
        </p:nvSpPr>
        <p:spPr>
          <a:xfrm>
            <a:off x="1016000" y="1873250"/>
            <a:ext cx="3251200" cy="476440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301875"/>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873250"/>
            <a:ext cx="457200" cy="457200"/>
          </a:xfrm>
          <a:prstGeom prst="rect">
            <a:avLst/>
          </a:prstGeom>
        </p:spPr>
      </p:pic>
      <p:sp>
        <p:nvSpPr>
          <p:cNvPr id="10" name="AutoShape 10"/>
          <p:cNvSpPr/>
          <p:nvPr>
            <p:custDataLst>
              <p:tags r:id="rId6"/>
            </p:custDataLst>
          </p:nvPr>
        </p:nvSpPr>
        <p:spPr>
          <a:xfrm>
            <a:off x="4470400" y="1873250"/>
            <a:ext cx="3251200" cy="4764405"/>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AutoShape 11"/>
          <p:cNvSpPr/>
          <p:nvPr>
            <p:custDataLst>
              <p:tags r:id="rId7"/>
            </p:custDataLst>
          </p:nvPr>
        </p:nvSpPr>
        <p:spPr>
          <a:xfrm>
            <a:off x="4470400" y="2301875"/>
            <a:ext cx="3251200" cy="76200"/>
          </a:xfrm>
          <a:prstGeom prst="roundRect">
            <a:avLst>
              <a:gd name="adj" fmla="val 0"/>
            </a:avLst>
          </a:prstGeom>
          <a:solidFill>
            <a:schemeClr val="bg1"/>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62475" y="1873250"/>
            <a:ext cx="457200" cy="457200"/>
          </a:xfrm>
          <a:prstGeom prst="rect">
            <a:avLst/>
          </a:prstGeom>
        </p:spPr>
      </p:pic>
      <p:sp>
        <p:nvSpPr>
          <p:cNvPr id="15" name="AutoShape 15"/>
          <p:cNvSpPr/>
          <p:nvPr>
            <p:custDataLst>
              <p:tags r:id="rId11"/>
            </p:custDataLst>
          </p:nvPr>
        </p:nvSpPr>
        <p:spPr>
          <a:xfrm>
            <a:off x="7924800" y="1873250"/>
            <a:ext cx="3251200" cy="4764405"/>
          </a:xfrm>
          <a:prstGeom prst="roundRect">
            <a:avLst>
              <a:gd name="adj" fmla="val 0"/>
            </a:avLst>
          </a:prstGeom>
          <a:solidFill>
            <a:srgbClr val="FFFFFF">
              <a:alpha val="100000"/>
            </a:srgbClr>
          </a:solidFill>
          <a:ln w="12700" cap="flat" cmpd="sng">
            <a:solidFill>
              <a:srgbClr val="86A691">
                <a:alpha val="60000"/>
              </a:srgbClr>
            </a:solidFill>
            <a:prstDash val="solid"/>
            <a:round/>
          </a:ln>
        </p:spPr>
        <p:txBody>
          <a:bodyPr vert="horz" wrap="square" lIns="0" tIns="0" rIns="0" bIns="0" rtlCol="0" anchor="ctr" anchorCtr="0"/>
          <a:lstStyle/>
          <a:p>
            <a:pPr algn="ctr">
              <a:defRPr/>
            </a:pPr>
          </a:p>
        </p:txBody>
      </p:sp>
      <p:sp>
        <p:nvSpPr>
          <p:cNvPr id="16" name="AutoShape 16"/>
          <p:cNvSpPr/>
          <p:nvPr>
            <p:custDataLst>
              <p:tags r:id="rId12"/>
            </p:custDataLst>
          </p:nvPr>
        </p:nvSpPr>
        <p:spPr>
          <a:xfrm>
            <a:off x="7924800" y="2301875"/>
            <a:ext cx="3251200" cy="76200"/>
          </a:xfrm>
          <a:prstGeom prst="roundRect">
            <a:avLst>
              <a:gd name="adj" fmla="val 0"/>
            </a:avLst>
          </a:prstGeom>
          <a:solidFill>
            <a:srgbClr val="86A691">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108950" y="1873250"/>
            <a:ext cx="457200" cy="457200"/>
          </a:xfrm>
          <a:prstGeom prst="rect">
            <a:avLst/>
          </a:prstGeom>
        </p:spPr>
      </p:pic>
      <p:sp>
        <p:nvSpPr>
          <p:cNvPr id="20" name="文本框 19"/>
          <p:cNvSpPr txBox="1"/>
          <p:nvPr/>
        </p:nvSpPr>
        <p:spPr>
          <a:xfrm>
            <a:off x="1016000" y="1050608"/>
            <a:ext cx="5080000" cy="645160"/>
          </a:xfrm>
          <a:prstGeom prst="rect">
            <a:avLst/>
          </a:prstGeom>
        </p:spPr>
        <p:txBody>
          <a:bodyPr>
            <a:spAutoFit/>
          </a:bodyPr>
          <a:p>
            <a:r>
              <a:rPr lang="zh-CN" altLang="en-US" sz="3600" b="1">
                <a:solidFill>
                  <a:srgbClr val="444444"/>
                </a:solidFill>
                <a:latin typeface="Noto Sans SC" panose="020B0200000000000000" charset="-122"/>
                <a:ea typeface="Noto Sans SC" panose="020B0200000000000000" charset="-122"/>
                <a:cs typeface="Noto Sans SC" panose="020B0200000000000000" charset="-122"/>
              </a:rPr>
              <a:t>1．老年攻击行为的预防</a:t>
            </a:r>
            <a:endParaRPr lang="zh-CN" altLang="en-US" sz="36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21" name="文本框 20"/>
          <p:cNvSpPr txBox="1"/>
          <p:nvPr/>
        </p:nvSpPr>
        <p:spPr>
          <a:xfrm>
            <a:off x="1130300" y="2377440"/>
            <a:ext cx="2985135" cy="2375535"/>
          </a:xfrm>
          <a:prstGeom prst="rect">
            <a:avLst/>
          </a:prstGeom>
        </p:spPr>
        <p:txBody>
          <a:bodyPr wrap="square">
            <a:noAutofit/>
          </a:bodyPr>
          <a:p>
            <a:r>
              <a:rPr lang="en-US" sz="2000" b="1">
                <a:solidFill>
                  <a:srgbClr val="3C3C3C"/>
                </a:solidFill>
                <a:latin typeface="Noto Sans SC" panose="020B0200000000000000" charset="-122"/>
                <a:ea typeface="Noto Sans SC" panose="020B0200000000000000" charset="-122"/>
                <a:cs typeface="Noto Sans SC" panose="020B0200000000000000" charset="-122"/>
              </a:rPr>
              <a:t>（1）要有支援人员</a:t>
            </a:r>
            <a:endParaRPr lang="en-US" sz="2000" b="1">
              <a:solidFill>
                <a:srgbClr val="3C3C3C"/>
              </a:solidFill>
              <a:latin typeface="Noto Sans SC" panose="020B0200000000000000" charset="-122"/>
              <a:ea typeface="Noto Sans SC" panose="020B0200000000000000" charset="-122"/>
              <a:cs typeface="Noto Sans SC" panose="020B0200000000000000" charset="-122"/>
            </a:endParaRPr>
          </a:p>
          <a:p>
            <a:r>
              <a:rPr lang="en-US" sz="2000">
                <a:solidFill>
                  <a:srgbClr val="60605A"/>
                </a:solidFill>
                <a:latin typeface="Noto Sans SC" panose="020B0200000000000000" charset="-122"/>
                <a:ea typeface="Noto Sans SC" panose="020B0200000000000000" charset="-122"/>
                <a:cs typeface="Noto Sans SC" panose="020B0200000000000000" charset="-122"/>
              </a:rPr>
              <a:t>在开始接触有攻击危险的老年人时，一定要有能够及时支援的人员，保证在必要时共同制止老年人的攻击行为，同时也可使护理人员减轻焦虑</a:t>
            </a:r>
            <a:endParaRPr lang="en-US" sz="20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2" name="文本框 21"/>
          <p:cNvSpPr txBox="1"/>
          <p:nvPr/>
        </p:nvSpPr>
        <p:spPr>
          <a:xfrm>
            <a:off x="1130300" y="4752975"/>
            <a:ext cx="2985135" cy="1322070"/>
          </a:xfrm>
          <a:prstGeom prst="rect">
            <a:avLst/>
          </a:prstGeom>
        </p:spPr>
        <p:txBody>
          <a:bodyPr wrap="square">
            <a:spAutoFit/>
          </a:bodyPr>
          <a:p>
            <a:r>
              <a:rPr lang="en-US" sz="2000" b="1">
                <a:solidFill>
                  <a:srgbClr val="3C3C3C"/>
                </a:solidFill>
                <a:latin typeface="Noto Sans SC" panose="020B0200000000000000" charset="-122"/>
                <a:ea typeface="Noto Sans SC" panose="020B0200000000000000" charset="-122"/>
                <a:cs typeface="Noto Sans SC" panose="020B0200000000000000" charset="-122"/>
              </a:rPr>
              <a:t>（2）做好环境管理工作</a:t>
            </a:r>
            <a:r>
              <a:rPr lang="en-US" sz="2000">
                <a:solidFill>
                  <a:srgbClr val="60605A"/>
                </a:solidFill>
                <a:latin typeface="Noto Sans SC" panose="020B0200000000000000" charset="-122"/>
                <a:ea typeface="Noto Sans SC" panose="020B0200000000000000" charset="-122"/>
                <a:cs typeface="Noto Sans SC" panose="020B0200000000000000" charset="-122"/>
              </a:rPr>
              <a:t>保持环境的安静、整洁，避免嘈杂、拥挤、炎热，使老年人感到舒服安</a:t>
            </a:r>
            <a:r>
              <a:rPr lang="zh-CN" altLang="en-US" sz="2000">
                <a:solidFill>
                  <a:srgbClr val="60605A"/>
                </a:solidFill>
                <a:latin typeface="Noto Sans SC" panose="020B0200000000000000" charset="-122"/>
                <a:ea typeface="Noto Sans SC" panose="020B0200000000000000" charset="-122"/>
                <a:cs typeface="Noto Sans SC" panose="020B0200000000000000" charset="-122"/>
              </a:rPr>
              <a:t>全</a:t>
            </a:r>
            <a:endParaRPr lang="zh-CN" altLang="en-US" sz="2000">
              <a:solidFill>
                <a:srgbClr val="60605A"/>
              </a:solidFill>
              <a:latin typeface="Noto Sans SC" panose="020B0200000000000000" charset="-122"/>
              <a:ea typeface="Noto Sans SC" panose="020B0200000000000000" charset="-122"/>
              <a:cs typeface="Noto Sans SC" panose="020B0200000000000000" charset="-122"/>
            </a:endParaRPr>
          </a:p>
        </p:txBody>
      </p:sp>
      <p:sp>
        <p:nvSpPr>
          <p:cNvPr id="23" name="文本框 22"/>
          <p:cNvSpPr txBox="1"/>
          <p:nvPr/>
        </p:nvSpPr>
        <p:spPr>
          <a:xfrm>
            <a:off x="4481195" y="2378075"/>
            <a:ext cx="3209925" cy="1630045"/>
          </a:xfrm>
          <a:prstGeom prst="rect">
            <a:avLst/>
          </a:prstGeom>
        </p:spPr>
        <p:txBody>
          <a:bodyPr wrap="square">
            <a:spAutoFit/>
          </a:bodyPr>
          <a:p>
            <a:r>
              <a:rPr lang="en-US" sz="2000" b="1">
                <a:solidFill>
                  <a:srgbClr val="FFFFFF"/>
                </a:solidFill>
                <a:latin typeface="Noto Sans SC" panose="020B0200000000000000" charset="-122"/>
                <a:ea typeface="Noto Sans SC" panose="020B0200000000000000" charset="-122"/>
                <a:cs typeface="Noto Sans SC" panose="020B0200000000000000" charset="-122"/>
              </a:rPr>
              <a:t>（3）进行良好有效的沟通</a:t>
            </a:r>
            <a:endParaRPr lang="en-US" sz="2000" b="1">
              <a:solidFill>
                <a:srgbClr val="FFFFFF"/>
              </a:solidFill>
              <a:latin typeface="Noto Sans SC" panose="020B0200000000000000" charset="-122"/>
              <a:ea typeface="Noto Sans SC" panose="020B0200000000000000" charset="-122"/>
              <a:cs typeface="Noto Sans SC" panose="020B0200000000000000" charset="-122"/>
            </a:endParaRPr>
          </a:p>
          <a:p>
            <a:r>
              <a:rPr lang="en-US" sz="2000">
                <a:solidFill>
                  <a:schemeClr val="bg1"/>
                </a:solidFill>
                <a:latin typeface="Noto Sans SC" panose="020B0200000000000000" charset="-122"/>
                <a:ea typeface="Noto Sans SC" panose="020B0200000000000000" charset="-122"/>
                <a:cs typeface="Noto Sans SC" panose="020B0200000000000000" charset="-122"/>
              </a:rPr>
              <a:t>通过用言语和非言语的方式，与老年人进行有效的沟通、交流，化解危机状态</a:t>
            </a:r>
            <a:endParaRPr lang="en-US" sz="2000">
              <a:solidFill>
                <a:schemeClr val="bg1"/>
              </a:solidFill>
              <a:latin typeface="Noto Sans SC" panose="020B0200000000000000" charset="-122"/>
              <a:ea typeface="Noto Sans SC" panose="020B0200000000000000" charset="-122"/>
              <a:cs typeface="Noto Sans SC" panose="020B0200000000000000" charset="-122"/>
            </a:endParaRPr>
          </a:p>
        </p:txBody>
      </p:sp>
      <p:sp>
        <p:nvSpPr>
          <p:cNvPr id="24" name="文本框 23"/>
          <p:cNvSpPr txBox="1"/>
          <p:nvPr/>
        </p:nvSpPr>
        <p:spPr>
          <a:xfrm>
            <a:off x="4562475" y="3870325"/>
            <a:ext cx="3128645" cy="2553335"/>
          </a:xfrm>
          <a:prstGeom prst="rect">
            <a:avLst/>
          </a:prstGeom>
          <a:noFill/>
        </p:spPr>
        <p:txBody>
          <a:bodyPr wrap="square" rtlCol="0" anchor="t">
            <a:spAutoFit/>
          </a:bodyPr>
          <a:p>
            <a:r>
              <a:rPr lang="en-US" sz="2000" b="1">
                <a:solidFill>
                  <a:srgbClr val="FFFFFF"/>
                </a:solidFill>
                <a:latin typeface="Noto Sans SC" panose="020B0200000000000000" charset="-122"/>
                <a:ea typeface="Noto Sans SC" panose="020B0200000000000000" charset="-122"/>
                <a:cs typeface="Noto Sans SC" panose="020B0200000000000000" charset="-122"/>
              </a:rPr>
              <a:t>（4）加强老年人教育</a:t>
            </a:r>
            <a:endParaRPr lang="en-US" sz="2000" b="1">
              <a:solidFill>
                <a:srgbClr val="FFFFFF"/>
              </a:solidFill>
              <a:latin typeface="Noto Sans SC" panose="020B0200000000000000" charset="-122"/>
              <a:ea typeface="Noto Sans SC" panose="020B0200000000000000" charset="-122"/>
              <a:cs typeface="Noto Sans SC" panose="020B0200000000000000" charset="-122"/>
            </a:endParaRPr>
          </a:p>
          <a:p>
            <a:r>
              <a:rPr lang="en-US" sz="2000">
                <a:solidFill>
                  <a:schemeClr val="bg1"/>
                </a:solidFill>
                <a:latin typeface="Noto Sans SC" panose="020B0200000000000000" charset="-122"/>
                <a:ea typeface="Noto Sans SC" panose="020B0200000000000000" charset="-122"/>
                <a:cs typeface="Noto Sans SC" panose="020B0200000000000000" charset="-122"/>
              </a:rPr>
              <a:t>教会老年人人际沟通的方法和表达情绪的方式，尤其是对不满和愤怒情绪的处理，提高老年人的自我控制能力，并允许其有机会宣泄不满情绪，必要时予以适当的限制。</a:t>
            </a:r>
            <a:endParaRPr lang="en-US" sz="2000">
              <a:solidFill>
                <a:schemeClr val="bg1"/>
              </a:solidFill>
              <a:latin typeface="Noto Sans SC" panose="020B0200000000000000" charset="-122"/>
              <a:ea typeface="Noto Sans SC" panose="020B0200000000000000" charset="-122"/>
              <a:cs typeface="Noto Sans SC" panose="020B0200000000000000" charset="-122"/>
            </a:endParaRPr>
          </a:p>
        </p:txBody>
      </p:sp>
      <p:sp>
        <p:nvSpPr>
          <p:cNvPr id="25" name="文本框 24"/>
          <p:cNvSpPr txBox="1"/>
          <p:nvPr/>
        </p:nvSpPr>
        <p:spPr>
          <a:xfrm>
            <a:off x="8056880" y="2378075"/>
            <a:ext cx="3002915" cy="2245360"/>
          </a:xfrm>
          <a:prstGeom prst="rect">
            <a:avLst/>
          </a:prstGeom>
          <a:noFill/>
        </p:spPr>
        <p:txBody>
          <a:bodyPr wrap="square" rtlCol="0" anchor="t">
            <a:spAutoFit/>
          </a:bodyPr>
          <a:p>
            <a:r>
              <a:rPr lang="zh-CN" altLang="en-US" sz="2000" b="1">
                <a:solidFill>
                  <a:srgbClr val="3C3C3C"/>
                </a:solidFill>
                <a:latin typeface="Noto Sans SC" panose="020B0200000000000000" charset="-122"/>
                <a:ea typeface="Noto Sans SC" panose="020B0200000000000000" charset="-122"/>
                <a:cs typeface="Noto Sans SC" panose="020B0200000000000000" charset="-122"/>
              </a:rPr>
              <a:t>（</a:t>
            </a:r>
            <a:r>
              <a:rPr lang="en-US" sz="2000" b="1">
                <a:solidFill>
                  <a:srgbClr val="3C3C3C"/>
                </a:solidFill>
                <a:latin typeface="Noto Sans SC" panose="020B0200000000000000" charset="-122"/>
                <a:ea typeface="Noto Sans SC" panose="020B0200000000000000" charset="-122"/>
                <a:cs typeface="Noto Sans SC" panose="020B0200000000000000" charset="-122"/>
              </a:rPr>
              <a:t>5)传递接纳老年人的态度</a:t>
            </a:r>
            <a:endParaRPr lang="en-US" sz="2000" b="1">
              <a:solidFill>
                <a:srgbClr val="3C3C3C"/>
              </a:solidFill>
              <a:latin typeface="Noto Sans SC" panose="020B0200000000000000" charset="-122"/>
              <a:ea typeface="Noto Sans SC" panose="020B0200000000000000" charset="-122"/>
              <a:cs typeface="Noto Sans SC" panose="020B0200000000000000" charset="-122"/>
            </a:endParaRPr>
          </a:p>
          <a:p>
            <a:r>
              <a:rPr lang="en-US" sz="2000">
                <a:solidFill>
                  <a:srgbClr val="60605A"/>
                </a:solidFill>
                <a:latin typeface="Noto Sans SC" panose="020B0200000000000000" charset="-122"/>
                <a:ea typeface="Noto Sans SC" panose="020B0200000000000000" charset="-122"/>
                <a:cs typeface="Noto Sans SC" panose="020B0200000000000000" charset="-122"/>
              </a:rPr>
              <a:t>尽量传达出护理人员接纳老年人的态度，让老年人明白护理人员对其行为的指导及限制都是为了协助其控制攻击行为</a:t>
            </a:r>
            <a:r>
              <a:rPr lang="zh-CN" altLang="en-US"/>
              <a:t>。</a:t>
            </a:r>
            <a:endParaRPr lang="zh-CN" altLang="en-US"/>
          </a:p>
        </p:txBody>
      </p:sp>
      <p:sp>
        <p:nvSpPr>
          <p:cNvPr id="26" name="文本框 25"/>
          <p:cNvSpPr txBox="1"/>
          <p:nvPr/>
        </p:nvSpPr>
        <p:spPr>
          <a:xfrm>
            <a:off x="8051165" y="4623435"/>
            <a:ext cx="3010535" cy="1506855"/>
          </a:xfrm>
          <a:prstGeom prst="rect">
            <a:avLst/>
          </a:prstGeom>
        </p:spPr>
        <p:txBody>
          <a:bodyPr wrap="square">
            <a:spAutoFit/>
          </a:bodyPr>
          <a:p>
            <a:r>
              <a:rPr lang="zh-CN" altLang="en-US" sz="2000" b="1">
                <a:solidFill>
                  <a:srgbClr val="3C3C3C"/>
                </a:solidFill>
                <a:latin typeface="Noto Sans SC" panose="020B0200000000000000" charset="-122"/>
                <a:ea typeface="Noto Sans SC" panose="020B0200000000000000" charset="-122"/>
                <a:cs typeface="Noto Sans SC" panose="020B0200000000000000" charset="-122"/>
              </a:rPr>
              <a:t>（6）注意自身情绪反应</a:t>
            </a:r>
            <a:endParaRPr lang="zh-CN" altLang="en-US" sz="2000" b="1">
              <a:solidFill>
                <a:srgbClr val="3C3C3C"/>
              </a:solidFill>
              <a:latin typeface="Noto Sans SC" panose="020B0200000000000000" charset="-122"/>
              <a:ea typeface="Noto Sans SC" panose="020B0200000000000000" charset="-122"/>
              <a:cs typeface="Noto Sans SC" panose="020B0200000000000000" charset="-122"/>
            </a:endParaRPr>
          </a:p>
          <a:p>
            <a:r>
              <a:rPr lang="zh-CN" altLang="en-US">
                <a:solidFill>
                  <a:srgbClr val="231F20"/>
                </a:solidFill>
                <a:latin typeface="汉仪书宋二简"/>
                <a:ea typeface="汉仪书宋二简"/>
              </a:rPr>
              <a:t>其实在整个护理过程中，很多护理人员都会有害怕、担心、顾虑的地方，而老年人也能感受到这些反应</a:t>
            </a:r>
            <a:endParaRPr lang="zh-CN" altLang="en-US">
              <a:solidFill>
                <a:srgbClr val="231F20"/>
              </a:solidFill>
              <a:latin typeface="汉仪书宋二简"/>
              <a:ea typeface="汉仪书宋二简"/>
            </a:endParaRPr>
          </a:p>
        </p:txBody>
      </p:sp>
      <p:sp>
        <p:nvSpPr>
          <p:cNvPr id="27" name="文本框 26"/>
          <p:cNvSpPr txBox="1"/>
          <p:nvPr/>
        </p:nvSpPr>
        <p:spPr>
          <a:xfrm>
            <a:off x="8051165" y="6130290"/>
            <a:ext cx="2906395" cy="398780"/>
          </a:xfrm>
          <a:prstGeom prst="rect">
            <a:avLst/>
          </a:prstGeom>
        </p:spPr>
        <p:txBody>
          <a:bodyPr wrap="square">
            <a:spAutoFit/>
          </a:bodyPr>
          <a:p>
            <a:r>
              <a:rPr lang="zh-CN" altLang="en-US" sz="2000" b="1">
                <a:solidFill>
                  <a:srgbClr val="3C3C3C"/>
                </a:solidFill>
                <a:latin typeface="Noto Sans SC" panose="020B0200000000000000" charset="-122"/>
                <a:ea typeface="Noto Sans SC" panose="020B0200000000000000" charset="-122"/>
                <a:cs typeface="Noto Sans SC" panose="020B0200000000000000" charset="-122"/>
              </a:rPr>
              <a:t>（7）服用药物。</a:t>
            </a:r>
            <a:endParaRPr lang="zh-CN" altLang="en-US" sz="2000" b="1">
              <a:solidFill>
                <a:srgbClr val="3C3C3C"/>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42799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rPr>
              <a:t>2．老年人攻击行为发生时的处理</a:t>
            </a:r>
            <a:endParaRPr lang="en-US" sz="3600">
              <a:solidFill>
                <a:srgbClr val="4B5563"/>
              </a:solidFill>
              <a:latin typeface="Noto Serif SC" panose="02020200000000000000" charset="-122"/>
              <a:ea typeface="Noto Serif SC" panose="02020200000000000000" charset="-122"/>
              <a:cs typeface="Noto Serif SC" panose="02020200000000000000" charset="-122"/>
            </a:endParaRPr>
          </a:p>
          <a:p>
            <a:pPr marL="0" indent="0" algn="l">
              <a:lnSpc>
                <a:spcPct val="125000"/>
              </a:lnSpc>
              <a:defRPr/>
            </a:pPr>
            <a:endParaRPr lang="en-US" sz="1100"/>
          </a:p>
        </p:txBody>
      </p:sp>
      <p:sp>
        <p:nvSpPr>
          <p:cNvPr id="20" name="AutoShape 3"/>
          <p:cNvSpPr/>
          <p:nvPr/>
        </p:nvSpPr>
        <p:spPr>
          <a:xfrm>
            <a:off x="5080000" y="2413000"/>
            <a:ext cx="2032000" cy="2032000"/>
          </a:xfrm>
          <a:prstGeom prst="ellipse">
            <a:avLst/>
          </a:prstGeom>
          <a:solidFill>
            <a:srgbClr val="8A9A72">
              <a:alpha val="100000"/>
            </a:srgbClr>
          </a:solidFill>
          <a:ln cap="flat" cmpd="sng">
            <a:solidFill>
              <a:srgbClr val="FFFFFF">
                <a:alpha val="0"/>
              </a:srgbClr>
            </a:solidFill>
            <a:prstDash val="solid"/>
            <a:round/>
          </a:ln>
        </p:spPr>
        <p:txBody>
          <a:bodyPr vert="horz" wrap="square" lIns="0" tIns="0" rIns="0" bIns="0" rtlCol="0" anchor="ctr" anchorCtr="0"/>
          <a:lstStyle/>
          <a:p>
            <a:pPr marL="0" indent="0" algn="ctr">
              <a:lnSpc>
                <a:spcPct val="125000"/>
              </a:lnSpc>
              <a:defRPr/>
            </a:pPr>
            <a:r>
              <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处理五点</a:t>
            </a:r>
            <a:endParaRPr lang="zh-CN" altLang="en-US" sz="24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sp>
        <p:nvSpPr>
          <p:cNvPr id="21" name="AutoShape 4"/>
          <p:cNvSpPr/>
          <p:nvPr/>
        </p:nvSpPr>
        <p:spPr>
          <a:xfrm>
            <a:off x="1630680" y="1189990"/>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 </a:t>
            </a:r>
            <a:r>
              <a:rPr lang="zh-CN" altLang="en-US" sz="2000" b="1">
                <a:solidFill>
                  <a:srgbClr val="8A9A72"/>
                </a:solidFill>
                <a:latin typeface="Noto Sans SC" panose="020B0200000000000000" charset="-122"/>
                <a:ea typeface="Noto Sans SC" panose="020B0200000000000000" charset="-122"/>
                <a:cs typeface="Noto Sans SC" panose="020B0200000000000000" charset="-122"/>
                <a:sym typeface="+mn-ea"/>
              </a:rPr>
              <a:t>控制局面</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en-US" sz="2000" b="1">
                <a:solidFill>
                  <a:srgbClr val="60605A"/>
                </a:solidFill>
                <a:latin typeface="Noto Sans SC" panose="020B0200000000000000" charset="-122"/>
                <a:ea typeface="Noto Sans SC" panose="020B0200000000000000" charset="-122"/>
                <a:cs typeface="Noto Sans SC" panose="020B0200000000000000" charset="-122"/>
                <a:sym typeface="+mn-ea"/>
              </a:rPr>
              <a:t>当老年人攻击行为发生时，要呼叫其他工作人员一起行动，尽快控制局面，疏散其他老年人离开现场，确保其他老年人和工作人员的人身安全。</a:t>
            </a:r>
            <a:endParaRPr lang="en-US" sz="2000" b="1">
              <a:solidFill>
                <a:srgbClr val="60605A"/>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4"/>
          <p:cNvSpPr/>
          <p:nvPr/>
        </p:nvSpPr>
        <p:spPr>
          <a:xfrm>
            <a:off x="811530" y="3429000"/>
            <a:ext cx="3556000"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 </a:t>
            </a:r>
            <a:r>
              <a:rPr lang="zh-CN" altLang="en-US" sz="2000" b="1">
                <a:solidFill>
                  <a:srgbClr val="8A9A72"/>
                </a:solidFill>
                <a:latin typeface="Noto Sans SC" panose="020B0200000000000000" charset="-122"/>
                <a:ea typeface="Noto Sans SC" panose="020B0200000000000000" charset="-122"/>
                <a:cs typeface="Noto Sans SC" panose="020B0200000000000000" charset="-122"/>
                <a:sym typeface="+mn-ea"/>
              </a:rPr>
              <a:t>解除危险品</a:t>
            </a:r>
            <a:endParaRPr lang="zh-CN" altLang="en-US" sz="2000" b="1">
              <a:solidFill>
                <a:srgbClr val="8A9A72"/>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00000"/>
              </a:lnSpc>
              <a:defRPr/>
            </a:pPr>
            <a:r>
              <a:rPr lang="en-US" sz="2000" b="1">
                <a:solidFill>
                  <a:srgbClr val="60605A"/>
                </a:solidFill>
                <a:latin typeface="Noto Sans SC" panose="020B0200000000000000" charset="-122"/>
                <a:ea typeface="Noto Sans SC" panose="020B0200000000000000" charset="-122"/>
                <a:cs typeface="Noto Sans SC" panose="020B0200000000000000" charset="-122"/>
                <a:sym typeface="+mn-ea"/>
              </a:rPr>
              <a:t>如果发生攻击行为时老年人持有或周围有危险品，一定要尽快解除</a:t>
            </a:r>
            <a:endParaRPr lang="en-US" sz="1800" b="1">
              <a:solidFill>
                <a:srgbClr val="8A9A72"/>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spcBef>
                <a:spcPts val="600"/>
              </a:spcBef>
            </a:pPr>
            <a:endParaRPr lang="en-US" sz="1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3" name="AutoShape 4"/>
          <p:cNvSpPr/>
          <p:nvPr/>
        </p:nvSpPr>
        <p:spPr>
          <a:xfrm>
            <a:off x="2461895" y="5080000"/>
            <a:ext cx="3954145"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03 </a:t>
            </a: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约束与隔离</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在采用其他措施无法制止老年人的攻击行为时，可以采用约束和隔离的手段，但必须要遵医嘱或通知家属知情，取得家属同意才可以</a:t>
            </a:r>
            <a:endPar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4" name="AutoShape 4"/>
          <p:cNvSpPr/>
          <p:nvPr/>
        </p:nvSpPr>
        <p:spPr>
          <a:xfrm>
            <a:off x="7516495" y="1599565"/>
            <a:ext cx="3556000" cy="172847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心理疏导</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00000"/>
              </a:lnSpc>
              <a:buClrTx/>
              <a:buSzTx/>
              <a:buFontTx/>
              <a:defRPr/>
            </a:pPr>
            <a:r>
              <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通过与老年人沟通，充分表达对老年人安全及行为的关心，缓解老年人的紧张情绪，取得其信任，进而产生情感共鸣，获得老年人的配合</a:t>
            </a:r>
            <a:endPar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4"/>
          <p:cNvSpPr/>
          <p:nvPr/>
        </p:nvSpPr>
        <p:spPr>
          <a:xfrm>
            <a:off x="7592060" y="3937000"/>
            <a:ext cx="3954145" cy="152400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05 </a:t>
            </a:r>
            <a:r>
              <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药物治疗</a:t>
            </a:r>
            <a:endParaRPr lang="zh-CN" altLang="en-US" sz="20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rPr>
              <a:t>当老年人经常发生攻击行为，行为不可控，且行为后果严重，必要时需根据医嘱进行药物治疗处理</a:t>
            </a:r>
            <a:endParaRPr lang="en-US" sz="2000" b="1" i="0" u="none" strike="noStrike">
              <a:solidFill>
                <a:srgbClr val="6060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96.4,&quot;left&quot;:80,&quot;top&quot;:126.25,&quot;width&quot;:800}"/>
</p:tagLst>
</file>

<file path=ppt/tags/tag101.xml><?xml version="1.0" encoding="utf-8"?>
<p:tagLst xmlns:p="http://schemas.openxmlformats.org/presentationml/2006/main">
  <p:tag name="KSO_WM_DIAGRAM_VIRTUALLY_FRAME" val="{&quot;height&quot;:396.4,&quot;left&quot;:80,&quot;top&quot;:126.25,&quot;width&quot;:800}"/>
</p:tagLst>
</file>

<file path=ppt/tags/tag102.xml><?xml version="1.0" encoding="utf-8"?>
<p:tagLst xmlns:p="http://schemas.openxmlformats.org/presentationml/2006/main">
  <p:tag name="KSO_WM_DIAGRAM_VIRTUALLY_FRAME" val="{&quot;height&quot;:396.4,&quot;left&quot;:80,&quot;top&quot;:126.25,&quot;width&quot;:800}"/>
</p:tagLst>
</file>

<file path=ppt/tags/tag103.xml><?xml version="1.0" encoding="utf-8"?>
<p:tagLst xmlns:p="http://schemas.openxmlformats.org/presentationml/2006/main">
  <p:tag name="KSO_WM_DIAGRAM_VIRTUALLY_FRAME" val="{&quot;height&quot;:396.4,&quot;left&quot;:80,&quot;top&quot;:126.25,&quot;width&quot;:800}"/>
</p:tagLst>
</file>

<file path=ppt/tags/tag104.xml><?xml version="1.0" encoding="utf-8"?>
<p:tagLst xmlns:p="http://schemas.openxmlformats.org/presentationml/2006/main">
  <p:tag name="KSO_WM_DIAGRAM_VIRTUALLY_FRAME" val="{&quot;height&quot;:396.4,&quot;left&quot;:80,&quot;top&quot;:126.25,&quot;width&quot;:800}"/>
</p:tagLst>
</file>

<file path=ppt/tags/tag105.xml><?xml version="1.0" encoding="utf-8"?>
<p:tagLst xmlns:p="http://schemas.openxmlformats.org/presentationml/2006/main">
  <p:tag name="KSO_WM_DIAGRAM_VIRTUALLY_FRAME" val="{&quot;height&quot;:396.4,&quot;left&quot;:80,&quot;top&quot;:126.25,&quot;width&quot;:800}"/>
</p:tagLst>
</file>

<file path=ppt/tags/tag106.xml><?xml version="1.0" encoding="utf-8"?>
<p:tagLst xmlns:p="http://schemas.openxmlformats.org/presentationml/2006/main">
  <p:tag name="KSO_WM_DIAGRAM_VIRTUALLY_FRAME" val="{&quot;height&quot;:396.4,&quot;left&quot;:80,&quot;top&quot;:126.25,&quot;width&quot;:800}"/>
</p:tagLst>
</file>

<file path=ppt/tags/tag107.xml><?xml version="1.0" encoding="utf-8"?>
<p:tagLst xmlns:p="http://schemas.openxmlformats.org/presentationml/2006/main">
  <p:tag name="KSO_WM_DIAGRAM_VIRTUALLY_FRAME" val="{&quot;height&quot;:396.4,&quot;left&quot;:80,&quot;top&quot;:126.25,&quot;width&quot;:800}"/>
</p:tagLst>
</file>

<file path=ppt/tags/tag108.xml><?xml version="1.0" encoding="utf-8"?>
<p:tagLst xmlns:p="http://schemas.openxmlformats.org/presentationml/2006/main">
  <p:tag name="KSO_WM_DIAGRAM_VIRTUALLY_FRAME" val="{&quot;height&quot;:240,&quot;left&quot;:80,&quot;top&quot;:175,&quot;width&quot;:800}"/>
</p:tagLst>
</file>

<file path=ppt/tags/tag109.xml><?xml version="1.0" encoding="utf-8"?>
<p:tagLst xmlns:p="http://schemas.openxmlformats.org/presentationml/2006/main">
  <p:tag name="KSO_WM_DIAGRAM_VIRTUALLY_FRAME" val="{&quot;height&quot;:240,&quot;left&quot;:80,&quot;top&quot;:175,&quot;width&quot;:80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40,&quot;left&quot;:80,&quot;top&quot;:175,&quot;width&quot;:800}"/>
</p:tagLst>
</file>

<file path=ppt/tags/tag111.xml><?xml version="1.0" encoding="utf-8"?>
<p:tagLst xmlns:p="http://schemas.openxmlformats.org/presentationml/2006/main">
  <p:tag name="KSO_WM_DIAGRAM_VIRTUALLY_FRAME" val="{&quot;height&quot;:240,&quot;left&quot;:80,&quot;top&quot;:175,&quot;width&quot;:800}"/>
</p:tagLst>
</file>

<file path=ppt/tags/tag112.xml><?xml version="1.0" encoding="utf-8"?>
<p:tagLst xmlns:p="http://schemas.openxmlformats.org/presentationml/2006/main">
  <p:tag name="KSO_WM_DIAGRAM_VIRTUALLY_FRAME" val="{&quot;height&quot;:240,&quot;left&quot;:80,&quot;top&quot;:175,&quot;width&quot;:800}"/>
</p:tagLst>
</file>

<file path=ppt/tags/tag113.xml><?xml version="1.0" encoding="utf-8"?>
<p:tagLst xmlns:p="http://schemas.openxmlformats.org/presentationml/2006/main">
  <p:tag name="KSO_WM_DIAGRAM_VIRTUALLY_FRAME" val="{&quot;height&quot;:240,&quot;left&quot;:80,&quot;top&quot;:175,&quot;width&quot;:800}"/>
</p:tagLst>
</file>

<file path=ppt/tags/tag114.xml><?xml version="1.0" encoding="utf-8"?>
<p:tagLst xmlns:p="http://schemas.openxmlformats.org/presentationml/2006/main">
  <p:tag name="KSO_WM_DIAGRAM_VIRTUALLY_FRAME" val="{&quot;height&quot;:240,&quot;left&quot;:80,&quot;top&quot;:175,&quot;width&quot;:800}"/>
</p:tagLst>
</file>

<file path=ppt/tags/tag115.xml><?xml version="1.0" encoding="utf-8"?>
<p:tagLst xmlns:p="http://schemas.openxmlformats.org/presentationml/2006/main">
  <p:tag name="KSO_WM_DIAGRAM_VIRTUALLY_FRAME" val="{&quot;height&quot;:240,&quot;left&quot;:80,&quot;top&quot;:175,&quot;width&quot;:800}"/>
</p:tagLst>
</file>

<file path=ppt/tags/tag116.xml><?xml version="1.0" encoding="utf-8"?>
<p:tagLst xmlns:p="http://schemas.openxmlformats.org/presentationml/2006/main">
  <p:tag name="KSO_WM_DIAGRAM_VIRTUALLY_FRAME" val="{&quot;height&quot;:240,&quot;left&quot;:80,&quot;top&quot;:175,&quot;width&quot;:800}"/>
</p:tagLst>
</file>

<file path=ppt/tags/tag117.xml><?xml version="1.0" encoding="utf-8"?>
<p:tagLst xmlns:p="http://schemas.openxmlformats.org/presentationml/2006/main">
  <p:tag name="KSO_WM_DIAGRAM_VIRTUALLY_FRAME" val="{&quot;height&quot;:240,&quot;left&quot;:80,&quot;top&quot;:175,&quot;width&quot;:800}"/>
</p:tagLst>
</file>

<file path=ppt/tags/tag118.xml><?xml version="1.0" encoding="utf-8"?>
<p:tagLst xmlns:p="http://schemas.openxmlformats.org/presentationml/2006/main">
  <p:tag name="KSO_WM_DIAGRAM_VIRTUALLY_FRAME" val="{&quot;height&quot;:240,&quot;left&quot;:80,&quot;top&quot;:175,&quot;width&quot;:800}"/>
</p:tagLst>
</file>

<file path=ppt/tags/tag119.xml><?xml version="1.0" encoding="utf-8"?>
<p:tagLst xmlns:p="http://schemas.openxmlformats.org/presentationml/2006/main">
  <p:tag name="KSO_WM_DIAGRAM_VIRTUALLY_FRAME" val="{&quot;height&quot;:240,&quot;left&quot;:80,&quot;top&quot;:175,&quot;width&quot;:80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40,&quot;left&quot;:80,&quot;top&quot;:175,&quot;width&quot;:800}"/>
</p:tagLst>
</file>

<file path=ppt/tags/tag121.xml><?xml version="1.0" encoding="utf-8"?>
<p:tagLst xmlns:p="http://schemas.openxmlformats.org/presentationml/2006/main">
  <p:tag name="KSO_WM_DIAGRAM_VIRTUALLY_FRAME" val="{&quot;height&quot;:240,&quot;left&quot;:80,&quot;top&quot;:175,&quot;width&quot;:800}"/>
</p:tagLst>
</file>

<file path=ppt/tags/tag122.xml><?xml version="1.0" encoding="utf-8"?>
<p:tagLst xmlns:p="http://schemas.openxmlformats.org/presentationml/2006/main">
  <p:tag name="KSO_WM_DIAGRAM_VIRTUALLY_FRAME" val="{&quot;height&quot;:240,&quot;left&quot;:80,&quot;top&quot;:175,&quot;width&quot;:800}"/>
</p:tagLst>
</file>

<file path=ppt/tags/tag123.xml><?xml version="1.0" encoding="utf-8"?>
<p:tagLst xmlns:p="http://schemas.openxmlformats.org/presentationml/2006/main">
  <p:tag name="KSO_WM_DIAGRAM_VIRTUALLY_FRAME" val="{&quot;height&quot;:240,&quot;left&quot;:80,&quot;top&quot;:175,&quot;width&quot;:800}"/>
</p:tagLst>
</file>

<file path=ppt/tags/tag124.xml><?xml version="1.0" encoding="utf-8"?>
<p:tagLst xmlns:p="http://schemas.openxmlformats.org/presentationml/2006/main">
  <p:tag name="KSO_WM_DIAGRAM_VIRTUALLY_FRAME" val="{&quot;height&quot;:240,&quot;left&quot;:80,&quot;top&quot;:175,&quot;width&quot;:800}"/>
</p:tagLst>
</file>

<file path=ppt/tags/tag125.xml><?xml version="1.0" encoding="utf-8"?>
<p:tagLst xmlns:p="http://schemas.openxmlformats.org/presentationml/2006/main">
  <p:tag name="KSO_WM_DIAGRAM_VIRTUALLY_FRAME" val="{&quot;height&quot;:240,&quot;left&quot;:80,&quot;top&quot;:175,&quot;width&quot;:800}"/>
</p:tagLst>
</file>

<file path=ppt/tags/tag126.xml><?xml version="1.0" encoding="utf-8"?>
<p:tagLst xmlns:p="http://schemas.openxmlformats.org/presentationml/2006/main">
  <p:tag name="KSO_WM_DIAGRAM_VIRTUALLY_FRAME" val="{&quot;height&quot;:240,&quot;left&quot;:80,&quot;top&quot;:175,&quot;width&quot;:800}"/>
</p:tagLst>
</file>

<file path=ppt/tags/tag127.xml><?xml version="1.0" encoding="utf-8"?>
<p:tagLst xmlns:p="http://schemas.openxmlformats.org/presentationml/2006/main">
  <p:tag name="KSO_WM_DIAGRAM_VIRTUALLY_FRAME" val="{&quot;height&quot;:240,&quot;left&quot;:80,&quot;top&quot;:175,&quot;width&quot;:800}"/>
</p:tagLst>
</file>

<file path=ppt/tags/tag128.xml><?xml version="1.0" encoding="utf-8"?>
<p:tagLst xmlns:p="http://schemas.openxmlformats.org/presentationml/2006/main">
  <p:tag name="KSO_WM_DIAGRAM_VIRTUALLY_FRAME" val="{&quot;height&quot;:240,&quot;left&quot;:80,&quot;top&quot;:175,&quot;width&quot;:800}"/>
</p:tagLst>
</file>

<file path=ppt/tags/tag129.xml><?xml version="1.0" encoding="utf-8"?>
<p:tagLst xmlns:p="http://schemas.openxmlformats.org/presentationml/2006/main">
  <p:tag name="KSO_WM_DIAGRAM_VIRTUALLY_FRAME" val="{&quot;height&quot;:240,&quot;left&quot;:80,&quot;top&quot;:175,&quot;width&quot;:80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240,&quot;left&quot;:80,&quot;top&quot;:175,&quot;width&quot;:800}"/>
</p:tagLst>
</file>

<file path=ppt/tags/tag131.xml><?xml version="1.0" encoding="utf-8"?>
<p:tagLst xmlns:p="http://schemas.openxmlformats.org/presentationml/2006/main">
  <p:tag name="KSO_WM_DIAGRAM_VIRTUALLY_FRAME" val="{&quot;height&quot;:240,&quot;left&quot;:80,&quot;top&quot;:175,&quot;width&quot;:800}"/>
</p:tagLst>
</file>

<file path=ppt/tags/tag132.xml><?xml version="1.0" encoding="utf-8"?>
<p:tagLst xmlns:p="http://schemas.openxmlformats.org/presentationml/2006/main">
  <p:tag name="KSO_WM_DIAGRAM_VIRTUALLY_FRAME" val="{&quot;height&quot;:240,&quot;left&quot;:80,&quot;top&quot;:175,&quot;width&quot;:800}"/>
</p:tagLst>
</file>

<file path=ppt/tags/tag133.xml><?xml version="1.0" encoding="utf-8"?>
<p:tagLst xmlns:p="http://schemas.openxmlformats.org/presentationml/2006/main">
  <p:tag name="KSO_WM_DIAGRAM_VIRTUALLY_FRAME" val="{&quot;height&quot;:240,&quot;left&quot;:80,&quot;top&quot;:175,&quot;width&quot;:800}"/>
</p:tagLst>
</file>

<file path=ppt/tags/tag134.xml><?xml version="1.0" encoding="utf-8"?>
<p:tagLst xmlns:p="http://schemas.openxmlformats.org/presentationml/2006/main">
  <p:tag name="KSO_WM_DIAGRAM_VIRTUALLY_FRAME" val="{&quot;height&quot;:240,&quot;left&quot;:80,&quot;top&quot;:175,&quot;width&quot;:800}"/>
</p:tagLst>
</file>

<file path=ppt/tags/tag135.xml><?xml version="1.0" encoding="utf-8"?>
<p:tagLst xmlns:p="http://schemas.openxmlformats.org/presentationml/2006/main">
  <p:tag name="KSO_WM_DIAGRAM_VIRTUALLY_FRAME" val="{&quot;height&quot;:240,&quot;left&quot;:80,&quot;top&quot;:175,&quot;width&quot;:800}"/>
</p:tagLst>
</file>

<file path=ppt/tags/tag136.xml><?xml version="1.0" encoding="utf-8"?>
<p:tagLst xmlns:p="http://schemas.openxmlformats.org/presentationml/2006/main">
  <p:tag name="KSO_WM_DIAGRAM_VIRTUALLY_FRAME" val="{&quot;height&quot;:240,&quot;left&quot;:80,&quot;top&quot;:175,&quot;width&quot;:800}"/>
</p:tagLst>
</file>

<file path=ppt/tags/tag137.xml><?xml version="1.0" encoding="utf-8"?>
<p:tagLst xmlns:p="http://schemas.openxmlformats.org/presentationml/2006/main">
  <p:tag name="KSO_WM_DIAGRAM_VIRTUALLY_FRAME" val="{&quot;height&quot;:240,&quot;left&quot;:80,&quot;top&quot;:175,&quot;width&quot;:800}"/>
</p:tagLst>
</file>

<file path=ppt/tags/tag138.xml><?xml version="1.0" encoding="utf-8"?>
<p:tagLst xmlns:p="http://schemas.openxmlformats.org/presentationml/2006/main">
  <p:tag name="KSO_WM_DIAGRAM_VIRTUALLY_FRAME" val="{&quot;height&quot;:240,&quot;left&quot;:80,&quot;top&quot;:175,&quot;width&quot;:800}"/>
</p:tagLst>
</file>

<file path=ppt/tags/tag139.xml><?xml version="1.0" encoding="utf-8"?>
<p:tagLst xmlns:p="http://schemas.openxmlformats.org/presentationml/2006/main">
  <p:tag name="KSO_WM_DIAGRAM_VIRTUALLY_FRAME" val="{&quot;height&quot;:240,&quot;left&quot;:80,&quot;top&quot;:175,&quot;width&quot;:8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40,&quot;left&quot;:80,&quot;top&quot;:175,&quot;width&quot;:800}"/>
</p:tagLst>
</file>

<file path=ppt/tags/tag141.xml><?xml version="1.0" encoding="utf-8"?>
<p:tagLst xmlns:p="http://schemas.openxmlformats.org/presentationml/2006/main">
  <p:tag name="KSO_WM_DIAGRAM_VIRTUALLY_FRAME" val="{&quot;height&quot;:240,&quot;left&quot;:80,&quot;top&quot;:175,&quot;width&quot;:800}"/>
</p:tagLst>
</file>

<file path=ppt/tags/tag142.xml><?xml version="1.0" encoding="utf-8"?>
<p:tagLst xmlns:p="http://schemas.openxmlformats.org/presentationml/2006/main">
  <p:tag name="KSO_WM_DIAGRAM_VIRTUALLY_FRAME" val="{&quot;height&quot;:240,&quot;left&quot;:80,&quot;top&quot;:175,&quot;width&quot;:800}"/>
</p:tagLst>
</file>

<file path=ppt/tags/tag143.xml><?xml version="1.0" encoding="utf-8"?>
<p:tagLst xmlns:p="http://schemas.openxmlformats.org/presentationml/2006/main">
  <p:tag name="KSO_WM_DIAGRAM_VIRTUALLY_FRAME" val="{&quot;height&quot;:240,&quot;left&quot;:80,&quot;top&quot;:175,&quot;width&quot;:800}"/>
</p:tagLst>
</file>

<file path=ppt/tags/tag144.xml><?xml version="1.0" encoding="utf-8"?>
<p:tagLst xmlns:p="http://schemas.openxmlformats.org/presentationml/2006/main">
  <p:tag name="KSO_WM_DIAGRAM_VIRTUALLY_FRAME" val="{&quot;height&quot;:240,&quot;left&quot;:80,&quot;top&quot;:175,&quot;width&quot;:80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53.xml><?xml version="1.0" encoding="utf-8"?>
<p:tagLst xmlns:p="http://schemas.openxmlformats.org/presentationml/2006/main">
  <p:tag name="KSO_WM_DIAGRAM_VIRTUALLY_FRAME" val="{&quot;height&quot;:240,&quot;left&quot;:80,&quot;top&quot;:175,&quot;width&quot;:800}"/>
</p:tagLst>
</file>

<file path=ppt/tags/tag154.xml><?xml version="1.0" encoding="utf-8"?>
<p:tagLst xmlns:p="http://schemas.openxmlformats.org/presentationml/2006/main">
  <p:tag name="KSO_WM_DIAGRAM_VIRTUALLY_FRAME" val="{&quot;height&quot;:240,&quot;left&quot;:80,&quot;top&quot;:175,&quot;width&quot;:800}"/>
</p:tagLst>
</file>

<file path=ppt/tags/tag155.xml><?xml version="1.0" encoding="utf-8"?>
<p:tagLst xmlns:p="http://schemas.openxmlformats.org/presentationml/2006/main">
  <p:tag name="KSO_WM_DIAGRAM_VIRTUALLY_FRAME" val="{&quot;height&quot;:240,&quot;left&quot;:80,&quot;top&quot;:175,&quot;width&quot;:800}"/>
</p:tagLst>
</file>

<file path=ppt/tags/tag156.xml><?xml version="1.0" encoding="utf-8"?>
<p:tagLst xmlns:p="http://schemas.openxmlformats.org/presentationml/2006/main">
  <p:tag name="KSO_WM_DIAGRAM_VIRTUALLY_FRAME" val="{&quot;height&quot;:240,&quot;left&quot;:80,&quot;top&quot;:175,&quot;width&quot;:800}"/>
</p:tagLst>
</file>

<file path=ppt/tags/tag157.xml><?xml version="1.0" encoding="utf-8"?>
<p:tagLst xmlns:p="http://schemas.openxmlformats.org/presentationml/2006/main">
  <p:tag name="KSO_WM_DIAGRAM_VIRTUALLY_FRAME" val="{&quot;height&quot;:240,&quot;left&quot;:80,&quot;top&quot;:175,&quot;width&quot;:800}"/>
</p:tagLst>
</file>

<file path=ppt/tags/tag158.xml><?xml version="1.0" encoding="utf-8"?>
<p:tagLst xmlns:p="http://schemas.openxmlformats.org/presentationml/2006/main">
  <p:tag name="KSO_WM_DIAGRAM_VIRTUALLY_FRAME" val="{&quot;height&quot;:240,&quot;left&quot;:80,&quot;top&quot;:175,&quot;width&quot;:800}"/>
</p:tagLst>
</file>

<file path=ppt/tags/tag159.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240,&quot;left&quot;:80,&quot;top&quot;:175,&quot;width&quot;:800}"/>
</p:tagLst>
</file>

<file path=ppt/tags/tag161.xml><?xml version="1.0" encoding="utf-8"?>
<p:tagLst xmlns:p="http://schemas.openxmlformats.org/presentationml/2006/main">
  <p:tag name="KSO_WM_DIAGRAM_VIRTUALLY_FRAME" val="{&quot;height&quot;:240,&quot;left&quot;:80,&quot;top&quot;:175,&quot;width&quot;:800}"/>
</p:tagLst>
</file>

<file path=ppt/tags/tag162.xml><?xml version="1.0" encoding="utf-8"?>
<p:tagLst xmlns:p="http://schemas.openxmlformats.org/presentationml/2006/main">
  <p:tag name="KSO_WM_DIAGRAM_VIRTUALLY_FRAME" val="{&quot;height&quot;:240,&quot;left&quot;:80,&quot;top&quot;:175,&quot;width&quot;:800}"/>
</p:tagLst>
</file>

<file path=ppt/tags/tag163.xml><?xml version="1.0" encoding="utf-8"?>
<p:tagLst xmlns:p="http://schemas.openxmlformats.org/presentationml/2006/main">
  <p:tag name="KSO_WM_DIAGRAM_VIRTUALLY_FRAME" val="{&quot;height&quot;:240,&quot;left&quot;:80,&quot;top&quot;:175,&quot;width&quot;:800}"/>
</p:tagLst>
</file>

<file path=ppt/tags/tag164.xml><?xml version="1.0" encoding="utf-8"?>
<p:tagLst xmlns:p="http://schemas.openxmlformats.org/presentationml/2006/main">
  <p:tag name="KSO_WM_DIAGRAM_VIRTUALLY_FRAME" val="{&quot;height&quot;:240,&quot;left&quot;:80,&quot;top&quot;:175,&quot;width&quot;:800}"/>
</p:tagLst>
</file>

<file path=ppt/tags/tag165.xml><?xml version="1.0" encoding="utf-8"?>
<p:tagLst xmlns:p="http://schemas.openxmlformats.org/presentationml/2006/main">
  <p:tag name="KSO_WM_DIAGRAM_VIRTUALLY_FRAME" val="{&quot;height&quot;:240,&quot;left&quot;:80,&quot;top&quot;:175,&quot;width&quot;:800}"/>
</p:tagLst>
</file>

<file path=ppt/tags/tag166.xml><?xml version="1.0" encoding="utf-8"?>
<p:tagLst xmlns:p="http://schemas.openxmlformats.org/presentationml/2006/main">
  <p:tag name="KSO_WM_DIAGRAM_VIRTUALLY_FRAME" val="{&quot;height&quot;:240,&quot;left&quot;:80,&quot;top&quot;:175,&quot;width&quot;:800}"/>
</p:tagLst>
</file>

<file path=ppt/tags/tag167.xml><?xml version="1.0" encoding="utf-8"?>
<p:tagLst xmlns:p="http://schemas.openxmlformats.org/presentationml/2006/main">
  <p:tag name="KSO_WM_DIAGRAM_VIRTUALLY_FRAME" val="{&quot;height&quot;:240,&quot;left&quot;:80,&quot;top&quot;:175,&quot;width&quot;:800}"/>
</p:tagLst>
</file>

<file path=ppt/tags/tag168.xml><?xml version="1.0" encoding="utf-8"?>
<p:tagLst xmlns:p="http://schemas.openxmlformats.org/presentationml/2006/main">
  <p:tag name="KSO_WM_DIAGRAM_VIRTUALLY_FRAME" val="{&quot;height&quot;:240,&quot;left&quot;:80,&quot;top&quot;:175,&quot;width&quot;:800}"/>
</p:tagLst>
</file>

<file path=ppt/tags/tag169.xml><?xml version="1.0" encoding="utf-8"?>
<p:tagLst xmlns:p="http://schemas.openxmlformats.org/presentationml/2006/main">
  <p:tag name="KSO_WM_DIAGRAM_VIRTUALLY_FRAME" val="{&quot;height&quot;:240,&quot;left&quot;:80,&quot;top&quot;:175,&quot;width&quot;:80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240,&quot;left&quot;:80,&quot;top&quot;:175,&quot;width&quot;:800}"/>
</p:tagLst>
</file>

<file path=ppt/tags/tag171.xml><?xml version="1.0" encoding="utf-8"?>
<p:tagLst xmlns:p="http://schemas.openxmlformats.org/presentationml/2006/main">
  <p:tag name="KSO_WM_DIAGRAM_VIRTUALLY_FRAME" val="{&quot;height&quot;:240,&quot;left&quot;:80,&quot;top&quot;:175,&quot;width&quot;:800}"/>
</p:tagLst>
</file>

<file path=ppt/tags/tag172.xml><?xml version="1.0" encoding="utf-8"?>
<p:tagLst xmlns:p="http://schemas.openxmlformats.org/presentationml/2006/main">
  <p:tag name="KSO_WM_DIAGRAM_VIRTUALLY_FRAME" val="{&quot;height&quot;:240,&quot;left&quot;:80,&quot;top&quot;:175,&quot;width&quot;:800}"/>
</p:tagLst>
</file>

<file path=ppt/tags/tag173.xml><?xml version="1.0" encoding="utf-8"?>
<p:tagLst xmlns:p="http://schemas.openxmlformats.org/presentationml/2006/main">
  <p:tag name="KSO_WM_DIAGRAM_VIRTUALLY_FRAME" val="{&quot;height&quot;:240,&quot;left&quot;:80,&quot;top&quot;:175,&quot;width&quot;:800}"/>
</p:tagLst>
</file>

<file path=ppt/tags/tag174.xml><?xml version="1.0" encoding="utf-8"?>
<p:tagLst xmlns:p="http://schemas.openxmlformats.org/presentationml/2006/main">
  <p:tag name="KSO_WM_DIAGRAM_VIRTUALLY_FRAME" val="{&quot;height&quot;:240,&quot;left&quot;:80,&quot;top&quot;:175,&quot;width&quot;:800}"/>
</p:tagLst>
</file>

<file path=ppt/tags/tag175.xml><?xml version="1.0" encoding="utf-8"?>
<p:tagLst xmlns:p="http://schemas.openxmlformats.org/presentationml/2006/main">
  <p:tag name="KSO_WM_DIAGRAM_VIRTUALLY_FRAME" val="{&quot;height&quot;:240,&quot;left&quot;:80,&quot;top&quot;:175,&quot;width&quot;:800}"/>
</p:tagLst>
</file>

<file path=ppt/tags/tag176.xml><?xml version="1.0" encoding="utf-8"?>
<p:tagLst xmlns:p="http://schemas.openxmlformats.org/presentationml/2006/main">
  <p:tag name="KSO_WM_DIAGRAM_VIRTUALLY_FRAME" val="{&quot;height&quot;:240,&quot;left&quot;:80,&quot;top&quot;:175,&quot;width&quot;:800}"/>
</p:tagLst>
</file>

<file path=ppt/tags/tag177.xml><?xml version="1.0" encoding="utf-8"?>
<p:tagLst xmlns:p="http://schemas.openxmlformats.org/presentationml/2006/main">
  <p:tag name="KSO_WM_DIAGRAM_VIRTUALLY_FRAME" val="{&quot;height&quot;:240,&quot;left&quot;:80,&quot;top&quot;:175,&quot;width&quot;:800}"/>
</p:tagLst>
</file>

<file path=ppt/tags/tag178.xml><?xml version="1.0" encoding="utf-8"?>
<p:tagLst xmlns:p="http://schemas.openxmlformats.org/presentationml/2006/main">
  <p:tag name="KSO_WM_DIAGRAM_VIRTUALLY_FRAME" val="{&quot;height&quot;:240,&quot;left&quot;:80,&quot;top&quot;:175,&quot;width&quot;:800}"/>
</p:tagLst>
</file>

<file path=ppt/tags/tag179.xml><?xml version="1.0" encoding="utf-8"?>
<p:tagLst xmlns:p="http://schemas.openxmlformats.org/presentationml/2006/main">
  <p:tag name="KSO_WM_DIAGRAM_VIRTUALLY_FRAME" val="{&quot;height&quot;:240,&quot;left&quot;:80,&quot;top&quot;:175,&quot;width&quot;:80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240,&quot;left&quot;:80,&quot;top&quot;:175,&quot;width&quot;:800}"/>
</p:tagLst>
</file>

<file path=ppt/tags/tag181.xml><?xml version="1.0" encoding="utf-8"?>
<p:tagLst xmlns:p="http://schemas.openxmlformats.org/presentationml/2006/main">
  <p:tag name="KSO_WM_DIAGRAM_VIRTUALLY_FRAME" val="{&quot;height&quot;:240,&quot;left&quot;:80,&quot;top&quot;:175,&quot;width&quot;:800}"/>
</p:tagLst>
</file>

<file path=ppt/tags/tag182.xml><?xml version="1.0" encoding="utf-8"?>
<p:tagLst xmlns:p="http://schemas.openxmlformats.org/presentationml/2006/main">
  <p:tag name="KSO_WM_DIAGRAM_VIRTUALLY_FRAME" val="{&quot;height&quot;:240,&quot;left&quot;:80,&quot;top&quot;:175,&quot;width&quot;:800}"/>
</p:tagLst>
</file>

<file path=ppt/tags/tag183.xml><?xml version="1.0" encoding="utf-8"?>
<p:tagLst xmlns:p="http://schemas.openxmlformats.org/presentationml/2006/main">
  <p:tag name="KSO_WM_DIAGRAM_VIRTUALLY_FRAME" val="{&quot;height&quot;:240,&quot;left&quot;:80,&quot;top&quot;:175,&quot;width&quot;:800}"/>
</p:tagLst>
</file>

<file path=ppt/tags/tag184.xml><?xml version="1.0" encoding="utf-8"?>
<p:tagLst xmlns:p="http://schemas.openxmlformats.org/presentationml/2006/main">
  <p:tag name="KSO_WM_DIAGRAM_VIRTUALLY_FRAME" val="{&quot;height&quot;:240,&quot;left&quot;:80,&quot;top&quot;:175,&quot;width&quot;:800}"/>
</p:tagLst>
</file>

<file path=ppt/tags/tag185.xml><?xml version="1.0" encoding="utf-8"?>
<p:tagLst xmlns:p="http://schemas.openxmlformats.org/presentationml/2006/main">
  <p:tag name="KSO_WM_DIAGRAM_VIRTUALLY_FRAME" val="{&quot;height&quot;:240,&quot;left&quot;:80,&quot;top&quot;:175,&quot;width&quot;:800}"/>
</p:tagLst>
</file>

<file path=ppt/tags/tag186.xml><?xml version="1.0" encoding="utf-8"?>
<p:tagLst xmlns:p="http://schemas.openxmlformats.org/presentationml/2006/main">
  <p:tag name="KSO_WM_DIAGRAM_VIRTUALLY_FRAME" val="{&quot;height&quot;:240,&quot;left&quot;:80,&quot;top&quot;:175,&quot;width&quot;:800}"/>
</p:tagLst>
</file>

<file path=ppt/tags/tag187.xml><?xml version="1.0" encoding="utf-8"?>
<p:tagLst xmlns:p="http://schemas.openxmlformats.org/presentationml/2006/main">
  <p:tag name="KSO_WM_DIAGRAM_VIRTUALLY_FRAME" val="{&quot;height&quot;:240,&quot;left&quot;:80,&quot;top&quot;:175,&quot;width&quot;:800}"/>
</p:tagLst>
</file>

<file path=ppt/tags/tag188.xml><?xml version="1.0" encoding="utf-8"?>
<p:tagLst xmlns:p="http://schemas.openxmlformats.org/presentationml/2006/main">
  <p:tag name="KSO_WM_DIAGRAM_VIRTUALLY_FRAME" val="{&quot;height&quot;:240,&quot;left&quot;:80,&quot;top&quot;:175,&quot;width&quot;:800}"/>
</p:tagLst>
</file>

<file path=ppt/tags/tag189.xml><?xml version="1.0" encoding="utf-8"?>
<p:tagLst xmlns:p="http://schemas.openxmlformats.org/presentationml/2006/main">
  <p:tag name="KSO_WM_DIAGRAM_VIRTUALLY_FRAME" val="{&quot;height&quot;:240,&quot;left&quot;:80,&quot;top&quot;:175,&quot;width&quot;:8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240,&quot;left&quot;:80,&quot;top&quot;:175,&quot;width&quot;:800}"/>
</p:tagLst>
</file>

<file path=ppt/tags/tag191.xml><?xml version="1.0" encoding="utf-8"?>
<p:tagLst xmlns:p="http://schemas.openxmlformats.org/presentationml/2006/main">
  <p:tag name="KSO_WM_DIAGRAM_VIRTUALLY_FRAME" val="{&quot;height&quot;:240,&quot;left&quot;:80,&quot;top&quot;:175,&quot;width&quot;:800}"/>
</p:tagLst>
</file>

<file path=ppt/tags/tag192.xml><?xml version="1.0" encoding="utf-8"?>
<p:tagLst xmlns:p="http://schemas.openxmlformats.org/presentationml/2006/main">
  <p:tag name="KSO_WM_DIAGRAM_VIRTUALLY_FRAME" val="{&quot;height&quot;:240,&quot;left&quot;:80,&quot;top&quot;:175,&quot;width&quot;:800}"/>
</p:tagLst>
</file>

<file path=ppt/tags/tag193.xml><?xml version="1.0" encoding="utf-8"?>
<p:tagLst xmlns:p="http://schemas.openxmlformats.org/presentationml/2006/main">
  <p:tag name="KSO_WM_DIAGRAM_VIRTUALLY_FRAME" val="{&quot;height&quot;:240,&quot;left&quot;:80,&quot;top&quot;:175,&quot;width&quot;:800}"/>
</p:tagLst>
</file>

<file path=ppt/tags/tag194.xml><?xml version="1.0" encoding="utf-8"?>
<p:tagLst xmlns:p="http://schemas.openxmlformats.org/presentationml/2006/main">
  <p:tag name="KSO_WM_DIAGRAM_VIRTUALLY_FRAME" val="{&quot;height&quot;:240,&quot;left&quot;:80,&quot;top&quot;:175,&quot;width&quot;:800}"/>
</p:tagLst>
</file>

<file path=ppt/tags/tag195.xml><?xml version="1.0" encoding="utf-8"?>
<p:tagLst xmlns:p="http://schemas.openxmlformats.org/presentationml/2006/main">
  <p:tag name="KSO_WM_DIAGRAM_VIRTUALLY_FRAME" val="{&quot;height&quot;:240,&quot;left&quot;:80,&quot;top&quot;:175,&quot;width&quot;:800}"/>
</p:tagLst>
</file>

<file path=ppt/tags/tag196.xml><?xml version="1.0" encoding="utf-8"?>
<p:tagLst xmlns:p="http://schemas.openxmlformats.org/presentationml/2006/main">
  <p:tag name="KSO_WM_DIAGRAM_VIRTUALLY_FRAME" val="{&quot;height&quot;:240,&quot;left&quot;:80,&quot;top&quot;:175,&quot;width&quot;:800}"/>
</p:tagLst>
</file>

<file path=ppt/tags/tag197.xml><?xml version="1.0" encoding="utf-8"?>
<p:tagLst xmlns:p="http://schemas.openxmlformats.org/presentationml/2006/main">
  <p:tag name="KSO_WM_DIAGRAM_VIRTUALLY_FRAME" val="{&quot;height&quot;:240,&quot;left&quot;:80,&quot;top&quot;:175,&quot;width&quot;:800}"/>
</p:tagLst>
</file>

<file path=ppt/tags/tag198.xml><?xml version="1.0" encoding="utf-8"?>
<p:tagLst xmlns:p="http://schemas.openxmlformats.org/presentationml/2006/main">
  <p:tag name="KSO_WM_DIAGRAM_VIRTUALLY_FRAME" val="{&quot;height&quot;:240,&quot;left&quot;:80,&quot;top&quot;:175,&quot;width&quot;:800}"/>
</p:tagLst>
</file>

<file path=ppt/tags/tag199.xml><?xml version="1.0" encoding="utf-8"?>
<p:tagLst xmlns:p="http://schemas.openxmlformats.org/presentationml/2006/main">
  <p:tag name="KSO_WM_DIAGRAM_VIRTUALLY_FRAME" val="{&quot;height&quot;:240,&quot;left&quot;:80,&quot;top&quot;:175,&quot;width&quot;:80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40,&quot;left&quot;:80,&quot;top&quot;:175,&quot;width&quot;:800}"/>
</p:tagLst>
</file>

<file path=ppt/tags/tag201.xml><?xml version="1.0" encoding="utf-8"?>
<p:tagLst xmlns:p="http://schemas.openxmlformats.org/presentationml/2006/main">
  <p:tag name="KSO_WM_DIAGRAM_VIRTUALLY_FRAME" val="{&quot;height&quot;:240,&quot;left&quot;:80,&quot;top&quot;:175,&quot;width&quot;:800}"/>
</p:tagLst>
</file>

<file path=ppt/tags/tag202.xml><?xml version="1.0" encoding="utf-8"?>
<p:tagLst xmlns:p="http://schemas.openxmlformats.org/presentationml/2006/main">
  <p:tag name="KSO_WM_DIAGRAM_VIRTUALLY_FRAME" val="{&quot;height&quot;:240,&quot;left&quot;:80,&quot;top&quot;:175,&quot;width&quot;:800}"/>
</p:tagLst>
</file>

<file path=ppt/tags/tag203.xml><?xml version="1.0" encoding="utf-8"?>
<p:tagLst xmlns:p="http://schemas.openxmlformats.org/presentationml/2006/main">
  <p:tag name="KSO_WM_DIAGRAM_VIRTUALLY_FRAME" val="{&quot;height&quot;:240,&quot;left&quot;:80,&quot;top&quot;:175,&quot;width&quot;:800}"/>
</p:tagLst>
</file>

<file path=ppt/tags/tag204.xml><?xml version="1.0" encoding="utf-8"?>
<p:tagLst xmlns:p="http://schemas.openxmlformats.org/presentationml/2006/main">
  <p:tag name="KSO_WM_DIAGRAM_VIRTUALLY_FRAME" val="{&quot;height&quot;:240,&quot;left&quot;:80,&quot;top&quot;:175,&quot;width&quot;:800}"/>
</p:tagLst>
</file>

<file path=ppt/tags/tag205.xml><?xml version="1.0" encoding="utf-8"?>
<p:tagLst xmlns:p="http://schemas.openxmlformats.org/presentationml/2006/main">
  <p:tag name="KSO_WM_DIAGRAM_VIRTUALLY_FRAME" val="{&quot;height&quot;:240,&quot;left&quot;:80,&quot;top&quot;:175,&quot;width&quot;:800}"/>
</p:tagLst>
</file>

<file path=ppt/tags/tag206.xml><?xml version="1.0" encoding="utf-8"?>
<p:tagLst xmlns:p="http://schemas.openxmlformats.org/presentationml/2006/main">
  <p:tag name="KSO_WM_DIAGRAM_VIRTUALLY_FRAME" val="{&quot;height&quot;:240,&quot;left&quot;:80,&quot;top&quot;:175,&quot;width&quot;:800}"/>
</p:tagLst>
</file>

<file path=ppt/tags/tag207.xml><?xml version="1.0" encoding="utf-8"?>
<p:tagLst xmlns:p="http://schemas.openxmlformats.org/presentationml/2006/main">
  <p:tag name="KSO_WM_DIAGRAM_VIRTUALLY_FRAME" val="{&quot;height&quot;:240,&quot;left&quot;:80,&quot;top&quot;:175,&quot;width&quot;:800}"/>
</p:tagLst>
</file>

<file path=ppt/tags/tag208.xml><?xml version="1.0" encoding="utf-8"?>
<p:tagLst xmlns:p="http://schemas.openxmlformats.org/presentationml/2006/main">
  <p:tag name="KSO_WM_DIAGRAM_VIRTUALLY_FRAME" val="{&quot;height&quot;:240,&quot;left&quot;:80,&quot;top&quot;:175,&quot;width&quot;:800}"/>
</p:tagLst>
</file>

<file path=ppt/tags/tag209.xml><?xml version="1.0" encoding="utf-8"?>
<p:tagLst xmlns:p="http://schemas.openxmlformats.org/presentationml/2006/main">
  <p:tag name="KSO_WM_DIAGRAM_VIRTUALLY_FRAME" val="{&quot;height&quot;:240,&quot;left&quot;:80,&quot;top&quot;:175,&quot;width&quot;:8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240,&quot;left&quot;:80,&quot;top&quot;:175,&quot;width&quot;:800}"/>
</p:tagLst>
</file>

<file path=ppt/tags/tag211.xml><?xml version="1.0" encoding="utf-8"?>
<p:tagLst xmlns:p="http://schemas.openxmlformats.org/presentationml/2006/main">
  <p:tag name="KSO_WM_DIAGRAM_VIRTUALLY_FRAME" val="{&quot;height&quot;:240,&quot;left&quot;:80,&quot;top&quot;:175,&quot;width&quot;:80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60,&quot;left&quot;:80,&quot;top&quot;:140,&quot;width&quot;:81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60,&quot;left&quot;:80,&quot;top&quot;:140,&quot;width&quot;:810}"/>
</p:tagLst>
</file>

<file path=ppt/tags/tag91.xml><?xml version="1.0" encoding="utf-8"?>
<p:tagLst xmlns:p="http://schemas.openxmlformats.org/presentationml/2006/main">
  <p:tag name="KSO_WM_DIAGRAM_VIRTUALLY_FRAME" val="{&quot;height&quot;:360,&quot;left&quot;:80,&quot;top&quot;:140,&quot;width&quot;:810}"/>
</p:tagLst>
</file>

<file path=ppt/tags/tag92.xml><?xml version="1.0" encoding="utf-8"?>
<p:tagLst xmlns:p="http://schemas.openxmlformats.org/presentationml/2006/main">
  <p:tag name="KSO_WM_DIAGRAM_VIRTUALLY_FRAME" val="{&quot;height&quot;:360,&quot;left&quot;:80,&quot;top&quot;:140,&quot;width&quot;:810}"/>
</p:tagLst>
</file>

<file path=ppt/tags/tag93.xml><?xml version="1.0" encoding="utf-8"?>
<p:tagLst xmlns:p="http://schemas.openxmlformats.org/presentationml/2006/main">
  <p:tag name="KSO_WM_DIAGRAM_VIRTUALLY_FRAME" val="{&quot;height&quot;:360,&quot;left&quot;:80,&quot;top&quot;:140,&quot;width&quot;:810}"/>
</p:tagLst>
</file>

<file path=ppt/tags/tag94.xml><?xml version="1.0" encoding="utf-8"?>
<p:tagLst xmlns:p="http://schemas.openxmlformats.org/presentationml/2006/main">
  <p:tag name="KSO_WM_DIAGRAM_VIRTUALLY_FRAME" val="{&quot;height&quot;:360,&quot;left&quot;:80,&quot;top&quot;:140,&quot;width&quot;:810}"/>
</p:tagLst>
</file>

<file path=ppt/tags/tag95.xml><?xml version="1.0" encoding="utf-8"?>
<p:tagLst xmlns:p="http://schemas.openxmlformats.org/presentationml/2006/main">
  <p:tag name="KSO_WM_DIAGRAM_VIRTUALLY_FRAME" val="{&quot;height&quot;:360,&quot;left&quot;:80,&quot;top&quot;:140,&quot;width&quot;:810}"/>
</p:tagLst>
</file>

<file path=ppt/tags/tag96.xml><?xml version="1.0" encoding="utf-8"?>
<p:tagLst xmlns:p="http://schemas.openxmlformats.org/presentationml/2006/main">
  <p:tag name="KSO_WM_DIAGRAM_VIRTUALLY_FRAME" val="{&quot;height&quot;:360,&quot;left&quot;:80,&quot;top&quot;:140,&quot;width&quot;:810}"/>
</p:tagLst>
</file>

<file path=ppt/tags/tag97.xml><?xml version="1.0" encoding="utf-8"?>
<p:tagLst xmlns:p="http://schemas.openxmlformats.org/presentationml/2006/main">
  <p:tag name="KSO_WM_DIAGRAM_VIRTUALLY_FRAME" val="{&quot;height&quot;:360,&quot;left&quot;:80,&quot;top&quot;:140,&quot;width&quot;:810}"/>
</p:tagLst>
</file>

<file path=ppt/tags/tag98.xml><?xml version="1.0" encoding="utf-8"?>
<p:tagLst xmlns:p="http://schemas.openxmlformats.org/presentationml/2006/main">
  <p:tag name="KSO_WM_DIAGRAM_VIRTUALLY_FRAME" val="{&quot;height&quot;:360,&quot;left&quot;:80,&quot;top&quot;:140,&quot;width&quot;:810}"/>
</p:tagLst>
</file>

<file path=ppt/tags/tag99.xml><?xml version="1.0" encoding="utf-8"?>
<p:tagLst xmlns:p="http://schemas.openxmlformats.org/presentationml/2006/main">
  <p:tag name="KSO_WM_DIAGRAM_VIRTUALLY_FRAME" val="{&quot;height&quot;:396.4,&quot;left&quot;:80,&quot;top&quot;:126.25,&quot;width&quot;:80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6548</Words>
  <Application>WPS 演示</Application>
  <PresentationFormat>宽屏</PresentationFormat>
  <Paragraphs>344</Paragraphs>
  <Slides>34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Arial</vt:lpstr>
      <vt:lpstr>宋体</vt:lpstr>
      <vt:lpstr>Wingdings</vt:lpstr>
      <vt:lpstr>Wingdings</vt:lpstr>
      <vt:lpstr>Noto Serif SC</vt:lpstr>
      <vt:lpstr>Noto Sans SC</vt:lpstr>
      <vt:lpstr>汉仪综艺体简</vt:lpstr>
      <vt:lpstr>Helvetica-Black</vt:lpstr>
      <vt:lpstr>Segoe Print</vt:lpstr>
      <vt:lpstr>汉仪书宋二简</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160</cp:revision>
  <dcterms:created xsi:type="dcterms:W3CDTF">2019-06-19T02:08:00Z</dcterms:created>
  <dcterms:modified xsi:type="dcterms:W3CDTF">2026-08-03T10:21:55Z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B0ACB918877844B2857DEB80270DF5D1_11</vt:lpwstr>
  </property>
</Properties>
</file>