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openxmlformats-officedocument.presentationml.notesSlide+xml" PartName="/ppt/notesSlides/notesSlide35.xml"/>
  <Override ContentType="application/vnd.openxmlformats-officedocument.presentationml.notesSlide+xml" PartName="/ppt/notesSlides/notesSlide36.xml"/>
  <Override ContentType="application/vnd.openxmlformats-officedocument.presentationml.notesSlide+xml" PartName="/ppt/notesSlides/notesSlide37.xml"/>
  <Override ContentType="application/vnd.openxmlformats-officedocument.presentationml.notesSlide+xml" PartName="/ppt/notesSlides/notesSlide38.xml"/>
  <Override ContentType="application/vnd.openxmlformats-officedocument.presentationml.notesSlide+xml" PartName="/ppt/notesSlides/notesSlide39.xml"/>
  <Override ContentType="application/vnd.openxmlformats-officedocument.presentationml.notesSlide+xml" PartName="/ppt/notesSlides/notesSlide40.xml"/>
  <Override ContentType="application/vnd.openxmlformats-officedocument.presentationml.notesSlide+xml" PartName="/ppt/notesSlides/notesSlide41.xml"/>
  <Override ContentType="application/vnd.openxmlformats-officedocument.presentationml.notesSlide+xml" PartName="/ppt/notesSlides/notesSlide42.xml"/>
  <Override ContentType="application/vnd.openxmlformats-officedocument.presentationml.notesSlide+xml" PartName="/ppt/notesSlides/notesSlide43.xml"/>
  <Override ContentType="application/vnd.openxmlformats-officedocument.presentationml.notesSlide+xml" PartName="/ppt/notesSlides/notesSlide4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47.xml"/>
  <Override ContentType="application/vnd.openxmlformats-officedocument.presentationml.notesSlide+xml" PartName="/ppt/notesSlides/notesSlide48.xml"/>
  <Override ContentType="application/vnd.openxmlformats-officedocument.presentationml.notesSlide+xml" PartName="/ppt/notesSlides/notesSlide49.xml"/>
  <Override ContentType="application/vnd.openxmlformats-officedocument.presentationml.notesSlide+xml" PartName="/ppt/notesSlides/notesSlide50.xml"/>
  <Override ContentType="application/vnd.openxmlformats-officedocument.presentationml.notesSlide+xml" PartName="/ppt/notesSlides/notesSlide51.xml"/>
  <Override ContentType="application/vnd.openxmlformats-officedocument.presentationml.notesSlide+xml" PartName="/ppt/notesSlides/notesSlide52.xml"/>
  <Override ContentType="application/vnd.openxmlformats-officedocument.presentationml.notesSlide+xml" PartName="/ppt/notesSlides/notesSlide53.xml"/>
  <Override ContentType="application/vnd.openxmlformats-officedocument.presentationml.notesSlide+xml" PartName="/ppt/notesSlides/notesSlide54.xml"/>
  <Override ContentType="application/vnd.openxmlformats-officedocument.presentationml.notesSlide+xml" PartName="/ppt/notesSlides/notesSlide55.xml"/>
  <Override ContentType="application/vnd.openxmlformats-officedocument.presentationml.notesSlide+xml" PartName="/ppt/notesSlides/notesSlide56.xml"/>
  <Override ContentType="application/vnd.openxmlformats-officedocument.presentationml.notesSlide+xml" PartName="/ppt/notesSlides/notesSlide57.xml"/>
  <Override ContentType="application/vnd.openxmlformats-officedocument.presentationml.notesSlide+xml" PartName="/ppt/notesSlides/notesSlide58.xml"/>
  <Override ContentType="application/vnd.openxmlformats-officedocument.presentationml.notesSlide+xml" PartName="/ppt/notesSlides/notesSlide59.xml"/>
  <Override ContentType="application/vnd.openxmlformats-officedocument.presentationml.notesSlide+xml" PartName="/ppt/notesSlides/notesSlide60.xml"/>
  <Override ContentType="application/vnd.openxmlformats-officedocument.presentationml.notesSlide+xml" PartName="/ppt/notesSlides/notesSlide61.xml"/>
  <Override ContentType="application/vnd.openxmlformats-officedocument.presentationml.notesSlide+xml" PartName="/ppt/notesSlides/notesSlide62.xml"/>
  <Override ContentType="application/vnd.openxmlformats-officedocument.presentationml.notesSlide+xml" PartName="/ppt/notesSlides/notesSlide63.xml"/>
  <Override ContentType="application/vnd.openxmlformats-officedocument.presentationml.notesSlide+xml" PartName="/ppt/notesSlides/notesSlide64.xml"/>
  <Override ContentType="application/vnd.openxmlformats-officedocument.presentationml.notesSlide+xml" PartName="/ppt/notesSlides/notesSlide65.xml"/>
  <Override ContentType="application/vnd.openxmlformats-officedocument.presentationml.notesSlide+xml" PartName="/ppt/notesSlides/notesSlide66.xml"/>
  <Override ContentType="application/vnd.openxmlformats-officedocument.presentationml.notesSlide+xml" PartName="/ppt/notesSlides/notesSlide67.xml"/>
  <Override ContentType="application/vnd.openxmlformats-officedocument.presentationml.notesSlide+xml" PartName="/ppt/notesSlides/notesSlide68.xml"/>
  <Override ContentType="application/vnd.openxmlformats-officedocument.presentationml.notesSlide+xml" PartName="/ppt/notesSlides/notesSlide69.xml"/>
  <Override ContentType="application/vnd.openxmlformats-officedocument.presentationml.notesSlide+xml" PartName="/ppt/notesSlides/notesSlide70.xml"/>
  <Override ContentType="application/vnd.openxmlformats-officedocument.presentationml.notesSlide+xml" PartName="/ppt/notesSlides/notesSlide71.xml"/>
  <Override ContentType="application/vnd.openxmlformats-officedocument.presentationml.notesSlide+xml" PartName="/ppt/notesSlides/notesSlide72.xml"/>
  <Override ContentType="application/vnd.openxmlformats-officedocument.presentationml.notesSlide+xml" PartName="/ppt/notesSlides/notesSlide73.xml"/>
  <Override ContentType="application/vnd.openxmlformats-officedocument.presentationml.notesSlide+xml" PartName="/ppt/notesSlides/notesSlide74.xml"/>
  <Override ContentType="application/vnd.openxmlformats-officedocument.presentationml.notesSlide+xml" PartName="/ppt/notesSlides/notesSlide75.xml"/>
  <Override ContentType="application/vnd.openxmlformats-officedocument.presentationml.notesSlide+xml" PartName="/ppt/notesSlides/notesSlide76.xml"/>
  <Override ContentType="application/vnd.openxmlformats-officedocument.presentationml.notesSlide+xml" PartName="/ppt/notesSlides/notesSlide77.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80.xml"/>
  <Override ContentType="application/vnd.openxmlformats-officedocument.presentationml.notesSlide+xml" PartName="/ppt/notesSlides/notesSlide81.xml"/>
  <Override ContentType="application/vnd.openxmlformats-officedocument.presentationml.notesSlide+xml" PartName="/ppt/notesSlides/notesSlide82.xml"/>
  <Override ContentType="application/vnd.openxmlformats-officedocument.presentationml.notesSlide+xml" PartName="/ppt/notesSlides/notesSlide83.xml"/>
  <Override ContentType="application/vnd.openxmlformats-officedocument.presentationml.notesSlide+xml" PartName="/ppt/notesSlides/notesSlide84.xml"/>
  <Override ContentType="application/vnd.openxmlformats-officedocument.presentationml.notesSlide+xml" PartName="/ppt/notesSlides/notesSlide85.xml"/>
  <Override ContentType="application/vnd.openxmlformats-officedocument.presentationml.notesSlide+xml" PartName="/ppt/notesSlides/notesSlide86.xml"/>
  <Override ContentType="application/vnd.openxmlformats-officedocument.presentationml.notesSlide+xml" PartName="/ppt/notesSlides/notesSlide87.xml"/>
  <Override ContentType="application/vnd.openxmlformats-officedocument.presentationml.notesSlide+xml" PartName="/ppt/notesSlides/notesSlide88.xml"/>
  <Override ContentType="application/vnd.openxmlformats-officedocument.presentationml.notesSlide+xml" PartName="/ppt/notesSlides/notesSlide89.xml"/>
  <Override ContentType="application/vnd.openxmlformats-officedocument.presentationml.notesSlide+xml" PartName="/ppt/notesSlides/notesSlide90.xml"/>
  <Override ContentType="application/vnd.openxmlformats-officedocument.presentationml.notesSlide+xml" PartName="/ppt/notesSlides/notesSlide91.xml"/>
  <Override ContentType="application/vnd.openxmlformats-officedocument.presentationml.notesSlide+xml" PartName="/ppt/notesSlides/notesSlide92.xml"/>
  <Override ContentType="application/vnd.openxmlformats-officedocument.presentationml.notesSlide+xml" PartName="/ppt/notesSlides/notesSlide93.xml"/>
  <Override ContentType="application/vnd.openxmlformats-officedocument.presentationml.notesSlide+xml" PartName="/ppt/notesSlides/notesSlide94.xml"/>
  <Override ContentType="application/vnd.openxmlformats-officedocument.presentationml.notesSlide+xml" PartName="/ppt/notesSlides/notesSlide95.xml"/>
  <Override ContentType="application/vnd.openxmlformats-officedocument.presentationml.notesSlide+xml" PartName="/ppt/notesSlides/notesSlide96.xml"/>
  <Override ContentType="application/vnd.openxmlformats-officedocument.presentationml.notesSlide+xml" PartName="/ppt/notesSlides/notesSlide97.xml"/>
  <Override ContentType="application/vnd.openxmlformats-officedocument.presentationml.notesSlide+xml" PartName="/ppt/notesSlides/notesSlide98.xml"/>
  <Override ContentType="application/vnd.openxmlformats-officedocument.presentationml.notesSlide+xml" PartName="/ppt/notesSlides/notesSlide99.xml"/>
  <Override ContentType="application/vnd.openxmlformats-officedocument.presentationml.notesSlide+xml" PartName="/ppt/notesSlides/notesSlide100.xml"/>
  <Override ContentType="application/vnd.openxmlformats-officedocument.presentationml.notesSlide+xml" PartName="/ppt/notesSlides/notesSlide10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slide+xml" PartName="/ppt/slides/slide64.xml"/>
  <Override ContentType="application/vnd.openxmlformats-officedocument.presentationml.slide+xml" PartName="/ppt/slides/slide65.xml"/>
  <Override ContentType="application/vnd.openxmlformats-officedocument.presentationml.slide+xml" PartName="/ppt/slides/slide66.xml"/>
  <Override ContentType="application/vnd.openxmlformats-officedocument.presentationml.slide+xml" PartName="/ppt/slides/slide67.xml"/>
  <Override ContentType="application/vnd.openxmlformats-officedocument.presentationml.slide+xml" PartName="/ppt/slides/slide68.xml"/>
  <Override ContentType="application/vnd.openxmlformats-officedocument.presentationml.slide+xml" PartName="/ppt/slides/slide69.xml"/>
  <Override ContentType="application/vnd.openxmlformats-officedocument.presentationml.slide+xml" PartName="/ppt/slides/slide70.xml"/>
  <Override ContentType="application/vnd.openxmlformats-officedocument.presentationml.slide+xml" PartName="/ppt/slides/slide71.xml"/>
  <Override ContentType="application/vnd.openxmlformats-officedocument.presentationml.slide+xml" PartName="/ppt/slides/slide72.xml"/>
  <Override ContentType="application/vnd.openxmlformats-officedocument.presentationml.slide+xml" PartName="/ppt/slides/slide73.xml"/>
  <Override ContentType="application/vnd.openxmlformats-officedocument.presentationml.slide+xml" PartName="/ppt/slides/slide74.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77.xml"/>
  <Override ContentType="application/vnd.openxmlformats-officedocument.presentationml.slide+xml" PartName="/ppt/slides/slide78.xml"/>
  <Override ContentType="application/vnd.openxmlformats-officedocument.presentationml.slide+xml" PartName="/ppt/slides/slide79.xml"/>
  <Override ContentType="application/vnd.openxmlformats-officedocument.presentationml.slide+xml" PartName="/ppt/slides/slide80.xml"/>
  <Override ContentType="application/vnd.openxmlformats-officedocument.presentationml.slide+xml" PartName="/ppt/slides/slide81.xml"/>
  <Override ContentType="application/vnd.openxmlformats-officedocument.presentationml.slide+xml" PartName="/ppt/slides/slide82.xml"/>
  <Override ContentType="application/vnd.openxmlformats-officedocument.presentationml.slide+xml" PartName="/ppt/slides/slide83.xml"/>
  <Override ContentType="application/vnd.openxmlformats-officedocument.presentationml.slide+xml" PartName="/ppt/slides/slide84.xml"/>
  <Override ContentType="application/vnd.openxmlformats-officedocument.presentationml.slide+xml" PartName="/ppt/slides/slide85.xml"/>
  <Override ContentType="application/vnd.openxmlformats-officedocument.presentationml.slide+xml" PartName="/ppt/slides/slide86.xml"/>
  <Override ContentType="application/vnd.openxmlformats-officedocument.presentationml.slide+xml" PartName="/ppt/slides/slide87.xml"/>
  <Override ContentType="application/vnd.openxmlformats-officedocument.presentationml.slide+xml" PartName="/ppt/slides/slide88.xml"/>
  <Override ContentType="application/vnd.openxmlformats-officedocument.presentationml.slide+xml" PartName="/ppt/slides/slide89.xml"/>
  <Override ContentType="application/vnd.openxmlformats-officedocument.presentationml.slide+xml" PartName="/ppt/slides/slide90.xml"/>
  <Override ContentType="application/vnd.openxmlformats-officedocument.presentationml.slide+xml" PartName="/ppt/slides/slide91.xml"/>
  <Override ContentType="application/vnd.openxmlformats-officedocument.presentationml.slide+xml" PartName="/ppt/slides/slide92.xml"/>
  <Override ContentType="application/vnd.openxmlformats-officedocument.presentationml.slide+xml" PartName="/ppt/slides/slide93.xml"/>
  <Override ContentType="application/vnd.openxmlformats-officedocument.presentationml.slide+xml" PartName="/ppt/slides/slide94.xml"/>
  <Override ContentType="application/vnd.openxmlformats-officedocument.presentationml.slide+xml" PartName="/ppt/slides/slide95.xml"/>
  <Override ContentType="application/vnd.openxmlformats-officedocument.presentationml.slide+xml" PartName="/ppt/slides/slide96.xml"/>
  <Override ContentType="application/vnd.openxmlformats-officedocument.presentationml.slide+xml" PartName="/ppt/slides/slide97.xml"/>
  <Override ContentType="application/vnd.openxmlformats-officedocument.presentationml.slide+xml" PartName="/ppt/slides/slide98.xml"/>
  <Override ContentType="application/vnd.openxmlformats-officedocument.presentationml.slide+xml" PartName="/ppt/slides/slide99.xml"/>
  <Override ContentType="application/vnd.openxmlformats-officedocument.presentationml.slide+xml" PartName="/ppt/slides/slide100.xml"/>
  <Override ContentType="application/vnd.openxmlformats-officedocument.presentationml.slide+xml" PartName="/ppt/slides/slide101.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Override PartName="/docProps/custom.xml" ContentType="application/vnd.openxmlformats-officedocument.custom-propertie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core.xml" Type="http://schemas.openxmlformats.org/package/2006/relationships/metadata/core-properties"/><Relationship Id="rId3"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 id="2147483660" r:id="rId8"/>
  </p:sldMasterIdLst>
  <p:notesMasterIdLst>
    <p:notesMasterId r:id="rId6"/>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 id="354" r:id="rId107"/>
    <p:sldId id="355" r:id="rId108"/>
    <p:sldId id="356" r:id="rId109"/>
  </p:sldIdLst>
  <p:sldSz cx="12192000" cy="6858000"/>
  <p:notesSz cx="6858000" cy="9144000"/>
  <p:defaultTextStyle>
    <a:defPPr lvl="0" marR="0" rtl="0" algn="l">
      <a:lnSpc>
        <a:spcPct val="100000"/>
      </a:lnSpc>
      <a:spcBef>
        <a:spcPts val="0"/>
      </a:spcBef>
      <a:spcAft>
        <a:spcPts val="0"/>
      </a:spcAft>
    </a:defPPr>
    <a:lvl1pPr lvl="0" marR="0" rtl="0" algn="l" marL="0">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marL="457200">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marL="914400">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marL="1371600">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marL="1828800">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marL="2286000">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marL="2743200">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marL="3200400">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marL="3657600">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Relationships xmlns="http://schemas.openxmlformats.org/package/2006/relationships"><Relationship Id="rId1" Target="theme/theme1.xml" Type="http://schemas.openxmlformats.org/officeDocument/2006/relationships/theme"/><Relationship Id="rId10" Target="slides/slide2.xml" Type="http://schemas.openxmlformats.org/officeDocument/2006/relationships/slide"/><Relationship Id="rId100" Target="slides/slide92.xml" Type="http://schemas.openxmlformats.org/officeDocument/2006/relationships/slide"/><Relationship Id="rId101" Target="slides/slide93.xml" Type="http://schemas.openxmlformats.org/officeDocument/2006/relationships/slide"/><Relationship Id="rId102" Target="slides/slide94.xml" Type="http://schemas.openxmlformats.org/officeDocument/2006/relationships/slide"/><Relationship Id="rId103" Target="slides/slide95.xml" Type="http://schemas.openxmlformats.org/officeDocument/2006/relationships/slide"/><Relationship Id="rId104" Target="slides/slide96.xml" Type="http://schemas.openxmlformats.org/officeDocument/2006/relationships/slide"/><Relationship Id="rId105" Target="slides/slide97.xml" Type="http://schemas.openxmlformats.org/officeDocument/2006/relationships/slide"/><Relationship Id="rId106" Target="slides/slide98.xml" Type="http://schemas.openxmlformats.org/officeDocument/2006/relationships/slide"/><Relationship Id="rId107" Target="slides/slide99.xml" Type="http://schemas.openxmlformats.org/officeDocument/2006/relationships/slide"/><Relationship Id="rId108" Target="slides/slide100.xml" Type="http://schemas.openxmlformats.org/officeDocument/2006/relationships/slide"/><Relationship Id="rId109" Target="slides/slide101.xml" Type="http://schemas.openxmlformats.org/officeDocument/2006/relationships/slide"/><Relationship Id="rId11" Target="slides/slide3.xml" Type="http://schemas.openxmlformats.org/officeDocument/2006/relationships/slide"/><Relationship Id="rId110" Target="notesSlides/notesSlide1.xml" Type="http://schemas.openxmlformats.org/officeDocument/2006/relationships/notesSlide"/><Relationship Id="rId111" Target="notesSlides/notesSlide2.xml" Type="http://schemas.openxmlformats.org/officeDocument/2006/relationships/notesSlide"/><Relationship Id="rId112" Target="notesSlides/notesSlide3.xml" Type="http://schemas.openxmlformats.org/officeDocument/2006/relationships/notesSlide"/><Relationship Id="rId113" Target="notesSlides/notesSlide4.xml" Type="http://schemas.openxmlformats.org/officeDocument/2006/relationships/notesSlide"/><Relationship Id="rId114" Target="notesSlides/notesSlide5.xml" Type="http://schemas.openxmlformats.org/officeDocument/2006/relationships/notesSlide"/><Relationship Id="rId115" Target="notesSlides/notesSlide6.xml" Type="http://schemas.openxmlformats.org/officeDocument/2006/relationships/notesSlide"/><Relationship Id="rId116" Target="notesSlides/notesSlide7.xml" Type="http://schemas.openxmlformats.org/officeDocument/2006/relationships/notesSlide"/><Relationship Id="rId117" Target="notesSlides/notesSlide8.xml" Type="http://schemas.openxmlformats.org/officeDocument/2006/relationships/notesSlide"/><Relationship Id="rId118" Target="notesSlides/notesSlide9.xml" Type="http://schemas.openxmlformats.org/officeDocument/2006/relationships/notesSlide"/><Relationship Id="rId119" Target="notesSlides/notesSlide10.xml" Type="http://schemas.openxmlformats.org/officeDocument/2006/relationships/notesSlide"/><Relationship Id="rId12" Target="slides/slide4.xml" Type="http://schemas.openxmlformats.org/officeDocument/2006/relationships/slide"/><Relationship Id="rId120" Target="notesSlides/notesSlide11.xml" Type="http://schemas.openxmlformats.org/officeDocument/2006/relationships/notesSlide"/><Relationship Id="rId121" Target="notesSlides/notesSlide12.xml" Type="http://schemas.openxmlformats.org/officeDocument/2006/relationships/notesSlide"/><Relationship Id="rId122" Target="notesSlides/notesSlide13.xml" Type="http://schemas.openxmlformats.org/officeDocument/2006/relationships/notesSlide"/><Relationship Id="rId123" Target="notesSlides/notesSlide14.xml" Type="http://schemas.openxmlformats.org/officeDocument/2006/relationships/notesSlide"/><Relationship Id="rId124" Target="notesSlides/notesSlide15.xml" Type="http://schemas.openxmlformats.org/officeDocument/2006/relationships/notesSlide"/><Relationship Id="rId125" Target="notesSlides/notesSlide16.xml" Type="http://schemas.openxmlformats.org/officeDocument/2006/relationships/notesSlide"/><Relationship Id="rId126" Target="notesSlides/notesSlide17.xml" Type="http://schemas.openxmlformats.org/officeDocument/2006/relationships/notesSlide"/><Relationship Id="rId127" Target="notesSlides/notesSlide18.xml" Type="http://schemas.openxmlformats.org/officeDocument/2006/relationships/notesSlide"/><Relationship Id="rId128" Target="notesSlides/notesSlide19.xml" Type="http://schemas.openxmlformats.org/officeDocument/2006/relationships/notesSlide"/><Relationship Id="rId129" Target="notesSlides/notesSlide20.xml" Type="http://schemas.openxmlformats.org/officeDocument/2006/relationships/notesSlide"/><Relationship Id="rId13" Target="slides/slide5.xml" Type="http://schemas.openxmlformats.org/officeDocument/2006/relationships/slide"/><Relationship Id="rId130" Target="notesSlides/notesSlide21.xml" Type="http://schemas.openxmlformats.org/officeDocument/2006/relationships/notesSlide"/><Relationship Id="rId131" Target="notesSlides/notesSlide22.xml" Type="http://schemas.openxmlformats.org/officeDocument/2006/relationships/notesSlide"/><Relationship Id="rId132" Target="notesSlides/notesSlide23.xml" Type="http://schemas.openxmlformats.org/officeDocument/2006/relationships/notesSlide"/><Relationship Id="rId133" Target="notesSlides/notesSlide24.xml" Type="http://schemas.openxmlformats.org/officeDocument/2006/relationships/notesSlide"/><Relationship Id="rId134" Target="notesSlides/notesSlide25.xml" Type="http://schemas.openxmlformats.org/officeDocument/2006/relationships/notesSlide"/><Relationship Id="rId135" Target="notesSlides/notesSlide26.xml" Type="http://schemas.openxmlformats.org/officeDocument/2006/relationships/notesSlide"/><Relationship Id="rId136" Target="notesSlides/notesSlide27.xml" Type="http://schemas.openxmlformats.org/officeDocument/2006/relationships/notesSlide"/><Relationship Id="rId137" Target="notesSlides/notesSlide28.xml" Type="http://schemas.openxmlformats.org/officeDocument/2006/relationships/notesSlide"/><Relationship Id="rId138" Target="notesSlides/notesSlide29.xml" Type="http://schemas.openxmlformats.org/officeDocument/2006/relationships/notesSlide"/><Relationship Id="rId139" Target="notesSlides/notesSlide30.xml" Type="http://schemas.openxmlformats.org/officeDocument/2006/relationships/notesSlide"/><Relationship Id="rId14" Target="slides/slide6.xml" Type="http://schemas.openxmlformats.org/officeDocument/2006/relationships/slide"/><Relationship Id="rId140" Target="notesSlides/notesSlide31.xml" Type="http://schemas.openxmlformats.org/officeDocument/2006/relationships/notesSlide"/><Relationship Id="rId141" Target="notesSlides/notesSlide32.xml" Type="http://schemas.openxmlformats.org/officeDocument/2006/relationships/notesSlide"/><Relationship Id="rId142" Target="notesSlides/notesSlide33.xml" Type="http://schemas.openxmlformats.org/officeDocument/2006/relationships/notesSlide"/><Relationship Id="rId143" Target="notesSlides/notesSlide34.xml" Type="http://schemas.openxmlformats.org/officeDocument/2006/relationships/notesSlide"/><Relationship Id="rId144" Target="notesSlides/notesSlide35.xml" Type="http://schemas.openxmlformats.org/officeDocument/2006/relationships/notesSlide"/><Relationship Id="rId145" Target="notesSlides/notesSlide36.xml" Type="http://schemas.openxmlformats.org/officeDocument/2006/relationships/notesSlide"/><Relationship Id="rId146" Target="notesSlides/notesSlide37.xml" Type="http://schemas.openxmlformats.org/officeDocument/2006/relationships/notesSlide"/><Relationship Id="rId147" Target="notesSlides/notesSlide38.xml" Type="http://schemas.openxmlformats.org/officeDocument/2006/relationships/notesSlide"/><Relationship Id="rId148" Target="notesSlides/notesSlide39.xml" Type="http://schemas.openxmlformats.org/officeDocument/2006/relationships/notesSlide"/><Relationship Id="rId149" Target="notesSlides/notesSlide40.xml" Type="http://schemas.openxmlformats.org/officeDocument/2006/relationships/notesSlide"/><Relationship Id="rId15" Target="slides/slide7.xml" Type="http://schemas.openxmlformats.org/officeDocument/2006/relationships/slide"/><Relationship Id="rId150" Target="notesSlides/notesSlide41.xml" Type="http://schemas.openxmlformats.org/officeDocument/2006/relationships/notesSlide"/><Relationship Id="rId151" Target="notesSlides/notesSlide42.xml" Type="http://schemas.openxmlformats.org/officeDocument/2006/relationships/notesSlide"/><Relationship Id="rId152" Target="notesSlides/notesSlide43.xml" Type="http://schemas.openxmlformats.org/officeDocument/2006/relationships/notesSlide"/><Relationship Id="rId153" Target="notesSlides/notesSlide44.xml" Type="http://schemas.openxmlformats.org/officeDocument/2006/relationships/notesSlide"/><Relationship Id="rId154" Target="notesSlides/notesSlide45.xml" Type="http://schemas.openxmlformats.org/officeDocument/2006/relationships/notesSlide"/><Relationship Id="rId155" Target="notesSlides/notesSlide46.xml" Type="http://schemas.openxmlformats.org/officeDocument/2006/relationships/notesSlide"/><Relationship Id="rId156" Target="notesSlides/notesSlide47.xml" Type="http://schemas.openxmlformats.org/officeDocument/2006/relationships/notesSlide"/><Relationship Id="rId157" Target="notesSlides/notesSlide48.xml" Type="http://schemas.openxmlformats.org/officeDocument/2006/relationships/notesSlide"/><Relationship Id="rId158" Target="notesSlides/notesSlide49.xml" Type="http://schemas.openxmlformats.org/officeDocument/2006/relationships/notesSlide"/><Relationship Id="rId159" Target="notesSlides/notesSlide50.xml" Type="http://schemas.openxmlformats.org/officeDocument/2006/relationships/notesSlide"/><Relationship Id="rId16" Target="slides/slide8.xml" Type="http://schemas.openxmlformats.org/officeDocument/2006/relationships/slide"/><Relationship Id="rId160" Target="notesSlides/notesSlide51.xml" Type="http://schemas.openxmlformats.org/officeDocument/2006/relationships/notesSlide"/><Relationship Id="rId161" Target="notesSlides/notesSlide52.xml" Type="http://schemas.openxmlformats.org/officeDocument/2006/relationships/notesSlide"/><Relationship Id="rId162" Target="notesSlides/notesSlide53.xml" Type="http://schemas.openxmlformats.org/officeDocument/2006/relationships/notesSlide"/><Relationship Id="rId163" Target="notesSlides/notesSlide54.xml" Type="http://schemas.openxmlformats.org/officeDocument/2006/relationships/notesSlide"/><Relationship Id="rId164" Target="notesSlides/notesSlide55.xml" Type="http://schemas.openxmlformats.org/officeDocument/2006/relationships/notesSlide"/><Relationship Id="rId165" Target="notesSlides/notesSlide56.xml" Type="http://schemas.openxmlformats.org/officeDocument/2006/relationships/notesSlide"/><Relationship Id="rId166" Target="notesSlides/notesSlide57.xml" Type="http://schemas.openxmlformats.org/officeDocument/2006/relationships/notesSlide"/><Relationship Id="rId167" Target="notesSlides/notesSlide58.xml" Type="http://schemas.openxmlformats.org/officeDocument/2006/relationships/notesSlide"/><Relationship Id="rId168" Target="notesSlides/notesSlide59.xml" Type="http://schemas.openxmlformats.org/officeDocument/2006/relationships/notesSlide"/><Relationship Id="rId169" Target="notesSlides/notesSlide60.xml" Type="http://schemas.openxmlformats.org/officeDocument/2006/relationships/notesSlide"/><Relationship Id="rId17" Target="slides/slide9.xml" Type="http://schemas.openxmlformats.org/officeDocument/2006/relationships/slide"/><Relationship Id="rId170" Target="notesSlides/notesSlide61.xml" Type="http://schemas.openxmlformats.org/officeDocument/2006/relationships/notesSlide"/><Relationship Id="rId171" Target="notesSlides/notesSlide62.xml" Type="http://schemas.openxmlformats.org/officeDocument/2006/relationships/notesSlide"/><Relationship Id="rId172" Target="notesSlides/notesSlide63.xml" Type="http://schemas.openxmlformats.org/officeDocument/2006/relationships/notesSlide"/><Relationship Id="rId173" Target="notesSlides/notesSlide64.xml" Type="http://schemas.openxmlformats.org/officeDocument/2006/relationships/notesSlide"/><Relationship Id="rId174" Target="notesSlides/notesSlide65.xml" Type="http://schemas.openxmlformats.org/officeDocument/2006/relationships/notesSlide"/><Relationship Id="rId175" Target="notesSlides/notesSlide66.xml" Type="http://schemas.openxmlformats.org/officeDocument/2006/relationships/notesSlide"/><Relationship Id="rId176" Target="notesSlides/notesSlide67.xml" Type="http://schemas.openxmlformats.org/officeDocument/2006/relationships/notesSlide"/><Relationship Id="rId177" Target="notesSlides/notesSlide68.xml" Type="http://schemas.openxmlformats.org/officeDocument/2006/relationships/notesSlide"/><Relationship Id="rId178" Target="notesSlides/notesSlide69.xml" Type="http://schemas.openxmlformats.org/officeDocument/2006/relationships/notesSlide"/><Relationship Id="rId179" Target="notesSlides/notesSlide70.xml" Type="http://schemas.openxmlformats.org/officeDocument/2006/relationships/notesSlide"/><Relationship Id="rId18" Target="slides/slide10.xml" Type="http://schemas.openxmlformats.org/officeDocument/2006/relationships/slide"/><Relationship Id="rId180" Target="notesSlides/notesSlide71.xml" Type="http://schemas.openxmlformats.org/officeDocument/2006/relationships/notesSlide"/><Relationship Id="rId181" Target="notesSlides/notesSlide72.xml" Type="http://schemas.openxmlformats.org/officeDocument/2006/relationships/notesSlide"/><Relationship Id="rId182" Target="notesSlides/notesSlide73.xml" Type="http://schemas.openxmlformats.org/officeDocument/2006/relationships/notesSlide"/><Relationship Id="rId183" Target="notesSlides/notesSlide74.xml" Type="http://schemas.openxmlformats.org/officeDocument/2006/relationships/notesSlide"/><Relationship Id="rId184" Target="notesSlides/notesSlide75.xml" Type="http://schemas.openxmlformats.org/officeDocument/2006/relationships/notesSlide"/><Relationship Id="rId185" Target="notesSlides/notesSlide76.xml" Type="http://schemas.openxmlformats.org/officeDocument/2006/relationships/notesSlide"/><Relationship Id="rId186" Target="notesSlides/notesSlide77.xml" Type="http://schemas.openxmlformats.org/officeDocument/2006/relationships/notesSlide"/><Relationship Id="rId187" Target="notesSlides/notesSlide78.xml" Type="http://schemas.openxmlformats.org/officeDocument/2006/relationships/notesSlide"/><Relationship Id="rId188" Target="notesSlides/notesSlide79.xml" Type="http://schemas.openxmlformats.org/officeDocument/2006/relationships/notesSlide"/><Relationship Id="rId189" Target="notesSlides/notesSlide80.xml" Type="http://schemas.openxmlformats.org/officeDocument/2006/relationships/notesSlide"/><Relationship Id="rId19" Target="slides/slide11.xml" Type="http://schemas.openxmlformats.org/officeDocument/2006/relationships/slide"/><Relationship Id="rId190" Target="notesSlides/notesSlide81.xml" Type="http://schemas.openxmlformats.org/officeDocument/2006/relationships/notesSlide"/><Relationship Id="rId191" Target="notesSlides/notesSlide82.xml" Type="http://schemas.openxmlformats.org/officeDocument/2006/relationships/notesSlide"/><Relationship Id="rId192" Target="notesSlides/notesSlide83.xml" Type="http://schemas.openxmlformats.org/officeDocument/2006/relationships/notesSlide"/><Relationship Id="rId193" Target="notesSlides/notesSlide84.xml" Type="http://schemas.openxmlformats.org/officeDocument/2006/relationships/notesSlide"/><Relationship Id="rId194" Target="notesSlides/notesSlide85.xml" Type="http://schemas.openxmlformats.org/officeDocument/2006/relationships/notesSlide"/><Relationship Id="rId195" Target="notesSlides/notesSlide86.xml" Type="http://schemas.openxmlformats.org/officeDocument/2006/relationships/notesSlide"/><Relationship Id="rId196" Target="notesSlides/notesSlide87.xml" Type="http://schemas.openxmlformats.org/officeDocument/2006/relationships/notesSlide"/><Relationship Id="rId197" Target="notesSlides/notesSlide88.xml" Type="http://schemas.openxmlformats.org/officeDocument/2006/relationships/notesSlide"/><Relationship Id="rId198" Target="notesSlides/notesSlide89.xml" Type="http://schemas.openxmlformats.org/officeDocument/2006/relationships/notesSlide"/><Relationship Id="rId199" Target="notesSlides/notesSlide90.xml" Type="http://schemas.openxmlformats.org/officeDocument/2006/relationships/notesSlide"/><Relationship Id="rId2" Target="viewProps.xml" Type="http://schemas.openxmlformats.org/officeDocument/2006/relationships/viewProps"/><Relationship Id="rId20" Target="slides/slide12.xml" Type="http://schemas.openxmlformats.org/officeDocument/2006/relationships/slide"/><Relationship Id="rId200" Target="notesSlides/notesSlide91.xml" Type="http://schemas.openxmlformats.org/officeDocument/2006/relationships/notesSlide"/><Relationship Id="rId201" Target="notesSlides/notesSlide92.xml" Type="http://schemas.openxmlformats.org/officeDocument/2006/relationships/notesSlide"/><Relationship Id="rId202" Target="notesSlides/notesSlide93.xml" Type="http://schemas.openxmlformats.org/officeDocument/2006/relationships/notesSlide"/><Relationship Id="rId203" Target="notesSlides/notesSlide94.xml" Type="http://schemas.openxmlformats.org/officeDocument/2006/relationships/notesSlide"/><Relationship Id="rId204" Target="notesSlides/notesSlide95.xml" Type="http://schemas.openxmlformats.org/officeDocument/2006/relationships/notesSlide"/><Relationship Id="rId205" Target="notesSlides/notesSlide96.xml" Type="http://schemas.openxmlformats.org/officeDocument/2006/relationships/notesSlide"/><Relationship Id="rId206" Target="notesSlides/notesSlide97.xml" Type="http://schemas.openxmlformats.org/officeDocument/2006/relationships/notesSlide"/><Relationship Id="rId207" Target="notesSlides/notesSlide98.xml" Type="http://schemas.openxmlformats.org/officeDocument/2006/relationships/notesSlide"/><Relationship Id="rId208" Target="notesSlides/notesSlide99.xml" Type="http://schemas.openxmlformats.org/officeDocument/2006/relationships/notesSlide"/><Relationship Id="rId209" Target="notesSlides/notesSlide100.xml" Type="http://schemas.openxmlformats.org/officeDocument/2006/relationships/notesSlide"/><Relationship Id="rId21" Target="slides/slide13.xml" Type="http://schemas.openxmlformats.org/officeDocument/2006/relationships/slide"/><Relationship Id="rId210" Target="notesSlides/notesSlide101.xml" Type="http://schemas.openxmlformats.org/officeDocument/2006/relationships/notesSlide"/><Relationship Id="rId22" Target="slides/slide14.xml" Type="http://schemas.openxmlformats.org/officeDocument/2006/relationships/slide"/><Relationship Id="rId23" Target="slides/slide15.xml" Type="http://schemas.openxmlformats.org/officeDocument/2006/relationships/slide"/><Relationship Id="rId24" Target="slides/slide16.xml" Type="http://schemas.openxmlformats.org/officeDocument/2006/relationships/slide"/><Relationship Id="rId25" Target="slides/slide17.xml" Type="http://schemas.openxmlformats.org/officeDocument/2006/relationships/slide"/><Relationship Id="rId26" Target="slides/slide18.xml" Type="http://schemas.openxmlformats.org/officeDocument/2006/relationships/slide"/><Relationship Id="rId27" Target="slides/slide19.xml" Type="http://schemas.openxmlformats.org/officeDocument/2006/relationships/slide"/><Relationship Id="rId28" Target="slides/slide20.xml" Type="http://schemas.openxmlformats.org/officeDocument/2006/relationships/slide"/><Relationship Id="rId29" Target="slides/slide21.xml" Type="http://schemas.openxmlformats.org/officeDocument/2006/relationships/slide"/><Relationship Id="rId3" Target="presProps.xml" Type="http://schemas.openxmlformats.org/officeDocument/2006/relationships/presProps"/><Relationship Id="rId30" Target="slides/slide22.xml" Type="http://schemas.openxmlformats.org/officeDocument/2006/relationships/slide"/><Relationship Id="rId31" Target="slides/slide23.xml" Type="http://schemas.openxmlformats.org/officeDocument/2006/relationships/slide"/><Relationship Id="rId32" Target="slides/slide24.xml" Type="http://schemas.openxmlformats.org/officeDocument/2006/relationships/slide"/><Relationship Id="rId33" Target="slides/slide25.xml" Type="http://schemas.openxmlformats.org/officeDocument/2006/relationships/slide"/><Relationship Id="rId34" Target="slides/slide26.xml" Type="http://schemas.openxmlformats.org/officeDocument/2006/relationships/slide"/><Relationship Id="rId35" Target="slides/slide27.xml" Type="http://schemas.openxmlformats.org/officeDocument/2006/relationships/slide"/><Relationship Id="rId36" Target="slides/slide28.xml" Type="http://schemas.openxmlformats.org/officeDocument/2006/relationships/slide"/><Relationship Id="rId37" Target="slides/slide29.xml" Type="http://schemas.openxmlformats.org/officeDocument/2006/relationships/slide"/><Relationship Id="rId38" Target="slides/slide30.xml" Type="http://schemas.openxmlformats.org/officeDocument/2006/relationships/slide"/><Relationship Id="rId39" Target="slides/slide31.xml" Type="http://schemas.openxmlformats.org/officeDocument/2006/relationships/slide"/><Relationship Id="rId4" Target="slideMasters/slideMaster1.xml" Type="http://schemas.openxmlformats.org/officeDocument/2006/relationships/slideMaster"/><Relationship Id="rId40" Target="slides/slide32.xml" Type="http://schemas.openxmlformats.org/officeDocument/2006/relationships/slide"/><Relationship Id="rId41" Target="slides/slide33.xml" Type="http://schemas.openxmlformats.org/officeDocument/2006/relationships/slide"/><Relationship Id="rId42" Target="slides/slide34.xml" Type="http://schemas.openxmlformats.org/officeDocument/2006/relationships/slide"/><Relationship Id="rId43" Target="slides/slide35.xml" Type="http://schemas.openxmlformats.org/officeDocument/2006/relationships/slide"/><Relationship Id="rId44" Target="slides/slide36.xml" Type="http://schemas.openxmlformats.org/officeDocument/2006/relationships/slide"/><Relationship Id="rId45" Target="slides/slide37.xml" Type="http://schemas.openxmlformats.org/officeDocument/2006/relationships/slide"/><Relationship Id="rId46" Target="slides/slide38.xml" Type="http://schemas.openxmlformats.org/officeDocument/2006/relationships/slide"/><Relationship Id="rId47" Target="slides/slide39.xml" Type="http://schemas.openxmlformats.org/officeDocument/2006/relationships/slide"/><Relationship Id="rId48" Target="slides/slide40.xml" Type="http://schemas.openxmlformats.org/officeDocument/2006/relationships/slide"/><Relationship Id="rId49" Target="slides/slide41.xml" Type="http://schemas.openxmlformats.org/officeDocument/2006/relationships/slide"/><Relationship Id="rId50" Target="slides/slide42.xml" Type="http://schemas.openxmlformats.org/officeDocument/2006/relationships/slide"/><Relationship Id="rId51" Target="slides/slide43.xml" Type="http://schemas.openxmlformats.org/officeDocument/2006/relationships/slide"/><Relationship Id="rId52" Target="slides/slide44.xml" Type="http://schemas.openxmlformats.org/officeDocument/2006/relationships/slide"/><Relationship Id="rId53" Target="slides/slide45.xml" Type="http://schemas.openxmlformats.org/officeDocument/2006/relationships/slide"/><Relationship Id="rId54" Target="slides/slide46.xml" Type="http://schemas.openxmlformats.org/officeDocument/2006/relationships/slide"/><Relationship Id="rId55" Target="slides/slide47.xml" Type="http://schemas.openxmlformats.org/officeDocument/2006/relationships/slide"/><Relationship Id="rId56" Target="slides/slide48.xml" Type="http://schemas.openxmlformats.org/officeDocument/2006/relationships/slide"/><Relationship Id="rId57" Target="slides/slide49.xml" Type="http://schemas.openxmlformats.org/officeDocument/2006/relationships/slide"/><Relationship Id="rId58" Target="slides/slide50.xml" Type="http://schemas.openxmlformats.org/officeDocument/2006/relationships/slide"/><Relationship Id="rId59" Target="slides/slide51.xml" Type="http://schemas.openxmlformats.org/officeDocument/2006/relationships/slide"/><Relationship Id="rId6" Target="notesMasters/notesMaster1.xml" Type="http://schemas.openxmlformats.org/officeDocument/2006/relationships/notesMaster"/><Relationship Id="rId60" Target="slides/slide52.xml" Type="http://schemas.openxmlformats.org/officeDocument/2006/relationships/slide"/><Relationship Id="rId61" Target="slides/slide53.xml" Type="http://schemas.openxmlformats.org/officeDocument/2006/relationships/slide"/><Relationship Id="rId62" Target="slides/slide54.xml" Type="http://schemas.openxmlformats.org/officeDocument/2006/relationships/slide"/><Relationship Id="rId63" Target="slides/slide55.xml" Type="http://schemas.openxmlformats.org/officeDocument/2006/relationships/slide"/><Relationship Id="rId64" Target="slides/slide56.xml" Type="http://schemas.openxmlformats.org/officeDocument/2006/relationships/slide"/><Relationship Id="rId65" Target="slides/slide57.xml" Type="http://schemas.openxmlformats.org/officeDocument/2006/relationships/slide"/><Relationship Id="rId66" Target="slides/slide58.xml" Type="http://schemas.openxmlformats.org/officeDocument/2006/relationships/slide"/><Relationship Id="rId67" Target="slides/slide59.xml" Type="http://schemas.openxmlformats.org/officeDocument/2006/relationships/slide"/><Relationship Id="rId68" Target="slides/slide60.xml" Type="http://schemas.openxmlformats.org/officeDocument/2006/relationships/slide"/><Relationship Id="rId69" Target="slides/slide61.xml" Type="http://schemas.openxmlformats.org/officeDocument/2006/relationships/slide"/><Relationship Id="rId7" Target="theme/theme2.xml" Type="http://schemas.openxmlformats.org/officeDocument/2006/relationships/theme"/><Relationship Id="rId70" Target="slides/slide62.xml" Type="http://schemas.openxmlformats.org/officeDocument/2006/relationships/slide"/><Relationship Id="rId71" Target="slides/slide63.xml" Type="http://schemas.openxmlformats.org/officeDocument/2006/relationships/slide"/><Relationship Id="rId72" Target="slides/slide64.xml" Type="http://schemas.openxmlformats.org/officeDocument/2006/relationships/slide"/><Relationship Id="rId73" Target="slides/slide65.xml" Type="http://schemas.openxmlformats.org/officeDocument/2006/relationships/slide"/><Relationship Id="rId74" Target="slides/slide66.xml" Type="http://schemas.openxmlformats.org/officeDocument/2006/relationships/slide"/><Relationship Id="rId75" Target="slides/slide67.xml" Type="http://schemas.openxmlformats.org/officeDocument/2006/relationships/slide"/><Relationship Id="rId76" Target="slides/slide68.xml" Type="http://schemas.openxmlformats.org/officeDocument/2006/relationships/slide"/><Relationship Id="rId77" Target="slides/slide69.xml" Type="http://schemas.openxmlformats.org/officeDocument/2006/relationships/slide"/><Relationship Id="rId78" Target="slides/slide70.xml" Type="http://schemas.openxmlformats.org/officeDocument/2006/relationships/slide"/><Relationship Id="rId79" Target="slides/slide71.xml" Type="http://schemas.openxmlformats.org/officeDocument/2006/relationships/slide"/><Relationship Id="rId8" Target="slideMasters/slideMaster2.xml" Type="http://schemas.openxmlformats.org/officeDocument/2006/relationships/slideMaster"/><Relationship Id="rId80" Target="slides/slide72.xml" Type="http://schemas.openxmlformats.org/officeDocument/2006/relationships/slide"/><Relationship Id="rId81" Target="slides/slide73.xml" Type="http://schemas.openxmlformats.org/officeDocument/2006/relationships/slide"/><Relationship Id="rId82" Target="slides/slide74.xml" Type="http://schemas.openxmlformats.org/officeDocument/2006/relationships/slide"/><Relationship Id="rId83" Target="slides/slide75.xml" Type="http://schemas.openxmlformats.org/officeDocument/2006/relationships/slide"/><Relationship Id="rId84" Target="slides/slide76.xml" Type="http://schemas.openxmlformats.org/officeDocument/2006/relationships/slide"/><Relationship Id="rId85" Target="slides/slide77.xml" Type="http://schemas.openxmlformats.org/officeDocument/2006/relationships/slide"/><Relationship Id="rId86" Target="slides/slide78.xml" Type="http://schemas.openxmlformats.org/officeDocument/2006/relationships/slide"/><Relationship Id="rId87" Target="slides/slide79.xml" Type="http://schemas.openxmlformats.org/officeDocument/2006/relationships/slide"/><Relationship Id="rId88" Target="slides/slide80.xml" Type="http://schemas.openxmlformats.org/officeDocument/2006/relationships/slide"/><Relationship Id="rId89" Target="slides/slide81.xml" Type="http://schemas.openxmlformats.org/officeDocument/2006/relationships/slide"/><Relationship Id="rId9" Target="slides/slide1.xml" Type="http://schemas.openxmlformats.org/officeDocument/2006/relationships/slide"/><Relationship Id="rId90" Target="slides/slide82.xml" Type="http://schemas.openxmlformats.org/officeDocument/2006/relationships/slide"/><Relationship Id="rId91" Target="slides/slide83.xml" Type="http://schemas.openxmlformats.org/officeDocument/2006/relationships/slide"/><Relationship Id="rId92" Target="slides/slide84.xml" Type="http://schemas.openxmlformats.org/officeDocument/2006/relationships/slide"/><Relationship Id="rId93" Target="slides/slide85.xml" Type="http://schemas.openxmlformats.org/officeDocument/2006/relationships/slide"/><Relationship Id="rId94" Target="slides/slide86.xml" Type="http://schemas.openxmlformats.org/officeDocument/2006/relationships/slide"/><Relationship Id="rId95" Target="slides/slide87.xml" Type="http://schemas.openxmlformats.org/officeDocument/2006/relationships/slide"/><Relationship Id="rId96" Target="slides/slide88.xml" Type="http://schemas.openxmlformats.org/officeDocument/2006/relationships/slide"/><Relationship Id="rId97" Target="slides/slide89.xml" Type="http://schemas.openxmlformats.org/officeDocument/2006/relationships/slide"/><Relationship Id="rId98" Target="slides/slide90.xml" Type="http://schemas.openxmlformats.org/officeDocument/2006/relationships/slide"/><Relationship Id="rId99" Target="slides/slide91.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0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0.xml" Type="http://schemas.openxmlformats.org/officeDocument/2006/relationships/slide"/></Relationships>
</file>

<file path=ppt/notesSlides/_rels/notesSlide10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1.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2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2.xml" Type="http://schemas.openxmlformats.org/officeDocument/2006/relationships/slide"/></Relationships>
</file>

<file path=ppt/notesSlides/_rels/notesSlide2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3.xml" Type="http://schemas.openxmlformats.org/officeDocument/2006/relationships/slide"/></Relationships>
</file>

<file path=ppt/notesSlides/_rels/notesSlide2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4.xml" Type="http://schemas.openxmlformats.org/officeDocument/2006/relationships/slide"/></Relationships>
</file>

<file path=ppt/notesSlides/_rels/notesSlide2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5.xml" Type="http://schemas.openxmlformats.org/officeDocument/2006/relationships/slide"/></Relationships>
</file>

<file path=ppt/notesSlides/_rels/notesSlide2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6.xml" Type="http://schemas.openxmlformats.org/officeDocument/2006/relationships/slide"/></Relationships>
</file>

<file path=ppt/notesSlides/_rels/notesSlide2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7.xml" Type="http://schemas.openxmlformats.org/officeDocument/2006/relationships/slide"/></Relationships>
</file>

<file path=ppt/notesSlides/_rels/notesSlide2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8.xml" Type="http://schemas.openxmlformats.org/officeDocument/2006/relationships/slide"/></Relationships>
</file>

<file path=ppt/notesSlides/_rels/notesSlide2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9.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3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0.xml" Type="http://schemas.openxmlformats.org/officeDocument/2006/relationships/slide"/></Relationships>
</file>

<file path=ppt/notesSlides/_rels/notesSlide3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1.xml" Type="http://schemas.openxmlformats.org/officeDocument/2006/relationships/slide"/></Relationships>
</file>

<file path=ppt/notesSlides/_rels/notesSlide3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2.xml" Type="http://schemas.openxmlformats.org/officeDocument/2006/relationships/slide"/></Relationships>
</file>

<file path=ppt/notesSlides/_rels/notesSlide3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3.xml" Type="http://schemas.openxmlformats.org/officeDocument/2006/relationships/slide"/></Relationships>
</file>

<file path=ppt/notesSlides/_rels/notesSlide3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4.xml" Type="http://schemas.openxmlformats.org/officeDocument/2006/relationships/slide"/></Relationships>
</file>

<file path=ppt/notesSlides/_rels/notesSlide3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5.xml" Type="http://schemas.openxmlformats.org/officeDocument/2006/relationships/slide"/></Relationships>
</file>

<file path=ppt/notesSlides/_rels/notesSlide3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6.xml" Type="http://schemas.openxmlformats.org/officeDocument/2006/relationships/slide"/></Relationships>
</file>

<file path=ppt/notesSlides/_rels/notesSlide3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7.xml" Type="http://schemas.openxmlformats.org/officeDocument/2006/relationships/slide"/></Relationships>
</file>

<file path=ppt/notesSlides/_rels/notesSlide3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8.xml" Type="http://schemas.openxmlformats.org/officeDocument/2006/relationships/slide"/></Relationships>
</file>

<file path=ppt/notesSlides/_rels/notesSlide3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9.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4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0.xml" Type="http://schemas.openxmlformats.org/officeDocument/2006/relationships/slide"/></Relationships>
</file>

<file path=ppt/notesSlides/_rels/notesSlide4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1.xml" Type="http://schemas.openxmlformats.org/officeDocument/2006/relationships/slide"/></Relationships>
</file>

<file path=ppt/notesSlides/_rels/notesSlide4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2.xml" Type="http://schemas.openxmlformats.org/officeDocument/2006/relationships/slide"/></Relationships>
</file>

<file path=ppt/notesSlides/_rels/notesSlide4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3.xml" Type="http://schemas.openxmlformats.org/officeDocument/2006/relationships/slide"/></Relationships>
</file>

<file path=ppt/notesSlides/_rels/notesSlide4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4.xml" Type="http://schemas.openxmlformats.org/officeDocument/2006/relationships/slide"/></Relationships>
</file>

<file path=ppt/notesSlides/_rels/notesSlide4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5.xml" Type="http://schemas.openxmlformats.org/officeDocument/2006/relationships/slide"/></Relationships>
</file>

<file path=ppt/notesSlides/_rels/notesSlide4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6.xml" Type="http://schemas.openxmlformats.org/officeDocument/2006/relationships/slide"/></Relationships>
</file>

<file path=ppt/notesSlides/_rels/notesSlide4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7.xml" Type="http://schemas.openxmlformats.org/officeDocument/2006/relationships/slide"/></Relationships>
</file>

<file path=ppt/notesSlides/_rels/notesSlide4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8.xml" Type="http://schemas.openxmlformats.org/officeDocument/2006/relationships/slide"/></Relationships>
</file>

<file path=ppt/notesSlides/_rels/notesSlide4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9.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5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0.xml" Type="http://schemas.openxmlformats.org/officeDocument/2006/relationships/slide"/></Relationships>
</file>

<file path=ppt/notesSlides/_rels/notesSlide5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1.xml" Type="http://schemas.openxmlformats.org/officeDocument/2006/relationships/slide"/></Relationships>
</file>

<file path=ppt/notesSlides/_rels/notesSlide5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2.xml" Type="http://schemas.openxmlformats.org/officeDocument/2006/relationships/slide"/></Relationships>
</file>

<file path=ppt/notesSlides/_rels/notesSlide5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3.xml" Type="http://schemas.openxmlformats.org/officeDocument/2006/relationships/slide"/></Relationships>
</file>

<file path=ppt/notesSlides/_rels/notesSlide5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4.xml" Type="http://schemas.openxmlformats.org/officeDocument/2006/relationships/slide"/></Relationships>
</file>

<file path=ppt/notesSlides/_rels/notesSlide5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5.xml" Type="http://schemas.openxmlformats.org/officeDocument/2006/relationships/slide"/></Relationships>
</file>

<file path=ppt/notesSlides/_rels/notesSlide5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6.xml" Type="http://schemas.openxmlformats.org/officeDocument/2006/relationships/slide"/></Relationships>
</file>

<file path=ppt/notesSlides/_rels/notesSlide5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7.xml" Type="http://schemas.openxmlformats.org/officeDocument/2006/relationships/slide"/></Relationships>
</file>

<file path=ppt/notesSlides/_rels/notesSlide5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8.xml" Type="http://schemas.openxmlformats.org/officeDocument/2006/relationships/slide"/></Relationships>
</file>

<file path=ppt/notesSlides/_rels/notesSlide5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9.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6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0.xml" Type="http://schemas.openxmlformats.org/officeDocument/2006/relationships/slide"/></Relationships>
</file>

<file path=ppt/notesSlides/_rels/notesSlide6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1.xml" Type="http://schemas.openxmlformats.org/officeDocument/2006/relationships/slide"/></Relationships>
</file>

<file path=ppt/notesSlides/_rels/notesSlide6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2.xml" Type="http://schemas.openxmlformats.org/officeDocument/2006/relationships/slide"/></Relationships>
</file>

<file path=ppt/notesSlides/_rels/notesSlide6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3.xml" Type="http://schemas.openxmlformats.org/officeDocument/2006/relationships/slide"/></Relationships>
</file>

<file path=ppt/notesSlides/_rels/notesSlide6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4.xml" Type="http://schemas.openxmlformats.org/officeDocument/2006/relationships/slide"/></Relationships>
</file>

<file path=ppt/notesSlides/_rels/notesSlide6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5.xml" Type="http://schemas.openxmlformats.org/officeDocument/2006/relationships/slide"/></Relationships>
</file>

<file path=ppt/notesSlides/_rels/notesSlide6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6.xml" Type="http://schemas.openxmlformats.org/officeDocument/2006/relationships/slide"/></Relationships>
</file>

<file path=ppt/notesSlides/_rels/notesSlide6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7.xml" Type="http://schemas.openxmlformats.org/officeDocument/2006/relationships/slide"/></Relationships>
</file>

<file path=ppt/notesSlides/_rels/notesSlide6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8.xml" Type="http://schemas.openxmlformats.org/officeDocument/2006/relationships/slide"/></Relationships>
</file>

<file path=ppt/notesSlides/_rels/notesSlide6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9.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7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0.xml" Type="http://schemas.openxmlformats.org/officeDocument/2006/relationships/slide"/></Relationships>
</file>

<file path=ppt/notesSlides/_rels/notesSlide7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1.xml" Type="http://schemas.openxmlformats.org/officeDocument/2006/relationships/slide"/></Relationships>
</file>

<file path=ppt/notesSlides/_rels/notesSlide7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2.xml" Type="http://schemas.openxmlformats.org/officeDocument/2006/relationships/slide"/></Relationships>
</file>

<file path=ppt/notesSlides/_rels/notesSlide7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3.xml" Type="http://schemas.openxmlformats.org/officeDocument/2006/relationships/slide"/></Relationships>
</file>

<file path=ppt/notesSlides/_rels/notesSlide7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4.xml" Type="http://schemas.openxmlformats.org/officeDocument/2006/relationships/slide"/></Relationships>
</file>

<file path=ppt/notesSlides/_rels/notesSlide7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5.xml" Type="http://schemas.openxmlformats.org/officeDocument/2006/relationships/slide"/></Relationships>
</file>

<file path=ppt/notesSlides/_rels/notesSlide7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6.xml" Type="http://schemas.openxmlformats.org/officeDocument/2006/relationships/slide"/></Relationships>
</file>

<file path=ppt/notesSlides/_rels/notesSlide7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7.xml" Type="http://schemas.openxmlformats.org/officeDocument/2006/relationships/slide"/></Relationships>
</file>

<file path=ppt/notesSlides/_rels/notesSlide7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8.xml" Type="http://schemas.openxmlformats.org/officeDocument/2006/relationships/slide"/></Relationships>
</file>

<file path=ppt/notesSlides/_rels/notesSlide7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9.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8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0.xml" Type="http://schemas.openxmlformats.org/officeDocument/2006/relationships/slide"/></Relationships>
</file>

<file path=ppt/notesSlides/_rels/notesSlide8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1.xml" Type="http://schemas.openxmlformats.org/officeDocument/2006/relationships/slide"/></Relationships>
</file>

<file path=ppt/notesSlides/_rels/notesSlide8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2.xml" Type="http://schemas.openxmlformats.org/officeDocument/2006/relationships/slide"/></Relationships>
</file>

<file path=ppt/notesSlides/_rels/notesSlide8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3.xml" Type="http://schemas.openxmlformats.org/officeDocument/2006/relationships/slide"/></Relationships>
</file>

<file path=ppt/notesSlides/_rels/notesSlide8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4.xml" Type="http://schemas.openxmlformats.org/officeDocument/2006/relationships/slide"/></Relationships>
</file>

<file path=ppt/notesSlides/_rels/notesSlide8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5.xml" Type="http://schemas.openxmlformats.org/officeDocument/2006/relationships/slide"/></Relationships>
</file>

<file path=ppt/notesSlides/_rels/notesSlide8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6.xml" Type="http://schemas.openxmlformats.org/officeDocument/2006/relationships/slide"/></Relationships>
</file>

<file path=ppt/notesSlides/_rels/notesSlide8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7.xml" Type="http://schemas.openxmlformats.org/officeDocument/2006/relationships/slide"/></Relationships>
</file>

<file path=ppt/notesSlides/_rels/notesSlide8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8.xml" Type="http://schemas.openxmlformats.org/officeDocument/2006/relationships/slide"/></Relationships>
</file>

<file path=ppt/notesSlides/_rels/notesSlide8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9.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_rels/notesSlide9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0.xml" Type="http://schemas.openxmlformats.org/officeDocument/2006/relationships/slide"/></Relationships>
</file>

<file path=ppt/notesSlides/_rels/notesSlide9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1.xml" Type="http://schemas.openxmlformats.org/officeDocument/2006/relationships/slide"/></Relationships>
</file>

<file path=ppt/notesSlides/_rels/notesSlide9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2.xml" Type="http://schemas.openxmlformats.org/officeDocument/2006/relationships/slide"/></Relationships>
</file>

<file path=ppt/notesSlides/_rels/notesSlide9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3.xml" Type="http://schemas.openxmlformats.org/officeDocument/2006/relationships/slide"/></Relationships>
</file>

<file path=ppt/notesSlides/_rels/notesSlide9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4.xml" Type="http://schemas.openxmlformats.org/officeDocument/2006/relationships/slide"/></Relationships>
</file>

<file path=ppt/notesSlides/_rels/notesSlide9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5.xml" Type="http://schemas.openxmlformats.org/officeDocument/2006/relationships/slide"/></Relationships>
</file>

<file path=ppt/notesSlides/_rels/notesSlide9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6.xml" Type="http://schemas.openxmlformats.org/officeDocument/2006/relationships/slide"/></Relationships>
</file>

<file path=ppt/notesSlides/_rels/notesSlide9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7.xml" Type="http://schemas.openxmlformats.org/officeDocument/2006/relationships/slide"/></Relationships>
</file>

<file path=ppt/notesSlides/_rels/notesSlide9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8.xml" Type="http://schemas.openxmlformats.org/officeDocument/2006/relationships/slide"/></Relationships>
</file>

<file path=ppt/notesSlides/_rels/notesSlide9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大家好，欢迎参加本次关于“老年心理护理实务”的培训。随着社会老龄化的加剧，关注老年人的心理健康已成为我们共同的责任。本次课程将系统梳理老年心理护理的核心理论与实践方法，旨在帮助大家提升专业技能，为老年人提供更优质、更贴心的关怀服务。</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接下来，我们具体看看老年人的心理特点。首先是认知方面的变化，最直观的就是感知觉的衰退。视力、听力、味觉、嗅觉和触觉都会随着年龄增长而下降。理解这些变化，有助于我们在照护中做出相应的调整，比如说话更大声、提供更易辨识的食物等。</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现在我们来核对答案。选择题的答案是D、D、B。简答题的要点大家都掌握了吗？希望通过这些练习，大家能对老年心理护理的知识有更全面的掌握。</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感谢大家的聆听。老年心理护理是一项充满挑战也充满意义的工作。希望通过今天的学习，我们都能成为更好的倾听者、支持者和陪伴者，用专业和爱心，为老年人的心理健康保驾护航。关爱老人，从心开始。谢谢大家！</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记忆力的变化是老年人最常抱怨的问题。典型的表现是“近事记不住，远事忘不了”。他们可能记不住昨天吃了什么，但能清晰地回忆起几十年前的往事。这是因为机械记忆能力下降，而依赖经验和理解的逻辑记忆则相对稳定。</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在思维和智力方面，我们会发现老年人的思维速度变慢了，但他们的“智慧”并没有消失。这可以用“晶体智力”和“流体智力”来解释。晶体智力，即知识和经验的积累，会保持得很好；而流体智力，如快速推理和抽象思维能力，则会有所下降。</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最后是情绪和人格特点。老年人的情绪体验往往更深刻，也更容易陷入消极情绪中，怀旧情绪也更为浓厚。人格方面，虽然基本稳定，但可能会向两个方向发展：要么更加成熟宽厚，要么更加固执刻板。理解这些特点，能帮助我们更好地共情和沟通。</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了解了老年人的心理特点后，我们进入模块二，学习老年心理护理的基本技术。首先，我们来学习最重要的一项技能——沟通技术。有效的沟通是所有护理工作的基础。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沟通是连接我们与老人心灵的桥梁。它不仅能帮助我们建立信任、了解需求，其本身就是一种强大的心理支持。同时，所有的评估和干预都必须建立在有效沟通的基础之上。</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沟通不仅是语言，非语言沟通同样重要。我们的体态、表情和肢体接触都在传递信息。身体微微前倾、真诚的微笑、适当的肢体接触，都能让老人感受到我们的尊重和关怀。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在语言沟通方面，我们需要注意几个要点：放慢语速、语调温和、用词简单。最重要的是，要学会耐心倾听，给予老人充分的表达时间，并通过积极的反馈鼓励他们继续说下去。</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接下来是评估技术。精准的评估是科学照护的前提。评估的目的在于识别问题、制定计划和评价效果。在评估过程中，我们必须遵循综合性、客观性、动态性和尊重性这四大原则。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我们的评估工具箱里有三种主要方法：观察法、访谈法和心理测验法。其中，心理测验法会用到一些标准化的量表，比如用于筛查抑郁的GDS量表，评估焦虑的SAS量表，以及筛查认知障碍的MMSE量表等。这些工具能帮助我们更客观地了解老人的心理状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本次课程将分为六个部分。首先，我们将了解老年心理护理的基础知识。接着，会深入探讨具体的护理技术与方法。然后，我们将聚焦于老年人常见的社会适应和家庭问题。第四部分将详细讲解各类常见心理障碍的护理。第五部分关注心身疾病的心理护理。最后，我们将探讨死亡教育与临终关怀这一重要议题。</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学完前两个模块，我们来做一些练习巩固一下。这里有几道选择题和简答题，请大家思考并回答。这些题目涵盖了我们刚刚学习的核心知识点。</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现在我们来核对一下答案。选择题的答案分别是B、B、B。简答题的要点大家都掌握了吗？希望通过这些练习，大家能更好地理解和掌握所学内容。</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进入第二部分，学习具体的老年心理护理技术与方法。本章的目标是让大家掌握心理评估、团体辅导以及两种核心的心理治疗方法。重点在于理解评估技术和合理情绪疗法的理论，而难点则在于如何将这些理论和技术灵活应用到实际工作中。</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在技术层面，我们首先要学会评估。常用的方法有观察法、访谈法和心理测验法，其中标准化量表是客观评估的重要工具。此外，团体心理辅导也是一种高效的方式，通过讨论、角色扮演等方法，可以在互动中促进老人们的心理成长。</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两种非常实用的疗法是支持性心理疗法和合理情绪疗法。支持性疗法的核心就是给予情感上的支持和鼓励，通过倾听、共情等技术帮助老人建立信心。而合理情绪疗法，也就是ABC理论，则告诉我们，困扰我们的不是事件本身，而是我们对事件的看法。通过调整不合理的信念，我们可以改变情绪和行为。</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第三部分，我们将关注老年人在社会和家庭层面遇到的常见问题。本章的目标是帮助大家理解离退休、空巢等社会适应问题，并掌握相应的护理策略。同时，我们也会探讨老年婚姻家庭问题和虐待问题的处理方法。重点在于掌握具体的护理策略，难点在于如何巧妙地介入复杂的家庭关系。</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社会角色的转变是老年人面临的一大挑战。无论是离退休、子女离家成为空巢老人，还是入住养老院，都可能带来心理上的不适。针对这些问题，我们的护理策略核心是帮助老人调整心态，充实生活，并建立新的社会支持网络，让他们顺利度过适应期。</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家庭是老年人情感的重要寄托。面对丧偶、再婚等婚姻变动，我们需要给予细致的心理疏导。更需要警惕的是老年虐待问题，包括身体、精神和经济等方面。一旦发现，必须立即启动危机干预程序，首要任务是保证老人的安全，并提供全面的支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接下来，我们进入模块三，探讨老年人常见的社会适应与家庭问题。首先，我们来了解一下老年社会适应的基本概念。</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步入老年，老年人面临着一系列重要的社会角色转变。从忙碌的工作者变为闲暇的退休人员，从家庭的顶梁柱变为需要被照顾的对象，甚至可能因丧偶而成为单身。这些角色的转变是引发心理适应问题的重要根源。</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进入第一部分：老年心理护理基础。本章的学习目标是帮助大家掌握老年人心理变化的特点，理解心理健康的标准，并明确心理咨询与护理的基本概念。本章的重点在于熟悉心理变化的具体表现，而难点则在于如何准确区分正常的衰老现象和需要专业干预的异常心理问题。</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在适应这些角色转变的过程中，老年人可能会遇到一些心理挑战。例如，因失去原有的权力和地位而产生“去势焦虑”；性格上可能变得更加自我中心或多疑；或者通过过度回忆过去来寻求心理补偿。这些都是我们需要关注的信号。</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现在我们来看第一个具体问题：离退休老人的心理护理。这是大多数老年人都会经历的一个重要生活事件。</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我们先来看一个案例。张先生退休前是车间主任，退休后却变得精神萎靡，觉得自己没用了。这种情况，在心理学上被称为“离退休综合征”，是由于对退休后的新生活不适应而产生的一系列身心问题。</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离退休后的心理变化通常会经历五个阶段：从退休前的准备，到刚退休时的轻松，再到发现现实差距后的失落低谷，然后开始重新寻找生活目标，最终建立新的稳定生活模式。了解这个过程，有助于我们在不同阶段提供相应的支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离退休综合征的表现不仅体现在心理上，如抑郁、焦虑和失落感，还常常伴随各种躯体症状，比如头痛、失眠、胸闷等。这些症状往往查不出器质性病变，根源在于心理适应不良。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针对离退休综合征，我们可以采取六大护理策略。核心是帮助老人调整心态，积极地开启“第二人生”。无论是发挥余热、学习新知识，还是培养爱好、扩大社交，都是为了让他们找到新的生活目标和乐趣。</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现在，请大家动手实践一下。请为我们刚才提到的张先生设计一份个性化的心理护理方案。方案需要结合他的个人背景，并且要有可操作性。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这里提供一个方案示例。我们可以利用张先生的管理经验，让他参与社区管理；或者通过兴趣爱好帮他建立新的社交圈；也可以引导他在家庭中找到新的角色。核心是帮助他重新建立价值感和归属感。</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接下来，我们关注另一个普遍问题：空巢老人的心理护理。如何让“空巢”不“空心”，是我们需要解决的重要课题。</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我们来看马先生的案例。老伴去世，子女不在身边，让他感到极度孤独，甚至产生了自杀念头。这就是典型的“空巢综合征”，是独守空巢的老人因缺乏陪伴而产生的心理失调。</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首先，我们来了解老年人的心理变化。这些变化主要体现在三个方面：认知、情绪情感和人格。在认知上，记忆力和液态智力会有所下降，但经验和知识依然宝贵。情绪上，老年人可能更怀旧，情绪调节能力减弱。人格方面，可能会变得更保守或固执。理解这些正常的变化，是进行有效心理护理的前提。</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空巢综合征会引发一系列心理危机，如强烈的孤独感和无用感。这些心理问题会进一步表现为情绪低落、自责或埋怨子女，以及食欲不振、失眠等行为和生理症状。</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如何温暖空巢？我们的策略是多方面的。首先要帮助老人改变认知，提前做好准备。其次，要鼓励他们充实生活，寻找新的兴趣和角色。同时，家庭和社会的支持系统也至关重要，需要子女多联系，社区多关爱。</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现在，我们来为马先生设计一份方案。这次的重点是要考虑如何联动社区资源，并且必须关注到他的自杀风险。请大家思考一下，如何整合各方力量来帮助他。</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针对马先生的情况，方案的第一步是危机干预，确保他的安全。第二步是利用社区资源，如志愿者和服务中心，为他提供持续的陪伴和支持。第三步是帮助他培养新的兴趣，重建生活价值。通过家庭、社区和专业机构的联动，形成一个完整的支持网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第四部分，我们将深入探讨老年常见的心理障碍。本章的学习目标是识别焦虑症、抑郁症、认知症等的典型症状，并掌握相应的护理措施。重点是老年抑郁症和认知症的护理，而难点则在于如何早期发现认知症的迹象并进行干预。</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焦虑和抑郁是老年期最常见的两种情绪障碍。焦虑症常表现为过度担忧和各种躯体不适，护理上要注重沟通和放松训练。而抑郁症的核心是持续的心境低落，甚至有自杀风险，护理的重点是陪伴、倾听，并确保环境安全，同时督促患者遵医嘱治疗。</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认知症，也就是我们常说的老年痴呆，是一个严峻的挑战。早期信号包括记忆力减退等，护理需要全面，涵盖生活、用药、认知训练等多个方面。此外，睡眠障碍也普遍存在，我们需要通过健康教育和行为干预，帮助老人重建规律的睡眠。</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现在我们进入模块四，这是一个非常重要的部分，我们将学习如何护理老年常见的心理障碍。这对于提升我们的专业能力至关重要。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首先，我们来关注老年焦虑症。这种疾病的特点是持续的、与现实不符的过分担忧和紧张，就像一片挥之不去的乌云。</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我们来看陈奶奶的案例。她不敢上街、不敢坐车，见到陌生人就紧张发抖。这就是老年焦虑症的典型表现。它是一种以持续的、过度的担忧为主要特征的心理障碍。</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那么，什么样的状态才算是心理健康的老年人呢？这里有六个标准：认知功能正常、情绪稳定乐观、意志坚强、人际关系和谐、自我认知恰当以及健康的生活方式。这六个方面共同构成了老年人心理健康的完整画像，也是我们进行心理评估和干预的重要参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老年焦虑症主要分为两种类型：一种是慢性的广泛性焦虑，表现为持续的、没有明确原因的担心；另一种是急性的惊恐障碍，表现为突然发作的强烈恐惧，甚至有濒死感。</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老年焦虑症有几个显著特点。首先，躯体症状非常突出，老人常常因为各种不舒服去医院检查，却查不出问题。其次，他们可能会过度依赖家人和医院。此外，还容易对药物产生依赖，并且有较高的自杀风险。</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如何帮助老人抚平焦虑呢？我们的护理策略包括：加强沟通，耐心倾听；鼓励他们参与活动，转移注意力；进行健康宣教，消除恐惧；教授放松技巧；以及配合医生进行药物治疗。</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现在，请大家为陈奶奶设计一份心理护理方案。这次的重点是要包含具体的放松训练步骤，比如深呼吸放松法。请确保方案的可操作性。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这里提供一个方案示例。首先，通过持续沟通建立信任。其次，采用系统脱敏的方法，逐步让她适应出门。最后，教她简单有效的深呼吸放松法，帮助她在感到紧张时自我调节。</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接下来，我们关注另一种常见且危险的心理障碍——老年抑郁症。它就像笼罩在老人心灵上的一片阴霾，需要我们格外关注。</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郑奶奶的案例非常典型：情绪低落、失眠、食欲不振，甚至觉得自己是家人的拖累并产生自杀行为。这就是老年抑郁症，其核心特征是显著而持久的心境低落。</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老年抑郁症的核心症状可以概括为“三低”：情绪低落、思维迟缓和意志行为减退。在老年人身上，它还表现出一些独特的特点，比如躯体症状非常突出，可能伴有记忆力下降，并且自杀风险极高，需要我们高度警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要驱散老人心灵的阴霾，我们的护理策略必须全面。首先，要给予充分的倾听、陪伴和鼓励。其次，要帮助他们调整心态，建立新的社交圈。最重要的是，要确保环境安全，做好防自杀措施，并监督他们遵医嘱服药。同时，规律的生活也非常重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现在，我们来为郑奶奶设计方案。这次的重点是安全防护，因为她有自杀行为。请大家详细列出具体的安全措施，并同时体现出情感支持。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接下来，我们区分两个重要概念：老年心理咨询和老年心理护理。心理咨询更侧重于专业人员运用理论技术帮助老人解决问题。而心理护理则是护理人员在日常工作中，通过评估、支持、教育等方式，全面促进老人的心理健康。两者相辅相成，共同构成了老年心理服务体系。</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针对郑奶奶的情况，方案的核心是安全和支持。首先，要保证24小时有人陪伴，并给予充分的情感支持。其次，必须采取严格的安全防护措施，包括移除危险物品、管理药物和密切观察。最后，通过鼓励她参与简单的活动，帮助她逐步走出阴霾。</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接下来，我们来关注一个非常严峻的问题——老年认知症，也就是我们常说的老年痴呆。它就像一块橡皮擦，慢慢擦去老人的记忆和认知能力。</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王先生的情况就是典型的认知症表现：记忆力严重减退，甚至找不到回家的路，还出现了多疑、攻击等行为改变。这是一种因大脑神经细胞病变导致的进行性发展的疾病。</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认知症的早期信号有很多，我们可以通过这几个方面来观察：记忆力减退，尤其是记不住最近发生的事；做以前很熟悉的事变得困难；说话表达不清楚；算不清账；搞不清时间和地点；东西放错地方；情绪和性格改变；以及对以前喜欢的事情失去兴趣。</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认知症的发展是一个渐进的过程，我们通常将其分为早、中、晚三个阶段。早期的护理重点是认知训练；中期的重点是安全护理和行为干预；到了晚期，护理的重点则转向基础的生活照料和舒适护理。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现在，我们来为处于认知症中期的王先生设计一份方案。方案需要兼顾认知训练和安全护理，并且在整个过程中要尊重他的人格，避免歧视和呵斥。</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针对王先生的情况，我们可以设计这样的方案。认知训练方面，可以通过看旧照片、玩简单游戏来进行。安全护理方面，要做好防走失措施，确保家居环境安全，并学会正确应对他的攻击行为。最重要的是，始终用尊重和耐心的态度与他沟通。</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第五部分，我们将探讨心身疾病。心身疾病是指心理社会因素在疾病发生发展中起重要作用的躯体疾病。本章的目标是理解这一概念，并掌握高血压、冠心病等常见老年病的心理护理要点。重点是了解心理因素如何影响这些疾病，难点在于提供个性化的护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对于高血压、冠心病、糖尿病和癌症这些常见的老年病，心理因素的影响非常显著。例如，焦虑、愤怒等情绪会直接影响血压和心脏健康。因此，心理护理的重点在于帮助患者调整情绪、正确认识疾病，并建立强大的社会支持系统，这对于控制病情和提高生活质量至关重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现在我们进入模块五，探讨一个非常重要的话题：老年常见心身疾病及其心理护理。在这个模块中，我们将首先了解什么是心身疾病。</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现在我们正式进入模块一的学习：老年心理护理基础知识。在这个模块中，我们将首先“走进老年心理学”，了解这门学科的定义、研究对象和意义，为后续的学习打下坚实的理论基础。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什么是心身疾病呢？简单来说，就是心理因素在疾病的发生和发展中起到重要作用的躯体疾病。比如高血压、冠心病、糖尿病等都属于这个范畴。它的特征是，生理因素是基础，但心理社会因素往往是触发疾病的“扳机”。</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接下来，我们具体看几种常见的心身疾病。首先是老年高血压，这是一种非常普遍的疾病，心理因素对其影响巨大。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我们来看李大爷的案例。他脾气暴躁，容易发火，这正是高血压的重要心理诱因。研究表明，长期的紧张、焦虑、愤怒等情绪，以及争强好胜的A型行为，都与高血压的发生发展密切相关。</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要让血压平稳，首先要让心态平和。我们的护理策略包括：帮助老人正确认识疾病，减少心理压力，缓解不良情绪，并根据他们的性格特点进行个性化护理。当然，健康的生活方式和规律用药也是必不可少的。</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现在，请大家为李大爷设计一份方案。这次的重点是要针对他的“急躁型”性格，设计出切实可行的干预措施。</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针对李大爷的急躁性格，我们可以从几个方面入手。首先，教他情绪管理的技巧。其次，通过认知行为干预，让他认识到脾气暴躁的危害。同时，鼓励他培养一些需要耐心的爱好来磨练性格。最后，家庭的支持和理解也至关重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接下来是老年冠心病。这种疾病与心理因素的关系同样密切，常常被称为“心碎”的背后。</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覃爷爷的案例很典型。心梗后，他总是感到胸闷气短，不相信医生，这其实是焦虑和恐惧情绪的体现。研究发现，生活中的应激事件、A型行为以及焦虑、抑郁等情绪，都是冠心病的重要诱因和加重因素。</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呵护心脏，需要从“心”开始。我们的护理策略包括：帮助患者调整A型行为，减少心理压力，建立社会支持系统，并教会他们自我监测和调节的方法。同时，健康的生活方式和遵医嘱服药也是康复的关键。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现在，请大家为覃爷爷设计一份方案。重点是帮助他缓解焦虑，建立康复的信心。方案需要体现出对他的尊重和鼓励。</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首先，我们来明确老年心理学的定义。它是一门专门研究60岁以上老年人心理特征和发展规律的学科。其研究内容非常广泛，涵盖了从认知、情绪等内在心理活动，到应对离退休、家庭变化等外在生活事件的方方面面，甚至包括了对老年期常见心理障碍的研究。</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针对覃爷爷的情况，我们可以这样做：首先，通过耐心沟通建立信任。其次，教他放松训练来缓解焦虑。同时，可以让他与康复成功的病友交流，增强信心。最后，鼓励他进行适度的活动，让他亲身体会到身体的进步。</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接下来是老年糖尿病。这是一种需要长期管理的慢性病，心理因素对血糖的控制有着重要影响。</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糖尿病患者常常伴有焦虑、抑郁等情绪问题，特别是具有D型人格的人更容易出现心理困扰。因此，心理护理的重点是建立良好的护患关系，进行心理疏导，并帮助他们建立社会支持系统，从而更好地控制血糖。</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最后，我们来关注老年癌症患者的心理护理。这是一个极具挑战性的领域，需要我们给予最专业、最温暖的关怀。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癌症的发生与心理因素也密切相关，特别是长期压抑情绪的C型人格。对于癌症患者，我们需要了解他们可能经历的心理阶段，从否认到接受，并在每个阶段给予相应的支持。核心是增强他们战胜疾病的信念，并提供充分的心理疏导和家庭支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最后一部分，我们来探讨一个深刻而重要的话题——死亡教育与临终关怀。本章的目标是帮助大家理解死亡教育的意义，学会识别和防范自杀风险，并掌握临终关怀的核心原则。重点是临终关怀的实践，而难点在于如何与老人进行关于死亡的敏感对话。</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死亡教育的目的不是让老人恐惧死亡，而是帮助他们理解生命的完整过程，平静地接纳终点。在生命的最后阶段，临终关怀显得尤为重要。它的核心原则是维护生命的尊严，通过控制疼痛、提供心理和生活上的全面照料，让老人能够安详、有尊严地度过最后的时光。</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现在我们进入最后一个模块，也是一个非常深刻和重要的话题：老年死亡教育和临终关怀。首先，我们来探讨什么是死亡教育。</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我们来看田爷爷的案例。他极度害怕死亡，不惜一切代价购买保健品。这反映了许多老年人对死亡的恐惧。死亡教育的目的，就是帮助人们正确认识死亡，理解生命的有限性，从而能够更加从容地面对生命的终点。</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老年人面对死亡时，会表现出不同的心理反应。有的非常理智，会从容安排后事；有的则极度恐惧；还有的会将死亡视为一种解脱。了解这些不同的心理类型，有助于我们提供更具针对性的关怀。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那么，我们为什么要学习老年心理学呢？从理论上讲，它能帮助我们揭示老年心理活动的规律。但更重要的是它的实践意义：它能直接提升我们的养老服务质量，促进老年人的身心健康，帮助构建和谐的代际关系，并最终推动积极老龄化的实现。</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我的生命我做主”，这体现在生前预嘱和尊严死的理念中。生前预嘱是一份法律文件，允许人们提前决定自己临终时的医疗选择。尊严死则强调在生命末期，不进行过度的、无意义的治疗，而是让生命自然、有尊严地结束。这与安乐死是不同的概念。</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死亡教育的一个重要方面，就是关注老年自杀问题。这是一个严峻的社会问题，需要我们高度警惕和积极干预。</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孙爷爷的案例告诉我们，老年自杀往往是多种因素共同作用的结果。社会因素如丧偶独居，心理因素如抑郁症，以及生理因素如长期病痛，都是重要的风险因素。我们需要综合评估这些风险。</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守护生命需要全社会的共同努力。防范措施包括家庭的支持、社会的援助和政府的关爱。一旦发现自杀风险，我们需要立即进行危机处理，进行专业的心理评估和干预，并做好严密的安全监护。</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现在，请大家为孙爷爷设计一份干预方案。重点是安全监护和心理支持，方案需要充满人文关怀，让他感受到温暖和希望。</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针对孙爷爷的情况，方案的核心是安全和支持。首先，要保证24小时专人陪护和环境安全。其次，要通过专业的心理疏导，帮助他缓解痛苦。同时，有效的疼痛管理和家人的温暖支持也是必不可少的。</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最后，我们来谈谈临终关怀。这是为生命即将走到终点的老人提供的一种特殊的照护，旨在让他们的最后旅程充满尊严和温暖。</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临终老人会经历一系列身心变化。躯体上，疼痛和生命体征不稳定是主要表现。心理上，著名的库伯勒-罗斯模型将其分为五个阶段：否认、愤怒、协议、忧郁和接受。理解这些阶段，有助于我们提供恰当的关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临终关怀的核心原则是以照料为中心，维护生命的尊严，提高生命的质量。其内容涵盖了医疗、生活、心理等多个方面，同时也包括对家属的关怀和支持，让生命能够带着尊严谢幕。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marL="0" indent="0">
              <a:lnSpc>
                <a:spcPct val="100000"/>
              </a:lnSpc>
            </a:pPr>
            <a:r>
              <a:rPr lang="en-US" b="false" i="false" strike="noStrike" u="none" sz="1400">
                <a:solidFill>
                  <a:srgbClr val="000000"/>
                </a:solidFill>
              </a:rPr>
              <a:t>学完了所有模块，我们来做一些综合练习。这里有几道选择题和简答题，涵盖了我们学习的主要内容，请大家回顾并作答。</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2.xml.rels><?xml version="1.0" encoding="UTF-8" standalone="yes"?><Relationships xmlns="http://schemas.openxmlformats.org/package/2006/relationships"><Relationship Id="rId1" Target="../slideMasters/slideMaster2.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幻灯片" type="title">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idx="1" type="subTitle"/>
          </p:nvPr>
        </p:nvSpPr>
        <p:spPr>
          <a:xfrm>
            <a:off x="1143000" y="2701528"/>
            <a:ext cx="6858000" cy="1241821"/>
          </a:xfrm>
          <a:prstGeom prst="rect">
            <a:avLst/>
          </a:prstGeom>
          <a:noFill/>
          <a:ln>
            <a:noFill/>
          </a:ln>
        </p:spPr>
        <p:txBody>
          <a:bodyPr anchorCtr="0" anchor="t" bIns="34275" lIns="68575" spcFirstLastPara="1" rIns="68575" wrap="square" tIns="34275">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和竖排文字" type="vertTx">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idx="1" type="body"/>
          </p:nvPr>
        </p:nvSpPr>
        <p:spPr>
          <a:xfrm rot="5400000">
            <a:off x="2940248" y="-942379"/>
            <a:ext cx="3263504" cy="78867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1" name="Shape 51"/>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竖排标题与文本" type="vertTitleAndTx">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idx="1" type="body"/>
          </p:nvPr>
        </p:nvSpPr>
        <p:spPr>
          <a:xfrm rot="5400000">
            <a:off x="1349573" y="-447080"/>
            <a:ext cx="4358879" cy="5800725"/>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Shape 17"/>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和内容" type="obj">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 name="Shape 5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节标题" type="secHead">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idx="1" type="body"/>
          </p:nvPr>
        </p:nvSpPr>
        <p:spPr>
          <a:xfrm>
            <a:off x="623888" y="3442097"/>
            <a:ext cx="7886700" cy="112514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两栏内容" type="twoObj">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idx="1" type="body"/>
          </p:nvPr>
        </p:nvSpPr>
        <p:spPr>
          <a:xfrm>
            <a:off x="628650" y="1369219"/>
            <a:ext cx="3886200" cy="3263504"/>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2" name="Shape 11"/>
          <p:cNvSpPr txBox="1"/>
          <p:nvPr>
            <p:ph idx="2" type="body"/>
          </p:nvPr>
        </p:nvSpPr>
        <p:spPr>
          <a:xfrm>
            <a:off x="4629150" y="1369219"/>
            <a:ext cx="3886200" cy="3263504"/>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3" name="Shape 12"/>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比较" type="twoTxTwoObj">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idx="1" type="body"/>
          </p:nvPr>
        </p:nvSpPr>
        <p:spPr>
          <a:xfrm>
            <a:off x="629841" y="1260872"/>
            <a:ext cx="3868340"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39" name="Shape 37"/>
          <p:cNvSpPr txBox="1"/>
          <p:nvPr>
            <p:ph idx="2" type="body"/>
          </p:nvPr>
        </p:nvSpPr>
        <p:spPr>
          <a:xfrm>
            <a:off x="629841" y="1878806"/>
            <a:ext cx="3868340" cy="2763441"/>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0" name="Shape 38"/>
          <p:cNvSpPr txBox="1"/>
          <p:nvPr>
            <p:ph idx="3" type="body"/>
          </p:nvPr>
        </p:nvSpPr>
        <p:spPr>
          <a:xfrm>
            <a:off x="4629150" y="1260872"/>
            <a:ext cx="3887391"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41" name="Shape 39"/>
          <p:cNvSpPr txBox="1"/>
          <p:nvPr>
            <p:ph idx="4" type="body"/>
          </p:nvPr>
        </p:nvSpPr>
        <p:spPr>
          <a:xfrm>
            <a:off x="4629150" y="1878806"/>
            <a:ext cx="3887391" cy="2763441"/>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2" name="Shape 40"/>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仅标题" type="titleOnly">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空白" type="blank">
  <p:cSld name="BLANK">
    <p:spTree>
      <p:nvGrpSpPr>
        <p:cNvPr id="50" name="Shape 50"/>
        <p:cNvGrpSpPr/>
        <p:nvPr/>
      </p:nvGrpSpPr>
      <p:grpSpPr>
        <a:xfrm>
          <a:off x="0" y="0"/>
          <a:ext cx="0" cy="0"/>
          <a:chOff x="0" y="0"/>
          <a:chExt cx="0" cy="0"/>
        </a:xfrm>
      </p:grpSpPr>
      <p:sp>
        <p:nvSpPr>
          <p:cNvPr id="51" name="Shape 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内容与标题" type="objTx">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idx="1" type="body"/>
          </p:nvPr>
        </p:nvSpPr>
        <p:spPr>
          <a:xfrm>
            <a:off x="3887391" y="740569"/>
            <a:ext cx="4629150" cy="3655219"/>
          </a:xfrm>
          <a:prstGeom prst="rect">
            <a:avLst/>
          </a:prstGeom>
          <a:noFill/>
          <a:ln>
            <a:noFill/>
          </a:ln>
        </p:spPr>
        <p:txBody>
          <a:bodyPr anchorCtr="0" anchor="t" bIns="34275" lIns="68575" spcFirstLastPara="1" rIns="68575" wrap="square" tIns="34275">
            <a:norm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57" name="Shape 45"/>
          <p:cNvSpPr txBox="1"/>
          <p:nvPr>
            <p:ph idx="2" type="body"/>
          </p:nvPr>
        </p:nvSpPr>
        <p:spPr>
          <a:xfrm>
            <a:off x="629841" y="1543050"/>
            <a:ext cx="2949178" cy="2858691"/>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58" name="Shape 4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图片与标题" type="picTx">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idx="2" type="pic"/>
          </p:nvPr>
        </p:nvSpPr>
        <p:spPr>
          <a:xfrm>
            <a:off x="3887391" y="740569"/>
            <a:ext cx="4629150" cy="3655219"/>
          </a:xfrm>
          <a:prstGeom prst="rect">
            <a:avLst/>
          </a:prstGeom>
          <a:noFill/>
          <a:ln>
            <a:noFill/>
          </a:ln>
        </p:spPr>
      </p:sp>
      <p:sp>
        <p:nvSpPr>
          <p:cNvPr id="64" name="Shape 26"/>
          <p:cNvSpPr txBox="1"/>
          <p:nvPr>
            <p:ph idx="1" type="body"/>
          </p:nvPr>
        </p:nvSpPr>
        <p:spPr>
          <a:xfrm>
            <a:off x="629841" y="1543050"/>
            <a:ext cx="2949178" cy="2858691"/>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65" name="Shape 27"/>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_rels/slideMaster2.xml.rels><?xml version="1.0" encoding="UTF-8" standalone="yes"?><Relationships xmlns="http://schemas.openxmlformats.org/package/2006/relationships"><Relationship Id="rId1" Target="../theme/theme3.xml" Type="http://schemas.openxmlformats.org/officeDocument/2006/relationships/theme"/><Relationship Id="rId2" Target="../slideLayouts/slideLayout12.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1"/>
              </a:buClr>
              <a:buSzPts val="3300"/>
              <a:buFont typeface="Arial"/>
              <a:buNone/>
              <a:defRPr b="0" i="0" sz="33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rm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8" name="Shape 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Arial"/>
                <a:ea typeface="Arial"/>
                <a:cs typeface="Arial"/>
                <a:sym typeface="Arial"/>
              </a:defRPr>
            </a:lvl1pPr>
            <a:lvl2pPr lvl="1" marR="0" rtl="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rtl="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rtl="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rtl="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rtl="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rtl="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rtl="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rtl="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9" name="Shape 4"/>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Arial"/>
                <a:ea typeface="Arial"/>
                <a:cs typeface="Arial"/>
                <a:sym typeface="Arial"/>
              </a:defRPr>
            </a:lvl1pPr>
            <a:lvl2pPr lvl="1" marR="0" rtl="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rtl="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rtl="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rtl="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rtl="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rtl="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rtl="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rtl="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10" name="Shape 5"/>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Arial"/>
                <a:ea typeface="Arial"/>
                <a:cs typeface="Arial"/>
                <a:sym typeface="Arial"/>
              </a:defRPr>
            </a:lvl1pPr>
            <a:lvl2pPr indent="0" lvl="1" marL="0" marR="0" rtl="0" algn="r">
              <a:spcBef>
                <a:spcPts val="0"/>
              </a:spcBef>
              <a:buNone/>
              <a:defRPr b="0" i="0" sz="900" u="none" cap="none" strike="noStrike">
                <a:solidFill>
                  <a:srgbClr val="888888"/>
                </a:solidFill>
                <a:latin typeface="Arial"/>
                <a:ea typeface="Arial"/>
                <a:cs typeface="Arial"/>
                <a:sym typeface="Arial"/>
              </a:defRPr>
            </a:lvl2pPr>
            <a:lvl3pPr indent="0" lvl="2" marL="0" marR="0" rtl="0" algn="r">
              <a:spcBef>
                <a:spcPts val="0"/>
              </a:spcBef>
              <a:buNone/>
              <a:defRPr b="0" i="0" sz="900" u="none" cap="none" strike="noStrike">
                <a:solidFill>
                  <a:srgbClr val="888888"/>
                </a:solidFill>
                <a:latin typeface="Arial"/>
                <a:ea typeface="Arial"/>
                <a:cs typeface="Arial"/>
                <a:sym typeface="Arial"/>
              </a:defRPr>
            </a:lvl3pPr>
            <a:lvl4pPr indent="0" lvl="3" marL="0" marR="0" rtl="0" algn="r">
              <a:spcBef>
                <a:spcPts val="0"/>
              </a:spcBef>
              <a:buNone/>
              <a:defRPr b="0" i="0" sz="900" u="none" cap="none" strike="noStrike">
                <a:solidFill>
                  <a:srgbClr val="888888"/>
                </a:solidFill>
                <a:latin typeface="Arial"/>
                <a:ea typeface="Arial"/>
                <a:cs typeface="Arial"/>
                <a:sym typeface="Arial"/>
              </a:defRPr>
            </a:lvl4pPr>
            <a:lvl5pPr indent="0" lvl="4" marL="0" marR="0" rtl="0" algn="r">
              <a:spcBef>
                <a:spcPts val="0"/>
              </a:spcBef>
              <a:buNone/>
              <a:defRPr b="0" i="0" sz="900" u="none" cap="none" strike="noStrike">
                <a:solidFill>
                  <a:srgbClr val="888888"/>
                </a:solidFill>
                <a:latin typeface="Arial"/>
                <a:ea typeface="Arial"/>
                <a:cs typeface="Arial"/>
                <a:sym typeface="Arial"/>
              </a:defRPr>
            </a:lvl5pPr>
            <a:lvl6pPr indent="0" lvl="5" marL="0" marR="0" rtl="0" algn="r">
              <a:spcBef>
                <a:spcPts val="0"/>
              </a:spcBef>
              <a:buNone/>
              <a:defRPr b="0" i="0" sz="900" u="none" cap="none" strike="noStrike">
                <a:solidFill>
                  <a:srgbClr val="888888"/>
                </a:solidFill>
                <a:latin typeface="Arial"/>
                <a:ea typeface="Arial"/>
                <a:cs typeface="Arial"/>
                <a:sym typeface="Arial"/>
              </a:defRPr>
            </a:lvl6pPr>
            <a:lvl7pPr indent="0" lvl="6" marL="0" marR="0" rtl="0" algn="r">
              <a:spcBef>
                <a:spcPts val="0"/>
              </a:spcBef>
              <a:buNone/>
              <a:defRPr b="0" i="0" sz="900" u="none" cap="none" strike="noStrike">
                <a:solidFill>
                  <a:srgbClr val="888888"/>
                </a:solidFill>
                <a:latin typeface="Arial"/>
                <a:ea typeface="Arial"/>
                <a:cs typeface="Arial"/>
                <a:sym typeface="Arial"/>
              </a:defRPr>
            </a:lvl7pPr>
            <a:lvl8pPr indent="0" lvl="7" marL="0" marR="0" rtl="0" algn="r">
              <a:spcBef>
                <a:spcPts val="0"/>
              </a:spcBef>
              <a:buNone/>
              <a:defRPr b="0" i="0" sz="900" u="none" cap="none" strike="noStrike">
                <a:solidFill>
                  <a:srgbClr val="888888"/>
                </a:solidFill>
                <a:latin typeface="Arial"/>
                <a:ea typeface="Arial"/>
                <a:cs typeface="Arial"/>
                <a:sym typeface="Arial"/>
              </a:defRPr>
            </a:lvl8pPr>
            <a:lvl9pPr indent="0" lvl="8" marL="0" marR="0" rtl="0" algn="r">
              <a:spcBef>
                <a:spcPts val="0"/>
              </a:spcBef>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默认主题">
    <p:bg>
      <p:bgPr>
        <a:solidFill>
          <a:srgbClr val="FFFFFF">
            <a:alpha val="100000"/>
          </a:srgbClr>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57483699"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1.jpeg" Type="http://schemas.openxmlformats.org/officeDocument/2006/relationships/image"/><Relationship Id="rId3" Target="../notesSlides/notesSlide1.xml" Type="http://schemas.openxmlformats.org/officeDocument/2006/relationships/notesSlide"/></Relationships>
</file>

<file path=ppt/slides/_rels/slide10.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54.svg" Type="http://schemas.openxmlformats.org/officeDocument/2006/relationships/image"/><Relationship Id="rId11" Target="../notesSlides/notesSlide10.xml" Type="http://schemas.openxmlformats.org/officeDocument/2006/relationships/notesSlide"/><Relationship Id="rId2" Target="../media/image2.jpeg" Type="http://schemas.openxmlformats.org/officeDocument/2006/relationships/image"/><Relationship Id="rId3" Target="../media/image47.png" Type="http://schemas.openxmlformats.org/officeDocument/2006/relationships/image"/><Relationship Id="rId4" Target="../media/image48.svg" Type="http://schemas.openxmlformats.org/officeDocument/2006/relationships/image"/><Relationship Id="rId5" Target="../media/image49.png" Type="http://schemas.openxmlformats.org/officeDocument/2006/relationships/image"/><Relationship Id="rId6" Target="../media/image50.svg" Type="http://schemas.openxmlformats.org/officeDocument/2006/relationships/image"/><Relationship Id="rId7" Target="../media/image51.png" Type="http://schemas.openxmlformats.org/officeDocument/2006/relationships/image"/><Relationship Id="rId8" Target="../media/image52.svg" Type="http://schemas.openxmlformats.org/officeDocument/2006/relationships/image"/><Relationship Id="rId9" Target="../media/image53.png" Type="http://schemas.openxmlformats.org/officeDocument/2006/relationships/image"/></Relationships>
</file>

<file path=ppt/slides/_rels/slide100.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notesSlides/notesSlide100.xml" Type="http://schemas.openxmlformats.org/officeDocument/2006/relationships/notesSlide"/></Relationships>
</file>

<file path=ppt/slides/_rels/slide101.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30.jpeg" Type="http://schemas.openxmlformats.org/officeDocument/2006/relationships/image"/><Relationship Id="rId3" Target="../notesSlides/notesSlide101.xml" Type="http://schemas.openxmlformats.org/officeDocument/2006/relationships/notesSlide"/><Relationship Id="rId4" Target="../media/image231.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60.svg" Type="http://schemas.openxmlformats.org/officeDocument/2006/relationships/image"/><Relationship Id="rId11" Target="../notesSlides/notesSlide11.xml" Type="http://schemas.openxmlformats.org/officeDocument/2006/relationships/notesSlide"/><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55.png" Type="http://schemas.openxmlformats.org/officeDocument/2006/relationships/image"/><Relationship Id="rId6" Target="../media/image56.svg" Type="http://schemas.openxmlformats.org/officeDocument/2006/relationships/image"/><Relationship Id="rId7" Target="../media/image57.png" Type="http://schemas.openxmlformats.org/officeDocument/2006/relationships/image"/><Relationship Id="rId8" Target="../media/image58.svg" Type="http://schemas.openxmlformats.org/officeDocument/2006/relationships/image"/><Relationship Id="rId9" Target="../media/image59.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61.png" Type="http://schemas.openxmlformats.org/officeDocument/2006/relationships/image"/><Relationship Id="rId4" Target="../media/image62.svg" Type="http://schemas.openxmlformats.org/officeDocument/2006/relationships/image"/><Relationship Id="rId5" Target="../media/image63.png" Type="http://schemas.openxmlformats.org/officeDocument/2006/relationships/image"/><Relationship Id="rId6" Target="../media/image64.svg" Type="http://schemas.openxmlformats.org/officeDocument/2006/relationships/image"/><Relationship Id="rId7" Target="../media/image12.png" Type="http://schemas.openxmlformats.org/officeDocument/2006/relationships/image"/><Relationship Id="rId8" Target="../media/image13.svg" Type="http://schemas.openxmlformats.org/officeDocument/2006/relationships/image"/><Relationship Id="rId9" Target="../notesSlides/notesSlide12.xml" Type="http://schemas.openxmlformats.org/officeDocument/2006/relationships/notesSlide"/></Relationships>
</file>

<file path=ppt/slides/_rels/slide13.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56.svg" Type="http://schemas.openxmlformats.org/officeDocument/2006/relationships/image"/><Relationship Id="rId11" Target="../media/image31.png" Type="http://schemas.openxmlformats.org/officeDocument/2006/relationships/image"/><Relationship Id="rId12" Target="../media/image32.svg" Type="http://schemas.openxmlformats.org/officeDocument/2006/relationships/image"/><Relationship Id="rId13" Target="../media/image69.png" Type="http://schemas.openxmlformats.org/officeDocument/2006/relationships/image"/><Relationship Id="rId14" Target="../media/image70.svg" Type="http://schemas.openxmlformats.org/officeDocument/2006/relationships/image"/><Relationship Id="rId15" Target="../notesSlides/notesSlide13.xml" Type="http://schemas.openxmlformats.org/officeDocument/2006/relationships/notesSlide"/><Relationship Id="rId2" Target="../media/image2.jpe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65.png" Type="http://schemas.openxmlformats.org/officeDocument/2006/relationships/image"/><Relationship Id="rId6" Target="../media/image66.svg" Type="http://schemas.openxmlformats.org/officeDocument/2006/relationships/image"/><Relationship Id="rId7" Target="../media/image67.png" Type="http://schemas.openxmlformats.org/officeDocument/2006/relationships/image"/><Relationship Id="rId8" Target="../media/image68.svg" Type="http://schemas.openxmlformats.org/officeDocument/2006/relationships/image"/><Relationship Id="rId9" Target="../media/image55.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39.png" Type="http://schemas.openxmlformats.org/officeDocument/2006/relationships/image"/><Relationship Id="rId4" Target="../media/image40.svg" Type="http://schemas.openxmlformats.org/officeDocument/2006/relationships/image"/><Relationship Id="rId5" Target="../media/image71.png" Type="http://schemas.openxmlformats.org/officeDocument/2006/relationships/image"/><Relationship Id="rId6" Target="../media/image72.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notesSlides/notesSlide14.xml" Type="http://schemas.openxmlformats.org/officeDocument/2006/relationships/notesSlide"/></Relationships>
</file>

<file path=ppt/slides/_rels/slide15.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2.png" Type="http://schemas.openxmlformats.org/officeDocument/2006/relationships/image"/><Relationship Id="rId11" Target="../media/image13.svg" Type="http://schemas.openxmlformats.org/officeDocument/2006/relationships/image"/><Relationship Id="rId12" Target="../notesSlides/notesSlide15.xml" Type="http://schemas.openxmlformats.org/officeDocument/2006/relationships/notesSlide"/><Relationship Id="rId2" Target="../media/image2.jpeg" Type="http://schemas.openxmlformats.org/officeDocument/2006/relationships/image"/><Relationship Id="rId3" Target="../media/image28.jpeg" Type="http://schemas.openxmlformats.org/officeDocument/2006/relationships/image"/><Relationship Id="rId4" Target="../media/image37.png" Type="http://schemas.openxmlformats.org/officeDocument/2006/relationships/image"/><Relationship Id="rId5" Target="../media/image38.svg" Type="http://schemas.openxmlformats.org/officeDocument/2006/relationships/image"/><Relationship Id="rId6" Target="../media/image73.png" Type="http://schemas.openxmlformats.org/officeDocument/2006/relationships/image"/><Relationship Id="rId7" Target="../media/image74.svg" Type="http://schemas.openxmlformats.org/officeDocument/2006/relationships/image"/><Relationship Id="rId8" Target="../media/image14.png" Type="http://schemas.openxmlformats.org/officeDocument/2006/relationships/image"/><Relationship Id="rId9" Target="../media/image15.sv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12.xml" Type="http://schemas.openxmlformats.org/officeDocument/2006/relationships/slideLayout"/><Relationship Id="rId10" Target="../notesSlides/notesSlide16.xml" Type="http://schemas.openxmlformats.org/officeDocument/2006/relationships/notesSlide"/><Relationship Id="rId2" Target="../media/image2.jpeg" Type="http://schemas.openxmlformats.org/officeDocument/2006/relationships/image"/><Relationship Id="rId3" Target="../media/image75.jpeg" Type="http://schemas.openxmlformats.org/officeDocument/2006/relationships/image"/><Relationship Id="rId4" Target="../media/image39.png" Type="http://schemas.openxmlformats.org/officeDocument/2006/relationships/image"/><Relationship Id="rId5" Target="../media/image40.svg" Type="http://schemas.openxmlformats.org/officeDocument/2006/relationships/image"/><Relationship Id="rId6" Target="../media/image18.png" Type="http://schemas.openxmlformats.org/officeDocument/2006/relationships/image"/><Relationship Id="rId7" Target="../media/image19.svg" Type="http://schemas.openxmlformats.org/officeDocument/2006/relationships/image"/><Relationship Id="rId8" Target="../media/image14.png" Type="http://schemas.openxmlformats.org/officeDocument/2006/relationships/image"/><Relationship Id="rId9" Target="../media/image15.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40.svg" Type="http://schemas.openxmlformats.org/officeDocument/2006/relationships/image"/><Relationship Id="rId11" Target="../media/image80.png" Type="http://schemas.openxmlformats.org/officeDocument/2006/relationships/image"/><Relationship Id="rId12" Target="../media/image81.svg" Type="http://schemas.openxmlformats.org/officeDocument/2006/relationships/image"/><Relationship Id="rId13" Target="../notesSlides/notesSlide17.xml" Type="http://schemas.openxmlformats.org/officeDocument/2006/relationships/notesSlide"/><Relationship Id="rId2" Target="../media/image2.jpeg" Type="http://schemas.openxmlformats.org/officeDocument/2006/relationships/image"/><Relationship Id="rId3" Target="../media/image76.png" Type="http://schemas.openxmlformats.org/officeDocument/2006/relationships/image"/><Relationship Id="rId4" Target="../media/image77.svg" Type="http://schemas.openxmlformats.org/officeDocument/2006/relationships/image"/><Relationship Id="rId5" Target="../media/image78.png" Type="http://schemas.openxmlformats.org/officeDocument/2006/relationships/image"/><Relationship Id="rId6" Target="../media/image79.svg" Type="http://schemas.openxmlformats.org/officeDocument/2006/relationships/image"/><Relationship Id="rId7" Target="../media/image71.png" Type="http://schemas.openxmlformats.org/officeDocument/2006/relationships/image"/><Relationship Id="rId8" Target="../media/image72.svg" Type="http://schemas.openxmlformats.org/officeDocument/2006/relationships/image"/><Relationship Id="rId9" Target="../media/image39.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6.svg" Type="http://schemas.openxmlformats.org/officeDocument/2006/relationships/image"/><Relationship Id="rId11" Target="../media/image84.png" Type="http://schemas.openxmlformats.org/officeDocument/2006/relationships/image"/><Relationship Id="rId12" Target="../media/image85.svg" Type="http://schemas.openxmlformats.org/officeDocument/2006/relationships/image"/><Relationship Id="rId13" Target="../media/image86.png" Type="http://schemas.openxmlformats.org/officeDocument/2006/relationships/image"/><Relationship Id="rId14" Target="../media/image87.svg" Type="http://schemas.openxmlformats.org/officeDocument/2006/relationships/image"/><Relationship Id="rId15" Target="../media/image37.png" Type="http://schemas.openxmlformats.org/officeDocument/2006/relationships/image"/><Relationship Id="rId16" Target="../media/image38.svg" Type="http://schemas.openxmlformats.org/officeDocument/2006/relationships/image"/><Relationship Id="rId17" Target="../notesSlides/notesSlide18.xml" Type="http://schemas.openxmlformats.org/officeDocument/2006/relationships/notesSlide"/><Relationship Id="rId2" Target="../media/image2.jpeg" Type="http://schemas.openxmlformats.org/officeDocument/2006/relationships/image"/><Relationship Id="rId3" Target="../media/image73.png" Type="http://schemas.openxmlformats.org/officeDocument/2006/relationships/image"/><Relationship Id="rId4" Target="../media/image74.svg" Type="http://schemas.openxmlformats.org/officeDocument/2006/relationships/image"/><Relationship Id="rId5" Target="../media/image82.png" Type="http://schemas.openxmlformats.org/officeDocument/2006/relationships/image"/><Relationship Id="rId6" Target="../media/image83.svg" Type="http://schemas.openxmlformats.org/officeDocument/2006/relationships/image"/><Relationship Id="rId7" Target="../media/image33.png" Type="http://schemas.openxmlformats.org/officeDocument/2006/relationships/image"/><Relationship Id="rId8" Target="../media/image34.svg" Type="http://schemas.openxmlformats.org/officeDocument/2006/relationships/image"/><Relationship Id="rId9" Target="../media/image5.pn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4.png" Type="http://schemas.openxmlformats.org/officeDocument/2006/relationships/image"/><Relationship Id="rId11" Target="../media/image15.svg" Type="http://schemas.openxmlformats.org/officeDocument/2006/relationships/image"/><Relationship Id="rId12" Target="../media/image12.png" Type="http://schemas.openxmlformats.org/officeDocument/2006/relationships/image"/><Relationship Id="rId13" Target="../media/image13.svg" Type="http://schemas.openxmlformats.org/officeDocument/2006/relationships/image"/><Relationship Id="rId14" Target="../media/image18.png" Type="http://schemas.openxmlformats.org/officeDocument/2006/relationships/image"/><Relationship Id="rId15" Target="../media/image19.svg" Type="http://schemas.openxmlformats.org/officeDocument/2006/relationships/image"/><Relationship Id="rId16" Target="../notesSlides/notesSlide19.xml" Type="http://schemas.openxmlformats.org/officeDocument/2006/relationships/notesSlide"/><Relationship Id="rId2" Target="../media/image2.jpeg" Type="http://schemas.openxmlformats.org/officeDocument/2006/relationships/image"/><Relationship Id="rId3" Target="../media/image88.jpeg" Type="http://schemas.openxmlformats.org/officeDocument/2006/relationships/image"/><Relationship Id="rId4" Target="../media/image47.png" Type="http://schemas.openxmlformats.org/officeDocument/2006/relationships/image"/><Relationship Id="rId5" Target="../media/image48.svg" Type="http://schemas.openxmlformats.org/officeDocument/2006/relationships/image"/><Relationship Id="rId6" Target="../media/image89.png" Type="http://schemas.openxmlformats.org/officeDocument/2006/relationships/image"/><Relationship Id="rId7" Target="../media/image90.svg" Type="http://schemas.openxmlformats.org/officeDocument/2006/relationships/image"/><Relationship Id="rId8" Target="../media/image91.png" Type="http://schemas.openxmlformats.org/officeDocument/2006/relationships/image"/><Relationship Id="rId9" Target="../media/image92.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notesSlides/notesSlide2.xml" Type="http://schemas.openxmlformats.org/officeDocument/2006/relationships/notesSlide"/></Relationships>
</file>

<file path=ppt/slides/_rels/slide20.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notesSlides/notesSlide20.xml" Type="http://schemas.openxmlformats.org/officeDocument/2006/relationships/notesSlide"/></Relationships>
</file>

<file path=ppt/slides/_rels/slide21.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47.png" Type="http://schemas.openxmlformats.org/officeDocument/2006/relationships/image"/><Relationship Id="rId6" Target="../media/image48.svg" Type="http://schemas.openxmlformats.org/officeDocument/2006/relationships/image"/><Relationship Id="rId7" Target="../notesSlides/notesSlide21.xml" Type="http://schemas.openxmlformats.org/officeDocument/2006/relationships/notesSlide"/></Relationships>
</file>

<file path=ppt/slides/_rels/slide22.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 Id="rId5" Target="../media/image7.png" Type="http://schemas.openxmlformats.org/officeDocument/2006/relationships/image"/><Relationship Id="rId6" Target="../media/image8.svg" Type="http://schemas.openxmlformats.org/officeDocument/2006/relationships/image"/><Relationship Id="rId7" Target="../media/image93.png" Type="http://schemas.openxmlformats.org/officeDocument/2006/relationships/image"/><Relationship Id="rId8" Target="../media/image94.svg" Type="http://schemas.openxmlformats.org/officeDocument/2006/relationships/image"/><Relationship Id="rId9" Target="../notesSlides/notesSlide22.xml" Type="http://schemas.openxmlformats.org/officeDocument/2006/relationships/notesSlide"/></Relationships>
</file>

<file path=ppt/slides/_rels/slide23.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88.jpeg" Type="http://schemas.openxmlformats.org/officeDocument/2006/relationships/image"/><Relationship Id="rId4" Target="../media/image95.jpeg" Type="http://schemas.openxmlformats.org/officeDocument/2006/relationships/image"/><Relationship Id="rId5" Target="../notesSlides/notesSlide23.xml" Type="http://schemas.openxmlformats.org/officeDocument/2006/relationships/notesSlide"/></Relationships>
</file>

<file path=ppt/slides/_rels/slide24.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75.jpeg" Type="http://schemas.openxmlformats.org/officeDocument/2006/relationships/image"/><Relationship Id="rId4" Target="../notesSlides/notesSlide24.xml" Type="http://schemas.openxmlformats.org/officeDocument/2006/relationships/notesSlide"/></Relationships>
</file>

<file path=ppt/slides/_rels/slide25.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63.png" Type="http://schemas.openxmlformats.org/officeDocument/2006/relationships/image"/><Relationship Id="rId4" Target="../media/image64.svg" Type="http://schemas.openxmlformats.org/officeDocument/2006/relationships/image"/><Relationship Id="rId5" Target="../media/image84.png" Type="http://schemas.openxmlformats.org/officeDocument/2006/relationships/image"/><Relationship Id="rId6" Target="../media/image85.svg" Type="http://schemas.openxmlformats.org/officeDocument/2006/relationships/image"/><Relationship Id="rId7" Target="../media/image9.png" Type="http://schemas.openxmlformats.org/officeDocument/2006/relationships/image"/><Relationship Id="rId8" Target="../media/image10.svg" Type="http://schemas.openxmlformats.org/officeDocument/2006/relationships/image"/><Relationship Id="rId9" Target="../notesSlides/notesSlide25.xml" Type="http://schemas.openxmlformats.org/officeDocument/2006/relationships/notesSlide"/></Relationships>
</file>

<file path=ppt/slides/_rels/slide26.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96.jpeg" Type="http://schemas.openxmlformats.org/officeDocument/2006/relationships/image"/><Relationship Id="rId4" Target="../media/image97.jpeg" Type="http://schemas.openxmlformats.org/officeDocument/2006/relationships/image"/><Relationship Id="rId5" Target="../media/image98.jpeg" Type="http://schemas.openxmlformats.org/officeDocument/2006/relationships/image"/><Relationship Id="rId6" Target="../notesSlides/notesSlide26.xml" Type="http://schemas.openxmlformats.org/officeDocument/2006/relationships/notesSlide"/></Relationships>
</file>

<file path=ppt/slides/_rels/slide27.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99.jpeg" Type="http://schemas.openxmlformats.org/officeDocument/2006/relationships/image"/><Relationship Id="rId4" Target="../media/image100.png" Type="http://schemas.openxmlformats.org/officeDocument/2006/relationships/image"/><Relationship Id="rId5" Target="../media/image101.svg" Type="http://schemas.openxmlformats.org/officeDocument/2006/relationships/image"/><Relationship Id="rId6" Target="../media/image14.png" Type="http://schemas.openxmlformats.org/officeDocument/2006/relationships/image"/><Relationship Id="rId7" Target="../media/image15.svg" Type="http://schemas.openxmlformats.org/officeDocument/2006/relationships/image"/><Relationship Id="rId8" Target="../notesSlides/notesSlide27.xml" Type="http://schemas.openxmlformats.org/officeDocument/2006/relationships/notesSlide"/></Relationships>
</file>

<file path=ppt/slides/_rels/slide28.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39.png" Type="http://schemas.openxmlformats.org/officeDocument/2006/relationships/image"/><Relationship Id="rId6" Target="../media/image40.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notesSlides/notesSlide28.xml" Type="http://schemas.openxmlformats.org/officeDocument/2006/relationships/notesSlide"/></Relationships>
</file>

<file path=ppt/slides/_rels/slide29.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55.png" Type="http://schemas.openxmlformats.org/officeDocument/2006/relationships/image"/><Relationship Id="rId4" Target="../media/image56.svg" Type="http://schemas.openxmlformats.org/officeDocument/2006/relationships/image"/><Relationship Id="rId5" Target="../media/image102.png" Type="http://schemas.openxmlformats.org/officeDocument/2006/relationships/image"/><Relationship Id="rId6" Target="../media/image103.svg" Type="http://schemas.openxmlformats.org/officeDocument/2006/relationships/image"/><Relationship Id="rId7" Target="../media/image104.png" Type="http://schemas.openxmlformats.org/officeDocument/2006/relationships/image"/><Relationship Id="rId8" Target="../media/image105.svg" Type="http://schemas.openxmlformats.org/officeDocument/2006/relationships/image"/><Relationship Id="rId9" Target="../notesSlides/notesSlide29.xml" Type="http://schemas.openxmlformats.org/officeDocument/2006/relationships/notesSlide"/></Relationships>
</file>

<file path=ppt/slides/_rels/slide3.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0.svg" Type="http://schemas.openxmlformats.org/officeDocument/2006/relationships/image"/><Relationship Id="rId11" Target="../notesSlides/notesSlide3.xml" Type="http://schemas.openxmlformats.org/officeDocument/2006/relationships/notesSlide"/><Relationship Id="rId2" Target="../media/image2.jpe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 Id="rId5" Target="../media/image5.png" Type="http://schemas.openxmlformats.org/officeDocument/2006/relationships/image"/><Relationship Id="rId6" Target="../media/image6.svg" Type="http://schemas.openxmlformats.org/officeDocument/2006/relationships/image"/><Relationship Id="rId7" Target="../media/image7.png" Type="http://schemas.openxmlformats.org/officeDocument/2006/relationships/image"/><Relationship Id="rId8" Target="../media/image8.svg" Type="http://schemas.openxmlformats.org/officeDocument/2006/relationships/image"/><Relationship Id="rId9" Target="../media/image9.pn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04.png" Type="http://schemas.openxmlformats.org/officeDocument/2006/relationships/image"/><Relationship Id="rId6" Target="../media/image105.svg" Type="http://schemas.openxmlformats.org/officeDocument/2006/relationships/image"/><Relationship Id="rId7" Target="../media/image106.png" Type="http://schemas.openxmlformats.org/officeDocument/2006/relationships/image"/><Relationship Id="rId8" Target="../media/image107.svg" Type="http://schemas.openxmlformats.org/officeDocument/2006/relationships/image"/><Relationship Id="rId9" Target="../notesSlides/notesSlide30.xml" Type="http://schemas.openxmlformats.org/officeDocument/2006/relationships/notesSlide"/></Relationships>
</file>

<file path=ppt/slides/_rels/slide31.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6.png" Type="http://schemas.openxmlformats.org/officeDocument/2006/relationships/image"/><Relationship Id="rId4" Target="../media/image17.svg" Type="http://schemas.openxmlformats.org/officeDocument/2006/relationships/image"/><Relationship Id="rId5" Target="../media/image106.png" Type="http://schemas.openxmlformats.org/officeDocument/2006/relationships/image"/><Relationship Id="rId6" Target="../media/image107.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notesSlides/notesSlide31.xml" Type="http://schemas.openxmlformats.org/officeDocument/2006/relationships/notesSlide"/></Relationships>
</file>

<file path=ppt/slides/_rels/slide32.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39.png" Type="http://schemas.openxmlformats.org/officeDocument/2006/relationships/image"/><Relationship Id="rId4" Target="../media/image40.sv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108.png" Type="http://schemas.openxmlformats.org/officeDocument/2006/relationships/image"/><Relationship Id="rId8" Target="../media/image109.svg" Type="http://schemas.openxmlformats.org/officeDocument/2006/relationships/image"/><Relationship Id="rId9" Target="../notesSlides/notesSlide32.xml" Type="http://schemas.openxmlformats.org/officeDocument/2006/relationships/notesSlide"/></Relationships>
</file>

<file path=ppt/slides/_rels/slide33.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15.svg" Type="http://schemas.openxmlformats.org/officeDocument/2006/relationships/image"/><Relationship Id="rId11" Target="../media/image5.png" Type="http://schemas.openxmlformats.org/officeDocument/2006/relationships/image"/><Relationship Id="rId12" Target="../media/image6.svg" Type="http://schemas.openxmlformats.org/officeDocument/2006/relationships/image"/><Relationship Id="rId13" Target="../notesSlides/notesSlide33.xml" Type="http://schemas.openxmlformats.org/officeDocument/2006/relationships/notesSlide"/><Relationship Id="rId2" Target="../media/image2.jpeg" Type="http://schemas.openxmlformats.org/officeDocument/2006/relationships/image"/><Relationship Id="rId3" Target="../media/image110.png" Type="http://schemas.openxmlformats.org/officeDocument/2006/relationships/image"/><Relationship Id="rId4" Target="../media/image111.svg" Type="http://schemas.openxmlformats.org/officeDocument/2006/relationships/image"/><Relationship Id="rId5" Target="../media/image18.png" Type="http://schemas.openxmlformats.org/officeDocument/2006/relationships/image"/><Relationship Id="rId6" Target="../media/image19.svg" Type="http://schemas.openxmlformats.org/officeDocument/2006/relationships/image"/><Relationship Id="rId7" Target="../media/image112.png" Type="http://schemas.openxmlformats.org/officeDocument/2006/relationships/image"/><Relationship Id="rId8" Target="../media/image113.svg" Type="http://schemas.openxmlformats.org/officeDocument/2006/relationships/image"/><Relationship Id="rId9" Target="../media/image114.png" Type="http://schemas.openxmlformats.org/officeDocument/2006/relationships/image"/></Relationships>
</file>

<file path=ppt/slides/_rels/slide34.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9.png" Type="http://schemas.openxmlformats.org/officeDocument/2006/relationships/image"/><Relationship Id="rId8" Target="../media/image10.svg" Type="http://schemas.openxmlformats.org/officeDocument/2006/relationships/image"/><Relationship Id="rId9" Target="../notesSlides/notesSlide34.xml" Type="http://schemas.openxmlformats.org/officeDocument/2006/relationships/notesSlide"/></Relationships>
</file>

<file path=ppt/slides/_rels/slide35.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18.png" Type="http://schemas.openxmlformats.org/officeDocument/2006/relationships/image"/><Relationship Id="rId11" Target="../media/image119.svg" Type="http://schemas.openxmlformats.org/officeDocument/2006/relationships/image"/><Relationship Id="rId12" Target="../media/image80.png" Type="http://schemas.openxmlformats.org/officeDocument/2006/relationships/image"/><Relationship Id="rId13" Target="../media/image81.svg" Type="http://schemas.openxmlformats.org/officeDocument/2006/relationships/image"/><Relationship Id="rId14" Target="../media/image26.png" Type="http://schemas.openxmlformats.org/officeDocument/2006/relationships/image"/><Relationship Id="rId15" Target="../media/image27.svg" Type="http://schemas.openxmlformats.org/officeDocument/2006/relationships/image"/><Relationship Id="rId16" Target="../notesSlides/notesSlide35.xml" Type="http://schemas.openxmlformats.org/officeDocument/2006/relationships/notesSlide"/><Relationship Id="rId2" Target="../media/image2.jpeg" Type="http://schemas.openxmlformats.org/officeDocument/2006/relationships/image"/><Relationship Id="rId3" Target="../media/image96.jpe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116.png" Type="http://schemas.openxmlformats.org/officeDocument/2006/relationships/image"/><Relationship Id="rId7" Target="../media/image117.svg" Type="http://schemas.openxmlformats.org/officeDocument/2006/relationships/image"/><Relationship Id="rId8" Target="../media/image63.png" Type="http://schemas.openxmlformats.org/officeDocument/2006/relationships/image"/><Relationship Id="rId9" Target="../media/image64.svg" Type="http://schemas.openxmlformats.org/officeDocument/2006/relationships/image"/></Relationships>
</file>

<file path=ppt/slides/_rels/slide36.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27.svg" Type="http://schemas.openxmlformats.org/officeDocument/2006/relationships/image"/><Relationship Id="rId11" Target="../media/image16.png" Type="http://schemas.openxmlformats.org/officeDocument/2006/relationships/image"/><Relationship Id="rId12" Target="../media/image17.svg" Type="http://schemas.openxmlformats.org/officeDocument/2006/relationships/image"/><Relationship Id="rId13" Target="../notesSlides/notesSlide36.xml" Type="http://schemas.openxmlformats.org/officeDocument/2006/relationships/notesSlide"/><Relationship Id="rId2" Target="../media/image2.jpeg" Type="http://schemas.openxmlformats.org/officeDocument/2006/relationships/image"/><Relationship Id="rId3" Target="../media/image120.png" Type="http://schemas.openxmlformats.org/officeDocument/2006/relationships/image"/><Relationship Id="rId4" Target="../media/image121.svg" Type="http://schemas.openxmlformats.org/officeDocument/2006/relationships/image"/><Relationship Id="rId5" Target="../media/image122.png" Type="http://schemas.openxmlformats.org/officeDocument/2006/relationships/image"/><Relationship Id="rId6" Target="../media/image123.svg" Type="http://schemas.openxmlformats.org/officeDocument/2006/relationships/image"/><Relationship Id="rId7" Target="../media/image124.png" Type="http://schemas.openxmlformats.org/officeDocument/2006/relationships/image"/><Relationship Id="rId8" Target="../media/image125.svg" Type="http://schemas.openxmlformats.org/officeDocument/2006/relationships/image"/><Relationship Id="rId9" Target="../media/image126.png" Type="http://schemas.openxmlformats.org/officeDocument/2006/relationships/image"/></Relationships>
</file>

<file path=ppt/slides/_rels/slide37.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6.png" Type="http://schemas.openxmlformats.org/officeDocument/2006/relationships/image"/><Relationship Id="rId4" Target="../media/image17.svg" Type="http://schemas.openxmlformats.org/officeDocument/2006/relationships/image"/><Relationship Id="rId5" Target="../media/image22.png" Type="http://schemas.openxmlformats.org/officeDocument/2006/relationships/image"/><Relationship Id="rId6" Target="../media/image23.svg" Type="http://schemas.openxmlformats.org/officeDocument/2006/relationships/image"/><Relationship Id="rId7" Target="../media/image102.png" Type="http://schemas.openxmlformats.org/officeDocument/2006/relationships/image"/><Relationship Id="rId8" Target="../media/image103.svg" Type="http://schemas.openxmlformats.org/officeDocument/2006/relationships/image"/><Relationship Id="rId9" Target="../notesSlides/notesSlide37.xml" Type="http://schemas.openxmlformats.org/officeDocument/2006/relationships/notesSlide"/></Relationships>
</file>

<file path=ppt/slides/_rels/slide38.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39.png" Type="http://schemas.openxmlformats.org/officeDocument/2006/relationships/image"/><Relationship Id="rId4" Target="../media/image40.svg" Type="http://schemas.openxmlformats.org/officeDocument/2006/relationships/image"/><Relationship Id="rId5" Target="../media/image128.png" Type="http://schemas.openxmlformats.org/officeDocument/2006/relationships/image"/><Relationship Id="rId6" Target="../media/image129.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notesSlides/notesSlide38.xml" Type="http://schemas.openxmlformats.org/officeDocument/2006/relationships/notesSlide"/></Relationships>
</file>

<file path=ppt/slides/_rels/slide39.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97.jpeg" Type="http://schemas.openxmlformats.org/officeDocument/2006/relationships/image"/><Relationship Id="rId4" Target="../notesSlides/notesSlide39.xml" Type="http://schemas.openxmlformats.org/officeDocument/2006/relationships/notesSlide"/></Relationships>
</file>

<file path=ppt/slides/_rels/slide4.xml.rels><?xml version="1.0" encoding="UTF-8" standalone="yes"?><Relationships xmlns="http://schemas.openxmlformats.org/package/2006/relationships"><Relationship Id="rId1" Target="../slideLayouts/slideLayout12.xml" Type="http://schemas.openxmlformats.org/officeDocument/2006/relationships/slideLayout"/><Relationship Id="rId10" Target="../notesSlides/notesSlide4.xml" Type="http://schemas.openxmlformats.org/officeDocument/2006/relationships/notesSlide"/><Relationship Id="rId2" Target="../media/image2.jpeg" Type="http://schemas.openxmlformats.org/officeDocument/2006/relationships/image"/><Relationship Id="rId3" Target="../media/image11.jpe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14.png" Type="http://schemas.openxmlformats.org/officeDocument/2006/relationships/image"/><Relationship Id="rId7" Target="../media/image15.svg" Type="http://schemas.openxmlformats.org/officeDocument/2006/relationships/image"/><Relationship Id="rId8" Target="../media/image16.png" Type="http://schemas.openxmlformats.org/officeDocument/2006/relationships/image"/><Relationship Id="rId9" Target="../media/image17.svg" Type="http://schemas.openxmlformats.org/officeDocument/2006/relationships/image"/></Relationships>
</file>

<file path=ppt/slides/_rels/slide40.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33.svg" Type="http://schemas.openxmlformats.org/officeDocument/2006/relationships/image"/><Relationship Id="rId11" Target="../notesSlides/notesSlide40.xml" Type="http://schemas.openxmlformats.org/officeDocument/2006/relationships/notesSlide"/><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30.png" Type="http://schemas.openxmlformats.org/officeDocument/2006/relationships/image"/><Relationship Id="rId6" Target="../media/image131.svg" Type="http://schemas.openxmlformats.org/officeDocument/2006/relationships/image"/><Relationship Id="rId7" Target="../media/image59.png" Type="http://schemas.openxmlformats.org/officeDocument/2006/relationships/image"/><Relationship Id="rId8" Target="../media/image60.svg" Type="http://schemas.openxmlformats.org/officeDocument/2006/relationships/image"/><Relationship Id="rId9" Target="../media/image132.png" Type="http://schemas.openxmlformats.org/officeDocument/2006/relationships/image"/></Relationships>
</file>

<file path=ppt/slides/_rels/slide41.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37.svg" Type="http://schemas.openxmlformats.org/officeDocument/2006/relationships/image"/><Relationship Id="rId11" Target="../media/image138.png" Type="http://schemas.openxmlformats.org/officeDocument/2006/relationships/image"/><Relationship Id="rId12" Target="../media/image139.svg" Type="http://schemas.openxmlformats.org/officeDocument/2006/relationships/image"/><Relationship Id="rId13" Target="../notesSlides/notesSlide41.xml" Type="http://schemas.openxmlformats.org/officeDocument/2006/relationships/notesSlide"/><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22.png" Type="http://schemas.openxmlformats.org/officeDocument/2006/relationships/image"/><Relationship Id="rId6" Target="../media/image23.svg" Type="http://schemas.openxmlformats.org/officeDocument/2006/relationships/image"/><Relationship Id="rId7" Target="../media/image134.png" Type="http://schemas.openxmlformats.org/officeDocument/2006/relationships/image"/><Relationship Id="rId8" Target="../media/image135.svg" Type="http://schemas.openxmlformats.org/officeDocument/2006/relationships/image"/><Relationship Id="rId9" Target="../media/image136.png" Type="http://schemas.openxmlformats.org/officeDocument/2006/relationships/image"/></Relationships>
</file>

<file path=ppt/slides/_rels/slide42.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notesSlides/notesSlide42.xml" Type="http://schemas.openxmlformats.org/officeDocument/2006/relationships/notesSlide"/></Relationships>
</file>

<file path=ppt/slides/_rels/slide43.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31.png" Type="http://schemas.openxmlformats.org/officeDocument/2006/relationships/image"/><Relationship Id="rId4" Target="../media/image32.svg" Type="http://schemas.openxmlformats.org/officeDocument/2006/relationships/image"/><Relationship Id="rId5" Target="../media/image53.png" Type="http://schemas.openxmlformats.org/officeDocument/2006/relationships/image"/><Relationship Id="rId6" Target="../media/image54.svg" Type="http://schemas.openxmlformats.org/officeDocument/2006/relationships/image"/><Relationship Id="rId7" Target="../media/image134.png" Type="http://schemas.openxmlformats.org/officeDocument/2006/relationships/image"/><Relationship Id="rId8" Target="../media/image135.svg" Type="http://schemas.openxmlformats.org/officeDocument/2006/relationships/image"/><Relationship Id="rId9" Target="../notesSlides/notesSlide43.xml" Type="http://schemas.openxmlformats.org/officeDocument/2006/relationships/notesSlide"/></Relationships>
</file>

<file path=ppt/slides/_rels/slide44.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8.svg" Type="http://schemas.openxmlformats.org/officeDocument/2006/relationships/image"/><Relationship Id="rId11" Target="../media/image84.png" Type="http://schemas.openxmlformats.org/officeDocument/2006/relationships/image"/><Relationship Id="rId12" Target="../media/image85.svg" Type="http://schemas.openxmlformats.org/officeDocument/2006/relationships/image"/><Relationship Id="rId13" Target="../notesSlides/notesSlide44.xml" Type="http://schemas.openxmlformats.org/officeDocument/2006/relationships/notesSlide"/><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140.png" Type="http://schemas.openxmlformats.org/officeDocument/2006/relationships/image"/><Relationship Id="rId8" Target="../media/image141.svg" Type="http://schemas.openxmlformats.org/officeDocument/2006/relationships/image"/><Relationship Id="rId9" Target="../media/image7.png" Type="http://schemas.openxmlformats.org/officeDocument/2006/relationships/image"/></Relationships>
</file>

<file path=ppt/slides/_rels/slide45.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37.png" Type="http://schemas.openxmlformats.org/officeDocument/2006/relationships/image"/><Relationship Id="rId11" Target="../media/image38.svg" Type="http://schemas.openxmlformats.org/officeDocument/2006/relationships/image"/><Relationship Id="rId12" Target="../media/image143.jpeg" Type="http://schemas.openxmlformats.org/officeDocument/2006/relationships/image"/><Relationship Id="rId13" Target="../media/image39.png" Type="http://schemas.openxmlformats.org/officeDocument/2006/relationships/image"/><Relationship Id="rId14" Target="../media/image40.svg" Type="http://schemas.openxmlformats.org/officeDocument/2006/relationships/image"/><Relationship Id="rId15" Target="../media/image144.png" Type="http://schemas.openxmlformats.org/officeDocument/2006/relationships/image"/><Relationship Id="rId16" Target="../media/image145.svg" Type="http://schemas.openxmlformats.org/officeDocument/2006/relationships/image"/><Relationship Id="rId17" Target="../media/image31.png" Type="http://schemas.openxmlformats.org/officeDocument/2006/relationships/image"/><Relationship Id="rId18" Target="../media/image32.svg" Type="http://schemas.openxmlformats.org/officeDocument/2006/relationships/image"/><Relationship Id="rId19" Target="../media/image132.png" Type="http://schemas.openxmlformats.org/officeDocument/2006/relationships/image"/><Relationship Id="rId2" Target="../media/image2.jpeg" Type="http://schemas.openxmlformats.org/officeDocument/2006/relationships/image"/><Relationship Id="rId20" Target="../media/image133.svg" Type="http://schemas.openxmlformats.org/officeDocument/2006/relationships/image"/><Relationship Id="rId21" Target="../notesSlides/notesSlide45.xml" Type="http://schemas.openxmlformats.org/officeDocument/2006/relationships/notesSlide"/><Relationship Id="rId3" Target="../media/image142.jpeg" Type="http://schemas.openxmlformats.org/officeDocument/2006/relationships/image"/><Relationship Id="rId4" Target="../media/image71.png" Type="http://schemas.openxmlformats.org/officeDocument/2006/relationships/image"/><Relationship Id="rId5" Target="../media/image72.svg" Type="http://schemas.openxmlformats.org/officeDocument/2006/relationships/image"/><Relationship Id="rId6" Target="../media/image128.png" Type="http://schemas.openxmlformats.org/officeDocument/2006/relationships/image"/><Relationship Id="rId7" Target="../media/image129.svg" Type="http://schemas.openxmlformats.org/officeDocument/2006/relationships/image"/><Relationship Id="rId8" Target="../media/image63.png" Type="http://schemas.openxmlformats.org/officeDocument/2006/relationships/image"/><Relationship Id="rId9" Target="../media/image64.svg" Type="http://schemas.openxmlformats.org/officeDocument/2006/relationships/image"/></Relationships>
</file>

<file path=ppt/slides/_rels/slide46.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46.jpeg" Type="http://schemas.openxmlformats.org/officeDocument/2006/relationships/image"/><Relationship Id="rId4" Target="../media/image147.jpeg" Type="http://schemas.openxmlformats.org/officeDocument/2006/relationships/image"/><Relationship Id="rId5" Target="../notesSlides/notesSlide46.xml" Type="http://schemas.openxmlformats.org/officeDocument/2006/relationships/notesSlide"/></Relationships>
</file>

<file path=ppt/slides/_rels/slide47.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148.png" Type="http://schemas.openxmlformats.org/officeDocument/2006/relationships/image"/><Relationship Id="rId8" Target="../media/image149.svg" Type="http://schemas.openxmlformats.org/officeDocument/2006/relationships/image"/><Relationship Id="rId9" Target="../notesSlides/notesSlide47.xml" Type="http://schemas.openxmlformats.org/officeDocument/2006/relationships/notesSlide"/></Relationships>
</file>

<file path=ppt/slides/_rels/slide48.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50.png" Type="http://schemas.openxmlformats.org/officeDocument/2006/relationships/image"/><Relationship Id="rId6" Target="../media/image151.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notesSlides/notesSlide48.xml" Type="http://schemas.openxmlformats.org/officeDocument/2006/relationships/notesSlide"/></Relationships>
</file>

<file path=ppt/slides/_rels/slide49.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42.jpeg" Type="http://schemas.openxmlformats.org/officeDocument/2006/relationships/image"/><Relationship Id="rId4" Target="../notesSlides/notesSlide49.xml" Type="http://schemas.openxmlformats.org/officeDocument/2006/relationships/notesSlide"/></Relationships>
</file>

<file path=ppt/slides/_rels/slide5.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23.svg" Type="http://schemas.openxmlformats.org/officeDocument/2006/relationships/image"/><Relationship Id="rId11" Target="../media/image24.png" Type="http://schemas.openxmlformats.org/officeDocument/2006/relationships/image"/><Relationship Id="rId12" Target="../media/image25.svg" Type="http://schemas.openxmlformats.org/officeDocument/2006/relationships/image"/><Relationship Id="rId13" Target="../media/image26.png" Type="http://schemas.openxmlformats.org/officeDocument/2006/relationships/image"/><Relationship Id="rId14" Target="../media/image27.svg" Type="http://schemas.openxmlformats.org/officeDocument/2006/relationships/image"/><Relationship Id="rId15" Target="../notesSlides/notesSlide5.xml" Type="http://schemas.openxmlformats.org/officeDocument/2006/relationships/notesSlide"/><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8.png" Type="http://schemas.openxmlformats.org/officeDocument/2006/relationships/image"/><Relationship Id="rId6" Target="../media/image19.svg" Type="http://schemas.openxmlformats.org/officeDocument/2006/relationships/image"/><Relationship Id="rId7" Target="../media/image20.png" Type="http://schemas.openxmlformats.org/officeDocument/2006/relationships/image"/><Relationship Id="rId8" Target="../media/image21.svg" Type="http://schemas.openxmlformats.org/officeDocument/2006/relationships/image"/><Relationship Id="rId9" Target="../media/image22.png" Type="http://schemas.openxmlformats.org/officeDocument/2006/relationships/image"/></Relationships>
</file>

<file path=ppt/slides/_rels/slide50.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52.png" Type="http://schemas.openxmlformats.org/officeDocument/2006/relationships/image"/><Relationship Id="rId4" Target="../media/image153.svg" Type="http://schemas.openxmlformats.org/officeDocument/2006/relationships/image"/><Relationship Id="rId5" Target="../media/image154.png" Type="http://schemas.openxmlformats.org/officeDocument/2006/relationships/image"/><Relationship Id="rId6" Target="../media/image155.svg" Type="http://schemas.openxmlformats.org/officeDocument/2006/relationships/image"/><Relationship Id="rId7" Target="../notesSlides/notesSlide50.xml" Type="http://schemas.openxmlformats.org/officeDocument/2006/relationships/notesSlide"/></Relationships>
</file>

<file path=ppt/slides/_rels/slide51.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32.svg" Type="http://schemas.openxmlformats.org/officeDocument/2006/relationships/image"/><Relationship Id="rId11" Target="../notesSlides/notesSlide51.xml" Type="http://schemas.openxmlformats.org/officeDocument/2006/relationships/notesSlide"/><Relationship Id="rId2" Target="../media/image2.jpeg" Type="http://schemas.openxmlformats.org/officeDocument/2006/relationships/image"/><Relationship Id="rId3" Target="../media/image156.png" Type="http://schemas.openxmlformats.org/officeDocument/2006/relationships/image"/><Relationship Id="rId4" Target="../media/image157.svg" Type="http://schemas.openxmlformats.org/officeDocument/2006/relationships/image"/><Relationship Id="rId5" Target="../media/image37.png" Type="http://schemas.openxmlformats.org/officeDocument/2006/relationships/image"/><Relationship Id="rId6" Target="../media/image38.svg" Type="http://schemas.openxmlformats.org/officeDocument/2006/relationships/image"/><Relationship Id="rId7" Target="../media/image132.png" Type="http://schemas.openxmlformats.org/officeDocument/2006/relationships/image"/><Relationship Id="rId8" Target="../media/image133.svg" Type="http://schemas.openxmlformats.org/officeDocument/2006/relationships/image"/><Relationship Id="rId9" Target="../media/image31.png" Type="http://schemas.openxmlformats.org/officeDocument/2006/relationships/image"/></Relationships>
</file>

<file path=ppt/slides/_rels/slide52.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63.svg" Type="http://schemas.openxmlformats.org/officeDocument/2006/relationships/image"/><Relationship Id="rId11" Target="../media/image132.png" Type="http://schemas.openxmlformats.org/officeDocument/2006/relationships/image"/><Relationship Id="rId12" Target="../media/image133.svg" Type="http://schemas.openxmlformats.org/officeDocument/2006/relationships/image"/><Relationship Id="rId13" Target="../notesSlides/notesSlide52.xml" Type="http://schemas.openxmlformats.org/officeDocument/2006/relationships/notesSlide"/><Relationship Id="rId2" Target="../media/image2.jpeg" Type="http://schemas.openxmlformats.org/officeDocument/2006/relationships/image"/><Relationship Id="rId3" Target="../media/image158.png" Type="http://schemas.openxmlformats.org/officeDocument/2006/relationships/image"/><Relationship Id="rId4" Target="../media/image159.svg" Type="http://schemas.openxmlformats.org/officeDocument/2006/relationships/image"/><Relationship Id="rId5" Target="../media/image160.png" Type="http://schemas.openxmlformats.org/officeDocument/2006/relationships/image"/><Relationship Id="rId6" Target="../media/image161.svg" Type="http://schemas.openxmlformats.org/officeDocument/2006/relationships/image"/><Relationship Id="rId7" Target="../media/image63.png" Type="http://schemas.openxmlformats.org/officeDocument/2006/relationships/image"/><Relationship Id="rId8" Target="../media/image64.svg" Type="http://schemas.openxmlformats.org/officeDocument/2006/relationships/image"/><Relationship Id="rId9" Target="../media/image162.png" Type="http://schemas.openxmlformats.org/officeDocument/2006/relationships/image"/></Relationships>
</file>

<file path=ppt/slides/_rels/slide53.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67.svg" Type="http://schemas.openxmlformats.org/officeDocument/2006/relationships/image"/><Relationship Id="rId11" Target="../notesSlides/notesSlide53.xml" Type="http://schemas.openxmlformats.org/officeDocument/2006/relationships/notesSlide"/><Relationship Id="rId2" Target="../media/image2.jpeg" Type="http://schemas.openxmlformats.org/officeDocument/2006/relationships/image"/><Relationship Id="rId3" Target="../media/image100.png" Type="http://schemas.openxmlformats.org/officeDocument/2006/relationships/image"/><Relationship Id="rId4" Target="../media/image101.sv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164.png" Type="http://schemas.openxmlformats.org/officeDocument/2006/relationships/image"/><Relationship Id="rId8" Target="../media/image165.svg" Type="http://schemas.openxmlformats.org/officeDocument/2006/relationships/image"/><Relationship Id="rId9" Target="../media/image166.png" Type="http://schemas.openxmlformats.org/officeDocument/2006/relationships/image"/></Relationships>
</file>

<file path=ppt/slides/_rels/slide54.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39.png" Type="http://schemas.openxmlformats.org/officeDocument/2006/relationships/image"/><Relationship Id="rId4" Target="../media/image40.svg" Type="http://schemas.openxmlformats.org/officeDocument/2006/relationships/image"/><Relationship Id="rId5" Target="../media/image168.png" Type="http://schemas.openxmlformats.org/officeDocument/2006/relationships/image"/><Relationship Id="rId6" Target="../media/image169.svg" Type="http://schemas.openxmlformats.org/officeDocument/2006/relationships/image"/><Relationship Id="rId7" Target="../media/image43.png" Type="http://schemas.openxmlformats.org/officeDocument/2006/relationships/image"/><Relationship Id="rId8" Target="../media/image44.svg" Type="http://schemas.openxmlformats.org/officeDocument/2006/relationships/image"/><Relationship Id="rId9" Target="../notesSlides/notesSlide54.xml" Type="http://schemas.openxmlformats.org/officeDocument/2006/relationships/notesSlide"/></Relationships>
</file>

<file path=ppt/slides/_rels/slide55.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70.png" Type="http://schemas.openxmlformats.org/officeDocument/2006/relationships/image"/><Relationship Id="rId6" Target="../media/image171.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notesSlides/notesSlide55.xml" Type="http://schemas.openxmlformats.org/officeDocument/2006/relationships/notesSlide"/></Relationships>
</file>

<file path=ppt/slides/_rels/slide56.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43.jpeg" Type="http://schemas.openxmlformats.org/officeDocument/2006/relationships/image"/><Relationship Id="rId4" Target="../notesSlides/notesSlide56.xml" Type="http://schemas.openxmlformats.org/officeDocument/2006/relationships/notesSlide"/></Relationships>
</file>

<file path=ppt/slides/_rels/slide57.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73.svg" Type="http://schemas.openxmlformats.org/officeDocument/2006/relationships/image"/><Relationship Id="rId11" Target="../media/image47.png" Type="http://schemas.openxmlformats.org/officeDocument/2006/relationships/image"/><Relationship Id="rId12" Target="../media/image48.svg" Type="http://schemas.openxmlformats.org/officeDocument/2006/relationships/image"/><Relationship Id="rId13" Target="../media/image138.png" Type="http://schemas.openxmlformats.org/officeDocument/2006/relationships/image"/><Relationship Id="rId14" Target="../media/image139.svg" Type="http://schemas.openxmlformats.org/officeDocument/2006/relationships/image"/><Relationship Id="rId15" Target="../notesSlides/notesSlide57.xml" Type="http://schemas.openxmlformats.org/officeDocument/2006/relationships/notesSlide"/><Relationship Id="rId2" Target="../media/image2.jpeg" Type="http://schemas.openxmlformats.org/officeDocument/2006/relationships/image"/><Relationship Id="rId3" Target="../media/image130.png" Type="http://schemas.openxmlformats.org/officeDocument/2006/relationships/image"/><Relationship Id="rId4" Target="../media/image131.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104.png" Type="http://schemas.openxmlformats.org/officeDocument/2006/relationships/image"/><Relationship Id="rId8" Target="../media/image105.svg" Type="http://schemas.openxmlformats.org/officeDocument/2006/relationships/image"/><Relationship Id="rId9" Target="../media/image172.png" Type="http://schemas.openxmlformats.org/officeDocument/2006/relationships/image"/></Relationships>
</file>

<file path=ppt/slides/_rels/slide58.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33.svg" Type="http://schemas.openxmlformats.org/officeDocument/2006/relationships/image"/><Relationship Id="rId11" Target="../media/image26.png" Type="http://schemas.openxmlformats.org/officeDocument/2006/relationships/image"/><Relationship Id="rId12" Target="../media/image27.svg" Type="http://schemas.openxmlformats.org/officeDocument/2006/relationships/image"/><Relationship Id="rId13" Target="../notesSlides/notesSlide58.xml" Type="http://schemas.openxmlformats.org/officeDocument/2006/relationships/notesSlide"/><Relationship Id="rId2" Target="../media/image2.jpeg" Type="http://schemas.openxmlformats.org/officeDocument/2006/relationships/image"/><Relationship Id="rId3" Target="../media/image71.png" Type="http://schemas.openxmlformats.org/officeDocument/2006/relationships/image"/><Relationship Id="rId4" Target="../media/image72.svg" Type="http://schemas.openxmlformats.org/officeDocument/2006/relationships/image"/><Relationship Id="rId5" Target="../media/image22.png" Type="http://schemas.openxmlformats.org/officeDocument/2006/relationships/image"/><Relationship Id="rId6" Target="../media/image23.svg" Type="http://schemas.openxmlformats.org/officeDocument/2006/relationships/image"/><Relationship Id="rId7" Target="../media/image31.png" Type="http://schemas.openxmlformats.org/officeDocument/2006/relationships/image"/><Relationship Id="rId8" Target="../media/image32.svg" Type="http://schemas.openxmlformats.org/officeDocument/2006/relationships/image"/><Relationship Id="rId9" Target="../media/image132.png" Type="http://schemas.openxmlformats.org/officeDocument/2006/relationships/image"/></Relationships>
</file>

<file path=ppt/slides/_rels/slide59.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notesSlides/notesSlide59.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33.png" Type="http://schemas.openxmlformats.org/officeDocument/2006/relationships/image"/><Relationship Id="rId11" Target="../media/image34.svg" Type="http://schemas.openxmlformats.org/officeDocument/2006/relationships/image"/><Relationship Id="rId12" Target="../media/image14.png" Type="http://schemas.openxmlformats.org/officeDocument/2006/relationships/image"/><Relationship Id="rId13" Target="../media/image15.svg" Type="http://schemas.openxmlformats.org/officeDocument/2006/relationships/image"/><Relationship Id="rId14" Target="../media/image35.png" Type="http://schemas.openxmlformats.org/officeDocument/2006/relationships/image"/><Relationship Id="rId15" Target="../media/image36.svg" Type="http://schemas.openxmlformats.org/officeDocument/2006/relationships/image"/><Relationship Id="rId16" Target="../notesSlides/notesSlide6.xml" Type="http://schemas.openxmlformats.org/officeDocument/2006/relationships/notesSlide"/><Relationship Id="rId2" Target="../media/image2.jpeg" Type="http://schemas.openxmlformats.org/officeDocument/2006/relationships/image"/><Relationship Id="rId3" Target="../media/image28.jpeg" Type="http://schemas.openxmlformats.org/officeDocument/2006/relationships/image"/><Relationship Id="rId4" Target="../media/image29.png" Type="http://schemas.openxmlformats.org/officeDocument/2006/relationships/image"/><Relationship Id="rId5" Target="../media/image30.svg" Type="http://schemas.openxmlformats.org/officeDocument/2006/relationships/image"/><Relationship Id="rId6" Target="../media/image12.png" Type="http://schemas.openxmlformats.org/officeDocument/2006/relationships/image"/><Relationship Id="rId7" Target="../media/image13.svg" Type="http://schemas.openxmlformats.org/officeDocument/2006/relationships/image"/><Relationship Id="rId8" Target="../media/image31.png" Type="http://schemas.openxmlformats.org/officeDocument/2006/relationships/image"/><Relationship Id="rId9" Target="../media/image32.svg" Type="http://schemas.openxmlformats.org/officeDocument/2006/relationships/image"/></Relationships>
</file>

<file path=ppt/slides/_rels/slide60.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39.png" Type="http://schemas.openxmlformats.org/officeDocument/2006/relationships/image"/><Relationship Id="rId4" Target="../media/image40.svg" Type="http://schemas.openxmlformats.org/officeDocument/2006/relationships/image"/><Relationship Id="rId5" Target="../media/image138.png" Type="http://schemas.openxmlformats.org/officeDocument/2006/relationships/image"/><Relationship Id="rId6" Target="../media/image139.svg" Type="http://schemas.openxmlformats.org/officeDocument/2006/relationships/image"/><Relationship Id="rId7" Target="../media/image22.png" Type="http://schemas.openxmlformats.org/officeDocument/2006/relationships/image"/><Relationship Id="rId8" Target="../media/image23.svg" Type="http://schemas.openxmlformats.org/officeDocument/2006/relationships/image"/><Relationship Id="rId9" Target="../notesSlides/notesSlide60.xml" Type="http://schemas.openxmlformats.org/officeDocument/2006/relationships/notesSlide"/></Relationships>
</file>

<file path=ppt/slides/_rels/slide61.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39.png" Type="http://schemas.openxmlformats.org/officeDocument/2006/relationships/image"/><Relationship Id="rId6" Target="../media/image40.svg" Type="http://schemas.openxmlformats.org/officeDocument/2006/relationships/image"/><Relationship Id="rId7" Target="../media/image138.png" Type="http://schemas.openxmlformats.org/officeDocument/2006/relationships/image"/><Relationship Id="rId8" Target="../media/image139.svg" Type="http://schemas.openxmlformats.org/officeDocument/2006/relationships/image"/><Relationship Id="rId9" Target="../notesSlides/notesSlide61.xml" Type="http://schemas.openxmlformats.org/officeDocument/2006/relationships/notesSlide"/></Relationships>
</file>

<file path=ppt/slides/_rels/slide62.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00.png" Type="http://schemas.openxmlformats.org/officeDocument/2006/relationships/image"/><Relationship Id="rId4" Target="../media/image101.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9.png" Type="http://schemas.openxmlformats.org/officeDocument/2006/relationships/image"/><Relationship Id="rId8" Target="../media/image10.svg" Type="http://schemas.openxmlformats.org/officeDocument/2006/relationships/image"/><Relationship Id="rId9" Target="../notesSlides/notesSlide62.xml" Type="http://schemas.openxmlformats.org/officeDocument/2006/relationships/notesSlide"/></Relationships>
</file>

<file path=ppt/slides/_rels/slide63.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77.svg" Type="http://schemas.openxmlformats.org/officeDocument/2006/relationships/image"/><Relationship Id="rId11" Target="../media/image178.png" Type="http://schemas.openxmlformats.org/officeDocument/2006/relationships/image"/><Relationship Id="rId12" Target="../media/image179.svg" Type="http://schemas.openxmlformats.org/officeDocument/2006/relationships/image"/><Relationship Id="rId13" Target="../media/image73.png" Type="http://schemas.openxmlformats.org/officeDocument/2006/relationships/image"/><Relationship Id="rId14" Target="../media/image74.svg" Type="http://schemas.openxmlformats.org/officeDocument/2006/relationships/image"/><Relationship Id="rId15" Target="../media/image180.png" Type="http://schemas.openxmlformats.org/officeDocument/2006/relationships/image"/><Relationship Id="rId16" Target="../media/image181.svg" Type="http://schemas.openxmlformats.org/officeDocument/2006/relationships/image"/><Relationship Id="rId17" Target="../media/image182.png" Type="http://schemas.openxmlformats.org/officeDocument/2006/relationships/image"/><Relationship Id="rId18" Target="../media/image183.svg" Type="http://schemas.openxmlformats.org/officeDocument/2006/relationships/image"/><Relationship Id="rId19" Target="../media/image128.png" Type="http://schemas.openxmlformats.org/officeDocument/2006/relationships/image"/><Relationship Id="rId2" Target="../media/image2.jpeg" Type="http://schemas.openxmlformats.org/officeDocument/2006/relationships/image"/><Relationship Id="rId20" Target="../media/image129.svg" Type="http://schemas.openxmlformats.org/officeDocument/2006/relationships/image"/><Relationship Id="rId21" Target="../notesSlides/notesSlide63.xml" Type="http://schemas.openxmlformats.org/officeDocument/2006/relationships/notesSlide"/><Relationship Id="rId3" Target="../media/image12.png" Type="http://schemas.openxmlformats.org/officeDocument/2006/relationships/image"/><Relationship Id="rId4" Target="../media/image13.svg" Type="http://schemas.openxmlformats.org/officeDocument/2006/relationships/image"/><Relationship Id="rId5" Target="../media/image174.png" Type="http://schemas.openxmlformats.org/officeDocument/2006/relationships/image"/><Relationship Id="rId6" Target="../media/image175.svg" Type="http://schemas.openxmlformats.org/officeDocument/2006/relationships/image"/><Relationship Id="rId7" Target="../media/image158.png" Type="http://schemas.openxmlformats.org/officeDocument/2006/relationships/image"/><Relationship Id="rId8" Target="../media/image159.svg" Type="http://schemas.openxmlformats.org/officeDocument/2006/relationships/image"/><Relationship Id="rId9" Target="../media/image176.png" Type="http://schemas.openxmlformats.org/officeDocument/2006/relationships/image"/></Relationships>
</file>

<file path=ppt/slides/_rels/slide64.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notesSlides/notesSlide64.xml" Type="http://schemas.openxmlformats.org/officeDocument/2006/relationships/notesSlide"/></Relationships>
</file>

<file path=ppt/slides/_rels/slide65.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5.svg" Type="http://schemas.openxmlformats.org/officeDocument/2006/relationships/image"/><Relationship Id="rId11" Target="../notesSlides/notesSlide65.xml" Type="http://schemas.openxmlformats.org/officeDocument/2006/relationships/notesSlide"/><Relationship Id="rId2" Target="../media/image2.jpeg" Type="http://schemas.openxmlformats.org/officeDocument/2006/relationships/image"/><Relationship Id="rId3" Target="../media/image120.png" Type="http://schemas.openxmlformats.org/officeDocument/2006/relationships/image"/><Relationship Id="rId4" Target="../media/image121.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138.png" Type="http://schemas.openxmlformats.org/officeDocument/2006/relationships/image"/><Relationship Id="rId8" Target="../media/image139.svg" Type="http://schemas.openxmlformats.org/officeDocument/2006/relationships/image"/><Relationship Id="rId9" Target="../media/image14.png" Type="http://schemas.openxmlformats.org/officeDocument/2006/relationships/image"/></Relationships>
</file>

<file path=ppt/slides/_rels/slide66.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31.png" Type="http://schemas.openxmlformats.org/officeDocument/2006/relationships/image"/><Relationship Id="rId6" Target="../media/image32.svg" Type="http://schemas.openxmlformats.org/officeDocument/2006/relationships/image"/><Relationship Id="rId7" Target="../media/image71.png" Type="http://schemas.openxmlformats.org/officeDocument/2006/relationships/image"/><Relationship Id="rId8" Target="../media/image72.svg" Type="http://schemas.openxmlformats.org/officeDocument/2006/relationships/image"/><Relationship Id="rId9" Target="../notesSlides/notesSlide66.xml" Type="http://schemas.openxmlformats.org/officeDocument/2006/relationships/notesSlide"/></Relationships>
</file>

<file path=ppt/slides/_rels/slide67.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 Id="rId5" Target="../media/image5.png" Type="http://schemas.openxmlformats.org/officeDocument/2006/relationships/image"/><Relationship Id="rId6" Target="../media/image6.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notesSlides/notesSlide67.xml" Type="http://schemas.openxmlformats.org/officeDocument/2006/relationships/notesSlide"/></Relationships>
</file>

<file path=ppt/slides/_rels/slide68.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84.jpeg" Type="http://schemas.openxmlformats.org/officeDocument/2006/relationships/image"/><Relationship Id="rId4" Target="../media/image185.jpeg" Type="http://schemas.openxmlformats.org/officeDocument/2006/relationships/image"/><Relationship Id="rId5" Target="../media/image186.jpeg" Type="http://schemas.openxmlformats.org/officeDocument/2006/relationships/image"/><Relationship Id="rId6" Target="../notesSlides/notesSlide68.xml" Type="http://schemas.openxmlformats.org/officeDocument/2006/relationships/notesSlide"/></Relationships>
</file>

<file path=ppt/slides/_rels/slide69.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37.png" Type="http://schemas.openxmlformats.org/officeDocument/2006/relationships/image"/><Relationship Id="rId6" Target="../media/image38.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notesSlides/notesSlide69.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37.png" Type="http://schemas.openxmlformats.org/officeDocument/2006/relationships/image"/><Relationship Id="rId6" Target="../media/image38.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notesSlides/notesSlide7.xml" Type="http://schemas.openxmlformats.org/officeDocument/2006/relationships/notesSlide"/></Relationships>
</file>

<file path=ppt/slides/_rels/slide70.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87.png" Type="http://schemas.openxmlformats.org/officeDocument/2006/relationships/image"/><Relationship Id="rId6" Target="../media/image188.svg" Type="http://schemas.openxmlformats.org/officeDocument/2006/relationships/image"/><Relationship Id="rId7" Target="../media/image170.png" Type="http://schemas.openxmlformats.org/officeDocument/2006/relationships/image"/><Relationship Id="rId8" Target="../media/image171.svg" Type="http://schemas.openxmlformats.org/officeDocument/2006/relationships/image"/><Relationship Id="rId9" Target="../notesSlides/notesSlide70.xml" Type="http://schemas.openxmlformats.org/officeDocument/2006/relationships/notesSlide"/></Relationships>
</file>

<file path=ppt/slides/_rels/slide71.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189.png" Type="http://schemas.openxmlformats.org/officeDocument/2006/relationships/image"/><Relationship Id="rId8" Target="../media/image190.svg" Type="http://schemas.openxmlformats.org/officeDocument/2006/relationships/image"/><Relationship Id="rId9" Target="../notesSlides/notesSlide71.xml" Type="http://schemas.openxmlformats.org/officeDocument/2006/relationships/notesSlide"/></Relationships>
</file>

<file path=ppt/slides/_rels/slide72.xml.rels><?xml version="1.0" encoding="UTF-8" standalone="yes"?><Relationships xmlns="http://schemas.openxmlformats.org/package/2006/relationships"><Relationship Id="rId1" Target="../slideLayouts/slideLayout12.xml" Type="http://schemas.openxmlformats.org/officeDocument/2006/relationships/slideLayout"/><Relationship Id="rId10" Target="../notesSlides/notesSlide72.xml" Type="http://schemas.openxmlformats.org/officeDocument/2006/relationships/notesSlide"/><Relationship Id="rId2" Target="../media/image2.jpeg" Type="http://schemas.openxmlformats.org/officeDocument/2006/relationships/image"/><Relationship Id="rId3" Target="../media/image184.jpeg" Type="http://schemas.openxmlformats.org/officeDocument/2006/relationships/image"/><Relationship Id="rId4" Target="../media/image191.png" Type="http://schemas.openxmlformats.org/officeDocument/2006/relationships/image"/><Relationship Id="rId5" Target="../media/image192.svg" Type="http://schemas.openxmlformats.org/officeDocument/2006/relationships/image"/><Relationship Id="rId6" Target="../media/image150.png" Type="http://schemas.openxmlformats.org/officeDocument/2006/relationships/image"/><Relationship Id="rId7" Target="../media/image151.svg" Type="http://schemas.openxmlformats.org/officeDocument/2006/relationships/image"/><Relationship Id="rId8" Target="../media/image76.png" Type="http://schemas.openxmlformats.org/officeDocument/2006/relationships/image"/><Relationship Id="rId9" Target="../media/image77.svg" Type="http://schemas.openxmlformats.org/officeDocument/2006/relationships/image"/></Relationships>
</file>

<file path=ppt/slides/_rels/slide73.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7.svg" Type="http://schemas.openxmlformats.org/officeDocument/2006/relationships/image"/><Relationship Id="rId11" Target="../media/image193.png" Type="http://schemas.openxmlformats.org/officeDocument/2006/relationships/image"/><Relationship Id="rId12" Target="../media/image194.svg" Type="http://schemas.openxmlformats.org/officeDocument/2006/relationships/image"/><Relationship Id="rId13" Target="../notesSlides/notesSlide73.xml" Type="http://schemas.openxmlformats.org/officeDocument/2006/relationships/notesSlide"/><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39.png" Type="http://schemas.openxmlformats.org/officeDocument/2006/relationships/image"/><Relationship Id="rId6" Target="../media/image40.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media/image16.png" Type="http://schemas.openxmlformats.org/officeDocument/2006/relationships/image"/></Relationships>
</file>

<file path=ppt/slides/_rels/slide74.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98.svg" Type="http://schemas.openxmlformats.org/officeDocument/2006/relationships/image"/><Relationship Id="rId11" Target="../notesSlides/notesSlide74.xml" Type="http://schemas.openxmlformats.org/officeDocument/2006/relationships/notesSlide"/><Relationship Id="rId2" Target="../media/image2.jpeg" Type="http://schemas.openxmlformats.org/officeDocument/2006/relationships/image"/><Relationship Id="rId3" Target="../media/image37.png" Type="http://schemas.openxmlformats.org/officeDocument/2006/relationships/image"/><Relationship Id="rId4" Target="../media/image38.sv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195.png" Type="http://schemas.openxmlformats.org/officeDocument/2006/relationships/image"/><Relationship Id="rId8" Target="../media/image196.svg" Type="http://schemas.openxmlformats.org/officeDocument/2006/relationships/image"/><Relationship Id="rId9" Target="../media/image197.png" Type="http://schemas.openxmlformats.org/officeDocument/2006/relationships/image"/></Relationships>
</file>

<file path=ppt/slides/_rels/slide75.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54.svg" Type="http://schemas.openxmlformats.org/officeDocument/2006/relationships/image"/><Relationship Id="rId11" Target="../notesSlides/notesSlide75.xml" Type="http://schemas.openxmlformats.org/officeDocument/2006/relationships/notesSlide"/><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58.png" Type="http://schemas.openxmlformats.org/officeDocument/2006/relationships/image"/><Relationship Id="rId6" Target="../media/image159.svg" Type="http://schemas.openxmlformats.org/officeDocument/2006/relationships/image"/><Relationship Id="rId7" Target="../media/image128.png" Type="http://schemas.openxmlformats.org/officeDocument/2006/relationships/image"/><Relationship Id="rId8" Target="../media/image129.svg" Type="http://schemas.openxmlformats.org/officeDocument/2006/relationships/image"/><Relationship Id="rId9" Target="../media/image53.png" Type="http://schemas.openxmlformats.org/officeDocument/2006/relationships/image"/></Relationships>
</file>

<file path=ppt/slides/_rels/slide76.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187.png" Type="http://schemas.openxmlformats.org/officeDocument/2006/relationships/image"/><Relationship Id="rId6" Target="../media/image188.svg" Type="http://schemas.openxmlformats.org/officeDocument/2006/relationships/image"/><Relationship Id="rId7" Target="../media/image102.png" Type="http://schemas.openxmlformats.org/officeDocument/2006/relationships/image"/><Relationship Id="rId8" Target="../media/image103.svg" Type="http://schemas.openxmlformats.org/officeDocument/2006/relationships/image"/><Relationship Id="rId9" Target="../notesSlides/notesSlide76.xml" Type="http://schemas.openxmlformats.org/officeDocument/2006/relationships/notesSlide"/></Relationships>
</file>

<file path=ppt/slides/_rels/slide77.xml.rels><?xml version="1.0" encoding="UTF-8" standalone="yes"?><Relationships xmlns="http://schemas.openxmlformats.org/package/2006/relationships"><Relationship Id="rId1" Target="../slideLayouts/slideLayout12.xml" Type="http://schemas.openxmlformats.org/officeDocument/2006/relationships/slideLayout"/><Relationship Id="rId10" Target="../notesSlides/notesSlide77.xml" Type="http://schemas.openxmlformats.org/officeDocument/2006/relationships/notesSlide"/><Relationship Id="rId2" Target="../media/image2.jpeg" Type="http://schemas.openxmlformats.org/officeDocument/2006/relationships/image"/><Relationship Id="rId3" Target="../media/image199.jpeg" Type="http://schemas.openxmlformats.org/officeDocument/2006/relationships/image"/><Relationship Id="rId4" Target="../media/image191.png" Type="http://schemas.openxmlformats.org/officeDocument/2006/relationships/image"/><Relationship Id="rId5" Target="../media/image192.svg" Type="http://schemas.openxmlformats.org/officeDocument/2006/relationships/image"/><Relationship Id="rId6" Target="../media/image200.png" Type="http://schemas.openxmlformats.org/officeDocument/2006/relationships/image"/><Relationship Id="rId7" Target="../media/image201.svg" Type="http://schemas.openxmlformats.org/officeDocument/2006/relationships/image"/><Relationship Id="rId8" Target="../media/image12.png" Type="http://schemas.openxmlformats.org/officeDocument/2006/relationships/image"/><Relationship Id="rId9" Target="../media/image13.svg" Type="http://schemas.openxmlformats.org/officeDocument/2006/relationships/image"/></Relationships>
</file>

<file path=ppt/slides/_rels/slide78.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55.svg" Type="http://schemas.openxmlformats.org/officeDocument/2006/relationships/image"/><Relationship Id="rId11" Target="../media/image204.png" Type="http://schemas.openxmlformats.org/officeDocument/2006/relationships/image"/><Relationship Id="rId12" Target="../media/image205.svg" Type="http://schemas.openxmlformats.org/officeDocument/2006/relationships/image"/><Relationship Id="rId13" Target="../notesSlides/notesSlide78.xml" Type="http://schemas.openxmlformats.org/officeDocument/2006/relationships/notesSlide"/><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202.png" Type="http://schemas.openxmlformats.org/officeDocument/2006/relationships/image"/><Relationship Id="rId6" Target="../media/image203.svg" Type="http://schemas.openxmlformats.org/officeDocument/2006/relationships/image"/><Relationship Id="rId7" Target="../media/image53.png" Type="http://schemas.openxmlformats.org/officeDocument/2006/relationships/image"/><Relationship Id="rId8" Target="../media/image54.svg" Type="http://schemas.openxmlformats.org/officeDocument/2006/relationships/image"/><Relationship Id="rId9" Target="../media/image154.png" Type="http://schemas.openxmlformats.org/officeDocument/2006/relationships/image"/></Relationships>
</file>

<file path=ppt/slides/_rels/slide79.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206.png" Type="http://schemas.openxmlformats.org/officeDocument/2006/relationships/image"/><Relationship Id="rId8" Target="../media/image207.svg" Type="http://schemas.openxmlformats.org/officeDocument/2006/relationships/image"/><Relationship Id="rId9" Target="../notesSlides/notesSlide79.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4.png" Type="http://schemas.openxmlformats.org/officeDocument/2006/relationships/image"/><Relationship Id="rId11" Target="../media/image15.svg" Type="http://schemas.openxmlformats.org/officeDocument/2006/relationships/image"/><Relationship Id="rId12" Target="../notesSlides/notesSlide8.xml" Type="http://schemas.openxmlformats.org/officeDocument/2006/relationships/notesSlide"/><Relationship Id="rId2" Target="../media/image2.jpeg" Type="http://schemas.openxmlformats.org/officeDocument/2006/relationships/image"/><Relationship Id="rId3" Target="../media/image11.jpe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39.png" Type="http://schemas.openxmlformats.org/officeDocument/2006/relationships/image"/><Relationship Id="rId7" Target="../media/image40.svg" Type="http://schemas.openxmlformats.org/officeDocument/2006/relationships/image"/><Relationship Id="rId8" Target="../media/image41.png" Type="http://schemas.openxmlformats.org/officeDocument/2006/relationships/image"/><Relationship Id="rId9" Target="../media/image42.svg" Type="http://schemas.openxmlformats.org/officeDocument/2006/relationships/image"/></Relationships>
</file>

<file path=ppt/slides/_rels/slide80.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209.svg" Type="http://schemas.openxmlformats.org/officeDocument/2006/relationships/image"/><Relationship Id="rId11" Target="../notesSlides/notesSlide80.xml" Type="http://schemas.openxmlformats.org/officeDocument/2006/relationships/notesSlide"/><Relationship Id="rId2" Target="../media/image2.jpeg" Type="http://schemas.openxmlformats.org/officeDocument/2006/relationships/image"/><Relationship Id="rId3" Target="../media/image39.png" Type="http://schemas.openxmlformats.org/officeDocument/2006/relationships/image"/><Relationship Id="rId4" Target="../media/image40.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22.png" Type="http://schemas.openxmlformats.org/officeDocument/2006/relationships/image"/><Relationship Id="rId8" Target="../media/image23.svg" Type="http://schemas.openxmlformats.org/officeDocument/2006/relationships/image"/><Relationship Id="rId9" Target="../media/image208.png" Type="http://schemas.openxmlformats.org/officeDocument/2006/relationships/image"/></Relationships>
</file>

<file path=ppt/slides/_rels/slide81.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39.png" Type="http://schemas.openxmlformats.org/officeDocument/2006/relationships/image"/><Relationship Id="rId4" Target="../media/image40.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210.png" Type="http://schemas.openxmlformats.org/officeDocument/2006/relationships/image"/><Relationship Id="rId8" Target="../media/image211.svg" Type="http://schemas.openxmlformats.org/officeDocument/2006/relationships/image"/><Relationship Id="rId9" Target="../notesSlides/notesSlide81.xml" Type="http://schemas.openxmlformats.org/officeDocument/2006/relationships/notesSlide"/></Relationships>
</file>

<file path=ppt/slides/_rels/slide82.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4.png" Type="http://schemas.openxmlformats.org/officeDocument/2006/relationships/image"/><Relationship Id="rId11" Target="../media/image15.svg" Type="http://schemas.openxmlformats.org/officeDocument/2006/relationships/image"/><Relationship Id="rId12" Target="../media/image158.png" Type="http://schemas.openxmlformats.org/officeDocument/2006/relationships/image"/><Relationship Id="rId13" Target="../media/image159.svg" Type="http://schemas.openxmlformats.org/officeDocument/2006/relationships/image"/><Relationship Id="rId14" Target="../media/image22.png" Type="http://schemas.openxmlformats.org/officeDocument/2006/relationships/image"/><Relationship Id="rId15" Target="../media/image23.svg" Type="http://schemas.openxmlformats.org/officeDocument/2006/relationships/image"/><Relationship Id="rId16" Target="../media/image212.png" Type="http://schemas.openxmlformats.org/officeDocument/2006/relationships/image"/><Relationship Id="rId17" Target="../media/image213.svg" Type="http://schemas.openxmlformats.org/officeDocument/2006/relationships/image"/><Relationship Id="rId18" Target="../notesSlides/notesSlide82.xml" Type="http://schemas.openxmlformats.org/officeDocument/2006/relationships/notesSlide"/><Relationship Id="rId2" Target="../media/image2.jpeg" Type="http://schemas.openxmlformats.org/officeDocument/2006/relationships/image"/><Relationship Id="rId3" Target="../media/image185.jpeg" Type="http://schemas.openxmlformats.org/officeDocument/2006/relationships/image"/><Relationship Id="rId4" Target="../media/image110.png" Type="http://schemas.openxmlformats.org/officeDocument/2006/relationships/image"/><Relationship Id="rId5" Target="../media/image111.svg" Type="http://schemas.openxmlformats.org/officeDocument/2006/relationships/image"/><Relationship Id="rId6" Target="../media/image182.png" Type="http://schemas.openxmlformats.org/officeDocument/2006/relationships/image"/><Relationship Id="rId7" Target="../media/image183.svg" Type="http://schemas.openxmlformats.org/officeDocument/2006/relationships/image"/><Relationship Id="rId8" Target="../media/image150.png" Type="http://schemas.openxmlformats.org/officeDocument/2006/relationships/image"/><Relationship Id="rId9" Target="../media/image151.svg" Type="http://schemas.openxmlformats.org/officeDocument/2006/relationships/image"/></Relationships>
</file>

<file path=ppt/slides/_rels/slide83.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90.svg" Type="http://schemas.openxmlformats.org/officeDocument/2006/relationships/image"/><Relationship Id="rId11" Target="../notesSlides/notesSlide83.xml" Type="http://schemas.openxmlformats.org/officeDocument/2006/relationships/notesSlide"/><Relationship Id="rId2" Target="../media/image2.jpeg" Type="http://schemas.openxmlformats.org/officeDocument/2006/relationships/image"/><Relationship Id="rId3" Target="../media/image39.png" Type="http://schemas.openxmlformats.org/officeDocument/2006/relationships/image"/><Relationship Id="rId4" Target="../media/image40.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144.png" Type="http://schemas.openxmlformats.org/officeDocument/2006/relationships/image"/><Relationship Id="rId8" Target="../media/image145.svg" Type="http://schemas.openxmlformats.org/officeDocument/2006/relationships/image"/><Relationship Id="rId9" Target="../media/image189.png" Type="http://schemas.openxmlformats.org/officeDocument/2006/relationships/image"/></Relationships>
</file>

<file path=ppt/slides/_rels/slide84.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214.png" Type="http://schemas.openxmlformats.org/officeDocument/2006/relationships/image"/><Relationship Id="rId11" Target="../media/image215.svg" Type="http://schemas.openxmlformats.org/officeDocument/2006/relationships/image"/><Relationship Id="rId12" Target="../media/image3.png" Type="http://schemas.openxmlformats.org/officeDocument/2006/relationships/image"/><Relationship Id="rId13" Target="../media/image4.svg" Type="http://schemas.openxmlformats.org/officeDocument/2006/relationships/image"/><Relationship Id="rId14" Target="../media/image71.png" Type="http://schemas.openxmlformats.org/officeDocument/2006/relationships/image"/><Relationship Id="rId15" Target="../media/image72.svg" Type="http://schemas.openxmlformats.org/officeDocument/2006/relationships/image"/><Relationship Id="rId16" Target="../media/image102.png" Type="http://schemas.openxmlformats.org/officeDocument/2006/relationships/image"/><Relationship Id="rId17" Target="../media/image103.svg" Type="http://schemas.openxmlformats.org/officeDocument/2006/relationships/image"/><Relationship Id="rId18" Target="../notesSlides/notesSlide84.xml" Type="http://schemas.openxmlformats.org/officeDocument/2006/relationships/notesSlide"/><Relationship Id="rId2" Target="../media/image2.jpeg" Type="http://schemas.openxmlformats.org/officeDocument/2006/relationships/image"/><Relationship Id="rId3" Target="../media/image186.jpeg" Type="http://schemas.openxmlformats.org/officeDocument/2006/relationships/image"/><Relationship Id="rId4" Target="../media/image191.png" Type="http://schemas.openxmlformats.org/officeDocument/2006/relationships/image"/><Relationship Id="rId5" Target="../media/image192.svg" Type="http://schemas.openxmlformats.org/officeDocument/2006/relationships/image"/><Relationship Id="rId6" Target="../media/image37.png" Type="http://schemas.openxmlformats.org/officeDocument/2006/relationships/image"/><Relationship Id="rId7" Target="../media/image38.svg" Type="http://schemas.openxmlformats.org/officeDocument/2006/relationships/image"/><Relationship Id="rId8" Target="../media/image26.png" Type="http://schemas.openxmlformats.org/officeDocument/2006/relationships/image"/><Relationship Id="rId9" Target="../media/image27.svg" Type="http://schemas.openxmlformats.org/officeDocument/2006/relationships/image"/></Relationships>
</file>

<file path=ppt/slides/_rels/slide85.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8.svg" Type="http://schemas.openxmlformats.org/officeDocument/2006/relationships/image"/><Relationship Id="rId11" Target="../media/image158.png" Type="http://schemas.openxmlformats.org/officeDocument/2006/relationships/image"/><Relationship Id="rId12" Target="../media/image159.svg" Type="http://schemas.openxmlformats.org/officeDocument/2006/relationships/image"/><Relationship Id="rId13" Target="../notesSlides/notesSlide85.xml" Type="http://schemas.openxmlformats.org/officeDocument/2006/relationships/notesSlide"/><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38.png" Type="http://schemas.openxmlformats.org/officeDocument/2006/relationships/image"/><Relationship Id="rId6" Target="../media/image139.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media/image7.png" Type="http://schemas.openxmlformats.org/officeDocument/2006/relationships/image"/></Relationships>
</file>

<file path=ppt/slides/_rels/slide86.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5.svg" Type="http://schemas.openxmlformats.org/officeDocument/2006/relationships/image"/><Relationship Id="rId11" Target="../media/image37.png" Type="http://schemas.openxmlformats.org/officeDocument/2006/relationships/image"/><Relationship Id="rId12" Target="../media/image38.svg" Type="http://schemas.openxmlformats.org/officeDocument/2006/relationships/image"/><Relationship Id="rId13" Target="../notesSlides/notesSlide86.xml" Type="http://schemas.openxmlformats.org/officeDocument/2006/relationships/notesSlide"/><Relationship Id="rId2" Target="../media/image2.jpeg" Type="http://schemas.openxmlformats.org/officeDocument/2006/relationships/image"/><Relationship Id="rId3" Target="../media/image216.jpe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17.png" Type="http://schemas.openxmlformats.org/officeDocument/2006/relationships/image"/><Relationship Id="rId7" Target="../media/image218.svg" Type="http://schemas.openxmlformats.org/officeDocument/2006/relationships/image"/><Relationship Id="rId8" Target="../media/image219.jpeg" Type="http://schemas.openxmlformats.org/officeDocument/2006/relationships/image"/><Relationship Id="rId9" Target="../media/image14.png" Type="http://schemas.openxmlformats.org/officeDocument/2006/relationships/image"/></Relationships>
</file>

<file path=ppt/slides/_rels/slide87.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7.png" Type="http://schemas.openxmlformats.org/officeDocument/2006/relationships/image"/><Relationship Id="rId6" Target="../media/image8.svg" Type="http://schemas.openxmlformats.org/officeDocument/2006/relationships/image"/><Relationship Id="rId7" Target="../media/image220.png" Type="http://schemas.openxmlformats.org/officeDocument/2006/relationships/image"/><Relationship Id="rId8" Target="../media/image221.svg" Type="http://schemas.openxmlformats.org/officeDocument/2006/relationships/image"/><Relationship Id="rId9" Target="../notesSlides/notesSlide87.xml" Type="http://schemas.openxmlformats.org/officeDocument/2006/relationships/notesSlide"/></Relationships>
</file>

<file path=ppt/slides/_rels/slide88.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216.jpeg" Type="http://schemas.openxmlformats.org/officeDocument/2006/relationships/image"/><Relationship Id="rId4" Target="../media/image37.png" Type="http://schemas.openxmlformats.org/officeDocument/2006/relationships/image"/><Relationship Id="rId5" Target="../media/image38.svg" Type="http://schemas.openxmlformats.org/officeDocument/2006/relationships/image"/><Relationship Id="rId6" Target="../media/image128.png" Type="http://schemas.openxmlformats.org/officeDocument/2006/relationships/image"/><Relationship Id="rId7" Target="../media/image129.svg" Type="http://schemas.openxmlformats.org/officeDocument/2006/relationships/image"/><Relationship Id="rId8" Target="../notesSlides/notesSlide88.xml" Type="http://schemas.openxmlformats.org/officeDocument/2006/relationships/notesSlide"/></Relationships>
</file>

<file path=ppt/slides/_rels/slide89.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88.svg" Type="http://schemas.openxmlformats.org/officeDocument/2006/relationships/image"/><Relationship Id="rId11" Target="../media/image67.png" Type="http://schemas.openxmlformats.org/officeDocument/2006/relationships/image"/><Relationship Id="rId12" Target="../media/image68.svg" Type="http://schemas.openxmlformats.org/officeDocument/2006/relationships/image"/><Relationship Id="rId13" Target="../notesSlides/notesSlide89.xml" Type="http://schemas.openxmlformats.org/officeDocument/2006/relationships/notesSlide"/><Relationship Id="rId2" Target="../media/image2.jpeg" Type="http://schemas.openxmlformats.org/officeDocument/2006/relationships/image"/><Relationship Id="rId3" Target="../media/image222.png" Type="http://schemas.openxmlformats.org/officeDocument/2006/relationships/image"/><Relationship Id="rId4" Target="../media/image223.svg" Type="http://schemas.openxmlformats.org/officeDocument/2006/relationships/image"/><Relationship Id="rId5" Target="../media/image53.png" Type="http://schemas.openxmlformats.org/officeDocument/2006/relationships/image"/><Relationship Id="rId6" Target="../media/image54.svg" Type="http://schemas.openxmlformats.org/officeDocument/2006/relationships/image"/><Relationship Id="rId7" Target="../media/image180.png" Type="http://schemas.openxmlformats.org/officeDocument/2006/relationships/image"/><Relationship Id="rId8" Target="../media/image181.svg" Type="http://schemas.openxmlformats.org/officeDocument/2006/relationships/image"/><Relationship Id="rId9" Target="../media/image187.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46.svg" Type="http://schemas.openxmlformats.org/officeDocument/2006/relationships/image"/><Relationship Id="rId11" Target="../notesSlides/notesSlide9.xml" Type="http://schemas.openxmlformats.org/officeDocument/2006/relationships/notesSlide"/><Relationship Id="rId2" Target="../media/image2.jpe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43.png" Type="http://schemas.openxmlformats.org/officeDocument/2006/relationships/image"/><Relationship Id="rId6" Target="../media/image44.svg" Type="http://schemas.openxmlformats.org/officeDocument/2006/relationships/image"/><Relationship Id="rId7" Target="../media/image22.png" Type="http://schemas.openxmlformats.org/officeDocument/2006/relationships/image"/><Relationship Id="rId8" Target="../media/image23.svg" Type="http://schemas.openxmlformats.org/officeDocument/2006/relationships/image"/><Relationship Id="rId9" Target="../media/image45.png" Type="http://schemas.openxmlformats.org/officeDocument/2006/relationships/image"/></Relationships>
</file>

<file path=ppt/slides/_rels/slide90.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217.png" Type="http://schemas.openxmlformats.org/officeDocument/2006/relationships/image"/><Relationship Id="rId4" Target="../media/image218.sv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224.png" Type="http://schemas.openxmlformats.org/officeDocument/2006/relationships/image"/><Relationship Id="rId8" Target="../media/image225.svg" Type="http://schemas.openxmlformats.org/officeDocument/2006/relationships/image"/><Relationship Id="rId9" Target="../notesSlides/notesSlide90.xml" Type="http://schemas.openxmlformats.org/officeDocument/2006/relationships/notesSlide"/></Relationships>
</file>

<file path=ppt/slides/_rels/slide91.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37.png" Type="http://schemas.openxmlformats.org/officeDocument/2006/relationships/image"/><Relationship Id="rId8" Target="../media/image38.svg" Type="http://schemas.openxmlformats.org/officeDocument/2006/relationships/image"/><Relationship Id="rId9" Target="../notesSlides/notesSlide91.xml" Type="http://schemas.openxmlformats.org/officeDocument/2006/relationships/notesSlide"/></Relationships>
</file>

<file path=ppt/slides/_rels/slide92.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22.png" Type="http://schemas.openxmlformats.org/officeDocument/2006/relationships/image"/><Relationship Id="rId4" Target="../media/image23.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170.png" Type="http://schemas.openxmlformats.org/officeDocument/2006/relationships/image"/><Relationship Id="rId8" Target="../media/image171.svg" Type="http://schemas.openxmlformats.org/officeDocument/2006/relationships/image"/><Relationship Id="rId9" Target="../notesSlides/notesSlide92.xml" Type="http://schemas.openxmlformats.org/officeDocument/2006/relationships/notesSlide"/></Relationships>
</file>

<file path=ppt/slides/_rels/slide93.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227.svg" Type="http://schemas.openxmlformats.org/officeDocument/2006/relationships/image"/><Relationship Id="rId11" Target="../media/image12.png" Type="http://schemas.openxmlformats.org/officeDocument/2006/relationships/image"/><Relationship Id="rId12" Target="../media/image13.svg" Type="http://schemas.openxmlformats.org/officeDocument/2006/relationships/image"/><Relationship Id="rId13" Target="../media/image14.png" Type="http://schemas.openxmlformats.org/officeDocument/2006/relationships/image"/><Relationship Id="rId14" Target="../media/image15.svg" Type="http://schemas.openxmlformats.org/officeDocument/2006/relationships/image"/><Relationship Id="rId15" Target="../media/image228.png" Type="http://schemas.openxmlformats.org/officeDocument/2006/relationships/image"/><Relationship Id="rId16" Target="../media/image229.svg" Type="http://schemas.openxmlformats.org/officeDocument/2006/relationships/image"/><Relationship Id="rId17" Target="../media/image71.png" Type="http://schemas.openxmlformats.org/officeDocument/2006/relationships/image"/><Relationship Id="rId18" Target="../media/image72.svg" Type="http://schemas.openxmlformats.org/officeDocument/2006/relationships/image"/><Relationship Id="rId19" Target="../media/image37.png" Type="http://schemas.openxmlformats.org/officeDocument/2006/relationships/image"/><Relationship Id="rId2" Target="../media/image2.jpeg" Type="http://schemas.openxmlformats.org/officeDocument/2006/relationships/image"/><Relationship Id="rId20" Target="../media/image38.svg" Type="http://schemas.openxmlformats.org/officeDocument/2006/relationships/image"/><Relationship Id="rId21" Target="../notesSlides/notesSlide93.xml" Type="http://schemas.openxmlformats.org/officeDocument/2006/relationships/notesSlide"/><Relationship Id="rId3" Target="../media/image31.png" Type="http://schemas.openxmlformats.org/officeDocument/2006/relationships/image"/><Relationship Id="rId4" Target="../media/image32.svg" Type="http://schemas.openxmlformats.org/officeDocument/2006/relationships/image"/><Relationship Id="rId5" Target="../media/image102.png" Type="http://schemas.openxmlformats.org/officeDocument/2006/relationships/image"/><Relationship Id="rId6" Target="../media/image103.svg" Type="http://schemas.openxmlformats.org/officeDocument/2006/relationships/image"/><Relationship Id="rId7" Target="../media/image22.png" Type="http://schemas.openxmlformats.org/officeDocument/2006/relationships/image"/><Relationship Id="rId8" Target="../media/image23.svg" Type="http://schemas.openxmlformats.org/officeDocument/2006/relationships/image"/><Relationship Id="rId9" Target="../media/image226.png" Type="http://schemas.openxmlformats.org/officeDocument/2006/relationships/image"/></Relationships>
</file>

<file path=ppt/slides/_rels/slide94.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37.png" Type="http://schemas.openxmlformats.org/officeDocument/2006/relationships/image"/><Relationship Id="rId4" Target="../media/image38.svg" Type="http://schemas.openxmlformats.org/officeDocument/2006/relationships/image"/><Relationship Id="rId5" Target="../media/image166.png" Type="http://schemas.openxmlformats.org/officeDocument/2006/relationships/image"/><Relationship Id="rId6" Target="../media/image167.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notesSlides/notesSlide94.xml" Type="http://schemas.openxmlformats.org/officeDocument/2006/relationships/notesSlide"/></Relationships>
</file>

<file path=ppt/slides/_rels/slide95.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33.svg" Type="http://schemas.openxmlformats.org/officeDocument/2006/relationships/image"/><Relationship Id="rId11" Target="../media/image102.png" Type="http://schemas.openxmlformats.org/officeDocument/2006/relationships/image"/><Relationship Id="rId12" Target="../media/image103.svg" Type="http://schemas.openxmlformats.org/officeDocument/2006/relationships/image"/><Relationship Id="rId13" Target="../notesSlides/notesSlide95.xml" Type="http://schemas.openxmlformats.org/officeDocument/2006/relationships/notesSlide"/><Relationship Id="rId2" Target="../media/image2.jpeg" Type="http://schemas.openxmlformats.org/officeDocument/2006/relationships/image"/><Relationship Id="rId3" Target="../media/image37.png" Type="http://schemas.openxmlformats.org/officeDocument/2006/relationships/image"/><Relationship Id="rId4" Target="../media/image38.svg" Type="http://schemas.openxmlformats.org/officeDocument/2006/relationships/image"/><Relationship Id="rId5" Target="../media/image31.png" Type="http://schemas.openxmlformats.org/officeDocument/2006/relationships/image"/><Relationship Id="rId6" Target="../media/image32.svg" Type="http://schemas.openxmlformats.org/officeDocument/2006/relationships/image"/><Relationship Id="rId7" Target="../media/image71.png" Type="http://schemas.openxmlformats.org/officeDocument/2006/relationships/image"/><Relationship Id="rId8" Target="../media/image72.svg" Type="http://schemas.openxmlformats.org/officeDocument/2006/relationships/image"/><Relationship Id="rId9" Target="../media/image132.png" Type="http://schemas.openxmlformats.org/officeDocument/2006/relationships/image"/></Relationships>
</file>

<file path=ppt/slides/_rels/slide96.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37.png" Type="http://schemas.openxmlformats.org/officeDocument/2006/relationships/image"/><Relationship Id="rId4" Target="../media/image38.sv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170.png" Type="http://schemas.openxmlformats.org/officeDocument/2006/relationships/image"/><Relationship Id="rId8" Target="../media/image171.svg" Type="http://schemas.openxmlformats.org/officeDocument/2006/relationships/image"/><Relationship Id="rId9" Target="../notesSlides/notesSlide96.xml" Type="http://schemas.openxmlformats.org/officeDocument/2006/relationships/notesSlide"/></Relationships>
</file>

<file path=ppt/slides/_rels/slide97.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32.png" Type="http://schemas.openxmlformats.org/officeDocument/2006/relationships/image"/><Relationship Id="rId4" Target="../media/image133.svg" Type="http://schemas.openxmlformats.org/officeDocument/2006/relationships/image"/><Relationship Id="rId5" Target="../media/image154.png" Type="http://schemas.openxmlformats.org/officeDocument/2006/relationships/image"/><Relationship Id="rId6" Target="../media/image155.svg" Type="http://schemas.openxmlformats.org/officeDocument/2006/relationships/image"/><Relationship Id="rId7" Target="../media/image14.png" Type="http://schemas.openxmlformats.org/officeDocument/2006/relationships/image"/><Relationship Id="rId8" Target="../media/image15.svg" Type="http://schemas.openxmlformats.org/officeDocument/2006/relationships/image"/><Relationship Id="rId9" Target="../notesSlides/notesSlide97.xml" Type="http://schemas.openxmlformats.org/officeDocument/2006/relationships/notesSlide"/></Relationships>
</file>

<file path=ppt/slides/_rels/slide98.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55.png" Type="http://schemas.openxmlformats.org/officeDocument/2006/relationships/image"/><Relationship Id="rId11" Target="../media/image56.svg" Type="http://schemas.openxmlformats.org/officeDocument/2006/relationships/image"/><Relationship Id="rId12" Target="../media/image197.png" Type="http://schemas.openxmlformats.org/officeDocument/2006/relationships/image"/><Relationship Id="rId13" Target="../media/image198.svg" Type="http://schemas.openxmlformats.org/officeDocument/2006/relationships/image"/><Relationship Id="rId14" Target="../media/image53.png" Type="http://schemas.openxmlformats.org/officeDocument/2006/relationships/image"/><Relationship Id="rId15" Target="../media/image54.svg" Type="http://schemas.openxmlformats.org/officeDocument/2006/relationships/image"/><Relationship Id="rId16" Target="../notesSlides/notesSlide98.xml" Type="http://schemas.openxmlformats.org/officeDocument/2006/relationships/notesSlide"/><Relationship Id="rId2" Target="../media/image2.jpeg" Type="http://schemas.openxmlformats.org/officeDocument/2006/relationships/image"/><Relationship Id="rId3" Target="../media/image219.jpeg" Type="http://schemas.openxmlformats.org/officeDocument/2006/relationships/image"/><Relationship Id="rId4" Target="../media/image14.png" Type="http://schemas.openxmlformats.org/officeDocument/2006/relationships/image"/><Relationship Id="rId5" Target="../media/image15.svg" Type="http://schemas.openxmlformats.org/officeDocument/2006/relationships/image"/><Relationship Id="rId6" Target="../media/image37.png" Type="http://schemas.openxmlformats.org/officeDocument/2006/relationships/image"/><Relationship Id="rId7" Target="../media/image38.svg" Type="http://schemas.openxmlformats.org/officeDocument/2006/relationships/image"/><Relationship Id="rId8" Target="../media/image134.png" Type="http://schemas.openxmlformats.org/officeDocument/2006/relationships/image"/><Relationship Id="rId9" Target="../media/image135.svg" Type="http://schemas.openxmlformats.org/officeDocument/2006/relationships/image"/></Relationships>
</file>

<file path=ppt/slides/_rels/slide99.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2.png" Type="http://schemas.openxmlformats.org/officeDocument/2006/relationships/image"/><Relationship Id="rId4" Target="../media/image13.sv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notesSlides/notesSlide99.xml" Type="http://schemas.openxmlformats.org/officeDocument/2006/relationships/notesSlide"/></Relationships>
</file>

<file path=ppt/slides/slide1.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10922000" y="-635000"/>
            <a:ext cx="1778000" cy="1778000"/>
          </a:xfrm>
          <a:prstGeom prst="ellipse">
            <a:avLst/>
          </a:prstGeom>
          <a:solidFill>
            <a:srgbClr val="F97316">
              <a:alpha val="18000"/>
            </a:srgbClr>
          </a:solidFill>
          <a:ln cmpd="sng" cap="flat">
            <a:solidFill>
              <a:srgbClr val="E05C00">
                <a:alpha val="18000"/>
              </a:srgbClr>
            </a:solidFill>
            <a:prstDash val="solid"/>
            <a:round/>
          </a:ln>
        </p:spPr>
        <p:txBody>
          <a:bodyPr anchor="ctr" rtlCol="false" vert="horz" wrap="square" lIns="63500" rIns="63500" tIns="63500" bIns="63500"/>
          <a:lstStyle/>
          <a:p>
            <a:pPr algn="ctr">
              <a:defRPr/>
            </a:pPr>
            <a:endParaRPr/>
          </a:p>
        </p:txBody>
      </p:sp>
      <p:sp>
        <p:nvSpPr>
          <p:cNvPr name="AutoShape 4" id="4"/>
          <p:cNvSpPr/>
          <p:nvPr/>
        </p:nvSpPr>
        <p:spPr>
          <a:xfrm rot="0" flipH="false" flipV="false">
            <a:off x="-381000" y="5842000"/>
            <a:ext cx="1270000" cy="1270000"/>
          </a:xfrm>
          <a:prstGeom prst="ellipse">
            <a:avLst/>
          </a:prstGeom>
          <a:solidFill>
            <a:srgbClr val="F97316">
              <a:alpha val="12000"/>
            </a:srgbClr>
          </a:solidFill>
          <a:ln cmpd="sng" cap="flat">
            <a:solidFill>
              <a:srgbClr val="E05C00">
                <a:alpha val="12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2286000"/>
            <a:ext cx="10160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4800">
                <a:solidFill>
                  <a:srgbClr val="374151"/>
                </a:solidFill>
                <a:latin typeface="Noto Sans SC"/>
                <a:ea typeface="Noto Sans SC"/>
                <a:cs typeface="Noto Sans SC"/>
                <a:sym typeface="Noto Sans SC"/>
              </a:rPr>
              <a:t>老年心理护理实务</a:t>
            </a:r>
            <a:endParaRPr lang="en-US" sz="1100"/>
          </a:p>
        </p:txBody>
      </p:sp>
      <p:sp>
        <p:nvSpPr>
          <p:cNvPr name="AutoShape 6" id="6"/>
          <p:cNvSpPr/>
          <p:nvPr/>
        </p:nvSpPr>
        <p:spPr>
          <a:xfrm rot="0" flipH="false" flipV="false">
            <a:off x="1016000" y="3937000"/>
            <a:ext cx="10160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全面解析与实践指南</a:t>
            </a:r>
            <a:endParaRPr lang="en-US" sz="1100"/>
          </a:p>
        </p:txBody>
      </p:sp>
      <p:sp>
        <p:nvSpPr>
          <p:cNvPr name="AutoShape 7" id="7"/>
          <p:cNvSpPr/>
          <p:nvPr/>
        </p:nvSpPr>
        <p:spPr>
          <a:xfrm rot="0" flipH="false" flipV="false">
            <a:off x="1016000" y="5143500"/>
            <a:ext cx="9906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600">
                <a:solidFill>
                  <a:srgbClr val="4B5563"/>
                </a:solidFill>
                <a:latin typeface="Noto Sans SC"/>
                <a:ea typeface="Noto Sans SC"/>
                <a:cs typeface="Noto Sans SC"/>
                <a:sym typeface="Noto Sans SC"/>
              </a:rPr>
              <a:t>以专业守护银发岁月，用温暖慰藉长者心灵。本课程将系统解析老年心理特点，传授实用的沟通技巧与照护策略，为提升养老服务质量、构建和谐照护关系提供全方位指引。</a:t>
            </a:r>
            <a:endParaRPr lang="en-US" sz="1100"/>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任务2：老年人的心理特点</a:t>
            </a:r>
            <a:endParaRPr lang="en-US" sz="1100"/>
          </a:p>
        </p:txBody>
      </p:sp>
      <p:sp>
        <p:nvSpPr>
          <p:cNvPr name="AutoShape 4" id="4"/>
          <p:cNvSpPr/>
          <p:nvPr/>
        </p:nvSpPr>
        <p:spPr>
          <a:xfrm rot="0" flipH="false" flipV="false">
            <a:off x="762000" y="1778000"/>
            <a:ext cx="5207000" cy="1968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06600"/>
            <a:ext cx="406400" cy="406400"/>
          </a:xfrm>
          <a:prstGeom prst="rect">
            <a:avLst/>
          </a:prstGeom>
        </p:spPr>
      </p:pic>
      <p:sp>
        <p:nvSpPr>
          <p:cNvPr name="AutoShape 6" id="6"/>
          <p:cNvSpPr/>
          <p:nvPr/>
        </p:nvSpPr>
        <p:spPr>
          <a:xfrm rot="0" flipH="false" flipV="false">
            <a:off x="1524000" y="20066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视觉：感知敏锐度下降</a:t>
            </a:r>
            <a:endParaRPr lang="en-US" sz="1100"/>
          </a:p>
        </p:txBody>
      </p:sp>
      <p:sp>
        <p:nvSpPr>
          <p:cNvPr name="AutoShape 7" id="7"/>
          <p:cNvSpPr/>
          <p:nvPr/>
        </p:nvSpPr>
        <p:spPr>
          <a:xfrm rot="0" flipH="false" flipV="false">
            <a:off x="1016000" y="25146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视力逐渐衰退，老花眼成为常态，对色彩的辨识度降低，暗处适应能力变弱。这不仅影响日常视物，还易引发视觉疲劳，增加跌倒等意外的风险。</a:t>
            </a:r>
            <a:endParaRPr lang="en-US" sz="1100"/>
          </a:p>
        </p:txBody>
      </p:sp>
      <p:sp>
        <p:nvSpPr>
          <p:cNvPr name="AutoShape 8" id="8"/>
          <p:cNvSpPr/>
          <p:nvPr/>
        </p:nvSpPr>
        <p:spPr>
          <a:xfrm rot="0" flipH="false" flipV="false">
            <a:off x="6223000" y="1778000"/>
            <a:ext cx="5207000" cy="1968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77000" y="2006600"/>
            <a:ext cx="406400" cy="406400"/>
          </a:xfrm>
          <a:prstGeom prst="rect">
            <a:avLst/>
          </a:prstGeom>
        </p:spPr>
      </p:pic>
      <p:sp>
        <p:nvSpPr>
          <p:cNvPr name="AutoShape 10" id="10"/>
          <p:cNvSpPr/>
          <p:nvPr/>
        </p:nvSpPr>
        <p:spPr>
          <a:xfrm rot="0" flipH="false" flipV="false">
            <a:off x="6985000" y="20066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听觉：高频听力减退</a:t>
            </a:r>
            <a:endParaRPr lang="en-US" sz="1100"/>
          </a:p>
        </p:txBody>
      </p:sp>
      <p:sp>
        <p:nvSpPr>
          <p:cNvPr name="AutoShape 11" id="11"/>
          <p:cNvSpPr/>
          <p:nvPr/>
        </p:nvSpPr>
        <p:spPr>
          <a:xfrm rot="0" flipH="false" flipV="false">
            <a:off x="6477000" y="25146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对高频声音的敏感度显著下降，常表现为“耳背”。在嘈杂环境中难以分辨对话，这不仅影响沟通效率，还可能导致老年人因听不清而产生社交退缩。</a:t>
            </a:r>
            <a:endParaRPr lang="en-US" sz="1100"/>
          </a:p>
        </p:txBody>
      </p:sp>
      <p:sp>
        <p:nvSpPr>
          <p:cNvPr name="AutoShape 12" id="12"/>
          <p:cNvSpPr/>
          <p:nvPr/>
        </p:nvSpPr>
        <p:spPr>
          <a:xfrm rot="0" flipH="false" flipV="false">
            <a:off x="762000" y="4127500"/>
            <a:ext cx="5207000" cy="1968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356100"/>
            <a:ext cx="406400" cy="406400"/>
          </a:xfrm>
          <a:prstGeom prst="rect">
            <a:avLst/>
          </a:prstGeom>
        </p:spPr>
      </p:pic>
      <p:sp>
        <p:nvSpPr>
          <p:cNvPr name="AutoShape 14" id="14"/>
          <p:cNvSpPr/>
          <p:nvPr/>
        </p:nvSpPr>
        <p:spPr>
          <a:xfrm rot="0" flipH="false" flipV="false">
            <a:off x="1524000" y="43561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味觉与嗅觉：感官钝化</a:t>
            </a:r>
            <a:endParaRPr lang="en-US" sz="1100"/>
          </a:p>
        </p:txBody>
      </p:sp>
      <p:sp>
        <p:nvSpPr>
          <p:cNvPr name="AutoShape 15" id="15"/>
          <p:cNvSpPr/>
          <p:nvPr/>
        </p:nvSpPr>
        <p:spPr>
          <a:xfrm rot="0" flipH="false" flipV="false">
            <a:off x="1016000" y="48641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味蕾与嗅觉细胞逐渐萎缩，对酸甜苦咸的感知变得迟钝，因此老年人往往偏好重口味食物。嗅觉的退化还会影响对食物新鲜度的判断，进而影响食欲。</a:t>
            </a:r>
            <a:endParaRPr lang="en-US" sz="1100"/>
          </a:p>
        </p:txBody>
      </p:sp>
      <p:sp>
        <p:nvSpPr>
          <p:cNvPr name="AutoShape 16" id="16"/>
          <p:cNvSpPr/>
          <p:nvPr/>
        </p:nvSpPr>
        <p:spPr>
          <a:xfrm rot="0" flipH="false" flipV="false">
            <a:off x="6223000" y="4127500"/>
            <a:ext cx="5207000" cy="1968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477000" y="4356100"/>
            <a:ext cx="406400" cy="406400"/>
          </a:xfrm>
          <a:prstGeom prst="rect">
            <a:avLst/>
          </a:prstGeom>
        </p:spPr>
      </p:pic>
      <p:sp>
        <p:nvSpPr>
          <p:cNvPr name="AutoShape 18" id="18"/>
          <p:cNvSpPr/>
          <p:nvPr/>
        </p:nvSpPr>
        <p:spPr>
          <a:xfrm rot="0" flipH="false" flipV="false">
            <a:off x="6985000" y="43561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触觉：皮肤感知迟钝</a:t>
            </a:r>
            <a:endParaRPr lang="en-US" sz="1100"/>
          </a:p>
        </p:txBody>
      </p:sp>
      <p:sp>
        <p:nvSpPr>
          <p:cNvPr name="AutoShape 19" id="19"/>
          <p:cNvSpPr/>
          <p:nvPr/>
        </p:nvSpPr>
        <p:spPr>
          <a:xfrm rot="0" flipH="false" flipV="false">
            <a:off x="6477000" y="48641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皮肤的敏感度下降，对温度、疼痛及压力的感知变弱。这使得老年人更容易发生烫伤、冻伤或磕碰受伤而不自知，同时也降低了对环境舒适度的感知。</a:t>
            </a:r>
            <a:endParaRPr lang="en-US" sz="1100"/>
          </a:p>
        </p:txBody>
      </p:sp>
    </p:spTree>
  </p:cSld>
  <p:clrMapOvr>
    <a:masterClrMapping/>
  </p:clrMapOvr>
</p:sld>
</file>

<file path=ppt/slides/slide100.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课后练习参考答案</a:t>
            </a:r>
            <a:endParaRPr lang="en-US" sz="1100"/>
          </a:p>
        </p:txBody>
      </p:sp>
      <p:sp>
        <p:nvSpPr>
          <p:cNvPr name="AutoShape 4" id="4"/>
          <p:cNvSpPr/>
          <p:nvPr/>
        </p:nvSpPr>
        <p:spPr>
          <a:xfrm rot="0" flipH="false" flipV="false">
            <a:off x="762000" y="1524000"/>
            <a:ext cx="5207000" cy="4572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7780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01 选择题答案速览</a:t>
            </a:r>
            <a:endParaRPr lang="en-US" sz="1100"/>
          </a:p>
        </p:txBody>
      </p:sp>
      <p:sp>
        <p:nvSpPr>
          <p:cNvPr name="AutoShape 6" id="6"/>
          <p:cNvSpPr/>
          <p:nvPr/>
        </p:nvSpPr>
        <p:spPr>
          <a:xfrm rot="0" flipH="false" flipV="false">
            <a:off x="1016000" y="2476500"/>
            <a:ext cx="4699000" cy="952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1143000" y="2565400"/>
            <a:ext cx="4445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1. 答案：D — 骨折</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6B7280"/>
                </a:solidFill>
                <a:latin typeface="Noto Sans SC"/>
                <a:ea typeface="Noto Sans SC"/>
                <a:cs typeface="Noto Sans SC"/>
                <a:sym typeface="Noto Sans SC"/>
              </a:rPr>
              <a:t>解析：老年人因骨质疏松等问题，跌倒后最易发生骨折，尤其是髋部骨折，需重点预防。</a:t>
            </a:r>
            <a:endParaRPr lang="en-US" sz="1100"/>
          </a:p>
        </p:txBody>
      </p:sp>
      <p:sp>
        <p:nvSpPr>
          <p:cNvPr name="AutoShape 8" id="8"/>
          <p:cNvSpPr/>
          <p:nvPr/>
        </p:nvSpPr>
        <p:spPr>
          <a:xfrm rot="0" flipH="false" flipV="false">
            <a:off x="1016000" y="3556000"/>
            <a:ext cx="4699000" cy="952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9" id="9"/>
          <p:cNvSpPr/>
          <p:nvPr/>
        </p:nvSpPr>
        <p:spPr>
          <a:xfrm rot="0" flipH="false" flipV="false">
            <a:off x="1143000" y="3644900"/>
            <a:ext cx="4445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2. 答案：D — 记忆力增强</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6B7280"/>
                </a:solidFill>
                <a:latin typeface="Noto Sans SC"/>
                <a:ea typeface="Noto Sans SC"/>
                <a:cs typeface="Noto Sans SC"/>
                <a:sym typeface="Noto Sans SC"/>
              </a:rPr>
              <a:t>解析：老年认知症的典型表现为记忆力衰退，尤其是近事遗忘，而非记忆力增强，此为反向干扰项。</a:t>
            </a:r>
            <a:endParaRPr lang="en-US" sz="1100"/>
          </a:p>
        </p:txBody>
      </p:sp>
      <p:sp>
        <p:nvSpPr>
          <p:cNvPr name="AutoShape 10" id="10"/>
          <p:cNvSpPr/>
          <p:nvPr/>
        </p:nvSpPr>
        <p:spPr>
          <a:xfrm rot="0" flipH="false" flipV="false">
            <a:off x="1016000" y="4635500"/>
            <a:ext cx="4699000" cy="952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1" id="11"/>
          <p:cNvSpPr/>
          <p:nvPr/>
        </p:nvSpPr>
        <p:spPr>
          <a:xfrm rot="0" flipH="false" flipV="false">
            <a:off x="1143000" y="4724400"/>
            <a:ext cx="4445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3. 答案：B — 以照料为中心</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6B7280"/>
                </a:solidFill>
                <a:latin typeface="Noto Sans SC"/>
                <a:ea typeface="Noto Sans SC"/>
                <a:cs typeface="Noto Sans SC"/>
                <a:sym typeface="Noto Sans SC"/>
              </a:rPr>
              <a:t>解析：临终关怀不以治愈疾病为目标，而是专注于为患者提供舒适、尊严的照料与支持。</a:t>
            </a:r>
            <a:endParaRPr lang="en-US" sz="1100"/>
          </a:p>
        </p:txBody>
      </p:sp>
      <p:sp>
        <p:nvSpPr>
          <p:cNvPr name="AutoShape 12" id="12"/>
          <p:cNvSpPr/>
          <p:nvPr/>
        </p:nvSpPr>
        <p:spPr>
          <a:xfrm rot="0" flipH="false" flipV="false">
            <a:off x="6223000" y="1524000"/>
            <a:ext cx="5207000" cy="4572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6477000" y="17780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02 简答题核心要点</a:t>
            </a:r>
            <a:endParaRPr lang="en-US" sz="1100"/>
          </a:p>
        </p:txBody>
      </p:sp>
      <p:sp>
        <p:nvSpPr>
          <p:cNvPr name="AutoShape 14" id="14"/>
          <p:cNvSpPr/>
          <p:nvPr/>
        </p:nvSpPr>
        <p:spPr>
          <a:xfrm rot="0" flipH="false" flipV="false">
            <a:off x="6477000" y="2476500"/>
            <a:ext cx="4699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▍老年认知症的早期信号</a:t>
            </a:r>
            <a:endParaRPr lang="en-US" sz="1100"/>
          </a:p>
        </p:txBody>
      </p:sp>
      <p:sp>
        <p:nvSpPr>
          <p:cNvPr name="AutoShape 15" id="15"/>
          <p:cNvSpPr/>
          <p:nvPr/>
        </p:nvSpPr>
        <p:spPr>
          <a:xfrm rot="0" flipH="false" flipV="false">
            <a:off x="6477000" y="2857500"/>
            <a:ext cx="46990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核心表现为记忆力显著减退（尤以近事遗忘为主）、日常家务与熟悉工作完成困难、语言表达与理解出现障碍、计算力与定向力（时间/空间）下降。此外，还可能伴随物品错放、情绪与行为异常波动、人格改变以及对原有兴趣的丧失。</a:t>
            </a:r>
            <a:endParaRPr lang="en-US" sz="1100"/>
          </a:p>
        </p:txBody>
      </p:sp>
      <p:cxnSp>
        <p:nvCxnSpPr>
          <p:cNvPr name="Connector 16" id="16"/>
          <p:cNvCxnSpPr/>
          <p:nvPr/>
        </p:nvCxnSpPr>
        <p:spPr>
          <a:xfrm rot="-9291" flipH="false" flipV="false">
            <a:off x="6477009" y="4057650"/>
            <a:ext cx="4699000" cy="12700"/>
          </a:xfrm>
          <a:prstGeom prst="straightConnector1">
            <a:avLst/>
          </a:prstGeom>
          <a:solidFill>
            <a:srgbClr val="DEE0E3">
              <a:alpha val="100000"/>
            </a:srgbClr>
          </a:solidFill>
          <a:ln w="12700" cmpd="sng" cap="flat">
            <a:solidFill>
              <a:srgbClr val="F97316">
                <a:alpha val="30000"/>
              </a:srgbClr>
            </a:solidFill>
            <a:prstDash val="dash"/>
            <a:round/>
            <a:headEnd type="none" w="med" len="med"/>
            <a:tailEnd type="none" w="med" len="med"/>
          </a:ln>
        </p:spPr>
      </p:cxnSp>
      <p:sp>
        <p:nvSpPr>
          <p:cNvPr name="AutoShape 17" id="17"/>
          <p:cNvSpPr/>
          <p:nvPr/>
        </p:nvSpPr>
        <p:spPr>
          <a:xfrm rot="0" flipH="false" flipV="false">
            <a:off x="6477000" y="4254500"/>
            <a:ext cx="4699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▍临终关怀的四大核心关怀</a:t>
            </a:r>
            <a:endParaRPr lang="en-US" sz="1100"/>
          </a:p>
        </p:txBody>
      </p:sp>
      <p:sp>
        <p:nvSpPr>
          <p:cNvPr name="AutoShape 18" id="18"/>
          <p:cNvSpPr/>
          <p:nvPr/>
        </p:nvSpPr>
        <p:spPr>
          <a:xfrm rot="0" flipH="false" flipV="false">
            <a:off x="6477000" y="4699000"/>
            <a:ext cx="2260600" cy="698500"/>
          </a:xfrm>
          <a:prstGeom prst="roundRect">
            <a:avLst>
              <a:gd name="adj" fmla="val 0"/>
            </a:avLst>
          </a:prstGeom>
          <a:solidFill>
            <a:srgbClr val="F97316">
              <a:alpha val="1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9" id="19"/>
          <p:cNvSpPr/>
          <p:nvPr/>
        </p:nvSpPr>
        <p:spPr>
          <a:xfrm rot="0" flipH="false" flipV="false">
            <a:off x="6578600" y="4800600"/>
            <a:ext cx="2133600" cy="571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C2410C"/>
                </a:solidFill>
                <a:latin typeface="Noto Sans SC"/>
                <a:ea typeface="Noto Sans SC"/>
                <a:cs typeface="Noto Sans SC"/>
                <a:sym typeface="Noto Sans SC"/>
              </a:rPr>
              <a:t>医疗关怀</a:t>
            </a:r>
            <a:r>
              <a:rPr lang="en-US" b="false" i="false" strike="noStrike" u="none" sz="1200">
                <a:solidFill>
                  <a:srgbClr val="4B5563"/>
                </a:solidFill>
                <a:latin typeface="Noto Sans SC"/>
                <a:ea typeface="Noto Sans SC"/>
                <a:cs typeface="Noto Sans SC"/>
                <a:sym typeface="Noto Sans SC"/>
              </a:rPr>
              <a:t>：控制症状，缓解疼痛与不适，提供姑息治疗。</a:t>
            </a:r>
            <a:endParaRPr lang="en-US" sz="1100"/>
          </a:p>
        </p:txBody>
      </p:sp>
      <p:sp>
        <p:nvSpPr>
          <p:cNvPr name="AutoShape 20" id="20"/>
          <p:cNvSpPr/>
          <p:nvPr/>
        </p:nvSpPr>
        <p:spPr>
          <a:xfrm rot="0" flipH="false" flipV="false">
            <a:off x="8890000" y="4699000"/>
            <a:ext cx="2260600" cy="698500"/>
          </a:xfrm>
          <a:prstGeom prst="roundRect">
            <a:avLst>
              <a:gd name="adj" fmla="val 0"/>
            </a:avLst>
          </a:prstGeom>
          <a:solidFill>
            <a:srgbClr val="F97316">
              <a:alpha val="1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21" id="21"/>
          <p:cNvSpPr/>
          <p:nvPr/>
        </p:nvSpPr>
        <p:spPr>
          <a:xfrm rot="0" flipH="false" flipV="false">
            <a:off x="8991600" y="4800600"/>
            <a:ext cx="2133600" cy="571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C2410C"/>
                </a:solidFill>
                <a:latin typeface="Noto Sans SC"/>
                <a:ea typeface="Noto Sans SC"/>
                <a:cs typeface="Noto Sans SC"/>
                <a:sym typeface="Noto Sans SC"/>
              </a:rPr>
              <a:t>生活关怀</a:t>
            </a:r>
            <a:r>
              <a:rPr lang="en-US" b="false" i="false" strike="noStrike" u="none" sz="1200">
                <a:solidFill>
                  <a:srgbClr val="4B5563"/>
                </a:solidFill>
                <a:latin typeface="Noto Sans SC"/>
                <a:ea typeface="Noto Sans SC"/>
                <a:cs typeface="Noto Sans SC"/>
                <a:sym typeface="Noto Sans SC"/>
              </a:rPr>
              <a:t>：做好基础护理，保持身体清洁，维护患者舒适。</a:t>
            </a:r>
            <a:endParaRPr lang="en-US" sz="1100"/>
          </a:p>
        </p:txBody>
      </p:sp>
      <p:sp>
        <p:nvSpPr>
          <p:cNvPr name="AutoShape 22" id="22"/>
          <p:cNvSpPr/>
          <p:nvPr/>
        </p:nvSpPr>
        <p:spPr>
          <a:xfrm rot="0" flipH="false" flipV="false">
            <a:off x="6477000" y="5435600"/>
            <a:ext cx="2260600" cy="698500"/>
          </a:xfrm>
          <a:prstGeom prst="roundRect">
            <a:avLst>
              <a:gd name="adj" fmla="val 0"/>
            </a:avLst>
          </a:prstGeom>
          <a:solidFill>
            <a:srgbClr val="F97316">
              <a:alpha val="1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23" id="23"/>
          <p:cNvSpPr/>
          <p:nvPr/>
        </p:nvSpPr>
        <p:spPr>
          <a:xfrm rot="0" flipH="false" flipV="false">
            <a:off x="6578600" y="5537200"/>
            <a:ext cx="2133600" cy="571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C2410C"/>
                </a:solidFill>
                <a:latin typeface="Noto Sans SC"/>
                <a:ea typeface="Noto Sans SC"/>
                <a:cs typeface="Noto Sans SC"/>
                <a:sym typeface="Noto Sans SC"/>
              </a:rPr>
              <a:t>心理关怀</a:t>
            </a:r>
            <a:r>
              <a:rPr lang="en-US" b="false" i="false" strike="noStrike" u="none" sz="1200">
                <a:solidFill>
                  <a:srgbClr val="4B5563"/>
                </a:solidFill>
                <a:latin typeface="Noto Sans SC"/>
                <a:ea typeface="Noto Sans SC"/>
                <a:cs typeface="Noto Sans SC"/>
                <a:sym typeface="Noto Sans SC"/>
              </a:rPr>
              <a:t>：倾听与陪伴，疏导恐惧，给予精神层面的慰藉。</a:t>
            </a:r>
            <a:endParaRPr lang="en-US" sz="1100"/>
          </a:p>
        </p:txBody>
      </p:sp>
      <p:sp>
        <p:nvSpPr>
          <p:cNvPr name="AutoShape 24" id="24"/>
          <p:cNvSpPr/>
          <p:nvPr/>
        </p:nvSpPr>
        <p:spPr>
          <a:xfrm rot="0" flipH="false" flipV="false">
            <a:off x="8890000" y="5435600"/>
            <a:ext cx="2260600" cy="698500"/>
          </a:xfrm>
          <a:prstGeom prst="roundRect">
            <a:avLst>
              <a:gd name="adj" fmla="val 0"/>
            </a:avLst>
          </a:prstGeom>
          <a:solidFill>
            <a:srgbClr val="F97316">
              <a:alpha val="1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25" id="25"/>
          <p:cNvSpPr/>
          <p:nvPr/>
        </p:nvSpPr>
        <p:spPr>
          <a:xfrm rot="0" flipH="false" flipV="false">
            <a:off x="8991600" y="5537200"/>
            <a:ext cx="2133600" cy="571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C2410C"/>
                </a:solidFill>
                <a:latin typeface="Noto Sans SC"/>
                <a:ea typeface="Noto Sans SC"/>
                <a:cs typeface="Noto Sans SC"/>
                <a:sym typeface="Noto Sans SC"/>
              </a:rPr>
              <a:t>家属支持</a:t>
            </a:r>
            <a:r>
              <a:rPr lang="en-US" b="false" i="false" strike="noStrike" u="none" sz="1200">
                <a:solidFill>
                  <a:srgbClr val="4B5563"/>
                </a:solidFill>
                <a:latin typeface="Noto Sans SC"/>
                <a:ea typeface="Noto Sans SC"/>
                <a:cs typeface="Noto Sans SC"/>
                <a:sym typeface="Noto Sans SC"/>
              </a:rPr>
              <a:t>：提供情感支持，协助哀伤辅导，减轻照护压力。</a:t>
            </a:r>
            <a:endParaRPr lang="en-US" sz="1100"/>
          </a:p>
        </p:txBody>
      </p:sp>
    </p:spTree>
  </p:cSld>
  <p:clrMapOvr>
    <a:masterClrMapping/>
  </p:clrMapOvr>
</p:sld>
</file>

<file path=ppt/slides/slide101.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1016000" y="3048000"/>
            <a:ext cx="10160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4800">
                <a:solidFill>
                  <a:srgbClr val="374151"/>
                </a:solidFill>
                <a:latin typeface="Noto Sans SC"/>
                <a:ea typeface="Noto Sans SC"/>
                <a:cs typeface="Noto Sans SC"/>
                <a:sym typeface="Noto Sans SC"/>
              </a:rPr>
              <a:t>感谢聆听</a:t>
            </a:r>
            <a:endParaRPr lang="en-US" sz="1100"/>
          </a:p>
        </p:txBody>
      </p:sp>
      <p:sp>
        <p:nvSpPr>
          <p:cNvPr name="AutoShape 4" id="4"/>
          <p:cNvSpPr/>
          <p:nvPr/>
        </p:nvSpPr>
        <p:spPr>
          <a:xfrm rot="0" flipH="false" flipV="false">
            <a:off x="1016000" y="4381500"/>
            <a:ext cx="10160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F97316"/>
                </a:solidFill>
                <a:latin typeface="Noto Sans SC"/>
                <a:ea typeface="Noto Sans SC"/>
                <a:cs typeface="Noto Sans SC"/>
                <a:sym typeface="Noto Sans SC"/>
              </a:rPr>
              <a:t>关爱老人，从心开始</a:t>
            </a:r>
            <a:endParaRPr lang="en-US" sz="1100"/>
          </a:p>
        </p:txBody>
      </p:sp>
      <p:sp>
        <p:nvSpPr>
          <p:cNvPr name="AutoShape 5" id="5"/>
          <p:cNvSpPr/>
          <p:nvPr/>
        </p:nvSpPr>
        <p:spPr>
          <a:xfrm rot="0" flipH="false" flipV="false">
            <a:off x="1016000" y="5207000"/>
            <a:ext cx="1524000" cy="50800"/>
          </a:xfrm>
          <a:prstGeom prst="roundRect">
            <a:avLst>
              <a:gd name="adj" fmla="val 0"/>
            </a:avLst>
          </a:prstGeom>
          <a:solidFill>
            <a:srgbClr val="F97316">
              <a:alpha val="60000"/>
            </a:srgbClr>
          </a:solidFill>
          <a:ln cmpd="sng" cap="flat">
            <a:solidFill>
              <a:srgbClr val="E05C00">
                <a:alpha val="60000"/>
              </a:srgbClr>
            </a:solidFill>
            <a:prstDash val="solid"/>
            <a:round/>
          </a:ln>
        </p:spPr>
        <p:txBody>
          <a:bodyPr anchor="ctr" rtlCol="false" vert="horz" wrap="square" lIns="63500" rIns="63500" tIns="63500" bIns="63500"/>
          <a:lstStyle/>
          <a:p>
            <a:pPr algn="ctr">
              <a:defRPr/>
            </a:pPr>
            <a:endParaRPr/>
          </a:p>
        </p:txBody>
      </p:sp>
      <p:sp>
        <p:nvSpPr>
          <p:cNvPr name="AutoShape 6" id="6"/>
          <p:cNvSpPr/>
          <p:nvPr/>
        </p:nvSpPr>
        <p:spPr>
          <a:xfrm rot="0" flipH="false" flipV="false">
            <a:off x="1016000" y="5524500"/>
            <a:ext cx="9906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false" i="false" strike="noStrike" u="none" sz="1800">
                <a:solidFill>
                  <a:srgbClr val="4B5563">
                    <a:alpha val="85098"/>
                  </a:srgbClr>
                </a:solidFill>
                <a:latin typeface="Noto Sans SC"/>
                <a:ea typeface="Noto Sans SC"/>
                <a:cs typeface="Noto Sans SC"/>
                <a:sym typeface="Noto Sans SC"/>
              </a:rPr>
              <a:t>愿我们以专业守护每一份记忆，以耐心温暖每一个黄昏，做长者心灵的守护者。</a:t>
            </a:r>
            <a:endParaRPr lang="en-US" sz="1100"/>
          </a:p>
        </p:txBody>
      </p:sp>
      <p:pic>
        <p:nvPicPr>
          <p:cNvPr name="Picture 7" id="7"/>
          <p:cNvPicPr>
            <a:picLocks noChangeAspect="true"/>
          </p:cNvPicPr>
          <p:nvPr/>
        </p:nvPicPr>
        <p:blipFill>
          <a:blip r:embed="rId4"/>
          <a:stretch>
            <a:fillRect/>
          </a:stretch>
        </p:blipFill>
        <p:spPr>
          <a:xfrm>
            <a:off x="10668000" y="6190112"/>
            <a:ext cx="1524000" cy="667888"/>
          </a:xfrm>
          <a:prstGeom prst="rect">
            <a:avLst/>
          </a:prstGeom>
        </p:spPr>
      </p:pic>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认知特点：记忆变化</a:t>
            </a:r>
            <a:endParaRPr lang="en-US" sz="1100"/>
          </a:p>
        </p:txBody>
      </p:sp>
      <p:sp>
        <p:nvSpPr>
          <p:cNvPr name="AutoShape 4" id="4"/>
          <p:cNvSpPr/>
          <p:nvPr/>
        </p:nvSpPr>
        <p:spPr>
          <a:xfrm rot="0" flipH="false" flipV="false">
            <a:off x="762000" y="1778000"/>
            <a:ext cx="5270500" cy="1968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06600"/>
            <a:ext cx="406400" cy="406400"/>
          </a:xfrm>
          <a:prstGeom prst="rect">
            <a:avLst/>
          </a:prstGeom>
        </p:spPr>
      </p:pic>
      <p:sp>
        <p:nvSpPr>
          <p:cNvPr name="AutoShape 6" id="6"/>
          <p:cNvSpPr/>
          <p:nvPr/>
        </p:nvSpPr>
        <p:spPr>
          <a:xfrm rot="0" flipH="false" flipV="false">
            <a:off x="1549400" y="20066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近事记忆减退</a:t>
            </a:r>
            <a:endParaRPr lang="en-US" sz="1100"/>
          </a:p>
        </p:txBody>
      </p:sp>
      <p:sp>
        <p:nvSpPr>
          <p:cNvPr name="AutoShape 7" id="7"/>
          <p:cNvSpPr/>
          <p:nvPr/>
        </p:nvSpPr>
        <p:spPr>
          <a:xfrm rot="0" flipH="false" flipV="false">
            <a:off x="1016000" y="2514600"/>
            <a:ext cx="47625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对新近发生的日常琐事、刚结识的人物面孔容易遗忘，常出现“话到嘴边想不起来”的情况，是老年认知变化中最直观的表现。</a:t>
            </a:r>
            <a:endParaRPr lang="en-US" sz="1100"/>
          </a:p>
        </p:txBody>
      </p:sp>
      <p:sp>
        <p:nvSpPr>
          <p:cNvPr name="AutoShape 8" id="8"/>
          <p:cNvSpPr/>
          <p:nvPr/>
        </p:nvSpPr>
        <p:spPr>
          <a:xfrm rot="0" flipH="false" flipV="false">
            <a:off x="6286500" y="1778000"/>
            <a:ext cx="5270500" cy="1968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540500" y="2006600"/>
            <a:ext cx="406400" cy="406400"/>
          </a:xfrm>
          <a:prstGeom prst="rect">
            <a:avLst/>
          </a:prstGeom>
        </p:spPr>
      </p:pic>
      <p:sp>
        <p:nvSpPr>
          <p:cNvPr name="AutoShape 10" id="10"/>
          <p:cNvSpPr/>
          <p:nvPr/>
        </p:nvSpPr>
        <p:spPr>
          <a:xfrm rot="0" flipH="false" flipV="false">
            <a:off x="7073900" y="20066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远事记忆保持较好</a:t>
            </a:r>
            <a:endParaRPr lang="en-US" sz="1100"/>
          </a:p>
        </p:txBody>
      </p:sp>
      <p:sp>
        <p:nvSpPr>
          <p:cNvPr name="AutoShape 11" id="11"/>
          <p:cNvSpPr/>
          <p:nvPr/>
        </p:nvSpPr>
        <p:spPr>
          <a:xfrm rot="0" flipH="false" flipV="false">
            <a:off x="6540500" y="2514600"/>
            <a:ext cx="47625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对年轻时的经历、求学往事或老朋友的印象依然深刻，能清晰回忆起数十年前的细节，仿佛时间并未冲淡这些深刻的记忆印记。</a:t>
            </a:r>
            <a:endParaRPr lang="en-US" sz="1100"/>
          </a:p>
        </p:txBody>
      </p:sp>
      <p:sp>
        <p:nvSpPr>
          <p:cNvPr name="AutoShape 12" id="12"/>
          <p:cNvSpPr/>
          <p:nvPr/>
        </p:nvSpPr>
        <p:spPr>
          <a:xfrm rot="0" flipH="false" flipV="false">
            <a:off x="762000" y="4127500"/>
            <a:ext cx="5270500" cy="1968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356100"/>
            <a:ext cx="406400" cy="406400"/>
          </a:xfrm>
          <a:prstGeom prst="rect">
            <a:avLst/>
          </a:prstGeom>
        </p:spPr>
      </p:pic>
      <p:sp>
        <p:nvSpPr>
          <p:cNvPr name="AutoShape 14" id="14"/>
          <p:cNvSpPr/>
          <p:nvPr/>
        </p:nvSpPr>
        <p:spPr>
          <a:xfrm rot="0" flipH="false" flipV="false">
            <a:off x="1549400" y="43561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机械记忆衰退明显</a:t>
            </a:r>
            <a:endParaRPr lang="en-US" sz="1100"/>
          </a:p>
        </p:txBody>
      </p:sp>
      <p:sp>
        <p:nvSpPr>
          <p:cNvPr name="AutoShape 15" id="15"/>
          <p:cNvSpPr/>
          <p:nvPr/>
        </p:nvSpPr>
        <p:spPr>
          <a:xfrm rot="0" flipH="false" flipV="false">
            <a:off x="1016000" y="4864100"/>
            <a:ext cx="47625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对于无意义的数字、生涩的文字等需要死记硬背的内容，学习和留存的能力显著下降，难以快速记住新的电话号码或陌生名词。</a:t>
            </a:r>
            <a:endParaRPr lang="en-US" sz="1100"/>
          </a:p>
        </p:txBody>
      </p:sp>
      <p:sp>
        <p:nvSpPr>
          <p:cNvPr name="AutoShape 16" id="16"/>
          <p:cNvSpPr/>
          <p:nvPr/>
        </p:nvSpPr>
        <p:spPr>
          <a:xfrm rot="0" flipH="false" flipV="false">
            <a:off x="6286500" y="4127500"/>
            <a:ext cx="5270500" cy="1968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540500" y="4356100"/>
            <a:ext cx="406400" cy="406400"/>
          </a:xfrm>
          <a:prstGeom prst="rect">
            <a:avLst/>
          </a:prstGeom>
        </p:spPr>
      </p:pic>
      <p:sp>
        <p:nvSpPr>
          <p:cNvPr name="AutoShape 18" id="18"/>
          <p:cNvSpPr/>
          <p:nvPr/>
        </p:nvSpPr>
        <p:spPr>
          <a:xfrm rot="0" flipH="false" flipV="false">
            <a:off x="7073900" y="43561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逻辑记忆相对稳定</a:t>
            </a:r>
            <a:endParaRPr lang="en-US" sz="1100"/>
          </a:p>
        </p:txBody>
      </p:sp>
      <p:sp>
        <p:nvSpPr>
          <p:cNvPr name="AutoShape 19" id="19"/>
          <p:cNvSpPr/>
          <p:nvPr/>
        </p:nvSpPr>
        <p:spPr>
          <a:xfrm rot="0" flipH="false" flipV="false">
            <a:off x="6540500" y="4864100"/>
            <a:ext cx="47625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基于理解、关联和逻辑的记忆能力依然保持，对有意义的内容、故事脉络或生活经验的总结与记忆，仍能维持较好的水平。</a:t>
            </a:r>
            <a:endParaRPr lang="en-US" sz="1100"/>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认知特点：思维与智力</a:t>
            </a:r>
            <a:endParaRPr lang="en-US" sz="1100"/>
          </a:p>
        </p:txBody>
      </p:sp>
      <p:sp>
        <p:nvSpPr>
          <p:cNvPr name="AutoShape 4" id="4"/>
          <p:cNvSpPr/>
          <p:nvPr/>
        </p:nvSpPr>
        <p:spPr>
          <a:xfrm rot="0" flipH="false" flipV="false">
            <a:off x="762000" y="2032000"/>
            <a:ext cx="3378200" cy="3048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349500"/>
            <a:ext cx="406400" cy="406400"/>
          </a:xfrm>
          <a:prstGeom prst="rect">
            <a:avLst/>
          </a:prstGeom>
        </p:spPr>
      </p:pic>
      <p:sp>
        <p:nvSpPr>
          <p:cNvPr name="AutoShape 6" id="6"/>
          <p:cNvSpPr/>
          <p:nvPr/>
        </p:nvSpPr>
        <p:spPr>
          <a:xfrm rot="0" flipH="false" flipV="false">
            <a:off x="1524000" y="2349500"/>
            <a:ext cx="2413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思维速度减慢</a:t>
            </a:r>
            <a:endParaRPr lang="en-US" sz="1100"/>
          </a:p>
        </p:txBody>
      </p:sp>
      <p:cxnSp>
        <p:nvCxnSpPr>
          <p:cNvPr name="Connector 7" id="7"/>
          <p:cNvCxnSpPr/>
          <p:nvPr/>
        </p:nvCxnSpPr>
        <p:spPr>
          <a:xfrm rot="-15211" flipH="false" flipV="false">
            <a:off x="1016014" y="2978150"/>
            <a:ext cx="2870200" cy="12700"/>
          </a:xfrm>
          <a:prstGeom prst="straightConnector1">
            <a:avLst/>
          </a:prstGeom>
          <a:solidFill>
            <a:srgbClr val="DEE0E3">
              <a:alpha val="100000"/>
            </a:srgbClr>
          </a:solidFill>
          <a:ln w="12700" cmpd="sng" cap="flat">
            <a:solidFill>
              <a:srgbClr val="F97316">
                <a:alpha val="30000"/>
              </a:srgbClr>
            </a:solidFill>
            <a:prstDash val="solid"/>
            <a:round/>
            <a:headEnd type="none" w="med" len="med"/>
            <a:tailEnd type="none" w="med" len="med"/>
          </a:ln>
        </p:spPr>
      </p:cxnSp>
      <p:sp>
        <p:nvSpPr>
          <p:cNvPr name="AutoShape 8" id="8"/>
          <p:cNvSpPr/>
          <p:nvPr/>
        </p:nvSpPr>
        <p:spPr>
          <a:xfrm rot="0" flipH="false" flipV="false">
            <a:off x="1016000" y="3175000"/>
            <a:ext cx="28702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大脑信息处理节奏随年龄增长自然放缓，表现为反应时间延长、解决复杂问题的效率有所下降。这是神经系统老化的正常表现，而非智力的全面衰退。</a:t>
            </a:r>
            <a:endParaRPr lang="en-US" sz="1100"/>
          </a:p>
        </p:txBody>
      </p:sp>
      <p:sp>
        <p:nvSpPr>
          <p:cNvPr name="AutoShape 9" id="9"/>
          <p:cNvSpPr/>
          <p:nvPr/>
        </p:nvSpPr>
        <p:spPr>
          <a:xfrm rot="0" flipH="false" flipV="false">
            <a:off x="4406900" y="2032000"/>
            <a:ext cx="3378200" cy="3048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2349500"/>
            <a:ext cx="406400" cy="406400"/>
          </a:xfrm>
          <a:prstGeom prst="rect">
            <a:avLst/>
          </a:prstGeom>
        </p:spPr>
      </p:pic>
      <p:sp>
        <p:nvSpPr>
          <p:cNvPr name="AutoShape 11" id="11"/>
          <p:cNvSpPr/>
          <p:nvPr/>
        </p:nvSpPr>
        <p:spPr>
          <a:xfrm rot="0" flipH="false" flipV="false">
            <a:off x="5168900" y="2349500"/>
            <a:ext cx="2413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晶体智力保持</a:t>
            </a:r>
            <a:endParaRPr lang="en-US" sz="1100"/>
          </a:p>
        </p:txBody>
      </p:sp>
      <p:cxnSp>
        <p:nvCxnSpPr>
          <p:cNvPr name="Connector 12" id="12"/>
          <p:cNvCxnSpPr/>
          <p:nvPr/>
        </p:nvCxnSpPr>
        <p:spPr>
          <a:xfrm rot="-15211" flipH="false" flipV="false">
            <a:off x="4660914" y="2978150"/>
            <a:ext cx="2870200" cy="12700"/>
          </a:xfrm>
          <a:prstGeom prst="straightConnector1">
            <a:avLst/>
          </a:prstGeom>
          <a:solidFill>
            <a:srgbClr val="DEE0E3">
              <a:alpha val="100000"/>
            </a:srgbClr>
          </a:solidFill>
          <a:ln w="12700" cmpd="sng" cap="flat">
            <a:solidFill>
              <a:srgbClr val="F97316">
                <a:alpha val="30000"/>
              </a:srgbClr>
            </a:solidFill>
            <a:prstDash val="solid"/>
            <a:round/>
            <a:headEnd type="none" w="med" len="med"/>
            <a:tailEnd type="none" w="med" len="med"/>
          </a:ln>
        </p:spPr>
      </p:cxnSp>
      <p:sp>
        <p:nvSpPr>
          <p:cNvPr name="AutoShape 13" id="13"/>
          <p:cNvSpPr/>
          <p:nvPr/>
        </p:nvSpPr>
        <p:spPr>
          <a:xfrm rot="0" flipH="false" flipV="false">
            <a:off x="4660900" y="3175000"/>
            <a:ext cx="28702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依赖后天学习与经验积累的能力（如知识储备、语言理解、判断力）依然稳固，甚至随人生阅历的丰富而不断深化，成为老年人独特的“智慧财富”。</a:t>
            </a:r>
            <a:endParaRPr lang="en-US" sz="1100"/>
          </a:p>
        </p:txBody>
      </p:sp>
      <p:sp>
        <p:nvSpPr>
          <p:cNvPr name="AutoShape 14" id="14"/>
          <p:cNvSpPr/>
          <p:nvPr/>
        </p:nvSpPr>
        <p:spPr>
          <a:xfrm rot="0" flipH="false" flipV="false">
            <a:off x="8051800" y="2032000"/>
            <a:ext cx="3378200" cy="3048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2349500"/>
            <a:ext cx="406400" cy="406400"/>
          </a:xfrm>
          <a:prstGeom prst="rect">
            <a:avLst/>
          </a:prstGeom>
        </p:spPr>
      </p:pic>
      <p:sp>
        <p:nvSpPr>
          <p:cNvPr name="AutoShape 16" id="16"/>
          <p:cNvSpPr/>
          <p:nvPr/>
        </p:nvSpPr>
        <p:spPr>
          <a:xfrm rot="0" flipH="false" flipV="false">
            <a:off x="8813800" y="2349500"/>
            <a:ext cx="2413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流体智力下降</a:t>
            </a:r>
            <a:endParaRPr lang="en-US" sz="1100"/>
          </a:p>
        </p:txBody>
      </p:sp>
      <p:cxnSp>
        <p:nvCxnSpPr>
          <p:cNvPr name="Connector 17" id="17"/>
          <p:cNvCxnSpPr/>
          <p:nvPr/>
        </p:nvCxnSpPr>
        <p:spPr>
          <a:xfrm rot="-15211" flipH="false" flipV="false">
            <a:off x="8305814" y="2978150"/>
            <a:ext cx="2870200" cy="12700"/>
          </a:xfrm>
          <a:prstGeom prst="straightConnector1">
            <a:avLst/>
          </a:prstGeom>
          <a:solidFill>
            <a:srgbClr val="DEE0E3">
              <a:alpha val="100000"/>
            </a:srgbClr>
          </a:solidFill>
          <a:ln w="12700" cmpd="sng" cap="flat">
            <a:solidFill>
              <a:srgbClr val="F97316">
                <a:alpha val="30000"/>
              </a:srgbClr>
            </a:solidFill>
            <a:prstDash val="solid"/>
            <a:round/>
            <a:headEnd type="none" w="med" len="med"/>
            <a:tailEnd type="none" w="med" len="med"/>
          </a:ln>
        </p:spPr>
      </p:cxnSp>
      <p:sp>
        <p:nvSpPr>
          <p:cNvPr name="AutoShape 18" id="18"/>
          <p:cNvSpPr/>
          <p:nvPr/>
        </p:nvSpPr>
        <p:spPr>
          <a:xfrm rot="0" flipH="false" flipV="false">
            <a:off x="8305800" y="3175000"/>
            <a:ext cx="28702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依赖大脑神经反应速度的能力（如抽象推理、空间想象、快速逻辑运算）会出现生理性减退。这种变化是普遍且自然的，可通过针对性训练来延缓。</a:t>
            </a:r>
            <a:endParaRPr lang="en-US" sz="1100"/>
          </a:p>
        </p:txBody>
      </p:sp>
      <p:sp>
        <p:nvSpPr>
          <p:cNvPr name="AutoShape 19" id="19"/>
          <p:cNvSpPr/>
          <p:nvPr/>
        </p:nvSpPr>
        <p:spPr>
          <a:xfrm rot="0" flipH="false" flipV="false">
            <a:off x="762000" y="5461000"/>
            <a:ext cx="10668000" cy="8128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20" id="20"/>
          <p:cNvSpPr/>
          <p:nvPr/>
        </p:nvSpPr>
        <p:spPr>
          <a:xfrm rot="0" flipH="false" flipV="false">
            <a:off x="952500" y="5613400"/>
            <a:ext cx="10287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C2410C"/>
                </a:solidFill>
                <a:latin typeface="Noto Sans SC"/>
                <a:ea typeface="Noto Sans SC"/>
                <a:cs typeface="Noto Sans SC"/>
                <a:sym typeface="Noto Sans SC"/>
              </a:rPr>
              <a:t>💡 核心洞察：</a:t>
            </a:r>
            <a:r>
              <a:rPr lang="en-US" b="false" i="false" strike="noStrike" u="none" sz="1500">
                <a:solidFill>
                  <a:srgbClr val="374151"/>
                </a:solidFill>
                <a:latin typeface="Noto Sans SC"/>
                <a:ea typeface="Noto Sans SC"/>
                <a:cs typeface="Noto Sans SC"/>
                <a:sym typeface="Noto Sans SC"/>
              </a:rPr>
              <a:t>老年期的认知变化并非“单向衰退”，而是一种“能力重组”。理解并接纳这些差异，用耐心和合适的方式与长辈沟通，是给予他们最好的心理支持。</a:t>
            </a:r>
            <a:endParaRPr lang="en-US" sz="1100"/>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情绪与人格特点</a:t>
            </a:r>
            <a:endParaRPr lang="en-US" sz="1100"/>
          </a:p>
        </p:txBody>
      </p:sp>
      <p:sp>
        <p:nvSpPr>
          <p:cNvPr name="AutoShape 4" id="4"/>
          <p:cNvSpPr/>
          <p:nvPr/>
        </p:nvSpPr>
        <p:spPr>
          <a:xfrm rot="0" flipH="false" flipV="false">
            <a:off x="762000" y="1651000"/>
            <a:ext cx="5207000" cy="4572000"/>
          </a:xfrm>
          <a:prstGeom prst="roundRect">
            <a:avLst>
              <a:gd name="adj" fmla="val 0"/>
            </a:avLst>
          </a:prstGeom>
          <a:solidFill>
            <a:srgbClr val="FFFFFF">
              <a:alpha val="6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9050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01 情绪特点</a:t>
            </a:r>
            <a:endParaRPr lang="en-US" sz="1100"/>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667000"/>
            <a:ext cx="254000" cy="254000"/>
          </a:xfrm>
          <a:prstGeom prst="rect">
            <a:avLst/>
          </a:prstGeom>
        </p:spPr>
      </p:pic>
      <p:sp>
        <p:nvSpPr>
          <p:cNvPr name="AutoShape 7" id="7"/>
          <p:cNvSpPr/>
          <p:nvPr/>
        </p:nvSpPr>
        <p:spPr>
          <a:xfrm rot="0" flipH="false" flipV="false">
            <a:off x="1397000" y="2641600"/>
            <a:ext cx="44450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体验深刻且持久：</a:t>
            </a:r>
            <a:r>
              <a:rPr lang="en-US" b="false" i="false" strike="noStrike" u="none" sz="1400">
                <a:solidFill>
                  <a:srgbClr val="4B5563"/>
                </a:solidFill>
                <a:latin typeface="Noto Sans SC"/>
                <a:ea typeface="Noto Sans SC"/>
                <a:cs typeface="Noto Sans SC"/>
                <a:sym typeface="Noto Sans SC"/>
              </a:rPr>
              <a:t>对情绪的感知更敏锐强烈，且消退缓慢，不易快速平复，常沉浸在某种情绪氛围中。</a:t>
            </a:r>
            <a:endParaRPr lang="en-US" sz="1100"/>
          </a:p>
        </p:txBody>
      </p:sp>
      <p:pic>
        <p:nvPicPr>
          <p:cNvPr name="Picture 8" id="8"/>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1016000" y="3492500"/>
            <a:ext cx="254000" cy="254000"/>
          </a:xfrm>
          <a:prstGeom prst="rect">
            <a:avLst/>
          </a:prstGeom>
        </p:spPr>
      </p:pic>
      <p:sp>
        <p:nvSpPr>
          <p:cNvPr name="AutoShape 9" id="9"/>
          <p:cNvSpPr/>
          <p:nvPr/>
        </p:nvSpPr>
        <p:spPr>
          <a:xfrm rot="0" flipH="false" flipV="false">
            <a:off x="1397000" y="3467100"/>
            <a:ext cx="44450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调节能力有所下降：</a:t>
            </a:r>
            <a:r>
              <a:rPr lang="en-US" b="false" i="false" strike="noStrike" u="none" sz="1400">
                <a:solidFill>
                  <a:srgbClr val="4B5563"/>
                </a:solidFill>
                <a:latin typeface="Noto Sans SC"/>
                <a:ea typeface="Noto Sans SC"/>
                <a:cs typeface="Noto Sans SC"/>
                <a:sym typeface="Noto Sans SC"/>
              </a:rPr>
              <a:t>面对负面事件或压力时，自我调节与情绪恢复的周期变长，更容易陷入情绪低谷难以自拔。</a:t>
            </a:r>
            <a:endParaRPr lang="en-US" sz="1100"/>
          </a:p>
        </p:txBody>
      </p:sp>
      <p:pic>
        <p:nvPicPr>
          <p:cNvPr name="Picture 10" id="10"/>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318000"/>
            <a:ext cx="254000" cy="254000"/>
          </a:xfrm>
          <a:prstGeom prst="rect">
            <a:avLst/>
          </a:prstGeom>
        </p:spPr>
      </p:pic>
      <p:sp>
        <p:nvSpPr>
          <p:cNvPr name="AutoShape 11" id="11"/>
          <p:cNvSpPr/>
          <p:nvPr/>
        </p:nvSpPr>
        <p:spPr>
          <a:xfrm rot="0" flipH="false" flipV="false">
            <a:off x="1397000" y="4292600"/>
            <a:ext cx="44450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易滋生消极情绪：</a:t>
            </a:r>
            <a:r>
              <a:rPr lang="en-US" b="false" i="false" strike="noStrike" u="none" sz="1400">
                <a:solidFill>
                  <a:srgbClr val="4B5563"/>
                </a:solidFill>
                <a:latin typeface="Noto Sans SC"/>
                <a:ea typeface="Noto Sans SC"/>
                <a:cs typeface="Noto Sans SC"/>
                <a:sym typeface="Noto Sans SC"/>
              </a:rPr>
              <a:t>孤独感、失落感时常相伴，焦虑、抑郁等情绪问题的发生率也相对较高，需要更多情感关怀。</a:t>
            </a:r>
            <a:endParaRPr lang="en-US" sz="1100"/>
          </a:p>
        </p:txBody>
      </p:sp>
      <p:pic>
        <p:nvPicPr>
          <p:cNvPr name="Picture 12" id="12"/>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1016000" y="5143500"/>
            <a:ext cx="254000" cy="254000"/>
          </a:xfrm>
          <a:prstGeom prst="rect">
            <a:avLst/>
          </a:prstGeom>
        </p:spPr>
      </p:pic>
      <p:sp>
        <p:nvSpPr>
          <p:cNvPr name="AutoShape 13" id="13"/>
          <p:cNvSpPr/>
          <p:nvPr/>
        </p:nvSpPr>
        <p:spPr>
          <a:xfrm rot="0" flipH="false" flipV="false">
            <a:off x="1397000" y="5118100"/>
            <a:ext cx="44450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怀旧情怀尤为浓厚：</a:t>
            </a:r>
            <a:r>
              <a:rPr lang="en-US" b="false" i="false" strike="noStrike" u="none" sz="1400">
                <a:solidFill>
                  <a:srgbClr val="4B5563"/>
                </a:solidFill>
                <a:latin typeface="Noto Sans SC"/>
                <a:ea typeface="Noto Sans SC"/>
                <a:cs typeface="Noto Sans SC"/>
                <a:sym typeface="Noto Sans SC"/>
              </a:rPr>
              <a:t>倾向于回忆过往的美好时光，对旧物、旧事和故人有着强烈的情感联结，以此获得心理慰藉。</a:t>
            </a:r>
            <a:endParaRPr lang="en-US" sz="1100"/>
          </a:p>
        </p:txBody>
      </p:sp>
      <p:sp>
        <p:nvSpPr>
          <p:cNvPr name="AutoShape 14" id="14"/>
          <p:cNvSpPr/>
          <p:nvPr/>
        </p:nvSpPr>
        <p:spPr>
          <a:xfrm rot="0" flipH="false" flipV="false">
            <a:off x="6223000" y="1651000"/>
            <a:ext cx="5207000" cy="4572000"/>
          </a:xfrm>
          <a:prstGeom prst="roundRect">
            <a:avLst>
              <a:gd name="adj" fmla="val 0"/>
            </a:avLst>
          </a:prstGeom>
          <a:solidFill>
            <a:srgbClr val="FFFFFF">
              <a:alpha val="6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15" id="15"/>
          <p:cNvSpPr/>
          <p:nvPr/>
        </p:nvSpPr>
        <p:spPr>
          <a:xfrm rot="0" flipH="false" flipV="false">
            <a:off x="6477000" y="19050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02 人格特点</a:t>
            </a:r>
            <a:endParaRPr lang="en-US" sz="1100"/>
          </a:p>
        </p:txBody>
      </p:sp>
      <p:sp>
        <p:nvSpPr>
          <p:cNvPr name="AutoShape 16" id="16"/>
          <p:cNvSpPr/>
          <p:nvPr/>
        </p:nvSpPr>
        <p:spPr>
          <a:xfrm rot="0" flipH="false" flipV="false">
            <a:off x="6477000" y="2667000"/>
            <a:ext cx="4699000" cy="1397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667500" y="2857500"/>
            <a:ext cx="279400" cy="279400"/>
          </a:xfrm>
          <a:prstGeom prst="rect">
            <a:avLst/>
          </a:prstGeom>
        </p:spPr>
      </p:pic>
      <p:sp>
        <p:nvSpPr>
          <p:cNvPr name="AutoShape 18" id="18"/>
          <p:cNvSpPr/>
          <p:nvPr/>
        </p:nvSpPr>
        <p:spPr>
          <a:xfrm rot="0" flipH="false" flipV="false">
            <a:off x="7048500" y="2819400"/>
            <a:ext cx="41275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374151"/>
                </a:solidFill>
                <a:latin typeface="Noto Sans SC"/>
                <a:ea typeface="Noto Sans SC"/>
                <a:cs typeface="Noto Sans SC"/>
                <a:sym typeface="Noto Sans SC"/>
              </a:rPr>
              <a:t>人格具有相对稳定性</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老年期的人格并非完全重塑，年轻时的核心性格特质会持续延续，构成其稳定的人格底色，这是我们理解老人行为模式与处事风格的重要基础。</a:t>
            </a:r>
            <a:endParaRPr lang="en-US" sz="1100"/>
          </a:p>
        </p:txBody>
      </p:sp>
      <p:sp>
        <p:nvSpPr>
          <p:cNvPr name="AutoShape 19" id="19"/>
          <p:cNvSpPr/>
          <p:nvPr/>
        </p:nvSpPr>
        <p:spPr>
          <a:xfrm rot="0" flipH="false" flipV="false">
            <a:off x="6477000" y="4254500"/>
            <a:ext cx="4699000" cy="1714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0" id="20"/>
          <p:cNvPicPr>
            <a:picLocks noChangeAspect="true"/>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0" flipH="false" flipV="false">
            <a:off x="6667500" y="4445000"/>
            <a:ext cx="279400" cy="279400"/>
          </a:xfrm>
          <a:prstGeom prst="rect">
            <a:avLst/>
          </a:prstGeom>
        </p:spPr>
      </p:pic>
      <p:sp>
        <p:nvSpPr>
          <p:cNvPr name="AutoShape 21" id="21"/>
          <p:cNvSpPr/>
          <p:nvPr/>
        </p:nvSpPr>
        <p:spPr>
          <a:xfrm rot="0" flipH="false" flipV="false">
            <a:off x="7048500" y="4406900"/>
            <a:ext cx="4127500" cy="1460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374151"/>
                </a:solidFill>
                <a:latin typeface="Noto Sans SC"/>
                <a:ea typeface="Noto Sans SC"/>
                <a:cs typeface="Noto Sans SC"/>
                <a:sym typeface="Noto Sans SC"/>
              </a:rPr>
              <a:t>呈现双向发展的变化趋势</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一方面，岁月沉淀可能使其更成熟、包容与豁达；另一方面，受身体机能与社交圈变化影响，也可能表现出固执、刻板或自我中心的倾向，需要我们以更包容、理解的视角去接纳和沟通。</a:t>
            </a:r>
            <a:endParaRPr lang="en-US" sz="1100"/>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老年心理护理基本技术</a:t>
            </a:r>
            <a:endParaRPr lang="en-US" sz="1100"/>
          </a:p>
        </p:txBody>
      </p:sp>
      <p:sp>
        <p:nvSpPr>
          <p:cNvPr name="AutoShape 4" id="4"/>
          <p:cNvSpPr/>
          <p:nvPr/>
        </p:nvSpPr>
        <p:spPr>
          <a:xfrm rot="0" flipH="false" flipV="false">
            <a:off x="762000" y="1651000"/>
            <a:ext cx="10668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 核心能力构建 · 从“心”开始的沟通艺术</a:t>
            </a:r>
            <a:endParaRPr lang="en-US" sz="1100"/>
          </a:p>
        </p:txBody>
      </p:sp>
      <p:sp>
        <p:nvSpPr>
          <p:cNvPr name="AutoShape 5" id="5"/>
          <p:cNvSpPr/>
          <p:nvPr/>
        </p:nvSpPr>
        <p:spPr>
          <a:xfrm rot="0" flipH="false" flipV="false">
            <a:off x="762000" y="2286000"/>
            <a:ext cx="10668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600">
                <a:solidFill>
                  <a:srgbClr val="374151"/>
                </a:solidFill>
                <a:latin typeface="Noto Sans SC"/>
                <a:ea typeface="Noto Sans SC"/>
                <a:cs typeface="Noto Sans SC"/>
                <a:sym typeface="Noto Sans SC"/>
              </a:rPr>
              <a:t>项目聚焦：老年心理护理沟通技术</a:t>
            </a:r>
            <a:endParaRPr lang="en-US" sz="1100"/>
          </a:p>
        </p:txBody>
      </p:sp>
      <p:sp>
        <p:nvSpPr>
          <p:cNvPr name="AutoShape 6" id="6"/>
          <p:cNvSpPr/>
          <p:nvPr/>
        </p:nvSpPr>
        <p:spPr>
          <a:xfrm rot="0" flipH="false" flipV="false">
            <a:off x="762000" y="31115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500">
                <a:solidFill>
                  <a:srgbClr val="4B5563"/>
                </a:solidFill>
                <a:latin typeface="Noto Sans SC"/>
                <a:ea typeface="Noto Sans SC"/>
                <a:cs typeface="Noto Sans SC"/>
                <a:sym typeface="Noto Sans SC"/>
              </a:rPr>
              <a:t>沟通是连接护患心灵的桥梁，是实施心理护理的前提。针对老年人的生理与心理特点，运用专业的沟通技巧，能有效缓解其孤独、焦虑等情绪，建立起彼此信任的照护关系，让心理支持真正落到实处。</a:t>
            </a:r>
            <a:endParaRPr lang="en-US" sz="1100"/>
          </a:p>
        </p:txBody>
      </p:sp>
      <p:sp>
        <p:nvSpPr>
          <p:cNvPr name="AutoShape 7" id="7"/>
          <p:cNvSpPr/>
          <p:nvPr/>
        </p:nvSpPr>
        <p:spPr>
          <a:xfrm rot="0" flipH="false" flipV="false">
            <a:off x="762000" y="4318000"/>
            <a:ext cx="3378200" cy="1905000"/>
          </a:xfrm>
          <a:prstGeom prst="roundRect">
            <a:avLst>
              <a:gd name="adj" fmla="val 0"/>
            </a:avLst>
          </a:prstGeom>
          <a:solidFill>
            <a:srgbClr val="FFF7ED">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8" id="8"/>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4546600"/>
            <a:ext cx="304800" cy="304800"/>
          </a:xfrm>
          <a:prstGeom prst="rect">
            <a:avLst/>
          </a:prstGeom>
        </p:spPr>
      </p:pic>
      <p:sp>
        <p:nvSpPr>
          <p:cNvPr name="AutoShape 9" id="9"/>
          <p:cNvSpPr/>
          <p:nvPr/>
        </p:nvSpPr>
        <p:spPr>
          <a:xfrm rot="0" flipH="false" flipV="false">
            <a:off x="1422400" y="45212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共情式倾听</a:t>
            </a:r>
            <a:endParaRPr lang="en-US" sz="1100"/>
          </a:p>
        </p:txBody>
      </p:sp>
      <p:sp>
        <p:nvSpPr>
          <p:cNvPr name="AutoShape 10" id="10"/>
          <p:cNvSpPr/>
          <p:nvPr/>
        </p:nvSpPr>
        <p:spPr>
          <a:xfrm rot="0" flipH="false" flipV="false">
            <a:off x="1016000" y="5016500"/>
            <a:ext cx="28702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放下主观判断，专注感受长者的情绪与需求，捕捉话语背后的情感，让老人在倾诉中感受到被重视与全然接纳。</a:t>
            </a:r>
            <a:endParaRPr lang="en-US" sz="1100"/>
          </a:p>
        </p:txBody>
      </p:sp>
      <p:sp>
        <p:nvSpPr>
          <p:cNvPr name="AutoShape 11" id="11"/>
          <p:cNvSpPr/>
          <p:nvPr/>
        </p:nvSpPr>
        <p:spPr>
          <a:xfrm rot="0" flipH="false" flipV="false">
            <a:off x="4406900" y="4318000"/>
            <a:ext cx="3378200" cy="1905000"/>
          </a:xfrm>
          <a:prstGeom prst="roundRect">
            <a:avLst>
              <a:gd name="adj" fmla="val 0"/>
            </a:avLst>
          </a:prstGeom>
          <a:solidFill>
            <a:srgbClr val="FFF7ED">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2" id="12"/>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4546600"/>
            <a:ext cx="304800" cy="304800"/>
          </a:xfrm>
          <a:prstGeom prst="rect">
            <a:avLst/>
          </a:prstGeom>
        </p:spPr>
      </p:pic>
      <p:sp>
        <p:nvSpPr>
          <p:cNvPr name="AutoShape 13" id="13"/>
          <p:cNvSpPr/>
          <p:nvPr/>
        </p:nvSpPr>
        <p:spPr>
          <a:xfrm rot="0" flipH="false" flipV="false">
            <a:off x="5067300" y="45212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温暖式表达</a:t>
            </a:r>
            <a:endParaRPr lang="en-US" sz="1100"/>
          </a:p>
        </p:txBody>
      </p:sp>
      <p:sp>
        <p:nvSpPr>
          <p:cNvPr name="AutoShape 14" id="14"/>
          <p:cNvSpPr/>
          <p:nvPr/>
        </p:nvSpPr>
        <p:spPr>
          <a:xfrm rot="0" flipH="false" flipV="false">
            <a:off x="4660900" y="5016500"/>
            <a:ext cx="28702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语速放缓、语调亲切温和，多用鼓励与安慰的词汇。配合微笑、点头等肢体语言，让沟通充满人情味，消解陌生与距离感。</a:t>
            </a:r>
            <a:endParaRPr lang="en-US" sz="1100"/>
          </a:p>
        </p:txBody>
      </p:sp>
      <p:sp>
        <p:nvSpPr>
          <p:cNvPr name="AutoShape 15" id="15"/>
          <p:cNvSpPr/>
          <p:nvPr/>
        </p:nvSpPr>
        <p:spPr>
          <a:xfrm rot="0" flipH="false" flipV="false">
            <a:off x="8051800" y="4318000"/>
            <a:ext cx="3378200" cy="1905000"/>
          </a:xfrm>
          <a:prstGeom prst="roundRect">
            <a:avLst>
              <a:gd name="adj" fmla="val 0"/>
            </a:avLst>
          </a:prstGeom>
          <a:solidFill>
            <a:srgbClr val="FFF7ED">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6" id="16"/>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4546600"/>
            <a:ext cx="304800" cy="304800"/>
          </a:xfrm>
          <a:prstGeom prst="rect">
            <a:avLst/>
          </a:prstGeom>
        </p:spPr>
      </p:pic>
      <p:sp>
        <p:nvSpPr>
          <p:cNvPr name="AutoShape 17" id="17"/>
          <p:cNvSpPr/>
          <p:nvPr/>
        </p:nvSpPr>
        <p:spPr>
          <a:xfrm rot="0" flipH="false" flipV="false">
            <a:off x="8712200" y="45212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陪伴式沟通</a:t>
            </a:r>
            <a:endParaRPr lang="en-US" sz="1100"/>
          </a:p>
        </p:txBody>
      </p:sp>
      <p:sp>
        <p:nvSpPr>
          <p:cNvPr name="AutoShape 18" id="18"/>
          <p:cNvSpPr/>
          <p:nvPr/>
        </p:nvSpPr>
        <p:spPr>
          <a:xfrm rot="0" flipH="false" flipV="false">
            <a:off x="8305800" y="5016500"/>
            <a:ext cx="28702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给予充足的交流时间，不打断、不催促。在耐心的陪伴中观察非语言信号，用真诚的态度建立起安全、持久的信任联结。</a:t>
            </a:r>
            <a:endParaRPr lang="en-US" sz="1100"/>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沟通的重要性：心灵的桥梁</a:t>
            </a:r>
            <a:endParaRPr lang="en-US" sz="1100"/>
          </a:p>
        </p:txBody>
      </p:sp>
      <p:pic>
        <p:nvPicPr>
          <p:cNvPr name="Picture 4" id="4"/>
          <p:cNvPicPr>
            <a:picLocks noChangeAspect="true"/>
          </p:cNvPicPr>
          <p:nvPr/>
        </p:nvPicPr>
        <p:blipFill>
          <a:blip r:embed="rId3"/>
          <a:srcRect l="0" r="0" t="97" b="97"/>
          <a:stretch>
            <a:fillRect/>
          </a:stretch>
        </p:blipFill>
        <p:spPr>
          <a:xfrm rot="0" flipH="false" flipV="false">
            <a:off x="762000" y="1905000"/>
            <a:ext cx="4318000" cy="2425700"/>
          </a:xfrm>
          <a:prstGeom prst="roundRect">
            <a:avLst>
              <a:gd name="adj" fmla="val 6282"/>
            </a:avLst>
          </a:prstGeom>
          <a:noFill/>
          <a:ln w="25400" cmpd="sng" cap="flat">
            <a:noFill/>
            <a:prstDash val="solid"/>
            <a:round/>
          </a:ln>
          <a:effectLst>
            <a:outerShdw dir="2700000" dist="50800" blurRad="152400" algn="tl" rotWithShape="false">
              <a:srgbClr val="000000">
                <a:alpha val="10000"/>
              </a:srgbClr>
            </a:outerShdw>
          </a:effectLst>
        </p:spPr>
      </p:pic>
      <p:sp>
        <p:nvSpPr>
          <p:cNvPr name="AutoShape 5" id="5"/>
          <p:cNvSpPr/>
          <p:nvPr/>
        </p:nvSpPr>
        <p:spPr>
          <a:xfrm rot="0" flipH="false" flipV="false">
            <a:off x="762000" y="4572000"/>
            <a:ext cx="43180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“倾听是沟通的开始，理解是关爱的基石。在养老服务中，沟通不仅是信息的传递，更是心灵的照护与陪伴，让长者在交流中感受到尊重与温暖。”</a:t>
            </a:r>
            <a:endParaRPr lang="en-US" sz="1100"/>
          </a:p>
        </p:txBody>
      </p:sp>
      <p:sp>
        <p:nvSpPr>
          <p:cNvPr name="AutoShape 6" id="6"/>
          <p:cNvSpPr/>
          <p:nvPr/>
        </p:nvSpPr>
        <p:spPr>
          <a:xfrm rot="0" flipH="false" flipV="false">
            <a:off x="5461000" y="1905000"/>
            <a:ext cx="3111500" cy="1714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651500" y="2133600"/>
            <a:ext cx="279400" cy="279400"/>
          </a:xfrm>
          <a:prstGeom prst="rect">
            <a:avLst/>
          </a:prstGeom>
        </p:spPr>
      </p:pic>
      <p:sp>
        <p:nvSpPr>
          <p:cNvPr name="AutoShape 8" id="8"/>
          <p:cNvSpPr/>
          <p:nvPr/>
        </p:nvSpPr>
        <p:spPr>
          <a:xfrm rot="0" flipH="false" flipV="false">
            <a:off x="6032500" y="2108200"/>
            <a:ext cx="2540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01 建立信任</a:t>
            </a:r>
            <a:endParaRPr lang="en-US" sz="1100"/>
          </a:p>
        </p:txBody>
      </p:sp>
      <p:sp>
        <p:nvSpPr>
          <p:cNvPr name="AutoShape 9" id="9"/>
          <p:cNvSpPr/>
          <p:nvPr/>
        </p:nvSpPr>
        <p:spPr>
          <a:xfrm rot="0" flipH="false" flipV="false">
            <a:off x="5651500" y="2565400"/>
            <a:ext cx="27305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374151"/>
                </a:solidFill>
                <a:latin typeface="Noto Sans SC"/>
                <a:ea typeface="Noto Sans SC"/>
                <a:cs typeface="Noto Sans SC"/>
                <a:sym typeface="Noto Sans SC"/>
              </a:rPr>
              <a:t>沟通是构建信任的基石，它能消除长者的陌生感与防备心，为后续的照护服务奠定充满安全感的情感基础。</a:t>
            </a:r>
            <a:endParaRPr lang="en-US" sz="1100"/>
          </a:p>
        </p:txBody>
      </p:sp>
      <p:sp>
        <p:nvSpPr>
          <p:cNvPr name="AutoShape 10" id="10"/>
          <p:cNvSpPr/>
          <p:nvPr/>
        </p:nvSpPr>
        <p:spPr>
          <a:xfrm rot="0" flipH="false" flipV="false">
            <a:off x="8699500" y="1905000"/>
            <a:ext cx="3111500" cy="1714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8890000" y="2133600"/>
            <a:ext cx="279400" cy="279400"/>
          </a:xfrm>
          <a:prstGeom prst="rect">
            <a:avLst/>
          </a:prstGeom>
        </p:spPr>
      </p:pic>
      <p:sp>
        <p:nvSpPr>
          <p:cNvPr name="AutoShape 12" id="12"/>
          <p:cNvSpPr/>
          <p:nvPr/>
        </p:nvSpPr>
        <p:spPr>
          <a:xfrm rot="0" flipH="false" flipV="false">
            <a:off x="9271000" y="2108200"/>
            <a:ext cx="2540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02 洞悉需求</a:t>
            </a:r>
            <a:endParaRPr lang="en-US" sz="1100"/>
          </a:p>
        </p:txBody>
      </p:sp>
      <p:sp>
        <p:nvSpPr>
          <p:cNvPr name="AutoShape 13" id="13"/>
          <p:cNvSpPr/>
          <p:nvPr/>
        </p:nvSpPr>
        <p:spPr>
          <a:xfrm rot="0" flipH="false" flipV="false">
            <a:off x="8890000" y="2565400"/>
            <a:ext cx="27305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374151"/>
                </a:solidFill>
                <a:latin typeface="Noto Sans SC"/>
                <a:ea typeface="Noto Sans SC"/>
                <a:cs typeface="Noto Sans SC"/>
                <a:sym typeface="Noto Sans SC"/>
              </a:rPr>
              <a:t>通过深度的对话与积极倾听，才能真正读懂长者的内心世界，捕捉到他们未被言说的真实需求与渴望。</a:t>
            </a:r>
            <a:endParaRPr lang="en-US" sz="1100"/>
          </a:p>
        </p:txBody>
      </p:sp>
      <p:sp>
        <p:nvSpPr>
          <p:cNvPr name="AutoShape 14" id="14"/>
          <p:cNvSpPr/>
          <p:nvPr/>
        </p:nvSpPr>
        <p:spPr>
          <a:xfrm rot="0" flipH="false" flipV="false">
            <a:off x="5461000" y="3937000"/>
            <a:ext cx="3111500" cy="1714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5651500" y="4165600"/>
            <a:ext cx="279400" cy="279400"/>
          </a:xfrm>
          <a:prstGeom prst="rect">
            <a:avLst/>
          </a:prstGeom>
        </p:spPr>
      </p:pic>
      <p:sp>
        <p:nvSpPr>
          <p:cNvPr name="AutoShape 16" id="16"/>
          <p:cNvSpPr/>
          <p:nvPr/>
        </p:nvSpPr>
        <p:spPr>
          <a:xfrm rot="0" flipH="false" flipV="false">
            <a:off x="6032500" y="4140200"/>
            <a:ext cx="2540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03 情感支持</a:t>
            </a:r>
            <a:endParaRPr lang="en-US" sz="1100"/>
          </a:p>
        </p:txBody>
      </p:sp>
      <p:sp>
        <p:nvSpPr>
          <p:cNvPr name="AutoShape 17" id="17"/>
          <p:cNvSpPr/>
          <p:nvPr/>
        </p:nvSpPr>
        <p:spPr>
          <a:xfrm rot="0" flipH="false" flipV="false">
            <a:off x="5651500" y="4597400"/>
            <a:ext cx="27305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374151"/>
                </a:solidFill>
                <a:latin typeface="Noto Sans SC"/>
                <a:ea typeface="Noto Sans SC"/>
                <a:cs typeface="Noto Sans SC"/>
                <a:sym typeface="Noto Sans SC"/>
              </a:rPr>
              <a:t>有效的沟通本身就是一种心理慰藉，耐心的回应能缓解长者的孤独感，给予他们最温暖的情感支撑。</a:t>
            </a:r>
            <a:endParaRPr lang="en-US" sz="1100"/>
          </a:p>
        </p:txBody>
      </p:sp>
      <p:sp>
        <p:nvSpPr>
          <p:cNvPr name="AutoShape 18" id="18"/>
          <p:cNvSpPr/>
          <p:nvPr/>
        </p:nvSpPr>
        <p:spPr>
          <a:xfrm rot="0" flipH="false" flipV="false">
            <a:off x="8699500" y="3937000"/>
            <a:ext cx="3111500" cy="1714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9" id="19"/>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0" flipH="false" flipV="false">
            <a:off x="8890000" y="4165600"/>
            <a:ext cx="279400" cy="279400"/>
          </a:xfrm>
          <a:prstGeom prst="rect">
            <a:avLst/>
          </a:prstGeom>
        </p:spPr>
      </p:pic>
      <p:sp>
        <p:nvSpPr>
          <p:cNvPr name="AutoShape 20" id="20"/>
          <p:cNvSpPr/>
          <p:nvPr/>
        </p:nvSpPr>
        <p:spPr>
          <a:xfrm rot="0" flipH="false" flipV="false">
            <a:off x="9271000" y="4140200"/>
            <a:ext cx="2540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04 评估干预</a:t>
            </a:r>
            <a:endParaRPr lang="en-US" sz="1100"/>
          </a:p>
        </p:txBody>
      </p:sp>
      <p:sp>
        <p:nvSpPr>
          <p:cNvPr name="AutoShape 21" id="21"/>
          <p:cNvSpPr/>
          <p:nvPr/>
        </p:nvSpPr>
        <p:spPr>
          <a:xfrm rot="0" flipH="false" flipV="false">
            <a:off x="8890000" y="4597400"/>
            <a:ext cx="27305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374151"/>
                </a:solidFill>
                <a:latin typeface="Noto Sans SC"/>
                <a:ea typeface="Noto Sans SC"/>
                <a:cs typeface="Noto Sans SC"/>
                <a:sym typeface="Noto Sans SC"/>
              </a:rPr>
              <a:t>顺畅的沟通是进行专业心理评估的前提，也是制定个性化照护方案与实施有效心理干预的关键。</a:t>
            </a:r>
            <a:endParaRPr lang="en-US" sz="1100"/>
          </a:p>
        </p:txBody>
      </p:sp>
      <p:sp>
        <p:nvSpPr>
          <p:cNvPr name="AutoShape 22" id="22"/>
          <p:cNvSpPr/>
          <p:nvPr/>
        </p:nvSpPr>
        <p:spPr>
          <a:xfrm rot="0" flipH="false" flipV="false">
            <a:off x="762000" y="6070600"/>
            <a:ext cx="10668000" cy="381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400">
                <a:solidFill>
                  <a:srgbClr val="F97316"/>
                </a:solidFill>
                <a:latin typeface="Noto Sans SC"/>
                <a:ea typeface="Noto Sans SC"/>
                <a:cs typeface="Noto Sans SC"/>
                <a:sym typeface="Noto Sans SC"/>
              </a:rPr>
              <a:t>—— 用心沟通，让每一次对话都成为连接心灵的纽带，守护长者的精神家园 ——</a:t>
            </a:r>
            <a:endParaRPr lang="en-US" sz="1100"/>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沟通技巧：非语言沟通</a:t>
            </a:r>
            <a:endParaRPr lang="en-US" sz="1100"/>
          </a:p>
        </p:txBody>
      </p:sp>
      <p:pic>
        <p:nvPicPr>
          <p:cNvPr name="Picture 4" id="4"/>
          <p:cNvPicPr>
            <a:picLocks noChangeAspect="true"/>
          </p:cNvPicPr>
          <p:nvPr/>
        </p:nvPicPr>
        <p:blipFill>
          <a:blip r:embed="rId3"/>
          <a:srcRect l="1545" r="1545" t="0" b="0"/>
          <a:stretch>
            <a:fillRect/>
          </a:stretch>
        </p:blipFill>
        <p:spPr>
          <a:xfrm rot="0" flipH="false" flipV="false">
            <a:off x="762000" y="1905000"/>
            <a:ext cx="4064000" cy="2794000"/>
          </a:xfrm>
          <a:prstGeom prst="roundRect">
            <a:avLst>
              <a:gd name="adj" fmla="val 7272"/>
            </a:avLst>
          </a:prstGeom>
          <a:noFill/>
          <a:ln w="25400" cmpd="sng" cap="flat">
            <a:noFill/>
            <a:prstDash val="solid"/>
            <a:round/>
          </a:ln>
          <a:effectLst>
            <a:outerShdw dir="2700000" dist="101600" blurRad="254000" algn="tl" rotWithShape="false">
              <a:srgbClr val="9A3412">
                <a:alpha val="12000"/>
              </a:srgbClr>
            </a:outerShdw>
          </a:effectLst>
        </p:spPr>
      </p:pic>
      <p:sp>
        <p:nvSpPr>
          <p:cNvPr name="AutoShape 5" id="5"/>
          <p:cNvSpPr/>
          <p:nvPr/>
        </p:nvSpPr>
        <p:spPr>
          <a:xfrm rot="0" flipH="false" flipV="false">
            <a:off x="762000" y="5016500"/>
            <a:ext cx="4064000" cy="1016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false" i="true" strike="noStrike" u="none" sz="1400">
                <a:solidFill>
                  <a:srgbClr val="6B7280"/>
                </a:solidFill>
                <a:latin typeface="Noto Sans SC"/>
                <a:ea typeface="Noto Sans SC"/>
                <a:cs typeface="Noto Sans SC"/>
                <a:sym typeface="Noto Sans SC"/>
              </a:rPr>
              <a:t>“有时去治愈，常常去帮助，总是去安慰。”</a:t>
            </a:r>
            <a:r>
              <a:rPr lang="en-US" b="false" i="true" strike="noStrike" u="none" sz="1400">
                <a:solidFill>
                  <a:srgbClr val="6B7280"/>
                </a:solidFill>
                <a:latin typeface="Noto Sans SC"/>
                <a:ea typeface="Noto Sans SC"/>
                <a:cs typeface="Noto Sans SC"/>
                <a:sym typeface="Noto Sans SC"/>
              </a:rPr>
              <a:t/>
            </a:r>
            <a:br>
              <a:rPr lang="en-US" b="false" i="true" strike="noStrike" u="none" sz="1400">
                <a:solidFill>
                  <a:srgbClr val="6B7280"/>
                </a:solidFill>
                <a:latin typeface="Noto Sans SC"/>
                <a:ea typeface="Noto Sans SC"/>
                <a:cs typeface="Noto Sans SC"/>
                <a:sym typeface="Noto Sans SC"/>
              </a:rPr>
            </a:br>
            <a:r>
              <a:rPr lang="en-US" b="false" i="true" strike="noStrike" u="none" sz="1400">
                <a:solidFill>
                  <a:srgbClr val="6B7280"/>
                </a:solidFill>
                <a:latin typeface="Noto Sans SC"/>
                <a:ea typeface="Noto Sans SC"/>
                <a:cs typeface="Noto Sans SC"/>
                <a:sym typeface="Noto Sans SC"/>
              </a:rPr>
              <a:t>无声的关怀，是沟通中最温柔的语言。</a:t>
            </a:r>
            <a:endParaRPr lang="en-US" sz="1100"/>
          </a:p>
        </p:txBody>
      </p:sp>
      <p:sp>
        <p:nvSpPr>
          <p:cNvPr name="AutoShape 6" id="6"/>
          <p:cNvSpPr/>
          <p:nvPr/>
        </p:nvSpPr>
        <p:spPr>
          <a:xfrm rot="0" flipH="false" flipV="false">
            <a:off x="5334000" y="1905000"/>
            <a:ext cx="6223000" cy="1206500"/>
          </a:xfrm>
          <a:prstGeom prst="roundRect">
            <a:avLst>
              <a:gd name="adj" fmla="val 0"/>
            </a:avLst>
          </a:prstGeom>
          <a:solidFill>
            <a:srgbClr val="F97316">
              <a:alpha val="7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562600" y="2133600"/>
            <a:ext cx="406400" cy="406400"/>
          </a:xfrm>
          <a:prstGeom prst="rect">
            <a:avLst/>
          </a:prstGeom>
        </p:spPr>
      </p:pic>
      <p:sp>
        <p:nvSpPr>
          <p:cNvPr name="AutoShape 8" id="8"/>
          <p:cNvSpPr/>
          <p:nvPr/>
        </p:nvSpPr>
        <p:spPr>
          <a:xfrm rot="0" flipH="false" flipV="false">
            <a:off x="6096000" y="2057400"/>
            <a:ext cx="5334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体态语言：传递专注与尊重</a:t>
            </a:r>
            <a:endParaRPr lang="en-US" sz="1100"/>
          </a:p>
        </p:txBody>
      </p:sp>
      <p:sp>
        <p:nvSpPr>
          <p:cNvPr name="AutoShape 9" id="9"/>
          <p:cNvSpPr/>
          <p:nvPr/>
        </p:nvSpPr>
        <p:spPr>
          <a:xfrm rot="0" flipH="false" flipV="false">
            <a:off x="6096000" y="2463800"/>
            <a:ext cx="5334000" cy="5588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保持身体微微前倾，始终面向老人，眼神专注且自然，让老人感受到被倾听和重视，而非敷衍。</a:t>
            </a:r>
            <a:endParaRPr lang="en-US" sz="1100"/>
          </a:p>
        </p:txBody>
      </p:sp>
      <p:sp>
        <p:nvSpPr>
          <p:cNvPr name="AutoShape 10" id="10"/>
          <p:cNvSpPr/>
          <p:nvPr/>
        </p:nvSpPr>
        <p:spPr>
          <a:xfrm rot="0" flipH="false" flipV="false">
            <a:off x="5334000" y="3365500"/>
            <a:ext cx="6223000" cy="1206500"/>
          </a:xfrm>
          <a:prstGeom prst="roundRect">
            <a:avLst>
              <a:gd name="adj" fmla="val 0"/>
            </a:avLst>
          </a:prstGeom>
          <a:solidFill>
            <a:srgbClr val="F97316">
              <a:alpha val="7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5562600" y="3594100"/>
            <a:ext cx="406400" cy="406400"/>
          </a:xfrm>
          <a:prstGeom prst="rect">
            <a:avLst/>
          </a:prstGeom>
        </p:spPr>
      </p:pic>
      <p:sp>
        <p:nvSpPr>
          <p:cNvPr name="AutoShape 12" id="12"/>
          <p:cNvSpPr/>
          <p:nvPr/>
        </p:nvSpPr>
        <p:spPr>
          <a:xfrm rot="0" flipH="false" flipV="false">
            <a:off x="6096000" y="3517900"/>
            <a:ext cx="5334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面部表情：流露真诚与亲切</a:t>
            </a:r>
            <a:endParaRPr lang="en-US" sz="1100"/>
          </a:p>
        </p:txBody>
      </p:sp>
      <p:sp>
        <p:nvSpPr>
          <p:cNvPr name="AutoShape 13" id="13"/>
          <p:cNvSpPr/>
          <p:nvPr/>
        </p:nvSpPr>
        <p:spPr>
          <a:xfrm rot="0" flipH="false" flipV="false">
            <a:off x="6096000" y="3924300"/>
            <a:ext cx="5334000" cy="5588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面带自然、放松的微笑，神情柔和亲切，用真诚的面部神态打破隔阂，让沟通在温暖的氛围中展开。</a:t>
            </a:r>
            <a:endParaRPr lang="en-US" sz="1100"/>
          </a:p>
        </p:txBody>
      </p:sp>
      <p:sp>
        <p:nvSpPr>
          <p:cNvPr name="AutoShape 14" id="14"/>
          <p:cNvSpPr/>
          <p:nvPr/>
        </p:nvSpPr>
        <p:spPr>
          <a:xfrm rot="0" flipH="false" flipV="false">
            <a:off x="5334000" y="4826000"/>
            <a:ext cx="6223000" cy="1206500"/>
          </a:xfrm>
          <a:prstGeom prst="roundRect">
            <a:avLst>
              <a:gd name="adj" fmla="val 0"/>
            </a:avLst>
          </a:prstGeom>
          <a:solidFill>
            <a:srgbClr val="F97316">
              <a:alpha val="7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5562600" y="5054600"/>
            <a:ext cx="406400" cy="406400"/>
          </a:xfrm>
          <a:prstGeom prst="rect">
            <a:avLst/>
          </a:prstGeom>
        </p:spPr>
      </p:pic>
      <p:sp>
        <p:nvSpPr>
          <p:cNvPr name="AutoShape 16" id="16"/>
          <p:cNvSpPr/>
          <p:nvPr/>
        </p:nvSpPr>
        <p:spPr>
          <a:xfrm rot="0" flipH="false" flipV="false">
            <a:off x="6096000" y="4978400"/>
            <a:ext cx="5334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肢体接触：传递温暖与支持</a:t>
            </a:r>
            <a:endParaRPr lang="en-US" sz="1100"/>
          </a:p>
        </p:txBody>
      </p:sp>
      <p:sp>
        <p:nvSpPr>
          <p:cNvPr name="AutoShape 17" id="17"/>
          <p:cNvSpPr/>
          <p:nvPr/>
        </p:nvSpPr>
        <p:spPr>
          <a:xfrm rot="0" flipH="false" flipV="false">
            <a:off x="6096000" y="5384800"/>
            <a:ext cx="5334000" cy="5588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在征得同意后，通过握手、轻拍肩膀或搀扶等动作，传递无声的关怀与安全感，拉近彼此的距离。</a:t>
            </a:r>
            <a:endParaRPr lang="en-US" sz="1100"/>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沟通技巧：语言沟通</a:t>
            </a:r>
            <a:endParaRPr lang="en-US" sz="1100"/>
          </a:p>
        </p:txBody>
      </p:sp>
      <p:sp>
        <p:nvSpPr>
          <p:cNvPr name="AutoShape 4" id="4"/>
          <p:cNvSpPr/>
          <p:nvPr/>
        </p:nvSpPr>
        <p:spPr>
          <a:xfrm rot="0" flipH="false" flipV="false">
            <a:off x="762000" y="1778000"/>
            <a:ext cx="3378200" cy="1905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52500" y="1968500"/>
            <a:ext cx="355600" cy="355600"/>
          </a:xfrm>
          <a:prstGeom prst="rect">
            <a:avLst/>
          </a:prstGeom>
        </p:spPr>
      </p:pic>
      <p:sp>
        <p:nvSpPr>
          <p:cNvPr name="AutoShape 6" id="6"/>
          <p:cNvSpPr/>
          <p:nvPr/>
        </p:nvSpPr>
        <p:spPr>
          <a:xfrm rot="0" flipH="false" flipV="false">
            <a:off x="1397000" y="19685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语速适中，清晰表达</a:t>
            </a:r>
            <a:endParaRPr lang="en-US" sz="1100"/>
          </a:p>
        </p:txBody>
      </p:sp>
      <p:sp>
        <p:nvSpPr>
          <p:cNvPr name="AutoShape 7" id="7"/>
          <p:cNvSpPr/>
          <p:nvPr/>
        </p:nvSpPr>
        <p:spPr>
          <a:xfrm rot="0" flipH="false" flipV="false">
            <a:off x="952500" y="2476500"/>
            <a:ext cx="2997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有意识放慢语速，确保吐字清晰、节奏舒缓。让老人有充足时间理解和消化信息，避免因过快的节奏造成理解障碍，让沟通更从容。</a:t>
            </a:r>
            <a:endParaRPr lang="en-US" sz="1100"/>
          </a:p>
        </p:txBody>
      </p:sp>
      <p:sp>
        <p:nvSpPr>
          <p:cNvPr name="AutoShape 8" id="8"/>
          <p:cNvSpPr/>
          <p:nvPr/>
        </p:nvSpPr>
        <p:spPr>
          <a:xfrm rot="0" flipH="false" flipV="false">
            <a:off x="4406900" y="1778000"/>
            <a:ext cx="3378200" cy="1905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597400" y="1968500"/>
            <a:ext cx="355600" cy="355600"/>
          </a:xfrm>
          <a:prstGeom prst="rect">
            <a:avLst/>
          </a:prstGeom>
        </p:spPr>
      </p:pic>
      <p:sp>
        <p:nvSpPr>
          <p:cNvPr name="AutoShape 10" id="10"/>
          <p:cNvSpPr/>
          <p:nvPr/>
        </p:nvSpPr>
        <p:spPr>
          <a:xfrm rot="0" flipH="false" flipV="false">
            <a:off x="5041900" y="19685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语调温和，态度亲切</a:t>
            </a:r>
            <a:endParaRPr lang="en-US" sz="1100"/>
          </a:p>
        </p:txBody>
      </p:sp>
      <p:sp>
        <p:nvSpPr>
          <p:cNvPr name="AutoShape 11" id="11"/>
          <p:cNvSpPr/>
          <p:nvPr/>
        </p:nvSpPr>
        <p:spPr>
          <a:xfrm rot="0" flipH="false" flipV="false">
            <a:off x="4597400" y="2476500"/>
            <a:ext cx="2997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保持语气温和亲切，摒弃生硬的命令式口吻。用平等、尊重的语气交流，传递出善意与关怀，让老人感受到被重视，建立温暖的沟通氛围。</a:t>
            </a:r>
            <a:endParaRPr lang="en-US" sz="1100"/>
          </a:p>
        </p:txBody>
      </p:sp>
      <p:sp>
        <p:nvSpPr>
          <p:cNvPr name="AutoShape 12" id="12"/>
          <p:cNvSpPr/>
          <p:nvPr/>
        </p:nvSpPr>
        <p:spPr>
          <a:xfrm rot="0" flipH="false" flipV="false">
            <a:off x="8051800" y="1778000"/>
            <a:ext cx="3378200" cy="1905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42300" y="1968500"/>
            <a:ext cx="355600" cy="355600"/>
          </a:xfrm>
          <a:prstGeom prst="rect">
            <a:avLst/>
          </a:prstGeom>
        </p:spPr>
      </p:pic>
      <p:sp>
        <p:nvSpPr>
          <p:cNvPr name="AutoShape 14" id="14"/>
          <p:cNvSpPr/>
          <p:nvPr/>
        </p:nvSpPr>
        <p:spPr>
          <a:xfrm rot="0" flipH="false" flipV="false">
            <a:off x="8686800" y="19685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用词通俗，拒绝晦涩</a:t>
            </a:r>
            <a:endParaRPr lang="en-US" sz="1100"/>
          </a:p>
        </p:txBody>
      </p:sp>
      <p:sp>
        <p:nvSpPr>
          <p:cNvPr name="AutoShape 15" id="15"/>
          <p:cNvSpPr/>
          <p:nvPr/>
        </p:nvSpPr>
        <p:spPr>
          <a:xfrm rot="0" flipH="false" flipV="false">
            <a:off x="8242300" y="2476500"/>
            <a:ext cx="2997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选用简单直白的日常词汇，避免使用专业术语、网络新词或生僻表达。用老人熟悉的语言沟通，确保信息传递的顺畅，减少理解隔阂。</a:t>
            </a:r>
            <a:endParaRPr lang="en-US" sz="1100"/>
          </a:p>
        </p:txBody>
      </p:sp>
      <p:sp>
        <p:nvSpPr>
          <p:cNvPr name="AutoShape 16" id="16"/>
          <p:cNvSpPr/>
          <p:nvPr/>
        </p:nvSpPr>
        <p:spPr>
          <a:xfrm rot="0" flipH="false" flipV="false">
            <a:off x="762000" y="4064000"/>
            <a:ext cx="5207000" cy="2032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952500" y="4254500"/>
            <a:ext cx="406400" cy="406400"/>
          </a:xfrm>
          <a:prstGeom prst="rect">
            <a:avLst/>
          </a:prstGeom>
        </p:spPr>
      </p:pic>
      <p:sp>
        <p:nvSpPr>
          <p:cNvPr name="AutoShape 18" id="18"/>
          <p:cNvSpPr/>
          <p:nvPr/>
        </p:nvSpPr>
        <p:spPr>
          <a:xfrm rot="0" flipH="false" flipV="false">
            <a:off x="1460500" y="4254500"/>
            <a:ext cx="431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耐心倾听，不打断不催促</a:t>
            </a:r>
            <a:endParaRPr lang="en-US" sz="1100"/>
          </a:p>
        </p:txBody>
      </p:sp>
      <p:sp>
        <p:nvSpPr>
          <p:cNvPr name="AutoShape 19" id="19"/>
          <p:cNvSpPr/>
          <p:nvPr/>
        </p:nvSpPr>
        <p:spPr>
          <a:xfrm rot="0" flipH="false" flipV="false">
            <a:off x="952500" y="4762500"/>
            <a:ext cx="47625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给予老人充分的表达时间，无论其表达是否流畅，都不随意打断或催促。专注的倾听不仅是对老人的尊重，更是了解其真实需求的前提，能让老人感受到被重视，从而更愿意敞开心扉。</a:t>
            </a:r>
            <a:endParaRPr lang="en-US" sz="1100"/>
          </a:p>
        </p:txBody>
      </p:sp>
      <p:sp>
        <p:nvSpPr>
          <p:cNvPr name="AutoShape 20" id="20"/>
          <p:cNvSpPr/>
          <p:nvPr/>
        </p:nvSpPr>
        <p:spPr>
          <a:xfrm rot="0" flipH="false" flipV="false">
            <a:off x="6223000" y="4064000"/>
            <a:ext cx="5207000" cy="2032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413500" y="4254500"/>
            <a:ext cx="406400" cy="406400"/>
          </a:xfrm>
          <a:prstGeom prst="rect">
            <a:avLst/>
          </a:prstGeom>
        </p:spPr>
      </p:pic>
      <p:sp>
        <p:nvSpPr>
          <p:cNvPr name="AutoShape 22" id="22"/>
          <p:cNvSpPr/>
          <p:nvPr/>
        </p:nvSpPr>
        <p:spPr>
          <a:xfrm rot="0" flipH="false" flipV="false">
            <a:off x="6921500" y="4254500"/>
            <a:ext cx="431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积极反馈，给予正向鼓励</a:t>
            </a:r>
            <a:endParaRPr lang="en-US" sz="1100"/>
          </a:p>
        </p:txBody>
      </p:sp>
      <p:sp>
        <p:nvSpPr>
          <p:cNvPr name="AutoShape 23" id="23"/>
          <p:cNvSpPr/>
          <p:nvPr/>
        </p:nvSpPr>
        <p:spPr>
          <a:xfrm rot="0" flipH="false" flipV="false">
            <a:off x="6413500" y="4762500"/>
            <a:ext cx="47625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在老人表达时，适时用“嗯”“我明白”“请继续说”等话语回应，并用点头、微笑等神态给予积极反馈。正向的鼓励能消除老人的表达顾虑，增强其表达意愿，让沟通始终保持轻松、温暖的节奏。</a:t>
            </a:r>
            <a:endParaRPr lang="en-US" sz="1100"/>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项目3：老年心理护理评估技术</a:t>
            </a:r>
            <a:endParaRPr lang="en-US" sz="1100"/>
          </a:p>
        </p:txBody>
      </p:sp>
      <p:sp>
        <p:nvSpPr>
          <p:cNvPr name="AutoShape 4" id="4"/>
          <p:cNvSpPr/>
          <p:nvPr/>
        </p:nvSpPr>
        <p:spPr>
          <a:xfrm rot="0" flipH="false" flipV="false">
            <a:off x="762000" y="1778000"/>
            <a:ext cx="5207000" cy="4064000"/>
          </a:xfrm>
          <a:prstGeom prst="roundRect">
            <a:avLst>
              <a:gd name="adj" fmla="val 0"/>
            </a:avLst>
          </a:prstGeom>
          <a:solidFill>
            <a:srgbClr val="FFFFFF">
              <a:alpha val="6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20320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01 评估的核心目的</a:t>
            </a:r>
            <a:endParaRPr lang="en-US" sz="1100"/>
          </a:p>
        </p:txBody>
      </p:sp>
      <p:sp>
        <p:nvSpPr>
          <p:cNvPr name="AutoShape 6" id="6"/>
          <p:cNvSpPr/>
          <p:nvPr/>
        </p:nvSpPr>
        <p:spPr>
          <a:xfrm rot="0" flipH="false" flipV="false">
            <a:off x="1016000" y="2730500"/>
            <a:ext cx="4699000" cy="952500"/>
          </a:xfrm>
          <a:prstGeom prst="roundRect">
            <a:avLst>
              <a:gd name="adj" fmla="val 0"/>
            </a:avLst>
          </a:prstGeom>
          <a:solidFill>
            <a:srgbClr val="F97316">
              <a:alpha val="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206500" y="2921000"/>
            <a:ext cx="355600" cy="355600"/>
          </a:xfrm>
          <a:prstGeom prst="rect">
            <a:avLst/>
          </a:prstGeom>
        </p:spPr>
      </p:pic>
      <p:sp>
        <p:nvSpPr>
          <p:cNvPr name="AutoShape 8" id="8"/>
          <p:cNvSpPr/>
          <p:nvPr/>
        </p:nvSpPr>
        <p:spPr>
          <a:xfrm rot="0" flipH="false" flipV="false">
            <a:off x="1714500" y="2819400"/>
            <a:ext cx="40005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374151"/>
                </a:solidFill>
                <a:latin typeface="Noto Sans SC"/>
                <a:ea typeface="Noto Sans SC"/>
                <a:cs typeface="Noto Sans SC"/>
                <a:sym typeface="Noto Sans SC"/>
              </a:rPr>
              <a:t>识别潜在隐患</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敏锐捕捉早期心理困扰与异常信号，及时发现情绪障碍或认知风险，做到早发现、早干预。</a:t>
            </a:r>
            <a:endParaRPr lang="en-US" sz="1100"/>
          </a:p>
        </p:txBody>
      </p:sp>
      <p:sp>
        <p:nvSpPr>
          <p:cNvPr name="AutoShape 9" id="9"/>
          <p:cNvSpPr/>
          <p:nvPr/>
        </p:nvSpPr>
        <p:spPr>
          <a:xfrm rot="0" flipH="false" flipV="false">
            <a:off x="1016000" y="3746500"/>
            <a:ext cx="4699000" cy="952500"/>
          </a:xfrm>
          <a:prstGeom prst="roundRect">
            <a:avLst>
              <a:gd name="adj" fmla="val 0"/>
            </a:avLst>
          </a:prstGeom>
          <a:solidFill>
            <a:srgbClr val="F97316">
              <a:alpha val="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1206500" y="3937000"/>
            <a:ext cx="355600" cy="355600"/>
          </a:xfrm>
          <a:prstGeom prst="rect">
            <a:avLst/>
          </a:prstGeom>
        </p:spPr>
      </p:pic>
      <p:sp>
        <p:nvSpPr>
          <p:cNvPr name="AutoShape 11" id="11"/>
          <p:cNvSpPr/>
          <p:nvPr/>
        </p:nvSpPr>
        <p:spPr>
          <a:xfrm rot="0" flipH="false" flipV="false">
            <a:off x="1714500" y="3835400"/>
            <a:ext cx="40005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374151"/>
                </a:solidFill>
                <a:latin typeface="Noto Sans SC"/>
                <a:ea typeface="Noto Sans SC"/>
                <a:cs typeface="Noto Sans SC"/>
                <a:sym typeface="Noto Sans SC"/>
              </a:rPr>
              <a:t>定制照护方案</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基于评估结果，为长者量身打造个性化的心理疏导与照护计划，确保干预措施精准有效。</a:t>
            </a:r>
            <a:endParaRPr lang="en-US" sz="1100"/>
          </a:p>
        </p:txBody>
      </p:sp>
      <p:sp>
        <p:nvSpPr>
          <p:cNvPr name="AutoShape 12" id="12"/>
          <p:cNvSpPr/>
          <p:nvPr/>
        </p:nvSpPr>
        <p:spPr>
          <a:xfrm rot="0" flipH="false" flipV="false">
            <a:off x="1016000" y="4762500"/>
            <a:ext cx="4699000" cy="952500"/>
          </a:xfrm>
          <a:prstGeom prst="roundRect">
            <a:avLst>
              <a:gd name="adj" fmla="val 0"/>
            </a:avLst>
          </a:prstGeom>
          <a:solidFill>
            <a:srgbClr val="F97316">
              <a:alpha val="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206500" y="4953000"/>
            <a:ext cx="355600" cy="355600"/>
          </a:xfrm>
          <a:prstGeom prst="rect">
            <a:avLst/>
          </a:prstGeom>
        </p:spPr>
      </p:pic>
      <p:sp>
        <p:nvSpPr>
          <p:cNvPr name="AutoShape 14" id="14"/>
          <p:cNvSpPr/>
          <p:nvPr/>
        </p:nvSpPr>
        <p:spPr>
          <a:xfrm rot="0" flipH="false" flipV="false">
            <a:off x="1714500" y="4851400"/>
            <a:ext cx="40005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374151"/>
                </a:solidFill>
                <a:latin typeface="Noto Sans SC"/>
                <a:ea typeface="Noto Sans SC"/>
                <a:cs typeface="Noto Sans SC"/>
                <a:sym typeface="Noto Sans SC"/>
              </a:rPr>
              <a:t>追踪干预成效</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定期复盘护理效果，科学量化心理状态的改善程度，为方案调整提供客观的数据支撑。</a:t>
            </a:r>
            <a:endParaRPr lang="en-US" sz="1100"/>
          </a:p>
        </p:txBody>
      </p:sp>
      <p:sp>
        <p:nvSpPr>
          <p:cNvPr name="AutoShape 15" id="15"/>
          <p:cNvSpPr/>
          <p:nvPr/>
        </p:nvSpPr>
        <p:spPr>
          <a:xfrm rot="0" flipH="false" flipV="false">
            <a:off x="6223000" y="1778000"/>
            <a:ext cx="5207000" cy="4064000"/>
          </a:xfrm>
          <a:prstGeom prst="roundRect">
            <a:avLst>
              <a:gd name="adj" fmla="val 0"/>
            </a:avLst>
          </a:prstGeom>
          <a:solidFill>
            <a:srgbClr val="FFFFFF">
              <a:alpha val="6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16" id="16"/>
          <p:cNvSpPr/>
          <p:nvPr/>
        </p:nvSpPr>
        <p:spPr>
          <a:xfrm rot="0" flipH="false" flipV="false">
            <a:off x="6477000" y="20320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02 评估的实施原则</a:t>
            </a:r>
            <a:endParaRPr lang="en-US" sz="1100"/>
          </a:p>
        </p:txBody>
      </p:sp>
      <p:sp>
        <p:nvSpPr>
          <p:cNvPr name="AutoShape 17" id="17"/>
          <p:cNvSpPr/>
          <p:nvPr/>
        </p:nvSpPr>
        <p:spPr>
          <a:xfrm rot="0" flipH="false" flipV="false">
            <a:off x="6477000" y="2730500"/>
            <a:ext cx="2286000" cy="1397000"/>
          </a:xfrm>
          <a:prstGeom prst="roundRect">
            <a:avLst>
              <a:gd name="adj" fmla="val 0"/>
            </a:avLst>
          </a:prstGeom>
          <a:solidFill>
            <a:srgbClr val="F97316">
              <a:alpha val="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8" id="18"/>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629400" y="2882900"/>
            <a:ext cx="304800" cy="304800"/>
          </a:xfrm>
          <a:prstGeom prst="rect">
            <a:avLst/>
          </a:prstGeom>
        </p:spPr>
      </p:pic>
      <p:sp>
        <p:nvSpPr>
          <p:cNvPr name="AutoShape 19" id="19"/>
          <p:cNvSpPr/>
          <p:nvPr/>
        </p:nvSpPr>
        <p:spPr>
          <a:xfrm rot="0" flipH="false" flipV="false">
            <a:off x="6985000" y="2857500"/>
            <a:ext cx="18415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500">
                <a:solidFill>
                  <a:srgbClr val="374151"/>
                </a:solidFill>
                <a:latin typeface="Noto Sans SC"/>
                <a:ea typeface="Noto Sans SC"/>
                <a:cs typeface="Noto Sans SC"/>
                <a:sym typeface="Noto Sans SC"/>
              </a:rPr>
              <a:t>多维综合评估</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4B5563"/>
                </a:solidFill>
                <a:latin typeface="Noto Sans SC"/>
                <a:ea typeface="Noto Sans SC"/>
                <a:cs typeface="Noto Sans SC"/>
                <a:sym typeface="Noto Sans SC"/>
              </a:rPr>
              <a:t>融合生理健康、心理情绪、社会支持及生活环境等多维度信息，全面系统地研判。</a:t>
            </a:r>
            <a:endParaRPr lang="en-US" sz="1100"/>
          </a:p>
        </p:txBody>
      </p:sp>
      <p:sp>
        <p:nvSpPr>
          <p:cNvPr name="AutoShape 20" id="20"/>
          <p:cNvSpPr/>
          <p:nvPr/>
        </p:nvSpPr>
        <p:spPr>
          <a:xfrm rot="0" flipH="false" flipV="false">
            <a:off x="8890000" y="2730500"/>
            <a:ext cx="2286000" cy="1397000"/>
          </a:xfrm>
          <a:prstGeom prst="roundRect">
            <a:avLst>
              <a:gd name="adj" fmla="val 0"/>
            </a:avLst>
          </a:prstGeom>
          <a:solidFill>
            <a:srgbClr val="F97316">
              <a:alpha val="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9042400" y="2882900"/>
            <a:ext cx="304800" cy="304800"/>
          </a:xfrm>
          <a:prstGeom prst="rect">
            <a:avLst/>
          </a:prstGeom>
        </p:spPr>
      </p:pic>
      <p:sp>
        <p:nvSpPr>
          <p:cNvPr name="AutoShape 22" id="22"/>
          <p:cNvSpPr/>
          <p:nvPr/>
        </p:nvSpPr>
        <p:spPr>
          <a:xfrm rot="0" flipH="false" flipV="false">
            <a:off x="9398000" y="2857500"/>
            <a:ext cx="18415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500">
                <a:solidFill>
                  <a:srgbClr val="374151"/>
                </a:solidFill>
                <a:latin typeface="Noto Sans SC"/>
                <a:ea typeface="Noto Sans SC"/>
                <a:cs typeface="Noto Sans SC"/>
                <a:sym typeface="Noto Sans SC"/>
              </a:rPr>
              <a:t>基于事实依据</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4B5563"/>
                </a:solidFill>
                <a:latin typeface="Noto Sans SC"/>
                <a:ea typeface="Noto Sans SC"/>
                <a:cs typeface="Noto Sans SC"/>
                <a:sym typeface="Noto Sans SC"/>
              </a:rPr>
              <a:t>避免主观臆断，以实际观察记录、客观量表数据及行为表现作为评估的核心依据。</a:t>
            </a:r>
            <a:endParaRPr lang="en-US" sz="1100"/>
          </a:p>
        </p:txBody>
      </p:sp>
      <p:sp>
        <p:nvSpPr>
          <p:cNvPr name="AutoShape 23" id="23"/>
          <p:cNvSpPr/>
          <p:nvPr/>
        </p:nvSpPr>
        <p:spPr>
          <a:xfrm rot="0" flipH="false" flipV="false">
            <a:off x="6477000" y="4254500"/>
            <a:ext cx="2286000" cy="1397000"/>
          </a:xfrm>
          <a:prstGeom prst="roundRect">
            <a:avLst>
              <a:gd name="adj" fmla="val 0"/>
            </a:avLst>
          </a:prstGeom>
          <a:solidFill>
            <a:srgbClr val="F97316">
              <a:alpha val="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4" id="24"/>
          <p:cNvPicPr>
            <a:picLocks noChangeAspect="true"/>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0" flipH="false" flipV="false">
            <a:off x="6629400" y="4406900"/>
            <a:ext cx="304800" cy="304800"/>
          </a:xfrm>
          <a:prstGeom prst="rect">
            <a:avLst/>
          </a:prstGeom>
        </p:spPr>
      </p:pic>
      <p:sp>
        <p:nvSpPr>
          <p:cNvPr name="AutoShape 25" id="25"/>
          <p:cNvSpPr/>
          <p:nvPr/>
        </p:nvSpPr>
        <p:spPr>
          <a:xfrm rot="0" flipH="false" flipV="false">
            <a:off x="6985000" y="4381500"/>
            <a:ext cx="18415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500">
                <a:solidFill>
                  <a:srgbClr val="374151"/>
                </a:solidFill>
                <a:latin typeface="Noto Sans SC"/>
                <a:ea typeface="Noto Sans SC"/>
                <a:cs typeface="Noto Sans SC"/>
                <a:sym typeface="Noto Sans SC"/>
              </a:rPr>
              <a:t>持续跟踪监测</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4B5563"/>
                </a:solidFill>
                <a:latin typeface="Noto Sans SC"/>
                <a:ea typeface="Noto Sans SC"/>
                <a:cs typeface="Noto Sans SC"/>
                <a:sym typeface="Noto Sans SC"/>
              </a:rPr>
              <a:t>心理状态随时间变化，需定期复评，及时捕捉细微改变，动态调整照护策略。</a:t>
            </a:r>
            <a:endParaRPr lang="en-US" sz="1100"/>
          </a:p>
        </p:txBody>
      </p:sp>
      <p:sp>
        <p:nvSpPr>
          <p:cNvPr name="AutoShape 26" id="26"/>
          <p:cNvSpPr/>
          <p:nvPr/>
        </p:nvSpPr>
        <p:spPr>
          <a:xfrm rot="0" flipH="false" flipV="false">
            <a:off x="8890000" y="4254500"/>
            <a:ext cx="2286000" cy="1397000"/>
          </a:xfrm>
          <a:prstGeom prst="roundRect">
            <a:avLst>
              <a:gd name="adj" fmla="val 0"/>
            </a:avLst>
          </a:prstGeom>
          <a:solidFill>
            <a:srgbClr val="F97316">
              <a:alpha val="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7" id="27"/>
          <p:cNvPicPr>
            <a:picLocks noChangeAspect="true"/>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rot="0" flipH="false" flipV="false">
            <a:off x="9042400" y="4406900"/>
            <a:ext cx="304800" cy="304800"/>
          </a:xfrm>
          <a:prstGeom prst="rect">
            <a:avLst/>
          </a:prstGeom>
        </p:spPr>
      </p:pic>
      <p:sp>
        <p:nvSpPr>
          <p:cNvPr name="AutoShape 28" id="28"/>
          <p:cNvSpPr/>
          <p:nvPr/>
        </p:nvSpPr>
        <p:spPr>
          <a:xfrm rot="0" flipH="false" flipV="false">
            <a:off x="9398000" y="4381500"/>
            <a:ext cx="18415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500">
                <a:solidFill>
                  <a:srgbClr val="374151"/>
                </a:solidFill>
                <a:latin typeface="Noto Sans SC"/>
                <a:ea typeface="Noto Sans SC"/>
                <a:cs typeface="Noto Sans SC"/>
                <a:sym typeface="Noto Sans SC"/>
              </a:rPr>
              <a:t>尊重尊严隐私</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4B5563"/>
                </a:solidFill>
                <a:latin typeface="Noto Sans SC"/>
                <a:ea typeface="Noto Sans SC"/>
                <a:cs typeface="Noto Sans SC"/>
                <a:sym typeface="Noto Sans SC"/>
              </a:rPr>
              <a:t>充分尊重老人的自主意愿，严格保护个人隐私，维护长者的人格尊严与价值感。</a:t>
            </a:r>
            <a:endParaRPr lang="en-US" sz="1100"/>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评估方法与工具</a:t>
            </a:r>
            <a:endParaRPr lang="en-US" sz="1100"/>
          </a:p>
        </p:txBody>
      </p:sp>
      <p:pic>
        <p:nvPicPr>
          <p:cNvPr name="Picture 4" id="4"/>
          <p:cNvPicPr>
            <a:picLocks noChangeAspect="true"/>
          </p:cNvPicPr>
          <p:nvPr/>
        </p:nvPicPr>
        <p:blipFill>
          <a:blip r:embed="rId3"/>
          <a:srcRect l="0" r="0" t="0" b="0"/>
          <a:stretch>
            <a:fillRect/>
          </a:stretch>
        </p:blipFill>
        <p:spPr>
          <a:xfrm rot="0" flipH="false" flipV="false">
            <a:off x="762000" y="1651000"/>
            <a:ext cx="3238500" cy="4318000"/>
          </a:xfrm>
          <a:prstGeom prst="roundRect">
            <a:avLst>
              <a:gd name="adj" fmla="val 4705"/>
            </a:avLst>
          </a:prstGeom>
          <a:noFill/>
          <a:ln w="25400" cmpd="sng" cap="flat">
            <a:noFill/>
            <a:prstDash val="solid"/>
            <a:round/>
          </a:ln>
          <a:effectLst>
            <a:outerShdw dir="2700000" dist="50800" blurRad="152400" algn="tl" rotWithShape="false">
              <a:srgbClr val="000000">
                <a:alpha val="8000"/>
              </a:srgbClr>
            </a:outerShdw>
          </a:effectLst>
        </p:spPr>
      </p:pic>
      <p:sp>
        <p:nvSpPr>
          <p:cNvPr name="AutoShape 5" id="5"/>
          <p:cNvSpPr/>
          <p:nvPr/>
        </p:nvSpPr>
        <p:spPr>
          <a:xfrm rot="0" flipH="false" flipV="false">
            <a:off x="4508500" y="1651000"/>
            <a:ext cx="6985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01 / 核心评估方法</a:t>
            </a:r>
            <a:endParaRPr lang="en-US" sz="1100"/>
          </a:p>
        </p:txBody>
      </p:sp>
      <p:sp>
        <p:nvSpPr>
          <p:cNvPr name="AutoShape 6" id="6"/>
          <p:cNvSpPr/>
          <p:nvPr/>
        </p:nvSpPr>
        <p:spPr>
          <a:xfrm rot="0" flipH="false" flipV="false">
            <a:off x="4508500" y="2286000"/>
            <a:ext cx="2222500" cy="1460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4660900" y="2438400"/>
            <a:ext cx="304800" cy="304800"/>
          </a:xfrm>
          <a:prstGeom prst="rect">
            <a:avLst/>
          </a:prstGeom>
        </p:spPr>
      </p:pic>
      <p:sp>
        <p:nvSpPr>
          <p:cNvPr name="AutoShape 8" id="8"/>
          <p:cNvSpPr/>
          <p:nvPr/>
        </p:nvSpPr>
        <p:spPr>
          <a:xfrm rot="0" flipH="false" flipV="false">
            <a:off x="5041900" y="2438400"/>
            <a:ext cx="17145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观察法</a:t>
            </a:r>
            <a:endParaRPr lang="en-US" sz="1100"/>
          </a:p>
        </p:txBody>
      </p:sp>
      <p:sp>
        <p:nvSpPr>
          <p:cNvPr name="AutoShape 9" id="9"/>
          <p:cNvSpPr/>
          <p:nvPr/>
        </p:nvSpPr>
        <p:spPr>
          <a:xfrm rot="0" flipH="false" flipV="false">
            <a:off x="4660900" y="2857500"/>
            <a:ext cx="1968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通过日常观察，捕捉老人的言行举止、情绪变化及仪表仪态等非语言信号。</a:t>
            </a:r>
            <a:endParaRPr lang="en-US" sz="1100"/>
          </a:p>
        </p:txBody>
      </p:sp>
      <p:sp>
        <p:nvSpPr>
          <p:cNvPr name="AutoShape 10" id="10"/>
          <p:cNvSpPr/>
          <p:nvPr/>
        </p:nvSpPr>
        <p:spPr>
          <a:xfrm rot="0" flipH="false" flipV="false">
            <a:off x="6858000" y="2286000"/>
            <a:ext cx="2222500" cy="1460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7010400" y="2438400"/>
            <a:ext cx="304800" cy="304800"/>
          </a:xfrm>
          <a:prstGeom prst="rect">
            <a:avLst/>
          </a:prstGeom>
        </p:spPr>
      </p:pic>
      <p:sp>
        <p:nvSpPr>
          <p:cNvPr name="AutoShape 12" id="12"/>
          <p:cNvSpPr/>
          <p:nvPr/>
        </p:nvSpPr>
        <p:spPr>
          <a:xfrm rot="0" flipH="false" flipV="false">
            <a:off x="7391400" y="2438400"/>
            <a:ext cx="17145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访谈法</a:t>
            </a:r>
            <a:endParaRPr lang="en-US" sz="1100"/>
          </a:p>
        </p:txBody>
      </p:sp>
      <p:sp>
        <p:nvSpPr>
          <p:cNvPr name="AutoShape 13" id="13"/>
          <p:cNvSpPr/>
          <p:nvPr/>
        </p:nvSpPr>
        <p:spPr>
          <a:xfrm rot="0" flipH="false" flipV="false">
            <a:off x="7010400" y="2857500"/>
            <a:ext cx="1968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与老人及其家属深度沟通，全面了解过往经历、生活现状与主观感受。</a:t>
            </a:r>
            <a:endParaRPr lang="en-US" sz="1100"/>
          </a:p>
        </p:txBody>
      </p:sp>
      <p:sp>
        <p:nvSpPr>
          <p:cNvPr name="AutoShape 14" id="14"/>
          <p:cNvSpPr/>
          <p:nvPr/>
        </p:nvSpPr>
        <p:spPr>
          <a:xfrm rot="0" flipH="false" flipV="false">
            <a:off x="9207500" y="2286000"/>
            <a:ext cx="2222500" cy="1460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9359900" y="2438400"/>
            <a:ext cx="304800" cy="304800"/>
          </a:xfrm>
          <a:prstGeom prst="rect">
            <a:avLst/>
          </a:prstGeom>
        </p:spPr>
      </p:pic>
      <p:sp>
        <p:nvSpPr>
          <p:cNvPr name="AutoShape 16" id="16"/>
          <p:cNvSpPr/>
          <p:nvPr/>
        </p:nvSpPr>
        <p:spPr>
          <a:xfrm rot="0" flipH="false" flipV="false">
            <a:off x="9740900" y="2438400"/>
            <a:ext cx="17145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心理测验法</a:t>
            </a:r>
            <a:endParaRPr lang="en-US" sz="1100"/>
          </a:p>
        </p:txBody>
      </p:sp>
      <p:sp>
        <p:nvSpPr>
          <p:cNvPr name="AutoShape 17" id="17"/>
          <p:cNvSpPr/>
          <p:nvPr/>
        </p:nvSpPr>
        <p:spPr>
          <a:xfrm rot="0" flipH="false" flipV="false">
            <a:off x="9359900" y="2857500"/>
            <a:ext cx="1968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运用标准化的专业量表，对老人的心理状态与认知能力进行科学量化。</a:t>
            </a:r>
            <a:endParaRPr lang="en-US" sz="1100"/>
          </a:p>
        </p:txBody>
      </p:sp>
      <p:sp>
        <p:nvSpPr>
          <p:cNvPr name="AutoShape 18" id="18"/>
          <p:cNvSpPr/>
          <p:nvPr/>
        </p:nvSpPr>
        <p:spPr>
          <a:xfrm rot="0" flipH="false" flipV="false">
            <a:off x="4508500" y="4000500"/>
            <a:ext cx="6985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02 / 常用标准化评估工具</a:t>
            </a:r>
            <a:endParaRPr lang="en-US" sz="1100"/>
          </a:p>
        </p:txBody>
      </p:sp>
      <p:sp>
        <p:nvSpPr>
          <p:cNvPr name="AutoShape 19" id="19"/>
          <p:cNvSpPr/>
          <p:nvPr/>
        </p:nvSpPr>
        <p:spPr>
          <a:xfrm rot="0" flipH="false" flipV="false">
            <a:off x="4508500" y="4572000"/>
            <a:ext cx="3429000" cy="889000"/>
          </a:xfrm>
          <a:prstGeom prst="roundRect">
            <a:avLst>
              <a:gd name="adj" fmla="val 0"/>
            </a:avLst>
          </a:prstGeom>
          <a:solidFill>
            <a:srgbClr val="FFFFFF">
              <a:alpha val="65000"/>
            </a:srgbClr>
          </a:solidFill>
          <a:ln w="12700" cmpd="sng" cap="flat">
            <a:solidFill>
              <a:srgbClr val="E5E7EB">
                <a:alpha val="100000"/>
              </a:srgbClr>
            </a:solidFill>
            <a:prstDash val="solid"/>
            <a:round/>
          </a:ln>
        </p:spPr>
        <p:txBody>
          <a:bodyPr anchor="ctr" rtlCol="false" vert="horz" wrap="square" lIns="63500" rIns="63500" tIns="63500" bIns="63500"/>
          <a:lstStyle/>
          <a:p>
            <a:pPr algn="ctr">
              <a:defRPr/>
            </a:pPr>
            <a:endParaRPr/>
          </a:p>
        </p:txBody>
      </p:sp>
      <p:pic>
        <p:nvPicPr>
          <p:cNvPr name="Picture 20" id="20"/>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0" flipH="false" flipV="false">
            <a:off x="4660900" y="4724400"/>
            <a:ext cx="279400" cy="279400"/>
          </a:xfrm>
          <a:prstGeom prst="rect">
            <a:avLst/>
          </a:prstGeom>
        </p:spPr>
      </p:pic>
      <p:sp>
        <p:nvSpPr>
          <p:cNvPr name="AutoShape 21" id="21"/>
          <p:cNvSpPr/>
          <p:nvPr/>
        </p:nvSpPr>
        <p:spPr>
          <a:xfrm rot="0" flipH="false" flipV="false">
            <a:off x="5016500" y="4724400"/>
            <a:ext cx="2921000" cy="279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374151"/>
                </a:solidFill>
                <a:latin typeface="Noto Sans SC"/>
                <a:ea typeface="Noto Sans SC"/>
                <a:cs typeface="Noto Sans SC"/>
                <a:sym typeface="Noto Sans SC"/>
              </a:rPr>
              <a:t>老年抑郁量表 (GDS)</a:t>
            </a:r>
            <a:endParaRPr lang="en-US" sz="1100"/>
          </a:p>
        </p:txBody>
      </p:sp>
      <p:sp>
        <p:nvSpPr>
          <p:cNvPr name="AutoShape 22" id="22"/>
          <p:cNvSpPr/>
          <p:nvPr/>
        </p:nvSpPr>
        <p:spPr>
          <a:xfrm rot="0" flipH="false" flipV="false">
            <a:off x="4660900" y="5105400"/>
            <a:ext cx="31115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300">
                <a:solidFill>
                  <a:srgbClr val="6B7280"/>
                </a:solidFill>
                <a:latin typeface="Noto Sans SC"/>
                <a:ea typeface="Noto Sans SC"/>
                <a:cs typeface="Noto Sans SC"/>
                <a:sym typeface="Noto Sans SC"/>
              </a:rPr>
              <a:t>专为老年人设计，高效筛查抑郁症状、情绪低落及悲观倾向。</a:t>
            </a:r>
            <a:endParaRPr lang="en-US" sz="1100"/>
          </a:p>
        </p:txBody>
      </p:sp>
      <p:sp>
        <p:nvSpPr>
          <p:cNvPr name="AutoShape 23" id="23"/>
          <p:cNvSpPr/>
          <p:nvPr/>
        </p:nvSpPr>
        <p:spPr>
          <a:xfrm rot="0" flipH="false" flipV="false">
            <a:off x="8001000" y="4572000"/>
            <a:ext cx="3429000" cy="889000"/>
          </a:xfrm>
          <a:prstGeom prst="roundRect">
            <a:avLst>
              <a:gd name="adj" fmla="val 0"/>
            </a:avLst>
          </a:prstGeom>
          <a:solidFill>
            <a:srgbClr val="FFFFFF">
              <a:alpha val="65000"/>
            </a:srgbClr>
          </a:solidFill>
          <a:ln w="12700" cmpd="sng" cap="flat">
            <a:solidFill>
              <a:srgbClr val="E5E7EB">
                <a:alpha val="100000"/>
              </a:srgbClr>
            </a:solidFill>
            <a:prstDash val="solid"/>
            <a:round/>
          </a:ln>
        </p:spPr>
        <p:txBody>
          <a:bodyPr anchor="ctr" rtlCol="false" vert="horz" wrap="square" lIns="63500" rIns="63500" tIns="63500" bIns="63500"/>
          <a:lstStyle/>
          <a:p>
            <a:pPr algn="ctr">
              <a:defRPr/>
            </a:pPr>
            <a:endParaRPr/>
          </a:p>
        </p:txBody>
      </p:sp>
      <p:pic>
        <p:nvPicPr>
          <p:cNvPr name="Picture 24" id="24"/>
          <p:cNvPicPr>
            <a:picLocks noChangeAspect="true"/>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0" flipH="false" flipV="false">
            <a:off x="8153400" y="4724400"/>
            <a:ext cx="279400" cy="279400"/>
          </a:xfrm>
          <a:prstGeom prst="rect">
            <a:avLst/>
          </a:prstGeom>
        </p:spPr>
      </p:pic>
      <p:sp>
        <p:nvSpPr>
          <p:cNvPr name="AutoShape 25" id="25"/>
          <p:cNvSpPr/>
          <p:nvPr/>
        </p:nvSpPr>
        <p:spPr>
          <a:xfrm rot="0" flipH="false" flipV="false">
            <a:off x="8509000" y="4724400"/>
            <a:ext cx="2921000" cy="279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374151"/>
                </a:solidFill>
                <a:latin typeface="Noto Sans SC"/>
                <a:ea typeface="Noto Sans SC"/>
                <a:cs typeface="Noto Sans SC"/>
                <a:sym typeface="Noto Sans SC"/>
              </a:rPr>
              <a:t>焦虑自评量表 (SAS)</a:t>
            </a:r>
            <a:endParaRPr lang="en-US" sz="1100"/>
          </a:p>
        </p:txBody>
      </p:sp>
      <p:sp>
        <p:nvSpPr>
          <p:cNvPr name="AutoShape 26" id="26"/>
          <p:cNvSpPr/>
          <p:nvPr/>
        </p:nvSpPr>
        <p:spPr>
          <a:xfrm rot="0" flipH="false" flipV="false">
            <a:off x="8153400" y="5105400"/>
            <a:ext cx="31115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300">
                <a:solidFill>
                  <a:srgbClr val="6B7280"/>
                </a:solidFill>
                <a:latin typeface="Noto Sans SC"/>
                <a:ea typeface="Noto Sans SC"/>
                <a:cs typeface="Noto Sans SC"/>
                <a:sym typeface="Noto Sans SC"/>
              </a:rPr>
              <a:t>评估老人近期的焦虑程度，辅助识别广泛性焦虑及相关障碍风险。</a:t>
            </a:r>
            <a:endParaRPr lang="en-US" sz="1100"/>
          </a:p>
        </p:txBody>
      </p:sp>
      <p:sp>
        <p:nvSpPr>
          <p:cNvPr name="AutoShape 27" id="27"/>
          <p:cNvSpPr/>
          <p:nvPr/>
        </p:nvSpPr>
        <p:spPr>
          <a:xfrm rot="0" flipH="false" flipV="false">
            <a:off x="4508500" y="5524500"/>
            <a:ext cx="3429000" cy="889000"/>
          </a:xfrm>
          <a:prstGeom prst="roundRect">
            <a:avLst>
              <a:gd name="adj" fmla="val 0"/>
            </a:avLst>
          </a:prstGeom>
          <a:solidFill>
            <a:srgbClr val="FFFFFF">
              <a:alpha val="65000"/>
            </a:srgbClr>
          </a:solidFill>
          <a:ln w="12700" cmpd="sng" cap="flat">
            <a:solidFill>
              <a:srgbClr val="E5E7EB">
                <a:alpha val="100000"/>
              </a:srgbClr>
            </a:solidFill>
            <a:prstDash val="solid"/>
            <a:round/>
          </a:ln>
        </p:spPr>
        <p:txBody>
          <a:bodyPr anchor="ctr" rtlCol="false" vert="horz" wrap="square" lIns="63500" rIns="63500" tIns="63500" bIns="63500"/>
          <a:lstStyle/>
          <a:p>
            <a:pPr algn="ctr">
              <a:defRPr/>
            </a:pPr>
            <a:endParaRPr/>
          </a:p>
        </p:txBody>
      </p:sp>
      <p:pic>
        <p:nvPicPr>
          <p:cNvPr name="Picture 28" id="28"/>
          <p:cNvPicPr>
            <a:picLocks noChangeAspect="true"/>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0" flipH="false" flipV="false">
            <a:off x="4660900" y="5676900"/>
            <a:ext cx="279400" cy="279400"/>
          </a:xfrm>
          <a:prstGeom prst="rect">
            <a:avLst/>
          </a:prstGeom>
        </p:spPr>
      </p:pic>
      <p:sp>
        <p:nvSpPr>
          <p:cNvPr name="AutoShape 29" id="29"/>
          <p:cNvSpPr/>
          <p:nvPr/>
        </p:nvSpPr>
        <p:spPr>
          <a:xfrm rot="0" flipH="false" flipV="false">
            <a:off x="5016500" y="5676900"/>
            <a:ext cx="2921000" cy="279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374151"/>
                </a:solidFill>
                <a:latin typeface="Noto Sans SC"/>
                <a:ea typeface="Noto Sans SC"/>
                <a:cs typeface="Noto Sans SC"/>
                <a:sym typeface="Noto Sans SC"/>
              </a:rPr>
              <a:t>简易精神状态检查 (MMSE)</a:t>
            </a:r>
            <a:endParaRPr lang="en-US" sz="1100"/>
          </a:p>
        </p:txBody>
      </p:sp>
      <p:sp>
        <p:nvSpPr>
          <p:cNvPr name="AutoShape 30" id="30"/>
          <p:cNvSpPr/>
          <p:nvPr/>
        </p:nvSpPr>
        <p:spPr>
          <a:xfrm rot="0" flipH="false" flipV="false">
            <a:off x="4660900" y="6057900"/>
            <a:ext cx="31115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300">
                <a:solidFill>
                  <a:srgbClr val="6B7280"/>
                </a:solidFill>
                <a:latin typeface="Noto Sans SC"/>
                <a:ea typeface="Noto Sans SC"/>
                <a:cs typeface="Noto Sans SC"/>
                <a:sym typeface="Noto Sans SC"/>
              </a:rPr>
              <a:t>快速筛查认知功能障碍，重点评估定向力、记忆力与计算力水平。</a:t>
            </a:r>
            <a:endParaRPr lang="en-US" sz="1100"/>
          </a:p>
        </p:txBody>
      </p:sp>
      <p:sp>
        <p:nvSpPr>
          <p:cNvPr name="AutoShape 31" id="31"/>
          <p:cNvSpPr/>
          <p:nvPr/>
        </p:nvSpPr>
        <p:spPr>
          <a:xfrm rot="0" flipH="false" flipV="false">
            <a:off x="8001000" y="5524500"/>
            <a:ext cx="3429000" cy="889000"/>
          </a:xfrm>
          <a:prstGeom prst="roundRect">
            <a:avLst>
              <a:gd name="adj" fmla="val 0"/>
            </a:avLst>
          </a:prstGeom>
          <a:solidFill>
            <a:srgbClr val="FFFFFF">
              <a:alpha val="65000"/>
            </a:srgbClr>
          </a:solidFill>
          <a:ln w="12700" cmpd="sng" cap="flat">
            <a:solidFill>
              <a:srgbClr val="E5E7EB">
                <a:alpha val="100000"/>
              </a:srgbClr>
            </a:solidFill>
            <a:prstDash val="solid"/>
            <a:round/>
          </a:ln>
        </p:spPr>
        <p:txBody>
          <a:bodyPr anchor="ctr" rtlCol="false" vert="horz" wrap="square" lIns="63500" rIns="63500" tIns="63500" bIns="63500"/>
          <a:lstStyle/>
          <a:p>
            <a:pPr algn="ctr">
              <a:defRPr/>
            </a:pPr>
            <a:endParaRPr/>
          </a:p>
        </p:txBody>
      </p:sp>
      <p:pic>
        <p:nvPicPr>
          <p:cNvPr name="Picture 32" id="32"/>
          <p:cNvPicPr>
            <a:picLocks noChangeAspect="true"/>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rot="0" flipH="false" flipV="false">
            <a:off x="8153400" y="5676900"/>
            <a:ext cx="279400" cy="279400"/>
          </a:xfrm>
          <a:prstGeom prst="rect">
            <a:avLst/>
          </a:prstGeom>
        </p:spPr>
      </p:pic>
      <p:sp>
        <p:nvSpPr>
          <p:cNvPr name="AutoShape 33" id="33"/>
          <p:cNvSpPr/>
          <p:nvPr/>
        </p:nvSpPr>
        <p:spPr>
          <a:xfrm rot="0" flipH="false" flipV="false">
            <a:off x="8509000" y="5676900"/>
            <a:ext cx="2921000" cy="279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374151"/>
                </a:solidFill>
                <a:latin typeface="Noto Sans SC"/>
                <a:ea typeface="Noto Sans SC"/>
                <a:cs typeface="Noto Sans SC"/>
                <a:sym typeface="Noto Sans SC"/>
              </a:rPr>
              <a:t>生活满意度量表 (LSR)</a:t>
            </a:r>
            <a:endParaRPr lang="en-US" sz="1100"/>
          </a:p>
        </p:txBody>
      </p:sp>
      <p:sp>
        <p:nvSpPr>
          <p:cNvPr name="AutoShape 34" id="34"/>
          <p:cNvSpPr/>
          <p:nvPr/>
        </p:nvSpPr>
        <p:spPr>
          <a:xfrm rot="0" flipH="false" flipV="false">
            <a:off x="8153400" y="6057900"/>
            <a:ext cx="31115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300">
                <a:solidFill>
                  <a:srgbClr val="6B7280"/>
                </a:solidFill>
                <a:latin typeface="Noto Sans SC"/>
                <a:ea typeface="Noto Sans SC"/>
                <a:cs typeface="Noto Sans SC"/>
                <a:sym typeface="Noto Sans SC"/>
              </a:rPr>
              <a:t>从生活环境、人际关系等多维角度，评估老人的主观生活质量。</a:t>
            </a:r>
            <a:endParaRPr lang="en-US" sz="1100"/>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课程目录</a:t>
            </a:r>
            <a:endParaRPr lang="en-US" sz="1100"/>
          </a:p>
        </p:txBody>
      </p:sp>
      <p:sp>
        <p:nvSpPr>
          <p:cNvPr name="AutoShape 4" id="4"/>
          <p:cNvSpPr/>
          <p:nvPr/>
        </p:nvSpPr>
        <p:spPr>
          <a:xfrm rot="0" flipH="false" flipV="false">
            <a:off x="762000" y="1651000"/>
            <a:ext cx="5207000" cy="14605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952500" y="1841500"/>
            <a:ext cx="762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01</a:t>
            </a:r>
            <a:endParaRPr lang="en-US" sz="1100"/>
          </a:p>
        </p:txBody>
      </p:sp>
      <p:sp>
        <p:nvSpPr>
          <p:cNvPr name="AutoShape 6" id="6"/>
          <p:cNvSpPr/>
          <p:nvPr/>
        </p:nvSpPr>
        <p:spPr>
          <a:xfrm rot="0" flipH="false" flipV="false">
            <a:off x="1714500" y="1879600"/>
            <a:ext cx="406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老年心理护理基础</a:t>
            </a:r>
            <a:endParaRPr lang="en-US" sz="1100"/>
          </a:p>
        </p:txBody>
      </p:sp>
      <p:sp>
        <p:nvSpPr>
          <p:cNvPr name="AutoShape 7" id="7"/>
          <p:cNvSpPr/>
          <p:nvPr/>
        </p:nvSpPr>
        <p:spPr>
          <a:xfrm rot="0" flipH="false" flipV="false">
            <a:off x="952500" y="2349500"/>
            <a:ext cx="4699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剖析老年心理变化规律与心理健康标准，掌握心理咨询的核心原则及基础护理流程，建立专业照护认知。</a:t>
            </a:r>
            <a:endParaRPr lang="en-US" sz="1100"/>
          </a:p>
        </p:txBody>
      </p:sp>
      <p:sp>
        <p:nvSpPr>
          <p:cNvPr name="AutoShape 8" id="8"/>
          <p:cNvSpPr/>
          <p:nvPr/>
        </p:nvSpPr>
        <p:spPr>
          <a:xfrm rot="0" flipH="false" flipV="false">
            <a:off x="762000" y="3302000"/>
            <a:ext cx="5207000" cy="14605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9" id="9"/>
          <p:cNvSpPr/>
          <p:nvPr/>
        </p:nvSpPr>
        <p:spPr>
          <a:xfrm rot="0" flipH="false" flipV="false">
            <a:off x="952500" y="3492500"/>
            <a:ext cx="762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02</a:t>
            </a:r>
            <a:endParaRPr lang="en-US" sz="1100"/>
          </a:p>
        </p:txBody>
      </p:sp>
      <p:sp>
        <p:nvSpPr>
          <p:cNvPr name="AutoShape 10" id="10"/>
          <p:cNvSpPr/>
          <p:nvPr/>
        </p:nvSpPr>
        <p:spPr>
          <a:xfrm rot="0" flipH="false" flipV="false">
            <a:off x="1714500" y="3530600"/>
            <a:ext cx="406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老年心理护理技术与方法</a:t>
            </a:r>
            <a:endParaRPr lang="en-US" sz="1100"/>
          </a:p>
        </p:txBody>
      </p:sp>
      <p:sp>
        <p:nvSpPr>
          <p:cNvPr name="AutoShape 11" id="11"/>
          <p:cNvSpPr/>
          <p:nvPr/>
        </p:nvSpPr>
        <p:spPr>
          <a:xfrm rot="0" flipH="false" flipV="false">
            <a:off x="952500" y="4000500"/>
            <a:ext cx="4699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学习标准化心理评估工具与团体辅导技术，深入实践支持性心理疗法，运用合理情绪疗法化解负面情绪。</a:t>
            </a:r>
            <a:endParaRPr lang="en-US" sz="1100"/>
          </a:p>
        </p:txBody>
      </p:sp>
      <p:sp>
        <p:nvSpPr>
          <p:cNvPr name="AutoShape 12" id="12"/>
          <p:cNvSpPr/>
          <p:nvPr/>
        </p:nvSpPr>
        <p:spPr>
          <a:xfrm rot="0" flipH="false" flipV="false">
            <a:off x="762000" y="4953000"/>
            <a:ext cx="5207000" cy="14605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952500" y="5143500"/>
            <a:ext cx="762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03</a:t>
            </a:r>
            <a:endParaRPr lang="en-US" sz="1100"/>
          </a:p>
        </p:txBody>
      </p:sp>
      <p:sp>
        <p:nvSpPr>
          <p:cNvPr name="AutoShape 14" id="14"/>
          <p:cNvSpPr/>
          <p:nvPr/>
        </p:nvSpPr>
        <p:spPr>
          <a:xfrm rot="0" flipH="false" flipV="false">
            <a:off x="1714500" y="5181600"/>
            <a:ext cx="406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社会适应与家庭问题护理</a:t>
            </a:r>
            <a:endParaRPr lang="en-US" sz="1100"/>
          </a:p>
        </p:txBody>
      </p:sp>
      <p:sp>
        <p:nvSpPr>
          <p:cNvPr name="AutoShape 15" id="15"/>
          <p:cNvSpPr/>
          <p:nvPr/>
        </p:nvSpPr>
        <p:spPr>
          <a:xfrm rot="0" flipH="false" flipV="false">
            <a:off x="952500" y="5651500"/>
            <a:ext cx="4699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应对离退休、空巢综合征及养老环境适应难题；疏导老年婚姻矛盾，识别并干预老年虐待与忽视现象。</a:t>
            </a:r>
            <a:endParaRPr lang="en-US" sz="1100"/>
          </a:p>
        </p:txBody>
      </p:sp>
      <p:sp>
        <p:nvSpPr>
          <p:cNvPr name="AutoShape 16" id="16"/>
          <p:cNvSpPr/>
          <p:nvPr/>
        </p:nvSpPr>
        <p:spPr>
          <a:xfrm rot="0" flipH="false" flipV="false">
            <a:off x="6223000" y="1651000"/>
            <a:ext cx="5207000" cy="14605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6413500" y="1841500"/>
            <a:ext cx="762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04</a:t>
            </a:r>
            <a:endParaRPr lang="en-US" sz="1100"/>
          </a:p>
        </p:txBody>
      </p:sp>
      <p:sp>
        <p:nvSpPr>
          <p:cNvPr name="AutoShape 18" id="18"/>
          <p:cNvSpPr/>
          <p:nvPr/>
        </p:nvSpPr>
        <p:spPr>
          <a:xfrm rot="0" flipH="false" flipV="false">
            <a:off x="7175500" y="1879600"/>
            <a:ext cx="406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老年常见心理障碍护理</a:t>
            </a:r>
            <a:endParaRPr lang="en-US" sz="1100"/>
          </a:p>
        </p:txBody>
      </p:sp>
      <p:sp>
        <p:nvSpPr>
          <p:cNvPr name="AutoShape 19" id="19"/>
          <p:cNvSpPr/>
          <p:nvPr/>
        </p:nvSpPr>
        <p:spPr>
          <a:xfrm rot="0" flipH="false" flipV="false">
            <a:off x="6413500" y="2349500"/>
            <a:ext cx="4699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识别焦虑、抑郁、疑病等情绪障碍的早期信号，掌握认知症（痴呆）的非药物干预及睡眠障碍的调适方案。</a:t>
            </a:r>
            <a:endParaRPr lang="en-US" sz="1100"/>
          </a:p>
        </p:txBody>
      </p:sp>
      <p:sp>
        <p:nvSpPr>
          <p:cNvPr name="AutoShape 20" id="20"/>
          <p:cNvSpPr/>
          <p:nvPr/>
        </p:nvSpPr>
        <p:spPr>
          <a:xfrm rot="0" flipH="false" flipV="false">
            <a:off x="6223000" y="3302000"/>
            <a:ext cx="5207000" cy="14605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21" id="21"/>
          <p:cNvSpPr/>
          <p:nvPr/>
        </p:nvSpPr>
        <p:spPr>
          <a:xfrm rot="0" flipH="false" flipV="false">
            <a:off x="6413500" y="3492500"/>
            <a:ext cx="762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05</a:t>
            </a:r>
            <a:endParaRPr lang="en-US" sz="1100"/>
          </a:p>
        </p:txBody>
      </p:sp>
      <p:sp>
        <p:nvSpPr>
          <p:cNvPr name="AutoShape 22" id="22"/>
          <p:cNvSpPr/>
          <p:nvPr/>
        </p:nvSpPr>
        <p:spPr>
          <a:xfrm rot="0" flipH="false" flipV="false">
            <a:off x="7175500" y="3530600"/>
            <a:ext cx="406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老年常见心身疾病护理</a:t>
            </a:r>
            <a:endParaRPr lang="en-US" sz="1100"/>
          </a:p>
        </p:txBody>
      </p:sp>
      <p:sp>
        <p:nvSpPr>
          <p:cNvPr name="AutoShape 23" id="23"/>
          <p:cNvSpPr/>
          <p:nvPr/>
        </p:nvSpPr>
        <p:spPr>
          <a:xfrm rot="0" flipH="false" flipV="false">
            <a:off x="6413500" y="4000500"/>
            <a:ext cx="4699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针对高血压、冠心病、糖尿病等慢性病，实施心理干预与行为矫正；为癌症老年患者提供全程心理支持。</a:t>
            </a:r>
            <a:endParaRPr lang="en-US" sz="1100"/>
          </a:p>
        </p:txBody>
      </p:sp>
      <p:sp>
        <p:nvSpPr>
          <p:cNvPr name="AutoShape 24" id="24"/>
          <p:cNvSpPr/>
          <p:nvPr/>
        </p:nvSpPr>
        <p:spPr>
          <a:xfrm rot="0" flipH="false" flipV="false">
            <a:off x="6223000" y="4953000"/>
            <a:ext cx="5207000" cy="14605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25" id="25"/>
          <p:cNvSpPr/>
          <p:nvPr/>
        </p:nvSpPr>
        <p:spPr>
          <a:xfrm rot="0" flipH="false" flipV="false">
            <a:off x="6413500" y="5143500"/>
            <a:ext cx="762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06</a:t>
            </a:r>
            <a:endParaRPr lang="en-US" sz="1100"/>
          </a:p>
        </p:txBody>
      </p:sp>
      <p:sp>
        <p:nvSpPr>
          <p:cNvPr name="AutoShape 26" id="26"/>
          <p:cNvSpPr/>
          <p:nvPr/>
        </p:nvSpPr>
        <p:spPr>
          <a:xfrm rot="0" flipH="false" flipV="false">
            <a:off x="7175500" y="5181600"/>
            <a:ext cx="406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老年死亡教育与临终关怀</a:t>
            </a:r>
            <a:endParaRPr lang="en-US" sz="1100"/>
          </a:p>
        </p:txBody>
      </p:sp>
      <p:sp>
        <p:nvSpPr>
          <p:cNvPr name="AutoShape 27" id="27"/>
          <p:cNvSpPr/>
          <p:nvPr/>
        </p:nvSpPr>
        <p:spPr>
          <a:xfrm rot="0" flipH="false" flipV="false">
            <a:off x="6413500" y="5651500"/>
            <a:ext cx="4699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开展生命教育以缓解死亡焦虑，识别并预防老年自杀风险；落实临终关怀的伦理原则，提升生命终期质量。</a:t>
            </a:r>
            <a:endParaRPr lang="en-US" sz="1100"/>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课后练习</a:t>
            </a:r>
            <a:endParaRPr lang="en-US" sz="1100"/>
          </a:p>
        </p:txBody>
      </p:sp>
      <p:sp>
        <p:nvSpPr>
          <p:cNvPr name="AutoShape 4" id="4"/>
          <p:cNvSpPr/>
          <p:nvPr/>
        </p:nvSpPr>
        <p:spPr>
          <a:xfrm rot="0" flipH="false" flipV="false">
            <a:off x="762000" y="1524000"/>
            <a:ext cx="5207000" cy="4572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7145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01 基础巩固 · 选择题</a:t>
            </a:r>
            <a:endParaRPr lang="en-US" sz="1100"/>
          </a:p>
        </p:txBody>
      </p:sp>
      <p:sp>
        <p:nvSpPr>
          <p:cNvPr name="AutoShape 6" id="6"/>
          <p:cNvSpPr/>
          <p:nvPr/>
        </p:nvSpPr>
        <p:spPr>
          <a:xfrm rot="0" flipH="false" flipV="false">
            <a:off x="1016000" y="2260600"/>
            <a:ext cx="508000" cy="38100"/>
          </a:xfrm>
          <a:prstGeom prst="roundRect">
            <a:avLst>
              <a:gd name="adj" fmla="val 0"/>
            </a:avLst>
          </a:prstGeom>
          <a:solidFill>
            <a:srgbClr val="F97316">
              <a:alpha val="5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1016000" y="2540000"/>
            <a:ext cx="4699000" cy="9906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1. 老年心理学的主要研究对象是哪个年龄段？</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A. 55岁以上 B. 60岁以上 C. 65岁以上 D. 70岁以上</a:t>
            </a:r>
            <a:endParaRPr lang="en-US" sz="1100"/>
          </a:p>
        </p:txBody>
      </p:sp>
      <p:cxnSp>
        <p:nvCxnSpPr>
          <p:cNvPr name="Connector 8" id="8"/>
          <p:cNvCxnSpPr/>
          <p:nvPr/>
        </p:nvCxnSpPr>
        <p:spPr>
          <a:xfrm rot="-9291" flipH="false" flipV="false">
            <a:off x="1016009" y="3613150"/>
            <a:ext cx="4699000" cy="12700"/>
          </a:xfrm>
          <a:prstGeom prst="straightConnector1">
            <a:avLst/>
          </a:prstGeom>
          <a:solidFill>
            <a:srgbClr val="DEE0E3">
              <a:alpha val="100000"/>
            </a:srgbClr>
          </a:solidFill>
          <a:ln w="12700" cmpd="sng" cap="flat">
            <a:solidFill>
              <a:srgbClr val="F97316">
                <a:alpha val="15000"/>
              </a:srgbClr>
            </a:solidFill>
            <a:prstDash val="dash"/>
            <a:round/>
            <a:headEnd type="none" w="med" len="med"/>
            <a:tailEnd type="none" w="med" len="med"/>
          </a:ln>
        </p:spPr>
      </p:cxnSp>
      <p:sp>
        <p:nvSpPr>
          <p:cNvPr name="AutoShape 9" id="9"/>
          <p:cNvSpPr/>
          <p:nvPr/>
        </p:nvSpPr>
        <p:spPr>
          <a:xfrm rot="0" flipH="false" flipV="false">
            <a:off x="1016000" y="3746500"/>
            <a:ext cx="4699000" cy="9906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2. 关于老年人记忆力变化，下列描述最准确的是？</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A. 全面衰退 B. 近事易忘，远事清晰 C. 远事易忘，近事清晰 D. 基本保持不变</a:t>
            </a:r>
            <a:endParaRPr lang="en-US" sz="1100"/>
          </a:p>
        </p:txBody>
      </p:sp>
      <p:cxnSp>
        <p:nvCxnSpPr>
          <p:cNvPr name="Connector 10" id="10"/>
          <p:cNvCxnSpPr/>
          <p:nvPr/>
        </p:nvCxnSpPr>
        <p:spPr>
          <a:xfrm rot="-9291" flipH="false" flipV="false">
            <a:off x="1016009" y="4819650"/>
            <a:ext cx="4699000" cy="12700"/>
          </a:xfrm>
          <a:prstGeom prst="straightConnector1">
            <a:avLst/>
          </a:prstGeom>
          <a:solidFill>
            <a:srgbClr val="DEE0E3">
              <a:alpha val="100000"/>
            </a:srgbClr>
          </a:solidFill>
          <a:ln w="12700" cmpd="sng" cap="flat">
            <a:solidFill>
              <a:srgbClr val="F97316">
                <a:alpha val="15000"/>
              </a:srgbClr>
            </a:solidFill>
            <a:prstDash val="dash"/>
            <a:round/>
            <a:headEnd type="none" w="med" len="med"/>
            <a:tailEnd type="none" w="med" len="med"/>
          </a:ln>
        </p:spPr>
      </p:cxnSp>
      <p:sp>
        <p:nvSpPr>
          <p:cNvPr name="AutoShape 11" id="11"/>
          <p:cNvSpPr/>
          <p:nvPr/>
        </p:nvSpPr>
        <p:spPr>
          <a:xfrm rot="0" flipH="false" flipV="false">
            <a:off x="1016000" y="4953000"/>
            <a:ext cx="4699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3. 在与老年人的日常沟通中，以下哪项是不恰当的？</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A. 保持耐心倾听 B. 频繁使用专业术语 C. 保持微笑注视 D. 适当放慢语速</a:t>
            </a:r>
            <a:endParaRPr lang="en-US" sz="1100"/>
          </a:p>
        </p:txBody>
      </p:sp>
      <p:sp>
        <p:nvSpPr>
          <p:cNvPr name="AutoShape 12" id="12"/>
          <p:cNvSpPr/>
          <p:nvPr/>
        </p:nvSpPr>
        <p:spPr>
          <a:xfrm rot="0" flipH="false" flipV="false">
            <a:off x="6223000" y="1524000"/>
            <a:ext cx="5207000" cy="4572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6477000" y="17145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02 深度思考 · 简答题</a:t>
            </a:r>
            <a:endParaRPr lang="en-US" sz="1100"/>
          </a:p>
        </p:txBody>
      </p:sp>
      <p:sp>
        <p:nvSpPr>
          <p:cNvPr name="AutoShape 14" id="14"/>
          <p:cNvSpPr/>
          <p:nvPr/>
        </p:nvSpPr>
        <p:spPr>
          <a:xfrm rot="0" flipH="false" flipV="false">
            <a:off x="6477000" y="2260600"/>
            <a:ext cx="508000" cy="38100"/>
          </a:xfrm>
          <a:prstGeom prst="roundRect">
            <a:avLst>
              <a:gd name="adj" fmla="val 0"/>
            </a:avLst>
          </a:prstGeom>
          <a:solidFill>
            <a:srgbClr val="F97316">
              <a:alpha val="5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5" id="15"/>
          <p:cNvSpPr/>
          <p:nvPr/>
        </p:nvSpPr>
        <p:spPr>
          <a:xfrm rot="0" flipH="false" flipV="false">
            <a:off x="6477000" y="2540000"/>
            <a:ext cx="4699000" cy="1397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6" id="16"/>
          <p:cNvSpPr/>
          <p:nvPr/>
        </p:nvSpPr>
        <p:spPr>
          <a:xfrm rot="0" flipH="false" flipV="false">
            <a:off x="6604000" y="2667000"/>
            <a:ext cx="44450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C2410C"/>
                </a:solidFill>
                <a:latin typeface="Noto Sans SC"/>
                <a:ea typeface="Noto Sans SC"/>
                <a:cs typeface="Noto Sans SC"/>
                <a:sym typeface="Noto Sans SC"/>
              </a:rPr>
              <a:t>Q1. 简述学习老年心理学的实践意义</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400">
                <a:solidFill>
                  <a:srgbClr val="374151"/>
                </a:solidFill>
                <a:latin typeface="Noto Sans SC"/>
                <a:ea typeface="Noto Sans SC"/>
                <a:cs typeface="Noto Sans SC"/>
                <a:sym typeface="Noto Sans SC"/>
              </a:rPr>
              <a:t>结合养老服务与照护场景，谈谈该学科对理解老人心理需求、提升服务质量、促进代际和谐及维护老年人心理健康的重要价值。</a:t>
            </a:r>
            <a:endParaRPr lang="en-US" sz="1100"/>
          </a:p>
        </p:txBody>
      </p:sp>
      <p:sp>
        <p:nvSpPr>
          <p:cNvPr name="AutoShape 17" id="17"/>
          <p:cNvSpPr/>
          <p:nvPr/>
        </p:nvSpPr>
        <p:spPr>
          <a:xfrm rot="0" flipH="false" flipV="false">
            <a:off x="6477000" y="4191000"/>
            <a:ext cx="4699000" cy="1397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8" id="18"/>
          <p:cNvSpPr/>
          <p:nvPr/>
        </p:nvSpPr>
        <p:spPr>
          <a:xfrm rot="0" flipH="false" flipV="false">
            <a:off x="6604000" y="4318000"/>
            <a:ext cx="44450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C2410C"/>
                </a:solidFill>
                <a:latin typeface="Noto Sans SC"/>
                <a:ea typeface="Noto Sans SC"/>
                <a:cs typeface="Noto Sans SC"/>
                <a:sym typeface="Noto Sans SC"/>
              </a:rPr>
              <a:t>Q2. 感知觉衰退表现与照护对策</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400">
                <a:solidFill>
                  <a:srgbClr val="374151"/>
                </a:solidFill>
                <a:latin typeface="Noto Sans SC"/>
                <a:ea typeface="Noto Sans SC"/>
                <a:cs typeface="Noto Sans SC"/>
                <a:sym typeface="Noto Sans SC"/>
              </a:rPr>
              <a:t>请列举至少三种老年人常见的感知觉（视、听、触等）衰退表现，并针对其中一种表现，提出具体的、可落地的照护应对策略。</a:t>
            </a:r>
            <a:endParaRPr lang="en-US" sz="1100"/>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课后练习参考答案</a:t>
            </a:r>
            <a:endParaRPr lang="en-US" sz="1100"/>
          </a:p>
        </p:txBody>
      </p:sp>
      <p:sp>
        <p:nvSpPr>
          <p:cNvPr name="AutoShape 4" id="4"/>
          <p:cNvSpPr/>
          <p:nvPr/>
        </p:nvSpPr>
        <p:spPr>
          <a:xfrm rot="0" flipH="false" flipV="false">
            <a:off x="762000" y="1651000"/>
            <a:ext cx="520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01 选择题 · 核心考点速记</a:t>
            </a:r>
            <a:endParaRPr lang="en-US" sz="1100"/>
          </a:p>
        </p:txBody>
      </p:sp>
      <p:sp>
        <p:nvSpPr>
          <p:cNvPr name="AutoShape 5" id="5"/>
          <p:cNvSpPr/>
          <p:nvPr/>
        </p:nvSpPr>
        <p:spPr>
          <a:xfrm rot="0" flipH="false" flipV="false">
            <a:off x="762000" y="2286000"/>
            <a:ext cx="5207000" cy="10795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6" id="6"/>
          <p:cNvSpPr/>
          <p:nvPr/>
        </p:nvSpPr>
        <p:spPr>
          <a:xfrm rot="0" flipH="false" flipV="false">
            <a:off x="952500" y="2476500"/>
            <a:ext cx="508000" cy="381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800">
                <a:solidFill>
                  <a:srgbClr val="F97316"/>
                </a:solidFill>
                <a:latin typeface="Noto Sans SC"/>
                <a:ea typeface="Noto Sans SC"/>
                <a:cs typeface="Noto Sans SC"/>
                <a:sym typeface="Noto Sans SC"/>
              </a:rPr>
              <a:t>01</a:t>
            </a:r>
            <a:endParaRPr lang="en-US" sz="1100"/>
          </a:p>
        </p:txBody>
      </p:sp>
      <p:sp>
        <p:nvSpPr>
          <p:cNvPr name="AutoShape 7" id="7"/>
          <p:cNvSpPr/>
          <p:nvPr/>
        </p:nvSpPr>
        <p:spPr>
          <a:xfrm rot="0" flipH="false" flipV="false">
            <a:off x="1524000" y="2413000"/>
            <a:ext cx="43815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500">
                <a:solidFill>
                  <a:srgbClr val="374151"/>
                </a:solidFill>
                <a:latin typeface="Noto Sans SC"/>
                <a:ea typeface="Noto Sans SC"/>
                <a:cs typeface="Noto Sans SC"/>
                <a:sym typeface="Noto Sans SC"/>
              </a:rPr>
              <a:t>答案：B | 60岁以上人群</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0000"/>
              </a:lnSpc>
            </a:pPr>
            <a:r>
              <a:rPr lang="en-US" b="false" i="false" strike="noStrike" u="none" sz="1300">
                <a:solidFill>
                  <a:srgbClr val="6B7280"/>
                </a:solidFill>
                <a:latin typeface="Noto Sans SC"/>
                <a:ea typeface="Noto Sans SC"/>
                <a:cs typeface="Noto Sans SC"/>
                <a:sym typeface="Noto Sans SC"/>
              </a:rPr>
              <a:t>解析：明确老年心理学的核心研究对象，是理解老年心理特征、开展针对性照护服务的基础前提。</a:t>
            </a:r>
          </a:p>
        </p:txBody>
      </p:sp>
      <p:sp>
        <p:nvSpPr>
          <p:cNvPr name="AutoShape 8" id="8"/>
          <p:cNvSpPr/>
          <p:nvPr/>
        </p:nvSpPr>
        <p:spPr>
          <a:xfrm rot="0" flipH="false" flipV="false">
            <a:off x="762000" y="3556000"/>
            <a:ext cx="5207000" cy="10795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9" id="9"/>
          <p:cNvSpPr/>
          <p:nvPr/>
        </p:nvSpPr>
        <p:spPr>
          <a:xfrm rot="0" flipH="false" flipV="false">
            <a:off x="952500" y="3746500"/>
            <a:ext cx="508000" cy="381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800">
                <a:solidFill>
                  <a:srgbClr val="F97316"/>
                </a:solidFill>
                <a:latin typeface="Noto Sans SC"/>
                <a:ea typeface="Noto Sans SC"/>
                <a:cs typeface="Noto Sans SC"/>
                <a:sym typeface="Noto Sans SC"/>
              </a:rPr>
              <a:t>02</a:t>
            </a:r>
            <a:endParaRPr lang="en-US" sz="1100"/>
          </a:p>
        </p:txBody>
      </p:sp>
      <p:sp>
        <p:nvSpPr>
          <p:cNvPr name="AutoShape 10" id="10"/>
          <p:cNvSpPr/>
          <p:nvPr/>
        </p:nvSpPr>
        <p:spPr>
          <a:xfrm rot="0" flipH="false" flipV="false">
            <a:off x="1524000" y="3683000"/>
            <a:ext cx="43815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500">
                <a:solidFill>
                  <a:srgbClr val="374151"/>
                </a:solidFill>
                <a:latin typeface="Noto Sans SC"/>
                <a:ea typeface="Noto Sans SC"/>
                <a:cs typeface="Noto Sans SC"/>
                <a:sym typeface="Noto Sans SC"/>
              </a:rPr>
              <a:t>答案：B | 近事记忆减退，远事记忆较好</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0000"/>
              </a:lnSpc>
            </a:pPr>
            <a:r>
              <a:rPr lang="en-US" b="false" i="false" strike="noStrike" u="none" sz="1300">
                <a:solidFill>
                  <a:srgbClr val="6B7280"/>
                </a:solidFill>
                <a:latin typeface="Noto Sans SC"/>
                <a:ea typeface="Noto Sans SC"/>
                <a:cs typeface="Noto Sans SC"/>
                <a:sym typeface="Noto Sans SC"/>
              </a:rPr>
              <a:t>解析：这是老年人记忆衰退的典型特征，即对新近发生的事情容易遗忘，而对过去的往事记忆犹新。</a:t>
            </a:r>
          </a:p>
        </p:txBody>
      </p:sp>
      <p:sp>
        <p:nvSpPr>
          <p:cNvPr name="AutoShape 11" id="11"/>
          <p:cNvSpPr/>
          <p:nvPr/>
        </p:nvSpPr>
        <p:spPr>
          <a:xfrm rot="0" flipH="false" flipV="false">
            <a:off x="762000" y="4826000"/>
            <a:ext cx="5207000" cy="10795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2" id="12"/>
          <p:cNvSpPr/>
          <p:nvPr/>
        </p:nvSpPr>
        <p:spPr>
          <a:xfrm rot="0" flipH="false" flipV="false">
            <a:off x="952500" y="5016500"/>
            <a:ext cx="508000" cy="381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800">
                <a:solidFill>
                  <a:srgbClr val="F97316"/>
                </a:solidFill>
                <a:latin typeface="Noto Sans SC"/>
                <a:ea typeface="Noto Sans SC"/>
                <a:cs typeface="Noto Sans SC"/>
                <a:sym typeface="Noto Sans SC"/>
              </a:rPr>
              <a:t>03</a:t>
            </a:r>
            <a:endParaRPr lang="en-US" sz="1100"/>
          </a:p>
        </p:txBody>
      </p:sp>
      <p:sp>
        <p:nvSpPr>
          <p:cNvPr name="AutoShape 13" id="13"/>
          <p:cNvSpPr/>
          <p:nvPr/>
        </p:nvSpPr>
        <p:spPr>
          <a:xfrm rot="0" flipH="false" flipV="false">
            <a:off x="1524000" y="4953000"/>
            <a:ext cx="43815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500">
                <a:solidFill>
                  <a:srgbClr val="374151"/>
                </a:solidFill>
                <a:latin typeface="Noto Sans SC"/>
                <a:ea typeface="Noto Sans SC"/>
                <a:cs typeface="Noto Sans SC"/>
                <a:sym typeface="Noto Sans SC"/>
              </a:rPr>
              <a:t>答案：B | 沟通中应避免使用专业术语</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0000"/>
              </a:lnSpc>
            </a:pPr>
            <a:r>
              <a:rPr lang="en-US" b="false" i="false" strike="noStrike" u="none" sz="1300">
                <a:solidFill>
                  <a:srgbClr val="6B7280"/>
                </a:solidFill>
                <a:latin typeface="Noto Sans SC"/>
                <a:ea typeface="Noto Sans SC"/>
                <a:cs typeface="Noto Sans SC"/>
                <a:sym typeface="Noto Sans SC"/>
              </a:rPr>
              <a:t>解析：与老年人沟通的核心原则是通俗化、口语化，减少信息接收障碍，确保信息传达的有效性。</a:t>
            </a:r>
          </a:p>
        </p:txBody>
      </p:sp>
      <p:sp>
        <p:nvSpPr>
          <p:cNvPr name="AutoShape 14" id="14"/>
          <p:cNvSpPr/>
          <p:nvPr/>
        </p:nvSpPr>
        <p:spPr>
          <a:xfrm rot="0" flipH="false" flipV="false">
            <a:off x="6223000" y="1651000"/>
            <a:ext cx="5207000" cy="20955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6413500" y="1841500"/>
            <a:ext cx="304800" cy="304800"/>
          </a:xfrm>
          <a:prstGeom prst="rect">
            <a:avLst/>
          </a:prstGeom>
        </p:spPr>
      </p:pic>
      <p:sp>
        <p:nvSpPr>
          <p:cNvPr name="AutoShape 16" id="16"/>
          <p:cNvSpPr/>
          <p:nvPr/>
        </p:nvSpPr>
        <p:spPr>
          <a:xfrm rot="0" flipH="false" flipV="false">
            <a:off x="6794500" y="1816100"/>
            <a:ext cx="4572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学习老年心理学的实践意义</a:t>
            </a:r>
            <a:endParaRPr lang="en-US" sz="1100"/>
          </a:p>
        </p:txBody>
      </p:sp>
      <p:sp>
        <p:nvSpPr>
          <p:cNvPr name="AutoShape 17" id="17"/>
          <p:cNvSpPr/>
          <p:nvPr/>
        </p:nvSpPr>
        <p:spPr>
          <a:xfrm rot="0" flipH="false" flipV="false">
            <a:off x="6413500" y="2286000"/>
            <a:ext cx="48895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a:t>
            </a:r>
            <a:r>
              <a:rPr lang="en-US" b="true" i="false" strike="noStrike" u="none" sz="1400">
                <a:solidFill>
                  <a:srgbClr val="374151"/>
                </a:solidFill>
                <a:latin typeface="Noto Sans SC"/>
                <a:ea typeface="Noto Sans SC"/>
                <a:cs typeface="Noto Sans SC"/>
                <a:sym typeface="Noto Sans SC"/>
              </a:rPr>
              <a:t>提升服务：</a:t>
            </a:r>
            <a:r>
              <a:rPr lang="en-US" b="false" i="false" strike="noStrike" u="none" sz="1400">
                <a:solidFill>
                  <a:srgbClr val="374151"/>
                </a:solidFill>
                <a:latin typeface="Noto Sans SC"/>
                <a:ea typeface="Noto Sans SC"/>
                <a:cs typeface="Noto Sans SC"/>
                <a:sym typeface="Noto Sans SC"/>
              </a:rPr>
              <a:t>提供更具人文关怀的专业照护，满足精神需求。</a:t>
            </a:r>
            <a:r>
              <a:rPr lang="en-US" b="false" i="false" strike="noStrike" u="none" sz="1400">
                <a:solidFill>
                  <a:srgbClr val="374151"/>
                </a:solidFill>
                <a:latin typeface="Noto Sans SC"/>
                <a:ea typeface="Noto Sans SC"/>
                <a:cs typeface="Noto Sans SC"/>
                <a:sym typeface="Noto Sans SC"/>
              </a:rPr>
              <a:t/>
            </a:r>
            <a:br>
              <a:rPr lang="en-US" b="false" i="false" strike="noStrike" u="none" sz="1400">
                <a:solidFill>
                  <a:srgbClr val="374151"/>
                </a:solidFill>
                <a:latin typeface="Noto Sans SC"/>
                <a:ea typeface="Noto Sans SC"/>
                <a:cs typeface="Noto Sans SC"/>
                <a:sym typeface="Noto Sans SC"/>
              </a:rPr>
            </a:br>
            <a:r>
              <a:rPr lang="en-US" b="false" i="false" strike="noStrike" u="none" sz="1400">
                <a:solidFill>
                  <a:srgbClr val="374151"/>
                </a:solidFill>
                <a:latin typeface="Noto Sans SC"/>
                <a:ea typeface="Noto Sans SC"/>
                <a:cs typeface="Noto Sans SC"/>
                <a:sym typeface="Noto Sans SC"/>
              </a:rPr>
              <a:t>•</a:t>
            </a:r>
            <a:r>
              <a:rPr lang="en-US" b="true" i="false" strike="noStrike" u="none" sz="1400">
                <a:solidFill>
                  <a:srgbClr val="374151"/>
                </a:solidFill>
                <a:latin typeface="Noto Sans SC"/>
                <a:ea typeface="Noto Sans SC"/>
                <a:cs typeface="Noto Sans SC"/>
                <a:sym typeface="Noto Sans SC"/>
              </a:rPr>
              <a:t>健康干预：</a:t>
            </a:r>
            <a:r>
              <a:rPr lang="en-US" b="false" i="false" strike="noStrike" u="none" sz="1400">
                <a:solidFill>
                  <a:srgbClr val="374151"/>
                </a:solidFill>
                <a:latin typeface="Noto Sans SC"/>
                <a:ea typeface="Noto Sans SC"/>
                <a:cs typeface="Noto Sans SC"/>
                <a:sym typeface="Noto Sans SC"/>
              </a:rPr>
              <a:t>早期识别心理问题，促进身心双重健康。</a:t>
            </a:r>
            <a:r>
              <a:rPr lang="en-US" b="false" i="false" strike="noStrike" u="none" sz="1400">
                <a:solidFill>
                  <a:srgbClr val="374151"/>
                </a:solidFill>
                <a:latin typeface="Noto Sans SC"/>
                <a:ea typeface="Noto Sans SC"/>
                <a:cs typeface="Noto Sans SC"/>
                <a:sym typeface="Noto Sans SC"/>
              </a:rPr>
              <a:t/>
            </a:r>
            <a:br>
              <a:rPr lang="en-US" b="false" i="false" strike="noStrike" u="none" sz="1400">
                <a:solidFill>
                  <a:srgbClr val="374151"/>
                </a:solidFill>
                <a:latin typeface="Noto Sans SC"/>
                <a:ea typeface="Noto Sans SC"/>
                <a:cs typeface="Noto Sans SC"/>
                <a:sym typeface="Noto Sans SC"/>
              </a:rPr>
            </a:br>
            <a:r>
              <a:rPr lang="en-US" b="false" i="false" strike="noStrike" u="none" sz="1400">
                <a:solidFill>
                  <a:srgbClr val="374151"/>
                </a:solidFill>
                <a:latin typeface="Noto Sans SC"/>
                <a:ea typeface="Noto Sans SC"/>
                <a:cs typeface="Noto Sans SC"/>
                <a:sym typeface="Noto Sans SC"/>
              </a:rPr>
              <a:t>•</a:t>
            </a:r>
            <a:r>
              <a:rPr lang="en-US" b="true" i="false" strike="noStrike" u="none" sz="1400">
                <a:solidFill>
                  <a:srgbClr val="374151"/>
                </a:solidFill>
                <a:latin typeface="Noto Sans SC"/>
                <a:ea typeface="Noto Sans SC"/>
                <a:cs typeface="Noto Sans SC"/>
                <a:sym typeface="Noto Sans SC"/>
              </a:rPr>
              <a:t>代际和谐：</a:t>
            </a:r>
            <a:r>
              <a:rPr lang="en-US" b="false" i="false" strike="noStrike" u="none" sz="1400">
                <a:solidFill>
                  <a:srgbClr val="374151"/>
                </a:solidFill>
                <a:latin typeface="Noto Sans SC"/>
                <a:ea typeface="Noto Sans SC"/>
                <a:cs typeface="Noto Sans SC"/>
                <a:sym typeface="Noto Sans SC"/>
              </a:rPr>
              <a:t>减少认知差异与冲突，构建温暖的代际关系。</a:t>
            </a:r>
            <a:r>
              <a:rPr lang="en-US" b="false" i="false" strike="noStrike" u="none" sz="1400">
                <a:solidFill>
                  <a:srgbClr val="374151"/>
                </a:solidFill>
                <a:latin typeface="Noto Sans SC"/>
                <a:ea typeface="Noto Sans SC"/>
                <a:cs typeface="Noto Sans SC"/>
                <a:sym typeface="Noto Sans SC"/>
              </a:rPr>
              <a:t/>
            </a:r>
            <a:br>
              <a:rPr lang="en-US" b="false" i="false" strike="noStrike" u="none" sz="1400">
                <a:solidFill>
                  <a:srgbClr val="374151"/>
                </a:solidFill>
                <a:latin typeface="Noto Sans SC"/>
                <a:ea typeface="Noto Sans SC"/>
                <a:cs typeface="Noto Sans SC"/>
                <a:sym typeface="Noto Sans SC"/>
              </a:rPr>
            </a:br>
            <a:r>
              <a:rPr lang="en-US" b="false" i="false" strike="noStrike" u="none" sz="1400">
                <a:solidFill>
                  <a:srgbClr val="374151"/>
                </a:solidFill>
                <a:latin typeface="Noto Sans SC"/>
                <a:ea typeface="Noto Sans SC"/>
                <a:cs typeface="Noto Sans SC"/>
                <a:sym typeface="Noto Sans SC"/>
              </a:rPr>
              <a:t>•</a:t>
            </a:r>
            <a:r>
              <a:rPr lang="en-US" b="true" i="false" strike="noStrike" u="none" sz="1400">
                <a:solidFill>
                  <a:srgbClr val="374151"/>
                </a:solidFill>
                <a:latin typeface="Noto Sans SC"/>
                <a:ea typeface="Noto Sans SC"/>
                <a:cs typeface="Noto Sans SC"/>
                <a:sym typeface="Noto Sans SC"/>
              </a:rPr>
              <a:t>积极老化：</a:t>
            </a:r>
            <a:r>
              <a:rPr lang="en-US" b="false" i="false" strike="noStrike" u="none" sz="1400">
                <a:solidFill>
                  <a:srgbClr val="374151"/>
                </a:solidFill>
                <a:latin typeface="Noto Sans SC"/>
                <a:ea typeface="Noto Sans SC"/>
                <a:cs typeface="Noto Sans SC"/>
                <a:sym typeface="Noto Sans SC"/>
              </a:rPr>
              <a:t>指导心理调适，帮助老年人实现自我价值。</a:t>
            </a:r>
            <a:endParaRPr lang="en-US" sz="1100"/>
          </a:p>
        </p:txBody>
      </p:sp>
      <p:sp>
        <p:nvSpPr>
          <p:cNvPr name="AutoShape 18" id="18"/>
          <p:cNvSpPr/>
          <p:nvPr/>
        </p:nvSpPr>
        <p:spPr>
          <a:xfrm rot="0" flipH="false" flipV="false">
            <a:off x="6223000" y="4064000"/>
            <a:ext cx="5207000" cy="20955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9" id="1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13500" y="4254500"/>
            <a:ext cx="304800" cy="304800"/>
          </a:xfrm>
          <a:prstGeom prst="rect">
            <a:avLst/>
          </a:prstGeom>
        </p:spPr>
      </p:pic>
      <p:sp>
        <p:nvSpPr>
          <p:cNvPr name="AutoShape 20" id="20"/>
          <p:cNvSpPr/>
          <p:nvPr/>
        </p:nvSpPr>
        <p:spPr>
          <a:xfrm rot="0" flipH="false" flipV="false">
            <a:off x="6794500" y="4229100"/>
            <a:ext cx="4572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老年常见的感知觉衰退表现</a:t>
            </a:r>
            <a:endParaRPr lang="en-US" sz="1100"/>
          </a:p>
        </p:txBody>
      </p:sp>
      <p:sp>
        <p:nvSpPr>
          <p:cNvPr name="AutoShape 21" id="21"/>
          <p:cNvSpPr/>
          <p:nvPr/>
        </p:nvSpPr>
        <p:spPr>
          <a:xfrm rot="0" flipH="false" flipV="false">
            <a:off x="6413500" y="4699000"/>
            <a:ext cx="48895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a:t>
            </a:r>
            <a:r>
              <a:rPr lang="en-US" b="true" i="false" strike="noStrike" u="none" sz="1400">
                <a:solidFill>
                  <a:srgbClr val="374151"/>
                </a:solidFill>
                <a:latin typeface="Noto Sans SC"/>
                <a:ea typeface="Noto Sans SC"/>
                <a:cs typeface="Noto Sans SC"/>
                <a:sym typeface="Noto Sans SC"/>
              </a:rPr>
              <a:t>视听变化：</a:t>
            </a:r>
            <a:r>
              <a:rPr lang="en-US" b="false" i="false" strike="noStrike" u="none" sz="1400">
                <a:solidFill>
                  <a:srgbClr val="374151"/>
                </a:solidFill>
                <a:latin typeface="Noto Sans SC"/>
                <a:ea typeface="Noto Sans SC"/>
                <a:cs typeface="Noto Sans SC"/>
                <a:sym typeface="Noto Sans SC"/>
              </a:rPr>
              <a:t>视力下降、辨色减弱；高频听力受损，听不清。</a:t>
            </a:r>
            <a:r>
              <a:rPr lang="en-US" b="false" i="false" strike="noStrike" u="none" sz="1400">
                <a:solidFill>
                  <a:srgbClr val="374151"/>
                </a:solidFill>
                <a:latin typeface="Noto Sans SC"/>
                <a:ea typeface="Noto Sans SC"/>
                <a:cs typeface="Noto Sans SC"/>
                <a:sym typeface="Noto Sans SC"/>
              </a:rPr>
              <a:t/>
            </a:r>
            <a:br>
              <a:rPr lang="en-US" b="false" i="false" strike="noStrike" u="none" sz="1400">
                <a:solidFill>
                  <a:srgbClr val="374151"/>
                </a:solidFill>
                <a:latin typeface="Noto Sans SC"/>
                <a:ea typeface="Noto Sans SC"/>
                <a:cs typeface="Noto Sans SC"/>
                <a:sym typeface="Noto Sans SC"/>
              </a:rPr>
            </a:br>
            <a:r>
              <a:rPr lang="en-US" b="false" i="false" strike="noStrike" u="none" sz="1400">
                <a:solidFill>
                  <a:srgbClr val="374151"/>
                </a:solidFill>
                <a:latin typeface="Noto Sans SC"/>
                <a:ea typeface="Noto Sans SC"/>
                <a:cs typeface="Noto Sans SC"/>
                <a:sym typeface="Noto Sans SC"/>
              </a:rPr>
              <a:t>•</a:t>
            </a:r>
            <a:r>
              <a:rPr lang="en-US" b="true" i="false" strike="noStrike" u="none" sz="1400">
                <a:solidFill>
                  <a:srgbClr val="374151"/>
                </a:solidFill>
                <a:latin typeface="Noto Sans SC"/>
                <a:ea typeface="Noto Sans SC"/>
                <a:cs typeface="Noto Sans SC"/>
                <a:sym typeface="Noto Sans SC"/>
              </a:rPr>
              <a:t>味嗅迟钝：</a:t>
            </a:r>
            <a:r>
              <a:rPr lang="en-US" b="false" i="false" strike="noStrike" u="none" sz="1400">
                <a:solidFill>
                  <a:srgbClr val="374151"/>
                </a:solidFill>
                <a:latin typeface="Noto Sans SC"/>
                <a:ea typeface="Noto Sans SC"/>
                <a:cs typeface="Noto Sans SC"/>
                <a:sym typeface="Noto Sans SC"/>
              </a:rPr>
              <a:t>味蕾敏感度降低，偏爱重口味，嗅觉减退。</a:t>
            </a:r>
            <a:r>
              <a:rPr lang="en-US" b="false" i="false" strike="noStrike" u="none" sz="1400">
                <a:solidFill>
                  <a:srgbClr val="374151"/>
                </a:solidFill>
                <a:latin typeface="Noto Sans SC"/>
                <a:ea typeface="Noto Sans SC"/>
                <a:cs typeface="Noto Sans SC"/>
                <a:sym typeface="Noto Sans SC"/>
              </a:rPr>
              <a:t/>
            </a:r>
            <a:br>
              <a:rPr lang="en-US" b="false" i="false" strike="noStrike" u="none" sz="1400">
                <a:solidFill>
                  <a:srgbClr val="374151"/>
                </a:solidFill>
                <a:latin typeface="Noto Sans SC"/>
                <a:ea typeface="Noto Sans SC"/>
                <a:cs typeface="Noto Sans SC"/>
                <a:sym typeface="Noto Sans SC"/>
              </a:rPr>
            </a:br>
            <a:r>
              <a:rPr lang="en-US" b="false" i="false" strike="noStrike" u="none" sz="1400">
                <a:solidFill>
                  <a:srgbClr val="374151"/>
                </a:solidFill>
                <a:latin typeface="Noto Sans SC"/>
                <a:ea typeface="Noto Sans SC"/>
                <a:cs typeface="Noto Sans SC"/>
                <a:sym typeface="Noto Sans SC"/>
              </a:rPr>
              <a:t>•</a:t>
            </a:r>
            <a:r>
              <a:rPr lang="en-US" b="true" i="false" strike="noStrike" u="none" sz="1400">
                <a:solidFill>
                  <a:srgbClr val="374151"/>
                </a:solidFill>
                <a:latin typeface="Noto Sans SC"/>
                <a:ea typeface="Noto Sans SC"/>
                <a:cs typeface="Noto Sans SC"/>
                <a:sym typeface="Noto Sans SC"/>
              </a:rPr>
              <a:t>触觉衰退：</a:t>
            </a:r>
            <a:r>
              <a:rPr lang="en-US" b="false" i="false" strike="noStrike" u="none" sz="1400">
                <a:solidFill>
                  <a:srgbClr val="374151"/>
                </a:solidFill>
                <a:latin typeface="Noto Sans SC"/>
                <a:ea typeface="Noto Sans SC"/>
                <a:cs typeface="Noto Sans SC"/>
                <a:sym typeface="Noto Sans SC"/>
              </a:rPr>
              <a:t>皮肤感觉变缓，对冷热、疼痛的感知变弱。</a:t>
            </a:r>
            <a:r>
              <a:rPr lang="en-US" b="false" i="false" strike="noStrike" u="none" sz="1400">
                <a:solidFill>
                  <a:srgbClr val="374151"/>
                </a:solidFill>
                <a:latin typeface="Noto Sans SC"/>
                <a:ea typeface="Noto Sans SC"/>
                <a:cs typeface="Noto Sans SC"/>
                <a:sym typeface="Noto Sans SC"/>
              </a:rPr>
              <a:t/>
            </a:r>
            <a:br>
              <a:rPr lang="en-US" b="false" i="false" strike="noStrike" u="none" sz="1400">
                <a:solidFill>
                  <a:srgbClr val="374151"/>
                </a:solidFill>
                <a:latin typeface="Noto Sans SC"/>
                <a:ea typeface="Noto Sans SC"/>
                <a:cs typeface="Noto Sans SC"/>
                <a:sym typeface="Noto Sans SC"/>
              </a:rPr>
            </a:br>
            <a:r>
              <a:rPr lang="en-US" b="false" i="false" strike="noStrike" u="none" sz="1400">
                <a:solidFill>
                  <a:srgbClr val="374151"/>
                </a:solidFill>
                <a:latin typeface="Noto Sans SC"/>
                <a:ea typeface="Noto Sans SC"/>
                <a:cs typeface="Noto Sans SC"/>
                <a:sym typeface="Noto Sans SC"/>
              </a:rPr>
              <a:t>•</a:t>
            </a:r>
            <a:r>
              <a:rPr lang="en-US" b="true" i="false" strike="noStrike" u="none" sz="1400">
                <a:solidFill>
                  <a:srgbClr val="374151"/>
                </a:solidFill>
                <a:latin typeface="Noto Sans SC"/>
                <a:ea typeface="Noto Sans SC"/>
                <a:cs typeface="Noto Sans SC"/>
                <a:sym typeface="Noto Sans SC"/>
              </a:rPr>
              <a:t>反应变慢：</a:t>
            </a:r>
            <a:r>
              <a:rPr lang="en-US" b="false" i="false" strike="noStrike" u="none" sz="1400">
                <a:solidFill>
                  <a:srgbClr val="374151"/>
                </a:solidFill>
                <a:latin typeface="Noto Sans SC"/>
                <a:ea typeface="Noto Sans SC"/>
                <a:cs typeface="Noto Sans SC"/>
                <a:sym typeface="Noto Sans SC"/>
              </a:rPr>
              <a:t>感知信息的整合与反应速度整体下降。</a:t>
            </a:r>
            <a:endParaRPr lang="en-US" sz="1100"/>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02 老年心理护理技术与方法</a:t>
            </a:r>
            <a:endParaRPr lang="en-US" sz="1100"/>
          </a:p>
        </p:txBody>
      </p:sp>
      <p:sp>
        <p:nvSpPr>
          <p:cNvPr name="AutoShape 4" id="4"/>
          <p:cNvSpPr/>
          <p:nvPr/>
        </p:nvSpPr>
        <p:spPr>
          <a:xfrm rot="0" flipH="false" flipV="false">
            <a:off x="762000" y="1778000"/>
            <a:ext cx="5207000" cy="4064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95500"/>
            <a:ext cx="304800" cy="304800"/>
          </a:xfrm>
          <a:prstGeom prst="rect">
            <a:avLst/>
          </a:prstGeom>
        </p:spPr>
      </p:pic>
      <p:sp>
        <p:nvSpPr>
          <p:cNvPr name="AutoShape 6" id="6"/>
          <p:cNvSpPr/>
          <p:nvPr/>
        </p:nvSpPr>
        <p:spPr>
          <a:xfrm rot="0" flipH="false" flipV="false">
            <a:off x="1422400" y="2070100"/>
            <a:ext cx="381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学习目标</a:t>
            </a:r>
            <a:endParaRPr lang="en-US" sz="1100"/>
          </a:p>
        </p:txBody>
      </p:sp>
      <p:sp>
        <p:nvSpPr>
          <p:cNvPr name="AutoShape 7" id="7"/>
          <p:cNvSpPr/>
          <p:nvPr/>
        </p:nvSpPr>
        <p:spPr>
          <a:xfrm rot="0" flipH="false" flipV="false">
            <a:off x="1016000" y="2921000"/>
            <a:ext cx="76200" cy="762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8" id="8"/>
          <p:cNvSpPr/>
          <p:nvPr/>
        </p:nvSpPr>
        <p:spPr>
          <a:xfrm rot="0" flipH="false" flipV="false">
            <a:off x="1219200" y="2819400"/>
            <a:ext cx="4572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500">
                <a:solidFill>
                  <a:srgbClr val="4B5563"/>
                </a:solidFill>
                <a:latin typeface="Noto Sans SC"/>
                <a:ea typeface="Noto Sans SC"/>
                <a:cs typeface="Noto Sans SC"/>
                <a:sym typeface="Noto Sans SC"/>
              </a:rPr>
              <a:t>掌握老年心理评估的常用方法，能够独立完成基础的心理状态筛查与评估流程，识别常见的心理问题信号。</a:t>
            </a:r>
            <a:endParaRPr lang="en-US" sz="1100"/>
          </a:p>
        </p:txBody>
      </p:sp>
      <p:sp>
        <p:nvSpPr>
          <p:cNvPr name="AutoShape 9" id="9"/>
          <p:cNvSpPr/>
          <p:nvPr/>
        </p:nvSpPr>
        <p:spPr>
          <a:xfrm rot="0" flipH="false" flipV="false">
            <a:off x="1016000" y="3873500"/>
            <a:ext cx="76200" cy="762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1219200" y="3771900"/>
            <a:ext cx="4572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500">
                <a:solidFill>
                  <a:srgbClr val="4B5563"/>
                </a:solidFill>
                <a:latin typeface="Noto Sans SC"/>
                <a:ea typeface="Noto Sans SC"/>
                <a:cs typeface="Noto Sans SC"/>
                <a:sym typeface="Noto Sans SC"/>
              </a:rPr>
              <a:t>了解老年团体心理辅导的特点与实施步骤，学会组织小型互助支持小组，利用团体动力促进老人的社会适应。</a:t>
            </a:r>
            <a:endParaRPr lang="en-US" sz="1100"/>
          </a:p>
        </p:txBody>
      </p:sp>
      <p:sp>
        <p:nvSpPr>
          <p:cNvPr name="AutoShape 11" id="11"/>
          <p:cNvSpPr/>
          <p:nvPr/>
        </p:nvSpPr>
        <p:spPr>
          <a:xfrm rot="0" flipH="false" flipV="false">
            <a:off x="1016000" y="4889500"/>
            <a:ext cx="76200" cy="762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2" id="12"/>
          <p:cNvSpPr/>
          <p:nvPr/>
        </p:nvSpPr>
        <p:spPr>
          <a:xfrm rot="0" flipH="false" flipV="false">
            <a:off x="1219200" y="4787900"/>
            <a:ext cx="4572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500">
                <a:solidFill>
                  <a:srgbClr val="4B5563"/>
                </a:solidFill>
                <a:latin typeface="Noto Sans SC"/>
                <a:ea typeface="Noto Sans SC"/>
                <a:cs typeface="Noto Sans SC"/>
                <a:sym typeface="Noto Sans SC"/>
              </a:rPr>
              <a:t>熟悉支持性心理疗法与合理情绪疗法的核心技术，能够运用倾听、共情等技巧为老年人提供初步的心理疏导。</a:t>
            </a:r>
            <a:endParaRPr lang="en-US" sz="1100"/>
          </a:p>
        </p:txBody>
      </p:sp>
      <p:sp>
        <p:nvSpPr>
          <p:cNvPr name="AutoShape 13" id="13"/>
          <p:cNvSpPr/>
          <p:nvPr/>
        </p:nvSpPr>
        <p:spPr>
          <a:xfrm rot="0" flipH="false" flipV="false">
            <a:off x="6223000" y="1778000"/>
            <a:ext cx="5207000" cy="1905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77000" y="2032000"/>
            <a:ext cx="304800" cy="304800"/>
          </a:xfrm>
          <a:prstGeom prst="rect">
            <a:avLst/>
          </a:prstGeom>
        </p:spPr>
      </p:pic>
      <p:sp>
        <p:nvSpPr>
          <p:cNvPr name="AutoShape 15" id="15"/>
          <p:cNvSpPr/>
          <p:nvPr/>
        </p:nvSpPr>
        <p:spPr>
          <a:xfrm rot="0" flipH="false" flipV="false">
            <a:off x="6883400" y="2006600"/>
            <a:ext cx="381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本章重点</a:t>
            </a:r>
            <a:endParaRPr lang="en-US" sz="1100"/>
          </a:p>
        </p:txBody>
      </p:sp>
      <p:sp>
        <p:nvSpPr>
          <p:cNvPr name="AutoShape 16" id="16"/>
          <p:cNvSpPr/>
          <p:nvPr/>
        </p:nvSpPr>
        <p:spPr>
          <a:xfrm rot="0" flipH="false" flipV="false">
            <a:off x="6477000" y="2603500"/>
            <a:ext cx="4699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500">
                <a:solidFill>
                  <a:srgbClr val="4B5563"/>
                </a:solidFill>
                <a:latin typeface="Noto Sans SC"/>
                <a:ea typeface="Noto Sans SC"/>
                <a:cs typeface="Noto Sans SC"/>
                <a:sym typeface="Noto Sans SC"/>
              </a:rPr>
              <a:t>重点掌握心理评估的标准化工具（如量表使用）和实施技巧；深入理解合理情绪疗法的ABC理论模型，即诱发事件、信念与情绪结果之间的逻辑关系，这是进行认知干预的基础。</a:t>
            </a:r>
            <a:endParaRPr lang="en-US" sz="1100"/>
          </a:p>
        </p:txBody>
      </p:sp>
      <p:sp>
        <p:nvSpPr>
          <p:cNvPr name="AutoShape 17" id="17"/>
          <p:cNvSpPr/>
          <p:nvPr/>
        </p:nvSpPr>
        <p:spPr>
          <a:xfrm rot="0" flipH="false" flipV="false">
            <a:off x="6223000" y="3937000"/>
            <a:ext cx="5207000" cy="1905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8" id="18"/>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6477000" y="4191000"/>
            <a:ext cx="304800" cy="304800"/>
          </a:xfrm>
          <a:prstGeom prst="rect">
            <a:avLst/>
          </a:prstGeom>
        </p:spPr>
      </p:pic>
      <p:sp>
        <p:nvSpPr>
          <p:cNvPr name="AutoShape 19" id="19"/>
          <p:cNvSpPr/>
          <p:nvPr/>
        </p:nvSpPr>
        <p:spPr>
          <a:xfrm rot="0" flipH="false" flipV="false">
            <a:off x="6883400" y="4165600"/>
            <a:ext cx="381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学习难点</a:t>
            </a:r>
            <a:endParaRPr lang="en-US" sz="1100"/>
          </a:p>
        </p:txBody>
      </p:sp>
      <p:sp>
        <p:nvSpPr>
          <p:cNvPr name="AutoShape 20" id="20"/>
          <p:cNvSpPr/>
          <p:nvPr/>
        </p:nvSpPr>
        <p:spPr>
          <a:xfrm rot="0" flipH="false" flipV="false">
            <a:off x="6477000" y="4762500"/>
            <a:ext cx="4699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500">
                <a:solidFill>
                  <a:srgbClr val="4B5563"/>
                </a:solidFill>
                <a:latin typeface="Noto Sans SC"/>
                <a:ea typeface="Noto Sans SC"/>
                <a:cs typeface="Noto Sans SC"/>
                <a:sym typeface="Noto Sans SC"/>
              </a:rPr>
              <a:t>难点在于如何根据老年人的文化背景、认知水平和个性特征，灵活整合不同的心理护理技术；以及在面对老人复杂的情绪问题时，如何敏锐识别根源并动态调整干预策略，做到因人施策。</a:t>
            </a:r>
            <a:endParaRPr lang="en-US" sz="1100"/>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老年心理评估与团体辅导技术</a:t>
            </a:r>
            <a:endParaRPr lang="en-US" sz="1100"/>
          </a:p>
        </p:txBody>
      </p:sp>
      <p:sp>
        <p:nvSpPr>
          <p:cNvPr name="AutoShape 4" id="4"/>
          <p:cNvSpPr/>
          <p:nvPr/>
        </p:nvSpPr>
        <p:spPr>
          <a:xfrm rot="0" flipH="false" flipV="false">
            <a:off x="762000" y="1651000"/>
            <a:ext cx="5270500" cy="4572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srcRect l="0" r="0" t="0" b="25000"/>
          <a:stretch>
            <a:fillRect/>
          </a:stretch>
        </p:blipFill>
        <p:spPr>
          <a:xfrm rot="0" flipH="false" flipV="false">
            <a:off x="952500" y="1905000"/>
            <a:ext cx="2286000" cy="2286000"/>
          </a:xfrm>
          <a:prstGeom prst="roundRect">
            <a:avLst>
              <a:gd name="adj" fmla="val 6666"/>
            </a:avLst>
          </a:prstGeom>
          <a:noFill/>
          <a:ln w="25400" cmpd="sng" cap="flat">
            <a:noFill/>
            <a:prstDash val="solid"/>
            <a:round/>
          </a:ln>
          <a:effectLst>
            <a:outerShdw dir="2700000" dist="38100" blurRad="76200" algn="tl" rotWithShape="false">
              <a:srgbClr val="000000">
                <a:alpha val="8000"/>
              </a:srgbClr>
            </a:outerShdw>
          </a:effectLst>
        </p:spPr>
      </p:pic>
      <p:sp>
        <p:nvSpPr>
          <p:cNvPr name="AutoShape 6" id="6"/>
          <p:cNvSpPr/>
          <p:nvPr/>
        </p:nvSpPr>
        <p:spPr>
          <a:xfrm rot="0" flipH="false" flipV="false">
            <a:off x="3429000" y="1905000"/>
            <a:ext cx="24765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01 心理评估体系</a:t>
            </a:r>
            <a:endParaRPr lang="en-US" sz="1100"/>
          </a:p>
        </p:txBody>
      </p:sp>
      <p:sp>
        <p:nvSpPr>
          <p:cNvPr name="AutoShape 7" id="7"/>
          <p:cNvSpPr/>
          <p:nvPr/>
        </p:nvSpPr>
        <p:spPr>
          <a:xfrm rot="0" flipH="false" flipV="false">
            <a:off x="3429000" y="2413000"/>
            <a:ext cx="2476500" cy="171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300">
                <a:solidFill>
                  <a:srgbClr val="4B5563"/>
                </a:solidFill>
                <a:latin typeface="Noto Sans SC"/>
                <a:ea typeface="Noto Sans SC"/>
                <a:cs typeface="Noto Sans SC"/>
                <a:sym typeface="Noto Sans SC"/>
              </a:rPr>
              <a:t>观察法：</a:t>
            </a:r>
            <a:r>
              <a:rPr lang="en-US" b="false" i="false" strike="noStrike" u="none" sz="1300">
                <a:solidFill>
                  <a:srgbClr val="4B5563"/>
                </a:solidFill>
                <a:latin typeface="Noto Sans SC"/>
                <a:ea typeface="Noto Sans SC"/>
                <a:cs typeface="Noto Sans SC"/>
                <a:sym typeface="Noto Sans SC"/>
              </a:rPr>
              <a:t>捕捉日常行为、微表情与言语逻辑，直观感知情绪状态。</a:t>
            </a:r>
            <a:r>
              <a:rPr lang="en-US" b="false" i="false" strike="noStrike" u="none" sz="1300">
                <a:solidFill>
                  <a:srgbClr val="4B5563"/>
                </a:solidFill>
                <a:latin typeface="Noto Sans SC"/>
                <a:ea typeface="Noto Sans SC"/>
                <a:cs typeface="Noto Sans SC"/>
                <a:sym typeface="Noto Sans SC"/>
              </a:rPr>
              <a:t/>
            </a:r>
            <a:br>
              <a:rPr lang="en-US" b="false" i="false" strike="noStrike" u="none" sz="1300">
                <a:solidFill>
                  <a:srgbClr val="4B5563"/>
                </a:solidFill>
                <a:latin typeface="Noto Sans SC"/>
                <a:ea typeface="Noto Sans SC"/>
                <a:cs typeface="Noto Sans SC"/>
                <a:sym typeface="Noto Sans SC"/>
              </a:rPr>
            </a:br>
            <a:r>
              <a:rPr lang="en-US" b="true" i="false" strike="noStrike" u="none" sz="1300">
                <a:solidFill>
                  <a:srgbClr val="4B5563"/>
                </a:solidFill>
                <a:latin typeface="Noto Sans SC"/>
                <a:ea typeface="Noto Sans SC"/>
                <a:cs typeface="Noto Sans SC"/>
                <a:sym typeface="Noto Sans SC"/>
              </a:rPr>
              <a:t>访谈法：</a:t>
            </a:r>
            <a:r>
              <a:rPr lang="en-US" b="false" i="false" strike="noStrike" u="none" sz="1300">
                <a:solidFill>
                  <a:srgbClr val="4B5563"/>
                </a:solidFill>
                <a:latin typeface="Noto Sans SC"/>
                <a:ea typeface="Noto Sans SC"/>
                <a:cs typeface="Noto Sans SC"/>
                <a:sym typeface="Noto Sans SC"/>
              </a:rPr>
              <a:t>与老人及家属深度沟通，挖掘生活背景与心理诉求。</a:t>
            </a:r>
            <a:r>
              <a:rPr lang="en-US" b="false" i="false" strike="noStrike" u="none" sz="1300">
                <a:solidFill>
                  <a:srgbClr val="4B5563"/>
                </a:solidFill>
                <a:latin typeface="Noto Sans SC"/>
                <a:ea typeface="Noto Sans SC"/>
                <a:cs typeface="Noto Sans SC"/>
                <a:sym typeface="Noto Sans SC"/>
              </a:rPr>
              <a:t/>
            </a:r>
            <a:br>
              <a:rPr lang="en-US" b="false" i="false" strike="noStrike" u="none" sz="1300">
                <a:solidFill>
                  <a:srgbClr val="4B5563"/>
                </a:solidFill>
                <a:latin typeface="Noto Sans SC"/>
                <a:ea typeface="Noto Sans SC"/>
                <a:cs typeface="Noto Sans SC"/>
                <a:sym typeface="Noto Sans SC"/>
              </a:rPr>
            </a:br>
            <a:r>
              <a:rPr lang="en-US" b="true" i="false" strike="noStrike" u="none" sz="1300">
                <a:solidFill>
                  <a:srgbClr val="4B5563"/>
                </a:solidFill>
                <a:latin typeface="Noto Sans SC"/>
                <a:ea typeface="Noto Sans SC"/>
                <a:cs typeface="Noto Sans SC"/>
                <a:sym typeface="Noto Sans SC"/>
              </a:rPr>
              <a:t>测验法：</a:t>
            </a:r>
            <a:r>
              <a:rPr lang="en-US" b="false" i="false" strike="noStrike" u="none" sz="1300">
                <a:solidFill>
                  <a:srgbClr val="4B5563"/>
                </a:solidFill>
                <a:latin typeface="Noto Sans SC"/>
                <a:ea typeface="Noto Sans SC"/>
                <a:cs typeface="Noto Sans SC"/>
                <a:sym typeface="Noto Sans SC"/>
              </a:rPr>
              <a:t>应用SAS、GDS、MMSE等标准化量表进行量化测评。</a:t>
            </a:r>
            <a:endParaRPr lang="en-US" sz="1100"/>
          </a:p>
        </p:txBody>
      </p:sp>
      <p:sp>
        <p:nvSpPr>
          <p:cNvPr name="AutoShape 8" id="8"/>
          <p:cNvSpPr/>
          <p:nvPr/>
        </p:nvSpPr>
        <p:spPr>
          <a:xfrm rot="0" flipH="false" flipV="false">
            <a:off x="952500" y="5016500"/>
            <a:ext cx="4889500" cy="952500"/>
          </a:xfrm>
          <a:prstGeom prst="roundRect">
            <a:avLst>
              <a:gd name="adj" fmla="val 0"/>
            </a:avLst>
          </a:prstGeom>
          <a:solidFill>
            <a:srgbClr val="FFF7ED">
              <a:alpha val="7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9" id="9"/>
          <p:cNvSpPr/>
          <p:nvPr/>
        </p:nvSpPr>
        <p:spPr>
          <a:xfrm rot="0" flipH="false" flipV="false">
            <a:off x="1079500" y="5143500"/>
            <a:ext cx="46355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F97316"/>
                </a:solidFill>
                <a:latin typeface="Noto Sans SC"/>
                <a:ea typeface="Noto Sans SC"/>
                <a:cs typeface="Noto Sans SC"/>
                <a:sym typeface="Noto Sans SC"/>
              </a:rPr>
              <a:t>核心作用：</a:t>
            </a:r>
            <a:r>
              <a:rPr lang="en-US" b="false" i="false" strike="noStrike" u="none" sz="1300">
                <a:solidFill>
                  <a:srgbClr val="374151"/>
                </a:solidFill>
                <a:latin typeface="Noto Sans SC"/>
                <a:ea typeface="Noto Sans SC"/>
                <a:cs typeface="Noto Sans SC"/>
                <a:sym typeface="Noto Sans SC"/>
              </a:rPr>
              <a:t>通过多维度的评估手段，为老年人建立个性化的心理健康档案，是实施精准心理干预、制定辅导方案的科学依据。</a:t>
            </a:r>
            <a:endParaRPr lang="en-US" sz="1100"/>
          </a:p>
        </p:txBody>
      </p:sp>
      <p:sp>
        <p:nvSpPr>
          <p:cNvPr name="AutoShape 10" id="10"/>
          <p:cNvSpPr/>
          <p:nvPr/>
        </p:nvSpPr>
        <p:spPr>
          <a:xfrm rot="0" flipH="false" flipV="false">
            <a:off x="6159500" y="1651000"/>
            <a:ext cx="5270500" cy="4572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4"/>
          <a:srcRect l="12500" r="12500" t="0" b="0"/>
          <a:stretch>
            <a:fillRect/>
          </a:stretch>
        </p:blipFill>
        <p:spPr>
          <a:xfrm rot="0" flipH="false" flipV="false">
            <a:off x="6350000" y="1905000"/>
            <a:ext cx="2286000" cy="2286000"/>
          </a:xfrm>
          <a:prstGeom prst="roundRect">
            <a:avLst>
              <a:gd name="adj" fmla="val 6666"/>
            </a:avLst>
          </a:prstGeom>
          <a:noFill/>
          <a:ln w="25400" cmpd="sng" cap="flat">
            <a:noFill/>
            <a:prstDash val="solid"/>
            <a:round/>
          </a:ln>
          <a:effectLst>
            <a:outerShdw dir="2700000" dist="38100" blurRad="76200" algn="tl" rotWithShape="false">
              <a:srgbClr val="000000">
                <a:alpha val="8000"/>
              </a:srgbClr>
            </a:outerShdw>
          </a:effectLst>
        </p:spPr>
      </p:pic>
      <p:sp>
        <p:nvSpPr>
          <p:cNvPr name="AutoShape 12" id="12"/>
          <p:cNvSpPr/>
          <p:nvPr/>
        </p:nvSpPr>
        <p:spPr>
          <a:xfrm rot="0" flipH="false" flipV="false">
            <a:off x="8826500" y="1905000"/>
            <a:ext cx="24765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02 团体心理辅导</a:t>
            </a:r>
            <a:endParaRPr lang="en-US" sz="1100"/>
          </a:p>
        </p:txBody>
      </p:sp>
      <p:sp>
        <p:nvSpPr>
          <p:cNvPr name="AutoShape 13" id="13"/>
          <p:cNvSpPr/>
          <p:nvPr/>
        </p:nvSpPr>
        <p:spPr>
          <a:xfrm rot="0" flipH="false" flipV="false">
            <a:off x="8826500" y="2413000"/>
            <a:ext cx="2476500" cy="171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300">
                <a:solidFill>
                  <a:srgbClr val="4B5563"/>
                </a:solidFill>
                <a:latin typeface="Noto Sans SC"/>
                <a:ea typeface="Noto Sans SC"/>
                <a:cs typeface="Noto Sans SC"/>
                <a:sym typeface="Noto Sans SC"/>
              </a:rPr>
              <a:t>主要特点：</a:t>
            </a:r>
            <a:r>
              <a:rPr lang="en-US" b="false" i="false" strike="noStrike" u="none" sz="1300">
                <a:solidFill>
                  <a:srgbClr val="4B5563"/>
                </a:solidFill>
                <a:latin typeface="Noto Sans SC"/>
                <a:ea typeface="Noto Sans SC"/>
                <a:cs typeface="Noto Sans SC"/>
                <a:sym typeface="Noto Sans SC"/>
              </a:rPr>
              <a:t>感染力强、效率高，群体支持让心理支持效果更易巩固。</a:t>
            </a:r>
            <a:r>
              <a:rPr lang="en-US" b="false" i="false" strike="noStrike" u="none" sz="1300">
                <a:solidFill>
                  <a:srgbClr val="4B5563"/>
                </a:solidFill>
                <a:latin typeface="Noto Sans SC"/>
                <a:ea typeface="Noto Sans SC"/>
                <a:cs typeface="Noto Sans SC"/>
                <a:sym typeface="Noto Sans SC"/>
              </a:rPr>
              <a:t/>
            </a:r>
            <a:br>
              <a:rPr lang="en-US" b="false" i="false" strike="noStrike" u="none" sz="1300">
                <a:solidFill>
                  <a:srgbClr val="4B5563"/>
                </a:solidFill>
                <a:latin typeface="Noto Sans SC"/>
                <a:ea typeface="Noto Sans SC"/>
                <a:cs typeface="Noto Sans SC"/>
                <a:sym typeface="Noto Sans SC"/>
              </a:rPr>
            </a:br>
            <a:r>
              <a:rPr lang="en-US" b="true" i="false" strike="noStrike" u="none" sz="1300">
                <a:solidFill>
                  <a:srgbClr val="4B5563"/>
                </a:solidFill>
                <a:latin typeface="Noto Sans SC"/>
                <a:ea typeface="Noto Sans SC"/>
                <a:cs typeface="Noto Sans SC"/>
                <a:sym typeface="Noto Sans SC"/>
              </a:rPr>
              <a:t>常用形式：</a:t>
            </a:r>
            <a:r>
              <a:rPr lang="en-US" b="false" i="false" strike="noStrike" u="none" sz="1300">
                <a:solidFill>
                  <a:srgbClr val="4B5563"/>
                </a:solidFill>
                <a:latin typeface="Noto Sans SC"/>
                <a:ea typeface="Noto Sans SC"/>
                <a:cs typeface="Noto Sans SC"/>
                <a:sym typeface="Noto Sans SC"/>
              </a:rPr>
              <a:t>主题讨论、角色扮演、怀旧游戏与艺术手工疗法。</a:t>
            </a:r>
            <a:r>
              <a:rPr lang="en-US" b="false" i="false" strike="noStrike" u="none" sz="1300">
                <a:solidFill>
                  <a:srgbClr val="4B5563"/>
                </a:solidFill>
                <a:latin typeface="Noto Sans SC"/>
                <a:ea typeface="Noto Sans SC"/>
                <a:cs typeface="Noto Sans SC"/>
                <a:sym typeface="Noto Sans SC"/>
              </a:rPr>
              <a:t/>
            </a:r>
            <a:br>
              <a:rPr lang="en-US" b="false" i="false" strike="noStrike" u="none" sz="1300">
                <a:solidFill>
                  <a:srgbClr val="4B5563"/>
                </a:solidFill>
                <a:latin typeface="Noto Sans SC"/>
                <a:ea typeface="Noto Sans SC"/>
                <a:cs typeface="Noto Sans SC"/>
                <a:sym typeface="Noto Sans SC"/>
              </a:rPr>
            </a:br>
            <a:r>
              <a:rPr lang="en-US" b="true" i="false" strike="noStrike" u="none" sz="1300">
                <a:solidFill>
                  <a:srgbClr val="4B5563"/>
                </a:solidFill>
                <a:latin typeface="Noto Sans SC"/>
                <a:ea typeface="Noto Sans SC"/>
                <a:cs typeface="Noto Sans SC"/>
                <a:sym typeface="Noto Sans SC"/>
              </a:rPr>
              <a:t>核心目标：</a:t>
            </a:r>
            <a:r>
              <a:rPr lang="en-US" b="false" i="false" strike="noStrike" u="none" sz="1300">
                <a:solidFill>
                  <a:srgbClr val="4B5563"/>
                </a:solidFill>
                <a:latin typeface="Noto Sans SC"/>
                <a:ea typeface="Noto Sans SC"/>
                <a:cs typeface="Noto Sans SC"/>
                <a:sym typeface="Noto Sans SC"/>
              </a:rPr>
              <a:t>重建社交联结，缓解孤独感，增强心理韧性。</a:t>
            </a:r>
            <a:endParaRPr lang="en-US" sz="1100"/>
          </a:p>
        </p:txBody>
      </p:sp>
      <p:sp>
        <p:nvSpPr>
          <p:cNvPr name="AutoShape 14" id="14"/>
          <p:cNvSpPr/>
          <p:nvPr/>
        </p:nvSpPr>
        <p:spPr>
          <a:xfrm rot="0" flipH="false" flipV="false">
            <a:off x="6350000" y="5016500"/>
            <a:ext cx="4889500" cy="952500"/>
          </a:xfrm>
          <a:prstGeom prst="roundRect">
            <a:avLst>
              <a:gd name="adj" fmla="val 0"/>
            </a:avLst>
          </a:prstGeom>
          <a:solidFill>
            <a:srgbClr val="FFF7ED">
              <a:alpha val="7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5" id="15"/>
          <p:cNvSpPr/>
          <p:nvPr/>
        </p:nvSpPr>
        <p:spPr>
          <a:xfrm rot="0" flipH="false" flipV="false">
            <a:off x="6477000" y="5143500"/>
            <a:ext cx="46355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F97316"/>
                </a:solidFill>
                <a:latin typeface="Noto Sans SC"/>
                <a:ea typeface="Noto Sans SC"/>
                <a:cs typeface="Noto Sans SC"/>
                <a:sym typeface="Noto Sans SC"/>
              </a:rPr>
              <a:t>实践价值：</a:t>
            </a:r>
            <a:r>
              <a:rPr lang="en-US" b="false" i="false" strike="noStrike" u="none" sz="1300">
                <a:solidFill>
                  <a:srgbClr val="374151"/>
                </a:solidFill>
                <a:latin typeface="Noto Sans SC"/>
                <a:ea typeface="Noto Sans SC"/>
                <a:cs typeface="Noto Sans SC"/>
                <a:sym typeface="Noto Sans SC"/>
              </a:rPr>
              <a:t>利用团体的动力与支持，帮助老年人在互动中发现自我价值，通过集体的温暖化解疏离感，有效提升晚年的生活质量与幸福感。</a:t>
            </a:r>
            <a:endParaRPr lang="en-US" sz="1100"/>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支持性心理疗法与合理情绪疗法</a:t>
            </a:r>
            <a:endParaRPr lang="en-US" sz="1100"/>
          </a:p>
        </p:txBody>
      </p:sp>
      <p:pic>
        <p:nvPicPr>
          <p:cNvPr name="Picture 4" id="4"/>
          <p:cNvPicPr>
            <a:picLocks noChangeAspect="true"/>
          </p:cNvPicPr>
          <p:nvPr/>
        </p:nvPicPr>
        <p:blipFill>
          <a:blip r:embed="rId3"/>
          <a:srcRect l="31" r="31" t="0" b="0"/>
          <a:stretch>
            <a:fillRect/>
          </a:stretch>
        </p:blipFill>
        <p:spPr>
          <a:xfrm rot="0" flipH="false" flipV="false">
            <a:off x="762000" y="1778000"/>
            <a:ext cx="3810000" cy="2540000"/>
          </a:xfrm>
          <a:prstGeom prst="roundRect">
            <a:avLst>
              <a:gd name="adj" fmla="val 8000"/>
            </a:avLst>
          </a:prstGeom>
          <a:noFill/>
          <a:ln w="25400" cmpd="sng" cap="flat">
            <a:noFill/>
            <a:prstDash val="solid"/>
            <a:round/>
          </a:ln>
          <a:effectLst>
            <a:outerShdw dir="2700000" dist="76200" blurRad="203200" algn="tl" rotWithShape="false">
              <a:srgbClr val="000000">
                <a:alpha val="8000"/>
              </a:srgbClr>
            </a:outerShdw>
          </a:effectLst>
        </p:spPr>
      </p:pic>
      <p:sp>
        <p:nvSpPr>
          <p:cNvPr name="AutoShape 5" id="5"/>
          <p:cNvSpPr/>
          <p:nvPr/>
        </p:nvSpPr>
        <p:spPr>
          <a:xfrm rot="0" flipH="false" flipV="false">
            <a:off x="762000" y="4699000"/>
            <a:ext cx="38100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心理疗愈的核心在于建立温暖、安全的联结。无论是给予情感的支撑与陪伴，还是帮助重塑对事物的认知，都能引导长者走出情绪阴霾，找回内心的平和与力量。</a:t>
            </a:r>
            <a:endParaRPr lang="en-US" sz="1100"/>
          </a:p>
        </p:txBody>
      </p:sp>
      <p:sp>
        <p:nvSpPr>
          <p:cNvPr name="AutoShape 6" id="6"/>
          <p:cNvSpPr/>
          <p:nvPr/>
        </p:nvSpPr>
        <p:spPr>
          <a:xfrm rot="0" flipH="false" flipV="false">
            <a:off x="4953000" y="1778000"/>
            <a:ext cx="6477000" cy="20955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5143500" y="1968500"/>
            <a:ext cx="6096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01 支持性心理疗法</a:t>
            </a:r>
            <a:endParaRPr lang="en-US" sz="1100"/>
          </a:p>
        </p:txBody>
      </p:sp>
      <p:sp>
        <p:nvSpPr>
          <p:cNvPr name="AutoShape 8" id="8"/>
          <p:cNvSpPr/>
          <p:nvPr/>
        </p:nvSpPr>
        <p:spPr>
          <a:xfrm rot="0" flipH="false" flipV="false">
            <a:off x="5143500" y="2476500"/>
            <a:ext cx="6096000" cy="1333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核心要义：</a:t>
            </a:r>
            <a:r>
              <a:rPr lang="en-US" b="false" i="false" strike="noStrike" u="none" sz="1400">
                <a:solidFill>
                  <a:srgbClr val="4B5563"/>
                </a:solidFill>
                <a:latin typeface="Noto Sans SC"/>
                <a:ea typeface="Noto Sans SC"/>
                <a:cs typeface="Noto Sans SC"/>
                <a:sym typeface="Noto Sans SC"/>
              </a:rPr>
              <a:t>通过情感支持与正向鼓励，帮助患者缓解焦虑、重建信心，建立稳固的治疗同盟。</a:t>
            </a:r>
            <a:r>
              <a:rPr lang="en-US" b="false" i="false" strike="noStrike" u="none" sz="1400">
                <a:solidFill>
                  <a:srgbClr val="1F2329"/>
                </a:solidFill>
                <a:latin typeface="Noto Sans SC"/>
                <a:ea typeface="Noto Sans SC"/>
                <a:cs typeface="Noto Sans SC"/>
                <a:sym typeface="Noto Sans SC"/>
              </a:rPr>
              <a:t/>
            </a:r>
            <a:endParaRPr lang="en-US" sz="1100"/>
          </a:p>
          <a:p>
            <a:pPr algn="l" marL="0" indent="0">
              <a:lnSpc>
                <a:spcPct val="125000"/>
              </a:lnSpc>
            </a:pPr>
            <a:r>
              <a:rPr lang="en-US" b="true" i="false" strike="noStrike" u="none" sz="1400">
                <a:solidFill>
                  <a:srgbClr val="374151"/>
                </a:solidFill>
                <a:latin typeface="Noto Sans SC"/>
                <a:ea typeface="Noto Sans SC"/>
                <a:cs typeface="Noto Sans SC"/>
                <a:sym typeface="Noto Sans SC"/>
              </a:rPr>
              <a:t>常用技术：</a:t>
            </a:r>
            <a:r>
              <a:rPr lang="en-US" b="false" i="false" strike="noStrike" u="none" sz="1400">
                <a:solidFill>
                  <a:srgbClr val="4B5563"/>
                </a:solidFill>
                <a:latin typeface="Noto Sans SC"/>
                <a:ea typeface="Noto Sans SC"/>
                <a:cs typeface="Noto Sans SC"/>
                <a:sym typeface="Noto Sans SC"/>
              </a:rPr>
              <a:t>积极倾听、共情理解、真诚安慰、适度解释、建议指导与承诺保证。</a:t>
            </a:r>
          </a:p>
        </p:txBody>
      </p:sp>
      <p:sp>
        <p:nvSpPr>
          <p:cNvPr name="AutoShape 9" id="9"/>
          <p:cNvSpPr/>
          <p:nvPr/>
        </p:nvSpPr>
        <p:spPr>
          <a:xfrm rot="0" flipH="false" flipV="false">
            <a:off x="4953000" y="4127500"/>
            <a:ext cx="6477000" cy="20955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5143500" y="4318000"/>
            <a:ext cx="6096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02 合理情绪疗法（ABC理论）</a:t>
            </a:r>
            <a:endParaRPr lang="en-US" sz="1100"/>
          </a:p>
        </p:txBody>
      </p:sp>
      <p:sp>
        <p:nvSpPr>
          <p:cNvPr name="AutoShape 11" id="11"/>
          <p:cNvSpPr/>
          <p:nvPr/>
        </p:nvSpPr>
        <p:spPr>
          <a:xfrm rot="0" flipH="false" flipV="false">
            <a:off x="5143500" y="4826000"/>
            <a:ext cx="6096000" cy="1333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模型解析：</a:t>
            </a:r>
            <a:r>
              <a:rPr lang="en-US" b="false" i="false" strike="noStrike" u="none" sz="1400">
                <a:solidFill>
                  <a:srgbClr val="4B5563"/>
                </a:solidFill>
                <a:latin typeface="Noto Sans SC"/>
                <a:ea typeface="Noto Sans SC"/>
                <a:cs typeface="Noto Sans SC"/>
                <a:sym typeface="Noto Sans SC"/>
              </a:rPr>
              <a:t>A（诱发事件）→ B（信念/看法）→ C（情绪/行为后果）。</a:t>
            </a:r>
            <a:r>
              <a:rPr lang="en-US" b="false" i="false" strike="noStrike" u="none" sz="1400">
                <a:solidFill>
                  <a:srgbClr val="1F2329"/>
                </a:solidFill>
                <a:latin typeface="Noto Sans SC"/>
                <a:ea typeface="Noto Sans SC"/>
                <a:cs typeface="Noto Sans SC"/>
                <a:sym typeface="Noto Sans SC"/>
              </a:rPr>
              <a:t/>
            </a:r>
            <a:endParaRPr lang="en-US" sz="1100"/>
          </a:p>
          <a:p>
            <a:pPr algn="l" marL="0" indent="0">
              <a:lnSpc>
                <a:spcPct val="125000"/>
              </a:lnSpc>
            </a:pPr>
            <a:r>
              <a:rPr lang="en-US" b="true" i="false" strike="noStrike" u="none" sz="1400">
                <a:solidFill>
                  <a:srgbClr val="374151"/>
                </a:solidFill>
                <a:latin typeface="Noto Sans SC"/>
                <a:ea typeface="Noto Sans SC"/>
                <a:cs typeface="Noto Sans SC"/>
                <a:sym typeface="Noto Sans SC"/>
              </a:rPr>
              <a:t>疗愈关键：</a:t>
            </a:r>
            <a:r>
              <a:rPr lang="en-US" b="false" i="false" strike="noStrike" u="none" sz="1400">
                <a:solidFill>
                  <a:srgbClr val="4B5563"/>
                </a:solidFill>
                <a:latin typeface="Noto Sans SC"/>
                <a:ea typeface="Noto Sans SC"/>
                <a:cs typeface="Noto Sans SC"/>
                <a:sym typeface="Noto Sans SC"/>
              </a:rPr>
              <a:t>情绪困扰并非由事件本身引发，而是源于对事件的不合理信念。通过识别并调整非理性认知（B），即可改善情绪体验与行为反应（C）。</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03 老年常见社会适应与家庭问题心理护理</a:t>
            </a:r>
            <a:endParaRPr lang="en-US" sz="1100"/>
          </a:p>
        </p:txBody>
      </p:sp>
      <p:sp>
        <p:nvSpPr>
          <p:cNvPr name="AutoShape 4" id="4"/>
          <p:cNvSpPr/>
          <p:nvPr/>
        </p:nvSpPr>
        <p:spPr>
          <a:xfrm rot="0" flipH="false" flipV="false">
            <a:off x="762000" y="2032000"/>
            <a:ext cx="5207000" cy="3683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286000"/>
            <a:ext cx="304800" cy="304800"/>
          </a:xfrm>
          <a:prstGeom prst="rect">
            <a:avLst/>
          </a:prstGeom>
        </p:spPr>
      </p:pic>
      <p:sp>
        <p:nvSpPr>
          <p:cNvPr name="AutoShape 6" id="6"/>
          <p:cNvSpPr/>
          <p:nvPr/>
        </p:nvSpPr>
        <p:spPr>
          <a:xfrm rot="0" flipH="false" flipV="false">
            <a:off x="1397000" y="2260600"/>
            <a:ext cx="381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学习目标</a:t>
            </a:r>
            <a:endParaRPr lang="en-US" sz="1100"/>
          </a:p>
        </p:txBody>
      </p:sp>
      <p:cxnSp>
        <p:nvCxnSpPr>
          <p:cNvPr name="Connector 7" id="7"/>
          <p:cNvCxnSpPr/>
          <p:nvPr/>
        </p:nvCxnSpPr>
        <p:spPr>
          <a:xfrm rot="-9291" flipH="false" flipV="false">
            <a:off x="1016009" y="2787650"/>
            <a:ext cx="4699000" cy="12700"/>
          </a:xfrm>
          <a:prstGeom prst="line">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8" id="8"/>
          <p:cNvSpPr/>
          <p:nvPr/>
        </p:nvSpPr>
        <p:spPr>
          <a:xfrm rot="0" flipH="false" flipV="false">
            <a:off x="1016000" y="3136900"/>
            <a:ext cx="76200" cy="762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9" id="9"/>
          <p:cNvSpPr/>
          <p:nvPr/>
        </p:nvSpPr>
        <p:spPr>
          <a:xfrm rot="0" flipH="false" flipV="false">
            <a:off x="1206500" y="3048000"/>
            <a:ext cx="4635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洞悉离退休、空巢独居及养老院生活等不同场景下的社会适应难题，理解环境剧变对老年人安全感与自我价值感的冲击。</a:t>
            </a:r>
            <a:endParaRPr lang="en-US" sz="1100"/>
          </a:p>
        </p:txBody>
      </p:sp>
      <p:sp>
        <p:nvSpPr>
          <p:cNvPr name="AutoShape 10" id="10"/>
          <p:cNvSpPr/>
          <p:nvPr/>
        </p:nvSpPr>
        <p:spPr>
          <a:xfrm rot="0" flipH="false" flipV="false">
            <a:off x="1016000" y="4025900"/>
            <a:ext cx="76200" cy="762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1" id="11"/>
          <p:cNvSpPr/>
          <p:nvPr/>
        </p:nvSpPr>
        <p:spPr>
          <a:xfrm rot="0" flipH="false" flipV="false">
            <a:off x="1206500" y="3937000"/>
            <a:ext cx="4635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掌握针对丧偶、再婚、代际冲突等家庭问题的疏导技巧，协助老人重建情感联结，化解关系中的焦虑与孤独。</a:t>
            </a:r>
            <a:endParaRPr lang="en-US" sz="1100"/>
          </a:p>
        </p:txBody>
      </p:sp>
      <p:sp>
        <p:nvSpPr>
          <p:cNvPr name="AutoShape 12" id="12"/>
          <p:cNvSpPr/>
          <p:nvPr/>
        </p:nvSpPr>
        <p:spPr>
          <a:xfrm rot="0" flipH="false" flipV="false">
            <a:off x="1016000" y="4914900"/>
            <a:ext cx="76200" cy="762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1206500" y="4826000"/>
            <a:ext cx="4635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敏锐识别老人受虐的心理与行为信号，掌握危机干预的沟通要点，建立从心理支持到社会救助的转介意识。</a:t>
            </a:r>
            <a:endParaRPr lang="en-US" sz="1100"/>
          </a:p>
        </p:txBody>
      </p:sp>
      <p:sp>
        <p:nvSpPr>
          <p:cNvPr name="AutoShape 14" id="14"/>
          <p:cNvSpPr/>
          <p:nvPr/>
        </p:nvSpPr>
        <p:spPr>
          <a:xfrm rot="0" flipH="false" flipV="false">
            <a:off x="6223000" y="2032000"/>
            <a:ext cx="5207000" cy="3683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77000" y="2286000"/>
            <a:ext cx="304800" cy="304800"/>
          </a:xfrm>
          <a:prstGeom prst="rect">
            <a:avLst/>
          </a:prstGeom>
        </p:spPr>
      </p:pic>
      <p:sp>
        <p:nvSpPr>
          <p:cNvPr name="AutoShape 16" id="16"/>
          <p:cNvSpPr/>
          <p:nvPr/>
        </p:nvSpPr>
        <p:spPr>
          <a:xfrm rot="0" flipH="false" flipV="false">
            <a:off x="6858000" y="2260600"/>
            <a:ext cx="381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核心重难点解析</a:t>
            </a:r>
            <a:endParaRPr lang="en-US" sz="1100"/>
          </a:p>
        </p:txBody>
      </p:sp>
      <p:cxnSp>
        <p:nvCxnSpPr>
          <p:cNvPr name="Connector 17" id="17"/>
          <p:cNvCxnSpPr/>
          <p:nvPr/>
        </p:nvCxnSpPr>
        <p:spPr>
          <a:xfrm rot="-9291" flipH="false" flipV="false">
            <a:off x="6477009" y="2787650"/>
            <a:ext cx="4699000" cy="12700"/>
          </a:xfrm>
          <a:prstGeom prst="line">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18" id="18"/>
          <p:cNvSpPr/>
          <p:nvPr/>
        </p:nvSpPr>
        <p:spPr>
          <a:xfrm rot="0" flipH="false" flipV="false">
            <a:off x="6477000" y="2984500"/>
            <a:ext cx="4699000" cy="1143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9" id="19"/>
          <p:cNvSpPr/>
          <p:nvPr/>
        </p:nvSpPr>
        <p:spPr>
          <a:xfrm rot="0" flipH="false" flipV="false">
            <a:off x="6604000" y="3111500"/>
            <a:ext cx="4445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EA580C"/>
                </a:solidFill>
                <a:latin typeface="Noto Sans SC"/>
                <a:ea typeface="Noto Sans SC"/>
                <a:cs typeface="Noto Sans SC"/>
                <a:sym typeface="Noto Sans SC"/>
              </a:rPr>
              <a:t>【重点】心理护理策略的落地实施</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不仅要理解理论，更要学会针对不同性格、不同背景的老人，制定差异化的疏导方案，帮助他们重构生活意义，完成平稳过渡。</a:t>
            </a:r>
          </a:p>
        </p:txBody>
      </p:sp>
      <p:sp>
        <p:nvSpPr>
          <p:cNvPr name="AutoShape 20" id="20"/>
          <p:cNvSpPr/>
          <p:nvPr/>
        </p:nvSpPr>
        <p:spPr>
          <a:xfrm rot="0" flipH="false" flipV="false">
            <a:off x="6477000" y="4318000"/>
            <a:ext cx="4699000" cy="1143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21" id="21"/>
          <p:cNvSpPr/>
          <p:nvPr/>
        </p:nvSpPr>
        <p:spPr>
          <a:xfrm rot="0" flipH="false" flipV="false">
            <a:off x="6604000" y="4445000"/>
            <a:ext cx="4445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EA580C"/>
                </a:solidFill>
                <a:latin typeface="Noto Sans SC"/>
                <a:ea typeface="Noto Sans SC"/>
                <a:cs typeface="Noto Sans SC"/>
                <a:sym typeface="Noto Sans SC"/>
              </a:rPr>
              <a:t>【难点】复杂关系与伦理的平衡介入</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如何在不激化矛盾的前提下，介入充满张力的家庭关系（如再婚阻力），以及如何在保护老人尊严的同时，处理隐蔽的虐待问题。</a:t>
            </a:r>
          </a:p>
        </p:txBody>
      </p:sp>
      <p:sp>
        <p:nvSpPr>
          <p:cNvPr name="AutoShape 22" id="22"/>
          <p:cNvSpPr/>
          <p:nvPr/>
        </p:nvSpPr>
        <p:spPr>
          <a:xfrm rot="0" flipH="false" flipV="false">
            <a:off x="762000" y="5969000"/>
            <a:ext cx="10668000" cy="558800"/>
          </a:xfrm>
          <a:prstGeom prst="roundRect">
            <a:avLst>
              <a:gd name="adj" fmla="val 0"/>
            </a:avLst>
          </a:prstGeom>
          <a:solidFill>
            <a:srgbClr val="FFF7ED">
              <a:alpha val="8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3" id="2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952500" y="6134100"/>
            <a:ext cx="228600" cy="228600"/>
          </a:xfrm>
          <a:prstGeom prst="rect">
            <a:avLst/>
          </a:prstGeom>
        </p:spPr>
      </p:pic>
      <p:sp>
        <p:nvSpPr>
          <p:cNvPr name="AutoShape 24" id="24"/>
          <p:cNvSpPr/>
          <p:nvPr/>
        </p:nvSpPr>
        <p:spPr>
          <a:xfrm rot="0" flipH="false" flipV="false">
            <a:off x="1270000" y="6096000"/>
            <a:ext cx="10033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7C2D12"/>
                </a:solidFill>
                <a:latin typeface="Noto Sans SC"/>
                <a:ea typeface="Noto Sans SC"/>
                <a:cs typeface="Noto Sans SC"/>
                <a:sym typeface="Noto Sans SC"/>
              </a:rPr>
              <a:t>💡 护理心法：以“接纳”为前提，以“倾听”为桥梁，让老人感受到被尊重与被看见，是化解一切心理困境的基础。</a:t>
            </a:r>
            <a:endParaRPr lang="en-US" sz="1100"/>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社会适应问题心理护理</a:t>
            </a:r>
            <a:endParaRPr lang="en-US" sz="1100"/>
          </a:p>
        </p:txBody>
      </p:sp>
      <p:sp>
        <p:nvSpPr>
          <p:cNvPr name="AutoShape 4" id="4"/>
          <p:cNvSpPr/>
          <p:nvPr/>
        </p:nvSpPr>
        <p:spPr>
          <a:xfrm rot="0" flipH="false" flipV="false">
            <a:off x="762000" y="1651000"/>
            <a:ext cx="3302000" cy="4572000"/>
          </a:xfrm>
          <a:prstGeom prst="roundRect">
            <a:avLst>
              <a:gd name="adj" fmla="val 0"/>
            </a:avLst>
          </a:prstGeom>
          <a:solidFill>
            <a:srgbClr val="FFF7ED">
              <a:alpha val="7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srcRect l="0" r="0" t="0" b="58312"/>
          <a:stretch>
            <a:fillRect/>
          </a:stretch>
        </p:blipFill>
        <p:spPr>
          <a:xfrm rot="0" flipH="false" flipV="false">
            <a:off x="889000" y="1841500"/>
            <a:ext cx="3048000" cy="1905000"/>
          </a:xfrm>
          <a:prstGeom prst="roundRect">
            <a:avLst>
              <a:gd name="adj" fmla="val 6666"/>
            </a:avLst>
          </a:prstGeom>
          <a:noFill/>
          <a:ln w="25400" cmpd="sng" cap="flat">
            <a:noFill/>
            <a:prstDash val="solid"/>
            <a:round/>
          </a:ln>
        </p:spPr>
      </p:pic>
      <p:sp>
        <p:nvSpPr>
          <p:cNvPr name="AutoShape 6" id="6"/>
          <p:cNvSpPr/>
          <p:nvPr/>
        </p:nvSpPr>
        <p:spPr>
          <a:xfrm rot="0" flipH="false" flipV="false">
            <a:off x="889000" y="3873500"/>
            <a:ext cx="3048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离退休老人</a:t>
            </a:r>
            <a:endParaRPr lang="en-US" sz="1100"/>
          </a:p>
        </p:txBody>
      </p:sp>
      <p:sp>
        <p:nvSpPr>
          <p:cNvPr name="AutoShape 7" id="7"/>
          <p:cNvSpPr/>
          <p:nvPr/>
        </p:nvSpPr>
        <p:spPr>
          <a:xfrm rot="0" flipH="false" flipV="false">
            <a:off x="889000" y="4343400"/>
            <a:ext cx="3048000" cy="7366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300">
                <a:solidFill>
                  <a:srgbClr val="4B5563"/>
                </a:solidFill>
                <a:latin typeface="Noto Sans SC"/>
                <a:ea typeface="Noto Sans SC"/>
                <a:cs typeface="Noto Sans SC"/>
                <a:sym typeface="Noto Sans SC"/>
              </a:rPr>
              <a:t>常见困扰：</a:t>
            </a:r>
            <a:r>
              <a:rPr lang="en-US" b="false" i="false" strike="noStrike" u="none" sz="1300">
                <a:solidFill>
                  <a:srgbClr val="4B5563"/>
                </a:solidFill>
                <a:latin typeface="Noto Sans SC"/>
                <a:ea typeface="Noto Sans SC"/>
                <a:cs typeface="Noto Sans SC"/>
                <a:sym typeface="Noto Sans SC"/>
              </a:rPr>
              <a:t>易产生失落、孤独与无用感，出现“离退休综合征”，心理落差显著，难以适应闲暇生活。</a:t>
            </a:r>
            <a:endParaRPr lang="en-US" sz="1100"/>
          </a:p>
        </p:txBody>
      </p:sp>
      <p:sp>
        <p:nvSpPr>
          <p:cNvPr name="AutoShape 8" id="8"/>
          <p:cNvSpPr/>
          <p:nvPr/>
        </p:nvSpPr>
        <p:spPr>
          <a:xfrm rot="0" flipH="false" flipV="false">
            <a:off x="889000" y="5143500"/>
            <a:ext cx="30480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300">
                <a:solidFill>
                  <a:srgbClr val="4B5563"/>
                </a:solidFill>
                <a:latin typeface="Noto Sans SC"/>
                <a:ea typeface="Noto Sans SC"/>
                <a:cs typeface="Noto Sans SC"/>
                <a:sym typeface="Noto Sans SC"/>
              </a:rPr>
              <a:t>暖心对策：</a:t>
            </a:r>
            <a:r>
              <a:rPr lang="en-US" b="false" i="false" strike="noStrike" u="none" sz="1300">
                <a:solidFill>
                  <a:srgbClr val="4B5563"/>
                </a:solidFill>
                <a:latin typeface="Noto Sans SC"/>
                <a:ea typeface="Noto Sans SC"/>
                <a:cs typeface="Noto Sans SC"/>
                <a:sym typeface="Noto Sans SC"/>
              </a:rPr>
              <a:t>主动调整心态，培养养花、书法等兴趣丰富生活；持续学习新知识，积极参与社区活动以重建自我价值感。</a:t>
            </a:r>
            <a:endParaRPr lang="en-US" sz="1100"/>
          </a:p>
        </p:txBody>
      </p:sp>
      <p:sp>
        <p:nvSpPr>
          <p:cNvPr name="AutoShape 9" id="9"/>
          <p:cNvSpPr/>
          <p:nvPr/>
        </p:nvSpPr>
        <p:spPr>
          <a:xfrm rot="0" flipH="false" flipV="false">
            <a:off x="4318000" y="1651000"/>
            <a:ext cx="3302000" cy="4572000"/>
          </a:xfrm>
          <a:prstGeom prst="roundRect">
            <a:avLst>
              <a:gd name="adj" fmla="val 0"/>
            </a:avLst>
          </a:prstGeom>
          <a:solidFill>
            <a:srgbClr val="FFF7ED">
              <a:alpha val="7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4"/>
          <a:srcRect l="0" r="0" t="3124" b="3125"/>
          <a:stretch>
            <a:fillRect/>
          </a:stretch>
        </p:blipFill>
        <p:spPr>
          <a:xfrm rot="0" flipH="false" flipV="false">
            <a:off x="4445000" y="1841500"/>
            <a:ext cx="3048000" cy="1905000"/>
          </a:xfrm>
          <a:prstGeom prst="roundRect">
            <a:avLst>
              <a:gd name="adj" fmla="val 6666"/>
            </a:avLst>
          </a:prstGeom>
          <a:noFill/>
          <a:ln w="25400" cmpd="sng" cap="flat">
            <a:noFill/>
            <a:prstDash val="solid"/>
            <a:round/>
          </a:ln>
        </p:spPr>
      </p:pic>
      <p:sp>
        <p:nvSpPr>
          <p:cNvPr name="AutoShape 11" id="11"/>
          <p:cNvSpPr/>
          <p:nvPr/>
        </p:nvSpPr>
        <p:spPr>
          <a:xfrm rot="0" flipH="false" flipV="false">
            <a:off x="4445000" y="3873500"/>
            <a:ext cx="3048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空巢老人</a:t>
            </a:r>
            <a:endParaRPr lang="en-US" sz="1100"/>
          </a:p>
        </p:txBody>
      </p:sp>
      <p:sp>
        <p:nvSpPr>
          <p:cNvPr name="AutoShape 12" id="12"/>
          <p:cNvSpPr/>
          <p:nvPr/>
        </p:nvSpPr>
        <p:spPr>
          <a:xfrm rot="0" flipH="false" flipV="false">
            <a:off x="4445000" y="4343400"/>
            <a:ext cx="3048000" cy="7366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300">
                <a:solidFill>
                  <a:srgbClr val="4B5563"/>
                </a:solidFill>
                <a:latin typeface="Noto Sans SC"/>
                <a:ea typeface="Noto Sans SC"/>
                <a:cs typeface="Noto Sans SC"/>
                <a:sym typeface="Noto Sans SC"/>
              </a:rPr>
              <a:t>常见困扰：</a:t>
            </a:r>
            <a:r>
              <a:rPr lang="en-US" b="false" i="false" strike="noStrike" u="none" sz="1300">
                <a:solidFill>
                  <a:srgbClr val="4B5563"/>
                </a:solidFill>
                <a:latin typeface="Noto Sans SC"/>
                <a:ea typeface="Noto Sans SC"/>
                <a:cs typeface="Noto Sans SC"/>
                <a:sym typeface="Noto Sans SC"/>
              </a:rPr>
              <a:t>子女离家后倍感孤寂，伴随强烈的情感失落，易引发“空巢综合征”，表现为情绪低落、失眠焦虑。</a:t>
            </a:r>
            <a:endParaRPr lang="en-US" sz="1100"/>
          </a:p>
        </p:txBody>
      </p:sp>
      <p:sp>
        <p:nvSpPr>
          <p:cNvPr name="AutoShape 13" id="13"/>
          <p:cNvSpPr/>
          <p:nvPr/>
        </p:nvSpPr>
        <p:spPr>
          <a:xfrm rot="0" flipH="false" flipV="false">
            <a:off x="4445000" y="5143500"/>
            <a:ext cx="30480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300">
                <a:solidFill>
                  <a:srgbClr val="4B5563"/>
                </a:solidFill>
                <a:latin typeface="Noto Sans SC"/>
                <a:ea typeface="Noto Sans SC"/>
                <a:cs typeface="Noto Sans SC"/>
                <a:sym typeface="Noto Sans SC"/>
              </a:rPr>
              <a:t>暖心对策：</a:t>
            </a:r>
            <a:r>
              <a:rPr lang="en-US" b="false" i="false" strike="noStrike" u="none" sz="1300">
                <a:solidFill>
                  <a:srgbClr val="4B5563"/>
                </a:solidFill>
                <a:latin typeface="Noto Sans SC"/>
                <a:ea typeface="Noto Sans SC"/>
                <a:cs typeface="Noto Sans SC"/>
                <a:sym typeface="Noto Sans SC"/>
              </a:rPr>
              <a:t>提前做好心理准备，培养个人爱好充实日常；加强与子女的视频或电话沟通，并积极寻求邻里互助与社会支持。</a:t>
            </a:r>
            <a:endParaRPr lang="en-US" sz="1100"/>
          </a:p>
        </p:txBody>
      </p:sp>
      <p:sp>
        <p:nvSpPr>
          <p:cNvPr name="AutoShape 14" id="14"/>
          <p:cNvSpPr/>
          <p:nvPr/>
        </p:nvSpPr>
        <p:spPr>
          <a:xfrm rot="0" flipH="false" flipV="false">
            <a:off x="7874000" y="1651000"/>
            <a:ext cx="3302000" cy="4572000"/>
          </a:xfrm>
          <a:prstGeom prst="roundRect">
            <a:avLst>
              <a:gd name="adj" fmla="val 0"/>
            </a:avLst>
          </a:prstGeom>
          <a:solidFill>
            <a:srgbClr val="FFF7ED">
              <a:alpha val="7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5"/>
          <a:srcRect l="0" r="0" t="3183" b="3183"/>
          <a:stretch>
            <a:fillRect/>
          </a:stretch>
        </p:blipFill>
        <p:spPr>
          <a:xfrm rot="0" flipH="false" flipV="false">
            <a:off x="8001000" y="1841500"/>
            <a:ext cx="3048000" cy="1905000"/>
          </a:xfrm>
          <a:prstGeom prst="roundRect">
            <a:avLst>
              <a:gd name="adj" fmla="val 6666"/>
            </a:avLst>
          </a:prstGeom>
          <a:noFill/>
          <a:ln w="25400" cmpd="sng" cap="flat">
            <a:noFill/>
            <a:prstDash val="solid"/>
            <a:round/>
          </a:ln>
        </p:spPr>
      </p:pic>
      <p:sp>
        <p:nvSpPr>
          <p:cNvPr name="AutoShape 16" id="16"/>
          <p:cNvSpPr/>
          <p:nvPr/>
        </p:nvSpPr>
        <p:spPr>
          <a:xfrm rot="0" flipH="false" flipV="false">
            <a:off x="8001000" y="3873500"/>
            <a:ext cx="3048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养老院老人</a:t>
            </a:r>
            <a:endParaRPr lang="en-US" sz="1100"/>
          </a:p>
        </p:txBody>
      </p:sp>
      <p:sp>
        <p:nvSpPr>
          <p:cNvPr name="AutoShape 17" id="17"/>
          <p:cNvSpPr/>
          <p:nvPr/>
        </p:nvSpPr>
        <p:spPr>
          <a:xfrm rot="0" flipH="false" flipV="false">
            <a:off x="8001000" y="4343400"/>
            <a:ext cx="3048000" cy="7366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300">
                <a:solidFill>
                  <a:srgbClr val="4B5563"/>
                </a:solidFill>
                <a:latin typeface="Noto Sans SC"/>
                <a:ea typeface="Noto Sans SC"/>
                <a:cs typeface="Noto Sans SC"/>
                <a:sym typeface="Noto Sans SC"/>
              </a:rPr>
              <a:t>常见困扰：</a:t>
            </a:r>
            <a:r>
              <a:rPr lang="en-US" b="false" i="false" strike="noStrike" u="none" sz="1300">
                <a:solidFill>
                  <a:srgbClr val="4B5563"/>
                </a:solidFill>
                <a:latin typeface="Noto Sans SC"/>
                <a:ea typeface="Noto Sans SC"/>
                <a:cs typeface="Noto Sans SC"/>
                <a:sym typeface="Noto Sans SC"/>
              </a:rPr>
              <a:t>面临生活环境与角色的双重转换，对亲情的渴望难以即时满足，易产生被遗弃感与社交隔离。</a:t>
            </a:r>
            <a:endParaRPr lang="en-US" sz="1100"/>
          </a:p>
        </p:txBody>
      </p:sp>
      <p:sp>
        <p:nvSpPr>
          <p:cNvPr name="AutoShape 18" id="18"/>
          <p:cNvSpPr/>
          <p:nvPr/>
        </p:nvSpPr>
        <p:spPr>
          <a:xfrm rot="0" flipH="false" flipV="false">
            <a:off x="8001000" y="5143500"/>
            <a:ext cx="30480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300">
                <a:solidFill>
                  <a:srgbClr val="4B5563"/>
                </a:solidFill>
                <a:latin typeface="Noto Sans SC"/>
                <a:ea typeface="Noto Sans SC"/>
                <a:cs typeface="Noto Sans SC"/>
                <a:sym typeface="Noto Sans SC"/>
              </a:rPr>
              <a:t>暖心对策：</a:t>
            </a:r>
            <a:r>
              <a:rPr lang="en-US" b="false" i="false" strike="noStrike" u="none" sz="1300">
                <a:solidFill>
                  <a:srgbClr val="4B5563"/>
                </a:solidFill>
                <a:latin typeface="Noto Sans SC"/>
                <a:ea typeface="Noto Sans SC"/>
                <a:cs typeface="Noto Sans SC"/>
                <a:sym typeface="Noto Sans SC"/>
              </a:rPr>
              <a:t>主动转变养老观念，融入院舍集体活动；维持原有亲友联系，同时争取家属的常频探望，构建新的情感寄托。</a:t>
            </a:r>
            <a:endParaRPr lang="en-US" sz="1100"/>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家庭问题心理护理</a:t>
            </a:r>
            <a:endParaRPr lang="en-US" sz="1100"/>
          </a:p>
        </p:txBody>
      </p:sp>
      <p:pic>
        <p:nvPicPr>
          <p:cNvPr name="Picture 4" id="4"/>
          <p:cNvPicPr>
            <a:picLocks noChangeAspect="true"/>
          </p:cNvPicPr>
          <p:nvPr/>
        </p:nvPicPr>
        <p:blipFill>
          <a:blip r:embed="rId3"/>
          <a:srcRect l="0" r="0" t="78" b="78"/>
          <a:stretch>
            <a:fillRect/>
          </a:stretch>
        </p:blipFill>
        <p:spPr>
          <a:xfrm rot="0" flipH="false" flipV="false">
            <a:off x="762000" y="1524000"/>
            <a:ext cx="4318000" cy="2413000"/>
          </a:xfrm>
          <a:prstGeom prst="roundRect">
            <a:avLst>
              <a:gd name="adj" fmla="val 6315"/>
            </a:avLst>
          </a:prstGeom>
          <a:noFill/>
          <a:ln w="25400" cmpd="sng" cap="flat">
            <a:noFill/>
            <a:prstDash val="solid"/>
            <a:round/>
          </a:ln>
          <a:effectLst>
            <a:outerShdw dir="2700000" dist="76200" blurRad="190500" algn="tl" rotWithShape="false">
              <a:srgbClr val="000000">
                <a:alpha val="8000"/>
              </a:srgbClr>
            </a:outerShdw>
          </a:effectLst>
        </p:spPr>
      </p:pic>
      <p:sp>
        <p:nvSpPr>
          <p:cNvPr name="AutoShape 5" id="5"/>
          <p:cNvSpPr/>
          <p:nvPr/>
        </p:nvSpPr>
        <p:spPr>
          <a:xfrm rot="0" flipH="false" flipV="false">
            <a:off x="762000" y="4254500"/>
            <a:ext cx="4318000" cy="196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33333"/>
              </a:lnSpc>
              <a:defRPr/>
            </a:pPr>
            <a:r>
              <a:rPr lang="en-US" b="false" i="false" strike="noStrike" u="none" sz="1400">
                <a:solidFill>
                  <a:srgbClr val="4B5563"/>
                </a:solidFill>
                <a:latin typeface="Noto Sans SC"/>
                <a:ea typeface="Noto Sans SC"/>
                <a:cs typeface="Noto Sans SC"/>
                <a:sym typeface="Noto Sans SC"/>
              </a:rPr>
              <a:t>家庭是老年人情感的避风港。面对婚姻变故与潜在的安全风险，我们不仅要关注物质层面的照料，更要深入心理层面的疏导与支持，以理解、尊重与专业的干预，为长者构筑温暖的晚年防线。</a:t>
            </a:r>
            <a:endParaRPr lang="en-US" sz="1100"/>
          </a:p>
        </p:txBody>
      </p:sp>
      <p:sp>
        <p:nvSpPr>
          <p:cNvPr name="AutoShape 6" id="6"/>
          <p:cNvSpPr/>
          <p:nvPr/>
        </p:nvSpPr>
        <p:spPr>
          <a:xfrm rot="0" flipH="false" flipV="false">
            <a:off x="5334000" y="1524000"/>
            <a:ext cx="6096000" cy="2095500"/>
          </a:xfrm>
          <a:prstGeom prst="roundRect">
            <a:avLst>
              <a:gd name="adj" fmla="val 0"/>
            </a:avLst>
          </a:prstGeom>
          <a:solidFill>
            <a:srgbClr val="FFF7ED">
              <a:alpha val="8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524500" y="1714500"/>
            <a:ext cx="304800" cy="304800"/>
          </a:xfrm>
          <a:prstGeom prst="rect">
            <a:avLst/>
          </a:prstGeom>
        </p:spPr>
      </p:pic>
      <p:sp>
        <p:nvSpPr>
          <p:cNvPr name="AutoShape 8" id="8"/>
          <p:cNvSpPr/>
          <p:nvPr/>
        </p:nvSpPr>
        <p:spPr>
          <a:xfrm rot="0" flipH="false" flipV="false">
            <a:off x="5943600" y="1714500"/>
            <a:ext cx="533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婚姻变迁的心理重建</a:t>
            </a:r>
            <a:endParaRPr lang="en-US" sz="1100"/>
          </a:p>
        </p:txBody>
      </p:sp>
      <p:sp>
        <p:nvSpPr>
          <p:cNvPr name="AutoShape 9" id="9"/>
          <p:cNvSpPr/>
          <p:nvPr/>
        </p:nvSpPr>
        <p:spPr>
          <a:xfrm rot="0" flipH="false" flipV="false">
            <a:off x="5524500" y="2222500"/>
            <a:ext cx="57150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400">
                <a:solidFill>
                  <a:srgbClr val="374151"/>
                </a:solidFill>
                <a:latin typeface="Noto Sans SC"/>
                <a:ea typeface="Noto Sans SC"/>
                <a:cs typeface="Noto Sans SC"/>
                <a:sym typeface="Noto Sans SC"/>
              </a:rPr>
              <a:t>丧偶调适：</a:t>
            </a:r>
            <a:r>
              <a:rPr lang="en-US" b="false" i="false" strike="noStrike" u="none" sz="1400">
                <a:solidFill>
                  <a:srgbClr val="374151"/>
                </a:solidFill>
                <a:latin typeface="Noto Sans SC"/>
                <a:ea typeface="Noto Sans SC"/>
                <a:cs typeface="Noto Sans SC"/>
                <a:sym typeface="Noto Sans SC"/>
              </a:rPr>
              <a:t>帮助老人接纳丧失现实，通过培养兴趣、重建社交来缓解孤独，逐步建立新的情感依恋与生活重心。</a:t>
            </a:r>
            <a:r>
              <a:rPr lang="en-US" b="false" i="false" strike="noStrike" u="none" sz="1400">
                <a:solidFill>
                  <a:srgbClr val="374151"/>
                </a:solidFill>
                <a:latin typeface="Noto Sans SC"/>
                <a:ea typeface="Noto Sans SC"/>
                <a:cs typeface="Noto Sans SC"/>
                <a:sym typeface="Noto Sans SC"/>
              </a:rPr>
              <a:t/>
            </a:r>
            <a:br>
              <a:rPr lang="en-US" b="false" i="false" strike="noStrike" u="none" sz="1400">
                <a:solidFill>
                  <a:srgbClr val="374151"/>
                </a:solidFill>
                <a:latin typeface="Noto Sans SC"/>
                <a:ea typeface="Noto Sans SC"/>
                <a:cs typeface="Noto Sans SC"/>
                <a:sym typeface="Noto Sans SC"/>
              </a:rPr>
            </a:br>
            <a:r>
              <a:rPr lang="en-US" b="true" i="false" strike="noStrike" u="none" sz="1400">
                <a:solidFill>
                  <a:srgbClr val="374151"/>
                </a:solidFill>
                <a:latin typeface="Noto Sans SC"/>
                <a:ea typeface="Noto Sans SC"/>
                <a:cs typeface="Noto Sans SC"/>
                <a:sym typeface="Noto Sans SC"/>
              </a:rPr>
              <a:t>再婚支持：</a:t>
            </a:r>
            <a:r>
              <a:rPr lang="en-US" b="false" i="false" strike="noStrike" u="none" sz="1400">
                <a:solidFill>
                  <a:srgbClr val="374151"/>
                </a:solidFill>
                <a:latin typeface="Noto Sans SC"/>
                <a:ea typeface="Noto Sans SC"/>
                <a:cs typeface="Noto Sans SC"/>
                <a:sym typeface="Noto Sans SC"/>
              </a:rPr>
              <a:t>引导端正择偶动机，促进双方心理相容，化解怀旧心结，并协助妥善处理与继子女的关系，共建和谐新家庭。</a:t>
            </a:r>
            <a:endParaRPr lang="en-US" sz="1100"/>
          </a:p>
        </p:txBody>
      </p:sp>
      <p:sp>
        <p:nvSpPr>
          <p:cNvPr name="AutoShape 10" id="10"/>
          <p:cNvSpPr/>
          <p:nvPr/>
        </p:nvSpPr>
        <p:spPr>
          <a:xfrm rot="0" flipH="false" flipV="false">
            <a:off x="5334000" y="3937000"/>
            <a:ext cx="6096000" cy="2095500"/>
          </a:xfrm>
          <a:prstGeom prst="roundRect">
            <a:avLst>
              <a:gd name="adj" fmla="val 0"/>
            </a:avLst>
          </a:prstGeom>
          <a:solidFill>
            <a:srgbClr val="FFF7ED">
              <a:alpha val="8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5524500" y="4127500"/>
            <a:ext cx="304800" cy="304800"/>
          </a:xfrm>
          <a:prstGeom prst="rect">
            <a:avLst/>
          </a:prstGeom>
        </p:spPr>
      </p:pic>
      <p:sp>
        <p:nvSpPr>
          <p:cNvPr name="AutoShape 12" id="12"/>
          <p:cNvSpPr/>
          <p:nvPr/>
        </p:nvSpPr>
        <p:spPr>
          <a:xfrm rot="0" flipH="false" flipV="false">
            <a:off x="5943600" y="4127500"/>
            <a:ext cx="533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受虐老人的危机干预</a:t>
            </a:r>
            <a:endParaRPr lang="en-US" sz="1100"/>
          </a:p>
        </p:txBody>
      </p:sp>
      <p:sp>
        <p:nvSpPr>
          <p:cNvPr name="AutoShape 13" id="13"/>
          <p:cNvSpPr/>
          <p:nvPr/>
        </p:nvSpPr>
        <p:spPr>
          <a:xfrm rot="0" flipH="false" flipV="false">
            <a:off x="5524500" y="4635500"/>
            <a:ext cx="57150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400">
                <a:solidFill>
                  <a:srgbClr val="374151"/>
                </a:solidFill>
                <a:latin typeface="Noto Sans SC"/>
                <a:ea typeface="Noto Sans SC"/>
                <a:cs typeface="Noto Sans SC"/>
                <a:sym typeface="Noto Sans SC"/>
              </a:rPr>
              <a:t>识别风险：</a:t>
            </a:r>
            <a:r>
              <a:rPr lang="en-US" b="false" i="false" strike="noStrike" u="none" sz="1400">
                <a:solidFill>
                  <a:srgbClr val="374151"/>
                </a:solidFill>
                <a:latin typeface="Noto Sans SC"/>
                <a:ea typeface="Noto Sans SC"/>
                <a:cs typeface="Noto Sans SC"/>
                <a:sym typeface="Noto Sans SC"/>
              </a:rPr>
              <a:t>敏锐察觉身体伤害、精神虐待、经济剥夺及疏于照料等隐蔽形式。</a:t>
            </a:r>
            <a:r>
              <a:rPr lang="en-US" b="false" i="false" strike="noStrike" u="none" sz="1400">
                <a:solidFill>
                  <a:srgbClr val="374151"/>
                </a:solidFill>
                <a:latin typeface="Noto Sans SC"/>
                <a:ea typeface="Noto Sans SC"/>
                <a:cs typeface="Noto Sans SC"/>
                <a:sym typeface="Noto Sans SC"/>
              </a:rPr>
              <a:t/>
            </a:r>
            <a:br>
              <a:rPr lang="en-US" b="false" i="false" strike="noStrike" u="none" sz="1400">
                <a:solidFill>
                  <a:srgbClr val="374151"/>
                </a:solidFill>
                <a:latin typeface="Noto Sans SC"/>
                <a:ea typeface="Noto Sans SC"/>
                <a:cs typeface="Noto Sans SC"/>
                <a:sym typeface="Noto Sans SC"/>
              </a:rPr>
            </a:br>
            <a:r>
              <a:rPr lang="en-US" b="true" i="false" strike="noStrike" u="none" sz="1400">
                <a:solidFill>
                  <a:srgbClr val="374151"/>
                </a:solidFill>
                <a:latin typeface="Noto Sans SC"/>
                <a:ea typeface="Noto Sans SC"/>
                <a:cs typeface="Noto Sans SC"/>
                <a:sym typeface="Noto Sans SC"/>
              </a:rPr>
              <a:t>六步干预法：</a:t>
            </a:r>
            <a:r>
              <a:rPr lang="en-US" b="false" i="false" strike="noStrike" u="none" sz="1400">
                <a:solidFill>
                  <a:srgbClr val="374151"/>
                </a:solidFill>
                <a:latin typeface="Noto Sans SC"/>
                <a:ea typeface="Noto Sans SC"/>
                <a:cs typeface="Noto Sans SC"/>
                <a:sym typeface="Noto Sans SC"/>
              </a:rPr>
              <a:t>快速界定核心问题 → 优先保障老人人身安全 → 提供情感支持与资源链接 → 探讨应对策略 → 制定具体保护计划 → 落实行动承诺，形成安全闭环。</a:t>
            </a:r>
            <a:endParaRPr lang="en-US" sz="1100"/>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模块三：老年常见社会适应与家庭问题心理护理</a:t>
            </a:r>
            <a:endParaRPr lang="en-US" sz="1100"/>
          </a:p>
        </p:txBody>
      </p:sp>
      <p:sp>
        <p:nvSpPr>
          <p:cNvPr name="AutoShape 4" id="4"/>
          <p:cNvSpPr/>
          <p:nvPr/>
        </p:nvSpPr>
        <p:spPr>
          <a:xfrm rot="0" flipH="false" flipV="false">
            <a:off x="762000" y="1778000"/>
            <a:ext cx="10668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项目4：老年社会适应概述</a:t>
            </a:r>
            <a:endParaRPr lang="en-US" sz="1100"/>
          </a:p>
        </p:txBody>
      </p:sp>
      <p:sp>
        <p:nvSpPr>
          <p:cNvPr name="AutoShape 5" id="5"/>
          <p:cNvSpPr/>
          <p:nvPr/>
        </p:nvSpPr>
        <p:spPr>
          <a:xfrm rot="0" flipH="false" flipV="false">
            <a:off x="762000" y="2794000"/>
            <a:ext cx="3429000" cy="2413000"/>
          </a:xfrm>
          <a:prstGeom prst="roundRect">
            <a:avLst>
              <a:gd name="adj" fmla="val 0"/>
            </a:avLst>
          </a:prstGeom>
          <a:solidFill>
            <a:srgbClr val="FFFFFF">
              <a:alpha val="6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52500" y="3022600"/>
            <a:ext cx="355600" cy="355600"/>
          </a:xfrm>
          <a:prstGeom prst="rect">
            <a:avLst/>
          </a:prstGeom>
        </p:spPr>
      </p:pic>
      <p:sp>
        <p:nvSpPr>
          <p:cNvPr name="AutoShape 7" id="7"/>
          <p:cNvSpPr/>
          <p:nvPr/>
        </p:nvSpPr>
        <p:spPr>
          <a:xfrm rot="0" flipH="false" flipV="false">
            <a:off x="1397000" y="3022600"/>
            <a:ext cx="27305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适应的核心内涵</a:t>
            </a:r>
            <a:endParaRPr lang="en-US" sz="1100"/>
          </a:p>
        </p:txBody>
      </p:sp>
      <p:sp>
        <p:nvSpPr>
          <p:cNvPr name="AutoShape 8" id="8"/>
          <p:cNvSpPr/>
          <p:nvPr/>
        </p:nvSpPr>
        <p:spPr>
          <a:xfrm rot="0" flipH="false" flipV="false">
            <a:off x="952500" y="3619500"/>
            <a:ext cx="30480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指老年人面对退休、角色转变及环境更迭时，通过自我调节与认知重构，重新建立心理平衡，融入社会生活的动态发展过程。</a:t>
            </a:r>
            <a:endParaRPr lang="en-US" sz="1100"/>
          </a:p>
        </p:txBody>
      </p:sp>
      <p:sp>
        <p:nvSpPr>
          <p:cNvPr name="AutoShape 9" id="9"/>
          <p:cNvSpPr/>
          <p:nvPr/>
        </p:nvSpPr>
        <p:spPr>
          <a:xfrm rot="0" flipH="false" flipV="false">
            <a:off x="4381500" y="2794000"/>
            <a:ext cx="3429000" cy="2413000"/>
          </a:xfrm>
          <a:prstGeom prst="roundRect">
            <a:avLst>
              <a:gd name="adj" fmla="val 0"/>
            </a:avLst>
          </a:prstGeom>
          <a:solidFill>
            <a:srgbClr val="FFFFFF">
              <a:alpha val="6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572000" y="3022600"/>
            <a:ext cx="355600" cy="355600"/>
          </a:xfrm>
          <a:prstGeom prst="rect">
            <a:avLst/>
          </a:prstGeom>
        </p:spPr>
      </p:pic>
      <p:sp>
        <p:nvSpPr>
          <p:cNvPr name="AutoShape 11" id="11"/>
          <p:cNvSpPr/>
          <p:nvPr/>
        </p:nvSpPr>
        <p:spPr>
          <a:xfrm rot="0" flipH="false" flipV="false">
            <a:off x="5016500" y="3022600"/>
            <a:ext cx="27305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面临的现实挑战</a:t>
            </a:r>
            <a:endParaRPr lang="en-US" sz="1100"/>
          </a:p>
        </p:txBody>
      </p:sp>
      <p:sp>
        <p:nvSpPr>
          <p:cNvPr name="AutoShape 12" id="12"/>
          <p:cNvSpPr/>
          <p:nvPr/>
        </p:nvSpPr>
        <p:spPr>
          <a:xfrm rot="0" flipH="false" flipV="false">
            <a:off x="4572000" y="3619500"/>
            <a:ext cx="30480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退休导致的社会角色剥离与价值感缺失，社交圈的自然收缩，代际观念的差异碰撞，以及身体机能下降带来的生活自理变化。</a:t>
            </a:r>
            <a:endParaRPr lang="en-US" sz="1100"/>
          </a:p>
        </p:txBody>
      </p:sp>
      <p:sp>
        <p:nvSpPr>
          <p:cNvPr name="AutoShape 13" id="13"/>
          <p:cNvSpPr/>
          <p:nvPr/>
        </p:nvSpPr>
        <p:spPr>
          <a:xfrm rot="0" flipH="false" flipV="false">
            <a:off x="8001000" y="2794000"/>
            <a:ext cx="3429000" cy="2413000"/>
          </a:xfrm>
          <a:prstGeom prst="roundRect">
            <a:avLst>
              <a:gd name="adj" fmla="val 0"/>
            </a:avLst>
          </a:prstGeom>
          <a:solidFill>
            <a:srgbClr val="FFFFFF">
              <a:alpha val="6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191500" y="3022600"/>
            <a:ext cx="355600" cy="355600"/>
          </a:xfrm>
          <a:prstGeom prst="rect">
            <a:avLst/>
          </a:prstGeom>
        </p:spPr>
      </p:pic>
      <p:sp>
        <p:nvSpPr>
          <p:cNvPr name="AutoShape 15" id="15"/>
          <p:cNvSpPr/>
          <p:nvPr/>
        </p:nvSpPr>
        <p:spPr>
          <a:xfrm rot="0" flipH="false" flipV="false">
            <a:off x="8636000" y="3022600"/>
            <a:ext cx="27305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适应的积极意义</a:t>
            </a:r>
            <a:endParaRPr lang="en-US" sz="1100"/>
          </a:p>
        </p:txBody>
      </p:sp>
      <p:sp>
        <p:nvSpPr>
          <p:cNvPr name="AutoShape 16" id="16"/>
          <p:cNvSpPr/>
          <p:nvPr/>
        </p:nvSpPr>
        <p:spPr>
          <a:xfrm rot="0" flipH="false" flipV="false">
            <a:off x="8191500" y="3619500"/>
            <a:ext cx="30480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良好的社会适应是老年心理健康的基石，能有效缓解孤独感与焦虑情绪，提升主观幸福感，帮助长者保持自我价值感与生活热情。</a:t>
            </a:r>
            <a:endParaRPr lang="en-US" sz="1100"/>
          </a:p>
        </p:txBody>
      </p:sp>
      <p:sp>
        <p:nvSpPr>
          <p:cNvPr name="AutoShape 17" id="17"/>
          <p:cNvSpPr/>
          <p:nvPr/>
        </p:nvSpPr>
        <p:spPr>
          <a:xfrm rot="0" flipH="false" flipV="false">
            <a:off x="762000" y="5524500"/>
            <a:ext cx="10668000" cy="762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600">
                <a:solidFill>
                  <a:srgbClr val="F97316"/>
                </a:solidFill>
                <a:latin typeface="Noto Sans SC"/>
                <a:ea typeface="Noto Sans SC"/>
                <a:cs typeface="Noto Sans SC"/>
                <a:sym typeface="Noto Sans SC"/>
              </a:rPr>
              <a:t>“ 用心理解每一次角色转变，用爱陪伴每一步适应旅程，让银发岁月更从容温暖 ”</a:t>
            </a:r>
            <a:endParaRPr lang="en-US" sz="1100"/>
          </a:p>
        </p:txBody>
      </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从“主角”到“配角”：老年人的角色转变</a:t>
            </a:r>
            <a:endParaRPr lang="en-US" sz="1100"/>
          </a:p>
        </p:txBody>
      </p:sp>
      <p:sp>
        <p:nvSpPr>
          <p:cNvPr name="AutoShape 4" id="4"/>
          <p:cNvSpPr/>
          <p:nvPr/>
        </p:nvSpPr>
        <p:spPr>
          <a:xfrm rot="0" flipH="false" flipV="false">
            <a:off x="762000" y="2159000"/>
            <a:ext cx="3378200" cy="30480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476500"/>
            <a:ext cx="406400" cy="406400"/>
          </a:xfrm>
          <a:prstGeom prst="rect">
            <a:avLst/>
          </a:prstGeom>
        </p:spPr>
      </p:pic>
      <p:sp>
        <p:nvSpPr>
          <p:cNvPr name="AutoShape 6" id="6"/>
          <p:cNvSpPr/>
          <p:nvPr/>
        </p:nvSpPr>
        <p:spPr>
          <a:xfrm rot="0" flipH="false" flipV="false">
            <a:off x="1524000" y="2438400"/>
            <a:ext cx="254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工作角色 → 闲暇角色</a:t>
            </a:r>
            <a:endParaRPr lang="en-US" sz="1100"/>
          </a:p>
        </p:txBody>
      </p:sp>
      <p:cxnSp>
        <p:nvCxnSpPr>
          <p:cNvPr name="Connector 7" id="7"/>
          <p:cNvCxnSpPr/>
          <p:nvPr/>
        </p:nvCxnSpPr>
        <p:spPr>
          <a:xfrm rot="-15211" flipH="false" flipV="false">
            <a:off x="1016014" y="3041650"/>
            <a:ext cx="28702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8" id="8"/>
          <p:cNvSpPr/>
          <p:nvPr/>
        </p:nvSpPr>
        <p:spPr>
          <a:xfrm rot="0" flipH="false" flipV="false">
            <a:off x="1016000" y="3238500"/>
            <a:ext cx="28702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告别职场的忙碌与责任，生活节奏从紧绷转为舒缓。昔日围绕工作的价值感逐渐褪去，闲暇时间的骤然增加，要求老年人重新寻找生活的重心与乐趣，完成从“社会人”到“自由人”的心理调适。</a:t>
            </a:r>
            <a:endParaRPr lang="en-US" sz="1100"/>
          </a:p>
        </p:txBody>
      </p:sp>
      <p:sp>
        <p:nvSpPr>
          <p:cNvPr name="AutoShape 9" id="9"/>
          <p:cNvSpPr/>
          <p:nvPr/>
        </p:nvSpPr>
        <p:spPr>
          <a:xfrm rot="0" flipH="false" flipV="false">
            <a:off x="4394200" y="2159000"/>
            <a:ext cx="3378200" cy="30480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48200" y="2476500"/>
            <a:ext cx="406400" cy="406400"/>
          </a:xfrm>
          <a:prstGeom prst="rect">
            <a:avLst/>
          </a:prstGeom>
        </p:spPr>
      </p:pic>
      <p:sp>
        <p:nvSpPr>
          <p:cNvPr name="AutoShape 11" id="11"/>
          <p:cNvSpPr/>
          <p:nvPr/>
        </p:nvSpPr>
        <p:spPr>
          <a:xfrm rot="0" flipH="false" flipV="false">
            <a:off x="5156200" y="2438400"/>
            <a:ext cx="254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家庭主体 → 依赖角色</a:t>
            </a:r>
            <a:endParaRPr lang="en-US" sz="1100"/>
          </a:p>
        </p:txBody>
      </p:sp>
      <p:cxnSp>
        <p:nvCxnSpPr>
          <p:cNvPr name="Connector 12" id="12"/>
          <p:cNvCxnSpPr/>
          <p:nvPr/>
        </p:nvCxnSpPr>
        <p:spPr>
          <a:xfrm rot="-15211" flipH="false" flipV="false">
            <a:off x="4648214" y="3041650"/>
            <a:ext cx="28702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13" id="13"/>
          <p:cNvSpPr/>
          <p:nvPr/>
        </p:nvSpPr>
        <p:spPr>
          <a:xfrm rot="0" flipH="false" flipV="false">
            <a:off x="4648200" y="3238500"/>
            <a:ext cx="28702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从家庭的顶梁柱与决策者，转变为需要子女或他人照料的对象。这种角色的互换不仅是生活能力的调整，更伴随着自我价值感的重新审视，是引发老年人心理落差与适应焦虑的关键因素。</a:t>
            </a:r>
            <a:endParaRPr lang="en-US" sz="1100"/>
          </a:p>
        </p:txBody>
      </p:sp>
      <p:sp>
        <p:nvSpPr>
          <p:cNvPr name="AutoShape 14" id="14"/>
          <p:cNvSpPr/>
          <p:nvPr/>
        </p:nvSpPr>
        <p:spPr>
          <a:xfrm rot="0" flipH="false" flipV="false">
            <a:off x="8026400" y="2159000"/>
            <a:ext cx="3378200" cy="30480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80400" y="2476500"/>
            <a:ext cx="406400" cy="406400"/>
          </a:xfrm>
          <a:prstGeom prst="rect">
            <a:avLst/>
          </a:prstGeom>
        </p:spPr>
      </p:pic>
      <p:sp>
        <p:nvSpPr>
          <p:cNvPr name="AutoShape 16" id="16"/>
          <p:cNvSpPr/>
          <p:nvPr/>
        </p:nvSpPr>
        <p:spPr>
          <a:xfrm rot="0" flipH="false" flipV="false">
            <a:off x="8788400" y="2438400"/>
            <a:ext cx="254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有配偶 → 单身角色</a:t>
            </a:r>
            <a:endParaRPr lang="en-US" sz="1100"/>
          </a:p>
        </p:txBody>
      </p:sp>
      <p:cxnSp>
        <p:nvCxnSpPr>
          <p:cNvPr name="Connector 17" id="17"/>
          <p:cNvCxnSpPr/>
          <p:nvPr/>
        </p:nvCxnSpPr>
        <p:spPr>
          <a:xfrm rot="-15211" flipH="false" flipV="false">
            <a:off x="8280414" y="3041650"/>
            <a:ext cx="28702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18" id="18"/>
          <p:cNvSpPr/>
          <p:nvPr/>
        </p:nvSpPr>
        <p:spPr>
          <a:xfrm rot="0" flipH="false" flipV="false">
            <a:off x="8280400" y="3238500"/>
            <a:ext cx="28702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若遭遇伴侣离世，将从相守多年的亲密关系回归独处。不仅是生活上的形单影只，更是情感寄托与精神支柱的缺失，极易引发孤独感、无助感，是老年人面临的重大心理考验。</a:t>
            </a:r>
            <a:endParaRPr lang="en-US" sz="1100"/>
          </a:p>
        </p:txBody>
      </p:sp>
      <p:sp>
        <p:nvSpPr>
          <p:cNvPr name="AutoShape 19" id="19"/>
          <p:cNvSpPr/>
          <p:nvPr/>
        </p:nvSpPr>
        <p:spPr>
          <a:xfrm rot="0" flipH="false" flipV="false">
            <a:off x="762000" y="5588000"/>
            <a:ext cx="10668000" cy="762000"/>
          </a:xfrm>
          <a:prstGeom prst="roundRect">
            <a:avLst>
              <a:gd name="adj" fmla="val 0"/>
            </a:avLst>
          </a:prstGeom>
          <a:solidFill>
            <a:srgbClr val="F97316">
              <a:alpha val="8000"/>
            </a:srgbClr>
          </a:solidFill>
          <a:ln cmpd="sng" cap="flat">
            <a:solidFill>
              <a:srgbClr val="E05C00">
                <a:alpha val="8000"/>
              </a:srgbClr>
            </a:solidFill>
            <a:prstDash val="solid"/>
            <a:round/>
          </a:ln>
        </p:spPr>
        <p:txBody>
          <a:bodyPr anchor="ctr" rtlCol="false" vert="horz" wrap="square" lIns="63500" rIns="63500" tIns="63500" bIns="63500"/>
          <a:lstStyle/>
          <a:p>
            <a:pPr algn="ctr">
              <a:defRPr/>
            </a:pPr>
            <a:endParaRPr/>
          </a:p>
        </p:txBody>
      </p:sp>
      <p:sp>
        <p:nvSpPr>
          <p:cNvPr name="AutoShape 20" id="20"/>
          <p:cNvSpPr/>
          <p:nvPr/>
        </p:nvSpPr>
        <p:spPr>
          <a:xfrm rot="0" flipH="false" flipV="false">
            <a:off x="952500" y="5740400"/>
            <a:ext cx="10287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7C2D12"/>
                </a:solidFill>
                <a:latin typeface="Noto Sans SC"/>
                <a:ea typeface="Noto Sans SC"/>
                <a:cs typeface="Noto Sans SC"/>
                <a:sym typeface="Noto Sans SC"/>
              </a:rPr>
              <a:t>💡 心理洞察：</a:t>
            </a:r>
            <a:r>
              <a:rPr lang="en-US" b="false" i="false" strike="noStrike" u="none" sz="1500">
                <a:solidFill>
                  <a:srgbClr val="4B5563"/>
                </a:solidFill>
                <a:latin typeface="Noto Sans SC"/>
                <a:ea typeface="Noto Sans SC"/>
                <a:cs typeface="Noto Sans SC"/>
                <a:sym typeface="Noto Sans SC"/>
              </a:rPr>
              <a:t>这些角色的转变是人生的自然历程，理解并接纳这种变化，主动构建新的社交圈与兴趣点，是帮助老年人平稳度过这一阶段、重建生活意义的关键。</a:t>
            </a:r>
            <a:endParaRPr lang="en-US" sz="1100"/>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01 老年心理护理基础</a:t>
            </a:r>
            <a:endParaRPr lang="en-US" sz="1100"/>
          </a:p>
        </p:txBody>
      </p:sp>
      <p:sp>
        <p:nvSpPr>
          <p:cNvPr name="AutoShape 4" id="4"/>
          <p:cNvSpPr/>
          <p:nvPr/>
        </p:nvSpPr>
        <p:spPr>
          <a:xfrm rot="0" flipH="false" flipV="false">
            <a:off x="762000" y="1778000"/>
            <a:ext cx="5207000" cy="4064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79500" y="2095500"/>
            <a:ext cx="304800" cy="304800"/>
          </a:xfrm>
          <a:prstGeom prst="rect">
            <a:avLst/>
          </a:prstGeom>
        </p:spPr>
      </p:pic>
      <p:sp>
        <p:nvSpPr>
          <p:cNvPr name="AutoShape 6" id="6"/>
          <p:cNvSpPr/>
          <p:nvPr/>
        </p:nvSpPr>
        <p:spPr>
          <a:xfrm rot="0" flipH="false" flipV="false">
            <a:off x="1498600" y="2057400"/>
            <a:ext cx="381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学习目标</a:t>
            </a:r>
            <a:endParaRPr lang="en-US" sz="1100"/>
          </a:p>
        </p:txBody>
      </p:sp>
      <p:cxnSp>
        <p:nvCxnSpPr>
          <p:cNvPr name="Connector 7" id="7"/>
          <p:cNvCxnSpPr/>
          <p:nvPr/>
        </p:nvCxnSpPr>
        <p:spPr>
          <a:xfrm rot="-9549" flipH="false" flipV="false">
            <a:off x="1079509" y="2660650"/>
            <a:ext cx="4572000" cy="12700"/>
          </a:xfrm>
          <a:prstGeom prst="line">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8" id="8"/>
          <p:cNvSpPr/>
          <p:nvPr/>
        </p:nvSpPr>
        <p:spPr>
          <a:xfrm rot="0" flipH="false" flipV="false">
            <a:off x="1079500" y="3073400"/>
            <a:ext cx="101600" cy="101600"/>
          </a:xfrm>
          <a:prstGeom prst="ellipse">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9" id="9"/>
          <p:cNvSpPr/>
          <p:nvPr/>
        </p:nvSpPr>
        <p:spPr>
          <a:xfrm rot="0" flipH="false" flipV="false">
            <a:off x="1295400" y="2984500"/>
            <a:ext cx="4508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600">
                <a:solidFill>
                  <a:srgbClr val="4B5563"/>
                </a:solidFill>
                <a:latin typeface="Noto Sans SC"/>
                <a:ea typeface="Noto Sans SC"/>
                <a:cs typeface="Noto Sans SC"/>
                <a:sym typeface="Noto Sans SC"/>
              </a:rPr>
              <a:t>掌握老年人心理变化的主要特点，理解生理机能衰退对心理状态产生的深层影响。</a:t>
            </a:r>
            <a:endParaRPr lang="en-US" sz="1100"/>
          </a:p>
        </p:txBody>
      </p:sp>
      <p:sp>
        <p:nvSpPr>
          <p:cNvPr name="AutoShape 10" id="10"/>
          <p:cNvSpPr/>
          <p:nvPr/>
        </p:nvSpPr>
        <p:spPr>
          <a:xfrm rot="0" flipH="false" flipV="false">
            <a:off x="1079500" y="3962400"/>
            <a:ext cx="101600" cy="101600"/>
          </a:xfrm>
          <a:prstGeom prst="ellipse">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1" id="11"/>
          <p:cNvSpPr/>
          <p:nvPr/>
        </p:nvSpPr>
        <p:spPr>
          <a:xfrm rot="0" flipH="false" flipV="false">
            <a:off x="1295400" y="3873500"/>
            <a:ext cx="4508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600">
                <a:solidFill>
                  <a:srgbClr val="4B5563"/>
                </a:solidFill>
                <a:latin typeface="Noto Sans SC"/>
                <a:ea typeface="Noto Sans SC"/>
                <a:cs typeface="Noto Sans SC"/>
                <a:sym typeface="Noto Sans SC"/>
              </a:rPr>
              <a:t>理解老年心理健康的核心标准，能够识别老年人积极适应衰老的心理行为表现。</a:t>
            </a:r>
            <a:endParaRPr lang="en-US" sz="1100"/>
          </a:p>
        </p:txBody>
      </p:sp>
      <p:sp>
        <p:nvSpPr>
          <p:cNvPr name="AutoShape 12" id="12"/>
          <p:cNvSpPr/>
          <p:nvPr/>
        </p:nvSpPr>
        <p:spPr>
          <a:xfrm rot="0" flipH="false" flipV="false">
            <a:off x="1079500" y="4978400"/>
            <a:ext cx="101600" cy="101600"/>
          </a:xfrm>
          <a:prstGeom prst="ellipse">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1295400" y="4889500"/>
            <a:ext cx="4508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600">
                <a:solidFill>
                  <a:srgbClr val="4B5563"/>
                </a:solidFill>
                <a:latin typeface="Noto Sans SC"/>
                <a:ea typeface="Noto Sans SC"/>
                <a:cs typeface="Noto Sans SC"/>
                <a:sym typeface="Noto Sans SC"/>
              </a:rPr>
              <a:t>明确老年心理咨询与心理护理的专业概念、服务目的及核心工作内容，建立基础认知框架。</a:t>
            </a:r>
            <a:endParaRPr lang="en-US" sz="1100"/>
          </a:p>
        </p:txBody>
      </p:sp>
      <p:sp>
        <p:nvSpPr>
          <p:cNvPr name="AutoShape 14" id="14"/>
          <p:cNvSpPr/>
          <p:nvPr/>
        </p:nvSpPr>
        <p:spPr>
          <a:xfrm rot="0" flipH="false" flipV="false">
            <a:off x="6223000" y="1778000"/>
            <a:ext cx="5207000" cy="4064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540500" y="2095500"/>
            <a:ext cx="304800" cy="304800"/>
          </a:xfrm>
          <a:prstGeom prst="rect">
            <a:avLst/>
          </a:prstGeom>
        </p:spPr>
      </p:pic>
      <p:sp>
        <p:nvSpPr>
          <p:cNvPr name="AutoShape 16" id="16"/>
          <p:cNvSpPr/>
          <p:nvPr/>
        </p:nvSpPr>
        <p:spPr>
          <a:xfrm rot="0" flipH="false" flipV="false">
            <a:off x="6959600" y="2057400"/>
            <a:ext cx="381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本章重难点</a:t>
            </a:r>
            <a:endParaRPr lang="en-US" sz="1100"/>
          </a:p>
        </p:txBody>
      </p:sp>
      <p:cxnSp>
        <p:nvCxnSpPr>
          <p:cNvPr name="Connector 17" id="17"/>
          <p:cNvCxnSpPr/>
          <p:nvPr/>
        </p:nvCxnSpPr>
        <p:spPr>
          <a:xfrm rot="-9549" flipH="false" flipV="false">
            <a:off x="6540509" y="2660650"/>
            <a:ext cx="4572000" cy="12700"/>
          </a:xfrm>
          <a:prstGeom prst="line">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18" id="18"/>
          <p:cNvSpPr/>
          <p:nvPr/>
        </p:nvSpPr>
        <p:spPr>
          <a:xfrm rot="0" flipH="false" flipV="false">
            <a:off x="6540500" y="2984500"/>
            <a:ext cx="4572000" cy="1206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9" id="19"/>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6731000" y="3175000"/>
            <a:ext cx="254000" cy="254000"/>
          </a:xfrm>
          <a:prstGeom prst="rect">
            <a:avLst/>
          </a:prstGeom>
        </p:spPr>
      </p:pic>
      <p:sp>
        <p:nvSpPr>
          <p:cNvPr name="AutoShape 20" id="20"/>
          <p:cNvSpPr/>
          <p:nvPr/>
        </p:nvSpPr>
        <p:spPr>
          <a:xfrm rot="0" flipH="false" flipV="false">
            <a:off x="7086600" y="3111500"/>
            <a:ext cx="40005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F97316"/>
                </a:solidFill>
                <a:latin typeface="Noto Sans SC"/>
                <a:ea typeface="Noto Sans SC"/>
                <a:cs typeface="Noto Sans SC"/>
                <a:sym typeface="Noto Sans SC"/>
              </a:rPr>
              <a:t>重点：心理变化的具体表现</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深入剖析老年人在认知、情绪情感、人格特征及社会适应等方面的具体变化，熟悉不同阶段的典型心理反应。</a:t>
            </a:r>
            <a:endParaRPr lang="en-US" sz="1100"/>
          </a:p>
        </p:txBody>
      </p:sp>
      <p:sp>
        <p:nvSpPr>
          <p:cNvPr name="AutoShape 21" id="21"/>
          <p:cNvSpPr/>
          <p:nvPr/>
        </p:nvSpPr>
        <p:spPr>
          <a:xfrm rot="0" flipH="false" flipV="false">
            <a:off x="6540500" y="4381500"/>
            <a:ext cx="4572000" cy="1206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2" id="22"/>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731000" y="4572000"/>
            <a:ext cx="254000" cy="254000"/>
          </a:xfrm>
          <a:prstGeom prst="rect">
            <a:avLst/>
          </a:prstGeom>
        </p:spPr>
      </p:pic>
      <p:sp>
        <p:nvSpPr>
          <p:cNvPr name="AutoShape 23" id="23"/>
          <p:cNvSpPr/>
          <p:nvPr/>
        </p:nvSpPr>
        <p:spPr>
          <a:xfrm rot="0" flipH="false" flipV="false">
            <a:off x="7086600" y="4508500"/>
            <a:ext cx="40005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F97316"/>
                </a:solidFill>
                <a:latin typeface="Noto Sans SC"/>
                <a:ea typeface="Noto Sans SC"/>
                <a:cs typeface="Noto Sans SC"/>
                <a:sym typeface="Noto Sans SC"/>
              </a:rPr>
              <a:t>难点：正常老化与异常问题鉴别</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准确区分因年龄增长导致的正常心理退行性改变，与需要干预的病理性心理问题（如抑郁、焦虑、谵妄等）。</a:t>
            </a:r>
            <a:endParaRPr lang="en-US" sz="1100"/>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适应的挑战：常见心理问题</a:t>
            </a:r>
            <a:endParaRPr lang="en-US" sz="1100"/>
          </a:p>
        </p:txBody>
      </p:sp>
      <p:sp>
        <p:nvSpPr>
          <p:cNvPr name="AutoShape 4" id="4"/>
          <p:cNvSpPr/>
          <p:nvPr/>
        </p:nvSpPr>
        <p:spPr>
          <a:xfrm rot="0" flipH="false" flipV="false">
            <a:off x="762000" y="1778000"/>
            <a:ext cx="3378200" cy="3048000"/>
          </a:xfrm>
          <a:prstGeom prst="roundRect">
            <a:avLst>
              <a:gd name="adj" fmla="val 0"/>
            </a:avLst>
          </a:prstGeom>
          <a:solidFill>
            <a:srgbClr val="FFF7ED">
              <a:alpha val="75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32000"/>
            <a:ext cx="355600" cy="355600"/>
          </a:xfrm>
          <a:prstGeom prst="rect">
            <a:avLst/>
          </a:prstGeom>
        </p:spPr>
      </p:pic>
      <p:sp>
        <p:nvSpPr>
          <p:cNvPr name="AutoShape 6" id="6"/>
          <p:cNvSpPr/>
          <p:nvPr/>
        </p:nvSpPr>
        <p:spPr>
          <a:xfrm rot="0" flipH="false" flipV="false">
            <a:off x="1473200" y="2032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去势焦虑</a:t>
            </a:r>
            <a:endParaRPr lang="en-US" sz="1100"/>
          </a:p>
        </p:txBody>
      </p:sp>
      <p:sp>
        <p:nvSpPr>
          <p:cNvPr name="AutoShape 7" id="7"/>
          <p:cNvSpPr/>
          <p:nvPr/>
        </p:nvSpPr>
        <p:spPr>
          <a:xfrm rot="0" flipH="false" flipV="false">
            <a:off x="1016000" y="2667000"/>
            <a:ext cx="2870200" cy="190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因权力、地位或收入等核心优势的丧失，内心产生强烈的紧张与不安。这是对自我价值的重新审视，也是角色转变期最典型的心理阵痛，常伴随对未来的迷茫感。</a:t>
            </a:r>
            <a:endParaRPr lang="en-US" sz="1100"/>
          </a:p>
        </p:txBody>
      </p:sp>
      <p:sp>
        <p:nvSpPr>
          <p:cNvPr name="AutoShape 8" id="8"/>
          <p:cNvSpPr/>
          <p:nvPr/>
        </p:nvSpPr>
        <p:spPr>
          <a:xfrm rot="0" flipH="false" flipV="false">
            <a:off x="4394200" y="1778000"/>
            <a:ext cx="3378200" cy="3048000"/>
          </a:xfrm>
          <a:prstGeom prst="roundRect">
            <a:avLst>
              <a:gd name="adj" fmla="val 0"/>
            </a:avLst>
          </a:prstGeom>
          <a:solidFill>
            <a:srgbClr val="FFF7ED">
              <a:alpha val="75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48200" y="2032000"/>
            <a:ext cx="355600" cy="355600"/>
          </a:xfrm>
          <a:prstGeom prst="rect">
            <a:avLst/>
          </a:prstGeom>
        </p:spPr>
      </p:pic>
      <p:sp>
        <p:nvSpPr>
          <p:cNvPr name="AutoShape 10" id="10"/>
          <p:cNvSpPr/>
          <p:nvPr/>
        </p:nvSpPr>
        <p:spPr>
          <a:xfrm rot="0" flipH="false" flipV="false">
            <a:off x="5105400" y="2032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消极人格变化</a:t>
            </a:r>
            <a:endParaRPr lang="en-US" sz="1100"/>
          </a:p>
        </p:txBody>
      </p:sp>
      <p:sp>
        <p:nvSpPr>
          <p:cNvPr name="AutoShape 11" id="11"/>
          <p:cNvSpPr/>
          <p:nvPr/>
        </p:nvSpPr>
        <p:spPr>
          <a:xfrm rot="0" flipH="false" flipV="false">
            <a:off x="4648200" y="2667000"/>
            <a:ext cx="2870200" cy="190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易变得以自我为中心，对他人言行过度敏感多疑，常伴随持续的牢骚与不满。情绪调控能力下降，自制力减弱，甚至出现偏执、易怒等表现，影响人际和谐。</a:t>
            </a:r>
            <a:endParaRPr lang="en-US" sz="1100"/>
          </a:p>
        </p:txBody>
      </p:sp>
      <p:sp>
        <p:nvSpPr>
          <p:cNvPr name="AutoShape 12" id="12"/>
          <p:cNvSpPr/>
          <p:nvPr/>
        </p:nvSpPr>
        <p:spPr>
          <a:xfrm rot="0" flipH="false" flipV="false">
            <a:off x="8026400" y="1778000"/>
            <a:ext cx="3378200" cy="3048000"/>
          </a:xfrm>
          <a:prstGeom prst="roundRect">
            <a:avLst>
              <a:gd name="adj" fmla="val 0"/>
            </a:avLst>
          </a:prstGeom>
          <a:solidFill>
            <a:srgbClr val="FFF7ED">
              <a:alpha val="75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80400" y="2032000"/>
            <a:ext cx="355600" cy="355600"/>
          </a:xfrm>
          <a:prstGeom prst="rect">
            <a:avLst/>
          </a:prstGeom>
        </p:spPr>
      </p:pic>
      <p:sp>
        <p:nvSpPr>
          <p:cNvPr name="AutoShape 14" id="14"/>
          <p:cNvSpPr/>
          <p:nvPr/>
        </p:nvSpPr>
        <p:spPr>
          <a:xfrm rot="0" flipH="false" flipV="false">
            <a:off x="8737600" y="2032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不健康的补偿</a:t>
            </a:r>
            <a:endParaRPr lang="en-US" sz="1100"/>
          </a:p>
        </p:txBody>
      </p:sp>
      <p:sp>
        <p:nvSpPr>
          <p:cNvPr name="AutoShape 15" id="15"/>
          <p:cNvSpPr/>
          <p:nvPr/>
        </p:nvSpPr>
        <p:spPr>
          <a:xfrm rot="0" flipH="false" flipV="false">
            <a:off x="8280400" y="2667000"/>
            <a:ext cx="2870200" cy="190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过度沉浸于对往昔辉煌的追忆，试图以此填补当下的心理落差；或盲目寻求不切实际的物质与情感补偿。这种逃避现实的方式，反而会加剧对当下生活的疏离感。</a:t>
            </a:r>
            <a:endParaRPr lang="en-US" sz="1100"/>
          </a:p>
        </p:txBody>
      </p:sp>
      <p:sp>
        <p:nvSpPr>
          <p:cNvPr name="AutoShape 16" id="16"/>
          <p:cNvSpPr/>
          <p:nvPr/>
        </p:nvSpPr>
        <p:spPr>
          <a:xfrm rot="0" flipH="false" flipV="false">
            <a:off x="762000" y="5270500"/>
            <a:ext cx="10668000" cy="889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889000" y="5397500"/>
            <a:ext cx="10414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C2410C"/>
                </a:solidFill>
                <a:latin typeface="Noto Sans SC"/>
                <a:ea typeface="Noto Sans SC"/>
                <a:cs typeface="Noto Sans SC"/>
                <a:sym typeface="Noto Sans SC"/>
              </a:rPr>
              <a:t>💡 暖心洞察：</a:t>
            </a:r>
            <a:r>
              <a:rPr lang="en-US" b="false" i="false" strike="noStrike" u="none" sz="1400">
                <a:solidFill>
                  <a:srgbClr val="374151"/>
                </a:solidFill>
                <a:latin typeface="Noto Sans SC"/>
                <a:ea typeface="Noto Sans SC"/>
                <a:cs typeface="Noto Sans SC"/>
                <a:sym typeface="Noto Sans SC"/>
              </a:rPr>
              <a:t>这些并非“性格变差”，而是长者在人生新阶段发出的适应信号。给予多一份的倾听、包容与共情，是帮助他们平稳度过角色转换期的关键。</a:t>
            </a:r>
            <a:endParaRPr lang="en-US" sz="1100"/>
          </a:p>
        </p:txBody>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项目5：老年常见社会适应问题心理护理</a:t>
            </a:r>
            <a:endParaRPr lang="en-US" sz="1100"/>
          </a:p>
        </p:txBody>
      </p:sp>
      <p:sp>
        <p:nvSpPr>
          <p:cNvPr name="AutoShape 4" id="4"/>
          <p:cNvSpPr/>
          <p:nvPr/>
        </p:nvSpPr>
        <p:spPr>
          <a:xfrm rot="0" flipH="false" flipV="false">
            <a:off x="762000" y="1651000"/>
            <a:ext cx="10668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01 任务聚焦：离退休老人的心理适应与关怀方案</a:t>
            </a:r>
            <a:endParaRPr lang="en-US" sz="1100"/>
          </a:p>
        </p:txBody>
      </p:sp>
      <p:sp>
        <p:nvSpPr>
          <p:cNvPr name="AutoShape 5" id="5"/>
          <p:cNvSpPr/>
          <p:nvPr/>
        </p:nvSpPr>
        <p:spPr>
          <a:xfrm rot="0" flipH="false" flipV="false">
            <a:off x="762000" y="2540000"/>
            <a:ext cx="3378200" cy="2794000"/>
          </a:xfrm>
          <a:prstGeom prst="roundRect">
            <a:avLst>
              <a:gd name="adj" fmla="val 0"/>
            </a:avLst>
          </a:prstGeom>
          <a:solidFill>
            <a:srgbClr val="FFF7ED">
              <a:alpha val="80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794000"/>
            <a:ext cx="355600" cy="355600"/>
          </a:xfrm>
          <a:prstGeom prst="rect">
            <a:avLst/>
          </a:prstGeom>
        </p:spPr>
      </p:pic>
      <p:sp>
        <p:nvSpPr>
          <p:cNvPr name="AutoShape 7" id="7"/>
          <p:cNvSpPr/>
          <p:nvPr/>
        </p:nvSpPr>
        <p:spPr>
          <a:xfrm rot="0" flipH="false" flipV="false">
            <a:off x="1473200" y="2794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角色重塑与身份认同</a:t>
            </a:r>
            <a:endParaRPr lang="en-US" sz="1100"/>
          </a:p>
        </p:txBody>
      </p:sp>
      <p:sp>
        <p:nvSpPr>
          <p:cNvPr name="AutoShape 8" id="8"/>
          <p:cNvSpPr/>
          <p:nvPr/>
        </p:nvSpPr>
        <p:spPr>
          <a:xfrm rot="0" flipH="false" flipV="false">
            <a:off x="1016000" y="3365500"/>
            <a:ext cx="2870200" cy="1841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从“职场人”向“退休族”的转变，易引发价值感的暂时缺失。我们需要引导老人正视身份更迭，将注意力从“失去”转向“新的可能性”，帮助他们挖掘自身经验与潜能，重建自我价值的认知支点。</a:t>
            </a:r>
            <a:endParaRPr lang="en-US" sz="1100"/>
          </a:p>
        </p:txBody>
      </p:sp>
      <p:sp>
        <p:nvSpPr>
          <p:cNvPr name="AutoShape 9" id="9"/>
          <p:cNvSpPr/>
          <p:nvPr/>
        </p:nvSpPr>
        <p:spPr>
          <a:xfrm rot="0" flipH="false" flipV="false">
            <a:off x="4406900" y="2540000"/>
            <a:ext cx="3378200" cy="2794000"/>
          </a:xfrm>
          <a:prstGeom prst="roundRect">
            <a:avLst>
              <a:gd name="adj" fmla="val 0"/>
            </a:avLst>
          </a:prstGeom>
          <a:solidFill>
            <a:srgbClr val="FFF7ED">
              <a:alpha val="80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2794000"/>
            <a:ext cx="355600" cy="355600"/>
          </a:xfrm>
          <a:prstGeom prst="rect">
            <a:avLst/>
          </a:prstGeom>
        </p:spPr>
      </p:pic>
      <p:sp>
        <p:nvSpPr>
          <p:cNvPr name="AutoShape 11" id="11"/>
          <p:cNvSpPr/>
          <p:nvPr/>
        </p:nvSpPr>
        <p:spPr>
          <a:xfrm rot="0" flipH="false" flipV="false">
            <a:off x="5118100" y="2794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生活重构与节律建立</a:t>
            </a:r>
            <a:endParaRPr lang="en-US" sz="1100"/>
          </a:p>
        </p:txBody>
      </p:sp>
      <p:sp>
        <p:nvSpPr>
          <p:cNvPr name="AutoShape 12" id="12"/>
          <p:cNvSpPr/>
          <p:nvPr/>
        </p:nvSpPr>
        <p:spPr>
          <a:xfrm rot="0" flipH="false" flipV="false">
            <a:off x="4660900" y="3365500"/>
            <a:ext cx="2870200" cy="1841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打破固有的工作节律后，生活易陷入无序与空虚。应协助老人制定个性化的日常计划，通过培养书法、园艺、运动等兴趣爱好，以规律的生活节奏填充时间，帮助他们重新找回对生活的掌控感。</a:t>
            </a:r>
            <a:endParaRPr lang="en-US" sz="1100"/>
          </a:p>
        </p:txBody>
      </p:sp>
      <p:sp>
        <p:nvSpPr>
          <p:cNvPr name="AutoShape 13" id="13"/>
          <p:cNvSpPr/>
          <p:nvPr/>
        </p:nvSpPr>
        <p:spPr>
          <a:xfrm rot="0" flipH="false" flipV="false">
            <a:off x="8051800" y="2540000"/>
            <a:ext cx="3378200" cy="2794000"/>
          </a:xfrm>
          <a:prstGeom prst="roundRect">
            <a:avLst>
              <a:gd name="adj" fmla="val 0"/>
            </a:avLst>
          </a:prstGeom>
          <a:solidFill>
            <a:srgbClr val="FFF7ED">
              <a:alpha val="80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2794000"/>
            <a:ext cx="355600" cy="355600"/>
          </a:xfrm>
          <a:prstGeom prst="rect">
            <a:avLst/>
          </a:prstGeom>
        </p:spPr>
      </p:pic>
      <p:sp>
        <p:nvSpPr>
          <p:cNvPr name="AutoShape 15" id="15"/>
          <p:cNvSpPr/>
          <p:nvPr/>
        </p:nvSpPr>
        <p:spPr>
          <a:xfrm rot="0" flipH="false" flipV="false">
            <a:off x="8763000" y="2794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情感联结与社会融入</a:t>
            </a:r>
            <a:endParaRPr lang="en-US" sz="1100"/>
          </a:p>
        </p:txBody>
      </p:sp>
      <p:sp>
        <p:nvSpPr>
          <p:cNvPr name="AutoShape 16" id="16"/>
          <p:cNvSpPr/>
          <p:nvPr/>
        </p:nvSpPr>
        <p:spPr>
          <a:xfrm rot="0" flipH="false" flipV="false">
            <a:off x="8305800" y="3365500"/>
            <a:ext cx="2870200" cy="1841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社交圈的骤然收缩易滋生孤独感。家人的陪伴与有效倾听是情感基石，同时鼓励老人参与社区活动、老年大学或志愿服务，拓展同辈社交圈层，在温暖的互动中获得归属感与持续的情感支持。</a:t>
            </a:r>
            <a:endParaRPr lang="en-US" sz="1100"/>
          </a:p>
        </p:txBody>
      </p:sp>
      <p:sp>
        <p:nvSpPr>
          <p:cNvPr name="AutoShape 17" id="17"/>
          <p:cNvSpPr/>
          <p:nvPr/>
        </p:nvSpPr>
        <p:spPr>
          <a:xfrm rot="0" flipH="false" flipV="false">
            <a:off x="762000" y="5613400"/>
            <a:ext cx="10668000" cy="812800"/>
          </a:xfrm>
          <a:prstGeom prst="roundRect">
            <a:avLst>
              <a:gd name="adj" fmla="val 0"/>
            </a:avLst>
          </a:prstGeom>
          <a:solidFill>
            <a:srgbClr val="F97316">
              <a:alpha val="1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sp>
        <p:nvSpPr>
          <p:cNvPr name="AutoShape 18" id="18"/>
          <p:cNvSpPr/>
          <p:nvPr/>
        </p:nvSpPr>
        <p:spPr>
          <a:xfrm rot="0" flipH="false" flipV="false">
            <a:off x="952500" y="5740400"/>
            <a:ext cx="10287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C2410C"/>
                </a:solidFill>
                <a:latin typeface="Noto Sans SC"/>
                <a:ea typeface="Noto Sans SC"/>
                <a:cs typeface="Noto Sans SC"/>
                <a:sym typeface="Noto Sans SC"/>
              </a:rPr>
              <a:t>护理核心：</a:t>
            </a:r>
            <a:r>
              <a:rPr lang="en-US" b="false" i="false" strike="noStrike" u="none" sz="1500">
                <a:solidFill>
                  <a:srgbClr val="431407"/>
                </a:solidFill>
                <a:latin typeface="Noto Sans SC"/>
                <a:ea typeface="Noto Sans SC"/>
                <a:cs typeface="Noto Sans SC"/>
                <a:sym typeface="Noto Sans SC"/>
              </a:rPr>
              <a:t>离退休不是人生的“终点”，而是从“谋生”转向“生活”的新起点。以接纳、尊重与陪伴为底色，帮助老人在变化中找到内心的安稳，在平凡日常里重拾生命的暖意与光彩。</a:t>
            </a:r>
            <a:endParaRPr lang="en-US" sz="1100"/>
          </a:p>
        </p:txBody>
      </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“退休失落感”：离退休综合征</a:t>
            </a:r>
            <a:endParaRPr lang="en-US" sz="1100"/>
          </a:p>
        </p:txBody>
      </p:sp>
      <p:sp>
        <p:nvSpPr>
          <p:cNvPr name="AutoShape 4" id="4"/>
          <p:cNvSpPr/>
          <p:nvPr/>
        </p:nvSpPr>
        <p:spPr>
          <a:xfrm rot="0" flipH="false" flipV="false">
            <a:off x="762000" y="2159000"/>
            <a:ext cx="5270500" cy="2921000"/>
          </a:xfrm>
          <a:prstGeom prst="roundRect">
            <a:avLst>
              <a:gd name="adj" fmla="val 0"/>
            </a:avLst>
          </a:prstGeom>
          <a:solidFill>
            <a:srgbClr val="FFF7ED">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413000"/>
            <a:ext cx="355600" cy="355600"/>
          </a:xfrm>
          <a:prstGeom prst="rect">
            <a:avLst/>
          </a:prstGeom>
        </p:spPr>
      </p:pic>
      <p:sp>
        <p:nvSpPr>
          <p:cNvPr name="AutoShape 6" id="6"/>
          <p:cNvSpPr/>
          <p:nvPr/>
        </p:nvSpPr>
        <p:spPr>
          <a:xfrm rot="0" flipH="false" flipV="false">
            <a:off x="1498600" y="2413000"/>
            <a:ext cx="43815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真实缩影：老张的退休困境</a:t>
            </a:r>
            <a:endParaRPr lang="en-US" sz="1100"/>
          </a:p>
        </p:txBody>
      </p:sp>
      <p:sp>
        <p:nvSpPr>
          <p:cNvPr name="AutoShape 7" id="7"/>
          <p:cNvSpPr/>
          <p:nvPr/>
        </p:nvSpPr>
        <p:spPr>
          <a:xfrm rot="0" flipH="false" flipV="false">
            <a:off x="1016000" y="3048000"/>
            <a:ext cx="4762500" cy="190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67岁的张先生曾是受人尊敬的车间主任。退休后，忙碌的工作节奏戛然而止，他感到生活失去了方向，精神变得萎靡不振。他常常陷入自我怀疑，觉得自己“老不中用了”，甚至出现了莫名的身体不适。这种从“社会人”到“家庭人”的角色落差，正是许多退休老人面临的真实挑战。</a:t>
            </a:r>
            <a:endParaRPr lang="en-US" sz="1100"/>
          </a:p>
        </p:txBody>
      </p:sp>
      <p:sp>
        <p:nvSpPr>
          <p:cNvPr name="AutoShape 8" id="8"/>
          <p:cNvSpPr/>
          <p:nvPr/>
        </p:nvSpPr>
        <p:spPr>
          <a:xfrm rot="0" flipH="false" flipV="false">
            <a:off x="6159500" y="2159000"/>
            <a:ext cx="5270500" cy="2921000"/>
          </a:xfrm>
          <a:prstGeom prst="roundRect">
            <a:avLst>
              <a:gd name="adj" fmla="val 0"/>
            </a:avLst>
          </a:prstGeom>
          <a:solidFill>
            <a:srgbClr val="FFF7ED">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13500" y="2413000"/>
            <a:ext cx="355600" cy="355600"/>
          </a:xfrm>
          <a:prstGeom prst="rect">
            <a:avLst/>
          </a:prstGeom>
        </p:spPr>
      </p:pic>
      <p:sp>
        <p:nvSpPr>
          <p:cNvPr name="AutoShape 10" id="10"/>
          <p:cNvSpPr/>
          <p:nvPr/>
        </p:nvSpPr>
        <p:spPr>
          <a:xfrm rot="0" flipH="false" flipV="false">
            <a:off x="6896100" y="2413000"/>
            <a:ext cx="43815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科学认知：离退休综合征</a:t>
            </a:r>
            <a:endParaRPr lang="en-US" sz="1100"/>
          </a:p>
        </p:txBody>
      </p:sp>
      <p:sp>
        <p:nvSpPr>
          <p:cNvPr name="AutoShape 11" id="11"/>
          <p:cNvSpPr/>
          <p:nvPr/>
        </p:nvSpPr>
        <p:spPr>
          <a:xfrm rot="0" flipH="false" flipV="false">
            <a:off x="6413500" y="3048000"/>
            <a:ext cx="4762500" cy="190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这是一种典型的</a:t>
            </a:r>
            <a:r>
              <a:rPr lang="en-US" b="true" i="false" strike="noStrike" u="none" sz="1400">
                <a:solidFill>
                  <a:srgbClr val="F97316"/>
                </a:solidFill>
                <a:latin typeface="Noto Sans SC"/>
                <a:ea typeface="Noto Sans SC"/>
                <a:cs typeface="Noto Sans SC"/>
                <a:sym typeface="Noto Sans SC"/>
              </a:rPr>
              <a:t>适应性心理障碍</a:t>
            </a:r>
            <a:r>
              <a:rPr lang="en-US" b="false" i="false" strike="noStrike" u="none" sz="1400">
                <a:solidFill>
                  <a:srgbClr val="4B5563"/>
                </a:solidFill>
                <a:latin typeface="Noto Sans SC"/>
                <a:ea typeface="Noto Sans SC"/>
                <a:cs typeface="Noto Sans SC"/>
                <a:sym typeface="Noto Sans SC"/>
              </a:rPr>
              <a:t>。指老年人在离开长期的工作岗位后，因无法快速适应角色转变、社交圈缩小及生活节奏改变，而引发的一系列身心不适。主要表现为情绪低落、焦虑不安、孤独感增强，甚至伴随失眠、食欲减退等躯体症状，是老年人心理调适期的常见现象。</a:t>
            </a:r>
            <a:endParaRPr lang="en-US" sz="1100"/>
          </a:p>
        </p:txBody>
      </p:sp>
      <p:sp>
        <p:nvSpPr>
          <p:cNvPr name="AutoShape 12" id="12"/>
          <p:cNvSpPr/>
          <p:nvPr/>
        </p:nvSpPr>
        <p:spPr>
          <a:xfrm rot="0" flipH="false" flipV="false">
            <a:off x="762000" y="5359400"/>
            <a:ext cx="10668000" cy="8636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5651500"/>
            <a:ext cx="279400" cy="279400"/>
          </a:xfrm>
          <a:prstGeom prst="rect">
            <a:avLst/>
          </a:prstGeom>
        </p:spPr>
      </p:pic>
      <p:sp>
        <p:nvSpPr>
          <p:cNvPr name="AutoShape 14" id="14"/>
          <p:cNvSpPr/>
          <p:nvPr/>
        </p:nvSpPr>
        <p:spPr>
          <a:xfrm rot="0" flipH="false" flipV="false">
            <a:off x="1460500" y="5524500"/>
            <a:ext cx="9906000" cy="6096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400">
                <a:solidFill>
                  <a:srgbClr val="9A3412"/>
                </a:solidFill>
                <a:latin typeface="Noto Sans SC"/>
                <a:ea typeface="Noto Sans SC"/>
                <a:cs typeface="Noto Sans SC"/>
                <a:sym typeface="Noto Sans SC"/>
              </a:rPr>
              <a:t>暖心关怀：</a:t>
            </a:r>
            <a:r>
              <a:rPr lang="en-US" b="false" i="false" strike="noStrike" u="none" sz="1400">
                <a:solidFill>
                  <a:srgbClr val="4B5563"/>
                </a:solidFill>
                <a:latin typeface="Noto Sans SC"/>
                <a:ea typeface="Noto Sans SC"/>
                <a:cs typeface="Noto Sans SC"/>
                <a:sym typeface="Noto Sans SC"/>
              </a:rPr>
              <a:t>退休不是人生的终点，而是自我探索的新起点。帮助老人重新建立生活规律、培养兴趣爱好、保持社会联结，是化解“退休失落感”的关键，让银发岁月依然充满价值与色彩。</a:t>
            </a:r>
            <a:endParaRPr lang="en-US" sz="1100"/>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离退休综合征：心理变化阶段</a:t>
            </a:r>
            <a:endParaRPr lang="en-US" sz="1100"/>
          </a:p>
        </p:txBody>
      </p:sp>
      <p:sp>
        <p:nvSpPr>
          <p:cNvPr name="AutoShape 4" id="4"/>
          <p:cNvSpPr/>
          <p:nvPr/>
        </p:nvSpPr>
        <p:spPr>
          <a:xfrm rot="0" flipH="false" flipV="false">
            <a:off x="762000" y="1714500"/>
            <a:ext cx="3429000" cy="19685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52500" y="1930400"/>
            <a:ext cx="304800" cy="304800"/>
          </a:xfrm>
          <a:prstGeom prst="rect">
            <a:avLst/>
          </a:prstGeom>
        </p:spPr>
      </p:pic>
      <p:sp>
        <p:nvSpPr>
          <p:cNvPr name="AutoShape 6" id="6"/>
          <p:cNvSpPr/>
          <p:nvPr/>
        </p:nvSpPr>
        <p:spPr>
          <a:xfrm rot="0" flipH="false" flipV="false">
            <a:off x="1333500" y="1905000"/>
            <a:ext cx="279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准备阶段</a:t>
            </a:r>
            <a:endParaRPr lang="en-US" sz="1100"/>
          </a:p>
        </p:txBody>
      </p:sp>
      <p:sp>
        <p:nvSpPr>
          <p:cNvPr name="AutoShape 7" id="7"/>
          <p:cNvSpPr/>
          <p:nvPr/>
        </p:nvSpPr>
        <p:spPr>
          <a:xfrm rot="0" flipH="false" flipV="false">
            <a:off x="952500" y="2413000"/>
            <a:ext cx="3048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离退休前的心理预期与酝酿期。开始在心理上逐渐告别职场角色，对即将到来的退休生活进行初步的设想与心理铺垫。</a:t>
            </a:r>
            <a:endParaRPr lang="en-US" sz="1100"/>
          </a:p>
        </p:txBody>
      </p:sp>
      <p:sp>
        <p:nvSpPr>
          <p:cNvPr name="AutoShape 8" id="8"/>
          <p:cNvSpPr/>
          <p:nvPr/>
        </p:nvSpPr>
        <p:spPr>
          <a:xfrm rot="0" flipH="false" flipV="false">
            <a:off x="4381500" y="1714500"/>
            <a:ext cx="3429000" cy="19685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572000" y="1930400"/>
            <a:ext cx="304800" cy="304800"/>
          </a:xfrm>
          <a:prstGeom prst="rect">
            <a:avLst/>
          </a:prstGeom>
        </p:spPr>
      </p:pic>
      <p:sp>
        <p:nvSpPr>
          <p:cNvPr name="AutoShape 10" id="10"/>
          <p:cNvSpPr/>
          <p:nvPr/>
        </p:nvSpPr>
        <p:spPr>
          <a:xfrm rot="0" flipH="false" flipV="false">
            <a:off x="4953000" y="1905000"/>
            <a:ext cx="279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欣然接受阶段</a:t>
            </a:r>
            <a:endParaRPr lang="en-US" sz="1100"/>
          </a:p>
        </p:txBody>
      </p:sp>
      <p:sp>
        <p:nvSpPr>
          <p:cNvPr name="AutoShape 11" id="11"/>
          <p:cNvSpPr/>
          <p:nvPr/>
        </p:nvSpPr>
        <p:spPr>
          <a:xfrm rot="0" flipH="false" flipV="false">
            <a:off x="4572000" y="2413000"/>
            <a:ext cx="3048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刚离开工作岗位时的轻松与解脱感。享受暂时摆脱工作压力和责任的自由，沉浸在休闲放松的初始喜悦中。</a:t>
            </a:r>
            <a:endParaRPr lang="en-US" sz="1100"/>
          </a:p>
        </p:txBody>
      </p:sp>
      <p:sp>
        <p:nvSpPr>
          <p:cNvPr name="AutoShape 12" id="12"/>
          <p:cNvSpPr/>
          <p:nvPr/>
        </p:nvSpPr>
        <p:spPr>
          <a:xfrm rot="0" flipH="false" flipV="false">
            <a:off x="8001000" y="1714500"/>
            <a:ext cx="3429000" cy="19685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191500" y="1930400"/>
            <a:ext cx="304800" cy="304800"/>
          </a:xfrm>
          <a:prstGeom prst="rect">
            <a:avLst/>
          </a:prstGeom>
        </p:spPr>
      </p:pic>
      <p:sp>
        <p:nvSpPr>
          <p:cNvPr name="AutoShape 14" id="14"/>
          <p:cNvSpPr/>
          <p:nvPr/>
        </p:nvSpPr>
        <p:spPr>
          <a:xfrm rot="0" flipH="false" flipV="false">
            <a:off x="8572500" y="1905000"/>
            <a:ext cx="279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清醒低谷阶段</a:t>
            </a:r>
            <a:endParaRPr lang="en-US" sz="1100"/>
          </a:p>
        </p:txBody>
      </p:sp>
      <p:sp>
        <p:nvSpPr>
          <p:cNvPr name="AutoShape 15" id="15"/>
          <p:cNvSpPr/>
          <p:nvPr/>
        </p:nvSpPr>
        <p:spPr>
          <a:xfrm rot="0" flipH="false" flipV="false">
            <a:off x="8191500" y="2413000"/>
            <a:ext cx="3048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新鲜感褪去后，发现理想与现实存在落差。容易产生失落、空虚、孤独甚至焦虑的负面情绪，是适应期的关键挑战。</a:t>
            </a:r>
            <a:endParaRPr lang="en-US" sz="1100"/>
          </a:p>
        </p:txBody>
      </p:sp>
      <p:sp>
        <p:nvSpPr>
          <p:cNvPr name="AutoShape 16" id="16"/>
          <p:cNvSpPr/>
          <p:nvPr/>
        </p:nvSpPr>
        <p:spPr>
          <a:xfrm rot="0" flipH="false" flipV="false">
            <a:off x="762000" y="4191000"/>
            <a:ext cx="5270500" cy="19685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952500" y="4406900"/>
            <a:ext cx="304800" cy="304800"/>
          </a:xfrm>
          <a:prstGeom prst="rect">
            <a:avLst/>
          </a:prstGeom>
        </p:spPr>
      </p:pic>
      <p:sp>
        <p:nvSpPr>
          <p:cNvPr name="AutoShape 18" id="18"/>
          <p:cNvSpPr/>
          <p:nvPr/>
        </p:nvSpPr>
        <p:spPr>
          <a:xfrm rot="0" flipH="false" flipV="false">
            <a:off x="1333500" y="4381500"/>
            <a:ext cx="4572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定向阶段</a:t>
            </a:r>
            <a:endParaRPr lang="en-US" sz="1100"/>
          </a:p>
        </p:txBody>
      </p:sp>
      <p:sp>
        <p:nvSpPr>
          <p:cNvPr name="AutoShape 19" id="19"/>
          <p:cNvSpPr/>
          <p:nvPr/>
        </p:nvSpPr>
        <p:spPr>
          <a:xfrm rot="0" flipH="false" flipV="false">
            <a:off x="952500" y="4889500"/>
            <a:ext cx="48895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主动走出情绪低谷，开始探索新的生活方向。尝试培养兴趣爱好、参与社交活动或志愿服务，重新寻找自我价值与生活重心，是重建生活秩序的重要一步。</a:t>
            </a:r>
            <a:endParaRPr lang="en-US" sz="1100"/>
          </a:p>
        </p:txBody>
      </p:sp>
      <p:sp>
        <p:nvSpPr>
          <p:cNvPr name="AutoShape 20" id="20"/>
          <p:cNvSpPr/>
          <p:nvPr/>
        </p:nvSpPr>
        <p:spPr>
          <a:xfrm rot="0" flipH="false" flipV="false">
            <a:off x="6286500" y="4191000"/>
            <a:ext cx="5270500" cy="19685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477000" y="4406900"/>
            <a:ext cx="304800" cy="304800"/>
          </a:xfrm>
          <a:prstGeom prst="rect">
            <a:avLst/>
          </a:prstGeom>
        </p:spPr>
      </p:pic>
      <p:sp>
        <p:nvSpPr>
          <p:cNvPr name="AutoShape 22" id="22"/>
          <p:cNvSpPr/>
          <p:nvPr/>
        </p:nvSpPr>
        <p:spPr>
          <a:xfrm rot="0" flipH="false" flipV="false">
            <a:off x="6858000" y="4381500"/>
            <a:ext cx="4572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05 稳定阶段</a:t>
            </a:r>
            <a:endParaRPr lang="en-US" sz="1100"/>
          </a:p>
        </p:txBody>
      </p:sp>
      <p:sp>
        <p:nvSpPr>
          <p:cNvPr name="AutoShape 23" id="23"/>
          <p:cNvSpPr/>
          <p:nvPr/>
        </p:nvSpPr>
        <p:spPr>
          <a:xfrm rot="0" flipH="false" flipV="false">
            <a:off x="6477000" y="4889500"/>
            <a:ext cx="48895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逐步适应并建立起新的生活节奏与模式。心态趋于平和与满足，能够从容地享受退休生活，形成了属于自己的舒适、规律且充实的晚年生活状态。</a:t>
            </a:r>
            <a:endParaRPr lang="en-US" sz="1100"/>
          </a:p>
        </p:txBody>
      </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离退休综合征：主要表现</a:t>
            </a:r>
            <a:endParaRPr lang="en-US" sz="1100"/>
          </a:p>
        </p:txBody>
      </p:sp>
      <p:sp>
        <p:nvSpPr>
          <p:cNvPr name="AutoShape 4" id="4"/>
          <p:cNvSpPr/>
          <p:nvPr/>
        </p:nvSpPr>
        <p:spPr>
          <a:xfrm rot="0" flipH="false" flipV="false">
            <a:off x="762000" y="1841500"/>
            <a:ext cx="5270500" cy="2730500"/>
          </a:xfrm>
          <a:prstGeom prst="roundRect">
            <a:avLst>
              <a:gd name="adj" fmla="val 0"/>
            </a:avLst>
          </a:prstGeom>
          <a:solidFill>
            <a:srgbClr val="FFFDF5">
              <a:alpha val="7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95500"/>
            <a:ext cx="355600" cy="355600"/>
          </a:xfrm>
          <a:prstGeom prst="rect">
            <a:avLst/>
          </a:prstGeom>
        </p:spPr>
      </p:pic>
      <p:sp>
        <p:nvSpPr>
          <p:cNvPr name="AutoShape 6" id="6"/>
          <p:cNvSpPr/>
          <p:nvPr/>
        </p:nvSpPr>
        <p:spPr>
          <a:xfrm rot="0" flipH="false" flipV="false">
            <a:off x="1498600" y="2082800"/>
            <a:ext cx="4445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01 心理层面的适应落差</a:t>
            </a:r>
            <a:endParaRPr lang="en-US" sz="1100"/>
          </a:p>
        </p:txBody>
      </p:sp>
      <p:cxnSp>
        <p:nvCxnSpPr>
          <p:cNvPr name="Connector 7" id="7"/>
          <p:cNvCxnSpPr/>
          <p:nvPr/>
        </p:nvCxnSpPr>
        <p:spPr>
          <a:xfrm rot="-9167" flipH="false" flipV="false">
            <a:off x="1016008" y="2660650"/>
            <a:ext cx="47625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8" id="8"/>
          <p:cNvSpPr/>
          <p:nvPr/>
        </p:nvSpPr>
        <p:spPr>
          <a:xfrm rot="0" flipH="false" flipV="false">
            <a:off x="1016000" y="2857500"/>
            <a:ext cx="4762500" cy="1587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角色转变带来</a:t>
            </a:r>
            <a:r>
              <a:rPr lang="en-US" b="true" i="false" strike="noStrike" u="none" sz="1400">
                <a:solidFill>
                  <a:srgbClr val="F97316"/>
                </a:solidFill>
                <a:latin typeface="Noto Sans SC"/>
                <a:ea typeface="Noto Sans SC"/>
                <a:cs typeface="Noto Sans SC"/>
                <a:sym typeface="Noto Sans SC"/>
              </a:rPr>
              <a:t>失落感与孤独感</a:t>
            </a:r>
            <a:r>
              <a:rPr lang="en-US" b="false" i="false" strike="noStrike" u="none" sz="1400">
                <a:solidFill>
                  <a:srgbClr val="4B5563"/>
                </a:solidFill>
                <a:latin typeface="Noto Sans SC"/>
                <a:ea typeface="Noto Sans SC"/>
                <a:cs typeface="Noto Sans SC"/>
                <a:sym typeface="Noto Sans SC"/>
              </a:rPr>
              <a:t>，常伴随持续性的抑郁、焦虑情绪。由于社交圈缩小和生活节奏放缓，容易产生“无用感”，对日常事物失去兴趣，甚至出现情绪低落、坐立不安等消极状态。</a:t>
            </a:r>
            <a:endParaRPr lang="en-US" sz="1100"/>
          </a:p>
        </p:txBody>
      </p:sp>
      <p:sp>
        <p:nvSpPr>
          <p:cNvPr name="AutoShape 9" id="9"/>
          <p:cNvSpPr/>
          <p:nvPr/>
        </p:nvSpPr>
        <p:spPr>
          <a:xfrm rot="0" flipH="false" flipV="false">
            <a:off x="6159500" y="1841500"/>
            <a:ext cx="5270500" cy="2730500"/>
          </a:xfrm>
          <a:prstGeom prst="roundRect">
            <a:avLst>
              <a:gd name="adj" fmla="val 0"/>
            </a:avLst>
          </a:prstGeom>
          <a:solidFill>
            <a:srgbClr val="FFFDF5">
              <a:alpha val="7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13500" y="2095500"/>
            <a:ext cx="355600" cy="355600"/>
          </a:xfrm>
          <a:prstGeom prst="rect">
            <a:avLst/>
          </a:prstGeom>
        </p:spPr>
      </p:pic>
      <p:sp>
        <p:nvSpPr>
          <p:cNvPr name="AutoShape 11" id="11"/>
          <p:cNvSpPr/>
          <p:nvPr/>
        </p:nvSpPr>
        <p:spPr>
          <a:xfrm rot="0" flipH="false" flipV="false">
            <a:off x="6896100" y="2082800"/>
            <a:ext cx="4445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02 躯体症状的身心投射</a:t>
            </a:r>
            <a:endParaRPr lang="en-US" sz="1100"/>
          </a:p>
        </p:txBody>
      </p:sp>
      <p:cxnSp>
        <p:nvCxnSpPr>
          <p:cNvPr name="Connector 12" id="12"/>
          <p:cNvCxnSpPr/>
          <p:nvPr/>
        </p:nvCxnSpPr>
        <p:spPr>
          <a:xfrm rot="-9167" flipH="false" flipV="false">
            <a:off x="6413508" y="2660650"/>
            <a:ext cx="47625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13" id="13"/>
          <p:cNvSpPr/>
          <p:nvPr/>
        </p:nvSpPr>
        <p:spPr>
          <a:xfrm rot="0" flipH="false" flipV="false">
            <a:off x="6413500" y="2857500"/>
            <a:ext cx="4762500" cy="1587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心理压力常转化为</a:t>
            </a:r>
            <a:r>
              <a:rPr lang="en-US" b="true" i="false" strike="noStrike" u="none" sz="1400">
                <a:solidFill>
                  <a:srgbClr val="F97316"/>
                </a:solidFill>
                <a:latin typeface="Noto Sans SC"/>
                <a:ea typeface="Noto Sans SC"/>
                <a:cs typeface="Noto Sans SC"/>
                <a:sym typeface="Noto Sans SC"/>
              </a:rPr>
              <a:t>躯体化不适</a:t>
            </a:r>
            <a:r>
              <a:rPr lang="en-US" b="false" i="false" strike="noStrike" u="none" sz="1400">
                <a:solidFill>
                  <a:srgbClr val="4B5563"/>
                </a:solidFill>
                <a:latin typeface="Noto Sans SC"/>
                <a:ea typeface="Noto Sans SC"/>
                <a:cs typeface="Noto Sans SC"/>
                <a:sym typeface="Noto Sans SC"/>
              </a:rPr>
              <a:t>，如头痛、失眠、胸闷、乏力、食欲不振等。这些症状通常没有明确的器质性病变基础，是自主神经功能紊乱的表现，往往随情绪波动而加重或缓解。</a:t>
            </a:r>
            <a:endParaRPr lang="en-US" sz="1100"/>
          </a:p>
        </p:txBody>
      </p:sp>
      <p:sp>
        <p:nvSpPr>
          <p:cNvPr name="AutoShape 14" id="14"/>
          <p:cNvSpPr/>
          <p:nvPr/>
        </p:nvSpPr>
        <p:spPr>
          <a:xfrm rot="0" flipH="false" flipV="false">
            <a:off x="762000" y="4953000"/>
            <a:ext cx="10668000" cy="1270000"/>
          </a:xfrm>
          <a:prstGeom prst="roundRect">
            <a:avLst>
              <a:gd name="adj" fmla="val 0"/>
            </a:avLst>
          </a:prstGeom>
          <a:solidFill>
            <a:srgbClr val="F97316">
              <a:alpha val="8000"/>
            </a:srgbClr>
          </a:solidFill>
          <a:ln cmpd="sng" cap="flat">
            <a:solidFill>
              <a:srgbClr val="E05C00">
                <a:alpha val="8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5181600"/>
            <a:ext cx="279400" cy="279400"/>
          </a:xfrm>
          <a:prstGeom prst="rect">
            <a:avLst/>
          </a:prstGeom>
        </p:spPr>
      </p:pic>
      <p:sp>
        <p:nvSpPr>
          <p:cNvPr name="AutoShape 16" id="16"/>
          <p:cNvSpPr/>
          <p:nvPr/>
        </p:nvSpPr>
        <p:spPr>
          <a:xfrm rot="0" flipH="false" flipV="false">
            <a:off x="1460500" y="5143500"/>
            <a:ext cx="9906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EA580C"/>
                </a:solidFill>
                <a:latin typeface="Noto Sans SC"/>
                <a:ea typeface="Noto Sans SC"/>
                <a:cs typeface="Noto Sans SC"/>
                <a:sym typeface="Noto Sans SC"/>
              </a:rPr>
              <a:t>核心洞察：</a:t>
            </a:r>
            <a:r>
              <a:rPr lang="en-US" b="false" i="false" strike="noStrike" u="none" sz="1400">
                <a:solidFill>
                  <a:srgbClr val="374151"/>
                </a:solidFill>
                <a:latin typeface="Noto Sans SC"/>
                <a:ea typeface="Noto Sans SC"/>
                <a:cs typeface="Noto Sans SC"/>
                <a:sym typeface="Noto Sans SC"/>
              </a:rPr>
              <a:t>这并非单纯的生理疾病，而是身心对环境剧变的应激反应。通过主动重建生活规律、培养新兴趣、加强社交互动，能有效缓解这些不适，帮助平稳度过角色转换期。</a:t>
            </a:r>
            <a:endParaRPr lang="en-US" sz="1100"/>
          </a:p>
        </p:txBody>
      </p:sp>
    </p:spTree>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开启第二人生：心理护理策略</a:t>
            </a:r>
            <a:endParaRPr lang="en-US" sz="1100"/>
          </a:p>
        </p:txBody>
      </p:sp>
      <p:pic>
        <p:nvPicPr>
          <p:cNvPr name="Picture 4" id="4"/>
          <p:cNvPicPr>
            <a:picLocks noChangeAspect="true"/>
          </p:cNvPicPr>
          <p:nvPr/>
        </p:nvPicPr>
        <p:blipFill>
          <a:blip r:embed="rId3"/>
          <a:srcRect l="0" r="0" t="0" b="11067"/>
          <a:stretch>
            <a:fillRect/>
          </a:stretch>
        </p:blipFill>
        <p:spPr>
          <a:xfrm rot="0" flipH="false" flipV="false">
            <a:off x="762000" y="1778000"/>
            <a:ext cx="3048000" cy="4064000"/>
          </a:xfrm>
          <a:prstGeom prst="roundRect">
            <a:avLst>
              <a:gd name="adj" fmla="val 6666"/>
            </a:avLst>
          </a:prstGeom>
          <a:noFill/>
          <a:ln w="25400" cmpd="sng" cap="flat">
            <a:noFill/>
            <a:prstDash val="solid"/>
            <a:round/>
          </a:ln>
          <a:effectLst>
            <a:outerShdw dir="2700000" dist="76200" blurRad="203200" algn="tl" rotWithShape="false">
              <a:srgbClr val="000000">
                <a:alpha val="10000"/>
              </a:srgbClr>
            </a:outerShdw>
          </a:effectLst>
        </p:spPr>
      </p:pic>
      <p:sp>
        <p:nvSpPr>
          <p:cNvPr name="AutoShape 5" id="5"/>
          <p:cNvSpPr/>
          <p:nvPr/>
        </p:nvSpPr>
        <p:spPr>
          <a:xfrm rot="0" flipH="false" flipV="false">
            <a:off x="4318000" y="1778000"/>
            <a:ext cx="3556000" cy="1270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4508500" y="1968500"/>
            <a:ext cx="355600" cy="355600"/>
          </a:xfrm>
          <a:prstGeom prst="rect">
            <a:avLst/>
          </a:prstGeom>
        </p:spPr>
      </p:pic>
      <p:sp>
        <p:nvSpPr>
          <p:cNvPr name="AutoShape 7" id="7"/>
          <p:cNvSpPr/>
          <p:nvPr/>
        </p:nvSpPr>
        <p:spPr>
          <a:xfrm rot="0" flipH="false" flipV="false">
            <a:off x="4953000" y="1968500"/>
            <a:ext cx="2921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01 调整心态，顺应规律</a:t>
            </a:r>
            <a:endParaRPr lang="en-US" sz="1100"/>
          </a:p>
        </p:txBody>
      </p:sp>
      <p:sp>
        <p:nvSpPr>
          <p:cNvPr name="AutoShape 8" id="8"/>
          <p:cNvSpPr/>
          <p:nvPr/>
        </p:nvSpPr>
        <p:spPr>
          <a:xfrm rot="0" flipH="false" flipV="false">
            <a:off x="4508500" y="2387600"/>
            <a:ext cx="3175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提前做好心理建设，认识到离退休是人生自然规律，坦然接纳角色转变，减少失落感。</a:t>
            </a:r>
            <a:endParaRPr lang="en-US" sz="1100"/>
          </a:p>
        </p:txBody>
      </p:sp>
      <p:sp>
        <p:nvSpPr>
          <p:cNvPr name="AutoShape 9" id="9"/>
          <p:cNvSpPr/>
          <p:nvPr/>
        </p:nvSpPr>
        <p:spPr>
          <a:xfrm rot="0" flipH="false" flipV="false">
            <a:off x="4318000" y="3302000"/>
            <a:ext cx="3556000" cy="1270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4508500" y="3492500"/>
            <a:ext cx="355600" cy="355600"/>
          </a:xfrm>
          <a:prstGeom prst="rect">
            <a:avLst/>
          </a:prstGeom>
        </p:spPr>
      </p:pic>
      <p:sp>
        <p:nvSpPr>
          <p:cNvPr name="AutoShape 11" id="11"/>
          <p:cNvSpPr/>
          <p:nvPr/>
        </p:nvSpPr>
        <p:spPr>
          <a:xfrm rot="0" flipH="false" flipV="false">
            <a:off x="4953000" y="3492500"/>
            <a:ext cx="2921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02 发挥余热，重归社会</a:t>
            </a:r>
            <a:endParaRPr lang="en-US" sz="1100"/>
          </a:p>
        </p:txBody>
      </p:sp>
      <p:sp>
        <p:nvSpPr>
          <p:cNvPr name="AutoShape 12" id="12"/>
          <p:cNvSpPr/>
          <p:nvPr/>
        </p:nvSpPr>
        <p:spPr>
          <a:xfrm rot="0" flipH="false" flipV="false">
            <a:off x="4508500" y="3911600"/>
            <a:ext cx="3175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寻找力所能及的兼职或投身志愿服务，在奉献中重拾价值感，重建与社会的紧密连接。</a:t>
            </a:r>
            <a:endParaRPr lang="en-US" sz="1100"/>
          </a:p>
        </p:txBody>
      </p:sp>
      <p:sp>
        <p:nvSpPr>
          <p:cNvPr name="AutoShape 13" id="13"/>
          <p:cNvSpPr/>
          <p:nvPr/>
        </p:nvSpPr>
        <p:spPr>
          <a:xfrm rot="0" flipH="false" flipV="false">
            <a:off x="4318000" y="4826000"/>
            <a:ext cx="3556000" cy="1270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4508500" y="5016500"/>
            <a:ext cx="355600" cy="355600"/>
          </a:xfrm>
          <a:prstGeom prst="rect">
            <a:avLst/>
          </a:prstGeom>
        </p:spPr>
      </p:pic>
      <p:sp>
        <p:nvSpPr>
          <p:cNvPr name="AutoShape 15" id="15"/>
          <p:cNvSpPr/>
          <p:nvPr/>
        </p:nvSpPr>
        <p:spPr>
          <a:xfrm rot="0" flipH="false" flipV="false">
            <a:off x="4953000" y="5016500"/>
            <a:ext cx="2921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03 善于学习，科学用脑</a:t>
            </a:r>
            <a:endParaRPr lang="en-US" sz="1100"/>
          </a:p>
        </p:txBody>
      </p:sp>
      <p:sp>
        <p:nvSpPr>
          <p:cNvPr name="AutoShape 16" id="16"/>
          <p:cNvSpPr/>
          <p:nvPr/>
        </p:nvSpPr>
        <p:spPr>
          <a:xfrm rot="0" flipH="false" flipV="false">
            <a:off x="4508500" y="5435600"/>
            <a:ext cx="3175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保持“活到老学到老”的心态，学习新技能或知识，持续锻炼思维，有效延缓智力衰退。</a:t>
            </a:r>
            <a:endParaRPr lang="en-US" sz="1100"/>
          </a:p>
        </p:txBody>
      </p:sp>
      <p:sp>
        <p:nvSpPr>
          <p:cNvPr name="AutoShape 17" id="17"/>
          <p:cNvSpPr/>
          <p:nvPr/>
        </p:nvSpPr>
        <p:spPr>
          <a:xfrm rot="0" flipH="false" flipV="false">
            <a:off x="8001000" y="1778000"/>
            <a:ext cx="3556000" cy="1270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8" id="18"/>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0" flipH="false" flipV="false">
            <a:off x="8191500" y="1968500"/>
            <a:ext cx="355600" cy="355600"/>
          </a:xfrm>
          <a:prstGeom prst="rect">
            <a:avLst/>
          </a:prstGeom>
        </p:spPr>
      </p:pic>
      <p:sp>
        <p:nvSpPr>
          <p:cNvPr name="AutoShape 19" id="19"/>
          <p:cNvSpPr/>
          <p:nvPr/>
        </p:nvSpPr>
        <p:spPr>
          <a:xfrm rot="0" flipH="false" flipV="false">
            <a:off x="8636000" y="1968500"/>
            <a:ext cx="2921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04 培养爱好，扩大社交</a:t>
            </a:r>
            <a:endParaRPr lang="en-US" sz="1100"/>
          </a:p>
        </p:txBody>
      </p:sp>
      <p:sp>
        <p:nvSpPr>
          <p:cNvPr name="AutoShape 20" id="20"/>
          <p:cNvSpPr/>
          <p:nvPr/>
        </p:nvSpPr>
        <p:spPr>
          <a:xfrm rot="0" flipH="false" flipV="false">
            <a:off x="8191500" y="2387600"/>
            <a:ext cx="3175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发展书法、园艺等兴趣爱好，主动参与社群活动，建立新的社交圈子，丰富晚年生活。</a:t>
            </a:r>
            <a:endParaRPr lang="en-US" sz="1100"/>
          </a:p>
        </p:txBody>
      </p:sp>
      <p:sp>
        <p:nvSpPr>
          <p:cNvPr name="AutoShape 21" id="21"/>
          <p:cNvSpPr/>
          <p:nvPr/>
        </p:nvSpPr>
        <p:spPr>
          <a:xfrm rot="0" flipH="false" flipV="false">
            <a:off x="8001000" y="3302000"/>
            <a:ext cx="3556000" cy="1270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22" id="22"/>
          <p:cNvPicPr>
            <a:picLocks noChangeAspect="true"/>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0" flipH="false" flipV="false">
            <a:off x="8191500" y="3492500"/>
            <a:ext cx="355600" cy="355600"/>
          </a:xfrm>
          <a:prstGeom prst="rect">
            <a:avLst/>
          </a:prstGeom>
        </p:spPr>
      </p:pic>
      <p:sp>
        <p:nvSpPr>
          <p:cNvPr name="AutoShape 23" id="23"/>
          <p:cNvSpPr/>
          <p:nvPr/>
        </p:nvSpPr>
        <p:spPr>
          <a:xfrm rot="0" flipH="false" flipV="false">
            <a:off x="8636000" y="3492500"/>
            <a:ext cx="2921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05 拥抱现在，珍惜眼前</a:t>
            </a:r>
            <a:endParaRPr lang="en-US" sz="1100"/>
          </a:p>
        </p:txBody>
      </p:sp>
      <p:sp>
        <p:nvSpPr>
          <p:cNvPr name="AutoShape 24" id="24"/>
          <p:cNvSpPr/>
          <p:nvPr/>
        </p:nvSpPr>
        <p:spPr>
          <a:xfrm rot="0" flipH="false" flipV="false">
            <a:off x="8191500" y="3911600"/>
            <a:ext cx="3175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专注当下的生活点滴，用心感受日常的小确幸，从家人陪伴、自然美景中汲取幸福感。</a:t>
            </a:r>
            <a:endParaRPr lang="en-US" sz="1100"/>
          </a:p>
        </p:txBody>
      </p:sp>
      <p:sp>
        <p:nvSpPr>
          <p:cNvPr name="AutoShape 25" id="25"/>
          <p:cNvSpPr/>
          <p:nvPr/>
        </p:nvSpPr>
        <p:spPr>
          <a:xfrm rot="0" flipH="false" flipV="false">
            <a:off x="8001000" y="4826000"/>
            <a:ext cx="3556000" cy="1270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26" id="26"/>
          <p:cNvPicPr>
            <a:picLocks noChangeAspect="true"/>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rot="0" flipH="false" flipV="false">
            <a:off x="8191500" y="5016500"/>
            <a:ext cx="355600" cy="355600"/>
          </a:xfrm>
          <a:prstGeom prst="rect">
            <a:avLst/>
          </a:prstGeom>
        </p:spPr>
      </p:pic>
      <p:sp>
        <p:nvSpPr>
          <p:cNvPr name="AutoShape 27" id="27"/>
          <p:cNvSpPr/>
          <p:nvPr/>
        </p:nvSpPr>
        <p:spPr>
          <a:xfrm rot="0" flipH="false" flipV="false">
            <a:off x="8636000" y="5016500"/>
            <a:ext cx="2921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06 生活自律，保健身体</a:t>
            </a:r>
            <a:endParaRPr lang="en-US" sz="1100"/>
          </a:p>
        </p:txBody>
      </p:sp>
      <p:sp>
        <p:nvSpPr>
          <p:cNvPr name="AutoShape 28" id="28"/>
          <p:cNvSpPr/>
          <p:nvPr/>
        </p:nvSpPr>
        <p:spPr>
          <a:xfrm rot="0" flipH="false" flipV="false">
            <a:off x="8191500" y="5435600"/>
            <a:ext cx="3175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保持规律的作息与健康饮食，坚持适度运动，以强健的体魄为幸福晚年筑牢坚实基础。</a:t>
            </a:r>
            <a:endParaRPr lang="en-US" sz="1100"/>
          </a:p>
        </p:txBody>
      </p:sp>
    </p:spTree>
  </p:cSld>
  <p:clrMapOvr>
    <a:masterClrMapping/>
  </p:clrMapOvr>
</p:sld>
</file>

<file path=ppt/slides/slide36.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a:t>
            </a:r>
            <a:endParaRPr lang="en-US" sz="1100"/>
          </a:p>
        </p:txBody>
      </p:sp>
      <p:sp>
        <p:nvSpPr>
          <p:cNvPr name="AutoShape 4" id="4"/>
          <p:cNvSpPr/>
          <p:nvPr/>
        </p:nvSpPr>
        <p:spPr>
          <a:xfrm rot="0" flipH="false" flipV="false">
            <a:off x="762000" y="1714500"/>
            <a:ext cx="5207000" cy="3937000"/>
          </a:xfrm>
          <a:prstGeom prst="roundRect">
            <a:avLst>
              <a:gd name="adj" fmla="val 0"/>
            </a:avLst>
          </a:prstGeom>
          <a:solidFill>
            <a:srgbClr val="FFFCF5">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66800" y="2057400"/>
            <a:ext cx="304800" cy="304800"/>
          </a:xfrm>
          <a:prstGeom prst="rect">
            <a:avLst/>
          </a:prstGeom>
        </p:spPr>
      </p:pic>
      <p:sp>
        <p:nvSpPr>
          <p:cNvPr name="AutoShape 6" id="6"/>
          <p:cNvSpPr/>
          <p:nvPr/>
        </p:nvSpPr>
        <p:spPr>
          <a:xfrm rot="0" flipH="false" flipV="false">
            <a:off x="1473200" y="2032000"/>
            <a:ext cx="431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服务对象：张先生（67岁）</a:t>
            </a:r>
            <a:endParaRPr lang="en-US" sz="1100"/>
          </a:p>
        </p:txBody>
      </p:sp>
      <p:sp>
        <p:nvSpPr>
          <p:cNvPr name="AutoShape 7" id="7"/>
          <p:cNvSpPr/>
          <p:nvPr/>
        </p:nvSpPr>
        <p:spPr>
          <a:xfrm rot="0" flipH="false" flipV="false">
            <a:off x="1066800" y="2730500"/>
            <a:ext cx="4597400" cy="279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33333"/>
              </a:lnSpc>
              <a:defRPr/>
            </a:pPr>
            <a:r>
              <a:rPr lang="en-US" b="true" i="false" strike="noStrike" u="none" sz="1500">
                <a:solidFill>
                  <a:srgbClr val="374151"/>
                </a:solidFill>
                <a:latin typeface="Noto Sans SC"/>
                <a:ea typeface="Noto Sans SC"/>
                <a:cs typeface="Noto Sans SC"/>
                <a:sym typeface="Noto Sans SC"/>
              </a:rPr>
              <a:t>背景画像：</a:t>
            </a:r>
            <a:r>
              <a:rPr lang="en-US" b="false" i="false" strike="noStrike" u="none" sz="1500">
                <a:solidFill>
                  <a:srgbClr val="4B5563"/>
                </a:solidFill>
                <a:latin typeface="Noto Sans SC"/>
                <a:ea typeface="Noto Sans SC"/>
                <a:cs typeface="Noto Sans SC"/>
                <a:sym typeface="Noto Sans SC"/>
              </a:rPr>
              <a:t>曾任车间主任，具备极强的责任感与组织管理能力，习惯规律的工作节奏和明确的价值输出。</a:t>
            </a:r>
            <a:r>
              <a:rPr lang="en-US" b="false" i="false" strike="noStrike" u="none" sz="1500">
                <a:solidFill>
                  <a:srgbClr val="1F2329"/>
                </a:solidFill>
                <a:latin typeface="Noto Sans SC"/>
                <a:ea typeface="Noto Sans SC"/>
                <a:cs typeface="Noto Sans SC"/>
                <a:sym typeface="Noto Sans SC"/>
              </a:rPr>
              <a:t/>
            </a:r>
            <a:endParaRPr lang="en-US" sz="1100"/>
          </a:p>
          <a:p>
            <a:pPr algn="l" marL="0" indent="0">
              <a:lnSpc>
                <a:spcPct val="133333"/>
              </a:lnSpc>
            </a:pPr>
            <a:r>
              <a:rPr lang="en-US" b="true" i="false" strike="noStrike" u="none" sz="1500">
                <a:solidFill>
                  <a:srgbClr val="374151"/>
                </a:solidFill>
                <a:latin typeface="Noto Sans SC"/>
                <a:ea typeface="Noto Sans SC"/>
                <a:cs typeface="Noto Sans SC"/>
                <a:sym typeface="Noto Sans SC"/>
              </a:rPr>
              <a:t>心理痛点：</a:t>
            </a:r>
            <a:r>
              <a:rPr lang="en-US" b="false" i="false" strike="noStrike" u="none" sz="1500">
                <a:solidFill>
                  <a:srgbClr val="4B5563"/>
                </a:solidFill>
                <a:latin typeface="Noto Sans SC"/>
                <a:ea typeface="Noto Sans SC"/>
                <a:cs typeface="Noto Sans SC"/>
                <a:sym typeface="Noto Sans SC"/>
              </a:rPr>
              <a:t>退休后社会角色剥离，失去了工作带来的掌控感与被需要感。常感精神萎靡，自我评价降低，陷入“老不中用”的消极认知，社交圈也随之缩小。</a:t>
            </a:r>
          </a:p>
        </p:txBody>
      </p:sp>
      <p:sp>
        <p:nvSpPr>
          <p:cNvPr name="AutoShape 8" id="8"/>
          <p:cNvSpPr/>
          <p:nvPr/>
        </p:nvSpPr>
        <p:spPr>
          <a:xfrm rot="0" flipH="false" flipV="false">
            <a:off x="6223000" y="1714500"/>
            <a:ext cx="5207000" cy="3937000"/>
          </a:xfrm>
          <a:prstGeom prst="roundRect">
            <a:avLst>
              <a:gd name="adj" fmla="val 0"/>
            </a:avLst>
          </a:prstGeom>
          <a:solidFill>
            <a:srgbClr val="FFFCF5">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527800" y="2057400"/>
            <a:ext cx="304800" cy="304800"/>
          </a:xfrm>
          <a:prstGeom prst="rect">
            <a:avLst/>
          </a:prstGeom>
        </p:spPr>
      </p:pic>
      <p:sp>
        <p:nvSpPr>
          <p:cNvPr name="AutoShape 10" id="10"/>
          <p:cNvSpPr/>
          <p:nvPr/>
        </p:nvSpPr>
        <p:spPr>
          <a:xfrm rot="0" flipH="false" flipV="false">
            <a:off x="6934200" y="2032000"/>
            <a:ext cx="431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个性化方案设计要求</a:t>
            </a:r>
            <a:endParaRPr lang="en-US" sz="1100"/>
          </a:p>
        </p:txBody>
      </p:sp>
      <p:sp>
        <p:nvSpPr>
          <p:cNvPr name="AutoShape 11" id="11"/>
          <p:cNvSpPr/>
          <p:nvPr/>
        </p:nvSpPr>
        <p:spPr>
          <a:xfrm rot="0" flipH="false" flipV="false">
            <a:off x="6527800" y="2730500"/>
            <a:ext cx="4597400" cy="825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2" id="12"/>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6705600" y="3009900"/>
            <a:ext cx="254000" cy="254000"/>
          </a:xfrm>
          <a:prstGeom prst="rect">
            <a:avLst/>
          </a:prstGeom>
        </p:spPr>
      </p:pic>
      <p:sp>
        <p:nvSpPr>
          <p:cNvPr name="AutoShape 13" id="13"/>
          <p:cNvSpPr/>
          <p:nvPr/>
        </p:nvSpPr>
        <p:spPr>
          <a:xfrm rot="0" flipH="false" flipV="false">
            <a:off x="7061200" y="2819400"/>
            <a:ext cx="40640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多维干预：</a:t>
            </a:r>
            <a:r>
              <a:rPr lang="en-US" b="false" i="false" strike="noStrike" u="none" sz="1400">
                <a:solidFill>
                  <a:srgbClr val="4B5563"/>
                </a:solidFill>
                <a:latin typeface="Noto Sans SC"/>
                <a:ea typeface="Noto Sans SC"/>
                <a:cs typeface="Noto Sans SC"/>
                <a:sym typeface="Noto Sans SC"/>
              </a:rPr>
              <a:t>方案需包含至少3个具体措施，兼顾情绪疏导、认知重构与行为激活，形成闭环。</a:t>
            </a:r>
            <a:endParaRPr lang="en-US" sz="1100"/>
          </a:p>
        </p:txBody>
      </p:sp>
      <p:sp>
        <p:nvSpPr>
          <p:cNvPr name="AutoShape 14" id="14"/>
          <p:cNvSpPr/>
          <p:nvPr/>
        </p:nvSpPr>
        <p:spPr>
          <a:xfrm rot="0" flipH="false" flipV="false">
            <a:off x="6527800" y="3683000"/>
            <a:ext cx="4597400" cy="825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705600" y="3962400"/>
            <a:ext cx="254000" cy="254000"/>
          </a:xfrm>
          <a:prstGeom prst="rect">
            <a:avLst/>
          </a:prstGeom>
        </p:spPr>
      </p:pic>
      <p:sp>
        <p:nvSpPr>
          <p:cNvPr name="AutoShape 16" id="16"/>
          <p:cNvSpPr/>
          <p:nvPr/>
        </p:nvSpPr>
        <p:spPr>
          <a:xfrm rot="0" flipH="false" flipV="false">
            <a:off x="7061200" y="3771900"/>
            <a:ext cx="40640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实操落地：</a:t>
            </a:r>
            <a:r>
              <a:rPr lang="en-US" b="false" i="false" strike="noStrike" u="none" sz="1400">
                <a:solidFill>
                  <a:srgbClr val="4B5563"/>
                </a:solidFill>
                <a:latin typeface="Noto Sans SC"/>
                <a:ea typeface="Noto Sans SC"/>
                <a:cs typeface="Noto Sans SC"/>
                <a:sym typeface="Noto Sans SC"/>
              </a:rPr>
              <a:t>措施需具体可行，明确实施的时间、频率与可利用的资源，拒绝空泛的理论建议。</a:t>
            </a:r>
            <a:endParaRPr lang="en-US" sz="1100"/>
          </a:p>
        </p:txBody>
      </p:sp>
      <p:sp>
        <p:nvSpPr>
          <p:cNvPr name="AutoShape 17" id="17"/>
          <p:cNvSpPr/>
          <p:nvPr/>
        </p:nvSpPr>
        <p:spPr>
          <a:xfrm rot="0" flipH="false" flipV="false">
            <a:off x="6527800" y="4635500"/>
            <a:ext cx="4597400" cy="825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8" id="18"/>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705600" y="4914900"/>
            <a:ext cx="254000" cy="254000"/>
          </a:xfrm>
          <a:prstGeom prst="rect">
            <a:avLst/>
          </a:prstGeom>
        </p:spPr>
      </p:pic>
      <p:sp>
        <p:nvSpPr>
          <p:cNvPr name="AutoShape 19" id="19"/>
          <p:cNvSpPr/>
          <p:nvPr/>
        </p:nvSpPr>
        <p:spPr>
          <a:xfrm rot="0" flipH="false" flipV="false">
            <a:off x="7061200" y="4724400"/>
            <a:ext cx="40640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链接过往：</a:t>
            </a:r>
            <a:r>
              <a:rPr lang="en-US" b="false" i="false" strike="noStrike" u="none" sz="1400">
                <a:solidFill>
                  <a:srgbClr val="4B5563"/>
                </a:solidFill>
                <a:latin typeface="Noto Sans SC"/>
                <a:ea typeface="Noto Sans SC"/>
                <a:cs typeface="Noto Sans SC"/>
                <a:sym typeface="Noto Sans SC"/>
              </a:rPr>
              <a:t>结合其“车间主任”的管理背景，将过往的职业优势转化为退休后新的价值支点。</a:t>
            </a:r>
            <a:endParaRPr lang="en-US" sz="1100"/>
          </a:p>
        </p:txBody>
      </p:sp>
      <p:sp>
        <p:nvSpPr>
          <p:cNvPr name="AutoShape 20" id="20"/>
          <p:cNvSpPr/>
          <p:nvPr/>
        </p:nvSpPr>
        <p:spPr>
          <a:xfrm rot="0" flipH="false" flipV="false">
            <a:off x="762000" y="6096000"/>
            <a:ext cx="10668000" cy="381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false" i="true" strike="noStrike" u="none" sz="1400">
                <a:solidFill>
                  <a:srgbClr val="7C2D12">
                    <a:alpha val="70196"/>
                  </a:srgbClr>
                </a:solidFill>
                <a:latin typeface="Noto Sans SC"/>
                <a:ea typeface="Noto Sans SC"/>
                <a:cs typeface="Noto Sans SC"/>
                <a:sym typeface="Noto Sans SC"/>
              </a:rPr>
              <a:t>—— 以专业之心，解心结，暖人心，重塑晚年生活的意义与价值 ——</a:t>
            </a:r>
            <a:endParaRPr lang="en-US" sz="1100"/>
          </a:p>
        </p:txBody>
      </p:sp>
    </p:spTree>
  </p:cSld>
  <p:clrMapOvr>
    <a:masterClrMapping/>
  </p:clrMapOvr>
</p:sld>
</file>

<file path=ppt/slides/slide37.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任务工单参考答案</a:t>
            </a:r>
            <a:endParaRPr lang="en-US" sz="1100"/>
          </a:p>
        </p:txBody>
      </p:sp>
      <p:sp>
        <p:nvSpPr>
          <p:cNvPr name="AutoShape 4" id="4"/>
          <p:cNvSpPr/>
          <p:nvPr/>
        </p:nvSpPr>
        <p:spPr>
          <a:xfrm rot="0" flipH="false" flipV="false">
            <a:off x="762000" y="2032000"/>
            <a:ext cx="3378200" cy="3429000"/>
          </a:xfrm>
          <a:prstGeom prst="roundRect">
            <a:avLst>
              <a:gd name="adj" fmla="val 0"/>
            </a:avLst>
          </a:prstGeom>
          <a:solidFill>
            <a:srgbClr val="FFF7ED">
              <a:alpha val="7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286000"/>
            <a:ext cx="406400" cy="406400"/>
          </a:xfrm>
          <a:prstGeom prst="rect">
            <a:avLst/>
          </a:prstGeom>
        </p:spPr>
      </p:pic>
      <p:sp>
        <p:nvSpPr>
          <p:cNvPr name="AutoShape 6" id="6"/>
          <p:cNvSpPr/>
          <p:nvPr/>
        </p:nvSpPr>
        <p:spPr>
          <a:xfrm rot="0" flipH="false" flipV="false">
            <a:off x="1524000" y="2286000"/>
            <a:ext cx="2667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寻找新的社会角色</a:t>
            </a:r>
            <a:endParaRPr lang="en-US" sz="1100"/>
          </a:p>
        </p:txBody>
      </p:sp>
      <p:sp>
        <p:nvSpPr>
          <p:cNvPr name="AutoShape 7" id="7"/>
          <p:cNvSpPr/>
          <p:nvPr/>
        </p:nvSpPr>
        <p:spPr>
          <a:xfrm rot="0" flipH="false" flipV="false">
            <a:off x="1016000" y="2984500"/>
            <a:ext cx="2870200" cy="228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充分利用张先生曾任车间主任的管理经验，推荐他参与社区治理，如加入治安巡逻队或业主委员会。在公共事务中发挥专长，帮助他重新找回社会价值感与成就感，实现从“单位人”到“社区人”的平滑过渡。</a:t>
            </a:r>
            <a:endParaRPr lang="en-US" sz="1100"/>
          </a:p>
        </p:txBody>
      </p:sp>
      <p:sp>
        <p:nvSpPr>
          <p:cNvPr name="AutoShape 8" id="8"/>
          <p:cNvSpPr/>
          <p:nvPr/>
        </p:nvSpPr>
        <p:spPr>
          <a:xfrm rot="0" flipH="false" flipV="false">
            <a:off x="4406900" y="2032000"/>
            <a:ext cx="3378200" cy="3429000"/>
          </a:xfrm>
          <a:prstGeom prst="roundRect">
            <a:avLst>
              <a:gd name="adj" fmla="val 0"/>
            </a:avLst>
          </a:prstGeom>
          <a:solidFill>
            <a:srgbClr val="FFF7ED">
              <a:alpha val="7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2286000"/>
            <a:ext cx="406400" cy="406400"/>
          </a:xfrm>
          <a:prstGeom prst="rect">
            <a:avLst/>
          </a:prstGeom>
        </p:spPr>
      </p:pic>
      <p:sp>
        <p:nvSpPr>
          <p:cNvPr name="AutoShape 10" id="10"/>
          <p:cNvSpPr/>
          <p:nvPr/>
        </p:nvSpPr>
        <p:spPr>
          <a:xfrm rot="0" flipH="false" flipV="false">
            <a:off x="5168900" y="2286000"/>
            <a:ext cx="2667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构建兴趣社交圈层</a:t>
            </a:r>
            <a:endParaRPr lang="en-US" sz="1100"/>
          </a:p>
        </p:txBody>
      </p:sp>
      <p:sp>
        <p:nvSpPr>
          <p:cNvPr name="AutoShape 11" id="11"/>
          <p:cNvSpPr/>
          <p:nvPr/>
        </p:nvSpPr>
        <p:spPr>
          <a:xfrm rot="0" flipH="false" flipV="false">
            <a:off x="4660900" y="2984500"/>
            <a:ext cx="2870200" cy="228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引导张先生培养新的兴趣爱好，如加入社区书法班、象棋社或钓鱼协会。将工作中的专注与竞争精神转化为休闲乐趣，在兴趣社群中结识志同道合的伙伴，打破退休后的社交孤岛，用丰富的精神生活填补空闲时光。</a:t>
            </a:r>
            <a:endParaRPr lang="en-US" sz="1100"/>
          </a:p>
        </p:txBody>
      </p:sp>
      <p:sp>
        <p:nvSpPr>
          <p:cNvPr name="AutoShape 12" id="12"/>
          <p:cNvSpPr/>
          <p:nvPr/>
        </p:nvSpPr>
        <p:spPr>
          <a:xfrm rot="0" flipH="false" flipV="false">
            <a:off x="8051800" y="2032000"/>
            <a:ext cx="3378200" cy="3429000"/>
          </a:xfrm>
          <a:prstGeom prst="roundRect">
            <a:avLst>
              <a:gd name="adj" fmla="val 0"/>
            </a:avLst>
          </a:prstGeom>
          <a:solidFill>
            <a:srgbClr val="FFF7ED">
              <a:alpha val="7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2286000"/>
            <a:ext cx="406400" cy="406400"/>
          </a:xfrm>
          <a:prstGeom prst="rect">
            <a:avLst/>
          </a:prstGeom>
        </p:spPr>
      </p:pic>
      <p:sp>
        <p:nvSpPr>
          <p:cNvPr name="AutoShape 14" id="14"/>
          <p:cNvSpPr/>
          <p:nvPr/>
        </p:nvSpPr>
        <p:spPr>
          <a:xfrm rot="0" flipH="false" flipV="false">
            <a:off x="8813800" y="2286000"/>
            <a:ext cx="2667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重塑家庭核心价值</a:t>
            </a:r>
            <a:endParaRPr lang="en-US" sz="1100"/>
          </a:p>
        </p:txBody>
      </p:sp>
      <p:sp>
        <p:nvSpPr>
          <p:cNvPr name="AutoShape 15" id="15"/>
          <p:cNvSpPr/>
          <p:nvPr/>
        </p:nvSpPr>
        <p:spPr>
          <a:xfrm rot="0" flipH="false" flipV="false">
            <a:off x="8305800" y="2984500"/>
            <a:ext cx="2870200" cy="228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鼓励张先生回归家庭生活，例如协助子女照顾孙辈、承担家庭健康管理或财务规划等责任。通过这些日常互动，让他深切感受到自己在家庭中的不可替代性，用亲情的温暖和家人的依赖，构建起稳固的情感支撑与生活重心。</a:t>
            </a:r>
            <a:endParaRPr lang="en-US" sz="1100"/>
          </a:p>
        </p:txBody>
      </p:sp>
      <p:sp>
        <p:nvSpPr>
          <p:cNvPr name="AutoShape 16" id="16"/>
          <p:cNvSpPr/>
          <p:nvPr/>
        </p:nvSpPr>
        <p:spPr>
          <a:xfrm rot="0" flipH="false" flipV="false">
            <a:off x="762000" y="5778500"/>
            <a:ext cx="10668000" cy="635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952500" y="5905500"/>
            <a:ext cx="10414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9A3412"/>
                </a:solidFill>
                <a:latin typeface="Noto Sans SC"/>
                <a:ea typeface="Noto Sans SC"/>
                <a:cs typeface="Noto Sans SC"/>
                <a:sym typeface="Noto Sans SC"/>
              </a:rPr>
              <a:t>💡 核心目标：</a:t>
            </a:r>
            <a:r>
              <a:rPr lang="en-US" b="false" i="false" strike="noStrike" u="none" sz="1400">
                <a:solidFill>
                  <a:srgbClr val="78350F"/>
                </a:solidFill>
                <a:latin typeface="Noto Sans SC"/>
                <a:ea typeface="Noto Sans SC"/>
                <a:cs typeface="Noto Sans SC"/>
                <a:sym typeface="Noto Sans SC"/>
              </a:rPr>
              <a:t>帮助退休人员实现从“职业身份”到“生活身份”的转变，在社区、社交与家庭中重新锚定自我价值，构建健康、充实、有归属感的退休生活体系。</a:t>
            </a:r>
            <a:endParaRPr lang="en-US" sz="1100"/>
          </a:p>
        </p:txBody>
      </p:sp>
    </p:spTree>
  </p:cSld>
  <p:clrMapOvr>
    <a:masterClrMapping/>
  </p:clrMapOvr>
</p:sld>
</file>

<file path=ppt/slides/slide38.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任务2：空巢老人心理护理</a:t>
            </a:r>
            <a:endParaRPr lang="en-US" sz="1100"/>
          </a:p>
        </p:txBody>
      </p:sp>
      <p:sp>
        <p:nvSpPr>
          <p:cNvPr name="AutoShape 4" id="4"/>
          <p:cNvSpPr/>
          <p:nvPr/>
        </p:nvSpPr>
        <p:spPr>
          <a:xfrm rot="0" flipH="false" flipV="false">
            <a:off x="762000" y="1651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2600">
                <a:solidFill>
                  <a:srgbClr val="F97316"/>
                </a:solidFill>
                <a:latin typeface="Noto Sans SC"/>
                <a:ea typeface="Noto Sans SC"/>
                <a:cs typeface="Noto Sans SC"/>
                <a:sym typeface="Noto Sans SC"/>
              </a:rPr>
              <a:t>“空巢”不“空心”：关注空巢综合征，重塑银发心理归属感</a:t>
            </a:r>
            <a:endParaRPr lang="en-US" sz="1100"/>
          </a:p>
        </p:txBody>
      </p:sp>
      <p:sp>
        <p:nvSpPr>
          <p:cNvPr name="AutoShape 5" id="5"/>
          <p:cNvSpPr/>
          <p:nvPr/>
        </p:nvSpPr>
        <p:spPr>
          <a:xfrm rot="0" flipH="false" flipV="false">
            <a:off x="762000" y="2921000"/>
            <a:ext cx="3378200" cy="2286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3175000"/>
            <a:ext cx="406400" cy="406400"/>
          </a:xfrm>
          <a:prstGeom prst="rect">
            <a:avLst/>
          </a:prstGeom>
        </p:spPr>
      </p:pic>
      <p:sp>
        <p:nvSpPr>
          <p:cNvPr name="AutoShape 7" id="7"/>
          <p:cNvSpPr/>
          <p:nvPr/>
        </p:nvSpPr>
        <p:spPr>
          <a:xfrm rot="0" flipH="false" flipV="false">
            <a:off x="1524000" y="3200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01 情感陪伴与倾听</a:t>
            </a:r>
            <a:endParaRPr lang="en-US" sz="1100"/>
          </a:p>
        </p:txBody>
      </p:sp>
      <p:sp>
        <p:nvSpPr>
          <p:cNvPr name="AutoShape 8" id="8"/>
          <p:cNvSpPr/>
          <p:nvPr/>
        </p:nvSpPr>
        <p:spPr>
          <a:xfrm rot="0" flipH="false" flipV="false">
            <a:off x="1016000" y="3746500"/>
            <a:ext cx="28702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通过日常主动的沟通、耐心的倾听与亲情关怀，填补老人的情感空白。不仅是“常回家看看”，更是让老人感受到被需要、被牵挂，缓解深层的孤独感。</a:t>
            </a:r>
            <a:endParaRPr lang="en-US" sz="1100"/>
          </a:p>
        </p:txBody>
      </p:sp>
      <p:sp>
        <p:nvSpPr>
          <p:cNvPr name="AutoShape 9" id="9"/>
          <p:cNvSpPr/>
          <p:nvPr/>
        </p:nvSpPr>
        <p:spPr>
          <a:xfrm rot="0" flipH="false" flipV="false">
            <a:off x="4406900" y="2921000"/>
            <a:ext cx="3378200" cy="2286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3175000"/>
            <a:ext cx="406400" cy="406400"/>
          </a:xfrm>
          <a:prstGeom prst="rect">
            <a:avLst/>
          </a:prstGeom>
        </p:spPr>
      </p:pic>
      <p:sp>
        <p:nvSpPr>
          <p:cNvPr name="AutoShape 11" id="11"/>
          <p:cNvSpPr/>
          <p:nvPr/>
        </p:nvSpPr>
        <p:spPr>
          <a:xfrm rot="0" flipH="false" flipV="false">
            <a:off x="5168900" y="3200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02 重建生活价值感</a:t>
            </a:r>
            <a:endParaRPr lang="en-US" sz="1100"/>
          </a:p>
        </p:txBody>
      </p:sp>
      <p:sp>
        <p:nvSpPr>
          <p:cNvPr name="AutoShape 12" id="12"/>
          <p:cNvSpPr/>
          <p:nvPr/>
        </p:nvSpPr>
        <p:spPr>
          <a:xfrm rot="0" flipH="false" flipV="false">
            <a:off x="4660900" y="3746500"/>
            <a:ext cx="28702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鼓励老人培养兴趣爱好、参与社区活动或再学习，打破“被边缘化”的消极暗示。帮助他们找回自我价值与生活的掌控感，让晚年生活更充实、更有意义。</a:t>
            </a:r>
            <a:endParaRPr lang="en-US" sz="1100"/>
          </a:p>
        </p:txBody>
      </p:sp>
      <p:sp>
        <p:nvSpPr>
          <p:cNvPr name="AutoShape 13" id="13"/>
          <p:cNvSpPr/>
          <p:nvPr/>
        </p:nvSpPr>
        <p:spPr>
          <a:xfrm rot="0" flipH="false" flipV="false">
            <a:off x="8051800" y="2921000"/>
            <a:ext cx="3378200" cy="2286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3175000"/>
            <a:ext cx="406400" cy="406400"/>
          </a:xfrm>
          <a:prstGeom prst="rect">
            <a:avLst/>
          </a:prstGeom>
        </p:spPr>
      </p:pic>
      <p:sp>
        <p:nvSpPr>
          <p:cNvPr name="AutoShape 15" id="15"/>
          <p:cNvSpPr/>
          <p:nvPr/>
        </p:nvSpPr>
        <p:spPr>
          <a:xfrm rot="0" flipH="false" flipV="false">
            <a:off x="8813800" y="3200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03 专业心理支持介入</a:t>
            </a:r>
            <a:endParaRPr lang="en-US" sz="1100"/>
          </a:p>
        </p:txBody>
      </p:sp>
      <p:sp>
        <p:nvSpPr>
          <p:cNvPr name="AutoShape 16" id="16"/>
          <p:cNvSpPr/>
          <p:nvPr/>
        </p:nvSpPr>
        <p:spPr>
          <a:xfrm rot="0" flipH="false" flipV="false">
            <a:off x="8305800" y="3746500"/>
            <a:ext cx="28702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对于出现持续焦虑、抑郁或睡眠障碍等明显症状的老人，及时引入专业心理咨询与疏导。必要时联合社区医疗资源，提供科学的心理干预与健康指导。</a:t>
            </a:r>
            <a:endParaRPr lang="en-US" sz="1100"/>
          </a:p>
        </p:txBody>
      </p:sp>
      <p:sp>
        <p:nvSpPr>
          <p:cNvPr name="AutoShape 17" id="17"/>
          <p:cNvSpPr/>
          <p:nvPr/>
        </p:nvSpPr>
        <p:spPr>
          <a:xfrm rot="0" flipH="false" flipV="false">
            <a:off x="762000" y="5461000"/>
            <a:ext cx="10668000" cy="8128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8" id="18"/>
          <p:cNvSpPr/>
          <p:nvPr/>
        </p:nvSpPr>
        <p:spPr>
          <a:xfrm rot="0" flipH="false" flipV="false">
            <a:off x="952500" y="5613400"/>
            <a:ext cx="10287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C2410C"/>
                </a:solidFill>
                <a:latin typeface="Noto Sans SC"/>
                <a:ea typeface="Noto Sans SC"/>
                <a:cs typeface="Noto Sans SC"/>
                <a:sym typeface="Noto Sans SC"/>
              </a:rPr>
              <a:t>护理核心：</a:t>
            </a:r>
            <a:r>
              <a:rPr lang="en-US" b="false" i="false" strike="noStrike" u="none" sz="1500">
                <a:solidFill>
                  <a:srgbClr val="374151"/>
                </a:solidFill>
                <a:latin typeface="Noto Sans SC"/>
                <a:ea typeface="Noto Sans SC"/>
                <a:cs typeface="Noto Sans SC"/>
                <a:sym typeface="Noto Sans SC"/>
              </a:rPr>
              <a:t>不仅是物质上的照料，更是心灵的滋养与精神的丰盈。让每一位空巢老人都能拥有安全感、归属感与幸福感，安享温暖的晚年时光。</a:t>
            </a:r>
            <a:endParaRPr lang="en-US" sz="1100"/>
          </a:p>
        </p:txBody>
      </p:sp>
    </p:spTree>
  </p:cSld>
  <p:clrMapOvr>
    <a:masterClrMapping/>
  </p:clrMapOvr>
</p:sld>
</file>

<file path=ppt/slides/slide39.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空巢综合征</a:t>
            </a:r>
            <a:endParaRPr lang="en-US" sz="1100"/>
          </a:p>
        </p:txBody>
      </p:sp>
      <p:pic>
        <p:nvPicPr>
          <p:cNvPr name="Picture 4" id="4"/>
          <p:cNvPicPr>
            <a:picLocks noChangeAspect="true"/>
          </p:cNvPicPr>
          <p:nvPr/>
        </p:nvPicPr>
        <p:blipFill>
          <a:blip r:embed="rId3"/>
          <a:srcRect l="0" r="0" t="0" b="0"/>
          <a:stretch>
            <a:fillRect/>
          </a:stretch>
        </p:blipFill>
        <p:spPr>
          <a:xfrm rot="0" flipH="false" flipV="false">
            <a:off x="762000" y="1778000"/>
            <a:ext cx="3810000" cy="2540000"/>
          </a:xfrm>
          <a:prstGeom prst="rect">
            <a:avLst/>
          </a:prstGeom>
          <a:noFill/>
          <a:ln w="25400" cmpd="sng" cap="flat">
            <a:noFill/>
            <a:prstDash val="solid"/>
            <a:round/>
          </a:ln>
          <a:effectLst>
            <a:outerShdw dir="2700000" dist="76200" blurRad="203200" algn="tl" rotWithShape="false">
              <a:srgbClr val="374151">
                <a:alpha val="12000"/>
              </a:srgbClr>
            </a:outerShdw>
          </a:effectLst>
        </p:spPr>
      </p:pic>
      <p:sp>
        <p:nvSpPr>
          <p:cNvPr name="AutoShape 5" id="5"/>
          <p:cNvSpPr/>
          <p:nvPr/>
        </p:nvSpPr>
        <p:spPr>
          <a:xfrm rot="0" flipH="false" flipV="false">
            <a:off x="762000" y="4699000"/>
            <a:ext cx="3810000" cy="1270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600">
                <a:solidFill>
                  <a:srgbClr val="F97316"/>
                </a:solidFill>
                <a:latin typeface="Noto Sans SC"/>
                <a:ea typeface="Noto Sans SC"/>
                <a:cs typeface="Noto Sans SC"/>
                <a:sym typeface="Noto Sans SC"/>
              </a:rPr>
              <a:t>“ 当热闹的家门归于寂静，</a:t>
            </a:r>
            <a:r>
              <a:rPr lang="en-US" b="true" i="false" strike="noStrike" u="none" sz="1600">
                <a:solidFill>
                  <a:srgbClr val="F97316"/>
                </a:solidFill>
                <a:latin typeface="Noto Sans SC"/>
                <a:ea typeface="Noto Sans SC"/>
                <a:cs typeface="Noto Sans SC"/>
                <a:sym typeface="Noto Sans SC"/>
              </a:rPr>
              <a:t/>
            </a:r>
            <a:br>
              <a:rPr lang="en-US" b="true" i="false" strike="noStrike" u="none" sz="1600">
                <a:solidFill>
                  <a:srgbClr val="F97316"/>
                </a:solidFill>
                <a:latin typeface="Noto Sans SC"/>
                <a:ea typeface="Noto Sans SC"/>
                <a:cs typeface="Noto Sans SC"/>
                <a:sym typeface="Noto Sans SC"/>
              </a:rPr>
            </a:br>
            <a:r>
              <a:rPr lang="en-US" b="true" i="false" strike="noStrike" u="none" sz="1600">
                <a:solidFill>
                  <a:srgbClr val="F97316"/>
                </a:solidFill>
                <a:latin typeface="Noto Sans SC"/>
                <a:ea typeface="Noto Sans SC"/>
                <a:cs typeface="Noto Sans SC"/>
                <a:sym typeface="Noto Sans SC"/>
              </a:rPr>
              <a:t>留下的不仅是空间，更是心灵的缺口。”</a:t>
            </a:r>
            <a:endParaRPr lang="en-US" sz="1100"/>
          </a:p>
        </p:txBody>
      </p:sp>
      <p:sp>
        <p:nvSpPr>
          <p:cNvPr name="AutoShape 6" id="6"/>
          <p:cNvSpPr/>
          <p:nvPr/>
        </p:nvSpPr>
        <p:spPr>
          <a:xfrm rot="0" flipH="false" flipV="false">
            <a:off x="5080000" y="1778000"/>
            <a:ext cx="6350000" cy="2095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5334000" y="1968500"/>
            <a:ext cx="5842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真实困境：被孤独笼罩的晚年</a:t>
            </a:r>
            <a:endParaRPr lang="en-US" sz="1100"/>
          </a:p>
        </p:txBody>
      </p:sp>
      <p:sp>
        <p:nvSpPr>
          <p:cNvPr name="AutoShape 8" id="8"/>
          <p:cNvSpPr/>
          <p:nvPr/>
        </p:nvSpPr>
        <p:spPr>
          <a:xfrm rot="0" flipH="false" flipV="false">
            <a:off x="5334000" y="2413000"/>
            <a:ext cx="58420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70岁的马先生在老伴离世后独居，子女因工作常年不在身边。他逐渐出现严重的失眠、情绪持续低落，感到极度的无助与被遗弃感，甚至产生了消极的轻生念头。这种因长期缺乏情感支持而产生的心理危机，是无数空巢老人的真实写照。</a:t>
            </a:r>
            <a:endParaRPr lang="en-US" sz="1100"/>
          </a:p>
        </p:txBody>
      </p:sp>
      <p:sp>
        <p:nvSpPr>
          <p:cNvPr name="AutoShape 9" id="9"/>
          <p:cNvSpPr/>
          <p:nvPr/>
        </p:nvSpPr>
        <p:spPr>
          <a:xfrm rot="0" flipH="false" flipV="false">
            <a:off x="5080000" y="4191000"/>
            <a:ext cx="6350000" cy="2095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5334000" y="4381500"/>
            <a:ext cx="5842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本质解析：隐形的心理失调</a:t>
            </a:r>
            <a:endParaRPr lang="en-US" sz="1100"/>
          </a:p>
        </p:txBody>
      </p:sp>
      <p:sp>
        <p:nvSpPr>
          <p:cNvPr name="AutoShape 11" id="11"/>
          <p:cNvSpPr/>
          <p:nvPr/>
        </p:nvSpPr>
        <p:spPr>
          <a:xfrm rot="0" flipH="false" flipV="false">
            <a:off x="5334000" y="4826000"/>
            <a:ext cx="58420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这是一种在老年人群体中高发的心理适应障碍。当子女因求学、工作等原因离开家庭，老年人面对生活环境的剧变和情感支持的突然缺失，容易出现焦虑、抑郁、孤独感增强等一系列心理与生理反应。它不仅是情绪问题，更是需要社会与家庭共同关注的身心健康隐患。</a:t>
            </a:r>
            <a:endParaRPr lang="en-US" sz="1100"/>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老年人的心理变化</a:t>
            </a:r>
            <a:endParaRPr lang="en-US" sz="1100"/>
          </a:p>
        </p:txBody>
      </p:sp>
      <p:pic>
        <p:nvPicPr>
          <p:cNvPr name="Picture 4" id="4"/>
          <p:cNvPicPr>
            <a:picLocks noChangeAspect="true"/>
          </p:cNvPicPr>
          <p:nvPr/>
        </p:nvPicPr>
        <p:blipFill>
          <a:blip r:embed="rId3"/>
          <a:srcRect l="1545" r="1545" t="0" b="0"/>
          <a:stretch>
            <a:fillRect/>
          </a:stretch>
        </p:blipFill>
        <p:spPr>
          <a:xfrm rot="0" flipH="false" flipV="false">
            <a:off x="762000" y="1778000"/>
            <a:ext cx="4064000" cy="2794000"/>
          </a:xfrm>
          <a:prstGeom prst="roundRect">
            <a:avLst>
              <a:gd name="adj" fmla="val 5454"/>
            </a:avLst>
          </a:prstGeom>
          <a:noFill/>
          <a:ln w="25400" cmpd="sng" cap="flat">
            <a:noFill/>
            <a:prstDash val="solid"/>
            <a:round/>
          </a:ln>
          <a:effectLst>
            <a:outerShdw dir="2700000" dist="50800" blurRad="152400" algn="tl" rotWithShape="false">
              <a:srgbClr val="000000">
                <a:alpha val="10000"/>
              </a:srgbClr>
            </a:outerShdw>
          </a:effectLst>
        </p:spPr>
      </p:pic>
      <p:sp>
        <p:nvSpPr>
          <p:cNvPr name="AutoShape 5" id="5"/>
          <p:cNvSpPr/>
          <p:nvPr/>
        </p:nvSpPr>
        <p:spPr>
          <a:xfrm rot="0" flipH="false" flipV="false">
            <a:off x="762000" y="4889500"/>
            <a:ext cx="40640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步入老年，心理活动的退行性变化是生命进程中的自然篇章。这些变化并非简单的衰退，更是岁月沉淀后的独特状态。读懂这些变化背后的需求，才能真正走进长者的内心世界，给予恰如其分的关怀与支持。</a:t>
            </a:r>
            <a:endParaRPr lang="en-US" sz="1100"/>
          </a:p>
        </p:txBody>
      </p:sp>
      <p:sp>
        <p:nvSpPr>
          <p:cNvPr name="AutoShape 6" id="6"/>
          <p:cNvSpPr/>
          <p:nvPr/>
        </p:nvSpPr>
        <p:spPr>
          <a:xfrm rot="0" flipH="false" flipV="false">
            <a:off x="5207000" y="1778000"/>
            <a:ext cx="6350000" cy="13970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461000" y="2006600"/>
            <a:ext cx="406400" cy="406400"/>
          </a:xfrm>
          <a:prstGeom prst="rect">
            <a:avLst/>
          </a:prstGeom>
        </p:spPr>
      </p:pic>
      <p:sp>
        <p:nvSpPr>
          <p:cNvPr name="AutoShape 8" id="8"/>
          <p:cNvSpPr/>
          <p:nvPr/>
        </p:nvSpPr>
        <p:spPr>
          <a:xfrm rot="0" flipH="false" flipV="false">
            <a:off x="6032500" y="2006600"/>
            <a:ext cx="533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认知功能：记忆与智力的重塑</a:t>
            </a:r>
            <a:endParaRPr lang="en-US" sz="1100"/>
          </a:p>
        </p:txBody>
      </p:sp>
      <p:sp>
        <p:nvSpPr>
          <p:cNvPr name="AutoShape 9" id="9"/>
          <p:cNvSpPr/>
          <p:nvPr/>
        </p:nvSpPr>
        <p:spPr>
          <a:xfrm rot="0" flipH="false" flipV="false">
            <a:off x="5461000" y="2438400"/>
            <a:ext cx="58420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机械记忆与近期记忆呈自然减退趋势，但远期记忆相对稳固；液态智力（如反应速度）有所下降，而凝聚人生阅历的晶态智力（知识与经验）依旧鲜活，成为独特的智慧宝库。</a:t>
            </a:r>
            <a:endParaRPr lang="en-US" sz="1100"/>
          </a:p>
        </p:txBody>
      </p:sp>
      <p:sp>
        <p:nvSpPr>
          <p:cNvPr name="AutoShape 10" id="10"/>
          <p:cNvSpPr/>
          <p:nvPr/>
        </p:nvSpPr>
        <p:spPr>
          <a:xfrm rot="0" flipH="false" flipV="false">
            <a:off x="5207000" y="3365500"/>
            <a:ext cx="6350000" cy="13970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5461000" y="3594100"/>
            <a:ext cx="406400" cy="406400"/>
          </a:xfrm>
          <a:prstGeom prst="rect">
            <a:avLst/>
          </a:prstGeom>
        </p:spPr>
      </p:pic>
      <p:sp>
        <p:nvSpPr>
          <p:cNvPr name="AutoShape 12" id="12"/>
          <p:cNvSpPr/>
          <p:nvPr/>
        </p:nvSpPr>
        <p:spPr>
          <a:xfrm rot="0" flipH="false" flipV="false">
            <a:off x="6032500" y="3594100"/>
            <a:ext cx="533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情绪情感：细腻与敏感的交织</a:t>
            </a:r>
            <a:endParaRPr lang="en-US" sz="1100"/>
          </a:p>
        </p:txBody>
      </p:sp>
      <p:sp>
        <p:nvSpPr>
          <p:cNvPr name="AutoShape 13" id="13"/>
          <p:cNvSpPr/>
          <p:nvPr/>
        </p:nvSpPr>
        <p:spPr>
          <a:xfrm rot="0" flipH="false" flipV="false">
            <a:off x="5461000" y="4025900"/>
            <a:ext cx="58420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情绪体验更趋深刻且持久，怀旧之情愈发浓厚；情绪调节的弹性有所减弱，易因孤独、离别等触发焦虑或低落；内心也更为柔软，极易被生活中的温暖小事深深触动。</a:t>
            </a:r>
            <a:endParaRPr lang="en-US" sz="1100"/>
          </a:p>
        </p:txBody>
      </p:sp>
      <p:sp>
        <p:nvSpPr>
          <p:cNvPr name="AutoShape 14" id="14"/>
          <p:cNvSpPr/>
          <p:nvPr/>
        </p:nvSpPr>
        <p:spPr>
          <a:xfrm rot="0" flipH="false" flipV="false">
            <a:off x="5207000" y="4953000"/>
            <a:ext cx="6350000" cy="13970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5461000" y="5181600"/>
            <a:ext cx="406400" cy="406400"/>
          </a:xfrm>
          <a:prstGeom prst="rect">
            <a:avLst/>
          </a:prstGeom>
        </p:spPr>
      </p:pic>
      <p:sp>
        <p:nvSpPr>
          <p:cNvPr name="AutoShape 16" id="16"/>
          <p:cNvSpPr/>
          <p:nvPr/>
        </p:nvSpPr>
        <p:spPr>
          <a:xfrm rot="0" flipH="false" flipV="false">
            <a:off x="6032500" y="5181600"/>
            <a:ext cx="533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人格特质：岁月沉淀的色彩</a:t>
            </a:r>
            <a:endParaRPr lang="en-US" sz="1100"/>
          </a:p>
        </p:txBody>
      </p:sp>
      <p:sp>
        <p:nvSpPr>
          <p:cNvPr name="AutoShape 17" id="17"/>
          <p:cNvSpPr/>
          <p:nvPr/>
        </p:nvSpPr>
        <p:spPr>
          <a:xfrm rot="0" flipH="false" flipV="false">
            <a:off x="5461000" y="5613400"/>
            <a:ext cx="58420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部分长者性格趋于保守、念旧或固执，自我关注感有所增强；更多人在岁月洗礼下，人格愈发成熟宽厚，心态变得平和豁达，展现出历经千帆后的从容与通透。</a:t>
            </a:r>
            <a:endParaRPr lang="en-US" sz="1100"/>
          </a:p>
        </p:txBody>
      </p:sp>
    </p:spTree>
  </p:cSld>
  <p:clrMapOvr>
    <a:masterClrMapping/>
  </p:clrMapOvr>
</p:sld>
</file>

<file path=ppt/slides/slide40.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空巢综合征：心理危机与表现</a:t>
            </a:r>
            <a:endParaRPr lang="en-US" sz="1100"/>
          </a:p>
        </p:txBody>
      </p:sp>
      <p:sp>
        <p:nvSpPr>
          <p:cNvPr name="AutoShape 4" id="4"/>
          <p:cNvSpPr/>
          <p:nvPr/>
        </p:nvSpPr>
        <p:spPr>
          <a:xfrm rot="0" flipH="false" flipV="false">
            <a:off x="762000" y="1651000"/>
            <a:ext cx="10668000" cy="1397000"/>
          </a:xfrm>
          <a:prstGeom prst="roundRect">
            <a:avLst>
              <a:gd name="adj" fmla="val 0"/>
            </a:avLst>
          </a:prstGeom>
          <a:solidFill>
            <a:srgbClr val="FFF7ED">
              <a:alpha val="85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79500" y="1879600"/>
            <a:ext cx="355600" cy="355600"/>
          </a:xfrm>
          <a:prstGeom prst="rect">
            <a:avLst/>
          </a:prstGeom>
        </p:spPr>
      </p:pic>
      <p:sp>
        <p:nvSpPr>
          <p:cNvPr name="AutoShape 6" id="6"/>
          <p:cNvSpPr/>
          <p:nvPr/>
        </p:nvSpPr>
        <p:spPr>
          <a:xfrm rot="0" flipH="false" flipV="false">
            <a:off x="1524000" y="18796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核心心理危机</a:t>
            </a:r>
            <a:endParaRPr lang="en-US" sz="1100"/>
          </a:p>
        </p:txBody>
      </p:sp>
      <p:sp>
        <p:nvSpPr>
          <p:cNvPr name="AutoShape 7" id="7"/>
          <p:cNvSpPr/>
          <p:nvPr/>
        </p:nvSpPr>
        <p:spPr>
          <a:xfrm rot="0" flipH="false" flipV="false">
            <a:off x="1079500" y="2311400"/>
            <a:ext cx="100330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500">
                <a:solidFill>
                  <a:srgbClr val="4B5563"/>
                </a:solidFill>
                <a:latin typeface="Noto Sans SC"/>
                <a:ea typeface="Noto Sans SC"/>
                <a:cs typeface="Noto Sans SC"/>
                <a:sym typeface="Noto Sans SC"/>
              </a:rPr>
              <a:t>患者常被</a:t>
            </a:r>
            <a:r>
              <a:rPr lang="en-US" b="true" i="false" strike="noStrike" u="none" sz="1500">
                <a:solidFill>
                  <a:srgbClr val="F97316"/>
                </a:solidFill>
                <a:latin typeface="Noto Sans SC"/>
                <a:ea typeface="Noto Sans SC"/>
                <a:cs typeface="Noto Sans SC"/>
                <a:sym typeface="Noto Sans SC"/>
              </a:rPr>
              <a:t>失落感、孤独感、无用感</a:t>
            </a:r>
            <a:r>
              <a:rPr lang="en-US" b="false" i="false" strike="noStrike" u="none" sz="1500">
                <a:solidFill>
                  <a:srgbClr val="4B5563"/>
                </a:solidFill>
                <a:latin typeface="Noto Sans SC"/>
                <a:ea typeface="Noto Sans SC"/>
                <a:cs typeface="Noto Sans SC"/>
                <a:sym typeface="Noto Sans SC"/>
              </a:rPr>
              <a:t>与</a:t>
            </a:r>
            <a:r>
              <a:rPr lang="en-US" b="true" i="false" strike="noStrike" u="none" sz="1500">
                <a:solidFill>
                  <a:srgbClr val="F97316"/>
                </a:solidFill>
                <a:latin typeface="Noto Sans SC"/>
                <a:ea typeface="Noto Sans SC"/>
                <a:cs typeface="Noto Sans SC"/>
                <a:sym typeface="Noto Sans SC"/>
              </a:rPr>
              <a:t>衰老感</a:t>
            </a:r>
            <a:r>
              <a:rPr lang="en-US" b="false" i="false" strike="noStrike" u="none" sz="1500">
                <a:solidFill>
                  <a:srgbClr val="4B5563"/>
                </a:solidFill>
                <a:latin typeface="Noto Sans SC"/>
                <a:ea typeface="Noto Sans SC"/>
                <a:cs typeface="Noto Sans SC"/>
                <a:sym typeface="Noto Sans SC"/>
              </a:rPr>
              <a:t>包围，进而引发持续性的</a:t>
            </a:r>
            <a:r>
              <a:rPr lang="en-US" b="true" i="false" strike="noStrike" u="none" sz="1500">
                <a:solidFill>
                  <a:srgbClr val="F97316"/>
                </a:solidFill>
                <a:latin typeface="Noto Sans SC"/>
                <a:ea typeface="Noto Sans SC"/>
                <a:cs typeface="Noto Sans SC"/>
                <a:sym typeface="Noto Sans SC"/>
              </a:rPr>
              <a:t>抑郁情绪</a:t>
            </a:r>
            <a:r>
              <a:rPr lang="en-US" b="false" i="false" strike="noStrike" u="none" sz="1500">
                <a:solidFill>
                  <a:srgbClr val="4B5563"/>
                </a:solidFill>
                <a:latin typeface="Noto Sans SC"/>
                <a:ea typeface="Noto Sans SC"/>
                <a:cs typeface="Noto Sans SC"/>
                <a:sym typeface="Noto Sans SC"/>
              </a:rPr>
              <a:t>与</a:t>
            </a:r>
            <a:r>
              <a:rPr lang="en-US" b="true" i="false" strike="noStrike" u="none" sz="1500">
                <a:solidFill>
                  <a:srgbClr val="F97316"/>
                </a:solidFill>
                <a:latin typeface="Noto Sans SC"/>
                <a:ea typeface="Noto Sans SC"/>
                <a:cs typeface="Noto Sans SC"/>
                <a:sym typeface="Noto Sans SC"/>
              </a:rPr>
              <a:t>焦虑情绪</a:t>
            </a:r>
            <a:r>
              <a:rPr lang="en-US" b="false" i="false" strike="noStrike" u="none" sz="1500">
                <a:solidFill>
                  <a:srgbClr val="4B5563"/>
                </a:solidFill>
                <a:latin typeface="Noto Sans SC"/>
                <a:ea typeface="Noto Sans SC"/>
                <a:cs typeface="Noto Sans SC"/>
                <a:sym typeface="Noto Sans SC"/>
              </a:rPr>
              <a:t>，仿佛生活失去了原有的重心与色彩。</a:t>
            </a:r>
            <a:endParaRPr lang="en-US" sz="1100"/>
          </a:p>
        </p:txBody>
      </p:sp>
      <p:sp>
        <p:nvSpPr>
          <p:cNvPr name="AutoShape 8" id="8"/>
          <p:cNvSpPr/>
          <p:nvPr/>
        </p:nvSpPr>
        <p:spPr>
          <a:xfrm rot="0" flipH="false" flipV="false">
            <a:off x="762000" y="3429000"/>
            <a:ext cx="3429000" cy="2730500"/>
          </a:xfrm>
          <a:prstGeom prst="roundRect">
            <a:avLst>
              <a:gd name="adj" fmla="val 0"/>
            </a:avLst>
          </a:prstGeom>
          <a:solidFill>
            <a:srgbClr val="FFFFFF">
              <a:alpha val="70000"/>
            </a:srgbClr>
          </a:solidFill>
          <a:ln w="12700" cmpd="sng" cap="flat">
            <a:solidFill>
              <a:srgbClr val="F97316">
                <a:alpha val="18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1016000" y="3683000"/>
            <a:ext cx="406400" cy="406400"/>
          </a:xfrm>
          <a:prstGeom prst="rect">
            <a:avLst/>
          </a:prstGeom>
        </p:spPr>
      </p:pic>
      <p:sp>
        <p:nvSpPr>
          <p:cNvPr name="AutoShape 10" id="10"/>
          <p:cNvSpPr/>
          <p:nvPr/>
        </p:nvSpPr>
        <p:spPr>
          <a:xfrm rot="0" flipH="false" flipV="false">
            <a:off x="1524000" y="3708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01 情绪维度</a:t>
            </a:r>
            <a:endParaRPr lang="en-US" sz="1100"/>
          </a:p>
        </p:txBody>
      </p:sp>
      <p:cxnSp>
        <p:nvCxnSpPr>
          <p:cNvPr name="Connector 11" id="11"/>
          <p:cNvCxnSpPr/>
          <p:nvPr/>
        </p:nvCxnSpPr>
        <p:spPr>
          <a:xfrm rot="-14946" flipH="false" flipV="false">
            <a:off x="1016014" y="4248150"/>
            <a:ext cx="29210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12" id="12"/>
          <p:cNvSpPr/>
          <p:nvPr/>
        </p:nvSpPr>
        <p:spPr>
          <a:xfrm rot="0" flipH="false" flipV="false">
            <a:off x="1016000" y="4381500"/>
            <a:ext cx="2921000" cy="165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心情长期处于郁闷、孤寂与凄凉的状态，常伴随莫名的沮丧与空虚感。这种情绪如同潮水般反复袭来，难以自行排解，成为“空巢”后最直观的心理写照。</a:t>
            </a:r>
            <a:endParaRPr lang="en-US" sz="1100"/>
          </a:p>
        </p:txBody>
      </p:sp>
      <p:sp>
        <p:nvSpPr>
          <p:cNvPr name="AutoShape 13" id="13"/>
          <p:cNvSpPr/>
          <p:nvPr/>
        </p:nvSpPr>
        <p:spPr>
          <a:xfrm rot="0" flipH="false" flipV="false">
            <a:off x="4381500" y="3429000"/>
            <a:ext cx="3429000" cy="2730500"/>
          </a:xfrm>
          <a:prstGeom prst="roundRect">
            <a:avLst>
              <a:gd name="adj" fmla="val 0"/>
            </a:avLst>
          </a:prstGeom>
          <a:solidFill>
            <a:srgbClr val="FFFFFF">
              <a:alpha val="70000"/>
            </a:srgbClr>
          </a:solidFill>
          <a:ln w="12700" cmpd="sng" cap="flat">
            <a:solidFill>
              <a:srgbClr val="F97316">
                <a:alpha val="18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4635500" y="3683000"/>
            <a:ext cx="406400" cy="406400"/>
          </a:xfrm>
          <a:prstGeom prst="rect">
            <a:avLst/>
          </a:prstGeom>
        </p:spPr>
      </p:pic>
      <p:sp>
        <p:nvSpPr>
          <p:cNvPr name="AutoShape 15" id="15"/>
          <p:cNvSpPr/>
          <p:nvPr/>
        </p:nvSpPr>
        <p:spPr>
          <a:xfrm rot="0" flipH="false" flipV="false">
            <a:off x="5143500" y="3708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02 认知偏差</a:t>
            </a:r>
            <a:endParaRPr lang="en-US" sz="1100"/>
          </a:p>
        </p:txBody>
      </p:sp>
      <p:cxnSp>
        <p:nvCxnSpPr>
          <p:cNvPr name="Connector 16" id="16"/>
          <p:cNvCxnSpPr/>
          <p:nvPr/>
        </p:nvCxnSpPr>
        <p:spPr>
          <a:xfrm rot="-14946" flipH="false" flipV="false">
            <a:off x="4635514" y="4248150"/>
            <a:ext cx="29210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17" id="17"/>
          <p:cNvSpPr/>
          <p:nvPr/>
        </p:nvSpPr>
        <p:spPr>
          <a:xfrm rot="0" flipH="false" flipV="false">
            <a:off x="4635500" y="4381500"/>
            <a:ext cx="2921000" cy="165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容易陷入自我否定的怪圈，产生强烈的自责倾向；或是将孤独感归咎于子女，认为自己被忽视。这种认知上的偏差会进一步加剧内心的隔阂与矛盾，难以走出情绪阴霾。</a:t>
            </a:r>
            <a:endParaRPr lang="en-US" sz="1100"/>
          </a:p>
        </p:txBody>
      </p:sp>
      <p:sp>
        <p:nvSpPr>
          <p:cNvPr name="AutoShape 18" id="18"/>
          <p:cNvSpPr/>
          <p:nvPr/>
        </p:nvSpPr>
        <p:spPr>
          <a:xfrm rot="0" flipH="false" flipV="false">
            <a:off x="8001000" y="3429000"/>
            <a:ext cx="3429000" cy="2730500"/>
          </a:xfrm>
          <a:prstGeom prst="roundRect">
            <a:avLst>
              <a:gd name="adj" fmla="val 0"/>
            </a:avLst>
          </a:prstGeom>
          <a:solidFill>
            <a:srgbClr val="FFFFFF">
              <a:alpha val="70000"/>
            </a:srgbClr>
          </a:solidFill>
          <a:ln w="12700" cmpd="sng" cap="flat">
            <a:solidFill>
              <a:srgbClr val="F97316">
                <a:alpha val="18000"/>
              </a:srgbClr>
            </a:solidFill>
            <a:prstDash val="solid"/>
            <a:round/>
          </a:ln>
        </p:spPr>
        <p:txBody>
          <a:bodyPr anchor="ctr" rtlCol="false" vert="horz" wrap="square" lIns="63500" rIns="63500" tIns="63500" bIns="63500"/>
          <a:lstStyle/>
          <a:p>
            <a:pPr algn="ctr">
              <a:defRPr/>
            </a:pPr>
            <a:endParaRPr/>
          </a:p>
        </p:txBody>
      </p:sp>
      <p:pic>
        <p:nvPicPr>
          <p:cNvPr name="Picture 19" id="19"/>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8255000" y="3683000"/>
            <a:ext cx="406400" cy="406400"/>
          </a:xfrm>
          <a:prstGeom prst="rect">
            <a:avLst/>
          </a:prstGeom>
        </p:spPr>
      </p:pic>
      <p:sp>
        <p:nvSpPr>
          <p:cNvPr name="AutoShape 20" id="20"/>
          <p:cNvSpPr/>
          <p:nvPr/>
        </p:nvSpPr>
        <p:spPr>
          <a:xfrm rot="0" flipH="false" flipV="false">
            <a:off x="8763000" y="3708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03 行为与躯体</a:t>
            </a:r>
            <a:endParaRPr lang="en-US" sz="1100"/>
          </a:p>
        </p:txBody>
      </p:sp>
      <p:cxnSp>
        <p:nvCxnSpPr>
          <p:cNvPr name="Connector 21" id="21"/>
          <p:cNvCxnSpPr/>
          <p:nvPr/>
        </p:nvCxnSpPr>
        <p:spPr>
          <a:xfrm rot="-14946" flipH="false" flipV="false">
            <a:off x="8255014" y="4248150"/>
            <a:ext cx="29210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22" id="22"/>
          <p:cNvSpPr/>
          <p:nvPr/>
        </p:nvSpPr>
        <p:spPr>
          <a:xfrm rot="0" flipH="false" flipV="false">
            <a:off x="8255000" y="4381500"/>
            <a:ext cx="2921000" cy="165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精神低落逐渐影响生理健康，表现为闷闷不乐、愁容不展。躯体上常伴随食欲不振、消化不良，以及入睡困难、早醒等睡眠障碍，甚至会导致身体免疫力的明显下降。</a:t>
            </a:r>
            <a:endParaRPr lang="en-US" sz="1100"/>
          </a:p>
        </p:txBody>
      </p:sp>
    </p:spTree>
  </p:cSld>
  <p:clrMapOvr>
    <a:masterClrMapping/>
  </p:clrMapOvr>
</p:sld>
</file>

<file path=ppt/slides/slide41.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温暖空巢：心理护理策略</a:t>
            </a:r>
            <a:endParaRPr lang="en-US" sz="1100"/>
          </a:p>
        </p:txBody>
      </p:sp>
      <p:sp>
        <p:nvSpPr>
          <p:cNvPr name="AutoShape 4" id="4"/>
          <p:cNvSpPr/>
          <p:nvPr/>
        </p:nvSpPr>
        <p:spPr>
          <a:xfrm rot="0" flipH="false" flipV="false">
            <a:off x="762000" y="1778000"/>
            <a:ext cx="3378200" cy="19685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52500" y="1968500"/>
            <a:ext cx="355600" cy="355600"/>
          </a:xfrm>
          <a:prstGeom prst="rect">
            <a:avLst/>
          </a:prstGeom>
        </p:spPr>
      </p:pic>
      <p:sp>
        <p:nvSpPr>
          <p:cNvPr name="AutoShape 6" id="6"/>
          <p:cNvSpPr/>
          <p:nvPr/>
        </p:nvSpPr>
        <p:spPr>
          <a:xfrm rot="0" flipH="false" flipV="false">
            <a:off x="1397000" y="19558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改变认知，提前准备</a:t>
            </a:r>
            <a:endParaRPr lang="en-US" sz="1100"/>
          </a:p>
        </p:txBody>
      </p:sp>
      <p:sp>
        <p:nvSpPr>
          <p:cNvPr name="AutoShape 7" id="7"/>
          <p:cNvSpPr/>
          <p:nvPr/>
        </p:nvSpPr>
        <p:spPr>
          <a:xfrm rot="0" flipH="false" flipV="false">
            <a:off x="952500" y="2476500"/>
            <a:ext cx="2997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正视“空巢期”的自然到来，主动调整生活节奏与心理预期。通过提前规划退休生活，做好心理建设，缓解角色转变带来的焦虑与失落感。</a:t>
            </a:r>
            <a:endParaRPr lang="en-US" sz="1100"/>
          </a:p>
        </p:txBody>
      </p:sp>
      <p:sp>
        <p:nvSpPr>
          <p:cNvPr name="AutoShape 8" id="8"/>
          <p:cNvSpPr/>
          <p:nvPr/>
        </p:nvSpPr>
        <p:spPr>
          <a:xfrm rot="0" flipH="false" flipV="false">
            <a:off x="4406900" y="1778000"/>
            <a:ext cx="3378200" cy="19685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597400" y="1968500"/>
            <a:ext cx="355600" cy="355600"/>
          </a:xfrm>
          <a:prstGeom prst="rect">
            <a:avLst/>
          </a:prstGeom>
        </p:spPr>
      </p:pic>
      <p:sp>
        <p:nvSpPr>
          <p:cNvPr name="AutoShape 10" id="10"/>
          <p:cNvSpPr/>
          <p:nvPr/>
        </p:nvSpPr>
        <p:spPr>
          <a:xfrm rot="0" flipH="false" flipV="false">
            <a:off x="5041900" y="19558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重塑亲密家庭联结</a:t>
            </a:r>
            <a:endParaRPr lang="en-US" sz="1100"/>
          </a:p>
        </p:txBody>
      </p:sp>
      <p:sp>
        <p:nvSpPr>
          <p:cNvPr name="AutoShape 11" id="11"/>
          <p:cNvSpPr/>
          <p:nvPr/>
        </p:nvSpPr>
        <p:spPr>
          <a:xfrm rot="0" flipH="false" flipV="false">
            <a:off x="4597400" y="2476500"/>
            <a:ext cx="2997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将生活重心从子女抚养转向伴侣陪伴，重建夫妻间的情感深度；与成年子女建立平等、尊重的新型互动模式，减少对子女的过度情感依赖。</a:t>
            </a:r>
            <a:endParaRPr lang="en-US" sz="1100"/>
          </a:p>
        </p:txBody>
      </p:sp>
      <p:sp>
        <p:nvSpPr>
          <p:cNvPr name="AutoShape 12" id="12"/>
          <p:cNvSpPr/>
          <p:nvPr/>
        </p:nvSpPr>
        <p:spPr>
          <a:xfrm rot="0" flipH="false" flipV="false">
            <a:off x="8051800" y="1778000"/>
            <a:ext cx="3378200" cy="19685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42300" y="1968500"/>
            <a:ext cx="355600" cy="355600"/>
          </a:xfrm>
          <a:prstGeom prst="rect">
            <a:avLst/>
          </a:prstGeom>
        </p:spPr>
      </p:pic>
      <p:sp>
        <p:nvSpPr>
          <p:cNvPr name="AutoShape 14" id="14"/>
          <p:cNvSpPr/>
          <p:nvPr/>
        </p:nvSpPr>
        <p:spPr>
          <a:xfrm rot="0" flipH="false" flipV="false">
            <a:off x="8686800" y="19558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拓展生活，寻找新角色</a:t>
            </a:r>
            <a:endParaRPr lang="en-US" sz="1100"/>
          </a:p>
        </p:txBody>
      </p:sp>
      <p:sp>
        <p:nvSpPr>
          <p:cNvPr name="AutoShape 15" id="15"/>
          <p:cNvSpPr/>
          <p:nvPr/>
        </p:nvSpPr>
        <p:spPr>
          <a:xfrm rot="0" flipH="false" flipV="false">
            <a:off x="8242300" y="2476500"/>
            <a:ext cx="2997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培养书法、园艺、摄影等兴趣爱好，积极参与社区志愿、老年大学或邻里活动。在新的社会角色与社交圈中，重建自我价值感与生活乐趣。</a:t>
            </a:r>
            <a:endParaRPr lang="en-US" sz="1100"/>
          </a:p>
        </p:txBody>
      </p:sp>
      <p:sp>
        <p:nvSpPr>
          <p:cNvPr name="AutoShape 16" id="16"/>
          <p:cNvSpPr/>
          <p:nvPr/>
        </p:nvSpPr>
        <p:spPr>
          <a:xfrm rot="0" flipH="false" flipV="false">
            <a:off x="762000" y="4127500"/>
            <a:ext cx="5207000" cy="19685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952500" y="4318000"/>
            <a:ext cx="355600" cy="355600"/>
          </a:xfrm>
          <a:prstGeom prst="rect">
            <a:avLst/>
          </a:prstGeom>
        </p:spPr>
      </p:pic>
      <p:sp>
        <p:nvSpPr>
          <p:cNvPr name="AutoShape 18" id="18"/>
          <p:cNvSpPr/>
          <p:nvPr/>
        </p:nvSpPr>
        <p:spPr>
          <a:xfrm rot="0" flipH="false" flipV="false">
            <a:off x="1397000" y="4305300"/>
            <a:ext cx="4445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织密社会与家庭关爱网</a:t>
            </a:r>
            <a:endParaRPr lang="en-US" sz="1100"/>
          </a:p>
        </p:txBody>
      </p:sp>
      <p:sp>
        <p:nvSpPr>
          <p:cNvPr name="AutoShape 19" id="19"/>
          <p:cNvSpPr/>
          <p:nvPr/>
        </p:nvSpPr>
        <p:spPr>
          <a:xfrm rot="0" flipH="false" flipV="false">
            <a:off x="952500" y="4826000"/>
            <a:ext cx="4826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子女保持定期的电话沟通与回家探望，用细节传递牵挂；社区搭建邻里互助与专业关爱平台，提供上门探访、节日陪伴与精神慰藉服务，让老人感受到持续的情感联结与归属感。</a:t>
            </a:r>
            <a:endParaRPr lang="en-US" sz="1100"/>
          </a:p>
        </p:txBody>
      </p:sp>
      <p:sp>
        <p:nvSpPr>
          <p:cNvPr name="AutoShape 20" id="20"/>
          <p:cNvSpPr/>
          <p:nvPr/>
        </p:nvSpPr>
        <p:spPr>
          <a:xfrm rot="0" flipH="false" flipV="false">
            <a:off x="6223000" y="4127500"/>
            <a:ext cx="5207000" cy="19685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413500" y="4318000"/>
            <a:ext cx="355600" cy="355600"/>
          </a:xfrm>
          <a:prstGeom prst="rect">
            <a:avLst/>
          </a:prstGeom>
        </p:spPr>
      </p:pic>
      <p:sp>
        <p:nvSpPr>
          <p:cNvPr name="AutoShape 22" id="22"/>
          <p:cNvSpPr/>
          <p:nvPr/>
        </p:nvSpPr>
        <p:spPr>
          <a:xfrm rot="0" flipH="false" flipV="false">
            <a:off x="6858000" y="4305300"/>
            <a:ext cx="4445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05 筑牢养老服务保障网</a:t>
            </a:r>
            <a:endParaRPr lang="en-US" sz="1100"/>
          </a:p>
        </p:txBody>
      </p:sp>
      <p:sp>
        <p:nvSpPr>
          <p:cNvPr name="AutoShape 23" id="23"/>
          <p:cNvSpPr/>
          <p:nvPr/>
        </p:nvSpPr>
        <p:spPr>
          <a:xfrm rot="0" flipH="false" flipV="false">
            <a:off x="6413500" y="4826000"/>
            <a:ext cx="4826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完善社区居家养老服务体系，提供紧急救援、日间照料、健康监测与助餐助浴等专业支持；以制度化的关怀与服务兜底，解决老人的生活顾虑，让其在安全与安心的环境中安享晚年。</a:t>
            </a:r>
            <a:endParaRPr lang="en-US" sz="1100"/>
          </a:p>
        </p:txBody>
      </p:sp>
    </p:spTree>
  </p:cSld>
  <p:clrMapOvr>
    <a:masterClrMapping/>
  </p:clrMapOvr>
</p:sld>
</file>

<file path=ppt/slides/slide42.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a:t>
            </a:r>
            <a:endParaRPr lang="en-US" sz="1100"/>
          </a:p>
        </p:txBody>
      </p:sp>
      <p:sp>
        <p:nvSpPr>
          <p:cNvPr name="AutoShape 4" id="4"/>
          <p:cNvSpPr/>
          <p:nvPr/>
        </p:nvSpPr>
        <p:spPr>
          <a:xfrm rot="0" flipH="false" flipV="false">
            <a:off x="762000" y="1651000"/>
            <a:ext cx="3429000" cy="3429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952500" y="1905000"/>
            <a:ext cx="3048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01 服务对象画像</a:t>
            </a:r>
            <a:endParaRPr lang="en-US" sz="1100"/>
          </a:p>
        </p:txBody>
      </p:sp>
      <p:cxnSp>
        <p:nvCxnSpPr>
          <p:cNvPr name="Connector 6" id="6"/>
          <p:cNvCxnSpPr/>
          <p:nvPr/>
        </p:nvCxnSpPr>
        <p:spPr>
          <a:xfrm rot="-14323" flipH="false" flipV="false">
            <a:off x="952513" y="2470150"/>
            <a:ext cx="3048000" cy="12700"/>
          </a:xfrm>
          <a:prstGeom prst="straightConnector1">
            <a:avLst/>
          </a:prstGeom>
          <a:solidFill>
            <a:srgbClr val="DEE0E3">
              <a:alpha val="100000"/>
            </a:srgbClr>
          </a:solidFill>
          <a:ln w="12700" cmpd="sng" cap="flat">
            <a:solidFill>
              <a:srgbClr val="F97316">
                <a:alpha val="30000"/>
              </a:srgbClr>
            </a:solidFill>
            <a:prstDash val="solid"/>
            <a:round/>
            <a:headEnd type="none" w="med" len="med"/>
            <a:tailEnd type="none" w="med" len="med"/>
          </a:ln>
        </p:spPr>
      </p:cxnSp>
      <p:sp>
        <p:nvSpPr>
          <p:cNvPr name="AutoShape 7" id="7"/>
          <p:cNvSpPr/>
          <p:nvPr/>
        </p:nvSpPr>
        <p:spPr>
          <a:xfrm rot="0" flipH="false" flipV="false">
            <a:off x="952500" y="2667000"/>
            <a:ext cx="3048000" cy="228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a:t>
            </a:r>
            <a:r>
              <a:rPr lang="en-US" b="true" i="false" strike="noStrike" u="none" sz="1400">
                <a:solidFill>
                  <a:srgbClr val="4B5563"/>
                </a:solidFill>
                <a:latin typeface="Noto Sans SC"/>
                <a:ea typeface="Noto Sans SC"/>
                <a:cs typeface="Noto Sans SC"/>
                <a:sym typeface="Noto Sans SC"/>
              </a:rPr>
              <a:t>基本背景：</a:t>
            </a:r>
            <a:r>
              <a:rPr lang="en-US" b="false" i="false" strike="noStrike" u="none" sz="1400">
                <a:solidFill>
                  <a:srgbClr val="4B5563"/>
                </a:solidFill>
                <a:latin typeface="Noto Sans SC"/>
                <a:ea typeface="Noto Sans SC"/>
                <a:cs typeface="Noto Sans SC"/>
                <a:sym typeface="Noto Sans SC"/>
              </a:rPr>
              <a:t>70岁独居老人，丧偶后长期独处，缺乏情感寄托与日常陪伴。</a:t>
            </a:r>
            <a:r>
              <a:rPr lang="en-US" b="false" i="false" strike="noStrike" u="none" sz="1400">
                <a:solidFill>
                  <a:srgbClr val="4B5563"/>
                </a:solidFill>
                <a:latin typeface="Noto Sans SC"/>
                <a:ea typeface="Noto Sans SC"/>
                <a:cs typeface="Noto Sans SC"/>
                <a:sym typeface="Noto Sans SC"/>
              </a:rPr>
              <a:t/>
            </a:r>
            <a:endParaRPr lang="en-US" sz="1100"/>
          </a:p>
          <a:p>
            <a:pPr algn="l" marL="0" indent="0">
              <a:lnSpc>
                <a:spcPct val="125000"/>
              </a:lnSpc>
            </a:pPr>
            <a:r>
              <a:rPr lang="en-US" b="false" i="false" strike="noStrike" u="none" sz="1400">
                <a:solidFill>
                  <a:srgbClr val="4B5563"/>
                </a:solidFill>
                <a:latin typeface="Noto Sans SC"/>
                <a:ea typeface="Noto Sans SC"/>
                <a:cs typeface="Noto Sans SC"/>
                <a:sym typeface="Noto Sans SC"/>
              </a:rPr>
              <a:t>•</a:t>
            </a:r>
            <a:r>
              <a:rPr lang="en-US" b="true" i="false" strike="noStrike" u="none" sz="1400">
                <a:solidFill>
                  <a:srgbClr val="4B5563"/>
                </a:solidFill>
                <a:latin typeface="Noto Sans SC"/>
                <a:ea typeface="Noto Sans SC"/>
                <a:cs typeface="Noto Sans SC"/>
                <a:sym typeface="Noto Sans SC"/>
              </a:rPr>
              <a:t>危机信号：</a:t>
            </a:r>
            <a:r>
              <a:rPr lang="en-US" b="false" i="false" strike="noStrike" u="none" sz="1400">
                <a:solidFill>
                  <a:srgbClr val="4B5563"/>
                </a:solidFill>
                <a:latin typeface="Noto Sans SC"/>
                <a:ea typeface="Noto Sans SC"/>
                <a:cs typeface="Noto Sans SC"/>
                <a:sym typeface="Noto Sans SC"/>
              </a:rPr>
              <a:t>情绪持续低落，流露悲观厌世情绪，存在明确的自杀意念，属于高风险个体。</a:t>
            </a:r>
            <a:r>
              <a:rPr lang="en-US" b="false" i="false" strike="noStrike" u="none" sz="1400">
                <a:solidFill>
                  <a:srgbClr val="4B5563"/>
                </a:solidFill>
                <a:latin typeface="Noto Sans SC"/>
                <a:ea typeface="Noto Sans SC"/>
                <a:cs typeface="Noto Sans SC"/>
                <a:sym typeface="Noto Sans SC"/>
              </a:rPr>
              <a:t/>
            </a:r>
          </a:p>
          <a:p>
            <a:pPr algn="l" marL="0" indent="0">
              <a:lnSpc>
                <a:spcPct val="125000"/>
              </a:lnSpc>
            </a:pPr>
            <a:r>
              <a:rPr lang="en-US" b="false" i="false" strike="noStrike" u="none" sz="1400">
                <a:solidFill>
                  <a:srgbClr val="4B5563"/>
                </a:solidFill>
                <a:latin typeface="Noto Sans SC"/>
                <a:ea typeface="Noto Sans SC"/>
                <a:cs typeface="Noto Sans SC"/>
                <a:sym typeface="Noto Sans SC"/>
              </a:rPr>
              <a:t>•</a:t>
            </a:r>
            <a:r>
              <a:rPr lang="en-US" b="true" i="false" strike="noStrike" u="none" sz="1400">
                <a:solidFill>
                  <a:srgbClr val="4B5563"/>
                </a:solidFill>
                <a:latin typeface="Noto Sans SC"/>
                <a:ea typeface="Noto Sans SC"/>
                <a:cs typeface="Noto Sans SC"/>
                <a:sym typeface="Noto Sans SC"/>
              </a:rPr>
              <a:t>关键需求：</a:t>
            </a:r>
            <a:r>
              <a:rPr lang="en-US" b="false" i="false" strike="noStrike" u="none" sz="1400">
                <a:solidFill>
                  <a:srgbClr val="4B5563"/>
                </a:solidFill>
                <a:latin typeface="Noto Sans SC"/>
                <a:ea typeface="Noto Sans SC"/>
                <a:cs typeface="Noto Sans SC"/>
                <a:sym typeface="Noto Sans SC"/>
              </a:rPr>
              <a:t>紧急心理干预、社会支持网络重建及生活价值感重塑。</a:t>
            </a:r>
          </a:p>
        </p:txBody>
      </p:sp>
      <p:sp>
        <p:nvSpPr>
          <p:cNvPr name="AutoShape 8" id="8"/>
          <p:cNvSpPr/>
          <p:nvPr/>
        </p:nvSpPr>
        <p:spPr>
          <a:xfrm rot="0" flipH="false" flipV="false">
            <a:off x="4381500" y="1651000"/>
            <a:ext cx="3429000" cy="3429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9" id="9"/>
          <p:cNvSpPr/>
          <p:nvPr/>
        </p:nvSpPr>
        <p:spPr>
          <a:xfrm rot="0" flipH="false" flipV="false">
            <a:off x="4572000" y="1905000"/>
            <a:ext cx="3048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02 核心设计要求</a:t>
            </a:r>
            <a:endParaRPr lang="en-US" sz="1100"/>
          </a:p>
        </p:txBody>
      </p:sp>
      <p:cxnSp>
        <p:nvCxnSpPr>
          <p:cNvPr name="Connector 10" id="10"/>
          <p:cNvCxnSpPr/>
          <p:nvPr/>
        </p:nvCxnSpPr>
        <p:spPr>
          <a:xfrm rot="-14323" flipH="false" flipV="false">
            <a:off x="4572013" y="2470150"/>
            <a:ext cx="3048000" cy="12700"/>
          </a:xfrm>
          <a:prstGeom prst="straightConnector1">
            <a:avLst/>
          </a:prstGeom>
          <a:solidFill>
            <a:srgbClr val="DEE0E3">
              <a:alpha val="100000"/>
            </a:srgbClr>
          </a:solidFill>
          <a:ln w="12700" cmpd="sng" cap="flat">
            <a:solidFill>
              <a:srgbClr val="F97316">
                <a:alpha val="30000"/>
              </a:srgbClr>
            </a:solidFill>
            <a:prstDash val="solid"/>
            <a:round/>
            <a:headEnd type="none" w="med" len="med"/>
            <a:tailEnd type="none" w="med" len="med"/>
          </a:ln>
        </p:spPr>
      </p:cxnSp>
      <p:sp>
        <p:nvSpPr>
          <p:cNvPr name="AutoShape 11" id="11"/>
          <p:cNvSpPr/>
          <p:nvPr/>
        </p:nvSpPr>
        <p:spPr>
          <a:xfrm rot="0" flipH="false" flipV="false">
            <a:off x="4572000" y="2667000"/>
            <a:ext cx="3048000" cy="228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a:t>
            </a:r>
            <a:r>
              <a:rPr lang="en-US" b="true" i="false" strike="noStrike" u="none" sz="1400">
                <a:solidFill>
                  <a:srgbClr val="4B5563"/>
                </a:solidFill>
                <a:latin typeface="Noto Sans SC"/>
                <a:ea typeface="Noto Sans SC"/>
                <a:cs typeface="Noto Sans SC"/>
                <a:sym typeface="Noto Sans SC"/>
              </a:rPr>
              <a:t>干预落地：</a:t>
            </a:r>
            <a:r>
              <a:rPr lang="en-US" b="false" i="false" strike="noStrike" u="none" sz="1400">
                <a:solidFill>
                  <a:srgbClr val="4B5563"/>
                </a:solidFill>
                <a:latin typeface="Noto Sans SC"/>
                <a:ea typeface="Noto Sans SC"/>
                <a:cs typeface="Noto Sans SC"/>
                <a:sym typeface="Noto Sans SC"/>
              </a:rPr>
              <a:t>需制定至少3项具体、可执行的心理支持与危机介入措施。</a:t>
            </a:r>
            <a:r>
              <a:rPr lang="en-US" b="false" i="false" strike="noStrike" u="none" sz="1400">
                <a:solidFill>
                  <a:srgbClr val="4B5563"/>
                </a:solidFill>
                <a:latin typeface="Noto Sans SC"/>
                <a:ea typeface="Noto Sans SC"/>
                <a:cs typeface="Noto Sans SC"/>
                <a:sym typeface="Noto Sans SC"/>
              </a:rPr>
              <a:t/>
            </a:r>
            <a:endParaRPr lang="en-US" sz="1100"/>
          </a:p>
          <a:p>
            <a:pPr algn="l" marL="0" indent="0">
              <a:lnSpc>
                <a:spcPct val="125000"/>
              </a:lnSpc>
            </a:pPr>
            <a:r>
              <a:rPr lang="en-US" b="false" i="false" strike="noStrike" u="none" sz="1400">
                <a:solidFill>
                  <a:srgbClr val="4B5563"/>
                </a:solidFill>
                <a:latin typeface="Noto Sans SC"/>
                <a:ea typeface="Noto Sans SC"/>
                <a:cs typeface="Noto Sans SC"/>
                <a:sym typeface="Noto Sans SC"/>
              </a:rPr>
              <a:t>•</a:t>
            </a:r>
            <a:r>
              <a:rPr lang="en-US" b="true" i="false" strike="noStrike" u="none" sz="1400">
                <a:solidFill>
                  <a:srgbClr val="4B5563"/>
                </a:solidFill>
                <a:latin typeface="Noto Sans SC"/>
                <a:ea typeface="Noto Sans SC"/>
                <a:cs typeface="Noto Sans SC"/>
                <a:sym typeface="Noto Sans SC"/>
              </a:rPr>
              <a:t>资源整合：</a:t>
            </a:r>
            <a:r>
              <a:rPr lang="en-US" b="false" i="false" strike="noStrike" u="none" sz="1400">
                <a:solidFill>
                  <a:srgbClr val="4B5563"/>
                </a:solidFill>
                <a:latin typeface="Noto Sans SC"/>
                <a:ea typeface="Noto Sans SC"/>
                <a:cs typeface="Noto Sans SC"/>
                <a:sym typeface="Noto Sans SC"/>
              </a:rPr>
              <a:t>明确联动社区服务中心、志愿者、医疗机构及社工站的协作流程。</a:t>
            </a:r>
            <a:r>
              <a:rPr lang="en-US" b="false" i="false" strike="noStrike" u="none" sz="1400">
                <a:solidFill>
                  <a:srgbClr val="4B5563"/>
                </a:solidFill>
                <a:latin typeface="Noto Sans SC"/>
                <a:ea typeface="Noto Sans SC"/>
                <a:cs typeface="Noto Sans SC"/>
                <a:sym typeface="Noto Sans SC"/>
              </a:rPr>
              <a:t/>
            </a:r>
          </a:p>
          <a:p>
            <a:pPr algn="l" marL="0" indent="0">
              <a:lnSpc>
                <a:spcPct val="125000"/>
              </a:lnSpc>
            </a:pPr>
            <a:r>
              <a:rPr lang="en-US" b="false" i="false" strike="noStrike" u="none" sz="1400">
                <a:solidFill>
                  <a:srgbClr val="4B5563"/>
                </a:solidFill>
                <a:latin typeface="Noto Sans SC"/>
                <a:ea typeface="Noto Sans SC"/>
                <a:cs typeface="Noto Sans SC"/>
                <a:sym typeface="Noto Sans SC"/>
              </a:rPr>
              <a:t>•</a:t>
            </a:r>
            <a:r>
              <a:rPr lang="en-US" b="true" i="false" strike="noStrike" u="none" sz="1400">
                <a:solidFill>
                  <a:srgbClr val="4B5563"/>
                </a:solidFill>
                <a:latin typeface="Noto Sans SC"/>
                <a:ea typeface="Noto Sans SC"/>
                <a:cs typeface="Noto Sans SC"/>
                <a:sym typeface="Noto Sans SC"/>
              </a:rPr>
              <a:t>安全兜底：</a:t>
            </a:r>
            <a:r>
              <a:rPr lang="en-US" b="false" i="false" strike="noStrike" u="none" sz="1400">
                <a:solidFill>
                  <a:srgbClr val="4B5563"/>
                </a:solidFill>
                <a:latin typeface="Noto Sans SC"/>
                <a:ea typeface="Noto Sans SC"/>
                <a:cs typeface="Noto Sans SC"/>
                <a:sym typeface="Noto Sans SC"/>
              </a:rPr>
              <a:t>建立自杀风险评估与24小时应急响应机制，确保生命安全。</a:t>
            </a:r>
          </a:p>
        </p:txBody>
      </p:sp>
      <p:sp>
        <p:nvSpPr>
          <p:cNvPr name="AutoShape 12" id="12"/>
          <p:cNvSpPr/>
          <p:nvPr/>
        </p:nvSpPr>
        <p:spPr>
          <a:xfrm rot="0" flipH="false" flipV="false">
            <a:off x="8001000" y="1651000"/>
            <a:ext cx="3429000" cy="3429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8191500" y="1905000"/>
            <a:ext cx="3048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03 方案设计原则</a:t>
            </a:r>
            <a:endParaRPr lang="en-US" sz="1100"/>
          </a:p>
        </p:txBody>
      </p:sp>
      <p:cxnSp>
        <p:nvCxnSpPr>
          <p:cNvPr name="Connector 14" id="14"/>
          <p:cNvCxnSpPr/>
          <p:nvPr/>
        </p:nvCxnSpPr>
        <p:spPr>
          <a:xfrm rot="-14323" flipH="false" flipV="false">
            <a:off x="8191513" y="2470150"/>
            <a:ext cx="3048000" cy="12700"/>
          </a:xfrm>
          <a:prstGeom prst="straightConnector1">
            <a:avLst/>
          </a:prstGeom>
          <a:solidFill>
            <a:srgbClr val="DEE0E3">
              <a:alpha val="100000"/>
            </a:srgbClr>
          </a:solidFill>
          <a:ln w="12700" cmpd="sng" cap="flat">
            <a:solidFill>
              <a:srgbClr val="F97316">
                <a:alpha val="30000"/>
              </a:srgbClr>
            </a:solidFill>
            <a:prstDash val="solid"/>
            <a:round/>
            <a:headEnd type="none" w="med" len="med"/>
            <a:tailEnd type="none" w="med" len="med"/>
          </a:ln>
        </p:spPr>
      </p:cxnSp>
      <p:sp>
        <p:nvSpPr>
          <p:cNvPr name="AutoShape 15" id="15"/>
          <p:cNvSpPr/>
          <p:nvPr/>
        </p:nvSpPr>
        <p:spPr>
          <a:xfrm rot="0" flipH="false" flipV="false">
            <a:off x="8191500" y="2667000"/>
            <a:ext cx="3048000" cy="228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a:t>
            </a:r>
            <a:r>
              <a:rPr lang="en-US" b="true" i="false" strike="noStrike" u="none" sz="1400">
                <a:solidFill>
                  <a:srgbClr val="4B5563"/>
                </a:solidFill>
                <a:latin typeface="Noto Sans SC"/>
                <a:ea typeface="Noto Sans SC"/>
                <a:cs typeface="Noto Sans SC"/>
                <a:sym typeface="Noto Sans SC"/>
              </a:rPr>
              <a:t>人文关怀：</a:t>
            </a:r>
            <a:r>
              <a:rPr lang="en-US" b="false" i="false" strike="noStrike" u="none" sz="1400">
                <a:solidFill>
                  <a:srgbClr val="4B5563"/>
                </a:solidFill>
                <a:latin typeface="Noto Sans SC"/>
                <a:ea typeface="Noto Sans SC"/>
                <a:cs typeface="Noto Sans SC"/>
                <a:sym typeface="Noto Sans SC"/>
              </a:rPr>
              <a:t>以共情陪伴为基础，建立信任关系，缓解孤独与绝望感。</a:t>
            </a:r>
            <a:r>
              <a:rPr lang="en-US" b="false" i="false" strike="noStrike" u="none" sz="1400">
                <a:solidFill>
                  <a:srgbClr val="4B5563"/>
                </a:solidFill>
                <a:latin typeface="Noto Sans SC"/>
                <a:ea typeface="Noto Sans SC"/>
                <a:cs typeface="Noto Sans SC"/>
                <a:sym typeface="Noto Sans SC"/>
              </a:rPr>
              <a:t/>
            </a:r>
            <a:endParaRPr lang="en-US" sz="1100"/>
          </a:p>
          <a:p>
            <a:pPr algn="l" marL="0" indent="0">
              <a:lnSpc>
                <a:spcPct val="125000"/>
              </a:lnSpc>
            </a:pPr>
            <a:r>
              <a:rPr lang="en-US" b="false" i="false" strike="noStrike" u="none" sz="1400">
                <a:solidFill>
                  <a:srgbClr val="4B5563"/>
                </a:solidFill>
                <a:latin typeface="Noto Sans SC"/>
                <a:ea typeface="Noto Sans SC"/>
                <a:cs typeface="Noto Sans SC"/>
                <a:sym typeface="Noto Sans SC"/>
              </a:rPr>
              <a:t>•</a:t>
            </a:r>
            <a:r>
              <a:rPr lang="en-US" b="true" i="false" strike="noStrike" u="none" sz="1400">
                <a:solidFill>
                  <a:srgbClr val="4B5563"/>
                </a:solidFill>
                <a:latin typeface="Noto Sans SC"/>
                <a:ea typeface="Noto Sans SC"/>
                <a:cs typeface="Noto Sans SC"/>
                <a:sym typeface="Noto Sans SC"/>
              </a:rPr>
              <a:t>专业支撑：</a:t>
            </a:r>
            <a:r>
              <a:rPr lang="en-US" b="false" i="false" strike="noStrike" u="none" sz="1400">
                <a:solidFill>
                  <a:srgbClr val="4B5563"/>
                </a:solidFill>
                <a:latin typeface="Noto Sans SC"/>
                <a:ea typeface="Noto Sans SC"/>
                <a:cs typeface="Noto Sans SC"/>
                <a:sym typeface="Noto Sans SC"/>
              </a:rPr>
              <a:t>引入心理咨询师进行认知疏导，配合药物干预（如有必要）。</a:t>
            </a:r>
            <a:r>
              <a:rPr lang="en-US" b="false" i="false" strike="noStrike" u="none" sz="1400">
                <a:solidFill>
                  <a:srgbClr val="4B5563"/>
                </a:solidFill>
                <a:latin typeface="Noto Sans SC"/>
                <a:ea typeface="Noto Sans SC"/>
                <a:cs typeface="Noto Sans SC"/>
                <a:sym typeface="Noto Sans SC"/>
              </a:rPr>
              <a:t/>
            </a:r>
          </a:p>
          <a:p>
            <a:pPr algn="l" marL="0" indent="0">
              <a:lnSpc>
                <a:spcPct val="125000"/>
              </a:lnSpc>
            </a:pPr>
            <a:r>
              <a:rPr lang="en-US" b="false" i="false" strike="noStrike" u="none" sz="1400">
                <a:solidFill>
                  <a:srgbClr val="4B5563"/>
                </a:solidFill>
                <a:latin typeface="Noto Sans SC"/>
                <a:ea typeface="Noto Sans SC"/>
                <a:cs typeface="Noto Sans SC"/>
                <a:sym typeface="Noto Sans SC"/>
              </a:rPr>
              <a:t>•</a:t>
            </a:r>
            <a:r>
              <a:rPr lang="en-US" b="true" i="false" strike="noStrike" u="none" sz="1400">
                <a:solidFill>
                  <a:srgbClr val="4B5563"/>
                </a:solidFill>
                <a:latin typeface="Noto Sans SC"/>
                <a:ea typeface="Noto Sans SC"/>
                <a:cs typeface="Noto Sans SC"/>
                <a:sym typeface="Noto Sans SC"/>
              </a:rPr>
              <a:t>长效闭环：</a:t>
            </a:r>
            <a:r>
              <a:rPr lang="en-US" b="false" i="false" strike="noStrike" u="none" sz="1400">
                <a:solidFill>
                  <a:srgbClr val="4B5563"/>
                </a:solidFill>
                <a:latin typeface="Noto Sans SC"/>
                <a:ea typeface="Noto Sans SC"/>
                <a:cs typeface="Noto Sans SC"/>
                <a:sym typeface="Noto Sans SC"/>
              </a:rPr>
              <a:t>构建“社区网格员+志愿者+家属”的长期帮扶体系，防止复发。</a:t>
            </a:r>
          </a:p>
        </p:txBody>
      </p:sp>
      <p:sp>
        <p:nvSpPr>
          <p:cNvPr name="AutoShape 16" id="16"/>
          <p:cNvSpPr/>
          <p:nvPr/>
        </p:nvSpPr>
        <p:spPr>
          <a:xfrm rot="0" flipH="false" flipV="false">
            <a:off x="762000" y="5397500"/>
            <a:ext cx="10668000" cy="952500"/>
          </a:xfrm>
          <a:prstGeom prst="roundRect">
            <a:avLst>
              <a:gd name="adj" fmla="val 0"/>
            </a:avLst>
          </a:prstGeom>
          <a:solidFill>
            <a:srgbClr val="F97316">
              <a:alpha val="12000"/>
            </a:srgbClr>
          </a:solidFill>
          <a:ln cmpd="sng" cap="flat">
            <a:solidFill>
              <a:srgbClr val="E05C00">
                <a:alpha val="12000"/>
              </a:srgbClr>
            </a:solid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952500" y="5562600"/>
            <a:ext cx="10287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9A3412"/>
                </a:solidFill>
                <a:latin typeface="Noto Sans SC"/>
                <a:ea typeface="Noto Sans SC"/>
                <a:cs typeface="Noto Sans SC"/>
                <a:sym typeface="Noto Sans SC"/>
              </a:rPr>
              <a:t>行动核心：</a:t>
            </a:r>
            <a:r>
              <a:rPr lang="en-US" b="false" i="false" strike="noStrike" u="none" sz="1400">
                <a:solidFill>
                  <a:srgbClr val="431407">
                    <a:alpha val="80000"/>
                  </a:srgbClr>
                </a:solidFill>
                <a:latin typeface="Noto Sans SC"/>
                <a:ea typeface="Noto Sans SC"/>
                <a:cs typeface="Noto Sans SC"/>
                <a:sym typeface="Noto Sans SC"/>
              </a:rPr>
              <a:t>立即启动“生命守护”响应机制，由社区网格员每日上门探访并进行情绪监测；同步链接专业心理机构开展危机干预；通过社区老年大学、互助小组等平台，帮助马先生重建社交联结，找回生活的乐趣与希望，从根源上化解自杀风险。</a:t>
            </a:r>
            <a:endParaRPr lang="en-US" sz="1100"/>
          </a:p>
        </p:txBody>
      </p:sp>
    </p:spTree>
  </p:cSld>
  <p:clrMapOvr>
    <a:masterClrMapping/>
  </p:clrMapOvr>
</p:sld>
</file>

<file path=ppt/slides/slide43.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任务工单参考答案</a:t>
            </a:r>
            <a:endParaRPr lang="en-US" sz="1100"/>
          </a:p>
        </p:txBody>
      </p:sp>
      <p:sp>
        <p:nvSpPr>
          <p:cNvPr name="AutoShape 4" id="4"/>
          <p:cNvSpPr/>
          <p:nvPr/>
        </p:nvSpPr>
        <p:spPr>
          <a:xfrm rot="0" flipH="false" flipV="false">
            <a:off x="762000" y="1905000"/>
            <a:ext cx="3378200" cy="3937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222500"/>
            <a:ext cx="457200" cy="457200"/>
          </a:xfrm>
          <a:prstGeom prst="rect">
            <a:avLst/>
          </a:prstGeom>
        </p:spPr>
      </p:pic>
      <p:sp>
        <p:nvSpPr>
          <p:cNvPr name="AutoShape 6" id="6"/>
          <p:cNvSpPr/>
          <p:nvPr/>
        </p:nvSpPr>
        <p:spPr>
          <a:xfrm rot="0" flipH="false" flipV="false">
            <a:off x="1574800" y="22606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危机干预与安全保障</a:t>
            </a:r>
            <a:endParaRPr lang="en-US" sz="1100"/>
          </a:p>
        </p:txBody>
      </p:sp>
      <p:cxnSp>
        <p:nvCxnSpPr>
          <p:cNvPr name="Connector 7" id="7"/>
          <p:cNvCxnSpPr/>
          <p:nvPr/>
        </p:nvCxnSpPr>
        <p:spPr>
          <a:xfrm rot="-15211" flipH="false" flipV="false">
            <a:off x="1016014" y="2851150"/>
            <a:ext cx="2870200" cy="12700"/>
          </a:xfrm>
          <a:prstGeom prst="straightConnector1">
            <a:avLst/>
          </a:prstGeom>
          <a:solidFill>
            <a:srgbClr val="DEE0E3">
              <a:alpha val="100000"/>
            </a:srgbClr>
          </a:solidFill>
          <a:ln w="12700" cmpd="sng" cap="flat">
            <a:solidFill>
              <a:srgbClr val="F97316">
                <a:alpha val="20000"/>
              </a:srgbClr>
            </a:solidFill>
            <a:prstDash val="dash"/>
            <a:round/>
            <a:headEnd type="none" w="med" len="med"/>
            <a:tailEnd type="none" w="med" len="med"/>
          </a:ln>
        </p:spPr>
      </p:cxnSp>
      <p:sp>
        <p:nvSpPr>
          <p:cNvPr name="AutoShape 8" id="8"/>
          <p:cNvSpPr/>
          <p:nvPr/>
        </p:nvSpPr>
        <p:spPr>
          <a:xfrm rot="0" flipH="false" flipV="false">
            <a:off x="1016000" y="3048000"/>
            <a:ext cx="2870200" cy="254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联动多方力量，筑牢安全防线：</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1. 紧急联系子女，敦促尽快返家给予情感慰藉；</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2. 协调社区医生上门评估，必要时转介精神科；</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3. 安排志愿者每日探访，实时关注其人身安全与情绪动态。</a:t>
            </a:r>
            <a:endParaRPr lang="en-US" sz="1100"/>
          </a:p>
        </p:txBody>
      </p:sp>
      <p:sp>
        <p:nvSpPr>
          <p:cNvPr name="AutoShape 9" id="9"/>
          <p:cNvSpPr/>
          <p:nvPr/>
        </p:nvSpPr>
        <p:spPr>
          <a:xfrm rot="0" flipH="false" flipV="false">
            <a:off x="4394200" y="1905000"/>
            <a:ext cx="3378200" cy="3937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48200" y="2222500"/>
            <a:ext cx="457200" cy="457200"/>
          </a:xfrm>
          <a:prstGeom prst="rect">
            <a:avLst/>
          </a:prstGeom>
        </p:spPr>
      </p:pic>
      <p:sp>
        <p:nvSpPr>
          <p:cNvPr name="AutoShape 11" id="11"/>
          <p:cNvSpPr/>
          <p:nvPr/>
        </p:nvSpPr>
        <p:spPr>
          <a:xfrm rot="0" flipH="false" flipV="false">
            <a:off x="5207000" y="22606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社区支持与日常陪伴</a:t>
            </a:r>
            <a:endParaRPr lang="en-US" sz="1100"/>
          </a:p>
        </p:txBody>
      </p:sp>
      <p:cxnSp>
        <p:nvCxnSpPr>
          <p:cNvPr name="Connector 12" id="12"/>
          <p:cNvCxnSpPr/>
          <p:nvPr/>
        </p:nvCxnSpPr>
        <p:spPr>
          <a:xfrm rot="-15211" flipH="false" flipV="false">
            <a:off x="4648214" y="2851150"/>
            <a:ext cx="2870200" cy="12700"/>
          </a:xfrm>
          <a:prstGeom prst="straightConnector1">
            <a:avLst/>
          </a:prstGeom>
          <a:solidFill>
            <a:srgbClr val="DEE0E3">
              <a:alpha val="100000"/>
            </a:srgbClr>
          </a:solidFill>
          <a:ln w="12700" cmpd="sng" cap="flat">
            <a:solidFill>
              <a:srgbClr val="F97316">
                <a:alpha val="20000"/>
              </a:srgbClr>
            </a:solidFill>
            <a:prstDash val="dash"/>
            <a:round/>
            <a:headEnd type="none" w="med" len="med"/>
            <a:tailEnd type="none" w="med" len="med"/>
          </a:ln>
        </p:spPr>
      </p:cxnSp>
      <p:sp>
        <p:nvSpPr>
          <p:cNvPr name="AutoShape 13" id="13"/>
          <p:cNvSpPr/>
          <p:nvPr/>
        </p:nvSpPr>
        <p:spPr>
          <a:xfrm rot="0" flipH="false" flipV="false">
            <a:off x="4648200" y="3048000"/>
            <a:ext cx="2870200" cy="254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链接社区资源，填补陪伴空白：</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1. 协助申请“一键通”设备，确保突发情况即时求助；</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2. 组织志愿者定期上门聊天、陪同散步，缓解孤独感；</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3. 邀请参与社区老年康乐活动，拓展社交圈，融入集体。</a:t>
            </a:r>
            <a:endParaRPr lang="en-US" sz="1100"/>
          </a:p>
        </p:txBody>
      </p:sp>
      <p:sp>
        <p:nvSpPr>
          <p:cNvPr name="AutoShape 14" id="14"/>
          <p:cNvSpPr/>
          <p:nvPr/>
        </p:nvSpPr>
        <p:spPr>
          <a:xfrm rot="0" flipH="false" flipV="false">
            <a:off x="8026400" y="1905000"/>
            <a:ext cx="3378200" cy="3937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80400" y="2222500"/>
            <a:ext cx="457200" cy="457200"/>
          </a:xfrm>
          <a:prstGeom prst="rect">
            <a:avLst/>
          </a:prstGeom>
        </p:spPr>
      </p:pic>
      <p:sp>
        <p:nvSpPr>
          <p:cNvPr name="AutoShape 16" id="16"/>
          <p:cNvSpPr/>
          <p:nvPr/>
        </p:nvSpPr>
        <p:spPr>
          <a:xfrm rot="0" flipH="false" flipV="false">
            <a:off x="8839200" y="22606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兴趣重塑与价值重建</a:t>
            </a:r>
            <a:endParaRPr lang="en-US" sz="1100"/>
          </a:p>
        </p:txBody>
      </p:sp>
      <p:cxnSp>
        <p:nvCxnSpPr>
          <p:cNvPr name="Connector 17" id="17"/>
          <p:cNvCxnSpPr/>
          <p:nvPr/>
        </p:nvCxnSpPr>
        <p:spPr>
          <a:xfrm rot="-15211" flipH="false" flipV="false">
            <a:off x="8280414" y="2851150"/>
            <a:ext cx="2870200" cy="12700"/>
          </a:xfrm>
          <a:prstGeom prst="straightConnector1">
            <a:avLst/>
          </a:prstGeom>
          <a:solidFill>
            <a:srgbClr val="DEE0E3">
              <a:alpha val="100000"/>
            </a:srgbClr>
          </a:solidFill>
          <a:ln w="12700" cmpd="sng" cap="flat">
            <a:solidFill>
              <a:srgbClr val="F97316">
                <a:alpha val="20000"/>
              </a:srgbClr>
            </a:solidFill>
            <a:prstDash val="dash"/>
            <a:round/>
            <a:headEnd type="none" w="med" len="med"/>
            <a:tailEnd type="none" w="med" len="med"/>
          </a:ln>
        </p:spPr>
      </p:cxnSp>
      <p:sp>
        <p:nvSpPr>
          <p:cNvPr name="AutoShape 18" id="18"/>
          <p:cNvSpPr/>
          <p:nvPr/>
        </p:nvSpPr>
        <p:spPr>
          <a:xfrm rot="0" flipH="false" flipV="false">
            <a:off x="8280400" y="3048000"/>
            <a:ext cx="2870200" cy="254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挖掘个人所长，重建生活意义：</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1. 基于兴趣推荐书法、园艺等课程，丰富精神生活；</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2. 鼓励参与社区志愿工作，在付出中找回自我价值；</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3. 搭建展示平台，让其发挥余热，重拾生活的掌控感。</a:t>
            </a:r>
            <a:endParaRPr lang="en-US" sz="1100"/>
          </a:p>
        </p:txBody>
      </p:sp>
    </p:spTree>
  </p:cSld>
  <p:clrMapOvr>
    <a:masterClrMapping/>
  </p:clrMapOvr>
</p:sld>
</file>

<file path=ppt/slides/slide44.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04 老年常见心理障碍护理</a:t>
            </a:r>
            <a:endParaRPr lang="en-US" sz="1100"/>
          </a:p>
        </p:txBody>
      </p:sp>
      <p:sp>
        <p:nvSpPr>
          <p:cNvPr name="AutoShape 4" id="4"/>
          <p:cNvSpPr/>
          <p:nvPr/>
        </p:nvSpPr>
        <p:spPr>
          <a:xfrm rot="0" flipH="false" flipV="false">
            <a:off x="762000" y="1778000"/>
            <a:ext cx="5207000" cy="4064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20320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01 学习目标</a:t>
            </a:r>
            <a:endParaRPr lang="en-US" sz="1100"/>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794000"/>
            <a:ext cx="304800" cy="304800"/>
          </a:xfrm>
          <a:prstGeom prst="rect">
            <a:avLst/>
          </a:prstGeom>
        </p:spPr>
      </p:pic>
      <p:sp>
        <p:nvSpPr>
          <p:cNvPr name="AutoShape 7" id="7"/>
          <p:cNvSpPr/>
          <p:nvPr/>
        </p:nvSpPr>
        <p:spPr>
          <a:xfrm rot="0" flipH="false" flipV="false">
            <a:off x="1460500" y="2768600"/>
            <a:ext cx="4381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374151"/>
                </a:solidFill>
                <a:latin typeface="Noto Sans SC"/>
                <a:ea typeface="Noto Sans SC"/>
                <a:cs typeface="Noto Sans SC"/>
                <a:sym typeface="Noto Sans SC"/>
              </a:rPr>
              <a:t>识别典型症状</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精准辨别焦虑、抑郁、认知症等心理障碍的典型行为表现与情绪特征，建立初步判断意识。</a:t>
            </a:r>
            <a:endParaRPr lang="en-US" sz="1100"/>
          </a:p>
        </p:txBody>
      </p:sp>
      <p:pic>
        <p:nvPicPr>
          <p:cNvPr name="Picture 8" id="8"/>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1016000" y="3873500"/>
            <a:ext cx="304800" cy="304800"/>
          </a:xfrm>
          <a:prstGeom prst="rect">
            <a:avLst/>
          </a:prstGeom>
        </p:spPr>
      </p:pic>
      <p:sp>
        <p:nvSpPr>
          <p:cNvPr name="AutoShape 9" id="9"/>
          <p:cNvSpPr/>
          <p:nvPr/>
        </p:nvSpPr>
        <p:spPr>
          <a:xfrm rot="0" flipH="false" flipV="false">
            <a:off x="1460500" y="3848100"/>
            <a:ext cx="4381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374151"/>
                </a:solidFill>
                <a:latin typeface="Noto Sans SC"/>
                <a:ea typeface="Noto Sans SC"/>
                <a:cs typeface="Noto Sans SC"/>
                <a:sym typeface="Noto Sans SC"/>
              </a:rPr>
              <a:t>掌握护理措施</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系统掌握针对不同心理障碍的心理疏导、情绪支持及行为干预方法，提供专业照护支持。</a:t>
            </a:r>
            <a:endParaRPr lang="en-US" sz="1100"/>
          </a:p>
        </p:txBody>
      </p:sp>
      <p:pic>
        <p:nvPicPr>
          <p:cNvPr name="Picture 10" id="10"/>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953000"/>
            <a:ext cx="304800" cy="304800"/>
          </a:xfrm>
          <a:prstGeom prst="rect">
            <a:avLst/>
          </a:prstGeom>
        </p:spPr>
      </p:pic>
      <p:sp>
        <p:nvSpPr>
          <p:cNvPr name="AutoShape 11" id="11"/>
          <p:cNvSpPr/>
          <p:nvPr/>
        </p:nvSpPr>
        <p:spPr>
          <a:xfrm rot="0" flipH="false" flipV="false">
            <a:off x="1460500" y="4927600"/>
            <a:ext cx="4381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374151"/>
                </a:solidFill>
                <a:latin typeface="Noto Sans SC"/>
                <a:ea typeface="Noto Sans SC"/>
                <a:cs typeface="Noto Sans SC"/>
                <a:sym typeface="Noto Sans SC"/>
              </a:rPr>
              <a:t>改善睡眠健康</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解析老年睡眠障碍的生理与心理诱因，学习科学的睡眠环境营造与睡眠习惯干预技巧。</a:t>
            </a:r>
            <a:endParaRPr lang="en-US" sz="1100"/>
          </a:p>
        </p:txBody>
      </p:sp>
      <p:sp>
        <p:nvSpPr>
          <p:cNvPr name="AutoShape 12" id="12"/>
          <p:cNvSpPr/>
          <p:nvPr/>
        </p:nvSpPr>
        <p:spPr>
          <a:xfrm rot="0" flipH="false" flipV="false">
            <a:off x="6223000" y="1778000"/>
            <a:ext cx="5207000" cy="4064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6477000" y="20320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02 核心重难点</a:t>
            </a:r>
            <a:endParaRPr lang="en-US" sz="1100"/>
          </a:p>
        </p:txBody>
      </p:sp>
      <p:sp>
        <p:nvSpPr>
          <p:cNvPr name="AutoShape 14" id="14"/>
          <p:cNvSpPr/>
          <p:nvPr/>
        </p:nvSpPr>
        <p:spPr>
          <a:xfrm rot="0" flipH="false" flipV="false">
            <a:off x="6477000" y="2730500"/>
            <a:ext cx="4699000" cy="1397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667500" y="2895600"/>
            <a:ext cx="279400" cy="279400"/>
          </a:xfrm>
          <a:prstGeom prst="rect">
            <a:avLst/>
          </a:prstGeom>
        </p:spPr>
      </p:pic>
      <p:sp>
        <p:nvSpPr>
          <p:cNvPr name="AutoShape 16" id="16"/>
          <p:cNvSpPr/>
          <p:nvPr/>
        </p:nvSpPr>
        <p:spPr>
          <a:xfrm rot="0" flipH="false" flipV="false">
            <a:off x="7048500" y="2857500"/>
            <a:ext cx="41275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C2410C"/>
                </a:solidFill>
                <a:latin typeface="Noto Sans SC"/>
                <a:ea typeface="Noto Sans SC"/>
                <a:cs typeface="Noto Sans SC"/>
                <a:sym typeface="Noto Sans SC"/>
              </a:rPr>
              <a:t>重点：双症照护深度解析</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374151"/>
                </a:solidFill>
                <a:latin typeface="Noto Sans SC"/>
                <a:ea typeface="Noto Sans SC"/>
                <a:cs typeface="Noto Sans SC"/>
                <a:sym typeface="Noto Sans SC"/>
              </a:rPr>
              <a:t>重点攻克老年抑郁症的情绪识别与心理支持策略，以及认知症患者的安全防护、认知康复训练与日常生活质量维护方案，是照护工作的核心基石。</a:t>
            </a:r>
            <a:endParaRPr lang="en-US" sz="1100"/>
          </a:p>
        </p:txBody>
      </p:sp>
      <p:sp>
        <p:nvSpPr>
          <p:cNvPr name="AutoShape 17" id="17"/>
          <p:cNvSpPr/>
          <p:nvPr/>
        </p:nvSpPr>
        <p:spPr>
          <a:xfrm rot="0" flipH="false" flipV="false">
            <a:off x="6477000" y="4318000"/>
            <a:ext cx="4699000" cy="1397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8" id="18"/>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667500" y="4483100"/>
            <a:ext cx="279400" cy="279400"/>
          </a:xfrm>
          <a:prstGeom prst="rect">
            <a:avLst/>
          </a:prstGeom>
        </p:spPr>
      </p:pic>
      <p:sp>
        <p:nvSpPr>
          <p:cNvPr name="AutoShape 19" id="19"/>
          <p:cNvSpPr/>
          <p:nvPr/>
        </p:nvSpPr>
        <p:spPr>
          <a:xfrm rot="0" flipH="false" flipV="false">
            <a:off x="7048500" y="4445000"/>
            <a:ext cx="41275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C2410C"/>
                </a:solidFill>
                <a:latin typeface="Noto Sans SC"/>
                <a:ea typeface="Noto Sans SC"/>
                <a:cs typeface="Noto Sans SC"/>
                <a:sym typeface="Noto Sans SC"/>
              </a:rPr>
              <a:t>难点：早期信号识别与干预</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374151"/>
                </a:solidFill>
                <a:latin typeface="Noto Sans SC"/>
                <a:ea typeface="Noto Sans SC"/>
                <a:cs typeface="Noto Sans SC"/>
                <a:sym typeface="Noto Sans SC"/>
              </a:rPr>
              <a:t>如何透过老年人日常的细微变化，敏锐捕捉认知症的早期前驱信号，并在病程初期实施有效的家庭干预与专业医疗资源的及时衔接，是本章节的实践难点。</a:t>
            </a:r>
            <a:endParaRPr lang="en-US" sz="1100"/>
          </a:p>
        </p:txBody>
      </p:sp>
    </p:spTree>
  </p:cSld>
  <p:clrMapOvr>
    <a:masterClrMapping/>
  </p:clrMapOvr>
</p:sld>
</file>

<file path=ppt/slides/slide45.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常见心理障碍：焦虑症与抑郁症</a:t>
            </a:r>
            <a:endParaRPr lang="en-US" sz="1100"/>
          </a:p>
        </p:txBody>
      </p:sp>
      <p:sp>
        <p:nvSpPr>
          <p:cNvPr name="AutoShape 4" id="4"/>
          <p:cNvSpPr/>
          <p:nvPr/>
        </p:nvSpPr>
        <p:spPr>
          <a:xfrm rot="0" flipH="false" flipV="false">
            <a:off x="762000" y="1524000"/>
            <a:ext cx="5207000" cy="4699000"/>
          </a:xfrm>
          <a:prstGeom prst="roundRect">
            <a:avLst>
              <a:gd name="adj" fmla="val 0"/>
            </a:avLst>
          </a:prstGeom>
          <a:solidFill>
            <a:srgbClr val="FFFFFF">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srcRect l="4790" r="4790" t="0" b="0"/>
          <a:stretch>
            <a:fillRect/>
          </a:stretch>
        </p:blipFill>
        <p:spPr>
          <a:xfrm rot="0" flipH="false" flipV="false">
            <a:off x="952500" y="1714500"/>
            <a:ext cx="2413000" cy="1778000"/>
          </a:xfrm>
          <a:prstGeom prst="roundRect">
            <a:avLst>
              <a:gd name="adj" fmla="val 7142"/>
            </a:avLst>
          </a:prstGeom>
          <a:noFill/>
          <a:ln w="25400" cmpd="sng" cap="flat">
            <a:noFill/>
            <a:prstDash val="solid"/>
            <a:round/>
          </a:ln>
        </p:spPr>
      </p:pic>
      <p:sp>
        <p:nvSpPr>
          <p:cNvPr name="AutoShape 6" id="6"/>
          <p:cNvSpPr/>
          <p:nvPr/>
        </p:nvSpPr>
        <p:spPr>
          <a:xfrm rot="0" flipH="false" flipV="false">
            <a:off x="3556000" y="1714500"/>
            <a:ext cx="23495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老年焦虑症</a:t>
            </a:r>
            <a:endParaRPr lang="en-US" sz="1100"/>
          </a:p>
        </p:txBody>
      </p:sp>
      <p:sp>
        <p:nvSpPr>
          <p:cNvPr name="AutoShape 7" id="7"/>
          <p:cNvSpPr/>
          <p:nvPr/>
        </p:nvSpPr>
        <p:spPr>
          <a:xfrm rot="0" flipH="false" flipV="false">
            <a:off x="3556000" y="2222500"/>
            <a:ext cx="23495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以躯体不适为突出表现，常伴随过度依赖、过分担忧及坐立不安等情绪体验，严重影响日常生活。</a:t>
            </a:r>
            <a:endParaRPr lang="en-US" sz="1100"/>
          </a:p>
        </p:txBody>
      </p:sp>
      <p:cxnSp>
        <p:nvCxnSpPr>
          <p:cNvPr name="Connector 8" id="8"/>
          <p:cNvCxnSpPr/>
          <p:nvPr/>
        </p:nvCxnSpPr>
        <p:spPr>
          <a:xfrm rot="-9046" flipH="false" flipV="false">
            <a:off x="952508" y="3676650"/>
            <a:ext cx="4826000" cy="12700"/>
          </a:xfrm>
          <a:prstGeom prst="straightConnector1">
            <a:avLst/>
          </a:prstGeom>
          <a:solidFill>
            <a:srgbClr val="DEE0E3">
              <a:alpha val="100000"/>
            </a:srgbClr>
          </a:solidFill>
          <a:ln w="12700" cmpd="sng" cap="flat">
            <a:solidFill>
              <a:srgbClr val="F97316">
                <a:alpha val="20000"/>
              </a:srgbClr>
            </a:solidFill>
            <a:prstDash val="dash"/>
            <a:round/>
            <a:headEnd type="none" w="med" len="med"/>
            <a:tailEnd type="none" w="med" len="med"/>
          </a:ln>
        </p:spPr>
      </p:cxnSp>
      <p:sp>
        <p:nvSpPr>
          <p:cNvPr name="AutoShape 9" id="9"/>
          <p:cNvSpPr/>
          <p:nvPr/>
        </p:nvSpPr>
        <p:spPr>
          <a:xfrm rot="0" flipH="false" flipV="false">
            <a:off x="952500" y="3873500"/>
            <a:ext cx="4826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关键心理护理策略</a:t>
            </a:r>
            <a:endParaRPr lang="en-US" sz="1100"/>
          </a:p>
        </p:txBody>
      </p:sp>
      <p:pic>
        <p:nvPicPr>
          <p:cNvPr name="Picture 10" id="10"/>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952500" y="4381500"/>
            <a:ext cx="203200" cy="203200"/>
          </a:xfrm>
          <a:prstGeom prst="rect">
            <a:avLst/>
          </a:prstGeom>
        </p:spPr>
      </p:pic>
      <p:sp>
        <p:nvSpPr>
          <p:cNvPr name="AutoShape 11" id="11"/>
          <p:cNvSpPr/>
          <p:nvPr/>
        </p:nvSpPr>
        <p:spPr>
          <a:xfrm rot="0" flipH="false" flipV="false">
            <a:off x="1206500" y="4343400"/>
            <a:ext cx="2222500" cy="5842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加强沟通陪伴</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耐心倾听顾虑，缓解孤独感</a:t>
            </a:r>
            <a:endParaRPr lang="en-US" sz="1100"/>
          </a:p>
        </p:txBody>
      </p:sp>
      <p:pic>
        <p:nvPicPr>
          <p:cNvPr name="Picture 12" id="12"/>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3492500" y="4381500"/>
            <a:ext cx="203200" cy="203200"/>
          </a:xfrm>
          <a:prstGeom prst="rect">
            <a:avLst/>
          </a:prstGeom>
        </p:spPr>
      </p:pic>
      <p:sp>
        <p:nvSpPr>
          <p:cNvPr name="AutoShape 13" id="13"/>
          <p:cNvSpPr/>
          <p:nvPr/>
        </p:nvSpPr>
        <p:spPr>
          <a:xfrm rot="0" flipH="false" flipV="false">
            <a:off x="3746500" y="4343400"/>
            <a:ext cx="2222500" cy="5842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转移注意力</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参与园艺、书法等轻松活动</a:t>
            </a:r>
            <a:endParaRPr lang="en-US" sz="1100"/>
          </a:p>
        </p:txBody>
      </p:sp>
      <p:pic>
        <p:nvPicPr>
          <p:cNvPr name="Picture 14" id="14"/>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952500" y="5207000"/>
            <a:ext cx="203200" cy="203200"/>
          </a:xfrm>
          <a:prstGeom prst="rect">
            <a:avLst/>
          </a:prstGeom>
        </p:spPr>
      </p:pic>
      <p:sp>
        <p:nvSpPr>
          <p:cNvPr name="AutoShape 15" id="15"/>
          <p:cNvSpPr/>
          <p:nvPr/>
        </p:nvSpPr>
        <p:spPr>
          <a:xfrm rot="0" flipH="false" flipV="false">
            <a:off x="1206500" y="5168900"/>
            <a:ext cx="2222500" cy="5842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健康知识宣教</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普及疾病知识，消除恐惧感</a:t>
            </a:r>
            <a:endParaRPr lang="en-US" sz="1100"/>
          </a:p>
        </p:txBody>
      </p:sp>
      <p:pic>
        <p:nvPicPr>
          <p:cNvPr name="Picture 16" id="16"/>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0" flipH="false" flipV="false">
            <a:off x="3492500" y="5207000"/>
            <a:ext cx="203200" cy="203200"/>
          </a:xfrm>
          <a:prstGeom prst="rect">
            <a:avLst/>
          </a:prstGeom>
        </p:spPr>
      </p:pic>
      <p:sp>
        <p:nvSpPr>
          <p:cNvPr name="AutoShape 17" id="17"/>
          <p:cNvSpPr/>
          <p:nvPr/>
        </p:nvSpPr>
        <p:spPr>
          <a:xfrm rot="0" flipH="false" flipV="false">
            <a:off x="3746500" y="5168900"/>
            <a:ext cx="2222500" cy="5842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教授放松技巧</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学习深呼吸、肌肉渐进放松</a:t>
            </a:r>
            <a:endParaRPr lang="en-US" sz="1100"/>
          </a:p>
        </p:txBody>
      </p:sp>
      <p:sp>
        <p:nvSpPr>
          <p:cNvPr name="AutoShape 18" id="18"/>
          <p:cNvSpPr/>
          <p:nvPr/>
        </p:nvSpPr>
        <p:spPr>
          <a:xfrm rot="0" flipH="false" flipV="false">
            <a:off x="6223000" y="1524000"/>
            <a:ext cx="5207000" cy="4699000"/>
          </a:xfrm>
          <a:prstGeom prst="roundRect">
            <a:avLst>
              <a:gd name="adj" fmla="val 0"/>
            </a:avLst>
          </a:prstGeom>
          <a:solidFill>
            <a:srgbClr val="FFFFFF">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9" id="19"/>
          <p:cNvPicPr>
            <a:picLocks noChangeAspect="true"/>
          </p:cNvPicPr>
          <p:nvPr/>
        </p:nvPicPr>
        <p:blipFill>
          <a:blip r:embed="rId12"/>
          <a:srcRect l="4761" r="4761" t="0" b="0"/>
          <a:stretch>
            <a:fillRect/>
          </a:stretch>
        </p:blipFill>
        <p:spPr>
          <a:xfrm rot="0" flipH="false" flipV="false">
            <a:off x="6413500" y="1714500"/>
            <a:ext cx="2413000" cy="1778000"/>
          </a:xfrm>
          <a:prstGeom prst="roundRect">
            <a:avLst>
              <a:gd name="adj" fmla="val 7142"/>
            </a:avLst>
          </a:prstGeom>
          <a:noFill/>
          <a:ln w="25400" cmpd="sng" cap="flat">
            <a:noFill/>
            <a:prstDash val="solid"/>
            <a:round/>
          </a:ln>
        </p:spPr>
      </p:pic>
      <p:sp>
        <p:nvSpPr>
          <p:cNvPr name="AutoShape 20" id="20"/>
          <p:cNvSpPr/>
          <p:nvPr/>
        </p:nvSpPr>
        <p:spPr>
          <a:xfrm rot="0" flipH="false" flipV="false">
            <a:off x="9017000" y="1714500"/>
            <a:ext cx="23495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老年抑郁症</a:t>
            </a:r>
            <a:endParaRPr lang="en-US" sz="1100"/>
          </a:p>
        </p:txBody>
      </p:sp>
      <p:sp>
        <p:nvSpPr>
          <p:cNvPr name="AutoShape 21" id="21"/>
          <p:cNvSpPr/>
          <p:nvPr/>
        </p:nvSpPr>
        <p:spPr>
          <a:xfrm rot="0" flipH="false" flipV="false">
            <a:off x="9017000" y="2222500"/>
            <a:ext cx="23495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核心为显著而持久的心境低落，丧失愉悦感。伴随思维迟缓、意志活动减退，严重者有自杀风险。</a:t>
            </a:r>
            <a:endParaRPr lang="en-US" sz="1100"/>
          </a:p>
        </p:txBody>
      </p:sp>
      <p:cxnSp>
        <p:nvCxnSpPr>
          <p:cNvPr name="Connector 22" id="22"/>
          <p:cNvCxnSpPr/>
          <p:nvPr/>
        </p:nvCxnSpPr>
        <p:spPr>
          <a:xfrm rot="-9046" flipH="false" flipV="false">
            <a:off x="6413508" y="3676650"/>
            <a:ext cx="4826000" cy="12700"/>
          </a:xfrm>
          <a:prstGeom prst="straightConnector1">
            <a:avLst/>
          </a:prstGeom>
          <a:solidFill>
            <a:srgbClr val="DEE0E3">
              <a:alpha val="100000"/>
            </a:srgbClr>
          </a:solidFill>
          <a:ln w="12700" cmpd="sng" cap="flat">
            <a:solidFill>
              <a:srgbClr val="F97316">
                <a:alpha val="20000"/>
              </a:srgbClr>
            </a:solidFill>
            <a:prstDash val="dash"/>
            <a:round/>
            <a:headEnd type="none" w="med" len="med"/>
            <a:tailEnd type="none" w="med" len="med"/>
          </a:ln>
        </p:spPr>
      </p:cxnSp>
      <p:sp>
        <p:nvSpPr>
          <p:cNvPr name="AutoShape 23" id="23"/>
          <p:cNvSpPr/>
          <p:nvPr/>
        </p:nvSpPr>
        <p:spPr>
          <a:xfrm rot="0" flipH="false" flipV="false">
            <a:off x="6413500" y="3873500"/>
            <a:ext cx="4826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关键心理护理策略</a:t>
            </a:r>
            <a:endParaRPr lang="en-US" sz="1100"/>
          </a:p>
        </p:txBody>
      </p:sp>
      <p:pic>
        <p:nvPicPr>
          <p:cNvPr name="Picture 24" id="24"/>
          <p:cNvPicPr>
            <a:picLocks noChangeAspect="true"/>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0" flipH="false" flipV="false">
            <a:off x="6413500" y="4381500"/>
            <a:ext cx="203200" cy="203200"/>
          </a:xfrm>
          <a:prstGeom prst="rect">
            <a:avLst/>
          </a:prstGeom>
        </p:spPr>
      </p:pic>
      <p:sp>
        <p:nvSpPr>
          <p:cNvPr name="AutoShape 25" id="25"/>
          <p:cNvSpPr/>
          <p:nvPr/>
        </p:nvSpPr>
        <p:spPr>
          <a:xfrm rot="0" flipH="false" flipV="false">
            <a:off x="6667500" y="4343400"/>
            <a:ext cx="2222500" cy="5842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倾听与情感支持</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给予充分共情，避免评判</a:t>
            </a:r>
            <a:endParaRPr lang="en-US" sz="1100"/>
          </a:p>
        </p:txBody>
      </p:sp>
      <p:pic>
        <p:nvPicPr>
          <p:cNvPr name="Picture 26" id="26"/>
          <p:cNvPicPr>
            <a:picLocks noChangeAspect="true"/>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rot="0" flipH="false" flipV="false">
            <a:off x="8953500" y="4381500"/>
            <a:ext cx="203200" cy="203200"/>
          </a:xfrm>
          <a:prstGeom prst="rect">
            <a:avLst/>
          </a:prstGeom>
        </p:spPr>
      </p:pic>
      <p:sp>
        <p:nvSpPr>
          <p:cNvPr name="AutoShape 27" id="27"/>
          <p:cNvSpPr/>
          <p:nvPr/>
        </p:nvSpPr>
        <p:spPr>
          <a:xfrm rot="0" flipH="false" flipV="false">
            <a:off x="9207500" y="4343400"/>
            <a:ext cx="2222500" cy="5842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重建社交联结</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鼓励参与社区，走出封闭</a:t>
            </a:r>
            <a:endParaRPr lang="en-US" sz="1100"/>
          </a:p>
        </p:txBody>
      </p:sp>
      <p:pic>
        <p:nvPicPr>
          <p:cNvPr name="Picture 28" id="28"/>
          <p:cNvPicPr>
            <a:picLocks noChangeAspect="true"/>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rot="0" flipH="false" flipV="false">
            <a:off x="6413500" y="5207000"/>
            <a:ext cx="203200" cy="203200"/>
          </a:xfrm>
          <a:prstGeom prst="rect">
            <a:avLst/>
          </a:prstGeom>
        </p:spPr>
      </p:pic>
      <p:sp>
        <p:nvSpPr>
          <p:cNvPr name="AutoShape 29" id="29"/>
          <p:cNvSpPr/>
          <p:nvPr/>
        </p:nvSpPr>
        <p:spPr>
          <a:xfrm rot="0" flipH="false" flipV="false">
            <a:off x="6667500" y="5168900"/>
            <a:ext cx="2222500" cy="5842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环境与安全保障</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消除隐患，密切观察情绪</a:t>
            </a:r>
            <a:endParaRPr lang="en-US" sz="1100"/>
          </a:p>
        </p:txBody>
      </p:sp>
      <p:pic>
        <p:nvPicPr>
          <p:cNvPr name="Picture 30" id="30"/>
          <p:cNvPicPr>
            <a:picLocks noChangeAspect="true"/>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rot="0" flipH="false" flipV="false">
            <a:off x="8953500" y="5207000"/>
            <a:ext cx="203200" cy="203200"/>
          </a:xfrm>
          <a:prstGeom prst="rect">
            <a:avLst/>
          </a:prstGeom>
        </p:spPr>
      </p:pic>
      <p:sp>
        <p:nvSpPr>
          <p:cNvPr name="AutoShape 31" id="31"/>
          <p:cNvSpPr/>
          <p:nvPr/>
        </p:nvSpPr>
        <p:spPr>
          <a:xfrm rot="0" flipH="false" flipV="false">
            <a:off x="9207500" y="5168900"/>
            <a:ext cx="2222500" cy="5842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遵医嘱规范治疗</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监督按时服药，定期复诊</a:t>
            </a:r>
            <a:endParaRPr lang="en-US" sz="1100"/>
          </a:p>
        </p:txBody>
      </p:sp>
    </p:spTree>
  </p:cSld>
  <p:clrMapOvr>
    <a:masterClrMapping/>
  </p:clrMapOvr>
</p:sld>
</file>

<file path=ppt/slides/slide46.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常见心理障碍：认知症与睡眠障碍</a:t>
            </a:r>
            <a:endParaRPr lang="en-US" sz="1100"/>
          </a:p>
        </p:txBody>
      </p:sp>
      <p:sp>
        <p:nvSpPr>
          <p:cNvPr name="AutoShape 4" id="4"/>
          <p:cNvSpPr/>
          <p:nvPr/>
        </p:nvSpPr>
        <p:spPr>
          <a:xfrm rot="0" flipH="false" flipV="false">
            <a:off x="762000" y="1524000"/>
            <a:ext cx="5270500" cy="4826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952500" y="1714500"/>
            <a:ext cx="48895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01 老年认知症（老年痴呆）</a:t>
            </a:r>
            <a:endParaRPr lang="en-US" sz="1100"/>
          </a:p>
        </p:txBody>
      </p:sp>
      <p:pic>
        <p:nvPicPr>
          <p:cNvPr name="Picture 6" id="6"/>
          <p:cNvPicPr>
            <a:picLocks noChangeAspect="true"/>
          </p:cNvPicPr>
          <p:nvPr/>
        </p:nvPicPr>
        <p:blipFill>
          <a:blip r:embed="rId3"/>
          <a:srcRect l="12539" r="12539" t="0" b="0"/>
          <a:stretch>
            <a:fillRect/>
          </a:stretch>
        </p:blipFill>
        <p:spPr>
          <a:xfrm rot="0" flipH="false" flipV="false">
            <a:off x="952500" y="2349500"/>
            <a:ext cx="4889500" cy="1397000"/>
          </a:xfrm>
          <a:prstGeom prst="rect">
            <a:avLst/>
          </a:prstGeom>
          <a:noFill/>
          <a:ln w="12700" cmpd="sng" cap="flat">
            <a:solidFill>
              <a:srgbClr val="E5E7EB">
                <a:alpha val="100000"/>
              </a:srgbClr>
            </a:solidFill>
            <a:prstDash val="solid"/>
            <a:round/>
          </a:ln>
        </p:spPr>
      </p:pic>
      <p:sp>
        <p:nvSpPr>
          <p:cNvPr name="AutoShape 7" id="7"/>
          <p:cNvSpPr/>
          <p:nvPr/>
        </p:nvSpPr>
        <p:spPr>
          <a:xfrm rot="0" flipH="false" flipV="false">
            <a:off x="952500" y="3937000"/>
            <a:ext cx="48895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374151"/>
                </a:solidFill>
                <a:latin typeface="Noto Sans SC"/>
                <a:ea typeface="Noto Sans SC"/>
                <a:cs typeface="Noto Sans SC"/>
                <a:sym typeface="Noto Sans SC"/>
              </a:rPr>
              <a:t>⚠️ 早期危险信号</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400">
                <a:solidFill>
                  <a:srgbClr val="4B5563"/>
                </a:solidFill>
                <a:latin typeface="Noto Sans SC"/>
                <a:ea typeface="Noto Sans SC"/>
                <a:cs typeface="Noto Sans SC"/>
                <a:sym typeface="Noto Sans SC"/>
              </a:rPr>
              <a:t>记忆力显著减退、日常事务处理困难、语言表达障碍、计算能力下降及定向力模糊，是疾病的典型前驱表现。</a:t>
            </a:r>
          </a:p>
        </p:txBody>
      </p:sp>
      <p:sp>
        <p:nvSpPr>
          <p:cNvPr name="AutoShape 8" id="8"/>
          <p:cNvSpPr/>
          <p:nvPr/>
        </p:nvSpPr>
        <p:spPr>
          <a:xfrm rot="0" flipH="false" flipV="false">
            <a:off x="952500" y="5016500"/>
            <a:ext cx="48895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374151"/>
                </a:solidFill>
                <a:latin typeface="Noto Sans SC"/>
                <a:ea typeface="Noto Sans SC"/>
                <a:cs typeface="Noto Sans SC"/>
                <a:sym typeface="Noto Sans SC"/>
              </a:rPr>
              <a:t>❤️ 全维照护体系</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400">
                <a:solidFill>
                  <a:srgbClr val="4B5563"/>
                </a:solidFill>
                <a:latin typeface="Noto Sans SC"/>
                <a:ea typeface="Noto Sans SC"/>
                <a:cs typeface="Noto Sans SC"/>
                <a:sym typeface="Noto Sans SC"/>
              </a:rPr>
              <a:t>建立包含生活照料、精准用药、认知康复训练的综合方案；同时强化居家安全防护，辅以专业心理疏导，全方位守护长者身心健康。</a:t>
            </a:r>
          </a:p>
        </p:txBody>
      </p:sp>
      <p:sp>
        <p:nvSpPr>
          <p:cNvPr name="AutoShape 9" id="9"/>
          <p:cNvSpPr/>
          <p:nvPr/>
        </p:nvSpPr>
        <p:spPr>
          <a:xfrm rot="0" flipH="false" flipV="false">
            <a:off x="6159500" y="1524000"/>
            <a:ext cx="5270500" cy="4826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6350000" y="1714500"/>
            <a:ext cx="48895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02 老年睡眠障碍</a:t>
            </a:r>
            <a:endParaRPr lang="en-US" sz="1100"/>
          </a:p>
        </p:txBody>
      </p:sp>
      <p:pic>
        <p:nvPicPr>
          <p:cNvPr name="Picture 11" id="11"/>
          <p:cNvPicPr>
            <a:picLocks noChangeAspect="true"/>
          </p:cNvPicPr>
          <p:nvPr/>
        </p:nvPicPr>
        <p:blipFill>
          <a:blip r:embed="rId4"/>
          <a:srcRect l="0" r="0" t="24603" b="24603"/>
          <a:stretch>
            <a:fillRect/>
          </a:stretch>
        </p:blipFill>
        <p:spPr>
          <a:xfrm rot="0" flipH="false" flipV="false">
            <a:off x="6350000" y="2349500"/>
            <a:ext cx="4889500" cy="1397000"/>
          </a:xfrm>
          <a:prstGeom prst="rect">
            <a:avLst/>
          </a:prstGeom>
          <a:noFill/>
          <a:ln w="12700" cmpd="sng" cap="flat">
            <a:solidFill>
              <a:srgbClr val="E5E7EB">
                <a:alpha val="100000"/>
              </a:srgbClr>
            </a:solidFill>
            <a:prstDash val="solid"/>
            <a:round/>
          </a:ln>
        </p:spPr>
      </p:pic>
      <p:sp>
        <p:nvSpPr>
          <p:cNvPr name="AutoShape 12" id="12"/>
          <p:cNvSpPr/>
          <p:nvPr/>
        </p:nvSpPr>
        <p:spPr>
          <a:xfrm rot="0" flipH="false" flipV="false">
            <a:off x="6350000" y="3937000"/>
            <a:ext cx="48895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374151"/>
                </a:solidFill>
                <a:latin typeface="Noto Sans SC"/>
                <a:ea typeface="Noto Sans SC"/>
                <a:cs typeface="Noto Sans SC"/>
                <a:sym typeface="Noto Sans SC"/>
              </a:rPr>
              <a:t>😴 典型症状表现</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400">
                <a:solidFill>
                  <a:srgbClr val="4B5563"/>
                </a:solidFill>
                <a:latin typeface="Noto Sans SC"/>
                <a:ea typeface="Noto Sans SC"/>
                <a:cs typeface="Noto Sans SC"/>
                <a:sym typeface="Noto Sans SC"/>
              </a:rPr>
              <a:t>主要表现为入睡困难、夜间频繁觉醒、早醒且难以再次入睡；常伴随日间困倦乏力、注意力不集中及情绪烦躁等问题。</a:t>
            </a:r>
          </a:p>
        </p:txBody>
      </p:sp>
      <p:sp>
        <p:nvSpPr>
          <p:cNvPr name="AutoShape 13" id="13"/>
          <p:cNvSpPr/>
          <p:nvPr/>
        </p:nvSpPr>
        <p:spPr>
          <a:xfrm rot="0" flipH="false" flipV="false">
            <a:off x="6350000" y="5016500"/>
            <a:ext cx="48895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374151"/>
                </a:solidFill>
                <a:latin typeface="Noto Sans SC"/>
                <a:ea typeface="Noto Sans SC"/>
                <a:cs typeface="Noto Sans SC"/>
                <a:sym typeface="Noto Sans SC"/>
              </a:rPr>
              <a:t>🌙 科学干预策略</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400">
                <a:solidFill>
                  <a:srgbClr val="4B5563"/>
                </a:solidFill>
                <a:latin typeface="Noto Sans SC"/>
                <a:ea typeface="Noto Sans SC"/>
                <a:cs typeface="Noto Sans SC"/>
                <a:sym typeface="Noto Sans SC"/>
              </a:rPr>
              <a:t>首先排查并消除躯体或心理诱因；通过睡眠卫生宣教改善认知，配合睡眠限制、刺激控制等行为疗法，帮助重建规律的睡眠节律。</a:t>
            </a:r>
          </a:p>
        </p:txBody>
      </p:sp>
    </p:spTree>
  </p:cSld>
  <p:clrMapOvr>
    <a:masterClrMapping/>
  </p:clrMapOvr>
</p:sld>
</file>

<file path=ppt/slides/slide47.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模块四：老年常见心理障碍护理与特殊老人护理</a:t>
            </a:r>
            <a:endParaRPr lang="en-US" sz="1100"/>
          </a:p>
        </p:txBody>
      </p:sp>
      <p:sp>
        <p:nvSpPr>
          <p:cNvPr name="AutoShape 4" id="4"/>
          <p:cNvSpPr/>
          <p:nvPr/>
        </p:nvSpPr>
        <p:spPr>
          <a:xfrm rot="0" flipH="false" flipV="false">
            <a:off x="762000" y="2032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项目6：老年常见心理障碍护理</a:t>
            </a:r>
            <a:endParaRPr lang="en-US" sz="1100"/>
          </a:p>
        </p:txBody>
      </p:sp>
      <p:sp>
        <p:nvSpPr>
          <p:cNvPr name="AutoShape 5" id="5"/>
          <p:cNvSpPr/>
          <p:nvPr/>
        </p:nvSpPr>
        <p:spPr>
          <a:xfrm rot="0" flipH="false" flipV="false">
            <a:off x="762000" y="3302000"/>
            <a:ext cx="3378200" cy="2413000"/>
          </a:xfrm>
          <a:prstGeom prst="roundRect">
            <a:avLst>
              <a:gd name="adj" fmla="val 0"/>
            </a:avLst>
          </a:prstGeom>
          <a:solidFill>
            <a:srgbClr val="FFF7ED">
              <a:alpha val="8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3556000"/>
            <a:ext cx="406400" cy="406400"/>
          </a:xfrm>
          <a:prstGeom prst="rect">
            <a:avLst/>
          </a:prstGeom>
        </p:spPr>
      </p:pic>
      <p:sp>
        <p:nvSpPr>
          <p:cNvPr name="AutoShape 7" id="7"/>
          <p:cNvSpPr/>
          <p:nvPr/>
        </p:nvSpPr>
        <p:spPr>
          <a:xfrm rot="0" flipH="false" flipV="false">
            <a:off x="1524000" y="3581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认知识别与疏导</a:t>
            </a:r>
            <a:endParaRPr lang="en-US" sz="1100"/>
          </a:p>
        </p:txBody>
      </p:sp>
      <p:sp>
        <p:nvSpPr>
          <p:cNvPr name="AutoShape 8" id="8"/>
          <p:cNvSpPr/>
          <p:nvPr/>
        </p:nvSpPr>
        <p:spPr>
          <a:xfrm rot="0" flipH="false" flipV="false">
            <a:off x="1016000" y="41910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敏锐捕捉焦虑、抑郁及认知障碍的早期信号。通过耐心倾听与正向沟通，建立信任的护患联结，帮助老人缓解内心的混乱与不安，重塑心理安全感。</a:t>
            </a:r>
            <a:endParaRPr lang="en-US" sz="1100"/>
          </a:p>
        </p:txBody>
      </p:sp>
      <p:sp>
        <p:nvSpPr>
          <p:cNvPr name="AutoShape 9" id="9"/>
          <p:cNvSpPr/>
          <p:nvPr/>
        </p:nvSpPr>
        <p:spPr>
          <a:xfrm rot="0" flipH="false" flipV="false">
            <a:off x="4406900" y="3302000"/>
            <a:ext cx="3378200" cy="2413000"/>
          </a:xfrm>
          <a:prstGeom prst="roundRect">
            <a:avLst>
              <a:gd name="adj" fmla="val 0"/>
            </a:avLst>
          </a:prstGeom>
          <a:solidFill>
            <a:srgbClr val="FFF7ED">
              <a:alpha val="8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3556000"/>
            <a:ext cx="406400" cy="406400"/>
          </a:xfrm>
          <a:prstGeom prst="rect">
            <a:avLst/>
          </a:prstGeom>
        </p:spPr>
      </p:pic>
      <p:sp>
        <p:nvSpPr>
          <p:cNvPr name="AutoShape 11" id="11"/>
          <p:cNvSpPr/>
          <p:nvPr/>
        </p:nvSpPr>
        <p:spPr>
          <a:xfrm rot="0" flipH="false" flipV="false">
            <a:off x="5168900" y="3581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情感陪伴与慰藉</a:t>
            </a:r>
            <a:endParaRPr lang="en-US" sz="1100"/>
          </a:p>
        </p:txBody>
      </p:sp>
      <p:sp>
        <p:nvSpPr>
          <p:cNvPr name="AutoShape 12" id="12"/>
          <p:cNvSpPr/>
          <p:nvPr/>
        </p:nvSpPr>
        <p:spPr>
          <a:xfrm rot="0" flipH="false" flipV="false">
            <a:off x="4660900" y="41910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关注老人的情感需求，给予及时的回应与陪伴，化解孤独感与被疏离感。以尊重、温和的态度传递人文关怀，让照护充满温度，滋养老人的心灵。</a:t>
            </a:r>
            <a:endParaRPr lang="en-US" sz="1100"/>
          </a:p>
        </p:txBody>
      </p:sp>
      <p:sp>
        <p:nvSpPr>
          <p:cNvPr name="AutoShape 13" id="13"/>
          <p:cNvSpPr/>
          <p:nvPr/>
        </p:nvSpPr>
        <p:spPr>
          <a:xfrm rot="0" flipH="false" flipV="false">
            <a:off x="8051800" y="3302000"/>
            <a:ext cx="3378200" cy="2413000"/>
          </a:xfrm>
          <a:prstGeom prst="roundRect">
            <a:avLst>
              <a:gd name="adj" fmla="val 0"/>
            </a:avLst>
          </a:prstGeom>
          <a:solidFill>
            <a:srgbClr val="FFF7ED">
              <a:alpha val="8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3556000"/>
            <a:ext cx="406400" cy="406400"/>
          </a:xfrm>
          <a:prstGeom prst="rect">
            <a:avLst/>
          </a:prstGeom>
        </p:spPr>
      </p:pic>
      <p:sp>
        <p:nvSpPr>
          <p:cNvPr name="AutoShape 15" id="15"/>
          <p:cNvSpPr/>
          <p:nvPr/>
        </p:nvSpPr>
        <p:spPr>
          <a:xfrm rot="0" flipH="false" flipV="false">
            <a:off x="8813800" y="3581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环境营造与生活调适</a:t>
            </a:r>
            <a:endParaRPr lang="en-US" sz="1100"/>
          </a:p>
        </p:txBody>
      </p:sp>
      <p:sp>
        <p:nvSpPr>
          <p:cNvPr name="AutoShape 16" id="16"/>
          <p:cNvSpPr/>
          <p:nvPr/>
        </p:nvSpPr>
        <p:spPr>
          <a:xfrm rot="0" flipH="false" flipV="false">
            <a:off x="8305800" y="41910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打造安全、整洁且充满生活气息的居住环境，协助建立规律的作息与饮食。鼓励适度的社交与趣味活动，帮助老人重建生活掌控感，找回生命的价值与活力。</a:t>
            </a:r>
            <a:endParaRPr lang="en-US" sz="1100"/>
          </a:p>
        </p:txBody>
      </p:sp>
      <p:sp>
        <p:nvSpPr>
          <p:cNvPr name="AutoShape 17" id="17"/>
          <p:cNvSpPr/>
          <p:nvPr/>
        </p:nvSpPr>
        <p:spPr>
          <a:xfrm rot="0" flipH="false" flipV="false">
            <a:off x="762000" y="5969000"/>
            <a:ext cx="10668000" cy="508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500">
                <a:solidFill>
                  <a:srgbClr val="F97316"/>
                </a:solidFill>
                <a:latin typeface="Noto Sans SC"/>
                <a:ea typeface="Noto Sans SC"/>
                <a:cs typeface="Noto Sans SC"/>
                <a:sym typeface="Noto Sans SC"/>
              </a:rPr>
              <a:t>“用心守护每一位长者的心灵健康，是老年护理中最温暖且不可替代的责任。”</a:t>
            </a:r>
            <a:endParaRPr lang="en-US" sz="1100"/>
          </a:p>
        </p:txBody>
      </p:sp>
    </p:spTree>
  </p:cSld>
  <p:clrMapOvr>
    <a:masterClrMapping/>
  </p:clrMapOvr>
</p:sld>
</file>

<file path=ppt/slides/slide48.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挥之不去的担忧：老年焦虑症</a:t>
            </a:r>
            <a:endParaRPr lang="en-US" sz="1100"/>
          </a:p>
        </p:txBody>
      </p:sp>
      <p:sp>
        <p:nvSpPr>
          <p:cNvPr name="AutoShape 4" id="4"/>
          <p:cNvSpPr/>
          <p:nvPr/>
        </p:nvSpPr>
        <p:spPr>
          <a:xfrm rot="0" flipH="false" flipV="false">
            <a:off x="762000" y="2159000"/>
            <a:ext cx="3429000" cy="2921000"/>
          </a:xfrm>
          <a:prstGeom prst="roundRect">
            <a:avLst>
              <a:gd name="adj" fmla="val 0"/>
            </a:avLst>
          </a:prstGeom>
          <a:solidFill>
            <a:srgbClr val="FFFBEB">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413000"/>
            <a:ext cx="406400" cy="406400"/>
          </a:xfrm>
          <a:prstGeom prst="rect">
            <a:avLst/>
          </a:prstGeom>
        </p:spPr>
      </p:pic>
      <p:sp>
        <p:nvSpPr>
          <p:cNvPr name="AutoShape 6" id="6"/>
          <p:cNvSpPr/>
          <p:nvPr/>
        </p:nvSpPr>
        <p:spPr>
          <a:xfrm rot="0" flipH="false" flipV="false">
            <a:off x="1524000" y="2413000"/>
            <a:ext cx="2540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核心心理特征</a:t>
            </a:r>
            <a:endParaRPr lang="en-US" sz="1100"/>
          </a:p>
        </p:txBody>
      </p:sp>
      <p:sp>
        <p:nvSpPr>
          <p:cNvPr name="AutoShape 7" id="7"/>
          <p:cNvSpPr/>
          <p:nvPr/>
        </p:nvSpPr>
        <p:spPr>
          <a:xfrm rot="0" flipH="false" flipV="false">
            <a:off x="1016000" y="3048000"/>
            <a:ext cx="2921000" cy="1841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表现为持续的、无明确对象的过度担忧，常伴随坐立不安、心悸等躯体化症状。老人会因此对日常社交与活动失去兴趣，逐渐陷入自我封闭，仿佛心头压着一块难以卸下的石头。</a:t>
            </a:r>
            <a:endParaRPr lang="en-US" sz="1100"/>
          </a:p>
        </p:txBody>
      </p:sp>
      <p:sp>
        <p:nvSpPr>
          <p:cNvPr name="AutoShape 8" id="8"/>
          <p:cNvSpPr/>
          <p:nvPr/>
        </p:nvSpPr>
        <p:spPr>
          <a:xfrm rot="0" flipH="false" flipV="false">
            <a:off x="4381500" y="2159000"/>
            <a:ext cx="3429000" cy="2921000"/>
          </a:xfrm>
          <a:prstGeom prst="roundRect">
            <a:avLst>
              <a:gd name="adj" fmla="val 0"/>
            </a:avLst>
          </a:prstGeom>
          <a:solidFill>
            <a:srgbClr val="FFFBEB">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35500" y="2413000"/>
            <a:ext cx="406400" cy="406400"/>
          </a:xfrm>
          <a:prstGeom prst="rect">
            <a:avLst/>
          </a:prstGeom>
        </p:spPr>
      </p:pic>
      <p:sp>
        <p:nvSpPr>
          <p:cNvPr name="AutoShape 10" id="10"/>
          <p:cNvSpPr/>
          <p:nvPr/>
        </p:nvSpPr>
        <p:spPr>
          <a:xfrm rot="0" flipH="false" flipV="false">
            <a:off x="5143500" y="2413000"/>
            <a:ext cx="2540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典型情绪表现</a:t>
            </a:r>
            <a:endParaRPr lang="en-US" sz="1100"/>
          </a:p>
        </p:txBody>
      </p:sp>
      <p:sp>
        <p:nvSpPr>
          <p:cNvPr name="AutoShape 11" id="11"/>
          <p:cNvSpPr/>
          <p:nvPr/>
        </p:nvSpPr>
        <p:spPr>
          <a:xfrm rot="0" flipH="false" flipV="false">
            <a:off x="4635500" y="3048000"/>
            <a:ext cx="2921000" cy="1841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情绪极易波动，常被紧张、恐惧和烦躁笼罩。老人会对未来的不确定性过度放大，反复预想最坏的结果，陷入无法自控的焦虑思维，进而导致入睡困难、早醒等睡眠障碍，形成恶性循环。</a:t>
            </a:r>
            <a:endParaRPr lang="en-US" sz="1100"/>
          </a:p>
        </p:txBody>
      </p:sp>
      <p:sp>
        <p:nvSpPr>
          <p:cNvPr name="AutoShape 12" id="12"/>
          <p:cNvSpPr/>
          <p:nvPr/>
        </p:nvSpPr>
        <p:spPr>
          <a:xfrm rot="0" flipH="false" flipV="false">
            <a:off x="8001000" y="2159000"/>
            <a:ext cx="3429000" cy="2921000"/>
          </a:xfrm>
          <a:prstGeom prst="roundRect">
            <a:avLst>
              <a:gd name="adj" fmla="val 0"/>
            </a:avLst>
          </a:prstGeom>
          <a:solidFill>
            <a:srgbClr val="FFFBEB">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55000" y="2413000"/>
            <a:ext cx="406400" cy="406400"/>
          </a:xfrm>
          <a:prstGeom prst="rect">
            <a:avLst/>
          </a:prstGeom>
        </p:spPr>
      </p:pic>
      <p:sp>
        <p:nvSpPr>
          <p:cNvPr name="AutoShape 14" id="14"/>
          <p:cNvSpPr/>
          <p:nvPr/>
        </p:nvSpPr>
        <p:spPr>
          <a:xfrm rot="0" flipH="false" flipV="false">
            <a:off x="8763000" y="2413000"/>
            <a:ext cx="2540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心理护理关键</a:t>
            </a:r>
            <a:endParaRPr lang="en-US" sz="1100"/>
          </a:p>
        </p:txBody>
      </p:sp>
      <p:sp>
        <p:nvSpPr>
          <p:cNvPr name="AutoShape 15" id="15"/>
          <p:cNvSpPr/>
          <p:nvPr/>
        </p:nvSpPr>
        <p:spPr>
          <a:xfrm rot="0" flipH="false" flipV="false">
            <a:off x="8255000" y="3048000"/>
            <a:ext cx="2921000" cy="1841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拒绝否定与说教，首要建立“安全的倾听空间”，让老人感到被理解和接纳。通过耐心的陪伴与温和的情绪疏导，帮助其降低过度警觉，引导他们将注意力从对未来的恐惧转移到当下的生活点滴中。</a:t>
            </a:r>
            <a:endParaRPr lang="en-US" sz="1100"/>
          </a:p>
        </p:txBody>
      </p:sp>
      <p:sp>
        <p:nvSpPr>
          <p:cNvPr name="AutoShape 16" id="16"/>
          <p:cNvSpPr/>
          <p:nvPr/>
        </p:nvSpPr>
        <p:spPr>
          <a:xfrm rot="0" flipH="false" flipV="false">
            <a:off x="762000" y="5461000"/>
            <a:ext cx="10668000" cy="762000"/>
          </a:xfrm>
          <a:prstGeom prst="roundRect">
            <a:avLst>
              <a:gd name="adj" fmla="val 0"/>
            </a:avLst>
          </a:prstGeom>
          <a:solidFill>
            <a:srgbClr val="F97316">
              <a:alpha val="8000"/>
            </a:srgbClr>
          </a:solidFill>
          <a:ln cmpd="sng" cap="flat">
            <a:solidFill>
              <a:srgbClr val="E05C00">
                <a:alpha val="8000"/>
              </a:srgbClr>
            </a:solid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889000" y="5651500"/>
            <a:ext cx="10414000" cy="508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500">
                <a:solidFill>
                  <a:srgbClr val="C2410C"/>
                </a:solidFill>
                <a:latin typeface="Noto Sans SC"/>
                <a:ea typeface="Noto Sans SC"/>
                <a:cs typeface="Noto Sans SC"/>
                <a:sym typeface="Noto Sans SC"/>
              </a:rPr>
              <a:t>“接纳老人的情绪，而非急于纠正；陪伴他们的不安，而非独自面对 —— 这是守护晚年心理健康的第一步。”</a:t>
            </a:r>
            <a:endParaRPr lang="en-US" sz="1100"/>
          </a:p>
        </p:txBody>
      </p:sp>
    </p:spTree>
  </p:cSld>
  <p:clrMapOvr>
    <a:masterClrMapping/>
  </p:clrMapOvr>
</p:sld>
</file>

<file path=ppt/slides/slide49.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认识老年焦虑症</a:t>
            </a:r>
            <a:endParaRPr lang="en-US" sz="1100"/>
          </a:p>
        </p:txBody>
      </p:sp>
      <p:pic>
        <p:nvPicPr>
          <p:cNvPr name="Picture 4" id="4"/>
          <p:cNvPicPr>
            <a:picLocks noChangeAspect="true"/>
          </p:cNvPicPr>
          <p:nvPr/>
        </p:nvPicPr>
        <p:blipFill>
          <a:blip r:embed="rId3"/>
          <a:srcRect l="0" r="0" t="46" b="46"/>
          <a:stretch>
            <a:fillRect/>
          </a:stretch>
        </p:blipFill>
        <p:spPr>
          <a:xfrm rot="0" flipH="false" flipV="false">
            <a:off x="762000" y="1968500"/>
            <a:ext cx="4064000" cy="2705100"/>
          </a:xfrm>
          <a:prstGeom prst="roundRect">
            <a:avLst>
              <a:gd name="adj" fmla="val 7511"/>
            </a:avLst>
          </a:prstGeom>
          <a:noFill/>
          <a:ln w="25400" cmpd="sng" cap="flat">
            <a:noFill/>
            <a:prstDash val="solid"/>
            <a:round/>
          </a:ln>
          <a:effectLst>
            <a:outerShdw dir="2700000" dist="76200" blurRad="203200" algn="tl" rotWithShape="false">
              <a:srgbClr val="6B7280">
                <a:alpha val="15000"/>
              </a:srgbClr>
            </a:outerShdw>
          </a:effectLst>
        </p:spPr>
      </p:pic>
      <p:sp>
        <p:nvSpPr>
          <p:cNvPr name="AutoShape 5" id="5"/>
          <p:cNvSpPr/>
          <p:nvPr/>
        </p:nvSpPr>
        <p:spPr>
          <a:xfrm rot="0" flipH="false" flipV="false">
            <a:off x="762000" y="4953000"/>
            <a:ext cx="4064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焦虑并非“老糊涂”，而是老年人常见的心理困扰。它像一层无形的屏障，隔绝了老人与外界的连接，需要家人的理解与专业的帮助。</a:t>
            </a:r>
            <a:endParaRPr lang="en-US" sz="1100"/>
          </a:p>
        </p:txBody>
      </p:sp>
      <p:sp>
        <p:nvSpPr>
          <p:cNvPr name="AutoShape 6" id="6"/>
          <p:cNvSpPr/>
          <p:nvPr/>
        </p:nvSpPr>
        <p:spPr>
          <a:xfrm rot="0" flipH="false" flipV="false">
            <a:off x="5334000" y="1905000"/>
            <a:ext cx="6096000" cy="1968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5588000" y="2095500"/>
            <a:ext cx="558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真实写照：被束缚的晚年生活</a:t>
            </a:r>
            <a:endParaRPr lang="en-US" sz="1100"/>
          </a:p>
        </p:txBody>
      </p:sp>
      <p:sp>
        <p:nvSpPr>
          <p:cNvPr name="AutoShape 8" id="8"/>
          <p:cNvSpPr/>
          <p:nvPr/>
        </p:nvSpPr>
        <p:spPr>
          <a:xfrm rot="0" flipH="false" flipV="false">
            <a:off x="5588000" y="2565400"/>
            <a:ext cx="55880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65岁的陈奶奶退休后性格大变，从开朗变得孤僻。近半年来，她不敢独自上街、不敢乘坐公交，甚至见到陌生人就会紧张得手脚发抖、心跳加速。这种莫名的恐惧让她的生活圈子急剧缩小，终日活在不安之中。</a:t>
            </a:r>
            <a:endParaRPr lang="en-US" sz="1100"/>
          </a:p>
        </p:txBody>
      </p:sp>
      <p:sp>
        <p:nvSpPr>
          <p:cNvPr name="AutoShape 9" id="9"/>
          <p:cNvSpPr/>
          <p:nvPr/>
        </p:nvSpPr>
        <p:spPr>
          <a:xfrm rot="0" flipH="false" flipV="false">
            <a:off x="5334000" y="4191000"/>
            <a:ext cx="6096000" cy="1968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5588000" y="4381500"/>
            <a:ext cx="558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科学定义：不容忽视的情绪障碍</a:t>
            </a:r>
            <a:endParaRPr lang="en-US" sz="1100"/>
          </a:p>
        </p:txBody>
      </p:sp>
      <p:sp>
        <p:nvSpPr>
          <p:cNvPr name="AutoShape 11" id="11"/>
          <p:cNvSpPr/>
          <p:nvPr/>
        </p:nvSpPr>
        <p:spPr>
          <a:xfrm rot="0" flipH="false" flipV="false">
            <a:off x="5588000" y="4851400"/>
            <a:ext cx="55880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这是发生在60岁以上人群的焦虑障碍，以</a:t>
            </a:r>
            <a:r>
              <a:rPr lang="en-US" b="true" i="false" strike="noStrike" u="none" sz="1400">
                <a:solidFill>
                  <a:srgbClr val="F97316"/>
                </a:solidFill>
                <a:latin typeface="Noto Sans SC"/>
                <a:ea typeface="Noto Sans SC"/>
                <a:cs typeface="Noto Sans SC"/>
                <a:sym typeface="Noto Sans SC"/>
              </a:rPr>
              <a:t>持续的、与现实不符的过度担忧和紧张</a:t>
            </a:r>
            <a:r>
              <a:rPr lang="en-US" b="false" i="false" strike="noStrike" u="none" sz="1400">
                <a:solidFill>
                  <a:srgbClr val="374151"/>
                </a:solidFill>
                <a:latin typeface="Noto Sans SC"/>
                <a:ea typeface="Noto Sans SC"/>
                <a:cs typeface="Noto Sans SC"/>
                <a:sym typeface="Noto Sans SC"/>
              </a:rPr>
              <a:t>为核心特征。患者常伴有心悸、出汗、失眠、坐立不安等躯体症状，不仅影响心理健康，更会降低晚年的生活质量。</a:t>
            </a:r>
            <a:endParaRPr lang="en-US" sz="1100"/>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老年心理健康标准</a:t>
            </a:r>
            <a:endParaRPr lang="en-US" sz="1100"/>
          </a:p>
        </p:txBody>
      </p:sp>
      <p:sp>
        <p:nvSpPr>
          <p:cNvPr name="AutoShape 4" id="4"/>
          <p:cNvSpPr/>
          <p:nvPr/>
        </p:nvSpPr>
        <p:spPr>
          <a:xfrm rot="0" flipH="false" flipV="false">
            <a:off x="762000" y="1397000"/>
            <a:ext cx="10668000" cy="10795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952500" y="1524000"/>
            <a:ext cx="102870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老年心理健康是指老年人持续的心理完好状态，能恰当地应对生活中的压力，发挥自身潜能，积极参与社会活动，保持对生活的热爱与对自我价值的肯定。这不仅是晚年生活质量的基石，更是健康老龄化的核心内涵。</a:t>
            </a:r>
            <a:endParaRPr lang="en-US" sz="1100"/>
          </a:p>
        </p:txBody>
      </p:sp>
      <p:sp>
        <p:nvSpPr>
          <p:cNvPr name="AutoShape 6" id="6"/>
          <p:cNvSpPr/>
          <p:nvPr/>
        </p:nvSpPr>
        <p:spPr>
          <a:xfrm rot="0" flipH="false" flipV="false">
            <a:off x="762000" y="2667000"/>
            <a:ext cx="5207000" cy="1206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52500" y="2857500"/>
            <a:ext cx="355600" cy="355600"/>
          </a:xfrm>
          <a:prstGeom prst="rect">
            <a:avLst/>
          </a:prstGeom>
        </p:spPr>
      </p:pic>
      <p:sp>
        <p:nvSpPr>
          <p:cNvPr name="AutoShape 8" id="8"/>
          <p:cNvSpPr/>
          <p:nvPr/>
        </p:nvSpPr>
        <p:spPr>
          <a:xfrm rot="0" flipH="false" flipV="false">
            <a:off x="1460500" y="2819400"/>
            <a:ext cx="4445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F97316"/>
                </a:solidFill>
                <a:latin typeface="Noto Sans SC"/>
                <a:ea typeface="Noto Sans SC"/>
                <a:cs typeface="Noto Sans SC"/>
                <a:sym typeface="Noto Sans SC"/>
              </a:rPr>
              <a:t>01 认知功能正常</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思维清晰，记忆力良好，能正常进行日常的判断、推理和决策，对时间、地点和人物的认知保持清晰，无明显的认知衰退表现。</a:t>
            </a:r>
          </a:p>
        </p:txBody>
      </p:sp>
      <p:sp>
        <p:nvSpPr>
          <p:cNvPr name="AutoShape 9" id="9"/>
          <p:cNvSpPr/>
          <p:nvPr/>
        </p:nvSpPr>
        <p:spPr>
          <a:xfrm rot="0" flipH="false" flipV="false">
            <a:off x="762000" y="3911600"/>
            <a:ext cx="5207000" cy="1206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952500" y="4102100"/>
            <a:ext cx="355600" cy="355600"/>
          </a:xfrm>
          <a:prstGeom prst="rect">
            <a:avLst/>
          </a:prstGeom>
        </p:spPr>
      </p:pic>
      <p:sp>
        <p:nvSpPr>
          <p:cNvPr name="AutoShape 11" id="11"/>
          <p:cNvSpPr/>
          <p:nvPr/>
        </p:nvSpPr>
        <p:spPr>
          <a:xfrm rot="0" flipH="false" flipV="false">
            <a:off x="1460500" y="4064000"/>
            <a:ext cx="4445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F97316"/>
                </a:solidFill>
                <a:latin typeface="Noto Sans SC"/>
                <a:ea typeface="Noto Sans SC"/>
                <a:cs typeface="Noto Sans SC"/>
                <a:sym typeface="Noto Sans SC"/>
              </a:rPr>
              <a:t>02 情绪稳定乐观</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心境平和，能保持积极愉悦的情绪基调，面对失落、焦虑等负面情绪时，具备自我调节与疏导的能力，不被消极情绪长期困扰。</a:t>
            </a:r>
          </a:p>
        </p:txBody>
      </p:sp>
      <p:sp>
        <p:nvSpPr>
          <p:cNvPr name="AutoShape 12" id="12"/>
          <p:cNvSpPr/>
          <p:nvPr/>
        </p:nvSpPr>
        <p:spPr>
          <a:xfrm rot="0" flipH="false" flipV="false">
            <a:off x="762000" y="5156200"/>
            <a:ext cx="5207000" cy="1206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952500" y="5346700"/>
            <a:ext cx="355600" cy="355600"/>
          </a:xfrm>
          <a:prstGeom prst="rect">
            <a:avLst/>
          </a:prstGeom>
        </p:spPr>
      </p:pic>
      <p:sp>
        <p:nvSpPr>
          <p:cNvPr name="AutoShape 14" id="14"/>
          <p:cNvSpPr/>
          <p:nvPr/>
        </p:nvSpPr>
        <p:spPr>
          <a:xfrm rot="0" flipH="false" flipV="false">
            <a:off x="1460500" y="5308600"/>
            <a:ext cx="4445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F97316"/>
                </a:solidFill>
                <a:latin typeface="Noto Sans SC"/>
                <a:ea typeface="Noto Sans SC"/>
                <a:cs typeface="Noto Sans SC"/>
                <a:sym typeface="Noto Sans SC"/>
              </a:rPr>
              <a:t>03 意志坚强</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能直面生活中的变故与困难，适应退休、亲友离别等环境变化，拥有克服挑战的勇气与行动力，对未来保持希望。</a:t>
            </a:r>
          </a:p>
        </p:txBody>
      </p:sp>
      <p:sp>
        <p:nvSpPr>
          <p:cNvPr name="AutoShape 15" id="15"/>
          <p:cNvSpPr/>
          <p:nvPr/>
        </p:nvSpPr>
        <p:spPr>
          <a:xfrm rot="0" flipH="false" flipV="false">
            <a:off x="6223000" y="2667000"/>
            <a:ext cx="5207000" cy="1206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6" id="16"/>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413500" y="2857500"/>
            <a:ext cx="355600" cy="355600"/>
          </a:xfrm>
          <a:prstGeom prst="rect">
            <a:avLst/>
          </a:prstGeom>
        </p:spPr>
      </p:pic>
      <p:sp>
        <p:nvSpPr>
          <p:cNvPr name="AutoShape 17" id="17"/>
          <p:cNvSpPr/>
          <p:nvPr/>
        </p:nvSpPr>
        <p:spPr>
          <a:xfrm rot="0" flipH="false" flipV="false">
            <a:off x="6921500" y="2819400"/>
            <a:ext cx="4445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F97316"/>
                </a:solidFill>
                <a:latin typeface="Noto Sans SC"/>
                <a:ea typeface="Noto Sans SC"/>
                <a:cs typeface="Noto Sans SC"/>
                <a:sym typeface="Noto Sans SC"/>
              </a:rPr>
              <a:t>04 人际关系和谐</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乐于与人交往，与家人、邻里及朋友保持良好的沟通与互动，既能享受独处，也能在社交关系中获得情感支持与归属感。</a:t>
            </a:r>
          </a:p>
        </p:txBody>
      </p:sp>
      <p:sp>
        <p:nvSpPr>
          <p:cNvPr name="AutoShape 18" id="18"/>
          <p:cNvSpPr/>
          <p:nvPr/>
        </p:nvSpPr>
        <p:spPr>
          <a:xfrm rot="0" flipH="false" flipV="false">
            <a:off x="6223000" y="3911600"/>
            <a:ext cx="5207000" cy="1206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9" id="19"/>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413500" y="4102100"/>
            <a:ext cx="355600" cy="355600"/>
          </a:xfrm>
          <a:prstGeom prst="rect">
            <a:avLst/>
          </a:prstGeom>
        </p:spPr>
      </p:pic>
      <p:sp>
        <p:nvSpPr>
          <p:cNvPr name="AutoShape 20" id="20"/>
          <p:cNvSpPr/>
          <p:nvPr/>
        </p:nvSpPr>
        <p:spPr>
          <a:xfrm rot="0" flipH="false" flipV="false">
            <a:off x="6921500" y="4064000"/>
            <a:ext cx="4445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F97316"/>
                </a:solidFill>
                <a:latin typeface="Noto Sans SC"/>
                <a:ea typeface="Noto Sans SC"/>
                <a:cs typeface="Noto Sans SC"/>
                <a:sym typeface="Noto Sans SC"/>
              </a:rPr>
              <a:t>05 自我认知恰当</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客观认识自己的能力与价值，接纳衰老带来的身体与角色变化，保持自尊自信，既不盲目自卑，也不固执己见，能随遇而安。</a:t>
            </a:r>
          </a:p>
        </p:txBody>
      </p:sp>
      <p:sp>
        <p:nvSpPr>
          <p:cNvPr name="AutoShape 21" id="21"/>
          <p:cNvSpPr/>
          <p:nvPr/>
        </p:nvSpPr>
        <p:spPr>
          <a:xfrm rot="0" flipH="false" flipV="false">
            <a:off x="6223000" y="5156200"/>
            <a:ext cx="5207000" cy="1206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22" id="22"/>
          <p:cNvPicPr>
            <a:picLocks noChangeAspect="true"/>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0" flipH="false" flipV="false">
            <a:off x="6413500" y="5346700"/>
            <a:ext cx="355600" cy="355600"/>
          </a:xfrm>
          <a:prstGeom prst="rect">
            <a:avLst/>
          </a:prstGeom>
        </p:spPr>
      </p:pic>
      <p:sp>
        <p:nvSpPr>
          <p:cNvPr name="AutoShape 23" id="23"/>
          <p:cNvSpPr/>
          <p:nvPr/>
        </p:nvSpPr>
        <p:spPr>
          <a:xfrm rot="0" flipH="false" flipV="false">
            <a:off x="6921500" y="5308600"/>
            <a:ext cx="4445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F97316"/>
                </a:solidFill>
                <a:latin typeface="Noto Sans SC"/>
                <a:ea typeface="Noto Sans SC"/>
                <a:cs typeface="Noto Sans SC"/>
                <a:sym typeface="Noto Sans SC"/>
              </a:rPr>
              <a:t>06 生活方式健康</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保持规律的作息与适度的身体锻炼，培养种花、书法、阅读等有益的兴趣爱好，让生活充实且富有节奏感，精神有所寄托。</a:t>
            </a:r>
          </a:p>
        </p:txBody>
      </p:sp>
    </p:spTree>
  </p:cSld>
  <p:clrMapOvr>
    <a:masterClrMapping/>
  </p:clrMapOvr>
</p:sld>
</file>

<file path=ppt/slides/slide50.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老年焦虑症的分类</a:t>
            </a:r>
            <a:endParaRPr lang="en-US" sz="1100"/>
          </a:p>
        </p:txBody>
      </p:sp>
      <p:sp>
        <p:nvSpPr>
          <p:cNvPr name="AutoShape 4" id="4"/>
          <p:cNvSpPr/>
          <p:nvPr/>
        </p:nvSpPr>
        <p:spPr>
          <a:xfrm rot="0" flipH="false" flipV="false">
            <a:off x="762000" y="1905000"/>
            <a:ext cx="5207000" cy="3175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79500" y="2222500"/>
            <a:ext cx="508000" cy="508000"/>
          </a:xfrm>
          <a:prstGeom prst="rect">
            <a:avLst/>
          </a:prstGeom>
        </p:spPr>
      </p:pic>
      <p:sp>
        <p:nvSpPr>
          <p:cNvPr name="AutoShape 6" id="6"/>
          <p:cNvSpPr/>
          <p:nvPr/>
        </p:nvSpPr>
        <p:spPr>
          <a:xfrm rot="0" flipH="false" flipV="false">
            <a:off x="1714500" y="2222500"/>
            <a:ext cx="3937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广泛性焦虑（慢性）</a:t>
            </a:r>
            <a:endParaRPr lang="en-US" sz="1100"/>
          </a:p>
        </p:txBody>
      </p:sp>
      <p:cxnSp>
        <p:nvCxnSpPr>
          <p:cNvPr name="Connector 7" id="7"/>
          <p:cNvCxnSpPr/>
          <p:nvPr/>
        </p:nvCxnSpPr>
        <p:spPr>
          <a:xfrm rot="-9549" flipH="false" flipV="false">
            <a:off x="1079509" y="2851150"/>
            <a:ext cx="45720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8" id="8"/>
          <p:cNvSpPr/>
          <p:nvPr/>
        </p:nvSpPr>
        <p:spPr>
          <a:xfrm rot="0" flipH="false" flipV="false">
            <a:off x="1079500" y="3048000"/>
            <a:ext cx="4572000" cy="190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500">
                <a:solidFill>
                  <a:srgbClr val="4B5563"/>
                </a:solidFill>
                <a:latin typeface="Noto Sans SC"/>
                <a:ea typeface="Noto Sans SC"/>
                <a:cs typeface="Noto Sans SC"/>
                <a:sym typeface="Noto Sans SC"/>
              </a:rPr>
              <a:t>表现为持续的、无明确对象的担心与紧张，常伴随坐立不安、注意力难以集中、睡眠障碍等症状。</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16666"/>
              </a:lnSpc>
              <a:spcBef>
                <a:spcPts val="1200"/>
              </a:spcBef>
            </a:pPr>
            <a:r>
              <a:rPr lang="en-US" b="true" i="false" strike="noStrike" u="none" sz="1400">
                <a:solidFill>
                  <a:srgbClr val="F97316"/>
                </a:solidFill>
                <a:latin typeface="Noto Sans SC"/>
                <a:ea typeface="Noto Sans SC"/>
                <a:cs typeface="Noto Sans SC"/>
                <a:sym typeface="Noto Sans SC"/>
              </a:rPr>
              <a:t>💡 形象认知：</a:t>
            </a:r>
            <a:r>
              <a:rPr lang="en-US" b="false" i="false" strike="noStrike" u="none" sz="1400">
                <a:solidFill>
                  <a:srgbClr val="6B7280"/>
                </a:solidFill>
                <a:latin typeface="Noto Sans SC"/>
                <a:ea typeface="Noto Sans SC"/>
                <a:cs typeface="Noto Sans SC"/>
                <a:sym typeface="Noto Sans SC"/>
              </a:rPr>
              <a:t>如同身体发着“低烧”，没有具体的病痛源，却始终被莫名的不适感笼罩，难以真正平静与放松。</a:t>
            </a:r>
          </a:p>
        </p:txBody>
      </p:sp>
      <p:sp>
        <p:nvSpPr>
          <p:cNvPr name="AutoShape 9" id="9"/>
          <p:cNvSpPr/>
          <p:nvPr/>
        </p:nvSpPr>
        <p:spPr>
          <a:xfrm rot="0" flipH="false" flipV="false">
            <a:off x="6223000" y="1905000"/>
            <a:ext cx="5207000" cy="3175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540500" y="2222500"/>
            <a:ext cx="508000" cy="508000"/>
          </a:xfrm>
          <a:prstGeom prst="rect">
            <a:avLst/>
          </a:prstGeom>
        </p:spPr>
      </p:pic>
      <p:sp>
        <p:nvSpPr>
          <p:cNvPr name="AutoShape 11" id="11"/>
          <p:cNvSpPr/>
          <p:nvPr/>
        </p:nvSpPr>
        <p:spPr>
          <a:xfrm rot="0" flipH="false" flipV="false">
            <a:off x="7175500" y="2222500"/>
            <a:ext cx="3937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惊恐障碍（急性）</a:t>
            </a:r>
            <a:endParaRPr lang="en-US" sz="1100"/>
          </a:p>
        </p:txBody>
      </p:sp>
      <p:cxnSp>
        <p:nvCxnSpPr>
          <p:cNvPr name="Connector 12" id="12"/>
          <p:cNvCxnSpPr/>
          <p:nvPr/>
        </p:nvCxnSpPr>
        <p:spPr>
          <a:xfrm rot="-9549" flipH="false" flipV="false">
            <a:off x="6540509" y="2851150"/>
            <a:ext cx="45720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13" id="13"/>
          <p:cNvSpPr/>
          <p:nvPr/>
        </p:nvSpPr>
        <p:spPr>
          <a:xfrm rot="0" flipH="false" flipV="false">
            <a:off x="6540500" y="3048000"/>
            <a:ext cx="4572000" cy="190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500">
                <a:solidFill>
                  <a:srgbClr val="4B5563"/>
                </a:solidFill>
                <a:latin typeface="Noto Sans SC"/>
                <a:ea typeface="Noto Sans SC"/>
                <a:cs typeface="Noto Sans SC"/>
                <a:sym typeface="Noto Sans SC"/>
              </a:rPr>
              <a:t>突然发作的、不可预测的强烈恐惧，伴有濒死感、胸闷、呼吸困难或失控感，发作迅速且剧烈。</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16666"/>
              </a:lnSpc>
              <a:spcBef>
                <a:spcPts val="1200"/>
              </a:spcBef>
            </a:pPr>
            <a:r>
              <a:rPr lang="en-US" b="true" i="false" strike="noStrike" u="none" sz="1400">
                <a:solidFill>
                  <a:srgbClr val="F97316"/>
                </a:solidFill>
                <a:latin typeface="Noto Sans SC"/>
                <a:ea typeface="Noto Sans SC"/>
                <a:cs typeface="Noto Sans SC"/>
                <a:sym typeface="Noto Sans SC"/>
              </a:rPr>
              <a:t>💡 形象认知：</a:t>
            </a:r>
            <a:r>
              <a:rPr lang="en-US" b="false" i="false" strike="noStrike" u="none" sz="1400">
                <a:solidFill>
                  <a:srgbClr val="6B7280"/>
                </a:solidFill>
                <a:latin typeface="Noto Sans SC"/>
                <a:ea typeface="Noto Sans SC"/>
                <a:cs typeface="Noto Sans SC"/>
                <a:sym typeface="Noto Sans SC"/>
              </a:rPr>
              <a:t>就像身体突然“高烧骤起”，来势汹汹且毫无准备，瞬间将人卷入极度的恐慌漩涡，令人措手不及。</a:t>
            </a:r>
          </a:p>
        </p:txBody>
      </p:sp>
      <p:sp>
        <p:nvSpPr>
          <p:cNvPr name="AutoShape 14" id="14"/>
          <p:cNvSpPr/>
          <p:nvPr/>
        </p:nvSpPr>
        <p:spPr>
          <a:xfrm rot="0" flipH="false" flipV="false">
            <a:off x="762000" y="5461000"/>
            <a:ext cx="10668000" cy="8255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false" i="false" strike="noStrike" u="none" sz="1400">
                <a:solidFill>
                  <a:srgbClr val="604733"/>
                </a:solidFill>
                <a:latin typeface="Noto Sans SC"/>
                <a:ea typeface="Noto Sans SC"/>
                <a:cs typeface="Noto Sans SC"/>
                <a:sym typeface="Noto Sans SC"/>
              </a:rPr>
              <a:t>老年焦虑并非简单的“想不开”，而是需要被重视的心理信号。及时识别、理解并给予专业的支持与陪伴，是帮助老人走出情绪困境的关键一步。</a:t>
            </a:r>
            <a:endParaRPr lang="en-US" sz="1100"/>
          </a:p>
        </p:txBody>
      </p:sp>
    </p:spTree>
  </p:cSld>
  <p:clrMapOvr>
    <a:masterClrMapping/>
  </p:clrMapOvr>
</p:sld>
</file>

<file path=ppt/slides/slide51.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老年焦虑症的特点</a:t>
            </a:r>
            <a:endParaRPr lang="en-US" sz="1100"/>
          </a:p>
        </p:txBody>
      </p:sp>
      <p:sp>
        <p:nvSpPr>
          <p:cNvPr name="AutoShape 4" id="4"/>
          <p:cNvSpPr/>
          <p:nvPr/>
        </p:nvSpPr>
        <p:spPr>
          <a:xfrm rot="0" flipH="false" flipV="false">
            <a:off x="762000" y="2032000"/>
            <a:ext cx="5080000" cy="18415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286000"/>
            <a:ext cx="457200" cy="457200"/>
          </a:xfrm>
          <a:prstGeom prst="rect">
            <a:avLst/>
          </a:prstGeom>
        </p:spPr>
      </p:pic>
      <p:sp>
        <p:nvSpPr>
          <p:cNvPr name="AutoShape 6" id="6"/>
          <p:cNvSpPr/>
          <p:nvPr/>
        </p:nvSpPr>
        <p:spPr>
          <a:xfrm rot="0" flipH="false" flipV="false">
            <a:off x="1600200" y="2311400"/>
            <a:ext cx="406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躯体症状突出</a:t>
            </a:r>
            <a:endParaRPr lang="en-US" sz="1100"/>
          </a:p>
        </p:txBody>
      </p:sp>
      <p:sp>
        <p:nvSpPr>
          <p:cNvPr name="AutoShape 7" id="7"/>
          <p:cNvSpPr/>
          <p:nvPr/>
        </p:nvSpPr>
        <p:spPr>
          <a:xfrm rot="0" flipH="false" flipV="false">
            <a:off x="1016000" y="2857500"/>
            <a:ext cx="4572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常因头晕、心悸、肠胃不适等症状反复就医，但各项检查无器质性病变。身体的不适感成为焦虑最直观的外在表现，也最容易被忽视心理根源。</a:t>
            </a:r>
            <a:endParaRPr lang="en-US" sz="1100"/>
          </a:p>
        </p:txBody>
      </p:sp>
      <p:sp>
        <p:nvSpPr>
          <p:cNvPr name="AutoShape 8" id="8"/>
          <p:cNvSpPr/>
          <p:nvPr/>
        </p:nvSpPr>
        <p:spPr>
          <a:xfrm rot="0" flipH="false" flipV="false">
            <a:off x="6096000" y="2032000"/>
            <a:ext cx="5080000" cy="18415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350000" y="2286000"/>
            <a:ext cx="457200" cy="457200"/>
          </a:xfrm>
          <a:prstGeom prst="rect">
            <a:avLst/>
          </a:prstGeom>
        </p:spPr>
      </p:pic>
      <p:sp>
        <p:nvSpPr>
          <p:cNvPr name="AutoShape 10" id="10"/>
          <p:cNvSpPr/>
          <p:nvPr/>
        </p:nvSpPr>
        <p:spPr>
          <a:xfrm rot="0" flipH="false" flipV="false">
            <a:off x="6934200" y="2311400"/>
            <a:ext cx="406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过度依赖关怀</a:t>
            </a:r>
            <a:endParaRPr lang="en-US" sz="1100"/>
          </a:p>
        </p:txBody>
      </p:sp>
      <p:sp>
        <p:nvSpPr>
          <p:cNvPr name="AutoShape 11" id="11"/>
          <p:cNvSpPr/>
          <p:nvPr/>
        </p:nvSpPr>
        <p:spPr>
          <a:xfrm rot="0" flipH="false" flipV="false">
            <a:off x="6350000" y="2857500"/>
            <a:ext cx="4572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对家人的陪伴和医院的诊疗环境产生强烈的心理依赖。一旦离开熟悉的照料者或场景，便会陷入极度的不安，安全感的缺失会进一步加重焦虑。</a:t>
            </a:r>
            <a:endParaRPr lang="en-US" sz="1100"/>
          </a:p>
        </p:txBody>
      </p:sp>
      <p:sp>
        <p:nvSpPr>
          <p:cNvPr name="AutoShape 12" id="12"/>
          <p:cNvSpPr/>
          <p:nvPr/>
        </p:nvSpPr>
        <p:spPr>
          <a:xfrm rot="0" flipH="false" flipV="false">
            <a:off x="762000" y="4191000"/>
            <a:ext cx="5080000" cy="18415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445000"/>
            <a:ext cx="457200" cy="457200"/>
          </a:xfrm>
          <a:prstGeom prst="rect">
            <a:avLst/>
          </a:prstGeom>
        </p:spPr>
      </p:pic>
      <p:sp>
        <p:nvSpPr>
          <p:cNvPr name="AutoShape 14" id="14"/>
          <p:cNvSpPr/>
          <p:nvPr/>
        </p:nvSpPr>
        <p:spPr>
          <a:xfrm rot="0" flipH="false" flipV="false">
            <a:off x="1600200" y="4470400"/>
            <a:ext cx="406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易形成药物依赖</a:t>
            </a:r>
            <a:endParaRPr lang="en-US" sz="1100"/>
          </a:p>
        </p:txBody>
      </p:sp>
      <p:sp>
        <p:nvSpPr>
          <p:cNvPr name="AutoShape 15" id="15"/>
          <p:cNvSpPr/>
          <p:nvPr/>
        </p:nvSpPr>
        <p:spPr>
          <a:xfrm rot="0" flipH="false" flipV="false">
            <a:off x="1016000" y="5016500"/>
            <a:ext cx="4572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为缓解持续的紧张与失眠，易长期服用镇静安神类药物。久而久之形成心理与生理的双重依赖，不仅难以根治焦虑，还可能因药物副作用影响身体健康。</a:t>
            </a:r>
            <a:endParaRPr lang="en-US" sz="1100"/>
          </a:p>
        </p:txBody>
      </p:sp>
      <p:sp>
        <p:nvSpPr>
          <p:cNvPr name="AutoShape 16" id="16"/>
          <p:cNvSpPr/>
          <p:nvPr/>
        </p:nvSpPr>
        <p:spPr>
          <a:xfrm rot="0" flipH="false" flipV="false">
            <a:off x="6096000" y="4191000"/>
            <a:ext cx="5080000" cy="18415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350000" y="4445000"/>
            <a:ext cx="457200" cy="457200"/>
          </a:xfrm>
          <a:prstGeom prst="rect">
            <a:avLst/>
          </a:prstGeom>
        </p:spPr>
      </p:pic>
      <p:sp>
        <p:nvSpPr>
          <p:cNvPr name="AutoShape 18" id="18"/>
          <p:cNvSpPr/>
          <p:nvPr/>
        </p:nvSpPr>
        <p:spPr>
          <a:xfrm rot="0" flipH="false" flipV="false">
            <a:off x="6934200" y="4470400"/>
            <a:ext cx="406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自杀风险需警惕</a:t>
            </a:r>
            <a:endParaRPr lang="en-US" sz="1100"/>
          </a:p>
        </p:txBody>
      </p:sp>
      <p:sp>
        <p:nvSpPr>
          <p:cNvPr name="AutoShape 19" id="19"/>
          <p:cNvSpPr/>
          <p:nvPr/>
        </p:nvSpPr>
        <p:spPr>
          <a:xfrm rot="0" flipH="false" flipV="false">
            <a:off x="6350000" y="5016500"/>
            <a:ext cx="4572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当焦虑带来的精神痛苦难以忍受，且缺乏有效的疏导和支持时，部分患者会产生厌世情绪，甚至出现自杀念头。这是老年焦虑症最需要警惕的严重后果。</a:t>
            </a:r>
            <a:endParaRPr lang="en-US" sz="1100"/>
          </a:p>
        </p:txBody>
      </p:sp>
    </p:spTree>
  </p:cSld>
  <p:clrMapOvr>
    <a:masterClrMapping/>
  </p:clrMapOvr>
</p:sld>
</file>

<file path=ppt/slides/slide52.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抚平焦虑：心理护理策略</a:t>
            </a:r>
            <a:endParaRPr lang="en-US" sz="1100"/>
          </a:p>
        </p:txBody>
      </p:sp>
      <p:sp>
        <p:nvSpPr>
          <p:cNvPr name="AutoShape 4" id="4"/>
          <p:cNvSpPr/>
          <p:nvPr/>
        </p:nvSpPr>
        <p:spPr>
          <a:xfrm rot="0" flipH="false" flipV="false">
            <a:off x="762000" y="1714500"/>
            <a:ext cx="3378200" cy="2095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65200" y="1917700"/>
            <a:ext cx="304800" cy="304800"/>
          </a:xfrm>
          <a:prstGeom prst="rect">
            <a:avLst/>
          </a:prstGeom>
        </p:spPr>
      </p:pic>
      <p:sp>
        <p:nvSpPr>
          <p:cNvPr name="AutoShape 6" id="6"/>
          <p:cNvSpPr/>
          <p:nvPr/>
        </p:nvSpPr>
        <p:spPr>
          <a:xfrm rot="0" flipH="false" flipV="false">
            <a:off x="1371600" y="1892300"/>
            <a:ext cx="2667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加强沟通交流</a:t>
            </a:r>
            <a:endParaRPr lang="en-US" sz="1100"/>
          </a:p>
        </p:txBody>
      </p:sp>
      <p:sp>
        <p:nvSpPr>
          <p:cNvPr name="AutoShape 7" id="7"/>
          <p:cNvSpPr/>
          <p:nvPr/>
        </p:nvSpPr>
        <p:spPr>
          <a:xfrm rot="0" flipH="false" flipV="false">
            <a:off x="965200" y="2413000"/>
            <a:ext cx="29718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耐心倾听老人的内心想法，不打断、不评判，建立真诚的信任关系，让他们感受到被理解与接纳，这是缓解焦虑的基础。</a:t>
            </a:r>
            <a:endParaRPr lang="en-US" sz="1100"/>
          </a:p>
        </p:txBody>
      </p:sp>
      <p:sp>
        <p:nvSpPr>
          <p:cNvPr name="AutoShape 8" id="8"/>
          <p:cNvSpPr/>
          <p:nvPr/>
        </p:nvSpPr>
        <p:spPr>
          <a:xfrm rot="0" flipH="false" flipV="false">
            <a:off x="4406900" y="1714500"/>
            <a:ext cx="3378200" cy="2095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10100" y="1917700"/>
            <a:ext cx="304800" cy="304800"/>
          </a:xfrm>
          <a:prstGeom prst="rect">
            <a:avLst/>
          </a:prstGeom>
        </p:spPr>
      </p:pic>
      <p:sp>
        <p:nvSpPr>
          <p:cNvPr name="AutoShape 10" id="10"/>
          <p:cNvSpPr/>
          <p:nvPr/>
        </p:nvSpPr>
        <p:spPr>
          <a:xfrm rot="0" flipH="false" flipV="false">
            <a:off x="5016500" y="1892300"/>
            <a:ext cx="2667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转移注意力</a:t>
            </a:r>
            <a:endParaRPr lang="en-US" sz="1100"/>
          </a:p>
        </p:txBody>
      </p:sp>
      <p:sp>
        <p:nvSpPr>
          <p:cNvPr name="AutoShape 11" id="11"/>
          <p:cNvSpPr/>
          <p:nvPr/>
        </p:nvSpPr>
        <p:spPr>
          <a:xfrm rot="0" flipH="false" flipV="false">
            <a:off x="4610100" y="2413000"/>
            <a:ext cx="29718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鼓励参与感兴趣的活动，如园艺、家务、社区手工或短途散步。丰富的日常安排能有效分散对焦虑源的过度关注。</a:t>
            </a:r>
            <a:endParaRPr lang="en-US" sz="1100"/>
          </a:p>
        </p:txBody>
      </p:sp>
      <p:sp>
        <p:nvSpPr>
          <p:cNvPr name="AutoShape 12" id="12"/>
          <p:cNvSpPr/>
          <p:nvPr/>
        </p:nvSpPr>
        <p:spPr>
          <a:xfrm rot="0" flipH="false" flipV="false">
            <a:off x="8051800" y="1714500"/>
            <a:ext cx="3378200" cy="2095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55000" y="1917700"/>
            <a:ext cx="304800" cy="304800"/>
          </a:xfrm>
          <a:prstGeom prst="rect">
            <a:avLst/>
          </a:prstGeom>
        </p:spPr>
      </p:pic>
      <p:sp>
        <p:nvSpPr>
          <p:cNvPr name="AutoShape 14" id="14"/>
          <p:cNvSpPr/>
          <p:nvPr/>
        </p:nvSpPr>
        <p:spPr>
          <a:xfrm rot="0" flipH="false" flipV="false">
            <a:off x="8661400" y="1892300"/>
            <a:ext cx="2667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科学健康宣教</a:t>
            </a:r>
            <a:endParaRPr lang="en-US" sz="1100"/>
          </a:p>
        </p:txBody>
      </p:sp>
      <p:sp>
        <p:nvSpPr>
          <p:cNvPr name="AutoShape 15" id="15"/>
          <p:cNvSpPr/>
          <p:nvPr/>
        </p:nvSpPr>
        <p:spPr>
          <a:xfrm rot="0" flipH="false" flipV="false">
            <a:off x="8255000" y="2413000"/>
            <a:ext cx="29718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用通俗的语言讲解焦虑症的成因、症状与应对知识，纠正认知偏差，减少对疾病的未知恐惧，帮助老人理性看待自身状况。</a:t>
            </a:r>
            <a:endParaRPr lang="en-US" sz="1100"/>
          </a:p>
        </p:txBody>
      </p:sp>
      <p:sp>
        <p:nvSpPr>
          <p:cNvPr name="AutoShape 16" id="16"/>
          <p:cNvSpPr/>
          <p:nvPr/>
        </p:nvSpPr>
        <p:spPr>
          <a:xfrm rot="0" flipH="false" flipV="false">
            <a:off x="762000" y="4191000"/>
            <a:ext cx="5308600" cy="2095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965200" y="4394200"/>
            <a:ext cx="304800" cy="304800"/>
          </a:xfrm>
          <a:prstGeom prst="rect">
            <a:avLst/>
          </a:prstGeom>
        </p:spPr>
      </p:pic>
      <p:sp>
        <p:nvSpPr>
          <p:cNvPr name="AutoShape 18" id="18"/>
          <p:cNvSpPr/>
          <p:nvPr/>
        </p:nvSpPr>
        <p:spPr>
          <a:xfrm rot="0" flipH="false" flipV="false">
            <a:off x="1371600" y="4368800"/>
            <a:ext cx="4445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掌握放松技巧</a:t>
            </a:r>
            <a:endParaRPr lang="en-US" sz="1100"/>
          </a:p>
        </p:txBody>
      </p:sp>
      <p:sp>
        <p:nvSpPr>
          <p:cNvPr name="AutoShape 19" id="19"/>
          <p:cNvSpPr/>
          <p:nvPr/>
        </p:nvSpPr>
        <p:spPr>
          <a:xfrm rot="0" flipH="false" flipV="false">
            <a:off x="965200" y="4889500"/>
            <a:ext cx="49022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指导老人练习深呼吸、渐进式肌肉放松法，或聆听舒缓音乐、进行冥想。这些方法能直接调节植物神经，有效缓解躯体的紧张感与心慌、胸闷等不适。</a:t>
            </a:r>
            <a:endParaRPr lang="en-US" sz="1100"/>
          </a:p>
        </p:txBody>
      </p:sp>
      <p:sp>
        <p:nvSpPr>
          <p:cNvPr name="AutoShape 20" id="20"/>
          <p:cNvSpPr/>
          <p:nvPr/>
        </p:nvSpPr>
        <p:spPr>
          <a:xfrm rot="0" flipH="false" flipV="false">
            <a:off x="6248400" y="4191000"/>
            <a:ext cx="5308600" cy="20955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451600" y="4394200"/>
            <a:ext cx="304800" cy="304800"/>
          </a:xfrm>
          <a:prstGeom prst="rect">
            <a:avLst/>
          </a:prstGeom>
        </p:spPr>
      </p:pic>
      <p:sp>
        <p:nvSpPr>
          <p:cNvPr name="AutoShape 22" id="22"/>
          <p:cNvSpPr/>
          <p:nvPr/>
        </p:nvSpPr>
        <p:spPr>
          <a:xfrm rot="0" flipH="false" flipV="false">
            <a:off x="6858000" y="4368800"/>
            <a:ext cx="4445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05 规范药物辅助</a:t>
            </a:r>
            <a:endParaRPr lang="en-US" sz="1100"/>
          </a:p>
        </p:txBody>
      </p:sp>
      <p:sp>
        <p:nvSpPr>
          <p:cNvPr name="AutoShape 23" id="23"/>
          <p:cNvSpPr/>
          <p:nvPr/>
        </p:nvSpPr>
        <p:spPr>
          <a:xfrm rot="0" flipH="false" flipV="false">
            <a:off x="6451600" y="4889500"/>
            <a:ext cx="49022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若焦虑症状严重，需在精神科医生指导下合理用药。家属应协助监督服药，观察疗效与不良反应，并及时与医生沟通调整方案，切勿自行增减药量。</a:t>
            </a:r>
            <a:endParaRPr lang="en-US" sz="1100"/>
          </a:p>
        </p:txBody>
      </p:sp>
    </p:spTree>
  </p:cSld>
  <p:clrMapOvr>
    <a:masterClrMapping/>
  </p:clrMapOvr>
</p:sld>
</file>

<file path=ppt/slides/slide53.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a:t>
            </a:r>
            <a:endParaRPr lang="en-US" sz="1100"/>
          </a:p>
        </p:txBody>
      </p:sp>
      <p:sp>
        <p:nvSpPr>
          <p:cNvPr name="AutoShape 4" id="4"/>
          <p:cNvSpPr/>
          <p:nvPr/>
        </p:nvSpPr>
        <p:spPr>
          <a:xfrm rot="0" flipH="false" flipV="false">
            <a:off x="762000" y="1651000"/>
            <a:ext cx="10668000" cy="1778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79500" y="1968500"/>
            <a:ext cx="609600" cy="609600"/>
          </a:xfrm>
          <a:prstGeom prst="rect">
            <a:avLst/>
          </a:prstGeom>
        </p:spPr>
      </p:pic>
      <p:sp>
        <p:nvSpPr>
          <p:cNvPr name="AutoShape 6" id="6"/>
          <p:cNvSpPr/>
          <p:nvPr/>
        </p:nvSpPr>
        <p:spPr>
          <a:xfrm rot="0" flipH="false" flipV="false">
            <a:off x="1905000" y="1930400"/>
            <a:ext cx="914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案例聚焦：65岁陈奶奶的社交焦虑困境</a:t>
            </a:r>
            <a:endParaRPr lang="en-US" sz="1100"/>
          </a:p>
        </p:txBody>
      </p:sp>
      <p:sp>
        <p:nvSpPr>
          <p:cNvPr name="AutoShape 7" id="7"/>
          <p:cNvSpPr/>
          <p:nvPr/>
        </p:nvSpPr>
        <p:spPr>
          <a:xfrm rot="0" flipH="false" flipV="false">
            <a:off x="1905000" y="2413000"/>
            <a:ext cx="9144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陈奶奶近期因意外受惊吓，出现明显的社交回避行为：不敢独自上街、乘坐公共交通工具，见到陌生人时会不自觉地紧张发抖，伴随心悸、手心出汗等躯体化反应，精神状态脆弱，急需一份兼具专业性与人文关怀的心理护理方案。</a:t>
            </a:r>
            <a:endParaRPr lang="en-US" sz="1100"/>
          </a:p>
        </p:txBody>
      </p:sp>
      <p:sp>
        <p:nvSpPr>
          <p:cNvPr name="AutoShape 8" id="8"/>
          <p:cNvSpPr/>
          <p:nvPr/>
        </p:nvSpPr>
        <p:spPr>
          <a:xfrm rot="0" flipH="false" flipV="false">
            <a:off x="762000" y="3810000"/>
            <a:ext cx="3429000" cy="2413000"/>
          </a:xfrm>
          <a:prstGeom prst="roundRect">
            <a:avLst>
              <a:gd name="adj" fmla="val 0"/>
            </a:avLst>
          </a:prstGeom>
          <a:solidFill>
            <a:srgbClr val="FFF7ED">
              <a:alpha val="8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1016000" y="4064000"/>
            <a:ext cx="406400" cy="406400"/>
          </a:xfrm>
          <a:prstGeom prst="rect">
            <a:avLst/>
          </a:prstGeom>
        </p:spPr>
      </p:pic>
      <p:sp>
        <p:nvSpPr>
          <p:cNvPr name="AutoShape 10" id="10"/>
          <p:cNvSpPr/>
          <p:nvPr/>
        </p:nvSpPr>
        <p:spPr>
          <a:xfrm rot="0" flipH="false" flipV="false">
            <a:off x="1524000" y="4089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多维干预措施</a:t>
            </a:r>
            <a:endParaRPr lang="en-US" sz="1100"/>
          </a:p>
        </p:txBody>
      </p:sp>
      <p:sp>
        <p:nvSpPr>
          <p:cNvPr name="AutoShape 11" id="11"/>
          <p:cNvSpPr/>
          <p:nvPr/>
        </p:nvSpPr>
        <p:spPr>
          <a:xfrm rot="0" flipH="false" flipV="false">
            <a:off x="1016000" y="4635500"/>
            <a:ext cx="29210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方案需包含至少3个具体的心理护理手段，结合认知疏导、行为脱敏与情感陪伴，多维度缓解老人的焦虑情绪，帮助其逐步重建对外界的安全感与信任感。</a:t>
            </a:r>
            <a:endParaRPr lang="en-US" sz="1100"/>
          </a:p>
        </p:txBody>
      </p:sp>
      <p:sp>
        <p:nvSpPr>
          <p:cNvPr name="AutoShape 12" id="12"/>
          <p:cNvSpPr/>
          <p:nvPr/>
        </p:nvSpPr>
        <p:spPr>
          <a:xfrm rot="0" flipH="false" flipV="false">
            <a:off x="4381500" y="3810000"/>
            <a:ext cx="3429000" cy="2413000"/>
          </a:xfrm>
          <a:prstGeom prst="roundRect">
            <a:avLst>
              <a:gd name="adj" fmla="val 0"/>
            </a:avLst>
          </a:prstGeom>
          <a:solidFill>
            <a:srgbClr val="FFF7ED">
              <a:alpha val="8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4635500" y="4064000"/>
            <a:ext cx="406400" cy="406400"/>
          </a:xfrm>
          <a:prstGeom prst="rect">
            <a:avLst/>
          </a:prstGeom>
        </p:spPr>
      </p:pic>
      <p:sp>
        <p:nvSpPr>
          <p:cNvPr name="AutoShape 14" id="14"/>
          <p:cNvSpPr/>
          <p:nvPr/>
        </p:nvSpPr>
        <p:spPr>
          <a:xfrm rot="0" flipH="false" flipV="false">
            <a:off x="5143500" y="4089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细化放松训练</a:t>
            </a:r>
            <a:endParaRPr lang="en-US" sz="1100"/>
          </a:p>
        </p:txBody>
      </p:sp>
      <p:sp>
        <p:nvSpPr>
          <p:cNvPr name="AutoShape 15" id="15"/>
          <p:cNvSpPr/>
          <p:nvPr/>
        </p:nvSpPr>
        <p:spPr>
          <a:xfrm rot="0" flipH="false" flipV="false">
            <a:off x="4635500" y="4635500"/>
            <a:ext cx="29210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详细拆解一种实用的放松训练步骤（如腹式深呼吸法或渐进式肌肉放松法），需步骤清晰、语言通俗，便于老人在紧张时能自主跟随练习，实现即时的情绪舒缓。</a:t>
            </a:r>
            <a:endParaRPr lang="en-US" sz="1100"/>
          </a:p>
        </p:txBody>
      </p:sp>
      <p:sp>
        <p:nvSpPr>
          <p:cNvPr name="AutoShape 16" id="16"/>
          <p:cNvSpPr/>
          <p:nvPr/>
        </p:nvSpPr>
        <p:spPr>
          <a:xfrm rot="0" flipH="false" flipV="false">
            <a:off x="8001000" y="3810000"/>
            <a:ext cx="3429000" cy="2413000"/>
          </a:xfrm>
          <a:prstGeom prst="roundRect">
            <a:avLst>
              <a:gd name="adj" fmla="val 0"/>
            </a:avLst>
          </a:prstGeom>
          <a:solidFill>
            <a:srgbClr val="FFF7ED">
              <a:alpha val="8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8255000" y="4064000"/>
            <a:ext cx="406400" cy="406400"/>
          </a:xfrm>
          <a:prstGeom prst="rect">
            <a:avLst/>
          </a:prstGeom>
        </p:spPr>
      </p:pic>
      <p:sp>
        <p:nvSpPr>
          <p:cNvPr name="AutoShape 18" id="18"/>
          <p:cNvSpPr/>
          <p:nvPr/>
        </p:nvSpPr>
        <p:spPr>
          <a:xfrm rot="0" flipH="false" flipV="false">
            <a:off x="8763000" y="4089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方案可操作性</a:t>
            </a:r>
            <a:endParaRPr lang="en-US" sz="1100"/>
          </a:p>
        </p:txBody>
      </p:sp>
      <p:sp>
        <p:nvSpPr>
          <p:cNvPr name="AutoShape 19" id="19"/>
          <p:cNvSpPr/>
          <p:nvPr/>
        </p:nvSpPr>
        <p:spPr>
          <a:xfrm rot="0" flipH="false" flipV="false">
            <a:off x="8255000" y="4635500"/>
            <a:ext cx="29210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确保方案贴合老年人的认知水平与生活节奏，明确训练的频率、时长、适宜环境及注意事项，拒绝理论化，让心理护理方案能够真正融入老人的日常生活并持续见效。</a:t>
            </a:r>
            <a:endParaRPr lang="en-US" sz="1100"/>
          </a:p>
        </p:txBody>
      </p:sp>
    </p:spTree>
  </p:cSld>
  <p:clrMapOvr>
    <a:masterClrMapping/>
  </p:clrMapOvr>
</p:sld>
</file>

<file path=ppt/slides/slide54.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任务工单参考答案</a:t>
            </a:r>
            <a:endParaRPr lang="en-US" sz="1100"/>
          </a:p>
        </p:txBody>
      </p:sp>
      <p:sp>
        <p:nvSpPr>
          <p:cNvPr name="AutoShape 4" id="4"/>
          <p:cNvSpPr/>
          <p:nvPr/>
        </p:nvSpPr>
        <p:spPr>
          <a:xfrm rot="0" flipH="false" flipV="false">
            <a:off x="762000" y="1651000"/>
            <a:ext cx="5270500" cy="1841500"/>
          </a:xfrm>
          <a:prstGeom prst="roundRect">
            <a:avLst>
              <a:gd name="adj" fmla="val 0"/>
            </a:avLst>
          </a:prstGeom>
          <a:solidFill>
            <a:srgbClr val="FFFFFF">
              <a:alpha val="5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1879600"/>
            <a:ext cx="355600" cy="355600"/>
          </a:xfrm>
          <a:prstGeom prst="rect">
            <a:avLst/>
          </a:prstGeom>
        </p:spPr>
      </p:pic>
      <p:sp>
        <p:nvSpPr>
          <p:cNvPr name="AutoShape 6" id="6"/>
          <p:cNvSpPr/>
          <p:nvPr/>
        </p:nvSpPr>
        <p:spPr>
          <a:xfrm rot="0" flipH="false" flipV="false">
            <a:off x="1498600" y="1879600"/>
            <a:ext cx="431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建立信任与沟通</a:t>
            </a:r>
            <a:endParaRPr lang="en-US" sz="1100"/>
          </a:p>
        </p:txBody>
      </p:sp>
      <p:sp>
        <p:nvSpPr>
          <p:cNvPr name="AutoShape 7" id="7"/>
          <p:cNvSpPr/>
          <p:nvPr/>
        </p:nvSpPr>
        <p:spPr>
          <a:xfrm rot="0" flipH="false" flipV="false">
            <a:off x="1016000" y="2349500"/>
            <a:ext cx="47625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每周固定时间与老人聊天，从她感兴趣的家常、往事等话题切入。耐心倾听并给予积极回应，用真诚的陪伴消解陌生感，逐步建立起稳定的情感联结与信任基础。</a:t>
            </a:r>
            <a:endParaRPr lang="en-US" sz="1100"/>
          </a:p>
        </p:txBody>
      </p:sp>
      <p:sp>
        <p:nvSpPr>
          <p:cNvPr name="AutoShape 8" id="8"/>
          <p:cNvSpPr/>
          <p:nvPr/>
        </p:nvSpPr>
        <p:spPr>
          <a:xfrm rot="0" flipH="false" flipV="false">
            <a:off x="6159500" y="1651000"/>
            <a:ext cx="5270500" cy="1841500"/>
          </a:xfrm>
          <a:prstGeom prst="roundRect">
            <a:avLst>
              <a:gd name="adj" fmla="val 0"/>
            </a:avLst>
          </a:prstGeom>
          <a:solidFill>
            <a:srgbClr val="FFFFFF">
              <a:alpha val="5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13500" y="1879600"/>
            <a:ext cx="355600" cy="355600"/>
          </a:xfrm>
          <a:prstGeom prst="rect">
            <a:avLst/>
          </a:prstGeom>
        </p:spPr>
      </p:pic>
      <p:sp>
        <p:nvSpPr>
          <p:cNvPr name="AutoShape 10" id="10"/>
          <p:cNvSpPr/>
          <p:nvPr/>
        </p:nvSpPr>
        <p:spPr>
          <a:xfrm rot="0" flipH="false" flipV="false">
            <a:off x="6896100" y="1879600"/>
            <a:ext cx="431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渐进式脱敏适应训练</a:t>
            </a:r>
            <a:endParaRPr lang="en-US" sz="1100"/>
          </a:p>
        </p:txBody>
      </p:sp>
      <p:sp>
        <p:nvSpPr>
          <p:cNvPr name="AutoShape 11" id="11"/>
          <p:cNvSpPr/>
          <p:nvPr/>
        </p:nvSpPr>
        <p:spPr>
          <a:xfrm rot="0" flipH="false" flipV="false">
            <a:off x="6413500" y="2349500"/>
            <a:ext cx="47625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遵循“从易到难”原则：先引导其在窗边眺望街景，适应外界环境；再过渡到家人陪同下的楼下短程散步；最后尝试乘坐短途公交或前往熟悉的公园，循序渐进地减轻对出门的恐惧心理。</a:t>
            </a:r>
            <a:endParaRPr lang="en-US" sz="1100"/>
          </a:p>
        </p:txBody>
      </p:sp>
      <p:sp>
        <p:nvSpPr>
          <p:cNvPr name="AutoShape 12" id="12"/>
          <p:cNvSpPr/>
          <p:nvPr/>
        </p:nvSpPr>
        <p:spPr>
          <a:xfrm rot="0" flipH="false" flipV="false">
            <a:off x="762000" y="3810000"/>
            <a:ext cx="10668000" cy="2413000"/>
          </a:xfrm>
          <a:prstGeom prst="roundRect">
            <a:avLst>
              <a:gd name="adj" fmla="val 0"/>
            </a:avLst>
          </a:prstGeom>
          <a:solidFill>
            <a:srgbClr val="FFFFFF">
              <a:alpha val="5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038600"/>
            <a:ext cx="355600" cy="355600"/>
          </a:xfrm>
          <a:prstGeom prst="rect">
            <a:avLst/>
          </a:prstGeom>
        </p:spPr>
      </p:pic>
      <p:sp>
        <p:nvSpPr>
          <p:cNvPr name="AutoShape 14" id="14"/>
          <p:cNvSpPr/>
          <p:nvPr/>
        </p:nvSpPr>
        <p:spPr>
          <a:xfrm rot="0" flipH="false" flipV="false">
            <a:off x="1498600" y="4038600"/>
            <a:ext cx="9525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简易深呼吸放松法（每日练习 2-3 组）</a:t>
            </a:r>
            <a:endParaRPr lang="en-US" sz="1100"/>
          </a:p>
        </p:txBody>
      </p:sp>
      <p:sp>
        <p:nvSpPr>
          <p:cNvPr name="AutoShape 15" id="15"/>
          <p:cNvSpPr/>
          <p:nvPr/>
        </p:nvSpPr>
        <p:spPr>
          <a:xfrm rot="0" flipH="false" flipV="false">
            <a:off x="1016000" y="4635500"/>
            <a:ext cx="1981200" cy="1333500"/>
          </a:xfrm>
          <a:prstGeom prst="roundRect">
            <a:avLst>
              <a:gd name="adj" fmla="val 0"/>
            </a:avLst>
          </a:prstGeom>
          <a:solidFill>
            <a:srgbClr val="F97316">
              <a:alpha val="6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16" id="16"/>
          <p:cNvSpPr/>
          <p:nvPr/>
        </p:nvSpPr>
        <p:spPr>
          <a:xfrm rot="0" flipH="false" flipV="false">
            <a:off x="1079500" y="4737100"/>
            <a:ext cx="1854200" cy="12065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08333"/>
              </a:lnSpc>
              <a:defRPr/>
            </a:pPr>
            <a:r>
              <a:rPr lang="en-US" b="true" i="false" strike="noStrike" u="none" sz="1500">
                <a:solidFill>
                  <a:srgbClr val="F97316"/>
                </a:solidFill>
                <a:latin typeface="Noto Sans SC"/>
                <a:ea typeface="Noto Sans SC"/>
                <a:cs typeface="Noto Sans SC"/>
                <a:sym typeface="Noto Sans SC"/>
              </a:rPr>
              <a:t>01 准备姿势</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6B7280"/>
                </a:solidFill>
                <a:latin typeface="Noto Sans SC"/>
                <a:ea typeface="Noto Sans SC"/>
                <a:cs typeface="Noto Sans SC"/>
                <a:sym typeface="Noto Sans SC"/>
              </a:rPr>
              <a:t>找安静舒适的位置，坐下或平躺，让身体完全放松。</a:t>
            </a:r>
            <a:endParaRPr lang="en-US" sz="1100"/>
          </a:p>
        </p:txBody>
      </p:sp>
      <p:sp>
        <p:nvSpPr>
          <p:cNvPr name="AutoShape 17" id="17"/>
          <p:cNvSpPr/>
          <p:nvPr/>
        </p:nvSpPr>
        <p:spPr>
          <a:xfrm rot="0" flipH="false" flipV="false">
            <a:off x="3124200" y="4635500"/>
            <a:ext cx="1981200" cy="1333500"/>
          </a:xfrm>
          <a:prstGeom prst="roundRect">
            <a:avLst>
              <a:gd name="adj" fmla="val 0"/>
            </a:avLst>
          </a:prstGeom>
          <a:solidFill>
            <a:srgbClr val="F97316">
              <a:alpha val="6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18" id="18"/>
          <p:cNvSpPr/>
          <p:nvPr/>
        </p:nvSpPr>
        <p:spPr>
          <a:xfrm rot="0" flipH="false" flipV="false">
            <a:off x="3187700" y="4737100"/>
            <a:ext cx="1854200" cy="12065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08333"/>
              </a:lnSpc>
              <a:defRPr/>
            </a:pPr>
            <a:r>
              <a:rPr lang="en-US" b="true" i="false" strike="noStrike" u="none" sz="1500">
                <a:solidFill>
                  <a:srgbClr val="F97316"/>
                </a:solidFill>
                <a:latin typeface="Noto Sans SC"/>
                <a:ea typeface="Noto Sans SC"/>
                <a:cs typeface="Noto Sans SC"/>
                <a:sym typeface="Noto Sans SC"/>
              </a:rPr>
              <a:t>02 缓慢吸气</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6B7280"/>
                </a:solidFill>
                <a:latin typeface="Noto Sans SC"/>
                <a:ea typeface="Noto Sans SC"/>
                <a:cs typeface="Noto Sans SC"/>
                <a:sym typeface="Noto Sans SC"/>
              </a:rPr>
              <a:t>闭眼，用鼻子吸气，心中默数4秒，感受腹部自然鼓起。</a:t>
            </a:r>
            <a:endParaRPr lang="en-US" sz="1100"/>
          </a:p>
        </p:txBody>
      </p:sp>
      <p:sp>
        <p:nvSpPr>
          <p:cNvPr name="AutoShape 19" id="19"/>
          <p:cNvSpPr/>
          <p:nvPr/>
        </p:nvSpPr>
        <p:spPr>
          <a:xfrm rot="0" flipH="false" flipV="false">
            <a:off x="5232400" y="4635500"/>
            <a:ext cx="1981200" cy="1333500"/>
          </a:xfrm>
          <a:prstGeom prst="roundRect">
            <a:avLst>
              <a:gd name="adj" fmla="val 0"/>
            </a:avLst>
          </a:prstGeom>
          <a:solidFill>
            <a:srgbClr val="F97316">
              <a:alpha val="6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20" id="20"/>
          <p:cNvSpPr/>
          <p:nvPr/>
        </p:nvSpPr>
        <p:spPr>
          <a:xfrm rot="0" flipH="false" flipV="false">
            <a:off x="5295900" y="4737100"/>
            <a:ext cx="1854200" cy="12065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08333"/>
              </a:lnSpc>
              <a:defRPr/>
            </a:pPr>
            <a:r>
              <a:rPr lang="en-US" b="true" i="false" strike="noStrike" u="none" sz="1500">
                <a:solidFill>
                  <a:srgbClr val="F97316"/>
                </a:solidFill>
                <a:latin typeface="Noto Sans SC"/>
                <a:ea typeface="Noto Sans SC"/>
                <a:cs typeface="Noto Sans SC"/>
                <a:sym typeface="Noto Sans SC"/>
              </a:rPr>
              <a:t>03 短暂屏息</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6B7280"/>
                </a:solidFill>
                <a:latin typeface="Noto Sans SC"/>
                <a:ea typeface="Noto Sans SC"/>
                <a:cs typeface="Noto Sans SC"/>
                <a:sym typeface="Noto Sans SC"/>
              </a:rPr>
              <a:t>保持吸气状态，屏息默数2秒，让气息在体内稍作停顿。</a:t>
            </a:r>
            <a:endParaRPr lang="en-US" sz="1100"/>
          </a:p>
        </p:txBody>
      </p:sp>
      <p:sp>
        <p:nvSpPr>
          <p:cNvPr name="AutoShape 21" id="21"/>
          <p:cNvSpPr/>
          <p:nvPr/>
        </p:nvSpPr>
        <p:spPr>
          <a:xfrm rot="0" flipH="false" flipV="false">
            <a:off x="7340600" y="4635500"/>
            <a:ext cx="1981200" cy="1333500"/>
          </a:xfrm>
          <a:prstGeom prst="roundRect">
            <a:avLst>
              <a:gd name="adj" fmla="val 0"/>
            </a:avLst>
          </a:prstGeom>
          <a:solidFill>
            <a:srgbClr val="F97316">
              <a:alpha val="6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22" id="22"/>
          <p:cNvSpPr/>
          <p:nvPr/>
        </p:nvSpPr>
        <p:spPr>
          <a:xfrm rot="0" flipH="false" flipV="false">
            <a:off x="7404100" y="4737100"/>
            <a:ext cx="1854200" cy="12065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08333"/>
              </a:lnSpc>
              <a:defRPr/>
            </a:pPr>
            <a:r>
              <a:rPr lang="en-US" b="true" i="false" strike="noStrike" u="none" sz="1500">
                <a:solidFill>
                  <a:srgbClr val="F97316"/>
                </a:solidFill>
                <a:latin typeface="Noto Sans SC"/>
                <a:ea typeface="Noto Sans SC"/>
                <a:cs typeface="Noto Sans SC"/>
                <a:sym typeface="Noto Sans SC"/>
              </a:rPr>
              <a:t>04 缓慢呼气</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6B7280"/>
                </a:solidFill>
                <a:latin typeface="Noto Sans SC"/>
                <a:ea typeface="Noto Sans SC"/>
                <a:cs typeface="Noto Sans SC"/>
                <a:sym typeface="Noto Sans SC"/>
              </a:rPr>
              <a:t>用嘴巴缓慢呼气，默数6秒，感受腹部向内慢慢收缩。</a:t>
            </a:r>
            <a:endParaRPr lang="en-US" sz="1100"/>
          </a:p>
        </p:txBody>
      </p:sp>
      <p:sp>
        <p:nvSpPr>
          <p:cNvPr name="AutoShape 23" id="23"/>
          <p:cNvSpPr/>
          <p:nvPr/>
        </p:nvSpPr>
        <p:spPr>
          <a:xfrm rot="0" flipH="false" flipV="false">
            <a:off x="9448800" y="4635500"/>
            <a:ext cx="1981200" cy="1333500"/>
          </a:xfrm>
          <a:prstGeom prst="roundRect">
            <a:avLst>
              <a:gd name="adj" fmla="val 0"/>
            </a:avLst>
          </a:prstGeom>
          <a:solidFill>
            <a:srgbClr val="F97316">
              <a:alpha val="6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24" id="24"/>
          <p:cNvSpPr/>
          <p:nvPr/>
        </p:nvSpPr>
        <p:spPr>
          <a:xfrm rot="0" flipH="false" flipV="false">
            <a:off x="9512300" y="4737100"/>
            <a:ext cx="1854200" cy="12065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08333"/>
              </a:lnSpc>
              <a:defRPr/>
            </a:pPr>
            <a:r>
              <a:rPr lang="en-US" b="true" i="false" strike="noStrike" u="none" sz="1500">
                <a:solidFill>
                  <a:srgbClr val="F97316"/>
                </a:solidFill>
                <a:latin typeface="Noto Sans SC"/>
                <a:ea typeface="Noto Sans SC"/>
                <a:cs typeface="Noto Sans SC"/>
                <a:sym typeface="Noto Sans SC"/>
              </a:rPr>
              <a:t>05 循环重复</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6B7280"/>
                </a:solidFill>
                <a:latin typeface="Noto Sans SC"/>
                <a:ea typeface="Noto Sans SC"/>
                <a:cs typeface="Noto Sans SC"/>
                <a:sym typeface="Noto Sans SC"/>
              </a:rPr>
              <a:t>每次连续重复5-10轮，帮助快速缓解焦虑与紧张情绪。</a:t>
            </a:r>
            <a:endParaRPr lang="en-US" sz="1100"/>
          </a:p>
        </p:txBody>
      </p:sp>
    </p:spTree>
  </p:cSld>
  <p:clrMapOvr>
    <a:masterClrMapping/>
  </p:clrMapOvr>
</p:sld>
</file>

<file path=ppt/slides/slide55.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任务2：老年抑郁症心理护理</a:t>
            </a:r>
            <a:endParaRPr lang="en-US" sz="1100"/>
          </a:p>
        </p:txBody>
      </p:sp>
      <p:sp>
        <p:nvSpPr>
          <p:cNvPr name="AutoShape 4" id="4"/>
          <p:cNvSpPr/>
          <p:nvPr/>
        </p:nvSpPr>
        <p:spPr>
          <a:xfrm rot="0" flipH="false" flipV="false">
            <a:off x="762000" y="2413000"/>
            <a:ext cx="3378200" cy="2794000"/>
          </a:xfrm>
          <a:prstGeom prst="roundRect">
            <a:avLst>
              <a:gd name="adj" fmla="val 0"/>
            </a:avLst>
          </a:prstGeom>
          <a:solidFill>
            <a:srgbClr val="FFFFFF">
              <a:alpha val="5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730500"/>
            <a:ext cx="457200" cy="457200"/>
          </a:xfrm>
          <a:prstGeom prst="rect">
            <a:avLst/>
          </a:prstGeom>
        </p:spPr>
      </p:pic>
      <p:sp>
        <p:nvSpPr>
          <p:cNvPr name="AutoShape 6" id="6"/>
          <p:cNvSpPr/>
          <p:nvPr/>
        </p:nvSpPr>
        <p:spPr>
          <a:xfrm rot="0" flipH="false" flipV="false">
            <a:off x="1600200" y="2730500"/>
            <a:ext cx="2540000" cy="457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隐匿性强，易被忽视</a:t>
            </a:r>
            <a:endParaRPr lang="en-US" sz="1100"/>
          </a:p>
        </p:txBody>
      </p:sp>
      <p:sp>
        <p:nvSpPr>
          <p:cNvPr name="AutoShape 7" id="7"/>
          <p:cNvSpPr/>
          <p:nvPr/>
        </p:nvSpPr>
        <p:spPr>
          <a:xfrm rot="0" flipH="false" flipV="false">
            <a:off x="1016000" y="3365500"/>
            <a:ext cx="2870200" cy="165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老年抑郁常被误认为是“衰老的自然表现”，情绪低落的核心症状常被躯体不适掩盖，家人往往难以及时捕捉到这些细微的心理异常信号。</a:t>
            </a:r>
            <a:endParaRPr lang="en-US" sz="1100"/>
          </a:p>
        </p:txBody>
      </p:sp>
      <p:sp>
        <p:nvSpPr>
          <p:cNvPr name="AutoShape 8" id="8"/>
          <p:cNvSpPr/>
          <p:nvPr/>
        </p:nvSpPr>
        <p:spPr>
          <a:xfrm rot="0" flipH="false" flipV="false">
            <a:off x="4394200" y="2413000"/>
            <a:ext cx="3378200" cy="2794000"/>
          </a:xfrm>
          <a:prstGeom prst="roundRect">
            <a:avLst>
              <a:gd name="adj" fmla="val 0"/>
            </a:avLst>
          </a:prstGeom>
          <a:solidFill>
            <a:srgbClr val="FFFFFF">
              <a:alpha val="5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48200" y="2730500"/>
            <a:ext cx="457200" cy="457200"/>
          </a:xfrm>
          <a:prstGeom prst="rect">
            <a:avLst/>
          </a:prstGeom>
        </p:spPr>
      </p:pic>
      <p:sp>
        <p:nvSpPr>
          <p:cNvPr name="AutoShape 10" id="10"/>
          <p:cNvSpPr/>
          <p:nvPr/>
        </p:nvSpPr>
        <p:spPr>
          <a:xfrm rot="0" flipH="false" flipV="false">
            <a:off x="5232400" y="2730500"/>
            <a:ext cx="2540000" cy="457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躯体化表现突出</a:t>
            </a:r>
            <a:endParaRPr lang="en-US" sz="1100"/>
          </a:p>
        </p:txBody>
      </p:sp>
      <p:sp>
        <p:nvSpPr>
          <p:cNvPr name="AutoShape 11" id="11"/>
          <p:cNvSpPr/>
          <p:nvPr/>
        </p:nvSpPr>
        <p:spPr>
          <a:xfrm rot="0" flipH="false" flipV="false">
            <a:off x="4648200" y="3365500"/>
            <a:ext cx="2870200" cy="165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不仅是“心情不好”，更常伴随失眠早醒、食欲减退、慢性疼痛、乏力等躯体症状，容易被误诊为单纯的器质性疾病，延误最佳干预时机。</a:t>
            </a:r>
            <a:endParaRPr lang="en-US" sz="1100"/>
          </a:p>
        </p:txBody>
      </p:sp>
      <p:sp>
        <p:nvSpPr>
          <p:cNvPr name="AutoShape 12" id="12"/>
          <p:cNvSpPr/>
          <p:nvPr/>
        </p:nvSpPr>
        <p:spPr>
          <a:xfrm rot="0" flipH="false" flipV="false">
            <a:off x="8026400" y="2413000"/>
            <a:ext cx="3378200" cy="2794000"/>
          </a:xfrm>
          <a:prstGeom prst="roundRect">
            <a:avLst>
              <a:gd name="adj" fmla="val 0"/>
            </a:avLst>
          </a:prstGeom>
          <a:solidFill>
            <a:srgbClr val="FFFFFF">
              <a:alpha val="5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80400" y="2730500"/>
            <a:ext cx="457200" cy="457200"/>
          </a:xfrm>
          <a:prstGeom prst="rect">
            <a:avLst/>
          </a:prstGeom>
        </p:spPr>
      </p:pic>
      <p:sp>
        <p:nvSpPr>
          <p:cNvPr name="AutoShape 14" id="14"/>
          <p:cNvSpPr/>
          <p:nvPr/>
        </p:nvSpPr>
        <p:spPr>
          <a:xfrm rot="0" flipH="false" flipV="false">
            <a:off x="8864600" y="2730500"/>
            <a:ext cx="2540000" cy="457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温情陪伴，重塑希望</a:t>
            </a:r>
            <a:endParaRPr lang="en-US" sz="1100"/>
          </a:p>
        </p:txBody>
      </p:sp>
      <p:sp>
        <p:nvSpPr>
          <p:cNvPr name="AutoShape 15" id="15"/>
          <p:cNvSpPr/>
          <p:nvPr/>
        </p:nvSpPr>
        <p:spPr>
          <a:xfrm rot="0" flipH="false" flipV="false">
            <a:off x="8280400" y="3365500"/>
            <a:ext cx="2870200" cy="165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及时的心理疏导、家人的耐心倾听与专业的医疗干预是关键。通过科学的护理与关怀，能有效缓解症状，帮助老人走出心灵的阴霾，重拾生活乐趣。</a:t>
            </a:r>
            <a:endParaRPr lang="en-US" sz="1100"/>
          </a:p>
        </p:txBody>
      </p:sp>
      <p:sp>
        <p:nvSpPr>
          <p:cNvPr name="AutoShape 16" id="16"/>
          <p:cNvSpPr/>
          <p:nvPr/>
        </p:nvSpPr>
        <p:spPr>
          <a:xfrm rot="0" flipH="false" flipV="false">
            <a:off x="762000" y="5588000"/>
            <a:ext cx="10668000" cy="762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952500" y="5740400"/>
            <a:ext cx="10287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7C2D12"/>
                </a:solidFill>
                <a:latin typeface="Noto Sans SC"/>
                <a:ea typeface="Noto Sans SC"/>
                <a:cs typeface="Noto Sans SC"/>
                <a:sym typeface="Noto Sans SC"/>
              </a:rPr>
              <a:t>💡 关怀小贴士：</a:t>
            </a:r>
            <a:r>
              <a:rPr lang="en-US" b="false" i="false" strike="noStrike" u="none" sz="1500">
                <a:solidFill>
                  <a:srgbClr val="7C2D12"/>
                </a:solidFill>
                <a:latin typeface="Noto Sans SC"/>
                <a:ea typeface="Noto Sans SC"/>
                <a:cs typeface="Noto Sans SC"/>
                <a:sym typeface="Noto Sans SC"/>
              </a:rPr>
              <a:t>请多花时间陪伴家中老人，留意他们情绪的细微变化，不要忽视那些看似“无关紧要”的叹息与沉默。</a:t>
            </a:r>
            <a:endParaRPr lang="en-US" sz="1100"/>
          </a:p>
        </p:txBody>
      </p:sp>
    </p:spTree>
  </p:cSld>
  <p:clrMapOvr>
    <a:masterClrMapping/>
  </p:clrMapOvr>
</p:sld>
</file>

<file path=ppt/slides/slide56.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认识老年抑郁症</a:t>
            </a:r>
            <a:endParaRPr lang="en-US" sz="1100"/>
          </a:p>
        </p:txBody>
      </p:sp>
      <p:pic>
        <p:nvPicPr>
          <p:cNvPr name="Picture 4" id="4"/>
          <p:cNvPicPr>
            <a:picLocks noChangeAspect="true"/>
          </p:cNvPicPr>
          <p:nvPr/>
        </p:nvPicPr>
        <p:blipFill>
          <a:blip r:embed="rId3"/>
          <a:srcRect l="0" r="0" t="0" b="0"/>
          <a:stretch>
            <a:fillRect/>
          </a:stretch>
        </p:blipFill>
        <p:spPr>
          <a:xfrm rot="0" flipH="false" flipV="false">
            <a:off x="762000" y="1778000"/>
            <a:ext cx="3810000" cy="2540000"/>
          </a:xfrm>
          <a:prstGeom prst="roundRect">
            <a:avLst>
              <a:gd name="adj" fmla="val 8000"/>
            </a:avLst>
          </a:prstGeom>
          <a:noFill/>
          <a:ln w="25400" cmpd="sng" cap="flat">
            <a:noFill/>
            <a:prstDash val="solid"/>
            <a:round/>
          </a:ln>
          <a:effectLst>
            <a:outerShdw dir="2700000" dist="76200" blurRad="203200" algn="tl" rotWithShape="false">
              <a:srgbClr val="374151">
                <a:alpha val="10000"/>
              </a:srgbClr>
            </a:outerShdw>
          </a:effectLst>
        </p:spPr>
      </p:pic>
      <p:sp>
        <p:nvSpPr>
          <p:cNvPr name="AutoShape 5" id="5"/>
          <p:cNvSpPr/>
          <p:nvPr/>
        </p:nvSpPr>
        <p:spPr>
          <a:xfrm rot="0" flipH="false" flipV="false">
            <a:off x="762000" y="4572000"/>
            <a:ext cx="3810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6B7280"/>
                </a:solidFill>
                <a:latin typeface="Noto Sans SC"/>
                <a:ea typeface="Noto Sans SC"/>
                <a:cs typeface="Noto Sans SC"/>
                <a:sym typeface="Noto Sans SC"/>
              </a:rPr>
              <a:t>孤独与无助感常伴随其中，情绪低落、睡眠障碍是最直观的外在表现。</a:t>
            </a:r>
            <a:endParaRPr lang="en-US" sz="1100"/>
          </a:p>
        </p:txBody>
      </p:sp>
      <p:sp>
        <p:nvSpPr>
          <p:cNvPr name="AutoShape 6" id="6"/>
          <p:cNvSpPr/>
          <p:nvPr/>
        </p:nvSpPr>
        <p:spPr>
          <a:xfrm rot="0" flipH="false" flipV="false">
            <a:off x="4953000" y="1778000"/>
            <a:ext cx="6477000" cy="1841500"/>
          </a:xfrm>
          <a:prstGeom prst="roundRect">
            <a:avLst>
              <a:gd name="adj" fmla="val 0"/>
            </a:avLst>
          </a:prstGeom>
          <a:solidFill>
            <a:srgbClr val="FFF7ED">
              <a:alpha val="85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5143500" y="1968500"/>
            <a:ext cx="6096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真实案例：郑奶奶的困境</a:t>
            </a:r>
            <a:endParaRPr lang="en-US" sz="1100"/>
          </a:p>
        </p:txBody>
      </p:sp>
      <p:sp>
        <p:nvSpPr>
          <p:cNvPr name="AutoShape 8" id="8"/>
          <p:cNvSpPr/>
          <p:nvPr/>
        </p:nvSpPr>
        <p:spPr>
          <a:xfrm rot="0" flipH="false" flipV="false">
            <a:off x="5143500" y="2413000"/>
            <a:ext cx="60960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64岁的郑奶奶，近一个月来持续失眠、情绪低落且食欲不振。她总认为自己“脑子坏了”，是家人的拖累，甚至出现了轻生的念头与行为。这些看似“老糊涂”的表现，实则是老年抑郁症的典型危险信号。</a:t>
            </a:r>
            <a:endParaRPr lang="en-US" sz="1100"/>
          </a:p>
        </p:txBody>
      </p:sp>
      <p:sp>
        <p:nvSpPr>
          <p:cNvPr name="AutoShape 9" id="9"/>
          <p:cNvSpPr/>
          <p:nvPr/>
        </p:nvSpPr>
        <p:spPr>
          <a:xfrm rot="0" flipH="false" flipV="false">
            <a:off x="4953000" y="3937000"/>
            <a:ext cx="6477000" cy="1841500"/>
          </a:xfrm>
          <a:prstGeom prst="roundRect">
            <a:avLst>
              <a:gd name="adj" fmla="val 0"/>
            </a:avLst>
          </a:prstGeom>
          <a:solidFill>
            <a:srgbClr val="FFF7ED">
              <a:alpha val="85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5143500" y="4127500"/>
            <a:ext cx="6096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核心定义：心境障碍的一种</a:t>
            </a:r>
            <a:endParaRPr lang="en-US" sz="1100"/>
          </a:p>
        </p:txBody>
      </p:sp>
      <p:sp>
        <p:nvSpPr>
          <p:cNvPr name="AutoShape 11" id="11"/>
          <p:cNvSpPr/>
          <p:nvPr/>
        </p:nvSpPr>
        <p:spPr>
          <a:xfrm rot="0" flipH="false" flipV="false">
            <a:off x="5143500" y="4572000"/>
            <a:ext cx="60960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它并非简单的“心情不好”，而是一种以</a:t>
            </a:r>
            <a:r>
              <a:rPr lang="en-US" b="true" i="false" strike="noStrike" u="none" sz="1400">
                <a:solidFill>
                  <a:srgbClr val="F97316"/>
                </a:solidFill>
                <a:latin typeface="Noto Sans SC"/>
                <a:ea typeface="Noto Sans SC"/>
                <a:cs typeface="Noto Sans SC"/>
                <a:sym typeface="Noto Sans SC"/>
              </a:rPr>
              <a:t>显著而持久的心境低落</a:t>
            </a:r>
            <a:r>
              <a:rPr lang="en-US" b="false" i="false" strike="noStrike" u="none" sz="1400">
                <a:solidFill>
                  <a:srgbClr val="4B5563"/>
                </a:solidFill>
                <a:latin typeface="Noto Sans SC"/>
                <a:ea typeface="Noto Sans SC"/>
                <a:cs typeface="Noto Sans SC"/>
                <a:sym typeface="Noto Sans SC"/>
              </a:rPr>
              <a:t>为主要临床特征的精神障碍。患者常伴有思维迟缓、意志活动减退、睡眠障碍等症状，严重影响生活质量，需要及时的医学关注与干预。</a:t>
            </a:r>
            <a:endParaRPr lang="en-US" sz="1100"/>
          </a:p>
        </p:txBody>
      </p:sp>
      <p:sp>
        <p:nvSpPr>
          <p:cNvPr name="AutoShape 12" id="12"/>
          <p:cNvSpPr/>
          <p:nvPr/>
        </p:nvSpPr>
        <p:spPr>
          <a:xfrm rot="0" flipH="false" flipV="false">
            <a:off x="762000" y="6032500"/>
            <a:ext cx="10668000" cy="381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false" i="false" strike="noStrike" u="none" sz="1400">
                <a:solidFill>
                  <a:srgbClr val="7C2D12"/>
                </a:solidFill>
                <a:latin typeface="Noto Sans SC"/>
                <a:ea typeface="Noto Sans SC"/>
                <a:cs typeface="Noto Sans SC"/>
                <a:sym typeface="Noto Sans SC"/>
              </a:rPr>
              <a:t>💡 发现老人有持续情绪低落时，请不要忽视，及时就医是最好的关爱。</a:t>
            </a:r>
            <a:endParaRPr lang="en-US" sz="1100"/>
          </a:p>
        </p:txBody>
      </p:sp>
    </p:spTree>
  </p:cSld>
  <p:clrMapOvr>
    <a:masterClrMapping/>
  </p:clrMapOvr>
</p:sld>
</file>

<file path=ppt/slides/slide57.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老年抑郁症的核心症状与特点</a:t>
            </a:r>
            <a:endParaRPr lang="en-US" sz="1100"/>
          </a:p>
        </p:txBody>
      </p:sp>
      <p:sp>
        <p:nvSpPr>
          <p:cNvPr name="AutoShape 4" id="4"/>
          <p:cNvSpPr/>
          <p:nvPr/>
        </p:nvSpPr>
        <p:spPr>
          <a:xfrm rot="0" flipH="false" flipV="false">
            <a:off x="762000" y="1778000"/>
            <a:ext cx="5270500" cy="3429000"/>
          </a:xfrm>
          <a:prstGeom prst="roundRect">
            <a:avLst>
              <a:gd name="adj" fmla="val 0"/>
            </a:avLst>
          </a:prstGeom>
          <a:solidFill>
            <a:srgbClr val="FFFFFF">
              <a:alpha val="6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968500"/>
            <a:ext cx="4826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01 核心症状：典型的“三低”表现</a:t>
            </a:r>
            <a:endParaRPr lang="en-US" sz="1100"/>
          </a:p>
        </p:txBody>
      </p:sp>
      <p:cxnSp>
        <p:nvCxnSpPr>
          <p:cNvPr name="Connector 6" id="6"/>
          <p:cNvCxnSpPr/>
          <p:nvPr/>
        </p:nvCxnSpPr>
        <p:spPr>
          <a:xfrm rot="-9167" flipH="false" flipV="false">
            <a:off x="1016008" y="2470150"/>
            <a:ext cx="47625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pic>
        <p:nvPicPr>
          <p:cNvPr name="Picture 7" id="7"/>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730500"/>
            <a:ext cx="304800" cy="304800"/>
          </a:xfrm>
          <a:prstGeom prst="rect">
            <a:avLst/>
          </a:prstGeom>
        </p:spPr>
      </p:pic>
      <p:sp>
        <p:nvSpPr>
          <p:cNvPr name="AutoShape 8" id="8"/>
          <p:cNvSpPr/>
          <p:nvPr/>
        </p:nvSpPr>
        <p:spPr>
          <a:xfrm rot="0" flipH="false" flipV="false">
            <a:off x="1460500" y="2692400"/>
            <a:ext cx="43815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374151"/>
                </a:solidFill>
                <a:latin typeface="Noto Sans SC"/>
                <a:ea typeface="Noto Sans SC"/>
                <a:cs typeface="Noto Sans SC"/>
                <a:sym typeface="Noto Sans SC"/>
              </a:rPr>
              <a:t>情绪低落 · 快感缺失</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持续心境压抑悲伤，对过往爱好失去兴趣，无法体会愉悦，常感到“心里空落落的”。</a:t>
            </a:r>
            <a:endParaRPr lang="en-US" sz="1100"/>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1016000" y="3556000"/>
            <a:ext cx="304800" cy="304800"/>
          </a:xfrm>
          <a:prstGeom prst="rect">
            <a:avLst/>
          </a:prstGeom>
        </p:spPr>
      </p:pic>
      <p:sp>
        <p:nvSpPr>
          <p:cNvPr name="AutoShape 10" id="10"/>
          <p:cNvSpPr/>
          <p:nvPr/>
        </p:nvSpPr>
        <p:spPr>
          <a:xfrm rot="0" flipH="false" flipV="false">
            <a:off x="1460500" y="3517900"/>
            <a:ext cx="43815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374151"/>
                </a:solidFill>
                <a:latin typeface="Noto Sans SC"/>
                <a:ea typeface="Noto Sans SC"/>
                <a:cs typeface="Noto Sans SC"/>
                <a:sym typeface="Noto Sans SC"/>
              </a:rPr>
              <a:t>思维迟缓 · 反应迟钝</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语速变慢、言语减少，思考问题费力，注意力难以集中，记忆力也会随之暂时下降。</a:t>
            </a:r>
            <a:endParaRPr lang="en-US" sz="1100"/>
          </a:p>
        </p:txBody>
      </p:sp>
      <p:pic>
        <p:nvPicPr>
          <p:cNvPr name="Picture 11" id="11"/>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445000"/>
            <a:ext cx="304800" cy="304800"/>
          </a:xfrm>
          <a:prstGeom prst="rect">
            <a:avLst/>
          </a:prstGeom>
        </p:spPr>
      </p:pic>
      <p:sp>
        <p:nvSpPr>
          <p:cNvPr name="AutoShape 12" id="12"/>
          <p:cNvSpPr/>
          <p:nvPr/>
        </p:nvSpPr>
        <p:spPr>
          <a:xfrm rot="0" flipH="false" flipV="false">
            <a:off x="1460500" y="4406900"/>
            <a:ext cx="43815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374151"/>
                </a:solidFill>
                <a:latin typeface="Noto Sans SC"/>
                <a:ea typeface="Noto Sans SC"/>
                <a:cs typeface="Noto Sans SC"/>
                <a:sym typeface="Noto Sans SC"/>
              </a:rPr>
              <a:t>意志减退 · 行为被动</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生活变得懒散，不愿出门社交，甚至连吃饭、洗漱等基本的自我照料都感到力不从心。</a:t>
            </a:r>
            <a:endParaRPr lang="en-US" sz="1100"/>
          </a:p>
        </p:txBody>
      </p:sp>
      <p:sp>
        <p:nvSpPr>
          <p:cNvPr name="AutoShape 13" id="13"/>
          <p:cNvSpPr/>
          <p:nvPr/>
        </p:nvSpPr>
        <p:spPr>
          <a:xfrm rot="0" flipH="false" flipV="false">
            <a:off x="6159500" y="1778000"/>
            <a:ext cx="5270500" cy="3429000"/>
          </a:xfrm>
          <a:prstGeom prst="roundRect">
            <a:avLst>
              <a:gd name="adj" fmla="val 0"/>
            </a:avLst>
          </a:prstGeom>
          <a:solidFill>
            <a:srgbClr val="FFFFFF">
              <a:alpha val="6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4" id="14"/>
          <p:cNvSpPr/>
          <p:nvPr/>
        </p:nvSpPr>
        <p:spPr>
          <a:xfrm rot="0" flipH="false" flipV="false">
            <a:off x="6413500" y="1968500"/>
            <a:ext cx="4826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02 老年期：更隐蔽的独特表现</a:t>
            </a:r>
            <a:endParaRPr lang="en-US" sz="1100"/>
          </a:p>
        </p:txBody>
      </p:sp>
      <p:cxnSp>
        <p:nvCxnSpPr>
          <p:cNvPr name="Connector 15" id="15"/>
          <p:cNvCxnSpPr/>
          <p:nvPr/>
        </p:nvCxnSpPr>
        <p:spPr>
          <a:xfrm rot="-9167" flipH="false" flipV="false">
            <a:off x="6413508" y="2470150"/>
            <a:ext cx="47625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pic>
        <p:nvPicPr>
          <p:cNvPr name="Picture 16" id="16"/>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413500" y="2730500"/>
            <a:ext cx="304800" cy="304800"/>
          </a:xfrm>
          <a:prstGeom prst="rect">
            <a:avLst/>
          </a:prstGeom>
        </p:spPr>
      </p:pic>
      <p:sp>
        <p:nvSpPr>
          <p:cNvPr name="AutoShape 17" id="17"/>
          <p:cNvSpPr/>
          <p:nvPr/>
        </p:nvSpPr>
        <p:spPr>
          <a:xfrm rot="0" flipH="false" flipV="false">
            <a:off x="6858000" y="2692400"/>
            <a:ext cx="43815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374151"/>
                </a:solidFill>
                <a:latin typeface="Noto Sans SC"/>
                <a:ea typeface="Noto Sans SC"/>
                <a:cs typeface="Noto Sans SC"/>
                <a:sym typeface="Noto Sans SC"/>
              </a:rPr>
              <a:t>躯体症状“喧宾夺主”</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常表现为顽固性疼痛、便秘、心悸或睡眠紊乱，容易被误诊为单纯的内科疾病。</a:t>
            </a:r>
            <a:endParaRPr lang="en-US" sz="1100"/>
          </a:p>
        </p:txBody>
      </p:sp>
      <p:pic>
        <p:nvPicPr>
          <p:cNvPr name="Picture 18" id="18"/>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413500" y="3556000"/>
            <a:ext cx="304800" cy="304800"/>
          </a:xfrm>
          <a:prstGeom prst="rect">
            <a:avLst/>
          </a:prstGeom>
        </p:spPr>
      </p:pic>
      <p:sp>
        <p:nvSpPr>
          <p:cNvPr name="AutoShape 19" id="19"/>
          <p:cNvSpPr/>
          <p:nvPr/>
        </p:nvSpPr>
        <p:spPr>
          <a:xfrm rot="0" flipH="false" flipV="false">
            <a:off x="6858000" y="3517900"/>
            <a:ext cx="43815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374151"/>
                </a:solidFill>
                <a:latin typeface="Noto Sans SC"/>
                <a:ea typeface="Noto Sans SC"/>
                <a:cs typeface="Noto Sans SC"/>
                <a:sym typeface="Noto Sans SC"/>
              </a:rPr>
              <a:t>易被误认成“老年痴呆”</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出现明显的记忆力下降和注意力涣散，需专业鉴别是抑郁导致的假性痴呆还是真性认知症。</a:t>
            </a:r>
            <a:endParaRPr lang="en-US" sz="1100"/>
          </a:p>
        </p:txBody>
      </p:sp>
      <p:pic>
        <p:nvPicPr>
          <p:cNvPr name="Picture 20" id="20"/>
          <p:cNvPicPr>
            <a:picLocks noChangeAspect="true"/>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0" flipH="false" flipV="false">
            <a:off x="6413500" y="4445000"/>
            <a:ext cx="304800" cy="304800"/>
          </a:xfrm>
          <a:prstGeom prst="rect">
            <a:avLst/>
          </a:prstGeom>
        </p:spPr>
      </p:pic>
      <p:sp>
        <p:nvSpPr>
          <p:cNvPr name="AutoShape 21" id="21"/>
          <p:cNvSpPr/>
          <p:nvPr/>
        </p:nvSpPr>
        <p:spPr>
          <a:xfrm rot="0" flipH="false" flipV="false">
            <a:off x="6858000" y="4406900"/>
            <a:ext cx="43815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600">
                <a:solidFill>
                  <a:srgbClr val="374151"/>
                </a:solidFill>
                <a:latin typeface="Noto Sans SC"/>
                <a:ea typeface="Noto Sans SC"/>
                <a:cs typeface="Noto Sans SC"/>
                <a:sym typeface="Noto Sans SC"/>
              </a:rPr>
              <a:t>不容忽视的高自杀风险</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因躯体病痛与孤独感叠加，老年人自杀的成功率远高于其他人群，是主要的致死风险。</a:t>
            </a:r>
            <a:endParaRPr lang="en-US" sz="1100"/>
          </a:p>
        </p:txBody>
      </p:sp>
      <p:sp>
        <p:nvSpPr>
          <p:cNvPr name="AutoShape 22" id="22"/>
          <p:cNvSpPr/>
          <p:nvPr/>
        </p:nvSpPr>
        <p:spPr>
          <a:xfrm rot="0" flipH="false" flipV="false">
            <a:off x="762000" y="5524500"/>
            <a:ext cx="10668000" cy="762000"/>
          </a:xfrm>
          <a:prstGeom prst="roundRect">
            <a:avLst>
              <a:gd name="adj" fmla="val 0"/>
            </a:avLst>
          </a:prstGeom>
          <a:solidFill>
            <a:srgbClr val="F97316">
              <a:alpha val="8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sp>
        <p:nvSpPr>
          <p:cNvPr name="AutoShape 23" id="23"/>
          <p:cNvSpPr/>
          <p:nvPr/>
        </p:nvSpPr>
        <p:spPr>
          <a:xfrm rot="0" flipH="false" flipV="false">
            <a:off x="952500" y="5651500"/>
            <a:ext cx="10287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400">
                <a:solidFill>
                  <a:srgbClr val="C2410C"/>
                </a:solidFill>
                <a:latin typeface="Noto Sans SC"/>
                <a:ea typeface="Noto Sans SC"/>
                <a:cs typeface="Noto Sans SC"/>
                <a:sym typeface="Noto Sans SC"/>
              </a:rPr>
              <a:t>💡 重要提醒：</a:t>
            </a:r>
            <a:r>
              <a:rPr lang="en-US" b="false" i="false" strike="noStrike" u="none" sz="1400">
                <a:solidFill>
                  <a:srgbClr val="4B5563"/>
                </a:solidFill>
                <a:latin typeface="Noto Sans SC"/>
                <a:ea typeface="Noto Sans SC"/>
                <a:cs typeface="Noto Sans SC"/>
                <a:sym typeface="Noto Sans SC"/>
              </a:rPr>
              <a:t>老年抑郁并非“老糊涂”或性格问题，而是一种需要及时干预的疾病。家人的耐心陪伴、倾听与早期的精神科干预，是帮助老人走出阴霾的关键。</a:t>
            </a:r>
            <a:endParaRPr lang="en-US" sz="1100"/>
          </a:p>
        </p:txBody>
      </p:sp>
    </p:spTree>
  </p:cSld>
  <p:clrMapOvr>
    <a:masterClrMapping/>
  </p:clrMapOvr>
</p:sld>
</file>

<file path=ppt/slides/slide58.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驱散阴霾：心理护理策略</a:t>
            </a:r>
            <a:endParaRPr lang="en-US" sz="1100"/>
          </a:p>
        </p:txBody>
      </p:sp>
      <p:sp>
        <p:nvSpPr>
          <p:cNvPr name="AutoShape 4" id="4"/>
          <p:cNvSpPr/>
          <p:nvPr/>
        </p:nvSpPr>
        <p:spPr>
          <a:xfrm rot="0" flipH="false" flipV="false">
            <a:off x="762000" y="1651000"/>
            <a:ext cx="3378200" cy="2032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52500" y="1879600"/>
            <a:ext cx="304800" cy="304800"/>
          </a:xfrm>
          <a:prstGeom prst="rect">
            <a:avLst/>
          </a:prstGeom>
        </p:spPr>
      </p:pic>
      <p:sp>
        <p:nvSpPr>
          <p:cNvPr name="AutoShape 6" id="6"/>
          <p:cNvSpPr/>
          <p:nvPr/>
        </p:nvSpPr>
        <p:spPr>
          <a:xfrm rot="0" flipH="false" flipV="false">
            <a:off x="1333500" y="18415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倾听与陪伴</a:t>
            </a:r>
            <a:endParaRPr lang="en-US" sz="1100"/>
          </a:p>
        </p:txBody>
      </p:sp>
      <p:sp>
        <p:nvSpPr>
          <p:cNvPr name="AutoShape 7" id="7"/>
          <p:cNvSpPr/>
          <p:nvPr/>
        </p:nvSpPr>
        <p:spPr>
          <a:xfrm rot="0" flipH="false" flipV="false">
            <a:off x="952500" y="2349500"/>
            <a:ext cx="2997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耐心倾听内心的声音，给予持续的情感支持与积极鼓励，让其感受到被理解与重视，逐步建立内心的安全感与信任感。</a:t>
            </a:r>
            <a:endParaRPr lang="en-US" sz="1100"/>
          </a:p>
        </p:txBody>
      </p:sp>
      <p:sp>
        <p:nvSpPr>
          <p:cNvPr name="AutoShape 8" id="8"/>
          <p:cNvSpPr/>
          <p:nvPr/>
        </p:nvSpPr>
        <p:spPr>
          <a:xfrm rot="0" flipH="false" flipV="false">
            <a:off x="4406900" y="1651000"/>
            <a:ext cx="3378200" cy="2032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597400" y="1879600"/>
            <a:ext cx="304800" cy="304800"/>
          </a:xfrm>
          <a:prstGeom prst="rect">
            <a:avLst/>
          </a:prstGeom>
        </p:spPr>
      </p:pic>
      <p:sp>
        <p:nvSpPr>
          <p:cNvPr name="AutoShape 10" id="10"/>
          <p:cNvSpPr/>
          <p:nvPr/>
        </p:nvSpPr>
        <p:spPr>
          <a:xfrm rot="0" flipH="false" flipV="false">
            <a:off x="4978400" y="18415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重建社交联结</a:t>
            </a:r>
            <a:endParaRPr lang="en-US" sz="1100"/>
          </a:p>
        </p:txBody>
      </p:sp>
      <p:sp>
        <p:nvSpPr>
          <p:cNvPr name="AutoShape 11" id="11"/>
          <p:cNvSpPr/>
          <p:nvPr/>
        </p:nvSpPr>
        <p:spPr>
          <a:xfrm rot="0" flipH="false" flipV="false">
            <a:off x="4597400" y="2349500"/>
            <a:ext cx="2997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鼓励走出封闭圈子，参与社区或家庭集体活动，尝试园艺、书法等新爱好，在互动与创造中重建生活乐趣与价值感。</a:t>
            </a:r>
            <a:endParaRPr lang="en-US" sz="1100"/>
          </a:p>
        </p:txBody>
      </p:sp>
      <p:sp>
        <p:nvSpPr>
          <p:cNvPr name="AutoShape 12" id="12"/>
          <p:cNvSpPr/>
          <p:nvPr/>
        </p:nvSpPr>
        <p:spPr>
          <a:xfrm rot="0" flipH="false" flipV="false">
            <a:off x="8051800" y="1651000"/>
            <a:ext cx="3378200" cy="2032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42300" y="1879600"/>
            <a:ext cx="304800" cy="304800"/>
          </a:xfrm>
          <a:prstGeom prst="rect">
            <a:avLst/>
          </a:prstGeom>
        </p:spPr>
      </p:pic>
      <p:sp>
        <p:nvSpPr>
          <p:cNvPr name="AutoShape 14" id="14"/>
          <p:cNvSpPr/>
          <p:nvPr/>
        </p:nvSpPr>
        <p:spPr>
          <a:xfrm rot="0" flipH="false" flipV="false">
            <a:off x="8623300" y="18415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营造安全环境</a:t>
            </a:r>
            <a:endParaRPr lang="en-US" sz="1100"/>
          </a:p>
        </p:txBody>
      </p:sp>
      <p:sp>
        <p:nvSpPr>
          <p:cNvPr name="AutoShape 15" id="15"/>
          <p:cNvSpPr/>
          <p:nvPr/>
        </p:nvSpPr>
        <p:spPr>
          <a:xfrm rot="0" flipH="false" flipV="false">
            <a:off x="8242300" y="2349500"/>
            <a:ext cx="2997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优化居住环境，做好安全隐患排查，移除尖锐物品等危险因素。密切关注情绪波动，保持环境安静舒适，严防意外发生。</a:t>
            </a:r>
            <a:endParaRPr lang="en-US" sz="1100"/>
          </a:p>
        </p:txBody>
      </p:sp>
      <p:sp>
        <p:nvSpPr>
          <p:cNvPr name="AutoShape 16" id="16"/>
          <p:cNvSpPr/>
          <p:nvPr/>
        </p:nvSpPr>
        <p:spPr>
          <a:xfrm rot="0" flipH="false" flipV="false">
            <a:off x="762000" y="4064000"/>
            <a:ext cx="5270500" cy="2032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952500" y="4292600"/>
            <a:ext cx="304800" cy="304800"/>
          </a:xfrm>
          <a:prstGeom prst="rect">
            <a:avLst/>
          </a:prstGeom>
        </p:spPr>
      </p:pic>
      <p:sp>
        <p:nvSpPr>
          <p:cNvPr name="AutoShape 18" id="18"/>
          <p:cNvSpPr/>
          <p:nvPr/>
        </p:nvSpPr>
        <p:spPr>
          <a:xfrm rot="0" flipH="false" flipV="false">
            <a:off x="1333500" y="4254500"/>
            <a:ext cx="4445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遵医用药管理</a:t>
            </a:r>
            <a:endParaRPr lang="en-US" sz="1100"/>
          </a:p>
        </p:txBody>
      </p:sp>
      <p:sp>
        <p:nvSpPr>
          <p:cNvPr name="AutoShape 19" id="19"/>
          <p:cNvSpPr/>
          <p:nvPr/>
        </p:nvSpPr>
        <p:spPr>
          <a:xfrm rot="0" flipH="false" flipV="false">
            <a:off x="952500" y="4762500"/>
            <a:ext cx="48895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严格遵守医嘱督促按时按量服药，由家属妥善保管药物，防止患者囤积或擅自增减药量。定期陪同复诊，根据病情变化及时调整治疗方案，确保药效稳定发挥。</a:t>
            </a:r>
            <a:endParaRPr lang="en-US" sz="1100"/>
          </a:p>
        </p:txBody>
      </p:sp>
      <p:sp>
        <p:nvSpPr>
          <p:cNvPr name="AutoShape 20" id="20"/>
          <p:cNvSpPr/>
          <p:nvPr/>
        </p:nvSpPr>
        <p:spPr>
          <a:xfrm rot="0" flipH="false" flipV="false">
            <a:off x="6159500" y="4064000"/>
            <a:ext cx="5270500" cy="2032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350000" y="4292600"/>
            <a:ext cx="304800" cy="304800"/>
          </a:xfrm>
          <a:prstGeom prst="rect">
            <a:avLst/>
          </a:prstGeom>
        </p:spPr>
      </p:pic>
      <p:sp>
        <p:nvSpPr>
          <p:cNvPr name="AutoShape 22" id="22"/>
          <p:cNvSpPr/>
          <p:nvPr/>
        </p:nvSpPr>
        <p:spPr>
          <a:xfrm rot="0" flipH="false" flipV="false">
            <a:off x="6731000" y="4254500"/>
            <a:ext cx="4445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05 规律作息与滋养</a:t>
            </a:r>
            <a:endParaRPr lang="en-US" sz="1100"/>
          </a:p>
        </p:txBody>
      </p:sp>
      <p:sp>
        <p:nvSpPr>
          <p:cNvPr name="AutoShape 23" id="23"/>
          <p:cNvSpPr/>
          <p:nvPr/>
        </p:nvSpPr>
        <p:spPr>
          <a:xfrm rot="0" flipH="false" flipV="false">
            <a:off x="6350000" y="4762500"/>
            <a:ext cx="48895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建立早睡早起的健康作息，避免熬夜与过度劳累。每日安排散步、太极等温和的户外活动，搭配清淡少油、营养均衡的饮食，从生活细节调节身心状态，恢复生理节律。</a:t>
            </a:r>
            <a:endParaRPr lang="en-US" sz="1100"/>
          </a:p>
        </p:txBody>
      </p:sp>
    </p:spTree>
  </p:cSld>
  <p:clrMapOvr>
    <a:masterClrMapping/>
  </p:clrMapOvr>
</p:sld>
</file>

<file path=ppt/slides/slide59.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a:t>
            </a:r>
            <a:endParaRPr lang="en-US" sz="1100"/>
          </a:p>
        </p:txBody>
      </p:sp>
      <p:sp>
        <p:nvSpPr>
          <p:cNvPr name="AutoShape 4" id="4"/>
          <p:cNvSpPr/>
          <p:nvPr/>
        </p:nvSpPr>
        <p:spPr>
          <a:xfrm rot="0" flipH="false" flipV="false">
            <a:off x="762000" y="1651000"/>
            <a:ext cx="3556000" cy="3048000"/>
          </a:xfrm>
          <a:prstGeom prst="roundRect">
            <a:avLst>
              <a:gd name="adj" fmla="val 0"/>
            </a:avLst>
          </a:prstGeom>
          <a:solidFill>
            <a:srgbClr val="FFFFFF">
              <a:alpha val="6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952500" y="1841500"/>
            <a:ext cx="3175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个案背景情境</a:t>
            </a:r>
            <a:endParaRPr lang="en-US" sz="1100"/>
          </a:p>
        </p:txBody>
      </p:sp>
      <p:sp>
        <p:nvSpPr>
          <p:cNvPr name="AutoShape 6" id="6"/>
          <p:cNvSpPr/>
          <p:nvPr/>
        </p:nvSpPr>
        <p:spPr>
          <a:xfrm rot="0" flipH="false" flipV="false">
            <a:off x="952500" y="2413000"/>
            <a:ext cx="3175000" cy="209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服务对象为64岁的郑奶奶，近期情绪持续低落，表现出沉默寡言、对过往兴趣丧失、睡眠与食欲紊乱等典型抑郁症状。更为危急的是，其已出现明确的自杀行为倾向，对自身存在价值产生深刻怀疑，缺乏生存动力，属于需要立即介入的心理危机高危个案。</a:t>
            </a:r>
            <a:endParaRPr lang="en-US" sz="1100"/>
          </a:p>
        </p:txBody>
      </p:sp>
      <p:sp>
        <p:nvSpPr>
          <p:cNvPr name="AutoShape 7" id="7"/>
          <p:cNvSpPr/>
          <p:nvPr/>
        </p:nvSpPr>
        <p:spPr>
          <a:xfrm rot="0" flipH="false" flipV="false">
            <a:off x="4318000" y="1651000"/>
            <a:ext cx="3556000" cy="3048000"/>
          </a:xfrm>
          <a:prstGeom prst="roundRect">
            <a:avLst>
              <a:gd name="adj" fmla="val 0"/>
            </a:avLst>
          </a:prstGeom>
          <a:solidFill>
            <a:srgbClr val="FFFFFF">
              <a:alpha val="6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sp>
        <p:nvSpPr>
          <p:cNvPr name="AutoShape 8" id="8"/>
          <p:cNvSpPr/>
          <p:nvPr/>
        </p:nvSpPr>
        <p:spPr>
          <a:xfrm rot="0" flipH="false" flipV="false">
            <a:off x="4508500" y="1841500"/>
            <a:ext cx="3175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关键心理干预措施</a:t>
            </a:r>
            <a:endParaRPr lang="en-US" sz="1100"/>
          </a:p>
        </p:txBody>
      </p:sp>
      <p:sp>
        <p:nvSpPr>
          <p:cNvPr name="AutoShape 9" id="9"/>
          <p:cNvSpPr/>
          <p:nvPr/>
        </p:nvSpPr>
        <p:spPr>
          <a:xfrm rot="0" flipH="false" flipV="false">
            <a:off x="4508500" y="2413000"/>
            <a:ext cx="3175000" cy="209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400">
                <a:solidFill>
                  <a:srgbClr val="4B5563"/>
                </a:solidFill>
                <a:latin typeface="Noto Sans SC"/>
                <a:ea typeface="Noto Sans SC"/>
                <a:cs typeface="Noto Sans SC"/>
                <a:sym typeface="Noto Sans SC"/>
              </a:rPr>
              <a:t>① 信任联结：</a:t>
            </a:r>
            <a:r>
              <a:rPr lang="en-US" b="false" i="false" strike="noStrike" u="none" sz="1400">
                <a:solidFill>
                  <a:srgbClr val="4B5563"/>
                </a:solidFill>
                <a:latin typeface="Noto Sans SC"/>
                <a:ea typeface="Noto Sans SC"/>
                <a:cs typeface="Noto Sans SC"/>
                <a:sym typeface="Noto Sans SC"/>
              </a:rPr>
              <a:t>以真诚耐心的态度建立专业关系，引导老人宣泄压抑的痛苦，给予无条件接纳；</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true" i="false" strike="noStrike" u="none" sz="1400">
                <a:solidFill>
                  <a:srgbClr val="4B5563"/>
                </a:solidFill>
                <a:latin typeface="Noto Sans SC"/>
                <a:ea typeface="Noto Sans SC"/>
                <a:cs typeface="Noto Sans SC"/>
                <a:sym typeface="Noto Sans SC"/>
              </a:rPr>
              <a:t>② 认知疏导：</a:t>
            </a:r>
            <a:r>
              <a:rPr lang="en-US" b="false" i="false" strike="noStrike" u="none" sz="1400">
                <a:solidFill>
                  <a:srgbClr val="4B5563"/>
                </a:solidFill>
                <a:latin typeface="Noto Sans SC"/>
                <a:ea typeface="Noto Sans SC"/>
                <a:cs typeface="Noto Sans SC"/>
                <a:sym typeface="Noto Sans SC"/>
              </a:rPr>
              <a:t>帮助识别“我没用”等消极认知，重塑对生活与自身的客观评价；</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true" i="false" strike="noStrike" u="none" sz="1400">
                <a:solidFill>
                  <a:srgbClr val="4B5563"/>
                </a:solidFill>
                <a:latin typeface="Noto Sans SC"/>
                <a:ea typeface="Noto Sans SC"/>
                <a:cs typeface="Noto Sans SC"/>
                <a:sym typeface="Noto Sans SC"/>
              </a:rPr>
              <a:t>③ 行动激活：</a:t>
            </a:r>
            <a:r>
              <a:rPr lang="en-US" b="false" i="false" strike="noStrike" u="none" sz="1400">
                <a:solidFill>
                  <a:srgbClr val="4B5563"/>
                </a:solidFill>
                <a:latin typeface="Noto Sans SC"/>
                <a:ea typeface="Noto Sans SC"/>
                <a:cs typeface="Noto Sans SC"/>
                <a:sym typeface="Noto Sans SC"/>
              </a:rPr>
              <a:t>协助制定散步、养花等简易日常目标，逐步恢复生活掌控感。</a:t>
            </a:r>
            <a:endParaRPr lang="en-US" sz="1100"/>
          </a:p>
        </p:txBody>
      </p:sp>
      <p:sp>
        <p:nvSpPr>
          <p:cNvPr name="AutoShape 10" id="10"/>
          <p:cNvSpPr/>
          <p:nvPr/>
        </p:nvSpPr>
        <p:spPr>
          <a:xfrm rot="0" flipH="false" flipV="false">
            <a:off x="7874000" y="1651000"/>
            <a:ext cx="3556000" cy="3048000"/>
          </a:xfrm>
          <a:prstGeom prst="roundRect">
            <a:avLst>
              <a:gd name="adj" fmla="val 0"/>
            </a:avLst>
          </a:prstGeom>
          <a:solidFill>
            <a:srgbClr val="FFFFFF">
              <a:alpha val="6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sp>
        <p:nvSpPr>
          <p:cNvPr name="AutoShape 11" id="11"/>
          <p:cNvSpPr/>
          <p:nvPr/>
        </p:nvSpPr>
        <p:spPr>
          <a:xfrm rot="0" flipH="false" flipV="false">
            <a:off x="8064500" y="1841500"/>
            <a:ext cx="3175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安全防护与情感支撑</a:t>
            </a:r>
            <a:endParaRPr lang="en-US" sz="1100"/>
          </a:p>
        </p:txBody>
      </p:sp>
      <p:sp>
        <p:nvSpPr>
          <p:cNvPr name="AutoShape 12" id="12"/>
          <p:cNvSpPr/>
          <p:nvPr/>
        </p:nvSpPr>
        <p:spPr>
          <a:xfrm rot="0" flipH="false" flipV="false">
            <a:off x="8064500" y="2413000"/>
            <a:ext cx="3175000" cy="209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400">
                <a:solidFill>
                  <a:srgbClr val="4B5563"/>
                </a:solidFill>
                <a:latin typeface="Noto Sans SC"/>
                <a:ea typeface="Noto Sans SC"/>
                <a:cs typeface="Noto Sans SC"/>
                <a:sym typeface="Noto Sans SC"/>
              </a:rPr>
              <a:t>① 环境清险：</a:t>
            </a:r>
            <a:r>
              <a:rPr lang="en-US" b="false" i="false" strike="noStrike" u="none" sz="1400">
                <a:solidFill>
                  <a:srgbClr val="4B5563"/>
                </a:solidFill>
                <a:latin typeface="Noto Sans SC"/>
                <a:ea typeface="Noto Sans SC"/>
                <a:cs typeface="Noto Sans SC"/>
                <a:sym typeface="Noto Sans SC"/>
              </a:rPr>
              <a:t>移除居所内尖锐物品、过量药物等，消除现实层面的安全隐患；</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true" i="false" strike="noStrike" u="none" sz="1400">
                <a:solidFill>
                  <a:srgbClr val="4B5563"/>
                </a:solidFill>
                <a:latin typeface="Noto Sans SC"/>
                <a:ea typeface="Noto Sans SC"/>
                <a:cs typeface="Noto Sans SC"/>
                <a:sym typeface="Noto Sans SC"/>
              </a:rPr>
              <a:t>② 贴身照护：</a:t>
            </a:r>
            <a:r>
              <a:rPr lang="en-US" b="false" i="false" strike="noStrike" u="none" sz="1400">
                <a:solidFill>
                  <a:srgbClr val="4B5563"/>
                </a:solidFill>
                <a:latin typeface="Noto Sans SC"/>
                <a:ea typeface="Noto Sans SC"/>
                <a:cs typeface="Noto Sans SC"/>
                <a:sym typeface="Noto Sans SC"/>
              </a:rPr>
              <a:t>安排家属或照护者24小时陪伴，杜绝独处，实时关注情绪波动；</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true" i="false" strike="noStrike" u="none" sz="1400">
                <a:solidFill>
                  <a:srgbClr val="4B5563"/>
                </a:solidFill>
                <a:latin typeface="Noto Sans SC"/>
                <a:ea typeface="Noto Sans SC"/>
                <a:cs typeface="Noto Sans SC"/>
                <a:sym typeface="Noto Sans SC"/>
              </a:rPr>
              <a:t>③ 情感滋养：</a:t>
            </a:r>
            <a:r>
              <a:rPr lang="en-US" b="false" i="false" strike="noStrike" u="none" sz="1400">
                <a:solidFill>
                  <a:srgbClr val="4B5563"/>
                </a:solidFill>
                <a:latin typeface="Noto Sans SC"/>
                <a:ea typeface="Noto Sans SC"/>
                <a:cs typeface="Noto Sans SC"/>
                <a:sym typeface="Noto Sans SC"/>
              </a:rPr>
              <a:t>通过回忆家族往事、表达家人的依赖与关爱，强化其“被需要”的感受。</a:t>
            </a:r>
            <a:endParaRPr lang="en-US" sz="1100"/>
          </a:p>
        </p:txBody>
      </p:sp>
      <p:sp>
        <p:nvSpPr>
          <p:cNvPr name="AutoShape 13" id="13"/>
          <p:cNvSpPr/>
          <p:nvPr/>
        </p:nvSpPr>
        <p:spPr>
          <a:xfrm rot="0" flipH="false" flipV="false">
            <a:off x="762000" y="5080000"/>
            <a:ext cx="10668000" cy="1270000"/>
          </a:xfrm>
          <a:prstGeom prst="roundRect">
            <a:avLst>
              <a:gd name="adj" fmla="val 0"/>
            </a:avLst>
          </a:prstGeom>
          <a:solidFill>
            <a:srgbClr val="F97316">
              <a:alpha val="8000"/>
            </a:srgbClr>
          </a:solidFill>
          <a:ln cmpd="sng" cap="flat">
            <a:solidFill>
              <a:srgbClr val="E05C00">
                <a:alpha val="8000"/>
              </a:srgbClr>
            </a:solidFill>
            <a:prstDash val="solid"/>
            <a:round/>
          </a:ln>
        </p:spPr>
        <p:txBody>
          <a:bodyPr anchor="ctr" rtlCol="false" vert="horz" wrap="square" lIns="63500" rIns="63500" tIns="63500" bIns="63500"/>
          <a:lstStyle/>
          <a:p>
            <a:pPr algn="ctr">
              <a:defRPr/>
            </a:pPr>
            <a:endParaRPr/>
          </a:p>
        </p:txBody>
      </p:sp>
      <p:sp>
        <p:nvSpPr>
          <p:cNvPr name="AutoShape 14" id="14"/>
          <p:cNvSpPr/>
          <p:nvPr/>
        </p:nvSpPr>
        <p:spPr>
          <a:xfrm rot="0" flipH="false" flipV="false">
            <a:off x="952500" y="5270500"/>
            <a:ext cx="10287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374151"/>
                </a:solidFill>
                <a:latin typeface="Noto Sans SC"/>
                <a:ea typeface="Noto Sans SC"/>
                <a:cs typeface="Noto Sans SC"/>
                <a:sym typeface="Noto Sans SC"/>
              </a:rPr>
              <a:t>方案核心：</a:t>
            </a:r>
            <a:r>
              <a:rPr lang="en-US" b="false" i="false" strike="noStrike" u="none" sz="1500">
                <a:solidFill>
                  <a:srgbClr val="374151"/>
                </a:solidFill>
                <a:latin typeface="Noto Sans SC"/>
                <a:ea typeface="Noto Sans SC"/>
                <a:cs typeface="Noto Sans SC"/>
                <a:sym typeface="Noto Sans SC"/>
              </a:rPr>
              <a:t>坚持“安全保障为基础，情感支持为核心”的原则。既要通过严密的安全防护筑牢生命防线，更要以共情、陪伴和正向引导化解老人内心的绝望感，帮助其重新感知生活的温度与意义，逐步实现从“危机干预”到“心理重建”的平稳过渡。</a:t>
            </a:r>
            <a:endParaRPr lang="en-US" sz="1100"/>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老年心理咨询与心理护理</a:t>
            </a:r>
            <a:endParaRPr lang="en-US" sz="1100"/>
          </a:p>
        </p:txBody>
      </p:sp>
      <p:pic>
        <p:nvPicPr>
          <p:cNvPr name="Picture 4" id="4"/>
          <p:cNvPicPr>
            <a:picLocks noChangeAspect="true"/>
          </p:cNvPicPr>
          <p:nvPr/>
        </p:nvPicPr>
        <p:blipFill>
          <a:blip r:embed="rId3"/>
          <a:srcRect l="0" r="0" t="155" b="155"/>
          <a:stretch>
            <a:fillRect/>
          </a:stretch>
        </p:blipFill>
        <p:spPr>
          <a:xfrm rot="0" flipH="false" flipV="false">
            <a:off x="762000" y="1524000"/>
            <a:ext cx="4572000" cy="2565400"/>
          </a:xfrm>
          <a:prstGeom prst="roundRect">
            <a:avLst>
              <a:gd name="adj" fmla="val 5940"/>
            </a:avLst>
          </a:prstGeom>
          <a:noFill/>
          <a:ln w="25400" cmpd="sng" cap="flat">
            <a:noFill/>
            <a:prstDash val="solid"/>
            <a:round/>
          </a:ln>
          <a:effectLst>
            <a:outerShdw dir="2700000" dist="50800" blurRad="152400" algn="tl" rotWithShape="false">
              <a:srgbClr val="000000">
                <a:alpha val="8000"/>
              </a:srgbClr>
            </a:outerShdw>
          </a:effectLst>
        </p:spPr>
      </p:pic>
      <p:sp>
        <p:nvSpPr>
          <p:cNvPr name="AutoShape 5" id="5"/>
          <p:cNvSpPr/>
          <p:nvPr/>
        </p:nvSpPr>
        <p:spPr>
          <a:xfrm rot="0" flipH="false" flipV="false">
            <a:off x="762000" y="4445000"/>
            <a:ext cx="45720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33333"/>
              </a:lnSpc>
              <a:defRPr/>
            </a:pPr>
            <a:r>
              <a:rPr lang="en-US" b="false" i="false" strike="noStrike" u="none" sz="1400">
                <a:solidFill>
                  <a:srgbClr val="4B5563"/>
                </a:solidFill>
                <a:latin typeface="Noto Sans SC"/>
                <a:ea typeface="Noto Sans SC"/>
                <a:cs typeface="Noto Sans SC"/>
                <a:sym typeface="Noto Sans SC"/>
              </a:rPr>
              <a:t>心理健康是老年人幸福晚年的基石。通过专业的心理咨询化解心结，辅以细致的日常心理护理滋养心灵，为长者构建起温暖、安全的心理支持网络，让银发岁月不仅长寿，更能安康喜乐。</a:t>
            </a:r>
            <a:endParaRPr lang="en-US" sz="1100"/>
          </a:p>
        </p:txBody>
      </p:sp>
      <p:sp>
        <p:nvSpPr>
          <p:cNvPr name="AutoShape 6" id="6"/>
          <p:cNvSpPr/>
          <p:nvPr/>
        </p:nvSpPr>
        <p:spPr>
          <a:xfrm rot="0" flipH="false" flipV="false">
            <a:off x="5715000" y="1524000"/>
            <a:ext cx="5715000" cy="23495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5969000" y="1714500"/>
            <a:ext cx="520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01 老年心理咨询</a:t>
            </a:r>
            <a:endParaRPr lang="en-US" sz="1100"/>
          </a:p>
        </p:txBody>
      </p:sp>
      <p:pic>
        <p:nvPicPr>
          <p:cNvPr name="Picture 8" id="8"/>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969000" y="2260600"/>
            <a:ext cx="254000" cy="254000"/>
          </a:xfrm>
          <a:prstGeom prst="rect">
            <a:avLst/>
          </a:prstGeom>
        </p:spPr>
      </p:pic>
      <p:sp>
        <p:nvSpPr>
          <p:cNvPr name="AutoShape 9" id="9"/>
          <p:cNvSpPr/>
          <p:nvPr/>
        </p:nvSpPr>
        <p:spPr>
          <a:xfrm rot="0" flipH="false" flipV="false">
            <a:off x="6324600" y="2235200"/>
            <a:ext cx="5016500" cy="4318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服务对象：</a:t>
            </a:r>
            <a:r>
              <a:rPr lang="en-US" b="false" i="false" strike="noStrike" u="none" sz="1400">
                <a:solidFill>
                  <a:srgbClr val="4B5563"/>
                </a:solidFill>
                <a:latin typeface="Noto Sans SC"/>
                <a:ea typeface="Noto Sans SC"/>
                <a:cs typeface="Noto Sans SC"/>
                <a:sym typeface="Noto Sans SC"/>
              </a:rPr>
              <a:t>面向存在情绪困扰、适应障碍或心理危机的老年人，提供一对一的专业疏导与干预。</a:t>
            </a:r>
            <a:endParaRPr lang="en-US" sz="1100"/>
          </a:p>
        </p:txBody>
      </p:sp>
      <p:pic>
        <p:nvPicPr>
          <p:cNvPr name="Picture 10" id="10"/>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5969000" y="2794000"/>
            <a:ext cx="254000" cy="254000"/>
          </a:xfrm>
          <a:prstGeom prst="rect">
            <a:avLst/>
          </a:prstGeom>
        </p:spPr>
      </p:pic>
      <p:sp>
        <p:nvSpPr>
          <p:cNvPr name="AutoShape 11" id="11"/>
          <p:cNvSpPr/>
          <p:nvPr/>
        </p:nvSpPr>
        <p:spPr>
          <a:xfrm rot="0" flipH="false" flipV="false">
            <a:off x="6324600" y="2768600"/>
            <a:ext cx="5016500" cy="4318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核心内容：</a:t>
            </a:r>
            <a:r>
              <a:rPr lang="en-US" b="false" i="false" strike="noStrike" u="none" sz="1400">
                <a:solidFill>
                  <a:srgbClr val="4B5563"/>
                </a:solidFill>
                <a:latin typeface="Noto Sans SC"/>
                <a:ea typeface="Noto Sans SC"/>
                <a:cs typeface="Noto Sans SC"/>
                <a:sym typeface="Noto Sans SC"/>
              </a:rPr>
              <a:t>涵盖负面情绪疏导、认知观念调整、行为模式重塑及突发心理危机的紧急介入与缓解。</a:t>
            </a:r>
            <a:endParaRPr lang="en-US" sz="1100"/>
          </a:p>
        </p:txBody>
      </p:sp>
      <p:pic>
        <p:nvPicPr>
          <p:cNvPr name="Picture 12" id="12"/>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5969000" y="3327400"/>
            <a:ext cx="254000" cy="254000"/>
          </a:xfrm>
          <a:prstGeom prst="rect">
            <a:avLst/>
          </a:prstGeom>
        </p:spPr>
      </p:pic>
      <p:sp>
        <p:nvSpPr>
          <p:cNvPr name="AutoShape 13" id="13"/>
          <p:cNvSpPr/>
          <p:nvPr/>
        </p:nvSpPr>
        <p:spPr>
          <a:xfrm rot="0" flipH="false" flipV="false">
            <a:off x="6324600" y="3302000"/>
            <a:ext cx="5016500" cy="4318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专业原则：</a:t>
            </a:r>
            <a:r>
              <a:rPr lang="en-US" b="false" i="false" strike="noStrike" u="none" sz="1400">
                <a:solidFill>
                  <a:srgbClr val="4B5563"/>
                </a:solidFill>
                <a:latin typeface="Noto Sans SC"/>
                <a:ea typeface="Noto Sans SC"/>
                <a:cs typeface="Noto Sans SC"/>
                <a:sym typeface="Noto Sans SC"/>
              </a:rPr>
              <a:t>严守保密原则，始终秉持尊重、理解、接纳的态度，坚持非评判的专业伦理立场。</a:t>
            </a:r>
            <a:endParaRPr lang="en-US" sz="1100"/>
          </a:p>
        </p:txBody>
      </p:sp>
      <p:sp>
        <p:nvSpPr>
          <p:cNvPr name="AutoShape 14" id="14"/>
          <p:cNvSpPr/>
          <p:nvPr/>
        </p:nvSpPr>
        <p:spPr>
          <a:xfrm rot="0" flipH="false" flipV="false">
            <a:off x="5715000" y="4127500"/>
            <a:ext cx="5715000" cy="23495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5" id="15"/>
          <p:cNvSpPr/>
          <p:nvPr/>
        </p:nvSpPr>
        <p:spPr>
          <a:xfrm rot="0" flipH="false" flipV="false">
            <a:off x="5969000" y="4318000"/>
            <a:ext cx="520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02 老年心理护理</a:t>
            </a:r>
            <a:endParaRPr lang="en-US" sz="1100"/>
          </a:p>
        </p:txBody>
      </p:sp>
      <p:pic>
        <p:nvPicPr>
          <p:cNvPr name="Picture 16" id="16"/>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0" flipH="false" flipV="false">
            <a:off x="5969000" y="4826000"/>
            <a:ext cx="254000" cy="254000"/>
          </a:xfrm>
          <a:prstGeom prst="rect">
            <a:avLst/>
          </a:prstGeom>
        </p:spPr>
      </p:pic>
      <p:sp>
        <p:nvSpPr>
          <p:cNvPr name="AutoShape 17" id="17"/>
          <p:cNvSpPr/>
          <p:nvPr/>
        </p:nvSpPr>
        <p:spPr>
          <a:xfrm rot="0" flipH="false" flipV="false">
            <a:off x="6324600" y="4800600"/>
            <a:ext cx="5016500" cy="4318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护理目标：</a:t>
            </a:r>
            <a:r>
              <a:rPr lang="en-US" b="false" i="false" strike="noStrike" u="none" sz="1400">
                <a:solidFill>
                  <a:srgbClr val="4B5563"/>
                </a:solidFill>
                <a:latin typeface="Noto Sans SC"/>
                <a:ea typeface="Noto Sans SC"/>
                <a:cs typeface="Noto Sans SC"/>
                <a:sym typeface="Noto Sans SC"/>
              </a:rPr>
              <a:t>改善老年人整体心理状态，提升其晚年生活质量，有效预防和缓解焦虑、抑郁等心理问题。</a:t>
            </a:r>
            <a:endParaRPr lang="en-US" sz="1100"/>
          </a:p>
        </p:txBody>
      </p:sp>
      <p:pic>
        <p:nvPicPr>
          <p:cNvPr name="Picture 18" id="18"/>
          <p:cNvPicPr>
            <a:picLocks noChangeAspect="true"/>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0" flipH="false" flipV="false">
            <a:off x="5969000" y="5308600"/>
            <a:ext cx="254000" cy="254000"/>
          </a:xfrm>
          <a:prstGeom prst="rect">
            <a:avLst/>
          </a:prstGeom>
        </p:spPr>
      </p:pic>
      <p:sp>
        <p:nvSpPr>
          <p:cNvPr name="AutoShape 19" id="19"/>
          <p:cNvSpPr/>
          <p:nvPr/>
        </p:nvSpPr>
        <p:spPr>
          <a:xfrm rot="0" flipH="false" flipV="false">
            <a:off x="6324600" y="5283200"/>
            <a:ext cx="5016500" cy="4318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关键举措：</a:t>
            </a:r>
            <a:r>
              <a:rPr lang="en-US" b="false" i="false" strike="noStrike" u="none" sz="1400">
                <a:solidFill>
                  <a:srgbClr val="4B5563"/>
                </a:solidFill>
                <a:latin typeface="Noto Sans SC"/>
                <a:ea typeface="Noto Sans SC"/>
                <a:cs typeface="Noto Sans SC"/>
                <a:sym typeface="Noto Sans SC"/>
              </a:rPr>
              <a:t>实施全面心理评估，提供持续情感支持与心理健康宣教，同时优化照护环境以适配心理需求。</a:t>
            </a:r>
            <a:endParaRPr lang="en-US" sz="1100"/>
          </a:p>
        </p:txBody>
      </p:sp>
      <p:pic>
        <p:nvPicPr>
          <p:cNvPr name="Picture 20" id="20"/>
          <p:cNvPicPr>
            <a:picLocks noChangeAspect="true"/>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rot="0" flipH="false" flipV="false">
            <a:off x="5969000" y="5791200"/>
            <a:ext cx="254000" cy="254000"/>
          </a:xfrm>
          <a:prstGeom prst="rect">
            <a:avLst/>
          </a:prstGeom>
        </p:spPr>
      </p:pic>
      <p:sp>
        <p:nvSpPr>
          <p:cNvPr name="AutoShape 21" id="21"/>
          <p:cNvSpPr/>
          <p:nvPr/>
        </p:nvSpPr>
        <p:spPr>
          <a:xfrm rot="0" flipH="false" flipV="false">
            <a:off x="6324600" y="5765800"/>
            <a:ext cx="5016500" cy="4318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实施闭环：</a:t>
            </a:r>
            <a:r>
              <a:rPr lang="en-US" b="false" i="false" strike="noStrike" u="none" sz="1400">
                <a:solidFill>
                  <a:srgbClr val="4B5563"/>
                </a:solidFill>
                <a:latin typeface="Noto Sans SC"/>
                <a:ea typeface="Noto Sans SC"/>
                <a:cs typeface="Noto Sans SC"/>
                <a:sym typeface="Noto Sans SC"/>
              </a:rPr>
              <a:t>建立信任关系 → 专业状态评估 → 制定个性计划 → 落实照护措施 → 定期效果评价与优化。</a:t>
            </a:r>
            <a:endParaRPr lang="en-US" sz="1100"/>
          </a:p>
        </p:txBody>
      </p:sp>
    </p:spTree>
  </p:cSld>
  <p:clrMapOvr>
    <a:masterClrMapping/>
  </p:clrMapOvr>
</p:sld>
</file>

<file path=ppt/slides/slide60.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任务工单参考答案</a:t>
            </a:r>
            <a:endParaRPr lang="en-US" sz="1100"/>
          </a:p>
        </p:txBody>
      </p:sp>
      <p:sp>
        <p:nvSpPr>
          <p:cNvPr name="AutoShape 4" id="4"/>
          <p:cNvSpPr/>
          <p:nvPr/>
        </p:nvSpPr>
        <p:spPr>
          <a:xfrm rot="0" flipH="false" flipV="false">
            <a:off x="762000" y="1905000"/>
            <a:ext cx="3378200" cy="3937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762000" y="1905000"/>
            <a:ext cx="3378200" cy="508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222500"/>
            <a:ext cx="406400" cy="406400"/>
          </a:xfrm>
          <a:prstGeom prst="rect">
            <a:avLst/>
          </a:prstGeom>
        </p:spPr>
      </p:pic>
      <p:sp>
        <p:nvSpPr>
          <p:cNvPr name="AutoShape 7" id="7"/>
          <p:cNvSpPr/>
          <p:nvPr/>
        </p:nvSpPr>
        <p:spPr>
          <a:xfrm rot="0" flipH="false" flipV="false">
            <a:off x="1524000" y="22352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情感支持与陪伴</a:t>
            </a:r>
            <a:endParaRPr lang="en-US" sz="1100"/>
          </a:p>
        </p:txBody>
      </p:sp>
      <p:cxnSp>
        <p:nvCxnSpPr>
          <p:cNvPr name="Connector 8" id="8"/>
          <p:cNvCxnSpPr/>
          <p:nvPr/>
        </p:nvCxnSpPr>
        <p:spPr>
          <a:xfrm rot="-15211" flipH="false" flipV="false">
            <a:off x="1016014" y="2787650"/>
            <a:ext cx="2870200" cy="12700"/>
          </a:xfrm>
          <a:prstGeom prst="straightConnector1">
            <a:avLst/>
          </a:prstGeom>
          <a:solidFill>
            <a:srgbClr val="DEE0E3">
              <a:alpha val="100000"/>
            </a:srgbClr>
          </a:solidFill>
          <a:ln w="12700" cmpd="sng" cap="flat">
            <a:solidFill>
              <a:srgbClr val="F97316">
                <a:alpha val="15000"/>
              </a:srgbClr>
            </a:solidFill>
            <a:prstDash val="dash"/>
            <a:round/>
            <a:headEnd type="none" w="med" len="med"/>
            <a:tailEnd type="none" w="med" len="med"/>
          </a:ln>
        </p:spPr>
      </p:cxnSp>
      <p:sp>
        <p:nvSpPr>
          <p:cNvPr name="AutoShape 9" id="9"/>
          <p:cNvSpPr/>
          <p:nvPr/>
        </p:nvSpPr>
        <p:spPr>
          <a:xfrm rot="0" flipH="false" flipV="false">
            <a:off x="1016000" y="2984500"/>
            <a:ext cx="2870200" cy="266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安排家人或护工进行24小时全程陪伴，每天保证至少1小时的深度交流。耐心倾听郑奶奶的内心感受与过往回忆，给予充分的肯定、理解与正向鼓励，让她切实感受到被重视、被关爱，重建情感联结与安全感。</a:t>
            </a:r>
            <a:endParaRPr lang="en-US" sz="1100"/>
          </a:p>
        </p:txBody>
      </p:sp>
      <p:sp>
        <p:nvSpPr>
          <p:cNvPr name="AutoShape 10" id="10"/>
          <p:cNvSpPr/>
          <p:nvPr/>
        </p:nvSpPr>
        <p:spPr>
          <a:xfrm rot="0" flipH="false" flipV="false">
            <a:off x="4406900" y="1905000"/>
            <a:ext cx="3378200" cy="3937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1" id="11"/>
          <p:cNvSpPr/>
          <p:nvPr/>
        </p:nvSpPr>
        <p:spPr>
          <a:xfrm rot="0" flipH="false" flipV="false">
            <a:off x="4406900" y="1905000"/>
            <a:ext cx="3378200" cy="508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2" id="12"/>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2222500"/>
            <a:ext cx="406400" cy="406400"/>
          </a:xfrm>
          <a:prstGeom prst="rect">
            <a:avLst/>
          </a:prstGeom>
        </p:spPr>
      </p:pic>
      <p:sp>
        <p:nvSpPr>
          <p:cNvPr name="AutoShape 13" id="13"/>
          <p:cNvSpPr/>
          <p:nvPr/>
        </p:nvSpPr>
        <p:spPr>
          <a:xfrm rot="0" flipH="false" flipV="false">
            <a:off x="5168900" y="22352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多维安全防护网</a:t>
            </a:r>
            <a:endParaRPr lang="en-US" sz="1100"/>
          </a:p>
        </p:txBody>
      </p:sp>
      <p:cxnSp>
        <p:nvCxnSpPr>
          <p:cNvPr name="Connector 14" id="14"/>
          <p:cNvCxnSpPr/>
          <p:nvPr/>
        </p:nvCxnSpPr>
        <p:spPr>
          <a:xfrm rot="-15211" flipH="false" flipV="false">
            <a:off x="4660914" y="2787650"/>
            <a:ext cx="2870200" cy="12700"/>
          </a:xfrm>
          <a:prstGeom prst="straightConnector1">
            <a:avLst/>
          </a:prstGeom>
          <a:solidFill>
            <a:srgbClr val="DEE0E3">
              <a:alpha val="100000"/>
            </a:srgbClr>
          </a:solidFill>
          <a:ln w="12700" cmpd="sng" cap="flat">
            <a:solidFill>
              <a:srgbClr val="F97316">
                <a:alpha val="15000"/>
              </a:srgbClr>
            </a:solidFill>
            <a:prstDash val="dash"/>
            <a:round/>
            <a:headEnd type="none" w="med" len="med"/>
            <a:tailEnd type="none" w="med" len="med"/>
          </a:ln>
        </p:spPr>
      </p:cxnSp>
      <p:sp>
        <p:nvSpPr>
          <p:cNvPr name="AutoShape 15" id="15"/>
          <p:cNvSpPr/>
          <p:nvPr/>
        </p:nvSpPr>
        <p:spPr>
          <a:xfrm rot="0" flipH="false" flipV="false">
            <a:off x="4660900" y="2984500"/>
            <a:ext cx="2870200" cy="266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构建全方位安全防线：及时移除家中刀具、绳索等危险物品；由专人统一保管药物，按量发放并监督服用；密切观察情绪波动，特别警惕突然的情绪好转或消极言论，敏锐识别潜在风险并及时介入干预。</a:t>
            </a:r>
            <a:endParaRPr lang="en-US" sz="1100"/>
          </a:p>
        </p:txBody>
      </p:sp>
      <p:sp>
        <p:nvSpPr>
          <p:cNvPr name="AutoShape 16" id="16"/>
          <p:cNvSpPr/>
          <p:nvPr/>
        </p:nvSpPr>
        <p:spPr>
          <a:xfrm rot="0" flipH="false" flipV="false">
            <a:off x="8051800" y="1905000"/>
            <a:ext cx="3378200" cy="3937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8051800" y="1905000"/>
            <a:ext cx="3378200" cy="508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8" id="18"/>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2222500"/>
            <a:ext cx="406400" cy="406400"/>
          </a:xfrm>
          <a:prstGeom prst="rect">
            <a:avLst/>
          </a:prstGeom>
        </p:spPr>
      </p:pic>
      <p:sp>
        <p:nvSpPr>
          <p:cNvPr name="AutoShape 19" id="19"/>
          <p:cNvSpPr/>
          <p:nvPr/>
        </p:nvSpPr>
        <p:spPr>
          <a:xfrm rot="0" flipH="false" flipV="false">
            <a:off x="8813800" y="22352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重建兴趣与社交</a:t>
            </a:r>
            <a:endParaRPr lang="en-US" sz="1100"/>
          </a:p>
        </p:txBody>
      </p:sp>
      <p:cxnSp>
        <p:nvCxnSpPr>
          <p:cNvPr name="Connector 20" id="20"/>
          <p:cNvCxnSpPr/>
          <p:nvPr/>
        </p:nvCxnSpPr>
        <p:spPr>
          <a:xfrm rot="-15211" flipH="false" flipV="false">
            <a:off x="8305814" y="2787650"/>
            <a:ext cx="2870200" cy="12700"/>
          </a:xfrm>
          <a:prstGeom prst="straightConnector1">
            <a:avLst/>
          </a:prstGeom>
          <a:solidFill>
            <a:srgbClr val="DEE0E3">
              <a:alpha val="100000"/>
            </a:srgbClr>
          </a:solidFill>
          <a:ln w="12700" cmpd="sng" cap="flat">
            <a:solidFill>
              <a:srgbClr val="F97316">
                <a:alpha val="15000"/>
              </a:srgbClr>
            </a:solidFill>
            <a:prstDash val="dash"/>
            <a:round/>
            <a:headEnd type="none" w="med" len="med"/>
            <a:tailEnd type="none" w="med" len="med"/>
          </a:ln>
        </p:spPr>
      </p:cxnSp>
      <p:sp>
        <p:nvSpPr>
          <p:cNvPr name="AutoShape 21" id="21"/>
          <p:cNvSpPr/>
          <p:nvPr/>
        </p:nvSpPr>
        <p:spPr>
          <a:xfrm rot="0" flipH="false" flipV="false">
            <a:off x="8305800" y="2984500"/>
            <a:ext cx="2870200" cy="266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邀请并陪同参与社区手工课、老年合唱团等轻松有趣的集体活动。从低压力、高互动的项目入手，逐步帮助她走出封闭状态，重建对生活的兴趣，在社交互动中找回归属感与自我价值感。</a:t>
            </a:r>
            <a:endParaRPr lang="en-US" sz="1100"/>
          </a:p>
        </p:txBody>
      </p:sp>
    </p:spTree>
  </p:cSld>
  <p:clrMapOvr>
    <a:masterClrMapping/>
  </p:clrMapOvr>
</p:sld>
</file>

<file path=ppt/slides/slide61.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任务3：老年认知症心理护理</a:t>
            </a:r>
            <a:endParaRPr lang="en-US" sz="1100"/>
          </a:p>
        </p:txBody>
      </p:sp>
      <p:sp>
        <p:nvSpPr>
          <p:cNvPr name="AutoShape 4" id="4"/>
          <p:cNvSpPr/>
          <p:nvPr/>
        </p:nvSpPr>
        <p:spPr>
          <a:xfrm rot="0" flipH="false" flipV="false">
            <a:off x="762000" y="1905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2800">
                <a:solidFill>
                  <a:srgbClr val="F97316"/>
                </a:solidFill>
                <a:latin typeface="Noto Sans SC"/>
                <a:ea typeface="Noto Sans SC"/>
                <a:cs typeface="Noto Sans SC"/>
                <a:sym typeface="Noto Sans SC"/>
              </a:rPr>
              <a:t>“记忆的橡皮擦” —— 温柔面对认知的褪色</a:t>
            </a:r>
            <a:endParaRPr lang="en-US" sz="1100"/>
          </a:p>
        </p:txBody>
      </p:sp>
      <p:sp>
        <p:nvSpPr>
          <p:cNvPr name="AutoShape 5" id="5"/>
          <p:cNvSpPr/>
          <p:nvPr/>
        </p:nvSpPr>
        <p:spPr>
          <a:xfrm rot="0" flipH="false" flipV="false">
            <a:off x="762000" y="3429000"/>
            <a:ext cx="3378200" cy="2159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3683000"/>
            <a:ext cx="355600" cy="355600"/>
          </a:xfrm>
          <a:prstGeom prst="rect">
            <a:avLst/>
          </a:prstGeom>
        </p:spPr>
      </p:pic>
      <p:sp>
        <p:nvSpPr>
          <p:cNvPr name="AutoShape 7" id="7"/>
          <p:cNvSpPr/>
          <p:nvPr/>
        </p:nvSpPr>
        <p:spPr>
          <a:xfrm rot="0" flipH="false" flipV="false">
            <a:off x="1473200" y="3683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核心：理解与接纳</a:t>
            </a:r>
            <a:endParaRPr lang="en-US" sz="1100"/>
          </a:p>
        </p:txBody>
      </p:sp>
      <p:sp>
        <p:nvSpPr>
          <p:cNvPr name="AutoShape 8" id="8"/>
          <p:cNvSpPr/>
          <p:nvPr/>
        </p:nvSpPr>
        <p:spPr>
          <a:xfrm rot="0" flipH="false" flipV="false">
            <a:off x="1016000" y="4254500"/>
            <a:ext cx="28702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认知症是大脑的器质性病变，而非“老糊涂”。放下纠正与指责的执念，以宽容之心接纳老人当下的状态，这是心理护理的第一步。</a:t>
            </a:r>
            <a:endParaRPr lang="en-US" sz="1100"/>
          </a:p>
        </p:txBody>
      </p:sp>
      <p:sp>
        <p:nvSpPr>
          <p:cNvPr name="AutoShape 9" id="9"/>
          <p:cNvSpPr/>
          <p:nvPr/>
        </p:nvSpPr>
        <p:spPr>
          <a:xfrm rot="0" flipH="false" flipV="false">
            <a:off x="4406900" y="3429000"/>
            <a:ext cx="3378200" cy="2159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3683000"/>
            <a:ext cx="355600" cy="355600"/>
          </a:xfrm>
          <a:prstGeom prst="rect">
            <a:avLst/>
          </a:prstGeom>
        </p:spPr>
      </p:pic>
      <p:sp>
        <p:nvSpPr>
          <p:cNvPr name="AutoShape 11" id="11"/>
          <p:cNvSpPr/>
          <p:nvPr/>
        </p:nvSpPr>
        <p:spPr>
          <a:xfrm rot="0" flipH="false" flipV="false">
            <a:off x="5118100" y="3683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关键：陪伴与倾听</a:t>
            </a:r>
            <a:endParaRPr lang="en-US" sz="1100"/>
          </a:p>
        </p:txBody>
      </p:sp>
      <p:sp>
        <p:nvSpPr>
          <p:cNvPr name="AutoShape 12" id="12"/>
          <p:cNvSpPr/>
          <p:nvPr/>
        </p:nvSpPr>
        <p:spPr>
          <a:xfrm rot="0" flipH="false" flipV="false">
            <a:off x="4660900" y="4254500"/>
            <a:ext cx="28702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用简单、缓慢、重复的语言沟通，多倾听少质问。通过温暖的肢体接触（如握手、轻拍）传递安全感，唤起老人内心深处的情感共鸣。</a:t>
            </a:r>
            <a:endParaRPr lang="en-US" sz="1100"/>
          </a:p>
        </p:txBody>
      </p:sp>
      <p:sp>
        <p:nvSpPr>
          <p:cNvPr name="AutoShape 13" id="13"/>
          <p:cNvSpPr/>
          <p:nvPr/>
        </p:nvSpPr>
        <p:spPr>
          <a:xfrm rot="0" flipH="false" flipV="false">
            <a:off x="8051800" y="3429000"/>
            <a:ext cx="3378200" cy="2159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3683000"/>
            <a:ext cx="355600" cy="355600"/>
          </a:xfrm>
          <a:prstGeom prst="rect">
            <a:avLst/>
          </a:prstGeom>
        </p:spPr>
      </p:pic>
      <p:sp>
        <p:nvSpPr>
          <p:cNvPr name="AutoShape 15" id="15"/>
          <p:cNvSpPr/>
          <p:nvPr/>
        </p:nvSpPr>
        <p:spPr>
          <a:xfrm rot="0" flipH="false" flipV="false">
            <a:off x="8763000" y="3683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日常：尊重与安全</a:t>
            </a:r>
            <a:endParaRPr lang="en-US" sz="1100"/>
          </a:p>
        </p:txBody>
      </p:sp>
      <p:sp>
        <p:nvSpPr>
          <p:cNvPr name="AutoShape 16" id="16"/>
          <p:cNvSpPr/>
          <p:nvPr/>
        </p:nvSpPr>
        <p:spPr>
          <a:xfrm rot="0" flipH="false" flipV="false">
            <a:off x="8305800" y="4254500"/>
            <a:ext cx="28702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保持生活环境的稳定与熟悉，减少因环境变化引发的焦虑。尊重老人的生活习惯，保留其力所能及的自主选择权，维护其自尊与尊严。</a:t>
            </a:r>
            <a:endParaRPr lang="en-US" sz="1100"/>
          </a:p>
        </p:txBody>
      </p:sp>
      <p:sp>
        <p:nvSpPr>
          <p:cNvPr name="AutoShape 17" id="17"/>
          <p:cNvSpPr/>
          <p:nvPr/>
        </p:nvSpPr>
        <p:spPr>
          <a:xfrm rot="0" flipH="false" flipV="false">
            <a:off x="762000" y="5905500"/>
            <a:ext cx="10668000" cy="508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500">
                <a:solidFill>
                  <a:srgbClr val="7C2D12">
                    <a:alpha val="80000"/>
                  </a:srgbClr>
                </a:solidFill>
                <a:latin typeface="Noto Sans SC"/>
                <a:ea typeface="Noto Sans SC"/>
                <a:cs typeface="Noto Sans SC"/>
                <a:sym typeface="Noto Sans SC"/>
              </a:rPr>
              <a:t>💡 护理箴言：爱不是试图唤醒遗忘的记忆，而是陪他在当下感受被爱的温暖。</a:t>
            </a:r>
            <a:endParaRPr lang="en-US" sz="1100"/>
          </a:p>
        </p:txBody>
      </p:sp>
    </p:spTree>
  </p:cSld>
  <p:clrMapOvr>
    <a:masterClrMapping/>
  </p:clrMapOvr>
</p:sld>
</file>

<file path=ppt/slides/slide62.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认识老年认知症</a:t>
            </a:r>
            <a:endParaRPr lang="en-US" sz="1100"/>
          </a:p>
        </p:txBody>
      </p:sp>
      <p:sp>
        <p:nvSpPr>
          <p:cNvPr name="AutoShape 4" id="4"/>
          <p:cNvSpPr/>
          <p:nvPr/>
        </p:nvSpPr>
        <p:spPr>
          <a:xfrm rot="0" flipH="false" flipV="false">
            <a:off x="762000" y="2032000"/>
            <a:ext cx="5207000" cy="35560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349500"/>
            <a:ext cx="355600" cy="355600"/>
          </a:xfrm>
          <a:prstGeom prst="rect">
            <a:avLst/>
          </a:prstGeom>
        </p:spPr>
      </p:pic>
      <p:sp>
        <p:nvSpPr>
          <p:cNvPr name="AutoShape 6" id="6"/>
          <p:cNvSpPr/>
          <p:nvPr/>
        </p:nvSpPr>
        <p:spPr>
          <a:xfrm rot="0" flipH="false" flipV="false">
            <a:off x="1460500" y="2324100"/>
            <a:ext cx="381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典型情境案例</a:t>
            </a:r>
            <a:endParaRPr lang="en-US" sz="1100"/>
          </a:p>
        </p:txBody>
      </p:sp>
      <p:cxnSp>
        <p:nvCxnSpPr>
          <p:cNvPr name="Connector 7" id="7"/>
          <p:cNvCxnSpPr/>
          <p:nvPr/>
        </p:nvCxnSpPr>
        <p:spPr>
          <a:xfrm rot="-9291" flipH="false" flipV="false">
            <a:off x="1016009" y="2914650"/>
            <a:ext cx="46990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8" id="8"/>
          <p:cNvSpPr/>
          <p:nvPr/>
        </p:nvSpPr>
        <p:spPr>
          <a:xfrm rot="0" flipH="false" flipV="false">
            <a:off x="1016000" y="3111500"/>
            <a:ext cx="4699000" cy="228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33333"/>
              </a:lnSpc>
              <a:defRPr/>
            </a:pPr>
            <a:r>
              <a:rPr lang="en-US" b="false" i="false" strike="noStrike" u="none" sz="1500">
                <a:solidFill>
                  <a:srgbClr val="4B5563"/>
                </a:solidFill>
                <a:latin typeface="Noto Sans SC"/>
                <a:ea typeface="Noto Sans SC"/>
                <a:cs typeface="Noto Sans SC"/>
                <a:sym typeface="Noto Sans SC"/>
              </a:rPr>
              <a:t>70岁的王先生，近月来记忆力断崖式下降，常迷失归途；性格变得敏感多疑，无端猜忌家人窃取财物；情绪极易失控，甚至出现言语辱骂与肢体冲突的反常行为。这些不仅是“老糊涂”，更是大脑发出的求救信号。</a:t>
            </a:r>
            <a:endParaRPr lang="en-US" sz="1100"/>
          </a:p>
        </p:txBody>
      </p:sp>
      <p:sp>
        <p:nvSpPr>
          <p:cNvPr name="AutoShape 9" id="9"/>
          <p:cNvSpPr/>
          <p:nvPr/>
        </p:nvSpPr>
        <p:spPr>
          <a:xfrm rot="0" flipH="false" flipV="false">
            <a:off x="6223000" y="2032000"/>
            <a:ext cx="5207000" cy="35560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77000" y="2349500"/>
            <a:ext cx="355600" cy="355600"/>
          </a:xfrm>
          <a:prstGeom prst="rect">
            <a:avLst/>
          </a:prstGeom>
        </p:spPr>
      </p:pic>
      <p:sp>
        <p:nvSpPr>
          <p:cNvPr name="AutoShape 11" id="11"/>
          <p:cNvSpPr/>
          <p:nvPr/>
        </p:nvSpPr>
        <p:spPr>
          <a:xfrm rot="0" flipH="false" flipV="false">
            <a:off x="6921500" y="2324100"/>
            <a:ext cx="381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医学核心定义</a:t>
            </a:r>
            <a:endParaRPr lang="en-US" sz="1100"/>
          </a:p>
        </p:txBody>
      </p:sp>
      <p:cxnSp>
        <p:nvCxnSpPr>
          <p:cNvPr name="Connector 12" id="12"/>
          <p:cNvCxnSpPr/>
          <p:nvPr/>
        </p:nvCxnSpPr>
        <p:spPr>
          <a:xfrm rot="-9291" flipH="false" flipV="false">
            <a:off x="6477009" y="2914650"/>
            <a:ext cx="46990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13" id="13"/>
          <p:cNvSpPr/>
          <p:nvPr/>
        </p:nvSpPr>
        <p:spPr>
          <a:xfrm rot="0" flipH="false" flipV="false">
            <a:off x="6477000" y="3111500"/>
            <a:ext cx="4699000" cy="228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33333"/>
              </a:lnSpc>
              <a:defRPr/>
            </a:pPr>
            <a:r>
              <a:rPr lang="en-US" b="false" i="false" strike="noStrike" u="none" sz="1500">
                <a:solidFill>
                  <a:srgbClr val="4B5563"/>
                </a:solidFill>
                <a:latin typeface="Noto Sans SC"/>
                <a:ea typeface="Noto Sans SC"/>
                <a:cs typeface="Noto Sans SC"/>
                <a:sym typeface="Noto Sans SC"/>
              </a:rPr>
              <a:t>俗称“老年痴呆症”，并非自然衰老的必然结果，而是大脑神经细胞发生不可逆的器质性病变，导致的进行性认知功能衰退综合征。它会逐步侵蚀记忆、思维、语言与判断能力，伴随情绪与人格改变，是一种需要重视与干预的脑部疾病。</a:t>
            </a:r>
            <a:endParaRPr lang="en-US" sz="1100"/>
          </a:p>
        </p:txBody>
      </p:sp>
      <p:sp>
        <p:nvSpPr>
          <p:cNvPr name="AutoShape 14" id="14"/>
          <p:cNvSpPr/>
          <p:nvPr/>
        </p:nvSpPr>
        <p:spPr>
          <a:xfrm rot="0" flipH="false" flipV="false">
            <a:off x="762000" y="5778500"/>
            <a:ext cx="10668000" cy="635000"/>
          </a:xfrm>
          <a:prstGeom prst="roundRect">
            <a:avLst>
              <a:gd name="adj" fmla="val 0"/>
            </a:avLst>
          </a:prstGeom>
          <a:solidFill>
            <a:srgbClr val="F97316">
              <a:alpha val="1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5969000"/>
            <a:ext cx="254000" cy="254000"/>
          </a:xfrm>
          <a:prstGeom prst="rect">
            <a:avLst/>
          </a:prstGeom>
        </p:spPr>
      </p:pic>
      <p:sp>
        <p:nvSpPr>
          <p:cNvPr name="AutoShape 16" id="16"/>
          <p:cNvSpPr/>
          <p:nvPr/>
        </p:nvSpPr>
        <p:spPr>
          <a:xfrm rot="0" flipH="false" flipV="false">
            <a:off x="1397000" y="5943600"/>
            <a:ext cx="9906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C2410C"/>
                </a:solidFill>
                <a:latin typeface="Noto Sans SC"/>
                <a:ea typeface="Noto Sans SC"/>
                <a:cs typeface="Noto Sans SC"/>
                <a:sym typeface="Noto Sans SC"/>
              </a:rPr>
              <a:t>重要提示：认知症是一种慢性疾病，早期发现、科学干预与家庭照护能显著改善患者的生活质量。</a:t>
            </a:r>
            <a:endParaRPr lang="en-US" sz="1100"/>
          </a:p>
        </p:txBody>
      </p:sp>
    </p:spTree>
  </p:cSld>
  <p:clrMapOvr>
    <a:masterClrMapping/>
  </p:clrMapOvr>
</p:sld>
</file>

<file path=ppt/slides/slide63.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老年认知症的早期信号</a:t>
            </a:r>
            <a:endParaRPr lang="en-US" sz="1100"/>
          </a:p>
        </p:txBody>
      </p:sp>
      <p:sp>
        <p:nvSpPr>
          <p:cNvPr name="AutoShape 4" id="4"/>
          <p:cNvSpPr/>
          <p:nvPr/>
        </p:nvSpPr>
        <p:spPr>
          <a:xfrm rot="0" flipH="false" flipV="false">
            <a:off x="762000" y="1778000"/>
            <a:ext cx="3378200" cy="1333500"/>
          </a:xfrm>
          <a:prstGeom prst="roundRect">
            <a:avLst>
              <a:gd name="adj" fmla="val 0"/>
            </a:avLst>
          </a:prstGeom>
          <a:solidFill>
            <a:srgbClr val="FFFFFF">
              <a:alpha val="6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52500" y="1968500"/>
            <a:ext cx="304800" cy="304800"/>
          </a:xfrm>
          <a:prstGeom prst="rect">
            <a:avLst/>
          </a:prstGeom>
        </p:spPr>
      </p:pic>
      <p:sp>
        <p:nvSpPr>
          <p:cNvPr name="AutoShape 6" id="6"/>
          <p:cNvSpPr/>
          <p:nvPr/>
        </p:nvSpPr>
        <p:spPr>
          <a:xfrm rot="0" flipH="false" flipV="false">
            <a:off x="1371600" y="1955800"/>
            <a:ext cx="2667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01 记忆衰退</a:t>
            </a:r>
            <a:endParaRPr lang="en-US" sz="1100"/>
          </a:p>
        </p:txBody>
      </p:sp>
      <p:sp>
        <p:nvSpPr>
          <p:cNvPr name="AutoShape 7" id="7"/>
          <p:cNvSpPr/>
          <p:nvPr/>
        </p:nvSpPr>
        <p:spPr>
          <a:xfrm rot="0" flipH="false" flipV="false">
            <a:off x="952500" y="2349500"/>
            <a:ext cx="29972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近期记忆明显减退，常忘记刚发生的事、反复提问，而对陈年旧事仍有印象。</a:t>
            </a:r>
            <a:endParaRPr lang="en-US" sz="1100"/>
          </a:p>
        </p:txBody>
      </p:sp>
      <p:sp>
        <p:nvSpPr>
          <p:cNvPr name="AutoShape 8" id="8"/>
          <p:cNvSpPr/>
          <p:nvPr/>
        </p:nvSpPr>
        <p:spPr>
          <a:xfrm rot="0" flipH="false" flipV="false">
            <a:off x="762000" y="3365500"/>
            <a:ext cx="3378200" cy="1333500"/>
          </a:xfrm>
          <a:prstGeom prst="roundRect">
            <a:avLst>
              <a:gd name="adj" fmla="val 0"/>
            </a:avLst>
          </a:prstGeom>
          <a:solidFill>
            <a:srgbClr val="FFFFFF">
              <a:alpha val="6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952500" y="3556000"/>
            <a:ext cx="304800" cy="304800"/>
          </a:xfrm>
          <a:prstGeom prst="rect">
            <a:avLst/>
          </a:prstGeom>
        </p:spPr>
      </p:pic>
      <p:sp>
        <p:nvSpPr>
          <p:cNvPr name="AutoShape 10" id="10"/>
          <p:cNvSpPr/>
          <p:nvPr/>
        </p:nvSpPr>
        <p:spPr>
          <a:xfrm rot="0" flipH="false" flipV="false">
            <a:off x="1371600" y="3543300"/>
            <a:ext cx="2667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02 处事困难</a:t>
            </a:r>
            <a:endParaRPr lang="en-US" sz="1100"/>
          </a:p>
        </p:txBody>
      </p:sp>
      <p:sp>
        <p:nvSpPr>
          <p:cNvPr name="AutoShape 11" id="11"/>
          <p:cNvSpPr/>
          <p:nvPr/>
        </p:nvSpPr>
        <p:spPr>
          <a:xfrm rot="0" flipH="false" flipV="false">
            <a:off x="952500" y="3937000"/>
            <a:ext cx="29972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难以完成熟悉的日常事务，如做饭步骤混乱、无法独立完成购物或简单家务。</a:t>
            </a:r>
            <a:endParaRPr lang="en-US" sz="1100"/>
          </a:p>
        </p:txBody>
      </p:sp>
      <p:sp>
        <p:nvSpPr>
          <p:cNvPr name="AutoShape 12" id="12"/>
          <p:cNvSpPr/>
          <p:nvPr/>
        </p:nvSpPr>
        <p:spPr>
          <a:xfrm rot="0" flipH="false" flipV="false">
            <a:off x="762000" y="4953000"/>
            <a:ext cx="3378200" cy="1333500"/>
          </a:xfrm>
          <a:prstGeom prst="roundRect">
            <a:avLst>
              <a:gd name="adj" fmla="val 0"/>
            </a:avLst>
          </a:prstGeom>
          <a:solidFill>
            <a:srgbClr val="FFFFFF">
              <a:alpha val="6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952500" y="5143500"/>
            <a:ext cx="304800" cy="304800"/>
          </a:xfrm>
          <a:prstGeom prst="rect">
            <a:avLst/>
          </a:prstGeom>
        </p:spPr>
      </p:pic>
      <p:sp>
        <p:nvSpPr>
          <p:cNvPr name="AutoShape 14" id="14"/>
          <p:cNvSpPr/>
          <p:nvPr/>
        </p:nvSpPr>
        <p:spPr>
          <a:xfrm rot="0" flipH="false" flipV="false">
            <a:off x="1371600" y="5130800"/>
            <a:ext cx="2667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03 表达受阻</a:t>
            </a:r>
            <a:endParaRPr lang="en-US" sz="1100"/>
          </a:p>
        </p:txBody>
      </p:sp>
      <p:sp>
        <p:nvSpPr>
          <p:cNvPr name="AutoShape 15" id="15"/>
          <p:cNvSpPr/>
          <p:nvPr/>
        </p:nvSpPr>
        <p:spPr>
          <a:xfrm rot="0" flipH="false" flipV="false">
            <a:off x="952500" y="5524500"/>
            <a:ext cx="29972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说话时频繁忘词、用词不当，或难以理解他人话语及阅读文字的含义。</a:t>
            </a:r>
            <a:endParaRPr lang="en-US" sz="1100"/>
          </a:p>
        </p:txBody>
      </p:sp>
      <p:sp>
        <p:nvSpPr>
          <p:cNvPr name="AutoShape 16" id="16"/>
          <p:cNvSpPr/>
          <p:nvPr/>
        </p:nvSpPr>
        <p:spPr>
          <a:xfrm rot="0" flipH="false" flipV="false">
            <a:off x="4394200" y="1778000"/>
            <a:ext cx="3378200" cy="1333500"/>
          </a:xfrm>
          <a:prstGeom prst="roundRect">
            <a:avLst>
              <a:gd name="adj" fmla="val 0"/>
            </a:avLst>
          </a:prstGeom>
          <a:solidFill>
            <a:srgbClr val="FFFFFF">
              <a:alpha val="6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4584700" y="1968500"/>
            <a:ext cx="304800" cy="304800"/>
          </a:xfrm>
          <a:prstGeom prst="rect">
            <a:avLst/>
          </a:prstGeom>
        </p:spPr>
      </p:pic>
      <p:sp>
        <p:nvSpPr>
          <p:cNvPr name="AutoShape 18" id="18"/>
          <p:cNvSpPr/>
          <p:nvPr/>
        </p:nvSpPr>
        <p:spPr>
          <a:xfrm rot="0" flipH="false" flipV="false">
            <a:off x="5003800" y="1955800"/>
            <a:ext cx="2667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04 计算迟缓</a:t>
            </a:r>
            <a:endParaRPr lang="en-US" sz="1100"/>
          </a:p>
        </p:txBody>
      </p:sp>
      <p:sp>
        <p:nvSpPr>
          <p:cNvPr name="AutoShape 19" id="19"/>
          <p:cNvSpPr/>
          <p:nvPr/>
        </p:nvSpPr>
        <p:spPr>
          <a:xfrm rot="0" flipH="false" flipV="false">
            <a:off x="4584700" y="2349500"/>
            <a:ext cx="29972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无法完成简单的数学运算，如购物结账时算不清找零，对数字敏感度显著下降。</a:t>
            </a:r>
            <a:endParaRPr lang="en-US" sz="1100"/>
          </a:p>
        </p:txBody>
      </p:sp>
      <p:sp>
        <p:nvSpPr>
          <p:cNvPr name="AutoShape 20" id="20"/>
          <p:cNvSpPr/>
          <p:nvPr/>
        </p:nvSpPr>
        <p:spPr>
          <a:xfrm rot="0" flipH="false" flipV="false">
            <a:off x="4394200" y="3365500"/>
            <a:ext cx="3378200" cy="1333500"/>
          </a:xfrm>
          <a:prstGeom prst="roundRect">
            <a:avLst>
              <a:gd name="adj" fmla="val 0"/>
            </a:avLst>
          </a:prstGeom>
          <a:solidFill>
            <a:srgbClr val="FFFFFF">
              <a:alpha val="6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4584700" y="3556000"/>
            <a:ext cx="304800" cy="304800"/>
          </a:xfrm>
          <a:prstGeom prst="rect">
            <a:avLst/>
          </a:prstGeom>
        </p:spPr>
      </p:pic>
      <p:sp>
        <p:nvSpPr>
          <p:cNvPr name="AutoShape 22" id="22"/>
          <p:cNvSpPr/>
          <p:nvPr/>
        </p:nvSpPr>
        <p:spPr>
          <a:xfrm rot="0" flipH="false" flipV="false">
            <a:off x="5003800" y="3543300"/>
            <a:ext cx="2667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05 定向迷失</a:t>
            </a:r>
            <a:endParaRPr lang="en-US" sz="1100"/>
          </a:p>
        </p:txBody>
      </p:sp>
      <p:sp>
        <p:nvSpPr>
          <p:cNvPr name="AutoShape 23" id="23"/>
          <p:cNvSpPr/>
          <p:nvPr/>
        </p:nvSpPr>
        <p:spPr>
          <a:xfrm rot="0" flipH="false" flipV="false">
            <a:off x="4584700" y="3937000"/>
            <a:ext cx="29972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对时间、地点判断模糊，如分不清上午下午，或在熟悉的小区、街道中迷路。</a:t>
            </a:r>
            <a:endParaRPr lang="en-US" sz="1100"/>
          </a:p>
        </p:txBody>
      </p:sp>
      <p:sp>
        <p:nvSpPr>
          <p:cNvPr name="AutoShape 24" id="24"/>
          <p:cNvSpPr/>
          <p:nvPr/>
        </p:nvSpPr>
        <p:spPr>
          <a:xfrm rot="0" flipH="false" flipV="false">
            <a:off x="4394200" y="4953000"/>
            <a:ext cx="3378200" cy="1333500"/>
          </a:xfrm>
          <a:prstGeom prst="roundRect">
            <a:avLst>
              <a:gd name="adj" fmla="val 0"/>
            </a:avLst>
          </a:prstGeom>
          <a:solidFill>
            <a:srgbClr val="FFFFFF">
              <a:alpha val="6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5" id="25"/>
          <p:cNvPicPr>
            <a:picLocks noChangeAspect="true"/>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0" flipH="false" flipV="false">
            <a:off x="4584700" y="5143500"/>
            <a:ext cx="304800" cy="304800"/>
          </a:xfrm>
          <a:prstGeom prst="rect">
            <a:avLst/>
          </a:prstGeom>
        </p:spPr>
      </p:pic>
      <p:sp>
        <p:nvSpPr>
          <p:cNvPr name="AutoShape 26" id="26"/>
          <p:cNvSpPr/>
          <p:nvPr/>
        </p:nvSpPr>
        <p:spPr>
          <a:xfrm rot="0" flipH="false" flipV="false">
            <a:off x="5003800" y="5130800"/>
            <a:ext cx="2667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06 物品错置</a:t>
            </a:r>
            <a:endParaRPr lang="en-US" sz="1100"/>
          </a:p>
        </p:txBody>
      </p:sp>
      <p:sp>
        <p:nvSpPr>
          <p:cNvPr name="AutoShape 27" id="27"/>
          <p:cNvSpPr/>
          <p:nvPr/>
        </p:nvSpPr>
        <p:spPr>
          <a:xfrm rot="0" flipH="false" flipV="false">
            <a:off x="4584700" y="5524500"/>
            <a:ext cx="29972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将物品放在极不合理的地方，如把手机放进米缸、钥匙放进冰箱，事后无法回忆。</a:t>
            </a:r>
            <a:endParaRPr lang="en-US" sz="1100"/>
          </a:p>
        </p:txBody>
      </p:sp>
      <p:sp>
        <p:nvSpPr>
          <p:cNvPr name="AutoShape 28" id="28"/>
          <p:cNvSpPr/>
          <p:nvPr/>
        </p:nvSpPr>
        <p:spPr>
          <a:xfrm rot="0" flipH="false" flipV="false">
            <a:off x="8026400" y="1778000"/>
            <a:ext cx="3378200" cy="1333500"/>
          </a:xfrm>
          <a:prstGeom prst="roundRect">
            <a:avLst>
              <a:gd name="adj" fmla="val 0"/>
            </a:avLst>
          </a:prstGeom>
          <a:solidFill>
            <a:srgbClr val="FFFFFF">
              <a:alpha val="6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9" id="29"/>
          <p:cNvPicPr>
            <a:picLocks noChangeAspect="true"/>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rot="0" flipH="false" flipV="false">
            <a:off x="8216900" y="1968500"/>
            <a:ext cx="304800" cy="304800"/>
          </a:xfrm>
          <a:prstGeom prst="rect">
            <a:avLst/>
          </a:prstGeom>
        </p:spPr>
      </p:pic>
      <p:sp>
        <p:nvSpPr>
          <p:cNvPr name="AutoShape 30" id="30"/>
          <p:cNvSpPr/>
          <p:nvPr/>
        </p:nvSpPr>
        <p:spPr>
          <a:xfrm rot="0" flipH="false" flipV="false">
            <a:off x="8636000" y="1955800"/>
            <a:ext cx="2667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07 情绪波动</a:t>
            </a:r>
            <a:endParaRPr lang="en-US" sz="1100"/>
          </a:p>
        </p:txBody>
      </p:sp>
      <p:sp>
        <p:nvSpPr>
          <p:cNvPr name="AutoShape 31" id="31"/>
          <p:cNvSpPr/>
          <p:nvPr/>
        </p:nvSpPr>
        <p:spPr>
          <a:xfrm rot="0" flipH="false" flipV="false">
            <a:off x="8216900" y="2349500"/>
            <a:ext cx="29972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情绪变得极不稳定，容易无故焦虑、抑郁、易怒或淡漠，甚至出现幻觉与妄想。</a:t>
            </a:r>
            <a:endParaRPr lang="en-US" sz="1100"/>
          </a:p>
        </p:txBody>
      </p:sp>
      <p:sp>
        <p:nvSpPr>
          <p:cNvPr name="AutoShape 32" id="32"/>
          <p:cNvSpPr/>
          <p:nvPr/>
        </p:nvSpPr>
        <p:spPr>
          <a:xfrm rot="0" flipH="false" flipV="false">
            <a:off x="8026400" y="3365500"/>
            <a:ext cx="3378200" cy="1333500"/>
          </a:xfrm>
          <a:prstGeom prst="roundRect">
            <a:avLst>
              <a:gd name="adj" fmla="val 0"/>
            </a:avLst>
          </a:prstGeom>
          <a:solidFill>
            <a:srgbClr val="FFFFFF">
              <a:alpha val="6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33" id="33"/>
          <p:cNvPicPr>
            <a:picLocks noChangeAspect="true"/>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rot="0" flipH="false" flipV="false">
            <a:off x="8216900" y="3556000"/>
            <a:ext cx="304800" cy="304800"/>
          </a:xfrm>
          <a:prstGeom prst="rect">
            <a:avLst/>
          </a:prstGeom>
        </p:spPr>
      </p:pic>
      <p:sp>
        <p:nvSpPr>
          <p:cNvPr name="AutoShape 34" id="34"/>
          <p:cNvSpPr/>
          <p:nvPr/>
        </p:nvSpPr>
        <p:spPr>
          <a:xfrm rot="0" flipH="false" flipV="false">
            <a:off x="8636000" y="3543300"/>
            <a:ext cx="2667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08 性格异变</a:t>
            </a:r>
            <a:endParaRPr lang="en-US" sz="1100"/>
          </a:p>
        </p:txBody>
      </p:sp>
      <p:sp>
        <p:nvSpPr>
          <p:cNvPr name="AutoShape 35" id="35"/>
          <p:cNvSpPr/>
          <p:nvPr/>
        </p:nvSpPr>
        <p:spPr>
          <a:xfrm rot="0" flipH="false" flipV="false">
            <a:off x="8216900" y="3937000"/>
            <a:ext cx="29972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性格发生显著改变，如变得自私、多疑、偏执、易怒，或变得沉默寡言、孤僻。</a:t>
            </a:r>
            <a:endParaRPr lang="en-US" sz="1100"/>
          </a:p>
        </p:txBody>
      </p:sp>
      <p:sp>
        <p:nvSpPr>
          <p:cNvPr name="AutoShape 36" id="36"/>
          <p:cNvSpPr/>
          <p:nvPr/>
        </p:nvSpPr>
        <p:spPr>
          <a:xfrm rot="0" flipH="false" flipV="false">
            <a:off x="8026400" y="4953000"/>
            <a:ext cx="3378200" cy="1333500"/>
          </a:xfrm>
          <a:prstGeom prst="roundRect">
            <a:avLst>
              <a:gd name="adj" fmla="val 0"/>
            </a:avLst>
          </a:prstGeom>
          <a:solidFill>
            <a:srgbClr val="FFFFFF">
              <a:alpha val="65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37" id="37"/>
          <p:cNvPicPr>
            <a:picLocks noChangeAspect="true"/>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rot="0" flipH="false" flipV="false">
            <a:off x="8216900" y="5143500"/>
            <a:ext cx="304800" cy="304800"/>
          </a:xfrm>
          <a:prstGeom prst="rect">
            <a:avLst/>
          </a:prstGeom>
        </p:spPr>
      </p:pic>
      <p:sp>
        <p:nvSpPr>
          <p:cNvPr name="AutoShape 38" id="38"/>
          <p:cNvSpPr/>
          <p:nvPr/>
        </p:nvSpPr>
        <p:spPr>
          <a:xfrm rot="0" flipH="false" flipV="false">
            <a:off x="8636000" y="5130800"/>
            <a:ext cx="26670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F97316"/>
                </a:solidFill>
                <a:latin typeface="Noto Sans SC"/>
                <a:ea typeface="Noto Sans SC"/>
                <a:cs typeface="Noto Sans SC"/>
                <a:sym typeface="Noto Sans SC"/>
              </a:rPr>
              <a:t>09 兴趣消退</a:t>
            </a:r>
            <a:endParaRPr lang="en-US" sz="1100"/>
          </a:p>
        </p:txBody>
      </p:sp>
      <p:sp>
        <p:nvSpPr>
          <p:cNvPr name="AutoShape 39" id="39"/>
          <p:cNvSpPr/>
          <p:nvPr/>
        </p:nvSpPr>
        <p:spPr>
          <a:xfrm rot="0" flipH="false" flipV="false">
            <a:off x="8216900" y="5524500"/>
            <a:ext cx="2997200" cy="698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4B5563"/>
                </a:solidFill>
                <a:latin typeface="Noto Sans SC"/>
                <a:ea typeface="Noto Sans SC"/>
                <a:cs typeface="Noto Sans SC"/>
                <a:sym typeface="Noto Sans SC"/>
              </a:rPr>
              <a:t>对以往热衷的活动失去兴趣，不愿与人交往，常整日闭门不出，生活变得单调乏味。</a:t>
            </a:r>
            <a:endParaRPr lang="en-US" sz="1100"/>
          </a:p>
        </p:txBody>
      </p:sp>
    </p:spTree>
  </p:cSld>
  <p:clrMapOvr>
    <a:masterClrMapping/>
  </p:clrMapOvr>
</p:sld>
</file>

<file path=ppt/slides/slide64.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认知症的分期与护理重点</a:t>
            </a:r>
            <a:endParaRPr lang="en-US" sz="1100"/>
          </a:p>
        </p:txBody>
      </p:sp>
      <p:sp>
        <p:nvSpPr>
          <p:cNvPr name="AutoShape 4" id="4"/>
          <p:cNvSpPr/>
          <p:nvPr/>
        </p:nvSpPr>
        <p:spPr>
          <a:xfrm rot="0" flipH="false" flipV="false">
            <a:off x="762000" y="1905000"/>
            <a:ext cx="3378200" cy="39370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762000" y="1905000"/>
            <a:ext cx="3378200" cy="508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6" id="6"/>
          <p:cNvSpPr/>
          <p:nvPr/>
        </p:nvSpPr>
        <p:spPr>
          <a:xfrm rot="0" flipH="false" flipV="false">
            <a:off x="965200" y="2222500"/>
            <a:ext cx="29718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早期 · 遗忘期</a:t>
            </a:r>
            <a:endParaRPr lang="en-US" sz="1100"/>
          </a:p>
        </p:txBody>
      </p:sp>
      <p:cxnSp>
        <p:nvCxnSpPr>
          <p:cNvPr name="Connector 7" id="7"/>
          <p:cNvCxnSpPr/>
          <p:nvPr/>
        </p:nvCxnSpPr>
        <p:spPr>
          <a:xfrm rot="-14691" flipH="false" flipV="false">
            <a:off x="965214" y="2787650"/>
            <a:ext cx="29718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8" id="8"/>
          <p:cNvSpPr/>
          <p:nvPr/>
        </p:nvSpPr>
        <p:spPr>
          <a:xfrm rot="0" flipH="false" flipV="false">
            <a:off x="965200" y="2984500"/>
            <a:ext cx="29718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核心表现：</a:t>
            </a:r>
            <a:r>
              <a:rPr lang="en-US" b="false" i="false" strike="noStrike" u="none" sz="1300">
                <a:solidFill>
                  <a:srgbClr val="4B5563"/>
                </a:solidFill>
                <a:latin typeface="Noto Sans SC"/>
                <a:ea typeface="Noto Sans SC"/>
                <a:cs typeface="Noto Sans SC"/>
                <a:sym typeface="Noto Sans SC"/>
              </a:rPr>
              <a:t>记忆力显著减退，尤以近事遗忘为主；判断力、定向力轻度下降，生活基本能自理，但常需他人提醒。</a:t>
            </a:r>
            <a:endParaRPr lang="en-US" sz="1100"/>
          </a:p>
        </p:txBody>
      </p:sp>
      <p:sp>
        <p:nvSpPr>
          <p:cNvPr name="AutoShape 9" id="9"/>
          <p:cNvSpPr/>
          <p:nvPr/>
        </p:nvSpPr>
        <p:spPr>
          <a:xfrm rot="0" flipH="false" flipV="false">
            <a:off x="965200" y="4127500"/>
            <a:ext cx="2971800" cy="1460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1066800" y="4254500"/>
            <a:ext cx="2768600" cy="1333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C2410C"/>
                </a:solidFill>
                <a:latin typeface="Noto Sans SC"/>
                <a:ea typeface="Noto Sans SC"/>
                <a:cs typeface="Noto Sans SC"/>
                <a:sym typeface="Noto Sans SC"/>
              </a:rPr>
              <a:t>护理关键：</a:t>
            </a:r>
            <a:r>
              <a:rPr lang="en-US" b="false" i="false" strike="noStrike" u="none" sz="1300">
                <a:solidFill>
                  <a:srgbClr val="431407">
                    <a:alpha val="80000"/>
                  </a:srgbClr>
                </a:solidFill>
                <a:latin typeface="Noto Sans SC"/>
                <a:ea typeface="Noto Sans SC"/>
                <a:cs typeface="Noto Sans SC"/>
                <a:sym typeface="Noto Sans SC"/>
              </a:rPr>
              <a:t>开展记忆与计算训练，强化生活技能；利用日历、便签等进行环境提示，多给予鼓励与心理支持，延缓认知衰退。</a:t>
            </a:r>
            <a:endParaRPr lang="en-US" sz="1100"/>
          </a:p>
        </p:txBody>
      </p:sp>
      <p:sp>
        <p:nvSpPr>
          <p:cNvPr name="AutoShape 11" id="11"/>
          <p:cNvSpPr/>
          <p:nvPr/>
        </p:nvSpPr>
        <p:spPr>
          <a:xfrm rot="0" flipH="false" flipV="false">
            <a:off x="4406900" y="1905000"/>
            <a:ext cx="3378200" cy="39370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2" id="12"/>
          <p:cNvSpPr/>
          <p:nvPr/>
        </p:nvSpPr>
        <p:spPr>
          <a:xfrm rot="0" flipH="false" flipV="false">
            <a:off x="4406900" y="1905000"/>
            <a:ext cx="3378200" cy="508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4610100" y="2222500"/>
            <a:ext cx="29718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中期 · 混乱期</a:t>
            </a:r>
            <a:endParaRPr lang="en-US" sz="1100"/>
          </a:p>
        </p:txBody>
      </p:sp>
      <p:cxnSp>
        <p:nvCxnSpPr>
          <p:cNvPr name="Connector 14" id="14"/>
          <p:cNvCxnSpPr/>
          <p:nvPr/>
        </p:nvCxnSpPr>
        <p:spPr>
          <a:xfrm rot="-14691" flipH="false" flipV="false">
            <a:off x="4610114" y="2787650"/>
            <a:ext cx="29718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15" id="15"/>
          <p:cNvSpPr/>
          <p:nvPr/>
        </p:nvSpPr>
        <p:spPr>
          <a:xfrm rot="0" flipH="false" flipV="false">
            <a:off x="4610100" y="2984500"/>
            <a:ext cx="29718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核心表现：</a:t>
            </a:r>
            <a:r>
              <a:rPr lang="en-US" b="false" i="false" strike="noStrike" u="none" sz="1300">
                <a:solidFill>
                  <a:srgbClr val="4B5563"/>
                </a:solidFill>
                <a:latin typeface="Noto Sans SC"/>
                <a:ea typeface="Noto Sans SC"/>
                <a:cs typeface="Noto Sans SC"/>
                <a:sym typeface="Noto Sans SC"/>
              </a:rPr>
              <a:t>记忆严重受损，时间/空间定向障碍；出现情绪不稳、躁动或人格改变；日常生活无法自理，需他人协助。</a:t>
            </a:r>
            <a:endParaRPr lang="en-US" sz="1100"/>
          </a:p>
        </p:txBody>
      </p:sp>
      <p:sp>
        <p:nvSpPr>
          <p:cNvPr name="AutoShape 16" id="16"/>
          <p:cNvSpPr/>
          <p:nvPr/>
        </p:nvSpPr>
        <p:spPr>
          <a:xfrm rot="0" flipH="false" flipV="false">
            <a:off x="4610100" y="4127500"/>
            <a:ext cx="2971800" cy="1460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4711700" y="4254500"/>
            <a:ext cx="2768600" cy="1333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C2410C"/>
                </a:solidFill>
                <a:latin typeface="Noto Sans SC"/>
                <a:ea typeface="Noto Sans SC"/>
                <a:cs typeface="Noto Sans SC"/>
                <a:sym typeface="Noto Sans SC"/>
              </a:rPr>
              <a:t>护理关键：</a:t>
            </a:r>
            <a:r>
              <a:rPr lang="en-US" b="false" i="false" strike="noStrike" u="none" sz="1300">
                <a:solidFill>
                  <a:srgbClr val="431407">
                    <a:alpha val="80000"/>
                  </a:srgbClr>
                </a:solidFill>
                <a:latin typeface="Noto Sans SC"/>
                <a:ea typeface="Noto Sans SC"/>
                <a:cs typeface="Noto Sans SC"/>
                <a:sym typeface="Noto Sans SC"/>
              </a:rPr>
              <a:t>重点预防走失、跌倒及自伤；对异常行为不指责，多安抚疏导；协助完成进食、穿衣、如厕等全方位生活照护。</a:t>
            </a:r>
            <a:endParaRPr lang="en-US" sz="1100"/>
          </a:p>
        </p:txBody>
      </p:sp>
      <p:sp>
        <p:nvSpPr>
          <p:cNvPr name="AutoShape 18" id="18"/>
          <p:cNvSpPr/>
          <p:nvPr/>
        </p:nvSpPr>
        <p:spPr>
          <a:xfrm rot="0" flipH="false" flipV="false">
            <a:off x="8051800" y="1905000"/>
            <a:ext cx="3378200" cy="39370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9" id="19"/>
          <p:cNvSpPr/>
          <p:nvPr/>
        </p:nvSpPr>
        <p:spPr>
          <a:xfrm rot="0" flipH="false" flipV="false">
            <a:off x="8051800" y="1905000"/>
            <a:ext cx="3378200" cy="508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20" id="20"/>
          <p:cNvSpPr/>
          <p:nvPr/>
        </p:nvSpPr>
        <p:spPr>
          <a:xfrm rot="0" flipH="false" flipV="false">
            <a:off x="8255000" y="2222500"/>
            <a:ext cx="29718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晚期 · 极度痴呆期</a:t>
            </a:r>
            <a:endParaRPr lang="en-US" sz="1100"/>
          </a:p>
        </p:txBody>
      </p:sp>
      <p:cxnSp>
        <p:nvCxnSpPr>
          <p:cNvPr name="Connector 21" id="21"/>
          <p:cNvCxnSpPr/>
          <p:nvPr/>
        </p:nvCxnSpPr>
        <p:spPr>
          <a:xfrm rot="-14691" flipH="false" flipV="false">
            <a:off x="8255014" y="2787650"/>
            <a:ext cx="29718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22" id="22"/>
          <p:cNvSpPr/>
          <p:nvPr/>
        </p:nvSpPr>
        <p:spPr>
          <a:xfrm rot="0" flipH="false" flipV="false">
            <a:off x="8255000" y="2984500"/>
            <a:ext cx="29718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核心表现：</a:t>
            </a:r>
            <a:r>
              <a:rPr lang="en-US" b="false" i="false" strike="noStrike" u="none" sz="1300">
                <a:solidFill>
                  <a:srgbClr val="4B5563"/>
                </a:solidFill>
                <a:latin typeface="Noto Sans SC"/>
                <a:ea typeface="Noto Sans SC"/>
                <a:cs typeface="Noto Sans SC"/>
                <a:sym typeface="Noto Sans SC"/>
              </a:rPr>
              <a:t>完全丧失认知能力，失语、失认、四肢僵硬；长期卧床，大小便失禁，易发生压疮、肺炎等并发症。</a:t>
            </a:r>
            <a:endParaRPr lang="en-US" sz="1100"/>
          </a:p>
        </p:txBody>
      </p:sp>
      <p:sp>
        <p:nvSpPr>
          <p:cNvPr name="AutoShape 23" id="23"/>
          <p:cNvSpPr/>
          <p:nvPr/>
        </p:nvSpPr>
        <p:spPr>
          <a:xfrm rot="0" flipH="false" flipV="false">
            <a:off x="8255000" y="4127500"/>
            <a:ext cx="2971800" cy="1460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24" id="24"/>
          <p:cNvSpPr/>
          <p:nvPr/>
        </p:nvSpPr>
        <p:spPr>
          <a:xfrm rot="0" flipH="false" flipV="false">
            <a:off x="8356600" y="4254500"/>
            <a:ext cx="2768600" cy="1333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C2410C"/>
                </a:solidFill>
                <a:latin typeface="Noto Sans SC"/>
                <a:ea typeface="Noto Sans SC"/>
                <a:cs typeface="Noto Sans SC"/>
                <a:sym typeface="Noto Sans SC"/>
              </a:rPr>
              <a:t>护理关键：</a:t>
            </a:r>
            <a:r>
              <a:rPr lang="en-US" b="false" i="false" strike="noStrike" u="none" sz="1300">
                <a:solidFill>
                  <a:srgbClr val="431407">
                    <a:alpha val="80000"/>
                  </a:srgbClr>
                </a:solidFill>
                <a:latin typeface="Noto Sans SC"/>
                <a:ea typeface="Noto Sans SC"/>
                <a:cs typeface="Noto Sans SC"/>
                <a:sym typeface="Noto Sans SC"/>
              </a:rPr>
              <a:t>做好基础护理，定时翻身防压疮；保证营养供给与口腔清洁；虽无语言交流，但仍需持续的情感陪伴与舒适照料。</a:t>
            </a:r>
            <a:endParaRPr lang="en-US" sz="1100"/>
          </a:p>
        </p:txBody>
      </p:sp>
    </p:spTree>
  </p:cSld>
  <p:clrMapOvr>
    <a:masterClrMapping/>
  </p:clrMapOvr>
</p:sld>
</file>

<file path=ppt/slides/slide65.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a:t>
            </a:r>
            <a:endParaRPr lang="en-US" sz="1100"/>
          </a:p>
        </p:txBody>
      </p:sp>
      <p:sp>
        <p:nvSpPr>
          <p:cNvPr name="AutoShape 4" id="4"/>
          <p:cNvSpPr/>
          <p:nvPr/>
        </p:nvSpPr>
        <p:spPr>
          <a:xfrm rot="0" flipH="false" flipV="false">
            <a:off x="762000" y="1524000"/>
            <a:ext cx="10668000" cy="1270000"/>
          </a:xfrm>
          <a:prstGeom prst="roundRect">
            <a:avLst>
              <a:gd name="adj" fmla="val 0"/>
            </a:avLst>
          </a:prstGeom>
          <a:solidFill>
            <a:srgbClr val="FFFFFF">
              <a:alpha val="6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1841500"/>
            <a:ext cx="508000" cy="508000"/>
          </a:xfrm>
          <a:prstGeom prst="rect">
            <a:avLst/>
          </a:prstGeom>
        </p:spPr>
      </p:pic>
      <p:sp>
        <p:nvSpPr>
          <p:cNvPr name="AutoShape 6" id="6"/>
          <p:cNvSpPr/>
          <p:nvPr/>
        </p:nvSpPr>
        <p:spPr>
          <a:xfrm rot="0" flipH="false" flipV="false">
            <a:off x="1778000" y="1714500"/>
            <a:ext cx="939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F97316"/>
                </a:solidFill>
                <a:latin typeface="Noto Sans SC"/>
                <a:ea typeface="Noto Sans SC"/>
                <a:cs typeface="Noto Sans SC"/>
                <a:sym typeface="Noto Sans SC"/>
              </a:rPr>
              <a:t>服务对象：王先生（70岁） | 认知症中期</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400">
                <a:solidFill>
                  <a:srgbClr val="4B5563"/>
                </a:solidFill>
                <a:latin typeface="Noto Sans SC"/>
                <a:ea typeface="Noto Sans SC"/>
                <a:cs typeface="Noto Sans SC"/>
                <a:sym typeface="Noto Sans SC"/>
              </a:rPr>
              <a:t>核心状况：记忆力严重下降，伴随间歇性情绪波动与攻击行为。方案设计需兼顾认知功能的维持与全天候的安全照护，并将“尊重人格、以人为本”作为照护的核心准则。</a:t>
            </a:r>
          </a:p>
        </p:txBody>
      </p:sp>
      <p:sp>
        <p:nvSpPr>
          <p:cNvPr name="AutoShape 7" id="7"/>
          <p:cNvSpPr/>
          <p:nvPr/>
        </p:nvSpPr>
        <p:spPr>
          <a:xfrm rot="0" flipH="false" flipV="false">
            <a:off x="762000" y="3048000"/>
            <a:ext cx="5207000" cy="2222500"/>
          </a:xfrm>
          <a:prstGeom prst="roundRect">
            <a:avLst>
              <a:gd name="adj" fmla="val 0"/>
            </a:avLst>
          </a:prstGeom>
          <a:solidFill>
            <a:srgbClr val="FFFFFF">
              <a:alpha val="6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8" id="8"/>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1016000" y="3276600"/>
            <a:ext cx="406400" cy="406400"/>
          </a:xfrm>
          <a:prstGeom prst="rect">
            <a:avLst/>
          </a:prstGeom>
        </p:spPr>
      </p:pic>
      <p:sp>
        <p:nvSpPr>
          <p:cNvPr name="AutoShape 9" id="9"/>
          <p:cNvSpPr/>
          <p:nvPr/>
        </p:nvSpPr>
        <p:spPr>
          <a:xfrm rot="0" flipH="false" flipV="false">
            <a:off x="1524000" y="3276600"/>
            <a:ext cx="4064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认知训练 · 记忆唤醒与激活</a:t>
            </a:r>
            <a:endParaRPr lang="en-US" sz="1100"/>
          </a:p>
        </p:txBody>
      </p:sp>
      <p:sp>
        <p:nvSpPr>
          <p:cNvPr name="AutoShape 10" id="10"/>
          <p:cNvSpPr/>
          <p:nvPr/>
        </p:nvSpPr>
        <p:spPr>
          <a:xfrm rot="0" flipH="false" flipV="false">
            <a:off x="1016000" y="3835400"/>
            <a:ext cx="46990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①</a:t>
            </a:r>
            <a:r>
              <a:rPr lang="en-US" b="true" i="false" strike="noStrike" u="none" sz="1400">
                <a:solidFill>
                  <a:srgbClr val="4B5563"/>
                </a:solidFill>
                <a:latin typeface="Noto Sans SC"/>
                <a:ea typeface="Noto Sans SC"/>
                <a:cs typeface="Noto Sans SC"/>
                <a:sym typeface="Noto Sans SC"/>
              </a:rPr>
              <a:t>怀旧时光角：</a:t>
            </a:r>
            <a:r>
              <a:rPr lang="en-US" b="false" i="false" strike="noStrike" u="none" sz="1400">
                <a:solidFill>
                  <a:srgbClr val="4B5563"/>
                </a:solidFill>
                <a:latin typeface="Noto Sans SC"/>
                <a:ea typeface="Noto Sans SC"/>
                <a:cs typeface="Noto Sans SC"/>
                <a:sym typeface="Noto Sans SC"/>
              </a:rPr>
              <a:t>每日15分钟，通过老照片、经典老歌或旧物，引导回忆过往生活片段，建立情感连接，强化记忆锚点。</a:t>
            </a:r>
            <a:r>
              <a:rPr lang="en-US" b="false" i="false" strike="noStrike" u="none" sz="1400">
                <a:solidFill>
                  <a:srgbClr val="4B5563"/>
                </a:solidFill>
                <a:latin typeface="Noto Sans SC"/>
                <a:ea typeface="Noto Sans SC"/>
                <a:cs typeface="Noto Sans SC"/>
                <a:sym typeface="Noto Sans SC"/>
              </a:rPr>
              <a:t/>
            </a:r>
            <a:endParaRPr lang="en-US" sz="1100"/>
          </a:p>
          <a:p>
            <a:pPr algn="l" marL="0" indent="0">
              <a:lnSpc>
                <a:spcPct val="116666"/>
              </a:lnSpc>
            </a:pPr>
            <a:r>
              <a:rPr lang="en-US" b="false" i="false" strike="noStrike" u="none" sz="1400">
                <a:solidFill>
                  <a:srgbClr val="4B5563"/>
                </a:solidFill>
                <a:latin typeface="Noto Sans SC"/>
                <a:ea typeface="Noto Sans SC"/>
                <a:cs typeface="Noto Sans SC"/>
                <a:sym typeface="Noto Sans SC"/>
              </a:rPr>
              <a:t>②</a:t>
            </a:r>
            <a:r>
              <a:rPr lang="en-US" b="true" i="false" strike="noStrike" u="none" sz="1400">
                <a:solidFill>
                  <a:srgbClr val="4B5563"/>
                </a:solidFill>
                <a:latin typeface="Noto Sans SC"/>
                <a:ea typeface="Noto Sans SC"/>
                <a:cs typeface="Noto Sans SC"/>
                <a:sym typeface="Noto Sans SC"/>
              </a:rPr>
              <a:t>生活趣味分拣：</a:t>
            </a:r>
            <a:r>
              <a:rPr lang="en-US" b="false" i="false" strike="noStrike" u="none" sz="1400">
                <a:solidFill>
                  <a:srgbClr val="4B5563"/>
                </a:solidFill>
                <a:latin typeface="Noto Sans SC"/>
                <a:ea typeface="Noto Sans SC"/>
                <a:cs typeface="Noto Sans SC"/>
                <a:sym typeface="Noto Sans SC"/>
              </a:rPr>
              <a:t>进行简单的豆类/纽扣分类游戏，锻炼手眼协调与逻辑思维，过程中多给予鼓励，增强其成就感。</a:t>
            </a:r>
          </a:p>
        </p:txBody>
      </p:sp>
      <p:sp>
        <p:nvSpPr>
          <p:cNvPr name="AutoShape 11" id="11"/>
          <p:cNvSpPr/>
          <p:nvPr/>
        </p:nvSpPr>
        <p:spPr>
          <a:xfrm rot="0" flipH="false" flipV="false">
            <a:off x="6223000" y="3048000"/>
            <a:ext cx="5207000" cy="2222500"/>
          </a:xfrm>
          <a:prstGeom prst="roundRect">
            <a:avLst>
              <a:gd name="adj" fmla="val 0"/>
            </a:avLst>
          </a:prstGeom>
          <a:solidFill>
            <a:srgbClr val="FFFFFF">
              <a:alpha val="6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2" id="12"/>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6477000" y="3276600"/>
            <a:ext cx="406400" cy="406400"/>
          </a:xfrm>
          <a:prstGeom prst="rect">
            <a:avLst/>
          </a:prstGeom>
        </p:spPr>
      </p:pic>
      <p:sp>
        <p:nvSpPr>
          <p:cNvPr name="AutoShape 13" id="13"/>
          <p:cNvSpPr/>
          <p:nvPr/>
        </p:nvSpPr>
        <p:spPr>
          <a:xfrm rot="0" flipH="false" flipV="false">
            <a:off x="6985000" y="3276600"/>
            <a:ext cx="4064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安全护理 · 环境与行为双重保障</a:t>
            </a:r>
            <a:endParaRPr lang="en-US" sz="1100"/>
          </a:p>
        </p:txBody>
      </p:sp>
      <p:sp>
        <p:nvSpPr>
          <p:cNvPr name="AutoShape 14" id="14"/>
          <p:cNvSpPr/>
          <p:nvPr/>
        </p:nvSpPr>
        <p:spPr>
          <a:xfrm rot="0" flipH="false" flipV="false">
            <a:off x="6477000" y="3835400"/>
            <a:ext cx="46990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①</a:t>
            </a:r>
            <a:r>
              <a:rPr lang="en-US" b="true" i="false" strike="noStrike" u="none" sz="1400">
                <a:solidFill>
                  <a:srgbClr val="4B5563"/>
                </a:solidFill>
                <a:latin typeface="Noto Sans SC"/>
                <a:ea typeface="Noto Sans SC"/>
                <a:cs typeface="Noto Sans SC"/>
                <a:sym typeface="Noto Sans SC"/>
              </a:rPr>
              <a:t>居家适老化改造：</a:t>
            </a:r>
            <a:r>
              <a:rPr lang="en-US" b="false" i="false" strike="noStrike" u="none" sz="1400">
                <a:solidFill>
                  <a:srgbClr val="4B5563"/>
                </a:solidFill>
                <a:latin typeface="Noto Sans SC"/>
                <a:ea typeface="Noto Sans SC"/>
                <a:cs typeface="Noto Sans SC"/>
                <a:sym typeface="Noto Sans SC"/>
              </a:rPr>
              <a:t>安装防撞条与扶手，配备紧急呼叫器；移除尖锐物品，锁闭厨房刀具与药品柜，消除物理隐患。</a:t>
            </a:r>
            <a:r>
              <a:rPr lang="en-US" b="false" i="false" strike="noStrike" u="none" sz="1400">
                <a:solidFill>
                  <a:srgbClr val="4B5563"/>
                </a:solidFill>
                <a:latin typeface="Noto Sans SC"/>
                <a:ea typeface="Noto Sans SC"/>
                <a:cs typeface="Noto Sans SC"/>
                <a:sym typeface="Noto Sans SC"/>
              </a:rPr>
              <a:t/>
            </a:r>
            <a:endParaRPr lang="en-US" sz="1100"/>
          </a:p>
          <a:p>
            <a:pPr algn="l" marL="0" indent="0">
              <a:lnSpc>
                <a:spcPct val="116666"/>
              </a:lnSpc>
            </a:pPr>
            <a:r>
              <a:rPr lang="en-US" b="false" i="false" strike="noStrike" u="none" sz="1400">
                <a:solidFill>
                  <a:srgbClr val="4B5563"/>
                </a:solidFill>
                <a:latin typeface="Noto Sans SC"/>
                <a:ea typeface="Noto Sans SC"/>
                <a:cs typeface="Noto Sans SC"/>
                <a:sym typeface="Noto Sans SC"/>
              </a:rPr>
              <a:t>②</a:t>
            </a:r>
            <a:r>
              <a:rPr lang="en-US" b="true" i="false" strike="noStrike" u="none" sz="1400">
                <a:solidFill>
                  <a:srgbClr val="4B5563"/>
                </a:solidFill>
                <a:latin typeface="Noto Sans SC"/>
                <a:ea typeface="Noto Sans SC"/>
                <a:cs typeface="Noto Sans SC"/>
                <a:sym typeface="Noto Sans SC"/>
              </a:rPr>
              <a:t>行为与防走失管理：</a:t>
            </a:r>
            <a:r>
              <a:rPr lang="en-US" b="false" i="false" strike="noStrike" u="none" sz="1400">
                <a:solidFill>
                  <a:srgbClr val="4B5563"/>
                </a:solidFill>
                <a:latin typeface="Noto Sans SC"/>
                <a:ea typeface="Noto Sans SC"/>
                <a:cs typeface="Noto Sans SC"/>
                <a:sym typeface="Noto Sans SC"/>
              </a:rPr>
              <a:t>情绪激动时冷静引导，避免对抗；外出佩戴定位手环，每日固定时间陪同散步，满足其活动需求。</a:t>
            </a:r>
          </a:p>
        </p:txBody>
      </p:sp>
      <p:sp>
        <p:nvSpPr>
          <p:cNvPr name="AutoShape 15" id="15"/>
          <p:cNvSpPr/>
          <p:nvPr/>
        </p:nvSpPr>
        <p:spPr>
          <a:xfrm rot="0" flipH="false" flipV="false">
            <a:off x="762000" y="5461000"/>
            <a:ext cx="10668000" cy="9525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6" id="16"/>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1016000" y="5740400"/>
            <a:ext cx="355600" cy="355600"/>
          </a:xfrm>
          <a:prstGeom prst="rect">
            <a:avLst/>
          </a:prstGeom>
        </p:spPr>
      </p:pic>
      <p:sp>
        <p:nvSpPr>
          <p:cNvPr name="AutoShape 17" id="17"/>
          <p:cNvSpPr/>
          <p:nvPr/>
        </p:nvSpPr>
        <p:spPr>
          <a:xfrm rot="0" flipH="false" flipV="false">
            <a:off x="1524000" y="5613400"/>
            <a:ext cx="9779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F97316"/>
                </a:solidFill>
                <a:latin typeface="Noto Sans SC"/>
                <a:ea typeface="Noto Sans SC"/>
                <a:cs typeface="Noto Sans SC"/>
                <a:sym typeface="Noto Sans SC"/>
              </a:rPr>
              <a:t>人文照护准则：</a:t>
            </a:r>
            <a:r>
              <a:rPr lang="en-US" b="false" i="false" strike="noStrike" u="none" sz="1400">
                <a:solidFill>
                  <a:srgbClr val="374151"/>
                </a:solidFill>
                <a:latin typeface="Noto Sans SC"/>
                <a:ea typeface="Noto Sans SC"/>
                <a:cs typeface="Noto Sans SC"/>
                <a:sym typeface="Noto Sans SC"/>
              </a:rPr>
              <a:t>始终以平等、尊重的态度对待，称呼其全名或尊称，拒绝呵斥与指责。照护不仅是任务的执行，更是温暖的陪伴，让老人在被理解和接纳中感受尊严与安全。</a:t>
            </a:r>
            <a:endParaRPr lang="en-US" sz="1100"/>
          </a:p>
        </p:txBody>
      </p:sp>
    </p:spTree>
  </p:cSld>
  <p:clrMapOvr>
    <a:masterClrMapping/>
  </p:clrMapOvr>
</p:sld>
</file>

<file path=ppt/slides/slide66.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任务工单参考答案</a:t>
            </a:r>
            <a:endParaRPr lang="en-US" sz="1100"/>
          </a:p>
        </p:txBody>
      </p:sp>
      <p:sp>
        <p:nvSpPr>
          <p:cNvPr name="AutoShape 4" id="4"/>
          <p:cNvSpPr/>
          <p:nvPr/>
        </p:nvSpPr>
        <p:spPr>
          <a:xfrm rot="0" flipH="false" flipV="false">
            <a:off x="762000" y="1778000"/>
            <a:ext cx="3378200" cy="35560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65200" y="2032000"/>
            <a:ext cx="406400" cy="406400"/>
          </a:xfrm>
          <a:prstGeom prst="rect">
            <a:avLst/>
          </a:prstGeom>
        </p:spPr>
      </p:pic>
      <p:sp>
        <p:nvSpPr>
          <p:cNvPr name="AutoShape 6" id="6"/>
          <p:cNvSpPr/>
          <p:nvPr/>
        </p:nvSpPr>
        <p:spPr>
          <a:xfrm rot="0" flipH="false" flipV="false">
            <a:off x="1473200" y="2032000"/>
            <a:ext cx="2540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认知训练活动</a:t>
            </a:r>
            <a:endParaRPr lang="en-US" sz="1100"/>
          </a:p>
        </p:txBody>
      </p:sp>
      <p:sp>
        <p:nvSpPr>
          <p:cNvPr name="AutoShape 7" id="7"/>
          <p:cNvSpPr/>
          <p:nvPr/>
        </p:nvSpPr>
        <p:spPr>
          <a:xfrm rot="0" flipH="false" flipV="false">
            <a:off x="965200" y="2603500"/>
            <a:ext cx="2971800" cy="12700"/>
          </a:xfrm>
          <a:prstGeom prst="roundRect">
            <a:avLst>
              <a:gd name="adj" fmla="val 0"/>
            </a:avLst>
          </a:prstGeom>
          <a:solidFill>
            <a:srgbClr val="F97316">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8" id="8"/>
          <p:cNvSpPr/>
          <p:nvPr/>
        </p:nvSpPr>
        <p:spPr>
          <a:xfrm rot="0" flipH="false" flipV="false">
            <a:off x="965200" y="2794000"/>
            <a:ext cx="2971800" cy="241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记忆唤醒：</a:t>
            </a:r>
            <a:r>
              <a:rPr lang="en-US" b="false" i="false" strike="noStrike" u="none" sz="1300">
                <a:solidFill>
                  <a:srgbClr val="4B5563"/>
                </a:solidFill>
                <a:latin typeface="Noto Sans SC"/>
                <a:ea typeface="Noto Sans SC"/>
                <a:cs typeface="Noto Sans SC"/>
                <a:sym typeface="Noto Sans SC"/>
              </a:rPr>
              <a:t>每日陪同翻看旧照片，鼓励讲述照片背后的故事，强化记忆联结，唤起过往温情。</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25000"/>
              </a:lnSpc>
            </a:pPr>
            <a:r>
              <a:rPr lang="en-US" b="true" i="false" strike="noStrike" u="none" sz="1400">
                <a:solidFill>
                  <a:srgbClr val="374151"/>
                </a:solidFill>
                <a:latin typeface="Noto Sans SC"/>
                <a:ea typeface="Noto Sans SC"/>
                <a:cs typeface="Noto Sans SC"/>
                <a:sym typeface="Noto Sans SC"/>
              </a:rPr>
              <a:t>思维锻炼：</a:t>
            </a:r>
            <a:r>
              <a:rPr lang="en-US" b="false" i="false" strike="noStrike" u="none" sz="1300">
                <a:solidFill>
                  <a:srgbClr val="4B5563"/>
                </a:solidFill>
                <a:latin typeface="Noto Sans SC"/>
                <a:ea typeface="Noto Sans SC"/>
                <a:cs typeface="Noto Sans SC"/>
                <a:sym typeface="Noto Sans SC"/>
              </a:rPr>
              <a:t>开展拼图、数字接龙等轻度智力游戏，在趣味互动中保持思维活跃度，延缓认知衰退。</a:t>
            </a:r>
          </a:p>
        </p:txBody>
      </p:sp>
      <p:sp>
        <p:nvSpPr>
          <p:cNvPr name="AutoShape 9" id="9"/>
          <p:cNvSpPr/>
          <p:nvPr/>
        </p:nvSpPr>
        <p:spPr>
          <a:xfrm rot="0" flipH="false" flipV="false">
            <a:off x="4394200" y="1778000"/>
            <a:ext cx="3378200" cy="35560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597400" y="2032000"/>
            <a:ext cx="406400" cy="406400"/>
          </a:xfrm>
          <a:prstGeom prst="rect">
            <a:avLst/>
          </a:prstGeom>
        </p:spPr>
      </p:pic>
      <p:sp>
        <p:nvSpPr>
          <p:cNvPr name="AutoShape 11" id="11"/>
          <p:cNvSpPr/>
          <p:nvPr/>
        </p:nvSpPr>
        <p:spPr>
          <a:xfrm rot="0" flipH="false" flipV="false">
            <a:off x="5105400" y="2032000"/>
            <a:ext cx="2540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安全护理措施</a:t>
            </a:r>
            <a:endParaRPr lang="en-US" sz="1100"/>
          </a:p>
        </p:txBody>
      </p:sp>
      <p:sp>
        <p:nvSpPr>
          <p:cNvPr name="AutoShape 12" id="12"/>
          <p:cNvSpPr/>
          <p:nvPr/>
        </p:nvSpPr>
        <p:spPr>
          <a:xfrm rot="0" flipH="false" flipV="false">
            <a:off x="4597400" y="2603500"/>
            <a:ext cx="2971800" cy="12700"/>
          </a:xfrm>
          <a:prstGeom prst="roundRect">
            <a:avLst>
              <a:gd name="adj" fmla="val 0"/>
            </a:avLst>
          </a:prstGeom>
          <a:solidFill>
            <a:srgbClr val="F97316">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4597400" y="2794000"/>
            <a:ext cx="2971800" cy="241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防走失与环境：</a:t>
            </a:r>
            <a:r>
              <a:rPr lang="en-US" b="false" i="false" strike="noStrike" u="none" sz="1300">
                <a:solidFill>
                  <a:srgbClr val="4B5563"/>
                </a:solidFill>
                <a:latin typeface="Noto Sans SC"/>
                <a:ea typeface="Noto Sans SC"/>
                <a:cs typeface="Noto Sans SC"/>
                <a:sym typeface="Noto Sans SC"/>
              </a:rPr>
              <a:t>佩戴定位手环或缝制信息布条；清理家中尖锐物，妥善锁存药品与清洁剂，消除隐患。</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25000"/>
              </a:lnSpc>
            </a:pPr>
            <a:r>
              <a:rPr lang="en-US" b="true" i="false" strike="noStrike" u="none" sz="1400">
                <a:solidFill>
                  <a:srgbClr val="374151"/>
                </a:solidFill>
                <a:latin typeface="Noto Sans SC"/>
                <a:ea typeface="Noto Sans SC"/>
                <a:cs typeface="Noto Sans SC"/>
                <a:sym typeface="Noto Sans SC"/>
              </a:rPr>
              <a:t>行为干预：</a:t>
            </a:r>
            <a:r>
              <a:rPr lang="en-US" b="false" i="false" strike="noStrike" u="none" sz="1300">
                <a:solidFill>
                  <a:srgbClr val="4B5563"/>
                </a:solidFill>
                <a:latin typeface="Noto Sans SC"/>
                <a:ea typeface="Noto Sans SC"/>
                <a:cs typeface="Noto Sans SC"/>
                <a:sym typeface="Noto Sans SC"/>
              </a:rPr>
              <a:t>遇情绪激动时保持冷静，用温和语气安抚并转移注意力，避免正面冲突，守护情绪稳定。</a:t>
            </a:r>
          </a:p>
        </p:txBody>
      </p:sp>
      <p:sp>
        <p:nvSpPr>
          <p:cNvPr name="AutoShape 14" id="14"/>
          <p:cNvSpPr/>
          <p:nvPr/>
        </p:nvSpPr>
        <p:spPr>
          <a:xfrm rot="0" flipH="false" flipV="false">
            <a:off x="8026400" y="1778000"/>
            <a:ext cx="3378200" cy="35560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29600" y="2032000"/>
            <a:ext cx="406400" cy="406400"/>
          </a:xfrm>
          <a:prstGeom prst="rect">
            <a:avLst/>
          </a:prstGeom>
        </p:spPr>
      </p:pic>
      <p:sp>
        <p:nvSpPr>
          <p:cNvPr name="AutoShape 16" id="16"/>
          <p:cNvSpPr/>
          <p:nvPr/>
        </p:nvSpPr>
        <p:spPr>
          <a:xfrm rot="0" flipH="false" flipV="false">
            <a:off x="8737600" y="2032000"/>
            <a:ext cx="2540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尊重与沟通陪伴</a:t>
            </a:r>
            <a:endParaRPr lang="en-US" sz="1100"/>
          </a:p>
        </p:txBody>
      </p:sp>
      <p:sp>
        <p:nvSpPr>
          <p:cNvPr name="AutoShape 17" id="17"/>
          <p:cNvSpPr/>
          <p:nvPr/>
        </p:nvSpPr>
        <p:spPr>
          <a:xfrm rot="0" flipH="false" flipV="false">
            <a:off x="8229600" y="2603500"/>
            <a:ext cx="2971800" cy="12700"/>
          </a:xfrm>
          <a:prstGeom prst="roundRect">
            <a:avLst>
              <a:gd name="adj" fmla="val 0"/>
            </a:avLst>
          </a:prstGeom>
          <a:solidFill>
            <a:srgbClr val="F97316">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8" id="18"/>
          <p:cNvSpPr/>
          <p:nvPr/>
        </p:nvSpPr>
        <p:spPr>
          <a:xfrm rot="0" flipH="false" flipV="false">
            <a:off x="8229600" y="2794000"/>
            <a:ext cx="2971800" cy="241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简单清晰：</a:t>
            </a:r>
            <a:r>
              <a:rPr lang="en-US" b="false" i="false" strike="noStrike" u="none" sz="1300">
                <a:solidFill>
                  <a:srgbClr val="4B5563"/>
                </a:solidFill>
                <a:latin typeface="Noto Sans SC"/>
                <a:ea typeface="Noto Sans SC"/>
                <a:cs typeface="Noto Sans SC"/>
                <a:sym typeface="Noto Sans SC"/>
              </a:rPr>
              <a:t>使用短句与直白语言交流，降低理解难度，确保信息准确传达。</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25000"/>
              </a:lnSpc>
            </a:pPr>
            <a:r>
              <a:rPr lang="en-US" b="true" i="false" strike="noStrike" u="none" sz="1400">
                <a:solidFill>
                  <a:srgbClr val="374151"/>
                </a:solidFill>
                <a:latin typeface="Noto Sans SC"/>
                <a:ea typeface="Noto Sans SC"/>
                <a:cs typeface="Noto Sans SC"/>
                <a:sym typeface="Noto Sans SC"/>
              </a:rPr>
              <a:t>耐心倾听：</a:t>
            </a:r>
            <a:r>
              <a:rPr lang="en-US" b="false" i="false" strike="noStrike" u="none" sz="1300">
                <a:solidFill>
                  <a:srgbClr val="4B5563"/>
                </a:solidFill>
                <a:latin typeface="Noto Sans SC"/>
                <a:ea typeface="Noto Sans SC"/>
                <a:cs typeface="Noto Sans SC"/>
                <a:sym typeface="Noto Sans SC"/>
              </a:rPr>
              <a:t>面对重复提问保持足够耐心，不敷衍、不打断，给予充分的回应与情感支持。</a:t>
            </a:r>
          </a:p>
        </p:txBody>
      </p:sp>
      <p:sp>
        <p:nvSpPr>
          <p:cNvPr name="AutoShape 19" id="19"/>
          <p:cNvSpPr/>
          <p:nvPr/>
        </p:nvSpPr>
        <p:spPr>
          <a:xfrm rot="0" flipH="false" flipV="false">
            <a:off x="762000" y="5715000"/>
            <a:ext cx="10668000" cy="635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false" i="true" strike="noStrike" u="none" sz="1500">
                <a:solidFill>
                  <a:srgbClr val="78716C"/>
                </a:solidFill>
                <a:latin typeface="Noto Sans SC"/>
                <a:ea typeface="Noto Sans SC"/>
                <a:cs typeface="Noto Sans SC"/>
                <a:sym typeface="Noto Sans SC"/>
              </a:rPr>
              <a:t>“用耐心守护记忆，用细心筑牢安全，用真心温暖心灵，让照护更有温度。”</a:t>
            </a:r>
            <a:endParaRPr lang="en-US" sz="1100"/>
          </a:p>
        </p:txBody>
      </p:sp>
    </p:spTree>
  </p:cSld>
  <p:clrMapOvr>
    <a:masterClrMapping/>
  </p:clrMapOvr>
</p:sld>
</file>

<file path=ppt/slides/slide67.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05 老年常见心身疾病心理护理</a:t>
            </a:r>
            <a:endParaRPr lang="en-US" sz="1100"/>
          </a:p>
        </p:txBody>
      </p:sp>
      <p:sp>
        <p:nvSpPr>
          <p:cNvPr name="AutoShape 4" id="4"/>
          <p:cNvSpPr/>
          <p:nvPr/>
        </p:nvSpPr>
        <p:spPr>
          <a:xfrm rot="0" flipH="false" flipV="false">
            <a:off x="762000" y="1905000"/>
            <a:ext cx="5207000" cy="3683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66800" y="2209800"/>
            <a:ext cx="304800" cy="304800"/>
          </a:xfrm>
          <a:prstGeom prst="rect">
            <a:avLst/>
          </a:prstGeom>
        </p:spPr>
      </p:pic>
      <p:sp>
        <p:nvSpPr>
          <p:cNvPr name="AutoShape 6" id="6"/>
          <p:cNvSpPr/>
          <p:nvPr/>
        </p:nvSpPr>
        <p:spPr>
          <a:xfrm rot="0" flipH="false" flipV="false">
            <a:off x="1473200" y="2184400"/>
            <a:ext cx="381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学习目标</a:t>
            </a:r>
            <a:endParaRPr lang="en-US" sz="1100"/>
          </a:p>
        </p:txBody>
      </p:sp>
      <p:cxnSp>
        <p:nvCxnSpPr>
          <p:cNvPr name="Connector 7" id="7"/>
          <p:cNvCxnSpPr/>
          <p:nvPr/>
        </p:nvCxnSpPr>
        <p:spPr>
          <a:xfrm rot="-9496" flipH="false" flipV="false">
            <a:off x="1066809" y="2787650"/>
            <a:ext cx="4597400" cy="12700"/>
          </a:xfrm>
          <a:prstGeom prst="straightConnector1">
            <a:avLst/>
          </a:prstGeom>
          <a:solidFill>
            <a:srgbClr val="DEE0E3">
              <a:alpha val="100000"/>
            </a:srgbClr>
          </a:solidFill>
          <a:ln w="12700" cmpd="sng" cap="flat">
            <a:solidFill>
              <a:srgbClr val="F97316">
                <a:alpha val="30000"/>
              </a:srgbClr>
            </a:solidFill>
            <a:prstDash val="solid"/>
            <a:round/>
            <a:headEnd type="none" w="med" len="med"/>
            <a:tailEnd type="none" w="med" len="med"/>
          </a:ln>
        </p:spPr>
      </p:cxnSp>
      <p:sp>
        <p:nvSpPr>
          <p:cNvPr name="AutoShape 8" id="8"/>
          <p:cNvSpPr/>
          <p:nvPr/>
        </p:nvSpPr>
        <p:spPr>
          <a:xfrm rot="0" flipH="false" flipV="false">
            <a:off x="1066800" y="3048000"/>
            <a:ext cx="45974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4B5563"/>
                </a:solidFill>
                <a:latin typeface="Noto Sans SC"/>
                <a:ea typeface="Noto Sans SC"/>
                <a:cs typeface="Noto Sans SC"/>
                <a:sym typeface="Noto Sans SC"/>
              </a:rPr>
              <a:t>01. 认知构建：</a:t>
            </a:r>
            <a:r>
              <a:rPr lang="en-US" b="false" i="false" strike="noStrike" u="none" sz="1500">
                <a:solidFill>
                  <a:srgbClr val="4B5563"/>
                </a:solidFill>
                <a:latin typeface="Noto Sans SC"/>
                <a:ea typeface="Noto Sans SC"/>
                <a:cs typeface="Noto Sans SC"/>
                <a:sym typeface="Noto Sans SC"/>
              </a:rPr>
              <a:t>深刻理解心身疾病的定义，明晰心理社会因素（如情绪、压力）在疾病发生发展中的介导作用，建立心身统一的整体护理观。</a:t>
            </a:r>
            <a:endParaRPr lang="en-US" sz="1100"/>
          </a:p>
        </p:txBody>
      </p:sp>
      <p:sp>
        <p:nvSpPr>
          <p:cNvPr name="AutoShape 9" id="9"/>
          <p:cNvSpPr/>
          <p:nvPr/>
        </p:nvSpPr>
        <p:spPr>
          <a:xfrm rot="0" flipH="false" flipV="false">
            <a:off x="1066800" y="4254500"/>
            <a:ext cx="45974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4B5563"/>
                </a:solidFill>
                <a:latin typeface="Noto Sans SC"/>
                <a:ea typeface="Noto Sans SC"/>
                <a:cs typeface="Noto Sans SC"/>
                <a:sym typeface="Noto Sans SC"/>
              </a:rPr>
              <a:t>02. 技能习得：</a:t>
            </a:r>
            <a:r>
              <a:rPr lang="en-US" b="false" i="false" strike="noStrike" u="none" sz="1500">
                <a:solidFill>
                  <a:srgbClr val="4B5563"/>
                </a:solidFill>
                <a:latin typeface="Noto Sans SC"/>
                <a:ea typeface="Noto Sans SC"/>
                <a:cs typeface="Noto Sans SC"/>
                <a:sym typeface="Noto Sans SC"/>
              </a:rPr>
              <a:t>掌握高血压、冠心病、糖尿病及老年癌症患者的典型心理反应特征，并能运用倾听、共情、支持性疏导等核心技术实施有效护理。</a:t>
            </a:r>
            <a:endParaRPr lang="en-US" sz="1100"/>
          </a:p>
        </p:txBody>
      </p:sp>
      <p:sp>
        <p:nvSpPr>
          <p:cNvPr name="AutoShape 10" id="10"/>
          <p:cNvSpPr/>
          <p:nvPr/>
        </p:nvSpPr>
        <p:spPr>
          <a:xfrm rot="0" flipH="false" flipV="false">
            <a:off x="6223000" y="1905000"/>
            <a:ext cx="5207000" cy="3683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527800" y="2209800"/>
            <a:ext cx="304800" cy="304800"/>
          </a:xfrm>
          <a:prstGeom prst="rect">
            <a:avLst/>
          </a:prstGeom>
        </p:spPr>
      </p:pic>
      <p:sp>
        <p:nvSpPr>
          <p:cNvPr name="AutoShape 12" id="12"/>
          <p:cNvSpPr/>
          <p:nvPr/>
        </p:nvSpPr>
        <p:spPr>
          <a:xfrm rot="0" flipH="false" flipV="false">
            <a:off x="6934200" y="2184400"/>
            <a:ext cx="381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核心重难点</a:t>
            </a:r>
            <a:endParaRPr lang="en-US" sz="1100"/>
          </a:p>
        </p:txBody>
      </p:sp>
      <p:cxnSp>
        <p:nvCxnSpPr>
          <p:cNvPr name="Connector 13" id="13"/>
          <p:cNvCxnSpPr/>
          <p:nvPr/>
        </p:nvCxnSpPr>
        <p:spPr>
          <a:xfrm rot="-9496" flipH="false" flipV="false">
            <a:off x="6527809" y="2787650"/>
            <a:ext cx="4597400" cy="12700"/>
          </a:xfrm>
          <a:prstGeom prst="straightConnector1">
            <a:avLst/>
          </a:prstGeom>
          <a:solidFill>
            <a:srgbClr val="DEE0E3">
              <a:alpha val="100000"/>
            </a:srgbClr>
          </a:solidFill>
          <a:ln w="12700" cmpd="sng" cap="flat">
            <a:solidFill>
              <a:srgbClr val="F97316">
                <a:alpha val="30000"/>
              </a:srgbClr>
            </a:solidFill>
            <a:prstDash val="solid"/>
            <a:round/>
            <a:headEnd type="none" w="med" len="med"/>
            <a:tailEnd type="none" w="med" len="med"/>
          </a:ln>
        </p:spPr>
      </p:cxnSp>
      <p:sp>
        <p:nvSpPr>
          <p:cNvPr name="AutoShape 14" id="14"/>
          <p:cNvSpPr/>
          <p:nvPr/>
        </p:nvSpPr>
        <p:spPr>
          <a:xfrm rot="0" flipH="false" flipV="false">
            <a:off x="6527800" y="3048000"/>
            <a:ext cx="45974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F97316"/>
                </a:solidFill>
                <a:latin typeface="Noto Sans SC"/>
                <a:ea typeface="Noto Sans SC"/>
                <a:cs typeface="Noto Sans SC"/>
                <a:sym typeface="Noto Sans SC"/>
              </a:rPr>
              <a:t>● 重点：</a:t>
            </a:r>
            <a:r>
              <a:rPr lang="en-US" b="false" i="false" strike="noStrike" u="none" sz="1500">
                <a:solidFill>
                  <a:srgbClr val="4B5563"/>
                </a:solidFill>
                <a:latin typeface="Noto Sans SC"/>
                <a:ea typeface="Noto Sans SC"/>
                <a:cs typeface="Noto Sans SC"/>
                <a:sym typeface="Noto Sans SC"/>
              </a:rPr>
              <a:t>剖析心理应激、人格特质及社会支持系统如何通过神经-内分泌-免疫网络，对老年常见躯体疾病产生器质性影响的深层机制。</a:t>
            </a:r>
            <a:endParaRPr lang="en-US" sz="1100"/>
          </a:p>
        </p:txBody>
      </p:sp>
      <p:sp>
        <p:nvSpPr>
          <p:cNvPr name="AutoShape 15" id="15"/>
          <p:cNvSpPr/>
          <p:nvPr/>
        </p:nvSpPr>
        <p:spPr>
          <a:xfrm rot="0" flipH="false" flipV="false">
            <a:off x="6527800" y="4381500"/>
            <a:ext cx="45974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F97316"/>
                </a:solidFill>
                <a:latin typeface="Noto Sans SC"/>
                <a:ea typeface="Noto Sans SC"/>
                <a:cs typeface="Noto Sans SC"/>
                <a:sym typeface="Noto Sans SC"/>
              </a:rPr>
              <a:t>● 难点：</a:t>
            </a:r>
            <a:r>
              <a:rPr lang="en-US" b="false" i="false" strike="noStrike" u="none" sz="1500">
                <a:solidFill>
                  <a:srgbClr val="4B5563"/>
                </a:solidFill>
                <a:latin typeface="Noto Sans SC"/>
                <a:ea typeface="Noto Sans SC"/>
                <a:cs typeface="Noto Sans SC"/>
                <a:sym typeface="Noto Sans SC"/>
              </a:rPr>
              <a:t>针对老年患者的个体差异（如文化背景、性格、家庭环境），制定兼具科学性与人文关怀的个性化心理护理方案，并有效评估其干预效果。</a:t>
            </a:r>
            <a:endParaRPr lang="en-US" sz="1100"/>
          </a:p>
        </p:txBody>
      </p:sp>
      <p:sp>
        <p:nvSpPr>
          <p:cNvPr name="AutoShape 16" id="16"/>
          <p:cNvSpPr/>
          <p:nvPr/>
        </p:nvSpPr>
        <p:spPr>
          <a:xfrm rot="0" flipH="false" flipV="false">
            <a:off x="762000" y="5842000"/>
            <a:ext cx="10668000" cy="635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6032500"/>
            <a:ext cx="254000" cy="254000"/>
          </a:xfrm>
          <a:prstGeom prst="rect">
            <a:avLst/>
          </a:prstGeom>
        </p:spPr>
      </p:pic>
      <p:sp>
        <p:nvSpPr>
          <p:cNvPr name="AutoShape 18" id="18"/>
          <p:cNvSpPr/>
          <p:nvPr/>
        </p:nvSpPr>
        <p:spPr>
          <a:xfrm rot="0" flipH="false" flipV="false">
            <a:off x="1397000" y="6007100"/>
            <a:ext cx="9906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7C2D12"/>
                </a:solidFill>
                <a:latin typeface="Noto Sans SC"/>
                <a:ea typeface="Noto Sans SC"/>
                <a:cs typeface="Noto Sans SC"/>
                <a:sym typeface="Noto Sans SC"/>
              </a:rPr>
              <a:t>护理箴言：</a:t>
            </a:r>
            <a:r>
              <a:rPr lang="en-US" b="false" i="false" strike="noStrike" u="none" sz="1400">
                <a:solidFill>
                  <a:srgbClr val="7C2D12"/>
                </a:solidFill>
                <a:latin typeface="Noto Sans SC"/>
                <a:ea typeface="Noto Sans SC"/>
                <a:cs typeface="Noto Sans SC"/>
                <a:sym typeface="Noto Sans SC"/>
              </a:rPr>
              <a:t>关注老年人的心理健康，不仅是缓解疾病的痛苦，更是守护他们晚年生活的尊严与质量。</a:t>
            </a:r>
            <a:endParaRPr lang="en-US" sz="1100"/>
          </a:p>
        </p:txBody>
      </p:sp>
    </p:spTree>
  </p:cSld>
  <p:clrMapOvr>
    <a:masterClrMapping/>
  </p:clrMapOvr>
</p:sld>
</file>

<file path=ppt/slides/slide68.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常见心身疾病的心理护理</a:t>
            </a:r>
            <a:endParaRPr lang="en-US" sz="1100"/>
          </a:p>
        </p:txBody>
      </p:sp>
      <p:sp>
        <p:nvSpPr>
          <p:cNvPr name="AutoShape 4" id="4"/>
          <p:cNvSpPr/>
          <p:nvPr/>
        </p:nvSpPr>
        <p:spPr>
          <a:xfrm rot="0" flipH="false" flipV="false">
            <a:off x="762000" y="1524000"/>
            <a:ext cx="3429000" cy="4572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srcRect l="0" r="0" t="2023" b="2023"/>
          <a:stretch>
            <a:fillRect/>
          </a:stretch>
        </p:blipFill>
        <p:spPr>
          <a:xfrm rot="0" flipH="false" flipV="false">
            <a:off x="889000" y="1714500"/>
            <a:ext cx="3175000" cy="2032000"/>
          </a:xfrm>
          <a:prstGeom prst="roundRect">
            <a:avLst>
              <a:gd name="adj" fmla="val 7500"/>
            </a:avLst>
          </a:prstGeom>
          <a:noFill/>
          <a:ln w="25400" cmpd="sng" cap="flat">
            <a:noFill/>
            <a:prstDash val="solid"/>
            <a:round/>
          </a:ln>
        </p:spPr>
      </p:pic>
      <p:sp>
        <p:nvSpPr>
          <p:cNvPr name="AutoShape 6" id="6"/>
          <p:cNvSpPr/>
          <p:nvPr/>
        </p:nvSpPr>
        <p:spPr>
          <a:xfrm rot="0" flipH="false" flipV="false">
            <a:off x="889000" y="3873500"/>
            <a:ext cx="3175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老年高血压 &amp; 冠心病</a:t>
            </a:r>
            <a:endParaRPr lang="en-US" sz="1100"/>
          </a:p>
        </p:txBody>
      </p:sp>
      <p:sp>
        <p:nvSpPr>
          <p:cNvPr name="AutoShape 7" id="7"/>
          <p:cNvSpPr/>
          <p:nvPr/>
        </p:nvSpPr>
        <p:spPr>
          <a:xfrm rot="0" flipH="false" flipV="false">
            <a:off x="889000" y="4381500"/>
            <a:ext cx="3175000" cy="165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300">
                <a:solidFill>
                  <a:srgbClr val="374151"/>
                </a:solidFill>
                <a:latin typeface="Noto Sans SC"/>
                <a:ea typeface="Noto Sans SC"/>
                <a:cs typeface="Noto Sans SC"/>
                <a:sym typeface="Noto Sans SC"/>
              </a:rPr>
              <a:t>影响因素：</a:t>
            </a:r>
            <a:r>
              <a:rPr lang="en-US" b="false" i="false" strike="noStrike" u="none" sz="1300">
                <a:solidFill>
                  <a:srgbClr val="4B5563"/>
                </a:solidFill>
                <a:latin typeface="Noto Sans SC"/>
                <a:ea typeface="Noto Sans SC"/>
                <a:cs typeface="Noto Sans SC"/>
                <a:sym typeface="Noto Sans SC"/>
              </a:rPr>
              <a:t>长期焦虑、愤怒等负性情绪，A型行为模式及突发生活应激事件，会直接诱发血压波动与心肌缺血。</a:t>
            </a:r>
            <a:r>
              <a:rPr lang="en-US" b="false" i="false" strike="noStrike" u="none" sz="1300">
                <a:solidFill>
                  <a:srgbClr val="1F2329"/>
                </a:solidFill>
                <a:latin typeface="Noto Sans SC"/>
                <a:ea typeface="Noto Sans SC"/>
                <a:cs typeface="Noto Sans SC"/>
                <a:sym typeface="Noto Sans SC"/>
              </a:rPr>
              <a:t/>
            </a:r>
            <a:endParaRPr lang="en-US" sz="1100"/>
          </a:p>
          <a:p>
            <a:pPr algn="l" marL="0" indent="0">
              <a:lnSpc>
                <a:spcPct val="116666"/>
              </a:lnSpc>
            </a:pPr>
            <a:r>
              <a:rPr lang="en-US" b="true" i="false" strike="noStrike" u="none" sz="1300">
                <a:solidFill>
                  <a:srgbClr val="374151"/>
                </a:solidFill>
                <a:latin typeface="Noto Sans SC"/>
                <a:ea typeface="Noto Sans SC"/>
                <a:cs typeface="Noto Sans SC"/>
                <a:sym typeface="Noto Sans SC"/>
              </a:rPr>
              <a:t>护理要点：</a:t>
            </a:r>
            <a:r>
              <a:rPr lang="en-US" b="false" i="false" strike="noStrike" u="none" sz="1300">
                <a:solidFill>
                  <a:srgbClr val="4B5563"/>
                </a:solidFill>
                <a:latin typeface="Noto Sans SC"/>
                <a:ea typeface="Noto Sans SC"/>
                <a:cs typeface="Noto Sans SC"/>
                <a:sym typeface="Noto Sans SC"/>
              </a:rPr>
              <a:t>引导患者正确认知疾病，避免情绪剧烈起伏；建立家庭支持系统，营造轻松的居家氛围，必要时辅以松弛训练。</a:t>
            </a:r>
          </a:p>
        </p:txBody>
      </p:sp>
      <p:sp>
        <p:nvSpPr>
          <p:cNvPr name="AutoShape 8" id="8"/>
          <p:cNvSpPr/>
          <p:nvPr/>
        </p:nvSpPr>
        <p:spPr>
          <a:xfrm rot="0" flipH="false" flipV="false">
            <a:off x="4381500" y="1524000"/>
            <a:ext cx="3429000" cy="4572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4"/>
          <a:srcRect l="0" r="0" t="1999" b="2000"/>
          <a:stretch>
            <a:fillRect/>
          </a:stretch>
        </p:blipFill>
        <p:spPr>
          <a:xfrm rot="0" flipH="false" flipV="false">
            <a:off x="4508500" y="1714500"/>
            <a:ext cx="3175000" cy="2032000"/>
          </a:xfrm>
          <a:prstGeom prst="roundRect">
            <a:avLst>
              <a:gd name="adj" fmla="val 7500"/>
            </a:avLst>
          </a:prstGeom>
          <a:noFill/>
          <a:ln w="25400" cmpd="sng" cap="flat">
            <a:noFill/>
            <a:prstDash val="solid"/>
            <a:round/>
          </a:ln>
        </p:spPr>
      </p:pic>
      <p:sp>
        <p:nvSpPr>
          <p:cNvPr name="AutoShape 10" id="10"/>
          <p:cNvSpPr/>
          <p:nvPr/>
        </p:nvSpPr>
        <p:spPr>
          <a:xfrm rot="0" flipH="false" flipV="false">
            <a:off x="4508500" y="3873500"/>
            <a:ext cx="3175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老年糖尿病</a:t>
            </a:r>
            <a:endParaRPr lang="en-US" sz="1100"/>
          </a:p>
        </p:txBody>
      </p:sp>
      <p:sp>
        <p:nvSpPr>
          <p:cNvPr name="AutoShape 11" id="11"/>
          <p:cNvSpPr/>
          <p:nvPr/>
        </p:nvSpPr>
        <p:spPr>
          <a:xfrm rot="0" flipH="false" flipV="false">
            <a:off x="4508500" y="4381500"/>
            <a:ext cx="3175000" cy="165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300">
                <a:solidFill>
                  <a:srgbClr val="374151"/>
                </a:solidFill>
                <a:latin typeface="Noto Sans SC"/>
                <a:ea typeface="Noto Sans SC"/>
                <a:cs typeface="Noto Sans SC"/>
                <a:sym typeface="Noto Sans SC"/>
              </a:rPr>
              <a:t>影响因素：</a:t>
            </a:r>
            <a:r>
              <a:rPr lang="en-US" b="false" i="false" strike="noStrike" u="none" sz="1300">
                <a:solidFill>
                  <a:srgbClr val="4B5563"/>
                </a:solidFill>
                <a:latin typeface="Noto Sans SC"/>
                <a:ea typeface="Noto Sans SC"/>
                <a:cs typeface="Noto Sans SC"/>
                <a:sym typeface="Noto Sans SC"/>
              </a:rPr>
              <a:t>长期精神紧张、抑郁或焦虑状态会影响胰岛素分泌；对疾病的恐惧与自我管理的压力易加重病情。</a:t>
            </a:r>
            <a:r>
              <a:rPr lang="en-US" b="false" i="false" strike="noStrike" u="none" sz="1300">
                <a:solidFill>
                  <a:srgbClr val="1F2329"/>
                </a:solidFill>
                <a:latin typeface="Noto Sans SC"/>
                <a:ea typeface="Noto Sans SC"/>
                <a:cs typeface="Noto Sans SC"/>
                <a:sym typeface="Noto Sans SC"/>
              </a:rPr>
              <a:t/>
            </a:r>
            <a:endParaRPr lang="en-US" sz="1100"/>
          </a:p>
          <a:p>
            <a:pPr algn="l" marL="0" indent="0">
              <a:lnSpc>
                <a:spcPct val="116666"/>
              </a:lnSpc>
            </a:pPr>
            <a:r>
              <a:rPr lang="en-US" b="true" i="false" strike="noStrike" u="none" sz="1300">
                <a:solidFill>
                  <a:srgbClr val="374151"/>
                </a:solidFill>
                <a:latin typeface="Noto Sans SC"/>
                <a:ea typeface="Noto Sans SC"/>
                <a:cs typeface="Noto Sans SC"/>
                <a:sym typeface="Noto Sans SC"/>
              </a:rPr>
              <a:t>护理要点：</a:t>
            </a:r>
            <a:r>
              <a:rPr lang="en-US" b="false" i="false" strike="noStrike" u="none" sz="1300">
                <a:solidFill>
                  <a:srgbClr val="4B5563"/>
                </a:solidFill>
                <a:latin typeface="Noto Sans SC"/>
                <a:ea typeface="Noto Sans SC"/>
                <a:cs typeface="Noto Sans SC"/>
                <a:sym typeface="Noto Sans SC"/>
              </a:rPr>
              <a:t>建立信任的护患关系，进行针对性心理疏导；鼓励规律监测血糖，培养积极的生活态度，增强控糖信心。</a:t>
            </a:r>
          </a:p>
        </p:txBody>
      </p:sp>
      <p:sp>
        <p:nvSpPr>
          <p:cNvPr name="AutoShape 12" id="12"/>
          <p:cNvSpPr/>
          <p:nvPr/>
        </p:nvSpPr>
        <p:spPr>
          <a:xfrm rot="0" flipH="false" flipV="false">
            <a:off x="8001000" y="1524000"/>
            <a:ext cx="3429000" cy="4572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5"/>
          <a:srcRect l="0" r="0" t="2023" b="2023"/>
          <a:stretch>
            <a:fillRect/>
          </a:stretch>
        </p:blipFill>
        <p:spPr>
          <a:xfrm rot="0" flipH="false" flipV="false">
            <a:off x="8128000" y="1714500"/>
            <a:ext cx="3175000" cy="2032000"/>
          </a:xfrm>
          <a:prstGeom prst="roundRect">
            <a:avLst>
              <a:gd name="adj" fmla="val 7500"/>
            </a:avLst>
          </a:prstGeom>
          <a:noFill/>
          <a:ln w="25400" cmpd="sng" cap="flat">
            <a:noFill/>
            <a:prstDash val="solid"/>
            <a:round/>
          </a:ln>
        </p:spPr>
      </p:pic>
      <p:sp>
        <p:nvSpPr>
          <p:cNvPr name="AutoShape 14" id="14"/>
          <p:cNvSpPr/>
          <p:nvPr/>
        </p:nvSpPr>
        <p:spPr>
          <a:xfrm rot="0" flipH="false" flipV="false">
            <a:off x="8128000" y="3873500"/>
            <a:ext cx="3175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老年癌症</a:t>
            </a:r>
            <a:endParaRPr lang="en-US" sz="1100"/>
          </a:p>
        </p:txBody>
      </p:sp>
      <p:sp>
        <p:nvSpPr>
          <p:cNvPr name="AutoShape 15" id="15"/>
          <p:cNvSpPr/>
          <p:nvPr/>
        </p:nvSpPr>
        <p:spPr>
          <a:xfrm rot="0" flipH="false" flipV="false">
            <a:off x="8128000" y="4381500"/>
            <a:ext cx="3175000" cy="165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300">
                <a:solidFill>
                  <a:srgbClr val="374151"/>
                </a:solidFill>
                <a:latin typeface="Noto Sans SC"/>
                <a:ea typeface="Noto Sans SC"/>
                <a:cs typeface="Noto Sans SC"/>
                <a:sym typeface="Noto Sans SC"/>
              </a:rPr>
              <a:t>影响因素：</a:t>
            </a:r>
            <a:r>
              <a:rPr lang="en-US" b="false" i="false" strike="noStrike" u="none" sz="1300">
                <a:solidFill>
                  <a:srgbClr val="4B5563"/>
                </a:solidFill>
                <a:latin typeface="Noto Sans SC"/>
                <a:ea typeface="Noto Sans SC"/>
                <a:cs typeface="Noto Sans SC"/>
                <a:sym typeface="Noto Sans SC"/>
              </a:rPr>
              <a:t>确诊后的绝望感、C型人格（过度压抑、隐忍）及对死亡的焦虑，会削弱机体免疫力，影响治疗依从性。</a:t>
            </a:r>
            <a:r>
              <a:rPr lang="en-US" b="false" i="false" strike="noStrike" u="none" sz="1300">
                <a:solidFill>
                  <a:srgbClr val="1F2329"/>
                </a:solidFill>
                <a:latin typeface="Noto Sans SC"/>
                <a:ea typeface="Noto Sans SC"/>
                <a:cs typeface="Noto Sans SC"/>
                <a:sym typeface="Noto Sans SC"/>
              </a:rPr>
              <a:t/>
            </a:r>
            <a:endParaRPr lang="en-US" sz="1100"/>
          </a:p>
          <a:p>
            <a:pPr algn="l" marL="0" indent="0">
              <a:lnSpc>
                <a:spcPct val="116666"/>
              </a:lnSpc>
            </a:pPr>
            <a:r>
              <a:rPr lang="en-US" b="true" i="false" strike="noStrike" u="none" sz="1300">
                <a:solidFill>
                  <a:srgbClr val="374151"/>
                </a:solidFill>
                <a:latin typeface="Noto Sans SC"/>
                <a:ea typeface="Noto Sans SC"/>
                <a:cs typeface="Noto Sans SC"/>
                <a:sym typeface="Noto Sans SC"/>
              </a:rPr>
              <a:t>护理要点：</a:t>
            </a:r>
            <a:r>
              <a:rPr lang="en-US" b="false" i="false" strike="noStrike" u="none" sz="1300">
                <a:solidFill>
                  <a:srgbClr val="4B5563"/>
                </a:solidFill>
                <a:latin typeface="Noto Sans SC"/>
                <a:ea typeface="Noto Sans SC"/>
                <a:cs typeface="Noto Sans SC"/>
                <a:sym typeface="Noto Sans SC"/>
              </a:rPr>
              <a:t>给予充分的情感支持与陪伴，鼓励宣泄内心恐惧；动员亲友参与照护，帮助患者重建生活希望，提升生命质量。</a:t>
            </a:r>
          </a:p>
        </p:txBody>
      </p:sp>
    </p:spTree>
  </p:cSld>
  <p:clrMapOvr>
    <a:masterClrMapping/>
  </p:clrMapOvr>
</p:sld>
</file>

<file path=ppt/slides/slide69.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模块五：老年常见心身疾病及其心理护理</a:t>
            </a:r>
            <a:endParaRPr lang="en-US" sz="1100"/>
          </a:p>
        </p:txBody>
      </p:sp>
      <p:sp>
        <p:nvSpPr>
          <p:cNvPr name="AutoShape 4" id="4"/>
          <p:cNvSpPr/>
          <p:nvPr/>
        </p:nvSpPr>
        <p:spPr>
          <a:xfrm rot="0" flipH="false" flipV="false">
            <a:off x="762000" y="1778000"/>
            <a:ext cx="10668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07 / 老年人心身疾病概述</a:t>
            </a:r>
            <a:endParaRPr lang="en-US" sz="1100"/>
          </a:p>
        </p:txBody>
      </p:sp>
      <p:sp>
        <p:nvSpPr>
          <p:cNvPr name="AutoShape 5" id="5"/>
          <p:cNvSpPr/>
          <p:nvPr/>
        </p:nvSpPr>
        <p:spPr>
          <a:xfrm rot="0" flipH="false" flipV="false">
            <a:off x="762000" y="2794000"/>
            <a:ext cx="3378200" cy="2159000"/>
          </a:xfrm>
          <a:prstGeom prst="roundRect">
            <a:avLst>
              <a:gd name="adj" fmla="val 0"/>
            </a:avLst>
          </a:prstGeom>
          <a:solidFill>
            <a:srgbClr val="FFF7ED">
              <a:alpha val="85000"/>
            </a:srgbClr>
          </a:solidFill>
          <a:ln w="12700" cmpd="sng" cap="flat">
            <a:solidFill>
              <a:srgbClr val="FDBA74">
                <a:alpha val="5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3022600"/>
            <a:ext cx="355600" cy="355600"/>
          </a:xfrm>
          <a:prstGeom prst="rect">
            <a:avLst/>
          </a:prstGeom>
        </p:spPr>
      </p:pic>
      <p:sp>
        <p:nvSpPr>
          <p:cNvPr name="AutoShape 7" id="7"/>
          <p:cNvSpPr/>
          <p:nvPr/>
        </p:nvSpPr>
        <p:spPr>
          <a:xfrm rot="0" flipH="false" flipV="false">
            <a:off x="1473200" y="30226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心身关联的本质</a:t>
            </a:r>
            <a:endParaRPr lang="en-US" sz="1100"/>
          </a:p>
        </p:txBody>
      </p:sp>
      <p:sp>
        <p:nvSpPr>
          <p:cNvPr name="AutoShape 8" id="8"/>
          <p:cNvSpPr/>
          <p:nvPr/>
        </p:nvSpPr>
        <p:spPr>
          <a:xfrm rot="0" flipH="false" flipV="false">
            <a:off x="1016000" y="3556000"/>
            <a:ext cx="28702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心身疾病是心理社会因素与躯体症状交织的疾病。老年人因生理机能衰退，心理情绪的波动更容易通过神经、内分泌系统影响躯体健康，形成“心-身”恶性循环。</a:t>
            </a:r>
            <a:endParaRPr lang="en-US" sz="1100"/>
          </a:p>
        </p:txBody>
      </p:sp>
      <p:sp>
        <p:nvSpPr>
          <p:cNvPr name="AutoShape 9" id="9"/>
          <p:cNvSpPr/>
          <p:nvPr/>
        </p:nvSpPr>
        <p:spPr>
          <a:xfrm rot="0" flipH="false" flipV="false">
            <a:off x="4406900" y="2794000"/>
            <a:ext cx="3378200" cy="2159000"/>
          </a:xfrm>
          <a:prstGeom prst="roundRect">
            <a:avLst>
              <a:gd name="adj" fmla="val 0"/>
            </a:avLst>
          </a:prstGeom>
          <a:solidFill>
            <a:srgbClr val="FFF7ED">
              <a:alpha val="85000"/>
            </a:srgbClr>
          </a:solidFill>
          <a:ln w="12700" cmpd="sng" cap="flat">
            <a:solidFill>
              <a:srgbClr val="FDBA74">
                <a:alpha val="5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3022600"/>
            <a:ext cx="355600" cy="355600"/>
          </a:xfrm>
          <a:prstGeom prst="rect">
            <a:avLst/>
          </a:prstGeom>
        </p:spPr>
      </p:pic>
      <p:sp>
        <p:nvSpPr>
          <p:cNvPr name="AutoShape 11" id="11"/>
          <p:cNvSpPr/>
          <p:nvPr/>
        </p:nvSpPr>
        <p:spPr>
          <a:xfrm rot="0" flipH="false" flipV="false">
            <a:off x="5118100" y="30226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老年群体的特殊性</a:t>
            </a:r>
            <a:endParaRPr lang="en-US" sz="1100"/>
          </a:p>
        </p:txBody>
      </p:sp>
      <p:sp>
        <p:nvSpPr>
          <p:cNvPr name="AutoShape 12" id="12"/>
          <p:cNvSpPr/>
          <p:nvPr/>
        </p:nvSpPr>
        <p:spPr>
          <a:xfrm rot="0" flipH="false" flipV="false">
            <a:off x="4660900" y="3556000"/>
            <a:ext cx="28702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症状隐匿且易与衰老混淆，常表现为慢性疼痛、睡眠障碍或消化问题。同时，病程迁延反复，易伴随孤独、焦虑等情绪，增加了诊断与治疗的复杂性。</a:t>
            </a:r>
            <a:endParaRPr lang="en-US" sz="1100"/>
          </a:p>
        </p:txBody>
      </p:sp>
      <p:sp>
        <p:nvSpPr>
          <p:cNvPr name="AutoShape 13" id="13"/>
          <p:cNvSpPr/>
          <p:nvPr/>
        </p:nvSpPr>
        <p:spPr>
          <a:xfrm rot="0" flipH="false" flipV="false">
            <a:off x="8051800" y="2794000"/>
            <a:ext cx="3378200" cy="2159000"/>
          </a:xfrm>
          <a:prstGeom prst="roundRect">
            <a:avLst>
              <a:gd name="adj" fmla="val 0"/>
            </a:avLst>
          </a:prstGeom>
          <a:solidFill>
            <a:srgbClr val="FFF7ED">
              <a:alpha val="85000"/>
            </a:srgbClr>
          </a:solidFill>
          <a:ln w="12700" cmpd="sng" cap="flat">
            <a:solidFill>
              <a:srgbClr val="FDBA74">
                <a:alpha val="5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3022600"/>
            <a:ext cx="355600" cy="355600"/>
          </a:xfrm>
          <a:prstGeom prst="rect">
            <a:avLst/>
          </a:prstGeom>
        </p:spPr>
      </p:pic>
      <p:sp>
        <p:nvSpPr>
          <p:cNvPr name="AutoShape 15" id="15"/>
          <p:cNvSpPr/>
          <p:nvPr/>
        </p:nvSpPr>
        <p:spPr>
          <a:xfrm rot="0" flipH="false" flipV="false">
            <a:off x="8763000" y="30226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心理护理的核心价值</a:t>
            </a:r>
            <a:endParaRPr lang="en-US" sz="1100"/>
          </a:p>
        </p:txBody>
      </p:sp>
      <p:sp>
        <p:nvSpPr>
          <p:cNvPr name="AutoShape 16" id="16"/>
          <p:cNvSpPr/>
          <p:nvPr/>
        </p:nvSpPr>
        <p:spPr>
          <a:xfrm rot="0" flipH="false" flipV="false">
            <a:off x="8305800" y="3556000"/>
            <a:ext cx="28702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不仅是辅助治疗手段，更是改善预后的关键。通过心理疏导、认知重建与社会支持，能有效缓解躯体不适，提升老人的主观幸福感与生活质量。</a:t>
            </a:r>
            <a:endParaRPr lang="en-US" sz="1100"/>
          </a:p>
        </p:txBody>
      </p:sp>
      <p:sp>
        <p:nvSpPr>
          <p:cNvPr name="AutoShape 17" id="17"/>
          <p:cNvSpPr/>
          <p:nvPr/>
        </p:nvSpPr>
        <p:spPr>
          <a:xfrm rot="0" flipH="false" flipV="false">
            <a:off x="762000" y="5334000"/>
            <a:ext cx="10668000" cy="1016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8" id="18"/>
          <p:cNvSpPr/>
          <p:nvPr/>
        </p:nvSpPr>
        <p:spPr>
          <a:xfrm rot="0" flipH="false" flipV="false">
            <a:off x="952500" y="5524500"/>
            <a:ext cx="10287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C2410C"/>
                </a:solidFill>
                <a:latin typeface="Noto Sans SC"/>
                <a:ea typeface="Noto Sans SC"/>
                <a:cs typeface="Noto Sans SC"/>
                <a:sym typeface="Noto Sans SC"/>
              </a:rPr>
              <a:t>核心理念：</a:t>
            </a:r>
            <a:r>
              <a:rPr lang="en-US" b="false" i="false" strike="noStrike" u="none" sz="1500">
                <a:solidFill>
                  <a:srgbClr val="374151"/>
                </a:solidFill>
                <a:latin typeface="Noto Sans SC"/>
                <a:ea typeface="Noto Sans SC"/>
                <a:cs typeface="Noto Sans SC"/>
                <a:sym typeface="Noto Sans SC"/>
              </a:rPr>
              <a:t>关注老年人的“心身同治”，既要治疗躯体疾病的“标”，更要抚慰心理情绪的“本”，用专业与温情守护长者的身心健康。</a:t>
            </a:r>
            <a:endParaRPr lang="en-US" sz="1100"/>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老年心理护理基础知识</a:t>
            </a:r>
            <a:endParaRPr lang="en-US" sz="1100"/>
          </a:p>
        </p:txBody>
      </p:sp>
      <p:sp>
        <p:nvSpPr>
          <p:cNvPr name="AutoShape 4" id="4"/>
          <p:cNvSpPr/>
          <p:nvPr/>
        </p:nvSpPr>
        <p:spPr>
          <a:xfrm rot="0" flipH="false" flipV="false">
            <a:off x="762000" y="1651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600">
                <a:solidFill>
                  <a:srgbClr val="4B5563"/>
                </a:solidFill>
                <a:latin typeface="Noto Sans SC"/>
                <a:ea typeface="Noto Sans SC"/>
                <a:cs typeface="Noto Sans SC"/>
                <a:sym typeface="Noto Sans SC"/>
              </a:rPr>
              <a:t>步入老年，身心的变化交织成独特的生命画卷。老年心理学作为研究老年人心理发展与适应的学科，不仅是我们理解长者的钥匙，更是开展专业、有温度照护的理论基石。</a:t>
            </a:r>
            <a:endParaRPr lang="en-US" sz="1100"/>
          </a:p>
        </p:txBody>
      </p:sp>
      <p:sp>
        <p:nvSpPr>
          <p:cNvPr name="AutoShape 5" id="5"/>
          <p:cNvSpPr/>
          <p:nvPr/>
        </p:nvSpPr>
        <p:spPr>
          <a:xfrm rot="0" flipH="false" flipV="false">
            <a:off x="762000" y="3048000"/>
            <a:ext cx="3378200" cy="2413000"/>
          </a:xfrm>
          <a:prstGeom prst="roundRect">
            <a:avLst>
              <a:gd name="adj" fmla="val 0"/>
            </a:avLst>
          </a:prstGeom>
          <a:solidFill>
            <a:srgbClr val="FFF7ED">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3302000"/>
            <a:ext cx="406400" cy="406400"/>
          </a:xfrm>
          <a:prstGeom prst="rect">
            <a:avLst/>
          </a:prstGeom>
        </p:spPr>
      </p:pic>
      <p:sp>
        <p:nvSpPr>
          <p:cNvPr name="AutoShape 7" id="7"/>
          <p:cNvSpPr/>
          <p:nvPr/>
        </p:nvSpPr>
        <p:spPr>
          <a:xfrm rot="0" flipH="false" flipV="false">
            <a:off x="1524000" y="3327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学科核心定义</a:t>
            </a:r>
            <a:endParaRPr lang="en-US" sz="1100"/>
          </a:p>
        </p:txBody>
      </p:sp>
      <p:sp>
        <p:nvSpPr>
          <p:cNvPr name="AutoShape 8" id="8"/>
          <p:cNvSpPr/>
          <p:nvPr/>
        </p:nvSpPr>
        <p:spPr>
          <a:xfrm rot="0" flipH="false" flipV="false">
            <a:off x="1016000" y="39370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聚焦老年人在认知、情绪、人格及社会适应等方面的发展规律，探讨衰老过程中心理变化的机制与特点，是连接心理学理论与老年照护实践的桥梁。</a:t>
            </a:r>
            <a:endParaRPr lang="en-US" sz="1100"/>
          </a:p>
        </p:txBody>
      </p:sp>
      <p:sp>
        <p:nvSpPr>
          <p:cNvPr name="AutoShape 9" id="9"/>
          <p:cNvSpPr/>
          <p:nvPr/>
        </p:nvSpPr>
        <p:spPr>
          <a:xfrm rot="0" flipH="false" flipV="false">
            <a:off x="4406900" y="3048000"/>
            <a:ext cx="3378200" cy="2413000"/>
          </a:xfrm>
          <a:prstGeom prst="roundRect">
            <a:avLst>
              <a:gd name="adj" fmla="val 0"/>
            </a:avLst>
          </a:prstGeom>
          <a:solidFill>
            <a:srgbClr val="FFF7ED">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3302000"/>
            <a:ext cx="406400" cy="406400"/>
          </a:xfrm>
          <a:prstGeom prst="rect">
            <a:avLst/>
          </a:prstGeom>
        </p:spPr>
      </p:pic>
      <p:sp>
        <p:nvSpPr>
          <p:cNvPr name="AutoShape 11" id="11"/>
          <p:cNvSpPr/>
          <p:nvPr/>
        </p:nvSpPr>
        <p:spPr>
          <a:xfrm rot="0" flipH="false" flipV="false">
            <a:off x="5168900" y="3327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核心关注领域</a:t>
            </a:r>
            <a:endParaRPr lang="en-US" sz="1100"/>
          </a:p>
        </p:txBody>
      </p:sp>
      <p:sp>
        <p:nvSpPr>
          <p:cNvPr name="AutoShape 12" id="12"/>
          <p:cNvSpPr/>
          <p:nvPr/>
        </p:nvSpPr>
        <p:spPr>
          <a:xfrm rot="0" flipH="false" flipV="false">
            <a:off x="4660900" y="39370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涵盖老年人的心理健康维护、认知功能保护、负性情绪疏导、代际关系调适，以及如何帮助老人应对疾病、孤独感与生命终结的心理挑战。</a:t>
            </a:r>
            <a:endParaRPr lang="en-US" sz="1100"/>
          </a:p>
        </p:txBody>
      </p:sp>
      <p:sp>
        <p:nvSpPr>
          <p:cNvPr name="AutoShape 13" id="13"/>
          <p:cNvSpPr/>
          <p:nvPr/>
        </p:nvSpPr>
        <p:spPr>
          <a:xfrm rot="0" flipH="false" flipV="false">
            <a:off x="8051800" y="3048000"/>
            <a:ext cx="3378200" cy="2413000"/>
          </a:xfrm>
          <a:prstGeom prst="roundRect">
            <a:avLst>
              <a:gd name="adj" fmla="val 0"/>
            </a:avLst>
          </a:prstGeom>
          <a:solidFill>
            <a:srgbClr val="FFF7ED">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3302000"/>
            <a:ext cx="406400" cy="406400"/>
          </a:xfrm>
          <a:prstGeom prst="rect">
            <a:avLst/>
          </a:prstGeom>
        </p:spPr>
      </p:pic>
      <p:sp>
        <p:nvSpPr>
          <p:cNvPr name="AutoShape 15" id="15"/>
          <p:cNvSpPr/>
          <p:nvPr/>
        </p:nvSpPr>
        <p:spPr>
          <a:xfrm rot="0" flipH="false" flipV="false">
            <a:off x="8813800" y="3327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护理实践价值</a:t>
            </a:r>
            <a:endParaRPr lang="en-US" sz="1100"/>
          </a:p>
        </p:txBody>
      </p:sp>
      <p:sp>
        <p:nvSpPr>
          <p:cNvPr name="AutoShape 16" id="16"/>
          <p:cNvSpPr/>
          <p:nvPr/>
        </p:nvSpPr>
        <p:spPr>
          <a:xfrm rot="0" flipH="false" flipV="false">
            <a:off x="8305800" y="39370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帮助护理者读懂老人行为背后的心理需求，从“身”的照护延伸到“心”的关怀，制定个性化方案，有效缓解焦虑与孤独，提升长者晚年幸福感。</a:t>
            </a:r>
            <a:endParaRPr lang="en-US" sz="1100"/>
          </a:p>
        </p:txBody>
      </p:sp>
      <p:sp>
        <p:nvSpPr>
          <p:cNvPr name="AutoShape 17" id="17"/>
          <p:cNvSpPr/>
          <p:nvPr/>
        </p:nvSpPr>
        <p:spPr>
          <a:xfrm rot="0" flipH="false" flipV="false">
            <a:off x="762000" y="5778500"/>
            <a:ext cx="10668000" cy="508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600">
                <a:solidFill>
                  <a:srgbClr val="EA580C"/>
                </a:solidFill>
                <a:latin typeface="Noto Sans SC"/>
                <a:ea typeface="Noto Sans SC"/>
                <a:cs typeface="Noto Sans SC"/>
                <a:sym typeface="Noto Sans SC"/>
              </a:rPr>
              <a:t>❤ 以专业守护夕阳，以温情滋养心灵 —— 让每一位长者都能拥有有尊严、有温度的晚年</a:t>
            </a:r>
            <a:endParaRPr lang="en-US" sz="1100"/>
          </a:p>
        </p:txBody>
      </p:sp>
    </p:spTree>
  </p:cSld>
  <p:clrMapOvr>
    <a:masterClrMapping/>
  </p:clrMapOvr>
</p:sld>
</file>

<file path=ppt/slides/slide70.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心与身的对话：什么是心身疾病？</a:t>
            </a:r>
            <a:endParaRPr lang="en-US" sz="1100"/>
          </a:p>
        </p:txBody>
      </p:sp>
      <p:sp>
        <p:nvSpPr>
          <p:cNvPr name="AutoShape 4" id="4"/>
          <p:cNvSpPr/>
          <p:nvPr/>
        </p:nvSpPr>
        <p:spPr>
          <a:xfrm rot="0" flipH="false" flipV="false">
            <a:off x="762000" y="1778000"/>
            <a:ext cx="3429000" cy="3302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32000"/>
            <a:ext cx="406400" cy="406400"/>
          </a:xfrm>
          <a:prstGeom prst="rect">
            <a:avLst/>
          </a:prstGeom>
        </p:spPr>
      </p:pic>
      <p:sp>
        <p:nvSpPr>
          <p:cNvPr name="AutoShape 6" id="6"/>
          <p:cNvSpPr/>
          <p:nvPr/>
        </p:nvSpPr>
        <p:spPr>
          <a:xfrm rot="0" flipH="false" flipV="false">
            <a:off x="1524000" y="2032000"/>
            <a:ext cx="254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核心定义</a:t>
            </a:r>
            <a:endParaRPr lang="en-US" sz="1100"/>
          </a:p>
        </p:txBody>
      </p:sp>
      <p:sp>
        <p:nvSpPr>
          <p:cNvPr name="AutoShape 7" id="7"/>
          <p:cNvSpPr/>
          <p:nvPr/>
        </p:nvSpPr>
        <p:spPr>
          <a:xfrm rot="0" flipH="false" flipV="false">
            <a:off x="1016000" y="2730500"/>
            <a:ext cx="2921000" cy="203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指心理社会因素在疾病的发生、发展、转归和防治过程中起着重要作用的躯体器质性疾病和功能性障碍。它不是单纯的“心病”或“身病”，而是两者相互交织的产物。</a:t>
            </a:r>
            <a:endParaRPr lang="en-US" sz="1100"/>
          </a:p>
        </p:txBody>
      </p:sp>
      <p:sp>
        <p:nvSpPr>
          <p:cNvPr name="AutoShape 8" id="8"/>
          <p:cNvSpPr/>
          <p:nvPr/>
        </p:nvSpPr>
        <p:spPr>
          <a:xfrm rot="0" flipH="false" flipV="false">
            <a:off x="4381500" y="1778000"/>
            <a:ext cx="3429000" cy="3302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35500" y="2032000"/>
            <a:ext cx="406400" cy="406400"/>
          </a:xfrm>
          <a:prstGeom prst="rect">
            <a:avLst/>
          </a:prstGeom>
        </p:spPr>
      </p:pic>
      <p:sp>
        <p:nvSpPr>
          <p:cNvPr name="AutoShape 10" id="10"/>
          <p:cNvSpPr/>
          <p:nvPr/>
        </p:nvSpPr>
        <p:spPr>
          <a:xfrm rot="0" flipH="false" flipV="false">
            <a:off x="5143500" y="2032000"/>
            <a:ext cx="254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主要特征</a:t>
            </a:r>
            <a:endParaRPr lang="en-US" sz="1100"/>
          </a:p>
        </p:txBody>
      </p:sp>
      <p:sp>
        <p:nvSpPr>
          <p:cNvPr name="AutoShape 11" id="11"/>
          <p:cNvSpPr/>
          <p:nvPr/>
        </p:nvSpPr>
        <p:spPr>
          <a:xfrm rot="0" flipH="false" flipV="false">
            <a:off x="4635500" y="2730500"/>
            <a:ext cx="2921000" cy="203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1. 生理因素是基础，心理社会因素是诱发疾病的“扳机”；</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2. 具有明确的躯体病理改变或器质性病变基础；</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3. 患者的人格特征与疾病的易感性密切相关。</a:t>
            </a:r>
            <a:endParaRPr lang="en-US" sz="1100"/>
          </a:p>
        </p:txBody>
      </p:sp>
      <p:sp>
        <p:nvSpPr>
          <p:cNvPr name="AutoShape 12" id="12"/>
          <p:cNvSpPr/>
          <p:nvPr/>
        </p:nvSpPr>
        <p:spPr>
          <a:xfrm rot="0" flipH="false" flipV="false">
            <a:off x="8001000" y="1778000"/>
            <a:ext cx="3429000" cy="33020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55000" y="2032000"/>
            <a:ext cx="406400" cy="406400"/>
          </a:xfrm>
          <a:prstGeom prst="rect">
            <a:avLst/>
          </a:prstGeom>
        </p:spPr>
      </p:pic>
      <p:sp>
        <p:nvSpPr>
          <p:cNvPr name="AutoShape 14" id="14"/>
          <p:cNvSpPr/>
          <p:nvPr/>
        </p:nvSpPr>
        <p:spPr>
          <a:xfrm rot="0" flipH="false" flipV="false">
            <a:off x="8763000" y="2032000"/>
            <a:ext cx="254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常见范畴</a:t>
            </a:r>
            <a:endParaRPr lang="en-US" sz="1100"/>
          </a:p>
        </p:txBody>
      </p:sp>
      <p:sp>
        <p:nvSpPr>
          <p:cNvPr name="AutoShape 15" id="15"/>
          <p:cNvSpPr/>
          <p:nvPr/>
        </p:nvSpPr>
        <p:spPr>
          <a:xfrm rot="0" flipH="false" flipV="false">
            <a:off x="8255000" y="2730500"/>
            <a:ext cx="2921000" cy="203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覆盖多个生理系统，常见的有：</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心血管：高血压、冠心病</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代谢：糖尿病</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消化：消化性溃疡、肠易激综合征</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其他：哮喘、偏头痛、癌症等。</a:t>
            </a:r>
            <a:endParaRPr lang="en-US" sz="1100"/>
          </a:p>
        </p:txBody>
      </p:sp>
      <p:sp>
        <p:nvSpPr>
          <p:cNvPr name="AutoShape 16" id="16"/>
          <p:cNvSpPr/>
          <p:nvPr/>
        </p:nvSpPr>
        <p:spPr>
          <a:xfrm rot="0" flipH="false" flipV="false">
            <a:off x="762000" y="5397500"/>
            <a:ext cx="10668000" cy="889000"/>
          </a:xfrm>
          <a:prstGeom prst="roundRect">
            <a:avLst>
              <a:gd name="adj" fmla="val 0"/>
            </a:avLst>
          </a:prstGeom>
          <a:solidFill>
            <a:srgbClr val="F97316">
              <a:alpha val="8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952500" y="5562600"/>
            <a:ext cx="10287000" cy="635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16666"/>
              </a:lnSpc>
              <a:defRPr/>
            </a:pPr>
            <a:r>
              <a:rPr lang="en-US" b="true" i="false" strike="noStrike" u="none" sz="1500">
                <a:solidFill>
                  <a:srgbClr val="9A3412"/>
                </a:solidFill>
                <a:latin typeface="Noto Sans SC"/>
                <a:ea typeface="Noto Sans SC"/>
                <a:cs typeface="Noto Sans SC"/>
                <a:sym typeface="Noto Sans SC"/>
              </a:rPr>
              <a:t>心身同治理念：</a:t>
            </a:r>
            <a:r>
              <a:rPr lang="en-US" b="false" i="false" strike="noStrike" u="none" sz="1500">
                <a:solidFill>
                  <a:srgbClr val="374151"/>
                </a:solidFill>
                <a:latin typeface="Noto Sans SC"/>
                <a:ea typeface="Noto Sans SC"/>
                <a:cs typeface="Noto Sans SC"/>
                <a:sym typeface="Noto Sans SC"/>
              </a:rPr>
              <a:t>心身疾病的治疗需要兼顾躯体症状的缓解与心理状态的调整，两者并重才能达到最佳的康复效果。</a:t>
            </a:r>
            <a:endParaRPr lang="en-US" sz="1100"/>
          </a:p>
        </p:txBody>
      </p:sp>
    </p:spTree>
  </p:cSld>
  <p:clrMapOvr>
    <a:masterClrMapping/>
  </p:clrMapOvr>
</p:sld>
</file>

<file path=ppt/slides/slide71.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项目8：老年人常见心身疾病心理护理</a:t>
            </a:r>
            <a:endParaRPr lang="en-US" sz="1100"/>
          </a:p>
        </p:txBody>
      </p:sp>
      <p:sp>
        <p:nvSpPr>
          <p:cNvPr name="AutoShape 4" id="4"/>
          <p:cNvSpPr/>
          <p:nvPr/>
        </p:nvSpPr>
        <p:spPr>
          <a:xfrm rot="0" flipH="false" flipV="false">
            <a:off x="762000" y="1524000"/>
            <a:ext cx="10668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01 任务聚焦：老年高血压的心理护理与干预</a:t>
            </a:r>
            <a:endParaRPr lang="en-US" sz="1100"/>
          </a:p>
        </p:txBody>
      </p:sp>
      <p:sp>
        <p:nvSpPr>
          <p:cNvPr name="AutoShape 5" id="5"/>
          <p:cNvSpPr/>
          <p:nvPr/>
        </p:nvSpPr>
        <p:spPr>
          <a:xfrm rot="0" flipH="false" flipV="false">
            <a:off x="762000" y="2413000"/>
            <a:ext cx="3378200" cy="29210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667000"/>
            <a:ext cx="406400" cy="406400"/>
          </a:xfrm>
          <a:prstGeom prst="rect">
            <a:avLst/>
          </a:prstGeom>
        </p:spPr>
      </p:pic>
      <p:sp>
        <p:nvSpPr>
          <p:cNvPr name="AutoShape 7" id="7"/>
          <p:cNvSpPr/>
          <p:nvPr/>
        </p:nvSpPr>
        <p:spPr>
          <a:xfrm rot="0" flipH="false" flipV="false">
            <a:off x="1524000" y="2692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情绪是隐形推手</a:t>
            </a:r>
            <a:endParaRPr lang="en-US" sz="1100"/>
          </a:p>
        </p:txBody>
      </p:sp>
      <p:sp>
        <p:nvSpPr>
          <p:cNvPr name="AutoShape 8" id="8"/>
          <p:cNvSpPr/>
          <p:nvPr/>
        </p:nvSpPr>
        <p:spPr>
          <a:xfrm rot="0" flipH="false" flipV="false">
            <a:off x="1016000" y="3302000"/>
            <a:ext cx="28702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焦虑、愤怒、抑郁等负性情绪易引发交感神经兴奋，导致血压波动升高。长期的精神紧张会形成“心理应激-血压升高”的恶性循环，不仅影响药物疗效，还会加速病情进展。</a:t>
            </a:r>
            <a:endParaRPr lang="en-US" sz="1100"/>
          </a:p>
        </p:txBody>
      </p:sp>
      <p:sp>
        <p:nvSpPr>
          <p:cNvPr name="AutoShape 9" id="9"/>
          <p:cNvSpPr/>
          <p:nvPr/>
        </p:nvSpPr>
        <p:spPr>
          <a:xfrm rot="0" flipH="false" flipV="false">
            <a:off x="4406900" y="2413000"/>
            <a:ext cx="3378200" cy="29210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2667000"/>
            <a:ext cx="406400" cy="406400"/>
          </a:xfrm>
          <a:prstGeom prst="rect">
            <a:avLst/>
          </a:prstGeom>
        </p:spPr>
      </p:pic>
      <p:sp>
        <p:nvSpPr>
          <p:cNvPr name="AutoShape 11" id="11"/>
          <p:cNvSpPr/>
          <p:nvPr/>
        </p:nvSpPr>
        <p:spPr>
          <a:xfrm rot="0" flipH="false" flipV="false">
            <a:off x="5168900" y="2692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共情与认知重塑</a:t>
            </a:r>
            <a:endParaRPr lang="en-US" sz="1100"/>
          </a:p>
        </p:txBody>
      </p:sp>
      <p:sp>
        <p:nvSpPr>
          <p:cNvPr name="AutoShape 12" id="12"/>
          <p:cNvSpPr/>
          <p:nvPr/>
        </p:nvSpPr>
        <p:spPr>
          <a:xfrm rot="0" flipH="false" flipV="false">
            <a:off x="4660900" y="3302000"/>
            <a:ext cx="28702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以真诚的倾听建立信任，缓解老人的孤独与不安。通过通俗易懂的方式纠正认知偏差，消除对疾病的恐惧心理，帮助老人树立“可防可控”的信念，主动参与到血压管理中。</a:t>
            </a:r>
            <a:endParaRPr lang="en-US" sz="1100"/>
          </a:p>
        </p:txBody>
      </p:sp>
      <p:sp>
        <p:nvSpPr>
          <p:cNvPr name="AutoShape 13" id="13"/>
          <p:cNvSpPr/>
          <p:nvPr/>
        </p:nvSpPr>
        <p:spPr>
          <a:xfrm rot="0" flipH="false" flipV="false">
            <a:off x="8051800" y="2413000"/>
            <a:ext cx="3378200" cy="29210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2667000"/>
            <a:ext cx="406400" cy="406400"/>
          </a:xfrm>
          <a:prstGeom prst="rect">
            <a:avLst/>
          </a:prstGeom>
        </p:spPr>
      </p:pic>
      <p:sp>
        <p:nvSpPr>
          <p:cNvPr name="AutoShape 15" id="15"/>
          <p:cNvSpPr/>
          <p:nvPr/>
        </p:nvSpPr>
        <p:spPr>
          <a:xfrm rot="0" flipH="false" flipV="false">
            <a:off x="8813800" y="2692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生活调适与陪伴</a:t>
            </a:r>
            <a:endParaRPr lang="en-US" sz="1100"/>
          </a:p>
        </p:txBody>
      </p:sp>
      <p:sp>
        <p:nvSpPr>
          <p:cNvPr name="AutoShape 16" id="16"/>
          <p:cNvSpPr/>
          <p:nvPr/>
        </p:nvSpPr>
        <p:spPr>
          <a:xfrm rot="0" flipH="false" flipV="false">
            <a:off x="8305800" y="3302000"/>
            <a:ext cx="28702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引导培养园艺、书法、冥想等慢节奏爱好，转移负面情绪。鼓励家属多陪伴交流，营造轻松和谐的家庭氛围，减少情绪应激源，从生活细节中为老人构建稳定的心理支持网。</a:t>
            </a:r>
            <a:endParaRPr lang="en-US" sz="1100"/>
          </a:p>
        </p:txBody>
      </p:sp>
      <p:sp>
        <p:nvSpPr>
          <p:cNvPr name="AutoShape 17" id="17"/>
          <p:cNvSpPr/>
          <p:nvPr/>
        </p:nvSpPr>
        <p:spPr>
          <a:xfrm rot="0" flipH="false" flipV="false">
            <a:off x="762000" y="5588000"/>
            <a:ext cx="10668000" cy="762000"/>
          </a:xfrm>
          <a:prstGeom prst="roundRect">
            <a:avLst>
              <a:gd name="adj" fmla="val 0"/>
            </a:avLst>
          </a:prstGeom>
          <a:solidFill>
            <a:srgbClr val="FFF7ED">
              <a:alpha val="8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8" id="18"/>
          <p:cNvSpPr/>
          <p:nvPr/>
        </p:nvSpPr>
        <p:spPr>
          <a:xfrm rot="0" flipH="false" flipV="false">
            <a:off x="952500" y="5715000"/>
            <a:ext cx="10287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9A3412"/>
                </a:solidFill>
                <a:latin typeface="Noto Sans SC"/>
                <a:ea typeface="Noto Sans SC"/>
                <a:cs typeface="Noto Sans SC"/>
                <a:sym typeface="Noto Sans SC"/>
              </a:rPr>
              <a:t>💡 护理金句：</a:t>
            </a:r>
            <a:r>
              <a:rPr lang="en-US" b="false" i="false" strike="noStrike" u="none" sz="1400">
                <a:solidFill>
                  <a:srgbClr val="7C2D12"/>
                </a:solidFill>
                <a:latin typeface="Noto Sans SC"/>
                <a:ea typeface="Noto Sans SC"/>
                <a:cs typeface="Noto Sans SC"/>
                <a:sym typeface="Noto Sans SC"/>
              </a:rPr>
              <a:t>心理护理是老年高血压综合管理的“润滑剂”，它不仅能稳定患者情绪，更能通过改善心理状态，提升药物治疗的依从性与效果，让老人在平和中守护心脑健康。</a:t>
            </a:r>
            <a:endParaRPr lang="en-US" sz="1100"/>
          </a:p>
        </p:txBody>
      </p:sp>
    </p:spTree>
  </p:cSld>
  <p:clrMapOvr>
    <a:masterClrMapping/>
  </p:clrMapOvr>
</p:sld>
</file>

<file path=ppt/slides/slide72.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“隐形杀手”与情绪的关联</a:t>
            </a:r>
            <a:endParaRPr lang="en-US" sz="1100"/>
          </a:p>
        </p:txBody>
      </p:sp>
      <p:pic>
        <p:nvPicPr>
          <p:cNvPr name="Picture 4" id="4"/>
          <p:cNvPicPr>
            <a:picLocks noChangeAspect="true"/>
          </p:cNvPicPr>
          <p:nvPr/>
        </p:nvPicPr>
        <p:blipFill>
          <a:blip r:embed="rId3"/>
          <a:srcRect l="699" r="699" t="0" b="0"/>
          <a:stretch>
            <a:fillRect/>
          </a:stretch>
        </p:blipFill>
        <p:spPr>
          <a:xfrm rot="0" flipH="false" flipV="false">
            <a:off x="762000" y="1651000"/>
            <a:ext cx="4318000" cy="2921000"/>
          </a:xfrm>
          <a:prstGeom prst="roundRect">
            <a:avLst>
              <a:gd name="adj" fmla="val 6956"/>
            </a:avLst>
          </a:prstGeom>
          <a:noFill/>
          <a:ln w="25400" cmpd="sng" cap="flat">
            <a:noFill/>
            <a:prstDash val="solid"/>
            <a:round/>
          </a:ln>
          <a:effectLst>
            <a:outerShdw dir="2700000" dist="50800" blurRad="152400" algn="tl" rotWithShape="false">
              <a:srgbClr val="000000">
                <a:alpha val="8000"/>
              </a:srgbClr>
            </a:outerShdw>
          </a:effectLst>
        </p:spPr>
      </p:pic>
      <p:sp>
        <p:nvSpPr>
          <p:cNvPr name="AutoShape 5" id="5"/>
          <p:cNvSpPr/>
          <p:nvPr/>
        </p:nvSpPr>
        <p:spPr>
          <a:xfrm rot="0" flipH="false" flipV="false">
            <a:off x="762000" y="4826000"/>
            <a:ext cx="4318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情绪不仅是心理感受，更是影响血压的生理因素。关注老年人的情绪健康，是防治高血压的“心理处方”。</a:t>
            </a:r>
            <a:endParaRPr lang="en-US" sz="1100"/>
          </a:p>
        </p:txBody>
      </p:sp>
      <p:sp>
        <p:nvSpPr>
          <p:cNvPr name="AutoShape 6" id="6"/>
          <p:cNvSpPr/>
          <p:nvPr/>
        </p:nvSpPr>
        <p:spPr>
          <a:xfrm rot="0" flipH="false" flipV="false">
            <a:off x="5461000" y="1651000"/>
            <a:ext cx="6096000" cy="1460500"/>
          </a:xfrm>
          <a:prstGeom prst="roundRect">
            <a:avLst>
              <a:gd name="adj" fmla="val 10434"/>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5651500" y="1803400"/>
            <a:ext cx="5715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典型案例：李大爷的血压困扰</a:t>
            </a:r>
            <a:endParaRPr lang="en-US" sz="1100"/>
          </a:p>
        </p:txBody>
      </p:sp>
      <p:sp>
        <p:nvSpPr>
          <p:cNvPr name="AutoShape 8" id="8"/>
          <p:cNvSpPr/>
          <p:nvPr/>
        </p:nvSpPr>
        <p:spPr>
          <a:xfrm rot="0" flipH="false" flipV="false">
            <a:off x="5651500" y="2222500"/>
            <a:ext cx="5715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73岁的李大爷，性格急躁易怒，偏好高盐腌制食品。5年前确诊高血压，但因未规范治疗且情绪波动大，血压长期居高不下，成为心脑血管疾病的高危人群。</a:t>
            </a:r>
            <a:endParaRPr lang="en-US" sz="1100"/>
          </a:p>
        </p:txBody>
      </p:sp>
      <p:sp>
        <p:nvSpPr>
          <p:cNvPr name="AutoShape 9" id="9"/>
          <p:cNvSpPr/>
          <p:nvPr/>
        </p:nvSpPr>
        <p:spPr>
          <a:xfrm rot="0" flipH="false" flipV="false">
            <a:off x="5461000" y="3556000"/>
            <a:ext cx="1943100" cy="2476500"/>
          </a:xfrm>
          <a:prstGeom prst="roundRect">
            <a:avLst>
              <a:gd name="adj" fmla="val 7843"/>
            </a:avLst>
          </a:prstGeom>
          <a:solidFill>
            <a:srgbClr val="FFFFFF">
              <a:alpha val="70000"/>
            </a:srgbClr>
          </a:solidFill>
          <a:ln w="12700" cmpd="sng" cap="flat">
            <a:solidFill>
              <a:srgbClr val="E5E7EB">
                <a:alpha val="10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651500" y="3759200"/>
            <a:ext cx="330200" cy="330200"/>
          </a:xfrm>
          <a:prstGeom prst="rect">
            <a:avLst/>
          </a:prstGeom>
        </p:spPr>
      </p:pic>
      <p:sp>
        <p:nvSpPr>
          <p:cNvPr name="AutoShape 11" id="11"/>
          <p:cNvSpPr/>
          <p:nvPr/>
        </p:nvSpPr>
        <p:spPr>
          <a:xfrm rot="0" flipH="false" flipV="false">
            <a:off x="6032500" y="3759200"/>
            <a:ext cx="14605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突发应激</a:t>
            </a:r>
            <a:endParaRPr lang="en-US" sz="1100"/>
          </a:p>
        </p:txBody>
      </p:sp>
      <p:sp>
        <p:nvSpPr>
          <p:cNvPr name="AutoShape 12" id="12"/>
          <p:cNvSpPr/>
          <p:nvPr/>
        </p:nvSpPr>
        <p:spPr>
          <a:xfrm rot="0" flipH="false" flipV="false">
            <a:off x="5651500" y="4292600"/>
            <a:ext cx="1689100" cy="1587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突发的生活变故或长期的压力负荷，会触发体内激素失衡，导致血管收缩，血压在短期内急剧升高。</a:t>
            </a:r>
            <a:endParaRPr lang="en-US" sz="1100"/>
          </a:p>
        </p:txBody>
      </p:sp>
      <p:sp>
        <p:nvSpPr>
          <p:cNvPr name="AutoShape 13" id="13"/>
          <p:cNvSpPr/>
          <p:nvPr/>
        </p:nvSpPr>
        <p:spPr>
          <a:xfrm rot="0" flipH="false" flipV="false">
            <a:off x="7531100" y="3556000"/>
            <a:ext cx="1943100" cy="2476500"/>
          </a:xfrm>
          <a:prstGeom prst="roundRect">
            <a:avLst>
              <a:gd name="adj" fmla="val 7843"/>
            </a:avLst>
          </a:prstGeom>
          <a:solidFill>
            <a:srgbClr val="FFFFFF">
              <a:alpha val="70000"/>
            </a:srgbClr>
          </a:solidFill>
          <a:ln w="12700" cmpd="sng" cap="flat">
            <a:solidFill>
              <a:srgbClr val="E5E7EB">
                <a:alpha val="10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7721600" y="3759200"/>
            <a:ext cx="330200" cy="330200"/>
          </a:xfrm>
          <a:prstGeom prst="rect">
            <a:avLst/>
          </a:prstGeom>
        </p:spPr>
      </p:pic>
      <p:sp>
        <p:nvSpPr>
          <p:cNvPr name="AutoShape 15" id="15"/>
          <p:cNvSpPr/>
          <p:nvPr/>
        </p:nvSpPr>
        <p:spPr>
          <a:xfrm rot="0" flipH="false" flipV="false">
            <a:off x="8102600" y="3759200"/>
            <a:ext cx="14605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消极情绪</a:t>
            </a:r>
            <a:endParaRPr lang="en-US" sz="1100"/>
          </a:p>
        </p:txBody>
      </p:sp>
      <p:sp>
        <p:nvSpPr>
          <p:cNvPr name="AutoShape 16" id="16"/>
          <p:cNvSpPr/>
          <p:nvPr/>
        </p:nvSpPr>
        <p:spPr>
          <a:xfrm rot="0" flipH="false" flipV="false">
            <a:off x="7721600" y="4292600"/>
            <a:ext cx="1689100" cy="1587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长期的焦虑、抑郁或压抑情绪，会使交感神经持续兴奋，心率加快，外周血管阻力增加，导致血压持续升高。</a:t>
            </a:r>
            <a:endParaRPr lang="en-US" sz="1100"/>
          </a:p>
        </p:txBody>
      </p:sp>
      <p:sp>
        <p:nvSpPr>
          <p:cNvPr name="AutoShape 17" id="17"/>
          <p:cNvSpPr/>
          <p:nvPr/>
        </p:nvSpPr>
        <p:spPr>
          <a:xfrm rot="0" flipH="false" flipV="false">
            <a:off x="9613900" y="3556000"/>
            <a:ext cx="1943100" cy="2476500"/>
          </a:xfrm>
          <a:prstGeom prst="roundRect">
            <a:avLst>
              <a:gd name="adj" fmla="val 7843"/>
            </a:avLst>
          </a:prstGeom>
          <a:solidFill>
            <a:srgbClr val="FFFFFF">
              <a:alpha val="70000"/>
            </a:srgbClr>
          </a:solidFill>
          <a:ln w="12700" cmpd="sng" cap="flat">
            <a:solidFill>
              <a:srgbClr val="E5E7EB">
                <a:alpha val="100000"/>
              </a:srgbClr>
            </a:solidFill>
            <a:prstDash val="solid"/>
            <a:round/>
          </a:ln>
        </p:spPr>
        <p:txBody>
          <a:bodyPr anchor="ctr" rtlCol="false" vert="horz" wrap="square" lIns="63500" rIns="63500" tIns="63500" bIns="63500"/>
          <a:lstStyle/>
          <a:p>
            <a:pPr algn="ctr">
              <a:defRPr/>
            </a:pPr>
            <a:endParaRPr/>
          </a:p>
        </p:txBody>
      </p:sp>
      <p:pic>
        <p:nvPicPr>
          <p:cNvPr name="Picture 18" id="18"/>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9804400" y="3759200"/>
            <a:ext cx="330200" cy="330200"/>
          </a:xfrm>
          <a:prstGeom prst="rect">
            <a:avLst/>
          </a:prstGeom>
        </p:spPr>
      </p:pic>
      <p:sp>
        <p:nvSpPr>
          <p:cNvPr name="AutoShape 19" id="19"/>
          <p:cNvSpPr/>
          <p:nvPr/>
        </p:nvSpPr>
        <p:spPr>
          <a:xfrm rot="0" flipH="false" flipV="false">
            <a:off x="10185400" y="3759200"/>
            <a:ext cx="1460500" cy="330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A型行为</a:t>
            </a:r>
            <a:endParaRPr lang="en-US" sz="1100"/>
          </a:p>
        </p:txBody>
      </p:sp>
      <p:sp>
        <p:nvSpPr>
          <p:cNvPr name="AutoShape 20" id="20"/>
          <p:cNvSpPr/>
          <p:nvPr/>
        </p:nvSpPr>
        <p:spPr>
          <a:xfrm rot="0" flipH="false" flipV="false">
            <a:off x="9804400" y="4292600"/>
            <a:ext cx="1689100" cy="1587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争强好胜、缺乏耐心、容易动怒的A型性格，是高血压发病的独立危险因素，需要及时进行心理调适。</a:t>
            </a:r>
            <a:endParaRPr lang="en-US" sz="1100"/>
          </a:p>
        </p:txBody>
      </p:sp>
    </p:spTree>
  </p:cSld>
  <p:clrMapOvr>
    <a:masterClrMapping/>
  </p:clrMapOvr>
</p:sld>
</file>

<file path=ppt/slides/slide73.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心平气和，血压平稳：心理护理策略</a:t>
            </a:r>
            <a:endParaRPr lang="en-US" sz="1100"/>
          </a:p>
        </p:txBody>
      </p:sp>
      <p:sp>
        <p:nvSpPr>
          <p:cNvPr name="AutoShape 4" id="4"/>
          <p:cNvSpPr/>
          <p:nvPr/>
        </p:nvSpPr>
        <p:spPr>
          <a:xfrm rot="0" flipH="false" flipV="false">
            <a:off x="762000" y="1778000"/>
            <a:ext cx="3429000" cy="1968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06600"/>
            <a:ext cx="355600" cy="355600"/>
          </a:xfrm>
          <a:prstGeom prst="rect">
            <a:avLst/>
          </a:prstGeom>
        </p:spPr>
      </p:pic>
      <p:sp>
        <p:nvSpPr>
          <p:cNvPr name="AutoShape 6" id="6"/>
          <p:cNvSpPr/>
          <p:nvPr/>
        </p:nvSpPr>
        <p:spPr>
          <a:xfrm rot="0" flipH="false" flipV="false">
            <a:off x="1460500" y="2006600"/>
            <a:ext cx="2540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引导正确认识</a:t>
            </a:r>
            <a:endParaRPr lang="en-US" sz="1100"/>
          </a:p>
        </p:txBody>
      </p:sp>
      <p:sp>
        <p:nvSpPr>
          <p:cNvPr name="AutoShape 7" id="7"/>
          <p:cNvSpPr/>
          <p:nvPr/>
        </p:nvSpPr>
        <p:spPr>
          <a:xfrm rot="0" flipH="false" flipV="false">
            <a:off x="1016000" y="2514600"/>
            <a:ext cx="2921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系统普及高血压疾病知识，纠正认知误区，帮助老人消除对疾病的过度恐惧或麻痹大意心理，建立科学的疾病认知。</a:t>
            </a:r>
            <a:endParaRPr lang="en-US" sz="1100"/>
          </a:p>
        </p:txBody>
      </p:sp>
      <p:sp>
        <p:nvSpPr>
          <p:cNvPr name="AutoShape 8" id="8"/>
          <p:cNvSpPr/>
          <p:nvPr/>
        </p:nvSpPr>
        <p:spPr>
          <a:xfrm rot="0" flipH="false" flipV="false">
            <a:off x="4381500" y="1778000"/>
            <a:ext cx="3429000" cy="1968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35500" y="2006600"/>
            <a:ext cx="355600" cy="355600"/>
          </a:xfrm>
          <a:prstGeom prst="rect">
            <a:avLst/>
          </a:prstGeom>
        </p:spPr>
      </p:pic>
      <p:sp>
        <p:nvSpPr>
          <p:cNvPr name="AutoShape 10" id="10"/>
          <p:cNvSpPr/>
          <p:nvPr/>
        </p:nvSpPr>
        <p:spPr>
          <a:xfrm rot="0" flipH="false" flipV="false">
            <a:off x="5080000" y="2006600"/>
            <a:ext cx="2540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减少心理应激</a:t>
            </a:r>
            <a:endParaRPr lang="en-US" sz="1100"/>
          </a:p>
        </p:txBody>
      </p:sp>
      <p:sp>
        <p:nvSpPr>
          <p:cNvPr name="AutoShape 11" id="11"/>
          <p:cNvSpPr/>
          <p:nvPr/>
        </p:nvSpPr>
        <p:spPr>
          <a:xfrm rot="0" flipH="false" flipV="false">
            <a:off x="4635500" y="2514600"/>
            <a:ext cx="2921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主动倾听老人的烦恼，协助其应对生活突发事件，通过有效的心理疏导，缓解因压力引发的焦虑、紧张等负面应激反应。</a:t>
            </a:r>
            <a:endParaRPr lang="en-US" sz="1100"/>
          </a:p>
        </p:txBody>
      </p:sp>
      <p:sp>
        <p:nvSpPr>
          <p:cNvPr name="AutoShape 12" id="12"/>
          <p:cNvSpPr/>
          <p:nvPr/>
        </p:nvSpPr>
        <p:spPr>
          <a:xfrm rot="0" flipH="false" flipV="false">
            <a:off x="8001000" y="1778000"/>
            <a:ext cx="3429000" cy="1968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55000" y="2006600"/>
            <a:ext cx="355600" cy="355600"/>
          </a:xfrm>
          <a:prstGeom prst="rect">
            <a:avLst/>
          </a:prstGeom>
        </p:spPr>
      </p:pic>
      <p:sp>
        <p:nvSpPr>
          <p:cNvPr name="AutoShape 14" id="14"/>
          <p:cNvSpPr/>
          <p:nvPr/>
        </p:nvSpPr>
        <p:spPr>
          <a:xfrm rot="0" flipH="false" flipV="false">
            <a:off x="8699500" y="2006600"/>
            <a:ext cx="2540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缓解不良情绪</a:t>
            </a:r>
            <a:endParaRPr lang="en-US" sz="1100"/>
          </a:p>
        </p:txBody>
      </p:sp>
      <p:sp>
        <p:nvSpPr>
          <p:cNvPr name="AutoShape 15" id="15"/>
          <p:cNvSpPr/>
          <p:nvPr/>
        </p:nvSpPr>
        <p:spPr>
          <a:xfrm rot="0" flipH="false" flipV="false">
            <a:off x="8255000" y="2514600"/>
            <a:ext cx="2921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给予持续的情感支持与关怀，指导老人运用深呼吸、冥想等情绪管理技巧，及时排解抑郁、烦躁等不良情绪，保持心境平和。</a:t>
            </a:r>
            <a:endParaRPr lang="en-US" sz="1100"/>
          </a:p>
        </p:txBody>
      </p:sp>
      <p:sp>
        <p:nvSpPr>
          <p:cNvPr name="AutoShape 16" id="16"/>
          <p:cNvSpPr/>
          <p:nvPr/>
        </p:nvSpPr>
        <p:spPr>
          <a:xfrm rot="0" flipH="false" flipV="false">
            <a:off x="762000" y="4127500"/>
            <a:ext cx="5270500" cy="2095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1016000" y="4356100"/>
            <a:ext cx="355600" cy="355600"/>
          </a:xfrm>
          <a:prstGeom prst="rect">
            <a:avLst/>
          </a:prstGeom>
        </p:spPr>
      </p:pic>
      <p:sp>
        <p:nvSpPr>
          <p:cNvPr name="AutoShape 18" id="18"/>
          <p:cNvSpPr/>
          <p:nvPr/>
        </p:nvSpPr>
        <p:spPr>
          <a:xfrm rot="0" flipH="false" flipV="false">
            <a:off x="1460500" y="4356100"/>
            <a:ext cx="406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实施个性化心理护理</a:t>
            </a:r>
            <a:endParaRPr lang="en-US" sz="1100"/>
          </a:p>
        </p:txBody>
      </p:sp>
      <p:sp>
        <p:nvSpPr>
          <p:cNvPr name="AutoShape 19" id="19"/>
          <p:cNvSpPr/>
          <p:nvPr/>
        </p:nvSpPr>
        <p:spPr>
          <a:xfrm rot="0" flipH="false" flipV="false">
            <a:off x="1016000" y="4864100"/>
            <a:ext cx="47625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根据老人的性格特质（如恐惧型、急躁型、麻痹型）采取针对性策略。对恐惧者多予安慰鼓励，对急躁者耐心疏导，对麻痹者强化教育，让护理更具针对性与人文关怀。</a:t>
            </a:r>
            <a:endParaRPr lang="en-US" sz="1100"/>
          </a:p>
        </p:txBody>
      </p:sp>
      <p:sp>
        <p:nvSpPr>
          <p:cNvPr name="AutoShape 20" id="20"/>
          <p:cNvSpPr/>
          <p:nvPr/>
        </p:nvSpPr>
        <p:spPr>
          <a:xfrm rot="0" flipH="false" flipV="false">
            <a:off x="6286500" y="4127500"/>
            <a:ext cx="5270500" cy="2095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540500" y="4356100"/>
            <a:ext cx="355600" cy="355600"/>
          </a:xfrm>
          <a:prstGeom prst="rect">
            <a:avLst/>
          </a:prstGeom>
        </p:spPr>
      </p:pic>
      <p:sp>
        <p:nvSpPr>
          <p:cNvPr name="AutoShape 22" id="22"/>
          <p:cNvSpPr/>
          <p:nvPr/>
        </p:nvSpPr>
        <p:spPr>
          <a:xfrm rot="0" flipH="false" flipV="false">
            <a:off x="6985000" y="4356100"/>
            <a:ext cx="406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05 身心结合的健康指导</a:t>
            </a:r>
            <a:endParaRPr lang="en-US" sz="1100"/>
          </a:p>
        </p:txBody>
      </p:sp>
      <p:sp>
        <p:nvSpPr>
          <p:cNvPr name="AutoShape 23" id="23"/>
          <p:cNvSpPr/>
          <p:nvPr/>
        </p:nvSpPr>
        <p:spPr>
          <a:xfrm rot="0" flipH="false" flipV="false">
            <a:off x="6540500" y="4864100"/>
            <a:ext cx="47625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将心理调适与生活方式干预相结合，指导老人合理膳食、坚持适量运动、规律监测血压与遵医嘱用药。通过健康的生活习惯，为平稳血压提供坚实的身体基础与心理保障。</a:t>
            </a:r>
            <a:endParaRPr lang="en-US" sz="1100"/>
          </a:p>
        </p:txBody>
      </p:sp>
    </p:spTree>
  </p:cSld>
  <p:clrMapOvr>
    <a:masterClrMapping/>
  </p:clrMapOvr>
</p:sld>
</file>

<file path=ppt/slides/slide74.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a:t>
            </a:r>
            <a:endParaRPr lang="en-US" sz="1100"/>
          </a:p>
        </p:txBody>
      </p:sp>
      <p:sp>
        <p:nvSpPr>
          <p:cNvPr name="AutoShape 4" id="4"/>
          <p:cNvSpPr/>
          <p:nvPr/>
        </p:nvSpPr>
        <p:spPr>
          <a:xfrm rot="0" flipH="false" flipV="false">
            <a:off x="762000" y="1651000"/>
            <a:ext cx="10668000" cy="1524000"/>
          </a:xfrm>
          <a:prstGeom prst="roundRect">
            <a:avLst>
              <a:gd name="adj" fmla="val 0"/>
            </a:avLst>
          </a:prstGeom>
          <a:solidFill>
            <a:srgbClr val="FFFCF5">
              <a:alpha val="7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1879600"/>
            <a:ext cx="457200" cy="457200"/>
          </a:xfrm>
          <a:prstGeom prst="rect">
            <a:avLst/>
          </a:prstGeom>
        </p:spPr>
      </p:pic>
      <p:sp>
        <p:nvSpPr>
          <p:cNvPr name="AutoShape 6" id="6"/>
          <p:cNvSpPr/>
          <p:nvPr/>
        </p:nvSpPr>
        <p:spPr>
          <a:xfrm rot="0" flipH="false" flipV="false">
            <a:off x="1651000" y="1879600"/>
            <a:ext cx="9652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服务背景：高龄长者的情绪与健康双重照护</a:t>
            </a:r>
            <a:endParaRPr lang="en-US" sz="1100"/>
          </a:p>
        </p:txBody>
      </p:sp>
      <p:sp>
        <p:nvSpPr>
          <p:cNvPr name="AutoShape 7" id="7"/>
          <p:cNvSpPr/>
          <p:nvPr/>
        </p:nvSpPr>
        <p:spPr>
          <a:xfrm rot="0" flipH="false" flipV="false">
            <a:off x="1016000" y="2349500"/>
            <a:ext cx="9906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服务对象为73岁的李大爷，其性格急躁易怒，且患有高血压却未进行正规治疗，情绪波动极易加剧躯体症状。本次任务需围绕其“急躁型”性格核心，定制兼具专业疏导与人文关怀的心理护理方案，实现情绪与健康的协同改善。</a:t>
            </a:r>
            <a:endParaRPr lang="en-US" sz="1100"/>
          </a:p>
        </p:txBody>
      </p:sp>
      <p:sp>
        <p:nvSpPr>
          <p:cNvPr name="AutoShape 8" id="8"/>
          <p:cNvSpPr/>
          <p:nvPr/>
        </p:nvSpPr>
        <p:spPr>
          <a:xfrm rot="0" flipH="false" flipV="false">
            <a:off x="762000" y="3683000"/>
            <a:ext cx="3378200" cy="2286000"/>
          </a:xfrm>
          <a:prstGeom prst="roundRect">
            <a:avLst>
              <a:gd name="adj" fmla="val 0"/>
            </a:avLst>
          </a:prstGeom>
          <a:solidFill>
            <a:srgbClr val="FFFFFF">
              <a:alpha val="6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1016000" y="3937000"/>
            <a:ext cx="355600" cy="355600"/>
          </a:xfrm>
          <a:prstGeom prst="rect">
            <a:avLst/>
          </a:prstGeom>
        </p:spPr>
      </p:pic>
      <p:sp>
        <p:nvSpPr>
          <p:cNvPr name="AutoShape 10" id="10"/>
          <p:cNvSpPr/>
          <p:nvPr/>
        </p:nvSpPr>
        <p:spPr>
          <a:xfrm rot="0" flipH="false" flipV="false">
            <a:off x="1460500" y="39370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01 锚定性格根源</a:t>
            </a:r>
            <a:endParaRPr lang="en-US" sz="1100"/>
          </a:p>
        </p:txBody>
      </p:sp>
      <p:sp>
        <p:nvSpPr>
          <p:cNvPr name="AutoShape 11" id="11"/>
          <p:cNvSpPr/>
          <p:nvPr/>
        </p:nvSpPr>
        <p:spPr>
          <a:xfrm rot="0" flipH="false" flipV="false">
            <a:off x="1016000" y="44450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深挖“急躁型”性格的触发场景（如沟通受阻、身体不适），方案需直击情绪痛点，避免笼统建议，打造贴合老人行为模式的疏导逻辑，让方案“对症下药”。</a:t>
            </a:r>
            <a:endParaRPr lang="en-US" sz="1100"/>
          </a:p>
        </p:txBody>
      </p:sp>
      <p:sp>
        <p:nvSpPr>
          <p:cNvPr name="AutoShape 12" id="12"/>
          <p:cNvSpPr/>
          <p:nvPr/>
        </p:nvSpPr>
        <p:spPr>
          <a:xfrm rot="0" flipH="false" flipV="false">
            <a:off x="4394200" y="3683000"/>
            <a:ext cx="3378200" cy="2286000"/>
          </a:xfrm>
          <a:prstGeom prst="roundRect">
            <a:avLst>
              <a:gd name="adj" fmla="val 0"/>
            </a:avLst>
          </a:prstGeom>
          <a:solidFill>
            <a:srgbClr val="FFFFFF">
              <a:alpha val="6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4648200" y="3937000"/>
            <a:ext cx="355600" cy="355600"/>
          </a:xfrm>
          <a:prstGeom prst="rect">
            <a:avLst/>
          </a:prstGeom>
        </p:spPr>
      </p:pic>
      <p:sp>
        <p:nvSpPr>
          <p:cNvPr name="AutoShape 14" id="14"/>
          <p:cNvSpPr/>
          <p:nvPr/>
        </p:nvSpPr>
        <p:spPr>
          <a:xfrm rot="0" flipH="false" flipV="false">
            <a:off x="5092700" y="39370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02 落地3+项干预</a:t>
            </a:r>
            <a:endParaRPr lang="en-US" sz="1100"/>
          </a:p>
        </p:txBody>
      </p:sp>
      <p:sp>
        <p:nvSpPr>
          <p:cNvPr name="AutoShape 15" id="15"/>
          <p:cNvSpPr/>
          <p:nvPr/>
        </p:nvSpPr>
        <p:spPr>
          <a:xfrm rot="0" flipH="false" flipV="false">
            <a:off x="4648200" y="44450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需设计至少3个具体、可量化的行动项，如“每日5分钟呼吸放松练习”“家庭温和沟通话术演练”等，拒绝空泛理论，让护理人员能直接参照执行。</a:t>
            </a:r>
            <a:endParaRPr lang="en-US" sz="1100"/>
          </a:p>
        </p:txBody>
      </p:sp>
      <p:sp>
        <p:nvSpPr>
          <p:cNvPr name="AutoShape 16" id="16"/>
          <p:cNvSpPr/>
          <p:nvPr/>
        </p:nvSpPr>
        <p:spPr>
          <a:xfrm rot="0" flipH="false" flipV="false">
            <a:off x="8026400" y="3683000"/>
            <a:ext cx="3378200" cy="2286000"/>
          </a:xfrm>
          <a:prstGeom prst="roundRect">
            <a:avLst>
              <a:gd name="adj" fmla="val 0"/>
            </a:avLst>
          </a:prstGeom>
          <a:solidFill>
            <a:srgbClr val="FFFFFF">
              <a:alpha val="6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8280400" y="3937000"/>
            <a:ext cx="355600" cy="355600"/>
          </a:xfrm>
          <a:prstGeom prst="rect">
            <a:avLst/>
          </a:prstGeom>
        </p:spPr>
      </p:pic>
      <p:sp>
        <p:nvSpPr>
          <p:cNvPr name="AutoShape 18" id="18"/>
          <p:cNvSpPr/>
          <p:nvPr/>
        </p:nvSpPr>
        <p:spPr>
          <a:xfrm rot="0" flipH="false" flipV="false">
            <a:off x="8724900" y="39370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03 适配身心现状</a:t>
            </a:r>
            <a:endParaRPr lang="en-US" sz="1100"/>
          </a:p>
        </p:txBody>
      </p:sp>
      <p:sp>
        <p:nvSpPr>
          <p:cNvPr name="AutoShape 19" id="19"/>
          <p:cNvSpPr/>
          <p:nvPr/>
        </p:nvSpPr>
        <p:spPr>
          <a:xfrm rot="0" flipH="false" flipV="false">
            <a:off x="8280400" y="44450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6B7280"/>
                </a:solidFill>
                <a:latin typeface="Noto Sans SC"/>
                <a:ea typeface="Noto Sans SC"/>
                <a:cs typeface="Noto Sans SC"/>
                <a:sym typeface="Noto Sans SC"/>
              </a:rPr>
              <a:t>结合高血压病史与高龄特点，方案需低强度、易坚持，同时融入情感关怀，在缓解急躁情绪的同时，兼顾血压稳定，实现心理与生理的双向守护。</a:t>
            </a:r>
            <a:endParaRPr lang="en-US" sz="1100"/>
          </a:p>
        </p:txBody>
      </p:sp>
      <p:sp>
        <p:nvSpPr>
          <p:cNvPr name="AutoShape 20" id="20"/>
          <p:cNvSpPr/>
          <p:nvPr/>
        </p:nvSpPr>
        <p:spPr>
          <a:xfrm rot="0" flipH="false" flipV="false">
            <a:off x="762000" y="6096000"/>
            <a:ext cx="10668000" cy="508000"/>
          </a:xfrm>
          <a:prstGeom prst="roundRect">
            <a:avLst>
              <a:gd name="adj" fmla="val 0"/>
            </a:avLst>
          </a:prstGeom>
          <a:solidFill>
            <a:srgbClr val="F97316">
              <a:alpha val="1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21" id="21"/>
          <p:cNvSpPr/>
          <p:nvPr/>
        </p:nvSpPr>
        <p:spPr>
          <a:xfrm rot="0" flipH="false" flipV="false">
            <a:off x="889000" y="6197600"/>
            <a:ext cx="1041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C2410C"/>
                </a:solidFill>
                <a:latin typeface="Noto Sans SC"/>
                <a:ea typeface="Noto Sans SC"/>
                <a:cs typeface="Noto Sans SC"/>
                <a:sym typeface="Noto Sans SC"/>
              </a:rPr>
              <a:t>💡 核心原则：</a:t>
            </a:r>
            <a:r>
              <a:rPr lang="en-US" b="false" i="false" strike="noStrike" u="none" sz="1400">
                <a:solidFill>
                  <a:srgbClr val="4B5563"/>
                </a:solidFill>
                <a:latin typeface="Noto Sans SC"/>
                <a:ea typeface="Noto Sans SC"/>
                <a:cs typeface="Noto Sans SC"/>
                <a:sym typeface="Noto Sans SC"/>
              </a:rPr>
              <a:t>以“共情”为起点，用“具体”的行动替代“空洞”的安慰，让心理护理既有专业支撑，又有温暖的人文温度。</a:t>
            </a:r>
            <a:endParaRPr lang="en-US" sz="1100"/>
          </a:p>
        </p:txBody>
      </p:sp>
    </p:spTree>
  </p:cSld>
  <p:clrMapOvr>
    <a:masterClrMapping/>
  </p:clrMapOvr>
</p:sld>
</file>

<file path=ppt/slides/slide75.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任务工单参考答案</a:t>
            </a:r>
            <a:endParaRPr lang="en-US" sz="1100"/>
          </a:p>
        </p:txBody>
      </p:sp>
      <p:sp>
        <p:nvSpPr>
          <p:cNvPr name="AutoShape 4" id="4"/>
          <p:cNvSpPr/>
          <p:nvPr/>
        </p:nvSpPr>
        <p:spPr>
          <a:xfrm rot="0" flipH="false" flipV="false">
            <a:off x="762000" y="1778000"/>
            <a:ext cx="5207000" cy="1968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32000"/>
            <a:ext cx="406400" cy="406400"/>
          </a:xfrm>
          <a:prstGeom prst="rect">
            <a:avLst/>
          </a:prstGeom>
        </p:spPr>
      </p:pic>
      <p:sp>
        <p:nvSpPr>
          <p:cNvPr name="AutoShape 6" id="6"/>
          <p:cNvSpPr/>
          <p:nvPr/>
        </p:nvSpPr>
        <p:spPr>
          <a:xfrm rot="0" flipH="false" flipV="false">
            <a:off x="1524000" y="2032000"/>
            <a:ext cx="431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情绪管理训练</a:t>
            </a:r>
            <a:endParaRPr lang="en-US" sz="1100"/>
          </a:p>
        </p:txBody>
      </p:sp>
      <p:sp>
        <p:nvSpPr>
          <p:cNvPr name="AutoShape 7" id="7"/>
          <p:cNvSpPr/>
          <p:nvPr/>
        </p:nvSpPr>
        <p:spPr>
          <a:xfrm rot="0" flipH="false" flipV="false">
            <a:off x="1016000" y="25400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教授深呼吸、冥想等简易放松技巧，帮助李大爷在感到愤怒或烦躁时，通过自我调节快速平复情绪，建立起基础的情绪缓冲机制。</a:t>
            </a:r>
            <a:endParaRPr lang="en-US" sz="1100"/>
          </a:p>
        </p:txBody>
      </p:sp>
      <p:sp>
        <p:nvSpPr>
          <p:cNvPr name="AutoShape 8" id="8"/>
          <p:cNvSpPr/>
          <p:nvPr/>
        </p:nvSpPr>
        <p:spPr>
          <a:xfrm rot="0" flipH="false" flipV="false">
            <a:off x="6223000" y="1778000"/>
            <a:ext cx="5207000" cy="1968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77000" y="2032000"/>
            <a:ext cx="406400" cy="406400"/>
          </a:xfrm>
          <a:prstGeom prst="rect">
            <a:avLst/>
          </a:prstGeom>
        </p:spPr>
      </p:pic>
      <p:sp>
        <p:nvSpPr>
          <p:cNvPr name="AutoShape 10" id="10"/>
          <p:cNvSpPr/>
          <p:nvPr/>
        </p:nvSpPr>
        <p:spPr>
          <a:xfrm rot="0" flipH="false" flipV="false">
            <a:off x="6985000" y="2032000"/>
            <a:ext cx="431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认知行为干预</a:t>
            </a:r>
            <a:endParaRPr lang="en-US" sz="1100"/>
          </a:p>
        </p:txBody>
      </p:sp>
      <p:sp>
        <p:nvSpPr>
          <p:cNvPr name="AutoShape 11" id="11"/>
          <p:cNvSpPr/>
          <p:nvPr/>
        </p:nvSpPr>
        <p:spPr>
          <a:xfrm rot="0" flipH="false" flipV="false">
            <a:off x="6477000" y="25400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通过沟通引导其认识到“发火”对血压控制及心脑血管健康的直接危害，帮助他建立对情绪后果的清晰认知，主动选择更平和的处理方式。</a:t>
            </a:r>
            <a:endParaRPr lang="en-US" sz="1100"/>
          </a:p>
        </p:txBody>
      </p:sp>
      <p:sp>
        <p:nvSpPr>
          <p:cNvPr name="AutoShape 12" id="12"/>
          <p:cNvSpPr/>
          <p:nvPr/>
        </p:nvSpPr>
        <p:spPr>
          <a:xfrm rot="0" flipH="false" flipV="false">
            <a:off x="762000" y="4127500"/>
            <a:ext cx="5207000" cy="1968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381500"/>
            <a:ext cx="406400" cy="406400"/>
          </a:xfrm>
          <a:prstGeom prst="rect">
            <a:avLst/>
          </a:prstGeom>
        </p:spPr>
      </p:pic>
      <p:sp>
        <p:nvSpPr>
          <p:cNvPr name="AutoShape 14" id="14"/>
          <p:cNvSpPr/>
          <p:nvPr/>
        </p:nvSpPr>
        <p:spPr>
          <a:xfrm rot="0" flipH="false" flipV="false">
            <a:off x="1524000" y="4381500"/>
            <a:ext cx="431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培养耐心爱好</a:t>
            </a:r>
            <a:endParaRPr lang="en-US" sz="1100"/>
          </a:p>
        </p:txBody>
      </p:sp>
      <p:sp>
        <p:nvSpPr>
          <p:cNvPr name="AutoShape 15" id="15"/>
          <p:cNvSpPr/>
          <p:nvPr/>
        </p:nvSpPr>
        <p:spPr>
          <a:xfrm rot="0" flipH="false" flipV="false">
            <a:off x="1016000" y="48895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鼓励参与钓鱼、书法、养花等需要静心与专注的慢节奏活动，在长期的兴趣沉浸中磨练心性、缓解焦虑，潜移默化地改善急躁的性格特质。</a:t>
            </a:r>
            <a:endParaRPr lang="en-US" sz="1100"/>
          </a:p>
        </p:txBody>
      </p:sp>
      <p:sp>
        <p:nvSpPr>
          <p:cNvPr name="AutoShape 16" id="16"/>
          <p:cNvSpPr/>
          <p:nvPr/>
        </p:nvSpPr>
        <p:spPr>
          <a:xfrm rot="0" flipH="false" flipV="false">
            <a:off x="6223000" y="4127500"/>
            <a:ext cx="5207000" cy="1968500"/>
          </a:xfrm>
          <a:prstGeom prst="roundRect">
            <a:avLst>
              <a:gd name="adj" fmla="val 0"/>
            </a:avLst>
          </a:prstGeom>
          <a:solidFill>
            <a:srgbClr val="FFF7ED">
              <a:alpha val="8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477000" y="4381500"/>
            <a:ext cx="406400" cy="406400"/>
          </a:xfrm>
          <a:prstGeom prst="rect">
            <a:avLst/>
          </a:prstGeom>
        </p:spPr>
      </p:pic>
      <p:sp>
        <p:nvSpPr>
          <p:cNvPr name="AutoShape 18" id="18"/>
          <p:cNvSpPr/>
          <p:nvPr/>
        </p:nvSpPr>
        <p:spPr>
          <a:xfrm rot="0" flipH="false" flipV="false">
            <a:off x="6985000" y="4381500"/>
            <a:ext cx="4318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家庭支持体系</a:t>
            </a:r>
            <a:endParaRPr lang="en-US" sz="1100"/>
          </a:p>
        </p:txBody>
      </p:sp>
      <p:sp>
        <p:nvSpPr>
          <p:cNvPr name="AutoShape 19" id="19"/>
          <p:cNvSpPr/>
          <p:nvPr/>
        </p:nvSpPr>
        <p:spPr>
          <a:xfrm rot="0" flipH="false" flipV="false">
            <a:off x="6477000" y="48895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与家属深度沟通，建议家人在日常生活中多给予包容、理解与关爱，尽量避免言语或行为上的刺激，营造和谐温暖的家庭氛围作为情绪后盾。</a:t>
            </a:r>
            <a:endParaRPr lang="en-US" sz="1100"/>
          </a:p>
        </p:txBody>
      </p:sp>
    </p:spTree>
  </p:cSld>
  <p:clrMapOvr>
    <a:masterClrMapping/>
  </p:clrMapOvr>
</p:sld>
</file>

<file path=ppt/slides/slide76.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任务2：老年冠心病心理护理</a:t>
            </a:r>
            <a:endParaRPr lang="en-US" sz="1100"/>
          </a:p>
        </p:txBody>
      </p:sp>
      <p:sp>
        <p:nvSpPr>
          <p:cNvPr name="AutoShape 4" id="4"/>
          <p:cNvSpPr/>
          <p:nvPr/>
        </p:nvSpPr>
        <p:spPr>
          <a:xfrm rot="0" flipH="false" flipV="false">
            <a:off x="762000" y="1587500"/>
            <a:ext cx="10668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600">
                <a:solidFill>
                  <a:srgbClr val="4B5563"/>
                </a:solidFill>
                <a:latin typeface="Noto Sans SC"/>
                <a:ea typeface="Noto Sans SC"/>
                <a:cs typeface="Noto Sans SC"/>
                <a:sym typeface="Noto Sans SC"/>
              </a:rPr>
              <a:t>“心碎”并非只是文学的隐喻，更是老年冠心病患者真实的身心体验。心理状态直接影响病情发展与康复质量，用心的陪伴与专业的疏导，是为患者筑起的温暖防线，帮助他们走出阴霾，重获心安。</a:t>
            </a:r>
            <a:endParaRPr lang="en-US" sz="1100"/>
          </a:p>
        </p:txBody>
      </p:sp>
      <p:sp>
        <p:nvSpPr>
          <p:cNvPr name="AutoShape 5" id="5"/>
          <p:cNvSpPr/>
          <p:nvPr/>
        </p:nvSpPr>
        <p:spPr>
          <a:xfrm rot="0" flipH="false" flipV="false">
            <a:off x="762000" y="3111500"/>
            <a:ext cx="3429000" cy="2921000"/>
          </a:xfrm>
          <a:prstGeom prst="roundRect">
            <a:avLst>
              <a:gd name="adj" fmla="val 0"/>
            </a:avLst>
          </a:prstGeom>
          <a:solidFill>
            <a:srgbClr val="FFF7ED">
              <a:alpha val="7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3365500"/>
            <a:ext cx="406400" cy="406400"/>
          </a:xfrm>
          <a:prstGeom prst="rect">
            <a:avLst/>
          </a:prstGeom>
        </p:spPr>
      </p:pic>
      <p:sp>
        <p:nvSpPr>
          <p:cNvPr name="AutoShape 7" id="7"/>
          <p:cNvSpPr/>
          <p:nvPr/>
        </p:nvSpPr>
        <p:spPr>
          <a:xfrm rot="0" flipH="false" flipV="false">
            <a:off x="1524000" y="3365500"/>
            <a:ext cx="2667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认知共情 · 倾听</a:t>
            </a:r>
            <a:endParaRPr lang="en-US" sz="1100"/>
          </a:p>
        </p:txBody>
      </p:sp>
      <p:sp>
        <p:nvSpPr>
          <p:cNvPr name="AutoShape 8" id="8"/>
          <p:cNvSpPr/>
          <p:nvPr/>
        </p:nvSpPr>
        <p:spPr>
          <a:xfrm rot="0" flipH="false" flipV="false">
            <a:off x="1016000" y="4000500"/>
            <a:ext cx="29210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alpha val="85098"/>
                  </a:srgbClr>
                </a:solidFill>
                <a:latin typeface="Noto Sans SC"/>
                <a:ea typeface="Noto Sans SC"/>
                <a:cs typeface="Noto Sans SC"/>
                <a:sym typeface="Noto Sans SC"/>
              </a:rPr>
              <a:t>老年人因疾病易产生焦虑、无助与沉默。我们需放下专业的“距离感”，以共情之心读懂他们的不安，用耐心的倾听打破隔阂，建立彼此信任的疗愈关系，让患者感受到被理解的温暖。</a:t>
            </a:r>
            <a:endParaRPr lang="en-US" sz="1100"/>
          </a:p>
        </p:txBody>
      </p:sp>
      <p:sp>
        <p:nvSpPr>
          <p:cNvPr name="AutoShape 9" id="9"/>
          <p:cNvSpPr/>
          <p:nvPr/>
        </p:nvSpPr>
        <p:spPr>
          <a:xfrm rot="0" flipH="false" flipV="false">
            <a:off x="4381500" y="3111500"/>
            <a:ext cx="3429000" cy="2921000"/>
          </a:xfrm>
          <a:prstGeom prst="roundRect">
            <a:avLst>
              <a:gd name="adj" fmla="val 0"/>
            </a:avLst>
          </a:prstGeom>
          <a:solidFill>
            <a:srgbClr val="FFF7ED">
              <a:alpha val="7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35500" y="3365500"/>
            <a:ext cx="406400" cy="406400"/>
          </a:xfrm>
          <a:prstGeom prst="rect">
            <a:avLst/>
          </a:prstGeom>
        </p:spPr>
      </p:pic>
      <p:sp>
        <p:nvSpPr>
          <p:cNvPr name="AutoShape 11" id="11"/>
          <p:cNvSpPr/>
          <p:nvPr/>
        </p:nvSpPr>
        <p:spPr>
          <a:xfrm rot="0" flipH="false" flipV="false">
            <a:off x="5143500" y="3365500"/>
            <a:ext cx="2667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情绪疏导 · 解忧</a:t>
            </a:r>
            <a:endParaRPr lang="en-US" sz="1100"/>
          </a:p>
        </p:txBody>
      </p:sp>
      <p:sp>
        <p:nvSpPr>
          <p:cNvPr name="AutoShape 12" id="12"/>
          <p:cNvSpPr/>
          <p:nvPr/>
        </p:nvSpPr>
        <p:spPr>
          <a:xfrm rot="0" flipH="false" flipV="false">
            <a:off x="4635500" y="4000500"/>
            <a:ext cx="29210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alpha val="85098"/>
                  </a:srgbClr>
                </a:solidFill>
                <a:latin typeface="Noto Sans SC"/>
                <a:ea typeface="Noto Sans SC"/>
                <a:cs typeface="Noto Sans SC"/>
                <a:sym typeface="Noto Sans SC"/>
              </a:rPr>
              <a:t>焦虑与抑郁会加重心脏负担。通过深呼吸训练、温和的心理暗示或怀旧回忆疗法，帮助患者释放负面情绪，平复交感神经兴奋，让情绪从“负担”转变为康复的助力，守护心脏稳定。</a:t>
            </a:r>
            <a:endParaRPr lang="en-US" sz="1100"/>
          </a:p>
        </p:txBody>
      </p:sp>
      <p:sp>
        <p:nvSpPr>
          <p:cNvPr name="AutoShape 13" id="13"/>
          <p:cNvSpPr/>
          <p:nvPr/>
        </p:nvSpPr>
        <p:spPr>
          <a:xfrm rot="0" flipH="false" flipV="false">
            <a:off x="8001000" y="3111500"/>
            <a:ext cx="3429000" cy="2921000"/>
          </a:xfrm>
          <a:prstGeom prst="roundRect">
            <a:avLst>
              <a:gd name="adj" fmla="val 0"/>
            </a:avLst>
          </a:prstGeom>
          <a:solidFill>
            <a:srgbClr val="FFF7ED">
              <a:alpha val="7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55000" y="3365500"/>
            <a:ext cx="406400" cy="406400"/>
          </a:xfrm>
          <a:prstGeom prst="rect">
            <a:avLst/>
          </a:prstGeom>
        </p:spPr>
      </p:pic>
      <p:sp>
        <p:nvSpPr>
          <p:cNvPr name="AutoShape 15" id="15"/>
          <p:cNvSpPr/>
          <p:nvPr/>
        </p:nvSpPr>
        <p:spPr>
          <a:xfrm rot="0" flipH="false" flipV="false">
            <a:off x="8763000" y="3365500"/>
            <a:ext cx="2667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社会支持 · 陪伴</a:t>
            </a:r>
            <a:endParaRPr lang="en-US" sz="1100"/>
          </a:p>
        </p:txBody>
      </p:sp>
      <p:sp>
        <p:nvSpPr>
          <p:cNvPr name="AutoShape 16" id="16"/>
          <p:cNvSpPr/>
          <p:nvPr/>
        </p:nvSpPr>
        <p:spPr>
          <a:xfrm rot="0" flipH="false" flipV="false">
            <a:off x="8255000" y="4000500"/>
            <a:ext cx="2921000" cy="177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alpha val="85098"/>
                  </a:srgbClr>
                </a:solidFill>
                <a:latin typeface="Noto Sans SC"/>
                <a:ea typeface="Noto Sans SC"/>
                <a:cs typeface="Noto Sans SC"/>
                <a:sym typeface="Noto Sans SC"/>
              </a:rPr>
              <a:t>家庭是患者最坚实的后盾。鼓励子女多陪伴、多交流，避免患者陷入孤独；同时引导患者参与社区社交活动，重拾生活价值感，让爱与温暖成为心功能康复的“营养剂”。</a:t>
            </a:r>
            <a:endParaRPr lang="en-US" sz="1100"/>
          </a:p>
        </p:txBody>
      </p:sp>
    </p:spTree>
  </p:cSld>
  <p:clrMapOvr>
    <a:masterClrMapping/>
  </p:clrMapOvr>
</p:sld>
</file>

<file path=ppt/slides/slide77.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冠心病与心理</a:t>
            </a:r>
            <a:endParaRPr lang="en-US" sz="1100"/>
          </a:p>
        </p:txBody>
      </p:sp>
      <p:pic>
        <p:nvPicPr>
          <p:cNvPr name="Picture 4" id="4"/>
          <p:cNvPicPr>
            <a:picLocks noChangeAspect="true"/>
          </p:cNvPicPr>
          <p:nvPr/>
        </p:nvPicPr>
        <p:blipFill>
          <a:blip r:embed="rId3"/>
          <a:srcRect l="0" r="0" t="78" b="78"/>
          <a:stretch>
            <a:fillRect/>
          </a:stretch>
        </p:blipFill>
        <p:spPr>
          <a:xfrm rot="0" flipH="false" flipV="false">
            <a:off x="762000" y="1651000"/>
            <a:ext cx="4064000" cy="2705100"/>
          </a:xfrm>
          <a:prstGeom prst="roundRect">
            <a:avLst>
              <a:gd name="adj" fmla="val 5633"/>
            </a:avLst>
          </a:prstGeom>
          <a:noFill/>
          <a:ln w="25400" cmpd="sng" cap="flat">
            <a:noFill/>
            <a:prstDash val="solid"/>
            <a:round/>
          </a:ln>
          <a:effectLst>
            <a:outerShdw dir="2700000" dist="76200" blurRad="203200" algn="tl" rotWithShape="false">
              <a:srgbClr val="000000">
                <a:alpha val="8000"/>
              </a:srgbClr>
            </a:outerShdw>
          </a:effectLst>
        </p:spPr>
      </p:pic>
      <p:sp>
        <p:nvSpPr>
          <p:cNvPr name="AutoShape 5" id="5"/>
          <p:cNvSpPr/>
          <p:nvPr/>
        </p:nvSpPr>
        <p:spPr>
          <a:xfrm rot="0" flipH="false" flipV="false">
            <a:off x="762000" y="4762500"/>
            <a:ext cx="40640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true" strike="noStrike" u="none" sz="1400">
                <a:solidFill>
                  <a:srgbClr val="4B5563"/>
                </a:solidFill>
                <a:latin typeface="Noto Sans SC"/>
                <a:ea typeface="Noto Sans SC"/>
                <a:cs typeface="Noto Sans SC"/>
                <a:sym typeface="Noto Sans SC"/>
              </a:rPr>
              <a:t>“心脏康复不仅仅是血管的疏通，更是心灵的抚慰。忽视心理因素的干预，就像给受伤的树浇水却忘记了滋养它的根。”</a:t>
            </a:r>
            <a:endParaRPr lang="en-US" sz="1100"/>
          </a:p>
        </p:txBody>
      </p:sp>
      <p:sp>
        <p:nvSpPr>
          <p:cNvPr name="AutoShape 6" id="6"/>
          <p:cNvSpPr/>
          <p:nvPr/>
        </p:nvSpPr>
        <p:spPr>
          <a:xfrm rot="0" flipH="false" flipV="false">
            <a:off x="5334000" y="1651000"/>
            <a:ext cx="6096000" cy="1714500"/>
          </a:xfrm>
          <a:prstGeom prst="roundRect">
            <a:avLst>
              <a:gd name="adj" fmla="val 0"/>
            </a:avLst>
          </a:prstGeom>
          <a:solidFill>
            <a:srgbClr val="FFF7ED">
              <a:alpha val="7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5588000" y="1841500"/>
            <a:ext cx="5588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典型情境：覃爷爷的康复困境</a:t>
            </a:r>
            <a:endParaRPr lang="en-US" sz="1100"/>
          </a:p>
        </p:txBody>
      </p:sp>
      <p:sp>
        <p:nvSpPr>
          <p:cNvPr name="AutoShape 8" id="8"/>
          <p:cNvSpPr/>
          <p:nvPr/>
        </p:nvSpPr>
        <p:spPr>
          <a:xfrm rot="0" flipH="false" flipV="false">
            <a:off x="5588000" y="2286000"/>
            <a:ext cx="558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66岁的覃爷爷心梗后病情稳定，但总感胸闷气短，对医嘱半信半疑，频繁呼叫护士寻求确认。因对复发的恐惧，他拒绝下床活动，陷入了“焦虑-躯体不适-更焦虑”的恶性循环，这正是冠心病患者常见的心理应激反应。</a:t>
            </a:r>
            <a:endParaRPr lang="en-US" sz="1100"/>
          </a:p>
        </p:txBody>
      </p:sp>
      <p:sp>
        <p:nvSpPr>
          <p:cNvPr name="AutoShape 9" id="9"/>
          <p:cNvSpPr/>
          <p:nvPr/>
        </p:nvSpPr>
        <p:spPr>
          <a:xfrm rot="0" flipH="false" flipV="false">
            <a:off x="5334000" y="3683000"/>
            <a:ext cx="1943100" cy="23495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524500" y="3873500"/>
            <a:ext cx="304800" cy="304800"/>
          </a:xfrm>
          <a:prstGeom prst="rect">
            <a:avLst/>
          </a:prstGeom>
        </p:spPr>
      </p:pic>
      <p:sp>
        <p:nvSpPr>
          <p:cNvPr name="AutoShape 11" id="11"/>
          <p:cNvSpPr/>
          <p:nvPr/>
        </p:nvSpPr>
        <p:spPr>
          <a:xfrm rot="0" flipH="false" flipV="false">
            <a:off x="5905500" y="3873500"/>
            <a:ext cx="1397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应激因素</a:t>
            </a:r>
            <a:endParaRPr lang="en-US" sz="1100"/>
          </a:p>
        </p:txBody>
      </p:sp>
      <p:sp>
        <p:nvSpPr>
          <p:cNvPr name="AutoShape 12" id="12"/>
          <p:cNvSpPr/>
          <p:nvPr/>
        </p:nvSpPr>
        <p:spPr>
          <a:xfrm rot="0" flipH="false" flipV="false">
            <a:off x="5461000" y="4381500"/>
            <a:ext cx="16891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社会经济落差、婚姻矛盾或亲友离世等突发变故，会引发强烈的心理应激，直接诱发心血管事件或加重病情，是冠心病的重要外部诱因。</a:t>
            </a:r>
            <a:endParaRPr lang="en-US" sz="1100"/>
          </a:p>
        </p:txBody>
      </p:sp>
      <p:sp>
        <p:nvSpPr>
          <p:cNvPr name="AutoShape 13" id="13"/>
          <p:cNvSpPr/>
          <p:nvPr/>
        </p:nvSpPr>
        <p:spPr>
          <a:xfrm rot="0" flipH="false" flipV="false">
            <a:off x="7404100" y="3683000"/>
            <a:ext cx="1943100" cy="23495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7594600" y="3873500"/>
            <a:ext cx="304800" cy="304800"/>
          </a:xfrm>
          <a:prstGeom prst="rect">
            <a:avLst/>
          </a:prstGeom>
        </p:spPr>
      </p:pic>
      <p:sp>
        <p:nvSpPr>
          <p:cNvPr name="AutoShape 15" id="15"/>
          <p:cNvSpPr/>
          <p:nvPr/>
        </p:nvSpPr>
        <p:spPr>
          <a:xfrm rot="0" flipH="false" flipV="false">
            <a:off x="7975600" y="3873500"/>
            <a:ext cx="1397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个性心理</a:t>
            </a:r>
            <a:endParaRPr lang="en-US" sz="1100"/>
          </a:p>
        </p:txBody>
      </p:sp>
      <p:sp>
        <p:nvSpPr>
          <p:cNvPr name="AutoShape 16" id="16"/>
          <p:cNvSpPr/>
          <p:nvPr/>
        </p:nvSpPr>
        <p:spPr>
          <a:xfrm rot="0" flipH="false" flipV="false">
            <a:off x="7531100" y="4381500"/>
            <a:ext cx="16891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A型行为（急躁、好胜、缺乏耐心）是冠心病的独立危险因素。长期的情绪压抑与持续紧张，会导致交感神经兴奋，加重心脏负荷。</a:t>
            </a:r>
            <a:endParaRPr lang="en-US" sz="1100"/>
          </a:p>
        </p:txBody>
      </p:sp>
      <p:sp>
        <p:nvSpPr>
          <p:cNvPr name="AutoShape 17" id="17"/>
          <p:cNvSpPr/>
          <p:nvPr/>
        </p:nvSpPr>
        <p:spPr>
          <a:xfrm rot="0" flipH="false" flipV="false">
            <a:off x="9486900" y="3683000"/>
            <a:ext cx="1943100" cy="23495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8" id="18"/>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9677400" y="3873500"/>
            <a:ext cx="304800" cy="304800"/>
          </a:xfrm>
          <a:prstGeom prst="rect">
            <a:avLst/>
          </a:prstGeom>
        </p:spPr>
      </p:pic>
      <p:sp>
        <p:nvSpPr>
          <p:cNvPr name="AutoShape 19" id="19"/>
          <p:cNvSpPr/>
          <p:nvPr/>
        </p:nvSpPr>
        <p:spPr>
          <a:xfrm rot="0" flipH="false" flipV="false">
            <a:off x="10058400" y="3873500"/>
            <a:ext cx="1397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情绪障碍</a:t>
            </a:r>
            <a:endParaRPr lang="en-US" sz="1100"/>
          </a:p>
        </p:txBody>
      </p:sp>
      <p:sp>
        <p:nvSpPr>
          <p:cNvPr name="AutoShape 20" id="20"/>
          <p:cNvSpPr/>
          <p:nvPr/>
        </p:nvSpPr>
        <p:spPr>
          <a:xfrm rot="0" flipH="false" flipV="false">
            <a:off x="9613900" y="4381500"/>
            <a:ext cx="16891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焦虑、恐惧与抑郁是康复的“隐形阻力”。负面情绪会引发躯体化症状，不仅降低生活质量，还会增加心血管事件的再发风险。</a:t>
            </a:r>
            <a:endParaRPr lang="en-US" sz="1100"/>
          </a:p>
        </p:txBody>
      </p:sp>
    </p:spTree>
  </p:cSld>
  <p:clrMapOvr>
    <a:masterClrMapping/>
  </p:clrMapOvr>
</p:sld>
</file>

<file path=ppt/slides/slide78.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呵护心脏，从“心”开始：心理护理策略</a:t>
            </a:r>
            <a:endParaRPr lang="en-US" sz="1100"/>
          </a:p>
        </p:txBody>
      </p:sp>
      <p:sp>
        <p:nvSpPr>
          <p:cNvPr name="AutoShape 4" id="4"/>
          <p:cNvSpPr/>
          <p:nvPr/>
        </p:nvSpPr>
        <p:spPr>
          <a:xfrm rot="0" flipH="false" flipV="false">
            <a:off x="762000" y="1778000"/>
            <a:ext cx="3429000" cy="20320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32000"/>
            <a:ext cx="304800" cy="304800"/>
          </a:xfrm>
          <a:prstGeom prst="rect">
            <a:avLst/>
          </a:prstGeom>
        </p:spPr>
      </p:pic>
      <p:sp>
        <p:nvSpPr>
          <p:cNvPr name="AutoShape 6" id="6"/>
          <p:cNvSpPr/>
          <p:nvPr/>
        </p:nvSpPr>
        <p:spPr>
          <a:xfrm rot="0" flipH="false" flipV="false">
            <a:off x="1397000" y="2006600"/>
            <a:ext cx="2667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整合A型行为模式</a:t>
            </a:r>
            <a:endParaRPr lang="en-US" sz="1100"/>
          </a:p>
        </p:txBody>
      </p:sp>
      <p:sp>
        <p:nvSpPr>
          <p:cNvPr name="AutoShape 7" id="7"/>
          <p:cNvSpPr/>
          <p:nvPr/>
        </p:nvSpPr>
        <p:spPr>
          <a:xfrm rot="0" flipH="false" flipV="false">
            <a:off x="1016000" y="2540000"/>
            <a:ext cx="2921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帮助患者认知A型行为（急躁、好胜）对心脏的危害，通过冥想、正念呼吸等放松训练，重塑平和的处事心态，降低心血管系统的紧张负荷。</a:t>
            </a:r>
            <a:endParaRPr lang="en-US" sz="1100"/>
          </a:p>
        </p:txBody>
      </p:sp>
      <p:sp>
        <p:nvSpPr>
          <p:cNvPr name="AutoShape 8" id="8"/>
          <p:cNvSpPr/>
          <p:nvPr/>
        </p:nvSpPr>
        <p:spPr>
          <a:xfrm rot="0" flipH="false" flipV="false">
            <a:off x="4381500" y="1778000"/>
            <a:ext cx="3429000" cy="20320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35500" y="2032000"/>
            <a:ext cx="304800" cy="304800"/>
          </a:xfrm>
          <a:prstGeom prst="rect">
            <a:avLst/>
          </a:prstGeom>
        </p:spPr>
      </p:pic>
      <p:sp>
        <p:nvSpPr>
          <p:cNvPr name="AutoShape 10" id="10"/>
          <p:cNvSpPr/>
          <p:nvPr/>
        </p:nvSpPr>
        <p:spPr>
          <a:xfrm rot="0" flipH="false" flipV="false">
            <a:off x="5016500" y="2006600"/>
            <a:ext cx="2667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缓解心理应激反应</a:t>
            </a:r>
            <a:endParaRPr lang="en-US" sz="1100"/>
          </a:p>
        </p:txBody>
      </p:sp>
      <p:sp>
        <p:nvSpPr>
          <p:cNvPr name="AutoShape 11" id="11"/>
          <p:cNvSpPr/>
          <p:nvPr/>
        </p:nvSpPr>
        <p:spPr>
          <a:xfrm rot="0" flipH="false" flipV="false">
            <a:off x="4635500" y="2540000"/>
            <a:ext cx="2921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引导患者识别并调节焦虑、抑郁等负性情绪，通过培养园艺、书法等爱好转移注意力，保持心情舒畅，避免情绪剧烈波动诱发心肌缺血。</a:t>
            </a:r>
            <a:endParaRPr lang="en-US" sz="1100"/>
          </a:p>
        </p:txBody>
      </p:sp>
      <p:sp>
        <p:nvSpPr>
          <p:cNvPr name="AutoShape 12" id="12"/>
          <p:cNvSpPr/>
          <p:nvPr/>
        </p:nvSpPr>
        <p:spPr>
          <a:xfrm rot="0" flipH="false" flipV="false">
            <a:off x="8001000" y="1778000"/>
            <a:ext cx="3429000" cy="20320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55000" y="2032000"/>
            <a:ext cx="304800" cy="304800"/>
          </a:xfrm>
          <a:prstGeom prst="rect">
            <a:avLst/>
          </a:prstGeom>
        </p:spPr>
      </p:pic>
      <p:sp>
        <p:nvSpPr>
          <p:cNvPr name="AutoShape 14" id="14"/>
          <p:cNvSpPr/>
          <p:nvPr/>
        </p:nvSpPr>
        <p:spPr>
          <a:xfrm rot="0" flipH="false" flipV="false">
            <a:off x="8636000" y="2006600"/>
            <a:ext cx="2667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构建多维支持网络</a:t>
            </a:r>
            <a:endParaRPr lang="en-US" sz="1100"/>
          </a:p>
        </p:txBody>
      </p:sp>
      <p:sp>
        <p:nvSpPr>
          <p:cNvPr name="AutoShape 15" id="15"/>
          <p:cNvSpPr/>
          <p:nvPr/>
        </p:nvSpPr>
        <p:spPr>
          <a:xfrm rot="0" flipH="false" flipV="false">
            <a:off x="8255000" y="2540000"/>
            <a:ext cx="2921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鼓励家属与亲友给予情感陪伴与生活照料，促进医患之间的有效沟通，同时支持患者参与病友互助小组，在共情中增强康复的信心与动力。</a:t>
            </a:r>
            <a:endParaRPr lang="en-US" sz="1100"/>
          </a:p>
        </p:txBody>
      </p:sp>
      <p:sp>
        <p:nvSpPr>
          <p:cNvPr name="AutoShape 16" id="16"/>
          <p:cNvSpPr/>
          <p:nvPr/>
        </p:nvSpPr>
        <p:spPr>
          <a:xfrm rot="0" flipH="false" flipV="false">
            <a:off x="762000" y="4191000"/>
            <a:ext cx="5270500" cy="19685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1016000" y="4445000"/>
            <a:ext cx="304800" cy="304800"/>
          </a:xfrm>
          <a:prstGeom prst="rect">
            <a:avLst/>
          </a:prstGeom>
        </p:spPr>
      </p:pic>
      <p:sp>
        <p:nvSpPr>
          <p:cNvPr name="AutoShape 18" id="18"/>
          <p:cNvSpPr/>
          <p:nvPr/>
        </p:nvSpPr>
        <p:spPr>
          <a:xfrm rot="0" flipH="false" flipV="false">
            <a:off x="1397000" y="4419600"/>
            <a:ext cx="4445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自我监测与情绪调节</a:t>
            </a:r>
            <a:endParaRPr lang="en-US" sz="1100"/>
          </a:p>
        </p:txBody>
      </p:sp>
      <p:sp>
        <p:nvSpPr>
          <p:cNvPr name="AutoShape 19" id="19"/>
          <p:cNvSpPr/>
          <p:nvPr/>
        </p:nvSpPr>
        <p:spPr>
          <a:xfrm rot="0" flipH="false" flipV="false">
            <a:off x="1016000" y="4953000"/>
            <a:ext cx="47625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教会患者识别心悸、胸闷等身体预警信号，掌握渐进式肌肉放松法。通过写情绪日记来觉察情绪变化，建立“身体-心理”的良性互动机制，实现自我管理。</a:t>
            </a:r>
            <a:endParaRPr lang="en-US" sz="1100"/>
          </a:p>
        </p:txBody>
      </p:sp>
      <p:sp>
        <p:nvSpPr>
          <p:cNvPr name="AutoShape 20" id="20"/>
          <p:cNvSpPr/>
          <p:nvPr/>
        </p:nvSpPr>
        <p:spPr>
          <a:xfrm rot="0" flipH="false" flipV="false">
            <a:off x="6286500" y="4191000"/>
            <a:ext cx="5270500" cy="19685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540500" y="4445000"/>
            <a:ext cx="304800" cy="304800"/>
          </a:xfrm>
          <a:prstGeom prst="rect">
            <a:avLst/>
          </a:prstGeom>
        </p:spPr>
      </p:pic>
      <p:sp>
        <p:nvSpPr>
          <p:cNvPr name="AutoShape 22" id="22"/>
          <p:cNvSpPr/>
          <p:nvPr/>
        </p:nvSpPr>
        <p:spPr>
          <a:xfrm rot="0" flipH="false" flipV="false">
            <a:off x="6921500" y="4419600"/>
            <a:ext cx="4445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身心同治的健康指导</a:t>
            </a:r>
            <a:endParaRPr lang="en-US" sz="1100"/>
          </a:p>
        </p:txBody>
      </p:sp>
      <p:sp>
        <p:nvSpPr>
          <p:cNvPr name="AutoShape 23" id="23"/>
          <p:cNvSpPr/>
          <p:nvPr/>
        </p:nvSpPr>
        <p:spPr>
          <a:xfrm rot="0" flipH="false" flipV="false">
            <a:off x="6540500" y="4953000"/>
            <a:ext cx="47625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将心理护理融入日常健康管理：指导低脂低盐的清淡饮食，推荐散步、八段锦等温和运动；强调遵医嘱服药的重要性，实现生理健康与心理健康的同步提升。</a:t>
            </a:r>
            <a:endParaRPr lang="en-US" sz="1100"/>
          </a:p>
        </p:txBody>
      </p:sp>
    </p:spTree>
  </p:cSld>
  <p:clrMapOvr>
    <a:masterClrMapping/>
  </p:clrMapOvr>
</p:sld>
</file>

<file path=ppt/slides/slide79.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a:t>
            </a:r>
            <a:endParaRPr lang="en-US" sz="1100"/>
          </a:p>
        </p:txBody>
      </p:sp>
      <p:sp>
        <p:nvSpPr>
          <p:cNvPr name="AutoShape 4" id="4"/>
          <p:cNvSpPr/>
          <p:nvPr/>
        </p:nvSpPr>
        <p:spPr>
          <a:xfrm rot="0" flipH="false" flipV="false">
            <a:off x="762000" y="1524000"/>
            <a:ext cx="10668000" cy="1397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714500"/>
            <a:ext cx="10160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800">
                <a:solidFill>
                  <a:srgbClr val="F97316"/>
                </a:solidFill>
                <a:latin typeface="Noto Sans SC"/>
                <a:ea typeface="Noto Sans SC"/>
                <a:cs typeface="Noto Sans SC"/>
                <a:sym typeface="Noto Sans SC"/>
              </a:rPr>
              <a:t>📝 护理情境：</a:t>
            </a:r>
            <a:r>
              <a:rPr lang="en-US" b="false" i="false" strike="noStrike" u="none" sz="1500">
                <a:solidFill>
                  <a:srgbClr val="4B5563"/>
                </a:solidFill>
                <a:latin typeface="Noto Sans SC"/>
                <a:ea typeface="Noto Sans SC"/>
                <a:cs typeface="Noto Sans SC"/>
                <a:sym typeface="Noto Sans SC"/>
              </a:rPr>
              <a:t>66岁的覃爷爷心梗术后出现持续焦虑，对医嘱持怀疑态度，甚至拒绝配合治疗，内心充满对病情复发的恐惧。请围绕“缓解焦虑、重建信任、树立信心”的核心，设计一份兼具专业性与人文关怀的心理护理方案，帮助他走出阴霾。</a:t>
            </a:r>
            <a:endParaRPr lang="en-US" sz="1100"/>
          </a:p>
        </p:txBody>
      </p:sp>
      <p:sp>
        <p:nvSpPr>
          <p:cNvPr name="AutoShape 6" id="6"/>
          <p:cNvSpPr/>
          <p:nvPr/>
        </p:nvSpPr>
        <p:spPr>
          <a:xfrm rot="0" flipH="false" flipV="false">
            <a:off x="762000" y="3302000"/>
            <a:ext cx="3378200" cy="2286000"/>
          </a:xfrm>
          <a:prstGeom prst="roundRect">
            <a:avLst>
              <a:gd name="adj" fmla="val 0"/>
            </a:avLst>
          </a:prstGeom>
          <a:solidFill>
            <a:srgbClr val="FFF7ED">
              <a:alpha val="8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3556000"/>
            <a:ext cx="406400" cy="406400"/>
          </a:xfrm>
          <a:prstGeom prst="rect">
            <a:avLst/>
          </a:prstGeom>
        </p:spPr>
      </p:pic>
      <p:sp>
        <p:nvSpPr>
          <p:cNvPr name="AutoShape 8" id="8"/>
          <p:cNvSpPr/>
          <p:nvPr/>
        </p:nvSpPr>
        <p:spPr>
          <a:xfrm rot="0" flipH="false" flipV="false">
            <a:off x="1524000" y="3581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情绪共情与疏导</a:t>
            </a:r>
            <a:endParaRPr lang="en-US" sz="1100"/>
          </a:p>
        </p:txBody>
      </p:sp>
      <p:sp>
        <p:nvSpPr>
          <p:cNvPr name="AutoShape 9" id="9"/>
          <p:cNvSpPr/>
          <p:nvPr/>
        </p:nvSpPr>
        <p:spPr>
          <a:xfrm rot="0" flipH="false" flipV="false">
            <a:off x="1016000" y="4191000"/>
            <a:ext cx="2870200" cy="1333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6B7280"/>
                </a:solidFill>
                <a:latin typeface="Noto Sans SC"/>
                <a:ea typeface="Noto Sans SC"/>
                <a:cs typeface="Noto Sans SC"/>
                <a:sym typeface="Noto Sans SC"/>
              </a:rPr>
              <a:t>通过倾听建立信任，不否定老人的感受；引入渐进式放松训练和音乐疗法，缓解其躯体焦虑；运用积极心理学技术，引导他关注生活中的正向体验，转移对病情的过度担忧。</a:t>
            </a:r>
            <a:endParaRPr lang="en-US" sz="1100"/>
          </a:p>
        </p:txBody>
      </p:sp>
      <p:sp>
        <p:nvSpPr>
          <p:cNvPr name="AutoShape 10" id="10"/>
          <p:cNvSpPr/>
          <p:nvPr/>
        </p:nvSpPr>
        <p:spPr>
          <a:xfrm rot="0" flipH="false" flipV="false">
            <a:off x="4406900" y="3302000"/>
            <a:ext cx="3378200" cy="2286000"/>
          </a:xfrm>
          <a:prstGeom prst="roundRect">
            <a:avLst>
              <a:gd name="adj" fmla="val 0"/>
            </a:avLst>
          </a:prstGeom>
          <a:solidFill>
            <a:srgbClr val="FFF7ED">
              <a:alpha val="8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3556000"/>
            <a:ext cx="406400" cy="406400"/>
          </a:xfrm>
          <a:prstGeom prst="rect">
            <a:avLst/>
          </a:prstGeom>
        </p:spPr>
      </p:pic>
      <p:sp>
        <p:nvSpPr>
          <p:cNvPr name="AutoShape 12" id="12"/>
          <p:cNvSpPr/>
          <p:nvPr/>
        </p:nvSpPr>
        <p:spPr>
          <a:xfrm rot="0" flipH="false" flipV="false">
            <a:off x="5168900" y="3581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认知重建与教育</a:t>
            </a:r>
            <a:endParaRPr lang="en-US" sz="1100"/>
          </a:p>
        </p:txBody>
      </p:sp>
      <p:sp>
        <p:nvSpPr>
          <p:cNvPr name="AutoShape 13" id="13"/>
          <p:cNvSpPr/>
          <p:nvPr/>
        </p:nvSpPr>
        <p:spPr>
          <a:xfrm rot="0" flipH="false" flipV="false">
            <a:off x="4660900" y="4191000"/>
            <a:ext cx="2870200" cy="1333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6B7280"/>
                </a:solidFill>
                <a:latin typeface="Noto Sans SC"/>
                <a:ea typeface="Noto Sans SC"/>
                <a:cs typeface="Noto Sans SC"/>
                <a:sym typeface="Noto Sans SC"/>
              </a:rPr>
              <a:t>用通俗的语言讲解心梗康复的科学知识，纠正“绝症”等认知偏差；分享同龄人的康复成功案例，打破“无法恢复”的负性预期；通过答疑解惑，消除他对治疗方案的疑虑，重建对医疗的信任。</a:t>
            </a:r>
            <a:endParaRPr lang="en-US" sz="1100"/>
          </a:p>
        </p:txBody>
      </p:sp>
      <p:sp>
        <p:nvSpPr>
          <p:cNvPr name="AutoShape 14" id="14"/>
          <p:cNvSpPr/>
          <p:nvPr/>
        </p:nvSpPr>
        <p:spPr>
          <a:xfrm rot="0" flipH="false" flipV="false">
            <a:off x="8051800" y="3302000"/>
            <a:ext cx="3378200" cy="2286000"/>
          </a:xfrm>
          <a:prstGeom prst="roundRect">
            <a:avLst>
              <a:gd name="adj" fmla="val 0"/>
            </a:avLst>
          </a:prstGeom>
          <a:solidFill>
            <a:srgbClr val="FFF7ED">
              <a:alpha val="8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3556000"/>
            <a:ext cx="406400" cy="406400"/>
          </a:xfrm>
          <a:prstGeom prst="rect">
            <a:avLst/>
          </a:prstGeom>
        </p:spPr>
      </p:pic>
      <p:sp>
        <p:nvSpPr>
          <p:cNvPr name="AutoShape 16" id="16"/>
          <p:cNvSpPr/>
          <p:nvPr/>
        </p:nvSpPr>
        <p:spPr>
          <a:xfrm rot="0" flipH="false" flipV="false">
            <a:off x="8813800" y="35814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尊重与自我赋能</a:t>
            </a:r>
            <a:endParaRPr lang="en-US" sz="1100"/>
          </a:p>
        </p:txBody>
      </p:sp>
      <p:sp>
        <p:nvSpPr>
          <p:cNvPr name="AutoShape 17" id="17"/>
          <p:cNvSpPr/>
          <p:nvPr/>
        </p:nvSpPr>
        <p:spPr>
          <a:xfrm rot="0" flipH="false" flipV="false">
            <a:off x="8305800" y="4191000"/>
            <a:ext cx="2870200" cy="1333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6B7280"/>
                </a:solidFill>
                <a:latin typeface="Noto Sans SC"/>
                <a:ea typeface="Noto Sans SC"/>
                <a:cs typeface="Noto Sans SC"/>
                <a:sym typeface="Noto Sans SC"/>
              </a:rPr>
              <a:t>尊重老人的生活经验与选择，鼓励他参与康复计划的制定；设定可实现的阶段性小目标，每完成一步都给予真诚的肯定与鼓励；引导他发现自身的价值，增强康复的内在动力与掌控感。</a:t>
            </a:r>
            <a:endParaRPr lang="en-US" sz="1100"/>
          </a:p>
        </p:txBody>
      </p:sp>
      <p:sp>
        <p:nvSpPr>
          <p:cNvPr name="AutoShape 18" id="18"/>
          <p:cNvSpPr/>
          <p:nvPr/>
        </p:nvSpPr>
        <p:spPr>
          <a:xfrm rot="0" flipH="false" flipV="false">
            <a:off x="762000" y="5905500"/>
            <a:ext cx="10668000" cy="508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500">
                <a:solidFill>
                  <a:srgbClr val="F97316"/>
                </a:solidFill>
                <a:latin typeface="Noto Sans SC"/>
                <a:ea typeface="Noto Sans SC"/>
                <a:cs typeface="Noto Sans SC"/>
                <a:sym typeface="Noto Sans SC"/>
              </a:rPr>
              <a:t>💡 方案核心：以“接纳、理解、支持”为底色，让覃爷爷在被尊重中找回康复的勇气与希望。</a:t>
            </a:r>
            <a:endParaRPr lang="en-US" sz="1100"/>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什么是老年心理学？</a:t>
            </a:r>
            <a:endParaRPr lang="en-US" sz="1100"/>
          </a:p>
        </p:txBody>
      </p:sp>
      <p:pic>
        <p:nvPicPr>
          <p:cNvPr name="Picture 4" id="4"/>
          <p:cNvPicPr>
            <a:picLocks noChangeAspect="true"/>
          </p:cNvPicPr>
          <p:nvPr/>
        </p:nvPicPr>
        <p:blipFill>
          <a:blip r:embed="rId3"/>
          <a:srcRect l="104" r="104" t="0" b="0"/>
          <a:stretch>
            <a:fillRect/>
          </a:stretch>
        </p:blipFill>
        <p:spPr>
          <a:xfrm rot="0" flipH="false" flipV="false">
            <a:off x="762000" y="1524000"/>
            <a:ext cx="4318000" cy="2882900"/>
          </a:xfrm>
          <a:prstGeom prst="roundRect">
            <a:avLst>
              <a:gd name="adj" fmla="val 5286"/>
            </a:avLst>
          </a:prstGeom>
          <a:noFill/>
          <a:ln w="25400" cmpd="sng" cap="flat">
            <a:noFill/>
            <a:prstDash val="solid"/>
            <a:round/>
          </a:ln>
          <a:effectLst>
            <a:outerShdw dir="2700000" dist="50800" blurRad="127000" algn="tl" rotWithShape="false">
              <a:srgbClr val="000000">
                <a:alpha val="10000"/>
              </a:srgbClr>
            </a:outerShdw>
          </a:effectLst>
        </p:spPr>
      </p:pic>
      <p:sp>
        <p:nvSpPr>
          <p:cNvPr name="AutoShape 5" id="5"/>
          <p:cNvSpPr/>
          <p:nvPr/>
        </p:nvSpPr>
        <p:spPr>
          <a:xfrm rot="0" flipH="false" flipV="false">
            <a:off x="762000" y="4826000"/>
            <a:ext cx="4318000" cy="12700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6" id="6"/>
          <p:cNvSpPr/>
          <p:nvPr/>
        </p:nvSpPr>
        <p:spPr>
          <a:xfrm rot="0" flipH="false" flipV="false">
            <a:off x="889000" y="4978400"/>
            <a:ext cx="4064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F97316"/>
                </a:solidFill>
                <a:latin typeface="Noto Sans SC"/>
                <a:ea typeface="Noto Sans SC"/>
                <a:cs typeface="Noto Sans SC"/>
                <a:sym typeface="Noto Sans SC"/>
              </a:rPr>
              <a:t>🎯 核心研究对象</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聚焦60岁及以上的老年人群体，深入探讨其从健康老化到面临各类身心挑战过程中的心理全貌与发展轨迹。</a:t>
            </a:r>
          </a:p>
        </p:txBody>
      </p:sp>
      <p:sp>
        <p:nvSpPr>
          <p:cNvPr name="AutoShape 7" id="7"/>
          <p:cNvSpPr/>
          <p:nvPr/>
        </p:nvSpPr>
        <p:spPr>
          <a:xfrm rot="0" flipH="false" flipV="false">
            <a:off x="5461000" y="1524000"/>
            <a:ext cx="61595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374151"/>
                </a:solidFill>
                <a:latin typeface="Noto Sans SC"/>
                <a:ea typeface="Noto Sans SC"/>
                <a:cs typeface="Noto Sans SC"/>
                <a:sym typeface="Noto Sans SC"/>
              </a:rPr>
              <a:t>老年心理学是一门研究老年期个体心理特征与发展规律的学科。它不仅关注衰老带来的认知、情绪等内在心理变化，更探索这些变化与生理机能衰退、社会角色转变及环境适应之间的深层联系，为提升老年人生活质量提供科学指引。</a:t>
            </a:r>
            <a:endParaRPr lang="en-US" sz="1100"/>
          </a:p>
        </p:txBody>
      </p:sp>
      <p:cxnSp>
        <p:nvCxnSpPr>
          <p:cNvPr name="Connector 8" id="8"/>
          <p:cNvCxnSpPr/>
          <p:nvPr/>
        </p:nvCxnSpPr>
        <p:spPr>
          <a:xfrm rot="-7088" flipH="false" flipV="false">
            <a:off x="5461007" y="2851150"/>
            <a:ext cx="6159500" cy="12700"/>
          </a:xfrm>
          <a:prstGeom prst="straightConnector1">
            <a:avLst/>
          </a:prstGeom>
          <a:solidFill>
            <a:srgbClr val="DEE0E3">
              <a:alpha val="100000"/>
            </a:srgbClr>
          </a:solidFill>
          <a:ln w="12700" cmpd="sng" cap="flat">
            <a:solidFill>
              <a:srgbClr val="F97316">
                <a:alpha val="20000"/>
              </a:srgbClr>
            </a:solidFill>
            <a:prstDash val="solid"/>
            <a:round/>
            <a:headEnd type="none" w="med" len="med"/>
            <a:tailEnd type="none" w="med" len="med"/>
          </a:ln>
        </p:spPr>
      </p:cxnSp>
      <p:sp>
        <p:nvSpPr>
          <p:cNvPr name="AutoShape 9" id="9"/>
          <p:cNvSpPr/>
          <p:nvPr/>
        </p:nvSpPr>
        <p:spPr>
          <a:xfrm rot="0" flipH="false" flipV="false">
            <a:off x="5461000" y="3111500"/>
            <a:ext cx="2984500" cy="1460500"/>
          </a:xfrm>
          <a:prstGeom prst="roundRect">
            <a:avLst>
              <a:gd name="adj" fmla="val 0"/>
            </a:avLst>
          </a:prstGeom>
          <a:solidFill>
            <a:srgbClr val="FFFFFF">
              <a:alpha val="60000"/>
            </a:srgbClr>
          </a:solidFill>
          <a:ln w="12700" cmpd="sng" cap="flat">
            <a:solidFill>
              <a:srgbClr val="E5E7EB">
                <a:alpha val="10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651500" y="3302000"/>
            <a:ext cx="304800" cy="304800"/>
          </a:xfrm>
          <a:prstGeom prst="rect">
            <a:avLst/>
          </a:prstGeom>
        </p:spPr>
      </p:pic>
      <p:sp>
        <p:nvSpPr>
          <p:cNvPr name="AutoShape 11" id="11"/>
          <p:cNvSpPr/>
          <p:nvPr/>
        </p:nvSpPr>
        <p:spPr>
          <a:xfrm rot="0" flipH="false" flipV="false">
            <a:off x="6032500" y="3302000"/>
            <a:ext cx="2286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认知功能的变迁</a:t>
            </a:r>
            <a:endParaRPr lang="en-US" sz="1100"/>
          </a:p>
        </p:txBody>
      </p:sp>
      <p:sp>
        <p:nvSpPr>
          <p:cNvPr name="AutoShape 12" id="12"/>
          <p:cNvSpPr/>
          <p:nvPr/>
        </p:nvSpPr>
        <p:spPr>
          <a:xfrm rot="0" flipH="false" flipV="false">
            <a:off x="5651500" y="3708400"/>
            <a:ext cx="2603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200">
                <a:solidFill>
                  <a:srgbClr val="6B7280"/>
                </a:solidFill>
                <a:latin typeface="Noto Sans SC"/>
                <a:ea typeface="Noto Sans SC"/>
                <a:cs typeface="Noto Sans SC"/>
                <a:sym typeface="Noto Sans SC"/>
              </a:rPr>
              <a:t>解析感知觉、记忆、思维与智力随增龄的变化规律，探寻延缓认知衰退的有效路径。</a:t>
            </a:r>
            <a:endParaRPr lang="en-US" sz="1100"/>
          </a:p>
        </p:txBody>
      </p:sp>
      <p:sp>
        <p:nvSpPr>
          <p:cNvPr name="AutoShape 13" id="13"/>
          <p:cNvSpPr/>
          <p:nvPr/>
        </p:nvSpPr>
        <p:spPr>
          <a:xfrm rot="0" flipH="false" flipV="false">
            <a:off x="8636000" y="3111500"/>
            <a:ext cx="2984500" cy="1460500"/>
          </a:xfrm>
          <a:prstGeom prst="roundRect">
            <a:avLst>
              <a:gd name="adj" fmla="val 0"/>
            </a:avLst>
          </a:prstGeom>
          <a:solidFill>
            <a:srgbClr val="FFFFFF">
              <a:alpha val="60000"/>
            </a:srgbClr>
          </a:solidFill>
          <a:ln w="12700" cmpd="sng" cap="flat">
            <a:solidFill>
              <a:srgbClr val="E5E7EB">
                <a:alpha val="10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8826500" y="3302000"/>
            <a:ext cx="304800" cy="304800"/>
          </a:xfrm>
          <a:prstGeom prst="rect">
            <a:avLst/>
          </a:prstGeom>
        </p:spPr>
      </p:pic>
      <p:sp>
        <p:nvSpPr>
          <p:cNvPr name="AutoShape 15" id="15"/>
          <p:cNvSpPr/>
          <p:nvPr/>
        </p:nvSpPr>
        <p:spPr>
          <a:xfrm rot="0" flipH="false" flipV="false">
            <a:off x="9207500" y="3302000"/>
            <a:ext cx="2286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情绪与人格演变</a:t>
            </a:r>
            <a:endParaRPr lang="en-US" sz="1100"/>
          </a:p>
        </p:txBody>
      </p:sp>
      <p:sp>
        <p:nvSpPr>
          <p:cNvPr name="AutoShape 16" id="16"/>
          <p:cNvSpPr/>
          <p:nvPr/>
        </p:nvSpPr>
        <p:spPr>
          <a:xfrm rot="0" flipH="false" flipV="false">
            <a:off x="8826500" y="3708400"/>
            <a:ext cx="2603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200">
                <a:solidFill>
                  <a:srgbClr val="6B7280"/>
                </a:solidFill>
                <a:latin typeface="Noto Sans SC"/>
                <a:ea typeface="Noto Sans SC"/>
                <a:cs typeface="Noto Sans SC"/>
                <a:sym typeface="Noto Sans SC"/>
              </a:rPr>
              <a:t>研究老年人情绪情感的稳定性、性格特质的重塑，以及自尊与自我认同感的维护。</a:t>
            </a:r>
            <a:endParaRPr lang="en-US" sz="1100"/>
          </a:p>
        </p:txBody>
      </p:sp>
      <p:sp>
        <p:nvSpPr>
          <p:cNvPr name="AutoShape 17" id="17"/>
          <p:cNvSpPr/>
          <p:nvPr/>
        </p:nvSpPr>
        <p:spPr>
          <a:xfrm rot="0" flipH="false" flipV="false">
            <a:off x="5461000" y="4826000"/>
            <a:ext cx="2984500" cy="1460500"/>
          </a:xfrm>
          <a:prstGeom prst="roundRect">
            <a:avLst>
              <a:gd name="adj" fmla="val 0"/>
            </a:avLst>
          </a:prstGeom>
          <a:solidFill>
            <a:srgbClr val="FFFFFF">
              <a:alpha val="60000"/>
            </a:srgbClr>
          </a:solidFill>
          <a:ln w="12700" cmpd="sng" cap="flat">
            <a:solidFill>
              <a:srgbClr val="E5E7EB">
                <a:alpha val="100000"/>
              </a:srgbClr>
            </a:solidFill>
            <a:prstDash val="solid"/>
            <a:round/>
          </a:ln>
        </p:spPr>
        <p:txBody>
          <a:bodyPr anchor="ctr" rtlCol="false" vert="horz" wrap="square" lIns="63500" rIns="63500" tIns="63500" bIns="63500"/>
          <a:lstStyle/>
          <a:p>
            <a:pPr algn="ctr">
              <a:defRPr/>
            </a:pPr>
            <a:endParaRPr/>
          </a:p>
        </p:txBody>
      </p:sp>
      <p:pic>
        <p:nvPicPr>
          <p:cNvPr name="Picture 18" id="18"/>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5651500" y="5016500"/>
            <a:ext cx="304800" cy="304800"/>
          </a:xfrm>
          <a:prstGeom prst="rect">
            <a:avLst/>
          </a:prstGeom>
        </p:spPr>
      </p:pic>
      <p:sp>
        <p:nvSpPr>
          <p:cNvPr name="AutoShape 19" id="19"/>
          <p:cNvSpPr/>
          <p:nvPr/>
        </p:nvSpPr>
        <p:spPr>
          <a:xfrm rot="0" flipH="false" flipV="false">
            <a:off x="6032500" y="5016500"/>
            <a:ext cx="2286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社会角色的适应</a:t>
            </a:r>
            <a:endParaRPr lang="en-US" sz="1100"/>
          </a:p>
        </p:txBody>
      </p:sp>
      <p:sp>
        <p:nvSpPr>
          <p:cNvPr name="AutoShape 20" id="20"/>
          <p:cNvSpPr/>
          <p:nvPr/>
        </p:nvSpPr>
        <p:spPr>
          <a:xfrm rot="0" flipH="false" flipV="false">
            <a:off x="5651500" y="5422900"/>
            <a:ext cx="2603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200">
                <a:solidFill>
                  <a:srgbClr val="6B7280"/>
                </a:solidFill>
                <a:latin typeface="Noto Sans SC"/>
                <a:ea typeface="Noto Sans SC"/>
                <a:cs typeface="Noto Sans SC"/>
                <a:sym typeface="Noto Sans SC"/>
              </a:rPr>
              <a:t>探讨离退休、家庭结构变化及社会关系网络调整带来的心理适应挑战与应对策略。</a:t>
            </a:r>
            <a:endParaRPr lang="en-US" sz="1100"/>
          </a:p>
        </p:txBody>
      </p:sp>
      <p:sp>
        <p:nvSpPr>
          <p:cNvPr name="AutoShape 21" id="21"/>
          <p:cNvSpPr/>
          <p:nvPr/>
        </p:nvSpPr>
        <p:spPr>
          <a:xfrm rot="0" flipH="false" flipV="false">
            <a:off x="8636000" y="4826000"/>
            <a:ext cx="2984500" cy="1460500"/>
          </a:xfrm>
          <a:prstGeom prst="roundRect">
            <a:avLst>
              <a:gd name="adj" fmla="val 0"/>
            </a:avLst>
          </a:prstGeom>
          <a:solidFill>
            <a:srgbClr val="FFFFFF">
              <a:alpha val="60000"/>
            </a:srgbClr>
          </a:solidFill>
          <a:ln w="12700" cmpd="sng" cap="flat">
            <a:solidFill>
              <a:srgbClr val="E5E7EB">
                <a:alpha val="100000"/>
              </a:srgbClr>
            </a:solidFill>
            <a:prstDash val="solid"/>
            <a:round/>
          </a:ln>
        </p:spPr>
        <p:txBody>
          <a:bodyPr anchor="ctr" rtlCol="false" vert="horz" wrap="square" lIns="63500" rIns="63500" tIns="63500" bIns="63500"/>
          <a:lstStyle/>
          <a:p>
            <a:pPr algn="ctr">
              <a:defRPr/>
            </a:pPr>
            <a:endParaRPr/>
          </a:p>
        </p:txBody>
      </p:sp>
      <p:pic>
        <p:nvPicPr>
          <p:cNvPr name="Picture 22" id="22"/>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0" flipH="false" flipV="false">
            <a:off x="8826500" y="5016500"/>
            <a:ext cx="304800" cy="304800"/>
          </a:xfrm>
          <a:prstGeom prst="rect">
            <a:avLst/>
          </a:prstGeom>
        </p:spPr>
      </p:pic>
      <p:sp>
        <p:nvSpPr>
          <p:cNvPr name="AutoShape 23" id="23"/>
          <p:cNvSpPr/>
          <p:nvPr/>
        </p:nvSpPr>
        <p:spPr>
          <a:xfrm rot="0" flipH="false" flipV="false">
            <a:off x="9207500" y="5016500"/>
            <a:ext cx="22860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心理障碍与干预</a:t>
            </a:r>
            <a:endParaRPr lang="en-US" sz="1100"/>
          </a:p>
        </p:txBody>
      </p:sp>
      <p:sp>
        <p:nvSpPr>
          <p:cNvPr name="AutoShape 24" id="24"/>
          <p:cNvSpPr/>
          <p:nvPr/>
        </p:nvSpPr>
        <p:spPr>
          <a:xfrm rot="0" flipH="false" flipV="false">
            <a:off x="8826500" y="5422900"/>
            <a:ext cx="26035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200">
                <a:solidFill>
                  <a:srgbClr val="6B7280"/>
                </a:solidFill>
                <a:latin typeface="Noto Sans SC"/>
                <a:ea typeface="Noto Sans SC"/>
                <a:cs typeface="Noto Sans SC"/>
                <a:sym typeface="Noto Sans SC"/>
              </a:rPr>
              <a:t>识别抑郁、焦虑及认知症等常见问题，提供科学的预防、评估与心理干预方案。</a:t>
            </a:r>
            <a:endParaRPr lang="en-US" sz="1100"/>
          </a:p>
        </p:txBody>
      </p:sp>
    </p:spTree>
  </p:cSld>
  <p:clrMapOvr>
    <a:masterClrMapping/>
  </p:clrMapOvr>
</p:sld>
</file>

<file path=ppt/slides/slide80.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任务工单参考答案</a:t>
            </a:r>
            <a:endParaRPr lang="en-US" sz="1100"/>
          </a:p>
        </p:txBody>
      </p:sp>
      <p:sp>
        <p:nvSpPr>
          <p:cNvPr name="AutoShape 4" id="4"/>
          <p:cNvSpPr/>
          <p:nvPr/>
        </p:nvSpPr>
        <p:spPr>
          <a:xfrm rot="0" flipH="false" flipV="false">
            <a:off x="762000" y="1778000"/>
            <a:ext cx="5207000" cy="19685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32000"/>
            <a:ext cx="406400" cy="406400"/>
          </a:xfrm>
          <a:prstGeom prst="rect">
            <a:avLst/>
          </a:prstGeom>
        </p:spPr>
      </p:pic>
      <p:sp>
        <p:nvSpPr>
          <p:cNvPr name="AutoShape 6" id="6"/>
          <p:cNvSpPr/>
          <p:nvPr/>
        </p:nvSpPr>
        <p:spPr>
          <a:xfrm rot="0" flipH="false" flipV="false">
            <a:off x="1549400" y="20320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建立信任关系</a:t>
            </a:r>
            <a:endParaRPr lang="en-US" sz="1100"/>
          </a:p>
        </p:txBody>
      </p:sp>
      <p:sp>
        <p:nvSpPr>
          <p:cNvPr name="AutoShape 7" id="7"/>
          <p:cNvSpPr/>
          <p:nvPr/>
        </p:nvSpPr>
        <p:spPr>
          <a:xfrm rot="0" flipH="false" flipV="false">
            <a:off x="1016000" y="25654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安排固定医护人员与覃爷爷一对一沟通，耐心倾听他的顾虑与担忧。用通俗易懂的语言解释病情与治疗方案，以真诚、专业的态度逐步消解隔阂，建立稳定的医患信任联结。</a:t>
            </a:r>
            <a:endParaRPr lang="en-US" sz="1100"/>
          </a:p>
        </p:txBody>
      </p:sp>
      <p:sp>
        <p:nvSpPr>
          <p:cNvPr name="AutoShape 8" id="8"/>
          <p:cNvSpPr/>
          <p:nvPr/>
        </p:nvSpPr>
        <p:spPr>
          <a:xfrm rot="0" flipH="false" flipV="false">
            <a:off x="6223000" y="1778000"/>
            <a:ext cx="5207000" cy="19685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77000" y="2032000"/>
            <a:ext cx="406400" cy="406400"/>
          </a:xfrm>
          <a:prstGeom prst="rect">
            <a:avLst/>
          </a:prstGeom>
        </p:spPr>
      </p:pic>
      <p:sp>
        <p:nvSpPr>
          <p:cNvPr name="AutoShape 10" id="10"/>
          <p:cNvSpPr/>
          <p:nvPr/>
        </p:nvSpPr>
        <p:spPr>
          <a:xfrm rot="0" flipH="false" flipV="false">
            <a:off x="7010400" y="20320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引导放松训练</a:t>
            </a:r>
            <a:endParaRPr lang="en-US" sz="1100"/>
          </a:p>
        </p:txBody>
      </p:sp>
      <p:sp>
        <p:nvSpPr>
          <p:cNvPr name="AutoShape 11" id="11"/>
          <p:cNvSpPr/>
          <p:nvPr/>
        </p:nvSpPr>
        <p:spPr>
          <a:xfrm rot="0" flipH="false" flipV="false">
            <a:off x="6477000" y="25654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教授覃爷爷渐进式肌肉放松技巧，指导其每日规律练习。通过这种方式帮助他缓解躯体的紧绷感与内心的焦虑情绪，改善睡眠质量与精神状态，为病情康复创造良好的身心条件。</a:t>
            </a:r>
            <a:endParaRPr lang="en-US" sz="1100"/>
          </a:p>
        </p:txBody>
      </p:sp>
      <p:sp>
        <p:nvSpPr>
          <p:cNvPr name="AutoShape 12" id="12"/>
          <p:cNvSpPr/>
          <p:nvPr/>
        </p:nvSpPr>
        <p:spPr>
          <a:xfrm rot="0" flipH="false" flipV="false">
            <a:off x="762000" y="4127500"/>
            <a:ext cx="5207000" cy="19685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381500"/>
            <a:ext cx="406400" cy="406400"/>
          </a:xfrm>
          <a:prstGeom prst="rect">
            <a:avLst/>
          </a:prstGeom>
        </p:spPr>
      </p:pic>
      <p:sp>
        <p:nvSpPr>
          <p:cNvPr name="AutoShape 14" id="14"/>
          <p:cNvSpPr/>
          <p:nvPr/>
        </p:nvSpPr>
        <p:spPr>
          <a:xfrm rot="0" flipH="false" flipV="false">
            <a:off x="1549400" y="43815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分享康复案例</a:t>
            </a:r>
            <a:endParaRPr lang="en-US" sz="1100"/>
          </a:p>
        </p:txBody>
      </p:sp>
      <p:sp>
        <p:nvSpPr>
          <p:cNvPr name="AutoShape 15" id="15"/>
          <p:cNvSpPr/>
          <p:nvPr/>
        </p:nvSpPr>
        <p:spPr>
          <a:xfrm rot="0" flipH="false" flipV="false">
            <a:off x="1016000" y="49149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邀请康复效果良好的冠心病病友与覃爷爷面对面交流，分享真实的康复经历、治疗心得与心路历程。以身边榜样的力量消除他对疾病的恐惧，切实增强康复的信心与坚持治疗的动力。</a:t>
            </a:r>
            <a:endParaRPr lang="en-US" sz="1100"/>
          </a:p>
        </p:txBody>
      </p:sp>
      <p:sp>
        <p:nvSpPr>
          <p:cNvPr name="AutoShape 16" id="16"/>
          <p:cNvSpPr/>
          <p:nvPr/>
        </p:nvSpPr>
        <p:spPr>
          <a:xfrm rot="0" flipH="false" flipV="false">
            <a:off x="6223000" y="4127500"/>
            <a:ext cx="5207000" cy="19685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477000" y="4381500"/>
            <a:ext cx="406400" cy="406400"/>
          </a:xfrm>
          <a:prstGeom prst="rect">
            <a:avLst/>
          </a:prstGeom>
        </p:spPr>
      </p:pic>
      <p:sp>
        <p:nvSpPr>
          <p:cNvPr name="AutoShape 18" id="18"/>
          <p:cNvSpPr/>
          <p:nvPr/>
        </p:nvSpPr>
        <p:spPr>
          <a:xfrm rot="0" flipH="false" flipV="false">
            <a:off x="7010400" y="43815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鼓励适度活动</a:t>
            </a:r>
            <a:endParaRPr lang="en-US" sz="1100"/>
          </a:p>
        </p:txBody>
      </p:sp>
      <p:sp>
        <p:nvSpPr>
          <p:cNvPr name="AutoShape 19" id="19"/>
          <p:cNvSpPr/>
          <p:nvPr/>
        </p:nvSpPr>
        <p:spPr>
          <a:xfrm rot="0" flipH="false" flipV="false">
            <a:off x="6477000" y="49149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在医生指导下，从床边坐起、床旁站立开始，逐步过渡到在病房内慢走。循序渐进地增加活动量，让覃爷爷亲身体会身体的恢复变化，重建对自身能力的认知，从而提升康复的主动性。</a:t>
            </a:r>
            <a:endParaRPr lang="en-US" sz="1100"/>
          </a:p>
        </p:txBody>
      </p:sp>
    </p:spTree>
  </p:cSld>
  <p:clrMapOvr>
    <a:masterClrMapping/>
  </p:clrMapOvr>
</p:sld>
</file>

<file path=ppt/slides/slide81.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任务3：老年糖尿病心理护理</a:t>
            </a:r>
            <a:endParaRPr lang="en-US" sz="1100"/>
          </a:p>
        </p:txBody>
      </p:sp>
      <p:sp>
        <p:nvSpPr>
          <p:cNvPr name="AutoShape 4" id="4"/>
          <p:cNvSpPr/>
          <p:nvPr/>
        </p:nvSpPr>
        <p:spPr>
          <a:xfrm rot="0" flipH="false" flipV="false">
            <a:off x="762000" y="2032000"/>
            <a:ext cx="3378200" cy="3302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286000"/>
            <a:ext cx="457200" cy="457200"/>
          </a:xfrm>
          <a:prstGeom prst="rect">
            <a:avLst/>
          </a:prstGeom>
        </p:spPr>
      </p:pic>
      <p:sp>
        <p:nvSpPr>
          <p:cNvPr name="AutoShape 6" id="6"/>
          <p:cNvSpPr/>
          <p:nvPr/>
        </p:nvSpPr>
        <p:spPr>
          <a:xfrm rot="0" flipH="false" flipV="false">
            <a:off x="1600200" y="2311400"/>
            <a:ext cx="2540000" cy="457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情感支持与倾听</a:t>
            </a:r>
            <a:endParaRPr lang="en-US" sz="1100"/>
          </a:p>
        </p:txBody>
      </p:sp>
      <p:sp>
        <p:nvSpPr>
          <p:cNvPr name="AutoShape 7" id="7"/>
          <p:cNvSpPr/>
          <p:nvPr/>
        </p:nvSpPr>
        <p:spPr>
          <a:xfrm rot="0" flipH="false" flipV="false">
            <a:off x="1016000" y="2984500"/>
            <a:ext cx="2870200" cy="215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老年糖友常因病程漫长、并发症困扰产生焦虑或抑郁。护理核心在于建立信任的护患关系，耐心倾听老人的担忧与诉求，让其感受到被理解与尊重，为负面情绪找到安全的疏解出口。</a:t>
            </a:r>
            <a:endParaRPr lang="en-US" sz="1100"/>
          </a:p>
        </p:txBody>
      </p:sp>
      <p:sp>
        <p:nvSpPr>
          <p:cNvPr name="AutoShape 8" id="8"/>
          <p:cNvSpPr/>
          <p:nvPr/>
        </p:nvSpPr>
        <p:spPr>
          <a:xfrm rot="0" flipH="false" flipV="false">
            <a:off x="4394200" y="2032000"/>
            <a:ext cx="3378200" cy="3302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48200" y="2286000"/>
            <a:ext cx="457200" cy="457200"/>
          </a:xfrm>
          <a:prstGeom prst="rect">
            <a:avLst/>
          </a:prstGeom>
        </p:spPr>
      </p:pic>
      <p:sp>
        <p:nvSpPr>
          <p:cNvPr name="AutoShape 10" id="10"/>
          <p:cNvSpPr/>
          <p:nvPr/>
        </p:nvSpPr>
        <p:spPr>
          <a:xfrm rot="0" flipH="false" flipV="false">
            <a:off x="5232400" y="2311400"/>
            <a:ext cx="2540000" cy="457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认知重建与赋能</a:t>
            </a:r>
            <a:endParaRPr lang="en-US" sz="1100"/>
          </a:p>
        </p:txBody>
      </p:sp>
      <p:sp>
        <p:nvSpPr>
          <p:cNvPr name="AutoShape 11" id="11"/>
          <p:cNvSpPr/>
          <p:nvPr/>
        </p:nvSpPr>
        <p:spPr>
          <a:xfrm rot="0" flipH="false" flipV="false">
            <a:off x="4648200" y="2984500"/>
            <a:ext cx="2870200" cy="215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通过通俗的语言纠正“糖尿病是绝症”的认知偏差，帮助老人理解科学控糖的意义。强调积极心态对血糖控制的正向作用，引导其接纳疾病，增强自我管理的信心与内在动力。</a:t>
            </a:r>
            <a:endParaRPr lang="en-US" sz="1100"/>
          </a:p>
        </p:txBody>
      </p:sp>
      <p:sp>
        <p:nvSpPr>
          <p:cNvPr name="AutoShape 12" id="12"/>
          <p:cNvSpPr/>
          <p:nvPr/>
        </p:nvSpPr>
        <p:spPr>
          <a:xfrm rot="0" flipH="false" flipV="false">
            <a:off x="8026400" y="2032000"/>
            <a:ext cx="3378200" cy="3302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80400" y="2286000"/>
            <a:ext cx="457200" cy="457200"/>
          </a:xfrm>
          <a:prstGeom prst="rect">
            <a:avLst/>
          </a:prstGeom>
        </p:spPr>
      </p:pic>
      <p:sp>
        <p:nvSpPr>
          <p:cNvPr name="AutoShape 14" id="14"/>
          <p:cNvSpPr/>
          <p:nvPr/>
        </p:nvSpPr>
        <p:spPr>
          <a:xfrm rot="0" flipH="false" flipV="false">
            <a:off x="8864600" y="2311400"/>
            <a:ext cx="2540000" cy="4572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家庭支持与联结</a:t>
            </a:r>
            <a:endParaRPr lang="en-US" sz="1100"/>
          </a:p>
        </p:txBody>
      </p:sp>
      <p:sp>
        <p:nvSpPr>
          <p:cNvPr name="AutoShape 15" id="15"/>
          <p:cNvSpPr/>
          <p:nvPr/>
        </p:nvSpPr>
        <p:spPr>
          <a:xfrm rot="0" flipH="false" flipV="false">
            <a:off x="8280400" y="2984500"/>
            <a:ext cx="2870200" cy="215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家庭是心理护理的重要支点。鼓励家属多陪伴、少指责，营造轻松的居家氛围。同时引导老人参与社区互助小组或轻度社交活动，减少孤独感，以愉悦的身心状态配合长期治疗。</a:t>
            </a:r>
            <a:endParaRPr lang="en-US" sz="1100"/>
          </a:p>
        </p:txBody>
      </p:sp>
      <p:sp>
        <p:nvSpPr>
          <p:cNvPr name="AutoShape 16" id="16"/>
          <p:cNvSpPr/>
          <p:nvPr/>
        </p:nvSpPr>
        <p:spPr>
          <a:xfrm rot="0" flipH="false" flipV="false">
            <a:off x="762000" y="5651500"/>
            <a:ext cx="10642600" cy="762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952500" y="5816600"/>
            <a:ext cx="10287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C2410C"/>
                </a:solidFill>
                <a:latin typeface="Noto Sans SC"/>
                <a:ea typeface="Noto Sans SC"/>
                <a:cs typeface="Noto Sans SC"/>
                <a:sym typeface="Noto Sans SC"/>
              </a:rPr>
              <a:t>护理目标：</a:t>
            </a:r>
            <a:r>
              <a:rPr lang="en-US" b="false" i="false" strike="noStrike" u="none" sz="1500">
                <a:solidFill>
                  <a:srgbClr val="374151"/>
                </a:solidFill>
                <a:latin typeface="Noto Sans SC"/>
                <a:ea typeface="Noto Sans SC"/>
                <a:cs typeface="Noto Sans SC"/>
                <a:sym typeface="Noto Sans SC"/>
              </a:rPr>
              <a:t>帮助老年患者建立“接纳疾病、积极应对”的心理韧性，以平和心态配合血糖管理，最终提升晚年生活质量。</a:t>
            </a:r>
            <a:endParaRPr lang="en-US" sz="1100"/>
          </a:p>
        </p:txBody>
      </p:sp>
    </p:spTree>
  </p:cSld>
  <p:clrMapOvr>
    <a:masterClrMapping/>
  </p:clrMapOvr>
</p:sld>
</file>

<file path=ppt/slides/slide82.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糖尿病与心理</a:t>
            </a:r>
            <a:endParaRPr lang="en-US" sz="1100"/>
          </a:p>
        </p:txBody>
      </p:sp>
      <p:pic>
        <p:nvPicPr>
          <p:cNvPr name="Picture 4" id="4"/>
          <p:cNvPicPr>
            <a:picLocks noChangeAspect="true"/>
          </p:cNvPicPr>
          <p:nvPr/>
        </p:nvPicPr>
        <p:blipFill>
          <a:blip r:embed="rId3"/>
          <a:srcRect l="877" r="877" t="0" b="0"/>
          <a:stretch>
            <a:fillRect/>
          </a:stretch>
        </p:blipFill>
        <p:spPr>
          <a:xfrm rot="0" flipH="false" flipV="false">
            <a:off x="762000" y="1651000"/>
            <a:ext cx="3556000" cy="2413000"/>
          </a:xfrm>
          <a:prstGeom prst="roundRect">
            <a:avLst>
              <a:gd name="adj" fmla="val 6315"/>
            </a:avLst>
          </a:prstGeom>
          <a:noFill/>
          <a:ln w="25400" cmpd="sng" cap="flat">
            <a:noFill/>
            <a:prstDash val="solid"/>
            <a:round/>
          </a:ln>
          <a:effectLst>
            <a:outerShdw dir="2700000" dist="50800" blurRad="152400" algn="tl" rotWithShape="false">
              <a:srgbClr val="000000">
                <a:alpha val="10000"/>
              </a:srgbClr>
            </a:outerShdw>
          </a:effectLst>
        </p:spPr>
      </p:pic>
      <p:sp>
        <p:nvSpPr>
          <p:cNvPr name="AutoShape 5" id="5"/>
          <p:cNvSpPr/>
          <p:nvPr/>
        </p:nvSpPr>
        <p:spPr>
          <a:xfrm rot="0" flipH="false" flipV="false">
            <a:off x="762000" y="4381500"/>
            <a:ext cx="35560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“身心同治是糖尿病管理的关键。关注患者的情绪健康，不仅能改善生活质量，更能通过调节神经内分泌系统，帮助血糖平稳控制。”</a:t>
            </a:r>
            <a:endParaRPr lang="en-US" sz="1100"/>
          </a:p>
        </p:txBody>
      </p:sp>
      <p:sp>
        <p:nvSpPr>
          <p:cNvPr name="AutoShape 6" id="6"/>
          <p:cNvSpPr/>
          <p:nvPr/>
        </p:nvSpPr>
        <p:spPr>
          <a:xfrm rot="0" flipH="false" flipV="false">
            <a:off x="4826000" y="1651000"/>
            <a:ext cx="6604000" cy="1968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5080000" y="1841500"/>
            <a:ext cx="6223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心理社会因素：隐形的血糖影响源</a:t>
            </a:r>
            <a:endParaRPr lang="en-US" sz="1100"/>
          </a:p>
        </p:txBody>
      </p:sp>
      <p:pic>
        <p:nvPicPr>
          <p:cNvPr name="Picture 8" id="8"/>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080000" y="2438400"/>
            <a:ext cx="254000" cy="254000"/>
          </a:xfrm>
          <a:prstGeom prst="rect">
            <a:avLst/>
          </a:prstGeom>
        </p:spPr>
      </p:pic>
      <p:sp>
        <p:nvSpPr>
          <p:cNvPr name="AutoShape 9" id="9"/>
          <p:cNvSpPr/>
          <p:nvPr/>
        </p:nvSpPr>
        <p:spPr>
          <a:xfrm rot="0" flipH="false" flipV="false">
            <a:off x="5397500" y="2413000"/>
            <a:ext cx="1905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突发生活变故</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200">
                <a:solidFill>
                  <a:srgbClr val="6B7280"/>
                </a:solidFill>
                <a:latin typeface="Noto Sans SC"/>
                <a:ea typeface="Noto Sans SC"/>
                <a:cs typeface="Noto Sans SC"/>
                <a:sym typeface="Noto Sans SC"/>
              </a:rPr>
              <a:t>失业、亲友离世等重大应激事件易引发血糖剧烈波动。</a:t>
            </a:r>
          </a:p>
        </p:txBody>
      </p:sp>
      <p:pic>
        <p:nvPicPr>
          <p:cNvPr name="Picture 10" id="10"/>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7175500" y="2438400"/>
            <a:ext cx="254000" cy="254000"/>
          </a:xfrm>
          <a:prstGeom prst="rect">
            <a:avLst/>
          </a:prstGeom>
        </p:spPr>
      </p:pic>
      <p:sp>
        <p:nvSpPr>
          <p:cNvPr name="AutoShape 11" id="11"/>
          <p:cNvSpPr/>
          <p:nvPr/>
        </p:nvSpPr>
        <p:spPr>
          <a:xfrm rot="0" flipH="false" flipV="false">
            <a:off x="7493000" y="2413000"/>
            <a:ext cx="1905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D型人格特质</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200">
                <a:solidFill>
                  <a:srgbClr val="6B7280"/>
                </a:solidFill>
                <a:latin typeface="Noto Sans SC"/>
                <a:ea typeface="Noto Sans SC"/>
                <a:cs typeface="Noto Sans SC"/>
                <a:sym typeface="Noto Sans SC"/>
              </a:rPr>
              <a:t>长期的消极情感体验与社交抑制，加重心理与代谢负担。</a:t>
            </a:r>
          </a:p>
        </p:txBody>
      </p:sp>
      <p:pic>
        <p:nvPicPr>
          <p:cNvPr name="Picture 12" id="12"/>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9207500" y="2438400"/>
            <a:ext cx="254000" cy="254000"/>
          </a:xfrm>
          <a:prstGeom prst="rect">
            <a:avLst/>
          </a:prstGeom>
        </p:spPr>
      </p:pic>
      <p:sp>
        <p:nvSpPr>
          <p:cNvPr name="AutoShape 13" id="13"/>
          <p:cNvSpPr/>
          <p:nvPr/>
        </p:nvSpPr>
        <p:spPr>
          <a:xfrm rot="0" flipH="false" flipV="false">
            <a:off x="9525000" y="2413000"/>
            <a:ext cx="1905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焦虑抑郁情绪</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200">
                <a:solidFill>
                  <a:srgbClr val="6B7280"/>
                </a:solidFill>
                <a:latin typeface="Noto Sans SC"/>
                <a:ea typeface="Noto Sans SC"/>
                <a:cs typeface="Noto Sans SC"/>
                <a:sym typeface="Noto Sans SC"/>
              </a:rPr>
              <a:t>持续负面情绪干扰胰岛素分泌，降低治疗依从性。</a:t>
            </a:r>
          </a:p>
        </p:txBody>
      </p:sp>
      <p:sp>
        <p:nvSpPr>
          <p:cNvPr name="AutoShape 14" id="14"/>
          <p:cNvSpPr/>
          <p:nvPr/>
        </p:nvSpPr>
        <p:spPr>
          <a:xfrm rot="0" flipH="false" flipV="false">
            <a:off x="4826000" y="3873500"/>
            <a:ext cx="6604000" cy="2349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5" id="15"/>
          <p:cNvSpPr/>
          <p:nvPr/>
        </p:nvSpPr>
        <p:spPr>
          <a:xfrm rot="0" flipH="false" flipV="false">
            <a:off x="5080000" y="4064000"/>
            <a:ext cx="6223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暖心护理策略：全方位的心理支持</a:t>
            </a:r>
            <a:endParaRPr lang="en-US" sz="1100"/>
          </a:p>
        </p:txBody>
      </p:sp>
      <p:pic>
        <p:nvPicPr>
          <p:cNvPr name="Picture 16" id="16"/>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0" flipH="false" flipV="false">
            <a:off x="5080000" y="4635500"/>
            <a:ext cx="228600" cy="228600"/>
          </a:xfrm>
          <a:prstGeom prst="rect">
            <a:avLst/>
          </a:prstGeom>
        </p:spPr>
      </p:pic>
      <p:sp>
        <p:nvSpPr>
          <p:cNvPr name="AutoShape 17" id="17"/>
          <p:cNvSpPr/>
          <p:nvPr/>
        </p:nvSpPr>
        <p:spPr>
          <a:xfrm rot="0" flipH="false" flipV="false">
            <a:off x="5397500" y="4597400"/>
            <a:ext cx="29845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建立信任护患关系</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200">
                <a:solidFill>
                  <a:srgbClr val="6B7280"/>
                </a:solidFill>
                <a:latin typeface="Noto Sans SC"/>
                <a:ea typeface="Noto Sans SC"/>
                <a:cs typeface="Noto Sans SC"/>
                <a:sym typeface="Noto Sans SC"/>
              </a:rPr>
              <a:t>耐心倾听诉求，给予无条件的理解与情感支持。</a:t>
            </a:r>
          </a:p>
        </p:txBody>
      </p:sp>
      <p:pic>
        <p:nvPicPr>
          <p:cNvPr name="Picture 18" id="18"/>
          <p:cNvPicPr>
            <a:picLocks noChangeAspect="true"/>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0" flipH="false" flipV="false">
            <a:off x="8255000" y="4635500"/>
            <a:ext cx="228600" cy="228600"/>
          </a:xfrm>
          <a:prstGeom prst="rect">
            <a:avLst/>
          </a:prstGeom>
        </p:spPr>
      </p:pic>
      <p:sp>
        <p:nvSpPr>
          <p:cNvPr name="AutoShape 19" id="19"/>
          <p:cNvSpPr/>
          <p:nvPr/>
        </p:nvSpPr>
        <p:spPr>
          <a:xfrm rot="0" flipH="false" flipV="false">
            <a:off x="8572500" y="4597400"/>
            <a:ext cx="29845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专业心理疏导干预</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200">
                <a:solidFill>
                  <a:srgbClr val="6B7280"/>
                </a:solidFill>
                <a:latin typeface="Noto Sans SC"/>
                <a:ea typeface="Noto Sans SC"/>
                <a:cs typeface="Noto Sans SC"/>
                <a:sym typeface="Noto Sans SC"/>
              </a:rPr>
              <a:t>运用认知行为疗法，帮助患者重建积极心态。</a:t>
            </a:r>
          </a:p>
        </p:txBody>
      </p:sp>
      <p:pic>
        <p:nvPicPr>
          <p:cNvPr name="Picture 20" id="20"/>
          <p:cNvPicPr>
            <a:picLocks noChangeAspect="true"/>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rot="0" flipH="false" flipV="false">
            <a:off x="5080000" y="5397500"/>
            <a:ext cx="228600" cy="228600"/>
          </a:xfrm>
          <a:prstGeom prst="rect">
            <a:avLst/>
          </a:prstGeom>
        </p:spPr>
      </p:pic>
      <p:sp>
        <p:nvSpPr>
          <p:cNvPr name="AutoShape 21" id="21"/>
          <p:cNvSpPr/>
          <p:nvPr/>
        </p:nvSpPr>
        <p:spPr>
          <a:xfrm rot="0" flipH="false" flipV="false">
            <a:off x="5397500" y="5359400"/>
            <a:ext cx="29845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构建家庭支持网络</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200">
                <a:solidFill>
                  <a:srgbClr val="6B7280"/>
                </a:solidFill>
                <a:latin typeface="Noto Sans SC"/>
                <a:ea typeface="Noto Sans SC"/>
                <a:cs typeface="Noto Sans SC"/>
                <a:sym typeface="Noto Sans SC"/>
              </a:rPr>
              <a:t>鼓励家属参与照护，营造温暖的家庭关怀氛围。</a:t>
            </a:r>
          </a:p>
        </p:txBody>
      </p:sp>
      <p:pic>
        <p:nvPicPr>
          <p:cNvPr name="Picture 22" id="22"/>
          <p:cNvPicPr>
            <a:picLocks noChangeAspect="true"/>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rot="0" flipH="false" flipV="false">
            <a:off x="8255000" y="5397500"/>
            <a:ext cx="228600" cy="228600"/>
          </a:xfrm>
          <a:prstGeom prst="rect">
            <a:avLst/>
          </a:prstGeom>
        </p:spPr>
      </p:pic>
      <p:sp>
        <p:nvSpPr>
          <p:cNvPr name="AutoShape 23" id="23"/>
          <p:cNvSpPr/>
          <p:nvPr/>
        </p:nvSpPr>
        <p:spPr>
          <a:xfrm rot="0" flipH="false" flipV="false">
            <a:off x="8572500" y="5359400"/>
            <a:ext cx="29845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个性化心理护理</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200">
                <a:solidFill>
                  <a:srgbClr val="6B7280"/>
                </a:solidFill>
                <a:latin typeface="Noto Sans SC"/>
                <a:ea typeface="Noto Sans SC"/>
                <a:cs typeface="Noto Sans SC"/>
                <a:sym typeface="Noto Sans SC"/>
              </a:rPr>
              <a:t>根据年龄、文化背景定制专属的心理关怀方案。</a:t>
            </a:r>
          </a:p>
        </p:txBody>
      </p:sp>
    </p:spTree>
  </p:cSld>
  <p:clrMapOvr>
    <a:masterClrMapping/>
  </p:clrMapOvr>
</p:sld>
</file>

<file path=ppt/slides/slide83.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任务4：老年癌症心理护理</a:t>
            </a:r>
            <a:endParaRPr lang="en-US" sz="1100"/>
          </a:p>
        </p:txBody>
      </p:sp>
      <p:sp>
        <p:nvSpPr>
          <p:cNvPr name="AutoShape 4" id="4"/>
          <p:cNvSpPr/>
          <p:nvPr/>
        </p:nvSpPr>
        <p:spPr>
          <a:xfrm rot="0" flipH="false" flipV="false">
            <a:off x="762000" y="1778000"/>
            <a:ext cx="5207000" cy="18415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06600"/>
            <a:ext cx="406400" cy="406400"/>
          </a:xfrm>
          <a:prstGeom prst="rect">
            <a:avLst/>
          </a:prstGeom>
        </p:spPr>
      </p:pic>
      <p:sp>
        <p:nvSpPr>
          <p:cNvPr name="AutoShape 6" id="6"/>
          <p:cNvSpPr/>
          <p:nvPr/>
        </p:nvSpPr>
        <p:spPr>
          <a:xfrm rot="0" flipH="false" flipV="false">
            <a:off x="1524000" y="20066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情感陪伴：倾听与共情</a:t>
            </a:r>
            <a:endParaRPr lang="en-US" sz="1100"/>
          </a:p>
        </p:txBody>
      </p:sp>
      <p:sp>
        <p:nvSpPr>
          <p:cNvPr name="AutoShape 7" id="7"/>
          <p:cNvSpPr/>
          <p:nvPr/>
        </p:nvSpPr>
        <p:spPr>
          <a:xfrm rot="0" flipH="false" flipV="false">
            <a:off x="1016000" y="2514600"/>
            <a:ext cx="4699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耐心倾听老人的恐惧、焦虑与不安，不打断、不评判。以共情的态度接纳其情绪宣泄，建立安全的情感表达空间，让老人切实感受到被理解、被重视的温暖。</a:t>
            </a:r>
            <a:endParaRPr lang="en-US" sz="1100"/>
          </a:p>
        </p:txBody>
      </p:sp>
      <p:sp>
        <p:nvSpPr>
          <p:cNvPr name="AutoShape 8" id="8"/>
          <p:cNvSpPr/>
          <p:nvPr/>
        </p:nvSpPr>
        <p:spPr>
          <a:xfrm rot="0" flipH="false" flipV="false">
            <a:off x="6223000" y="1778000"/>
            <a:ext cx="5207000" cy="18415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77000" y="2006600"/>
            <a:ext cx="406400" cy="406400"/>
          </a:xfrm>
          <a:prstGeom prst="rect">
            <a:avLst/>
          </a:prstGeom>
        </p:spPr>
      </p:pic>
      <p:sp>
        <p:nvSpPr>
          <p:cNvPr name="AutoShape 10" id="10"/>
          <p:cNvSpPr/>
          <p:nvPr/>
        </p:nvSpPr>
        <p:spPr>
          <a:xfrm rot="0" flipH="false" flipV="false">
            <a:off x="6985000" y="20066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认知疏导：重塑希望感</a:t>
            </a:r>
            <a:endParaRPr lang="en-US" sz="1100"/>
          </a:p>
        </p:txBody>
      </p:sp>
      <p:sp>
        <p:nvSpPr>
          <p:cNvPr name="AutoShape 11" id="11"/>
          <p:cNvSpPr/>
          <p:nvPr/>
        </p:nvSpPr>
        <p:spPr>
          <a:xfrm rot="0" flipH="false" flipV="false">
            <a:off x="6477000" y="2514600"/>
            <a:ext cx="4699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帮助老人调整对癌症的负面认知，纠正“绝症”等极端想法。结合真实康复案例传递积极信息，引导其关注当下的生活质量，理性看待治疗过程，重建对生活的掌控感与希望。</a:t>
            </a:r>
            <a:endParaRPr lang="en-US" sz="1100"/>
          </a:p>
        </p:txBody>
      </p:sp>
      <p:sp>
        <p:nvSpPr>
          <p:cNvPr name="AutoShape 12" id="12"/>
          <p:cNvSpPr/>
          <p:nvPr/>
        </p:nvSpPr>
        <p:spPr>
          <a:xfrm rot="0" flipH="false" flipV="false">
            <a:off x="762000" y="3873500"/>
            <a:ext cx="5207000" cy="18415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102100"/>
            <a:ext cx="406400" cy="406400"/>
          </a:xfrm>
          <a:prstGeom prst="rect">
            <a:avLst/>
          </a:prstGeom>
        </p:spPr>
      </p:pic>
      <p:sp>
        <p:nvSpPr>
          <p:cNvPr name="AutoShape 14" id="14"/>
          <p:cNvSpPr/>
          <p:nvPr/>
        </p:nvSpPr>
        <p:spPr>
          <a:xfrm rot="0" flipH="false" flipV="false">
            <a:off x="1524000" y="41021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社会支持：编织温暖网络</a:t>
            </a:r>
            <a:endParaRPr lang="en-US" sz="1100"/>
          </a:p>
        </p:txBody>
      </p:sp>
      <p:sp>
        <p:nvSpPr>
          <p:cNvPr name="AutoShape 15" id="15"/>
          <p:cNvSpPr/>
          <p:nvPr/>
        </p:nvSpPr>
        <p:spPr>
          <a:xfrm rot="0" flipH="false" flipV="false">
            <a:off x="1016000" y="4610100"/>
            <a:ext cx="4699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鼓励家属多陪伴、多交流，避免老人产生孤独感。协助维持与亲友、病友的联结，适当参与舒缓的集体互助活动，在亲情与社群的联结中，为老人构建坚实的精神支撑体系。</a:t>
            </a:r>
            <a:endParaRPr lang="en-US" sz="1100"/>
          </a:p>
        </p:txBody>
      </p:sp>
      <p:sp>
        <p:nvSpPr>
          <p:cNvPr name="AutoShape 16" id="16"/>
          <p:cNvSpPr/>
          <p:nvPr/>
        </p:nvSpPr>
        <p:spPr>
          <a:xfrm rot="0" flipH="false" flipV="false">
            <a:off x="6223000" y="3873500"/>
            <a:ext cx="5207000" cy="1841500"/>
          </a:xfrm>
          <a:prstGeom prst="roundRect">
            <a:avLst>
              <a:gd name="adj" fmla="val 0"/>
            </a:avLst>
          </a:prstGeom>
          <a:solidFill>
            <a:srgbClr val="FFFFFF">
              <a:alpha val="6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477000" y="4102100"/>
            <a:ext cx="406400" cy="406400"/>
          </a:xfrm>
          <a:prstGeom prst="rect">
            <a:avLst/>
          </a:prstGeom>
        </p:spPr>
      </p:pic>
      <p:sp>
        <p:nvSpPr>
          <p:cNvPr name="AutoShape 18" id="18"/>
          <p:cNvSpPr/>
          <p:nvPr/>
        </p:nvSpPr>
        <p:spPr>
          <a:xfrm rot="0" flipH="false" flipV="false">
            <a:off x="6985000" y="4102100"/>
            <a:ext cx="4191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身心照护：细节里的疗愈</a:t>
            </a:r>
            <a:endParaRPr lang="en-US" sz="1100"/>
          </a:p>
        </p:txBody>
      </p:sp>
      <p:sp>
        <p:nvSpPr>
          <p:cNvPr name="AutoShape 19" id="19"/>
          <p:cNvSpPr/>
          <p:nvPr/>
        </p:nvSpPr>
        <p:spPr>
          <a:xfrm rot="0" flipH="false" flipV="false">
            <a:off x="6477000" y="4610100"/>
            <a:ext cx="4699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400">
                <a:solidFill>
                  <a:srgbClr val="4B5563"/>
                </a:solidFill>
                <a:latin typeface="Noto Sans SC"/>
                <a:ea typeface="Noto Sans SC"/>
                <a:cs typeface="Noto Sans SC"/>
                <a:sym typeface="Noto Sans SC"/>
              </a:rPr>
              <a:t>通过轻音乐、冥想、园艺等舒缓活动调节情绪，转移对病痛的注意力。同时关注睡眠、饮食等生活细节，用舒适的环境与贴心的照料，缓解躯体不适带来的心理压力。</a:t>
            </a:r>
            <a:endParaRPr lang="en-US" sz="1100"/>
          </a:p>
        </p:txBody>
      </p:sp>
      <p:sp>
        <p:nvSpPr>
          <p:cNvPr name="AutoShape 20" id="20"/>
          <p:cNvSpPr/>
          <p:nvPr/>
        </p:nvSpPr>
        <p:spPr>
          <a:xfrm rot="0" flipH="false" flipV="false">
            <a:off x="762000" y="5969000"/>
            <a:ext cx="10668000" cy="508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600">
                <a:solidFill>
                  <a:srgbClr val="F97316"/>
                </a:solidFill>
                <a:latin typeface="Noto Sans SC"/>
                <a:ea typeface="Noto Sans SC"/>
                <a:cs typeface="Noto Sans SC"/>
                <a:sym typeface="Noto Sans SC"/>
              </a:rPr>
              <a:t>“用心守护每一位老人的心理家园，让抗癌之路充满温暖与力量。”</a:t>
            </a:r>
            <a:endParaRPr lang="en-US" sz="1100"/>
          </a:p>
        </p:txBody>
      </p:sp>
    </p:spTree>
  </p:cSld>
  <p:clrMapOvr>
    <a:masterClrMapping/>
  </p:clrMapOvr>
</p:sld>
</file>

<file path=ppt/slides/slide84.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癌症与心理</a:t>
            </a:r>
            <a:endParaRPr lang="en-US" sz="1100"/>
          </a:p>
        </p:txBody>
      </p:sp>
      <p:pic>
        <p:nvPicPr>
          <p:cNvPr name="Picture 4" id="4"/>
          <p:cNvPicPr>
            <a:picLocks noChangeAspect="true"/>
          </p:cNvPicPr>
          <p:nvPr/>
        </p:nvPicPr>
        <p:blipFill>
          <a:blip r:embed="rId3"/>
          <a:srcRect l="699" r="699" t="0" b="0"/>
          <a:stretch>
            <a:fillRect/>
          </a:stretch>
        </p:blipFill>
        <p:spPr>
          <a:xfrm rot="0" flipH="false" flipV="false">
            <a:off x="762000" y="1651000"/>
            <a:ext cx="4318000" cy="2921000"/>
          </a:xfrm>
          <a:prstGeom prst="roundRect">
            <a:avLst>
              <a:gd name="adj" fmla="val 5217"/>
            </a:avLst>
          </a:prstGeom>
          <a:noFill/>
          <a:ln w="25400" cmpd="sng" cap="flat">
            <a:noFill/>
            <a:prstDash val="solid"/>
            <a:round/>
          </a:ln>
          <a:effectLst>
            <a:outerShdw dir="2700000" dist="50800" blurRad="152400" algn="tl" rotWithShape="false">
              <a:srgbClr val="F97316">
                <a:alpha val="15000"/>
              </a:srgbClr>
            </a:outerShdw>
          </a:effectLst>
        </p:spPr>
      </p:pic>
      <p:sp>
        <p:nvSpPr>
          <p:cNvPr name="AutoShape 5" id="5"/>
          <p:cNvSpPr/>
          <p:nvPr/>
        </p:nvSpPr>
        <p:spPr>
          <a:xfrm rot="0" flipH="false" flipV="false">
            <a:off x="762000" y="4826000"/>
            <a:ext cx="4318000" cy="1270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600">
                <a:solidFill>
                  <a:srgbClr val="F97316"/>
                </a:solidFill>
                <a:latin typeface="Noto Sans SC"/>
                <a:ea typeface="Noto Sans SC"/>
                <a:cs typeface="Noto Sans SC"/>
                <a:sym typeface="Noto Sans SC"/>
              </a:rPr>
              <a:t>“爱与陪伴是心灵最好的良药，</a:t>
            </a:r>
            <a:r>
              <a:rPr lang="en-US" b="true" i="false" strike="noStrike" u="none" sz="1600">
                <a:solidFill>
                  <a:srgbClr val="F97316"/>
                </a:solidFill>
                <a:latin typeface="Noto Sans SC"/>
                <a:ea typeface="Noto Sans SC"/>
                <a:cs typeface="Noto Sans SC"/>
                <a:sym typeface="Noto Sans SC"/>
              </a:rPr>
              <a:t/>
            </a:r>
            <a:br>
              <a:rPr lang="en-US" b="true" i="false" strike="noStrike" u="none" sz="1600">
                <a:solidFill>
                  <a:srgbClr val="F97316"/>
                </a:solidFill>
                <a:latin typeface="Noto Sans SC"/>
                <a:ea typeface="Noto Sans SC"/>
                <a:cs typeface="Noto Sans SC"/>
                <a:sym typeface="Noto Sans SC"/>
              </a:rPr>
            </a:br>
            <a:r>
              <a:rPr lang="en-US" b="true" i="false" strike="noStrike" u="none" sz="1600">
                <a:solidFill>
                  <a:srgbClr val="F97316"/>
                </a:solidFill>
                <a:latin typeface="Noto Sans SC"/>
                <a:ea typeface="Noto Sans SC"/>
                <a:cs typeface="Noto Sans SC"/>
                <a:sym typeface="Noto Sans SC"/>
              </a:rPr>
              <a:t>用耐心与关怀守护每一个生命时刻。”</a:t>
            </a:r>
            <a:endParaRPr lang="en-US" sz="1100"/>
          </a:p>
        </p:txBody>
      </p:sp>
      <p:sp>
        <p:nvSpPr>
          <p:cNvPr name="AutoShape 6" id="6"/>
          <p:cNvSpPr/>
          <p:nvPr/>
        </p:nvSpPr>
        <p:spPr>
          <a:xfrm rot="0" flipH="false" flipV="false">
            <a:off x="5588000" y="1651000"/>
            <a:ext cx="6096000" cy="1968500"/>
          </a:xfrm>
          <a:prstGeom prst="roundRect">
            <a:avLst>
              <a:gd name="adj" fmla="val 6451"/>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5778500" y="1803400"/>
            <a:ext cx="5715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心理社会因素：癌症的隐形推手</a:t>
            </a:r>
            <a:endParaRPr lang="en-US" sz="1100"/>
          </a:p>
        </p:txBody>
      </p:sp>
      <p:pic>
        <p:nvPicPr>
          <p:cNvPr name="Picture 8" id="8"/>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778500" y="2311400"/>
            <a:ext cx="203200" cy="203200"/>
          </a:xfrm>
          <a:prstGeom prst="rect">
            <a:avLst/>
          </a:prstGeom>
        </p:spPr>
      </p:pic>
      <p:sp>
        <p:nvSpPr>
          <p:cNvPr name="AutoShape 9" id="9"/>
          <p:cNvSpPr/>
          <p:nvPr/>
        </p:nvSpPr>
        <p:spPr>
          <a:xfrm rot="0" flipH="false" flipV="false">
            <a:off x="6032500" y="2286000"/>
            <a:ext cx="56515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应激与紧张：</a:t>
            </a:r>
            <a:r>
              <a:rPr lang="en-US" b="false" i="false" strike="noStrike" u="none" sz="1400">
                <a:solidFill>
                  <a:srgbClr val="374151"/>
                </a:solidFill>
                <a:latin typeface="Noto Sans SC"/>
                <a:ea typeface="Noto Sans SC"/>
                <a:cs typeface="Noto Sans SC"/>
                <a:sym typeface="Noto Sans SC"/>
              </a:rPr>
              <a:t>长期情绪紧绷会持续削弱免疫防线，成为疾病的催化剂。</a:t>
            </a:r>
            <a:endParaRPr lang="en-US" sz="1100"/>
          </a:p>
        </p:txBody>
      </p:sp>
      <p:pic>
        <p:nvPicPr>
          <p:cNvPr name="Picture 10" id="10"/>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5778500" y="2755900"/>
            <a:ext cx="203200" cy="203200"/>
          </a:xfrm>
          <a:prstGeom prst="rect">
            <a:avLst/>
          </a:prstGeom>
        </p:spPr>
      </p:pic>
      <p:sp>
        <p:nvSpPr>
          <p:cNvPr name="AutoShape 11" id="11"/>
          <p:cNvSpPr/>
          <p:nvPr/>
        </p:nvSpPr>
        <p:spPr>
          <a:xfrm rot="0" flipH="false" flipV="false">
            <a:off x="6032500" y="2730500"/>
            <a:ext cx="56515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C型人格：</a:t>
            </a:r>
            <a:r>
              <a:rPr lang="en-US" b="false" i="false" strike="noStrike" u="none" sz="1400">
                <a:solidFill>
                  <a:srgbClr val="374151"/>
                </a:solidFill>
                <a:latin typeface="Noto Sans SC"/>
                <a:ea typeface="Noto Sans SC"/>
                <a:cs typeface="Noto Sans SC"/>
                <a:sym typeface="Noto Sans SC"/>
              </a:rPr>
              <a:t>习惯压抑愤怒与悲伤、过度隐忍，被称为“癌症易感人格”。</a:t>
            </a:r>
            <a:endParaRPr lang="en-US" sz="1100"/>
          </a:p>
        </p:txBody>
      </p:sp>
      <p:pic>
        <p:nvPicPr>
          <p:cNvPr name="Picture 12" id="12"/>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5778500" y="3200400"/>
            <a:ext cx="203200" cy="203200"/>
          </a:xfrm>
          <a:prstGeom prst="rect">
            <a:avLst/>
          </a:prstGeom>
        </p:spPr>
      </p:pic>
      <p:sp>
        <p:nvSpPr>
          <p:cNvPr name="AutoShape 13" id="13"/>
          <p:cNvSpPr/>
          <p:nvPr/>
        </p:nvSpPr>
        <p:spPr>
          <a:xfrm rot="0" flipH="false" flipV="false">
            <a:off x="6032500" y="3175000"/>
            <a:ext cx="5651500" cy="3048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400">
                <a:solidFill>
                  <a:srgbClr val="374151"/>
                </a:solidFill>
                <a:latin typeface="Noto Sans SC"/>
                <a:ea typeface="Noto Sans SC"/>
                <a:cs typeface="Noto Sans SC"/>
                <a:sym typeface="Noto Sans SC"/>
              </a:rPr>
              <a:t>不良习惯：</a:t>
            </a:r>
            <a:r>
              <a:rPr lang="en-US" b="false" i="false" strike="noStrike" u="none" sz="1400">
                <a:solidFill>
                  <a:srgbClr val="374151"/>
                </a:solidFill>
                <a:latin typeface="Noto Sans SC"/>
                <a:ea typeface="Noto Sans SC"/>
                <a:cs typeface="Noto Sans SC"/>
                <a:sym typeface="Noto Sans SC"/>
              </a:rPr>
              <a:t>消极心态易催生吸烟、酗酒、熬夜等损害健康的代偿行为。</a:t>
            </a:r>
            <a:endParaRPr lang="en-US" sz="1100"/>
          </a:p>
        </p:txBody>
      </p:sp>
      <p:sp>
        <p:nvSpPr>
          <p:cNvPr name="AutoShape 14" id="14"/>
          <p:cNvSpPr/>
          <p:nvPr/>
        </p:nvSpPr>
        <p:spPr>
          <a:xfrm rot="0" flipH="false" flipV="false">
            <a:off x="5588000" y="3937000"/>
            <a:ext cx="6096000" cy="2349500"/>
          </a:xfrm>
          <a:prstGeom prst="roundRect">
            <a:avLst>
              <a:gd name="adj" fmla="val 5405"/>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5" id="15"/>
          <p:cNvSpPr/>
          <p:nvPr/>
        </p:nvSpPr>
        <p:spPr>
          <a:xfrm rot="0" flipH="false" flipV="false">
            <a:off x="5778500" y="4089400"/>
            <a:ext cx="5715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心理护理策略：用爱重塑康复信心</a:t>
            </a:r>
            <a:endParaRPr lang="en-US" sz="1100"/>
          </a:p>
        </p:txBody>
      </p:sp>
      <p:sp>
        <p:nvSpPr>
          <p:cNvPr name="AutoShape 16" id="16"/>
          <p:cNvSpPr/>
          <p:nvPr/>
        </p:nvSpPr>
        <p:spPr>
          <a:xfrm rot="0" flipH="false" flipV="false">
            <a:off x="5778500" y="4572000"/>
            <a:ext cx="2857500" cy="7620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0" flipH="false" flipV="false">
            <a:off x="5905500" y="4699000"/>
            <a:ext cx="254000" cy="254000"/>
          </a:xfrm>
          <a:prstGeom prst="rect">
            <a:avLst/>
          </a:prstGeom>
        </p:spPr>
      </p:pic>
      <p:sp>
        <p:nvSpPr>
          <p:cNvPr name="AutoShape 18" id="18"/>
          <p:cNvSpPr/>
          <p:nvPr/>
        </p:nvSpPr>
        <p:spPr>
          <a:xfrm rot="0" flipH="false" flipV="false">
            <a:off x="6223000" y="4635500"/>
            <a:ext cx="2413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认知情绪阶段</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识别从否认到接受的情绪演变，给予针对性的共情与支持。</a:t>
            </a:r>
            <a:endParaRPr lang="en-US" sz="1100"/>
          </a:p>
        </p:txBody>
      </p:sp>
      <p:sp>
        <p:nvSpPr>
          <p:cNvPr name="AutoShape 19" id="19"/>
          <p:cNvSpPr/>
          <p:nvPr/>
        </p:nvSpPr>
        <p:spPr>
          <a:xfrm rot="0" flipH="false" flipV="false">
            <a:off x="8699500" y="4572000"/>
            <a:ext cx="2857500" cy="7620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0" id="20"/>
          <p:cNvPicPr>
            <a:picLocks noChangeAspect="true"/>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0" flipH="false" flipV="false">
            <a:off x="8826500" y="4699000"/>
            <a:ext cx="254000" cy="254000"/>
          </a:xfrm>
          <a:prstGeom prst="rect">
            <a:avLst/>
          </a:prstGeom>
        </p:spPr>
      </p:pic>
      <p:sp>
        <p:nvSpPr>
          <p:cNvPr name="AutoShape 21" id="21"/>
          <p:cNvSpPr/>
          <p:nvPr/>
        </p:nvSpPr>
        <p:spPr>
          <a:xfrm rot="0" flipH="false" flipV="false">
            <a:off x="9144000" y="4635500"/>
            <a:ext cx="2413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强化信念支撑</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传递积极的治疗进展，帮助患者建立战胜疾病的内在底气。</a:t>
            </a:r>
            <a:endParaRPr lang="en-US" sz="1100"/>
          </a:p>
        </p:txBody>
      </p:sp>
      <p:sp>
        <p:nvSpPr>
          <p:cNvPr name="AutoShape 22" id="22"/>
          <p:cNvSpPr/>
          <p:nvPr/>
        </p:nvSpPr>
        <p:spPr>
          <a:xfrm rot="0" flipH="false" flipV="false">
            <a:off x="5778500" y="5397500"/>
            <a:ext cx="2857500" cy="7620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3" id="23"/>
          <p:cNvPicPr>
            <a:picLocks noChangeAspect="true"/>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rot="0" flipH="false" flipV="false">
            <a:off x="5905500" y="5524500"/>
            <a:ext cx="254000" cy="254000"/>
          </a:xfrm>
          <a:prstGeom prst="rect">
            <a:avLst/>
          </a:prstGeom>
        </p:spPr>
      </p:pic>
      <p:sp>
        <p:nvSpPr>
          <p:cNvPr name="AutoShape 24" id="24"/>
          <p:cNvSpPr/>
          <p:nvPr/>
        </p:nvSpPr>
        <p:spPr>
          <a:xfrm rot="0" flipH="false" flipV="false">
            <a:off x="6223000" y="5461000"/>
            <a:ext cx="2413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专业情绪疏导</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创造安全表达空间，引导倾诉，释放焦虑与恐惧的心理压力。</a:t>
            </a:r>
            <a:endParaRPr lang="en-US" sz="1100"/>
          </a:p>
        </p:txBody>
      </p:sp>
      <p:sp>
        <p:nvSpPr>
          <p:cNvPr name="AutoShape 25" id="25"/>
          <p:cNvSpPr/>
          <p:nvPr/>
        </p:nvSpPr>
        <p:spPr>
          <a:xfrm rot="0" flipH="false" flipV="false">
            <a:off x="8699500" y="5397500"/>
            <a:ext cx="2857500" cy="7620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6" id="26"/>
          <p:cNvPicPr>
            <a:picLocks noChangeAspect="true"/>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rot="0" flipH="false" flipV="false">
            <a:off x="8826500" y="5524500"/>
            <a:ext cx="254000" cy="254000"/>
          </a:xfrm>
          <a:prstGeom prst="rect">
            <a:avLst/>
          </a:prstGeom>
        </p:spPr>
      </p:pic>
      <p:sp>
        <p:nvSpPr>
          <p:cNvPr name="AutoShape 27" id="27"/>
          <p:cNvSpPr/>
          <p:nvPr/>
        </p:nvSpPr>
        <p:spPr>
          <a:xfrm rot="0" flipH="false" flipV="false">
            <a:off x="9144000" y="5461000"/>
            <a:ext cx="2413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凝聚家庭力量</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6B7280"/>
                </a:solidFill>
                <a:latin typeface="Noto Sans SC"/>
                <a:ea typeface="Noto Sans SC"/>
                <a:cs typeface="Noto Sans SC"/>
                <a:sym typeface="Noto Sans SC"/>
              </a:rPr>
              <a:t>鼓励家属深度参与照护，用亲情温暖构建稳固的康复后盾。</a:t>
            </a:r>
            <a:endParaRPr lang="en-US" sz="1100"/>
          </a:p>
        </p:txBody>
      </p:sp>
    </p:spTree>
  </p:cSld>
  <p:clrMapOvr>
    <a:masterClrMapping/>
  </p:clrMapOvr>
</p:sld>
</file>

<file path=ppt/slides/slide85.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06 老年死亡教育与临终关怀</a:t>
            </a:r>
            <a:endParaRPr lang="en-US" sz="1100"/>
          </a:p>
        </p:txBody>
      </p:sp>
      <p:sp>
        <p:nvSpPr>
          <p:cNvPr name="AutoShape 4" id="4"/>
          <p:cNvSpPr/>
          <p:nvPr/>
        </p:nvSpPr>
        <p:spPr>
          <a:xfrm rot="0" flipH="false" flipV="false">
            <a:off x="762000" y="1778000"/>
            <a:ext cx="5207000" cy="4191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20320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学习目标</a:t>
            </a:r>
            <a:endParaRPr lang="en-US" sz="1100"/>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794000"/>
            <a:ext cx="304800" cy="304800"/>
          </a:xfrm>
          <a:prstGeom prst="rect">
            <a:avLst/>
          </a:prstGeom>
        </p:spPr>
      </p:pic>
      <p:sp>
        <p:nvSpPr>
          <p:cNvPr name="AutoShape 7" id="7"/>
          <p:cNvSpPr/>
          <p:nvPr/>
        </p:nvSpPr>
        <p:spPr>
          <a:xfrm rot="0" flipH="false" flipV="false">
            <a:off x="1460500" y="2794000"/>
            <a:ext cx="43815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树立科学生死观</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理解死亡教育的深层意义，帮助老年人正视生命终点，消除对死亡的恐惧与迷茫，建立从容的心态。</a:t>
            </a:r>
            <a:endParaRPr lang="en-US" sz="1100"/>
          </a:p>
        </p:txBody>
      </p:sp>
      <p:pic>
        <p:nvPicPr>
          <p:cNvPr name="Picture 8" id="8"/>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1016000" y="3873500"/>
            <a:ext cx="304800" cy="304800"/>
          </a:xfrm>
          <a:prstGeom prst="rect">
            <a:avLst/>
          </a:prstGeom>
        </p:spPr>
      </p:pic>
      <p:sp>
        <p:nvSpPr>
          <p:cNvPr name="AutoShape 9" id="9"/>
          <p:cNvSpPr/>
          <p:nvPr/>
        </p:nvSpPr>
        <p:spPr>
          <a:xfrm rot="0" flipH="false" flipV="false">
            <a:off x="1460500" y="3873500"/>
            <a:ext cx="43815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识别与防范自杀风险</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掌握老年人心理危机的预警信号，学习有效的评估方法与干预措施，及时阻断风险，守护生命安全。</a:t>
            </a:r>
            <a:endParaRPr lang="en-US" sz="1100"/>
          </a:p>
        </p:txBody>
      </p:sp>
      <p:pic>
        <p:nvPicPr>
          <p:cNvPr name="Picture 10" id="10"/>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953000"/>
            <a:ext cx="304800" cy="304800"/>
          </a:xfrm>
          <a:prstGeom prst="rect">
            <a:avLst/>
          </a:prstGeom>
        </p:spPr>
      </p:pic>
      <p:sp>
        <p:nvSpPr>
          <p:cNvPr name="AutoShape 11" id="11"/>
          <p:cNvSpPr/>
          <p:nvPr/>
        </p:nvSpPr>
        <p:spPr>
          <a:xfrm rot="0" flipH="false" flipV="false">
            <a:off x="1460500" y="4953000"/>
            <a:ext cx="43815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掌握临终关怀核心</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系统了解临终关怀的伦理原则与服务体系，学会从生理、心理、社会多维度给予老人最后的尊严与关怀。</a:t>
            </a:r>
            <a:endParaRPr lang="en-US" sz="1100"/>
          </a:p>
        </p:txBody>
      </p:sp>
      <p:sp>
        <p:nvSpPr>
          <p:cNvPr name="AutoShape 12" id="12"/>
          <p:cNvSpPr/>
          <p:nvPr/>
        </p:nvSpPr>
        <p:spPr>
          <a:xfrm rot="0" flipH="false" flipV="false">
            <a:off x="6223000" y="1778000"/>
            <a:ext cx="5207000" cy="4191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6477000" y="2032000"/>
            <a:ext cx="46990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本章重难点</a:t>
            </a:r>
            <a:endParaRPr lang="en-US" sz="1100"/>
          </a:p>
        </p:txBody>
      </p:sp>
      <p:sp>
        <p:nvSpPr>
          <p:cNvPr name="AutoShape 14" id="14"/>
          <p:cNvSpPr/>
          <p:nvPr/>
        </p:nvSpPr>
        <p:spPr>
          <a:xfrm rot="0" flipH="false" flipV="false">
            <a:off x="6477000" y="2730500"/>
            <a:ext cx="4699000" cy="1397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667500" y="2895600"/>
            <a:ext cx="279400" cy="279400"/>
          </a:xfrm>
          <a:prstGeom prst="rect">
            <a:avLst/>
          </a:prstGeom>
        </p:spPr>
      </p:pic>
      <p:sp>
        <p:nvSpPr>
          <p:cNvPr name="AutoShape 16" id="16"/>
          <p:cNvSpPr/>
          <p:nvPr/>
        </p:nvSpPr>
        <p:spPr>
          <a:xfrm rot="0" flipH="false" flipV="false">
            <a:off x="7048500" y="2857500"/>
            <a:ext cx="4191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EA580C"/>
                </a:solidFill>
                <a:latin typeface="Noto Sans SC"/>
                <a:ea typeface="Noto Sans SC"/>
                <a:cs typeface="Noto Sans SC"/>
                <a:sym typeface="Noto Sans SC"/>
              </a:rPr>
              <a:t>重点：临终关怀的内容与原则</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深入理解“全人、全家、全程、全队”的照护原则，重点掌握疼痛管理、舒适护理、心理疏导及家属支持等核心内容，将理论转化为温暖的实践。</a:t>
            </a:r>
            <a:endParaRPr lang="en-US" sz="1100"/>
          </a:p>
        </p:txBody>
      </p:sp>
      <p:sp>
        <p:nvSpPr>
          <p:cNvPr name="AutoShape 17" id="17"/>
          <p:cNvSpPr/>
          <p:nvPr/>
        </p:nvSpPr>
        <p:spPr>
          <a:xfrm rot="0" flipH="false" flipV="false">
            <a:off x="6477000" y="4318000"/>
            <a:ext cx="4699000" cy="1397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8" id="18"/>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667500" y="4483100"/>
            <a:ext cx="279400" cy="279400"/>
          </a:xfrm>
          <a:prstGeom prst="rect">
            <a:avLst/>
          </a:prstGeom>
        </p:spPr>
      </p:pic>
      <p:sp>
        <p:nvSpPr>
          <p:cNvPr name="AutoShape 19" id="19"/>
          <p:cNvSpPr/>
          <p:nvPr/>
        </p:nvSpPr>
        <p:spPr>
          <a:xfrm rot="0" flipH="false" flipV="false">
            <a:off x="7048500" y="4445000"/>
            <a:ext cx="4191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EA580C"/>
                </a:solidFill>
                <a:latin typeface="Noto Sans SC"/>
                <a:ea typeface="Noto Sans SC"/>
                <a:cs typeface="Noto Sans SC"/>
                <a:sym typeface="Noto Sans SC"/>
              </a:rPr>
              <a:t>难点：死亡议题的沟通与支持</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如何克服自身对死亡的回避，运用共情、倾听与开放式提问的技巧，引导老年人表达对死亡的焦虑与愿望，提供符合其文化背景的精神慰藉。</a:t>
            </a:r>
            <a:endParaRPr lang="en-US" sz="1100"/>
          </a:p>
        </p:txBody>
      </p:sp>
    </p:spTree>
  </p:cSld>
  <p:clrMapOvr>
    <a:masterClrMapping/>
  </p:clrMapOvr>
</p:sld>
</file>

<file path=ppt/slides/slide86.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死亡教育与临终关怀实务</a:t>
            </a:r>
            <a:endParaRPr lang="en-US" sz="1100"/>
          </a:p>
        </p:txBody>
      </p:sp>
      <p:sp>
        <p:nvSpPr>
          <p:cNvPr name="AutoShape 4" id="4"/>
          <p:cNvSpPr/>
          <p:nvPr/>
        </p:nvSpPr>
        <p:spPr>
          <a:xfrm rot="0" flipH="false" flipV="false">
            <a:off x="762000" y="1524000"/>
            <a:ext cx="5270500" cy="4826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952500" y="1714500"/>
            <a:ext cx="48895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01 老年人死亡教育</a:t>
            </a:r>
            <a:endParaRPr lang="en-US" sz="1100"/>
          </a:p>
        </p:txBody>
      </p:sp>
      <p:pic>
        <p:nvPicPr>
          <p:cNvPr name="Picture 6" id="6"/>
          <p:cNvPicPr>
            <a:picLocks noChangeAspect="true"/>
          </p:cNvPicPr>
          <p:nvPr/>
        </p:nvPicPr>
        <p:blipFill>
          <a:blip r:embed="rId3"/>
          <a:srcRect l="8375" r="8374" t="0" b="0"/>
          <a:stretch>
            <a:fillRect/>
          </a:stretch>
        </p:blipFill>
        <p:spPr>
          <a:xfrm rot="0" flipH="false" flipV="false">
            <a:off x="952500" y="2413000"/>
            <a:ext cx="2349500" cy="1587500"/>
          </a:xfrm>
          <a:prstGeom prst="roundRect">
            <a:avLst>
              <a:gd name="adj" fmla="val 9600"/>
            </a:avLst>
          </a:prstGeom>
          <a:noFill/>
          <a:ln w="25400" cmpd="sng" cap="flat">
            <a:solidFill>
              <a:srgbClr val="F97316">
                <a:alpha val="20000"/>
              </a:srgbClr>
            </a:solidFill>
            <a:prstDash val="solid"/>
            <a:round/>
          </a:ln>
        </p:spPr>
      </p:pic>
      <p:sp>
        <p:nvSpPr>
          <p:cNvPr name="AutoShape 7" id="7"/>
          <p:cNvSpPr/>
          <p:nvPr/>
        </p:nvSpPr>
        <p:spPr>
          <a:xfrm rot="0" flipH="false" flipV="false">
            <a:off x="3429000" y="2413000"/>
            <a:ext cx="2476500" cy="1587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帮助老年人直面生命的有限性，将死亡视为生命自然的一部分，从而消除恐惧，在生命的黄昏阶段获得内心的安宁与释然。</a:t>
            </a:r>
            <a:endParaRPr lang="en-US" sz="1100"/>
          </a:p>
        </p:txBody>
      </p:sp>
      <p:cxnSp>
        <p:nvCxnSpPr>
          <p:cNvPr name="Connector 8" id="8"/>
          <p:cNvCxnSpPr/>
          <p:nvPr/>
        </p:nvCxnSpPr>
        <p:spPr>
          <a:xfrm rot="-9046" flipH="false" flipV="false">
            <a:off x="952508" y="4184650"/>
            <a:ext cx="4826000" cy="12700"/>
          </a:xfrm>
          <a:prstGeom prst="line">
            <a:avLst/>
          </a:prstGeom>
          <a:solidFill>
            <a:srgbClr val="DEE0E3">
              <a:alpha val="100000"/>
            </a:srgbClr>
          </a:solidFill>
          <a:ln w="12700" cmpd="sng" cap="flat">
            <a:solidFill>
              <a:srgbClr val="F97316">
                <a:alpha val="20000"/>
              </a:srgbClr>
            </a:solidFill>
            <a:prstDash val="dash"/>
            <a:round/>
            <a:headEnd type="none" w="med" len="med"/>
            <a:tailEnd type="none" w="med" len="med"/>
          </a:ln>
        </p:spPr>
      </p:cxnSp>
      <p:pic>
        <p:nvPicPr>
          <p:cNvPr name="Picture 9" id="9"/>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952500" y="4381500"/>
            <a:ext cx="254000" cy="254000"/>
          </a:xfrm>
          <a:prstGeom prst="rect">
            <a:avLst/>
          </a:prstGeom>
        </p:spPr>
      </p:pic>
      <p:sp>
        <p:nvSpPr>
          <p:cNvPr name="AutoShape 10" id="10"/>
          <p:cNvSpPr/>
          <p:nvPr/>
        </p:nvSpPr>
        <p:spPr>
          <a:xfrm rot="0" flipH="false" flipV="false">
            <a:off x="1270000" y="4356100"/>
            <a:ext cx="4635500" cy="317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374151"/>
                </a:solidFill>
                <a:latin typeface="Noto Sans SC"/>
                <a:ea typeface="Noto Sans SC"/>
                <a:cs typeface="Noto Sans SC"/>
                <a:sym typeface="Noto Sans SC"/>
              </a:rPr>
              <a:t>核心目标：接纳与和解</a:t>
            </a:r>
            <a:endParaRPr lang="en-US" sz="1100"/>
          </a:p>
        </p:txBody>
      </p:sp>
      <p:sp>
        <p:nvSpPr>
          <p:cNvPr name="AutoShape 11" id="11"/>
          <p:cNvSpPr/>
          <p:nvPr/>
        </p:nvSpPr>
        <p:spPr>
          <a:xfrm rot="0" flipH="false" flipV="false">
            <a:off x="952500" y="4724400"/>
            <a:ext cx="47625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6B7280"/>
                </a:solidFill>
                <a:latin typeface="Noto Sans SC"/>
                <a:ea typeface="Noto Sans SC"/>
                <a:cs typeface="Noto Sans SC"/>
                <a:sym typeface="Noto Sans SC"/>
              </a:rPr>
              <a:t>打破“谈死色变”的禁忌，帮助老人梳理人生价值，从容面对生命终点，减少对未知的焦虑与恐惧。</a:t>
            </a:r>
            <a:endParaRPr lang="en-US" sz="1100"/>
          </a:p>
        </p:txBody>
      </p:sp>
      <p:pic>
        <p:nvPicPr>
          <p:cNvPr name="Picture 12" id="12"/>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952500" y="5397500"/>
            <a:ext cx="254000" cy="254000"/>
          </a:xfrm>
          <a:prstGeom prst="rect">
            <a:avLst/>
          </a:prstGeom>
        </p:spPr>
      </p:pic>
      <p:sp>
        <p:nvSpPr>
          <p:cNvPr name="AutoShape 13" id="13"/>
          <p:cNvSpPr/>
          <p:nvPr/>
        </p:nvSpPr>
        <p:spPr>
          <a:xfrm rot="0" flipH="false" flipV="false">
            <a:off x="1270000" y="5372100"/>
            <a:ext cx="4635500" cy="317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374151"/>
                </a:solidFill>
                <a:latin typeface="Noto Sans SC"/>
                <a:ea typeface="Noto Sans SC"/>
                <a:cs typeface="Noto Sans SC"/>
                <a:sym typeface="Noto Sans SC"/>
              </a:rPr>
              <a:t>重要议题：生前预嘱与生命自主权</a:t>
            </a:r>
            <a:endParaRPr lang="en-US" sz="1100"/>
          </a:p>
        </p:txBody>
      </p:sp>
      <p:sp>
        <p:nvSpPr>
          <p:cNvPr name="AutoShape 14" id="14"/>
          <p:cNvSpPr/>
          <p:nvPr/>
        </p:nvSpPr>
        <p:spPr>
          <a:xfrm rot="0" flipH="false" flipV="false">
            <a:off x="952500" y="5740400"/>
            <a:ext cx="47625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6B7280"/>
                </a:solidFill>
                <a:latin typeface="Noto Sans SC"/>
                <a:ea typeface="Noto Sans SC"/>
                <a:cs typeface="Noto Sans SC"/>
                <a:sym typeface="Noto Sans SC"/>
              </a:rPr>
              <a:t>探讨生前预嘱的法律与人文意义，明确生命终末期的医疗选择，维护生命尊严（我国明确反对安乐死）。</a:t>
            </a:r>
            <a:endParaRPr lang="en-US" sz="1100"/>
          </a:p>
        </p:txBody>
      </p:sp>
      <p:sp>
        <p:nvSpPr>
          <p:cNvPr name="AutoShape 15" id="15"/>
          <p:cNvSpPr/>
          <p:nvPr/>
        </p:nvSpPr>
        <p:spPr>
          <a:xfrm rot="0" flipH="false" flipV="false">
            <a:off x="6159500" y="1524000"/>
            <a:ext cx="5270500" cy="4826000"/>
          </a:xfrm>
          <a:prstGeom prst="roundRect">
            <a:avLst>
              <a:gd name="adj" fmla="val 0"/>
            </a:avLst>
          </a:prstGeom>
          <a:solidFill>
            <a:srgbClr val="FFFFFF">
              <a:alpha val="6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16" id="16"/>
          <p:cNvSpPr/>
          <p:nvPr/>
        </p:nvSpPr>
        <p:spPr>
          <a:xfrm rot="0" flipH="false" flipV="false">
            <a:off x="6350000" y="1714500"/>
            <a:ext cx="48895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02 临终关怀实务核心</a:t>
            </a:r>
            <a:endParaRPr lang="en-US" sz="1100"/>
          </a:p>
        </p:txBody>
      </p:sp>
      <p:pic>
        <p:nvPicPr>
          <p:cNvPr name="Picture 17" id="17"/>
          <p:cNvPicPr>
            <a:picLocks noChangeAspect="true"/>
          </p:cNvPicPr>
          <p:nvPr/>
        </p:nvPicPr>
        <p:blipFill>
          <a:blip r:embed="rId8"/>
          <a:srcRect l="743" r="743" t="0" b="0"/>
          <a:stretch>
            <a:fillRect/>
          </a:stretch>
        </p:blipFill>
        <p:spPr>
          <a:xfrm rot="0" flipH="false" flipV="false">
            <a:off x="6350000" y="2413000"/>
            <a:ext cx="2349500" cy="1587500"/>
          </a:xfrm>
          <a:prstGeom prst="roundRect">
            <a:avLst>
              <a:gd name="adj" fmla="val 9600"/>
            </a:avLst>
          </a:prstGeom>
          <a:noFill/>
          <a:ln w="25400" cmpd="sng" cap="flat">
            <a:solidFill>
              <a:srgbClr val="F97316">
                <a:alpha val="20000"/>
              </a:srgbClr>
            </a:solidFill>
            <a:prstDash val="solid"/>
            <a:round/>
          </a:ln>
        </p:spPr>
      </p:pic>
      <p:sp>
        <p:nvSpPr>
          <p:cNvPr name="AutoShape 18" id="18"/>
          <p:cNvSpPr/>
          <p:nvPr/>
        </p:nvSpPr>
        <p:spPr>
          <a:xfrm rot="0" flipH="false" flipV="false">
            <a:off x="8826500" y="2413000"/>
            <a:ext cx="2476500" cy="1587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以“全人、全家、全程”为照护理念，不仅是对患者生理病痛的缓解，更是对其心理、社会及精神层面的全方位关怀。</a:t>
            </a:r>
            <a:endParaRPr lang="en-US" sz="1100"/>
          </a:p>
        </p:txBody>
      </p:sp>
      <p:cxnSp>
        <p:nvCxnSpPr>
          <p:cNvPr name="Connector 19" id="19"/>
          <p:cNvCxnSpPr/>
          <p:nvPr/>
        </p:nvCxnSpPr>
        <p:spPr>
          <a:xfrm rot="-9046" flipH="false" flipV="false">
            <a:off x="6350008" y="4184650"/>
            <a:ext cx="4826000" cy="12700"/>
          </a:xfrm>
          <a:prstGeom prst="line">
            <a:avLst/>
          </a:prstGeom>
          <a:solidFill>
            <a:srgbClr val="DEE0E3">
              <a:alpha val="100000"/>
            </a:srgbClr>
          </a:solidFill>
          <a:ln w="12700" cmpd="sng" cap="flat">
            <a:solidFill>
              <a:srgbClr val="F97316">
                <a:alpha val="20000"/>
              </a:srgbClr>
            </a:solidFill>
            <a:prstDash val="dash"/>
            <a:round/>
            <a:headEnd type="none" w="med" len="med"/>
            <a:tailEnd type="none" w="med" len="med"/>
          </a:ln>
        </p:spPr>
      </p:cxnSp>
      <p:pic>
        <p:nvPicPr>
          <p:cNvPr name="Picture 20" id="20"/>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350000" y="4381500"/>
            <a:ext cx="254000" cy="254000"/>
          </a:xfrm>
          <a:prstGeom prst="rect">
            <a:avLst/>
          </a:prstGeom>
        </p:spPr>
      </p:pic>
      <p:sp>
        <p:nvSpPr>
          <p:cNvPr name="AutoShape 21" id="21"/>
          <p:cNvSpPr/>
          <p:nvPr/>
        </p:nvSpPr>
        <p:spPr>
          <a:xfrm rot="0" flipH="false" flipV="false">
            <a:off x="6667500" y="4356100"/>
            <a:ext cx="4635500" cy="317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374151"/>
                </a:solidFill>
                <a:latin typeface="Noto Sans SC"/>
                <a:ea typeface="Noto Sans SC"/>
                <a:cs typeface="Noto Sans SC"/>
                <a:sym typeface="Noto Sans SC"/>
              </a:rPr>
              <a:t>实务原则：维护尊严，减轻痛苦</a:t>
            </a:r>
            <a:endParaRPr lang="en-US" sz="1100"/>
          </a:p>
        </p:txBody>
      </p:sp>
      <p:sp>
        <p:nvSpPr>
          <p:cNvPr name="AutoShape 22" id="22"/>
          <p:cNvSpPr/>
          <p:nvPr/>
        </p:nvSpPr>
        <p:spPr>
          <a:xfrm rot="0" flipH="false" flipV="false">
            <a:off x="6350000" y="4724400"/>
            <a:ext cx="47625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6B7280"/>
                </a:solidFill>
                <a:latin typeface="Noto Sans SC"/>
                <a:ea typeface="Noto Sans SC"/>
                <a:cs typeface="Noto Sans SC"/>
                <a:sym typeface="Noto Sans SC"/>
              </a:rPr>
              <a:t>不以延长生命为唯一目的，而是通过专业的疼痛管理和舒适护理，确保患者在生命最后阶段保持舒适与尊严。</a:t>
            </a:r>
            <a:endParaRPr lang="en-US" sz="1100"/>
          </a:p>
        </p:txBody>
      </p:sp>
      <p:pic>
        <p:nvPicPr>
          <p:cNvPr name="Picture 23" id="23"/>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350000" y="5397500"/>
            <a:ext cx="254000" cy="254000"/>
          </a:xfrm>
          <a:prstGeom prst="rect">
            <a:avLst/>
          </a:prstGeom>
        </p:spPr>
      </p:pic>
      <p:sp>
        <p:nvSpPr>
          <p:cNvPr name="AutoShape 24" id="24"/>
          <p:cNvSpPr/>
          <p:nvPr/>
        </p:nvSpPr>
        <p:spPr>
          <a:xfrm rot="0" flipH="false" flipV="false">
            <a:off x="6667500" y="5372100"/>
            <a:ext cx="4635500" cy="317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374151"/>
                </a:solidFill>
                <a:latin typeface="Noto Sans SC"/>
                <a:ea typeface="Noto Sans SC"/>
                <a:cs typeface="Noto Sans SC"/>
                <a:sym typeface="Noto Sans SC"/>
              </a:rPr>
              <a:t>关怀延伸：家属支持与哀伤辅导</a:t>
            </a:r>
            <a:endParaRPr lang="en-US" sz="1100"/>
          </a:p>
        </p:txBody>
      </p:sp>
      <p:sp>
        <p:nvSpPr>
          <p:cNvPr name="AutoShape 25" id="25"/>
          <p:cNvSpPr/>
          <p:nvPr/>
        </p:nvSpPr>
        <p:spPr>
          <a:xfrm rot="0" flipH="false" flipV="false">
            <a:off x="6350000" y="5740400"/>
            <a:ext cx="47625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false" i="false" strike="noStrike" u="none" sz="1300">
                <a:solidFill>
                  <a:srgbClr val="6B7280"/>
                </a:solidFill>
                <a:latin typeface="Noto Sans SC"/>
                <a:ea typeface="Noto Sans SC"/>
                <a:cs typeface="Noto Sans SC"/>
                <a:sym typeface="Noto Sans SC"/>
              </a:rPr>
              <a:t>关注家属的心理状态，提供必要的情感支持和哀伤辅导，帮助家属度过亲人离世的艰难时期，完成心理告别。</a:t>
            </a:r>
            <a:endParaRPr lang="en-US" sz="1100"/>
          </a:p>
        </p:txBody>
      </p:sp>
    </p:spTree>
  </p:cSld>
  <p:clrMapOvr>
    <a:masterClrMapping/>
  </p:clrMapOvr>
</p:sld>
</file>

<file path=ppt/slides/slide87.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模块六：老年死亡教育和临终关怀</a:t>
            </a:r>
            <a:endParaRPr lang="en-US" sz="1100"/>
          </a:p>
        </p:txBody>
      </p:sp>
      <p:sp>
        <p:nvSpPr>
          <p:cNvPr name="AutoShape 4" id="4"/>
          <p:cNvSpPr/>
          <p:nvPr/>
        </p:nvSpPr>
        <p:spPr>
          <a:xfrm rot="0" flipH="false" flipV="false">
            <a:off x="762000" y="2032000"/>
            <a:ext cx="3378200" cy="2984500"/>
          </a:xfrm>
          <a:prstGeom prst="roundRect">
            <a:avLst>
              <a:gd name="adj" fmla="val 0"/>
            </a:avLst>
          </a:prstGeom>
          <a:solidFill>
            <a:srgbClr val="FFFCF5">
              <a:alpha val="7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286000"/>
            <a:ext cx="355600" cy="355600"/>
          </a:xfrm>
          <a:prstGeom prst="rect">
            <a:avLst/>
          </a:prstGeom>
        </p:spPr>
      </p:pic>
      <p:sp>
        <p:nvSpPr>
          <p:cNvPr name="AutoShape 6" id="6"/>
          <p:cNvSpPr/>
          <p:nvPr/>
        </p:nvSpPr>
        <p:spPr>
          <a:xfrm rot="0" flipH="false" flipV="false">
            <a:off x="1473200" y="2286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认知重构：直面终点</a:t>
            </a:r>
            <a:endParaRPr lang="en-US" sz="1100"/>
          </a:p>
        </p:txBody>
      </p:sp>
      <p:sp>
        <p:nvSpPr>
          <p:cNvPr name="AutoShape 7" id="7"/>
          <p:cNvSpPr/>
          <p:nvPr/>
        </p:nvSpPr>
        <p:spPr>
          <a:xfrm rot="0" flipH="false" flipV="false">
            <a:off x="1016000" y="2921000"/>
            <a:ext cx="2870200" cy="190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打破对死亡的禁忌与恐惧，帮助老人建立对生命终结的客观认知。理解死亡并非虚无的终结，而是生命自然循环的一部分，是人生旅程的圆满句点，从而消解未知带来的焦虑与迷茫。</a:t>
            </a:r>
            <a:endParaRPr lang="en-US" sz="1100"/>
          </a:p>
        </p:txBody>
      </p:sp>
      <p:sp>
        <p:nvSpPr>
          <p:cNvPr name="AutoShape 8" id="8"/>
          <p:cNvSpPr/>
          <p:nvPr/>
        </p:nvSpPr>
        <p:spPr>
          <a:xfrm rot="0" flipH="false" flipV="false">
            <a:off x="4394200" y="2032000"/>
            <a:ext cx="3378200" cy="2984500"/>
          </a:xfrm>
          <a:prstGeom prst="roundRect">
            <a:avLst>
              <a:gd name="adj" fmla="val 0"/>
            </a:avLst>
          </a:prstGeom>
          <a:solidFill>
            <a:srgbClr val="FFFCF5">
              <a:alpha val="7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48200" y="2286000"/>
            <a:ext cx="355600" cy="355600"/>
          </a:xfrm>
          <a:prstGeom prst="rect">
            <a:avLst/>
          </a:prstGeom>
        </p:spPr>
      </p:pic>
      <p:sp>
        <p:nvSpPr>
          <p:cNvPr name="AutoShape 10" id="10"/>
          <p:cNvSpPr/>
          <p:nvPr/>
        </p:nvSpPr>
        <p:spPr>
          <a:xfrm rot="0" flipH="false" flipV="false">
            <a:off x="5105400" y="2286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价值重塑：看见意义</a:t>
            </a:r>
            <a:endParaRPr lang="en-US" sz="1100"/>
          </a:p>
        </p:txBody>
      </p:sp>
      <p:sp>
        <p:nvSpPr>
          <p:cNvPr name="AutoShape 11" id="11"/>
          <p:cNvSpPr/>
          <p:nvPr/>
        </p:nvSpPr>
        <p:spPr>
          <a:xfrm rot="0" flipH="false" flipV="false">
            <a:off x="4648200" y="2921000"/>
            <a:ext cx="2870200" cy="190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引导老人回顾人生历程，梳理那些被遗忘的高光时刻与温暖记忆。在回望中确认自我存在的价值，让生命的意义在临终阶段得以重新彰显，赋予暮年生活更深层的情感支撑与心灵慰藉。</a:t>
            </a:r>
            <a:endParaRPr lang="en-US" sz="1100"/>
          </a:p>
        </p:txBody>
      </p:sp>
      <p:sp>
        <p:nvSpPr>
          <p:cNvPr name="AutoShape 12" id="12"/>
          <p:cNvSpPr/>
          <p:nvPr/>
        </p:nvSpPr>
        <p:spPr>
          <a:xfrm rot="0" flipH="false" flipV="false">
            <a:off x="8026400" y="2032000"/>
            <a:ext cx="3378200" cy="2984500"/>
          </a:xfrm>
          <a:prstGeom prst="roundRect">
            <a:avLst>
              <a:gd name="adj" fmla="val 0"/>
            </a:avLst>
          </a:prstGeom>
          <a:solidFill>
            <a:srgbClr val="FFFCF5">
              <a:alpha val="75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80400" y="2286000"/>
            <a:ext cx="355600" cy="355600"/>
          </a:xfrm>
          <a:prstGeom prst="rect">
            <a:avLst/>
          </a:prstGeom>
        </p:spPr>
      </p:pic>
      <p:sp>
        <p:nvSpPr>
          <p:cNvPr name="AutoShape 14" id="14"/>
          <p:cNvSpPr/>
          <p:nvPr/>
        </p:nvSpPr>
        <p:spPr>
          <a:xfrm rot="0" flipH="false" flipV="false">
            <a:off x="8737600" y="2286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安宁告别：有尊严落幕</a:t>
            </a:r>
            <a:endParaRPr lang="en-US" sz="1100"/>
          </a:p>
        </p:txBody>
      </p:sp>
      <p:sp>
        <p:nvSpPr>
          <p:cNvPr name="AutoShape 15" id="15"/>
          <p:cNvSpPr/>
          <p:nvPr/>
        </p:nvSpPr>
        <p:spPr>
          <a:xfrm rot="0" flipH="false" flipV="false">
            <a:off x="8280400" y="2921000"/>
            <a:ext cx="2870200" cy="190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协助老人梳理未竟之事、完成情感联结与遗愿规划，减少临终的遗憾。让老人在家人的陪伴与理解中，以平和、安详的心态接纳生命的落幕，实现有尊严、有温度的告别与传承。</a:t>
            </a:r>
            <a:endParaRPr lang="en-US" sz="1100"/>
          </a:p>
        </p:txBody>
      </p:sp>
      <p:sp>
        <p:nvSpPr>
          <p:cNvPr name="AutoShape 16" id="16"/>
          <p:cNvSpPr/>
          <p:nvPr/>
        </p:nvSpPr>
        <p:spPr>
          <a:xfrm rot="0" flipH="false" flipV="false">
            <a:off x="762000" y="5397500"/>
            <a:ext cx="10668000" cy="889000"/>
          </a:xfrm>
          <a:prstGeom prst="roundRect">
            <a:avLst>
              <a:gd name="adj" fmla="val 0"/>
            </a:avLst>
          </a:prstGeom>
          <a:solidFill>
            <a:srgbClr val="F97316">
              <a:alpha val="8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952500" y="5562600"/>
            <a:ext cx="10287000" cy="635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08333"/>
              </a:lnSpc>
              <a:defRPr/>
            </a:pPr>
            <a:r>
              <a:rPr lang="en-US" b="true" i="false" strike="noStrike" u="none" sz="1600">
                <a:solidFill>
                  <a:srgbClr val="C2410C"/>
                </a:solidFill>
                <a:latin typeface="Noto Sans SC"/>
                <a:ea typeface="Noto Sans SC"/>
                <a:cs typeface="Noto Sans SC"/>
                <a:sym typeface="Noto Sans SC"/>
              </a:rPr>
              <a:t>“死亡教育不是教我们如何去死，而是教我们如何更好地活——活在当下，珍视每一刻，让生命的最后一程温暖而有尊严。”</a:t>
            </a:r>
            <a:endParaRPr lang="en-US" sz="1100"/>
          </a:p>
        </p:txBody>
      </p:sp>
    </p:spTree>
  </p:cSld>
  <p:clrMapOvr>
    <a:masterClrMapping/>
  </p:clrMapOvr>
</p:sld>
</file>

<file path=ppt/slides/slide88.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直面死亡：认识死亡教育</a:t>
            </a:r>
            <a:endParaRPr lang="en-US" sz="1100"/>
          </a:p>
        </p:txBody>
      </p:sp>
      <p:pic>
        <p:nvPicPr>
          <p:cNvPr name="Picture 4" id="4"/>
          <p:cNvPicPr>
            <a:picLocks noChangeAspect="true"/>
          </p:cNvPicPr>
          <p:nvPr/>
        </p:nvPicPr>
        <p:blipFill>
          <a:blip r:embed="rId3"/>
          <a:srcRect l="8423" r="8423" t="0" b="0"/>
          <a:stretch>
            <a:fillRect/>
          </a:stretch>
        </p:blipFill>
        <p:spPr>
          <a:xfrm rot="0" flipH="false" flipV="false">
            <a:off x="762000" y="1778000"/>
            <a:ext cx="4318000" cy="2921000"/>
          </a:xfrm>
          <a:prstGeom prst="roundRect">
            <a:avLst>
              <a:gd name="adj" fmla="val 5217"/>
            </a:avLst>
          </a:prstGeom>
          <a:noFill/>
          <a:ln w="25400" cmpd="sng" cap="flat">
            <a:solidFill>
              <a:srgbClr val="FFFFFF">
                <a:alpha val="70000"/>
              </a:srgbClr>
            </a:solidFill>
            <a:prstDash val="solid"/>
            <a:round/>
          </a:ln>
          <a:effectLst>
            <a:outerShdw dir="2700000" dist="50800" blurRad="152400" algn="tl" rotWithShape="false">
              <a:srgbClr val="000000">
                <a:alpha val="10000"/>
              </a:srgbClr>
            </a:outerShdw>
          </a:effectLst>
        </p:spPr>
      </p:pic>
      <p:sp>
        <p:nvSpPr>
          <p:cNvPr name="AutoShape 5" id="5"/>
          <p:cNvSpPr/>
          <p:nvPr/>
        </p:nvSpPr>
        <p:spPr>
          <a:xfrm rot="0" flipH="false" flipV="false">
            <a:off x="762000" y="5016500"/>
            <a:ext cx="4318000" cy="1016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false" i="true" strike="noStrike" u="none" sz="1400">
                <a:solidFill>
                  <a:srgbClr val="4B5563"/>
                </a:solidFill>
                <a:latin typeface="Noto Sans SC"/>
                <a:ea typeface="Noto Sans SC"/>
                <a:cs typeface="Noto Sans SC"/>
                <a:sym typeface="Noto Sans SC"/>
              </a:rPr>
              <a:t>“向死而生，不仅是一种哲学思考，更是一种认真活在当下的生命智慧。”</a:t>
            </a:r>
            <a:endParaRPr lang="en-US" sz="1100"/>
          </a:p>
        </p:txBody>
      </p:sp>
      <p:sp>
        <p:nvSpPr>
          <p:cNvPr name="AutoShape 6" id="6"/>
          <p:cNvSpPr/>
          <p:nvPr/>
        </p:nvSpPr>
        <p:spPr>
          <a:xfrm rot="0" flipH="false" flipV="false">
            <a:off x="5461000" y="1778000"/>
            <a:ext cx="5969000" cy="17145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715000" y="2006600"/>
            <a:ext cx="304800" cy="304800"/>
          </a:xfrm>
          <a:prstGeom prst="rect">
            <a:avLst/>
          </a:prstGeom>
        </p:spPr>
      </p:pic>
      <p:sp>
        <p:nvSpPr>
          <p:cNvPr name="AutoShape 8" id="8"/>
          <p:cNvSpPr/>
          <p:nvPr/>
        </p:nvSpPr>
        <p:spPr>
          <a:xfrm rot="0" flipH="false" flipV="false">
            <a:off x="6121400" y="1981200"/>
            <a:ext cx="520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真实写照：被恐惧裹挟的晚年</a:t>
            </a:r>
            <a:endParaRPr lang="en-US" sz="1100"/>
          </a:p>
        </p:txBody>
      </p:sp>
      <p:sp>
        <p:nvSpPr>
          <p:cNvPr name="AutoShape 9" id="9"/>
          <p:cNvSpPr/>
          <p:nvPr/>
        </p:nvSpPr>
        <p:spPr>
          <a:xfrm rot="0" flipH="false" flipV="false">
            <a:off x="5715000" y="2476500"/>
            <a:ext cx="54610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73岁的田爷爷身患多种慢性病，因无法直面死亡的必然性，陷入了疯狂购买保健品的执念中。这种对“生命终结”的极度焦虑，不仅加重了心理负担，更折射出许多老年人面对衰老时的普遍无助与迷茫。</a:t>
            </a:r>
            <a:endParaRPr lang="en-US" sz="1100"/>
          </a:p>
        </p:txBody>
      </p:sp>
      <p:sp>
        <p:nvSpPr>
          <p:cNvPr name="AutoShape 10" id="10"/>
          <p:cNvSpPr/>
          <p:nvPr/>
        </p:nvSpPr>
        <p:spPr>
          <a:xfrm rot="0" flipH="false" flipV="false">
            <a:off x="5461000" y="3873500"/>
            <a:ext cx="5969000" cy="18415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5715000" y="4102100"/>
            <a:ext cx="304800" cy="304800"/>
          </a:xfrm>
          <a:prstGeom prst="rect">
            <a:avLst/>
          </a:prstGeom>
        </p:spPr>
      </p:pic>
      <p:sp>
        <p:nvSpPr>
          <p:cNvPr name="AutoShape 12" id="12"/>
          <p:cNvSpPr/>
          <p:nvPr/>
        </p:nvSpPr>
        <p:spPr>
          <a:xfrm rot="0" flipH="false" flipV="false">
            <a:off x="6121400" y="4076700"/>
            <a:ext cx="520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教育内核：让生命更从容</a:t>
            </a:r>
            <a:endParaRPr lang="en-US" sz="1100"/>
          </a:p>
        </p:txBody>
      </p:sp>
      <p:sp>
        <p:nvSpPr>
          <p:cNvPr name="AutoShape 13" id="13"/>
          <p:cNvSpPr/>
          <p:nvPr/>
        </p:nvSpPr>
        <p:spPr>
          <a:xfrm rot="0" flipH="false" flipV="false">
            <a:off x="5715000" y="4572000"/>
            <a:ext cx="5461000" cy="1079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374151"/>
                </a:solidFill>
                <a:latin typeface="Noto Sans SC"/>
                <a:ea typeface="Noto Sans SC"/>
                <a:cs typeface="Noto Sans SC"/>
                <a:sym typeface="Noto Sans SC"/>
              </a:rPr>
              <a:t>死亡教育是一场关于生命的觉醒。它帮助我们理解生命的有限性，学会接纳死亡的自然规律；在敬畏生命的同时，更懂得珍惜当下，树立起对生命意义的深刻信仰，从而摆脱对未知的恐惧，让生命的旅程走得更从容、更有温度。</a:t>
            </a:r>
            <a:endParaRPr lang="en-US" sz="1100"/>
          </a:p>
        </p:txBody>
      </p:sp>
      <p:sp>
        <p:nvSpPr>
          <p:cNvPr name="AutoShape 14" id="14"/>
          <p:cNvSpPr/>
          <p:nvPr/>
        </p:nvSpPr>
        <p:spPr>
          <a:xfrm rot="0" flipH="false" flipV="false">
            <a:off x="5461000" y="5943600"/>
            <a:ext cx="5969000" cy="381000"/>
          </a:xfrm>
          <a:prstGeom prst="rect">
            <a:avLst/>
          </a:prstGeom>
          <a:noFill/>
          <a:ln w="12700" cmpd="sng" cap="flat">
            <a:noFill/>
            <a:prstDash val="solid"/>
            <a:round/>
          </a:ln>
        </p:spPr>
        <p:txBody>
          <a:bodyPr anchor="ctr" rtlCol="false" anchorCtr="false" vert="horz" wrap="square" lIns="0" rIns="0" tIns="0" bIns="0"/>
          <a:lstStyle/>
          <a:p>
            <a:pPr algn="r" marL="0" indent="0">
              <a:lnSpc>
                <a:spcPct val="125000"/>
              </a:lnSpc>
              <a:defRPr/>
            </a:pPr>
            <a:r>
              <a:rPr lang="en-US" b="true" i="false" strike="noStrike" u="none" sz="1400">
                <a:solidFill>
                  <a:srgbClr val="F97316">
                    <a:alpha val="80000"/>
                  </a:srgbClr>
                </a:solidFill>
                <a:latin typeface="Noto Sans SC"/>
                <a:ea typeface="Noto Sans SC"/>
                <a:cs typeface="Noto Sans SC"/>
                <a:sym typeface="Noto Sans SC"/>
              </a:rPr>
              <a:t>—— 以理解化解恐惧，以热爱拥抱生活</a:t>
            </a:r>
            <a:endParaRPr lang="en-US" sz="1100"/>
          </a:p>
        </p:txBody>
      </p:sp>
    </p:spTree>
  </p:cSld>
  <p:clrMapOvr>
    <a:masterClrMapping/>
  </p:clrMapOvr>
</p:sld>
</file>

<file path=ppt/slides/slide89.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老年人的死亡心理</a:t>
            </a:r>
            <a:endParaRPr lang="en-US" sz="1100"/>
          </a:p>
        </p:txBody>
      </p:sp>
      <p:sp>
        <p:nvSpPr>
          <p:cNvPr name="AutoShape 4" id="4"/>
          <p:cNvSpPr/>
          <p:nvPr/>
        </p:nvSpPr>
        <p:spPr>
          <a:xfrm rot="0" flipH="false" flipV="false">
            <a:off x="762000" y="1778000"/>
            <a:ext cx="3378200" cy="1968500"/>
          </a:xfrm>
          <a:prstGeom prst="roundRect">
            <a:avLst>
              <a:gd name="adj" fmla="val 0"/>
            </a:avLst>
          </a:prstGeom>
          <a:solidFill>
            <a:srgbClr val="FFF7ED">
              <a:alpha val="80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06600"/>
            <a:ext cx="355600" cy="355600"/>
          </a:xfrm>
          <a:prstGeom prst="rect">
            <a:avLst/>
          </a:prstGeom>
        </p:spPr>
      </p:pic>
      <p:sp>
        <p:nvSpPr>
          <p:cNvPr name="AutoShape 6" id="6"/>
          <p:cNvSpPr/>
          <p:nvPr/>
        </p:nvSpPr>
        <p:spPr>
          <a:xfrm rot="0" flipH="false" flipV="false">
            <a:off x="1473200" y="20066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理智型</a:t>
            </a:r>
            <a:endParaRPr lang="en-US" sz="1100"/>
          </a:p>
        </p:txBody>
      </p:sp>
      <p:sp>
        <p:nvSpPr>
          <p:cNvPr name="AutoShape 7" id="7"/>
          <p:cNvSpPr/>
          <p:nvPr/>
        </p:nvSpPr>
        <p:spPr>
          <a:xfrm rot="0" flipH="false" flipV="false">
            <a:off x="1016000" y="2540000"/>
            <a:ext cx="2870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能够从容、冷静地面对死亡的必然性，会主动梳理人生、妥善安排后事，展现出成熟而平静的生命态度。</a:t>
            </a:r>
            <a:endParaRPr lang="en-US" sz="1100"/>
          </a:p>
        </p:txBody>
      </p:sp>
      <p:sp>
        <p:nvSpPr>
          <p:cNvPr name="AutoShape 8" id="8"/>
          <p:cNvSpPr/>
          <p:nvPr/>
        </p:nvSpPr>
        <p:spPr>
          <a:xfrm rot="0" flipH="false" flipV="false">
            <a:off x="4406900" y="1778000"/>
            <a:ext cx="3378200" cy="1968500"/>
          </a:xfrm>
          <a:prstGeom prst="roundRect">
            <a:avLst>
              <a:gd name="adj" fmla="val 0"/>
            </a:avLst>
          </a:prstGeom>
          <a:solidFill>
            <a:srgbClr val="FFF7ED">
              <a:alpha val="80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2006600"/>
            <a:ext cx="355600" cy="355600"/>
          </a:xfrm>
          <a:prstGeom prst="rect">
            <a:avLst/>
          </a:prstGeom>
        </p:spPr>
      </p:pic>
      <p:sp>
        <p:nvSpPr>
          <p:cNvPr name="AutoShape 10" id="10"/>
          <p:cNvSpPr/>
          <p:nvPr/>
        </p:nvSpPr>
        <p:spPr>
          <a:xfrm rot="0" flipH="false" flipV="false">
            <a:off x="5118100" y="20066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接受型</a:t>
            </a:r>
            <a:endParaRPr lang="en-US" sz="1100"/>
          </a:p>
        </p:txBody>
      </p:sp>
      <p:sp>
        <p:nvSpPr>
          <p:cNvPr name="AutoShape 11" id="11"/>
          <p:cNvSpPr/>
          <p:nvPr/>
        </p:nvSpPr>
        <p:spPr>
          <a:xfrm rot="0" flipH="false" flipV="false">
            <a:off x="4660900" y="2540000"/>
            <a:ext cx="2870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无论出于主动的释然还是被动的顺应，都能平和接纳死亡的到来，不抗拒、不挣扎，以顺其自然的心态看待生命的终结。</a:t>
            </a:r>
            <a:endParaRPr lang="en-US" sz="1100"/>
          </a:p>
        </p:txBody>
      </p:sp>
      <p:sp>
        <p:nvSpPr>
          <p:cNvPr name="AutoShape 12" id="12"/>
          <p:cNvSpPr/>
          <p:nvPr/>
        </p:nvSpPr>
        <p:spPr>
          <a:xfrm rot="0" flipH="false" flipV="false">
            <a:off x="8051800" y="1778000"/>
            <a:ext cx="3378200" cy="1968500"/>
          </a:xfrm>
          <a:prstGeom prst="roundRect">
            <a:avLst>
              <a:gd name="adj" fmla="val 0"/>
            </a:avLst>
          </a:prstGeom>
          <a:solidFill>
            <a:srgbClr val="FFF7ED">
              <a:alpha val="80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2006600"/>
            <a:ext cx="355600" cy="355600"/>
          </a:xfrm>
          <a:prstGeom prst="rect">
            <a:avLst/>
          </a:prstGeom>
        </p:spPr>
      </p:pic>
      <p:sp>
        <p:nvSpPr>
          <p:cNvPr name="AutoShape 14" id="14"/>
          <p:cNvSpPr/>
          <p:nvPr/>
        </p:nvSpPr>
        <p:spPr>
          <a:xfrm rot="0" flipH="false" flipV="false">
            <a:off x="8763000" y="20066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恐惧型</a:t>
            </a:r>
            <a:endParaRPr lang="en-US" sz="1100"/>
          </a:p>
        </p:txBody>
      </p:sp>
      <p:sp>
        <p:nvSpPr>
          <p:cNvPr name="AutoShape 15" id="15"/>
          <p:cNvSpPr/>
          <p:nvPr/>
        </p:nvSpPr>
        <p:spPr>
          <a:xfrm rot="0" flipH="false" flipV="false">
            <a:off x="8305800" y="2540000"/>
            <a:ext cx="28702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对死亡充满极度的害怕与焦虑，常伴随对未知的担忧，执着于生命的延续，甚至表现出对永生的强烈渴望。</a:t>
            </a:r>
            <a:endParaRPr lang="en-US" sz="1100"/>
          </a:p>
        </p:txBody>
      </p:sp>
      <p:sp>
        <p:nvSpPr>
          <p:cNvPr name="AutoShape 16" id="16"/>
          <p:cNvSpPr/>
          <p:nvPr/>
        </p:nvSpPr>
        <p:spPr>
          <a:xfrm rot="0" flipH="false" flipV="false">
            <a:off x="762000" y="4127500"/>
            <a:ext cx="5207000" cy="1968500"/>
          </a:xfrm>
          <a:prstGeom prst="roundRect">
            <a:avLst>
              <a:gd name="adj" fmla="val 0"/>
            </a:avLst>
          </a:prstGeom>
          <a:solidFill>
            <a:srgbClr val="FFF7ED">
              <a:alpha val="80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1016000" y="4356100"/>
            <a:ext cx="355600" cy="355600"/>
          </a:xfrm>
          <a:prstGeom prst="rect">
            <a:avLst/>
          </a:prstGeom>
        </p:spPr>
      </p:pic>
      <p:sp>
        <p:nvSpPr>
          <p:cNvPr name="AutoShape 18" id="18"/>
          <p:cNvSpPr/>
          <p:nvPr/>
        </p:nvSpPr>
        <p:spPr>
          <a:xfrm rot="0" flipH="false" flipV="false">
            <a:off x="1473200" y="4356100"/>
            <a:ext cx="381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解脱型</a:t>
            </a:r>
            <a:endParaRPr lang="en-US" sz="1100"/>
          </a:p>
        </p:txBody>
      </p:sp>
      <p:sp>
        <p:nvSpPr>
          <p:cNvPr name="AutoShape 19" id="19"/>
          <p:cNvSpPr/>
          <p:nvPr/>
        </p:nvSpPr>
        <p:spPr>
          <a:xfrm rot="0" flipH="false" flipV="false">
            <a:off x="1016000" y="48895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长期受病痛折磨、孤独或生活压力困扰的老人，会将死亡视为摆脱苦难的方式，内心期待从现实的困境中得到彻底的安宁与释放。</a:t>
            </a:r>
            <a:endParaRPr lang="en-US" sz="1100"/>
          </a:p>
        </p:txBody>
      </p:sp>
      <p:sp>
        <p:nvSpPr>
          <p:cNvPr name="AutoShape 20" id="20"/>
          <p:cNvSpPr/>
          <p:nvPr/>
        </p:nvSpPr>
        <p:spPr>
          <a:xfrm rot="0" flipH="false" flipV="false">
            <a:off x="6223000" y="4127500"/>
            <a:ext cx="5207000" cy="1968500"/>
          </a:xfrm>
          <a:prstGeom prst="roundRect">
            <a:avLst>
              <a:gd name="adj" fmla="val 0"/>
            </a:avLst>
          </a:prstGeom>
          <a:solidFill>
            <a:srgbClr val="FFF7ED">
              <a:alpha val="80000"/>
            </a:srgbClr>
          </a:solidFill>
          <a:ln w="12700" cmpd="sng" cap="flat">
            <a:solidFill>
              <a:srgbClr val="F97316">
                <a:alpha val="25000"/>
              </a:srgbClr>
            </a:solid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477000" y="4356100"/>
            <a:ext cx="355600" cy="355600"/>
          </a:xfrm>
          <a:prstGeom prst="rect">
            <a:avLst/>
          </a:prstGeom>
        </p:spPr>
      </p:pic>
      <p:sp>
        <p:nvSpPr>
          <p:cNvPr name="AutoShape 22" id="22"/>
          <p:cNvSpPr/>
          <p:nvPr/>
        </p:nvSpPr>
        <p:spPr>
          <a:xfrm rot="0" flipH="false" flipV="false">
            <a:off x="6934200" y="4356100"/>
            <a:ext cx="381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05 无所谓型</a:t>
            </a:r>
            <a:endParaRPr lang="en-US" sz="1100"/>
          </a:p>
        </p:txBody>
      </p:sp>
      <p:sp>
        <p:nvSpPr>
          <p:cNvPr name="AutoShape 23" id="23"/>
          <p:cNvSpPr/>
          <p:nvPr/>
        </p:nvSpPr>
        <p:spPr>
          <a:xfrm rot="0" flipH="false" flipV="false">
            <a:off x="6477000" y="4889500"/>
            <a:ext cx="4699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对死亡持有“听天由命”的态度，既不主动追求也不过度抗拒，对生命的终结没有强烈的情绪起伏，顺应自然规律，心态较为随性淡然。</a:t>
            </a:r>
            <a:endParaRPr lang="en-US" sz="1100"/>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为何要学习老年心理学？</a:t>
            </a:r>
            <a:endParaRPr lang="en-US" sz="1100"/>
          </a:p>
        </p:txBody>
      </p:sp>
      <p:sp>
        <p:nvSpPr>
          <p:cNvPr name="AutoShape 4" id="4"/>
          <p:cNvSpPr/>
          <p:nvPr/>
        </p:nvSpPr>
        <p:spPr>
          <a:xfrm rot="0" flipH="false" flipV="false">
            <a:off x="762000" y="1524000"/>
            <a:ext cx="10668000" cy="1079500"/>
          </a:xfrm>
          <a:prstGeom prst="roundRect">
            <a:avLst>
              <a:gd name="adj" fmla="val 0"/>
            </a:avLst>
          </a:prstGeom>
          <a:solidFill>
            <a:srgbClr val="F97316">
              <a:alpha val="8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676400"/>
            <a:ext cx="10160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600">
                <a:solidFill>
                  <a:srgbClr val="F97316"/>
                </a:solidFill>
                <a:latin typeface="Noto Sans SC"/>
                <a:ea typeface="Noto Sans SC"/>
                <a:cs typeface="Noto Sans SC"/>
                <a:sym typeface="Noto Sans SC"/>
              </a:rPr>
              <a:t>理论价值：</a:t>
            </a:r>
            <a:r>
              <a:rPr lang="en-US" b="false" i="false" strike="noStrike" u="none" sz="1500">
                <a:solidFill>
                  <a:srgbClr val="4B5563"/>
                </a:solidFill>
                <a:latin typeface="Noto Sans SC"/>
                <a:ea typeface="Noto Sans SC"/>
                <a:cs typeface="Noto Sans SC"/>
                <a:sym typeface="Noto Sans SC"/>
              </a:rPr>
              <a:t>系统揭示老年期心理活动的发展规律与变化特征，填补人类毕生发展研究中高龄阶段的认知空白，进一步丰富和完善发展心理学的理论体系，为理解生命全程的心理轨迹提供科学支撑。</a:t>
            </a:r>
            <a:endParaRPr lang="en-US" sz="1100"/>
          </a:p>
        </p:txBody>
      </p:sp>
      <p:sp>
        <p:nvSpPr>
          <p:cNvPr name="AutoShape 6" id="6"/>
          <p:cNvSpPr/>
          <p:nvPr/>
        </p:nvSpPr>
        <p:spPr>
          <a:xfrm rot="0" flipH="false" flipV="false">
            <a:off x="762000" y="2921000"/>
            <a:ext cx="5207000" cy="1587500"/>
          </a:xfrm>
          <a:prstGeom prst="roundRect">
            <a:avLst>
              <a:gd name="adj" fmla="val 0"/>
            </a:avLst>
          </a:prstGeom>
          <a:solidFill>
            <a:srgbClr val="FFFFFF">
              <a:alpha val="5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3111500"/>
            <a:ext cx="406400" cy="406400"/>
          </a:xfrm>
          <a:prstGeom prst="rect">
            <a:avLst/>
          </a:prstGeom>
        </p:spPr>
      </p:pic>
      <p:sp>
        <p:nvSpPr>
          <p:cNvPr name="AutoShape 8" id="8"/>
          <p:cNvSpPr/>
          <p:nvPr/>
        </p:nvSpPr>
        <p:spPr>
          <a:xfrm rot="0" flipH="false" flipV="false">
            <a:off x="1524000" y="3124200"/>
            <a:ext cx="406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01 提升养老服务温度</a:t>
            </a:r>
            <a:endParaRPr lang="en-US" sz="1100"/>
          </a:p>
        </p:txBody>
      </p:sp>
      <p:sp>
        <p:nvSpPr>
          <p:cNvPr name="AutoShape 9" id="9"/>
          <p:cNvSpPr/>
          <p:nvPr/>
        </p:nvSpPr>
        <p:spPr>
          <a:xfrm rot="0" flipH="false" flipV="false">
            <a:off x="1016000" y="3581400"/>
            <a:ext cx="4699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false" i="false" strike="noStrike" u="none" sz="1300">
                <a:solidFill>
                  <a:srgbClr val="6B7280"/>
                </a:solidFill>
                <a:latin typeface="Noto Sans SC"/>
                <a:ea typeface="Noto Sans SC"/>
                <a:cs typeface="Noto Sans SC"/>
                <a:sym typeface="Noto Sans SC"/>
              </a:rPr>
              <a:t>深入洞察老年人行为背后的心理需求，将“程式化照护”转变为“个性化关怀”，让养老服务真正贴合长者的身心特点，传递专业与温暖并重的照护理念。</a:t>
            </a:r>
            <a:endParaRPr lang="en-US" sz="1100"/>
          </a:p>
        </p:txBody>
      </p:sp>
      <p:sp>
        <p:nvSpPr>
          <p:cNvPr name="AutoShape 10" id="10"/>
          <p:cNvSpPr/>
          <p:nvPr/>
        </p:nvSpPr>
        <p:spPr>
          <a:xfrm rot="0" flipH="false" flipV="false">
            <a:off x="6223000" y="2921000"/>
            <a:ext cx="5207000" cy="1587500"/>
          </a:xfrm>
          <a:prstGeom prst="roundRect">
            <a:avLst>
              <a:gd name="adj" fmla="val 0"/>
            </a:avLst>
          </a:prstGeom>
          <a:solidFill>
            <a:srgbClr val="FFFFFF">
              <a:alpha val="5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77000" y="3111500"/>
            <a:ext cx="406400" cy="406400"/>
          </a:xfrm>
          <a:prstGeom prst="rect">
            <a:avLst/>
          </a:prstGeom>
        </p:spPr>
      </p:pic>
      <p:sp>
        <p:nvSpPr>
          <p:cNvPr name="AutoShape 12" id="12"/>
          <p:cNvSpPr/>
          <p:nvPr/>
        </p:nvSpPr>
        <p:spPr>
          <a:xfrm rot="0" flipH="false" flipV="false">
            <a:off x="6985000" y="3124200"/>
            <a:ext cx="406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02 筑牢身心健康防线</a:t>
            </a:r>
            <a:endParaRPr lang="en-US" sz="1100"/>
          </a:p>
        </p:txBody>
      </p:sp>
      <p:sp>
        <p:nvSpPr>
          <p:cNvPr name="AutoShape 13" id="13"/>
          <p:cNvSpPr/>
          <p:nvPr/>
        </p:nvSpPr>
        <p:spPr>
          <a:xfrm rot="0" flipH="false" flipV="false">
            <a:off x="6477000" y="3581400"/>
            <a:ext cx="4699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false" i="false" strike="noStrike" u="none" sz="1300">
                <a:solidFill>
                  <a:srgbClr val="6B7280"/>
                </a:solidFill>
                <a:latin typeface="Noto Sans SC"/>
                <a:ea typeface="Noto Sans SC"/>
                <a:cs typeface="Noto Sans SC"/>
                <a:sym typeface="Noto Sans SC"/>
              </a:rPr>
              <a:t>敏锐识别老年期抑郁、焦虑等心理隐患的早期信号，通过科学的心理疏导与干预，从根源上预防心理危机，帮助老年人保持情绪稳定，提升晚年生活的幸福感。</a:t>
            </a:r>
            <a:endParaRPr lang="en-US" sz="1100"/>
          </a:p>
        </p:txBody>
      </p:sp>
      <p:sp>
        <p:nvSpPr>
          <p:cNvPr name="AutoShape 14" id="14"/>
          <p:cNvSpPr/>
          <p:nvPr/>
        </p:nvSpPr>
        <p:spPr>
          <a:xfrm rot="0" flipH="false" flipV="false">
            <a:off x="762000" y="4699000"/>
            <a:ext cx="5207000" cy="1587500"/>
          </a:xfrm>
          <a:prstGeom prst="roundRect">
            <a:avLst>
              <a:gd name="adj" fmla="val 0"/>
            </a:avLst>
          </a:prstGeom>
          <a:solidFill>
            <a:srgbClr val="FFFFFF">
              <a:alpha val="5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889500"/>
            <a:ext cx="406400" cy="406400"/>
          </a:xfrm>
          <a:prstGeom prst="rect">
            <a:avLst/>
          </a:prstGeom>
        </p:spPr>
      </p:pic>
      <p:sp>
        <p:nvSpPr>
          <p:cNvPr name="AutoShape 16" id="16"/>
          <p:cNvSpPr/>
          <p:nvPr/>
        </p:nvSpPr>
        <p:spPr>
          <a:xfrm rot="0" flipH="false" flipV="false">
            <a:off x="1524000" y="4902200"/>
            <a:ext cx="406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03 消融代际认知隔阂</a:t>
            </a:r>
            <a:endParaRPr lang="en-US" sz="1100"/>
          </a:p>
        </p:txBody>
      </p:sp>
      <p:sp>
        <p:nvSpPr>
          <p:cNvPr name="AutoShape 17" id="17"/>
          <p:cNvSpPr/>
          <p:nvPr/>
        </p:nvSpPr>
        <p:spPr>
          <a:xfrm rot="0" flipH="false" flipV="false">
            <a:off x="1016000" y="5359400"/>
            <a:ext cx="4699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false" i="false" strike="noStrike" u="none" sz="1300">
                <a:solidFill>
                  <a:srgbClr val="6B7280"/>
                </a:solidFill>
                <a:latin typeface="Noto Sans SC"/>
                <a:ea typeface="Noto Sans SC"/>
                <a:cs typeface="Noto Sans SC"/>
                <a:sym typeface="Noto Sans SC"/>
              </a:rPr>
              <a:t>搭建跨年龄的理解桥梁，让晚辈读懂长辈的情绪表达与心理诉求，化解因成长背景与认知差异产生的代际矛盾，营造包容、互助的家庭与社会代际氛围。</a:t>
            </a:r>
            <a:endParaRPr lang="en-US" sz="1100"/>
          </a:p>
        </p:txBody>
      </p:sp>
      <p:sp>
        <p:nvSpPr>
          <p:cNvPr name="AutoShape 18" id="18"/>
          <p:cNvSpPr/>
          <p:nvPr/>
        </p:nvSpPr>
        <p:spPr>
          <a:xfrm rot="0" flipH="false" flipV="false">
            <a:off x="6223000" y="4699000"/>
            <a:ext cx="5207000" cy="1587500"/>
          </a:xfrm>
          <a:prstGeom prst="roundRect">
            <a:avLst>
              <a:gd name="adj" fmla="val 0"/>
            </a:avLst>
          </a:prstGeom>
          <a:solidFill>
            <a:srgbClr val="FFFFFF">
              <a:alpha val="5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9" id="19"/>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477000" y="4889500"/>
            <a:ext cx="406400" cy="406400"/>
          </a:xfrm>
          <a:prstGeom prst="rect">
            <a:avLst/>
          </a:prstGeom>
        </p:spPr>
      </p:pic>
      <p:sp>
        <p:nvSpPr>
          <p:cNvPr name="AutoShape 20" id="20"/>
          <p:cNvSpPr/>
          <p:nvPr/>
        </p:nvSpPr>
        <p:spPr>
          <a:xfrm rot="0" flipH="false" flipV="false">
            <a:off x="6985000" y="4902200"/>
            <a:ext cx="4064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600">
                <a:solidFill>
                  <a:srgbClr val="374151"/>
                </a:solidFill>
                <a:latin typeface="Noto Sans SC"/>
                <a:ea typeface="Noto Sans SC"/>
                <a:cs typeface="Noto Sans SC"/>
                <a:sym typeface="Noto Sans SC"/>
              </a:rPr>
              <a:t>04 点亮积极老龄生活</a:t>
            </a:r>
            <a:endParaRPr lang="en-US" sz="1100"/>
          </a:p>
        </p:txBody>
      </p:sp>
      <p:sp>
        <p:nvSpPr>
          <p:cNvPr name="AutoShape 21" id="21"/>
          <p:cNvSpPr/>
          <p:nvPr/>
        </p:nvSpPr>
        <p:spPr>
          <a:xfrm rot="0" flipH="false" flipV="false">
            <a:off x="6477000" y="5359400"/>
            <a:ext cx="4699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false" i="false" strike="noStrike" u="none" sz="1300">
                <a:solidFill>
                  <a:srgbClr val="6B7280"/>
                </a:solidFill>
                <a:latin typeface="Noto Sans SC"/>
                <a:ea typeface="Noto Sans SC"/>
                <a:cs typeface="Noto Sans SC"/>
                <a:sym typeface="Noto Sans SC"/>
              </a:rPr>
              <a:t>引导老年人重塑自我认同，激发内在心理韧性，以积极心态适应角色转变，在学习、社交与创造中实现自我价值，真正拥抱“老有所为、老有所乐”的充实岁月。</a:t>
            </a:r>
            <a:endParaRPr lang="en-US" sz="1100"/>
          </a:p>
        </p:txBody>
      </p:sp>
    </p:spTree>
  </p:cSld>
  <p:clrMapOvr>
    <a:masterClrMapping/>
  </p:clrMapOvr>
</p:sld>
</file>

<file path=ppt/slides/slide90.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我的生命我做主：生前预嘱与尊严死</a:t>
            </a:r>
            <a:endParaRPr lang="en-US" sz="1100"/>
          </a:p>
        </p:txBody>
      </p:sp>
      <p:sp>
        <p:nvSpPr>
          <p:cNvPr name="AutoShape 4" id="4"/>
          <p:cNvSpPr/>
          <p:nvPr/>
        </p:nvSpPr>
        <p:spPr>
          <a:xfrm rot="0" flipH="false" flipV="false">
            <a:off x="762000" y="1905000"/>
            <a:ext cx="3378200" cy="3429000"/>
          </a:xfrm>
          <a:prstGeom prst="roundRect">
            <a:avLst>
              <a:gd name="adj" fmla="val 0"/>
            </a:avLst>
          </a:prstGeom>
          <a:solidFill>
            <a:srgbClr val="FFFFFF">
              <a:alpha val="7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762000" y="1905000"/>
            <a:ext cx="50800" cy="34290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79500" y="2222500"/>
            <a:ext cx="457200" cy="457200"/>
          </a:xfrm>
          <a:prstGeom prst="rect">
            <a:avLst/>
          </a:prstGeom>
        </p:spPr>
      </p:pic>
      <p:sp>
        <p:nvSpPr>
          <p:cNvPr name="AutoShape 7" id="7"/>
          <p:cNvSpPr/>
          <p:nvPr/>
        </p:nvSpPr>
        <p:spPr>
          <a:xfrm rot="0" flipH="false" flipV="false">
            <a:off x="1651000" y="2235200"/>
            <a:ext cx="254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01 生前预嘱</a:t>
            </a:r>
            <a:endParaRPr lang="en-US" sz="1100"/>
          </a:p>
        </p:txBody>
      </p:sp>
      <p:sp>
        <p:nvSpPr>
          <p:cNvPr name="AutoShape 8" id="8"/>
          <p:cNvSpPr/>
          <p:nvPr/>
        </p:nvSpPr>
        <p:spPr>
          <a:xfrm rot="0" flipH="false" flipV="false">
            <a:off x="1016000" y="2984500"/>
            <a:ext cx="2997200" cy="222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这是一份在健康清醒时签署的意愿文件，明确指示当面临不可治愈的伤病末期或临终状态时，希望接受或拒绝的医疗护理方式。它是对自身生命终点选择权的提前约定，为生命的最后阶段提供明确指引。</a:t>
            </a:r>
            <a:endParaRPr lang="en-US" sz="1100"/>
          </a:p>
        </p:txBody>
      </p:sp>
      <p:sp>
        <p:nvSpPr>
          <p:cNvPr name="AutoShape 9" id="9"/>
          <p:cNvSpPr/>
          <p:nvPr/>
        </p:nvSpPr>
        <p:spPr>
          <a:xfrm rot="0" flipH="false" flipV="false">
            <a:off x="4406900" y="1905000"/>
            <a:ext cx="3378200" cy="3429000"/>
          </a:xfrm>
          <a:prstGeom prst="roundRect">
            <a:avLst>
              <a:gd name="adj" fmla="val 0"/>
            </a:avLst>
          </a:prstGeom>
          <a:solidFill>
            <a:srgbClr val="FFFFFF">
              <a:alpha val="7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4406900" y="1905000"/>
            <a:ext cx="50800" cy="34290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724400" y="2222500"/>
            <a:ext cx="457200" cy="457200"/>
          </a:xfrm>
          <a:prstGeom prst="rect">
            <a:avLst/>
          </a:prstGeom>
        </p:spPr>
      </p:pic>
      <p:sp>
        <p:nvSpPr>
          <p:cNvPr name="AutoShape 12" id="12"/>
          <p:cNvSpPr/>
          <p:nvPr/>
        </p:nvSpPr>
        <p:spPr>
          <a:xfrm rot="0" flipH="false" flipV="false">
            <a:off x="5295900" y="2235200"/>
            <a:ext cx="254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02 尊严死</a:t>
            </a:r>
            <a:endParaRPr lang="en-US" sz="1100"/>
          </a:p>
        </p:txBody>
      </p:sp>
      <p:sp>
        <p:nvSpPr>
          <p:cNvPr name="AutoShape 13" id="13"/>
          <p:cNvSpPr/>
          <p:nvPr/>
        </p:nvSpPr>
        <p:spPr>
          <a:xfrm rot="0" flipH="false" flipV="false">
            <a:off x="4660900" y="2984500"/>
            <a:ext cx="2997200" cy="222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强调在生命弥留之际，放弃无意义的、仅能延长死亡过程的过度医疗。转而通过安宁疗护、疼痛管理和心理支持，让患者在平静、舒适且保有尊严的状态下，自然地走完生命的最后旅程，是对生命质量的尊重。</a:t>
            </a:r>
            <a:endParaRPr lang="en-US" sz="1100"/>
          </a:p>
        </p:txBody>
      </p:sp>
      <p:sp>
        <p:nvSpPr>
          <p:cNvPr name="AutoShape 14" id="14"/>
          <p:cNvSpPr/>
          <p:nvPr/>
        </p:nvSpPr>
        <p:spPr>
          <a:xfrm rot="0" flipH="false" flipV="false">
            <a:off x="8051800" y="1905000"/>
            <a:ext cx="3378200" cy="3429000"/>
          </a:xfrm>
          <a:prstGeom prst="roundRect">
            <a:avLst>
              <a:gd name="adj" fmla="val 0"/>
            </a:avLst>
          </a:prstGeom>
          <a:solidFill>
            <a:srgbClr val="FFFFFF">
              <a:alpha val="7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sp>
        <p:nvSpPr>
          <p:cNvPr name="AutoShape 15" id="15"/>
          <p:cNvSpPr/>
          <p:nvPr/>
        </p:nvSpPr>
        <p:spPr>
          <a:xfrm rot="0" flipH="false" flipV="false">
            <a:off x="8051800" y="1905000"/>
            <a:ext cx="50800" cy="3429000"/>
          </a:xfrm>
          <a:prstGeom prst="roundRect">
            <a:avLst>
              <a:gd name="adj" fmla="val 0"/>
            </a:avLst>
          </a:prstGeom>
          <a:solidFill>
            <a:srgbClr val="F97316">
              <a:alpha val="10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6" id="16"/>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69300" y="2222500"/>
            <a:ext cx="457200" cy="457200"/>
          </a:xfrm>
          <a:prstGeom prst="rect">
            <a:avLst/>
          </a:prstGeom>
        </p:spPr>
      </p:pic>
      <p:sp>
        <p:nvSpPr>
          <p:cNvPr name="AutoShape 17" id="17"/>
          <p:cNvSpPr/>
          <p:nvPr/>
        </p:nvSpPr>
        <p:spPr>
          <a:xfrm rot="0" flipH="false" flipV="false">
            <a:off x="8940800" y="2235200"/>
            <a:ext cx="254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03 与安乐死的区别</a:t>
            </a:r>
            <a:endParaRPr lang="en-US" sz="1100"/>
          </a:p>
        </p:txBody>
      </p:sp>
      <p:sp>
        <p:nvSpPr>
          <p:cNvPr name="AutoShape 18" id="18"/>
          <p:cNvSpPr/>
          <p:nvPr/>
        </p:nvSpPr>
        <p:spPr>
          <a:xfrm rot="0" flipH="false" flipV="false">
            <a:off x="8305800" y="2984500"/>
            <a:ext cx="2997200" cy="222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尊严死是“不干预”，即不通过医疗手段强行延缓自然死亡的过程；而安乐死是“主动结束”，由他人协助提前终止生命。二者在伦理逻辑和法律定性上截然不同，尊严死更侧重于顺应生命的自然规律，维护临终者的尊严。</a:t>
            </a:r>
            <a:endParaRPr lang="en-US" sz="1100"/>
          </a:p>
        </p:txBody>
      </p:sp>
      <p:sp>
        <p:nvSpPr>
          <p:cNvPr name="AutoShape 19" id="19"/>
          <p:cNvSpPr/>
          <p:nvPr/>
        </p:nvSpPr>
        <p:spPr>
          <a:xfrm rot="0" flipH="false" flipV="false">
            <a:off x="762000" y="5715000"/>
            <a:ext cx="10668000" cy="508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600">
                <a:solidFill>
                  <a:srgbClr val="F97316"/>
                </a:solidFill>
                <a:latin typeface="Noto Sans SC"/>
                <a:ea typeface="Noto Sans SC"/>
                <a:cs typeface="Noto Sans SC"/>
                <a:sym typeface="Noto Sans SC"/>
              </a:rPr>
              <a:t>—— 以爱之名，让生命的谢幕回归从容与安宁，是对生命最后的温柔尊重 ——</a:t>
            </a:r>
            <a:endParaRPr lang="en-US" sz="1100"/>
          </a:p>
        </p:txBody>
      </p:sp>
    </p:spTree>
  </p:cSld>
  <p:clrMapOvr>
    <a:masterClrMapping/>
  </p:clrMapOvr>
</p:sld>
</file>

<file path=ppt/slides/slide91.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889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任务2：自杀老人心理护理</a:t>
            </a:r>
            <a:endParaRPr lang="en-US" sz="1100"/>
          </a:p>
        </p:txBody>
      </p:sp>
      <p:sp>
        <p:nvSpPr>
          <p:cNvPr name="AutoShape 4" id="4"/>
          <p:cNvSpPr/>
          <p:nvPr/>
        </p:nvSpPr>
        <p:spPr>
          <a:xfrm rot="0" flipH="false" flipV="false">
            <a:off x="762000" y="177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400">
                <a:solidFill>
                  <a:srgbClr val="F97316"/>
                </a:solidFill>
                <a:latin typeface="Noto Sans SC"/>
                <a:ea typeface="Noto Sans SC"/>
                <a:cs typeface="Noto Sans SC"/>
                <a:sym typeface="Noto Sans SC"/>
              </a:rPr>
              <a:t>生命的呼唤：读懂老人的无声求救，用爱守护迟暮年华</a:t>
            </a:r>
            <a:endParaRPr lang="en-US" sz="1100"/>
          </a:p>
        </p:txBody>
      </p:sp>
      <p:sp>
        <p:nvSpPr>
          <p:cNvPr name="AutoShape 5" id="5"/>
          <p:cNvSpPr/>
          <p:nvPr/>
        </p:nvSpPr>
        <p:spPr>
          <a:xfrm rot="0" flipH="false" flipV="false">
            <a:off x="762000" y="2794000"/>
            <a:ext cx="3429000" cy="2413000"/>
          </a:xfrm>
          <a:prstGeom prst="roundRect">
            <a:avLst>
              <a:gd name="adj" fmla="val 0"/>
            </a:avLst>
          </a:prstGeom>
          <a:solidFill>
            <a:srgbClr val="FFF7ED">
              <a:alpha val="8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3048000"/>
            <a:ext cx="355600" cy="355600"/>
          </a:xfrm>
          <a:prstGeom prst="rect">
            <a:avLst/>
          </a:prstGeom>
        </p:spPr>
      </p:pic>
      <p:sp>
        <p:nvSpPr>
          <p:cNvPr name="AutoShape 7" id="7"/>
          <p:cNvSpPr/>
          <p:nvPr/>
        </p:nvSpPr>
        <p:spPr>
          <a:xfrm rot="0" flipH="false" flipV="false">
            <a:off x="1498600" y="30480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01 识别高危信号</a:t>
            </a:r>
            <a:endParaRPr lang="en-US" sz="1100"/>
          </a:p>
        </p:txBody>
      </p:sp>
      <p:sp>
        <p:nvSpPr>
          <p:cNvPr name="AutoShape 8" id="8"/>
          <p:cNvSpPr/>
          <p:nvPr/>
        </p:nvSpPr>
        <p:spPr>
          <a:xfrm rot="0" flipH="false" flipV="false">
            <a:off x="1016000" y="3556000"/>
            <a:ext cx="29210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警惕情绪持续低落、失眠早醒、沉默寡言或突然交代后事。这些看似寻常的变化，往往是老人内心绝望时发出的无声求救，需要我们敏锐捕捉。</a:t>
            </a:r>
            <a:endParaRPr lang="en-US" sz="1100"/>
          </a:p>
        </p:txBody>
      </p:sp>
      <p:sp>
        <p:nvSpPr>
          <p:cNvPr name="AutoShape 9" id="9"/>
          <p:cNvSpPr/>
          <p:nvPr/>
        </p:nvSpPr>
        <p:spPr>
          <a:xfrm rot="0" flipH="false" flipV="false">
            <a:off x="4381500" y="2794000"/>
            <a:ext cx="3429000" cy="2413000"/>
          </a:xfrm>
          <a:prstGeom prst="roundRect">
            <a:avLst>
              <a:gd name="adj" fmla="val 0"/>
            </a:avLst>
          </a:prstGeom>
          <a:solidFill>
            <a:srgbClr val="FFF7ED">
              <a:alpha val="8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35500" y="3048000"/>
            <a:ext cx="355600" cy="355600"/>
          </a:xfrm>
          <a:prstGeom prst="rect">
            <a:avLst/>
          </a:prstGeom>
        </p:spPr>
      </p:pic>
      <p:sp>
        <p:nvSpPr>
          <p:cNvPr name="AutoShape 11" id="11"/>
          <p:cNvSpPr/>
          <p:nvPr/>
        </p:nvSpPr>
        <p:spPr>
          <a:xfrm rot="0" flipH="false" flipV="false">
            <a:off x="5118100" y="30480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02 给予情感支持</a:t>
            </a:r>
            <a:endParaRPr lang="en-US" sz="1100"/>
          </a:p>
        </p:txBody>
      </p:sp>
      <p:sp>
        <p:nvSpPr>
          <p:cNvPr name="AutoShape 12" id="12"/>
          <p:cNvSpPr/>
          <p:nvPr/>
        </p:nvSpPr>
        <p:spPr>
          <a:xfrm rot="0" flipH="false" flipV="false">
            <a:off x="4635500" y="3556000"/>
            <a:ext cx="29210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陪伴是抵御绝望的良药。放下忙碌，耐心倾听老人的孤独与痛苦，让他们感受到被需要、被重视。一句温暖的问候，一次真诚的拥抱，都能融化内心的坚冰。</a:t>
            </a:r>
            <a:endParaRPr lang="en-US" sz="1100"/>
          </a:p>
        </p:txBody>
      </p:sp>
      <p:sp>
        <p:nvSpPr>
          <p:cNvPr name="AutoShape 13" id="13"/>
          <p:cNvSpPr/>
          <p:nvPr/>
        </p:nvSpPr>
        <p:spPr>
          <a:xfrm rot="0" flipH="false" flipV="false">
            <a:off x="8001000" y="2794000"/>
            <a:ext cx="3429000" cy="2413000"/>
          </a:xfrm>
          <a:prstGeom prst="roundRect">
            <a:avLst>
              <a:gd name="adj" fmla="val 0"/>
            </a:avLst>
          </a:prstGeom>
          <a:solidFill>
            <a:srgbClr val="FFF7ED">
              <a:alpha val="8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255000" y="3048000"/>
            <a:ext cx="355600" cy="355600"/>
          </a:xfrm>
          <a:prstGeom prst="rect">
            <a:avLst/>
          </a:prstGeom>
        </p:spPr>
      </p:pic>
      <p:sp>
        <p:nvSpPr>
          <p:cNvPr name="AutoShape 15" id="15"/>
          <p:cNvSpPr/>
          <p:nvPr/>
        </p:nvSpPr>
        <p:spPr>
          <a:xfrm rot="0" flipH="false" flipV="false">
            <a:off x="8737600" y="3048000"/>
            <a:ext cx="2667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03 专业干预介入</a:t>
            </a:r>
            <a:endParaRPr lang="en-US" sz="1100"/>
          </a:p>
        </p:txBody>
      </p:sp>
      <p:sp>
        <p:nvSpPr>
          <p:cNvPr name="AutoShape 16" id="16"/>
          <p:cNvSpPr/>
          <p:nvPr/>
        </p:nvSpPr>
        <p:spPr>
          <a:xfrm rot="0" flipH="false" flipV="false">
            <a:off x="8255000" y="3556000"/>
            <a:ext cx="2921000" cy="1524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当发现明显的自杀倾向时，切勿独自承受。应立即联系心理医生或精神科专家，必要时寻求社区、医院的协同帮助，用科学的干预手段及时阻断危机。</a:t>
            </a:r>
            <a:endParaRPr lang="en-US" sz="1100"/>
          </a:p>
        </p:txBody>
      </p:sp>
      <p:sp>
        <p:nvSpPr>
          <p:cNvPr name="AutoShape 17" id="17"/>
          <p:cNvSpPr/>
          <p:nvPr/>
        </p:nvSpPr>
        <p:spPr>
          <a:xfrm rot="0" flipH="false" flipV="false">
            <a:off x="762000" y="5461000"/>
            <a:ext cx="10668000" cy="889000"/>
          </a:xfrm>
          <a:prstGeom prst="roundRect">
            <a:avLst>
              <a:gd name="adj" fmla="val 0"/>
            </a:avLst>
          </a:prstGeom>
          <a:solidFill>
            <a:srgbClr val="F97316">
              <a:alpha val="1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8" id="18"/>
          <p:cNvSpPr/>
          <p:nvPr/>
        </p:nvSpPr>
        <p:spPr>
          <a:xfrm rot="0" flipH="false" flipV="false">
            <a:off x="952500" y="5613400"/>
            <a:ext cx="10414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C2410C"/>
                </a:solidFill>
                <a:latin typeface="Noto Sans SC"/>
                <a:ea typeface="Noto Sans SC"/>
                <a:cs typeface="Noto Sans SC"/>
                <a:sym typeface="Noto Sans SC"/>
              </a:rPr>
              <a:t>💡 暖心倡议：</a:t>
            </a:r>
            <a:r>
              <a:rPr lang="en-US" b="false" i="false" strike="noStrike" u="none" sz="1400">
                <a:solidFill>
                  <a:srgbClr val="374151"/>
                </a:solidFill>
                <a:latin typeface="Noto Sans SC"/>
                <a:ea typeface="Noto Sans SC"/>
                <a:cs typeface="Noto Sans SC"/>
                <a:sym typeface="Noto Sans SC"/>
              </a:rPr>
              <a:t>老年自杀不是个人的“选择”，而是心理危机的求救。请多一份对家中老人的关注与陪伴，你的每一次倾听，都可能成为拉回他们的那双手。让我们用爱温暖迟暮，让生命的晚霞依然绚烂。</a:t>
            </a:r>
            <a:endParaRPr lang="en-US" sz="1100"/>
          </a:p>
        </p:txBody>
      </p:sp>
    </p:spTree>
  </p:cSld>
  <p:clrMapOvr>
    <a:masterClrMapping/>
  </p:clrMapOvr>
</p:sld>
</file>

<file path=ppt/slides/slide92.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关注自杀风险</a:t>
            </a:r>
            <a:endParaRPr lang="en-US" sz="1100"/>
          </a:p>
        </p:txBody>
      </p:sp>
      <p:sp>
        <p:nvSpPr>
          <p:cNvPr name="AutoShape 4" id="4"/>
          <p:cNvSpPr/>
          <p:nvPr/>
        </p:nvSpPr>
        <p:spPr>
          <a:xfrm rot="0" flipH="false" flipV="false">
            <a:off x="762000" y="1524000"/>
            <a:ext cx="10668000" cy="1460500"/>
          </a:xfrm>
          <a:prstGeom prst="roundRect">
            <a:avLst>
              <a:gd name="adj" fmla="val 0"/>
            </a:avLst>
          </a:prstGeom>
          <a:solidFill>
            <a:srgbClr val="FFFFFF">
              <a:alpha val="5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676400"/>
            <a:ext cx="10160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真实情境：被病痛与愧疚困住的晚年</a:t>
            </a:r>
            <a:endParaRPr lang="en-US" sz="1100"/>
          </a:p>
        </p:txBody>
      </p:sp>
      <p:sp>
        <p:nvSpPr>
          <p:cNvPr name="AutoShape 6" id="6"/>
          <p:cNvSpPr/>
          <p:nvPr/>
        </p:nvSpPr>
        <p:spPr>
          <a:xfrm rot="0" flipH="false" flipV="false">
            <a:off x="1016000" y="2133600"/>
            <a:ext cx="10160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75岁的孙爷爷在直肠癌术后病情突然加重，难以忍受的生理疼痛让他彻夜难眠。他常念叨“活着就是拖累子女”，认为自己的存在给家庭带来了沉重的经济和照护负担，这种绝望感让他多次产生结束生命的念头。</a:t>
            </a:r>
            <a:endParaRPr lang="en-US" sz="1100"/>
          </a:p>
        </p:txBody>
      </p:sp>
      <p:sp>
        <p:nvSpPr>
          <p:cNvPr name="AutoShape 7" id="7"/>
          <p:cNvSpPr/>
          <p:nvPr/>
        </p:nvSpPr>
        <p:spPr>
          <a:xfrm rot="0" flipH="false" flipV="false">
            <a:off x="762000" y="3683000"/>
            <a:ext cx="3378200" cy="2413000"/>
          </a:xfrm>
          <a:prstGeom prst="roundRect">
            <a:avLst>
              <a:gd name="adj" fmla="val 0"/>
            </a:avLst>
          </a:prstGeom>
          <a:solidFill>
            <a:srgbClr val="FFF7ED">
              <a:alpha val="7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8" id="8"/>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3937000"/>
            <a:ext cx="355600" cy="355600"/>
          </a:xfrm>
          <a:prstGeom prst="rect">
            <a:avLst/>
          </a:prstGeom>
        </p:spPr>
      </p:pic>
      <p:sp>
        <p:nvSpPr>
          <p:cNvPr name="AutoShape 9" id="9"/>
          <p:cNvSpPr/>
          <p:nvPr/>
        </p:nvSpPr>
        <p:spPr>
          <a:xfrm rot="0" flipH="false" flipV="false">
            <a:off x="1460500" y="3937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社会环境因素</a:t>
            </a:r>
            <a:endParaRPr lang="en-US" sz="1100"/>
          </a:p>
        </p:txBody>
      </p:sp>
      <p:sp>
        <p:nvSpPr>
          <p:cNvPr name="AutoShape 10" id="10"/>
          <p:cNvSpPr/>
          <p:nvPr/>
        </p:nvSpPr>
        <p:spPr>
          <a:xfrm rot="0" flipH="false" flipV="false">
            <a:off x="1016000" y="45085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 独居无伴，缺乏情感支持</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丧偶后难以适应孤独生活</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经济收入低，医疗负担重</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社交圈缩小，与社会脱节</a:t>
            </a:r>
            <a:endParaRPr lang="en-US" sz="1100"/>
          </a:p>
        </p:txBody>
      </p:sp>
      <p:sp>
        <p:nvSpPr>
          <p:cNvPr name="AutoShape 11" id="11"/>
          <p:cNvSpPr/>
          <p:nvPr/>
        </p:nvSpPr>
        <p:spPr>
          <a:xfrm rot="0" flipH="false" flipV="false">
            <a:off x="4406900" y="3683000"/>
            <a:ext cx="3378200" cy="2413000"/>
          </a:xfrm>
          <a:prstGeom prst="roundRect">
            <a:avLst>
              <a:gd name="adj" fmla="val 0"/>
            </a:avLst>
          </a:prstGeom>
          <a:solidFill>
            <a:srgbClr val="FFF7ED">
              <a:alpha val="7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2" id="12"/>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3937000"/>
            <a:ext cx="355600" cy="355600"/>
          </a:xfrm>
          <a:prstGeom prst="rect">
            <a:avLst/>
          </a:prstGeom>
        </p:spPr>
      </p:pic>
      <p:sp>
        <p:nvSpPr>
          <p:cNvPr name="AutoShape 13" id="13"/>
          <p:cNvSpPr/>
          <p:nvPr/>
        </p:nvSpPr>
        <p:spPr>
          <a:xfrm rot="0" flipH="false" flipV="false">
            <a:off x="5105400" y="3937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心理精神因素</a:t>
            </a:r>
            <a:endParaRPr lang="en-US" sz="1100"/>
          </a:p>
        </p:txBody>
      </p:sp>
      <p:sp>
        <p:nvSpPr>
          <p:cNvPr name="AutoShape 14" id="14"/>
          <p:cNvSpPr/>
          <p:nvPr/>
        </p:nvSpPr>
        <p:spPr>
          <a:xfrm rot="0" flipH="false" flipV="false">
            <a:off x="4660900" y="45085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 抑郁、焦虑等情绪障碍</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强烈的无价值感与愧疚感</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面对死亡的恐惧与焦虑</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人际冲突引发的绝望情绪</a:t>
            </a:r>
            <a:endParaRPr lang="en-US" sz="1100"/>
          </a:p>
        </p:txBody>
      </p:sp>
      <p:sp>
        <p:nvSpPr>
          <p:cNvPr name="AutoShape 15" id="15"/>
          <p:cNvSpPr/>
          <p:nvPr/>
        </p:nvSpPr>
        <p:spPr>
          <a:xfrm rot="0" flipH="false" flipV="false">
            <a:off x="8051800" y="3683000"/>
            <a:ext cx="3378200" cy="2413000"/>
          </a:xfrm>
          <a:prstGeom prst="roundRect">
            <a:avLst>
              <a:gd name="adj" fmla="val 0"/>
            </a:avLst>
          </a:prstGeom>
          <a:solidFill>
            <a:srgbClr val="FFF7ED">
              <a:alpha val="70000"/>
            </a:srgbClr>
          </a:solidFill>
          <a:ln w="12700" cmpd="sng" cap="flat">
            <a:solidFill>
              <a:srgbClr val="F97316">
                <a:alpha val="15000"/>
              </a:srgbClr>
            </a:solidFill>
            <a:prstDash val="solid"/>
            <a:round/>
          </a:ln>
        </p:spPr>
        <p:txBody>
          <a:bodyPr anchor="ctr" rtlCol="false" vert="horz" wrap="square" lIns="63500" rIns="63500" tIns="63500" bIns="63500"/>
          <a:lstStyle/>
          <a:p>
            <a:pPr algn="ctr">
              <a:defRPr/>
            </a:pPr>
            <a:endParaRPr/>
          </a:p>
        </p:txBody>
      </p:sp>
      <p:pic>
        <p:nvPicPr>
          <p:cNvPr name="Picture 16" id="16"/>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3937000"/>
            <a:ext cx="355600" cy="355600"/>
          </a:xfrm>
          <a:prstGeom prst="rect">
            <a:avLst/>
          </a:prstGeom>
        </p:spPr>
      </p:pic>
      <p:sp>
        <p:nvSpPr>
          <p:cNvPr name="AutoShape 17" id="17"/>
          <p:cNvSpPr/>
          <p:nvPr/>
        </p:nvSpPr>
        <p:spPr>
          <a:xfrm rot="0" flipH="false" flipV="false">
            <a:off x="8750300" y="3937000"/>
            <a:ext cx="2540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374151"/>
                </a:solidFill>
                <a:latin typeface="Noto Sans SC"/>
                <a:ea typeface="Noto Sans SC"/>
                <a:cs typeface="Noto Sans SC"/>
                <a:sym typeface="Noto Sans SC"/>
              </a:rPr>
              <a:t>生理健康因素</a:t>
            </a:r>
            <a:endParaRPr lang="en-US" sz="1100"/>
          </a:p>
        </p:txBody>
      </p:sp>
      <p:sp>
        <p:nvSpPr>
          <p:cNvPr name="AutoShape 18" id="18"/>
          <p:cNvSpPr/>
          <p:nvPr/>
        </p:nvSpPr>
        <p:spPr>
          <a:xfrm rot="0" flipH="false" flipV="false">
            <a:off x="8305800" y="4508500"/>
            <a:ext cx="2870200" cy="1397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 恶性肿瘤等重大疾病折磨</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慢性疼痛难以有效缓解</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躯体功能衰退，生活难自理</a:t>
            </a:r>
            <a:r>
              <a:rPr lang="en-US" b="false" i="false" strike="noStrike" u="none" sz="1400">
                <a:solidFill>
                  <a:srgbClr val="4B5563"/>
                </a:solidFill>
                <a:latin typeface="Noto Sans SC"/>
                <a:ea typeface="Noto Sans SC"/>
                <a:cs typeface="Noto Sans SC"/>
                <a:sym typeface="Noto Sans SC"/>
              </a:rPr>
              <a:t/>
            </a:r>
            <a:br>
              <a:rPr lang="en-US" b="false" i="false" strike="noStrike" u="none" sz="1400">
                <a:solidFill>
                  <a:srgbClr val="4B5563"/>
                </a:solidFill>
                <a:latin typeface="Noto Sans SC"/>
                <a:ea typeface="Noto Sans SC"/>
                <a:cs typeface="Noto Sans SC"/>
                <a:sym typeface="Noto Sans SC"/>
              </a:rPr>
            </a:br>
            <a:r>
              <a:rPr lang="en-US" b="false" i="false" strike="noStrike" u="none" sz="1400">
                <a:solidFill>
                  <a:srgbClr val="4B5563"/>
                </a:solidFill>
                <a:latin typeface="Noto Sans SC"/>
                <a:ea typeface="Noto Sans SC"/>
                <a:cs typeface="Noto Sans SC"/>
                <a:sym typeface="Noto Sans SC"/>
              </a:rPr>
              <a:t>• 认知功能下降带来的失控感</a:t>
            </a:r>
            <a:endParaRPr lang="en-US" sz="1100"/>
          </a:p>
        </p:txBody>
      </p:sp>
    </p:spTree>
  </p:cSld>
  <p:clrMapOvr>
    <a:masterClrMapping/>
  </p:clrMapOvr>
</p:sld>
</file>

<file path=ppt/slides/slide93.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守护生命：自杀的防范与干预</a:t>
            </a:r>
            <a:endParaRPr lang="en-US" sz="1100"/>
          </a:p>
        </p:txBody>
      </p:sp>
      <p:sp>
        <p:nvSpPr>
          <p:cNvPr name="AutoShape 4" id="4"/>
          <p:cNvSpPr/>
          <p:nvPr/>
        </p:nvSpPr>
        <p:spPr>
          <a:xfrm rot="0" flipH="false" flipV="false">
            <a:off x="762000" y="1778000"/>
            <a:ext cx="5207000" cy="41910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32000"/>
            <a:ext cx="355600" cy="355600"/>
          </a:xfrm>
          <a:prstGeom prst="rect">
            <a:avLst/>
          </a:prstGeom>
        </p:spPr>
      </p:pic>
      <p:sp>
        <p:nvSpPr>
          <p:cNvPr name="AutoShape 6" id="6"/>
          <p:cNvSpPr/>
          <p:nvPr/>
        </p:nvSpPr>
        <p:spPr>
          <a:xfrm rot="0" flipH="false" flipV="false">
            <a:off x="1460500" y="2032000"/>
            <a:ext cx="381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全方位防范体系</a:t>
            </a:r>
            <a:endParaRPr lang="en-US" sz="1100"/>
          </a:p>
        </p:txBody>
      </p:sp>
      <p:cxnSp>
        <p:nvCxnSpPr>
          <p:cNvPr name="Connector 7" id="7"/>
          <p:cNvCxnSpPr/>
          <p:nvPr/>
        </p:nvCxnSpPr>
        <p:spPr>
          <a:xfrm rot="-9291" flipH="false" flipV="false">
            <a:off x="1016009" y="2597150"/>
            <a:ext cx="4699000" cy="12700"/>
          </a:xfrm>
          <a:prstGeom prst="straightConnector1">
            <a:avLst/>
          </a:prstGeom>
          <a:solidFill>
            <a:srgbClr val="DEE0E3">
              <a:alpha val="100000"/>
            </a:srgbClr>
          </a:solidFill>
          <a:ln w="12700" cmpd="sng" cap="flat">
            <a:solidFill>
              <a:srgbClr val="F97316">
                <a:alpha val="30000"/>
              </a:srgbClr>
            </a:solidFill>
            <a:prstDash val="solid"/>
            <a:round/>
            <a:headEnd type="none" w="med" len="med"/>
            <a:tailEnd type="none" w="med" len="med"/>
          </a:ln>
        </p:spPr>
      </p:cxnSp>
      <p:pic>
        <p:nvPicPr>
          <p:cNvPr name="Picture 8" id="8"/>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1016000" y="2921000"/>
            <a:ext cx="254000" cy="254000"/>
          </a:xfrm>
          <a:prstGeom prst="rect">
            <a:avLst/>
          </a:prstGeom>
        </p:spPr>
      </p:pic>
      <p:sp>
        <p:nvSpPr>
          <p:cNvPr name="AutoShape 9" id="9"/>
          <p:cNvSpPr/>
          <p:nvPr/>
        </p:nvSpPr>
        <p:spPr>
          <a:xfrm rot="0" flipH="false" flipV="false">
            <a:off x="1333500" y="2895600"/>
            <a:ext cx="22225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家庭温情支持</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给予老人精神抚慰与日常陪伴，建立紧密的情感联结，消除孤独感。</a:t>
            </a:r>
          </a:p>
        </p:txBody>
      </p:sp>
      <p:pic>
        <p:nvPicPr>
          <p:cNvPr name="Picture 10" id="10"/>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3238500" y="2921000"/>
            <a:ext cx="254000" cy="254000"/>
          </a:xfrm>
          <a:prstGeom prst="rect">
            <a:avLst/>
          </a:prstGeom>
        </p:spPr>
      </p:pic>
      <p:sp>
        <p:nvSpPr>
          <p:cNvPr name="AutoShape 11" id="11"/>
          <p:cNvSpPr/>
          <p:nvPr/>
        </p:nvSpPr>
        <p:spPr>
          <a:xfrm rot="0" flipH="false" flipV="false">
            <a:off x="3556000" y="2895600"/>
            <a:ext cx="22225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社会关怀网络</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社区与社团主动上门关怀，组织互助活动，构建温暖的社会支持圈。</a:t>
            </a:r>
          </a:p>
        </p:txBody>
      </p:sp>
      <p:pic>
        <p:nvPicPr>
          <p:cNvPr name="Picture 12" id="12"/>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1016000" y="4191000"/>
            <a:ext cx="254000" cy="254000"/>
          </a:xfrm>
          <a:prstGeom prst="rect">
            <a:avLst/>
          </a:prstGeom>
        </p:spPr>
      </p:pic>
      <p:sp>
        <p:nvSpPr>
          <p:cNvPr name="AutoShape 13" id="13"/>
          <p:cNvSpPr/>
          <p:nvPr/>
        </p:nvSpPr>
        <p:spPr>
          <a:xfrm rot="0" flipH="false" flipV="false">
            <a:off x="1333500" y="4165600"/>
            <a:ext cx="22225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政策保障兜底</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完善养老福利与医疗保障，提供经济与健康的双重支持，解决后顾之忧。</a:t>
            </a:r>
          </a:p>
        </p:txBody>
      </p:sp>
      <p:pic>
        <p:nvPicPr>
          <p:cNvPr name="Picture 14" id="14"/>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3238500" y="4191000"/>
            <a:ext cx="254000" cy="254000"/>
          </a:xfrm>
          <a:prstGeom prst="rect">
            <a:avLst/>
          </a:prstGeom>
        </p:spPr>
      </p:pic>
      <p:sp>
        <p:nvSpPr>
          <p:cNvPr name="AutoShape 15" id="15"/>
          <p:cNvSpPr/>
          <p:nvPr/>
        </p:nvSpPr>
        <p:spPr>
          <a:xfrm rot="0" flipH="false" flipV="false">
            <a:off x="3556000" y="4165600"/>
            <a:ext cx="2222500" cy="952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积极自我调适</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培养兴趣爱好，保持乐观心态，主动融入社会，寻找晚年生活的价值感。</a:t>
            </a:r>
          </a:p>
        </p:txBody>
      </p:sp>
      <p:sp>
        <p:nvSpPr>
          <p:cNvPr name="AutoShape 16" id="16"/>
          <p:cNvSpPr/>
          <p:nvPr/>
        </p:nvSpPr>
        <p:spPr>
          <a:xfrm rot="0" flipH="false" flipV="false">
            <a:off x="6223000" y="1778000"/>
            <a:ext cx="5207000" cy="4191000"/>
          </a:xfrm>
          <a:prstGeom prst="roundRect">
            <a:avLst>
              <a:gd name="adj" fmla="val 0"/>
            </a:avLst>
          </a:prstGeom>
          <a:solidFill>
            <a:srgbClr val="FFFFFF">
              <a:alpha val="6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0" flipH="false" flipV="false">
            <a:off x="6477000" y="2032000"/>
            <a:ext cx="355600" cy="355600"/>
          </a:xfrm>
          <a:prstGeom prst="rect">
            <a:avLst/>
          </a:prstGeom>
        </p:spPr>
      </p:pic>
      <p:sp>
        <p:nvSpPr>
          <p:cNvPr name="AutoShape 18" id="18"/>
          <p:cNvSpPr/>
          <p:nvPr/>
        </p:nvSpPr>
        <p:spPr>
          <a:xfrm rot="0" flipH="false" flipV="false">
            <a:off x="6921500" y="2032000"/>
            <a:ext cx="3810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专业干预与照护</a:t>
            </a:r>
            <a:endParaRPr lang="en-US" sz="1100"/>
          </a:p>
        </p:txBody>
      </p:sp>
      <p:cxnSp>
        <p:nvCxnSpPr>
          <p:cNvPr name="Connector 19" id="19"/>
          <p:cNvCxnSpPr/>
          <p:nvPr/>
        </p:nvCxnSpPr>
        <p:spPr>
          <a:xfrm rot="-9291" flipH="false" flipV="false">
            <a:off x="6477009" y="2597150"/>
            <a:ext cx="4699000" cy="12700"/>
          </a:xfrm>
          <a:prstGeom prst="straightConnector1">
            <a:avLst/>
          </a:prstGeom>
          <a:solidFill>
            <a:srgbClr val="DEE0E3">
              <a:alpha val="100000"/>
            </a:srgbClr>
          </a:solidFill>
          <a:ln w="12700" cmpd="sng" cap="flat">
            <a:solidFill>
              <a:srgbClr val="F97316">
                <a:alpha val="30000"/>
              </a:srgbClr>
            </a:solidFill>
            <a:prstDash val="solid"/>
            <a:round/>
            <a:headEnd type="none" w="med" len="med"/>
            <a:tailEnd type="none" w="med" len="med"/>
          </a:ln>
        </p:spPr>
      </p:cxnSp>
      <p:sp>
        <p:nvSpPr>
          <p:cNvPr name="AutoShape 20" id="20"/>
          <p:cNvSpPr/>
          <p:nvPr/>
        </p:nvSpPr>
        <p:spPr>
          <a:xfrm rot="0" flipH="false" flipV="false">
            <a:off x="6477000" y="2857500"/>
            <a:ext cx="4699000" cy="889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rot="0" flipH="false" flipV="false">
            <a:off x="6667500" y="3086100"/>
            <a:ext cx="304800" cy="304800"/>
          </a:xfrm>
          <a:prstGeom prst="rect">
            <a:avLst/>
          </a:prstGeom>
        </p:spPr>
      </p:pic>
      <p:sp>
        <p:nvSpPr>
          <p:cNvPr name="AutoShape 22" id="22"/>
          <p:cNvSpPr/>
          <p:nvPr/>
        </p:nvSpPr>
        <p:spPr>
          <a:xfrm rot="0" flipH="false" flipV="false">
            <a:off x="7112000" y="2946400"/>
            <a:ext cx="4064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紧急危机处理</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发现风险立即介入，迅速移除危险物品，确保环境绝对安全，并及时联系专业医疗人员。</a:t>
            </a:r>
          </a:p>
        </p:txBody>
      </p:sp>
      <p:sp>
        <p:nvSpPr>
          <p:cNvPr name="AutoShape 23" id="23"/>
          <p:cNvSpPr/>
          <p:nvPr/>
        </p:nvSpPr>
        <p:spPr>
          <a:xfrm rot="0" flipH="false" flipV="false">
            <a:off x="6477000" y="3835400"/>
            <a:ext cx="4699000" cy="889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4" id="24"/>
          <p:cNvPicPr>
            <a:picLocks noChangeAspect="true"/>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rot="0" flipH="false" flipV="false">
            <a:off x="6667500" y="4064000"/>
            <a:ext cx="304800" cy="304800"/>
          </a:xfrm>
          <a:prstGeom prst="rect">
            <a:avLst/>
          </a:prstGeom>
        </p:spPr>
      </p:pic>
      <p:sp>
        <p:nvSpPr>
          <p:cNvPr name="AutoShape 25" id="25"/>
          <p:cNvSpPr/>
          <p:nvPr/>
        </p:nvSpPr>
        <p:spPr>
          <a:xfrm rot="0" flipH="false" flipV="false">
            <a:off x="7112000" y="3924300"/>
            <a:ext cx="4064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专业心理评估与疏导</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运用支持性心理疗法，耐心倾听诉求，缓解负面情绪，帮助老人重建生存希望与生活信心。</a:t>
            </a:r>
          </a:p>
        </p:txBody>
      </p:sp>
      <p:sp>
        <p:nvSpPr>
          <p:cNvPr name="AutoShape 26" id="26"/>
          <p:cNvSpPr/>
          <p:nvPr/>
        </p:nvSpPr>
        <p:spPr>
          <a:xfrm rot="0" flipH="false" flipV="false">
            <a:off x="6477000" y="4813300"/>
            <a:ext cx="4699000" cy="8890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7" id="27"/>
          <p:cNvPicPr>
            <a:picLocks noChangeAspect="true"/>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rot="0" flipH="false" flipV="false">
            <a:off x="6667500" y="5041900"/>
            <a:ext cx="304800" cy="304800"/>
          </a:xfrm>
          <a:prstGeom prst="rect">
            <a:avLst/>
          </a:prstGeom>
        </p:spPr>
      </p:pic>
      <p:sp>
        <p:nvSpPr>
          <p:cNvPr name="AutoShape 28" id="28"/>
          <p:cNvSpPr/>
          <p:nvPr/>
        </p:nvSpPr>
        <p:spPr>
          <a:xfrm rot="0" flipH="false" flipV="false">
            <a:off x="7112000" y="4902200"/>
            <a:ext cx="4064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持续安全监护与随访</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8333"/>
              </a:lnSpc>
            </a:pPr>
            <a:r>
              <a:rPr lang="en-US" b="false" i="false" strike="noStrike" u="none" sz="1300">
                <a:solidFill>
                  <a:srgbClr val="4B5563"/>
                </a:solidFill>
                <a:latin typeface="Noto Sans SC"/>
                <a:ea typeface="Noto Sans SC"/>
                <a:cs typeface="Noto Sans SC"/>
                <a:sym typeface="Noto Sans SC"/>
              </a:rPr>
              <a:t>落实24小时专人陪伴，密切观察情绪波动，定期进行心理回访，防止危机再次发生。</a:t>
            </a:r>
          </a:p>
        </p:txBody>
      </p:sp>
      <p:sp>
        <p:nvSpPr>
          <p:cNvPr name="AutoShape 29" id="29"/>
          <p:cNvSpPr/>
          <p:nvPr/>
        </p:nvSpPr>
        <p:spPr>
          <a:xfrm rot="0" flipH="false" flipV="false">
            <a:off x="762000" y="6159500"/>
            <a:ext cx="10668000" cy="381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false" i="true" strike="noStrike" u="none" sz="1400">
                <a:solidFill>
                  <a:srgbClr val="6B7280"/>
                </a:solidFill>
                <a:latin typeface="Noto Sans SC"/>
                <a:ea typeface="Noto Sans SC"/>
                <a:cs typeface="Noto Sans SC"/>
                <a:sym typeface="Noto Sans SC"/>
              </a:rPr>
              <a:t>“用爱与陪伴构筑生命的防线，让每一位老人都能安享温暖的晚年。”</a:t>
            </a:r>
            <a:endParaRPr lang="en-US" sz="1100"/>
          </a:p>
        </p:txBody>
      </p:sp>
    </p:spTree>
  </p:cSld>
  <p:clrMapOvr>
    <a:masterClrMapping/>
  </p:clrMapOvr>
</p:sld>
</file>

<file path=ppt/slides/slide94.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a:t>
            </a:r>
            <a:endParaRPr lang="en-US" sz="1100"/>
          </a:p>
        </p:txBody>
      </p:sp>
      <p:sp>
        <p:nvSpPr>
          <p:cNvPr name="AutoShape 4" id="4"/>
          <p:cNvSpPr/>
          <p:nvPr/>
        </p:nvSpPr>
        <p:spPr>
          <a:xfrm rot="0" flipH="false" flipV="false">
            <a:off x="762000" y="1778000"/>
            <a:ext cx="3378200" cy="3556000"/>
          </a:xfrm>
          <a:prstGeom prst="roundRect">
            <a:avLst>
              <a:gd name="adj" fmla="val 0"/>
            </a:avLst>
          </a:prstGeom>
          <a:solidFill>
            <a:srgbClr val="FFF7ED">
              <a:alpha val="8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095500"/>
            <a:ext cx="406400" cy="406400"/>
          </a:xfrm>
          <a:prstGeom prst="rect">
            <a:avLst/>
          </a:prstGeom>
        </p:spPr>
      </p:pic>
      <p:sp>
        <p:nvSpPr>
          <p:cNvPr name="AutoShape 6" id="6"/>
          <p:cNvSpPr/>
          <p:nvPr/>
        </p:nvSpPr>
        <p:spPr>
          <a:xfrm rot="0" flipH="false" flipV="false">
            <a:off x="1524000" y="2095500"/>
            <a:ext cx="2540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核心情境聚焦</a:t>
            </a:r>
            <a:endParaRPr lang="en-US" sz="1100"/>
          </a:p>
        </p:txBody>
      </p:sp>
      <p:sp>
        <p:nvSpPr>
          <p:cNvPr name="AutoShape 7" id="7"/>
          <p:cNvSpPr/>
          <p:nvPr/>
        </p:nvSpPr>
        <p:spPr>
          <a:xfrm rot="0" flipH="false" flipV="false">
            <a:off x="1016000" y="2794000"/>
            <a:ext cx="2870200" cy="241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服务对象为75岁的孙爷爷，癌症术后病情加重，不仅承受着躯体的痛苦，更产生了强烈的自杀念头。这是一个典型的老年重症患者心理危机情境，需要紧急且细致的专业介入。</a:t>
            </a:r>
            <a:endParaRPr lang="en-US" sz="1100"/>
          </a:p>
        </p:txBody>
      </p:sp>
      <p:sp>
        <p:nvSpPr>
          <p:cNvPr name="AutoShape 8" id="8"/>
          <p:cNvSpPr/>
          <p:nvPr/>
        </p:nvSpPr>
        <p:spPr>
          <a:xfrm rot="0" flipH="false" flipV="false">
            <a:off x="4406900" y="1778000"/>
            <a:ext cx="3378200" cy="3556000"/>
          </a:xfrm>
          <a:prstGeom prst="roundRect">
            <a:avLst>
              <a:gd name="adj" fmla="val 0"/>
            </a:avLst>
          </a:prstGeom>
          <a:solidFill>
            <a:srgbClr val="FFF7ED">
              <a:alpha val="8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60900" y="2095500"/>
            <a:ext cx="406400" cy="406400"/>
          </a:xfrm>
          <a:prstGeom prst="rect">
            <a:avLst/>
          </a:prstGeom>
        </p:spPr>
      </p:pic>
      <p:sp>
        <p:nvSpPr>
          <p:cNvPr name="AutoShape 10" id="10"/>
          <p:cNvSpPr/>
          <p:nvPr/>
        </p:nvSpPr>
        <p:spPr>
          <a:xfrm rot="0" flipH="false" flipV="false">
            <a:off x="5168900" y="2095500"/>
            <a:ext cx="2540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方案设计要求</a:t>
            </a:r>
            <a:endParaRPr lang="en-US" sz="1100"/>
          </a:p>
        </p:txBody>
      </p:sp>
      <p:sp>
        <p:nvSpPr>
          <p:cNvPr name="AutoShape 11" id="11"/>
          <p:cNvSpPr/>
          <p:nvPr/>
        </p:nvSpPr>
        <p:spPr>
          <a:xfrm rot="0" flipH="false" flipV="false">
            <a:off x="4660900" y="2794000"/>
            <a:ext cx="2870200" cy="241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需构建“安全+支持”的双轨方案，包含至少3项具体干预措施；需明确安全监护的执行细节，如风险排查、环境安全等；方案要兼具专业性与可操作性，确保落地有效。</a:t>
            </a:r>
            <a:endParaRPr lang="en-US" sz="1100"/>
          </a:p>
        </p:txBody>
      </p:sp>
      <p:sp>
        <p:nvSpPr>
          <p:cNvPr name="AutoShape 12" id="12"/>
          <p:cNvSpPr/>
          <p:nvPr/>
        </p:nvSpPr>
        <p:spPr>
          <a:xfrm rot="0" flipH="false" flipV="false">
            <a:off x="8051800" y="1778000"/>
            <a:ext cx="3378200" cy="3556000"/>
          </a:xfrm>
          <a:prstGeom prst="roundRect">
            <a:avLst>
              <a:gd name="adj" fmla="val 0"/>
            </a:avLst>
          </a:prstGeom>
          <a:solidFill>
            <a:srgbClr val="FFF7ED">
              <a:alpha val="80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05800" y="2095500"/>
            <a:ext cx="406400" cy="406400"/>
          </a:xfrm>
          <a:prstGeom prst="rect">
            <a:avLst/>
          </a:prstGeom>
        </p:spPr>
      </p:pic>
      <p:sp>
        <p:nvSpPr>
          <p:cNvPr name="AutoShape 14" id="14"/>
          <p:cNvSpPr/>
          <p:nvPr/>
        </p:nvSpPr>
        <p:spPr>
          <a:xfrm rot="0" flipH="false" flipV="false">
            <a:off x="8813800" y="2095500"/>
            <a:ext cx="2540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人文关怀内核</a:t>
            </a:r>
            <a:endParaRPr lang="en-US" sz="1100"/>
          </a:p>
        </p:txBody>
      </p:sp>
      <p:sp>
        <p:nvSpPr>
          <p:cNvPr name="AutoShape 15" id="15"/>
          <p:cNvSpPr/>
          <p:nvPr/>
        </p:nvSpPr>
        <p:spPr>
          <a:xfrm rot="0" flipH="false" flipV="false">
            <a:off x="8305800" y="2794000"/>
            <a:ext cx="2870200" cy="241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false" i="false" strike="noStrike" u="none" sz="1400">
                <a:solidFill>
                  <a:srgbClr val="4B5563"/>
                </a:solidFill>
                <a:latin typeface="Noto Sans SC"/>
                <a:ea typeface="Noto Sans SC"/>
                <a:cs typeface="Noto Sans SC"/>
                <a:sym typeface="Noto Sans SC"/>
              </a:rPr>
              <a:t>方案需体现对生命的敬畏与尊重，用倾听、陪伴与理解替代生硬的劝导。通过情感联结、价值肯定等方式，缓解老人的孤独与绝望，让他感受到温暖与被重视。</a:t>
            </a:r>
            <a:endParaRPr lang="en-US" sz="1100"/>
          </a:p>
        </p:txBody>
      </p:sp>
      <p:sp>
        <p:nvSpPr>
          <p:cNvPr name="AutoShape 16" id="16"/>
          <p:cNvSpPr/>
          <p:nvPr/>
        </p:nvSpPr>
        <p:spPr>
          <a:xfrm rot="0" flipH="false" flipV="false">
            <a:off x="762000" y="5588000"/>
            <a:ext cx="10668000" cy="889000"/>
          </a:xfrm>
          <a:prstGeom prst="roundRect">
            <a:avLst>
              <a:gd name="adj" fmla="val 0"/>
            </a:avLst>
          </a:prstGeom>
          <a:solidFill>
            <a:srgbClr val="F97316">
              <a:alpha val="10000"/>
            </a:srgbClr>
          </a:solidFill>
          <a:ln cmpd="sng" cap="flat">
            <a:solidFill>
              <a:srgbClr val="E05C00">
                <a:alpha val="10000"/>
              </a:srgbClr>
            </a:solidFill>
            <a:prstDash val="solid"/>
            <a:round/>
          </a:ln>
        </p:spPr>
        <p:txBody>
          <a:bodyPr anchor="ctr" rtlCol="false" vert="horz" wrap="square" lIns="63500" rIns="63500" tIns="63500" bIns="63500"/>
          <a:lstStyle/>
          <a:p>
            <a:pPr algn="ctr">
              <a:defRPr/>
            </a:pPr>
            <a:endParaRPr/>
          </a:p>
        </p:txBody>
      </p:sp>
      <p:sp>
        <p:nvSpPr>
          <p:cNvPr name="AutoShape 17" id="17"/>
          <p:cNvSpPr/>
          <p:nvPr/>
        </p:nvSpPr>
        <p:spPr>
          <a:xfrm rot="0" flipH="false" flipV="false">
            <a:off x="1016000" y="5778500"/>
            <a:ext cx="101600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500">
                <a:solidFill>
                  <a:srgbClr val="9A3412"/>
                </a:solidFill>
                <a:latin typeface="Noto Sans SC"/>
                <a:ea typeface="Noto Sans SC"/>
                <a:cs typeface="Noto Sans SC"/>
                <a:sym typeface="Noto Sans SC"/>
              </a:rPr>
              <a:t>行动目标：</a:t>
            </a:r>
            <a:r>
              <a:rPr lang="en-US" b="false" i="false" strike="noStrike" u="none" sz="1500">
                <a:solidFill>
                  <a:srgbClr val="431407"/>
                </a:solidFill>
                <a:latin typeface="Noto Sans SC"/>
                <a:ea typeface="Noto Sans SC"/>
                <a:cs typeface="Noto Sans SC"/>
                <a:sym typeface="Noto Sans SC"/>
              </a:rPr>
              <a:t>为孙爷爷量身定制一份《安全监护与心理支持干预方案》，不仅要化解当下的危机，更要为他重建生的希望与温暖。</a:t>
            </a:r>
            <a:endParaRPr lang="en-US" sz="1100"/>
          </a:p>
        </p:txBody>
      </p:sp>
    </p:spTree>
  </p:cSld>
  <p:clrMapOvr>
    <a:masterClrMapping/>
  </p:clrMapOvr>
</p:sld>
</file>

<file path=ppt/slides/slide95.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cmpd="sng" cap="flat">
            <a:solidFill>
              <a:srgbClr val="E6CFCF">
                <a:alpha val="30000"/>
              </a:srgbClr>
            </a:solid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任务工单参考答案</a:t>
            </a:r>
            <a:endParaRPr lang="en-US" sz="1100"/>
          </a:p>
        </p:txBody>
      </p:sp>
      <p:sp>
        <p:nvSpPr>
          <p:cNvPr name="AutoShape 4" id="4"/>
          <p:cNvSpPr/>
          <p:nvPr/>
        </p:nvSpPr>
        <p:spPr>
          <a:xfrm rot="0" flipH="false" flipV="false">
            <a:off x="762000" y="1778000"/>
            <a:ext cx="3429000" cy="1968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52500" y="1968500"/>
            <a:ext cx="304800" cy="304800"/>
          </a:xfrm>
          <a:prstGeom prst="rect">
            <a:avLst/>
          </a:prstGeom>
        </p:spPr>
      </p:pic>
      <p:sp>
        <p:nvSpPr>
          <p:cNvPr name="AutoShape 6" id="6"/>
          <p:cNvSpPr/>
          <p:nvPr/>
        </p:nvSpPr>
        <p:spPr>
          <a:xfrm rot="0" flipH="false" flipV="false">
            <a:off x="1333500" y="1943100"/>
            <a:ext cx="279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01 24小时专人陪护</a:t>
            </a:r>
            <a:endParaRPr lang="en-US" sz="1100"/>
          </a:p>
        </p:txBody>
      </p:sp>
      <p:sp>
        <p:nvSpPr>
          <p:cNvPr name="AutoShape 7" id="7"/>
          <p:cNvSpPr/>
          <p:nvPr/>
        </p:nvSpPr>
        <p:spPr>
          <a:xfrm rot="0" flipH="false" flipV="false">
            <a:off x="952500" y="2438400"/>
            <a:ext cx="3048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安排家人或护工全天候陪伴，确保老人时刻有人看护。及时察觉情绪细微波动，给予即时的安全感与情感回应，避免其陷入孤立无援的状态。</a:t>
            </a:r>
            <a:endParaRPr lang="en-US" sz="1100"/>
          </a:p>
        </p:txBody>
      </p:sp>
      <p:sp>
        <p:nvSpPr>
          <p:cNvPr name="AutoShape 8" id="8"/>
          <p:cNvSpPr/>
          <p:nvPr/>
        </p:nvSpPr>
        <p:spPr>
          <a:xfrm rot="0" flipH="false" flipV="false">
            <a:off x="4381500" y="1778000"/>
            <a:ext cx="3429000" cy="1968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9" id="9"/>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572000" y="1968500"/>
            <a:ext cx="304800" cy="304800"/>
          </a:xfrm>
          <a:prstGeom prst="rect">
            <a:avLst/>
          </a:prstGeom>
        </p:spPr>
      </p:pic>
      <p:sp>
        <p:nvSpPr>
          <p:cNvPr name="AutoShape 10" id="10"/>
          <p:cNvSpPr/>
          <p:nvPr/>
        </p:nvSpPr>
        <p:spPr>
          <a:xfrm rot="0" flipH="false" flipV="false">
            <a:off x="4953000" y="1943100"/>
            <a:ext cx="279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02 环境安全排查</a:t>
            </a:r>
            <a:endParaRPr lang="en-US" sz="1100"/>
          </a:p>
        </p:txBody>
      </p:sp>
      <p:sp>
        <p:nvSpPr>
          <p:cNvPr name="AutoShape 11" id="11"/>
          <p:cNvSpPr/>
          <p:nvPr/>
        </p:nvSpPr>
        <p:spPr>
          <a:xfrm rot="0" flipH="false" flipV="false">
            <a:off x="4572000" y="2438400"/>
            <a:ext cx="3048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彻底清理病房内的尖锐物品、绳索、过量药物等风险源。优化居住环境的安全性，从物理层面消除所有潜在的自伤隐患，筑牢生命安全的第一道防线。</a:t>
            </a:r>
            <a:endParaRPr lang="en-US" sz="1100"/>
          </a:p>
        </p:txBody>
      </p:sp>
      <p:sp>
        <p:nvSpPr>
          <p:cNvPr name="AutoShape 12" id="12"/>
          <p:cNvSpPr/>
          <p:nvPr/>
        </p:nvSpPr>
        <p:spPr>
          <a:xfrm rot="0" flipH="false" flipV="false">
            <a:off x="8001000" y="1778000"/>
            <a:ext cx="3429000" cy="1968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191500" y="1968500"/>
            <a:ext cx="304800" cy="304800"/>
          </a:xfrm>
          <a:prstGeom prst="rect">
            <a:avLst/>
          </a:prstGeom>
        </p:spPr>
      </p:pic>
      <p:sp>
        <p:nvSpPr>
          <p:cNvPr name="AutoShape 14" id="14"/>
          <p:cNvSpPr/>
          <p:nvPr/>
        </p:nvSpPr>
        <p:spPr>
          <a:xfrm rot="0" flipH="false" flipV="false">
            <a:off x="8572500" y="1943100"/>
            <a:ext cx="2794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03 心理支持与疏导</a:t>
            </a:r>
            <a:endParaRPr lang="en-US" sz="1100"/>
          </a:p>
        </p:txBody>
      </p:sp>
      <p:sp>
        <p:nvSpPr>
          <p:cNvPr name="AutoShape 15" id="15"/>
          <p:cNvSpPr/>
          <p:nvPr/>
        </p:nvSpPr>
        <p:spPr>
          <a:xfrm rot="0" flipH="false" flipV="false">
            <a:off x="8191500" y="2438400"/>
            <a:ext cx="3048000" cy="1143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每日安排专业心理咨询师进行一对一沟通，耐心倾听老人的痛苦与恐惧。引导他表达对死亡的焦虑及对家人的愧疚，帮助其释放压抑的情绪，重建心理平衡。</a:t>
            </a:r>
            <a:endParaRPr lang="en-US" sz="1100"/>
          </a:p>
        </p:txBody>
      </p:sp>
      <p:sp>
        <p:nvSpPr>
          <p:cNvPr name="AutoShape 16" id="16"/>
          <p:cNvSpPr/>
          <p:nvPr/>
        </p:nvSpPr>
        <p:spPr>
          <a:xfrm rot="0" flipH="false" flipV="false">
            <a:off x="762000" y="4064000"/>
            <a:ext cx="5270500" cy="2095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952500" y="4254500"/>
            <a:ext cx="304800" cy="304800"/>
          </a:xfrm>
          <a:prstGeom prst="rect">
            <a:avLst/>
          </a:prstGeom>
        </p:spPr>
      </p:pic>
      <p:sp>
        <p:nvSpPr>
          <p:cNvPr name="AutoShape 18" id="18"/>
          <p:cNvSpPr/>
          <p:nvPr/>
        </p:nvSpPr>
        <p:spPr>
          <a:xfrm rot="0" flipH="false" flipV="false">
            <a:off x="1333500" y="4229100"/>
            <a:ext cx="4572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04 科学疼痛管理与医疗干预</a:t>
            </a:r>
            <a:endParaRPr lang="en-US" sz="1100"/>
          </a:p>
        </p:txBody>
      </p:sp>
      <p:sp>
        <p:nvSpPr>
          <p:cNvPr name="AutoShape 19" id="19"/>
          <p:cNvSpPr/>
          <p:nvPr/>
        </p:nvSpPr>
        <p:spPr>
          <a:xfrm rot="0" flipH="false" flipV="false">
            <a:off x="952500" y="4724400"/>
            <a:ext cx="48895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协同医护团队及时调整止痛治疗方案，确保老人的躯体疼痛得到有效控制——这是改善其情绪状态的生理基础。同时密切监测各项身体指标，保障生理舒适，为心理层面的疏导和关怀创造必要条件。</a:t>
            </a:r>
            <a:endParaRPr lang="en-US" sz="1100"/>
          </a:p>
        </p:txBody>
      </p:sp>
      <p:sp>
        <p:nvSpPr>
          <p:cNvPr name="AutoShape 20" id="20"/>
          <p:cNvSpPr/>
          <p:nvPr/>
        </p:nvSpPr>
        <p:spPr>
          <a:xfrm rot="0" flipH="false" flipV="false">
            <a:off x="6159500" y="4064000"/>
            <a:ext cx="5270500" cy="2095500"/>
          </a:xfrm>
          <a:prstGeom prst="roundRect">
            <a:avLst>
              <a:gd name="adj" fmla="val 0"/>
            </a:avLst>
          </a:prstGeom>
          <a:solidFill>
            <a:srgbClr val="FFFFFF">
              <a:alpha val="5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350000" y="4254500"/>
            <a:ext cx="304800" cy="304800"/>
          </a:xfrm>
          <a:prstGeom prst="rect">
            <a:avLst/>
          </a:prstGeom>
        </p:spPr>
      </p:pic>
      <p:sp>
        <p:nvSpPr>
          <p:cNvPr name="AutoShape 22" id="22"/>
          <p:cNvSpPr/>
          <p:nvPr/>
        </p:nvSpPr>
        <p:spPr>
          <a:xfrm rot="0" flipH="false" flipV="false">
            <a:off x="6731000" y="4229100"/>
            <a:ext cx="4572000" cy="3556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1800">
                <a:solidFill>
                  <a:srgbClr val="F97316"/>
                </a:solidFill>
                <a:latin typeface="Noto Sans SC"/>
                <a:ea typeface="Noto Sans SC"/>
                <a:cs typeface="Noto Sans SC"/>
                <a:sym typeface="Noto Sans SC"/>
              </a:rPr>
              <a:t>05 家庭情感联结与价值感重建</a:t>
            </a:r>
            <a:endParaRPr lang="en-US" sz="1100"/>
          </a:p>
        </p:txBody>
      </p:sp>
      <p:sp>
        <p:nvSpPr>
          <p:cNvPr name="AutoShape 23" id="23"/>
          <p:cNvSpPr/>
          <p:nvPr/>
        </p:nvSpPr>
        <p:spPr>
          <a:xfrm rot="0" flipH="false" flipV="false">
            <a:off x="6350000" y="4724400"/>
            <a:ext cx="4889500" cy="12700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300">
                <a:solidFill>
                  <a:srgbClr val="4B5563"/>
                </a:solidFill>
                <a:latin typeface="Noto Sans SC"/>
                <a:ea typeface="Noto Sans SC"/>
                <a:cs typeface="Noto Sans SC"/>
                <a:sym typeface="Noto Sans SC"/>
              </a:rPr>
              <a:t>鼓励家人多陪伴在侧，共同回忆过往的温馨往事，分享家庭近况与孙辈的成长点滴。让老人深切感受到自己在家庭中的不可替代性，重新拾回“被需要、被爱、被珍视”的归属感与生命价值感，这是抵御绝望情绪的温暖力量。</a:t>
            </a:r>
            <a:endParaRPr lang="en-US" sz="1100"/>
          </a:p>
        </p:txBody>
      </p:sp>
    </p:spTree>
  </p:cSld>
  <p:clrMapOvr>
    <a:masterClrMapping/>
  </p:clrMapOvr>
</p:sld>
</file>

<file path=ppt/slides/slide96.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项目10：临终关怀</a:t>
            </a:r>
            <a:endParaRPr lang="en-US" sz="1100"/>
          </a:p>
        </p:txBody>
      </p:sp>
      <p:sp>
        <p:nvSpPr>
          <p:cNvPr name="AutoShape 4" id="4"/>
          <p:cNvSpPr/>
          <p:nvPr/>
        </p:nvSpPr>
        <p:spPr>
          <a:xfrm rot="0" flipH="false" flipV="false">
            <a:off x="762000" y="2032000"/>
            <a:ext cx="10668000" cy="1143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00000"/>
              </a:lnSpc>
              <a:defRPr/>
            </a:pPr>
            <a:r>
              <a:rPr lang="en-US" b="true" i="false" strike="noStrike" u="none" sz="3600">
                <a:solidFill>
                  <a:srgbClr val="F97316"/>
                </a:solidFill>
                <a:latin typeface="Noto Sans SC"/>
                <a:ea typeface="Noto Sans SC"/>
                <a:cs typeface="Noto Sans SC"/>
                <a:sym typeface="Noto Sans SC"/>
              </a:rPr>
              <a:t>让生命的谢幕，充满尊严与温暖</a:t>
            </a:r>
            <a:endParaRPr lang="en-US" sz="1100"/>
          </a:p>
        </p:txBody>
      </p:sp>
      <p:sp>
        <p:nvSpPr>
          <p:cNvPr name="AutoShape 5" id="5"/>
          <p:cNvSpPr/>
          <p:nvPr/>
        </p:nvSpPr>
        <p:spPr>
          <a:xfrm rot="0" flipH="false" flipV="false">
            <a:off x="762000" y="3810000"/>
            <a:ext cx="3302000" cy="2286000"/>
          </a:xfrm>
          <a:prstGeom prst="roundRect">
            <a:avLst>
              <a:gd name="adj" fmla="val 0"/>
            </a:avLst>
          </a:prstGeom>
          <a:solidFill>
            <a:srgbClr val="FFF7ED">
              <a:alpha val="7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4064000"/>
            <a:ext cx="406400" cy="406400"/>
          </a:xfrm>
          <a:prstGeom prst="rect">
            <a:avLst/>
          </a:prstGeom>
        </p:spPr>
      </p:pic>
      <p:sp>
        <p:nvSpPr>
          <p:cNvPr name="AutoShape 7" id="7"/>
          <p:cNvSpPr/>
          <p:nvPr/>
        </p:nvSpPr>
        <p:spPr>
          <a:xfrm rot="0" flipH="false" flipV="false">
            <a:off x="1524000" y="4064000"/>
            <a:ext cx="2413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374151"/>
                </a:solidFill>
                <a:latin typeface="Noto Sans SC"/>
                <a:ea typeface="Noto Sans SC"/>
                <a:cs typeface="Noto Sans SC"/>
                <a:sym typeface="Noto Sans SC"/>
              </a:rPr>
              <a:t>尊严守护</a:t>
            </a:r>
            <a:endParaRPr lang="en-US" sz="1100"/>
          </a:p>
        </p:txBody>
      </p:sp>
      <p:sp>
        <p:nvSpPr>
          <p:cNvPr name="AutoShape 8" id="8"/>
          <p:cNvSpPr/>
          <p:nvPr/>
        </p:nvSpPr>
        <p:spPr>
          <a:xfrm rot="0" flipH="false" flipV="false">
            <a:off x="1016000" y="4699000"/>
            <a:ext cx="27940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尊重患者的生命自主权与个人意愿，维护其人格尊严，帮助患者从容、体面地走完人生最后一程。</a:t>
            </a:r>
            <a:endParaRPr lang="en-US" sz="1100"/>
          </a:p>
        </p:txBody>
      </p:sp>
      <p:sp>
        <p:nvSpPr>
          <p:cNvPr name="AutoShape 9" id="9"/>
          <p:cNvSpPr/>
          <p:nvPr/>
        </p:nvSpPr>
        <p:spPr>
          <a:xfrm rot="0" flipH="false" flipV="false">
            <a:off x="4445000" y="3810000"/>
            <a:ext cx="3302000" cy="2286000"/>
          </a:xfrm>
          <a:prstGeom prst="roundRect">
            <a:avLst>
              <a:gd name="adj" fmla="val 0"/>
            </a:avLst>
          </a:prstGeom>
          <a:solidFill>
            <a:srgbClr val="FFF7ED">
              <a:alpha val="7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99000" y="4064000"/>
            <a:ext cx="406400" cy="406400"/>
          </a:xfrm>
          <a:prstGeom prst="rect">
            <a:avLst/>
          </a:prstGeom>
        </p:spPr>
      </p:pic>
      <p:sp>
        <p:nvSpPr>
          <p:cNvPr name="AutoShape 11" id="11"/>
          <p:cNvSpPr/>
          <p:nvPr/>
        </p:nvSpPr>
        <p:spPr>
          <a:xfrm rot="0" flipH="false" flipV="false">
            <a:off x="5207000" y="4064000"/>
            <a:ext cx="2413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374151"/>
                </a:solidFill>
                <a:latin typeface="Noto Sans SC"/>
                <a:ea typeface="Noto Sans SC"/>
                <a:cs typeface="Noto Sans SC"/>
                <a:sym typeface="Noto Sans SC"/>
              </a:rPr>
              <a:t>温暖陪伴</a:t>
            </a:r>
            <a:endParaRPr lang="en-US" sz="1100"/>
          </a:p>
        </p:txBody>
      </p:sp>
      <p:sp>
        <p:nvSpPr>
          <p:cNvPr name="AutoShape 12" id="12"/>
          <p:cNvSpPr/>
          <p:nvPr/>
        </p:nvSpPr>
        <p:spPr>
          <a:xfrm rot="0" flipH="false" flipV="false">
            <a:off x="4699000" y="4699000"/>
            <a:ext cx="27940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提供全天候的情感支持与心灵慰藉，倾听患者心声，缓解对死亡的恐惧与孤独，让爱与关怀始终相伴。</a:t>
            </a:r>
            <a:endParaRPr lang="en-US" sz="1100"/>
          </a:p>
        </p:txBody>
      </p:sp>
      <p:sp>
        <p:nvSpPr>
          <p:cNvPr name="AutoShape 13" id="13"/>
          <p:cNvSpPr/>
          <p:nvPr/>
        </p:nvSpPr>
        <p:spPr>
          <a:xfrm rot="0" flipH="false" flipV="false">
            <a:off x="8128000" y="3810000"/>
            <a:ext cx="3302000" cy="2286000"/>
          </a:xfrm>
          <a:prstGeom prst="roundRect">
            <a:avLst>
              <a:gd name="adj" fmla="val 0"/>
            </a:avLst>
          </a:prstGeom>
          <a:solidFill>
            <a:srgbClr val="FFF7ED">
              <a:alpha val="75000"/>
            </a:srgbClr>
          </a:solidFill>
          <a:ln w="12700" cmpd="sng" cap="flat">
            <a:solidFill>
              <a:srgbClr val="F97316">
                <a:alpha val="3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82000" y="4064000"/>
            <a:ext cx="406400" cy="406400"/>
          </a:xfrm>
          <a:prstGeom prst="rect">
            <a:avLst/>
          </a:prstGeom>
        </p:spPr>
      </p:pic>
      <p:sp>
        <p:nvSpPr>
          <p:cNvPr name="AutoShape 15" id="15"/>
          <p:cNvSpPr/>
          <p:nvPr/>
        </p:nvSpPr>
        <p:spPr>
          <a:xfrm rot="0" flipH="false" flipV="false">
            <a:off x="8890000" y="4064000"/>
            <a:ext cx="2413000" cy="4064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374151"/>
                </a:solidFill>
                <a:latin typeface="Noto Sans SC"/>
                <a:ea typeface="Noto Sans SC"/>
                <a:cs typeface="Noto Sans SC"/>
                <a:sym typeface="Noto Sans SC"/>
              </a:rPr>
              <a:t>安宁疗护</a:t>
            </a:r>
            <a:endParaRPr lang="en-US" sz="1100"/>
          </a:p>
        </p:txBody>
      </p:sp>
      <p:sp>
        <p:nvSpPr>
          <p:cNvPr name="AutoShape 16" id="16"/>
          <p:cNvSpPr/>
          <p:nvPr/>
        </p:nvSpPr>
        <p:spPr>
          <a:xfrm rot="0" flipH="false" flipV="false">
            <a:off x="8382000" y="4699000"/>
            <a:ext cx="27940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false" i="false" strike="noStrike" u="none" sz="1400">
                <a:solidFill>
                  <a:srgbClr val="4B5563"/>
                </a:solidFill>
                <a:latin typeface="Noto Sans SC"/>
                <a:ea typeface="Noto Sans SC"/>
                <a:cs typeface="Noto Sans SC"/>
                <a:sym typeface="Noto Sans SC"/>
              </a:rPr>
              <a:t>通过专业的医疗手段控制疼痛及其他不适症状，提供舒适照护，关注患者的生存质量，而非单纯延长生命。</a:t>
            </a:r>
            <a:endParaRPr lang="en-US" sz="1100"/>
          </a:p>
        </p:txBody>
      </p:sp>
    </p:spTree>
  </p:cSld>
  <p:clrMapOvr>
    <a:masterClrMapping/>
  </p:clrMapOvr>
</p:sld>
</file>

<file path=ppt/slides/slide97.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临终老人身心特点</a:t>
            </a:r>
            <a:endParaRPr lang="en-US" sz="1100"/>
          </a:p>
        </p:txBody>
      </p:sp>
      <p:sp>
        <p:nvSpPr>
          <p:cNvPr name="AutoShape 4" id="4"/>
          <p:cNvSpPr/>
          <p:nvPr/>
        </p:nvSpPr>
        <p:spPr>
          <a:xfrm rot="0" flipH="false" flipV="false">
            <a:off x="762000" y="1651000"/>
            <a:ext cx="5207000" cy="4318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905000"/>
            <a:ext cx="4699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01 躯体症状表现</a:t>
            </a:r>
            <a:endParaRPr lang="en-US" sz="1100"/>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667000"/>
            <a:ext cx="304800" cy="304800"/>
          </a:xfrm>
          <a:prstGeom prst="rect">
            <a:avLst/>
          </a:prstGeom>
        </p:spPr>
      </p:pic>
      <p:sp>
        <p:nvSpPr>
          <p:cNvPr name="AutoShape 7" id="7"/>
          <p:cNvSpPr/>
          <p:nvPr/>
        </p:nvSpPr>
        <p:spPr>
          <a:xfrm rot="0" flipH="false" flipV="false">
            <a:off x="1460500" y="2641600"/>
            <a:ext cx="431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疼痛：最普遍的生理困扰</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是临终阶段最常见的症状，需通过专业评估及时干预，以减轻老人的生理痛苦，维护生命尊严。</a:t>
            </a:r>
            <a:endParaRPr lang="en-US" sz="1100"/>
          </a:p>
        </p:txBody>
      </p:sp>
      <p:pic>
        <p:nvPicPr>
          <p:cNvPr name="Picture 8" id="8"/>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1016000" y="3683000"/>
            <a:ext cx="304800" cy="304800"/>
          </a:xfrm>
          <a:prstGeom prst="rect">
            <a:avLst/>
          </a:prstGeom>
        </p:spPr>
      </p:pic>
      <p:sp>
        <p:nvSpPr>
          <p:cNvPr name="AutoShape 9" id="9"/>
          <p:cNvSpPr/>
          <p:nvPr/>
        </p:nvSpPr>
        <p:spPr>
          <a:xfrm rot="0" flipH="false" flipV="false">
            <a:off x="1460500" y="3657600"/>
            <a:ext cx="431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生命体征逐渐衰弱</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表现为呼吸浅促或困难、血压持续下降、脉搏细弱且节律不规则，身体各项机能呈进行性衰退。</a:t>
            </a:r>
            <a:endParaRPr lang="en-US" sz="1100"/>
          </a:p>
        </p:txBody>
      </p:sp>
      <p:pic>
        <p:nvPicPr>
          <p:cNvPr name="Picture 10" id="10"/>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4826000"/>
            <a:ext cx="304800" cy="304800"/>
          </a:xfrm>
          <a:prstGeom prst="rect">
            <a:avLst/>
          </a:prstGeom>
        </p:spPr>
      </p:pic>
      <p:sp>
        <p:nvSpPr>
          <p:cNvPr name="AutoShape 11" id="11"/>
          <p:cNvSpPr/>
          <p:nvPr/>
        </p:nvSpPr>
        <p:spPr>
          <a:xfrm rot="0" flipH="false" flipV="false">
            <a:off x="1460500" y="4800600"/>
            <a:ext cx="431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500">
                <a:solidFill>
                  <a:srgbClr val="374151"/>
                </a:solidFill>
                <a:latin typeface="Noto Sans SC"/>
                <a:ea typeface="Noto Sans SC"/>
                <a:cs typeface="Noto Sans SC"/>
                <a:sym typeface="Noto Sans SC"/>
              </a:rPr>
              <a:t>身体机能全面减退</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伴随进食困难、肌肉无力、感知觉（视听）迟钝，皮肤出现湿冷、苍白或发绀等现象。</a:t>
            </a:r>
            <a:endParaRPr lang="en-US" sz="1100"/>
          </a:p>
        </p:txBody>
      </p:sp>
      <p:sp>
        <p:nvSpPr>
          <p:cNvPr name="AutoShape 12" id="12"/>
          <p:cNvSpPr/>
          <p:nvPr/>
        </p:nvSpPr>
        <p:spPr>
          <a:xfrm rot="0" flipH="false" flipV="false">
            <a:off x="6223000" y="1651000"/>
            <a:ext cx="5207000" cy="4318000"/>
          </a:xfrm>
          <a:prstGeom prst="roundRect">
            <a:avLst>
              <a:gd name="adj" fmla="val 0"/>
            </a:avLst>
          </a:prstGeom>
          <a:solidFill>
            <a:srgbClr val="FFF7ED">
              <a:alpha val="75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6477000" y="1905000"/>
            <a:ext cx="4699000" cy="4445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02 心理变化五阶段 (库伯勒-罗斯模型)</a:t>
            </a:r>
            <a:endParaRPr lang="en-US" sz="1100"/>
          </a:p>
        </p:txBody>
      </p:sp>
      <p:sp>
        <p:nvSpPr>
          <p:cNvPr name="AutoShape 14" id="14"/>
          <p:cNvSpPr/>
          <p:nvPr/>
        </p:nvSpPr>
        <p:spPr>
          <a:xfrm rot="0" flipH="false" flipV="false">
            <a:off x="6477000" y="2603500"/>
            <a:ext cx="635000" cy="254000"/>
          </a:xfrm>
          <a:prstGeom prst="roundRect">
            <a:avLst>
              <a:gd name="adj" fmla="val 0"/>
            </a:avLst>
          </a:prstGeom>
          <a:solidFill>
            <a:srgbClr val="F97316">
              <a:alpha val="1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5" id="15"/>
          <p:cNvSpPr/>
          <p:nvPr/>
        </p:nvSpPr>
        <p:spPr>
          <a:xfrm rot="0" flipH="false" flipV="false">
            <a:off x="6477000" y="2603500"/>
            <a:ext cx="635000" cy="254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200">
                <a:solidFill>
                  <a:srgbClr val="F97316"/>
                </a:solidFill>
                <a:latin typeface="Noto Sans SC"/>
                <a:ea typeface="Noto Sans SC"/>
                <a:cs typeface="Noto Sans SC"/>
                <a:sym typeface="Noto Sans SC"/>
              </a:rPr>
              <a:t>01</a:t>
            </a:r>
            <a:endParaRPr lang="en-US" sz="1100"/>
          </a:p>
        </p:txBody>
      </p:sp>
      <p:sp>
        <p:nvSpPr>
          <p:cNvPr name="AutoShape 16" id="16"/>
          <p:cNvSpPr/>
          <p:nvPr/>
        </p:nvSpPr>
        <p:spPr>
          <a:xfrm rot="0" flipH="false" flipV="false">
            <a:off x="7239000" y="2603500"/>
            <a:ext cx="4127500" cy="4826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否认期：</a:t>
            </a:r>
            <a:r>
              <a:rPr lang="en-US" b="false" i="false" strike="noStrike" u="none" sz="1300">
                <a:solidFill>
                  <a:srgbClr val="4B5563"/>
                </a:solidFill>
                <a:latin typeface="Noto Sans SC"/>
                <a:ea typeface="Noto Sans SC"/>
                <a:cs typeface="Noto Sans SC"/>
                <a:sym typeface="Noto Sans SC"/>
              </a:rPr>
              <a:t>拒绝相信事实，“这不可能发生在我身上”，是心理的自我保护机制。</a:t>
            </a:r>
            <a:endParaRPr lang="en-US" sz="1100"/>
          </a:p>
        </p:txBody>
      </p:sp>
      <p:sp>
        <p:nvSpPr>
          <p:cNvPr name="AutoShape 17" id="17"/>
          <p:cNvSpPr/>
          <p:nvPr/>
        </p:nvSpPr>
        <p:spPr>
          <a:xfrm rot="0" flipH="false" flipV="false">
            <a:off x="6477000" y="3238500"/>
            <a:ext cx="635000" cy="254000"/>
          </a:xfrm>
          <a:prstGeom prst="roundRect">
            <a:avLst>
              <a:gd name="adj" fmla="val 0"/>
            </a:avLst>
          </a:prstGeom>
          <a:solidFill>
            <a:srgbClr val="F97316">
              <a:alpha val="1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8" id="18"/>
          <p:cNvSpPr/>
          <p:nvPr/>
        </p:nvSpPr>
        <p:spPr>
          <a:xfrm rot="0" flipH="false" flipV="false">
            <a:off x="6477000" y="3238500"/>
            <a:ext cx="635000" cy="254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200">
                <a:solidFill>
                  <a:srgbClr val="F97316"/>
                </a:solidFill>
                <a:latin typeface="Noto Sans SC"/>
                <a:ea typeface="Noto Sans SC"/>
                <a:cs typeface="Noto Sans SC"/>
                <a:sym typeface="Noto Sans SC"/>
              </a:rPr>
              <a:t>02</a:t>
            </a:r>
            <a:endParaRPr lang="en-US" sz="1100"/>
          </a:p>
        </p:txBody>
      </p:sp>
      <p:sp>
        <p:nvSpPr>
          <p:cNvPr name="AutoShape 19" id="19"/>
          <p:cNvSpPr/>
          <p:nvPr/>
        </p:nvSpPr>
        <p:spPr>
          <a:xfrm rot="0" flipH="false" flipV="false">
            <a:off x="7239000" y="3238500"/>
            <a:ext cx="4127500" cy="4826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愤怒期：</a:t>
            </a:r>
            <a:r>
              <a:rPr lang="en-US" b="false" i="false" strike="noStrike" u="none" sz="1300">
                <a:solidFill>
                  <a:srgbClr val="4B5563"/>
                </a:solidFill>
                <a:latin typeface="Noto Sans SC"/>
                <a:ea typeface="Noto Sans SC"/>
                <a:cs typeface="Noto Sans SC"/>
                <a:sym typeface="Noto Sans SC"/>
              </a:rPr>
              <a:t>充满怨恨与不公，质问“为什么是我？”，情绪易激惹，向亲友或医护宣泄。</a:t>
            </a:r>
            <a:endParaRPr lang="en-US" sz="1100"/>
          </a:p>
        </p:txBody>
      </p:sp>
      <p:sp>
        <p:nvSpPr>
          <p:cNvPr name="AutoShape 20" id="20"/>
          <p:cNvSpPr/>
          <p:nvPr/>
        </p:nvSpPr>
        <p:spPr>
          <a:xfrm rot="0" flipH="false" flipV="false">
            <a:off x="6477000" y="3873500"/>
            <a:ext cx="635000" cy="254000"/>
          </a:xfrm>
          <a:prstGeom prst="roundRect">
            <a:avLst>
              <a:gd name="adj" fmla="val 0"/>
            </a:avLst>
          </a:prstGeom>
          <a:solidFill>
            <a:srgbClr val="F97316">
              <a:alpha val="1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21" id="21"/>
          <p:cNvSpPr/>
          <p:nvPr/>
        </p:nvSpPr>
        <p:spPr>
          <a:xfrm rot="0" flipH="false" flipV="false">
            <a:off x="6477000" y="3873500"/>
            <a:ext cx="635000" cy="254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200">
                <a:solidFill>
                  <a:srgbClr val="F97316"/>
                </a:solidFill>
                <a:latin typeface="Noto Sans SC"/>
                <a:ea typeface="Noto Sans SC"/>
                <a:cs typeface="Noto Sans SC"/>
                <a:sym typeface="Noto Sans SC"/>
              </a:rPr>
              <a:t>03</a:t>
            </a:r>
            <a:endParaRPr lang="en-US" sz="1100"/>
          </a:p>
        </p:txBody>
      </p:sp>
      <p:sp>
        <p:nvSpPr>
          <p:cNvPr name="AutoShape 22" id="22"/>
          <p:cNvSpPr/>
          <p:nvPr/>
        </p:nvSpPr>
        <p:spPr>
          <a:xfrm rot="0" flipH="false" flipV="false">
            <a:off x="7239000" y="3873500"/>
            <a:ext cx="4127500" cy="4826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协议期：</a:t>
            </a:r>
            <a:r>
              <a:rPr lang="en-US" b="false" i="false" strike="noStrike" u="none" sz="1300">
                <a:solidFill>
                  <a:srgbClr val="4B5563"/>
                </a:solidFill>
                <a:latin typeface="Noto Sans SC"/>
                <a:ea typeface="Noto Sans SC"/>
                <a:cs typeface="Noto Sans SC"/>
                <a:sym typeface="Noto Sans SC"/>
              </a:rPr>
              <a:t>试图与命运“谈判”，寻求一丝希望，如承诺“若康复，我会多做善事”。</a:t>
            </a:r>
            <a:endParaRPr lang="en-US" sz="1100"/>
          </a:p>
        </p:txBody>
      </p:sp>
      <p:sp>
        <p:nvSpPr>
          <p:cNvPr name="AutoShape 23" id="23"/>
          <p:cNvSpPr/>
          <p:nvPr/>
        </p:nvSpPr>
        <p:spPr>
          <a:xfrm rot="0" flipH="false" flipV="false">
            <a:off x="6477000" y="4508500"/>
            <a:ext cx="635000" cy="254000"/>
          </a:xfrm>
          <a:prstGeom prst="roundRect">
            <a:avLst>
              <a:gd name="adj" fmla="val 0"/>
            </a:avLst>
          </a:prstGeom>
          <a:solidFill>
            <a:srgbClr val="F97316">
              <a:alpha val="1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24" id="24"/>
          <p:cNvSpPr/>
          <p:nvPr/>
        </p:nvSpPr>
        <p:spPr>
          <a:xfrm rot="0" flipH="false" flipV="false">
            <a:off x="6477000" y="4508500"/>
            <a:ext cx="635000" cy="254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200">
                <a:solidFill>
                  <a:srgbClr val="F97316"/>
                </a:solidFill>
                <a:latin typeface="Noto Sans SC"/>
                <a:ea typeface="Noto Sans SC"/>
                <a:cs typeface="Noto Sans SC"/>
                <a:sym typeface="Noto Sans SC"/>
              </a:rPr>
              <a:t>04</a:t>
            </a:r>
            <a:endParaRPr lang="en-US" sz="1100"/>
          </a:p>
        </p:txBody>
      </p:sp>
      <p:sp>
        <p:nvSpPr>
          <p:cNvPr name="AutoShape 25" id="25"/>
          <p:cNvSpPr/>
          <p:nvPr/>
        </p:nvSpPr>
        <p:spPr>
          <a:xfrm rot="0" flipH="false" flipV="false">
            <a:off x="7239000" y="4508500"/>
            <a:ext cx="4127500" cy="4826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忧郁期：</a:t>
            </a:r>
            <a:r>
              <a:rPr lang="en-US" b="false" i="false" strike="noStrike" u="none" sz="1300">
                <a:solidFill>
                  <a:srgbClr val="4B5563"/>
                </a:solidFill>
                <a:latin typeface="Noto Sans SC"/>
                <a:ea typeface="Noto Sans SC"/>
                <a:cs typeface="Noto Sans SC"/>
                <a:sym typeface="Noto Sans SC"/>
              </a:rPr>
              <a:t>意识到结局不可逆转，陷入深沉的悲哀与绝望，常沉默、流泪或退缩。</a:t>
            </a:r>
            <a:endParaRPr lang="en-US" sz="1100"/>
          </a:p>
        </p:txBody>
      </p:sp>
      <p:sp>
        <p:nvSpPr>
          <p:cNvPr name="AutoShape 26" id="26"/>
          <p:cNvSpPr/>
          <p:nvPr/>
        </p:nvSpPr>
        <p:spPr>
          <a:xfrm rot="0" flipH="false" flipV="false">
            <a:off x="6477000" y="5143500"/>
            <a:ext cx="635000" cy="254000"/>
          </a:xfrm>
          <a:prstGeom prst="roundRect">
            <a:avLst>
              <a:gd name="adj" fmla="val 0"/>
            </a:avLst>
          </a:prstGeom>
          <a:solidFill>
            <a:srgbClr val="F97316">
              <a:alpha val="1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27" id="27"/>
          <p:cNvSpPr/>
          <p:nvPr/>
        </p:nvSpPr>
        <p:spPr>
          <a:xfrm rot="0" flipH="false" flipV="false">
            <a:off x="6477000" y="5143500"/>
            <a:ext cx="635000" cy="254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25000"/>
              </a:lnSpc>
              <a:defRPr/>
            </a:pPr>
            <a:r>
              <a:rPr lang="en-US" b="true" i="false" strike="noStrike" u="none" sz="1200">
                <a:solidFill>
                  <a:srgbClr val="F97316"/>
                </a:solidFill>
                <a:latin typeface="Noto Sans SC"/>
                <a:ea typeface="Noto Sans SC"/>
                <a:cs typeface="Noto Sans SC"/>
                <a:sym typeface="Noto Sans SC"/>
              </a:rPr>
              <a:t>05</a:t>
            </a:r>
            <a:endParaRPr lang="en-US" sz="1100"/>
          </a:p>
        </p:txBody>
      </p:sp>
      <p:sp>
        <p:nvSpPr>
          <p:cNvPr name="AutoShape 28" id="28"/>
          <p:cNvSpPr/>
          <p:nvPr/>
        </p:nvSpPr>
        <p:spPr>
          <a:xfrm rot="0" flipH="false" flipV="false">
            <a:off x="7239000" y="5143500"/>
            <a:ext cx="4127500" cy="4826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接受期：</a:t>
            </a:r>
            <a:r>
              <a:rPr lang="en-US" b="false" i="false" strike="noStrike" u="none" sz="1300">
                <a:solidFill>
                  <a:srgbClr val="4B5563"/>
                </a:solidFill>
                <a:latin typeface="Noto Sans SC"/>
                <a:ea typeface="Noto Sans SC"/>
                <a:cs typeface="Noto Sans SC"/>
                <a:sym typeface="Noto Sans SC"/>
              </a:rPr>
              <a:t>最终平静接纳现实，不再抗拒，情绪趋于平和，更愿与亲友共度时光。</a:t>
            </a:r>
            <a:endParaRPr lang="en-US" sz="1100"/>
          </a:p>
        </p:txBody>
      </p:sp>
    </p:spTree>
  </p:cSld>
  <p:clrMapOvr>
    <a:masterClrMapping/>
  </p:clrMapOvr>
</p:sld>
</file>

<file path=ppt/slides/slide98.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让生命带着尊严谢幕：临终关怀的原则与内容</a:t>
            </a:r>
            <a:endParaRPr lang="en-US" sz="1100"/>
          </a:p>
        </p:txBody>
      </p:sp>
      <p:pic>
        <p:nvPicPr>
          <p:cNvPr name="Picture 4" id="4"/>
          <p:cNvPicPr>
            <a:picLocks noChangeAspect="true"/>
          </p:cNvPicPr>
          <p:nvPr/>
        </p:nvPicPr>
        <p:blipFill>
          <a:blip r:embed="rId3"/>
          <a:srcRect l="0" r="0" t="0" b="0"/>
          <a:stretch>
            <a:fillRect/>
          </a:stretch>
        </p:blipFill>
        <p:spPr>
          <a:xfrm rot="0" flipH="false" flipV="false">
            <a:off x="762000" y="1778000"/>
            <a:ext cx="4064000" cy="2705100"/>
          </a:xfrm>
          <a:prstGeom prst="roundRect">
            <a:avLst>
              <a:gd name="adj" fmla="val 5633"/>
            </a:avLst>
          </a:prstGeom>
          <a:noFill/>
          <a:ln w="25400" cmpd="sng" cap="flat">
            <a:noFill/>
            <a:prstDash val="solid"/>
            <a:round/>
          </a:ln>
          <a:effectLst>
            <a:outerShdw dir="2700000" dist="50800" blurRad="152400" algn="tl" rotWithShape="false">
              <a:srgbClr val="000000">
                <a:alpha val="8000"/>
              </a:srgbClr>
            </a:outerShdw>
          </a:effectLst>
        </p:spPr>
      </p:pic>
      <p:sp>
        <p:nvSpPr>
          <p:cNvPr name="AutoShape 5" id="5"/>
          <p:cNvSpPr/>
          <p:nvPr/>
        </p:nvSpPr>
        <p:spPr>
          <a:xfrm rot="0" flipH="false" flipV="false">
            <a:off x="762000" y="4826000"/>
            <a:ext cx="4064000" cy="1143000"/>
          </a:xfrm>
          <a:prstGeom prst="rect">
            <a:avLst/>
          </a:prstGeom>
          <a:noFill/>
          <a:ln w="12700" cmpd="sng" cap="flat">
            <a:noFill/>
            <a:prstDash val="solid"/>
            <a:round/>
          </a:ln>
        </p:spPr>
        <p:txBody>
          <a:bodyPr anchor="ctr" rtlCol="false" anchorCtr="false" vert="horz" wrap="square" lIns="0" rIns="0" tIns="0" bIns="0"/>
          <a:lstStyle/>
          <a:p>
            <a:pPr algn="ctr" marL="0" indent="0">
              <a:lnSpc>
                <a:spcPct val="116666"/>
              </a:lnSpc>
              <a:defRPr/>
            </a:pPr>
            <a:r>
              <a:rPr lang="en-US" b="false" i="true" strike="noStrike" u="none" sz="1500">
                <a:solidFill>
                  <a:srgbClr val="4B5563"/>
                </a:solidFill>
                <a:latin typeface="Noto Sans SC"/>
                <a:ea typeface="Noto Sans SC"/>
                <a:cs typeface="Noto Sans SC"/>
                <a:sym typeface="Noto Sans SC"/>
              </a:rPr>
              <a:t>“临终关怀不是加速死亡，而是让生命的最后一程，走得温暖、安详且有尊严。”</a:t>
            </a:r>
            <a:endParaRPr lang="en-US" sz="1100"/>
          </a:p>
        </p:txBody>
      </p:sp>
      <p:sp>
        <p:nvSpPr>
          <p:cNvPr name="AutoShape 6" id="6"/>
          <p:cNvSpPr/>
          <p:nvPr/>
        </p:nvSpPr>
        <p:spPr>
          <a:xfrm rot="0" flipH="false" flipV="false">
            <a:off x="5207000" y="1778000"/>
            <a:ext cx="6223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01 临终关怀的核心原则</a:t>
            </a:r>
            <a:endParaRPr lang="en-US" sz="1100"/>
          </a:p>
        </p:txBody>
      </p:sp>
      <p:sp>
        <p:nvSpPr>
          <p:cNvPr name="AutoShape 7" id="7"/>
          <p:cNvSpPr/>
          <p:nvPr/>
        </p:nvSpPr>
        <p:spPr>
          <a:xfrm rot="0" flipH="false" flipV="false">
            <a:off x="5207000" y="2311400"/>
            <a:ext cx="3048000" cy="1041400"/>
          </a:xfrm>
          <a:prstGeom prst="roundRect">
            <a:avLst>
              <a:gd name="adj" fmla="val 0"/>
            </a:avLst>
          </a:prstGeom>
          <a:solidFill>
            <a:srgbClr val="F97316">
              <a:alpha val="6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8" id="8"/>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5359400" y="2463800"/>
            <a:ext cx="304800" cy="304800"/>
          </a:xfrm>
          <a:prstGeom prst="rect">
            <a:avLst/>
          </a:prstGeom>
        </p:spPr>
      </p:pic>
      <p:sp>
        <p:nvSpPr>
          <p:cNvPr name="AutoShape 9" id="9"/>
          <p:cNvSpPr/>
          <p:nvPr/>
        </p:nvSpPr>
        <p:spPr>
          <a:xfrm rot="0" flipH="false" flipV="false">
            <a:off x="5715000" y="2413000"/>
            <a:ext cx="2540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500">
                <a:solidFill>
                  <a:srgbClr val="374151"/>
                </a:solidFill>
                <a:latin typeface="Noto Sans SC"/>
                <a:ea typeface="Noto Sans SC"/>
                <a:cs typeface="Noto Sans SC"/>
                <a:sym typeface="Noto Sans SC"/>
              </a:rPr>
              <a:t>以照料为中心</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0000"/>
              </a:lnSpc>
            </a:pPr>
            <a:r>
              <a:rPr lang="en-US" b="false" i="false" strike="noStrike" u="none" sz="1200">
                <a:solidFill>
                  <a:srgbClr val="6B7280"/>
                </a:solidFill>
                <a:latin typeface="Noto Sans SC"/>
                <a:ea typeface="Noto Sans SC"/>
                <a:cs typeface="Noto Sans SC"/>
                <a:sym typeface="Noto Sans SC"/>
              </a:rPr>
              <a:t>从治愈性治疗转向全人照护，专注缓解痛苦与不适。</a:t>
            </a:r>
          </a:p>
        </p:txBody>
      </p:sp>
      <p:sp>
        <p:nvSpPr>
          <p:cNvPr name="AutoShape 10" id="10"/>
          <p:cNvSpPr/>
          <p:nvPr/>
        </p:nvSpPr>
        <p:spPr>
          <a:xfrm rot="0" flipH="false" flipV="false">
            <a:off x="8382000" y="2311400"/>
            <a:ext cx="3048000" cy="1041400"/>
          </a:xfrm>
          <a:prstGeom prst="roundRect">
            <a:avLst>
              <a:gd name="adj" fmla="val 0"/>
            </a:avLst>
          </a:prstGeom>
          <a:solidFill>
            <a:srgbClr val="F97316">
              <a:alpha val="6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8534400" y="2463800"/>
            <a:ext cx="304800" cy="304800"/>
          </a:xfrm>
          <a:prstGeom prst="rect">
            <a:avLst/>
          </a:prstGeom>
        </p:spPr>
      </p:pic>
      <p:sp>
        <p:nvSpPr>
          <p:cNvPr name="AutoShape 12" id="12"/>
          <p:cNvSpPr/>
          <p:nvPr/>
        </p:nvSpPr>
        <p:spPr>
          <a:xfrm rot="0" flipH="false" flipV="false">
            <a:off x="8890000" y="2413000"/>
            <a:ext cx="2540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500">
                <a:solidFill>
                  <a:srgbClr val="374151"/>
                </a:solidFill>
                <a:latin typeface="Noto Sans SC"/>
                <a:ea typeface="Noto Sans SC"/>
                <a:cs typeface="Noto Sans SC"/>
                <a:sym typeface="Noto Sans SC"/>
              </a:rPr>
              <a:t>维护生命尊严</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0000"/>
              </a:lnSpc>
            </a:pPr>
            <a:r>
              <a:rPr lang="en-US" b="false" i="false" strike="noStrike" u="none" sz="1200">
                <a:solidFill>
                  <a:srgbClr val="6B7280"/>
                </a:solidFill>
                <a:latin typeface="Noto Sans SC"/>
                <a:ea typeface="Noto Sans SC"/>
                <a:cs typeface="Noto Sans SC"/>
                <a:sym typeface="Noto Sans SC"/>
              </a:rPr>
              <a:t>尊重患者意愿与隐私，保留其自主选择权与人格。</a:t>
            </a:r>
          </a:p>
        </p:txBody>
      </p:sp>
      <p:sp>
        <p:nvSpPr>
          <p:cNvPr name="AutoShape 13" id="13"/>
          <p:cNvSpPr/>
          <p:nvPr/>
        </p:nvSpPr>
        <p:spPr>
          <a:xfrm rot="0" flipH="false" flipV="false">
            <a:off x="5207000" y="3492500"/>
            <a:ext cx="3048000" cy="1041400"/>
          </a:xfrm>
          <a:prstGeom prst="roundRect">
            <a:avLst>
              <a:gd name="adj" fmla="val 0"/>
            </a:avLst>
          </a:prstGeom>
          <a:solidFill>
            <a:srgbClr val="F97316">
              <a:alpha val="6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5359400" y="3644900"/>
            <a:ext cx="304800" cy="304800"/>
          </a:xfrm>
          <a:prstGeom prst="rect">
            <a:avLst/>
          </a:prstGeom>
        </p:spPr>
      </p:pic>
      <p:sp>
        <p:nvSpPr>
          <p:cNvPr name="AutoShape 15" id="15"/>
          <p:cNvSpPr/>
          <p:nvPr/>
        </p:nvSpPr>
        <p:spPr>
          <a:xfrm rot="0" flipH="false" flipV="false">
            <a:off x="5715000" y="3594100"/>
            <a:ext cx="2540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500">
                <a:solidFill>
                  <a:srgbClr val="374151"/>
                </a:solidFill>
                <a:latin typeface="Noto Sans SC"/>
                <a:ea typeface="Noto Sans SC"/>
                <a:cs typeface="Noto Sans SC"/>
                <a:sym typeface="Noto Sans SC"/>
              </a:rPr>
              <a:t>提升生命质量</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0000"/>
              </a:lnSpc>
            </a:pPr>
            <a:r>
              <a:rPr lang="en-US" b="false" i="false" strike="noStrike" u="none" sz="1200">
                <a:solidFill>
                  <a:srgbClr val="6B7280"/>
                </a:solidFill>
                <a:latin typeface="Noto Sans SC"/>
                <a:ea typeface="Noto Sans SC"/>
                <a:cs typeface="Noto Sans SC"/>
                <a:sym typeface="Noto Sans SC"/>
              </a:rPr>
              <a:t>关注身心舒适度而非生存时长，让最后时光更有温度。</a:t>
            </a:r>
          </a:p>
        </p:txBody>
      </p:sp>
      <p:sp>
        <p:nvSpPr>
          <p:cNvPr name="AutoShape 16" id="16"/>
          <p:cNvSpPr/>
          <p:nvPr/>
        </p:nvSpPr>
        <p:spPr>
          <a:xfrm rot="0" flipH="false" flipV="false">
            <a:off x="8382000" y="3492500"/>
            <a:ext cx="3048000" cy="1041400"/>
          </a:xfrm>
          <a:prstGeom prst="roundRect">
            <a:avLst>
              <a:gd name="adj" fmla="val 0"/>
            </a:avLst>
          </a:prstGeom>
          <a:solidFill>
            <a:srgbClr val="F97316">
              <a:alpha val="6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0" flipH="false" flipV="false">
            <a:off x="8534400" y="3644900"/>
            <a:ext cx="304800" cy="304800"/>
          </a:xfrm>
          <a:prstGeom prst="rect">
            <a:avLst/>
          </a:prstGeom>
        </p:spPr>
      </p:pic>
      <p:sp>
        <p:nvSpPr>
          <p:cNvPr name="AutoShape 18" id="18"/>
          <p:cNvSpPr/>
          <p:nvPr/>
        </p:nvSpPr>
        <p:spPr>
          <a:xfrm rot="0" flipH="false" flipV="false">
            <a:off x="8890000" y="3594100"/>
            <a:ext cx="2540000" cy="8255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500">
                <a:solidFill>
                  <a:srgbClr val="374151"/>
                </a:solidFill>
                <a:latin typeface="Noto Sans SC"/>
                <a:ea typeface="Noto Sans SC"/>
                <a:cs typeface="Noto Sans SC"/>
                <a:sym typeface="Noto Sans SC"/>
              </a:rPr>
              <a:t>坦然面对死亡</a:t>
            </a:r>
            <a:r>
              <a:rPr lang="en-US" b="false" i="false" strike="noStrike" u="none" sz="1600">
                <a:solidFill>
                  <a:srgbClr val="1F2329"/>
                </a:solidFill>
                <a:latin typeface="Noto Sans SC"/>
                <a:ea typeface="Noto Sans SC"/>
                <a:cs typeface="Noto Sans SC"/>
                <a:sym typeface="Noto Sans SC"/>
              </a:rPr>
              <a:t/>
            </a:r>
            <a:endParaRPr lang="en-US" sz="1100"/>
          </a:p>
          <a:p>
            <a:pPr algn="l" marL="0" indent="0">
              <a:lnSpc>
                <a:spcPct val="100000"/>
              </a:lnSpc>
            </a:pPr>
            <a:r>
              <a:rPr lang="en-US" b="false" i="false" strike="noStrike" u="none" sz="1200">
                <a:solidFill>
                  <a:srgbClr val="6B7280"/>
                </a:solidFill>
                <a:latin typeface="Noto Sans SC"/>
                <a:ea typeface="Noto Sans SC"/>
                <a:cs typeface="Noto Sans SC"/>
                <a:sym typeface="Noto Sans SC"/>
              </a:rPr>
              <a:t>正视生命自然规律，帮助患者与家属平和接纳离别。</a:t>
            </a:r>
          </a:p>
        </p:txBody>
      </p:sp>
      <p:sp>
        <p:nvSpPr>
          <p:cNvPr name="AutoShape 19" id="19"/>
          <p:cNvSpPr/>
          <p:nvPr/>
        </p:nvSpPr>
        <p:spPr>
          <a:xfrm rot="0" flipH="false" flipV="false">
            <a:off x="5207000" y="4699000"/>
            <a:ext cx="6223000" cy="381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000">
                <a:solidFill>
                  <a:srgbClr val="F97316"/>
                </a:solidFill>
                <a:latin typeface="Noto Sans SC"/>
                <a:ea typeface="Noto Sans SC"/>
                <a:cs typeface="Noto Sans SC"/>
                <a:sym typeface="Noto Sans SC"/>
              </a:rPr>
              <a:t>02 全方位的关怀内容</a:t>
            </a:r>
            <a:endParaRPr lang="en-US" sz="1100"/>
          </a:p>
        </p:txBody>
      </p:sp>
      <p:sp>
        <p:nvSpPr>
          <p:cNvPr name="AutoShape 20" id="20"/>
          <p:cNvSpPr/>
          <p:nvPr/>
        </p:nvSpPr>
        <p:spPr>
          <a:xfrm rot="0" flipH="false" flipV="false">
            <a:off x="5207000" y="5207000"/>
            <a:ext cx="3048000" cy="787400"/>
          </a:xfrm>
          <a:prstGeom prst="roundRect">
            <a:avLst>
              <a:gd name="adj" fmla="val 0"/>
            </a:avLst>
          </a:prstGeom>
          <a:solidFill>
            <a:srgbClr val="F97316">
              <a:alpha val="6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1" id="21"/>
          <p:cNvPicPr>
            <a:picLocks noChangeAspect="true"/>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0" flipH="false" flipV="false">
            <a:off x="5359400" y="5359400"/>
            <a:ext cx="254000" cy="254000"/>
          </a:xfrm>
          <a:prstGeom prst="rect">
            <a:avLst/>
          </a:prstGeom>
        </p:spPr>
      </p:pic>
      <p:sp>
        <p:nvSpPr>
          <p:cNvPr name="AutoShape 22" id="22"/>
          <p:cNvSpPr/>
          <p:nvPr/>
        </p:nvSpPr>
        <p:spPr>
          <a:xfrm rot="0" flipH="false" flipV="false">
            <a:off x="5689600" y="5308600"/>
            <a:ext cx="26035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医疗舒缓：</a:t>
            </a:r>
            <a:r>
              <a:rPr lang="en-US" b="false" i="false" strike="noStrike" u="none" sz="1200">
                <a:solidFill>
                  <a:srgbClr val="6B7280"/>
                </a:solidFill>
                <a:latin typeface="Noto Sans SC"/>
                <a:ea typeface="Noto Sans SC"/>
                <a:cs typeface="Noto Sans SC"/>
                <a:sym typeface="Noto Sans SC"/>
              </a:rPr>
              <a:t>专业止痛与症状控制，减轻生理痛苦。</a:t>
            </a:r>
            <a:endParaRPr lang="en-US" sz="1100"/>
          </a:p>
        </p:txBody>
      </p:sp>
      <p:sp>
        <p:nvSpPr>
          <p:cNvPr name="AutoShape 23" id="23"/>
          <p:cNvSpPr/>
          <p:nvPr/>
        </p:nvSpPr>
        <p:spPr>
          <a:xfrm rot="0" flipH="false" flipV="false">
            <a:off x="8382000" y="5207000"/>
            <a:ext cx="3048000" cy="787400"/>
          </a:xfrm>
          <a:prstGeom prst="roundRect">
            <a:avLst>
              <a:gd name="adj" fmla="val 0"/>
            </a:avLst>
          </a:prstGeom>
          <a:solidFill>
            <a:srgbClr val="F97316">
              <a:alpha val="6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4" id="24"/>
          <p:cNvPicPr>
            <a:picLocks noChangeAspect="true"/>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rot="0" flipH="false" flipV="false">
            <a:off x="8534400" y="5359400"/>
            <a:ext cx="254000" cy="254000"/>
          </a:xfrm>
          <a:prstGeom prst="rect">
            <a:avLst/>
          </a:prstGeom>
        </p:spPr>
      </p:pic>
      <p:sp>
        <p:nvSpPr>
          <p:cNvPr name="AutoShape 25" id="25"/>
          <p:cNvSpPr/>
          <p:nvPr/>
        </p:nvSpPr>
        <p:spPr>
          <a:xfrm rot="0" flipH="false" flipV="false">
            <a:off x="8864600" y="5308600"/>
            <a:ext cx="2603500" cy="635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0000"/>
              </a:lnSpc>
              <a:defRPr/>
            </a:pPr>
            <a:r>
              <a:rPr lang="en-US" b="true" i="false" strike="noStrike" u="none" sz="1400">
                <a:solidFill>
                  <a:srgbClr val="374151"/>
                </a:solidFill>
                <a:latin typeface="Noto Sans SC"/>
                <a:ea typeface="Noto Sans SC"/>
                <a:cs typeface="Noto Sans SC"/>
                <a:sym typeface="Noto Sans SC"/>
              </a:rPr>
              <a:t>身心照护：</a:t>
            </a:r>
            <a:r>
              <a:rPr lang="en-US" b="false" i="false" strike="noStrike" u="none" sz="1200">
                <a:solidFill>
                  <a:srgbClr val="6B7280"/>
                </a:solidFill>
                <a:latin typeface="Noto Sans SC"/>
                <a:ea typeface="Noto Sans SC"/>
                <a:cs typeface="Noto Sans SC"/>
                <a:sym typeface="Noto Sans SC"/>
              </a:rPr>
              <a:t>生活照料、心理疏导及家属哀伤支持。</a:t>
            </a:r>
            <a:endParaRPr lang="en-US" sz="1100"/>
          </a:p>
        </p:txBody>
      </p:sp>
    </p:spTree>
  </p:cSld>
  <p:clrMapOvr>
    <a:masterClrMapping/>
  </p:clrMapOvr>
</p:sld>
</file>

<file path=ppt/slides/slide99.xml><?xml version="1.0" encoding="utf-8"?>
<p:sld xmlns:p="http://schemas.openxmlformats.org/presentationml/2006/main" xmlns:a="http://schemas.openxmlformats.org/drawingml/2006/main" xmlns:r="http://schemas.openxmlformats.org/officeDocument/2006/relationships">
  <p:cSld>
    <p:bg>
      <p:bgPr>
        <a:blipFill dpi="0" rotWithShape="true">
          <a:blip r:embed="rId2"/>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FFFFFF">
              <a:alpha val="3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508000"/>
            <a:ext cx="10668000" cy="762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3200">
                <a:solidFill>
                  <a:srgbClr val="374151"/>
                </a:solidFill>
                <a:latin typeface="Noto Sans SC"/>
                <a:ea typeface="Noto Sans SC"/>
                <a:cs typeface="Noto Sans SC"/>
                <a:sym typeface="Noto Sans SC"/>
              </a:rPr>
              <a:t>课后练习</a:t>
            </a:r>
            <a:endParaRPr lang="en-US" sz="1100"/>
          </a:p>
        </p:txBody>
      </p:sp>
      <p:sp>
        <p:nvSpPr>
          <p:cNvPr name="AutoShape 4" id="4"/>
          <p:cNvSpPr/>
          <p:nvPr/>
        </p:nvSpPr>
        <p:spPr>
          <a:xfrm rot="0" flipH="false" flipV="false">
            <a:off x="762000" y="1524000"/>
            <a:ext cx="5270500" cy="4572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778000"/>
            <a:ext cx="47625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01 基础巩固 · 选择题</a:t>
            </a:r>
            <a:endParaRPr lang="en-US" sz="1100"/>
          </a:p>
        </p:txBody>
      </p:sp>
      <p:sp>
        <p:nvSpPr>
          <p:cNvPr name="AutoShape 6" id="6"/>
          <p:cNvSpPr/>
          <p:nvPr/>
        </p:nvSpPr>
        <p:spPr>
          <a:xfrm rot="0" flipH="false" flipV="false">
            <a:off x="1016000" y="2413000"/>
            <a:ext cx="47625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1. 下列哪种疾病不属于心身疾病范畴？</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A. 高血压　B. 冠心病　C. 糖尿病　D. 单纯性骨折</a:t>
            </a:r>
            <a:endParaRPr lang="en-US" sz="1100"/>
          </a:p>
        </p:txBody>
      </p:sp>
      <p:cxnSp>
        <p:nvCxnSpPr>
          <p:cNvPr name="Connector 7" id="7"/>
          <p:cNvCxnSpPr/>
          <p:nvPr/>
        </p:nvCxnSpPr>
        <p:spPr>
          <a:xfrm rot="-9167" flipH="false" flipV="false">
            <a:off x="1016008" y="3486150"/>
            <a:ext cx="4762500" cy="12700"/>
          </a:xfrm>
          <a:prstGeom prst="straightConnector1">
            <a:avLst/>
          </a:prstGeom>
          <a:solidFill>
            <a:srgbClr val="DEE0E3">
              <a:alpha val="100000"/>
            </a:srgbClr>
          </a:solidFill>
          <a:ln w="12700" cmpd="sng" cap="flat">
            <a:solidFill>
              <a:srgbClr val="F97316">
                <a:alpha val="15000"/>
              </a:srgbClr>
            </a:solidFill>
            <a:prstDash val="dash"/>
            <a:round/>
            <a:headEnd type="none" w="med" len="med"/>
            <a:tailEnd type="none" w="med" len="med"/>
          </a:ln>
        </p:spPr>
      </p:cxnSp>
      <p:sp>
        <p:nvSpPr>
          <p:cNvPr name="AutoShape 8" id="8"/>
          <p:cNvSpPr/>
          <p:nvPr/>
        </p:nvSpPr>
        <p:spPr>
          <a:xfrm rot="0" flipH="false" flipV="false">
            <a:off x="1016000" y="3619500"/>
            <a:ext cx="47625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2. 老年抑郁症的核心症状通常不包括？</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A. 持续情绪低落　B. 思维反应迟缓　C. 意志行为减退　D. 记忆力异常增强</a:t>
            </a:r>
            <a:endParaRPr lang="en-US" sz="1100"/>
          </a:p>
        </p:txBody>
      </p:sp>
      <p:cxnSp>
        <p:nvCxnSpPr>
          <p:cNvPr name="Connector 9" id="9"/>
          <p:cNvCxnSpPr/>
          <p:nvPr/>
        </p:nvCxnSpPr>
        <p:spPr>
          <a:xfrm rot="-9167" flipH="false" flipV="false">
            <a:off x="1016008" y="4692650"/>
            <a:ext cx="4762500" cy="12700"/>
          </a:xfrm>
          <a:prstGeom prst="straightConnector1">
            <a:avLst/>
          </a:prstGeom>
          <a:solidFill>
            <a:srgbClr val="DEE0E3">
              <a:alpha val="100000"/>
            </a:srgbClr>
          </a:solidFill>
          <a:ln w="12700" cmpd="sng" cap="flat">
            <a:solidFill>
              <a:srgbClr val="F97316">
                <a:alpha val="15000"/>
              </a:srgbClr>
            </a:solidFill>
            <a:prstDash val="dash"/>
            <a:round/>
            <a:headEnd type="none" w="med" len="med"/>
            <a:tailEnd type="none" w="med" len="med"/>
          </a:ln>
        </p:spPr>
      </p:cxnSp>
      <p:sp>
        <p:nvSpPr>
          <p:cNvPr name="AutoShape 10" id="10"/>
          <p:cNvSpPr/>
          <p:nvPr/>
        </p:nvSpPr>
        <p:spPr>
          <a:xfrm rot="0" flipH="false" flipV="false">
            <a:off x="1016000" y="4826000"/>
            <a:ext cx="4762500" cy="1016000"/>
          </a:xfrm>
          <a:prstGeom prst="rect">
            <a:avLst/>
          </a:prstGeom>
          <a:noFill/>
          <a:ln w="12700" cmpd="sng" cap="flat">
            <a:noFill/>
            <a:prstDash val="solid"/>
            <a:round/>
          </a:ln>
        </p:spPr>
        <p:txBody>
          <a:bodyPr anchor="ctr" rtlCol="false" anchorCtr="false" vert="horz" wrap="square" lIns="0" rIns="0" tIns="0" bIns="0"/>
          <a:lstStyle/>
          <a:p>
            <a:pPr algn="l" marL="0" indent="0">
              <a:lnSpc>
                <a:spcPct val="108333"/>
              </a:lnSpc>
              <a:defRPr/>
            </a:pPr>
            <a:r>
              <a:rPr lang="en-US" b="true" i="false" strike="noStrike" u="none" sz="1400">
                <a:solidFill>
                  <a:srgbClr val="374151"/>
                </a:solidFill>
                <a:latin typeface="Noto Sans SC"/>
                <a:ea typeface="Noto Sans SC"/>
                <a:cs typeface="Noto Sans SC"/>
                <a:sym typeface="Noto Sans SC"/>
              </a:rPr>
              <a:t>3. 临终关怀最根本的核心原则是？</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A. 以治愈为中心　B. 以全面照料为中心　C. 不惜代价延长生命　D. 仅关注生理痛苦</a:t>
            </a:r>
            <a:endParaRPr lang="en-US" sz="1100"/>
          </a:p>
        </p:txBody>
      </p:sp>
      <p:sp>
        <p:nvSpPr>
          <p:cNvPr name="AutoShape 11" id="11"/>
          <p:cNvSpPr/>
          <p:nvPr/>
        </p:nvSpPr>
        <p:spPr>
          <a:xfrm rot="0" flipH="false" flipV="false">
            <a:off x="6286500" y="1524000"/>
            <a:ext cx="5270500" cy="4572000"/>
          </a:xfrm>
          <a:prstGeom prst="roundRect">
            <a:avLst>
              <a:gd name="adj" fmla="val 0"/>
            </a:avLst>
          </a:prstGeom>
          <a:solidFill>
            <a:srgbClr val="FFFFFF">
              <a:alpha val="60000"/>
            </a:srgbClr>
          </a:solidFill>
          <a:ln w="12700" cmpd="sng" cap="flat">
            <a:solidFill>
              <a:srgbClr val="F97316">
                <a:alpha val="20000"/>
              </a:srgbClr>
            </a:solidFill>
            <a:prstDash val="solid"/>
            <a:round/>
          </a:ln>
        </p:spPr>
        <p:txBody>
          <a:bodyPr anchor="ctr" rtlCol="false" vert="horz" wrap="square" lIns="63500" rIns="63500" tIns="63500" bIns="63500"/>
          <a:lstStyle/>
          <a:p>
            <a:pPr algn="ctr">
              <a:defRPr/>
            </a:pPr>
            <a:endParaRPr/>
          </a:p>
        </p:txBody>
      </p:sp>
      <p:sp>
        <p:nvSpPr>
          <p:cNvPr name="AutoShape 12" id="12"/>
          <p:cNvSpPr/>
          <p:nvPr/>
        </p:nvSpPr>
        <p:spPr>
          <a:xfrm rot="0" flipH="false" flipV="false">
            <a:off x="6540500" y="1778000"/>
            <a:ext cx="4762500" cy="508000"/>
          </a:xfrm>
          <a:prstGeom prst="rect">
            <a:avLst/>
          </a:prstGeom>
          <a:noFill/>
          <a:ln w="12700" cmpd="sng" cap="flat">
            <a:noFill/>
            <a:prstDash val="solid"/>
            <a:round/>
          </a:ln>
        </p:spPr>
        <p:txBody>
          <a:bodyPr anchor="ctr" rtlCol="false" anchorCtr="false" vert="horz" wrap="square" lIns="0" rIns="0" tIns="0" bIns="0"/>
          <a:lstStyle/>
          <a:p>
            <a:pPr algn="l" marL="0" indent="0">
              <a:lnSpc>
                <a:spcPct val="125000"/>
              </a:lnSpc>
              <a:defRPr/>
            </a:pPr>
            <a:r>
              <a:rPr lang="en-US" b="true" i="false" strike="noStrike" u="none" sz="2200">
                <a:solidFill>
                  <a:srgbClr val="F97316"/>
                </a:solidFill>
                <a:latin typeface="Noto Sans SC"/>
                <a:ea typeface="Noto Sans SC"/>
                <a:cs typeface="Noto Sans SC"/>
                <a:sym typeface="Noto Sans SC"/>
              </a:rPr>
              <a:t>02 深度思考 · 简答题</a:t>
            </a:r>
            <a:endParaRPr lang="en-US" sz="1100"/>
          </a:p>
        </p:txBody>
      </p:sp>
      <p:sp>
        <p:nvSpPr>
          <p:cNvPr name="AutoShape 13" id="13"/>
          <p:cNvSpPr/>
          <p:nvPr/>
        </p:nvSpPr>
        <p:spPr>
          <a:xfrm rot="0" flipH="false" flipV="false">
            <a:off x="6540500" y="2540000"/>
            <a:ext cx="4762500" cy="1460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6731000" y="2730500"/>
            <a:ext cx="355600" cy="355600"/>
          </a:xfrm>
          <a:prstGeom prst="rect">
            <a:avLst/>
          </a:prstGeom>
        </p:spPr>
      </p:pic>
      <p:sp>
        <p:nvSpPr>
          <p:cNvPr name="AutoShape 15" id="15"/>
          <p:cNvSpPr/>
          <p:nvPr/>
        </p:nvSpPr>
        <p:spPr>
          <a:xfrm rot="0" flipH="false" flipV="false">
            <a:off x="7175500" y="2730500"/>
            <a:ext cx="40640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374151"/>
                </a:solidFill>
                <a:latin typeface="Noto Sans SC"/>
                <a:ea typeface="Noto Sans SC"/>
                <a:cs typeface="Noto Sans SC"/>
                <a:sym typeface="Noto Sans SC"/>
              </a:rPr>
              <a:t>识别老年认知症的早期信号</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请结合课程内容，列举并简述老年认知症（如阿尔茨海默病）在记忆障碍、语言表达、情绪性格及日常生活能力方面的典型早期预警信号。</a:t>
            </a:r>
            <a:endParaRPr lang="en-US" sz="1100"/>
          </a:p>
        </p:txBody>
      </p:sp>
      <p:sp>
        <p:nvSpPr>
          <p:cNvPr name="AutoShape 16" id="16"/>
          <p:cNvSpPr/>
          <p:nvPr/>
        </p:nvSpPr>
        <p:spPr>
          <a:xfrm rot="0" flipH="false" flipV="false">
            <a:off x="6540500" y="4318000"/>
            <a:ext cx="4762500" cy="1460500"/>
          </a:xfrm>
          <a:prstGeom prst="roundRect">
            <a:avLst>
              <a:gd name="adj" fmla="val 0"/>
            </a:avLst>
          </a:prstGeom>
          <a:solidFill>
            <a:srgbClr val="F97316">
              <a:alpha val="8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731000" y="4508500"/>
            <a:ext cx="355600" cy="355600"/>
          </a:xfrm>
          <a:prstGeom prst="rect">
            <a:avLst/>
          </a:prstGeom>
        </p:spPr>
      </p:pic>
      <p:sp>
        <p:nvSpPr>
          <p:cNvPr name="AutoShape 18" id="18"/>
          <p:cNvSpPr/>
          <p:nvPr/>
        </p:nvSpPr>
        <p:spPr>
          <a:xfrm rot="0" flipH="false" flipV="false">
            <a:off x="7175500" y="4508500"/>
            <a:ext cx="4064000" cy="1206500"/>
          </a:xfrm>
          <a:prstGeom prst="rect">
            <a:avLst/>
          </a:prstGeom>
          <a:noFill/>
          <a:ln w="12700" cmpd="sng" cap="flat">
            <a:noFill/>
            <a:prstDash val="solid"/>
            <a:round/>
          </a:ln>
        </p:spPr>
        <p:txBody>
          <a:bodyPr anchor="ctr" rtlCol="false" anchorCtr="false" vert="horz" wrap="square" lIns="0" rIns="0" tIns="0" bIns="0"/>
          <a:lstStyle/>
          <a:p>
            <a:pPr algn="l" marL="0" indent="0">
              <a:lnSpc>
                <a:spcPct val="116666"/>
              </a:lnSpc>
              <a:defRPr/>
            </a:pPr>
            <a:r>
              <a:rPr lang="en-US" b="true" i="false" strike="noStrike" u="none" sz="1500">
                <a:solidFill>
                  <a:srgbClr val="374151"/>
                </a:solidFill>
                <a:latin typeface="Noto Sans SC"/>
                <a:ea typeface="Noto Sans SC"/>
                <a:cs typeface="Noto Sans SC"/>
                <a:sym typeface="Noto Sans SC"/>
              </a:rPr>
              <a:t>临终关怀的服务内容与价值</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300">
                <a:solidFill>
                  <a:srgbClr val="4B5563"/>
                </a:solidFill>
                <a:latin typeface="Noto Sans SC"/>
                <a:ea typeface="Noto Sans SC"/>
                <a:cs typeface="Noto Sans SC"/>
                <a:sym typeface="Noto Sans SC"/>
              </a:rPr>
              <a:t>请阐述临终关怀的主要服务内容，并说明其如何帮助患者缓解身心痛苦、维护生命尊严，以及为家属提供哪些方面的支持与慰藉。</a:t>
            </a:r>
            <a:endParaRPr lang="en-US" sz="1100"/>
          </a:p>
        </p:txBody>
      </p:sp>
    </p:spTree>
  </p:cSld>
  <p:clrMapOvr>
    <a:masterClrMapping/>
  </p:clrMapOvr>
</p:sld>
</file>

<file path=ppt/theme/theme1.xml><?xml version="1.0" encoding="utf-8"?>
<a:theme xmlns:a="http://schemas.openxmlformats.org/drawingml/2006/main" xmlns:r="http://schemas.openxmlformats.org/officeDocument/2006/relationships"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xsi="http://www.w3.org/2001/XMLSchema-instance"/>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{"Label":"1","ContentProducer":"001191110102MACQD9K64010000","ProduceID":"7668270658497825755","ReservedCode1":"","ContentPropagator":"","PropagateID":"","ReservedCode2":""}</vt:lpwstr>
  </property>
</Properties>
</file>