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62" r:id="rId9"/>
    <p:sldId id="263" r:id="rId10"/>
    <p:sldId id="264" r:id="rId11"/>
    <p:sldId id="274"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3" Type="http://schemas.openxmlformats.org/officeDocument/2006/relationships/notesSlide" Target="../notesSlides/notesSlide3.xml"/><Relationship Id="rId32" Type="http://schemas.openxmlformats.org/officeDocument/2006/relationships/slideLayout" Target="../slideLayouts/slideLayout1.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image" Target="../media/image10.svg"/><Relationship Id="rId6" Type="http://schemas.openxmlformats.org/officeDocument/2006/relationships/image" Target="../media/image9.png"/><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5" Type="http://schemas.openxmlformats.org/officeDocument/2006/relationships/notesSlide" Target="../notesSlides/notesSlide5.xml"/><Relationship Id="rId24" Type="http://schemas.openxmlformats.org/officeDocument/2006/relationships/slideLayout" Target="../slideLayouts/slideLayout1.xml"/><Relationship Id="rId23" Type="http://schemas.openxmlformats.org/officeDocument/2006/relationships/tags" Target="../tags/tag102.xml"/><Relationship Id="rId22" Type="http://schemas.openxmlformats.org/officeDocument/2006/relationships/tags" Target="../tags/tag101.xml"/><Relationship Id="rId21" Type="http://schemas.openxmlformats.org/officeDocument/2006/relationships/tags" Target="../tags/tag100.xml"/><Relationship Id="rId20" Type="http://schemas.openxmlformats.org/officeDocument/2006/relationships/tags" Target="../tags/tag99.xml"/><Relationship Id="rId2" Type="http://schemas.openxmlformats.org/officeDocument/2006/relationships/tags" Target="../tags/tag89.xml"/><Relationship Id="rId19" Type="http://schemas.openxmlformats.org/officeDocument/2006/relationships/tags" Target="../tags/tag98.xml"/><Relationship Id="rId18" Type="http://schemas.openxmlformats.org/officeDocument/2006/relationships/tags" Target="../tags/tag97.xml"/><Relationship Id="rId17" Type="http://schemas.openxmlformats.org/officeDocument/2006/relationships/image" Target="../media/image16.svg"/><Relationship Id="rId16" Type="http://schemas.openxmlformats.org/officeDocument/2006/relationships/image" Target="../media/image15.png"/><Relationship Id="rId15" Type="http://schemas.openxmlformats.org/officeDocument/2006/relationships/tags" Target="../tags/tag96.xml"/><Relationship Id="rId14" Type="http://schemas.openxmlformats.org/officeDocument/2006/relationships/image" Target="../media/image14.svg"/><Relationship Id="rId13" Type="http://schemas.openxmlformats.org/officeDocument/2006/relationships/image" Target="../media/image13.png"/><Relationship Id="rId12" Type="http://schemas.openxmlformats.org/officeDocument/2006/relationships/tags" Target="../tags/tag95.xml"/><Relationship Id="rId11" Type="http://schemas.openxmlformats.org/officeDocument/2006/relationships/image" Target="../media/image12.svg"/><Relationship Id="rId10" Type="http://schemas.openxmlformats.org/officeDocument/2006/relationships/image" Target="../media/image11.png"/><Relationship Id="rId1" Type="http://schemas.openxmlformats.org/officeDocument/2006/relationships/tags" Target="../tags/tag8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image" Target="../media/image16.svg"/><Relationship Id="rId3" Type="http://schemas.openxmlformats.org/officeDocument/2006/relationships/image" Target="../media/image15.png"/><Relationship Id="rId2" Type="http://schemas.openxmlformats.org/officeDocument/2006/relationships/tags" Target="../tags/tag109.xml"/><Relationship Id="rId1" Type="http://schemas.openxmlformats.org/officeDocument/2006/relationships/tags" Target="../tags/tag108.xml"/></Relationships>
</file>

<file path=ppt/slides/_rels/slide9.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tags" Target="../tags/tag111.xml"/><Relationship Id="rId14" Type="http://schemas.openxmlformats.org/officeDocument/2006/relationships/notesSlide" Target="../notesSlides/notesSlide9.xml"/><Relationship Id="rId13" Type="http://schemas.openxmlformats.org/officeDocument/2006/relationships/slideLayout" Target="../slideLayouts/slideLayout1.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image" Target="../media/image20.svg"/><Relationship Id="rId1" Type="http://schemas.openxmlformats.org/officeDocument/2006/relationships/tags" Target="../tags/tag1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模块1　老年心理护理基础知识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任务2　老年心理健康</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a:t>
            </a:r>
            <a:r>
              <a:rPr lang="en-US" altLang="zh-CN" sz="3600">
                <a:solidFill>
                  <a:srgbClr val="231F20"/>
                </a:solidFill>
                <a:latin typeface="汉仪综艺体简" panose="02010600000101010101" charset="-122"/>
                <a:ea typeface="汉仪综艺体简" panose="02010600000101010101" charset="-122"/>
              </a:rPr>
              <a:t>1</a:t>
            </a:r>
            <a:r>
              <a:rPr lang="zh-CN" altLang="en-US" sz="3600">
                <a:solidFill>
                  <a:srgbClr val="231F20"/>
                </a:solidFill>
                <a:latin typeface="汉仪综艺体简" panose="02010600000101010101" charset="-122"/>
                <a:ea typeface="汉仪综艺体简" panose="02010600000101010101" charset="-122"/>
              </a:rPr>
              <a:t>　老年心理变化与心理健康</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根据情境案例，分析老人心理健康状况，指出护理员做法的可取之处和不足之处，提出解决措施。</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马爷爷，80岁，入住养老院多年。近期，护理员小王发现马爷爷情绪有点低落，做什么都不感兴趣，吃饭也比以前少了很多。小王多次主动找马爷爷聊天，想劝他出去走一走，他都沉默以对，连以前最爱看的电视节目也不看了。小王想了很多办法，马爷爷的情况都没有好转，于是联系了他的家人，想了解造成其情绪低落的原因所在。家人沟通后情况稍有好转，但过后依然如故，每天几乎不怎么说话，喜欢自己一个人发呆，有时会答非所问，行动变得越来越迟缓。看着马爷爷的精神状态日益变差，小王和养老院领导都很着急，于是找来心理工作人员帮忙。假如你是心理工作人员，你会如何帮助他们？</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掌握老年心理健康的标准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掌握增进老年心理健康的措施</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能准确判断老年人的心理健康状况</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能采取具体措施增进老年人的心理健康。</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培养有大健康理念及关注心理健康的意识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培养勤奋好学、灵活变通的意识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培养善于观察、科学严谨的意识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培养尊老助老、爱岗敬业的意识。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2" name="AutoShape 19"/>
          <p:cNvSpPr/>
          <p:nvPr>
            <p:custDataLst>
              <p:tags r:id="rId31"/>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重点：老年心理健康的标准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难点：能采取具体措施增进老年人的心理健康</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2.1　老年心理健康</a:t>
            </a:r>
            <a:endParaRPr lang="en-US" sz="1100"/>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1">
                <a:solidFill>
                  <a:srgbClr val="44403C"/>
                </a:solidFill>
                <a:latin typeface="Noto Sans SC" panose="020B0200000000000000" charset="-122"/>
                <a:ea typeface="Noto Sans SC" panose="020B0200000000000000" charset="-122"/>
                <a:cs typeface="Noto Sans SC" panose="020B0200000000000000" charset="-122"/>
                <a:sym typeface="+mn-ea"/>
              </a:rPr>
              <a:t>1．健康与心理健康</a:t>
            </a:r>
            <a:endParaRPr lang="zh-CN" altLang="en-US" sz="2400"/>
          </a:p>
          <a:p>
            <a:pPr marL="0" indent="0" algn="l">
              <a:lnSpc>
                <a:spcPct val="117000"/>
              </a:lnSpc>
              <a:defRPr/>
            </a:pPr>
            <a:r>
              <a:rPr lang="zh-CN" altLang="en-US" sz="2400"/>
              <a:t>健康是人生最宝贵的财富，于个人而言，没有健康的身心，一切皆无从谈起。现如今，人们谈健康，不单单指身体健康，还包括精神、心理、生理、社会、环境、道德等方面的完全健康，即是一种“大健康”理念。大健康是根据时代发展、社会需求与疾病谱的改变而提出的一种全局观念。大健康倡导的是一种健康的生活方式，不仅是“治已病”，更是“治未病”，帮助人们消除亚健康状态、提高个体身体素质，做好健康保障、健康管理和健康维护工作。</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2．老年心理健康</a:t>
            </a:r>
            <a:endParaRPr lang="en-US" sz="1100"/>
          </a:p>
        </p:txBody>
      </p:sp>
      <p:sp>
        <p:nvSpPr>
          <p:cNvPr id="11" name="AutoShape 15"/>
          <p:cNvSpPr/>
          <p:nvPr>
            <p:custDataLst>
              <p:tags r:id="rId1"/>
            </p:custDataLst>
          </p:nvPr>
        </p:nvSpPr>
        <p:spPr>
          <a:xfrm>
            <a:off x="728345" y="1023620"/>
            <a:ext cx="10627360" cy="91694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2" name="AutoShape 15"/>
          <p:cNvSpPr/>
          <p:nvPr>
            <p:custDataLst>
              <p:tags r:id="rId2"/>
            </p:custDataLst>
          </p:nvPr>
        </p:nvSpPr>
        <p:spPr>
          <a:xfrm>
            <a:off x="728345" y="3235325"/>
            <a:ext cx="10627995" cy="87058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6" name="AutoShape 15"/>
          <p:cNvSpPr/>
          <p:nvPr>
            <p:custDataLst>
              <p:tags r:id="rId3"/>
            </p:custDataLst>
          </p:nvPr>
        </p:nvSpPr>
        <p:spPr>
          <a:xfrm>
            <a:off x="728345" y="2066925"/>
            <a:ext cx="10627995" cy="109918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7" name="AutoShape 15"/>
          <p:cNvSpPr/>
          <p:nvPr>
            <p:custDataLst>
              <p:tags r:id="rId4"/>
            </p:custDataLst>
          </p:nvPr>
        </p:nvSpPr>
        <p:spPr>
          <a:xfrm>
            <a:off x="727710" y="4163060"/>
            <a:ext cx="10627360" cy="91694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8" name="Picture 6"/>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2500" y="1151890"/>
            <a:ext cx="711200" cy="664845"/>
          </a:xfrm>
          <a:prstGeom prst="rect">
            <a:avLst/>
          </a:prstGeom>
        </p:spPr>
      </p:pic>
      <p:sp>
        <p:nvSpPr>
          <p:cNvPr id="25" name="AutoShape 7"/>
          <p:cNvSpPr/>
          <p:nvPr>
            <p:custDataLst>
              <p:tags r:id="rId8"/>
            </p:custDataLst>
          </p:nvPr>
        </p:nvSpPr>
        <p:spPr>
          <a:xfrm>
            <a:off x="1663700" y="1196975"/>
            <a:ext cx="9588500" cy="6197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失落自卑心理：</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这是伴随老年人工作环境特别是社会环境变化而产生的负面心理状态</a:t>
            </a:r>
            <a:endParaRPr 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pic>
        <p:nvPicPr>
          <p:cNvPr id="26" name="Picture 11"/>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2500" y="2383790"/>
            <a:ext cx="617855" cy="527050"/>
          </a:xfrm>
          <a:prstGeom prst="rect">
            <a:avLst/>
          </a:prstGeom>
        </p:spPr>
      </p:pic>
      <p:pic>
        <p:nvPicPr>
          <p:cNvPr id="32" name="Picture 16"/>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99490" y="4371340"/>
            <a:ext cx="623570" cy="623570"/>
          </a:xfrm>
          <a:prstGeom prst="rect">
            <a:avLst/>
          </a:prstGeom>
        </p:spPr>
      </p:pic>
      <p:pic>
        <p:nvPicPr>
          <p:cNvPr id="33" name="Picture 4"/>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952500" y="3419475"/>
            <a:ext cx="669925" cy="669925"/>
          </a:xfrm>
          <a:prstGeom prst="rect">
            <a:avLst/>
          </a:prstGeom>
        </p:spPr>
      </p:pic>
      <p:sp>
        <p:nvSpPr>
          <p:cNvPr id="34" name="AutoShape 7"/>
          <p:cNvSpPr/>
          <p:nvPr>
            <p:custDataLst>
              <p:tags r:id="rId18"/>
            </p:custDataLst>
          </p:nvPr>
        </p:nvSpPr>
        <p:spPr>
          <a:xfrm>
            <a:off x="1623060" y="2382520"/>
            <a:ext cx="9629140" cy="41084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孤独寂寞心理：</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由于离开熟悉的工作岗位，子女离家工作、亲友相继生病去世等原因，老年人容易产生孤独寂寞之感，严重的还会影响老年人的思考、判断能力，加速衰老，导致相关疾病的发生发展</a:t>
            </a:r>
            <a:endParaRPr 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35" name="AutoShape 7"/>
          <p:cNvSpPr/>
          <p:nvPr>
            <p:custDataLst>
              <p:tags r:id="rId19"/>
            </p:custDataLst>
          </p:nvPr>
        </p:nvSpPr>
        <p:spPr>
          <a:xfrm>
            <a:off x="1623060" y="3513455"/>
            <a:ext cx="9490075" cy="3225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嫉妒委屈心理：</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老年人由于年龄、身体等条件制约，在社会适应方面容易出现困难，这时老年人可能出现心理失衡，委屈难过、嫉妒他人</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36" name="AutoShape 7"/>
          <p:cNvSpPr/>
          <p:nvPr>
            <p:custDataLst>
              <p:tags r:id="rId20"/>
            </p:custDataLst>
          </p:nvPr>
        </p:nvSpPr>
        <p:spPr>
          <a:xfrm>
            <a:off x="1663700" y="4309745"/>
            <a:ext cx="8970010" cy="58293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焦虑抑郁心理</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这是老年人最为常见的消极心态</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39" name="AutoShape 15"/>
          <p:cNvSpPr/>
          <p:nvPr>
            <p:custDataLst>
              <p:tags r:id="rId21"/>
            </p:custDataLst>
          </p:nvPr>
        </p:nvSpPr>
        <p:spPr>
          <a:xfrm>
            <a:off x="727710" y="5187950"/>
            <a:ext cx="10627360" cy="91694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40" name="Picture 16"/>
          <p:cNvPicPr>
            <a:picLocks noChangeAspect="1"/>
          </p:cNvPicPr>
          <p:nvPr>
            <p:custDataLst>
              <p:tags r:id="rId2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40130" y="5323840"/>
            <a:ext cx="623570" cy="623570"/>
          </a:xfrm>
          <a:prstGeom prst="rect">
            <a:avLst/>
          </a:prstGeom>
        </p:spPr>
      </p:pic>
      <p:sp>
        <p:nvSpPr>
          <p:cNvPr id="41" name="AutoShape 7"/>
          <p:cNvSpPr/>
          <p:nvPr>
            <p:custDataLst>
              <p:tags r:id="rId23"/>
            </p:custDataLst>
          </p:nvPr>
        </p:nvSpPr>
        <p:spPr>
          <a:xfrm>
            <a:off x="1663700" y="5334635"/>
            <a:ext cx="9449435" cy="60388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疑病恐惧心理</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很多老年人特别关注身体健康，一有身体不适就担心自己得了绝症，会夸大身体症状，反复去医院检查</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2.2　老年心理健康的标准</a:t>
            </a:r>
            <a:endParaRPr lang="en-US" sz="1100"/>
          </a:p>
        </p:txBody>
      </p:sp>
      <p:sp>
        <p:nvSpPr>
          <p:cNvPr id="25" name="AutoShape 2"/>
          <p:cNvSpPr/>
          <p:nvPr/>
        </p:nvSpPr>
        <p:spPr>
          <a:xfrm>
            <a:off x="9525000" y="-13335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6" name="AutoShape 3"/>
          <p:cNvSpPr/>
          <p:nvPr/>
        </p:nvSpPr>
        <p:spPr>
          <a:xfrm>
            <a:off x="5080000" y="2413000"/>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健康标准</a:t>
            </a:r>
            <a:endPar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47" name="文本框 46"/>
          <p:cNvSpPr txBox="1"/>
          <p:nvPr/>
        </p:nvSpPr>
        <p:spPr>
          <a:xfrm>
            <a:off x="6293485" y="1096963"/>
            <a:ext cx="5080000" cy="1506855"/>
          </a:xfrm>
          <a:prstGeom prst="rect">
            <a:avLst/>
          </a:prstGeom>
        </p:spPr>
        <p:txBody>
          <a:bodyPr>
            <a:spAutoFit/>
          </a:bodyPr>
          <a:p>
            <a:r>
              <a:rPr lang="zh-CN" altLang="en-US" sz="2000" b="1">
                <a:solidFill>
                  <a:srgbClr val="8A9A72"/>
                </a:solidFill>
                <a:latin typeface="Noto Sans SC" panose="020B0200000000000000" charset="-122"/>
                <a:ea typeface="Noto Sans SC" panose="020B0200000000000000" charset="-122"/>
                <a:cs typeface="Noto Sans SC" panose="020B0200000000000000" charset="-122"/>
              </a:rPr>
              <a:t>6．具有一定的学习能力</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书宋二简"/>
                <a:ea typeface="汉仪书宋二简"/>
              </a:rPr>
              <a:t>现代社会知识更新很快，不学习就会落后，不学习与年轻人之间的差距会更大，因此为了适应新的生活方式，与年轻人更好地交流，老年人就必须不断学习</a:t>
            </a:r>
            <a:r>
              <a:rPr lang="zh-CN" altLang="en-US" sz="1800" b="1">
                <a:solidFill>
                  <a:srgbClr val="231F20"/>
                </a:solidFill>
                <a:latin typeface="汉仪书宋二简"/>
                <a:ea typeface="汉仪书宋二简"/>
                <a:sym typeface="+mn-ea"/>
              </a:rPr>
              <a:t>。</a:t>
            </a:r>
            <a:endParaRPr lang="zh-CN" altLang="en-US" b="1">
              <a:solidFill>
                <a:srgbClr val="231F20"/>
              </a:solidFill>
              <a:latin typeface="汉仪书宋二简"/>
              <a:ea typeface="汉仪书宋二简"/>
            </a:endParaRPr>
          </a:p>
        </p:txBody>
      </p:sp>
      <p:sp>
        <p:nvSpPr>
          <p:cNvPr id="48" name="文本框 47"/>
          <p:cNvSpPr txBox="1"/>
          <p:nvPr/>
        </p:nvSpPr>
        <p:spPr>
          <a:xfrm>
            <a:off x="74295" y="2352993"/>
            <a:ext cx="5080000" cy="953135"/>
          </a:xfrm>
          <a:prstGeom prst="rect">
            <a:avLst/>
          </a:prstGeom>
        </p:spPr>
        <p:txBody>
          <a:bodyPr>
            <a:spAutoFit/>
          </a:bodyPr>
          <a:p>
            <a:r>
              <a:rPr lang="zh-CN" altLang="en-US" sz="2000" b="1">
                <a:solidFill>
                  <a:srgbClr val="8A9A72"/>
                </a:solidFill>
                <a:latin typeface="Noto Sans SC" panose="020B0200000000000000" charset="-122"/>
                <a:ea typeface="Noto Sans SC" panose="020B0200000000000000" charset="-122"/>
                <a:cs typeface="Noto Sans SC" panose="020B0200000000000000" charset="-122"/>
              </a:rPr>
              <a:t>2．充分了解自己</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书宋二简"/>
                <a:ea typeface="汉仪书宋二简"/>
              </a:rPr>
              <a:t>能否对自己的能力做出客观正确的判断，对老年人自身的情绪有很大的影响</a:t>
            </a:r>
            <a:endParaRPr lang="zh-CN" altLang="en-US" sz="1800" b="1">
              <a:solidFill>
                <a:srgbClr val="231F20"/>
              </a:solidFill>
              <a:latin typeface="汉仪书宋二简"/>
              <a:ea typeface="汉仪书宋二简"/>
            </a:endParaRPr>
          </a:p>
        </p:txBody>
      </p:sp>
      <p:sp>
        <p:nvSpPr>
          <p:cNvPr id="49" name="文本框 48"/>
          <p:cNvSpPr txBox="1"/>
          <p:nvPr/>
        </p:nvSpPr>
        <p:spPr>
          <a:xfrm>
            <a:off x="74295" y="3306128"/>
            <a:ext cx="5080000" cy="1229995"/>
          </a:xfrm>
          <a:prstGeom prst="rect">
            <a:avLst/>
          </a:prstGeom>
        </p:spPr>
        <p:txBody>
          <a:bodyPr>
            <a:spAutoFit/>
          </a:bodyPr>
          <a:p>
            <a:r>
              <a:rPr lang="zh-CN" altLang="en-US" sz="2000" b="1">
                <a:solidFill>
                  <a:srgbClr val="8A9A72"/>
                </a:solidFill>
                <a:latin typeface="Noto Sans SC" panose="020B0200000000000000" charset="-122"/>
                <a:ea typeface="Noto Sans SC" panose="020B0200000000000000" charset="-122"/>
                <a:cs typeface="Noto Sans SC" panose="020B0200000000000000" charset="-122"/>
              </a:rPr>
              <a:t>3．生活目标切合实际</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书宋二简"/>
                <a:ea typeface="汉仪书宋二简"/>
              </a:rPr>
              <a:t>明确的生活目标可以为老年人提供方向和动力，增强自我效能感和自信心，提升生活质量和幸福感</a:t>
            </a:r>
            <a:endParaRPr lang="zh-CN" altLang="en-US" sz="1800" b="1">
              <a:solidFill>
                <a:srgbClr val="231F20"/>
              </a:solidFill>
              <a:latin typeface="汉仪书宋二简"/>
              <a:ea typeface="汉仪书宋二简"/>
            </a:endParaRPr>
          </a:p>
        </p:txBody>
      </p:sp>
      <p:sp>
        <p:nvSpPr>
          <p:cNvPr id="50" name="文本框 49"/>
          <p:cNvSpPr txBox="1"/>
          <p:nvPr/>
        </p:nvSpPr>
        <p:spPr>
          <a:xfrm>
            <a:off x="408305" y="4504373"/>
            <a:ext cx="5080000" cy="953135"/>
          </a:xfrm>
          <a:prstGeom prst="rect">
            <a:avLst/>
          </a:prstGeom>
        </p:spPr>
        <p:txBody>
          <a:bodyPr>
            <a:spAutoFit/>
          </a:bodyPr>
          <a:p>
            <a:r>
              <a:rPr lang="zh-CN" altLang="en-US" sz="2000" b="1">
                <a:solidFill>
                  <a:srgbClr val="8A9A72"/>
                </a:solidFill>
                <a:latin typeface="Noto Sans SC" panose="020B0200000000000000" charset="-122"/>
                <a:ea typeface="Noto Sans SC" panose="020B0200000000000000" charset="-122"/>
                <a:cs typeface="Noto Sans SC" panose="020B0200000000000000" charset="-122"/>
              </a:rPr>
              <a:t>4．与外界环境保持接触</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书宋二简"/>
                <a:ea typeface="汉仪书宋二简"/>
              </a:rPr>
              <a:t>与外界环境保持接触包括三个方面，即与自然、与社会和与他人的接触</a:t>
            </a:r>
            <a:endParaRPr lang="zh-CN" altLang="en-US" sz="1800" b="1">
              <a:solidFill>
                <a:srgbClr val="231F20"/>
              </a:solidFill>
              <a:latin typeface="汉仪书宋二简"/>
              <a:ea typeface="汉仪书宋二简"/>
            </a:endParaRPr>
          </a:p>
        </p:txBody>
      </p:sp>
      <p:sp>
        <p:nvSpPr>
          <p:cNvPr id="51" name="文本框 50"/>
          <p:cNvSpPr txBox="1"/>
          <p:nvPr/>
        </p:nvSpPr>
        <p:spPr>
          <a:xfrm>
            <a:off x="1016000" y="5618798"/>
            <a:ext cx="5080000" cy="953135"/>
          </a:xfrm>
          <a:prstGeom prst="rect">
            <a:avLst/>
          </a:prstGeom>
        </p:spPr>
        <p:txBody>
          <a:bodyPr>
            <a:spAutoFit/>
          </a:bodyPr>
          <a:p>
            <a:r>
              <a:rPr lang="zh-CN" altLang="en-US" sz="2000" b="1">
                <a:solidFill>
                  <a:srgbClr val="8A9A72"/>
                </a:solidFill>
                <a:latin typeface="Noto Sans SC" panose="020B0200000000000000" charset="-122"/>
                <a:ea typeface="Noto Sans SC" panose="020B0200000000000000" charset="-122"/>
                <a:cs typeface="Noto Sans SC" panose="020B0200000000000000" charset="-122"/>
              </a:rPr>
              <a:t>5．保持个性的完整与和谐</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endParaRPr>
          </a:p>
          <a:p>
            <a:pPr algn="l">
              <a:buClrTx/>
              <a:buSzTx/>
              <a:buFontTx/>
            </a:pPr>
            <a:r>
              <a:rPr lang="zh-CN" altLang="en-US" sz="1800" b="1">
                <a:solidFill>
                  <a:srgbClr val="231F20"/>
                </a:solidFill>
                <a:latin typeface="汉仪书宋二简"/>
                <a:ea typeface="汉仪书宋二简"/>
              </a:rPr>
              <a:t>个性的完整与和谐主要表现为能够正确评价自己和外界事物，能够听取别人意见</a:t>
            </a:r>
            <a:endParaRPr lang="zh-CN" altLang="en-US" sz="1800" b="1">
              <a:solidFill>
                <a:srgbClr val="231F20"/>
              </a:solidFill>
              <a:latin typeface="汉仪书宋二简"/>
              <a:ea typeface="汉仪书宋二简"/>
            </a:endParaRPr>
          </a:p>
        </p:txBody>
      </p:sp>
      <p:sp>
        <p:nvSpPr>
          <p:cNvPr id="52" name="文本框 51"/>
          <p:cNvSpPr txBox="1"/>
          <p:nvPr/>
        </p:nvSpPr>
        <p:spPr>
          <a:xfrm>
            <a:off x="1016000" y="1194118"/>
            <a:ext cx="5080000" cy="953135"/>
          </a:xfrm>
          <a:prstGeom prst="rect">
            <a:avLst/>
          </a:prstGeom>
        </p:spPr>
        <p:txBody>
          <a:bodyPr>
            <a:spAutoFit/>
          </a:bodyPr>
          <a:p>
            <a:r>
              <a:rPr lang="en-US" sz="2000" b="1">
                <a:solidFill>
                  <a:srgbClr val="8A9A72"/>
                </a:solidFill>
                <a:latin typeface="Noto Sans SC" panose="020B0200000000000000" charset="-122"/>
                <a:ea typeface="Noto Sans SC" panose="020B0200000000000000" charset="-122"/>
                <a:cs typeface="Noto Sans SC" panose="020B0200000000000000" charset="-122"/>
              </a:rPr>
              <a:t>1．充分的安全感</a:t>
            </a:r>
            <a:r>
              <a:rPr lang="zh-CN" altLang="en-US" sz="1600">
                <a:solidFill>
                  <a:srgbClr val="231F20"/>
                </a:solidFill>
                <a:latin typeface="汉仪中宋简"/>
                <a:ea typeface="汉仪中宋简"/>
              </a:rPr>
              <a:t> </a:t>
            </a:r>
            <a:endParaRPr lang="zh-CN" altLang="en-US" sz="1600">
              <a:solidFill>
                <a:srgbClr val="231F20"/>
              </a:solidFill>
              <a:latin typeface="汉仪中宋简"/>
              <a:ea typeface="汉仪中宋简"/>
            </a:endParaRPr>
          </a:p>
          <a:p>
            <a:r>
              <a:rPr lang="zh-CN" altLang="en-US" b="1">
                <a:solidFill>
                  <a:srgbClr val="231F20"/>
                </a:solidFill>
                <a:latin typeface="汉仪书宋二简"/>
                <a:ea typeface="汉仪书宋二简"/>
              </a:rPr>
              <a:t>安全感是心理健康的基石，缺乏安全感的人就像无本之木、无水之鱼，难以用心生活。</a:t>
            </a:r>
            <a:endParaRPr lang="zh-CN" altLang="en-US" b="1">
              <a:solidFill>
                <a:srgbClr val="231F20"/>
              </a:solidFill>
              <a:latin typeface="汉仪书宋二简"/>
              <a:ea typeface="汉仪书宋二简"/>
            </a:endParaRPr>
          </a:p>
        </p:txBody>
      </p:sp>
      <p:sp>
        <p:nvSpPr>
          <p:cNvPr id="53" name="文本框 52"/>
          <p:cNvSpPr txBox="1"/>
          <p:nvPr/>
        </p:nvSpPr>
        <p:spPr>
          <a:xfrm>
            <a:off x="7232015" y="2603818"/>
            <a:ext cx="5080000" cy="675640"/>
          </a:xfrm>
          <a:prstGeom prst="rect">
            <a:avLst/>
          </a:prstGeom>
        </p:spPr>
        <p:txBody>
          <a:bodyPr>
            <a:spAutoFit/>
          </a:bodyPr>
          <a:p>
            <a:r>
              <a:rPr lang="zh-CN" altLang="en-US" sz="2000" b="1">
                <a:solidFill>
                  <a:srgbClr val="8A9A72"/>
                </a:solidFill>
                <a:latin typeface="Noto Sans SC" panose="020B0200000000000000" charset="-122"/>
                <a:ea typeface="Noto Sans SC" panose="020B0200000000000000" charset="-122"/>
                <a:cs typeface="Noto Sans SC" panose="020B0200000000000000" charset="-122"/>
              </a:rPr>
              <a:t>7．保持良好的人际关系</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书宋二简"/>
                <a:ea typeface="汉仪书宋二简"/>
              </a:rPr>
              <a:t>人际关系与心理健康密切相关</a:t>
            </a:r>
            <a:endParaRPr lang="zh-CN" altLang="en-US" sz="1800" b="1">
              <a:solidFill>
                <a:srgbClr val="231F20"/>
              </a:solidFill>
              <a:latin typeface="汉仪书宋二简"/>
              <a:ea typeface="汉仪书宋二简"/>
            </a:endParaRPr>
          </a:p>
        </p:txBody>
      </p:sp>
      <p:sp>
        <p:nvSpPr>
          <p:cNvPr id="54" name="文本框 53"/>
          <p:cNvSpPr txBox="1"/>
          <p:nvPr/>
        </p:nvSpPr>
        <p:spPr>
          <a:xfrm>
            <a:off x="7232015" y="3406458"/>
            <a:ext cx="5080000" cy="953135"/>
          </a:xfrm>
          <a:prstGeom prst="rect">
            <a:avLst/>
          </a:prstGeom>
        </p:spPr>
        <p:txBody>
          <a:bodyPr>
            <a:spAutoFit/>
          </a:bodyPr>
          <a:p>
            <a:r>
              <a:rPr lang="zh-CN" altLang="en-US" sz="2000" b="1">
                <a:solidFill>
                  <a:srgbClr val="8A9A72"/>
                </a:solidFill>
                <a:latin typeface="Noto Sans SC" panose="020B0200000000000000" charset="-122"/>
                <a:ea typeface="Noto Sans SC" panose="020B0200000000000000" charset="-122"/>
                <a:cs typeface="Noto Sans SC" panose="020B0200000000000000" charset="-122"/>
              </a:rPr>
              <a:t>8．能适度表达与控制自己的情绪</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书宋二简"/>
                <a:ea typeface="汉仪书宋二简"/>
              </a:rPr>
              <a:t>良好的情绪有助于身心健康，而负面情绪则可能对健康产生不利影响</a:t>
            </a:r>
            <a:endParaRPr lang="zh-CN" altLang="en-US" sz="1800" b="1">
              <a:solidFill>
                <a:srgbClr val="231F20"/>
              </a:solidFill>
              <a:latin typeface="汉仪书宋二简"/>
              <a:ea typeface="汉仪书宋二简"/>
            </a:endParaRPr>
          </a:p>
        </p:txBody>
      </p:sp>
      <p:sp>
        <p:nvSpPr>
          <p:cNvPr id="55" name="文本框 54"/>
          <p:cNvSpPr txBox="1"/>
          <p:nvPr/>
        </p:nvSpPr>
        <p:spPr>
          <a:xfrm>
            <a:off x="6293485" y="4676140"/>
            <a:ext cx="5360670" cy="953135"/>
          </a:xfrm>
          <a:prstGeom prst="rect">
            <a:avLst/>
          </a:prstGeom>
        </p:spPr>
        <p:txBody>
          <a:bodyPr wrap="square">
            <a:spAutoFit/>
          </a:bodyPr>
          <a:p>
            <a:r>
              <a:rPr lang="zh-CN" altLang="en-US" sz="2000" b="1">
                <a:solidFill>
                  <a:srgbClr val="8A9A72"/>
                </a:solidFill>
                <a:latin typeface="Noto Sans SC" panose="020B0200000000000000" charset="-122"/>
                <a:ea typeface="Noto Sans SC" panose="020B0200000000000000" charset="-122"/>
                <a:cs typeface="Noto Sans SC" panose="020B0200000000000000" charset="-122"/>
              </a:rPr>
              <a:t>9．有限度地发挥自己的才能与兴趣爱好</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endParaRPr>
          </a:p>
          <a:p>
            <a:r>
              <a:rPr lang="zh-CN" altLang="en-US" sz="1800" b="1">
                <a:solidFill>
                  <a:srgbClr val="231F20"/>
                </a:solidFill>
                <a:latin typeface="汉仪书宋二简"/>
                <a:ea typeface="汉仪书宋二简"/>
              </a:rPr>
              <a:t>老年人的才能与兴趣爱好应该对自己、对家庭、对社会有利，反之老年人则应思考后改之</a:t>
            </a:r>
            <a:endParaRPr lang="zh-CN" altLang="en-US" sz="1800" b="1">
              <a:solidFill>
                <a:srgbClr val="231F20"/>
              </a:solidFill>
              <a:latin typeface="汉仪书宋二简"/>
              <a:ea typeface="汉仪书宋二简"/>
            </a:endParaRPr>
          </a:p>
        </p:txBody>
      </p:sp>
      <p:sp>
        <p:nvSpPr>
          <p:cNvPr id="56" name="文本框 55"/>
          <p:cNvSpPr txBox="1"/>
          <p:nvPr/>
        </p:nvSpPr>
        <p:spPr>
          <a:xfrm>
            <a:off x="6433820" y="5628323"/>
            <a:ext cx="5080000" cy="706755"/>
          </a:xfrm>
          <a:prstGeom prst="rect">
            <a:avLst/>
          </a:prstGeom>
        </p:spPr>
        <p:txBody>
          <a:bodyPr>
            <a:spAutoFit/>
          </a:bodyPr>
          <a:p>
            <a:r>
              <a:rPr lang="zh-CN" altLang="en-US" sz="2000" b="1">
                <a:solidFill>
                  <a:srgbClr val="8A9A72"/>
                </a:solidFill>
                <a:latin typeface="Noto Sans SC" panose="020B0200000000000000" charset="-122"/>
                <a:ea typeface="Noto Sans SC" panose="020B0200000000000000" charset="-122"/>
                <a:cs typeface="Noto Sans SC" panose="020B0200000000000000" charset="-122"/>
              </a:rPr>
              <a:t>10．在不违背社会道德规范的情况下，个人的基本需要应得到一定程度的满足</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4000" b="1">
                <a:solidFill>
                  <a:srgbClr val="446B58"/>
                </a:solidFill>
                <a:latin typeface="Noto Serif SC" panose="02020200000000000000" charset="-122"/>
                <a:ea typeface="Noto Serif SC" panose="02020200000000000000" charset="-122"/>
                <a:cs typeface="Noto Serif SC" panose="02020200000000000000" charset="-122"/>
                <a:sym typeface="+mn-ea"/>
              </a:rPr>
              <a:t>2.3　增进老年心理健康的措施</a:t>
            </a:r>
            <a:endParaRPr lang="zh-CN" altLang="en-US" sz="4000" b="1">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5" name="AutoShape 5"/>
          <p:cNvSpPr/>
          <p:nvPr>
            <p:custDataLst>
              <p:tags r:id="rId1"/>
            </p:custDataLst>
          </p:nvPr>
        </p:nvSpPr>
        <p:spPr>
          <a:xfrm>
            <a:off x="808990" y="2121535"/>
            <a:ext cx="4950460" cy="1550035"/>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0" name="AutoShape 10"/>
          <p:cNvSpPr/>
          <p:nvPr>
            <p:custDataLst>
              <p:tags r:id="rId2"/>
            </p:custDataLst>
          </p:nvPr>
        </p:nvSpPr>
        <p:spPr>
          <a:xfrm>
            <a:off x="5951220" y="1438910"/>
            <a:ext cx="5226050" cy="2168525"/>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5" name="AutoShape 15"/>
          <p:cNvSpPr/>
          <p:nvPr>
            <p:custDataLst>
              <p:tags r:id="rId3"/>
            </p:custDataLst>
          </p:nvPr>
        </p:nvSpPr>
        <p:spPr>
          <a:xfrm>
            <a:off x="808355" y="5422900"/>
            <a:ext cx="10367010" cy="122999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20" name="AutoShape 20"/>
          <p:cNvSpPr/>
          <p:nvPr/>
        </p:nvSpPr>
        <p:spPr>
          <a:xfrm>
            <a:off x="809625" y="1094105"/>
            <a:ext cx="4949190" cy="762000"/>
          </a:xfrm>
          <a:prstGeom prst="roundRect">
            <a:avLst>
              <a:gd name="adj" fmla="val 10000"/>
            </a:avLst>
          </a:prstGeom>
          <a:solidFill>
            <a:srgbClr val="ECF2EF">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21"/>
          <p:cNvSpPr/>
          <p:nvPr/>
        </p:nvSpPr>
        <p:spPr>
          <a:xfrm>
            <a:off x="809625" y="1221105"/>
            <a:ext cx="4813935" cy="635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800" b="1"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800" b="1"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1．在个人层面</a:t>
            </a:r>
            <a:endParaRPr lang="zh-CN" altLang="en-US" sz="2800" b="1"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文本框 7"/>
          <p:cNvSpPr txBox="1"/>
          <p:nvPr/>
        </p:nvSpPr>
        <p:spPr>
          <a:xfrm>
            <a:off x="1016000" y="2230120"/>
            <a:ext cx="4606925" cy="1322070"/>
          </a:xfrm>
          <a:prstGeom prst="rect">
            <a:avLst/>
          </a:prstGeom>
        </p:spPr>
        <p:txBody>
          <a:bodyPr wrap="square">
            <a:spAutoFit/>
          </a:bodyPr>
          <a:p>
            <a:r>
              <a:rPr lang="zh-CN" altLang="en-US" sz="2000">
                <a:solidFill>
                  <a:srgbClr val="446B58"/>
                </a:solidFill>
                <a:latin typeface="Noto Sans SC" panose="020B0200000000000000" charset="-122"/>
                <a:ea typeface="Noto Sans SC" panose="020B0200000000000000" charset="-122"/>
                <a:cs typeface="Noto Sans SC" panose="020B0200000000000000" charset="-122"/>
              </a:rPr>
              <a:t>（1）保持正确的自我意识</a:t>
            </a:r>
            <a:endParaRPr lang="zh-CN" altLang="en-US" sz="2000">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000" b="1">
                <a:solidFill>
                  <a:srgbClr val="231F20"/>
                </a:solidFill>
                <a:latin typeface="汉仪书宋二简"/>
                <a:ea typeface="汉仪书宋二简"/>
              </a:rPr>
              <a:t>自我意识是指老年人对于自己的心理、能力、情感和人格等有一个客观的认识，通过自我观察、体验来评价和认识自己</a:t>
            </a:r>
            <a:endParaRPr lang="zh-CN" altLang="en-US" sz="2000" b="1">
              <a:solidFill>
                <a:srgbClr val="231F20"/>
              </a:solidFill>
              <a:latin typeface="汉仪书宋二简"/>
              <a:ea typeface="汉仪书宋二简"/>
            </a:endParaRPr>
          </a:p>
        </p:txBody>
      </p:sp>
      <p:sp>
        <p:nvSpPr>
          <p:cNvPr id="9" name="AutoShape 5"/>
          <p:cNvSpPr/>
          <p:nvPr>
            <p:custDataLst>
              <p:tags r:id="rId4"/>
            </p:custDataLst>
          </p:nvPr>
        </p:nvSpPr>
        <p:spPr>
          <a:xfrm>
            <a:off x="808990" y="3742055"/>
            <a:ext cx="4950460" cy="1550035"/>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3" name="文本框 12"/>
          <p:cNvSpPr txBox="1"/>
          <p:nvPr/>
        </p:nvSpPr>
        <p:spPr>
          <a:xfrm>
            <a:off x="809625" y="3850640"/>
            <a:ext cx="4949190" cy="1322070"/>
          </a:xfrm>
          <a:prstGeom prst="rect">
            <a:avLst/>
          </a:prstGeom>
        </p:spPr>
        <p:txBody>
          <a:bodyPr wrap="square">
            <a:spAutoFit/>
          </a:bodyPr>
          <a:p>
            <a:r>
              <a:rPr lang="zh-CN" altLang="en-US" sz="2000">
                <a:solidFill>
                  <a:srgbClr val="446B58"/>
                </a:solidFill>
                <a:latin typeface="Noto Sans SC" panose="020B0200000000000000" charset="-122"/>
                <a:ea typeface="Noto Sans SC" panose="020B0200000000000000" charset="-122"/>
                <a:cs typeface="Noto Sans SC" panose="020B0200000000000000" charset="-122"/>
              </a:rPr>
              <a:t>（2）维护良好的人际关系</a:t>
            </a:r>
            <a:endParaRPr lang="zh-CN" altLang="en-US" sz="2000">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000" b="1">
                <a:solidFill>
                  <a:srgbClr val="231F20"/>
                </a:solidFill>
                <a:latin typeface="汉仪书宋二简"/>
                <a:ea typeface="汉仪书宋二简"/>
              </a:rPr>
              <a:t>老年人保持良好的人际关系，心中的烦闷可以向人诉说，生活中的趣事有人可以分享，这样将有助于老年人的心理健康</a:t>
            </a:r>
            <a:endParaRPr lang="zh-CN" altLang="en-US" sz="2000" b="1">
              <a:solidFill>
                <a:srgbClr val="231F20"/>
              </a:solidFill>
              <a:latin typeface="汉仪书宋二简"/>
              <a:ea typeface="汉仪书宋二简"/>
            </a:endParaRPr>
          </a:p>
        </p:txBody>
      </p:sp>
      <p:sp>
        <p:nvSpPr>
          <p:cNvPr id="18" name="文本框 17"/>
          <p:cNvSpPr txBox="1"/>
          <p:nvPr/>
        </p:nvSpPr>
        <p:spPr>
          <a:xfrm>
            <a:off x="6089650" y="1565910"/>
            <a:ext cx="5087620" cy="1938020"/>
          </a:xfrm>
          <a:prstGeom prst="rect">
            <a:avLst/>
          </a:prstGeom>
        </p:spPr>
        <p:txBody>
          <a:bodyPr wrap="square">
            <a:spAutoFit/>
          </a:bodyPr>
          <a:p>
            <a:r>
              <a:rPr lang="zh-CN" altLang="en-US" sz="2000">
                <a:solidFill>
                  <a:srgbClr val="446B58"/>
                </a:solidFill>
                <a:latin typeface="Noto Sans SC" panose="020B0200000000000000" charset="-122"/>
                <a:ea typeface="Noto Sans SC" panose="020B0200000000000000" charset="-122"/>
                <a:cs typeface="Noto Sans SC" panose="020B0200000000000000" charset="-122"/>
              </a:rPr>
              <a:t>（3）培养学习兴趣，学习永远不会晚</a:t>
            </a:r>
            <a:endParaRPr lang="zh-CN" altLang="en-US" sz="2000">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000" b="1">
                <a:solidFill>
                  <a:srgbClr val="231F20"/>
                </a:solidFill>
                <a:latin typeface="汉仪书宋二简"/>
                <a:ea typeface="汉仪书宋二简"/>
              </a:rPr>
              <a:t>老年人可以根据个人的兴趣爱好，学习书法、绘画、唱歌、跳舞等，也可以通过上老年大学来寻找、满足自己的学习兴趣，找到精神寄托。保持健康的兴趣爱好，既能陶冶情操，也能充实生活，延缓衰老</a:t>
            </a:r>
            <a:endParaRPr lang="zh-CN" altLang="en-US" sz="2000" b="1">
              <a:solidFill>
                <a:srgbClr val="231F20"/>
              </a:solidFill>
              <a:latin typeface="汉仪书宋二简"/>
              <a:ea typeface="汉仪书宋二简"/>
            </a:endParaRPr>
          </a:p>
        </p:txBody>
      </p:sp>
      <p:sp>
        <p:nvSpPr>
          <p:cNvPr id="22" name="AutoShape 5"/>
          <p:cNvSpPr/>
          <p:nvPr>
            <p:custDataLst>
              <p:tags r:id="rId5"/>
            </p:custDataLst>
          </p:nvPr>
        </p:nvSpPr>
        <p:spPr>
          <a:xfrm>
            <a:off x="5951855" y="3740150"/>
            <a:ext cx="5226685" cy="1550035"/>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23" name="文本框 22"/>
          <p:cNvSpPr txBox="1"/>
          <p:nvPr/>
        </p:nvSpPr>
        <p:spPr>
          <a:xfrm>
            <a:off x="6089650" y="3848735"/>
            <a:ext cx="5087620" cy="1014730"/>
          </a:xfrm>
          <a:prstGeom prst="rect">
            <a:avLst/>
          </a:prstGeom>
        </p:spPr>
        <p:txBody>
          <a:bodyPr wrap="square">
            <a:spAutoFit/>
          </a:bodyPr>
          <a:p>
            <a:r>
              <a:rPr lang="zh-CN" altLang="en-US" sz="2000">
                <a:solidFill>
                  <a:srgbClr val="446B58"/>
                </a:solidFill>
                <a:latin typeface="Noto Sans SC" panose="020B0200000000000000" charset="-122"/>
                <a:ea typeface="Noto Sans SC" panose="020B0200000000000000" charset="-122"/>
                <a:cs typeface="Noto Sans SC" panose="020B0200000000000000" charset="-122"/>
              </a:rPr>
              <a:t>（4）不断更新观念，适应社会发展</a:t>
            </a:r>
            <a:endParaRPr lang="zh-CN" altLang="en-US" sz="2000">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000" b="1">
                <a:solidFill>
                  <a:srgbClr val="231F20"/>
                </a:solidFill>
                <a:latin typeface="汉仪书宋二简"/>
                <a:ea typeface="汉仪书宋二简"/>
              </a:rPr>
              <a:t>我们以什么样的态度对待生活，生活就会以什么样的姿态来回报我们</a:t>
            </a:r>
            <a:endParaRPr lang="zh-CN" altLang="en-US" sz="2000" b="1">
              <a:solidFill>
                <a:srgbClr val="231F20"/>
              </a:solidFill>
              <a:latin typeface="汉仪书宋二简"/>
              <a:ea typeface="汉仪书宋二简"/>
            </a:endParaRPr>
          </a:p>
        </p:txBody>
      </p:sp>
      <p:sp>
        <p:nvSpPr>
          <p:cNvPr id="24" name="文本框 23"/>
          <p:cNvSpPr txBox="1"/>
          <p:nvPr/>
        </p:nvSpPr>
        <p:spPr>
          <a:xfrm>
            <a:off x="1251585" y="5526405"/>
            <a:ext cx="9584055" cy="1014730"/>
          </a:xfrm>
          <a:prstGeom prst="rect">
            <a:avLst/>
          </a:prstGeom>
        </p:spPr>
        <p:txBody>
          <a:bodyPr wrap="square">
            <a:spAutoFit/>
          </a:bodyPr>
          <a:p>
            <a:r>
              <a:rPr lang="zh-CN" altLang="en-US" sz="2000">
                <a:solidFill>
                  <a:srgbClr val="446B58"/>
                </a:solidFill>
                <a:latin typeface="Noto Sans SC" panose="020B0200000000000000" charset="-122"/>
                <a:ea typeface="Noto Sans SC" panose="020B0200000000000000" charset="-122"/>
                <a:cs typeface="Noto Sans SC" panose="020B0200000000000000" charset="-122"/>
              </a:rPr>
              <a:t>（5）适度参加身体锻炼</a:t>
            </a:r>
            <a:endParaRPr lang="zh-CN" altLang="en-US" sz="2000">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000" b="1">
                <a:solidFill>
                  <a:srgbClr val="231F20"/>
                </a:solidFill>
                <a:latin typeface="汉仪书宋二简"/>
                <a:ea typeface="汉仪书宋二简"/>
              </a:rPr>
              <a:t>对老年人而言，并非越闲越好，老年人进行适度的身体锻炼，反而有助于维持身心健康，增强抗病能力</a:t>
            </a:r>
            <a:endParaRPr lang="zh-CN" altLang="en-US" sz="2000" b="1">
              <a:solidFill>
                <a:srgbClr val="231F20"/>
              </a:solidFill>
              <a:latin typeface="汉仪书宋二简"/>
              <a:ea typeface="汉仪书宋二简"/>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4000" b="1"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2．在社会层面</a:t>
            </a:r>
            <a:endParaRPr lang="zh-CN" altLang="en-US" sz="4000" b="1"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6950" y="1316355"/>
            <a:ext cx="406400" cy="406400"/>
          </a:xfrm>
          <a:prstGeom prst="rect">
            <a:avLst/>
          </a:prstGeom>
        </p:spPr>
      </p:pic>
      <p:sp>
        <p:nvSpPr>
          <p:cNvPr id="7" name="AutoShape 15"/>
          <p:cNvSpPr/>
          <p:nvPr/>
        </p:nvSpPr>
        <p:spPr>
          <a:xfrm>
            <a:off x="1572260" y="1316355"/>
            <a:ext cx="9726930" cy="5261610"/>
          </a:xfrm>
          <a:prstGeom prst="roundRect">
            <a:avLst>
              <a:gd name="adj" fmla="val 14554"/>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文本框 5"/>
          <p:cNvSpPr txBox="1"/>
          <p:nvPr/>
        </p:nvSpPr>
        <p:spPr>
          <a:xfrm>
            <a:off x="1572260" y="1316355"/>
            <a:ext cx="9603105" cy="5262245"/>
          </a:xfrm>
          <a:prstGeom prst="rect">
            <a:avLst/>
          </a:prstGeom>
        </p:spPr>
        <p:txBody>
          <a:bodyPr wrap="square">
            <a:spAutoFit/>
          </a:bodyPr>
          <a:p>
            <a:r>
              <a:rPr lang="zh-CN" altLang="en-US" sz="2400" b="1">
                <a:solidFill>
                  <a:srgbClr val="446B58"/>
                </a:solidFill>
                <a:latin typeface="Noto Sans SC" panose="020B0200000000000000" charset="-122"/>
                <a:ea typeface="Noto Sans SC" panose="020B0200000000000000" charset="-122"/>
                <a:cs typeface="Noto Sans SC" panose="020B0200000000000000" charset="-122"/>
              </a:rPr>
              <a:t>（1）积极宣传心理健康知识，加强健康管理</a:t>
            </a:r>
            <a:endParaRPr lang="zh-CN" alt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231F20"/>
                </a:solidFill>
                <a:latin typeface="汉仪书宋二简"/>
                <a:ea typeface="汉仪书宋二简"/>
              </a:rPr>
              <a:t>关注老年人的心理健康应从宣传心理健康知识开始</a:t>
            </a:r>
            <a:endParaRPr lang="zh-CN" altLang="en-US" sz="2400" b="1">
              <a:solidFill>
                <a:srgbClr val="231F20"/>
              </a:solidFill>
              <a:latin typeface="汉仪书宋二简"/>
              <a:ea typeface="汉仪书宋二简"/>
            </a:endParaRPr>
          </a:p>
          <a:p>
            <a:r>
              <a:rPr lang="zh-CN" altLang="en-US" sz="2400" b="1">
                <a:solidFill>
                  <a:srgbClr val="446B58"/>
                </a:solidFill>
                <a:latin typeface="Noto Sans SC" panose="020B0200000000000000" charset="-122"/>
                <a:ea typeface="Noto Sans SC" panose="020B0200000000000000" charset="-122"/>
                <a:cs typeface="Noto Sans SC" panose="020B0200000000000000" charset="-122"/>
              </a:rPr>
              <a:t>（2）树立和发扬尊老敬老的社会风气</a:t>
            </a:r>
            <a:endParaRPr lang="zh-CN" alt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231F20"/>
                </a:solidFill>
                <a:latin typeface="汉仪书宋二简"/>
                <a:ea typeface="汉仪书宋二简"/>
              </a:rPr>
              <a:t>尊老敬老的优秀文化传统在中国可谓是源远流长，这对保证老年人心理健康起到了很大的作用</a:t>
            </a:r>
            <a:endParaRPr lang="zh-CN" altLang="en-US" sz="2400" b="1">
              <a:solidFill>
                <a:srgbClr val="231F20"/>
              </a:solidFill>
              <a:latin typeface="汉仪书宋二简"/>
              <a:ea typeface="汉仪书宋二简"/>
            </a:endParaRPr>
          </a:p>
          <a:p>
            <a:r>
              <a:rPr lang="zh-CN" altLang="en-US" sz="2400" b="1">
                <a:solidFill>
                  <a:srgbClr val="446B58"/>
                </a:solidFill>
                <a:latin typeface="Noto Sans SC" panose="020B0200000000000000" charset="-122"/>
                <a:ea typeface="Noto Sans SC" panose="020B0200000000000000" charset="-122"/>
                <a:cs typeface="Noto Sans SC" panose="020B0200000000000000" charset="-122"/>
              </a:rPr>
              <a:t>（3）加强经济保障，提高老年人生活质量</a:t>
            </a:r>
            <a:endParaRPr lang="zh-CN" alt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231F20"/>
                </a:solidFill>
                <a:latin typeface="汉仪书宋二简"/>
                <a:ea typeface="汉仪书宋二简"/>
              </a:rPr>
              <a:t>老年人的生活质量影响其心理健康水平</a:t>
            </a:r>
            <a:endParaRPr lang="zh-CN" altLang="en-US" sz="2400" b="1">
              <a:solidFill>
                <a:srgbClr val="231F20"/>
              </a:solidFill>
              <a:latin typeface="汉仪书宋二简"/>
              <a:ea typeface="汉仪书宋二简"/>
            </a:endParaRPr>
          </a:p>
          <a:p>
            <a:r>
              <a:rPr lang="zh-CN" altLang="en-US" sz="2400" b="1">
                <a:solidFill>
                  <a:srgbClr val="446B58"/>
                </a:solidFill>
                <a:latin typeface="Noto Sans SC" panose="020B0200000000000000" charset="-122"/>
                <a:ea typeface="Noto Sans SC" panose="020B0200000000000000" charset="-122"/>
                <a:cs typeface="Noto Sans SC" panose="020B0200000000000000" charset="-122"/>
              </a:rPr>
              <a:t>（4）尽快完善相关立法，维护老年人的合法权益</a:t>
            </a:r>
            <a:endParaRPr lang="zh-CN" alt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231F20"/>
                </a:solidFill>
                <a:latin typeface="汉仪书宋二简"/>
                <a:ea typeface="汉仪书宋二简"/>
              </a:rPr>
              <a:t>新修订的《中华人民共和国老年人权益保障法》明确规定，家庭成员应当关心老年人的精神需求，不得忽视、冷落老年人；与老年人分开居住的家庭成员，应当经常看望或者问候老年人</a:t>
            </a:r>
            <a:endParaRPr lang="zh-CN" altLang="en-US" sz="2400" b="1">
              <a:solidFill>
                <a:srgbClr val="231F20"/>
              </a:solidFill>
              <a:latin typeface="汉仪书宋二简"/>
              <a:ea typeface="汉仪书宋二简"/>
            </a:endParaRPr>
          </a:p>
          <a:p>
            <a:r>
              <a:rPr lang="zh-CN" altLang="en-US" sz="2400" b="1">
                <a:solidFill>
                  <a:srgbClr val="446B58"/>
                </a:solidFill>
                <a:latin typeface="Noto Sans SC" panose="020B0200000000000000" charset="-122"/>
                <a:ea typeface="Noto Sans SC" panose="020B0200000000000000" charset="-122"/>
                <a:cs typeface="Noto Sans SC" panose="020B0200000000000000" charset="-122"/>
              </a:rPr>
              <a:t>（5）提高从业者的心理健康教育水平，加强老年心理危机干预</a:t>
            </a:r>
            <a:endParaRPr lang="zh-CN" alt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400" b="1">
                <a:solidFill>
                  <a:srgbClr val="231F20"/>
                </a:solidFill>
                <a:latin typeface="汉仪书宋二简"/>
                <a:ea typeface="汉仪书宋二简"/>
              </a:rPr>
              <a:t>老年人心理健康水平的提升离不开养老工作者的努力，特别是老年心理工作者的专业付出</a:t>
            </a:r>
            <a:endParaRPr lang="zh-CN" altLang="en-US" sz="2400" b="1">
              <a:solidFill>
                <a:srgbClr val="231F20"/>
              </a:solidFill>
              <a:latin typeface="汉仪书宋二简"/>
              <a:ea typeface="汉仪书宋二简"/>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1．本任务的案例中老人的心理健康状况如何</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2．请针对本任务的案例中老人的实际情况，提出促进其心理健康的可行性措施</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35.25,&quot;left&quot;:80,&quot;top&quot;:170,&quot;width&quot;:820}"/>
</p:tagLst>
</file>

<file path=ppt/tags/tag101.xml><?xml version="1.0" encoding="utf-8"?>
<p:tagLst xmlns:p="http://schemas.openxmlformats.org/presentationml/2006/main">
  <p:tag name="KSO_WM_DIAGRAM_VIRTUALLY_FRAME" val="{&quot;height&quot;:335.25,&quot;left&quot;:80,&quot;top&quot;:170,&quot;width&quot;:820}"/>
</p:tagLst>
</file>

<file path=ppt/tags/tag102.xml><?xml version="1.0" encoding="utf-8"?>
<p:tagLst xmlns:p="http://schemas.openxmlformats.org/presentationml/2006/main">
  <p:tag name="KSO_WM_DIAGRAM_VIRTUALLY_FRAME" val="{&quot;height&quot;:338.2,&quot;left&quot;:41,&quot;top&quot;:167.05,&quot;width&quot;:875.65}"/>
</p:tagLst>
</file>

<file path=ppt/tags/tag103.xml><?xml version="1.0" encoding="utf-8"?>
<p:tagLst xmlns:p="http://schemas.openxmlformats.org/presentationml/2006/main">
  <p:tag name="KSO_WM_DIAGRAM_VIRTUALLY_FRAME" val="{&quot;height&quot;:338.2,&quot;left&quot;:41,&quot;top&quot;:167.05,&quot;width&quot;:875.65}"/>
</p:tagLst>
</file>

<file path=ppt/tags/tag104.xml><?xml version="1.0" encoding="utf-8"?>
<p:tagLst xmlns:p="http://schemas.openxmlformats.org/presentationml/2006/main">
  <p:tag name="KSO_WM_DIAGRAM_VIRTUALLY_FRAME" val="{&quot;height&quot;:338.2,&quot;left&quot;:41,&quot;top&quot;:167.05,&quot;width&quot;:875.65}"/>
</p:tagLst>
</file>

<file path=ppt/tags/tag105.xml><?xml version="1.0" encoding="utf-8"?>
<p:tagLst xmlns:p="http://schemas.openxmlformats.org/presentationml/2006/main">
  <p:tag name="KSO_WM_DIAGRAM_VIRTUALLY_FRAME" val="{&quot;height&quot;:335.25,&quot;left&quot;:80,&quot;top&quot;:170,&quot;width&quot;:820}"/>
</p:tagLst>
</file>

<file path=ppt/tags/tag106.xml><?xml version="1.0" encoding="utf-8"?>
<p:tagLst xmlns:p="http://schemas.openxmlformats.org/presentationml/2006/main">
  <p:tag name="KSO_WM_DIAGRAM_VIRTUALLY_FRAME" val="{&quot;height&quot;:338.2,&quot;left&quot;:41,&quot;top&quot;:167.05,&quot;width&quot;:875.65}"/>
</p:tagLst>
</file>

<file path=ppt/tags/tag107.xml><?xml version="1.0" encoding="utf-8"?>
<p:tagLst xmlns:p="http://schemas.openxmlformats.org/presentationml/2006/main">
  <p:tag name="KSO_WM_DIAGRAM_VIRTUALLY_FRAME" val="{&quot;height&quot;:338.2,&quot;left&quot;:41,&quot;top&quot;:167.05,&quot;width&quot;:875.65}"/>
</p:tagLst>
</file>

<file path=ppt/tags/tag108.xml><?xml version="1.0" encoding="utf-8"?>
<p:tagLst xmlns:p="http://schemas.openxmlformats.org/presentationml/2006/main">
  <p:tag name="KSO_WM_DIAGRAM_VIRTUALLY_FRAME" val="{&quot;height&quot;:155.75,&quot;left&quot;:78.5,&quot;top&quot;:118.5,&quot;width&quot;:800}"/>
</p:tagLst>
</file>

<file path=ppt/tags/tag109.xml><?xml version="1.0" encoding="utf-8"?>
<p:tagLst xmlns:p="http://schemas.openxmlformats.org/presentationml/2006/main">
  <p:tag name="KSO_WM_DIAGRAM_VIRTUALLY_FRAME" val="{&quot;height&quot;:155.75,&quot;left&quot;:78.5,&quot;top&quot;:118.5,&quot;width&quot;:80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40,&quot;left&quot;:80,&quot;top&quot;:175,&quot;width&quot;:800}"/>
</p:tagLst>
</file>

<file path=ppt/tags/tag111.xml><?xml version="1.0" encoding="utf-8"?>
<p:tagLst xmlns:p="http://schemas.openxmlformats.org/presentationml/2006/main">
  <p:tag name="KSO_WM_DIAGRAM_VIRTUALLY_FRAME" val="{&quot;height&quot;:240,&quot;left&quot;:80,&quot;top&quot;:175,&quot;width&quot;:800}"/>
</p:tagLst>
</file>

<file path=ppt/tags/tag112.xml><?xml version="1.0" encoding="utf-8"?>
<p:tagLst xmlns:p="http://schemas.openxmlformats.org/presentationml/2006/main">
  <p:tag name="KSO_WM_DIAGRAM_VIRTUALLY_FRAME" val="{&quot;height&quot;:240,&quot;left&quot;:80,&quot;top&quot;:175,&quot;width&quot;:800}"/>
</p:tagLst>
</file>

<file path=ppt/tags/tag113.xml><?xml version="1.0" encoding="utf-8"?>
<p:tagLst xmlns:p="http://schemas.openxmlformats.org/presentationml/2006/main">
  <p:tag name="KSO_WM_DIAGRAM_VIRTUALLY_FRAME" val="{&quot;height&quot;:240,&quot;left&quot;:80,&quot;top&quot;:175,&quot;width&quot;:800}"/>
</p:tagLst>
</file>

<file path=ppt/tags/tag114.xml><?xml version="1.0" encoding="utf-8"?>
<p:tagLst xmlns:p="http://schemas.openxmlformats.org/presentationml/2006/main">
  <p:tag name="KSO_WM_DIAGRAM_VIRTUALLY_FRAME" val="{&quot;height&quot;:240,&quot;left&quot;:80,&quot;top&quot;:175,&quot;width&quot;:800}"/>
</p:tagLst>
</file>

<file path=ppt/tags/tag115.xml><?xml version="1.0" encoding="utf-8"?>
<p:tagLst xmlns:p="http://schemas.openxmlformats.org/presentationml/2006/main">
  <p:tag name="KSO_WM_DIAGRAM_VIRTUALLY_FRAME" val="{&quot;height&quot;:240,&quot;left&quot;:80,&quot;top&quot;:175,&quot;width&quot;:800}"/>
</p:tagLst>
</file>

<file path=ppt/tags/tag116.xml><?xml version="1.0" encoding="utf-8"?>
<p:tagLst xmlns:p="http://schemas.openxmlformats.org/presentationml/2006/main">
  <p:tag name="KSO_WM_DIAGRAM_VIRTUALLY_FRAME" val="{&quot;height&quot;:240,&quot;left&quot;:80,&quot;top&quot;:175,&quot;width&quot;:800}"/>
</p:tagLst>
</file>

<file path=ppt/tags/tag117.xml><?xml version="1.0" encoding="utf-8"?>
<p:tagLst xmlns:p="http://schemas.openxmlformats.org/presentationml/2006/main">
  <p:tag name="KSO_WM_DIAGRAM_VIRTUALLY_FRAME" val="{&quot;height&quot;:240,&quot;left&quot;:80,&quot;top&quot;:175,&quot;width&quot;:80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335.25,&quot;left&quot;:80,&quot;top&quot;:170,&quot;width&quot;:820}"/>
</p:tagLst>
</file>

<file path=ppt/tags/tag89.xml><?xml version="1.0" encoding="utf-8"?>
<p:tagLst xmlns:p="http://schemas.openxmlformats.org/presentationml/2006/main">
  <p:tag name="KSO_WM_DIAGRAM_VIRTUALLY_FRAME" val="{&quot;height&quot;:335.25,&quot;left&quot;:80,&quot;top&quot;:170,&quot;width&quot;:82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35.25,&quot;left&quot;:80,&quot;top&quot;:170,&quot;width&quot;:820}"/>
</p:tagLst>
</file>

<file path=ppt/tags/tag91.xml><?xml version="1.0" encoding="utf-8"?>
<p:tagLst xmlns:p="http://schemas.openxmlformats.org/presentationml/2006/main">
  <p:tag name="KSO_WM_DIAGRAM_VIRTUALLY_FRAME" val="{&quot;height&quot;:335.25,&quot;left&quot;:80,&quot;top&quot;:170,&quot;width&quot;:820}"/>
</p:tagLst>
</file>

<file path=ppt/tags/tag92.xml><?xml version="1.0" encoding="utf-8"?>
<p:tagLst xmlns:p="http://schemas.openxmlformats.org/presentationml/2006/main">
  <p:tag name="KSO_WM_DIAGRAM_VIRTUALLY_FRAME" val="{&quot;height&quot;:338.2,&quot;left&quot;:41,&quot;top&quot;:167.05,&quot;width&quot;:875.65}"/>
</p:tagLst>
</file>

<file path=ppt/tags/tag93.xml><?xml version="1.0" encoding="utf-8"?>
<p:tagLst xmlns:p="http://schemas.openxmlformats.org/presentationml/2006/main">
  <p:tag name="KSO_WM_DIAGRAM_VIRTUALLY_FRAME" val="{&quot;height&quot;:338.2,&quot;left&quot;:41,&quot;top&quot;:167.05,&quot;width&quot;:875.65}"/>
</p:tagLst>
</file>

<file path=ppt/tags/tag94.xml><?xml version="1.0" encoding="utf-8"?>
<p:tagLst xmlns:p="http://schemas.openxmlformats.org/presentationml/2006/main">
  <p:tag name="KSO_WM_DIAGRAM_VIRTUALLY_FRAME" val="{&quot;height&quot;:338.2,&quot;left&quot;:41,&quot;top&quot;:167.05,&quot;width&quot;:875.65}"/>
</p:tagLst>
</file>

<file path=ppt/tags/tag95.xml><?xml version="1.0" encoding="utf-8"?>
<p:tagLst xmlns:p="http://schemas.openxmlformats.org/presentationml/2006/main">
  <p:tag name="KSO_WM_DIAGRAM_VIRTUALLY_FRAME" val="{&quot;height&quot;:335.25,&quot;left&quot;:80,&quot;top&quot;:170,&quot;width&quot;:820}"/>
</p:tagLst>
</file>

<file path=ppt/tags/tag96.xml><?xml version="1.0" encoding="utf-8"?>
<p:tagLst xmlns:p="http://schemas.openxmlformats.org/presentationml/2006/main">
  <p:tag name="KSO_WM_DIAGRAM_VIRTUALLY_FRAME" val="{&quot;height&quot;:155.75,&quot;left&quot;:78.5,&quot;top&quot;:118.5,&quot;width&quot;:800}"/>
</p:tagLst>
</file>

<file path=ppt/tags/tag97.xml><?xml version="1.0" encoding="utf-8"?>
<p:tagLst xmlns:p="http://schemas.openxmlformats.org/presentationml/2006/main">
  <p:tag name="KSO_WM_DIAGRAM_VIRTUALLY_FRAME" val="{&quot;height&quot;:338.2,&quot;left&quot;:41,&quot;top&quot;:167.05,&quot;width&quot;:875.65}"/>
</p:tagLst>
</file>

<file path=ppt/tags/tag98.xml><?xml version="1.0" encoding="utf-8"?>
<p:tagLst xmlns:p="http://schemas.openxmlformats.org/presentationml/2006/main">
  <p:tag name="KSO_WM_DIAGRAM_VIRTUALLY_FRAME" val="{&quot;height&quot;:338.2,&quot;left&quot;:41,&quot;top&quot;:167.05,&quot;width&quot;:875.65}"/>
</p:tagLst>
</file>

<file path=ppt/tags/tag99.xml><?xml version="1.0" encoding="utf-8"?>
<p:tagLst xmlns:p="http://schemas.openxmlformats.org/presentationml/2006/main">
  <p:tag name="KSO_WM_DIAGRAM_VIRTUALLY_FRAME" val="{&quot;height&quot;:338.2,&quot;left&quot;:41,&quot;top&quot;:167.05,&quot;width&quot;:875.6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2269</Words>
  <Application>WPS 演示</Application>
  <PresentationFormat>宽屏</PresentationFormat>
  <Paragraphs>129</Paragraphs>
  <Slides>9</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9</vt:i4>
      </vt:variant>
    </vt:vector>
  </HeadingPairs>
  <TitlesOfParts>
    <vt:vector size="23" baseType="lpstr">
      <vt:lpstr>Arial</vt:lpstr>
      <vt:lpstr>宋体</vt:lpstr>
      <vt:lpstr>Wingdings</vt:lpstr>
      <vt:lpstr>Wingdings</vt:lpstr>
      <vt:lpstr>微软雅黑</vt:lpstr>
      <vt:lpstr>Arial Unicode MS</vt:lpstr>
      <vt:lpstr>Calibri</vt:lpstr>
      <vt:lpstr>Noto Serif SC</vt:lpstr>
      <vt:lpstr>Noto Sans SC</vt:lpstr>
      <vt:lpstr>汉仪综艺体简</vt:lpstr>
      <vt:lpstr>Times New Roman</vt:lpstr>
      <vt:lpstr>汉仪中宋简</vt:lpstr>
      <vt:lpstr>汉仪书宋二简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2026-08-05T12:19:15Z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42A5300D56544F03A8B24F19B7DAED36_11</vt:lpwstr>
  </property>
</Properties>
</file>